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57" r:id="rId2"/>
    <p:sldId id="404" r:id="rId3"/>
    <p:sldId id="400" r:id="rId4"/>
    <p:sldId id="405" r:id="rId5"/>
    <p:sldId id="406" r:id="rId6"/>
    <p:sldId id="407" r:id="rId7"/>
    <p:sldId id="432" r:id="rId8"/>
    <p:sldId id="401" r:id="rId9"/>
    <p:sldId id="402" r:id="rId10"/>
    <p:sldId id="408" r:id="rId11"/>
    <p:sldId id="409" r:id="rId12"/>
    <p:sldId id="410" r:id="rId13"/>
    <p:sldId id="411" r:id="rId14"/>
    <p:sldId id="412" r:id="rId15"/>
    <p:sldId id="414" r:id="rId16"/>
    <p:sldId id="415" r:id="rId17"/>
    <p:sldId id="403" r:id="rId18"/>
    <p:sldId id="416" r:id="rId19"/>
    <p:sldId id="428" r:id="rId20"/>
    <p:sldId id="419" r:id="rId21"/>
    <p:sldId id="431" r:id="rId22"/>
    <p:sldId id="420" r:id="rId23"/>
    <p:sldId id="421" r:id="rId24"/>
    <p:sldId id="422" r:id="rId25"/>
    <p:sldId id="423" r:id="rId26"/>
    <p:sldId id="425" r:id="rId27"/>
    <p:sldId id="430" r:id="rId28"/>
    <p:sldId id="264" r:id="rId2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63F"/>
    <a:srgbClr val="F25A29"/>
    <a:srgbClr val="27AAE2"/>
    <a:srgbClr val="F5AA1B"/>
    <a:srgbClr val="D4EEEA"/>
    <a:srgbClr val="9E1F63"/>
    <a:srgbClr val="B2CAEB"/>
    <a:srgbClr val="D2D2D2"/>
    <a:srgbClr val="198C91"/>
    <a:srgbClr val="223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نمط متوسط 1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26" autoAdjust="0"/>
    <p:restoredTop sz="94259" autoAdjust="0"/>
  </p:normalViewPr>
  <p:slideViewPr>
    <p:cSldViewPr snapToGrid="0">
      <p:cViewPr varScale="1">
        <p:scale>
          <a:sx n="66" d="100"/>
          <a:sy n="66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E0E7605-51BB-4CFA-B63E-DCBF2E69F42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B7747CA-296B-4227-A331-C6F34BF08D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66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063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2771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62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427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065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439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493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2484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40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892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97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085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03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866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01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0196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012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072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9231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998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606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695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0287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122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506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747CA-296B-4227-A331-C6F34BF08DC3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330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6123F4-DA3C-40DB-BDEB-14B77DA19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D56B13C-93B9-454B-B32A-40AAC13D7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9E51B0-7B9E-4A8E-8940-2E49618F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1A4543F-CB61-4317-95E0-426C2A68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CC6CB8-8889-4975-AC46-777A7255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23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42015C-92D5-418B-8EEE-7C5B1166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A7E46D5-ECE0-45B7-854F-1E6753493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1F60A6-4E58-4831-8A2A-A260B50C3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434A8C-7D01-4B1F-B9A4-A6B45F79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41E170-003A-4426-9CAE-E1B485E93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0809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5E0F854-54FE-40B3-B679-4CD107652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861C3FB-2DD6-4751-94E6-71FD4FA6B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F8AF3E-5335-4F5A-9C1C-A6CC25F1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051901-FEFF-4716-B3E7-EA392D47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A2405B-8D33-47F8-9F5F-2A456123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23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E3428E-B26E-4772-BDE8-DDA3775A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A719D7-729F-4156-8060-C0572CA4D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4F6CE9-BDAC-4999-ABE7-033A235D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2D980A-2FE7-4656-8DB3-9BC61E362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F85999-5F8C-466D-84D9-57B09891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767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990BC0-0231-4714-AB0E-DC9BA959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DE8A31-493C-46B4-AAE7-04C6871E4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8CC2BB-48A4-42F4-8596-BE9EF454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C0D0D7-6DFB-4CFA-BE20-39323B3B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92B65AC-12F4-454D-8B88-73EE70029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27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6A214-2928-421C-B97F-50011EC1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C646C28-E8A7-488E-951F-6F7442C4C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8FBF0E0-911E-4577-AC67-6F8D01ECB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38DB76-3C95-4700-B38C-33AA0362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4A5599A-C71C-4CA4-AD67-A218AA49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C4A202-F103-412B-A791-4FCBCCA7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19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EA7435-3E01-46C7-8136-46335061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BC69710-360E-434B-8BC3-765A188C4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785DFA-ED38-4626-819F-8CFA29451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9E79C5D-5060-4865-8F8A-142092F42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52E66BB-634B-47C4-B341-9A9A2D829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9AB03EE-08E7-4883-B45C-590B807B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85D9B58-6055-4904-8030-573AC05F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E1C51AA-81DA-4989-B575-98D93955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493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578664-407E-461C-932E-8ACE287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0C7178C-CD5E-4459-A404-0710BA37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95B93B-8D33-4286-9D2D-022085EE2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3BD49A1-0592-4C3A-AF8C-C11DBA0F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4475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2CAA46A-54CB-4578-8835-B71C35DB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A00BA74-9D64-4D2E-9908-EFFE4F0C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304CAF-18A1-4EBD-8FFB-5EE67E9C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6963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4B65DA-D5EC-4078-95B5-E891B80F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CBDA87-78C8-478C-B2D4-12911E06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9BE87C-3B57-4738-A936-CE330158E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A17ECBC-639C-4782-9BD0-4817701D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6757D0F-33C0-461E-9142-2D18569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92052C-6402-4B86-85B9-57D9B89F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719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BD9B6F-DB1E-48F6-98E8-7ED61EB8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1E56753-E471-4E2A-BD66-4EDEC1EC7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6F77A0-2350-417E-8255-9FBB63AE2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BA790C3-0B72-4C08-B534-9BEF0597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FF2DA7-D789-464A-89A1-3AD1C28C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F48134-99F5-49F3-A0FC-309B5060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200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" name="قلب الصفحة.wav"/>
          </p:stSnd>
        </p:sndAc>
      </p:transition>
    </mc:Choice>
    <mc:Fallback xmlns="">
      <p:transition spd="slow">
        <p:fade/>
        <p:sndAc>
          <p:stSnd>
            <p:snd r:embed="rId3" name="قلب الصفحة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390D9FC-4A31-4479-B337-FB109557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6D0FD1B-CB07-45AB-BFB4-F081F924E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830A8F-6C92-467F-8922-AD89FAA3A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A8C4B-C421-433E-927C-6163F2771A4E}" type="datetimeFigureOut">
              <a:rPr lang="ar-SA" smtClean="0"/>
              <a:t>25/08/44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C8F7AA-B0FC-44AC-9649-97E421EE5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9DA108-B3A8-413F-9D59-DEEB3E98B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3CD4-31A7-47DC-82CB-A3ABA0B12C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489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13" name="قلب الصفحة.wav"/>
          </p:stSnd>
        </p:sndAc>
      </p:transition>
    </mc:Choice>
    <mc:Fallback xmlns="">
      <p:transition spd="slow">
        <p:fade/>
        <p:sndAc>
          <p:stSnd>
            <p:snd r:embed="rId14" name="قلب الصفحة.wav"/>
          </p:stSnd>
        </p:sndAc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audio1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audio" Target="../media/audio1.wav"/><Relationship Id="rId5" Type="http://schemas.openxmlformats.org/officeDocument/2006/relationships/image" Target="../media/image4.png"/><Relationship Id="rId10" Type="http://schemas.openxmlformats.org/officeDocument/2006/relationships/image" Target="../media/image25.jpg"/><Relationship Id="rId4" Type="http://schemas.openxmlformats.org/officeDocument/2006/relationships/image" Target="../media/image1.png"/><Relationship Id="rId9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12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audio" Target="../media/audio4.wav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audio" Target="../media/audio1.wav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audio" Target="../media/audio1.wav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audio" Target="../media/audio1.wav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audio" Target="../media/audio1.wav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CF49F7A-9D47-4773-AC1E-2CBE9400C82B}"/>
              </a:ext>
            </a:extLst>
          </p:cNvPr>
          <p:cNvGrpSpPr/>
          <p:nvPr/>
        </p:nvGrpSpPr>
        <p:grpSpPr>
          <a:xfrm>
            <a:off x="126609" y="116203"/>
            <a:ext cx="12065391" cy="6597748"/>
            <a:chOff x="63859" y="28113"/>
            <a:chExt cx="12065391" cy="6597748"/>
          </a:xfrm>
          <a:solidFill>
            <a:srgbClr val="529387"/>
          </a:solidFill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49402D7E-C4A3-4BFE-9354-0782763E308E}"/>
                </a:ext>
              </a:extLst>
            </p:cNvPr>
            <p:cNvGrpSpPr/>
            <p:nvPr/>
          </p:nvGrpSpPr>
          <p:grpSpPr>
            <a:xfrm>
              <a:off x="63859" y="28113"/>
              <a:ext cx="12065391" cy="6597748"/>
              <a:chOff x="63859" y="70316"/>
              <a:chExt cx="12065391" cy="6597748"/>
            </a:xfrm>
            <a:grpFill/>
          </p:grpSpPr>
          <p:grpSp>
            <p:nvGrpSpPr>
              <p:cNvPr id="23" name="مجموعة 22">
                <a:extLst>
                  <a:ext uri="{FF2B5EF4-FFF2-40B4-BE49-F238E27FC236}">
                    <a16:creationId xmlns:a16="http://schemas.microsoft.com/office/drawing/2014/main" id="{A527FB39-3F79-4014-8A38-F5F5C8DD1ED0}"/>
                  </a:ext>
                </a:extLst>
              </p:cNvPr>
              <p:cNvGrpSpPr/>
              <p:nvPr/>
            </p:nvGrpSpPr>
            <p:grpSpPr>
              <a:xfrm>
                <a:off x="63859" y="70316"/>
                <a:ext cx="12065391" cy="6597748"/>
                <a:chOff x="63859" y="70316"/>
                <a:chExt cx="12065391" cy="6597748"/>
              </a:xfrm>
              <a:grpFill/>
            </p:grpSpPr>
            <p:sp>
              <p:nvSpPr>
                <p:cNvPr id="4" name="مستطيل 3">
                  <a:extLst>
                    <a:ext uri="{FF2B5EF4-FFF2-40B4-BE49-F238E27FC236}">
                      <a16:creationId xmlns:a16="http://schemas.microsoft.com/office/drawing/2014/main" id="{CC47380B-84B0-44CF-9F1E-0CAF52C0D7A7}"/>
                    </a:ext>
                  </a:extLst>
                </p:cNvPr>
                <p:cNvSpPr/>
                <p:nvPr/>
              </p:nvSpPr>
              <p:spPr>
                <a:xfrm>
                  <a:off x="63859" y="70316"/>
                  <a:ext cx="12065391" cy="659774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20" name="سهم: خماسي 19">
                  <a:extLst>
                    <a:ext uri="{FF2B5EF4-FFF2-40B4-BE49-F238E27FC236}">
                      <a16:creationId xmlns:a16="http://schemas.microsoft.com/office/drawing/2014/main" id="{A7D9A3D5-9671-4A1F-BEFC-925A5197F6AF}"/>
                    </a:ext>
                  </a:extLst>
                </p:cNvPr>
                <p:cNvSpPr/>
                <p:nvPr/>
              </p:nvSpPr>
              <p:spPr>
                <a:xfrm rot="5400000">
                  <a:off x="8715180" y="-295084"/>
                  <a:ext cx="1910215" cy="2696708"/>
                </a:xfrm>
                <a:prstGeom prst="homePlate">
                  <a:avLst/>
                </a:prstGeom>
                <a:solidFill>
                  <a:srgbClr val="9E1F6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 dirty="0"/>
                </a:p>
              </p:txBody>
            </p:sp>
          </p:grp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60B55CA6-34B3-4397-A2A0-91890735E7F8}"/>
                  </a:ext>
                </a:extLst>
              </p:cNvPr>
              <p:cNvSpPr txBox="1"/>
              <p:nvPr/>
            </p:nvSpPr>
            <p:spPr>
              <a:xfrm>
                <a:off x="8523546" y="291211"/>
                <a:ext cx="2219178" cy="646331"/>
              </a:xfrm>
              <a:prstGeom prst="rect">
                <a:avLst/>
              </a:prstGeom>
              <a:solidFill>
                <a:srgbClr val="9E1F63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3600" dirty="0">
                    <a:solidFill>
                      <a:schemeClr val="bg1"/>
                    </a:solidFill>
                    <a:latin typeface="JF Flat" panose="02000500000000000000" pitchFamily="2" charset="-78"/>
                    <a:cs typeface="Sultan bold" pitchFamily="2" charset="-78"/>
                  </a:rPr>
                  <a:t>الوحدة الثالثة</a:t>
                </a:r>
              </a:p>
            </p:txBody>
          </p:sp>
        </p:grp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B27841F2-9C62-40A2-AB92-1EE7F5401C03}"/>
                </a:ext>
              </a:extLst>
            </p:cNvPr>
            <p:cNvSpPr/>
            <p:nvPr/>
          </p:nvSpPr>
          <p:spPr>
            <a:xfrm>
              <a:off x="8479706" y="3554923"/>
              <a:ext cx="2489982" cy="725374"/>
            </a:xfrm>
            <a:prstGeom prst="roundRect">
              <a:avLst/>
            </a:prstGeom>
            <a:solidFill>
              <a:srgbClr val="9E1F6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cs typeface="Sultan bold" pitchFamily="2" charset="-78"/>
                </a:rPr>
                <a:t>الدرس الثالث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2FDB59C-7888-467E-AF3F-EAA30788A2B1}"/>
                </a:ext>
              </a:extLst>
            </p:cNvPr>
            <p:cNvSpPr txBox="1"/>
            <p:nvPr/>
          </p:nvSpPr>
          <p:spPr>
            <a:xfrm>
              <a:off x="7835381" y="4557238"/>
              <a:ext cx="390143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latin typeface="JF Flat" panose="02000500000000000000" pitchFamily="2" charset="-78"/>
                  <a:cs typeface="Sultan bold" pitchFamily="2" charset="-78"/>
                </a:rPr>
                <a:t>اتخاذ القرارات</a:t>
              </a: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89ED171-3BDF-A6F9-F375-328723D22FA3}"/>
              </a:ext>
            </a:extLst>
          </p:cNvPr>
          <p:cNvSpPr txBox="1"/>
          <p:nvPr/>
        </p:nvSpPr>
        <p:spPr>
          <a:xfrm>
            <a:off x="7837770" y="2067033"/>
            <a:ext cx="390143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latin typeface="JF Flat" panose="02000500000000000000" pitchFamily="2" charset="-78"/>
                <a:cs typeface="Sultan bold" pitchFamily="2" charset="-78"/>
              </a:rPr>
              <a:t>البرمجة بواسطة المايكروبت </a:t>
            </a:r>
            <a:r>
              <a:rPr lang="en-US" sz="3600" b="1" dirty="0">
                <a:solidFill>
                  <a:schemeClr val="bg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Micro bit</a:t>
            </a:r>
            <a:endParaRPr lang="ar-SA" sz="3600" b="1" dirty="0">
              <a:solidFill>
                <a:schemeClr val="bg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905A407B-D54F-6EC8-1874-57488A273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DAD90D8-F46A-6EC5-5E0E-07B12D0EED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1295" r="778" b="1577"/>
          <a:stretch/>
        </p:blipFill>
        <p:spPr>
          <a:xfrm>
            <a:off x="1110608" y="1967038"/>
            <a:ext cx="5036695" cy="4077324"/>
          </a:xfrm>
          <a:prstGeom prst="roundRect">
            <a:avLst/>
          </a:prstGeom>
        </p:spPr>
      </p:pic>
      <p:pic>
        <p:nvPicPr>
          <p:cNvPr id="3" name="صورة 2" descr="صورة تحتوي على شعار&#10;&#10;تم إنشاء الوصف تلقائياً">
            <a:extLst>
              <a:ext uri="{FF2B5EF4-FFF2-40B4-BE49-F238E27FC236}">
                <a16:creationId xmlns:a16="http://schemas.microsoft.com/office/drawing/2014/main" id="{3FA2FF4D-6367-0E67-FE4E-F7A7549BB7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" y="-674038"/>
            <a:ext cx="2960914" cy="29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قلب الكتاب.wav"/>
          </p:stSnd>
        </p:sndAc>
      </p:transition>
    </mc:Choice>
    <mc:Fallback xmlns="">
      <p:transition>
        <p:sndAc>
          <p:stSnd>
            <p:snd r:embed="rId8" name="قلب الكتاب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46803"/>
            <a:ext cx="12065391" cy="65977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المعاملات الشرطية في بايثون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5D5B5D5-C5CF-CB4C-2A87-33C66CD0D46E}"/>
              </a:ext>
            </a:extLst>
          </p:cNvPr>
          <p:cNvSpPr txBox="1"/>
          <p:nvPr/>
        </p:nvSpPr>
        <p:spPr>
          <a:xfrm>
            <a:off x="1177758" y="1202654"/>
            <a:ext cx="98914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latin typeface="Calibri" panose="020F0502020204030204" pitchFamily="34" charset="0"/>
                <a:cs typeface="Sultan bold" pitchFamily="2" charset="-78"/>
              </a:rPr>
              <a:t>تستخدم لاتخاذ القرارات في البرمجة، وتقوم بعملية المقارنة بين القيم وتكون النتيجة دائماً إما: </a:t>
            </a:r>
            <a:r>
              <a:rPr lang="ar-SA" sz="32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Sultan bold" pitchFamily="2" charset="-78"/>
              </a:rPr>
              <a:t>صواب</a:t>
            </a:r>
            <a:r>
              <a:rPr lang="ar-SA" sz="3200" dirty="0">
                <a:latin typeface="Calibri" panose="020F0502020204030204" pitchFamily="34" charset="0"/>
                <a:cs typeface="Sultan bold" pitchFamily="2" charset="-78"/>
              </a:rPr>
              <a:t> أو </a:t>
            </a:r>
            <a:r>
              <a:rPr lang="ar-SA" sz="3200" dirty="0">
                <a:solidFill>
                  <a:srgbClr val="9E1F63"/>
                </a:solidFill>
                <a:latin typeface="Calibri" panose="020F0502020204030204" pitchFamily="34" charset="0"/>
                <a:cs typeface="Sultan bold" pitchFamily="2" charset="-78"/>
              </a:rPr>
              <a:t>خطأ</a:t>
            </a:r>
            <a:r>
              <a:rPr lang="ar-SA" sz="3200" dirty="0">
                <a:latin typeface="Calibri" panose="020F0502020204030204" pitchFamily="34" charset="0"/>
                <a:cs typeface="Sultan bold" pitchFamily="2" charset="-78"/>
              </a:rPr>
              <a:t>.</a:t>
            </a:r>
          </a:p>
          <a:p>
            <a:pPr algn="ctr" rtl="1"/>
            <a:endParaRPr lang="ar-SA" sz="3200" dirty="0">
              <a:latin typeface="Calibri" panose="020F0502020204030204" pitchFamily="34" charset="0"/>
              <a:cs typeface="Sultan bold" pitchFamily="2" charset="-78"/>
            </a:endParaRP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1A1DBBEA-FCBE-23C7-EAA9-052E3ED02337}"/>
              </a:ext>
            </a:extLst>
          </p:cNvPr>
          <p:cNvGrpSpPr/>
          <p:nvPr/>
        </p:nvGrpSpPr>
        <p:grpSpPr>
          <a:xfrm>
            <a:off x="2015625" y="2458640"/>
            <a:ext cx="8320291" cy="3238726"/>
            <a:chOff x="2216790" y="2367099"/>
            <a:chExt cx="8124651" cy="3436844"/>
          </a:xfrm>
        </p:grpSpPr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EA68F6A2-355E-E299-A08B-D0D534FA8CED}"/>
                </a:ext>
              </a:extLst>
            </p:cNvPr>
            <p:cNvGrpSpPr/>
            <p:nvPr/>
          </p:nvGrpSpPr>
          <p:grpSpPr>
            <a:xfrm>
              <a:off x="7040327" y="2433148"/>
              <a:ext cx="3301114" cy="3370795"/>
              <a:chOff x="6866154" y="2221092"/>
              <a:chExt cx="2810884" cy="3777085"/>
            </a:xfrm>
          </p:grpSpPr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0C8C2E3A-E989-7EA7-4216-743F52508C35}"/>
                  </a:ext>
                </a:extLst>
              </p:cNvPr>
              <p:cNvSpPr txBox="1"/>
              <p:nvPr/>
            </p:nvSpPr>
            <p:spPr>
              <a:xfrm>
                <a:off x="6866155" y="2221092"/>
                <a:ext cx="2810883" cy="553507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==</a:t>
                </a:r>
              </a:p>
            </p:txBody>
          </p:sp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198E72AE-E812-4BD8-6934-5FEDB1D7F25A}"/>
                  </a:ext>
                </a:extLst>
              </p:cNvPr>
              <p:cNvSpPr txBox="1"/>
              <p:nvPr/>
            </p:nvSpPr>
            <p:spPr>
              <a:xfrm>
                <a:off x="6866155" y="2844946"/>
                <a:ext cx="2810883" cy="553507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en-US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</a:t>
                </a:r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25B07EB6-497E-E861-A506-9A01EBBD5B58}"/>
                  </a:ext>
                </a:extLst>
              </p:cNvPr>
              <p:cNvSpPr txBox="1"/>
              <p:nvPr/>
            </p:nvSpPr>
            <p:spPr>
              <a:xfrm>
                <a:off x="6866154" y="3468797"/>
                <a:ext cx="2810883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en-US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</a:t>
                </a:r>
                <a:endParaRPr lang="ar-SA" sz="2400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4170F8BD-91F1-B7A9-179C-05CA4145627C}"/>
                  </a:ext>
                </a:extLst>
              </p:cNvPr>
              <p:cNvSpPr txBox="1"/>
              <p:nvPr/>
            </p:nvSpPr>
            <p:spPr>
              <a:xfrm>
                <a:off x="6866154" y="4136858"/>
                <a:ext cx="2810883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en-US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&gt;=</a:t>
                </a:r>
                <a:endParaRPr lang="ar-SA" sz="2400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DB9B9692-39B9-0FDF-5BB9-BC7070C3D744}"/>
                  </a:ext>
                </a:extLst>
              </p:cNvPr>
              <p:cNvSpPr txBox="1"/>
              <p:nvPr/>
            </p:nvSpPr>
            <p:spPr>
              <a:xfrm>
                <a:off x="6874024" y="4793826"/>
                <a:ext cx="2798445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en-US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&lt;=</a:t>
                </a:r>
                <a:endParaRPr lang="ar-SA" sz="2400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D41C6E50-02B8-BAF5-033E-9CF76E9B7F05}"/>
                  </a:ext>
                </a:extLst>
              </p:cNvPr>
              <p:cNvSpPr txBox="1"/>
              <p:nvPr/>
            </p:nvSpPr>
            <p:spPr>
              <a:xfrm>
                <a:off x="6874024" y="5425834"/>
                <a:ext cx="2798445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en-US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!=</a:t>
                </a:r>
                <a:endParaRPr lang="ar-SA" sz="2400" kern="0" dirty="0">
                  <a:solidFill>
                    <a:srgbClr val="40404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2356A9A3-19CC-618A-04AB-69F56309E2BC}"/>
                </a:ext>
              </a:extLst>
            </p:cNvPr>
            <p:cNvGrpSpPr/>
            <p:nvPr/>
          </p:nvGrpSpPr>
          <p:grpSpPr>
            <a:xfrm>
              <a:off x="2216790" y="2367099"/>
              <a:ext cx="3301114" cy="3410986"/>
              <a:chOff x="6866154" y="2221092"/>
              <a:chExt cx="2810884" cy="3822121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C9254B1A-EEC0-52A9-51DC-F2AEE820FF7F}"/>
                  </a:ext>
                </a:extLst>
              </p:cNvPr>
              <p:cNvSpPr txBox="1"/>
              <p:nvPr/>
            </p:nvSpPr>
            <p:spPr>
              <a:xfrm>
                <a:off x="6866155" y="2221092"/>
                <a:ext cx="2810883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يساوي </a:t>
                </a:r>
              </a:p>
            </p:txBody>
          </p:sp>
          <p:sp>
            <p:nvSpPr>
              <p:cNvPr id="79" name="مربع نص 78">
                <a:extLst>
                  <a:ext uri="{FF2B5EF4-FFF2-40B4-BE49-F238E27FC236}">
                    <a16:creationId xmlns:a16="http://schemas.microsoft.com/office/drawing/2014/main" id="{13111B7B-747F-6938-1DDA-2F2869B1C24D}"/>
                  </a:ext>
                </a:extLst>
              </p:cNvPr>
              <p:cNvSpPr txBox="1"/>
              <p:nvPr/>
            </p:nvSpPr>
            <p:spPr>
              <a:xfrm>
                <a:off x="6866155" y="2844946"/>
                <a:ext cx="2810883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أكبر من  </a:t>
                </a:r>
              </a:p>
            </p:txBody>
          </p:sp>
          <p:sp>
            <p:nvSpPr>
              <p:cNvPr id="80" name="مربع نص 79">
                <a:extLst>
                  <a:ext uri="{FF2B5EF4-FFF2-40B4-BE49-F238E27FC236}">
                    <a16:creationId xmlns:a16="http://schemas.microsoft.com/office/drawing/2014/main" id="{CC08E8D9-7DFF-D58A-444B-761E84EC16C1}"/>
                  </a:ext>
                </a:extLst>
              </p:cNvPr>
              <p:cNvSpPr txBox="1"/>
              <p:nvPr/>
            </p:nvSpPr>
            <p:spPr>
              <a:xfrm>
                <a:off x="6866154" y="3502575"/>
                <a:ext cx="2810883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أصغر من </a:t>
                </a:r>
              </a:p>
            </p:txBody>
          </p:sp>
          <p:sp>
            <p:nvSpPr>
              <p:cNvPr id="81" name="مربع نص 80">
                <a:extLst>
                  <a:ext uri="{FF2B5EF4-FFF2-40B4-BE49-F238E27FC236}">
                    <a16:creationId xmlns:a16="http://schemas.microsoft.com/office/drawing/2014/main" id="{6C26A338-CD75-4B37-6049-927E9DD9055B}"/>
                  </a:ext>
                </a:extLst>
              </p:cNvPr>
              <p:cNvSpPr txBox="1"/>
              <p:nvPr/>
            </p:nvSpPr>
            <p:spPr>
              <a:xfrm>
                <a:off x="6866154" y="4136858"/>
                <a:ext cx="2810883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أكبر من أو يساوي</a:t>
                </a:r>
              </a:p>
            </p:txBody>
          </p:sp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E9BB616D-16E8-90D2-9C7F-EBC7C5507D3E}"/>
                  </a:ext>
                </a:extLst>
              </p:cNvPr>
              <p:cNvSpPr txBox="1"/>
              <p:nvPr/>
            </p:nvSpPr>
            <p:spPr>
              <a:xfrm>
                <a:off x="6874024" y="4793826"/>
                <a:ext cx="2798445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أصغر من أو يساوي</a:t>
                </a:r>
              </a:p>
            </p:txBody>
          </p: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8FD91AA6-D29F-62CD-7A5F-42C69B8F2F0C}"/>
                  </a:ext>
                </a:extLst>
              </p:cNvPr>
              <p:cNvSpPr txBox="1"/>
              <p:nvPr/>
            </p:nvSpPr>
            <p:spPr>
              <a:xfrm>
                <a:off x="6874024" y="5470870"/>
                <a:ext cx="2798445" cy="572343"/>
              </a:xfrm>
              <a:prstGeom prst="roundRect">
                <a:avLst/>
              </a:prstGeom>
              <a:ln>
                <a:solidFill>
                  <a:srgbClr val="9E1F6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41294" algn="ctr"/>
                <a:r>
                  <a:rPr lang="ar-SA" sz="2400" kern="0" dirty="0">
                    <a:solidFill>
                      <a:srgbClr val="404040">
                        <a:lumMod val="50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لا يساوي </a:t>
                </a:r>
              </a:p>
            </p:txBody>
          </p:sp>
        </p:grpSp>
        <p:cxnSp>
          <p:nvCxnSpPr>
            <p:cNvPr id="71" name="رابط مستقيم 70">
              <a:extLst>
                <a:ext uri="{FF2B5EF4-FFF2-40B4-BE49-F238E27FC236}">
                  <a16:creationId xmlns:a16="http://schemas.microsoft.com/office/drawing/2014/main" id="{3D879D73-A3F6-A3DD-D694-7C93CAE244C8}"/>
                </a:ext>
              </a:extLst>
            </p:cNvPr>
            <p:cNvCxnSpPr>
              <a:cxnSpLocks/>
            </p:cNvCxnSpPr>
            <p:nvPr/>
          </p:nvCxnSpPr>
          <p:spPr>
            <a:xfrm>
              <a:off x="5517904" y="2652632"/>
              <a:ext cx="1531665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رابط مستقيم 71">
              <a:extLst>
                <a:ext uri="{FF2B5EF4-FFF2-40B4-BE49-F238E27FC236}">
                  <a16:creationId xmlns:a16="http://schemas.microsoft.com/office/drawing/2014/main" id="{D9C08CD4-4075-2CF6-549C-4A5913719696}"/>
                </a:ext>
              </a:extLst>
            </p:cNvPr>
            <p:cNvCxnSpPr/>
            <p:nvPr/>
          </p:nvCxnSpPr>
          <p:spPr>
            <a:xfrm>
              <a:off x="5508662" y="3228375"/>
              <a:ext cx="1531665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رابط مستقيم 72">
              <a:extLst>
                <a:ext uri="{FF2B5EF4-FFF2-40B4-BE49-F238E27FC236}">
                  <a16:creationId xmlns:a16="http://schemas.microsoft.com/office/drawing/2014/main" id="{924CBA99-B542-DEE2-A9B2-77419F9DADE5}"/>
                </a:ext>
              </a:extLst>
            </p:cNvPr>
            <p:cNvCxnSpPr/>
            <p:nvPr/>
          </p:nvCxnSpPr>
          <p:spPr>
            <a:xfrm>
              <a:off x="5508662" y="3793525"/>
              <a:ext cx="1531665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رابط مستقيم 73">
              <a:extLst>
                <a:ext uri="{FF2B5EF4-FFF2-40B4-BE49-F238E27FC236}">
                  <a16:creationId xmlns:a16="http://schemas.microsoft.com/office/drawing/2014/main" id="{EFE5E9C2-162D-D011-0D71-DC2BA3F30443}"/>
                </a:ext>
              </a:extLst>
            </p:cNvPr>
            <p:cNvCxnSpPr/>
            <p:nvPr/>
          </p:nvCxnSpPr>
          <p:spPr>
            <a:xfrm>
              <a:off x="5517904" y="4332180"/>
              <a:ext cx="1531665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رابط مستقيم 74">
              <a:extLst>
                <a:ext uri="{FF2B5EF4-FFF2-40B4-BE49-F238E27FC236}">
                  <a16:creationId xmlns:a16="http://schemas.microsoft.com/office/drawing/2014/main" id="{60706314-5148-618F-A37A-2FB8ECA5080B}"/>
                </a:ext>
              </a:extLst>
            </p:cNvPr>
            <p:cNvCxnSpPr/>
            <p:nvPr/>
          </p:nvCxnSpPr>
          <p:spPr>
            <a:xfrm>
              <a:off x="5517904" y="4930071"/>
              <a:ext cx="1531665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رابط مستقيم 75">
              <a:extLst>
                <a:ext uri="{FF2B5EF4-FFF2-40B4-BE49-F238E27FC236}">
                  <a16:creationId xmlns:a16="http://schemas.microsoft.com/office/drawing/2014/main" id="{40567718-30D0-2DC3-E735-FD6D586141B1}"/>
                </a:ext>
              </a:extLst>
            </p:cNvPr>
            <p:cNvCxnSpPr/>
            <p:nvPr/>
          </p:nvCxnSpPr>
          <p:spPr>
            <a:xfrm>
              <a:off x="5508661" y="5522697"/>
              <a:ext cx="1531665" cy="0"/>
            </a:xfrm>
            <a:prstGeom prst="line">
              <a:avLst/>
            </a:prstGeom>
            <a:ln>
              <a:solidFill>
                <a:srgbClr val="9E1F6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D1D44D1F-B586-AD89-96F4-5F552E3EA532}"/>
              </a:ext>
            </a:extLst>
          </p:cNvPr>
          <p:cNvSpPr txBox="1"/>
          <p:nvPr/>
        </p:nvSpPr>
        <p:spPr>
          <a:xfrm>
            <a:off x="7804764" y="5821611"/>
            <a:ext cx="1681697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cs typeface="Sultan bold" pitchFamily="2" charset="-78"/>
              </a:rPr>
              <a:t>المعامل 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018BD8B0-C941-732F-9A74-8F902885C792}"/>
              </a:ext>
            </a:extLst>
          </p:cNvPr>
          <p:cNvSpPr txBox="1"/>
          <p:nvPr/>
        </p:nvSpPr>
        <p:spPr>
          <a:xfrm>
            <a:off x="2605055" y="5851183"/>
            <a:ext cx="1681697" cy="490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800" kern="1200" dirty="0">
                <a:cs typeface="Sultan bold" pitchFamily="2" charset="-78"/>
              </a:rPr>
              <a:t>المعنى</a:t>
            </a:r>
          </a:p>
        </p:txBody>
      </p:sp>
    </p:spTree>
    <p:extLst>
      <p:ext uri="{BB962C8B-B14F-4D97-AF65-F5344CB8AC3E}">
        <p14:creationId xmlns:p14="http://schemas.microsoft.com/office/powerpoint/2010/main" val="3152926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أنواع الجمل الشرطية</a:t>
              </a:r>
            </a:p>
          </p:txBody>
        </p:sp>
      </p:grp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4B73B538-3BC1-8E27-6516-C7266DE249E3}"/>
              </a:ext>
            </a:extLst>
          </p:cNvPr>
          <p:cNvGrpSpPr/>
          <p:nvPr/>
        </p:nvGrpSpPr>
        <p:grpSpPr>
          <a:xfrm>
            <a:off x="214669" y="1821033"/>
            <a:ext cx="11331563" cy="3436536"/>
            <a:chOff x="295304" y="2370250"/>
            <a:chExt cx="11331563" cy="4066316"/>
          </a:xfrm>
        </p:grpSpPr>
        <p:grpSp>
          <p:nvGrpSpPr>
            <p:cNvPr id="104" name="مجموعة 103">
              <a:extLst>
                <a:ext uri="{FF2B5EF4-FFF2-40B4-BE49-F238E27FC236}">
                  <a16:creationId xmlns:a16="http://schemas.microsoft.com/office/drawing/2014/main" id="{789D9605-704F-5180-28D3-A82929F83B49}"/>
                </a:ext>
              </a:extLst>
            </p:cNvPr>
            <p:cNvGrpSpPr/>
            <p:nvPr/>
          </p:nvGrpSpPr>
          <p:grpSpPr>
            <a:xfrm>
              <a:off x="8029565" y="2370250"/>
              <a:ext cx="3597302" cy="4066316"/>
              <a:chOff x="7558812" y="0"/>
              <a:chExt cx="3514470" cy="3727938"/>
            </a:xfrm>
          </p:grpSpPr>
          <p:sp>
            <p:nvSpPr>
              <p:cNvPr id="124" name="مستطيل: زوايا مستديرة 123">
                <a:extLst>
                  <a:ext uri="{FF2B5EF4-FFF2-40B4-BE49-F238E27FC236}">
                    <a16:creationId xmlns:a16="http://schemas.microsoft.com/office/drawing/2014/main" id="{7B801299-538A-B264-32DA-6DF7C0B4B031}"/>
                  </a:ext>
                </a:extLst>
              </p:cNvPr>
              <p:cNvSpPr/>
              <p:nvPr/>
            </p:nvSpPr>
            <p:spPr>
              <a:xfrm>
                <a:off x="7558813" y="0"/>
                <a:ext cx="3514469" cy="3727938"/>
              </a:xfrm>
              <a:prstGeom prst="roundRect">
                <a:avLst>
                  <a:gd name="adj" fmla="val 10000"/>
                </a:avLst>
              </a:prstGeom>
              <a:solidFill>
                <a:srgbClr val="FDD6AF"/>
              </a:solidFill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25" name="مستطيل: زوايا مستديرة 4">
                <a:extLst>
                  <a:ext uri="{FF2B5EF4-FFF2-40B4-BE49-F238E27FC236}">
                    <a16:creationId xmlns:a16="http://schemas.microsoft.com/office/drawing/2014/main" id="{D129415E-1DE9-C009-7837-F478091CA32D}"/>
                  </a:ext>
                </a:extLst>
              </p:cNvPr>
              <p:cNvSpPr txBox="1"/>
              <p:nvPr/>
            </p:nvSpPr>
            <p:spPr>
              <a:xfrm>
                <a:off x="7558812" y="17404"/>
                <a:ext cx="3514469" cy="7040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3200" kern="1200" dirty="0">
                    <a:solidFill>
                      <a:schemeClr val="tx1"/>
                    </a:solidFill>
                    <a:cs typeface="Sultan bold" pitchFamily="2" charset="-78"/>
                  </a:rPr>
                  <a:t>جملة (</a:t>
                </a:r>
                <a:r>
                  <a:rPr lang="en-US" sz="3200" kern="1200" dirty="0">
                    <a:solidFill>
                      <a:schemeClr val="tx1"/>
                    </a:solidFill>
                    <a:cs typeface="Sultan bold" pitchFamily="2" charset="-78"/>
                  </a:rPr>
                  <a:t>IF</a:t>
                </a:r>
                <a:r>
                  <a:rPr lang="ar-SA" sz="3200" kern="1200" dirty="0">
                    <a:solidFill>
                      <a:schemeClr val="tx1"/>
                    </a:solidFill>
                    <a:cs typeface="Sultan bold" pitchFamily="2" charset="-78"/>
                  </a:rPr>
                  <a:t>)</a:t>
                </a:r>
              </a:p>
            </p:txBody>
          </p:sp>
        </p:grpSp>
        <p:sp>
          <p:nvSpPr>
            <p:cNvPr id="105" name="مستطيل: زوايا مستديرة 4">
              <a:extLst>
                <a:ext uri="{FF2B5EF4-FFF2-40B4-BE49-F238E27FC236}">
                  <a16:creationId xmlns:a16="http://schemas.microsoft.com/office/drawing/2014/main" id="{3ABB682B-4E43-86D7-5181-318F568F1A75}"/>
                </a:ext>
              </a:extLst>
            </p:cNvPr>
            <p:cNvSpPr txBox="1"/>
            <p:nvPr/>
          </p:nvSpPr>
          <p:spPr>
            <a:xfrm>
              <a:off x="9092966" y="4232855"/>
              <a:ext cx="1825348" cy="6079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cs typeface="Fanan" pitchFamily="2" charset="-78"/>
                </a:rPr>
                <a:t>Statement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sp>
          <p:nvSpPr>
            <p:cNvPr id="106" name="مستطيل: زوايا مستديرة 4">
              <a:extLst>
                <a:ext uri="{FF2B5EF4-FFF2-40B4-BE49-F238E27FC236}">
                  <a16:creationId xmlns:a16="http://schemas.microsoft.com/office/drawing/2014/main" id="{FF255823-D891-6C41-79BC-4D5D336526CB}"/>
                </a:ext>
              </a:extLst>
            </p:cNvPr>
            <p:cNvSpPr txBox="1"/>
            <p:nvPr/>
          </p:nvSpPr>
          <p:spPr>
            <a:xfrm>
              <a:off x="8151074" y="3550086"/>
              <a:ext cx="1825348" cy="607917"/>
            </a:xfrm>
            <a:prstGeom prst="roundRect">
              <a:avLst/>
            </a:prstGeom>
            <a:solidFill>
              <a:srgbClr val="0099A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  <a:cs typeface="Fanan" pitchFamily="2" charset="-78"/>
                </a:rPr>
                <a:t>If condition: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8A219864-81C7-2F70-DFBD-2D6EACAA98A4}"/>
                </a:ext>
              </a:extLst>
            </p:cNvPr>
            <p:cNvGrpSpPr/>
            <p:nvPr/>
          </p:nvGrpSpPr>
          <p:grpSpPr>
            <a:xfrm>
              <a:off x="4162435" y="2370250"/>
              <a:ext cx="3597302" cy="4066316"/>
              <a:chOff x="4143706" y="2848657"/>
              <a:chExt cx="3597302" cy="3629921"/>
            </a:xfrm>
          </p:grpSpPr>
          <p:grpSp>
            <p:nvGrpSpPr>
              <p:cNvPr id="117" name="مجموعة 116">
                <a:extLst>
                  <a:ext uri="{FF2B5EF4-FFF2-40B4-BE49-F238E27FC236}">
                    <a16:creationId xmlns:a16="http://schemas.microsoft.com/office/drawing/2014/main" id="{18755DD5-09C1-889A-53A8-435E10366EED}"/>
                  </a:ext>
                </a:extLst>
              </p:cNvPr>
              <p:cNvGrpSpPr/>
              <p:nvPr/>
            </p:nvGrpSpPr>
            <p:grpSpPr>
              <a:xfrm>
                <a:off x="4143706" y="2848657"/>
                <a:ext cx="3597302" cy="3629921"/>
                <a:chOff x="7558812" y="0"/>
                <a:chExt cx="3514470" cy="3727938"/>
              </a:xfrm>
            </p:grpSpPr>
            <p:sp>
              <p:nvSpPr>
                <p:cNvPr id="122" name="مستطيل: زوايا مستديرة 121">
                  <a:extLst>
                    <a:ext uri="{FF2B5EF4-FFF2-40B4-BE49-F238E27FC236}">
                      <a16:creationId xmlns:a16="http://schemas.microsoft.com/office/drawing/2014/main" id="{60F67C5F-5919-495C-C7C3-CC4D83D92EC4}"/>
                    </a:ext>
                  </a:extLst>
                </p:cNvPr>
                <p:cNvSpPr/>
                <p:nvPr/>
              </p:nvSpPr>
              <p:spPr>
                <a:xfrm>
                  <a:off x="7558813" y="0"/>
                  <a:ext cx="3514469" cy="3727938"/>
                </a:xfrm>
                <a:prstGeom prst="roundRect">
                  <a:avLst>
                    <a:gd name="adj" fmla="val 1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0">
                  <a:schemeClr val="dk2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dk2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dk2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3" name="مستطيل: زوايا مستديرة 4">
                  <a:extLst>
                    <a:ext uri="{FF2B5EF4-FFF2-40B4-BE49-F238E27FC236}">
                      <a16:creationId xmlns:a16="http://schemas.microsoft.com/office/drawing/2014/main" id="{7931C06A-2409-2FDC-82F7-F674734FC0A1}"/>
                    </a:ext>
                  </a:extLst>
                </p:cNvPr>
                <p:cNvSpPr txBox="1"/>
                <p:nvPr/>
              </p:nvSpPr>
              <p:spPr>
                <a:xfrm>
                  <a:off x="7558812" y="50063"/>
                  <a:ext cx="3514469" cy="70403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1920" tIns="121920" rIns="121920" bIns="121920" numCol="1" spcCol="1270" anchor="ctr" anchorCtr="0">
                  <a:noAutofit/>
                </a:bodyPr>
                <a:lstStyle/>
                <a:p>
                  <a:pPr marL="0" lvl="0" indent="0" algn="ctr" defTabSz="1422400" rtl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ar-SA" sz="3200" kern="1200" dirty="0">
                      <a:solidFill>
                        <a:schemeClr val="tx1"/>
                      </a:solidFill>
                      <a:cs typeface="Sultan bold" pitchFamily="2" charset="-78"/>
                    </a:rPr>
                    <a:t>جملة (</a:t>
                  </a:r>
                  <a:r>
                    <a:rPr lang="en-US" sz="3200" kern="1200" dirty="0">
                      <a:solidFill>
                        <a:schemeClr val="tx1"/>
                      </a:solidFill>
                      <a:cs typeface="Sultan bold" pitchFamily="2" charset="-78"/>
                    </a:rPr>
                    <a:t>IF….else</a:t>
                  </a:r>
                  <a:r>
                    <a:rPr lang="ar-SA" sz="3200" kern="1200" dirty="0">
                      <a:solidFill>
                        <a:schemeClr val="tx1"/>
                      </a:solidFill>
                      <a:cs typeface="Sultan bold" pitchFamily="2" charset="-78"/>
                    </a:rPr>
                    <a:t>)</a:t>
                  </a:r>
                </a:p>
              </p:txBody>
            </p:sp>
          </p:grpSp>
          <p:sp>
            <p:nvSpPr>
              <p:cNvPr id="118" name="مستطيل: زوايا مستديرة 4">
                <a:extLst>
                  <a:ext uri="{FF2B5EF4-FFF2-40B4-BE49-F238E27FC236}">
                    <a16:creationId xmlns:a16="http://schemas.microsoft.com/office/drawing/2014/main" id="{9EEA1BE2-BAE8-9AF3-E4FE-FAF983543C97}"/>
                  </a:ext>
                </a:extLst>
              </p:cNvPr>
              <p:cNvSpPr txBox="1"/>
              <p:nvPr/>
            </p:nvSpPr>
            <p:spPr>
              <a:xfrm>
                <a:off x="4834948" y="4123016"/>
                <a:ext cx="1825348" cy="39952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32385" rIns="43180" bIns="32385" numCol="1" spcCol="1270" anchor="ctr" anchorCtr="0">
                <a:noAutofit/>
              </a:bodyPr>
              <a:lstStyle/>
              <a:p>
                <a:pPr marL="0" lvl="0" indent="0" algn="l" defTabSz="7556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dirty="0">
                    <a:solidFill>
                      <a:schemeClr val="tx1"/>
                    </a:solidFill>
                    <a:cs typeface="Fanan" pitchFamily="2" charset="-78"/>
                  </a:rPr>
                  <a:t>Statement</a:t>
                </a:r>
                <a:endParaRPr lang="ar-SA" sz="2400" kern="1200" dirty="0">
                  <a:solidFill>
                    <a:srgbClr val="FF0000"/>
                  </a:solidFill>
                  <a:cs typeface="Fanan" pitchFamily="2" charset="-78"/>
                </a:endParaRPr>
              </a:p>
            </p:txBody>
          </p:sp>
          <p:sp>
            <p:nvSpPr>
              <p:cNvPr id="119" name="مستطيل: زوايا مستديرة 4">
                <a:extLst>
                  <a:ext uri="{FF2B5EF4-FFF2-40B4-BE49-F238E27FC236}">
                    <a16:creationId xmlns:a16="http://schemas.microsoft.com/office/drawing/2014/main" id="{484F027D-893F-4B7D-3A84-9792DC50B222}"/>
                  </a:ext>
                </a:extLst>
              </p:cNvPr>
              <p:cNvSpPr txBox="1"/>
              <p:nvPr/>
            </p:nvSpPr>
            <p:spPr>
              <a:xfrm>
                <a:off x="4294433" y="3624939"/>
                <a:ext cx="1825348" cy="417162"/>
              </a:xfrm>
              <a:prstGeom prst="roundRect">
                <a:avLst/>
              </a:prstGeom>
              <a:solidFill>
                <a:srgbClr val="0099A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32385" rIns="43180" bIns="32385" numCol="1" spcCol="1270" anchor="ctr" anchorCtr="0">
                <a:noAutofit/>
              </a:bodyPr>
              <a:lstStyle/>
              <a:p>
                <a:pPr marL="0" lvl="0" indent="0" algn="l" defTabSz="7556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solidFill>
                      <a:schemeClr val="tx1"/>
                    </a:solidFill>
                    <a:cs typeface="Fanan" pitchFamily="2" charset="-78"/>
                  </a:rPr>
                  <a:t>If condition:</a:t>
                </a:r>
                <a:endParaRPr lang="ar-SA" sz="2400" kern="1200" dirty="0">
                  <a:solidFill>
                    <a:srgbClr val="FF0000"/>
                  </a:solidFill>
                  <a:cs typeface="Fanan" pitchFamily="2" charset="-78"/>
                </a:endParaRPr>
              </a:p>
            </p:txBody>
          </p:sp>
          <p:sp>
            <p:nvSpPr>
              <p:cNvPr id="120" name="مستطيل: زوايا مستديرة 4">
                <a:extLst>
                  <a:ext uri="{FF2B5EF4-FFF2-40B4-BE49-F238E27FC236}">
                    <a16:creationId xmlns:a16="http://schemas.microsoft.com/office/drawing/2014/main" id="{6DF9786B-4191-0F65-EFDF-BCC2BB6A4255}"/>
                  </a:ext>
                </a:extLst>
              </p:cNvPr>
              <p:cNvSpPr txBox="1"/>
              <p:nvPr/>
            </p:nvSpPr>
            <p:spPr>
              <a:xfrm>
                <a:off x="4834948" y="5027671"/>
                <a:ext cx="1825348" cy="40453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32385" rIns="43180" bIns="32385" numCol="1" spcCol="1270" anchor="ctr" anchorCtr="0">
                <a:noAutofit/>
              </a:bodyPr>
              <a:lstStyle/>
              <a:p>
                <a:pPr marL="0" lvl="0" indent="0" algn="l" defTabSz="7556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dirty="0">
                    <a:solidFill>
                      <a:schemeClr val="tx1"/>
                    </a:solidFill>
                    <a:cs typeface="Fanan" pitchFamily="2" charset="-78"/>
                  </a:rPr>
                  <a:t>Statement</a:t>
                </a:r>
                <a:endParaRPr lang="ar-SA" sz="2400" kern="1200" dirty="0">
                  <a:solidFill>
                    <a:srgbClr val="FF0000"/>
                  </a:solidFill>
                  <a:cs typeface="Fanan" pitchFamily="2" charset="-78"/>
                </a:endParaRPr>
              </a:p>
            </p:txBody>
          </p:sp>
          <p:sp>
            <p:nvSpPr>
              <p:cNvPr id="121" name="مستطيل: زوايا مستديرة 4">
                <a:extLst>
                  <a:ext uri="{FF2B5EF4-FFF2-40B4-BE49-F238E27FC236}">
                    <a16:creationId xmlns:a16="http://schemas.microsoft.com/office/drawing/2014/main" id="{E3856FAA-A9F7-BA9A-A184-AA9A9351F710}"/>
                  </a:ext>
                </a:extLst>
              </p:cNvPr>
              <p:cNvSpPr txBox="1"/>
              <p:nvPr/>
            </p:nvSpPr>
            <p:spPr>
              <a:xfrm>
                <a:off x="4229043" y="4589446"/>
                <a:ext cx="1825348" cy="378632"/>
              </a:xfrm>
              <a:prstGeom prst="roundRect">
                <a:avLst/>
              </a:prstGeom>
              <a:solidFill>
                <a:srgbClr val="0099A9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32385" rIns="43180" bIns="32385" numCol="1" spcCol="1270" anchor="ctr" anchorCtr="0">
                <a:noAutofit/>
              </a:bodyPr>
              <a:lstStyle/>
              <a:p>
                <a:pPr marL="0" lvl="0" indent="0" algn="l" defTabSz="75565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solidFill>
                      <a:schemeClr val="tx1"/>
                    </a:solidFill>
                    <a:cs typeface="Fanan" pitchFamily="2" charset="-78"/>
                  </a:rPr>
                  <a:t>Else:</a:t>
                </a:r>
                <a:endParaRPr lang="ar-SA" sz="2400" kern="1200" dirty="0">
                  <a:solidFill>
                    <a:srgbClr val="FF0000"/>
                  </a:solidFill>
                  <a:cs typeface="Fanan" pitchFamily="2" charset="-78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E13B0FE5-C159-DB6E-006E-BBB62802345A}"/>
                </a:ext>
              </a:extLst>
            </p:cNvPr>
            <p:cNvGrpSpPr/>
            <p:nvPr/>
          </p:nvGrpSpPr>
          <p:grpSpPr>
            <a:xfrm>
              <a:off x="295304" y="2370250"/>
              <a:ext cx="3597302" cy="4028096"/>
              <a:chOff x="7558812" y="0"/>
              <a:chExt cx="3514470" cy="3727938"/>
            </a:xfrm>
          </p:grpSpPr>
          <p:sp>
            <p:nvSpPr>
              <p:cNvPr id="115" name="مستطيل: زوايا مستديرة 114">
                <a:extLst>
                  <a:ext uri="{FF2B5EF4-FFF2-40B4-BE49-F238E27FC236}">
                    <a16:creationId xmlns:a16="http://schemas.microsoft.com/office/drawing/2014/main" id="{F69D9878-8864-5520-1C4E-05EC15EA80FC}"/>
                  </a:ext>
                </a:extLst>
              </p:cNvPr>
              <p:cNvSpPr/>
              <p:nvPr/>
            </p:nvSpPr>
            <p:spPr>
              <a:xfrm>
                <a:off x="7558813" y="0"/>
                <a:ext cx="3514469" cy="3727938"/>
              </a:xfrm>
              <a:prstGeom prst="roundRect">
                <a:avLst>
                  <a:gd name="adj" fmla="val 10000"/>
                </a:avLst>
              </a:prstGeom>
              <a:solidFill>
                <a:srgbClr val="EC798F"/>
              </a:solidFill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6" name="مستطيل: زوايا مستديرة 4">
                <a:extLst>
                  <a:ext uri="{FF2B5EF4-FFF2-40B4-BE49-F238E27FC236}">
                    <a16:creationId xmlns:a16="http://schemas.microsoft.com/office/drawing/2014/main" id="{3D422D91-82C9-4BE4-4878-0E55A2919275}"/>
                  </a:ext>
                </a:extLst>
              </p:cNvPr>
              <p:cNvSpPr txBox="1"/>
              <p:nvPr/>
            </p:nvSpPr>
            <p:spPr>
              <a:xfrm>
                <a:off x="7558812" y="50063"/>
                <a:ext cx="3514469" cy="7040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3200" kern="1200" dirty="0">
                    <a:solidFill>
                      <a:schemeClr val="tx1"/>
                    </a:solidFill>
                    <a:cs typeface="Sultan bold" pitchFamily="2" charset="-78"/>
                  </a:rPr>
                  <a:t>جملة (</a:t>
                </a:r>
                <a:r>
                  <a:rPr lang="en-US" sz="3200" kern="1200" dirty="0">
                    <a:solidFill>
                      <a:schemeClr val="tx1"/>
                    </a:solidFill>
                    <a:cs typeface="Sultan bold" pitchFamily="2" charset="-78"/>
                  </a:rPr>
                  <a:t>IF….elif</a:t>
                </a:r>
                <a:r>
                  <a:rPr lang="ar-SA" sz="3200" kern="1200" dirty="0">
                    <a:solidFill>
                      <a:schemeClr val="tx1"/>
                    </a:solidFill>
                    <a:cs typeface="Sultan bold" pitchFamily="2" charset="-78"/>
                  </a:rPr>
                  <a:t>)</a:t>
                </a:r>
              </a:p>
            </p:txBody>
          </p:sp>
        </p:grpSp>
        <p:sp>
          <p:nvSpPr>
            <p:cNvPr id="109" name="مستطيل: زوايا مستديرة 4">
              <a:extLst>
                <a:ext uri="{FF2B5EF4-FFF2-40B4-BE49-F238E27FC236}">
                  <a16:creationId xmlns:a16="http://schemas.microsoft.com/office/drawing/2014/main" id="{2BE39991-1697-B2E9-0FF1-832062D6A759}"/>
                </a:ext>
              </a:extLst>
            </p:cNvPr>
            <p:cNvSpPr txBox="1"/>
            <p:nvPr/>
          </p:nvSpPr>
          <p:spPr>
            <a:xfrm>
              <a:off x="976312" y="3733164"/>
              <a:ext cx="1825348" cy="4613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cs typeface="Fanan" pitchFamily="2" charset="-78"/>
                </a:rPr>
                <a:t>Statement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sp>
          <p:nvSpPr>
            <p:cNvPr id="110" name="مستطيل: زوايا مستديرة 4">
              <a:extLst>
                <a:ext uri="{FF2B5EF4-FFF2-40B4-BE49-F238E27FC236}">
                  <a16:creationId xmlns:a16="http://schemas.microsoft.com/office/drawing/2014/main" id="{7F84906A-FA59-9188-C753-C009B4CC9289}"/>
                </a:ext>
              </a:extLst>
            </p:cNvPr>
            <p:cNvSpPr txBox="1"/>
            <p:nvPr/>
          </p:nvSpPr>
          <p:spPr>
            <a:xfrm>
              <a:off x="440916" y="3203338"/>
              <a:ext cx="1825348" cy="465362"/>
            </a:xfrm>
            <a:prstGeom prst="roundRect">
              <a:avLst/>
            </a:prstGeom>
            <a:solidFill>
              <a:srgbClr val="0099A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  <a:cs typeface="Fanan" pitchFamily="2" charset="-78"/>
                </a:rPr>
                <a:t>If condition: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sp>
          <p:nvSpPr>
            <p:cNvPr id="111" name="مستطيل: زوايا مستديرة 4">
              <a:extLst>
                <a:ext uri="{FF2B5EF4-FFF2-40B4-BE49-F238E27FC236}">
                  <a16:creationId xmlns:a16="http://schemas.microsoft.com/office/drawing/2014/main" id="{D27CB553-5D6D-2478-D5FA-43D7A8CA390F}"/>
                </a:ext>
              </a:extLst>
            </p:cNvPr>
            <p:cNvSpPr txBox="1"/>
            <p:nvPr/>
          </p:nvSpPr>
          <p:spPr>
            <a:xfrm>
              <a:off x="440916" y="4270445"/>
              <a:ext cx="1825348" cy="437821"/>
            </a:xfrm>
            <a:prstGeom prst="roundRect">
              <a:avLst/>
            </a:prstGeom>
            <a:solidFill>
              <a:srgbClr val="0099A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  <a:cs typeface="Fanan" pitchFamily="2" charset="-78"/>
                </a:rPr>
                <a:t>elif: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sp>
          <p:nvSpPr>
            <p:cNvPr id="112" name="مستطيل: زوايا مستديرة 4">
              <a:extLst>
                <a:ext uri="{FF2B5EF4-FFF2-40B4-BE49-F238E27FC236}">
                  <a16:creationId xmlns:a16="http://schemas.microsoft.com/office/drawing/2014/main" id="{CD2F276E-0C75-81F4-A2E2-6E4B78C8AE56}"/>
                </a:ext>
              </a:extLst>
            </p:cNvPr>
            <p:cNvSpPr txBox="1"/>
            <p:nvPr/>
          </p:nvSpPr>
          <p:spPr>
            <a:xfrm>
              <a:off x="737670" y="5868674"/>
              <a:ext cx="1825348" cy="4613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cs typeface="Fanan" pitchFamily="2" charset="-78"/>
                </a:rPr>
                <a:t>Statement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sp>
          <p:nvSpPr>
            <p:cNvPr id="113" name="مستطيل: زوايا مستديرة 4">
              <a:extLst>
                <a:ext uri="{FF2B5EF4-FFF2-40B4-BE49-F238E27FC236}">
                  <a16:creationId xmlns:a16="http://schemas.microsoft.com/office/drawing/2014/main" id="{1E0EA04F-3C98-EA98-9E7F-4115A87B2D4B}"/>
                </a:ext>
              </a:extLst>
            </p:cNvPr>
            <p:cNvSpPr txBox="1"/>
            <p:nvPr/>
          </p:nvSpPr>
          <p:spPr>
            <a:xfrm>
              <a:off x="365779" y="5333828"/>
              <a:ext cx="1825348" cy="465362"/>
            </a:xfrm>
            <a:prstGeom prst="roundRect">
              <a:avLst/>
            </a:prstGeom>
            <a:solidFill>
              <a:srgbClr val="0099A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solidFill>
                    <a:schemeClr val="tx1"/>
                  </a:solidFill>
                  <a:cs typeface="Fanan" pitchFamily="2" charset="-78"/>
                </a:rPr>
                <a:t>Else: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  <p:sp>
          <p:nvSpPr>
            <p:cNvPr id="114" name="مستطيل: زوايا مستديرة 4">
              <a:extLst>
                <a:ext uri="{FF2B5EF4-FFF2-40B4-BE49-F238E27FC236}">
                  <a16:creationId xmlns:a16="http://schemas.microsoft.com/office/drawing/2014/main" id="{B4640CDB-75F0-F21A-9269-67586C9605DD}"/>
                </a:ext>
              </a:extLst>
            </p:cNvPr>
            <p:cNvSpPr txBox="1"/>
            <p:nvPr/>
          </p:nvSpPr>
          <p:spPr>
            <a:xfrm>
              <a:off x="737670" y="4782778"/>
              <a:ext cx="1825348" cy="4613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32385" rIns="43180" bIns="32385" numCol="1" spcCol="1270" anchor="ctr" anchorCtr="0">
              <a:noAutofit/>
            </a:bodyPr>
            <a:lstStyle/>
            <a:p>
              <a:pPr marL="0" lvl="0" indent="0" algn="l" defTabSz="7556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solidFill>
                    <a:schemeClr val="tx1"/>
                  </a:solidFill>
                  <a:cs typeface="Fanan" pitchFamily="2" charset="-78"/>
                </a:rPr>
                <a:t>Statement</a:t>
              </a:r>
              <a:endParaRPr lang="ar-SA" sz="24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3220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8684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8346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جملة</a:t>
              </a:r>
              <a:r>
                <a:rPr lang="en-US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 if  </a:t>
              </a:r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الشرطية البسيطة</a:t>
              </a: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6ED04B0-06B9-689E-E999-415DCBB96C82}"/>
              </a:ext>
            </a:extLst>
          </p:cNvPr>
          <p:cNvSpPr txBox="1"/>
          <p:nvPr/>
        </p:nvSpPr>
        <p:spPr>
          <a:xfrm>
            <a:off x="6861698" y="3857037"/>
            <a:ext cx="39413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فلن يتم تنفيذ العبارة (العبارات).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0BA0F0D-9710-2D24-B2BB-0E4D7615D692}"/>
              </a:ext>
            </a:extLst>
          </p:cNvPr>
          <p:cNvSpPr txBox="1"/>
          <p:nvPr/>
        </p:nvSpPr>
        <p:spPr>
          <a:xfrm>
            <a:off x="6949938" y="2763072"/>
            <a:ext cx="3821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يتم تنفيذ العبارة (العبارات)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0C15469-7ECF-0533-FB19-EA921E66103A}"/>
              </a:ext>
            </a:extLst>
          </p:cNvPr>
          <p:cNvSpPr txBox="1"/>
          <p:nvPr/>
        </p:nvSpPr>
        <p:spPr>
          <a:xfrm>
            <a:off x="8949972" y="3442049"/>
            <a:ext cx="2126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endParaRPr lang="ar-SA" sz="2400" dirty="0">
              <a:latin typeface="Calibri" panose="020F0502020204030204" pitchFamily="34" charset="0"/>
              <a:cs typeface="Sultan bold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ADB3D5E-C304-1E87-24B7-7247FA0DFB81}"/>
              </a:ext>
            </a:extLst>
          </p:cNvPr>
          <p:cNvSpPr/>
          <p:nvPr/>
        </p:nvSpPr>
        <p:spPr>
          <a:xfrm>
            <a:off x="7681567" y="2173361"/>
            <a:ext cx="3321213" cy="522532"/>
          </a:xfrm>
          <a:prstGeom prst="roundRect">
            <a:avLst>
              <a:gd name="adj" fmla="val 50000"/>
            </a:avLst>
          </a:prstGeom>
          <a:solidFill>
            <a:srgbClr val="01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Sultan bold" pitchFamily="2" charset="-78"/>
              </a:rPr>
              <a:t>إذا كان الشرط صحيحاً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8DDB943-C042-7F89-BB84-D21B984B6B31}"/>
              </a:ext>
            </a:extLst>
          </p:cNvPr>
          <p:cNvSpPr/>
          <p:nvPr/>
        </p:nvSpPr>
        <p:spPr>
          <a:xfrm>
            <a:off x="7681567" y="3311310"/>
            <a:ext cx="3394670" cy="461665"/>
          </a:xfrm>
          <a:prstGeom prst="roundRect">
            <a:avLst>
              <a:gd name="adj" fmla="val 50000"/>
            </a:avLst>
          </a:prstGeom>
          <a:solidFill>
            <a:srgbClr val="EC7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dirty="0">
                <a:solidFill>
                  <a:schemeClr val="bg1"/>
                </a:solidFill>
                <a:latin typeface="Calibri" panose="020F0502020204030204" pitchFamily="34" charset="0"/>
                <a:cs typeface="Sultan bold" pitchFamily="2" charset="-78"/>
              </a:rPr>
              <a:t>إذا كان الشرط خطأً </a:t>
            </a:r>
          </a:p>
        </p:txBody>
      </p:sp>
      <p:sp>
        <p:nvSpPr>
          <p:cNvPr id="21" name="معين 20">
            <a:extLst>
              <a:ext uri="{FF2B5EF4-FFF2-40B4-BE49-F238E27FC236}">
                <a16:creationId xmlns:a16="http://schemas.microsoft.com/office/drawing/2014/main" id="{2484AD3D-C740-DB44-F491-808123FA5469}"/>
              </a:ext>
            </a:extLst>
          </p:cNvPr>
          <p:cNvSpPr/>
          <p:nvPr/>
        </p:nvSpPr>
        <p:spPr>
          <a:xfrm>
            <a:off x="2001976" y="1547081"/>
            <a:ext cx="2533338" cy="1370578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cs typeface="Sultan bold" pitchFamily="2" charset="-78"/>
              </a:rPr>
              <a:t>الشرط</a:t>
            </a:r>
            <a:endParaRPr lang="ar-SA" dirty="0">
              <a:solidFill>
                <a:schemeClr val="tx1"/>
              </a:solidFill>
              <a:cs typeface="Sultan bold" pitchFamily="2" charset="-78"/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74664BF-0922-59E1-F4A3-7E55E07E8239}"/>
              </a:ext>
            </a:extLst>
          </p:cNvPr>
          <p:cNvSpPr/>
          <p:nvPr/>
        </p:nvSpPr>
        <p:spPr>
          <a:xfrm>
            <a:off x="4062334" y="3903714"/>
            <a:ext cx="1656380" cy="784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ultan bold" pitchFamily="2" charset="-78"/>
              </a:rPr>
              <a:t>العبارة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E96553B7-627C-A0ED-7429-A2633C602355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535314" y="2232370"/>
            <a:ext cx="6700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رابط كسهم مستقيم 25">
            <a:extLst>
              <a:ext uri="{FF2B5EF4-FFF2-40B4-BE49-F238E27FC236}">
                <a16:creationId xmlns:a16="http://schemas.microsoft.com/office/drawing/2014/main" id="{ADFF969C-18B7-530D-31CE-34E15D0028BC}"/>
              </a:ext>
            </a:extLst>
          </p:cNvPr>
          <p:cNvCxnSpPr>
            <a:cxnSpLocks/>
          </p:cNvCxnSpPr>
          <p:nvPr/>
        </p:nvCxnSpPr>
        <p:spPr>
          <a:xfrm>
            <a:off x="5205318" y="2232370"/>
            <a:ext cx="0" cy="1671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4B9556CE-C5EA-7108-1559-D4487C60BF66}"/>
              </a:ext>
            </a:extLst>
          </p:cNvPr>
          <p:cNvCxnSpPr>
            <a:cxnSpLocks/>
          </p:cNvCxnSpPr>
          <p:nvPr/>
        </p:nvCxnSpPr>
        <p:spPr>
          <a:xfrm>
            <a:off x="5205318" y="4688034"/>
            <a:ext cx="0" cy="3036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0BDE168C-17C5-1460-7E9C-9BAFDBEAFE15}"/>
              </a:ext>
            </a:extLst>
          </p:cNvPr>
          <p:cNvCxnSpPr>
            <a:cxnSpLocks/>
          </p:cNvCxnSpPr>
          <p:nvPr/>
        </p:nvCxnSpPr>
        <p:spPr>
          <a:xfrm flipH="1">
            <a:off x="1244184" y="4991725"/>
            <a:ext cx="39611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72EE2855-43B1-6CEB-2289-5B14C7BE185E}"/>
              </a:ext>
            </a:extLst>
          </p:cNvPr>
          <p:cNvCxnSpPr/>
          <p:nvPr/>
        </p:nvCxnSpPr>
        <p:spPr>
          <a:xfrm flipV="1">
            <a:off x="1244184" y="2232370"/>
            <a:ext cx="0" cy="2759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297395B5-591A-B1CB-0F6F-8523E90B69D2}"/>
              </a:ext>
            </a:extLst>
          </p:cNvPr>
          <p:cNvCxnSpPr>
            <a:stCxn id="21" idx="1"/>
          </p:cNvCxnSpPr>
          <p:nvPr/>
        </p:nvCxnSpPr>
        <p:spPr>
          <a:xfrm flipH="1">
            <a:off x="1244184" y="2232370"/>
            <a:ext cx="757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رابط كسهم مستقيم 35">
            <a:extLst>
              <a:ext uri="{FF2B5EF4-FFF2-40B4-BE49-F238E27FC236}">
                <a16:creationId xmlns:a16="http://schemas.microsoft.com/office/drawing/2014/main" id="{855469C6-7DCD-3E84-F2C7-79EFAB475F80}"/>
              </a:ext>
            </a:extLst>
          </p:cNvPr>
          <p:cNvCxnSpPr>
            <a:endCxn id="21" idx="0"/>
          </p:cNvCxnSpPr>
          <p:nvPr/>
        </p:nvCxnSpPr>
        <p:spPr>
          <a:xfrm>
            <a:off x="3268645" y="1199213"/>
            <a:ext cx="0" cy="34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2B5C2FF-AB1D-26D8-BD53-A3F1F9039A34}"/>
              </a:ext>
            </a:extLst>
          </p:cNvPr>
          <p:cNvSpPr txBox="1"/>
          <p:nvPr/>
        </p:nvSpPr>
        <p:spPr>
          <a:xfrm>
            <a:off x="4272583" y="1853542"/>
            <a:ext cx="1195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cs typeface="Sultan bold" pitchFamily="2" charset="-78"/>
              </a:rPr>
              <a:t>صواب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4EABBC9-AB3E-62EA-ED72-953A0E135D45}"/>
              </a:ext>
            </a:extLst>
          </p:cNvPr>
          <p:cNvSpPr txBox="1"/>
          <p:nvPr/>
        </p:nvSpPr>
        <p:spPr>
          <a:xfrm>
            <a:off x="1022926" y="1819811"/>
            <a:ext cx="1195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cs typeface="Sultan bold" pitchFamily="2" charset="-78"/>
              </a:rPr>
              <a:t>خطأ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65600C34-A993-8FA6-020D-E9C793176BB3}"/>
              </a:ext>
            </a:extLst>
          </p:cNvPr>
          <p:cNvSpPr txBox="1"/>
          <p:nvPr/>
        </p:nvSpPr>
        <p:spPr>
          <a:xfrm>
            <a:off x="1130608" y="5080086"/>
            <a:ext cx="409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cs typeface="Sultan bold" pitchFamily="2" charset="-78"/>
              </a:rPr>
              <a:t>المخطط الانسيابي للجملة الشرطية</a:t>
            </a:r>
          </a:p>
        </p:txBody>
      </p:sp>
    </p:spTree>
    <p:extLst>
      <p:ext uri="{BB962C8B-B14F-4D97-AF65-F5344CB8AC3E}">
        <p14:creationId xmlns:p14="http://schemas.microsoft.com/office/powerpoint/2010/main" val="17494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54C3B38-2DD9-F55F-A35F-3C9B4F85C80B}"/>
              </a:ext>
            </a:extLst>
          </p:cNvPr>
          <p:cNvGrpSpPr/>
          <p:nvPr/>
        </p:nvGrpSpPr>
        <p:grpSpPr>
          <a:xfrm>
            <a:off x="3890741" y="1381973"/>
            <a:ext cx="6033991" cy="4304257"/>
            <a:chOff x="2707888" y="225784"/>
            <a:chExt cx="6033991" cy="4304257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BBCA107E-2D11-80F7-F3C2-F4034414906A}"/>
                </a:ext>
              </a:extLst>
            </p:cNvPr>
            <p:cNvSpPr/>
            <p:nvPr/>
          </p:nvSpPr>
          <p:spPr>
            <a:xfrm>
              <a:off x="3993931" y="225784"/>
              <a:ext cx="1156138" cy="44732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البداية</a:t>
              </a:r>
            </a:p>
          </p:txBody>
        </p: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BF92D83C-83A9-F31E-AA06-7C00DF709EAB}"/>
                </a:ext>
              </a:extLst>
            </p:cNvPr>
            <p:cNvCxnSpPr/>
            <p:nvPr/>
          </p:nvCxnSpPr>
          <p:spPr>
            <a:xfrm>
              <a:off x="4572000" y="673109"/>
              <a:ext cx="0" cy="393691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3D029534-F7E3-7AD3-493F-8C4FD41D6FC9}"/>
                </a:ext>
              </a:extLst>
            </p:cNvPr>
            <p:cNvGrpSpPr/>
            <p:nvPr/>
          </p:nvGrpSpPr>
          <p:grpSpPr>
            <a:xfrm>
              <a:off x="3567659" y="1083100"/>
              <a:ext cx="2008681" cy="947891"/>
              <a:chOff x="3567659" y="1083100"/>
              <a:chExt cx="2008681" cy="947891"/>
            </a:xfrm>
          </p:grpSpPr>
          <p:sp>
            <p:nvSpPr>
              <p:cNvPr id="28" name="مستطيل 27">
                <a:extLst>
                  <a:ext uri="{FF2B5EF4-FFF2-40B4-BE49-F238E27FC236}">
                    <a16:creationId xmlns:a16="http://schemas.microsoft.com/office/drawing/2014/main" id="{DA2EA449-1F86-32D4-3821-D138FBC893E2}"/>
                  </a:ext>
                </a:extLst>
              </p:cNvPr>
              <p:cNvSpPr/>
              <p:nvPr/>
            </p:nvSpPr>
            <p:spPr>
              <a:xfrm>
                <a:off x="3567659" y="1083100"/>
                <a:ext cx="2008681" cy="602466"/>
              </a:xfrm>
              <a:prstGeom prst="rect">
                <a:avLst/>
              </a:prstGeom>
              <a:solidFill>
                <a:srgbClr val="FDD0A6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a=100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b=20</a:t>
                </a:r>
                <a:endPara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endParaRPr>
              </a:p>
            </p:txBody>
          </p:sp>
          <p:cxnSp>
            <p:nvCxnSpPr>
              <p:cNvPr id="29" name="رابط كسهم مستقيم 28">
                <a:extLst>
                  <a:ext uri="{FF2B5EF4-FFF2-40B4-BE49-F238E27FC236}">
                    <a16:creationId xmlns:a16="http://schemas.microsoft.com/office/drawing/2014/main" id="{08C5278E-691E-7A11-BAC0-2C0317B29A07}"/>
                  </a:ext>
                </a:extLst>
              </p:cNvPr>
              <p:cNvCxnSpPr/>
              <p:nvPr/>
            </p:nvCxnSpPr>
            <p:spPr>
              <a:xfrm>
                <a:off x="4572000" y="1637300"/>
                <a:ext cx="0" cy="393691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معين 12">
              <a:extLst>
                <a:ext uri="{FF2B5EF4-FFF2-40B4-BE49-F238E27FC236}">
                  <a16:creationId xmlns:a16="http://schemas.microsoft.com/office/drawing/2014/main" id="{B5F621CE-93B4-6171-0DDF-55CEB0F4068F}"/>
                </a:ext>
              </a:extLst>
            </p:cNvPr>
            <p:cNvSpPr/>
            <p:nvPr/>
          </p:nvSpPr>
          <p:spPr>
            <a:xfrm>
              <a:off x="3847708" y="1971030"/>
              <a:ext cx="1448584" cy="680227"/>
            </a:xfrm>
            <a:prstGeom prst="diamond">
              <a:avLst/>
            </a:prstGeom>
            <a:solidFill>
              <a:srgbClr val="B9D1EC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a&gt;b</a:t>
              </a:r>
              <a:endParaRPr lang="ar-SA" sz="24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endParaRPr>
            </a:p>
          </p:txBody>
        </p:sp>
        <p:sp>
          <p:nvSpPr>
            <p:cNvPr id="15" name="متوازي أضلاع 14">
              <a:extLst>
                <a:ext uri="{FF2B5EF4-FFF2-40B4-BE49-F238E27FC236}">
                  <a16:creationId xmlns:a16="http://schemas.microsoft.com/office/drawing/2014/main" id="{5B671FD9-4F51-3B5B-60D5-4F3DD4FC147F}"/>
                </a:ext>
              </a:extLst>
            </p:cNvPr>
            <p:cNvSpPr/>
            <p:nvPr/>
          </p:nvSpPr>
          <p:spPr>
            <a:xfrm>
              <a:off x="5156043" y="2559860"/>
              <a:ext cx="3585836" cy="948714"/>
            </a:xfrm>
            <a:prstGeom prst="parallelogram">
              <a:avLst/>
            </a:prstGeom>
            <a:solidFill>
              <a:srgbClr val="CFE4AE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اعرض النص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a </a:t>
              </a:r>
              <a: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اكبر من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b</a:t>
              </a:r>
              <a:b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</a:br>
              <a: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" </a:t>
              </a:r>
              <a:r>
                <a:rPr lang="en-US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a is greater than b</a:t>
              </a:r>
              <a: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" </a:t>
              </a: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38F6E067-8B8B-FA90-3174-F325C06C0134}"/>
                </a:ext>
              </a:extLst>
            </p:cNvPr>
            <p:cNvSpPr txBox="1"/>
            <p:nvPr/>
          </p:nvSpPr>
          <p:spPr>
            <a:xfrm>
              <a:off x="5296292" y="1891880"/>
              <a:ext cx="14485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latin typeface="Calibri" panose="020F0502020204030204" pitchFamily="34" charset="0"/>
                  <a:cs typeface="Sultan bold" pitchFamily="2" charset="-78"/>
                </a:rPr>
                <a:t>صواب</a:t>
              </a:r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id="{23C2CCE8-5817-D1D9-B51C-B8C29AFEC10D}"/>
                </a:ext>
              </a:extLst>
            </p:cNvPr>
            <p:cNvSpPr txBox="1"/>
            <p:nvPr/>
          </p:nvSpPr>
          <p:spPr>
            <a:xfrm>
              <a:off x="2707888" y="1867292"/>
              <a:ext cx="144858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400" dirty="0">
                  <a:latin typeface="Calibri" panose="020F0502020204030204" pitchFamily="34" charset="0"/>
                  <a:cs typeface="Sultan bold" pitchFamily="2" charset="-78"/>
                </a:rPr>
                <a:t>خطأ</a:t>
              </a:r>
            </a:p>
          </p:txBody>
        </p:sp>
        <p:sp>
          <p:nvSpPr>
            <p:cNvPr id="18" name="مستطيل: زوايا مستديرة 17">
              <a:extLst>
                <a:ext uri="{FF2B5EF4-FFF2-40B4-BE49-F238E27FC236}">
                  <a16:creationId xmlns:a16="http://schemas.microsoft.com/office/drawing/2014/main" id="{B0D2715C-3144-FB0D-1418-BE67F885A604}"/>
                </a:ext>
              </a:extLst>
            </p:cNvPr>
            <p:cNvSpPr/>
            <p:nvPr/>
          </p:nvSpPr>
          <p:spPr>
            <a:xfrm>
              <a:off x="3993931" y="4057106"/>
              <a:ext cx="1156138" cy="47293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النهاية</a:t>
              </a:r>
            </a:p>
          </p:txBody>
        </p: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1AD56832-0CBA-C511-4F95-DC523DA62FE4}"/>
                </a:ext>
              </a:extLst>
            </p:cNvPr>
            <p:cNvGrpSpPr/>
            <p:nvPr/>
          </p:nvGrpSpPr>
          <p:grpSpPr>
            <a:xfrm>
              <a:off x="5296292" y="2305027"/>
              <a:ext cx="1067493" cy="254833"/>
              <a:chOff x="5296292" y="2289787"/>
              <a:chExt cx="1067493" cy="254833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3371BE85-E446-D989-093E-8863AD3384FE}"/>
                  </a:ext>
                </a:extLst>
              </p:cNvPr>
              <p:cNvCxnSpPr/>
              <p:nvPr/>
            </p:nvCxnSpPr>
            <p:spPr>
              <a:xfrm flipH="1">
                <a:off x="5296292" y="2301618"/>
                <a:ext cx="1065363" cy="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كسهم مستقيم 26">
                <a:extLst>
                  <a:ext uri="{FF2B5EF4-FFF2-40B4-BE49-F238E27FC236}">
                    <a16:creationId xmlns:a16="http://schemas.microsoft.com/office/drawing/2014/main" id="{22EDD0A9-0544-822C-6E2F-AF5E193996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61655" y="2289787"/>
                <a:ext cx="2130" cy="254833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رابط كسهم مستقيم 19">
              <a:extLst>
                <a:ext uri="{FF2B5EF4-FFF2-40B4-BE49-F238E27FC236}">
                  <a16:creationId xmlns:a16="http://schemas.microsoft.com/office/drawing/2014/main" id="{0A29C24D-3A8C-EFD1-47C3-FE284E6472D6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3707001"/>
              <a:ext cx="0" cy="361749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039656C0-A67E-3C7A-EBEE-73B289060332}"/>
                </a:ext>
              </a:extLst>
            </p:cNvPr>
            <p:cNvGrpSpPr/>
            <p:nvPr/>
          </p:nvGrpSpPr>
          <p:grpSpPr>
            <a:xfrm>
              <a:off x="2777521" y="2320033"/>
              <a:ext cx="3600000" cy="1387983"/>
              <a:chOff x="2769901" y="2304793"/>
              <a:chExt cx="3600000" cy="1387983"/>
            </a:xfrm>
          </p:grpSpPr>
          <p:cxnSp>
            <p:nvCxnSpPr>
              <p:cNvPr id="22" name="رابط مستقيم 21">
                <a:extLst>
                  <a:ext uri="{FF2B5EF4-FFF2-40B4-BE49-F238E27FC236}">
                    <a16:creationId xmlns:a16="http://schemas.microsoft.com/office/drawing/2014/main" id="{2E84C244-2AEC-968C-F467-482E7B729853}"/>
                  </a:ext>
                </a:extLst>
              </p:cNvPr>
              <p:cNvCxnSpPr/>
              <p:nvPr/>
            </p:nvCxnSpPr>
            <p:spPr>
              <a:xfrm flipH="1">
                <a:off x="2777047" y="2304793"/>
                <a:ext cx="1065363" cy="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4D966230-B37E-46D5-09D8-3A95243C6C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84481" y="2304793"/>
                <a:ext cx="0" cy="1371857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رابط مستقيم 23">
                <a:extLst>
                  <a:ext uri="{FF2B5EF4-FFF2-40B4-BE49-F238E27FC236}">
                    <a16:creationId xmlns:a16="http://schemas.microsoft.com/office/drawing/2014/main" id="{2C3C544C-DC87-B9F6-C4F0-7B160BDB90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69901" y="3675059"/>
                <a:ext cx="3600000" cy="16702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رابط مستقيم 24">
                <a:extLst>
                  <a:ext uri="{FF2B5EF4-FFF2-40B4-BE49-F238E27FC236}">
                    <a16:creationId xmlns:a16="http://schemas.microsoft.com/office/drawing/2014/main" id="{B292EFB1-166A-5666-B4A1-EE1BF94CD3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354035" y="3493334"/>
                <a:ext cx="6432" cy="199442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ED93492-A524-8E0E-7A14-0CF5837892F5}"/>
              </a:ext>
            </a:extLst>
          </p:cNvPr>
          <p:cNvGrpSpPr/>
          <p:nvPr/>
        </p:nvGrpSpPr>
        <p:grpSpPr>
          <a:xfrm>
            <a:off x="498841" y="144387"/>
            <a:ext cx="11454193" cy="1370578"/>
            <a:chOff x="361867" y="143429"/>
            <a:chExt cx="11454193" cy="1370578"/>
          </a:xfrm>
        </p:grpSpPr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EE979057-D824-7530-A025-34F8A604F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A67A7813-802D-C195-A1B8-7598A3A83C20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مثال: المخطط الانسيابي للبرنامج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86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للمقارنة بين متغيرين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65BAA8-0779-2656-C46A-5C97FBB1DCDE}"/>
              </a:ext>
            </a:extLst>
          </p:cNvPr>
          <p:cNvSpPr txBox="1"/>
          <p:nvPr/>
        </p:nvSpPr>
        <p:spPr>
          <a:xfrm>
            <a:off x="1244184" y="1260508"/>
            <a:ext cx="103076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أعلن عن المتغير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a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وعين قيمته إلى 100 .</a:t>
            </a:r>
          </a:p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أعلن عن المتغير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b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وعين قيمته إلى 20 .</a:t>
            </a:r>
          </a:p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اضغط على فئة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) Logic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المنطق). </a:t>
            </a:r>
          </a:p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اسحب وأفلت دالة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if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اكتب الشرط كالتالي: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a&gt;b </a:t>
            </a:r>
          </a:p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Basic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أمر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show string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واكتب داخل النص جملة "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a is greater than b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"</a:t>
            </a:r>
            <a:endParaRPr lang="en-US" sz="2400" dirty="0"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986843E-E129-B1C3-9723-FDFB78C71F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9" y="3289439"/>
            <a:ext cx="6964782" cy="342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جملة </a:t>
              </a:r>
              <a:r>
                <a:rPr lang="en-US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if …else</a:t>
              </a:r>
              <a:r>
                <a:rPr lang="ar-SA" sz="320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 الشرطية</a:t>
              </a:r>
              <a:endParaRPr lang="ar-SA" sz="3200" dirty="0">
                <a:solidFill>
                  <a:schemeClr val="bg1"/>
                </a:solidFill>
                <a:latin typeface="Dubai" panose="020B0503030403030204" pitchFamily="34" charset="-78"/>
                <a:cs typeface="Sultan bold" pitchFamily="2" charset="-78"/>
              </a:endParaRPr>
            </a:p>
          </p:txBody>
        </p:sp>
      </p:grp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7A66EA1-E1A9-F828-9939-6C0C5F99C0A4}"/>
              </a:ext>
            </a:extLst>
          </p:cNvPr>
          <p:cNvSpPr txBox="1"/>
          <p:nvPr/>
        </p:nvSpPr>
        <p:spPr>
          <a:xfrm>
            <a:off x="7854193" y="4278079"/>
            <a:ext cx="39618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فلن يتم تنفيذ العبارة (العبارات) الموجودة </a:t>
            </a:r>
          </a:p>
          <a:p>
            <a:pPr algn="ctr" rtl="1"/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ضمن شرط آخر.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122459-C65A-4CF5-5B12-EA50775CE179}"/>
              </a:ext>
            </a:extLst>
          </p:cNvPr>
          <p:cNvSpPr txBox="1"/>
          <p:nvPr/>
        </p:nvSpPr>
        <p:spPr>
          <a:xfrm>
            <a:off x="7325741" y="2579541"/>
            <a:ext cx="39618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يتم تنفيذ العبارة (العبارات)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.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39FAA0F3-89C9-C611-CF4D-1B2FA2AD00A8}"/>
              </a:ext>
            </a:extLst>
          </p:cNvPr>
          <p:cNvSpPr/>
          <p:nvPr/>
        </p:nvSpPr>
        <p:spPr>
          <a:xfrm>
            <a:off x="8229600" y="1743924"/>
            <a:ext cx="3124106" cy="678123"/>
          </a:xfrm>
          <a:prstGeom prst="roundRect">
            <a:avLst>
              <a:gd name="adj" fmla="val 50000"/>
            </a:avLst>
          </a:prstGeom>
          <a:solidFill>
            <a:srgbClr val="01B5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إذا كان الشرط صحيحاً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5B05FEA-B4E9-9E8C-E72B-4ABB7481415C}"/>
              </a:ext>
            </a:extLst>
          </p:cNvPr>
          <p:cNvSpPr/>
          <p:nvPr/>
        </p:nvSpPr>
        <p:spPr>
          <a:xfrm>
            <a:off x="8229600" y="3402714"/>
            <a:ext cx="3075436" cy="648951"/>
          </a:xfrm>
          <a:prstGeom prst="roundRect">
            <a:avLst>
              <a:gd name="adj" fmla="val 50000"/>
            </a:avLst>
          </a:prstGeom>
          <a:solidFill>
            <a:srgbClr val="EC7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rPr>
              <a:t>إذا كان الشرط خطأً 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464C8830-878A-90F3-5211-C896F03B2CB8}"/>
              </a:ext>
            </a:extLst>
          </p:cNvPr>
          <p:cNvGrpSpPr/>
          <p:nvPr/>
        </p:nvGrpSpPr>
        <p:grpSpPr>
          <a:xfrm>
            <a:off x="430775" y="1472485"/>
            <a:ext cx="6067602" cy="2990832"/>
            <a:chOff x="1523505" y="645515"/>
            <a:chExt cx="6067602" cy="2990832"/>
          </a:xfrm>
        </p:grpSpPr>
        <p:cxnSp>
          <p:nvCxnSpPr>
            <p:cNvPr id="18" name="رابط كسهم مستقيم 17">
              <a:extLst>
                <a:ext uri="{FF2B5EF4-FFF2-40B4-BE49-F238E27FC236}">
                  <a16:creationId xmlns:a16="http://schemas.microsoft.com/office/drawing/2014/main" id="{8ED5AA83-B8A1-E4AD-AC23-5494A5DA620F}"/>
                </a:ext>
              </a:extLst>
            </p:cNvPr>
            <p:cNvCxnSpPr/>
            <p:nvPr/>
          </p:nvCxnSpPr>
          <p:spPr>
            <a:xfrm>
              <a:off x="4572000" y="645515"/>
              <a:ext cx="0" cy="393691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EA96C31D-C3E8-D097-9789-E65ACAF9B731}"/>
                </a:ext>
              </a:extLst>
            </p:cNvPr>
            <p:cNvSpPr/>
            <p:nvPr/>
          </p:nvSpPr>
          <p:spPr>
            <a:xfrm>
              <a:off x="5758239" y="2196415"/>
              <a:ext cx="1832868" cy="6931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تظهر عبارة عند تحقق الشرط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</a:t>
              </a:r>
              <a:endParaRPr lang="ar-SA" sz="20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endParaRPr>
            </a:p>
          </p:txBody>
        </p:sp>
        <p:sp>
          <p:nvSpPr>
            <p:cNvPr id="20" name="معين 19">
              <a:extLst>
                <a:ext uri="{FF2B5EF4-FFF2-40B4-BE49-F238E27FC236}">
                  <a16:creationId xmlns:a16="http://schemas.microsoft.com/office/drawing/2014/main" id="{D10E9B65-2FC6-CB87-468D-39CC2B5940F4}"/>
                </a:ext>
              </a:extLst>
            </p:cNvPr>
            <p:cNvSpPr/>
            <p:nvPr/>
          </p:nvSpPr>
          <p:spPr>
            <a:xfrm>
              <a:off x="3508871" y="1039206"/>
              <a:ext cx="2126258" cy="99845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الشرط</a:t>
              </a:r>
            </a:p>
          </p:txBody>
        </p: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424C047A-D2EA-2066-F3A0-5902A0C066D4}"/>
                </a:ext>
              </a:extLst>
            </p:cNvPr>
            <p:cNvSpPr/>
            <p:nvPr/>
          </p:nvSpPr>
          <p:spPr>
            <a:xfrm>
              <a:off x="1523505" y="2203874"/>
              <a:ext cx="1832868" cy="69314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تظهر عبارة عند عدم تحقق الشرط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</a:t>
              </a:r>
              <a:endParaRPr lang="ar-SA" sz="20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endParaRP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99BB8250-2B39-B4DD-3C5C-BF82B10A8FF2}"/>
                </a:ext>
              </a:extLst>
            </p:cNvPr>
            <p:cNvSpPr txBox="1"/>
            <p:nvPr/>
          </p:nvSpPr>
          <p:spPr>
            <a:xfrm>
              <a:off x="5358610" y="1102164"/>
              <a:ext cx="14485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latin typeface="Calibri" panose="020F0502020204030204" pitchFamily="34" charset="0"/>
                  <a:cs typeface="Sultan bold" pitchFamily="2" charset="-78"/>
                </a:rPr>
                <a:t>صواب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C6F1514-E1E9-42CA-4332-06D25C5874F5}"/>
                </a:ext>
              </a:extLst>
            </p:cNvPr>
            <p:cNvSpPr txBox="1"/>
            <p:nvPr/>
          </p:nvSpPr>
          <p:spPr>
            <a:xfrm>
              <a:off x="2193990" y="1126492"/>
              <a:ext cx="14485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latin typeface="Calibri" panose="020F0502020204030204" pitchFamily="34" charset="0"/>
                  <a:cs typeface="Sultan bold" pitchFamily="2" charset="-78"/>
                </a:rPr>
                <a:t>خطأ</a:t>
              </a:r>
            </a:p>
          </p:txBody>
        </p:sp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97492722-955B-A67A-AA99-59D3ECAD525D}"/>
                </a:ext>
              </a:extLst>
            </p:cNvPr>
            <p:cNvGrpSpPr/>
            <p:nvPr/>
          </p:nvGrpSpPr>
          <p:grpSpPr>
            <a:xfrm>
              <a:off x="5602365" y="1525055"/>
              <a:ext cx="1067493" cy="678819"/>
              <a:chOff x="5635129" y="1526600"/>
              <a:chExt cx="1067493" cy="678819"/>
            </a:xfrm>
          </p:grpSpPr>
          <p:cxnSp>
            <p:nvCxnSpPr>
              <p:cNvPr id="32" name="رابط مستقيم 31">
                <a:extLst>
                  <a:ext uri="{FF2B5EF4-FFF2-40B4-BE49-F238E27FC236}">
                    <a16:creationId xmlns:a16="http://schemas.microsoft.com/office/drawing/2014/main" id="{3C4F993D-35FD-C818-8BDB-56412621B708}"/>
                  </a:ext>
                </a:extLst>
              </p:cNvPr>
              <p:cNvCxnSpPr/>
              <p:nvPr/>
            </p:nvCxnSpPr>
            <p:spPr>
              <a:xfrm flipH="1">
                <a:off x="5635129" y="1538431"/>
                <a:ext cx="1065363" cy="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رابط كسهم مستقيم 32">
                <a:extLst>
                  <a:ext uri="{FF2B5EF4-FFF2-40B4-BE49-F238E27FC236}">
                    <a16:creationId xmlns:a16="http://schemas.microsoft.com/office/drawing/2014/main" id="{54ECE3F1-23E6-5120-0C8B-AFE76BA315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2622" y="1526600"/>
                <a:ext cx="0" cy="678819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EB3874A7-8F25-54D1-7092-9FE642F73C50}"/>
                </a:ext>
              </a:extLst>
            </p:cNvPr>
            <p:cNvGrpSpPr/>
            <p:nvPr/>
          </p:nvGrpSpPr>
          <p:grpSpPr>
            <a:xfrm flipH="1">
              <a:off x="2439939" y="1535342"/>
              <a:ext cx="1067493" cy="678819"/>
              <a:chOff x="5635129" y="1526600"/>
              <a:chExt cx="1067493" cy="678819"/>
            </a:xfrm>
          </p:grpSpPr>
          <p:cxnSp>
            <p:nvCxnSpPr>
              <p:cNvPr id="30" name="رابط مستقيم 29">
                <a:extLst>
                  <a:ext uri="{FF2B5EF4-FFF2-40B4-BE49-F238E27FC236}">
                    <a16:creationId xmlns:a16="http://schemas.microsoft.com/office/drawing/2014/main" id="{BFCE920A-8425-E00A-C5D8-66A8E93A1946}"/>
                  </a:ext>
                </a:extLst>
              </p:cNvPr>
              <p:cNvCxnSpPr/>
              <p:nvPr/>
            </p:nvCxnSpPr>
            <p:spPr>
              <a:xfrm flipH="1">
                <a:off x="5635129" y="1538431"/>
                <a:ext cx="1065363" cy="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رابط كسهم مستقيم 30">
                <a:extLst>
                  <a:ext uri="{FF2B5EF4-FFF2-40B4-BE49-F238E27FC236}">
                    <a16:creationId xmlns:a16="http://schemas.microsoft.com/office/drawing/2014/main" id="{8ED3C481-BAD9-D305-EB1C-89A44A910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2622" y="1526600"/>
                <a:ext cx="0" cy="678819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رابط كسهم مستقيم 25">
              <a:extLst>
                <a:ext uri="{FF2B5EF4-FFF2-40B4-BE49-F238E27FC236}">
                  <a16:creationId xmlns:a16="http://schemas.microsoft.com/office/drawing/2014/main" id="{2976AA1C-8A39-3CFB-9B54-B22AE10A845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3274598"/>
              <a:ext cx="0" cy="361749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رابط مستقيم 26">
              <a:extLst>
                <a:ext uri="{FF2B5EF4-FFF2-40B4-BE49-F238E27FC236}">
                  <a16:creationId xmlns:a16="http://schemas.microsoft.com/office/drawing/2014/main" id="{B5259AAC-0FA5-33E6-D2C2-EA3C5DD2FD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9939" y="3274598"/>
              <a:ext cx="4227790" cy="20478"/>
            </a:xfrm>
            <a:prstGeom prst="line">
              <a:avLst/>
            </a:prstGeom>
            <a:ln w="28575">
              <a:solidFill>
                <a:srgbClr val="6276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>
              <a:extLst>
                <a:ext uri="{FF2B5EF4-FFF2-40B4-BE49-F238E27FC236}">
                  <a16:creationId xmlns:a16="http://schemas.microsoft.com/office/drawing/2014/main" id="{848BF710-F5C6-4D76-3399-F82BDF07CD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58294" y="2872732"/>
              <a:ext cx="0" cy="402881"/>
            </a:xfrm>
            <a:prstGeom prst="line">
              <a:avLst/>
            </a:prstGeom>
            <a:ln w="28575">
              <a:solidFill>
                <a:srgbClr val="6276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رابط مستقيم 28">
              <a:extLst>
                <a:ext uri="{FF2B5EF4-FFF2-40B4-BE49-F238E27FC236}">
                  <a16:creationId xmlns:a16="http://schemas.microsoft.com/office/drawing/2014/main" id="{A501D246-2529-6BF3-CF4D-D4CB50798B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3433" y="2897022"/>
              <a:ext cx="0" cy="402881"/>
            </a:xfrm>
            <a:prstGeom prst="line">
              <a:avLst/>
            </a:prstGeom>
            <a:ln w="28575">
              <a:solidFill>
                <a:srgbClr val="6276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210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مثال: المخطط الانسيابي للبرنامج</a:t>
              </a: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B7DD399-9AC7-4B40-C9DE-B74BEE61FAF7}"/>
              </a:ext>
            </a:extLst>
          </p:cNvPr>
          <p:cNvGrpSpPr/>
          <p:nvPr/>
        </p:nvGrpSpPr>
        <p:grpSpPr>
          <a:xfrm>
            <a:off x="1179143" y="1551501"/>
            <a:ext cx="9758594" cy="3999551"/>
            <a:chOff x="-269967" y="749574"/>
            <a:chExt cx="9758594" cy="3999551"/>
          </a:xfrm>
        </p:grpSpPr>
        <p:sp>
          <p:nvSpPr>
            <p:cNvPr id="29" name="مستطيل: زوايا مستديرة 28">
              <a:extLst>
                <a:ext uri="{FF2B5EF4-FFF2-40B4-BE49-F238E27FC236}">
                  <a16:creationId xmlns:a16="http://schemas.microsoft.com/office/drawing/2014/main" id="{171AD284-3412-D980-9DA5-3618D9750144}"/>
                </a:ext>
              </a:extLst>
            </p:cNvPr>
            <p:cNvSpPr/>
            <p:nvPr/>
          </p:nvSpPr>
          <p:spPr>
            <a:xfrm>
              <a:off x="4055695" y="749574"/>
              <a:ext cx="1156138" cy="30777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البداية</a:t>
              </a:r>
            </a:p>
          </p:txBody>
        </p:sp>
        <p:cxnSp>
          <p:nvCxnSpPr>
            <p:cNvPr id="30" name="رابط كسهم مستقيم 29">
              <a:extLst>
                <a:ext uri="{FF2B5EF4-FFF2-40B4-BE49-F238E27FC236}">
                  <a16:creationId xmlns:a16="http://schemas.microsoft.com/office/drawing/2014/main" id="{DA999C3C-3E34-D2B2-A4F4-622D8C1B736F}"/>
                </a:ext>
              </a:extLst>
            </p:cNvPr>
            <p:cNvCxnSpPr/>
            <p:nvPr/>
          </p:nvCxnSpPr>
          <p:spPr>
            <a:xfrm>
              <a:off x="4633764" y="1057351"/>
              <a:ext cx="0" cy="393691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8F06E734-8BF1-9AB2-FE3B-77F3500083C3}"/>
                </a:ext>
              </a:extLst>
            </p:cNvPr>
            <p:cNvGrpSpPr/>
            <p:nvPr/>
          </p:nvGrpSpPr>
          <p:grpSpPr>
            <a:xfrm>
              <a:off x="3967542" y="1467342"/>
              <a:ext cx="1332444" cy="887931"/>
              <a:chOff x="3905778" y="1083100"/>
              <a:chExt cx="1332444" cy="887931"/>
            </a:xfrm>
          </p:grpSpPr>
          <p:sp>
            <p:nvSpPr>
              <p:cNvPr id="49" name="مستطيل 48">
                <a:extLst>
                  <a:ext uri="{FF2B5EF4-FFF2-40B4-BE49-F238E27FC236}">
                    <a16:creationId xmlns:a16="http://schemas.microsoft.com/office/drawing/2014/main" id="{2017AFED-1003-5C67-0BAD-679E91180486}"/>
                  </a:ext>
                </a:extLst>
              </p:cNvPr>
              <p:cNvSpPr/>
              <p:nvPr/>
            </p:nvSpPr>
            <p:spPr>
              <a:xfrm>
                <a:off x="3905778" y="1083100"/>
                <a:ext cx="1332444" cy="494240"/>
              </a:xfrm>
              <a:prstGeom prst="rect">
                <a:avLst/>
              </a:prstGeom>
              <a:solidFill>
                <a:srgbClr val="EC798F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a=100</a:t>
                </a:r>
              </a:p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b=200</a:t>
                </a:r>
                <a:endPara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endParaRPr>
              </a:p>
            </p:txBody>
          </p:sp>
          <p:cxnSp>
            <p:nvCxnSpPr>
              <p:cNvPr id="50" name="رابط كسهم مستقيم 49">
                <a:extLst>
                  <a:ext uri="{FF2B5EF4-FFF2-40B4-BE49-F238E27FC236}">
                    <a16:creationId xmlns:a16="http://schemas.microsoft.com/office/drawing/2014/main" id="{97C1C9D8-C80D-D1B7-7554-B840DCED2569}"/>
                  </a:ext>
                </a:extLst>
              </p:cNvPr>
              <p:cNvCxnSpPr/>
              <p:nvPr/>
            </p:nvCxnSpPr>
            <p:spPr>
              <a:xfrm>
                <a:off x="4572000" y="1577340"/>
                <a:ext cx="0" cy="393691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معين 31">
              <a:extLst>
                <a:ext uri="{FF2B5EF4-FFF2-40B4-BE49-F238E27FC236}">
                  <a16:creationId xmlns:a16="http://schemas.microsoft.com/office/drawing/2014/main" id="{3338F877-C7A7-C6C2-466A-7CBF30DAB311}"/>
                </a:ext>
              </a:extLst>
            </p:cNvPr>
            <p:cNvSpPr/>
            <p:nvPr/>
          </p:nvSpPr>
          <p:spPr>
            <a:xfrm>
              <a:off x="3909472" y="2355272"/>
              <a:ext cx="1448584" cy="680227"/>
            </a:xfrm>
            <a:prstGeom prst="diamond">
              <a:avLst/>
            </a:prstGeom>
            <a:solidFill>
              <a:srgbClr val="B9D1EC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a&gt;b</a:t>
              </a:r>
              <a:endParaRPr lang="ar-SA" sz="2000" dirty="0">
                <a:solidFill>
                  <a:schemeClr val="tx1"/>
                </a:solidFill>
                <a:latin typeface="Calibri" panose="020F0502020204030204" pitchFamily="34" charset="0"/>
                <a:cs typeface="Sultan bold" pitchFamily="2" charset="-78"/>
              </a:endParaRPr>
            </a:p>
          </p:txBody>
        </p:sp>
        <p:sp>
          <p:nvSpPr>
            <p:cNvPr id="33" name="متوازي أضلاع 32">
              <a:extLst>
                <a:ext uri="{FF2B5EF4-FFF2-40B4-BE49-F238E27FC236}">
                  <a16:creationId xmlns:a16="http://schemas.microsoft.com/office/drawing/2014/main" id="{ADC74B70-CE7A-ACB7-7098-546E8A4AACC0}"/>
                </a:ext>
              </a:extLst>
            </p:cNvPr>
            <p:cNvSpPr/>
            <p:nvPr/>
          </p:nvSpPr>
          <p:spPr>
            <a:xfrm>
              <a:off x="5190019" y="3079394"/>
              <a:ext cx="4298608" cy="594743"/>
            </a:xfrm>
            <a:prstGeom prst="parallelogram">
              <a:avLst/>
            </a:prstGeom>
            <a:solidFill>
              <a:srgbClr val="CFE4AE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اعرض النص " 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a </a:t>
              </a: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اكبر من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b</a:t>
              </a: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"</a:t>
              </a:r>
              <a:b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</a:b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"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a is greater than b</a:t>
              </a: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"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2439D285-499E-293B-DEC5-F3FBCEDC0C96}"/>
                </a:ext>
              </a:extLst>
            </p:cNvPr>
            <p:cNvSpPr txBox="1"/>
            <p:nvPr/>
          </p:nvSpPr>
          <p:spPr>
            <a:xfrm>
              <a:off x="5358056" y="2276122"/>
              <a:ext cx="14485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latin typeface="Calibri" panose="020F0502020204030204" pitchFamily="34" charset="0"/>
                  <a:cs typeface="Sultan bold" pitchFamily="2" charset="-78"/>
                </a:rPr>
                <a:t>صواب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9208822-2C6C-DDB6-3B0A-F25FC2009E82}"/>
                </a:ext>
              </a:extLst>
            </p:cNvPr>
            <p:cNvSpPr txBox="1"/>
            <p:nvPr/>
          </p:nvSpPr>
          <p:spPr>
            <a:xfrm>
              <a:off x="2769652" y="2251534"/>
              <a:ext cx="144858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2000" dirty="0">
                  <a:latin typeface="Calibri" panose="020F0502020204030204" pitchFamily="34" charset="0"/>
                  <a:cs typeface="Sultan bold" pitchFamily="2" charset="-78"/>
                </a:rPr>
                <a:t>خطأ</a:t>
              </a:r>
            </a:p>
          </p:txBody>
        </p:sp>
        <p:sp>
          <p:nvSpPr>
            <p:cNvPr id="36" name="مستطيل: زوايا مستديرة 35">
              <a:extLst>
                <a:ext uri="{FF2B5EF4-FFF2-40B4-BE49-F238E27FC236}">
                  <a16:creationId xmlns:a16="http://schemas.microsoft.com/office/drawing/2014/main" id="{E6D037EF-0BF9-4361-5D7B-F4C3016A543A}"/>
                </a:ext>
              </a:extLst>
            </p:cNvPr>
            <p:cNvSpPr/>
            <p:nvPr/>
          </p:nvSpPr>
          <p:spPr>
            <a:xfrm>
              <a:off x="4055695" y="4441348"/>
              <a:ext cx="1156138" cy="307777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النهاية</a:t>
              </a:r>
            </a:p>
          </p:txBody>
        </p:sp>
        <p:grpSp>
          <p:nvGrpSpPr>
            <p:cNvPr id="37" name="مجموعة 36">
              <a:extLst>
                <a:ext uri="{FF2B5EF4-FFF2-40B4-BE49-F238E27FC236}">
                  <a16:creationId xmlns:a16="http://schemas.microsoft.com/office/drawing/2014/main" id="{C405E22C-A28B-B9B1-596B-512484B9F58B}"/>
                </a:ext>
              </a:extLst>
            </p:cNvPr>
            <p:cNvGrpSpPr/>
            <p:nvPr/>
          </p:nvGrpSpPr>
          <p:grpSpPr>
            <a:xfrm>
              <a:off x="5358056" y="2689269"/>
              <a:ext cx="1067493" cy="393691"/>
              <a:chOff x="5296292" y="2289787"/>
              <a:chExt cx="1067493" cy="393691"/>
            </a:xfrm>
          </p:grpSpPr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4958AB2B-809E-9C8A-6305-214FD72EC214}"/>
                  </a:ext>
                </a:extLst>
              </p:cNvPr>
              <p:cNvCxnSpPr/>
              <p:nvPr/>
            </p:nvCxnSpPr>
            <p:spPr>
              <a:xfrm flipH="1">
                <a:off x="5296292" y="2301618"/>
                <a:ext cx="1065363" cy="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رابط كسهم مستقيم 47">
                <a:extLst>
                  <a:ext uri="{FF2B5EF4-FFF2-40B4-BE49-F238E27FC236}">
                    <a16:creationId xmlns:a16="http://schemas.microsoft.com/office/drawing/2014/main" id="{C40EFE4A-B5A0-AE44-4FE7-189B85377D1B}"/>
                  </a:ext>
                </a:extLst>
              </p:cNvPr>
              <p:cNvCxnSpPr/>
              <p:nvPr/>
            </p:nvCxnSpPr>
            <p:spPr>
              <a:xfrm>
                <a:off x="6363785" y="2289787"/>
                <a:ext cx="0" cy="393691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رابط كسهم مستقيم 37">
              <a:extLst>
                <a:ext uri="{FF2B5EF4-FFF2-40B4-BE49-F238E27FC236}">
                  <a16:creationId xmlns:a16="http://schemas.microsoft.com/office/drawing/2014/main" id="{A470226D-BA8A-8326-A9A9-CE2C9196B417}"/>
                </a:ext>
              </a:extLst>
            </p:cNvPr>
            <p:cNvCxnSpPr>
              <a:cxnSpLocks/>
            </p:cNvCxnSpPr>
            <p:nvPr/>
          </p:nvCxnSpPr>
          <p:spPr>
            <a:xfrm>
              <a:off x="4633764" y="4091243"/>
              <a:ext cx="0" cy="361749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55D3E08D-E7EC-6B8A-411D-70EF08A1D345}"/>
                </a:ext>
              </a:extLst>
            </p:cNvPr>
            <p:cNvGrpSpPr/>
            <p:nvPr/>
          </p:nvGrpSpPr>
          <p:grpSpPr>
            <a:xfrm>
              <a:off x="2839285" y="3686374"/>
              <a:ext cx="3600000" cy="405884"/>
              <a:chOff x="2769901" y="3286892"/>
              <a:chExt cx="3600000" cy="405884"/>
            </a:xfrm>
          </p:grpSpPr>
          <p:cxnSp>
            <p:nvCxnSpPr>
              <p:cNvPr id="44" name="رابط مستقيم 43">
                <a:extLst>
                  <a:ext uri="{FF2B5EF4-FFF2-40B4-BE49-F238E27FC236}">
                    <a16:creationId xmlns:a16="http://schemas.microsoft.com/office/drawing/2014/main" id="{986BA605-E9D0-2548-CEEB-B7AB1FAA2C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769901" y="3675059"/>
                <a:ext cx="3600000" cy="16702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4">
                <a:extLst>
                  <a:ext uri="{FF2B5EF4-FFF2-40B4-BE49-F238E27FC236}">
                    <a16:creationId xmlns:a16="http://schemas.microsoft.com/office/drawing/2014/main" id="{3E447F0E-C05D-D0E9-3817-878FED3D1F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60467" y="3289895"/>
                <a:ext cx="0" cy="402881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794B360E-573A-5210-88FF-7A5957F80A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69901" y="3286892"/>
                <a:ext cx="0" cy="402881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متوازي أضلاع 39">
              <a:extLst>
                <a:ext uri="{FF2B5EF4-FFF2-40B4-BE49-F238E27FC236}">
                  <a16:creationId xmlns:a16="http://schemas.microsoft.com/office/drawing/2014/main" id="{676F5DE9-862B-AB9D-0B46-5D4DC9FBF83D}"/>
                </a:ext>
              </a:extLst>
            </p:cNvPr>
            <p:cNvSpPr/>
            <p:nvPr/>
          </p:nvSpPr>
          <p:spPr>
            <a:xfrm>
              <a:off x="-269967" y="3074320"/>
              <a:ext cx="4483486" cy="594743"/>
            </a:xfrm>
            <a:prstGeom prst="parallelogram">
              <a:avLst/>
            </a:prstGeom>
            <a:solidFill>
              <a:srgbClr val="CFE4AE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اعرض النص "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b</a:t>
              </a: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اكبر من او يساوي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a</a:t>
              </a: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   "</a:t>
              </a:r>
              <a:b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</a:b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" </a:t>
              </a:r>
              <a:r>
                <a:rPr lang="en-US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b is greater than or equal to a</a:t>
              </a:r>
              <a:r>
                <a:rPr lang="ar-SA" sz="2000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 " </a:t>
              </a:r>
            </a:p>
          </p:txBody>
        </p:sp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42B43E20-B6B7-FD53-CDC5-771DE927BE57}"/>
                </a:ext>
              </a:extLst>
            </p:cNvPr>
            <p:cNvGrpSpPr/>
            <p:nvPr/>
          </p:nvGrpSpPr>
          <p:grpSpPr>
            <a:xfrm flipH="1">
              <a:off x="2839285" y="2684516"/>
              <a:ext cx="1067493" cy="393691"/>
              <a:chOff x="5296292" y="2289787"/>
              <a:chExt cx="1067493" cy="393691"/>
            </a:xfrm>
          </p:grpSpPr>
          <p:cxnSp>
            <p:nvCxnSpPr>
              <p:cNvPr id="42" name="رابط مستقيم 41">
                <a:extLst>
                  <a:ext uri="{FF2B5EF4-FFF2-40B4-BE49-F238E27FC236}">
                    <a16:creationId xmlns:a16="http://schemas.microsoft.com/office/drawing/2014/main" id="{016033C4-8743-ABF8-936E-AF62B09891A3}"/>
                  </a:ext>
                </a:extLst>
              </p:cNvPr>
              <p:cNvCxnSpPr/>
              <p:nvPr/>
            </p:nvCxnSpPr>
            <p:spPr>
              <a:xfrm flipH="1">
                <a:off x="5296292" y="2301618"/>
                <a:ext cx="1065363" cy="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رابط كسهم مستقيم 42">
                <a:extLst>
                  <a:ext uri="{FF2B5EF4-FFF2-40B4-BE49-F238E27FC236}">
                    <a16:creationId xmlns:a16="http://schemas.microsoft.com/office/drawing/2014/main" id="{3DADF9EB-1C97-F1D0-BAB0-FA16CA4F3BBF}"/>
                  </a:ext>
                </a:extLst>
              </p:cNvPr>
              <p:cNvCxnSpPr/>
              <p:nvPr/>
            </p:nvCxnSpPr>
            <p:spPr>
              <a:xfrm>
                <a:off x="6363785" y="2289787"/>
                <a:ext cx="0" cy="393691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1633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E3011FA-C14C-4057-67BE-1DFF92C17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83" y="1150345"/>
            <a:ext cx="10801833" cy="455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8684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جملة </a:t>
              </a:r>
              <a:r>
                <a:rPr lang="en-US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if..</a:t>
              </a:r>
              <a:r>
                <a:rPr lang="en-US" sz="3200" dirty="0" err="1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elif</a:t>
              </a:r>
              <a:endParaRPr lang="ar-SA" sz="3200" dirty="0">
                <a:solidFill>
                  <a:schemeClr val="bg1"/>
                </a:solidFill>
                <a:latin typeface="Dubai" panose="020B0503030403030204" pitchFamily="34" charset="-78"/>
                <a:cs typeface="Sultan bold" pitchFamily="2" charset="-78"/>
              </a:endParaRP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B756B1B-B1BF-BA3D-EF27-3DB9CE1B66DB}"/>
              </a:ext>
            </a:extLst>
          </p:cNvPr>
          <p:cNvSpPr txBox="1"/>
          <p:nvPr/>
        </p:nvSpPr>
        <p:spPr>
          <a:xfrm>
            <a:off x="6781070" y="1759981"/>
            <a:ext cx="49890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2400" kern="1200" dirty="0">
                <a:latin typeface="Calibri" panose="020F0502020204030204" pitchFamily="34" charset="0"/>
                <a:ea typeface="+mj-ea"/>
                <a:cs typeface="Sultan bold" pitchFamily="2" charset="-78"/>
              </a:rPr>
              <a:t>سابقا كنا نختار أحد الخيارين، أما  في </a:t>
            </a:r>
            <a:r>
              <a:rPr lang="ar-SA" sz="2400" kern="1200" dirty="0">
                <a:latin typeface="Calibri" panose="020F0502020204030204" pitchFamily="34" charset="0"/>
                <a:cs typeface="Sultan bold" pitchFamily="2" charset="-78"/>
              </a:rPr>
              <a:t>هذا النوع من جمل</a:t>
            </a:r>
            <a:r>
              <a:rPr lang="en-US" sz="2400" kern="1200" dirty="0">
                <a:latin typeface="Calibri" panose="020F0502020204030204" pitchFamily="34" charset="0"/>
                <a:cs typeface="Sultan bold" pitchFamily="2" charset="-78"/>
              </a:rPr>
              <a:t> if </a:t>
            </a:r>
            <a:r>
              <a:rPr lang="ar-SA" sz="2400" kern="1200" dirty="0">
                <a:latin typeface="Calibri" panose="020F0502020204030204" pitchFamily="34" charset="0"/>
                <a:cs typeface="Sultan bold" pitchFamily="2" charset="-78"/>
              </a:rPr>
              <a:t>الشرطية، فإننا يجب أن نحدد خيارا من بين خيارات متعددة. </a:t>
            </a:r>
          </a:p>
          <a:p>
            <a:pPr algn="ctr" rtl="1">
              <a:defRPr/>
            </a:pPr>
            <a:r>
              <a:rPr lang="ar-SA" sz="2400" kern="1200" dirty="0">
                <a:latin typeface="Calibri" panose="020F0502020204030204" pitchFamily="34" charset="0"/>
                <a:cs typeface="Sultan bold" pitchFamily="2" charset="-78"/>
              </a:rPr>
              <a:t>يتم تنفيذ عبارات</a:t>
            </a:r>
            <a:r>
              <a:rPr lang="en-US" sz="2400" kern="1200" dirty="0">
                <a:latin typeface="Calibri" panose="020F0502020204030204" pitchFamily="34" charset="0"/>
                <a:cs typeface="Sultan bold" pitchFamily="2" charset="-78"/>
              </a:rPr>
              <a:t>if </a:t>
            </a:r>
            <a:r>
              <a:rPr lang="ar-SA" sz="2400" kern="1200" dirty="0">
                <a:latin typeface="Calibri" panose="020F0502020204030204" pitchFamily="34" charset="0"/>
                <a:cs typeface="Sultan bold" pitchFamily="2" charset="-78"/>
              </a:rPr>
              <a:t> من الأعلى إلى الأسفل.</a:t>
            </a:r>
          </a:p>
          <a:p>
            <a:pPr algn="ctr" rtl="1">
              <a:defRPr/>
            </a:pPr>
            <a:r>
              <a:rPr lang="ar-SA" sz="2400" kern="1200" dirty="0">
                <a:latin typeface="Calibri" panose="020F0502020204030204" pitchFamily="34" charset="0"/>
                <a:cs typeface="Sultan bold" pitchFamily="2" charset="-78"/>
              </a:rPr>
              <a:t>يتحقق البرنامج من الشروط واحدا تلو الآخر، فإذا كان أحد الشروط صحيحا، ، يتم تنفيذ العبارة تحت هذا الشرط ويتجاوز باقي الشروط، اما إذا لم يكن أي من الشروط صحيحا، فسيتم تنفيذ جملة </a:t>
            </a:r>
            <a:r>
              <a:rPr lang="en-US" sz="2400" kern="1200" dirty="0">
                <a:latin typeface="Calibri" panose="020F0502020204030204" pitchFamily="34" charset="0"/>
                <a:cs typeface="Sultan bold" pitchFamily="2" charset="-78"/>
              </a:rPr>
              <a:t>else</a:t>
            </a:r>
            <a:r>
              <a:rPr lang="ar-SA" sz="2400" kern="1200" dirty="0">
                <a:latin typeface="Calibri" panose="020F0502020204030204" pitchFamily="34" charset="0"/>
                <a:cs typeface="Sultan bold" pitchFamily="2" charset="-78"/>
              </a:rPr>
              <a:t> النهائية.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B988095-59D6-B6E5-0A88-A6A9EDCDCC8D}"/>
              </a:ext>
            </a:extLst>
          </p:cNvPr>
          <p:cNvGrpSpPr/>
          <p:nvPr/>
        </p:nvGrpSpPr>
        <p:grpSpPr>
          <a:xfrm>
            <a:off x="235425" y="1546574"/>
            <a:ext cx="6754411" cy="3999551"/>
            <a:chOff x="263884" y="365332"/>
            <a:chExt cx="6754411" cy="3999551"/>
          </a:xfrm>
        </p:grpSpPr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3806C35D-D7B2-1100-C470-76DB69DAC537}"/>
                </a:ext>
              </a:extLst>
            </p:cNvPr>
            <p:cNvSpPr/>
            <p:nvPr/>
          </p:nvSpPr>
          <p:spPr>
            <a:xfrm>
              <a:off x="3980123" y="365332"/>
              <a:ext cx="1156138" cy="307777"/>
            </a:xfrm>
            <a:prstGeom prst="roundRect">
              <a:avLst>
                <a:gd name="adj" fmla="val 50000"/>
              </a:avLst>
            </a:prstGeom>
            <a:solidFill>
              <a:srgbClr val="D8CFDB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البداية</a:t>
              </a:r>
            </a:p>
          </p:txBody>
        </p:sp>
        <p:cxnSp>
          <p:nvCxnSpPr>
            <p:cNvPr id="11" name="رابط كسهم مستقيم 10">
              <a:extLst>
                <a:ext uri="{FF2B5EF4-FFF2-40B4-BE49-F238E27FC236}">
                  <a16:creationId xmlns:a16="http://schemas.microsoft.com/office/drawing/2014/main" id="{AE9FE8C8-446B-13B8-8633-155408D24236}"/>
                </a:ext>
              </a:extLst>
            </p:cNvPr>
            <p:cNvCxnSpPr/>
            <p:nvPr/>
          </p:nvCxnSpPr>
          <p:spPr>
            <a:xfrm>
              <a:off x="4558192" y="673109"/>
              <a:ext cx="0" cy="393691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D7C863B7-6134-7A42-CB95-21CA9824E496}"/>
                </a:ext>
              </a:extLst>
            </p:cNvPr>
            <p:cNvSpPr/>
            <p:nvPr/>
          </p:nvSpPr>
          <p:spPr>
            <a:xfrm>
              <a:off x="5685851" y="1815617"/>
              <a:ext cx="1332444" cy="494240"/>
            </a:xfrm>
            <a:prstGeom prst="rect">
              <a:avLst/>
            </a:prstGeom>
            <a:solidFill>
              <a:srgbClr val="FDD0A6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عبارة صواب</a:t>
              </a: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1DA14E9-A49E-EF0D-0A8B-D38BF05842EC}"/>
                </a:ext>
              </a:extLst>
            </p:cNvPr>
            <p:cNvSpPr/>
            <p:nvPr/>
          </p:nvSpPr>
          <p:spPr>
            <a:xfrm>
              <a:off x="3980123" y="4057106"/>
              <a:ext cx="1156138" cy="307777"/>
            </a:xfrm>
            <a:prstGeom prst="roundRect">
              <a:avLst>
                <a:gd name="adj" fmla="val 50000"/>
              </a:avLst>
            </a:prstGeom>
            <a:solidFill>
              <a:srgbClr val="D8CFDB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النهاية</a:t>
              </a:r>
            </a:p>
          </p:txBody>
        </p:sp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BDF9209B-E33A-03DF-5E2F-D576C64971A6}"/>
                </a:ext>
              </a:extLst>
            </p:cNvPr>
            <p:cNvGrpSpPr/>
            <p:nvPr/>
          </p:nvGrpSpPr>
          <p:grpSpPr>
            <a:xfrm>
              <a:off x="964967" y="2309857"/>
              <a:ext cx="5398746" cy="1398160"/>
              <a:chOff x="971155" y="2294617"/>
              <a:chExt cx="5398746" cy="1398160"/>
            </a:xfrm>
          </p:grpSpPr>
          <p:cxnSp>
            <p:nvCxnSpPr>
              <p:cNvPr id="44" name="رابط مستقيم 43">
                <a:extLst>
                  <a:ext uri="{FF2B5EF4-FFF2-40B4-BE49-F238E27FC236}">
                    <a16:creationId xmlns:a16="http://schemas.microsoft.com/office/drawing/2014/main" id="{C3E29DE9-8866-DC21-2234-C8AFC0259C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1155" y="3689773"/>
                <a:ext cx="5398746" cy="1988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4">
                <a:extLst>
                  <a:ext uri="{FF2B5EF4-FFF2-40B4-BE49-F238E27FC236}">
                    <a16:creationId xmlns:a16="http://schemas.microsoft.com/office/drawing/2014/main" id="{46761393-4EBF-7AEF-711D-2F1B17F33136}"/>
                  </a:ext>
                </a:extLst>
              </p:cNvPr>
              <p:cNvCxnSpPr>
                <a:cxnSpLocks/>
                <a:endCxn id="12" idx="2"/>
              </p:cNvCxnSpPr>
              <p:nvPr/>
            </p:nvCxnSpPr>
            <p:spPr>
              <a:xfrm flipH="1" flipV="1">
                <a:off x="6358261" y="2294617"/>
                <a:ext cx="2206" cy="1398160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FD3D81BA-064A-6599-FB3F-B989A8C462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155" y="3036576"/>
                <a:ext cx="0" cy="653198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BABACEF7-42BA-8CC2-5F69-81DA7B043590}"/>
                </a:ext>
              </a:extLst>
            </p:cNvPr>
            <p:cNvGrpSpPr/>
            <p:nvPr/>
          </p:nvGrpSpPr>
          <p:grpSpPr>
            <a:xfrm>
              <a:off x="2694080" y="980886"/>
              <a:ext cx="4036988" cy="831426"/>
              <a:chOff x="2694080" y="1867292"/>
              <a:chExt cx="4036988" cy="831426"/>
            </a:xfrm>
          </p:grpSpPr>
          <p:sp>
            <p:nvSpPr>
              <p:cNvPr id="35" name="معين 34">
                <a:extLst>
                  <a:ext uri="{FF2B5EF4-FFF2-40B4-BE49-F238E27FC236}">
                    <a16:creationId xmlns:a16="http://schemas.microsoft.com/office/drawing/2014/main" id="{C7F46969-EA99-DD7C-D4C8-9DAB608BF291}"/>
                  </a:ext>
                </a:extLst>
              </p:cNvPr>
              <p:cNvSpPr/>
              <p:nvPr/>
            </p:nvSpPr>
            <p:spPr>
              <a:xfrm>
                <a:off x="3833900" y="1971030"/>
                <a:ext cx="1448584" cy="680227"/>
              </a:xfrm>
              <a:prstGeom prst="diamond">
                <a:avLst/>
              </a:prstGeom>
              <a:solidFill>
                <a:srgbClr val="B9D1EC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SA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الشرط الأول</a:t>
                </a: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1652EC5-435C-FF67-4F61-B6F49CE54988}"/>
                  </a:ext>
                </a:extLst>
              </p:cNvPr>
              <p:cNvSpPr txBox="1"/>
              <p:nvPr/>
            </p:nvSpPr>
            <p:spPr>
              <a:xfrm>
                <a:off x="5282484" y="1891880"/>
                <a:ext cx="14485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800" dirty="0">
                    <a:latin typeface="Calibri" panose="020F0502020204030204" pitchFamily="34" charset="0"/>
                    <a:cs typeface="Sultan bold" pitchFamily="2" charset="-78"/>
                  </a:rPr>
                  <a:t>صواب</a:t>
                </a: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5D192984-23DA-4DA0-8646-9F48F2414BC4}"/>
                  </a:ext>
                </a:extLst>
              </p:cNvPr>
              <p:cNvSpPr txBox="1"/>
              <p:nvPr/>
            </p:nvSpPr>
            <p:spPr>
              <a:xfrm>
                <a:off x="2694080" y="1867292"/>
                <a:ext cx="14485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800" dirty="0">
                    <a:latin typeface="Calibri" panose="020F0502020204030204" pitchFamily="34" charset="0"/>
                    <a:cs typeface="Sultan bold" pitchFamily="2" charset="-78"/>
                  </a:rPr>
                  <a:t>خطأ</a:t>
                </a:r>
              </a:p>
            </p:txBody>
          </p:sp>
          <p:grpSp>
            <p:nvGrpSpPr>
              <p:cNvPr id="38" name="مجموعة 37">
                <a:extLst>
                  <a:ext uri="{FF2B5EF4-FFF2-40B4-BE49-F238E27FC236}">
                    <a16:creationId xmlns:a16="http://schemas.microsoft.com/office/drawing/2014/main" id="{7095BA2E-5E1D-D5B5-BD0C-B81685B8FEA8}"/>
                  </a:ext>
                </a:extLst>
              </p:cNvPr>
              <p:cNvGrpSpPr/>
              <p:nvPr/>
            </p:nvGrpSpPr>
            <p:grpSpPr>
              <a:xfrm>
                <a:off x="5282484" y="2305027"/>
                <a:ext cx="1067493" cy="393691"/>
                <a:chOff x="5296292" y="2289787"/>
                <a:chExt cx="1067493" cy="393691"/>
              </a:xfrm>
            </p:grpSpPr>
            <p:cxnSp>
              <p:nvCxnSpPr>
                <p:cNvPr id="42" name="رابط مستقيم 41">
                  <a:extLst>
                    <a:ext uri="{FF2B5EF4-FFF2-40B4-BE49-F238E27FC236}">
                      <a16:creationId xmlns:a16="http://schemas.microsoft.com/office/drawing/2014/main" id="{846DE29D-4411-09D8-D02D-93A7CF3864D8}"/>
                    </a:ext>
                  </a:extLst>
                </p:cNvPr>
                <p:cNvCxnSpPr/>
                <p:nvPr/>
              </p:nvCxnSpPr>
              <p:spPr>
                <a:xfrm flipH="1">
                  <a:off x="5296292" y="2301618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كسهم مستقيم 42">
                  <a:extLst>
                    <a:ext uri="{FF2B5EF4-FFF2-40B4-BE49-F238E27FC236}">
                      <a16:creationId xmlns:a16="http://schemas.microsoft.com/office/drawing/2014/main" id="{A59B6277-5A87-94D1-A105-E756571E782C}"/>
                    </a:ext>
                  </a:extLst>
                </p:cNvPr>
                <p:cNvCxnSpPr/>
                <p:nvPr/>
              </p:nvCxnSpPr>
              <p:spPr>
                <a:xfrm>
                  <a:off x="6363785" y="2289787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مجموعة 38">
                <a:extLst>
                  <a:ext uri="{FF2B5EF4-FFF2-40B4-BE49-F238E27FC236}">
                    <a16:creationId xmlns:a16="http://schemas.microsoft.com/office/drawing/2014/main" id="{6BCCCFED-228C-5270-284B-24C46B3FF230}"/>
                  </a:ext>
                </a:extLst>
              </p:cNvPr>
              <p:cNvGrpSpPr/>
              <p:nvPr/>
            </p:nvGrpSpPr>
            <p:grpSpPr>
              <a:xfrm flipH="1">
                <a:off x="2763713" y="2300274"/>
                <a:ext cx="1067493" cy="393691"/>
                <a:chOff x="5296292" y="2289787"/>
                <a:chExt cx="1067493" cy="393691"/>
              </a:xfrm>
            </p:grpSpPr>
            <p:cxnSp>
              <p:nvCxnSpPr>
                <p:cNvPr id="40" name="رابط مستقيم 39">
                  <a:extLst>
                    <a:ext uri="{FF2B5EF4-FFF2-40B4-BE49-F238E27FC236}">
                      <a16:creationId xmlns:a16="http://schemas.microsoft.com/office/drawing/2014/main" id="{7AC514AA-094F-9A0F-DFFF-A441EDCA080E}"/>
                    </a:ext>
                  </a:extLst>
                </p:cNvPr>
                <p:cNvCxnSpPr/>
                <p:nvPr/>
              </p:nvCxnSpPr>
              <p:spPr>
                <a:xfrm flipH="1">
                  <a:off x="5296292" y="2301618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رابط كسهم مستقيم 40">
                  <a:extLst>
                    <a:ext uri="{FF2B5EF4-FFF2-40B4-BE49-F238E27FC236}">
                      <a16:creationId xmlns:a16="http://schemas.microsoft.com/office/drawing/2014/main" id="{5D8102C1-C410-8C77-8727-29B2000D6473}"/>
                    </a:ext>
                  </a:extLst>
                </p:cNvPr>
                <p:cNvCxnSpPr/>
                <p:nvPr/>
              </p:nvCxnSpPr>
              <p:spPr>
                <a:xfrm>
                  <a:off x="6363785" y="2289787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2B5FABE1-5185-81D4-9548-579B596A5EAF}"/>
                </a:ext>
              </a:extLst>
            </p:cNvPr>
            <p:cNvGrpSpPr/>
            <p:nvPr/>
          </p:nvGrpSpPr>
          <p:grpSpPr>
            <a:xfrm>
              <a:off x="895334" y="1711727"/>
              <a:ext cx="4036988" cy="831426"/>
              <a:chOff x="2694080" y="1867292"/>
              <a:chExt cx="4036988" cy="831426"/>
            </a:xfrm>
          </p:grpSpPr>
          <p:sp>
            <p:nvSpPr>
              <p:cNvPr id="26" name="معين 25">
                <a:extLst>
                  <a:ext uri="{FF2B5EF4-FFF2-40B4-BE49-F238E27FC236}">
                    <a16:creationId xmlns:a16="http://schemas.microsoft.com/office/drawing/2014/main" id="{08E83D03-CA18-E1A8-7116-C59D0F044187}"/>
                  </a:ext>
                </a:extLst>
              </p:cNvPr>
              <p:cNvSpPr/>
              <p:nvPr/>
            </p:nvSpPr>
            <p:spPr>
              <a:xfrm>
                <a:off x="3833900" y="1971030"/>
                <a:ext cx="1448584" cy="680227"/>
              </a:xfrm>
              <a:prstGeom prst="diamond">
                <a:avLst/>
              </a:prstGeom>
              <a:solidFill>
                <a:srgbClr val="B9D1EC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SA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الشرط الثاني</a:t>
                </a:r>
              </a:p>
            </p:txBody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9FC7EA66-FC51-4B75-8417-6233F4C401B5}"/>
                  </a:ext>
                </a:extLst>
              </p:cNvPr>
              <p:cNvSpPr txBox="1"/>
              <p:nvPr/>
            </p:nvSpPr>
            <p:spPr>
              <a:xfrm>
                <a:off x="5282484" y="1891880"/>
                <a:ext cx="14485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800" dirty="0">
                    <a:latin typeface="Calibri" panose="020F0502020204030204" pitchFamily="34" charset="0"/>
                    <a:cs typeface="Sultan bold" pitchFamily="2" charset="-78"/>
                  </a:rPr>
                  <a:t>صواب</a:t>
                </a:r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E0CD3253-B5C6-A493-4EF8-30641D4DEE64}"/>
                  </a:ext>
                </a:extLst>
              </p:cNvPr>
              <p:cNvSpPr txBox="1"/>
              <p:nvPr/>
            </p:nvSpPr>
            <p:spPr>
              <a:xfrm>
                <a:off x="2694080" y="1867292"/>
                <a:ext cx="14485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800" dirty="0">
                    <a:latin typeface="Calibri" panose="020F0502020204030204" pitchFamily="34" charset="0"/>
                    <a:cs typeface="Sultan bold" pitchFamily="2" charset="-78"/>
                  </a:rPr>
                  <a:t>خطأ</a:t>
                </a:r>
              </a:p>
            </p:txBody>
          </p:sp>
          <p:grpSp>
            <p:nvGrpSpPr>
              <p:cNvPr id="29" name="مجموعة 28">
                <a:extLst>
                  <a:ext uri="{FF2B5EF4-FFF2-40B4-BE49-F238E27FC236}">
                    <a16:creationId xmlns:a16="http://schemas.microsoft.com/office/drawing/2014/main" id="{A99DEB22-1D4B-2391-EC64-51C35BF0D4F6}"/>
                  </a:ext>
                </a:extLst>
              </p:cNvPr>
              <p:cNvGrpSpPr/>
              <p:nvPr/>
            </p:nvGrpSpPr>
            <p:grpSpPr>
              <a:xfrm>
                <a:off x="5282484" y="2305027"/>
                <a:ext cx="1067493" cy="393691"/>
                <a:chOff x="5296292" y="2289787"/>
                <a:chExt cx="1067493" cy="393691"/>
              </a:xfrm>
            </p:grpSpPr>
            <p:cxnSp>
              <p:nvCxnSpPr>
                <p:cNvPr id="33" name="رابط مستقيم 32">
                  <a:extLst>
                    <a:ext uri="{FF2B5EF4-FFF2-40B4-BE49-F238E27FC236}">
                      <a16:creationId xmlns:a16="http://schemas.microsoft.com/office/drawing/2014/main" id="{53CA5389-9F06-8C3F-A565-B691F828DE83}"/>
                    </a:ext>
                  </a:extLst>
                </p:cNvPr>
                <p:cNvCxnSpPr/>
                <p:nvPr/>
              </p:nvCxnSpPr>
              <p:spPr>
                <a:xfrm flipH="1">
                  <a:off x="5296292" y="2301618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رابط كسهم مستقيم 33">
                  <a:extLst>
                    <a:ext uri="{FF2B5EF4-FFF2-40B4-BE49-F238E27FC236}">
                      <a16:creationId xmlns:a16="http://schemas.microsoft.com/office/drawing/2014/main" id="{9EE48DEA-B1C7-7917-E5C6-E2BDA5369425}"/>
                    </a:ext>
                  </a:extLst>
                </p:cNvPr>
                <p:cNvCxnSpPr/>
                <p:nvPr/>
              </p:nvCxnSpPr>
              <p:spPr>
                <a:xfrm>
                  <a:off x="6363785" y="2289787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مجموعة 29">
                <a:extLst>
                  <a:ext uri="{FF2B5EF4-FFF2-40B4-BE49-F238E27FC236}">
                    <a16:creationId xmlns:a16="http://schemas.microsoft.com/office/drawing/2014/main" id="{252BA634-7E2C-CD97-98CD-4A7B0123053C}"/>
                  </a:ext>
                </a:extLst>
              </p:cNvPr>
              <p:cNvGrpSpPr/>
              <p:nvPr/>
            </p:nvGrpSpPr>
            <p:grpSpPr>
              <a:xfrm flipH="1">
                <a:off x="2763713" y="2300274"/>
                <a:ext cx="1067493" cy="393691"/>
                <a:chOff x="5296292" y="2289787"/>
                <a:chExt cx="1067493" cy="393691"/>
              </a:xfrm>
            </p:grpSpPr>
            <p:cxnSp>
              <p:nvCxnSpPr>
                <p:cNvPr id="31" name="رابط مستقيم 30">
                  <a:extLst>
                    <a:ext uri="{FF2B5EF4-FFF2-40B4-BE49-F238E27FC236}">
                      <a16:creationId xmlns:a16="http://schemas.microsoft.com/office/drawing/2014/main" id="{F3ECEF6D-DDBB-E6AE-DD2F-04FCC4DB87C0}"/>
                    </a:ext>
                  </a:extLst>
                </p:cNvPr>
                <p:cNvCxnSpPr/>
                <p:nvPr/>
              </p:nvCxnSpPr>
              <p:spPr>
                <a:xfrm flipH="1">
                  <a:off x="5296292" y="2301618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رابط كسهم مستقيم 31">
                  <a:extLst>
                    <a:ext uri="{FF2B5EF4-FFF2-40B4-BE49-F238E27FC236}">
                      <a16:creationId xmlns:a16="http://schemas.microsoft.com/office/drawing/2014/main" id="{E33D125C-E6CC-CD9E-CC9F-503029ECF675}"/>
                    </a:ext>
                  </a:extLst>
                </p:cNvPr>
                <p:cNvCxnSpPr/>
                <p:nvPr/>
              </p:nvCxnSpPr>
              <p:spPr>
                <a:xfrm>
                  <a:off x="6363785" y="2289787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6ACE0DD-B0D6-7DD1-4CE3-66AB309882D5}"/>
                </a:ext>
              </a:extLst>
            </p:cNvPr>
            <p:cNvGrpSpPr/>
            <p:nvPr/>
          </p:nvGrpSpPr>
          <p:grpSpPr>
            <a:xfrm>
              <a:off x="3891970" y="2557576"/>
              <a:ext cx="1332444" cy="1499530"/>
              <a:chOff x="3905778" y="1083100"/>
              <a:chExt cx="1332444" cy="1499530"/>
            </a:xfrm>
          </p:grpSpPr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CCFCE8DA-F42A-E8D4-4D58-C5F5F3BE2E22}"/>
                  </a:ext>
                </a:extLst>
              </p:cNvPr>
              <p:cNvSpPr/>
              <p:nvPr/>
            </p:nvSpPr>
            <p:spPr>
              <a:xfrm>
                <a:off x="3905778" y="1083100"/>
                <a:ext cx="1332444" cy="494240"/>
              </a:xfrm>
              <a:prstGeom prst="rect">
                <a:avLst/>
              </a:prstGeom>
              <a:solidFill>
                <a:srgbClr val="FDD0A6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ar-SA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عبارة صواب</a:t>
                </a:r>
              </a:p>
            </p:txBody>
          </p:sp>
          <p:cxnSp>
            <p:nvCxnSpPr>
              <p:cNvPr id="25" name="رابط كسهم مستقيم 24">
                <a:extLst>
                  <a:ext uri="{FF2B5EF4-FFF2-40B4-BE49-F238E27FC236}">
                    <a16:creationId xmlns:a16="http://schemas.microsoft.com/office/drawing/2014/main" id="{5D6752BA-7B8F-033C-97A6-B602C916FDF7}"/>
                  </a:ext>
                </a:extLst>
              </p:cNvPr>
              <p:cNvCxnSpPr>
                <a:cxnSpLocks/>
                <a:endCxn id="13" idx="0"/>
              </p:cNvCxnSpPr>
              <p:nvPr/>
            </p:nvCxnSpPr>
            <p:spPr>
              <a:xfrm>
                <a:off x="4572000" y="1577340"/>
                <a:ext cx="0" cy="1005290"/>
              </a:xfrm>
              <a:prstGeom prst="straightConnector1">
                <a:avLst/>
              </a:prstGeom>
              <a:ln w="28575">
                <a:solidFill>
                  <a:srgbClr val="62768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670D4466-2B03-402B-1DA1-F8CE5F6CE11D}"/>
                </a:ext>
              </a:extLst>
            </p:cNvPr>
            <p:cNvSpPr/>
            <p:nvPr/>
          </p:nvSpPr>
          <p:spPr>
            <a:xfrm>
              <a:off x="263884" y="2557576"/>
              <a:ext cx="1332444" cy="494240"/>
            </a:xfrm>
            <a:prstGeom prst="rect">
              <a:avLst/>
            </a:prstGeom>
            <a:solidFill>
              <a:srgbClr val="FDD0A6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dirty="0">
                  <a:solidFill>
                    <a:schemeClr val="tx1"/>
                  </a:solidFill>
                  <a:latin typeface="Calibri" panose="020F0502020204030204" pitchFamily="34" charset="0"/>
                  <a:cs typeface="Sultan bold" pitchFamily="2" charset="-78"/>
                </a:rPr>
                <a:t>عبارة خطأ</a:t>
              </a:r>
            </a:p>
          </p:txBody>
        </p:sp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D46D3AA-155A-E37D-3018-571FD1D6B647}"/>
                </a:ext>
              </a:extLst>
            </p:cNvPr>
            <p:cNvGrpSpPr/>
            <p:nvPr/>
          </p:nvGrpSpPr>
          <p:grpSpPr>
            <a:xfrm>
              <a:off x="1002582" y="1084625"/>
              <a:ext cx="1275970" cy="836356"/>
              <a:chOff x="1002582" y="1084625"/>
              <a:chExt cx="1275970" cy="836356"/>
            </a:xfrm>
          </p:grpSpPr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1495ED7C-C5FF-FAF9-37B7-71410A442042}"/>
                  </a:ext>
                </a:extLst>
              </p:cNvPr>
              <p:cNvSpPr/>
              <p:nvPr/>
            </p:nvSpPr>
            <p:spPr>
              <a:xfrm>
                <a:off x="1002582" y="1084625"/>
                <a:ext cx="1275970" cy="485046"/>
              </a:xfrm>
              <a:prstGeom prst="roundRect">
                <a:avLst>
                  <a:gd name="adj" fmla="val 50000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1"/>
                <a:r>
                  <a:rPr lang="ar-SA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هذه هي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else </a:t>
                </a:r>
                <a:r>
                  <a:rPr lang="ar-SA" dirty="0">
                    <a:solidFill>
                      <a:schemeClr val="tx1"/>
                    </a:solidFill>
                    <a:latin typeface="Calibri" panose="020F0502020204030204" pitchFamily="34" charset="0"/>
                    <a:cs typeface="Sultan bold" pitchFamily="2" charset="-78"/>
                  </a:rPr>
                  <a:t>النهائية</a:t>
                </a:r>
              </a:p>
            </p:txBody>
          </p:sp>
          <p:sp>
            <p:nvSpPr>
              <p:cNvPr id="22" name="قوس 21">
                <a:extLst>
                  <a:ext uri="{FF2B5EF4-FFF2-40B4-BE49-F238E27FC236}">
                    <a16:creationId xmlns:a16="http://schemas.microsoft.com/office/drawing/2014/main" id="{726C24F6-86AF-A1E2-67D6-78E9A17FFB21}"/>
                  </a:ext>
                </a:extLst>
              </p:cNvPr>
              <p:cNvSpPr/>
              <p:nvPr/>
            </p:nvSpPr>
            <p:spPr>
              <a:xfrm flipH="1">
                <a:off x="1568597" y="1519945"/>
                <a:ext cx="575369" cy="401036"/>
              </a:xfrm>
              <a:prstGeom prst="arc">
                <a:avLst>
                  <a:gd name="adj1" fmla="val 19217385"/>
                  <a:gd name="adj2" fmla="val 76280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cs typeface="Sultan bold" pitchFamily="2" charset="-78"/>
                </a:endParaRPr>
              </a:p>
            </p:txBody>
          </p:sp>
          <p:sp>
            <p:nvSpPr>
              <p:cNvPr id="23" name="شكل بيضاوي 22">
                <a:extLst>
                  <a:ext uri="{FF2B5EF4-FFF2-40B4-BE49-F238E27FC236}">
                    <a16:creationId xmlns:a16="http://schemas.microsoft.com/office/drawing/2014/main" id="{22069D30-54CC-8F3B-0C67-B6E714B78D77}"/>
                  </a:ext>
                </a:extLst>
              </p:cNvPr>
              <p:cNvSpPr/>
              <p:nvPr/>
            </p:nvSpPr>
            <p:spPr>
              <a:xfrm>
                <a:off x="1550609" y="1754128"/>
                <a:ext cx="45719" cy="457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  <a:cs typeface="Sultan bold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111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45786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dirty="0">
                <a:solidFill>
                  <a:schemeClr val="bg1"/>
                </a:solidFill>
                <a:latin typeface="Dubai" panose="020B0503030403030204" pitchFamily="34" charset="-78"/>
                <a:cs typeface="Sultan bold" pitchFamily="2" charset="-78"/>
              </a:endParaRPr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72AFDCE-0211-49B8-8813-84C5BD2E1896}"/>
              </a:ext>
            </a:extLst>
          </p:cNvPr>
          <p:cNvSpPr txBox="1"/>
          <p:nvPr/>
        </p:nvSpPr>
        <p:spPr>
          <a:xfrm>
            <a:off x="2972570" y="384436"/>
            <a:ext cx="6333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bg1"/>
                </a:solidFill>
                <a:cs typeface="Sultan bold" pitchFamily="2" charset="-78"/>
              </a:rPr>
              <a:t>استراتيجية فكر- زاوج - شارك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24072C-D01E-3115-F405-3E87FAE319D9}"/>
              </a:ext>
            </a:extLst>
          </p:cNvPr>
          <p:cNvSpPr txBox="1"/>
          <p:nvPr/>
        </p:nvSpPr>
        <p:spPr>
          <a:xfrm>
            <a:off x="1435484" y="1303511"/>
            <a:ext cx="956729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Sultan bold" pitchFamily="2" charset="-78"/>
              </a:rPr>
              <a:t>هل تعتقدون أن المايكروبت يفهم البيئة المحيطة به؟ اذا كانت الاجابة نعم , فكيف يكون ذلك ؟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456FA1F0-5266-57FD-8161-A2A65D5FDFC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57" y="1900412"/>
            <a:ext cx="7843187" cy="52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1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361867" y="14680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الحضور والغياب</a:t>
              </a:r>
            </a:p>
          </p:txBody>
        </p:sp>
      </p:grpSp>
      <p:pic>
        <p:nvPicPr>
          <p:cNvPr id="6" name="صورة 5" descr="صورة تحتوي على نص, مسطر, خط, مجموعة&#10;&#10;تم إنشاء الوصف تلقائياً">
            <a:extLst>
              <a:ext uri="{FF2B5EF4-FFF2-40B4-BE49-F238E27FC236}">
                <a16:creationId xmlns:a16="http://schemas.microsoft.com/office/drawing/2014/main" id="{4496458B-86BB-AC0F-4774-752457B09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392" y="1133646"/>
            <a:ext cx="7328180" cy="55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76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4680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-6471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الادخال</a:t>
              </a:r>
            </a:p>
          </p:txBody>
        </p:sp>
      </p:grpSp>
      <p:pic>
        <p:nvPicPr>
          <p:cNvPr id="7" name="Picture 2" descr="Micro:bit Educational Foundation | micro:bit">
            <a:extLst>
              <a:ext uri="{FF2B5EF4-FFF2-40B4-BE49-F238E27FC236}">
                <a16:creationId xmlns:a16="http://schemas.microsoft.com/office/drawing/2014/main" id="{CB9B1B9F-EC05-5D70-58D4-62267F797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10" y="1989841"/>
            <a:ext cx="4384059" cy="322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3F86C6F3-D41E-B533-6F3C-86E17D9E0A16}"/>
              </a:ext>
            </a:extLst>
          </p:cNvPr>
          <p:cNvGrpSpPr/>
          <p:nvPr/>
        </p:nvGrpSpPr>
        <p:grpSpPr>
          <a:xfrm>
            <a:off x="829994" y="2278608"/>
            <a:ext cx="6183679" cy="2150816"/>
            <a:chOff x="196948" y="1286835"/>
            <a:chExt cx="6183679" cy="2150816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7D86552-094B-E24B-B21C-B36A157B2926}"/>
                </a:ext>
              </a:extLst>
            </p:cNvPr>
            <p:cNvGrpSpPr/>
            <p:nvPr/>
          </p:nvGrpSpPr>
          <p:grpSpPr>
            <a:xfrm>
              <a:off x="196948" y="1316788"/>
              <a:ext cx="3931943" cy="2120863"/>
              <a:chOff x="196948" y="1316788"/>
              <a:chExt cx="3931943" cy="2120863"/>
            </a:xfrm>
          </p:grpSpPr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5705671E-E8F1-2490-5BBF-91BFB8C183E4}"/>
                  </a:ext>
                </a:extLst>
              </p:cNvPr>
              <p:cNvSpPr txBox="1"/>
              <p:nvPr/>
            </p:nvSpPr>
            <p:spPr>
              <a:xfrm>
                <a:off x="513734" y="1316788"/>
                <a:ext cx="329836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2400" b="1" dirty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مستشعر اللمس</a:t>
                </a: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7A79B1D1-7A89-694C-5543-B1E43767B287}"/>
                  </a:ext>
                </a:extLst>
              </p:cNvPr>
              <p:cNvSpPr txBox="1"/>
              <p:nvPr/>
            </p:nvSpPr>
            <p:spPr>
              <a:xfrm>
                <a:off x="196948" y="1806435"/>
                <a:ext cx="3931943" cy="1631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S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يقوم مستشعر اللمس باستشعار التغييرات الطفيفة في المجالات </a:t>
                </a:r>
              </a:p>
              <a:p>
                <a:pPr algn="ctr" rtl="1"/>
                <a:r>
                  <a:rPr lang="ar-SA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الكهربائية لمعرفة متى يضغط الإصبع أو الفأرة عليه، تماما مثل شاشة هاتفك أو جهازك اللوحي.</a:t>
                </a:r>
              </a:p>
            </p:txBody>
          </p:sp>
        </p:grpSp>
        <p:sp>
          <p:nvSpPr>
            <p:cNvPr id="15" name="سهم: لليمين 14">
              <a:extLst>
                <a:ext uri="{FF2B5EF4-FFF2-40B4-BE49-F238E27FC236}">
                  <a16:creationId xmlns:a16="http://schemas.microsoft.com/office/drawing/2014/main" id="{A3E2ACBF-6E0D-C0D8-6956-56B3570FEF69}"/>
                </a:ext>
              </a:extLst>
            </p:cNvPr>
            <p:cNvSpPr/>
            <p:nvPr/>
          </p:nvSpPr>
          <p:spPr>
            <a:xfrm>
              <a:off x="5844540" y="1286835"/>
              <a:ext cx="536087" cy="497477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449267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4680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-6471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الادخال</a:t>
              </a:r>
            </a:p>
          </p:txBody>
        </p:sp>
      </p:grpSp>
      <p:pic>
        <p:nvPicPr>
          <p:cNvPr id="28" name="Picture 4" descr="Micro:Bit (OEM) – MuseLab">
            <a:extLst>
              <a:ext uri="{FF2B5EF4-FFF2-40B4-BE49-F238E27FC236}">
                <a16:creationId xmlns:a16="http://schemas.microsoft.com/office/drawing/2014/main" id="{7B15CE69-15B5-7E88-D597-66454746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934" y="1517381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B3C43C2-36BB-D955-C758-299593454D7E}"/>
              </a:ext>
            </a:extLst>
          </p:cNvPr>
          <p:cNvGrpSpPr/>
          <p:nvPr/>
        </p:nvGrpSpPr>
        <p:grpSpPr>
          <a:xfrm>
            <a:off x="1483296" y="1375323"/>
            <a:ext cx="5112274" cy="1562558"/>
            <a:chOff x="1691429" y="1290601"/>
            <a:chExt cx="4073330" cy="1562558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3BAAC126-A08E-8D2C-E854-18B041825ED6}"/>
                </a:ext>
              </a:extLst>
            </p:cNvPr>
            <p:cNvGrpSpPr/>
            <p:nvPr/>
          </p:nvGrpSpPr>
          <p:grpSpPr>
            <a:xfrm>
              <a:off x="1691429" y="1290601"/>
              <a:ext cx="3359009" cy="1396821"/>
              <a:chOff x="1691429" y="1290601"/>
              <a:chExt cx="3359009" cy="1396821"/>
            </a:xfrm>
          </p:grpSpPr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E278E9AA-381D-4CC7-9B54-323B30BD57A0}"/>
                  </a:ext>
                </a:extLst>
              </p:cNvPr>
              <p:cNvSpPr txBox="1"/>
              <p:nvPr/>
            </p:nvSpPr>
            <p:spPr>
              <a:xfrm>
                <a:off x="1691429" y="1290601"/>
                <a:ext cx="32983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191D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مستشعر درجة الحرارة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6E28257-E37D-36E6-72FC-F7C522908B54}"/>
                  </a:ext>
                </a:extLst>
              </p:cNvPr>
              <p:cNvSpPr txBox="1"/>
              <p:nvPr/>
            </p:nvSpPr>
            <p:spPr>
              <a:xfrm>
                <a:off x="1752069" y="1671759"/>
                <a:ext cx="329836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يعد مستشعر درجة حرارة المايكروبت جهاز إدخال داخل المعالج يقيس درجة حرارته.</a:t>
                </a:r>
              </a:p>
            </p:txBody>
          </p:sp>
        </p:grpSp>
        <p:sp>
          <p:nvSpPr>
            <p:cNvPr id="31" name="سهم: لليمين 30">
              <a:extLst>
                <a:ext uri="{FF2B5EF4-FFF2-40B4-BE49-F238E27FC236}">
                  <a16:creationId xmlns:a16="http://schemas.microsoft.com/office/drawing/2014/main" id="{BC942E67-18CB-D49E-2817-BE67823A9B2F}"/>
                </a:ext>
              </a:extLst>
            </p:cNvPr>
            <p:cNvSpPr/>
            <p:nvPr/>
          </p:nvSpPr>
          <p:spPr>
            <a:xfrm rot="1381404">
              <a:off x="5228672" y="2355682"/>
              <a:ext cx="536087" cy="497477"/>
            </a:xfrm>
            <a:prstGeom prst="rightArrow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372CC47B-7D54-DBEF-181D-E5DEE65881FB}"/>
              </a:ext>
            </a:extLst>
          </p:cNvPr>
          <p:cNvGrpSpPr/>
          <p:nvPr/>
        </p:nvGrpSpPr>
        <p:grpSpPr>
          <a:xfrm>
            <a:off x="224769" y="2864125"/>
            <a:ext cx="5881228" cy="1438350"/>
            <a:chOff x="-565103" y="1590758"/>
            <a:chExt cx="5881228" cy="1438350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89D6D41B-7D61-E28D-842B-D518DDD31F3B}"/>
                </a:ext>
              </a:extLst>
            </p:cNvPr>
            <p:cNvGrpSpPr/>
            <p:nvPr/>
          </p:nvGrpSpPr>
          <p:grpSpPr>
            <a:xfrm>
              <a:off x="-565103" y="1590758"/>
              <a:ext cx="5423666" cy="1429019"/>
              <a:chOff x="-565103" y="1590758"/>
              <a:chExt cx="5423666" cy="1429019"/>
            </a:xfrm>
          </p:grpSpPr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9D5DF990-16E0-7629-E2B3-6B724D562006}"/>
                  </a:ext>
                </a:extLst>
              </p:cNvPr>
              <p:cNvSpPr txBox="1"/>
              <p:nvPr/>
            </p:nvSpPr>
            <p:spPr>
              <a:xfrm>
                <a:off x="582383" y="1590758"/>
                <a:ext cx="32983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E4378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مستشعر البوصلة الرقمية</a:t>
                </a: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3FF3A605-FF32-6A44-BC85-B2FD4B4AF13F}"/>
                  </a:ext>
                </a:extLst>
              </p:cNvPr>
              <p:cNvSpPr txBox="1"/>
              <p:nvPr/>
            </p:nvSpPr>
            <p:spPr>
              <a:xfrm>
                <a:off x="-565103" y="2004114"/>
                <a:ext cx="5423666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تعد البوصلة الرقمية مستشعر إدخال يكتشف المجالات المغناطيسية. ويحتوي المايكروبت على بوصلة مدمجة يمكنها تمييز الاتجاهات.</a:t>
                </a:r>
              </a:p>
            </p:txBody>
          </p:sp>
        </p:grpSp>
        <p:sp>
          <p:nvSpPr>
            <p:cNvPr id="36" name="سهم: لليمين 35">
              <a:extLst>
                <a:ext uri="{FF2B5EF4-FFF2-40B4-BE49-F238E27FC236}">
                  <a16:creationId xmlns:a16="http://schemas.microsoft.com/office/drawing/2014/main" id="{DBF17D13-C372-A075-10C7-0F2F013F5E92}"/>
                </a:ext>
              </a:extLst>
            </p:cNvPr>
            <p:cNvSpPr/>
            <p:nvPr/>
          </p:nvSpPr>
          <p:spPr>
            <a:xfrm>
              <a:off x="4780038" y="2531631"/>
              <a:ext cx="536087" cy="497477"/>
            </a:xfrm>
            <a:prstGeom prst="rightArrow">
              <a:avLst/>
            </a:prstGeom>
            <a:solidFill>
              <a:srgbClr val="FE4378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9E3E56A8-F64A-6605-E2F3-128E782EF20C}"/>
              </a:ext>
            </a:extLst>
          </p:cNvPr>
          <p:cNvGrpSpPr/>
          <p:nvPr/>
        </p:nvGrpSpPr>
        <p:grpSpPr>
          <a:xfrm>
            <a:off x="224769" y="4452404"/>
            <a:ext cx="6006471" cy="1866113"/>
            <a:chOff x="-428005" y="1263761"/>
            <a:chExt cx="6006471" cy="1866113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E8693EF5-AFA8-50EA-A64C-90F56F715017}"/>
                </a:ext>
              </a:extLst>
            </p:cNvPr>
            <p:cNvGrpSpPr/>
            <p:nvPr/>
          </p:nvGrpSpPr>
          <p:grpSpPr>
            <a:xfrm>
              <a:off x="-428005" y="1437097"/>
              <a:ext cx="5884187" cy="1692777"/>
              <a:chOff x="-428005" y="1437097"/>
              <a:chExt cx="5884187" cy="1692777"/>
            </a:xfrm>
          </p:grpSpPr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663725D7-CA61-CD3B-4D98-EBC299F13D42}"/>
                  </a:ext>
                </a:extLst>
              </p:cNvPr>
              <p:cNvSpPr txBox="1"/>
              <p:nvPr/>
            </p:nvSpPr>
            <p:spPr>
              <a:xfrm>
                <a:off x="830522" y="1437097"/>
                <a:ext cx="329836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مقياس التسارع</a:t>
                </a: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DCDD9B72-91D3-E8DB-7F58-56C57853F0BC}"/>
                  </a:ext>
                </a:extLst>
              </p:cNvPr>
              <p:cNvSpPr txBox="1"/>
              <p:nvPr/>
            </p:nvSpPr>
            <p:spPr>
              <a:xfrm>
                <a:off x="-428005" y="1806435"/>
                <a:ext cx="588418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يعد مقياس التسارع مستشعر حركة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يعمل على قياس الحركة. ويعمل مقياس التسارع في المايكروبت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عند تحريكه بشكل مائل من اليسار إلى اليمين، وللأمام ولأعلى  ولسفل.</a:t>
                </a:r>
              </a:p>
            </p:txBody>
          </p:sp>
        </p:grpSp>
        <p:sp>
          <p:nvSpPr>
            <p:cNvPr id="41" name="سهم: لليمين 40">
              <a:extLst>
                <a:ext uri="{FF2B5EF4-FFF2-40B4-BE49-F238E27FC236}">
                  <a16:creationId xmlns:a16="http://schemas.microsoft.com/office/drawing/2014/main" id="{AB0ECB18-EDE2-6434-64DE-AC58A00A2C16}"/>
                </a:ext>
              </a:extLst>
            </p:cNvPr>
            <p:cNvSpPr/>
            <p:nvPr/>
          </p:nvSpPr>
          <p:spPr>
            <a:xfrm rot="19995074">
              <a:off x="5042379" y="1263761"/>
              <a:ext cx="536087" cy="497477"/>
            </a:xfrm>
            <a:prstGeom prst="rightArrow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ar-SA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73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تطبيقات المستشعرات في الحياة</a:t>
              </a: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51B440D8-E5D8-BD26-AB17-1C64190FF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463" y="1221392"/>
            <a:ext cx="4809574" cy="480957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86019E2-888D-F5EA-4509-FF7210F161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58" t="23088" r="28378" b="27868"/>
          <a:stretch/>
        </p:blipFill>
        <p:spPr>
          <a:xfrm>
            <a:off x="7027015" y="1484027"/>
            <a:ext cx="626142" cy="759565"/>
          </a:xfrm>
          <a:prstGeom prst="rect">
            <a:avLst/>
          </a:prstGeom>
        </p:spPr>
      </p:pic>
      <p:sp>
        <p:nvSpPr>
          <p:cNvPr id="16" name="TextBox 66">
            <a:extLst>
              <a:ext uri="{FF2B5EF4-FFF2-40B4-BE49-F238E27FC236}">
                <a16:creationId xmlns:a16="http://schemas.microsoft.com/office/drawing/2014/main" id="{57AC1E0C-C3DE-C879-AC47-20BE721316FC}"/>
              </a:ext>
            </a:extLst>
          </p:cNvPr>
          <p:cNvSpPr txBox="1"/>
          <p:nvPr/>
        </p:nvSpPr>
        <p:spPr>
          <a:xfrm>
            <a:off x="7991665" y="1631945"/>
            <a:ext cx="3671685" cy="19389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 rtl="1"/>
            <a:r>
              <a:rPr lang="ar-SA" sz="2400" dirty="0">
                <a:cs typeface="Sultan bold" pitchFamily="2" charset="-78"/>
              </a:rPr>
              <a:t>تُستخدم بشكل كبير كبديل للمفاتيح الآلية في </a:t>
            </a:r>
            <a:r>
              <a:rPr kumimoji="0" lang="ar-SA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Sultan bold" pitchFamily="2" charset="-78"/>
                <a:sym typeface="Fira Sans Extra Condensed Medium"/>
              </a:rPr>
              <a:t>الإلكترونيات مثل أجهزة الحاسب، والهواتف المحمولة، والأجهزة المنزلية، وأنظمة قفل الأبواب، والسيارات الحديثة.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7F6BEF82-DB66-B213-6A36-553DC9AF2C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6" t="23983" r="30642" b="36481"/>
          <a:stretch/>
        </p:blipFill>
        <p:spPr>
          <a:xfrm>
            <a:off x="6897349" y="3799433"/>
            <a:ext cx="755808" cy="814976"/>
          </a:xfrm>
          <a:prstGeom prst="rect">
            <a:avLst/>
          </a:prstGeom>
        </p:spPr>
      </p:pic>
      <p:sp>
        <p:nvSpPr>
          <p:cNvPr id="18" name="TextBox 63">
            <a:extLst>
              <a:ext uri="{FF2B5EF4-FFF2-40B4-BE49-F238E27FC236}">
                <a16:creationId xmlns:a16="http://schemas.microsoft.com/office/drawing/2014/main" id="{CF39963E-CB19-2BAF-EEC9-F9E64D01D2C6}"/>
              </a:ext>
            </a:extLst>
          </p:cNvPr>
          <p:cNvSpPr txBox="1"/>
          <p:nvPr/>
        </p:nvSpPr>
        <p:spPr>
          <a:xfrm>
            <a:off x="8005078" y="4317422"/>
            <a:ext cx="3519204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Low" rtl="1">
              <a:defRPr sz="1200"/>
            </a:lvl1pPr>
          </a:lstStyle>
          <a:p>
            <a:pPr algn="ctr"/>
            <a:r>
              <a:rPr lang="ar-SA" sz="2400" dirty="0">
                <a:cs typeface="Sultan bold" pitchFamily="2" charset="-78"/>
              </a:rPr>
              <a:t>تُستخدم في </a:t>
            </a:r>
            <a:r>
              <a:rPr lang="ar-SA" sz="2400" dirty="0">
                <a:cs typeface="Sultan bold" pitchFamily="2" charset="-78"/>
                <a:sym typeface="Fira Sans Extra Condensed Medium"/>
              </a:rPr>
              <a:t>الأجهزة الكهربائية مثل الثلاجات والأفران ومبرد المركبات </a:t>
            </a:r>
            <a:r>
              <a:rPr lang="ar-SA" sz="2400">
                <a:cs typeface="Sultan bold" pitchFamily="2" charset="-78"/>
                <a:sym typeface="Fira Sans Extra Condensed Medium"/>
              </a:rPr>
              <a:t>ونظام التحكم </a:t>
            </a:r>
            <a:r>
              <a:rPr lang="ar-SA" sz="2400" dirty="0">
                <a:cs typeface="Sultan bold" pitchFamily="2" charset="-78"/>
                <a:sym typeface="Fira Sans Extra Condensed Medium"/>
              </a:rPr>
              <a:t>بالمناخ داخل السيارة وأجهزة الحاسب.</a:t>
            </a:r>
          </a:p>
        </p:txBody>
      </p:sp>
      <p:pic>
        <p:nvPicPr>
          <p:cNvPr id="19" name="Picture 6" descr="Digital compass logo design template symbol Vector Image">
            <a:extLst>
              <a:ext uri="{FF2B5EF4-FFF2-40B4-BE49-F238E27FC236}">
                <a16:creationId xmlns:a16="http://schemas.microsoft.com/office/drawing/2014/main" id="{69AD42BD-A111-63D9-C661-D2D41361A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0" t="18871" r="27007" b="39353"/>
          <a:stretch/>
        </p:blipFill>
        <p:spPr bwMode="auto">
          <a:xfrm>
            <a:off x="4636874" y="4802391"/>
            <a:ext cx="667253" cy="66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60">
            <a:extLst>
              <a:ext uri="{FF2B5EF4-FFF2-40B4-BE49-F238E27FC236}">
                <a16:creationId xmlns:a16="http://schemas.microsoft.com/office/drawing/2014/main" id="{47C3673F-AD13-A080-3148-34CC38A4B044}"/>
              </a:ext>
            </a:extLst>
          </p:cNvPr>
          <p:cNvSpPr txBox="1"/>
          <p:nvPr/>
        </p:nvSpPr>
        <p:spPr>
          <a:xfrm>
            <a:off x="113307" y="4470754"/>
            <a:ext cx="4253847" cy="19389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 rtl="1"/>
            <a:r>
              <a:rPr lang="ar-SA" sz="2400" dirty="0">
                <a:cs typeface="Sultan bold" pitchFamily="2" charset="-78"/>
              </a:rPr>
              <a:t>يُعد أكثر فاعلية في التنقل وتحديد المواقع والتعرف على الاتجاهات والملاحة الجوية والتطبيقات العسكرية والروبوتات الخاصة بالمركبات ذاتية القيادة وكذلك في بعض التطبيقات على الهواتف مثل </a:t>
            </a:r>
            <a:r>
              <a:rPr lang="en-US" sz="2400" dirty="0">
                <a:cs typeface="Sultan bold" pitchFamily="2" charset="-78"/>
              </a:rPr>
              <a:t>GPS</a:t>
            </a:r>
            <a:r>
              <a:rPr lang="ar-SA" sz="2400" dirty="0">
                <a:cs typeface="Sultan bold" pitchFamily="2" charset="-78"/>
              </a:rPr>
              <a:t>.  </a:t>
            </a:r>
            <a:endParaRPr lang="ar-SA" sz="2400" dirty="0">
              <a:cs typeface="Sultan bold" pitchFamily="2" charset="-78"/>
              <a:sym typeface="Fira Sans Extra Condensed Medium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C4158E9D-7F8D-09EF-FFD2-B485124AC486}"/>
              </a:ext>
            </a:extLst>
          </p:cNvPr>
          <p:cNvSpPr txBox="1"/>
          <p:nvPr/>
        </p:nvSpPr>
        <p:spPr>
          <a:xfrm>
            <a:off x="233855" y="1941928"/>
            <a:ext cx="4133299" cy="193899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 rtl="1"/>
            <a:r>
              <a:rPr lang="ar-SA" sz="2400" dirty="0">
                <a:cs typeface="Sultan bold" pitchFamily="2" charset="-78"/>
              </a:rPr>
              <a:t>تُستخدم في </a:t>
            </a:r>
            <a:r>
              <a:rPr lang="ar-SA" sz="2400" dirty="0">
                <a:cs typeface="Sultan bold" pitchFamily="2" charset="-78"/>
                <a:sym typeface="Fira Sans Extra Condensed Medium"/>
              </a:rPr>
              <a:t>قياس التسارع في أنظمة التثبيت في الطائرات بدون طيار، وفي عوامل الأمان في أجهزة الحاسب المحمولة داخل القرص الصلب، والأجهزة اللوحية لتغيير وضع الشاشة أفقيا أو رأسيا.  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0C16A5E7-A4EA-F038-30CD-57817ED9625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33" t="26787" r="22145" b="34074"/>
          <a:stretch/>
        </p:blipFill>
        <p:spPr>
          <a:xfrm>
            <a:off x="4592051" y="2574919"/>
            <a:ext cx="720832" cy="56928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EC162F0-EF89-A738-8007-092AC8CB84EC}"/>
              </a:ext>
            </a:extLst>
          </p:cNvPr>
          <p:cNvSpPr txBox="1"/>
          <p:nvPr/>
        </p:nvSpPr>
        <p:spPr>
          <a:xfrm>
            <a:off x="8541895" y="1207184"/>
            <a:ext cx="2353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5AA1B"/>
                </a:solidFill>
                <a:cs typeface="Sultan bold" pitchFamily="2" charset="-78"/>
              </a:rPr>
              <a:t>مستشعر اللمس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6119668-41A3-C9A8-A11D-6C1CE06ED96A}"/>
              </a:ext>
            </a:extLst>
          </p:cNvPr>
          <p:cNvSpPr txBox="1"/>
          <p:nvPr/>
        </p:nvSpPr>
        <p:spPr>
          <a:xfrm>
            <a:off x="8566296" y="3860943"/>
            <a:ext cx="23534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27AAE2"/>
                </a:solidFill>
                <a:cs typeface="Sultan bold" pitchFamily="2" charset="-78"/>
              </a:rPr>
              <a:t>مستشعر الحرارة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1B58134-B95D-752A-AC04-65246653CAA4}"/>
              </a:ext>
            </a:extLst>
          </p:cNvPr>
          <p:cNvSpPr txBox="1"/>
          <p:nvPr/>
        </p:nvSpPr>
        <p:spPr>
          <a:xfrm>
            <a:off x="707161" y="1407908"/>
            <a:ext cx="31944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F25A29"/>
                </a:solidFill>
                <a:cs typeface="Sultan bold" pitchFamily="2" charset="-78"/>
              </a:rPr>
              <a:t>مستشعر قياس التسارع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75ECBD1-7CE4-A754-AD83-928F8AD0775D}"/>
              </a:ext>
            </a:extLst>
          </p:cNvPr>
          <p:cNvSpPr txBox="1"/>
          <p:nvPr/>
        </p:nvSpPr>
        <p:spPr>
          <a:xfrm>
            <a:off x="621134" y="4077531"/>
            <a:ext cx="32273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8EC63F"/>
                </a:solidFill>
                <a:cs typeface="Sultan bold" pitchFamily="2" charset="-78"/>
              </a:rPr>
              <a:t>مستشعر البوصلة الرقمية</a:t>
            </a:r>
          </a:p>
        </p:txBody>
      </p:sp>
    </p:spTree>
    <p:extLst>
      <p:ext uri="{BB962C8B-B14F-4D97-AF65-F5344CB8AC3E}">
        <p14:creationId xmlns:p14="http://schemas.microsoft.com/office/powerpoint/2010/main" val="2142285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3181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8346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الحرارة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645C34-BB38-6BF8-CF07-9BA653661CB4}"/>
              </a:ext>
            </a:extLst>
          </p:cNvPr>
          <p:cNvSpPr txBox="1"/>
          <p:nvPr/>
        </p:nvSpPr>
        <p:spPr>
          <a:xfrm>
            <a:off x="151903" y="1451200"/>
            <a:ext cx="114570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يكتشف الأمر حرارة درجة الحرارة المحيطة ويقيسها بالدرجة المئوية.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يحدد مايكروبت درجة الحرارة المحيطة من خلال فحص درجة حرارة المعالج. </a:t>
            </a:r>
          </a:p>
          <a:p>
            <a:pPr algn="ctr" rtl="1"/>
            <a:r>
              <a:rPr lang="ar-SA" sz="2800" dirty="0">
                <a:latin typeface="Calibri" panose="020F0502020204030204" pitchFamily="34" charset="0"/>
                <a:cs typeface="Sultan bold" pitchFamily="2" charset="-78"/>
              </a:rPr>
              <a:t>ونظرا لأن درجة حرارة مايكروبت لا تكون مرتفعة في العادة، فإن درجة حرارة وحدة المعالجة المركزية عادة ما تكون قريبة من درجة الحرارة في أي مكان محيط بها.</a:t>
            </a:r>
          </a:p>
          <a:p>
            <a:pPr algn="ctr" rtl="1"/>
            <a:endParaRPr lang="ar-SA" sz="2800" dirty="0"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8" name="Picture 2" descr="Thermometer | micro:bit">
            <a:extLst>
              <a:ext uri="{FF2B5EF4-FFF2-40B4-BE49-F238E27FC236}">
                <a16:creationId xmlns:a16="http://schemas.microsoft.com/office/drawing/2014/main" id="{0D26AF26-81D6-EA31-440F-053F24D27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10" y="3291468"/>
            <a:ext cx="3619208" cy="245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141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78654" y="146462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EE05799B-EC40-006F-0ABF-89D7BBC21A52}"/>
              </a:ext>
            </a:extLst>
          </p:cNvPr>
          <p:cNvGrpSpPr/>
          <p:nvPr/>
        </p:nvGrpSpPr>
        <p:grpSpPr>
          <a:xfrm>
            <a:off x="1304510" y="1241430"/>
            <a:ext cx="8379136" cy="5364492"/>
            <a:chOff x="598237" y="365332"/>
            <a:chExt cx="7284489" cy="4133659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4D803587-7A4C-988F-72C5-B1CB93F6AFDD}"/>
                </a:ext>
              </a:extLst>
            </p:cNvPr>
            <p:cNvSpPr/>
            <p:nvPr/>
          </p:nvSpPr>
          <p:spPr>
            <a:xfrm>
              <a:off x="4429207" y="365332"/>
              <a:ext cx="1006239" cy="279177"/>
            </a:xfrm>
            <a:prstGeom prst="roundRect">
              <a:avLst>
                <a:gd name="adj" fmla="val 50000"/>
              </a:avLst>
            </a:prstGeom>
            <a:solidFill>
              <a:srgbClr val="D8CFDB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البداية</a:t>
              </a:r>
            </a:p>
          </p:txBody>
        </p:sp>
        <p:cxnSp>
          <p:nvCxnSpPr>
            <p:cNvPr id="9" name="رابط كسهم مستقيم 8">
              <a:extLst>
                <a:ext uri="{FF2B5EF4-FFF2-40B4-BE49-F238E27FC236}">
                  <a16:creationId xmlns:a16="http://schemas.microsoft.com/office/drawing/2014/main" id="{8183B848-AF5A-481C-B06F-73C03076B179}"/>
                </a:ext>
              </a:extLst>
            </p:cNvPr>
            <p:cNvCxnSpPr/>
            <p:nvPr/>
          </p:nvCxnSpPr>
          <p:spPr>
            <a:xfrm>
              <a:off x="4932326" y="644509"/>
              <a:ext cx="0" cy="357108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82171CE8-A3B1-6CA2-58D5-408B5B155899}"/>
                </a:ext>
              </a:extLst>
            </p:cNvPr>
            <p:cNvSpPr/>
            <p:nvPr/>
          </p:nvSpPr>
          <p:spPr>
            <a:xfrm>
              <a:off x="4363229" y="1008383"/>
              <a:ext cx="1159686" cy="448314"/>
            </a:xfrm>
            <a:prstGeom prst="rect">
              <a:avLst/>
            </a:prstGeom>
            <a:solidFill>
              <a:srgbClr val="FDD0A6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درجة الحرارة</a:t>
              </a: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D2E43BC-84CE-14FF-2944-EBAE386DBFED}"/>
                </a:ext>
              </a:extLst>
            </p:cNvPr>
            <p:cNvSpPr/>
            <p:nvPr/>
          </p:nvSpPr>
          <p:spPr>
            <a:xfrm>
              <a:off x="4516676" y="4219814"/>
              <a:ext cx="1006239" cy="279177"/>
            </a:xfrm>
            <a:prstGeom prst="roundRect">
              <a:avLst>
                <a:gd name="adj" fmla="val 50000"/>
              </a:avLst>
            </a:prstGeom>
            <a:solidFill>
              <a:srgbClr val="D8CFDB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النهاية</a:t>
              </a:r>
            </a:p>
          </p:txBody>
        </p: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20604F44-12D0-69B7-267B-1A9037B134F1}"/>
                </a:ext>
              </a:extLst>
            </p:cNvPr>
            <p:cNvGrpSpPr/>
            <p:nvPr/>
          </p:nvGrpSpPr>
          <p:grpSpPr>
            <a:xfrm>
              <a:off x="1574169" y="3024457"/>
              <a:ext cx="5233024" cy="968945"/>
              <a:chOff x="963843" y="2297117"/>
              <a:chExt cx="6012587" cy="1068208"/>
            </a:xfrm>
          </p:grpSpPr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E9D27A9B-8D42-FECD-E7A8-AD8CCB55C1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63843" y="3348244"/>
                <a:ext cx="6012587" cy="11831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رابط مستقيم 40">
                <a:extLst>
                  <a:ext uri="{FF2B5EF4-FFF2-40B4-BE49-F238E27FC236}">
                    <a16:creationId xmlns:a16="http://schemas.microsoft.com/office/drawing/2014/main" id="{DC9CF455-1048-0920-320E-42C0BB98EA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1155" y="3036577"/>
                <a:ext cx="0" cy="303315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رابط مستقيم 41">
                <a:extLst>
                  <a:ext uri="{FF2B5EF4-FFF2-40B4-BE49-F238E27FC236}">
                    <a16:creationId xmlns:a16="http://schemas.microsoft.com/office/drawing/2014/main" id="{38F47125-F5D4-45BA-08E5-59477B36E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65485" y="2297117"/>
                <a:ext cx="0" cy="1068208"/>
              </a:xfrm>
              <a:prstGeom prst="line">
                <a:avLst/>
              </a:prstGeom>
              <a:ln w="28575">
                <a:solidFill>
                  <a:srgbClr val="6276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1C20DBA9-32E4-30F6-7243-26E5B8514CC9}"/>
                </a:ext>
              </a:extLst>
            </p:cNvPr>
            <p:cNvGrpSpPr/>
            <p:nvPr/>
          </p:nvGrpSpPr>
          <p:grpSpPr>
            <a:xfrm>
              <a:off x="3262153" y="1732970"/>
              <a:ext cx="3570441" cy="768907"/>
              <a:chOff x="2628739" y="1867292"/>
              <a:chExt cx="4102329" cy="847676"/>
            </a:xfrm>
          </p:grpSpPr>
          <p:sp>
            <p:nvSpPr>
              <p:cNvPr id="31" name="معين 30">
                <a:extLst>
                  <a:ext uri="{FF2B5EF4-FFF2-40B4-BE49-F238E27FC236}">
                    <a16:creationId xmlns:a16="http://schemas.microsoft.com/office/drawing/2014/main" id="{82FCA6A9-A337-F42A-6CC7-8EC6BA3E5488}"/>
                  </a:ext>
                </a:extLst>
              </p:cNvPr>
              <p:cNvSpPr/>
              <p:nvPr/>
            </p:nvSpPr>
            <p:spPr>
              <a:xfrm>
                <a:off x="3675576" y="1951379"/>
                <a:ext cx="1772128" cy="760425"/>
              </a:xfrm>
              <a:prstGeom prst="diamond">
                <a:avLst/>
              </a:prstGeom>
              <a:solidFill>
                <a:srgbClr val="B9D1EC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 rtl="1"/>
                <a:r>
                  <a:rPr lang="ar-SA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درجة الحرارة &gt; 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ar-SA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13CA4720-8472-B8CB-C670-E32A89972FC1}"/>
                  </a:ext>
                </a:extLst>
              </p:cNvPr>
              <p:cNvSpPr txBox="1"/>
              <p:nvPr/>
            </p:nvSpPr>
            <p:spPr>
              <a:xfrm>
                <a:off x="5282484" y="1891880"/>
                <a:ext cx="1448584" cy="37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صواب</a:t>
                </a:r>
              </a:p>
            </p:txBody>
          </p:sp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8D8D4577-D836-5831-7660-3DE816DB6B36}"/>
                  </a:ext>
                </a:extLst>
              </p:cNvPr>
              <p:cNvSpPr txBox="1"/>
              <p:nvPr/>
            </p:nvSpPr>
            <p:spPr>
              <a:xfrm>
                <a:off x="2694080" y="1867292"/>
                <a:ext cx="1448584" cy="37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خطأ</a:t>
                </a:r>
              </a:p>
            </p:txBody>
          </p:sp>
          <p:grpSp>
            <p:nvGrpSpPr>
              <p:cNvPr id="34" name="مجموعة 33">
                <a:extLst>
                  <a:ext uri="{FF2B5EF4-FFF2-40B4-BE49-F238E27FC236}">
                    <a16:creationId xmlns:a16="http://schemas.microsoft.com/office/drawing/2014/main" id="{A371DB25-EA52-C642-A7EF-124EB254D091}"/>
                  </a:ext>
                </a:extLst>
              </p:cNvPr>
              <p:cNvGrpSpPr/>
              <p:nvPr/>
            </p:nvGrpSpPr>
            <p:grpSpPr>
              <a:xfrm>
                <a:off x="5447705" y="2321277"/>
                <a:ext cx="1067492" cy="393691"/>
                <a:chOff x="5461513" y="2306037"/>
                <a:chExt cx="1067492" cy="393691"/>
              </a:xfrm>
            </p:grpSpPr>
            <p:cxnSp>
              <p:nvCxnSpPr>
                <p:cNvPr id="38" name="رابط مستقيم 37">
                  <a:extLst>
                    <a:ext uri="{FF2B5EF4-FFF2-40B4-BE49-F238E27FC236}">
                      <a16:creationId xmlns:a16="http://schemas.microsoft.com/office/drawing/2014/main" id="{88F86CBC-6B81-7ACB-3E81-ACEBC0BA9948}"/>
                    </a:ext>
                  </a:extLst>
                </p:cNvPr>
                <p:cNvCxnSpPr/>
                <p:nvPr/>
              </p:nvCxnSpPr>
              <p:spPr>
                <a:xfrm flipH="1">
                  <a:off x="5461513" y="2317869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رابط كسهم مستقيم 38">
                  <a:extLst>
                    <a:ext uri="{FF2B5EF4-FFF2-40B4-BE49-F238E27FC236}">
                      <a16:creationId xmlns:a16="http://schemas.microsoft.com/office/drawing/2014/main" id="{563C86F5-AFD1-8AB5-70C0-A895015321F1}"/>
                    </a:ext>
                  </a:extLst>
                </p:cNvPr>
                <p:cNvCxnSpPr/>
                <p:nvPr/>
              </p:nvCxnSpPr>
              <p:spPr>
                <a:xfrm>
                  <a:off x="6529005" y="2306037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مجموعة 34">
                <a:extLst>
                  <a:ext uri="{FF2B5EF4-FFF2-40B4-BE49-F238E27FC236}">
                    <a16:creationId xmlns:a16="http://schemas.microsoft.com/office/drawing/2014/main" id="{EF84E35E-ECD5-381A-6D0B-1381FF9AA836}"/>
                  </a:ext>
                </a:extLst>
              </p:cNvPr>
              <p:cNvGrpSpPr/>
              <p:nvPr/>
            </p:nvGrpSpPr>
            <p:grpSpPr>
              <a:xfrm flipH="1">
                <a:off x="2628739" y="2314276"/>
                <a:ext cx="1067491" cy="393691"/>
                <a:chOff x="5431268" y="2303789"/>
                <a:chExt cx="1067491" cy="393691"/>
              </a:xfrm>
            </p:grpSpPr>
            <p:cxnSp>
              <p:nvCxnSpPr>
                <p:cNvPr id="36" name="رابط مستقيم 35">
                  <a:extLst>
                    <a:ext uri="{FF2B5EF4-FFF2-40B4-BE49-F238E27FC236}">
                      <a16:creationId xmlns:a16="http://schemas.microsoft.com/office/drawing/2014/main" id="{F3ECBD24-FB23-9B23-A45D-0150091F1700}"/>
                    </a:ext>
                  </a:extLst>
                </p:cNvPr>
                <p:cNvCxnSpPr/>
                <p:nvPr/>
              </p:nvCxnSpPr>
              <p:spPr>
                <a:xfrm flipH="1">
                  <a:off x="5431268" y="2319121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رابط كسهم مستقيم 36">
                  <a:extLst>
                    <a:ext uri="{FF2B5EF4-FFF2-40B4-BE49-F238E27FC236}">
                      <a16:creationId xmlns:a16="http://schemas.microsoft.com/office/drawing/2014/main" id="{3814F96A-C56E-C470-D1C9-9FFBFE1758DC}"/>
                    </a:ext>
                  </a:extLst>
                </p:cNvPr>
                <p:cNvCxnSpPr/>
                <p:nvPr/>
              </p:nvCxnSpPr>
              <p:spPr>
                <a:xfrm>
                  <a:off x="6498759" y="2303789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رابط كسهم مستقيم 15">
              <a:extLst>
                <a:ext uri="{FF2B5EF4-FFF2-40B4-BE49-F238E27FC236}">
                  <a16:creationId xmlns:a16="http://schemas.microsoft.com/office/drawing/2014/main" id="{E7946A28-28D0-BE36-CE32-3B4501391FF2}"/>
                </a:ext>
              </a:extLst>
            </p:cNvPr>
            <p:cNvCxnSpPr/>
            <p:nvPr/>
          </p:nvCxnSpPr>
          <p:spPr>
            <a:xfrm>
              <a:off x="4943072" y="1456697"/>
              <a:ext cx="0" cy="357108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متوازي أضلاع 16">
              <a:extLst>
                <a:ext uri="{FF2B5EF4-FFF2-40B4-BE49-F238E27FC236}">
                  <a16:creationId xmlns:a16="http://schemas.microsoft.com/office/drawing/2014/main" id="{D5779B6B-CAC2-5EEA-159E-2327C93C9448}"/>
                </a:ext>
              </a:extLst>
            </p:cNvPr>
            <p:cNvSpPr/>
            <p:nvPr/>
          </p:nvSpPr>
          <p:spPr>
            <a:xfrm>
              <a:off x="5415928" y="2530270"/>
              <a:ext cx="2466798" cy="478306"/>
            </a:xfrm>
            <a:prstGeom prst="parallelogram">
              <a:avLst/>
            </a:prstGeom>
            <a:solidFill>
              <a:srgbClr val="CFE4AE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 The temperature is above zero”</a:t>
              </a:r>
              <a:endPara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BBF8E01-DB72-12E3-D5C0-CBF92770EB83}"/>
                </a:ext>
              </a:extLst>
            </p:cNvPr>
            <p:cNvGrpSpPr/>
            <p:nvPr/>
          </p:nvGrpSpPr>
          <p:grpSpPr>
            <a:xfrm>
              <a:off x="1583974" y="2438866"/>
              <a:ext cx="3570441" cy="768907"/>
              <a:chOff x="2628739" y="1867292"/>
              <a:chExt cx="4102329" cy="847676"/>
            </a:xfrm>
          </p:grpSpPr>
          <p:sp>
            <p:nvSpPr>
              <p:cNvPr id="22" name="معين 21">
                <a:extLst>
                  <a:ext uri="{FF2B5EF4-FFF2-40B4-BE49-F238E27FC236}">
                    <a16:creationId xmlns:a16="http://schemas.microsoft.com/office/drawing/2014/main" id="{30D0A883-7F0D-0FA3-4027-39C4779A5AC9}"/>
                  </a:ext>
                </a:extLst>
              </p:cNvPr>
              <p:cNvSpPr/>
              <p:nvPr/>
            </p:nvSpPr>
            <p:spPr>
              <a:xfrm>
                <a:off x="3675576" y="1951379"/>
                <a:ext cx="1772128" cy="760425"/>
              </a:xfrm>
              <a:prstGeom prst="diamond">
                <a:avLst/>
              </a:prstGeom>
              <a:solidFill>
                <a:srgbClr val="B9D1EC"/>
              </a:solidFill>
              <a:ln>
                <a:solidFill>
                  <a:srgbClr val="6276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1" anchor="ctr"/>
              <a:lstStyle/>
              <a:p>
                <a:pPr algn="ctr" rtl="1"/>
                <a:r>
                  <a:rPr lang="ar-SA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درجة الحرارة &lt; </a:t>
                </a:r>
                <a:r>
                  <a:rPr lang="en-US" sz="16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ar-SA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6030C14C-C2DF-67A0-3434-2EF3F5C1FFFB}"/>
                  </a:ext>
                </a:extLst>
              </p:cNvPr>
              <p:cNvSpPr txBox="1"/>
              <p:nvPr/>
            </p:nvSpPr>
            <p:spPr>
              <a:xfrm>
                <a:off x="5282484" y="1891880"/>
                <a:ext cx="1448584" cy="37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صواب</a:t>
                </a:r>
              </a:p>
            </p:txBody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41CCF068-1B35-D0EB-3CE0-187DCA952CC3}"/>
                  </a:ext>
                </a:extLst>
              </p:cNvPr>
              <p:cNvSpPr txBox="1"/>
              <p:nvPr/>
            </p:nvSpPr>
            <p:spPr>
              <a:xfrm>
                <a:off x="2694080" y="1867292"/>
                <a:ext cx="1448584" cy="37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خطأ</a:t>
                </a:r>
              </a:p>
            </p:txBody>
          </p:sp>
          <p:grpSp>
            <p:nvGrpSpPr>
              <p:cNvPr id="25" name="مجموعة 24">
                <a:extLst>
                  <a:ext uri="{FF2B5EF4-FFF2-40B4-BE49-F238E27FC236}">
                    <a16:creationId xmlns:a16="http://schemas.microsoft.com/office/drawing/2014/main" id="{E0414AE5-0DCE-ACE7-2CC0-A9335BD7D3D4}"/>
                  </a:ext>
                </a:extLst>
              </p:cNvPr>
              <p:cNvGrpSpPr/>
              <p:nvPr/>
            </p:nvGrpSpPr>
            <p:grpSpPr>
              <a:xfrm>
                <a:off x="5447705" y="2321277"/>
                <a:ext cx="1067492" cy="393691"/>
                <a:chOff x="5461513" y="2306037"/>
                <a:chExt cx="1067492" cy="393691"/>
              </a:xfrm>
            </p:grpSpPr>
            <p:cxnSp>
              <p:nvCxnSpPr>
                <p:cNvPr id="29" name="رابط مستقيم 28">
                  <a:extLst>
                    <a:ext uri="{FF2B5EF4-FFF2-40B4-BE49-F238E27FC236}">
                      <a16:creationId xmlns:a16="http://schemas.microsoft.com/office/drawing/2014/main" id="{E2F091CF-4245-CE22-A445-8FBAE2FBCCEE}"/>
                    </a:ext>
                  </a:extLst>
                </p:cNvPr>
                <p:cNvCxnSpPr/>
                <p:nvPr/>
              </p:nvCxnSpPr>
              <p:spPr>
                <a:xfrm flipH="1">
                  <a:off x="5461513" y="2317869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رابط كسهم مستقيم 29">
                  <a:extLst>
                    <a:ext uri="{FF2B5EF4-FFF2-40B4-BE49-F238E27FC236}">
                      <a16:creationId xmlns:a16="http://schemas.microsoft.com/office/drawing/2014/main" id="{5AAB2B71-733C-44AA-40F5-5CACF9E83C60}"/>
                    </a:ext>
                  </a:extLst>
                </p:cNvPr>
                <p:cNvCxnSpPr/>
                <p:nvPr/>
              </p:nvCxnSpPr>
              <p:spPr>
                <a:xfrm>
                  <a:off x="6529005" y="2306037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مجموعة 25">
                <a:extLst>
                  <a:ext uri="{FF2B5EF4-FFF2-40B4-BE49-F238E27FC236}">
                    <a16:creationId xmlns:a16="http://schemas.microsoft.com/office/drawing/2014/main" id="{0D076398-170F-5EDE-E878-358CCF1DDAE5}"/>
                  </a:ext>
                </a:extLst>
              </p:cNvPr>
              <p:cNvGrpSpPr/>
              <p:nvPr/>
            </p:nvGrpSpPr>
            <p:grpSpPr>
              <a:xfrm flipH="1">
                <a:off x="2628739" y="2314276"/>
                <a:ext cx="1067491" cy="393691"/>
                <a:chOff x="5431268" y="2303789"/>
                <a:chExt cx="1067491" cy="393691"/>
              </a:xfrm>
            </p:grpSpPr>
            <p:cxnSp>
              <p:nvCxnSpPr>
                <p:cNvPr id="27" name="رابط مستقيم 26">
                  <a:extLst>
                    <a:ext uri="{FF2B5EF4-FFF2-40B4-BE49-F238E27FC236}">
                      <a16:creationId xmlns:a16="http://schemas.microsoft.com/office/drawing/2014/main" id="{DA06A3E1-FFC2-BB01-FDFF-43758D37DDE1}"/>
                    </a:ext>
                  </a:extLst>
                </p:cNvPr>
                <p:cNvCxnSpPr/>
                <p:nvPr/>
              </p:nvCxnSpPr>
              <p:spPr>
                <a:xfrm flipH="1">
                  <a:off x="5431268" y="2319121"/>
                  <a:ext cx="1065363" cy="0"/>
                </a:xfrm>
                <a:prstGeom prst="line">
                  <a:avLst/>
                </a:prstGeom>
                <a:ln w="28575">
                  <a:solidFill>
                    <a:srgbClr val="6276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رابط كسهم مستقيم 27">
                  <a:extLst>
                    <a:ext uri="{FF2B5EF4-FFF2-40B4-BE49-F238E27FC236}">
                      <a16:creationId xmlns:a16="http://schemas.microsoft.com/office/drawing/2014/main" id="{380E4F63-DC2F-8BFD-0E53-F310A657D51E}"/>
                    </a:ext>
                  </a:extLst>
                </p:cNvPr>
                <p:cNvCxnSpPr/>
                <p:nvPr/>
              </p:nvCxnSpPr>
              <p:spPr>
                <a:xfrm>
                  <a:off x="6498759" y="2303789"/>
                  <a:ext cx="0" cy="393691"/>
                </a:xfrm>
                <a:prstGeom prst="straightConnector1">
                  <a:avLst/>
                </a:prstGeom>
                <a:ln w="28575">
                  <a:solidFill>
                    <a:srgbClr val="62768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متوازي أضلاع 18">
              <a:extLst>
                <a:ext uri="{FF2B5EF4-FFF2-40B4-BE49-F238E27FC236}">
                  <a16:creationId xmlns:a16="http://schemas.microsoft.com/office/drawing/2014/main" id="{5FD9F77B-70A8-6691-02A2-61253A0A7646}"/>
                </a:ext>
              </a:extLst>
            </p:cNvPr>
            <p:cNvSpPr/>
            <p:nvPr/>
          </p:nvSpPr>
          <p:spPr>
            <a:xfrm>
              <a:off x="3846972" y="3215636"/>
              <a:ext cx="2466798" cy="478306"/>
            </a:xfrm>
            <a:prstGeom prst="parallelogram">
              <a:avLst/>
            </a:prstGeom>
            <a:solidFill>
              <a:srgbClr val="CFE4AE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 The temperature is below zero”</a:t>
              </a:r>
              <a:endPara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متوازي أضلاع 19">
              <a:extLst>
                <a:ext uri="{FF2B5EF4-FFF2-40B4-BE49-F238E27FC236}">
                  <a16:creationId xmlns:a16="http://schemas.microsoft.com/office/drawing/2014/main" id="{8D4FA295-A0F2-CF48-23DC-B7961CDCD436}"/>
                </a:ext>
              </a:extLst>
            </p:cNvPr>
            <p:cNvSpPr/>
            <p:nvPr/>
          </p:nvSpPr>
          <p:spPr>
            <a:xfrm>
              <a:off x="598237" y="3215636"/>
              <a:ext cx="2466798" cy="478306"/>
            </a:xfrm>
            <a:prstGeom prst="parallelogram">
              <a:avLst/>
            </a:prstGeom>
            <a:solidFill>
              <a:srgbClr val="CFE4AE"/>
            </a:solidFill>
            <a:ln>
              <a:solidFill>
                <a:srgbClr val="6276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rtl="1"/>
              <a:r>
                <a:rPr lang="en-US" sz="1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 The temperature is zero”</a:t>
              </a:r>
              <a:endParaRPr lang="ar-SA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" name="رابط كسهم مستقيم 20">
              <a:extLst>
                <a:ext uri="{FF2B5EF4-FFF2-40B4-BE49-F238E27FC236}">
                  <a16:creationId xmlns:a16="http://schemas.microsoft.com/office/drawing/2014/main" id="{4B236CDD-DB92-ACC3-68D8-9B615D5AA844}"/>
                </a:ext>
              </a:extLst>
            </p:cNvPr>
            <p:cNvCxnSpPr>
              <a:cxnSpLocks/>
              <a:stCxn id="19" idx="3"/>
              <a:endCxn id="12" idx="0"/>
            </p:cNvCxnSpPr>
            <p:nvPr/>
          </p:nvCxnSpPr>
          <p:spPr>
            <a:xfrm flipH="1">
              <a:off x="5019796" y="3693942"/>
              <a:ext cx="787" cy="525872"/>
            </a:xfrm>
            <a:prstGeom prst="straightConnector1">
              <a:avLst/>
            </a:prstGeom>
            <a:ln w="28575">
              <a:solidFill>
                <a:srgbClr val="62768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EEC5E363-A428-2503-226B-D407C72D7115}"/>
              </a:ext>
            </a:extLst>
          </p:cNvPr>
          <p:cNvGrpSpPr/>
          <p:nvPr/>
        </p:nvGrpSpPr>
        <p:grpSpPr>
          <a:xfrm>
            <a:off x="361867" y="83469"/>
            <a:ext cx="11454193" cy="1370578"/>
            <a:chOff x="361867" y="143429"/>
            <a:chExt cx="11454193" cy="1370578"/>
          </a:xfrm>
        </p:grpSpPr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6824D352-0B4D-F8A4-C4C1-F9D8A8EB8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DD3716D8-A22B-95A6-AC04-BAA73CAEF999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3200" dirty="0">
                <a:solidFill>
                  <a:schemeClr val="bg1"/>
                </a:solidFill>
                <a:latin typeface="Dubai" panose="020B0503030403030204" pitchFamily="34" charset="-78"/>
                <a:cs typeface="Sultan bold" pitchFamily="2" charset="-78"/>
              </a:endParaRPr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380D0B3-B595-1B10-6EFE-F12E15C818B3}"/>
              </a:ext>
            </a:extLst>
          </p:cNvPr>
          <p:cNvSpPr txBox="1"/>
          <p:nvPr/>
        </p:nvSpPr>
        <p:spPr>
          <a:xfrm>
            <a:off x="2948425" y="370511"/>
            <a:ext cx="6325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chemeClr val="bg1"/>
                </a:solidFill>
                <a:latin typeface="Calibri" panose="020F0502020204030204" pitchFamily="34" charset="0"/>
                <a:cs typeface="Sultan bold" pitchFamily="2" charset="-78"/>
              </a:rPr>
              <a:t>بعض الأمثلة باستخدام جُمل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Sultan bold" pitchFamily="2" charset="-78"/>
              </a:rPr>
              <a:t>if…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cs typeface="Sultan bold" pitchFamily="2" charset="-78"/>
              </a:rPr>
              <a:t>elif</a:t>
            </a:r>
            <a:endParaRPr lang="ar-SA" sz="2800" dirty="0">
              <a:solidFill>
                <a:schemeClr val="bg1"/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966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6" name="قلب الصفحة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التحقق من درجة الحرارة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02622D6-BB7E-4B87-001F-678BFA8E3349}"/>
              </a:ext>
            </a:extLst>
          </p:cNvPr>
          <p:cNvSpPr txBox="1"/>
          <p:nvPr/>
        </p:nvSpPr>
        <p:spPr>
          <a:xfrm>
            <a:off x="0" y="1101472"/>
            <a:ext cx="115518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Logic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دالة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.if</a:t>
            </a:r>
          </a:p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Input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أمر (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temperature (</a:t>
            </a:r>
            <a:r>
              <a:rPr lang="en-US" sz="2400" dirty="0">
                <a:latin typeface="Times New Roman" panose="02020603050405020304" pitchFamily="18" charset="0"/>
                <a:cs typeface="Sultan bold" pitchFamily="2" charset="-78"/>
              </a:rPr>
              <a:t>º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 كشرط في جملة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if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 واكتب </a:t>
            </a:r>
            <a:r>
              <a:rPr lang="ar-SA" sz="2400" dirty="0">
                <a:latin typeface="Calibri" panose="020F0502020204030204" pitchFamily="34" charset="0"/>
                <a:cs typeface="+mj-cs"/>
              </a:rPr>
              <a:t>&gt;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 0 .</a:t>
            </a:r>
          </a:p>
          <a:p>
            <a:pPr marL="285750" indent="-285750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Basic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أمر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show string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وقم بتعيين النص إلى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“ The temperature is above zero”</a:t>
            </a:r>
            <a:endParaRPr lang="ar-SA" sz="2400" dirty="0">
              <a:latin typeface="Calibri" panose="020F0502020204030204" pitchFamily="34" charset="0"/>
              <a:cs typeface="Sultan bold" pitchFamily="2" charset="-78"/>
            </a:endParaRPr>
          </a:p>
          <a:p>
            <a:pPr marL="285750" indent="-285750" algn="r" rtl="1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Logic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الأمر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if else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وقم بتعيين 0 </a:t>
            </a:r>
            <a:r>
              <a:rPr lang="ar-SA" sz="2400" dirty="0">
                <a:latin typeface="Calibri" panose="020F0502020204030204" pitchFamily="34" charset="0"/>
                <a:cs typeface="+mj-cs"/>
              </a:rPr>
              <a:t>&gt;</a:t>
            </a:r>
            <a:r>
              <a:rPr lang="en-US" sz="2400" dirty="0" err="1">
                <a:latin typeface="Calibri" panose="020F0502020204030204" pitchFamily="34" charset="0"/>
                <a:cs typeface="Sultan bold" pitchFamily="2" charset="-78"/>
              </a:rPr>
              <a:t>input.temperature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()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  كشرط لها. </a:t>
            </a:r>
          </a:p>
          <a:p>
            <a:pPr marL="285750" indent="-285750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Basic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الأمر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show string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وقم بتعيين النص إلى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“ The temperature is below zero”</a:t>
            </a:r>
            <a:endParaRPr lang="ar-SA" sz="2400" dirty="0">
              <a:latin typeface="Calibri" panose="020F0502020204030204" pitchFamily="34" charset="0"/>
              <a:cs typeface="Sultan bold" pitchFamily="2" charset="-78"/>
            </a:endParaRPr>
          </a:p>
          <a:p>
            <a:pPr marL="285750" indent="-285750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من فئة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Basic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، اسحب وأفلت الأمر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 show string 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وقم بتعيين النص إلى </a:t>
            </a:r>
            <a:r>
              <a:rPr lang="en-US" sz="2400" dirty="0">
                <a:latin typeface="Calibri" panose="020F0502020204030204" pitchFamily="34" charset="0"/>
                <a:cs typeface="Sultan bold" pitchFamily="2" charset="-78"/>
              </a:rPr>
              <a:t>“ The temperature is zero”</a:t>
            </a: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 </a:t>
            </a:r>
          </a:p>
          <a:p>
            <a:pPr marL="285750" indent="-285750">
              <a:buFont typeface="Wingdings 3" panose="05040102010807070707" pitchFamily="18" charset="2"/>
              <a:buChar char="t"/>
            </a:pPr>
            <a:r>
              <a:rPr lang="ar-SA" sz="2400" dirty="0">
                <a:latin typeface="Calibri" panose="020F0502020204030204" pitchFamily="34" charset="0"/>
                <a:cs typeface="Sultan bold" pitchFamily="2" charset="-78"/>
              </a:rPr>
              <a:t>اضغط على تشغيل لمعاينة النتيجة.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47089F-B632-F386-6060-8EC30059CF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4202"/>
          <a:stretch/>
        </p:blipFill>
        <p:spPr>
          <a:xfrm>
            <a:off x="4961797" y="3779128"/>
            <a:ext cx="6410172" cy="237132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37C0C4-8EF2-2360-D172-9FCE9D7207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8504" y="3254944"/>
            <a:ext cx="3222886" cy="34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3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8" name="قلب الصفحة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61792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تقويم ختامي </a:t>
              </a:r>
            </a:p>
          </p:txBody>
        </p:sp>
      </p:grpSp>
      <p:pic>
        <p:nvPicPr>
          <p:cNvPr id="7" name="ظهر الظرف">
            <a:extLst>
              <a:ext uri="{FF2B5EF4-FFF2-40B4-BE49-F238E27FC236}">
                <a16:creationId xmlns:a16="http://schemas.microsoft.com/office/drawing/2014/main" id="{61490148-6ED7-AFAE-45D1-2790E431C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09" y="2141912"/>
            <a:ext cx="2978756" cy="1737377"/>
          </a:xfrm>
          <a:prstGeom prst="rect">
            <a:avLst/>
          </a:prstGeom>
        </p:spPr>
      </p:pic>
      <p:pic>
        <p:nvPicPr>
          <p:cNvPr id="8" name="جزء الاقفال للظرف">
            <a:extLst>
              <a:ext uri="{FF2B5EF4-FFF2-40B4-BE49-F238E27FC236}">
                <a16:creationId xmlns:a16="http://schemas.microsoft.com/office/drawing/2014/main" id="{70FE58EC-45BF-99DF-8B5B-76406D2264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25" y="1154021"/>
            <a:ext cx="2989840" cy="989224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B29475B-7D08-D035-1169-BBFF83DEC44C}"/>
              </a:ext>
            </a:extLst>
          </p:cNvPr>
          <p:cNvGrpSpPr/>
          <p:nvPr/>
        </p:nvGrpSpPr>
        <p:grpSpPr>
          <a:xfrm>
            <a:off x="6796644" y="2229843"/>
            <a:ext cx="2743200" cy="1561514"/>
            <a:chOff x="1100157" y="2057033"/>
            <a:chExt cx="2743200" cy="1561514"/>
          </a:xfrm>
        </p:grpSpPr>
        <p:sp>
          <p:nvSpPr>
            <p:cNvPr id="11" name="السؤال">
              <a:extLst>
                <a:ext uri="{FF2B5EF4-FFF2-40B4-BE49-F238E27FC236}">
                  <a16:creationId xmlns:a16="http://schemas.microsoft.com/office/drawing/2014/main" id="{2D1A9125-0436-F7E7-88CE-96F78309172D}"/>
                </a:ext>
              </a:extLst>
            </p:cNvPr>
            <p:cNvSpPr/>
            <p:nvPr/>
          </p:nvSpPr>
          <p:spPr>
            <a:xfrm>
              <a:off x="1100157" y="2057033"/>
              <a:ext cx="2743200" cy="15615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EEE2C203-34D7-74C4-B7BD-F6507E320544}"/>
                </a:ext>
              </a:extLst>
            </p:cNvPr>
            <p:cNvSpPr txBox="1"/>
            <p:nvPr/>
          </p:nvSpPr>
          <p:spPr>
            <a:xfrm>
              <a:off x="1100157" y="2112345"/>
              <a:ext cx="2723804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cs typeface="Sultan bold" pitchFamily="2" charset="-78"/>
                </a:rPr>
                <a:t>يكتشف الأمر حرارة </a:t>
              </a:r>
              <a:endParaRPr lang="en-US" sz="2000" dirty="0">
                <a:cs typeface="Sultan bold" pitchFamily="2" charset="-78"/>
              </a:endParaRPr>
            </a:p>
            <a:p>
              <a:pPr algn="ctr"/>
              <a:r>
                <a:rPr lang="ar-SA" sz="2000" dirty="0">
                  <a:cs typeface="Sultan bold" pitchFamily="2" charset="-78"/>
                </a:rPr>
                <a:t>درجة الحرارة المحيطة ويقيسها بالدرجة المئوية ( )</a:t>
              </a:r>
            </a:p>
          </p:txBody>
        </p:sp>
      </p:grpSp>
      <p:pic>
        <p:nvPicPr>
          <p:cNvPr id="13" name="جزء سفلي">
            <a:extLst>
              <a:ext uri="{FF2B5EF4-FFF2-40B4-BE49-F238E27FC236}">
                <a16:creationId xmlns:a16="http://schemas.microsoft.com/office/drawing/2014/main" id="{A55F1516-BD7E-A558-CBBB-C254537BD5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09" y="2100348"/>
            <a:ext cx="3017549" cy="1778941"/>
          </a:xfrm>
          <a:prstGeom prst="rect">
            <a:avLst/>
          </a:prstGeom>
        </p:spPr>
      </p:pic>
      <p:pic>
        <p:nvPicPr>
          <p:cNvPr id="15" name="جزء علوي">
            <a:extLst>
              <a:ext uri="{FF2B5EF4-FFF2-40B4-BE49-F238E27FC236}">
                <a16:creationId xmlns:a16="http://schemas.microsoft.com/office/drawing/2014/main" id="{400FE50C-2D0D-7462-8065-B82E6A9CB8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66" y="2121716"/>
            <a:ext cx="3003695" cy="989224"/>
          </a:xfrm>
          <a:prstGeom prst="rect">
            <a:avLst/>
          </a:prstGeom>
        </p:spPr>
      </p:pic>
      <p:sp>
        <p:nvSpPr>
          <p:cNvPr id="16" name="للفتح عند الضغط">
            <a:extLst>
              <a:ext uri="{FF2B5EF4-FFF2-40B4-BE49-F238E27FC236}">
                <a16:creationId xmlns:a16="http://schemas.microsoft.com/office/drawing/2014/main" id="{1BC14353-C94F-D8AC-CB10-6C95AEEEAED4}"/>
              </a:ext>
            </a:extLst>
          </p:cNvPr>
          <p:cNvSpPr/>
          <p:nvPr/>
        </p:nvSpPr>
        <p:spPr>
          <a:xfrm>
            <a:off x="6673324" y="2229843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17" name="للاقفال  عند الضغط">
            <a:extLst>
              <a:ext uri="{FF2B5EF4-FFF2-40B4-BE49-F238E27FC236}">
                <a16:creationId xmlns:a16="http://schemas.microsoft.com/office/drawing/2014/main" id="{4BF9F281-A2E4-3C6F-1F44-8C99CF000424}"/>
              </a:ext>
            </a:extLst>
          </p:cNvPr>
          <p:cNvSpPr/>
          <p:nvPr/>
        </p:nvSpPr>
        <p:spPr>
          <a:xfrm>
            <a:off x="6680572" y="2229843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pic>
        <p:nvPicPr>
          <p:cNvPr id="18" name="ظهر الظرف">
            <a:extLst>
              <a:ext uri="{FF2B5EF4-FFF2-40B4-BE49-F238E27FC236}">
                <a16:creationId xmlns:a16="http://schemas.microsoft.com/office/drawing/2014/main" id="{8D1A301A-B94A-28BF-F461-456318F957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13" y="4953778"/>
            <a:ext cx="2978756" cy="1737377"/>
          </a:xfrm>
          <a:prstGeom prst="rect">
            <a:avLst/>
          </a:prstGeom>
        </p:spPr>
      </p:pic>
      <p:pic>
        <p:nvPicPr>
          <p:cNvPr id="19" name="جزء الاقفال للظرف">
            <a:extLst>
              <a:ext uri="{FF2B5EF4-FFF2-40B4-BE49-F238E27FC236}">
                <a16:creationId xmlns:a16="http://schemas.microsoft.com/office/drawing/2014/main" id="{698D2223-3FA7-EA96-4F50-495825A55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029" y="3965887"/>
            <a:ext cx="2989840" cy="989224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E47A9FD4-7302-56D8-6D0B-C0F45885CE76}"/>
              </a:ext>
            </a:extLst>
          </p:cNvPr>
          <p:cNvGrpSpPr/>
          <p:nvPr/>
        </p:nvGrpSpPr>
        <p:grpSpPr>
          <a:xfrm>
            <a:off x="6777248" y="5041709"/>
            <a:ext cx="2743200" cy="1561514"/>
            <a:chOff x="1100157" y="2057033"/>
            <a:chExt cx="2743200" cy="1561514"/>
          </a:xfrm>
        </p:grpSpPr>
        <p:sp>
          <p:nvSpPr>
            <p:cNvPr id="21" name="السؤال">
              <a:extLst>
                <a:ext uri="{FF2B5EF4-FFF2-40B4-BE49-F238E27FC236}">
                  <a16:creationId xmlns:a16="http://schemas.microsoft.com/office/drawing/2014/main" id="{65ED7DE1-8DFA-E708-0775-579E9FCF829A}"/>
                </a:ext>
              </a:extLst>
            </p:cNvPr>
            <p:cNvSpPr/>
            <p:nvPr/>
          </p:nvSpPr>
          <p:spPr>
            <a:xfrm>
              <a:off x="1100157" y="2057033"/>
              <a:ext cx="2743200" cy="15615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/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0DE8C2EB-922B-82C5-0125-6834BC8CD032}"/>
                </a:ext>
              </a:extLst>
            </p:cNvPr>
            <p:cNvSpPr txBox="1"/>
            <p:nvPr/>
          </p:nvSpPr>
          <p:spPr>
            <a:xfrm>
              <a:off x="1100157" y="2112345"/>
              <a:ext cx="274320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cs typeface="Sultan bold" pitchFamily="2" charset="-78"/>
                </a:rPr>
                <a:t>عندما نريد اتخاذ قرار في بايثون فإننا نستخدم جملة </a:t>
              </a:r>
              <a:r>
                <a:rPr lang="en-US" sz="2000" dirty="0">
                  <a:cs typeface="Sultan bold" pitchFamily="2" charset="-78"/>
                </a:rPr>
                <a:t>for </a:t>
              </a:r>
              <a:endParaRPr lang="ar-SA" sz="2000" dirty="0">
                <a:cs typeface="Sultan bold" pitchFamily="2" charset="-78"/>
              </a:endParaRPr>
            </a:p>
            <a:p>
              <a:pPr algn="ctr"/>
              <a:r>
                <a:rPr lang="ar-SA" sz="2000" dirty="0">
                  <a:cs typeface="Sultan bold" pitchFamily="2" charset="-78"/>
                </a:rPr>
                <a:t>(  )</a:t>
              </a:r>
            </a:p>
          </p:txBody>
        </p:sp>
      </p:grpSp>
      <p:pic>
        <p:nvPicPr>
          <p:cNvPr id="23" name="جزء سفلي">
            <a:extLst>
              <a:ext uri="{FF2B5EF4-FFF2-40B4-BE49-F238E27FC236}">
                <a16:creationId xmlns:a16="http://schemas.microsoft.com/office/drawing/2014/main" id="{3F1A5C19-357C-11DD-D60C-C9BE15973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13" y="4912214"/>
            <a:ext cx="3017549" cy="1778941"/>
          </a:xfrm>
          <a:prstGeom prst="rect">
            <a:avLst/>
          </a:prstGeom>
        </p:spPr>
      </p:pic>
      <p:pic>
        <p:nvPicPr>
          <p:cNvPr id="24" name="جزء علوي">
            <a:extLst>
              <a:ext uri="{FF2B5EF4-FFF2-40B4-BE49-F238E27FC236}">
                <a16:creationId xmlns:a16="http://schemas.microsoft.com/office/drawing/2014/main" id="{68B9C091-6E9C-891B-16DE-933A2EA625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70" y="4933582"/>
            <a:ext cx="3003695" cy="989224"/>
          </a:xfrm>
          <a:prstGeom prst="rect">
            <a:avLst/>
          </a:prstGeom>
        </p:spPr>
      </p:pic>
      <p:sp>
        <p:nvSpPr>
          <p:cNvPr id="25" name="للفتح عند الضغط">
            <a:extLst>
              <a:ext uri="{FF2B5EF4-FFF2-40B4-BE49-F238E27FC236}">
                <a16:creationId xmlns:a16="http://schemas.microsoft.com/office/drawing/2014/main" id="{277A79F7-9696-279C-BBC4-BD38381E0A1C}"/>
              </a:ext>
            </a:extLst>
          </p:cNvPr>
          <p:cNvSpPr/>
          <p:nvPr/>
        </p:nvSpPr>
        <p:spPr>
          <a:xfrm>
            <a:off x="6653928" y="5041709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26" name="للاقفال  عند الضغط">
            <a:extLst>
              <a:ext uri="{FF2B5EF4-FFF2-40B4-BE49-F238E27FC236}">
                <a16:creationId xmlns:a16="http://schemas.microsoft.com/office/drawing/2014/main" id="{5CFE35A5-9B17-8BF8-C6D0-84738F648B32}"/>
              </a:ext>
            </a:extLst>
          </p:cNvPr>
          <p:cNvSpPr/>
          <p:nvPr/>
        </p:nvSpPr>
        <p:spPr>
          <a:xfrm>
            <a:off x="6661176" y="5041709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pic>
        <p:nvPicPr>
          <p:cNvPr id="27" name="ظهر الظرف">
            <a:extLst>
              <a:ext uri="{FF2B5EF4-FFF2-40B4-BE49-F238E27FC236}">
                <a16:creationId xmlns:a16="http://schemas.microsoft.com/office/drawing/2014/main" id="{C74BE706-C636-CC0C-4EF1-E9438CCFA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4" y="2180828"/>
            <a:ext cx="2978756" cy="1737377"/>
          </a:xfrm>
          <a:prstGeom prst="rect">
            <a:avLst/>
          </a:prstGeom>
        </p:spPr>
      </p:pic>
      <p:pic>
        <p:nvPicPr>
          <p:cNvPr id="28" name="جزء الاقفال للظرف">
            <a:extLst>
              <a:ext uri="{FF2B5EF4-FFF2-40B4-BE49-F238E27FC236}">
                <a16:creationId xmlns:a16="http://schemas.microsoft.com/office/drawing/2014/main" id="{15EF013E-8BDB-1613-8B5C-0D2690736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0" y="1192937"/>
            <a:ext cx="2989840" cy="989224"/>
          </a:xfrm>
          <a:prstGeom prst="rect">
            <a:avLst/>
          </a:prstGeom>
        </p:spPr>
      </p:pic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7D2D25E-BAA6-762D-2DA9-12637297244A}"/>
              </a:ext>
            </a:extLst>
          </p:cNvPr>
          <p:cNvGrpSpPr/>
          <p:nvPr/>
        </p:nvGrpSpPr>
        <p:grpSpPr>
          <a:xfrm>
            <a:off x="3548499" y="2268759"/>
            <a:ext cx="2743200" cy="1561514"/>
            <a:chOff x="1100157" y="2057033"/>
            <a:chExt cx="2743200" cy="1561514"/>
          </a:xfrm>
        </p:grpSpPr>
        <p:sp>
          <p:nvSpPr>
            <p:cNvPr id="30" name="السؤال">
              <a:extLst>
                <a:ext uri="{FF2B5EF4-FFF2-40B4-BE49-F238E27FC236}">
                  <a16:creationId xmlns:a16="http://schemas.microsoft.com/office/drawing/2014/main" id="{095D6418-9221-2127-9393-E976BF8FE605}"/>
                </a:ext>
              </a:extLst>
            </p:cNvPr>
            <p:cNvSpPr/>
            <p:nvPr/>
          </p:nvSpPr>
          <p:spPr>
            <a:xfrm>
              <a:off x="1100157" y="2057033"/>
              <a:ext cx="2743200" cy="15615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/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B2381CB4-E7F1-AA3C-5C55-E9CDA180DFB7}"/>
                </a:ext>
              </a:extLst>
            </p:cNvPr>
            <p:cNvSpPr txBox="1"/>
            <p:nvPr/>
          </p:nvSpPr>
          <p:spPr>
            <a:xfrm>
              <a:off x="1100157" y="2112345"/>
              <a:ext cx="263504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cs typeface="Sultan bold" pitchFamily="2" charset="-78"/>
                </a:rPr>
                <a:t>تستخدم المعاملات الشرطية لاتخاذ القرارات في البرمجة ( )</a:t>
              </a:r>
            </a:p>
          </p:txBody>
        </p:sp>
      </p:grpSp>
      <p:pic>
        <p:nvPicPr>
          <p:cNvPr id="32" name="جزء سفلي">
            <a:extLst>
              <a:ext uri="{FF2B5EF4-FFF2-40B4-BE49-F238E27FC236}">
                <a16:creationId xmlns:a16="http://schemas.microsoft.com/office/drawing/2014/main" id="{1FABB356-B22C-2BC5-DAC2-6E5113441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4" y="2139264"/>
            <a:ext cx="3017549" cy="1778941"/>
          </a:xfrm>
          <a:prstGeom prst="rect">
            <a:avLst/>
          </a:prstGeom>
        </p:spPr>
      </p:pic>
      <p:pic>
        <p:nvPicPr>
          <p:cNvPr id="33" name="جزء علوي">
            <a:extLst>
              <a:ext uri="{FF2B5EF4-FFF2-40B4-BE49-F238E27FC236}">
                <a16:creationId xmlns:a16="http://schemas.microsoft.com/office/drawing/2014/main" id="{8267FE44-E7EE-1F23-6105-D8844FC393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21" y="2160632"/>
            <a:ext cx="3003695" cy="989224"/>
          </a:xfrm>
          <a:prstGeom prst="rect">
            <a:avLst/>
          </a:prstGeom>
        </p:spPr>
      </p:pic>
      <p:sp>
        <p:nvSpPr>
          <p:cNvPr id="34" name="للفتح عند الضغط">
            <a:extLst>
              <a:ext uri="{FF2B5EF4-FFF2-40B4-BE49-F238E27FC236}">
                <a16:creationId xmlns:a16="http://schemas.microsoft.com/office/drawing/2014/main" id="{C894947F-FB07-977C-68E5-5C7E6ECA0BF6}"/>
              </a:ext>
            </a:extLst>
          </p:cNvPr>
          <p:cNvSpPr/>
          <p:nvPr/>
        </p:nvSpPr>
        <p:spPr>
          <a:xfrm>
            <a:off x="3425179" y="2268759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35" name="للاقفال  عند الضغط">
            <a:extLst>
              <a:ext uri="{FF2B5EF4-FFF2-40B4-BE49-F238E27FC236}">
                <a16:creationId xmlns:a16="http://schemas.microsoft.com/office/drawing/2014/main" id="{A725CEAE-2618-AC7D-6F91-7026E3CBC966}"/>
              </a:ext>
            </a:extLst>
          </p:cNvPr>
          <p:cNvSpPr/>
          <p:nvPr/>
        </p:nvSpPr>
        <p:spPr>
          <a:xfrm>
            <a:off x="3432427" y="2268759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pic>
        <p:nvPicPr>
          <p:cNvPr id="36" name="ظهر الظرف">
            <a:extLst>
              <a:ext uri="{FF2B5EF4-FFF2-40B4-BE49-F238E27FC236}">
                <a16:creationId xmlns:a16="http://schemas.microsoft.com/office/drawing/2014/main" id="{3739ED7B-D0DF-AD6F-03DB-E1A8FD8D6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4" y="4928415"/>
            <a:ext cx="2978756" cy="1737377"/>
          </a:xfrm>
          <a:prstGeom prst="rect">
            <a:avLst/>
          </a:prstGeom>
        </p:spPr>
      </p:pic>
      <p:pic>
        <p:nvPicPr>
          <p:cNvPr id="37" name="جزء الاقفال للظرف">
            <a:extLst>
              <a:ext uri="{FF2B5EF4-FFF2-40B4-BE49-F238E27FC236}">
                <a16:creationId xmlns:a16="http://schemas.microsoft.com/office/drawing/2014/main" id="{71A30B12-AC0C-3EEF-6A5F-F18F3021E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280" y="3940524"/>
            <a:ext cx="2989840" cy="989224"/>
          </a:xfrm>
          <a:prstGeom prst="rect">
            <a:avLst/>
          </a:prstGeom>
        </p:spPr>
      </p:pic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6C79B0B8-6CE5-85CC-578F-D3BE368E270F}"/>
              </a:ext>
            </a:extLst>
          </p:cNvPr>
          <p:cNvGrpSpPr/>
          <p:nvPr/>
        </p:nvGrpSpPr>
        <p:grpSpPr>
          <a:xfrm>
            <a:off x="3548499" y="5016346"/>
            <a:ext cx="2743200" cy="1561514"/>
            <a:chOff x="1100157" y="2057033"/>
            <a:chExt cx="2743200" cy="1561514"/>
          </a:xfrm>
        </p:grpSpPr>
        <p:sp>
          <p:nvSpPr>
            <p:cNvPr id="39" name="السؤال">
              <a:extLst>
                <a:ext uri="{FF2B5EF4-FFF2-40B4-BE49-F238E27FC236}">
                  <a16:creationId xmlns:a16="http://schemas.microsoft.com/office/drawing/2014/main" id="{E4E9FFD8-4CD3-C76C-7153-0C3F3467177B}"/>
                </a:ext>
              </a:extLst>
            </p:cNvPr>
            <p:cNvSpPr/>
            <p:nvPr/>
          </p:nvSpPr>
          <p:spPr>
            <a:xfrm>
              <a:off x="1100157" y="2057033"/>
              <a:ext cx="2743200" cy="15615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000"/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529F6ABE-C4AB-7AF6-CB91-48F0B8FCE006}"/>
                </a:ext>
              </a:extLst>
            </p:cNvPr>
            <p:cNvSpPr txBox="1"/>
            <p:nvPr/>
          </p:nvSpPr>
          <p:spPr>
            <a:xfrm>
              <a:off x="1100157" y="2112345"/>
              <a:ext cx="274320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cs typeface="Sultan bold" pitchFamily="2" charset="-78"/>
                </a:rPr>
                <a:t>يمكن العثور على أوامر الإدخال في مايكروبت في فئة أوامر </a:t>
              </a:r>
              <a:r>
                <a:rPr lang="en-US" sz="2000" dirty="0">
                  <a:cs typeface="Sultan bold" pitchFamily="2" charset="-78"/>
                </a:rPr>
                <a:t>Input</a:t>
              </a:r>
              <a:r>
                <a:rPr lang="ar-SA" sz="2000" dirty="0">
                  <a:cs typeface="Sultan bold" pitchFamily="2" charset="-78"/>
                </a:rPr>
                <a:t> ( )</a:t>
              </a:r>
            </a:p>
          </p:txBody>
        </p:sp>
      </p:grpSp>
      <p:pic>
        <p:nvPicPr>
          <p:cNvPr id="41" name="جزء سفلي">
            <a:extLst>
              <a:ext uri="{FF2B5EF4-FFF2-40B4-BE49-F238E27FC236}">
                <a16:creationId xmlns:a16="http://schemas.microsoft.com/office/drawing/2014/main" id="{15CB0837-0D40-52C7-AE74-257A9F4A01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364" y="4886851"/>
            <a:ext cx="3017549" cy="1778941"/>
          </a:xfrm>
          <a:prstGeom prst="rect">
            <a:avLst/>
          </a:prstGeom>
        </p:spPr>
      </p:pic>
      <p:pic>
        <p:nvPicPr>
          <p:cNvPr id="42" name="جزء علوي">
            <a:extLst>
              <a:ext uri="{FF2B5EF4-FFF2-40B4-BE49-F238E27FC236}">
                <a16:creationId xmlns:a16="http://schemas.microsoft.com/office/drawing/2014/main" id="{6F2A1CFE-E427-8D72-9850-4D09D2D2B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21" y="4908219"/>
            <a:ext cx="3003695" cy="989224"/>
          </a:xfrm>
          <a:prstGeom prst="rect">
            <a:avLst/>
          </a:prstGeom>
        </p:spPr>
      </p:pic>
      <p:sp>
        <p:nvSpPr>
          <p:cNvPr id="43" name="للفتح عند الضغط">
            <a:extLst>
              <a:ext uri="{FF2B5EF4-FFF2-40B4-BE49-F238E27FC236}">
                <a16:creationId xmlns:a16="http://schemas.microsoft.com/office/drawing/2014/main" id="{EEFEB487-57E7-C018-543D-8D14C8841781}"/>
              </a:ext>
            </a:extLst>
          </p:cNvPr>
          <p:cNvSpPr/>
          <p:nvPr/>
        </p:nvSpPr>
        <p:spPr>
          <a:xfrm>
            <a:off x="3425179" y="5016346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44" name="للاقفال  عند الضغط">
            <a:extLst>
              <a:ext uri="{FF2B5EF4-FFF2-40B4-BE49-F238E27FC236}">
                <a16:creationId xmlns:a16="http://schemas.microsoft.com/office/drawing/2014/main" id="{5D7B9C4F-EB21-4EFF-45F6-363A0FD569F9}"/>
              </a:ext>
            </a:extLst>
          </p:cNvPr>
          <p:cNvSpPr/>
          <p:nvPr/>
        </p:nvSpPr>
        <p:spPr>
          <a:xfrm>
            <a:off x="3432427" y="5016346"/>
            <a:ext cx="2866520" cy="156151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pic>
        <p:nvPicPr>
          <p:cNvPr id="63" name="صورة 62" descr="صورة تحتوي على نص, لعبة&#10;&#10;تم إنشاء الوصف تلقائياً">
            <a:extLst>
              <a:ext uri="{FF2B5EF4-FFF2-40B4-BE49-F238E27FC236}">
                <a16:creationId xmlns:a16="http://schemas.microsoft.com/office/drawing/2014/main" id="{A18C41AB-7A17-E9A7-0E45-A35DCF19526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B2CAEB"/>
              </a:clrFrom>
              <a:clrTo>
                <a:srgbClr val="B2CA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4" b="78410"/>
          <a:stretch/>
        </p:blipFill>
        <p:spPr>
          <a:xfrm>
            <a:off x="10031127" y="185705"/>
            <a:ext cx="1732301" cy="1480628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7D380AB9-01D7-59DA-1DD9-869B6C4E61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032" y="103114"/>
            <a:ext cx="834052" cy="6750000"/>
          </a:xfrm>
          <a:prstGeom prst="rect">
            <a:avLst/>
          </a:prstGeom>
        </p:spPr>
      </p:pic>
      <p:pic>
        <p:nvPicPr>
          <p:cNvPr id="65" name="صورة 64" descr="صورة تحتوي على لعبة, دمية&#10;&#10;تم إنشاء الوصف تلقائياً">
            <a:extLst>
              <a:ext uri="{FF2B5EF4-FFF2-40B4-BE49-F238E27FC236}">
                <a16:creationId xmlns:a16="http://schemas.microsoft.com/office/drawing/2014/main" id="{9B720D5B-F2B9-8922-1A72-D01069ADA70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14" y="2073298"/>
            <a:ext cx="4375722" cy="438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9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3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0273 -0.132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3264 L -1.875E-6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00273 -0.1326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13263 L 6.25E-7 -4.07407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0274 -0.1326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3264 L 4.375E-6 4.07407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00274 -0.13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13264 L 4.375E-6 -3.7037E-7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ه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7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500"/>
                            </p:stCondLst>
                            <p:childTnLst>
                              <p:par>
                                <p:cTn id="1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  <p:bldP spid="35" grpId="0" animBg="1"/>
      <p:bldP spid="35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الواجب</a:t>
              </a:r>
            </a:p>
          </p:txBody>
        </p:sp>
      </p:grpSp>
      <p:pic>
        <p:nvPicPr>
          <p:cNvPr id="6" name="Picture 4" descr="Micro:Bit (OEM) – MuseLab">
            <a:extLst>
              <a:ext uri="{FF2B5EF4-FFF2-40B4-BE49-F238E27FC236}">
                <a16:creationId xmlns:a16="http://schemas.microsoft.com/office/drawing/2014/main" id="{F5B70BB1-0897-B589-20C4-ECF45FAA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185" y="2013245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FA0EEE75-C140-BFD0-41FE-C56C085592CA}"/>
              </a:ext>
            </a:extLst>
          </p:cNvPr>
          <p:cNvSpPr/>
          <p:nvPr/>
        </p:nvSpPr>
        <p:spPr>
          <a:xfrm>
            <a:off x="1722783" y="2423648"/>
            <a:ext cx="3909391" cy="967409"/>
          </a:xfrm>
          <a:prstGeom prst="wedgeRoundRectCallout">
            <a:avLst>
              <a:gd name="adj1" fmla="val 90210"/>
              <a:gd name="adj2" fmla="val 597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فقاعة الكلام: مستطيلة مستديرة الزوايا 8">
            <a:extLst>
              <a:ext uri="{FF2B5EF4-FFF2-40B4-BE49-F238E27FC236}">
                <a16:creationId xmlns:a16="http://schemas.microsoft.com/office/drawing/2014/main" id="{D678A42D-42AA-4F08-2C09-AF14102C57FA}"/>
              </a:ext>
            </a:extLst>
          </p:cNvPr>
          <p:cNvSpPr/>
          <p:nvPr/>
        </p:nvSpPr>
        <p:spPr>
          <a:xfrm>
            <a:off x="1000540" y="3530205"/>
            <a:ext cx="3909391" cy="967409"/>
          </a:xfrm>
          <a:prstGeom prst="wedgeRoundRectCallout">
            <a:avLst>
              <a:gd name="adj1" fmla="val 96651"/>
              <a:gd name="adj2" fmla="val 542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A01C3876-4F39-D26A-6742-924C0FA7CAD0}"/>
              </a:ext>
            </a:extLst>
          </p:cNvPr>
          <p:cNvSpPr/>
          <p:nvPr/>
        </p:nvSpPr>
        <p:spPr>
          <a:xfrm>
            <a:off x="1331843" y="4921684"/>
            <a:ext cx="3909391" cy="967409"/>
          </a:xfrm>
          <a:prstGeom prst="wedgeRoundRectCallout">
            <a:avLst>
              <a:gd name="adj1" fmla="val 86481"/>
              <a:gd name="adj2" fmla="val -4708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3310D9-7368-B86B-DF22-3D1075B9DAB6}"/>
              </a:ext>
            </a:extLst>
          </p:cNvPr>
          <p:cNvSpPr txBox="1"/>
          <p:nvPr/>
        </p:nvSpPr>
        <p:spPr>
          <a:xfrm>
            <a:off x="692097" y="1313248"/>
            <a:ext cx="107937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حددي التالي </a:t>
            </a:r>
            <a:r>
              <a:rPr lang="ar-SA" sz="3200" dirty="0">
                <a:solidFill>
                  <a:prstClr val="black"/>
                </a:solidFill>
                <a:cs typeface="Fanan" pitchFamily="2" charset="-78"/>
              </a:rPr>
              <a:t>: مقياس التسارع - مستشعر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Fanan" pitchFamily="2" charset="-78"/>
              </a:rPr>
              <a:t>درجة الحرارة - مستشعر البوصلة الرقمية.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78733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26608"/>
            <a:ext cx="12065391" cy="6597748"/>
          </a:xfrm>
          <a:prstGeom prst="rect">
            <a:avLst/>
          </a:prstGeom>
          <a:solidFill>
            <a:srgbClr val="52938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BAAABCF-6CBC-4D79-8209-8AF74CB58EC2}"/>
              </a:ext>
            </a:extLst>
          </p:cNvPr>
          <p:cNvGrpSpPr/>
          <p:nvPr/>
        </p:nvGrpSpPr>
        <p:grpSpPr>
          <a:xfrm>
            <a:off x="11704048" y="9378"/>
            <a:ext cx="835224" cy="6750148"/>
            <a:chOff x="11704048" y="9378"/>
            <a:chExt cx="835224" cy="6750148"/>
          </a:xfrm>
        </p:grpSpPr>
        <p:pic>
          <p:nvPicPr>
            <p:cNvPr id="5" name="صورة 4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3068026B-880B-4C46-9BB8-12F449887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4048" y="9378"/>
              <a:ext cx="835224" cy="5425910"/>
            </a:xfrm>
            <a:prstGeom prst="rect">
              <a:avLst/>
            </a:prstGeom>
          </p:spPr>
        </p:pic>
        <p:pic>
          <p:nvPicPr>
            <p:cNvPr id="6" name="صورة 5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7CCEC7F8-FFC0-4F74-AE01-1A04A4197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66"/>
            <a:stretch/>
          </p:blipFill>
          <p:spPr>
            <a:xfrm>
              <a:off x="11704048" y="5694218"/>
              <a:ext cx="835224" cy="1065308"/>
            </a:xfrm>
            <a:prstGeom prst="rect">
              <a:avLst/>
            </a:prstGeom>
          </p:spPr>
        </p:pic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2346F8C-FDAE-4CDC-A9BB-0DB63F63AEA6}"/>
              </a:ext>
            </a:extLst>
          </p:cNvPr>
          <p:cNvSpPr txBox="1"/>
          <p:nvPr/>
        </p:nvSpPr>
        <p:spPr>
          <a:xfrm>
            <a:off x="1777222" y="2225153"/>
            <a:ext cx="86375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cs typeface="Sultan bold" pitchFamily="2" charset="-78"/>
              </a:rPr>
              <a:t>الحمد لله تم الانتهاء من منهج تقنية رقمية 3-1</a:t>
            </a:r>
          </a:p>
          <a:p>
            <a:pPr algn="ctr"/>
            <a:r>
              <a:rPr lang="ar-SA" sz="3600" dirty="0">
                <a:solidFill>
                  <a:schemeClr val="bg1"/>
                </a:solidFill>
                <a:cs typeface="Sultan bold" pitchFamily="2" charset="-78"/>
              </a:rPr>
              <a:t>اسأل الله لي ولكم التوفيق واعلى الدرجات في الدارين ,,, </a:t>
            </a:r>
            <a:endParaRPr lang="ar-SA" dirty="0">
              <a:solidFill>
                <a:schemeClr val="bg1"/>
              </a:solidFill>
              <a:cs typeface="Sultan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437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2" name="قلب الكتاب.wav"/>
          </p:stSnd>
        </p:sndAc>
      </p:transition>
    </mc:Choice>
    <mc:Fallback xmlns="">
      <p:transition spd="slow">
        <p:fade/>
        <p:sndAc>
          <p:stSnd>
            <p:snd r:embed="rId4" name="قلب الكتاب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86842"/>
            <a:ext cx="12065391" cy="6597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مراجعة الدرس السابق 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A1DA54F-EED3-EC9D-3A86-2E041C2787AD}"/>
              </a:ext>
            </a:extLst>
          </p:cNvPr>
          <p:cNvGrpSpPr/>
          <p:nvPr/>
        </p:nvGrpSpPr>
        <p:grpSpPr>
          <a:xfrm>
            <a:off x="1024864" y="1443407"/>
            <a:ext cx="7447432" cy="3884617"/>
            <a:chOff x="2169435" y="68530"/>
            <a:chExt cx="7447432" cy="3884617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9C5A54C-01D1-BF5E-F949-2A4C01B838B6}"/>
                </a:ext>
              </a:extLst>
            </p:cNvPr>
            <p:cNvGrpSpPr/>
            <p:nvPr/>
          </p:nvGrpSpPr>
          <p:grpSpPr>
            <a:xfrm>
              <a:off x="2169435" y="68530"/>
              <a:ext cx="7447432" cy="3884617"/>
              <a:chOff x="2273618" y="3869696"/>
              <a:chExt cx="8437238" cy="3884617"/>
            </a:xfrm>
          </p:grpSpPr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E24F918-EF9A-8C4F-CDE5-E7C301D9B801}"/>
                  </a:ext>
                </a:extLst>
              </p:cNvPr>
              <p:cNvSpPr/>
              <p:nvPr/>
            </p:nvSpPr>
            <p:spPr>
              <a:xfrm>
                <a:off x="2442084" y="3869696"/>
                <a:ext cx="8268772" cy="3884617"/>
              </a:xfrm>
              <a:prstGeom prst="roundRect">
                <a:avLst/>
              </a:prstGeom>
              <a:solidFill>
                <a:srgbClr val="BABABA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2" name="فقاعة الكلام: مستطيلة مستديرة الزوايا 21">
                <a:extLst>
                  <a:ext uri="{FF2B5EF4-FFF2-40B4-BE49-F238E27FC236}">
                    <a16:creationId xmlns:a16="http://schemas.microsoft.com/office/drawing/2014/main" id="{07F1A968-9197-F08B-0232-887A45325E3D}"/>
                  </a:ext>
                </a:extLst>
              </p:cNvPr>
              <p:cNvSpPr/>
              <p:nvPr/>
            </p:nvSpPr>
            <p:spPr>
              <a:xfrm rot="5400000">
                <a:off x="6454019" y="2948682"/>
                <a:ext cx="2758329" cy="5245347"/>
              </a:xfrm>
              <a:prstGeom prst="wedgeRoundRectCallout">
                <a:avLst/>
              </a:prstGeom>
              <a:solidFill>
                <a:srgbClr val="DBD7D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/>
              </a:p>
            </p:txBody>
          </p:sp>
          <p:pic>
            <p:nvPicPr>
              <p:cNvPr id="23" name="صورة 22" descr="صورة تحتوي على صندوق, المصباح&#10;&#10;تم إنشاء الوصف تلقائياً">
                <a:extLst>
                  <a:ext uri="{FF2B5EF4-FFF2-40B4-BE49-F238E27FC236}">
                    <a16:creationId xmlns:a16="http://schemas.microsoft.com/office/drawing/2014/main" id="{0AEEC16D-B8E2-BE14-4424-4AE097A43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618" y="3985025"/>
                <a:ext cx="2681893" cy="2681892"/>
              </a:xfrm>
              <a:prstGeom prst="rect">
                <a:avLst/>
              </a:prstGeom>
            </p:spPr>
          </p:pic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C028226-D875-DCB0-CEE9-67ECA1CCD91B}"/>
                </a:ext>
              </a:extLst>
            </p:cNvPr>
            <p:cNvSpPr txBox="1"/>
            <p:nvPr/>
          </p:nvSpPr>
          <p:spPr>
            <a:xfrm>
              <a:off x="4713986" y="552552"/>
              <a:ext cx="4532735" cy="193899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dirty="0">
                  <a:cs typeface="Sultan bold" pitchFamily="2" charset="-78"/>
                </a:rPr>
                <a:t>تكرار يتم استخدامه إذا أردت تكرار مجموعة من الأوامر لعدد محدد من المرات :</a:t>
              </a:r>
            </a:p>
            <a:p>
              <a:r>
                <a:rPr lang="ar-SA" sz="2000" dirty="0">
                  <a:cs typeface="Sultan bold" pitchFamily="2" charset="-78"/>
                </a:rPr>
                <a:t>أ.	</a:t>
              </a:r>
              <a:r>
                <a:rPr lang="en-US" sz="2000" dirty="0">
                  <a:cs typeface="Sultan bold" pitchFamily="2" charset="-78"/>
                </a:rPr>
                <a:t>for</a:t>
              </a:r>
            </a:p>
            <a:p>
              <a:r>
                <a:rPr lang="ar-SA" sz="2000" dirty="0">
                  <a:cs typeface="Sultan bold" pitchFamily="2" charset="-78"/>
                </a:rPr>
                <a:t>ب.	</a:t>
              </a:r>
              <a:r>
                <a:rPr lang="en-US" sz="2000" dirty="0">
                  <a:cs typeface="Sultan bold" pitchFamily="2" charset="-78"/>
                </a:rPr>
                <a:t>While</a:t>
              </a:r>
            </a:p>
            <a:p>
              <a:r>
                <a:rPr lang="ar-SA" sz="2000" dirty="0">
                  <a:cs typeface="Sultan bold" pitchFamily="2" charset="-78"/>
                </a:rPr>
                <a:t>ج.	</a:t>
              </a:r>
              <a:r>
                <a:rPr lang="en-US" sz="2000" dirty="0">
                  <a:cs typeface="Sultan bold" pitchFamily="2" charset="-78"/>
                </a:rPr>
                <a:t>do . . while</a:t>
              </a:r>
            </a:p>
            <a:p>
              <a:endParaRPr lang="en-US" sz="2000" dirty="0">
                <a:cs typeface="Sultan bold" pitchFamily="2" charset="-78"/>
              </a:endParaRPr>
            </a:p>
          </p:txBody>
        </p: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D7A5ED99-7D59-0291-B6C7-D10C66348C3E}"/>
                </a:ext>
              </a:extLst>
            </p:cNvPr>
            <p:cNvSpPr/>
            <p:nvPr/>
          </p:nvSpPr>
          <p:spPr>
            <a:xfrm>
              <a:off x="2709547" y="3086456"/>
              <a:ext cx="1467381" cy="529317"/>
            </a:xfrm>
            <a:prstGeom prst="roundRect">
              <a:avLst/>
            </a:prstGeom>
            <a:solidFill>
              <a:srgbClr val="BABABA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Close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اغلاق">
            <a:extLst>
              <a:ext uri="{FF2B5EF4-FFF2-40B4-BE49-F238E27FC236}">
                <a16:creationId xmlns:a16="http://schemas.microsoft.com/office/drawing/2014/main" id="{0A37732E-5A1A-CAB2-8362-5B90A183E326}"/>
              </a:ext>
            </a:extLst>
          </p:cNvPr>
          <p:cNvSpPr/>
          <p:nvPr/>
        </p:nvSpPr>
        <p:spPr>
          <a:xfrm>
            <a:off x="1564975" y="4559403"/>
            <a:ext cx="1467381" cy="5293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91EB25A-AEA4-BEB3-A4C3-EF24902819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0" y="2950899"/>
            <a:ext cx="3753142" cy="3753142"/>
          </a:xfrm>
          <a:prstGeom prst="rect">
            <a:avLst/>
          </a:prstGeom>
        </p:spPr>
      </p:pic>
      <p:pic>
        <p:nvPicPr>
          <p:cNvPr id="26" name="Picture 4" descr="Minecraft Logo Icon of Flat style - Available in SVG, PNG, EPS, AI &amp; Icon  fonts">
            <a:extLst>
              <a:ext uri="{FF2B5EF4-FFF2-40B4-BE49-F238E27FC236}">
                <a16:creationId xmlns:a16="http://schemas.microsoft.com/office/drawing/2014/main" id="{FAFEFB0B-3C63-F093-C375-7C9B08508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5" b="36104"/>
          <a:stretch/>
        </p:blipFill>
        <p:spPr bwMode="auto">
          <a:xfrm>
            <a:off x="8652708" y="2005942"/>
            <a:ext cx="2581442" cy="10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54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 Answer - SOUND EFFECT - Quiz Correct Answer SOUNDS Richtig Korrekt Right Correct SFX (1)_Tr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56862"/>
            <a:ext cx="12065391" cy="6597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مراجعة الدرس السابق 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A1DA54F-EED3-EC9D-3A86-2E041C2787AD}"/>
              </a:ext>
            </a:extLst>
          </p:cNvPr>
          <p:cNvGrpSpPr/>
          <p:nvPr/>
        </p:nvGrpSpPr>
        <p:grpSpPr>
          <a:xfrm>
            <a:off x="1024864" y="1443407"/>
            <a:ext cx="7447432" cy="3884617"/>
            <a:chOff x="2169435" y="68530"/>
            <a:chExt cx="7447432" cy="3884617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9C5A54C-01D1-BF5E-F949-2A4C01B838B6}"/>
                </a:ext>
              </a:extLst>
            </p:cNvPr>
            <p:cNvGrpSpPr/>
            <p:nvPr/>
          </p:nvGrpSpPr>
          <p:grpSpPr>
            <a:xfrm>
              <a:off x="2169435" y="68530"/>
              <a:ext cx="7447432" cy="3884617"/>
              <a:chOff x="2273618" y="3869696"/>
              <a:chExt cx="8437238" cy="3884617"/>
            </a:xfrm>
          </p:grpSpPr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E24F918-EF9A-8C4F-CDE5-E7C301D9B801}"/>
                  </a:ext>
                </a:extLst>
              </p:cNvPr>
              <p:cNvSpPr/>
              <p:nvPr/>
            </p:nvSpPr>
            <p:spPr>
              <a:xfrm>
                <a:off x="2442084" y="3869696"/>
                <a:ext cx="8268772" cy="3884617"/>
              </a:xfrm>
              <a:prstGeom prst="roundRect">
                <a:avLst/>
              </a:prstGeom>
              <a:solidFill>
                <a:srgbClr val="BABABA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2" name="فقاعة الكلام: مستطيلة مستديرة الزوايا 21">
                <a:extLst>
                  <a:ext uri="{FF2B5EF4-FFF2-40B4-BE49-F238E27FC236}">
                    <a16:creationId xmlns:a16="http://schemas.microsoft.com/office/drawing/2014/main" id="{07F1A968-9197-F08B-0232-887A45325E3D}"/>
                  </a:ext>
                </a:extLst>
              </p:cNvPr>
              <p:cNvSpPr/>
              <p:nvPr/>
            </p:nvSpPr>
            <p:spPr>
              <a:xfrm rot="5400000">
                <a:off x="6454019" y="2948682"/>
                <a:ext cx="2758329" cy="5245347"/>
              </a:xfrm>
              <a:prstGeom prst="wedgeRoundRectCallout">
                <a:avLst/>
              </a:prstGeom>
              <a:solidFill>
                <a:srgbClr val="DBD7D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/>
              </a:p>
            </p:txBody>
          </p:sp>
          <p:pic>
            <p:nvPicPr>
              <p:cNvPr id="23" name="صورة 22" descr="صورة تحتوي على صندوق, المصباح&#10;&#10;تم إنشاء الوصف تلقائياً">
                <a:extLst>
                  <a:ext uri="{FF2B5EF4-FFF2-40B4-BE49-F238E27FC236}">
                    <a16:creationId xmlns:a16="http://schemas.microsoft.com/office/drawing/2014/main" id="{0AEEC16D-B8E2-BE14-4424-4AE097A43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618" y="3985025"/>
                <a:ext cx="2681893" cy="2681892"/>
              </a:xfrm>
              <a:prstGeom prst="rect">
                <a:avLst/>
              </a:prstGeom>
            </p:spPr>
          </p:pic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C028226-D875-DCB0-CEE9-67ECA1CCD91B}"/>
                </a:ext>
              </a:extLst>
            </p:cNvPr>
            <p:cNvSpPr txBox="1"/>
            <p:nvPr/>
          </p:nvSpPr>
          <p:spPr>
            <a:xfrm>
              <a:off x="4810417" y="837358"/>
              <a:ext cx="453273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just" rtl="1"/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الترتيب الصحيح للعمليات الحسابية في بايثون هو :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الأقواس – الأس – الضرب والقسمة – الجمع والطرح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الأس – الضرب والقسمة – الأقواس – الجمع والطرح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الأقواس – الجمع والطرح – الأس – الضرب والقسمة 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</p:txBody>
        </p: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D7A5ED99-7D59-0291-B6C7-D10C66348C3E}"/>
                </a:ext>
              </a:extLst>
            </p:cNvPr>
            <p:cNvSpPr/>
            <p:nvPr/>
          </p:nvSpPr>
          <p:spPr>
            <a:xfrm>
              <a:off x="2709547" y="3086456"/>
              <a:ext cx="1467381" cy="529317"/>
            </a:xfrm>
            <a:prstGeom prst="roundRect">
              <a:avLst/>
            </a:prstGeom>
            <a:solidFill>
              <a:srgbClr val="BABABA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Close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اغلاق">
            <a:extLst>
              <a:ext uri="{FF2B5EF4-FFF2-40B4-BE49-F238E27FC236}">
                <a16:creationId xmlns:a16="http://schemas.microsoft.com/office/drawing/2014/main" id="{0A37732E-5A1A-CAB2-8362-5B90A183E326}"/>
              </a:ext>
            </a:extLst>
          </p:cNvPr>
          <p:cNvSpPr/>
          <p:nvPr/>
        </p:nvSpPr>
        <p:spPr>
          <a:xfrm>
            <a:off x="1574047" y="4506434"/>
            <a:ext cx="1467381" cy="5293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91EB25A-AEA4-BEB3-A4C3-EF24902819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0" y="2950899"/>
            <a:ext cx="3753142" cy="3753142"/>
          </a:xfrm>
          <a:prstGeom prst="rect">
            <a:avLst/>
          </a:prstGeom>
        </p:spPr>
      </p:pic>
      <p:pic>
        <p:nvPicPr>
          <p:cNvPr id="16" name="Picture 4" descr="Minecraft Logo Icon of Flat style - Available in SVG, PNG, EPS, AI &amp; Icon  fonts">
            <a:extLst>
              <a:ext uri="{FF2B5EF4-FFF2-40B4-BE49-F238E27FC236}">
                <a16:creationId xmlns:a16="http://schemas.microsoft.com/office/drawing/2014/main" id="{A2E91242-666B-AF4E-8E8B-86D01A9935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5" b="36104"/>
          <a:stretch/>
        </p:blipFill>
        <p:spPr bwMode="auto">
          <a:xfrm>
            <a:off x="8652708" y="2005942"/>
            <a:ext cx="2581442" cy="10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86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 Answer - SOUND EFFECT - Quiz Correct Answer SOUNDS Richtig Korrekt Right Correct SFX (1)_Tr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41872"/>
            <a:ext cx="12065391" cy="6597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مراجعة الدرس السابق 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A1DA54F-EED3-EC9D-3A86-2E041C2787AD}"/>
              </a:ext>
            </a:extLst>
          </p:cNvPr>
          <p:cNvGrpSpPr/>
          <p:nvPr/>
        </p:nvGrpSpPr>
        <p:grpSpPr>
          <a:xfrm>
            <a:off x="1024864" y="1443407"/>
            <a:ext cx="7447432" cy="3884617"/>
            <a:chOff x="2169435" y="68530"/>
            <a:chExt cx="7447432" cy="3884617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9C5A54C-01D1-BF5E-F949-2A4C01B838B6}"/>
                </a:ext>
              </a:extLst>
            </p:cNvPr>
            <p:cNvGrpSpPr/>
            <p:nvPr/>
          </p:nvGrpSpPr>
          <p:grpSpPr>
            <a:xfrm>
              <a:off x="2169435" y="68530"/>
              <a:ext cx="7447432" cy="3884617"/>
              <a:chOff x="2273618" y="3869696"/>
              <a:chExt cx="8437238" cy="3884617"/>
            </a:xfrm>
          </p:grpSpPr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E24F918-EF9A-8C4F-CDE5-E7C301D9B801}"/>
                  </a:ext>
                </a:extLst>
              </p:cNvPr>
              <p:cNvSpPr/>
              <p:nvPr/>
            </p:nvSpPr>
            <p:spPr>
              <a:xfrm>
                <a:off x="2442084" y="3869696"/>
                <a:ext cx="8268772" cy="3884617"/>
              </a:xfrm>
              <a:prstGeom prst="roundRect">
                <a:avLst/>
              </a:prstGeom>
              <a:solidFill>
                <a:srgbClr val="BABABA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2" name="فقاعة الكلام: مستطيلة مستديرة الزوايا 21">
                <a:extLst>
                  <a:ext uri="{FF2B5EF4-FFF2-40B4-BE49-F238E27FC236}">
                    <a16:creationId xmlns:a16="http://schemas.microsoft.com/office/drawing/2014/main" id="{07F1A968-9197-F08B-0232-887A45325E3D}"/>
                  </a:ext>
                </a:extLst>
              </p:cNvPr>
              <p:cNvSpPr/>
              <p:nvPr/>
            </p:nvSpPr>
            <p:spPr>
              <a:xfrm rot="5400000">
                <a:off x="6454019" y="2948682"/>
                <a:ext cx="2758329" cy="5245347"/>
              </a:xfrm>
              <a:prstGeom prst="wedgeRoundRectCallout">
                <a:avLst/>
              </a:prstGeom>
              <a:solidFill>
                <a:srgbClr val="DBD7D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/>
              </a:p>
            </p:txBody>
          </p:sp>
          <p:pic>
            <p:nvPicPr>
              <p:cNvPr id="23" name="صورة 22" descr="صورة تحتوي على صندوق, المصباح&#10;&#10;تم إنشاء الوصف تلقائياً">
                <a:extLst>
                  <a:ext uri="{FF2B5EF4-FFF2-40B4-BE49-F238E27FC236}">
                    <a16:creationId xmlns:a16="http://schemas.microsoft.com/office/drawing/2014/main" id="{0AEEC16D-B8E2-BE14-4424-4AE097A43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618" y="3985025"/>
                <a:ext cx="2681893" cy="2681892"/>
              </a:xfrm>
              <a:prstGeom prst="rect">
                <a:avLst/>
              </a:prstGeom>
            </p:spPr>
          </p:pic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C028226-D875-DCB0-CEE9-67ECA1CCD91B}"/>
                </a:ext>
              </a:extLst>
            </p:cNvPr>
            <p:cNvSpPr txBox="1"/>
            <p:nvPr/>
          </p:nvSpPr>
          <p:spPr>
            <a:xfrm>
              <a:off x="4997142" y="730993"/>
              <a:ext cx="4361357" cy="163121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just" rtl="1"/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يمكن العثور على المعاملات الرياضية في مايكروسوفت كود في فئة :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أساسية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منطق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حساب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</p:txBody>
        </p: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D7A5ED99-7D59-0291-B6C7-D10C66348C3E}"/>
                </a:ext>
              </a:extLst>
            </p:cNvPr>
            <p:cNvSpPr/>
            <p:nvPr/>
          </p:nvSpPr>
          <p:spPr>
            <a:xfrm>
              <a:off x="2709547" y="3086456"/>
              <a:ext cx="1467381" cy="529317"/>
            </a:xfrm>
            <a:prstGeom prst="roundRect">
              <a:avLst/>
            </a:prstGeom>
            <a:solidFill>
              <a:srgbClr val="BABABA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Close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اغلاق">
            <a:extLst>
              <a:ext uri="{FF2B5EF4-FFF2-40B4-BE49-F238E27FC236}">
                <a16:creationId xmlns:a16="http://schemas.microsoft.com/office/drawing/2014/main" id="{0A37732E-5A1A-CAB2-8362-5B90A183E326}"/>
              </a:ext>
            </a:extLst>
          </p:cNvPr>
          <p:cNvSpPr/>
          <p:nvPr/>
        </p:nvSpPr>
        <p:spPr>
          <a:xfrm>
            <a:off x="1584557" y="4457882"/>
            <a:ext cx="1467381" cy="5293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91EB25A-AEA4-BEB3-A4C3-EF24902819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0" y="2950899"/>
            <a:ext cx="3753142" cy="3753142"/>
          </a:xfrm>
          <a:prstGeom prst="rect">
            <a:avLst/>
          </a:prstGeom>
        </p:spPr>
      </p:pic>
      <p:pic>
        <p:nvPicPr>
          <p:cNvPr id="16" name="Picture 4" descr="Minecraft Logo Icon of Flat style - Available in SVG, PNG, EPS, AI &amp; Icon  fonts">
            <a:extLst>
              <a:ext uri="{FF2B5EF4-FFF2-40B4-BE49-F238E27FC236}">
                <a16:creationId xmlns:a16="http://schemas.microsoft.com/office/drawing/2014/main" id="{CBF81795-14F6-FE8C-F68A-F9B6143A5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5" b="36104"/>
          <a:stretch/>
        </p:blipFill>
        <p:spPr bwMode="auto">
          <a:xfrm>
            <a:off x="8652708" y="2005942"/>
            <a:ext cx="2581442" cy="10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23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 Answer - SOUND EFFECT - Quiz Correct Answer SOUNDS Richtig Korrekt Right Correct SFX (1)_Tr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26882"/>
            <a:ext cx="12065391" cy="659774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مراجعة الدرس السابق 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A1DA54F-EED3-EC9D-3A86-2E041C2787AD}"/>
              </a:ext>
            </a:extLst>
          </p:cNvPr>
          <p:cNvGrpSpPr/>
          <p:nvPr/>
        </p:nvGrpSpPr>
        <p:grpSpPr>
          <a:xfrm>
            <a:off x="1024864" y="1443407"/>
            <a:ext cx="7447432" cy="3884617"/>
            <a:chOff x="2169435" y="68530"/>
            <a:chExt cx="7447432" cy="3884617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99C5A54C-01D1-BF5E-F949-2A4C01B838B6}"/>
                </a:ext>
              </a:extLst>
            </p:cNvPr>
            <p:cNvGrpSpPr/>
            <p:nvPr/>
          </p:nvGrpSpPr>
          <p:grpSpPr>
            <a:xfrm>
              <a:off x="2169435" y="68530"/>
              <a:ext cx="7447432" cy="3884617"/>
              <a:chOff x="2273618" y="3869696"/>
              <a:chExt cx="8437238" cy="3884617"/>
            </a:xfrm>
          </p:grpSpPr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8E24F918-EF9A-8C4F-CDE5-E7C301D9B801}"/>
                  </a:ext>
                </a:extLst>
              </p:cNvPr>
              <p:cNvSpPr/>
              <p:nvPr/>
            </p:nvSpPr>
            <p:spPr>
              <a:xfrm>
                <a:off x="2442084" y="3869696"/>
                <a:ext cx="8268772" cy="3884617"/>
              </a:xfrm>
              <a:prstGeom prst="roundRect">
                <a:avLst/>
              </a:prstGeom>
              <a:solidFill>
                <a:srgbClr val="BABABA"/>
              </a:soli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2" name="فقاعة الكلام: مستطيلة مستديرة الزوايا 21">
                <a:extLst>
                  <a:ext uri="{FF2B5EF4-FFF2-40B4-BE49-F238E27FC236}">
                    <a16:creationId xmlns:a16="http://schemas.microsoft.com/office/drawing/2014/main" id="{07F1A968-9197-F08B-0232-887A45325E3D}"/>
                  </a:ext>
                </a:extLst>
              </p:cNvPr>
              <p:cNvSpPr/>
              <p:nvPr/>
            </p:nvSpPr>
            <p:spPr>
              <a:xfrm rot="5400000">
                <a:off x="6454019" y="2948682"/>
                <a:ext cx="2758329" cy="5245347"/>
              </a:xfrm>
              <a:prstGeom prst="wedgeRoundRectCallout">
                <a:avLst/>
              </a:prstGeom>
              <a:solidFill>
                <a:srgbClr val="DBD7D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2000"/>
              </a:p>
            </p:txBody>
          </p:sp>
          <p:pic>
            <p:nvPicPr>
              <p:cNvPr id="23" name="صورة 22" descr="صورة تحتوي على صندوق, المصباح&#10;&#10;تم إنشاء الوصف تلقائياً">
                <a:extLst>
                  <a:ext uri="{FF2B5EF4-FFF2-40B4-BE49-F238E27FC236}">
                    <a16:creationId xmlns:a16="http://schemas.microsoft.com/office/drawing/2014/main" id="{0AEEC16D-B8E2-BE14-4424-4AE097A43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3618" y="3985025"/>
                <a:ext cx="2681893" cy="2681892"/>
              </a:xfrm>
              <a:prstGeom prst="rect">
                <a:avLst/>
              </a:prstGeom>
            </p:spPr>
          </p:pic>
        </p:grp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BC028226-D875-DCB0-CEE9-67ECA1CCD91B}"/>
                </a:ext>
              </a:extLst>
            </p:cNvPr>
            <p:cNvSpPr txBox="1"/>
            <p:nvPr/>
          </p:nvSpPr>
          <p:spPr>
            <a:xfrm>
              <a:off x="4795685" y="432797"/>
              <a:ext cx="453273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lvl="0" indent="-342900" algn="just" rtl="1">
                <a:buFont typeface="+mj-lt"/>
                <a:buAutoNum type="arabicPeriod"/>
              </a:pPr>
              <a:r>
                <a:rPr lang="ar-SA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Sultan bold" pitchFamily="2" charset="-78"/>
                </a:rPr>
                <a:t>يتم تمثيل الأس في لغة بايثون بالشكل التالي :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en-US" sz="2000" dirty="0">
                  <a:effectLst/>
                  <a:latin typeface="Yakout Linotype Light"/>
                  <a:ea typeface="Times New Roman" panose="02020603050405020304" pitchFamily="18" charset="0"/>
                  <a:cs typeface="Sultan bold" pitchFamily="2" charset="-78"/>
                </a:rPr>
                <a:t>X + + 2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en-US" sz="2000" dirty="0">
                  <a:effectLst/>
                  <a:latin typeface="Yakout Linotype Light"/>
                  <a:ea typeface="Times New Roman" panose="02020603050405020304" pitchFamily="18" charset="0"/>
                  <a:cs typeface="Sultan bold" pitchFamily="2" charset="-78"/>
                </a:rPr>
                <a:t>X - - 2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  <a:p>
              <a:pPr marL="342900" lvl="0" indent="-342900" algn="just" rtl="1">
                <a:buFont typeface="+mj-cs"/>
                <a:buAutoNum type="arabic2Minus"/>
              </a:pPr>
              <a:r>
                <a:rPr lang="en-US" sz="2000" dirty="0">
                  <a:effectLst/>
                  <a:latin typeface="Yakout Linotype Light"/>
                  <a:ea typeface="Times New Roman" panose="02020603050405020304" pitchFamily="18" charset="0"/>
                  <a:cs typeface="Sultan bold" pitchFamily="2" charset="-78"/>
                </a:rPr>
                <a:t>X * * 2</a:t>
              </a:r>
              <a:endPara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ultan bold" pitchFamily="2" charset="-78"/>
              </a:endParaRPr>
            </a:p>
          </p:txBody>
        </p:sp>
        <p:sp>
          <p:nvSpPr>
            <p:cNvPr id="20" name="مستطيل: زوايا مستديرة 19">
              <a:extLst>
                <a:ext uri="{FF2B5EF4-FFF2-40B4-BE49-F238E27FC236}">
                  <a16:creationId xmlns:a16="http://schemas.microsoft.com/office/drawing/2014/main" id="{D7A5ED99-7D59-0291-B6C7-D10C66348C3E}"/>
                </a:ext>
              </a:extLst>
            </p:cNvPr>
            <p:cNvSpPr/>
            <p:nvPr/>
          </p:nvSpPr>
          <p:spPr>
            <a:xfrm>
              <a:off x="2709547" y="3086456"/>
              <a:ext cx="1467381" cy="529317"/>
            </a:xfrm>
            <a:prstGeom prst="roundRect">
              <a:avLst/>
            </a:prstGeom>
            <a:solidFill>
              <a:srgbClr val="BABABA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Close</a:t>
              </a:r>
              <a:endParaRPr lang="ar-SA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اغلاق">
            <a:extLst>
              <a:ext uri="{FF2B5EF4-FFF2-40B4-BE49-F238E27FC236}">
                <a16:creationId xmlns:a16="http://schemas.microsoft.com/office/drawing/2014/main" id="{0A37732E-5A1A-CAB2-8362-5B90A183E326}"/>
              </a:ext>
            </a:extLst>
          </p:cNvPr>
          <p:cNvSpPr/>
          <p:nvPr/>
        </p:nvSpPr>
        <p:spPr>
          <a:xfrm>
            <a:off x="1519777" y="4489688"/>
            <a:ext cx="1467381" cy="529316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791EB25A-AEA4-BEB3-A4C3-EF24902819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20" y="2950899"/>
            <a:ext cx="3753142" cy="3753142"/>
          </a:xfrm>
          <a:prstGeom prst="rect">
            <a:avLst/>
          </a:prstGeom>
        </p:spPr>
      </p:pic>
      <p:pic>
        <p:nvPicPr>
          <p:cNvPr id="16" name="Picture 4" descr="Minecraft Logo Icon of Flat style - Available in SVG, PNG, EPS, AI &amp; Icon  fonts">
            <a:extLst>
              <a:ext uri="{FF2B5EF4-FFF2-40B4-BE49-F238E27FC236}">
                <a16:creationId xmlns:a16="http://schemas.microsoft.com/office/drawing/2014/main" id="{51D4FAB1-9A34-355B-579B-9170D8DC6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5" b="36104"/>
          <a:stretch/>
        </p:blipFill>
        <p:spPr bwMode="auto">
          <a:xfrm>
            <a:off x="8652708" y="2005942"/>
            <a:ext cx="2581442" cy="100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9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ght Answer - SOUND EFFECT - Quiz Correct Answer SOUNDS Richtig Korrekt Right Correct SFX (1)_Tri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91773"/>
            <a:ext cx="12065391" cy="65977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نواتج التعلم</a:t>
              </a: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A03FA121-4D23-156C-F087-6B31FC070644}"/>
              </a:ext>
            </a:extLst>
          </p:cNvPr>
          <p:cNvGrpSpPr/>
          <p:nvPr/>
        </p:nvGrpSpPr>
        <p:grpSpPr>
          <a:xfrm>
            <a:off x="2081662" y="1146442"/>
            <a:ext cx="7903176" cy="5606853"/>
            <a:chOff x="361867" y="1134324"/>
            <a:chExt cx="7903176" cy="5606853"/>
          </a:xfrm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DC725384-65F3-0CC5-7F33-592B0320B2F9}"/>
                </a:ext>
              </a:extLst>
            </p:cNvPr>
            <p:cNvGrpSpPr/>
            <p:nvPr/>
          </p:nvGrpSpPr>
          <p:grpSpPr>
            <a:xfrm>
              <a:off x="361867" y="1134324"/>
              <a:ext cx="7903176" cy="5606853"/>
              <a:chOff x="361867" y="1119334"/>
              <a:chExt cx="7903176" cy="5606853"/>
            </a:xfrm>
          </p:grpSpPr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85AEE79A-BB43-8A3B-1A9D-5861F04D2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867" y="1119334"/>
                <a:ext cx="4142206" cy="5606853"/>
              </a:xfrm>
              <a:prstGeom prst="rect">
                <a:avLst/>
              </a:prstGeom>
            </p:spPr>
          </p:pic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48989B63-EA6E-9CC4-664A-C8A9211EDFAE}"/>
                  </a:ext>
                </a:extLst>
              </p:cNvPr>
              <p:cNvSpPr/>
              <p:nvPr/>
            </p:nvSpPr>
            <p:spPr>
              <a:xfrm>
                <a:off x="4474093" y="1136134"/>
                <a:ext cx="3790950" cy="902528"/>
              </a:xfrm>
              <a:prstGeom prst="rect">
                <a:avLst/>
              </a:prstGeom>
              <a:solidFill>
                <a:srgbClr val="FEF0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1F53B001-0357-08E5-AD46-712D696A7D89}"/>
                  </a:ext>
                </a:extLst>
              </p:cNvPr>
              <p:cNvSpPr/>
              <p:nvPr/>
            </p:nvSpPr>
            <p:spPr>
              <a:xfrm>
                <a:off x="4474093" y="2055462"/>
                <a:ext cx="3790950" cy="905188"/>
              </a:xfrm>
              <a:prstGeom prst="rect">
                <a:avLst/>
              </a:prstGeom>
              <a:solidFill>
                <a:srgbClr val="FBD2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742D2535-0ED7-7C00-6DD5-7908CB5B109A}"/>
                  </a:ext>
                </a:extLst>
              </p:cNvPr>
              <p:cNvSpPr/>
              <p:nvPr/>
            </p:nvSpPr>
            <p:spPr>
              <a:xfrm>
                <a:off x="4474093" y="3009020"/>
                <a:ext cx="3790950" cy="902528"/>
              </a:xfrm>
              <a:prstGeom prst="rect">
                <a:avLst/>
              </a:prstGeom>
              <a:solidFill>
                <a:srgbClr val="F6C2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" name="مستطيل 14">
                <a:extLst>
                  <a:ext uri="{FF2B5EF4-FFF2-40B4-BE49-F238E27FC236}">
                    <a16:creationId xmlns:a16="http://schemas.microsoft.com/office/drawing/2014/main" id="{0DF5DF78-4667-0EDD-F30F-14ABC3B41586}"/>
                  </a:ext>
                </a:extLst>
              </p:cNvPr>
              <p:cNvSpPr/>
              <p:nvPr/>
            </p:nvSpPr>
            <p:spPr>
              <a:xfrm>
                <a:off x="4432071" y="3941528"/>
                <a:ext cx="3790950" cy="902528"/>
              </a:xfrm>
              <a:prstGeom prst="rect">
                <a:avLst/>
              </a:prstGeom>
              <a:solidFill>
                <a:srgbClr val="EC79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26FFA3C-6AD9-ACA0-5F2B-1D8674AECF7E}"/>
                  </a:ext>
                </a:extLst>
              </p:cNvPr>
              <p:cNvSpPr/>
              <p:nvPr/>
            </p:nvSpPr>
            <p:spPr>
              <a:xfrm>
                <a:off x="4459103" y="4869347"/>
                <a:ext cx="3790950" cy="902528"/>
              </a:xfrm>
              <a:prstGeom prst="rect">
                <a:avLst/>
              </a:prstGeom>
              <a:solidFill>
                <a:srgbClr val="C39D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307B8CAE-F0C1-2428-7AF1-A9D175EB6943}"/>
                  </a:ext>
                </a:extLst>
              </p:cNvPr>
              <p:cNvSpPr/>
              <p:nvPr/>
            </p:nvSpPr>
            <p:spPr>
              <a:xfrm>
                <a:off x="4474093" y="5801597"/>
                <a:ext cx="3790950" cy="902528"/>
              </a:xfrm>
              <a:prstGeom prst="rect">
                <a:avLst/>
              </a:prstGeom>
              <a:solidFill>
                <a:srgbClr val="B5BD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7A4DAA31-764E-FFCB-9F31-5635986AEAC2}"/>
                </a:ext>
              </a:extLst>
            </p:cNvPr>
            <p:cNvSpPr txBox="1"/>
            <p:nvPr/>
          </p:nvSpPr>
          <p:spPr>
            <a:xfrm>
              <a:off x="2044125" y="1274164"/>
              <a:ext cx="62209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cs typeface="Sultan bold" pitchFamily="2" charset="-78"/>
                </a:rPr>
                <a:t>استخدام المعاملات الشرطية في بايثون .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2D3A7008-4567-8387-1C22-6713115606E2}"/>
                </a:ext>
              </a:extLst>
            </p:cNvPr>
            <p:cNvSpPr txBox="1"/>
            <p:nvPr/>
          </p:nvSpPr>
          <p:spPr>
            <a:xfrm>
              <a:off x="2044125" y="2174083"/>
              <a:ext cx="62209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cs typeface="Sultan bold" pitchFamily="2" charset="-78"/>
                </a:rPr>
                <a:t>التمييز بين الجمل الشرطية المختلفة.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5C247E9F-806D-D32F-E988-46C73201AD45}"/>
                </a:ext>
              </a:extLst>
            </p:cNvPr>
            <p:cNvSpPr txBox="1"/>
            <p:nvPr/>
          </p:nvSpPr>
          <p:spPr>
            <a:xfrm>
              <a:off x="2044125" y="3213664"/>
              <a:ext cx="62209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cs typeface="Sultan bold" pitchFamily="2" charset="-78"/>
                </a:rPr>
                <a:t>اتخاذ القرارات في بايثون.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D499172A-5201-77DF-B651-017CB4B30295}"/>
                </a:ext>
              </a:extLst>
            </p:cNvPr>
            <p:cNvSpPr txBox="1"/>
            <p:nvPr/>
          </p:nvSpPr>
          <p:spPr>
            <a:xfrm>
              <a:off x="2044125" y="4141985"/>
              <a:ext cx="62209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cs typeface="Sultan bold" pitchFamily="2" charset="-78"/>
                </a:rPr>
                <a:t>إنشاء مخططات انسيابية.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1FEED822-5891-F18E-4896-416B7C1FE80D}"/>
                </a:ext>
              </a:extLst>
            </p:cNvPr>
            <p:cNvSpPr txBox="1"/>
            <p:nvPr/>
          </p:nvSpPr>
          <p:spPr>
            <a:xfrm>
              <a:off x="2044125" y="5041400"/>
              <a:ext cx="62209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cs typeface="Sultan bold" pitchFamily="2" charset="-78"/>
                </a:rPr>
                <a:t>التعرف على مستشعرات المايكروبت.</a:t>
              </a: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9EA13450-F491-8CCE-CB1F-AD9039EF0C16}"/>
                </a:ext>
              </a:extLst>
            </p:cNvPr>
            <p:cNvSpPr txBox="1"/>
            <p:nvPr/>
          </p:nvSpPr>
          <p:spPr>
            <a:xfrm>
              <a:off x="2044125" y="5985587"/>
              <a:ext cx="622091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800" dirty="0">
                  <a:cs typeface="Sultan bold" pitchFamily="2" charset="-78"/>
                </a:rPr>
                <a:t>استخدام مدخلات المايكروبت كشرط.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638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>
      <p:transition spd="slow">
        <p:fade/>
        <p:sndAc>
          <p:stSnd>
            <p:snd r:embed="rId3" name="قلب الصفحة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116823"/>
            <a:ext cx="12065391" cy="6597748"/>
          </a:xfrm>
          <a:prstGeom prst="rect">
            <a:avLst/>
          </a:prstGeom>
          <a:solidFill>
            <a:srgbClr val="71CAC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113449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تقويم قبلي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C355C76-A88D-C7AC-C81F-0F06BBAFF4FA}"/>
              </a:ext>
            </a:extLst>
          </p:cNvPr>
          <p:cNvSpPr txBox="1"/>
          <p:nvPr/>
        </p:nvSpPr>
        <p:spPr>
          <a:xfrm>
            <a:off x="1903751" y="1221392"/>
            <a:ext cx="87542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383A46"/>
                </a:solidFill>
                <a:cs typeface="Sultan bold" pitchFamily="2" charset="-78"/>
              </a:rPr>
              <a:t>عندما يتعين عليك اتخاذ قرار , كم عدد الخيارات المتاحة لديك في الغالب , خياران أم اكثر ؟ هل يمكنك إعطاء بعض الامثلة على اتخاذ القرارات اليومية ؟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C6B58C9D-5AE6-1A52-4512-B523985A50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/>
          <a:stretch/>
        </p:blipFill>
        <p:spPr>
          <a:xfrm>
            <a:off x="2818151" y="3379429"/>
            <a:ext cx="710435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5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C47380B-84B0-44CF-9F1E-0CAF52C0D7A7}"/>
              </a:ext>
            </a:extLst>
          </p:cNvPr>
          <p:cNvSpPr/>
          <p:nvPr/>
        </p:nvSpPr>
        <p:spPr>
          <a:xfrm>
            <a:off x="56269" y="71851"/>
            <a:ext cx="12065391" cy="65977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EB2672DF-16B3-C577-F1D7-253E10AE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32" y="146297"/>
            <a:ext cx="834052" cy="6750000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45129D1-DBF0-7ADD-27F1-159215106D23}"/>
              </a:ext>
            </a:extLst>
          </p:cNvPr>
          <p:cNvGrpSpPr/>
          <p:nvPr/>
        </p:nvGrpSpPr>
        <p:grpSpPr>
          <a:xfrm>
            <a:off x="361867" y="83468"/>
            <a:ext cx="11454193" cy="1370578"/>
            <a:chOff x="361867" y="143429"/>
            <a:chExt cx="11454193" cy="1370578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9DB1816-98DC-E9B6-E068-CCB912B46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68" b="58905"/>
            <a:stretch/>
          </p:blipFill>
          <p:spPr>
            <a:xfrm>
              <a:off x="361867" y="143429"/>
              <a:ext cx="11454193" cy="137057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805FA21B-EAB1-1A2D-CC2B-123007723F3B}"/>
                </a:ext>
              </a:extLst>
            </p:cNvPr>
            <p:cNvSpPr txBox="1"/>
            <p:nvPr/>
          </p:nvSpPr>
          <p:spPr>
            <a:xfrm>
              <a:off x="1244184" y="406700"/>
              <a:ext cx="975859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chemeClr val="bg1"/>
                  </a:solidFill>
                  <a:latin typeface="Dubai" panose="020B0503030403030204" pitchFamily="34" charset="-78"/>
                  <a:cs typeface="Sultan bold" pitchFamily="2" charset="-78"/>
                </a:rPr>
                <a:t>مقدمة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1A7329-8049-787B-9938-A131FB7D0AEE}"/>
              </a:ext>
            </a:extLst>
          </p:cNvPr>
          <p:cNvSpPr txBox="1"/>
          <p:nvPr/>
        </p:nvSpPr>
        <p:spPr>
          <a:xfrm>
            <a:off x="444709" y="1241628"/>
            <a:ext cx="111776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dirty="0">
                <a:solidFill>
                  <a:srgbClr val="223F92"/>
                </a:solidFill>
                <a:latin typeface="Calibri" panose="020F0502020204030204" pitchFamily="34" charset="0"/>
                <a:cs typeface="Sultan bold" pitchFamily="2" charset="-78"/>
              </a:rPr>
              <a:t>في معظم البرامج التي قمت بإنشائها حتى الآن تم تنفيذ الأوامر بالتتابع واحدا تلو الآخر، ولكن في  بعض الأحيان يكون ترتيب عمليات التنفيذ وفقا لطبيعة المشكلة. </a:t>
            </a:r>
          </a:p>
          <a:p>
            <a:pPr algn="ctr" rtl="1"/>
            <a:r>
              <a:rPr lang="ar-SA" sz="2800" dirty="0">
                <a:solidFill>
                  <a:srgbClr val="223F92"/>
                </a:solidFill>
                <a:latin typeface="Calibri" panose="020F0502020204030204" pitchFamily="34" charset="0"/>
                <a:cs typeface="Sultan bold" pitchFamily="2" charset="-78"/>
              </a:rPr>
              <a:t>ستتعلم في هذا الدرس كيفية إنشاء برامج تستجيب لمدخلات المستخدم أثناء تنفيذها وتعطي نتائج مختلفة لمدخلات مختلفة, لتحقيق  ذلك، ستتعرف على أنواع المعاملات والمستشعرات الشرطية. </a:t>
            </a:r>
            <a:endParaRPr lang="ar-SA" sz="2400" dirty="0">
              <a:solidFill>
                <a:srgbClr val="223F92"/>
              </a:solidFill>
              <a:latin typeface="Calibri" panose="020F0502020204030204" pitchFamily="34" charset="0"/>
              <a:cs typeface="Sultan bold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A1B4A50-DE19-9E6D-73F8-2E7D2D88A8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4" y="2246752"/>
            <a:ext cx="7540677" cy="45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20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7" name="قلب الصفحة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73D854D-3824-407A-B6BF-9987D43148AE}">
  <we:reference id="wa104380907" version="3.0.0.1" store="ar-SA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1217</Words>
  <Application>Microsoft Office PowerPoint</Application>
  <PresentationFormat>شاشة عريضة</PresentationFormat>
  <Paragraphs>221</Paragraphs>
  <Slides>28</Slides>
  <Notes>26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Dubai</vt:lpstr>
      <vt:lpstr>JF Flat</vt:lpstr>
      <vt:lpstr>Times New Roman</vt:lpstr>
      <vt:lpstr>Wingdings 3</vt:lpstr>
      <vt:lpstr>Yakout Linotype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abeer saleh</dc:creator>
  <cp:lastModifiedBy>abeer Alghareeb</cp:lastModifiedBy>
  <cp:revision>386</cp:revision>
  <dcterms:created xsi:type="dcterms:W3CDTF">2022-03-18T22:20:10Z</dcterms:created>
  <dcterms:modified xsi:type="dcterms:W3CDTF">2023-03-17T19:44:06Z</dcterms:modified>
</cp:coreProperties>
</file>