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saveSubsetFonts="1">
  <p:sldMasterIdLst>
    <p:sldMasterId id="2147483648" r:id="rId1"/>
  </p:sldMasterIdLst>
  <p:notesMasterIdLst>
    <p:notesMasterId r:id="rId49"/>
  </p:notesMasterIdLst>
  <p:sldIdLst>
    <p:sldId id="257" r:id="rId2"/>
    <p:sldId id="405" r:id="rId3"/>
    <p:sldId id="344" r:id="rId4"/>
    <p:sldId id="345" r:id="rId5"/>
    <p:sldId id="355" r:id="rId6"/>
    <p:sldId id="347" r:id="rId7"/>
    <p:sldId id="348" r:id="rId8"/>
    <p:sldId id="354" r:id="rId9"/>
    <p:sldId id="350" r:id="rId10"/>
    <p:sldId id="349" r:id="rId11"/>
    <p:sldId id="357" r:id="rId12"/>
    <p:sldId id="351" r:id="rId13"/>
    <p:sldId id="352" r:id="rId14"/>
    <p:sldId id="370" r:id="rId15"/>
    <p:sldId id="358" r:id="rId16"/>
    <p:sldId id="353" r:id="rId17"/>
    <p:sldId id="359" r:id="rId18"/>
    <p:sldId id="360" r:id="rId19"/>
    <p:sldId id="362" r:id="rId20"/>
    <p:sldId id="363" r:id="rId21"/>
    <p:sldId id="364" r:id="rId22"/>
    <p:sldId id="365" r:id="rId23"/>
    <p:sldId id="366" r:id="rId24"/>
    <p:sldId id="367" r:id="rId25"/>
    <p:sldId id="372" r:id="rId26"/>
    <p:sldId id="373" r:id="rId27"/>
    <p:sldId id="374" r:id="rId28"/>
    <p:sldId id="375" r:id="rId29"/>
    <p:sldId id="377" r:id="rId30"/>
    <p:sldId id="378" r:id="rId31"/>
    <p:sldId id="380" r:id="rId32"/>
    <p:sldId id="381" r:id="rId33"/>
    <p:sldId id="404" r:id="rId34"/>
    <p:sldId id="383" r:id="rId35"/>
    <p:sldId id="384" r:id="rId36"/>
    <p:sldId id="385" r:id="rId37"/>
    <p:sldId id="386" r:id="rId38"/>
    <p:sldId id="387" r:id="rId39"/>
    <p:sldId id="390" r:id="rId40"/>
    <p:sldId id="392" r:id="rId41"/>
    <p:sldId id="393" r:id="rId42"/>
    <p:sldId id="395" r:id="rId43"/>
    <p:sldId id="396" r:id="rId44"/>
    <p:sldId id="399" r:id="rId45"/>
    <p:sldId id="403" r:id="rId46"/>
    <p:sldId id="398" r:id="rId47"/>
    <p:sldId id="264" r:id="rId48"/>
  </p:sldIdLst>
  <p:sldSz cx="12192000" cy="6858000"/>
  <p:notesSz cx="6858000" cy="9144000"/>
  <p:embeddedFontLst>
    <p:embeddedFont>
      <p:font typeface="Aharoni" panose="02010803020104030203" pitchFamily="2" charset="-79"/>
      <p:bold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Calibri Light" panose="020F0302020204030204" pitchFamily="34" charset="0"/>
      <p:regular r:id="rId55"/>
      <p:italic r:id="rId56"/>
    </p:embeddedFont>
    <p:embeddedFont>
      <p:font typeface="Dubai" panose="020B0503030403030204" pitchFamily="34" charset="-78"/>
      <p:regular r:id="rId57"/>
      <p:bold r:id="rId58"/>
    </p:embeddedFont>
    <p:embeddedFont>
      <p:font typeface="JF Flat" panose="020B0604020202020204" charset="-78"/>
      <p:regular r:id="rId59"/>
    </p:embeddedFont>
    <p:embeddedFont>
      <p:font typeface="Wingdings 2" panose="05020102010507070707" pitchFamily="18" charset="2"/>
      <p:regular r:id="rId60"/>
    </p:embeddedFont>
    <p:embeddedFont>
      <p:font typeface="Wingdings 3" panose="05040102010807070707" pitchFamily="18" charset="2"/>
      <p:regular r:id="rId61"/>
    </p:embeddedFont>
  </p:embeddedFont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A3B1"/>
    <a:srgbClr val="F7941E"/>
    <a:srgbClr val="16B1C5"/>
    <a:srgbClr val="10D95E"/>
    <a:srgbClr val="64BEC1"/>
    <a:srgbClr val="F5A949"/>
    <a:srgbClr val="3957A3"/>
    <a:srgbClr val="EB762F"/>
    <a:srgbClr val="FEFFFF"/>
    <a:srgbClr val="336C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نمط متوسط 2 - تميي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نمط متوسط 2 - تميي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النمط الفات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2DE63D5-997A-4646-A377-4702673A728D}" styleName="نمط فاتح 2 - تمييز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نمط متوسط 1 - تميي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9C7853C-536D-4A76-A0AE-DD22124D55A5}" styleName="نمط ذو نسُق 1 - تمييز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721" autoAdjust="0"/>
    <p:restoredTop sz="94259" autoAdjust="0"/>
  </p:normalViewPr>
  <p:slideViewPr>
    <p:cSldViewPr snapToGrid="0">
      <p:cViewPr varScale="1">
        <p:scale>
          <a:sx n="66" d="100"/>
          <a:sy n="66" d="100"/>
        </p:scale>
        <p:origin x="80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0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5" Type="http://schemas.openxmlformats.org/officeDocument/2006/relationships/slide" Target="slides/slide4.xml"/><Relationship Id="rId61" Type="http://schemas.openxmlformats.org/officeDocument/2006/relationships/font" Target="fonts/font1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7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EE0E7605-51BB-4CFA-B63E-DCBF2E69F42E}" type="datetimeFigureOut">
              <a:rPr lang="ar-SA" smtClean="0"/>
              <a:t>25/08/44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B7747CA-296B-4227-A331-C6F34BF08DC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14669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747CA-296B-4227-A331-C6F34BF08DC3}" type="slidenum">
              <a:rPr lang="ar-SA" smtClean="0"/>
              <a:t>24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936274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747CA-296B-4227-A331-C6F34BF08DC3}" type="slidenum">
              <a:rPr lang="ar-SA" smtClean="0"/>
              <a:t>33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53164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747CA-296B-4227-A331-C6F34BF08DC3}" type="slidenum">
              <a:rPr lang="ar-SA" smtClean="0"/>
              <a:t>34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824101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747CA-296B-4227-A331-C6F34BF08DC3}" type="slidenum">
              <a:rPr lang="ar-SA" smtClean="0"/>
              <a:t>35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78578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747CA-296B-4227-A331-C6F34BF08DC3}" type="slidenum">
              <a:rPr lang="ar-SA" smtClean="0"/>
              <a:t>36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51896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747CA-296B-4227-A331-C6F34BF08DC3}" type="slidenum">
              <a:rPr lang="ar-SA" smtClean="0"/>
              <a:t>37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595555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747CA-296B-4227-A331-C6F34BF08DC3}" type="slidenum">
              <a:rPr lang="ar-SA" smtClean="0"/>
              <a:t>38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813108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747CA-296B-4227-A331-C6F34BF08DC3}" type="slidenum">
              <a:rPr lang="ar-SA" smtClean="0"/>
              <a:t>39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284948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747CA-296B-4227-A331-C6F34BF08DC3}" type="slidenum">
              <a:rPr lang="ar-SA" smtClean="0"/>
              <a:t>40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96585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747CA-296B-4227-A331-C6F34BF08DC3}" type="slidenum">
              <a:rPr lang="ar-SA" smtClean="0"/>
              <a:t>41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354966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747CA-296B-4227-A331-C6F34BF08DC3}" type="slidenum">
              <a:rPr lang="ar-SA" smtClean="0"/>
              <a:t>42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86335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747CA-296B-4227-A331-C6F34BF08DC3}" type="slidenum">
              <a:rPr lang="ar-SA" smtClean="0"/>
              <a:t>25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766121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747CA-296B-4227-A331-C6F34BF08DC3}" type="slidenum">
              <a:rPr lang="ar-SA" smtClean="0"/>
              <a:t>43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265643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747CA-296B-4227-A331-C6F34BF08DC3}" type="slidenum">
              <a:rPr lang="ar-SA" smtClean="0"/>
              <a:t>44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469664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747CA-296B-4227-A331-C6F34BF08DC3}" type="slidenum">
              <a:rPr lang="ar-SA" smtClean="0"/>
              <a:t>45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486295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747CA-296B-4227-A331-C6F34BF08DC3}" type="slidenum">
              <a:rPr lang="ar-SA" smtClean="0"/>
              <a:t>46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55744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747CA-296B-4227-A331-C6F34BF08DC3}" type="slidenum">
              <a:rPr lang="ar-SA" smtClean="0"/>
              <a:t>26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04481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747CA-296B-4227-A331-C6F34BF08DC3}" type="slidenum">
              <a:rPr lang="ar-SA" smtClean="0"/>
              <a:t>27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05326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747CA-296B-4227-A331-C6F34BF08DC3}" type="slidenum">
              <a:rPr lang="ar-SA" smtClean="0"/>
              <a:t>28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38408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747CA-296B-4227-A331-C6F34BF08DC3}" type="slidenum">
              <a:rPr lang="ar-SA" smtClean="0"/>
              <a:t>29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664353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747CA-296B-4227-A331-C6F34BF08DC3}" type="slidenum">
              <a:rPr lang="ar-SA" smtClean="0"/>
              <a:t>30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123284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747CA-296B-4227-A331-C6F34BF08DC3}" type="slidenum">
              <a:rPr lang="ar-SA" smtClean="0"/>
              <a:t>31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091716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747CA-296B-4227-A331-C6F34BF08DC3}" type="slidenum">
              <a:rPr lang="ar-SA" smtClean="0"/>
              <a:t>32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81584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66123F4-DA3C-40DB-BDEB-14B77DA191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D56B13C-93B9-454B-B32A-40AAC13D76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29E51B0-7B9E-4A8E-8940-2E49618F4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8C4B-C421-433E-927C-6163F2771A4E}" type="datetimeFigureOut">
              <a:rPr lang="ar-SA" smtClean="0"/>
              <a:t>25/08/44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1A4543F-CB61-4317-95E0-426C2A686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9CC6CB8-8889-4975-AC46-777A72554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C3CD4-31A7-47DC-82CB-A3ABA0B12CF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45234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1" name="قلب الصفحة.wav"/>
          </p:stSnd>
        </p:sndAc>
      </p:transition>
    </mc:Choice>
    <mc:Fallback xmlns="">
      <p:transition spd="slow">
        <p:fade/>
        <p:sndAc>
          <p:stSnd>
            <p:snd r:embed="rId3" name="قلب الصفحة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742015C-92D5-418B-8EEE-7C5B1166E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A7E46D5-ECE0-45B7-854F-1E6753493E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01F60A6-4E58-4831-8A2A-A260B50C3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8C4B-C421-433E-927C-6163F2771A4E}" type="datetimeFigureOut">
              <a:rPr lang="ar-SA" smtClean="0"/>
              <a:t>25/08/44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1434A8C-7D01-4B1F-B9A4-A6B45F79A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841E170-003A-4426-9CAE-E1B485E93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C3CD4-31A7-47DC-82CB-A3ABA0B12CF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90809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1" name="قلب الصفحة.wav"/>
          </p:stSnd>
        </p:sndAc>
      </p:transition>
    </mc:Choice>
    <mc:Fallback xmlns="">
      <p:transition spd="slow">
        <p:fade/>
        <p:sndAc>
          <p:stSnd>
            <p:snd r:embed="rId3" name="قلب الصفحة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D5E0F854-54FE-40B3-B679-4CD107652D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6861C3FB-2DD6-4751-94E6-71FD4FA6B0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7F8AF3E-5335-4F5A-9C1C-A6CC25F1A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8C4B-C421-433E-927C-6163F2771A4E}" type="datetimeFigureOut">
              <a:rPr lang="ar-SA" smtClean="0"/>
              <a:t>25/08/44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0051901-FEFF-4716-B3E7-EA392D475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9A2405B-8D33-47F8-9F5F-2A4561233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C3CD4-31A7-47DC-82CB-A3ABA0B12CF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21234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1" name="قلب الصفحة.wav"/>
          </p:stSnd>
        </p:sndAc>
      </p:transition>
    </mc:Choice>
    <mc:Fallback xmlns="">
      <p:transition spd="slow">
        <p:fade/>
        <p:sndAc>
          <p:stSnd>
            <p:snd r:embed="rId3" name="قلب الصفحة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3E3428E-B26E-4772-BDE8-DDA3775A7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7A719D7-729F-4156-8060-C0572CA4D9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B4F6CE9-BDAC-4999-ABE7-033A235D4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8C4B-C421-433E-927C-6163F2771A4E}" type="datetimeFigureOut">
              <a:rPr lang="ar-SA" smtClean="0"/>
              <a:t>25/08/44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C2D980A-2FE7-4656-8DB3-9BC61E362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FF85999-5F8C-466D-84D9-57B09891C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C3CD4-31A7-47DC-82CB-A3ABA0B12CF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67670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1" name="قلب الصفحة.wav"/>
          </p:stSnd>
        </p:sndAc>
      </p:transition>
    </mc:Choice>
    <mc:Fallback xmlns="">
      <p:transition spd="slow">
        <p:fade/>
        <p:sndAc>
          <p:stSnd>
            <p:snd r:embed="rId3" name="قلب الصفحة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0990BC0-0231-4714-AB0E-DC9BA9597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EDE8A31-493C-46B4-AAE7-04C6871E46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C8CC2BB-48A4-42F4-8596-BE9EF4548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8C4B-C421-433E-927C-6163F2771A4E}" type="datetimeFigureOut">
              <a:rPr lang="ar-SA" smtClean="0"/>
              <a:t>25/08/44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EC0D0D7-6DFB-4CFA-BE20-39323B3BD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92B65AC-12F4-454D-8B88-73EE70029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C3CD4-31A7-47DC-82CB-A3ABA0B12CF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3827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1" name="قلب الصفحة.wav"/>
          </p:stSnd>
        </p:sndAc>
      </p:transition>
    </mc:Choice>
    <mc:Fallback xmlns="">
      <p:transition spd="slow">
        <p:fade/>
        <p:sndAc>
          <p:stSnd>
            <p:snd r:embed="rId3" name="قلب الصفحة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066A214-2928-421C-B97F-50011EC13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C646C28-E8A7-488E-951F-6F7442C4C6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68FBF0E0-911E-4577-AC67-6F8D01ECBF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D38DB76-3C95-4700-B38C-33AA03626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8C4B-C421-433E-927C-6163F2771A4E}" type="datetimeFigureOut">
              <a:rPr lang="ar-SA" smtClean="0"/>
              <a:t>25/08/44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4A5599A-C71C-4CA4-AD67-A218AA495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3C4A202-F103-412B-A791-4FCBCCA7C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C3CD4-31A7-47DC-82CB-A3ABA0B12CF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21907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1" name="قلب الصفحة.wav"/>
          </p:stSnd>
        </p:sndAc>
      </p:transition>
    </mc:Choice>
    <mc:Fallback xmlns="">
      <p:transition spd="slow">
        <p:fade/>
        <p:sndAc>
          <p:stSnd>
            <p:snd r:embed="rId3" name="قلب الصفحة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3EA7435-3E01-46C7-8136-463350614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BC69710-360E-434B-8BC3-765A188C46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40785DFA-ED38-4626-819F-8CFA294515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B9E79C5D-5060-4865-8F8A-142092F424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952E66BB-634B-47C4-B341-9A9A2D8299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9AB03EE-08E7-4883-B45C-590B807B6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8C4B-C421-433E-927C-6163F2771A4E}" type="datetimeFigureOut">
              <a:rPr lang="ar-SA" smtClean="0"/>
              <a:t>25/08/44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985D9B58-6055-4904-8030-573AC05FF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BE1C51AA-81DA-4989-B575-98D93955B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C3CD4-31A7-47DC-82CB-A3ABA0B12CF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34935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1" name="قلب الصفحة.wav"/>
          </p:stSnd>
        </p:sndAc>
      </p:transition>
    </mc:Choice>
    <mc:Fallback xmlns="">
      <p:transition spd="slow">
        <p:fade/>
        <p:sndAc>
          <p:stSnd>
            <p:snd r:embed="rId3" name="قلب الصفحة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2578664-407E-461C-932E-8ACE28747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10C7178C-CD5E-4459-A404-0710BA376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8C4B-C421-433E-927C-6163F2771A4E}" type="datetimeFigureOut">
              <a:rPr lang="ar-SA" smtClean="0"/>
              <a:t>25/08/44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1695B93B-8D33-4286-9D2D-022085EE2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53BD49A1-0592-4C3A-AF8C-C11DBA0FE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C3CD4-31A7-47DC-82CB-A3ABA0B12CF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34475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1" name="قلب الصفحة.wav"/>
          </p:stSnd>
        </p:sndAc>
      </p:transition>
    </mc:Choice>
    <mc:Fallback xmlns="">
      <p:transition spd="slow">
        <p:fade/>
        <p:sndAc>
          <p:stSnd>
            <p:snd r:embed="rId3" name="قلب الصفحة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02CAA46A-54CB-4578-8835-B71C35DBE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8C4B-C421-433E-927C-6163F2771A4E}" type="datetimeFigureOut">
              <a:rPr lang="ar-SA" smtClean="0"/>
              <a:t>25/08/44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9A00BA74-9D64-4D2E-9908-EFFE4F0C4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E304CAF-18A1-4EBD-8FFB-5EE67E9C2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C3CD4-31A7-47DC-82CB-A3ABA0B12CF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26963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1" name="قلب الصفحة.wav"/>
          </p:stSnd>
        </p:sndAc>
      </p:transition>
    </mc:Choice>
    <mc:Fallback xmlns="">
      <p:transition spd="slow">
        <p:fade/>
        <p:sndAc>
          <p:stSnd>
            <p:snd r:embed="rId3" name="قلب الصفحة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A4B65DA-D5EC-4078-95B5-E891B80F8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8CBDA87-78C8-478C-B2D4-12911E06C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A9BE87C-3B57-4738-A936-CE330158EC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A17ECBC-639C-4782-9BD0-4817701DC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8C4B-C421-433E-927C-6163F2771A4E}" type="datetimeFigureOut">
              <a:rPr lang="ar-SA" smtClean="0"/>
              <a:t>25/08/44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6757D0F-33C0-461E-9142-2D18569D3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292052C-6402-4B86-85B9-57D9B89F0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C3CD4-31A7-47DC-82CB-A3ABA0B12CF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37197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1" name="قلب الصفحة.wav"/>
          </p:stSnd>
        </p:sndAc>
      </p:transition>
    </mc:Choice>
    <mc:Fallback xmlns="">
      <p:transition spd="slow">
        <p:fade/>
        <p:sndAc>
          <p:stSnd>
            <p:snd r:embed="rId3" name="قلب الصفحة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BBD9B6F-DB1E-48F6-98E8-7ED61EB86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71E56753-E471-4E2A-BD66-4EDEC1EC7E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D76F77A0-2350-417E-8255-9FBB63AE2E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BA790C3-0B72-4C08-B534-9BEF05978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8C4B-C421-433E-927C-6163F2771A4E}" type="datetimeFigureOut">
              <a:rPr lang="ar-SA" smtClean="0"/>
              <a:t>25/08/44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5FF2DA7-D789-464A-89A1-3AD1C28CF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6F48134-99F5-49F3-A0FC-309B50600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C3CD4-31A7-47DC-82CB-A3ABA0B12CF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72007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1" name="قلب الصفحة.wav"/>
          </p:stSnd>
        </p:sndAc>
      </p:transition>
    </mc:Choice>
    <mc:Fallback xmlns="">
      <p:transition spd="slow">
        <p:fade/>
        <p:sndAc>
          <p:stSnd>
            <p:snd r:embed="rId3" name="قلب الصفحة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0390D9FC-4A31-4479-B337-FB1095572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6D0FD1B-CB07-45AB-BFB4-F081F924E1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E830A8F-6C92-467F-8922-AD89FAA3A5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A8C4B-C421-433E-927C-6163F2771A4E}" type="datetimeFigureOut">
              <a:rPr lang="ar-SA" smtClean="0"/>
              <a:t>25/08/44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7C8F7AA-B0FC-44AC-9649-97E421EE53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A9DA108-B3A8-413F-9D59-DEEB3E98B1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FC3CD4-31A7-47DC-82CB-A3ABA0B12CF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47489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13" name="قلب الصفحة.wav"/>
          </p:stSnd>
        </p:sndAc>
      </p:transition>
    </mc:Choice>
    <mc:Fallback xmlns="">
      <p:transition spd="slow">
        <p:fade/>
        <p:sndAc>
          <p:stSnd>
            <p:snd r:embed="rId14" name="قلب الصفحة.wav"/>
          </p:stSnd>
        </p:sndAc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1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1.wav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.png"/><Relationship Id="rId7" Type="http://schemas.openxmlformats.org/officeDocument/2006/relationships/hyperlink" Target="https://makecode.microbit.org/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1.wav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.png"/><Relationship Id="rId5" Type="http://schemas.openxmlformats.org/officeDocument/2006/relationships/image" Target="../media/image18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gif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gif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gif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3.png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7.jp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4.png"/><Relationship Id="rId4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FCF49F7A-9D47-4773-AC1E-2CBE9400C82B}"/>
              </a:ext>
            </a:extLst>
          </p:cNvPr>
          <p:cNvGrpSpPr/>
          <p:nvPr/>
        </p:nvGrpSpPr>
        <p:grpSpPr>
          <a:xfrm>
            <a:off x="126609" y="116203"/>
            <a:ext cx="12065391" cy="6597748"/>
            <a:chOff x="63859" y="28113"/>
            <a:chExt cx="12065391" cy="6597748"/>
          </a:xfrm>
          <a:solidFill>
            <a:srgbClr val="529387"/>
          </a:solidFill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49402D7E-C4A3-4BFE-9354-0782763E308E}"/>
                </a:ext>
              </a:extLst>
            </p:cNvPr>
            <p:cNvGrpSpPr/>
            <p:nvPr/>
          </p:nvGrpSpPr>
          <p:grpSpPr>
            <a:xfrm>
              <a:off x="63859" y="28113"/>
              <a:ext cx="12065391" cy="6597748"/>
              <a:chOff x="63859" y="70316"/>
              <a:chExt cx="12065391" cy="6597748"/>
            </a:xfrm>
            <a:grpFill/>
          </p:grpSpPr>
          <p:grpSp>
            <p:nvGrpSpPr>
              <p:cNvPr id="23" name="مجموعة 22">
                <a:extLst>
                  <a:ext uri="{FF2B5EF4-FFF2-40B4-BE49-F238E27FC236}">
                    <a16:creationId xmlns:a16="http://schemas.microsoft.com/office/drawing/2014/main" id="{A527FB39-3F79-4014-8A38-F5F5C8DD1ED0}"/>
                  </a:ext>
                </a:extLst>
              </p:cNvPr>
              <p:cNvGrpSpPr/>
              <p:nvPr/>
            </p:nvGrpSpPr>
            <p:grpSpPr>
              <a:xfrm>
                <a:off x="63859" y="70316"/>
                <a:ext cx="12065391" cy="6597748"/>
                <a:chOff x="63859" y="70316"/>
                <a:chExt cx="12065391" cy="6597748"/>
              </a:xfrm>
              <a:grpFill/>
            </p:grpSpPr>
            <p:sp>
              <p:nvSpPr>
                <p:cNvPr id="4" name="مستطيل 3">
                  <a:extLst>
                    <a:ext uri="{FF2B5EF4-FFF2-40B4-BE49-F238E27FC236}">
                      <a16:creationId xmlns:a16="http://schemas.microsoft.com/office/drawing/2014/main" id="{CC47380B-84B0-44CF-9F1E-0CAF52C0D7A7}"/>
                    </a:ext>
                  </a:extLst>
                </p:cNvPr>
                <p:cNvSpPr/>
                <p:nvPr/>
              </p:nvSpPr>
              <p:spPr>
                <a:xfrm>
                  <a:off x="63859" y="70316"/>
                  <a:ext cx="12065391" cy="6597748"/>
                </a:xfrm>
                <a:prstGeom prst="rect">
                  <a:avLst/>
                </a:prstGeom>
                <a:grpFill/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/>
                </a:p>
              </p:txBody>
            </p:sp>
            <p:sp>
              <p:nvSpPr>
                <p:cNvPr id="20" name="سهم: خماسي 19">
                  <a:extLst>
                    <a:ext uri="{FF2B5EF4-FFF2-40B4-BE49-F238E27FC236}">
                      <a16:creationId xmlns:a16="http://schemas.microsoft.com/office/drawing/2014/main" id="{A7D9A3D5-9671-4A1F-BEFC-925A5197F6AF}"/>
                    </a:ext>
                  </a:extLst>
                </p:cNvPr>
                <p:cNvSpPr/>
                <p:nvPr/>
              </p:nvSpPr>
              <p:spPr>
                <a:xfrm rot="5400000">
                  <a:off x="8715178" y="-295084"/>
                  <a:ext cx="1910215" cy="2696708"/>
                </a:xfrm>
                <a:prstGeom prst="homePlate">
                  <a:avLst/>
                </a:prstGeom>
                <a:solidFill>
                  <a:srgbClr val="F7941E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 dirty="0"/>
                </a:p>
              </p:txBody>
            </p:sp>
          </p:grpSp>
          <p:sp>
            <p:nvSpPr>
              <p:cNvPr id="22" name="مربع نص 21">
                <a:extLst>
                  <a:ext uri="{FF2B5EF4-FFF2-40B4-BE49-F238E27FC236}">
                    <a16:creationId xmlns:a16="http://schemas.microsoft.com/office/drawing/2014/main" id="{60B55CA6-34B3-4397-A2A0-91890735E7F8}"/>
                  </a:ext>
                </a:extLst>
              </p:cNvPr>
              <p:cNvSpPr txBox="1"/>
              <p:nvPr/>
            </p:nvSpPr>
            <p:spPr>
              <a:xfrm>
                <a:off x="8523546" y="291211"/>
                <a:ext cx="2219178" cy="646331"/>
              </a:xfrm>
              <a:prstGeom prst="rect">
                <a:avLst/>
              </a:prstGeom>
              <a:solidFill>
                <a:srgbClr val="F7941E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ar-SA" sz="3600" dirty="0">
                    <a:solidFill>
                      <a:schemeClr val="bg1"/>
                    </a:solidFill>
                    <a:latin typeface="JF Flat" panose="02000500000000000000" pitchFamily="2" charset="-78"/>
                    <a:cs typeface="Sultan bold" pitchFamily="2" charset="-78"/>
                  </a:rPr>
                  <a:t>الوحدة الثالثة</a:t>
                </a:r>
              </a:p>
            </p:txBody>
          </p:sp>
        </p:grpSp>
        <p:sp>
          <p:nvSpPr>
            <p:cNvPr id="25" name="مستطيل: زوايا مستديرة 24">
              <a:extLst>
                <a:ext uri="{FF2B5EF4-FFF2-40B4-BE49-F238E27FC236}">
                  <a16:creationId xmlns:a16="http://schemas.microsoft.com/office/drawing/2014/main" id="{B27841F2-9C62-40A2-AB92-1EE7F5401C03}"/>
                </a:ext>
              </a:extLst>
            </p:cNvPr>
            <p:cNvSpPr/>
            <p:nvPr/>
          </p:nvSpPr>
          <p:spPr>
            <a:xfrm>
              <a:off x="8479706" y="3554923"/>
              <a:ext cx="2489982" cy="725374"/>
            </a:xfrm>
            <a:prstGeom prst="roundRect">
              <a:avLst/>
            </a:prstGeom>
            <a:solidFill>
              <a:srgbClr val="F7941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3600" dirty="0">
                  <a:solidFill>
                    <a:schemeClr val="bg1"/>
                  </a:solidFill>
                  <a:cs typeface="Sultan bold" pitchFamily="2" charset="-78"/>
                </a:rPr>
                <a:t>الدرس الاول</a:t>
              </a:r>
            </a:p>
          </p:txBody>
        </p:sp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F2FDB59C-7888-467E-AF3F-EAA30788A2B1}"/>
                </a:ext>
              </a:extLst>
            </p:cNvPr>
            <p:cNvSpPr txBox="1"/>
            <p:nvPr/>
          </p:nvSpPr>
          <p:spPr>
            <a:xfrm>
              <a:off x="7835381" y="4557238"/>
              <a:ext cx="3901438" cy="120032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600" dirty="0">
                  <a:solidFill>
                    <a:schemeClr val="bg1"/>
                  </a:solidFill>
                  <a:latin typeface="JF Flat" panose="02000500000000000000" pitchFamily="2" charset="-78"/>
                  <a:cs typeface="Sultan bold" pitchFamily="2" charset="-78"/>
                </a:rPr>
                <a:t>مقدمة الى المايكروبت </a:t>
              </a:r>
            </a:p>
            <a:p>
              <a:pPr algn="ctr"/>
              <a:r>
                <a:rPr lang="en-US" sz="3600" dirty="0">
                  <a:solidFill>
                    <a:schemeClr val="bg1"/>
                  </a:solidFill>
                  <a:latin typeface="JF Flat" panose="02000500000000000000" pitchFamily="2" charset="-78"/>
                  <a:cs typeface="Sultan bold" pitchFamily="2" charset="-78"/>
                </a:rPr>
                <a:t>Micro bit</a:t>
              </a:r>
              <a:endParaRPr lang="ar-SA" sz="3600" dirty="0">
                <a:solidFill>
                  <a:schemeClr val="bg1"/>
                </a:solidFill>
                <a:latin typeface="JF Flat" panose="02000500000000000000" pitchFamily="2" charset="-78"/>
                <a:cs typeface="Sultan bold" pitchFamily="2" charset="-78"/>
              </a:endParaRPr>
            </a:p>
          </p:txBody>
        </p:sp>
      </p:grp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4CC47490-FDAC-4C8D-AABD-682BC52FB55D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11" name="صورة 10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695DC8C8-EC83-4683-BF9F-EB4B3ECD0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12" name="صورة 11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406CDF9-C11E-41A3-ADE4-2F2DDA0742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07A97C67-F558-3B6F-7ED7-71DAB62C0B4D}"/>
              </a:ext>
            </a:extLst>
          </p:cNvPr>
          <p:cNvGrpSpPr/>
          <p:nvPr/>
        </p:nvGrpSpPr>
        <p:grpSpPr>
          <a:xfrm>
            <a:off x="895427" y="1681527"/>
            <a:ext cx="4105275" cy="3467100"/>
            <a:chOff x="895427" y="1681527"/>
            <a:chExt cx="4105275" cy="3467100"/>
          </a:xfrm>
        </p:grpSpPr>
        <p:pic>
          <p:nvPicPr>
            <p:cNvPr id="5" name="صورة 4" descr="صورة تحتوي على نص, إلكترونيات&#10;&#10;تم إنشاء الوصف تلقائياً">
              <a:extLst>
                <a:ext uri="{FF2B5EF4-FFF2-40B4-BE49-F238E27FC236}">
                  <a16:creationId xmlns:a16="http://schemas.microsoft.com/office/drawing/2014/main" id="{00E9FE8B-1DD3-81C7-7BA3-E0468DB23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427" y="1681527"/>
              <a:ext cx="4105275" cy="3467100"/>
            </a:xfrm>
            <a:prstGeom prst="rect">
              <a:avLst/>
            </a:prstGeom>
          </p:spPr>
        </p:pic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58ACEA19-3FCB-5E7A-CA3E-4A10D40F3EB0}"/>
                </a:ext>
              </a:extLst>
            </p:cNvPr>
            <p:cNvSpPr/>
            <p:nvPr/>
          </p:nvSpPr>
          <p:spPr>
            <a:xfrm>
              <a:off x="3417758" y="1963711"/>
              <a:ext cx="1537974" cy="646331"/>
            </a:xfrm>
            <a:prstGeom prst="rect">
              <a:avLst/>
            </a:prstGeom>
            <a:solidFill>
              <a:srgbClr val="5E5E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A89ED171-3BDF-A6F9-F375-328723D22FA3}"/>
              </a:ext>
            </a:extLst>
          </p:cNvPr>
          <p:cNvSpPr txBox="1"/>
          <p:nvPr/>
        </p:nvSpPr>
        <p:spPr>
          <a:xfrm>
            <a:off x="7837770" y="2067033"/>
            <a:ext cx="3901438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dirty="0">
                <a:solidFill>
                  <a:schemeClr val="bg1"/>
                </a:solidFill>
                <a:latin typeface="JF Flat" panose="02000500000000000000" pitchFamily="2" charset="-78"/>
                <a:cs typeface="Sultan bold" pitchFamily="2" charset="-78"/>
              </a:rPr>
              <a:t>البرمجة بواسطة المايكروبت </a:t>
            </a:r>
            <a:r>
              <a:rPr lang="en-US" sz="3600" b="1" dirty="0"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Micro bit</a:t>
            </a:r>
            <a:endParaRPr lang="ar-SA" sz="3600" b="1" dirty="0">
              <a:solidFill>
                <a:schemeClr val="bg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8" name="صورة 7" descr="صورة تحتوي على شعار&#10;&#10;تم إنشاء الوصف تلقائياً">
            <a:extLst>
              <a:ext uri="{FF2B5EF4-FFF2-40B4-BE49-F238E27FC236}">
                <a16:creationId xmlns:a16="http://schemas.microsoft.com/office/drawing/2014/main" id="{FDAC9357-CF6E-A264-C5F8-3ADA8080155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" y="-674038"/>
            <a:ext cx="2960914" cy="296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1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قلب الكتاب.wav"/>
          </p:stSnd>
        </p:sndAc>
      </p:transition>
    </mc:Choice>
    <mc:Fallback xmlns="">
      <p:transition>
        <p:sndAc>
          <p:stSnd>
            <p:snd r:embed="rId8" name="قلب الكتاب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X2Download.com-لعبة حجرة ورقة مقص - مايكروبيت micro_bit">
            <a:hlinkClick r:id="" action="ppaction://media"/>
            <a:extLst>
              <a:ext uri="{FF2B5EF4-FFF2-40B4-BE49-F238E27FC236}">
                <a16:creationId xmlns:a16="http://schemas.microsoft.com/office/drawing/2014/main" id="{ADB71208-8FB8-0D25-02A3-A4E1BF0FDC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70" y="40286"/>
            <a:ext cx="12067082" cy="6787734"/>
          </a:xfrm>
          <a:prstGeom prst="rect">
            <a:avLst/>
          </a:prstGeom>
        </p:spPr>
      </p:pic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27FDDC3F-4B12-66DF-EDD8-2816467EC739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16" name="صورة 1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601F50A2-F910-3D58-B7F0-AC7298F04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17" name="صورة 1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FFCEF55-0CEF-74FD-6924-4BF06188CD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7360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4" name="قلب الصفحة.wav"/>
          </p:stSnd>
        </p:sndAc>
      </p:transition>
    </mc:Choice>
    <mc:Fallback xmlns="">
      <p:transition spd="slow">
        <p:fade/>
        <p:sndAc>
          <p:stSnd>
            <p:snd r:embed="rId7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3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X2Download.com-مشروع لعبة Buzz Wire  - مايكروبيت">
            <a:hlinkClick r:id="" action="ppaction://media"/>
            <a:extLst>
              <a:ext uri="{FF2B5EF4-FFF2-40B4-BE49-F238E27FC236}">
                <a16:creationId xmlns:a16="http://schemas.microsoft.com/office/drawing/2014/main" id="{7A127869-F9C9-4DD3-C6EB-8E1553F929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70" y="31854"/>
            <a:ext cx="12082072" cy="6796166"/>
          </a:xfrm>
          <a:prstGeom prst="rect">
            <a:avLst/>
          </a:prstGeom>
        </p:spPr>
      </p:pic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503A0D23-44A1-7DBE-A044-C244327C7B7B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8" name="صورة 7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95CD6314-577C-0E1D-4BEF-55F72AA9B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9" name="صورة 8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DB2BBF17-669B-60FE-4B90-A5ED1942C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2761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4" name="قلب الصفحة.wav"/>
          </p:stSnd>
        </p:sndAc>
      </p:transition>
    </mc:Choice>
    <mc:Fallback xmlns="">
      <p:transition spd="slow">
        <p:fade/>
        <p:sndAc>
          <p:stSnd>
            <p:snd r:embed="rId7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مستطيل 19">
            <a:extLst>
              <a:ext uri="{FF2B5EF4-FFF2-40B4-BE49-F238E27FC236}">
                <a16:creationId xmlns:a16="http://schemas.microsoft.com/office/drawing/2014/main" id="{B6AB1163-0B5D-4FE7-7E96-4AB2497291F9}"/>
              </a:ext>
            </a:extLst>
          </p:cNvPr>
          <p:cNvSpPr/>
          <p:nvPr/>
        </p:nvSpPr>
        <p:spPr>
          <a:xfrm>
            <a:off x="56269" y="116825"/>
            <a:ext cx="12065391" cy="6597748"/>
          </a:xfrm>
          <a:prstGeom prst="rect">
            <a:avLst/>
          </a:prstGeom>
          <a:solidFill>
            <a:srgbClr val="FCFCF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CD350442-486D-B378-8E6F-A3AB745DA0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5" b="68962"/>
          <a:stretch/>
        </p:blipFill>
        <p:spPr>
          <a:xfrm>
            <a:off x="1634396" y="9378"/>
            <a:ext cx="8923207" cy="1289155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4FFA30C4-80D1-596E-AD93-A6D1CB2DF7C6}"/>
              </a:ext>
            </a:extLst>
          </p:cNvPr>
          <p:cNvSpPr txBox="1"/>
          <p:nvPr/>
        </p:nvSpPr>
        <p:spPr>
          <a:xfrm>
            <a:off x="2263516" y="453900"/>
            <a:ext cx="71487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3200" dirty="0">
                <a:solidFill>
                  <a:schemeClr val="bg1"/>
                </a:solidFill>
                <a:latin typeface="JF Flat" panose="02000500000000000000" pitchFamily="50" charset="-78"/>
                <a:cs typeface="Sultan bold" pitchFamily="2" charset="-78"/>
              </a:rPr>
              <a:t>مايكروسوفت ميك كود </a:t>
            </a:r>
            <a:r>
              <a:rPr lang="en-US" sz="3200" dirty="0">
                <a:solidFill>
                  <a:schemeClr val="bg1"/>
                </a:solidFill>
                <a:latin typeface="JF Flat" panose="02000500000000000000" pitchFamily="50" charset="-78"/>
                <a:cs typeface="Sultan bold" pitchFamily="2" charset="-78"/>
              </a:rPr>
              <a:t>Micros Make Code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8DA61E6-23B6-DE8C-FFBC-2D8C296C22B4}"/>
              </a:ext>
            </a:extLst>
          </p:cNvPr>
          <p:cNvSpPr txBox="1"/>
          <p:nvPr/>
        </p:nvSpPr>
        <p:spPr>
          <a:xfrm>
            <a:off x="6550702" y="1682671"/>
            <a:ext cx="496072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يتوافر محرر ميك كود عبر الانترنت، وللبدء بإنشاء مشاريعك عليك زيارة موقع. 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Sultan bold" pitchFamily="2" charset="-78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DB7D6D0E-0FE4-8DEC-BFD1-F9733DE7D4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769" y="1214611"/>
            <a:ext cx="6132602" cy="5488947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08EB848-9A0B-0945-5586-AB223ACC923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025" y="4603380"/>
            <a:ext cx="1717155" cy="1717155"/>
          </a:xfrm>
          <a:prstGeom prst="rect">
            <a:avLst/>
          </a:prstGeom>
        </p:spPr>
      </p:pic>
      <p:sp>
        <p:nvSpPr>
          <p:cNvPr id="19" name="مربع نص 18">
            <a:hlinkClick r:id="rId7"/>
            <a:extLst>
              <a:ext uri="{FF2B5EF4-FFF2-40B4-BE49-F238E27FC236}">
                <a16:creationId xmlns:a16="http://schemas.microsoft.com/office/drawing/2014/main" id="{8E3BDB7D-D645-376F-1403-1DF4E1E6606E}"/>
              </a:ext>
            </a:extLst>
          </p:cNvPr>
          <p:cNvSpPr txBox="1"/>
          <p:nvPr/>
        </p:nvSpPr>
        <p:spPr>
          <a:xfrm>
            <a:off x="7142605" y="2973575"/>
            <a:ext cx="409950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4484C4"/>
                </a:solidFill>
              </a:rPr>
              <a:t>https://makecode.microbit.org/#</a:t>
            </a:r>
            <a:endParaRPr lang="ar-SA" sz="3200" b="1" dirty="0">
              <a:solidFill>
                <a:srgbClr val="4484C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320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8" name="قلب الصفحة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47380B-84B0-44CF-9F1E-0CAF52C0D7A7}"/>
              </a:ext>
            </a:extLst>
          </p:cNvPr>
          <p:cNvSpPr/>
          <p:nvPr/>
        </p:nvSpPr>
        <p:spPr>
          <a:xfrm>
            <a:off x="56269" y="86845"/>
            <a:ext cx="12065391" cy="65977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CD350442-486D-B378-8E6F-A3AB745DA0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5" b="68962"/>
          <a:stretch/>
        </p:blipFill>
        <p:spPr>
          <a:xfrm>
            <a:off x="1634396" y="9378"/>
            <a:ext cx="8923207" cy="1289155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3C1B4CFA-283E-16DC-87DA-BAD7C69CA4E4}"/>
              </a:ext>
            </a:extLst>
          </p:cNvPr>
          <p:cNvSpPr txBox="1"/>
          <p:nvPr/>
        </p:nvSpPr>
        <p:spPr>
          <a:xfrm>
            <a:off x="3100322" y="384150"/>
            <a:ext cx="55596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solidFill>
                  <a:schemeClr val="bg1"/>
                </a:solidFill>
                <a:latin typeface="Dubai" panose="020B0503030403030204" pitchFamily="34" charset="-78"/>
                <a:cs typeface="Sultan bold" pitchFamily="2" charset="-78"/>
              </a:rPr>
              <a:t>إنشاء مشروع جديد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D6497B25-C56E-3AA8-441B-5FE70BB25535}"/>
              </a:ext>
            </a:extLst>
          </p:cNvPr>
          <p:cNvSpPr txBox="1"/>
          <p:nvPr/>
        </p:nvSpPr>
        <p:spPr>
          <a:xfrm>
            <a:off x="3732551" y="1451135"/>
            <a:ext cx="77637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r" rtl="1">
              <a:buFont typeface="Wingdings 3" panose="05040102010807070707" pitchFamily="18" charset="2"/>
              <a:buChar char="t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اكتب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makecode.microbit.org</a:t>
            </a:r>
            <a:endParaRPr lang="ar-SA" sz="2400" dirty="0">
              <a:latin typeface="Calibri" panose="020F0502020204030204" pitchFamily="34" charset="0"/>
              <a:cs typeface="Sultan bold" pitchFamily="2" charset="-78"/>
            </a:endParaRPr>
          </a:p>
          <a:p>
            <a:pPr marL="285750" indent="-285750" algn="just" rtl="1">
              <a:buFont typeface="Wingdings 3" panose="05040102010807070707" pitchFamily="18" charset="2"/>
              <a:buChar char="t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اضغط على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 New Project 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(مشروع جديد) لإنشاء مشروع جديد. </a:t>
            </a:r>
          </a:p>
          <a:p>
            <a:pPr marL="285750" indent="-285750" algn="just" rtl="1">
              <a:buFont typeface="Wingdings 3" panose="05040102010807070707" pitchFamily="18" charset="2"/>
              <a:buChar char="t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الآن أصبح مشروعك جاهزا للبدء بالبرمجة.</a:t>
            </a:r>
            <a:endParaRPr lang="en-US" sz="3200" dirty="0">
              <a:latin typeface="Calibri" panose="020F0502020204030204" pitchFamily="34" charset="0"/>
              <a:cs typeface="Sultan bold" pitchFamily="2" charset="-78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C293C887-789B-B780-62A6-CF38E39BE1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8786" y="3850698"/>
            <a:ext cx="5303915" cy="240454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CAAD12DB-1A3C-A73B-0786-1DABC233E0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316" y="2364777"/>
            <a:ext cx="6062423" cy="410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838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7" name="قلب الصفحة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20220211_174219">
            <a:hlinkClick r:id="" action="ppaction://media"/>
            <a:extLst>
              <a:ext uri="{FF2B5EF4-FFF2-40B4-BE49-F238E27FC236}">
                <a16:creationId xmlns:a16="http://schemas.microsoft.com/office/drawing/2014/main" id="{409E1855-744D-7F7C-6A26-68CC5DDA41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5229"/>
          <a:stretch/>
        </p:blipFill>
        <p:spPr>
          <a:xfrm>
            <a:off x="-1" y="-30310"/>
            <a:ext cx="11962151" cy="6789836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3C1B4CFA-283E-16DC-87DA-BAD7C69CA4E4}"/>
              </a:ext>
            </a:extLst>
          </p:cNvPr>
          <p:cNvSpPr txBox="1"/>
          <p:nvPr/>
        </p:nvSpPr>
        <p:spPr>
          <a:xfrm>
            <a:off x="3100322" y="384150"/>
            <a:ext cx="55596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solidFill>
                  <a:schemeClr val="bg1"/>
                </a:solidFill>
                <a:latin typeface="Dubai" panose="020B0503030403030204" pitchFamily="34" charset="-78"/>
                <a:cs typeface="Sultan bold" pitchFamily="2" charset="-78"/>
              </a:rPr>
              <a:t>إنشاء مشروع جديد</a:t>
            </a:r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DE3AC0E4-2DE8-5D7B-C69E-326CF56EDBFF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14" name="صورة 13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E3CFFDC3-0A87-3878-9B2C-19A696B03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15" name="صورة 1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94B6B158-7F60-17A1-1424-06FABB472D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6444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4" name="قلب الصفحة.wav"/>
          </p:stSnd>
        </p:sndAc>
      </p:transition>
    </mc:Choice>
    <mc:Fallback xmlns="">
      <p:transition spd="slow">
        <p:fade/>
        <p:sndAc>
          <p:stSnd>
            <p:snd r:embed="rId7" name="قلب الصفحة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47380B-84B0-44CF-9F1E-0CAF52C0D7A7}"/>
              </a:ext>
            </a:extLst>
          </p:cNvPr>
          <p:cNvSpPr/>
          <p:nvPr/>
        </p:nvSpPr>
        <p:spPr>
          <a:xfrm>
            <a:off x="56269" y="131816"/>
            <a:ext cx="12065391" cy="6597748"/>
          </a:xfrm>
          <a:prstGeom prst="rect">
            <a:avLst/>
          </a:prstGeom>
          <a:solidFill>
            <a:srgbClr val="1A182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CD350442-486D-B378-8E6F-A3AB745DA0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5" b="68962"/>
          <a:stretch/>
        </p:blipFill>
        <p:spPr>
          <a:xfrm>
            <a:off x="1634396" y="9378"/>
            <a:ext cx="8923207" cy="1289155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F87A8380-DBFF-CD12-8B54-886AD90DB762}"/>
              </a:ext>
            </a:extLst>
          </p:cNvPr>
          <p:cNvSpPr txBox="1"/>
          <p:nvPr/>
        </p:nvSpPr>
        <p:spPr>
          <a:xfrm>
            <a:off x="3100322" y="384150"/>
            <a:ext cx="55596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solidFill>
                  <a:schemeClr val="bg1"/>
                </a:solidFill>
                <a:latin typeface="Dubai" panose="020B0503030403030204" pitchFamily="34" charset="-78"/>
                <a:cs typeface="Sultan bold" pitchFamily="2" charset="-78"/>
              </a:rPr>
              <a:t>استراتيجية القراءة الصامتة - صفحة 139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721E2246-4103-7F4A-10B6-4D9AE657CDB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1A1820"/>
              </a:clrFrom>
              <a:clrTo>
                <a:srgbClr val="1A182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66" y="1221259"/>
            <a:ext cx="9592337" cy="5396901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4269E0D-260D-F0D9-1C1D-1984F06600A8}"/>
              </a:ext>
            </a:extLst>
          </p:cNvPr>
          <p:cNvSpPr txBox="1"/>
          <p:nvPr/>
        </p:nvSpPr>
        <p:spPr>
          <a:xfrm>
            <a:off x="4997929" y="2896517"/>
            <a:ext cx="555967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solidFill>
                  <a:srgbClr val="FFFFFF"/>
                </a:solidFill>
                <a:latin typeface="Dubai" panose="020B0503030403030204" pitchFamily="34" charset="-78"/>
                <a:cs typeface="Sultan bold" pitchFamily="2" charset="-78"/>
              </a:rPr>
              <a:t>ماذا تعرفون عن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9090D282-AC09-5ACB-0529-CD08CF0DAED7}"/>
              </a:ext>
            </a:extLst>
          </p:cNvPr>
          <p:cNvSpPr txBox="1"/>
          <p:nvPr/>
        </p:nvSpPr>
        <p:spPr>
          <a:xfrm>
            <a:off x="5334168" y="4302627"/>
            <a:ext cx="636988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r" rtl="1">
              <a:buFont typeface="Wingdings 3" panose="05040102010807070707" pitchFamily="18" charset="2"/>
              <a:buChar char="t"/>
            </a:pPr>
            <a:r>
              <a:rPr lang="ar-SA" sz="2800" dirty="0">
                <a:solidFill>
                  <a:srgbClr val="FFFFFF"/>
                </a:solidFill>
                <a:latin typeface="Calibri" panose="020F0502020204030204" pitchFamily="34" charset="0"/>
                <a:cs typeface="Sultan bold" pitchFamily="2" charset="-78"/>
              </a:rPr>
              <a:t>ما هي استخداماتها؟</a:t>
            </a:r>
          </a:p>
          <a:p>
            <a:pPr marL="285750" indent="-285750" algn="r" rtl="1">
              <a:buFont typeface="Wingdings 3" panose="05040102010807070707" pitchFamily="18" charset="2"/>
              <a:buChar char="t"/>
            </a:pPr>
            <a:r>
              <a:rPr lang="ar-SA" sz="2800" dirty="0">
                <a:solidFill>
                  <a:srgbClr val="FFFFFF"/>
                </a:solidFill>
                <a:latin typeface="Calibri" panose="020F0502020204030204" pitchFamily="34" charset="0"/>
                <a:cs typeface="Sultan bold" pitchFamily="2" charset="-78"/>
              </a:rPr>
              <a:t>كيف يمكن استخدام بيئة المايكروسوفت ميك كود في كتابة البرمجيات؟</a:t>
            </a:r>
          </a:p>
        </p:txBody>
      </p:sp>
    </p:spTree>
    <p:extLst>
      <p:ext uri="{BB962C8B-B14F-4D97-AF65-F5344CB8AC3E}">
        <p14:creationId xmlns:p14="http://schemas.microsoft.com/office/powerpoint/2010/main" val="2086411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6" name="قلب الصفحة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47380B-84B0-44CF-9F1E-0CAF52C0D7A7}"/>
              </a:ext>
            </a:extLst>
          </p:cNvPr>
          <p:cNvSpPr/>
          <p:nvPr/>
        </p:nvSpPr>
        <p:spPr>
          <a:xfrm>
            <a:off x="56269" y="116317"/>
            <a:ext cx="12065391" cy="65977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CD350442-486D-B378-8E6F-A3AB745DA0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5" b="68962"/>
          <a:stretch/>
        </p:blipFill>
        <p:spPr>
          <a:xfrm>
            <a:off x="1634396" y="9378"/>
            <a:ext cx="8923207" cy="1289155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3C1B4CFA-283E-16DC-87DA-BAD7C69CA4E4}"/>
              </a:ext>
            </a:extLst>
          </p:cNvPr>
          <p:cNvSpPr txBox="1"/>
          <p:nvPr/>
        </p:nvSpPr>
        <p:spPr>
          <a:xfrm>
            <a:off x="3100322" y="384150"/>
            <a:ext cx="55596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solidFill>
                  <a:schemeClr val="bg1"/>
                </a:solidFill>
                <a:latin typeface="Dubai" panose="020B0503030403030204" pitchFamily="34" charset="-78"/>
                <a:cs typeface="Sultan bold" pitchFamily="2" charset="-78"/>
              </a:rPr>
              <a:t>لغة بايثون </a:t>
            </a:r>
            <a:r>
              <a:rPr lang="en-US" sz="3200" dirty="0">
                <a:solidFill>
                  <a:schemeClr val="bg1"/>
                </a:solidFill>
                <a:latin typeface="Dubai" panose="020B0503030403030204" pitchFamily="34" charset="-78"/>
                <a:cs typeface="Sultan bold" pitchFamily="2" charset="-78"/>
              </a:rPr>
              <a:t>Python</a:t>
            </a:r>
            <a:endParaRPr lang="ar-SA" sz="3200" dirty="0">
              <a:solidFill>
                <a:schemeClr val="bg1"/>
              </a:solidFill>
              <a:latin typeface="Dubai" panose="020B0503030403030204" pitchFamily="34" charset="-78"/>
              <a:cs typeface="Sultan bold" pitchFamily="2" charset="-78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89489CA-A3CA-8E60-AEF0-ACF6D4BA5FB9}"/>
              </a:ext>
            </a:extLst>
          </p:cNvPr>
          <p:cNvSpPr txBox="1"/>
          <p:nvPr/>
        </p:nvSpPr>
        <p:spPr>
          <a:xfrm>
            <a:off x="1379328" y="1466950"/>
            <a:ext cx="9433341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latin typeface="Dubai" panose="020B0503030403030204" pitchFamily="34" charset="-78"/>
                <a:cs typeface="Sultan bold" pitchFamily="2" charset="-78"/>
              </a:rPr>
              <a:t>تعد لغة بايثون واحدة من مئات لغات البرمجة الموجودة حالياً </a:t>
            </a:r>
          </a:p>
          <a:p>
            <a:pPr algn="ctr"/>
            <a:r>
              <a:rPr lang="ar-SA" sz="2800" dirty="0">
                <a:solidFill>
                  <a:srgbClr val="336C9C"/>
                </a:solidFill>
                <a:latin typeface="Dubai" panose="020B0503030403030204" pitchFamily="34" charset="-78"/>
                <a:cs typeface="Sultan bold" pitchFamily="2" charset="-78"/>
              </a:rPr>
              <a:t>وتستخدم في هذه اللغة كلمات من اللغة الانـجليزية وهي لغة برمجة نصية عالمية </a:t>
            </a:r>
            <a:r>
              <a:rPr lang="ar-SA" sz="2800" dirty="0">
                <a:latin typeface="Dubai" panose="020B0503030403030204" pitchFamily="34" charset="-78"/>
                <a:cs typeface="Sultan bold" pitchFamily="2" charset="-78"/>
              </a:rPr>
              <a:t>, </a:t>
            </a:r>
            <a:r>
              <a:rPr lang="ar-SA" sz="2800" dirty="0">
                <a:solidFill>
                  <a:srgbClr val="EB762F"/>
                </a:solidFill>
                <a:latin typeface="Dubai" panose="020B0503030403030204" pitchFamily="34" charset="-78"/>
                <a:cs typeface="Sultan bold" pitchFamily="2" charset="-78"/>
              </a:rPr>
              <a:t>ستساعدك بيئة مايكروسوفت ميك كود</a:t>
            </a:r>
            <a:r>
              <a:rPr lang="ar-SA" sz="2800" dirty="0">
                <a:latin typeface="Dubai" panose="020B0503030403030204" pitchFamily="34" charset="-78"/>
                <a:cs typeface="Sultan bold" pitchFamily="2" charset="-78"/>
              </a:rPr>
              <a:t> في كتابة برنامجك الاول وبرمجة المايكروبت من خلال سحب وافلات اللبنات في محرر لغة البرمجة.</a:t>
            </a: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4DB2DCB1-B7C0-1BE2-BF5A-C6E74340E9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5670" y="3328293"/>
            <a:ext cx="2347367" cy="235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12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6" name="قلب الصفحة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47380B-84B0-44CF-9F1E-0CAF52C0D7A7}"/>
              </a:ext>
            </a:extLst>
          </p:cNvPr>
          <p:cNvSpPr/>
          <p:nvPr/>
        </p:nvSpPr>
        <p:spPr>
          <a:xfrm>
            <a:off x="56269" y="146297"/>
            <a:ext cx="12065391" cy="65977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CD350442-486D-B378-8E6F-A3AB745DA0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5" b="68962"/>
          <a:stretch/>
        </p:blipFill>
        <p:spPr>
          <a:xfrm>
            <a:off x="1634396" y="9378"/>
            <a:ext cx="8923207" cy="1289155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3C1B4CFA-283E-16DC-87DA-BAD7C69CA4E4}"/>
              </a:ext>
            </a:extLst>
          </p:cNvPr>
          <p:cNvSpPr txBox="1"/>
          <p:nvPr/>
        </p:nvSpPr>
        <p:spPr>
          <a:xfrm>
            <a:off x="3100322" y="384150"/>
            <a:ext cx="55596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solidFill>
                  <a:schemeClr val="bg1"/>
                </a:solidFill>
                <a:latin typeface="Dubai" panose="020B0503030403030204" pitchFamily="34" charset="-78"/>
                <a:cs typeface="Sultan bold" pitchFamily="2" charset="-78"/>
              </a:rPr>
              <a:t>لإنشاء برنامج باستخدام اللبنات البرمجية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A8B45EAB-5B8D-6A3D-E582-AE962ACB5E84}"/>
              </a:ext>
            </a:extLst>
          </p:cNvPr>
          <p:cNvSpPr txBox="1"/>
          <p:nvPr/>
        </p:nvSpPr>
        <p:spPr>
          <a:xfrm>
            <a:off x="659567" y="1191788"/>
            <a:ext cx="1090226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r" rtl="1">
              <a:buFont typeface="Wingdings 3" panose="05040102010807070707" pitchFamily="18" charset="2"/>
              <a:buChar char="t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اضغط على فئة لبنات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 Basic 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(أساسي).</a:t>
            </a:r>
          </a:p>
          <a:p>
            <a:pPr marL="285750" indent="-285750" algn="r" rtl="1">
              <a:buFont typeface="Wingdings 3" panose="05040102010807070707" pitchFamily="18" charset="2"/>
              <a:buChar char="t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اسحب وأفلت لبنة "!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) show string  "Hello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إظهار السلسلة "!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 ("Hello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داخل لبنة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 on start 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(بداية). </a:t>
            </a:r>
          </a:p>
          <a:p>
            <a:pPr marL="285750" indent="-285750" algn="r" rtl="1">
              <a:buFont typeface="Wingdings 3" panose="05040102010807070707" pitchFamily="18" charset="2"/>
              <a:buChar char="t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اسحب وأفلت لبنة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 show icon 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(إظهار الرمز) داخل لبنة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forever 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(للأبد). </a:t>
            </a:r>
          </a:p>
          <a:p>
            <a:pPr marL="285750" indent="-285750" algn="r" rtl="1">
              <a:buFont typeface="Wingdings 3" panose="05040102010807070707" pitchFamily="18" charset="2"/>
              <a:buChar char="t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سيعرض المحاكي رسالتك تلقائيا.</a:t>
            </a:r>
          </a:p>
          <a:p>
            <a:pPr marL="285750" indent="-285750" algn="r" rtl="1">
              <a:buFont typeface="Wingdings 3" panose="05040102010807070707" pitchFamily="18" charset="2"/>
              <a:buChar char="t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اضغط على زر التوقف لإيقاف المحاكي.</a:t>
            </a:r>
            <a:endParaRPr lang="en-US" sz="3200" dirty="0">
              <a:latin typeface="Calibri" panose="020F0502020204030204" pitchFamily="34" charset="0"/>
              <a:cs typeface="Sultan bold" pitchFamily="2" charset="-78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2EFFD75D-46D2-1151-2587-EBAAEE2A1A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20" y="2835678"/>
            <a:ext cx="7600950" cy="381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4166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6" name="قلب الصفحة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47380B-84B0-44CF-9F1E-0CAF52C0D7A7}"/>
              </a:ext>
            </a:extLst>
          </p:cNvPr>
          <p:cNvSpPr/>
          <p:nvPr/>
        </p:nvSpPr>
        <p:spPr>
          <a:xfrm>
            <a:off x="56269" y="116317"/>
            <a:ext cx="12065391" cy="65977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CD350442-486D-B378-8E6F-A3AB745DA0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5" b="68962"/>
          <a:stretch/>
        </p:blipFill>
        <p:spPr>
          <a:xfrm>
            <a:off x="1634396" y="9378"/>
            <a:ext cx="8923207" cy="1289155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3C1B4CFA-283E-16DC-87DA-BAD7C69CA4E4}"/>
              </a:ext>
            </a:extLst>
          </p:cNvPr>
          <p:cNvSpPr txBox="1"/>
          <p:nvPr/>
        </p:nvSpPr>
        <p:spPr>
          <a:xfrm>
            <a:off x="3100322" y="384150"/>
            <a:ext cx="55596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solidFill>
                  <a:schemeClr val="bg1"/>
                </a:solidFill>
                <a:latin typeface="Dubai" panose="020B0503030403030204" pitchFamily="34" charset="-78"/>
                <a:cs typeface="Sultan bold" pitchFamily="2" charset="-78"/>
              </a:rPr>
              <a:t>الانتقال من اللبنات البرمجية إلى لغة بايثون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E9E6C577-0F59-A899-F61D-5DE98ECF5D23}"/>
              </a:ext>
            </a:extLst>
          </p:cNvPr>
          <p:cNvSpPr txBox="1"/>
          <p:nvPr/>
        </p:nvSpPr>
        <p:spPr>
          <a:xfrm>
            <a:off x="4918377" y="1405472"/>
            <a:ext cx="65984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r" rtl="1">
              <a:buFont typeface="Wingdings 3" panose="05040102010807070707" pitchFamily="18" charset="2"/>
              <a:buChar char="t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اضغط على القائمة المنسدلة الخاصة بلغات البرمجة. </a:t>
            </a:r>
          </a:p>
          <a:p>
            <a:pPr marL="285750" indent="-285750" algn="r" rtl="1">
              <a:buFont typeface="Wingdings 3" panose="05040102010807070707" pitchFamily="18" charset="2"/>
              <a:buChar char="t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حدد لغة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Python 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(بايثون). </a:t>
            </a:r>
          </a:p>
          <a:p>
            <a:pPr marL="285750" indent="-285750" algn="r" rtl="1">
              <a:buFont typeface="Wingdings 3" panose="05040102010807070707" pitchFamily="18" charset="2"/>
              <a:buChar char="t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سيظهر البرنامج بلغة بايثون. 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Sultan bold" pitchFamily="2" charset="-78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974B48B8-CA8C-6082-DC7F-9155310319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8123" y="3369265"/>
            <a:ext cx="7800975" cy="2943225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2C7C20BA-F7C9-F1BC-6425-62700C6DDB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099" y="1675797"/>
            <a:ext cx="572452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13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7" name="قلب الصفحة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47380B-84B0-44CF-9F1E-0CAF52C0D7A7}"/>
              </a:ext>
            </a:extLst>
          </p:cNvPr>
          <p:cNvSpPr/>
          <p:nvPr/>
        </p:nvSpPr>
        <p:spPr>
          <a:xfrm>
            <a:off x="56269" y="101326"/>
            <a:ext cx="12065391" cy="65977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D350442-486D-B378-8E6F-A3AB745DA0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5" b="68962"/>
          <a:stretch/>
        </p:blipFill>
        <p:spPr>
          <a:xfrm>
            <a:off x="1634396" y="9378"/>
            <a:ext cx="8923207" cy="1289155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3C1B4CFA-283E-16DC-87DA-BAD7C69CA4E4}"/>
              </a:ext>
            </a:extLst>
          </p:cNvPr>
          <p:cNvSpPr txBox="1"/>
          <p:nvPr/>
        </p:nvSpPr>
        <p:spPr>
          <a:xfrm>
            <a:off x="3100322" y="384150"/>
            <a:ext cx="55596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solidFill>
                  <a:schemeClr val="bg1"/>
                </a:solidFill>
                <a:latin typeface="Dubai" panose="020B0503030403030204" pitchFamily="34" charset="-78"/>
                <a:cs typeface="Sultan bold" pitchFamily="2" charset="-78"/>
              </a:rPr>
              <a:t>الدوال في البرمجة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F1E84117-4F02-470A-A082-F38B91A9557A}"/>
              </a:ext>
            </a:extLst>
          </p:cNvPr>
          <p:cNvSpPr txBox="1"/>
          <p:nvPr/>
        </p:nvSpPr>
        <p:spPr>
          <a:xfrm>
            <a:off x="179882" y="1408537"/>
            <a:ext cx="113588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800" dirty="0">
                <a:solidFill>
                  <a:srgbClr val="EB762F"/>
                </a:solidFill>
                <a:latin typeface="Calibri" panose="020F0502020204030204" pitchFamily="34" charset="0"/>
                <a:cs typeface="Sultan bold" pitchFamily="2" charset="-78"/>
              </a:rPr>
              <a:t>الدالة</a:t>
            </a:r>
            <a:r>
              <a:rPr lang="ar-SA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Sultan bold" pitchFamily="2" charset="-78"/>
              </a:rPr>
              <a:t> عبارة عن جزء من تعليمات  البرمجية  التي تستخدم لمساعدتك في مهمة أو لتكرار حدث معين.</a:t>
            </a:r>
          </a:p>
        </p:txBody>
      </p:sp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E146ED97-AF1A-A7A4-F560-F0531C9E86F5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29" name="صورة 28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FA2E34A-7011-5ACE-5263-09349EC41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30" name="صورة 2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D6DAE1D4-BD2D-7328-8EA1-B816E44CB3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2B33081C-0D75-0DA0-7597-C76F14D4919B}"/>
              </a:ext>
            </a:extLst>
          </p:cNvPr>
          <p:cNvSpPr txBox="1"/>
          <p:nvPr/>
        </p:nvSpPr>
        <p:spPr>
          <a:xfrm>
            <a:off x="552945" y="2040962"/>
            <a:ext cx="108718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800" dirty="0">
                <a:solidFill>
                  <a:srgbClr val="EB762F"/>
                </a:solidFill>
                <a:latin typeface="Calibri" panose="020F0502020204030204" pitchFamily="34" charset="0"/>
                <a:cs typeface="Sultan bold" pitchFamily="2" charset="-78"/>
              </a:rPr>
              <a:t>فيما يلي دالة تطبع رسالة (" </a:t>
            </a:r>
            <a:r>
              <a:rPr lang="en-US" sz="2800" dirty="0">
                <a:solidFill>
                  <a:srgbClr val="EB762F"/>
                </a:solidFill>
                <a:latin typeface="Calibri" panose="020F0502020204030204" pitchFamily="34" charset="0"/>
                <a:cs typeface="Sultan bold" pitchFamily="2" charset="-78"/>
              </a:rPr>
              <a:t>Hello!</a:t>
            </a:r>
            <a:r>
              <a:rPr lang="ar-SA" sz="2800" dirty="0">
                <a:solidFill>
                  <a:srgbClr val="EB762F"/>
                </a:solidFill>
                <a:latin typeface="Calibri" panose="020F0502020204030204" pitchFamily="34" charset="0"/>
                <a:cs typeface="Sultan bold" pitchFamily="2" charset="-78"/>
              </a:rPr>
              <a:t> ") عند الضغط على زر المايكروبت .</a:t>
            </a: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E666EADF-5934-5DDE-B29B-B73553457428}"/>
              </a:ext>
            </a:extLst>
          </p:cNvPr>
          <p:cNvSpPr/>
          <p:nvPr/>
        </p:nvSpPr>
        <p:spPr>
          <a:xfrm>
            <a:off x="2698186" y="4076978"/>
            <a:ext cx="7422075" cy="110929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3200" b="1" dirty="0">
                <a:solidFill>
                  <a:srgbClr val="43A3B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def</a:t>
            </a:r>
            <a:r>
              <a:rPr lang="en-US" sz="3200" b="1" dirty="0"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 </a:t>
            </a:r>
            <a:r>
              <a:rPr lang="en-US" sz="3200" b="1" dirty="0" err="1"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on_forever</a:t>
            </a:r>
            <a:r>
              <a:rPr lang="en-US" sz="3200" b="1" dirty="0"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 ():</a:t>
            </a:r>
          </a:p>
          <a:p>
            <a:pPr algn="l"/>
            <a:r>
              <a:rPr lang="en-US" sz="3200" b="1" dirty="0"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        </a:t>
            </a:r>
            <a:r>
              <a:rPr lang="en-US" sz="3200" b="1" dirty="0" err="1"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basic.show_icon</a:t>
            </a:r>
            <a:r>
              <a:rPr lang="en-US" sz="3200" b="1" dirty="0"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(</a:t>
            </a:r>
            <a:r>
              <a:rPr lang="en-US" sz="3200" b="1" dirty="0" err="1"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IconNams.HEART</a:t>
            </a:r>
            <a:r>
              <a:rPr lang="en-US" sz="3200" b="1" dirty="0"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)</a:t>
            </a:r>
          </a:p>
          <a:p>
            <a:pPr algn="l"/>
            <a:r>
              <a:rPr lang="en-US" sz="3200" b="1" dirty="0" err="1"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Basic.forever</a:t>
            </a:r>
            <a:r>
              <a:rPr lang="en-US" sz="3200" b="1" dirty="0"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(on_ forever)</a:t>
            </a:r>
            <a:endParaRPr lang="ar-SA" sz="3200" b="1" dirty="0">
              <a:solidFill>
                <a:sysClr val="windowText" lastClr="00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1C042FB9-2B6A-7ED4-91AC-B319FACFC763}"/>
              </a:ext>
            </a:extLst>
          </p:cNvPr>
          <p:cNvGrpSpPr/>
          <p:nvPr/>
        </p:nvGrpSpPr>
        <p:grpSpPr>
          <a:xfrm>
            <a:off x="4038637" y="2607853"/>
            <a:ext cx="1495226" cy="856817"/>
            <a:chOff x="2870025" y="1307571"/>
            <a:chExt cx="1495226" cy="856817"/>
          </a:xfrm>
          <a:noFill/>
        </p:grpSpPr>
        <p:pic>
          <p:nvPicPr>
            <p:cNvPr id="20" name="صورة 19">
              <a:extLst>
                <a:ext uri="{FF2B5EF4-FFF2-40B4-BE49-F238E27FC236}">
                  <a16:creationId xmlns:a16="http://schemas.microsoft.com/office/drawing/2014/main" id="{3A5FDB2B-5504-0AB1-8779-3B9BEA21A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7427371" flipH="1">
              <a:off x="2870025" y="1551895"/>
              <a:ext cx="612493" cy="612493"/>
            </a:xfrm>
            <a:prstGeom prst="rect">
              <a:avLst/>
            </a:prstGeom>
            <a:grpFill/>
          </p:spPr>
        </p:pic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id="{8B114837-5A13-A83C-2C48-A31D6DD0D62C}"/>
                </a:ext>
              </a:extLst>
            </p:cNvPr>
            <p:cNvSpPr txBox="1"/>
            <p:nvPr/>
          </p:nvSpPr>
          <p:spPr>
            <a:xfrm>
              <a:off x="3256363" y="1307571"/>
              <a:ext cx="1108888" cy="46166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rtl="1"/>
              <a:r>
                <a:rPr lang="ar-SA" sz="2400" dirty="0">
                  <a:solidFill>
                    <a:srgbClr val="16B1C5"/>
                  </a:solidFill>
                  <a:latin typeface="JF Flat" panose="02000500000000000000" pitchFamily="50" charset="-78"/>
                  <a:cs typeface="Sultan bold" pitchFamily="2" charset="-78"/>
                </a:rPr>
                <a:t>اسم الدالة</a:t>
              </a:r>
            </a:p>
          </p:txBody>
        </p:sp>
      </p:grpSp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F64FD8DC-7BBE-9110-A560-35168AE2D3A0}"/>
              </a:ext>
            </a:extLst>
          </p:cNvPr>
          <p:cNvGrpSpPr/>
          <p:nvPr/>
        </p:nvGrpSpPr>
        <p:grpSpPr>
          <a:xfrm>
            <a:off x="5933855" y="2980727"/>
            <a:ext cx="2609704" cy="923992"/>
            <a:chOff x="3954896" y="1446590"/>
            <a:chExt cx="2609704" cy="923992"/>
          </a:xfrm>
          <a:noFill/>
        </p:grpSpPr>
        <p:pic>
          <p:nvPicPr>
            <p:cNvPr id="34" name="صورة 33">
              <a:extLst>
                <a:ext uri="{FF2B5EF4-FFF2-40B4-BE49-F238E27FC236}">
                  <a16:creationId xmlns:a16="http://schemas.microsoft.com/office/drawing/2014/main" id="{E015E9E0-853E-8BC4-5628-5FA9405FF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224659" flipH="1" flipV="1">
              <a:off x="3954896" y="1758089"/>
              <a:ext cx="612493" cy="612493"/>
            </a:xfrm>
            <a:prstGeom prst="rect">
              <a:avLst/>
            </a:prstGeom>
            <a:grpFill/>
          </p:spPr>
        </p:pic>
        <p:sp>
          <p:nvSpPr>
            <p:cNvPr id="35" name="مربع نص 34">
              <a:extLst>
                <a:ext uri="{FF2B5EF4-FFF2-40B4-BE49-F238E27FC236}">
                  <a16:creationId xmlns:a16="http://schemas.microsoft.com/office/drawing/2014/main" id="{7907E8DF-6F57-5FAA-03AD-414E86261A6A}"/>
                </a:ext>
              </a:extLst>
            </p:cNvPr>
            <p:cNvSpPr txBox="1"/>
            <p:nvPr/>
          </p:nvSpPr>
          <p:spPr>
            <a:xfrm>
              <a:off x="4452254" y="1446590"/>
              <a:ext cx="2112346" cy="83099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rtl="1"/>
              <a:r>
                <a:rPr lang="ar-SA" sz="2400" dirty="0">
                  <a:solidFill>
                    <a:srgbClr val="16B1C5"/>
                  </a:solidFill>
                  <a:latin typeface="JF Flat" panose="02000500000000000000" pitchFamily="50" charset="-78"/>
                  <a:cs typeface="Sultan bold" pitchFamily="2" charset="-78"/>
                </a:rPr>
                <a:t>يوجد في نهاية رأس الدالة نقطتان</a:t>
              </a:r>
            </a:p>
          </p:txBody>
        </p:sp>
      </p:grp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9604A45-B883-0F4E-A108-4F4DE78B47DA}"/>
              </a:ext>
            </a:extLst>
          </p:cNvPr>
          <p:cNvGrpSpPr/>
          <p:nvPr/>
        </p:nvGrpSpPr>
        <p:grpSpPr>
          <a:xfrm>
            <a:off x="234225" y="3254184"/>
            <a:ext cx="2713295" cy="1301173"/>
            <a:chOff x="-892037" y="2350006"/>
            <a:chExt cx="2713295" cy="1301173"/>
          </a:xfrm>
          <a:noFill/>
        </p:grpSpPr>
        <p:sp>
          <p:nvSpPr>
            <p:cNvPr id="37" name="مربع نص 36">
              <a:extLst>
                <a:ext uri="{FF2B5EF4-FFF2-40B4-BE49-F238E27FC236}">
                  <a16:creationId xmlns:a16="http://schemas.microsoft.com/office/drawing/2014/main" id="{D1F10C0A-5714-4D68-3CCD-16369343BF80}"/>
                </a:ext>
              </a:extLst>
            </p:cNvPr>
            <p:cNvSpPr txBox="1"/>
            <p:nvPr/>
          </p:nvSpPr>
          <p:spPr>
            <a:xfrm>
              <a:off x="-892037" y="2450850"/>
              <a:ext cx="2350135" cy="120032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rtl="1"/>
              <a:r>
                <a:rPr lang="en-US" sz="2400" dirty="0">
                  <a:solidFill>
                    <a:srgbClr val="16B1C5"/>
                  </a:solidFill>
                  <a:latin typeface="JF Flat" panose="02000500000000000000" pitchFamily="50" charset="-78"/>
                  <a:cs typeface="Sultan bold" pitchFamily="2" charset="-78"/>
                </a:rPr>
                <a:t>DEF </a:t>
              </a:r>
              <a:endParaRPr lang="ar-SA" sz="2400" dirty="0">
                <a:solidFill>
                  <a:srgbClr val="16B1C5"/>
                </a:solidFill>
                <a:latin typeface="JF Flat" panose="02000500000000000000" pitchFamily="50" charset="-78"/>
                <a:cs typeface="Sultan bold" pitchFamily="2" charset="-78"/>
              </a:endParaRPr>
            </a:p>
            <a:p>
              <a:pPr algn="ctr" rtl="1"/>
              <a:r>
                <a:rPr lang="ar-SA" sz="2400" dirty="0">
                  <a:solidFill>
                    <a:srgbClr val="16B1C5"/>
                  </a:solidFill>
                  <a:latin typeface="JF Flat" panose="02000500000000000000" pitchFamily="50" charset="-78"/>
                  <a:cs typeface="Sultan bold" pitchFamily="2" charset="-78"/>
                </a:rPr>
                <a:t>يخبر الحاسب أنك تريد تحديد وظيفة جديدة</a:t>
              </a:r>
            </a:p>
          </p:txBody>
        </p:sp>
        <p:pic>
          <p:nvPicPr>
            <p:cNvPr id="38" name="صورة 37">
              <a:extLst>
                <a:ext uri="{FF2B5EF4-FFF2-40B4-BE49-F238E27FC236}">
                  <a16:creationId xmlns:a16="http://schemas.microsoft.com/office/drawing/2014/main" id="{CA1CAAAB-6E59-4B20-274D-C6D0D4CFF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624659">
              <a:off x="1208765" y="2350006"/>
              <a:ext cx="612493" cy="612493"/>
            </a:xfrm>
            <a:prstGeom prst="rect">
              <a:avLst/>
            </a:prstGeom>
            <a:grpFill/>
          </p:spPr>
        </p:pic>
      </p:grpSp>
      <p:grpSp>
        <p:nvGrpSpPr>
          <p:cNvPr id="39" name="مجموعة 38">
            <a:extLst>
              <a:ext uri="{FF2B5EF4-FFF2-40B4-BE49-F238E27FC236}">
                <a16:creationId xmlns:a16="http://schemas.microsoft.com/office/drawing/2014/main" id="{636C2861-7D37-1653-3520-E9EC80673D2F}"/>
              </a:ext>
            </a:extLst>
          </p:cNvPr>
          <p:cNvGrpSpPr/>
          <p:nvPr/>
        </p:nvGrpSpPr>
        <p:grpSpPr>
          <a:xfrm>
            <a:off x="10065236" y="4290634"/>
            <a:ext cx="1830940" cy="983354"/>
            <a:chOff x="6118260" y="2283608"/>
            <a:chExt cx="1830940" cy="983354"/>
          </a:xfrm>
          <a:noFill/>
        </p:grpSpPr>
        <p:pic>
          <p:nvPicPr>
            <p:cNvPr id="40" name="صورة 39">
              <a:extLst>
                <a:ext uri="{FF2B5EF4-FFF2-40B4-BE49-F238E27FC236}">
                  <a16:creationId xmlns:a16="http://schemas.microsoft.com/office/drawing/2014/main" id="{DB7BAC27-ACE8-73DC-4C98-DB362AA5F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939509">
              <a:off x="6118260" y="2283608"/>
              <a:ext cx="612493" cy="612493"/>
            </a:xfrm>
            <a:prstGeom prst="rect">
              <a:avLst/>
            </a:prstGeom>
            <a:grpFill/>
          </p:spPr>
        </p:pic>
        <p:sp>
          <p:nvSpPr>
            <p:cNvPr id="41" name="مربع نص 40">
              <a:extLst>
                <a:ext uri="{FF2B5EF4-FFF2-40B4-BE49-F238E27FC236}">
                  <a16:creationId xmlns:a16="http://schemas.microsoft.com/office/drawing/2014/main" id="{1F9F5B7E-5F91-8752-EC7F-AB97C06449A7}"/>
                </a:ext>
              </a:extLst>
            </p:cNvPr>
            <p:cNvSpPr txBox="1"/>
            <p:nvPr/>
          </p:nvSpPr>
          <p:spPr>
            <a:xfrm>
              <a:off x="6556626" y="2435965"/>
              <a:ext cx="1392574" cy="83099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rtl="1"/>
              <a:r>
                <a:rPr lang="ar-SA" sz="2400" dirty="0">
                  <a:solidFill>
                    <a:srgbClr val="16B1C5"/>
                  </a:solidFill>
                  <a:latin typeface="JF Flat" panose="02000500000000000000" pitchFamily="50" charset="-78"/>
                  <a:cs typeface="Sultan bold" pitchFamily="2" charset="-78"/>
                </a:rPr>
                <a:t>هيكل الدالة</a:t>
              </a:r>
            </a:p>
          </p:txBody>
        </p:sp>
      </p:grpSp>
      <p:sp>
        <p:nvSpPr>
          <p:cNvPr id="42" name="مستطيل: زوايا مستديرة 41">
            <a:extLst>
              <a:ext uri="{FF2B5EF4-FFF2-40B4-BE49-F238E27FC236}">
                <a16:creationId xmlns:a16="http://schemas.microsoft.com/office/drawing/2014/main" id="{DBE125B5-D9DC-425C-3EEB-3D5BE55F7B06}"/>
              </a:ext>
            </a:extLst>
          </p:cNvPr>
          <p:cNvSpPr/>
          <p:nvPr/>
        </p:nvSpPr>
        <p:spPr>
          <a:xfrm>
            <a:off x="4470692" y="5787129"/>
            <a:ext cx="3459558" cy="39345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rgbClr val="EB762F"/>
                </a:solidFill>
                <a:latin typeface="JF Flat" panose="02000500000000000000" pitchFamily="50" charset="-78"/>
                <a:cs typeface="Sultan bold" pitchFamily="2" charset="-78"/>
              </a:rPr>
              <a:t>محتوى جملة الدالة في بايثون</a:t>
            </a:r>
          </a:p>
        </p:txBody>
      </p:sp>
    </p:spTree>
    <p:extLst>
      <p:ext uri="{BB962C8B-B14F-4D97-AF65-F5344CB8AC3E}">
        <p14:creationId xmlns:p14="http://schemas.microsoft.com/office/powerpoint/2010/main" val="3256390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7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47380B-84B0-44CF-9F1E-0CAF52C0D7A7}"/>
              </a:ext>
            </a:extLst>
          </p:cNvPr>
          <p:cNvSpPr/>
          <p:nvPr/>
        </p:nvSpPr>
        <p:spPr>
          <a:xfrm>
            <a:off x="56269" y="71855"/>
            <a:ext cx="12065391" cy="659774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CD350442-486D-B378-8E6F-A3AB745DA0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5" b="68962"/>
          <a:stretch/>
        </p:blipFill>
        <p:spPr>
          <a:xfrm>
            <a:off x="1634396" y="9378"/>
            <a:ext cx="8923207" cy="1289155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3C1B4CFA-283E-16DC-87DA-BAD7C69CA4E4}"/>
              </a:ext>
            </a:extLst>
          </p:cNvPr>
          <p:cNvSpPr txBox="1"/>
          <p:nvPr/>
        </p:nvSpPr>
        <p:spPr>
          <a:xfrm>
            <a:off x="3100322" y="384150"/>
            <a:ext cx="55596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solidFill>
                  <a:schemeClr val="bg1"/>
                </a:solidFill>
                <a:latin typeface="Dubai" panose="020B0503030403030204" pitchFamily="34" charset="-78"/>
                <a:cs typeface="Sultan bold" pitchFamily="2" charset="-78"/>
              </a:rPr>
              <a:t>الحضور والغياب</a:t>
            </a:r>
          </a:p>
        </p:txBody>
      </p:sp>
      <p:pic>
        <p:nvPicPr>
          <p:cNvPr id="9" name="صورة 8" descr="صورة تحتوي على نص, مسطر, خط, مجموعة&#10;&#10;تم إنشاء الوصف تلقائياً">
            <a:extLst>
              <a:ext uri="{FF2B5EF4-FFF2-40B4-BE49-F238E27FC236}">
                <a16:creationId xmlns:a16="http://schemas.microsoft.com/office/drawing/2014/main" id="{6E589921-8CB9-E096-1892-0D0862E8BD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924" y="1217511"/>
            <a:ext cx="6906149" cy="525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5246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1"/>
        <p:sndAc>
          <p:stSnd>
            <p:snd r:embed="rId2" name="قلب الصفحة.wav"/>
          </p:stSnd>
        </p:sndAc>
      </p:transition>
    </mc:Choice>
    <mc:Fallback>
      <p:transition spd="slow">
        <p:fade/>
        <p:sndAc>
          <p:stSnd>
            <p:snd r:embed="rId2" name="قلب الصفحة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47380B-84B0-44CF-9F1E-0CAF52C0D7A7}"/>
              </a:ext>
            </a:extLst>
          </p:cNvPr>
          <p:cNvSpPr/>
          <p:nvPr/>
        </p:nvSpPr>
        <p:spPr>
          <a:xfrm>
            <a:off x="56269" y="131306"/>
            <a:ext cx="12065391" cy="65977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CD350442-486D-B378-8E6F-A3AB745DA0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5" b="68962"/>
          <a:stretch/>
        </p:blipFill>
        <p:spPr>
          <a:xfrm>
            <a:off x="1634396" y="9378"/>
            <a:ext cx="8923207" cy="1289155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3C1B4CFA-283E-16DC-87DA-BAD7C69CA4E4}"/>
              </a:ext>
            </a:extLst>
          </p:cNvPr>
          <p:cNvSpPr txBox="1"/>
          <p:nvPr/>
        </p:nvSpPr>
        <p:spPr>
          <a:xfrm>
            <a:off x="3100322" y="384150"/>
            <a:ext cx="55596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solidFill>
                  <a:schemeClr val="bg1"/>
                </a:solidFill>
                <a:latin typeface="Dubai" panose="020B0503030403030204" pitchFamily="34" charset="-78"/>
                <a:cs typeface="Sultan bold" pitchFamily="2" charset="-78"/>
              </a:rPr>
              <a:t>في هذه الوحدة سوف نستخدم الدوال التالية</a:t>
            </a:r>
          </a:p>
        </p:txBody>
      </p:sp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02867B92-451C-7A77-1BE0-27CD66DFFAAA}"/>
              </a:ext>
            </a:extLst>
          </p:cNvPr>
          <p:cNvGrpSpPr/>
          <p:nvPr/>
        </p:nvGrpSpPr>
        <p:grpSpPr>
          <a:xfrm>
            <a:off x="487951" y="1259890"/>
            <a:ext cx="10738525" cy="5425910"/>
            <a:chOff x="487951" y="1259890"/>
            <a:chExt cx="10738525" cy="5425910"/>
          </a:xfrm>
        </p:grpSpPr>
        <p:pic>
          <p:nvPicPr>
            <p:cNvPr id="20" name="صورة 19">
              <a:extLst>
                <a:ext uri="{FF2B5EF4-FFF2-40B4-BE49-F238E27FC236}">
                  <a16:creationId xmlns:a16="http://schemas.microsoft.com/office/drawing/2014/main" id="{48E6A743-5032-C7DF-485D-E0A82D1B4A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951" y="1259890"/>
              <a:ext cx="3041927" cy="5425910"/>
            </a:xfrm>
            <a:prstGeom prst="rect">
              <a:avLst/>
            </a:prstGeom>
          </p:spPr>
        </p:pic>
        <p:sp>
          <p:nvSpPr>
            <p:cNvPr id="21" name="مستطيل 20">
              <a:extLst>
                <a:ext uri="{FF2B5EF4-FFF2-40B4-BE49-F238E27FC236}">
                  <a16:creationId xmlns:a16="http://schemas.microsoft.com/office/drawing/2014/main" id="{7E3DEF6C-5327-0474-0436-0EC26B0894FC}"/>
                </a:ext>
              </a:extLst>
            </p:cNvPr>
            <p:cNvSpPr/>
            <p:nvPr/>
          </p:nvSpPr>
          <p:spPr>
            <a:xfrm flipH="1">
              <a:off x="3351935" y="2194373"/>
              <a:ext cx="7874540" cy="936000"/>
            </a:xfrm>
            <a:prstGeom prst="rect">
              <a:avLst/>
            </a:prstGeom>
            <a:solidFill>
              <a:srgbClr val="6FB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2" name="مستطيل 21">
              <a:extLst>
                <a:ext uri="{FF2B5EF4-FFF2-40B4-BE49-F238E27FC236}">
                  <a16:creationId xmlns:a16="http://schemas.microsoft.com/office/drawing/2014/main" id="{10179855-E4C1-EE5A-4C7F-A806ACBEF109}"/>
                </a:ext>
              </a:extLst>
            </p:cNvPr>
            <p:cNvSpPr/>
            <p:nvPr/>
          </p:nvSpPr>
          <p:spPr>
            <a:xfrm flipH="1">
              <a:off x="3390040" y="3467470"/>
              <a:ext cx="7836436" cy="936000"/>
            </a:xfrm>
            <a:prstGeom prst="rect">
              <a:avLst/>
            </a:prstGeom>
            <a:solidFill>
              <a:srgbClr val="7270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3" name="مستطيل 22">
              <a:extLst>
                <a:ext uri="{FF2B5EF4-FFF2-40B4-BE49-F238E27FC236}">
                  <a16:creationId xmlns:a16="http://schemas.microsoft.com/office/drawing/2014/main" id="{1A9708E0-D548-2426-CFB9-F520DEFD15FE}"/>
                </a:ext>
              </a:extLst>
            </p:cNvPr>
            <p:cNvSpPr/>
            <p:nvPr/>
          </p:nvSpPr>
          <p:spPr>
            <a:xfrm flipH="1">
              <a:off x="3351934" y="4892338"/>
              <a:ext cx="7874541" cy="936000"/>
            </a:xfrm>
            <a:prstGeom prst="rect">
              <a:avLst/>
            </a:prstGeom>
            <a:solidFill>
              <a:srgbClr val="EB7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588628C1-BA98-B895-0BD6-277CF28BC067}"/>
              </a:ext>
            </a:extLst>
          </p:cNvPr>
          <p:cNvSpPr txBox="1"/>
          <p:nvPr/>
        </p:nvSpPr>
        <p:spPr>
          <a:xfrm>
            <a:off x="2578609" y="2662254"/>
            <a:ext cx="70207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rtl="1"/>
            <a:r>
              <a:rPr lang="ar-SA" sz="2400" dirty="0">
                <a:latin typeface="Calibri" panose="020F0502020204030204" pitchFamily="34" charset="0"/>
                <a:ea typeface="Tahoma" panose="020B0604030504040204" pitchFamily="34" charset="0"/>
                <a:cs typeface="Sultan bold" pitchFamily="2" charset="-78"/>
              </a:rPr>
              <a:t>تنفذ الدالة جزء من الكود بشكل لانهائي في الخلفية.</a:t>
            </a:r>
          </a:p>
        </p:txBody>
      </p:sp>
      <p:sp>
        <p:nvSpPr>
          <p:cNvPr id="25" name="Google Shape;305;p38">
            <a:extLst>
              <a:ext uri="{FF2B5EF4-FFF2-40B4-BE49-F238E27FC236}">
                <a16:creationId xmlns:a16="http://schemas.microsoft.com/office/drawing/2014/main" id="{8A2B1616-3018-B313-67B7-E1DCAF73C68C}"/>
              </a:ext>
            </a:extLst>
          </p:cNvPr>
          <p:cNvSpPr txBox="1">
            <a:spLocks/>
          </p:cNvSpPr>
          <p:nvPr/>
        </p:nvSpPr>
        <p:spPr>
          <a:xfrm>
            <a:off x="5115899" y="2183496"/>
            <a:ext cx="1960200" cy="4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forever()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1733D474-95F1-826B-3426-FE46F26D0DF3}"/>
              </a:ext>
            </a:extLst>
          </p:cNvPr>
          <p:cNvSpPr txBox="1"/>
          <p:nvPr/>
        </p:nvSpPr>
        <p:spPr>
          <a:xfrm>
            <a:off x="1875536" y="3918660"/>
            <a:ext cx="91128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rtl="1"/>
            <a:r>
              <a:rPr lang="ar-SA" sz="2400" dirty="0">
                <a:latin typeface="Calibri" panose="020F0502020204030204" pitchFamily="34" charset="0"/>
                <a:ea typeface="Tahoma" panose="020B0604030504040204" pitchFamily="34" charset="0"/>
                <a:cs typeface="Sultan bold" pitchFamily="2" charset="-78"/>
              </a:rPr>
              <a:t>تنفذ الدالة جزء من الكود عندما يتم الضغط على زر المايكروبت وتحريره مرة أخرى.</a:t>
            </a:r>
            <a:endParaRPr lang="en-US" sz="2400" dirty="0">
              <a:latin typeface="Calibri" panose="020F0502020204030204" pitchFamily="34" charset="0"/>
              <a:ea typeface="Tahoma" panose="020B0604030504040204" pitchFamily="34" charset="0"/>
              <a:cs typeface="Sultan bold" pitchFamily="2" charset="-78"/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9D11B19E-11F4-DBED-991C-7D8B1477844B}"/>
              </a:ext>
            </a:extLst>
          </p:cNvPr>
          <p:cNvSpPr txBox="1"/>
          <p:nvPr/>
        </p:nvSpPr>
        <p:spPr>
          <a:xfrm>
            <a:off x="3032388" y="3504400"/>
            <a:ext cx="6333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on_button_pressed_a()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3F2C208E-15AA-A488-82EB-F9E2EB54A68F}"/>
              </a:ext>
            </a:extLst>
          </p:cNvPr>
          <p:cNvSpPr txBox="1"/>
          <p:nvPr/>
        </p:nvSpPr>
        <p:spPr>
          <a:xfrm>
            <a:off x="2456749" y="5289576"/>
            <a:ext cx="6333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Low" rtl="1"/>
            <a:r>
              <a:rPr lang="ar-SA" sz="2400" dirty="0">
                <a:latin typeface="Calibri" panose="020F0502020204030204" pitchFamily="34" charset="0"/>
                <a:ea typeface="Tahoma" panose="020B0604030504040204" pitchFamily="34" charset="0"/>
                <a:cs typeface="Sultan bold" pitchFamily="2" charset="-78"/>
              </a:rPr>
              <a:t>تنفذ الدالة جزء من الكود عندما تقوم بهز المايكروبت.</a:t>
            </a:r>
            <a:endParaRPr lang="en-US" sz="2400" dirty="0">
              <a:latin typeface="Calibri" panose="020F0502020204030204" pitchFamily="34" charset="0"/>
              <a:ea typeface="Tahoma" panose="020B0604030504040204" pitchFamily="34" charset="0"/>
              <a:cs typeface="Sultan bold" pitchFamily="2" charset="-78"/>
            </a:endParaRP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93CA3286-6671-3057-5E04-0117D0EF57FF}"/>
              </a:ext>
            </a:extLst>
          </p:cNvPr>
          <p:cNvSpPr txBox="1"/>
          <p:nvPr/>
        </p:nvSpPr>
        <p:spPr>
          <a:xfrm>
            <a:off x="3093797" y="4854498"/>
            <a:ext cx="6333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on_gesture_shake()</a:t>
            </a:r>
          </a:p>
        </p:txBody>
      </p:sp>
    </p:spTree>
    <p:extLst>
      <p:ext uri="{BB962C8B-B14F-4D97-AF65-F5344CB8AC3E}">
        <p14:creationId xmlns:p14="http://schemas.microsoft.com/office/powerpoint/2010/main" val="458834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6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uiExpand="1" build="p"/>
      <p:bldP spid="30" grpId="0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47380B-84B0-44CF-9F1E-0CAF52C0D7A7}"/>
              </a:ext>
            </a:extLst>
          </p:cNvPr>
          <p:cNvSpPr/>
          <p:nvPr/>
        </p:nvSpPr>
        <p:spPr>
          <a:xfrm>
            <a:off x="56269" y="116317"/>
            <a:ext cx="12065391" cy="65977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CD350442-486D-B378-8E6F-A3AB745DA0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5" b="68962"/>
          <a:stretch/>
        </p:blipFill>
        <p:spPr>
          <a:xfrm>
            <a:off x="1634396" y="9378"/>
            <a:ext cx="8923207" cy="1289155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3C1B4CFA-283E-16DC-87DA-BAD7C69CA4E4}"/>
              </a:ext>
            </a:extLst>
          </p:cNvPr>
          <p:cNvSpPr txBox="1"/>
          <p:nvPr/>
        </p:nvSpPr>
        <p:spPr>
          <a:xfrm>
            <a:off x="3100322" y="384150"/>
            <a:ext cx="55596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solidFill>
                  <a:schemeClr val="bg1"/>
                </a:solidFill>
                <a:latin typeface="Dubai" panose="020B0503030403030204" pitchFamily="34" charset="-78"/>
                <a:cs typeface="Sultan bold" pitchFamily="2" charset="-78"/>
              </a:rPr>
              <a:t>البرمجة باستخدام بايثون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3749050C-04D7-DB0F-1D0E-9A271353085B}"/>
              </a:ext>
            </a:extLst>
          </p:cNvPr>
          <p:cNvSpPr txBox="1"/>
          <p:nvPr/>
        </p:nvSpPr>
        <p:spPr>
          <a:xfrm>
            <a:off x="4362138" y="1227855"/>
            <a:ext cx="734191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r" rtl="1">
              <a:buFont typeface="Wingdings 3" panose="05040102010807070707" pitchFamily="18" charset="2"/>
              <a:buChar char="t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اضغط ضغطة مزدوجة على الأمر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 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Sultan bold" pitchFamily="2" charset="-78"/>
              </a:rPr>
              <a:t>show_string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 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(</a:t>
            </a:r>
            <a:r>
              <a:rPr lang="ar-SA" sz="24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Sultan bold" pitchFamily="2" charset="-78"/>
              </a:rPr>
              <a:t>إظهار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</a:t>
            </a:r>
            <a:r>
              <a:rPr lang="ar-SA" sz="24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Sultan bold" pitchFamily="2" charset="-78"/>
              </a:rPr>
              <a:t>السلسلة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) واستبدل كلمة "</a:t>
            </a:r>
            <a:r>
              <a:rPr lang="ar-SA" sz="24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Sultan bold" pitchFamily="2" charset="-78"/>
              </a:rPr>
              <a:t>!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"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Sultan bold" pitchFamily="2" charset="-78"/>
              </a:rPr>
              <a:t>Hello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بعبارة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 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Sultan bold" pitchFamily="2" charset="-78"/>
              </a:rPr>
              <a:t>Python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 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Sultan bold" pitchFamily="2" charset="-78"/>
              </a:rPr>
              <a:t>begins!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"  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".</a:t>
            </a:r>
          </a:p>
          <a:p>
            <a:pPr marL="285750" indent="-285750" algn="r" rtl="1">
              <a:buFont typeface="Wingdings 3" panose="05040102010807070707" pitchFamily="18" charset="2"/>
              <a:buChar char="t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اضغط ضغطة مزدوجة على الأمر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 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Sultan bold" pitchFamily="2" charset="-78"/>
              </a:rPr>
              <a:t>show_icon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 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(</a:t>
            </a:r>
            <a:r>
              <a:rPr lang="ar-SA" sz="24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Sultan bold" pitchFamily="2" charset="-78"/>
              </a:rPr>
              <a:t>إظهار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</a:t>
            </a:r>
            <a:r>
              <a:rPr lang="ar-SA" sz="24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Sultan bold" pitchFamily="2" charset="-78"/>
              </a:rPr>
              <a:t>الرمز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) واستبدل كلمة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) 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Sultan bold" pitchFamily="2" charset="-78"/>
              </a:rPr>
              <a:t>HEART</a:t>
            </a:r>
            <a:r>
              <a:rPr lang="ar-SA" sz="24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Sultan bold" pitchFamily="2" charset="-78"/>
              </a:rPr>
              <a:t>قلب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) بعبارة 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Sultan bold" pitchFamily="2" charset="-78"/>
              </a:rPr>
              <a:t>SNAKE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 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(</a:t>
            </a:r>
            <a:r>
              <a:rPr lang="ar-SA" sz="24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Sultan bold" pitchFamily="2" charset="-78"/>
              </a:rPr>
              <a:t>ثعبان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). </a:t>
            </a:r>
          </a:p>
          <a:p>
            <a:pPr marL="285750" indent="-285750" algn="r" rtl="1">
              <a:buFont typeface="Wingdings 3" panose="05040102010807070707" pitchFamily="18" charset="2"/>
              <a:buChar char="t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اضغط على زر التشغيل لبدء المحاكاة.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Sultan bold" pitchFamily="2" charset="-78"/>
            </a:endParaRP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2662658B-EF75-A69E-8971-A4DE3789EF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428" y="2874855"/>
            <a:ext cx="7038975" cy="372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906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6" name="قلب الصفحة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47380B-84B0-44CF-9F1E-0CAF52C0D7A7}"/>
              </a:ext>
            </a:extLst>
          </p:cNvPr>
          <p:cNvSpPr/>
          <p:nvPr/>
        </p:nvSpPr>
        <p:spPr>
          <a:xfrm>
            <a:off x="56269" y="116317"/>
            <a:ext cx="12065391" cy="65977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CD350442-486D-B378-8E6F-A3AB745DA0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5" b="68962"/>
          <a:stretch/>
        </p:blipFill>
        <p:spPr>
          <a:xfrm>
            <a:off x="1634396" y="9378"/>
            <a:ext cx="8923207" cy="1289155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3C1B4CFA-283E-16DC-87DA-BAD7C69CA4E4}"/>
              </a:ext>
            </a:extLst>
          </p:cNvPr>
          <p:cNvSpPr txBox="1"/>
          <p:nvPr/>
        </p:nvSpPr>
        <p:spPr>
          <a:xfrm>
            <a:off x="3100322" y="384150"/>
            <a:ext cx="55596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solidFill>
                  <a:schemeClr val="bg1"/>
                </a:solidFill>
                <a:latin typeface="Dubai" panose="020B0503030403030204" pitchFamily="34" charset="-78"/>
                <a:cs typeface="Sultan bold" pitchFamily="2" charset="-78"/>
              </a:rPr>
              <a:t>للانتقال إلى اللبنات البرمجية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2247C260-0DDC-9C9E-1FB6-8A4D23F73A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556595" y="1405472"/>
            <a:ext cx="7321924" cy="4786659"/>
          </a:xfrm>
          <a:custGeom>
            <a:avLst/>
            <a:gdLst>
              <a:gd name="connsiteX0" fmla="*/ 0 w 7124700"/>
              <a:gd name="connsiteY0" fmla="*/ 0 h 4657725"/>
              <a:gd name="connsiteX1" fmla="*/ 4488783 w 7124700"/>
              <a:gd name="connsiteY1" fmla="*/ 0 h 4657725"/>
              <a:gd name="connsiteX2" fmla="*/ 4488783 w 7124700"/>
              <a:gd name="connsiteY2" fmla="*/ 361226 h 4657725"/>
              <a:gd name="connsiteX3" fmla="*/ 7124700 w 7124700"/>
              <a:gd name="connsiteY3" fmla="*/ 361226 h 4657725"/>
              <a:gd name="connsiteX4" fmla="*/ 7124700 w 7124700"/>
              <a:gd name="connsiteY4" fmla="*/ 4657725 h 4657725"/>
              <a:gd name="connsiteX5" fmla="*/ 0 w 7124700"/>
              <a:gd name="connsiteY5" fmla="*/ 4657725 h 4657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24700" h="4657725">
                <a:moveTo>
                  <a:pt x="0" y="0"/>
                </a:moveTo>
                <a:lnTo>
                  <a:pt x="4488783" y="0"/>
                </a:lnTo>
                <a:lnTo>
                  <a:pt x="4488783" y="361226"/>
                </a:lnTo>
                <a:lnTo>
                  <a:pt x="7124700" y="361226"/>
                </a:lnTo>
                <a:lnTo>
                  <a:pt x="7124700" y="4657725"/>
                </a:lnTo>
                <a:lnTo>
                  <a:pt x="0" y="465772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1329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6" name="قلب الصفحة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47380B-84B0-44CF-9F1E-0CAF52C0D7A7}"/>
              </a:ext>
            </a:extLst>
          </p:cNvPr>
          <p:cNvSpPr/>
          <p:nvPr/>
        </p:nvSpPr>
        <p:spPr>
          <a:xfrm>
            <a:off x="56269" y="116317"/>
            <a:ext cx="12065391" cy="65977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CD350442-486D-B378-8E6F-A3AB745DA0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5" b="68962"/>
          <a:stretch/>
        </p:blipFill>
        <p:spPr>
          <a:xfrm>
            <a:off x="1634396" y="9378"/>
            <a:ext cx="8923207" cy="1289155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3C1B4CFA-283E-16DC-87DA-BAD7C69CA4E4}"/>
              </a:ext>
            </a:extLst>
          </p:cNvPr>
          <p:cNvSpPr txBox="1"/>
          <p:nvPr/>
        </p:nvSpPr>
        <p:spPr>
          <a:xfrm>
            <a:off x="3100322" y="384150"/>
            <a:ext cx="55596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solidFill>
                  <a:schemeClr val="bg1"/>
                </a:solidFill>
                <a:latin typeface="Dubai" panose="020B0503030403030204" pitchFamily="34" charset="-78"/>
                <a:cs typeface="Sultan bold" pitchFamily="2" charset="-78"/>
              </a:rPr>
              <a:t>حفظ البرنامج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7AAA11CE-52AB-6090-75B7-6521EE386D69}"/>
              </a:ext>
            </a:extLst>
          </p:cNvPr>
          <p:cNvSpPr txBox="1"/>
          <p:nvPr/>
        </p:nvSpPr>
        <p:spPr>
          <a:xfrm>
            <a:off x="3267856" y="1337338"/>
            <a:ext cx="8189042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r" rtl="1">
              <a:buFont typeface="Wingdings 3" panose="05040102010807070707" pitchFamily="18" charset="2"/>
              <a:buChar char="t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اكتب اسماً لبرنامجك.</a:t>
            </a:r>
          </a:p>
          <a:p>
            <a:pPr marL="285750" indent="-285750" algn="r" rtl="1">
              <a:buFont typeface="Wingdings 3" panose="05040102010807070707" pitchFamily="18" charset="2"/>
              <a:buChar char="t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اضغط على أيقونة حفظ. </a:t>
            </a:r>
          </a:p>
          <a:p>
            <a:pPr marL="285750" indent="-285750" algn="r" rtl="1">
              <a:buFont typeface="Wingdings 3" panose="05040102010807070707" pitchFamily="18" charset="2"/>
              <a:buChar char="t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اضغط على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 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Sultan bold" pitchFamily="2" charset="-78"/>
              </a:rPr>
              <a:t>Done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 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(</a:t>
            </a:r>
            <a:r>
              <a:rPr lang="ar-SA" sz="24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Sultan bold" pitchFamily="2" charset="-78"/>
              </a:rPr>
              <a:t>تم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) من النافذة المنبثقة، يتم حفظ البرنامج في مجلد </a:t>
            </a:r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التنزيلات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.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Sultan bold" pitchFamily="2" charset="-78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197A53E7-ACFA-CD31-5336-3C04878858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112" y="2599222"/>
            <a:ext cx="5625922" cy="298311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84DB4165-A3C8-4B02-4865-2BDCB02726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8358" y="2656442"/>
            <a:ext cx="5775690" cy="381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468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7" name="قلب الصفحة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47380B-84B0-44CF-9F1E-0CAF52C0D7A7}"/>
              </a:ext>
            </a:extLst>
          </p:cNvPr>
          <p:cNvSpPr/>
          <p:nvPr/>
        </p:nvSpPr>
        <p:spPr>
          <a:xfrm>
            <a:off x="56269" y="146297"/>
            <a:ext cx="12065391" cy="65977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CD350442-486D-B378-8E6F-A3AB745DA0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5" b="68962"/>
          <a:stretch/>
        </p:blipFill>
        <p:spPr>
          <a:xfrm>
            <a:off x="1634396" y="9378"/>
            <a:ext cx="8923207" cy="1289155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3C1B4CFA-283E-16DC-87DA-BAD7C69CA4E4}"/>
              </a:ext>
            </a:extLst>
          </p:cNvPr>
          <p:cNvSpPr txBox="1"/>
          <p:nvPr/>
        </p:nvSpPr>
        <p:spPr>
          <a:xfrm>
            <a:off x="3100322" y="384150"/>
            <a:ext cx="55596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solidFill>
                  <a:schemeClr val="bg1"/>
                </a:solidFill>
                <a:latin typeface="Dubai" panose="020B0503030403030204" pitchFamily="34" charset="-78"/>
                <a:cs typeface="Sultan bold" pitchFamily="2" charset="-78"/>
              </a:rPr>
              <a:t>تقويم مرحلي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AB163362-19C3-0FD8-7A39-C87B40D79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78" y="706517"/>
            <a:ext cx="9662972" cy="6001846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3835E71-E679-F540-B999-C17BDACBDA44}"/>
              </a:ext>
            </a:extLst>
          </p:cNvPr>
          <p:cNvSpPr txBox="1"/>
          <p:nvPr/>
        </p:nvSpPr>
        <p:spPr>
          <a:xfrm>
            <a:off x="8514413" y="4796852"/>
            <a:ext cx="2406037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solidFill>
                  <a:schemeClr val="bg1"/>
                </a:solidFill>
                <a:cs typeface="Sultan bold" pitchFamily="2" charset="-78"/>
              </a:rPr>
              <a:t>المتحكمات الدقيقة هي دوائر الكترونية متكاملة تحتوي على معالج دقيق إلى جانب الذاكرة  (   )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F98F9894-D0B4-AF05-FA4E-007FCE9DA7CA}"/>
              </a:ext>
            </a:extLst>
          </p:cNvPr>
          <p:cNvSpPr txBox="1"/>
          <p:nvPr/>
        </p:nvSpPr>
        <p:spPr>
          <a:xfrm>
            <a:off x="1182859" y="4954037"/>
            <a:ext cx="25184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Sultan bold" pitchFamily="2" charset="-78"/>
              </a:rPr>
              <a:t>يمكن إنشاء التعليمات البرمجية باستخدام اللبنات فقط (  )</a:t>
            </a:r>
            <a:endParaRPr lang="ar-SA" sz="2400" dirty="0">
              <a:solidFill>
                <a:schemeClr val="bg1"/>
              </a:solidFill>
              <a:cs typeface="Sultan bold" pitchFamily="2" charset="-78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8759B01E-BBB0-04BB-9FBB-DB6DFEA78841}"/>
              </a:ext>
            </a:extLst>
          </p:cNvPr>
          <p:cNvSpPr txBox="1"/>
          <p:nvPr/>
        </p:nvSpPr>
        <p:spPr>
          <a:xfrm>
            <a:off x="3626710" y="4769371"/>
            <a:ext cx="251847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Sultan bold" pitchFamily="2" charset="-78"/>
              </a:rPr>
              <a:t>الدوال عبارة عن جزء من التعليمات البرمجية التي تستخدم لمساعدتك في مهمة أو حدث متكرر ومحدد (  ) </a:t>
            </a:r>
            <a:endParaRPr lang="ar-SA" sz="2400" dirty="0">
              <a:solidFill>
                <a:schemeClr val="bg1"/>
              </a:solidFill>
              <a:cs typeface="Sultan bold" pitchFamily="2" charset="-78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51D66D09-CC40-4E1D-3AAA-50A756558F38}"/>
              </a:ext>
            </a:extLst>
          </p:cNvPr>
          <p:cNvSpPr txBox="1"/>
          <p:nvPr/>
        </p:nvSpPr>
        <p:spPr>
          <a:xfrm>
            <a:off x="6168329" y="4954037"/>
            <a:ext cx="22897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Sultan bold" pitchFamily="2" charset="-78"/>
              </a:rPr>
              <a:t>يعد المايكروبت حاسب صغير الحجم تم إنشاؤه من قبل وزارة الدفاع الأمريكية (  ) </a:t>
            </a:r>
            <a:endParaRPr lang="ar-SA" sz="2400" dirty="0">
              <a:solidFill>
                <a:schemeClr val="bg1"/>
              </a:solidFill>
              <a:cs typeface="Sultan bol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87088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3" name="قلب الصفحة.wav"/>
          </p:stSnd>
        </p:sndAc>
      </p:transition>
    </mc:Choice>
    <mc:Fallback xmlns="">
      <p:transition spd="slow">
        <p:fade/>
        <p:sndAc>
          <p:stSnd>
            <p:snd r:embed="rId7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47380B-84B0-44CF-9F1E-0CAF52C0D7A7}"/>
              </a:ext>
            </a:extLst>
          </p:cNvPr>
          <p:cNvSpPr/>
          <p:nvPr/>
        </p:nvSpPr>
        <p:spPr>
          <a:xfrm>
            <a:off x="56269" y="86336"/>
            <a:ext cx="12065391" cy="65977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CD350442-486D-B378-8E6F-A3AB745DA0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5" b="68962"/>
          <a:stretch/>
        </p:blipFill>
        <p:spPr>
          <a:xfrm>
            <a:off x="1634396" y="9378"/>
            <a:ext cx="8923207" cy="1289155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3C1B4CFA-283E-16DC-87DA-BAD7C69CA4E4}"/>
              </a:ext>
            </a:extLst>
          </p:cNvPr>
          <p:cNvSpPr txBox="1"/>
          <p:nvPr/>
        </p:nvSpPr>
        <p:spPr>
          <a:xfrm>
            <a:off x="2473377" y="384150"/>
            <a:ext cx="725523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solidFill>
                  <a:schemeClr val="bg1"/>
                </a:solidFill>
                <a:latin typeface="Dubai" panose="020B0503030403030204" pitchFamily="34" charset="-78"/>
                <a:cs typeface="Sultan bold" pitchFamily="2" charset="-78"/>
              </a:rPr>
              <a:t>تنزيل البرنامج على جهاز المايكروبت عبر سلك </a:t>
            </a:r>
            <a:r>
              <a:rPr lang="en-US" sz="3200" dirty="0">
                <a:solidFill>
                  <a:schemeClr val="bg1"/>
                </a:solidFill>
                <a:latin typeface="Dubai" panose="020B0503030403030204" pitchFamily="34" charset="-78"/>
                <a:cs typeface="Sultan bold" pitchFamily="2" charset="-78"/>
              </a:rPr>
              <a:t>USB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0A03959E-5854-CAC2-CF5C-C6008C368AD1}"/>
              </a:ext>
            </a:extLst>
          </p:cNvPr>
          <p:cNvSpPr txBox="1"/>
          <p:nvPr/>
        </p:nvSpPr>
        <p:spPr>
          <a:xfrm>
            <a:off x="3790124" y="2272964"/>
            <a:ext cx="791392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r" rtl="1">
              <a:buFont typeface="Wingdings 3" panose="05040102010807070707" pitchFamily="18" charset="2"/>
              <a:buChar char="t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اكتب اسما لبرنامجك.</a:t>
            </a:r>
          </a:p>
          <a:p>
            <a:pPr marL="285750" indent="-285750" algn="r" rtl="1">
              <a:buFont typeface="Wingdings 3" panose="05040102010807070707" pitchFamily="18" charset="2"/>
              <a:buChar char="t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اضغط على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Download 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(تنزيل).</a:t>
            </a:r>
          </a:p>
          <a:p>
            <a:pPr marL="285750" indent="-285750" algn="r" rtl="1">
              <a:buFont typeface="Wingdings 3" panose="05040102010807070707" pitchFamily="18" charset="2"/>
              <a:buChar char="t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افتح مجلد التنزيلات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Download ) 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) وانسخ الملف بامتداد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hex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الخاص برنامجك. </a:t>
            </a:r>
          </a:p>
          <a:p>
            <a:pPr marL="285750" indent="-285750" algn="r" rtl="1">
              <a:buFont typeface="Wingdings 3" panose="05040102010807070707" pitchFamily="18" charset="2"/>
              <a:buChar char="t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افتح محرك اقراص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MICROBIT 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والصق الملف بامتداد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hex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..</a:t>
            </a:r>
            <a:endParaRPr lang="en-US" sz="2400" dirty="0">
              <a:latin typeface="Calibri" panose="020F0502020204030204" pitchFamily="34" charset="0"/>
              <a:cs typeface="Sultan bold" pitchFamily="2" charset="-78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43DF318E-76C6-2D7B-93AF-E6C2ED165322}"/>
              </a:ext>
            </a:extLst>
          </p:cNvPr>
          <p:cNvSpPr txBox="1"/>
          <p:nvPr/>
        </p:nvSpPr>
        <p:spPr>
          <a:xfrm>
            <a:off x="329784" y="1353370"/>
            <a:ext cx="1137426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800" dirty="0">
                <a:solidFill>
                  <a:srgbClr val="10D95E"/>
                </a:solidFill>
                <a:latin typeface="Calibri" panose="020F0502020204030204" pitchFamily="34" charset="0"/>
                <a:cs typeface="Sultan bold" pitchFamily="2" charset="-78"/>
              </a:rPr>
              <a:t>لتنزيل  البرنامج على جهاز المايكروبت، عليك أولا توصيل المايكروبت بجهاز الحاسب الخاص بك باستخدام سلك </a:t>
            </a:r>
            <a:r>
              <a:rPr lang="en-US" sz="2800" dirty="0">
                <a:solidFill>
                  <a:srgbClr val="10D95E"/>
                </a:solidFill>
                <a:latin typeface="Calibri" panose="020F0502020204030204" pitchFamily="34" charset="0"/>
                <a:cs typeface="Sultan bold" pitchFamily="2" charset="-78"/>
              </a:rPr>
              <a:t>USB</a:t>
            </a:r>
            <a:r>
              <a:rPr lang="ar-SA" sz="2800" dirty="0">
                <a:solidFill>
                  <a:srgbClr val="10D95E"/>
                </a:solidFill>
                <a:latin typeface="Calibri" panose="020F0502020204030204" pitchFamily="34" charset="0"/>
                <a:cs typeface="Sultan bold" pitchFamily="2" charset="-78"/>
              </a:rPr>
              <a:t>. بعد ذلك سيظهر كمحرك أقراص </a:t>
            </a:r>
            <a:r>
              <a:rPr lang="en-US" sz="2800" dirty="0">
                <a:solidFill>
                  <a:srgbClr val="10D95E"/>
                </a:solidFill>
                <a:latin typeface="Calibri" panose="020F0502020204030204" pitchFamily="34" charset="0"/>
                <a:cs typeface="Sultan bold" pitchFamily="2" charset="-78"/>
              </a:rPr>
              <a:t>USB</a:t>
            </a:r>
            <a:r>
              <a:rPr lang="ar-SA" sz="2800" dirty="0">
                <a:solidFill>
                  <a:srgbClr val="10D95E"/>
                </a:solidFill>
                <a:latin typeface="Calibri" panose="020F0502020204030204" pitchFamily="34" charset="0"/>
                <a:cs typeface="Sultan bold" pitchFamily="2" charset="-78"/>
              </a:rPr>
              <a:t> محمول.</a:t>
            </a:r>
            <a:endParaRPr lang="en-US" sz="3600" dirty="0">
              <a:solidFill>
                <a:srgbClr val="10D95E"/>
              </a:solidFill>
              <a:latin typeface="Calibri" panose="020F0502020204030204" pitchFamily="34" charset="0"/>
              <a:cs typeface="Sultan bold" pitchFamily="2" charset="-78"/>
            </a:endParaRPr>
          </a:p>
        </p:txBody>
      </p:sp>
      <p:pic>
        <p:nvPicPr>
          <p:cNvPr id="9" name="صورة 8" descr="صورة تحتوي على نص, إلكترونيات&#10;&#10;تم إنشاء الوصف تلقائياً">
            <a:extLst>
              <a:ext uri="{FF2B5EF4-FFF2-40B4-BE49-F238E27FC236}">
                <a16:creationId xmlns:a16="http://schemas.microsoft.com/office/drawing/2014/main" id="{9EB1E7BC-0467-A134-974C-AB643E32A9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28" y="2354533"/>
            <a:ext cx="2633494" cy="2116796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326219C4-6B3D-DE50-101C-6E1B6791BAD6}"/>
              </a:ext>
            </a:extLst>
          </p:cNvPr>
          <p:cNvSpPr txBox="1"/>
          <p:nvPr/>
        </p:nvSpPr>
        <p:spPr>
          <a:xfrm>
            <a:off x="329783" y="4751483"/>
            <a:ext cx="1137426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800" dirty="0">
                <a:solidFill>
                  <a:srgbClr val="F7941E"/>
                </a:solidFill>
                <a:latin typeface="Calibri" panose="020F0502020204030204" pitchFamily="34" charset="0"/>
                <a:cs typeface="Sultan bold" pitchFamily="2" charset="-78"/>
              </a:rPr>
              <a:t>سيضيئ المصباح الموجود على الجزء الخلفي من المايكروبت لإظهار أن البرنامج يقوم بالنسخ.</a:t>
            </a:r>
          </a:p>
          <a:p>
            <a:pPr algn="ctr" rtl="1"/>
            <a:r>
              <a:rPr lang="ar-SA" sz="2800" dirty="0">
                <a:solidFill>
                  <a:srgbClr val="F7941E"/>
                </a:solidFill>
                <a:latin typeface="Calibri" panose="020F0502020204030204" pitchFamily="34" charset="0"/>
                <a:cs typeface="Sultan bold" pitchFamily="2" charset="-78"/>
              </a:rPr>
              <a:t>عندما يتوقف عن الوميض، سيعمل البرنامج على المايكروبت الخاص بك.</a:t>
            </a:r>
            <a:endParaRPr lang="en-US" sz="2800" dirty="0">
              <a:solidFill>
                <a:srgbClr val="F7941E"/>
              </a:solidFill>
              <a:latin typeface="Calibri" panose="020F0502020204030204" pitchFamily="34" charset="0"/>
              <a:cs typeface="Sultan bol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244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3" name="قلب الصفحة.wav"/>
          </p:stSnd>
        </p:sndAc>
      </p:transition>
    </mc:Choice>
    <mc:Fallback xmlns="">
      <p:transition spd="slow">
        <p:fade/>
        <p:sndAc>
          <p:stSnd>
            <p:snd r:embed="rId7" name="قلب الصفحة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47380B-84B0-44CF-9F1E-0CAF52C0D7A7}"/>
              </a:ext>
            </a:extLst>
          </p:cNvPr>
          <p:cNvSpPr/>
          <p:nvPr/>
        </p:nvSpPr>
        <p:spPr>
          <a:xfrm>
            <a:off x="56269" y="116316"/>
            <a:ext cx="12065391" cy="65977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CD350442-486D-B378-8E6F-A3AB745DA0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5" b="68962"/>
          <a:stretch/>
        </p:blipFill>
        <p:spPr>
          <a:xfrm>
            <a:off x="1634396" y="9378"/>
            <a:ext cx="8923207" cy="1289155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3C1B4CFA-283E-16DC-87DA-BAD7C69CA4E4}"/>
              </a:ext>
            </a:extLst>
          </p:cNvPr>
          <p:cNvSpPr txBox="1"/>
          <p:nvPr/>
        </p:nvSpPr>
        <p:spPr>
          <a:xfrm>
            <a:off x="3100322" y="384150"/>
            <a:ext cx="55596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solidFill>
                  <a:schemeClr val="bg1"/>
                </a:solidFill>
                <a:latin typeface="Dubai" panose="020B0503030403030204" pitchFamily="34" charset="-78"/>
                <a:cs typeface="Sultan bold" pitchFamily="2" charset="-78"/>
              </a:rPr>
              <a:t>حذف اللبنات 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F868B5AE-3E37-5094-E61D-336ECFDAB0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7134" y="2389559"/>
            <a:ext cx="6583660" cy="3712703"/>
          </a:xfrm>
          <a:prstGeom prst="rect">
            <a:avLst/>
          </a:prstGeom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8C3AA969-948F-6695-E6B4-05231148E5F7}"/>
              </a:ext>
            </a:extLst>
          </p:cNvPr>
          <p:cNvSpPr txBox="1"/>
          <p:nvPr/>
        </p:nvSpPr>
        <p:spPr>
          <a:xfrm>
            <a:off x="1949872" y="1298533"/>
            <a:ext cx="82781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لحذف لبنة أو مجموعة من اللبنات، عليك سحبها وإفلاتها مرة أخرى في مربع أدوات اللبنات </a:t>
            </a:r>
            <a:r>
              <a:rPr lang="en-US" sz="2800" dirty="0">
                <a:latin typeface="Calibri" panose="020F0502020204030204" pitchFamily="34" charset="0"/>
                <a:cs typeface="Sultan bold" pitchFamily="2" charset="-78"/>
              </a:rPr>
              <a:t>(Blocks)</a:t>
            </a:r>
            <a:endParaRPr lang="en-US" sz="3600" dirty="0">
              <a:latin typeface="Calibri" panose="020F0502020204030204" pitchFamily="34" charset="0"/>
              <a:cs typeface="Sultan bol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24478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3" name="قلب الصفحة.wav"/>
          </p:stSnd>
        </p:sndAc>
      </p:transition>
    </mc:Choice>
    <mc:Fallback xmlns="">
      <p:transition spd="slow">
        <p:fade/>
        <p:sndAc>
          <p:stSnd>
            <p:snd r:embed="rId7" name="قلب الصفحة.wav"/>
          </p:stSnd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47380B-84B0-44CF-9F1E-0CAF52C0D7A7}"/>
              </a:ext>
            </a:extLst>
          </p:cNvPr>
          <p:cNvSpPr/>
          <p:nvPr/>
        </p:nvSpPr>
        <p:spPr>
          <a:xfrm>
            <a:off x="56269" y="116316"/>
            <a:ext cx="12065391" cy="65977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CD350442-486D-B378-8E6F-A3AB745DA0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5" b="68962"/>
          <a:stretch/>
        </p:blipFill>
        <p:spPr>
          <a:xfrm>
            <a:off x="1634396" y="9378"/>
            <a:ext cx="8923207" cy="1289155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3C1B4CFA-283E-16DC-87DA-BAD7C69CA4E4}"/>
              </a:ext>
            </a:extLst>
          </p:cNvPr>
          <p:cNvSpPr txBox="1"/>
          <p:nvPr/>
        </p:nvSpPr>
        <p:spPr>
          <a:xfrm>
            <a:off x="3100322" y="384150"/>
            <a:ext cx="55596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solidFill>
                  <a:schemeClr val="bg1"/>
                </a:solidFill>
                <a:latin typeface="Dubai" panose="020B0503030403030204" pitchFamily="34" charset="-78"/>
                <a:cs typeface="Sultan bold" pitchFamily="2" charset="-78"/>
              </a:rPr>
              <a:t>صندوق الأوامر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5F4DA22C-0A15-8612-C22C-C32216D534B5}"/>
              </a:ext>
            </a:extLst>
          </p:cNvPr>
          <p:cNvSpPr txBox="1"/>
          <p:nvPr/>
        </p:nvSpPr>
        <p:spPr>
          <a:xfrm>
            <a:off x="4475492" y="2479917"/>
            <a:ext cx="649730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يتم تنظيم دوال مايكروبت في نطاقات بأسماء مطابقة لأسماء التبويبات، وبنفس طريقة تنظيم اللبنات البرمجية ضمن فئات (تبويبات).</a:t>
            </a:r>
          </a:p>
          <a:p>
            <a:pPr algn="ctr" rtl="1"/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يُعد استدعاء إحدى دوال بايثون المضمنة في مايكروبت سهل الطرق لبدء استخدام مايكروبت في بايثون.   </a:t>
            </a:r>
            <a:endParaRPr lang="en-US" sz="3600" dirty="0">
              <a:latin typeface="Calibri" panose="020F0502020204030204" pitchFamily="34" charset="0"/>
              <a:cs typeface="Sultan bold" pitchFamily="2" charset="-78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F414CAEB-9BA4-1A4C-71DE-8993BDFA84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8230" y="1405471"/>
            <a:ext cx="2344184" cy="464091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55562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3" name="قلب الصفحة.wav"/>
          </p:stSnd>
        </p:sndAc>
      </p:transition>
    </mc:Choice>
    <mc:Fallback xmlns="">
      <p:transition spd="slow">
        <p:fade/>
        <p:sndAc>
          <p:stSnd>
            <p:snd r:embed="rId7" name="قلب الصفحة.wav"/>
          </p:stSnd>
        </p:sndAc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47380B-84B0-44CF-9F1E-0CAF52C0D7A7}"/>
              </a:ext>
            </a:extLst>
          </p:cNvPr>
          <p:cNvSpPr/>
          <p:nvPr/>
        </p:nvSpPr>
        <p:spPr>
          <a:xfrm>
            <a:off x="56269" y="116316"/>
            <a:ext cx="12065391" cy="65977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CD350442-486D-B378-8E6F-A3AB745DA0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5" b="68962"/>
          <a:stretch/>
        </p:blipFill>
        <p:spPr>
          <a:xfrm>
            <a:off x="1634396" y="9378"/>
            <a:ext cx="8923207" cy="1289155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3C1B4CFA-283E-16DC-87DA-BAD7C69CA4E4}"/>
              </a:ext>
            </a:extLst>
          </p:cNvPr>
          <p:cNvSpPr txBox="1"/>
          <p:nvPr/>
        </p:nvSpPr>
        <p:spPr>
          <a:xfrm>
            <a:off x="3100322" y="384150"/>
            <a:ext cx="55596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solidFill>
                  <a:schemeClr val="bg1"/>
                </a:solidFill>
                <a:latin typeface="Dubai" panose="020B0503030403030204" pitchFamily="34" charset="-78"/>
                <a:cs typeface="Sultan bold" pitchFamily="2" charset="-78"/>
              </a:rPr>
              <a:t>البرمجة بالبايثون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70313DAE-5822-11D3-2E76-E73E434F61BC}"/>
              </a:ext>
            </a:extLst>
          </p:cNvPr>
          <p:cNvSpPr txBox="1"/>
          <p:nvPr/>
        </p:nvSpPr>
        <p:spPr>
          <a:xfrm>
            <a:off x="3748530" y="2031377"/>
            <a:ext cx="795551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r" rtl="1">
              <a:buFont typeface="Wingdings 3" panose="05040102010807070707" pitchFamily="18" charset="2"/>
              <a:buChar char="t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اضغط على فئة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Basic 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(أساسي) الأساسية. </a:t>
            </a:r>
          </a:p>
          <a:p>
            <a:pPr marL="285750" indent="-285750" algn="r" rtl="1">
              <a:buFont typeface="Wingdings 3" panose="05040102010807070707" pitchFamily="18" charset="2"/>
              <a:buChar char="t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اسحب وأفلت أمر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) show number 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إظهار الرقم) في المحرر. </a:t>
            </a:r>
          </a:p>
          <a:p>
            <a:pPr marL="285750" indent="-285750" algn="r" rtl="1">
              <a:buFont typeface="Wingdings 3" panose="05040102010807070707" pitchFamily="18" charset="2"/>
              <a:buChar char="t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اكتب الرقم الذي تريد إظهاره. </a:t>
            </a:r>
          </a:p>
          <a:p>
            <a:pPr marL="285750" indent="-285750" algn="r" rtl="1">
              <a:buFont typeface="Wingdings 3" panose="05040102010807070707" pitchFamily="18" charset="2"/>
              <a:buChar char="t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اضغط على زر التشغيل لبدء المحاكي الذي سيعرض الرسالة السابقة على الشاشة. </a:t>
            </a:r>
            <a:endParaRPr lang="en-US" sz="2400" dirty="0">
              <a:latin typeface="Calibri" panose="020F0502020204030204" pitchFamily="34" charset="0"/>
              <a:cs typeface="Sultan bold" pitchFamily="2" charset="-78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385A0CCD-8513-D35D-E308-1447E52B6420}"/>
              </a:ext>
            </a:extLst>
          </p:cNvPr>
          <p:cNvSpPr txBox="1"/>
          <p:nvPr/>
        </p:nvSpPr>
        <p:spPr>
          <a:xfrm>
            <a:off x="830167" y="1178768"/>
            <a:ext cx="1045626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800" dirty="0">
                <a:solidFill>
                  <a:srgbClr val="F7941E"/>
                </a:solidFill>
                <a:latin typeface="Calibri" panose="020F0502020204030204" pitchFamily="34" charset="0"/>
                <a:cs typeface="Sultan bold" pitchFamily="2" charset="-78"/>
              </a:rPr>
              <a:t>لإضافة أمر في  محرر اللغة يتعين عليك فقط سحبه وإفلاته.</a:t>
            </a:r>
          </a:p>
          <a:p>
            <a:pPr algn="ctr" rtl="1"/>
            <a:r>
              <a:rPr lang="ar-SA" sz="2800" dirty="0">
                <a:solidFill>
                  <a:srgbClr val="F7941E"/>
                </a:solidFill>
                <a:latin typeface="Calibri" panose="020F0502020204030204" pitchFamily="34" charset="0"/>
                <a:cs typeface="Sultan bold" pitchFamily="2" charset="-78"/>
              </a:rPr>
              <a:t>أزل كافة الأوامر السابقة من المحرر وابدأ بإضافة الأوامر النصية لإنشاء البرنامج بلغة بايثون.</a:t>
            </a:r>
            <a:endParaRPr lang="en-US" sz="2800" dirty="0">
              <a:solidFill>
                <a:srgbClr val="F7941E"/>
              </a:solidFill>
              <a:latin typeface="Calibri" panose="020F0502020204030204" pitchFamily="34" charset="0"/>
              <a:cs typeface="Sultan bold" pitchFamily="2" charset="-78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64BEE2AD-AC38-324C-8F2D-9655E8D550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416" y="3587123"/>
            <a:ext cx="5413188" cy="2592116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9E48D158-E370-B612-3140-DC874A377E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0604" y="3601037"/>
            <a:ext cx="5119141" cy="258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584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3" name="قلب الصفحة.wav"/>
          </p:stSnd>
        </p:sndAc>
      </p:transition>
    </mc:Choice>
    <mc:Fallback xmlns="">
      <p:transition spd="slow">
        <p:fade/>
        <p:sndAc>
          <p:stSnd>
            <p:snd r:embed="rId8" name="قلب الصفحة.wav"/>
          </p:stSnd>
        </p:sndAc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47380B-84B0-44CF-9F1E-0CAF52C0D7A7}"/>
              </a:ext>
            </a:extLst>
          </p:cNvPr>
          <p:cNvSpPr/>
          <p:nvPr/>
        </p:nvSpPr>
        <p:spPr>
          <a:xfrm>
            <a:off x="56269" y="116316"/>
            <a:ext cx="12065391" cy="65977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CD350442-486D-B378-8E6F-A3AB745DA0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5" b="68962"/>
          <a:stretch/>
        </p:blipFill>
        <p:spPr>
          <a:xfrm>
            <a:off x="1634396" y="9378"/>
            <a:ext cx="8923207" cy="1289155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3C1B4CFA-283E-16DC-87DA-BAD7C69CA4E4}"/>
              </a:ext>
            </a:extLst>
          </p:cNvPr>
          <p:cNvSpPr txBox="1"/>
          <p:nvPr/>
        </p:nvSpPr>
        <p:spPr>
          <a:xfrm>
            <a:off x="3100322" y="384150"/>
            <a:ext cx="55596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solidFill>
                  <a:schemeClr val="bg1"/>
                </a:solidFill>
                <a:latin typeface="Dubai" panose="020B0503030403030204" pitchFamily="34" charset="-78"/>
                <a:cs typeface="Sultan bold" pitchFamily="2" charset="-78"/>
              </a:rPr>
              <a:t>أزرار المايكروبت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4D9F8797-03A3-2F1D-9D35-11BB5C4FF4BF}"/>
              </a:ext>
            </a:extLst>
          </p:cNvPr>
          <p:cNvSpPr txBox="1"/>
          <p:nvPr/>
        </p:nvSpPr>
        <p:spPr>
          <a:xfrm>
            <a:off x="341293" y="1566367"/>
            <a:ext cx="1107773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حان الوقت لترى كيف يمكنك استخدام الأزرار الموجودة في المايكروبت. ستنشئ مشروعا جديدا ينتج منه إظهار الحرف </a:t>
            </a:r>
            <a:r>
              <a:rPr lang="en-US" sz="2800" dirty="0">
                <a:latin typeface="Calibri" panose="020F0502020204030204" pitchFamily="34" charset="0"/>
                <a:cs typeface="Sultan bold" pitchFamily="2" charset="-78"/>
              </a:rPr>
              <a:t>A</a:t>
            </a:r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 على شاشة المايكروبت عند الضغط على زر </a:t>
            </a:r>
            <a:r>
              <a:rPr lang="en-US" sz="2800" dirty="0">
                <a:latin typeface="Calibri" panose="020F0502020204030204" pitchFamily="34" charset="0"/>
                <a:cs typeface="Sultan bold" pitchFamily="2" charset="-78"/>
              </a:rPr>
              <a:t>A ،</a:t>
            </a:r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 وإظهار الحرف</a:t>
            </a:r>
            <a:r>
              <a:rPr lang="en-US" sz="2800" dirty="0">
                <a:latin typeface="Calibri" panose="020F0502020204030204" pitchFamily="34" charset="0"/>
                <a:cs typeface="Sultan bold" pitchFamily="2" charset="-78"/>
              </a:rPr>
              <a:t> B </a:t>
            </a:r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عند الضغط على زر</a:t>
            </a:r>
            <a:r>
              <a:rPr lang="en-US" sz="2800" dirty="0">
                <a:latin typeface="Calibri" panose="020F0502020204030204" pitchFamily="34" charset="0"/>
                <a:cs typeface="Sultan bold" pitchFamily="2" charset="-78"/>
              </a:rPr>
              <a:t>B</a:t>
            </a:r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.</a:t>
            </a:r>
          </a:p>
          <a:p>
            <a:pPr algn="ctr" rtl="1"/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ابدأ بإنشاء مشروع جديد.</a:t>
            </a:r>
            <a:endParaRPr lang="en-US" sz="2800" dirty="0">
              <a:latin typeface="Calibri" panose="020F0502020204030204" pitchFamily="34" charset="0"/>
              <a:cs typeface="Sultan bold" pitchFamily="2" charset="-78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E71505A4-E18C-FB4C-97E3-9E03CE7B34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185" y="3058300"/>
            <a:ext cx="4083947" cy="332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520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3" name="قلب الصفحة.wav"/>
          </p:stSnd>
        </p:sndAc>
      </p:transition>
    </mc:Choice>
    <mc:Fallback xmlns="">
      <p:transition spd="slow">
        <p:fade/>
        <p:sndAc>
          <p:stSnd>
            <p:snd r:embed="rId7" name="قلب الصفحة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47380B-84B0-44CF-9F1E-0CAF52C0D7A7}"/>
              </a:ext>
            </a:extLst>
          </p:cNvPr>
          <p:cNvSpPr/>
          <p:nvPr/>
        </p:nvSpPr>
        <p:spPr>
          <a:xfrm>
            <a:off x="56269" y="71855"/>
            <a:ext cx="12065391" cy="659774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pic>
        <p:nvPicPr>
          <p:cNvPr id="13" name="صورة 12">
            <a:extLst>
              <a:ext uri="{FF2B5EF4-FFF2-40B4-BE49-F238E27FC236}">
                <a16:creationId xmlns:a16="http://schemas.microsoft.com/office/drawing/2014/main" id="{4785E5A3-1084-F2D6-0597-517BDA3E41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764" y="1865746"/>
            <a:ext cx="5282471" cy="413627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CD350442-486D-B378-8E6F-A3AB745DA0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5" b="68962"/>
          <a:stretch/>
        </p:blipFill>
        <p:spPr>
          <a:xfrm>
            <a:off x="1634396" y="9378"/>
            <a:ext cx="8923207" cy="1289155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730902C0-8440-3501-ABFE-CA09034DE2CA}"/>
              </a:ext>
            </a:extLst>
          </p:cNvPr>
          <p:cNvSpPr txBox="1"/>
          <p:nvPr/>
        </p:nvSpPr>
        <p:spPr>
          <a:xfrm>
            <a:off x="3238923" y="1293486"/>
            <a:ext cx="528247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chemeClr val="bg1"/>
                </a:solidFill>
                <a:latin typeface="Dubai" panose="020B0503030403030204" pitchFamily="34" charset="-78"/>
                <a:cs typeface="Sultan bold" pitchFamily="2" charset="-78"/>
              </a:rPr>
              <a:t>التعرف على المايكروبت ومكوناته.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ACD78C77-C376-2FC1-9DFB-A5FF3C5F3550}"/>
              </a:ext>
            </a:extLst>
          </p:cNvPr>
          <p:cNvSpPr txBox="1"/>
          <p:nvPr/>
        </p:nvSpPr>
        <p:spPr>
          <a:xfrm>
            <a:off x="7564211" y="1964686"/>
            <a:ext cx="4027237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chemeClr val="bg1"/>
                </a:solidFill>
                <a:latin typeface="Dubai" panose="020B0503030403030204" pitchFamily="34" charset="-78"/>
                <a:cs typeface="Sultan bold" pitchFamily="2" charset="-78"/>
              </a:rPr>
              <a:t>استخدام أداة </a:t>
            </a:r>
          </a:p>
          <a:p>
            <a:pPr algn="ctr"/>
            <a:r>
              <a:rPr lang="ar-SA" sz="2800" dirty="0">
                <a:solidFill>
                  <a:schemeClr val="bg1"/>
                </a:solidFill>
                <a:latin typeface="Dubai" panose="020B0503030403030204" pitchFamily="34" charset="-78"/>
                <a:cs typeface="Sultan bold" pitchFamily="2" charset="-78"/>
              </a:rPr>
              <a:t>مايكروسوفت ميك كود.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85B322E-17F0-CAD2-F43C-8BA90F0FD550}"/>
              </a:ext>
            </a:extLst>
          </p:cNvPr>
          <p:cNvSpPr txBox="1"/>
          <p:nvPr/>
        </p:nvSpPr>
        <p:spPr>
          <a:xfrm>
            <a:off x="7564210" y="3332899"/>
            <a:ext cx="4027237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chemeClr val="bg1"/>
                </a:solidFill>
                <a:latin typeface="Dubai" panose="020B0503030403030204" pitchFamily="34" charset="-78"/>
                <a:cs typeface="Sultan bold" pitchFamily="2" charset="-78"/>
              </a:rPr>
              <a:t>معرفة عمل المتحكم </a:t>
            </a:r>
          </a:p>
          <a:p>
            <a:pPr algn="ctr"/>
            <a:r>
              <a:rPr lang="ar-SA" sz="2800" dirty="0">
                <a:solidFill>
                  <a:schemeClr val="bg1"/>
                </a:solidFill>
                <a:latin typeface="Dubai" panose="020B0503030403030204" pitchFamily="34" charset="-78"/>
                <a:cs typeface="Sultan bold" pitchFamily="2" charset="-78"/>
              </a:rPr>
              <a:t>الدقيق لمايكروبت.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7D39E0F-945E-BC12-F5C6-17A858A052FE}"/>
              </a:ext>
            </a:extLst>
          </p:cNvPr>
          <p:cNvSpPr txBox="1"/>
          <p:nvPr/>
        </p:nvSpPr>
        <p:spPr>
          <a:xfrm>
            <a:off x="8553730" y="4875735"/>
            <a:ext cx="3154846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chemeClr val="bg1"/>
                </a:solidFill>
                <a:latin typeface="Dubai" panose="020B0503030403030204" pitchFamily="34" charset="-78"/>
                <a:cs typeface="Sultan bold" pitchFamily="2" charset="-78"/>
              </a:rPr>
              <a:t>فهم قواعد بناء الجملة الخاصة بلغة البرمجة النصية.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CCF0C512-F0D7-58DB-83BD-07EC1E218ACF}"/>
              </a:ext>
            </a:extLst>
          </p:cNvPr>
          <p:cNvSpPr txBox="1"/>
          <p:nvPr/>
        </p:nvSpPr>
        <p:spPr>
          <a:xfrm>
            <a:off x="4179786" y="6032508"/>
            <a:ext cx="402723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chemeClr val="bg1"/>
                </a:solidFill>
                <a:latin typeface="Dubai" panose="020B0503030403030204" pitchFamily="34" charset="-78"/>
                <a:cs typeface="Sultan bold" pitchFamily="2" charset="-78"/>
              </a:rPr>
              <a:t>استخدام الدوال في البرمجة.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E7D172ED-7665-1B20-50B7-65D7F5632BB7}"/>
              </a:ext>
            </a:extLst>
          </p:cNvPr>
          <p:cNvSpPr txBox="1"/>
          <p:nvPr/>
        </p:nvSpPr>
        <p:spPr>
          <a:xfrm>
            <a:off x="682761" y="5291234"/>
            <a:ext cx="3504051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chemeClr val="bg1"/>
                </a:solidFill>
                <a:latin typeface="Dubai" panose="020B0503030403030204" pitchFamily="34" charset="-78"/>
                <a:cs typeface="Sultan bold" pitchFamily="2" charset="-78"/>
              </a:rPr>
              <a:t>استخدام الاحداث </a:t>
            </a:r>
          </a:p>
          <a:p>
            <a:pPr algn="ctr"/>
            <a:r>
              <a:rPr lang="ar-SA" sz="2800" dirty="0">
                <a:solidFill>
                  <a:schemeClr val="bg1"/>
                </a:solidFill>
                <a:latin typeface="Dubai" panose="020B0503030403030204" pitchFamily="34" charset="-78"/>
                <a:cs typeface="Sultan bold" pitchFamily="2" charset="-78"/>
              </a:rPr>
              <a:t>في بايثون.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2901717B-592E-CF9A-3EF4-06BE6384F404}"/>
              </a:ext>
            </a:extLst>
          </p:cNvPr>
          <p:cNvSpPr txBox="1"/>
          <p:nvPr/>
        </p:nvSpPr>
        <p:spPr>
          <a:xfrm>
            <a:off x="638151" y="3786986"/>
            <a:ext cx="3307702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chemeClr val="bg1"/>
                </a:solidFill>
                <a:latin typeface="Dubai" panose="020B0503030403030204" pitchFamily="34" charset="-78"/>
                <a:cs typeface="Sultan bold" pitchFamily="2" charset="-78"/>
              </a:rPr>
              <a:t>التمييز بين المتغيرات العددية </a:t>
            </a:r>
          </a:p>
          <a:p>
            <a:pPr algn="ctr"/>
            <a:r>
              <a:rPr lang="ar-SA" sz="2800" dirty="0">
                <a:solidFill>
                  <a:schemeClr val="bg1"/>
                </a:solidFill>
                <a:latin typeface="Dubai" panose="020B0503030403030204" pitchFamily="34" charset="-78"/>
                <a:cs typeface="Sultan bold" pitchFamily="2" charset="-78"/>
              </a:rPr>
              <a:t>والنصية.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788CDC9B-D241-3DB4-4CD5-1C27DFA4064D}"/>
              </a:ext>
            </a:extLst>
          </p:cNvPr>
          <p:cNvSpPr txBox="1"/>
          <p:nvPr/>
        </p:nvSpPr>
        <p:spPr>
          <a:xfrm>
            <a:off x="393289" y="2254591"/>
            <a:ext cx="3156137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chemeClr val="bg1"/>
                </a:solidFill>
                <a:latin typeface="Dubai" panose="020B0503030403030204" pitchFamily="34" charset="-78"/>
                <a:cs typeface="Sultan bold" pitchFamily="2" charset="-78"/>
              </a:rPr>
              <a:t>التمييز بين المتغيرات المحلية والمتغيرات العامة.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0BC5940F-43A0-3256-03F4-7B44F8C4FC50}"/>
              </a:ext>
            </a:extLst>
          </p:cNvPr>
          <p:cNvSpPr txBox="1"/>
          <p:nvPr/>
        </p:nvSpPr>
        <p:spPr>
          <a:xfrm>
            <a:off x="3100322" y="384150"/>
            <a:ext cx="55596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solidFill>
                  <a:schemeClr val="bg1"/>
                </a:solidFill>
                <a:latin typeface="Dubai" panose="020B0503030403030204" pitchFamily="34" charset="-78"/>
                <a:cs typeface="Sultan bold" pitchFamily="2" charset="-78"/>
              </a:rPr>
              <a:t>نواتج التعلم</a:t>
            </a:r>
          </a:p>
        </p:txBody>
      </p:sp>
    </p:spTree>
    <p:extLst>
      <p:ext uri="{BB962C8B-B14F-4D97-AF65-F5344CB8AC3E}">
        <p14:creationId xmlns:p14="http://schemas.microsoft.com/office/powerpoint/2010/main" val="1026969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6" name="قلب الصفحة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47380B-84B0-44CF-9F1E-0CAF52C0D7A7}"/>
              </a:ext>
            </a:extLst>
          </p:cNvPr>
          <p:cNvSpPr/>
          <p:nvPr/>
        </p:nvSpPr>
        <p:spPr>
          <a:xfrm>
            <a:off x="56269" y="101326"/>
            <a:ext cx="12065391" cy="65977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CD350442-486D-B378-8E6F-A3AB745DA0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5" b="68962"/>
          <a:stretch/>
        </p:blipFill>
        <p:spPr>
          <a:xfrm>
            <a:off x="1634396" y="9378"/>
            <a:ext cx="8923207" cy="1289155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3C1B4CFA-283E-16DC-87DA-BAD7C69CA4E4}"/>
              </a:ext>
            </a:extLst>
          </p:cNvPr>
          <p:cNvSpPr txBox="1"/>
          <p:nvPr/>
        </p:nvSpPr>
        <p:spPr>
          <a:xfrm>
            <a:off x="3100322" y="384150"/>
            <a:ext cx="55596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solidFill>
                  <a:schemeClr val="bg1"/>
                </a:solidFill>
                <a:latin typeface="Dubai" panose="020B0503030403030204" pitchFamily="34" charset="-78"/>
                <a:cs typeface="Sultan bold" pitchFamily="2" charset="-78"/>
              </a:rPr>
              <a:t>برمجة زر </a:t>
            </a:r>
            <a:r>
              <a:rPr lang="en-US" sz="3200" dirty="0">
                <a:solidFill>
                  <a:schemeClr val="bg1"/>
                </a:solidFill>
                <a:latin typeface="Dubai" panose="020B0503030403030204" pitchFamily="34" charset="-78"/>
                <a:cs typeface="Sultan bold" pitchFamily="2" charset="-78"/>
              </a:rPr>
              <a:t>A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8D4F213B-7DA1-5402-6D9D-1544E8B372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305" y="2746930"/>
            <a:ext cx="5730853" cy="3959885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747A1CF5-F8F0-C1E2-2815-C367F2E62364}"/>
              </a:ext>
            </a:extLst>
          </p:cNvPr>
          <p:cNvSpPr txBox="1"/>
          <p:nvPr/>
        </p:nvSpPr>
        <p:spPr>
          <a:xfrm>
            <a:off x="-254832" y="1253563"/>
            <a:ext cx="1190344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r" rtl="1">
              <a:buFont typeface="Wingdings 3" panose="05040102010807070707" pitchFamily="18" charset="2"/>
              <a:buChar char="t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اضغط على فئة أوامر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 input 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(الإدخال). </a:t>
            </a:r>
          </a:p>
          <a:p>
            <a:pPr marL="285750" indent="-285750" algn="r" rtl="1">
              <a:buFont typeface="Wingdings 3" panose="05040102010807070707" pitchFamily="18" charset="2"/>
              <a:buChar char="t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اسحب وأفلت أمر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run code on button pressed 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(عندما يكون زر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  run code 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مضغوط). </a:t>
            </a:r>
          </a:p>
          <a:p>
            <a:pPr marL="285750" indent="-285750" algn="r" rtl="1">
              <a:buFont typeface="Wingdings 3" panose="05040102010807070707" pitchFamily="18" charset="2"/>
              <a:buChar char="t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من فئة أوامر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Basic 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(أساسي)، اسحب وأفلت أمر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 show </a:t>
            </a:r>
            <a:r>
              <a:rPr lang="en-US" sz="2400" dirty="0" err="1">
                <a:latin typeface="Calibri" panose="020F0502020204030204" pitchFamily="34" charset="0"/>
                <a:cs typeface="Sultan bold" pitchFamily="2" charset="-78"/>
              </a:rPr>
              <a:t>leds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 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(إظهار المصابيح). </a:t>
            </a:r>
          </a:p>
          <a:p>
            <a:pPr marL="285750" indent="-285750" algn="r" rtl="1">
              <a:buFont typeface="Wingdings 3" panose="05040102010807070707" pitchFamily="18" charset="2"/>
              <a:buChar char="t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داخل الأمر إظهار المصابيح، أنشئ الحرف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A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 في مصابيح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Led، #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لإضاءة المصباح، و (.) لعدم إضاءته. </a:t>
            </a:r>
          </a:p>
          <a:p>
            <a:pPr marL="285750" indent="-285750" algn="r" rtl="1">
              <a:buFont typeface="Wingdings 3" panose="05040102010807070707" pitchFamily="18" charset="2"/>
              <a:buChar char="t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اضغط على زر التشغيل لبدء البرنامج.</a:t>
            </a:r>
          </a:p>
          <a:p>
            <a:pPr marL="285750" indent="-285750" algn="r" rtl="1">
              <a:buFont typeface="Wingdings 3" panose="05040102010807070707" pitchFamily="18" charset="2"/>
              <a:buChar char="t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اضغط على الزر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A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في المحاكي لمعاينة النتيجة.</a:t>
            </a:r>
          </a:p>
        </p:txBody>
      </p:sp>
    </p:spTree>
    <p:extLst>
      <p:ext uri="{BB962C8B-B14F-4D97-AF65-F5344CB8AC3E}">
        <p14:creationId xmlns:p14="http://schemas.microsoft.com/office/powerpoint/2010/main" val="839559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3" name="قلب الصفحة.wav"/>
          </p:stSnd>
        </p:sndAc>
      </p:transition>
    </mc:Choice>
    <mc:Fallback xmlns="">
      <p:transition spd="slow">
        <p:fade/>
        <p:sndAc>
          <p:stSnd>
            <p:snd r:embed="rId7" name="قلب الصفحة.wav"/>
          </p:stSnd>
        </p:sndAc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47380B-84B0-44CF-9F1E-0CAF52C0D7A7}"/>
              </a:ext>
            </a:extLst>
          </p:cNvPr>
          <p:cNvSpPr/>
          <p:nvPr/>
        </p:nvSpPr>
        <p:spPr>
          <a:xfrm>
            <a:off x="56269" y="146295"/>
            <a:ext cx="12065391" cy="65977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CD350442-486D-B378-8E6F-A3AB745DA0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5" b="68962"/>
          <a:stretch/>
        </p:blipFill>
        <p:spPr>
          <a:xfrm>
            <a:off x="1634396" y="9378"/>
            <a:ext cx="8923207" cy="1289155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3C1B4CFA-283E-16DC-87DA-BAD7C69CA4E4}"/>
              </a:ext>
            </a:extLst>
          </p:cNvPr>
          <p:cNvSpPr txBox="1"/>
          <p:nvPr/>
        </p:nvSpPr>
        <p:spPr>
          <a:xfrm>
            <a:off x="3100322" y="384150"/>
            <a:ext cx="55596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solidFill>
                  <a:schemeClr val="bg1"/>
                </a:solidFill>
                <a:latin typeface="Dubai" panose="020B0503030403030204" pitchFamily="34" charset="-78"/>
                <a:cs typeface="Sultan bold" pitchFamily="2" charset="-78"/>
              </a:rPr>
              <a:t>برمجة زر </a:t>
            </a:r>
            <a:r>
              <a:rPr lang="en-US" sz="3200" dirty="0">
                <a:solidFill>
                  <a:schemeClr val="bg1"/>
                </a:solidFill>
                <a:latin typeface="Dubai" panose="020B0503030403030204" pitchFamily="34" charset="-78"/>
                <a:cs typeface="Sultan bold" pitchFamily="2" charset="-78"/>
              </a:rPr>
              <a:t>B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53B59B4A-7885-F5ED-22B2-06722326B8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8517" y="1821753"/>
            <a:ext cx="8463821" cy="4848095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0FD5270-D21F-8189-1A01-49E86FD86F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5896" y="4443178"/>
            <a:ext cx="2324100" cy="400050"/>
          </a:xfrm>
          <a:prstGeom prst="rect">
            <a:avLst/>
          </a:prstGeom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83083AEA-2E16-FB06-8B04-5717E86CE462}"/>
              </a:ext>
            </a:extLst>
          </p:cNvPr>
          <p:cNvSpPr txBox="1"/>
          <p:nvPr/>
        </p:nvSpPr>
        <p:spPr>
          <a:xfrm>
            <a:off x="3657600" y="1298533"/>
            <a:ext cx="541144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cs typeface="Sultan bold" pitchFamily="2" charset="-78"/>
              </a:rPr>
              <a:t>كرر نفس الخطوات لبرمجة الزر </a:t>
            </a:r>
            <a:r>
              <a:rPr lang="en-US" sz="2800" dirty="0">
                <a:cs typeface="Sultan bold" pitchFamily="2" charset="-78"/>
              </a:rPr>
              <a:t>B</a:t>
            </a:r>
            <a:endParaRPr lang="ar-SA" sz="2800" dirty="0">
              <a:cs typeface="Sultan bol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94337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3" name="قلب الصفحة.wav"/>
          </p:stSnd>
        </p:sndAc>
      </p:transition>
    </mc:Choice>
    <mc:Fallback xmlns="">
      <p:transition spd="slow">
        <p:fade/>
        <p:sndAc>
          <p:stSnd>
            <p:snd r:embed="rId8" name="قلب الصفحة.wav"/>
          </p:stSnd>
        </p:sndAc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47380B-84B0-44CF-9F1E-0CAF52C0D7A7}"/>
              </a:ext>
            </a:extLst>
          </p:cNvPr>
          <p:cNvSpPr/>
          <p:nvPr/>
        </p:nvSpPr>
        <p:spPr>
          <a:xfrm>
            <a:off x="56269" y="146295"/>
            <a:ext cx="12065391" cy="65977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CD350442-486D-B378-8E6F-A3AB745DA0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5" b="68962"/>
          <a:stretch/>
        </p:blipFill>
        <p:spPr>
          <a:xfrm>
            <a:off x="1634396" y="9378"/>
            <a:ext cx="8923207" cy="1289155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3C1B4CFA-283E-16DC-87DA-BAD7C69CA4E4}"/>
              </a:ext>
            </a:extLst>
          </p:cNvPr>
          <p:cNvSpPr txBox="1"/>
          <p:nvPr/>
        </p:nvSpPr>
        <p:spPr>
          <a:xfrm>
            <a:off x="3100322" y="384150"/>
            <a:ext cx="55596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solidFill>
                  <a:schemeClr val="bg1"/>
                </a:solidFill>
                <a:latin typeface="Dubai" panose="020B0503030403030204" pitchFamily="34" charset="-78"/>
                <a:cs typeface="Sultan bold" pitchFamily="2" charset="-78"/>
              </a:rPr>
              <a:t>دالة الاهتزاز </a:t>
            </a:r>
            <a:r>
              <a:rPr lang="en-US" sz="3200" dirty="0">
                <a:solidFill>
                  <a:schemeClr val="bg1"/>
                </a:solidFill>
                <a:latin typeface="Dubai" panose="020B0503030403030204" pitchFamily="34" charset="-78"/>
                <a:cs typeface="Sultan bold" pitchFamily="2" charset="-78"/>
              </a:rPr>
              <a:t>shake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E09CF216-9D64-D4CB-80B3-E82181AB5406}"/>
              </a:ext>
            </a:extLst>
          </p:cNvPr>
          <p:cNvSpPr txBox="1"/>
          <p:nvPr/>
        </p:nvSpPr>
        <p:spPr>
          <a:xfrm>
            <a:off x="209862" y="1605819"/>
            <a:ext cx="114941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يستخدم مايكروبت مقياس التسارع الخاص به لا كتشاف أي تغيرات في الحركة.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88E78292-69D3-869F-B4D2-8239DB98B8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786" y="2352188"/>
            <a:ext cx="3974428" cy="325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099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3" name="قلب الصفحة.wav"/>
          </p:stSnd>
        </p:sndAc>
      </p:transition>
    </mc:Choice>
    <mc:Fallback xmlns="">
      <p:transition spd="slow">
        <p:fade/>
        <p:sndAc>
          <p:stSnd>
            <p:snd r:embed="rId7" name="قلب الصفحة.wav"/>
          </p:stSnd>
        </p:sndAc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47380B-84B0-44CF-9F1E-0CAF52C0D7A7}"/>
              </a:ext>
            </a:extLst>
          </p:cNvPr>
          <p:cNvSpPr/>
          <p:nvPr/>
        </p:nvSpPr>
        <p:spPr>
          <a:xfrm>
            <a:off x="56269" y="146295"/>
            <a:ext cx="12065391" cy="65977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CD350442-486D-B378-8E6F-A3AB745DA0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5" b="68962"/>
          <a:stretch/>
        </p:blipFill>
        <p:spPr>
          <a:xfrm>
            <a:off x="1634396" y="9378"/>
            <a:ext cx="8923207" cy="1289155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3C1B4CFA-283E-16DC-87DA-BAD7C69CA4E4}"/>
              </a:ext>
            </a:extLst>
          </p:cNvPr>
          <p:cNvSpPr txBox="1"/>
          <p:nvPr/>
        </p:nvSpPr>
        <p:spPr>
          <a:xfrm>
            <a:off x="3100322" y="384150"/>
            <a:ext cx="55596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solidFill>
                  <a:schemeClr val="bg1"/>
                </a:solidFill>
                <a:latin typeface="Dubai" panose="020B0503030403030204" pitchFamily="34" charset="-78"/>
                <a:cs typeface="Sultan bold" pitchFamily="2" charset="-78"/>
              </a:rPr>
              <a:t>دالة الاهتزاز </a:t>
            </a:r>
            <a:r>
              <a:rPr lang="en-US" sz="3200" dirty="0">
                <a:solidFill>
                  <a:schemeClr val="bg1"/>
                </a:solidFill>
                <a:latin typeface="Dubai" panose="020B0503030403030204" pitchFamily="34" charset="-78"/>
                <a:cs typeface="Sultan bold" pitchFamily="2" charset="-78"/>
              </a:rPr>
              <a:t>shake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C2249D55-3109-FC9D-2B80-D0F81F98366F}"/>
              </a:ext>
            </a:extLst>
          </p:cNvPr>
          <p:cNvSpPr txBox="1"/>
          <p:nvPr/>
        </p:nvSpPr>
        <p:spPr>
          <a:xfrm>
            <a:off x="5905676" y="2391416"/>
            <a:ext cx="569383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r" rtl="1">
              <a:buFont typeface="Wingdings 3" panose="05040102010807070707" pitchFamily="18" charset="2"/>
              <a:buChar char="t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من فئة أمر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Input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(الإدخال)، اسحب وأفلت دالة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on shake 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(الاهتزاز).</a:t>
            </a:r>
          </a:p>
          <a:p>
            <a:pPr marL="285750" indent="-285750" algn="r" rtl="1">
              <a:buFont typeface="Wingdings 3" panose="05040102010807070707" pitchFamily="18" charset="2"/>
              <a:buChar char="t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من فئة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Basic 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(أساسي)، اسحب أمر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 show number 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(إظهار الرقم) وأفلته. </a:t>
            </a:r>
          </a:p>
          <a:p>
            <a:pPr marL="285750" indent="-285750" algn="r" rtl="1">
              <a:buFont typeface="Wingdings 3" panose="05040102010807070707" pitchFamily="18" charset="2"/>
              <a:buChar char="t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اضغط على فئة أوامر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Math 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(رياضيات). </a:t>
            </a:r>
          </a:p>
          <a:p>
            <a:pPr marL="285750" indent="-285750" algn="r" rtl="1">
              <a:buFont typeface="Wingdings 3" panose="05040102010807070707" pitchFamily="18" charset="2"/>
              <a:buChar char="t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حدد أمر </a:t>
            </a:r>
            <a:r>
              <a:rPr lang="en-US" sz="2400" dirty="0" err="1">
                <a:latin typeface="Calibri" panose="020F0502020204030204" pitchFamily="34" charset="0"/>
                <a:cs typeface="Sultan bold" pitchFamily="2" charset="-78"/>
              </a:rPr>
              <a:t>randint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 ،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ضعه داخل الأمر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 show number 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(إظهار الرقم) واضبط نطاق القيم إلى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.(1,9)</a:t>
            </a:r>
            <a:endParaRPr lang="ar-SA" sz="2400" dirty="0">
              <a:latin typeface="Calibri" panose="020F0502020204030204" pitchFamily="34" charset="0"/>
              <a:cs typeface="Sultan bold" pitchFamily="2" charset="-78"/>
            </a:endParaRPr>
          </a:p>
          <a:p>
            <a:pPr marL="285750" indent="-285750" algn="r" rtl="1">
              <a:buFont typeface="Wingdings 3" panose="05040102010807070707" pitchFamily="18" charset="2"/>
              <a:buChar char="t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اضغط على زر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SHAKE 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(اهتزاز) في المحاكي لاختبار برنامجك. 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E09CF216-9D64-D4CB-80B3-E82181AB5406}"/>
              </a:ext>
            </a:extLst>
          </p:cNvPr>
          <p:cNvSpPr txBox="1"/>
          <p:nvPr/>
        </p:nvSpPr>
        <p:spPr>
          <a:xfrm>
            <a:off x="348906" y="1422712"/>
            <a:ext cx="114941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Sultan bold" pitchFamily="2" charset="-78"/>
              </a:rPr>
              <a:t>ستنشئ برنامجا يعرض رقما مختلفا على شاشة المايكروبت كل مرة يهتز بها المايكروبت. 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Sultan bold" pitchFamily="2" charset="-78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91A30876-469A-5C5B-0D27-2B5BBE65AB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334" y="2209289"/>
            <a:ext cx="5535809" cy="450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061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3" name="قلب الصفحة.wav"/>
          </p:stSnd>
        </p:sndAc>
      </p:transition>
    </mc:Choice>
    <mc:Fallback xmlns="">
      <p:transition spd="slow">
        <p:fade/>
        <p:sndAc>
          <p:stSnd>
            <p:snd r:embed="rId7" name="قلب الصفحة.wav"/>
          </p:stSnd>
        </p:sndAc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47380B-84B0-44CF-9F1E-0CAF52C0D7A7}"/>
              </a:ext>
            </a:extLst>
          </p:cNvPr>
          <p:cNvSpPr/>
          <p:nvPr/>
        </p:nvSpPr>
        <p:spPr>
          <a:xfrm>
            <a:off x="56269" y="101326"/>
            <a:ext cx="12065391" cy="659774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948B43F8-46A9-AE08-8235-B233150749A9}"/>
              </a:ext>
            </a:extLst>
          </p:cNvPr>
          <p:cNvGrpSpPr/>
          <p:nvPr/>
        </p:nvGrpSpPr>
        <p:grpSpPr>
          <a:xfrm>
            <a:off x="1634396" y="9378"/>
            <a:ext cx="8923207" cy="1289155"/>
            <a:chOff x="1634396" y="9378"/>
            <a:chExt cx="8923207" cy="1289155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CD350442-486D-B378-8E6F-A3AB745DA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35" b="68962"/>
            <a:stretch/>
          </p:blipFill>
          <p:spPr>
            <a:xfrm>
              <a:off x="1634396" y="9378"/>
              <a:ext cx="8923207" cy="1289155"/>
            </a:xfrm>
            <a:prstGeom prst="rect">
              <a:avLst/>
            </a:prstGeom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3C1B4CFA-283E-16DC-87DA-BAD7C69CA4E4}"/>
                </a:ext>
              </a:extLst>
            </p:cNvPr>
            <p:cNvSpPr txBox="1"/>
            <p:nvPr/>
          </p:nvSpPr>
          <p:spPr>
            <a:xfrm>
              <a:off x="3100322" y="384150"/>
              <a:ext cx="5559674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dirty="0">
                  <a:solidFill>
                    <a:schemeClr val="bg1"/>
                  </a:solidFill>
                  <a:latin typeface="Dubai" panose="020B0503030403030204" pitchFamily="34" charset="-78"/>
                  <a:cs typeface="Sultan bold" pitchFamily="2" charset="-78"/>
                </a:rPr>
                <a:t>المتغيرات</a:t>
              </a:r>
            </a:p>
          </p:txBody>
        </p:sp>
      </p:grpSp>
      <p:pic>
        <p:nvPicPr>
          <p:cNvPr id="11" name="صورة 10">
            <a:extLst>
              <a:ext uri="{FF2B5EF4-FFF2-40B4-BE49-F238E27FC236}">
                <a16:creationId xmlns:a16="http://schemas.microsoft.com/office/drawing/2014/main" id="{CE0EF485-B06B-3033-D2E3-6F0245EEAC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3"/>
          <a:stretch/>
        </p:blipFill>
        <p:spPr>
          <a:xfrm>
            <a:off x="2886844" y="1198137"/>
            <a:ext cx="6295748" cy="6330850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43F717D8-4488-1E39-C11B-757528B0698E}"/>
              </a:ext>
            </a:extLst>
          </p:cNvPr>
          <p:cNvSpPr txBox="1"/>
          <p:nvPr/>
        </p:nvSpPr>
        <p:spPr>
          <a:xfrm rot="21297439">
            <a:off x="5439617" y="1323043"/>
            <a:ext cx="28949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ترتبط المتغيرات بمواقع تخزين البيانات، ويتم منح كل متغير اسماً رمزياً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190EED23-2B34-9E4D-CC6D-C17E9D51632A}"/>
              </a:ext>
            </a:extLst>
          </p:cNvPr>
          <p:cNvSpPr txBox="1"/>
          <p:nvPr/>
        </p:nvSpPr>
        <p:spPr>
          <a:xfrm rot="305935">
            <a:off x="3462728" y="2722333"/>
            <a:ext cx="30516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الفئتان الرئيستان للمتغيرات هما الأرقام والنصوص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CB8D1858-90FE-37F2-01DC-88B777277356}"/>
              </a:ext>
            </a:extLst>
          </p:cNvPr>
          <p:cNvSpPr txBox="1"/>
          <p:nvPr/>
        </p:nvSpPr>
        <p:spPr>
          <a:xfrm rot="21305837">
            <a:off x="5439617" y="3998803"/>
            <a:ext cx="30516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يمكن أن تتغير قيمة المتغير أثناء تنفيذ البرنامج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5CAB261C-9565-53CD-98E0-F6A7249EB377}"/>
              </a:ext>
            </a:extLst>
          </p:cNvPr>
          <p:cNvSpPr txBox="1"/>
          <p:nvPr/>
        </p:nvSpPr>
        <p:spPr>
          <a:xfrm>
            <a:off x="3597639" y="5053271"/>
            <a:ext cx="29123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تدعم لغة البايثون نوعين من الأرقام هما الصحيحة والعشرية </a:t>
            </a:r>
          </a:p>
        </p:txBody>
      </p:sp>
    </p:spTree>
    <p:extLst>
      <p:ext uri="{BB962C8B-B14F-4D97-AF65-F5344CB8AC3E}">
        <p14:creationId xmlns:p14="http://schemas.microsoft.com/office/powerpoint/2010/main" val="291129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3" name="قلب الصفحة.wav"/>
          </p:stSnd>
        </p:sndAc>
      </p:transition>
    </mc:Choice>
    <mc:Fallback xmlns="">
      <p:transition spd="slow">
        <p:fade/>
        <p:sndAc>
          <p:stSnd>
            <p:snd r:embed="rId7" name="قلب الصفحة.wav"/>
          </p:stSnd>
        </p:sndAc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47380B-84B0-44CF-9F1E-0CAF52C0D7A7}"/>
              </a:ext>
            </a:extLst>
          </p:cNvPr>
          <p:cNvSpPr/>
          <p:nvPr/>
        </p:nvSpPr>
        <p:spPr>
          <a:xfrm>
            <a:off x="56269" y="116315"/>
            <a:ext cx="12065391" cy="6597748"/>
          </a:xfrm>
          <a:prstGeom prst="rect">
            <a:avLst/>
          </a:prstGeom>
          <a:solidFill>
            <a:srgbClr val="43A3B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pic>
        <p:nvPicPr>
          <p:cNvPr id="11" name="صورة 10">
            <a:extLst>
              <a:ext uri="{FF2B5EF4-FFF2-40B4-BE49-F238E27FC236}">
                <a16:creationId xmlns:a16="http://schemas.microsoft.com/office/drawing/2014/main" id="{145DA78C-D6D6-64C2-501B-E51F1354F8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62"/>
          <a:stretch/>
        </p:blipFill>
        <p:spPr>
          <a:xfrm>
            <a:off x="2391557" y="1506406"/>
            <a:ext cx="7394813" cy="4247456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C6190939-4AD9-72AC-AF87-E905DB49E0D6}"/>
              </a:ext>
            </a:extLst>
          </p:cNvPr>
          <p:cNvSpPr txBox="1"/>
          <p:nvPr/>
        </p:nvSpPr>
        <p:spPr>
          <a:xfrm>
            <a:off x="3964883" y="1838054"/>
            <a:ext cx="278124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latin typeface="Calibri" panose="020F0502020204030204" pitchFamily="34" charset="0"/>
                <a:cs typeface="+mj-cs"/>
              </a:rPr>
              <a:t>MyAge = 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12</a:t>
            </a:r>
          </a:p>
          <a:p>
            <a:pPr algn="l"/>
            <a:r>
              <a:rPr lang="en-US" sz="2800" b="1" dirty="0">
                <a:latin typeface="Calibri" panose="020F0502020204030204" pitchFamily="34" charset="0"/>
                <a:cs typeface="+mj-cs"/>
              </a:rPr>
              <a:t>level = 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3</a:t>
            </a:r>
          </a:p>
          <a:p>
            <a:pPr algn="l"/>
            <a:r>
              <a:rPr lang="en-US" sz="2800" b="1" dirty="0">
                <a:latin typeface="Calibri" panose="020F0502020204030204" pitchFamily="34" charset="0"/>
                <a:cs typeface="+mj-cs"/>
              </a:rPr>
              <a:t>Score = 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1200</a:t>
            </a:r>
            <a:endParaRPr lang="ar-SA" sz="2800" b="1" dirty="0">
              <a:solidFill>
                <a:schemeClr val="bg1"/>
              </a:solidFill>
              <a:latin typeface="Calibri" panose="020F0502020204030204" pitchFamily="34" charset="0"/>
              <a:cs typeface="+mj-cs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58555970-77BF-3F72-B7D7-6054BD76CE61}"/>
              </a:ext>
            </a:extLst>
          </p:cNvPr>
          <p:cNvSpPr txBox="1"/>
          <p:nvPr/>
        </p:nvSpPr>
        <p:spPr>
          <a:xfrm>
            <a:off x="3052114" y="3846679"/>
            <a:ext cx="544622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latin typeface="Calibri" panose="020F0502020204030204" pitchFamily="34" charset="0"/>
                <a:cs typeface="+mj-cs"/>
              </a:rPr>
              <a:t>MyName=“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Salman</a:t>
            </a:r>
            <a:r>
              <a:rPr lang="en-US" sz="2800" b="1" dirty="0">
                <a:latin typeface="Calibri" panose="020F0502020204030204" pitchFamily="34" charset="0"/>
                <a:cs typeface="+mj-cs"/>
              </a:rPr>
              <a:t>”</a:t>
            </a:r>
          </a:p>
          <a:p>
            <a:pPr algn="l"/>
            <a:r>
              <a:rPr lang="en-US" sz="2800" b="1" dirty="0" err="1">
                <a:latin typeface="Calibri" panose="020F0502020204030204" pitchFamily="34" charset="0"/>
                <a:cs typeface="+mj-cs"/>
              </a:rPr>
              <a:t>EmailAddress</a:t>
            </a:r>
            <a:r>
              <a:rPr lang="en-US" sz="2800" b="1" dirty="0">
                <a:latin typeface="Calibri" panose="020F0502020204030204" pitchFamily="34" charset="0"/>
                <a:cs typeface="+mj-cs"/>
              </a:rPr>
              <a:t>= “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md@hotmail.com</a:t>
            </a:r>
            <a:r>
              <a:rPr lang="en-US" sz="2800" b="1" dirty="0">
                <a:latin typeface="Calibri" panose="020F0502020204030204" pitchFamily="34" charset="0"/>
                <a:cs typeface="+mj-cs"/>
              </a:rPr>
              <a:t>”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+mj-cs"/>
            </a:endParaRPr>
          </a:p>
          <a:p>
            <a:pPr algn="l"/>
            <a:r>
              <a:rPr lang="en-US" sz="2800" b="1" dirty="0">
                <a:latin typeface="Calibri" panose="020F0502020204030204" pitchFamily="34" charset="0"/>
                <a:cs typeface="+mj-cs"/>
              </a:rPr>
              <a:t>Color=“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+mj-cs"/>
              </a:rPr>
              <a:t>green</a:t>
            </a:r>
            <a:r>
              <a:rPr lang="en-US" sz="2800" b="1" dirty="0">
                <a:latin typeface="Calibri" panose="020F0502020204030204" pitchFamily="34" charset="0"/>
                <a:cs typeface="+mj-cs"/>
              </a:rPr>
              <a:t>”</a:t>
            </a:r>
            <a:endParaRPr lang="ar-SA" sz="2800" b="1" dirty="0">
              <a:latin typeface="Calibri" panose="020F0502020204030204" pitchFamily="34" charset="0"/>
              <a:cs typeface="+mj-cs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BF087CAA-E09C-2C44-D189-7D7E480C3B1C}"/>
              </a:ext>
            </a:extLst>
          </p:cNvPr>
          <p:cNvSpPr txBox="1"/>
          <p:nvPr/>
        </p:nvSpPr>
        <p:spPr>
          <a:xfrm rot="16200000">
            <a:off x="7885243" y="2172988"/>
            <a:ext cx="1747604" cy="584775"/>
          </a:xfrm>
          <a:prstGeom prst="rect">
            <a:avLst/>
          </a:prstGeom>
          <a:solidFill>
            <a:srgbClr val="64BEC1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3200" dirty="0">
                <a:latin typeface="Calibri" panose="020F0502020204030204" pitchFamily="34" charset="0"/>
                <a:cs typeface="Sultan bold" pitchFamily="2" charset="-78"/>
              </a:rPr>
              <a:t>الأعداد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B1D6F52D-255C-57A6-97BC-24CD0591E3D9}"/>
              </a:ext>
            </a:extLst>
          </p:cNvPr>
          <p:cNvSpPr txBox="1"/>
          <p:nvPr/>
        </p:nvSpPr>
        <p:spPr>
          <a:xfrm rot="16200000">
            <a:off x="1710021" y="4185404"/>
            <a:ext cx="1747604" cy="584775"/>
          </a:xfrm>
          <a:prstGeom prst="rect">
            <a:avLst/>
          </a:prstGeom>
          <a:solidFill>
            <a:srgbClr val="F5A949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3200" dirty="0">
                <a:latin typeface="Calibri" panose="020F0502020204030204" pitchFamily="34" charset="0"/>
                <a:cs typeface="Sultan bold" pitchFamily="2" charset="-78"/>
              </a:rPr>
              <a:t>النصوص</a:t>
            </a:r>
          </a:p>
        </p:txBody>
      </p: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AF34C78C-6BC9-6791-BAB7-406E12E259F6}"/>
              </a:ext>
            </a:extLst>
          </p:cNvPr>
          <p:cNvGrpSpPr/>
          <p:nvPr/>
        </p:nvGrpSpPr>
        <p:grpSpPr>
          <a:xfrm>
            <a:off x="1634396" y="9378"/>
            <a:ext cx="8923207" cy="1289155"/>
            <a:chOff x="1634396" y="9378"/>
            <a:chExt cx="8923207" cy="1289155"/>
          </a:xfrm>
        </p:grpSpPr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D14F2A8E-D213-B911-CBBF-AA1E33FE3B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35" b="68962"/>
            <a:stretch/>
          </p:blipFill>
          <p:spPr>
            <a:xfrm>
              <a:off x="1634396" y="9378"/>
              <a:ext cx="8923207" cy="1289155"/>
            </a:xfrm>
            <a:prstGeom prst="rect">
              <a:avLst/>
            </a:prstGeom>
          </p:spPr>
        </p:pic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2996DA22-AF32-C810-0D23-D3A55B30F0C0}"/>
                </a:ext>
              </a:extLst>
            </p:cNvPr>
            <p:cNvSpPr txBox="1"/>
            <p:nvPr/>
          </p:nvSpPr>
          <p:spPr>
            <a:xfrm>
              <a:off x="3100322" y="384150"/>
              <a:ext cx="5559674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dirty="0">
                  <a:solidFill>
                    <a:schemeClr val="bg1"/>
                  </a:solidFill>
                  <a:latin typeface="Dubai" panose="020B0503030403030204" pitchFamily="34" charset="-78"/>
                  <a:cs typeface="Sultan bold" pitchFamily="2" charset="-78"/>
                </a:rPr>
                <a:t>المتغيرات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9337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3" name="قلب الصفحة.wav"/>
          </p:stSnd>
        </p:sndAc>
      </p:transition>
    </mc:Choice>
    <mc:Fallback xmlns="">
      <p:transition spd="slow">
        <p:fade/>
        <p:sndAc>
          <p:stSnd>
            <p:snd r:embed="rId7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47380B-84B0-44CF-9F1E-0CAF52C0D7A7}"/>
              </a:ext>
            </a:extLst>
          </p:cNvPr>
          <p:cNvSpPr/>
          <p:nvPr/>
        </p:nvSpPr>
        <p:spPr>
          <a:xfrm>
            <a:off x="56269" y="131305"/>
            <a:ext cx="12065391" cy="659774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sp>
        <p:nvSpPr>
          <p:cNvPr id="9" name="مربع نص 8">
            <a:extLst>
              <a:ext uri="{FF2B5EF4-FFF2-40B4-BE49-F238E27FC236}">
                <a16:creationId xmlns:a16="http://schemas.microsoft.com/office/drawing/2014/main" id="{0ECAE1F3-F768-AAB2-4965-C9F3C7424252}"/>
              </a:ext>
            </a:extLst>
          </p:cNvPr>
          <p:cNvSpPr txBox="1"/>
          <p:nvPr/>
        </p:nvSpPr>
        <p:spPr>
          <a:xfrm>
            <a:off x="779525" y="1859532"/>
            <a:ext cx="106329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3200" dirty="0">
                <a:latin typeface="Calibri" panose="020F0502020204030204" pitchFamily="34" charset="0"/>
                <a:cs typeface="Sultan bold" pitchFamily="2" charset="-78"/>
              </a:rPr>
              <a:t>لا يمكن </a:t>
            </a:r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استخدام بعض الكلمات لتسمية المتغيرات لكونها كلمات خاصة أو مفتاحية مستخدمة بواسطة لغة البرمجة، ويطلق على هذه الكلمات اسم الكلمات المحجوزة مثل: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78F62F1B-0C84-2600-8F6C-CA8965BAD60E}"/>
              </a:ext>
            </a:extLst>
          </p:cNvPr>
          <p:cNvSpPr/>
          <p:nvPr/>
        </p:nvSpPr>
        <p:spPr>
          <a:xfrm>
            <a:off x="1871904" y="3429000"/>
            <a:ext cx="1125393" cy="522242"/>
          </a:xfrm>
          <a:prstGeom prst="rect">
            <a:avLst/>
          </a:prstGeom>
          <a:gradFill flip="none" rotWithShape="1">
            <a:gsLst>
              <a:gs pos="56000">
                <a:srgbClr val="80AC3B"/>
              </a:gs>
              <a:gs pos="56000">
                <a:srgbClr val="8DC73F"/>
              </a:gs>
            </a:gsLst>
            <a:lin ang="135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false</a:t>
            </a:r>
            <a:endParaRPr lang="ar-SA" sz="2400" b="1" dirty="0">
              <a:solidFill>
                <a:schemeClr val="bg1"/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FE0DFF8E-FA70-8A28-347E-2AB85ACA4150}"/>
              </a:ext>
            </a:extLst>
          </p:cNvPr>
          <p:cNvSpPr/>
          <p:nvPr/>
        </p:nvSpPr>
        <p:spPr>
          <a:xfrm>
            <a:off x="3296352" y="3429000"/>
            <a:ext cx="1125393" cy="522242"/>
          </a:xfrm>
          <a:prstGeom prst="rect">
            <a:avLst/>
          </a:prstGeom>
          <a:gradFill flip="none" rotWithShape="1">
            <a:gsLst>
              <a:gs pos="56000">
                <a:srgbClr val="B08A67"/>
              </a:gs>
              <a:gs pos="56000">
                <a:srgbClr val="C69C6A"/>
              </a:gs>
            </a:gsLst>
            <a:lin ang="135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true</a:t>
            </a:r>
            <a:endParaRPr lang="ar-SA" sz="2400" b="1" dirty="0">
              <a:solidFill>
                <a:schemeClr val="bg1"/>
              </a:solidFill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8C76DD17-D3F6-5475-0E0C-2BC2DD4C6F0F}"/>
              </a:ext>
            </a:extLst>
          </p:cNvPr>
          <p:cNvSpPr/>
          <p:nvPr/>
        </p:nvSpPr>
        <p:spPr>
          <a:xfrm>
            <a:off x="4720800" y="3429000"/>
            <a:ext cx="1125393" cy="522242"/>
          </a:xfrm>
          <a:prstGeom prst="rect">
            <a:avLst/>
          </a:prstGeom>
          <a:gradFill flip="none" rotWithShape="1">
            <a:gsLst>
              <a:gs pos="56000">
                <a:srgbClr val="018C7F"/>
              </a:gs>
              <a:gs pos="56000">
                <a:srgbClr val="01A99D"/>
              </a:gs>
            </a:gsLst>
            <a:lin ang="135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return</a:t>
            </a:r>
            <a:endParaRPr lang="ar-SA" sz="2400" b="1" dirty="0">
              <a:solidFill>
                <a:schemeClr val="bg1"/>
              </a:solidFill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2DF21706-0C2C-A8A0-D375-5D454999C4BC}"/>
              </a:ext>
            </a:extLst>
          </p:cNvPr>
          <p:cNvSpPr/>
          <p:nvPr/>
        </p:nvSpPr>
        <p:spPr>
          <a:xfrm>
            <a:off x="6145248" y="3429000"/>
            <a:ext cx="1125393" cy="522242"/>
          </a:xfrm>
          <a:prstGeom prst="rect">
            <a:avLst/>
          </a:prstGeom>
          <a:gradFill flip="none" rotWithShape="1">
            <a:gsLst>
              <a:gs pos="56000">
                <a:srgbClr val="E64723"/>
              </a:gs>
              <a:gs pos="55000">
                <a:srgbClr val="F16A50"/>
              </a:gs>
            </a:gsLst>
            <a:lin ang="135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not</a:t>
            </a:r>
            <a:endParaRPr lang="ar-SA" sz="2400" b="1" dirty="0">
              <a:solidFill>
                <a:schemeClr val="bg1"/>
              </a:solidFill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204F0F4E-04D7-C082-FC9F-B0256F1580F0}"/>
              </a:ext>
            </a:extLst>
          </p:cNvPr>
          <p:cNvSpPr/>
          <p:nvPr/>
        </p:nvSpPr>
        <p:spPr>
          <a:xfrm>
            <a:off x="7569696" y="3429000"/>
            <a:ext cx="1125393" cy="522242"/>
          </a:xfrm>
          <a:prstGeom prst="rect">
            <a:avLst/>
          </a:prstGeom>
          <a:gradFill flip="none" rotWithShape="1">
            <a:gsLst>
              <a:gs pos="56000">
                <a:srgbClr val="2A3040"/>
              </a:gs>
              <a:gs pos="58000">
                <a:srgbClr val="536383"/>
              </a:gs>
            </a:gsLst>
            <a:lin ang="135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and</a:t>
            </a:r>
            <a:endParaRPr lang="ar-SA" sz="2400" b="1" dirty="0">
              <a:solidFill>
                <a:schemeClr val="bg1"/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C6600ED3-A3B6-4E8F-55C6-1F776204FFD5}"/>
              </a:ext>
            </a:extLst>
          </p:cNvPr>
          <p:cNvSpPr/>
          <p:nvPr/>
        </p:nvSpPr>
        <p:spPr>
          <a:xfrm>
            <a:off x="8994144" y="3429000"/>
            <a:ext cx="1125393" cy="522242"/>
          </a:xfrm>
          <a:prstGeom prst="rect">
            <a:avLst/>
          </a:prstGeom>
          <a:gradFill flip="none" rotWithShape="1">
            <a:gsLst>
              <a:gs pos="56000">
                <a:srgbClr val="9B9B9B"/>
              </a:gs>
              <a:gs pos="57000">
                <a:srgbClr val="B3B3B3"/>
              </a:gs>
            </a:gsLst>
            <a:lin ang="135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def</a:t>
            </a:r>
            <a:endParaRPr lang="ar-SA" sz="2400" b="1" dirty="0">
              <a:solidFill>
                <a:schemeClr val="bg1"/>
              </a:solidFill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24A65CC8-BF5F-3636-4C75-9956174D9B72}"/>
              </a:ext>
            </a:extLst>
          </p:cNvPr>
          <p:cNvSpPr/>
          <p:nvPr/>
        </p:nvSpPr>
        <p:spPr>
          <a:xfrm flipH="1">
            <a:off x="8994144" y="4342141"/>
            <a:ext cx="1125393" cy="522242"/>
          </a:xfrm>
          <a:prstGeom prst="rect">
            <a:avLst/>
          </a:prstGeom>
          <a:gradFill flip="none" rotWithShape="1">
            <a:gsLst>
              <a:gs pos="56000">
                <a:srgbClr val="80AC3B"/>
              </a:gs>
              <a:gs pos="56000">
                <a:srgbClr val="8DC73F"/>
              </a:gs>
            </a:gsLst>
            <a:lin ang="135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while</a:t>
            </a:r>
            <a:endParaRPr lang="ar-SA" sz="2400" b="1" dirty="0">
              <a:solidFill>
                <a:schemeClr val="bg1"/>
              </a:solidFill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9D443F7B-45AC-ABE0-39DD-D2401366C9E2}"/>
              </a:ext>
            </a:extLst>
          </p:cNvPr>
          <p:cNvSpPr/>
          <p:nvPr/>
        </p:nvSpPr>
        <p:spPr>
          <a:xfrm flipH="1">
            <a:off x="7569696" y="4342141"/>
            <a:ext cx="1125393" cy="522242"/>
          </a:xfrm>
          <a:prstGeom prst="rect">
            <a:avLst/>
          </a:prstGeom>
          <a:gradFill flip="none" rotWithShape="1">
            <a:gsLst>
              <a:gs pos="56000">
                <a:srgbClr val="B08A67"/>
              </a:gs>
              <a:gs pos="56000">
                <a:srgbClr val="C69C6A"/>
              </a:gs>
            </a:gsLst>
            <a:lin ang="135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else</a:t>
            </a:r>
            <a:endParaRPr lang="ar-SA" sz="2400" b="1" dirty="0">
              <a:solidFill>
                <a:schemeClr val="bg1"/>
              </a:solidFill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FC68BBEC-C42B-BAB3-AF67-A40F3783D9D5}"/>
              </a:ext>
            </a:extLst>
          </p:cNvPr>
          <p:cNvSpPr/>
          <p:nvPr/>
        </p:nvSpPr>
        <p:spPr>
          <a:xfrm flipH="1">
            <a:off x="6145248" y="4342141"/>
            <a:ext cx="1125393" cy="522242"/>
          </a:xfrm>
          <a:prstGeom prst="rect">
            <a:avLst/>
          </a:prstGeom>
          <a:gradFill flip="none" rotWithShape="1">
            <a:gsLst>
              <a:gs pos="56000">
                <a:srgbClr val="018C7F"/>
              </a:gs>
              <a:gs pos="56000">
                <a:srgbClr val="01A99D"/>
              </a:gs>
            </a:gsLst>
            <a:lin ang="135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global</a:t>
            </a:r>
            <a:endParaRPr lang="ar-SA" sz="2400" b="1" dirty="0">
              <a:solidFill>
                <a:schemeClr val="bg1"/>
              </a:solidFill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9ABB785B-48D4-B963-6D64-46432C85F912}"/>
              </a:ext>
            </a:extLst>
          </p:cNvPr>
          <p:cNvSpPr/>
          <p:nvPr/>
        </p:nvSpPr>
        <p:spPr>
          <a:xfrm flipH="1">
            <a:off x="4720800" y="4342141"/>
            <a:ext cx="1125393" cy="522242"/>
          </a:xfrm>
          <a:prstGeom prst="rect">
            <a:avLst/>
          </a:prstGeom>
          <a:gradFill flip="none" rotWithShape="1">
            <a:gsLst>
              <a:gs pos="56000">
                <a:srgbClr val="E64723"/>
              </a:gs>
              <a:gs pos="55000">
                <a:srgbClr val="F16A50"/>
              </a:gs>
            </a:gsLst>
            <a:lin ang="135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import</a:t>
            </a:r>
            <a:endParaRPr lang="ar-SA" sz="2400" b="1" dirty="0">
              <a:solidFill>
                <a:schemeClr val="bg1"/>
              </a:solidFill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DA68DEE9-E059-DDFC-C3A4-F24231A1AF83}"/>
              </a:ext>
            </a:extLst>
          </p:cNvPr>
          <p:cNvSpPr/>
          <p:nvPr/>
        </p:nvSpPr>
        <p:spPr>
          <a:xfrm flipH="1">
            <a:off x="3296352" y="4342141"/>
            <a:ext cx="1125393" cy="522242"/>
          </a:xfrm>
          <a:prstGeom prst="rect">
            <a:avLst/>
          </a:prstGeom>
          <a:gradFill flip="none" rotWithShape="1">
            <a:gsLst>
              <a:gs pos="56000">
                <a:srgbClr val="2A3040"/>
              </a:gs>
              <a:gs pos="58000">
                <a:srgbClr val="536383"/>
              </a:gs>
            </a:gsLst>
            <a:lin ang="135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none</a:t>
            </a:r>
            <a:endParaRPr lang="ar-SA" sz="2400" b="1" dirty="0">
              <a:solidFill>
                <a:schemeClr val="bg1"/>
              </a:solidFill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66DC3FC1-E328-8103-9DFD-35577B0B2478}"/>
              </a:ext>
            </a:extLst>
          </p:cNvPr>
          <p:cNvSpPr/>
          <p:nvPr/>
        </p:nvSpPr>
        <p:spPr>
          <a:xfrm flipH="1">
            <a:off x="1871904" y="4342141"/>
            <a:ext cx="1125393" cy="522242"/>
          </a:xfrm>
          <a:prstGeom prst="rect">
            <a:avLst/>
          </a:prstGeom>
          <a:gradFill flip="none" rotWithShape="1">
            <a:gsLst>
              <a:gs pos="56000">
                <a:srgbClr val="9B9B9B"/>
              </a:gs>
              <a:gs pos="57000">
                <a:srgbClr val="B3B3B3"/>
              </a:gs>
            </a:gsLst>
            <a:lin ang="135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if</a:t>
            </a:r>
            <a:endParaRPr lang="ar-SA" sz="2400" b="1" dirty="0">
              <a:solidFill>
                <a:schemeClr val="bg1"/>
              </a:solidFill>
            </a:endParaRPr>
          </a:p>
        </p:txBody>
      </p:sp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B74A2F1E-5D97-CE4A-0CDC-84402553F92F}"/>
              </a:ext>
            </a:extLst>
          </p:cNvPr>
          <p:cNvGrpSpPr/>
          <p:nvPr/>
        </p:nvGrpSpPr>
        <p:grpSpPr>
          <a:xfrm>
            <a:off x="1634396" y="9378"/>
            <a:ext cx="8923207" cy="1289155"/>
            <a:chOff x="1634396" y="9378"/>
            <a:chExt cx="8923207" cy="1289155"/>
          </a:xfrm>
        </p:grpSpPr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632D3EB3-2CB1-F293-22B2-BEFA743AF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35" b="68962"/>
            <a:stretch/>
          </p:blipFill>
          <p:spPr>
            <a:xfrm>
              <a:off x="1634396" y="9378"/>
              <a:ext cx="8923207" cy="1289155"/>
            </a:xfrm>
            <a:prstGeom prst="rect">
              <a:avLst/>
            </a:prstGeom>
          </p:spPr>
        </p:pic>
        <p:sp>
          <p:nvSpPr>
            <p:cNvPr id="24" name="مربع نص 23">
              <a:extLst>
                <a:ext uri="{FF2B5EF4-FFF2-40B4-BE49-F238E27FC236}">
                  <a16:creationId xmlns:a16="http://schemas.microsoft.com/office/drawing/2014/main" id="{CA5EF9B2-BF0E-3E03-B466-D3E7FBEB4425}"/>
                </a:ext>
              </a:extLst>
            </p:cNvPr>
            <p:cNvSpPr txBox="1"/>
            <p:nvPr/>
          </p:nvSpPr>
          <p:spPr>
            <a:xfrm>
              <a:off x="3100322" y="384150"/>
              <a:ext cx="5559674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dirty="0">
                  <a:solidFill>
                    <a:schemeClr val="bg1"/>
                  </a:solidFill>
                  <a:latin typeface="Dubai" panose="020B0503030403030204" pitchFamily="34" charset="-78"/>
                  <a:cs typeface="Sultan bold" pitchFamily="2" charset="-78"/>
                </a:rPr>
                <a:t>المتغيرات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9266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3" name="قلب الصفحة.wav"/>
          </p:stSnd>
        </p:sndAc>
      </p:transition>
    </mc:Choice>
    <mc:Fallback xmlns="">
      <p:transition spd="slow">
        <p:fade/>
        <p:sndAc>
          <p:stSnd>
            <p:snd r:embed="rId6" name="قلب الصفحة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250" tmFilter="0,0; .5, 1; 1, 1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2" accel="100000" fill="hold" grpId="0" nodeType="clickEffect" p14:presetBounceEnd="9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90000">
                                          <p:cBhvr additive="base">
                                            <p:cTn id="1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90000">
                                          <p:cBhvr additive="base"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2" accel="100000" fill="hold" grpId="0" nodeType="clickEffect" p14:presetBounceEnd="9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90000">
                                          <p:cBhvr additive="base"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90000">
                                          <p:cBhvr additive="base">
                                            <p:cTn id="2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2" accel="100000" fill="hold" grpId="0" nodeType="clickEffect" p14:presetBounceEnd="9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90000">
                                          <p:cBhvr additive="base">
                                            <p:cTn id="2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90000">
                                          <p:cBhvr additive="base">
                                            <p:cTn id="2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2" accel="100000" fill="hold" grpId="0" nodeType="clickEffect" p14:presetBounceEnd="9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90000">
                                          <p:cBhvr additive="base">
                                            <p:cTn id="3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90000">
                                          <p:cBhvr additive="base">
                                            <p:cTn id="3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2" accel="100000" fill="hold" grpId="0" nodeType="clickEffect" p14:presetBounceEnd="9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90000">
                                          <p:cBhvr additive="base">
                                            <p:cTn id="4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90000">
                                          <p:cBhvr additive="base">
                                            <p:cTn id="4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" presetClass="entr" presetSubtype="2" accel="100000" fill="hold" grpId="0" nodeType="clickEffect" p14:presetBounceEnd="9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90000">
                                          <p:cBhvr additive="base">
                                            <p:cTn id="4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90000">
                                          <p:cBhvr additive="base">
                                            <p:cTn id="4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" presetClass="entr" presetSubtype="2" accel="100000" fill="hold" grpId="0" nodeType="clickEffect" p14:presetBounceEnd="9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90000">
                                          <p:cBhvr additive="base">
                                            <p:cTn id="5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90000">
                                          <p:cBhvr additive="base">
                                            <p:cTn id="5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" presetClass="entr" presetSubtype="2" accel="100000" fill="hold" grpId="0" nodeType="clickEffect" p14:presetBounceEnd="9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90000">
                                          <p:cBhvr additive="base">
                                            <p:cTn id="5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90000">
                                          <p:cBhvr additive="base">
                                            <p:cTn id="5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" presetClass="entr" presetSubtype="2" accel="100000" fill="hold" grpId="0" nodeType="clickEffect" p14:presetBounceEnd="9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90000">
                                          <p:cBhvr additive="base">
                                            <p:cTn id="6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90000">
                                          <p:cBhvr additive="base">
                                            <p:cTn id="6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" presetClass="entr" presetSubtype="2" accel="100000" fill="hold" grpId="0" nodeType="clickEffect" p14:presetBounceEnd="9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90000">
                                          <p:cBhvr additive="base">
                                            <p:cTn id="7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90000">
                                          <p:cBhvr additive="base">
                                            <p:cTn id="7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" presetClass="entr" presetSubtype="2" accel="100000" fill="hold" grpId="0" nodeType="clickEffect" p14:presetBounceEnd="9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90000">
                                          <p:cBhvr additive="base">
                                            <p:cTn id="7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90000">
                                          <p:cBhvr additive="base">
                                            <p:cTn id="7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2" presetClass="entr" presetSubtype="2" accel="100000" fill="hold" grpId="0" nodeType="clickEffect" p14:presetBounceEnd="9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90000">
                                          <p:cBhvr additive="base">
                                            <p:cTn id="8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90000">
                                          <p:cBhvr additive="base">
                                            <p:cTn id="8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0" grpId="0" animBg="1"/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250" tmFilter="0,0; .5, 1; 1, 1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2" ac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2" ac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2" ac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2" ac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2" ac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" presetClass="entr" presetSubtype="2" ac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" presetClass="entr" presetSubtype="2" ac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" presetClass="entr" presetSubtype="2" ac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" presetClass="entr" presetSubtype="2" ac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" presetClass="entr" presetSubtype="2" ac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" presetClass="entr" presetSubtype="2" ac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2" presetClass="entr" presetSubtype="2" ac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0" grpId="0" animBg="1"/>
          <p:bldP spid="21" grpId="0" animBg="1"/>
        </p:bldLst>
      </p:timing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47380B-84B0-44CF-9F1E-0CAF52C0D7A7}"/>
              </a:ext>
            </a:extLst>
          </p:cNvPr>
          <p:cNvSpPr/>
          <p:nvPr/>
        </p:nvSpPr>
        <p:spPr>
          <a:xfrm>
            <a:off x="56269" y="101326"/>
            <a:ext cx="12065391" cy="65977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CD350442-486D-B378-8E6F-A3AB745DA0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5" b="68962"/>
          <a:stretch/>
        </p:blipFill>
        <p:spPr>
          <a:xfrm>
            <a:off x="1634396" y="9378"/>
            <a:ext cx="8923207" cy="1289155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3C1B4CFA-283E-16DC-87DA-BAD7C69CA4E4}"/>
              </a:ext>
            </a:extLst>
          </p:cNvPr>
          <p:cNvSpPr txBox="1"/>
          <p:nvPr/>
        </p:nvSpPr>
        <p:spPr>
          <a:xfrm>
            <a:off x="3100322" y="384150"/>
            <a:ext cx="55596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solidFill>
                  <a:schemeClr val="bg1"/>
                </a:solidFill>
                <a:latin typeface="Dubai" panose="020B0503030403030204" pitchFamily="34" charset="-78"/>
                <a:cs typeface="Sultan bold" pitchFamily="2" charset="-78"/>
              </a:rPr>
              <a:t>الاعلان عن المتغيرات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1B5F84B-268B-64E2-2AE9-4203220F3D0F}"/>
              </a:ext>
            </a:extLst>
          </p:cNvPr>
          <p:cNvSpPr txBox="1"/>
          <p:nvPr/>
        </p:nvSpPr>
        <p:spPr>
          <a:xfrm>
            <a:off x="571637" y="1255571"/>
            <a:ext cx="11108683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rtl="1">
              <a:buFont typeface="Wingdings 2" panose="05020102010507070707" pitchFamily="18" charset="2"/>
              <a:buChar char=""/>
            </a:pPr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الإعلان عن المتغير هو عملية تعيين قيمة ومعرِّف (اسم فريد) للمتغير.</a:t>
            </a:r>
          </a:p>
          <a:p>
            <a:pPr marL="285750" indent="-285750" algn="just" rtl="1">
              <a:buFont typeface="Wingdings 2" panose="05020102010507070707" pitchFamily="18" charset="2"/>
              <a:buChar char=""/>
            </a:pPr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عليك استخدام علامة المساواة (</a:t>
            </a:r>
            <a:r>
              <a:rPr lang="ar-SA" sz="2800" dirty="0">
                <a:latin typeface="Calibri" panose="020F0502020204030204" pitchFamily="34" charset="0"/>
              </a:rPr>
              <a:t>=</a:t>
            </a:r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)  للإعلان عن متغير.</a:t>
            </a:r>
          </a:p>
          <a:p>
            <a:pPr marL="285750" indent="-285750" algn="just" rtl="1">
              <a:buFont typeface="Wingdings 2" panose="05020102010507070707" pitchFamily="18" charset="2"/>
              <a:buChar char=""/>
            </a:pPr>
            <a:r>
              <a:rPr lang="ar-SA" sz="2800" u="sng" dirty="0">
                <a:solidFill>
                  <a:srgbClr val="43A3B1"/>
                </a:solidFill>
                <a:latin typeface="Calibri" panose="020F0502020204030204" pitchFamily="34" charset="0"/>
                <a:cs typeface="Sultan bold" pitchFamily="2" charset="-78"/>
              </a:rPr>
              <a:t>يجب الانتباه </a:t>
            </a:r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إلى أن استخدام علامة المساواة (</a:t>
            </a:r>
            <a:r>
              <a:rPr lang="ar-SA" sz="2800" dirty="0">
                <a:latin typeface="Calibri" panose="020F0502020204030204" pitchFamily="34" charset="0"/>
              </a:rPr>
              <a:t>=</a:t>
            </a:r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) في البرمجة </a:t>
            </a:r>
            <a:r>
              <a:rPr lang="ar-SA" sz="2800" u="sng" dirty="0">
                <a:solidFill>
                  <a:srgbClr val="F7941E"/>
                </a:solidFill>
                <a:latin typeface="Calibri" panose="020F0502020204030204" pitchFamily="34" charset="0"/>
                <a:cs typeface="Sultan bold" pitchFamily="2" charset="-78"/>
              </a:rPr>
              <a:t>يختلف</a:t>
            </a:r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 عن استخدامها في الرياضيات والعمليات الحسابية، فعلى </a:t>
            </a:r>
            <a:r>
              <a:rPr lang="ar-SA" sz="2800" dirty="0">
                <a:solidFill>
                  <a:srgbClr val="F7941E"/>
                </a:solidFill>
                <a:latin typeface="Calibri" panose="020F0502020204030204" pitchFamily="34" charset="0"/>
                <a:cs typeface="Sultan bold" pitchFamily="2" charset="-78"/>
              </a:rPr>
              <a:t>سبيل المثال </a:t>
            </a:r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يشير استخدام علامة المساواة بهذا الشكل </a:t>
            </a:r>
            <a:r>
              <a:rPr lang="ar-SA" sz="2800" dirty="0">
                <a:solidFill>
                  <a:srgbClr val="43A3B1"/>
                </a:solidFill>
                <a:latin typeface="Calibri" panose="020F0502020204030204" pitchFamily="34" charset="0"/>
                <a:cs typeface="Sultan bold" pitchFamily="2" charset="-78"/>
              </a:rPr>
              <a:t>(12 </a:t>
            </a:r>
            <a:r>
              <a:rPr lang="ar-SA" sz="2800" dirty="0">
                <a:solidFill>
                  <a:srgbClr val="43A3B1"/>
                </a:solidFill>
                <a:latin typeface="Calibri" panose="020F0502020204030204" pitchFamily="34" charset="0"/>
              </a:rPr>
              <a:t>=</a:t>
            </a:r>
            <a:r>
              <a:rPr lang="en-US" sz="2800" dirty="0">
                <a:solidFill>
                  <a:srgbClr val="43A3B1"/>
                </a:solidFill>
                <a:latin typeface="Calibri" panose="020F0502020204030204" pitchFamily="34" charset="0"/>
                <a:cs typeface="Sultan bold" pitchFamily="2" charset="-78"/>
              </a:rPr>
              <a:t> </a:t>
            </a:r>
            <a:r>
              <a:rPr lang="en-US" sz="2800" dirty="0">
                <a:latin typeface="Calibri" panose="020F0502020204030204" pitchFamily="34" charset="0"/>
                <a:cs typeface="Sultan bold" pitchFamily="2" charset="-78"/>
              </a:rPr>
              <a:t>(</a:t>
            </a:r>
            <a:r>
              <a:rPr lang="en-US" sz="2800" dirty="0">
                <a:solidFill>
                  <a:srgbClr val="43A3B1"/>
                </a:solidFill>
                <a:latin typeface="Calibri" panose="020F0502020204030204" pitchFamily="34" charset="0"/>
                <a:cs typeface="Sultan bold" pitchFamily="2" charset="-78"/>
              </a:rPr>
              <a:t>MyAge</a:t>
            </a:r>
            <a:r>
              <a:rPr lang="en-US" sz="2800" dirty="0">
                <a:latin typeface="Calibri" panose="020F0502020204030204" pitchFamily="34" charset="0"/>
                <a:cs typeface="Sultan bold" pitchFamily="2" charset="-78"/>
              </a:rPr>
              <a:t> </a:t>
            </a:r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إلى أننا نريد تمرير القيمة 12 كرقم ليتم تعيينها إلى المتغير المسمى </a:t>
            </a:r>
            <a:r>
              <a:rPr lang="en-US" sz="2800" dirty="0">
                <a:latin typeface="Calibri" panose="020F0502020204030204" pitchFamily="34" charset="0"/>
                <a:cs typeface="Sultan bold" pitchFamily="2" charset="-78"/>
              </a:rPr>
              <a:t>MyAge</a:t>
            </a:r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.</a:t>
            </a:r>
          </a:p>
          <a:p>
            <a:pPr marL="285750" indent="-285750" algn="just" rtl="1">
              <a:buFont typeface="Wingdings 2" panose="05020102010507070707" pitchFamily="18" charset="2"/>
              <a:buChar char=""/>
            </a:pPr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يمكنك أيضا القيام بعمليات حسابية على الجانب الأيمن من علامة المساواة ثم إسناد النتيجة إلى المتغير الموجود على الجانب الأيسر. 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D0691D17-BA81-329A-3177-9B890B9C18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62" y="3533329"/>
            <a:ext cx="2616760" cy="353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18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3" name="قلب الصفحة.wav"/>
          </p:stSnd>
        </p:sndAc>
      </p:transition>
    </mc:Choice>
    <mc:Fallback xmlns="">
      <p:transition spd="slow">
        <p:fade/>
        <p:sndAc>
          <p:stSnd>
            <p:snd r:embed="rId7" name="قلب الصفحة.wav"/>
          </p:stSnd>
        </p:sndAc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47380B-84B0-44CF-9F1E-0CAF52C0D7A7}"/>
              </a:ext>
            </a:extLst>
          </p:cNvPr>
          <p:cNvSpPr/>
          <p:nvPr/>
        </p:nvSpPr>
        <p:spPr>
          <a:xfrm>
            <a:off x="56269" y="161286"/>
            <a:ext cx="12065391" cy="65977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CD350442-486D-B378-8E6F-A3AB745DA0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5" b="68962"/>
          <a:stretch/>
        </p:blipFill>
        <p:spPr>
          <a:xfrm>
            <a:off x="1634396" y="9378"/>
            <a:ext cx="8923207" cy="1289155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3C1B4CFA-283E-16DC-87DA-BAD7C69CA4E4}"/>
              </a:ext>
            </a:extLst>
          </p:cNvPr>
          <p:cNvSpPr txBox="1"/>
          <p:nvPr/>
        </p:nvSpPr>
        <p:spPr>
          <a:xfrm>
            <a:off x="3100322" y="384150"/>
            <a:ext cx="55596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solidFill>
                  <a:schemeClr val="bg1"/>
                </a:solidFill>
                <a:latin typeface="Dubai" panose="020B0503030403030204" pitchFamily="34" charset="-78"/>
                <a:cs typeface="Sultan bold" pitchFamily="2" charset="-78"/>
              </a:rPr>
              <a:t>تعيين قيمة متغير عددي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EA0FA352-F7D5-D0FF-2F3F-DA8EC4EB6FC7}"/>
              </a:ext>
            </a:extLst>
          </p:cNvPr>
          <p:cNvSpPr txBox="1"/>
          <p:nvPr/>
        </p:nvSpPr>
        <p:spPr>
          <a:xfrm>
            <a:off x="2301530" y="1223583"/>
            <a:ext cx="933536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r" rtl="1">
              <a:buFont typeface="Wingdings 3" panose="05040102010807070707" pitchFamily="18" charset="2"/>
              <a:buChar char="t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اضغط على فئة أوامر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Variables 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(متغيرات). </a:t>
            </a:r>
          </a:p>
          <a:p>
            <a:pPr marL="285750" indent="-285750" algn="r" rtl="1">
              <a:buFont typeface="Wingdings 3" panose="05040102010807070707" pitchFamily="18" charset="2"/>
              <a:buChar char="t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اسحب وأفلت أمر 0 =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 ) item 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العنصر = 0 ) داخل محرر التعليمات البرمجية. </a:t>
            </a:r>
          </a:p>
          <a:p>
            <a:pPr marL="285750" indent="-285750" algn="r" rtl="1">
              <a:buFont typeface="Wingdings 3" panose="05040102010807070707" pitchFamily="18" charset="2"/>
              <a:buChar char="t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اكتب واضبط اسم المتغير ليكون 12 =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 MyAge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. </a:t>
            </a:r>
          </a:p>
          <a:p>
            <a:pPr marL="285750" indent="-285750" algn="r" rtl="1">
              <a:buFont typeface="Wingdings 3" panose="05040102010807070707" pitchFamily="18" charset="2"/>
              <a:buChar char="t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من فئة أوامر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Basic 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 (أساسي) اسحب وأفلت أمر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show number 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(إظهار الرقم).</a:t>
            </a:r>
          </a:p>
          <a:p>
            <a:pPr marL="285750" indent="-285750" algn="r" rtl="1">
              <a:buFont typeface="Wingdings 3" panose="05040102010807070707" pitchFamily="18" charset="2"/>
              <a:buChar char="t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اكتب اسم المتغير داخل الأقواس.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24AE2AFC-490C-1C86-F0CC-B6EF9E0402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664" y="2803802"/>
            <a:ext cx="5124451" cy="395547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324054D2-7E3E-6C09-33E2-AE0187DC8C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5515" y="3064274"/>
            <a:ext cx="3918563" cy="369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999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3" name="قلب الصفحة.wav"/>
          </p:stSnd>
        </p:sndAc>
      </p:transition>
    </mc:Choice>
    <mc:Fallback xmlns="">
      <p:transition spd="slow">
        <p:fade/>
        <p:sndAc>
          <p:stSnd>
            <p:snd r:embed="rId8" name="قلب الصفحة.wav"/>
          </p:stSnd>
        </p:sndAc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47380B-84B0-44CF-9F1E-0CAF52C0D7A7}"/>
              </a:ext>
            </a:extLst>
          </p:cNvPr>
          <p:cNvSpPr/>
          <p:nvPr/>
        </p:nvSpPr>
        <p:spPr>
          <a:xfrm>
            <a:off x="56269" y="101326"/>
            <a:ext cx="12065391" cy="65977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CD350442-486D-B378-8E6F-A3AB745DA0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5" b="68962"/>
          <a:stretch/>
        </p:blipFill>
        <p:spPr>
          <a:xfrm>
            <a:off x="1634396" y="9378"/>
            <a:ext cx="8923207" cy="1289155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3C1B4CFA-283E-16DC-87DA-BAD7C69CA4E4}"/>
              </a:ext>
            </a:extLst>
          </p:cNvPr>
          <p:cNvSpPr txBox="1"/>
          <p:nvPr/>
        </p:nvSpPr>
        <p:spPr>
          <a:xfrm>
            <a:off x="3100322" y="361567"/>
            <a:ext cx="55596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solidFill>
                  <a:schemeClr val="bg1"/>
                </a:solidFill>
                <a:latin typeface="Dubai" panose="020B0503030403030204" pitchFamily="34" charset="-78"/>
                <a:cs typeface="Sultan bold" pitchFamily="2" charset="-78"/>
              </a:rPr>
              <a:t>المتغيرات النصية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C9B4022A-4A71-14DF-E8E7-C82C57C9FDBB}"/>
              </a:ext>
            </a:extLst>
          </p:cNvPr>
          <p:cNvSpPr txBox="1"/>
          <p:nvPr/>
        </p:nvSpPr>
        <p:spPr>
          <a:xfrm>
            <a:off x="5889137" y="1654455"/>
            <a:ext cx="581491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r" rtl="1">
              <a:buFont typeface="Wingdings 3" panose="05040102010807070707" pitchFamily="18" charset="2"/>
              <a:buChar char="t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اضغط على فئة أوامر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Variables 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(متغيرات). </a:t>
            </a:r>
          </a:p>
          <a:p>
            <a:pPr marL="285750" indent="-285750" algn="r" rtl="1">
              <a:buFont typeface="Wingdings 3" panose="05040102010807070707" pitchFamily="18" charset="2"/>
              <a:buChar char="t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اسحب وأفلت أمر 0 =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 ) item 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العنصر = 0 ). </a:t>
            </a:r>
          </a:p>
          <a:p>
            <a:pPr marL="285750" indent="-285750" algn="r" rtl="1">
              <a:buFont typeface="Wingdings 3" panose="05040102010807070707" pitchFamily="18" charset="2"/>
              <a:buChar char="t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اكتب اسم المتغير وقيمته. </a:t>
            </a:r>
          </a:p>
          <a:p>
            <a:pPr marL="285750" indent="-285750" algn="r" rtl="1">
              <a:buFont typeface="Wingdings 3" panose="05040102010807070707" pitchFamily="18" charset="2"/>
              <a:buChar char="t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من فئة أوامر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Basic 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 (أساسي) اسحب وأفلت أمر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show sting 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(إظهار السلسلة).</a:t>
            </a:r>
          </a:p>
          <a:p>
            <a:pPr marL="285750" indent="-285750" algn="r" rtl="1">
              <a:buFont typeface="Wingdings 3" panose="05040102010807070707" pitchFamily="18" charset="2"/>
              <a:buChar char="t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اضغط بالفأرة داخل القوسين واحذف علامة (!) ثم اكتب (+) واسم المتغير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MyName 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.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01B3BE9-D647-3C0C-DB2B-791BEBB19D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059" y="1390481"/>
            <a:ext cx="5724525" cy="473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60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3" name="قلب الصفحة.wav"/>
          </p:stSnd>
        </p:sndAc>
      </p:transition>
    </mc:Choice>
    <mc:Fallback xmlns="">
      <p:transition spd="slow">
        <p:fade/>
        <p:sndAc>
          <p:stSnd>
            <p:snd r:embed="rId7" name="قلب الصفحة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47380B-84B0-44CF-9F1E-0CAF52C0D7A7}"/>
              </a:ext>
            </a:extLst>
          </p:cNvPr>
          <p:cNvSpPr/>
          <p:nvPr/>
        </p:nvSpPr>
        <p:spPr>
          <a:xfrm>
            <a:off x="56269" y="131816"/>
            <a:ext cx="12065391" cy="6597748"/>
          </a:xfrm>
          <a:prstGeom prst="rect">
            <a:avLst/>
          </a:prstGeom>
          <a:solidFill>
            <a:srgbClr val="A6CB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CD350442-486D-B378-8E6F-A3AB745DA0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5" b="68962"/>
          <a:stretch/>
        </p:blipFill>
        <p:spPr>
          <a:xfrm>
            <a:off x="1634396" y="9378"/>
            <a:ext cx="8923207" cy="1289155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F87A8380-DBFF-CD12-8B54-886AD90DB762}"/>
              </a:ext>
            </a:extLst>
          </p:cNvPr>
          <p:cNvSpPr txBox="1"/>
          <p:nvPr/>
        </p:nvSpPr>
        <p:spPr>
          <a:xfrm>
            <a:off x="3100322" y="384150"/>
            <a:ext cx="55596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solidFill>
                  <a:schemeClr val="bg1"/>
                </a:solidFill>
                <a:latin typeface="Dubai" panose="020B0503030403030204" pitchFamily="34" charset="-78"/>
                <a:cs typeface="Sultan bold" pitchFamily="2" charset="-78"/>
              </a:rPr>
              <a:t>استراتيجية قياس المعرفة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13439807-F956-7EFA-1077-4C4A12239D7E}"/>
              </a:ext>
            </a:extLst>
          </p:cNvPr>
          <p:cNvSpPr txBox="1"/>
          <p:nvPr/>
        </p:nvSpPr>
        <p:spPr>
          <a:xfrm>
            <a:off x="3391333" y="1298533"/>
            <a:ext cx="555967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solidFill>
                  <a:srgbClr val="414757"/>
                </a:solidFill>
                <a:latin typeface="Dubai" panose="020B0503030403030204" pitchFamily="34" charset="-78"/>
                <a:cs typeface="Sultan bold" pitchFamily="2" charset="-78"/>
              </a:rPr>
              <a:t>ماذا تعرفون عن المايكروبت؟</a:t>
            </a: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0B053F4E-95F2-51F5-F291-64D0E61D404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A6CBFF"/>
              </a:clrFrom>
              <a:clrTo>
                <a:srgbClr val="A6C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159" y="1758577"/>
            <a:ext cx="762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303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6" name="قلب الصفحة.wav"/>
          </p:stSnd>
        </p:sndAc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47380B-84B0-44CF-9F1E-0CAF52C0D7A7}"/>
              </a:ext>
            </a:extLst>
          </p:cNvPr>
          <p:cNvSpPr/>
          <p:nvPr/>
        </p:nvSpPr>
        <p:spPr>
          <a:xfrm>
            <a:off x="56269" y="41364"/>
            <a:ext cx="12065391" cy="659774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CD350442-486D-B378-8E6F-A3AB745DA0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5" b="68962"/>
          <a:stretch/>
        </p:blipFill>
        <p:spPr>
          <a:xfrm>
            <a:off x="1634396" y="9378"/>
            <a:ext cx="8923207" cy="1289155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3C1B4CFA-283E-16DC-87DA-BAD7C69CA4E4}"/>
              </a:ext>
            </a:extLst>
          </p:cNvPr>
          <p:cNvSpPr txBox="1"/>
          <p:nvPr/>
        </p:nvSpPr>
        <p:spPr>
          <a:xfrm>
            <a:off x="3100322" y="384150"/>
            <a:ext cx="55596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solidFill>
                  <a:schemeClr val="bg1"/>
                </a:solidFill>
                <a:latin typeface="Dubai" panose="020B0503030403030204" pitchFamily="34" charset="-78"/>
                <a:cs typeface="Sultan bold" pitchFamily="2" charset="-78"/>
              </a:rPr>
              <a:t>تغيير الأمر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F9C1EBEC-D782-C73A-13B6-078C74C73741}"/>
              </a:ext>
            </a:extLst>
          </p:cNvPr>
          <p:cNvSpPr txBox="1"/>
          <p:nvPr/>
        </p:nvSpPr>
        <p:spPr>
          <a:xfrm>
            <a:off x="809470" y="1251749"/>
            <a:ext cx="1089457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800" dirty="0">
                <a:solidFill>
                  <a:schemeClr val="bg1"/>
                </a:solidFill>
                <a:latin typeface="Calibri" panose="020F0502020204030204" pitchFamily="34" charset="0"/>
                <a:cs typeface="Sultan bold" pitchFamily="2" charset="-78"/>
              </a:rPr>
              <a:t>يمكن استخدام المتغيرات لأداء مجموعة متنوعة من المهام. </a:t>
            </a:r>
          </a:p>
          <a:p>
            <a:pPr algn="ctr" rtl="1"/>
            <a:r>
              <a:rPr lang="ar-SA" sz="2800" dirty="0">
                <a:solidFill>
                  <a:schemeClr val="bg1"/>
                </a:solidFill>
                <a:latin typeface="Calibri" panose="020F0502020204030204" pitchFamily="34" charset="0"/>
                <a:cs typeface="Sultan bold" pitchFamily="2" charset="-78"/>
              </a:rPr>
              <a:t>يقوم الأمر تغيير 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Sultan bold" pitchFamily="2" charset="-78"/>
              </a:rPr>
              <a:t> (change)</a:t>
            </a:r>
            <a:r>
              <a:rPr lang="ar-SA" sz="2800" dirty="0">
                <a:solidFill>
                  <a:schemeClr val="bg1"/>
                </a:solidFill>
                <a:latin typeface="Calibri" panose="020F0502020204030204" pitchFamily="34" charset="0"/>
                <a:cs typeface="Sultan bold" pitchFamily="2" charset="-78"/>
              </a:rPr>
              <a:t>الموجود في فئة أوامر المتغيرات 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Sultan bold" pitchFamily="2" charset="-78"/>
              </a:rPr>
              <a:t>(Variables)</a:t>
            </a:r>
            <a:r>
              <a:rPr lang="ar-SA" sz="2800" dirty="0">
                <a:solidFill>
                  <a:schemeClr val="bg1"/>
                </a:solidFill>
                <a:latin typeface="Calibri" panose="020F0502020204030204" pitchFamily="34" charset="0"/>
                <a:cs typeface="Sultan bold" pitchFamily="2" charset="-78"/>
              </a:rPr>
              <a:t> بتغيير قيمة المتغير المحدد بالقيمة المعينة التي يتم إدخالها. </a:t>
            </a:r>
          </a:p>
          <a:p>
            <a:pPr algn="ctr" rtl="1"/>
            <a:r>
              <a:rPr lang="ar-SA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Sultan bold" pitchFamily="2" charset="-78"/>
              </a:rPr>
              <a:t>يقتصر استخدام هذه الطريقة على المتغيرات العددية.</a:t>
            </a:r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Sultan bold" pitchFamily="2" charset="-78"/>
            </a:endParaRPr>
          </a:p>
        </p:txBody>
      </p: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53F563BB-5039-130A-D30E-A0C88782A62B}"/>
              </a:ext>
            </a:extLst>
          </p:cNvPr>
          <p:cNvGrpSpPr/>
          <p:nvPr/>
        </p:nvGrpSpPr>
        <p:grpSpPr>
          <a:xfrm>
            <a:off x="6665126" y="3481562"/>
            <a:ext cx="3320951" cy="2239283"/>
            <a:chOff x="7967152" y="3532170"/>
            <a:chExt cx="3320951" cy="2239283"/>
          </a:xfrm>
        </p:grpSpPr>
        <p:sp>
          <p:nvSpPr>
            <p:cNvPr id="13" name="مستطيل: زوايا مستديرة 12">
              <a:extLst>
                <a:ext uri="{FF2B5EF4-FFF2-40B4-BE49-F238E27FC236}">
                  <a16:creationId xmlns:a16="http://schemas.microsoft.com/office/drawing/2014/main" id="{50AE807B-AE57-F31B-3747-5EFF5F098081}"/>
                </a:ext>
              </a:extLst>
            </p:cNvPr>
            <p:cNvSpPr/>
            <p:nvPr/>
          </p:nvSpPr>
          <p:spPr>
            <a:xfrm>
              <a:off x="8045790" y="3532170"/>
              <a:ext cx="3163674" cy="216204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14" name="مستطيل 13">
              <a:extLst>
                <a:ext uri="{FF2B5EF4-FFF2-40B4-BE49-F238E27FC236}">
                  <a16:creationId xmlns:a16="http://schemas.microsoft.com/office/drawing/2014/main" id="{9D1F214B-2F28-DFFF-F742-F2A10C5963D2}"/>
                </a:ext>
              </a:extLst>
            </p:cNvPr>
            <p:cNvSpPr/>
            <p:nvPr/>
          </p:nvSpPr>
          <p:spPr>
            <a:xfrm>
              <a:off x="7967152" y="5124537"/>
              <a:ext cx="3320951" cy="646916"/>
            </a:xfrm>
            <a:prstGeom prst="rect">
              <a:avLst/>
            </a:prstGeom>
            <a:solidFill>
              <a:srgbClr val="64BE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FE77B8E4-E32A-5EA8-E454-691E8723B99E}"/>
              </a:ext>
            </a:extLst>
          </p:cNvPr>
          <p:cNvGrpSpPr/>
          <p:nvPr/>
        </p:nvGrpSpPr>
        <p:grpSpPr>
          <a:xfrm>
            <a:off x="2491141" y="3493552"/>
            <a:ext cx="3320951" cy="2239283"/>
            <a:chOff x="7967152" y="3532170"/>
            <a:chExt cx="3320951" cy="2239283"/>
          </a:xfrm>
        </p:grpSpPr>
        <p:sp>
          <p:nvSpPr>
            <p:cNvPr id="17" name="مستطيل: زوايا مستديرة 16">
              <a:extLst>
                <a:ext uri="{FF2B5EF4-FFF2-40B4-BE49-F238E27FC236}">
                  <a16:creationId xmlns:a16="http://schemas.microsoft.com/office/drawing/2014/main" id="{E2B980B0-B418-7522-2892-5F8DA41166E6}"/>
                </a:ext>
              </a:extLst>
            </p:cNvPr>
            <p:cNvSpPr/>
            <p:nvPr/>
          </p:nvSpPr>
          <p:spPr>
            <a:xfrm>
              <a:off x="8045790" y="3532170"/>
              <a:ext cx="3163674" cy="216204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18" name="مستطيل 17">
              <a:extLst>
                <a:ext uri="{FF2B5EF4-FFF2-40B4-BE49-F238E27FC236}">
                  <a16:creationId xmlns:a16="http://schemas.microsoft.com/office/drawing/2014/main" id="{1DAFC4EC-1B9A-F42A-A248-2E975B7C4A05}"/>
                </a:ext>
              </a:extLst>
            </p:cNvPr>
            <p:cNvSpPr/>
            <p:nvPr/>
          </p:nvSpPr>
          <p:spPr>
            <a:xfrm>
              <a:off x="7967152" y="5124537"/>
              <a:ext cx="3320951" cy="64691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6D5DDDB2-042A-3647-90E5-EFE13AF5AC88}"/>
              </a:ext>
            </a:extLst>
          </p:cNvPr>
          <p:cNvSpPr txBox="1"/>
          <p:nvPr/>
        </p:nvSpPr>
        <p:spPr>
          <a:xfrm>
            <a:off x="7367335" y="3802555"/>
            <a:ext cx="17196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تقليل</a:t>
            </a:r>
          </a:p>
          <a:p>
            <a:pPr algn="ctr" rtl="1"/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قيمة المتغير</a:t>
            </a:r>
            <a:endParaRPr lang="en-US" sz="2400" dirty="0">
              <a:latin typeface="Calibri" panose="020F0502020204030204" pitchFamily="34" charset="0"/>
              <a:cs typeface="Sultan bold" pitchFamily="2" charset="-78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D48F83CD-F8F1-7CEA-4112-197F19D9DC76}"/>
              </a:ext>
            </a:extLst>
          </p:cNvPr>
          <p:cNvSpPr txBox="1"/>
          <p:nvPr/>
        </p:nvSpPr>
        <p:spPr>
          <a:xfrm>
            <a:off x="3266037" y="3963503"/>
            <a:ext cx="17196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زيادة</a:t>
            </a:r>
          </a:p>
          <a:p>
            <a:pPr algn="ctr" rtl="1"/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قيمة المتغير</a:t>
            </a:r>
            <a:endParaRPr lang="en-US" sz="2400" dirty="0">
              <a:latin typeface="Calibri" panose="020F0502020204030204" pitchFamily="34" charset="0"/>
              <a:cs typeface="Sultan bold" pitchFamily="2" charset="-78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775C6B1C-9A76-43A5-C645-996500EB38FD}"/>
              </a:ext>
            </a:extLst>
          </p:cNvPr>
          <p:cNvSpPr txBox="1"/>
          <p:nvPr/>
        </p:nvSpPr>
        <p:spPr>
          <a:xfrm>
            <a:off x="7367335" y="5167604"/>
            <a:ext cx="21762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2800" b="1" dirty="0">
                <a:latin typeface="Calibri" panose="020F0502020204030204" pitchFamily="34" charset="0"/>
                <a:cs typeface="Sultan bold" pitchFamily="2" charset="-78"/>
              </a:rPr>
              <a:t> Item - = </a:t>
            </a:r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عدد</a:t>
            </a:r>
            <a:endParaRPr lang="en-US" sz="2800" dirty="0">
              <a:latin typeface="Calibri" panose="020F0502020204030204" pitchFamily="34" charset="0"/>
              <a:cs typeface="Sultan bold" pitchFamily="2" charset="-78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904A03D2-DA82-0180-C058-E37FA5100177}"/>
              </a:ext>
            </a:extLst>
          </p:cNvPr>
          <p:cNvSpPr txBox="1"/>
          <p:nvPr/>
        </p:nvSpPr>
        <p:spPr>
          <a:xfrm>
            <a:off x="3187399" y="5144586"/>
            <a:ext cx="21762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800" b="1" dirty="0">
                <a:latin typeface="Calibri" panose="020F0502020204030204" pitchFamily="34" charset="0"/>
                <a:cs typeface="Sultan bold" pitchFamily="2" charset="-78"/>
              </a:rPr>
              <a:t>Item + = </a:t>
            </a:r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عدد</a:t>
            </a:r>
            <a:endParaRPr lang="en-US" sz="2800" dirty="0">
              <a:latin typeface="Calibri" panose="020F0502020204030204" pitchFamily="34" charset="0"/>
              <a:cs typeface="Sultan bol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13438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3" name="قلب الصفحة.wav"/>
          </p:stSnd>
        </p:sndAc>
      </p:transition>
    </mc:Choice>
    <mc:Fallback xmlns="">
      <p:transition spd="slow">
        <p:fade/>
        <p:sndAc>
          <p:stSnd>
            <p:snd r:embed="rId6" name="قلب الصفحة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88000" fill="hold" grpId="0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accel="88000" fill="hold" grpId="0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3" dur="500" fill="hold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4" dur="500" fill="hold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accel="88000" fill="hold" grpId="0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9" dur="500" fill="hold"/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0" dur="500" fill="hold"/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 tmFilter="0,0; .5, 1; 1, 1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 tmFilter="0,0; .5, 1; 1, 1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build="p"/>
          <p:bldP spid="19" grpId="0"/>
          <p:bldP spid="20" grpId="0"/>
          <p:bldP spid="21" grpId="0"/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88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accel="88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accel="88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 tmFilter="0,0; .5, 1; 1, 1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 tmFilter="0,0; .5, 1; 1, 1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build="p"/>
          <p:bldP spid="19" grpId="0"/>
          <p:bldP spid="20" grpId="0"/>
          <p:bldP spid="21" grpId="0"/>
          <p:bldP spid="22" grpId="0"/>
        </p:bldLst>
      </p:timing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47380B-84B0-44CF-9F1E-0CAF52C0D7A7}"/>
              </a:ext>
            </a:extLst>
          </p:cNvPr>
          <p:cNvSpPr/>
          <p:nvPr/>
        </p:nvSpPr>
        <p:spPr>
          <a:xfrm>
            <a:off x="56269" y="161286"/>
            <a:ext cx="12065391" cy="65977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CD350442-486D-B378-8E6F-A3AB745DA0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5" b="68962"/>
          <a:stretch/>
        </p:blipFill>
        <p:spPr>
          <a:xfrm>
            <a:off x="1634396" y="9378"/>
            <a:ext cx="8923207" cy="1289155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3C1B4CFA-283E-16DC-87DA-BAD7C69CA4E4}"/>
              </a:ext>
            </a:extLst>
          </p:cNvPr>
          <p:cNvSpPr txBox="1"/>
          <p:nvPr/>
        </p:nvSpPr>
        <p:spPr>
          <a:xfrm>
            <a:off x="3100322" y="384150"/>
            <a:ext cx="55596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solidFill>
                  <a:schemeClr val="bg1"/>
                </a:solidFill>
                <a:latin typeface="Dubai" panose="020B0503030403030204" pitchFamily="34" charset="-78"/>
                <a:cs typeface="Sultan bold" pitchFamily="2" charset="-78"/>
              </a:rPr>
              <a:t>تغيير قيمة متغير عددي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C27B9952-69B1-79C2-7489-C665AD88144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1503" y="1652661"/>
            <a:ext cx="5619672" cy="5046413"/>
          </a:xfrm>
          <a:custGeom>
            <a:avLst/>
            <a:gdLst>
              <a:gd name="connsiteX0" fmla="*/ 1917100 w 5619672"/>
              <a:gd name="connsiteY0" fmla="*/ 4568257 h 5046413"/>
              <a:gd name="connsiteX1" fmla="*/ 1917100 w 5619672"/>
              <a:gd name="connsiteY1" fmla="*/ 5044053 h 5046413"/>
              <a:gd name="connsiteX2" fmla="*/ 5244917 w 5619672"/>
              <a:gd name="connsiteY2" fmla="*/ 5044053 h 5046413"/>
              <a:gd name="connsiteX3" fmla="*/ 5244917 w 5619672"/>
              <a:gd name="connsiteY3" fmla="*/ 4568257 h 5046413"/>
              <a:gd name="connsiteX4" fmla="*/ 0 w 5619672"/>
              <a:gd name="connsiteY4" fmla="*/ 0 h 5046413"/>
              <a:gd name="connsiteX5" fmla="*/ 5619672 w 5619672"/>
              <a:gd name="connsiteY5" fmla="*/ 0 h 5046413"/>
              <a:gd name="connsiteX6" fmla="*/ 5619672 w 5619672"/>
              <a:gd name="connsiteY6" fmla="*/ 5046413 h 5046413"/>
              <a:gd name="connsiteX7" fmla="*/ 0 w 5619672"/>
              <a:gd name="connsiteY7" fmla="*/ 5046413 h 504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19672" h="5046413">
                <a:moveTo>
                  <a:pt x="1917100" y="4568257"/>
                </a:moveTo>
                <a:lnTo>
                  <a:pt x="1917100" y="5044053"/>
                </a:lnTo>
                <a:lnTo>
                  <a:pt x="5244917" y="5044053"/>
                </a:lnTo>
                <a:lnTo>
                  <a:pt x="5244917" y="4568257"/>
                </a:lnTo>
                <a:close/>
                <a:moveTo>
                  <a:pt x="0" y="0"/>
                </a:moveTo>
                <a:lnTo>
                  <a:pt x="5619672" y="0"/>
                </a:lnTo>
                <a:lnTo>
                  <a:pt x="5619672" y="5046413"/>
                </a:lnTo>
                <a:lnTo>
                  <a:pt x="0" y="5046413"/>
                </a:lnTo>
                <a:close/>
              </a:path>
            </a:pathLst>
          </a:cu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1D697D3-FF0A-3EE3-B594-98D07C2890EF}"/>
              </a:ext>
            </a:extLst>
          </p:cNvPr>
          <p:cNvSpPr txBox="1"/>
          <p:nvPr/>
        </p:nvSpPr>
        <p:spPr>
          <a:xfrm>
            <a:off x="4182257" y="1191789"/>
            <a:ext cx="76147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r" rtl="1">
              <a:buFont typeface="Wingdings 3" panose="05040102010807070707" pitchFamily="18" charset="2"/>
              <a:buChar char="t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اضغط على فئة أوامر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Variables 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(متغيرات)، اسحب وأفلت أمر 0 </a:t>
            </a:r>
            <a:r>
              <a:rPr lang="ar-SA" sz="2400" dirty="0">
                <a:latin typeface="Calibri" panose="020F0502020204030204" pitchFamily="34" charset="0"/>
              </a:rPr>
              <a:t>=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 item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.</a:t>
            </a:r>
          </a:p>
          <a:p>
            <a:pPr marL="285750" indent="-285750" algn="r" rtl="1">
              <a:buFont typeface="Wingdings 3" panose="05040102010807070707" pitchFamily="18" charset="2"/>
              <a:buChar char="t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اضغط على فئة أوامر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Variables 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(متغيرات)، اسحب وأفلت الأمر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 change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.</a:t>
            </a:r>
          </a:p>
          <a:p>
            <a:pPr marL="285750" indent="-285750" algn="r" rtl="1">
              <a:buFont typeface="Wingdings 3" panose="05040102010807070707" pitchFamily="18" charset="2"/>
              <a:buChar char="t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من فئة الأوامر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Basic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(أساسي) قم بسحب وإفلات الأمر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show number 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واكتب داخل الأقواس اسم المتغير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) item 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العنصر).</a:t>
            </a:r>
          </a:p>
        </p:txBody>
      </p:sp>
    </p:spTree>
    <p:extLst>
      <p:ext uri="{BB962C8B-B14F-4D97-AF65-F5344CB8AC3E}">
        <p14:creationId xmlns:p14="http://schemas.microsoft.com/office/powerpoint/2010/main" val="3458526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3" name="قلب الصفحة.wav"/>
          </p:stSnd>
        </p:sndAc>
      </p:transition>
    </mc:Choice>
    <mc:Fallback xmlns="">
      <p:transition spd="slow">
        <p:fade/>
        <p:sndAc>
          <p:stSnd>
            <p:snd r:embed="rId7" name="قلب الصفحة.wav"/>
          </p:stSnd>
        </p:sndAc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47380B-84B0-44CF-9F1E-0CAF52C0D7A7}"/>
              </a:ext>
            </a:extLst>
          </p:cNvPr>
          <p:cNvSpPr/>
          <p:nvPr/>
        </p:nvSpPr>
        <p:spPr>
          <a:xfrm>
            <a:off x="56269" y="161286"/>
            <a:ext cx="12065391" cy="65977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CD350442-486D-B378-8E6F-A3AB745DA0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5" b="68962"/>
          <a:stretch/>
        </p:blipFill>
        <p:spPr>
          <a:xfrm>
            <a:off x="1634396" y="9378"/>
            <a:ext cx="8923207" cy="1289155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3C1B4CFA-283E-16DC-87DA-BAD7C69CA4E4}"/>
              </a:ext>
            </a:extLst>
          </p:cNvPr>
          <p:cNvSpPr txBox="1"/>
          <p:nvPr/>
        </p:nvSpPr>
        <p:spPr>
          <a:xfrm>
            <a:off x="3100322" y="384150"/>
            <a:ext cx="55596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solidFill>
                  <a:schemeClr val="bg1"/>
                </a:solidFill>
                <a:latin typeface="Dubai" panose="020B0503030403030204" pitchFamily="34" charset="-78"/>
                <a:cs typeface="Sultan bold" pitchFamily="2" charset="-78"/>
              </a:rPr>
              <a:t>المتغيرات المحلية و المتغيرات العامة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D1D3F61B-5487-BB10-7296-F142288477A9}"/>
              </a:ext>
            </a:extLst>
          </p:cNvPr>
          <p:cNvSpPr txBox="1"/>
          <p:nvPr/>
        </p:nvSpPr>
        <p:spPr>
          <a:xfrm>
            <a:off x="175403" y="1298533"/>
            <a:ext cx="1140951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يتم تصنيف المتغيرات إلى متغيرات محلية و متغيرات عامة بناءً على نطاقها. </a:t>
            </a:r>
          </a:p>
          <a:p>
            <a:pPr algn="ctr" rtl="1"/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ونطاق المتغير هو الجزء من البرنامج الذي يمكن من خلاله الوصول إلى المتغير ورؤيته واستخدامه.</a:t>
            </a:r>
            <a:endParaRPr lang="en-US" sz="2800" dirty="0">
              <a:latin typeface="Calibri" panose="020F0502020204030204" pitchFamily="34" charset="0"/>
              <a:cs typeface="Sultan bold" pitchFamily="2" charset="-78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5A065A1C-A013-56B8-760E-95E46C818D46}"/>
              </a:ext>
            </a:extLst>
          </p:cNvPr>
          <p:cNvSpPr txBox="1"/>
          <p:nvPr/>
        </p:nvSpPr>
        <p:spPr>
          <a:xfrm>
            <a:off x="7775655" y="2311233"/>
            <a:ext cx="2445900" cy="510778"/>
          </a:xfrm>
          <a:prstGeom prst="roundRect">
            <a:avLst/>
          </a:prstGeom>
          <a:solidFill>
            <a:srgbClr val="16B1C5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المتغيرات المحلية </a:t>
            </a:r>
            <a:endParaRPr lang="en-US" sz="2400" dirty="0">
              <a:latin typeface="Calibri" panose="020F0502020204030204" pitchFamily="34" charset="0"/>
              <a:cs typeface="Sultan bold" pitchFamily="2" charset="-78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52352EBB-F8D2-C0E8-9AB4-BCA290724F93}"/>
              </a:ext>
            </a:extLst>
          </p:cNvPr>
          <p:cNvSpPr txBox="1"/>
          <p:nvPr/>
        </p:nvSpPr>
        <p:spPr>
          <a:xfrm>
            <a:off x="6740958" y="3048683"/>
            <a:ext cx="470575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يتم التعريف </a:t>
            </a:r>
            <a:r>
              <a:rPr lang="ar-SA" sz="2400" dirty="0">
                <a:solidFill>
                  <a:srgbClr val="66A028"/>
                </a:solidFill>
                <a:latin typeface="Calibri" panose="020F0502020204030204" pitchFamily="34" charset="0"/>
                <a:cs typeface="Sultan bold" pitchFamily="2" charset="-78"/>
              </a:rPr>
              <a:t>داخل دالة 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ولذا تنتمي فقط إلى هذه الدالة المحددة، ولا يمكن الوصول إليها إلا من خلال تلك الدالة التي تم تعريفها داخلها.</a:t>
            </a:r>
          </a:p>
          <a:p>
            <a:pPr algn="l" rtl="1"/>
            <a:r>
              <a:rPr lang="ar-SA" sz="2400" dirty="0">
                <a:solidFill>
                  <a:srgbClr val="43A3B1"/>
                </a:solidFill>
                <a:latin typeface="Calibri" panose="020F0502020204030204" pitchFamily="34" charset="0"/>
                <a:cs typeface="Sultan bold" pitchFamily="2" charset="-78"/>
              </a:rPr>
              <a:t>مثل:</a:t>
            </a:r>
          </a:p>
          <a:p>
            <a:pPr algn="l"/>
            <a:r>
              <a:rPr lang="en-US" sz="2400" b="1" dirty="0">
                <a:solidFill>
                  <a:srgbClr val="43A3B1"/>
                </a:solidFill>
                <a:latin typeface="Calibri" panose="020F0502020204030204" pitchFamily="34" charset="0"/>
                <a:cs typeface="Sultan bold" pitchFamily="2" charset="-78"/>
              </a:rPr>
              <a:t>Variable = 0</a:t>
            </a:r>
            <a:endParaRPr lang="ar-SA" sz="2400" b="1" dirty="0">
              <a:solidFill>
                <a:srgbClr val="43A3B1"/>
              </a:solidFill>
              <a:latin typeface="Calibri" panose="020F0502020204030204" pitchFamily="34" charset="0"/>
              <a:cs typeface="Sultan bold" pitchFamily="2" charset="-78"/>
            </a:endParaRPr>
          </a:p>
          <a:p>
            <a:pPr algn="l"/>
            <a:endParaRPr lang="en-US" sz="2400" b="1" dirty="0">
              <a:solidFill>
                <a:srgbClr val="00B050"/>
              </a:solidFill>
              <a:latin typeface="Calibri" panose="020F0502020204030204" pitchFamily="34" charset="0"/>
              <a:cs typeface="Sultan bold" pitchFamily="2" charset="-78"/>
            </a:endParaRPr>
          </a:p>
          <a:p>
            <a:pPr algn="l"/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Sultan bold" pitchFamily="2" charset="-78"/>
              </a:rPr>
              <a:t>Def</a:t>
            </a:r>
            <a:r>
              <a:rPr lang="en-US" sz="2400" b="1" dirty="0">
                <a:latin typeface="Calibri" panose="020F0502020204030204" pitchFamily="34" charset="0"/>
                <a:cs typeface="Sultan bold" pitchFamily="2" charset="-78"/>
              </a:rPr>
              <a:t>  name ( ) :</a:t>
            </a:r>
          </a:p>
          <a:p>
            <a:pPr algn="l"/>
            <a:r>
              <a:rPr lang="en-US" sz="2400" b="1" dirty="0">
                <a:latin typeface="Calibri" panose="020F0502020204030204" pitchFamily="34" charset="0"/>
                <a:cs typeface="Sultan bold" pitchFamily="2" charset="-78"/>
              </a:rPr>
              <a:t>    command</a:t>
            </a:r>
          </a:p>
          <a:p>
            <a:pPr algn="l"/>
            <a:r>
              <a:rPr lang="en-US" sz="2400" b="1" dirty="0">
                <a:latin typeface="Calibri" panose="020F0502020204030204" pitchFamily="34" charset="0"/>
                <a:cs typeface="Sultan bold" pitchFamily="2" charset="-78"/>
              </a:rPr>
              <a:t>Close.def( )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86D04564-73E1-E385-788E-4B47E747B0EF}"/>
              </a:ext>
            </a:extLst>
          </p:cNvPr>
          <p:cNvSpPr txBox="1"/>
          <p:nvPr/>
        </p:nvSpPr>
        <p:spPr>
          <a:xfrm>
            <a:off x="1999356" y="2311233"/>
            <a:ext cx="2445900" cy="51077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المتغيرات العامة </a:t>
            </a:r>
            <a:endParaRPr lang="en-US" sz="2400" dirty="0">
              <a:latin typeface="Calibri" panose="020F0502020204030204" pitchFamily="34" charset="0"/>
              <a:cs typeface="Sultan bold" pitchFamily="2" charset="-78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374582FA-ABD0-EC77-7EEC-4173A4C08C7B}"/>
              </a:ext>
            </a:extLst>
          </p:cNvPr>
          <p:cNvSpPr txBox="1"/>
          <p:nvPr/>
        </p:nvSpPr>
        <p:spPr>
          <a:xfrm>
            <a:off x="569625" y="2914087"/>
            <a:ext cx="5305361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يتم التعريف </a:t>
            </a:r>
            <a:r>
              <a:rPr lang="ar-SA" sz="2400" dirty="0">
                <a:solidFill>
                  <a:srgbClr val="E6970A"/>
                </a:solidFill>
                <a:latin typeface="Calibri" panose="020F0502020204030204" pitchFamily="34" charset="0"/>
                <a:cs typeface="Sultan bold" pitchFamily="2" charset="-78"/>
              </a:rPr>
              <a:t>خارج أي دالة 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ويمكن الوصول إليها بشكل عام في البرنامج بأكمله، وبمعنى آخر يمكن استخدامها في أي مكان في البرنامج.</a:t>
            </a:r>
          </a:p>
          <a:p>
            <a:pPr algn="l" rtl="1"/>
            <a:r>
              <a:rPr lang="ar-SA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Sultan bold" pitchFamily="2" charset="-78"/>
              </a:rPr>
              <a:t>مثل:</a:t>
            </a:r>
          </a:p>
          <a:p>
            <a:pPr algn="l"/>
            <a:r>
              <a:rPr lang="en-US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Sultan bold" pitchFamily="2" charset="-78"/>
              </a:rPr>
              <a:t>Variable = 0</a:t>
            </a:r>
          </a:p>
          <a:p>
            <a:pPr algn="l"/>
            <a:endParaRPr lang="en-US" sz="1200" b="1" dirty="0">
              <a:solidFill>
                <a:srgbClr val="00B050"/>
              </a:solidFill>
              <a:latin typeface="Calibri" panose="020F0502020204030204" pitchFamily="34" charset="0"/>
              <a:cs typeface="Sultan bold" pitchFamily="2" charset="-78"/>
            </a:endParaRPr>
          </a:p>
          <a:p>
            <a:pPr algn="l"/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Sultan bold" pitchFamily="2" charset="-78"/>
              </a:rPr>
              <a:t>Def</a:t>
            </a:r>
            <a:r>
              <a:rPr lang="en-US" sz="2400" b="1" dirty="0">
                <a:latin typeface="Calibri" panose="020F0502020204030204" pitchFamily="34" charset="0"/>
                <a:cs typeface="Sultan bold" pitchFamily="2" charset="-78"/>
              </a:rPr>
              <a:t>  name ( ) : </a:t>
            </a:r>
          </a:p>
          <a:p>
            <a:pPr algn="l"/>
            <a:r>
              <a:rPr lang="en-US" sz="2400" b="1" dirty="0">
                <a:latin typeface="Calibri" panose="020F0502020204030204" pitchFamily="34" charset="0"/>
                <a:cs typeface="Sultan bold" pitchFamily="2" charset="-78"/>
              </a:rPr>
              <a:t>    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Sultan bold" pitchFamily="2" charset="-78"/>
              </a:rPr>
              <a:t>global</a:t>
            </a:r>
            <a:r>
              <a:rPr lang="en-US" sz="2400" b="1" dirty="0">
                <a:latin typeface="Calibri" panose="020F0502020204030204" pitchFamily="34" charset="0"/>
                <a:cs typeface="Sultan bold" pitchFamily="2" charset="-78"/>
              </a:rPr>
              <a:t> Variable</a:t>
            </a:r>
          </a:p>
          <a:p>
            <a:pPr algn="l"/>
            <a:r>
              <a:rPr lang="en-US" sz="2400" b="1" dirty="0">
                <a:latin typeface="Calibri" panose="020F0502020204030204" pitchFamily="34" charset="0"/>
                <a:cs typeface="Sultan bold" pitchFamily="2" charset="-78"/>
              </a:rPr>
              <a:t>    command</a:t>
            </a:r>
          </a:p>
          <a:p>
            <a:pPr algn="l"/>
            <a:r>
              <a:rPr lang="en-US" sz="2400" b="1" dirty="0">
                <a:latin typeface="Calibri" panose="020F0502020204030204" pitchFamily="34" charset="0"/>
                <a:cs typeface="Sultan bold" pitchFamily="2" charset="-78"/>
              </a:rPr>
              <a:t>Close.def( )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ED795580-5421-F9DD-0227-87C31F34EC96}"/>
              </a:ext>
            </a:extLst>
          </p:cNvPr>
          <p:cNvSpPr/>
          <p:nvPr/>
        </p:nvSpPr>
        <p:spPr>
          <a:xfrm>
            <a:off x="6636324" y="4152273"/>
            <a:ext cx="4810388" cy="954107"/>
          </a:xfrm>
          <a:prstGeom prst="rect">
            <a:avLst/>
          </a:prstGeom>
          <a:noFill/>
          <a:ln w="19050">
            <a:solidFill>
              <a:srgbClr val="F794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E69ED1A8-C066-C8F4-7767-E0661E63321D}"/>
              </a:ext>
            </a:extLst>
          </p:cNvPr>
          <p:cNvSpPr/>
          <p:nvPr/>
        </p:nvSpPr>
        <p:spPr>
          <a:xfrm>
            <a:off x="472153" y="4038497"/>
            <a:ext cx="5305361" cy="2426506"/>
          </a:xfrm>
          <a:prstGeom prst="rect">
            <a:avLst/>
          </a:prstGeom>
          <a:noFill/>
          <a:ln w="19050">
            <a:solidFill>
              <a:srgbClr val="F794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27420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3" name="قلب الصفحة.wav"/>
          </p:stSnd>
        </p:sndAc>
      </p:transition>
    </mc:Choice>
    <mc:Fallback xmlns="">
      <p:transition spd="slow">
        <p:fade/>
        <p:sndAc>
          <p:stSnd>
            <p:snd r:embed="rId6" name="قلب الصفحة.wav"/>
          </p:stSnd>
        </p:sndAc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47380B-84B0-44CF-9F1E-0CAF52C0D7A7}"/>
              </a:ext>
            </a:extLst>
          </p:cNvPr>
          <p:cNvSpPr/>
          <p:nvPr/>
        </p:nvSpPr>
        <p:spPr>
          <a:xfrm>
            <a:off x="56269" y="161286"/>
            <a:ext cx="12065391" cy="65977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CD350442-486D-B378-8E6F-A3AB745DA0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5" b="68962"/>
          <a:stretch/>
        </p:blipFill>
        <p:spPr>
          <a:xfrm>
            <a:off x="1634396" y="-20602"/>
            <a:ext cx="8923207" cy="1289155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3C1B4CFA-283E-16DC-87DA-BAD7C69CA4E4}"/>
              </a:ext>
            </a:extLst>
          </p:cNvPr>
          <p:cNvSpPr txBox="1"/>
          <p:nvPr/>
        </p:nvSpPr>
        <p:spPr>
          <a:xfrm>
            <a:off x="3100322" y="384150"/>
            <a:ext cx="55596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solidFill>
                  <a:schemeClr val="bg1"/>
                </a:solidFill>
                <a:latin typeface="Dubai" panose="020B0503030403030204" pitchFamily="34" charset="-78"/>
                <a:cs typeface="Sultan bold" pitchFamily="2" charset="-78"/>
              </a:rPr>
              <a:t>تطبيق عملي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EF5B096D-FEB1-798D-F7AC-73046257562B}"/>
              </a:ext>
            </a:extLst>
          </p:cNvPr>
          <p:cNvSpPr txBox="1"/>
          <p:nvPr/>
        </p:nvSpPr>
        <p:spPr>
          <a:xfrm>
            <a:off x="70340" y="1298533"/>
            <a:ext cx="117040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أنشئ برنامجا بحيث تتغير قيمة المتغير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myVar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بمقدار 1 في كل مرة تضغط فيها على زر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A 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من المايكروبت.</a:t>
            </a:r>
          </a:p>
          <a:p>
            <a:pPr algn="ctr" rtl="1"/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ستستخدم الأمر عام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 (global)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للدلالة على أن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 myVar 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هو متغير ف عام، مما يعني أن تعيين قيمة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 myVar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داخل الدالة يغير ما سيتم عرضه عند استخدام القيمة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myVar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في  القسم الرئيس من البرنامج.</a:t>
            </a:r>
            <a:endParaRPr lang="en-US" sz="2400" dirty="0">
              <a:latin typeface="Calibri" panose="020F0502020204030204" pitchFamily="34" charset="0"/>
              <a:cs typeface="Sultan bold" pitchFamily="2" charset="-78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A323A235-5648-5B73-21D3-E79DDA05390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924794" y="3013136"/>
            <a:ext cx="7924800" cy="3019425"/>
          </a:xfrm>
          <a:custGeom>
            <a:avLst/>
            <a:gdLst>
              <a:gd name="connsiteX0" fmla="*/ 0 w 7924800"/>
              <a:gd name="connsiteY0" fmla="*/ 0 h 3019425"/>
              <a:gd name="connsiteX1" fmla="*/ 7924800 w 7924800"/>
              <a:gd name="connsiteY1" fmla="*/ 0 h 3019425"/>
              <a:gd name="connsiteX2" fmla="*/ 7924800 w 7924800"/>
              <a:gd name="connsiteY2" fmla="*/ 3019425 h 3019425"/>
              <a:gd name="connsiteX3" fmla="*/ 0 w 7924800"/>
              <a:gd name="connsiteY3" fmla="*/ 3019425 h 3019425"/>
              <a:gd name="connsiteX4" fmla="*/ 0 w 7924800"/>
              <a:gd name="connsiteY4" fmla="*/ 1306428 h 3019425"/>
              <a:gd name="connsiteX5" fmla="*/ 1747796 w 7924800"/>
              <a:gd name="connsiteY5" fmla="*/ 1306428 h 3019425"/>
              <a:gd name="connsiteX6" fmla="*/ 1747796 w 7924800"/>
              <a:gd name="connsiteY6" fmla="*/ 106099 h 3019425"/>
              <a:gd name="connsiteX7" fmla="*/ 0 w 7924800"/>
              <a:gd name="connsiteY7" fmla="*/ 106099 h 3019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24800" h="3019425">
                <a:moveTo>
                  <a:pt x="0" y="0"/>
                </a:moveTo>
                <a:lnTo>
                  <a:pt x="7924800" y="0"/>
                </a:lnTo>
                <a:lnTo>
                  <a:pt x="7924800" y="3019425"/>
                </a:lnTo>
                <a:lnTo>
                  <a:pt x="0" y="3019425"/>
                </a:lnTo>
                <a:lnTo>
                  <a:pt x="0" y="1306428"/>
                </a:lnTo>
                <a:lnTo>
                  <a:pt x="1747796" y="1306428"/>
                </a:lnTo>
                <a:lnTo>
                  <a:pt x="1747796" y="106099"/>
                </a:lnTo>
                <a:lnTo>
                  <a:pt x="0" y="10609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93196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3" name="قلب الصفحة.wav"/>
          </p:stSnd>
        </p:sndAc>
      </p:transition>
    </mc:Choice>
    <mc:Fallback xmlns="">
      <p:transition spd="slow">
        <p:fade/>
        <p:sndAc>
          <p:stSnd>
            <p:snd r:embed="rId7" name="قلب الصفحة.wav"/>
          </p:stSnd>
        </p:sndAc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47380B-84B0-44CF-9F1E-0CAF52C0D7A7}"/>
              </a:ext>
            </a:extLst>
          </p:cNvPr>
          <p:cNvSpPr/>
          <p:nvPr/>
        </p:nvSpPr>
        <p:spPr>
          <a:xfrm>
            <a:off x="56269" y="161778"/>
            <a:ext cx="12065391" cy="65977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CD350442-486D-B378-8E6F-A3AB745DA0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5" b="68962"/>
          <a:stretch/>
        </p:blipFill>
        <p:spPr>
          <a:xfrm>
            <a:off x="1209822" y="9378"/>
            <a:ext cx="9748910" cy="1289155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3C1B4CFA-283E-16DC-87DA-BAD7C69CA4E4}"/>
              </a:ext>
            </a:extLst>
          </p:cNvPr>
          <p:cNvSpPr txBox="1"/>
          <p:nvPr/>
        </p:nvSpPr>
        <p:spPr>
          <a:xfrm>
            <a:off x="3100322" y="369076"/>
            <a:ext cx="55596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solidFill>
                  <a:schemeClr val="bg1"/>
                </a:solidFill>
                <a:latin typeface="Dubai" panose="020B0503030403030204" pitchFamily="34" charset="-78"/>
                <a:cs typeface="Sultan bold" pitchFamily="2" charset="-78"/>
              </a:rPr>
              <a:t>تقويم ختامي </a:t>
            </a: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FE6A66AD-14F3-BA56-2255-DE1936DF5530}"/>
              </a:ext>
            </a:extLst>
          </p:cNvPr>
          <p:cNvSpPr/>
          <p:nvPr/>
        </p:nvSpPr>
        <p:spPr>
          <a:xfrm>
            <a:off x="608793" y="3993270"/>
            <a:ext cx="10950968" cy="496278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ar-SA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يمكن تنزيل البرنامج على جهاز المايكروبت عبر سلك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.USB</a:t>
            </a:r>
            <a:endParaRPr lang="ar-SA" sz="2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A63EE837-ECE7-991B-AA3C-03CC83BAD943}"/>
              </a:ext>
            </a:extLst>
          </p:cNvPr>
          <p:cNvSpPr/>
          <p:nvPr/>
        </p:nvSpPr>
        <p:spPr>
          <a:xfrm>
            <a:off x="5006293" y="4487788"/>
            <a:ext cx="6625611" cy="2067505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ar-SA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لا يمكن حذف لبنة أو مجموعة من اللبنات. </a:t>
            </a:r>
          </a:p>
        </p:txBody>
      </p:sp>
      <p:sp>
        <p:nvSpPr>
          <p:cNvPr id="25" name="مستطيل: زوايا مستديرة 24">
            <a:extLst>
              <a:ext uri="{FF2B5EF4-FFF2-40B4-BE49-F238E27FC236}">
                <a16:creationId xmlns:a16="http://schemas.microsoft.com/office/drawing/2014/main" id="{22AB22FA-1DFE-BE27-EC51-E6B1F726F46D}"/>
              </a:ext>
            </a:extLst>
          </p:cNvPr>
          <p:cNvSpPr/>
          <p:nvPr/>
        </p:nvSpPr>
        <p:spPr>
          <a:xfrm>
            <a:off x="3875329" y="5188443"/>
            <a:ext cx="7756575" cy="562646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ar-SA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الإعلان عن المتغير هو عملية تعيين قيمة ومعرف ( اسم فريد ) للمتغير .</a:t>
            </a:r>
          </a:p>
        </p:txBody>
      </p:sp>
      <p:sp>
        <p:nvSpPr>
          <p:cNvPr id="26" name="مستطيل: زوايا مستديرة 25">
            <a:extLst>
              <a:ext uri="{FF2B5EF4-FFF2-40B4-BE49-F238E27FC236}">
                <a16:creationId xmlns:a16="http://schemas.microsoft.com/office/drawing/2014/main" id="{6E02AA33-2D2F-B4DA-F841-8DF19C6F881F}"/>
              </a:ext>
            </a:extLst>
          </p:cNvPr>
          <p:cNvSpPr/>
          <p:nvPr/>
        </p:nvSpPr>
        <p:spPr>
          <a:xfrm>
            <a:off x="3076419" y="5820422"/>
            <a:ext cx="8555485" cy="562646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ar-SA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متغيرات العامة يتم تعريفها داخل دالة ولذا تنتمي فقط إلى هذه الدالة المحددة.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69EA5396-C569-D0C9-B03B-840C81FF5096}"/>
              </a:ext>
            </a:extLst>
          </p:cNvPr>
          <p:cNvSpPr txBox="1"/>
          <p:nvPr/>
        </p:nvSpPr>
        <p:spPr>
          <a:xfrm>
            <a:off x="369993" y="1032172"/>
            <a:ext cx="11686916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9600" b="1" dirty="0">
                <a:solidFill>
                  <a:srgbClr val="4285F4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</a:t>
            </a:r>
            <a:r>
              <a:rPr lang="en-US" sz="96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</a:t>
            </a:r>
            <a:r>
              <a:rPr lang="en-US" sz="9600" b="1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</a:t>
            </a:r>
            <a:r>
              <a:rPr lang="en-US" sz="9600" b="1" dirty="0">
                <a:solidFill>
                  <a:srgbClr val="4285F4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</a:t>
            </a:r>
            <a:r>
              <a:rPr lang="en-US" sz="9600" b="1" dirty="0">
                <a:solidFill>
                  <a:srgbClr val="33A75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</a:t>
            </a:r>
            <a:r>
              <a:rPr lang="en-US" sz="96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</a:t>
            </a:r>
            <a:endParaRPr lang="ar-SA" sz="9600" b="1" dirty="0">
              <a:solidFill>
                <a:srgbClr val="FF0000"/>
              </a:solidFill>
              <a:latin typeface="Aharoni" panose="02010803020104030203" pitchFamily="2" charset="-79"/>
            </a:endParaRPr>
          </a:p>
        </p:txBody>
      </p: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C893D248-6B1F-1CE3-DDF9-04878FC3FC8B}"/>
              </a:ext>
            </a:extLst>
          </p:cNvPr>
          <p:cNvGrpSpPr/>
          <p:nvPr/>
        </p:nvGrpSpPr>
        <p:grpSpPr>
          <a:xfrm>
            <a:off x="2211715" y="2354277"/>
            <a:ext cx="7999714" cy="1569660"/>
            <a:chOff x="471487" y="2066172"/>
            <a:chExt cx="11249025" cy="2545026"/>
          </a:xfrm>
        </p:grpSpPr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6CA21155-6FC4-6FE4-90E1-58453DE604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45423"/>
            <a:stretch/>
          </p:blipFill>
          <p:spPr>
            <a:xfrm>
              <a:off x="471487" y="2066172"/>
              <a:ext cx="11249025" cy="2448490"/>
            </a:xfrm>
            <a:prstGeom prst="rect">
              <a:avLst/>
            </a:prstGeom>
          </p:spPr>
        </p:pic>
        <p:sp>
          <p:nvSpPr>
            <p:cNvPr id="13" name="مربع نص 12">
              <a:extLst>
                <a:ext uri="{FF2B5EF4-FFF2-40B4-BE49-F238E27FC236}">
                  <a16:creationId xmlns:a16="http://schemas.microsoft.com/office/drawing/2014/main" id="{0C702C9E-F151-382B-EC9C-D30341DB0F97}"/>
                </a:ext>
              </a:extLst>
            </p:cNvPr>
            <p:cNvSpPr txBox="1"/>
            <p:nvPr/>
          </p:nvSpPr>
          <p:spPr>
            <a:xfrm>
              <a:off x="2892803" y="2536911"/>
              <a:ext cx="7977265" cy="7485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r>
                <a:rPr lang="ar-SA" sz="240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حددي الإجابة الصحيحة ام خاطئة</a:t>
              </a:r>
            </a:p>
          </p:txBody>
        </p:sp>
        <p:sp>
          <p:nvSpPr>
            <p:cNvPr id="14" name="بحث زر">
              <a:extLst>
                <a:ext uri="{FF2B5EF4-FFF2-40B4-BE49-F238E27FC236}">
                  <a16:creationId xmlns:a16="http://schemas.microsoft.com/office/drawing/2014/main" id="{5F98AA94-240E-C755-F64F-FD644799AAA2}"/>
                </a:ext>
              </a:extLst>
            </p:cNvPr>
            <p:cNvSpPr/>
            <p:nvPr/>
          </p:nvSpPr>
          <p:spPr>
            <a:xfrm>
              <a:off x="5807046" y="3112830"/>
              <a:ext cx="1373945" cy="461665"/>
            </a:xfrm>
            <a:prstGeom prst="rect">
              <a:avLst/>
            </a:prstGeom>
            <a:solidFill>
              <a:schemeClr val="bg1">
                <a:alpha val="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6" name="للاجابة">
              <a:extLst>
                <a:ext uri="{FF2B5EF4-FFF2-40B4-BE49-F238E27FC236}">
                  <a16:creationId xmlns:a16="http://schemas.microsoft.com/office/drawing/2014/main" id="{8EB2F905-430C-3686-514B-32FC33020D38}"/>
                </a:ext>
              </a:extLst>
            </p:cNvPr>
            <p:cNvSpPr/>
            <p:nvPr/>
          </p:nvSpPr>
          <p:spPr>
            <a:xfrm>
              <a:off x="5682521" y="3990746"/>
              <a:ext cx="2047923" cy="62045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7" name="لظهور الاجابة">
              <a:extLst>
                <a:ext uri="{FF2B5EF4-FFF2-40B4-BE49-F238E27FC236}">
                  <a16:creationId xmlns:a16="http://schemas.microsoft.com/office/drawing/2014/main" id="{53F25715-532C-7F3C-B7E5-E27A309AE992}"/>
                </a:ext>
              </a:extLst>
            </p:cNvPr>
            <p:cNvSpPr/>
            <p:nvPr/>
          </p:nvSpPr>
          <p:spPr>
            <a:xfrm>
              <a:off x="5870852" y="3806541"/>
              <a:ext cx="2202010" cy="804657"/>
            </a:xfrm>
            <a:prstGeom prst="roundRect">
              <a:avLst/>
            </a:prstGeom>
            <a:solidFill>
              <a:schemeClr val="bg1">
                <a:alpha val="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3747346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3" name="قلب الصفحة.wav"/>
          </p:stSnd>
        </p:sndAc>
      </p:transition>
    </mc:Choice>
    <mc:Fallback xmlns="">
      <p:transition spd="slow">
        <p:fade/>
        <p:sndAc>
          <p:stSnd>
            <p:snd r:embed="rId8" name="قلب الصفحة.wav"/>
          </p:stSnd>
        </p:sndAc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صورة 21">
            <a:extLst>
              <a:ext uri="{FF2B5EF4-FFF2-40B4-BE49-F238E27FC236}">
                <a16:creationId xmlns:a16="http://schemas.microsoft.com/office/drawing/2014/main" id="{E1A3AD07-57D5-F27E-697B-7479353E9F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921" y="73107"/>
            <a:ext cx="11917181" cy="660861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3" name="1">
            <a:extLst>
              <a:ext uri="{FF2B5EF4-FFF2-40B4-BE49-F238E27FC236}">
                <a16:creationId xmlns:a16="http://schemas.microsoft.com/office/drawing/2014/main" id="{CA4BEB5D-14C0-2516-179A-0D88145BB085}"/>
              </a:ext>
            </a:extLst>
          </p:cNvPr>
          <p:cNvSpPr/>
          <p:nvPr/>
        </p:nvSpPr>
        <p:spPr>
          <a:xfrm>
            <a:off x="10570220" y="3750914"/>
            <a:ext cx="201968" cy="222682"/>
          </a:xfrm>
          <a:prstGeom prst="rect">
            <a:avLst/>
          </a:prstGeom>
          <a:solidFill>
            <a:schemeClr val="bg1"/>
          </a:solidFill>
          <a:ln w="12700">
            <a:solidFill>
              <a:srgbClr val="9B9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6" name="شكل حر: شكل 25">
            <a:extLst>
              <a:ext uri="{FF2B5EF4-FFF2-40B4-BE49-F238E27FC236}">
                <a16:creationId xmlns:a16="http://schemas.microsoft.com/office/drawing/2014/main" id="{6ECA5275-4430-E28A-9CE2-0F3948A44A91}"/>
              </a:ext>
            </a:extLst>
          </p:cNvPr>
          <p:cNvSpPr/>
          <p:nvPr/>
        </p:nvSpPr>
        <p:spPr>
          <a:xfrm>
            <a:off x="10570220" y="3771379"/>
            <a:ext cx="287147" cy="204306"/>
          </a:xfrm>
          <a:custGeom>
            <a:avLst/>
            <a:gdLst>
              <a:gd name="connsiteX0" fmla="*/ 132531 w 412699"/>
              <a:gd name="connsiteY0" fmla="*/ 266700 h 293636"/>
              <a:gd name="connsiteX1" fmla="*/ 13468 w 412699"/>
              <a:gd name="connsiteY1" fmla="*/ 147638 h 293636"/>
              <a:gd name="connsiteX2" fmla="*/ 0 w 412699"/>
              <a:gd name="connsiteY2" fmla="*/ 161106 h 293636"/>
              <a:gd name="connsiteX3" fmla="*/ 132531 w 412699"/>
              <a:gd name="connsiteY3" fmla="*/ 293637 h 293636"/>
              <a:gd name="connsiteX4" fmla="*/ 412699 w 412699"/>
              <a:gd name="connsiteY4" fmla="*/ 13468 h 293636"/>
              <a:gd name="connsiteX5" fmla="*/ 399231 w 412699"/>
              <a:gd name="connsiteY5" fmla="*/ 0 h 293636"/>
              <a:gd name="connsiteX6" fmla="*/ 132531 w 412699"/>
              <a:gd name="connsiteY6" fmla="*/ 266700 h 293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2699" h="293636">
                <a:moveTo>
                  <a:pt x="132531" y="266700"/>
                </a:moveTo>
                <a:lnTo>
                  <a:pt x="13468" y="147638"/>
                </a:lnTo>
                <a:lnTo>
                  <a:pt x="0" y="161106"/>
                </a:lnTo>
                <a:lnTo>
                  <a:pt x="132531" y="293637"/>
                </a:lnTo>
                <a:lnTo>
                  <a:pt x="412699" y="13468"/>
                </a:lnTo>
                <a:lnTo>
                  <a:pt x="399231" y="0"/>
                </a:lnTo>
                <a:lnTo>
                  <a:pt x="132531" y="266700"/>
                </a:lnTo>
                <a:close/>
              </a:path>
            </a:pathLst>
          </a:custGeom>
          <a:solidFill>
            <a:srgbClr val="877CA6"/>
          </a:solidFill>
          <a:ln w="12700" cap="flat">
            <a:solidFill>
              <a:srgbClr val="877CA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29" name="1">
            <a:extLst>
              <a:ext uri="{FF2B5EF4-FFF2-40B4-BE49-F238E27FC236}">
                <a16:creationId xmlns:a16="http://schemas.microsoft.com/office/drawing/2014/main" id="{78492004-2ED7-B705-49AD-A10835E5D291}"/>
              </a:ext>
            </a:extLst>
          </p:cNvPr>
          <p:cNvSpPr/>
          <p:nvPr/>
        </p:nvSpPr>
        <p:spPr>
          <a:xfrm>
            <a:off x="10144865" y="3750914"/>
            <a:ext cx="201968" cy="222682"/>
          </a:xfrm>
          <a:prstGeom prst="rect">
            <a:avLst/>
          </a:prstGeom>
          <a:solidFill>
            <a:schemeClr val="bg1"/>
          </a:solidFill>
          <a:ln w="12700">
            <a:solidFill>
              <a:srgbClr val="9B9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0" name="شكل حر: شكل 29">
            <a:extLst>
              <a:ext uri="{FF2B5EF4-FFF2-40B4-BE49-F238E27FC236}">
                <a16:creationId xmlns:a16="http://schemas.microsoft.com/office/drawing/2014/main" id="{1853AA3A-D3C6-7E7D-A665-3C78BA5D58AB}"/>
              </a:ext>
            </a:extLst>
          </p:cNvPr>
          <p:cNvSpPr/>
          <p:nvPr/>
        </p:nvSpPr>
        <p:spPr>
          <a:xfrm>
            <a:off x="10144865" y="3771379"/>
            <a:ext cx="287147" cy="204306"/>
          </a:xfrm>
          <a:custGeom>
            <a:avLst/>
            <a:gdLst>
              <a:gd name="connsiteX0" fmla="*/ 132531 w 412699"/>
              <a:gd name="connsiteY0" fmla="*/ 266700 h 293636"/>
              <a:gd name="connsiteX1" fmla="*/ 13468 w 412699"/>
              <a:gd name="connsiteY1" fmla="*/ 147638 h 293636"/>
              <a:gd name="connsiteX2" fmla="*/ 0 w 412699"/>
              <a:gd name="connsiteY2" fmla="*/ 161106 h 293636"/>
              <a:gd name="connsiteX3" fmla="*/ 132531 w 412699"/>
              <a:gd name="connsiteY3" fmla="*/ 293637 h 293636"/>
              <a:gd name="connsiteX4" fmla="*/ 412699 w 412699"/>
              <a:gd name="connsiteY4" fmla="*/ 13468 h 293636"/>
              <a:gd name="connsiteX5" fmla="*/ 399231 w 412699"/>
              <a:gd name="connsiteY5" fmla="*/ 0 h 293636"/>
              <a:gd name="connsiteX6" fmla="*/ 132531 w 412699"/>
              <a:gd name="connsiteY6" fmla="*/ 266700 h 293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2699" h="293636">
                <a:moveTo>
                  <a:pt x="132531" y="266700"/>
                </a:moveTo>
                <a:lnTo>
                  <a:pt x="13468" y="147638"/>
                </a:lnTo>
                <a:lnTo>
                  <a:pt x="0" y="161106"/>
                </a:lnTo>
                <a:lnTo>
                  <a:pt x="132531" y="293637"/>
                </a:lnTo>
                <a:lnTo>
                  <a:pt x="412699" y="13468"/>
                </a:lnTo>
                <a:lnTo>
                  <a:pt x="399231" y="0"/>
                </a:lnTo>
                <a:lnTo>
                  <a:pt x="132531" y="266700"/>
                </a:lnTo>
                <a:close/>
              </a:path>
            </a:pathLst>
          </a:custGeom>
          <a:solidFill>
            <a:srgbClr val="877CA6"/>
          </a:solidFill>
          <a:ln w="12700" cap="flat">
            <a:solidFill>
              <a:srgbClr val="877CA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31" name="1">
            <a:extLst>
              <a:ext uri="{FF2B5EF4-FFF2-40B4-BE49-F238E27FC236}">
                <a16:creationId xmlns:a16="http://schemas.microsoft.com/office/drawing/2014/main" id="{F524DEDD-EEA0-1641-A1D1-ABA8CAE17E69}"/>
              </a:ext>
            </a:extLst>
          </p:cNvPr>
          <p:cNvSpPr/>
          <p:nvPr/>
        </p:nvSpPr>
        <p:spPr>
          <a:xfrm>
            <a:off x="9719510" y="3750914"/>
            <a:ext cx="201968" cy="222682"/>
          </a:xfrm>
          <a:prstGeom prst="rect">
            <a:avLst/>
          </a:prstGeom>
          <a:solidFill>
            <a:schemeClr val="bg1"/>
          </a:solidFill>
          <a:ln w="12700">
            <a:solidFill>
              <a:srgbClr val="9B9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2" name="شكل حر: شكل 31">
            <a:extLst>
              <a:ext uri="{FF2B5EF4-FFF2-40B4-BE49-F238E27FC236}">
                <a16:creationId xmlns:a16="http://schemas.microsoft.com/office/drawing/2014/main" id="{77C4E8C5-5698-347E-D4C1-67B73880DAC1}"/>
              </a:ext>
            </a:extLst>
          </p:cNvPr>
          <p:cNvSpPr/>
          <p:nvPr/>
        </p:nvSpPr>
        <p:spPr>
          <a:xfrm>
            <a:off x="9719510" y="3771379"/>
            <a:ext cx="287147" cy="204306"/>
          </a:xfrm>
          <a:custGeom>
            <a:avLst/>
            <a:gdLst>
              <a:gd name="connsiteX0" fmla="*/ 132531 w 412699"/>
              <a:gd name="connsiteY0" fmla="*/ 266700 h 293636"/>
              <a:gd name="connsiteX1" fmla="*/ 13468 w 412699"/>
              <a:gd name="connsiteY1" fmla="*/ 147638 h 293636"/>
              <a:gd name="connsiteX2" fmla="*/ 0 w 412699"/>
              <a:gd name="connsiteY2" fmla="*/ 161106 h 293636"/>
              <a:gd name="connsiteX3" fmla="*/ 132531 w 412699"/>
              <a:gd name="connsiteY3" fmla="*/ 293637 h 293636"/>
              <a:gd name="connsiteX4" fmla="*/ 412699 w 412699"/>
              <a:gd name="connsiteY4" fmla="*/ 13468 h 293636"/>
              <a:gd name="connsiteX5" fmla="*/ 399231 w 412699"/>
              <a:gd name="connsiteY5" fmla="*/ 0 h 293636"/>
              <a:gd name="connsiteX6" fmla="*/ 132531 w 412699"/>
              <a:gd name="connsiteY6" fmla="*/ 266700 h 293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2699" h="293636">
                <a:moveTo>
                  <a:pt x="132531" y="266700"/>
                </a:moveTo>
                <a:lnTo>
                  <a:pt x="13468" y="147638"/>
                </a:lnTo>
                <a:lnTo>
                  <a:pt x="0" y="161106"/>
                </a:lnTo>
                <a:lnTo>
                  <a:pt x="132531" y="293637"/>
                </a:lnTo>
                <a:lnTo>
                  <a:pt x="412699" y="13468"/>
                </a:lnTo>
                <a:lnTo>
                  <a:pt x="399231" y="0"/>
                </a:lnTo>
                <a:lnTo>
                  <a:pt x="132531" y="266700"/>
                </a:lnTo>
                <a:close/>
              </a:path>
            </a:pathLst>
          </a:custGeom>
          <a:solidFill>
            <a:srgbClr val="877CA6"/>
          </a:solidFill>
          <a:ln w="12700" cap="flat">
            <a:solidFill>
              <a:srgbClr val="877CA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33" name="1">
            <a:extLst>
              <a:ext uri="{FF2B5EF4-FFF2-40B4-BE49-F238E27FC236}">
                <a16:creationId xmlns:a16="http://schemas.microsoft.com/office/drawing/2014/main" id="{A7D18E44-0496-28F2-E5FB-1846E2AD3579}"/>
              </a:ext>
            </a:extLst>
          </p:cNvPr>
          <p:cNvSpPr/>
          <p:nvPr/>
        </p:nvSpPr>
        <p:spPr>
          <a:xfrm>
            <a:off x="9294155" y="3750914"/>
            <a:ext cx="201968" cy="222682"/>
          </a:xfrm>
          <a:prstGeom prst="rect">
            <a:avLst/>
          </a:prstGeom>
          <a:solidFill>
            <a:schemeClr val="bg1"/>
          </a:solidFill>
          <a:ln w="12700">
            <a:solidFill>
              <a:srgbClr val="9B9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4" name="شكل حر: شكل 33">
            <a:extLst>
              <a:ext uri="{FF2B5EF4-FFF2-40B4-BE49-F238E27FC236}">
                <a16:creationId xmlns:a16="http://schemas.microsoft.com/office/drawing/2014/main" id="{0521B1AC-056E-B9C3-E01C-76AB06390C8A}"/>
              </a:ext>
            </a:extLst>
          </p:cNvPr>
          <p:cNvSpPr/>
          <p:nvPr/>
        </p:nvSpPr>
        <p:spPr>
          <a:xfrm>
            <a:off x="9294155" y="3771379"/>
            <a:ext cx="287147" cy="204306"/>
          </a:xfrm>
          <a:custGeom>
            <a:avLst/>
            <a:gdLst>
              <a:gd name="connsiteX0" fmla="*/ 132531 w 412699"/>
              <a:gd name="connsiteY0" fmla="*/ 266700 h 293636"/>
              <a:gd name="connsiteX1" fmla="*/ 13468 w 412699"/>
              <a:gd name="connsiteY1" fmla="*/ 147638 h 293636"/>
              <a:gd name="connsiteX2" fmla="*/ 0 w 412699"/>
              <a:gd name="connsiteY2" fmla="*/ 161106 h 293636"/>
              <a:gd name="connsiteX3" fmla="*/ 132531 w 412699"/>
              <a:gd name="connsiteY3" fmla="*/ 293637 h 293636"/>
              <a:gd name="connsiteX4" fmla="*/ 412699 w 412699"/>
              <a:gd name="connsiteY4" fmla="*/ 13468 h 293636"/>
              <a:gd name="connsiteX5" fmla="*/ 399231 w 412699"/>
              <a:gd name="connsiteY5" fmla="*/ 0 h 293636"/>
              <a:gd name="connsiteX6" fmla="*/ 132531 w 412699"/>
              <a:gd name="connsiteY6" fmla="*/ 266700 h 293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2699" h="293636">
                <a:moveTo>
                  <a:pt x="132531" y="266700"/>
                </a:moveTo>
                <a:lnTo>
                  <a:pt x="13468" y="147638"/>
                </a:lnTo>
                <a:lnTo>
                  <a:pt x="0" y="161106"/>
                </a:lnTo>
                <a:lnTo>
                  <a:pt x="132531" y="293637"/>
                </a:lnTo>
                <a:lnTo>
                  <a:pt x="412699" y="13468"/>
                </a:lnTo>
                <a:lnTo>
                  <a:pt x="399231" y="0"/>
                </a:lnTo>
                <a:lnTo>
                  <a:pt x="132531" y="266700"/>
                </a:lnTo>
                <a:close/>
              </a:path>
            </a:pathLst>
          </a:custGeom>
          <a:solidFill>
            <a:srgbClr val="877CA6"/>
          </a:solidFill>
          <a:ln w="12700" cap="flat">
            <a:solidFill>
              <a:srgbClr val="877CA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35" name="1">
            <a:extLst>
              <a:ext uri="{FF2B5EF4-FFF2-40B4-BE49-F238E27FC236}">
                <a16:creationId xmlns:a16="http://schemas.microsoft.com/office/drawing/2014/main" id="{D1A588D2-0BE9-4AE6-C844-FC097A3A6A6A}"/>
              </a:ext>
            </a:extLst>
          </p:cNvPr>
          <p:cNvSpPr/>
          <p:nvPr/>
        </p:nvSpPr>
        <p:spPr>
          <a:xfrm>
            <a:off x="8868800" y="3750914"/>
            <a:ext cx="201968" cy="222682"/>
          </a:xfrm>
          <a:prstGeom prst="rect">
            <a:avLst/>
          </a:prstGeom>
          <a:solidFill>
            <a:schemeClr val="bg1"/>
          </a:solidFill>
          <a:ln w="12700">
            <a:solidFill>
              <a:srgbClr val="9B9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6" name="شكل حر: شكل 35">
            <a:extLst>
              <a:ext uri="{FF2B5EF4-FFF2-40B4-BE49-F238E27FC236}">
                <a16:creationId xmlns:a16="http://schemas.microsoft.com/office/drawing/2014/main" id="{6FB902CD-F2D8-4F18-0506-AD74D96A2191}"/>
              </a:ext>
            </a:extLst>
          </p:cNvPr>
          <p:cNvSpPr/>
          <p:nvPr/>
        </p:nvSpPr>
        <p:spPr>
          <a:xfrm>
            <a:off x="8868800" y="3771379"/>
            <a:ext cx="287147" cy="204306"/>
          </a:xfrm>
          <a:custGeom>
            <a:avLst/>
            <a:gdLst>
              <a:gd name="connsiteX0" fmla="*/ 132531 w 412699"/>
              <a:gd name="connsiteY0" fmla="*/ 266700 h 293636"/>
              <a:gd name="connsiteX1" fmla="*/ 13468 w 412699"/>
              <a:gd name="connsiteY1" fmla="*/ 147638 h 293636"/>
              <a:gd name="connsiteX2" fmla="*/ 0 w 412699"/>
              <a:gd name="connsiteY2" fmla="*/ 161106 h 293636"/>
              <a:gd name="connsiteX3" fmla="*/ 132531 w 412699"/>
              <a:gd name="connsiteY3" fmla="*/ 293637 h 293636"/>
              <a:gd name="connsiteX4" fmla="*/ 412699 w 412699"/>
              <a:gd name="connsiteY4" fmla="*/ 13468 h 293636"/>
              <a:gd name="connsiteX5" fmla="*/ 399231 w 412699"/>
              <a:gd name="connsiteY5" fmla="*/ 0 h 293636"/>
              <a:gd name="connsiteX6" fmla="*/ 132531 w 412699"/>
              <a:gd name="connsiteY6" fmla="*/ 266700 h 293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2699" h="293636">
                <a:moveTo>
                  <a:pt x="132531" y="266700"/>
                </a:moveTo>
                <a:lnTo>
                  <a:pt x="13468" y="147638"/>
                </a:lnTo>
                <a:lnTo>
                  <a:pt x="0" y="161106"/>
                </a:lnTo>
                <a:lnTo>
                  <a:pt x="132531" y="293637"/>
                </a:lnTo>
                <a:lnTo>
                  <a:pt x="412699" y="13468"/>
                </a:lnTo>
                <a:lnTo>
                  <a:pt x="399231" y="0"/>
                </a:lnTo>
                <a:lnTo>
                  <a:pt x="132531" y="266700"/>
                </a:lnTo>
                <a:close/>
              </a:path>
            </a:pathLst>
          </a:custGeom>
          <a:solidFill>
            <a:srgbClr val="877CA6"/>
          </a:solidFill>
          <a:ln w="12700" cap="flat">
            <a:solidFill>
              <a:srgbClr val="877CA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37" name="1">
            <a:extLst>
              <a:ext uri="{FF2B5EF4-FFF2-40B4-BE49-F238E27FC236}">
                <a16:creationId xmlns:a16="http://schemas.microsoft.com/office/drawing/2014/main" id="{412E817E-A24F-F4AA-5D37-4A7717D86142}"/>
              </a:ext>
            </a:extLst>
          </p:cNvPr>
          <p:cNvSpPr/>
          <p:nvPr/>
        </p:nvSpPr>
        <p:spPr>
          <a:xfrm>
            <a:off x="8218137" y="3750914"/>
            <a:ext cx="201968" cy="222682"/>
          </a:xfrm>
          <a:prstGeom prst="rect">
            <a:avLst/>
          </a:prstGeom>
          <a:solidFill>
            <a:schemeClr val="bg1"/>
          </a:solidFill>
          <a:ln w="12700">
            <a:solidFill>
              <a:srgbClr val="9B9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" name="شكل حر: شكل 37">
            <a:extLst>
              <a:ext uri="{FF2B5EF4-FFF2-40B4-BE49-F238E27FC236}">
                <a16:creationId xmlns:a16="http://schemas.microsoft.com/office/drawing/2014/main" id="{7433CF7A-12EC-BDA7-4BCD-F22A0584DD2D}"/>
              </a:ext>
            </a:extLst>
          </p:cNvPr>
          <p:cNvSpPr/>
          <p:nvPr/>
        </p:nvSpPr>
        <p:spPr>
          <a:xfrm>
            <a:off x="8218137" y="3771379"/>
            <a:ext cx="287147" cy="204306"/>
          </a:xfrm>
          <a:custGeom>
            <a:avLst/>
            <a:gdLst>
              <a:gd name="connsiteX0" fmla="*/ 132531 w 412699"/>
              <a:gd name="connsiteY0" fmla="*/ 266700 h 293636"/>
              <a:gd name="connsiteX1" fmla="*/ 13468 w 412699"/>
              <a:gd name="connsiteY1" fmla="*/ 147638 h 293636"/>
              <a:gd name="connsiteX2" fmla="*/ 0 w 412699"/>
              <a:gd name="connsiteY2" fmla="*/ 161106 h 293636"/>
              <a:gd name="connsiteX3" fmla="*/ 132531 w 412699"/>
              <a:gd name="connsiteY3" fmla="*/ 293637 h 293636"/>
              <a:gd name="connsiteX4" fmla="*/ 412699 w 412699"/>
              <a:gd name="connsiteY4" fmla="*/ 13468 h 293636"/>
              <a:gd name="connsiteX5" fmla="*/ 399231 w 412699"/>
              <a:gd name="connsiteY5" fmla="*/ 0 h 293636"/>
              <a:gd name="connsiteX6" fmla="*/ 132531 w 412699"/>
              <a:gd name="connsiteY6" fmla="*/ 266700 h 293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2699" h="293636">
                <a:moveTo>
                  <a:pt x="132531" y="266700"/>
                </a:moveTo>
                <a:lnTo>
                  <a:pt x="13468" y="147638"/>
                </a:lnTo>
                <a:lnTo>
                  <a:pt x="0" y="161106"/>
                </a:lnTo>
                <a:lnTo>
                  <a:pt x="132531" y="293637"/>
                </a:lnTo>
                <a:lnTo>
                  <a:pt x="412699" y="13468"/>
                </a:lnTo>
                <a:lnTo>
                  <a:pt x="399231" y="0"/>
                </a:lnTo>
                <a:lnTo>
                  <a:pt x="132531" y="266700"/>
                </a:lnTo>
                <a:close/>
              </a:path>
            </a:pathLst>
          </a:custGeom>
          <a:solidFill>
            <a:srgbClr val="877CA6"/>
          </a:solidFill>
          <a:ln w="12700" cap="flat">
            <a:solidFill>
              <a:srgbClr val="877CA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39" name="1">
            <a:extLst>
              <a:ext uri="{FF2B5EF4-FFF2-40B4-BE49-F238E27FC236}">
                <a16:creationId xmlns:a16="http://schemas.microsoft.com/office/drawing/2014/main" id="{49AC5AC8-3305-4DC2-BD9E-0C026621219B}"/>
              </a:ext>
            </a:extLst>
          </p:cNvPr>
          <p:cNvSpPr/>
          <p:nvPr/>
        </p:nvSpPr>
        <p:spPr>
          <a:xfrm>
            <a:off x="7792782" y="3750914"/>
            <a:ext cx="201968" cy="222682"/>
          </a:xfrm>
          <a:prstGeom prst="rect">
            <a:avLst/>
          </a:prstGeom>
          <a:solidFill>
            <a:schemeClr val="bg1"/>
          </a:solidFill>
          <a:ln w="12700">
            <a:solidFill>
              <a:srgbClr val="9B9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" name="شكل حر: شكل 39">
            <a:extLst>
              <a:ext uri="{FF2B5EF4-FFF2-40B4-BE49-F238E27FC236}">
                <a16:creationId xmlns:a16="http://schemas.microsoft.com/office/drawing/2014/main" id="{2D20CD98-CADB-42BA-3898-C2175756D1D8}"/>
              </a:ext>
            </a:extLst>
          </p:cNvPr>
          <p:cNvSpPr/>
          <p:nvPr/>
        </p:nvSpPr>
        <p:spPr>
          <a:xfrm>
            <a:off x="7792782" y="3771379"/>
            <a:ext cx="287147" cy="204306"/>
          </a:xfrm>
          <a:custGeom>
            <a:avLst/>
            <a:gdLst>
              <a:gd name="connsiteX0" fmla="*/ 132531 w 412699"/>
              <a:gd name="connsiteY0" fmla="*/ 266700 h 293636"/>
              <a:gd name="connsiteX1" fmla="*/ 13468 w 412699"/>
              <a:gd name="connsiteY1" fmla="*/ 147638 h 293636"/>
              <a:gd name="connsiteX2" fmla="*/ 0 w 412699"/>
              <a:gd name="connsiteY2" fmla="*/ 161106 h 293636"/>
              <a:gd name="connsiteX3" fmla="*/ 132531 w 412699"/>
              <a:gd name="connsiteY3" fmla="*/ 293637 h 293636"/>
              <a:gd name="connsiteX4" fmla="*/ 412699 w 412699"/>
              <a:gd name="connsiteY4" fmla="*/ 13468 h 293636"/>
              <a:gd name="connsiteX5" fmla="*/ 399231 w 412699"/>
              <a:gd name="connsiteY5" fmla="*/ 0 h 293636"/>
              <a:gd name="connsiteX6" fmla="*/ 132531 w 412699"/>
              <a:gd name="connsiteY6" fmla="*/ 266700 h 293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2699" h="293636">
                <a:moveTo>
                  <a:pt x="132531" y="266700"/>
                </a:moveTo>
                <a:lnTo>
                  <a:pt x="13468" y="147638"/>
                </a:lnTo>
                <a:lnTo>
                  <a:pt x="0" y="161106"/>
                </a:lnTo>
                <a:lnTo>
                  <a:pt x="132531" y="293637"/>
                </a:lnTo>
                <a:lnTo>
                  <a:pt x="412699" y="13468"/>
                </a:lnTo>
                <a:lnTo>
                  <a:pt x="399231" y="0"/>
                </a:lnTo>
                <a:lnTo>
                  <a:pt x="132531" y="266700"/>
                </a:lnTo>
                <a:close/>
              </a:path>
            </a:pathLst>
          </a:custGeom>
          <a:solidFill>
            <a:srgbClr val="877CA6"/>
          </a:solidFill>
          <a:ln w="12700" cap="flat">
            <a:solidFill>
              <a:srgbClr val="877CA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41" name="1">
            <a:extLst>
              <a:ext uri="{FF2B5EF4-FFF2-40B4-BE49-F238E27FC236}">
                <a16:creationId xmlns:a16="http://schemas.microsoft.com/office/drawing/2014/main" id="{6D9CAAE4-C9E7-B797-51A0-814E26223870}"/>
              </a:ext>
            </a:extLst>
          </p:cNvPr>
          <p:cNvSpPr/>
          <p:nvPr/>
        </p:nvSpPr>
        <p:spPr>
          <a:xfrm>
            <a:off x="7367427" y="3750914"/>
            <a:ext cx="201968" cy="222682"/>
          </a:xfrm>
          <a:prstGeom prst="rect">
            <a:avLst/>
          </a:prstGeom>
          <a:solidFill>
            <a:schemeClr val="bg1"/>
          </a:solidFill>
          <a:ln w="12700">
            <a:solidFill>
              <a:srgbClr val="9B9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" name="شكل حر: شكل 41">
            <a:extLst>
              <a:ext uri="{FF2B5EF4-FFF2-40B4-BE49-F238E27FC236}">
                <a16:creationId xmlns:a16="http://schemas.microsoft.com/office/drawing/2014/main" id="{B0BFBC73-4B96-16DC-2D40-B311962D5F1C}"/>
              </a:ext>
            </a:extLst>
          </p:cNvPr>
          <p:cNvSpPr/>
          <p:nvPr/>
        </p:nvSpPr>
        <p:spPr>
          <a:xfrm>
            <a:off x="7367427" y="3771379"/>
            <a:ext cx="287147" cy="204306"/>
          </a:xfrm>
          <a:custGeom>
            <a:avLst/>
            <a:gdLst>
              <a:gd name="connsiteX0" fmla="*/ 132531 w 412699"/>
              <a:gd name="connsiteY0" fmla="*/ 266700 h 293636"/>
              <a:gd name="connsiteX1" fmla="*/ 13468 w 412699"/>
              <a:gd name="connsiteY1" fmla="*/ 147638 h 293636"/>
              <a:gd name="connsiteX2" fmla="*/ 0 w 412699"/>
              <a:gd name="connsiteY2" fmla="*/ 161106 h 293636"/>
              <a:gd name="connsiteX3" fmla="*/ 132531 w 412699"/>
              <a:gd name="connsiteY3" fmla="*/ 293637 h 293636"/>
              <a:gd name="connsiteX4" fmla="*/ 412699 w 412699"/>
              <a:gd name="connsiteY4" fmla="*/ 13468 h 293636"/>
              <a:gd name="connsiteX5" fmla="*/ 399231 w 412699"/>
              <a:gd name="connsiteY5" fmla="*/ 0 h 293636"/>
              <a:gd name="connsiteX6" fmla="*/ 132531 w 412699"/>
              <a:gd name="connsiteY6" fmla="*/ 266700 h 293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2699" h="293636">
                <a:moveTo>
                  <a:pt x="132531" y="266700"/>
                </a:moveTo>
                <a:lnTo>
                  <a:pt x="13468" y="147638"/>
                </a:lnTo>
                <a:lnTo>
                  <a:pt x="0" y="161106"/>
                </a:lnTo>
                <a:lnTo>
                  <a:pt x="132531" y="293637"/>
                </a:lnTo>
                <a:lnTo>
                  <a:pt x="412699" y="13468"/>
                </a:lnTo>
                <a:lnTo>
                  <a:pt x="399231" y="0"/>
                </a:lnTo>
                <a:lnTo>
                  <a:pt x="132531" y="266700"/>
                </a:lnTo>
                <a:close/>
              </a:path>
            </a:pathLst>
          </a:custGeom>
          <a:solidFill>
            <a:srgbClr val="877CA6"/>
          </a:solidFill>
          <a:ln w="12700" cap="flat">
            <a:solidFill>
              <a:srgbClr val="877CA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43" name="1">
            <a:extLst>
              <a:ext uri="{FF2B5EF4-FFF2-40B4-BE49-F238E27FC236}">
                <a16:creationId xmlns:a16="http://schemas.microsoft.com/office/drawing/2014/main" id="{D09FCF50-3EC5-73C5-31A5-338819D6A96E}"/>
              </a:ext>
            </a:extLst>
          </p:cNvPr>
          <p:cNvSpPr/>
          <p:nvPr/>
        </p:nvSpPr>
        <p:spPr>
          <a:xfrm>
            <a:off x="6942072" y="3750914"/>
            <a:ext cx="201968" cy="222682"/>
          </a:xfrm>
          <a:prstGeom prst="rect">
            <a:avLst/>
          </a:prstGeom>
          <a:solidFill>
            <a:schemeClr val="bg1"/>
          </a:solidFill>
          <a:ln w="12700">
            <a:solidFill>
              <a:srgbClr val="9B9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" name="شكل حر: شكل 43">
            <a:extLst>
              <a:ext uri="{FF2B5EF4-FFF2-40B4-BE49-F238E27FC236}">
                <a16:creationId xmlns:a16="http://schemas.microsoft.com/office/drawing/2014/main" id="{2632D9BA-AE2D-2C50-7E92-C1C91DBCDE4A}"/>
              </a:ext>
            </a:extLst>
          </p:cNvPr>
          <p:cNvSpPr/>
          <p:nvPr/>
        </p:nvSpPr>
        <p:spPr>
          <a:xfrm>
            <a:off x="6942072" y="3771379"/>
            <a:ext cx="287147" cy="204306"/>
          </a:xfrm>
          <a:custGeom>
            <a:avLst/>
            <a:gdLst>
              <a:gd name="connsiteX0" fmla="*/ 132531 w 412699"/>
              <a:gd name="connsiteY0" fmla="*/ 266700 h 293636"/>
              <a:gd name="connsiteX1" fmla="*/ 13468 w 412699"/>
              <a:gd name="connsiteY1" fmla="*/ 147638 h 293636"/>
              <a:gd name="connsiteX2" fmla="*/ 0 w 412699"/>
              <a:gd name="connsiteY2" fmla="*/ 161106 h 293636"/>
              <a:gd name="connsiteX3" fmla="*/ 132531 w 412699"/>
              <a:gd name="connsiteY3" fmla="*/ 293637 h 293636"/>
              <a:gd name="connsiteX4" fmla="*/ 412699 w 412699"/>
              <a:gd name="connsiteY4" fmla="*/ 13468 h 293636"/>
              <a:gd name="connsiteX5" fmla="*/ 399231 w 412699"/>
              <a:gd name="connsiteY5" fmla="*/ 0 h 293636"/>
              <a:gd name="connsiteX6" fmla="*/ 132531 w 412699"/>
              <a:gd name="connsiteY6" fmla="*/ 266700 h 293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2699" h="293636">
                <a:moveTo>
                  <a:pt x="132531" y="266700"/>
                </a:moveTo>
                <a:lnTo>
                  <a:pt x="13468" y="147638"/>
                </a:lnTo>
                <a:lnTo>
                  <a:pt x="0" y="161106"/>
                </a:lnTo>
                <a:lnTo>
                  <a:pt x="132531" y="293637"/>
                </a:lnTo>
                <a:lnTo>
                  <a:pt x="412699" y="13468"/>
                </a:lnTo>
                <a:lnTo>
                  <a:pt x="399231" y="0"/>
                </a:lnTo>
                <a:lnTo>
                  <a:pt x="132531" y="266700"/>
                </a:lnTo>
                <a:close/>
              </a:path>
            </a:pathLst>
          </a:custGeom>
          <a:solidFill>
            <a:srgbClr val="877CA6"/>
          </a:solidFill>
          <a:ln w="12700" cap="flat">
            <a:solidFill>
              <a:srgbClr val="877CA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45" name="1">
            <a:extLst>
              <a:ext uri="{FF2B5EF4-FFF2-40B4-BE49-F238E27FC236}">
                <a16:creationId xmlns:a16="http://schemas.microsoft.com/office/drawing/2014/main" id="{CFF65B82-DF69-4469-A3AB-C578598A5421}"/>
              </a:ext>
            </a:extLst>
          </p:cNvPr>
          <p:cNvSpPr/>
          <p:nvPr/>
        </p:nvSpPr>
        <p:spPr>
          <a:xfrm>
            <a:off x="6516717" y="3750914"/>
            <a:ext cx="201968" cy="222682"/>
          </a:xfrm>
          <a:prstGeom prst="rect">
            <a:avLst/>
          </a:prstGeom>
          <a:solidFill>
            <a:schemeClr val="bg1"/>
          </a:solidFill>
          <a:ln w="12700">
            <a:solidFill>
              <a:srgbClr val="9B9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" name="شكل حر: شكل 45">
            <a:extLst>
              <a:ext uri="{FF2B5EF4-FFF2-40B4-BE49-F238E27FC236}">
                <a16:creationId xmlns:a16="http://schemas.microsoft.com/office/drawing/2014/main" id="{C39F8FD2-13D9-D25A-389C-129F2CE6852A}"/>
              </a:ext>
            </a:extLst>
          </p:cNvPr>
          <p:cNvSpPr/>
          <p:nvPr/>
        </p:nvSpPr>
        <p:spPr>
          <a:xfrm>
            <a:off x="6516717" y="3771379"/>
            <a:ext cx="287147" cy="204306"/>
          </a:xfrm>
          <a:custGeom>
            <a:avLst/>
            <a:gdLst>
              <a:gd name="connsiteX0" fmla="*/ 132531 w 412699"/>
              <a:gd name="connsiteY0" fmla="*/ 266700 h 293636"/>
              <a:gd name="connsiteX1" fmla="*/ 13468 w 412699"/>
              <a:gd name="connsiteY1" fmla="*/ 147638 h 293636"/>
              <a:gd name="connsiteX2" fmla="*/ 0 w 412699"/>
              <a:gd name="connsiteY2" fmla="*/ 161106 h 293636"/>
              <a:gd name="connsiteX3" fmla="*/ 132531 w 412699"/>
              <a:gd name="connsiteY3" fmla="*/ 293637 h 293636"/>
              <a:gd name="connsiteX4" fmla="*/ 412699 w 412699"/>
              <a:gd name="connsiteY4" fmla="*/ 13468 h 293636"/>
              <a:gd name="connsiteX5" fmla="*/ 399231 w 412699"/>
              <a:gd name="connsiteY5" fmla="*/ 0 h 293636"/>
              <a:gd name="connsiteX6" fmla="*/ 132531 w 412699"/>
              <a:gd name="connsiteY6" fmla="*/ 266700 h 293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2699" h="293636">
                <a:moveTo>
                  <a:pt x="132531" y="266700"/>
                </a:moveTo>
                <a:lnTo>
                  <a:pt x="13468" y="147638"/>
                </a:lnTo>
                <a:lnTo>
                  <a:pt x="0" y="161106"/>
                </a:lnTo>
                <a:lnTo>
                  <a:pt x="132531" y="293637"/>
                </a:lnTo>
                <a:lnTo>
                  <a:pt x="412699" y="13468"/>
                </a:lnTo>
                <a:lnTo>
                  <a:pt x="399231" y="0"/>
                </a:lnTo>
                <a:lnTo>
                  <a:pt x="132531" y="266700"/>
                </a:lnTo>
                <a:close/>
              </a:path>
            </a:pathLst>
          </a:custGeom>
          <a:solidFill>
            <a:srgbClr val="877CA6"/>
          </a:solidFill>
          <a:ln w="12700" cap="flat">
            <a:solidFill>
              <a:srgbClr val="877CA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47" name="1">
            <a:extLst>
              <a:ext uri="{FF2B5EF4-FFF2-40B4-BE49-F238E27FC236}">
                <a16:creationId xmlns:a16="http://schemas.microsoft.com/office/drawing/2014/main" id="{53135C86-3AAB-B675-B182-7F45EAE1CAF9}"/>
              </a:ext>
            </a:extLst>
          </p:cNvPr>
          <p:cNvSpPr/>
          <p:nvPr/>
        </p:nvSpPr>
        <p:spPr>
          <a:xfrm>
            <a:off x="5780875" y="3750914"/>
            <a:ext cx="201968" cy="222682"/>
          </a:xfrm>
          <a:prstGeom prst="rect">
            <a:avLst/>
          </a:prstGeom>
          <a:solidFill>
            <a:schemeClr val="bg1"/>
          </a:solidFill>
          <a:ln w="12700">
            <a:solidFill>
              <a:srgbClr val="9B9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" name="شكل حر: شكل 47">
            <a:extLst>
              <a:ext uri="{FF2B5EF4-FFF2-40B4-BE49-F238E27FC236}">
                <a16:creationId xmlns:a16="http://schemas.microsoft.com/office/drawing/2014/main" id="{8D4E688F-4078-C804-9D88-82BD980AAB3B}"/>
              </a:ext>
            </a:extLst>
          </p:cNvPr>
          <p:cNvSpPr/>
          <p:nvPr/>
        </p:nvSpPr>
        <p:spPr>
          <a:xfrm>
            <a:off x="5780875" y="3771379"/>
            <a:ext cx="287147" cy="204306"/>
          </a:xfrm>
          <a:custGeom>
            <a:avLst/>
            <a:gdLst>
              <a:gd name="connsiteX0" fmla="*/ 132531 w 412699"/>
              <a:gd name="connsiteY0" fmla="*/ 266700 h 293636"/>
              <a:gd name="connsiteX1" fmla="*/ 13468 w 412699"/>
              <a:gd name="connsiteY1" fmla="*/ 147638 h 293636"/>
              <a:gd name="connsiteX2" fmla="*/ 0 w 412699"/>
              <a:gd name="connsiteY2" fmla="*/ 161106 h 293636"/>
              <a:gd name="connsiteX3" fmla="*/ 132531 w 412699"/>
              <a:gd name="connsiteY3" fmla="*/ 293637 h 293636"/>
              <a:gd name="connsiteX4" fmla="*/ 412699 w 412699"/>
              <a:gd name="connsiteY4" fmla="*/ 13468 h 293636"/>
              <a:gd name="connsiteX5" fmla="*/ 399231 w 412699"/>
              <a:gd name="connsiteY5" fmla="*/ 0 h 293636"/>
              <a:gd name="connsiteX6" fmla="*/ 132531 w 412699"/>
              <a:gd name="connsiteY6" fmla="*/ 266700 h 293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2699" h="293636">
                <a:moveTo>
                  <a:pt x="132531" y="266700"/>
                </a:moveTo>
                <a:lnTo>
                  <a:pt x="13468" y="147638"/>
                </a:lnTo>
                <a:lnTo>
                  <a:pt x="0" y="161106"/>
                </a:lnTo>
                <a:lnTo>
                  <a:pt x="132531" y="293637"/>
                </a:lnTo>
                <a:lnTo>
                  <a:pt x="412699" y="13468"/>
                </a:lnTo>
                <a:lnTo>
                  <a:pt x="399231" y="0"/>
                </a:lnTo>
                <a:lnTo>
                  <a:pt x="132531" y="266700"/>
                </a:lnTo>
                <a:close/>
              </a:path>
            </a:pathLst>
          </a:custGeom>
          <a:solidFill>
            <a:srgbClr val="877CA6"/>
          </a:solidFill>
          <a:ln w="12700" cap="flat">
            <a:solidFill>
              <a:srgbClr val="877CA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49" name="1">
            <a:extLst>
              <a:ext uri="{FF2B5EF4-FFF2-40B4-BE49-F238E27FC236}">
                <a16:creationId xmlns:a16="http://schemas.microsoft.com/office/drawing/2014/main" id="{90445252-7F21-304E-2C66-A167C8554CB4}"/>
              </a:ext>
            </a:extLst>
          </p:cNvPr>
          <p:cNvSpPr/>
          <p:nvPr/>
        </p:nvSpPr>
        <p:spPr>
          <a:xfrm>
            <a:off x="5355520" y="3750914"/>
            <a:ext cx="201968" cy="222682"/>
          </a:xfrm>
          <a:prstGeom prst="rect">
            <a:avLst/>
          </a:prstGeom>
          <a:solidFill>
            <a:schemeClr val="bg1"/>
          </a:solidFill>
          <a:ln w="12700">
            <a:solidFill>
              <a:srgbClr val="9B9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" name="شكل حر: شكل 49">
            <a:extLst>
              <a:ext uri="{FF2B5EF4-FFF2-40B4-BE49-F238E27FC236}">
                <a16:creationId xmlns:a16="http://schemas.microsoft.com/office/drawing/2014/main" id="{0950E7B8-BA0E-6907-9C5E-954EACF74EDE}"/>
              </a:ext>
            </a:extLst>
          </p:cNvPr>
          <p:cNvSpPr/>
          <p:nvPr/>
        </p:nvSpPr>
        <p:spPr>
          <a:xfrm>
            <a:off x="5355520" y="3771379"/>
            <a:ext cx="287147" cy="204306"/>
          </a:xfrm>
          <a:custGeom>
            <a:avLst/>
            <a:gdLst>
              <a:gd name="connsiteX0" fmla="*/ 132531 w 412699"/>
              <a:gd name="connsiteY0" fmla="*/ 266700 h 293636"/>
              <a:gd name="connsiteX1" fmla="*/ 13468 w 412699"/>
              <a:gd name="connsiteY1" fmla="*/ 147638 h 293636"/>
              <a:gd name="connsiteX2" fmla="*/ 0 w 412699"/>
              <a:gd name="connsiteY2" fmla="*/ 161106 h 293636"/>
              <a:gd name="connsiteX3" fmla="*/ 132531 w 412699"/>
              <a:gd name="connsiteY3" fmla="*/ 293637 h 293636"/>
              <a:gd name="connsiteX4" fmla="*/ 412699 w 412699"/>
              <a:gd name="connsiteY4" fmla="*/ 13468 h 293636"/>
              <a:gd name="connsiteX5" fmla="*/ 399231 w 412699"/>
              <a:gd name="connsiteY5" fmla="*/ 0 h 293636"/>
              <a:gd name="connsiteX6" fmla="*/ 132531 w 412699"/>
              <a:gd name="connsiteY6" fmla="*/ 266700 h 293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2699" h="293636">
                <a:moveTo>
                  <a:pt x="132531" y="266700"/>
                </a:moveTo>
                <a:lnTo>
                  <a:pt x="13468" y="147638"/>
                </a:lnTo>
                <a:lnTo>
                  <a:pt x="0" y="161106"/>
                </a:lnTo>
                <a:lnTo>
                  <a:pt x="132531" y="293637"/>
                </a:lnTo>
                <a:lnTo>
                  <a:pt x="412699" y="13468"/>
                </a:lnTo>
                <a:lnTo>
                  <a:pt x="399231" y="0"/>
                </a:lnTo>
                <a:lnTo>
                  <a:pt x="132531" y="266700"/>
                </a:lnTo>
                <a:close/>
              </a:path>
            </a:pathLst>
          </a:custGeom>
          <a:solidFill>
            <a:srgbClr val="877CA6"/>
          </a:solidFill>
          <a:ln w="12700" cap="flat">
            <a:solidFill>
              <a:srgbClr val="877CA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51" name="1">
            <a:extLst>
              <a:ext uri="{FF2B5EF4-FFF2-40B4-BE49-F238E27FC236}">
                <a16:creationId xmlns:a16="http://schemas.microsoft.com/office/drawing/2014/main" id="{A8A8A9B7-D6D5-FAE1-9715-B6DC588C715B}"/>
              </a:ext>
            </a:extLst>
          </p:cNvPr>
          <p:cNvSpPr/>
          <p:nvPr/>
        </p:nvSpPr>
        <p:spPr>
          <a:xfrm>
            <a:off x="4930165" y="3750914"/>
            <a:ext cx="201968" cy="222682"/>
          </a:xfrm>
          <a:prstGeom prst="rect">
            <a:avLst/>
          </a:prstGeom>
          <a:solidFill>
            <a:schemeClr val="bg1"/>
          </a:solidFill>
          <a:ln w="12700">
            <a:solidFill>
              <a:srgbClr val="9B9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" name="شكل حر: شكل 51">
            <a:extLst>
              <a:ext uri="{FF2B5EF4-FFF2-40B4-BE49-F238E27FC236}">
                <a16:creationId xmlns:a16="http://schemas.microsoft.com/office/drawing/2014/main" id="{321CC456-F0F2-8478-A7A9-3FC51A81B46D}"/>
              </a:ext>
            </a:extLst>
          </p:cNvPr>
          <p:cNvSpPr/>
          <p:nvPr/>
        </p:nvSpPr>
        <p:spPr>
          <a:xfrm>
            <a:off x="4930165" y="3771379"/>
            <a:ext cx="287147" cy="204306"/>
          </a:xfrm>
          <a:custGeom>
            <a:avLst/>
            <a:gdLst>
              <a:gd name="connsiteX0" fmla="*/ 132531 w 412699"/>
              <a:gd name="connsiteY0" fmla="*/ 266700 h 293636"/>
              <a:gd name="connsiteX1" fmla="*/ 13468 w 412699"/>
              <a:gd name="connsiteY1" fmla="*/ 147638 h 293636"/>
              <a:gd name="connsiteX2" fmla="*/ 0 w 412699"/>
              <a:gd name="connsiteY2" fmla="*/ 161106 h 293636"/>
              <a:gd name="connsiteX3" fmla="*/ 132531 w 412699"/>
              <a:gd name="connsiteY3" fmla="*/ 293637 h 293636"/>
              <a:gd name="connsiteX4" fmla="*/ 412699 w 412699"/>
              <a:gd name="connsiteY4" fmla="*/ 13468 h 293636"/>
              <a:gd name="connsiteX5" fmla="*/ 399231 w 412699"/>
              <a:gd name="connsiteY5" fmla="*/ 0 h 293636"/>
              <a:gd name="connsiteX6" fmla="*/ 132531 w 412699"/>
              <a:gd name="connsiteY6" fmla="*/ 266700 h 293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2699" h="293636">
                <a:moveTo>
                  <a:pt x="132531" y="266700"/>
                </a:moveTo>
                <a:lnTo>
                  <a:pt x="13468" y="147638"/>
                </a:lnTo>
                <a:lnTo>
                  <a:pt x="0" y="161106"/>
                </a:lnTo>
                <a:lnTo>
                  <a:pt x="132531" y="293637"/>
                </a:lnTo>
                <a:lnTo>
                  <a:pt x="412699" y="13468"/>
                </a:lnTo>
                <a:lnTo>
                  <a:pt x="399231" y="0"/>
                </a:lnTo>
                <a:lnTo>
                  <a:pt x="132531" y="266700"/>
                </a:lnTo>
                <a:close/>
              </a:path>
            </a:pathLst>
          </a:custGeom>
          <a:solidFill>
            <a:srgbClr val="877CA6"/>
          </a:solidFill>
          <a:ln w="12700" cap="flat">
            <a:solidFill>
              <a:srgbClr val="877CA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53" name="1">
            <a:extLst>
              <a:ext uri="{FF2B5EF4-FFF2-40B4-BE49-F238E27FC236}">
                <a16:creationId xmlns:a16="http://schemas.microsoft.com/office/drawing/2014/main" id="{ECD63764-2993-1E93-FC32-67708A7C21A5}"/>
              </a:ext>
            </a:extLst>
          </p:cNvPr>
          <p:cNvSpPr/>
          <p:nvPr/>
        </p:nvSpPr>
        <p:spPr>
          <a:xfrm>
            <a:off x="4504810" y="3750914"/>
            <a:ext cx="201968" cy="222682"/>
          </a:xfrm>
          <a:prstGeom prst="rect">
            <a:avLst/>
          </a:prstGeom>
          <a:solidFill>
            <a:schemeClr val="bg1"/>
          </a:solidFill>
          <a:ln w="12700">
            <a:solidFill>
              <a:srgbClr val="9B9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4" name="شكل حر: شكل 53">
            <a:extLst>
              <a:ext uri="{FF2B5EF4-FFF2-40B4-BE49-F238E27FC236}">
                <a16:creationId xmlns:a16="http://schemas.microsoft.com/office/drawing/2014/main" id="{78C0153C-8072-6D31-BB33-BB3C6CB01774}"/>
              </a:ext>
            </a:extLst>
          </p:cNvPr>
          <p:cNvSpPr/>
          <p:nvPr/>
        </p:nvSpPr>
        <p:spPr>
          <a:xfrm>
            <a:off x="4504810" y="3771379"/>
            <a:ext cx="287147" cy="204306"/>
          </a:xfrm>
          <a:custGeom>
            <a:avLst/>
            <a:gdLst>
              <a:gd name="connsiteX0" fmla="*/ 132531 w 412699"/>
              <a:gd name="connsiteY0" fmla="*/ 266700 h 293636"/>
              <a:gd name="connsiteX1" fmla="*/ 13468 w 412699"/>
              <a:gd name="connsiteY1" fmla="*/ 147638 h 293636"/>
              <a:gd name="connsiteX2" fmla="*/ 0 w 412699"/>
              <a:gd name="connsiteY2" fmla="*/ 161106 h 293636"/>
              <a:gd name="connsiteX3" fmla="*/ 132531 w 412699"/>
              <a:gd name="connsiteY3" fmla="*/ 293637 h 293636"/>
              <a:gd name="connsiteX4" fmla="*/ 412699 w 412699"/>
              <a:gd name="connsiteY4" fmla="*/ 13468 h 293636"/>
              <a:gd name="connsiteX5" fmla="*/ 399231 w 412699"/>
              <a:gd name="connsiteY5" fmla="*/ 0 h 293636"/>
              <a:gd name="connsiteX6" fmla="*/ 132531 w 412699"/>
              <a:gd name="connsiteY6" fmla="*/ 266700 h 293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2699" h="293636">
                <a:moveTo>
                  <a:pt x="132531" y="266700"/>
                </a:moveTo>
                <a:lnTo>
                  <a:pt x="13468" y="147638"/>
                </a:lnTo>
                <a:lnTo>
                  <a:pt x="0" y="161106"/>
                </a:lnTo>
                <a:lnTo>
                  <a:pt x="132531" y="293637"/>
                </a:lnTo>
                <a:lnTo>
                  <a:pt x="412699" y="13468"/>
                </a:lnTo>
                <a:lnTo>
                  <a:pt x="399231" y="0"/>
                </a:lnTo>
                <a:lnTo>
                  <a:pt x="132531" y="266700"/>
                </a:lnTo>
                <a:close/>
              </a:path>
            </a:pathLst>
          </a:custGeom>
          <a:solidFill>
            <a:srgbClr val="877CA6"/>
          </a:solidFill>
          <a:ln w="12700" cap="flat">
            <a:solidFill>
              <a:srgbClr val="877CA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55" name="1">
            <a:extLst>
              <a:ext uri="{FF2B5EF4-FFF2-40B4-BE49-F238E27FC236}">
                <a16:creationId xmlns:a16="http://schemas.microsoft.com/office/drawing/2014/main" id="{12900669-9A3A-9515-6251-CB4C850DCB68}"/>
              </a:ext>
            </a:extLst>
          </p:cNvPr>
          <p:cNvSpPr/>
          <p:nvPr/>
        </p:nvSpPr>
        <p:spPr>
          <a:xfrm>
            <a:off x="4079455" y="3750914"/>
            <a:ext cx="201968" cy="222682"/>
          </a:xfrm>
          <a:prstGeom prst="rect">
            <a:avLst/>
          </a:prstGeom>
          <a:solidFill>
            <a:schemeClr val="bg1"/>
          </a:solidFill>
          <a:ln w="12700">
            <a:solidFill>
              <a:srgbClr val="9B9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6" name="شكل حر: شكل 55">
            <a:extLst>
              <a:ext uri="{FF2B5EF4-FFF2-40B4-BE49-F238E27FC236}">
                <a16:creationId xmlns:a16="http://schemas.microsoft.com/office/drawing/2014/main" id="{6B7893AF-27DB-284F-5DC5-48DC8380E28C}"/>
              </a:ext>
            </a:extLst>
          </p:cNvPr>
          <p:cNvSpPr/>
          <p:nvPr/>
        </p:nvSpPr>
        <p:spPr>
          <a:xfrm>
            <a:off x="4079455" y="3771379"/>
            <a:ext cx="287147" cy="204306"/>
          </a:xfrm>
          <a:custGeom>
            <a:avLst/>
            <a:gdLst>
              <a:gd name="connsiteX0" fmla="*/ 132531 w 412699"/>
              <a:gd name="connsiteY0" fmla="*/ 266700 h 293636"/>
              <a:gd name="connsiteX1" fmla="*/ 13468 w 412699"/>
              <a:gd name="connsiteY1" fmla="*/ 147638 h 293636"/>
              <a:gd name="connsiteX2" fmla="*/ 0 w 412699"/>
              <a:gd name="connsiteY2" fmla="*/ 161106 h 293636"/>
              <a:gd name="connsiteX3" fmla="*/ 132531 w 412699"/>
              <a:gd name="connsiteY3" fmla="*/ 293637 h 293636"/>
              <a:gd name="connsiteX4" fmla="*/ 412699 w 412699"/>
              <a:gd name="connsiteY4" fmla="*/ 13468 h 293636"/>
              <a:gd name="connsiteX5" fmla="*/ 399231 w 412699"/>
              <a:gd name="connsiteY5" fmla="*/ 0 h 293636"/>
              <a:gd name="connsiteX6" fmla="*/ 132531 w 412699"/>
              <a:gd name="connsiteY6" fmla="*/ 266700 h 293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2699" h="293636">
                <a:moveTo>
                  <a:pt x="132531" y="266700"/>
                </a:moveTo>
                <a:lnTo>
                  <a:pt x="13468" y="147638"/>
                </a:lnTo>
                <a:lnTo>
                  <a:pt x="0" y="161106"/>
                </a:lnTo>
                <a:lnTo>
                  <a:pt x="132531" y="293637"/>
                </a:lnTo>
                <a:lnTo>
                  <a:pt x="412699" y="13468"/>
                </a:lnTo>
                <a:lnTo>
                  <a:pt x="399231" y="0"/>
                </a:lnTo>
                <a:lnTo>
                  <a:pt x="132531" y="266700"/>
                </a:lnTo>
                <a:close/>
              </a:path>
            </a:pathLst>
          </a:custGeom>
          <a:solidFill>
            <a:srgbClr val="877CA6"/>
          </a:solidFill>
          <a:ln w="12700" cap="flat">
            <a:solidFill>
              <a:srgbClr val="877CA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57" name="1">
            <a:extLst>
              <a:ext uri="{FF2B5EF4-FFF2-40B4-BE49-F238E27FC236}">
                <a16:creationId xmlns:a16="http://schemas.microsoft.com/office/drawing/2014/main" id="{31254A26-2F74-7CB1-05BB-B5C44C52C916}"/>
              </a:ext>
            </a:extLst>
          </p:cNvPr>
          <p:cNvSpPr/>
          <p:nvPr/>
        </p:nvSpPr>
        <p:spPr>
          <a:xfrm>
            <a:off x="3361427" y="3750914"/>
            <a:ext cx="201968" cy="222682"/>
          </a:xfrm>
          <a:prstGeom prst="rect">
            <a:avLst/>
          </a:prstGeom>
          <a:solidFill>
            <a:schemeClr val="bg1"/>
          </a:solidFill>
          <a:ln w="12700">
            <a:solidFill>
              <a:srgbClr val="9B9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8" name="شكل حر: شكل 57">
            <a:extLst>
              <a:ext uri="{FF2B5EF4-FFF2-40B4-BE49-F238E27FC236}">
                <a16:creationId xmlns:a16="http://schemas.microsoft.com/office/drawing/2014/main" id="{7601DF6F-4239-0077-5C6F-C162282E38B1}"/>
              </a:ext>
            </a:extLst>
          </p:cNvPr>
          <p:cNvSpPr/>
          <p:nvPr/>
        </p:nvSpPr>
        <p:spPr>
          <a:xfrm>
            <a:off x="3361427" y="3771379"/>
            <a:ext cx="287147" cy="204306"/>
          </a:xfrm>
          <a:custGeom>
            <a:avLst/>
            <a:gdLst>
              <a:gd name="connsiteX0" fmla="*/ 132531 w 412699"/>
              <a:gd name="connsiteY0" fmla="*/ 266700 h 293636"/>
              <a:gd name="connsiteX1" fmla="*/ 13468 w 412699"/>
              <a:gd name="connsiteY1" fmla="*/ 147638 h 293636"/>
              <a:gd name="connsiteX2" fmla="*/ 0 w 412699"/>
              <a:gd name="connsiteY2" fmla="*/ 161106 h 293636"/>
              <a:gd name="connsiteX3" fmla="*/ 132531 w 412699"/>
              <a:gd name="connsiteY3" fmla="*/ 293637 h 293636"/>
              <a:gd name="connsiteX4" fmla="*/ 412699 w 412699"/>
              <a:gd name="connsiteY4" fmla="*/ 13468 h 293636"/>
              <a:gd name="connsiteX5" fmla="*/ 399231 w 412699"/>
              <a:gd name="connsiteY5" fmla="*/ 0 h 293636"/>
              <a:gd name="connsiteX6" fmla="*/ 132531 w 412699"/>
              <a:gd name="connsiteY6" fmla="*/ 266700 h 293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2699" h="293636">
                <a:moveTo>
                  <a:pt x="132531" y="266700"/>
                </a:moveTo>
                <a:lnTo>
                  <a:pt x="13468" y="147638"/>
                </a:lnTo>
                <a:lnTo>
                  <a:pt x="0" y="161106"/>
                </a:lnTo>
                <a:lnTo>
                  <a:pt x="132531" y="293637"/>
                </a:lnTo>
                <a:lnTo>
                  <a:pt x="412699" y="13468"/>
                </a:lnTo>
                <a:lnTo>
                  <a:pt x="399231" y="0"/>
                </a:lnTo>
                <a:lnTo>
                  <a:pt x="132531" y="266700"/>
                </a:lnTo>
                <a:close/>
              </a:path>
            </a:pathLst>
          </a:custGeom>
          <a:solidFill>
            <a:srgbClr val="877CA6"/>
          </a:solidFill>
          <a:ln w="12700" cap="flat">
            <a:solidFill>
              <a:srgbClr val="877CA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59" name="1">
            <a:extLst>
              <a:ext uri="{FF2B5EF4-FFF2-40B4-BE49-F238E27FC236}">
                <a16:creationId xmlns:a16="http://schemas.microsoft.com/office/drawing/2014/main" id="{CAB87003-4B0B-3683-9C66-E2AD51558E71}"/>
              </a:ext>
            </a:extLst>
          </p:cNvPr>
          <p:cNvSpPr/>
          <p:nvPr/>
        </p:nvSpPr>
        <p:spPr>
          <a:xfrm>
            <a:off x="2936072" y="3750914"/>
            <a:ext cx="201968" cy="222682"/>
          </a:xfrm>
          <a:prstGeom prst="rect">
            <a:avLst/>
          </a:prstGeom>
          <a:solidFill>
            <a:schemeClr val="bg1"/>
          </a:solidFill>
          <a:ln w="12700">
            <a:solidFill>
              <a:srgbClr val="9B9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60" name="شكل حر: شكل 59">
            <a:extLst>
              <a:ext uri="{FF2B5EF4-FFF2-40B4-BE49-F238E27FC236}">
                <a16:creationId xmlns:a16="http://schemas.microsoft.com/office/drawing/2014/main" id="{246B7B34-5398-EFE0-9085-CA87C4C14671}"/>
              </a:ext>
            </a:extLst>
          </p:cNvPr>
          <p:cNvSpPr/>
          <p:nvPr/>
        </p:nvSpPr>
        <p:spPr>
          <a:xfrm>
            <a:off x="2936072" y="3771379"/>
            <a:ext cx="287147" cy="204306"/>
          </a:xfrm>
          <a:custGeom>
            <a:avLst/>
            <a:gdLst>
              <a:gd name="connsiteX0" fmla="*/ 132531 w 412699"/>
              <a:gd name="connsiteY0" fmla="*/ 266700 h 293636"/>
              <a:gd name="connsiteX1" fmla="*/ 13468 w 412699"/>
              <a:gd name="connsiteY1" fmla="*/ 147638 h 293636"/>
              <a:gd name="connsiteX2" fmla="*/ 0 w 412699"/>
              <a:gd name="connsiteY2" fmla="*/ 161106 h 293636"/>
              <a:gd name="connsiteX3" fmla="*/ 132531 w 412699"/>
              <a:gd name="connsiteY3" fmla="*/ 293637 h 293636"/>
              <a:gd name="connsiteX4" fmla="*/ 412699 w 412699"/>
              <a:gd name="connsiteY4" fmla="*/ 13468 h 293636"/>
              <a:gd name="connsiteX5" fmla="*/ 399231 w 412699"/>
              <a:gd name="connsiteY5" fmla="*/ 0 h 293636"/>
              <a:gd name="connsiteX6" fmla="*/ 132531 w 412699"/>
              <a:gd name="connsiteY6" fmla="*/ 266700 h 293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2699" h="293636">
                <a:moveTo>
                  <a:pt x="132531" y="266700"/>
                </a:moveTo>
                <a:lnTo>
                  <a:pt x="13468" y="147638"/>
                </a:lnTo>
                <a:lnTo>
                  <a:pt x="0" y="161106"/>
                </a:lnTo>
                <a:lnTo>
                  <a:pt x="132531" y="293637"/>
                </a:lnTo>
                <a:lnTo>
                  <a:pt x="412699" y="13468"/>
                </a:lnTo>
                <a:lnTo>
                  <a:pt x="399231" y="0"/>
                </a:lnTo>
                <a:lnTo>
                  <a:pt x="132531" y="266700"/>
                </a:lnTo>
                <a:close/>
              </a:path>
            </a:pathLst>
          </a:custGeom>
          <a:solidFill>
            <a:srgbClr val="877CA6"/>
          </a:solidFill>
          <a:ln w="12700" cap="flat">
            <a:solidFill>
              <a:srgbClr val="877CA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61" name="1">
            <a:extLst>
              <a:ext uri="{FF2B5EF4-FFF2-40B4-BE49-F238E27FC236}">
                <a16:creationId xmlns:a16="http://schemas.microsoft.com/office/drawing/2014/main" id="{B34FDD49-5F6D-B29B-DD07-0035775BFF10}"/>
              </a:ext>
            </a:extLst>
          </p:cNvPr>
          <p:cNvSpPr/>
          <p:nvPr/>
        </p:nvSpPr>
        <p:spPr>
          <a:xfrm>
            <a:off x="2510717" y="3750914"/>
            <a:ext cx="201968" cy="222682"/>
          </a:xfrm>
          <a:prstGeom prst="rect">
            <a:avLst/>
          </a:prstGeom>
          <a:solidFill>
            <a:schemeClr val="bg1"/>
          </a:solidFill>
          <a:ln w="12700">
            <a:solidFill>
              <a:srgbClr val="9B9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62" name="شكل حر: شكل 61">
            <a:extLst>
              <a:ext uri="{FF2B5EF4-FFF2-40B4-BE49-F238E27FC236}">
                <a16:creationId xmlns:a16="http://schemas.microsoft.com/office/drawing/2014/main" id="{50714AD7-8F9F-84FE-72F4-6FF01C59F469}"/>
              </a:ext>
            </a:extLst>
          </p:cNvPr>
          <p:cNvSpPr/>
          <p:nvPr/>
        </p:nvSpPr>
        <p:spPr>
          <a:xfrm>
            <a:off x="2510717" y="3771379"/>
            <a:ext cx="287147" cy="204306"/>
          </a:xfrm>
          <a:custGeom>
            <a:avLst/>
            <a:gdLst>
              <a:gd name="connsiteX0" fmla="*/ 132531 w 412699"/>
              <a:gd name="connsiteY0" fmla="*/ 266700 h 293636"/>
              <a:gd name="connsiteX1" fmla="*/ 13468 w 412699"/>
              <a:gd name="connsiteY1" fmla="*/ 147638 h 293636"/>
              <a:gd name="connsiteX2" fmla="*/ 0 w 412699"/>
              <a:gd name="connsiteY2" fmla="*/ 161106 h 293636"/>
              <a:gd name="connsiteX3" fmla="*/ 132531 w 412699"/>
              <a:gd name="connsiteY3" fmla="*/ 293637 h 293636"/>
              <a:gd name="connsiteX4" fmla="*/ 412699 w 412699"/>
              <a:gd name="connsiteY4" fmla="*/ 13468 h 293636"/>
              <a:gd name="connsiteX5" fmla="*/ 399231 w 412699"/>
              <a:gd name="connsiteY5" fmla="*/ 0 h 293636"/>
              <a:gd name="connsiteX6" fmla="*/ 132531 w 412699"/>
              <a:gd name="connsiteY6" fmla="*/ 266700 h 293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2699" h="293636">
                <a:moveTo>
                  <a:pt x="132531" y="266700"/>
                </a:moveTo>
                <a:lnTo>
                  <a:pt x="13468" y="147638"/>
                </a:lnTo>
                <a:lnTo>
                  <a:pt x="0" y="161106"/>
                </a:lnTo>
                <a:lnTo>
                  <a:pt x="132531" y="293637"/>
                </a:lnTo>
                <a:lnTo>
                  <a:pt x="412699" y="13468"/>
                </a:lnTo>
                <a:lnTo>
                  <a:pt x="399231" y="0"/>
                </a:lnTo>
                <a:lnTo>
                  <a:pt x="132531" y="266700"/>
                </a:lnTo>
                <a:close/>
              </a:path>
            </a:pathLst>
          </a:custGeom>
          <a:solidFill>
            <a:srgbClr val="877CA6"/>
          </a:solidFill>
          <a:ln w="12700" cap="flat">
            <a:solidFill>
              <a:srgbClr val="877CA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63" name="1">
            <a:extLst>
              <a:ext uri="{FF2B5EF4-FFF2-40B4-BE49-F238E27FC236}">
                <a16:creationId xmlns:a16="http://schemas.microsoft.com/office/drawing/2014/main" id="{867DEA4F-B348-CC27-C7BC-48E7833E2F21}"/>
              </a:ext>
            </a:extLst>
          </p:cNvPr>
          <p:cNvSpPr/>
          <p:nvPr/>
        </p:nvSpPr>
        <p:spPr>
          <a:xfrm>
            <a:off x="2085362" y="3750914"/>
            <a:ext cx="201968" cy="222682"/>
          </a:xfrm>
          <a:prstGeom prst="rect">
            <a:avLst/>
          </a:prstGeom>
          <a:solidFill>
            <a:schemeClr val="bg1"/>
          </a:solidFill>
          <a:ln w="12700">
            <a:solidFill>
              <a:srgbClr val="9B9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64" name="شكل حر: شكل 63">
            <a:extLst>
              <a:ext uri="{FF2B5EF4-FFF2-40B4-BE49-F238E27FC236}">
                <a16:creationId xmlns:a16="http://schemas.microsoft.com/office/drawing/2014/main" id="{917CD572-BE45-49CB-11DD-1A9FA4DC33D3}"/>
              </a:ext>
            </a:extLst>
          </p:cNvPr>
          <p:cNvSpPr/>
          <p:nvPr/>
        </p:nvSpPr>
        <p:spPr>
          <a:xfrm>
            <a:off x="2085362" y="3771379"/>
            <a:ext cx="287147" cy="204306"/>
          </a:xfrm>
          <a:custGeom>
            <a:avLst/>
            <a:gdLst>
              <a:gd name="connsiteX0" fmla="*/ 132531 w 412699"/>
              <a:gd name="connsiteY0" fmla="*/ 266700 h 293636"/>
              <a:gd name="connsiteX1" fmla="*/ 13468 w 412699"/>
              <a:gd name="connsiteY1" fmla="*/ 147638 h 293636"/>
              <a:gd name="connsiteX2" fmla="*/ 0 w 412699"/>
              <a:gd name="connsiteY2" fmla="*/ 161106 h 293636"/>
              <a:gd name="connsiteX3" fmla="*/ 132531 w 412699"/>
              <a:gd name="connsiteY3" fmla="*/ 293637 h 293636"/>
              <a:gd name="connsiteX4" fmla="*/ 412699 w 412699"/>
              <a:gd name="connsiteY4" fmla="*/ 13468 h 293636"/>
              <a:gd name="connsiteX5" fmla="*/ 399231 w 412699"/>
              <a:gd name="connsiteY5" fmla="*/ 0 h 293636"/>
              <a:gd name="connsiteX6" fmla="*/ 132531 w 412699"/>
              <a:gd name="connsiteY6" fmla="*/ 266700 h 293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2699" h="293636">
                <a:moveTo>
                  <a:pt x="132531" y="266700"/>
                </a:moveTo>
                <a:lnTo>
                  <a:pt x="13468" y="147638"/>
                </a:lnTo>
                <a:lnTo>
                  <a:pt x="0" y="161106"/>
                </a:lnTo>
                <a:lnTo>
                  <a:pt x="132531" y="293637"/>
                </a:lnTo>
                <a:lnTo>
                  <a:pt x="412699" y="13468"/>
                </a:lnTo>
                <a:lnTo>
                  <a:pt x="399231" y="0"/>
                </a:lnTo>
                <a:lnTo>
                  <a:pt x="132531" y="266700"/>
                </a:lnTo>
                <a:close/>
              </a:path>
            </a:pathLst>
          </a:custGeom>
          <a:solidFill>
            <a:srgbClr val="877CA6"/>
          </a:solidFill>
          <a:ln w="12700" cap="flat">
            <a:solidFill>
              <a:srgbClr val="877CA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65" name="1">
            <a:extLst>
              <a:ext uri="{FF2B5EF4-FFF2-40B4-BE49-F238E27FC236}">
                <a16:creationId xmlns:a16="http://schemas.microsoft.com/office/drawing/2014/main" id="{7B1C5388-43B6-3257-7D45-389D03C80E4F}"/>
              </a:ext>
            </a:extLst>
          </p:cNvPr>
          <p:cNvSpPr/>
          <p:nvPr/>
        </p:nvSpPr>
        <p:spPr>
          <a:xfrm>
            <a:off x="1660007" y="3750914"/>
            <a:ext cx="201968" cy="222682"/>
          </a:xfrm>
          <a:prstGeom prst="rect">
            <a:avLst/>
          </a:prstGeom>
          <a:solidFill>
            <a:schemeClr val="bg1"/>
          </a:solidFill>
          <a:ln w="12700">
            <a:solidFill>
              <a:srgbClr val="9B9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66" name="شكل حر: شكل 65">
            <a:extLst>
              <a:ext uri="{FF2B5EF4-FFF2-40B4-BE49-F238E27FC236}">
                <a16:creationId xmlns:a16="http://schemas.microsoft.com/office/drawing/2014/main" id="{A808C260-293E-EE56-5C71-F56C79AE23B1}"/>
              </a:ext>
            </a:extLst>
          </p:cNvPr>
          <p:cNvSpPr/>
          <p:nvPr/>
        </p:nvSpPr>
        <p:spPr>
          <a:xfrm>
            <a:off x="1660007" y="3771379"/>
            <a:ext cx="287147" cy="204306"/>
          </a:xfrm>
          <a:custGeom>
            <a:avLst/>
            <a:gdLst>
              <a:gd name="connsiteX0" fmla="*/ 132531 w 412699"/>
              <a:gd name="connsiteY0" fmla="*/ 266700 h 293636"/>
              <a:gd name="connsiteX1" fmla="*/ 13468 w 412699"/>
              <a:gd name="connsiteY1" fmla="*/ 147638 h 293636"/>
              <a:gd name="connsiteX2" fmla="*/ 0 w 412699"/>
              <a:gd name="connsiteY2" fmla="*/ 161106 h 293636"/>
              <a:gd name="connsiteX3" fmla="*/ 132531 w 412699"/>
              <a:gd name="connsiteY3" fmla="*/ 293637 h 293636"/>
              <a:gd name="connsiteX4" fmla="*/ 412699 w 412699"/>
              <a:gd name="connsiteY4" fmla="*/ 13468 h 293636"/>
              <a:gd name="connsiteX5" fmla="*/ 399231 w 412699"/>
              <a:gd name="connsiteY5" fmla="*/ 0 h 293636"/>
              <a:gd name="connsiteX6" fmla="*/ 132531 w 412699"/>
              <a:gd name="connsiteY6" fmla="*/ 266700 h 293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2699" h="293636">
                <a:moveTo>
                  <a:pt x="132531" y="266700"/>
                </a:moveTo>
                <a:lnTo>
                  <a:pt x="13468" y="147638"/>
                </a:lnTo>
                <a:lnTo>
                  <a:pt x="0" y="161106"/>
                </a:lnTo>
                <a:lnTo>
                  <a:pt x="132531" y="293637"/>
                </a:lnTo>
                <a:lnTo>
                  <a:pt x="412699" y="13468"/>
                </a:lnTo>
                <a:lnTo>
                  <a:pt x="399231" y="0"/>
                </a:lnTo>
                <a:lnTo>
                  <a:pt x="132531" y="266700"/>
                </a:lnTo>
                <a:close/>
              </a:path>
            </a:pathLst>
          </a:custGeom>
          <a:solidFill>
            <a:srgbClr val="877CA6"/>
          </a:solidFill>
          <a:ln w="12700" cap="flat">
            <a:solidFill>
              <a:srgbClr val="877CA6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67" name="مستطيل: زوايا مستديرة 66">
            <a:extLst>
              <a:ext uri="{FF2B5EF4-FFF2-40B4-BE49-F238E27FC236}">
                <a16:creationId xmlns:a16="http://schemas.microsoft.com/office/drawing/2014/main" id="{044B724B-4A9E-C481-A74D-F500067EA9EC}"/>
              </a:ext>
            </a:extLst>
          </p:cNvPr>
          <p:cNvSpPr/>
          <p:nvPr/>
        </p:nvSpPr>
        <p:spPr>
          <a:xfrm>
            <a:off x="8809806" y="2440047"/>
            <a:ext cx="2032922" cy="843571"/>
          </a:xfrm>
          <a:prstGeom prst="roundRect">
            <a:avLst/>
          </a:prstGeom>
          <a:solidFill>
            <a:srgbClr val="FECF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cs typeface="Sultan bold" pitchFamily="2" charset="-78"/>
              </a:rPr>
              <a:t>مجموعة 1</a:t>
            </a:r>
          </a:p>
        </p:txBody>
      </p:sp>
      <p:sp>
        <p:nvSpPr>
          <p:cNvPr id="68" name="مستطيل: زوايا مستديرة 67">
            <a:extLst>
              <a:ext uri="{FF2B5EF4-FFF2-40B4-BE49-F238E27FC236}">
                <a16:creationId xmlns:a16="http://schemas.microsoft.com/office/drawing/2014/main" id="{337F1370-BC95-824F-537D-95CCEDC6A686}"/>
              </a:ext>
            </a:extLst>
          </p:cNvPr>
          <p:cNvSpPr/>
          <p:nvPr/>
        </p:nvSpPr>
        <p:spPr>
          <a:xfrm>
            <a:off x="6412246" y="2440047"/>
            <a:ext cx="2032922" cy="843571"/>
          </a:xfrm>
          <a:prstGeom prst="roundRect">
            <a:avLst/>
          </a:prstGeom>
          <a:solidFill>
            <a:srgbClr val="FFF4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cs typeface="Sultan bold" pitchFamily="2" charset="-78"/>
              </a:rPr>
              <a:t>مجموعة 1</a:t>
            </a:r>
          </a:p>
        </p:txBody>
      </p:sp>
      <p:sp>
        <p:nvSpPr>
          <p:cNvPr id="69" name="مستطيل: زوايا مستديرة 68">
            <a:extLst>
              <a:ext uri="{FF2B5EF4-FFF2-40B4-BE49-F238E27FC236}">
                <a16:creationId xmlns:a16="http://schemas.microsoft.com/office/drawing/2014/main" id="{EA462589-2A46-B540-CE97-0C67718E018A}"/>
              </a:ext>
            </a:extLst>
          </p:cNvPr>
          <p:cNvSpPr/>
          <p:nvPr/>
        </p:nvSpPr>
        <p:spPr>
          <a:xfrm>
            <a:off x="3998972" y="2431127"/>
            <a:ext cx="2032922" cy="843571"/>
          </a:xfrm>
          <a:prstGeom prst="roundRect">
            <a:avLst/>
          </a:prstGeom>
          <a:solidFill>
            <a:srgbClr val="E3E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cs typeface="Sultan bold" pitchFamily="2" charset="-78"/>
              </a:rPr>
              <a:t>مجموعة 1</a:t>
            </a:r>
          </a:p>
        </p:txBody>
      </p:sp>
      <p:sp>
        <p:nvSpPr>
          <p:cNvPr id="70" name="مستطيل: زوايا مستديرة 69">
            <a:extLst>
              <a:ext uri="{FF2B5EF4-FFF2-40B4-BE49-F238E27FC236}">
                <a16:creationId xmlns:a16="http://schemas.microsoft.com/office/drawing/2014/main" id="{2C6E8853-3548-2BEB-FEDA-FD3F1B57D7DF}"/>
              </a:ext>
            </a:extLst>
          </p:cNvPr>
          <p:cNvSpPr/>
          <p:nvPr/>
        </p:nvSpPr>
        <p:spPr>
          <a:xfrm>
            <a:off x="1601694" y="2431126"/>
            <a:ext cx="2032922" cy="843571"/>
          </a:xfrm>
          <a:prstGeom prst="roundRect">
            <a:avLst/>
          </a:prstGeom>
          <a:solidFill>
            <a:srgbClr val="6FDB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cs typeface="Sultan bold" pitchFamily="2" charset="-78"/>
              </a:rPr>
              <a:t>مجموعة 1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D350442-486D-B378-8E6F-A3AB745DA0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5" b="68962"/>
          <a:stretch/>
        </p:blipFill>
        <p:spPr>
          <a:xfrm>
            <a:off x="1634396" y="9378"/>
            <a:ext cx="8923207" cy="1289155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3C1B4CFA-283E-16DC-87DA-BAD7C69CA4E4}"/>
              </a:ext>
            </a:extLst>
          </p:cNvPr>
          <p:cNvSpPr txBox="1"/>
          <p:nvPr/>
        </p:nvSpPr>
        <p:spPr>
          <a:xfrm>
            <a:off x="3100322" y="384150"/>
            <a:ext cx="55596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solidFill>
                  <a:schemeClr val="bg1"/>
                </a:solidFill>
                <a:latin typeface="Dubai" panose="020B0503030403030204" pitchFamily="34" charset="-78"/>
                <a:cs typeface="Sultan bold" pitchFamily="2" charset="-78"/>
              </a:rPr>
              <a:t>تحفيز المجموعات</a:t>
            </a:r>
          </a:p>
        </p:txBody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id="{BE52FEE6-51FE-0B26-DC78-DDD556224F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7097" y="39010"/>
            <a:ext cx="834052" cy="67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621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3" name="قلب الصفحة.wav"/>
          </p:stSnd>
        </p:sndAc>
      </p:transition>
    </mc:Choice>
    <mc:Fallback xmlns="">
      <p:transition spd="slow">
        <p:fade/>
        <p:sndAc>
          <p:stSnd>
            <p:snd r:embed="rId7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30" grpId="0" animBg="1"/>
      <p:bldP spid="30" grpId="1" animBg="1"/>
      <p:bldP spid="32" grpId="0" animBg="1"/>
      <p:bldP spid="32" grpId="1" animBg="1"/>
      <p:bldP spid="34" grpId="0" animBg="1"/>
      <p:bldP spid="34" grpId="1" animBg="1"/>
      <p:bldP spid="36" grpId="0" animBg="1"/>
      <p:bldP spid="36" grpId="1" animBg="1"/>
      <p:bldP spid="38" grpId="0" animBg="1"/>
      <p:bldP spid="38" grpId="1" animBg="1"/>
      <p:bldP spid="40" grpId="0" animBg="1"/>
      <p:bldP spid="40" grpId="1" animBg="1"/>
      <p:bldP spid="42" grpId="0" animBg="1"/>
      <p:bldP spid="42" grpId="1" animBg="1"/>
      <p:bldP spid="44" grpId="0" animBg="1"/>
      <p:bldP spid="44" grpId="1" animBg="1"/>
      <p:bldP spid="46" grpId="0" animBg="1"/>
      <p:bldP spid="46" grpId="1" animBg="1"/>
      <p:bldP spid="48" grpId="0" animBg="1"/>
      <p:bldP spid="48" grpId="1" animBg="1"/>
      <p:bldP spid="50" grpId="0" animBg="1"/>
      <p:bldP spid="50" grpId="1" animBg="1"/>
      <p:bldP spid="52" grpId="0" animBg="1"/>
      <p:bldP spid="52" grpId="1" animBg="1"/>
      <p:bldP spid="54" grpId="0" animBg="1"/>
      <p:bldP spid="54" grpId="1" animBg="1"/>
      <p:bldP spid="56" grpId="0" animBg="1"/>
      <p:bldP spid="56" grpId="1" animBg="1"/>
      <p:bldP spid="58" grpId="0" animBg="1"/>
      <p:bldP spid="58" grpId="1" animBg="1"/>
      <p:bldP spid="60" grpId="0" animBg="1"/>
      <p:bldP spid="60" grpId="1" animBg="1"/>
      <p:bldP spid="62" grpId="0" animBg="1"/>
      <p:bldP spid="62" grpId="1" animBg="1"/>
      <p:bldP spid="64" grpId="0" animBg="1"/>
      <p:bldP spid="64" grpId="1" animBg="1"/>
      <p:bldP spid="66" grpId="0" animBg="1"/>
      <p:bldP spid="66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47380B-84B0-44CF-9F1E-0CAF52C0D7A7}"/>
              </a:ext>
            </a:extLst>
          </p:cNvPr>
          <p:cNvSpPr/>
          <p:nvPr/>
        </p:nvSpPr>
        <p:spPr>
          <a:xfrm>
            <a:off x="56269" y="116823"/>
            <a:ext cx="12065391" cy="65977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CD350442-486D-B378-8E6F-A3AB745DA0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5" b="68962"/>
          <a:stretch/>
        </p:blipFill>
        <p:spPr>
          <a:xfrm>
            <a:off x="1634396" y="9378"/>
            <a:ext cx="8923207" cy="1289155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3C1B4CFA-283E-16DC-87DA-BAD7C69CA4E4}"/>
              </a:ext>
            </a:extLst>
          </p:cNvPr>
          <p:cNvSpPr txBox="1"/>
          <p:nvPr/>
        </p:nvSpPr>
        <p:spPr>
          <a:xfrm>
            <a:off x="3100322" y="384150"/>
            <a:ext cx="55596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solidFill>
                  <a:schemeClr val="bg1"/>
                </a:solidFill>
                <a:latin typeface="Dubai" panose="020B0503030403030204" pitchFamily="34" charset="-78"/>
                <a:cs typeface="Sultan bold" pitchFamily="2" charset="-78"/>
              </a:rPr>
              <a:t>الواجب 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0DDE21A4-A7C2-8A69-F34A-D5C1068DA17A}"/>
              </a:ext>
            </a:extLst>
          </p:cNvPr>
          <p:cNvSpPr txBox="1"/>
          <p:nvPr/>
        </p:nvSpPr>
        <p:spPr>
          <a:xfrm>
            <a:off x="3038211" y="1793988"/>
            <a:ext cx="611557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latin typeface="Dubai" panose="020B0503030403030204" pitchFamily="34" charset="-78"/>
                <a:cs typeface="Sultan bold" pitchFamily="2" charset="-78"/>
              </a:rPr>
              <a:t>ما هو المايكروبت ؟ وكم  يحتوي من ازرار ؟</a:t>
            </a: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0D5CE172-5E0B-78FE-936F-3F7E75CD02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465" y="2530500"/>
            <a:ext cx="3755363" cy="17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084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3" name="قلب الصفحة.wav"/>
          </p:stSnd>
        </p:sndAc>
      </p:transition>
    </mc:Choice>
    <mc:Fallback xmlns="">
      <p:transition spd="slow">
        <p:fade/>
        <p:sndAc>
          <p:stSnd>
            <p:snd r:embed="rId7" name="قلب الصفحة.wav"/>
          </p:stSnd>
        </p:sndAc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47380B-84B0-44CF-9F1E-0CAF52C0D7A7}"/>
              </a:ext>
            </a:extLst>
          </p:cNvPr>
          <p:cNvSpPr/>
          <p:nvPr/>
        </p:nvSpPr>
        <p:spPr>
          <a:xfrm>
            <a:off x="56269" y="126608"/>
            <a:ext cx="12065391" cy="6597748"/>
          </a:xfrm>
          <a:prstGeom prst="rect">
            <a:avLst/>
          </a:prstGeom>
          <a:solidFill>
            <a:srgbClr val="529387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sp>
        <p:nvSpPr>
          <p:cNvPr id="2" name="مربع نص 1">
            <a:extLst>
              <a:ext uri="{FF2B5EF4-FFF2-40B4-BE49-F238E27FC236}">
                <a16:creationId xmlns:a16="http://schemas.microsoft.com/office/drawing/2014/main" id="{42346F8C-FDAE-4CDC-A9BB-0DB63F63AEA6}"/>
              </a:ext>
            </a:extLst>
          </p:cNvPr>
          <p:cNvSpPr txBox="1"/>
          <p:nvPr/>
        </p:nvSpPr>
        <p:spPr>
          <a:xfrm>
            <a:off x="3059586" y="2197019"/>
            <a:ext cx="5641145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dirty="0">
                <a:solidFill>
                  <a:schemeClr val="bg1"/>
                </a:solidFill>
                <a:cs typeface="Sultan bold" pitchFamily="2" charset="-78"/>
              </a:rPr>
              <a:t>شكراً لكم</a:t>
            </a:r>
          </a:p>
          <a:p>
            <a:pPr algn="ctr"/>
            <a:r>
              <a:rPr lang="ar-SA" sz="3600" dirty="0">
                <a:solidFill>
                  <a:schemeClr val="bg1"/>
                </a:solidFill>
                <a:cs typeface="Sultan bold" pitchFamily="2" charset="-78"/>
              </a:rPr>
              <a:t>ونلتقي بأذن الله على خير ..  </a:t>
            </a:r>
            <a:endParaRPr lang="ar-SA" dirty="0">
              <a:solidFill>
                <a:schemeClr val="bg1"/>
              </a:solidFill>
              <a:cs typeface="Sultan bol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64373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2" name="قلب الكتاب.wav"/>
          </p:stSnd>
        </p:sndAc>
      </p:transition>
    </mc:Choice>
    <mc:Fallback xmlns="">
      <p:transition spd="slow">
        <p:fade/>
        <p:sndAc>
          <p:stSnd>
            <p:snd r:embed="rId4" name="قلب الكتاب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47380B-84B0-44CF-9F1E-0CAF52C0D7A7}"/>
              </a:ext>
            </a:extLst>
          </p:cNvPr>
          <p:cNvSpPr/>
          <p:nvPr/>
        </p:nvSpPr>
        <p:spPr>
          <a:xfrm>
            <a:off x="56269" y="131816"/>
            <a:ext cx="12065391" cy="6597748"/>
          </a:xfrm>
          <a:prstGeom prst="rect">
            <a:avLst/>
          </a:prstGeom>
          <a:solidFill>
            <a:srgbClr val="FCFCF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CD350442-486D-B378-8E6F-A3AB745DA0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5" b="68962"/>
          <a:stretch/>
        </p:blipFill>
        <p:spPr>
          <a:xfrm>
            <a:off x="1634396" y="9378"/>
            <a:ext cx="8923207" cy="1289155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A1DBAC04-62E5-8AFE-5136-F63C7C197BA2}"/>
              </a:ext>
            </a:extLst>
          </p:cNvPr>
          <p:cNvSpPr txBox="1"/>
          <p:nvPr/>
        </p:nvSpPr>
        <p:spPr>
          <a:xfrm>
            <a:off x="3100322" y="384150"/>
            <a:ext cx="55596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solidFill>
                  <a:schemeClr val="bg1"/>
                </a:solidFill>
                <a:latin typeface="Dubai" panose="020B0503030403030204" pitchFamily="34" charset="-78"/>
                <a:cs typeface="Sultan bold" pitchFamily="2" charset="-78"/>
              </a:rPr>
              <a:t>التعرف على المايكروبت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317993D5-2ABB-FC25-F619-F52CE1E61FDA}"/>
              </a:ext>
            </a:extLst>
          </p:cNvPr>
          <p:cNvSpPr txBox="1"/>
          <p:nvPr/>
        </p:nvSpPr>
        <p:spPr>
          <a:xfrm>
            <a:off x="434715" y="1302805"/>
            <a:ext cx="11297467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800" dirty="0">
                <a:solidFill>
                  <a:srgbClr val="F7941E"/>
                </a:solidFill>
                <a:latin typeface="Calibri" panose="020F0502020204030204" pitchFamily="34" charset="0"/>
                <a:cs typeface="Sultan bold" pitchFamily="2" charset="-78"/>
              </a:rPr>
              <a:t>المتحكمات الدقيقة </a:t>
            </a:r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هي دوائر إلكترونية متكاملة تحتوي على معالج دقيق إلى جانب الذاكرة، وتدعم مختلف الأجهزة الطرفية القابلة للبرمجة والمستخدمة للإدخال والإخراج وتتحكم في وظائف الجهاز أو النظام الإلكتروني.</a:t>
            </a:r>
          </a:p>
          <a:p>
            <a:pPr algn="ctr" rtl="1"/>
            <a:r>
              <a:rPr lang="ar-SA" sz="2800" dirty="0">
                <a:solidFill>
                  <a:srgbClr val="529387"/>
                </a:solidFill>
                <a:latin typeface="Calibri" panose="020F0502020204030204" pitchFamily="34" charset="0"/>
                <a:cs typeface="Sultan bold" pitchFamily="2" charset="-78"/>
              </a:rPr>
              <a:t>تعد المتحكمات الدقيقة </a:t>
            </a:r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حاسوبا صغيرا مبسطا على شكل رقاقة صغيرة يمكن أن يعمل بأدنى حد من المكونات الخارجية نظرا لأنظمته الفرعية العديدة المدمجة.</a:t>
            </a:r>
          </a:p>
          <a:p>
            <a:pPr algn="ctr" rtl="1"/>
            <a:r>
              <a:rPr lang="ar-SA" sz="2800" dirty="0">
                <a:solidFill>
                  <a:srgbClr val="F7941E"/>
                </a:solidFill>
                <a:latin typeface="Calibri" panose="020F0502020204030204" pitchFamily="34" charset="0"/>
                <a:cs typeface="Sultan bold" pitchFamily="2" charset="-78"/>
              </a:rPr>
              <a:t>يمكن العثور على المتحكمات الدقيقة في مجموعة كبيرة من الأنظمة والأجهزة، وتستخدم على نطاق واسع في جميع الأنظمة المدمجة مثل:</a:t>
            </a:r>
          </a:p>
          <a:p>
            <a:pPr marL="806450" indent="-184150" rtl="1">
              <a:buFont typeface="Wingdings" panose="05000000000000000000" pitchFamily="2" charset="2"/>
              <a:buChar char="§"/>
            </a:pPr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 الساعات الذكية.</a:t>
            </a:r>
          </a:p>
          <a:p>
            <a:pPr marL="806450" indent="-184150" rtl="1">
              <a:buFont typeface="Wingdings" panose="05000000000000000000" pitchFamily="2" charset="2"/>
              <a:buChar char="§"/>
            </a:pPr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الكاميرات الرقمية للبوابات الذكية.</a:t>
            </a:r>
          </a:p>
          <a:p>
            <a:pPr marL="806450" indent="-184150" rtl="1">
              <a:buFont typeface="Wingdings" panose="05000000000000000000" pitchFamily="2" charset="2"/>
              <a:buChar char="§"/>
            </a:pPr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الأجهزة الكهربائية.</a:t>
            </a:r>
          </a:p>
          <a:p>
            <a:pPr marL="806450" indent="-184150" rtl="1">
              <a:buFont typeface="Wingdings" panose="05000000000000000000" pitchFamily="2" charset="2"/>
              <a:buChar char="§"/>
            </a:pPr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المركبات ذاتية القيادة.</a:t>
            </a:r>
          </a:p>
          <a:p>
            <a:pPr marL="806450" indent="-184150" rtl="1">
              <a:buFont typeface="Wingdings" panose="05000000000000000000" pitchFamily="2" charset="2"/>
              <a:buChar char="§"/>
            </a:pPr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بناء الروبوتات.  </a:t>
            </a:r>
          </a:p>
        </p:txBody>
      </p:sp>
    </p:spTree>
    <p:extLst>
      <p:ext uri="{BB962C8B-B14F-4D97-AF65-F5344CB8AC3E}">
        <p14:creationId xmlns:p14="http://schemas.microsoft.com/office/powerpoint/2010/main" val="4118215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5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47380B-84B0-44CF-9F1E-0CAF52C0D7A7}"/>
              </a:ext>
            </a:extLst>
          </p:cNvPr>
          <p:cNvSpPr/>
          <p:nvPr/>
        </p:nvSpPr>
        <p:spPr>
          <a:xfrm>
            <a:off x="56269" y="71855"/>
            <a:ext cx="12065391" cy="659774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CD350442-486D-B378-8E6F-A3AB745DA0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5" b="68962"/>
          <a:stretch/>
        </p:blipFill>
        <p:spPr>
          <a:xfrm>
            <a:off x="1634396" y="9378"/>
            <a:ext cx="8923207" cy="1289155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6B65A455-3FAF-76D7-D5B2-5779FD3AADCE}"/>
              </a:ext>
            </a:extLst>
          </p:cNvPr>
          <p:cNvSpPr txBox="1"/>
          <p:nvPr/>
        </p:nvSpPr>
        <p:spPr>
          <a:xfrm>
            <a:off x="6715593" y="2151727"/>
            <a:ext cx="488123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3200" dirty="0">
                <a:latin typeface="Calibri" panose="020F0502020204030204" pitchFamily="34" charset="0"/>
                <a:cs typeface="Sultan bold" pitchFamily="2" charset="-78"/>
              </a:rPr>
              <a:t>هو حاسب صغير الحجم تم إنشاؤه من قبل هيئة الإذاعة والتلفزيون </a:t>
            </a:r>
            <a:r>
              <a:rPr lang="en-US" sz="3200" dirty="0">
                <a:latin typeface="Calibri" panose="020F0502020204030204" pitchFamily="34" charset="0"/>
                <a:cs typeface="Sultan bold" pitchFamily="2" charset="-78"/>
              </a:rPr>
              <a:t>BBC</a:t>
            </a:r>
            <a:r>
              <a:rPr lang="ar-SA" sz="3200" dirty="0">
                <a:latin typeface="Calibri" panose="020F0502020204030204" pitchFamily="34" charset="0"/>
                <a:cs typeface="Sultan bold" pitchFamily="2" charset="-78"/>
              </a:rPr>
              <a:t>.</a:t>
            </a:r>
          </a:p>
          <a:p>
            <a:pPr algn="ctr" rtl="1"/>
            <a:r>
              <a:rPr lang="ar-SA" sz="3200" dirty="0">
                <a:latin typeface="Calibri" panose="020F0502020204030204" pitchFamily="34" charset="0"/>
                <a:cs typeface="Sultan bold" pitchFamily="2" charset="-78"/>
              </a:rPr>
              <a:t>يمكنك استخدامه لإنشاء مشاريع رائعة وذلك من خلال توظيف المهارات البرمجية. </a:t>
            </a:r>
            <a:endParaRPr lang="ar-SA" sz="2800" dirty="0">
              <a:latin typeface="Calibri" panose="020F0502020204030204" pitchFamily="34" charset="0"/>
              <a:cs typeface="Sultan bold" pitchFamily="2" charset="-78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775F300D-0039-2559-BC1F-CEDD74C87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779" y="1239453"/>
            <a:ext cx="6380814" cy="5337011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F1F85380-7851-293F-C0A6-42A35E748147}"/>
              </a:ext>
            </a:extLst>
          </p:cNvPr>
          <p:cNvSpPr txBox="1"/>
          <p:nvPr/>
        </p:nvSpPr>
        <p:spPr>
          <a:xfrm>
            <a:off x="3070274" y="361567"/>
            <a:ext cx="63374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dirty="0" err="1">
                <a:solidFill>
                  <a:schemeClr val="bg1"/>
                </a:solidFill>
                <a:latin typeface="Dubai" panose="020B0503030403030204" pitchFamily="34" charset="-78"/>
                <a:cs typeface="Sultan bold" pitchFamily="2" charset="-78"/>
              </a:rPr>
              <a:t>ماهو</a:t>
            </a:r>
            <a:r>
              <a:rPr lang="ar-SA" sz="3200" dirty="0">
                <a:solidFill>
                  <a:schemeClr val="bg1"/>
                </a:solidFill>
                <a:latin typeface="Dubai" panose="020B0503030403030204" pitchFamily="34" charset="-78"/>
                <a:cs typeface="Sultan bold" pitchFamily="2" charset="-78"/>
              </a:rPr>
              <a:t> </a:t>
            </a:r>
            <a:r>
              <a:rPr lang="ar-SA" sz="3200" dirty="0" err="1">
                <a:solidFill>
                  <a:schemeClr val="bg1"/>
                </a:solidFill>
                <a:latin typeface="Dubai" panose="020B0503030403030204" pitchFamily="34" charset="-78"/>
                <a:cs typeface="Sultan bold" pitchFamily="2" charset="-78"/>
              </a:rPr>
              <a:t>المايكروبت</a:t>
            </a:r>
            <a:r>
              <a:rPr lang="ar-SA" sz="3200" dirty="0">
                <a:solidFill>
                  <a:schemeClr val="bg1"/>
                </a:solidFill>
                <a:latin typeface="Dubai" panose="020B0503030403030204" pitchFamily="34" charset="-78"/>
                <a:cs typeface="Sultan bold" pitchFamily="2" charset="-78"/>
              </a:rPr>
              <a:t> ؟</a:t>
            </a:r>
            <a:endParaRPr lang="ar-SA" sz="3200" dirty="0"/>
          </a:p>
        </p:txBody>
      </p:sp>
    </p:spTree>
    <p:extLst>
      <p:ext uri="{BB962C8B-B14F-4D97-AF65-F5344CB8AC3E}">
        <p14:creationId xmlns:p14="http://schemas.microsoft.com/office/powerpoint/2010/main" val="362408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6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47380B-84B0-44CF-9F1E-0CAF52C0D7A7}"/>
              </a:ext>
            </a:extLst>
          </p:cNvPr>
          <p:cNvSpPr/>
          <p:nvPr/>
        </p:nvSpPr>
        <p:spPr>
          <a:xfrm>
            <a:off x="56269" y="71855"/>
            <a:ext cx="12065391" cy="659774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CD350442-486D-B378-8E6F-A3AB745DA0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5" b="68962"/>
          <a:stretch/>
        </p:blipFill>
        <p:spPr>
          <a:xfrm>
            <a:off x="1634396" y="9378"/>
            <a:ext cx="8923207" cy="1289155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3C1B4CFA-283E-16DC-87DA-BAD7C69CA4E4}"/>
              </a:ext>
            </a:extLst>
          </p:cNvPr>
          <p:cNvSpPr txBox="1"/>
          <p:nvPr/>
        </p:nvSpPr>
        <p:spPr>
          <a:xfrm>
            <a:off x="3100322" y="384150"/>
            <a:ext cx="55596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solidFill>
                  <a:schemeClr val="bg1"/>
                </a:solidFill>
                <a:latin typeface="Dubai" panose="020B0503030403030204" pitchFamily="34" charset="-78"/>
                <a:cs typeface="Sultan bold" pitchFamily="2" charset="-78"/>
              </a:rPr>
              <a:t>مكونات المايكروبت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48180038-F703-FAE7-21C8-D4A69002D3D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000759" y="1298533"/>
            <a:ext cx="8176409" cy="5007661"/>
          </a:xfrm>
          <a:custGeom>
            <a:avLst/>
            <a:gdLst>
              <a:gd name="connsiteX0" fmla="*/ 0 w 8176409"/>
              <a:gd name="connsiteY0" fmla="*/ 0 h 5007661"/>
              <a:gd name="connsiteX1" fmla="*/ 6774224 w 8176409"/>
              <a:gd name="connsiteY1" fmla="*/ 0 h 5007661"/>
              <a:gd name="connsiteX2" fmla="*/ 6768487 w 8176409"/>
              <a:gd name="connsiteY2" fmla="*/ 28419 h 5007661"/>
              <a:gd name="connsiteX3" fmla="*/ 6768487 w 8176409"/>
              <a:gd name="connsiteY3" fmla="*/ 321967 h 5007661"/>
              <a:gd name="connsiteX4" fmla="*/ 6841876 w 8176409"/>
              <a:gd name="connsiteY4" fmla="*/ 395356 h 5007661"/>
              <a:gd name="connsiteX5" fmla="*/ 7309695 w 8176409"/>
              <a:gd name="connsiteY5" fmla="*/ 395356 h 5007661"/>
              <a:gd name="connsiteX6" fmla="*/ 7383084 w 8176409"/>
              <a:gd name="connsiteY6" fmla="*/ 321967 h 5007661"/>
              <a:gd name="connsiteX7" fmla="*/ 7383084 w 8176409"/>
              <a:gd name="connsiteY7" fmla="*/ 28419 h 5007661"/>
              <a:gd name="connsiteX8" fmla="*/ 7377347 w 8176409"/>
              <a:gd name="connsiteY8" fmla="*/ 0 h 5007661"/>
              <a:gd name="connsiteX9" fmla="*/ 8176409 w 8176409"/>
              <a:gd name="connsiteY9" fmla="*/ 0 h 5007661"/>
              <a:gd name="connsiteX10" fmla="*/ 8176409 w 8176409"/>
              <a:gd name="connsiteY10" fmla="*/ 5007661 h 5007661"/>
              <a:gd name="connsiteX11" fmla="*/ 0 w 8176409"/>
              <a:gd name="connsiteY11" fmla="*/ 5007661 h 5007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176409" h="5007661">
                <a:moveTo>
                  <a:pt x="0" y="0"/>
                </a:moveTo>
                <a:lnTo>
                  <a:pt x="6774224" y="0"/>
                </a:lnTo>
                <a:lnTo>
                  <a:pt x="6768487" y="28419"/>
                </a:lnTo>
                <a:lnTo>
                  <a:pt x="6768487" y="321967"/>
                </a:lnTo>
                <a:cubicBezTo>
                  <a:pt x="6768487" y="362499"/>
                  <a:pt x="6801344" y="395356"/>
                  <a:pt x="6841876" y="395356"/>
                </a:cubicBezTo>
                <a:lnTo>
                  <a:pt x="7309695" y="395356"/>
                </a:lnTo>
                <a:cubicBezTo>
                  <a:pt x="7350227" y="395356"/>
                  <a:pt x="7383084" y="362499"/>
                  <a:pt x="7383084" y="321967"/>
                </a:cubicBezTo>
                <a:lnTo>
                  <a:pt x="7383084" y="28419"/>
                </a:lnTo>
                <a:lnTo>
                  <a:pt x="7377347" y="0"/>
                </a:lnTo>
                <a:lnTo>
                  <a:pt x="8176409" y="0"/>
                </a:lnTo>
                <a:lnTo>
                  <a:pt x="8176409" y="5007661"/>
                </a:lnTo>
                <a:lnTo>
                  <a:pt x="0" y="500766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13251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6" name="قلب الصفحة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47380B-84B0-44CF-9F1E-0CAF52C0D7A7}"/>
              </a:ext>
            </a:extLst>
          </p:cNvPr>
          <p:cNvSpPr/>
          <p:nvPr/>
        </p:nvSpPr>
        <p:spPr>
          <a:xfrm>
            <a:off x="56269" y="71856"/>
            <a:ext cx="12065391" cy="659774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CD350442-486D-B378-8E6F-A3AB745DA0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5" b="68962"/>
          <a:stretch/>
        </p:blipFill>
        <p:spPr>
          <a:xfrm>
            <a:off x="1634396" y="9378"/>
            <a:ext cx="8923207" cy="1289155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3C1B4CFA-283E-16DC-87DA-BAD7C69CA4E4}"/>
              </a:ext>
            </a:extLst>
          </p:cNvPr>
          <p:cNvSpPr txBox="1"/>
          <p:nvPr/>
        </p:nvSpPr>
        <p:spPr>
          <a:xfrm>
            <a:off x="3100322" y="384150"/>
            <a:ext cx="55596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solidFill>
                  <a:schemeClr val="bg1"/>
                </a:solidFill>
                <a:latin typeface="Dubai" panose="020B0503030403030204" pitchFamily="34" charset="-78"/>
                <a:cs typeface="Sultan bold" pitchFamily="2" charset="-78"/>
              </a:rPr>
              <a:t>مكونات المايكروبت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F59AAEF2-B5E4-8A61-3E09-3AC608AE2E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6658" y="1298533"/>
            <a:ext cx="8078683" cy="519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04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6" name="قلب الصفحة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47380B-84B0-44CF-9F1E-0CAF52C0D7A7}"/>
              </a:ext>
            </a:extLst>
          </p:cNvPr>
          <p:cNvSpPr/>
          <p:nvPr/>
        </p:nvSpPr>
        <p:spPr>
          <a:xfrm>
            <a:off x="56269" y="131816"/>
            <a:ext cx="12065391" cy="6597748"/>
          </a:xfrm>
          <a:prstGeom prst="rect">
            <a:avLst/>
          </a:prstGeom>
          <a:solidFill>
            <a:srgbClr val="FCFCF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CD350442-486D-B378-8E6F-A3AB745DA0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5" b="68962"/>
          <a:stretch/>
        </p:blipFill>
        <p:spPr>
          <a:xfrm>
            <a:off x="1634396" y="9378"/>
            <a:ext cx="8923207" cy="1289155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B76F301C-7709-BF80-07E2-98E5A73ED1DB}"/>
              </a:ext>
            </a:extLst>
          </p:cNvPr>
          <p:cNvSpPr txBox="1"/>
          <p:nvPr/>
        </p:nvSpPr>
        <p:spPr>
          <a:xfrm>
            <a:off x="3309127" y="300012"/>
            <a:ext cx="555967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solidFill>
                  <a:srgbClr val="FCFCFC"/>
                </a:solidFill>
                <a:latin typeface="Dubai" panose="020B0503030403030204" pitchFamily="34" charset="-78"/>
                <a:cs typeface="Sultan bold" pitchFamily="2" charset="-78"/>
              </a:rPr>
              <a:t>مشاريع باستخدام المايكروبت</a:t>
            </a:r>
          </a:p>
        </p:txBody>
      </p:sp>
      <p:pic>
        <p:nvPicPr>
          <p:cNvPr id="12" name="صورة 11" descr="صورة تحتوي على نص, شخص&#10;&#10;تم إنشاء الوصف تلقائياً">
            <a:extLst>
              <a:ext uri="{FF2B5EF4-FFF2-40B4-BE49-F238E27FC236}">
                <a16:creationId xmlns:a16="http://schemas.microsoft.com/office/drawing/2014/main" id="{4A96C942-8B2C-5163-B6A4-EC839F38A5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598" y="1827756"/>
            <a:ext cx="8068801" cy="437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330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6" name="قلب الصفحة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573D854D-3824-407A-B6BF-9987D43148AE}">
  <we:reference id="wa104380907" version="3.0.0.1" store="ar-SA" storeType="OMEX"/>
  <we:alternateReferences>
    <we:reference id="wa104380907" version="3.0.0.1" store="WA104380907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4416</TotalTime>
  <Words>1894</Words>
  <Application>Microsoft Office PowerPoint</Application>
  <PresentationFormat>شاشة عريضة</PresentationFormat>
  <Paragraphs>256</Paragraphs>
  <Slides>47</Slides>
  <Notes>23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47</vt:i4>
      </vt:variant>
    </vt:vector>
  </HeadingPairs>
  <TitlesOfParts>
    <vt:vector size="57" baseType="lpstr">
      <vt:lpstr>Dubai</vt:lpstr>
      <vt:lpstr>Aharoni</vt:lpstr>
      <vt:lpstr>JF Flat</vt:lpstr>
      <vt:lpstr>Wingdings 3</vt:lpstr>
      <vt:lpstr>Arial</vt:lpstr>
      <vt:lpstr>Calibri</vt:lpstr>
      <vt:lpstr>Wingdings</vt:lpstr>
      <vt:lpstr>Calibri Light</vt:lpstr>
      <vt:lpstr>Wingdings 2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abeer saleh</dc:creator>
  <cp:lastModifiedBy>abeer Alghareeb</cp:lastModifiedBy>
  <cp:revision>332</cp:revision>
  <dcterms:created xsi:type="dcterms:W3CDTF">2022-03-18T22:20:10Z</dcterms:created>
  <dcterms:modified xsi:type="dcterms:W3CDTF">2023-03-17T19:42:49Z</dcterms:modified>
</cp:coreProperties>
</file>