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handoutMasterIdLst>
    <p:handoutMasterId r:id="rId34"/>
  </p:handoutMasterIdLst>
  <p:sldIdLst>
    <p:sldId id="258" r:id="rId2"/>
    <p:sldId id="449" r:id="rId3"/>
    <p:sldId id="451" r:id="rId4"/>
    <p:sldId id="458" r:id="rId5"/>
    <p:sldId id="452" r:id="rId6"/>
    <p:sldId id="698" r:id="rId7"/>
    <p:sldId id="699" r:id="rId8"/>
    <p:sldId id="714" r:id="rId9"/>
    <p:sldId id="636" r:id="rId10"/>
    <p:sldId id="700" r:id="rId11"/>
    <p:sldId id="715" r:id="rId12"/>
    <p:sldId id="701" r:id="rId13"/>
    <p:sldId id="702" r:id="rId14"/>
    <p:sldId id="703" r:id="rId15"/>
    <p:sldId id="637" r:id="rId16"/>
    <p:sldId id="716" r:id="rId17"/>
    <p:sldId id="704" r:id="rId18"/>
    <p:sldId id="717" r:id="rId19"/>
    <p:sldId id="707" r:id="rId20"/>
    <p:sldId id="706" r:id="rId21"/>
    <p:sldId id="709" r:id="rId22"/>
    <p:sldId id="710" r:id="rId23"/>
    <p:sldId id="638" r:id="rId24"/>
    <p:sldId id="712" r:id="rId25"/>
    <p:sldId id="713" r:id="rId26"/>
    <p:sldId id="660" r:id="rId27"/>
    <p:sldId id="661" r:id="rId28"/>
    <p:sldId id="679" r:id="rId29"/>
    <p:sldId id="680" r:id="rId30"/>
    <p:sldId id="462" r:id="rId31"/>
    <p:sldId id="635"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955E"/>
    <a:srgbClr val="75A5BB"/>
    <a:srgbClr val="F1EEED"/>
    <a:srgbClr val="B9887E"/>
    <a:srgbClr val="315565"/>
    <a:srgbClr val="FFDD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294" y="48"/>
      </p:cViewPr>
      <p:guideLst/>
    </p:cSldViewPr>
  </p:slideViewPr>
  <p:notesTextViewPr>
    <p:cViewPr>
      <p:scale>
        <a:sx n="3" d="2"/>
        <a:sy n="3" d="2"/>
      </p:scale>
      <p:origin x="0" y="0"/>
    </p:cViewPr>
  </p:notesTextViewPr>
  <p:notesViewPr>
    <p:cSldViewPr snapToGrid="0">
      <p:cViewPr varScale="1">
        <p:scale>
          <a:sx n="52" d="100"/>
          <a:sy n="52" d="100"/>
        </p:scale>
        <p:origin x="2680"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_rels/data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4.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image" Target="../media/image11.png"/><Relationship Id="rId5" Type="http://schemas.openxmlformats.org/officeDocument/2006/relationships/image" Target="../media/image15.png"/><Relationship Id="rId4" Type="http://schemas.openxmlformats.org/officeDocument/2006/relationships/image" Target="../media/image14.pn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2D1D50-8396-4E68-909F-A6F2D3F0382D}" type="doc">
      <dgm:prSet loTypeId="urn:microsoft.com/office/officeart/2005/8/layout/radial6" loCatId="cycle" qsTypeId="urn:microsoft.com/office/officeart/2005/8/quickstyle/simple1" qsCatId="simple" csTypeId="urn:microsoft.com/office/officeart/2005/8/colors/accent3_2" csCatId="accent3" phldr="1"/>
      <dgm:spPr/>
      <dgm:t>
        <a:bodyPr/>
        <a:lstStyle/>
        <a:p>
          <a:pPr rtl="1"/>
          <a:endParaRPr lang="ar-SA"/>
        </a:p>
      </dgm:t>
    </dgm:pt>
    <dgm:pt modelId="{6962572F-BADF-4D8A-B326-BBAC9C25032B}">
      <dgm:prSet phldrT="[نص]"/>
      <dgm:spPr/>
      <dgm:t>
        <a:bodyPr/>
        <a:lstStyle/>
        <a:p>
          <a:pPr rtl="1"/>
          <a:r>
            <a:rPr lang="ar-SA" dirty="0">
              <a:solidFill>
                <a:schemeClr val="tx1"/>
              </a:solidFill>
            </a:rPr>
            <a:t>من أهم أنواع وسائل الإعلان التجارية:</a:t>
          </a:r>
        </a:p>
      </dgm:t>
    </dgm:pt>
    <dgm:pt modelId="{DF2F5898-E107-4C38-B496-D62267F76E69}" type="parTrans" cxnId="{52750ED5-0DE9-472D-A0DC-0383DE34F224}">
      <dgm:prSet/>
      <dgm:spPr/>
      <dgm:t>
        <a:bodyPr/>
        <a:lstStyle/>
        <a:p>
          <a:pPr rtl="1"/>
          <a:endParaRPr lang="ar-SA">
            <a:solidFill>
              <a:schemeClr val="tx1"/>
            </a:solidFill>
          </a:endParaRPr>
        </a:p>
      </dgm:t>
    </dgm:pt>
    <dgm:pt modelId="{B1A0C777-2193-420F-A681-AF747D372FD9}" type="sibTrans" cxnId="{52750ED5-0DE9-472D-A0DC-0383DE34F224}">
      <dgm:prSet/>
      <dgm:spPr/>
      <dgm:t>
        <a:bodyPr/>
        <a:lstStyle/>
        <a:p>
          <a:pPr rtl="1"/>
          <a:endParaRPr lang="ar-SA">
            <a:solidFill>
              <a:schemeClr val="tx1"/>
            </a:solidFill>
          </a:endParaRPr>
        </a:p>
      </dgm:t>
    </dgm:pt>
    <dgm:pt modelId="{B6693CBF-9CC1-4981-94F7-5976B802F572}">
      <dgm:prSet/>
      <dgm:spPr/>
      <dgm:t>
        <a:bodyPr/>
        <a:lstStyle/>
        <a:p>
          <a:pPr rtl="1"/>
          <a:r>
            <a:rPr lang="ar-SA">
              <a:solidFill>
                <a:schemeClr val="tx1"/>
              </a:solidFill>
            </a:rPr>
            <a:t>الوسائل المطبوعة</a:t>
          </a:r>
          <a:endParaRPr lang="ar-SA" dirty="0">
            <a:solidFill>
              <a:schemeClr val="tx1"/>
            </a:solidFill>
          </a:endParaRPr>
        </a:p>
      </dgm:t>
    </dgm:pt>
    <dgm:pt modelId="{A3725A02-AC34-4ADD-8171-5FFDCCCF815B}" type="parTrans" cxnId="{55F0FAB9-326C-4563-B61E-DFA2099B8037}">
      <dgm:prSet/>
      <dgm:spPr/>
      <dgm:t>
        <a:bodyPr/>
        <a:lstStyle/>
        <a:p>
          <a:pPr rtl="1"/>
          <a:endParaRPr lang="ar-SA">
            <a:solidFill>
              <a:schemeClr val="tx1"/>
            </a:solidFill>
          </a:endParaRPr>
        </a:p>
      </dgm:t>
    </dgm:pt>
    <dgm:pt modelId="{5B171B3D-5C89-48E1-A6A6-30BF1693C4AA}" type="sibTrans" cxnId="{55F0FAB9-326C-4563-B61E-DFA2099B8037}">
      <dgm:prSet/>
      <dgm:spPr/>
      <dgm:t>
        <a:bodyPr/>
        <a:lstStyle/>
        <a:p>
          <a:pPr rtl="1"/>
          <a:endParaRPr lang="ar-SA">
            <a:solidFill>
              <a:schemeClr val="tx1"/>
            </a:solidFill>
          </a:endParaRPr>
        </a:p>
      </dgm:t>
    </dgm:pt>
    <dgm:pt modelId="{82D201CE-0228-4289-B4FA-113D049C7FB0}">
      <dgm:prSet/>
      <dgm:spPr/>
      <dgm:t>
        <a:bodyPr/>
        <a:lstStyle/>
        <a:p>
          <a:pPr rtl="1"/>
          <a:r>
            <a:rPr lang="ar-SA" dirty="0">
              <a:solidFill>
                <a:schemeClr val="tx1"/>
              </a:solidFill>
            </a:rPr>
            <a:t>وسائل الإعلان عبر الإنترنت</a:t>
          </a:r>
        </a:p>
      </dgm:t>
    </dgm:pt>
    <dgm:pt modelId="{31E90AF9-EE6E-4C13-86F0-A926DD9B90A8}" type="parTrans" cxnId="{0FA18360-998E-46CA-8E75-44A63F8F592C}">
      <dgm:prSet/>
      <dgm:spPr/>
      <dgm:t>
        <a:bodyPr/>
        <a:lstStyle/>
        <a:p>
          <a:pPr rtl="1"/>
          <a:endParaRPr lang="ar-SA">
            <a:solidFill>
              <a:schemeClr val="tx1"/>
            </a:solidFill>
          </a:endParaRPr>
        </a:p>
      </dgm:t>
    </dgm:pt>
    <dgm:pt modelId="{B329684C-12C8-4D76-908E-6B46699D4938}" type="sibTrans" cxnId="{0FA18360-998E-46CA-8E75-44A63F8F592C}">
      <dgm:prSet/>
      <dgm:spPr/>
      <dgm:t>
        <a:bodyPr/>
        <a:lstStyle/>
        <a:p>
          <a:pPr rtl="1"/>
          <a:endParaRPr lang="ar-SA">
            <a:solidFill>
              <a:schemeClr val="tx1"/>
            </a:solidFill>
          </a:endParaRPr>
        </a:p>
      </dgm:t>
    </dgm:pt>
    <dgm:pt modelId="{2EE7DB93-51F8-403D-8142-2884825F13B0}">
      <dgm:prSet/>
      <dgm:spPr/>
      <dgm:t>
        <a:bodyPr/>
        <a:lstStyle/>
        <a:p>
          <a:pPr rtl="1"/>
          <a:r>
            <a:rPr lang="ar-SA">
              <a:solidFill>
                <a:schemeClr val="tx1"/>
              </a:solidFill>
            </a:rPr>
            <a:t>الأجهزة الذكية</a:t>
          </a:r>
          <a:endParaRPr lang="ar-SA" dirty="0">
            <a:solidFill>
              <a:schemeClr val="tx1"/>
            </a:solidFill>
          </a:endParaRPr>
        </a:p>
      </dgm:t>
    </dgm:pt>
    <dgm:pt modelId="{C7BA1E59-D62F-406A-B108-ADC4344E43D0}" type="parTrans" cxnId="{D1E35633-53DA-45CB-8F66-76626CEB5D7F}">
      <dgm:prSet/>
      <dgm:spPr/>
      <dgm:t>
        <a:bodyPr/>
        <a:lstStyle/>
        <a:p>
          <a:pPr rtl="1"/>
          <a:endParaRPr lang="ar-SA">
            <a:solidFill>
              <a:schemeClr val="tx1"/>
            </a:solidFill>
          </a:endParaRPr>
        </a:p>
      </dgm:t>
    </dgm:pt>
    <dgm:pt modelId="{3356C987-E0FC-4B53-A0C4-9C0C27C99B24}" type="sibTrans" cxnId="{D1E35633-53DA-45CB-8F66-76626CEB5D7F}">
      <dgm:prSet/>
      <dgm:spPr/>
      <dgm:t>
        <a:bodyPr/>
        <a:lstStyle/>
        <a:p>
          <a:pPr rtl="1"/>
          <a:endParaRPr lang="ar-SA">
            <a:solidFill>
              <a:schemeClr val="tx1"/>
            </a:solidFill>
          </a:endParaRPr>
        </a:p>
      </dgm:t>
    </dgm:pt>
    <dgm:pt modelId="{1C3BB3B1-C38C-4F64-849E-1DBE391EE414}" type="pres">
      <dgm:prSet presAssocID="{9B2D1D50-8396-4E68-909F-A6F2D3F0382D}" presName="Name0" presStyleCnt="0">
        <dgm:presLayoutVars>
          <dgm:chMax val="1"/>
          <dgm:dir/>
          <dgm:animLvl val="ctr"/>
          <dgm:resizeHandles val="exact"/>
        </dgm:presLayoutVars>
      </dgm:prSet>
      <dgm:spPr/>
    </dgm:pt>
    <dgm:pt modelId="{1B15DCE8-C998-48D8-A15D-BCBB5DF87025}" type="pres">
      <dgm:prSet presAssocID="{6962572F-BADF-4D8A-B326-BBAC9C25032B}" presName="centerShape" presStyleLbl="node0" presStyleIdx="0" presStyleCnt="1"/>
      <dgm:spPr/>
    </dgm:pt>
    <dgm:pt modelId="{4BAC0309-A0DD-4234-B496-A39B22141FE9}" type="pres">
      <dgm:prSet presAssocID="{B6693CBF-9CC1-4981-94F7-5976B802F572}" presName="node" presStyleLbl="node1" presStyleIdx="0" presStyleCnt="3">
        <dgm:presLayoutVars>
          <dgm:bulletEnabled val="1"/>
        </dgm:presLayoutVars>
      </dgm:prSet>
      <dgm:spPr/>
    </dgm:pt>
    <dgm:pt modelId="{A54DD8B3-D86B-4DCB-B3DA-4CB3657FDD9F}" type="pres">
      <dgm:prSet presAssocID="{B6693CBF-9CC1-4981-94F7-5976B802F572}" presName="dummy" presStyleCnt="0"/>
      <dgm:spPr/>
    </dgm:pt>
    <dgm:pt modelId="{FA5DF41E-F7DA-40F4-8EBC-41B26A67D081}" type="pres">
      <dgm:prSet presAssocID="{5B171B3D-5C89-48E1-A6A6-30BF1693C4AA}" presName="sibTrans" presStyleLbl="sibTrans2D1" presStyleIdx="0" presStyleCnt="3"/>
      <dgm:spPr/>
    </dgm:pt>
    <dgm:pt modelId="{8C4852BE-D15D-4F21-A87B-EEB231C1EB2A}" type="pres">
      <dgm:prSet presAssocID="{82D201CE-0228-4289-B4FA-113D049C7FB0}" presName="node" presStyleLbl="node1" presStyleIdx="1" presStyleCnt="3">
        <dgm:presLayoutVars>
          <dgm:bulletEnabled val="1"/>
        </dgm:presLayoutVars>
      </dgm:prSet>
      <dgm:spPr/>
    </dgm:pt>
    <dgm:pt modelId="{42C40C7C-B6F2-4CAA-8041-20C0CE2D7691}" type="pres">
      <dgm:prSet presAssocID="{82D201CE-0228-4289-B4FA-113D049C7FB0}" presName="dummy" presStyleCnt="0"/>
      <dgm:spPr/>
    </dgm:pt>
    <dgm:pt modelId="{0FD5AAF3-A797-48AF-A4F8-610076A31D25}" type="pres">
      <dgm:prSet presAssocID="{B329684C-12C8-4D76-908E-6B46699D4938}" presName="sibTrans" presStyleLbl="sibTrans2D1" presStyleIdx="1" presStyleCnt="3"/>
      <dgm:spPr/>
    </dgm:pt>
    <dgm:pt modelId="{2F5FA0C2-9C90-4D46-97C8-75A32D61AEE2}" type="pres">
      <dgm:prSet presAssocID="{2EE7DB93-51F8-403D-8142-2884825F13B0}" presName="node" presStyleLbl="node1" presStyleIdx="2" presStyleCnt="3">
        <dgm:presLayoutVars>
          <dgm:bulletEnabled val="1"/>
        </dgm:presLayoutVars>
      </dgm:prSet>
      <dgm:spPr/>
    </dgm:pt>
    <dgm:pt modelId="{24B49029-A6FD-4C97-9308-ADF51DFE7D8F}" type="pres">
      <dgm:prSet presAssocID="{2EE7DB93-51F8-403D-8142-2884825F13B0}" presName="dummy" presStyleCnt="0"/>
      <dgm:spPr/>
    </dgm:pt>
    <dgm:pt modelId="{0E09B825-ACCF-4DB2-B95A-F977F8CA44D8}" type="pres">
      <dgm:prSet presAssocID="{3356C987-E0FC-4B53-A0C4-9C0C27C99B24}" presName="sibTrans" presStyleLbl="sibTrans2D1" presStyleIdx="2" presStyleCnt="3"/>
      <dgm:spPr/>
    </dgm:pt>
  </dgm:ptLst>
  <dgm:cxnLst>
    <dgm:cxn modelId="{F6E22122-21ED-4111-A3A9-BE13EE2BF68B}" type="presOf" srcId="{9B2D1D50-8396-4E68-909F-A6F2D3F0382D}" destId="{1C3BB3B1-C38C-4F64-849E-1DBE391EE414}" srcOrd="0" destOrd="0" presId="urn:microsoft.com/office/officeart/2005/8/layout/radial6"/>
    <dgm:cxn modelId="{F0AEC423-0B39-4FC8-A85A-FE54AC370213}" type="presOf" srcId="{B6693CBF-9CC1-4981-94F7-5976B802F572}" destId="{4BAC0309-A0DD-4234-B496-A39B22141FE9}" srcOrd="0" destOrd="0" presId="urn:microsoft.com/office/officeart/2005/8/layout/radial6"/>
    <dgm:cxn modelId="{99A44928-5941-4E7C-959D-75A4BA707FF1}" type="presOf" srcId="{82D201CE-0228-4289-B4FA-113D049C7FB0}" destId="{8C4852BE-D15D-4F21-A87B-EEB231C1EB2A}" srcOrd="0" destOrd="0" presId="urn:microsoft.com/office/officeart/2005/8/layout/radial6"/>
    <dgm:cxn modelId="{D1E35633-53DA-45CB-8F66-76626CEB5D7F}" srcId="{6962572F-BADF-4D8A-B326-BBAC9C25032B}" destId="{2EE7DB93-51F8-403D-8142-2884825F13B0}" srcOrd="2" destOrd="0" parTransId="{C7BA1E59-D62F-406A-B108-ADC4344E43D0}" sibTransId="{3356C987-E0FC-4B53-A0C4-9C0C27C99B24}"/>
    <dgm:cxn modelId="{0FA18360-998E-46CA-8E75-44A63F8F592C}" srcId="{6962572F-BADF-4D8A-B326-BBAC9C25032B}" destId="{82D201CE-0228-4289-B4FA-113D049C7FB0}" srcOrd="1" destOrd="0" parTransId="{31E90AF9-EE6E-4C13-86F0-A926DD9B90A8}" sibTransId="{B329684C-12C8-4D76-908E-6B46699D4938}"/>
    <dgm:cxn modelId="{418F4B4C-A96A-484F-8157-5EEB51C812F2}" type="presOf" srcId="{6962572F-BADF-4D8A-B326-BBAC9C25032B}" destId="{1B15DCE8-C998-48D8-A15D-BCBB5DF87025}" srcOrd="0" destOrd="0" presId="urn:microsoft.com/office/officeart/2005/8/layout/radial6"/>
    <dgm:cxn modelId="{AC683A4D-9675-41EF-8E52-4EB1D644B69B}" type="presOf" srcId="{5B171B3D-5C89-48E1-A6A6-30BF1693C4AA}" destId="{FA5DF41E-F7DA-40F4-8EBC-41B26A67D081}" srcOrd="0" destOrd="0" presId="urn:microsoft.com/office/officeart/2005/8/layout/radial6"/>
    <dgm:cxn modelId="{D0482B82-FEAC-4917-8CBB-4E72E87890D0}" type="presOf" srcId="{B329684C-12C8-4D76-908E-6B46699D4938}" destId="{0FD5AAF3-A797-48AF-A4F8-610076A31D25}" srcOrd="0" destOrd="0" presId="urn:microsoft.com/office/officeart/2005/8/layout/radial6"/>
    <dgm:cxn modelId="{55F0FAB9-326C-4563-B61E-DFA2099B8037}" srcId="{6962572F-BADF-4D8A-B326-BBAC9C25032B}" destId="{B6693CBF-9CC1-4981-94F7-5976B802F572}" srcOrd="0" destOrd="0" parTransId="{A3725A02-AC34-4ADD-8171-5FFDCCCF815B}" sibTransId="{5B171B3D-5C89-48E1-A6A6-30BF1693C4AA}"/>
    <dgm:cxn modelId="{52750ED5-0DE9-472D-A0DC-0383DE34F224}" srcId="{9B2D1D50-8396-4E68-909F-A6F2D3F0382D}" destId="{6962572F-BADF-4D8A-B326-BBAC9C25032B}" srcOrd="0" destOrd="0" parTransId="{DF2F5898-E107-4C38-B496-D62267F76E69}" sibTransId="{B1A0C777-2193-420F-A681-AF747D372FD9}"/>
    <dgm:cxn modelId="{619074DB-ED25-4816-A1A1-69A5B65B1B8B}" type="presOf" srcId="{3356C987-E0FC-4B53-A0C4-9C0C27C99B24}" destId="{0E09B825-ACCF-4DB2-B95A-F977F8CA44D8}" srcOrd="0" destOrd="0" presId="urn:microsoft.com/office/officeart/2005/8/layout/radial6"/>
    <dgm:cxn modelId="{3B4EACE1-AAA7-40C0-993B-9C162583FC4C}" type="presOf" srcId="{2EE7DB93-51F8-403D-8142-2884825F13B0}" destId="{2F5FA0C2-9C90-4D46-97C8-75A32D61AEE2}" srcOrd="0" destOrd="0" presId="urn:microsoft.com/office/officeart/2005/8/layout/radial6"/>
    <dgm:cxn modelId="{46222DEA-15AB-47F8-8BD7-BB3A6B008E27}" type="presParOf" srcId="{1C3BB3B1-C38C-4F64-849E-1DBE391EE414}" destId="{1B15DCE8-C998-48D8-A15D-BCBB5DF87025}" srcOrd="0" destOrd="0" presId="urn:microsoft.com/office/officeart/2005/8/layout/radial6"/>
    <dgm:cxn modelId="{36FF3E17-75E4-4238-A4A6-03F890536680}" type="presParOf" srcId="{1C3BB3B1-C38C-4F64-849E-1DBE391EE414}" destId="{4BAC0309-A0DD-4234-B496-A39B22141FE9}" srcOrd="1" destOrd="0" presId="urn:microsoft.com/office/officeart/2005/8/layout/radial6"/>
    <dgm:cxn modelId="{D7C7DE0E-590D-4CC0-9AF2-D898512103ED}" type="presParOf" srcId="{1C3BB3B1-C38C-4F64-849E-1DBE391EE414}" destId="{A54DD8B3-D86B-4DCB-B3DA-4CB3657FDD9F}" srcOrd="2" destOrd="0" presId="urn:microsoft.com/office/officeart/2005/8/layout/radial6"/>
    <dgm:cxn modelId="{B6D12ADA-396A-49C7-8FA8-F1D573C5BF1F}" type="presParOf" srcId="{1C3BB3B1-C38C-4F64-849E-1DBE391EE414}" destId="{FA5DF41E-F7DA-40F4-8EBC-41B26A67D081}" srcOrd="3" destOrd="0" presId="urn:microsoft.com/office/officeart/2005/8/layout/radial6"/>
    <dgm:cxn modelId="{D54DBD65-1D11-4346-B1AC-A0985391E567}" type="presParOf" srcId="{1C3BB3B1-C38C-4F64-849E-1DBE391EE414}" destId="{8C4852BE-D15D-4F21-A87B-EEB231C1EB2A}" srcOrd="4" destOrd="0" presId="urn:microsoft.com/office/officeart/2005/8/layout/radial6"/>
    <dgm:cxn modelId="{99EDF821-21AC-4FEE-B2D7-AA61CD2FBAF8}" type="presParOf" srcId="{1C3BB3B1-C38C-4F64-849E-1DBE391EE414}" destId="{42C40C7C-B6F2-4CAA-8041-20C0CE2D7691}" srcOrd="5" destOrd="0" presId="urn:microsoft.com/office/officeart/2005/8/layout/radial6"/>
    <dgm:cxn modelId="{E8BCB29D-0116-4D7D-94CF-D53EAEF967D6}" type="presParOf" srcId="{1C3BB3B1-C38C-4F64-849E-1DBE391EE414}" destId="{0FD5AAF3-A797-48AF-A4F8-610076A31D25}" srcOrd="6" destOrd="0" presId="urn:microsoft.com/office/officeart/2005/8/layout/radial6"/>
    <dgm:cxn modelId="{B8059374-5007-452D-9D89-DC54D48B368C}" type="presParOf" srcId="{1C3BB3B1-C38C-4F64-849E-1DBE391EE414}" destId="{2F5FA0C2-9C90-4D46-97C8-75A32D61AEE2}" srcOrd="7" destOrd="0" presId="urn:microsoft.com/office/officeart/2005/8/layout/radial6"/>
    <dgm:cxn modelId="{A3D0D200-08B5-4597-A53F-081A7253A0DE}" type="presParOf" srcId="{1C3BB3B1-C38C-4F64-849E-1DBE391EE414}" destId="{24B49029-A6FD-4C97-9308-ADF51DFE7D8F}" srcOrd="8" destOrd="0" presId="urn:microsoft.com/office/officeart/2005/8/layout/radial6"/>
    <dgm:cxn modelId="{7C679497-BEE3-401B-B3BF-2FF7952D374B}" type="presParOf" srcId="{1C3BB3B1-C38C-4F64-849E-1DBE391EE414}" destId="{0E09B825-ACCF-4DB2-B95A-F977F8CA44D8}"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0C336A5-91EE-485B-BDAD-486D0C4BC936}" type="doc">
      <dgm:prSet loTypeId="urn:microsoft.com/office/officeart/2008/layout/RadialCluster" loCatId="cycle" qsTypeId="urn:microsoft.com/office/officeart/2005/8/quickstyle/simple1" qsCatId="simple" csTypeId="urn:microsoft.com/office/officeart/2005/8/colors/accent1_1" csCatId="accent1" phldr="1"/>
      <dgm:spPr/>
      <dgm:t>
        <a:bodyPr/>
        <a:lstStyle/>
        <a:p>
          <a:pPr rtl="1"/>
          <a:endParaRPr lang="ar-SA"/>
        </a:p>
      </dgm:t>
    </dgm:pt>
    <dgm:pt modelId="{5CE0B1AE-E157-4E0E-AD6D-AEE19CDADAC0}">
      <dgm:prSet phldrT="[نص]"/>
      <dgm:spPr/>
      <dgm:t>
        <a:bodyPr/>
        <a:lstStyle/>
        <a:p>
          <a:pPr rtl="1"/>
          <a:r>
            <a:rPr lang="ar-SA"/>
            <a:t>مواصفات الإعلان الفعالة</a:t>
          </a:r>
        </a:p>
      </dgm:t>
    </dgm:pt>
    <dgm:pt modelId="{BC443491-A714-4082-8CFF-18178385A045}" type="parTrans" cxnId="{FF15E643-49AA-4E34-A106-01D241736CF9}">
      <dgm:prSet/>
      <dgm:spPr/>
      <dgm:t>
        <a:bodyPr/>
        <a:lstStyle/>
        <a:p>
          <a:pPr rtl="1"/>
          <a:endParaRPr lang="ar-SA"/>
        </a:p>
      </dgm:t>
    </dgm:pt>
    <dgm:pt modelId="{6EE45785-B26E-4AFA-91EC-F4752B1575BF}" type="sibTrans" cxnId="{FF15E643-49AA-4E34-A106-01D241736CF9}">
      <dgm:prSet/>
      <dgm:spPr/>
      <dgm:t>
        <a:bodyPr/>
        <a:lstStyle/>
        <a:p>
          <a:pPr rtl="1"/>
          <a:endParaRPr lang="ar-SA"/>
        </a:p>
      </dgm:t>
    </dgm:pt>
    <dgm:pt modelId="{839994B2-60E4-4761-A13B-8ED9915DB548}">
      <dgm:prSet/>
      <dgm:spPr/>
      <dgm:t>
        <a:bodyPr/>
        <a:lstStyle/>
        <a:p>
          <a:pPr rtl="1"/>
          <a:r>
            <a:rPr lang="ar-SA" b="1">
              <a:latin typeface="Roboto" panose="02000000000000000000" pitchFamily="2" charset="0"/>
            </a:rPr>
            <a:t>1- اختيار العنوان الجيد </a:t>
          </a:r>
          <a:endParaRPr lang="ar-SA" dirty="0"/>
        </a:p>
      </dgm:t>
    </dgm:pt>
    <dgm:pt modelId="{8F0F5EA1-384F-4919-90FB-78A5ED9A76D5}" type="parTrans" cxnId="{90729C43-5256-4837-A107-A8675B44FA93}">
      <dgm:prSet/>
      <dgm:spPr/>
      <dgm:t>
        <a:bodyPr/>
        <a:lstStyle/>
        <a:p>
          <a:pPr rtl="1"/>
          <a:endParaRPr lang="ar-SA"/>
        </a:p>
      </dgm:t>
    </dgm:pt>
    <dgm:pt modelId="{419CDFDA-2AA3-4384-B34E-9E8A93F0777A}" type="sibTrans" cxnId="{90729C43-5256-4837-A107-A8675B44FA93}">
      <dgm:prSet/>
      <dgm:spPr/>
      <dgm:t>
        <a:bodyPr/>
        <a:lstStyle/>
        <a:p>
          <a:pPr rtl="1"/>
          <a:endParaRPr lang="ar-SA"/>
        </a:p>
      </dgm:t>
    </dgm:pt>
    <dgm:pt modelId="{AD784061-1F67-426C-BB69-323EC48FE6E7}">
      <dgm:prSet/>
      <dgm:spPr/>
      <dgm:t>
        <a:bodyPr/>
        <a:lstStyle/>
        <a:p>
          <a:pPr rtl="1"/>
          <a:r>
            <a:rPr lang="ar-SA" b="1">
              <a:latin typeface="Roboto" panose="02000000000000000000" pitchFamily="2" charset="0"/>
            </a:rPr>
            <a:t>2- طلب إجراء من المتلقي </a:t>
          </a:r>
          <a:endParaRPr lang="ar-SA" dirty="0"/>
        </a:p>
      </dgm:t>
    </dgm:pt>
    <dgm:pt modelId="{D9DCF3D0-B643-446F-AD79-9620DA6C8B66}" type="parTrans" cxnId="{85588A5C-3603-40A3-A9B1-3222D88EF051}">
      <dgm:prSet/>
      <dgm:spPr/>
      <dgm:t>
        <a:bodyPr/>
        <a:lstStyle/>
        <a:p>
          <a:pPr rtl="1"/>
          <a:endParaRPr lang="ar-SA"/>
        </a:p>
      </dgm:t>
    </dgm:pt>
    <dgm:pt modelId="{63BC0036-9A90-41EA-820D-C6141A0FB7CB}" type="sibTrans" cxnId="{85588A5C-3603-40A3-A9B1-3222D88EF051}">
      <dgm:prSet/>
      <dgm:spPr/>
      <dgm:t>
        <a:bodyPr/>
        <a:lstStyle/>
        <a:p>
          <a:pPr rtl="1"/>
          <a:endParaRPr lang="ar-SA"/>
        </a:p>
      </dgm:t>
    </dgm:pt>
    <dgm:pt modelId="{5FB89DA6-E77C-4249-8FE1-F6092606A2E2}">
      <dgm:prSet/>
      <dgm:spPr/>
      <dgm:t>
        <a:bodyPr/>
        <a:lstStyle/>
        <a:p>
          <a:pPr rtl="1"/>
          <a:r>
            <a:rPr lang="ar-SA" b="1">
              <a:latin typeface="Roboto" panose="02000000000000000000" pitchFamily="2" charset="0"/>
            </a:rPr>
            <a:t>3- إظهار مصداقية المنتج </a:t>
          </a:r>
          <a:endParaRPr lang="ar-SA" b="1" dirty="0">
            <a:latin typeface="Roboto" panose="02000000000000000000" pitchFamily="2" charset="0"/>
          </a:endParaRPr>
        </a:p>
      </dgm:t>
    </dgm:pt>
    <dgm:pt modelId="{50877F9E-A758-41CF-9BDA-B9E38784D755}" type="parTrans" cxnId="{92DC5700-75E0-470F-88AB-76F82BF031AC}">
      <dgm:prSet/>
      <dgm:spPr/>
      <dgm:t>
        <a:bodyPr/>
        <a:lstStyle/>
        <a:p>
          <a:pPr rtl="1"/>
          <a:endParaRPr lang="ar-SA"/>
        </a:p>
      </dgm:t>
    </dgm:pt>
    <dgm:pt modelId="{B348F987-D4A1-4C41-A99A-6AEDE3C6B962}" type="sibTrans" cxnId="{92DC5700-75E0-470F-88AB-76F82BF031AC}">
      <dgm:prSet/>
      <dgm:spPr/>
      <dgm:t>
        <a:bodyPr/>
        <a:lstStyle/>
        <a:p>
          <a:pPr rtl="1"/>
          <a:endParaRPr lang="ar-SA"/>
        </a:p>
      </dgm:t>
    </dgm:pt>
    <dgm:pt modelId="{00EEDEAB-4791-4C36-AB1D-AB3AF873546B}">
      <dgm:prSet/>
      <dgm:spPr/>
      <dgm:t>
        <a:bodyPr/>
        <a:lstStyle/>
        <a:p>
          <a:pPr rtl="1"/>
          <a:r>
            <a:rPr lang="ar-SA" b="1">
              <a:latin typeface="Roboto" panose="02000000000000000000" pitchFamily="2" charset="0"/>
            </a:rPr>
            <a:t>4-التركيز على ما يقدمه المنتج للمستهلك </a:t>
          </a:r>
          <a:endParaRPr lang="ar-SA" b="1" dirty="0">
            <a:latin typeface="Roboto" panose="02000000000000000000" pitchFamily="2" charset="0"/>
          </a:endParaRPr>
        </a:p>
      </dgm:t>
    </dgm:pt>
    <dgm:pt modelId="{A1451A0D-04BB-4841-85E6-1C5E15A8F28B}" type="parTrans" cxnId="{8A2887C1-432A-4711-B538-D317ADFB7A24}">
      <dgm:prSet/>
      <dgm:spPr/>
      <dgm:t>
        <a:bodyPr/>
        <a:lstStyle/>
        <a:p>
          <a:pPr rtl="1"/>
          <a:endParaRPr lang="ar-SA"/>
        </a:p>
      </dgm:t>
    </dgm:pt>
    <dgm:pt modelId="{790CD1D0-1EAF-4B4F-A7FC-866A25E55856}" type="sibTrans" cxnId="{8A2887C1-432A-4711-B538-D317ADFB7A24}">
      <dgm:prSet/>
      <dgm:spPr/>
      <dgm:t>
        <a:bodyPr/>
        <a:lstStyle/>
        <a:p>
          <a:pPr rtl="1"/>
          <a:endParaRPr lang="ar-SA"/>
        </a:p>
      </dgm:t>
    </dgm:pt>
    <dgm:pt modelId="{0599AFA8-60E4-4A7B-B92B-E97703EFB5E7}">
      <dgm:prSet/>
      <dgm:spPr/>
      <dgm:t>
        <a:bodyPr/>
        <a:lstStyle/>
        <a:p>
          <a:pPr rtl="1"/>
          <a:r>
            <a:rPr lang="ar-SA" b="1" dirty="0">
              <a:latin typeface="Roboto" panose="02000000000000000000" pitchFamily="2" charset="0"/>
            </a:rPr>
            <a:t>5-تضمين المعلومات المناسبة البيانية</a:t>
          </a:r>
        </a:p>
      </dgm:t>
    </dgm:pt>
    <dgm:pt modelId="{957EDB01-B827-42F6-A133-A0F652599BC2}" type="parTrans" cxnId="{E93D2362-85E8-41A7-BBCF-7EF75455D842}">
      <dgm:prSet/>
      <dgm:spPr/>
      <dgm:t>
        <a:bodyPr/>
        <a:lstStyle/>
        <a:p>
          <a:pPr rtl="1"/>
          <a:endParaRPr lang="ar-SA"/>
        </a:p>
      </dgm:t>
    </dgm:pt>
    <dgm:pt modelId="{243B2787-C39A-4FD1-882B-BB59D985BF79}" type="sibTrans" cxnId="{E93D2362-85E8-41A7-BBCF-7EF75455D842}">
      <dgm:prSet/>
      <dgm:spPr/>
      <dgm:t>
        <a:bodyPr/>
        <a:lstStyle/>
        <a:p>
          <a:pPr rtl="1"/>
          <a:endParaRPr lang="ar-SA"/>
        </a:p>
      </dgm:t>
    </dgm:pt>
    <dgm:pt modelId="{06E8D628-547E-4DB6-BF8A-C7A1DFBDFC11}" type="pres">
      <dgm:prSet presAssocID="{80C336A5-91EE-485B-BDAD-486D0C4BC936}" presName="Name0" presStyleCnt="0">
        <dgm:presLayoutVars>
          <dgm:chMax val="1"/>
          <dgm:chPref val="1"/>
          <dgm:dir/>
          <dgm:animOne val="branch"/>
          <dgm:animLvl val="lvl"/>
        </dgm:presLayoutVars>
      </dgm:prSet>
      <dgm:spPr/>
    </dgm:pt>
    <dgm:pt modelId="{4DC8B89E-A69B-48BF-887E-4219F12E1006}" type="pres">
      <dgm:prSet presAssocID="{5CE0B1AE-E157-4E0E-AD6D-AEE19CDADAC0}" presName="singleCycle" presStyleCnt="0"/>
      <dgm:spPr/>
    </dgm:pt>
    <dgm:pt modelId="{60CB53AE-E27F-48AD-8B64-F44DE1BB0DF7}" type="pres">
      <dgm:prSet presAssocID="{5CE0B1AE-E157-4E0E-AD6D-AEE19CDADAC0}" presName="singleCenter" presStyleLbl="node1" presStyleIdx="0" presStyleCnt="6">
        <dgm:presLayoutVars>
          <dgm:chMax val="7"/>
          <dgm:chPref val="7"/>
        </dgm:presLayoutVars>
      </dgm:prSet>
      <dgm:spPr/>
    </dgm:pt>
    <dgm:pt modelId="{0B919425-E98A-49D3-A8E6-9DD713ADDD2E}" type="pres">
      <dgm:prSet presAssocID="{8F0F5EA1-384F-4919-90FB-78A5ED9A76D5}" presName="Name56" presStyleLbl="parChTrans1D2" presStyleIdx="0" presStyleCnt="5"/>
      <dgm:spPr/>
    </dgm:pt>
    <dgm:pt modelId="{28AF512A-31DE-469E-B111-338E2483F14E}" type="pres">
      <dgm:prSet presAssocID="{839994B2-60E4-4761-A13B-8ED9915DB548}" presName="text0" presStyleLbl="node1" presStyleIdx="1" presStyleCnt="6">
        <dgm:presLayoutVars>
          <dgm:bulletEnabled val="1"/>
        </dgm:presLayoutVars>
      </dgm:prSet>
      <dgm:spPr/>
    </dgm:pt>
    <dgm:pt modelId="{26DA6BB5-CD33-435C-813D-D19836BC1B00}" type="pres">
      <dgm:prSet presAssocID="{D9DCF3D0-B643-446F-AD79-9620DA6C8B66}" presName="Name56" presStyleLbl="parChTrans1D2" presStyleIdx="1" presStyleCnt="5"/>
      <dgm:spPr/>
    </dgm:pt>
    <dgm:pt modelId="{5E97857E-819F-4F23-AEDE-1EEF65E5C7C5}" type="pres">
      <dgm:prSet presAssocID="{AD784061-1F67-426C-BB69-323EC48FE6E7}" presName="text0" presStyleLbl="node1" presStyleIdx="2" presStyleCnt="6">
        <dgm:presLayoutVars>
          <dgm:bulletEnabled val="1"/>
        </dgm:presLayoutVars>
      </dgm:prSet>
      <dgm:spPr/>
    </dgm:pt>
    <dgm:pt modelId="{51CDC30F-4BD8-420A-A06F-1D1EAF761789}" type="pres">
      <dgm:prSet presAssocID="{50877F9E-A758-41CF-9BDA-B9E38784D755}" presName="Name56" presStyleLbl="parChTrans1D2" presStyleIdx="2" presStyleCnt="5"/>
      <dgm:spPr/>
    </dgm:pt>
    <dgm:pt modelId="{1FB25C83-7D63-4A6A-8282-A5AEF186771F}" type="pres">
      <dgm:prSet presAssocID="{5FB89DA6-E77C-4249-8FE1-F6092606A2E2}" presName="text0" presStyleLbl="node1" presStyleIdx="3" presStyleCnt="6">
        <dgm:presLayoutVars>
          <dgm:bulletEnabled val="1"/>
        </dgm:presLayoutVars>
      </dgm:prSet>
      <dgm:spPr/>
    </dgm:pt>
    <dgm:pt modelId="{8FA93EB5-7B08-40FE-ABD6-022A01CA982B}" type="pres">
      <dgm:prSet presAssocID="{A1451A0D-04BB-4841-85E6-1C5E15A8F28B}" presName="Name56" presStyleLbl="parChTrans1D2" presStyleIdx="3" presStyleCnt="5"/>
      <dgm:spPr/>
    </dgm:pt>
    <dgm:pt modelId="{DFE8D31E-1123-4148-AF75-D926EB74448A}" type="pres">
      <dgm:prSet presAssocID="{00EEDEAB-4791-4C36-AB1D-AB3AF873546B}" presName="text0" presStyleLbl="node1" presStyleIdx="4" presStyleCnt="6">
        <dgm:presLayoutVars>
          <dgm:bulletEnabled val="1"/>
        </dgm:presLayoutVars>
      </dgm:prSet>
      <dgm:spPr/>
    </dgm:pt>
    <dgm:pt modelId="{444724AE-6744-428A-8E09-DC941C0F268E}" type="pres">
      <dgm:prSet presAssocID="{957EDB01-B827-42F6-A133-A0F652599BC2}" presName="Name56" presStyleLbl="parChTrans1D2" presStyleIdx="4" presStyleCnt="5"/>
      <dgm:spPr/>
    </dgm:pt>
    <dgm:pt modelId="{5E727C60-4FD3-4CC9-B918-25C72AA8E24D}" type="pres">
      <dgm:prSet presAssocID="{0599AFA8-60E4-4A7B-B92B-E97703EFB5E7}" presName="text0" presStyleLbl="node1" presStyleIdx="5" presStyleCnt="6">
        <dgm:presLayoutVars>
          <dgm:bulletEnabled val="1"/>
        </dgm:presLayoutVars>
      </dgm:prSet>
      <dgm:spPr/>
    </dgm:pt>
  </dgm:ptLst>
  <dgm:cxnLst>
    <dgm:cxn modelId="{92DC5700-75E0-470F-88AB-76F82BF031AC}" srcId="{5CE0B1AE-E157-4E0E-AD6D-AEE19CDADAC0}" destId="{5FB89DA6-E77C-4249-8FE1-F6092606A2E2}" srcOrd="2" destOrd="0" parTransId="{50877F9E-A758-41CF-9BDA-B9E38784D755}" sibTransId="{B348F987-D4A1-4C41-A99A-6AEDE3C6B962}"/>
    <dgm:cxn modelId="{651EC210-BB66-435F-BDEA-7AE295EE0AF0}" type="presOf" srcId="{D9DCF3D0-B643-446F-AD79-9620DA6C8B66}" destId="{26DA6BB5-CD33-435C-813D-D19836BC1B00}" srcOrd="0" destOrd="0" presId="urn:microsoft.com/office/officeart/2008/layout/RadialCluster"/>
    <dgm:cxn modelId="{FF06D414-A207-4766-99A6-9053E3E858D3}" type="presOf" srcId="{A1451A0D-04BB-4841-85E6-1C5E15A8F28B}" destId="{8FA93EB5-7B08-40FE-ABD6-022A01CA982B}" srcOrd="0" destOrd="0" presId="urn:microsoft.com/office/officeart/2008/layout/RadialCluster"/>
    <dgm:cxn modelId="{0BFF011F-4FDE-41F9-9076-58B4177AB5CC}" type="presOf" srcId="{5CE0B1AE-E157-4E0E-AD6D-AEE19CDADAC0}" destId="{60CB53AE-E27F-48AD-8B64-F44DE1BB0DF7}" srcOrd="0" destOrd="0" presId="urn:microsoft.com/office/officeart/2008/layout/RadialCluster"/>
    <dgm:cxn modelId="{85588A5C-3603-40A3-A9B1-3222D88EF051}" srcId="{5CE0B1AE-E157-4E0E-AD6D-AEE19CDADAC0}" destId="{AD784061-1F67-426C-BB69-323EC48FE6E7}" srcOrd="1" destOrd="0" parTransId="{D9DCF3D0-B643-446F-AD79-9620DA6C8B66}" sibTransId="{63BC0036-9A90-41EA-820D-C6141A0FB7CB}"/>
    <dgm:cxn modelId="{7F4EC761-7D80-4E16-80BE-9023B7FD1966}" type="presOf" srcId="{50877F9E-A758-41CF-9BDA-B9E38784D755}" destId="{51CDC30F-4BD8-420A-A06F-1D1EAF761789}" srcOrd="0" destOrd="0" presId="urn:microsoft.com/office/officeart/2008/layout/RadialCluster"/>
    <dgm:cxn modelId="{E93D2362-85E8-41A7-BBCF-7EF75455D842}" srcId="{5CE0B1AE-E157-4E0E-AD6D-AEE19CDADAC0}" destId="{0599AFA8-60E4-4A7B-B92B-E97703EFB5E7}" srcOrd="4" destOrd="0" parTransId="{957EDB01-B827-42F6-A133-A0F652599BC2}" sibTransId="{243B2787-C39A-4FD1-882B-BB59D985BF79}"/>
    <dgm:cxn modelId="{90729C43-5256-4837-A107-A8675B44FA93}" srcId="{5CE0B1AE-E157-4E0E-AD6D-AEE19CDADAC0}" destId="{839994B2-60E4-4761-A13B-8ED9915DB548}" srcOrd="0" destOrd="0" parTransId="{8F0F5EA1-384F-4919-90FB-78A5ED9A76D5}" sibTransId="{419CDFDA-2AA3-4384-B34E-9E8A93F0777A}"/>
    <dgm:cxn modelId="{0AE8CD63-ADC4-42FA-9014-6488EA2179D7}" type="presOf" srcId="{80C336A5-91EE-485B-BDAD-486D0C4BC936}" destId="{06E8D628-547E-4DB6-BF8A-C7A1DFBDFC11}" srcOrd="0" destOrd="0" presId="urn:microsoft.com/office/officeart/2008/layout/RadialCluster"/>
    <dgm:cxn modelId="{FF15E643-49AA-4E34-A106-01D241736CF9}" srcId="{80C336A5-91EE-485B-BDAD-486D0C4BC936}" destId="{5CE0B1AE-E157-4E0E-AD6D-AEE19CDADAC0}" srcOrd="0" destOrd="0" parTransId="{BC443491-A714-4082-8CFF-18178385A045}" sibTransId="{6EE45785-B26E-4AFA-91EC-F4752B1575BF}"/>
    <dgm:cxn modelId="{1478EA75-38B3-473A-A952-1E1357EA59C9}" type="presOf" srcId="{0599AFA8-60E4-4A7B-B92B-E97703EFB5E7}" destId="{5E727C60-4FD3-4CC9-B918-25C72AA8E24D}" srcOrd="0" destOrd="0" presId="urn:microsoft.com/office/officeart/2008/layout/RadialCluster"/>
    <dgm:cxn modelId="{0E3F4081-B3AE-4DFC-BFC3-FCA9747F8E48}" type="presOf" srcId="{5FB89DA6-E77C-4249-8FE1-F6092606A2E2}" destId="{1FB25C83-7D63-4A6A-8282-A5AEF186771F}" srcOrd="0" destOrd="0" presId="urn:microsoft.com/office/officeart/2008/layout/RadialCluster"/>
    <dgm:cxn modelId="{B86FF987-C2B2-4C50-A847-2325BE8C76F8}" type="presOf" srcId="{AD784061-1F67-426C-BB69-323EC48FE6E7}" destId="{5E97857E-819F-4F23-AEDE-1EEF65E5C7C5}" srcOrd="0" destOrd="0" presId="urn:microsoft.com/office/officeart/2008/layout/RadialCluster"/>
    <dgm:cxn modelId="{8A2887C1-432A-4711-B538-D317ADFB7A24}" srcId="{5CE0B1AE-E157-4E0E-AD6D-AEE19CDADAC0}" destId="{00EEDEAB-4791-4C36-AB1D-AB3AF873546B}" srcOrd="3" destOrd="0" parTransId="{A1451A0D-04BB-4841-85E6-1C5E15A8F28B}" sibTransId="{790CD1D0-1EAF-4B4F-A7FC-866A25E55856}"/>
    <dgm:cxn modelId="{4C20ACD4-645F-4430-8AF7-C248C6B48F7E}" type="presOf" srcId="{8F0F5EA1-384F-4919-90FB-78A5ED9A76D5}" destId="{0B919425-E98A-49D3-A8E6-9DD713ADDD2E}" srcOrd="0" destOrd="0" presId="urn:microsoft.com/office/officeart/2008/layout/RadialCluster"/>
    <dgm:cxn modelId="{D799D5D8-67BA-4041-99C6-34DA05987A86}" type="presOf" srcId="{839994B2-60E4-4761-A13B-8ED9915DB548}" destId="{28AF512A-31DE-469E-B111-338E2483F14E}" srcOrd="0" destOrd="0" presId="urn:microsoft.com/office/officeart/2008/layout/RadialCluster"/>
    <dgm:cxn modelId="{72C6FDDF-FAB8-48B1-826E-438A003D0CCF}" type="presOf" srcId="{00EEDEAB-4791-4C36-AB1D-AB3AF873546B}" destId="{DFE8D31E-1123-4148-AF75-D926EB74448A}" srcOrd="0" destOrd="0" presId="urn:microsoft.com/office/officeart/2008/layout/RadialCluster"/>
    <dgm:cxn modelId="{325A68FF-CF1A-4CAD-969E-9327229CA28A}" type="presOf" srcId="{957EDB01-B827-42F6-A133-A0F652599BC2}" destId="{444724AE-6744-428A-8E09-DC941C0F268E}" srcOrd="0" destOrd="0" presId="urn:microsoft.com/office/officeart/2008/layout/RadialCluster"/>
    <dgm:cxn modelId="{EFBA43EF-52F5-45B0-B4BB-BCEEE0254443}" type="presParOf" srcId="{06E8D628-547E-4DB6-BF8A-C7A1DFBDFC11}" destId="{4DC8B89E-A69B-48BF-887E-4219F12E1006}" srcOrd="0" destOrd="0" presId="urn:microsoft.com/office/officeart/2008/layout/RadialCluster"/>
    <dgm:cxn modelId="{D97C0FC7-532B-4BBB-A224-63AF3351EA84}" type="presParOf" srcId="{4DC8B89E-A69B-48BF-887E-4219F12E1006}" destId="{60CB53AE-E27F-48AD-8B64-F44DE1BB0DF7}" srcOrd="0" destOrd="0" presId="urn:microsoft.com/office/officeart/2008/layout/RadialCluster"/>
    <dgm:cxn modelId="{3D7B09F3-CA1E-4410-AED9-73E053DB0B2B}" type="presParOf" srcId="{4DC8B89E-A69B-48BF-887E-4219F12E1006}" destId="{0B919425-E98A-49D3-A8E6-9DD713ADDD2E}" srcOrd="1" destOrd="0" presId="urn:microsoft.com/office/officeart/2008/layout/RadialCluster"/>
    <dgm:cxn modelId="{DA8CE001-4833-425F-B8C8-F64B3B8FC440}" type="presParOf" srcId="{4DC8B89E-A69B-48BF-887E-4219F12E1006}" destId="{28AF512A-31DE-469E-B111-338E2483F14E}" srcOrd="2" destOrd="0" presId="urn:microsoft.com/office/officeart/2008/layout/RadialCluster"/>
    <dgm:cxn modelId="{5DBF71EF-DEB0-4AD4-94A3-94B6A2064C24}" type="presParOf" srcId="{4DC8B89E-A69B-48BF-887E-4219F12E1006}" destId="{26DA6BB5-CD33-435C-813D-D19836BC1B00}" srcOrd="3" destOrd="0" presId="urn:microsoft.com/office/officeart/2008/layout/RadialCluster"/>
    <dgm:cxn modelId="{46AD2A3C-4E80-4837-94FA-F02CF02AF1AD}" type="presParOf" srcId="{4DC8B89E-A69B-48BF-887E-4219F12E1006}" destId="{5E97857E-819F-4F23-AEDE-1EEF65E5C7C5}" srcOrd="4" destOrd="0" presId="urn:microsoft.com/office/officeart/2008/layout/RadialCluster"/>
    <dgm:cxn modelId="{F148086B-DE48-4902-9D19-67C9ECCE63C1}" type="presParOf" srcId="{4DC8B89E-A69B-48BF-887E-4219F12E1006}" destId="{51CDC30F-4BD8-420A-A06F-1D1EAF761789}" srcOrd="5" destOrd="0" presId="urn:microsoft.com/office/officeart/2008/layout/RadialCluster"/>
    <dgm:cxn modelId="{E207C23A-5A18-42EF-9826-516992E86DA2}" type="presParOf" srcId="{4DC8B89E-A69B-48BF-887E-4219F12E1006}" destId="{1FB25C83-7D63-4A6A-8282-A5AEF186771F}" srcOrd="6" destOrd="0" presId="urn:microsoft.com/office/officeart/2008/layout/RadialCluster"/>
    <dgm:cxn modelId="{661AC322-E6BB-4A5F-B95C-6B888DB725CF}" type="presParOf" srcId="{4DC8B89E-A69B-48BF-887E-4219F12E1006}" destId="{8FA93EB5-7B08-40FE-ABD6-022A01CA982B}" srcOrd="7" destOrd="0" presId="urn:microsoft.com/office/officeart/2008/layout/RadialCluster"/>
    <dgm:cxn modelId="{7078274E-A249-4C9A-9D90-2B80D2D68566}" type="presParOf" srcId="{4DC8B89E-A69B-48BF-887E-4219F12E1006}" destId="{DFE8D31E-1123-4148-AF75-D926EB74448A}" srcOrd="8" destOrd="0" presId="urn:microsoft.com/office/officeart/2008/layout/RadialCluster"/>
    <dgm:cxn modelId="{B593CA1A-F06E-437B-81FC-1A46D8E7EBDA}" type="presParOf" srcId="{4DC8B89E-A69B-48BF-887E-4219F12E1006}" destId="{444724AE-6744-428A-8E09-DC941C0F268E}" srcOrd="9" destOrd="0" presId="urn:microsoft.com/office/officeart/2008/layout/RadialCluster"/>
    <dgm:cxn modelId="{05BB0BD3-3F5D-435F-B949-4C41C0D682A7}" type="presParOf" srcId="{4DC8B89E-A69B-48BF-887E-4219F12E1006}" destId="{5E727C60-4FD3-4CC9-B918-25C72AA8E24D}" srcOrd="10"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EFC77E9-153B-45E8-BC3B-04ABD73717FA}" type="doc">
      <dgm:prSet loTypeId="urn:microsoft.com/office/officeart/2008/layout/AlternatingPictureBlocks" loCatId="list" qsTypeId="urn:microsoft.com/office/officeart/2005/8/quickstyle/simple1" qsCatId="simple" csTypeId="urn:microsoft.com/office/officeart/2005/8/colors/accent1_1" csCatId="accent1" phldr="1"/>
      <dgm:spPr/>
    </dgm:pt>
    <dgm:pt modelId="{9FEBE03D-749F-475B-9DFE-752FED0F1AD9}">
      <dgm:prSet phldrT="[نص]"/>
      <dgm:spPr/>
      <dgm:t>
        <a:bodyPr/>
        <a:lstStyle/>
        <a:p>
          <a:pPr rtl="1"/>
          <a:r>
            <a:rPr lang="ar-SA" b="1">
              <a:latin typeface="Roboto" panose="02000000000000000000" pitchFamily="2" charset="0"/>
            </a:rPr>
            <a:t>التوازن</a:t>
          </a:r>
          <a:endParaRPr lang="ar-SA" dirty="0"/>
        </a:p>
      </dgm:t>
    </dgm:pt>
    <dgm:pt modelId="{2439F121-38E5-43C3-8689-E852034A27D5}" type="parTrans" cxnId="{CD614294-16A9-4459-B1F5-F3A49C7021BD}">
      <dgm:prSet/>
      <dgm:spPr/>
      <dgm:t>
        <a:bodyPr/>
        <a:lstStyle/>
        <a:p>
          <a:pPr rtl="1"/>
          <a:endParaRPr lang="ar-SA"/>
        </a:p>
      </dgm:t>
    </dgm:pt>
    <dgm:pt modelId="{8B195A79-C54E-41E9-96D2-821A0A50575A}" type="sibTrans" cxnId="{CD614294-16A9-4459-B1F5-F3A49C7021BD}">
      <dgm:prSet/>
      <dgm:spPr/>
      <dgm:t>
        <a:bodyPr/>
        <a:lstStyle/>
        <a:p>
          <a:pPr rtl="1"/>
          <a:endParaRPr lang="ar-SA"/>
        </a:p>
      </dgm:t>
    </dgm:pt>
    <dgm:pt modelId="{DE59DB7F-909E-436E-A33C-63EE9DF01A19}">
      <dgm:prSet phldrT="[نص]"/>
      <dgm:spPr/>
      <dgm:t>
        <a:bodyPr/>
        <a:lstStyle/>
        <a:p>
          <a:pPr rtl="1"/>
          <a:r>
            <a:rPr lang="ar-SA"/>
            <a:t>المحاذاة</a:t>
          </a:r>
          <a:endParaRPr lang="ar-SA" dirty="0"/>
        </a:p>
      </dgm:t>
    </dgm:pt>
    <dgm:pt modelId="{98551DC1-4E94-4406-A156-EA0E03D2421D}" type="parTrans" cxnId="{89B7345F-63FB-454F-9995-313DF9045E5B}">
      <dgm:prSet/>
      <dgm:spPr/>
      <dgm:t>
        <a:bodyPr/>
        <a:lstStyle/>
        <a:p>
          <a:pPr rtl="1"/>
          <a:endParaRPr lang="ar-SA"/>
        </a:p>
      </dgm:t>
    </dgm:pt>
    <dgm:pt modelId="{536EA5ED-7013-4732-B70A-C60CAC31D6D5}" type="sibTrans" cxnId="{89B7345F-63FB-454F-9995-313DF9045E5B}">
      <dgm:prSet/>
      <dgm:spPr/>
      <dgm:t>
        <a:bodyPr/>
        <a:lstStyle/>
        <a:p>
          <a:pPr rtl="1"/>
          <a:endParaRPr lang="ar-SA"/>
        </a:p>
      </dgm:t>
    </dgm:pt>
    <dgm:pt modelId="{8B1B1DA5-AF19-4789-954D-7916BFB041DB}">
      <dgm:prSet phldrT="[نص]"/>
      <dgm:spPr/>
      <dgm:t>
        <a:bodyPr/>
        <a:lstStyle/>
        <a:p>
          <a:pPr rtl="1"/>
          <a:r>
            <a:rPr lang="ar-SA"/>
            <a:t>القرب</a:t>
          </a:r>
          <a:endParaRPr lang="ar-SA" dirty="0"/>
        </a:p>
      </dgm:t>
    </dgm:pt>
    <dgm:pt modelId="{14747DF2-BD6E-4ED9-951A-9CCE0D11A574}" type="parTrans" cxnId="{744FA012-83A5-4389-9DEA-578B70F1302F}">
      <dgm:prSet/>
      <dgm:spPr/>
      <dgm:t>
        <a:bodyPr/>
        <a:lstStyle/>
        <a:p>
          <a:pPr rtl="1"/>
          <a:endParaRPr lang="ar-SA"/>
        </a:p>
      </dgm:t>
    </dgm:pt>
    <dgm:pt modelId="{E44C9B28-80F7-4CAD-9266-A8D891722C60}" type="sibTrans" cxnId="{744FA012-83A5-4389-9DEA-578B70F1302F}">
      <dgm:prSet/>
      <dgm:spPr/>
      <dgm:t>
        <a:bodyPr/>
        <a:lstStyle/>
        <a:p>
          <a:pPr rtl="1"/>
          <a:endParaRPr lang="ar-SA"/>
        </a:p>
      </dgm:t>
    </dgm:pt>
    <dgm:pt modelId="{13D24C16-9713-4D42-831F-1ED134BEF704}">
      <dgm:prSet phldrT="[نص]"/>
      <dgm:spPr/>
      <dgm:t>
        <a:bodyPr/>
        <a:lstStyle/>
        <a:p>
          <a:pPr rtl="1"/>
          <a:r>
            <a:rPr lang="ar-SA"/>
            <a:t>التكرار</a:t>
          </a:r>
          <a:endParaRPr lang="ar-SA" dirty="0"/>
        </a:p>
      </dgm:t>
    </dgm:pt>
    <dgm:pt modelId="{C83EA515-9BF2-4301-B8B3-7E34AD4CF0A8}" type="parTrans" cxnId="{6B321669-22DD-4DA2-808C-263F9ED1BDF9}">
      <dgm:prSet/>
      <dgm:spPr/>
      <dgm:t>
        <a:bodyPr/>
        <a:lstStyle/>
        <a:p>
          <a:pPr rtl="1"/>
          <a:endParaRPr lang="ar-SA"/>
        </a:p>
      </dgm:t>
    </dgm:pt>
    <dgm:pt modelId="{4FE8596E-E0D2-4AA7-B60F-33E2CC08010E}" type="sibTrans" cxnId="{6B321669-22DD-4DA2-808C-263F9ED1BDF9}">
      <dgm:prSet/>
      <dgm:spPr/>
      <dgm:t>
        <a:bodyPr/>
        <a:lstStyle/>
        <a:p>
          <a:pPr rtl="1"/>
          <a:endParaRPr lang="ar-SA"/>
        </a:p>
      </dgm:t>
    </dgm:pt>
    <dgm:pt modelId="{E4F2C4F4-6BAC-4FF1-95C5-F239D4965D3D}">
      <dgm:prSet phldrT="[نص]"/>
      <dgm:spPr/>
      <dgm:t>
        <a:bodyPr/>
        <a:lstStyle/>
        <a:p>
          <a:pPr rtl="1"/>
          <a:r>
            <a:rPr lang="ar-SA" dirty="0"/>
            <a:t>التباين</a:t>
          </a:r>
        </a:p>
      </dgm:t>
    </dgm:pt>
    <dgm:pt modelId="{AF00638E-DD2C-4394-830E-3BB974891B15}" type="parTrans" cxnId="{7C2EEDA6-B984-4A81-84A1-84C8E451929E}">
      <dgm:prSet/>
      <dgm:spPr/>
      <dgm:t>
        <a:bodyPr/>
        <a:lstStyle/>
        <a:p>
          <a:pPr rtl="1"/>
          <a:endParaRPr lang="ar-SA"/>
        </a:p>
      </dgm:t>
    </dgm:pt>
    <dgm:pt modelId="{20B82903-D27D-4A79-AE85-653AAF62FAFF}" type="sibTrans" cxnId="{7C2EEDA6-B984-4A81-84A1-84C8E451929E}">
      <dgm:prSet/>
      <dgm:spPr/>
      <dgm:t>
        <a:bodyPr/>
        <a:lstStyle/>
        <a:p>
          <a:pPr rtl="1"/>
          <a:endParaRPr lang="ar-SA"/>
        </a:p>
      </dgm:t>
    </dgm:pt>
    <dgm:pt modelId="{88488C19-63D8-4238-9258-9317A95167B2}" type="pres">
      <dgm:prSet presAssocID="{DEFC77E9-153B-45E8-BC3B-04ABD73717FA}" presName="linearFlow" presStyleCnt="0">
        <dgm:presLayoutVars>
          <dgm:dir/>
          <dgm:resizeHandles val="exact"/>
        </dgm:presLayoutVars>
      </dgm:prSet>
      <dgm:spPr/>
    </dgm:pt>
    <dgm:pt modelId="{20F27987-BABB-4D64-9935-C6BE685E6E54}" type="pres">
      <dgm:prSet presAssocID="{9FEBE03D-749F-475B-9DFE-752FED0F1AD9}" presName="comp" presStyleCnt="0"/>
      <dgm:spPr/>
    </dgm:pt>
    <dgm:pt modelId="{24D478E0-C364-4170-B69C-13BE4EF1BA59}" type="pres">
      <dgm:prSet presAssocID="{9FEBE03D-749F-475B-9DFE-752FED0F1AD9}" presName="rect2" presStyleLbl="node1" presStyleIdx="0" presStyleCnt="5">
        <dgm:presLayoutVars>
          <dgm:bulletEnabled val="1"/>
        </dgm:presLayoutVars>
      </dgm:prSet>
      <dgm:spPr/>
    </dgm:pt>
    <dgm:pt modelId="{E18F0DBF-7C13-4BEE-9E18-A59E84C34D66}" type="pres">
      <dgm:prSet presAssocID="{9FEBE03D-749F-475B-9DFE-752FED0F1AD9}" presName="rect1" presStyleLbl="lnNode1" presStyleIdx="0" presStyleCnt="5"/>
      <dgm:spPr>
        <a:blipFill rotWithShape="1">
          <a:blip xmlns:r="http://schemas.openxmlformats.org/officeDocument/2006/relationships" r:embed="rId1"/>
          <a:srcRect/>
          <a:stretch>
            <a:fillRect/>
          </a:stretch>
        </a:blipFill>
      </dgm:spPr>
    </dgm:pt>
    <dgm:pt modelId="{AEF3062D-9461-4088-8E05-D83BFA07DB28}" type="pres">
      <dgm:prSet presAssocID="{8B195A79-C54E-41E9-96D2-821A0A50575A}" presName="sibTrans" presStyleCnt="0"/>
      <dgm:spPr/>
    </dgm:pt>
    <dgm:pt modelId="{237933DF-9F24-48C0-83ED-9CF6039F6A93}" type="pres">
      <dgm:prSet presAssocID="{DE59DB7F-909E-436E-A33C-63EE9DF01A19}" presName="comp" presStyleCnt="0"/>
      <dgm:spPr/>
    </dgm:pt>
    <dgm:pt modelId="{AA5F78FE-1A52-43C6-B70A-1F7866AEFD5C}" type="pres">
      <dgm:prSet presAssocID="{DE59DB7F-909E-436E-A33C-63EE9DF01A19}" presName="rect2" presStyleLbl="node1" presStyleIdx="1" presStyleCnt="5">
        <dgm:presLayoutVars>
          <dgm:bulletEnabled val="1"/>
        </dgm:presLayoutVars>
      </dgm:prSet>
      <dgm:spPr/>
    </dgm:pt>
    <dgm:pt modelId="{1B1B7E72-C4E9-4C46-A55E-43497A1123C6}" type="pres">
      <dgm:prSet presAssocID="{DE59DB7F-909E-436E-A33C-63EE9DF01A19}" presName="rect1" presStyleLbl="lnNode1" presStyleIdx="1" presStyleCnt="5"/>
      <dgm:spPr>
        <a:blipFill rotWithShape="1">
          <a:blip xmlns:r="http://schemas.openxmlformats.org/officeDocument/2006/relationships" r:embed="rId2"/>
          <a:srcRect/>
          <a:stretch>
            <a:fillRect l="-98000" r="-98000"/>
          </a:stretch>
        </a:blipFill>
      </dgm:spPr>
    </dgm:pt>
    <dgm:pt modelId="{83A6DBA7-EDF3-4619-9E6E-D8C19A8D4DDA}" type="pres">
      <dgm:prSet presAssocID="{536EA5ED-7013-4732-B70A-C60CAC31D6D5}" presName="sibTrans" presStyleCnt="0"/>
      <dgm:spPr/>
    </dgm:pt>
    <dgm:pt modelId="{3F2AF255-899C-4F58-A0BC-6CE6B5D7140F}" type="pres">
      <dgm:prSet presAssocID="{8B1B1DA5-AF19-4789-954D-7916BFB041DB}" presName="comp" presStyleCnt="0"/>
      <dgm:spPr/>
    </dgm:pt>
    <dgm:pt modelId="{AA3B6599-6FB9-4A3C-B56A-9FFC779AAB2B}" type="pres">
      <dgm:prSet presAssocID="{8B1B1DA5-AF19-4789-954D-7916BFB041DB}" presName="rect2" presStyleLbl="node1" presStyleIdx="2" presStyleCnt="5">
        <dgm:presLayoutVars>
          <dgm:bulletEnabled val="1"/>
        </dgm:presLayoutVars>
      </dgm:prSet>
      <dgm:spPr/>
    </dgm:pt>
    <dgm:pt modelId="{348B6E60-C1A2-4B87-AEB6-884D020425FA}" type="pres">
      <dgm:prSet presAssocID="{8B1B1DA5-AF19-4789-954D-7916BFB041DB}" presName="rect1" presStyleLbl="lnNode1" presStyleIdx="2" presStyleCnt="5"/>
      <dgm:spPr>
        <a:blipFill rotWithShape="1">
          <a:blip xmlns:r="http://schemas.openxmlformats.org/officeDocument/2006/relationships" r:embed="rId3"/>
          <a:srcRect/>
          <a:stretch>
            <a:fillRect l="-30000" r="-30000"/>
          </a:stretch>
        </a:blipFill>
      </dgm:spPr>
    </dgm:pt>
    <dgm:pt modelId="{DC25284D-8FDE-4FB7-9814-5B9E02905533}" type="pres">
      <dgm:prSet presAssocID="{E44C9B28-80F7-4CAD-9266-A8D891722C60}" presName="sibTrans" presStyleCnt="0"/>
      <dgm:spPr/>
    </dgm:pt>
    <dgm:pt modelId="{FE75C614-8A2E-4FD0-BA64-4AB3BBBDEACB}" type="pres">
      <dgm:prSet presAssocID="{13D24C16-9713-4D42-831F-1ED134BEF704}" presName="comp" presStyleCnt="0"/>
      <dgm:spPr/>
    </dgm:pt>
    <dgm:pt modelId="{58B6F91E-9D9B-4E85-8CF8-BE93B6F86D4F}" type="pres">
      <dgm:prSet presAssocID="{13D24C16-9713-4D42-831F-1ED134BEF704}" presName="rect2" presStyleLbl="node1" presStyleIdx="3" presStyleCnt="5">
        <dgm:presLayoutVars>
          <dgm:bulletEnabled val="1"/>
        </dgm:presLayoutVars>
      </dgm:prSet>
      <dgm:spPr/>
    </dgm:pt>
    <dgm:pt modelId="{FE6BD63E-87A9-45D9-9E65-70C246833517}" type="pres">
      <dgm:prSet presAssocID="{13D24C16-9713-4D42-831F-1ED134BEF704}" presName="rect1" presStyleLbl="lnNode1" presStyleIdx="3" presStyleCnt="5"/>
      <dgm:spPr>
        <a:blipFill rotWithShape="1">
          <a:blip xmlns:r="http://schemas.openxmlformats.org/officeDocument/2006/relationships" r:embed="rId4"/>
          <a:srcRect/>
          <a:stretch>
            <a:fillRect l="-29000" r="-29000"/>
          </a:stretch>
        </a:blipFill>
      </dgm:spPr>
    </dgm:pt>
    <dgm:pt modelId="{0B27129A-9440-45BE-AAD0-8F3438A96459}" type="pres">
      <dgm:prSet presAssocID="{4FE8596E-E0D2-4AA7-B60F-33E2CC08010E}" presName="sibTrans" presStyleCnt="0"/>
      <dgm:spPr/>
    </dgm:pt>
    <dgm:pt modelId="{240F97C1-E3F8-4408-8C92-A7C560BEDD15}" type="pres">
      <dgm:prSet presAssocID="{E4F2C4F4-6BAC-4FF1-95C5-F239D4965D3D}" presName="comp" presStyleCnt="0"/>
      <dgm:spPr/>
    </dgm:pt>
    <dgm:pt modelId="{EE597278-518C-485A-A4E7-FF4B60E7745F}" type="pres">
      <dgm:prSet presAssocID="{E4F2C4F4-6BAC-4FF1-95C5-F239D4965D3D}" presName="rect2" presStyleLbl="node1" presStyleIdx="4" presStyleCnt="5">
        <dgm:presLayoutVars>
          <dgm:bulletEnabled val="1"/>
        </dgm:presLayoutVars>
      </dgm:prSet>
      <dgm:spPr/>
    </dgm:pt>
    <dgm:pt modelId="{15BC383D-5973-43A6-8B06-BC79083C85E7}" type="pres">
      <dgm:prSet presAssocID="{E4F2C4F4-6BAC-4FF1-95C5-F239D4965D3D}" presName="rect1" presStyleLbl="lnNode1" presStyleIdx="4" presStyleCnt="5"/>
      <dgm:spPr>
        <a:blipFill rotWithShape="1">
          <a:blip xmlns:r="http://schemas.openxmlformats.org/officeDocument/2006/relationships" r:embed="rId5"/>
          <a:srcRect/>
          <a:stretch>
            <a:fillRect l="-38000" r="-38000"/>
          </a:stretch>
        </a:blipFill>
      </dgm:spPr>
    </dgm:pt>
  </dgm:ptLst>
  <dgm:cxnLst>
    <dgm:cxn modelId="{744FA012-83A5-4389-9DEA-578B70F1302F}" srcId="{DEFC77E9-153B-45E8-BC3B-04ABD73717FA}" destId="{8B1B1DA5-AF19-4789-954D-7916BFB041DB}" srcOrd="2" destOrd="0" parTransId="{14747DF2-BD6E-4ED9-951A-9CCE0D11A574}" sibTransId="{E44C9B28-80F7-4CAD-9266-A8D891722C60}"/>
    <dgm:cxn modelId="{379C1A21-D715-4006-A60B-2ECD5F75C30B}" type="presOf" srcId="{E4F2C4F4-6BAC-4FF1-95C5-F239D4965D3D}" destId="{EE597278-518C-485A-A4E7-FF4B60E7745F}" srcOrd="0" destOrd="0" presId="urn:microsoft.com/office/officeart/2008/layout/AlternatingPictureBlocks"/>
    <dgm:cxn modelId="{54A3DC30-BABB-43BF-9CC6-65E19F0CC79D}" type="presOf" srcId="{13D24C16-9713-4D42-831F-1ED134BEF704}" destId="{58B6F91E-9D9B-4E85-8CF8-BE93B6F86D4F}" srcOrd="0" destOrd="0" presId="urn:microsoft.com/office/officeart/2008/layout/AlternatingPictureBlocks"/>
    <dgm:cxn modelId="{89B7345F-63FB-454F-9995-313DF9045E5B}" srcId="{DEFC77E9-153B-45E8-BC3B-04ABD73717FA}" destId="{DE59DB7F-909E-436E-A33C-63EE9DF01A19}" srcOrd="1" destOrd="0" parTransId="{98551DC1-4E94-4406-A156-EA0E03D2421D}" sibTransId="{536EA5ED-7013-4732-B70A-C60CAC31D6D5}"/>
    <dgm:cxn modelId="{4D4ECB60-DBBE-4769-9F20-9EBE6F416AA7}" type="presOf" srcId="{9FEBE03D-749F-475B-9DFE-752FED0F1AD9}" destId="{24D478E0-C364-4170-B69C-13BE4EF1BA59}" srcOrd="0" destOrd="0" presId="urn:microsoft.com/office/officeart/2008/layout/AlternatingPictureBlocks"/>
    <dgm:cxn modelId="{CB6E9642-A1E2-4F0E-8E4F-298833F0E78B}" type="presOf" srcId="{DE59DB7F-909E-436E-A33C-63EE9DF01A19}" destId="{AA5F78FE-1A52-43C6-B70A-1F7866AEFD5C}" srcOrd="0" destOrd="0" presId="urn:microsoft.com/office/officeart/2008/layout/AlternatingPictureBlocks"/>
    <dgm:cxn modelId="{6B321669-22DD-4DA2-808C-263F9ED1BDF9}" srcId="{DEFC77E9-153B-45E8-BC3B-04ABD73717FA}" destId="{13D24C16-9713-4D42-831F-1ED134BEF704}" srcOrd="3" destOrd="0" parTransId="{C83EA515-9BF2-4301-B8B3-7E34AD4CF0A8}" sibTransId="{4FE8596E-E0D2-4AA7-B60F-33E2CC08010E}"/>
    <dgm:cxn modelId="{ED39217B-BB9A-46BF-A96B-931E81DD8393}" type="presOf" srcId="{8B1B1DA5-AF19-4789-954D-7916BFB041DB}" destId="{AA3B6599-6FB9-4A3C-B56A-9FFC779AAB2B}" srcOrd="0" destOrd="0" presId="urn:microsoft.com/office/officeart/2008/layout/AlternatingPictureBlocks"/>
    <dgm:cxn modelId="{CD614294-16A9-4459-B1F5-F3A49C7021BD}" srcId="{DEFC77E9-153B-45E8-BC3B-04ABD73717FA}" destId="{9FEBE03D-749F-475B-9DFE-752FED0F1AD9}" srcOrd="0" destOrd="0" parTransId="{2439F121-38E5-43C3-8689-E852034A27D5}" sibTransId="{8B195A79-C54E-41E9-96D2-821A0A50575A}"/>
    <dgm:cxn modelId="{7C2EEDA6-B984-4A81-84A1-84C8E451929E}" srcId="{DEFC77E9-153B-45E8-BC3B-04ABD73717FA}" destId="{E4F2C4F4-6BAC-4FF1-95C5-F239D4965D3D}" srcOrd="4" destOrd="0" parTransId="{AF00638E-DD2C-4394-830E-3BB974891B15}" sibTransId="{20B82903-D27D-4A79-AE85-653AAF62FAFF}"/>
    <dgm:cxn modelId="{A6070FBF-D574-46F8-B487-3066F2916113}" type="presOf" srcId="{DEFC77E9-153B-45E8-BC3B-04ABD73717FA}" destId="{88488C19-63D8-4238-9258-9317A95167B2}" srcOrd="0" destOrd="0" presId="urn:microsoft.com/office/officeart/2008/layout/AlternatingPictureBlocks"/>
    <dgm:cxn modelId="{5E7F4FEB-1963-49BC-8604-061984B2841B}" type="presParOf" srcId="{88488C19-63D8-4238-9258-9317A95167B2}" destId="{20F27987-BABB-4D64-9935-C6BE685E6E54}" srcOrd="0" destOrd="0" presId="urn:microsoft.com/office/officeart/2008/layout/AlternatingPictureBlocks"/>
    <dgm:cxn modelId="{7EF4CA05-F8BC-415A-AADA-391B51A89236}" type="presParOf" srcId="{20F27987-BABB-4D64-9935-C6BE685E6E54}" destId="{24D478E0-C364-4170-B69C-13BE4EF1BA59}" srcOrd="0" destOrd="0" presId="urn:microsoft.com/office/officeart/2008/layout/AlternatingPictureBlocks"/>
    <dgm:cxn modelId="{0A1203BC-F778-4092-AD58-017B762C5F7D}" type="presParOf" srcId="{20F27987-BABB-4D64-9935-C6BE685E6E54}" destId="{E18F0DBF-7C13-4BEE-9E18-A59E84C34D66}" srcOrd="1" destOrd="0" presId="urn:microsoft.com/office/officeart/2008/layout/AlternatingPictureBlocks"/>
    <dgm:cxn modelId="{B65D75F0-28D7-4B50-9F1A-0E00622CA8BF}" type="presParOf" srcId="{88488C19-63D8-4238-9258-9317A95167B2}" destId="{AEF3062D-9461-4088-8E05-D83BFA07DB28}" srcOrd="1" destOrd="0" presId="urn:microsoft.com/office/officeart/2008/layout/AlternatingPictureBlocks"/>
    <dgm:cxn modelId="{6540AA47-D36D-47C9-A5A3-6448FF9452E5}" type="presParOf" srcId="{88488C19-63D8-4238-9258-9317A95167B2}" destId="{237933DF-9F24-48C0-83ED-9CF6039F6A93}" srcOrd="2" destOrd="0" presId="urn:microsoft.com/office/officeart/2008/layout/AlternatingPictureBlocks"/>
    <dgm:cxn modelId="{915AF5D0-92DF-4B07-991D-47CB63339323}" type="presParOf" srcId="{237933DF-9F24-48C0-83ED-9CF6039F6A93}" destId="{AA5F78FE-1A52-43C6-B70A-1F7866AEFD5C}" srcOrd="0" destOrd="0" presId="urn:microsoft.com/office/officeart/2008/layout/AlternatingPictureBlocks"/>
    <dgm:cxn modelId="{3633B962-E3B0-4919-AA0E-72C88297EBDA}" type="presParOf" srcId="{237933DF-9F24-48C0-83ED-9CF6039F6A93}" destId="{1B1B7E72-C4E9-4C46-A55E-43497A1123C6}" srcOrd="1" destOrd="0" presId="urn:microsoft.com/office/officeart/2008/layout/AlternatingPictureBlocks"/>
    <dgm:cxn modelId="{14EAB80C-E6E0-41D1-B146-419AE1978D7D}" type="presParOf" srcId="{88488C19-63D8-4238-9258-9317A95167B2}" destId="{83A6DBA7-EDF3-4619-9E6E-D8C19A8D4DDA}" srcOrd="3" destOrd="0" presId="urn:microsoft.com/office/officeart/2008/layout/AlternatingPictureBlocks"/>
    <dgm:cxn modelId="{9CD4C6DB-6EE2-40FD-826F-E5F7794D0251}" type="presParOf" srcId="{88488C19-63D8-4238-9258-9317A95167B2}" destId="{3F2AF255-899C-4F58-A0BC-6CE6B5D7140F}" srcOrd="4" destOrd="0" presId="urn:microsoft.com/office/officeart/2008/layout/AlternatingPictureBlocks"/>
    <dgm:cxn modelId="{41CC59E9-3222-463E-B54A-6DCD752A9769}" type="presParOf" srcId="{3F2AF255-899C-4F58-A0BC-6CE6B5D7140F}" destId="{AA3B6599-6FB9-4A3C-B56A-9FFC779AAB2B}" srcOrd="0" destOrd="0" presId="urn:microsoft.com/office/officeart/2008/layout/AlternatingPictureBlocks"/>
    <dgm:cxn modelId="{1FC92F7D-1479-48B9-907E-C02F15CDEA0C}" type="presParOf" srcId="{3F2AF255-899C-4F58-A0BC-6CE6B5D7140F}" destId="{348B6E60-C1A2-4B87-AEB6-884D020425FA}" srcOrd="1" destOrd="0" presId="urn:microsoft.com/office/officeart/2008/layout/AlternatingPictureBlocks"/>
    <dgm:cxn modelId="{5B4F586B-9A08-491B-B2E7-AA9937D3E3D0}" type="presParOf" srcId="{88488C19-63D8-4238-9258-9317A95167B2}" destId="{DC25284D-8FDE-4FB7-9814-5B9E02905533}" srcOrd="5" destOrd="0" presId="urn:microsoft.com/office/officeart/2008/layout/AlternatingPictureBlocks"/>
    <dgm:cxn modelId="{7EB93607-E8A8-471E-920A-D37FE67EA687}" type="presParOf" srcId="{88488C19-63D8-4238-9258-9317A95167B2}" destId="{FE75C614-8A2E-4FD0-BA64-4AB3BBBDEACB}" srcOrd="6" destOrd="0" presId="urn:microsoft.com/office/officeart/2008/layout/AlternatingPictureBlocks"/>
    <dgm:cxn modelId="{F1FB4020-16EB-4515-9AAE-456BDA377E01}" type="presParOf" srcId="{FE75C614-8A2E-4FD0-BA64-4AB3BBBDEACB}" destId="{58B6F91E-9D9B-4E85-8CF8-BE93B6F86D4F}" srcOrd="0" destOrd="0" presId="urn:microsoft.com/office/officeart/2008/layout/AlternatingPictureBlocks"/>
    <dgm:cxn modelId="{4D6AD663-630C-4DD7-AC58-BD05AB654BEA}" type="presParOf" srcId="{FE75C614-8A2E-4FD0-BA64-4AB3BBBDEACB}" destId="{FE6BD63E-87A9-45D9-9E65-70C246833517}" srcOrd="1" destOrd="0" presId="urn:microsoft.com/office/officeart/2008/layout/AlternatingPictureBlocks"/>
    <dgm:cxn modelId="{25F98A54-72FC-4328-924D-49F417311095}" type="presParOf" srcId="{88488C19-63D8-4238-9258-9317A95167B2}" destId="{0B27129A-9440-45BE-AAD0-8F3438A96459}" srcOrd="7" destOrd="0" presId="urn:microsoft.com/office/officeart/2008/layout/AlternatingPictureBlocks"/>
    <dgm:cxn modelId="{68820E9E-34E5-4F03-BB81-4EF6BBC33DA5}" type="presParOf" srcId="{88488C19-63D8-4238-9258-9317A95167B2}" destId="{240F97C1-E3F8-4408-8C92-A7C560BEDD15}" srcOrd="8" destOrd="0" presId="urn:microsoft.com/office/officeart/2008/layout/AlternatingPictureBlocks"/>
    <dgm:cxn modelId="{86980219-691E-49E1-9834-DEF33F1DEA61}" type="presParOf" srcId="{240F97C1-E3F8-4408-8C92-A7C560BEDD15}" destId="{EE597278-518C-485A-A4E7-FF4B60E7745F}" srcOrd="0" destOrd="0" presId="urn:microsoft.com/office/officeart/2008/layout/AlternatingPictureBlocks"/>
    <dgm:cxn modelId="{930E498C-C43C-4675-AE46-AE3BA25FBA5A}" type="presParOf" srcId="{240F97C1-E3F8-4408-8C92-A7C560BEDD15}" destId="{15BC383D-5973-43A6-8B06-BC79083C85E7}"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F46830F-51EF-489B-85E9-2810577DA76B}" type="doc">
      <dgm:prSet loTypeId="urn:microsoft.com/office/officeart/2005/8/layout/cycle6" loCatId="cycle" qsTypeId="urn:microsoft.com/office/officeart/2005/8/quickstyle/simple1" qsCatId="simple" csTypeId="urn:microsoft.com/office/officeart/2005/8/colors/accent1_2" csCatId="accent1" phldr="1"/>
      <dgm:spPr/>
      <dgm:t>
        <a:bodyPr/>
        <a:lstStyle/>
        <a:p>
          <a:pPr rtl="1"/>
          <a:endParaRPr lang="ar-SA"/>
        </a:p>
      </dgm:t>
    </dgm:pt>
    <dgm:pt modelId="{7E86722E-921E-4E68-8ED9-81F082A6C334}">
      <dgm:prSet phldrT="[نص]"/>
      <dgm:spPr/>
      <dgm:t>
        <a:bodyPr/>
        <a:lstStyle/>
        <a:p>
          <a:pPr rtl="1"/>
          <a:r>
            <a:rPr lang="ar-SA" b="1">
              <a:solidFill>
                <a:schemeClr val="bg1"/>
              </a:solidFill>
            </a:rPr>
            <a:t>الخط (</a:t>
          </a:r>
          <a:r>
            <a:rPr lang="en-US" b="1">
              <a:solidFill>
                <a:schemeClr val="bg1"/>
              </a:solidFill>
            </a:rPr>
            <a:t>line</a:t>
          </a:r>
          <a:r>
            <a:rPr lang="ar-SA" b="1">
              <a:solidFill>
                <a:schemeClr val="bg1"/>
              </a:solidFill>
            </a:rPr>
            <a:t>)</a:t>
          </a:r>
          <a:endParaRPr lang="ar-SA">
            <a:solidFill>
              <a:schemeClr val="bg1"/>
            </a:solidFill>
          </a:endParaRPr>
        </a:p>
      </dgm:t>
    </dgm:pt>
    <dgm:pt modelId="{FE3149DD-54A5-4059-AFD6-ABA457487A2F}" type="parTrans" cxnId="{94168D2A-2016-4B6C-B224-AE8943601CFD}">
      <dgm:prSet/>
      <dgm:spPr/>
      <dgm:t>
        <a:bodyPr/>
        <a:lstStyle/>
        <a:p>
          <a:pPr rtl="1"/>
          <a:endParaRPr lang="ar-SA">
            <a:solidFill>
              <a:schemeClr val="bg1"/>
            </a:solidFill>
          </a:endParaRPr>
        </a:p>
      </dgm:t>
    </dgm:pt>
    <dgm:pt modelId="{6733212D-59BD-4791-B204-4270C5A3FB56}" type="sibTrans" cxnId="{94168D2A-2016-4B6C-B224-AE8943601CFD}">
      <dgm:prSet/>
      <dgm:spPr/>
      <dgm:t>
        <a:bodyPr/>
        <a:lstStyle/>
        <a:p>
          <a:pPr rtl="1"/>
          <a:endParaRPr lang="ar-SA">
            <a:solidFill>
              <a:schemeClr val="bg1"/>
            </a:solidFill>
          </a:endParaRPr>
        </a:p>
      </dgm:t>
    </dgm:pt>
    <dgm:pt modelId="{2F4D295A-BC9F-4C50-B26B-6EAF417C5381}">
      <dgm:prSet/>
      <dgm:spPr/>
      <dgm:t>
        <a:bodyPr/>
        <a:lstStyle/>
        <a:p>
          <a:pPr rtl="1"/>
          <a:r>
            <a:rPr lang="ar-SA" b="1">
              <a:solidFill>
                <a:schemeClr val="bg1"/>
              </a:solidFill>
            </a:rPr>
            <a:t>الشكل (</a:t>
          </a:r>
          <a:r>
            <a:rPr lang="en-US" b="1">
              <a:solidFill>
                <a:schemeClr val="bg1"/>
              </a:solidFill>
            </a:rPr>
            <a:t>Shape </a:t>
          </a:r>
          <a:r>
            <a:rPr lang="ar-SA" b="1">
              <a:solidFill>
                <a:schemeClr val="bg1"/>
              </a:solidFill>
            </a:rPr>
            <a:t>)</a:t>
          </a:r>
          <a:endParaRPr lang="ar-SA" b="1" dirty="0">
            <a:solidFill>
              <a:schemeClr val="bg1"/>
            </a:solidFill>
          </a:endParaRPr>
        </a:p>
      </dgm:t>
    </dgm:pt>
    <dgm:pt modelId="{1A4BE6F0-9ADF-47C6-8F64-FC6839585D50}" type="parTrans" cxnId="{32D4A4EA-18E0-4743-B2D5-DE7FE66B0A9F}">
      <dgm:prSet/>
      <dgm:spPr/>
      <dgm:t>
        <a:bodyPr/>
        <a:lstStyle/>
        <a:p>
          <a:pPr rtl="1"/>
          <a:endParaRPr lang="ar-SA">
            <a:solidFill>
              <a:schemeClr val="bg1"/>
            </a:solidFill>
          </a:endParaRPr>
        </a:p>
      </dgm:t>
    </dgm:pt>
    <dgm:pt modelId="{45A59043-449F-4E40-B6FA-BB4208D6448E}" type="sibTrans" cxnId="{32D4A4EA-18E0-4743-B2D5-DE7FE66B0A9F}">
      <dgm:prSet/>
      <dgm:spPr/>
      <dgm:t>
        <a:bodyPr/>
        <a:lstStyle/>
        <a:p>
          <a:pPr rtl="1"/>
          <a:endParaRPr lang="ar-SA">
            <a:solidFill>
              <a:schemeClr val="bg1"/>
            </a:solidFill>
          </a:endParaRPr>
        </a:p>
      </dgm:t>
    </dgm:pt>
    <dgm:pt modelId="{8E49ABCC-106C-4C4B-880B-A60ECA16D773}">
      <dgm:prSet/>
      <dgm:spPr/>
      <dgm:t>
        <a:bodyPr/>
        <a:lstStyle/>
        <a:p>
          <a:pPr rtl="1"/>
          <a:r>
            <a:rPr lang="ar-SA" b="1">
              <a:solidFill>
                <a:schemeClr val="bg1"/>
              </a:solidFill>
            </a:rPr>
            <a:t>اللون (</a:t>
          </a:r>
          <a:r>
            <a:rPr lang="en-US" b="1">
              <a:solidFill>
                <a:schemeClr val="bg1"/>
              </a:solidFill>
            </a:rPr>
            <a:t>Color</a:t>
          </a:r>
          <a:r>
            <a:rPr lang="ar-SA" b="1">
              <a:solidFill>
                <a:schemeClr val="bg1"/>
              </a:solidFill>
            </a:rPr>
            <a:t>)</a:t>
          </a:r>
          <a:endParaRPr lang="ar-SA" b="1" dirty="0">
            <a:solidFill>
              <a:schemeClr val="bg1"/>
            </a:solidFill>
          </a:endParaRPr>
        </a:p>
      </dgm:t>
    </dgm:pt>
    <dgm:pt modelId="{57006F2B-96FE-463F-9A0B-04F13C6F7147}" type="parTrans" cxnId="{F1D97DBA-0AE0-43A3-85BE-0D4A39BBECB2}">
      <dgm:prSet/>
      <dgm:spPr/>
      <dgm:t>
        <a:bodyPr/>
        <a:lstStyle/>
        <a:p>
          <a:pPr rtl="1"/>
          <a:endParaRPr lang="ar-SA">
            <a:solidFill>
              <a:schemeClr val="bg1"/>
            </a:solidFill>
          </a:endParaRPr>
        </a:p>
      </dgm:t>
    </dgm:pt>
    <dgm:pt modelId="{83B48795-C62F-4E1C-9114-5BEA88E2A9CB}" type="sibTrans" cxnId="{F1D97DBA-0AE0-43A3-85BE-0D4A39BBECB2}">
      <dgm:prSet/>
      <dgm:spPr/>
      <dgm:t>
        <a:bodyPr/>
        <a:lstStyle/>
        <a:p>
          <a:pPr rtl="1"/>
          <a:endParaRPr lang="ar-SA">
            <a:solidFill>
              <a:schemeClr val="bg1"/>
            </a:solidFill>
          </a:endParaRPr>
        </a:p>
      </dgm:t>
    </dgm:pt>
    <dgm:pt modelId="{325B0BF7-F2B0-42F2-B451-554BBA019CF3}">
      <dgm:prSet/>
      <dgm:spPr/>
      <dgm:t>
        <a:bodyPr/>
        <a:lstStyle/>
        <a:p>
          <a:pPr rtl="1"/>
          <a:r>
            <a:rPr lang="ar-SA" b="1">
              <a:solidFill>
                <a:schemeClr val="bg1"/>
              </a:solidFill>
            </a:rPr>
            <a:t>الطباعة (</a:t>
          </a:r>
          <a:r>
            <a:rPr lang="en-US" b="1">
              <a:solidFill>
                <a:schemeClr val="bg1"/>
              </a:solidFill>
            </a:rPr>
            <a:t>Typography</a:t>
          </a:r>
          <a:r>
            <a:rPr lang="ar-SA" b="1">
              <a:solidFill>
                <a:schemeClr val="bg1"/>
              </a:solidFill>
            </a:rPr>
            <a:t>)</a:t>
          </a:r>
          <a:endParaRPr lang="ar-SA" b="1" dirty="0">
            <a:solidFill>
              <a:schemeClr val="bg1"/>
            </a:solidFill>
          </a:endParaRPr>
        </a:p>
      </dgm:t>
    </dgm:pt>
    <dgm:pt modelId="{1574F59B-FFFE-44BF-937E-6A35D68F33DB}" type="parTrans" cxnId="{AB7831A7-74BA-4DE3-919D-8D1B2472120C}">
      <dgm:prSet/>
      <dgm:spPr/>
      <dgm:t>
        <a:bodyPr/>
        <a:lstStyle/>
        <a:p>
          <a:pPr rtl="1"/>
          <a:endParaRPr lang="ar-SA">
            <a:solidFill>
              <a:schemeClr val="bg1"/>
            </a:solidFill>
          </a:endParaRPr>
        </a:p>
      </dgm:t>
    </dgm:pt>
    <dgm:pt modelId="{F551AC93-E939-4DB2-9C1A-BDBAD94A2050}" type="sibTrans" cxnId="{AB7831A7-74BA-4DE3-919D-8D1B2472120C}">
      <dgm:prSet/>
      <dgm:spPr/>
      <dgm:t>
        <a:bodyPr/>
        <a:lstStyle/>
        <a:p>
          <a:pPr rtl="1"/>
          <a:endParaRPr lang="ar-SA">
            <a:solidFill>
              <a:schemeClr val="bg1"/>
            </a:solidFill>
          </a:endParaRPr>
        </a:p>
      </dgm:t>
    </dgm:pt>
    <dgm:pt modelId="{C118ECD3-049E-476C-981A-5603BAF2AA40}">
      <dgm:prSet/>
      <dgm:spPr/>
      <dgm:t>
        <a:bodyPr/>
        <a:lstStyle/>
        <a:p>
          <a:pPr rtl="1"/>
          <a:r>
            <a:rPr lang="ar-SA" b="1">
              <a:solidFill>
                <a:schemeClr val="bg1"/>
              </a:solidFill>
            </a:rPr>
            <a:t>البنية (</a:t>
          </a:r>
          <a:r>
            <a:rPr lang="en-US" b="1">
              <a:solidFill>
                <a:schemeClr val="bg1"/>
              </a:solidFill>
            </a:rPr>
            <a:t>Texture</a:t>
          </a:r>
          <a:r>
            <a:rPr lang="ar-SA" b="1">
              <a:solidFill>
                <a:schemeClr val="bg1"/>
              </a:solidFill>
            </a:rPr>
            <a:t>)</a:t>
          </a:r>
          <a:endParaRPr lang="ar-SA" b="1" dirty="0">
            <a:solidFill>
              <a:schemeClr val="bg1"/>
            </a:solidFill>
          </a:endParaRPr>
        </a:p>
      </dgm:t>
    </dgm:pt>
    <dgm:pt modelId="{5C742966-2867-49A6-804C-BBEDFD41327F}" type="parTrans" cxnId="{F58455FB-75C1-4D5F-8E43-FEE9683F5086}">
      <dgm:prSet/>
      <dgm:spPr/>
      <dgm:t>
        <a:bodyPr/>
        <a:lstStyle/>
        <a:p>
          <a:pPr rtl="1"/>
          <a:endParaRPr lang="ar-SA">
            <a:solidFill>
              <a:schemeClr val="bg1"/>
            </a:solidFill>
          </a:endParaRPr>
        </a:p>
      </dgm:t>
    </dgm:pt>
    <dgm:pt modelId="{A02C110E-282B-4199-A3D2-6056D2CEACC5}" type="sibTrans" cxnId="{F58455FB-75C1-4D5F-8E43-FEE9683F5086}">
      <dgm:prSet/>
      <dgm:spPr/>
      <dgm:t>
        <a:bodyPr/>
        <a:lstStyle/>
        <a:p>
          <a:pPr rtl="1"/>
          <a:endParaRPr lang="ar-SA">
            <a:solidFill>
              <a:schemeClr val="bg1"/>
            </a:solidFill>
          </a:endParaRPr>
        </a:p>
      </dgm:t>
    </dgm:pt>
    <dgm:pt modelId="{2DCC7FAA-4F31-48CA-B1C3-4579C958880F}">
      <dgm:prSet/>
      <dgm:spPr/>
      <dgm:t>
        <a:bodyPr/>
        <a:lstStyle/>
        <a:p>
          <a:pPr rtl="1"/>
          <a:r>
            <a:rPr lang="ar-SA" b="1">
              <a:solidFill>
                <a:schemeClr val="bg1"/>
              </a:solidFill>
            </a:rPr>
            <a:t>الحجم (</a:t>
          </a:r>
          <a:r>
            <a:rPr lang="en-US" b="1">
              <a:solidFill>
                <a:schemeClr val="bg1"/>
              </a:solidFill>
            </a:rPr>
            <a:t>Size</a:t>
          </a:r>
          <a:r>
            <a:rPr lang="ar-SA" b="1">
              <a:solidFill>
                <a:schemeClr val="bg1"/>
              </a:solidFill>
            </a:rPr>
            <a:t>)</a:t>
          </a:r>
          <a:endParaRPr lang="ar-SA" b="1" dirty="0">
            <a:solidFill>
              <a:schemeClr val="bg1"/>
            </a:solidFill>
          </a:endParaRPr>
        </a:p>
      </dgm:t>
    </dgm:pt>
    <dgm:pt modelId="{2A5607B7-AEC7-42F1-A49B-6BB5DF1E0817}" type="parTrans" cxnId="{8A07BC74-7462-45F1-BAE3-0111082A540B}">
      <dgm:prSet/>
      <dgm:spPr/>
      <dgm:t>
        <a:bodyPr/>
        <a:lstStyle/>
        <a:p>
          <a:pPr rtl="1"/>
          <a:endParaRPr lang="ar-SA">
            <a:solidFill>
              <a:schemeClr val="bg1"/>
            </a:solidFill>
          </a:endParaRPr>
        </a:p>
      </dgm:t>
    </dgm:pt>
    <dgm:pt modelId="{EF0DC6F2-161C-401F-B707-788D3BF6CD5F}" type="sibTrans" cxnId="{8A07BC74-7462-45F1-BAE3-0111082A540B}">
      <dgm:prSet/>
      <dgm:spPr/>
      <dgm:t>
        <a:bodyPr/>
        <a:lstStyle/>
        <a:p>
          <a:pPr rtl="1"/>
          <a:endParaRPr lang="ar-SA">
            <a:solidFill>
              <a:schemeClr val="bg1"/>
            </a:solidFill>
          </a:endParaRPr>
        </a:p>
      </dgm:t>
    </dgm:pt>
    <dgm:pt modelId="{245CE939-0449-46CB-8A2E-41CE7DF5414F}">
      <dgm:prSet/>
      <dgm:spPr/>
      <dgm:t>
        <a:bodyPr/>
        <a:lstStyle/>
        <a:p>
          <a:pPr rtl="1"/>
          <a:r>
            <a:rPr lang="ar-SA" b="1">
              <a:solidFill>
                <a:schemeClr val="bg1"/>
              </a:solidFill>
            </a:rPr>
            <a:t>الفراغ (</a:t>
          </a:r>
          <a:r>
            <a:rPr lang="en-US" b="1">
              <a:solidFill>
                <a:schemeClr val="bg1"/>
              </a:solidFill>
            </a:rPr>
            <a:t>Space</a:t>
          </a:r>
          <a:r>
            <a:rPr lang="ar-SA" b="1">
              <a:solidFill>
                <a:schemeClr val="bg1"/>
              </a:solidFill>
            </a:rPr>
            <a:t>)</a:t>
          </a:r>
          <a:endParaRPr lang="ar-SA" b="1" dirty="0">
            <a:solidFill>
              <a:schemeClr val="bg1"/>
            </a:solidFill>
          </a:endParaRPr>
        </a:p>
      </dgm:t>
    </dgm:pt>
    <dgm:pt modelId="{87C85BD3-686B-4A3E-9ABD-470793ACD00D}" type="parTrans" cxnId="{9DCF069A-89EB-45DA-9E36-F50F361F8AE9}">
      <dgm:prSet/>
      <dgm:spPr/>
      <dgm:t>
        <a:bodyPr/>
        <a:lstStyle/>
        <a:p>
          <a:pPr rtl="1"/>
          <a:endParaRPr lang="ar-SA">
            <a:solidFill>
              <a:schemeClr val="bg1"/>
            </a:solidFill>
          </a:endParaRPr>
        </a:p>
      </dgm:t>
    </dgm:pt>
    <dgm:pt modelId="{48E18108-C639-4C38-9C8E-4BD1CBD8EB44}" type="sibTrans" cxnId="{9DCF069A-89EB-45DA-9E36-F50F361F8AE9}">
      <dgm:prSet/>
      <dgm:spPr/>
      <dgm:t>
        <a:bodyPr/>
        <a:lstStyle/>
        <a:p>
          <a:pPr rtl="1"/>
          <a:endParaRPr lang="ar-SA">
            <a:solidFill>
              <a:schemeClr val="bg1"/>
            </a:solidFill>
          </a:endParaRPr>
        </a:p>
      </dgm:t>
    </dgm:pt>
    <dgm:pt modelId="{19D41B5A-79D7-4F64-8080-025FE35F4789}" type="pres">
      <dgm:prSet presAssocID="{DF46830F-51EF-489B-85E9-2810577DA76B}" presName="cycle" presStyleCnt="0">
        <dgm:presLayoutVars>
          <dgm:dir/>
          <dgm:resizeHandles val="exact"/>
        </dgm:presLayoutVars>
      </dgm:prSet>
      <dgm:spPr/>
    </dgm:pt>
    <dgm:pt modelId="{B37FBC4F-1BA0-4288-B506-C3737AD7D9FC}" type="pres">
      <dgm:prSet presAssocID="{7E86722E-921E-4E68-8ED9-81F082A6C334}" presName="node" presStyleLbl="node1" presStyleIdx="0" presStyleCnt="7">
        <dgm:presLayoutVars>
          <dgm:bulletEnabled val="1"/>
        </dgm:presLayoutVars>
      </dgm:prSet>
      <dgm:spPr/>
    </dgm:pt>
    <dgm:pt modelId="{121A51B7-38B7-4A48-9988-BC6AB03CF128}" type="pres">
      <dgm:prSet presAssocID="{7E86722E-921E-4E68-8ED9-81F082A6C334}" presName="spNode" presStyleCnt="0"/>
      <dgm:spPr/>
    </dgm:pt>
    <dgm:pt modelId="{790B0DAC-986C-45C0-A5A1-E666E31F192C}" type="pres">
      <dgm:prSet presAssocID="{6733212D-59BD-4791-B204-4270C5A3FB56}" presName="sibTrans" presStyleLbl="sibTrans1D1" presStyleIdx="0" presStyleCnt="7"/>
      <dgm:spPr/>
    </dgm:pt>
    <dgm:pt modelId="{00397E3E-D983-48EA-BBA2-389EA637D5CF}" type="pres">
      <dgm:prSet presAssocID="{2F4D295A-BC9F-4C50-B26B-6EAF417C5381}" presName="node" presStyleLbl="node1" presStyleIdx="1" presStyleCnt="7">
        <dgm:presLayoutVars>
          <dgm:bulletEnabled val="1"/>
        </dgm:presLayoutVars>
      </dgm:prSet>
      <dgm:spPr/>
    </dgm:pt>
    <dgm:pt modelId="{A6B999B0-4221-4267-8143-977D7A788C9D}" type="pres">
      <dgm:prSet presAssocID="{2F4D295A-BC9F-4C50-B26B-6EAF417C5381}" presName="spNode" presStyleCnt="0"/>
      <dgm:spPr/>
    </dgm:pt>
    <dgm:pt modelId="{0E15FCCC-5FFD-432F-838F-5CA7217B35B0}" type="pres">
      <dgm:prSet presAssocID="{45A59043-449F-4E40-B6FA-BB4208D6448E}" presName="sibTrans" presStyleLbl="sibTrans1D1" presStyleIdx="1" presStyleCnt="7"/>
      <dgm:spPr/>
    </dgm:pt>
    <dgm:pt modelId="{48402306-5167-42DF-9A3E-28A98D12BA6A}" type="pres">
      <dgm:prSet presAssocID="{8E49ABCC-106C-4C4B-880B-A60ECA16D773}" presName="node" presStyleLbl="node1" presStyleIdx="2" presStyleCnt="7">
        <dgm:presLayoutVars>
          <dgm:bulletEnabled val="1"/>
        </dgm:presLayoutVars>
      </dgm:prSet>
      <dgm:spPr/>
    </dgm:pt>
    <dgm:pt modelId="{2F4355B2-E0DA-41FB-9FEC-6903818E2814}" type="pres">
      <dgm:prSet presAssocID="{8E49ABCC-106C-4C4B-880B-A60ECA16D773}" presName="spNode" presStyleCnt="0"/>
      <dgm:spPr/>
    </dgm:pt>
    <dgm:pt modelId="{DA2E71C0-B6DA-4918-9C64-89C39B969FB6}" type="pres">
      <dgm:prSet presAssocID="{83B48795-C62F-4E1C-9114-5BEA88E2A9CB}" presName="sibTrans" presStyleLbl="sibTrans1D1" presStyleIdx="2" presStyleCnt="7"/>
      <dgm:spPr/>
    </dgm:pt>
    <dgm:pt modelId="{49747949-7E1D-437A-8514-522AD952F994}" type="pres">
      <dgm:prSet presAssocID="{325B0BF7-F2B0-42F2-B451-554BBA019CF3}" presName="node" presStyleLbl="node1" presStyleIdx="3" presStyleCnt="7">
        <dgm:presLayoutVars>
          <dgm:bulletEnabled val="1"/>
        </dgm:presLayoutVars>
      </dgm:prSet>
      <dgm:spPr/>
    </dgm:pt>
    <dgm:pt modelId="{AC99A286-25A3-4C24-9A0C-CFE7DE0EE205}" type="pres">
      <dgm:prSet presAssocID="{325B0BF7-F2B0-42F2-B451-554BBA019CF3}" presName="spNode" presStyleCnt="0"/>
      <dgm:spPr/>
    </dgm:pt>
    <dgm:pt modelId="{0AE2E917-C573-474D-B73A-7F2F7C90EBC3}" type="pres">
      <dgm:prSet presAssocID="{F551AC93-E939-4DB2-9C1A-BDBAD94A2050}" presName="sibTrans" presStyleLbl="sibTrans1D1" presStyleIdx="3" presStyleCnt="7"/>
      <dgm:spPr/>
    </dgm:pt>
    <dgm:pt modelId="{6EF42525-C83C-454B-BF42-E9A20BDB4B25}" type="pres">
      <dgm:prSet presAssocID="{C118ECD3-049E-476C-981A-5603BAF2AA40}" presName="node" presStyleLbl="node1" presStyleIdx="4" presStyleCnt="7">
        <dgm:presLayoutVars>
          <dgm:bulletEnabled val="1"/>
        </dgm:presLayoutVars>
      </dgm:prSet>
      <dgm:spPr/>
    </dgm:pt>
    <dgm:pt modelId="{C4A7F52A-7BF2-482C-84D5-6046DF32CA1F}" type="pres">
      <dgm:prSet presAssocID="{C118ECD3-049E-476C-981A-5603BAF2AA40}" presName="spNode" presStyleCnt="0"/>
      <dgm:spPr/>
    </dgm:pt>
    <dgm:pt modelId="{3B83AAEF-436C-401F-B5C7-5274E1BB573B}" type="pres">
      <dgm:prSet presAssocID="{A02C110E-282B-4199-A3D2-6056D2CEACC5}" presName="sibTrans" presStyleLbl="sibTrans1D1" presStyleIdx="4" presStyleCnt="7"/>
      <dgm:spPr/>
    </dgm:pt>
    <dgm:pt modelId="{EC066957-F38E-4EE8-AF62-FB6DDD4300AF}" type="pres">
      <dgm:prSet presAssocID="{2DCC7FAA-4F31-48CA-B1C3-4579C958880F}" presName="node" presStyleLbl="node1" presStyleIdx="5" presStyleCnt="7">
        <dgm:presLayoutVars>
          <dgm:bulletEnabled val="1"/>
        </dgm:presLayoutVars>
      </dgm:prSet>
      <dgm:spPr/>
    </dgm:pt>
    <dgm:pt modelId="{82B37A6E-955B-4F21-9F56-2923569E08CA}" type="pres">
      <dgm:prSet presAssocID="{2DCC7FAA-4F31-48CA-B1C3-4579C958880F}" presName="spNode" presStyleCnt="0"/>
      <dgm:spPr/>
    </dgm:pt>
    <dgm:pt modelId="{65CAD3F6-65DD-48B9-AB2B-4894272417EF}" type="pres">
      <dgm:prSet presAssocID="{EF0DC6F2-161C-401F-B707-788D3BF6CD5F}" presName="sibTrans" presStyleLbl="sibTrans1D1" presStyleIdx="5" presStyleCnt="7"/>
      <dgm:spPr/>
    </dgm:pt>
    <dgm:pt modelId="{3FF06818-73C7-4060-9E73-9FCF5D150244}" type="pres">
      <dgm:prSet presAssocID="{245CE939-0449-46CB-8A2E-41CE7DF5414F}" presName="node" presStyleLbl="node1" presStyleIdx="6" presStyleCnt="7">
        <dgm:presLayoutVars>
          <dgm:bulletEnabled val="1"/>
        </dgm:presLayoutVars>
      </dgm:prSet>
      <dgm:spPr/>
    </dgm:pt>
    <dgm:pt modelId="{0A62518E-34C8-417F-B08F-994D6C69B7FB}" type="pres">
      <dgm:prSet presAssocID="{245CE939-0449-46CB-8A2E-41CE7DF5414F}" presName="spNode" presStyleCnt="0"/>
      <dgm:spPr/>
    </dgm:pt>
    <dgm:pt modelId="{3D39145C-1748-47A1-BFDA-0498CD94E944}" type="pres">
      <dgm:prSet presAssocID="{48E18108-C639-4C38-9C8E-4BD1CBD8EB44}" presName="sibTrans" presStyleLbl="sibTrans1D1" presStyleIdx="6" presStyleCnt="7"/>
      <dgm:spPr/>
    </dgm:pt>
  </dgm:ptLst>
  <dgm:cxnLst>
    <dgm:cxn modelId="{94168D2A-2016-4B6C-B224-AE8943601CFD}" srcId="{DF46830F-51EF-489B-85E9-2810577DA76B}" destId="{7E86722E-921E-4E68-8ED9-81F082A6C334}" srcOrd="0" destOrd="0" parTransId="{FE3149DD-54A5-4059-AFD6-ABA457487A2F}" sibTransId="{6733212D-59BD-4791-B204-4270C5A3FB56}"/>
    <dgm:cxn modelId="{D46A543F-F4DC-419C-946A-63E14272AA0D}" type="presOf" srcId="{2DCC7FAA-4F31-48CA-B1C3-4579C958880F}" destId="{EC066957-F38E-4EE8-AF62-FB6DDD4300AF}" srcOrd="0" destOrd="0" presId="urn:microsoft.com/office/officeart/2005/8/layout/cycle6"/>
    <dgm:cxn modelId="{5FD3873F-241E-407D-A6BB-AFFABBD65C4E}" type="presOf" srcId="{EF0DC6F2-161C-401F-B707-788D3BF6CD5F}" destId="{65CAD3F6-65DD-48B9-AB2B-4894272417EF}" srcOrd="0" destOrd="0" presId="urn:microsoft.com/office/officeart/2005/8/layout/cycle6"/>
    <dgm:cxn modelId="{E87E3840-FF79-42F0-90D1-7093A87D28E1}" type="presOf" srcId="{245CE939-0449-46CB-8A2E-41CE7DF5414F}" destId="{3FF06818-73C7-4060-9E73-9FCF5D150244}" srcOrd="0" destOrd="0" presId="urn:microsoft.com/office/officeart/2005/8/layout/cycle6"/>
    <dgm:cxn modelId="{00ABC65B-2FD9-4677-8111-44B8379BC619}" type="presOf" srcId="{DF46830F-51EF-489B-85E9-2810577DA76B}" destId="{19D41B5A-79D7-4F64-8080-025FE35F4789}" srcOrd="0" destOrd="0" presId="urn:microsoft.com/office/officeart/2005/8/layout/cycle6"/>
    <dgm:cxn modelId="{E58B7D5E-97CE-478D-B922-410EBD58E505}" type="presOf" srcId="{6733212D-59BD-4791-B204-4270C5A3FB56}" destId="{790B0DAC-986C-45C0-A5A1-E666E31F192C}" srcOrd="0" destOrd="0" presId="urn:microsoft.com/office/officeart/2005/8/layout/cycle6"/>
    <dgm:cxn modelId="{3F7C8A46-ECF3-4544-B8D4-A27DB7260CFF}" type="presOf" srcId="{F551AC93-E939-4DB2-9C1A-BDBAD94A2050}" destId="{0AE2E917-C573-474D-B73A-7F2F7C90EBC3}" srcOrd="0" destOrd="0" presId="urn:microsoft.com/office/officeart/2005/8/layout/cycle6"/>
    <dgm:cxn modelId="{8A07BC74-7462-45F1-BAE3-0111082A540B}" srcId="{DF46830F-51EF-489B-85E9-2810577DA76B}" destId="{2DCC7FAA-4F31-48CA-B1C3-4579C958880F}" srcOrd="5" destOrd="0" parTransId="{2A5607B7-AEC7-42F1-A49B-6BB5DF1E0817}" sibTransId="{EF0DC6F2-161C-401F-B707-788D3BF6CD5F}"/>
    <dgm:cxn modelId="{FAA7CA88-8A1D-4606-BEC6-176D6279829B}" type="presOf" srcId="{325B0BF7-F2B0-42F2-B451-554BBA019CF3}" destId="{49747949-7E1D-437A-8514-522AD952F994}" srcOrd="0" destOrd="0" presId="urn:microsoft.com/office/officeart/2005/8/layout/cycle6"/>
    <dgm:cxn modelId="{9DCF069A-89EB-45DA-9E36-F50F361F8AE9}" srcId="{DF46830F-51EF-489B-85E9-2810577DA76B}" destId="{245CE939-0449-46CB-8A2E-41CE7DF5414F}" srcOrd="6" destOrd="0" parTransId="{87C85BD3-686B-4A3E-9ABD-470793ACD00D}" sibTransId="{48E18108-C639-4C38-9C8E-4BD1CBD8EB44}"/>
    <dgm:cxn modelId="{2A57A59C-AF93-4E9B-8682-70C352B4D16F}" type="presOf" srcId="{45A59043-449F-4E40-B6FA-BB4208D6448E}" destId="{0E15FCCC-5FFD-432F-838F-5CA7217B35B0}" srcOrd="0" destOrd="0" presId="urn:microsoft.com/office/officeart/2005/8/layout/cycle6"/>
    <dgm:cxn modelId="{AB7831A7-74BA-4DE3-919D-8D1B2472120C}" srcId="{DF46830F-51EF-489B-85E9-2810577DA76B}" destId="{325B0BF7-F2B0-42F2-B451-554BBA019CF3}" srcOrd="3" destOrd="0" parTransId="{1574F59B-FFFE-44BF-937E-6A35D68F33DB}" sibTransId="{F551AC93-E939-4DB2-9C1A-BDBAD94A2050}"/>
    <dgm:cxn modelId="{AB23E6AA-E5AD-4099-B245-55116866401D}" type="presOf" srcId="{83B48795-C62F-4E1C-9114-5BEA88E2A9CB}" destId="{DA2E71C0-B6DA-4918-9C64-89C39B969FB6}" srcOrd="0" destOrd="0" presId="urn:microsoft.com/office/officeart/2005/8/layout/cycle6"/>
    <dgm:cxn modelId="{11A6C7B4-BEF9-4179-9474-0318A771B251}" type="presOf" srcId="{7E86722E-921E-4E68-8ED9-81F082A6C334}" destId="{B37FBC4F-1BA0-4288-B506-C3737AD7D9FC}" srcOrd="0" destOrd="0" presId="urn:microsoft.com/office/officeart/2005/8/layout/cycle6"/>
    <dgm:cxn modelId="{F1D97DBA-0AE0-43A3-85BE-0D4A39BBECB2}" srcId="{DF46830F-51EF-489B-85E9-2810577DA76B}" destId="{8E49ABCC-106C-4C4B-880B-A60ECA16D773}" srcOrd="2" destOrd="0" parTransId="{57006F2B-96FE-463F-9A0B-04F13C6F7147}" sibTransId="{83B48795-C62F-4E1C-9114-5BEA88E2A9CB}"/>
    <dgm:cxn modelId="{5CE7D7C2-80C9-4B12-98ED-E017181B4738}" type="presOf" srcId="{8E49ABCC-106C-4C4B-880B-A60ECA16D773}" destId="{48402306-5167-42DF-9A3E-28A98D12BA6A}" srcOrd="0" destOrd="0" presId="urn:microsoft.com/office/officeart/2005/8/layout/cycle6"/>
    <dgm:cxn modelId="{BB5B49C8-C2E6-4ACE-BB10-27ECF87113B0}" type="presOf" srcId="{A02C110E-282B-4199-A3D2-6056D2CEACC5}" destId="{3B83AAEF-436C-401F-B5C7-5274E1BB573B}" srcOrd="0" destOrd="0" presId="urn:microsoft.com/office/officeart/2005/8/layout/cycle6"/>
    <dgm:cxn modelId="{D42C68C9-EB2D-4867-B2F3-D09633614A31}" type="presOf" srcId="{2F4D295A-BC9F-4C50-B26B-6EAF417C5381}" destId="{00397E3E-D983-48EA-BBA2-389EA637D5CF}" srcOrd="0" destOrd="0" presId="urn:microsoft.com/office/officeart/2005/8/layout/cycle6"/>
    <dgm:cxn modelId="{4F3360D0-D4C2-4D89-B406-522F831F9F57}" type="presOf" srcId="{48E18108-C639-4C38-9C8E-4BD1CBD8EB44}" destId="{3D39145C-1748-47A1-BFDA-0498CD94E944}" srcOrd="0" destOrd="0" presId="urn:microsoft.com/office/officeart/2005/8/layout/cycle6"/>
    <dgm:cxn modelId="{5AF83BE2-D819-43E3-96FD-0041DE81E0AB}" type="presOf" srcId="{C118ECD3-049E-476C-981A-5603BAF2AA40}" destId="{6EF42525-C83C-454B-BF42-E9A20BDB4B25}" srcOrd="0" destOrd="0" presId="urn:microsoft.com/office/officeart/2005/8/layout/cycle6"/>
    <dgm:cxn modelId="{32D4A4EA-18E0-4743-B2D5-DE7FE66B0A9F}" srcId="{DF46830F-51EF-489B-85E9-2810577DA76B}" destId="{2F4D295A-BC9F-4C50-B26B-6EAF417C5381}" srcOrd="1" destOrd="0" parTransId="{1A4BE6F0-9ADF-47C6-8F64-FC6839585D50}" sibTransId="{45A59043-449F-4E40-B6FA-BB4208D6448E}"/>
    <dgm:cxn modelId="{F58455FB-75C1-4D5F-8E43-FEE9683F5086}" srcId="{DF46830F-51EF-489B-85E9-2810577DA76B}" destId="{C118ECD3-049E-476C-981A-5603BAF2AA40}" srcOrd="4" destOrd="0" parTransId="{5C742966-2867-49A6-804C-BBEDFD41327F}" sibTransId="{A02C110E-282B-4199-A3D2-6056D2CEACC5}"/>
    <dgm:cxn modelId="{7BD14DB9-D6FB-4F53-A672-168B1F31BB23}" type="presParOf" srcId="{19D41B5A-79D7-4F64-8080-025FE35F4789}" destId="{B37FBC4F-1BA0-4288-B506-C3737AD7D9FC}" srcOrd="0" destOrd="0" presId="urn:microsoft.com/office/officeart/2005/8/layout/cycle6"/>
    <dgm:cxn modelId="{F57348DD-CBAC-4E9D-9DAB-5F6B51573D3E}" type="presParOf" srcId="{19D41B5A-79D7-4F64-8080-025FE35F4789}" destId="{121A51B7-38B7-4A48-9988-BC6AB03CF128}" srcOrd="1" destOrd="0" presId="urn:microsoft.com/office/officeart/2005/8/layout/cycle6"/>
    <dgm:cxn modelId="{0ADDD68A-562A-4C3E-82DE-96C00733C5D9}" type="presParOf" srcId="{19D41B5A-79D7-4F64-8080-025FE35F4789}" destId="{790B0DAC-986C-45C0-A5A1-E666E31F192C}" srcOrd="2" destOrd="0" presId="urn:microsoft.com/office/officeart/2005/8/layout/cycle6"/>
    <dgm:cxn modelId="{E6683A69-666E-46AB-8F1B-6A2713DE8FD4}" type="presParOf" srcId="{19D41B5A-79D7-4F64-8080-025FE35F4789}" destId="{00397E3E-D983-48EA-BBA2-389EA637D5CF}" srcOrd="3" destOrd="0" presId="urn:microsoft.com/office/officeart/2005/8/layout/cycle6"/>
    <dgm:cxn modelId="{8263EB67-AFD8-4D67-AD71-FDAEF8600456}" type="presParOf" srcId="{19D41B5A-79D7-4F64-8080-025FE35F4789}" destId="{A6B999B0-4221-4267-8143-977D7A788C9D}" srcOrd="4" destOrd="0" presId="urn:microsoft.com/office/officeart/2005/8/layout/cycle6"/>
    <dgm:cxn modelId="{C4CBC291-C05C-4E53-82C2-08C7ED4532FC}" type="presParOf" srcId="{19D41B5A-79D7-4F64-8080-025FE35F4789}" destId="{0E15FCCC-5FFD-432F-838F-5CA7217B35B0}" srcOrd="5" destOrd="0" presId="urn:microsoft.com/office/officeart/2005/8/layout/cycle6"/>
    <dgm:cxn modelId="{1A75D809-B652-4C3A-8260-423907A5AF4A}" type="presParOf" srcId="{19D41B5A-79D7-4F64-8080-025FE35F4789}" destId="{48402306-5167-42DF-9A3E-28A98D12BA6A}" srcOrd="6" destOrd="0" presId="urn:microsoft.com/office/officeart/2005/8/layout/cycle6"/>
    <dgm:cxn modelId="{FB88E5BA-8782-4981-B4CB-B321103C3F8C}" type="presParOf" srcId="{19D41B5A-79D7-4F64-8080-025FE35F4789}" destId="{2F4355B2-E0DA-41FB-9FEC-6903818E2814}" srcOrd="7" destOrd="0" presId="urn:microsoft.com/office/officeart/2005/8/layout/cycle6"/>
    <dgm:cxn modelId="{3F20614C-BC5F-4D28-AC1F-842D3321FE5A}" type="presParOf" srcId="{19D41B5A-79D7-4F64-8080-025FE35F4789}" destId="{DA2E71C0-B6DA-4918-9C64-89C39B969FB6}" srcOrd="8" destOrd="0" presId="urn:microsoft.com/office/officeart/2005/8/layout/cycle6"/>
    <dgm:cxn modelId="{1C4B65C6-B4DC-47B9-A84B-42C882FB092B}" type="presParOf" srcId="{19D41B5A-79D7-4F64-8080-025FE35F4789}" destId="{49747949-7E1D-437A-8514-522AD952F994}" srcOrd="9" destOrd="0" presId="urn:microsoft.com/office/officeart/2005/8/layout/cycle6"/>
    <dgm:cxn modelId="{F4CA5462-A531-45BC-A924-DE2ACEEA03E9}" type="presParOf" srcId="{19D41B5A-79D7-4F64-8080-025FE35F4789}" destId="{AC99A286-25A3-4C24-9A0C-CFE7DE0EE205}" srcOrd="10" destOrd="0" presId="urn:microsoft.com/office/officeart/2005/8/layout/cycle6"/>
    <dgm:cxn modelId="{F7D3119F-8DF5-4FEF-92D6-D2E9CCA607E7}" type="presParOf" srcId="{19D41B5A-79D7-4F64-8080-025FE35F4789}" destId="{0AE2E917-C573-474D-B73A-7F2F7C90EBC3}" srcOrd="11" destOrd="0" presId="urn:microsoft.com/office/officeart/2005/8/layout/cycle6"/>
    <dgm:cxn modelId="{5DAFBE65-B69B-4CAA-B2FA-EE658C0A19AC}" type="presParOf" srcId="{19D41B5A-79D7-4F64-8080-025FE35F4789}" destId="{6EF42525-C83C-454B-BF42-E9A20BDB4B25}" srcOrd="12" destOrd="0" presId="urn:microsoft.com/office/officeart/2005/8/layout/cycle6"/>
    <dgm:cxn modelId="{6D8A8E55-E855-42DE-A7C2-8C09D7669D96}" type="presParOf" srcId="{19D41B5A-79D7-4F64-8080-025FE35F4789}" destId="{C4A7F52A-7BF2-482C-84D5-6046DF32CA1F}" srcOrd="13" destOrd="0" presId="urn:microsoft.com/office/officeart/2005/8/layout/cycle6"/>
    <dgm:cxn modelId="{B0105670-2383-49A0-A7FA-0E9BEAEA40CD}" type="presParOf" srcId="{19D41B5A-79D7-4F64-8080-025FE35F4789}" destId="{3B83AAEF-436C-401F-B5C7-5274E1BB573B}" srcOrd="14" destOrd="0" presId="urn:microsoft.com/office/officeart/2005/8/layout/cycle6"/>
    <dgm:cxn modelId="{BC2B1FF7-7C6E-42F8-986A-252A185ABABF}" type="presParOf" srcId="{19D41B5A-79D7-4F64-8080-025FE35F4789}" destId="{EC066957-F38E-4EE8-AF62-FB6DDD4300AF}" srcOrd="15" destOrd="0" presId="urn:microsoft.com/office/officeart/2005/8/layout/cycle6"/>
    <dgm:cxn modelId="{38CF3CA9-24B2-457C-950F-8C289150D1F2}" type="presParOf" srcId="{19D41B5A-79D7-4F64-8080-025FE35F4789}" destId="{82B37A6E-955B-4F21-9F56-2923569E08CA}" srcOrd="16" destOrd="0" presId="urn:microsoft.com/office/officeart/2005/8/layout/cycle6"/>
    <dgm:cxn modelId="{71CE9055-F947-4D46-A3EE-8F401BCEB7AA}" type="presParOf" srcId="{19D41B5A-79D7-4F64-8080-025FE35F4789}" destId="{65CAD3F6-65DD-48B9-AB2B-4894272417EF}" srcOrd="17" destOrd="0" presId="urn:microsoft.com/office/officeart/2005/8/layout/cycle6"/>
    <dgm:cxn modelId="{9770FD79-3C94-401F-9C79-8A79A0D3BB8D}" type="presParOf" srcId="{19D41B5A-79D7-4F64-8080-025FE35F4789}" destId="{3FF06818-73C7-4060-9E73-9FCF5D150244}" srcOrd="18" destOrd="0" presId="urn:microsoft.com/office/officeart/2005/8/layout/cycle6"/>
    <dgm:cxn modelId="{C41C5E85-1024-4672-BF74-CA7F07893BC7}" type="presParOf" srcId="{19D41B5A-79D7-4F64-8080-025FE35F4789}" destId="{0A62518E-34C8-417F-B08F-994D6C69B7FB}" srcOrd="19" destOrd="0" presId="urn:microsoft.com/office/officeart/2005/8/layout/cycle6"/>
    <dgm:cxn modelId="{C03F7163-7799-4727-A9B5-844C34290783}" type="presParOf" srcId="{19D41B5A-79D7-4F64-8080-025FE35F4789}" destId="{3D39145C-1748-47A1-BFDA-0498CD94E944}" srcOrd="20"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09B825-ACCF-4DB2-B95A-F977F8CA44D8}">
      <dsp:nvSpPr>
        <dsp:cNvPr id="0" name=""/>
        <dsp:cNvSpPr/>
      </dsp:nvSpPr>
      <dsp:spPr>
        <a:xfrm>
          <a:off x="1238171" y="451607"/>
          <a:ext cx="3013333" cy="3013333"/>
        </a:xfrm>
        <a:prstGeom prst="blockArc">
          <a:avLst>
            <a:gd name="adj1" fmla="val 9000000"/>
            <a:gd name="adj2" fmla="val 16200000"/>
            <a:gd name="adj3" fmla="val 4636"/>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FD5AAF3-A797-48AF-A4F8-610076A31D25}">
      <dsp:nvSpPr>
        <dsp:cNvPr id="0" name=""/>
        <dsp:cNvSpPr/>
      </dsp:nvSpPr>
      <dsp:spPr>
        <a:xfrm>
          <a:off x="1238171" y="451607"/>
          <a:ext cx="3013333" cy="3013333"/>
        </a:xfrm>
        <a:prstGeom prst="blockArc">
          <a:avLst>
            <a:gd name="adj1" fmla="val 1800000"/>
            <a:gd name="adj2" fmla="val 9000000"/>
            <a:gd name="adj3" fmla="val 4636"/>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A5DF41E-F7DA-40F4-8EBC-41B26A67D081}">
      <dsp:nvSpPr>
        <dsp:cNvPr id="0" name=""/>
        <dsp:cNvSpPr/>
      </dsp:nvSpPr>
      <dsp:spPr>
        <a:xfrm>
          <a:off x="1238171" y="451607"/>
          <a:ext cx="3013333" cy="3013333"/>
        </a:xfrm>
        <a:prstGeom prst="blockArc">
          <a:avLst>
            <a:gd name="adj1" fmla="val 16200000"/>
            <a:gd name="adj2" fmla="val 1800000"/>
            <a:gd name="adj3" fmla="val 4636"/>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15DCE8-C998-48D8-A15D-BCBB5DF87025}">
      <dsp:nvSpPr>
        <dsp:cNvPr id="0" name=""/>
        <dsp:cNvSpPr/>
      </dsp:nvSpPr>
      <dsp:spPr>
        <a:xfrm>
          <a:off x="2051927" y="1265363"/>
          <a:ext cx="1385821" cy="1385821"/>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solidFill>
                <a:schemeClr val="tx1"/>
              </a:solidFill>
            </a:rPr>
            <a:t>من أهم أنواع وسائل الإعلان التجارية:</a:t>
          </a:r>
        </a:p>
      </dsp:txBody>
      <dsp:txXfrm>
        <a:off x="2254876" y="1468312"/>
        <a:ext cx="979923" cy="979923"/>
      </dsp:txXfrm>
    </dsp:sp>
    <dsp:sp modelId="{4BAC0309-A0DD-4234-B496-A39B22141FE9}">
      <dsp:nvSpPr>
        <dsp:cNvPr id="0" name=""/>
        <dsp:cNvSpPr/>
      </dsp:nvSpPr>
      <dsp:spPr>
        <a:xfrm>
          <a:off x="2259800" y="1492"/>
          <a:ext cx="970075" cy="97007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1">
            <a:lnSpc>
              <a:spcPct val="90000"/>
            </a:lnSpc>
            <a:spcBef>
              <a:spcPct val="0"/>
            </a:spcBef>
            <a:spcAft>
              <a:spcPct val="35000"/>
            </a:spcAft>
            <a:buNone/>
          </a:pPr>
          <a:r>
            <a:rPr lang="ar-SA" sz="1300" kern="1200">
              <a:solidFill>
                <a:schemeClr val="tx1"/>
              </a:solidFill>
            </a:rPr>
            <a:t>الوسائل المطبوعة</a:t>
          </a:r>
          <a:endParaRPr lang="ar-SA" sz="1300" kern="1200" dirty="0">
            <a:solidFill>
              <a:schemeClr val="tx1"/>
            </a:solidFill>
          </a:endParaRPr>
        </a:p>
      </dsp:txBody>
      <dsp:txXfrm>
        <a:off x="2401864" y="143556"/>
        <a:ext cx="685947" cy="685947"/>
      </dsp:txXfrm>
    </dsp:sp>
    <dsp:sp modelId="{8C4852BE-D15D-4F21-A87B-EEB231C1EB2A}">
      <dsp:nvSpPr>
        <dsp:cNvPr id="0" name=""/>
        <dsp:cNvSpPr/>
      </dsp:nvSpPr>
      <dsp:spPr>
        <a:xfrm>
          <a:off x="3534368" y="2209108"/>
          <a:ext cx="970075" cy="97007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1">
            <a:lnSpc>
              <a:spcPct val="90000"/>
            </a:lnSpc>
            <a:spcBef>
              <a:spcPct val="0"/>
            </a:spcBef>
            <a:spcAft>
              <a:spcPct val="35000"/>
            </a:spcAft>
            <a:buNone/>
          </a:pPr>
          <a:r>
            <a:rPr lang="ar-SA" sz="1300" kern="1200" dirty="0">
              <a:solidFill>
                <a:schemeClr val="tx1"/>
              </a:solidFill>
            </a:rPr>
            <a:t>وسائل الإعلان عبر الإنترنت</a:t>
          </a:r>
        </a:p>
      </dsp:txBody>
      <dsp:txXfrm>
        <a:off x="3676432" y="2351172"/>
        <a:ext cx="685947" cy="685947"/>
      </dsp:txXfrm>
    </dsp:sp>
    <dsp:sp modelId="{2F5FA0C2-9C90-4D46-97C8-75A32D61AEE2}">
      <dsp:nvSpPr>
        <dsp:cNvPr id="0" name=""/>
        <dsp:cNvSpPr/>
      </dsp:nvSpPr>
      <dsp:spPr>
        <a:xfrm>
          <a:off x="985233" y="2209108"/>
          <a:ext cx="970075" cy="970075"/>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rtl="1">
            <a:lnSpc>
              <a:spcPct val="90000"/>
            </a:lnSpc>
            <a:spcBef>
              <a:spcPct val="0"/>
            </a:spcBef>
            <a:spcAft>
              <a:spcPct val="35000"/>
            </a:spcAft>
            <a:buNone/>
          </a:pPr>
          <a:r>
            <a:rPr lang="ar-SA" sz="1300" kern="1200">
              <a:solidFill>
                <a:schemeClr val="tx1"/>
              </a:solidFill>
            </a:rPr>
            <a:t>الأجهزة الذكية</a:t>
          </a:r>
          <a:endParaRPr lang="ar-SA" sz="1300" kern="1200" dirty="0">
            <a:solidFill>
              <a:schemeClr val="tx1"/>
            </a:solidFill>
          </a:endParaRPr>
        </a:p>
      </dsp:txBody>
      <dsp:txXfrm>
        <a:off x="1127297" y="2351172"/>
        <a:ext cx="685947" cy="6859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CB53AE-E27F-48AD-8B64-F44DE1BB0DF7}">
      <dsp:nvSpPr>
        <dsp:cNvPr id="0" name=""/>
        <dsp:cNvSpPr/>
      </dsp:nvSpPr>
      <dsp:spPr>
        <a:xfrm>
          <a:off x="3688243" y="2397966"/>
          <a:ext cx="1844121" cy="184412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marL="0" lvl="0" indent="0" algn="ctr" defTabSz="1377950" rtl="1">
            <a:lnSpc>
              <a:spcPct val="90000"/>
            </a:lnSpc>
            <a:spcBef>
              <a:spcPct val="0"/>
            </a:spcBef>
            <a:spcAft>
              <a:spcPct val="35000"/>
            </a:spcAft>
            <a:buNone/>
          </a:pPr>
          <a:r>
            <a:rPr lang="ar-SA" sz="3100" kern="1200"/>
            <a:t>مواصفات الإعلان الفعالة</a:t>
          </a:r>
        </a:p>
      </dsp:txBody>
      <dsp:txXfrm>
        <a:off x="3778266" y="2487989"/>
        <a:ext cx="1664075" cy="1664075"/>
      </dsp:txXfrm>
    </dsp:sp>
    <dsp:sp modelId="{0B919425-E98A-49D3-A8E6-9DD713ADDD2E}">
      <dsp:nvSpPr>
        <dsp:cNvPr id="0" name=""/>
        <dsp:cNvSpPr/>
      </dsp:nvSpPr>
      <dsp:spPr>
        <a:xfrm rot="16200000">
          <a:off x="4089580" y="1877242"/>
          <a:ext cx="1041448" cy="0"/>
        </a:xfrm>
        <a:custGeom>
          <a:avLst/>
          <a:gdLst/>
          <a:ahLst/>
          <a:cxnLst/>
          <a:rect l="0" t="0" r="0" b="0"/>
          <a:pathLst>
            <a:path>
              <a:moveTo>
                <a:pt x="0" y="0"/>
              </a:moveTo>
              <a:lnTo>
                <a:pt x="1041448"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AF512A-31DE-469E-B111-338E2483F14E}">
      <dsp:nvSpPr>
        <dsp:cNvPr id="0" name=""/>
        <dsp:cNvSpPr/>
      </dsp:nvSpPr>
      <dsp:spPr>
        <a:xfrm>
          <a:off x="3992523" y="120956"/>
          <a:ext cx="1235561" cy="123556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b="1" kern="1200">
              <a:latin typeface="Roboto" panose="02000000000000000000" pitchFamily="2" charset="0"/>
            </a:rPr>
            <a:t>1- اختيار العنوان الجيد </a:t>
          </a:r>
          <a:endParaRPr lang="ar-SA" sz="2000" kern="1200" dirty="0"/>
        </a:p>
      </dsp:txBody>
      <dsp:txXfrm>
        <a:off x="4052838" y="181271"/>
        <a:ext cx="1114931" cy="1114931"/>
      </dsp:txXfrm>
    </dsp:sp>
    <dsp:sp modelId="{26DA6BB5-CD33-435C-813D-D19836BC1B00}">
      <dsp:nvSpPr>
        <dsp:cNvPr id="0" name=""/>
        <dsp:cNvSpPr/>
      </dsp:nvSpPr>
      <dsp:spPr>
        <a:xfrm rot="20520000">
          <a:off x="5508818" y="2871763"/>
          <a:ext cx="962204" cy="0"/>
        </a:xfrm>
        <a:custGeom>
          <a:avLst/>
          <a:gdLst/>
          <a:ahLst/>
          <a:cxnLst/>
          <a:rect l="0" t="0" r="0" b="0"/>
          <a:pathLst>
            <a:path>
              <a:moveTo>
                <a:pt x="0" y="0"/>
              </a:moveTo>
              <a:lnTo>
                <a:pt x="962204"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97857E-819F-4F23-AEDE-1EEF65E5C7C5}">
      <dsp:nvSpPr>
        <dsp:cNvPr id="0" name=""/>
        <dsp:cNvSpPr/>
      </dsp:nvSpPr>
      <dsp:spPr>
        <a:xfrm>
          <a:off x="6447476" y="1904584"/>
          <a:ext cx="1235561" cy="123556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b="1" kern="1200">
              <a:latin typeface="Roboto" panose="02000000000000000000" pitchFamily="2" charset="0"/>
            </a:rPr>
            <a:t>2- طلب إجراء من المتلقي </a:t>
          </a:r>
          <a:endParaRPr lang="ar-SA" sz="2000" kern="1200" dirty="0"/>
        </a:p>
      </dsp:txBody>
      <dsp:txXfrm>
        <a:off x="6507791" y="1964899"/>
        <a:ext cx="1114931" cy="1114931"/>
      </dsp:txXfrm>
    </dsp:sp>
    <dsp:sp modelId="{51CDC30F-4BD8-420A-A06F-1D1EAF761789}">
      <dsp:nvSpPr>
        <dsp:cNvPr id="0" name=""/>
        <dsp:cNvSpPr/>
      </dsp:nvSpPr>
      <dsp:spPr>
        <a:xfrm rot="3240000">
          <a:off x="5140492" y="4516321"/>
          <a:ext cx="677941" cy="0"/>
        </a:xfrm>
        <a:custGeom>
          <a:avLst/>
          <a:gdLst/>
          <a:ahLst/>
          <a:cxnLst/>
          <a:rect l="0" t="0" r="0" b="0"/>
          <a:pathLst>
            <a:path>
              <a:moveTo>
                <a:pt x="0" y="0"/>
              </a:moveTo>
              <a:lnTo>
                <a:pt x="67794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FB25C83-7D63-4A6A-8282-A5AEF186771F}">
      <dsp:nvSpPr>
        <dsp:cNvPr id="0" name=""/>
        <dsp:cNvSpPr/>
      </dsp:nvSpPr>
      <dsp:spPr>
        <a:xfrm>
          <a:off x="5509768" y="4790554"/>
          <a:ext cx="1235561" cy="123556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889000" rtl="1">
            <a:lnSpc>
              <a:spcPct val="90000"/>
            </a:lnSpc>
            <a:spcBef>
              <a:spcPct val="0"/>
            </a:spcBef>
            <a:spcAft>
              <a:spcPct val="35000"/>
            </a:spcAft>
            <a:buNone/>
          </a:pPr>
          <a:r>
            <a:rPr lang="ar-SA" sz="2000" b="1" kern="1200">
              <a:latin typeface="Roboto" panose="02000000000000000000" pitchFamily="2" charset="0"/>
            </a:rPr>
            <a:t>3- إظهار مصداقية المنتج </a:t>
          </a:r>
          <a:endParaRPr lang="ar-SA" sz="2000" b="1" kern="1200" dirty="0">
            <a:latin typeface="Roboto" panose="02000000000000000000" pitchFamily="2" charset="0"/>
          </a:endParaRPr>
        </a:p>
      </dsp:txBody>
      <dsp:txXfrm>
        <a:off x="5570083" y="4850869"/>
        <a:ext cx="1114931" cy="1114931"/>
      </dsp:txXfrm>
    </dsp:sp>
    <dsp:sp modelId="{8FA93EB5-7B08-40FE-ABD6-022A01CA982B}">
      <dsp:nvSpPr>
        <dsp:cNvPr id="0" name=""/>
        <dsp:cNvSpPr/>
      </dsp:nvSpPr>
      <dsp:spPr>
        <a:xfrm rot="7560000">
          <a:off x="3402175" y="4516321"/>
          <a:ext cx="677941" cy="0"/>
        </a:xfrm>
        <a:custGeom>
          <a:avLst/>
          <a:gdLst/>
          <a:ahLst/>
          <a:cxnLst/>
          <a:rect l="0" t="0" r="0" b="0"/>
          <a:pathLst>
            <a:path>
              <a:moveTo>
                <a:pt x="0" y="0"/>
              </a:moveTo>
              <a:lnTo>
                <a:pt x="677941"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FE8D31E-1123-4148-AF75-D926EB74448A}">
      <dsp:nvSpPr>
        <dsp:cNvPr id="0" name=""/>
        <dsp:cNvSpPr/>
      </dsp:nvSpPr>
      <dsp:spPr>
        <a:xfrm>
          <a:off x="2475279" y="4790554"/>
          <a:ext cx="1235561" cy="123556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rtl="1">
            <a:lnSpc>
              <a:spcPct val="90000"/>
            </a:lnSpc>
            <a:spcBef>
              <a:spcPct val="0"/>
            </a:spcBef>
            <a:spcAft>
              <a:spcPct val="35000"/>
            </a:spcAft>
            <a:buNone/>
          </a:pPr>
          <a:r>
            <a:rPr lang="ar-SA" sz="1800" b="1" kern="1200">
              <a:latin typeface="Roboto" panose="02000000000000000000" pitchFamily="2" charset="0"/>
            </a:rPr>
            <a:t>4-التركيز على ما يقدمه المنتج للمستهلك </a:t>
          </a:r>
          <a:endParaRPr lang="ar-SA" sz="1800" b="1" kern="1200" dirty="0">
            <a:latin typeface="Roboto" panose="02000000000000000000" pitchFamily="2" charset="0"/>
          </a:endParaRPr>
        </a:p>
      </dsp:txBody>
      <dsp:txXfrm>
        <a:off x="2535594" y="4850869"/>
        <a:ext cx="1114931" cy="1114931"/>
      </dsp:txXfrm>
    </dsp:sp>
    <dsp:sp modelId="{444724AE-6744-428A-8E09-DC941C0F268E}">
      <dsp:nvSpPr>
        <dsp:cNvPr id="0" name=""/>
        <dsp:cNvSpPr/>
      </dsp:nvSpPr>
      <dsp:spPr>
        <a:xfrm rot="11880000">
          <a:off x="2749585" y="2871763"/>
          <a:ext cx="962204" cy="0"/>
        </a:xfrm>
        <a:custGeom>
          <a:avLst/>
          <a:gdLst/>
          <a:ahLst/>
          <a:cxnLst/>
          <a:rect l="0" t="0" r="0" b="0"/>
          <a:pathLst>
            <a:path>
              <a:moveTo>
                <a:pt x="0" y="0"/>
              </a:moveTo>
              <a:lnTo>
                <a:pt x="962204"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E727C60-4FD3-4CC9-B918-25C72AA8E24D}">
      <dsp:nvSpPr>
        <dsp:cNvPr id="0" name=""/>
        <dsp:cNvSpPr/>
      </dsp:nvSpPr>
      <dsp:spPr>
        <a:xfrm>
          <a:off x="1537570" y="1904584"/>
          <a:ext cx="1235561" cy="123556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marL="0" lvl="0" indent="0" algn="ctr" defTabSz="755650" rtl="1">
            <a:lnSpc>
              <a:spcPct val="90000"/>
            </a:lnSpc>
            <a:spcBef>
              <a:spcPct val="0"/>
            </a:spcBef>
            <a:spcAft>
              <a:spcPct val="35000"/>
            </a:spcAft>
            <a:buNone/>
          </a:pPr>
          <a:r>
            <a:rPr lang="ar-SA" sz="1700" b="1" kern="1200" dirty="0">
              <a:latin typeface="Roboto" panose="02000000000000000000" pitchFamily="2" charset="0"/>
            </a:rPr>
            <a:t>5-تضمين المعلومات المناسبة البيانية</a:t>
          </a:r>
        </a:p>
      </dsp:txBody>
      <dsp:txXfrm>
        <a:off x="1597885" y="1964899"/>
        <a:ext cx="1114931" cy="111493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D478E0-C364-4170-B69C-13BE4EF1BA59}">
      <dsp:nvSpPr>
        <dsp:cNvPr id="0" name=""/>
        <dsp:cNvSpPr/>
      </dsp:nvSpPr>
      <dsp:spPr>
        <a:xfrm>
          <a:off x="1847093" y="2353"/>
          <a:ext cx="2114887" cy="95652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SA" sz="3900" b="1" kern="1200">
              <a:latin typeface="Roboto" panose="02000000000000000000" pitchFamily="2" charset="0"/>
            </a:rPr>
            <a:t>التوازن</a:t>
          </a:r>
          <a:endParaRPr lang="ar-SA" sz="3900" kern="1200" dirty="0"/>
        </a:p>
      </dsp:txBody>
      <dsp:txXfrm>
        <a:off x="1847093" y="2353"/>
        <a:ext cx="2114887" cy="956529"/>
      </dsp:txXfrm>
    </dsp:sp>
    <dsp:sp modelId="{E18F0DBF-7C13-4BEE-9E18-A59E84C34D66}">
      <dsp:nvSpPr>
        <dsp:cNvPr id="0" name=""/>
        <dsp:cNvSpPr/>
      </dsp:nvSpPr>
      <dsp:spPr>
        <a:xfrm>
          <a:off x="805432" y="2353"/>
          <a:ext cx="946964" cy="956529"/>
        </a:xfrm>
        <a:prstGeom prst="rect">
          <a:avLst/>
        </a:prstGeom>
        <a:blipFill rotWithShape="1">
          <a:blip xmlns:r="http://schemas.openxmlformats.org/officeDocument/2006/relationships" r:embed="rId1"/>
          <a:srcRect/>
          <a:stretch>
            <a:fillRect/>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5F78FE-1A52-43C6-B70A-1F7866AEFD5C}">
      <dsp:nvSpPr>
        <dsp:cNvPr id="0" name=""/>
        <dsp:cNvSpPr/>
      </dsp:nvSpPr>
      <dsp:spPr>
        <a:xfrm>
          <a:off x="805432" y="1116711"/>
          <a:ext cx="2114887" cy="95652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SA" sz="3900" kern="1200"/>
            <a:t>المحاذاة</a:t>
          </a:r>
          <a:endParaRPr lang="ar-SA" sz="3900" kern="1200" dirty="0"/>
        </a:p>
      </dsp:txBody>
      <dsp:txXfrm>
        <a:off x="805432" y="1116711"/>
        <a:ext cx="2114887" cy="956529"/>
      </dsp:txXfrm>
    </dsp:sp>
    <dsp:sp modelId="{1B1B7E72-C4E9-4C46-A55E-43497A1123C6}">
      <dsp:nvSpPr>
        <dsp:cNvPr id="0" name=""/>
        <dsp:cNvSpPr/>
      </dsp:nvSpPr>
      <dsp:spPr>
        <a:xfrm>
          <a:off x="3015016" y="1116711"/>
          <a:ext cx="946964" cy="956529"/>
        </a:xfrm>
        <a:prstGeom prst="rect">
          <a:avLst/>
        </a:prstGeom>
        <a:blipFill rotWithShape="1">
          <a:blip xmlns:r="http://schemas.openxmlformats.org/officeDocument/2006/relationships" r:embed="rId2"/>
          <a:srcRect/>
          <a:stretch>
            <a:fillRect l="-98000" r="-98000"/>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3B6599-6FB9-4A3C-B56A-9FFC779AAB2B}">
      <dsp:nvSpPr>
        <dsp:cNvPr id="0" name=""/>
        <dsp:cNvSpPr/>
      </dsp:nvSpPr>
      <dsp:spPr>
        <a:xfrm>
          <a:off x="1847093" y="2231068"/>
          <a:ext cx="2114887" cy="95652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SA" sz="3900" kern="1200"/>
            <a:t>القرب</a:t>
          </a:r>
          <a:endParaRPr lang="ar-SA" sz="3900" kern="1200" dirty="0"/>
        </a:p>
      </dsp:txBody>
      <dsp:txXfrm>
        <a:off x="1847093" y="2231068"/>
        <a:ext cx="2114887" cy="956529"/>
      </dsp:txXfrm>
    </dsp:sp>
    <dsp:sp modelId="{348B6E60-C1A2-4B87-AEB6-884D020425FA}">
      <dsp:nvSpPr>
        <dsp:cNvPr id="0" name=""/>
        <dsp:cNvSpPr/>
      </dsp:nvSpPr>
      <dsp:spPr>
        <a:xfrm>
          <a:off x="805432" y="2231068"/>
          <a:ext cx="946964" cy="956529"/>
        </a:xfrm>
        <a:prstGeom prst="rect">
          <a:avLst/>
        </a:prstGeom>
        <a:blipFill rotWithShape="1">
          <a:blip xmlns:r="http://schemas.openxmlformats.org/officeDocument/2006/relationships" r:embed="rId3"/>
          <a:srcRect/>
          <a:stretch>
            <a:fillRect l="-30000" r="-30000"/>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8B6F91E-9D9B-4E85-8CF8-BE93B6F86D4F}">
      <dsp:nvSpPr>
        <dsp:cNvPr id="0" name=""/>
        <dsp:cNvSpPr/>
      </dsp:nvSpPr>
      <dsp:spPr>
        <a:xfrm>
          <a:off x="805432" y="3345425"/>
          <a:ext cx="2114887" cy="95652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SA" sz="3900" kern="1200"/>
            <a:t>التكرار</a:t>
          </a:r>
          <a:endParaRPr lang="ar-SA" sz="3900" kern="1200" dirty="0"/>
        </a:p>
      </dsp:txBody>
      <dsp:txXfrm>
        <a:off x="805432" y="3345425"/>
        <a:ext cx="2114887" cy="956529"/>
      </dsp:txXfrm>
    </dsp:sp>
    <dsp:sp modelId="{FE6BD63E-87A9-45D9-9E65-70C246833517}">
      <dsp:nvSpPr>
        <dsp:cNvPr id="0" name=""/>
        <dsp:cNvSpPr/>
      </dsp:nvSpPr>
      <dsp:spPr>
        <a:xfrm>
          <a:off x="3015016" y="3345425"/>
          <a:ext cx="946964" cy="956529"/>
        </a:xfrm>
        <a:prstGeom prst="rect">
          <a:avLst/>
        </a:prstGeom>
        <a:blipFill rotWithShape="1">
          <a:blip xmlns:r="http://schemas.openxmlformats.org/officeDocument/2006/relationships" r:embed="rId4"/>
          <a:srcRect/>
          <a:stretch>
            <a:fillRect l="-29000" r="-29000"/>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E597278-518C-485A-A4E7-FF4B60E7745F}">
      <dsp:nvSpPr>
        <dsp:cNvPr id="0" name=""/>
        <dsp:cNvSpPr/>
      </dsp:nvSpPr>
      <dsp:spPr>
        <a:xfrm>
          <a:off x="1847093" y="4459783"/>
          <a:ext cx="2114887" cy="956529"/>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rtl="1">
            <a:lnSpc>
              <a:spcPct val="90000"/>
            </a:lnSpc>
            <a:spcBef>
              <a:spcPct val="0"/>
            </a:spcBef>
            <a:spcAft>
              <a:spcPct val="35000"/>
            </a:spcAft>
            <a:buNone/>
          </a:pPr>
          <a:r>
            <a:rPr lang="ar-SA" sz="3900" kern="1200" dirty="0"/>
            <a:t>التباين</a:t>
          </a:r>
        </a:p>
      </dsp:txBody>
      <dsp:txXfrm>
        <a:off x="1847093" y="4459783"/>
        <a:ext cx="2114887" cy="956529"/>
      </dsp:txXfrm>
    </dsp:sp>
    <dsp:sp modelId="{15BC383D-5973-43A6-8B06-BC79083C85E7}">
      <dsp:nvSpPr>
        <dsp:cNvPr id="0" name=""/>
        <dsp:cNvSpPr/>
      </dsp:nvSpPr>
      <dsp:spPr>
        <a:xfrm>
          <a:off x="805432" y="4459783"/>
          <a:ext cx="946964" cy="956529"/>
        </a:xfrm>
        <a:prstGeom prst="rect">
          <a:avLst/>
        </a:prstGeom>
        <a:blipFill rotWithShape="1">
          <a:blip xmlns:r="http://schemas.openxmlformats.org/officeDocument/2006/relationships" r:embed="rId5"/>
          <a:srcRect/>
          <a:stretch>
            <a:fillRect l="-38000" r="-38000"/>
          </a:stretch>
        </a:blip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7FBC4F-1BA0-4288-B506-C3737AD7D9FC}">
      <dsp:nvSpPr>
        <dsp:cNvPr id="0" name=""/>
        <dsp:cNvSpPr/>
      </dsp:nvSpPr>
      <dsp:spPr>
        <a:xfrm>
          <a:off x="3319350" y="3647"/>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الخط (</a:t>
          </a:r>
          <a:r>
            <a:rPr lang="en-US" sz="1700" b="1" kern="1200">
              <a:solidFill>
                <a:schemeClr val="bg1"/>
              </a:solidFill>
            </a:rPr>
            <a:t>line</a:t>
          </a:r>
          <a:r>
            <a:rPr lang="ar-SA" sz="1700" b="1" kern="1200">
              <a:solidFill>
                <a:schemeClr val="bg1"/>
              </a:solidFill>
            </a:rPr>
            <a:t>)</a:t>
          </a:r>
          <a:endParaRPr lang="ar-SA" sz="1700" kern="1200">
            <a:solidFill>
              <a:schemeClr val="bg1"/>
            </a:solidFill>
          </a:endParaRPr>
        </a:p>
      </dsp:txBody>
      <dsp:txXfrm>
        <a:off x="3363746" y="48043"/>
        <a:ext cx="1310378" cy="820668"/>
      </dsp:txXfrm>
    </dsp:sp>
    <dsp:sp modelId="{790B0DAC-986C-45C0-A5A1-E666E31F192C}">
      <dsp:nvSpPr>
        <dsp:cNvPr id="0" name=""/>
        <dsp:cNvSpPr/>
      </dsp:nvSpPr>
      <dsp:spPr>
        <a:xfrm>
          <a:off x="1424259" y="458378"/>
          <a:ext cx="5189353" cy="5189353"/>
        </a:xfrm>
        <a:custGeom>
          <a:avLst/>
          <a:gdLst/>
          <a:ahLst/>
          <a:cxnLst/>
          <a:rect l="0" t="0" r="0" b="0"/>
          <a:pathLst>
            <a:path>
              <a:moveTo>
                <a:pt x="3303512" y="98700"/>
              </a:moveTo>
              <a:arcTo wR="2594676" hR="2594676" stAng="17151246" swAng="125539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0397E3E-D983-48EA-BBA2-389EA637D5CF}">
      <dsp:nvSpPr>
        <dsp:cNvPr id="0" name=""/>
        <dsp:cNvSpPr/>
      </dsp:nvSpPr>
      <dsp:spPr>
        <a:xfrm>
          <a:off x="5347950" y="980570"/>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الشكل (</a:t>
          </a:r>
          <a:r>
            <a:rPr lang="en-US" sz="1700" b="1" kern="1200">
              <a:solidFill>
                <a:schemeClr val="bg1"/>
              </a:solidFill>
            </a:rPr>
            <a:t>Shape </a:t>
          </a:r>
          <a:r>
            <a:rPr lang="ar-SA" sz="1700" b="1" kern="1200">
              <a:solidFill>
                <a:schemeClr val="bg1"/>
              </a:solidFill>
            </a:rPr>
            <a:t>)</a:t>
          </a:r>
          <a:endParaRPr lang="ar-SA" sz="1700" b="1" kern="1200" dirty="0">
            <a:solidFill>
              <a:schemeClr val="bg1"/>
            </a:solidFill>
          </a:endParaRPr>
        </a:p>
      </dsp:txBody>
      <dsp:txXfrm>
        <a:off x="5392346" y="1024966"/>
        <a:ext cx="1310378" cy="820668"/>
      </dsp:txXfrm>
    </dsp:sp>
    <dsp:sp modelId="{0E15FCCC-5FFD-432F-838F-5CA7217B35B0}">
      <dsp:nvSpPr>
        <dsp:cNvPr id="0" name=""/>
        <dsp:cNvSpPr/>
      </dsp:nvSpPr>
      <dsp:spPr>
        <a:xfrm>
          <a:off x="1424259" y="458378"/>
          <a:ext cx="5189353" cy="5189353"/>
        </a:xfrm>
        <a:custGeom>
          <a:avLst/>
          <a:gdLst/>
          <a:ahLst/>
          <a:cxnLst/>
          <a:rect l="0" t="0" r="0" b="0"/>
          <a:pathLst>
            <a:path>
              <a:moveTo>
                <a:pt x="4919960" y="1443415"/>
              </a:moveTo>
              <a:arcTo wR="2594676" hR="2594676" stAng="20019583" swAng="172555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8402306-5167-42DF-9A3E-28A98D12BA6A}">
      <dsp:nvSpPr>
        <dsp:cNvPr id="0" name=""/>
        <dsp:cNvSpPr/>
      </dsp:nvSpPr>
      <dsp:spPr>
        <a:xfrm>
          <a:off x="5848973" y="3175694"/>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اللون (</a:t>
          </a:r>
          <a:r>
            <a:rPr lang="en-US" sz="1700" b="1" kern="1200">
              <a:solidFill>
                <a:schemeClr val="bg1"/>
              </a:solidFill>
            </a:rPr>
            <a:t>Color</a:t>
          </a:r>
          <a:r>
            <a:rPr lang="ar-SA" sz="1700" b="1" kern="1200">
              <a:solidFill>
                <a:schemeClr val="bg1"/>
              </a:solidFill>
            </a:rPr>
            <a:t>)</a:t>
          </a:r>
          <a:endParaRPr lang="ar-SA" sz="1700" b="1" kern="1200" dirty="0">
            <a:solidFill>
              <a:schemeClr val="bg1"/>
            </a:solidFill>
          </a:endParaRPr>
        </a:p>
      </dsp:txBody>
      <dsp:txXfrm>
        <a:off x="5893369" y="3220090"/>
        <a:ext cx="1310378" cy="820668"/>
      </dsp:txXfrm>
    </dsp:sp>
    <dsp:sp modelId="{DA2E71C0-B6DA-4918-9C64-89C39B969FB6}">
      <dsp:nvSpPr>
        <dsp:cNvPr id="0" name=""/>
        <dsp:cNvSpPr/>
      </dsp:nvSpPr>
      <dsp:spPr>
        <a:xfrm>
          <a:off x="1424259" y="458378"/>
          <a:ext cx="5189353" cy="5189353"/>
        </a:xfrm>
        <a:custGeom>
          <a:avLst/>
          <a:gdLst/>
          <a:ahLst/>
          <a:cxnLst/>
          <a:rect l="0" t="0" r="0" b="0"/>
          <a:pathLst>
            <a:path>
              <a:moveTo>
                <a:pt x="4971096" y="3636296"/>
              </a:moveTo>
              <a:arcTo wR="2594676" hR="2594676" stAng="1420113" swAng="135782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9747949-7E1D-437A-8514-522AD952F994}">
      <dsp:nvSpPr>
        <dsp:cNvPr id="0" name=""/>
        <dsp:cNvSpPr/>
      </dsp:nvSpPr>
      <dsp:spPr>
        <a:xfrm>
          <a:off x="4445138" y="4936047"/>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الطباعة (</a:t>
          </a:r>
          <a:r>
            <a:rPr lang="en-US" sz="1700" b="1" kern="1200">
              <a:solidFill>
                <a:schemeClr val="bg1"/>
              </a:solidFill>
            </a:rPr>
            <a:t>Typography</a:t>
          </a:r>
          <a:r>
            <a:rPr lang="ar-SA" sz="1700" b="1" kern="1200">
              <a:solidFill>
                <a:schemeClr val="bg1"/>
              </a:solidFill>
            </a:rPr>
            <a:t>)</a:t>
          </a:r>
          <a:endParaRPr lang="ar-SA" sz="1700" b="1" kern="1200" dirty="0">
            <a:solidFill>
              <a:schemeClr val="bg1"/>
            </a:solidFill>
          </a:endParaRPr>
        </a:p>
      </dsp:txBody>
      <dsp:txXfrm>
        <a:off x="4489534" y="4980443"/>
        <a:ext cx="1310378" cy="820668"/>
      </dsp:txXfrm>
    </dsp:sp>
    <dsp:sp modelId="{0AE2E917-C573-474D-B73A-7F2F7C90EBC3}">
      <dsp:nvSpPr>
        <dsp:cNvPr id="0" name=""/>
        <dsp:cNvSpPr/>
      </dsp:nvSpPr>
      <dsp:spPr>
        <a:xfrm>
          <a:off x="1424259" y="458378"/>
          <a:ext cx="5189353" cy="5189353"/>
        </a:xfrm>
        <a:custGeom>
          <a:avLst/>
          <a:gdLst/>
          <a:ahLst/>
          <a:cxnLst/>
          <a:rect l="0" t="0" r="0" b="0"/>
          <a:pathLst>
            <a:path>
              <a:moveTo>
                <a:pt x="3012468" y="5155496"/>
              </a:moveTo>
              <a:arcTo wR="2594676" hR="2594676" stAng="4844037" swAng="1111925"/>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EF42525-C83C-454B-BF42-E9A20BDB4B25}">
      <dsp:nvSpPr>
        <dsp:cNvPr id="0" name=""/>
        <dsp:cNvSpPr/>
      </dsp:nvSpPr>
      <dsp:spPr>
        <a:xfrm>
          <a:off x="2193562" y="4936047"/>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البنية (</a:t>
          </a:r>
          <a:r>
            <a:rPr lang="en-US" sz="1700" b="1" kern="1200">
              <a:solidFill>
                <a:schemeClr val="bg1"/>
              </a:solidFill>
            </a:rPr>
            <a:t>Texture</a:t>
          </a:r>
          <a:r>
            <a:rPr lang="ar-SA" sz="1700" b="1" kern="1200">
              <a:solidFill>
                <a:schemeClr val="bg1"/>
              </a:solidFill>
            </a:rPr>
            <a:t>)</a:t>
          </a:r>
          <a:endParaRPr lang="ar-SA" sz="1700" b="1" kern="1200" dirty="0">
            <a:solidFill>
              <a:schemeClr val="bg1"/>
            </a:solidFill>
          </a:endParaRPr>
        </a:p>
      </dsp:txBody>
      <dsp:txXfrm>
        <a:off x="2237958" y="4980443"/>
        <a:ext cx="1310378" cy="820668"/>
      </dsp:txXfrm>
    </dsp:sp>
    <dsp:sp modelId="{3B83AAEF-436C-401F-B5C7-5274E1BB573B}">
      <dsp:nvSpPr>
        <dsp:cNvPr id="0" name=""/>
        <dsp:cNvSpPr/>
      </dsp:nvSpPr>
      <dsp:spPr>
        <a:xfrm>
          <a:off x="1424259" y="458378"/>
          <a:ext cx="5189353" cy="5189353"/>
        </a:xfrm>
        <a:custGeom>
          <a:avLst/>
          <a:gdLst/>
          <a:ahLst/>
          <a:cxnLst/>
          <a:rect l="0" t="0" r="0" b="0"/>
          <a:pathLst>
            <a:path>
              <a:moveTo>
                <a:pt x="802024" y="4470508"/>
              </a:moveTo>
              <a:arcTo wR="2594676" hR="2594676" stAng="8022065" swAng="1357822"/>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066957-F38E-4EE8-AF62-FB6DDD4300AF}">
      <dsp:nvSpPr>
        <dsp:cNvPr id="0" name=""/>
        <dsp:cNvSpPr/>
      </dsp:nvSpPr>
      <dsp:spPr>
        <a:xfrm>
          <a:off x="789728" y="3175694"/>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الحجم (</a:t>
          </a:r>
          <a:r>
            <a:rPr lang="en-US" sz="1700" b="1" kern="1200">
              <a:solidFill>
                <a:schemeClr val="bg1"/>
              </a:solidFill>
            </a:rPr>
            <a:t>Size</a:t>
          </a:r>
          <a:r>
            <a:rPr lang="ar-SA" sz="1700" b="1" kern="1200">
              <a:solidFill>
                <a:schemeClr val="bg1"/>
              </a:solidFill>
            </a:rPr>
            <a:t>)</a:t>
          </a:r>
          <a:endParaRPr lang="ar-SA" sz="1700" b="1" kern="1200" dirty="0">
            <a:solidFill>
              <a:schemeClr val="bg1"/>
            </a:solidFill>
          </a:endParaRPr>
        </a:p>
      </dsp:txBody>
      <dsp:txXfrm>
        <a:off x="834124" y="3220090"/>
        <a:ext cx="1310378" cy="820668"/>
      </dsp:txXfrm>
    </dsp:sp>
    <dsp:sp modelId="{65CAD3F6-65DD-48B9-AB2B-4894272417EF}">
      <dsp:nvSpPr>
        <dsp:cNvPr id="0" name=""/>
        <dsp:cNvSpPr/>
      </dsp:nvSpPr>
      <dsp:spPr>
        <a:xfrm>
          <a:off x="1424259" y="458378"/>
          <a:ext cx="5189353" cy="5189353"/>
        </a:xfrm>
        <a:custGeom>
          <a:avLst/>
          <a:gdLst/>
          <a:ahLst/>
          <a:cxnLst/>
          <a:rect l="0" t="0" r="0" b="0"/>
          <a:pathLst>
            <a:path>
              <a:moveTo>
                <a:pt x="2312" y="2704187"/>
              </a:moveTo>
              <a:arcTo wR="2594676" hR="2594676" stAng="10654864" swAng="1725553"/>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FF06818-73C7-4060-9E73-9FCF5D150244}">
      <dsp:nvSpPr>
        <dsp:cNvPr id="0" name=""/>
        <dsp:cNvSpPr/>
      </dsp:nvSpPr>
      <dsp:spPr>
        <a:xfrm>
          <a:off x="1290750" y="980570"/>
          <a:ext cx="1399170" cy="909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1">
            <a:lnSpc>
              <a:spcPct val="90000"/>
            </a:lnSpc>
            <a:spcBef>
              <a:spcPct val="0"/>
            </a:spcBef>
            <a:spcAft>
              <a:spcPct val="35000"/>
            </a:spcAft>
            <a:buNone/>
          </a:pPr>
          <a:r>
            <a:rPr lang="ar-SA" sz="1700" b="1" kern="1200">
              <a:solidFill>
                <a:schemeClr val="bg1"/>
              </a:solidFill>
            </a:rPr>
            <a:t>الفراغ (</a:t>
          </a:r>
          <a:r>
            <a:rPr lang="en-US" sz="1700" b="1" kern="1200">
              <a:solidFill>
                <a:schemeClr val="bg1"/>
              </a:solidFill>
            </a:rPr>
            <a:t>Space</a:t>
          </a:r>
          <a:r>
            <a:rPr lang="ar-SA" sz="1700" b="1" kern="1200">
              <a:solidFill>
                <a:schemeClr val="bg1"/>
              </a:solidFill>
            </a:rPr>
            <a:t>)</a:t>
          </a:r>
          <a:endParaRPr lang="ar-SA" sz="1700" b="1" kern="1200" dirty="0">
            <a:solidFill>
              <a:schemeClr val="bg1"/>
            </a:solidFill>
          </a:endParaRPr>
        </a:p>
      </dsp:txBody>
      <dsp:txXfrm>
        <a:off x="1335146" y="1024966"/>
        <a:ext cx="1310378" cy="820668"/>
      </dsp:txXfrm>
    </dsp:sp>
    <dsp:sp modelId="{3D39145C-1748-47A1-BFDA-0498CD94E944}">
      <dsp:nvSpPr>
        <dsp:cNvPr id="0" name=""/>
        <dsp:cNvSpPr/>
      </dsp:nvSpPr>
      <dsp:spPr>
        <a:xfrm>
          <a:off x="1424259" y="458378"/>
          <a:ext cx="5189353" cy="5189353"/>
        </a:xfrm>
        <a:custGeom>
          <a:avLst/>
          <a:gdLst/>
          <a:ahLst/>
          <a:cxnLst/>
          <a:rect l="0" t="0" r="0" b="0"/>
          <a:pathLst>
            <a:path>
              <a:moveTo>
                <a:pt x="1041226" y="516422"/>
              </a:moveTo>
              <a:arcTo wR="2594676" hR="2594676" stAng="13993360" swAng="1255394"/>
            </a:path>
          </a:pathLst>
        </a:custGeom>
        <a:noFill/>
        <a:ln w="6350" cap="flat" cmpd="sng" algn="ctr">
          <a:solidFill>
            <a:schemeClr val="accent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C13710A-00B3-45A4-B50F-FB56330CE5BB}" type="datetimeFigureOut">
              <a:rPr lang="en-US" smtClean="0"/>
              <a:t>11/12/2022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C6446B-CC79-4555-B9C4-10193B4F6C3D}" type="slidenum">
              <a:rPr lang="en-US" smtClean="0"/>
              <a:t>‹#›</a:t>
            </a:fld>
            <a:endParaRPr lang="en-US"/>
          </a:p>
        </p:txBody>
      </p:sp>
    </p:spTree>
    <p:extLst>
      <p:ext uri="{BB962C8B-B14F-4D97-AF65-F5344CB8AC3E}">
        <p14:creationId xmlns:p14="http://schemas.microsoft.com/office/powerpoint/2010/main" val="295456990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Full Image">
    <p:spTree>
      <p:nvGrpSpPr>
        <p:cNvPr id="1" name=""/>
        <p:cNvGrpSpPr/>
        <p:nvPr/>
      </p:nvGrpSpPr>
      <p:grpSpPr>
        <a:xfrm>
          <a:off x="0" y="0"/>
          <a:ext cx="0" cy="0"/>
          <a:chOff x="0" y="0"/>
          <a:chExt cx="0" cy="0"/>
        </a:xfrm>
      </p:grpSpPr>
      <p:pic>
        <p:nvPicPr>
          <p:cNvPr id="2054" name="Picture 6">
            <a:extLst>
              <a:ext uri="{FF2B5EF4-FFF2-40B4-BE49-F238E27FC236}">
                <a16:creationId xmlns:a16="http://schemas.microsoft.com/office/drawing/2014/main" id="{650B2E9D-A60F-28B3-0026-4F9727ADA2E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515107"/>
            <a:ext cx="12208835" cy="8314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2457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Image 6">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C58EE5B1-FBB9-B128-A97D-77D816984936}"/>
              </a:ext>
            </a:extLst>
          </p:cNvPr>
          <p:cNvPicPr>
            <a:picLocks noChangeAspect="1" noChangeArrowheads="1"/>
          </p:cNvPicPr>
          <p:nvPr userDrawn="1"/>
        </p:nvPicPr>
        <p:blipFill>
          <a:blip r:embed="rId2">
            <a:duotone>
              <a:schemeClr val="accent1">
                <a:shade val="45000"/>
                <a:satMod val="135000"/>
              </a:schemeClr>
              <a:prstClr val="white"/>
            </a:duotone>
            <a:alphaModFix amt="5000"/>
            <a:extLst>
              <a:ext uri="{28A0092B-C50C-407E-A947-70E740481C1C}">
                <a14:useLocalDpi xmlns:a14="http://schemas.microsoft.com/office/drawing/2010/main" val="0"/>
              </a:ext>
            </a:extLst>
          </a:blip>
          <a:srcRect/>
          <a:stretch>
            <a:fillRect/>
          </a:stretch>
        </p:blipFill>
        <p:spPr bwMode="auto">
          <a:xfrm>
            <a:off x="0" y="0"/>
            <a:ext cx="12192000" cy="844905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userDrawn="1"/>
        </p:nvGrpSpPr>
        <p:grpSpPr>
          <a:xfrm rot="16200000">
            <a:off x="5930900" y="-5930900"/>
            <a:ext cx="330200" cy="12192000"/>
            <a:chOff x="12700" y="0"/>
            <a:chExt cx="546100" cy="6858000"/>
          </a:xfrm>
        </p:grpSpPr>
        <p:sp>
          <p:nvSpPr>
            <p:cNvPr id="6" name="Rectangle 5"/>
            <p:cNvSpPr/>
            <p:nvPr/>
          </p:nvSpPr>
          <p:spPr>
            <a:xfrm>
              <a:off x="12700" y="0"/>
              <a:ext cx="546100" cy="2705100"/>
            </a:xfrm>
            <a:prstGeom prst="rect">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2700" y="2705100"/>
              <a:ext cx="546100" cy="4152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p:cNvGrpSpPr/>
          <p:nvPr userDrawn="1"/>
        </p:nvGrpSpPr>
        <p:grpSpPr>
          <a:xfrm rot="5400000" flipH="1">
            <a:off x="5930900" y="596900"/>
            <a:ext cx="330200" cy="12192000"/>
            <a:chOff x="12700" y="0"/>
            <a:chExt cx="546100" cy="6858000"/>
          </a:xfrm>
        </p:grpSpPr>
        <p:sp>
          <p:nvSpPr>
            <p:cNvPr id="9" name="Rectangle 8"/>
            <p:cNvSpPr/>
            <p:nvPr/>
          </p:nvSpPr>
          <p:spPr>
            <a:xfrm>
              <a:off x="12700" y="0"/>
              <a:ext cx="546100" cy="2705100"/>
            </a:xfrm>
            <a:prstGeom prst="rect">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700" y="2705100"/>
              <a:ext cx="546100" cy="41529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userDrawn="1"/>
        </p:nvGrpSpPr>
        <p:grpSpPr>
          <a:xfrm rot="16200000">
            <a:off x="8178800" y="2844799"/>
            <a:ext cx="6858002" cy="1168400"/>
            <a:chOff x="0" y="5689600"/>
            <a:chExt cx="12192000" cy="1168400"/>
          </a:xfrm>
        </p:grpSpPr>
        <p:sp>
          <p:nvSpPr>
            <p:cNvPr id="12" name="Isosceles Triangle 11"/>
            <p:cNvSpPr/>
            <p:nvPr/>
          </p:nvSpPr>
          <p:spPr>
            <a:xfrm>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p:cNvSpPr/>
            <p:nvPr/>
          </p:nvSpPr>
          <p:spPr>
            <a:xfrm flipH="1">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90887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lide 3">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450333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5109651"/>
      </p:ext>
    </p:extLst>
  </p:cSld>
  <p:clrMap bg1="lt1" tx1="dk1" bg2="lt2" tx2="dk2" accent1="accent1" accent2="accent2" accent3="accent3" accent4="accent4" accent5="accent5" accent6="accent6" hlink="hlink" folHlink="folHlink"/>
  <p:sldLayoutIdLst>
    <p:sldLayoutId id="2147483681" r:id="rId1"/>
    <p:sldLayoutId id="2147483688" r:id="rId2"/>
    <p:sldLayoutId id="2147483701" r:id="rId3"/>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25.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aws.boe.gov.sa/BoeLaws/Laws/LawDetails/16c49913-599f-406b-b016-a9a700f172c9/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4">
            <a:extLst>
              <a:ext uri="{FF2B5EF4-FFF2-40B4-BE49-F238E27FC236}">
                <a16:creationId xmlns:a16="http://schemas.microsoft.com/office/drawing/2014/main" id="{EA7682F4-1A5E-79A5-508E-40F5830BB6D0}"/>
              </a:ext>
            </a:extLst>
          </p:cNvPr>
          <p:cNvSpPr txBox="1"/>
          <p:nvPr/>
        </p:nvSpPr>
        <p:spPr>
          <a:xfrm>
            <a:off x="5884607" y="3101921"/>
            <a:ext cx="5169318" cy="1089529"/>
          </a:xfrm>
          <a:prstGeom prst="rect">
            <a:avLst/>
          </a:prstGeom>
        </p:spPr>
        <p:txBody>
          <a:bodyPr spcFirstLastPara="1" wrap="square" lIns="91425" tIns="91425" rIns="91425" bIns="91425" anchor="ctr" anchorCtr="0">
            <a:noAutofit/>
          </a:bodyPr>
          <a:lstStyle>
            <a:defPPr>
              <a:defRPr lang="en-US"/>
            </a:defPPr>
            <a:lvl1pPr algn="ctr" defTabSz="914423" rtl="1">
              <a:lnSpc>
                <a:spcPct val="90000"/>
              </a:lnSpc>
              <a:spcBef>
                <a:spcPts val="0"/>
              </a:spcBef>
              <a:buNone/>
              <a:defRPr sz="5400">
                <a:effectLst>
                  <a:outerShdw blurRad="38100" dist="38100" dir="2700000" algn="tl">
                    <a:srgbClr val="000000">
                      <a:alpha val="43137"/>
                    </a:srgbClr>
                  </a:outerShdw>
                </a:effectLst>
                <a:latin typeface="Aref Ruqaa"/>
                <a:ea typeface="+mj-ea"/>
                <a:cs typeface="Aref Ruqaa"/>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9600" dirty="0"/>
              <a:t>تقنية رقمية 2-2</a:t>
            </a:r>
            <a:endParaRPr lang="en-US" sz="9600" dirty="0"/>
          </a:p>
        </p:txBody>
      </p:sp>
      <p:sp>
        <p:nvSpPr>
          <p:cNvPr id="4" name="Rectangle 2">
            <a:extLst>
              <a:ext uri="{FF2B5EF4-FFF2-40B4-BE49-F238E27FC236}">
                <a16:creationId xmlns:a16="http://schemas.microsoft.com/office/drawing/2014/main" id="{DE04656F-CB69-A318-3391-28D693D24419}"/>
              </a:ext>
            </a:extLst>
          </p:cNvPr>
          <p:cNvSpPr txBox="1">
            <a:spLocks noChangeArrowheads="1"/>
          </p:cNvSpPr>
          <p:nvPr/>
        </p:nvSpPr>
        <p:spPr bwMode="gray">
          <a:xfrm>
            <a:off x="6430464" y="4756464"/>
            <a:ext cx="4453846" cy="561856"/>
          </a:xfrm>
          <a:prstGeom prst="rect">
            <a:avLst/>
          </a:prstGeom>
        </p:spPr>
        <p:txBody>
          <a:bodyPr spcFirstLastPara="1" wrap="square" lIns="91425" tIns="91425" rIns="91425" bIns="91425" anchor="ctr" anchorCtr="0">
            <a:noAutofit/>
          </a:bodyPr>
          <a:lstStyle>
            <a:defPPr>
              <a:defRPr lang="en-US"/>
            </a:defPPr>
            <a:lvl1pPr algn="ctr" defTabSz="914423" rtl="1">
              <a:lnSpc>
                <a:spcPct val="90000"/>
              </a:lnSpc>
              <a:spcBef>
                <a:spcPts val="0"/>
              </a:spcBef>
              <a:buNone/>
              <a:defRPr sz="7200">
                <a:solidFill>
                  <a:schemeClr val="bg1"/>
                </a:solidFill>
                <a:effectLst>
                  <a:outerShdw blurRad="38100" dist="38100" dir="2700000" algn="tl">
                    <a:srgbClr val="000000">
                      <a:alpha val="43137"/>
                    </a:srgbClr>
                  </a:outerShdw>
                </a:effectLst>
                <a:latin typeface="Aref Ruqaa" panose="02000503000000000000" pitchFamily="2" charset="-78"/>
                <a:ea typeface="+mj-ea"/>
                <a:cs typeface="Aref Ruqaa" panose="02000503000000000000" pitchFamily="2" charset="-78"/>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altLang="ar-SA" sz="4400" dirty="0">
                <a:solidFill>
                  <a:srgbClr val="FF0000"/>
                </a:solidFill>
                <a:latin typeface="Aref Ruqaa"/>
                <a:cs typeface="+mn-cs"/>
              </a:rPr>
              <a:t>أ.علي معشي</a:t>
            </a:r>
            <a:endParaRPr lang="en-US" altLang="ar-SA" sz="4400" dirty="0">
              <a:solidFill>
                <a:srgbClr val="FF0000"/>
              </a:solidFill>
              <a:latin typeface="Aref Ruqaa"/>
              <a:cs typeface="+mn-cs"/>
            </a:endParaRPr>
          </a:p>
        </p:txBody>
      </p:sp>
    </p:spTree>
    <p:extLst>
      <p:ext uri="{BB962C8B-B14F-4D97-AF65-F5344CB8AC3E}">
        <p14:creationId xmlns:p14="http://schemas.microsoft.com/office/powerpoint/2010/main" val="214706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graphicFrame>
        <p:nvGraphicFramePr>
          <p:cNvPr id="4" name="رسم تخطيطي 3">
            <a:extLst>
              <a:ext uri="{FF2B5EF4-FFF2-40B4-BE49-F238E27FC236}">
                <a16:creationId xmlns:a16="http://schemas.microsoft.com/office/drawing/2014/main" id="{C321BF68-43E6-5439-1020-594586DCBE5B}"/>
              </a:ext>
            </a:extLst>
          </p:cNvPr>
          <p:cNvGraphicFramePr/>
          <p:nvPr>
            <p:extLst>
              <p:ext uri="{D42A27DB-BD31-4B8C-83A1-F6EECF244321}">
                <p14:modId xmlns:p14="http://schemas.microsoft.com/office/powerpoint/2010/main" val="1872992855"/>
              </p:ext>
            </p:extLst>
          </p:nvPr>
        </p:nvGraphicFramePr>
        <p:xfrm>
          <a:off x="1244600" y="398205"/>
          <a:ext cx="9220609" cy="6147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7672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60CB53AE-E27F-48AD-8B64-F44DE1BB0DF7}"/>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graphicEl>
                                              <a:dgm id="{0B919425-E98A-49D3-A8E6-9DD713ADDD2E}"/>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graphicEl>
                                              <a:dgm id="{28AF512A-31DE-469E-B111-338E2483F14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graphicEl>
                                              <a:dgm id="{26DA6BB5-CD33-435C-813D-D19836BC1B00}"/>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graphicEl>
                                              <a:dgm id="{5E97857E-819F-4F23-AEDE-1EEF65E5C7C5}"/>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graphicEl>
                                              <a:dgm id="{51CDC30F-4BD8-420A-A06F-1D1EAF761789}"/>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
                                            <p:graphicEl>
                                              <a:dgm id="{1FB25C83-7D63-4A6A-8282-A5AEF186771F}"/>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graphicEl>
                                              <a:dgm id="{8FA93EB5-7B08-40FE-ABD6-022A01CA982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
                                            <p:graphicEl>
                                              <a:dgm id="{DFE8D31E-1123-4148-AF75-D926EB74448A}"/>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graphicEl>
                                              <a:dgm id="{444724AE-6744-428A-8E09-DC941C0F268E}"/>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
                                            <p:graphicEl>
                                              <a:dgm id="{5E727C60-4FD3-4CC9-B918-25C72AA8E24D}"/>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6401753"/>
          </a:xfrm>
          <a:prstGeom prst="rect">
            <a:avLst/>
          </a:prstGeom>
          <a:noFill/>
        </p:spPr>
        <p:txBody>
          <a:bodyPr wrap="square">
            <a:spAutoFit/>
          </a:bodyPr>
          <a:lstStyle/>
          <a:p>
            <a:pPr algn="r" rtl="1"/>
            <a:r>
              <a:rPr lang="ar-SA" sz="3600" dirty="0">
                <a:solidFill>
                  <a:srgbClr val="FFC000"/>
                </a:solidFill>
              </a:rPr>
              <a:t>مواصفات الإعلان الفعالة</a:t>
            </a:r>
          </a:p>
          <a:p>
            <a:pPr algn="r" rtl="1"/>
            <a:r>
              <a:rPr lang="ar-SA" sz="2000" b="1" dirty="0">
                <a:solidFill>
                  <a:srgbClr val="B9887E"/>
                </a:solidFill>
                <a:latin typeface="Roboto" panose="02000000000000000000" pitchFamily="2" charset="0"/>
              </a:rPr>
              <a:t>1- اختيار العنوان الجيد  </a:t>
            </a:r>
            <a:br>
              <a:rPr lang="ar-SA" sz="2000" b="1" dirty="0">
                <a:solidFill>
                  <a:srgbClr val="B9887E"/>
                </a:solidFill>
                <a:latin typeface="Roboto" panose="02000000000000000000" pitchFamily="2" charset="0"/>
              </a:rPr>
            </a:br>
            <a:r>
              <a:rPr lang="ar-SA" sz="2000" b="1" dirty="0">
                <a:solidFill>
                  <a:srgbClr val="B9887E"/>
                </a:solidFill>
                <a:latin typeface="Roboto" panose="02000000000000000000" pitchFamily="2" charset="0"/>
              </a:rPr>
              <a:t> </a:t>
            </a:r>
            <a:r>
              <a:rPr lang="ar-SA" dirty="0"/>
              <a:t>تعد كلمات العنوان من أهم مكونات أي إعلان، ويجب اختيار تلك الكلمات بعناية فائقة، حيث تشير دراسات التسويق بأن شخصين من كل عشرة أشخاص فقط يتابعان قراءة الإعلان بعد ملاحظة عنوانه، ولذلك فإن فشل العنوان في جذب انتباه الجمهور؛ فقد الإعلان قيمته.</a:t>
            </a:r>
          </a:p>
          <a:p>
            <a:pPr algn="r" rtl="1"/>
            <a:r>
              <a:rPr lang="ar-SA" dirty="0"/>
              <a:t>العنوان الجيد يجب أن</a:t>
            </a:r>
          </a:p>
          <a:p>
            <a:pPr marL="285750" indent="-285750" algn="r" rtl="1">
              <a:buFontTx/>
              <a:buChar char="-"/>
            </a:pPr>
            <a:r>
              <a:rPr lang="ar-SA" dirty="0"/>
              <a:t>يركز على ميزات المنتج أو الخدمة.</a:t>
            </a:r>
          </a:p>
          <a:p>
            <a:pPr marL="285750" indent="-285750" algn="r" rtl="1">
              <a:buFontTx/>
              <a:buChar char="-"/>
            </a:pPr>
            <a:r>
              <a:rPr lang="ar-SA" dirty="0"/>
              <a:t> يركز على المسائل التي تعني الجمهور.</a:t>
            </a:r>
          </a:p>
          <a:p>
            <a:pPr marL="285750" indent="-285750" algn="r" rtl="1">
              <a:buFontTx/>
              <a:buChar char="-"/>
            </a:pPr>
            <a:r>
              <a:rPr lang="ar-SA" dirty="0"/>
              <a:t> يثير الفضول ويدعو لاستكشاف المزيد من المعلومات بخصوص المنتج أو الخدمة.</a:t>
            </a:r>
            <a:br>
              <a:rPr lang="ar-SA" dirty="0"/>
            </a:br>
            <a:endParaRPr lang="ar-SA" dirty="0"/>
          </a:p>
          <a:p>
            <a:pPr algn="r" rtl="1"/>
            <a:r>
              <a:rPr lang="ar-SA" sz="2000" b="1" dirty="0">
                <a:solidFill>
                  <a:srgbClr val="B9887E"/>
                </a:solidFill>
                <a:latin typeface="Roboto" panose="02000000000000000000" pitchFamily="2" charset="0"/>
              </a:rPr>
              <a:t>2- طلب إجراء من المتلقي </a:t>
            </a:r>
          </a:p>
          <a:p>
            <a:pPr algn="r" rtl="1"/>
            <a:r>
              <a:rPr lang="ar-SA" dirty="0"/>
              <a:t>إحدى الطرق الجيدة لجذب انتباه المتلقي في أن يطلب منه القيام بعمل ماء ويطلق على هذا المصطلح التسويقي تسمية اتخاذ إجراء </a:t>
            </a:r>
            <a:r>
              <a:rPr lang="en-US" dirty="0"/>
              <a:t>Call to Action) </a:t>
            </a:r>
            <a:r>
              <a:rPr lang="ar-SA" dirty="0"/>
              <a:t> </a:t>
            </a:r>
          </a:p>
          <a:p>
            <a:pPr algn="r" rtl="1"/>
            <a:r>
              <a:rPr lang="ar-SA" dirty="0"/>
              <a:t>وهي طريقة تستخدم بشكل واسع في الإعلانات والبيع، وتوجد كلمات محددة تدمج في سيناريوهات المبيعات أو الرسائل الإعلانية أو صفحات الكترونية </a:t>
            </a:r>
          </a:p>
          <a:p>
            <a:pPr algn="r" rtl="1"/>
            <a:r>
              <a:rPr lang="ar-SA" dirty="0"/>
              <a:t>تشجع المتلقي على التجاوب مع الرسالة. على سبيل المثال</a:t>
            </a:r>
          </a:p>
          <a:p>
            <a:pPr algn="r" rtl="1"/>
            <a:r>
              <a:rPr lang="ar-SA" dirty="0"/>
              <a:t> في التسويق عبر البريد الإلكتروني يكون اتخاذ الإجراء (</a:t>
            </a:r>
            <a:r>
              <a:rPr lang="en-US" dirty="0"/>
              <a:t>Call to Action) </a:t>
            </a:r>
            <a:r>
              <a:rPr lang="ar-SA" dirty="0"/>
              <a:t>بالضغط على تير أو سطر نصي لارتباط تشعبي يوجه المستخدم إلى </a:t>
            </a:r>
          </a:p>
          <a:p>
            <a:pPr algn="r" rtl="1"/>
            <a:r>
              <a:rPr lang="ar-SA" dirty="0"/>
              <a:t>موقع إلكتروني العلامة تجارية.</a:t>
            </a:r>
            <a:br>
              <a:rPr lang="ar-SA" dirty="0"/>
            </a:br>
            <a:endParaRPr lang="ar-SA" dirty="0"/>
          </a:p>
          <a:p>
            <a:pPr algn="r" rtl="1"/>
            <a:r>
              <a:rPr lang="ar-SA" sz="2000" b="1" dirty="0">
                <a:solidFill>
                  <a:srgbClr val="B9887E"/>
                </a:solidFill>
                <a:latin typeface="Roboto" panose="02000000000000000000" pitchFamily="2" charset="0"/>
              </a:rPr>
              <a:t>3- إظهار مصداقية المنتج </a:t>
            </a:r>
          </a:p>
          <a:p>
            <a:pPr algn="r" rtl="1"/>
            <a:r>
              <a:rPr lang="ar-SA" sz="2000" dirty="0"/>
              <a:t>بغض النظر عن نوع النشاط التجاري أو المنتج أو الخدمة التي يروج لها، يتعين على المعلن دائما إثبات المصداقية بالاستعانة بطرف ثالث، </a:t>
            </a:r>
          </a:p>
          <a:p>
            <a:pPr algn="r" rtl="1"/>
            <a:r>
              <a:rPr lang="ar-SA" sz="2000" dirty="0"/>
              <a:t>إن استخدام الاعتماد الرسمي أو التصديقات الرسمية المناسبة أو أي نوع آخر من الطرق الموثوقة، </a:t>
            </a:r>
          </a:p>
          <a:p>
            <a:pPr algn="r" rtl="1"/>
            <a:r>
              <a:rPr lang="ar-SA" sz="2000" dirty="0"/>
              <a:t>من شأنه أن يوفر مصداقية لما يقدم للجمهور، ويمكن أيضا الاستعانة بتقييمات وآراء أفراد أو جمهور يبدون رضاهم عن المنتج أو الخدمة.</a:t>
            </a:r>
            <a:br>
              <a:rPr lang="ar-SA" sz="2000" dirty="0"/>
            </a:br>
            <a:endParaRPr lang="ar-SA" b="0" i="0" dirty="0">
              <a:solidFill>
                <a:srgbClr val="202124"/>
              </a:solidFill>
              <a:effectLst/>
              <a:latin typeface="Roboto" panose="02000000000000000000" pitchFamily="2" charset="0"/>
            </a:endParaRPr>
          </a:p>
        </p:txBody>
      </p:sp>
      <p:pic>
        <p:nvPicPr>
          <p:cNvPr id="7" name="صورة 6">
            <a:extLst>
              <a:ext uri="{FF2B5EF4-FFF2-40B4-BE49-F238E27FC236}">
                <a16:creationId xmlns:a16="http://schemas.microsoft.com/office/drawing/2014/main" id="{1B52E7D3-D458-DDA6-4DEA-4E68B4F74A3C}"/>
              </a:ext>
            </a:extLst>
          </p:cNvPr>
          <p:cNvPicPr>
            <a:picLocks noChangeAspect="1"/>
          </p:cNvPicPr>
          <p:nvPr/>
        </p:nvPicPr>
        <p:blipFill>
          <a:blip r:embed="rId2"/>
          <a:stretch>
            <a:fillRect/>
          </a:stretch>
        </p:blipFill>
        <p:spPr>
          <a:xfrm>
            <a:off x="225417" y="1704891"/>
            <a:ext cx="1422187" cy="1047928"/>
          </a:xfrm>
          <a:prstGeom prst="rect">
            <a:avLst/>
          </a:prstGeom>
        </p:spPr>
      </p:pic>
      <p:pic>
        <p:nvPicPr>
          <p:cNvPr id="9" name="صورة 8">
            <a:extLst>
              <a:ext uri="{FF2B5EF4-FFF2-40B4-BE49-F238E27FC236}">
                <a16:creationId xmlns:a16="http://schemas.microsoft.com/office/drawing/2014/main" id="{D28B79C4-E5D9-9E02-6C7E-BDCB95899F65}"/>
              </a:ext>
            </a:extLst>
          </p:cNvPr>
          <p:cNvPicPr>
            <a:picLocks noChangeAspect="1"/>
          </p:cNvPicPr>
          <p:nvPr/>
        </p:nvPicPr>
        <p:blipFill>
          <a:blip r:embed="rId3"/>
          <a:stretch>
            <a:fillRect/>
          </a:stretch>
        </p:blipFill>
        <p:spPr>
          <a:xfrm>
            <a:off x="225417" y="3653344"/>
            <a:ext cx="1165233" cy="1047928"/>
          </a:xfrm>
          <a:prstGeom prst="rect">
            <a:avLst/>
          </a:prstGeom>
        </p:spPr>
      </p:pic>
      <p:pic>
        <p:nvPicPr>
          <p:cNvPr id="11" name="صورة 10">
            <a:extLst>
              <a:ext uri="{FF2B5EF4-FFF2-40B4-BE49-F238E27FC236}">
                <a16:creationId xmlns:a16="http://schemas.microsoft.com/office/drawing/2014/main" id="{E337970F-E98A-5B75-FEE2-BF5753BD9663}"/>
              </a:ext>
            </a:extLst>
          </p:cNvPr>
          <p:cNvPicPr>
            <a:picLocks noChangeAspect="1"/>
          </p:cNvPicPr>
          <p:nvPr/>
        </p:nvPicPr>
        <p:blipFill>
          <a:blip r:embed="rId4"/>
          <a:stretch>
            <a:fillRect/>
          </a:stretch>
        </p:blipFill>
        <p:spPr>
          <a:xfrm>
            <a:off x="225417" y="5377314"/>
            <a:ext cx="1213367" cy="813936"/>
          </a:xfrm>
          <a:prstGeom prst="rect">
            <a:avLst/>
          </a:prstGeom>
        </p:spPr>
      </p:pic>
    </p:spTree>
    <p:extLst>
      <p:ext uri="{BB962C8B-B14F-4D97-AF65-F5344CB8AC3E}">
        <p14:creationId xmlns:p14="http://schemas.microsoft.com/office/powerpoint/2010/main" val="2931688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5663089"/>
          </a:xfrm>
          <a:prstGeom prst="rect">
            <a:avLst/>
          </a:prstGeom>
          <a:noFill/>
        </p:spPr>
        <p:txBody>
          <a:bodyPr wrap="square">
            <a:spAutoFit/>
          </a:bodyPr>
          <a:lstStyle/>
          <a:p>
            <a:pPr algn="r" rtl="1"/>
            <a:r>
              <a:rPr lang="ar-SA" sz="3600" dirty="0">
                <a:solidFill>
                  <a:srgbClr val="FFC000"/>
                </a:solidFill>
              </a:rPr>
              <a:t>مواصفات الإعلان الفعالة</a:t>
            </a:r>
            <a:endParaRPr lang="ar-SA" sz="2000" b="1" dirty="0">
              <a:solidFill>
                <a:srgbClr val="B9887E"/>
              </a:solidFill>
              <a:latin typeface="Roboto" panose="02000000000000000000" pitchFamily="2" charset="0"/>
            </a:endParaRPr>
          </a:p>
          <a:p>
            <a:pPr algn="r" rtl="1"/>
            <a:r>
              <a:rPr lang="ar-SA" sz="2000" b="1" dirty="0">
                <a:solidFill>
                  <a:srgbClr val="B9887E"/>
                </a:solidFill>
                <a:latin typeface="Roboto" panose="02000000000000000000" pitchFamily="2" charset="0"/>
              </a:rPr>
              <a:t>4-التركيز على ما يقدمه المنتج للمستهلك </a:t>
            </a:r>
          </a:p>
          <a:p>
            <a:pPr algn="r" rtl="1"/>
            <a:r>
              <a:rPr lang="ar-SA" sz="2000" dirty="0"/>
              <a:t>عندما يتعلق الأمر بشراء منتج جديد، فإن جميع المستهلكين المحتملين يركزون بوعي أو دون وعي على سؤال معين وهو: </a:t>
            </a:r>
          </a:p>
          <a:p>
            <a:pPr algn="r" rtl="1"/>
            <a:r>
              <a:rPr lang="ar-SA" sz="2000" dirty="0"/>
              <a:t>"ماذا يعني هذا الأمر بالنسبة لي؟"</a:t>
            </a:r>
          </a:p>
          <a:p>
            <a:pPr algn="r" rtl="1"/>
            <a:r>
              <a:rPr lang="ar-SA" sz="2000" dirty="0"/>
              <a:t> أو بمعنى آخر "كيف لهذا المنتج </a:t>
            </a:r>
          </a:p>
          <a:p>
            <a:pPr algn="r" rtl="1"/>
            <a:r>
              <a:rPr lang="ar-SA" sz="2000" dirty="0"/>
              <a:t>أو الخدمة أن تكون مفيدة في حياتي اليومية؟". </a:t>
            </a:r>
            <a:br>
              <a:rPr lang="ar-SA" sz="2000" dirty="0"/>
            </a:br>
            <a:r>
              <a:rPr lang="ar-SA" sz="2000" dirty="0"/>
              <a:t>إذا أجاب الإعلان عن هذا السؤال البسيط والحاسم فإنه يمكن بسهولة جذاب اهتمام العميل، فالمستهلك يشتري المنافع وليس الميزات، وكما هو معلوم، </a:t>
            </a:r>
          </a:p>
          <a:p>
            <a:pPr algn="r" rtl="1"/>
            <a:r>
              <a:rPr lang="ar-SA" sz="2000" dirty="0"/>
              <a:t>لا أحد يرغب في شراء منتج عديم الفائدة بالنسبة له؛ </a:t>
            </a:r>
          </a:p>
          <a:p>
            <a:pPr algn="r" rtl="1"/>
            <a:r>
              <a:rPr lang="ar-SA" sz="2000" dirty="0"/>
              <a:t>لذلك يجب أن يركز كل إعلان على السبب الذي من أجله سيكون المنتج (أو الخدمة) مفيدا للجمهور المستهدف.</a:t>
            </a:r>
            <a:br>
              <a:rPr lang="ar-SA" sz="2000" dirty="0"/>
            </a:br>
            <a:endParaRPr lang="ar-SA" sz="2000" b="1" dirty="0">
              <a:solidFill>
                <a:srgbClr val="B9887E"/>
              </a:solidFill>
              <a:latin typeface="Roboto" panose="02000000000000000000" pitchFamily="2" charset="0"/>
            </a:endParaRPr>
          </a:p>
          <a:p>
            <a:pPr algn="r" rtl="1"/>
            <a:r>
              <a:rPr lang="ar-SA" sz="2000" b="1" dirty="0">
                <a:solidFill>
                  <a:srgbClr val="B9887E"/>
                </a:solidFill>
                <a:latin typeface="Roboto" panose="02000000000000000000" pitchFamily="2" charset="0"/>
              </a:rPr>
              <a:t>5-تضمين المعلومات المناسبة البيانية</a:t>
            </a:r>
          </a:p>
          <a:p>
            <a:pPr algn="r" rtl="1"/>
            <a:r>
              <a:rPr lang="ar-SA" dirty="0"/>
              <a:t>عند الترويج الإعلاني المنتج أو خدمة، من المهم تضمين معلومات عن كيفية تمكين العميل المحتمل من الوصول للمنتج وشرائه، أو تضمين طرق للاتصال  بالشركة للحصول على مزيد من المعلومات، على سبيل المثال:</a:t>
            </a:r>
          </a:p>
          <a:p>
            <a:pPr marL="285750" indent="-285750" algn="r" rtl="1">
              <a:buFontTx/>
              <a:buChar char="-"/>
            </a:pPr>
            <a:r>
              <a:rPr lang="ar-SA" dirty="0"/>
              <a:t>إذا أردت بيع منتج فيجب الإشارة إلى المتجر الذي سيباع فيه.</a:t>
            </a:r>
          </a:p>
          <a:p>
            <a:pPr marL="285750" indent="-285750" algn="r" rtl="1">
              <a:buFontTx/>
              <a:buChar char="-"/>
            </a:pPr>
            <a:r>
              <a:rPr lang="ar-SA" dirty="0"/>
              <a:t>إذا كان لديك عيادة طبية مختصة، فيجب أن تتضمن الإعلانات عنوان هذه العيادة.</a:t>
            </a:r>
          </a:p>
          <a:p>
            <a:pPr marL="285750" indent="-285750" algn="r" rtl="1">
              <a:buFontTx/>
              <a:buChar char="-"/>
            </a:pPr>
            <a:r>
              <a:rPr lang="ar-SA" dirty="0"/>
              <a:t>إذا كنت تريد من العملاء الاتصال بك، فيجب عليك تضمين طرق الاتصال الممكنة وتنويعها.</a:t>
            </a:r>
          </a:p>
          <a:p>
            <a:pPr algn="r" rtl="1"/>
            <a:r>
              <a:rPr lang="ar-SA" dirty="0"/>
              <a:t>وفي جميع الحالات، يتعين تطيعين الإعلان عنوان الويب (الموقع الإلكتروني) أو حسابات التواصل الاجتماعي الخاصة بك في إعلاناتك، مما يتيح لعملائك التحقق من الشركة، والحصول على المزيد من التفاصيل عن خدماتها أو منتجاتها.</a:t>
            </a:r>
            <a:endParaRPr lang="ar-SA" b="0" i="0" dirty="0">
              <a:solidFill>
                <a:srgbClr val="202124"/>
              </a:solidFill>
              <a:effectLst/>
              <a:latin typeface="Roboto" panose="02000000000000000000" pitchFamily="2" charset="0"/>
            </a:endParaRPr>
          </a:p>
        </p:txBody>
      </p:sp>
      <p:pic>
        <p:nvPicPr>
          <p:cNvPr id="4" name="صورة 3">
            <a:extLst>
              <a:ext uri="{FF2B5EF4-FFF2-40B4-BE49-F238E27FC236}">
                <a16:creationId xmlns:a16="http://schemas.microsoft.com/office/drawing/2014/main" id="{6BE747FA-13E1-BBA1-1955-9C757D0FB1E7}"/>
              </a:ext>
            </a:extLst>
          </p:cNvPr>
          <p:cNvPicPr>
            <a:picLocks noChangeAspect="1"/>
          </p:cNvPicPr>
          <p:nvPr/>
        </p:nvPicPr>
        <p:blipFill>
          <a:blip r:embed="rId2"/>
          <a:stretch>
            <a:fillRect/>
          </a:stretch>
        </p:blipFill>
        <p:spPr>
          <a:xfrm>
            <a:off x="395188" y="800219"/>
            <a:ext cx="1419423" cy="1629002"/>
          </a:xfrm>
          <a:prstGeom prst="rect">
            <a:avLst/>
          </a:prstGeom>
        </p:spPr>
      </p:pic>
    </p:spTree>
    <p:extLst>
      <p:ext uri="{BB962C8B-B14F-4D97-AF65-F5344CB8AC3E}">
        <p14:creationId xmlns:p14="http://schemas.microsoft.com/office/powerpoint/2010/main" val="28567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4832092"/>
          </a:xfrm>
          <a:prstGeom prst="rect">
            <a:avLst/>
          </a:prstGeom>
          <a:noFill/>
        </p:spPr>
        <p:txBody>
          <a:bodyPr wrap="square">
            <a:spAutoFit/>
          </a:bodyPr>
          <a:lstStyle/>
          <a:p>
            <a:pPr algn="r" rtl="1"/>
            <a:r>
              <a:rPr lang="ar-SA" sz="3600" dirty="0">
                <a:solidFill>
                  <a:srgbClr val="FFC000"/>
                </a:solidFill>
              </a:rPr>
              <a:t>التصميم الرسومي</a:t>
            </a:r>
          </a:p>
          <a:p>
            <a:pPr algn="r" rtl="1"/>
            <a:r>
              <a:rPr lang="ar-SA" b="1" u="sng" dirty="0"/>
              <a:t>هو استخدام مجموعة عناصر كالصور والرسومات والرموز والنصوص، ودمجها التوصيل المعلومات أو الأفكار بطريقة بصرية مؤثرة، وقد يكون التصميم رقميا أو غير رقمي</a:t>
            </a:r>
            <a:br>
              <a:rPr lang="ar-SA" sz="3600" dirty="0"/>
            </a:br>
            <a:endParaRPr lang="ar-SA" dirty="0"/>
          </a:p>
          <a:p>
            <a:pPr algn="r" rtl="1"/>
            <a:r>
              <a:rPr lang="ar-SA" sz="3200" dirty="0">
                <a:solidFill>
                  <a:srgbClr val="B9887E"/>
                </a:solidFill>
              </a:rPr>
              <a:t>أنواع التصميم الرسومي</a:t>
            </a:r>
          </a:p>
          <a:p>
            <a:pPr algn="r" rtl="1"/>
            <a:r>
              <a:rPr lang="ar-SA" dirty="0"/>
              <a:t>أصبح له أوجه متعددة في الحياة اليومية، بل أصبح مفهوما شاملا يتكون من مجموعة مختلفة من المجالات والتخصصات، ومن أكثر أنواع التصميم الرسومي شيوعا</a:t>
            </a:r>
            <a:endParaRPr lang="ar-SA" sz="3600" dirty="0"/>
          </a:p>
          <a:p>
            <a:pPr algn="r" rtl="1"/>
            <a:r>
              <a:rPr lang="ar-SA" sz="2000" b="1" dirty="0">
                <a:solidFill>
                  <a:srgbClr val="B9887E"/>
                </a:solidFill>
              </a:rPr>
              <a:t>تصميم الهوية البصرية</a:t>
            </a:r>
          </a:p>
          <a:p>
            <a:pPr algn="r" rtl="1"/>
            <a:r>
              <a:rPr lang="ar-SA" dirty="0"/>
              <a:t>هو نوع من التصميم الرسومي الذي يستخدم في التسويق للعلامة التجارية وتعزيز قيمها، من خلال استخدام الصور والأشكال والألوان التي تبرز نشاط وهوية الشركة.</a:t>
            </a:r>
            <a:endParaRPr lang="ar-SA" sz="3600" dirty="0"/>
          </a:p>
          <a:p>
            <a:pPr algn="r" rtl="1"/>
            <a:r>
              <a:rPr lang="ar-SA" sz="2000" b="1" dirty="0">
                <a:solidFill>
                  <a:srgbClr val="B9887E"/>
                </a:solidFill>
              </a:rPr>
              <a:t>تصميم التسويق والإعلانات</a:t>
            </a:r>
          </a:p>
          <a:p>
            <a:pPr algn="r" rtl="1"/>
            <a:r>
              <a:rPr lang="ar-SA" dirty="0"/>
              <a:t>يستخدم للترويج لمنتج أو الخدمة معينة، على سبيل المثال: </a:t>
            </a:r>
          </a:p>
          <a:p>
            <a:pPr algn="r" rtl="1"/>
            <a:r>
              <a:rPr lang="ar-SA" dirty="0"/>
              <a:t>رسومات وسائل التواصل الاجتماعي، وإعلانات المجلات، واللوحات الإعلانية، والكتيبات، وقوالب التسويق عبر البريد الإلكتروني وتسويق المحتوى.</a:t>
            </a:r>
          </a:p>
          <a:p>
            <a:pPr algn="r" rtl="1"/>
            <a:r>
              <a:rPr lang="ar-SA" sz="2000" b="1" dirty="0">
                <a:solidFill>
                  <a:srgbClr val="B9887E"/>
                </a:solidFill>
              </a:rPr>
              <a:t>تصميم المنشورات</a:t>
            </a:r>
          </a:p>
          <a:p>
            <a:pPr algn="r" rtl="1"/>
            <a:r>
              <a:rPr lang="ar-SA" dirty="0"/>
              <a:t>يشير هذا المفهوم بشكل تقليدي إلى عملية التصميم من أجل الطباعة.</a:t>
            </a:r>
          </a:p>
          <a:p>
            <a:pPr algn="r" rtl="1"/>
            <a:r>
              <a:rPr lang="ar-SA" dirty="0"/>
              <a:t> في الوقت الحاضر ومع ظهور النشر الرقمي، </a:t>
            </a:r>
          </a:p>
          <a:p>
            <a:pPr algn="r" rtl="1"/>
            <a:r>
              <a:rPr lang="ar-SA" dirty="0"/>
              <a:t>أصبح مصممو المنشورات يعملون جنبا إلى جنب مع المحررين والناشرين؛ لتحقيق أفضل أداء في التخطيط والطباعة وإنشاء الرسوم التوضيحية، على سبيل المثال: </a:t>
            </a:r>
          </a:p>
          <a:p>
            <a:pPr algn="r" rtl="1"/>
            <a:r>
              <a:rPr lang="ar-SA" dirty="0"/>
              <a:t>الكتب والصحف والنشرات الإخبارية والمجلات والكتب الرقمية.</a:t>
            </a:r>
          </a:p>
        </p:txBody>
      </p:sp>
    </p:spTree>
    <p:extLst>
      <p:ext uri="{BB962C8B-B14F-4D97-AF65-F5344CB8AC3E}">
        <p14:creationId xmlns:p14="http://schemas.microsoft.com/office/powerpoint/2010/main" val="720140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5970865"/>
          </a:xfrm>
          <a:prstGeom prst="rect">
            <a:avLst/>
          </a:prstGeom>
          <a:noFill/>
        </p:spPr>
        <p:txBody>
          <a:bodyPr wrap="square">
            <a:spAutoFit/>
          </a:bodyPr>
          <a:lstStyle/>
          <a:p>
            <a:pPr algn="r" rtl="1"/>
            <a:r>
              <a:rPr lang="ar-SA" sz="3600" dirty="0">
                <a:solidFill>
                  <a:srgbClr val="FFC000"/>
                </a:solidFill>
              </a:rPr>
              <a:t>التصميم الرسومي</a:t>
            </a:r>
          </a:p>
          <a:p>
            <a:pPr algn="r" rtl="1"/>
            <a:r>
              <a:rPr lang="ar-SA" b="1" u="sng" dirty="0"/>
              <a:t>هو استخدام مجموعة عناصر كالصور والرسومات والرموز والنصوص، ودمجها التوصيل المعلومات أو الأفكار بطريقة بصرية مؤثرة، وقد يكون التصميم رقميا أو غير رقمي</a:t>
            </a:r>
            <a:br>
              <a:rPr lang="ar-SA" sz="3600" dirty="0"/>
            </a:br>
            <a:endParaRPr lang="ar-SA" dirty="0"/>
          </a:p>
          <a:p>
            <a:pPr algn="r" rtl="1"/>
            <a:r>
              <a:rPr lang="ar-SA" sz="3200" dirty="0">
                <a:solidFill>
                  <a:srgbClr val="B9887E"/>
                </a:solidFill>
              </a:rPr>
              <a:t>أنواع التصميم الرسومي</a:t>
            </a:r>
          </a:p>
          <a:p>
            <a:pPr algn="r" rtl="1"/>
            <a:endParaRPr lang="ar-SA" sz="2000" b="1" dirty="0">
              <a:solidFill>
                <a:srgbClr val="B9887E"/>
              </a:solidFill>
            </a:endParaRPr>
          </a:p>
          <a:p>
            <a:pPr algn="r" rtl="1"/>
            <a:r>
              <a:rPr lang="ar-SA" sz="2000" b="1" dirty="0">
                <a:solidFill>
                  <a:srgbClr val="B9887E"/>
                </a:solidFill>
              </a:rPr>
              <a:t>تصميم أدوات التغليف للمنتجات</a:t>
            </a:r>
          </a:p>
          <a:p>
            <a:pPr algn="r" rtl="1"/>
            <a:r>
              <a:rPr lang="ar-SA" dirty="0"/>
              <a:t>تتطلب المنتجات المعدة للبيع أشكالا عديدة من التغليف والتعبئة والعناصر المرئية الأخرى، مثل</a:t>
            </a:r>
          </a:p>
          <a:p>
            <a:pPr algn="r" rtl="1"/>
            <a:r>
              <a:rPr lang="ar-SA" dirty="0"/>
              <a:t> الملصقات المخلفات، </a:t>
            </a:r>
          </a:p>
          <a:p>
            <a:pPr algn="r" rtl="1"/>
            <a:r>
              <a:rPr lang="ar-SA" dirty="0"/>
              <a:t>ويتم إنشاء هذه المناصر من خلال عمليات تصميم العبوات والمغلفات.</a:t>
            </a:r>
          </a:p>
          <a:p>
            <a:pPr algn="r" rtl="1"/>
            <a:br>
              <a:rPr lang="ar-SA" sz="3600" dirty="0"/>
            </a:br>
            <a:r>
              <a:rPr lang="ar-SA" sz="2000" b="1" dirty="0">
                <a:solidFill>
                  <a:srgbClr val="B9887E"/>
                </a:solidFill>
              </a:rPr>
              <a:t>تصميم الحركة</a:t>
            </a:r>
          </a:p>
          <a:p>
            <a:pPr algn="r" rtl="1"/>
            <a:r>
              <a:rPr lang="ar-SA" dirty="0"/>
              <a:t>هو فرع من فروع التصميم الرسومي ويتكون من رسوم تطبيق عليها بعض تأثيرات الحركة، </a:t>
            </a:r>
          </a:p>
          <a:p>
            <a:pPr algn="r" rtl="1"/>
            <a:r>
              <a:rPr lang="ar-SA" dirty="0"/>
              <a:t>وتشمل هذه التصميمات ألعاب الفيديو، والرسوم المتحركة، والتطبيقات، وصور </a:t>
            </a:r>
            <a:r>
              <a:rPr lang="en-US" dirty="0"/>
              <a:t>GIF، </a:t>
            </a:r>
            <a:r>
              <a:rPr lang="ar-SA" dirty="0"/>
              <a:t>ومتطلبات المواقع الإلكترونية وغيرها.</a:t>
            </a:r>
          </a:p>
          <a:p>
            <a:pPr algn="r" rtl="1"/>
            <a:br>
              <a:rPr lang="ar-SA" sz="3600" dirty="0"/>
            </a:br>
            <a:r>
              <a:rPr lang="ar-SA" sz="2000" b="1" dirty="0">
                <a:solidFill>
                  <a:srgbClr val="B9887E"/>
                </a:solidFill>
              </a:rPr>
              <a:t>تصميم الويب</a:t>
            </a:r>
          </a:p>
          <a:p>
            <a:pPr algn="r" rtl="1"/>
            <a:r>
              <a:rPr lang="ar-SA" dirty="0"/>
              <a:t>يجمع بين مجموعة متنوعة من عناصر التصميم </a:t>
            </a:r>
          </a:p>
          <a:p>
            <a:pPr algn="r" rtl="1"/>
            <a:r>
              <a:rPr lang="ar-SA" dirty="0"/>
              <a:t>مثل التخطيط والصور والطباعة؛ وذلك بهدف إنشاء صفحة إلكترونية سهلة الاستخدام وممتعة في التقديم.</a:t>
            </a:r>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366001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graphicFrame>
        <p:nvGraphicFramePr>
          <p:cNvPr id="2" name="رسم تخطيطي 1">
            <a:extLst>
              <a:ext uri="{FF2B5EF4-FFF2-40B4-BE49-F238E27FC236}">
                <a16:creationId xmlns:a16="http://schemas.microsoft.com/office/drawing/2014/main" id="{CB413E94-EB16-4F78-5517-8C3C51B675B3}"/>
              </a:ext>
            </a:extLst>
          </p:cNvPr>
          <p:cNvGraphicFramePr/>
          <p:nvPr>
            <p:extLst>
              <p:ext uri="{D42A27DB-BD31-4B8C-83A1-F6EECF244321}">
                <p14:modId xmlns:p14="http://schemas.microsoft.com/office/powerpoint/2010/main" val="1222683963"/>
              </p:ext>
            </p:extLst>
          </p:nvPr>
        </p:nvGraphicFramePr>
        <p:xfrm>
          <a:off x="811161" y="719666"/>
          <a:ext cx="4767413"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مربع نص 3">
            <a:extLst>
              <a:ext uri="{FF2B5EF4-FFF2-40B4-BE49-F238E27FC236}">
                <a16:creationId xmlns:a16="http://schemas.microsoft.com/office/drawing/2014/main" id="{4FDD3D60-93A5-1C36-64F2-4E0AC1644932}"/>
              </a:ext>
            </a:extLst>
          </p:cNvPr>
          <p:cNvSpPr txBox="1"/>
          <p:nvPr/>
        </p:nvSpPr>
        <p:spPr>
          <a:xfrm>
            <a:off x="4984955" y="1835471"/>
            <a:ext cx="5941142" cy="1477328"/>
          </a:xfrm>
          <a:prstGeom prst="rect">
            <a:avLst/>
          </a:prstGeom>
          <a:noFill/>
        </p:spPr>
        <p:txBody>
          <a:bodyPr wrap="square">
            <a:spAutoFit/>
          </a:bodyPr>
          <a:lstStyle/>
          <a:p>
            <a:pPr algn="r" rtl="1"/>
            <a:r>
              <a:rPr lang="ar-SA" sz="3600" dirty="0">
                <a:solidFill>
                  <a:srgbClr val="FFC000"/>
                </a:solidFill>
              </a:rPr>
              <a:t>مبادئ التصميم الرسومي</a:t>
            </a:r>
          </a:p>
          <a:p>
            <a:pPr algn="r" rtl="1"/>
            <a:r>
              <a:rPr lang="ar-SA" b="0" i="0" dirty="0">
                <a:solidFill>
                  <a:srgbClr val="202124"/>
                </a:solidFill>
                <a:effectLst/>
                <a:latin typeface="Roboto" panose="02000000000000000000" pitchFamily="2" charset="0"/>
              </a:rPr>
              <a:t>تشير مبادئ التصميم الرسومي إلى كيفية قيام المصمم بالتخطيط وترتيب العناصر باستخدام أفضل الأساليب الممكنة لضمان ارتباط جميع المكونات ببعضها البعض وصولا لهدف تحقيق غاية الإعلان، وتشمل هذه المبادئ</a:t>
            </a:r>
            <a:endParaRPr lang="ar-SA" dirty="0"/>
          </a:p>
        </p:txBody>
      </p:sp>
    </p:spTree>
    <p:extLst>
      <p:ext uri="{BB962C8B-B14F-4D97-AF65-F5344CB8AC3E}">
        <p14:creationId xmlns:p14="http://schemas.microsoft.com/office/powerpoint/2010/main" val="2966877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E18F0DBF-7C13-4BEE-9E18-A59E84C34D66}"/>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24D478E0-C364-4170-B69C-13BE4EF1BA59}"/>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dgm id="{1B1B7E72-C4E9-4C46-A55E-43497A1123C6}"/>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AA5F78FE-1A52-43C6-B70A-1F7866AEFD5C}"/>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348B6E60-C1A2-4B87-AEB6-884D020425FA}"/>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AA3B6599-6FB9-4A3C-B56A-9FFC779AAB2B}"/>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graphicEl>
                                              <a:dgm id="{FE6BD63E-87A9-45D9-9E65-70C246833517}"/>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graphicEl>
                                              <a:dgm id="{58B6F91E-9D9B-4E85-8CF8-BE93B6F86D4F}"/>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graphicEl>
                                              <a:dgm id="{15BC383D-5973-43A6-8B06-BC79083C85E7}"/>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graphicEl>
                                              <a:dgm id="{EE597278-518C-485A-A4E7-FF4B60E7745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8" name="مربع نص 7">
            <a:extLst>
              <a:ext uri="{FF2B5EF4-FFF2-40B4-BE49-F238E27FC236}">
                <a16:creationId xmlns:a16="http://schemas.microsoft.com/office/drawing/2014/main" id="{F3037760-6B1A-A158-DEA6-A08DB900DBEC}"/>
              </a:ext>
            </a:extLst>
          </p:cNvPr>
          <p:cNvSpPr txBox="1"/>
          <p:nvPr/>
        </p:nvSpPr>
        <p:spPr>
          <a:xfrm>
            <a:off x="190500" y="552361"/>
            <a:ext cx="10706100" cy="646331"/>
          </a:xfrm>
          <a:prstGeom prst="rect">
            <a:avLst/>
          </a:prstGeom>
          <a:noFill/>
        </p:spPr>
        <p:txBody>
          <a:bodyPr wrap="square">
            <a:spAutoFit/>
          </a:bodyPr>
          <a:lstStyle/>
          <a:p>
            <a:pPr algn="r" rtl="1"/>
            <a:r>
              <a:rPr lang="ar-SA" sz="3600" dirty="0">
                <a:solidFill>
                  <a:srgbClr val="FFC000"/>
                </a:solidFill>
              </a:rPr>
              <a:t>مبادئ التصميم الرسومي</a:t>
            </a:r>
          </a:p>
        </p:txBody>
      </p:sp>
      <p:sp>
        <p:nvSpPr>
          <p:cNvPr id="26" name="مربع نص 25">
            <a:extLst>
              <a:ext uri="{FF2B5EF4-FFF2-40B4-BE49-F238E27FC236}">
                <a16:creationId xmlns:a16="http://schemas.microsoft.com/office/drawing/2014/main" id="{A9FD84B5-A400-77F7-4D2D-3FEB648C455A}"/>
              </a:ext>
            </a:extLst>
          </p:cNvPr>
          <p:cNvSpPr txBox="1"/>
          <p:nvPr/>
        </p:nvSpPr>
        <p:spPr>
          <a:xfrm>
            <a:off x="190500" y="1721907"/>
            <a:ext cx="10706101" cy="1328023"/>
          </a:xfrm>
          <a:prstGeom prst="roundRect">
            <a:avLst/>
          </a:prstGeom>
          <a:solidFill>
            <a:srgbClr val="F1EEED"/>
          </a:solidFill>
          <a:ln>
            <a:solidFill>
              <a:schemeClr val="tx1"/>
            </a:solidFill>
          </a:ln>
        </p:spPr>
        <p:txBody>
          <a:bodyPr wrap="square">
            <a:spAutoFit/>
          </a:bodyPr>
          <a:lstStyle/>
          <a:p>
            <a:pPr algn="r" rtl="1"/>
            <a:r>
              <a:rPr lang="ar-SA" sz="3200" b="1" dirty="0">
                <a:solidFill>
                  <a:srgbClr val="75A5BB"/>
                </a:solidFill>
                <a:latin typeface="Roboto" panose="02000000000000000000" pitchFamily="2" charset="0"/>
              </a:rPr>
              <a:t>التوازن</a:t>
            </a:r>
          </a:p>
          <a:p>
            <a:pPr algn="r" rtl="1"/>
            <a:r>
              <a:rPr lang="ar-SA" sz="2000" b="1" i="0" dirty="0">
                <a:solidFill>
                  <a:srgbClr val="202124"/>
                </a:solidFill>
                <a:effectLst/>
                <a:latin typeface="Roboto" panose="02000000000000000000" pitchFamily="2" charset="0"/>
              </a:rPr>
              <a:t>فكرة التصميم الرسومي هي تحقيق التوازن البصري بين الأشكال والخطوط والعناصر الأخرى بطريقة تماثلية أو غير تماثلية،</a:t>
            </a:r>
            <a:br>
              <a:rPr lang="ar-SA" sz="2000" b="1" i="0" dirty="0">
                <a:solidFill>
                  <a:srgbClr val="202124"/>
                </a:solidFill>
                <a:effectLst/>
                <a:latin typeface="Roboto" panose="02000000000000000000" pitchFamily="2" charset="0"/>
              </a:rPr>
            </a:br>
            <a:r>
              <a:rPr lang="ar-SA" sz="2000" b="1" i="0" dirty="0">
                <a:solidFill>
                  <a:srgbClr val="202124"/>
                </a:solidFill>
                <a:effectLst/>
                <a:latin typeface="Roboto" panose="02000000000000000000" pitchFamily="2" charset="0"/>
              </a:rPr>
              <a:t> تبرز أهمية التوازن بأنه يوفر بنية وثباتا للتصميم.</a:t>
            </a:r>
            <a:endParaRPr lang="ar-SA" sz="2000" b="1" dirty="0"/>
          </a:p>
        </p:txBody>
      </p:sp>
      <p:sp>
        <p:nvSpPr>
          <p:cNvPr id="28" name="مربع نص 27">
            <a:extLst>
              <a:ext uri="{FF2B5EF4-FFF2-40B4-BE49-F238E27FC236}">
                <a16:creationId xmlns:a16="http://schemas.microsoft.com/office/drawing/2014/main" id="{8B734DC7-B65B-40B6-EFC1-7949AFDD00D6}"/>
              </a:ext>
            </a:extLst>
          </p:cNvPr>
          <p:cNvSpPr txBox="1"/>
          <p:nvPr/>
        </p:nvSpPr>
        <p:spPr>
          <a:xfrm>
            <a:off x="6096000" y="3148990"/>
            <a:ext cx="4800600" cy="1906905"/>
          </a:xfrm>
          <a:prstGeom prst="roundRect">
            <a:avLst/>
          </a:prstGeom>
          <a:solidFill>
            <a:srgbClr val="F1EEED"/>
          </a:solidFill>
          <a:ln>
            <a:solidFill>
              <a:schemeClr val="tx1"/>
            </a:solidFill>
          </a:ln>
        </p:spPr>
        <p:txBody>
          <a:bodyPr wrap="square">
            <a:spAutoFit/>
          </a:bodyPr>
          <a:lstStyle>
            <a:defPPr>
              <a:defRPr lang="en-US"/>
            </a:defPPr>
            <a:lvl1pPr algn="r" rtl="1">
              <a:defRPr sz="2000" b="1" i="0">
                <a:solidFill>
                  <a:srgbClr val="202124"/>
                </a:solidFill>
                <a:effectLst/>
                <a:latin typeface="Roboto" panose="02000000000000000000" pitchFamily="2" charset="0"/>
              </a:defRPr>
            </a:lvl1pPr>
          </a:lstStyle>
          <a:p>
            <a:r>
              <a:rPr lang="ar-SA" sz="3200" dirty="0">
                <a:solidFill>
                  <a:srgbClr val="75A5BB"/>
                </a:solidFill>
              </a:rPr>
              <a:t>المحاذاة</a:t>
            </a:r>
            <a:br>
              <a:rPr lang="ar-SA" dirty="0"/>
            </a:br>
            <a:br>
              <a:rPr lang="ar-SA" sz="1400" dirty="0"/>
            </a:br>
            <a:r>
              <a:rPr lang="ar-SA" dirty="0"/>
              <a:t>يتم محاذاة جميع عناصر التصميم الرسومي إلى الأعلى أو الأسفل أو المنتصف أو الجانبين، وذلك لإنشاء اتصال مرئي بين تلك العناصر.</a:t>
            </a:r>
          </a:p>
        </p:txBody>
      </p:sp>
      <p:sp>
        <p:nvSpPr>
          <p:cNvPr id="30" name="مربع نص 29">
            <a:extLst>
              <a:ext uri="{FF2B5EF4-FFF2-40B4-BE49-F238E27FC236}">
                <a16:creationId xmlns:a16="http://schemas.microsoft.com/office/drawing/2014/main" id="{471DCA4B-4458-8D38-7EC4-1832244B0171}"/>
              </a:ext>
            </a:extLst>
          </p:cNvPr>
          <p:cNvSpPr txBox="1"/>
          <p:nvPr/>
        </p:nvSpPr>
        <p:spPr>
          <a:xfrm>
            <a:off x="6096000" y="5168244"/>
            <a:ext cx="4800600" cy="1328023"/>
          </a:xfrm>
          <a:prstGeom prst="roundRect">
            <a:avLst/>
          </a:prstGeom>
          <a:solidFill>
            <a:srgbClr val="F1EEED"/>
          </a:solidFill>
          <a:ln>
            <a:solidFill>
              <a:schemeClr val="tx1"/>
            </a:solidFill>
          </a:ln>
        </p:spPr>
        <p:txBody>
          <a:bodyPr wrap="square">
            <a:spAutoFit/>
          </a:bodyPr>
          <a:lstStyle>
            <a:defPPr>
              <a:defRPr lang="en-US"/>
            </a:defPPr>
            <a:lvl1pPr algn="r" rtl="1">
              <a:defRPr sz="2000" b="1" i="0">
                <a:solidFill>
                  <a:srgbClr val="202124"/>
                </a:solidFill>
                <a:effectLst/>
                <a:latin typeface="Roboto" panose="02000000000000000000" pitchFamily="2" charset="0"/>
              </a:defRPr>
            </a:lvl1pPr>
          </a:lstStyle>
          <a:p>
            <a:r>
              <a:rPr lang="ar-SA" sz="3200" dirty="0">
                <a:solidFill>
                  <a:srgbClr val="75A5BB"/>
                </a:solidFill>
              </a:rPr>
              <a:t>التكرار</a:t>
            </a:r>
            <a:br>
              <a:rPr lang="ar-SA" dirty="0"/>
            </a:br>
            <a:r>
              <a:rPr lang="ar-SA" dirty="0"/>
              <a:t>هي عملية تكرار عنصر أو عدة عناصر في التصميم،</a:t>
            </a:r>
            <a:br>
              <a:rPr lang="ar-SA" dirty="0"/>
            </a:br>
            <a:r>
              <a:rPr lang="ar-SA" dirty="0"/>
              <a:t>ترتبط معا لتعطي التصميم الاتساق المطلوب.</a:t>
            </a:r>
          </a:p>
        </p:txBody>
      </p:sp>
      <p:sp>
        <p:nvSpPr>
          <p:cNvPr id="32" name="مربع نص 31">
            <a:extLst>
              <a:ext uri="{FF2B5EF4-FFF2-40B4-BE49-F238E27FC236}">
                <a16:creationId xmlns:a16="http://schemas.microsoft.com/office/drawing/2014/main" id="{03E740C8-32C5-BC26-7C92-56952DC6784B}"/>
              </a:ext>
            </a:extLst>
          </p:cNvPr>
          <p:cNvSpPr txBox="1"/>
          <p:nvPr/>
        </p:nvSpPr>
        <p:spPr>
          <a:xfrm>
            <a:off x="190499" y="3148990"/>
            <a:ext cx="5812697" cy="1906905"/>
          </a:xfrm>
          <a:prstGeom prst="roundRect">
            <a:avLst/>
          </a:prstGeom>
          <a:solidFill>
            <a:srgbClr val="F1EEED"/>
          </a:solidFill>
          <a:ln>
            <a:solidFill>
              <a:schemeClr val="tx1"/>
            </a:solidFill>
          </a:ln>
        </p:spPr>
        <p:txBody>
          <a:bodyPr wrap="square">
            <a:spAutoFit/>
          </a:bodyPr>
          <a:lstStyle>
            <a:defPPr>
              <a:defRPr lang="en-US"/>
            </a:defPPr>
            <a:lvl1pPr algn="r" rtl="1">
              <a:defRPr sz="2000" b="1" i="0">
                <a:solidFill>
                  <a:srgbClr val="202124"/>
                </a:solidFill>
                <a:effectLst/>
                <a:latin typeface="Roboto" panose="02000000000000000000" pitchFamily="2" charset="0"/>
              </a:defRPr>
            </a:lvl1pPr>
          </a:lstStyle>
          <a:p>
            <a:r>
              <a:rPr lang="ar-SA" sz="3200" dirty="0">
                <a:solidFill>
                  <a:srgbClr val="75A5BB"/>
                </a:solidFill>
              </a:rPr>
              <a:t>القرب</a:t>
            </a:r>
            <a:br>
              <a:rPr lang="ar-SA" dirty="0"/>
            </a:br>
            <a:br>
              <a:rPr lang="ar-SA" sz="1400" dirty="0"/>
            </a:br>
            <a:br>
              <a:rPr lang="ar-SA" dirty="0"/>
            </a:br>
            <a:r>
              <a:rPr lang="ar-SA" dirty="0"/>
              <a:t>يوجد القرب علاقة بصرية بين عناصر التصميم المختلفة من خلال تقليل المشتقات، وزيادة فهم المشاهد للمغزى، وتوفير نقطة محورية للمشاهدين.</a:t>
            </a:r>
          </a:p>
        </p:txBody>
      </p:sp>
      <p:sp>
        <p:nvSpPr>
          <p:cNvPr id="34" name="مربع نص 33">
            <a:extLst>
              <a:ext uri="{FF2B5EF4-FFF2-40B4-BE49-F238E27FC236}">
                <a16:creationId xmlns:a16="http://schemas.microsoft.com/office/drawing/2014/main" id="{952DAB86-DD85-7FE9-8680-3B5109F59679}"/>
              </a:ext>
            </a:extLst>
          </p:cNvPr>
          <p:cNvSpPr txBox="1"/>
          <p:nvPr/>
        </p:nvSpPr>
        <p:spPr>
          <a:xfrm>
            <a:off x="190498" y="5191761"/>
            <a:ext cx="5812698" cy="1328023"/>
          </a:xfrm>
          <a:prstGeom prst="roundRect">
            <a:avLst/>
          </a:prstGeom>
          <a:solidFill>
            <a:srgbClr val="F1EEED"/>
          </a:solidFill>
          <a:ln>
            <a:solidFill>
              <a:schemeClr val="tx1"/>
            </a:solidFill>
          </a:ln>
        </p:spPr>
        <p:txBody>
          <a:bodyPr wrap="square">
            <a:spAutoFit/>
          </a:bodyPr>
          <a:lstStyle>
            <a:defPPr>
              <a:defRPr lang="en-US"/>
            </a:defPPr>
            <a:lvl1pPr algn="r" rtl="1">
              <a:defRPr sz="2000" b="1" i="0">
                <a:solidFill>
                  <a:srgbClr val="202124"/>
                </a:solidFill>
                <a:effectLst/>
                <a:latin typeface="Roboto" panose="02000000000000000000" pitchFamily="2" charset="0"/>
              </a:defRPr>
            </a:lvl1pPr>
          </a:lstStyle>
          <a:p>
            <a:r>
              <a:rPr lang="ar-SA" sz="3200" dirty="0">
                <a:solidFill>
                  <a:srgbClr val="75A5BB"/>
                </a:solidFill>
              </a:rPr>
              <a:t>التباين</a:t>
            </a:r>
            <a:br>
              <a:rPr lang="ar-SA" dirty="0"/>
            </a:br>
            <a:r>
              <a:rPr lang="ar-SA" dirty="0"/>
              <a:t>يؤكد التباين على جوانب معينة من التصميم لإبراز</a:t>
            </a:r>
            <a:br>
              <a:rPr lang="ar-SA" dirty="0"/>
            </a:br>
            <a:r>
              <a:rPr lang="ar-SA" dirty="0"/>
              <a:t>الاختلافات بين عناصر التصميم.</a:t>
            </a:r>
          </a:p>
        </p:txBody>
      </p:sp>
      <p:pic>
        <p:nvPicPr>
          <p:cNvPr id="36" name="صورة 35">
            <a:extLst>
              <a:ext uri="{FF2B5EF4-FFF2-40B4-BE49-F238E27FC236}">
                <a16:creationId xmlns:a16="http://schemas.microsoft.com/office/drawing/2014/main" id="{D7F1984D-B069-6C28-78C4-492C7EE4CC96}"/>
              </a:ext>
            </a:extLst>
          </p:cNvPr>
          <p:cNvPicPr>
            <a:picLocks noChangeAspect="1"/>
          </p:cNvPicPr>
          <p:nvPr/>
        </p:nvPicPr>
        <p:blipFill>
          <a:blip r:embed="rId2"/>
          <a:stretch>
            <a:fillRect/>
          </a:stretch>
        </p:blipFill>
        <p:spPr>
          <a:xfrm>
            <a:off x="444836" y="1902714"/>
            <a:ext cx="1041064" cy="1057205"/>
          </a:xfrm>
          <a:prstGeom prst="rect">
            <a:avLst/>
          </a:prstGeom>
        </p:spPr>
      </p:pic>
      <p:pic>
        <p:nvPicPr>
          <p:cNvPr id="38" name="صورة 37">
            <a:extLst>
              <a:ext uri="{FF2B5EF4-FFF2-40B4-BE49-F238E27FC236}">
                <a16:creationId xmlns:a16="http://schemas.microsoft.com/office/drawing/2014/main" id="{A70DDD19-A894-A31F-81AD-01DC4F3CA8BA}"/>
              </a:ext>
            </a:extLst>
          </p:cNvPr>
          <p:cNvPicPr>
            <a:picLocks noChangeAspect="1"/>
          </p:cNvPicPr>
          <p:nvPr/>
        </p:nvPicPr>
        <p:blipFill>
          <a:blip r:embed="rId3"/>
          <a:stretch>
            <a:fillRect/>
          </a:stretch>
        </p:blipFill>
        <p:spPr>
          <a:xfrm>
            <a:off x="6281606" y="3238500"/>
            <a:ext cx="1876687" cy="638264"/>
          </a:xfrm>
          <a:prstGeom prst="rect">
            <a:avLst/>
          </a:prstGeom>
        </p:spPr>
      </p:pic>
      <p:pic>
        <p:nvPicPr>
          <p:cNvPr id="40" name="صورة 39">
            <a:extLst>
              <a:ext uri="{FF2B5EF4-FFF2-40B4-BE49-F238E27FC236}">
                <a16:creationId xmlns:a16="http://schemas.microsoft.com/office/drawing/2014/main" id="{7C2E55F3-17BD-6374-804D-B6C3CB984721}"/>
              </a:ext>
            </a:extLst>
          </p:cNvPr>
          <p:cNvPicPr>
            <a:picLocks noChangeAspect="1"/>
          </p:cNvPicPr>
          <p:nvPr/>
        </p:nvPicPr>
        <p:blipFill>
          <a:blip r:embed="rId4"/>
          <a:stretch>
            <a:fillRect/>
          </a:stretch>
        </p:blipFill>
        <p:spPr>
          <a:xfrm>
            <a:off x="380470" y="3248185"/>
            <a:ext cx="1409897" cy="895475"/>
          </a:xfrm>
          <a:prstGeom prst="rect">
            <a:avLst/>
          </a:prstGeom>
        </p:spPr>
      </p:pic>
      <p:pic>
        <p:nvPicPr>
          <p:cNvPr id="42" name="صورة 41">
            <a:extLst>
              <a:ext uri="{FF2B5EF4-FFF2-40B4-BE49-F238E27FC236}">
                <a16:creationId xmlns:a16="http://schemas.microsoft.com/office/drawing/2014/main" id="{60342748-E72A-EFC0-C7FC-52003F845BAB}"/>
              </a:ext>
            </a:extLst>
          </p:cNvPr>
          <p:cNvPicPr>
            <a:picLocks noChangeAspect="1"/>
          </p:cNvPicPr>
          <p:nvPr/>
        </p:nvPicPr>
        <p:blipFill>
          <a:blip r:embed="rId5"/>
          <a:stretch>
            <a:fillRect/>
          </a:stretch>
        </p:blipFill>
        <p:spPr>
          <a:xfrm>
            <a:off x="6179030" y="5438855"/>
            <a:ext cx="1040919" cy="667624"/>
          </a:xfrm>
          <a:prstGeom prst="rect">
            <a:avLst/>
          </a:prstGeom>
        </p:spPr>
      </p:pic>
      <p:pic>
        <p:nvPicPr>
          <p:cNvPr id="44" name="صورة 43">
            <a:extLst>
              <a:ext uri="{FF2B5EF4-FFF2-40B4-BE49-F238E27FC236}">
                <a16:creationId xmlns:a16="http://schemas.microsoft.com/office/drawing/2014/main" id="{930F9F2A-099E-A70F-C97B-E34BF1202C5B}"/>
              </a:ext>
            </a:extLst>
          </p:cNvPr>
          <p:cNvPicPr>
            <a:picLocks noChangeAspect="1"/>
          </p:cNvPicPr>
          <p:nvPr/>
        </p:nvPicPr>
        <p:blipFill>
          <a:blip r:embed="rId6"/>
          <a:stretch>
            <a:fillRect/>
          </a:stretch>
        </p:blipFill>
        <p:spPr>
          <a:xfrm>
            <a:off x="380470" y="5353506"/>
            <a:ext cx="1533739" cy="876422"/>
          </a:xfrm>
          <a:prstGeom prst="rect">
            <a:avLst/>
          </a:prstGeom>
        </p:spPr>
      </p:pic>
    </p:spTree>
    <p:extLst>
      <p:ext uri="{BB962C8B-B14F-4D97-AF65-F5344CB8AC3E}">
        <p14:creationId xmlns:p14="http://schemas.microsoft.com/office/powerpoint/2010/main" val="152997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2">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bg/>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0">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26" grpId="0" build="p" animBg="1"/>
      <p:bldP spid="28" grpId="0" build="p" animBg="1"/>
      <p:bldP spid="30" grpId="0" build="p" animBg="1"/>
      <p:bldP spid="32" grpId="0" build="p" animBg="1"/>
      <p:bldP spid="3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6622026" y="1951672"/>
            <a:ext cx="4538816" cy="1477328"/>
          </a:xfrm>
          <a:prstGeom prst="rect">
            <a:avLst/>
          </a:prstGeom>
          <a:noFill/>
        </p:spPr>
        <p:txBody>
          <a:bodyPr wrap="square">
            <a:spAutoFit/>
          </a:bodyPr>
          <a:lstStyle/>
          <a:p>
            <a:pPr algn="r" rtl="1"/>
            <a:r>
              <a:rPr lang="ar-SA" sz="3600" dirty="0">
                <a:solidFill>
                  <a:srgbClr val="FFC000"/>
                </a:solidFill>
              </a:rPr>
              <a:t>عناصر التصميم الرسومي</a:t>
            </a:r>
            <a:br>
              <a:rPr lang="ar-SA" sz="3600" dirty="0"/>
            </a:br>
            <a:r>
              <a:rPr lang="ar-SA" dirty="0"/>
              <a:t>تعد العناصر الفنية الوحدة الأساسية لأي تصميم مرئي، وتشكل هيكلية التصميم وكيفية نقله للرسائل البصرية، ومن أهم عناصر التصميم الرسومي:</a:t>
            </a:r>
            <a:endParaRPr lang="ar-SA" sz="3600" dirty="0">
              <a:solidFill>
                <a:srgbClr val="FFC000"/>
              </a:solidFill>
            </a:endParaRPr>
          </a:p>
        </p:txBody>
      </p:sp>
      <p:graphicFrame>
        <p:nvGraphicFramePr>
          <p:cNvPr id="2" name="رسم تخطيطي 1">
            <a:extLst>
              <a:ext uri="{FF2B5EF4-FFF2-40B4-BE49-F238E27FC236}">
                <a16:creationId xmlns:a16="http://schemas.microsoft.com/office/drawing/2014/main" id="{E87FC6F4-7C75-868E-D1B7-896833D12CDA}"/>
              </a:ext>
            </a:extLst>
          </p:cNvPr>
          <p:cNvGraphicFramePr/>
          <p:nvPr>
            <p:extLst>
              <p:ext uri="{D42A27DB-BD31-4B8C-83A1-F6EECF244321}">
                <p14:modId xmlns:p14="http://schemas.microsoft.com/office/powerpoint/2010/main" val="1127326523"/>
              </p:ext>
            </p:extLst>
          </p:nvPr>
        </p:nvGraphicFramePr>
        <p:xfrm>
          <a:off x="-1" y="554651"/>
          <a:ext cx="8037872" cy="584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7680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B37FBC4F-1BA0-4288-B506-C3737AD7D9FC}"/>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790B0DAC-986C-45C0-A5A1-E666E31F192C}"/>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graphicEl>
                                              <a:dgm id="{00397E3E-D983-48EA-BBA2-389EA637D5CF}"/>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graphicEl>
                                              <a:dgm id="{0E15FCCC-5FFD-432F-838F-5CA7217B35B0}"/>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
                                            <p:graphicEl>
                                              <a:dgm id="{48402306-5167-42DF-9A3E-28A98D12BA6A}"/>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
                                            <p:graphicEl>
                                              <a:dgm id="{DA2E71C0-B6DA-4918-9C64-89C39B969FB6}"/>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49747949-7E1D-437A-8514-522AD952F99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graphicEl>
                                              <a:dgm id="{0AE2E917-C573-474D-B73A-7F2F7C90EBC3}"/>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
                                            <p:graphicEl>
                                              <a:dgm id="{6EF42525-C83C-454B-BF42-E9A20BDB4B25}"/>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
                                            <p:graphicEl>
                                              <a:dgm id="{3B83AAEF-436C-401F-B5C7-5274E1BB573B}"/>
                                            </p:graphic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graphicEl>
                                              <a:dgm id="{EC066957-F38E-4EE8-AF62-FB6DDD4300AF}"/>
                                            </p:graphic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graphicEl>
                                              <a:dgm id="{65CAD3F6-65DD-48B9-AB2B-4894272417EF}"/>
                                            </p:graphic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
                                            <p:graphicEl>
                                              <a:dgm id="{3FF06818-73C7-4060-9E73-9FCF5D150244}"/>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
                                            <p:graphicEl>
                                              <a:dgm id="{3D39145C-1748-47A1-BFDA-0498CD94E94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Graphic spid="2"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5570756"/>
          </a:xfrm>
          <a:prstGeom prst="rect">
            <a:avLst/>
          </a:prstGeom>
          <a:noFill/>
        </p:spPr>
        <p:txBody>
          <a:bodyPr wrap="square">
            <a:spAutoFit/>
          </a:bodyPr>
          <a:lstStyle/>
          <a:p>
            <a:pPr algn="r" rtl="1"/>
            <a:r>
              <a:rPr lang="ar-SA" sz="3600" dirty="0">
                <a:solidFill>
                  <a:srgbClr val="FFC000"/>
                </a:solidFill>
              </a:rPr>
              <a:t>عناصر التصميم الرسومي</a:t>
            </a:r>
            <a:br>
              <a:rPr lang="ar-SA" sz="3600" dirty="0"/>
            </a:br>
            <a:r>
              <a:rPr lang="ar-SA" dirty="0"/>
              <a:t>تعد العناصر الفنية الوحدة الأساسية لأي تصميم مرئي، وتشكل هيكلية التصميم وكيفية نقله للرسائل البصرية، ومن أهم عناصر التصميم الرسومي:</a:t>
            </a:r>
            <a:endParaRPr lang="ar-SA" sz="3600" dirty="0">
              <a:solidFill>
                <a:srgbClr val="FFC000"/>
              </a:solidFill>
            </a:endParaRPr>
          </a:p>
          <a:p>
            <a:pPr algn="r" rtl="1"/>
            <a:r>
              <a:rPr lang="ar-SA" sz="2000" b="1" dirty="0">
                <a:solidFill>
                  <a:srgbClr val="B9887E"/>
                </a:solidFill>
              </a:rPr>
              <a:t>الخط (</a:t>
            </a:r>
            <a:r>
              <a:rPr lang="en-US" sz="2000" b="1" dirty="0">
                <a:solidFill>
                  <a:srgbClr val="B9887E"/>
                </a:solidFill>
              </a:rPr>
              <a:t>line</a:t>
            </a:r>
            <a:r>
              <a:rPr lang="ar-SA" sz="2000" b="1" dirty="0">
                <a:solidFill>
                  <a:srgbClr val="B9887E"/>
                </a:solidFill>
              </a:rPr>
              <a:t>)</a:t>
            </a:r>
          </a:p>
          <a:p>
            <a:pPr algn="r" rtl="1"/>
            <a:r>
              <a:rPr lang="ar-SA" dirty="0"/>
              <a:t>يمكن أن يكون منحنيا أو مستقيما أو سميكا أو رقيقا أو ثنائيا أو ثلاثي الأبعاد</a:t>
            </a:r>
          </a:p>
          <a:p>
            <a:pPr algn="r" rtl="1"/>
            <a:r>
              <a:rPr lang="ar-SA" sz="2000" b="1" dirty="0">
                <a:solidFill>
                  <a:srgbClr val="B9887E"/>
                </a:solidFill>
              </a:rPr>
              <a:t>الشكل (</a:t>
            </a:r>
            <a:r>
              <a:rPr lang="en-US" sz="2000" b="1" dirty="0">
                <a:solidFill>
                  <a:srgbClr val="B9887E"/>
                </a:solidFill>
              </a:rPr>
              <a:t>Shape </a:t>
            </a:r>
            <a:r>
              <a:rPr lang="ar-SA" sz="2000" b="1" dirty="0">
                <a:solidFill>
                  <a:srgbClr val="B9887E"/>
                </a:solidFill>
              </a:rPr>
              <a:t>)</a:t>
            </a:r>
          </a:p>
          <a:p>
            <a:pPr algn="r" rtl="1"/>
            <a:r>
              <a:rPr lang="ar-SA" dirty="0"/>
              <a:t>هو منطقة محددة النائية الأبعاد يتم إنشاؤها بواسطة الخطوط، ويمكن أن يكون الشكل هندستا، أو مجرد.</a:t>
            </a:r>
          </a:p>
          <a:p>
            <a:pPr algn="r" rtl="1"/>
            <a:r>
              <a:rPr lang="ar-SA" sz="2000" b="1" dirty="0">
                <a:solidFill>
                  <a:srgbClr val="B9887E"/>
                </a:solidFill>
              </a:rPr>
              <a:t>اللون (</a:t>
            </a:r>
            <a:r>
              <a:rPr lang="en-US" sz="2000" b="1" dirty="0">
                <a:solidFill>
                  <a:srgbClr val="B9887E"/>
                </a:solidFill>
              </a:rPr>
              <a:t>Color</a:t>
            </a:r>
            <a:r>
              <a:rPr lang="ar-SA" sz="2000" b="1" dirty="0">
                <a:solidFill>
                  <a:srgbClr val="B9887E"/>
                </a:solidFill>
              </a:rPr>
              <a:t>)</a:t>
            </a:r>
          </a:p>
          <a:p>
            <a:pPr algn="r" rtl="1"/>
            <a:r>
              <a:rPr lang="ar-SA" dirty="0"/>
              <a:t>عنصر مهم خصوصا في جذب الانتباه، وله ثلاث خصائص أساسية وهي: الصبغة </a:t>
            </a:r>
            <a:r>
              <a:rPr lang="en-US" dirty="0"/>
              <a:t>hue</a:t>
            </a:r>
            <a:r>
              <a:rPr lang="ar-SA" dirty="0"/>
              <a:t> (مجموعة الألوان)، والقيمة </a:t>
            </a:r>
            <a:r>
              <a:rPr lang="en-US" dirty="0"/>
              <a:t>value</a:t>
            </a:r>
            <a:r>
              <a:rPr lang="ar-SA" dirty="0"/>
              <a:t> شدة الإضاءة  </a:t>
            </a:r>
            <a:br>
              <a:rPr lang="ar-SA" dirty="0"/>
            </a:br>
            <a:r>
              <a:rPr lang="ar-SA" dirty="0"/>
              <a:t>والتشيع </a:t>
            </a:r>
            <a:r>
              <a:rPr lang="en-US" dirty="0"/>
              <a:t>saturation </a:t>
            </a:r>
            <a:r>
              <a:rPr lang="ar-SA" dirty="0"/>
              <a:t> درجة نقاء اللون</a:t>
            </a:r>
          </a:p>
          <a:p>
            <a:pPr algn="r" rtl="1"/>
            <a:r>
              <a:rPr lang="ar-SA" sz="2000" b="1" dirty="0">
                <a:solidFill>
                  <a:srgbClr val="B9887E"/>
                </a:solidFill>
              </a:rPr>
              <a:t>الطباعة (</a:t>
            </a:r>
            <a:r>
              <a:rPr lang="en-US" sz="2000" b="1" dirty="0">
                <a:solidFill>
                  <a:srgbClr val="B9887E"/>
                </a:solidFill>
              </a:rPr>
              <a:t>Typography</a:t>
            </a:r>
            <a:r>
              <a:rPr lang="ar-SA" sz="2000" b="1" dirty="0">
                <a:solidFill>
                  <a:srgbClr val="B9887E"/>
                </a:solidFill>
              </a:rPr>
              <a:t>)</a:t>
            </a:r>
          </a:p>
          <a:p>
            <a:pPr algn="r" rtl="1"/>
            <a:r>
              <a:rPr lang="ar-SA" dirty="0"/>
              <a:t>هي فن ترتيب الخطوط المختلفة التي تدمج بأحجام وألوان </a:t>
            </a:r>
            <a:r>
              <a:rPr lang="ar-SA" dirty="0" err="1"/>
              <a:t>وتباعدات</a:t>
            </a:r>
            <a:r>
              <a:rPr lang="ar-SA" dirty="0"/>
              <a:t> من شأنها التأثير بشكل كبير على الرسالة التي يريد المصمم إيصالها.</a:t>
            </a:r>
          </a:p>
          <a:p>
            <a:pPr algn="r" rtl="1"/>
            <a:r>
              <a:rPr lang="ar-SA" sz="2000" b="1" dirty="0">
                <a:solidFill>
                  <a:srgbClr val="B9887E"/>
                </a:solidFill>
              </a:rPr>
              <a:t>البنية (</a:t>
            </a:r>
            <a:r>
              <a:rPr lang="en-US" sz="2000" b="1" dirty="0">
                <a:solidFill>
                  <a:srgbClr val="B9887E"/>
                </a:solidFill>
              </a:rPr>
              <a:t>Texture</a:t>
            </a:r>
            <a:r>
              <a:rPr lang="ar-SA" sz="2000" b="1" dirty="0">
                <a:solidFill>
                  <a:srgbClr val="B9887E"/>
                </a:solidFill>
              </a:rPr>
              <a:t>)</a:t>
            </a:r>
          </a:p>
          <a:p>
            <a:pPr algn="r" rtl="1"/>
            <a:r>
              <a:rPr lang="ar-SA" dirty="0"/>
              <a:t>تشير بنية التصميم إلى نوعية السطح الملموسة والتي من الممكن أن تكون خشنة، أو ناعمة، أو لامعة، أو معتدلة، أو عملية، أو غير ذلك.</a:t>
            </a:r>
          </a:p>
          <a:p>
            <a:pPr algn="r" rtl="1"/>
            <a:r>
              <a:rPr lang="ar-SA" sz="2000" b="1" dirty="0">
                <a:solidFill>
                  <a:srgbClr val="B9887E"/>
                </a:solidFill>
              </a:rPr>
              <a:t>الحجم (</a:t>
            </a:r>
            <a:r>
              <a:rPr lang="en-US" sz="2000" b="1" dirty="0">
                <a:solidFill>
                  <a:srgbClr val="B9887E"/>
                </a:solidFill>
              </a:rPr>
              <a:t>Size</a:t>
            </a:r>
            <a:r>
              <a:rPr lang="ar-SA" sz="2000" b="1" dirty="0">
                <a:solidFill>
                  <a:srgbClr val="B9887E"/>
                </a:solidFill>
              </a:rPr>
              <a:t>)</a:t>
            </a:r>
          </a:p>
          <a:p>
            <a:pPr algn="r" rtl="1"/>
            <a:r>
              <a:rPr lang="ar-SA" dirty="0"/>
              <a:t>يشير إلى حجم العناصر في التصميم، حيث أن استخدام احجام متباينة يمكن أن يوفر عنصر الجذب البصري إلى التصميم.</a:t>
            </a:r>
          </a:p>
          <a:p>
            <a:pPr algn="r" rtl="1"/>
            <a:r>
              <a:rPr lang="ar-SA" sz="2000" b="1" dirty="0">
                <a:solidFill>
                  <a:srgbClr val="B9887E"/>
                </a:solidFill>
              </a:rPr>
              <a:t>الفراغ (</a:t>
            </a:r>
            <a:r>
              <a:rPr lang="en-US" sz="2000" b="1" dirty="0">
                <a:solidFill>
                  <a:srgbClr val="B9887E"/>
                </a:solidFill>
              </a:rPr>
              <a:t>Space</a:t>
            </a:r>
            <a:r>
              <a:rPr lang="ar-SA" sz="2000" b="1" dirty="0">
                <a:solidFill>
                  <a:srgbClr val="B9887E"/>
                </a:solidFill>
              </a:rPr>
              <a:t>)</a:t>
            </a:r>
          </a:p>
          <a:p>
            <a:pPr algn="r" rtl="1"/>
            <a:r>
              <a:rPr lang="ar-SA" dirty="0"/>
              <a:t>يرمز إلى مناطق التصميم التي تركت خالية لضمان عدم تداخل المناصير أو التشويش على رسالة المحتوى، وتتضمن المسافات والفراغات بين </a:t>
            </a:r>
            <a:br>
              <a:rPr lang="ar-SA" dirty="0"/>
            </a:br>
            <a:r>
              <a:rPr lang="ar-SA" dirty="0"/>
              <a:t>عناصر التصميم الأخرى، أو حولها، أو أسفلها، أو أعلى منها.</a:t>
            </a:r>
            <a:endParaRPr lang="ar-SA" sz="2000" b="1" dirty="0">
              <a:solidFill>
                <a:srgbClr val="B9887E"/>
              </a:solidFill>
            </a:endParaRPr>
          </a:p>
        </p:txBody>
      </p:sp>
      <p:pic>
        <p:nvPicPr>
          <p:cNvPr id="4" name="صورة 3">
            <a:extLst>
              <a:ext uri="{FF2B5EF4-FFF2-40B4-BE49-F238E27FC236}">
                <a16:creationId xmlns:a16="http://schemas.microsoft.com/office/drawing/2014/main" id="{D86D25A1-8805-74B8-EA91-0B93114FE0D2}"/>
              </a:ext>
            </a:extLst>
          </p:cNvPr>
          <p:cNvPicPr>
            <a:picLocks noChangeAspect="1"/>
          </p:cNvPicPr>
          <p:nvPr/>
        </p:nvPicPr>
        <p:blipFill>
          <a:blip r:embed="rId2"/>
          <a:stretch>
            <a:fillRect/>
          </a:stretch>
        </p:blipFill>
        <p:spPr>
          <a:xfrm>
            <a:off x="176136" y="1300118"/>
            <a:ext cx="1095528" cy="638264"/>
          </a:xfrm>
          <a:prstGeom prst="rect">
            <a:avLst/>
          </a:prstGeom>
        </p:spPr>
      </p:pic>
      <p:pic>
        <p:nvPicPr>
          <p:cNvPr id="7" name="صورة 6">
            <a:extLst>
              <a:ext uri="{FF2B5EF4-FFF2-40B4-BE49-F238E27FC236}">
                <a16:creationId xmlns:a16="http://schemas.microsoft.com/office/drawing/2014/main" id="{FD150AB9-8886-A048-DCCE-4220EDC0C083}"/>
              </a:ext>
            </a:extLst>
          </p:cNvPr>
          <p:cNvPicPr>
            <a:picLocks noChangeAspect="1"/>
          </p:cNvPicPr>
          <p:nvPr/>
        </p:nvPicPr>
        <p:blipFill>
          <a:blip r:embed="rId3"/>
          <a:stretch>
            <a:fillRect/>
          </a:stretch>
        </p:blipFill>
        <p:spPr>
          <a:xfrm>
            <a:off x="176136" y="1985812"/>
            <a:ext cx="1038370" cy="523948"/>
          </a:xfrm>
          <a:prstGeom prst="rect">
            <a:avLst/>
          </a:prstGeom>
        </p:spPr>
      </p:pic>
      <p:pic>
        <p:nvPicPr>
          <p:cNvPr id="9" name="صورة 8">
            <a:extLst>
              <a:ext uri="{FF2B5EF4-FFF2-40B4-BE49-F238E27FC236}">
                <a16:creationId xmlns:a16="http://schemas.microsoft.com/office/drawing/2014/main" id="{497CB2D1-A623-D76F-0F09-FE05BED129FD}"/>
              </a:ext>
            </a:extLst>
          </p:cNvPr>
          <p:cNvPicPr>
            <a:picLocks noChangeAspect="1"/>
          </p:cNvPicPr>
          <p:nvPr/>
        </p:nvPicPr>
        <p:blipFill>
          <a:blip r:embed="rId4"/>
          <a:stretch>
            <a:fillRect/>
          </a:stretch>
        </p:blipFill>
        <p:spPr>
          <a:xfrm>
            <a:off x="185662" y="2656122"/>
            <a:ext cx="1028844" cy="523948"/>
          </a:xfrm>
          <a:prstGeom prst="rect">
            <a:avLst/>
          </a:prstGeom>
        </p:spPr>
      </p:pic>
      <p:pic>
        <p:nvPicPr>
          <p:cNvPr id="11" name="صورة 10">
            <a:extLst>
              <a:ext uri="{FF2B5EF4-FFF2-40B4-BE49-F238E27FC236}">
                <a16:creationId xmlns:a16="http://schemas.microsoft.com/office/drawing/2014/main" id="{5EEB71AB-EFFF-8CEB-771E-11BD72B8AEF6}"/>
              </a:ext>
            </a:extLst>
          </p:cNvPr>
          <p:cNvPicPr>
            <a:picLocks noChangeAspect="1"/>
          </p:cNvPicPr>
          <p:nvPr/>
        </p:nvPicPr>
        <p:blipFill>
          <a:blip r:embed="rId5"/>
          <a:stretch>
            <a:fillRect/>
          </a:stretch>
        </p:blipFill>
        <p:spPr>
          <a:xfrm>
            <a:off x="185662" y="3326432"/>
            <a:ext cx="1038370" cy="504895"/>
          </a:xfrm>
          <a:prstGeom prst="rect">
            <a:avLst/>
          </a:prstGeom>
        </p:spPr>
      </p:pic>
      <p:pic>
        <p:nvPicPr>
          <p:cNvPr id="13" name="صورة 12">
            <a:extLst>
              <a:ext uri="{FF2B5EF4-FFF2-40B4-BE49-F238E27FC236}">
                <a16:creationId xmlns:a16="http://schemas.microsoft.com/office/drawing/2014/main" id="{C50E83D0-A3CD-79D9-2065-6CD3D6C40264}"/>
              </a:ext>
            </a:extLst>
          </p:cNvPr>
          <p:cNvPicPr>
            <a:picLocks noChangeAspect="1"/>
          </p:cNvPicPr>
          <p:nvPr/>
        </p:nvPicPr>
        <p:blipFill>
          <a:blip r:embed="rId6"/>
          <a:stretch>
            <a:fillRect/>
          </a:stretch>
        </p:blipFill>
        <p:spPr>
          <a:xfrm>
            <a:off x="176136" y="4034842"/>
            <a:ext cx="1038370" cy="533474"/>
          </a:xfrm>
          <a:prstGeom prst="rect">
            <a:avLst/>
          </a:prstGeom>
        </p:spPr>
      </p:pic>
      <p:pic>
        <p:nvPicPr>
          <p:cNvPr id="15" name="صورة 14">
            <a:extLst>
              <a:ext uri="{FF2B5EF4-FFF2-40B4-BE49-F238E27FC236}">
                <a16:creationId xmlns:a16="http://schemas.microsoft.com/office/drawing/2014/main" id="{BB35BC1D-DB16-5063-509D-A45EECC88844}"/>
              </a:ext>
            </a:extLst>
          </p:cNvPr>
          <p:cNvPicPr>
            <a:picLocks noChangeAspect="1"/>
          </p:cNvPicPr>
          <p:nvPr/>
        </p:nvPicPr>
        <p:blipFill>
          <a:blip r:embed="rId7"/>
          <a:stretch>
            <a:fillRect/>
          </a:stretch>
        </p:blipFill>
        <p:spPr>
          <a:xfrm>
            <a:off x="166610" y="4705152"/>
            <a:ext cx="1047896" cy="571580"/>
          </a:xfrm>
          <a:prstGeom prst="rect">
            <a:avLst/>
          </a:prstGeom>
        </p:spPr>
      </p:pic>
      <p:pic>
        <p:nvPicPr>
          <p:cNvPr id="17" name="صورة 16">
            <a:extLst>
              <a:ext uri="{FF2B5EF4-FFF2-40B4-BE49-F238E27FC236}">
                <a16:creationId xmlns:a16="http://schemas.microsoft.com/office/drawing/2014/main" id="{E373A334-4191-6983-7406-C8CA6DFD1CEA}"/>
              </a:ext>
            </a:extLst>
          </p:cNvPr>
          <p:cNvPicPr>
            <a:picLocks noChangeAspect="1"/>
          </p:cNvPicPr>
          <p:nvPr/>
        </p:nvPicPr>
        <p:blipFill>
          <a:blip r:embed="rId8"/>
          <a:stretch>
            <a:fillRect/>
          </a:stretch>
        </p:blipFill>
        <p:spPr>
          <a:xfrm>
            <a:off x="309505" y="5375462"/>
            <a:ext cx="905001" cy="533474"/>
          </a:xfrm>
          <a:prstGeom prst="rect">
            <a:avLst/>
          </a:prstGeom>
        </p:spPr>
      </p:pic>
    </p:spTree>
    <p:extLst>
      <p:ext uri="{BB962C8B-B14F-4D97-AF65-F5344CB8AC3E}">
        <p14:creationId xmlns:p14="http://schemas.microsoft.com/office/powerpoint/2010/main" val="105305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5"/>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0" y="394692"/>
            <a:ext cx="11087100" cy="2031325"/>
          </a:xfrm>
          <a:prstGeom prst="rect">
            <a:avLst/>
          </a:prstGeom>
          <a:noFill/>
        </p:spPr>
        <p:txBody>
          <a:bodyPr wrap="square">
            <a:spAutoFit/>
          </a:bodyPr>
          <a:lstStyle/>
          <a:p>
            <a:pPr algn="r" rtl="1"/>
            <a:r>
              <a:rPr lang="ar-SA" sz="3600" dirty="0">
                <a:solidFill>
                  <a:srgbClr val="FFC000"/>
                </a:solidFill>
              </a:rPr>
              <a:t>أشكال التصميم الرسومي</a:t>
            </a:r>
          </a:p>
          <a:p>
            <a:pPr algn="r" rtl="1"/>
            <a:r>
              <a:rPr lang="ar-SA" dirty="0"/>
              <a:t>في العصر الحديث تقدم التصميم الرسومي تقدما كبيرا، و أصبح هناك العديد من أشكال التصميم، ومن أهمها: </a:t>
            </a:r>
          </a:p>
          <a:p>
            <a:pPr marL="285750" indent="-285750" algn="r" rtl="1">
              <a:buFont typeface="Arial" panose="020B0604020202020204" pitchFamily="34" charset="0"/>
              <a:buChar char="•"/>
            </a:pPr>
            <a:r>
              <a:rPr lang="ar-SA" dirty="0"/>
              <a:t>تصميم تجربة المستخدم  </a:t>
            </a:r>
            <a:r>
              <a:rPr lang="en-US" dirty="0"/>
              <a:t>UX </a:t>
            </a:r>
            <a:r>
              <a:rPr lang="ar-SA" dirty="0"/>
              <a:t> </a:t>
            </a:r>
          </a:p>
          <a:p>
            <a:pPr marL="285750" indent="-285750" algn="r" rtl="1">
              <a:buFont typeface="Arial" panose="020B0604020202020204" pitchFamily="34" charset="0"/>
              <a:buChar char="•"/>
            </a:pPr>
            <a:r>
              <a:rPr lang="ar-SA" dirty="0"/>
              <a:t>تصميم واجهة المستخدم </a:t>
            </a:r>
            <a:r>
              <a:rPr lang="en-US" dirty="0"/>
              <a:t>UI </a:t>
            </a:r>
            <a:endParaRPr lang="ar-SA" dirty="0"/>
          </a:p>
          <a:p>
            <a:pPr algn="r" rtl="1"/>
            <a:r>
              <a:rPr lang="ar-SA" dirty="0"/>
              <a:t>وهما عنصران مختلفان خاصان بتجربة المستخدم الفردية. </a:t>
            </a:r>
          </a:p>
          <a:p>
            <a:pPr algn="r" rtl="1"/>
            <a:r>
              <a:rPr lang="ar-SA" dirty="0"/>
              <a:t>إن مفهوم تصميم تجربة المستخدم يركز على كيفية عمل الأشياء مقا، وكيف يتفاعل الأشخاص معها، بينما تركز واجهة المستخدم على الشكل والتخطيط الخاص بهذه الأشياء.</a:t>
            </a:r>
          </a:p>
        </p:txBody>
      </p:sp>
      <p:sp>
        <p:nvSpPr>
          <p:cNvPr id="4" name="مربع نص 3">
            <a:extLst>
              <a:ext uri="{FF2B5EF4-FFF2-40B4-BE49-F238E27FC236}">
                <a16:creationId xmlns:a16="http://schemas.microsoft.com/office/drawing/2014/main" id="{F8E236C8-3FF2-DF97-3C98-02E651470A0E}"/>
              </a:ext>
            </a:extLst>
          </p:cNvPr>
          <p:cNvSpPr txBox="1"/>
          <p:nvPr/>
        </p:nvSpPr>
        <p:spPr>
          <a:xfrm>
            <a:off x="150364" y="2859494"/>
            <a:ext cx="11087100" cy="273921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r>
              <a:rPr lang="ar-SA" sz="3200" dirty="0">
                <a:solidFill>
                  <a:schemeClr val="tx1"/>
                </a:solidFill>
              </a:rPr>
              <a:t>تصميم تجربة المستخدم</a:t>
            </a:r>
            <a:br>
              <a:rPr lang="ar-SA" dirty="0"/>
            </a:br>
            <a:r>
              <a:rPr lang="ar-SA" sz="2000" dirty="0"/>
              <a:t>يرتكز على تحسين تجربة هذا المستخدم، مع التركيز على هيكلية ومنطقية عناصر التصميم وتفاعل المستخدمين معها، وهذا يهدف إلى تحسين قابلية استخدام المنتج وإمكانية الوصول إليه بشكل فعال </a:t>
            </a:r>
            <a:r>
              <a:rPr lang="ar-SA" sz="2000" dirty="0" err="1"/>
              <a:t>وتفاعلي،ما</a:t>
            </a:r>
            <a:r>
              <a:rPr lang="ar-SA" sz="2000" dirty="0"/>
              <a:t> يزيد من رضا المستخدمين إلى أقصى حد ويضاعف فرص عودتهم مرة أخرى.</a:t>
            </a:r>
            <a:br>
              <a:rPr lang="ar-SA" sz="2000" dirty="0"/>
            </a:br>
            <a:r>
              <a:rPr lang="ar-SA" sz="2000" dirty="0"/>
              <a:t>ومن الأمثلة على تجربة المستخدم: </a:t>
            </a:r>
          </a:p>
          <a:p>
            <a:r>
              <a:rPr lang="ar-SA" sz="2000" dirty="0"/>
              <a:t>متجر إلكتروني ذو تصميم هيكلي سهل الاستخدام، بحيث يستطيع العملاء زيارته وقضاء ساعات طويلة في تصفح محتواه، بسبب تحقيق التوازن والتسلسل البصري، كما يستطيع المستخدمون أيضا التفاعل مع المنتجات عن طريق كتابة تعليق أو ذكر مدى جودة تلك المنتجات، حيث يمكن أن يؤدي ذلك إلى تحسين مبيعات منتجات المتجر ؛ </a:t>
            </a:r>
          </a:p>
          <a:p>
            <a:r>
              <a:rPr lang="ar-SA" sz="2000" dirty="0"/>
              <a:t>لأن العملاء المحتملين لن تكون لديهم صورة واضحة فقط عن جميع المنتجات وإمكانية التنقل بينها بسهولة، بل يمكنهم كذلك رؤية تقييمات العملاء الآخرين.</a:t>
            </a:r>
            <a:endParaRPr lang="ar-SA" dirty="0"/>
          </a:p>
        </p:txBody>
      </p:sp>
    </p:spTree>
    <p:extLst>
      <p:ext uri="{BB962C8B-B14F-4D97-AF65-F5344CB8AC3E}">
        <p14:creationId xmlns:p14="http://schemas.microsoft.com/office/powerpoint/2010/main" val="2849204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4"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4A7C0128-A192-FFF4-5B1A-DE5EC95BBE08}"/>
              </a:ext>
            </a:extLst>
          </p:cNvPr>
          <p:cNvSpPr txBox="1"/>
          <p:nvPr/>
        </p:nvSpPr>
        <p:spPr>
          <a:xfrm>
            <a:off x="0" y="1793998"/>
            <a:ext cx="9109528" cy="4708981"/>
          </a:xfrm>
          <a:prstGeom prst="rect">
            <a:avLst/>
          </a:prstGeom>
          <a:noFill/>
        </p:spPr>
        <p:txBody>
          <a:bodyPr wrap="square">
            <a:spAutoFit/>
          </a:bodyPr>
          <a:lstStyle/>
          <a:p>
            <a:pPr marL="285750" indent="-285750" algn="r" rtl="1">
              <a:buFont typeface="Arial" panose="020B0604020202020204" pitchFamily="34" charset="0"/>
              <a:buChar char="•"/>
            </a:pPr>
            <a:r>
              <a:rPr lang="ar-SA" sz="2800" b="0" i="0" dirty="0">
                <a:solidFill>
                  <a:srgbClr val="315565"/>
                </a:solidFill>
                <a:effectLst/>
                <a:latin typeface="Roboto" panose="02000000000000000000" pitchFamily="2" charset="0"/>
                <a:cs typeface="+mj-cs"/>
              </a:rPr>
              <a:t>الوحدة </a:t>
            </a:r>
            <a:r>
              <a:rPr lang="ar-SA" sz="2800" dirty="0">
                <a:solidFill>
                  <a:srgbClr val="315565"/>
                </a:solidFill>
                <a:latin typeface="Roboto" panose="02000000000000000000" pitchFamily="2" charset="0"/>
                <a:cs typeface="+mj-cs"/>
              </a:rPr>
              <a:t>الأولى: التصميم الرسومي</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الأول </a:t>
            </a:r>
            <a:r>
              <a:rPr lang="ar-SA" dirty="0">
                <a:solidFill>
                  <a:srgbClr val="202124"/>
                </a:solidFill>
                <a:latin typeface="Roboto" panose="02000000000000000000" pitchFamily="2" charset="0"/>
              </a:rPr>
              <a:t>: التصميم الرسومي </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الثاني : </a:t>
            </a:r>
            <a:r>
              <a:rPr lang="ar-SA" dirty="0"/>
              <a:t>تصميم ملصق إعلاني </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الثالث : </a:t>
            </a:r>
            <a:r>
              <a:rPr lang="ar-SA" dirty="0"/>
              <a:t>الإعلانات المتحركة </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مشروع الوحدة</a:t>
            </a:r>
            <a:endParaRPr lang="ar-SA" dirty="0">
              <a:solidFill>
                <a:srgbClr val="202124"/>
              </a:solidFill>
              <a:latin typeface="Roboto" panose="02000000000000000000" pitchFamily="2" charset="0"/>
            </a:endParaRPr>
          </a:p>
          <a:p>
            <a:pPr marL="285750" indent="-285750" algn="r" rtl="1">
              <a:buFont typeface="Arial" panose="020B0604020202020204" pitchFamily="34" charset="0"/>
              <a:buChar char="•"/>
            </a:pPr>
            <a:r>
              <a:rPr lang="ar-SA" sz="2800" dirty="0">
                <a:solidFill>
                  <a:srgbClr val="315565"/>
                </a:solidFill>
                <a:latin typeface="Roboto" panose="02000000000000000000" pitchFamily="2" charset="0"/>
                <a:cs typeface="+mj-cs"/>
              </a:rPr>
              <a:t> الوحدة الثانية: التسويق الإلكتروني</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الأول: </a:t>
            </a:r>
            <a:r>
              <a:rPr lang="ar-SA" dirty="0"/>
              <a:t>مفهوم التسويق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الثاني: </a:t>
            </a:r>
            <a:r>
              <a:rPr lang="ar-SA" dirty="0"/>
              <a:t>التسويق عبر البريد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الثالث: </a:t>
            </a:r>
            <a:r>
              <a:rPr lang="ar-SA" dirty="0"/>
              <a:t>حملة التسويق عبر البريد الإلكتروني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مشروع الوحدة</a:t>
            </a:r>
          </a:p>
          <a:p>
            <a:pPr marL="285750" indent="-285750" algn="r" rtl="1">
              <a:buFont typeface="Arial" panose="020B0604020202020204" pitchFamily="34" charset="0"/>
              <a:buChar char="•"/>
            </a:pPr>
            <a:r>
              <a:rPr lang="ar-SA" sz="2800" dirty="0">
                <a:solidFill>
                  <a:srgbClr val="315565"/>
                </a:solidFill>
                <a:latin typeface="Roboto" panose="02000000000000000000" pitchFamily="2" charset="0"/>
                <a:cs typeface="+mj-cs"/>
              </a:rPr>
              <a:t>الوحدة الثالثة: البرمجة المتقدمة باستخدام لغة ترميز النص التشعبي </a:t>
            </a:r>
            <a:r>
              <a:rPr lang="en-US" sz="2800" dirty="0">
                <a:solidFill>
                  <a:srgbClr val="315565"/>
                </a:solidFill>
                <a:latin typeface="Roboto" panose="02000000000000000000" pitchFamily="2" charset="0"/>
                <a:cs typeface="+mj-cs"/>
              </a:rPr>
              <a:t>HTML</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الأول: </a:t>
            </a:r>
            <a:r>
              <a:rPr lang="ar-SA" dirty="0"/>
              <a:t>التصميم المستجيب للمواقع الإلكترونية </a:t>
            </a: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الثاني: </a:t>
            </a:r>
            <a:r>
              <a:rPr lang="ar-SA" dirty="0"/>
              <a:t>الموقع الإلكتروني التفاعلي</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الدرس الثالث: </a:t>
            </a:r>
            <a:r>
              <a:rPr lang="ar-SA" dirty="0"/>
              <a:t>الرسائل الإخبارية الرقمية</a:t>
            </a:r>
            <a:endParaRPr lang="ar-SA" b="0" i="0" dirty="0">
              <a:solidFill>
                <a:srgbClr val="202124"/>
              </a:solidFill>
              <a:effectLst/>
              <a:latin typeface="Roboto" panose="02000000000000000000" pitchFamily="2" charset="0"/>
            </a:endParaRPr>
          </a:p>
          <a:p>
            <a:pPr marL="742950" lvl="1" indent="-285750" algn="r" rtl="1">
              <a:buFont typeface="Arial" panose="020B0604020202020204" pitchFamily="34" charset="0"/>
              <a:buChar char="•"/>
            </a:pPr>
            <a:r>
              <a:rPr lang="ar-SA" b="0" i="0" dirty="0">
                <a:solidFill>
                  <a:srgbClr val="202124"/>
                </a:solidFill>
                <a:effectLst/>
                <a:latin typeface="Roboto" panose="02000000000000000000" pitchFamily="2" charset="0"/>
              </a:rPr>
              <a:t>مشروع الوحدة</a:t>
            </a:r>
          </a:p>
        </p:txBody>
      </p:sp>
      <p:sp>
        <p:nvSpPr>
          <p:cNvPr id="4" name="TextBox 2">
            <a:extLst>
              <a:ext uri="{FF2B5EF4-FFF2-40B4-BE49-F238E27FC236}">
                <a16:creationId xmlns:a16="http://schemas.microsoft.com/office/drawing/2014/main" id="{EB3F2EF1-0E69-8EEB-A840-00280B1EE8D8}"/>
              </a:ext>
            </a:extLst>
          </p:cNvPr>
          <p:cNvSpPr txBox="1"/>
          <p:nvPr/>
        </p:nvSpPr>
        <p:spPr>
          <a:xfrm>
            <a:off x="8457839" y="1150093"/>
            <a:ext cx="2621641" cy="646331"/>
          </a:xfrm>
          <a:prstGeom prst="rect">
            <a:avLst/>
          </a:prstGeom>
          <a:noFill/>
        </p:spPr>
        <p:txBody>
          <a:bodyPr wrap="square" rtlCol="0">
            <a:spAutoFit/>
          </a:bodyPr>
          <a:lstStyle>
            <a:defPPr>
              <a:defRPr lang="ar-SA"/>
            </a:defPPr>
            <a:lvl1pPr algn="ctr">
              <a:defRPr sz="3600" b="1">
                <a:solidFill>
                  <a:srgbClr val="FFC000"/>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rtl="1"/>
            <a:r>
              <a:rPr lang="ar-SA" dirty="0">
                <a:solidFill>
                  <a:schemeClr val="accent3">
                    <a:lumMod val="75000"/>
                  </a:schemeClr>
                </a:solidFill>
              </a:rPr>
              <a:t>تعريف بالمقرر</a:t>
            </a:r>
          </a:p>
        </p:txBody>
      </p:sp>
      <p:sp>
        <p:nvSpPr>
          <p:cNvPr id="5" name="مربع نص 4">
            <a:extLst>
              <a:ext uri="{FF2B5EF4-FFF2-40B4-BE49-F238E27FC236}">
                <a16:creationId xmlns:a16="http://schemas.microsoft.com/office/drawing/2014/main" id="{67254D88-6D52-7986-EE0F-90D1F28C5D3F}"/>
              </a:ext>
            </a:extLst>
          </p:cNvPr>
          <p:cNvSpPr txBox="1"/>
          <p:nvPr/>
        </p:nvSpPr>
        <p:spPr>
          <a:xfrm>
            <a:off x="8300533" y="355021"/>
            <a:ext cx="2778947" cy="917183"/>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7200">
                <a:solidFill>
                  <a:schemeClr val="bg1"/>
                </a:solidFill>
                <a:effectLst>
                  <a:outerShdw blurRad="38100" dist="38100" dir="2700000" algn="tl">
                    <a:srgbClr val="000000">
                      <a:alpha val="43137"/>
                    </a:srgbClr>
                  </a:outerShdw>
                </a:effectLst>
                <a:latin typeface="Aref Ruqaa" panose="02000503000000000000" pitchFamily="2" charset="-78"/>
                <a:ea typeface="+mj-ea"/>
                <a:cs typeface="Aref Ruqaa" panose="02000503000000000000" pitchFamily="2" charset="-78"/>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4800" dirty="0">
                <a:solidFill>
                  <a:srgbClr val="01597F"/>
                </a:solidFill>
                <a:latin typeface="Aref Ruqaa"/>
                <a:cs typeface="Aref Ruqaa"/>
              </a:rPr>
              <a:t>تقنية رقمية 2-2</a:t>
            </a:r>
            <a:endParaRPr lang="en-US" sz="4800" dirty="0">
              <a:solidFill>
                <a:srgbClr val="01597F"/>
              </a:solidFill>
              <a:latin typeface="Aref Ruqaa"/>
              <a:cs typeface="Aref Ruqaa"/>
            </a:endParaRPr>
          </a:p>
        </p:txBody>
      </p:sp>
    </p:spTree>
    <p:extLst>
      <p:ext uri="{BB962C8B-B14F-4D97-AF65-F5344CB8AC3E}">
        <p14:creationId xmlns:p14="http://schemas.microsoft.com/office/powerpoint/2010/main" val="3031601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F8E236C8-3FF2-DF97-3C98-02E651470A0E}"/>
              </a:ext>
            </a:extLst>
          </p:cNvPr>
          <p:cNvSpPr txBox="1"/>
          <p:nvPr/>
        </p:nvSpPr>
        <p:spPr>
          <a:xfrm>
            <a:off x="133350" y="2668994"/>
            <a:ext cx="11087100" cy="3046988"/>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r>
              <a:rPr lang="ar-SA" sz="3200" dirty="0">
                <a:solidFill>
                  <a:schemeClr val="tx1"/>
                </a:solidFill>
              </a:rPr>
              <a:t>تصميم واجهة المستخدم</a:t>
            </a:r>
            <a:br>
              <a:rPr lang="ar-SA" sz="2000" b="0" dirty="0"/>
            </a:br>
            <a:r>
              <a:rPr lang="ar-SA" sz="2000" b="0" dirty="0"/>
              <a:t>يتعلق بالعمل مع العناصر التفاعلية الخاصة بالتصميم، وهذا يتطلب فهنا جيدا لاحتياجات المستخدمين؛ لأنه يركز على توقع ما يجب على المستخدمين فعله عند استخدامهم لموقع إلكتروني ، والتأكد من أن الواجهة تحتوي على العناصر التي تجعل استخدام وظائف الموقع الإلكتروني ممكنة. </a:t>
            </a:r>
          </a:p>
          <a:p>
            <a:r>
              <a:rPr lang="ar-SA" sz="2000" b="0" dirty="0"/>
              <a:t>تستخدم الألوان المتجاوبة بشكل كبير في تصميم واجهة المستخدم، وتقوم المتاجر الإلكترونية باستخدامها بشكل تدريجي. فبدلا من استخدام لون رمزي واحد في شعار العلامة التجارية، تمكن الألوان المتجاوبة العلامات التجارية من اكتساب ألوان متعددة محددة سابقا أو نظام ألوان ديناميكي يأخذ لون بيئتها، ويمكن للمتاجر الإلكترونية مع هذا النوع من التصميم المتجاوب أن تحافظ بسهولة على تفاعل المستخدمين أثناء تصفحهم مواقعها بحيث تبدو عملية استكشاف المتجر الإلكتروني رحلة ممتعة، بما أن كل صفحة ستحتوي على لوحة ألوان فريدة خاصة بها.</a:t>
            </a:r>
          </a:p>
          <a:p>
            <a:r>
              <a:rPr lang="ar-SA" sz="2000" b="0" dirty="0"/>
              <a:t>إن تصفح المتجر الإلكتروني يعني قضاء المزيد من الوقت فيه، فكلما بقي العميل في المتجر، زادت احتمالية شراء شيء يراه فيه مما يؤثر بطريقة إيجابية على نمو المبيعات.</a:t>
            </a:r>
          </a:p>
        </p:txBody>
      </p:sp>
      <p:sp>
        <p:nvSpPr>
          <p:cNvPr id="2" name="مربع نص 1">
            <a:extLst>
              <a:ext uri="{FF2B5EF4-FFF2-40B4-BE49-F238E27FC236}">
                <a16:creationId xmlns:a16="http://schemas.microsoft.com/office/drawing/2014/main" id="{BAF72E67-1E37-2F4C-FD0A-2D649B6E395D}"/>
              </a:ext>
            </a:extLst>
          </p:cNvPr>
          <p:cNvSpPr txBox="1"/>
          <p:nvPr/>
        </p:nvSpPr>
        <p:spPr>
          <a:xfrm>
            <a:off x="0" y="394692"/>
            <a:ext cx="11087100" cy="2031325"/>
          </a:xfrm>
          <a:prstGeom prst="rect">
            <a:avLst/>
          </a:prstGeom>
          <a:noFill/>
        </p:spPr>
        <p:txBody>
          <a:bodyPr wrap="square">
            <a:spAutoFit/>
          </a:bodyPr>
          <a:lstStyle/>
          <a:p>
            <a:pPr algn="r" rtl="1"/>
            <a:r>
              <a:rPr lang="ar-SA" sz="3600" dirty="0">
                <a:solidFill>
                  <a:srgbClr val="FFC000"/>
                </a:solidFill>
              </a:rPr>
              <a:t>أشكال التصميم الرسومي</a:t>
            </a:r>
          </a:p>
          <a:p>
            <a:pPr algn="r" rtl="1"/>
            <a:r>
              <a:rPr lang="ar-SA" dirty="0"/>
              <a:t>في العصر الحديث تقدم التصميم الرسومي تقدما كبيرا، و أصبح هناك العديد من أشكال التصميم، ومن أهمها: </a:t>
            </a:r>
          </a:p>
          <a:p>
            <a:pPr marL="285750" indent="-285750" algn="r" rtl="1">
              <a:buFont typeface="Arial" panose="020B0604020202020204" pitchFamily="34" charset="0"/>
              <a:buChar char="•"/>
            </a:pPr>
            <a:r>
              <a:rPr lang="ar-SA" dirty="0"/>
              <a:t>تصميم تجربة المستخدم  </a:t>
            </a:r>
            <a:r>
              <a:rPr lang="en-US" dirty="0"/>
              <a:t>UX </a:t>
            </a:r>
            <a:r>
              <a:rPr lang="ar-SA" dirty="0"/>
              <a:t> </a:t>
            </a:r>
          </a:p>
          <a:p>
            <a:pPr marL="285750" indent="-285750" algn="r" rtl="1">
              <a:buFont typeface="Arial" panose="020B0604020202020204" pitchFamily="34" charset="0"/>
              <a:buChar char="•"/>
            </a:pPr>
            <a:r>
              <a:rPr lang="ar-SA" dirty="0"/>
              <a:t>تصميم واجهة المستخدم </a:t>
            </a:r>
            <a:r>
              <a:rPr lang="en-US" dirty="0"/>
              <a:t>UI </a:t>
            </a:r>
            <a:endParaRPr lang="ar-SA" dirty="0"/>
          </a:p>
          <a:p>
            <a:pPr algn="r" rtl="1"/>
            <a:r>
              <a:rPr lang="ar-SA" dirty="0"/>
              <a:t>وهما عنصران مختلفان خاصان بتجربة المستخدم الفردية. </a:t>
            </a:r>
          </a:p>
          <a:p>
            <a:pPr algn="r" rtl="1"/>
            <a:r>
              <a:rPr lang="ar-SA" dirty="0"/>
              <a:t>إن مفهوم تصميم تجربة المستخدم يركز على كيفية عمل الأشياء مقا، وكيف يتفاعل الأشخاص معها، بينما تركز واجهة المستخدم على الشكل والتخطيط الخاص بهذه الأشياء.</a:t>
            </a:r>
          </a:p>
        </p:txBody>
      </p:sp>
    </p:spTree>
    <p:extLst>
      <p:ext uri="{BB962C8B-B14F-4D97-AF65-F5344CB8AC3E}">
        <p14:creationId xmlns:p14="http://schemas.microsoft.com/office/powerpoint/2010/main" val="3536223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F8E236C8-3FF2-DF97-3C98-02E651470A0E}"/>
              </a:ext>
            </a:extLst>
          </p:cNvPr>
          <p:cNvSpPr txBox="1"/>
          <p:nvPr/>
        </p:nvSpPr>
        <p:spPr>
          <a:xfrm>
            <a:off x="285750" y="2443170"/>
            <a:ext cx="10801350" cy="523220"/>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2800" b="1" dirty="0"/>
              <a:t>برامج التصميم الرسومي- </a:t>
            </a:r>
            <a:r>
              <a:rPr lang="ar-SA" sz="2800" dirty="0">
                <a:solidFill>
                  <a:srgbClr val="202124"/>
                </a:solidFill>
              </a:rPr>
              <a:t>المدفوعة</a:t>
            </a:r>
            <a:endParaRPr lang="ar-SA" sz="2800" b="1" dirty="0"/>
          </a:p>
        </p:txBody>
      </p:sp>
      <p:sp>
        <p:nvSpPr>
          <p:cNvPr id="2" name="مربع نص 1">
            <a:extLst>
              <a:ext uri="{FF2B5EF4-FFF2-40B4-BE49-F238E27FC236}">
                <a16:creationId xmlns:a16="http://schemas.microsoft.com/office/drawing/2014/main" id="{BAF72E67-1E37-2F4C-FD0A-2D649B6E395D}"/>
              </a:ext>
            </a:extLst>
          </p:cNvPr>
          <p:cNvSpPr txBox="1"/>
          <p:nvPr/>
        </p:nvSpPr>
        <p:spPr>
          <a:xfrm>
            <a:off x="0" y="394692"/>
            <a:ext cx="11087100" cy="2031325"/>
          </a:xfrm>
          <a:prstGeom prst="rect">
            <a:avLst/>
          </a:prstGeom>
          <a:noFill/>
        </p:spPr>
        <p:txBody>
          <a:bodyPr wrap="square">
            <a:spAutoFit/>
          </a:bodyPr>
          <a:lstStyle/>
          <a:p>
            <a:pPr algn="r" rtl="1"/>
            <a:r>
              <a:rPr lang="ar-SA" sz="3600" dirty="0">
                <a:solidFill>
                  <a:srgbClr val="FFC000"/>
                </a:solidFill>
              </a:rPr>
              <a:t>أدوات التصميم الرسومي</a:t>
            </a:r>
          </a:p>
          <a:p>
            <a:pPr algn="r" rtl="1"/>
            <a:r>
              <a:rPr lang="ar-SA" dirty="0"/>
              <a:t>تطورت عملية التصميم على مدار العقود الماضية نظرا لاستمرار التحول الرقمي في العالم الذي تعيش فيه، ما أدى إلى وجود عملية معقدة تشمل الدمج بين التقنيات التقليدية والرقمية، حيث يستهل المصممون عملهم في بداية عملية التصميم برسم المفاهيم ووضع النماذج الأولية باستخدام أدوات التصميم الرسومي التقليدية قبل اللجوء إلى الحاسب واستخدام برامج التصميم الاحترافية لإنهاء المهمة أو المشروع.</a:t>
            </a:r>
          </a:p>
          <a:p>
            <a:pPr algn="r" rtl="1"/>
            <a:r>
              <a:rPr lang="ar-SA" dirty="0"/>
              <a:t>يتوقع من مصممي الرسوميات أن يكونوا بارعين في التطبيقات البرمجية الخاصة بإنشاء الصور والطباعة والتخطيط. ويستخدم المصممون الرسومات النقطية والرسومات المتجهة المصممة سابقا (القوالب المجانية أو المدفوعة، والتي يمكن العثور عليها في المواقع المختصة بالتصاميم عبر الإنترنت.</a:t>
            </a:r>
          </a:p>
        </p:txBody>
      </p:sp>
      <p:sp>
        <p:nvSpPr>
          <p:cNvPr id="7" name="مربع نص 6">
            <a:extLst>
              <a:ext uri="{FF2B5EF4-FFF2-40B4-BE49-F238E27FC236}">
                <a16:creationId xmlns:a16="http://schemas.microsoft.com/office/drawing/2014/main" id="{4F9BEDFC-B6C7-8033-1412-E50ADE049375}"/>
              </a:ext>
            </a:extLst>
          </p:cNvPr>
          <p:cNvSpPr txBox="1"/>
          <p:nvPr/>
        </p:nvSpPr>
        <p:spPr>
          <a:xfrm>
            <a:off x="8401050" y="3034270"/>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solidFill>
                  <a:srgbClr val="202124"/>
                </a:solidFill>
              </a:rPr>
              <a:t>ادوبی</a:t>
            </a:r>
            <a:r>
              <a:rPr lang="ar-SA" sz="1800" dirty="0">
                <a:solidFill>
                  <a:srgbClr val="202124"/>
                </a:solidFill>
              </a:rPr>
              <a:t> فوتوشوب</a:t>
            </a:r>
            <a:br>
              <a:rPr lang="ar-SA" sz="1800" dirty="0"/>
            </a:br>
            <a:r>
              <a:rPr lang="en-US" sz="1800" dirty="0">
                <a:solidFill>
                  <a:srgbClr val="202124"/>
                </a:solidFill>
              </a:rPr>
              <a:t>Adobe Photoshop</a:t>
            </a:r>
            <a:endParaRPr lang="ar-SA" sz="1800" b="1" dirty="0"/>
          </a:p>
        </p:txBody>
      </p:sp>
      <p:sp>
        <p:nvSpPr>
          <p:cNvPr id="9" name="مربع نص 8">
            <a:extLst>
              <a:ext uri="{FF2B5EF4-FFF2-40B4-BE49-F238E27FC236}">
                <a16:creationId xmlns:a16="http://schemas.microsoft.com/office/drawing/2014/main" id="{A87E2CF6-CC3C-E9FB-CC0B-F8B98B64CD84}"/>
              </a:ext>
            </a:extLst>
          </p:cNvPr>
          <p:cNvSpPr txBox="1"/>
          <p:nvPr/>
        </p:nvSpPr>
        <p:spPr>
          <a:xfrm>
            <a:off x="285750" y="3027946"/>
            <a:ext cx="8039100" cy="646331"/>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برنامج يحتوي على أدوات تحرير الصور الأكثر شيوعا في السوق والتي توفر إمكانيات ممتازة التصميم الرسوم، ويعتمد على الرسومات النقطية (</a:t>
            </a:r>
            <a:r>
              <a:rPr lang="en-US" b="0" i="0" dirty="0">
                <a:solidFill>
                  <a:srgbClr val="202124"/>
                </a:solidFill>
                <a:effectLst/>
                <a:latin typeface="Roboto" panose="02000000000000000000" pitchFamily="2" charset="0"/>
              </a:rPr>
              <a:t>Raster-Based Graphics) </a:t>
            </a:r>
            <a:r>
              <a:rPr lang="ar-SA" b="0" i="0" dirty="0">
                <a:solidFill>
                  <a:srgbClr val="202124"/>
                </a:solidFill>
                <a:effectLst/>
                <a:latin typeface="Roboto" panose="02000000000000000000" pitchFamily="2" charset="0"/>
              </a:rPr>
              <a:t>لتحرير الصور</a:t>
            </a:r>
            <a:endParaRPr lang="ar-SA" dirty="0"/>
          </a:p>
        </p:txBody>
      </p:sp>
      <p:sp>
        <p:nvSpPr>
          <p:cNvPr id="12" name="مربع نص 11">
            <a:extLst>
              <a:ext uri="{FF2B5EF4-FFF2-40B4-BE49-F238E27FC236}">
                <a16:creationId xmlns:a16="http://schemas.microsoft.com/office/drawing/2014/main" id="{FDC523AC-945D-29EF-85BF-8199ED63A140}"/>
              </a:ext>
            </a:extLst>
          </p:cNvPr>
          <p:cNvSpPr txBox="1"/>
          <p:nvPr/>
        </p:nvSpPr>
        <p:spPr>
          <a:xfrm>
            <a:off x="8401050" y="3748481"/>
            <a:ext cx="2686050" cy="369332"/>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solidFill>
                  <a:srgbClr val="202124"/>
                </a:solidFill>
              </a:rPr>
              <a:t>ادوبي</a:t>
            </a:r>
            <a:r>
              <a:rPr lang="ar-SA" sz="1800" dirty="0">
                <a:solidFill>
                  <a:srgbClr val="202124"/>
                </a:solidFill>
              </a:rPr>
              <a:t> ان </a:t>
            </a:r>
            <a:r>
              <a:rPr lang="ar-SA" sz="1800" dirty="0" err="1">
                <a:solidFill>
                  <a:srgbClr val="202124"/>
                </a:solidFill>
              </a:rPr>
              <a:t>دیزاین</a:t>
            </a:r>
            <a:r>
              <a:rPr lang="ar-SA" sz="1800" dirty="0">
                <a:solidFill>
                  <a:srgbClr val="202124"/>
                </a:solidFill>
              </a:rPr>
              <a:t> </a:t>
            </a:r>
            <a:r>
              <a:rPr lang="en-US" sz="1800" dirty="0">
                <a:solidFill>
                  <a:srgbClr val="202124"/>
                </a:solidFill>
              </a:rPr>
              <a:t>InDesign</a:t>
            </a:r>
            <a:endParaRPr lang="ar-SA" sz="1800" b="1" dirty="0"/>
          </a:p>
        </p:txBody>
      </p:sp>
      <p:sp>
        <p:nvSpPr>
          <p:cNvPr id="13" name="مربع نص 12">
            <a:extLst>
              <a:ext uri="{FF2B5EF4-FFF2-40B4-BE49-F238E27FC236}">
                <a16:creationId xmlns:a16="http://schemas.microsoft.com/office/drawing/2014/main" id="{432689F1-5728-81EC-A9B8-BA2E8326D268}"/>
              </a:ext>
            </a:extLst>
          </p:cNvPr>
          <p:cNvSpPr txBox="1"/>
          <p:nvPr/>
        </p:nvSpPr>
        <p:spPr>
          <a:xfrm>
            <a:off x="285750" y="3742157"/>
            <a:ext cx="8039100" cy="369332"/>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برنامج تستخدمه الشركات التي تركز على النشر، مع إمكانات لتصميم مجلات ومستندات مذهلة وغيرها.</a:t>
            </a:r>
            <a:endParaRPr lang="ar-SA" dirty="0"/>
          </a:p>
        </p:txBody>
      </p:sp>
      <p:sp>
        <p:nvSpPr>
          <p:cNvPr id="14" name="مربع نص 13">
            <a:extLst>
              <a:ext uri="{FF2B5EF4-FFF2-40B4-BE49-F238E27FC236}">
                <a16:creationId xmlns:a16="http://schemas.microsoft.com/office/drawing/2014/main" id="{3F7AAE69-CB84-728A-BEFA-2692FD75CE39}"/>
              </a:ext>
            </a:extLst>
          </p:cNvPr>
          <p:cNvSpPr txBox="1"/>
          <p:nvPr/>
        </p:nvSpPr>
        <p:spPr>
          <a:xfrm>
            <a:off x="8401050" y="4210382"/>
            <a:ext cx="2686050" cy="369332"/>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solidFill>
                  <a:srgbClr val="202124"/>
                </a:solidFill>
              </a:rPr>
              <a:t>گوریل</a:t>
            </a:r>
            <a:r>
              <a:rPr lang="ar-SA" sz="1800" dirty="0">
                <a:solidFill>
                  <a:srgbClr val="202124"/>
                </a:solidFill>
              </a:rPr>
              <a:t> درو </a:t>
            </a:r>
            <a:r>
              <a:rPr lang="en-US" sz="1800" dirty="0">
                <a:solidFill>
                  <a:srgbClr val="202124"/>
                </a:solidFill>
              </a:rPr>
              <a:t>CorelDraw</a:t>
            </a:r>
            <a:endParaRPr lang="ar-SA" sz="1800" b="1" dirty="0"/>
          </a:p>
        </p:txBody>
      </p:sp>
      <p:sp>
        <p:nvSpPr>
          <p:cNvPr id="15" name="مربع نص 14">
            <a:extLst>
              <a:ext uri="{FF2B5EF4-FFF2-40B4-BE49-F238E27FC236}">
                <a16:creationId xmlns:a16="http://schemas.microsoft.com/office/drawing/2014/main" id="{52617C71-14E2-C653-C975-5F42BA42D65E}"/>
              </a:ext>
            </a:extLst>
          </p:cNvPr>
          <p:cNvSpPr txBox="1"/>
          <p:nvPr/>
        </p:nvSpPr>
        <p:spPr>
          <a:xfrm>
            <a:off x="285750" y="4204058"/>
            <a:ext cx="8039100" cy="369332"/>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برنامج يحتوي على واجهة سهلة الاستخدام ذات مميزات تحرير جيدة من الناحية الاحترافية.</a:t>
            </a:r>
            <a:endParaRPr lang="ar-SA" dirty="0"/>
          </a:p>
        </p:txBody>
      </p:sp>
      <p:sp>
        <p:nvSpPr>
          <p:cNvPr id="16" name="مربع نص 15">
            <a:extLst>
              <a:ext uri="{FF2B5EF4-FFF2-40B4-BE49-F238E27FC236}">
                <a16:creationId xmlns:a16="http://schemas.microsoft.com/office/drawing/2014/main" id="{8BE8BCFF-8FF0-C8F6-4135-D2128F36EC1E}"/>
              </a:ext>
            </a:extLst>
          </p:cNvPr>
          <p:cNvSpPr txBox="1"/>
          <p:nvPr/>
        </p:nvSpPr>
        <p:spPr>
          <a:xfrm>
            <a:off x="8401050" y="4638843"/>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a:solidFill>
                  <a:srgbClr val="202124"/>
                </a:solidFill>
              </a:rPr>
              <a:t>أدوبي </a:t>
            </a:r>
            <a:r>
              <a:rPr lang="ar-SA" sz="1800" dirty="0" err="1">
                <a:solidFill>
                  <a:srgbClr val="202124"/>
                </a:solidFill>
              </a:rPr>
              <a:t>اليستريتور</a:t>
            </a:r>
            <a:br>
              <a:rPr lang="ar-SA" sz="1800" dirty="0"/>
            </a:br>
            <a:r>
              <a:rPr lang="en-US" sz="1800" dirty="0">
                <a:solidFill>
                  <a:srgbClr val="202124"/>
                </a:solidFill>
              </a:rPr>
              <a:t>Adobe Illustrator</a:t>
            </a:r>
            <a:endParaRPr lang="ar-SA" sz="1800" b="1" dirty="0"/>
          </a:p>
        </p:txBody>
      </p:sp>
      <p:sp>
        <p:nvSpPr>
          <p:cNvPr id="17" name="مربع نص 16">
            <a:extLst>
              <a:ext uri="{FF2B5EF4-FFF2-40B4-BE49-F238E27FC236}">
                <a16:creationId xmlns:a16="http://schemas.microsoft.com/office/drawing/2014/main" id="{25869244-59A4-ECFD-B422-5B2B7AA30A3D}"/>
              </a:ext>
            </a:extLst>
          </p:cNvPr>
          <p:cNvSpPr txBox="1"/>
          <p:nvPr/>
        </p:nvSpPr>
        <p:spPr>
          <a:xfrm>
            <a:off x="285750" y="4632519"/>
            <a:ext cx="8039100" cy="646331"/>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برنامج يعد مثاليا للأعمال الفنية التوضيحية وتخطيطات الصفحات والشعارات والمنشورات الدعائية وغيرها، ، ويعتمد على الرسومات المتجهة (</a:t>
            </a:r>
            <a:r>
              <a:rPr lang="en-US" b="0" i="0" dirty="0">
                <a:solidFill>
                  <a:srgbClr val="202124"/>
                </a:solidFill>
                <a:effectLst/>
                <a:latin typeface="Roboto" panose="02000000000000000000" pitchFamily="2" charset="0"/>
              </a:rPr>
              <a:t>Vector-Based Graphics) </a:t>
            </a:r>
            <a:r>
              <a:rPr lang="ar-SA" b="0" i="0" dirty="0">
                <a:solidFill>
                  <a:srgbClr val="202124"/>
                </a:solidFill>
                <a:effectLst/>
                <a:latin typeface="Roboto" panose="02000000000000000000" pitchFamily="2" charset="0"/>
              </a:rPr>
              <a:t>التحرير الصور</a:t>
            </a:r>
            <a:endParaRPr lang="ar-SA" dirty="0"/>
          </a:p>
        </p:txBody>
      </p:sp>
      <p:sp>
        <p:nvSpPr>
          <p:cNvPr id="18" name="مربع نص 17">
            <a:extLst>
              <a:ext uri="{FF2B5EF4-FFF2-40B4-BE49-F238E27FC236}">
                <a16:creationId xmlns:a16="http://schemas.microsoft.com/office/drawing/2014/main" id="{4DA0A79E-2724-C2BC-678A-108EFE776C9A}"/>
              </a:ext>
            </a:extLst>
          </p:cNvPr>
          <p:cNvSpPr txBox="1"/>
          <p:nvPr/>
        </p:nvSpPr>
        <p:spPr>
          <a:xfrm>
            <a:off x="8401050" y="5315286"/>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solidFill>
                  <a:srgbClr val="202124"/>
                </a:solidFill>
              </a:rPr>
              <a:t>أفينتي</a:t>
            </a:r>
            <a:r>
              <a:rPr lang="ar-SA" sz="1800" dirty="0">
                <a:solidFill>
                  <a:srgbClr val="202124"/>
                </a:solidFill>
              </a:rPr>
              <a:t> </a:t>
            </a:r>
            <a:r>
              <a:rPr lang="ar-SA" sz="1800" dirty="0" err="1">
                <a:solidFill>
                  <a:srgbClr val="202124"/>
                </a:solidFill>
              </a:rPr>
              <a:t>ديزاينر</a:t>
            </a:r>
            <a:endParaRPr lang="ar-SA" sz="1800" dirty="0">
              <a:solidFill>
                <a:srgbClr val="202124"/>
              </a:solidFill>
            </a:endParaRPr>
          </a:p>
          <a:p>
            <a:pPr algn="ctr"/>
            <a:r>
              <a:rPr lang="en-US" sz="1800" dirty="0">
                <a:solidFill>
                  <a:srgbClr val="202124"/>
                </a:solidFill>
              </a:rPr>
              <a:t>Affinity Designer</a:t>
            </a:r>
            <a:endParaRPr lang="ar-SA" sz="1800" b="1" dirty="0"/>
          </a:p>
        </p:txBody>
      </p:sp>
      <p:sp>
        <p:nvSpPr>
          <p:cNvPr id="19" name="مربع نص 18">
            <a:extLst>
              <a:ext uri="{FF2B5EF4-FFF2-40B4-BE49-F238E27FC236}">
                <a16:creationId xmlns:a16="http://schemas.microsoft.com/office/drawing/2014/main" id="{18981BC6-72F2-20A0-6891-2448B7523DB5}"/>
              </a:ext>
            </a:extLst>
          </p:cNvPr>
          <p:cNvSpPr txBox="1"/>
          <p:nvPr/>
        </p:nvSpPr>
        <p:spPr>
          <a:xfrm>
            <a:off x="285750" y="5308962"/>
            <a:ext cx="8039100" cy="646331"/>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تطبيق يعد بديلا لبرنامج أدوبي </a:t>
            </a:r>
            <a:r>
              <a:rPr lang="ar-SA" b="0" i="0" dirty="0" err="1">
                <a:solidFill>
                  <a:srgbClr val="202124"/>
                </a:solidFill>
                <a:effectLst/>
                <a:latin typeface="Roboto" panose="02000000000000000000" pitchFamily="2" charset="0"/>
              </a:rPr>
              <a:t>اليستريتور</a:t>
            </a:r>
            <a:r>
              <a:rPr lang="ar-SA" b="0" i="0" dirty="0">
                <a:solidFill>
                  <a:srgbClr val="202124"/>
                </a:solidFill>
                <a:effectLst/>
                <a:latin typeface="Roboto" panose="02000000000000000000" pitchFamily="2" charset="0"/>
              </a:rPr>
              <a:t>، ويقدم عروضا وإمكانيات ممتازة، كما يتميز بأنه سهل الاستخدام وأسرع من أدوبي </a:t>
            </a:r>
            <a:r>
              <a:rPr lang="ar-SA" b="0" i="0" dirty="0" err="1">
                <a:solidFill>
                  <a:srgbClr val="202124"/>
                </a:solidFill>
                <a:effectLst/>
                <a:latin typeface="Roboto" panose="02000000000000000000" pitchFamily="2" charset="0"/>
              </a:rPr>
              <a:t>اليستريتور</a:t>
            </a:r>
            <a:r>
              <a:rPr lang="ar-SA" b="0" i="0" dirty="0">
                <a:solidFill>
                  <a:srgbClr val="202124"/>
                </a:solidFill>
                <a:effectLst/>
                <a:latin typeface="Roboto" panose="02000000000000000000" pitchFamily="2" charset="0"/>
              </a:rPr>
              <a:t>.</a:t>
            </a:r>
            <a:endParaRPr lang="ar-SA" dirty="0"/>
          </a:p>
        </p:txBody>
      </p:sp>
      <p:sp>
        <p:nvSpPr>
          <p:cNvPr id="20" name="مربع نص 19">
            <a:extLst>
              <a:ext uri="{FF2B5EF4-FFF2-40B4-BE49-F238E27FC236}">
                <a16:creationId xmlns:a16="http://schemas.microsoft.com/office/drawing/2014/main" id="{9A44930B-D015-8341-2E99-77EF7B2F3ED3}"/>
              </a:ext>
            </a:extLst>
          </p:cNvPr>
          <p:cNvSpPr txBox="1"/>
          <p:nvPr/>
        </p:nvSpPr>
        <p:spPr>
          <a:xfrm>
            <a:off x="8401050" y="6029497"/>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solidFill>
                  <a:srgbClr val="202124"/>
                </a:solidFill>
              </a:rPr>
              <a:t>اكسترا</a:t>
            </a:r>
            <a:r>
              <a:rPr lang="ar-SA" sz="1800" dirty="0">
                <a:solidFill>
                  <a:srgbClr val="202124"/>
                </a:solidFill>
              </a:rPr>
              <a:t> </a:t>
            </a:r>
            <a:r>
              <a:rPr lang="ar-SA" sz="1800" dirty="0" err="1">
                <a:solidFill>
                  <a:srgbClr val="202124"/>
                </a:solidFill>
              </a:rPr>
              <a:t>ديزاينر</a:t>
            </a:r>
            <a:r>
              <a:rPr lang="ar-SA" sz="1800" dirty="0">
                <a:solidFill>
                  <a:srgbClr val="202124"/>
                </a:solidFill>
              </a:rPr>
              <a:t> </a:t>
            </a:r>
            <a:r>
              <a:rPr lang="ar-SA" sz="1800" dirty="0" err="1">
                <a:solidFill>
                  <a:srgbClr val="202124"/>
                </a:solidFill>
              </a:rPr>
              <a:t>برو</a:t>
            </a:r>
            <a:br>
              <a:rPr lang="ar-SA" sz="1800" dirty="0"/>
            </a:br>
            <a:r>
              <a:rPr lang="en-US" sz="1800" dirty="0">
                <a:solidFill>
                  <a:srgbClr val="202124"/>
                </a:solidFill>
              </a:rPr>
              <a:t>Xara Designer Pro X</a:t>
            </a:r>
            <a:endParaRPr lang="ar-SA" sz="1800" dirty="0"/>
          </a:p>
        </p:txBody>
      </p:sp>
      <p:sp>
        <p:nvSpPr>
          <p:cNvPr id="21" name="مربع نص 20">
            <a:extLst>
              <a:ext uri="{FF2B5EF4-FFF2-40B4-BE49-F238E27FC236}">
                <a16:creationId xmlns:a16="http://schemas.microsoft.com/office/drawing/2014/main" id="{31931C4B-92A1-D0F5-F512-AE518187F485}"/>
              </a:ext>
            </a:extLst>
          </p:cNvPr>
          <p:cNvSpPr txBox="1"/>
          <p:nvPr/>
        </p:nvSpPr>
        <p:spPr>
          <a:xfrm>
            <a:off x="285750" y="6023173"/>
            <a:ext cx="8039100" cy="646331"/>
          </a:xfrm>
          <a:prstGeom prst="rect">
            <a:avLst/>
          </a:prstGeom>
          <a:noFill/>
          <a:ln>
            <a:solidFill>
              <a:srgbClr val="A5955E"/>
            </a:solidFill>
          </a:ln>
        </p:spPr>
        <p:txBody>
          <a:bodyPr wrap="square">
            <a:spAutoFit/>
          </a:bodyPr>
          <a:lstStyle/>
          <a:p>
            <a:pPr algn="r" rtl="1"/>
            <a:r>
              <a:rPr lang="ar-SA" b="0" i="0" dirty="0">
                <a:solidFill>
                  <a:srgbClr val="202124"/>
                </a:solidFill>
                <a:effectLst/>
                <a:latin typeface="Roboto" panose="02000000000000000000" pitchFamily="2" charset="0"/>
              </a:rPr>
              <a:t>برنامج يقدم ميزات وعناصر تصميمة متقدمة، كما يستخدم على نطاق واسع في تصاميم الويب وحلول الطباعة لإنشاء الرسوم التوضيحية وتحرير الصور وتصميم الصفحات الإلكترونية.</a:t>
            </a:r>
            <a:endParaRPr lang="ar-SA" dirty="0"/>
          </a:p>
        </p:txBody>
      </p:sp>
    </p:spTree>
    <p:extLst>
      <p:ext uri="{BB962C8B-B14F-4D97-AF65-F5344CB8AC3E}">
        <p14:creationId xmlns:p14="http://schemas.microsoft.com/office/powerpoint/2010/main" val="254599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bg/>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bg/>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bg/>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8">
                                            <p:bg/>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0">
                                            <p:bg/>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2" grpId="0" build="p"/>
      <p:bldP spid="7" grpId="0" build="p" animBg="1"/>
      <p:bldP spid="9" grpId="0" animBg="1"/>
      <p:bldP spid="12" grpId="0" build="p" animBg="1"/>
      <p:bldP spid="13" grpId="0" animBg="1"/>
      <p:bldP spid="14" grpId="0" build="p" animBg="1"/>
      <p:bldP spid="15" grpId="0" animBg="1"/>
      <p:bldP spid="16" grpId="0" build="p" animBg="1"/>
      <p:bldP spid="17" grpId="0" animBg="1"/>
      <p:bldP spid="18" grpId="0" build="p" animBg="1"/>
      <p:bldP spid="19" grpId="0" animBg="1"/>
      <p:bldP spid="20" grpId="0" build="p" animBg="1"/>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F8E236C8-3FF2-DF97-3C98-02E651470A0E}"/>
              </a:ext>
            </a:extLst>
          </p:cNvPr>
          <p:cNvSpPr txBox="1"/>
          <p:nvPr/>
        </p:nvSpPr>
        <p:spPr>
          <a:xfrm>
            <a:off x="315247" y="1027175"/>
            <a:ext cx="10801350" cy="523220"/>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2800" b="1" dirty="0"/>
              <a:t>برامج التصميم الرسومي- </a:t>
            </a:r>
            <a:r>
              <a:rPr lang="ar-SA" sz="2800" dirty="0">
                <a:solidFill>
                  <a:srgbClr val="202124"/>
                </a:solidFill>
              </a:rPr>
              <a:t>مجانية</a:t>
            </a:r>
            <a:endParaRPr lang="ar-SA" sz="2800" b="1" dirty="0"/>
          </a:p>
        </p:txBody>
      </p:sp>
      <p:sp>
        <p:nvSpPr>
          <p:cNvPr id="7" name="مربع نص 6">
            <a:extLst>
              <a:ext uri="{FF2B5EF4-FFF2-40B4-BE49-F238E27FC236}">
                <a16:creationId xmlns:a16="http://schemas.microsoft.com/office/drawing/2014/main" id="{4F9BEDFC-B6C7-8033-1412-E50ADE049375}"/>
              </a:ext>
            </a:extLst>
          </p:cNvPr>
          <p:cNvSpPr txBox="1"/>
          <p:nvPr/>
        </p:nvSpPr>
        <p:spPr>
          <a:xfrm>
            <a:off x="8430547" y="1618275"/>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err="1"/>
              <a:t>جينيللي</a:t>
            </a:r>
            <a:r>
              <a:rPr lang="ar-SA" sz="1800" dirty="0"/>
              <a:t> </a:t>
            </a:r>
          </a:p>
          <a:p>
            <a:pPr algn="ctr"/>
            <a:r>
              <a:rPr lang="en-US" sz="1800" dirty="0"/>
              <a:t>Genially</a:t>
            </a:r>
            <a:endParaRPr lang="ar-SA" sz="2000" b="1" dirty="0"/>
          </a:p>
        </p:txBody>
      </p:sp>
      <p:sp>
        <p:nvSpPr>
          <p:cNvPr id="9" name="مربع نص 8">
            <a:extLst>
              <a:ext uri="{FF2B5EF4-FFF2-40B4-BE49-F238E27FC236}">
                <a16:creationId xmlns:a16="http://schemas.microsoft.com/office/drawing/2014/main" id="{A87E2CF6-CC3C-E9FB-CC0B-F8B98B64CD84}"/>
              </a:ext>
            </a:extLst>
          </p:cNvPr>
          <p:cNvSpPr txBox="1"/>
          <p:nvPr/>
        </p:nvSpPr>
        <p:spPr>
          <a:xfrm>
            <a:off x="315247" y="1611951"/>
            <a:ext cx="8039100" cy="646331"/>
          </a:xfrm>
          <a:prstGeom prst="rect">
            <a:avLst/>
          </a:prstGeom>
          <a:noFill/>
          <a:ln>
            <a:solidFill>
              <a:srgbClr val="A5955E"/>
            </a:solidFill>
          </a:ln>
        </p:spPr>
        <p:txBody>
          <a:bodyPr wrap="square">
            <a:spAutoFit/>
          </a:bodyPr>
          <a:lstStyle/>
          <a:p>
            <a:pPr algn="r" rtl="1"/>
            <a:r>
              <a:rPr lang="ar-SA" dirty="0"/>
              <a:t>تطبيق يحول في محتوى إلى رسومات تبدو احترافية، كما يعد ملائما للمواقع الإلكترونية والمدونات ووسائل التواصل الاجتماعي، ويمكن مشاركة ملفاته عبر جميع وسائل التواصل الاجتماعي دون استخدام مكونات إضافية.</a:t>
            </a:r>
          </a:p>
        </p:txBody>
      </p:sp>
      <p:sp>
        <p:nvSpPr>
          <p:cNvPr id="12" name="مربع نص 11">
            <a:extLst>
              <a:ext uri="{FF2B5EF4-FFF2-40B4-BE49-F238E27FC236}">
                <a16:creationId xmlns:a16="http://schemas.microsoft.com/office/drawing/2014/main" id="{FDC523AC-945D-29EF-85BF-8199ED63A140}"/>
              </a:ext>
            </a:extLst>
          </p:cNvPr>
          <p:cNvSpPr txBox="1"/>
          <p:nvPr/>
        </p:nvSpPr>
        <p:spPr>
          <a:xfrm>
            <a:off x="8430547" y="2332486"/>
            <a:ext cx="2686050" cy="646331"/>
          </a:xfrm>
          <a:prstGeom prst="rect">
            <a:avLst/>
          </a:prstGeom>
          <a:solidFill>
            <a:srgbClr val="A5955E"/>
          </a:solidFill>
        </p:spPr>
        <p:txBody>
          <a:bodyPr wrap="square">
            <a:spAutoFit/>
          </a:bodyPr>
          <a:lstStyle>
            <a:defPPr>
              <a:defRPr lang="en-US"/>
            </a:defPPr>
            <a:lvl1pPr algn="ctr" rtl="1">
              <a:defRPr b="0" i="0">
                <a:solidFill>
                  <a:schemeClr val="bg1"/>
                </a:solidFill>
                <a:effectLst/>
                <a:latin typeface="Roboto" panose="02000000000000000000" pitchFamily="2" charset="0"/>
              </a:defRPr>
            </a:lvl1pPr>
          </a:lstStyle>
          <a:p>
            <a:r>
              <a:rPr lang="ar-SA" dirty="0"/>
              <a:t>جمب </a:t>
            </a:r>
          </a:p>
          <a:p>
            <a:r>
              <a:rPr lang="en-US" dirty="0"/>
              <a:t>GIMP</a:t>
            </a:r>
          </a:p>
        </p:txBody>
      </p:sp>
      <p:sp>
        <p:nvSpPr>
          <p:cNvPr id="13" name="مربع نص 12">
            <a:extLst>
              <a:ext uri="{FF2B5EF4-FFF2-40B4-BE49-F238E27FC236}">
                <a16:creationId xmlns:a16="http://schemas.microsoft.com/office/drawing/2014/main" id="{432689F1-5728-81EC-A9B8-BA2E8326D268}"/>
              </a:ext>
            </a:extLst>
          </p:cNvPr>
          <p:cNvSpPr txBox="1"/>
          <p:nvPr/>
        </p:nvSpPr>
        <p:spPr>
          <a:xfrm>
            <a:off x="315247" y="2326162"/>
            <a:ext cx="8039100" cy="646331"/>
          </a:xfrm>
          <a:prstGeom prst="rect">
            <a:avLst/>
          </a:prstGeom>
          <a:noFill/>
          <a:ln>
            <a:solidFill>
              <a:srgbClr val="A5955E"/>
            </a:solidFill>
          </a:ln>
        </p:spPr>
        <p:txBody>
          <a:bodyPr wrap="square">
            <a:spAutoFit/>
          </a:bodyPr>
          <a:lstStyle/>
          <a:p>
            <a:pPr algn="r" rtl="1"/>
            <a:r>
              <a:rPr lang="ar-SA" dirty="0"/>
              <a:t>برنامج مفتوح المصدر يعد أكثر من مجرد محرر الصور، حيث يقدم الكثير من ميزات فوتوشوب الرائعة مجانا، كما يوفر ميزات أخرى متعددة ذات جودة عالية لإنشاء أعمال فنية من البداية.</a:t>
            </a:r>
          </a:p>
        </p:txBody>
      </p:sp>
      <p:sp>
        <p:nvSpPr>
          <p:cNvPr id="14" name="مربع نص 13">
            <a:extLst>
              <a:ext uri="{FF2B5EF4-FFF2-40B4-BE49-F238E27FC236}">
                <a16:creationId xmlns:a16="http://schemas.microsoft.com/office/drawing/2014/main" id="{3F7AAE69-CB84-728A-BEFA-2692FD75CE39}"/>
              </a:ext>
            </a:extLst>
          </p:cNvPr>
          <p:cNvSpPr txBox="1"/>
          <p:nvPr/>
        </p:nvSpPr>
        <p:spPr>
          <a:xfrm>
            <a:off x="8430547" y="3061606"/>
            <a:ext cx="2686050" cy="646331"/>
          </a:xfrm>
          <a:prstGeom prst="rect">
            <a:avLst/>
          </a:prstGeom>
          <a:solidFill>
            <a:srgbClr val="A5955E"/>
          </a:solidFill>
        </p:spPr>
        <p:txBody>
          <a:bodyPr wrap="square">
            <a:spAutoFit/>
          </a:bodyPr>
          <a:lstStyle>
            <a:defPPr>
              <a:defRPr lang="en-US"/>
            </a:defPPr>
            <a:lvl1pPr algn="ctr" rtl="1">
              <a:defRPr b="0" i="0">
                <a:solidFill>
                  <a:schemeClr val="bg1"/>
                </a:solidFill>
                <a:effectLst/>
                <a:latin typeface="Roboto" panose="02000000000000000000" pitchFamily="2" charset="0"/>
              </a:defRPr>
            </a:lvl1pPr>
          </a:lstStyle>
          <a:p>
            <a:r>
              <a:rPr lang="ar-SA" dirty="0" err="1"/>
              <a:t>حرافیت</a:t>
            </a:r>
            <a:r>
              <a:rPr lang="ar-SA" dirty="0"/>
              <a:t> </a:t>
            </a:r>
            <a:r>
              <a:rPr lang="ar-SA" dirty="0" err="1"/>
              <a:t>دیزاینر</a:t>
            </a:r>
            <a:r>
              <a:rPr lang="ar-SA" dirty="0"/>
              <a:t> </a:t>
            </a:r>
            <a:br>
              <a:rPr lang="ar-SA" dirty="0"/>
            </a:br>
            <a:r>
              <a:rPr lang="en-US" dirty="0" err="1"/>
              <a:t>Gravit</a:t>
            </a:r>
            <a:r>
              <a:rPr lang="en-US" dirty="0"/>
              <a:t> Designer</a:t>
            </a:r>
            <a:endParaRPr lang="ar-SA" dirty="0"/>
          </a:p>
        </p:txBody>
      </p:sp>
      <p:sp>
        <p:nvSpPr>
          <p:cNvPr id="15" name="مربع نص 14">
            <a:extLst>
              <a:ext uri="{FF2B5EF4-FFF2-40B4-BE49-F238E27FC236}">
                <a16:creationId xmlns:a16="http://schemas.microsoft.com/office/drawing/2014/main" id="{52617C71-14E2-C653-C975-5F42BA42D65E}"/>
              </a:ext>
            </a:extLst>
          </p:cNvPr>
          <p:cNvSpPr txBox="1"/>
          <p:nvPr/>
        </p:nvSpPr>
        <p:spPr>
          <a:xfrm>
            <a:off x="315247" y="3055282"/>
            <a:ext cx="8039100" cy="646331"/>
          </a:xfrm>
          <a:prstGeom prst="rect">
            <a:avLst/>
          </a:prstGeom>
          <a:noFill/>
          <a:ln>
            <a:solidFill>
              <a:srgbClr val="A5955E"/>
            </a:solidFill>
          </a:ln>
        </p:spPr>
        <p:txBody>
          <a:bodyPr wrap="square">
            <a:spAutoFit/>
          </a:bodyPr>
          <a:lstStyle/>
          <a:p>
            <a:pPr algn="r" rtl="1"/>
            <a:r>
              <a:rPr lang="ar-SA" dirty="0"/>
              <a:t>أداة تعتمد على لغة ترميز النص التشعبي لإنشاء رسومات متجهة عالية الجودة، كما تعد من أكثر الأدوات المناسبة لمحترفي الرسوميات أو المنتجات أو مصممي الويب.</a:t>
            </a:r>
          </a:p>
        </p:txBody>
      </p:sp>
      <p:sp>
        <p:nvSpPr>
          <p:cNvPr id="16" name="مربع نص 15">
            <a:extLst>
              <a:ext uri="{FF2B5EF4-FFF2-40B4-BE49-F238E27FC236}">
                <a16:creationId xmlns:a16="http://schemas.microsoft.com/office/drawing/2014/main" id="{8BE8BCFF-8FF0-C8F6-4135-D2128F36EC1E}"/>
              </a:ext>
            </a:extLst>
          </p:cNvPr>
          <p:cNvSpPr txBox="1"/>
          <p:nvPr/>
        </p:nvSpPr>
        <p:spPr>
          <a:xfrm>
            <a:off x="8430547" y="3824358"/>
            <a:ext cx="2686050" cy="646331"/>
          </a:xfrm>
          <a:prstGeom prst="rect">
            <a:avLst/>
          </a:prstGeom>
          <a:solidFill>
            <a:srgbClr val="A5955E"/>
          </a:solidFill>
        </p:spPr>
        <p:txBody>
          <a:bodyPr wrap="square">
            <a:spAutoFit/>
          </a:bodyPr>
          <a:lstStyle>
            <a:defPPr>
              <a:defRPr lang="en-US"/>
            </a:defPPr>
            <a:lvl1pPr algn="ctr" rtl="1">
              <a:defRPr b="0" i="0">
                <a:solidFill>
                  <a:schemeClr val="bg1"/>
                </a:solidFill>
                <a:effectLst/>
                <a:latin typeface="Roboto" panose="02000000000000000000" pitchFamily="2" charset="0"/>
              </a:defRPr>
            </a:lvl1pPr>
          </a:lstStyle>
          <a:p>
            <a:r>
              <a:rPr lang="ar-SA" dirty="0" err="1"/>
              <a:t>فوتوسكيب</a:t>
            </a:r>
            <a:r>
              <a:rPr lang="ar-SA" dirty="0"/>
              <a:t> </a:t>
            </a:r>
          </a:p>
          <a:p>
            <a:r>
              <a:rPr lang="en-US" dirty="0" err="1"/>
              <a:t>Photoscape</a:t>
            </a:r>
            <a:endParaRPr lang="ar-SA" dirty="0"/>
          </a:p>
        </p:txBody>
      </p:sp>
      <p:sp>
        <p:nvSpPr>
          <p:cNvPr id="17" name="مربع نص 16">
            <a:extLst>
              <a:ext uri="{FF2B5EF4-FFF2-40B4-BE49-F238E27FC236}">
                <a16:creationId xmlns:a16="http://schemas.microsoft.com/office/drawing/2014/main" id="{25869244-59A4-ECFD-B422-5B2B7AA30A3D}"/>
              </a:ext>
            </a:extLst>
          </p:cNvPr>
          <p:cNvSpPr txBox="1"/>
          <p:nvPr/>
        </p:nvSpPr>
        <p:spPr>
          <a:xfrm>
            <a:off x="315247" y="3818034"/>
            <a:ext cx="8039100" cy="646331"/>
          </a:xfrm>
          <a:prstGeom prst="rect">
            <a:avLst/>
          </a:prstGeom>
          <a:noFill/>
          <a:ln>
            <a:solidFill>
              <a:srgbClr val="A5955E"/>
            </a:solidFill>
          </a:ln>
        </p:spPr>
        <p:txBody>
          <a:bodyPr wrap="square">
            <a:spAutoFit/>
          </a:bodyPr>
          <a:lstStyle/>
          <a:p>
            <a:pPr algn="r" rtl="1"/>
            <a:r>
              <a:rPr lang="ar-SA" dirty="0"/>
              <a:t>تطبيق يستخدم لتصميم الرسوميات للمبتدئين والمحترفين الذين لا يرغبون في شراء اشتراكات باهظة الثمن، كما يوفر ميزات لا غنى عنها التحرير وإدارة أرشيف الصور</a:t>
            </a:r>
          </a:p>
        </p:txBody>
      </p:sp>
      <p:sp>
        <p:nvSpPr>
          <p:cNvPr id="18" name="مربع نص 17">
            <a:extLst>
              <a:ext uri="{FF2B5EF4-FFF2-40B4-BE49-F238E27FC236}">
                <a16:creationId xmlns:a16="http://schemas.microsoft.com/office/drawing/2014/main" id="{4DA0A79E-2724-C2BC-678A-108EFE776C9A}"/>
              </a:ext>
            </a:extLst>
          </p:cNvPr>
          <p:cNvSpPr txBox="1"/>
          <p:nvPr/>
        </p:nvSpPr>
        <p:spPr>
          <a:xfrm>
            <a:off x="8430547" y="4500801"/>
            <a:ext cx="2686050" cy="646331"/>
          </a:xfrm>
          <a:prstGeom prst="rect">
            <a:avLst/>
          </a:prstGeom>
          <a:solidFill>
            <a:srgbClr val="A5955E"/>
          </a:solidFill>
        </p:spPr>
        <p:txBody>
          <a:bodyPr wrap="square">
            <a:spAutoFit/>
          </a:bodyPr>
          <a:lstStyle>
            <a:defPPr>
              <a:defRPr lang="en-US"/>
            </a:defPPr>
            <a:lvl1pPr algn="ctr" rtl="1">
              <a:defRPr b="0" i="0">
                <a:solidFill>
                  <a:schemeClr val="bg1"/>
                </a:solidFill>
                <a:effectLst/>
                <a:latin typeface="Roboto" panose="02000000000000000000" pitchFamily="2" charset="0"/>
              </a:defRPr>
            </a:lvl1pPr>
          </a:lstStyle>
          <a:p>
            <a:r>
              <a:rPr lang="ar-SA" dirty="0" err="1"/>
              <a:t>فکتور</a:t>
            </a:r>
            <a:endParaRPr lang="ar-SA" dirty="0"/>
          </a:p>
          <a:p>
            <a:r>
              <a:rPr lang="en-US" dirty="0" err="1"/>
              <a:t>Vectr</a:t>
            </a:r>
            <a:endParaRPr lang="ar-SA" dirty="0"/>
          </a:p>
        </p:txBody>
      </p:sp>
      <p:sp>
        <p:nvSpPr>
          <p:cNvPr id="19" name="مربع نص 18">
            <a:extLst>
              <a:ext uri="{FF2B5EF4-FFF2-40B4-BE49-F238E27FC236}">
                <a16:creationId xmlns:a16="http://schemas.microsoft.com/office/drawing/2014/main" id="{18981BC6-72F2-20A0-6891-2448B7523DB5}"/>
              </a:ext>
            </a:extLst>
          </p:cNvPr>
          <p:cNvSpPr txBox="1"/>
          <p:nvPr/>
        </p:nvSpPr>
        <p:spPr>
          <a:xfrm>
            <a:off x="315247" y="4494477"/>
            <a:ext cx="8039100" cy="646331"/>
          </a:xfrm>
          <a:prstGeom prst="rect">
            <a:avLst/>
          </a:prstGeom>
          <a:noFill/>
          <a:ln>
            <a:solidFill>
              <a:srgbClr val="A5955E"/>
            </a:solidFill>
          </a:ln>
        </p:spPr>
        <p:txBody>
          <a:bodyPr wrap="square">
            <a:spAutoFit/>
          </a:bodyPr>
          <a:lstStyle/>
          <a:p>
            <a:pPr algn="r" rtl="1"/>
            <a:r>
              <a:rPr lang="ar-SA" dirty="0"/>
              <a:t>أداة سهلة الاستخدام تعمل على إنشاء تصميمات وفنون متجهة، وتحرير الصور وتخصيص المشاريع للويب والطباعة، كما توفر مكونا إضافيا مجانيا لكروم  </a:t>
            </a:r>
            <a:r>
              <a:rPr lang="en-US" dirty="0"/>
              <a:t>Chrome  </a:t>
            </a:r>
            <a:r>
              <a:rPr lang="ar-SA" dirty="0"/>
              <a:t>التعزيز تجربة تصميم الرسوميات الخاصة بك، بالإضافة إلى كونها سهلة الاستخدام.</a:t>
            </a:r>
          </a:p>
        </p:txBody>
      </p:sp>
      <p:sp>
        <p:nvSpPr>
          <p:cNvPr id="20" name="مربع نص 19">
            <a:extLst>
              <a:ext uri="{FF2B5EF4-FFF2-40B4-BE49-F238E27FC236}">
                <a16:creationId xmlns:a16="http://schemas.microsoft.com/office/drawing/2014/main" id="{9A44930B-D015-8341-2E99-77EF7B2F3ED3}"/>
              </a:ext>
            </a:extLst>
          </p:cNvPr>
          <p:cNvSpPr txBox="1"/>
          <p:nvPr/>
        </p:nvSpPr>
        <p:spPr>
          <a:xfrm>
            <a:off x="8430547" y="5270262"/>
            <a:ext cx="2686050" cy="646331"/>
          </a:xfrm>
          <a:prstGeom prst="rect">
            <a:avLst/>
          </a:prstGeom>
          <a:solidFill>
            <a:srgbClr val="A5955E"/>
          </a:solidFill>
        </p:spPr>
        <p:txBody>
          <a:bodyPr wrap="square">
            <a:spAutoFit/>
          </a:bodyPr>
          <a:lstStyle>
            <a:defPPr>
              <a:defRPr lang="en-US"/>
            </a:defPPr>
            <a:lvl1pPr algn="ctr" rtl="1">
              <a:defRPr b="0" i="0">
                <a:solidFill>
                  <a:schemeClr val="bg1"/>
                </a:solidFill>
                <a:effectLst/>
                <a:latin typeface="Roboto" panose="02000000000000000000" pitchFamily="2" charset="0"/>
              </a:defRPr>
            </a:lvl1pPr>
          </a:lstStyle>
          <a:p>
            <a:r>
              <a:rPr lang="ar-SA" dirty="0" err="1"/>
              <a:t>انكسكيب</a:t>
            </a:r>
            <a:r>
              <a:rPr lang="ar-SA" dirty="0"/>
              <a:t> </a:t>
            </a:r>
          </a:p>
          <a:p>
            <a:r>
              <a:rPr lang="en-US" dirty="0"/>
              <a:t>Inkscape</a:t>
            </a:r>
            <a:endParaRPr lang="ar-SA" dirty="0"/>
          </a:p>
        </p:txBody>
      </p:sp>
      <p:sp>
        <p:nvSpPr>
          <p:cNvPr id="21" name="مربع نص 20">
            <a:extLst>
              <a:ext uri="{FF2B5EF4-FFF2-40B4-BE49-F238E27FC236}">
                <a16:creationId xmlns:a16="http://schemas.microsoft.com/office/drawing/2014/main" id="{31931C4B-92A1-D0F5-F512-AE518187F485}"/>
              </a:ext>
            </a:extLst>
          </p:cNvPr>
          <p:cNvSpPr txBox="1"/>
          <p:nvPr/>
        </p:nvSpPr>
        <p:spPr>
          <a:xfrm>
            <a:off x="315247" y="5263938"/>
            <a:ext cx="8039100" cy="646331"/>
          </a:xfrm>
          <a:prstGeom prst="rect">
            <a:avLst/>
          </a:prstGeom>
          <a:noFill/>
          <a:ln>
            <a:solidFill>
              <a:srgbClr val="A5955E"/>
            </a:solidFill>
          </a:ln>
        </p:spPr>
        <p:txBody>
          <a:bodyPr wrap="square">
            <a:spAutoFit/>
          </a:bodyPr>
          <a:lstStyle/>
          <a:p>
            <a:pPr algn="r" rtl="1"/>
            <a:r>
              <a:rPr lang="ar-SA" dirty="0"/>
              <a:t>برنامج مفتوح المصدر يعتمد على الرسومات المتجهة، ويساعد المصممين في إنشاء تصميمات رسومية مرنة بحيث لا تفقد جودتها عند تغيير حجمها.</a:t>
            </a:r>
          </a:p>
        </p:txBody>
      </p:sp>
    </p:spTree>
    <p:extLst>
      <p:ext uri="{BB962C8B-B14F-4D97-AF65-F5344CB8AC3E}">
        <p14:creationId xmlns:p14="http://schemas.microsoft.com/office/powerpoint/2010/main" val="3818425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bg/>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bg/>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bg/>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5"/>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bg/>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7"/>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8">
                                            <p:bg/>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19"/>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0">
                                            <p:bg/>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7" grpId="0" build="p" animBg="1"/>
      <p:bldP spid="9" grpId="0" animBg="1"/>
      <p:bldP spid="12" grpId="0" build="p" animBg="1"/>
      <p:bldP spid="13" grpId="0" animBg="1"/>
      <p:bldP spid="14" grpId="0" build="p" animBg="1"/>
      <p:bldP spid="15" grpId="0" animBg="1"/>
      <p:bldP spid="16" grpId="0" build="p" animBg="1"/>
      <p:bldP spid="17" grpId="0" animBg="1"/>
      <p:bldP spid="18" grpId="0" build="p" animBg="1"/>
      <p:bldP spid="19" grpId="0" animBg="1"/>
      <p:bldP spid="20" grpId="0" build="p" animBg="1"/>
      <p:bldP spid="2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B6A35F2D-A009-3802-0DEB-97A05EF5A575}"/>
              </a:ext>
            </a:extLst>
          </p:cNvPr>
          <p:cNvSpPr txBox="1"/>
          <p:nvPr/>
        </p:nvSpPr>
        <p:spPr>
          <a:xfrm>
            <a:off x="1559643" y="1010429"/>
            <a:ext cx="9029700" cy="646331"/>
          </a:xfrm>
          <a:prstGeom prst="rect">
            <a:avLst/>
          </a:prstGeom>
          <a:noFill/>
        </p:spPr>
        <p:txBody>
          <a:bodyPr wrap="square">
            <a:spAutoFit/>
          </a:bodyPr>
          <a:lstStyle/>
          <a:p>
            <a:pPr algn="ctr" rtl="1"/>
            <a:r>
              <a:rPr lang="ar-SA" sz="3600" dirty="0">
                <a:solidFill>
                  <a:srgbClr val="FFC000"/>
                </a:solidFill>
              </a:rPr>
              <a:t>الاختلاف بين الرسومات المتجهة والرسومات النقطية</a:t>
            </a:r>
          </a:p>
        </p:txBody>
      </p:sp>
      <p:sp>
        <p:nvSpPr>
          <p:cNvPr id="6" name="مربع نص 5">
            <a:extLst>
              <a:ext uri="{FF2B5EF4-FFF2-40B4-BE49-F238E27FC236}">
                <a16:creationId xmlns:a16="http://schemas.microsoft.com/office/drawing/2014/main" id="{3DE722B2-08BF-E9FD-6678-89CCA20B2513}"/>
              </a:ext>
            </a:extLst>
          </p:cNvPr>
          <p:cNvSpPr txBox="1"/>
          <p:nvPr/>
        </p:nvSpPr>
        <p:spPr>
          <a:xfrm>
            <a:off x="442452" y="1933759"/>
            <a:ext cx="5157020" cy="3016210"/>
          </a:xfrm>
          <a:prstGeom prst="rect">
            <a:avLst/>
          </a:prstGeom>
          <a:noFill/>
        </p:spPr>
        <p:txBody>
          <a:bodyPr wrap="square">
            <a:spAutoFit/>
          </a:bodyPr>
          <a:lstStyle/>
          <a:p>
            <a:pPr algn="r" rtl="1"/>
            <a:r>
              <a:rPr lang="ar-SA" sz="2800" dirty="0">
                <a:solidFill>
                  <a:srgbClr val="202124"/>
                </a:solidFill>
                <a:latin typeface="Roboto" panose="02000000000000000000" pitchFamily="2" charset="0"/>
              </a:rPr>
              <a:t>الرسومات النقطية </a:t>
            </a:r>
            <a:r>
              <a:rPr lang="en-US" b="0" i="0" dirty="0">
                <a:solidFill>
                  <a:srgbClr val="202124"/>
                </a:solidFill>
                <a:effectLst/>
                <a:latin typeface="Roboto" panose="02000000000000000000" pitchFamily="2" charset="0"/>
              </a:rPr>
              <a:t>Raster-Based Graphics</a:t>
            </a:r>
            <a:br>
              <a:rPr lang="en-US" dirty="0"/>
            </a:br>
            <a:endParaRPr lang="ar-SA" dirty="0"/>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تعد أفضل طريقة لإنشاء صورة غنية ومفصلة.</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لا يمكن تغيير الحجم بشكل يحافظ على جودتها.</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تعد أفضل من حيث إمكانية تحرير وإنشاء الصور بتأثيراتها المختلفة ومزج الألوان بسلاسة.</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حجم الملفات التي تحتوي على رسومات نقطية كبير نسبيا.</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وفقا لتعقيد الصورة، فإن عملية التحويل إلى رسومات متجهة تستغرق وقتا</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الصور النقطية هي أكثر تنسيقات الصور شيوعا، و من امتداداتها الشائعة: </a:t>
            </a:r>
            <a:br>
              <a:rPr lang="ar-SA" dirty="0"/>
            </a:br>
            <a:r>
              <a:rPr lang="en-US" b="0" i="0" dirty="0">
                <a:solidFill>
                  <a:srgbClr val="202124"/>
                </a:solidFill>
                <a:effectLst/>
                <a:latin typeface="Roboto" panose="02000000000000000000" pitchFamily="2" charset="0"/>
              </a:rPr>
              <a:t>bmp </a:t>
            </a:r>
            <a:r>
              <a:rPr lang="ar-SA" b="0" i="0" dirty="0">
                <a:solidFill>
                  <a:srgbClr val="202124"/>
                </a:solidFill>
                <a:effectLst/>
                <a:latin typeface="Roboto" panose="02000000000000000000" pitchFamily="2" charset="0"/>
              </a:rPr>
              <a:t>		</a:t>
            </a:r>
            <a:r>
              <a:rPr lang="en-US" b="0" i="0" dirty="0" err="1">
                <a:solidFill>
                  <a:srgbClr val="202124"/>
                </a:solidFill>
                <a:effectLst/>
                <a:latin typeface="Roboto" panose="02000000000000000000" pitchFamily="2" charset="0"/>
              </a:rPr>
              <a:t>tif</a:t>
            </a:r>
            <a:r>
              <a:rPr lang="en-US" b="0" i="0" dirty="0">
                <a:solidFill>
                  <a:srgbClr val="202124"/>
                </a:solidFill>
                <a:effectLst/>
                <a:latin typeface="Roboto" panose="02000000000000000000" pitchFamily="2" charset="0"/>
              </a:rPr>
              <a:t> </a:t>
            </a:r>
            <a:r>
              <a:rPr lang="ar-SA" b="0" i="0" dirty="0">
                <a:solidFill>
                  <a:srgbClr val="202124"/>
                </a:solidFill>
                <a:effectLst/>
                <a:latin typeface="Roboto" panose="02000000000000000000" pitchFamily="2" charset="0"/>
              </a:rPr>
              <a:t>        </a:t>
            </a:r>
            <a:r>
              <a:rPr lang="en-US" b="0" i="0" dirty="0" err="1">
                <a:solidFill>
                  <a:srgbClr val="202124"/>
                </a:solidFill>
                <a:effectLst/>
                <a:latin typeface="Roboto" panose="02000000000000000000" pitchFamily="2" charset="0"/>
              </a:rPr>
              <a:t>png</a:t>
            </a:r>
            <a:r>
              <a:rPr lang="en-US" b="0" i="0" dirty="0">
                <a:solidFill>
                  <a:srgbClr val="202124"/>
                </a:solidFill>
                <a:effectLst/>
                <a:latin typeface="Roboto" panose="02000000000000000000" pitchFamily="2" charset="0"/>
              </a:rPr>
              <a:t> </a:t>
            </a:r>
            <a:r>
              <a:rPr lang="ar-SA" b="0" i="0" dirty="0">
                <a:solidFill>
                  <a:srgbClr val="202124"/>
                </a:solidFill>
                <a:effectLst/>
                <a:latin typeface="Roboto" panose="02000000000000000000" pitchFamily="2" charset="0"/>
              </a:rPr>
              <a:t>  	</a:t>
            </a:r>
            <a:r>
              <a:rPr lang="en-US" b="0" i="0" dirty="0">
                <a:solidFill>
                  <a:srgbClr val="202124"/>
                </a:solidFill>
                <a:effectLst/>
                <a:latin typeface="Roboto" panose="02000000000000000000" pitchFamily="2" charset="0"/>
              </a:rPr>
              <a:t>gif </a:t>
            </a:r>
            <a:r>
              <a:rPr lang="ar-SA" b="0" i="0" dirty="0">
                <a:solidFill>
                  <a:srgbClr val="202124"/>
                </a:solidFill>
                <a:effectLst/>
                <a:latin typeface="Roboto" panose="02000000000000000000" pitchFamily="2" charset="0"/>
              </a:rPr>
              <a:t> 		</a:t>
            </a:r>
            <a:r>
              <a:rPr lang="en-US" b="0" i="0" dirty="0">
                <a:solidFill>
                  <a:srgbClr val="202124"/>
                </a:solidFill>
                <a:effectLst/>
                <a:latin typeface="Roboto" panose="02000000000000000000" pitchFamily="2" charset="0"/>
              </a:rPr>
              <a:t>jpg</a:t>
            </a:r>
            <a:r>
              <a:rPr lang="ar-SA" b="0" i="0" dirty="0">
                <a:solidFill>
                  <a:srgbClr val="202124"/>
                </a:solidFill>
                <a:effectLst/>
                <a:latin typeface="Roboto" panose="02000000000000000000" pitchFamily="2" charset="0"/>
              </a:rPr>
              <a:t>		</a:t>
            </a:r>
            <a:r>
              <a:rPr lang="en-US" b="0" i="0" dirty="0" err="1">
                <a:solidFill>
                  <a:srgbClr val="202124"/>
                </a:solidFill>
                <a:effectLst/>
                <a:latin typeface="Roboto" panose="02000000000000000000" pitchFamily="2" charset="0"/>
              </a:rPr>
              <a:t>sd</a:t>
            </a:r>
            <a:endParaRPr lang="ar-SA" dirty="0"/>
          </a:p>
        </p:txBody>
      </p:sp>
      <p:sp>
        <p:nvSpPr>
          <p:cNvPr id="8" name="مربع نص 7">
            <a:extLst>
              <a:ext uri="{FF2B5EF4-FFF2-40B4-BE49-F238E27FC236}">
                <a16:creationId xmlns:a16="http://schemas.microsoft.com/office/drawing/2014/main" id="{333BEDAD-AFCC-2850-91C1-BD6698601EB8}"/>
              </a:ext>
            </a:extLst>
          </p:cNvPr>
          <p:cNvSpPr txBox="1"/>
          <p:nvPr/>
        </p:nvSpPr>
        <p:spPr>
          <a:xfrm>
            <a:off x="6592529" y="1933759"/>
            <a:ext cx="4568312" cy="2739211"/>
          </a:xfrm>
          <a:prstGeom prst="rect">
            <a:avLst/>
          </a:prstGeom>
          <a:noFill/>
        </p:spPr>
        <p:txBody>
          <a:bodyPr wrap="square">
            <a:spAutoFit/>
          </a:bodyPr>
          <a:lstStyle/>
          <a:p>
            <a:pPr algn="r" rtl="1"/>
            <a:r>
              <a:rPr lang="ar-SA" sz="2800" dirty="0">
                <a:solidFill>
                  <a:srgbClr val="202124"/>
                </a:solidFill>
                <a:latin typeface="Roboto" panose="02000000000000000000" pitchFamily="2" charset="0"/>
              </a:rPr>
              <a:t>الرسومات المتجهة </a:t>
            </a:r>
            <a:r>
              <a:rPr lang="en-US" b="0" i="0" dirty="0">
                <a:solidFill>
                  <a:srgbClr val="202124"/>
                </a:solidFill>
                <a:effectLst/>
                <a:latin typeface="Roboto" panose="02000000000000000000" pitchFamily="2" charset="0"/>
              </a:rPr>
              <a:t>Vector-Based Graphics</a:t>
            </a:r>
            <a:br>
              <a:rPr lang="en-US" dirty="0"/>
            </a:br>
            <a:endParaRPr lang="ar-SA" dirty="0"/>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تحافظ على جودتها مع التكبير أو التصغير</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تعد أكثر مرونة ويمكن تغيير حجمها بسهولة دون فقدان جودتها.</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نسبأ عادة بلون واحد أو بتدرج لوني.</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حجم الملفات للرسومات ذات الأبعاد الكبيرة صغير</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يمكن تحويلها بسهولة إلى رسومات </a:t>
            </a:r>
            <a:r>
              <a:rPr lang="ar-SA" b="0" i="0" dirty="0" err="1">
                <a:solidFill>
                  <a:srgbClr val="202124"/>
                </a:solidFill>
                <a:effectLst/>
                <a:latin typeface="Roboto" panose="02000000000000000000" pitchFamily="2" charset="0"/>
              </a:rPr>
              <a:t>تقطية</a:t>
            </a:r>
            <a:r>
              <a:rPr lang="ar-SA" b="0" i="0" dirty="0">
                <a:solidFill>
                  <a:srgbClr val="202124"/>
                </a:solidFill>
                <a:effectLst/>
                <a:latin typeface="Roboto" panose="02000000000000000000" pitchFamily="2" charset="0"/>
              </a:rPr>
              <a:t>.</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انواع امتدادات الرسومات المتجهة الشائعة: </a:t>
            </a:r>
            <a:br>
              <a:rPr lang="ar-SA" b="0" i="0" dirty="0">
                <a:solidFill>
                  <a:srgbClr val="202124"/>
                </a:solidFill>
                <a:effectLst/>
                <a:latin typeface="Roboto" panose="02000000000000000000" pitchFamily="2" charset="0"/>
              </a:rPr>
            </a:br>
            <a:r>
              <a:rPr lang="en-US" b="0" i="0" dirty="0" err="1">
                <a:solidFill>
                  <a:srgbClr val="202124"/>
                </a:solidFill>
                <a:effectLst/>
                <a:latin typeface="Roboto" panose="02000000000000000000" pitchFamily="2" charset="0"/>
              </a:rPr>
              <a:t>cdr</a:t>
            </a:r>
            <a:r>
              <a:rPr lang="en-US" b="0" i="0" dirty="0">
                <a:solidFill>
                  <a:srgbClr val="202124"/>
                </a:solidFill>
                <a:effectLst/>
                <a:latin typeface="Roboto" panose="02000000000000000000" pitchFamily="2" charset="0"/>
              </a:rPr>
              <a:t>  		ai</a:t>
            </a:r>
            <a:r>
              <a:rPr lang="ar-SA" b="0" i="0" dirty="0">
                <a:solidFill>
                  <a:srgbClr val="202124"/>
                </a:solidFill>
                <a:effectLst/>
                <a:latin typeface="Roboto" panose="02000000000000000000" pitchFamily="2" charset="0"/>
              </a:rPr>
              <a:t>	</a:t>
            </a:r>
            <a:r>
              <a:rPr lang="en-US" b="0" i="0" dirty="0">
                <a:solidFill>
                  <a:srgbClr val="202124"/>
                </a:solidFill>
                <a:effectLst/>
                <a:latin typeface="Roboto" panose="02000000000000000000" pitchFamily="2" charset="0"/>
              </a:rPr>
              <a:t>.pdf		 .eps 	.svg</a:t>
            </a:r>
            <a:endParaRPr lang="ar-SA" dirty="0"/>
          </a:p>
        </p:txBody>
      </p:sp>
      <p:pic>
        <p:nvPicPr>
          <p:cNvPr id="12" name="صورة 11">
            <a:extLst>
              <a:ext uri="{FF2B5EF4-FFF2-40B4-BE49-F238E27FC236}">
                <a16:creationId xmlns:a16="http://schemas.microsoft.com/office/drawing/2014/main" id="{A6787D9E-97BE-EA34-8E76-3FC32B052663}"/>
              </a:ext>
            </a:extLst>
          </p:cNvPr>
          <p:cNvPicPr>
            <a:picLocks noChangeAspect="1"/>
          </p:cNvPicPr>
          <p:nvPr/>
        </p:nvPicPr>
        <p:blipFill rotWithShape="1">
          <a:blip r:embed="rId2"/>
          <a:srcRect b="54697"/>
          <a:stretch/>
        </p:blipFill>
        <p:spPr>
          <a:xfrm>
            <a:off x="7551175" y="4949969"/>
            <a:ext cx="2979174" cy="1214097"/>
          </a:xfrm>
          <a:prstGeom prst="rect">
            <a:avLst/>
          </a:prstGeom>
        </p:spPr>
      </p:pic>
      <p:pic>
        <p:nvPicPr>
          <p:cNvPr id="13" name="صورة 12">
            <a:extLst>
              <a:ext uri="{FF2B5EF4-FFF2-40B4-BE49-F238E27FC236}">
                <a16:creationId xmlns:a16="http://schemas.microsoft.com/office/drawing/2014/main" id="{EC9D5973-15DA-3275-780B-BB45D090AF43}"/>
              </a:ext>
            </a:extLst>
          </p:cNvPr>
          <p:cNvPicPr>
            <a:picLocks noChangeAspect="1"/>
          </p:cNvPicPr>
          <p:nvPr/>
        </p:nvPicPr>
        <p:blipFill rotWithShape="1">
          <a:blip r:embed="rId2"/>
          <a:srcRect l="1196" t="49948" r="-1196" b="2174"/>
          <a:stretch/>
        </p:blipFill>
        <p:spPr>
          <a:xfrm>
            <a:off x="1081549" y="4949969"/>
            <a:ext cx="2979174" cy="1283109"/>
          </a:xfrm>
          <a:prstGeom prst="rect">
            <a:avLst/>
          </a:prstGeom>
        </p:spPr>
      </p:pic>
    </p:spTree>
    <p:extLst>
      <p:ext uri="{BB962C8B-B14F-4D97-AF65-F5344CB8AC3E}">
        <p14:creationId xmlns:p14="http://schemas.microsoft.com/office/powerpoint/2010/main" val="13140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F8E236C8-3FF2-DF97-3C98-02E651470A0E}"/>
              </a:ext>
            </a:extLst>
          </p:cNvPr>
          <p:cNvSpPr txBox="1"/>
          <p:nvPr/>
        </p:nvSpPr>
        <p:spPr>
          <a:xfrm>
            <a:off x="285750" y="2443170"/>
            <a:ext cx="10801350" cy="523220"/>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2800" b="1" dirty="0"/>
              <a:t>أنواع الشعارات</a:t>
            </a:r>
          </a:p>
        </p:txBody>
      </p:sp>
      <p:sp>
        <p:nvSpPr>
          <p:cNvPr id="2" name="مربع نص 1">
            <a:extLst>
              <a:ext uri="{FF2B5EF4-FFF2-40B4-BE49-F238E27FC236}">
                <a16:creationId xmlns:a16="http://schemas.microsoft.com/office/drawing/2014/main" id="{BAF72E67-1E37-2F4C-FD0A-2D649B6E395D}"/>
              </a:ext>
            </a:extLst>
          </p:cNvPr>
          <p:cNvSpPr txBox="1"/>
          <p:nvPr/>
        </p:nvSpPr>
        <p:spPr>
          <a:xfrm>
            <a:off x="0" y="394692"/>
            <a:ext cx="11087100" cy="2031325"/>
          </a:xfrm>
          <a:prstGeom prst="rect">
            <a:avLst/>
          </a:prstGeom>
          <a:noFill/>
        </p:spPr>
        <p:txBody>
          <a:bodyPr wrap="square">
            <a:spAutoFit/>
          </a:bodyPr>
          <a:lstStyle/>
          <a:p>
            <a:pPr algn="r" rtl="1"/>
            <a:r>
              <a:rPr lang="ar-SA" sz="3600" dirty="0">
                <a:solidFill>
                  <a:srgbClr val="FFC000"/>
                </a:solidFill>
              </a:rPr>
              <a:t>أهمية وجود الشعار في الإعلان</a:t>
            </a:r>
          </a:p>
          <a:p>
            <a:pPr algn="r" rtl="1"/>
            <a:r>
              <a:rPr lang="ar-SA" dirty="0"/>
              <a:t>الشعار  </a:t>
            </a:r>
            <a:r>
              <a:rPr lang="en-US" dirty="0"/>
              <a:t>Logo  </a:t>
            </a:r>
            <a:r>
              <a:rPr lang="ar-SA" dirty="0"/>
              <a:t> هو علامة رسومية أو رمز يستخدم للمساعدة في التعريف والترويج لهوية الشركة وتميزها، وقد يكون التصميم مجردا أو قد يتضمن اسم الشركة أو علامتها المميزة.</a:t>
            </a:r>
          </a:p>
          <a:p>
            <a:pPr algn="r" rtl="1"/>
            <a:r>
              <a:rPr lang="ar-SA" dirty="0"/>
              <a:t>إذا أردت أن تبدأ نشاطا تجاريا جديدا فإن نوع الشعار الذي تختاره سيؤثر على الإعلان عن منتجاتك، كما سيؤثر على كيفية تلقي العملاء لعلامتك التجارية، حيث يعد اختيار نوع الشعار أحد الخطوات الأولى لإنشاء شعار ناجح لعملاك، وهناك أربعة أنواع أساسية من تصميمات الشعارات، ويعتمد اختيار نوع الشعار المناسب لعملك على الجمهور المستهدف ونوع المنتج والمنافسة وغيرها.</a:t>
            </a:r>
          </a:p>
        </p:txBody>
      </p:sp>
      <p:sp>
        <p:nvSpPr>
          <p:cNvPr id="7" name="مربع نص 6">
            <a:extLst>
              <a:ext uri="{FF2B5EF4-FFF2-40B4-BE49-F238E27FC236}">
                <a16:creationId xmlns:a16="http://schemas.microsoft.com/office/drawing/2014/main" id="{4F9BEDFC-B6C7-8033-1412-E50ADE049375}"/>
              </a:ext>
            </a:extLst>
          </p:cNvPr>
          <p:cNvSpPr txBox="1"/>
          <p:nvPr/>
        </p:nvSpPr>
        <p:spPr>
          <a:xfrm>
            <a:off x="8401050" y="3034270"/>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a:t>الشعار المضي</a:t>
            </a:r>
            <a:br>
              <a:rPr lang="ar-SA" sz="1800" dirty="0"/>
            </a:br>
            <a:r>
              <a:rPr lang="ar-SA" sz="1800" dirty="0"/>
              <a:t> </a:t>
            </a:r>
            <a:r>
              <a:rPr lang="en-US" sz="1800" dirty="0"/>
              <a:t>Wordmark Logo</a:t>
            </a:r>
            <a:endParaRPr lang="ar-SA" sz="2000" b="1" dirty="0"/>
          </a:p>
        </p:txBody>
      </p:sp>
      <p:sp>
        <p:nvSpPr>
          <p:cNvPr id="9" name="مربع نص 8">
            <a:extLst>
              <a:ext uri="{FF2B5EF4-FFF2-40B4-BE49-F238E27FC236}">
                <a16:creationId xmlns:a16="http://schemas.microsoft.com/office/drawing/2014/main" id="{A87E2CF6-CC3C-E9FB-CC0B-F8B98B64CD84}"/>
              </a:ext>
            </a:extLst>
          </p:cNvPr>
          <p:cNvSpPr txBox="1"/>
          <p:nvPr/>
        </p:nvSpPr>
        <p:spPr>
          <a:xfrm>
            <a:off x="1686180" y="3027946"/>
            <a:ext cx="6638670" cy="646331"/>
          </a:xfrm>
          <a:prstGeom prst="rect">
            <a:avLst/>
          </a:prstGeom>
          <a:noFill/>
          <a:ln>
            <a:solidFill>
              <a:srgbClr val="A5955E"/>
            </a:solidFill>
          </a:ln>
        </p:spPr>
        <p:txBody>
          <a:bodyPr wrap="square">
            <a:spAutoFit/>
          </a:bodyPr>
          <a:lstStyle/>
          <a:p>
            <a:pPr algn="r" rtl="1"/>
            <a:r>
              <a:rPr lang="ar-SA" dirty="0"/>
              <a:t>هو شعار يحتوي على النص فقط، فمن المعتاد استخدام اسم الشركة أو المنتج الذي تريد الإعلان عنه كنص ويعد هذا الشعار هو الأفضل للشركات ذات الأسماء الفريدة والمثيرة للاهتمام.</a:t>
            </a:r>
          </a:p>
        </p:txBody>
      </p:sp>
      <p:sp>
        <p:nvSpPr>
          <p:cNvPr id="14" name="مربع نص 13">
            <a:extLst>
              <a:ext uri="{FF2B5EF4-FFF2-40B4-BE49-F238E27FC236}">
                <a16:creationId xmlns:a16="http://schemas.microsoft.com/office/drawing/2014/main" id="{3F7AAE69-CB84-728A-BEFA-2692FD75CE39}"/>
              </a:ext>
            </a:extLst>
          </p:cNvPr>
          <p:cNvSpPr txBox="1"/>
          <p:nvPr/>
        </p:nvSpPr>
        <p:spPr>
          <a:xfrm>
            <a:off x="8401050" y="3725145"/>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a:t>شعار الحروف </a:t>
            </a:r>
            <a:br>
              <a:rPr lang="ar-SA" sz="1800" dirty="0"/>
            </a:br>
            <a:r>
              <a:rPr lang="en-US" sz="1800" dirty="0" err="1"/>
              <a:t>Lettermark</a:t>
            </a:r>
            <a:r>
              <a:rPr lang="en-US" sz="1800" dirty="0"/>
              <a:t> Logo</a:t>
            </a:r>
            <a:endParaRPr lang="ar-SA" sz="2000" b="1" dirty="0"/>
          </a:p>
        </p:txBody>
      </p:sp>
      <p:sp>
        <p:nvSpPr>
          <p:cNvPr id="15" name="مربع نص 14">
            <a:extLst>
              <a:ext uri="{FF2B5EF4-FFF2-40B4-BE49-F238E27FC236}">
                <a16:creationId xmlns:a16="http://schemas.microsoft.com/office/drawing/2014/main" id="{52617C71-14E2-C653-C975-5F42BA42D65E}"/>
              </a:ext>
            </a:extLst>
          </p:cNvPr>
          <p:cNvSpPr txBox="1"/>
          <p:nvPr/>
        </p:nvSpPr>
        <p:spPr>
          <a:xfrm>
            <a:off x="1686180" y="3718821"/>
            <a:ext cx="6638670" cy="646331"/>
          </a:xfrm>
          <a:prstGeom prst="rect">
            <a:avLst/>
          </a:prstGeom>
          <a:noFill/>
          <a:ln>
            <a:solidFill>
              <a:srgbClr val="A5955E"/>
            </a:solidFill>
          </a:ln>
        </p:spPr>
        <p:txBody>
          <a:bodyPr wrap="square">
            <a:spAutoFit/>
          </a:bodyPr>
          <a:lstStyle/>
          <a:p>
            <a:pPr algn="r" rtl="1"/>
            <a:r>
              <a:rPr lang="ar-SA" dirty="0"/>
              <a:t>هو شعار يعتمد على فن صياغة الحروف، ويتشكل من الحروف الأولى من اسم العلامة التجارية، ولذلك يعد مناسبا للمؤسسات التي لديها أسماء طويلة أو أسماء صعبة النطق</a:t>
            </a:r>
          </a:p>
        </p:txBody>
      </p:sp>
      <p:sp>
        <p:nvSpPr>
          <p:cNvPr id="16" name="مربع نص 15">
            <a:extLst>
              <a:ext uri="{FF2B5EF4-FFF2-40B4-BE49-F238E27FC236}">
                <a16:creationId xmlns:a16="http://schemas.microsoft.com/office/drawing/2014/main" id="{8BE8BCFF-8FF0-C8F6-4135-D2128F36EC1E}"/>
              </a:ext>
            </a:extLst>
          </p:cNvPr>
          <p:cNvSpPr txBox="1"/>
          <p:nvPr/>
        </p:nvSpPr>
        <p:spPr>
          <a:xfrm>
            <a:off x="8401050" y="4434052"/>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a:t>الشعار التصويري</a:t>
            </a:r>
            <a:br>
              <a:rPr lang="ar-SA" sz="1800" dirty="0"/>
            </a:br>
            <a:r>
              <a:rPr lang="ar-SA" sz="1800" dirty="0"/>
              <a:t> </a:t>
            </a:r>
            <a:r>
              <a:rPr lang="en-US" sz="1800" dirty="0"/>
              <a:t>Image Logo</a:t>
            </a:r>
            <a:endParaRPr lang="ar-SA" sz="2000" b="1" dirty="0"/>
          </a:p>
        </p:txBody>
      </p:sp>
      <p:sp>
        <p:nvSpPr>
          <p:cNvPr id="17" name="مربع نص 16">
            <a:extLst>
              <a:ext uri="{FF2B5EF4-FFF2-40B4-BE49-F238E27FC236}">
                <a16:creationId xmlns:a16="http://schemas.microsoft.com/office/drawing/2014/main" id="{25869244-59A4-ECFD-B422-5B2B7AA30A3D}"/>
              </a:ext>
            </a:extLst>
          </p:cNvPr>
          <p:cNvSpPr txBox="1"/>
          <p:nvPr/>
        </p:nvSpPr>
        <p:spPr>
          <a:xfrm>
            <a:off x="1686180" y="4427728"/>
            <a:ext cx="6638670" cy="646331"/>
          </a:xfrm>
          <a:prstGeom prst="rect">
            <a:avLst/>
          </a:prstGeom>
          <a:noFill/>
          <a:ln>
            <a:solidFill>
              <a:srgbClr val="A5955E"/>
            </a:solidFill>
          </a:ln>
        </p:spPr>
        <p:txBody>
          <a:bodyPr wrap="square">
            <a:spAutoFit/>
          </a:bodyPr>
          <a:lstStyle/>
          <a:p>
            <a:pPr algn="r" rtl="1"/>
            <a:r>
              <a:rPr lang="ar-SA" dirty="0"/>
              <a:t>يتكون من صورة متجهة تعمل كشعار للعلامة التجارية، وبعد جيدا للشركات التي تستهدف العائلات أو الأطفال، كما يعد لون الصورة ونمطها مهمين للغاية لذا يجب أن يكونا ملفتين للنظر.</a:t>
            </a:r>
          </a:p>
        </p:txBody>
      </p:sp>
      <p:sp>
        <p:nvSpPr>
          <p:cNvPr id="18" name="مربع نص 17">
            <a:extLst>
              <a:ext uri="{FF2B5EF4-FFF2-40B4-BE49-F238E27FC236}">
                <a16:creationId xmlns:a16="http://schemas.microsoft.com/office/drawing/2014/main" id="{4DA0A79E-2724-C2BC-678A-108EFE776C9A}"/>
              </a:ext>
            </a:extLst>
          </p:cNvPr>
          <p:cNvSpPr txBox="1"/>
          <p:nvPr/>
        </p:nvSpPr>
        <p:spPr>
          <a:xfrm>
            <a:off x="8401050" y="5149276"/>
            <a:ext cx="2686050" cy="646331"/>
          </a:xfrm>
          <a:prstGeom prst="rect">
            <a:avLst/>
          </a:prstGeom>
          <a:solidFill>
            <a:srgbClr val="A5955E"/>
          </a:solidFill>
        </p:spPr>
        <p:txBody>
          <a:bodyPr wrap="square">
            <a:spAutoFit/>
          </a:bodyPr>
          <a:lstStyle>
            <a:defPPr>
              <a:defRPr lang="en-US"/>
            </a:defPPr>
            <a:lvl1pPr algn="r" rtl="1">
              <a:defRPr sz="1600" b="0" i="0">
                <a:solidFill>
                  <a:schemeClr val="bg1"/>
                </a:solidFill>
                <a:effectLst/>
                <a:latin typeface="Roboto" panose="02000000000000000000" pitchFamily="2" charset="0"/>
              </a:defRPr>
            </a:lvl1pPr>
          </a:lstStyle>
          <a:p>
            <a:pPr algn="ctr"/>
            <a:r>
              <a:rPr lang="ar-SA" sz="1800" dirty="0"/>
              <a:t>الشعار الشمع </a:t>
            </a:r>
            <a:br>
              <a:rPr lang="ar-SA" sz="1800" dirty="0"/>
            </a:br>
            <a:r>
              <a:rPr lang="en-US" sz="1800" dirty="0"/>
              <a:t>Combination Logo</a:t>
            </a:r>
            <a:endParaRPr lang="ar-SA" sz="2000" b="1" dirty="0"/>
          </a:p>
        </p:txBody>
      </p:sp>
      <p:sp>
        <p:nvSpPr>
          <p:cNvPr id="19" name="مربع نص 18">
            <a:extLst>
              <a:ext uri="{FF2B5EF4-FFF2-40B4-BE49-F238E27FC236}">
                <a16:creationId xmlns:a16="http://schemas.microsoft.com/office/drawing/2014/main" id="{18981BC6-72F2-20A0-6891-2448B7523DB5}"/>
              </a:ext>
            </a:extLst>
          </p:cNvPr>
          <p:cNvSpPr txBox="1"/>
          <p:nvPr/>
        </p:nvSpPr>
        <p:spPr>
          <a:xfrm>
            <a:off x="1686180" y="5142952"/>
            <a:ext cx="6638670" cy="646331"/>
          </a:xfrm>
          <a:prstGeom prst="rect">
            <a:avLst/>
          </a:prstGeom>
          <a:noFill/>
          <a:ln>
            <a:solidFill>
              <a:srgbClr val="A5955E"/>
            </a:solidFill>
          </a:ln>
        </p:spPr>
        <p:txBody>
          <a:bodyPr wrap="square">
            <a:spAutoFit/>
          </a:bodyPr>
          <a:lstStyle/>
          <a:p>
            <a:pPr algn="r" rtl="1"/>
            <a:r>
              <a:rPr lang="ar-SA" dirty="0"/>
              <a:t>هو شعار يجمع بين النص والصور، ومن السهل تذكره ولكنه بشكل عام أكثر تعقيدا ويتطلب مصمما محترفا لإنشائه، كما يعد مناسبا للأعمال التجارية الجديدة.</a:t>
            </a:r>
          </a:p>
        </p:txBody>
      </p:sp>
      <p:pic>
        <p:nvPicPr>
          <p:cNvPr id="6" name="صورة 5">
            <a:extLst>
              <a:ext uri="{FF2B5EF4-FFF2-40B4-BE49-F238E27FC236}">
                <a16:creationId xmlns:a16="http://schemas.microsoft.com/office/drawing/2014/main" id="{6E06CCD6-0888-15A8-9AD8-33D09D976417}"/>
              </a:ext>
            </a:extLst>
          </p:cNvPr>
          <p:cNvPicPr>
            <a:picLocks noChangeAspect="1"/>
          </p:cNvPicPr>
          <p:nvPr/>
        </p:nvPicPr>
        <p:blipFill>
          <a:blip r:embed="rId2">
            <a:duotone>
              <a:schemeClr val="accent1">
                <a:shade val="45000"/>
                <a:satMod val="135000"/>
              </a:schemeClr>
              <a:prstClr val="white"/>
            </a:duotone>
          </a:blip>
          <a:stretch>
            <a:fillRect/>
          </a:stretch>
        </p:blipFill>
        <p:spPr>
          <a:xfrm>
            <a:off x="285751" y="2966390"/>
            <a:ext cx="1400430" cy="772424"/>
          </a:xfrm>
          <a:prstGeom prst="rect">
            <a:avLst/>
          </a:prstGeom>
        </p:spPr>
      </p:pic>
      <p:pic>
        <p:nvPicPr>
          <p:cNvPr id="10" name="صورة 9">
            <a:extLst>
              <a:ext uri="{FF2B5EF4-FFF2-40B4-BE49-F238E27FC236}">
                <a16:creationId xmlns:a16="http://schemas.microsoft.com/office/drawing/2014/main" id="{CBB1950C-A3A6-A13C-25C7-23953AAE65BD}"/>
              </a:ext>
            </a:extLst>
          </p:cNvPr>
          <p:cNvPicPr>
            <a:picLocks noChangeAspect="1"/>
          </p:cNvPicPr>
          <p:nvPr/>
        </p:nvPicPr>
        <p:blipFill rotWithShape="1">
          <a:blip r:embed="rId3">
            <a:duotone>
              <a:schemeClr val="accent1">
                <a:shade val="45000"/>
                <a:satMod val="135000"/>
              </a:schemeClr>
              <a:prstClr val="white"/>
            </a:duotone>
          </a:blip>
          <a:srcRect r="4023"/>
          <a:stretch/>
        </p:blipFill>
        <p:spPr>
          <a:xfrm>
            <a:off x="362515" y="3674277"/>
            <a:ext cx="1323665" cy="673722"/>
          </a:xfrm>
          <a:prstGeom prst="rect">
            <a:avLst/>
          </a:prstGeom>
        </p:spPr>
      </p:pic>
      <p:pic>
        <p:nvPicPr>
          <p:cNvPr id="22" name="صورة 21">
            <a:extLst>
              <a:ext uri="{FF2B5EF4-FFF2-40B4-BE49-F238E27FC236}">
                <a16:creationId xmlns:a16="http://schemas.microsoft.com/office/drawing/2014/main" id="{0C8C2240-9E02-5094-9AE3-EB42C78B16B6}"/>
              </a:ext>
            </a:extLst>
          </p:cNvPr>
          <p:cNvPicPr>
            <a:picLocks noChangeAspect="1"/>
          </p:cNvPicPr>
          <p:nvPr/>
        </p:nvPicPr>
        <p:blipFill>
          <a:blip r:embed="rId4">
            <a:duotone>
              <a:schemeClr val="accent1">
                <a:shade val="45000"/>
                <a:satMod val="135000"/>
              </a:schemeClr>
              <a:prstClr val="white"/>
            </a:duotone>
          </a:blip>
          <a:stretch>
            <a:fillRect/>
          </a:stretch>
        </p:blipFill>
        <p:spPr>
          <a:xfrm>
            <a:off x="362515" y="4326030"/>
            <a:ext cx="1323665" cy="776761"/>
          </a:xfrm>
          <a:prstGeom prst="rect">
            <a:avLst/>
          </a:prstGeom>
        </p:spPr>
      </p:pic>
      <p:pic>
        <p:nvPicPr>
          <p:cNvPr id="24" name="صورة 23">
            <a:extLst>
              <a:ext uri="{FF2B5EF4-FFF2-40B4-BE49-F238E27FC236}">
                <a16:creationId xmlns:a16="http://schemas.microsoft.com/office/drawing/2014/main" id="{0B12A69E-6705-BC66-0B74-3385D24BC64F}"/>
              </a:ext>
            </a:extLst>
          </p:cNvPr>
          <p:cNvPicPr>
            <a:picLocks noChangeAspect="1"/>
          </p:cNvPicPr>
          <p:nvPr/>
        </p:nvPicPr>
        <p:blipFill rotWithShape="1">
          <a:blip r:embed="rId5">
            <a:duotone>
              <a:schemeClr val="accent1">
                <a:shade val="45000"/>
                <a:satMod val="135000"/>
              </a:schemeClr>
              <a:prstClr val="white"/>
            </a:duotone>
          </a:blip>
          <a:srcRect t="4223" b="6897"/>
          <a:stretch/>
        </p:blipFill>
        <p:spPr>
          <a:xfrm>
            <a:off x="362515" y="5116789"/>
            <a:ext cx="1323665" cy="741527"/>
          </a:xfrm>
          <a:prstGeom prst="rect">
            <a:avLst/>
          </a:prstGeom>
        </p:spPr>
      </p:pic>
      <p:sp>
        <p:nvSpPr>
          <p:cNvPr id="26" name="مربع نص 25">
            <a:extLst>
              <a:ext uri="{FF2B5EF4-FFF2-40B4-BE49-F238E27FC236}">
                <a16:creationId xmlns:a16="http://schemas.microsoft.com/office/drawing/2014/main" id="{F2E07DFC-E044-202C-43E3-142BC27D77A9}"/>
              </a:ext>
            </a:extLst>
          </p:cNvPr>
          <p:cNvSpPr txBox="1"/>
          <p:nvPr/>
        </p:nvSpPr>
        <p:spPr>
          <a:xfrm>
            <a:off x="285750" y="5888436"/>
            <a:ext cx="10801351" cy="715089"/>
          </a:xfrm>
          <a:prstGeom prst="roundRect">
            <a:avLst/>
          </a:prstGeom>
        </p:spPr>
        <p:style>
          <a:lnRef idx="2">
            <a:schemeClr val="accent1"/>
          </a:lnRef>
          <a:fillRef idx="1">
            <a:schemeClr val="lt1"/>
          </a:fillRef>
          <a:effectRef idx="0">
            <a:schemeClr val="accent1"/>
          </a:effectRef>
          <a:fontRef idx="minor">
            <a:schemeClr val="dk1"/>
          </a:fontRef>
        </p:style>
        <p:txBody>
          <a:bodyPr wrap="square">
            <a:spAutoFit/>
          </a:bodyPr>
          <a:lstStyle>
            <a:defPPr>
              <a:defRPr lang="en-US"/>
            </a:defPPr>
            <a:lvl1pPr algn="ctr" rtl="1">
              <a:defRPr sz="2800" b="1" i="0">
                <a:solidFill>
                  <a:schemeClr val="bg1"/>
                </a:solidFill>
                <a:effectLst/>
                <a:latin typeface="Roboto" panose="02000000000000000000" pitchFamily="2" charset="0"/>
              </a:defRPr>
            </a:lvl1pPr>
          </a:lstStyle>
          <a:p>
            <a:r>
              <a:rPr lang="ar-SA" sz="1800" dirty="0">
                <a:solidFill>
                  <a:schemeClr val="tx1"/>
                </a:solidFill>
              </a:rPr>
              <a:t>من المهم جدا أن تستخدم الشركة أو المؤسسة أو المنظمة شعارا تم تصميمه بشكل احترافي</a:t>
            </a:r>
            <a:br>
              <a:rPr lang="ar-SA" sz="1800" dirty="0">
                <a:solidFill>
                  <a:schemeClr val="tx1"/>
                </a:solidFill>
              </a:rPr>
            </a:br>
            <a:r>
              <a:rPr lang="ar-SA" sz="1800" dirty="0">
                <a:solidFill>
                  <a:schemeClr val="tx1"/>
                </a:solidFill>
              </a:rPr>
              <a:t> لأنه يستخدم للتعريف بهوية الشركة، حيث يلعب الشعار دورا حاسما كحلقة الوصل بين الشركة وعملائها؛ فهو يدعم رمزية الشركة للمستهلك وذلك بشكل بصري.</a:t>
            </a:r>
          </a:p>
        </p:txBody>
      </p:sp>
    </p:spTree>
    <p:extLst>
      <p:ext uri="{BB962C8B-B14F-4D97-AF65-F5344CB8AC3E}">
        <p14:creationId xmlns:p14="http://schemas.microsoft.com/office/powerpoint/2010/main" val="40353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4">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6">
                                            <p:bg/>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18">
                                            <p:bg/>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9"/>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6">
                                            <p:bg/>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2" grpId="0" build="p"/>
      <p:bldP spid="7" grpId="0" build="p" animBg="1"/>
      <p:bldP spid="9" grpId="0" animBg="1"/>
      <p:bldP spid="14" grpId="0" build="p" animBg="1"/>
      <p:bldP spid="15" grpId="0" animBg="1"/>
      <p:bldP spid="16" grpId="0" build="p" animBg="1"/>
      <p:bldP spid="17" grpId="0" animBg="1"/>
      <p:bldP spid="18" grpId="0" build="p" animBg="1"/>
      <p:bldP spid="19" grpId="0" animBg="1"/>
      <p:bldP spid="26"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4" name="مربع نص 3">
            <a:extLst>
              <a:ext uri="{FF2B5EF4-FFF2-40B4-BE49-F238E27FC236}">
                <a16:creationId xmlns:a16="http://schemas.microsoft.com/office/drawing/2014/main" id="{B6A35F2D-A009-3802-0DEB-97A05EF5A575}"/>
              </a:ext>
            </a:extLst>
          </p:cNvPr>
          <p:cNvSpPr txBox="1"/>
          <p:nvPr/>
        </p:nvSpPr>
        <p:spPr>
          <a:xfrm>
            <a:off x="206477" y="394877"/>
            <a:ext cx="10900902" cy="4616648"/>
          </a:xfrm>
          <a:prstGeom prst="rect">
            <a:avLst/>
          </a:prstGeom>
          <a:noFill/>
        </p:spPr>
        <p:txBody>
          <a:bodyPr wrap="square">
            <a:spAutoFit/>
          </a:bodyPr>
          <a:lstStyle/>
          <a:p>
            <a:pPr algn="r" rtl="1"/>
            <a:r>
              <a:rPr lang="ar-SA" sz="3600" dirty="0">
                <a:solidFill>
                  <a:srgbClr val="FFC000"/>
                </a:solidFill>
              </a:rPr>
              <a:t>تصميم الشعار  </a:t>
            </a:r>
            <a:r>
              <a:rPr lang="en-US" sz="3600" dirty="0">
                <a:solidFill>
                  <a:srgbClr val="FFC000"/>
                </a:solidFill>
              </a:rPr>
              <a:t>Logo</a:t>
            </a:r>
            <a:endParaRPr lang="ar-SA" sz="3600" dirty="0">
              <a:solidFill>
                <a:srgbClr val="FFC000"/>
              </a:solidFill>
            </a:endParaRPr>
          </a:p>
          <a:p>
            <a:pPr algn="r" rtl="1"/>
            <a:r>
              <a:rPr lang="ar-SA" dirty="0">
                <a:solidFill>
                  <a:srgbClr val="202124"/>
                </a:solidFill>
                <a:latin typeface="Roboto" panose="02000000000000000000" pitchFamily="2" charset="0"/>
              </a:rPr>
              <a:t>تقام العديد من مهرجانات التمور بالمملكة العربية السعودية، افترض أن أحد المؤسسات التي تنظم مثل هذه المهرجانات رشحتك كمصمم رسومات لتصميم شعار المهرجان من خلال استخدام برنامج إنكسكيب. بشكل أكثر تحديدا، عليك إنشاء مستند جديد في البرنامج، ستدرج فيه صورة للتمور ونضا يتكون منهما الشعار.</a:t>
            </a:r>
          </a:p>
          <a:p>
            <a:pPr algn="r" rtl="1"/>
            <a:endParaRPr lang="ar-SA" dirty="0">
              <a:solidFill>
                <a:srgbClr val="202124"/>
              </a:solidFill>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r>
              <a:rPr lang="ar-SA" dirty="0">
                <a:solidFill>
                  <a:srgbClr val="202124"/>
                </a:solidFill>
                <a:latin typeface="Roboto" panose="02000000000000000000" pitchFamily="2" charset="0"/>
              </a:rPr>
              <a:t>واجهة برنامج </a:t>
            </a:r>
            <a:r>
              <a:rPr lang="ar-SA" dirty="0" err="1">
                <a:solidFill>
                  <a:srgbClr val="202124"/>
                </a:solidFill>
                <a:latin typeface="Roboto" panose="02000000000000000000" pitchFamily="2" charset="0"/>
              </a:rPr>
              <a:t>انکسکیب</a:t>
            </a:r>
            <a:r>
              <a:rPr lang="ar-SA" dirty="0">
                <a:solidFill>
                  <a:srgbClr val="202124"/>
                </a:solidFill>
                <a:latin typeface="Roboto" panose="02000000000000000000" pitchFamily="2" charset="0"/>
              </a:rPr>
              <a:t> </a:t>
            </a:r>
            <a:r>
              <a:rPr lang="en-US" dirty="0">
                <a:solidFill>
                  <a:srgbClr val="202124"/>
                </a:solidFill>
                <a:latin typeface="Roboto" panose="02000000000000000000" pitchFamily="2" charset="0"/>
              </a:rPr>
              <a:t>Inkscape</a:t>
            </a:r>
            <a:endParaRPr lang="ar-SA" dirty="0">
              <a:solidFill>
                <a:srgbClr val="202124"/>
              </a:solidFill>
              <a:latin typeface="Roboto" panose="02000000000000000000" pitchFamily="2" charset="0"/>
            </a:endParaRPr>
          </a:p>
          <a:p>
            <a:pPr algn="r" rtl="1"/>
            <a:endParaRPr lang="ar-SA" dirty="0">
              <a:solidFill>
                <a:srgbClr val="202124"/>
              </a:solidFill>
              <a:latin typeface="Roboto" panose="02000000000000000000" pitchFamily="2" charset="0"/>
            </a:endParaRPr>
          </a:p>
          <a:p>
            <a:pPr algn="r" rtl="1"/>
            <a:r>
              <a:rPr lang="ar-SA" sz="2400" b="1" dirty="0">
                <a:solidFill>
                  <a:srgbClr val="202124"/>
                </a:solidFill>
                <a:latin typeface="Roboto" panose="02000000000000000000" pitchFamily="2" charset="0"/>
              </a:rPr>
              <a:t>في الجزء العملي </a:t>
            </a:r>
          </a:p>
          <a:p>
            <a:pPr marL="285750" indent="-285750" algn="r" rtl="1">
              <a:buFont typeface="Arial" panose="020B0604020202020204" pitchFamily="34" charset="0"/>
              <a:buChar char="•"/>
            </a:pPr>
            <a:r>
              <a:rPr lang="ar-SA" b="1" dirty="0"/>
              <a:t>إنشاء مستند جديد</a:t>
            </a:r>
          </a:p>
          <a:p>
            <a:pPr marL="285750" indent="-285750" algn="r" rtl="1">
              <a:buFont typeface="Arial" panose="020B0604020202020204" pitchFamily="34" charset="0"/>
              <a:buChar char="•"/>
            </a:pPr>
            <a:r>
              <a:rPr lang="ar-SA" b="1" dirty="0"/>
              <a:t>إدراج صورة</a:t>
            </a:r>
          </a:p>
          <a:p>
            <a:pPr marL="285750" indent="-285750" algn="r" rtl="1">
              <a:buFont typeface="Arial" panose="020B0604020202020204" pitchFamily="34" charset="0"/>
              <a:buChar char="•"/>
            </a:pPr>
            <a:r>
              <a:rPr lang="ar-SA" b="1" dirty="0"/>
              <a:t>إدراج نص</a:t>
            </a:r>
          </a:p>
          <a:p>
            <a:pPr marL="285750" indent="-285750" algn="r" rtl="1">
              <a:buFont typeface="Arial" panose="020B0604020202020204" pitchFamily="34" charset="0"/>
              <a:buChar char="•"/>
            </a:pPr>
            <a:r>
              <a:rPr lang="ar-SA" b="1" dirty="0"/>
              <a:t>تصدير الشعار كصورة</a:t>
            </a:r>
            <a:endParaRPr lang="ar-SA" dirty="0">
              <a:solidFill>
                <a:srgbClr val="202124"/>
              </a:solidFill>
              <a:latin typeface="Roboto" panose="02000000000000000000" pitchFamily="2" charset="0"/>
            </a:endParaRPr>
          </a:p>
        </p:txBody>
      </p:sp>
      <p:grpSp>
        <p:nvGrpSpPr>
          <p:cNvPr id="9" name="مجموعة 8">
            <a:extLst>
              <a:ext uri="{FF2B5EF4-FFF2-40B4-BE49-F238E27FC236}">
                <a16:creationId xmlns:a16="http://schemas.microsoft.com/office/drawing/2014/main" id="{01436AD3-CF5F-B1CC-126F-395C665CDC8A}"/>
              </a:ext>
            </a:extLst>
          </p:cNvPr>
          <p:cNvGrpSpPr/>
          <p:nvPr/>
        </p:nvGrpSpPr>
        <p:grpSpPr>
          <a:xfrm>
            <a:off x="2565466" y="1769300"/>
            <a:ext cx="4764974" cy="4299914"/>
            <a:chOff x="2565466" y="1769300"/>
            <a:chExt cx="4764974" cy="4299914"/>
          </a:xfrm>
        </p:grpSpPr>
        <p:pic>
          <p:nvPicPr>
            <p:cNvPr id="5" name="صورة 4">
              <a:extLst>
                <a:ext uri="{FF2B5EF4-FFF2-40B4-BE49-F238E27FC236}">
                  <a16:creationId xmlns:a16="http://schemas.microsoft.com/office/drawing/2014/main" id="{1C556178-1690-B2EC-FCDD-0936DE06AD2B}"/>
                </a:ext>
              </a:extLst>
            </p:cNvPr>
            <p:cNvPicPr>
              <a:picLocks noChangeAspect="1"/>
            </p:cNvPicPr>
            <p:nvPr/>
          </p:nvPicPr>
          <p:blipFill>
            <a:blip r:embed="rId2"/>
            <a:stretch>
              <a:fillRect/>
            </a:stretch>
          </p:blipFill>
          <p:spPr>
            <a:xfrm>
              <a:off x="2565466" y="1769300"/>
              <a:ext cx="4764974" cy="4299913"/>
            </a:xfrm>
            <a:prstGeom prst="rect">
              <a:avLst/>
            </a:prstGeom>
          </p:spPr>
        </p:pic>
        <p:sp>
          <p:nvSpPr>
            <p:cNvPr id="7" name="مستطيل: زوايا مستديرة 6">
              <a:extLst>
                <a:ext uri="{FF2B5EF4-FFF2-40B4-BE49-F238E27FC236}">
                  <a16:creationId xmlns:a16="http://schemas.microsoft.com/office/drawing/2014/main" id="{C895CBDB-022B-234C-C3A0-BA126C313FDC}"/>
                </a:ext>
              </a:extLst>
            </p:cNvPr>
            <p:cNvSpPr/>
            <p:nvPr/>
          </p:nvSpPr>
          <p:spPr>
            <a:xfrm>
              <a:off x="2713702" y="5651292"/>
              <a:ext cx="840659" cy="4179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grpSp>
    </p:spTree>
    <p:extLst>
      <p:ext uri="{BB962C8B-B14F-4D97-AF65-F5344CB8AC3E}">
        <p14:creationId xmlns:p14="http://schemas.microsoft.com/office/powerpoint/2010/main" val="1176608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الثاني </a:t>
            </a:r>
          </a:p>
          <a:p>
            <a:pPr lvl="1" rtl="1"/>
            <a:r>
              <a:rPr lang="ar-SA" dirty="0">
                <a:cs typeface="+mn-cs"/>
              </a:rPr>
              <a:t>تصميم ملصق إعلاني</a:t>
            </a:r>
            <a:r>
              <a:rPr lang="en-US" dirty="0">
                <a:cs typeface="+mn-cs"/>
              </a:rPr>
              <a:t>Design a poster</a:t>
            </a:r>
            <a:endParaRPr lang="ar-SA" dirty="0">
              <a:cs typeface="+mn-cs"/>
            </a:endParaRPr>
          </a:p>
        </p:txBody>
      </p:sp>
    </p:spTree>
    <p:extLst>
      <p:ext uri="{BB962C8B-B14F-4D97-AF65-F5344CB8AC3E}">
        <p14:creationId xmlns:p14="http://schemas.microsoft.com/office/powerpoint/2010/main" val="330728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dirty="0">
                <a:cs typeface="+mn-cs"/>
              </a:rPr>
              <a:t>الدرس الثاني تصميم ملصق إعلاني</a:t>
            </a:r>
            <a:endParaRPr lang="ar-SA" sz="2000" b="1" i="0" dirty="0">
              <a:solidFill>
                <a:srgbClr val="202124"/>
              </a:solidFill>
              <a:effectLst/>
              <a:latin typeface="Roboto" panose="02000000000000000000" pitchFamily="2" charset="0"/>
              <a:cs typeface="+mn-cs"/>
            </a:endParaRPr>
          </a:p>
        </p:txBody>
      </p:sp>
      <p:sp>
        <p:nvSpPr>
          <p:cNvPr id="4" name="مربع نص 3">
            <a:extLst>
              <a:ext uri="{FF2B5EF4-FFF2-40B4-BE49-F238E27FC236}">
                <a16:creationId xmlns:a16="http://schemas.microsoft.com/office/drawing/2014/main" id="{CB5A9121-24E1-D495-687A-9CEE3EA402DD}"/>
              </a:ext>
            </a:extLst>
          </p:cNvPr>
          <p:cNvSpPr txBox="1"/>
          <p:nvPr/>
        </p:nvSpPr>
        <p:spPr>
          <a:xfrm>
            <a:off x="0" y="599718"/>
            <a:ext cx="11010900" cy="2585323"/>
          </a:xfrm>
          <a:prstGeom prst="rect">
            <a:avLst/>
          </a:prstGeom>
          <a:noFill/>
        </p:spPr>
        <p:txBody>
          <a:bodyPr wrap="square">
            <a:spAutoFit/>
          </a:bodyPr>
          <a:lstStyle/>
          <a:p>
            <a:pPr algn="r" rtl="1"/>
            <a:r>
              <a:rPr lang="ar-SA" b="0" i="0" dirty="0">
                <a:effectLst/>
                <a:latin typeface="Roboto" panose="02000000000000000000" pitchFamily="2" charset="0"/>
              </a:rPr>
              <a:t>تستخدم الملصقات الإعلانية </a:t>
            </a:r>
            <a:r>
              <a:rPr lang="en-US" b="0" i="0" dirty="0">
                <a:effectLst/>
                <a:latin typeface="Roboto" panose="02000000000000000000" pitchFamily="2" charset="0"/>
              </a:rPr>
              <a:t> Advertising Posters </a:t>
            </a:r>
            <a:r>
              <a:rPr lang="ar-SA" b="0" i="0" dirty="0">
                <a:effectLst/>
                <a:latin typeface="Roboto" panose="02000000000000000000" pitchFamily="2" charset="0"/>
              </a:rPr>
              <a:t>بشكل أساسي في المعارض، وتنبع أهميتها باعتبارها وسيلة إعلانية تبرز الأعمال الخاصة في المعارض والمؤتمرات، وبعد خيار استخدام الملصقات الإعلانية إضافة جيدة يمكن استخدامها في الإشارة إلى ما تسوق له الشركة وذلك ضمن حملاتها الإعلانية وإستراتيجياتها التسويقية.</a:t>
            </a:r>
            <a:br>
              <a:rPr lang="ar-SA" dirty="0"/>
            </a:br>
            <a:r>
              <a:rPr lang="ar-SA" b="0" i="0" dirty="0">
                <a:effectLst/>
                <a:latin typeface="Roboto" panose="02000000000000000000" pitchFamily="2" charset="0"/>
              </a:rPr>
              <a:t>تصنف الملصقات الإعلانية إلى أنواع مختلفة حسب الغرض المرجو من الإعلان، فمنها الملصقات الترويجية التي تستخدم لتسويق منتجات أو خدمات، وهناك الملصقات الإعلانية الخاصة بالمناسبات المختلفة وما شابهها.</a:t>
            </a:r>
          </a:p>
          <a:p>
            <a:pPr algn="r" rtl="1"/>
            <a:br>
              <a:rPr lang="ar-SA" dirty="0"/>
            </a:br>
            <a:r>
              <a:rPr lang="ar-SA" b="0" i="0" dirty="0">
                <a:effectLst/>
                <a:latin typeface="Roboto" panose="02000000000000000000" pitchFamily="2" charset="0"/>
              </a:rPr>
              <a:t>ستتعرف في هذا الدرس على كيفية تصميم ملصق إعلاني باستخدام مبادئ التصميم الرسومي بغرض الترويج لمهرجان التمور الذي سيقام في المملكة العربية السعودية.</a:t>
            </a:r>
            <a:br>
              <a:rPr lang="ar-SA" dirty="0"/>
            </a:br>
            <a:r>
              <a:rPr lang="ar-SA" b="0" i="0" dirty="0">
                <a:effectLst/>
                <a:latin typeface="Roboto" panose="02000000000000000000" pitchFamily="2" charset="0"/>
              </a:rPr>
              <a:t>امتداد ملفات برنامج إنكسكيب هو</a:t>
            </a:r>
            <a:r>
              <a:rPr lang="en-US" b="0" i="0" dirty="0">
                <a:effectLst/>
                <a:latin typeface="Roboto" panose="02000000000000000000" pitchFamily="2" charset="0"/>
              </a:rPr>
              <a:t>Scalable Vector Graphics - SVG  </a:t>
            </a:r>
            <a:r>
              <a:rPr lang="ar-SA" b="0" i="0" dirty="0">
                <a:effectLst/>
                <a:latin typeface="Roboto" panose="02000000000000000000" pitchFamily="2" charset="0"/>
              </a:rPr>
              <a:t> رسومات متجهة قابلة لتغيير الحجم ويعتبر "</a:t>
            </a:r>
            <a:r>
              <a:rPr lang="en-US" b="0" i="0" dirty="0" err="1">
                <a:effectLst/>
                <a:latin typeface="Roboto" panose="02000000000000000000" pitchFamily="2" charset="0"/>
              </a:rPr>
              <a:t>svg</a:t>
            </a:r>
            <a:r>
              <a:rPr lang="en-US" b="0" i="0" dirty="0">
                <a:effectLst/>
                <a:latin typeface="Roboto" panose="02000000000000000000" pitchFamily="2" charset="0"/>
              </a:rPr>
              <a:t>."</a:t>
            </a:r>
            <a:r>
              <a:rPr lang="ar-SA" b="0" i="0" dirty="0">
                <a:effectLst/>
                <a:latin typeface="Roboto" panose="02000000000000000000" pitchFamily="2" charset="0"/>
              </a:rPr>
              <a:t>ملف رسومات نصي يوضح الصور مع النص والأشكال المتجهة والرسومات النقطية المضمنة.</a:t>
            </a:r>
          </a:p>
          <a:p>
            <a:pPr algn="r" rtl="1"/>
            <a:r>
              <a:rPr lang="ar-SA" b="1" dirty="0"/>
              <a:t>يمكن أيضًا فتحه باستخدام متصفح المواقع الإلكترونية مثل: مايكروسوفت </a:t>
            </a:r>
            <a:r>
              <a:rPr lang="ar-SA" b="1" dirty="0" err="1"/>
              <a:t>إيدج</a:t>
            </a:r>
            <a:r>
              <a:rPr lang="ar-SA" b="1" dirty="0"/>
              <a:t> </a:t>
            </a:r>
            <a:r>
              <a:rPr lang="en-US" b="1" dirty="0"/>
              <a:t>. Microsoft Edge </a:t>
            </a:r>
            <a:endParaRPr lang="ar-SA" b="1" dirty="0"/>
          </a:p>
        </p:txBody>
      </p:sp>
      <p:sp>
        <p:nvSpPr>
          <p:cNvPr id="6" name="مربع نص 5">
            <a:extLst>
              <a:ext uri="{FF2B5EF4-FFF2-40B4-BE49-F238E27FC236}">
                <a16:creationId xmlns:a16="http://schemas.microsoft.com/office/drawing/2014/main" id="{0C886E4B-B5EB-241B-6790-BAA4CCEE0472}"/>
              </a:ext>
            </a:extLst>
          </p:cNvPr>
          <p:cNvSpPr txBox="1"/>
          <p:nvPr/>
        </p:nvSpPr>
        <p:spPr>
          <a:xfrm>
            <a:off x="0" y="3399397"/>
            <a:ext cx="11010900" cy="2677656"/>
          </a:xfrm>
          <a:prstGeom prst="rect">
            <a:avLst/>
          </a:prstGeom>
          <a:noFill/>
        </p:spPr>
        <p:txBody>
          <a:bodyPr wrap="square">
            <a:spAutoFit/>
          </a:bodyPr>
          <a:lstStyle/>
          <a:p>
            <a:pPr algn="r" rtl="1"/>
            <a:r>
              <a:rPr lang="ar-SA" sz="2400" b="1" dirty="0">
                <a:solidFill>
                  <a:srgbClr val="202124"/>
                </a:solidFill>
                <a:latin typeface="Roboto" panose="02000000000000000000" pitchFamily="2" charset="0"/>
              </a:rPr>
              <a:t>في الجزء العملي </a:t>
            </a:r>
            <a:r>
              <a:rPr lang="ar-SA" b="1" i="0" u="none" strike="noStrike" baseline="0" dirty="0">
                <a:solidFill>
                  <a:srgbClr val="00A6FF"/>
                </a:solidFill>
                <a:latin typeface="Calibri-Bold"/>
              </a:rPr>
              <a:t>تصميم ملصق إعلاني</a:t>
            </a:r>
          </a:p>
          <a:p>
            <a:pPr marL="285750" indent="-285750" algn="r" rtl="1">
              <a:buFont typeface="Arial" panose="020B0604020202020204" pitchFamily="34" charset="0"/>
              <a:buChar char="•"/>
            </a:pPr>
            <a:r>
              <a:rPr lang="ar-SA" b="1" dirty="0"/>
              <a:t>في البداية يجب أن تنشئ مستندًا جديدًا في برنامج إنكسكيب بأبعادٍ تُحدّد وفقًا لحجم الملصق المطلوب، وحجم الورق المخصص للطباعة، وستختار حجم الورقة .</a:t>
            </a:r>
          </a:p>
          <a:p>
            <a:pPr marL="285750" indent="-285750" algn="r" rtl="1">
              <a:buFont typeface="Arial" panose="020B0604020202020204" pitchFamily="34" charset="0"/>
              <a:buChar char="•"/>
            </a:pPr>
            <a:r>
              <a:rPr lang="ar-SA" b="1" dirty="0"/>
              <a:t>إدراج صورة</a:t>
            </a:r>
          </a:p>
          <a:p>
            <a:pPr marL="285750" indent="-285750" algn="r" rtl="1">
              <a:buFont typeface="Arial" panose="020B0604020202020204" pitchFamily="34" charset="0"/>
              <a:buChar char="•"/>
            </a:pPr>
            <a:r>
              <a:rPr lang="ar-SA" b="1" dirty="0"/>
              <a:t>إدراج عنصر </a:t>
            </a:r>
          </a:p>
          <a:p>
            <a:pPr marL="285750" indent="-285750" algn="r" rtl="1">
              <a:buFont typeface="Arial" panose="020B0604020202020204" pitchFamily="34" charset="0"/>
              <a:buChar char="•"/>
            </a:pPr>
            <a:r>
              <a:rPr lang="ar-SA" b="1" i="0" u="none" strike="noStrike" baseline="0" dirty="0">
                <a:latin typeface="Calibri-Bold"/>
              </a:rPr>
              <a:t>تحويل العناصر إلى مسارات			لتحويل العنصر إلى مسار:</a:t>
            </a:r>
          </a:p>
          <a:p>
            <a:pPr marL="285750" indent="-285750" algn="r" rtl="1">
              <a:buFont typeface="Arial" panose="020B0604020202020204" pitchFamily="34" charset="0"/>
              <a:buChar char="•"/>
            </a:pPr>
            <a:r>
              <a:rPr lang="ar-SA" b="1" i="0" u="none" strike="noStrike" baseline="0" dirty="0">
                <a:latin typeface="Calibri-Bold"/>
              </a:rPr>
              <a:t>منحنيات </a:t>
            </a:r>
            <a:r>
              <a:rPr lang="ar-SA" b="1" i="0" u="none" strike="noStrike" baseline="0" dirty="0" err="1">
                <a:latin typeface="Calibri-Bold"/>
              </a:rPr>
              <a:t>بيزير</a:t>
            </a:r>
            <a:r>
              <a:rPr lang="ar-SA" b="1" i="0" u="none" strike="noStrike" baseline="0" dirty="0">
                <a:latin typeface="Calibri-Bold"/>
              </a:rPr>
              <a:t> </a:t>
            </a:r>
            <a:r>
              <a:rPr lang="en-US" b="1" i="0" u="none" strike="noStrike" baseline="0" dirty="0">
                <a:latin typeface="Calibri-Bold"/>
              </a:rPr>
              <a:t>Bezier Curves</a:t>
            </a:r>
            <a:r>
              <a:rPr lang="ar-SA" b="1" i="0" u="none" strike="noStrike" baseline="0" dirty="0">
                <a:latin typeface="Calibri-Bold"/>
              </a:rPr>
              <a:t>		لإنشاء منحنيات </a:t>
            </a:r>
            <a:r>
              <a:rPr lang="ar-SA" b="1" i="0" u="none" strike="noStrike" baseline="0" dirty="0" err="1">
                <a:latin typeface="Calibri-Bold"/>
              </a:rPr>
              <a:t>بيزير</a:t>
            </a:r>
            <a:endParaRPr lang="ar-SA" b="1" i="0" u="none" strike="noStrike" baseline="0" dirty="0">
              <a:latin typeface="Calibri-Bold"/>
            </a:endParaRPr>
          </a:p>
          <a:p>
            <a:pPr marL="285750" indent="-285750" algn="r" rtl="1">
              <a:buFont typeface="Arial" panose="020B0604020202020204" pitchFamily="34" charset="0"/>
              <a:buChar char="•"/>
            </a:pPr>
            <a:r>
              <a:rPr lang="ar-SA" b="1" i="0" u="none" strike="noStrike" baseline="0" dirty="0">
                <a:latin typeface="Calibri-Bold"/>
              </a:rPr>
              <a:t>نسخ ولصق العنصر</a:t>
            </a:r>
            <a:endParaRPr lang="ar-SA" b="1" dirty="0">
              <a:latin typeface="Calibri-Bold"/>
            </a:endParaRPr>
          </a:p>
          <a:p>
            <a:pPr marL="285750" indent="-285750" algn="r" rtl="1">
              <a:buFont typeface="Arial" panose="020B0604020202020204" pitchFamily="34" charset="0"/>
              <a:buChar char="•"/>
            </a:pPr>
            <a:r>
              <a:rPr lang="ar-SA" b="1" i="0" u="none" strike="noStrike" baseline="0" dirty="0">
                <a:latin typeface="Calibri-Bold"/>
              </a:rPr>
              <a:t>إضافة عنوان الملصق				لتطبيق تأثير التظليل في العنوان 		- إضافة بيانات للملصق</a:t>
            </a:r>
            <a:endParaRPr lang="ar-SA" b="1" dirty="0"/>
          </a:p>
          <a:p>
            <a:pPr marL="285750" indent="-285750" algn="r" rtl="1">
              <a:buFont typeface="Arial" panose="020B0604020202020204" pitchFamily="34" charset="0"/>
              <a:buChar char="•"/>
            </a:pPr>
            <a:r>
              <a:rPr lang="ar-SA" b="1" dirty="0"/>
              <a:t>تصدير الملصق كصورة</a:t>
            </a:r>
            <a:endParaRPr lang="ar-SA" dirty="0">
              <a:latin typeface="Roboto" panose="02000000000000000000" pitchFamily="2" charset="0"/>
            </a:endParaRPr>
          </a:p>
        </p:txBody>
      </p:sp>
    </p:spTree>
    <p:extLst>
      <p:ext uri="{BB962C8B-B14F-4D97-AF65-F5344CB8AC3E}">
        <p14:creationId xmlns:p14="http://schemas.microsoft.com/office/powerpoint/2010/main" val="738371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الثالث </a:t>
            </a:r>
          </a:p>
          <a:p>
            <a:pPr lvl="1" rtl="1"/>
            <a:r>
              <a:rPr lang="ar-SA" dirty="0">
                <a:cs typeface="+mn-cs"/>
              </a:rPr>
              <a:t>الإعلانات المتحركة </a:t>
            </a:r>
          </a:p>
        </p:txBody>
      </p:sp>
    </p:spTree>
    <p:extLst>
      <p:ext uri="{BB962C8B-B14F-4D97-AF65-F5344CB8AC3E}">
        <p14:creationId xmlns:p14="http://schemas.microsoft.com/office/powerpoint/2010/main" val="36590622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dirty="0">
                <a:cs typeface="+mn-cs"/>
              </a:rPr>
              <a:t>الدرس الثالث الإعلانات المتحركة </a:t>
            </a:r>
          </a:p>
        </p:txBody>
      </p:sp>
      <p:sp>
        <p:nvSpPr>
          <p:cNvPr id="4" name="مربع نص 3">
            <a:extLst>
              <a:ext uri="{FF2B5EF4-FFF2-40B4-BE49-F238E27FC236}">
                <a16:creationId xmlns:a16="http://schemas.microsoft.com/office/drawing/2014/main" id="{68387F50-A15E-3C1C-669D-A87D5E3560DB}"/>
              </a:ext>
            </a:extLst>
          </p:cNvPr>
          <p:cNvSpPr txBox="1"/>
          <p:nvPr/>
        </p:nvSpPr>
        <p:spPr>
          <a:xfrm>
            <a:off x="0" y="603349"/>
            <a:ext cx="10991850" cy="6247864"/>
          </a:xfrm>
          <a:prstGeom prst="rect">
            <a:avLst/>
          </a:prstGeom>
          <a:noFill/>
        </p:spPr>
        <p:txBody>
          <a:bodyPr wrap="square">
            <a:spAutoFit/>
          </a:bodyPr>
          <a:lstStyle/>
          <a:p>
            <a:pPr algn="r" rtl="1"/>
            <a:r>
              <a:rPr lang="ar-SA" sz="1800" b="0" i="0" u="none" strike="noStrike" baseline="0" dirty="0">
                <a:latin typeface="Calibri" panose="020F0502020204030204" pitchFamily="34" charset="0"/>
                <a:cs typeface="Calibri" panose="020F0502020204030204" pitchFamily="34" charset="0"/>
              </a:rPr>
              <a:t>تستخدم </a:t>
            </a:r>
            <a:r>
              <a:rPr lang="ar-SA" sz="1800" b="1" i="0" u="none" strike="noStrike" baseline="0" dirty="0">
                <a:latin typeface="Calibri-Bold"/>
                <a:cs typeface="Calibri" panose="020F0502020204030204" pitchFamily="34" charset="0"/>
              </a:rPr>
              <a:t>اللافتة الإلكترونية المتحركة </a:t>
            </a:r>
            <a:r>
              <a:rPr lang="en-US" sz="1800" b="0" i="0" u="none" strike="noStrike" baseline="0" dirty="0">
                <a:latin typeface="Calibri" panose="020F0502020204030204" pitchFamily="34" charset="0"/>
                <a:cs typeface="Calibri" panose="020F0502020204030204" pitchFamily="34" charset="0"/>
              </a:rPr>
              <a:t>Animated Web Banner </a:t>
            </a:r>
            <a:r>
              <a:rPr lang="ar-SA" sz="1800" b="0" i="0" u="none" strike="noStrike" baseline="0" dirty="0">
                <a:latin typeface="Calibri" panose="020F0502020204030204" pitchFamily="34" charset="0"/>
                <a:cs typeface="Calibri" panose="020F0502020204030204" pitchFamily="34" charset="0"/>
              </a:rPr>
              <a:t> في الحملات الإعلانية وبكثرة في مواقع الإنترنت حيث أصبحت جزءًا من تصميمها؛ لإضافة لمسات جمالية للمواقع. ويمكن تعريفها على أنها عبارة عن إعلان يتم إيصاله من خلال خادم إعلانات عبر الشبكة العنكبوتية العالمية، ويحتوي على مجموعة من الصور المتحركة.</a:t>
            </a:r>
            <a:endParaRPr lang="ar-SA" sz="2000" b="1" i="0" u="none" strike="noStrike" baseline="0" dirty="0">
              <a:solidFill>
                <a:srgbClr val="00A6FF"/>
              </a:solidFill>
              <a:latin typeface="Calibri-Bold"/>
            </a:endParaRPr>
          </a:p>
          <a:p>
            <a:pPr algn="r" rtl="1"/>
            <a:r>
              <a:rPr lang="ar-SA" sz="2000" b="1" i="0" u="none" strike="noStrike" baseline="0" dirty="0">
                <a:solidFill>
                  <a:srgbClr val="00A6FF"/>
                </a:solidFill>
                <a:latin typeface="Calibri-Bold"/>
              </a:rPr>
              <a:t>تصميم الإعلانات المتحركة</a:t>
            </a:r>
          </a:p>
          <a:p>
            <a:pPr algn="r" rtl="1"/>
            <a:r>
              <a:rPr lang="ar-SA" sz="1800" b="0" i="0" u="none" strike="noStrike" baseline="0" dirty="0">
                <a:solidFill>
                  <a:srgbClr val="000000"/>
                </a:solidFill>
                <a:latin typeface="Calibri" panose="020F0502020204030204" pitchFamily="34" charset="0"/>
                <a:cs typeface="Calibri" panose="020F0502020204030204" pitchFamily="34" charset="0"/>
              </a:rPr>
              <a:t>في هذا الدرس، ستتعلم كيفية إنشاء إعلان متحرك باستخدام برنامج </a:t>
            </a:r>
            <a:r>
              <a:rPr lang="ar-SA" sz="1800" b="1" i="0" u="none" strike="noStrike" baseline="0" dirty="0">
                <a:solidFill>
                  <a:srgbClr val="000000"/>
                </a:solidFill>
                <a:latin typeface="Calibri-Bold"/>
                <a:cs typeface="Calibri" panose="020F0502020204030204" pitchFamily="34" charset="0"/>
              </a:rPr>
              <a:t>جمب </a:t>
            </a:r>
            <a:r>
              <a:rPr lang="en-US" sz="1800" b="0" i="0" u="none" strike="noStrike" baseline="0" dirty="0">
                <a:solidFill>
                  <a:srgbClr val="000000"/>
                </a:solidFill>
                <a:latin typeface="Calibri" panose="020F0502020204030204" pitchFamily="34" charset="0"/>
                <a:cs typeface="Calibri" panose="020F0502020204030204" pitchFamily="34" charset="0"/>
              </a:rPr>
              <a:t>GIMP </a:t>
            </a:r>
            <a:r>
              <a:rPr lang="ar-SA" sz="1800" b="0" i="0" u="none" strike="noStrike" baseline="0" dirty="0">
                <a:solidFill>
                  <a:srgbClr val="000000"/>
                </a:solidFill>
                <a:latin typeface="Calibri" panose="020F0502020204030204" pitchFamily="34" charset="0"/>
                <a:cs typeface="Calibri" panose="020F0502020204030204" pitchFamily="34" charset="0"/>
              </a:rPr>
              <a:t> لتصميم إعلان متحرك، ستنشئ لافتة إلكترونية متحركة تتضمن الشعار الذي أنشأته سابقًا بواسطة برنامج </a:t>
            </a:r>
            <a:r>
              <a:rPr lang="ar-SA" sz="1800" b="1" i="0" u="none" strike="noStrike" baseline="0" dirty="0">
                <a:solidFill>
                  <a:srgbClr val="000000"/>
                </a:solidFill>
                <a:latin typeface="Calibri-Bold"/>
                <a:cs typeface="Calibri" panose="020F0502020204030204" pitchFamily="34" charset="0"/>
              </a:rPr>
              <a:t>إنكسكيب </a:t>
            </a:r>
            <a:r>
              <a:rPr lang="en-US" sz="1800" b="0" i="0" u="none" strike="noStrike" baseline="0" dirty="0">
                <a:solidFill>
                  <a:srgbClr val="000000"/>
                </a:solidFill>
                <a:latin typeface="Calibri" panose="020F0502020204030204" pitchFamily="34" charset="0"/>
                <a:cs typeface="Calibri" panose="020F0502020204030204" pitchFamily="34" charset="0"/>
              </a:rPr>
              <a:t>Inkscape، </a:t>
            </a:r>
            <a:r>
              <a:rPr lang="ar-SA" sz="1800" b="0" i="0" u="none" strike="noStrike" baseline="0" dirty="0">
                <a:solidFill>
                  <a:srgbClr val="000000"/>
                </a:solidFill>
                <a:latin typeface="Calibri" panose="020F0502020204030204" pitchFamily="34" charset="0"/>
                <a:cs typeface="Calibri" panose="020F0502020204030204" pitchFamily="34" charset="0"/>
              </a:rPr>
              <a:t>بعد ذلك وباستخدام برنامج جمب، ستضيف بعض التأثيرات المتحركة إلى صورة التمور الموجودة في الشعار.</a:t>
            </a:r>
          </a:p>
          <a:p>
            <a:pPr algn="r" rtl="1"/>
            <a:r>
              <a:rPr lang="ar-SA" sz="2000" b="1" dirty="0">
                <a:solidFill>
                  <a:srgbClr val="00A6FF"/>
                </a:solidFill>
                <a:latin typeface="Calibri-Bold"/>
              </a:rPr>
              <a:t>إنشاء الطبقات في برنامج إنكسكيب</a:t>
            </a:r>
          </a:p>
          <a:p>
            <a:pPr algn="r" rtl="1"/>
            <a:r>
              <a:rPr lang="ar-SA" sz="1800" b="0" i="0" u="none" strike="noStrike" baseline="0" dirty="0">
                <a:solidFill>
                  <a:srgbClr val="000000"/>
                </a:solidFill>
                <a:latin typeface="Calibri" panose="020F0502020204030204" pitchFamily="34" charset="0"/>
                <a:cs typeface="Calibri" panose="020F0502020204030204" pitchFamily="34" charset="0"/>
              </a:rPr>
              <a:t>ستعرض الصورة المتحركة الشعار صورة التمور الذي يتم تكبيره تدريجيًا. وهذا يعني أن عليك إنشاء أربع صور مختلفة من الشعار تكون فيها صورة </a:t>
            </a:r>
            <a:r>
              <a:rPr lang="ar-SA" sz="1800" b="0" i="0" u="none" strike="noStrike" baseline="0" dirty="0">
                <a:latin typeface="Calibri" panose="020F0502020204030204" pitchFamily="34" charset="0"/>
                <a:cs typeface="Calibri" panose="020F0502020204030204" pitchFamily="34" charset="0"/>
              </a:rPr>
              <a:t>التمور بحجم: </a:t>
            </a:r>
            <a:r>
              <a:rPr lang="ar-SA" sz="1800" b="1" i="0" u="none" strike="noStrike" baseline="0" dirty="0">
                <a:latin typeface="Calibri-Bold"/>
                <a:cs typeface="Calibri" panose="020F0502020204030204" pitchFamily="34" charset="0"/>
              </a:rPr>
              <a:t>صغير </a:t>
            </a:r>
            <a:r>
              <a:rPr lang="en-US" sz="1800" b="0" i="0" u="none" strike="noStrike" baseline="0" dirty="0">
                <a:latin typeface="Calibri" panose="020F0502020204030204" pitchFamily="34" charset="0"/>
                <a:cs typeface="Calibri" panose="020F0502020204030204" pitchFamily="34" charset="0"/>
              </a:rPr>
              <a:t>Small، </a:t>
            </a:r>
            <a:r>
              <a:rPr lang="ar-SA" sz="1800" b="0" i="0" u="none" strike="noStrike" baseline="0" dirty="0">
                <a:latin typeface="Calibri" panose="020F0502020204030204" pitchFamily="34" charset="0"/>
                <a:cs typeface="Calibri" panose="020F0502020204030204" pitchFamily="34" charset="0"/>
              </a:rPr>
              <a:t>و</a:t>
            </a:r>
            <a:r>
              <a:rPr lang="ar-SA" sz="1800" b="1" i="0" u="none" strike="noStrike" baseline="0" dirty="0">
                <a:latin typeface="Calibri-Bold"/>
                <a:cs typeface="Calibri" panose="020F0502020204030204" pitchFamily="34" charset="0"/>
              </a:rPr>
              <a:t>متوسط </a:t>
            </a:r>
            <a:r>
              <a:rPr lang="en-US" sz="1800" b="0" i="0" u="none" strike="noStrike" baseline="0" dirty="0">
                <a:latin typeface="Calibri" panose="020F0502020204030204" pitchFamily="34" charset="0"/>
                <a:cs typeface="Calibri" panose="020F0502020204030204" pitchFamily="34" charset="0"/>
              </a:rPr>
              <a:t>Medium، </a:t>
            </a:r>
            <a:r>
              <a:rPr lang="ar-SA" sz="1800" b="0" i="0" u="none" strike="noStrike" baseline="0" dirty="0">
                <a:latin typeface="Calibri" panose="020F0502020204030204" pitchFamily="34" charset="0"/>
                <a:cs typeface="Calibri" panose="020F0502020204030204" pitchFamily="34" charset="0"/>
              </a:rPr>
              <a:t>و</a:t>
            </a:r>
            <a:r>
              <a:rPr lang="ar-SA" sz="1800" b="1" i="0" u="none" strike="noStrike" baseline="0" dirty="0">
                <a:latin typeface="Calibri-Bold"/>
                <a:cs typeface="Calibri" panose="020F0502020204030204" pitchFamily="34" charset="0"/>
              </a:rPr>
              <a:t>كبير </a:t>
            </a:r>
            <a:r>
              <a:rPr lang="en-US" sz="1800" b="0" i="0" u="none" strike="noStrike" baseline="0" dirty="0">
                <a:latin typeface="Calibri" panose="020F0502020204030204" pitchFamily="34" charset="0"/>
                <a:cs typeface="Calibri" panose="020F0502020204030204" pitchFamily="34" charset="0"/>
              </a:rPr>
              <a:t>Large، </a:t>
            </a:r>
            <a:r>
              <a:rPr lang="ar-SA" sz="1800" b="0" i="0" u="none" strike="noStrike" baseline="0" dirty="0">
                <a:latin typeface="Calibri" panose="020F0502020204030204" pitchFamily="34" charset="0"/>
                <a:cs typeface="Calibri" panose="020F0502020204030204" pitchFamily="34" charset="0"/>
              </a:rPr>
              <a:t>و</a:t>
            </a:r>
            <a:r>
              <a:rPr lang="ar-SA" sz="1800" b="1" i="0" u="none" strike="noStrike" baseline="0" dirty="0">
                <a:latin typeface="Calibri-Bold"/>
                <a:cs typeface="Calibri" panose="020F0502020204030204" pitchFamily="34" charset="0"/>
              </a:rPr>
              <a:t>كبير جدًا</a:t>
            </a:r>
            <a:r>
              <a:rPr lang="en-US" sz="1800" b="0" i="0" u="none" strike="noStrike" baseline="0" dirty="0">
                <a:latin typeface="Calibri" panose="020F0502020204030204" pitchFamily="34" charset="0"/>
              </a:rPr>
              <a:t>Extra Large </a:t>
            </a:r>
            <a:r>
              <a:rPr lang="en-US" sz="1800" b="0" i="0" u="none" strike="noStrike" baseline="0" dirty="0">
                <a:latin typeface="Calibri" panose="020F0502020204030204" pitchFamily="34" charset="0"/>
                <a:cs typeface="Calibri" panose="020F0502020204030204" pitchFamily="34" charset="0"/>
              </a:rPr>
              <a:t>، </a:t>
            </a:r>
            <a:r>
              <a:rPr lang="ar-SA" sz="1800" b="0" i="0" u="none" strike="noStrike" baseline="0" dirty="0">
                <a:latin typeface="Calibri" panose="020F0502020204030204" pitchFamily="34" charset="0"/>
                <a:cs typeface="Calibri" panose="020F0502020204030204" pitchFamily="34" charset="0"/>
              </a:rPr>
              <a:t>بينما يظل نص الشعار ثابتًا بنفس الحجم. ويمكن تنفيذ ذلك بواسطة برنامج إنكسكيب، عن طريق إنشاء أربع طبقات مختلفة بما في ذلك الشعار الحالي الذي أنشأته في الدرس السابق.</a:t>
            </a:r>
          </a:p>
          <a:p>
            <a:pPr algn="r" rtl="1"/>
            <a:endParaRPr lang="ar-SA" sz="2000" b="1" i="0" u="sng" strike="noStrike" baseline="0" dirty="0">
              <a:latin typeface="Calibri-Bold"/>
            </a:endParaRPr>
          </a:p>
          <a:p>
            <a:pPr algn="r" rtl="1"/>
            <a:r>
              <a:rPr lang="ar-SA" sz="2000" b="1" i="0" u="sng" strike="noStrike" baseline="0" dirty="0">
                <a:latin typeface="Calibri-Bold"/>
              </a:rPr>
              <a:t>في تصميم الرسومات، تعتبر الطبقات هي المستويات المختلفة التي يمكن فيها وضع عنصر أو ملف صورة. وفي برنامج إنكسكيب، يمكن إنشاء طبقات مختلفة عند تكوين صورة رقمية.</a:t>
            </a:r>
          </a:p>
          <a:p>
            <a:pPr algn="r" rtl="1"/>
            <a:r>
              <a:rPr lang="ar-SA" sz="2800" b="1" dirty="0">
                <a:solidFill>
                  <a:srgbClr val="202124"/>
                </a:solidFill>
                <a:latin typeface="Roboto" panose="02000000000000000000" pitchFamily="2" charset="0"/>
              </a:rPr>
              <a:t>في الجزء العملي</a:t>
            </a:r>
            <a:endParaRPr lang="ar-SA" sz="2000" b="1" i="0" u="none" strike="noStrike" baseline="0" dirty="0">
              <a:solidFill>
                <a:srgbClr val="00A6FF"/>
              </a:solidFill>
              <a:latin typeface="Calibri-Bold"/>
            </a:endParaRPr>
          </a:p>
          <a:p>
            <a:pPr algn="r" rtl="1"/>
            <a:r>
              <a:rPr lang="ar-SA" sz="1800" b="1" i="0" u="none" strike="noStrike" baseline="0" dirty="0">
                <a:latin typeface="Calibri-Bold"/>
              </a:rPr>
              <a:t>لتكرار الطبقة:</a:t>
            </a:r>
          </a:p>
          <a:p>
            <a:pPr algn="r" rtl="1"/>
            <a:r>
              <a:rPr lang="ar-SA" sz="1800" b="1" i="0" u="none" strike="noStrike" baseline="0" dirty="0">
                <a:latin typeface="Calibri-Bold"/>
              </a:rPr>
              <a:t>لتغيير حجم الصورة:</a:t>
            </a:r>
            <a:endParaRPr lang="ar-SA" b="1" dirty="0">
              <a:latin typeface="Calibri-Bold"/>
            </a:endParaRPr>
          </a:p>
          <a:p>
            <a:pPr algn="r" rtl="1"/>
            <a:r>
              <a:rPr lang="ar-SA" sz="1800" b="1" i="0" u="none" strike="noStrike" baseline="0" dirty="0">
                <a:latin typeface="Calibri-Bold"/>
              </a:rPr>
              <a:t>للحصول على الأربع صور من الطبقات:</a:t>
            </a:r>
          </a:p>
          <a:p>
            <a:pPr algn="r" rtl="1"/>
            <a:r>
              <a:rPr lang="ar-SA" sz="1800" b="1" i="0" u="none" strike="noStrike" baseline="0" dirty="0">
                <a:latin typeface="Calibri-Bold"/>
              </a:rPr>
              <a:t>لفتح صور الشعار كطبقات في برنامج جمب:</a:t>
            </a:r>
          </a:p>
          <a:p>
            <a:pPr algn="r" rtl="1"/>
            <a:r>
              <a:rPr lang="ar-SA" sz="1800" b="1" i="0" u="none" strike="noStrike" baseline="0" dirty="0">
                <a:latin typeface="Calibri-Bold"/>
              </a:rPr>
              <a:t>لإنشاء الرسوم المتحركة بتنسيق التبادل الرسومي ) :)</a:t>
            </a:r>
            <a:r>
              <a:rPr lang="en-US" sz="1800" b="1" i="0" u="none" strike="noStrike" baseline="0" dirty="0">
                <a:latin typeface="Calibri-Bold"/>
              </a:rPr>
              <a:t>GIF</a:t>
            </a:r>
            <a:endParaRPr lang="ar-SA" sz="1800" b="1" i="0" u="none" strike="noStrike" baseline="0" dirty="0">
              <a:latin typeface="Calibri-Bold"/>
            </a:endParaRPr>
          </a:p>
          <a:p>
            <a:pPr algn="r" rtl="1"/>
            <a:r>
              <a:rPr lang="ar-SA" sz="1800" b="1" i="0" u="none" strike="noStrike" baseline="0" dirty="0">
                <a:latin typeface="Calibri-Bold"/>
              </a:rPr>
              <a:t>لتصدير الرسوم المتحركة بتنسيق التبادل الرسومي )</a:t>
            </a:r>
            <a:endParaRPr lang="ar-SA" sz="2000" b="1" u="sng" dirty="0"/>
          </a:p>
        </p:txBody>
      </p:sp>
    </p:spTree>
    <p:extLst>
      <p:ext uri="{BB962C8B-B14F-4D97-AF65-F5344CB8AC3E}">
        <p14:creationId xmlns:p14="http://schemas.microsoft.com/office/powerpoint/2010/main" val="3526910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2">
            <a:extLst>
              <a:ext uri="{FF2B5EF4-FFF2-40B4-BE49-F238E27FC236}">
                <a16:creationId xmlns:a16="http://schemas.microsoft.com/office/drawing/2014/main" id="{927FF0E1-3A6B-7A7C-F138-11CEC76DEDA4}"/>
              </a:ext>
            </a:extLst>
          </p:cNvPr>
          <p:cNvSpPr txBox="1"/>
          <p:nvPr/>
        </p:nvSpPr>
        <p:spPr>
          <a:xfrm>
            <a:off x="8409834" y="1270996"/>
            <a:ext cx="2621641" cy="646331"/>
          </a:xfrm>
          <a:prstGeom prst="rect">
            <a:avLst/>
          </a:prstGeom>
          <a:noFill/>
        </p:spPr>
        <p:txBody>
          <a:bodyPr wrap="square" rtlCol="0">
            <a:spAutoFit/>
          </a:bodyPr>
          <a:lstStyle>
            <a:defPPr>
              <a:defRPr lang="ar-SA"/>
            </a:defPPr>
            <a:lvl1pPr algn="ctr">
              <a:defRPr sz="3600" b="1">
                <a:solidFill>
                  <a:srgbClr val="FFC000"/>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rtl="1"/>
            <a:r>
              <a:rPr lang="ar-SA" dirty="0">
                <a:solidFill>
                  <a:schemeClr val="accent3">
                    <a:lumMod val="75000"/>
                  </a:schemeClr>
                </a:solidFill>
              </a:rPr>
              <a:t>تعريف بالوحدة</a:t>
            </a:r>
          </a:p>
        </p:txBody>
      </p:sp>
      <p:sp>
        <p:nvSpPr>
          <p:cNvPr id="8" name="مربع نص 7">
            <a:extLst>
              <a:ext uri="{FF2B5EF4-FFF2-40B4-BE49-F238E27FC236}">
                <a16:creationId xmlns:a16="http://schemas.microsoft.com/office/drawing/2014/main" id="{EE7B9F48-D677-6122-07F9-E33FF5F1D5FF}"/>
              </a:ext>
            </a:extLst>
          </p:cNvPr>
          <p:cNvSpPr txBox="1"/>
          <p:nvPr/>
        </p:nvSpPr>
        <p:spPr>
          <a:xfrm>
            <a:off x="1474840" y="581501"/>
            <a:ext cx="8898544" cy="917183"/>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rtl="1" fontAlgn="base">
              <a:spcBef>
                <a:spcPct val="0"/>
              </a:spcBef>
              <a:spcAft>
                <a:spcPct val="0"/>
              </a:spcAft>
              <a:defRPr sz="3200">
                <a:solidFill>
                  <a:schemeClr val="bg1"/>
                </a:solidFill>
                <a:latin typeface="Verdana" panose="020B0604030504040204" pitchFamily="34" charset="0"/>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r>
              <a:rPr lang="ar-SA" sz="4400" dirty="0"/>
              <a:t>الوحدة الأولى: التصميم الرسومي</a:t>
            </a:r>
          </a:p>
        </p:txBody>
      </p:sp>
      <p:sp>
        <p:nvSpPr>
          <p:cNvPr id="3" name="مربع نص 2">
            <a:extLst>
              <a:ext uri="{FF2B5EF4-FFF2-40B4-BE49-F238E27FC236}">
                <a16:creationId xmlns:a16="http://schemas.microsoft.com/office/drawing/2014/main" id="{4A0FD8D9-947C-9412-E079-7AC01B90510F}"/>
              </a:ext>
            </a:extLst>
          </p:cNvPr>
          <p:cNvSpPr txBox="1"/>
          <p:nvPr/>
        </p:nvSpPr>
        <p:spPr>
          <a:xfrm>
            <a:off x="236708" y="1784631"/>
            <a:ext cx="10794767" cy="4832092"/>
          </a:xfrm>
          <a:prstGeom prst="rect">
            <a:avLst/>
          </a:prstGeom>
          <a:noFill/>
        </p:spPr>
        <p:txBody>
          <a:bodyPr wrap="square" rtlCol="0">
            <a:spAutoFit/>
          </a:bodyPr>
          <a:lstStyle>
            <a:defPPr>
              <a:defRPr lang="en-US"/>
            </a:defPPr>
            <a:lvl1pPr algn="ctr" rtl="1">
              <a:defRPr sz="3600" b="1">
                <a:solidFill>
                  <a:schemeClr val="accent3">
                    <a:lumMod val="75000"/>
                  </a:schemeClr>
                </a:solidFill>
                <a:effectLst>
                  <a:outerShdw blurRad="38100" dist="38100" dir="2700000" algn="tl">
                    <a:srgbClr val="000000">
                      <a:alpha val="43137"/>
                    </a:srgbClr>
                  </a:outerShdw>
                </a:effectLst>
                <a:latin typeface="Fredericka the Great" panose="02000000000000000000" pitchFamily="2" charset="0"/>
                <a:cs typeface="Barada Reqa" pitchFamily="2" charset="-78"/>
              </a:defRPr>
            </a:lvl1pPr>
          </a:lstStyle>
          <a:p>
            <a:pPr algn="r"/>
            <a:r>
              <a:rPr lang="ar-SA" sz="1800" dirty="0">
                <a:solidFill>
                  <a:srgbClr val="202124"/>
                </a:solidFill>
                <a:effectLst/>
                <a:latin typeface="Roboto" panose="02000000000000000000" pitchFamily="2" charset="0"/>
                <a:cs typeface="+mn-cs"/>
              </a:rPr>
              <a:t>سنتعرف في هذه الوحدة كيفية إنشاء حملة تسويقية ناجحة للترويج عن منتج أو خدمة معينة. وستستخدم مهاراتك في التصميم الرسومي وباستخدام برامج التصميم؛ لتصميم شعار لحملة الترويج، وملصق إعلاني واعلان متحرك تبرز فيه أهم المعلومات للترويج لهذا المنتج أو الخدمة.</a:t>
            </a:r>
          </a:p>
          <a:p>
            <a:pPr algn="r"/>
            <a:endParaRPr lang="ar-SA" sz="1800" dirty="0">
              <a:solidFill>
                <a:srgbClr val="202124"/>
              </a:solidFill>
              <a:effectLst/>
              <a:latin typeface="Roboto" panose="02000000000000000000" pitchFamily="2" charset="0"/>
              <a:cs typeface="+mn-cs"/>
            </a:endParaRPr>
          </a:p>
          <a:p>
            <a:pPr algn="r"/>
            <a:r>
              <a:rPr lang="ar-SA" sz="2000" dirty="0"/>
              <a:t>ستتعلم في هذه الوحدة:</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مفهوم الإعلان وأهميته.</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أنواع وسائل الإعلان التجارية.</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مواصفات الإعلان الفعال.</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أنواع التصميم الرسومي-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مبادئ التصميم الرسومي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أهم عناصر التصميم الرسومي.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أهم أشكال التصميم الرسومي.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أدوات التصميم الرسومي</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الاختلافات بين الرسومات المتجهة والرسومات النقطية.</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أهمية وجود الشعار في الإعلان.</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تصميم شعار باستخدام برنامج إنكسكيب</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تصميم ملصق إعلاني باستخدام برنامج إنكسكيب.</a:t>
            </a:r>
          </a:p>
          <a:p>
            <a:pPr marL="285750" indent="-285750" algn="r">
              <a:buFont typeface="Arial" panose="020B0604020202020204" pitchFamily="34" charset="0"/>
              <a:buChar char="•"/>
            </a:pPr>
            <a:r>
              <a:rPr lang="ar-SA" sz="1800" dirty="0">
                <a:solidFill>
                  <a:srgbClr val="202124"/>
                </a:solidFill>
                <a:effectLst/>
                <a:latin typeface="Roboto" panose="02000000000000000000" pitchFamily="2" charset="0"/>
                <a:cs typeface="+mn-cs"/>
              </a:rPr>
              <a:t>تصميم إعلان متحرك باستخدام برنامج جمب.</a:t>
            </a:r>
          </a:p>
        </p:txBody>
      </p:sp>
      <p:pic>
        <p:nvPicPr>
          <p:cNvPr id="10" name="صورة 9">
            <a:extLst>
              <a:ext uri="{FF2B5EF4-FFF2-40B4-BE49-F238E27FC236}">
                <a16:creationId xmlns:a16="http://schemas.microsoft.com/office/drawing/2014/main" id="{CF0672E6-10D9-6AA1-1357-1F1AE08E2515}"/>
              </a:ext>
            </a:extLst>
          </p:cNvPr>
          <p:cNvPicPr>
            <a:picLocks noChangeAspect="1"/>
          </p:cNvPicPr>
          <p:nvPr/>
        </p:nvPicPr>
        <p:blipFill>
          <a:blip r:embed="rId2"/>
          <a:stretch>
            <a:fillRect/>
          </a:stretch>
        </p:blipFill>
        <p:spPr>
          <a:xfrm>
            <a:off x="871841" y="3960273"/>
            <a:ext cx="2248214" cy="1857634"/>
          </a:xfrm>
          <a:prstGeom prst="rect">
            <a:avLst/>
          </a:prstGeom>
        </p:spPr>
      </p:pic>
    </p:spTree>
    <p:extLst>
      <p:ext uri="{BB962C8B-B14F-4D97-AF65-F5344CB8AC3E}">
        <p14:creationId xmlns:p14="http://schemas.microsoft.com/office/powerpoint/2010/main" val="4279987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6588B960-D2B5-7FB1-D6E4-BFF45CF070CC}"/>
              </a:ext>
            </a:extLst>
          </p:cNvPr>
          <p:cNvSpPr txBox="1"/>
          <p:nvPr/>
        </p:nvSpPr>
        <p:spPr>
          <a:xfrm>
            <a:off x="887186" y="2102192"/>
            <a:ext cx="10801086" cy="2160092"/>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rtl="1"/>
            <a:r>
              <a:rPr lang="ar-SA" sz="6000" b="0" i="0" dirty="0">
                <a:solidFill>
                  <a:srgbClr val="202124"/>
                </a:solidFill>
                <a:effectLst/>
                <a:latin typeface="Roboto" panose="02000000000000000000" pitchFamily="2" charset="0"/>
              </a:rPr>
              <a:t>مشروع الوحدة</a:t>
            </a:r>
          </a:p>
        </p:txBody>
      </p:sp>
    </p:spTree>
    <p:extLst>
      <p:ext uri="{BB962C8B-B14F-4D97-AF65-F5344CB8AC3E}">
        <p14:creationId xmlns:p14="http://schemas.microsoft.com/office/powerpoint/2010/main" val="42424480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65DE3228-18BB-DA83-B1A4-3D10A3FAE1DE}"/>
              </a:ext>
            </a:extLst>
          </p:cNvPr>
          <p:cNvSpPr txBox="1"/>
          <p:nvPr/>
        </p:nvSpPr>
        <p:spPr>
          <a:xfrm>
            <a:off x="7109896" y="-124815"/>
            <a:ext cx="4098878" cy="2160092"/>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rtl="1"/>
            <a:r>
              <a:rPr lang="ar-SA" sz="6000" b="0" i="0" dirty="0">
                <a:solidFill>
                  <a:srgbClr val="202124"/>
                </a:solidFill>
                <a:effectLst/>
                <a:latin typeface="Roboto" panose="02000000000000000000" pitchFamily="2" charset="0"/>
              </a:rPr>
              <a:t>مشروع الوحدة</a:t>
            </a:r>
          </a:p>
        </p:txBody>
      </p:sp>
      <p:pic>
        <p:nvPicPr>
          <p:cNvPr id="6" name="صورة 5">
            <a:extLst>
              <a:ext uri="{FF2B5EF4-FFF2-40B4-BE49-F238E27FC236}">
                <a16:creationId xmlns:a16="http://schemas.microsoft.com/office/drawing/2014/main" id="{9350D4A6-814B-E3BE-E127-FAB65CA37A9E}"/>
              </a:ext>
            </a:extLst>
          </p:cNvPr>
          <p:cNvPicPr>
            <a:picLocks noChangeAspect="1"/>
          </p:cNvPicPr>
          <p:nvPr/>
        </p:nvPicPr>
        <p:blipFill>
          <a:blip r:embed="rId2"/>
          <a:stretch>
            <a:fillRect/>
          </a:stretch>
        </p:blipFill>
        <p:spPr>
          <a:xfrm>
            <a:off x="2652232" y="1637975"/>
            <a:ext cx="6887536" cy="4648849"/>
          </a:xfrm>
          <a:prstGeom prst="rect">
            <a:avLst/>
          </a:prstGeom>
        </p:spPr>
      </p:pic>
    </p:spTree>
    <p:extLst>
      <p:ext uri="{BB962C8B-B14F-4D97-AF65-F5344CB8AC3E}">
        <p14:creationId xmlns:p14="http://schemas.microsoft.com/office/powerpoint/2010/main" val="3091216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sosceles Triangle 5"/>
          <p:cNvSpPr/>
          <p:nvPr/>
        </p:nvSpPr>
        <p:spPr>
          <a:xfrm>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p:cNvSpPr/>
          <p:nvPr/>
        </p:nvSpPr>
        <p:spPr>
          <a:xfrm flipH="1">
            <a:off x="0" y="5689600"/>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flipV="1">
            <a:off x="0" y="0"/>
            <a:ext cx="12192000" cy="1168400"/>
            <a:chOff x="0" y="153685"/>
            <a:chExt cx="12192000" cy="1168400"/>
          </a:xfrm>
        </p:grpSpPr>
        <p:sp>
          <p:nvSpPr>
            <p:cNvPr id="9" name="Isosceles Triangle 8"/>
            <p:cNvSpPr/>
            <p:nvPr/>
          </p:nvSpPr>
          <p:spPr>
            <a:xfrm>
              <a:off x="0" y="153685"/>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flipH="1">
              <a:off x="0" y="153685"/>
              <a:ext cx="12192000" cy="1168400"/>
            </a:xfrm>
            <a:prstGeom prst="triangle">
              <a:avLst>
                <a:gd name="adj" fmla="val 0"/>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TextBox 10"/>
          <p:cNvSpPr txBox="1"/>
          <p:nvPr/>
        </p:nvSpPr>
        <p:spPr>
          <a:xfrm>
            <a:off x="3124289" y="1032555"/>
            <a:ext cx="5943422" cy="1569660"/>
          </a:xfrm>
          <a:prstGeom prst="rect">
            <a:avLst/>
          </a:prstGeom>
          <a:noFill/>
        </p:spPr>
        <p:txBody>
          <a:bodyPr wrap="none" rtlCol="0">
            <a:spAutoFit/>
          </a:bodyPr>
          <a:lstStyle/>
          <a:p>
            <a:pPr algn="ctr"/>
            <a:r>
              <a:rPr lang="en-US" sz="9600" b="1" dirty="0">
                <a:solidFill>
                  <a:srgbClr val="315565"/>
                </a:solidFill>
                <a:latin typeface="+mj-lt"/>
              </a:rPr>
              <a:t>THANK YOU</a:t>
            </a:r>
          </a:p>
        </p:txBody>
      </p:sp>
      <p:sp>
        <p:nvSpPr>
          <p:cNvPr id="13" name="Frame 12"/>
          <p:cNvSpPr/>
          <p:nvPr/>
        </p:nvSpPr>
        <p:spPr>
          <a:xfrm>
            <a:off x="1695026" y="1168400"/>
            <a:ext cx="1297970" cy="1297970"/>
          </a:xfrm>
          <a:prstGeom prst="frame">
            <a:avLst>
              <a:gd name="adj1" fmla="val 4912"/>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Frame 13"/>
          <p:cNvSpPr/>
          <p:nvPr/>
        </p:nvSpPr>
        <p:spPr>
          <a:xfrm>
            <a:off x="1848711" y="1322085"/>
            <a:ext cx="990600" cy="990600"/>
          </a:xfrm>
          <a:prstGeom prst="frame">
            <a:avLst>
              <a:gd name="adj1" fmla="val 4912"/>
            </a:avLst>
          </a:prstGeom>
          <a:gradFill>
            <a:gsLst>
              <a:gs pos="100000">
                <a:schemeClr val="accent3"/>
              </a:gs>
              <a:gs pos="5000">
                <a:schemeClr val="accent1">
                  <a:alpha val="48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 name="TextBox 2">
            <a:extLst>
              <a:ext uri="{FF2B5EF4-FFF2-40B4-BE49-F238E27FC236}">
                <a16:creationId xmlns:a16="http://schemas.microsoft.com/office/drawing/2014/main" id="{8E226582-DF16-0AA7-CAF3-8928DE6358FF}"/>
              </a:ext>
            </a:extLst>
          </p:cNvPr>
          <p:cNvSpPr txBox="1"/>
          <p:nvPr/>
        </p:nvSpPr>
        <p:spPr>
          <a:xfrm>
            <a:off x="3771485" y="2760414"/>
            <a:ext cx="4649030" cy="1631216"/>
          </a:xfrm>
          <a:prstGeom prst="rect">
            <a:avLst/>
          </a:prstGeom>
          <a:noFill/>
        </p:spPr>
        <p:txBody>
          <a:bodyPr wrap="none" rtlCol="0">
            <a:spAutoFit/>
          </a:bodyPr>
          <a:lstStyle/>
          <a:p>
            <a:pPr algn="r"/>
            <a:r>
              <a:rPr lang="ar-SA" sz="10000" spc="-150" dirty="0">
                <a:solidFill>
                  <a:schemeClr val="tx1">
                    <a:lumMod val="75000"/>
                    <a:lumOff val="25000"/>
                  </a:schemeClr>
                </a:solidFill>
                <a:latin typeface="(A) Arslan Wessam B" panose="03020402040406030203" pitchFamily="66" charset="-78"/>
                <a:cs typeface="+mj-cs"/>
              </a:rPr>
              <a:t>شكرا لكم</a:t>
            </a:r>
            <a:endParaRPr lang="en-ID" sz="10000" spc="-150" dirty="0">
              <a:solidFill>
                <a:schemeClr val="tx1">
                  <a:lumMod val="75000"/>
                  <a:lumOff val="25000"/>
                </a:schemeClr>
              </a:solidFill>
              <a:latin typeface="(A) Arslan Wessam B" panose="03020402040406030203" pitchFamily="66" charset="-78"/>
              <a:cs typeface="+mj-cs"/>
            </a:endParaRPr>
          </a:p>
        </p:txBody>
      </p:sp>
    </p:spTree>
    <p:extLst>
      <p:ext uri="{BB962C8B-B14F-4D97-AF65-F5344CB8AC3E}">
        <p14:creationId xmlns:p14="http://schemas.microsoft.com/office/powerpoint/2010/main" val="509222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B552BF0A-3879-1C0F-F2D8-79CCDA0DC35E}"/>
              </a:ext>
            </a:extLst>
          </p:cNvPr>
          <p:cNvSpPr txBox="1"/>
          <p:nvPr/>
        </p:nvSpPr>
        <p:spPr>
          <a:xfrm>
            <a:off x="695457" y="2017115"/>
            <a:ext cx="10801086" cy="2823769"/>
          </a:xfrm>
          <a:prstGeom prst="rect">
            <a:avLst/>
          </a:prstGeom>
        </p:spPr>
        <p:txBody>
          <a:bodyPr spcFirstLastPara="1" wrap="square" lIns="121900" tIns="121900" rIns="121900" bIns="121900" anchor="ctr" anchorCtr="0">
            <a:noAutofit/>
          </a:bodyPr>
          <a:lstStyle>
            <a:defPPr>
              <a:defRPr lang="en-US"/>
            </a:defPPr>
            <a:lvl1pPr algn="ctr" defTabSz="914423" rtl="1">
              <a:lnSpc>
                <a:spcPct val="90000"/>
              </a:lnSpc>
              <a:spcBef>
                <a:spcPts val="0"/>
              </a:spcBef>
              <a:buNone/>
              <a:defRPr sz="6400">
                <a:solidFill>
                  <a:srgbClr val="01597F"/>
                </a:solidFill>
                <a:effectLst>
                  <a:outerShdw blurRad="38100" dist="38100" dir="2700000" algn="tl">
                    <a:srgbClr val="000000">
                      <a:alpha val="43137"/>
                    </a:srgbClr>
                  </a:outerShdw>
                </a:effectLst>
                <a:latin typeface="Aref Ruqaa"/>
                <a:ea typeface="+mj-ea"/>
                <a:cs typeface="Aref Ruqaa"/>
              </a:defRPr>
            </a:lvl1pPr>
            <a:lvl2pPr lvl="1" algn="ctr" rtl="1" fontAlgn="base">
              <a:lnSpc>
                <a:spcPct val="150000"/>
              </a:lnSpc>
              <a:spcBef>
                <a:spcPct val="0"/>
              </a:spcBef>
              <a:spcAft>
                <a:spcPct val="0"/>
              </a:spcAft>
              <a:defRPr sz="6000">
                <a:solidFill>
                  <a:srgbClr val="315565"/>
                </a:solidFill>
                <a:latin typeface="Aref Ruqaa" panose="02000503000000000000" pitchFamily="2" charset="-78"/>
                <a:cs typeface="Aref Ruqaa" panose="02000503000000000000" pitchFamily="2" charset="-78"/>
              </a:defRPr>
            </a:lvl2pPr>
            <a:lvl3pPr rtl="1" fontAlgn="base">
              <a:spcBef>
                <a:spcPct val="0"/>
              </a:spcBef>
              <a:spcAft>
                <a:spcPct val="0"/>
              </a:spcAft>
              <a:defRPr sz="3200">
                <a:solidFill>
                  <a:schemeClr val="bg1"/>
                </a:solidFill>
                <a:latin typeface="Verdana" panose="020B0604030504040204" pitchFamily="34" charset="0"/>
              </a:defRPr>
            </a:lvl3pPr>
            <a:lvl4pPr rtl="1" fontAlgn="base">
              <a:spcBef>
                <a:spcPct val="0"/>
              </a:spcBef>
              <a:spcAft>
                <a:spcPct val="0"/>
              </a:spcAft>
              <a:defRPr sz="3200">
                <a:solidFill>
                  <a:schemeClr val="bg1"/>
                </a:solidFill>
                <a:latin typeface="Verdana" panose="020B0604030504040204" pitchFamily="34" charset="0"/>
              </a:defRPr>
            </a:lvl4pPr>
            <a:lvl5pPr rtl="1" fontAlgn="base">
              <a:spcBef>
                <a:spcPct val="0"/>
              </a:spcBef>
              <a:spcAft>
                <a:spcPct val="0"/>
              </a:spcAft>
              <a:defRPr sz="3200">
                <a:solidFill>
                  <a:schemeClr val="bg1"/>
                </a:solidFill>
                <a:latin typeface="Verdana" panose="020B0604030504040204" pitchFamily="34" charset="0"/>
              </a:defRPr>
            </a:lvl5pPr>
            <a:lvl6pPr marL="457200" rtl="1" fontAlgn="base">
              <a:spcBef>
                <a:spcPct val="0"/>
              </a:spcBef>
              <a:spcAft>
                <a:spcPct val="0"/>
              </a:spcAft>
              <a:defRPr sz="3200">
                <a:solidFill>
                  <a:schemeClr val="bg1"/>
                </a:solidFill>
                <a:latin typeface="Verdana" panose="020B0604030504040204" pitchFamily="34" charset="0"/>
              </a:defRPr>
            </a:lvl6pPr>
            <a:lvl7pPr marL="914400" rtl="1" fontAlgn="base">
              <a:spcBef>
                <a:spcPct val="0"/>
              </a:spcBef>
              <a:spcAft>
                <a:spcPct val="0"/>
              </a:spcAft>
              <a:defRPr sz="3200">
                <a:solidFill>
                  <a:schemeClr val="bg1"/>
                </a:solidFill>
                <a:latin typeface="Verdana" panose="020B0604030504040204" pitchFamily="34" charset="0"/>
              </a:defRPr>
            </a:lvl7pPr>
            <a:lvl8pPr marL="1371600" rtl="1" fontAlgn="base">
              <a:spcBef>
                <a:spcPct val="0"/>
              </a:spcBef>
              <a:spcAft>
                <a:spcPct val="0"/>
              </a:spcAft>
              <a:defRPr sz="3200">
                <a:solidFill>
                  <a:schemeClr val="bg1"/>
                </a:solidFill>
                <a:latin typeface="Verdana" panose="020B0604030504040204" pitchFamily="34" charset="0"/>
              </a:defRPr>
            </a:lvl8pPr>
            <a:lvl9pPr marL="1828800" rtl="1" fontAlgn="base">
              <a:spcBef>
                <a:spcPct val="0"/>
              </a:spcBef>
              <a:spcAft>
                <a:spcPct val="0"/>
              </a:spcAft>
              <a:defRPr sz="3200">
                <a:solidFill>
                  <a:schemeClr val="bg1"/>
                </a:solidFill>
                <a:latin typeface="Verdana" panose="020B0604030504040204" pitchFamily="34" charset="0"/>
              </a:defRPr>
            </a:lvl9pPr>
          </a:lstStyle>
          <a:p>
            <a:pPr lvl="1"/>
            <a:r>
              <a:rPr lang="ar-SA" dirty="0">
                <a:cs typeface="+mn-cs"/>
              </a:rPr>
              <a:t>الدرس الأول </a:t>
            </a:r>
          </a:p>
          <a:p>
            <a:pPr lvl="1" rtl="1"/>
            <a:r>
              <a:rPr lang="ar-SA" dirty="0">
                <a:solidFill>
                  <a:srgbClr val="202124"/>
                </a:solidFill>
                <a:latin typeface="Roboto" panose="02000000000000000000" pitchFamily="2" charset="0"/>
                <a:cs typeface="+mn-cs"/>
              </a:rPr>
              <a:t>التصميم الرسومي </a:t>
            </a:r>
            <a:endParaRPr lang="ar-SA" b="0" i="0" dirty="0">
              <a:solidFill>
                <a:srgbClr val="202124"/>
              </a:solidFill>
              <a:effectLst/>
              <a:latin typeface="Roboto" panose="02000000000000000000" pitchFamily="2" charset="0"/>
              <a:cs typeface="+mn-cs"/>
            </a:endParaRPr>
          </a:p>
        </p:txBody>
      </p:sp>
    </p:spTree>
    <p:extLst>
      <p:ext uri="{BB962C8B-B14F-4D97-AF65-F5344CB8AC3E}">
        <p14:creationId xmlns:p14="http://schemas.microsoft.com/office/powerpoint/2010/main" val="1043798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235975" y="581993"/>
            <a:ext cx="10711016" cy="5847755"/>
          </a:xfrm>
          <a:prstGeom prst="rect">
            <a:avLst/>
          </a:prstGeom>
          <a:noFill/>
        </p:spPr>
        <p:txBody>
          <a:bodyPr wrap="square">
            <a:spAutoFit/>
          </a:bodyPr>
          <a:lstStyle/>
          <a:p>
            <a:pPr algn="r" rtl="1"/>
            <a:r>
              <a:rPr lang="ar-SA" b="0" i="0" dirty="0">
                <a:solidFill>
                  <a:srgbClr val="202124"/>
                </a:solidFill>
                <a:effectLst/>
                <a:latin typeface="Roboto" panose="02000000000000000000" pitchFamily="2" charset="0"/>
              </a:rPr>
              <a:t>يعد التصميم الرسومي عاملًا حيويا في بيئة التسويق الحديثة، حيث يساعد على بناء وتطوير الشعارات والعلامات التجارية، وتصميم الوسائل الإعلانية والمواد التسويقية الفعالة مثل</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المنشورات </a:t>
            </a:r>
            <a:r>
              <a:rPr lang="en-US" b="0" i="0" dirty="0">
                <a:solidFill>
                  <a:srgbClr val="202124"/>
                </a:solidFill>
                <a:effectLst/>
                <a:latin typeface="Roboto" panose="02000000000000000000" pitchFamily="2" charset="0"/>
              </a:rPr>
              <a:t>Brochures </a:t>
            </a: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بطاقات العمل </a:t>
            </a:r>
            <a:r>
              <a:rPr lang="en-US" b="0" i="0" dirty="0">
                <a:solidFill>
                  <a:srgbClr val="202124"/>
                </a:solidFill>
                <a:effectLst/>
                <a:latin typeface="Roboto" panose="02000000000000000000" pitchFamily="2" charset="0"/>
              </a:rPr>
              <a:t>Business Cards </a:t>
            </a: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المنشورات الإعلانية  </a:t>
            </a:r>
            <a:r>
              <a:rPr lang="en-US" b="0" i="0" dirty="0">
                <a:solidFill>
                  <a:srgbClr val="202124"/>
                </a:solidFill>
                <a:effectLst/>
                <a:latin typeface="Roboto" panose="02000000000000000000" pitchFamily="2" charset="0"/>
              </a:rPr>
              <a:t>Flyers</a:t>
            </a:r>
            <a:endParaRPr lang="ar-SA" b="0" i="0" dirty="0">
              <a:solidFill>
                <a:srgbClr val="202124"/>
              </a:solidFill>
              <a:effectLst/>
              <a:latin typeface="Roboto" panose="02000000000000000000" pitchFamily="2" charset="0"/>
            </a:endParaRP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اللافتات </a:t>
            </a:r>
            <a:r>
              <a:rPr lang="en-US" b="0" i="0" dirty="0">
                <a:solidFill>
                  <a:srgbClr val="202124"/>
                </a:solidFill>
                <a:effectLst/>
                <a:latin typeface="Roboto" panose="02000000000000000000" pitchFamily="2" charset="0"/>
              </a:rPr>
              <a:t>Banners </a:t>
            </a:r>
            <a:r>
              <a:rPr lang="ar-SA" b="0" i="0" dirty="0">
                <a:solidFill>
                  <a:srgbClr val="202124"/>
                </a:solidFill>
                <a:effectLst/>
                <a:latin typeface="Roboto" panose="02000000000000000000" pitchFamily="2" charset="0"/>
              </a:rPr>
              <a:t>وغير ذلك. </a:t>
            </a:r>
          </a:p>
          <a:p>
            <a:pPr algn="r" rtl="1"/>
            <a:r>
              <a:rPr lang="ar-SA" b="0" i="0" dirty="0">
                <a:solidFill>
                  <a:srgbClr val="202124"/>
                </a:solidFill>
                <a:effectLst/>
                <a:latin typeface="Roboto" panose="02000000000000000000" pitchFamily="2" charset="0"/>
              </a:rPr>
              <a:t>فالتصميم الرسومي الجيد يؤدي إلى زيادة المبيعات في الأعمال التجارية. </a:t>
            </a:r>
          </a:p>
          <a:p>
            <a:pPr algn="r" rtl="1"/>
            <a:r>
              <a:rPr lang="ar-SA" b="0" i="0" dirty="0">
                <a:solidFill>
                  <a:srgbClr val="202124"/>
                </a:solidFill>
                <a:effectLst/>
                <a:latin typeface="Roboto" panose="02000000000000000000" pitchFamily="2" charset="0"/>
              </a:rPr>
              <a:t>وهذا يتطلب وجود مصممي الرسومات </a:t>
            </a:r>
            <a:r>
              <a:rPr lang="en-US" b="0" i="0" dirty="0">
                <a:solidFill>
                  <a:srgbClr val="202124"/>
                </a:solidFill>
                <a:effectLst/>
                <a:latin typeface="Roboto" panose="02000000000000000000" pitchFamily="2" charset="0"/>
              </a:rPr>
              <a:t>Graphic Designers </a:t>
            </a:r>
            <a:r>
              <a:rPr lang="ar-SA" b="0" i="0" dirty="0">
                <a:solidFill>
                  <a:srgbClr val="202124"/>
                </a:solidFill>
                <a:effectLst/>
                <a:latin typeface="Roboto" panose="02000000000000000000" pitchFamily="2" charset="0"/>
              </a:rPr>
              <a:t>المحترفين لإنشاء هذه المواد التسويقية. </a:t>
            </a:r>
          </a:p>
          <a:p>
            <a:pPr algn="r" rtl="1"/>
            <a:r>
              <a:rPr lang="ar-SA" sz="3200" b="0" i="0" dirty="0">
                <a:solidFill>
                  <a:srgbClr val="FFC000"/>
                </a:solidFill>
                <a:effectLst/>
                <a:latin typeface="Roboto" panose="02000000000000000000" pitchFamily="2" charset="0"/>
              </a:rPr>
              <a:t>التسويق</a:t>
            </a:r>
            <a:br>
              <a:rPr lang="ar-SA" dirty="0"/>
            </a:br>
            <a:r>
              <a:rPr lang="ar-SA" b="0" i="0" dirty="0" err="1">
                <a:solidFill>
                  <a:srgbClr val="202124"/>
                </a:solidFill>
                <a:effectLst/>
                <a:latin typeface="Roboto" panose="02000000000000000000" pitchFamily="2" charset="0"/>
              </a:rPr>
              <a:t>التسويق</a:t>
            </a:r>
            <a:r>
              <a:rPr lang="ar-SA" b="0" i="0" dirty="0">
                <a:solidFill>
                  <a:srgbClr val="202124"/>
                </a:solidFill>
                <a:effectLst/>
                <a:latin typeface="Roboto" panose="02000000000000000000" pitchFamily="2" charset="0"/>
              </a:rPr>
              <a:t> هو عملية جذب العملاء المحتملين أو العملاء المهتمين بمنتج أو خدمة معينة، ويتضمن التسويق جوانب مختلفة من العمل مثل</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تطوير المنتجات</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والإعلان</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والمبيعات</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وطرق التوزيع</a:t>
            </a:r>
          </a:p>
          <a:p>
            <a:pPr algn="r" rtl="1"/>
            <a:r>
              <a:rPr lang="ar-SA" b="0" i="0" dirty="0">
                <a:solidFill>
                  <a:srgbClr val="202124"/>
                </a:solidFill>
                <a:effectLst/>
                <a:latin typeface="Roboto" panose="02000000000000000000" pitchFamily="2" charset="0"/>
              </a:rPr>
              <a:t>وهناك عناصر أساسية يجب على الشركات مراعاتها عند إنشاء الحملات التسويقية مثل</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المنتج</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السعر</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الموقع</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والدعاية</a:t>
            </a:r>
          </a:p>
          <a:p>
            <a:pPr marL="285750" indent="-285750" algn="r" rtl="1">
              <a:buFont typeface="Arial" panose="020B0604020202020204" pitchFamily="34" charset="0"/>
              <a:buChar char="•"/>
            </a:pPr>
            <a:r>
              <a:rPr lang="ar-SA" b="0" i="0" dirty="0">
                <a:solidFill>
                  <a:srgbClr val="202124"/>
                </a:solidFill>
                <a:effectLst/>
                <a:latin typeface="Roboto" panose="02000000000000000000" pitchFamily="2" charset="0"/>
              </a:rPr>
              <a:t> والمستهلكين.</a:t>
            </a:r>
          </a:p>
        </p:txBody>
      </p:sp>
      <p:pic>
        <p:nvPicPr>
          <p:cNvPr id="7" name="صورة 6">
            <a:extLst>
              <a:ext uri="{FF2B5EF4-FFF2-40B4-BE49-F238E27FC236}">
                <a16:creationId xmlns:a16="http://schemas.microsoft.com/office/drawing/2014/main" id="{9E6B1C3F-129F-5E26-9108-8C66623D7670}"/>
              </a:ext>
            </a:extLst>
          </p:cNvPr>
          <p:cNvPicPr>
            <a:picLocks noChangeAspect="1"/>
          </p:cNvPicPr>
          <p:nvPr/>
        </p:nvPicPr>
        <p:blipFill>
          <a:blip r:embed="rId2"/>
          <a:stretch>
            <a:fillRect/>
          </a:stretch>
        </p:blipFill>
        <p:spPr>
          <a:xfrm>
            <a:off x="634181" y="3657586"/>
            <a:ext cx="3924848" cy="2772162"/>
          </a:xfrm>
          <a:prstGeom prst="rect">
            <a:avLst/>
          </a:prstGeom>
        </p:spPr>
      </p:pic>
    </p:spTree>
    <p:extLst>
      <p:ext uri="{BB962C8B-B14F-4D97-AF65-F5344CB8AC3E}">
        <p14:creationId xmlns:p14="http://schemas.microsoft.com/office/powerpoint/2010/main" val="143042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
                                            <p:txEl>
                                              <p:pRg st="15" end="1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
                                            <p:txEl>
                                              <p:pRg st="16" end="16"/>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
                                            <p:txEl>
                                              <p:pRg st="17" end="1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235975" y="581993"/>
            <a:ext cx="10711016" cy="3724096"/>
          </a:xfrm>
          <a:prstGeom prst="rect">
            <a:avLst/>
          </a:prstGeom>
          <a:noFill/>
        </p:spPr>
        <p:txBody>
          <a:bodyPr wrap="square">
            <a:spAutoFit/>
          </a:bodyPr>
          <a:lstStyle/>
          <a:p>
            <a:pPr algn="r" rtl="1"/>
            <a:r>
              <a:rPr lang="ar-SA" sz="3600" dirty="0">
                <a:solidFill>
                  <a:srgbClr val="FFC000"/>
                </a:solidFill>
              </a:rPr>
              <a:t>الإعلان</a:t>
            </a:r>
            <a:br>
              <a:rPr lang="ar-SA" dirty="0"/>
            </a:br>
            <a:r>
              <a:rPr lang="ar-SA" dirty="0"/>
              <a:t>يعد الإعلان جزءا أساسيا من عملية التسويق ويشغل دورا مهما في الاقتصاد العالمي، وذلك لما له من تأثير كبير على العملية الاستهلاكية والإنتاجية في السوق العالمية. </a:t>
            </a:r>
          </a:p>
          <a:p>
            <a:pPr algn="r" rtl="1"/>
            <a:endParaRPr lang="ar-SA" dirty="0"/>
          </a:p>
          <a:p>
            <a:pPr algn="r" rtl="1"/>
            <a:r>
              <a:rPr lang="ar-SA" dirty="0"/>
              <a:t>وهو وسيلة مهمة من وسائل التواصل مع المستهلكين ويعبر عنها بأشكال عديدة</a:t>
            </a:r>
          </a:p>
          <a:p>
            <a:pPr marL="285750" indent="-285750" algn="r" rtl="1">
              <a:buFont typeface="Arial" panose="020B0604020202020204" pitchFamily="34" charset="0"/>
              <a:buChar char="•"/>
            </a:pPr>
            <a:r>
              <a:rPr lang="ar-SA" dirty="0"/>
              <a:t>نصية </a:t>
            </a:r>
          </a:p>
          <a:p>
            <a:pPr marL="285750" indent="-285750" algn="r" rtl="1">
              <a:buFont typeface="Arial" panose="020B0604020202020204" pitchFamily="34" charset="0"/>
              <a:buChar char="•"/>
            </a:pPr>
            <a:r>
              <a:rPr lang="ar-SA" dirty="0"/>
              <a:t> مسموعة </a:t>
            </a:r>
          </a:p>
          <a:p>
            <a:pPr marL="285750" indent="-285750" algn="r" rtl="1">
              <a:buFont typeface="Arial" panose="020B0604020202020204" pitchFamily="34" charset="0"/>
              <a:buChar char="•"/>
            </a:pPr>
            <a:r>
              <a:rPr lang="ar-SA" dirty="0"/>
              <a:t> مرئية من خلال الصور </a:t>
            </a:r>
          </a:p>
          <a:p>
            <a:pPr marL="285750" indent="-285750" algn="r" rtl="1">
              <a:buFont typeface="Arial" panose="020B0604020202020204" pitchFamily="34" charset="0"/>
              <a:buChar char="•"/>
            </a:pPr>
            <a:r>
              <a:rPr lang="ar-SA" dirty="0"/>
              <a:t> مقاطع الفيديو </a:t>
            </a:r>
          </a:p>
          <a:p>
            <a:pPr algn="r" rtl="1"/>
            <a:r>
              <a:rPr lang="ar-SA" dirty="0"/>
              <a:t>بهدف إقناع أو تشجيع المستهلكين المحتملين لشراء أو استهلاك منتج أو خدمة معينة ذات مواصفات معينة.</a:t>
            </a:r>
          </a:p>
          <a:p>
            <a:pPr algn="r" rtl="1"/>
            <a:r>
              <a:rPr lang="ar-SA" sz="2000" u="sng" dirty="0">
                <a:solidFill>
                  <a:srgbClr val="FFC000"/>
                </a:solidFill>
              </a:rPr>
              <a:t> إن الغرض الأساسي من الإعلان </a:t>
            </a:r>
            <a:r>
              <a:rPr lang="ar-SA" dirty="0"/>
              <a:t>هو</a:t>
            </a:r>
          </a:p>
          <a:p>
            <a:pPr algn="r" rtl="1"/>
            <a:r>
              <a:rPr lang="ar-SA" dirty="0"/>
              <a:t> زيادة مبيعات المنتج أو الخدمة من خلال لفت النظر إلى عناصرها الإيجابية، وفي الوقت نفسه، إحاطة الجمهور بمعلومات تتعلق بسعرها وتوافرها وأحيانا توعية المستهلكين بمخاطر الاستخدام الخاطئ لبعض المنتجات.</a:t>
            </a:r>
            <a:endParaRPr lang="ar-SA" b="0" i="0" dirty="0">
              <a:solidFill>
                <a:srgbClr val="202124"/>
              </a:solidFill>
              <a:effectLst/>
              <a:latin typeface="Roboto" panose="02000000000000000000" pitchFamily="2" charset="0"/>
            </a:endParaRPr>
          </a:p>
        </p:txBody>
      </p:sp>
      <p:pic>
        <p:nvPicPr>
          <p:cNvPr id="4" name="صورة 3">
            <a:extLst>
              <a:ext uri="{FF2B5EF4-FFF2-40B4-BE49-F238E27FC236}">
                <a16:creationId xmlns:a16="http://schemas.microsoft.com/office/drawing/2014/main" id="{1217ACEC-D8B8-A994-5BB0-0A3AC81A1194}"/>
              </a:ext>
            </a:extLst>
          </p:cNvPr>
          <p:cNvPicPr>
            <a:picLocks noChangeAspect="1"/>
          </p:cNvPicPr>
          <p:nvPr/>
        </p:nvPicPr>
        <p:blipFill>
          <a:blip r:embed="rId2"/>
          <a:stretch>
            <a:fillRect/>
          </a:stretch>
        </p:blipFill>
        <p:spPr>
          <a:xfrm>
            <a:off x="497608" y="4213385"/>
            <a:ext cx="3440212" cy="2062621"/>
          </a:xfrm>
          <a:prstGeom prst="rect">
            <a:avLst/>
          </a:prstGeom>
        </p:spPr>
      </p:pic>
      <p:sp>
        <p:nvSpPr>
          <p:cNvPr id="8" name="مربع نص 7">
            <a:extLst>
              <a:ext uri="{FF2B5EF4-FFF2-40B4-BE49-F238E27FC236}">
                <a16:creationId xmlns:a16="http://schemas.microsoft.com/office/drawing/2014/main" id="{8F71DE89-0133-3C42-39C0-EC2280E7DE1F}"/>
              </a:ext>
            </a:extLst>
          </p:cNvPr>
          <p:cNvSpPr txBox="1"/>
          <p:nvPr/>
        </p:nvSpPr>
        <p:spPr>
          <a:xfrm>
            <a:off x="4432773" y="4456069"/>
            <a:ext cx="6263495" cy="1736646"/>
          </a:xfrm>
          <a:prstGeom prst="roundRect">
            <a:avLst/>
          </a:prstGeom>
          <a:solidFill>
            <a:srgbClr val="A5955E"/>
          </a:solidFill>
        </p:spPr>
        <p:txBody>
          <a:bodyPr wrap="square">
            <a:spAutoFit/>
          </a:bodyPr>
          <a:lstStyle/>
          <a:p>
            <a:pPr algn="r" rtl="1"/>
            <a:r>
              <a:rPr lang="ar-SA" sz="2000" b="1" i="0" dirty="0">
                <a:solidFill>
                  <a:schemeClr val="bg1"/>
                </a:solidFill>
                <a:effectLst/>
                <a:latin typeface="Roboto" panose="02000000000000000000" pitchFamily="2" charset="0"/>
              </a:rPr>
              <a:t>الإعلان هو نوع من التواصل أحادي الاتجاه بين الشخص الذي يرسل المعلومات ويطلق عليه "المرسل"، والشخص الذي يستقبل المعلومات ويطلق عليه "المستلم" أو "المستهلك". </a:t>
            </a:r>
          </a:p>
          <a:p>
            <a:pPr algn="r" rtl="1"/>
            <a:r>
              <a:rPr lang="ar-SA" b="1" i="0" dirty="0">
                <a:solidFill>
                  <a:schemeClr val="bg1"/>
                </a:solidFill>
                <a:effectLst/>
                <a:latin typeface="Roboto" panose="02000000000000000000" pitchFamily="2" charset="0"/>
              </a:rPr>
              <a:t>وتتكون تلك المعلومات من عبارات عن منتجات أو خدمات أو أفكار تنفذ بطريقة واضحة وجذابة بهدف التأثير على المستهلك لشراء أو استخدام هذه المنتجات والخدمات.</a:t>
            </a:r>
            <a:endParaRPr lang="ar-SA" b="1" dirty="0">
              <a:solidFill>
                <a:schemeClr val="bg1"/>
              </a:solidFill>
            </a:endParaRPr>
          </a:p>
        </p:txBody>
      </p:sp>
    </p:spTree>
    <p:extLst>
      <p:ext uri="{BB962C8B-B14F-4D97-AF65-F5344CB8AC3E}">
        <p14:creationId xmlns:p14="http://schemas.microsoft.com/office/powerpoint/2010/main" val="3920996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8">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8"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1124107" y="394692"/>
            <a:ext cx="9822884" cy="1754326"/>
          </a:xfrm>
          <a:prstGeom prst="rect">
            <a:avLst/>
          </a:prstGeom>
          <a:noFill/>
        </p:spPr>
        <p:txBody>
          <a:bodyPr wrap="square">
            <a:spAutoFit/>
          </a:bodyPr>
          <a:lstStyle/>
          <a:p>
            <a:pPr algn="r" rtl="1"/>
            <a:r>
              <a:rPr lang="ar-SA" sz="3600" dirty="0">
                <a:solidFill>
                  <a:srgbClr val="FFC000"/>
                </a:solidFill>
              </a:rPr>
              <a:t>وسائل الإعلان</a:t>
            </a:r>
            <a:br>
              <a:rPr lang="ar-SA" dirty="0"/>
            </a:br>
            <a:r>
              <a:rPr lang="ar-SA" dirty="0"/>
              <a:t>منذ ظهور الإعلانات بشكلها الحديث في بدايات القرن التاسع عشر، تم تطوير العديد من الطرق لعرضها وإيصالها للزبائن، وأصبح من الممكن استخدام أي وسط إعلامي من أجل الإعلان، وأصبح اختيار طريقة الإعلان يخضع للعديد من المعايير مثل الميزانية المتوفرة، وإمكانية الوصول للزبائن وتفضيلاتهم المختلفة، كما يمكن للشركات اختيار الوسائل الإعلانية المناسبة التي ستساعد في تعزيز علامتها التجارية. </a:t>
            </a:r>
            <a:br>
              <a:rPr lang="ar-SA" dirty="0"/>
            </a:br>
            <a:endParaRPr lang="ar-SA" b="0" i="0" dirty="0">
              <a:solidFill>
                <a:srgbClr val="202124"/>
              </a:solidFill>
              <a:effectLst/>
              <a:latin typeface="Roboto" panose="02000000000000000000" pitchFamily="2" charset="0"/>
            </a:endParaRPr>
          </a:p>
        </p:txBody>
      </p:sp>
      <p:graphicFrame>
        <p:nvGraphicFramePr>
          <p:cNvPr id="2" name="رسم تخطيطي 1">
            <a:extLst>
              <a:ext uri="{FF2B5EF4-FFF2-40B4-BE49-F238E27FC236}">
                <a16:creationId xmlns:a16="http://schemas.microsoft.com/office/drawing/2014/main" id="{A8C0EA15-785A-1685-6878-C4A154BC844E}"/>
              </a:ext>
            </a:extLst>
          </p:cNvPr>
          <p:cNvGraphicFramePr/>
          <p:nvPr>
            <p:extLst>
              <p:ext uri="{D42A27DB-BD31-4B8C-83A1-F6EECF244321}">
                <p14:modId xmlns:p14="http://schemas.microsoft.com/office/powerpoint/2010/main" val="3131090317"/>
              </p:ext>
            </p:extLst>
          </p:nvPr>
        </p:nvGraphicFramePr>
        <p:xfrm>
          <a:off x="3351161" y="2120845"/>
          <a:ext cx="5489677" cy="36597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322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graphicEl>
                                              <a:dgm id="{1B15DCE8-C998-48D8-A15D-BCBB5DF87025}"/>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graphicEl>
                                              <a:dgm id="{4BAC0309-A0DD-4234-B496-A39B22141FE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graphicEl>
                                              <a:dgm id="{FA5DF41E-F7DA-40F4-8EBC-41B26A67D081}"/>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graphicEl>
                                              <a:dgm id="{8C4852BE-D15D-4F21-A87B-EEB231C1EB2A}"/>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graphicEl>
                                              <a:dgm id="{0FD5AAF3-A797-48AF-A4F8-610076A31D25}"/>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
                                            <p:graphicEl>
                                              <a:dgm id="{2F5FA0C2-9C90-4D46-97C8-75A32D61AEE2}"/>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
                                            <p:graphicEl>
                                              <a:dgm id="{0E09B825-ACCF-4DB2-B95A-F977F8CA44D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Graphic spid="2" grpId="0">
        <p:bldSub>
          <a:bldDgm bld="lvl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5" name="مربع نص 4">
            <a:extLst>
              <a:ext uri="{FF2B5EF4-FFF2-40B4-BE49-F238E27FC236}">
                <a16:creationId xmlns:a16="http://schemas.microsoft.com/office/drawing/2014/main" id="{4E4E1A82-0245-E869-BC76-238EEBF18858}"/>
              </a:ext>
            </a:extLst>
          </p:cNvPr>
          <p:cNvSpPr txBox="1"/>
          <p:nvPr/>
        </p:nvSpPr>
        <p:spPr>
          <a:xfrm>
            <a:off x="1124107" y="394692"/>
            <a:ext cx="9822884" cy="5632311"/>
          </a:xfrm>
          <a:prstGeom prst="rect">
            <a:avLst/>
          </a:prstGeom>
          <a:noFill/>
        </p:spPr>
        <p:txBody>
          <a:bodyPr wrap="square">
            <a:spAutoFit/>
          </a:bodyPr>
          <a:lstStyle/>
          <a:p>
            <a:pPr algn="r" rtl="1"/>
            <a:r>
              <a:rPr lang="ar-SA" sz="3600" dirty="0">
                <a:solidFill>
                  <a:srgbClr val="FFC000"/>
                </a:solidFill>
              </a:rPr>
              <a:t>وسائل الإعلان</a:t>
            </a:r>
            <a:br>
              <a:rPr lang="ar-SA" dirty="0"/>
            </a:br>
            <a:r>
              <a:rPr lang="ar-SA" dirty="0"/>
              <a:t>من أهم أنواع وسائل الإعلان التجارية:</a:t>
            </a:r>
          </a:p>
          <a:p>
            <a:pPr algn="r" rtl="1"/>
            <a:endParaRPr lang="ar-SA" dirty="0"/>
          </a:p>
          <a:p>
            <a:pPr marL="342900" indent="-342900" algn="r" rtl="1">
              <a:buFont typeface="Arial" panose="020B0604020202020204" pitchFamily="34" charset="0"/>
              <a:buChar char="•"/>
            </a:pPr>
            <a:r>
              <a:rPr lang="ar-SA" sz="2400" dirty="0">
                <a:solidFill>
                  <a:srgbClr val="B9887E"/>
                </a:solidFill>
              </a:rPr>
              <a:t>الوسائل المطبوعة</a:t>
            </a:r>
            <a:br>
              <a:rPr lang="ar-SA" dirty="0"/>
            </a:br>
            <a:r>
              <a:rPr lang="ar-SA" dirty="0">
                <a:solidFill>
                  <a:srgbClr val="202124"/>
                </a:solidFill>
                <a:latin typeface="Roboto" panose="02000000000000000000" pitchFamily="2" charset="0"/>
              </a:rPr>
              <a:t>تتضمن وسائل الإعلان المطبوعة الصحف والمجلات والمنشورات الورقية، وكذلك الكتيبات واللوحات الإعلانية واللافتات المنشورة وغيرها من المطبوعات. أصبحت الطباعة حديثا أداة شائعة جدا للإعلان؛ وذلك لقدرتها على الوصول لجمهور محدد وبلغات متعددة. ويمكن الوصول إلى مجموعة كبيرة من جمهور متماثل بخصائصه السكانية ومنطقته الجغرافية من خلال الإعلان عبر وسائل أخرى، كالهدايا التي يطبع عليها اسم الشركة أو علامتها التجارية، أو من خلال الإعلانات في وسائل المواصلات العامة.</a:t>
            </a:r>
          </a:p>
          <a:p>
            <a:pPr marL="342900" indent="-342900" algn="r" rtl="1">
              <a:buFont typeface="Arial" panose="020B0604020202020204" pitchFamily="34" charset="0"/>
              <a:buChar char="•"/>
            </a:pPr>
            <a:r>
              <a:rPr lang="ar-SA" sz="2400" dirty="0">
                <a:solidFill>
                  <a:srgbClr val="B9887E"/>
                </a:solidFill>
              </a:rPr>
              <a:t>وسائل الإعلان عبر الإنترنت</a:t>
            </a:r>
            <a:br>
              <a:rPr lang="ar-SA" dirty="0"/>
            </a:br>
            <a:r>
              <a:rPr lang="ar-SA" dirty="0">
                <a:solidFill>
                  <a:srgbClr val="202124"/>
                </a:solidFill>
                <a:latin typeface="Roboto" panose="02000000000000000000" pitchFamily="2" charset="0"/>
              </a:rPr>
              <a:t>أذى النمو المطرد الشبكة الإنترنت إلى إتاحة المجال للشركات لاستخدامها للترويج عن المنتجات والخدمات من خلال استخدام الإعلانات. يعد الإعلان عبر الإنترنت أحد أشكال نشر العروض الترويجية بغرض إيصال الرسائل التسويقية لجذب المستهلكين. فعند استخدام الأشخاص وسائل التواصل الاجتماعي والمواقع الإلكترونية، يتلقون الرسائل التسويقية من خلال نتائج محركات البحث والمساحات الإعلانية في المواقع، وكذلك من خلال رسائل البريد الإلكتروني وإعلانات الشبكات الاجتماعية وغيرها.</a:t>
            </a:r>
          </a:p>
          <a:p>
            <a:pPr marL="342900" indent="-342900" algn="r" rtl="1">
              <a:buFont typeface="Arial" panose="020B0604020202020204" pitchFamily="34" charset="0"/>
              <a:buChar char="•"/>
            </a:pPr>
            <a:r>
              <a:rPr lang="ar-SA" sz="2400" dirty="0">
                <a:solidFill>
                  <a:srgbClr val="B9887E"/>
                </a:solidFill>
              </a:rPr>
              <a:t>الأجهزة الذكية</a:t>
            </a:r>
            <a:br>
              <a:rPr lang="ar-SA" dirty="0"/>
            </a:br>
            <a:r>
              <a:rPr lang="ar-SA" dirty="0">
                <a:solidFill>
                  <a:srgbClr val="202124"/>
                </a:solidFill>
                <a:latin typeface="Roboto" panose="02000000000000000000" pitchFamily="2" charset="0"/>
              </a:rPr>
              <a:t>مع تزايد استخدام الأجهزة الذكية كالهواتف الذكية وغيرها، أصبح الإعلان عبرها يشكل جانتا مهما لكل الأعمال، وتمكن وسائط الهواتف الذكية والأجهزة اللوحية والرسائل الترويجية من الوصول إلى الجمهور المستهدف من خلال الرسائل القصيرة والتطبيقات ومجموعات الدردشة على وسائل التواصل الاجتماعي وغيرها.</a:t>
            </a:r>
            <a:endParaRPr lang="ar-SA" dirty="0"/>
          </a:p>
          <a:p>
            <a:pPr algn="r" rtl="1"/>
            <a:endParaRPr lang="ar-SA" b="0" i="0" dirty="0">
              <a:solidFill>
                <a:srgbClr val="202124"/>
              </a:solidFill>
              <a:effectLst/>
              <a:latin typeface="Roboto" panose="02000000000000000000" pitchFamily="2" charset="0"/>
            </a:endParaRPr>
          </a:p>
        </p:txBody>
      </p:sp>
    </p:spTree>
    <p:extLst>
      <p:ext uri="{BB962C8B-B14F-4D97-AF65-F5344CB8AC3E}">
        <p14:creationId xmlns:p14="http://schemas.microsoft.com/office/powerpoint/2010/main" val="323450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a:extLst>
              <a:ext uri="{FF2B5EF4-FFF2-40B4-BE49-F238E27FC236}">
                <a16:creationId xmlns:a16="http://schemas.microsoft.com/office/drawing/2014/main" id="{76672C15-D61F-11FB-9150-EB42220DDE84}"/>
              </a:ext>
            </a:extLst>
          </p:cNvPr>
          <p:cNvSpPr txBox="1"/>
          <p:nvPr/>
        </p:nvSpPr>
        <p:spPr>
          <a:xfrm>
            <a:off x="5305729" y="-14748"/>
            <a:ext cx="6098458" cy="400110"/>
          </a:xfrm>
          <a:prstGeom prst="rect">
            <a:avLst/>
          </a:prstGeom>
          <a:noFill/>
        </p:spPr>
        <p:txBody>
          <a:bodyPr wrap="square">
            <a:spAutoFit/>
          </a:bodyPr>
          <a:lstStyle/>
          <a:p>
            <a:pPr lvl="1" algn="r" rtl="1"/>
            <a:r>
              <a:rPr lang="ar-SA" sz="2000" b="1" i="0" dirty="0">
                <a:solidFill>
                  <a:srgbClr val="202124"/>
                </a:solidFill>
                <a:effectLst/>
                <a:latin typeface="Roboto" panose="02000000000000000000" pitchFamily="2" charset="0"/>
              </a:rPr>
              <a:t>الدرس الأول </a:t>
            </a:r>
            <a:r>
              <a:rPr lang="ar-SA" sz="2000" b="1" dirty="0">
                <a:solidFill>
                  <a:srgbClr val="202124"/>
                </a:solidFill>
                <a:latin typeface="Roboto" panose="02000000000000000000" pitchFamily="2" charset="0"/>
              </a:rPr>
              <a:t>: التصميم الرسومي </a:t>
            </a:r>
            <a:endParaRPr lang="ar-SA" sz="2000" b="1" i="0" dirty="0">
              <a:solidFill>
                <a:srgbClr val="202124"/>
              </a:solidFill>
              <a:effectLst/>
              <a:latin typeface="Roboto" panose="02000000000000000000" pitchFamily="2" charset="0"/>
            </a:endParaRPr>
          </a:p>
        </p:txBody>
      </p:sp>
      <p:sp>
        <p:nvSpPr>
          <p:cNvPr id="6" name="مربع نص 5">
            <a:extLst>
              <a:ext uri="{FF2B5EF4-FFF2-40B4-BE49-F238E27FC236}">
                <a16:creationId xmlns:a16="http://schemas.microsoft.com/office/drawing/2014/main" id="{5B1C84B6-2A2A-3CBB-22EC-052A7729D60E}"/>
              </a:ext>
            </a:extLst>
          </p:cNvPr>
          <p:cNvSpPr txBox="1"/>
          <p:nvPr/>
        </p:nvSpPr>
        <p:spPr>
          <a:xfrm>
            <a:off x="209550" y="1223843"/>
            <a:ext cx="10915650" cy="4597003"/>
          </a:xfrm>
          <a:prstGeom prst="roundRect">
            <a:avLst/>
          </a:prstGeom>
          <a:solidFill>
            <a:srgbClr val="A5955E"/>
          </a:solidFill>
        </p:spPr>
        <p:txBody>
          <a:bodyPr wrap="square">
            <a:spAutoFit/>
          </a:bodyPr>
          <a:lstStyle>
            <a:defPPr>
              <a:defRPr lang="en-US"/>
            </a:defPPr>
            <a:lvl1pPr algn="r" rtl="1">
              <a:defRPr sz="2000" b="1" i="0">
                <a:solidFill>
                  <a:schemeClr val="bg1"/>
                </a:solidFill>
                <a:effectLst/>
                <a:latin typeface="Roboto" panose="02000000000000000000" pitchFamily="2" charset="0"/>
              </a:defRPr>
            </a:lvl1pPr>
          </a:lstStyle>
          <a:p>
            <a:r>
              <a:rPr lang="ar-SA" sz="2400" dirty="0"/>
              <a:t>توجد في المملكة العربية السعودية قواعد محددة لتنظيم لوحات الدعاية والإعلان. يمكنك زيارة الموقع:</a:t>
            </a:r>
            <a:br>
              <a:rPr lang="ar-SA" sz="2400" dirty="0"/>
            </a:br>
            <a:r>
              <a:rPr lang="en-US" sz="1800" dirty="0">
                <a:hlinkClick r:id="rId2"/>
              </a:rPr>
              <a:t>https://laws.boe.gov.sa/BoeLaws/Laws/LawDetails/16c49913-599f-406b-b016-a9a700f172c9/1</a:t>
            </a:r>
            <a:endParaRPr lang="ar-SA" sz="1800" dirty="0"/>
          </a:p>
          <a:p>
            <a:endParaRPr lang="ar-SA" sz="1800" dirty="0"/>
          </a:p>
          <a:p>
            <a:endParaRPr lang="ar-SA" sz="1800" dirty="0"/>
          </a:p>
          <a:p>
            <a:endParaRPr lang="ar-SA" sz="1800" dirty="0"/>
          </a:p>
          <a:p>
            <a:endParaRPr lang="ar-SA" sz="1800" dirty="0"/>
          </a:p>
          <a:p>
            <a:endParaRPr lang="ar-SA" sz="1800" dirty="0"/>
          </a:p>
          <a:p>
            <a:endParaRPr lang="ar-SA" sz="1800" dirty="0"/>
          </a:p>
          <a:p>
            <a:endParaRPr lang="ar-SA" sz="1800" dirty="0"/>
          </a:p>
          <a:p>
            <a:br>
              <a:rPr lang="en-US" sz="2400" dirty="0"/>
            </a:br>
            <a:r>
              <a:rPr lang="ar-SA" sz="2400" dirty="0"/>
              <a:t>للاطلاع على القواعد التي تشمل: المقصود بلوحات الدعاية والإعلان، وبيان الجهات المسؤولة عنها، وتحديد الرسوم السنوية، وبيان أحكام تأجير مواقع الإعلانات، وبيان الجهات التي يتم التأجير من قبلها، وبيان واجبات ومسؤوليات شركات الإعلانات وشروط الإعلان.</a:t>
            </a:r>
          </a:p>
        </p:txBody>
      </p:sp>
      <p:pic>
        <p:nvPicPr>
          <p:cNvPr id="10" name="صورة 9">
            <a:extLst>
              <a:ext uri="{FF2B5EF4-FFF2-40B4-BE49-F238E27FC236}">
                <a16:creationId xmlns:a16="http://schemas.microsoft.com/office/drawing/2014/main" id="{4890E12F-BF41-7725-DC1A-929236F853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52988" y="2209800"/>
            <a:ext cx="2143124" cy="2143124"/>
          </a:xfrm>
          <a:prstGeom prst="rect">
            <a:avLst/>
          </a:prstGeom>
        </p:spPr>
      </p:pic>
    </p:spTree>
    <p:extLst>
      <p:ext uri="{BB962C8B-B14F-4D97-AF65-F5344CB8AC3E}">
        <p14:creationId xmlns:p14="http://schemas.microsoft.com/office/powerpoint/2010/main" val="3481710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animBg="1"/>
    </p:bldLst>
  </p:timing>
</p:sld>
</file>

<file path=ppt/theme/theme1.xml><?xml version="1.0" encoding="utf-8"?>
<a:theme xmlns:a="http://schemas.openxmlformats.org/drawingml/2006/main" name="Office Theme">
  <a:themeElements>
    <a:clrScheme name="نص متحرك">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مخصص 4">
      <a:majorFont>
        <a:latin typeface="Calibri Light"/>
        <a:ea typeface=""/>
        <a:cs typeface="Sultan bold"/>
      </a:majorFont>
      <a:minorFont>
        <a:latin typeface="Calibri"/>
        <a:ea typeface=""/>
        <a:cs typeface="Sakkal Majalla"/>
      </a:minorFont>
    </a:fontScheme>
    <a:fmtScheme name="نسق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895</TotalTime>
  <Words>4151</Words>
  <Application>Microsoft Office PowerPoint</Application>
  <PresentationFormat>شاشة عريضة</PresentationFormat>
  <Paragraphs>341</Paragraphs>
  <Slides>32</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32</vt:i4>
      </vt:variant>
    </vt:vector>
  </HeadingPairs>
  <TitlesOfParts>
    <vt:vector size="41" baseType="lpstr">
      <vt:lpstr>(A) Arslan Wessam B</vt:lpstr>
      <vt:lpstr>Aref Ruqaa</vt:lpstr>
      <vt:lpstr>Arial</vt:lpstr>
      <vt:lpstr>Calibri</vt:lpstr>
      <vt:lpstr>Calibri Light</vt:lpstr>
      <vt:lpstr>Calibri-Bold</vt:lpstr>
      <vt:lpstr>Fredericka the Great</vt:lpstr>
      <vt:lpstr>Roboto</vt: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dc:creator>
  <cp:lastModifiedBy>OfficePro Plus</cp:lastModifiedBy>
  <cp:revision>281</cp:revision>
  <dcterms:created xsi:type="dcterms:W3CDTF">2019-02-24T10:26:56Z</dcterms:created>
  <dcterms:modified xsi:type="dcterms:W3CDTF">2022-11-12T18:58:34Z</dcterms:modified>
</cp:coreProperties>
</file>