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9"/>
  </p:notesMasterIdLst>
  <p:sldIdLst>
    <p:sldId id="257" r:id="rId2"/>
    <p:sldId id="346" r:id="rId3"/>
    <p:sldId id="389" r:id="rId4"/>
    <p:sldId id="353" r:id="rId5"/>
    <p:sldId id="345" r:id="rId6"/>
    <p:sldId id="352" r:id="rId7"/>
    <p:sldId id="349" r:id="rId8"/>
    <p:sldId id="355" r:id="rId9"/>
    <p:sldId id="360" r:id="rId10"/>
    <p:sldId id="350" r:id="rId11"/>
    <p:sldId id="357" r:id="rId12"/>
    <p:sldId id="385" r:id="rId13"/>
    <p:sldId id="368" r:id="rId14"/>
    <p:sldId id="388" r:id="rId15"/>
    <p:sldId id="386" r:id="rId16"/>
    <p:sldId id="387" r:id="rId17"/>
    <p:sldId id="361" r:id="rId18"/>
    <p:sldId id="362" r:id="rId19"/>
    <p:sldId id="310" r:id="rId20"/>
    <p:sldId id="344" r:id="rId21"/>
    <p:sldId id="365" r:id="rId22"/>
    <p:sldId id="358" r:id="rId23"/>
    <p:sldId id="369" r:id="rId24"/>
    <p:sldId id="364" r:id="rId25"/>
    <p:sldId id="367" r:id="rId26"/>
    <p:sldId id="373" r:id="rId27"/>
    <p:sldId id="374" r:id="rId28"/>
    <p:sldId id="375" r:id="rId29"/>
    <p:sldId id="377" r:id="rId30"/>
    <p:sldId id="376" r:id="rId31"/>
    <p:sldId id="378" r:id="rId32"/>
    <p:sldId id="379" r:id="rId33"/>
    <p:sldId id="383" r:id="rId34"/>
    <p:sldId id="380" r:id="rId35"/>
    <p:sldId id="384" r:id="rId36"/>
    <p:sldId id="381" r:id="rId37"/>
    <p:sldId id="264" r:id="rId3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CE5"/>
    <a:srgbClr val="3D556D"/>
    <a:srgbClr val="37474F"/>
    <a:srgbClr val="F27773"/>
    <a:srgbClr val="1083CB"/>
    <a:srgbClr val="D81567"/>
    <a:srgbClr val="F7CB9D"/>
    <a:srgbClr val="E78B10"/>
    <a:srgbClr val="ACD109"/>
    <a:srgbClr val="C6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النمط الفات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نمط فاتح 2 - تميي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نمط متوسط 1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618" autoAdjust="0"/>
    <p:restoredTop sz="94259" autoAdjust="0"/>
  </p:normalViewPr>
  <p:slideViewPr>
    <p:cSldViewPr snapToGrid="0">
      <p:cViewPr varScale="1">
        <p:scale>
          <a:sx n="66" d="100"/>
          <a:sy n="66" d="100"/>
        </p:scale>
        <p:origin x="1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E7605-51BB-4CFA-B63E-DCBF2E69F42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B7747CA-296B-4227-A331-C6F34BF08D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466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ملاحظة : اضغط على كوب الكب كيك للحصول على الاجابة الصحيحة 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752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747CA-296B-4227-A331-C6F34BF08DC3}" type="slidenum">
              <a:rPr lang="ar-SA" smtClean="0"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524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6123F4-DA3C-40DB-BDEB-14B77DA19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D56B13C-93B9-454B-B32A-40AAC13D7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9E51B0-7B9E-4A8E-8940-2E49618F4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A4543F-CB61-4317-95E0-426C2A68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CC6CB8-8889-4975-AC46-777A7255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523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42015C-92D5-418B-8EEE-7C5B1166E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A7E46D5-ECE0-45B7-854F-1E6753493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1F60A6-4E58-4831-8A2A-A260B50C3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1434A8C-7D01-4B1F-B9A4-A6B45F79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841E170-003A-4426-9CAE-E1B485E9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0809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5E0F854-54FE-40B3-B679-4CD107652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861C3FB-2DD6-4751-94E6-71FD4FA6B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F8AF3E-5335-4F5A-9C1C-A6CC25F1A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051901-FEFF-4716-B3E7-EA392D47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A2405B-8D33-47F8-9F5F-2A456123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234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E3428E-B26E-4772-BDE8-DDA3775A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7A719D7-729F-4156-8060-C0572CA4D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4F6CE9-BDAC-4999-ABE7-033A235D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C2D980A-2FE7-4656-8DB3-9BC61E36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F85999-5F8C-466D-84D9-57B09891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67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990BC0-0231-4714-AB0E-DC9BA959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EDE8A31-493C-46B4-AAE7-04C6871E4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8CC2BB-48A4-42F4-8596-BE9EF454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C0D0D7-6DFB-4CFA-BE20-39323B3B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92B65AC-12F4-454D-8B88-73EE7002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827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066A214-2928-421C-B97F-50011EC13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C646C28-E8A7-488E-951F-6F7442C4C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8FBF0E0-911E-4577-AC67-6F8D01ECBF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D38DB76-3C95-4700-B38C-33AA0362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A5599A-C71C-4CA4-AD67-A218AA49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3C4A202-F103-412B-A791-4FCBCCA7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9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EA7435-3E01-46C7-8136-463350614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BC69710-360E-434B-8BC3-765A188C4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0785DFA-ED38-4626-819F-8CFA29451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9E79C5D-5060-4865-8F8A-142092F42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52E66BB-634B-47C4-B341-9A9A2D829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9AB03EE-08E7-4883-B45C-590B807B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85D9B58-6055-4904-8030-573AC05FF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E1C51AA-81DA-4989-B575-98D93955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493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578664-407E-461C-932E-8ACE2874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0C7178C-CD5E-4459-A404-0710BA37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695B93B-8D33-4286-9D2D-022085EE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3BD49A1-0592-4C3A-AF8C-C11DBA0F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47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2CAA46A-54CB-4578-8835-B71C35DB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A00BA74-9D64-4D2E-9908-EFFE4F0C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E304CAF-18A1-4EBD-8FFB-5EE67E9C2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96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4B65DA-D5EC-4078-95B5-E891B80F8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CBDA87-78C8-478C-B2D4-12911E06C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A9BE87C-3B57-4738-A936-CE330158E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A17ECBC-639C-4782-9BD0-4817701D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757D0F-33C0-461E-9142-2D18569D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292052C-6402-4B86-85B9-57D9B89F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197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BD9B6F-DB1E-48F6-98E8-7ED61EB8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1E56753-E471-4E2A-BD66-4EDEC1EC7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76F77A0-2350-417E-8255-9FBB63AE2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BA790C3-0B72-4C08-B534-9BEF0597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FF2DA7-D789-464A-89A1-3AD1C28CF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6F48134-99F5-49F3-A0FC-309B5060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200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" name="قلب الصفحة.wav"/>
          </p:stSnd>
        </p:sndAc>
      </p:transition>
    </mc:Choice>
    <mc:Fallback xmlns="">
      <p:transition spd="slow">
        <p:fade/>
        <p:sndAc>
          <p:stSnd>
            <p:snd r:embed="rId3" name="قلب الصفحة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390D9FC-4A31-4479-B337-FB109557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6D0FD1B-CB07-45AB-BFB4-F081F924E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830A8F-6C92-467F-8922-AD89FAA3A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A8C4B-C421-433E-927C-6163F2771A4E}" type="datetimeFigureOut">
              <a:rPr lang="ar-SA" smtClean="0"/>
              <a:t>25/08/44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C8F7AA-B0FC-44AC-9649-97E421EE5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A9DA108-B3A8-413F-9D59-DEEB3E98B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C3CD4-31A7-47DC-82CB-A3ABA0B12CF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748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13" name="قلب الصفحة.wav"/>
          </p:stSnd>
        </p:sndAc>
      </p:transition>
    </mc:Choice>
    <mc:Fallback xmlns="">
      <p:transition spd="slow">
        <p:fade/>
        <p:sndAc>
          <p:stSnd>
            <p:snd r:embed="rId14" name="قلب الصفحة.wav"/>
          </p:stSnd>
        </p:sndAc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audio" Target="../media/audio5.wav"/><Relationship Id="rId9" Type="http://schemas.openxmlformats.org/officeDocument/2006/relationships/image" Target="../media/image21.png"/><Relationship Id="rId1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drive.google.com/drive/folders/1-FB27NC6z5vq-tyOYviHoQptekIzqLdl" TargetMode="External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CF49F7A-9D47-4773-AC1E-2CBE9400C82B}"/>
              </a:ext>
            </a:extLst>
          </p:cNvPr>
          <p:cNvGrpSpPr/>
          <p:nvPr/>
        </p:nvGrpSpPr>
        <p:grpSpPr>
          <a:xfrm>
            <a:off x="56269" y="98474"/>
            <a:ext cx="12065391" cy="6597748"/>
            <a:chOff x="63859" y="28113"/>
            <a:chExt cx="12065391" cy="6597748"/>
          </a:xfrm>
          <a:solidFill>
            <a:schemeClr val="accent5">
              <a:lumMod val="50000"/>
            </a:schemeClr>
          </a:solidFill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49402D7E-C4A3-4BFE-9354-0782763E308E}"/>
                </a:ext>
              </a:extLst>
            </p:cNvPr>
            <p:cNvGrpSpPr/>
            <p:nvPr/>
          </p:nvGrpSpPr>
          <p:grpSpPr>
            <a:xfrm>
              <a:off x="63859" y="28113"/>
              <a:ext cx="12065391" cy="6597748"/>
              <a:chOff x="63859" y="70316"/>
              <a:chExt cx="12065391" cy="6597748"/>
            </a:xfrm>
            <a:grpFill/>
          </p:grpSpPr>
          <p:grpSp>
            <p:nvGrpSpPr>
              <p:cNvPr id="23" name="مجموعة 22">
                <a:extLst>
                  <a:ext uri="{FF2B5EF4-FFF2-40B4-BE49-F238E27FC236}">
                    <a16:creationId xmlns:a16="http://schemas.microsoft.com/office/drawing/2014/main" id="{A527FB39-3F79-4014-8A38-F5F5C8DD1ED0}"/>
                  </a:ext>
                </a:extLst>
              </p:cNvPr>
              <p:cNvGrpSpPr/>
              <p:nvPr/>
            </p:nvGrpSpPr>
            <p:grpSpPr>
              <a:xfrm>
                <a:off x="63859" y="70316"/>
                <a:ext cx="12065391" cy="6597748"/>
                <a:chOff x="63859" y="70316"/>
                <a:chExt cx="12065391" cy="6597748"/>
              </a:xfrm>
              <a:grpFill/>
            </p:grpSpPr>
            <p:sp>
              <p:nvSpPr>
                <p:cNvPr id="4" name="مستطيل 3">
                  <a:extLst>
                    <a:ext uri="{FF2B5EF4-FFF2-40B4-BE49-F238E27FC236}">
                      <a16:creationId xmlns:a16="http://schemas.microsoft.com/office/drawing/2014/main" id="{CC47380B-84B0-44CF-9F1E-0CAF52C0D7A7}"/>
                    </a:ext>
                  </a:extLst>
                </p:cNvPr>
                <p:cNvSpPr/>
                <p:nvPr/>
              </p:nvSpPr>
              <p:spPr>
                <a:xfrm>
                  <a:off x="63859" y="70316"/>
                  <a:ext cx="12065391" cy="6597748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/>
                </a:p>
              </p:txBody>
            </p:sp>
            <p:sp>
              <p:nvSpPr>
                <p:cNvPr id="20" name="سهم: خماسي 19">
                  <a:extLst>
                    <a:ext uri="{FF2B5EF4-FFF2-40B4-BE49-F238E27FC236}">
                      <a16:creationId xmlns:a16="http://schemas.microsoft.com/office/drawing/2014/main" id="{A7D9A3D5-9671-4A1F-BEFC-925A5197F6AF}"/>
                    </a:ext>
                  </a:extLst>
                </p:cNvPr>
                <p:cNvSpPr/>
                <p:nvPr/>
              </p:nvSpPr>
              <p:spPr>
                <a:xfrm rot="5400000">
                  <a:off x="8715174" y="-295084"/>
                  <a:ext cx="1910215" cy="2696708"/>
                </a:xfrm>
                <a:prstGeom prst="homePlate">
                  <a:avLst/>
                </a:prstGeom>
                <a:solidFill>
                  <a:srgbClr val="349966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60B55CA6-34B3-4397-A2A0-91890735E7F8}"/>
                  </a:ext>
                </a:extLst>
              </p:cNvPr>
              <p:cNvSpPr txBox="1"/>
              <p:nvPr/>
            </p:nvSpPr>
            <p:spPr>
              <a:xfrm>
                <a:off x="8523546" y="291211"/>
                <a:ext cx="2219178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3600" b="1" dirty="0">
                    <a:solidFill>
                      <a:schemeClr val="bg1"/>
                    </a:solidFill>
                    <a:latin typeface="JF Flat" panose="02000500000000000000" pitchFamily="2" charset="-78"/>
                    <a:cs typeface="JF Flat" panose="02000500000000000000" pitchFamily="2" charset="-78"/>
                  </a:rPr>
                  <a:t>الوحدة الثانية</a:t>
                </a:r>
              </a:p>
            </p:txBody>
          </p:sp>
        </p:grpSp>
        <p:sp>
          <p:nvSpPr>
            <p:cNvPr id="25" name="مستطيل: زوايا مستديرة 24">
              <a:extLst>
                <a:ext uri="{FF2B5EF4-FFF2-40B4-BE49-F238E27FC236}">
                  <a16:creationId xmlns:a16="http://schemas.microsoft.com/office/drawing/2014/main" id="{B27841F2-9C62-40A2-AB92-1EE7F5401C03}"/>
                </a:ext>
              </a:extLst>
            </p:cNvPr>
            <p:cNvSpPr/>
            <p:nvPr/>
          </p:nvSpPr>
          <p:spPr>
            <a:xfrm>
              <a:off x="7945450" y="3935366"/>
              <a:ext cx="2489982" cy="7253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4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srgbClr val="AB0074"/>
                </a:solidFill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F2FDB59C-7888-467E-AF3F-EAA30788A2B1}"/>
                </a:ext>
              </a:extLst>
            </p:cNvPr>
            <p:cNvSpPr txBox="1"/>
            <p:nvPr/>
          </p:nvSpPr>
          <p:spPr>
            <a:xfrm>
              <a:off x="7808096" y="2043198"/>
              <a:ext cx="3901438" cy="646331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الشبكات المتقدمة</a:t>
              </a: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D2B491A6-616D-4F58-A598-6999A46AEE64}"/>
                </a:ext>
              </a:extLst>
            </p:cNvPr>
            <p:cNvSpPr txBox="1"/>
            <p:nvPr/>
          </p:nvSpPr>
          <p:spPr>
            <a:xfrm>
              <a:off x="6502476" y="4893996"/>
              <a:ext cx="5375930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بروتوكول الانترنت ( </a:t>
              </a:r>
              <a:r>
                <a:rPr lang="en-US" sz="36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IP</a:t>
              </a:r>
              <a:r>
                <a:rPr lang="ar-SA" sz="36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 ) وأداة محاكاة الشبكة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CC47490-FDAC-4C8D-AABD-682BC52FB55D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695DC8C8-EC83-4683-BF9F-EB4B3ECD0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12" name="صورة 1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406CDF9-C11E-41A3-ADE4-2F2DDA074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A1DC96-DBD7-45F3-A59F-9C43D4762DD0}"/>
              </a:ext>
            </a:extLst>
          </p:cNvPr>
          <p:cNvSpPr txBox="1"/>
          <p:nvPr/>
        </p:nvSpPr>
        <p:spPr>
          <a:xfrm>
            <a:off x="7978252" y="4076000"/>
            <a:ext cx="26106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349966"/>
                </a:solidFill>
                <a:latin typeface="JF Flat" panose="02000500000000000000" pitchFamily="2" charset="-78"/>
                <a:cs typeface="JF Flat" panose="02000500000000000000" pitchFamily="2" charset="-78"/>
              </a:rPr>
              <a:t>الدرس الثالث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18C97DA-B5BB-4810-8146-C8FFB4B679C5}"/>
              </a:ext>
            </a:extLst>
          </p:cNvPr>
          <p:cNvGrpSpPr/>
          <p:nvPr/>
        </p:nvGrpSpPr>
        <p:grpSpPr>
          <a:xfrm>
            <a:off x="1034575" y="1519698"/>
            <a:ext cx="4876800" cy="4876800"/>
            <a:chOff x="1185479" y="814738"/>
            <a:chExt cx="4876800" cy="487680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FDFE16E-18CC-4D27-8D92-55FA4B455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479" y="814738"/>
              <a:ext cx="4876800" cy="4876800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307F9F87-6D67-4BC8-81E7-169AA417F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073" y="3710502"/>
              <a:ext cx="1661495" cy="1661495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شعار&#10;&#10;تم إنشاء الوصف تلقائياً">
            <a:extLst>
              <a:ext uri="{FF2B5EF4-FFF2-40B4-BE49-F238E27FC236}">
                <a16:creationId xmlns:a16="http://schemas.microsoft.com/office/drawing/2014/main" id="{4EEA4A96-8FD9-B899-E5F7-3F59F83BC2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" y="-674038"/>
            <a:ext cx="2960914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قلب الكتاب.wav"/>
          </p:stSnd>
        </p:sndAc>
      </p:transition>
    </mc:Choice>
    <mc:Fallback xmlns="">
      <p:transition>
        <p:sndAc>
          <p:stSnd>
            <p:snd r:embed="rId8" name="قلب الكتاب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194857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343183" y="521789"/>
              <a:ext cx="5086200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</a:rPr>
                <a:t>عناوين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</a:rPr>
                <a:t>IP </a:t>
              </a:r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</a:rPr>
                <a:t> الثابتة وعناوين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</a:rPr>
                <a:t>IP </a:t>
              </a:r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</a:rPr>
                <a:t> الديناميكية.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ACE8629-F561-493E-BC88-71DFF3C2DF8E}"/>
              </a:ext>
            </a:extLst>
          </p:cNvPr>
          <p:cNvSpPr txBox="1"/>
          <p:nvPr/>
        </p:nvSpPr>
        <p:spPr>
          <a:xfrm>
            <a:off x="209862" y="1182231"/>
            <a:ext cx="114941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rgbClr val="FF6D00"/>
                </a:solidFill>
                <a:latin typeface="Calibri" panose="020F0502020204030204" pitchFamily="34" charset="0"/>
                <a:cs typeface="Sultan bold" pitchFamily="2" charset="-78"/>
              </a:rPr>
              <a:t>يتم تكوين العنوان الثابت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يدويا</a:t>
            </a:r>
            <a:r>
              <a:rPr lang="ar-SA" sz="2800" dirty="0">
                <a:solidFill>
                  <a:srgbClr val="FF6D00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من خلال إعدادات شبكة الحاسب، وهو نادر الاستخدام نظرا لإمكانية تسببه بمشاكل في  الشبكة عند استخدامه دون فهم جيد لبروتوكول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TCP/IP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algn="ctr" rtl="1"/>
            <a:endParaRPr lang="ar-SA" sz="2800" dirty="0">
              <a:solidFill>
                <a:srgbClr val="0067A2"/>
              </a:solidFill>
              <a:latin typeface="Calibri" panose="020F0502020204030204" pitchFamily="34" charset="0"/>
              <a:cs typeface="Sultan bold" pitchFamily="2" charset="-78"/>
            </a:endParaRPr>
          </a:p>
          <a:p>
            <a:pPr algn="ctr" rtl="1"/>
            <a:r>
              <a:rPr lang="ar-SA" sz="2800" dirty="0">
                <a:solidFill>
                  <a:srgbClr val="0067A2"/>
                </a:solidFill>
                <a:latin typeface="Calibri" panose="020F0502020204030204" pitchFamily="34" charset="0"/>
                <a:cs typeface="Sultan bold" pitchFamily="2" charset="-78"/>
              </a:rPr>
              <a:t>يتم تكوين العنوان الديناميكي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تلقائيا وهو أكثر شيوعا، ويتم تكوينه بواسطة البروتوكول الذي يعرف بـبروتوكول التكوين الديناميكي للمضيف (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(DHCP</a:t>
            </a:r>
            <a:endParaRPr lang="ar-SA" sz="28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6FF1BAC-393F-4DA3-92FB-F32A4224E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09" y="3563365"/>
            <a:ext cx="4083982" cy="291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العنوان الفيزيائي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MAC Address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F0D15D7-6B11-4815-8A8C-2042AB961399}"/>
              </a:ext>
            </a:extLst>
          </p:cNvPr>
          <p:cNvSpPr txBox="1"/>
          <p:nvPr/>
        </p:nvSpPr>
        <p:spPr>
          <a:xfrm>
            <a:off x="899410" y="1340238"/>
            <a:ext cx="108046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dirty="0">
                <a:solidFill>
                  <a:srgbClr val="FFC000"/>
                </a:solidFill>
                <a:latin typeface="Calibri" panose="020F0502020204030204" pitchFamily="34" charset="0"/>
                <a:cs typeface="Sultan bold" pitchFamily="2" charset="-78"/>
              </a:rPr>
              <a:t>عنوان 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cs typeface="Sultan bold" pitchFamily="2" charset="-78"/>
              </a:rPr>
              <a:t>MAC</a:t>
            </a:r>
            <a:r>
              <a:rPr lang="ar-SA" sz="32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هو العنوان الفيزيائي الذي يعرِّف كل جهاز على شبكة معينة بشكل مميز، ويتم إعطاء </a:t>
            </a:r>
            <a:r>
              <a:rPr lang="ar-SA" sz="3200" dirty="0">
                <a:latin typeface="Calibri" panose="020F0502020204030204" pitchFamily="34" charset="0"/>
                <a:cs typeface="Sultan bold" pitchFamily="2" charset="-78"/>
              </a:rPr>
              <a:t>عنوان</a:t>
            </a:r>
            <a:r>
              <a:rPr lang="en-US" sz="3200" dirty="0">
                <a:latin typeface="Calibri" panose="020F0502020204030204" pitchFamily="34" charset="0"/>
                <a:cs typeface="Sultan bold" pitchFamily="2" charset="-78"/>
              </a:rPr>
              <a:t> MAC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لمحول شبكة الحاسب عند تصنيعه.</a:t>
            </a:r>
          </a:p>
          <a:p>
            <a:pPr algn="ctr" rtl="1"/>
            <a:r>
              <a:rPr lang="ar-SA" sz="2800" dirty="0">
                <a:solidFill>
                  <a:srgbClr val="349966"/>
                </a:solidFill>
                <a:latin typeface="Calibri" panose="020F0502020204030204" pitchFamily="34" charset="0"/>
                <a:cs typeface="Sultan bold" pitchFamily="2" charset="-78"/>
              </a:rPr>
              <a:t>يُستخدم مصطلح </a:t>
            </a:r>
            <a:r>
              <a:rPr lang="ar-SA" sz="3200" dirty="0">
                <a:solidFill>
                  <a:srgbClr val="349966"/>
                </a:solidFill>
                <a:latin typeface="Calibri" panose="020F0502020204030204" pitchFamily="34" charset="0"/>
                <a:cs typeface="Sultan bold" pitchFamily="2" charset="-78"/>
              </a:rPr>
              <a:t>العنوان الفيزيائي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( </a:t>
            </a:r>
            <a:r>
              <a:rPr lang="en-US" sz="3200" dirty="0">
                <a:latin typeface="Calibri" panose="020F0502020204030204" pitchFamily="34" charset="0"/>
                <a:cs typeface="Sultan bold" pitchFamily="2" charset="-78"/>
              </a:rPr>
              <a:t>Physical Address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)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كمرادف </a:t>
            </a:r>
            <a:r>
              <a:rPr lang="ar-SA" sz="3200" dirty="0">
                <a:latin typeface="Calibri" panose="020F0502020204030204" pitchFamily="34" charset="0"/>
                <a:cs typeface="Sultan bold" pitchFamily="2" charset="-78"/>
              </a:rPr>
              <a:t>لعنوان </a:t>
            </a:r>
            <a:r>
              <a:rPr lang="en-US" sz="3200" dirty="0">
                <a:latin typeface="Calibri" panose="020F0502020204030204" pitchFamily="34" charset="0"/>
                <a:cs typeface="Sultan bold" pitchFamily="2" charset="-78"/>
              </a:rPr>
              <a:t>MAC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أحيانا.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9D5C69B-F7A6-4A10-8521-6061C10D4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157" y="2960558"/>
            <a:ext cx="65278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2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32D3AD3-2B86-414E-BBF8-18ABCD46E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1" y="98474"/>
            <a:ext cx="11986756" cy="66610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تقويم مرحلي ( لعبة سباق الخيول )</a:t>
              </a: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F8041992-8176-465D-96C1-DA5FBEB5D1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9752" r="1480" b="5135"/>
          <a:stretch/>
        </p:blipFill>
        <p:spPr>
          <a:xfrm>
            <a:off x="117876" y="2865863"/>
            <a:ext cx="4026667" cy="3572246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7F390FA6-1601-4848-BA80-D16A4782F466}"/>
              </a:ext>
            </a:extLst>
          </p:cNvPr>
          <p:cNvGrpSpPr/>
          <p:nvPr/>
        </p:nvGrpSpPr>
        <p:grpSpPr>
          <a:xfrm>
            <a:off x="4059982" y="4360985"/>
            <a:ext cx="4479107" cy="1500918"/>
            <a:chOff x="1871003" y="2644726"/>
            <a:chExt cx="6471139" cy="3868616"/>
          </a:xfrm>
          <a:scene3d>
            <a:camera prst="isometricOffAxis2Right"/>
            <a:lightRig rig="threePt" dir="t"/>
          </a:scene3d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5CA05FF8-6E8C-459E-8D9A-F1B83F7A3B83}"/>
                </a:ext>
              </a:extLst>
            </p:cNvPr>
            <p:cNvSpPr/>
            <p:nvPr/>
          </p:nvSpPr>
          <p:spPr>
            <a:xfrm>
              <a:off x="1871003" y="2644726"/>
              <a:ext cx="6471139" cy="54864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357228A5-F254-4696-9ECF-5E2E62D08645}"/>
                </a:ext>
              </a:extLst>
            </p:cNvPr>
            <p:cNvSpPr/>
            <p:nvPr/>
          </p:nvSpPr>
          <p:spPr>
            <a:xfrm>
              <a:off x="7610618" y="2869808"/>
              <a:ext cx="393896" cy="364353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15251FF1-D2EB-49F0-9CD2-2D86BCE493F8}"/>
                </a:ext>
              </a:extLst>
            </p:cNvPr>
            <p:cNvSpPr/>
            <p:nvPr/>
          </p:nvSpPr>
          <p:spPr>
            <a:xfrm>
              <a:off x="2180492" y="2869808"/>
              <a:ext cx="393896" cy="36435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79A4954F-10A8-4B11-8F46-1E4C93B311E6}"/>
                </a:ext>
              </a:extLst>
            </p:cNvPr>
            <p:cNvSpPr/>
            <p:nvPr/>
          </p:nvSpPr>
          <p:spPr>
            <a:xfrm>
              <a:off x="2743202" y="2757267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F39CED1E-1D48-44B2-A5D8-14A52692234E}"/>
                </a:ext>
              </a:extLst>
            </p:cNvPr>
            <p:cNvSpPr/>
            <p:nvPr/>
          </p:nvSpPr>
          <p:spPr>
            <a:xfrm>
              <a:off x="4579033" y="2757266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9">
              <a:extLst>
                <a:ext uri="{FF2B5EF4-FFF2-40B4-BE49-F238E27FC236}">
                  <a16:creationId xmlns:a16="http://schemas.microsoft.com/office/drawing/2014/main" id="{C0CE5A0D-AAB4-495E-80A6-F7E3CC3CBC26}"/>
                </a:ext>
              </a:extLst>
            </p:cNvPr>
            <p:cNvSpPr/>
            <p:nvPr/>
          </p:nvSpPr>
          <p:spPr>
            <a:xfrm>
              <a:off x="6414864" y="2757265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6CC17459-4630-433F-9621-E8EDA94F1EC8}"/>
                </a:ext>
              </a:extLst>
            </p:cNvPr>
            <p:cNvSpPr/>
            <p:nvPr/>
          </p:nvSpPr>
          <p:spPr>
            <a:xfrm>
              <a:off x="2180492" y="6175717"/>
              <a:ext cx="5824022" cy="33762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846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7407 L 0.18802 -0.14722 C 0.22708 -0.19722 0.28594 -0.22292 0.34766 -0.22292 C 0.41784 -0.22292 0.47422 -0.19722 0.51315 -0.14722 L 0.70156 0.074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8" y="-14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شج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32D3AD3-2B86-414E-BBF8-18ABCD46E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1" y="98474"/>
            <a:ext cx="11986756" cy="66610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24" name="Group 1">
            <a:extLst>
              <a:ext uri="{FF2B5EF4-FFF2-40B4-BE49-F238E27FC236}">
                <a16:creationId xmlns:a16="http://schemas.microsoft.com/office/drawing/2014/main" id="{B3710E63-ED06-478C-89B7-AADC804E2A85}"/>
              </a:ext>
            </a:extLst>
          </p:cNvPr>
          <p:cNvGrpSpPr/>
          <p:nvPr/>
        </p:nvGrpSpPr>
        <p:grpSpPr>
          <a:xfrm>
            <a:off x="4059982" y="4360985"/>
            <a:ext cx="4479107" cy="1500918"/>
            <a:chOff x="1871003" y="2644726"/>
            <a:chExt cx="6471139" cy="3868616"/>
          </a:xfrm>
          <a:scene3d>
            <a:camera prst="isometricOffAxis2Right"/>
            <a:lightRig rig="threePt" dir="t"/>
          </a:scene3d>
        </p:grpSpPr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3CAD0218-F517-4CEB-B51C-C389A47A894A}"/>
                </a:ext>
              </a:extLst>
            </p:cNvPr>
            <p:cNvSpPr/>
            <p:nvPr/>
          </p:nvSpPr>
          <p:spPr>
            <a:xfrm>
              <a:off x="1871003" y="2644726"/>
              <a:ext cx="6471139" cy="54864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1CB59545-785C-4B8F-AF1B-0870B314670E}"/>
                </a:ext>
              </a:extLst>
            </p:cNvPr>
            <p:cNvSpPr/>
            <p:nvPr/>
          </p:nvSpPr>
          <p:spPr>
            <a:xfrm>
              <a:off x="7610618" y="2869808"/>
              <a:ext cx="393896" cy="364353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15FE52EC-4656-4ED9-BBC3-E15254A93907}"/>
                </a:ext>
              </a:extLst>
            </p:cNvPr>
            <p:cNvSpPr/>
            <p:nvPr/>
          </p:nvSpPr>
          <p:spPr>
            <a:xfrm>
              <a:off x="2180492" y="2869808"/>
              <a:ext cx="393896" cy="36435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7">
              <a:extLst>
                <a:ext uri="{FF2B5EF4-FFF2-40B4-BE49-F238E27FC236}">
                  <a16:creationId xmlns:a16="http://schemas.microsoft.com/office/drawing/2014/main" id="{627FD60C-AFE9-4036-9D9F-08A806220405}"/>
                </a:ext>
              </a:extLst>
            </p:cNvPr>
            <p:cNvSpPr/>
            <p:nvPr/>
          </p:nvSpPr>
          <p:spPr>
            <a:xfrm>
              <a:off x="2743202" y="2757267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8">
              <a:extLst>
                <a:ext uri="{FF2B5EF4-FFF2-40B4-BE49-F238E27FC236}">
                  <a16:creationId xmlns:a16="http://schemas.microsoft.com/office/drawing/2014/main" id="{32811A5D-D30A-43EF-BFDF-904493228529}"/>
                </a:ext>
              </a:extLst>
            </p:cNvPr>
            <p:cNvSpPr/>
            <p:nvPr/>
          </p:nvSpPr>
          <p:spPr>
            <a:xfrm>
              <a:off x="4579033" y="2757266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9">
              <a:extLst>
                <a:ext uri="{FF2B5EF4-FFF2-40B4-BE49-F238E27FC236}">
                  <a16:creationId xmlns:a16="http://schemas.microsoft.com/office/drawing/2014/main" id="{8A2FB4FA-05DD-41FA-BBE0-72FD34412CFB}"/>
                </a:ext>
              </a:extLst>
            </p:cNvPr>
            <p:cNvSpPr/>
            <p:nvPr/>
          </p:nvSpPr>
          <p:spPr>
            <a:xfrm>
              <a:off x="6414864" y="2757265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10">
              <a:extLst>
                <a:ext uri="{FF2B5EF4-FFF2-40B4-BE49-F238E27FC236}">
                  <a16:creationId xmlns:a16="http://schemas.microsoft.com/office/drawing/2014/main" id="{24D9BDA0-3A8E-45BE-9CC2-E7CA2051ADC4}"/>
                </a:ext>
              </a:extLst>
            </p:cNvPr>
            <p:cNvSpPr/>
            <p:nvPr/>
          </p:nvSpPr>
          <p:spPr>
            <a:xfrm>
              <a:off x="2180492" y="6175717"/>
              <a:ext cx="5824022" cy="33762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CF7DB2B1-E86E-4945-BFBE-66A220688041}"/>
              </a:ext>
            </a:extLst>
          </p:cNvPr>
          <p:cNvSpPr/>
          <p:nvPr/>
        </p:nvSpPr>
        <p:spPr>
          <a:xfrm>
            <a:off x="2096086" y="276133"/>
            <a:ext cx="8553157" cy="12195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هو العنوان الفيزيائي الذي يعرِّف كل جهاز على شبكة معينة بشكل مميز: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67C9E464-8E13-425B-83F4-BDAF916FDAB3}"/>
              </a:ext>
            </a:extLst>
          </p:cNvPr>
          <p:cNvSpPr/>
          <p:nvPr/>
        </p:nvSpPr>
        <p:spPr>
          <a:xfrm>
            <a:off x="4815393" y="1753041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عنوان </a:t>
            </a:r>
            <a:r>
              <a:rPr lang="en-US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MAC</a:t>
            </a:r>
            <a:endParaRPr lang="ar-SA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FB36CAF5-1747-4DBC-B0B1-23B397AC73F9}"/>
              </a:ext>
            </a:extLst>
          </p:cNvPr>
          <p:cNvSpPr/>
          <p:nvPr/>
        </p:nvSpPr>
        <p:spPr>
          <a:xfrm>
            <a:off x="8454526" y="1741709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عنوان </a:t>
            </a:r>
            <a:r>
              <a:rPr lang="en-US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IP </a:t>
            </a:r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الثابت</a:t>
            </a: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0CF9DAB7-AD37-4A30-AC75-65D1791423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9752" r="1480" b="5135"/>
          <a:stretch/>
        </p:blipFill>
        <p:spPr>
          <a:xfrm>
            <a:off x="117876" y="2865863"/>
            <a:ext cx="4026667" cy="3572246"/>
          </a:xfrm>
          <a:prstGeom prst="rect">
            <a:avLst/>
          </a:prstGeom>
        </p:spPr>
      </p:pic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82A4913D-3D3A-42E5-ABB7-D7560139DACE}"/>
              </a:ext>
            </a:extLst>
          </p:cNvPr>
          <p:cNvSpPr/>
          <p:nvPr/>
        </p:nvSpPr>
        <p:spPr>
          <a:xfrm>
            <a:off x="1176260" y="1749782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عنوان </a:t>
            </a:r>
            <a:r>
              <a:rPr lang="en-US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IP </a:t>
            </a:r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الديناميكي</a:t>
            </a:r>
          </a:p>
        </p:txBody>
      </p:sp>
    </p:spTree>
    <p:extLst>
      <p:ext uri="{BB962C8B-B14F-4D97-AF65-F5344CB8AC3E}">
        <p14:creationId xmlns:p14="http://schemas.microsoft.com/office/powerpoint/2010/main" val="59426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7407 L 0.18802 -0.14722 C 0.22708 -0.19722 0.28594 -0.22292 0.34766 -0.22292 C 0.41784 -0.22292 0.47422 -0.19722 0.51315 -0.14722 L 0.70156 0.074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8" y="-14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شج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32D3AD3-2B86-414E-BBF8-18ABCD46E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1" y="98474"/>
            <a:ext cx="11986756" cy="66610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287F944E-1D3B-4E5B-A09F-D066DFDC05F3}"/>
              </a:ext>
            </a:extLst>
          </p:cNvPr>
          <p:cNvGrpSpPr/>
          <p:nvPr/>
        </p:nvGrpSpPr>
        <p:grpSpPr>
          <a:xfrm>
            <a:off x="4059982" y="4360985"/>
            <a:ext cx="4479107" cy="1500918"/>
            <a:chOff x="1871003" y="2644726"/>
            <a:chExt cx="6471139" cy="3868616"/>
          </a:xfrm>
          <a:scene3d>
            <a:camera prst="isometricOffAxis2Right"/>
            <a:lightRig rig="threePt" dir="t"/>
          </a:scene3d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862FB697-5DEE-4758-BF74-9598323D846D}"/>
                </a:ext>
              </a:extLst>
            </p:cNvPr>
            <p:cNvSpPr/>
            <p:nvPr/>
          </p:nvSpPr>
          <p:spPr>
            <a:xfrm>
              <a:off x="1871003" y="2644726"/>
              <a:ext cx="6471139" cy="54864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8A309257-AC1D-409C-8D8C-6AA4CFD1DAAD}"/>
                </a:ext>
              </a:extLst>
            </p:cNvPr>
            <p:cNvSpPr/>
            <p:nvPr/>
          </p:nvSpPr>
          <p:spPr>
            <a:xfrm>
              <a:off x="7610618" y="2869808"/>
              <a:ext cx="393896" cy="364353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DB1DD258-BB5E-4889-B715-E07DC1DC66EF}"/>
                </a:ext>
              </a:extLst>
            </p:cNvPr>
            <p:cNvSpPr/>
            <p:nvPr/>
          </p:nvSpPr>
          <p:spPr>
            <a:xfrm>
              <a:off x="2180492" y="2869808"/>
              <a:ext cx="393896" cy="36435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7">
              <a:extLst>
                <a:ext uri="{FF2B5EF4-FFF2-40B4-BE49-F238E27FC236}">
                  <a16:creationId xmlns:a16="http://schemas.microsoft.com/office/drawing/2014/main" id="{46E39D33-5583-4320-9E1E-934D0FF99D5F}"/>
                </a:ext>
              </a:extLst>
            </p:cNvPr>
            <p:cNvSpPr/>
            <p:nvPr/>
          </p:nvSpPr>
          <p:spPr>
            <a:xfrm>
              <a:off x="2743202" y="2757267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8">
              <a:extLst>
                <a:ext uri="{FF2B5EF4-FFF2-40B4-BE49-F238E27FC236}">
                  <a16:creationId xmlns:a16="http://schemas.microsoft.com/office/drawing/2014/main" id="{AE82D9CA-1D3C-440E-A852-BD00C6BB308B}"/>
                </a:ext>
              </a:extLst>
            </p:cNvPr>
            <p:cNvSpPr/>
            <p:nvPr/>
          </p:nvSpPr>
          <p:spPr>
            <a:xfrm>
              <a:off x="4579033" y="2757266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E087066D-AD05-402A-B8CB-2746DA922560}"/>
                </a:ext>
              </a:extLst>
            </p:cNvPr>
            <p:cNvSpPr/>
            <p:nvPr/>
          </p:nvSpPr>
          <p:spPr>
            <a:xfrm>
              <a:off x="6414864" y="2757265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BB04A28-D18E-4FBC-B0B2-1E15DE5ABA78}"/>
                </a:ext>
              </a:extLst>
            </p:cNvPr>
            <p:cNvSpPr/>
            <p:nvPr/>
          </p:nvSpPr>
          <p:spPr>
            <a:xfrm>
              <a:off x="2180492" y="6175717"/>
              <a:ext cx="5824022" cy="33762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74D1379D-B5EF-4CAE-B946-A6A61F348082}"/>
              </a:ext>
            </a:extLst>
          </p:cNvPr>
          <p:cNvSpPr/>
          <p:nvPr/>
        </p:nvSpPr>
        <p:spPr>
          <a:xfrm>
            <a:off x="2096086" y="276133"/>
            <a:ext cx="8553157" cy="12195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يتم تمثيل عناوين </a:t>
            </a:r>
            <a:r>
              <a:rPr lang="en-US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IP </a:t>
            </a:r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بتنسيق يعرف بالتدوين النقطي :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8111C46-5A7F-4946-A50F-336AD1CA8253}"/>
              </a:ext>
            </a:extLst>
          </p:cNvPr>
          <p:cNvSpPr/>
          <p:nvPr/>
        </p:nvSpPr>
        <p:spPr>
          <a:xfrm>
            <a:off x="8372615" y="1752517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العشري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95298375-C8D3-4974-B7B5-0A1DE25BB8B7}"/>
              </a:ext>
            </a:extLst>
          </p:cNvPr>
          <p:cNvSpPr/>
          <p:nvPr/>
        </p:nvSpPr>
        <p:spPr>
          <a:xfrm>
            <a:off x="4715101" y="1752517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الثنائي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1D721798-9BC4-4171-B175-01BB1DD114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9752" r="1480" b="5135"/>
          <a:stretch/>
        </p:blipFill>
        <p:spPr>
          <a:xfrm>
            <a:off x="117876" y="2865863"/>
            <a:ext cx="4026667" cy="3572246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2846E1CB-B380-4E84-B1CD-25BF718F74E1}"/>
              </a:ext>
            </a:extLst>
          </p:cNvPr>
          <p:cNvSpPr/>
          <p:nvPr/>
        </p:nvSpPr>
        <p:spPr>
          <a:xfrm>
            <a:off x="1176260" y="1749782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الثماني</a:t>
            </a:r>
          </a:p>
        </p:txBody>
      </p:sp>
    </p:spTree>
    <p:extLst>
      <p:ext uri="{BB962C8B-B14F-4D97-AF65-F5344CB8AC3E}">
        <p14:creationId xmlns:p14="http://schemas.microsoft.com/office/powerpoint/2010/main" val="4583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7407 L 0.18802 -0.14722 C 0.22708 -0.19722 0.28594 -0.22292 0.34766 -0.22292 C 0.41784 -0.22292 0.47422 -0.19722 0.51315 -0.14722 L 0.70156 0.074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8" y="-14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شج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32D3AD3-2B86-414E-BBF8-18ABCD46E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1" y="98474"/>
            <a:ext cx="11986756" cy="66610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591225DB-9A68-428C-909A-136676F79DEF}"/>
              </a:ext>
            </a:extLst>
          </p:cNvPr>
          <p:cNvGrpSpPr/>
          <p:nvPr/>
        </p:nvGrpSpPr>
        <p:grpSpPr>
          <a:xfrm>
            <a:off x="4059982" y="4360985"/>
            <a:ext cx="4479107" cy="1500918"/>
            <a:chOff x="1871003" y="2644726"/>
            <a:chExt cx="6471139" cy="3868616"/>
          </a:xfrm>
          <a:scene3d>
            <a:camera prst="isometricOffAxis2Right"/>
            <a:lightRig rig="threePt" dir="t"/>
          </a:scene3d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779A5092-3160-4BB1-8051-70C89C88126C}"/>
                </a:ext>
              </a:extLst>
            </p:cNvPr>
            <p:cNvSpPr/>
            <p:nvPr/>
          </p:nvSpPr>
          <p:spPr>
            <a:xfrm>
              <a:off x="1871003" y="2644726"/>
              <a:ext cx="6471139" cy="54864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215FBE43-EB7C-4682-B29C-4DE62512610D}"/>
                </a:ext>
              </a:extLst>
            </p:cNvPr>
            <p:cNvSpPr/>
            <p:nvPr/>
          </p:nvSpPr>
          <p:spPr>
            <a:xfrm>
              <a:off x="7610618" y="2869808"/>
              <a:ext cx="393896" cy="364353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BC16F97A-CF3F-44F9-AF23-C27FD6B05910}"/>
                </a:ext>
              </a:extLst>
            </p:cNvPr>
            <p:cNvSpPr/>
            <p:nvPr/>
          </p:nvSpPr>
          <p:spPr>
            <a:xfrm>
              <a:off x="2180492" y="2869808"/>
              <a:ext cx="393896" cy="36435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7">
              <a:extLst>
                <a:ext uri="{FF2B5EF4-FFF2-40B4-BE49-F238E27FC236}">
                  <a16:creationId xmlns:a16="http://schemas.microsoft.com/office/drawing/2014/main" id="{E9695B7E-6ABF-453A-A618-1807603E0C67}"/>
                </a:ext>
              </a:extLst>
            </p:cNvPr>
            <p:cNvSpPr/>
            <p:nvPr/>
          </p:nvSpPr>
          <p:spPr>
            <a:xfrm>
              <a:off x="2743202" y="2757267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8">
              <a:extLst>
                <a:ext uri="{FF2B5EF4-FFF2-40B4-BE49-F238E27FC236}">
                  <a16:creationId xmlns:a16="http://schemas.microsoft.com/office/drawing/2014/main" id="{58241C80-6BF3-4BA2-8C14-94429F50BF75}"/>
                </a:ext>
              </a:extLst>
            </p:cNvPr>
            <p:cNvSpPr/>
            <p:nvPr/>
          </p:nvSpPr>
          <p:spPr>
            <a:xfrm>
              <a:off x="4579033" y="2757266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72E907FC-83F4-4F4B-B8CF-0C1462E42C7E}"/>
                </a:ext>
              </a:extLst>
            </p:cNvPr>
            <p:cNvSpPr/>
            <p:nvPr/>
          </p:nvSpPr>
          <p:spPr>
            <a:xfrm>
              <a:off x="6414864" y="2757265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76A1EBB3-1592-47E4-AC7A-5FE9C210DCB4}"/>
                </a:ext>
              </a:extLst>
            </p:cNvPr>
            <p:cNvSpPr/>
            <p:nvPr/>
          </p:nvSpPr>
          <p:spPr>
            <a:xfrm>
              <a:off x="2180492" y="6175717"/>
              <a:ext cx="5824022" cy="33762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E1550E2-3D98-4124-ADDD-58A548F1821A}"/>
              </a:ext>
            </a:extLst>
          </p:cNvPr>
          <p:cNvSpPr/>
          <p:nvPr/>
        </p:nvSpPr>
        <p:spPr>
          <a:xfrm>
            <a:off x="2096086" y="276133"/>
            <a:ext cx="8553157" cy="12195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يتم تقسيم مساحة عنوان</a:t>
            </a:r>
            <a:r>
              <a:rPr lang="en-US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IP</a:t>
            </a:r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IPv4 </a:t>
            </a:r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إلى :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FE300DE-0067-4BB7-98DC-371275413C95}"/>
              </a:ext>
            </a:extLst>
          </p:cNvPr>
          <p:cNvSpPr/>
          <p:nvPr/>
        </p:nvSpPr>
        <p:spPr>
          <a:xfrm>
            <a:off x="4815393" y="1753041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خمس فئات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C02C8160-145B-4F9B-A343-DEABB0488F0C}"/>
              </a:ext>
            </a:extLst>
          </p:cNvPr>
          <p:cNvSpPr/>
          <p:nvPr/>
        </p:nvSpPr>
        <p:spPr>
          <a:xfrm>
            <a:off x="8454526" y="1741709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ست فئات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964AC98F-0F78-4A87-B8DA-378A90EA74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9752" r="1480" b="5135"/>
          <a:stretch/>
        </p:blipFill>
        <p:spPr>
          <a:xfrm>
            <a:off x="117876" y="2865863"/>
            <a:ext cx="4026667" cy="3572246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A01E204F-45CB-4C41-AC81-ACE9A44A8332}"/>
              </a:ext>
            </a:extLst>
          </p:cNvPr>
          <p:cNvSpPr/>
          <p:nvPr/>
        </p:nvSpPr>
        <p:spPr>
          <a:xfrm>
            <a:off x="1176260" y="1749782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اربع فئات</a:t>
            </a:r>
          </a:p>
        </p:txBody>
      </p:sp>
    </p:spTree>
    <p:extLst>
      <p:ext uri="{BB962C8B-B14F-4D97-AF65-F5344CB8AC3E}">
        <p14:creationId xmlns:p14="http://schemas.microsoft.com/office/powerpoint/2010/main" val="3704868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7407 L 0.18802 -0.14722 C 0.22708 -0.19722 0.28594 -0.22292 0.34766 -0.22292 C 0.41784 -0.22292 0.47422 -0.19722 0.51315 -0.14722 L 0.70156 0.074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8" y="-14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شج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32D3AD3-2B86-414E-BBF8-18ABCD46E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1" y="98474"/>
            <a:ext cx="11986756" cy="666105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7420D4BE-524A-4A95-BA54-0B817C99B34D}"/>
              </a:ext>
            </a:extLst>
          </p:cNvPr>
          <p:cNvGrpSpPr/>
          <p:nvPr/>
        </p:nvGrpSpPr>
        <p:grpSpPr>
          <a:xfrm>
            <a:off x="4059982" y="4360985"/>
            <a:ext cx="4479107" cy="1500918"/>
            <a:chOff x="1871003" y="2644726"/>
            <a:chExt cx="6471139" cy="3868616"/>
          </a:xfrm>
          <a:scene3d>
            <a:camera prst="isometricOffAxis2Right"/>
            <a:lightRig rig="threePt" dir="t"/>
          </a:scene3d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AD7A9E48-1369-4C6A-952E-E5628CF1742A}"/>
                </a:ext>
              </a:extLst>
            </p:cNvPr>
            <p:cNvSpPr/>
            <p:nvPr/>
          </p:nvSpPr>
          <p:spPr>
            <a:xfrm>
              <a:off x="1871003" y="2644726"/>
              <a:ext cx="6471139" cy="54864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D9C70F73-04EE-4B63-9261-08A08D8F2AD6}"/>
                </a:ext>
              </a:extLst>
            </p:cNvPr>
            <p:cNvSpPr/>
            <p:nvPr/>
          </p:nvSpPr>
          <p:spPr>
            <a:xfrm>
              <a:off x="7610618" y="2869808"/>
              <a:ext cx="393896" cy="364353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CE6A6D77-C383-475E-A693-89D7B4300898}"/>
                </a:ext>
              </a:extLst>
            </p:cNvPr>
            <p:cNvSpPr/>
            <p:nvPr/>
          </p:nvSpPr>
          <p:spPr>
            <a:xfrm>
              <a:off x="2180492" y="2869808"/>
              <a:ext cx="393896" cy="364353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7">
              <a:extLst>
                <a:ext uri="{FF2B5EF4-FFF2-40B4-BE49-F238E27FC236}">
                  <a16:creationId xmlns:a16="http://schemas.microsoft.com/office/drawing/2014/main" id="{480468C4-FDEC-49FA-B3DF-47DD68F3FF53}"/>
                </a:ext>
              </a:extLst>
            </p:cNvPr>
            <p:cNvSpPr/>
            <p:nvPr/>
          </p:nvSpPr>
          <p:spPr>
            <a:xfrm>
              <a:off x="2743202" y="2757267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8">
              <a:extLst>
                <a:ext uri="{FF2B5EF4-FFF2-40B4-BE49-F238E27FC236}">
                  <a16:creationId xmlns:a16="http://schemas.microsoft.com/office/drawing/2014/main" id="{7F16713F-12D1-45DB-826D-35111216374B}"/>
                </a:ext>
              </a:extLst>
            </p:cNvPr>
            <p:cNvSpPr/>
            <p:nvPr/>
          </p:nvSpPr>
          <p:spPr>
            <a:xfrm>
              <a:off x="4579033" y="2757266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A64E749D-28C1-4897-9F03-A45554E3FA9E}"/>
                </a:ext>
              </a:extLst>
            </p:cNvPr>
            <p:cNvSpPr/>
            <p:nvPr/>
          </p:nvSpPr>
          <p:spPr>
            <a:xfrm>
              <a:off x="6414864" y="2757265"/>
              <a:ext cx="998806" cy="323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AADF20D5-715E-43CD-A203-1E50BDA03ED9}"/>
                </a:ext>
              </a:extLst>
            </p:cNvPr>
            <p:cNvSpPr/>
            <p:nvPr/>
          </p:nvSpPr>
          <p:spPr>
            <a:xfrm>
              <a:off x="2180492" y="6175717"/>
              <a:ext cx="5824022" cy="337624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F1724B47-A848-4967-B4A9-89D59BDC1AAD}"/>
              </a:ext>
            </a:extLst>
          </p:cNvPr>
          <p:cNvSpPr/>
          <p:nvPr/>
        </p:nvSpPr>
        <p:spPr>
          <a:xfrm>
            <a:off x="2096086" y="276133"/>
            <a:ext cx="8553157" cy="12195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يتم تكوين العنوان الديناميكي تلقائيا بواسطة البروتوكول الذي يعرف بـ :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14FE66B9-2036-44C8-A0F2-A2F3B5D27FF5}"/>
              </a:ext>
            </a:extLst>
          </p:cNvPr>
          <p:cNvSpPr/>
          <p:nvPr/>
        </p:nvSpPr>
        <p:spPr>
          <a:xfrm>
            <a:off x="647067" y="1736230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DHCP</a:t>
            </a:r>
            <a:endParaRPr lang="ar-SA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83834A8-9D40-4953-8237-55C6C55E1855}"/>
              </a:ext>
            </a:extLst>
          </p:cNvPr>
          <p:cNvSpPr/>
          <p:nvPr/>
        </p:nvSpPr>
        <p:spPr>
          <a:xfrm>
            <a:off x="8454526" y="1741709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IP</a:t>
            </a:r>
            <a:endParaRPr lang="ar-SA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792F304B-6152-479A-89E3-CEEA694AD9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9752" r="1480" b="5135"/>
          <a:stretch/>
        </p:blipFill>
        <p:spPr>
          <a:xfrm>
            <a:off x="117876" y="2865863"/>
            <a:ext cx="4026667" cy="3572246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B16CC383-17FE-4005-BE11-D8F3BAA25588}"/>
              </a:ext>
            </a:extLst>
          </p:cNvPr>
          <p:cNvSpPr/>
          <p:nvPr/>
        </p:nvSpPr>
        <p:spPr>
          <a:xfrm>
            <a:off x="4663689" y="1736231"/>
            <a:ext cx="2968283" cy="87814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TCP/IP</a:t>
            </a:r>
          </a:p>
        </p:txBody>
      </p:sp>
    </p:spTree>
    <p:extLst>
      <p:ext uri="{BB962C8B-B14F-4D97-AF65-F5344CB8AC3E}">
        <p14:creationId xmlns:p14="http://schemas.microsoft.com/office/powerpoint/2010/main" val="45419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7407 L 0.18802 -0.14722 C 0.22708 -0.19722 0.28594 -0.22292 0.34766 -0.22292 C 0.41784 -0.22292 0.47422 -0.19722 0.51315 -0.14722 L 0.70156 0.074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8" y="-14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شج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239841" y="222992"/>
            <a:ext cx="11294705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181196" y="521789"/>
              <a:ext cx="5889241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تصنيف أجهزة الشبكة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(Network Devices)</a:t>
              </a:r>
            </a:p>
          </p:txBody>
        </p:sp>
      </p:grpSp>
      <p:graphicFrame>
        <p:nvGraphicFramePr>
          <p:cNvPr id="14" name="جدول 3">
            <a:extLst>
              <a:ext uri="{FF2B5EF4-FFF2-40B4-BE49-F238E27FC236}">
                <a16:creationId xmlns:a16="http://schemas.microsoft.com/office/drawing/2014/main" id="{321E1628-EFDC-4338-B85C-D8CD9ABE0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414272"/>
              </p:ext>
            </p:extLst>
          </p:nvPr>
        </p:nvGraphicFramePr>
        <p:xfrm>
          <a:off x="101803" y="1588487"/>
          <a:ext cx="11580997" cy="5104291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2298957">
                  <a:extLst>
                    <a:ext uri="{9D8B030D-6E8A-4147-A177-3AD203B41FA5}">
                      <a16:colId xmlns:a16="http://schemas.microsoft.com/office/drawing/2014/main" val="1497500843"/>
                    </a:ext>
                  </a:extLst>
                </a:gridCol>
                <a:gridCol w="6337872">
                  <a:extLst>
                    <a:ext uri="{9D8B030D-6E8A-4147-A177-3AD203B41FA5}">
                      <a16:colId xmlns:a16="http://schemas.microsoft.com/office/drawing/2014/main" val="890178877"/>
                    </a:ext>
                  </a:extLst>
                </a:gridCol>
                <a:gridCol w="2944168">
                  <a:extLst>
                    <a:ext uri="{9D8B030D-6E8A-4147-A177-3AD203B41FA5}">
                      <a16:colId xmlns:a16="http://schemas.microsoft.com/office/drawing/2014/main" val="874703810"/>
                    </a:ext>
                  </a:extLst>
                </a:gridCol>
              </a:tblGrid>
              <a:tr h="377021">
                <a:tc>
                  <a:txBody>
                    <a:bodyPr/>
                    <a:lstStyle/>
                    <a:p>
                      <a:pPr marL="0" lvl="0" indent="0" algn="ctr" rtl="1">
                        <a:buFont typeface="Arial" panose="020B0604020202020204" pitchFamily="34" charset="0"/>
                        <a:buNone/>
                      </a:pPr>
                      <a:r>
                        <a:rPr lang="ar-SA" sz="2800" b="0" dirty="0">
                          <a:solidFill>
                            <a:schemeClr val="bg1"/>
                          </a:solidFill>
                          <a:cs typeface="Sultan bold" pitchFamily="2" charset="-78"/>
                        </a:rPr>
                        <a:t>جهاز الشبكة </a:t>
                      </a:r>
                      <a:endParaRPr lang="ar-SA" sz="2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Sultan 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1">
                        <a:buFont typeface="Arial" panose="020B0604020202020204" pitchFamily="34" charset="0"/>
                        <a:buNone/>
                      </a:pPr>
                      <a:r>
                        <a:rPr lang="ar-SA" sz="2800" b="0" dirty="0">
                          <a:solidFill>
                            <a:schemeClr val="bg1"/>
                          </a:solidFill>
                          <a:cs typeface="Sultan bold" pitchFamily="2" charset="-78"/>
                        </a:rPr>
                        <a:t>الاستخدام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1">
                        <a:buFont typeface="Arial" panose="020B0604020202020204" pitchFamily="34" charset="0"/>
                        <a:buNone/>
                      </a:pPr>
                      <a:r>
                        <a:rPr lang="ar-SA" sz="2800" b="0" dirty="0">
                          <a:solidFill>
                            <a:schemeClr val="bg1"/>
                          </a:solidFill>
                          <a:cs typeface="Sultan bold" pitchFamily="2" charset="-78"/>
                        </a:rPr>
                        <a:t>الشكل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1575872"/>
                  </a:ext>
                </a:extLst>
              </a:tr>
              <a:tr h="1019971">
                <a:tc>
                  <a:txBody>
                    <a:bodyPr/>
                    <a:lstStyle/>
                    <a:p>
                      <a:pPr algn="ctr" rtl="1"/>
                      <a:endParaRPr lang="ar-SA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Sakkal Majalla" panose="02000000000000000000" pitchFamily="2" charset="-78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400" b="0" dirty="0">
                          <a:ln w="0"/>
                          <a:solidFill>
                            <a:schemeClr val="tx1"/>
                          </a:solidFill>
                          <a:cs typeface="Sultan bold" pitchFamily="2" charset="-78"/>
                        </a:rPr>
                        <a:t>يستخدم لإرسال حزم البيانات بين الشبكات + يربط بين شبكتين أو أكثر + يحدد المسار الأفضل لتوجيه البيانات بين المرسل والمستقبل باستخدام بروتوكولات معينة.</a:t>
                      </a:r>
                      <a:endParaRPr lang="ar-SA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ar-SA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1305088"/>
                  </a:ext>
                </a:extLst>
              </a:tr>
              <a:tr h="1019971">
                <a:tc>
                  <a:txBody>
                    <a:bodyPr/>
                    <a:lstStyle/>
                    <a:p>
                      <a:pPr algn="ctr" rtl="1"/>
                      <a:endParaRPr lang="ar-SA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Sakkal Majalla" panose="02000000000000000000" pitchFamily="2" charset="-78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kern="1200" dirty="0">
                          <a:ln w="0"/>
                          <a:solidFill>
                            <a:schemeClr val="tx1"/>
                          </a:solidFill>
                          <a:cs typeface="Sultan bold" pitchFamily="2" charset="-78"/>
                        </a:rPr>
                        <a:t>يستخدم لإرسال البيانات بين المرسل والمستقبل في شبكة محلية + يوسع الشبكة المحلية بزيادة عدد الأجهزة المرتبطة بها .  </a:t>
                      </a:r>
                      <a:endParaRPr lang="ar-SA" sz="2400" b="0" kern="1200" dirty="0">
                        <a:ln w="0"/>
                        <a:solidFill>
                          <a:schemeClr val="tx1"/>
                        </a:solidFill>
                        <a:latin typeface="+mn-lt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ar-SA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524430"/>
                  </a:ext>
                </a:extLst>
              </a:tr>
              <a:tr h="1019971">
                <a:tc>
                  <a:txBody>
                    <a:bodyPr/>
                    <a:lstStyle/>
                    <a:p>
                      <a:pPr algn="ctr" rtl="1"/>
                      <a:endParaRPr lang="ar-SA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Sakkal Majalla" panose="02000000000000000000" pitchFamily="2" charset="-78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400" b="0" kern="1200" dirty="0">
                          <a:ln w="0"/>
                          <a:solidFill>
                            <a:schemeClr val="tx1"/>
                          </a:solidFill>
                          <a:cs typeface="Sultan bold" pitchFamily="2" charset="-78"/>
                        </a:rPr>
                        <a:t>يستخدم لإيصال عدة أجهزة داخل الشبكة المحلية ولكن عندما يستقبل الموزع حزمة بيانات يبث هذه الحزمة إلى جميع الأجهزة المتصلة الأخرى بصرف النظر عن وجهتها النهائية.</a:t>
                      </a:r>
                      <a:endParaRPr lang="ar-SA" sz="2400" b="0" kern="1200" dirty="0">
                        <a:ln w="0"/>
                        <a:solidFill>
                          <a:schemeClr val="tx1"/>
                        </a:solidFill>
                        <a:latin typeface="+mn-lt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ar-SA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046555"/>
                  </a:ext>
                </a:extLst>
              </a:tr>
              <a:tr h="1019971">
                <a:tc>
                  <a:txBody>
                    <a:bodyPr/>
                    <a:lstStyle/>
                    <a:p>
                      <a:pPr algn="ctr" rtl="1"/>
                      <a:endParaRPr lang="ar-SA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Sakkal Majalla" panose="02000000000000000000" pitchFamily="2" charset="-78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400" b="0" kern="1200" dirty="0">
                          <a:ln w="0"/>
                          <a:solidFill>
                            <a:schemeClr val="tx1"/>
                          </a:solidFill>
                          <a:cs typeface="Sultan bold" pitchFamily="2" charset="-78"/>
                        </a:rPr>
                        <a:t>يستخدم  لتوفير خدمة اتصال </a:t>
                      </a:r>
                      <a:r>
                        <a:rPr lang="en-US" sz="2400" b="0" kern="1200" dirty="0">
                          <a:ln w="0"/>
                          <a:solidFill>
                            <a:schemeClr val="tx1"/>
                          </a:solidFill>
                          <a:cs typeface="Sultan bold" pitchFamily="2" charset="-78"/>
                        </a:rPr>
                        <a:t>Wi-Fi </a:t>
                      </a:r>
                      <a:r>
                        <a:rPr lang="ar-SA" sz="2400" b="0" kern="1200" dirty="0">
                          <a:ln w="0"/>
                          <a:solidFill>
                            <a:schemeClr val="tx1"/>
                          </a:solidFill>
                          <a:cs typeface="Sultan bold" pitchFamily="2" charset="-78"/>
                        </a:rPr>
                        <a:t> اللاسلكية للهواتف الذكية وأجهزة الحاسب النقالة وهو جهاز يجمع بين وظيفة المودم والموجه في نفس الصندوق.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endParaRPr lang="ar-SA" sz="2400" b="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Sultan bold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2124198"/>
                  </a:ext>
                </a:extLst>
              </a:tr>
            </a:tbl>
          </a:graphicData>
        </a:graphic>
      </p:graphicFrame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0023AAB-34EB-4145-8D3A-EFBEAD6BE1E7}"/>
              </a:ext>
            </a:extLst>
          </p:cNvPr>
          <p:cNvSpPr txBox="1"/>
          <p:nvPr/>
        </p:nvSpPr>
        <p:spPr>
          <a:xfrm>
            <a:off x="56269" y="1070608"/>
            <a:ext cx="1189589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700" dirty="0">
                <a:ln w="0"/>
                <a:cs typeface="Sultan bold" pitchFamily="2" charset="-78"/>
              </a:rPr>
              <a:t>لدينا </a:t>
            </a:r>
            <a:r>
              <a:rPr lang="ar-SA" sz="2700" dirty="0">
                <a:ln w="0"/>
                <a:solidFill>
                  <a:srgbClr val="0067A2"/>
                </a:solidFill>
                <a:cs typeface="Sultan bold" pitchFamily="2" charset="-78"/>
              </a:rPr>
              <a:t>تصنيفات مختلفة لأجهزة الشبكة </a:t>
            </a:r>
            <a:r>
              <a:rPr lang="ar-SA" sz="2700" dirty="0">
                <a:ln w="0"/>
                <a:cs typeface="Sultan bold" pitchFamily="2" charset="-78"/>
              </a:rPr>
              <a:t>وبنيتها التحتية ويبين الجدول التالي بعض استخدامات هذه الأجهزة :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38CD3AE-1A41-471D-981B-EBD43F2F1EF8}"/>
              </a:ext>
            </a:extLst>
          </p:cNvPr>
          <p:cNvSpPr txBox="1"/>
          <p:nvPr/>
        </p:nvSpPr>
        <p:spPr>
          <a:xfrm>
            <a:off x="9481536" y="2248389"/>
            <a:ext cx="21501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0067A2"/>
                </a:solidFill>
                <a:latin typeface="Sakkal Majalla" panose="02000000000000000000" pitchFamily="2" charset="-78"/>
                <a:cs typeface="Sultan bold" pitchFamily="2" charset="-78"/>
              </a:rPr>
              <a:t>الموجهات </a:t>
            </a:r>
          </a:p>
          <a:p>
            <a:pPr algn="ctr"/>
            <a:r>
              <a:rPr lang="en-US" sz="2400" dirty="0">
                <a:solidFill>
                  <a:srgbClr val="0067A2"/>
                </a:solidFill>
                <a:latin typeface="Sakkal Majalla" panose="02000000000000000000" pitchFamily="2" charset="-78"/>
                <a:cs typeface="Sultan bold" pitchFamily="2" charset="-78"/>
              </a:rPr>
              <a:t>Routers </a:t>
            </a:r>
            <a:endParaRPr lang="ar-SA" sz="2400" dirty="0">
              <a:solidFill>
                <a:srgbClr val="0067A2"/>
              </a:solidFill>
              <a:cs typeface="Sultan bold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B08C1B9-7F73-440D-B136-F89644F892B8}"/>
              </a:ext>
            </a:extLst>
          </p:cNvPr>
          <p:cNvSpPr txBox="1"/>
          <p:nvPr/>
        </p:nvSpPr>
        <p:spPr>
          <a:xfrm>
            <a:off x="9405638" y="3352135"/>
            <a:ext cx="2301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0067A2"/>
                </a:solidFill>
                <a:latin typeface="Sakkal Majalla" panose="02000000000000000000" pitchFamily="2" charset="-78"/>
                <a:cs typeface="Sultan bold" pitchFamily="2" charset="-78"/>
              </a:rPr>
              <a:t>المحولات </a:t>
            </a:r>
          </a:p>
          <a:p>
            <a:pPr algn="ctr"/>
            <a:r>
              <a:rPr lang="en-US" sz="2400" dirty="0">
                <a:solidFill>
                  <a:srgbClr val="0067A2"/>
                </a:solidFill>
                <a:latin typeface="Sakkal Majalla" panose="02000000000000000000" pitchFamily="2" charset="-78"/>
                <a:cs typeface="Sultan bold" pitchFamily="2" charset="-78"/>
              </a:rPr>
              <a:t>Switches</a:t>
            </a:r>
            <a:endParaRPr lang="ar-SA" sz="2400" dirty="0">
              <a:solidFill>
                <a:srgbClr val="0067A2"/>
              </a:solidFill>
              <a:cs typeface="Sultan bold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1405E0F-3F39-49FC-A862-6331164C1A5D}"/>
              </a:ext>
            </a:extLst>
          </p:cNvPr>
          <p:cNvSpPr txBox="1"/>
          <p:nvPr/>
        </p:nvSpPr>
        <p:spPr>
          <a:xfrm>
            <a:off x="9405638" y="4455881"/>
            <a:ext cx="2301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0067A2"/>
                </a:solidFill>
                <a:latin typeface="Sakkal Majalla" panose="02000000000000000000" pitchFamily="2" charset="-78"/>
                <a:cs typeface="Sultan bold" pitchFamily="2" charset="-78"/>
              </a:rPr>
              <a:t>الموزعات </a:t>
            </a:r>
          </a:p>
          <a:p>
            <a:pPr algn="ctr"/>
            <a:r>
              <a:rPr lang="en-US" sz="2400" dirty="0">
                <a:solidFill>
                  <a:srgbClr val="0067A2"/>
                </a:solidFill>
                <a:latin typeface="Sakkal Majalla" panose="02000000000000000000" pitchFamily="2" charset="-78"/>
                <a:cs typeface="Sultan bold" pitchFamily="2" charset="-78"/>
              </a:rPr>
              <a:t>Hubs</a:t>
            </a:r>
            <a:endParaRPr lang="ar-SA" sz="2400" dirty="0">
              <a:solidFill>
                <a:srgbClr val="0067A2"/>
              </a:solidFill>
              <a:cs typeface="Sultan bold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3B318FB-C182-447E-AAF6-43131665EAF4}"/>
              </a:ext>
            </a:extLst>
          </p:cNvPr>
          <p:cNvSpPr txBox="1"/>
          <p:nvPr/>
        </p:nvSpPr>
        <p:spPr>
          <a:xfrm>
            <a:off x="9405638" y="5559628"/>
            <a:ext cx="2301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0067A2"/>
                </a:solidFill>
                <a:latin typeface="Sakkal Majalla" panose="02000000000000000000" pitchFamily="2" charset="-78"/>
                <a:cs typeface="Sultan bold" pitchFamily="2" charset="-78"/>
              </a:rPr>
              <a:t>بوابة المنزل </a:t>
            </a:r>
          </a:p>
          <a:p>
            <a:pPr algn="ctr"/>
            <a:r>
              <a:rPr lang="en-US" sz="2400" dirty="0">
                <a:solidFill>
                  <a:srgbClr val="0067A2"/>
                </a:solidFill>
                <a:latin typeface="Sakkal Majalla" panose="02000000000000000000" pitchFamily="2" charset="-78"/>
                <a:cs typeface="Sultan bold" pitchFamily="2" charset="-78"/>
              </a:rPr>
              <a:t>Home Gateway</a:t>
            </a:r>
            <a:endParaRPr lang="ar-SA" sz="2400" dirty="0">
              <a:solidFill>
                <a:srgbClr val="0067A2"/>
              </a:solidFill>
              <a:cs typeface="Sultan bold" pitchFamily="2" charset="-78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02E6794-6D9E-403A-8039-DC9C19DA9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6" y="2245648"/>
            <a:ext cx="1828800" cy="9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50E413B-FBC6-41F9-BDC2-C28E3EAD1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18" y="3202752"/>
            <a:ext cx="2043688" cy="124755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9C372006-68DC-45E2-81D4-5A80E65BD6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240"/>
          <a:stretch/>
        </p:blipFill>
        <p:spPr>
          <a:xfrm flipH="1">
            <a:off x="533883" y="4568213"/>
            <a:ext cx="1963301" cy="86707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CE9E97B-B964-4796-B751-59B800D6A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83" y="5470875"/>
            <a:ext cx="1963300" cy="132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33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تقويم ختامي (استراتيجية النصف الاخر )</a:t>
              </a:r>
            </a:p>
          </p:txBody>
        </p:sp>
      </p:grpSp>
      <p:grpSp>
        <p:nvGrpSpPr>
          <p:cNvPr id="9" name="3">
            <a:extLst>
              <a:ext uri="{FF2B5EF4-FFF2-40B4-BE49-F238E27FC236}">
                <a16:creationId xmlns:a16="http://schemas.microsoft.com/office/drawing/2014/main" id="{F976B63B-EB15-4E6F-BA24-71BCE0534E3B}"/>
              </a:ext>
            </a:extLst>
          </p:cNvPr>
          <p:cNvGrpSpPr/>
          <p:nvPr/>
        </p:nvGrpSpPr>
        <p:grpSpPr>
          <a:xfrm>
            <a:off x="2642200" y="4298933"/>
            <a:ext cx="3499683" cy="1878039"/>
            <a:chOff x="285515" y="4311131"/>
            <a:chExt cx="3499683" cy="1878039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A20330E-9C7B-431C-92EA-E4E87954C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13" b="98257" l="10000" r="90000">
                          <a14:foregroundMark x1="76533" y1="95207" x2="32533" y2="95207"/>
                          <a14:foregroundMark x1="32533" y1="95207" x2="30133" y2="94553"/>
                          <a14:foregroundMark x1="25600" y1="99891" x2="34400" y2="99782"/>
                          <a14:foregroundMark x1="34400" y1="99782" x2="66533" y2="99782"/>
                          <a14:foregroundMark x1="66533" y1="99782" x2="75867" y2="98257"/>
                          <a14:foregroundMark x1="75867" y1="98257" x2="76267" y2="97603"/>
                          <a14:backgroundMark x1="76267" y1="28105" x2="52800" y2="32462"/>
                          <a14:backgroundMark x1="52800" y1="32462" x2="29067" y2="46405"/>
                          <a14:backgroundMark x1="29067" y1="46405" x2="63733" y2="48475"/>
                          <a14:backgroundMark x1="63733" y1="48475" x2="75067" y2="34205"/>
                          <a14:backgroundMark x1="75067" y1="34205" x2="73200" y2="30392"/>
                          <a14:backgroundMark x1="63200" y1="19281" x2="26800" y2="19499"/>
                          <a14:backgroundMark x1="26800" y1="19499" x2="25067" y2="18627"/>
                          <a14:backgroundMark x1="18533" y1="28540" x2="16933" y2="40414"/>
                          <a14:backgroundMark x1="16933" y1="40414" x2="32133" y2="45969"/>
                          <a14:backgroundMark x1="32133" y1="45969" x2="27733" y2="33115"/>
                          <a14:backgroundMark x1="27733" y1="33115" x2="18267" y2="31155"/>
                          <a14:backgroundMark x1="18267" y1="31155" x2="16267" y2="30174"/>
                          <a14:backgroundMark x1="12000" y1="51089" x2="62933" y2="52397"/>
                          <a14:backgroundMark x1="62933" y1="52397" x2="82133" y2="50327"/>
                          <a14:backgroundMark x1="82133" y1="50327" x2="92533" y2="51852"/>
                          <a14:backgroundMark x1="90133" y1="54139" x2="43600" y2="59695"/>
                          <a14:backgroundMark x1="43600" y1="59695" x2="14667" y2="56209"/>
                          <a14:backgroundMark x1="14667" y1="56209" x2="9200" y2="541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58"/>
            <a:stretch/>
          </p:blipFill>
          <p:spPr>
            <a:xfrm>
              <a:off x="285515" y="4311131"/>
              <a:ext cx="3499683" cy="1878039"/>
            </a:xfrm>
            <a:prstGeom prst="rect">
              <a:avLst/>
            </a:prstGeom>
          </p:spPr>
        </p:pic>
        <p:sp>
          <p:nvSpPr>
            <p:cNvPr id="11" name="مستطيل: زوايا مستديرة 10">
              <a:extLst>
                <a:ext uri="{FF2B5EF4-FFF2-40B4-BE49-F238E27FC236}">
                  <a16:creationId xmlns:a16="http://schemas.microsoft.com/office/drawing/2014/main" id="{69ACAF58-3248-408C-8698-AAEABE7AD52D}"/>
                </a:ext>
              </a:extLst>
            </p:cNvPr>
            <p:cNvSpPr/>
            <p:nvPr/>
          </p:nvSpPr>
          <p:spPr>
            <a:xfrm>
              <a:off x="939470" y="4909625"/>
              <a:ext cx="2211693" cy="88626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b="1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2" name="2">
            <a:extLst>
              <a:ext uri="{FF2B5EF4-FFF2-40B4-BE49-F238E27FC236}">
                <a16:creationId xmlns:a16="http://schemas.microsoft.com/office/drawing/2014/main" id="{41E89EC6-7F4A-4C6A-98B0-33C8E298F54F}"/>
              </a:ext>
            </a:extLst>
          </p:cNvPr>
          <p:cNvGrpSpPr/>
          <p:nvPr/>
        </p:nvGrpSpPr>
        <p:grpSpPr>
          <a:xfrm>
            <a:off x="5545106" y="4298934"/>
            <a:ext cx="3499683" cy="1878039"/>
            <a:chOff x="4067084" y="4311130"/>
            <a:chExt cx="3499683" cy="187803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FB9F58FB-EE87-4F03-92E4-48796340F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13" b="98257" l="10000" r="90000">
                          <a14:foregroundMark x1="76533" y1="95207" x2="32533" y2="95207"/>
                          <a14:foregroundMark x1="32533" y1="95207" x2="30133" y2="94553"/>
                          <a14:foregroundMark x1="25600" y1="99891" x2="34400" y2="99782"/>
                          <a14:foregroundMark x1="34400" y1="99782" x2="66533" y2="99782"/>
                          <a14:foregroundMark x1="66533" y1="99782" x2="75867" y2="98257"/>
                          <a14:foregroundMark x1="75867" y1="98257" x2="76267" y2="97603"/>
                          <a14:backgroundMark x1="76267" y1="28105" x2="52800" y2="32462"/>
                          <a14:backgroundMark x1="52800" y1="32462" x2="29067" y2="46405"/>
                          <a14:backgroundMark x1="29067" y1="46405" x2="63733" y2="48475"/>
                          <a14:backgroundMark x1="63733" y1="48475" x2="75067" y2="34205"/>
                          <a14:backgroundMark x1="75067" y1="34205" x2="73200" y2="30392"/>
                          <a14:backgroundMark x1="63200" y1="19281" x2="26800" y2="19499"/>
                          <a14:backgroundMark x1="26800" y1="19499" x2="25067" y2="18627"/>
                          <a14:backgroundMark x1="18533" y1="28540" x2="16933" y2="40414"/>
                          <a14:backgroundMark x1="16933" y1="40414" x2="32133" y2="45969"/>
                          <a14:backgroundMark x1="32133" y1="45969" x2="27733" y2="33115"/>
                          <a14:backgroundMark x1="27733" y1="33115" x2="18267" y2="31155"/>
                          <a14:backgroundMark x1="18267" y1="31155" x2="16267" y2="30174"/>
                          <a14:backgroundMark x1="12000" y1="51089" x2="62933" y2="52397"/>
                          <a14:backgroundMark x1="62933" y1="52397" x2="82133" y2="50327"/>
                          <a14:backgroundMark x1="82133" y1="50327" x2="92533" y2="51852"/>
                          <a14:backgroundMark x1="90133" y1="54139" x2="43600" y2="59695"/>
                          <a14:backgroundMark x1="43600" y1="59695" x2="14667" y2="56209"/>
                          <a14:backgroundMark x1="14667" y1="56209" x2="9200" y2="541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58"/>
            <a:stretch/>
          </p:blipFill>
          <p:spPr>
            <a:xfrm>
              <a:off x="4067084" y="4311130"/>
              <a:ext cx="3499683" cy="1878039"/>
            </a:xfrm>
            <a:prstGeom prst="rect">
              <a:avLst/>
            </a:prstGeom>
          </p:spPr>
        </p:pic>
        <p:sp>
          <p:nvSpPr>
            <p:cNvPr id="14" name="مستطيل: زوايا مستديرة 13">
              <a:extLst>
                <a:ext uri="{FF2B5EF4-FFF2-40B4-BE49-F238E27FC236}">
                  <a16:creationId xmlns:a16="http://schemas.microsoft.com/office/drawing/2014/main" id="{82D39244-6BE5-46A0-93B2-49865BA0F761}"/>
                </a:ext>
              </a:extLst>
            </p:cNvPr>
            <p:cNvSpPr/>
            <p:nvPr/>
          </p:nvSpPr>
          <p:spPr>
            <a:xfrm>
              <a:off x="4711078" y="4909625"/>
              <a:ext cx="2211693" cy="88626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b="1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5" name="1">
            <a:extLst>
              <a:ext uri="{FF2B5EF4-FFF2-40B4-BE49-F238E27FC236}">
                <a16:creationId xmlns:a16="http://schemas.microsoft.com/office/drawing/2014/main" id="{76B439E4-2CA4-40CB-864C-F0A0B3C23E3B}"/>
              </a:ext>
            </a:extLst>
          </p:cNvPr>
          <p:cNvGrpSpPr/>
          <p:nvPr/>
        </p:nvGrpSpPr>
        <p:grpSpPr>
          <a:xfrm>
            <a:off x="8400795" y="4298936"/>
            <a:ext cx="3499683" cy="1878039"/>
            <a:chOff x="7752847" y="4311130"/>
            <a:chExt cx="3499683" cy="1878039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734DA217-ADC1-4515-94E0-E6085734A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13" b="98257" l="10000" r="90000">
                          <a14:foregroundMark x1="76533" y1="95207" x2="32533" y2="95207"/>
                          <a14:foregroundMark x1="32533" y1="95207" x2="30133" y2="94553"/>
                          <a14:foregroundMark x1="25600" y1="99891" x2="34400" y2="99782"/>
                          <a14:foregroundMark x1="34400" y1="99782" x2="66533" y2="99782"/>
                          <a14:foregroundMark x1="66533" y1="99782" x2="75867" y2="98257"/>
                          <a14:foregroundMark x1="75867" y1="98257" x2="76267" y2="97603"/>
                          <a14:backgroundMark x1="76267" y1="28105" x2="52800" y2="32462"/>
                          <a14:backgroundMark x1="52800" y1="32462" x2="29067" y2="46405"/>
                          <a14:backgroundMark x1="29067" y1="46405" x2="63733" y2="48475"/>
                          <a14:backgroundMark x1="63733" y1="48475" x2="75067" y2="34205"/>
                          <a14:backgroundMark x1="75067" y1="34205" x2="73200" y2="30392"/>
                          <a14:backgroundMark x1="63200" y1="19281" x2="26800" y2="19499"/>
                          <a14:backgroundMark x1="26800" y1="19499" x2="25067" y2="18627"/>
                          <a14:backgroundMark x1="18533" y1="28540" x2="16933" y2="40414"/>
                          <a14:backgroundMark x1="16933" y1="40414" x2="32133" y2="45969"/>
                          <a14:backgroundMark x1="32133" y1="45969" x2="27733" y2="33115"/>
                          <a14:backgroundMark x1="27733" y1="33115" x2="18267" y2="31155"/>
                          <a14:backgroundMark x1="18267" y1="31155" x2="16267" y2="30174"/>
                          <a14:backgroundMark x1="12000" y1="51089" x2="62933" y2="52397"/>
                          <a14:backgroundMark x1="62933" y1="52397" x2="82133" y2="50327"/>
                          <a14:backgroundMark x1="82133" y1="50327" x2="92533" y2="51852"/>
                          <a14:backgroundMark x1="90133" y1="54139" x2="43600" y2="59695"/>
                          <a14:backgroundMark x1="43600" y1="59695" x2="14667" y2="56209"/>
                          <a14:backgroundMark x1="14667" y1="56209" x2="9200" y2="541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58"/>
            <a:stretch/>
          </p:blipFill>
          <p:spPr>
            <a:xfrm>
              <a:off x="7752847" y="4311130"/>
              <a:ext cx="3499683" cy="1878039"/>
            </a:xfrm>
            <a:prstGeom prst="rect">
              <a:avLst/>
            </a:prstGeom>
          </p:spPr>
        </p:pic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8A13A0DB-1929-4FD4-99B0-F6B5D67F2426}"/>
                </a:ext>
              </a:extLst>
            </p:cNvPr>
            <p:cNvSpPr/>
            <p:nvPr/>
          </p:nvSpPr>
          <p:spPr>
            <a:xfrm>
              <a:off x="8396841" y="4909625"/>
              <a:ext cx="2211693" cy="88626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b="1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18" name="4">
            <a:extLst>
              <a:ext uri="{FF2B5EF4-FFF2-40B4-BE49-F238E27FC236}">
                <a16:creationId xmlns:a16="http://schemas.microsoft.com/office/drawing/2014/main" id="{FEB4B64A-C2D6-45C9-A7F6-0BD7FD0C7F7F}"/>
              </a:ext>
            </a:extLst>
          </p:cNvPr>
          <p:cNvGrpSpPr/>
          <p:nvPr/>
        </p:nvGrpSpPr>
        <p:grpSpPr>
          <a:xfrm>
            <a:off x="-203530" y="4298933"/>
            <a:ext cx="3499683" cy="1878039"/>
            <a:chOff x="285515" y="4311131"/>
            <a:chExt cx="3499683" cy="187803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5412C262-D2AA-4F02-B411-30C218FEA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13" b="98257" l="10000" r="90000">
                          <a14:foregroundMark x1="76533" y1="95207" x2="32533" y2="95207"/>
                          <a14:foregroundMark x1="32533" y1="95207" x2="30133" y2="94553"/>
                          <a14:foregroundMark x1="25600" y1="99891" x2="34400" y2="99782"/>
                          <a14:foregroundMark x1="34400" y1="99782" x2="66533" y2="99782"/>
                          <a14:foregroundMark x1="66533" y1="99782" x2="75867" y2="98257"/>
                          <a14:foregroundMark x1="75867" y1="98257" x2="76267" y2="97603"/>
                          <a14:backgroundMark x1="76267" y1="28105" x2="52800" y2="32462"/>
                          <a14:backgroundMark x1="52800" y1="32462" x2="29067" y2="46405"/>
                          <a14:backgroundMark x1="29067" y1="46405" x2="63733" y2="48475"/>
                          <a14:backgroundMark x1="63733" y1="48475" x2="75067" y2="34205"/>
                          <a14:backgroundMark x1="75067" y1="34205" x2="73200" y2="30392"/>
                          <a14:backgroundMark x1="63200" y1="19281" x2="26800" y2="19499"/>
                          <a14:backgroundMark x1="26800" y1="19499" x2="25067" y2="18627"/>
                          <a14:backgroundMark x1="18533" y1="28540" x2="16933" y2="40414"/>
                          <a14:backgroundMark x1="16933" y1="40414" x2="32133" y2="45969"/>
                          <a14:backgroundMark x1="32133" y1="45969" x2="27733" y2="33115"/>
                          <a14:backgroundMark x1="27733" y1="33115" x2="18267" y2="31155"/>
                          <a14:backgroundMark x1="18267" y1="31155" x2="16267" y2="30174"/>
                          <a14:backgroundMark x1="12000" y1="51089" x2="62933" y2="52397"/>
                          <a14:backgroundMark x1="62933" y1="52397" x2="82133" y2="50327"/>
                          <a14:backgroundMark x1="82133" y1="50327" x2="92533" y2="51852"/>
                          <a14:backgroundMark x1="90133" y1="54139" x2="43600" y2="59695"/>
                          <a14:backgroundMark x1="43600" y1="59695" x2="14667" y2="56209"/>
                          <a14:backgroundMark x1="14667" y1="56209" x2="9200" y2="541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58"/>
            <a:stretch/>
          </p:blipFill>
          <p:spPr>
            <a:xfrm>
              <a:off x="285515" y="4311131"/>
              <a:ext cx="3499683" cy="1878039"/>
            </a:xfrm>
            <a:prstGeom prst="rect">
              <a:avLst/>
            </a:prstGeom>
          </p:spPr>
        </p:pic>
        <p:sp>
          <p:nvSpPr>
            <p:cNvPr id="20" name="مستطيل: زوايا مستديرة 19">
              <a:extLst>
                <a:ext uri="{FF2B5EF4-FFF2-40B4-BE49-F238E27FC236}">
                  <a16:creationId xmlns:a16="http://schemas.microsoft.com/office/drawing/2014/main" id="{68AB99C9-EB36-4F9B-B067-56B6A1F8D179}"/>
                </a:ext>
              </a:extLst>
            </p:cNvPr>
            <p:cNvSpPr/>
            <p:nvPr/>
          </p:nvSpPr>
          <p:spPr>
            <a:xfrm>
              <a:off x="939470" y="4909625"/>
              <a:ext cx="2211693" cy="886264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b="1" dirty="0"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96049D87-A21E-4556-A8AB-7EF187D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29" y="4897427"/>
            <a:ext cx="1828800" cy="90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89620032-F991-4864-A60B-78AC1EB59C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7010" y="4703078"/>
            <a:ext cx="2043688" cy="124755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D03CBBD-B7E4-4E94-88DD-58677BA0A1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5240"/>
          <a:stretch/>
        </p:blipFill>
        <p:spPr>
          <a:xfrm flipH="1">
            <a:off x="548999" y="4897427"/>
            <a:ext cx="1963301" cy="867075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6595A029-40D6-4FB3-806A-5404B66ADF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96380" y="4664922"/>
            <a:ext cx="1963300" cy="1323867"/>
          </a:xfrm>
          <a:prstGeom prst="rect">
            <a:avLst/>
          </a:prstGeom>
        </p:spPr>
      </p:pic>
      <p:grpSp>
        <p:nvGrpSpPr>
          <p:cNvPr id="2" name="كب كيك1">
            <a:extLst>
              <a:ext uri="{FF2B5EF4-FFF2-40B4-BE49-F238E27FC236}">
                <a16:creationId xmlns:a16="http://schemas.microsoft.com/office/drawing/2014/main" id="{C94F9F24-0303-4BC8-9752-A97198CC3833}"/>
              </a:ext>
            </a:extLst>
          </p:cNvPr>
          <p:cNvGrpSpPr/>
          <p:nvPr/>
        </p:nvGrpSpPr>
        <p:grpSpPr>
          <a:xfrm>
            <a:off x="8815909" y="1004137"/>
            <a:ext cx="2800966" cy="3428382"/>
            <a:chOff x="8815909" y="929186"/>
            <a:chExt cx="2800966" cy="3428382"/>
          </a:xfrm>
        </p:grpSpPr>
        <p:pic>
          <p:nvPicPr>
            <p:cNvPr id="24" name="صورة 23" descr="صورة تحتوي على حاوية&#10;&#10;تم إنشاء الوصف تلقائياً">
              <a:extLst>
                <a:ext uri="{FF2B5EF4-FFF2-40B4-BE49-F238E27FC236}">
                  <a16:creationId xmlns:a16="http://schemas.microsoft.com/office/drawing/2014/main" id="{7E25110B-B423-4A88-B3EA-0625C3353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97" b="89434" l="800" r="99600">
                          <a14:foregroundMark x1="94400" y1="40632" x2="94400" y2="40632"/>
                          <a14:foregroundMark x1="97067" y1="53159" x2="97067" y2="53159"/>
                          <a14:foregroundMark x1="5733" y1="48584" x2="5733" y2="48584"/>
                          <a14:foregroundMark x1="933" y1="48366" x2="933" y2="48366"/>
                          <a14:foregroundMark x1="36400" y1="6536" x2="36400" y2="6536"/>
                          <a14:foregroundMark x1="34667" y1="2505" x2="34667" y2="2505"/>
                          <a14:foregroundMark x1="97867" y1="38780" x2="97867" y2="38780"/>
                          <a14:foregroundMark x1="99600" y1="52505" x2="99600" y2="52505"/>
                          <a14:backgroundMark x1="65733" y1="76471" x2="65733" y2="764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909" y="929186"/>
              <a:ext cx="2800966" cy="3428382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FA0842F3-2A74-4234-95B2-29D3B808D178}"/>
                </a:ext>
              </a:extLst>
            </p:cNvPr>
            <p:cNvSpPr txBox="1"/>
            <p:nvPr/>
          </p:nvSpPr>
          <p:spPr>
            <a:xfrm>
              <a:off x="9165792" y="1932885"/>
              <a:ext cx="215014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2400" dirty="0">
                  <a:latin typeface="Sakkal Majalla" panose="02000000000000000000" pitchFamily="2" charset="-78"/>
                  <a:cs typeface="Sultan bold" pitchFamily="2" charset="-78"/>
                </a:rPr>
                <a:t>الموجهات </a:t>
              </a:r>
            </a:p>
            <a:p>
              <a:pPr algn="ctr"/>
              <a:r>
                <a:rPr lang="en-US" sz="2400" dirty="0">
                  <a:latin typeface="Sakkal Majalla" panose="02000000000000000000" pitchFamily="2" charset="-78"/>
                  <a:cs typeface="Sultan bold" pitchFamily="2" charset="-78"/>
                </a:rPr>
                <a:t>Routers </a:t>
              </a:r>
              <a:endParaRPr lang="ar-SA" sz="2400" dirty="0">
                <a:cs typeface="Sultan bold" pitchFamily="2" charset="-78"/>
              </a:endParaRPr>
            </a:p>
          </p:txBody>
        </p:sp>
      </p:grpSp>
      <p:grpSp>
        <p:nvGrpSpPr>
          <p:cNvPr id="3" name="كب كيك2">
            <a:extLst>
              <a:ext uri="{FF2B5EF4-FFF2-40B4-BE49-F238E27FC236}">
                <a16:creationId xmlns:a16="http://schemas.microsoft.com/office/drawing/2014/main" id="{17B79DD2-41CB-4D66-B7D0-2CB39E0FE80A}"/>
              </a:ext>
            </a:extLst>
          </p:cNvPr>
          <p:cNvGrpSpPr/>
          <p:nvPr/>
        </p:nvGrpSpPr>
        <p:grpSpPr>
          <a:xfrm>
            <a:off x="5926848" y="899867"/>
            <a:ext cx="2800966" cy="3428382"/>
            <a:chOff x="5926848" y="899867"/>
            <a:chExt cx="2800966" cy="3428382"/>
          </a:xfrm>
        </p:grpSpPr>
        <p:pic>
          <p:nvPicPr>
            <p:cNvPr id="23" name="صورة 22" descr="صورة تحتوي على حاوية&#10;&#10;تم إنشاء الوصف تلقائياً">
              <a:extLst>
                <a:ext uri="{FF2B5EF4-FFF2-40B4-BE49-F238E27FC236}">
                  <a16:creationId xmlns:a16="http://schemas.microsoft.com/office/drawing/2014/main" id="{6B96C4C4-EEF3-43A6-9736-7DB11093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97" b="89434" l="800" r="99600">
                          <a14:foregroundMark x1="94400" y1="40632" x2="94400" y2="40632"/>
                          <a14:foregroundMark x1="97067" y1="53159" x2="97067" y2="53159"/>
                          <a14:foregroundMark x1="5733" y1="48584" x2="5733" y2="48584"/>
                          <a14:foregroundMark x1="933" y1="48366" x2="933" y2="48366"/>
                          <a14:foregroundMark x1="36400" y1="6536" x2="36400" y2="6536"/>
                          <a14:foregroundMark x1="34667" y1="2505" x2="34667" y2="2505"/>
                          <a14:foregroundMark x1="97867" y1="38780" x2="97867" y2="38780"/>
                          <a14:foregroundMark x1="99600" y1="52505" x2="99600" y2="52505"/>
                          <a14:backgroundMark x1="65733" y1="76471" x2="65733" y2="764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848" y="899867"/>
              <a:ext cx="2800966" cy="3428382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6019BD9-9779-40F6-A41E-29A222C9231D}"/>
                </a:ext>
              </a:extLst>
            </p:cNvPr>
            <p:cNvSpPr txBox="1"/>
            <p:nvPr/>
          </p:nvSpPr>
          <p:spPr>
            <a:xfrm>
              <a:off x="6170950" y="1892760"/>
              <a:ext cx="230194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2400" dirty="0">
                  <a:latin typeface="Sakkal Majalla" panose="02000000000000000000" pitchFamily="2" charset="-78"/>
                  <a:cs typeface="Sultan bold" pitchFamily="2" charset="-78"/>
                </a:rPr>
                <a:t>المحولات </a:t>
              </a:r>
            </a:p>
            <a:p>
              <a:pPr algn="ctr"/>
              <a:r>
                <a:rPr lang="en-US" sz="2400" dirty="0">
                  <a:latin typeface="Sakkal Majalla" panose="02000000000000000000" pitchFamily="2" charset="-78"/>
                  <a:cs typeface="Sultan bold" pitchFamily="2" charset="-78"/>
                </a:rPr>
                <a:t>Switches</a:t>
              </a:r>
              <a:endParaRPr lang="ar-SA" sz="2400" dirty="0">
                <a:cs typeface="Sultan bold" pitchFamily="2" charset="-78"/>
              </a:endParaRPr>
            </a:p>
          </p:txBody>
        </p:sp>
      </p:grpSp>
      <p:grpSp>
        <p:nvGrpSpPr>
          <p:cNvPr id="8" name="كب كيك3">
            <a:extLst>
              <a:ext uri="{FF2B5EF4-FFF2-40B4-BE49-F238E27FC236}">
                <a16:creationId xmlns:a16="http://schemas.microsoft.com/office/drawing/2014/main" id="{BF08465F-20E5-4170-A10B-7FCE26BCF151}"/>
              </a:ext>
            </a:extLst>
          </p:cNvPr>
          <p:cNvGrpSpPr/>
          <p:nvPr/>
        </p:nvGrpSpPr>
        <p:grpSpPr>
          <a:xfrm>
            <a:off x="3009044" y="869211"/>
            <a:ext cx="2800966" cy="3428382"/>
            <a:chOff x="3009044" y="869211"/>
            <a:chExt cx="2800966" cy="3428382"/>
          </a:xfrm>
        </p:grpSpPr>
        <p:pic>
          <p:nvPicPr>
            <p:cNvPr id="22" name="صورة 21" descr="صورة تحتوي على حاوية&#10;&#10;تم إنشاء الوصف تلقائياً">
              <a:extLst>
                <a:ext uri="{FF2B5EF4-FFF2-40B4-BE49-F238E27FC236}">
                  <a16:creationId xmlns:a16="http://schemas.microsoft.com/office/drawing/2014/main" id="{C59C44C8-8116-4D50-8441-974A54C03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97" b="89434" l="800" r="99600">
                          <a14:foregroundMark x1="94400" y1="40632" x2="94400" y2="40632"/>
                          <a14:foregroundMark x1="97067" y1="53159" x2="97067" y2="53159"/>
                          <a14:foregroundMark x1="5733" y1="48584" x2="5733" y2="48584"/>
                          <a14:foregroundMark x1="933" y1="48366" x2="933" y2="48366"/>
                          <a14:foregroundMark x1="36400" y1="6536" x2="36400" y2="6536"/>
                          <a14:foregroundMark x1="34667" y1="2505" x2="34667" y2="2505"/>
                          <a14:foregroundMark x1="97867" y1="38780" x2="97867" y2="38780"/>
                          <a14:foregroundMark x1="99600" y1="52505" x2="99600" y2="52505"/>
                          <a14:backgroundMark x1="65733" y1="76471" x2="65733" y2="764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044" y="869211"/>
              <a:ext cx="2800966" cy="3428382"/>
            </a:xfrm>
            <a:prstGeom prst="rect">
              <a:avLst/>
            </a:prstGeom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689EAAF0-D808-432E-98E8-6262AE96E945}"/>
                </a:ext>
              </a:extLst>
            </p:cNvPr>
            <p:cNvSpPr txBox="1"/>
            <p:nvPr/>
          </p:nvSpPr>
          <p:spPr>
            <a:xfrm>
              <a:off x="3258555" y="1892759"/>
              <a:ext cx="230194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2400" dirty="0">
                  <a:latin typeface="Sakkal Majalla" panose="02000000000000000000" pitchFamily="2" charset="-78"/>
                  <a:cs typeface="Sultan bold" pitchFamily="2" charset="-78"/>
                </a:rPr>
                <a:t>الموزعات </a:t>
              </a:r>
            </a:p>
            <a:p>
              <a:pPr algn="ctr"/>
              <a:r>
                <a:rPr lang="en-US" sz="2400" dirty="0">
                  <a:latin typeface="Sakkal Majalla" panose="02000000000000000000" pitchFamily="2" charset="-78"/>
                  <a:cs typeface="Sultan bold" pitchFamily="2" charset="-78"/>
                </a:rPr>
                <a:t>Hubs</a:t>
              </a:r>
              <a:endParaRPr lang="ar-SA" sz="2400" dirty="0">
                <a:cs typeface="Sultan bold" pitchFamily="2" charset="-78"/>
              </a:endParaRPr>
            </a:p>
          </p:txBody>
        </p:sp>
      </p:grpSp>
      <p:grpSp>
        <p:nvGrpSpPr>
          <p:cNvPr id="33" name="كب كيك4">
            <a:extLst>
              <a:ext uri="{FF2B5EF4-FFF2-40B4-BE49-F238E27FC236}">
                <a16:creationId xmlns:a16="http://schemas.microsoft.com/office/drawing/2014/main" id="{2333EBAD-2364-4F13-9213-8BC61A8A08D0}"/>
              </a:ext>
            </a:extLst>
          </p:cNvPr>
          <p:cNvGrpSpPr/>
          <p:nvPr/>
        </p:nvGrpSpPr>
        <p:grpSpPr>
          <a:xfrm>
            <a:off x="132174" y="899867"/>
            <a:ext cx="2800966" cy="3428382"/>
            <a:chOff x="132174" y="799575"/>
            <a:chExt cx="2800966" cy="3428382"/>
          </a:xfrm>
        </p:grpSpPr>
        <p:pic>
          <p:nvPicPr>
            <p:cNvPr id="21" name="صورة 20" descr="صورة تحتوي على حاوية&#10;&#10;تم إنشاء الوصف تلقائياً">
              <a:extLst>
                <a:ext uri="{FF2B5EF4-FFF2-40B4-BE49-F238E27FC236}">
                  <a16:creationId xmlns:a16="http://schemas.microsoft.com/office/drawing/2014/main" id="{63692CAD-0AA9-4792-A79D-B8E87D7FA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97" b="89434" l="800" r="99600">
                          <a14:foregroundMark x1="94400" y1="40632" x2="94400" y2="40632"/>
                          <a14:foregroundMark x1="97067" y1="53159" x2="97067" y2="53159"/>
                          <a14:foregroundMark x1="5733" y1="48584" x2="5733" y2="48584"/>
                          <a14:foregroundMark x1="933" y1="48366" x2="933" y2="48366"/>
                          <a14:foregroundMark x1="36400" y1="6536" x2="36400" y2="6536"/>
                          <a14:foregroundMark x1="34667" y1="2505" x2="34667" y2="2505"/>
                          <a14:foregroundMark x1="97867" y1="38780" x2="97867" y2="38780"/>
                          <a14:foregroundMark x1="99600" y1="52505" x2="99600" y2="52505"/>
                          <a14:backgroundMark x1="65733" y1="76471" x2="65733" y2="764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74" y="799575"/>
              <a:ext cx="2800966" cy="3428382"/>
            </a:xfrm>
            <a:prstGeom prst="rect">
              <a:avLst/>
            </a:prstGeom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47CDF732-7A78-4158-974B-991A3202516B}"/>
                </a:ext>
              </a:extLst>
            </p:cNvPr>
            <p:cNvSpPr txBox="1"/>
            <p:nvPr/>
          </p:nvSpPr>
          <p:spPr>
            <a:xfrm>
              <a:off x="289488" y="1837603"/>
              <a:ext cx="230194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ar-SA" sz="2400" dirty="0">
                  <a:latin typeface="Sakkal Majalla" panose="02000000000000000000" pitchFamily="2" charset="-78"/>
                  <a:cs typeface="Sultan bold" pitchFamily="2" charset="-78"/>
                </a:rPr>
                <a:t>بوابة المنزل </a:t>
              </a:r>
            </a:p>
            <a:p>
              <a:pPr algn="ctr"/>
              <a:r>
                <a:rPr lang="en-US" sz="2400" dirty="0">
                  <a:latin typeface="Sakkal Majalla" panose="02000000000000000000" pitchFamily="2" charset="-78"/>
                  <a:cs typeface="Sultan bold" pitchFamily="2" charset="-78"/>
                </a:rPr>
                <a:t>Home Gateway</a:t>
              </a:r>
              <a:endParaRPr lang="ar-SA" sz="2400" dirty="0">
                <a:cs typeface="Sultan bold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55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14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23359 0.2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2969 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24115 0.24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1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3281 0.2430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762" y="115754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2088815" y="428440"/>
            <a:ext cx="7841295" cy="726725"/>
            <a:chOff x="3918920" y="444852"/>
            <a:chExt cx="4151517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3918920" y="444852"/>
              <a:ext cx="4151517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1600">
                <a:solidFill>
                  <a:schemeClr val="bg1"/>
                </a:solidFill>
              </a:endParaRPr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4195006" y="513887"/>
              <a:ext cx="3734751" cy="633909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تحفيز المجموعات (الوجوه المبتسمة)</a:t>
              </a:r>
            </a:p>
          </p:txBody>
        </p:sp>
      </p:grpSp>
      <p:pic>
        <p:nvPicPr>
          <p:cNvPr id="33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752D5289-2545-4FCD-9BE5-1E0860A20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750" y="28983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D1FB458-098C-4EAD-BAAD-AC8974687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9367593" y="28968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2">
            <a:extLst>
              <a:ext uri="{FF2B5EF4-FFF2-40B4-BE49-F238E27FC236}">
                <a16:creationId xmlns:a16="http://schemas.microsoft.com/office/drawing/2014/main" id="{4150F8A4-1F14-4B64-93DD-E296C93C6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81" y="28983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4">
            <a:extLst>
              <a:ext uri="{FF2B5EF4-FFF2-40B4-BE49-F238E27FC236}">
                <a16:creationId xmlns:a16="http://schemas.microsoft.com/office/drawing/2014/main" id="{9A42CD91-4D28-4299-A06E-0673022CC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71" y="28937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الاسم">
            <a:hlinkClick r:id="" action="ppaction://noaction">
              <a:snd r:embed="rId8" name="MAGIC.wav"/>
            </a:hlinkClick>
            <a:extLst>
              <a:ext uri="{FF2B5EF4-FFF2-40B4-BE49-F238E27FC236}">
                <a16:creationId xmlns:a16="http://schemas.microsoft.com/office/drawing/2014/main" id="{0C6F6F90-8E4E-4AB0-B786-17543E80DB8E}"/>
              </a:ext>
            </a:extLst>
          </p:cNvPr>
          <p:cNvSpPr/>
          <p:nvPr/>
        </p:nvSpPr>
        <p:spPr>
          <a:xfrm>
            <a:off x="8628872" y="2183118"/>
            <a:ext cx="2423093" cy="612845"/>
          </a:xfrm>
          <a:prstGeom prst="roundRect">
            <a:avLst/>
          </a:prstGeom>
          <a:solidFill>
            <a:srgbClr val="34996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Hekaya Light" panose="00000A00000000000000" pitchFamily="50" charset="-78"/>
                <a:cs typeface="Sultan bold" pitchFamily="2" charset="-78"/>
              </a:rPr>
              <a:t>المجموعة1</a:t>
            </a:r>
            <a:endParaRPr kumimoji="0" lang="ar-EG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F Hekaya Light" panose="00000A00000000000000" pitchFamily="50" charset="-78"/>
              <a:cs typeface="Sultan bold" pitchFamily="2" charset="-78"/>
            </a:endParaRPr>
          </a:p>
        </p:txBody>
      </p:sp>
      <p:pic>
        <p:nvPicPr>
          <p:cNvPr id="39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0E5A5DF0-07CB-4317-8507-2756385FB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21" y="28983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3C39773-088F-4D0E-B5AD-250566194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6697664" y="28968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2">
            <a:extLst>
              <a:ext uri="{FF2B5EF4-FFF2-40B4-BE49-F238E27FC236}">
                <a16:creationId xmlns:a16="http://schemas.microsoft.com/office/drawing/2014/main" id="{EAEFBB0D-FF85-4825-870D-CDF6E79DF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52" y="28983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4">
            <a:extLst>
              <a:ext uri="{FF2B5EF4-FFF2-40B4-BE49-F238E27FC236}">
                <a16:creationId xmlns:a16="http://schemas.microsoft.com/office/drawing/2014/main" id="{74AECB3D-16C0-4DC3-B04F-9798B71F2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42" y="28937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3" name="الاسم">
            <a:hlinkClick r:id="" action="ppaction://noaction">
              <a:snd r:embed="rId8" name="MAGIC.wav"/>
            </a:hlinkClick>
            <a:extLst>
              <a:ext uri="{FF2B5EF4-FFF2-40B4-BE49-F238E27FC236}">
                <a16:creationId xmlns:a16="http://schemas.microsoft.com/office/drawing/2014/main" id="{DC9F010E-3193-49ED-9544-C8BE7EFB1971}"/>
              </a:ext>
            </a:extLst>
          </p:cNvPr>
          <p:cNvSpPr/>
          <p:nvPr/>
        </p:nvSpPr>
        <p:spPr>
          <a:xfrm>
            <a:off x="5958943" y="2153137"/>
            <a:ext cx="2423093" cy="612845"/>
          </a:xfrm>
          <a:prstGeom prst="roundRect">
            <a:avLst/>
          </a:prstGeom>
          <a:solidFill>
            <a:srgbClr val="34996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Hekaya Light" panose="00000A00000000000000" pitchFamily="50" charset="-78"/>
                <a:cs typeface="Sultan bold" pitchFamily="2" charset="-78"/>
              </a:rPr>
              <a:t>مجموعة 2</a:t>
            </a:r>
            <a:endParaRPr kumimoji="0" lang="ar-EG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F Hekaya Light" panose="00000A00000000000000" pitchFamily="50" charset="-78"/>
              <a:cs typeface="Sultan bold" pitchFamily="2" charset="-78"/>
            </a:endParaRPr>
          </a:p>
        </p:txBody>
      </p:sp>
      <p:pic>
        <p:nvPicPr>
          <p:cNvPr id="45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BD9D1050-5287-4B7D-A220-C0C34056D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892" y="28983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DCC96EF-4362-4AC5-B2A0-95EA90E05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4027735" y="28968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2">
            <a:extLst>
              <a:ext uri="{FF2B5EF4-FFF2-40B4-BE49-F238E27FC236}">
                <a16:creationId xmlns:a16="http://schemas.microsoft.com/office/drawing/2014/main" id="{11533923-85E8-4473-92FB-DDF192C32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23" y="28983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4">
            <a:extLst>
              <a:ext uri="{FF2B5EF4-FFF2-40B4-BE49-F238E27FC236}">
                <a16:creationId xmlns:a16="http://schemas.microsoft.com/office/drawing/2014/main" id="{AB8293D1-EC1E-4A6A-A921-5BD6A7B63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13" y="28937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9" name="الاسم">
            <a:hlinkClick r:id="" action="ppaction://noaction">
              <a:snd r:embed="rId8" name="MAGIC.wav"/>
            </a:hlinkClick>
            <a:extLst>
              <a:ext uri="{FF2B5EF4-FFF2-40B4-BE49-F238E27FC236}">
                <a16:creationId xmlns:a16="http://schemas.microsoft.com/office/drawing/2014/main" id="{22C89B66-1F0F-495B-9218-2A0E7A3086FA}"/>
              </a:ext>
            </a:extLst>
          </p:cNvPr>
          <p:cNvSpPr/>
          <p:nvPr/>
        </p:nvSpPr>
        <p:spPr>
          <a:xfrm>
            <a:off x="3289014" y="2153137"/>
            <a:ext cx="2423093" cy="612845"/>
          </a:xfrm>
          <a:prstGeom prst="roundRect">
            <a:avLst/>
          </a:prstGeom>
          <a:solidFill>
            <a:srgbClr val="34996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Hekaya Light" panose="00000A00000000000000" pitchFamily="50" charset="-78"/>
                <a:cs typeface="Sultan bold" pitchFamily="2" charset="-78"/>
              </a:rPr>
              <a:t>مجموعة 3</a:t>
            </a:r>
            <a:endParaRPr kumimoji="0" lang="ar-EG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F Hekaya Light" panose="00000A00000000000000" pitchFamily="50" charset="-78"/>
              <a:cs typeface="Sultan bold" pitchFamily="2" charset="-78"/>
            </a:endParaRPr>
          </a:p>
        </p:txBody>
      </p:sp>
      <p:pic>
        <p:nvPicPr>
          <p:cNvPr id="51" name="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FA156755-4DDA-42DA-B168-6FDAFCA9A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63" y="2898386"/>
            <a:ext cx="472975" cy="447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5E82E23-DA63-499B-A89E-2A4537F9B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4907">
            <a:off x="1357806" y="2896834"/>
            <a:ext cx="470905" cy="4502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2">
            <a:extLst>
              <a:ext uri="{FF2B5EF4-FFF2-40B4-BE49-F238E27FC236}">
                <a16:creationId xmlns:a16="http://schemas.microsoft.com/office/drawing/2014/main" id="{8CABD101-D431-4CE0-A4A8-4EED246A5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94" y="2898386"/>
            <a:ext cx="461486" cy="4471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4">
            <a:extLst>
              <a:ext uri="{FF2B5EF4-FFF2-40B4-BE49-F238E27FC236}">
                <a16:creationId xmlns:a16="http://schemas.microsoft.com/office/drawing/2014/main" id="{7EC69095-2C7A-4B41-A28A-EE127F51D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4" y="2893728"/>
            <a:ext cx="463239" cy="4564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5" name="الاسم">
            <a:hlinkClick r:id="" action="ppaction://noaction">
              <a:snd r:embed="rId8" name="MAGIC.wav"/>
            </a:hlinkClick>
            <a:extLst>
              <a:ext uri="{FF2B5EF4-FFF2-40B4-BE49-F238E27FC236}">
                <a16:creationId xmlns:a16="http://schemas.microsoft.com/office/drawing/2014/main" id="{A9FFC7F3-26B4-4450-92DA-4F059B4D3618}"/>
              </a:ext>
            </a:extLst>
          </p:cNvPr>
          <p:cNvSpPr/>
          <p:nvPr/>
        </p:nvSpPr>
        <p:spPr>
          <a:xfrm>
            <a:off x="652845" y="2136697"/>
            <a:ext cx="2423093" cy="612845"/>
          </a:xfrm>
          <a:prstGeom prst="roundRect">
            <a:avLst/>
          </a:prstGeom>
          <a:solidFill>
            <a:srgbClr val="34996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Hekaya Light" panose="00000A00000000000000" pitchFamily="50" charset="-78"/>
                <a:cs typeface="Sultan bold" pitchFamily="2" charset="-78"/>
              </a:rPr>
              <a:t>مجموعة 4</a:t>
            </a:r>
            <a:endParaRPr kumimoji="0" lang="ar-EG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F Hekaya Light" panose="00000A00000000000000" pitchFamily="50" charset="-78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730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"/>
                            </p:stCondLst>
                            <p:childTnLst>
                              <p:par>
                                <p:cTn id="8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"/>
                            </p:stCondLst>
                            <p:childTnLst>
                              <p:par>
                                <p:cTn id="107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"/>
                            </p:stCondLst>
                            <p:childTnLst>
                              <p:par>
                                <p:cTn id="119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"/>
                            </p:stCondLst>
                            <p:childTnLst>
                              <p:par>
                                <p:cTn id="131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50"/>
                            </p:stCondLst>
                            <p:childTnLst>
                              <p:par>
                                <p:cTn id="143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"/>
                            </p:stCondLst>
                            <p:childTnLst>
                              <p:par>
                                <p:cTn id="156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50"/>
                            </p:stCondLst>
                            <p:childTnLst>
                              <p:par>
                                <p:cTn id="16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50"/>
                            </p:stCondLst>
                            <p:childTnLst>
                              <p:par>
                                <p:cTn id="180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50"/>
                            </p:stCondLst>
                            <p:childTnLst>
                              <p:par>
                                <p:cTn id="192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مراجعة الدرس السابق</a:t>
              </a: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BD62D59D-B078-4AE5-AEE1-29BBD5714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89" y="2431249"/>
            <a:ext cx="4203759" cy="4203759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F104A7C-35A4-47EE-AF90-E12295D17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36"/>
          <a:stretch/>
        </p:blipFill>
        <p:spPr>
          <a:xfrm>
            <a:off x="2314619" y="1020691"/>
            <a:ext cx="7636700" cy="13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52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rgbClr val="8BBC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4253047" y="222992"/>
            <a:ext cx="4151517" cy="726725"/>
            <a:chOff x="3918920" y="444852"/>
            <a:chExt cx="4151517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3918920" y="444852"/>
              <a:ext cx="4151517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4234456" y="501876"/>
              <a:ext cx="3734751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الواجب</a:t>
              </a:r>
            </a:p>
          </p:txBody>
        </p:sp>
      </p:grpSp>
      <p:pic>
        <p:nvPicPr>
          <p:cNvPr id="17" name="صورة 16" descr="صورة تحتوي على رسم بياني&#10;&#10;تم إنشاء الوصف تلقائياً">
            <a:extLst>
              <a:ext uri="{FF2B5EF4-FFF2-40B4-BE49-F238E27FC236}">
                <a16:creationId xmlns:a16="http://schemas.microsoft.com/office/drawing/2014/main" id="{A56EFC30-AB23-8EF8-7CAB-0416B45A4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2"/>
          <a:stretch/>
        </p:blipFill>
        <p:spPr>
          <a:xfrm>
            <a:off x="6096000" y="1042177"/>
            <a:ext cx="5608048" cy="5126003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C681ED6-F799-D5FF-C027-BADA8340309D}"/>
              </a:ext>
            </a:extLst>
          </p:cNvPr>
          <p:cNvSpPr txBox="1"/>
          <p:nvPr/>
        </p:nvSpPr>
        <p:spPr>
          <a:xfrm>
            <a:off x="123229" y="3162932"/>
            <a:ext cx="63374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Flat" panose="02000500000000000000" pitchFamily="2" charset="-78"/>
                <a:cs typeface="Fanan" pitchFamily="2" charset="-78"/>
              </a:rPr>
              <a:t>ما لفرق بين عناوين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Flat" panose="02000500000000000000" pitchFamily="2" charset="-78"/>
                <a:cs typeface="Fanan" pitchFamily="2" charset="-78"/>
              </a:rPr>
              <a:t>IP </a:t>
            </a:r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Flat" panose="02000500000000000000" pitchFamily="2" charset="-78"/>
                <a:cs typeface="Fanan" pitchFamily="2" charset="-78"/>
              </a:rPr>
              <a:t> الثابتة </a:t>
            </a:r>
          </a:p>
          <a:p>
            <a:pPr algn="ctr"/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Flat" panose="02000500000000000000" pitchFamily="2" charset="-78"/>
                <a:cs typeface="Fanan" pitchFamily="2" charset="-78"/>
              </a:rPr>
              <a:t>وعناوين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Flat" panose="02000500000000000000" pitchFamily="2" charset="-78"/>
                <a:cs typeface="Fanan" pitchFamily="2" charset="-78"/>
              </a:rPr>
              <a:t>IP </a:t>
            </a:r>
            <a:r>
              <a:rPr lang="ar-S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F Flat" panose="02000500000000000000" pitchFamily="2" charset="-78"/>
                <a:cs typeface="Fanan" pitchFamily="2" charset="-78"/>
              </a:rPr>
              <a:t> الديناميكية  ؟</a:t>
            </a:r>
          </a:p>
        </p:txBody>
      </p:sp>
    </p:spTree>
    <p:extLst>
      <p:ext uri="{BB962C8B-B14F-4D97-AF65-F5344CB8AC3E}">
        <p14:creationId xmlns:p14="http://schemas.microsoft.com/office/powerpoint/2010/main" val="2883528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صورة تحتوي على نص, داخلي, منضدة, أخضر&#10;&#10;تم إنشاء الوصف تلقائياً">
            <a:extLst>
              <a:ext uri="{FF2B5EF4-FFF2-40B4-BE49-F238E27FC236}">
                <a16:creationId xmlns:a16="http://schemas.microsoft.com/office/drawing/2014/main" id="{ECC1D2D9-1952-479D-B966-E535A783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" y="30908"/>
            <a:ext cx="12067082" cy="678773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0909C25-5920-494C-8471-C7F04184FA1D}"/>
              </a:ext>
            </a:extLst>
          </p:cNvPr>
          <p:cNvSpPr txBox="1"/>
          <p:nvPr/>
        </p:nvSpPr>
        <p:spPr>
          <a:xfrm>
            <a:off x="4766872" y="2458387"/>
            <a:ext cx="303051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>
                <a:solidFill>
                  <a:schemeClr val="bg1"/>
                </a:solidFill>
                <a:cs typeface="Sultan bold" pitchFamily="2" charset="-78"/>
              </a:rPr>
              <a:t>الجزء العملي</a:t>
            </a:r>
          </a:p>
        </p:txBody>
      </p:sp>
    </p:spTree>
    <p:extLst>
      <p:ext uri="{BB962C8B-B14F-4D97-AF65-F5344CB8AC3E}">
        <p14:creationId xmlns:p14="http://schemas.microsoft.com/office/powerpoint/2010/main" val="289802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برنامج سيسكو لمحاكاة الشبكة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E0273C9-E7A2-4855-A26B-5F7B6311C010}"/>
              </a:ext>
            </a:extLst>
          </p:cNvPr>
          <p:cNvSpPr txBox="1"/>
          <p:nvPr/>
        </p:nvSpPr>
        <p:spPr>
          <a:xfrm>
            <a:off x="494675" y="978469"/>
            <a:ext cx="108978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endParaRPr lang="ar-SA" sz="2800" dirty="0">
              <a:latin typeface="Calibri" panose="020F0502020204030204" pitchFamily="34" charset="0"/>
              <a:cs typeface="Sultan bold" pitchFamily="2" charset="-78"/>
            </a:endParaRPr>
          </a:p>
          <a:p>
            <a:pPr algn="ctr" rtl="1"/>
            <a:r>
              <a:rPr lang="ar-SA" sz="2800" dirty="0">
                <a:solidFill>
                  <a:srgbClr val="15495D"/>
                </a:solidFill>
                <a:latin typeface="Calibri" panose="020F0502020204030204" pitchFamily="34" charset="0"/>
                <a:cs typeface="Sultan bold" pitchFamily="2" charset="-78"/>
              </a:rPr>
              <a:t>برنامج سيسكو لمحاكاة الشبكة ( </a:t>
            </a:r>
            <a:r>
              <a:rPr lang="en-US" sz="2800" dirty="0">
                <a:solidFill>
                  <a:srgbClr val="15495D"/>
                </a:solidFill>
                <a:latin typeface="Calibri" panose="020F0502020204030204" pitchFamily="34" charset="0"/>
                <a:cs typeface="Sultan bold" pitchFamily="2" charset="-78"/>
              </a:rPr>
              <a:t> (Cisco Packet Tracer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هو أداة محاكاة ونمذجة للشبكة، </a:t>
            </a:r>
            <a:r>
              <a:rPr lang="ar-SA" sz="2800" dirty="0">
                <a:solidFill>
                  <a:srgbClr val="CB1330"/>
                </a:solidFill>
                <a:latin typeface="Calibri" panose="020F0502020204030204" pitchFamily="34" charset="0"/>
                <a:cs typeface="Sultan bold" pitchFamily="2" charset="-78"/>
              </a:rPr>
              <a:t>تسمح هذه الأداة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ببناء شبكة الحاسب واختبار تصميمات الشبكة الجديدة والحالية وفحص حركة البيانات داخلها.</a:t>
            </a:r>
          </a:p>
          <a:p>
            <a:pPr algn="ctr" rtl="1"/>
            <a:endParaRPr lang="ar-SA" sz="2800" dirty="0">
              <a:latin typeface="Calibri" panose="020F0502020204030204" pitchFamily="34" charset="0"/>
              <a:cs typeface="Sultan bold" pitchFamily="2" charset="-78"/>
            </a:endParaRPr>
          </a:p>
        </p:txBody>
      </p:sp>
      <p:pic>
        <p:nvPicPr>
          <p:cNvPr id="10" name="Picture 2" descr="Cisco Logo">
            <a:extLst>
              <a:ext uri="{FF2B5EF4-FFF2-40B4-BE49-F238E27FC236}">
                <a16:creationId xmlns:a16="http://schemas.microsoft.com/office/drawing/2014/main" id="{66C29B31-A74A-40E8-871E-B2256EF2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39" y="3303369"/>
            <a:ext cx="3181450" cy="169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53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70340" y="222992"/>
            <a:ext cx="11633708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219062" y="521789"/>
              <a:ext cx="585137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تحميل برنامج سيسكو لمحاكاة الشبكة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(Cisco Packet Tracer)</a:t>
              </a:r>
            </a:p>
          </p:txBody>
        </p:sp>
      </p:grpSp>
      <p:pic>
        <p:nvPicPr>
          <p:cNvPr id="9" name="صورة 8" descr="صورة تحتوي على مشبك الورق&#10;&#10;تم إنشاء الوصف تلقائياً">
            <a:extLst>
              <a:ext uri="{FF2B5EF4-FFF2-40B4-BE49-F238E27FC236}">
                <a16:creationId xmlns:a16="http://schemas.microsoft.com/office/drawing/2014/main" id="{CA5826FB-1A81-49D5-9D54-F46B4CC19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645" y="3259568"/>
            <a:ext cx="2381250" cy="2381250"/>
          </a:xfrm>
          <a:prstGeom prst="rect">
            <a:avLst/>
          </a:prstGeom>
        </p:spPr>
      </p:pic>
      <p:sp>
        <p:nvSpPr>
          <p:cNvPr id="15" name="مربع نص 14">
            <a:hlinkClick r:id="rId5"/>
            <a:extLst>
              <a:ext uri="{FF2B5EF4-FFF2-40B4-BE49-F238E27FC236}">
                <a16:creationId xmlns:a16="http://schemas.microsoft.com/office/drawing/2014/main" id="{B779B052-7C23-45C6-AC63-5AD64405F155}"/>
              </a:ext>
            </a:extLst>
          </p:cNvPr>
          <p:cNvSpPr txBox="1"/>
          <p:nvPr/>
        </p:nvSpPr>
        <p:spPr>
          <a:xfrm>
            <a:off x="7304317" y="2005420"/>
            <a:ext cx="4304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https://drive.google.com/drive/folders/1-FB27NC6z5vq-tyOYviHoQptekIzqLdl</a:t>
            </a:r>
            <a:endParaRPr lang="ar-SA" sz="2400"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4B1FEBF-6CFE-462C-9C37-3527A5FC1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60" y="1626759"/>
            <a:ext cx="6845466" cy="43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25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7" name="قلب الصفحة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588630" y="158414"/>
            <a:ext cx="10583057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135665" y="521789"/>
              <a:ext cx="5934772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واجهة برنامج سيسكو لمحاكاة الشبكة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3110A621-B30F-4DAD-92AD-539AB812C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726" y="956113"/>
            <a:ext cx="6824786" cy="570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6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إنشاء شبكة محلية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LAN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B39ECF5F-C73B-41F4-A649-1DBFF1A4B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62" y="2509291"/>
            <a:ext cx="8982075" cy="384810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DD8F407-AE50-445B-9BAD-B0206F90FF82}"/>
              </a:ext>
            </a:extLst>
          </p:cNvPr>
          <p:cNvSpPr txBox="1"/>
          <p:nvPr/>
        </p:nvSpPr>
        <p:spPr>
          <a:xfrm>
            <a:off x="576717" y="1124296"/>
            <a:ext cx="110244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سنستخدم الآن برنامج </a:t>
            </a:r>
            <a:r>
              <a:rPr lang="ar-SA" sz="2800" dirty="0">
                <a:solidFill>
                  <a:srgbClr val="C4122E"/>
                </a:solidFill>
                <a:latin typeface="Calibri" panose="020F0502020204030204" pitchFamily="34" charset="0"/>
                <a:cs typeface="Sultan bold" pitchFamily="2" charset="-78"/>
              </a:rPr>
              <a:t>سيسكو لمحاكاة الشبكة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 (</a:t>
            </a:r>
            <a:r>
              <a:rPr lang="en-US" sz="2800" dirty="0">
                <a:solidFill>
                  <a:srgbClr val="C4122E"/>
                </a:solidFill>
                <a:latin typeface="Calibri" panose="020F0502020204030204" pitchFamily="34" charset="0"/>
                <a:cs typeface="Sultan bold" pitchFamily="2" charset="-78"/>
              </a:rPr>
              <a:t>Tracer Packet Cisco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)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لإنشاء هيكلية خاصة بالشبكة المحلية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(</a:t>
            </a: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Sultan bold" pitchFamily="2" charset="-78"/>
              </a:rPr>
              <a:t>LAN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) ،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 في هذه الهيكلية ستصل جهازي الحاسب مع طابعة ومحول بواسطة كابلات الشبكة كما يظهر في المخطط أدناه.</a:t>
            </a:r>
            <a:endParaRPr lang="ar-SA" sz="2800" dirty="0">
              <a:solidFill>
                <a:schemeClr val="tx1"/>
              </a:solidFill>
              <a:latin typeface="Calibri" panose="020F0502020204030204" pitchFamily="34" charset="0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3209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اضافة اجهزة في الشبكة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D1FD656-4F95-4C5B-963B-9F874B910F7C}"/>
              </a:ext>
            </a:extLst>
          </p:cNvPr>
          <p:cNvSpPr txBox="1"/>
          <p:nvPr/>
        </p:nvSpPr>
        <p:spPr>
          <a:xfrm>
            <a:off x="1176912" y="609603"/>
            <a:ext cx="105271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endParaRPr lang="ar-SA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اختر التصنيف الخاص بالمحول وهو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) Network Devices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أجهزة الشبكة).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التصنيف الفرعي الذي ينتمي إليه المحول وهو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) Switches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المحولات).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اختر نموذج المحول المناسب، مثلا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Switches 2960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ثم اضغط المكان المناسب في مساحة العمل لإضافة الجهاز.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C8362FB-BA35-4453-B738-A48F19EAD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16" y="2205645"/>
            <a:ext cx="5267247" cy="43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3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تغيير اسم المعروض لجهاز شبكة</a:t>
              </a: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29814D0-A496-4A69-B3EE-D0BFF31073B2}"/>
              </a:ext>
            </a:extLst>
          </p:cNvPr>
          <p:cNvSpPr txBox="1"/>
          <p:nvPr/>
        </p:nvSpPr>
        <p:spPr>
          <a:xfrm>
            <a:off x="255310" y="1142810"/>
            <a:ext cx="114487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أيقونة الجهاز في مساحة العمل.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النافذة التي ستظهر اضغط علامة  تبويب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Config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(تكوين).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نافذة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Global Settings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(الإعدادات العامة)، ومن صندوق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Display Name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(اسم العرض)، اكتب اسم الجهاز، مثلا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) Switch :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المحول).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أغلق النافذة لتطبيق التغييرات.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F48CE632-7560-45BD-861C-3C3C4C459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29" y="2381895"/>
            <a:ext cx="74485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0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توصيل الكابلات</a:t>
              </a: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098592D-6B3C-400C-9613-0CBB58F24151}"/>
              </a:ext>
            </a:extLst>
          </p:cNvPr>
          <p:cNvSpPr txBox="1"/>
          <p:nvPr/>
        </p:nvSpPr>
        <p:spPr>
          <a:xfrm>
            <a:off x="0" y="1137671"/>
            <a:ext cx="117040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نوع الكابل الذي ستستخدمه. يحتاج الحاسب هنا إلى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Copper Straight-through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(كابل نحاسي مباشر) للاتصال بالمحول.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أيقونة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PC1 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وقم بتوصيل الكابل إلى بطاقة جهاز الحاسب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FastEthernet0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أيقونة المحول وقم بتوصيل الكابل إلى بطاقة جهاز الحاسب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FastEthernet0/1</a:t>
            </a:r>
            <a:endParaRPr lang="ar-SA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كرر نفس الأمر بتوصيل كابل مباشر من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PC2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إلى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Switch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وتوصيل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Printer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مع المحول.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قم بحفظ المشروع بالضغط على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File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ثم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Save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FC844A7-B8FC-424B-B337-2884C331F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1" y="3074592"/>
            <a:ext cx="4726512" cy="36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2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توصيل الكابلات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F316B6A-FD78-4246-A956-DD38B427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66" y="1070871"/>
            <a:ext cx="4220831" cy="310757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69BCE-1DCB-406D-8AE3-9BB509C1D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397" y="2303125"/>
            <a:ext cx="5779880" cy="39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4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الحضور والغياب</a:t>
              </a:r>
            </a:p>
          </p:txBody>
        </p:sp>
      </p:grpSp>
      <p:pic>
        <p:nvPicPr>
          <p:cNvPr id="3" name="صورة 2" descr="صورة تحتوي على نص, مسطر, خط, مجموعة&#10;&#10;تم إنشاء الوصف تلقائياً">
            <a:extLst>
              <a:ext uri="{FF2B5EF4-FFF2-40B4-BE49-F238E27FC236}">
                <a16:creationId xmlns:a16="http://schemas.microsoft.com/office/drawing/2014/main" id="{A38A05F5-4EAD-6B31-5FF5-8FA0E0718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01" y="1009109"/>
            <a:ext cx="7398518" cy="56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76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>
      <p:transition spd="slow">
        <p:fade/>
        <p:sndAc>
          <p:stSnd>
            <p:snd r:embed="rId2" name="قلب الصفحة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389744" y="222992"/>
            <a:ext cx="10538087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565742" y="521789"/>
              <a:ext cx="5242390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تعيين عنوان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IP </a:t>
              </a:r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 من علامة تبويب سطح المكتب 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796E7F7-8E68-46D3-BD1E-2CD4D38AFD2C}"/>
              </a:ext>
            </a:extLst>
          </p:cNvPr>
          <p:cNvSpPr txBox="1"/>
          <p:nvPr/>
        </p:nvSpPr>
        <p:spPr>
          <a:xfrm>
            <a:off x="84411" y="611550"/>
            <a:ext cx="1164777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endParaRPr lang="ar-SA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أيقونة الجهاز الذي ترغب بتكوينه مثلا أيقونة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PC1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النافذة التي تظهر، اضغط علامة تبويب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Desktop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، اضغط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( Configuration IP)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تكوين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IP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من نافذة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Configuration IP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اختر زر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Static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(ثابت).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نافذة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IP Address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اكتب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(192.168.0.1)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صندوق نص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Subnet Mask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(قناع الشبكة الفرعية) حيث ستتم تعبئته بـالرقم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255.255.255.0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بشكل تلقائي.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أغلق النافذة لتطبيق التغييرات.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نكرر نفس الإجراء لجهاز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PC2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ويكون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IP Address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(192.168.0.2)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0DEDCA2-A83F-4376-96EF-E14DC54FD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1" y="3962401"/>
            <a:ext cx="5057215" cy="272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389744" y="222992"/>
            <a:ext cx="10538087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565742" y="521789"/>
              <a:ext cx="5242390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تعيين عنوان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IP </a:t>
              </a:r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 من علامة تبويب سطح المكتب </a:t>
              </a: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51CE2338-0952-4B38-A837-6342903B6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82" y="1072156"/>
            <a:ext cx="5095418" cy="354111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CF3C169-32E3-43D1-91DD-C31E1CDB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220" y="1906185"/>
            <a:ext cx="3356936" cy="355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0" y="222992"/>
            <a:ext cx="11704048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096504" y="521789"/>
              <a:ext cx="5973933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تعيين عنوان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IP </a:t>
              </a:r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 للطابعة من علامة تبويب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Configuration :</a:t>
              </a:r>
              <a:endParaRPr lang="ar-SA" sz="3200" b="1" dirty="0">
                <a:solidFill>
                  <a:schemeClr val="bg1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4B1EFA2-B1F6-42EB-A134-BB073FFFE2D6}"/>
              </a:ext>
            </a:extLst>
          </p:cNvPr>
          <p:cNvSpPr txBox="1"/>
          <p:nvPr/>
        </p:nvSpPr>
        <p:spPr>
          <a:xfrm>
            <a:off x="-111123" y="1072156"/>
            <a:ext cx="120653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أيقونة الطابعة في مساحة العمل.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النافذة الظاهرة، اضغط علامة تبويب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Config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(تكوين)، ثم اضغط على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FastEthernet0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نافذة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FastEthernet0 ،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ومن قسم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IP Configuration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IP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تكوين) حدد خيار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Static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(ثابت).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صندوق نص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IP Address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اكتب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192.168.0.3</a:t>
            </a:r>
            <a:endParaRPr lang="ar-SA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على صندوق نص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Subnet Mask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(قناع الشبكة الفرعية) وسيتم تعبئته الشبكة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255.255.255.0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بشكل تلقائي.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أغلق النافذة لتطبيق التغييرات.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5372EAB-E964-47EB-95E0-D9956405B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27" y="2961437"/>
            <a:ext cx="5037132" cy="362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676608" y="228211"/>
            <a:ext cx="10538087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565742" y="521789"/>
              <a:ext cx="5242390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التحقق من عناوين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IP</a:t>
              </a:r>
              <a:endParaRPr lang="ar-SA" sz="3200" b="1" dirty="0">
                <a:solidFill>
                  <a:schemeClr val="bg1"/>
                </a:solidFill>
                <a:latin typeface="JF Flat" panose="02000500000000000000" pitchFamily="2" charset="-78"/>
                <a:cs typeface="JF Flat" panose="02000500000000000000" pitchFamily="2" charset="-78"/>
              </a:endParaRP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97E5610-075D-498E-8109-EC525F972041}"/>
              </a:ext>
            </a:extLst>
          </p:cNvPr>
          <p:cNvSpPr txBox="1"/>
          <p:nvPr/>
        </p:nvSpPr>
        <p:spPr>
          <a:xfrm>
            <a:off x="-119921" y="1220304"/>
            <a:ext cx="118239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أيقونة الجهاز الذي تريد التحقق من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IP Address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الخاص به مثل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. PC1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النافذة التي تظهر، اضغط علامة تبويب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Desktop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(سطح المكتب)، ثم اضغط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)Command Prompt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موجه الأوامر).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في نافذة موجه الأوامر، اكتب الأمر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ipconfig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  <a:endParaRPr lang="en-US" sz="2400" dirty="0">
              <a:latin typeface="Calibri" panose="020F0502020204030204" pitchFamily="34" charset="0"/>
              <a:cs typeface="Sultan bold" pitchFamily="2" charset="-78"/>
            </a:endParaRP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سيتم عرض قائمة عناصر تكوين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IP Address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90366E-B80B-4BF4-8FA4-C16CC3953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52" y="1972447"/>
            <a:ext cx="5197662" cy="470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6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389744" y="222992"/>
            <a:ext cx="10538087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565742" y="521789"/>
              <a:ext cx="5242390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التحقق من الصول للأجهزة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E317470-29AC-418E-9CBE-829521024682}"/>
              </a:ext>
            </a:extLst>
          </p:cNvPr>
          <p:cNvSpPr txBox="1"/>
          <p:nvPr/>
        </p:nvSpPr>
        <p:spPr>
          <a:xfrm>
            <a:off x="121265" y="1040892"/>
            <a:ext cx="115177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اضغط أيقونة الجهاز الذي تريد التحقق من إمكانية الوصول إليه مثلا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(PC1)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النافذة التي تظهر، اضغط علامة تبويب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Desktop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، ثم اضغط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Command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  Prompt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(موجه الأوامر). 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من نافذة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Command Prompt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اكتب الأمر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ping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ثم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IP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الوجهة التي تريد إرسال وتلقي الحزم منها.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على سبيل المثال، اكتب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192.168.0.2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ping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وهو عنوان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IP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 لجهاز </a:t>
            </a:r>
            <a:r>
              <a:rPr lang="en-US" sz="2400" dirty="0">
                <a:latin typeface="Calibri" panose="020F0502020204030204" pitchFamily="34" charset="0"/>
                <a:cs typeface="Sultan bold" pitchFamily="2" charset="-78"/>
              </a:rPr>
              <a:t>PC2 </a:t>
            </a: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marL="342900" indent="-342900" algn="r" rtl="1">
              <a:buFont typeface="Wingdings 3" panose="05040102010807070707" pitchFamily="18" charset="2"/>
              <a:buChar char=""/>
            </a:pPr>
            <a:r>
              <a:rPr lang="ar-SA" sz="2400" dirty="0">
                <a:latin typeface="Calibri" panose="020F0502020204030204" pitchFamily="34" charset="0"/>
                <a:cs typeface="Sultan bold" pitchFamily="2" charset="-78"/>
              </a:rPr>
              <a:t>سيتم عرض قائمة التحقق من إمكانية الوصول إلى الأجهزة.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766494B-A743-464A-B746-D95F16482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5" y="2722333"/>
            <a:ext cx="527685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1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98474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389744" y="222992"/>
            <a:ext cx="10538087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565742" y="521789"/>
              <a:ext cx="5242390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التحقق من الصول للأجهزة</a:t>
              </a: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FCC07D58-1522-44C6-9AEB-923575D62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6" y="955832"/>
            <a:ext cx="5947469" cy="368664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B17C8DF-6DA0-4308-8AFB-E78E82D4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482" y="2489753"/>
            <a:ext cx="5591566" cy="39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5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3181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819920" y="534637"/>
            <a:ext cx="10538087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565742" y="521789"/>
              <a:ext cx="5242390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المهمة الادائية</a:t>
              </a: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B196892-9BF4-490D-8E81-187F0249FEE3}"/>
              </a:ext>
            </a:extLst>
          </p:cNvPr>
          <p:cNvSpPr txBox="1"/>
          <p:nvPr/>
        </p:nvSpPr>
        <p:spPr>
          <a:xfrm>
            <a:off x="5225125" y="2969672"/>
            <a:ext cx="60613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cs typeface="Sultan bold" pitchFamily="2" charset="-78"/>
              </a:rPr>
              <a:t>الكتاب صفحة 114 </a:t>
            </a:r>
          </a:p>
          <a:p>
            <a:pPr algn="ctr"/>
            <a:r>
              <a:rPr lang="ar-SA" sz="4400" dirty="0">
                <a:cs typeface="Sultan bold" pitchFamily="2" charset="-78"/>
              </a:rPr>
              <a:t>تدريب 6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9940FEF-B11E-65FE-73D7-AD06CCE35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992" y="2073040"/>
            <a:ext cx="4494795" cy="33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4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3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26611"/>
            <a:ext cx="12065391" cy="659774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2346F8C-FDAE-4CDC-A9BB-0DB63F63AEA6}"/>
              </a:ext>
            </a:extLst>
          </p:cNvPr>
          <p:cNvSpPr txBox="1"/>
          <p:nvPr/>
        </p:nvSpPr>
        <p:spPr>
          <a:xfrm>
            <a:off x="3059586" y="2197019"/>
            <a:ext cx="564114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chemeClr val="bg1"/>
                </a:solidFill>
                <a:cs typeface="Sultan bold" pitchFamily="2" charset="-78"/>
              </a:rPr>
              <a:t>شكراً لكم</a:t>
            </a:r>
          </a:p>
          <a:p>
            <a:pPr algn="ctr"/>
            <a:r>
              <a:rPr lang="ar-SA" sz="3600" dirty="0">
                <a:solidFill>
                  <a:schemeClr val="bg1"/>
                </a:solidFill>
                <a:cs typeface="Sultan bold" pitchFamily="2" charset="-78"/>
              </a:rPr>
              <a:t>ونلتقي بأذن الله على خير ..  </a:t>
            </a:r>
            <a:endParaRPr lang="ar-SA" dirty="0">
              <a:solidFill>
                <a:schemeClr val="bg1"/>
              </a:solidFill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4373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كتاب.wav"/>
          </p:stSnd>
        </p:sndAc>
      </p:transition>
    </mc:Choice>
    <mc:Fallback xmlns="">
      <p:transition spd="slow">
        <p:fade/>
        <p:sndAc>
          <p:stSnd>
            <p:snd r:embed="rId4" name="قلب الكتاب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>
              <a:cs typeface="Sultan bold" pitchFamily="2" charset="-78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pic>
        <p:nvPicPr>
          <p:cNvPr id="14" name="رسم 13" descr="زهرة دون ساق مع تعبئة خالصة">
            <a:extLst>
              <a:ext uri="{FF2B5EF4-FFF2-40B4-BE49-F238E27FC236}">
                <a16:creationId xmlns:a16="http://schemas.microsoft.com/office/drawing/2014/main" id="{D271880A-0AB3-437F-B847-E6AE94C1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3441" y="859671"/>
            <a:ext cx="1595781" cy="1595781"/>
          </a:xfrm>
          <a:prstGeom prst="rect">
            <a:avLst/>
          </a:prstGeom>
        </p:spPr>
      </p:pic>
      <p:pic>
        <p:nvPicPr>
          <p:cNvPr id="15" name="رسم 14" descr="زهرة دون ساق مع تعبئة خالصة">
            <a:extLst>
              <a:ext uri="{FF2B5EF4-FFF2-40B4-BE49-F238E27FC236}">
                <a16:creationId xmlns:a16="http://schemas.microsoft.com/office/drawing/2014/main" id="{9EC9FC4C-4855-470A-A271-8BBA2FAC2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98634" y="2785514"/>
            <a:ext cx="1595781" cy="1595781"/>
          </a:xfrm>
          <a:prstGeom prst="rect">
            <a:avLst/>
          </a:prstGeom>
        </p:spPr>
      </p:pic>
      <p:pic>
        <p:nvPicPr>
          <p:cNvPr id="16" name="رسم 15" descr="زهرة دون ساق مع تعبئة خالصة">
            <a:extLst>
              <a:ext uri="{FF2B5EF4-FFF2-40B4-BE49-F238E27FC236}">
                <a16:creationId xmlns:a16="http://schemas.microsoft.com/office/drawing/2014/main" id="{0F38EA00-ABE7-4532-913F-833FFAFCB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287" y="3001322"/>
            <a:ext cx="1595781" cy="1595781"/>
          </a:xfrm>
          <a:prstGeom prst="rect">
            <a:avLst/>
          </a:prstGeom>
        </p:spPr>
      </p:pic>
      <p:pic>
        <p:nvPicPr>
          <p:cNvPr id="17" name="رسم 16" descr="زهرة دون ساق مع تعبئة خالصة">
            <a:extLst>
              <a:ext uri="{FF2B5EF4-FFF2-40B4-BE49-F238E27FC236}">
                <a16:creationId xmlns:a16="http://schemas.microsoft.com/office/drawing/2014/main" id="{3D26969B-57A1-4AA6-B95B-942848692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8289" y="4449350"/>
            <a:ext cx="1595781" cy="1595781"/>
          </a:xfrm>
          <a:prstGeom prst="rect">
            <a:avLst/>
          </a:prstGeom>
        </p:spPr>
      </p:pic>
      <p:pic>
        <p:nvPicPr>
          <p:cNvPr id="18" name="رسم 17" descr="زهرة دون ساق مع تعبئة خالصة">
            <a:extLst>
              <a:ext uri="{FF2B5EF4-FFF2-40B4-BE49-F238E27FC236}">
                <a16:creationId xmlns:a16="http://schemas.microsoft.com/office/drawing/2014/main" id="{9EDC5740-1875-4AD1-ACAE-F9AEE7BF9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160" y="340460"/>
            <a:ext cx="1595781" cy="1595781"/>
          </a:xfrm>
          <a:prstGeom prst="rect">
            <a:avLst/>
          </a:prstGeom>
        </p:spPr>
      </p:pic>
      <p:pic>
        <p:nvPicPr>
          <p:cNvPr id="19" name="رسم 18" descr="زهرة دون ساق مع تعبئة خالصة">
            <a:extLst>
              <a:ext uri="{FF2B5EF4-FFF2-40B4-BE49-F238E27FC236}">
                <a16:creationId xmlns:a16="http://schemas.microsoft.com/office/drawing/2014/main" id="{41A35536-F2BF-46BD-B6DC-E05D56112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57126" y="5081467"/>
            <a:ext cx="1595781" cy="1595781"/>
          </a:xfrm>
          <a:prstGeom prst="rect">
            <a:avLst/>
          </a:prstGeom>
        </p:spPr>
      </p:pic>
      <p:pic>
        <p:nvPicPr>
          <p:cNvPr id="20" name="رسم 19" descr="زهرة دون ساق مع تعبئة خالصة">
            <a:extLst>
              <a:ext uri="{FF2B5EF4-FFF2-40B4-BE49-F238E27FC236}">
                <a16:creationId xmlns:a16="http://schemas.microsoft.com/office/drawing/2014/main" id="{FB9BCD32-9C77-4CAF-996C-A2379FDB9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1345" y="2746634"/>
            <a:ext cx="1595781" cy="1595781"/>
          </a:xfrm>
          <a:prstGeom prst="rect">
            <a:avLst/>
          </a:prstGeom>
        </p:spPr>
      </p:pic>
      <p:pic>
        <p:nvPicPr>
          <p:cNvPr id="21" name="رسم 20" descr="زهرة دون ساق مع تعبئة خالصة">
            <a:extLst>
              <a:ext uri="{FF2B5EF4-FFF2-40B4-BE49-F238E27FC236}">
                <a16:creationId xmlns:a16="http://schemas.microsoft.com/office/drawing/2014/main" id="{145ADB35-BE5D-4448-902D-F3A6A76B4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5873" y="2586379"/>
            <a:ext cx="1595781" cy="1595781"/>
          </a:xfrm>
          <a:prstGeom prst="rect">
            <a:avLst/>
          </a:prstGeom>
        </p:spPr>
      </p:pic>
      <p:pic>
        <p:nvPicPr>
          <p:cNvPr id="22" name="رسم 21" descr="زهرة دون ساق مع تعبئة خالصة">
            <a:extLst>
              <a:ext uri="{FF2B5EF4-FFF2-40B4-BE49-F238E27FC236}">
                <a16:creationId xmlns:a16="http://schemas.microsoft.com/office/drawing/2014/main" id="{15D2D7D0-E026-41F7-B31C-0596EFC3D9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1945"/>
          <a:stretch/>
        </p:blipFill>
        <p:spPr>
          <a:xfrm>
            <a:off x="2086700" y="245439"/>
            <a:ext cx="1595781" cy="926435"/>
          </a:xfrm>
          <a:prstGeom prst="rect">
            <a:avLst/>
          </a:prstGeom>
        </p:spPr>
      </p:pic>
      <p:pic>
        <p:nvPicPr>
          <p:cNvPr id="23" name="رسم 22" descr="زهرة دون ساق مع تعبئة خالصة">
            <a:extLst>
              <a:ext uri="{FF2B5EF4-FFF2-40B4-BE49-F238E27FC236}">
                <a16:creationId xmlns:a16="http://schemas.microsoft.com/office/drawing/2014/main" id="{8DFD2127-4110-43F8-9B85-E3DD4120E7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1945"/>
          <a:stretch/>
        </p:blipFill>
        <p:spPr>
          <a:xfrm>
            <a:off x="10470155" y="228366"/>
            <a:ext cx="1595781" cy="926435"/>
          </a:xfrm>
          <a:prstGeom prst="rect">
            <a:avLst/>
          </a:prstGeom>
        </p:spPr>
      </p:pic>
      <p:pic>
        <p:nvPicPr>
          <p:cNvPr id="24" name="رسم 23" descr="زهرة دون ساق مع تعبئة خالصة">
            <a:extLst>
              <a:ext uri="{FF2B5EF4-FFF2-40B4-BE49-F238E27FC236}">
                <a16:creationId xmlns:a16="http://schemas.microsoft.com/office/drawing/2014/main" id="{A9477B50-F2C8-4182-A1B7-A11B39268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1945"/>
          <a:stretch/>
        </p:blipFill>
        <p:spPr>
          <a:xfrm rot="10957085">
            <a:off x="7255392" y="5756823"/>
            <a:ext cx="1595781" cy="926435"/>
          </a:xfrm>
          <a:prstGeom prst="rect">
            <a:avLst/>
          </a:prstGeom>
        </p:spPr>
      </p:pic>
      <p:pic>
        <p:nvPicPr>
          <p:cNvPr id="25" name="رسم 24" descr="زهرة دون ساق مع تعبئة خالصة">
            <a:extLst>
              <a:ext uri="{FF2B5EF4-FFF2-40B4-BE49-F238E27FC236}">
                <a16:creationId xmlns:a16="http://schemas.microsoft.com/office/drawing/2014/main" id="{F24F0E32-1BFC-439A-8BA6-B1E6C10E9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1945"/>
          <a:stretch/>
        </p:blipFill>
        <p:spPr>
          <a:xfrm>
            <a:off x="7773177" y="245438"/>
            <a:ext cx="1595781" cy="926435"/>
          </a:xfrm>
          <a:prstGeom prst="rect">
            <a:avLst/>
          </a:prstGeom>
        </p:spPr>
      </p:pic>
      <p:pic>
        <p:nvPicPr>
          <p:cNvPr id="26" name="رسم 25" descr="زهرة دون ساق مع تعبئة خالصة">
            <a:extLst>
              <a:ext uri="{FF2B5EF4-FFF2-40B4-BE49-F238E27FC236}">
                <a16:creationId xmlns:a16="http://schemas.microsoft.com/office/drawing/2014/main" id="{11E81B2F-B0D4-4D54-900E-CF5C93BDB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1945"/>
          <a:stretch/>
        </p:blipFill>
        <p:spPr>
          <a:xfrm rot="10800000">
            <a:off x="2838796" y="5702619"/>
            <a:ext cx="1595781" cy="926435"/>
          </a:xfrm>
          <a:prstGeom prst="rect">
            <a:avLst/>
          </a:prstGeom>
        </p:spPr>
      </p:pic>
      <p:pic>
        <p:nvPicPr>
          <p:cNvPr id="27" name="1">
            <a:extLst>
              <a:ext uri="{FF2B5EF4-FFF2-40B4-BE49-F238E27FC236}">
                <a16:creationId xmlns:a16="http://schemas.microsoft.com/office/drawing/2014/main" id="{94D799BD-5236-4FBD-A7DC-49AE9A9499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6" t="4965" b="48513"/>
          <a:stretch/>
        </p:blipFill>
        <p:spPr>
          <a:xfrm>
            <a:off x="7704901" y="340460"/>
            <a:ext cx="3209283" cy="3190531"/>
          </a:xfrm>
          <a:prstGeom prst="rect">
            <a:avLst/>
          </a:prstGeom>
        </p:spPr>
      </p:pic>
      <p:pic>
        <p:nvPicPr>
          <p:cNvPr id="28" name="2">
            <a:extLst>
              <a:ext uri="{FF2B5EF4-FFF2-40B4-BE49-F238E27FC236}">
                <a16:creationId xmlns:a16="http://schemas.microsoft.com/office/drawing/2014/main" id="{31E64794-2C29-4279-A7EB-FDAF95B444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3" t="4965" r="33057" b="48513"/>
          <a:stretch/>
        </p:blipFill>
        <p:spPr>
          <a:xfrm>
            <a:off x="4615152" y="340460"/>
            <a:ext cx="3113542" cy="3190531"/>
          </a:xfrm>
          <a:prstGeom prst="rect">
            <a:avLst/>
          </a:prstGeom>
        </p:spPr>
      </p:pic>
      <p:pic>
        <p:nvPicPr>
          <p:cNvPr id="29" name="3">
            <a:extLst>
              <a:ext uri="{FF2B5EF4-FFF2-40B4-BE49-F238E27FC236}">
                <a16:creationId xmlns:a16="http://schemas.microsoft.com/office/drawing/2014/main" id="{40198CA2-3842-4C10-879E-8D87DFDD94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t="4965" r="65367" b="48513"/>
          <a:stretch/>
        </p:blipFill>
        <p:spPr>
          <a:xfrm>
            <a:off x="1492235" y="340460"/>
            <a:ext cx="3122915" cy="3190531"/>
          </a:xfrm>
          <a:prstGeom prst="rect">
            <a:avLst/>
          </a:prstGeom>
        </p:spPr>
      </p:pic>
      <p:pic>
        <p:nvPicPr>
          <p:cNvPr id="30" name="4">
            <a:extLst>
              <a:ext uri="{FF2B5EF4-FFF2-40B4-BE49-F238E27FC236}">
                <a16:creationId xmlns:a16="http://schemas.microsoft.com/office/drawing/2014/main" id="{0C9B53BC-C256-4F7F-94FB-75F51FEA80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6" t="51196"/>
          <a:stretch/>
        </p:blipFill>
        <p:spPr>
          <a:xfrm>
            <a:off x="7704901" y="3511002"/>
            <a:ext cx="3209283" cy="3346998"/>
          </a:xfrm>
          <a:prstGeom prst="rect">
            <a:avLst/>
          </a:prstGeom>
        </p:spPr>
      </p:pic>
      <p:pic>
        <p:nvPicPr>
          <p:cNvPr id="31" name="5">
            <a:extLst>
              <a:ext uri="{FF2B5EF4-FFF2-40B4-BE49-F238E27FC236}">
                <a16:creationId xmlns:a16="http://schemas.microsoft.com/office/drawing/2014/main" id="{5B115BF3-3F7B-4D86-8822-661E88B449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3" t="51487" r="33765"/>
          <a:stretch/>
        </p:blipFill>
        <p:spPr>
          <a:xfrm>
            <a:off x="4615150" y="3530990"/>
            <a:ext cx="3045268" cy="3327009"/>
          </a:xfrm>
          <a:prstGeom prst="rect">
            <a:avLst/>
          </a:prstGeom>
        </p:spPr>
      </p:pic>
      <p:pic>
        <p:nvPicPr>
          <p:cNvPr id="32" name="6">
            <a:extLst>
              <a:ext uri="{FF2B5EF4-FFF2-40B4-BE49-F238E27FC236}">
                <a16:creationId xmlns:a16="http://schemas.microsoft.com/office/drawing/2014/main" id="{2B719F92-737F-40A5-8B3D-F7F1947E67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5" r="65367"/>
          <a:stretch/>
        </p:blipFill>
        <p:spPr>
          <a:xfrm>
            <a:off x="1277815" y="3520532"/>
            <a:ext cx="3337333" cy="3337467"/>
          </a:xfrm>
          <a:prstGeom prst="rect">
            <a:avLst/>
          </a:prstGeom>
        </p:spPr>
      </p:pic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3451A037-4EF9-4CC5-AC83-4A3B7554150C}"/>
              </a:ext>
            </a:extLst>
          </p:cNvPr>
          <p:cNvSpPr/>
          <p:nvPr/>
        </p:nvSpPr>
        <p:spPr>
          <a:xfrm>
            <a:off x="7704899" y="432662"/>
            <a:ext cx="2994866" cy="2926076"/>
          </a:xfrm>
          <a:prstGeom prst="ellipse">
            <a:avLst/>
          </a:prstGeom>
          <a:solidFill>
            <a:srgbClr val="FE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تعد لائحة حماية البيانات الشخصية في المملكة العربية السعودية من الأمثلة على قوانين حماية الخصوصية</a:t>
            </a:r>
          </a:p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 (  )</a:t>
            </a: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74214768-E27B-4F75-869D-07EFA9CA3A50}"/>
              </a:ext>
            </a:extLst>
          </p:cNvPr>
          <p:cNvSpPr/>
          <p:nvPr/>
        </p:nvSpPr>
        <p:spPr>
          <a:xfrm>
            <a:off x="4636803" y="432662"/>
            <a:ext cx="2994866" cy="2926076"/>
          </a:xfrm>
          <a:prstGeom prst="ellipse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أجهزة التعقب النشطة تستخدم لقياس المسافات أثناء التزلج أو العدو أو ركوب الدراجة</a:t>
            </a:r>
          </a:p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 (   )</a:t>
            </a:r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9538A9ED-650D-439A-B058-971AA8E8E33F}"/>
              </a:ext>
            </a:extLst>
          </p:cNvPr>
          <p:cNvSpPr/>
          <p:nvPr/>
        </p:nvSpPr>
        <p:spPr>
          <a:xfrm>
            <a:off x="1555975" y="458295"/>
            <a:ext cx="2994866" cy="2926076"/>
          </a:xfrm>
          <a:prstGeom prst="ellipse">
            <a:avLst/>
          </a:prstGeom>
          <a:solidFill>
            <a:srgbClr val="FE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نظام تحديد المواقع العالمي </a:t>
            </a:r>
            <a:r>
              <a:rPr lang="en-US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GPS </a:t>
            </a:r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هو طريقة لتحديد موقع شيء ما بدقة </a:t>
            </a:r>
          </a:p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(   )</a:t>
            </a: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EF6A0CB0-0592-408B-961E-942A301CDAC9}"/>
              </a:ext>
            </a:extLst>
          </p:cNvPr>
          <p:cNvSpPr/>
          <p:nvPr/>
        </p:nvSpPr>
        <p:spPr>
          <a:xfrm>
            <a:off x="7678542" y="3568600"/>
            <a:ext cx="2994866" cy="2926076"/>
          </a:xfrm>
          <a:prstGeom prst="ellipse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يستهدف الانترنت عبر الأقمار الصناعية الأشخاص الذين لا يستطيعون الوصول إلى نظام مزود الخدمة على الأرض</a:t>
            </a:r>
          </a:p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(   )</a:t>
            </a:r>
          </a:p>
        </p:txBody>
      </p: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DFECB42B-5702-4652-A6E1-F4B40452EBC9}"/>
              </a:ext>
            </a:extLst>
          </p:cNvPr>
          <p:cNvSpPr/>
          <p:nvPr/>
        </p:nvSpPr>
        <p:spPr>
          <a:xfrm>
            <a:off x="4620922" y="3568600"/>
            <a:ext cx="2994866" cy="2926076"/>
          </a:xfrm>
          <a:prstGeom prst="ellipse">
            <a:avLst/>
          </a:prstGeom>
          <a:solidFill>
            <a:srgbClr val="FE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لكل محطة مركزية حد أقصى للنطاق الترددي المتاح للإنترنت واستخدام البيانات</a:t>
            </a:r>
          </a:p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(    ) </a:t>
            </a: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50EBB9A1-F250-4492-A62C-2F5711E17DF3}"/>
              </a:ext>
            </a:extLst>
          </p:cNvPr>
          <p:cNvSpPr/>
          <p:nvPr/>
        </p:nvSpPr>
        <p:spPr>
          <a:xfrm>
            <a:off x="1540706" y="3562674"/>
            <a:ext cx="2994866" cy="2926076"/>
          </a:xfrm>
          <a:prstGeom prst="ellipse">
            <a:avLst/>
          </a:prstGeom>
          <a:solidFill>
            <a:srgbClr val="F3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شبكة النقال هي شبكة خلوية تتكون من محطات مركزية وهواتف نقالة ومراكز تحويل رقمية</a:t>
            </a:r>
          </a:p>
          <a:p>
            <a:pPr algn="ctr"/>
            <a:r>
              <a:rPr lang="ar-SA" sz="2400" dirty="0">
                <a:solidFill>
                  <a:srgbClr val="663700"/>
                </a:solidFill>
                <a:latin typeface="DG Ghayaty" panose="02000800000000090000" pitchFamily="2" charset="-78"/>
                <a:cs typeface="Sultan bold" pitchFamily="2" charset="-78"/>
              </a:rPr>
              <a:t>(   ) </a:t>
            </a:r>
          </a:p>
        </p:txBody>
      </p:sp>
    </p:spTree>
    <p:extLst>
      <p:ext uri="{BB962C8B-B14F-4D97-AF65-F5344CB8AC3E}">
        <p14:creationId xmlns:p14="http://schemas.microsoft.com/office/powerpoint/2010/main" val="217722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4253047" y="222992"/>
            <a:ext cx="4151517" cy="726725"/>
            <a:chOff x="3918920" y="444852"/>
            <a:chExt cx="4151517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3918920" y="444852"/>
              <a:ext cx="4151517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4234456" y="501876"/>
              <a:ext cx="3734751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نواتج التعلم</a:t>
              </a: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ABFF435-1583-4F40-A34F-6A817EE83B6E}"/>
              </a:ext>
            </a:extLst>
          </p:cNvPr>
          <p:cNvSpPr txBox="1"/>
          <p:nvPr/>
        </p:nvSpPr>
        <p:spPr>
          <a:xfrm>
            <a:off x="1588958" y="1469036"/>
            <a:ext cx="9998440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dirty="0">
                <a:cs typeface="Sultan bold" pitchFamily="2" charset="-78"/>
              </a:rPr>
              <a:t>التعرف على بروتوكول </a:t>
            </a:r>
            <a:r>
              <a:rPr lang="en-US" sz="2800" dirty="0">
                <a:cs typeface="Sultan bold" pitchFamily="2" charset="-78"/>
              </a:rPr>
              <a:t>IP</a:t>
            </a:r>
            <a:r>
              <a:rPr lang="ar-SA" sz="2800" dirty="0">
                <a:cs typeface="Sultan bold" pitchFamily="2" charset="-78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dirty="0">
                <a:cs typeface="Sultan bold" pitchFamily="2" charset="-78"/>
              </a:rPr>
              <a:t>التعرف على كيفية تمثيل عناوين </a:t>
            </a:r>
            <a:r>
              <a:rPr lang="en-US" sz="2800" dirty="0">
                <a:cs typeface="Sultan bold" pitchFamily="2" charset="-78"/>
              </a:rPr>
              <a:t>IP </a:t>
            </a:r>
            <a:r>
              <a:rPr lang="ar-SA" sz="2800" dirty="0">
                <a:cs typeface="Sultan bold" pitchFamily="2" charset="-78"/>
              </a:rPr>
              <a:t>  بتنسيق يعرف بالتدوين النقطي العشري.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dirty="0">
                <a:cs typeface="Sultan bold" pitchFamily="2" charset="-78"/>
              </a:rPr>
              <a:t>التعرف على عناوين </a:t>
            </a:r>
            <a:r>
              <a:rPr lang="en-US" sz="2800" dirty="0">
                <a:cs typeface="Sultan bold" pitchFamily="2" charset="-78"/>
              </a:rPr>
              <a:t>IP </a:t>
            </a:r>
            <a:r>
              <a:rPr lang="ar-SA" sz="2800" dirty="0">
                <a:cs typeface="Sultan bold" pitchFamily="2" charset="-78"/>
              </a:rPr>
              <a:t> الثابتة وعناوين </a:t>
            </a:r>
            <a:r>
              <a:rPr lang="en-US" sz="2800" dirty="0">
                <a:cs typeface="Sultan bold" pitchFamily="2" charset="-78"/>
              </a:rPr>
              <a:t>IP</a:t>
            </a:r>
            <a:r>
              <a:rPr lang="ar-SA" sz="2800" dirty="0">
                <a:cs typeface="Sultan bold" pitchFamily="2" charset="-78"/>
              </a:rPr>
              <a:t>  الديناميكية.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dirty="0">
                <a:cs typeface="Sultan bold" pitchFamily="2" charset="-78"/>
              </a:rPr>
              <a:t>التعرف على أداة سيسكو لمحاكاة الشبكة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dirty="0">
                <a:cs typeface="Sultan bold" pitchFamily="2" charset="-78"/>
              </a:rPr>
              <a:t>إنشاء مخططات الشبكة المحلية </a:t>
            </a:r>
            <a:r>
              <a:rPr lang="en-US" sz="2800" dirty="0">
                <a:cs typeface="Sultan bold" pitchFamily="2" charset="-78"/>
              </a:rPr>
              <a:t> LAN </a:t>
            </a:r>
            <a:r>
              <a:rPr lang="ar-SA" sz="2800" dirty="0">
                <a:cs typeface="Sultan bold" pitchFamily="2" charset="-78"/>
              </a:rPr>
              <a:t>باستخدام برنامج سيسكو.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dirty="0">
                <a:cs typeface="Sultan bold" pitchFamily="2" charset="-78"/>
              </a:rPr>
              <a:t>إضافة كابل بين أجهزة الشبكة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800" dirty="0">
                <a:cs typeface="Sultan bold" pitchFamily="2" charset="-78"/>
              </a:rPr>
              <a:t>ضبط إعدادات أجهزة الشبكة .</a:t>
            </a:r>
          </a:p>
        </p:txBody>
      </p:sp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BF43789-0A80-4F7D-B023-278A4F39A8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7ED"/>
              </a:clrFrom>
              <a:clrTo>
                <a:srgbClr val="FFF7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68" y="3225348"/>
            <a:ext cx="6865495" cy="3432748"/>
          </a:xfrm>
          <a:prstGeom prst="rect">
            <a:avLst/>
          </a:prstGeom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CBB6CA72-A606-47C4-975A-8D8B7B4590B3}"/>
              </a:ext>
            </a:extLst>
          </p:cNvPr>
          <p:cNvSpPr/>
          <p:nvPr/>
        </p:nvSpPr>
        <p:spPr>
          <a:xfrm>
            <a:off x="11286808" y="1552659"/>
            <a:ext cx="294885" cy="250559"/>
          </a:xfrm>
          <a:prstGeom prst="ellipse">
            <a:avLst/>
          </a:prstGeom>
          <a:solidFill>
            <a:srgbClr val="34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B35CC678-289C-4B9F-9655-20F5DE768004}"/>
              </a:ext>
            </a:extLst>
          </p:cNvPr>
          <p:cNvSpPr/>
          <p:nvPr/>
        </p:nvSpPr>
        <p:spPr>
          <a:xfrm>
            <a:off x="11286808" y="1988851"/>
            <a:ext cx="294885" cy="250559"/>
          </a:xfrm>
          <a:prstGeom prst="ellipse">
            <a:avLst/>
          </a:prstGeom>
          <a:solidFill>
            <a:srgbClr val="F9E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F3F49072-E811-40D6-AC80-7E36785665C4}"/>
              </a:ext>
            </a:extLst>
          </p:cNvPr>
          <p:cNvSpPr/>
          <p:nvPr/>
        </p:nvSpPr>
        <p:spPr>
          <a:xfrm>
            <a:off x="11286808" y="2425043"/>
            <a:ext cx="294885" cy="250559"/>
          </a:xfrm>
          <a:prstGeom prst="ellipse">
            <a:avLst/>
          </a:prstGeom>
          <a:solidFill>
            <a:srgbClr val="F0A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E45BB5CC-D166-429F-9DF2-9DB361BADD71}"/>
              </a:ext>
            </a:extLst>
          </p:cNvPr>
          <p:cNvSpPr/>
          <p:nvPr/>
        </p:nvSpPr>
        <p:spPr>
          <a:xfrm>
            <a:off x="11286808" y="2861235"/>
            <a:ext cx="294885" cy="250559"/>
          </a:xfrm>
          <a:prstGeom prst="ellipse">
            <a:avLst/>
          </a:prstGeom>
          <a:solidFill>
            <a:srgbClr val="774E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AD18A58A-8A91-4E16-B158-4E5F7E8DE9C9}"/>
              </a:ext>
            </a:extLst>
          </p:cNvPr>
          <p:cNvSpPr/>
          <p:nvPr/>
        </p:nvSpPr>
        <p:spPr>
          <a:xfrm>
            <a:off x="11286808" y="3297427"/>
            <a:ext cx="294885" cy="250559"/>
          </a:xfrm>
          <a:prstGeom prst="ellipse">
            <a:avLst/>
          </a:prstGeom>
          <a:solidFill>
            <a:srgbClr val="34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6A02FBE2-879C-46D2-AA26-B9977C8C67AE}"/>
              </a:ext>
            </a:extLst>
          </p:cNvPr>
          <p:cNvSpPr/>
          <p:nvPr/>
        </p:nvSpPr>
        <p:spPr>
          <a:xfrm>
            <a:off x="11286808" y="3733619"/>
            <a:ext cx="294885" cy="250559"/>
          </a:xfrm>
          <a:prstGeom prst="ellipse">
            <a:avLst/>
          </a:prstGeom>
          <a:solidFill>
            <a:srgbClr val="F9E7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20C48474-ED20-43D2-8441-81E43B5830F0}"/>
              </a:ext>
            </a:extLst>
          </p:cNvPr>
          <p:cNvSpPr/>
          <p:nvPr/>
        </p:nvSpPr>
        <p:spPr>
          <a:xfrm>
            <a:off x="11286808" y="4169813"/>
            <a:ext cx="294885" cy="250559"/>
          </a:xfrm>
          <a:prstGeom prst="ellipse">
            <a:avLst/>
          </a:prstGeom>
          <a:solidFill>
            <a:srgbClr val="F0A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3204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82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025191" y="453527"/>
            <a:ext cx="10388184" cy="726725"/>
            <a:chOff x="3918920" y="444852"/>
            <a:chExt cx="4151517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3918920" y="444852"/>
              <a:ext cx="4151517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3966845" y="501876"/>
              <a:ext cx="4002362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تقويم قبلي ( استراتيجية شريط الذكريات)</a:t>
              </a:r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8031CC2D-4CE8-4CA2-A59D-2E3662DE82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39394" y="-208844"/>
            <a:ext cx="4815424" cy="8913884"/>
          </a:xfrm>
          <a:prstGeom prst="rect">
            <a:avLst/>
          </a:prstGeom>
        </p:spPr>
      </p:pic>
      <p:pic>
        <p:nvPicPr>
          <p:cNvPr id="10" name="صورة 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3370F62-7AD3-4E52-8F3C-7F343039DF4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BFDFC"/>
              </a:clrFrom>
              <a:clrTo>
                <a:srgbClr val="FB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659"/>
            <a:ext cx="4023360" cy="3017520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AA917A6-7B9E-4A05-8355-5D3B082799A7}"/>
              </a:ext>
            </a:extLst>
          </p:cNvPr>
          <p:cNvSpPr txBox="1"/>
          <p:nvPr/>
        </p:nvSpPr>
        <p:spPr>
          <a:xfrm>
            <a:off x="1497485" y="1301777"/>
            <a:ext cx="99100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349966"/>
                </a:solidFill>
                <a:cs typeface="Sultan bold" pitchFamily="2" charset="-78"/>
              </a:rPr>
              <a:t>من خلال خبراتك السابقة في مادة التقنية الرقمية 1-1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3200" dirty="0">
                <a:cs typeface="Sultan bold" pitchFamily="2" charset="-78"/>
              </a:rPr>
              <a:t>كيف يمكن التعرف على الاجهزة الموجودة على الشبكة ؟ </a:t>
            </a:r>
          </a:p>
        </p:txBody>
      </p:sp>
    </p:spTree>
    <p:extLst>
      <p:ext uri="{BB962C8B-B14F-4D97-AF65-F5344CB8AC3E}">
        <p14:creationId xmlns:p14="http://schemas.microsoft.com/office/powerpoint/2010/main" val="3460777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بروتكول الانترنت ( </a:t>
              </a:r>
              <a:r>
                <a:rPr lang="en-US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IP</a:t>
              </a:r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  )</a:t>
              </a: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595749D-755B-4900-A651-D98022E1240D}"/>
              </a:ext>
            </a:extLst>
          </p:cNvPr>
          <p:cNvSpPr txBox="1"/>
          <p:nvPr/>
        </p:nvSpPr>
        <p:spPr>
          <a:xfrm>
            <a:off x="245492" y="1337338"/>
            <a:ext cx="1126933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rgbClr val="349966"/>
                </a:solidFill>
                <a:cs typeface="Sultan bold" pitchFamily="2" charset="-78"/>
              </a:rPr>
              <a:t>هو طريقة التي يتم من خلالها ارسال البيانات من حاسب الى آخر عبر الانترنت .</a:t>
            </a:r>
          </a:p>
          <a:p>
            <a:pPr algn="ctr"/>
            <a:r>
              <a:rPr lang="ar-SA" sz="3200" dirty="0">
                <a:cs typeface="Sultan bold" pitchFamily="2" charset="-78"/>
              </a:rPr>
              <a:t>يحتوي كل جهاز حاسب متصل بالأنترنت على عنوان </a:t>
            </a:r>
            <a:r>
              <a:rPr lang="en-US" sz="3200" dirty="0">
                <a:cs typeface="Sultan bold" pitchFamily="2" charset="-78"/>
              </a:rPr>
              <a:t> IP </a:t>
            </a:r>
            <a:r>
              <a:rPr lang="ar-SA" sz="3200" dirty="0">
                <a:cs typeface="Sultan bold" pitchFamily="2" charset="-78"/>
              </a:rPr>
              <a:t>واحد على الاقل يحدد بشكل فريد عن جميع أجهزة الحاسب الاخرى المتصلة بالأنترنت 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AA7F76-F3E0-4FB3-A279-FBD859994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99" y="2906998"/>
            <a:ext cx="3336781" cy="333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58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16827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التدوين النقطي العشري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41AED83-FA55-4CFB-80D7-F65CDB39B389}"/>
              </a:ext>
            </a:extLst>
          </p:cNvPr>
          <p:cNvSpPr txBox="1"/>
          <p:nvPr/>
        </p:nvSpPr>
        <p:spPr>
          <a:xfrm>
            <a:off x="0" y="974063"/>
            <a:ext cx="116772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يتم تخصيص عنوان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 IP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لكل جهاز متصل بالإنترنت، وعندما يتم توجيه الحزم إلى عنوان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 IP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المرفق بها، تصل البيانات إلى المكان المطلوب :</a:t>
            </a:r>
          </a:p>
          <a:p>
            <a:pPr algn="just" rtl="1"/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rgbClr val="ED0372"/>
                </a:solidFill>
                <a:latin typeface="Calibri" panose="020F0502020204030204" pitchFamily="34" charset="0"/>
                <a:cs typeface="Sultan bold" pitchFamily="2" charset="-78"/>
              </a:rPr>
              <a:t>هناك معياران يستخدمان لعناوين </a:t>
            </a:r>
            <a:r>
              <a:rPr lang="en-US" sz="2800" dirty="0">
                <a:solidFill>
                  <a:srgbClr val="ED0372"/>
                </a:solidFill>
                <a:latin typeface="Calibri" panose="020F0502020204030204" pitchFamily="34" charset="0"/>
                <a:cs typeface="Sultan bold" pitchFamily="2" charset="-78"/>
              </a:rPr>
              <a:t>IP</a:t>
            </a:r>
            <a:r>
              <a:rPr lang="ar-SA" sz="2800" dirty="0">
                <a:solidFill>
                  <a:srgbClr val="ED0372"/>
                </a:solidFill>
                <a:latin typeface="Calibri" panose="020F0502020204030204" pitchFamily="34" charset="0"/>
                <a:cs typeface="Sultan bold" pitchFamily="2" charset="-78"/>
              </a:rPr>
              <a:t>:</a:t>
            </a:r>
          </a:p>
          <a:p>
            <a:pPr marL="285750" indent="-285750" algn="just" rtl="1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IP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الإصدار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4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(IPv4)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  <a:p>
            <a:pPr marL="285750" indent="-285750" algn="just" rtl="1">
              <a:buFont typeface="Wingdings" panose="05000000000000000000" pitchFamily="2" charset="2"/>
              <a:buChar char="§"/>
            </a:pP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IP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الإصدار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6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(IPv6)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0F36F84-0806-4513-877A-9F30BABF3D6E}"/>
              </a:ext>
            </a:extLst>
          </p:cNvPr>
          <p:cNvSpPr txBox="1"/>
          <p:nvPr/>
        </p:nvSpPr>
        <p:spPr>
          <a:xfrm>
            <a:off x="113902" y="3131631"/>
            <a:ext cx="115325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altLang="en-US" sz="2800" dirty="0">
                <a:latin typeface="Calibri" panose="020F0502020204030204" pitchFamily="34" charset="0"/>
                <a:cs typeface="Sultan bold" pitchFamily="2" charset="-78"/>
              </a:rPr>
              <a:t>يمثل</a:t>
            </a:r>
            <a:r>
              <a:rPr lang="en-US" altLang="en-US" sz="2800" dirty="0">
                <a:latin typeface="Calibri" panose="020F0502020204030204" pitchFamily="34" charset="0"/>
                <a:cs typeface="Sultan bold" pitchFamily="2" charset="-78"/>
              </a:rPr>
              <a:t>IP </a:t>
            </a:r>
            <a:r>
              <a:rPr lang="ar-SA" altLang="en-US" sz="2800" dirty="0">
                <a:latin typeface="Calibri" panose="020F0502020204030204" pitchFamily="34" charset="0"/>
                <a:cs typeface="Sultan bold" pitchFamily="2" charset="-78"/>
              </a:rPr>
              <a:t> داخل الحاسب بالأرقام الثنائية  </a:t>
            </a:r>
            <a:r>
              <a:rPr lang="ar-SA" altLang="en-US" sz="2800" dirty="0">
                <a:solidFill>
                  <a:srgbClr val="7030A0"/>
                </a:solidFill>
                <a:latin typeface="Calibri" panose="020F0502020204030204" pitchFamily="34" charset="0"/>
                <a:cs typeface="Sultan bold" pitchFamily="2" charset="-78"/>
              </a:rPr>
              <a:t>(</a:t>
            </a:r>
            <a:r>
              <a:rPr lang="en-US" altLang="en-US" sz="2800" dirty="0">
                <a:solidFill>
                  <a:srgbClr val="7030A0"/>
                </a:solidFill>
                <a:latin typeface="Calibri" panose="020F0502020204030204" pitchFamily="34" charset="0"/>
                <a:cs typeface="Sultan bold" pitchFamily="2" charset="-78"/>
              </a:rPr>
              <a:t>0</a:t>
            </a:r>
            <a:r>
              <a:rPr lang="ar-SA" altLang="en-US" sz="2800" dirty="0">
                <a:solidFill>
                  <a:srgbClr val="7030A0"/>
                </a:solidFill>
                <a:latin typeface="Calibri" panose="020F0502020204030204" pitchFamily="34" charset="0"/>
                <a:cs typeface="Sultan bold" pitchFamily="2" charset="-78"/>
              </a:rPr>
              <a:t> و </a:t>
            </a:r>
            <a:r>
              <a:rPr lang="en-US" altLang="en-US" sz="2800" dirty="0">
                <a:solidFill>
                  <a:srgbClr val="7030A0"/>
                </a:solidFill>
                <a:latin typeface="Calibri" panose="020F0502020204030204" pitchFamily="34" charset="0"/>
                <a:cs typeface="Sultan bold" pitchFamily="2" charset="-78"/>
              </a:rPr>
              <a:t>1</a:t>
            </a:r>
            <a:r>
              <a:rPr lang="ar-SA" altLang="en-US" sz="2800" dirty="0">
                <a:solidFill>
                  <a:srgbClr val="7030A0"/>
                </a:solidFill>
                <a:latin typeface="Calibri" panose="020F0502020204030204" pitchFamily="34" charset="0"/>
                <a:cs typeface="Sultan bold" pitchFamily="2" charset="-78"/>
              </a:rPr>
              <a:t>), </a:t>
            </a:r>
            <a:r>
              <a:rPr lang="ar-SA" altLang="en-US" sz="2800" dirty="0">
                <a:latin typeface="Calibri" panose="020F0502020204030204" pitchFamily="34" charset="0"/>
                <a:cs typeface="Sultan bold" pitchFamily="2" charset="-78"/>
              </a:rPr>
              <a:t>كل مجموعة مكونة من بايت واحد = </a:t>
            </a:r>
            <a:r>
              <a:rPr lang="en-US" altLang="en-US" sz="2800" dirty="0">
                <a:solidFill>
                  <a:srgbClr val="00B0F0"/>
                </a:solidFill>
                <a:latin typeface="Calibri" panose="020F0502020204030204" pitchFamily="34" charset="0"/>
                <a:cs typeface="Sultan bold" pitchFamily="2" charset="-78"/>
              </a:rPr>
              <a:t>8</a:t>
            </a:r>
            <a:r>
              <a:rPr lang="ar-SA" altLang="en-US" sz="2800" dirty="0">
                <a:solidFill>
                  <a:srgbClr val="00B0F0"/>
                </a:solidFill>
                <a:latin typeface="Calibri" panose="020F0502020204030204" pitchFamily="34" charset="0"/>
                <a:cs typeface="Sultan bold" pitchFamily="2" charset="-78"/>
              </a:rPr>
              <a:t> بت, </a:t>
            </a:r>
            <a:r>
              <a:rPr lang="ar-SA" altLang="en-US" sz="2800" dirty="0">
                <a:latin typeface="Calibri" panose="020F0502020204030204" pitchFamily="34" charset="0"/>
                <a:cs typeface="Sultan bold" pitchFamily="2" charset="-78"/>
              </a:rPr>
              <a:t>عنوان </a:t>
            </a:r>
            <a:r>
              <a:rPr lang="en-US" altLang="en-US" sz="2800" dirty="0">
                <a:latin typeface="Calibri" panose="020F0502020204030204" pitchFamily="34" charset="0"/>
                <a:cs typeface="Sultan bold" pitchFamily="2" charset="-78"/>
              </a:rPr>
              <a:t>IP </a:t>
            </a:r>
            <a:r>
              <a:rPr lang="ar-SA" altLang="en-US" sz="2800" dirty="0">
                <a:latin typeface="Calibri" panose="020F0502020204030204" pitchFamily="34" charset="0"/>
                <a:cs typeface="Sultan bold" pitchFamily="2" charset="-78"/>
              </a:rPr>
              <a:t> مكون من </a:t>
            </a:r>
            <a:r>
              <a:rPr lang="en-US" altLang="en-US" sz="2800" dirty="0">
                <a:latin typeface="Calibri" panose="020F0502020204030204" pitchFamily="34" charset="0"/>
                <a:cs typeface="Sultan bold" pitchFamily="2" charset="-78"/>
              </a:rPr>
              <a:t>32</a:t>
            </a:r>
            <a:r>
              <a:rPr lang="ar-SA" altLang="en-US" sz="2800" dirty="0">
                <a:latin typeface="Calibri" panose="020F0502020204030204" pitchFamily="34" charset="0"/>
                <a:cs typeface="Sultan bold" pitchFamily="2" charset="-78"/>
              </a:rPr>
              <a:t> بت ,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يتم تقسيمه إلى </a:t>
            </a:r>
            <a:r>
              <a:rPr lang="en-US" sz="2800" dirty="0">
                <a:solidFill>
                  <a:srgbClr val="349966"/>
                </a:solidFill>
                <a:latin typeface="Calibri" panose="020F0502020204030204" pitchFamily="34" charset="0"/>
                <a:cs typeface="Sultan bold" pitchFamily="2" charset="-78"/>
              </a:rPr>
              <a:t>4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ثُمانيات يتكون كل منها من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en-US" sz="2800" dirty="0">
                <a:solidFill>
                  <a:srgbClr val="ED0372"/>
                </a:solidFill>
                <a:latin typeface="Calibri" panose="020F0502020204030204" pitchFamily="34" charset="0"/>
                <a:cs typeface="Sultan bold" pitchFamily="2" charset="-78"/>
              </a:rPr>
              <a:t>(8 Bits)</a:t>
            </a:r>
            <a:r>
              <a:rPr lang="ar-SA" sz="2800" dirty="0">
                <a:solidFill>
                  <a:srgbClr val="ED0372"/>
                </a:solidFill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ثم يتم تحويل كل ثُماني إلى مكافئه العشري مع الفصل بين كل ثُماني والآخر بنقطة لتكوين </a:t>
            </a:r>
            <a:r>
              <a:rPr lang="en-US" sz="2800" dirty="0">
                <a:latin typeface="Calibri" panose="020F0502020204030204" pitchFamily="34" charset="0"/>
                <a:cs typeface="Sultan bold" pitchFamily="2" charset="-78"/>
              </a:rPr>
              <a:t>4</a:t>
            </a:r>
            <a:r>
              <a:rPr lang="ar-SA" sz="2800" dirty="0">
                <a:latin typeface="Calibri" panose="020F0502020204030204" pitchFamily="34" charset="0"/>
                <a:cs typeface="Sultan bold" pitchFamily="2" charset="-78"/>
              </a:rPr>
              <a:t> أعداد عشرية.</a:t>
            </a: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A229AF57-F974-46C5-5B31-A973E4752EAF}"/>
              </a:ext>
            </a:extLst>
          </p:cNvPr>
          <p:cNvGrpSpPr/>
          <p:nvPr/>
        </p:nvGrpSpPr>
        <p:grpSpPr>
          <a:xfrm>
            <a:off x="3625560" y="5045320"/>
            <a:ext cx="1135380" cy="770944"/>
            <a:chOff x="1979640" y="3469963"/>
            <a:chExt cx="1135380" cy="770944"/>
          </a:xfrm>
        </p:grpSpPr>
        <p:sp>
          <p:nvSpPr>
            <p:cNvPr id="3" name="مستطيل: زوايا مستديرة 2">
              <a:extLst>
                <a:ext uri="{FF2B5EF4-FFF2-40B4-BE49-F238E27FC236}">
                  <a16:creationId xmlns:a16="http://schemas.microsoft.com/office/drawing/2014/main" id="{4661AE1F-8996-E21E-0E50-3FEB1DE57D3B}"/>
                </a:ext>
              </a:extLst>
            </p:cNvPr>
            <p:cNvSpPr/>
            <p:nvPr/>
          </p:nvSpPr>
          <p:spPr>
            <a:xfrm>
              <a:off x="1979640" y="3882863"/>
              <a:ext cx="1135380" cy="358044"/>
            </a:xfrm>
            <a:prstGeom prst="roundRect">
              <a:avLst>
                <a:gd name="adj" fmla="val 9314"/>
              </a:avLst>
            </a:prstGeom>
            <a:solidFill>
              <a:srgbClr val="7030A0"/>
            </a:solidFill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6F5F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192</a:t>
              </a:r>
              <a:endPara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6F5FB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2" descr="Red Arrow GIFs - Get the best GIF on GIPHY">
              <a:extLst>
                <a:ext uri="{FF2B5EF4-FFF2-40B4-BE49-F238E27FC236}">
                  <a16:creationId xmlns:a16="http://schemas.microsoft.com/office/drawing/2014/main" id="{0AEF20BE-3024-1FAB-7321-1CD2B47C7B7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14185" y="3469963"/>
              <a:ext cx="356346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92BEFC9-26F9-C367-39E1-E48963B74E94}"/>
              </a:ext>
            </a:extLst>
          </p:cNvPr>
          <p:cNvGrpSpPr/>
          <p:nvPr/>
        </p:nvGrpSpPr>
        <p:grpSpPr>
          <a:xfrm>
            <a:off x="5012285" y="5045320"/>
            <a:ext cx="1135380" cy="770944"/>
            <a:chOff x="3366365" y="3469963"/>
            <a:chExt cx="1135380" cy="770944"/>
          </a:xfrm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9CFC6E4A-1B4E-F221-B221-C8D7EBBC1C7B}"/>
                </a:ext>
              </a:extLst>
            </p:cNvPr>
            <p:cNvSpPr/>
            <p:nvPr/>
          </p:nvSpPr>
          <p:spPr>
            <a:xfrm>
              <a:off x="3366365" y="3882863"/>
              <a:ext cx="1135380" cy="358044"/>
            </a:xfrm>
            <a:prstGeom prst="roundRect">
              <a:avLst>
                <a:gd name="adj" fmla="val 9314"/>
              </a:avLst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6F5F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168</a:t>
              </a:r>
              <a:endPara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6F5FB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2" descr="Red Arrow GIFs - Get the best GIF on GIPHY">
              <a:extLst>
                <a:ext uri="{FF2B5EF4-FFF2-40B4-BE49-F238E27FC236}">
                  <a16:creationId xmlns:a16="http://schemas.microsoft.com/office/drawing/2014/main" id="{17BD61DF-0F71-1A5E-FC5A-0FFD6A1641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55882" y="3469963"/>
              <a:ext cx="356346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F5FDA9EB-6374-EA45-755A-CB1CEF9C1192}"/>
              </a:ext>
            </a:extLst>
          </p:cNvPr>
          <p:cNvGrpSpPr/>
          <p:nvPr/>
        </p:nvGrpSpPr>
        <p:grpSpPr>
          <a:xfrm>
            <a:off x="6399010" y="5045320"/>
            <a:ext cx="1135380" cy="770944"/>
            <a:chOff x="4753090" y="3469963"/>
            <a:chExt cx="1135380" cy="770944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7E700DC8-FE69-6F50-67F7-E43ABF74EC4C}"/>
                </a:ext>
              </a:extLst>
            </p:cNvPr>
            <p:cNvSpPr/>
            <p:nvPr/>
          </p:nvSpPr>
          <p:spPr>
            <a:xfrm>
              <a:off x="4753090" y="3882863"/>
              <a:ext cx="1135380" cy="358044"/>
            </a:xfrm>
            <a:prstGeom prst="roundRect">
              <a:avLst>
                <a:gd name="adj" fmla="val 9314"/>
              </a:avLst>
            </a:prstGeom>
            <a:solidFill>
              <a:srgbClr val="ED0372"/>
            </a:solidFill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6F5F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132</a:t>
              </a:r>
              <a:endPara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6F5FB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7" name="Picture 2" descr="Red Arrow GIFs - Get the best GIF on GIPHY">
              <a:extLst>
                <a:ext uri="{FF2B5EF4-FFF2-40B4-BE49-F238E27FC236}">
                  <a16:creationId xmlns:a16="http://schemas.microsoft.com/office/drawing/2014/main" id="{E53B32BE-CD2F-C8FF-D604-19F8AD16CB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97579" y="3469963"/>
              <a:ext cx="356346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B7E3E505-7B64-2B70-486F-BCF2198D16E7}"/>
              </a:ext>
            </a:extLst>
          </p:cNvPr>
          <p:cNvGrpSpPr/>
          <p:nvPr/>
        </p:nvGrpSpPr>
        <p:grpSpPr>
          <a:xfrm>
            <a:off x="7785735" y="5045320"/>
            <a:ext cx="1135380" cy="770944"/>
            <a:chOff x="6139815" y="3469963"/>
            <a:chExt cx="1135380" cy="770944"/>
          </a:xfrm>
        </p:grpSpPr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AA2A2D33-935C-9717-446B-1DBDF1A1791A}"/>
                </a:ext>
              </a:extLst>
            </p:cNvPr>
            <p:cNvSpPr/>
            <p:nvPr/>
          </p:nvSpPr>
          <p:spPr>
            <a:xfrm>
              <a:off x="6139815" y="3882863"/>
              <a:ext cx="1135380" cy="358044"/>
            </a:xfrm>
            <a:prstGeom prst="roundRect">
              <a:avLst>
                <a:gd name="adj" fmla="val 9314"/>
              </a:avLst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6F5F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30</a:t>
              </a:r>
              <a:endPara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F6F5FB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0" name="Picture 2" descr="Red Arrow GIFs - Get the best GIF on GIPHY">
              <a:extLst>
                <a:ext uri="{FF2B5EF4-FFF2-40B4-BE49-F238E27FC236}">
                  <a16:creationId xmlns:a16="http://schemas.microsoft.com/office/drawing/2014/main" id="{15F00D9A-BDC0-26A8-EEB6-13A1E9A321F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39276" y="3469963"/>
              <a:ext cx="356346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FE5C3FF-1984-9662-6661-31CE5B0AF081}"/>
              </a:ext>
            </a:extLst>
          </p:cNvPr>
          <p:cNvSpPr txBox="1"/>
          <p:nvPr/>
        </p:nvSpPr>
        <p:spPr>
          <a:xfrm>
            <a:off x="3382067" y="4673546"/>
            <a:ext cx="56615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11000000 . </a:t>
            </a:r>
            <a:r>
              <a:rPr lang="en-US" sz="20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10101000 . </a:t>
            </a:r>
            <a:r>
              <a:rPr lang="en-US" sz="2000" b="1" kern="0" dirty="0">
                <a:solidFill>
                  <a:srgbClr val="ED0372"/>
                </a:solidFill>
                <a:latin typeface="Arial"/>
                <a:cs typeface="Arial"/>
                <a:sym typeface="Arial"/>
              </a:rPr>
              <a:t>10000100 . </a:t>
            </a:r>
            <a:r>
              <a:rPr lang="en-US" sz="2000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00011110</a:t>
            </a:r>
            <a:endParaRPr lang="ar-SA" sz="2000" b="1" kern="0" dirty="0">
              <a:solidFill>
                <a:srgbClr val="00B0F0"/>
              </a:solidFill>
              <a:latin typeface="Arial"/>
              <a:sym typeface="Arial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A4F20FA-5232-15FD-06F1-5E2C6854A841}"/>
              </a:ext>
            </a:extLst>
          </p:cNvPr>
          <p:cNvSpPr txBox="1"/>
          <p:nvPr/>
        </p:nvSpPr>
        <p:spPr>
          <a:xfrm>
            <a:off x="4377498" y="5943255"/>
            <a:ext cx="37076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en-US" sz="2000" b="1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192 . </a:t>
            </a:r>
            <a:r>
              <a:rPr lang="en-US" sz="20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168 . </a:t>
            </a:r>
            <a:r>
              <a:rPr lang="en-US" sz="2000" b="1" kern="0" dirty="0">
                <a:solidFill>
                  <a:srgbClr val="ED0372"/>
                </a:solidFill>
                <a:latin typeface="Arial"/>
                <a:cs typeface="Arial"/>
                <a:sym typeface="Arial"/>
              </a:rPr>
              <a:t>132 . </a:t>
            </a:r>
            <a:r>
              <a:rPr lang="en-US" sz="2000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30</a:t>
            </a:r>
            <a:endParaRPr lang="ar-SA" sz="2000" b="1" kern="0" dirty="0">
              <a:solidFill>
                <a:srgbClr val="00B0F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0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5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47380B-84B0-44CF-9F1E-0CAF52C0D7A7}"/>
              </a:ext>
            </a:extLst>
          </p:cNvPr>
          <p:cNvSpPr/>
          <p:nvPr/>
        </p:nvSpPr>
        <p:spPr>
          <a:xfrm>
            <a:off x="56269" y="101838"/>
            <a:ext cx="12065391" cy="6597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BAAABCF-6CBC-4D79-8209-8AF74CB58EC2}"/>
              </a:ext>
            </a:extLst>
          </p:cNvPr>
          <p:cNvGrpSpPr/>
          <p:nvPr/>
        </p:nvGrpSpPr>
        <p:grpSpPr>
          <a:xfrm>
            <a:off x="11704048" y="9378"/>
            <a:ext cx="835224" cy="6750148"/>
            <a:chOff x="11704048" y="9378"/>
            <a:chExt cx="835224" cy="6750148"/>
          </a:xfrm>
        </p:grpSpPr>
        <p:pic>
          <p:nvPicPr>
            <p:cNvPr id="5" name="صورة 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068026B-880B-4C46-9BB8-12F44988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4048" y="9378"/>
              <a:ext cx="835224" cy="5425910"/>
            </a:xfrm>
            <a:prstGeom prst="rect">
              <a:avLst/>
            </a:prstGeom>
          </p:spPr>
        </p:pic>
        <p:pic>
          <p:nvPicPr>
            <p:cNvPr id="6" name="صورة 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CCEC7F8-FFC0-4F74-AE01-1A04A4197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66"/>
            <a:stretch/>
          </p:blipFill>
          <p:spPr>
            <a:xfrm>
              <a:off x="11704048" y="5694218"/>
              <a:ext cx="835224" cy="1065308"/>
            </a:xfrm>
            <a:prstGeom prst="rect">
              <a:avLst/>
            </a:prstGeom>
          </p:spPr>
        </p:pic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1AD4D02-B809-425C-B4CD-50FE9799C686}"/>
              </a:ext>
            </a:extLst>
          </p:cNvPr>
          <p:cNvGrpSpPr/>
          <p:nvPr/>
        </p:nvGrpSpPr>
        <p:grpSpPr>
          <a:xfrm>
            <a:off x="1783830" y="222992"/>
            <a:ext cx="9144001" cy="726725"/>
            <a:chOff x="2067645" y="444852"/>
            <a:chExt cx="6002792" cy="787785"/>
          </a:xfrm>
          <a:solidFill>
            <a:srgbClr val="349966"/>
          </a:solidFill>
        </p:grpSpPr>
        <p:sp>
          <p:nvSpPr>
            <p:cNvPr id="70" name="مستطيل: زوايا مستديرة 69">
              <a:extLst>
                <a:ext uri="{FF2B5EF4-FFF2-40B4-BE49-F238E27FC236}">
                  <a16:creationId xmlns:a16="http://schemas.microsoft.com/office/drawing/2014/main" id="{CF01AB3A-64EA-4E23-B35A-161D1878CD71}"/>
                </a:ext>
              </a:extLst>
            </p:cNvPr>
            <p:cNvSpPr/>
            <p:nvPr/>
          </p:nvSpPr>
          <p:spPr>
            <a:xfrm>
              <a:off x="2067645" y="444852"/>
              <a:ext cx="6002792" cy="787785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 dirty="0"/>
            </a:p>
          </p:txBody>
        </p:sp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931403F-79AA-4B3E-955C-FDF368AD4196}"/>
                </a:ext>
              </a:extLst>
            </p:cNvPr>
            <p:cNvSpPr txBox="1"/>
            <p:nvPr/>
          </p:nvSpPr>
          <p:spPr>
            <a:xfrm>
              <a:off x="2708698" y="521789"/>
              <a:ext cx="4720685" cy="633908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JF Flat" panose="02000500000000000000" pitchFamily="2" charset="-78"/>
                  <a:cs typeface="JF Flat" panose="02000500000000000000" pitchFamily="2" charset="-78"/>
                </a:rPr>
                <a:t>التدوين النقطي العشري</a:t>
              </a:r>
            </a:p>
          </p:txBody>
        </p:sp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6628EDFE-CDB9-4201-847B-C8CD57E9B6B2}"/>
              </a:ext>
            </a:extLst>
          </p:cNvPr>
          <p:cNvSpPr/>
          <p:nvPr/>
        </p:nvSpPr>
        <p:spPr>
          <a:xfrm>
            <a:off x="4881659" y="1359945"/>
            <a:ext cx="415177" cy="341244"/>
          </a:xfrm>
          <a:prstGeom prst="roundRect">
            <a:avLst/>
          </a:prstGeom>
          <a:solidFill>
            <a:srgbClr val="ACD1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Sultan bold" pitchFamily="2" charset="-78"/>
              </a:rPr>
              <a:t>A</a:t>
            </a:r>
            <a:endParaRPr lang="ar-SA" sz="2800" dirty="0">
              <a:solidFill>
                <a:schemeClr val="tx1"/>
              </a:solidFill>
              <a:cs typeface="Sultan bold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E05D1AF-41F7-4083-B98F-6FCFDABB2784}"/>
              </a:ext>
            </a:extLst>
          </p:cNvPr>
          <p:cNvSpPr txBox="1"/>
          <p:nvPr/>
        </p:nvSpPr>
        <p:spPr>
          <a:xfrm>
            <a:off x="5094319" y="1280310"/>
            <a:ext cx="5745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يتم تقسيم مساحة عنوان </a:t>
            </a:r>
            <a:r>
              <a:rPr lang="en-US" sz="2800" dirty="0">
                <a:solidFill>
                  <a:srgbClr val="349966"/>
                </a:solidFill>
                <a:latin typeface="Calibri" panose="020F0502020204030204" pitchFamily="34" charset="0"/>
                <a:cs typeface="Sultan bold" pitchFamily="2" charset="-78"/>
              </a:rPr>
              <a:t>(IPv4)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IP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 إلى </a:t>
            </a:r>
            <a:r>
              <a:rPr lang="en-US" sz="4000" dirty="0">
                <a:latin typeface="Calibri" panose="020F0502020204030204" pitchFamily="34" charset="0"/>
                <a:cs typeface="Sultan bold" pitchFamily="2" charset="-78"/>
              </a:rPr>
              <a:t>5</a:t>
            </a:r>
            <a:r>
              <a:rPr lang="ar-SA" sz="4000" dirty="0">
                <a:latin typeface="Calibri" panose="020F0502020204030204" pitchFamily="34" charset="0"/>
                <a:cs typeface="Sultan bold" pitchFamily="2" charset="-78"/>
              </a:rPr>
              <a:t> 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فئات: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1C5ED9DB-B54E-40E6-AA3D-455461D5626D}"/>
              </a:ext>
            </a:extLst>
          </p:cNvPr>
          <p:cNvSpPr/>
          <p:nvPr/>
        </p:nvSpPr>
        <p:spPr>
          <a:xfrm>
            <a:off x="4392292" y="1359945"/>
            <a:ext cx="415177" cy="341244"/>
          </a:xfrm>
          <a:prstGeom prst="roundRect">
            <a:avLst/>
          </a:prstGeom>
          <a:solidFill>
            <a:srgbClr val="E78B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Sultan bold" pitchFamily="2" charset="-78"/>
              </a:rPr>
              <a:t>B</a:t>
            </a:r>
            <a:endParaRPr lang="ar-SA" sz="2800" dirty="0">
              <a:solidFill>
                <a:schemeClr val="tx1"/>
              </a:solidFill>
              <a:cs typeface="Sultan bold" pitchFamily="2" charset="-78"/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2414B10A-C402-44A5-AB92-7182DA34E40D}"/>
              </a:ext>
            </a:extLst>
          </p:cNvPr>
          <p:cNvSpPr/>
          <p:nvPr/>
        </p:nvSpPr>
        <p:spPr>
          <a:xfrm>
            <a:off x="3902925" y="1359945"/>
            <a:ext cx="415177" cy="341244"/>
          </a:xfrm>
          <a:prstGeom prst="roundRect">
            <a:avLst/>
          </a:prstGeom>
          <a:solidFill>
            <a:srgbClr val="F7C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Sultan bold" pitchFamily="2" charset="-78"/>
              </a:rPr>
              <a:t>C</a:t>
            </a:r>
            <a:endParaRPr lang="ar-SA" sz="2800" dirty="0">
              <a:solidFill>
                <a:schemeClr val="tx1"/>
              </a:solidFill>
              <a:cs typeface="Sultan bold" pitchFamily="2" charset="-78"/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6B9C3F58-F05D-46C2-B9D9-03D2CDAFA1BF}"/>
              </a:ext>
            </a:extLst>
          </p:cNvPr>
          <p:cNvSpPr/>
          <p:nvPr/>
        </p:nvSpPr>
        <p:spPr>
          <a:xfrm>
            <a:off x="3413558" y="1359945"/>
            <a:ext cx="415177" cy="341244"/>
          </a:xfrm>
          <a:prstGeom prst="roundRect">
            <a:avLst/>
          </a:prstGeom>
          <a:solidFill>
            <a:srgbClr val="F27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Sultan bold" pitchFamily="2" charset="-78"/>
              </a:rPr>
              <a:t>D</a:t>
            </a:r>
            <a:endParaRPr lang="ar-SA" sz="2800" dirty="0">
              <a:solidFill>
                <a:schemeClr val="tx1"/>
              </a:solidFill>
              <a:cs typeface="Sultan bold" pitchFamily="2" charset="-78"/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AB8D8E50-5944-4119-AF28-33F360F345CA}"/>
              </a:ext>
            </a:extLst>
          </p:cNvPr>
          <p:cNvSpPr/>
          <p:nvPr/>
        </p:nvSpPr>
        <p:spPr>
          <a:xfrm>
            <a:off x="2924191" y="1359945"/>
            <a:ext cx="415177" cy="341244"/>
          </a:xfrm>
          <a:prstGeom prst="roundRect">
            <a:avLst/>
          </a:prstGeom>
          <a:solidFill>
            <a:srgbClr val="108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Sultan bold" pitchFamily="2" charset="-78"/>
              </a:rPr>
              <a:t>E</a:t>
            </a:r>
            <a:endParaRPr lang="ar-SA" sz="2800" dirty="0">
              <a:solidFill>
                <a:schemeClr val="tx1"/>
              </a:solidFill>
              <a:cs typeface="Sultan bold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765048A-C8FB-41E8-8496-7F1397FF2D0A}"/>
              </a:ext>
            </a:extLst>
          </p:cNvPr>
          <p:cNvSpPr txBox="1"/>
          <p:nvPr/>
        </p:nvSpPr>
        <p:spPr>
          <a:xfrm>
            <a:off x="449705" y="1857921"/>
            <a:ext cx="115424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يعتمد إنشاء كل فئة على حجم الشبكة، كما تشتمل كل فئة على مجموعة من عناوين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 IP 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الصالحة. </a:t>
            </a:r>
          </a:p>
          <a:p>
            <a:pPr algn="ctr" rtl="1"/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ويساعدنا تحويل كل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(</a:t>
            </a:r>
            <a:r>
              <a:rPr lang="en-US" sz="2800" dirty="0">
                <a:solidFill>
                  <a:srgbClr val="FE7810"/>
                </a:solidFill>
                <a:latin typeface="Calibri" panose="020F0502020204030204" pitchFamily="34" charset="0"/>
                <a:cs typeface="Sultan bold" pitchFamily="2" charset="-78"/>
              </a:rPr>
              <a:t>8 Bits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)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 من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IP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 إلى مكافئها</a:t>
            </a:r>
            <a:r>
              <a:rPr lang="ar-SA" sz="2800" dirty="0">
                <a:solidFill>
                  <a:srgbClr val="00B0F0"/>
                </a:solidFill>
                <a:latin typeface="Calibri" panose="020F0502020204030204" pitchFamily="34" charset="0"/>
                <a:cs typeface="Sultan bold" pitchFamily="2" charset="-78"/>
              </a:rPr>
              <a:t> العشري 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في فهم الفئة التي ينتم إليها 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IP </a:t>
            </a:r>
            <a:r>
              <a:rPr lang="ar-SA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Sultan bold" pitchFamily="2" charset="-78"/>
              </a:rPr>
              <a:t>.</a:t>
            </a:r>
          </a:p>
        </p:txBody>
      </p:sp>
      <p:graphicFrame>
        <p:nvGraphicFramePr>
          <p:cNvPr id="2" name="جدول 8">
            <a:extLst>
              <a:ext uri="{FF2B5EF4-FFF2-40B4-BE49-F238E27FC236}">
                <a16:creationId xmlns:a16="http://schemas.microsoft.com/office/drawing/2014/main" id="{72BA785D-1262-9FA7-1F3A-6C7B8435B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967257"/>
              </p:ext>
            </p:extLst>
          </p:nvPr>
        </p:nvGraphicFramePr>
        <p:xfrm>
          <a:off x="3285803" y="3185883"/>
          <a:ext cx="5606321" cy="313984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429850">
                  <a:extLst>
                    <a:ext uri="{9D8B030D-6E8A-4147-A177-3AD203B41FA5}">
                      <a16:colId xmlns:a16="http://schemas.microsoft.com/office/drawing/2014/main" val="2641980374"/>
                    </a:ext>
                  </a:extLst>
                </a:gridCol>
                <a:gridCol w="2176471">
                  <a:extLst>
                    <a:ext uri="{9D8B030D-6E8A-4147-A177-3AD203B41FA5}">
                      <a16:colId xmlns:a16="http://schemas.microsoft.com/office/drawing/2014/main" val="21493698"/>
                    </a:ext>
                  </a:extLst>
                </a:gridCol>
              </a:tblGrid>
              <a:tr h="549047"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2400" dirty="0"/>
                        <a:t>Range For First Byte</a:t>
                      </a:r>
                      <a:endParaRPr lang="ar-SA" sz="24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135708"/>
                  </a:ext>
                </a:extLst>
              </a:tr>
              <a:tr h="466143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0- 127</a:t>
                      </a:r>
                      <a:endParaRPr lang="ar-SA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CD10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Class A</a:t>
                      </a:r>
                      <a:endParaRPr lang="ar-SA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CD1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223588"/>
                  </a:ext>
                </a:extLst>
              </a:tr>
              <a:tr h="466143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/>
                        <a:t>128 – 191</a:t>
                      </a:r>
                      <a:endParaRPr lang="ar-SA" sz="2400" b="1" dirty="0"/>
                    </a:p>
                  </a:txBody>
                  <a:tcPr>
                    <a:solidFill>
                      <a:srgbClr val="E78B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Class B</a:t>
                      </a:r>
                      <a:endParaRPr kumimoji="0" lang="ar-SA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78B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918000"/>
                  </a:ext>
                </a:extLst>
              </a:tr>
              <a:tr h="466143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/>
                        <a:t>192 – 223</a:t>
                      </a:r>
                      <a:endParaRPr lang="ar-SA" sz="2400" b="1" dirty="0"/>
                    </a:p>
                  </a:txBody>
                  <a:tcPr>
                    <a:solidFill>
                      <a:srgbClr val="F7CB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Class C</a:t>
                      </a:r>
                      <a:endParaRPr kumimoji="0" lang="ar-SA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7CB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878374"/>
                  </a:ext>
                </a:extLst>
              </a:tr>
              <a:tr h="466143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/>
                        <a:t>224 – 239</a:t>
                      </a:r>
                      <a:endParaRPr lang="ar-SA" sz="2400" b="1" dirty="0"/>
                    </a:p>
                  </a:txBody>
                  <a:tcPr>
                    <a:solidFill>
                      <a:srgbClr val="F277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Class D</a:t>
                      </a:r>
                      <a:endParaRPr kumimoji="0" lang="ar-SA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77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277294"/>
                  </a:ext>
                </a:extLst>
              </a:tr>
              <a:tr h="466143"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/>
                        <a:t>240 - 255</a:t>
                      </a:r>
                      <a:endParaRPr lang="ar-SA" sz="2400" b="1" dirty="0"/>
                    </a:p>
                  </a:txBody>
                  <a:tcPr>
                    <a:solidFill>
                      <a:srgbClr val="1083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Class E</a:t>
                      </a:r>
                      <a:endParaRPr kumimoji="0" lang="ar-SA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108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891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82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6" name="قلب الصفحة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73D854D-3824-407A-B6BF-9987D43148AE}">
  <we:reference id="wa104380907" version="3.0.0.1" store="ar-SA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3534</TotalTime>
  <Words>1421</Words>
  <Application>Microsoft Office PowerPoint</Application>
  <PresentationFormat>شاشة عريضة</PresentationFormat>
  <Paragraphs>185</Paragraphs>
  <Slides>37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50" baseType="lpstr">
      <vt:lpstr>微软雅黑</vt:lpstr>
      <vt:lpstr>Arial</vt:lpstr>
      <vt:lpstr>Calibri</vt:lpstr>
      <vt:lpstr>Calibri Light</vt:lpstr>
      <vt:lpstr>DG Ghayaty</vt:lpstr>
      <vt:lpstr>Dubai</vt:lpstr>
      <vt:lpstr>FF Hekaya Light</vt:lpstr>
      <vt:lpstr>JF Flat</vt:lpstr>
      <vt:lpstr>Sakkal Majalla</vt:lpstr>
      <vt:lpstr>Sultan bold</vt:lpstr>
      <vt:lpstr>Wingdings</vt:lpstr>
      <vt:lpstr>Wingdings 3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abeer Alghareeb</cp:lastModifiedBy>
  <cp:revision>290</cp:revision>
  <dcterms:created xsi:type="dcterms:W3CDTF">2022-03-18T22:20:10Z</dcterms:created>
  <dcterms:modified xsi:type="dcterms:W3CDTF">2023-03-17T19:47:39Z</dcterms:modified>
</cp:coreProperties>
</file>