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sldIdLst>
    <p:sldId id="257" r:id="rId2"/>
    <p:sldId id="292" r:id="rId3"/>
    <p:sldId id="338" r:id="rId4"/>
    <p:sldId id="293" r:id="rId5"/>
    <p:sldId id="294" r:id="rId6"/>
    <p:sldId id="296" r:id="rId7"/>
    <p:sldId id="297" r:id="rId8"/>
    <p:sldId id="302" r:id="rId9"/>
    <p:sldId id="299" r:id="rId10"/>
    <p:sldId id="300" r:id="rId11"/>
    <p:sldId id="317" r:id="rId12"/>
    <p:sldId id="318" r:id="rId13"/>
    <p:sldId id="303" r:id="rId14"/>
    <p:sldId id="305" r:id="rId15"/>
    <p:sldId id="306" r:id="rId16"/>
    <p:sldId id="307" r:id="rId17"/>
    <p:sldId id="323" r:id="rId18"/>
    <p:sldId id="327" r:id="rId19"/>
    <p:sldId id="328" r:id="rId20"/>
    <p:sldId id="329" r:id="rId21"/>
    <p:sldId id="330" r:id="rId22"/>
    <p:sldId id="308" r:id="rId23"/>
    <p:sldId id="311" r:id="rId24"/>
    <p:sldId id="309" r:id="rId25"/>
    <p:sldId id="312" r:id="rId26"/>
    <p:sldId id="313" r:id="rId27"/>
    <p:sldId id="333" r:id="rId28"/>
    <p:sldId id="334" r:id="rId29"/>
    <p:sldId id="335" r:id="rId30"/>
    <p:sldId id="336" r:id="rId31"/>
    <p:sldId id="337" r:id="rId32"/>
    <p:sldId id="331" r:id="rId33"/>
    <p:sldId id="332" r:id="rId34"/>
    <p:sldId id="325" r:id="rId35"/>
    <p:sldId id="322" r:id="rId36"/>
    <p:sldId id="324" r:id="rId37"/>
    <p:sldId id="310" r:id="rId38"/>
    <p:sldId id="280" r:id="rId39"/>
    <p:sldId id="264" r:id="rId4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70AD47"/>
    <a:srgbClr val="32C25B"/>
    <a:srgbClr val="5FACB3"/>
    <a:srgbClr val="E5299F"/>
    <a:srgbClr val="AECC32"/>
    <a:srgbClr val="0C73AE"/>
    <a:srgbClr val="E54E35"/>
    <a:srgbClr val="F0A54E"/>
    <a:srgbClr val="5C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94259" autoAdjust="0"/>
  </p:normalViewPr>
  <p:slideViewPr>
    <p:cSldViewPr snapToGrid="0">
      <p:cViewPr varScale="1">
        <p:scale>
          <a:sx n="66" d="100"/>
          <a:sy n="66" d="100"/>
        </p:scale>
        <p:origin x="1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E0E7605-51BB-4CFA-B63E-DCBF2E69F42E}" type="datetimeFigureOut">
              <a:rPr lang="ar-SA" smtClean="0"/>
              <a:t>25/08/44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B7747CA-296B-4227-A331-C6F34BF08DC3}" type="slidenum">
              <a:rPr lang="ar-SA" smtClean="0"/>
              <a:t>‹#›</a:t>
            </a:fld>
            <a:endParaRPr lang="ar-SA"/>
          </a:p>
        </p:txBody>
      </p:sp>
    </p:spTree>
    <p:extLst>
      <p:ext uri="{BB962C8B-B14F-4D97-AF65-F5344CB8AC3E}">
        <p14:creationId xmlns:p14="http://schemas.microsoft.com/office/powerpoint/2010/main" val="291466940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342900" indent="-342900" algn="just">
              <a:buFont typeface="Arial" panose="020B0604020202020204" pitchFamily="34" charset="0"/>
              <a:buChar char="•"/>
            </a:pPr>
            <a:r>
              <a:rPr lang="ar-SA" dirty="0"/>
              <a:t>ملاحظات: تقسم الطلبة على مجموعات وتسلم لهم بطاقة تكتب فيها اجابة او افكار للدرس ثم كل يقوم كل طالب من كل مجموعة بتعليق البطاقة في حبل الغسيل سريعاً .</a:t>
            </a:r>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4</a:t>
            </a:fld>
            <a:endParaRPr lang="ar-SA"/>
          </a:p>
        </p:txBody>
      </p:sp>
    </p:spTree>
    <p:extLst>
      <p:ext uri="{BB962C8B-B14F-4D97-AF65-F5344CB8AC3E}">
        <p14:creationId xmlns:p14="http://schemas.microsoft.com/office/powerpoint/2010/main" val="572410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6123F4-DA3C-40DB-BDEB-14B77DA191DE}"/>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CD56B13C-93B9-454B-B32A-40AAC13D76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629E51B0-7B9E-4A8E-8940-2E49618F401F}"/>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5" name="عنصر نائب للتذييل 4">
            <a:extLst>
              <a:ext uri="{FF2B5EF4-FFF2-40B4-BE49-F238E27FC236}">
                <a16:creationId xmlns:a16="http://schemas.microsoft.com/office/drawing/2014/main" id="{91A4543F-CB61-4317-95E0-426C2A6868D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CC6CB8-8889-4975-AC46-777A72554A98}"/>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2145234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42015C-92D5-418B-8EEE-7C5B1166EB1E}"/>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FA7E46D5-ECE0-45B7-854F-1E6753493ED8}"/>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01F60A6-4E58-4831-8A2A-A260B50C3CE3}"/>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5" name="عنصر نائب للتذييل 4">
            <a:extLst>
              <a:ext uri="{FF2B5EF4-FFF2-40B4-BE49-F238E27FC236}">
                <a16:creationId xmlns:a16="http://schemas.microsoft.com/office/drawing/2014/main" id="{01434A8C-7D01-4B1F-B9A4-A6B45F79AE8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841E170-003A-4426-9CAE-E1B485E93AF7}"/>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2190809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5E0F854-54FE-40B3-B679-4CD107652DFA}"/>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6861C3FB-2DD6-4751-94E6-71FD4FA6B0A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7F8AF3E-5335-4F5A-9C1C-A6CC25F1AB75}"/>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5" name="عنصر نائب للتذييل 4">
            <a:extLst>
              <a:ext uri="{FF2B5EF4-FFF2-40B4-BE49-F238E27FC236}">
                <a16:creationId xmlns:a16="http://schemas.microsoft.com/office/drawing/2014/main" id="{A0051901-FEFF-4716-B3E7-EA392D475AF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A2405B-8D33-47F8-9F5F-2A456123359E}"/>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3521234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E3428E-B26E-4772-BDE8-DDA3775A754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7A719D7-729F-4156-8060-C0572CA4D986}"/>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4F6CE9-BDAC-4999-ABE7-033A235D4CBA}"/>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5" name="عنصر نائب للتذييل 4">
            <a:extLst>
              <a:ext uri="{FF2B5EF4-FFF2-40B4-BE49-F238E27FC236}">
                <a16:creationId xmlns:a16="http://schemas.microsoft.com/office/drawing/2014/main" id="{DC2D980A-2FE7-4656-8DB3-9BC61E36261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FF85999-5F8C-466D-84D9-57B09891CD04}"/>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3267670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0990BC0-0231-4714-AB0E-DC9BA959725B}"/>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7EDE8A31-493C-46B4-AAE7-04C6871E46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7C8CC2BB-48A4-42F4-8596-BE9EF454856C}"/>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5" name="عنصر نائب للتذييل 4">
            <a:extLst>
              <a:ext uri="{FF2B5EF4-FFF2-40B4-BE49-F238E27FC236}">
                <a16:creationId xmlns:a16="http://schemas.microsoft.com/office/drawing/2014/main" id="{FEC0D0D7-6DFB-4CFA-BE20-39323B3BD7E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92B65AC-12F4-454D-8B88-73EE70029363}"/>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313827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66A214-2928-421C-B97F-50011EC1310D}"/>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2C646C28-E8A7-488E-951F-6F7442C4C66A}"/>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68FBF0E0-911E-4577-AC67-6F8D01ECBF2B}"/>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1D38DB76-3C95-4700-B38C-33AA036264FF}"/>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6" name="عنصر نائب للتذييل 5">
            <a:extLst>
              <a:ext uri="{FF2B5EF4-FFF2-40B4-BE49-F238E27FC236}">
                <a16:creationId xmlns:a16="http://schemas.microsoft.com/office/drawing/2014/main" id="{14A5599A-C71C-4CA4-AD67-A218AA4951C1}"/>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23C4A202-F103-412B-A791-4FCBCCA7CA9F}"/>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2921907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3EA7435-3E01-46C7-8136-4633506144D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BC69710-360E-434B-8BC3-765A188C4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40785DFA-ED38-4626-819F-8CFA2945157B}"/>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9E79C5D-5060-4865-8F8A-142092F424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52E66BB-634B-47C4-B341-9A9A2D8299AD}"/>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49AB03EE-08E7-4883-B45C-590B807B622F}"/>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8" name="عنصر نائب للتذييل 7">
            <a:extLst>
              <a:ext uri="{FF2B5EF4-FFF2-40B4-BE49-F238E27FC236}">
                <a16:creationId xmlns:a16="http://schemas.microsoft.com/office/drawing/2014/main" id="{985D9B58-6055-4904-8030-573AC05FFD89}"/>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BE1C51AA-81DA-4989-B575-98D93955B8CE}"/>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834935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578664-407E-461C-932E-8ACE28747A8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10C7178C-CD5E-4459-A404-0710BA37622F}"/>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4" name="عنصر نائب للتذييل 3">
            <a:extLst>
              <a:ext uri="{FF2B5EF4-FFF2-40B4-BE49-F238E27FC236}">
                <a16:creationId xmlns:a16="http://schemas.microsoft.com/office/drawing/2014/main" id="{1695B93B-8D33-4286-9D2D-022085EE2284}"/>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53BD49A1-0592-4C3A-AF8C-C11DBA0FE166}"/>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4034475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2CAA46A-54CB-4578-8835-B71C35DBEBDA}"/>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3" name="عنصر نائب للتذييل 2">
            <a:extLst>
              <a:ext uri="{FF2B5EF4-FFF2-40B4-BE49-F238E27FC236}">
                <a16:creationId xmlns:a16="http://schemas.microsoft.com/office/drawing/2014/main" id="{9A00BA74-9D64-4D2E-9908-EFFE4F0C4D29}"/>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2E304CAF-18A1-4EBD-8FFB-5EE67E9C22DC}"/>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2026963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4B65DA-D5EC-4078-95B5-E891B80F85E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F8CBDA87-78C8-478C-B2D4-12911E06C7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BA9BE87C-3B57-4738-A936-CE330158E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A17ECBC-639C-4782-9BD0-4817701DC717}"/>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6" name="عنصر نائب للتذييل 5">
            <a:extLst>
              <a:ext uri="{FF2B5EF4-FFF2-40B4-BE49-F238E27FC236}">
                <a16:creationId xmlns:a16="http://schemas.microsoft.com/office/drawing/2014/main" id="{E6757D0F-33C0-461E-9142-2D18569D3D3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92052C-6402-4B86-85B9-57D9B89F09BA}"/>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1937197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BBD9B6F-DB1E-48F6-98E8-7ED61EB86F7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71E56753-E471-4E2A-BD66-4EDEC1EC7E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D76F77A0-2350-417E-8255-9FBB63AE2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EBA790C3-0B72-4C08-B534-9BEF05978222}"/>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6" name="عنصر نائب للتذييل 5">
            <a:extLst>
              <a:ext uri="{FF2B5EF4-FFF2-40B4-BE49-F238E27FC236}">
                <a16:creationId xmlns:a16="http://schemas.microsoft.com/office/drawing/2014/main" id="{85FF2DA7-D789-464A-89A1-3AD1C28CF03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6F48134-99F5-49F3-A0FC-309B50600551}"/>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1372007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0390D9FC-4A31-4479-B337-FB109557219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6D0FD1B-CB07-45AB-BFB4-F081F924E1C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E830A8F-6C92-467F-8922-AD89FAA3A5D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2A8C4B-C421-433E-927C-6163F2771A4E}" type="datetimeFigureOut">
              <a:rPr lang="ar-SA" smtClean="0"/>
              <a:t>25/08/44</a:t>
            </a:fld>
            <a:endParaRPr lang="ar-SA"/>
          </a:p>
        </p:txBody>
      </p:sp>
      <p:sp>
        <p:nvSpPr>
          <p:cNvPr id="5" name="عنصر نائب للتذييل 4">
            <a:extLst>
              <a:ext uri="{FF2B5EF4-FFF2-40B4-BE49-F238E27FC236}">
                <a16:creationId xmlns:a16="http://schemas.microsoft.com/office/drawing/2014/main" id="{D7C8F7AA-B0FC-44AC-9649-97E421EE5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2A9DA108-B3A8-413F-9D59-DEEB3E98B1C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FC3CD4-31A7-47DC-82CB-A3ABA0B12CF4}" type="slidenum">
              <a:rPr lang="ar-SA" smtClean="0"/>
              <a:t>‹#›</a:t>
            </a:fld>
            <a:endParaRPr lang="ar-SA"/>
          </a:p>
        </p:txBody>
      </p:sp>
    </p:spTree>
    <p:extLst>
      <p:ext uri="{BB962C8B-B14F-4D97-AF65-F5344CB8AC3E}">
        <p14:creationId xmlns:p14="http://schemas.microsoft.com/office/powerpoint/2010/main" val="3547489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3" name="قلب الصفحة.wav"/>
          </p:stSnd>
        </p:sndAc>
      </p:transition>
    </mc:Choice>
    <mc:Fallback xmlns="">
      <p:transition spd="slow">
        <p:fade/>
        <p:sndAc>
          <p:stSnd>
            <p:snd r:embed="rId14" name="قلب الصفحة.wav"/>
          </p:stSnd>
        </p:sndAc>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audio" Target="../media/audio1.wav"/><Relationship Id="rId3" Type="http://schemas.openxmlformats.org/officeDocument/2006/relationships/image" Target="../media/image1.png"/><Relationship Id="rId7" Type="http://schemas.openxmlformats.org/officeDocument/2006/relationships/slide" Target="slide18.xml"/><Relationship Id="rId12"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slide" Target="slide20.xml"/><Relationship Id="rId5" Type="http://schemas.openxmlformats.org/officeDocument/2006/relationships/slide" Target="slide19.xml"/><Relationship Id="rId10" Type="http://schemas.openxmlformats.org/officeDocument/2006/relationships/image" Target="../media/image41.png"/><Relationship Id="rId4" Type="http://schemas.openxmlformats.org/officeDocument/2006/relationships/image" Target="../media/image38.jpg"/><Relationship Id="rId9" Type="http://schemas.openxmlformats.org/officeDocument/2006/relationships/slide" Target="slide21.xml"/></Relationships>
</file>

<file path=ppt/slides/_rels/slide1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png"/><Relationship Id="rId7" Type="http://schemas.openxmlformats.org/officeDocument/2006/relationships/image" Target="../media/image44.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slide" Target="slide17.xml"/><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png"/><Relationship Id="rId7" Type="http://schemas.openxmlformats.org/officeDocument/2006/relationships/image" Target="../media/image44.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slide" Target="slide17.xml"/><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png"/><Relationship Id="rId7" Type="http://schemas.openxmlformats.org/officeDocument/2006/relationships/image" Target="../media/image44.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slide" Target="slide17.xml"/><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png"/><Relationship Id="rId7" Type="http://schemas.openxmlformats.org/officeDocument/2006/relationships/image" Target="../media/image44.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slide" Target="slide17.xml"/><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9.png"/><Relationship Id="rId5" Type="http://schemas.microsoft.com/office/2007/relationships/hdphoto" Target="../media/hdphoto2.wdp"/><Relationship Id="rId4" Type="http://schemas.openxmlformats.org/officeDocument/2006/relationships/image" Target="../media/image48.png"/><Relationship Id="rId9" Type="http://schemas.openxmlformats.org/officeDocument/2006/relationships/audio" Target="../media/audio1.wav"/></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audio" Target="../media/audio1.wav"/><Relationship Id="rId3" Type="http://schemas.openxmlformats.org/officeDocument/2006/relationships/image" Target="../media/image1.png"/><Relationship Id="rId7" Type="http://schemas.openxmlformats.org/officeDocument/2006/relationships/image" Target="../media/image58.png"/><Relationship Id="rId12" Type="http://schemas.openxmlformats.org/officeDocument/2006/relationships/image" Target="../media/image5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slide" Target="slide30.xml"/><Relationship Id="rId5" Type="http://schemas.openxmlformats.org/officeDocument/2006/relationships/slide" Target="slide27.xml"/><Relationship Id="rId10" Type="http://schemas.openxmlformats.org/officeDocument/2006/relationships/image" Target="../media/image59.png"/><Relationship Id="rId4" Type="http://schemas.openxmlformats.org/officeDocument/2006/relationships/image" Target="../media/image57.png"/><Relationship Id="rId9" Type="http://schemas.openxmlformats.org/officeDocument/2006/relationships/image" Target="../media/image58.png"/></Relationships>
</file>

<file path=ppt/slides/_rels/slide33.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1.png"/><Relationship Id="rId7" Type="http://schemas.openxmlformats.org/officeDocument/2006/relationships/image" Target="../media/image6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slide" Target="slide29.xml"/><Relationship Id="rId10" Type="http://schemas.openxmlformats.org/officeDocument/2006/relationships/audio" Target="../media/audio1.wav"/><Relationship Id="rId4" Type="http://schemas.openxmlformats.org/officeDocument/2006/relationships/image" Target="../media/image60.png"/><Relationship Id="rId9"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microsoft.com/office/2007/relationships/hdphoto" Target="../media/hdphoto3.wdp"/><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7.sv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1.png"/><Relationship Id="rId7" Type="http://schemas.openxmlformats.org/officeDocument/2006/relationships/image" Target="../media/image7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audio" Target="../media/audio1.wav"/><Relationship Id="rId4" Type="http://schemas.openxmlformats.org/officeDocument/2006/relationships/image" Target="../media/image68.png"/><Relationship Id="rId9" Type="http://schemas.openxmlformats.org/officeDocument/2006/relationships/image" Target="../media/image72.png"/></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png"/><Relationship Id="rId3" Type="http://schemas.openxmlformats.org/officeDocument/2006/relationships/audio" Target="../media/audio1.wav"/><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sv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1.wdp"/><Relationship Id="rId15" Type="http://schemas.openxmlformats.org/officeDocument/2006/relationships/image" Target="../media/image16.svg"/><Relationship Id="rId10" Type="http://schemas.openxmlformats.org/officeDocument/2006/relationships/image" Target="../media/image11.svg"/><Relationship Id="rId19" Type="http://schemas.openxmlformats.org/officeDocument/2006/relationships/audio" Target="../media/audio1.wav"/><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10" Type="http://schemas.openxmlformats.org/officeDocument/2006/relationships/audio" Target="../media/audio1.wav"/><Relationship Id="rId4" Type="http://schemas.openxmlformats.org/officeDocument/2006/relationships/image" Target="../media/image20.png"/><Relationship Id="rId9"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FCF49F7A-9D47-4773-AC1E-2CBE9400C82B}"/>
              </a:ext>
            </a:extLst>
          </p:cNvPr>
          <p:cNvGrpSpPr/>
          <p:nvPr/>
        </p:nvGrpSpPr>
        <p:grpSpPr>
          <a:xfrm>
            <a:off x="119020" y="116229"/>
            <a:ext cx="12065391" cy="6597748"/>
            <a:chOff x="56270" y="28139"/>
            <a:chExt cx="12065391" cy="6597748"/>
          </a:xfrm>
          <a:solidFill>
            <a:schemeClr val="accent5">
              <a:lumMod val="50000"/>
            </a:schemeClr>
          </a:solidFill>
        </p:grpSpPr>
        <p:grpSp>
          <p:nvGrpSpPr>
            <p:cNvPr id="24" name="مجموعة 23">
              <a:extLst>
                <a:ext uri="{FF2B5EF4-FFF2-40B4-BE49-F238E27FC236}">
                  <a16:creationId xmlns:a16="http://schemas.microsoft.com/office/drawing/2014/main" id="{49402D7E-C4A3-4BFE-9354-0782763E308E}"/>
                </a:ext>
              </a:extLst>
            </p:cNvPr>
            <p:cNvGrpSpPr/>
            <p:nvPr/>
          </p:nvGrpSpPr>
          <p:grpSpPr>
            <a:xfrm>
              <a:off x="56270" y="28139"/>
              <a:ext cx="12065391" cy="6597748"/>
              <a:chOff x="56270" y="70342"/>
              <a:chExt cx="12065391" cy="6597748"/>
            </a:xfrm>
            <a:grpFill/>
          </p:grpSpPr>
          <p:grpSp>
            <p:nvGrpSpPr>
              <p:cNvPr id="23" name="مجموعة 22">
                <a:extLst>
                  <a:ext uri="{FF2B5EF4-FFF2-40B4-BE49-F238E27FC236}">
                    <a16:creationId xmlns:a16="http://schemas.microsoft.com/office/drawing/2014/main" id="{A527FB39-3F79-4014-8A38-F5F5C8DD1ED0}"/>
                  </a:ext>
                </a:extLst>
              </p:cNvPr>
              <p:cNvGrpSpPr/>
              <p:nvPr/>
            </p:nvGrpSpPr>
            <p:grpSpPr>
              <a:xfrm>
                <a:off x="56270" y="70342"/>
                <a:ext cx="12065391" cy="6597748"/>
                <a:chOff x="56270" y="70342"/>
                <a:chExt cx="12065391" cy="6597748"/>
              </a:xfrm>
              <a:grpFill/>
            </p:grpSpPr>
            <p:sp>
              <p:nvSpPr>
                <p:cNvPr id="4" name="مستطيل 3">
                  <a:extLst>
                    <a:ext uri="{FF2B5EF4-FFF2-40B4-BE49-F238E27FC236}">
                      <a16:creationId xmlns:a16="http://schemas.microsoft.com/office/drawing/2014/main" id="{CC47380B-84B0-44CF-9F1E-0CAF52C0D7A7}"/>
                    </a:ext>
                  </a:extLst>
                </p:cNvPr>
                <p:cNvSpPr/>
                <p:nvPr/>
              </p:nvSpPr>
              <p:spPr>
                <a:xfrm>
                  <a:off x="56270" y="70342"/>
                  <a:ext cx="12065391" cy="6597748"/>
                </a:xfrm>
                <a:prstGeom prst="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سهم: خماسي 19">
                  <a:extLst>
                    <a:ext uri="{FF2B5EF4-FFF2-40B4-BE49-F238E27FC236}">
                      <a16:creationId xmlns:a16="http://schemas.microsoft.com/office/drawing/2014/main" id="{A7D9A3D5-9671-4A1F-BEFC-925A5197F6AF}"/>
                    </a:ext>
                  </a:extLst>
                </p:cNvPr>
                <p:cNvSpPr/>
                <p:nvPr/>
              </p:nvSpPr>
              <p:spPr>
                <a:xfrm rot="5400000">
                  <a:off x="8715173" y="-295084"/>
                  <a:ext cx="1910215" cy="2696708"/>
                </a:xfrm>
                <a:prstGeom prst="homePlate">
                  <a:avLst/>
                </a:prstGeom>
                <a:solidFill>
                  <a:srgbClr val="F9A8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22" name="مربع نص 21">
                <a:extLst>
                  <a:ext uri="{FF2B5EF4-FFF2-40B4-BE49-F238E27FC236}">
                    <a16:creationId xmlns:a16="http://schemas.microsoft.com/office/drawing/2014/main" id="{60B55CA6-34B3-4397-A2A0-91890735E7F8}"/>
                  </a:ext>
                </a:extLst>
              </p:cNvPr>
              <p:cNvSpPr txBox="1"/>
              <p:nvPr/>
            </p:nvSpPr>
            <p:spPr>
              <a:xfrm>
                <a:off x="8523546" y="291211"/>
                <a:ext cx="2219178" cy="1200329"/>
              </a:xfrm>
              <a:prstGeom prst="rect">
                <a:avLst/>
              </a:prstGeom>
              <a:noFill/>
            </p:spPr>
            <p:txBody>
              <a:bodyPr wrap="square">
                <a:spAutoFit/>
              </a:bodyPr>
              <a:lstStyle/>
              <a:p>
                <a:pPr algn="ctr"/>
                <a:r>
                  <a:rPr lang="ar-SA" sz="3600" b="1" dirty="0">
                    <a:solidFill>
                      <a:schemeClr val="bg1"/>
                    </a:solidFill>
                    <a:latin typeface="JF Flat" panose="02000500000000000000" pitchFamily="2" charset="-78"/>
                    <a:cs typeface="JF Flat" panose="02000500000000000000" pitchFamily="2" charset="-78"/>
                  </a:rPr>
                  <a:t>الوحدة الثانية</a:t>
                </a:r>
              </a:p>
            </p:txBody>
          </p:sp>
        </p:grpSp>
        <p:sp>
          <p:nvSpPr>
            <p:cNvPr id="25" name="مستطيل: زوايا مستديرة 24">
              <a:extLst>
                <a:ext uri="{FF2B5EF4-FFF2-40B4-BE49-F238E27FC236}">
                  <a16:creationId xmlns:a16="http://schemas.microsoft.com/office/drawing/2014/main" id="{B27841F2-9C62-40A2-AB92-1EE7F5401C03}"/>
                </a:ext>
              </a:extLst>
            </p:cNvPr>
            <p:cNvSpPr/>
            <p:nvPr/>
          </p:nvSpPr>
          <p:spPr>
            <a:xfrm>
              <a:off x="7945450" y="3935366"/>
              <a:ext cx="2489982" cy="725374"/>
            </a:xfrm>
            <a:prstGeom prst="roundRect">
              <a:avLst/>
            </a:prstGeom>
            <a:solidFill>
              <a:schemeClr val="bg1"/>
            </a:solidFill>
            <a:ln>
              <a:solidFill>
                <a:srgbClr val="F9A82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ربع نص 17">
              <a:extLst>
                <a:ext uri="{FF2B5EF4-FFF2-40B4-BE49-F238E27FC236}">
                  <a16:creationId xmlns:a16="http://schemas.microsoft.com/office/drawing/2014/main" id="{F2FDB59C-7888-467E-AF3F-EAA30788A2B1}"/>
                </a:ext>
              </a:extLst>
            </p:cNvPr>
            <p:cNvSpPr txBox="1"/>
            <p:nvPr/>
          </p:nvSpPr>
          <p:spPr>
            <a:xfrm>
              <a:off x="7808096" y="2043198"/>
              <a:ext cx="3901438" cy="646331"/>
            </a:xfrm>
            <a:prstGeom prst="rect">
              <a:avLst/>
            </a:prstGeom>
            <a:grpFill/>
          </p:spPr>
          <p:txBody>
            <a:bodyPr wrap="square" rtlCol="1">
              <a:spAutoFit/>
            </a:bodyPr>
            <a:lstStyle/>
            <a:p>
              <a:pPr algn="ctr"/>
              <a:r>
                <a:rPr lang="ar-SA" sz="3600" b="1" dirty="0">
                  <a:solidFill>
                    <a:schemeClr val="bg1"/>
                  </a:solidFill>
                  <a:latin typeface="JF Flat" panose="02000500000000000000" pitchFamily="2" charset="-78"/>
                  <a:cs typeface="JF Flat" panose="02000500000000000000" pitchFamily="2" charset="-78"/>
                </a:rPr>
                <a:t>الشبكات المتقدمة</a:t>
              </a:r>
            </a:p>
          </p:txBody>
        </p:sp>
        <p:sp>
          <p:nvSpPr>
            <p:cNvPr id="19" name="مربع نص 18">
              <a:extLst>
                <a:ext uri="{FF2B5EF4-FFF2-40B4-BE49-F238E27FC236}">
                  <a16:creationId xmlns:a16="http://schemas.microsoft.com/office/drawing/2014/main" id="{D2B491A6-616D-4F58-A598-6999A46AEE64}"/>
                </a:ext>
              </a:extLst>
            </p:cNvPr>
            <p:cNvSpPr txBox="1"/>
            <p:nvPr/>
          </p:nvSpPr>
          <p:spPr>
            <a:xfrm>
              <a:off x="6502476" y="4198701"/>
              <a:ext cx="5375930" cy="1754326"/>
            </a:xfrm>
            <a:prstGeom prst="rect">
              <a:avLst/>
            </a:prstGeom>
            <a:noFill/>
          </p:spPr>
          <p:txBody>
            <a:bodyPr wrap="square" rtlCol="1">
              <a:spAutoFit/>
            </a:bodyPr>
            <a:lstStyle/>
            <a:p>
              <a:pPr algn="ctr"/>
              <a:endParaRPr lang="ar-SA" sz="3600" b="1" dirty="0">
                <a:solidFill>
                  <a:srgbClr val="F9A826"/>
                </a:solidFill>
                <a:latin typeface="JF Flat" panose="02000500000000000000" pitchFamily="2" charset="-78"/>
                <a:cs typeface="JF Flat" panose="02000500000000000000" pitchFamily="2" charset="-78"/>
              </a:endParaRPr>
            </a:p>
            <a:p>
              <a:pPr algn="ctr"/>
              <a:r>
                <a:rPr lang="ar-SA" sz="3600" b="1" dirty="0">
                  <a:solidFill>
                    <a:schemeClr val="bg1"/>
                  </a:solidFill>
                  <a:latin typeface="JF Flat" panose="02000500000000000000" pitchFamily="50" charset="-78"/>
                  <a:cs typeface="JF Flat" panose="02000500000000000000" pitchFamily="50" charset="-78"/>
                </a:rPr>
                <a:t>الشبكات السلكية واللاسلكية</a:t>
              </a:r>
              <a:endParaRPr lang="ar-SA" sz="3600" b="1" dirty="0">
                <a:solidFill>
                  <a:schemeClr val="bg1"/>
                </a:solidFill>
                <a:latin typeface="JF Flat" panose="02000500000000000000" pitchFamily="2" charset="-78"/>
                <a:cs typeface="JF Flat" panose="02000500000000000000" pitchFamily="2" charset="-78"/>
              </a:endParaRPr>
            </a:p>
          </p:txBody>
        </p:sp>
      </p:grpSp>
      <p:grpSp>
        <p:nvGrpSpPr>
          <p:cNvPr id="10" name="مجموعة 9">
            <a:extLst>
              <a:ext uri="{FF2B5EF4-FFF2-40B4-BE49-F238E27FC236}">
                <a16:creationId xmlns:a16="http://schemas.microsoft.com/office/drawing/2014/main" id="{4CC47490-FDAC-4C8D-AABD-682BC52FB55D}"/>
              </a:ext>
            </a:extLst>
          </p:cNvPr>
          <p:cNvGrpSpPr/>
          <p:nvPr/>
        </p:nvGrpSpPr>
        <p:grpSpPr>
          <a:xfrm>
            <a:off x="11704048" y="9378"/>
            <a:ext cx="835224" cy="6750148"/>
            <a:chOff x="11704048" y="9378"/>
            <a:chExt cx="835224" cy="6750148"/>
          </a:xfrm>
        </p:grpSpPr>
        <p:pic>
          <p:nvPicPr>
            <p:cNvPr id="11" name="صورة 10" descr="صورة تحتوي على نص&#10;&#10;تم إنشاء الوصف تلقائياً">
              <a:extLst>
                <a:ext uri="{FF2B5EF4-FFF2-40B4-BE49-F238E27FC236}">
                  <a16:creationId xmlns:a16="http://schemas.microsoft.com/office/drawing/2014/main" id="{695DC8C8-EC83-4683-BF9F-EB4B3ECD0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12" name="صورة 11" descr="صورة تحتوي على نص&#10;&#10;تم إنشاء الوصف تلقائياً">
              <a:extLst>
                <a:ext uri="{FF2B5EF4-FFF2-40B4-BE49-F238E27FC236}">
                  <a16:creationId xmlns:a16="http://schemas.microsoft.com/office/drawing/2014/main" id="{B406CDF9-C11E-41A3-ADE4-2F2DDA07427B}"/>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sp>
        <p:nvSpPr>
          <p:cNvPr id="16" name="مربع نص 15">
            <a:extLst>
              <a:ext uri="{FF2B5EF4-FFF2-40B4-BE49-F238E27FC236}">
                <a16:creationId xmlns:a16="http://schemas.microsoft.com/office/drawing/2014/main" id="{93A1DC96-DBD7-45F3-A59F-9C43D4762DD0}"/>
              </a:ext>
            </a:extLst>
          </p:cNvPr>
          <p:cNvSpPr txBox="1"/>
          <p:nvPr/>
        </p:nvSpPr>
        <p:spPr>
          <a:xfrm>
            <a:off x="7978252" y="4076000"/>
            <a:ext cx="2610663" cy="584775"/>
          </a:xfrm>
          <a:prstGeom prst="rect">
            <a:avLst/>
          </a:prstGeom>
          <a:noFill/>
        </p:spPr>
        <p:txBody>
          <a:bodyPr wrap="square">
            <a:spAutoFit/>
          </a:bodyPr>
          <a:lstStyle/>
          <a:p>
            <a:pPr algn="ctr"/>
            <a:r>
              <a:rPr lang="ar-SA" sz="3200" b="1" dirty="0">
                <a:solidFill>
                  <a:srgbClr val="F9A826"/>
                </a:solidFill>
                <a:latin typeface="Calibri" panose="020F0502020204030204" pitchFamily="34" charset="0"/>
                <a:cs typeface="Calibri" panose="020F0502020204030204" pitchFamily="34" charset="0"/>
              </a:rPr>
              <a:t>الدرس الاول</a:t>
            </a:r>
          </a:p>
        </p:txBody>
      </p:sp>
      <p:pic>
        <p:nvPicPr>
          <p:cNvPr id="9" name="صورة 8">
            <a:extLst>
              <a:ext uri="{FF2B5EF4-FFF2-40B4-BE49-F238E27FC236}">
                <a16:creationId xmlns:a16="http://schemas.microsoft.com/office/drawing/2014/main" id="{4A274396-8E98-4DFF-BAC0-25EC4E44D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6882" y="1314481"/>
            <a:ext cx="5783574" cy="5164732"/>
          </a:xfrm>
          <a:prstGeom prst="rect">
            <a:avLst/>
          </a:prstGeom>
        </p:spPr>
      </p:pic>
      <p:pic>
        <p:nvPicPr>
          <p:cNvPr id="3" name="صورة 2" descr="صورة تحتوي على شعار&#10;&#10;تم إنشاء الوصف تلقائياً">
            <a:extLst>
              <a:ext uri="{FF2B5EF4-FFF2-40B4-BE49-F238E27FC236}">
                <a16:creationId xmlns:a16="http://schemas.microsoft.com/office/drawing/2014/main" id="{4012A24C-0EB6-9813-68C2-A6F806F18EEA}"/>
              </a:ext>
            </a:extLst>
          </p:cNvPr>
          <p:cNvPicPr>
            <a:picLocks noChangeAspect="1"/>
          </p:cNvPicPr>
          <p:nvPr/>
        </p:nvPicPr>
        <p:blipFill>
          <a:blip r:embed="rId5">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4052" y="-674038"/>
            <a:ext cx="2960914" cy="2960914"/>
          </a:xfrm>
          <a:prstGeom prst="rect">
            <a:avLst/>
          </a:prstGeom>
        </p:spPr>
      </p:pic>
    </p:spTree>
    <p:extLst>
      <p:ext uri="{BB962C8B-B14F-4D97-AF65-F5344CB8AC3E}">
        <p14:creationId xmlns:p14="http://schemas.microsoft.com/office/powerpoint/2010/main" val="281319837"/>
      </p:ext>
    </p:extLst>
  </p:cSld>
  <p:clrMapOvr>
    <a:masterClrMapping/>
  </p:clrMapOvr>
  <mc:AlternateContent xmlns:mc="http://schemas.openxmlformats.org/markup-compatibility/2006" xmlns:p14="http://schemas.microsoft.com/office/powerpoint/2010/main">
    <mc:Choice Requires="p14">
      <p:transition p14:dur="0">
        <p:sndAc>
          <p:stSnd>
            <p:snd r:embed="rId2" name="قلب الكتاب.wav"/>
          </p:stSnd>
        </p:sndAc>
      </p:transition>
    </mc:Choice>
    <mc:Fallback xmlns="">
      <p:transition>
        <p:sndAc>
          <p:stSnd>
            <p:snd r:embed="rId6" name="قلب الكتاب.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86851"/>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3642103" y="338599"/>
            <a:ext cx="5304572" cy="1140902"/>
            <a:chOff x="3918920" y="444852"/>
            <a:chExt cx="4151517" cy="1236762"/>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1167727"/>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خصائص الشبكات السلكية</a:t>
              </a:r>
            </a:p>
          </p:txBody>
        </p:sp>
      </p:grpSp>
      <p:grpSp>
        <p:nvGrpSpPr>
          <p:cNvPr id="90" name="مجموعة 89">
            <a:extLst>
              <a:ext uri="{FF2B5EF4-FFF2-40B4-BE49-F238E27FC236}">
                <a16:creationId xmlns:a16="http://schemas.microsoft.com/office/drawing/2014/main" id="{8392F266-4533-4350-93B5-9DC3AEB0B6B0}"/>
              </a:ext>
            </a:extLst>
          </p:cNvPr>
          <p:cNvGrpSpPr/>
          <p:nvPr/>
        </p:nvGrpSpPr>
        <p:grpSpPr>
          <a:xfrm>
            <a:off x="193320" y="1697350"/>
            <a:ext cx="11093115" cy="3996868"/>
            <a:chOff x="193320" y="1697350"/>
            <a:chExt cx="11093115" cy="3996868"/>
          </a:xfrm>
        </p:grpSpPr>
        <p:grpSp>
          <p:nvGrpSpPr>
            <p:cNvPr id="87" name="مجموعة 86">
              <a:extLst>
                <a:ext uri="{FF2B5EF4-FFF2-40B4-BE49-F238E27FC236}">
                  <a16:creationId xmlns:a16="http://schemas.microsoft.com/office/drawing/2014/main" id="{C5980660-2DF6-4970-B23D-6EB76D0292C9}"/>
                </a:ext>
              </a:extLst>
            </p:cNvPr>
            <p:cNvGrpSpPr/>
            <p:nvPr/>
          </p:nvGrpSpPr>
          <p:grpSpPr>
            <a:xfrm>
              <a:off x="193320" y="1697350"/>
              <a:ext cx="11093115" cy="3996868"/>
              <a:chOff x="193320" y="1697350"/>
              <a:chExt cx="11093115" cy="3996868"/>
            </a:xfrm>
          </p:grpSpPr>
          <p:pic>
            <p:nvPicPr>
              <p:cNvPr id="84" name="صورة 83">
                <a:extLst>
                  <a:ext uri="{FF2B5EF4-FFF2-40B4-BE49-F238E27FC236}">
                    <a16:creationId xmlns:a16="http://schemas.microsoft.com/office/drawing/2014/main" id="{F0C952B3-3110-417E-85E4-CCE49179FFBE}"/>
                  </a:ext>
                </a:extLst>
              </p:cNvPr>
              <p:cNvPicPr>
                <a:picLocks noChangeAspect="1"/>
              </p:cNvPicPr>
              <p:nvPr/>
            </p:nvPicPr>
            <p:blipFill rotWithShape="1">
              <a:blip r:embed="rId4">
                <a:extLst>
                  <a:ext uri="{28A0092B-C50C-407E-A947-70E740481C1C}">
                    <a14:useLocalDpi xmlns:a14="http://schemas.microsoft.com/office/drawing/2010/main" val="0"/>
                  </a:ext>
                </a:extLst>
              </a:blip>
              <a:srcRect b="41720"/>
              <a:stretch/>
            </p:blipFill>
            <p:spPr>
              <a:xfrm>
                <a:off x="193320" y="1697350"/>
                <a:ext cx="3448783" cy="3996868"/>
              </a:xfrm>
              <a:prstGeom prst="rect">
                <a:avLst/>
              </a:prstGeom>
            </p:spPr>
          </p:pic>
          <p:sp>
            <p:nvSpPr>
              <p:cNvPr id="85" name="مستطيل: زوايا مستديرة 84">
                <a:extLst>
                  <a:ext uri="{FF2B5EF4-FFF2-40B4-BE49-F238E27FC236}">
                    <a16:creationId xmlns:a16="http://schemas.microsoft.com/office/drawing/2014/main" id="{C4819FE8-F27C-4D92-8159-BCB9D77EE059}"/>
                  </a:ext>
                </a:extLst>
              </p:cNvPr>
              <p:cNvSpPr/>
              <p:nvPr/>
            </p:nvSpPr>
            <p:spPr>
              <a:xfrm>
                <a:off x="2801190" y="2050869"/>
                <a:ext cx="8485245" cy="875211"/>
              </a:xfrm>
              <a:prstGeom prst="roundRect">
                <a:avLst/>
              </a:prstGeom>
              <a:solidFill>
                <a:srgbClr val="BD3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88" name="مستطيل: زوايا مستديرة 87">
              <a:extLst>
                <a:ext uri="{FF2B5EF4-FFF2-40B4-BE49-F238E27FC236}">
                  <a16:creationId xmlns:a16="http://schemas.microsoft.com/office/drawing/2014/main" id="{0EE3F3A9-D444-4486-BDCF-369098569184}"/>
                </a:ext>
              </a:extLst>
            </p:cNvPr>
            <p:cNvSpPr/>
            <p:nvPr/>
          </p:nvSpPr>
          <p:spPr>
            <a:xfrm>
              <a:off x="2801189" y="3387411"/>
              <a:ext cx="8485245" cy="875211"/>
            </a:xfrm>
            <a:prstGeom prst="roundRect">
              <a:avLst/>
            </a:prstGeom>
            <a:solidFill>
              <a:srgbClr val="ED9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9" name="مستطيل: زوايا مستديرة 88">
              <a:extLst>
                <a:ext uri="{FF2B5EF4-FFF2-40B4-BE49-F238E27FC236}">
                  <a16:creationId xmlns:a16="http://schemas.microsoft.com/office/drawing/2014/main" id="{DB5CC025-486F-4DEA-B4A2-62C6771BC813}"/>
                </a:ext>
              </a:extLst>
            </p:cNvPr>
            <p:cNvSpPr/>
            <p:nvPr/>
          </p:nvSpPr>
          <p:spPr>
            <a:xfrm>
              <a:off x="2801189" y="4710890"/>
              <a:ext cx="8485245" cy="875211"/>
            </a:xfrm>
            <a:prstGeom prst="roundRect">
              <a:avLst/>
            </a:prstGeom>
            <a:solidFill>
              <a:srgbClr val="42A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92" name="مربع نص 91">
            <a:extLst>
              <a:ext uri="{FF2B5EF4-FFF2-40B4-BE49-F238E27FC236}">
                <a16:creationId xmlns:a16="http://schemas.microsoft.com/office/drawing/2014/main" id="{0B0D3249-562C-4B0E-8C55-4F180F759E23}"/>
              </a:ext>
            </a:extLst>
          </p:cNvPr>
          <p:cNvSpPr txBox="1"/>
          <p:nvPr/>
        </p:nvSpPr>
        <p:spPr>
          <a:xfrm>
            <a:off x="2158583" y="2025792"/>
            <a:ext cx="9157831" cy="954107"/>
          </a:xfrm>
          <a:prstGeom prst="rect">
            <a:avLst/>
          </a:prstGeom>
          <a:noFill/>
        </p:spPr>
        <p:txBody>
          <a:bodyPr wrap="square">
            <a:spAutoFit/>
          </a:bodyPr>
          <a:lstStyle/>
          <a:p>
            <a:pPr rtl="1"/>
            <a:r>
              <a:rPr lang="ar-SA" sz="2800" dirty="0">
                <a:solidFill>
                  <a:srgbClr val="FFFFFF"/>
                </a:solidFill>
                <a:latin typeface="A Jannat LT" pitchFamily="2" charset="-78"/>
                <a:cs typeface="Sultan bold" pitchFamily="2" charset="-78"/>
              </a:rPr>
              <a:t>توفر الشبكات السلكية أداء  مميزا من حيث السرعة والتكلفة، حيث تتراوح سرعتها بين </a:t>
            </a:r>
            <a:r>
              <a:rPr lang="en-US" sz="2800" dirty="0">
                <a:solidFill>
                  <a:srgbClr val="FFFFFF"/>
                </a:solidFill>
                <a:latin typeface="A Jannat LT" pitchFamily="2" charset="-78"/>
                <a:cs typeface="Sultan bold" pitchFamily="2" charset="-78"/>
              </a:rPr>
              <a:t>100</a:t>
            </a:r>
            <a:r>
              <a:rPr lang="ar-SA" sz="2800" dirty="0">
                <a:solidFill>
                  <a:srgbClr val="FFFFFF"/>
                </a:solidFill>
                <a:latin typeface="A Jannat LT" pitchFamily="2" charset="-78"/>
                <a:cs typeface="Sultan bold" pitchFamily="2" charset="-78"/>
              </a:rPr>
              <a:t> ميجا بايت و</a:t>
            </a:r>
            <a:r>
              <a:rPr lang="en-US" sz="2800" dirty="0">
                <a:solidFill>
                  <a:srgbClr val="FFFFFF"/>
                </a:solidFill>
                <a:latin typeface="A Jannat LT" pitchFamily="2" charset="-78"/>
                <a:cs typeface="Sultan bold" pitchFamily="2" charset="-78"/>
              </a:rPr>
              <a:t>1</a:t>
            </a:r>
            <a:r>
              <a:rPr lang="ar-SA" sz="2800" dirty="0">
                <a:solidFill>
                  <a:srgbClr val="FFFFFF"/>
                </a:solidFill>
                <a:latin typeface="A Jannat LT" pitchFamily="2" charset="-78"/>
                <a:cs typeface="Sultan bold" pitchFamily="2" charset="-78"/>
              </a:rPr>
              <a:t> جيجا بايت، وذلك تكلفة منخفضة </a:t>
            </a:r>
          </a:p>
        </p:txBody>
      </p:sp>
      <p:sp>
        <p:nvSpPr>
          <p:cNvPr id="94" name="مربع نص 93">
            <a:extLst>
              <a:ext uri="{FF2B5EF4-FFF2-40B4-BE49-F238E27FC236}">
                <a16:creationId xmlns:a16="http://schemas.microsoft.com/office/drawing/2014/main" id="{274F1E1D-E950-4B7F-8713-971317ACA620}"/>
              </a:ext>
            </a:extLst>
          </p:cNvPr>
          <p:cNvSpPr txBox="1"/>
          <p:nvPr/>
        </p:nvSpPr>
        <p:spPr>
          <a:xfrm>
            <a:off x="1948722" y="3358930"/>
            <a:ext cx="9367692" cy="954107"/>
          </a:xfrm>
          <a:prstGeom prst="rect">
            <a:avLst/>
          </a:prstGeom>
          <a:noFill/>
        </p:spPr>
        <p:txBody>
          <a:bodyPr wrap="square">
            <a:spAutoFit/>
          </a:bodyPr>
          <a:lstStyle/>
          <a:p>
            <a:pPr rtl="1"/>
            <a:r>
              <a:rPr lang="ar-SA" sz="2800" dirty="0">
                <a:solidFill>
                  <a:srgbClr val="FFFFFF"/>
                </a:solidFill>
                <a:latin typeface="A Jannat LT" pitchFamily="2" charset="-78"/>
                <a:cs typeface="Sultan bold" pitchFamily="2" charset="-78"/>
              </a:rPr>
              <a:t>توفر جدران الحماية قدرات أفضل في حماية الشبكات السلكية، كما يمكن تثبيت برامج جدار الحماية بصورة مباشرة على كل حاسب</a:t>
            </a:r>
          </a:p>
        </p:txBody>
      </p:sp>
      <p:sp>
        <p:nvSpPr>
          <p:cNvPr id="96" name="مربع نص 95">
            <a:extLst>
              <a:ext uri="{FF2B5EF4-FFF2-40B4-BE49-F238E27FC236}">
                <a16:creationId xmlns:a16="http://schemas.microsoft.com/office/drawing/2014/main" id="{119F469D-49B6-4470-A10E-9CF4C85B46A8}"/>
              </a:ext>
            </a:extLst>
          </p:cNvPr>
          <p:cNvSpPr txBox="1"/>
          <p:nvPr/>
        </p:nvSpPr>
        <p:spPr>
          <a:xfrm>
            <a:off x="1379095" y="4687584"/>
            <a:ext cx="9937319" cy="954107"/>
          </a:xfrm>
          <a:prstGeom prst="rect">
            <a:avLst/>
          </a:prstGeom>
          <a:noFill/>
        </p:spPr>
        <p:txBody>
          <a:bodyPr wrap="square">
            <a:spAutoFit/>
          </a:bodyPr>
          <a:lstStyle/>
          <a:p>
            <a:pPr rtl="1"/>
            <a:r>
              <a:rPr lang="ar-SA" sz="2800" dirty="0">
                <a:solidFill>
                  <a:srgbClr val="FFFFFF"/>
                </a:solidFill>
                <a:latin typeface="A Jannat LT" pitchFamily="2" charset="-78"/>
                <a:cs typeface="Sultan bold" pitchFamily="2" charset="-78"/>
              </a:rPr>
              <a:t>المعدات والأدوات المستخدمة لتكوين الشبكات السلكية مثل توصيلات الشبكات الداخلية ومحولات وموزعات الشبكة تتميز بالكفاءة العالية </a:t>
            </a:r>
          </a:p>
        </p:txBody>
      </p:sp>
    </p:spTree>
    <p:extLst>
      <p:ext uri="{BB962C8B-B14F-4D97-AF65-F5344CB8AC3E}">
        <p14:creationId xmlns:p14="http://schemas.microsoft.com/office/powerpoint/2010/main" val="3369124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5" name="قلب الصفحة.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4020241" y="245610"/>
            <a:ext cx="4151517" cy="726725"/>
            <a:chOff x="3918920" y="444852"/>
            <a:chExt cx="4151517" cy="787785"/>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633908"/>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كابلات الشبكة</a:t>
              </a:r>
            </a:p>
          </p:txBody>
        </p:sp>
      </p:grpSp>
      <p:pic>
        <p:nvPicPr>
          <p:cNvPr id="3" name="صورة 2">
            <a:extLst>
              <a:ext uri="{FF2B5EF4-FFF2-40B4-BE49-F238E27FC236}">
                <a16:creationId xmlns:a16="http://schemas.microsoft.com/office/drawing/2014/main" id="{A2B7A1B9-118E-4FC2-83A0-B1F32F66CB59}"/>
              </a:ext>
            </a:extLst>
          </p:cNvPr>
          <p:cNvPicPr>
            <a:picLocks noChangeAspect="1"/>
          </p:cNvPicPr>
          <p:nvPr/>
        </p:nvPicPr>
        <p:blipFill>
          <a:blip r:embed="rId4">
            <a:clrChange>
              <a:clrFrom>
                <a:srgbClr val="F4F9F9"/>
              </a:clrFrom>
              <a:clrTo>
                <a:srgbClr val="F4F9F9">
                  <a:alpha val="0"/>
                </a:srgbClr>
              </a:clrTo>
            </a:clrChange>
          </a:blip>
          <a:stretch>
            <a:fillRect/>
          </a:stretch>
        </p:blipFill>
        <p:spPr>
          <a:xfrm>
            <a:off x="880236" y="1214648"/>
            <a:ext cx="10406200" cy="5056189"/>
          </a:xfrm>
          <a:prstGeom prst="rect">
            <a:avLst/>
          </a:prstGeom>
        </p:spPr>
      </p:pic>
    </p:spTree>
    <p:extLst>
      <p:ext uri="{BB962C8B-B14F-4D97-AF65-F5344CB8AC3E}">
        <p14:creationId xmlns:p14="http://schemas.microsoft.com/office/powerpoint/2010/main" val="1339004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5" name="قلب الصفحة.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179093" y="64432"/>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4177458" y="277835"/>
            <a:ext cx="4151517" cy="726725"/>
            <a:chOff x="3918920" y="444852"/>
            <a:chExt cx="4151517" cy="787785"/>
          </a:xfrm>
          <a:solidFill>
            <a:srgbClr val="FFC000"/>
          </a:solidFill>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633908"/>
            </a:xfrm>
            <a:prstGeom prst="rect">
              <a:avLst/>
            </a:prstGeom>
            <a:grp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استراتيجية التصفح</a:t>
              </a:r>
            </a:p>
          </p:txBody>
        </p:sp>
      </p:grpSp>
      <p:sp>
        <p:nvSpPr>
          <p:cNvPr id="36" name="مربع نص 35">
            <a:extLst>
              <a:ext uri="{FF2B5EF4-FFF2-40B4-BE49-F238E27FC236}">
                <a16:creationId xmlns:a16="http://schemas.microsoft.com/office/drawing/2014/main" id="{C1AEB2E6-FA3B-4F26-A63C-FD72E51F0AFC}"/>
              </a:ext>
            </a:extLst>
          </p:cNvPr>
          <p:cNvSpPr txBox="1"/>
          <p:nvPr/>
        </p:nvSpPr>
        <p:spPr>
          <a:xfrm>
            <a:off x="603739" y="1473647"/>
            <a:ext cx="10984519" cy="584775"/>
          </a:xfrm>
          <a:prstGeom prst="rect">
            <a:avLst/>
          </a:prstGeom>
          <a:noFill/>
        </p:spPr>
        <p:txBody>
          <a:bodyPr wrap="square">
            <a:spAutoFit/>
          </a:bodyPr>
          <a:lstStyle/>
          <a:p>
            <a:pPr algn="ctr" rtl="1"/>
            <a:r>
              <a:rPr lang="ar-SA" altLang="en-US" sz="3200" dirty="0">
                <a:latin typeface="Calibri" panose="020F0502020204030204" pitchFamily="34" charset="0"/>
                <a:cs typeface="Sultan bold" pitchFamily="2" charset="-78"/>
              </a:rPr>
              <a:t>لنتصفح الكتاب صفحة (73)  ونكمل خصائص كابلات الشبكة في الجدول التالي:</a:t>
            </a:r>
            <a:endParaRPr lang="ar-SA" sz="3200" dirty="0">
              <a:latin typeface="Calibri" panose="020F0502020204030204" pitchFamily="34" charset="0"/>
              <a:cs typeface="Sultan bold" pitchFamily="2" charset="-78"/>
            </a:endParaRPr>
          </a:p>
        </p:txBody>
      </p:sp>
      <p:graphicFrame>
        <p:nvGraphicFramePr>
          <p:cNvPr id="2" name="جدول 2">
            <a:extLst>
              <a:ext uri="{FF2B5EF4-FFF2-40B4-BE49-F238E27FC236}">
                <a16:creationId xmlns:a16="http://schemas.microsoft.com/office/drawing/2014/main" id="{6368C2B7-02A1-48B9-A2A2-13D8000F956C}"/>
              </a:ext>
            </a:extLst>
          </p:cNvPr>
          <p:cNvGraphicFramePr>
            <a:graphicFrameLocks noGrp="1"/>
          </p:cNvGraphicFramePr>
          <p:nvPr>
            <p:extLst>
              <p:ext uri="{D42A27DB-BD31-4B8C-83A1-F6EECF244321}">
                <p14:modId xmlns:p14="http://schemas.microsoft.com/office/powerpoint/2010/main" val="2549330152"/>
              </p:ext>
            </p:extLst>
          </p:nvPr>
        </p:nvGraphicFramePr>
        <p:xfrm>
          <a:off x="1479029" y="2428407"/>
          <a:ext cx="9233940" cy="3484650"/>
        </p:xfrm>
        <a:graphic>
          <a:graphicData uri="http://schemas.openxmlformats.org/drawingml/2006/table">
            <a:tbl>
              <a:tblPr rtl="1" firstRow="1" bandRow="1">
                <a:tableStyleId>{00A15C55-8517-42AA-B614-E9B94910E393}</a:tableStyleId>
              </a:tblPr>
              <a:tblGrid>
                <a:gridCol w="3077980">
                  <a:extLst>
                    <a:ext uri="{9D8B030D-6E8A-4147-A177-3AD203B41FA5}">
                      <a16:colId xmlns:a16="http://schemas.microsoft.com/office/drawing/2014/main" val="2802203232"/>
                    </a:ext>
                  </a:extLst>
                </a:gridCol>
                <a:gridCol w="3077980">
                  <a:extLst>
                    <a:ext uri="{9D8B030D-6E8A-4147-A177-3AD203B41FA5}">
                      <a16:colId xmlns:a16="http://schemas.microsoft.com/office/drawing/2014/main" val="2563901810"/>
                    </a:ext>
                  </a:extLst>
                </a:gridCol>
                <a:gridCol w="3077980">
                  <a:extLst>
                    <a:ext uri="{9D8B030D-6E8A-4147-A177-3AD203B41FA5}">
                      <a16:colId xmlns:a16="http://schemas.microsoft.com/office/drawing/2014/main" val="2772699378"/>
                    </a:ext>
                  </a:extLst>
                </a:gridCol>
              </a:tblGrid>
              <a:tr h="862182">
                <a:tc>
                  <a:txBody>
                    <a:bodyPr/>
                    <a:lstStyle/>
                    <a:p>
                      <a:pPr algn="ctr" rtl="1"/>
                      <a:r>
                        <a:rPr lang="ar-SA" sz="3200" b="0" dirty="0">
                          <a:cs typeface="Sultan bold" pitchFamily="2" charset="-78"/>
                        </a:rPr>
                        <a:t>النوع</a:t>
                      </a:r>
                    </a:p>
                  </a:txBody>
                  <a:tcPr/>
                </a:tc>
                <a:tc>
                  <a:txBody>
                    <a:bodyPr/>
                    <a:lstStyle/>
                    <a:p>
                      <a:pPr algn="ctr" rtl="1"/>
                      <a:r>
                        <a:rPr lang="ar-SA" sz="3200" b="0" dirty="0">
                          <a:cs typeface="Sultan bold" pitchFamily="2" charset="-78"/>
                        </a:rPr>
                        <a:t>السرعة</a:t>
                      </a:r>
                    </a:p>
                  </a:txBody>
                  <a:tcPr/>
                </a:tc>
                <a:tc>
                  <a:txBody>
                    <a:bodyPr/>
                    <a:lstStyle/>
                    <a:p>
                      <a:pPr algn="ctr" rtl="1"/>
                      <a:r>
                        <a:rPr lang="ar-SA" sz="3200" b="0" dirty="0">
                          <a:cs typeface="Sultan bold" pitchFamily="2" charset="-78"/>
                        </a:rPr>
                        <a:t>الاستخدام</a:t>
                      </a:r>
                    </a:p>
                  </a:txBody>
                  <a:tcPr/>
                </a:tc>
                <a:extLst>
                  <a:ext uri="{0D108BD9-81ED-4DB2-BD59-A6C34878D82A}">
                    <a16:rowId xmlns:a16="http://schemas.microsoft.com/office/drawing/2014/main" val="415617590"/>
                  </a:ext>
                </a:extLst>
              </a:tr>
              <a:tr h="874156">
                <a:tc>
                  <a:txBody>
                    <a:bodyPr/>
                    <a:lstStyle/>
                    <a:p>
                      <a:pPr rtl="1"/>
                      <a:endParaRPr lang="ar-SA" dirty="0"/>
                    </a:p>
                  </a:txBody>
                  <a:tcPr/>
                </a:tc>
                <a:tc>
                  <a:txBody>
                    <a:bodyPr/>
                    <a:lstStyle/>
                    <a:p>
                      <a:pPr rtl="1"/>
                      <a:endParaRPr lang="ar-SA"/>
                    </a:p>
                  </a:txBody>
                  <a:tcPr/>
                </a:tc>
                <a:tc>
                  <a:txBody>
                    <a:bodyPr/>
                    <a:lstStyle/>
                    <a:p>
                      <a:pPr rtl="1"/>
                      <a:endParaRPr lang="ar-SA"/>
                    </a:p>
                  </a:txBody>
                  <a:tcPr/>
                </a:tc>
                <a:extLst>
                  <a:ext uri="{0D108BD9-81ED-4DB2-BD59-A6C34878D82A}">
                    <a16:rowId xmlns:a16="http://schemas.microsoft.com/office/drawing/2014/main" val="3682082492"/>
                  </a:ext>
                </a:extLst>
              </a:tr>
              <a:tr h="874156">
                <a:tc>
                  <a:txBody>
                    <a:bodyPr/>
                    <a:lstStyle/>
                    <a:p>
                      <a:pPr rtl="1"/>
                      <a:endParaRPr lang="ar-SA"/>
                    </a:p>
                  </a:txBody>
                  <a:tcPr/>
                </a:tc>
                <a:tc>
                  <a:txBody>
                    <a:bodyPr/>
                    <a:lstStyle/>
                    <a:p>
                      <a:pPr rtl="1"/>
                      <a:endParaRPr lang="ar-SA"/>
                    </a:p>
                  </a:txBody>
                  <a:tcPr/>
                </a:tc>
                <a:tc>
                  <a:txBody>
                    <a:bodyPr/>
                    <a:lstStyle/>
                    <a:p>
                      <a:pPr rtl="1"/>
                      <a:endParaRPr lang="ar-SA"/>
                    </a:p>
                  </a:txBody>
                  <a:tcPr/>
                </a:tc>
                <a:extLst>
                  <a:ext uri="{0D108BD9-81ED-4DB2-BD59-A6C34878D82A}">
                    <a16:rowId xmlns:a16="http://schemas.microsoft.com/office/drawing/2014/main" val="4188778354"/>
                  </a:ext>
                </a:extLst>
              </a:tr>
              <a:tr h="874156">
                <a:tc>
                  <a:txBody>
                    <a:bodyPr/>
                    <a:lstStyle/>
                    <a:p>
                      <a:pPr rtl="1"/>
                      <a:endParaRPr lang="ar-SA"/>
                    </a:p>
                  </a:txBody>
                  <a:tcPr/>
                </a:tc>
                <a:tc>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1047914934"/>
                  </a:ext>
                </a:extLst>
              </a:tr>
            </a:tbl>
          </a:graphicData>
        </a:graphic>
      </p:graphicFrame>
      <p:sp>
        <p:nvSpPr>
          <p:cNvPr id="37" name="مربع نص 36">
            <a:extLst>
              <a:ext uri="{FF2B5EF4-FFF2-40B4-BE49-F238E27FC236}">
                <a16:creationId xmlns:a16="http://schemas.microsoft.com/office/drawing/2014/main" id="{8258388B-2AA2-4554-9950-7883E64E9036}"/>
              </a:ext>
            </a:extLst>
          </p:cNvPr>
          <p:cNvSpPr txBox="1"/>
          <p:nvPr/>
        </p:nvSpPr>
        <p:spPr>
          <a:xfrm>
            <a:off x="7690354" y="3363306"/>
            <a:ext cx="3070701" cy="523220"/>
          </a:xfrm>
          <a:prstGeom prst="rect">
            <a:avLst/>
          </a:prstGeom>
          <a:noFill/>
        </p:spPr>
        <p:txBody>
          <a:bodyPr wrap="square">
            <a:spAutoFit/>
          </a:bodyPr>
          <a:lstStyle/>
          <a:p>
            <a:pPr algn="ctr" rtl="1"/>
            <a:r>
              <a:rPr lang="ar-SA" sz="2800" dirty="0">
                <a:solidFill>
                  <a:srgbClr val="F9A826"/>
                </a:solidFill>
                <a:latin typeface="Calibri" panose="020F0502020204030204" pitchFamily="34" charset="0"/>
                <a:cs typeface="Sultan bold" pitchFamily="2" charset="-78"/>
              </a:rPr>
              <a:t>الكابلات المزدوج المجدول</a:t>
            </a:r>
          </a:p>
        </p:txBody>
      </p:sp>
      <p:sp>
        <p:nvSpPr>
          <p:cNvPr id="63" name="مربع نص 62">
            <a:extLst>
              <a:ext uri="{FF2B5EF4-FFF2-40B4-BE49-F238E27FC236}">
                <a16:creationId xmlns:a16="http://schemas.microsoft.com/office/drawing/2014/main" id="{AA80F976-2682-485C-95A2-C9623D2AADCD}"/>
              </a:ext>
            </a:extLst>
          </p:cNvPr>
          <p:cNvSpPr txBox="1"/>
          <p:nvPr/>
        </p:nvSpPr>
        <p:spPr>
          <a:xfrm>
            <a:off x="8062953" y="4224036"/>
            <a:ext cx="2399667" cy="523220"/>
          </a:xfrm>
          <a:prstGeom prst="rect">
            <a:avLst/>
          </a:prstGeom>
          <a:noFill/>
        </p:spPr>
        <p:txBody>
          <a:bodyPr wrap="square">
            <a:spAutoFit/>
          </a:bodyPr>
          <a:lstStyle/>
          <a:p>
            <a:pPr algn="ctr" rtl="1"/>
            <a:r>
              <a:rPr lang="ar-SA" sz="2800" dirty="0">
                <a:solidFill>
                  <a:srgbClr val="F9A826"/>
                </a:solidFill>
                <a:latin typeface="Calibri" panose="020F0502020204030204" pitchFamily="34" charset="0"/>
                <a:cs typeface="Sultan bold" pitchFamily="2" charset="-78"/>
              </a:rPr>
              <a:t>الكابلات المحورية</a:t>
            </a:r>
          </a:p>
        </p:txBody>
      </p:sp>
      <p:sp>
        <p:nvSpPr>
          <p:cNvPr id="64" name="مربع نص 63">
            <a:extLst>
              <a:ext uri="{FF2B5EF4-FFF2-40B4-BE49-F238E27FC236}">
                <a16:creationId xmlns:a16="http://schemas.microsoft.com/office/drawing/2014/main" id="{99D4D334-EE96-4D30-A06A-A70FF3452E7E}"/>
              </a:ext>
            </a:extLst>
          </p:cNvPr>
          <p:cNvSpPr txBox="1"/>
          <p:nvPr/>
        </p:nvSpPr>
        <p:spPr>
          <a:xfrm>
            <a:off x="7642268" y="5139821"/>
            <a:ext cx="3070701" cy="523220"/>
          </a:xfrm>
          <a:prstGeom prst="rect">
            <a:avLst/>
          </a:prstGeom>
          <a:noFill/>
        </p:spPr>
        <p:txBody>
          <a:bodyPr wrap="square">
            <a:spAutoFit/>
          </a:bodyPr>
          <a:lstStyle/>
          <a:p>
            <a:pPr algn="ctr" rtl="1"/>
            <a:r>
              <a:rPr lang="ar-SA" sz="2800" dirty="0">
                <a:solidFill>
                  <a:srgbClr val="F9A826"/>
                </a:solidFill>
                <a:latin typeface="Calibri" panose="020F0502020204030204" pitchFamily="34" charset="0"/>
                <a:cs typeface="Sultan bold" pitchFamily="2" charset="-78"/>
              </a:rPr>
              <a:t>الألياف البصرية</a:t>
            </a:r>
          </a:p>
        </p:txBody>
      </p:sp>
      <p:grpSp>
        <p:nvGrpSpPr>
          <p:cNvPr id="65" name="مجموعة 64">
            <a:extLst>
              <a:ext uri="{FF2B5EF4-FFF2-40B4-BE49-F238E27FC236}">
                <a16:creationId xmlns:a16="http://schemas.microsoft.com/office/drawing/2014/main" id="{289A936F-C3AF-4CD2-B1B4-7E3D555D0245}"/>
              </a:ext>
            </a:extLst>
          </p:cNvPr>
          <p:cNvGrpSpPr/>
          <p:nvPr/>
        </p:nvGrpSpPr>
        <p:grpSpPr>
          <a:xfrm>
            <a:off x="1515807" y="3471502"/>
            <a:ext cx="6017135" cy="540206"/>
            <a:chOff x="-1802204" y="3118023"/>
            <a:chExt cx="6017135" cy="540206"/>
          </a:xfrm>
        </p:grpSpPr>
        <p:sp>
          <p:nvSpPr>
            <p:cNvPr id="66" name="مربع نص 65">
              <a:extLst>
                <a:ext uri="{FF2B5EF4-FFF2-40B4-BE49-F238E27FC236}">
                  <a16:creationId xmlns:a16="http://schemas.microsoft.com/office/drawing/2014/main" id="{6E836AEA-FB61-4ADA-9986-CC7758366A58}"/>
                </a:ext>
              </a:extLst>
            </p:cNvPr>
            <p:cNvSpPr txBox="1"/>
            <p:nvPr/>
          </p:nvSpPr>
          <p:spPr>
            <a:xfrm>
              <a:off x="1545135" y="3135009"/>
              <a:ext cx="2669796" cy="523220"/>
            </a:xfrm>
            <a:prstGeom prst="rect">
              <a:avLst/>
            </a:prstGeom>
            <a:noFill/>
          </p:spPr>
          <p:txBody>
            <a:bodyPr wrap="square">
              <a:spAutoFit/>
            </a:bodyPr>
            <a:lstStyle/>
            <a:p>
              <a:pPr algn="ctr" rtl="1"/>
              <a:r>
                <a:rPr lang="en-US" sz="2800" dirty="0">
                  <a:solidFill>
                    <a:schemeClr val="tx1">
                      <a:lumMod val="50000"/>
                    </a:schemeClr>
                  </a:solidFill>
                  <a:latin typeface="Calibri" panose="020F0502020204030204" pitchFamily="34" charset="0"/>
                  <a:cs typeface="Sultan bold" pitchFamily="2" charset="-78"/>
                </a:rPr>
                <a:t> 10</a:t>
              </a:r>
              <a:r>
                <a:rPr lang="ar-SA" sz="2800" dirty="0">
                  <a:solidFill>
                    <a:schemeClr val="tx1">
                      <a:lumMod val="50000"/>
                    </a:schemeClr>
                  </a:solidFill>
                  <a:latin typeface="Calibri" panose="020F0502020204030204" pitchFamily="34" charset="0"/>
                  <a:cs typeface="Sultan bold" pitchFamily="2" charset="-78"/>
                </a:rPr>
                <a:t>ميجا بت في الثانية</a:t>
              </a:r>
              <a:endParaRPr lang="ar-SA" sz="2800" dirty="0">
                <a:cs typeface="Sultan bold" pitchFamily="2" charset="-78"/>
              </a:endParaRPr>
            </a:p>
          </p:txBody>
        </p:sp>
        <p:sp>
          <p:nvSpPr>
            <p:cNvPr id="67" name="مربع نص 66">
              <a:extLst>
                <a:ext uri="{FF2B5EF4-FFF2-40B4-BE49-F238E27FC236}">
                  <a16:creationId xmlns:a16="http://schemas.microsoft.com/office/drawing/2014/main" id="{D60B8D2B-4183-447D-BE63-CCA1F35F3B63}"/>
                </a:ext>
              </a:extLst>
            </p:cNvPr>
            <p:cNvSpPr txBox="1"/>
            <p:nvPr/>
          </p:nvSpPr>
          <p:spPr>
            <a:xfrm>
              <a:off x="-1802204" y="3118023"/>
              <a:ext cx="3171091" cy="523220"/>
            </a:xfrm>
            <a:prstGeom prst="rect">
              <a:avLst/>
            </a:prstGeom>
            <a:noFill/>
          </p:spPr>
          <p:txBody>
            <a:bodyPr wrap="square">
              <a:spAutoFit/>
            </a:bodyPr>
            <a:lstStyle/>
            <a:p>
              <a:pPr algn="ctr" rtl="1"/>
              <a:r>
                <a:rPr lang="ar-SA" sz="2800" dirty="0">
                  <a:solidFill>
                    <a:schemeClr val="tx1">
                      <a:lumMod val="50000"/>
                    </a:schemeClr>
                  </a:solidFill>
                  <a:latin typeface="Calibri" panose="020F0502020204030204" pitchFamily="34" charset="0"/>
                  <a:cs typeface="Sultan bold" pitchFamily="2" charset="-78"/>
                </a:rPr>
                <a:t>شبكات المنازل والمكاتب</a:t>
              </a:r>
              <a:endParaRPr lang="ar-SA" sz="2800" dirty="0">
                <a:cs typeface="Sultan bold" pitchFamily="2" charset="-78"/>
              </a:endParaRPr>
            </a:p>
          </p:txBody>
        </p:sp>
      </p:grpSp>
      <p:grpSp>
        <p:nvGrpSpPr>
          <p:cNvPr id="68" name="مجموعة 67">
            <a:extLst>
              <a:ext uri="{FF2B5EF4-FFF2-40B4-BE49-F238E27FC236}">
                <a16:creationId xmlns:a16="http://schemas.microsoft.com/office/drawing/2014/main" id="{298608B8-A033-4839-B1CF-881B1091D4E8}"/>
              </a:ext>
            </a:extLst>
          </p:cNvPr>
          <p:cNvGrpSpPr/>
          <p:nvPr/>
        </p:nvGrpSpPr>
        <p:grpSpPr>
          <a:xfrm>
            <a:off x="1908254" y="4316447"/>
            <a:ext cx="5659160" cy="523220"/>
            <a:chOff x="-450410" y="3094789"/>
            <a:chExt cx="5273051" cy="523220"/>
          </a:xfrm>
        </p:grpSpPr>
        <p:sp>
          <p:nvSpPr>
            <p:cNvPr id="72" name="مربع نص 71">
              <a:extLst>
                <a:ext uri="{FF2B5EF4-FFF2-40B4-BE49-F238E27FC236}">
                  <a16:creationId xmlns:a16="http://schemas.microsoft.com/office/drawing/2014/main" id="{2698016B-8E76-4069-B29D-DEB882970F9B}"/>
                </a:ext>
              </a:extLst>
            </p:cNvPr>
            <p:cNvSpPr txBox="1"/>
            <p:nvPr/>
          </p:nvSpPr>
          <p:spPr>
            <a:xfrm>
              <a:off x="2314338" y="3094789"/>
              <a:ext cx="2508303" cy="523220"/>
            </a:xfrm>
            <a:prstGeom prst="rect">
              <a:avLst/>
            </a:prstGeom>
            <a:noFill/>
          </p:spPr>
          <p:txBody>
            <a:bodyPr wrap="square">
              <a:spAutoFit/>
            </a:bodyPr>
            <a:lstStyle/>
            <a:p>
              <a:pPr algn="ctr" rtl="1"/>
              <a:r>
                <a:rPr lang="en-US" sz="2800" dirty="0">
                  <a:solidFill>
                    <a:schemeClr val="tx1">
                      <a:lumMod val="50000"/>
                    </a:schemeClr>
                  </a:solidFill>
                  <a:latin typeface="Calibri" panose="020F0502020204030204" pitchFamily="34" charset="0"/>
                  <a:cs typeface="Sultan bold" pitchFamily="2" charset="-78"/>
                </a:rPr>
                <a:t> 10</a:t>
              </a:r>
              <a:r>
                <a:rPr lang="ar-SA" sz="2800" dirty="0">
                  <a:solidFill>
                    <a:schemeClr val="tx1">
                      <a:lumMod val="50000"/>
                    </a:schemeClr>
                  </a:solidFill>
                  <a:latin typeface="Calibri" panose="020F0502020204030204" pitchFamily="34" charset="0"/>
                  <a:cs typeface="Sultan bold" pitchFamily="2" charset="-78"/>
                </a:rPr>
                <a:t>ميجا بت في الثانية</a:t>
              </a:r>
              <a:endParaRPr lang="ar-SA" sz="2800" dirty="0">
                <a:cs typeface="Sultan bold" pitchFamily="2" charset="-78"/>
              </a:endParaRPr>
            </a:p>
          </p:txBody>
        </p:sp>
        <p:sp>
          <p:nvSpPr>
            <p:cNvPr id="73" name="مربع نص 72">
              <a:extLst>
                <a:ext uri="{FF2B5EF4-FFF2-40B4-BE49-F238E27FC236}">
                  <a16:creationId xmlns:a16="http://schemas.microsoft.com/office/drawing/2014/main" id="{9D93A439-22CA-4EC1-AD6D-7E1F65801817}"/>
                </a:ext>
              </a:extLst>
            </p:cNvPr>
            <p:cNvSpPr txBox="1"/>
            <p:nvPr/>
          </p:nvSpPr>
          <p:spPr>
            <a:xfrm>
              <a:off x="-450410" y="3094789"/>
              <a:ext cx="1920357" cy="523220"/>
            </a:xfrm>
            <a:prstGeom prst="rect">
              <a:avLst/>
            </a:prstGeom>
            <a:noFill/>
          </p:spPr>
          <p:txBody>
            <a:bodyPr wrap="square">
              <a:spAutoFit/>
            </a:bodyPr>
            <a:lstStyle/>
            <a:p>
              <a:pPr rtl="1"/>
              <a:r>
                <a:rPr lang="ar-SA" sz="2800" dirty="0">
                  <a:solidFill>
                    <a:schemeClr val="tx1">
                      <a:lumMod val="50000"/>
                    </a:schemeClr>
                  </a:solidFill>
                  <a:latin typeface="Calibri" panose="020F0502020204030204" pitchFamily="34" charset="0"/>
                  <a:cs typeface="Sultan bold" pitchFamily="2" charset="-78"/>
                </a:rPr>
                <a:t>وسائل الإذاعة</a:t>
              </a:r>
              <a:endParaRPr lang="ar-SA" sz="2800" dirty="0">
                <a:cs typeface="Sultan bold" pitchFamily="2" charset="-78"/>
              </a:endParaRPr>
            </a:p>
          </p:txBody>
        </p:sp>
      </p:grpSp>
      <p:grpSp>
        <p:nvGrpSpPr>
          <p:cNvPr id="74" name="مجموعة 73">
            <a:extLst>
              <a:ext uri="{FF2B5EF4-FFF2-40B4-BE49-F238E27FC236}">
                <a16:creationId xmlns:a16="http://schemas.microsoft.com/office/drawing/2014/main" id="{51C626EA-8310-4492-B69C-3E583C45C85E}"/>
              </a:ext>
            </a:extLst>
          </p:cNvPr>
          <p:cNvGrpSpPr/>
          <p:nvPr/>
        </p:nvGrpSpPr>
        <p:grpSpPr>
          <a:xfrm>
            <a:off x="1086404" y="5065570"/>
            <a:ext cx="6732041" cy="542417"/>
            <a:chOff x="-2036540" y="3485312"/>
            <a:chExt cx="6732041" cy="542417"/>
          </a:xfrm>
        </p:grpSpPr>
        <p:sp>
          <p:nvSpPr>
            <p:cNvPr id="75" name="مربع نص 74">
              <a:extLst>
                <a:ext uri="{FF2B5EF4-FFF2-40B4-BE49-F238E27FC236}">
                  <a16:creationId xmlns:a16="http://schemas.microsoft.com/office/drawing/2014/main" id="{967D845A-DC99-4F20-A9F6-5E60E8594806}"/>
                </a:ext>
              </a:extLst>
            </p:cNvPr>
            <p:cNvSpPr txBox="1"/>
            <p:nvPr/>
          </p:nvSpPr>
          <p:spPr>
            <a:xfrm>
              <a:off x="1685861" y="3504509"/>
              <a:ext cx="3009640" cy="523220"/>
            </a:xfrm>
            <a:prstGeom prst="rect">
              <a:avLst/>
            </a:prstGeom>
            <a:noFill/>
          </p:spPr>
          <p:txBody>
            <a:bodyPr wrap="square">
              <a:spAutoFit/>
            </a:bodyPr>
            <a:lstStyle/>
            <a:p>
              <a:pPr algn="ctr" rtl="1"/>
              <a:r>
                <a:rPr lang="en-US" sz="2800" dirty="0">
                  <a:solidFill>
                    <a:schemeClr val="tx1">
                      <a:lumMod val="50000"/>
                    </a:schemeClr>
                  </a:solidFill>
                  <a:latin typeface="Calibri" panose="020F0502020204030204" pitchFamily="34" charset="0"/>
                  <a:cs typeface="Sultan bold" pitchFamily="2" charset="-78"/>
                </a:rPr>
                <a:t> 300</a:t>
              </a:r>
              <a:r>
                <a:rPr lang="ar-SA" sz="2800" dirty="0">
                  <a:solidFill>
                    <a:schemeClr val="tx1">
                      <a:lumMod val="50000"/>
                    </a:schemeClr>
                  </a:solidFill>
                  <a:latin typeface="Calibri" panose="020F0502020204030204" pitchFamily="34" charset="0"/>
                  <a:cs typeface="Sultan bold" pitchFamily="2" charset="-78"/>
                </a:rPr>
                <a:t>ميجا بت في الثانية</a:t>
              </a:r>
            </a:p>
          </p:txBody>
        </p:sp>
        <p:sp>
          <p:nvSpPr>
            <p:cNvPr id="76" name="مربع نص 75">
              <a:extLst>
                <a:ext uri="{FF2B5EF4-FFF2-40B4-BE49-F238E27FC236}">
                  <a16:creationId xmlns:a16="http://schemas.microsoft.com/office/drawing/2014/main" id="{E044F657-7458-44F7-95F1-88D0C3143167}"/>
                </a:ext>
              </a:extLst>
            </p:cNvPr>
            <p:cNvSpPr txBox="1"/>
            <p:nvPr/>
          </p:nvSpPr>
          <p:spPr>
            <a:xfrm>
              <a:off x="-2036540" y="3485312"/>
              <a:ext cx="3781024" cy="523220"/>
            </a:xfrm>
            <a:prstGeom prst="rect">
              <a:avLst/>
            </a:prstGeom>
            <a:noFill/>
          </p:spPr>
          <p:txBody>
            <a:bodyPr wrap="square">
              <a:spAutoFit/>
            </a:bodyPr>
            <a:lstStyle/>
            <a:p>
              <a:pPr marL="182563" rtl="1"/>
              <a:r>
                <a:rPr lang="ar-SA" sz="2800" dirty="0">
                  <a:solidFill>
                    <a:schemeClr val="tx1">
                      <a:lumMod val="50000"/>
                    </a:schemeClr>
                  </a:solidFill>
                  <a:latin typeface="Calibri" panose="020F0502020204030204" pitchFamily="34" charset="0"/>
                  <a:cs typeface="Sultan bold" pitchFamily="2" charset="-78"/>
                </a:rPr>
                <a:t>مسافات طويلة عالية الاداء</a:t>
              </a:r>
              <a:endParaRPr lang="ar-SA" sz="2800" dirty="0">
                <a:cs typeface="Sultan bold" pitchFamily="2" charset="-78"/>
              </a:endParaRPr>
            </a:p>
          </p:txBody>
        </p:sp>
      </p:grpSp>
    </p:spTree>
    <p:extLst>
      <p:ext uri="{BB962C8B-B14F-4D97-AF65-F5344CB8AC3E}">
        <p14:creationId xmlns:p14="http://schemas.microsoft.com/office/powerpoint/2010/main" val="1087336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4" name="قلب الصفح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4020241" y="245610"/>
            <a:ext cx="4151517" cy="984927"/>
            <a:chOff x="3918920" y="444852"/>
            <a:chExt cx="4151517" cy="787785"/>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633908"/>
            </a:xfrm>
            <a:prstGeom prst="rect">
              <a:avLst/>
            </a:prstGeom>
            <a:noFill/>
          </p:spPr>
          <p:txBody>
            <a:bodyPr wrap="square" rtlCol="1">
              <a:spAutoFit/>
            </a:bodyPr>
            <a:lstStyle/>
            <a:p>
              <a:pPr algn="ctr"/>
              <a:endParaRPr lang="ar-SA" sz="3200" b="1" dirty="0">
                <a:solidFill>
                  <a:schemeClr val="bg1"/>
                </a:solidFill>
                <a:latin typeface="JF Flat" panose="02000500000000000000" pitchFamily="2" charset="-78"/>
                <a:cs typeface="JF Flat" panose="02000500000000000000" pitchFamily="2" charset="-78"/>
              </a:endParaRPr>
            </a:p>
          </p:txBody>
        </p:sp>
      </p:grpSp>
      <p:sp>
        <p:nvSpPr>
          <p:cNvPr id="11" name="مربع نص 10">
            <a:extLst>
              <a:ext uri="{FF2B5EF4-FFF2-40B4-BE49-F238E27FC236}">
                <a16:creationId xmlns:a16="http://schemas.microsoft.com/office/drawing/2014/main" id="{91B673C6-49FE-410A-AE24-A101F5C15A2D}"/>
              </a:ext>
            </a:extLst>
          </p:cNvPr>
          <p:cNvSpPr txBox="1"/>
          <p:nvPr/>
        </p:nvSpPr>
        <p:spPr>
          <a:xfrm>
            <a:off x="3926580" y="376350"/>
            <a:ext cx="4320128" cy="830997"/>
          </a:xfrm>
          <a:prstGeom prst="rect">
            <a:avLst/>
          </a:prstGeom>
          <a:noFill/>
        </p:spPr>
        <p:txBody>
          <a:bodyPr wrap="square">
            <a:spAutoFit/>
          </a:bodyPr>
          <a:lstStyle/>
          <a:p>
            <a:pPr algn="ctr" rtl="1"/>
            <a:r>
              <a:rPr lang="ar-SA" sz="2400" b="1" dirty="0">
                <a:solidFill>
                  <a:schemeClr val="bg1"/>
                </a:solidFill>
                <a:latin typeface="JF Flat" panose="02000500000000000000" pitchFamily="50" charset="-78"/>
                <a:cs typeface="JF Flat" panose="02000500000000000000" pitchFamily="50" charset="-78"/>
              </a:rPr>
              <a:t>الخط المشترك الرقمي </a:t>
            </a:r>
          </a:p>
          <a:p>
            <a:pPr algn="ctr" rtl="1"/>
            <a:r>
              <a:rPr lang="en-US" sz="2400" b="1" dirty="0">
                <a:solidFill>
                  <a:schemeClr val="bg1"/>
                </a:solidFill>
                <a:latin typeface="JF Flat" panose="02000500000000000000" pitchFamily="50" charset="-78"/>
                <a:cs typeface="JF Flat" panose="02000500000000000000" pitchFamily="50" charset="-78"/>
              </a:rPr>
              <a:t>Digital Subscriber Line - DSL</a:t>
            </a:r>
            <a:endParaRPr lang="ar-SA" sz="2400" b="1" dirty="0">
              <a:solidFill>
                <a:schemeClr val="bg1"/>
              </a:solidFill>
              <a:latin typeface="JF Flat" panose="02000500000000000000" pitchFamily="50" charset="-78"/>
              <a:cs typeface="JF Flat" panose="02000500000000000000" pitchFamily="50" charset="-78"/>
            </a:endParaRPr>
          </a:p>
        </p:txBody>
      </p:sp>
      <p:pic>
        <p:nvPicPr>
          <p:cNvPr id="14" name="صورة 13">
            <a:extLst>
              <a:ext uri="{FF2B5EF4-FFF2-40B4-BE49-F238E27FC236}">
                <a16:creationId xmlns:a16="http://schemas.microsoft.com/office/drawing/2014/main" id="{7B735C3E-BF80-40B5-B507-60C406F0B5B9}"/>
              </a:ext>
            </a:extLst>
          </p:cNvPr>
          <p:cNvPicPr>
            <a:picLocks noChangeAspect="1"/>
          </p:cNvPicPr>
          <p:nvPr/>
        </p:nvPicPr>
        <p:blipFill>
          <a:blip r:embed="rId4"/>
          <a:stretch>
            <a:fillRect/>
          </a:stretch>
        </p:blipFill>
        <p:spPr>
          <a:xfrm>
            <a:off x="56269" y="2945701"/>
            <a:ext cx="6478533" cy="3768880"/>
          </a:xfrm>
          <a:prstGeom prst="rect">
            <a:avLst/>
          </a:prstGeom>
        </p:spPr>
      </p:pic>
      <p:sp>
        <p:nvSpPr>
          <p:cNvPr id="20" name="مربع نص 19">
            <a:extLst>
              <a:ext uri="{FF2B5EF4-FFF2-40B4-BE49-F238E27FC236}">
                <a16:creationId xmlns:a16="http://schemas.microsoft.com/office/drawing/2014/main" id="{2F4FE20D-D547-46FD-B220-FCE61AFF72EB}"/>
              </a:ext>
            </a:extLst>
          </p:cNvPr>
          <p:cNvSpPr txBox="1"/>
          <p:nvPr/>
        </p:nvSpPr>
        <p:spPr>
          <a:xfrm>
            <a:off x="691889" y="2278517"/>
            <a:ext cx="10943625" cy="1331134"/>
          </a:xfrm>
          <a:prstGeom prst="rect">
            <a:avLst/>
          </a:prstGeom>
          <a:noFill/>
        </p:spPr>
        <p:txBody>
          <a:bodyPr wrap="square">
            <a:spAutoFit/>
          </a:bodyPr>
          <a:lstStyle/>
          <a:p>
            <a:pPr algn="ctr" rtl="1">
              <a:lnSpc>
                <a:spcPct val="150000"/>
              </a:lnSpc>
            </a:pPr>
            <a:r>
              <a:rPr lang="ar-SA" sz="2800" dirty="0">
                <a:latin typeface="Calibri" panose="020F0502020204030204" pitchFamily="34" charset="0"/>
                <a:cs typeface="Sultan bold" pitchFamily="2" charset="-78"/>
              </a:rPr>
              <a:t>يتيح استخدام خدمة الإنترنت وخط الهاتف معاُ دون انقطاع إحدى الخدمتين ويلزم ذلك استخدام مودم خاص </a:t>
            </a:r>
            <a:r>
              <a:rPr lang="ar-SA" sz="2800" dirty="0">
                <a:solidFill>
                  <a:schemeClr val="accent6">
                    <a:lumMod val="75000"/>
                  </a:schemeClr>
                </a:solidFill>
                <a:latin typeface="Calibri" panose="020F0502020204030204" pitchFamily="34" charset="0"/>
                <a:cs typeface="Sultan bold" pitchFamily="2" charset="-78"/>
              </a:rPr>
              <a:t>يسمى مودم </a:t>
            </a:r>
            <a:r>
              <a:rPr lang="en-US" sz="2800" dirty="0">
                <a:solidFill>
                  <a:schemeClr val="accent6">
                    <a:lumMod val="75000"/>
                  </a:schemeClr>
                </a:solidFill>
                <a:latin typeface="Calibri" panose="020F0502020204030204" pitchFamily="34" charset="0"/>
                <a:cs typeface="Sultan bold" pitchFamily="2" charset="-78"/>
              </a:rPr>
              <a:t> DSL</a:t>
            </a:r>
            <a:r>
              <a:rPr lang="en-US" sz="2800" dirty="0">
                <a:latin typeface="Calibri" panose="020F0502020204030204" pitchFamily="34" charset="0"/>
                <a:cs typeface="Sultan bold" pitchFamily="2" charset="-78"/>
              </a:rPr>
              <a:t> </a:t>
            </a:r>
            <a:r>
              <a:rPr lang="ar-SA" sz="2800" dirty="0">
                <a:latin typeface="Calibri" panose="020F0502020204030204" pitchFamily="34" charset="0"/>
                <a:cs typeface="Sultan bold" pitchFamily="2" charset="-78"/>
              </a:rPr>
              <a:t>متصل بخط الهاتف التقليدي.</a:t>
            </a:r>
          </a:p>
        </p:txBody>
      </p:sp>
      <p:sp>
        <p:nvSpPr>
          <p:cNvPr id="22" name="مربع نص 21">
            <a:extLst>
              <a:ext uri="{FF2B5EF4-FFF2-40B4-BE49-F238E27FC236}">
                <a16:creationId xmlns:a16="http://schemas.microsoft.com/office/drawing/2014/main" id="{D3272079-26D3-4419-8153-883AD1DFC53B}"/>
              </a:ext>
            </a:extLst>
          </p:cNvPr>
          <p:cNvSpPr txBox="1"/>
          <p:nvPr/>
        </p:nvSpPr>
        <p:spPr>
          <a:xfrm>
            <a:off x="160407" y="1164813"/>
            <a:ext cx="11806623" cy="1331134"/>
          </a:xfrm>
          <a:prstGeom prst="rect">
            <a:avLst/>
          </a:prstGeom>
          <a:noFill/>
        </p:spPr>
        <p:txBody>
          <a:bodyPr wrap="square">
            <a:spAutoFit/>
          </a:bodyPr>
          <a:lstStyle/>
          <a:p>
            <a:pPr algn="ctr" rtl="1">
              <a:lnSpc>
                <a:spcPct val="150000"/>
              </a:lnSpc>
            </a:pPr>
            <a:r>
              <a:rPr lang="ar-SA" sz="2800" dirty="0">
                <a:latin typeface="Calibri" panose="020F0502020204030204" pitchFamily="34" charset="0"/>
                <a:cs typeface="Sultan bold" pitchFamily="2" charset="-78"/>
              </a:rPr>
              <a:t>هي تقنية اتصال سلكية تستخدم خطوط الهاتف الموجودة لنقل بيانات النطاق الترددي العالي، مثل </a:t>
            </a:r>
            <a:r>
              <a:rPr lang="ar-SA" sz="2800" dirty="0">
                <a:solidFill>
                  <a:schemeClr val="accent6">
                    <a:lumMod val="75000"/>
                  </a:schemeClr>
                </a:solidFill>
                <a:latin typeface="Calibri" panose="020F0502020204030204" pitchFamily="34" charset="0"/>
                <a:cs typeface="Sultan bold" pitchFamily="2" charset="-78"/>
              </a:rPr>
              <a:t>الوسائط المتعددة والفيديو</a:t>
            </a:r>
            <a:r>
              <a:rPr lang="ar-SA" sz="2800" dirty="0">
                <a:latin typeface="Calibri" panose="020F0502020204030204" pitchFamily="34" charset="0"/>
                <a:cs typeface="Sultan bold" pitchFamily="2" charset="-78"/>
              </a:rPr>
              <a:t>، إلى مشتركي الخدمة.</a:t>
            </a:r>
          </a:p>
        </p:txBody>
      </p:sp>
    </p:spTree>
    <p:extLst>
      <p:ext uri="{BB962C8B-B14F-4D97-AF65-F5344CB8AC3E}">
        <p14:creationId xmlns:p14="http://schemas.microsoft.com/office/powerpoint/2010/main" val="1272509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5" name="قلب الصفحة.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41882"/>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4020241" y="245610"/>
            <a:ext cx="4151517" cy="726725"/>
            <a:chOff x="3918920" y="444852"/>
            <a:chExt cx="4151517" cy="787785"/>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633908"/>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أنواع خطوط </a:t>
              </a:r>
              <a:r>
                <a:rPr lang="en-US" sz="3200" b="1" dirty="0">
                  <a:solidFill>
                    <a:schemeClr val="bg1"/>
                  </a:solidFill>
                  <a:latin typeface="JF Flat" panose="02000500000000000000" pitchFamily="2" charset="-78"/>
                  <a:cs typeface="JF Flat" panose="02000500000000000000" pitchFamily="2" charset="-78"/>
                </a:rPr>
                <a:t>DSL</a:t>
              </a:r>
            </a:p>
          </p:txBody>
        </p:sp>
      </p:grpSp>
      <p:pic>
        <p:nvPicPr>
          <p:cNvPr id="3" name="صورة 2">
            <a:extLst>
              <a:ext uri="{FF2B5EF4-FFF2-40B4-BE49-F238E27FC236}">
                <a16:creationId xmlns:a16="http://schemas.microsoft.com/office/drawing/2014/main" id="{17C6B5C0-DE8A-480A-93EC-2648F69588B9}"/>
              </a:ext>
            </a:extLst>
          </p:cNvPr>
          <p:cNvPicPr>
            <a:picLocks noChangeAspect="1"/>
          </p:cNvPicPr>
          <p:nvPr/>
        </p:nvPicPr>
        <p:blipFill rotWithShape="1">
          <a:blip r:embed="rId4">
            <a:extLst>
              <a:ext uri="{28A0092B-C50C-407E-A947-70E740481C1C}">
                <a14:useLocalDpi xmlns:a14="http://schemas.microsoft.com/office/drawing/2010/main" val="0"/>
              </a:ext>
            </a:extLst>
          </a:blip>
          <a:srcRect l="58066"/>
          <a:stretch/>
        </p:blipFill>
        <p:spPr>
          <a:xfrm>
            <a:off x="9203642" y="1161419"/>
            <a:ext cx="2249400" cy="5364078"/>
          </a:xfrm>
          <a:prstGeom prst="rect">
            <a:avLst/>
          </a:prstGeom>
        </p:spPr>
      </p:pic>
      <p:sp>
        <p:nvSpPr>
          <p:cNvPr id="9" name="مستطيل 8">
            <a:extLst>
              <a:ext uri="{FF2B5EF4-FFF2-40B4-BE49-F238E27FC236}">
                <a16:creationId xmlns:a16="http://schemas.microsoft.com/office/drawing/2014/main" id="{2818245A-CC9F-4B76-A453-C3B3D66818AC}"/>
              </a:ext>
            </a:extLst>
          </p:cNvPr>
          <p:cNvSpPr/>
          <p:nvPr/>
        </p:nvSpPr>
        <p:spPr>
          <a:xfrm>
            <a:off x="361883" y="1200007"/>
            <a:ext cx="8873858" cy="1542711"/>
          </a:xfrm>
          <a:prstGeom prst="rect">
            <a:avLst/>
          </a:prstGeom>
          <a:solidFill>
            <a:srgbClr val="E0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A578D386-889F-46A9-B2B2-2BBE2E570EB2}"/>
              </a:ext>
            </a:extLst>
          </p:cNvPr>
          <p:cNvSpPr/>
          <p:nvPr/>
        </p:nvSpPr>
        <p:spPr>
          <a:xfrm>
            <a:off x="331578" y="2999887"/>
            <a:ext cx="8873858" cy="1542711"/>
          </a:xfrm>
          <a:prstGeom prst="rect">
            <a:avLst/>
          </a:prstGeom>
          <a:solidFill>
            <a:srgbClr val="E0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ربع نص 16">
            <a:extLst>
              <a:ext uri="{FF2B5EF4-FFF2-40B4-BE49-F238E27FC236}">
                <a16:creationId xmlns:a16="http://schemas.microsoft.com/office/drawing/2014/main" id="{59F9B237-728B-41D3-BF74-9B42A331DD9C}"/>
              </a:ext>
            </a:extLst>
          </p:cNvPr>
          <p:cNvSpPr txBox="1"/>
          <p:nvPr/>
        </p:nvSpPr>
        <p:spPr>
          <a:xfrm>
            <a:off x="466488" y="3158774"/>
            <a:ext cx="8734410" cy="1200329"/>
          </a:xfrm>
          <a:prstGeom prst="rect">
            <a:avLst/>
          </a:prstGeom>
          <a:noFill/>
        </p:spPr>
        <p:txBody>
          <a:bodyPr wrap="square">
            <a:spAutoFit/>
          </a:bodyPr>
          <a:lstStyle/>
          <a:p>
            <a:r>
              <a:rPr lang="ar-SA" sz="2400" dirty="0">
                <a:latin typeface="Calibri" panose="020F0502020204030204" pitchFamily="34" charset="0"/>
                <a:cs typeface="Sultan bold" pitchFamily="2" charset="-78"/>
              </a:rPr>
              <a:t>تصل سرعات التنزيل إلى </a:t>
            </a:r>
            <a:r>
              <a:rPr lang="en-US" sz="2400" dirty="0">
                <a:latin typeface="Calibri" panose="020F0502020204030204" pitchFamily="34" charset="0"/>
                <a:cs typeface="Sultan bold" pitchFamily="2" charset="-78"/>
              </a:rPr>
              <a:t>50</a:t>
            </a:r>
            <a:r>
              <a:rPr lang="ar-SA" sz="2400" dirty="0">
                <a:latin typeface="Calibri" panose="020F0502020204030204" pitchFamily="34" charset="0"/>
                <a:cs typeface="Sultan bold" pitchFamily="2" charset="-78"/>
              </a:rPr>
              <a:t> </a:t>
            </a:r>
            <a:r>
              <a:rPr lang="ar-SA" sz="2400" dirty="0" err="1">
                <a:latin typeface="Calibri" panose="020F0502020204030204" pitchFamily="34" charset="0"/>
                <a:cs typeface="Sultan bold" pitchFamily="2" charset="-78"/>
              </a:rPr>
              <a:t>ميجابت</a:t>
            </a:r>
            <a:r>
              <a:rPr lang="ar-SA" sz="2400" dirty="0">
                <a:latin typeface="Calibri" panose="020F0502020204030204" pitchFamily="34" charset="0"/>
                <a:cs typeface="Sultan bold" pitchFamily="2" charset="-78"/>
              </a:rPr>
              <a:t> في الثانية و التحميل </a:t>
            </a:r>
            <a:r>
              <a:rPr lang="en-US" sz="2400" dirty="0">
                <a:latin typeface="Calibri" panose="020F0502020204030204" pitchFamily="34" charset="0"/>
                <a:cs typeface="Sultan bold" pitchFamily="2" charset="-78"/>
              </a:rPr>
              <a:t>2</a:t>
            </a:r>
            <a:r>
              <a:rPr lang="ar-SA" sz="2400" dirty="0">
                <a:latin typeface="Calibri" panose="020F0502020204030204" pitchFamily="34" charset="0"/>
                <a:cs typeface="Sultan bold" pitchFamily="2" charset="-78"/>
              </a:rPr>
              <a:t> </a:t>
            </a:r>
            <a:r>
              <a:rPr lang="ar-SA" sz="2400" dirty="0" err="1">
                <a:latin typeface="Calibri" panose="020F0502020204030204" pitchFamily="34" charset="0"/>
                <a:cs typeface="Sultan bold" pitchFamily="2" charset="-78"/>
              </a:rPr>
              <a:t>ميجابت</a:t>
            </a:r>
            <a:r>
              <a:rPr lang="ar-SA" sz="2400" dirty="0">
                <a:latin typeface="Calibri" panose="020F0502020204030204" pitchFamily="34" charset="0"/>
                <a:cs typeface="Sultan bold" pitchFamily="2" charset="-78"/>
              </a:rPr>
              <a:t> في الثانية. يتطلب الاتصال بالإنترنت استخدام الأسلاك النحاسية أو كابلات الألياف الضوئية لتوجيه البيانات للبيت أو المكتب.</a:t>
            </a:r>
            <a:endParaRPr lang="ar-SA" sz="2400" dirty="0">
              <a:cs typeface="Sultan bold" pitchFamily="2" charset="-78"/>
            </a:endParaRPr>
          </a:p>
        </p:txBody>
      </p:sp>
      <p:sp>
        <p:nvSpPr>
          <p:cNvPr id="18" name="مستطيل 17">
            <a:extLst>
              <a:ext uri="{FF2B5EF4-FFF2-40B4-BE49-F238E27FC236}">
                <a16:creationId xmlns:a16="http://schemas.microsoft.com/office/drawing/2014/main" id="{A8EEE8E5-3D6D-40D1-9788-C8C748A2FF18}"/>
              </a:ext>
            </a:extLst>
          </p:cNvPr>
          <p:cNvSpPr/>
          <p:nvPr/>
        </p:nvSpPr>
        <p:spPr>
          <a:xfrm>
            <a:off x="327040" y="4819758"/>
            <a:ext cx="8873858" cy="1542711"/>
          </a:xfrm>
          <a:prstGeom prst="rect">
            <a:avLst/>
          </a:prstGeom>
          <a:solidFill>
            <a:srgbClr val="E0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ربع نص 19">
            <a:extLst>
              <a:ext uri="{FF2B5EF4-FFF2-40B4-BE49-F238E27FC236}">
                <a16:creationId xmlns:a16="http://schemas.microsoft.com/office/drawing/2014/main" id="{3CE11574-97FC-4C7C-8BEE-922E8DB54D48}"/>
              </a:ext>
            </a:extLst>
          </p:cNvPr>
          <p:cNvSpPr txBox="1"/>
          <p:nvPr/>
        </p:nvSpPr>
        <p:spPr>
          <a:xfrm>
            <a:off x="1400711" y="1790018"/>
            <a:ext cx="7800187" cy="461665"/>
          </a:xfrm>
          <a:prstGeom prst="rect">
            <a:avLst/>
          </a:prstGeom>
          <a:noFill/>
        </p:spPr>
        <p:txBody>
          <a:bodyPr wrap="square">
            <a:spAutoFit/>
          </a:bodyPr>
          <a:lstStyle/>
          <a:p>
            <a:pPr algn="just" rtl="1"/>
            <a:r>
              <a:rPr lang="ar-SA" sz="2400" dirty="0">
                <a:latin typeface="Calibri" panose="020F0502020204030204" pitchFamily="34" charset="0"/>
                <a:cs typeface="Sultan bold" pitchFamily="2" charset="-78"/>
              </a:rPr>
              <a:t>تصل سرعة التنزيل إلى </a:t>
            </a:r>
            <a:r>
              <a:rPr lang="en-US" sz="2400" dirty="0">
                <a:latin typeface="Calibri" panose="020F0502020204030204" pitchFamily="34" charset="0"/>
                <a:cs typeface="Sultan bold" pitchFamily="2" charset="-78"/>
              </a:rPr>
              <a:t>24</a:t>
            </a:r>
            <a:r>
              <a:rPr lang="ar-SA" sz="2400" dirty="0">
                <a:latin typeface="Calibri" panose="020F0502020204030204" pitchFamily="34" charset="0"/>
                <a:cs typeface="Sultan bold" pitchFamily="2" charset="-78"/>
              </a:rPr>
              <a:t> </a:t>
            </a:r>
            <a:r>
              <a:rPr lang="ar-SA" sz="2400" dirty="0" err="1">
                <a:latin typeface="Calibri" panose="020F0502020204030204" pitchFamily="34" charset="0"/>
                <a:cs typeface="Sultan bold" pitchFamily="2" charset="-78"/>
              </a:rPr>
              <a:t>ميجابت</a:t>
            </a:r>
            <a:r>
              <a:rPr lang="ar-SA" sz="2400" dirty="0">
                <a:latin typeface="Calibri" panose="020F0502020204030204" pitchFamily="34" charset="0"/>
                <a:cs typeface="Sultan bold" pitchFamily="2" charset="-78"/>
              </a:rPr>
              <a:t> في الثانية، وفي التحميل </a:t>
            </a:r>
            <a:r>
              <a:rPr lang="en-US" sz="2400" dirty="0">
                <a:latin typeface="Calibri" panose="020F0502020204030204" pitchFamily="34" charset="0"/>
                <a:cs typeface="Sultan bold" pitchFamily="2" charset="-78"/>
              </a:rPr>
              <a:t>1</a:t>
            </a:r>
            <a:r>
              <a:rPr lang="ar-SA" sz="2400" dirty="0">
                <a:latin typeface="Calibri" panose="020F0502020204030204" pitchFamily="34" charset="0"/>
                <a:cs typeface="Sultan bold" pitchFamily="2" charset="-78"/>
              </a:rPr>
              <a:t> </a:t>
            </a:r>
            <a:r>
              <a:rPr lang="ar-SA" sz="2400" dirty="0" err="1">
                <a:latin typeface="Calibri" panose="020F0502020204030204" pitchFamily="34" charset="0"/>
                <a:cs typeface="Sultan bold" pitchFamily="2" charset="-78"/>
              </a:rPr>
              <a:t>ميجابت</a:t>
            </a:r>
            <a:r>
              <a:rPr lang="ar-SA" sz="2400" dirty="0">
                <a:latin typeface="Calibri" panose="020F0502020204030204" pitchFamily="34" charset="0"/>
                <a:cs typeface="Sultan bold" pitchFamily="2" charset="-78"/>
              </a:rPr>
              <a:t> في الثانية.</a:t>
            </a:r>
          </a:p>
        </p:txBody>
      </p:sp>
      <p:sp>
        <p:nvSpPr>
          <p:cNvPr id="21" name="مربع نص 20">
            <a:extLst>
              <a:ext uri="{FF2B5EF4-FFF2-40B4-BE49-F238E27FC236}">
                <a16:creationId xmlns:a16="http://schemas.microsoft.com/office/drawing/2014/main" id="{ED481C47-41F2-41FC-9AE6-282F5B7BBC83}"/>
              </a:ext>
            </a:extLst>
          </p:cNvPr>
          <p:cNvSpPr txBox="1"/>
          <p:nvPr/>
        </p:nvSpPr>
        <p:spPr>
          <a:xfrm>
            <a:off x="330681" y="4911450"/>
            <a:ext cx="8873858" cy="1200329"/>
          </a:xfrm>
          <a:prstGeom prst="rect">
            <a:avLst/>
          </a:prstGeom>
          <a:noFill/>
        </p:spPr>
        <p:txBody>
          <a:bodyPr wrap="square">
            <a:spAutoFit/>
          </a:bodyPr>
          <a:lstStyle/>
          <a:p>
            <a:pPr algn="just" rtl="1"/>
            <a:r>
              <a:rPr lang="ar-SA" sz="2400" dirty="0">
                <a:latin typeface="Calibri" panose="020F0502020204030204" pitchFamily="34" charset="0"/>
                <a:cs typeface="Sultan bold" pitchFamily="2" charset="-78"/>
              </a:rPr>
              <a:t>تصل سرعات التنزيل إلى </a:t>
            </a:r>
            <a:r>
              <a:rPr lang="en-US" sz="2400" dirty="0">
                <a:latin typeface="Calibri" panose="020F0502020204030204" pitchFamily="34" charset="0"/>
                <a:cs typeface="Sultan bold" pitchFamily="2" charset="-78"/>
              </a:rPr>
              <a:t>100</a:t>
            </a:r>
            <a:r>
              <a:rPr lang="ar-SA" sz="2400" dirty="0">
                <a:latin typeface="Calibri" panose="020F0502020204030204" pitchFamily="34" charset="0"/>
                <a:cs typeface="Sultan bold" pitchFamily="2" charset="-78"/>
              </a:rPr>
              <a:t> </a:t>
            </a:r>
            <a:r>
              <a:rPr lang="ar-SA" sz="2400" dirty="0" err="1">
                <a:latin typeface="Calibri" panose="020F0502020204030204" pitchFamily="34" charset="0"/>
                <a:cs typeface="Sultan bold" pitchFamily="2" charset="-78"/>
              </a:rPr>
              <a:t>ميجابت</a:t>
            </a:r>
            <a:r>
              <a:rPr lang="ar-SA" sz="2400" dirty="0">
                <a:latin typeface="Calibri" panose="020F0502020204030204" pitchFamily="34" charset="0"/>
                <a:cs typeface="Sultan bold" pitchFamily="2" charset="-78"/>
              </a:rPr>
              <a:t> في الثانية، و التحميل يصل إلى </a:t>
            </a:r>
            <a:r>
              <a:rPr lang="en-US" sz="2400" dirty="0">
                <a:latin typeface="Calibri" panose="020F0502020204030204" pitchFamily="34" charset="0"/>
                <a:cs typeface="Sultan bold" pitchFamily="2" charset="-78"/>
              </a:rPr>
              <a:t>50</a:t>
            </a:r>
            <a:r>
              <a:rPr lang="ar-SA" sz="2400" dirty="0">
                <a:latin typeface="Calibri" panose="020F0502020204030204" pitchFamily="34" charset="0"/>
                <a:cs typeface="Sultan bold" pitchFamily="2" charset="-78"/>
              </a:rPr>
              <a:t> - </a:t>
            </a:r>
            <a:r>
              <a:rPr lang="en-US" sz="2400" dirty="0">
                <a:latin typeface="Calibri" panose="020F0502020204030204" pitchFamily="34" charset="0"/>
                <a:cs typeface="Sultan bold" pitchFamily="2" charset="-78"/>
              </a:rPr>
              <a:t>100</a:t>
            </a:r>
            <a:r>
              <a:rPr lang="ar-SA" sz="2400" dirty="0">
                <a:latin typeface="Calibri" panose="020F0502020204030204" pitchFamily="34" charset="0"/>
                <a:cs typeface="Sultan bold" pitchFamily="2" charset="-78"/>
              </a:rPr>
              <a:t> </a:t>
            </a:r>
            <a:r>
              <a:rPr lang="ar-SA" sz="2400" dirty="0" err="1">
                <a:latin typeface="Calibri" panose="020F0502020204030204" pitchFamily="34" charset="0"/>
                <a:cs typeface="Sultan bold" pitchFamily="2" charset="-78"/>
              </a:rPr>
              <a:t>ميجابت</a:t>
            </a:r>
            <a:r>
              <a:rPr lang="ar-SA" sz="2400" dirty="0">
                <a:latin typeface="Calibri" panose="020F0502020204030204" pitchFamily="34" charset="0"/>
                <a:cs typeface="Sultan bold" pitchFamily="2" charset="-78"/>
              </a:rPr>
              <a:t> في الثانية، وقد تتجاوز سرعة التنزيل </a:t>
            </a:r>
            <a:r>
              <a:rPr lang="en-US" sz="2400" dirty="0">
                <a:latin typeface="Calibri" panose="020F0502020204030204" pitchFamily="34" charset="0"/>
                <a:cs typeface="Sultan bold" pitchFamily="2" charset="-78"/>
              </a:rPr>
              <a:t>200</a:t>
            </a:r>
            <a:r>
              <a:rPr lang="ar-SA" sz="2400" dirty="0">
                <a:latin typeface="Calibri" panose="020F0502020204030204" pitchFamily="34" charset="0"/>
                <a:cs typeface="Sultan bold" pitchFamily="2" charset="-78"/>
              </a:rPr>
              <a:t> </a:t>
            </a:r>
            <a:r>
              <a:rPr lang="ar-SA" sz="2400" dirty="0" err="1">
                <a:latin typeface="Calibri" panose="020F0502020204030204" pitchFamily="34" charset="0"/>
                <a:cs typeface="Sultan bold" pitchFamily="2" charset="-78"/>
              </a:rPr>
              <a:t>ميجابت</a:t>
            </a:r>
            <a:r>
              <a:rPr lang="ar-SA" sz="2400" dirty="0">
                <a:latin typeface="Calibri" panose="020F0502020204030204" pitchFamily="34" charset="0"/>
                <a:cs typeface="Sultan bold" pitchFamily="2" charset="-78"/>
              </a:rPr>
              <a:t> في الثانية إذا كانت مسافة الاتصال قصيرة، وتستخدم في التلفزيون عالي الوضوح  </a:t>
            </a:r>
            <a:r>
              <a:rPr lang="en-US" sz="2400" dirty="0">
                <a:latin typeface="Calibri" panose="020F0502020204030204" pitchFamily="34" charset="0"/>
                <a:cs typeface="Sultan bold" pitchFamily="2" charset="-78"/>
              </a:rPr>
              <a:t> HD</a:t>
            </a:r>
            <a:r>
              <a:rPr lang="ar-SA" sz="2400" dirty="0">
                <a:latin typeface="Calibri" panose="020F0502020204030204" pitchFamily="34" charset="0"/>
                <a:cs typeface="Sultan bold" pitchFamily="2" charset="-78"/>
              </a:rPr>
              <a:t> وخدمات الفيديو والصوت والألعاب عبر الإنترنت. </a:t>
            </a:r>
          </a:p>
        </p:txBody>
      </p:sp>
      <p:sp>
        <p:nvSpPr>
          <p:cNvPr id="24" name="مربع نص 23">
            <a:extLst>
              <a:ext uri="{FF2B5EF4-FFF2-40B4-BE49-F238E27FC236}">
                <a16:creationId xmlns:a16="http://schemas.microsoft.com/office/drawing/2014/main" id="{38F6C98B-7AAC-478B-B63E-2BC608234B19}"/>
              </a:ext>
            </a:extLst>
          </p:cNvPr>
          <p:cNvSpPr txBox="1"/>
          <p:nvPr/>
        </p:nvSpPr>
        <p:spPr>
          <a:xfrm>
            <a:off x="9094586" y="1361842"/>
            <a:ext cx="2679492" cy="954107"/>
          </a:xfrm>
          <a:prstGeom prst="rect">
            <a:avLst/>
          </a:prstGeom>
          <a:noFill/>
        </p:spPr>
        <p:txBody>
          <a:bodyPr wrap="square">
            <a:spAutoFit/>
          </a:bodyPr>
          <a:lstStyle/>
          <a:p>
            <a:pPr algn="ctr" rtl="1"/>
            <a:r>
              <a:rPr lang="ar-SA" sz="2800" b="1" dirty="0">
                <a:solidFill>
                  <a:srgbClr val="FFFFFF"/>
                </a:solidFill>
                <a:latin typeface="Calibri" panose="020F0502020204030204" pitchFamily="34" charset="0"/>
                <a:cs typeface="Calibri" panose="020F0502020204030204" pitchFamily="34" charset="0"/>
              </a:rPr>
              <a:t>غير المتماثل </a:t>
            </a:r>
          </a:p>
          <a:p>
            <a:pPr algn="ctr" rtl="1"/>
            <a:r>
              <a:rPr lang="en-US" sz="2800" b="1" dirty="0">
                <a:solidFill>
                  <a:srgbClr val="FFFFFF"/>
                </a:solidFill>
                <a:latin typeface="Calibri" panose="020F0502020204030204" pitchFamily="34" charset="0"/>
                <a:cs typeface="Calibri" panose="020F0502020204030204" pitchFamily="34" charset="0"/>
              </a:rPr>
              <a:t>ADSL</a:t>
            </a:r>
            <a:endParaRPr lang="ar-SA" sz="2800" dirty="0">
              <a:solidFill>
                <a:srgbClr val="FFFFFF"/>
              </a:solidFill>
            </a:endParaRPr>
          </a:p>
        </p:txBody>
      </p:sp>
      <p:sp>
        <p:nvSpPr>
          <p:cNvPr id="26" name="مربع نص 25">
            <a:extLst>
              <a:ext uri="{FF2B5EF4-FFF2-40B4-BE49-F238E27FC236}">
                <a16:creationId xmlns:a16="http://schemas.microsoft.com/office/drawing/2014/main" id="{62EEC561-2C29-4F57-9EBE-C8BDF49C1EF3}"/>
              </a:ext>
            </a:extLst>
          </p:cNvPr>
          <p:cNvSpPr txBox="1"/>
          <p:nvPr/>
        </p:nvSpPr>
        <p:spPr>
          <a:xfrm>
            <a:off x="8989493" y="3138551"/>
            <a:ext cx="2679493" cy="954107"/>
          </a:xfrm>
          <a:prstGeom prst="rect">
            <a:avLst/>
          </a:prstGeom>
          <a:noFill/>
        </p:spPr>
        <p:txBody>
          <a:bodyPr wrap="square">
            <a:spAutoFit/>
          </a:bodyPr>
          <a:lstStyle/>
          <a:p>
            <a:pPr algn="ctr" rtl="1"/>
            <a:r>
              <a:rPr lang="ar-SA" sz="2800" b="1" dirty="0">
                <a:solidFill>
                  <a:srgbClr val="FFFFFF"/>
                </a:solidFill>
                <a:latin typeface="Calibri" panose="020F0502020204030204" pitchFamily="34" charset="0"/>
                <a:cs typeface="Calibri" panose="020F0502020204030204" pitchFamily="34" charset="0"/>
              </a:rPr>
              <a:t>فائق السرعة </a:t>
            </a:r>
          </a:p>
          <a:p>
            <a:pPr algn="ctr" rtl="1"/>
            <a:r>
              <a:rPr lang="en-US" sz="2800" b="1" dirty="0">
                <a:solidFill>
                  <a:srgbClr val="FFFFFF"/>
                </a:solidFill>
                <a:latin typeface="Calibri" panose="020F0502020204030204" pitchFamily="34" charset="0"/>
                <a:cs typeface="Calibri" panose="020F0502020204030204" pitchFamily="34" charset="0"/>
              </a:rPr>
              <a:t>VDSL</a:t>
            </a:r>
            <a:endParaRPr lang="ar-SA" sz="2800" dirty="0">
              <a:solidFill>
                <a:srgbClr val="FFFFFF"/>
              </a:solidFill>
            </a:endParaRPr>
          </a:p>
        </p:txBody>
      </p:sp>
      <p:sp>
        <p:nvSpPr>
          <p:cNvPr id="28" name="مربع نص 27">
            <a:extLst>
              <a:ext uri="{FF2B5EF4-FFF2-40B4-BE49-F238E27FC236}">
                <a16:creationId xmlns:a16="http://schemas.microsoft.com/office/drawing/2014/main" id="{7BB21F55-AB88-4E05-BF48-3C29B6BED982}"/>
              </a:ext>
            </a:extLst>
          </p:cNvPr>
          <p:cNvSpPr txBox="1"/>
          <p:nvPr/>
        </p:nvSpPr>
        <p:spPr>
          <a:xfrm>
            <a:off x="9123438" y="4988375"/>
            <a:ext cx="2403423" cy="954107"/>
          </a:xfrm>
          <a:prstGeom prst="rect">
            <a:avLst/>
          </a:prstGeom>
          <a:noFill/>
        </p:spPr>
        <p:txBody>
          <a:bodyPr wrap="square">
            <a:spAutoFit/>
          </a:bodyPr>
          <a:lstStyle/>
          <a:p>
            <a:pPr algn="ctr" rtl="1"/>
            <a:r>
              <a:rPr lang="ar-SA" sz="2800" b="1" dirty="0">
                <a:solidFill>
                  <a:srgbClr val="FFFFFF"/>
                </a:solidFill>
                <a:latin typeface="Calibri" panose="020F0502020204030204" pitchFamily="34" charset="0"/>
                <a:cs typeface="Calibri" panose="020F0502020204030204" pitchFamily="34" charset="0"/>
              </a:rPr>
              <a:t>فائق السرعة2 </a:t>
            </a:r>
          </a:p>
          <a:p>
            <a:pPr algn="ctr"/>
            <a:r>
              <a:rPr lang="en-US" sz="2800" b="1" dirty="0">
                <a:solidFill>
                  <a:srgbClr val="FFFFFF"/>
                </a:solidFill>
                <a:latin typeface="Calibri" panose="020F0502020204030204" pitchFamily="34" charset="0"/>
                <a:cs typeface="Calibri" panose="020F0502020204030204" pitchFamily="34" charset="0"/>
              </a:rPr>
              <a:t>VDSL2</a:t>
            </a:r>
            <a:endParaRPr lang="ar-SA" sz="2800" dirty="0">
              <a:solidFill>
                <a:srgbClr val="FFFFFF"/>
              </a:solidFill>
            </a:endParaRPr>
          </a:p>
        </p:txBody>
      </p:sp>
    </p:spTree>
    <p:extLst>
      <p:ext uri="{BB962C8B-B14F-4D97-AF65-F5344CB8AC3E}">
        <p14:creationId xmlns:p14="http://schemas.microsoft.com/office/powerpoint/2010/main" val="1918354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5" name="قلب الصفحة.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2488367" y="245610"/>
            <a:ext cx="7000407" cy="1041614"/>
            <a:chOff x="3918920" y="444852"/>
            <a:chExt cx="4151517" cy="821740"/>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752705"/>
            </a:xfrm>
            <a:prstGeom prst="rect">
              <a:avLst/>
            </a:prstGeom>
            <a:noFill/>
          </p:spPr>
          <p:txBody>
            <a:bodyPr wrap="square" rtlCol="1">
              <a:spAutoFit/>
            </a:bodyPr>
            <a:lstStyle/>
            <a:p>
              <a:pPr algn="ctr"/>
              <a:r>
                <a:rPr lang="ar-SA" sz="2800" b="1" dirty="0">
                  <a:solidFill>
                    <a:schemeClr val="bg1"/>
                  </a:solidFill>
                  <a:latin typeface="JF Flat" panose="02000500000000000000" pitchFamily="2" charset="-78"/>
                  <a:cs typeface="JF Flat" panose="02000500000000000000" pitchFamily="2" charset="-78"/>
                </a:rPr>
                <a:t>شبكة الألياف الضوئية</a:t>
              </a:r>
            </a:p>
            <a:p>
              <a:pPr algn="ctr"/>
              <a:r>
                <a:rPr lang="en-US" sz="2800" b="1" dirty="0">
                  <a:solidFill>
                    <a:schemeClr val="bg1"/>
                  </a:solidFill>
                  <a:latin typeface="JF Flat" panose="02000500000000000000" pitchFamily="2" charset="-78"/>
                  <a:cs typeface="JF Flat" panose="02000500000000000000" pitchFamily="2" charset="-78"/>
                </a:rPr>
                <a:t>Fiber optic</a:t>
              </a:r>
            </a:p>
          </p:txBody>
        </p:sp>
      </p:grpSp>
      <p:pic>
        <p:nvPicPr>
          <p:cNvPr id="3" name="صورة 2">
            <a:extLst>
              <a:ext uri="{FF2B5EF4-FFF2-40B4-BE49-F238E27FC236}">
                <a16:creationId xmlns:a16="http://schemas.microsoft.com/office/drawing/2014/main" id="{44E42D82-B79B-4AA9-A0DD-B4F85E5659F5}"/>
              </a:ext>
            </a:extLst>
          </p:cNvPr>
          <p:cNvPicPr>
            <a:picLocks noChangeAspect="1"/>
          </p:cNvPicPr>
          <p:nvPr/>
        </p:nvPicPr>
        <p:blipFill>
          <a:blip r:embed="rId4"/>
          <a:stretch>
            <a:fillRect/>
          </a:stretch>
        </p:blipFill>
        <p:spPr>
          <a:xfrm>
            <a:off x="331707" y="1796986"/>
            <a:ext cx="6297644" cy="3930961"/>
          </a:xfrm>
          <a:prstGeom prst="rect">
            <a:avLst/>
          </a:prstGeom>
        </p:spPr>
      </p:pic>
      <p:sp>
        <p:nvSpPr>
          <p:cNvPr id="12" name="مربع نص 11">
            <a:extLst>
              <a:ext uri="{FF2B5EF4-FFF2-40B4-BE49-F238E27FC236}">
                <a16:creationId xmlns:a16="http://schemas.microsoft.com/office/drawing/2014/main" id="{871D768B-4D3D-4540-9D16-AC288214AF9E}"/>
              </a:ext>
            </a:extLst>
          </p:cNvPr>
          <p:cNvSpPr txBox="1"/>
          <p:nvPr/>
        </p:nvSpPr>
        <p:spPr>
          <a:xfrm>
            <a:off x="6350398" y="1851691"/>
            <a:ext cx="5228297" cy="3970318"/>
          </a:xfrm>
          <a:prstGeom prst="rect">
            <a:avLst/>
          </a:prstGeom>
          <a:noFill/>
        </p:spPr>
        <p:txBody>
          <a:bodyPr wrap="square">
            <a:spAutoFit/>
          </a:bodyPr>
          <a:lstStyle/>
          <a:p>
            <a:pPr algn="ctr" rtl="1"/>
            <a:r>
              <a:rPr lang="ar-SA" sz="2800" dirty="0">
                <a:solidFill>
                  <a:srgbClr val="F9A826"/>
                </a:solidFill>
                <a:latin typeface="Calibri" panose="020F0502020204030204" pitchFamily="34" charset="0"/>
                <a:cs typeface="Sultan bold" pitchFamily="2" charset="-78"/>
              </a:rPr>
              <a:t>توفر الألياف الضوئية </a:t>
            </a:r>
            <a:r>
              <a:rPr lang="ar-SA" sz="2800" dirty="0">
                <a:latin typeface="Calibri" panose="020F0502020204030204" pitchFamily="34" charset="0"/>
                <a:cs typeface="Sultan bold" pitchFamily="2" charset="-78"/>
              </a:rPr>
              <a:t>السرعة الأكبر للإنترنت في أيامنا هذه، ويرجع ذلك إلى استخدامه </a:t>
            </a:r>
            <a:r>
              <a:rPr lang="ar-SA" sz="2800" dirty="0">
                <a:solidFill>
                  <a:srgbClr val="F9A826"/>
                </a:solidFill>
                <a:latin typeface="Calibri" panose="020F0502020204030204" pitchFamily="34" charset="0"/>
                <a:cs typeface="Sultan bold" pitchFamily="2" charset="-78"/>
              </a:rPr>
              <a:t>للضوء لنقل البيانات </a:t>
            </a:r>
            <a:r>
              <a:rPr lang="ar-SA" sz="2800" dirty="0">
                <a:latin typeface="Calibri" panose="020F0502020204030204" pitchFamily="34" charset="0"/>
                <a:cs typeface="Sultan bold" pitchFamily="2" charset="-78"/>
              </a:rPr>
              <a:t>من خلال كابل الألياف الضوئية. يمكن أن تصل سرعة التنزيل والتحميل إلى </a:t>
            </a:r>
            <a:r>
              <a:rPr lang="en-US" sz="2800" dirty="0">
                <a:latin typeface="Calibri" panose="020F0502020204030204" pitchFamily="34" charset="0"/>
                <a:cs typeface="Sultan bold" pitchFamily="2" charset="-78"/>
              </a:rPr>
              <a:t>2.5</a:t>
            </a:r>
            <a:r>
              <a:rPr lang="ar-SA" sz="2800" dirty="0">
                <a:solidFill>
                  <a:srgbClr val="F9A826"/>
                </a:solidFill>
                <a:latin typeface="Calibri" panose="020F0502020204030204" pitchFamily="34" charset="0"/>
                <a:cs typeface="Sultan bold" pitchFamily="2" charset="-78"/>
              </a:rPr>
              <a:t> جيجابت في الثانية</a:t>
            </a:r>
            <a:r>
              <a:rPr lang="ar-SA" sz="2800" dirty="0">
                <a:latin typeface="Calibri" panose="020F0502020204030204" pitchFamily="34" charset="0"/>
                <a:cs typeface="Sultan bold" pitchFamily="2" charset="-78"/>
              </a:rPr>
              <a:t>. كما يمكن استخدام هذا الاتصال لإرسال البيانات لمسافات أطول بكثير من خط</a:t>
            </a:r>
            <a:r>
              <a:rPr lang="en-US" sz="2800" dirty="0">
                <a:latin typeface="Calibri" panose="020F0502020204030204" pitchFamily="34" charset="0"/>
                <a:cs typeface="Sultan bold" pitchFamily="2" charset="-78"/>
              </a:rPr>
              <a:t> DSL </a:t>
            </a:r>
            <a:r>
              <a:rPr lang="ar-SA" sz="2800" dirty="0">
                <a:latin typeface="Calibri" panose="020F0502020204030204" pitchFamily="34" charset="0"/>
                <a:cs typeface="Sultan bold" pitchFamily="2" charset="-78"/>
              </a:rPr>
              <a:t>أو الإنترنت السلكي. تتطلب هذه الخدمة استخدام مودم ألياف ضوئي </a:t>
            </a:r>
            <a:r>
              <a:rPr lang="en-US" sz="2800" dirty="0">
                <a:solidFill>
                  <a:srgbClr val="F9A826"/>
                </a:solidFill>
                <a:latin typeface="Calibri" panose="020F0502020204030204" pitchFamily="34" charset="0"/>
                <a:cs typeface="Sultan bold" pitchFamily="2" charset="-78"/>
              </a:rPr>
              <a:t>Fiber Optic Modem</a:t>
            </a:r>
            <a:r>
              <a:rPr lang="ar-SA" sz="2800" dirty="0">
                <a:solidFill>
                  <a:srgbClr val="F9A826"/>
                </a:solidFill>
                <a:latin typeface="Calibri" panose="020F0502020204030204" pitchFamily="34" charset="0"/>
                <a:cs typeface="Sultan bold" pitchFamily="2" charset="-78"/>
              </a:rPr>
              <a:t> </a:t>
            </a:r>
            <a:r>
              <a:rPr lang="ar-SA" sz="2800" dirty="0">
                <a:latin typeface="Calibri" panose="020F0502020204030204" pitchFamily="34" charset="0"/>
                <a:cs typeface="Sultan bold" pitchFamily="2" charset="-78"/>
              </a:rPr>
              <a:t>.</a:t>
            </a:r>
          </a:p>
        </p:txBody>
      </p:sp>
    </p:spTree>
    <p:extLst>
      <p:ext uri="{BB962C8B-B14F-4D97-AF65-F5344CB8AC3E}">
        <p14:creationId xmlns:p14="http://schemas.microsoft.com/office/powerpoint/2010/main" val="1982495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5" name="قلب الصفحة.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sp>
        <p:nvSpPr>
          <p:cNvPr id="9" name="مربع نص 8">
            <a:extLst>
              <a:ext uri="{FF2B5EF4-FFF2-40B4-BE49-F238E27FC236}">
                <a16:creationId xmlns:a16="http://schemas.microsoft.com/office/drawing/2014/main" id="{D40C5F34-BCD7-490E-BE07-B1F963298FC7}"/>
              </a:ext>
            </a:extLst>
          </p:cNvPr>
          <p:cNvSpPr txBox="1"/>
          <p:nvPr/>
        </p:nvSpPr>
        <p:spPr>
          <a:xfrm>
            <a:off x="5595477" y="1956179"/>
            <a:ext cx="5484488" cy="4093428"/>
          </a:xfrm>
          <a:prstGeom prst="rect">
            <a:avLst/>
          </a:prstGeom>
          <a:noFill/>
        </p:spPr>
        <p:txBody>
          <a:bodyPr wrap="square">
            <a:spAutoFit/>
          </a:bodyPr>
          <a:lstStyle/>
          <a:p>
            <a:pPr algn="ctr" rtl="1"/>
            <a:r>
              <a:rPr lang="ar-SA" sz="2800" dirty="0">
                <a:latin typeface="Calibri" panose="020F0502020204030204" pitchFamily="34" charset="0"/>
                <a:cs typeface="Sultan bold" pitchFamily="2" charset="-78"/>
              </a:rPr>
              <a:t>يطلق على عملية توصيل الألياف الضوئية إلى المنازل اسم </a:t>
            </a:r>
            <a:r>
              <a:rPr lang="en-US" sz="3200" b="1" dirty="0">
                <a:solidFill>
                  <a:srgbClr val="92D050"/>
                </a:solidFill>
                <a:latin typeface="Calibri" panose="020F0502020204030204" pitchFamily="34" charset="0"/>
                <a:cs typeface="Sultan bold" pitchFamily="2" charset="-78"/>
              </a:rPr>
              <a:t>(FTTH) </a:t>
            </a:r>
            <a:r>
              <a:rPr lang="ar-SA" sz="3200" b="1" dirty="0">
                <a:solidFill>
                  <a:srgbClr val="92D050"/>
                </a:solidFill>
                <a:latin typeface="Calibri" panose="020F0502020204030204" pitchFamily="34" charset="0"/>
                <a:cs typeface="Sultan bold" pitchFamily="2" charset="-78"/>
              </a:rPr>
              <a:t> </a:t>
            </a:r>
          </a:p>
          <a:p>
            <a:pPr algn="ctr" rtl="1"/>
            <a:r>
              <a:rPr lang="ar-SA" sz="2800" dirty="0">
                <a:latin typeface="Calibri" panose="020F0502020204030204" pitchFamily="34" charset="0"/>
                <a:cs typeface="Sultan bold" pitchFamily="2" charset="-78"/>
              </a:rPr>
              <a:t>ويطلق على عملية توصيل الألياف الضوئية إلى الأعمال التجارية اسم </a:t>
            </a:r>
            <a:r>
              <a:rPr lang="en-US" sz="3200" b="1" dirty="0">
                <a:solidFill>
                  <a:srgbClr val="42ACD3"/>
                </a:solidFill>
                <a:latin typeface="Calibri" panose="020F0502020204030204" pitchFamily="34" charset="0"/>
                <a:cs typeface="Sultan bold" pitchFamily="2" charset="-78"/>
              </a:rPr>
              <a:t>FTTB)</a:t>
            </a:r>
            <a:r>
              <a:rPr lang="ar-SA" sz="3200" b="1" dirty="0">
                <a:solidFill>
                  <a:srgbClr val="42ACD3"/>
                </a:solidFill>
                <a:latin typeface="Calibri" panose="020F0502020204030204" pitchFamily="34" charset="0"/>
                <a:cs typeface="Sultan bold" pitchFamily="2" charset="-78"/>
              </a:rPr>
              <a:t>) </a:t>
            </a:r>
          </a:p>
          <a:p>
            <a:pPr algn="ctr" rtl="1"/>
            <a:r>
              <a:rPr lang="ar-SA" sz="2800" dirty="0">
                <a:latin typeface="Calibri" panose="020F0502020204030204" pitchFamily="34" charset="0"/>
                <a:cs typeface="Sultan bold" pitchFamily="2" charset="-78"/>
              </a:rPr>
              <a:t>والتي تهدف إلى توصيل إشارة الاتصال عبر الألياف الضوئية من معدات تحويل المزود إلى المنزل  أو العمل عن طريق استبدال البنية التحتية النحاسية القائمة مثل كابلات الهواتف والكابلات متحدة المحور.</a:t>
            </a:r>
          </a:p>
        </p:txBody>
      </p:sp>
      <p:grpSp>
        <p:nvGrpSpPr>
          <p:cNvPr id="10" name="مجموعة 9">
            <a:extLst>
              <a:ext uri="{FF2B5EF4-FFF2-40B4-BE49-F238E27FC236}">
                <a16:creationId xmlns:a16="http://schemas.microsoft.com/office/drawing/2014/main" id="{77ACF1E5-D27D-4458-8ABB-A284550959B2}"/>
              </a:ext>
            </a:extLst>
          </p:cNvPr>
          <p:cNvGrpSpPr/>
          <p:nvPr/>
        </p:nvGrpSpPr>
        <p:grpSpPr>
          <a:xfrm>
            <a:off x="2595796" y="476952"/>
            <a:ext cx="7000407" cy="1041614"/>
            <a:chOff x="3918920" y="444852"/>
            <a:chExt cx="4151517" cy="821740"/>
          </a:xfrm>
        </p:grpSpPr>
        <p:sp>
          <p:nvSpPr>
            <p:cNvPr id="11" name="مستطيل: زوايا مستديرة 10">
              <a:extLst>
                <a:ext uri="{FF2B5EF4-FFF2-40B4-BE49-F238E27FC236}">
                  <a16:creationId xmlns:a16="http://schemas.microsoft.com/office/drawing/2014/main" id="{9DCED209-8094-4444-B6BC-C627617695DE}"/>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12" name="مربع نص 11">
              <a:extLst>
                <a:ext uri="{FF2B5EF4-FFF2-40B4-BE49-F238E27FC236}">
                  <a16:creationId xmlns:a16="http://schemas.microsoft.com/office/drawing/2014/main" id="{DADD26E8-BEF0-468D-8C77-497CEB1DFD39}"/>
                </a:ext>
              </a:extLst>
            </p:cNvPr>
            <p:cNvSpPr txBox="1"/>
            <p:nvPr/>
          </p:nvSpPr>
          <p:spPr>
            <a:xfrm>
              <a:off x="4195006" y="513887"/>
              <a:ext cx="3734751" cy="752705"/>
            </a:xfrm>
            <a:prstGeom prst="rect">
              <a:avLst/>
            </a:prstGeom>
            <a:noFill/>
          </p:spPr>
          <p:txBody>
            <a:bodyPr wrap="square" rtlCol="1">
              <a:spAutoFit/>
            </a:bodyPr>
            <a:lstStyle/>
            <a:p>
              <a:pPr algn="ctr"/>
              <a:r>
                <a:rPr lang="ar-SA" sz="2800" b="1" dirty="0">
                  <a:solidFill>
                    <a:schemeClr val="bg1"/>
                  </a:solidFill>
                  <a:latin typeface="JF Flat" panose="02000500000000000000" pitchFamily="2" charset="-78"/>
                  <a:cs typeface="JF Flat" panose="02000500000000000000" pitchFamily="2" charset="-78"/>
                </a:rPr>
                <a:t>شبكة الألياف الضوئية</a:t>
              </a:r>
            </a:p>
            <a:p>
              <a:pPr algn="ctr"/>
              <a:r>
                <a:rPr lang="en-US" sz="2800" b="1" dirty="0">
                  <a:solidFill>
                    <a:schemeClr val="bg1"/>
                  </a:solidFill>
                  <a:latin typeface="JF Flat" panose="02000500000000000000" pitchFamily="2" charset="-78"/>
                  <a:cs typeface="JF Flat" panose="02000500000000000000" pitchFamily="2" charset="-78"/>
                </a:rPr>
                <a:t>Fiber optic</a:t>
              </a:r>
            </a:p>
          </p:txBody>
        </p:sp>
      </p:grpSp>
      <p:pic>
        <p:nvPicPr>
          <p:cNvPr id="3" name="صورة 2">
            <a:extLst>
              <a:ext uri="{FF2B5EF4-FFF2-40B4-BE49-F238E27FC236}">
                <a16:creationId xmlns:a16="http://schemas.microsoft.com/office/drawing/2014/main" id="{CAB2339E-B605-48ED-92F9-25AF746E17A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340" y="2832435"/>
            <a:ext cx="5277802" cy="3903666"/>
          </a:xfrm>
          <a:prstGeom prst="rect">
            <a:avLst/>
          </a:prstGeom>
        </p:spPr>
      </p:pic>
    </p:spTree>
    <p:extLst>
      <p:ext uri="{BB962C8B-B14F-4D97-AF65-F5344CB8AC3E}">
        <p14:creationId xmlns:p14="http://schemas.microsoft.com/office/powerpoint/2010/main" val="1582645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5" name="قلب الصفحة.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539647" y="245610"/>
            <a:ext cx="10746790" cy="726725"/>
            <a:chOff x="3918920" y="444852"/>
            <a:chExt cx="4151517" cy="787785"/>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633909"/>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تقويم مرحلي (اختر قهوتك المفضلة)</a:t>
              </a:r>
            </a:p>
          </p:txBody>
        </p:sp>
      </p:grpSp>
      <p:pic>
        <p:nvPicPr>
          <p:cNvPr id="12" name="صورة 11">
            <a:extLst>
              <a:ext uri="{FF2B5EF4-FFF2-40B4-BE49-F238E27FC236}">
                <a16:creationId xmlns:a16="http://schemas.microsoft.com/office/drawing/2014/main" id="{2E5684CC-9DC7-4C0F-81C7-C0DF4B6A9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32" y="1057607"/>
            <a:ext cx="5294471" cy="5554783"/>
          </a:xfrm>
          <a:prstGeom prst="rect">
            <a:avLst/>
          </a:prstGeom>
        </p:spPr>
      </p:pic>
      <p:pic>
        <p:nvPicPr>
          <p:cNvPr id="13" name="صورة 12">
            <a:hlinkClick r:id="rId5" action="ppaction://hlinksldjump" highlightClick="1"/>
            <a:extLst>
              <a:ext uri="{FF2B5EF4-FFF2-40B4-BE49-F238E27FC236}">
                <a16:creationId xmlns:a16="http://schemas.microsoft.com/office/drawing/2014/main" id="{818C4313-3161-4C2D-B0CD-455C68760DC6}"/>
              </a:ext>
            </a:extLst>
          </p:cNvPr>
          <p:cNvPicPr>
            <a:picLocks noChangeAspect="1"/>
          </p:cNvPicPr>
          <p:nvPr/>
        </p:nvPicPr>
        <p:blipFill>
          <a:blip r:embed="rId6">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6063553" y="1569997"/>
            <a:ext cx="2225560" cy="2225560"/>
          </a:xfrm>
          <a:prstGeom prst="rect">
            <a:avLst/>
          </a:prstGeom>
        </p:spPr>
      </p:pic>
      <p:pic>
        <p:nvPicPr>
          <p:cNvPr id="14" name="صورة 13">
            <a:hlinkClick r:id="rId7" action="ppaction://hlinksldjump" highlightClick="1"/>
            <a:extLst>
              <a:ext uri="{FF2B5EF4-FFF2-40B4-BE49-F238E27FC236}">
                <a16:creationId xmlns:a16="http://schemas.microsoft.com/office/drawing/2014/main" id="{F6B56358-A3AE-45D1-90C4-3D8CDD8D1B08}"/>
              </a:ext>
            </a:extLst>
          </p:cNvPr>
          <p:cNvPicPr>
            <a:picLocks noChangeAspect="1"/>
          </p:cNvPicPr>
          <p:nvPr/>
        </p:nvPicPr>
        <p:blipFill>
          <a:blip r:embed="rId8">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8634805" y="1569997"/>
            <a:ext cx="2143125" cy="2143125"/>
          </a:xfrm>
          <a:prstGeom prst="rect">
            <a:avLst/>
          </a:prstGeom>
        </p:spPr>
      </p:pic>
      <p:pic>
        <p:nvPicPr>
          <p:cNvPr id="16" name="صورة 15">
            <a:hlinkClick r:id="rId9" action="ppaction://hlinksldjump" highlightClick="1"/>
            <a:extLst>
              <a:ext uri="{FF2B5EF4-FFF2-40B4-BE49-F238E27FC236}">
                <a16:creationId xmlns:a16="http://schemas.microsoft.com/office/drawing/2014/main" id="{11DBC6BA-656F-484E-A5D3-BF9BA1D1F3A3}"/>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49193" y="4142289"/>
            <a:ext cx="2225560" cy="2225560"/>
          </a:xfrm>
          <a:prstGeom prst="rect">
            <a:avLst/>
          </a:prstGeom>
        </p:spPr>
      </p:pic>
      <p:pic>
        <p:nvPicPr>
          <p:cNvPr id="19" name="صورة 18">
            <a:hlinkClick r:id="rId11" action="ppaction://hlinksldjump" highlightClick="1"/>
            <a:extLst>
              <a:ext uri="{FF2B5EF4-FFF2-40B4-BE49-F238E27FC236}">
                <a16:creationId xmlns:a16="http://schemas.microsoft.com/office/drawing/2014/main" id="{4D08CD80-B6B1-4C22-BD83-99BA13A4DC5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34805" y="4142917"/>
            <a:ext cx="2143125" cy="2143125"/>
          </a:xfrm>
          <a:prstGeom prst="rect">
            <a:avLst/>
          </a:prstGeom>
        </p:spPr>
      </p:pic>
    </p:spTree>
    <p:extLst>
      <p:ext uri="{BB962C8B-B14F-4D97-AF65-F5344CB8AC3E}">
        <p14:creationId xmlns:p14="http://schemas.microsoft.com/office/powerpoint/2010/main" val="4176789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13" name="قلب الصفحة.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pic>
        <p:nvPicPr>
          <p:cNvPr id="12" name="صورة 11">
            <a:extLst>
              <a:ext uri="{FF2B5EF4-FFF2-40B4-BE49-F238E27FC236}">
                <a16:creationId xmlns:a16="http://schemas.microsoft.com/office/drawing/2014/main" id="{2E5684CC-9DC7-4C0F-81C7-C0DF4B6A9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32" y="1057607"/>
            <a:ext cx="5294471" cy="5554783"/>
          </a:xfrm>
          <a:prstGeom prst="rect">
            <a:avLst/>
          </a:prstGeom>
        </p:spPr>
      </p:pic>
      <p:sp>
        <p:nvSpPr>
          <p:cNvPr id="17" name="مربع نص 16">
            <a:extLst>
              <a:ext uri="{FF2B5EF4-FFF2-40B4-BE49-F238E27FC236}">
                <a16:creationId xmlns:a16="http://schemas.microsoft.com/office/drawing/2014/main" id="{61B68479-8EC8-4EC2-9612-394A9BD456DC}"/>
              </a:ext>
            </a:extLst>
          </p:cNvPr>
          <p:cNvSpPr txBox="1"/>
          <p:nvPr/>
        </p:nvSpPr>
        <p:spPr>
          <a:xfrm>
            <a:off x="5499021" y="2357758"/>
            <a:ext cx="5787415" cy="1754326"/>
          </a:xfrm>
          <a:prstGeom prst="rect">
            <a:avLst/>
          </a:prstGeom>
          <a:noFill/>
        </p:spPr>
        <p:txBody>
          <a:bodyPr wrap="square">
            <a:spAutoFit/>
          </a:bodyPr>
          <a:lstStyle/>
          <a:p>
            <a:pPr algn="ctr" rtl="1"/>
            <a:r>
              <a:rPr lang="ar-SA" sz="3600" dirty="0">
                <a:latin typeface="Calibri" panose="020F0502020204030204" pitchFamily="34" charset="0"/>
                <a:cs typeface="Sultan bold" pitchFamily="2" charset="-78"/>
              </a:rPr>
              <a:t>يمكن تصنيف الشبكات الى عدة تصنيفات رئيسة بناءً على :</a:t>
            </a:r>
          </a:p>
          <a:p>
            <a:pPr algn="ctr" rtl="1"/>
            <a:r>
              <a:rPr lang="ar-SA" sz="3600" dirty="0">
                <a:latin typeface="Calibri" panose="020F0502020204030204" pitchFamily="34" charset="0"/>
                <a:cs typeface="Sultan bold" pitchFamily="2" charset="-78"/>
              </a:rPr>
              <a:t>............... و ................ و............</a:t>
            </a:r>
          </a:p>
        </p:txBody>
      </p:sp>
      <p:pic>
        <p:nvPicPr>
          <p:cNvPr id="8" name="رسم 7" descr="منزل مع تعبئة خالصة">
            <a:hlinkClick r:id="rId5" action="ppaction://hlinksldjump"/>
            <a:extLst>
              <a:ext uri="{FF2B5EF4-FFF2-40B4-BE49-F238E27FC236}">
                <a16:creationId xmlns:a16="http://schemas.microsoft.com/office/drawing/2014/main" id="{CFFAE435-72DC-4927-8B9C-3109F5F314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77096" y="214622"/>
            <a:ext cx="914400" cy="914400"/>
          </a:xfrm>
          <a:prstGeom prst="rect">
            <a:avLst/>
          </a:prstGeom>
        </p:spPr>
      </p:pic>
    </p:spTree>
    <p:extLst>
      <p:ext uri="{BB962C8B-B14F-4D97-AF65-F5344CB8AC3E}">
        <p14:creationId xmlns:p14="http://schemas.microsoft.com/office/powerpoint/2010/main" val="2531274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8" name="قلب الصفحة.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pic>
        <p:nvPicPr>
          <p:cNvPr id="12" name="صورة 11">
            <a:extLst>
              <a:ext uri="{FF2B5EF4-FFF2-40B4-BE49-F238E27FC236}">
                <a16:creationId xmlns:a16="http://schemas.microsoft.com/office/drawing/2014/main" id="{2E5684CC-9DC7-4C0F-81C7-C0DF4B6A9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32" y="1057607"/>
            <a:ext cx="5294471" cy="5554783"/>
          </a:xfrm>
          <a:prstGeom prst="rect">
            <a:avLst/>
          </a:prstGeom>
        </p:spPr>
      </p:pic>
      <p:sp>
        <p:nvSpPr>
          <p:cNvPr id="17" name="مربع نص 16">
            <a:extLst>
              <a:ext uri="{FF2B5EF4-FFF2-40B4-BE49-F238E27FC236}">
                <a16:creationId xmlns:a16="http://schemas.microsoft.com/office/drawing/2014/main" id="{61B68479-8EC8-4EC2-9612-394A9BD456DC}"/>
              </a:ext>
            </a:extLst>
          </p:cNvPr>
          <p:cNvSpPr txBox="1"/>
          <p:nvPr/>
        </p:nvSpPr>
        <p:spPr>
          <a:xfrm>
            <a:off x="5906939" y="2357758"/>
            <a:ext cx="5172004" cy="1754326"/>
          </a:xfrm>
          <a:prstGeom prst="rect">
            <a:avLst/>
          </a:prstGeom>
          <a:noFill/>
        </p:spPr>
        <p:txBody>
          <a:bodyPr wrap="square">
            <a:spAutoFit/>
          </a:bodyPr>
          <a:lstStyle/>
          <a:p>
            <a:pPr algn="ctr" rtl="1"/>
            <a:r>
              <a:rPr lang="ar-SA" sz="3600" dirty="0">
                <a:latin typeface="Calibri" panose="020F0502020204030204" pitchFamily="34" charset="0"/>
                <a:cs typeface="Sultan bold" pitchFamily="2" charset="-78"/>
              </a:rPr>
              <a:t>تصنيف الشبكات وفقا للوسيط الناقل</a:t>
            </a:r>
          </a:p>
          <a:p>
            <a:pPr algn="ctr" rtl="1"/>
            <a:r>
              <a:rPr lang="ar-SA" sz="3600" dirty="0">
                <a:latin typeface="Calibri" panose="020F0502020204030204" pitchFamily="34" charset="0"/>
                <a:cs typeface="Sultan bold" pitchFamily="2" charset="-78"/>
              </a:rPr>
              <a:t>............... و ................</a:t>
            </a:r>
          </a:p>
        </p:txBody>
      </p:sp>
      <p:pic>
        <p:nvPicPr>
          <p:cNvPr id="8" name="رسم 7" descr="منزل مع تعبئة خالصة">
            <a:hlinkClick r:id="rId5" action="ppaction://hlinksldjump"/>
            <a:extLst>
              <a:ext uri="{FF2B5EF4-FFF2-40B4-BE49-F238E27FC236}">
                <a16:creationId xmlns:a16="http://schemas.microsoft.com/office/drawing/2014/main" id="{32280BC5-D62F-43FB-BE2A-FF64B3CB76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77096" y="214622"/>
            <a:ext cx="914400" cy="914400"/>
          </a:xfrm>
          <a:prstGeom prst="rect">
            <a:avLst/>
          </a:prstGeom>
        </p:spPr>
      </p:pic>
    </p:spTree>
    <p:extLst>
      <p:ext uri="{BB962C8B-B14F-4D97-AF65-F5344CB8AC3E}">
        <p14:creationId xmlns:p14="http://schemas.microsoft.com/office/powerpoint/2010/main" val="2443225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8" name="قلب الصفحة.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71349"/>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4020241" y="245610"/>
            <a:ext cx="4151517" cy="726725"/>
            <a:chOff x="3918920" y="444852"/>
            <a:chExt cx="4151517" cy="787785"/>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584775"/>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نواتج التعلم</a:t>
              </a:r>
            </a:p>
          </p:txBody>
        </p:sp>
      </p:grpSp>
      <p:sp>
        <p:nvSpPr>
          <p:cNvPr id="8" name="مربع نص 7">
            <a:extLst>
              <a:ext uri="{FF2B5EF4-FFF2-40B4-BE49-F238E27FC236}">
                <a16:creationId xmlns:a16="http://schemas.microsoft.com/office/drawing/2014/main" id="{8B47B2B4-ED17-4CF9-A28B-2712D5668592}"/>
              </a:ext>
            </a:extLst>
          </p:cNvPr>
          <p:cNvSpPr txBox="1"/>
          <p:nvPr/>
        </p:nvSpPr>
        <p:spPr>
          <a:xfrm>
            <a:off x="4490993" y="1297506"/>
            <a:ext cx="7200448" cy="4562788"/>
          </a:xfrm>
          <a:prstGeom prst="rect">
            <a:avLst/>
          </a:prstGeom>
          <a:noFill/>
        </p:spPr>
        <p:txBody>
          <a:bodyPr wrap="square" rtlCol="1">
            <a:spAutoFit/>
          </a:bodyPr>
          <a:lstStyle/>
          <a:p>
            <a:pPr marL="285750" indent="-285750">
              <a:lnSpc>
                <a:spcPct val="150000"/>
              </a:lnSpc>
              <a:buFont typeface="Wingdings" panose="05000000000000000000" pitchFamily="2" charset="2"/>
              <a:buChar char="§"/>
            </a:pPr>
            <a:r>
              <a:rPr lang="ar-SA" sz="2800" dirty="0">
                <a:cs typeface="Sultan bold" pitchFamily="2" charset="-78"/>
              </a:rPr>
              <a:t>التعرف على تصنيف الشبكات وفقاً للنطاق الجغرافي .</a:t>
            </a:r>
          </a:p>
          <a:p>
            <a:pPr marL="285750" indent="-285750">
              <a:lnSpc>
                <a:spcPct val="150000"/>
              </a:lnSpc>
              <a:buFont typeface="Wingdings" panose="05000000000000000000" pitchFamily="2" charset="2"/>
              <a:buChar char="§"/>
            </a:pPr>
            <a:r>
              <a:rPr lang="ar-SA" sz="2800" dirty="0">
                <a:cs typeface="Sultan bold" pitchFamily="2" charset="-78"/>
              </a:rPr>
              <a:t>فهم الفرق بين </a:t>
            </a:r>
            <a:r>
              <a:rPr lang="en-US" sz="2800" dirty="0">
                <a:cs typeface="Sultan bold" pitchFamily="2" charset="-78"/>
              </a:rPr>
              <a:t>LAN-WAN-MAN</a:t>
            </a:r>
            <a:r>
              <a:rPr lang="ar-SA" sz="2800" dirty="0">
                <a:cs typeface="Sultan bold" pitchFamily="2" charset="-78"/>
              </a:rPr>
              <a:t> .</a:t>
            </a:r>
          </a:p>
          <a:p>
            <a:pPr marL="285750" indent="-285750">
              <a:lnSpc>
                <a:spcPct val="150000"/>
              </a:lnSpc>
              <a:buFont typeface="Wingdings" panose="05000000000000000000" pitchFamily="2" charset="2"/>
              <a:buChar char="§"/>
            </a:pPr>
            <a:r>
              <a:rPr lang="ar-SA" sz="2800" dirty="0">
                <a:cs typeface="Sultan bold" pitchFamily="2" charset="-78"/>
              </a:rPr>
              <a:t>التعرف على تصنيف الشبكات وفقاً للوسيط الناقل .</a:t>
            </a:r>
            <a:endParaRPr lang="en-US" sz="2800" dirty="0">
              <a:cs typeface="Sultan bold" pitchFamily="2" charset="-78"/>
            </a:endParaRPr>
          </a:p>
          <a:p>
            <a:pPr marL="285750" indent="-285750">
              <a:lnSpc>
                <a:spcPct val="150000"/>
              </a:lnSpc>
              <a:buFont typeface="Wingdings" panose="05000000000000000000" pitchFamily="2" charset="2"/>
              <a:buChar char="§"/>
            </a:pPr>
            <a:r>
              <a:rPr lang="ar-SA" sz="2800" dirty="0">
                <a:cs typeface="Sultan bold" pitchFamily="2" charset="-78"/>
              </a:rPr>
              <a:t>التمييز بين الشبكات السلكية واللاسلكية .</a:t>
            </a:r>
          </a:p>
          <a:p>
            <a:pPr marL="285750" indent="-285750">
              <a:lnSpc>
                <a:spcPct val="150000"/>
              </a:lnSpc>
              <a:buFont typeface="Wingdings" panose="05000000000000000000" pitchFamily="2" charset="2"/>
              <a:buChar char="§"/>
            </a:pPr>
            <a:r>
              <a:rPr lang="ar-SA" sz="2800" dirty="0">
                <a:cs typeface="Sultan bold" pitchFamily="2" charset="-78"/>
              </a:rPr>
              <a:t>التعرف على تصنيف الشبكات وفقاً لتخطيط الشبكة .</a:t>
            </a:r>
          </a:p>
          <a:p>
            <a:pPr marL="285750" indent="-285750">
              <a:lnSpc>
                <a:spcPct val="150000"/>
              </a:lnSpc>
              <a:buFont typeface="Wingdings" panose="05000000000000000000" pitchFamily="2" charset="2"/>
              <a:buChar char="§"/>
            </a:pPr>
            <a:r>
              <a:rPr lang="ar-SA" sz="2800" dirty="0">
                <a:cs typeface="Sultan bold" pitchFamily="2" charset="-78"/>
              </a:rPr>
              <a:t>التمييز بين مخططات الشبكة المختلفة .</a:t>
            </a:r>
          </a:p>
          <a:p>
            <a:pPr marL="285750" indent="-285750">
              <a:lnSpc>
                <a:spcPct val="150000"/>
              </a:lnSpc>
              <a:buFont typeface="Wingdings" panose="05000000000000000000" pitchFamily="2" charset="2"/>
              <a:buChar char="§"/>
            </a:pPr>
            <a:r>
              <a:rPr lang="ar-SA" sz="2800" dirty="0">
                <a:cs typeface="Sultan bold" pitchFamily="2" charset="-78"/>
              </a:rPr>
              <a:t>فهم ماهية شبكة التخزين واستخدامها العملي .</a:t>
            </a:r>
          </a:p>
        </p:txBody>
      </p:sp>
      <p:pic>
        <p:nvPicPr>
          <p:cNvPr id="18" name="صورة 17">
            <a:extLst>
              <a:ext uri="{FF2B5EF4-FFF2-40B4-BE49-F238E27FC236}">
                <a16:creationId xmlns:a16="http://schemas.microsoft.com/office/drawing/2014/main" id="{F597908E-0B81-494F-8E10-00A2B366CC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40" y="1445025"/>
            <a:ext cx="5826850" cy="5224072"/>
          </a:xfrm>
          <a:prstGeom prst="rect">
            <a:avLst/>
          </a:prstGeom>
        </p:spPr>
      </p:pic>
    </p:spTree>
    <p:extLst>
      <p:ext uri="{BB962C8B-B14F-4D97-AF65-F5344CB8AC3E}">
        <p14:creationId xmlns:p14="http://schemas.microsoft.com/office/powerpoint/2010/main" val="2226439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5" name="قلب الصفحة.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pic>
        <p:nvPicPr>
          <p:cNvPr id="12" name="صورة 11">
            <a:extLst>
              <a:ext uri="{FF2B5EF4-FFF2-40B4-BE49-F238E27FC236}">
                <a16:creationId xmlns:a16="http://schemas.microsoft.com/office/drawing/2014/main" id="{2E5684CC-9DC7-4C0F-81C7-C0DF4B6A9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32" y="1057607"/>
            <a:ext cx="5294471" cy="5554783"/>
          </a:xfrm>
          <a:prstGeom prst="rect">
            <a:avLst/>
          </a:prstGeom>
        </p:spPr>
      </p:pic>
      <p:sp>
        <p:nvSpPr>
          <p:cNvPr id="17" name="مربع نص 16">
            <a:extLst>
              <a:ext uri="{FF2B5EF4-FFF2-40B4-BE49-F238E27FC236}">
                <a16:creationId xmlns:a16="http://schemas.microsoft.com/office/drawing/2014/main" id="{61B68479-8EC8-4EC2-9612-394A9BD456DC}"/>
              </a:ext>
            </a:extLst>
          </p:cNvPr>
          <p:cNvSpPr txBox="1"/>
          <p:nvPr/>
        </p:nvSpPr>
        <p:spPr>
          <a:xfrm>
            <a:off x="5274168" y="2261545"/>
            <a:ext cx="6012268" cy="2308324"/>
          </a:xfrm>
          <a:prstGeom prst="rect">
            <a:avLst/>
          </a:prstGeom>
          <a:noFill/>
        </p:spPr>
        <p:txBody>
          <a:bodyPr wrap="square">
            <a:spAutoFit/>
          </a:bodyPr>
          <a:lstStyle/>
          <a:p>
            <a:pPr algn="ctr" rtl="1"/>
            <a:r>
              <a:rPr lang="ar-SA" sz="3600" dirty="0">
                <a:latin typeface="Calibri" panose="020F0502020204030204" pitchFamily="34" charset="0"/>
                <a:cs typeface="Sultan bold" pitchFamily="2" charset="-78"/>
              </a:rPr>
              <a:t>هناك ثلاثة أنواع رئيسة من الاتصالات السلكية ذات النطاق العريض للاستخدامات الاستهلاكية أو السكنية: </a:t>
            </a:r>
          </a:p>
          <a:p>
            <a:pPr algn="ctr" rtl="1"/>
            <a:r>
              <a:rPr lang="ar-SA" sz="3600" dirty="0">
                <a:latin typeface="Calibri" panose="020F0502020204030204" pitchFamily="34" charset="0"/>
                <a:cs typeface="Sultan bold" pitchFamily="2" charset="-78"/>
              </a:rPr>
              <a:t>...............و............... و ................</a:t>
            </a:r>
          </a:p>
        </p:txBody>
      </p:sp>
      <p:pic>
        <p:nvPicPr>
          <p:cNvPr id="8" name="رسم 7" descr="منزل مع تعبئة خالصة">
            <a:hlinkClick r:id="rId5" action="ppaction://hlinksldjump"/>
            <a:extLst>
              <a:ext uri="{FF2B5EF4-FFF2-40B4-BE49-F238E27FC236}">
                <a16:creationId xmlns:a16="http://schemas.microsoft.com/office/drawing/2014/main" id="{1582CF6A-655C-4340-B875-E124EBCABE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77096" y="214622"/>
            <a:ext cx="914400" cy="914400"/>
          </a:xfrm>
          <a:prstGeom prst="rect">
            <a:avLst/>
          </a:prstGeom>
        </p:spPr>
      </p:pic>
    </p:spTree>
    <p:extLst>
      <p:ext uri="{BB962C8B-B14F-4D97-AF65-F5344CB8AC3E}">
        <p14:creationId xmlns:p14="http://schemas.microsoft.com/office/powerpoint/2010/main" val="2710831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8" name="قلب الصفحة.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pic>
        <p:nvPicPr>
          <p:cNvPr id="12" name="صورة 11">
            <a:extLst>
              <a:ext uri="{FF2B5EF4-FFF2-40B4-BE49-F238E27FC236}">
                <a16:creationId xmlns:a16="http://schemas.microsoft.com/office/drawing/2014/main" id="{2E5684CC-9DC7-4C0F-81C7-C0DF4B6A9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32" y="1057607"/>
            <a:ext cx="5294471" cy="5554783"/>
          </a:xfrm>
          <a:prstGeom prst="rect">
            <a:avLst/>
          </a:prstGeom>
        </p:spPr>
      </p:pic>
      <p:sp>
        <p:nvSpPr>
          <p:cNvPr id="17" name="مربع نص 16">
            <a:extLst>
              <a:ext uri="{FF2B5EF4-FFF2-40B4-BE49-F238E27FC236}">
                <a16:creationId xmlns:a16="http://schemas.microsoft.com/office/drawing/2014/main" id="{61B68479-8EC8-4EC2-9612-394A9BD456DC}"/>
              </a:ext>
            </a:extLst>
          </p:cNvPr>
          <p:cNvSpPr txBox="1"/>
          <p:nvPr/>
        </p:nvSpPr>
        <p:spPr>
          <a:xfrm>
            <a:off x="5274168" y="2261545"/>
            <a:ext cx="6012268" cy="2862322"/>
          </a:xfrm>
          <a:prstGeom prst="rect">
            <a:avLst/>
          </a:prstGeom>
          <a:noFill/>
        </p:spPr>
        <p:txBody>
          <a:bodyPr wrap="square">
            <a:spAutoFit/>
          </a:bodyPr>
          <a:lstStyle/>
          <a:p>
            <a:pPr algn="ctr" rtl="1"/>
            <a:r>
              <a:rPr lang="ar-SA" sz="3600" dirty="0">
                <a:latin typeface="Calibri" panose="020F0502020204030204" pitchFamily="34" charset="0"/>
                <a:cs typeface="Sultan bold" pitchFamily="2" charset="-78"/>
              </a:rPr>
              <a:t>يطلق على عملية توصيل الألياف الضوئية إلى المنازل اسم ..............</a:t>
            </a:r>
            <a:endParaRPr lang="en-US" sz="3600" dirty="0">
              <a:latin typeface="Calibri" panose="020F0502020204030204" pitchFamily="34" charset="0"/>
              <a:cs typeface="Sultan bold" pitchFamily="2" charset="-78"/>
            </a:endParaRPr>
          </a:p>
          <a:p>
            <a:pPr algn="ctr" rtl="1"/>
            <a:r>
              <a:rPr lang="ar-SA" sz="3600" dirty="0">
                <a:latin typeface="Calibri" panose="020F0502020204030204" pitchFamily="34" charset="0"/>
                <a:cs typeface="Sultan bold" pitchFamily="2" charset="-78"/>
              </a:rPr>
              <a:t>ويطلق على عملية توصيل الألياف الضوئية إلى الأعمال التجارية اسم ..............</a:t>
            </a:r>
            <a:endParaRPr lang="en-US" sz="3600" dirty="0">
              <a:latin typeface="Calibri" panose="020F0502020204030204" pitchFamily="34" charset="0"/>
              <a:cs typeface="Sultan bold" pitchFamily="2" charset="-78"/>
            </a:endParaRPr>
          </a:p>
          <a:p>
            <a:pPr algn="ctr" rtl="1"/>
            <a:endParaRPr lang="ar-SA" sz="3600" dirty="0">
              <a:latin typeface="Calibri" panose="020F0502020204030204" pitchFamily="34" charset="0"/>
              <a:cs typeface="Sultan bold" pitchFamily="2" charset="-78"/>
            </a:endParaRPr>
          </a:p>
        </p:txBody>
      </p:sp>
      <p:pic>
        <p:nvPicPr>
          <p:cNvPr id="8" name="رسم 7" descr="منزل مع تعبئة خالصة">
            <a:hlinkClick r:id="rId5" action="ppaction://hlinksldjump"/>
            <a:extLst>
              <a:ext uri="{FF2B5EF4-FFF2-40B4-BE49-F238E27FC236}">
                <a16:creationId xmlns:a16="http://schemas.microsoft.com/office/drawing/2014/main" id="{AEA5F324-5718-41DF-999A-29F86E69CC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77096" y="214622"/>
            <a:ext cx="914400" cy="914400"/>
          </a:xfrm>
          <a:prstGeom prst="rect">
            <a:avLst/>
          </a:prstGeom>
        </p:spPr>
      </p:pic>
    </p:spTree>
    <p:extLst>
      <p:ext uri="{BB962C8B-B14F-4D97-AF65-F5344CB8AC3E}">
        <p14:creationId xmlns:p14="http://schemas.microsoft.com/office/powerpoint/2010/main" val="3592233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8" name="قلب الصفحة.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3209334" y="290580"/>
            <a:ext cx="5773332" cy="1140902"/>
            <a:chOff x="3918920" y="444852"/>
            <a:chExt cx="4151517" cy="1236762"/>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1167727"/>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1167727"/>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الشبكات اللاسلكية</a:t>
              </a:r>
            </a:p>
            <a:p>
              <a:pPr algn="ctr"/>
              <a:r>
                <a:rPr lang="en-US" sz="3200" b="1" dirty="0">
                  <a:solidFill>
                    <a:schemeClr val="bg1"/>
                  </a:solidFill>
                  <a:latin typeface="JF Flat" panose="02000500000000000000" pitchFamily="2" charset="-78"/>
                  <a:cs typeface="JF Flat" panose="02000500000000000000" pitchFamily="2" charset="-78"/>
                </a:rPr>
                <a:t>Wireless Networks</a:t>
              </a:r>
              <a:endParaRPr lang="ar-SA" sz="3200" b="1" dirty="0">
                <a:solidFill>
                  <a:schemeClr val="bg1"/>
                </a:solidFill>
                <a:latin typeface="JF Flat" panose="02000500000000000000" pitchFamily="2" charset="-78"/>
                <a:cs typeface="JF Flat" panose="02000500000000000000" pitchFamily="2" charset="-78"/>
              </a:endParaRPr>
            </a:p>
          </p:txBody>
        </p:sp>
      </p:grpSp>
      <p:sp>
        <p:nvSpPr>
          <p:cNvPr id="11" name="مربع نص 10">
            <a:extLst>
              <a:ext uri="{FF2B5EF4-FFF2-40B4-BE49-F238E27FC236}">
                <a16:creationId xmlns:a16="http://schemas.microsoft.com/office/drawing/2014/main" id="{35CA8F97-8B9C-4FC8-B510-BE4332E78B96}"/>
              </a:ext>
            </a:extLst>
          </p:cNvPr>
          <p:cNvSpPr txBox="1"/>
          <p:nvPr/>
        </p:nvSpPr>
        <p:spPr>
          <a:xfrm>
            <a:off x="1195665" y="1410435"/>
            <a:ext cx="9737557" cy="2623795"/>
          </a:xfrm>
          <a:prstGeom prst="rect">
            <a:avLst/>
          </a:prstGeom>
          <a:noFill/>
        </p:spPr>
        <p:txBody>
          <a:bodyPr wrap="square">
            <a:spAutoFit/>
          </a:bodyPr>
          <a:lstStyle/>
          <a:p>
            <a:pPr algn="ctr" rtl="1">
              <a:lnSpc>
                <a:spcPct val="150000"/>
              </a:lnSpc>
            </a:pPr>
            <a:r>
              <a:rPr lang="ar-SA" sz="2800" dirty="0">
                <a:solidFill>
                  <a:srgbClr val="378DEC"/>
                </a:solidFill>
                <a:latin typeface="Calibri" panose="020F0502020204030204" pitchFamily="34" charset="0"/>
                <a:cs typeface="Sultan bold" pitchFamily="2" charset="-78"/>
              </a:rPr>
              <a:t>الشبكة اللاسلكية </a:t>
            </a:r>
            <a:r>
              <a:rPr lang="ar-SA" sz="2800" dirty="0">
                <a:latin typeface="Calibri" panose="020F0502020204030204" pitchFamily="34" charset="0"/>
                <a:cs typeface="Sultan bold" pitchFamily="2" charset="-78"/>
              </a:rPr>
              <a:t>هي شبكة من الاجهزة المتصلة ببعضها دون الحاجة الى استخدام الوصلات (الاسلاك ).</a:t>
            </a:r>
          </a:p>
          <a:p>
            <a:pPr algn="ctr" rtl="1">
              <a:lnSpc>
                <a:spcPct val="150000"/>
              </a:lnSpc>
            </a:pPr>
            <a:r>
              <a:rPr lang="ar-SA" sz="2800" dirty="0">
                <a:latin typeface="Calibri" panose="020F0502020204030204" pitchFamily="34" charset="0"/>
                <a:cs typeface="Sultan bold" pitchFamily="2" charset="-78"/>
              </a:rPr>
              <a:t>تعتمد الشبكات على تقنية </a:t>
            </a:r>
            <a:r>
              <a:rPr lang="ar-SA" sz="2800" dirty="0">
                <a:solidFill>
                  <a:srgbClr val="378DEC"/>
                </a:solidFill>
                <a:latin typeface="Calibri" panose="020F0502020204030204" pitchFamily="34" charset="0"/>
                <a:cs typeface="Sultan bold" pitchFamily="2" charset="-78"/>
              </a:rPr>
              <a:t>أمواج الراديو </a:t>
            </a:r>
            <a:r>
              <a:rPr lang="ar-SA" sz="2800" dirty="0">
                <a:latin typeface="Calibri" panose="020F0502020204030204" pitchFamily="34" charset="0"/>
                <a:cs typeface="Sultan bold" pitchFamily="2" charset="-78"/>
              </a:rPr>
              <a:t>لنقل المعلومات وتوصيل الاجهزة بالشبكة أو التطبيقات .</a:t>
            </a:r>
          </a:p>
        </p:txBody>
      </p:sp>
      <p:pic>
        <p:nvPicPr>
          <p:cNvPr id="18" name="صورة 17" descr="صورة تحتوي على نص, إلكترونيات, كمبيوتر&#10;&#10;تم إنشاء الوصف تلقائياً">
            <a:extLst>
              <a:ext uri="{FF2B5EF4-FFF2-40B4-BE49-F238E27FC236}">
                <a16:creationId xmlns:a16="http://schemas.microsoft.com/office/drawing/2014/main" id="{B1D75E36-4396-4410-8641-B02CE79318AE}"/>
              </a:ext>
            </a:extLst>
          </p:cNvPr>
          <p:cNvPicPr>
            <a:picLocks noChangeAspect="1"/>
          </p:cNvPicPr>
          <p:nvPr/>
        </p:nvPicPr>
        <p:blipFill rotWithShape="1">
          <a:blip r:embed="rId4">
            <a:extLst>
              <a:ext uri="{28A0092B-C50C-407E-A947-70E740481C1C}">
                <a14:useLocalDpi xmlns:a14="http://schemas.microsoft.com/office/drawing/2010/main" val="0"/>
              </a:ext>
            </a:extLst>
          </a:blip>
          <a:srcRect b="2164"/>
          <a:stretch/>
        </p:blipFill>
        <p:spPr>
          <a:xfrm>
            <a:off x="641167" y="3688380"/>
            <a:ext cx="4119813" cy="2879040"/>
          </a:xfrm>
          <a:prstGeom prst="rect">
            <a:avLst/>
          </a:prstGeom>
        </p:spPr>
      </p:pic>
    </p:spTree>
    <p:extLst>
      <p:ext uri="{BB962C8B-B14F-4D97-AF65-F5344CB8AC3E}">
        <p14:creationId xmlns:p14="http://schemas.microsoft.com/office/powerpoint/2010/main" val="4131926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5" name="قلب الصفحة.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2792768" y="234185"/>
            <a:ext cx="6592392" cy="1140902"/>
            <a:chOff x="3918920" y="444852"/>
            <a:chExt cx="4151517" cy="1236762"/>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EFAC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dirty="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1167727"/>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اهم خصائص الشبكات اللاسلكية:</a:t>
              </a:r>
            </a:p>
          </p:txBody>
        </p:sp>
      </p:grpSp>
      <p:pic>
        <p:nvPicPr>
          <p:cNvPr id="8" name="صورة 7">
            <a:extLst>
              <a:ext uri="{FF2B5EF4-FFF2-40B4-BE49-F238E27FC236}">
                <a16:creationId xmlns:a16="http://schemas.microsoft.com/office/drawing/2014/main" id="{1BA78CB1-900A-4227-BD5A-D02F6B714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8008" y="1003238"/>
            <a:ext cx="5305079" cy="5564930"/>
          </a:xfrm>
          <a:prstGeom prst="rect">
            <a:avLst/>
          </a:prstGeom>
        </p:spPr>
      </p:pic>
      <p:sp>
        <p:nvSpPr>
          <p:cNvPr id="14" name="مربع نص 13">
            <a:extLst>
              <a:ext uri="{FF2B5EF4-FFF2-40B4-BE49-F238E27FC236}">
                <a16:creationId xmlns:a16="http://schemas.microsoft.com/office/drawing/2014/main" id="{7FE228AE-87A7-4E28-9AC6-7B9939BB3DCD}"/>
              </a:ext>
            </a:extLst>
          </p:cNvPr>
          <p:cNvSpPr txBox="1"/>
          <p:nvPr/>
        </p:nvSpPr>
        <p:spPr>
          <a:xfrm>
            <a:off x="5876143" y="2358633"/>
            <a:ext cx="2019925" cy="1477328"/>
          </a:xfrm>
          <a:prstGeom prst="rect">
            <a:avLst/>
          </a:prstGeom>
          <a:noFill/>
        </p:spPr>
        <p:txBody>
          <a:bodyPr wrap="square">
            <a:spAutoFit/>
          </a:bodyPr>
          <a:lstStyle/>
          <a:p>
            <a:pPr algn="ctr" rtl="1"/>
            <a:r>
              <a:rPr lang="ar-SA" sz="1800" dirty="0">
                <a:cs typeface="Sultan bold" pitchFamily="2" charset="-78"/>
              </a:rPr>
              <a:t>بُعد أجهزة الحاسب عن نقطة الوصول اللاسلكية (واي فاي) وزيادة عددها يتسبب بخفض أداء الشبكة.</a:t>
            </a:r>
          </a:p>
        </p:txBody>
      </p:sp>
      <p:sp>
        <p:nvSpPr>
          <p:cNvPr id="16" name="مربع نص 15">
            <a:extLst>
              <a:ext uri="{FF2B5EF4-FFF2-40B4-BE49-F238E27FC236}">
                <a16:creationId xmlns:a16="http://schemas.microsoft.com/office/drawing/2014/main" id="{B4BDDB0B-2030-486F-B504-200283B7AFFE}"/>
              </a:ext>
            </a:extLst>
          </p:cNvPr>
          <p:cNvSpPr txBox="1"/>
          <p:nvPr/>
        </p:nvSpPr>
        <p:spPr>
          <a:xfrm>
            <a:off x="3811724" y="2293305"/>
            <a:ext cx="2019925" cy="1477328"/>
          </a:xfrm>
          <a:prstGeom prst="rect">
            <a:avLst/>
          </a:prstGeom>
          <a:noFill/>
        </p:spPr>
        <p:txBody>
          <a:bodyPr wrap="square">
            <a:spAutoFit/>
          </a:bodyPr>
          <a:lstStyle/>
          <a:p>
            <a:pPr algn="ctr" rtl="1"/>
            <a:r>
              <a:rPr lang="ar-SA" sz="1800" dirty="0">
                <a:solidFill>
                  <a:schemeClr val="tx1">
                    <a:lumMod val="50000"/>
                  </a:schemeClr>
                </a:solidFill>
                <a:cs typeface="Sultan bold" pitchFamily="2" charset="-78"/>
              </a:rPr>
              <a:t>تستخدم تقنيات تشفير معقدة من اختراق البيانات والتنصت عليها لزيادة الأمان، ومع ذلك من الممكن الاختراق.</a:t>
            </a:r>
            <a:endParaRPr lang="ar-SA" sz="1800" dirty="0">
              <a:solidFill>
                <a:schemeClr val="tx1">
                  <a:lumMod val="50000"/>
                </a:schemeClr>
              </a:solidFill>
              <a:latin typeface="A Jannat LT" pitchFamily="2" charset="-78"/>
              <a:cs typeface="Sultan bold" pitchFamily="2" charset="-78"/>
            </a:endParaRPr>
          </a:p>
        </p:txBody>
      </p:sp>
      <p:sp>
        <p:nvSpPr>
          <p:cNvPr id="18" name="مربع نص 17">
            <a:extLst>
              <a:ext uri="{FF2B5EF4-FFF2-40B4-BE49-F238E27FC236}">
                <a16:creationId xmlns:a16="http://schemas.microsoft.com/office/drawing/2014/main" id="{FD512159-ECB1-4AD2-B59D-ABB62B738CE3}"/>
              </a:ext>
            </a:extLst>
          </p:cNvPr>
          <p:cNvSpPr txBox="1"/>
          <p:nvPr/>
        </p:nvSpPr>
        <p:spPr>
          <a:xfrm>
            <a:off x="3896193" y="4128487"/>
            <a:ext cx="2199807" cy="2031325"/>
          </a:xfrm>
          <a:prstGeom prst="rect">
            <a:avLst/>
          </a:prstGeom>
          <a:noFill/>
        </p:spPr>
        <p:txBody>
          <a:bodyPr wrap="square">
            <a:spAutoFit/>
          </a:bodyPr>
          <a:lstStyle/>
          <a:p>
            <a:pPr algn="ctr" rtl="1"/>
            <a:r>
              <a:rPr lang="ar-SA" sz="1800" dirty="0">
                <a:solidFill>
                  <a:schemeClr val="tx1">
                    <a:lumMod val="50000"/>
                  </a:schemeClr>
                </a:solidFill>
                <a:cs typeface="Sultan bold" pitchFamily="2" charset="-78"/>
              </a:rPr>
              <a:t>تتأثر إشارات موجات الراديو مع الأجهزة الإلكترونية الأخرى وحركة مستخدمي الشبكة المستمرة إلى عدم استقرار إشارة الشبكة مما يصعب من عملية إدارة الشبكة. </a:t>
            </a:r>
            <a:endParaRPr lang="ar-SA" sz="1800" dirty="0">
              <a:solidFill>
                <a:schemeClr val="tx1">
                  <a:lumMod val="50000"/>
                </a:schemeClr>
              </a:solidFill>
              <a:latin typeface="A Jannat LT" pitchFamily="2" charset="-78"/>
              <a:cs typeface="Sultan bold" pitchFamily="2" charset="-78"/>
            </a:endParaRPr>
          </a:p>
        </p:txBody>
      </p:sp>
      <p:sp>
        <p:nvSpPr>
          <p:cNvPr id="20" name="مربع نص 19">
            <a:extLst>
              <a:ext uri="{FF2B5EF4-FFF2-40B4-BE49-F238E27FC236}">
                <a16:creationId xmlns:a16="http://schemas.microsoft.com/office/drawing/2014/main" id="{C84CB29D-1F22-4F9C-8F95-38E998B2ACFC}"/>
              </a:ext>
            </a:extLst>
          </p:cNvPr>
          <p:cNvSpPr txBox="1"/>
          <p:nvPr/>
        </p:nvSpPr>
        <p:spPr>
          <a:xfrm>
            <a:off x="6010312" y="4330535"/>
            <a:ext cx="1844534" cy="1477328"/>
          </a:xfrm>
          <a:prstGeom prst="rect">
            <a:avLst/>
          </a:prstGeom>
          <a:noFill/>
        </p:spPr>
        <p:txBody>
          <a:bodyPr wrap="square">
            <a:spAutoFit/>
          </a:bodyPr>
          <a:lstStyle/>
          <a:p>
            <a:pPr algn="ctr" rtl="1"/>
            <a:r>
              <a:rPr lang="ar-SA" sz="1800" dirty="0">
                <a:solidFill>
                  <a:schemeClr val="tx1">
                    <a:lumMod val="50000"/>
                  </a:schemeClr>
                </a:solidFill>
                <a:latin typeface="A Jannat LT" pitchFamily="2" charset="-78"/>
                <a:cs typeface="Sultan bold" pitchFamily="2" charset="-78"/>
              </a:rPr>
              <a:t>سهلة التوسع وذلك بإضافة مستخدم جديد عن طريق إصدار كلمة مرور وتحديثها في الخادم.</a:t>
            </a:r>
          </a:p>
        </p:txBody>
      </p:sp>
    </p:spTree>
    <p:extLst>
      <p:ext uri="{BB962C8B-B14F-4D97-AF65-F5344CB8AC3E}">
        <p14:creationId xmlns:p14="http://schemas.microsoft.com/office/powerpoint/2010/main" val="4027773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5" name="قلب الصفحة.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8432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208547" y="245610"/>
            <a:ext cx="11373853" cy="726724"/>
            <a:chOff x="3918920" y="444852"/>
            <a:chExt cx="4151517" cy="787785"/>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567182"/>
            </a:xfrm>
            <a:prstGeom prst="rect">
              <a:avLst/>
            </a:prstGeom>
            <a:noFill/>
          </p:spPr>
          <p:txBody>
            <a:bodyPr wrap="square" rtlCol="1">
              <a:spAutoFit/>
            </a:bodyPr>
            <a:lstStyle/>
            <a:p>
              <a:pPr algn="ctr"/>
              <a:r>
                <a:rPr lang="ar-SA" sz="2800" b="1" dirty="0">
                  <a:solidFill>
                    <a:schemeClr val="bg1"/>
                  </a:solidFill>
                  <a:latin typeface="JF Flat" panose="02000500000000000000" pitchFamily="2" charset="-78"/>
                  <a:cs typeface="JF Flat" panose="02000500000000000000" pitchFamily="2" charset="-78"/>
                </a:rPr>
                <a:t>احد تصنيفات الشبكات اللاسلكية بناء على مدى الاشارة الصادرة عنها</a:t>
              </a:r>
            </a:p>
          </p:txBody>
        </p:sp>
      </p:grpSp>
      <p:grpSp>
        <p:nvGrpSpPr>
          <p:cNvPr id="2" name="مجموعة 1">
            <a:extLst>
              <a:ext uri="{FF2B5EF4-FFF2-40B4-BE49-F238E27FC236}">
                <a16:creationId xmlns:a16="http://schemas.microsoft.com/office/drawing/2014/main" id="{78699B61-8D45-4825-A36F-2243C718124F}"/>
              </a:ext>
            </a:extLst>
          </p:cNvPr>
          <p:cNvGrpSpPr/>
          <p:nvPr/>
        </p:nvGrpSpPr>
        <p:grpSpPr>
          <a:xfrm>
            <a:off x="6986427" y="1534414"/>
            <a:ext cx="3924119" cy="2308324"/>
            <a:chOff x="6986427" y="1534414"/>
            <a:chExt cx="3924119" cy="2308324"/>
          </a:xfrm>
        </p:grpSpPr>
        <p:sp>
          <p:nvSpPr>
            <p:cNvPr id="21" name="مربع نص 20">
              <a:extLst>
                <a:ext uri="{FF2B5EF4-FFF2-40B4-BE49-F238E27FC236}">
                  <a16:creationId xmlns:a16="http://schemas.microsoft.com/office/drawing/2014/main" id="{C68DF71A-E2FF-4A40-B0A4-3B9433E1AD47}"/>
                </a:ext>
              </a:extLst>
            </p:cNvPr>
            <p:cNvSpPr txBox="1"/>
            <p:nvPr/>
          </p:nvSpPr>
          <p:spPr>
            <a:xfrm>
              <a:off x="6986427" y="1534414"/>
              <a:ext cx="3797623" cy="2308324"/>
            </a:xfrm>
            <a:prstGeom prst="rect">
              <a:avLst/>
            </a:prstGeom>
            <a:noFill/>
          </p:spPr>
          <p:txBody>
            <a:bodyPr wrap="square">
              <a:spAutoFit/>
            </a:bodyPr>
            <a:lstStyle/>
            <a:p>
              <a:pPr algn="just" rtl="1"/>
              <a:r>
                <a:rPr lang="ar-SA" sz="2400" dirty="0">
                  <a:solidFill>
                    <a:srgbClr val="FF9C04"/>
                  </a:solidFill>
                  <a:latin typeface="Calibri" panose="020F0502020204030204" pitchFamily="34" charset="0"/>
                  <a:cs typeface="Sultan bold" pitchFamily="2" charset="-78"/>
                </a:rPr>
                <a:t>الشبكة الشخصية </a:t>
              </a:r>
              <a:r>
                <a:rPr lang="en-US" sz="2400" dirty="0">
                  <a:solidFill>
                    <a:srgbClr val="FF9C04"/>
                  </a:solidFill>
                  <a:cs typeface="Sultan bold" pitchFamily="2" charset="-78"/>
                </a:rPr>
                <a:t>PAN</a:t>
              </a:r>
              <a:endParaRPr lang="ar-SA" sz="2400" dirty="0">
                <a:solidFill>
                  <a:srgbClr val="FF9C04"/>
                </a:solidFill>
                <a:latin typeface="Calibri" panose="020F0502020204030204" pitchFamily="34" charset="0"/>
                <a:cs typeface="Sultan bold" pitchFamily="2" charset="-78"/>
              </a:endParaRPr>
            </a:p>
            <a:p>
              <a:pPr algn="just" rtl="1"/>
              <a:r>
                <a:rPr lang="ar-SA" sz="2400" dirty="0">
                  <a:solidFill>
                    <a:schemeClr val="bg1">
                      <a:lumMod val="50000"/>
                    </a:schemeClr>
                  </a:solidFill>
                  <a:latin typeface="Calibri" panose="020F0502020204030204" pitchFamily="34" charset="0"/>
                  <a:cs typeface="Sultan bold" pitchFamily="2" charset="-78"/>
                </a:rPr>
                <a:t>مدى الإشارة: </a:t>
              </a:r>
            </a:p>
            <a:p>
              <a:pPr algn="just" rtl="1"/>
              <a:r>
                <a:rPr lang="ar-SA" sz="2400" dirty="0">
                  <a:solidFill>
                    <a:schemeClr val="tx1"/>
                  </a:solidFill>
                  <a:latin typeface="Calibri" panose="020F0502020204030204" pitchFamily="34" charset="0"/>
                  <a:cs typeface="Sultan bold" pitchFamily="2" charset="-78"/>
                </a:rPr>
                <a:t>على بعد حوالي </a:t>
              </a:r>
              <a:r>
                <a:rPr lang="en-US" sz="2400" dirty="0">
                  <a:solidFill>
                    <a:schemeClr val="tx1"/>
                  </a:solidFill>
                  <a:latin typeface="Calibri" panose="020F0502020204030204" pitchFamily="34" charset="0"/>
                  <a:cs typeface="Sultan bold" pitchFamily="2" charset="-78"/>
                </a:rPr>
                <a:t>10 CM</a:t>
              </a:r>
              <a:r>
                <a:rPr lang="ar-SA" sz="2400" dirty="0">
                  <a:solidFill>
                    <a:schemeClr val="tx1"/>
                  </a:solidFill>
                  <a:latin typeface="Calibri" panose="020F0502020204030204" pitchFamily="34" charset="0"/>
                  <a:cs typeface="Sultan bold" pitchFamily="2" charset="-78"/>
                </a:rPr>
                <a:t> من </a:t>
              </a:r>
              <a:r>
                <a:rPr lang="en-US" sz="2400" dirty="0">
                  <a:solidFill>
                    <a:schemeClr val="tx1"/>
                  </a:solidFill>
                  <a:latin typeface="Calibri" panose="020F0502020204030204" pitchFamily="34" charset="0"/>
                  <a:cs typeface="Sultan bold" pitchFamily="2" charset="-78"/>
                </a:rPr>
                <a:t>NFC</a:t>
              </a:r>
              <a:r>
                <a:rPr lang="ar-SA" sz="2400" dirty="0">
                  <a:solidFill>
                    <a:schemeClr val="tx1"/>
                  </a:solidFill>
                  <a:latin typeface="Calibri" panose="020F0502020204030204" pitchFamily="34" charset="0"/>
                  <a:cs typeface="Sultan bold" pitchFamily="2" charset="-78"/>
                </a:rPr>
                <a:t>.</a:t>
              </a:r>
              <a:endParaRPr lang="en-US" sz="2400" dirty="0">
                <a:solidFill>
                  <a:schemeClr val="tx1"/>
                </a:solidFill>
                <a:latin typeface="Calibri" panose="020F0502020204030204" pitchFamily="34" charset="0"/>
                <a:cs typeface="Sultan bold" pitchFamily="2" charset="-78"/>
              </a:endParaRPr>
            </a:p>
            <a:p>
              <a:pPr algn="just" rtl="1"/>
              <a:r>
                <a:rPr lang="ar-SA" sz="2400" dirty="0">
                  <a:solidFill>
                    <a:schemeClr val="tx1"/>
                  </a:solidFill>
                  <a:latin typeface="Calibri" panose="020F0502020204030204" pitchFamily="34" charset="0"/>
                  <a:cs typeface="Sultan bold" pitchFamily="2" charset="-78"/>
                </a:rPr>
                <a:t>على بعد حوالي </a:t>
              </a:r>
              <a:r>
                <a:rPr lang="en-US" sz="2400" dirty="0">
                  <a:solidFill>
                    <a:schemeClr val="tx1"/>
                  </a:solidFill>
                  <a:latin typeface="Calibri" panose="020F0502020204030204" pitchFamily="34" charset="0"/>
                  <a:cs typeface="Sultan bold" pitchFamily="2" charset="-78"/>
                </a:rPr>
                <a:t>10 M</a:t>
              </a:r>
              <a:r>
                <a:rPr lang="ar-SA" sz="2400" dirty="0">
                  <a:solidFill>
                    <a:schemeClr val="tx1"/>
                  </a:solidFill>
                  <a:latin typeface="Calibri" panose="020F0502020204030204" pitchFamily="34" charset="0"/>
                  <a:cs typeface="Sultan bold" pitchFamily="2" charset="-78"/>
                </a:rPr>
                <a:t> من البلوتوث.</a:t>
              </a:r>
            </a:p>
            <a:p>
              <a:pPr algn="just" rtl="1"/>
              <a:r>
                <a:rPr lang="ar-SA" sz="2400" dirty="0">
                  <a:solidFill>
                    <a:schemeClr val="bg1">
                      <a:lumMod val="50000"/>
                    </a:schemeClr>
                  </a:solidFill>
                  <a:latin typeface="Calibri" panose="020F0502020204030204" pitchFamily="34" charset="0"/>
                  <a:cs typeface="Sultan bold" pitchFamily="2" charset="-78"/>
                </a:rPr>
                <a:t>التقنية المستخدمة:</a:t>
              </a:r>
            </a:p>
            <a:p>
              <a:pPr algn="just" rtl="1"/>
              <a:r>
                <a:rPr lang="ar-SA" sz="2400" dirty="0">
                  <a:solidFill>
                    <a:schemeClr val="tx1"/>
                  </a:solidFill>
                  <a:latin typeface="Calibri" panose="020F0502020204030204" pitchFamily="34" charset="0"/>
                  <a:cs typeface="Sultan bold" pitchFamily="2" charset="-78"/>
                </a:rPr>
                <a:t>بلوتوث , تقنية اتصال قريب المدى</a:t>
              </a:r>
              <a:endParaRPr lang="ar-SA" sz="2400" dirty="0">
                <a:latin typeface="Calibri" panose="020F0502020204030204" pitchFamily="34" charset="0"/>
                <a:cs typeface="Sultan bold" pitchFamily="2" charset="-78"/>
              </a:endParaRPr>
            </a:p>
          </p:txBody>
        </p:sp>
        <p:sp>
          <p:nvSpPr>
            <p:cNvPr id="15" name="مستطيل 14">
              <a:extLst>
                <a:ext uri="{FF2B5EF4-FFF2-40B4-BE49-F238E27FC236}">
                  <a16:creationId xmlns:a16="http://schemas.microsoft.com/office/drawing/2014/main" id="{7D21389C-BDC6-41A5-86C3-51D425FB4487}"/>
                </a:ext>
              </a:extLst>
            </p:cNvPr>
            <p:cNvSpPr/>
            <p:nvPr/>
          </p:nvSpPr>
          <p:spPr>
            <a:xfrm>
              <a:off x="10794533" y="1534414"/>
              <a:ext cx="116013" cy="2001918"/>
            </a:xfrm>
            <a:prstGeom prst="rect">
              <a:avLst/>
            </a:prstGeom>
            <a:solidFill>
              <a:srgbClr val="FF9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 name="مجموعة 7">
            <a:extLst>
              <a:ext uri="{FF2B5EF4-FFF2-40B4-BE49-F238E27FC236}">
                <a16:creationId xmlns:a16="http://schemas.microsoft.com/office/drawing/2014/main" id="{0CDF7B75-BAF8-488C-800C-2A19B3263BE8}"/>
              </a:ext>
            </a:extLst>
          </p:cNvPr>
          <p:cNvGrpSpPr/>
          <p:nvPr/>
        </p:nvGrpSpPr>
        <p:grpSpPr>
          <a:xfrm>
            <a:off x="7533773" y="3933750"/>
            <a:ext cx="3401813" cy="2123658"/>
            <a:chOff x="7533773" y="3933750"/>
            <a:chExt cx="3401813" cy="2123658"/>
          </a:xfrm>
        </p:grpSpPr>
        <p:sp>
          <p:nvSpPr>
            <p:cNvPr id="22" name="مربع نص 21">
              <a:extLst>
                <a:ext uri="{FF2B5EF4-FFF2-40B4-BE49-F238E27FC236}">
                  <a16:creationId xmlns:a16="http://schemas.microsoft.com/office/drawing/2014/main" id="{E5BC9A6C-1F92-4901-8DB4-A01CFA9F9444}"/>
                </a:ext>
              </a:extLst>
            </p:cNvPr>
            <p:cNvSpPr txBox="1"/>
            <p:nvPr/>
          </p:nvSpPr>
          <p:spPr>
            <a:xfrm>
              <a:off x="7533773" y="4118416"/>
              <a:ext cx="3260760" cy="1938992"/>
            </a:xfrm>
            <a:prstGeom prst="rect">
              <a:avLst/>
            </a:prstGeom>
            <a:noFill/>
          </p:spPr>
          <p:txBody>
            <a:bodyPr wrap="square">
              <a:spAutoFit/>
            </a:bodyPr>
            <a:lstStyle/>
            <a:p>
              <a:pPr algn="just" rtl="1"/>
              <a:r>
                <a:rPr lang="ar-SA" sz="2400" dirty="0">
                  <a:solidFill>
                    <a:srgbClr val="378DEC"/>
                  </a:solidFill>
                  <a:latin typeface="Calibri" panose="020F0502020204030204" pitchFamily="34" charset="0"/>
                  <a:cs typeface="Sultan bold" pitchFamily="2" charset="-78"/>
                </a:rPr>
                <a:t>الشبكة المحلية</a:t>
              </a:r>
              <a:r>
                <a:rPr lang="en-US" sz="2400" dirty="0">
                  <a:solidFill>
                    <a:srgbClr val="378DEC"/>
                  </a:solidFill>
                  <a:latin typeface="Calibri" panose="020F0502020204030204" pitchFamily="34" charset="0"/>
                  <a:cs typeface="Sultan bold" pitchFamily="2" charset="-78"/>
                </a:rPr>
                <a:t>LAN </a:t>
              </a:r>
              <a:endParaRPr lang="ar-SA" sz="2400" dirty="0">
                <a:solidFill>
                  <a:srgbClr val="378DEC"/>
                </a:solidFill>
                <a:latin typeface="Calibri" panose="020F0502020204030204" pitchFamily="34" charset="0"/>
                <a:cs typeface="Sultan bold" pitchFamily="2" charset="-78"/>
              </a:endParaRPr>
            </a:p>
            <a:p>
              <a:pPr algn="just" rtl="1"/>
              <a:r>
                <a:rPr lang="ar-SA" sz="2400" dirty="0">
                  <a:solidFill>
                    <a:schemeClr val="bg1">
                      <a:lumMod val="50000"/>
                    </a:schemeClr>
                  </a:solidFill>
                  <a:latin typeface="Calibri" panose="020F0502020204030204" pitchFamily="34" charset="0"/>
                  <a:cs typeface="Sultan bold" pitchFamily="2" charset="-78"/>
                </a:rPr>
                <a:t>مدى الإشارة: </a:t>
              </a:r>
            </a:p>
            <a:p>
              <a:pPr algn="just" rtl="1"/>
              <a:r>
                <a:rPr lang="ar-SA" sz="2400" dirty="0">
                  <a:solidFill>
                    <a:schemeClr val="tx1"/>
                  </a:solidFill>
                  <a:latin typeface="Calibri" panose="020F0502020204030204" pitchFamily="34" charset="0"/>
                  <a:cs typeface="Sultan bold" pitchFamily="2" charset="-78"/>
                </a:rPr>
                <a:t>على مستوى بناية أو مؤسسة.</a:t>
              </a:r>
            </a:p>
            <a:p>
              <a:pPr algn="just" rtl="1"/>
              <a:r>
                <a:rPr lang="ar-SA" sz="2400" dirty="0">
                  <a:solidFill>
                    <a:schemeClr val="bg1">
                      <a:lumMod val="50000"/>
                    </a:schemeClr>
                  </a:solidFill>
                  <a:latin typeface="Calibri" panose="020F0502020204030204" pitchFamily="34" charset="0"/>
                  <a:cs typeface="Sultan bold" pitchFamily="2" charset="-78"/>
                </a:rPr>
                <a:t>التقنية المستخدمة:</a:t>
              </a:r>
            </a:p>
            <a:p>
              <a:pPr algn="just" rtl="1"/>
              <a:r>
                <a:rPr lang="ar-SA" sz="2400" dirty="0">
                  <a:solidFill>
                    <a:schemeClr val="tx1"/>
                  </a:solidFill>
                  <a:latin typeface="Calibri" panose="020F0502020204030204" pitchFamily="34" charset="0"/>
                  <a:cs typeface="Sultan bold" pitchFamily="2" charset="-78"/>
                </a:rPr>
                <a:t>واي </a:t>
              </a:r>
              <a:r>
                <a:rPr lang="ar-SA" sz="2400" dirty="0" err="1">
                  <a:solidFill>
                    <a:schemeClr val="tx1"/>
                  </a:solidFill>
                  <a:latin typeface="Calibri" panose="020F0502020204030204" pitchFamily="34" charset="0"/>
                  <a:cs typeface="Sultan bold" pitchFamily="2" charset="-78"/>
                </a:rPr>
                <a:t>فاي</a:t>
              </a:r>
              <a:endParaRPr lang="ar-SA" sz="2400" dirty="0">
                <a:latin typeface="Calibri" panose="020F0502020204030204" pitchFamily="34" charset="0"/>
                <a:cs typeface="Sultan bold" pitchFamily="2" charset="-78"/>
              </a:endParaRPr>
            </a:p>
          </p:txBody>
        </p:sp>
        <p:sp>
          <p:nvSpPr>
            <p:cNvPr id="25" name="مستطيل 24">
              <a:extLst>
                <a:ext uri="{FF2B5EF4-FFF2-40B4-BE49-F238E27FC236}">
                  <a16:creationId xmlns:a16="http://schemas.microsoft.com/office/drawing/2014/main" id="{8FF33AD3-DC96-4D76-88B9-1CE06DA3DD4F}"/>
                </a:ext>
              </a:extLst>
            </p:cNvPr>
            <p:cNvSpPr/>
            <p:nvPr/>
          </p:nvSpPr>
          <p:spPr>
            <a:xfrm>
              <a:off x="10819573" y="3933750"/>
              <a:ext cx="116013" cy="2001918"/>
            </a:xfrm>
            <a:prstGeom prst="rect">
              <a:avLst/>
            </a:prstGeom>
            <a:solidFill>
              <a:srgbClr val="378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 name="مجموعة 8">
            <a:extLst>
              <a:ext uri="{FF2B5EF4-FFF2-40B4-BE49-F238E27FC236}">
                <a16:creationId xmlns:a16="http://schemas.microsoft.com/office/drawing/2014/main" id="{CE69A72F-6BB5-4FA3-AEB4-68DEF911D330}"/>
              </a:ext>
            </a:extLst>
          </p:cNvPr>
          <p:cNvGrpSpPr/>
          <p:nvPr/>
        </p:nvGrpSpPr>
        <p:grpSpPr>
          <a:xfrm>
            <a:off x="3702062" y="1534414"/>
            <a:ext cx="3414099" cy="2046324"/>
            <a:chOff x="3702062" y="1534414"/>
            <a:chExt cx="3414099" cy="2046324"/>
          </a:xfrm>
        </p:grpSpPr>
        <p:sp>
          <p:nvSpPr>
            <p:cNvPr id="23" name="مربع نص 22">
              <a:extLst>
                <a:ext uri="{FF2B5EF4-FFF2-40B4-BE49-F238E27FC236}">
                  <a16:creationId xmlns:a16="http://schemas.microsoft.com/office/drawing/2014/main" id="{1500D7A4-846B-44CB-85C0-E0F5AFA6D305}"/>
                </a:ext>
              </a:extLst>
            </p:cNvPr>
            <p:cNvSpPr txBox="1"/>
            <p:nvPr/>
          </p:nvSpPr>
          <p:spPr>
            <a:xfrm>
              <a:off x="3702062" y="1534414"/>
              <a:ext cx="3260759" cy="1938992"/>
            </a:xfrm>
            <a:prstGeom prst="rect">
              <a:avLst/>
            </a:prstGeom>
            <a:noFill/>
          </p:spPr>
          <p:txBody>
            <a:bodyPr wrap="square">
              <a:spAutoFit/>
            </a:bodyPr>
            <a:lstStyle/>
            <a:p>
              <a:pPr algn="just" rtl="1"/>
              <a:r>
                <a:rPr lang="ar-SA" sz="2400" dirty="0">
                  <a:solidFill>
                    <a:schemeClr val="accent6">
                      <a:lumMod val="60000"/>
                      <a:lumOff val="40000"/>
                    </a:schemeClr>
                  </a:solidFill>
                  <a:latin typeface="Calibri" panose="020F0502020204030204" pitchFamily="34" charset="0"/>
                  <a:cs typeface="Sultan bold" pitchFamily="2" charset="-78"/>
                </a:rPr>
                <a:t>الشبكة متوسطة المدى </a:t>
              </a:r>
              <a:r>
                <a:rPr lang="en-US" sz="2400" dirty="0">
                  <a:solidFill>
                    <a:schemeClr val="accent6">
                      <a:lumMod val="60000"/>
                      <a:lumOff val="40000"/>
                    </a:schemeClr>
                  </a:solidFill>
                  <a:latin typeface="Calibri" panose="020F0502020204030204" pitchFamily="34" charset="0"/>
                  <a:cs typeface="Sultan bold" pitchFamily="2" charset="-78"/>
                </a:rPr>
                <a:t>MAN</a:t>
              </a:r>
              <a:r>
                <a:rPr lang="ar-SA" sz="2400" dirty="0">
                  <a:solidFill>
                    <a:srgbClr val="4A3ACF"/>
                  </a:solidFill>
                  <a:latin typeface="Calibri" panose="020F0502020204030204" pitchFamily="34" charset="0"/>
                  <a:cs typeface="Sultan bold" pitchFamily="2" charset="-78"/>
                </a:rPr>
                <a:t> </a:t>
              </a:r>
            </a:p>
            <a:p>
              <a:pPr algn="just" rtl="1"/>
              <a:r>
                <a:rPr lang="ar-SA" sz="2400" dirty="0">
                  <a:solidFill>
                    <a:schemeClr val="bg1">
                      <a:lumMod val="50000"/>
                    </a:schemeClr>
                  </a:solidFill>
                  <a:latin typeface="Calibri" panose="020F0502020204030204" pitchFamily="34" charset="0"/>
                  <a:cs typeface="Sultan bold" pitchFamily="2" charset="-78"/>
                </a:rPr>
                <a:t>مدى الإشارة: </a:t>
              </a:r>
            </a:p>
            <a:p>
              <a:pPr algn="just" rtl="1"/>
              <a:r>
                <a:rPr lang="ar-SA" sz="2400" dirty="0">
                  <a:solidFill>
                    <a:schemeClr val="tx1"/>
                  </a:solidFill>
                  <a:latin typeface="Calibri" panose="020F0502020204030204" pitchFamily="34" charset="0"/>
                  <a:cs typeface="Sultan bold" pitchFamily="2" charset="-78"/>
                </a:rPr>
                <a:t>مستوى مدينة</a:t>
              </a:r>
            </a:p>
            <a:p>
              <a:pPr algn="just" rtl="1"/>
              <a:r>
                <a:rPr lang="ar-SA" sz="2400" dirty="0">
                  <a:solidFill>
                    <a:schemeClr val="bg1">
                      <a:lumMod val="50000"/>
                    </a:schemeClr>
                  </a:solidFill>
                  <a:latin typeface="Calibri" panose="020F0502020204030204" pitchFamily="34" charset="0"/>
                  <a:cs typeface="Sultan bold" pitchFamily="2" charset="-78"/>
                </a:rPr>
                <a:t>التقنية المستخدمة:</a:t>
              </a:r>
            </a:p>
            <a:p>
              <a:pPr algn="just" rtl="1"/>
              <a:r>
                <a:rPr lang="ar-SA" sz="2400" dirty="0">
                  <a:solidFill>
                    <a:schemeClr val="tx1"/>
                  </a:solidFill>
                  <a:latin typeface="Calibri" panose="020F0502020204030204" pitchFamily="34" charset="0"/>
                  <a:cs typeface="Sultan bold" pitchFamily="2" charset="-78"/>
                </a:rPr>
                <a:t>واي ماكس</a:t>
              </a:r>
              <a:endParaRPr lang="ar-SA" sz="2400" dirty="0">
                <a:latin typeface="Calibri" panose="020F0502020204030204" pitchFamily="34" charset="0"/>
                <a:cs typeface="Sultan bold" pitchFamily="2" charset="-78"/>
              </a:endParaRPr>
            </a:p>
          </p:txBody>
        </p:sp>
        <p:sp>
          <p:nvSpPr>
            <p:cNvPr id="26" name="مستطيل 25">
              <a:extLst>
                <a:ext uri="{FF2B5EF4-FFF2-40B4-BE49-F238E27FC236}">
                  <a16:creationId xmlns:a16="http://schemas.microsoft.com/office/drawing/2014/main" id="{82E75F45-273A-49F8-AE0A-558B4457BB15}"/>
                </a:ext>
              </a:extLst>
            </p:cNvPr>
            <p:cNvSpPr/>
            <p:nvPr/>
          </p:nvSpPr>
          <p:spPr>
            <a:xfrm>
              <a:off x="7000148" y="1578820"/>
              <a:ext cx="116013" cy="20019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0" name="مجموعة 9">
            <a:extLst>
              <a:ext uri="{FF2B5EF4-FFF2-40B4-BE49-F238E27FC236}">
                <a16:creationId xmlns:a16="http://schemas.microsoft.com/office/drawing/2014/main" id="{15E0AE5C-B9ED-491A-93C0-1D3B72DD51E9}"/>
              </a:ext>
            </a:extLst>
          </p:cNvPr>
          <p:cNvGrpSpPr/>
          <p:nvPr/>
        </p:nvGrpSpPr>
        <p:grpSpPr>
          <a:xfrm>
            <a:off x="3661659" y="3978156"/>
            <a:ext cx="3417175" cy="2001918"/>
            <a:chOff x="3661659" y="3978156"/>
            <a:chExt cx="3417175" cy="2001918"/>
          </a:xfrm>
        </p:grpSpPr>
        <p:sp>
          <p:nvSpPr>
            <p:cNvPr id="20" name="مربع نص 19">
              <a:extLst>
                <a:ext uri="{FF2B5EF4-FFF2-40B4-BE49-F238E27FC236}">
                  <a16:creationId xmlns:a16="http://schemas.microsoft.com/office/drawing/2014/main" id="{BC7B05DE-6FF3-4909-85BF-2A2343512295}"/>
                </a:ext>
              </a:extLst>
            </p:cNvPr>
            <p:cNvSpPr txBox="1"/>
            <p:nvPr/>
          </p:nvSpPr>
          <p:spPr>
            <a:xfrm>
              <a:off x="3661659" y="3996676"/>
              <a:ext cx="3260759" cy="1938992"/>
            </a:xfrm>
            <a:prstGeom prst="rect">
              <a:avLst/>
            </a:prstGeom>
            <a:noFill/>
          </p:spPr>
          <p:txBody>
            <a:bodyPr wrap="square">
              <a:spAutoFit/>
            </a:bodyPr>
            <a:lstStyle/>
            <a:p>
              <a:pPr algn="just" rtl="1"/>
              <a:r>
                <a:rPr lang="ar-SA" sz="2400" dirty="0">
                  <a:solidFill>
                    <a:srgbClr val="FF3656"/>
                  </a:solidFill>
                  <a:latin typeface="Calibri" panose="020F0502020204030204" pitchFamily="34" charset="0"/>
                  <a:cs typeface="Sultan bold" pitchFamily="2" charset="-78"/>
                </a:rPr>
                <a:t>الشبكة واسعة المجال </a:t>
              </a:r>
              <a:r>
                <a:rPr lang="en-US" sz="2400" dirty="0">
                  <a:solidFill>
                    <a:srgbClr val="FF3656"/>
                  </a:solidFill>
                  <a:latin typeface="Calibri" panose="020F0502020204030204" pitchFamily="34" charset="0"/>
                  <a:cs typeface="Sultan bold" pitchFamily="2" charset="-78"/>
                </a:rPr>
                <a:t>WAN</a:t>
              </a:r>
              <a:endParaRPr lang="ar-SA" sz="2400" dirty="0">
                <a:solidFill>
                  <a:srgbClr val="FF3656"/>
                </a:solidFill>
                <a:latin typeface="Calibri" panose="020F0502020204030204" pitchFamily="34" charset="0"/>
                <a:cs typeface="Sultan bold" pitchFamily="2" charset="-78"/>
              </a:endParaRPr>
            </a:p>
            <a:p>
              <a:pPr algn="just" rtl="1"/>
              <a:r>
                <a:rPr lang="ar-SA" sz="2400" dirty="0">
                  <a:solidFill>
                    <a:schemeClr val="bg1">
                      <a:lumMod val="50000"/>
                    </a:schemeClr>
                  </a:solidFill>
                  <a:latin typeface="Calibri" panose="020F0502020204030204" pitchFamily="34" charset="0"/>
                  <a:cs typeface="Sultan bold" pitchFamily="2" charset="-78"/>
                </a:rPr>
                <a:t>مدى الإشارة: </a:t>
              </a:r>
            </a:p>
            <a:p>
              <a:pPr algn="just" rtl="1"/>
              <a:r>
                <a:rPr lang="ar-SA" sz="2400" dirty="0">
                  <a:solidFill>
                    <a:schemeClr val="tx1"/>
                  </a:solidFill>
                  <a:latin typeface="Calibri" panose="020F0502020204030204" pitchFamily="34" charset="0"/>
                  <a:cs typeface="Sultan bold" pitchFamily="2" charset="-78"/>
                </a:rPr>
                <a:t>عبر العالم.</a:t>
              </a:r>
            </a:p>
            <a:p>
              <a:pPr algn="just" rtl="1"/>
              <a:r>
                <a:rPr lang="ar-SA" sz="2400" dirty="0">
                  <a:solidFill>
                    <a:schemeClr val="bg1">
                      <a:lumMod val="50000"/>
                    </a:schemeClr>
                  </a:solidFill>
                  <a:latin typeface="Calibri" panose="020F0502020204030204" pitchFamily="34" charset="0"/>
                  <a:cs typeface="Sultan bold" pitchFamily="2" charset="-78"/>
                </a:rPr>
                <a:t>التقنية المستخدمة:</a:t>
              </a:r>
            </a:p>
            <a:p>
              <a:pPr algn="just" rtl="1"/>
              <a:r>
                <a:rPr lang="ar-SA" sz="2400" dirty="0">
                  <a:solidFill>
                    <a:schemeClr val="tx1"/>
                  </a:solidFill>
                  <a:latin typeface="Calibri" panose="020F0502020204030204" pitchFamily="34" charset="0"/>
                  <a:cs typeface="Sultan bold" pitchFamily="2" charset="-78"/>
                </a:rPr>
                <a:t>شبكات الهواتف الخلوية</a:t>
              </a:r>
            </a:p>
          </p:txBody>
        </p:sp>
        <p:sp>
          <p:nvSpPr>
            <p:cNvPr id="27" name="مستطيل 26">
              <a:extLst>
                <a:ext uri="{FF2B5EF4-FFF2-40B4-BE49-F238E27FC236}">
                  <a16:creationId xmlns:a16="http://schemas.microsoft.com/office/drawing/2014/main" id="{F4CBA6E3-2B82-4061-B4E5-67D31EAE872D}"/>
                </a:ext>
              </a:extLst>
            </p:cNvPr>
            <p:cNvSpPr/>
            <p:nvPr/>
          </p:nvSpPr>
          <p:spPr>
            <a:xfrm>
              <a:off x="6962821" y="3978156"/>
              <a:ext cx="116013" cy="2001918"/>
            </a:xfrm>
            <a:prstGeom prst="rect">
              <a:avLst/>
            </a:prstGeom>
            <a:solidFill>
              <a:srgbClr val="FF3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28" name="صورة 27">
            <a:extLst>
              <a:ext uri="{FF2B5EF4-FFF2-40B4-BE49-F238E27FC236}">
                <a16:creationId xmlns:a16="http://schemas.microsoft.com/office/drawing/2014/main" id="{C38939AA-E4D7-4570-9A3B-65997559FB2E}"/>
              </a:ext>
            </a:extLst>
          </p:cNvPr>
          <p:cNvPicPr>
            <a:picLocks noChangeAspect="1"/>
          </p:cNvPicPr>
          <p:nvPr/>
        </p:nvPicPr>
        <p:blipFill>
          <a:blip r:embed="rId4"/>
          <a:stretch>
            <a:fillRect/>
          </a:stretch>
        </p:blipFill>
        <p:spPr>
          <a:xfrm>
            <a:off x="1063331" y="1025666"/>
            <a:ext cx="1428750" cy="5667375"/>
          </a:xfrm>
          <a:prstGeom prst="rect">
            <a:avLst/>
          </a:prstGeom>
        </p:spPr>
      </p:pic>
    </p:spTree>
    <p:extLst>
      <p:ext uri="{BB962C8B-B14F-4D97-AF65-F5344CB8AC3E}">
        <p14:creationId xmlns:p14="http://schemas.microsoft.com/office/powerpoint/2010/main" val="3351099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6" name="قلب الصفح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3060949" y="350541"/>
            <a:ext cx="5638420" cy="1140902"/>
            <a:chOff x="3918920" y="444852"/>
            <a:chExt cx="4151517" cy="1236762"/>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1167727"/>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تقنيات الشبكات اللاسلكية</a:t>
              </a:r>
            </a:p>
          </p:txBody>
        </p:sp>
      </p:grpSp>
      <p:grpSp>
        <p:nvGrpSpPr>
          <p:cNvPr id="24" name="مجموعة 23">
            <a:extLst>
              <a:ext uri="{FF2B5EF4-FFF2-40B4-BE49-F238E27FC236}">
                <a16:creationId xmlns:a16="http://schemas.microsoft.com/office/drawing/2014/main" id="{786EADF4-C5DD-4767-B53B-0C50EB27356B}"/>
              </a:ext>
            </a:extLst>
          </p:cNvPr>
          <p:cNvGrpSpPr/>
          <p:nvPr/>
        </p:nvGrpSpPr>
        <p:grpSpPr>
          <a:xfrm>
            <a:off x="151005" y="962239"/>
            <a:ext cx="11846123" cy="5651135"/>
            <a:chOff x="151005" y="962239"/>
            <a:chExt cx="11846123" cy="5651135"/>
          </a:xfrm>
        </p:grpSpPr>
        <p:grpSp>
          <p:nvGrpSpPr>
            <p:cNvPr id="11" name="مجموعة 10">
              <a:extLst>
                <a:ext uri="{FF2B5EF4-FFF2-40B4-BE49-F238E27FC236}">
                  <a16:creationId xmlns:a16="http://schemas.microsoft.com/office/drawing/2014/main" id="{7EAE29E7-C503-4040-9782-E771D4E507EB}"/>
                </a:ext>
              </a:extLst>
            </p:cNvPr>
            <p:cNvGrpSpPr/>
            <p:nvPr/>
          </p:nvGrpSpPr>
          <p:grpSpPr>
            <a:xfrm>
              <a:off x="151005" y="962239"/>
              <a:ext cx="11846123" cy="5651135"/>
              <a:chOff x="151005" y="962239"/>
              <a:chExt cx="11846123" cy="5651135"/>
            </a:xfrm>
          </p:grpSpPr>
          <p:sp>
            <p:nvSpPr>
              <p:cNvPr id="10" name="مستطيل: زوايا مستديرة 9">
                <a:extLst>
                  <a:ext uri="{FF2B5EF4-FFF2-40B4-BE49-F238E27FC236}">
                    <a16:creationId xmlns:a16="http://schemas.microsoft.com/office/drawing/2014/main" id="{483DCCD2-2191-40EF-97C5-5E5A14DE2A31}"/>
                  </a:ext>
                </a:extLst>
              </p:cNvPr>
              <p:cNvSpPr/>
              <p:nvPr/>
            </p:nvSpPr>
            <p:spPr>
              <a:xfrm>
                <a:off x="151006" y="1244327"/>
                <a:ext cx="11242623" cy="15065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زوايا مستديرة 14">
                <a:extLst>
                  <a:ext uri="{FF2B5EF4-FFF2-40B4-BE49-F238E27FC236}">
                    <a16:creationId xmlns:a16="http://schemas.microsoft.com/office/drawing/2014/main" id="{05D441A0-E28F-4C1E-9416-13BDC52DF470}"/>
                  </a:ext>
                </a:extLst>
              </p:cNvPr>
              <p:cNvSpPr/>
              <p:nvPr/>
            </p:nvSpPr>
            <p:spPr>
              <a:xfrm>
                <a:off x="151005" y="3109461"/>
                <a:ext cx="11242623" cy="15065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زوايا مستديرة 15">
                <a:extLst>
                  <a:ext uri="{FF2B5EF4-FFF2-40B4-BE49-F238E27FC236}">
                    <a16:creationId xmlns:a16="http://schemas.microsoft.com/office/drawing/2014/main" id="{6BDE3101-DFD1-4B28-B4DB-515AB65B6493}"/>
                  </a:ext>
                </a:extLst>
              </p:cNvPr>
              <p:cNvSpPr/>
              <p:nvPr/>
            </p:nvSpPr>
            <p:spPr>
              <a:xfrm>
                <a:off x="151005" y="4914432"/>
                <a:ext cx="11242623" cy="15065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7" name="صورة 16">
                <a:extLst>
                  <a:ext uri="{FF2B5EF4-FFF2-40B4-BE49-F238E27FC236}">
                    <a16:creationId xmlns:a16="http://schemas.microsoft.com/office/drawing/2014/main" id="{64CFDCE9-FB46-43BE-B380-0089A91BD35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599" b="98256" l="9901" r="98303">
                            <a14:foregroundMark x1="81471" y1="5378" x2="88685" y2="17297"/>
                            <a14:foregroundMark x1="88685" y1="17297" x2="86563" y2="25872"/>
                            <a14:foregroundMark x1="86563" y1="25872" x2="85290" y2="26890"/>
                            <a14:foregroundMark x1="74823" y1="2180" x2="83593" y2="1744"/>
                            <a14:foregroundMark x1="83593" y1="1744" x2="83593" y2="1744"/>
                            <a14:foregroundMark x1="70580" y1="3343" x2="70580" y2="3343"/>
                            <a14:foregroundMark x1="70580" y1="3343" x2="73409" y2="4651"/>
                            <a14:foregroundMark x1="91089" y1="18169" x2="86280" y2="25872"/>
                            <a14:foregroundMark x1="86280" y1="25872" x2="77086" y2="31977"/>
                            <a14:foregroundMark x1="77086" y1="31977" x2="76521" y2="31977"/>
                            <a14:foregroundMark x1="70580" y1="29797" x2="74257" y2="28488"/>
                            <a14:foregroundMark x1="96464" y1="13663" x2="96747" y2="20494"/>
                            <a14:foregroundMark x1="98303" y1="48692" x2="97737" y2="51599"/>
                            <a14:foregroundMark x1="80481" y1="71512" x2="86421" y2="77616"/>
                            <a14:foregroundMark x1="86421" y1="77616" x2="86563" y2="90988"/>
                            <a14:foregroundMark x1="86563" y1="90988" x2="83310" y2="98256"/>
                            <a14:foregroundMark x1="85573" y1="68605" x2="73975" y2="68314"/>
                            <a14:foregroundMark x1="71853" y1="70930" x2="71853" y2="70930"/>
                            <a14:foregroundMark x1="70580" y1="70930" x2="74823" y2="73256"/>
                            <a14:backgroundMark x1="73692" y1="6686" x2="72419" y2="23692"/>
                            <a14:backgroundMark x1="68034" y1="40988" x2="70297" y2="53924"/>
                            <a14:backgroundMark x1="70297" y1="53924" x2="69024" y2="58430"/>
                            <a14:backgroundMark x1="74540" y1="8866" x2="80905" y2="15552"/>
                            <a14:backgroundMark x1="80905" y1="15552" x2="80905" y2="15698"/>
                          </a14:backgroundRemoval>
                        </a14:imgEffect>
                      </a14:imgLayer>
                    </a14:imgProps>
                  </a:ext>
                  <a:ext uri="{28A0092B-C50C-407E-A947-70E740481C1C}">
                    <a14:useLocalDpi xmlns:a14="http://schemas.microsoft.com/office/drawing/2010/main" val="0"/>
                  </a:ext>
                </a:extLst>
              </a:blip>
              <a:stretch>
                <a:fillRect/>
              </a:stretch>
            </p:blipFill>
            <p:spPr>
              <a:xfrm>
                <a:off x="6189930" y="962239"/>
                <a:ext cx="5807198" cy="5651135"/>
              </a:xfrm>
              <a:prstGeom prst="rect">
                <a:avLst/>
              </a:prstGeom>
            </p:spPr>
          </p:pic>
        </p:grpSp>
        <p:pic>
          <p:nvPicPr>
            <p:cNvPr id="13" name="صورة 12">
              <a:extLst>
                <a:ext uri="{FF2B5EF4-FFF2-40B4-BE49-F238E27FC236}">
                  <a16:creationId xmlns:a16="http://schemas.microsoft.com/office/drawing/2014/main" id="{DD38EBEA-3EA1-4EA7-95BC-B19B4DCCB78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055618" y="1430365"/>
              <a:ext cx="714375" cy="895350"/>
            </a:xfrm>
            <a:prstGeom prst="rect">
              <a:avLst/>
            </a:prstGeom>
          </p:spPr>
        </p:pic>
        <p:pic>
          <p:nvPicPr>
            <p:cNvPr id="19" name="صورة 18">
              <a:extLst>
                <a:ext uri="{FF2B5EF4-FFF2-40B4-BE49-F238E27FC236}">
                  <a16:creationId xmlns:a16="http://schemas.microsoft.com/office/drawing/2014/main" id="{B5EA8934-607A-4FE7-B57A-BF840DDF33A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960881" y="3463956"/>
              <a:ext cx="1000125" cy="647700"/>
            </a:xfrm>
            <a:prstGeom prst="rect">
              <a:avLst/>
            </a:prstGeom>
          </p:spPr>
        </p:pic>
        <p:pic>
          <p:nvPicPr>
            <p:cNvPr id="21" name="صورة 20">
              <a:extLst>
                <a:ext uri="{FF2B5EF4-FFF2-40B4-BE49-F238E27FC236}">
                  <a16:creationId xmlns:a16="http://schemas.microsoft.com/office/drawing/2014/main" id="{5D50082F-06E5-4E71-ADEA-BB3F11C0234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022178" y="5342913"/>
              <a:ext cx="742950" cy="752475"/>
            </a:xfrm>
            <a:prstGeom prst="rect">
              <a:avLst/>
            </a:prstGeom>
          </p:spPr>
        </p:pic>
        <p:sp>
          <p:nvSpPr>
            <p:cNvPr id="25" name="TextBox 20">
              <a:extLst>
                <a:ext uri="{FF2B5EF4-FFF2-40B4-BE49-F238E27FC236}">
                  <a16:creationId xmlns:a16="http://schemas.microsoft.com/office/drawing/2014/main" id="{454A3D80-20C7-4BB8-8E50-1EB575EE2FCD}"/>
                </a:ext>
              </a:extLst>
            </p:cNvPr>
            <p:cNvSpPr txBox="1"/>
            <p:nvPr/>
          </p:nvSpPr>
          <p:spPr>
            <a:xfrm>
              <a:off x="194872" y="1250278"/>
              <a:ext cx="9825969" cy="1569660"/>
            </a:xfrm>
            <a:prstGeom prst="rect">
              <a:avLst/>
            </a:prstGeom>
            <a:noFill/>
          </p:spPr>
          <p:txBody>
            <a:bodyPr wrap="square" lIns="0" rIns="0" rtlCol="0" anchor="t">
              <a:spAutoFit/>
            </a:bodyPr>
            <a:lstStyle/>
            <a:p>
              <a:pPr algn="justLow" rtl="1">
                <a:buClrTx/>
                <a:buFontTx/>
                <a:buNone/>
              </a:pPr>
              <a:r>
                <a:rPr lang="ar-SA" sz="2400" kern="1200" noProof="1">
                  <a:solidFill>
                    <a:srgbClr val="5FACB3"/>
                  </a:solidFill>
                  <a:latin typeface="Calibri" panose="020F0502020204030204"/>
                  <a:cs typeface="Sultan bold" pitchFamily="2" charset="-78"/>
                </a:rPr>
                <a:t>البلوتوث :</a:t>
              </a:r>
            </a:p>
            <a:p>
              <a:pPr algn="justLow" rtl="1">
                <a:buClrTx/>
                <a:buFontTx/>
                <a:buNone/>
              </a:pPr>
              <a:r>
                <a:rPr lang="ar-SA" sz="2400" kern="1200" noProof="1">
                  <a:latin typeface="Calibri" panose="020F0502020204030204"/>
                  <a:cs typeface="Sultan bold" pitchFamily="2" charset="-78"/>
                </a:rPr>
                <a:t>تقنية لاسلكية للشبكات لتبادل البيانات لمسافات قصيرة. </a:t>
              </a:r>
            </a:p>
            <a:p>
              <a:pPr algn="justLow" rtl="1">
                <a:buClrTx/>
                <a:buFontTx/>
                <a:buNone/>
              </a:pPr>
              <a:r>
                <a:rPr lang="ar-SA" sz="2400" kern="1200" noProof="1">
                  <a:latin typeface="Calibri" panose="020F0502020204030204"/>
                  <a:cs typeface="Sultan bold" pitchFamily="2" charset="-78"/>
                </a:rPr>
                <a:t>تستخدم في العديد من الأجهزة مثل الهواتف النقالة ولوحات المفاتيح والفأرة والسماعات اللاسلكية، إضافة إلى أدوات التحكم بأجهزة الألعاب وتحديد الأماكن.</a:t>
              </a:r>
              <a:endParaRPr lang="en-US" sz="2400" kern="1200" noProof="1">
                <a:latin typeface="Calibri" panose="020F0502020204030204"/>
                <a:cs typeface="Sultan bold" pitchFamily="2" charset="-78"/>
              </a:endParaRPr>
            </a:p>
          </p:txBody>
        </p:sp>
        <p:sp>
          <p:nvSpPr>
            <p:cNvPr id="26" name="TextBox 20">
              <a:extLst>
                <a:ext uri="{FF2B5EF4-FFF2-40B4-BE49-F238E27FC236}">
                  <a16:creationId xmlns:a16="http://schemas.microsoft.com/office/drawing/2014/main" id="{20802DBF-7A30-4781-854C-C1B1D0A449BA}"/>
                </a:ext>
              </a:extLst>
            </p:cNvPr>
            <p:cNvSpPr txBox="1"/>
            <p:nvPr/>
          </p:nvSpPr>
          <p:spPr>
            <a:xfrm>
              <a:off x="344772" y="3088533"/>
              <a:ext cx="9616109" cy="1569660"/>
            </a:xfrm>
            <a:prstGeom prst="rect">
              <a:avLst/>
            </a:prstGeom>
            <a:noFill/>
          </p:spPr>
          <p:txBody>
            <a:bodyPr wrap="square" lIns="0" rIns="0" rtlCol="0" anchor="t">
              <a:spAutoFit/>
            </a:bodyPr>
            <a:lstStyle>
              <a:defPPr marR="0" lvl="0" algn="l" rtl="0">
                <a:lnSpc>
                  <a:spcPct val="100000"/>
                </a:lnSpc>
                <a:spcBef>
                  <a:spcPts val="0"/>
                </a:spcBef>
                <a:spcAft>
                  <a:spcPts val="0"/>
                </a:spcAft>
              </a:defPPr>
              <a:lvl1pPr algn="justLow" rtl="1">
                <a:buClrTx/>
                <a:buFontTx/>
                <a:buNone/>
                <a:defRPr sz="1200" b="1" kern="1200">
                  <a:solidFill>
                    <a:schemeClr val="tx1">
                      <a:lumMod val="50000"/>
                    </a:schemeClr>
                  </a:solidFill>
                  <a:latin typeface="Calibri" panose="020F0502020204030204"/>
                  <a:ea typeface="+mn-ea"/>
                  <a:cs typeface="+mn-cs"/>
                </a:defRPr>
              </a:lvl1pPr>
            </a:lstStyle>
            <a:p>
              <a:r>
                <a:rPr lang="ar-SA" sz="2400" b="0" noProof="1">
                  <a:solidFill>
                    <a:srgbClr val="F0A54E"/>
                  </a:solidFill>
                  <a:cs typeface="Sultan bold" pitchFamily="2" charset="-78"/>
                </a:rPr>
                <a:t>تقنية واي فاي :</a:t>
              </a:r>
            </a:p>
            <a:p>
              <a:r>
                <a:rPr lang="ar-SA" sz="2400" b="0" noProof="1">
                  <a:solidFill>
                    <a:schemeClr val="tx1"/>
                  </a:solidFill>
                  <a:cs typeface="Sultan bold" pitchFamily="2" charset="-78"/>
                </a:rPr>
                <a:t>من أكثر التقنيات شيوعا وإنتشارا في الشبكات الالسلكية.</a:t>
              </a:r>
            </a:p>
            <a:p>
              <a:r>
                <a:rPr lang="ar-SA" sz="2400" b="0" noProof="1">
                  <a:solidFill>
                    <a:schemeClr val="tx1"/>
                  </a:solidFill>
                  <a:cs typeface="Sultan bold" pitchFamily="2" charset="-78"/>
                </a:rPr>
                <a:t>تستخدم بشكل واسع في </a:t>
              </a:r>
              <a:r>
                <a:rPr lang="ar-SA" sz="2400" b="0" dirty="0">
                  <a:solidFill>
                    <a:schemeClr val="tx1"/>
                  </a:solidFill>
                  <a:cs typeface="Sultan bold" pitchFamily="2" charset="-78"/>
                </a:rPr>
                <a:t>أجهزة الحاسب و الهواتف الذكية وأجهزة الألعاب، كما تستخدم في كاميرات المراقبة المتصلة بالإنترنت وأجهزة التلفاز الذكية والطابعات والعديد من الأجهزة الأخرى. </a:t>
              </a:r>
              <a:endParaRPr lang="en-US" sz="2400" b="0" noProof="1">
                <a:solidFill>
                  <a:schemeClr val="tx1"/>
                </a:solidFill>
                <a:cs typeface="Sultan bold" pitchFamily="2" charset="-78"/>
              </a:endParaRPr>
            </a:p>
          </p:txBody>
        </p:sp>
        <p:sp>
          <p:nvSpPr>
            <p:cNvPr id="27" name="TextBox 20">
              <a:extLst>
                <a:ext uri="{FF2B5EF4-FFF2-40B4-BE49-F238E27FC236}">
                  <a16:creationId xmlns:a16="http://schemas.microsoft.com/office/drawing/2014/main" id="{8CBCA927-D08B-4C3B-8533-47B5C9E9E405}"/>
                </a:ext>
              </a:extLst>
            </p:cNvPr>
            <p:cNvSpPr txBox="1"/>
            <p:nvPr/>
          </p:nvSpPr>
          <p:spPr>
            <a:xfrm>
              <a:off x="194872" y="4907791"/>
              <a:ext cx="9758985" cy="1569660"/>
            </a:xfrm>
            <a:prstGeom prst="rect">
              <a:avLst/>
            </a:prstGeom>
            <a:noFill/>
          </p:spPr>
          <p:txBody>
            <a:bodyPr wrap="square" lIns="0" rIns="0" rtlCol="0" anchor="t">
              <a:spAutoFit/>
            </a:bodyPr>
            <a:lstStyle>
              <a:defPPr marR="0" lvl="0" algn="l" rtl="0">
                <a:lnSpc>
                  <a:spcPct val="100000"/>
                </a:lnSpc>
                <a:spcBef>
                  <a:spcPts val="0"/>
                </a:spcBef>
                <a:spcAft>
                  <a:spcPts val="0"/>
                </a:spcAft>
              </a:defPPr>
              <a:lvl1pPr algn="justLow" rtl="1">
                <a:buClrTx/>
                <a:buFontTx/>
                <a:buNone/>
                <a:defRPr sz="1200" b="1" kern="1200">
                  <a:solidFill>
                    <a:schemeClr val="tx1">
                      <a:lumMod val="50000"/>
                    </a:schemeClr>
                  </a:solidFill>
                  <a:latin typeface="Calibri" panose="020F0502020204030204"/>
                  <a:ea typeface="+mn-ea"/>
                  <a:cs typeface="+mn-cs"/>
                </a:defRPr>
              </a:lvl1pPr>
            </a:lstStyle>
            <a:p>
              <a:r>
                <a:rPr lang="ar-SA" sz="2400" b="0" noProof="1">
                  <a:solidFill>
                    <a:srgbClr val="E54E35"/>
                  </a:solidFill>
                  <a:cs typeface="Sultan bold" pitchFamily="2" charset="-78"/>
                </a:rPr>
                <a:t>تقنية الاتصال قريب المدى </a:t>
              </a:r>
              <a:r>
                <a:rPr lang="en-US" sz="2400" b="0" noProof="1">
                  <a:solidFill>
                    <a:srgbClr val="E54E35"/>
                  </a:solidFill>
                  <a:cs typeface="Sultan bold" pitchFamily="2" charset="-78"/>
                </a:rPr>
                <a:t>NFC</a:t>
              </a:r>
              <a:r>
                <a:rPr lang="ar-SA" sz="2400" b="0" noProof="1">
                  <a:solidFill>
                    <a:srgbClr val="E54E35"/>
                  </a:solidFill>
                  <a:cs typeface="Sultan bold" pitchFamily="2" charset="-78"/>
                </a:rPr>
                <a:t> :</a:t>
              </a:r>
            </a:p>
            <a:p>
              <a:r>
                <a:rPr lang="ar-SA" sz="2400" b="0" noProof="1">
                  <a:solidFill>
                    <a:schemeClr val="tx1"/>
                  </a:solidFill>
                  <a:cs typeface="Sultan bold" pitchFamily="2" charset="-78"/>
                </a:rPr>
                <a:t>تستخدم </a:t>
              </a:r>
              <a:r>
                <a:rPr lang="ar-SA" sz="2400" b="0" dirty="0">
                  <a:solidFill>
                    <a:schemeClr val="tx1"/>
                  </a:solidFill>
                  <a:cs typeface="Sultan bold" pitchFamily="2" charset="-78"/>
                </a:rPr>
                <a:t>للاتصال من مسافة قصيرة بين الأجهزة التي تدعم هذه التقنية وتتم عملية تبادل المعلومات عبر موجات الراديو، وتعد استخدامها الأكثر في الهواتف الذكية. بعض الأجهزة الداعمة يمكنها تسجيل معلومات بطاقات الائتمان واستخدام الهاتف الدفع عند القيام بالتسوق. </a:t>
              </a:r>
              <a:endParaRPr lang="en-US" sz="2400" b="0" noProof="1">
                <a:solidFill>
                  <a:schemeClr val="tx1"/>
                </a:solidFill>
                <a:cs typeface="Sultan bold" pitchFamily="2" charset="-78"/>
              </a:endParaRPr>
            </a:p>
          </p:txBody>
        </p:sp>
      </p:grpSp>
    </p:spTree>
    <p:extLst>
      <p:ext uri="{BB962C8B-B14F-4D97-AF65-F5344CB8AC3E}">
        <p14:creationId xmlns:p14="http://schemas.microsoft.com/office/powerpoint/2010/main" val="2913760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9" name="قلب الصفحة.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17912" y="91782"/>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1681856" y="275254"/>
            <a:ext cx="8814216" cy="1633344"/>
            <a:chOff x="3918920" y="444852"/>
            <a:chExt cx="4151517" cy="1770580"/>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1701545"/>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تصنيف الشبكات وفقاَ لتخطيط الشبكة</a:t>
              </a:r>
            </a:p>
          </p:txBody>
        </p:sp>
      </p:grpSp>
      <p:sp>
        <p:nvSpPr>
          <p:cNvPr id="8" name="مربع نص 7">
            <a:extLst>
              <a:ext uri="{FF2B5EF4-FFF2-40B4-BE49-F238E27FC236}">
                <a16:creationId xmlns:a16="http://schemas.microsoft.com/office/drawing/2014/main" id="{3093868D-92DC-4A47-8F4E-A080C653D85D}"/>
              </a:ext>
            </a:extLst>
          </p:cNvPr>
          <p:cNvSpPr txBox="1"/>
          <p:nvPr/>
        </p:nvSpPr>
        <p:spPr>
          <a:xfrm>
            <a:off x="374754" y="1289154"/>
            <a:ext cx="11137692" cy="523220"/>
          </a:xfrm>
          <a:prstGeom prst="rect">
            <a:avLst/>
          </a:prstGeom>
          <a:noFill/>
        </p:spPr>
        <p:txBody>
          <a:bodyPr wrap="square" rtlCol="1">
            <a:spAutoFit/>
          </a:bodyPr>
          <a:lstStyle/>
          <a:p>
            <a:pPr algn="ctr"/>
            <a:r>
              <a:rPr lang="ar-SA" sz="2800" dirty="0">
                <a:solidFill>
                  <a:srgbClr val="32C25B"/>
                </a:solidFill>
                <a:cs typeface="Sultan bold" pitchFamily="2" charset="-78"/>
              </a:rPr>
              <a:t>مخطط الشبكة (</a:t>
            </a:r>
            <a:r>
              <a:rPr lang="en-US" sz="2800" dirty="0">
                <a:solidFill>
                  <a:srgbClr val="32C25B"/>
                </a:solidFill>
                <a:cs typeface="Sultan bold" pitchFamily="2" charset="-78"/>
              </a:rPr>
              <a:t>(Network Topology</a:t>
            </a:r>
            <a:endParaRPr lang="ar-SA" sz="2800" dirty="0">
              <a:solidFill>
                <a:srgbClr val="32C25B"/>
              </a:solidFill>
              <a:cs typeface="Sultan bold" pitchFamily="2" charset="-78"/>
            </a:endParaRPr>
          </a:p>
        </p:txBody>
      </p:sp>
      <p:sp>
        <p:nvSpPr>
          <p:cNvPr id="13" name="مربع نص 12">
            <a:extLst>
              <a:ext uri="{FF2B5EF4-FFF2-40B4-BE49-F238E27FC236}">
                <a16:creationId xmlns:a16="http://schemas.microsoft.com/office/drawing/2014/main" id="{3C9C0F92-0108-441F-A4B1-8883DE16FA88}"/>
              </a:ext>
            </a:extLst>
          </p:cNvPr>
          <p:cNvSpPr txBox="1"/>
          <p:nvPr/>
        </p:nvSpPr>
        <p:spPr>
          <a:xfrm>
            <a:off x="566356" y="1866458"/>
            <a:ext cx="11137692" cy="954107"/>
          </a:xfrm>
          <a:prstGeom prst="rect">
            <a:avLst/>
          </a:prstGeom>
          <a:noFill/>
        </p:spPr>
        <p:txBody>
          <a:bodyPr wrap="square" rtlCol="1">
            <a:spAutoFit/>
          </a:bodyPr>
          <a:lstStyle/>
          <a:p>
            <a:pPr algn="ctr"/>
            <a:r>
              <a:rPr lang="ar-SA" sz="2800" dirty="0">
                <a:cs typeface="Sultan bold" pitchFamily="2" charset="-78"/>
              </a:rPr>
              <a:t>إن كلمة ( تخطيط ) في عالم شبكات الحاسب تشير الى شكل اتصال الاجهزة ببعضها . سنتعرف على بعض المخططات الاساسية للشبكات .</a:t>
            </a:r>
          </a:p>
        </p:txBody>
      </p:sp>
      <p:pic>
        <p:nvPicPr>
          <p:cNvPr id="15" name="صورة 14">
            <a:extLst>
              <a:ext uri="{FF2B5EF4-FFF2-40B4-BE49-F238E27FC236}">
                <a16:creationId xmlns:a16="http://schemas.microsoft.com/office/drawing/2014/main" id="{B8FD28E2-B218-4EC8-A24F-50044165106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72111" y="3122698"/>
            <a:ext cx="1780071" cy="2375627"/>
          </a:xfrm>
          <a:prstGeom prst="rect">
            <a:avLst/>
          </a:prstGeom>
        </p:spPr>
      </p:pic>
      <p:pic>
        <p:nvPicPr>
          <p:cNvPr id="17" name="صورة 16">
            <a:extLst>
              <a:ext uri="{FF2B5EF4-FFF2-40B4-BE49-F238E27FC236}">
                <a16:creationId xmlns:a16="http://schemas.microsoft.com/office/drawing/2014/main" id="{014E0748-9F31-4354-9257-9CD49539E57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072058" y="3218922"/>
            <a:ext cx="2318748" cy="2311507"/>
          </a:xfrm>
          <a:prstGeom prst="rect">
            <a:avLst/>
          </a:prstGeom>
        </p:spPr>
      </p:pic>
      <p:pic>
        <p:nvPicPr>
          <p:cNvPr id="18" name="صورة 17">
            <a:extLst>
              <a:ext uri="{FF2B5EF4-FFF2-40B4-BE49-F238E27FC236}">
                <a16:creationId xmlns:a16="http://schemas.microsoft.com/office/drawing/2014/main" id="{25CB9286-A212-48A8-AE5E-62DE3EB5DBF3}"/>
              </a:ext>
            </a:extLst>
          </p:cNvPr>
          <p:cNvPicPr>
            <a:picLocks noChangeAspect="1"/>
          </p:cNvPicPr>
          <p:nvPr/>
        </p:nvPicPr>
        <p:blipFill rotWithShape="1">
          <a:blip r:embed="rId6">
            <a:clrChange>
              <a:clrFrom>
                <a:srgbClr val="FFFFFF"/>
              </a:clrFrom>
              <a:clrTo>
                <a:srgbClr val="FFFFFF">
                  <a:alpha val="0"/>
                </a:srgbClr>
              </a:clrTo>
            </a:clrChange>
          </a:blip>
          <a:srcRect r="6724"/>
          <a:stretch/>
        </p:blipFill>
        <p:spPr>
          <a:xfrm>
            <a:off x="9364071" y="3429000"/>
            <a:ext cx="2070974" cy="2053887"/>
          </a:xfrm>
          <a:prstGeom prst="rect">
            <a:avLst/>
          </a:prstGeom>
        </p:spPr>
      </p:pic>
      <p:pic>
        <p:nvPicPr>
          <p:cNvPr id="19" name="صورة 18">
            <a:extLst>
              <a:ext uri="{FF2B5EF4-FFF2-40B4-BE49-F238E27FC236}">
                <a16:creationId xmlns:a16="http://schemas.microsoft.com/office/drawing/2014/main" id="{68CFD860-7BEB-4D71-AEDF-C911C217D9A6}"/>
              </a:ext>
            </a:extLst>
          </p:cNvPr>
          <p:cNvPicPr>
            <a:picLocks noChangeAspect="1"/>
          </p:cNvPicPr>
          <p:nvPr/>
        </p:nvPicPr>
        <p:blipFill rotWithShape="1">
          <a:blip r:embed="rId7">
            <a:clrChange>
              <a:clrFrom>
                <a:srgbClr val="FFFFFF"/>
              </a:clrFrom>
              <a:clrTo>
                <a:srgbClr val="FFFFFF">
                  <a:alpha val="0"/>
                </a:srgbClr>
              </a:clrTo>
            </a:clrChange>
          </a:blip>
          <a:srcRect l="9497" t="3573" r="8979" b="5549"/>
          <a:stretch/>
        </p:blipFill>
        <p:spPr>
          <a:xfrm>
            <a:off x="4489136" y="3181858"/>
            <a:ext cx="2347424" cy="2446930"/>
          </a:xfrm>
          <a:prstGeom prst="rect">
            <a:avLst/>
          </a:prstGeom>
        </p:spPr>
      </p:pic>
      <p:pic>
        <p:nvPicPr>
          <p:cNvPr id="20" name="صورة 19">
            <a:extLst>
              <a:ext uri="{FF2B5EF4-FFF2-40B4-BE49-F238E27FC236}">
                <a16:creationId xmlns:a16="http://schemas.microsoft.com/office/drawing/2014/main" id="{9314296A-076D-481D-941C-39DE7198E91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700055" y="3052117"/>
            <a:ext cx="2718941" cy="2603124"/>
          </a:xfrm>
          <a:prstGeom prst="rect">
            <a:avLst/>
          </a:prstGeom>
        </p:spPr>
      </p:pic>
      <p:grpSp>
        <p:nvGrpSpPr>
          <p:cNvPr id="22" name="مجموعة 21">
            <a:extLst>
              <a:ext uri="{FF2B5EF4-FFF2-40B4-BE49-F238E27FC236}">
                <a16:creationId xmlns:a16="http://schemas.microsoft.com/office/drawing/2014/main" id="{2034E3A3-CA32-46EC-A2AD-C0B03E267121}"/>
              </a:ext>
            </a:extLst>
          </p:cNvPr>
          <p:cNvGrpSpPr/>
          <p:nvPr/>
        </p:nvGrpSpPr>
        <p:grpSpPr>
          <a:xfrm>
            <a:off x="9278974" y="5618470"/>
            <a:ext cx="2070974" cy="612949"/>
            <a:chOff x="9643052" y="1124028"/>
            <a:chExt cx="1514188" cy="1514188"/>
          </a:xfrm>
          <a:solidFill>
            <a:srgbClr val="32C25B"/>
          </a:solidFill>
        </p:grpSpPr>
        <p:sp>
          <p:nvSpPr>
            <p:cNvPr id="23" name="مستطيل: زوايا مستديرة 22">
              <a:extLst>
                <a:ext uri="{FF2B5EF4-FFF2-40B4-BE49-F238E27FC236}">
                  <a16:creationId xmlns:a16="http://schemas.microsoft.com/office/drawing/2014/main" id="{37C05770-51FB-431A-8E65-8DB7E91C2682}"/>
                </a:ext>
              </a:extLst>
            </p:cNvPr>
            <p:cNvSpPr/>
            <p:nvPr/>
          </p:nvSpPr>
          <p:spPr>
            <a:xfrm>
              <a:off x="9643052" y="1124028"/>
              <a:ext cx="1514188" cy="1514188"/>
            </a:xfrm>
            <a:prstGeom prst="roundRect">
              <a:avLst>
                <a:gd name="adj" fmla="val 10000"/>
              </a:avLst>
            </a:prstGeom>
            <a:grpFill/>
          </p:spPr>
          <p:style>
            <a:lnRef idx="2">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sp>
        <p:sp>
          <p:nvSpPr>
            <p:cNvPr id="24" name="مستطيل: زوايا مستديرة 4">
              <a:extLst>
                <a:ext uri="{FF2B5EF4-FFF2-40B4-BE49-F238E27FC236}">
                  <a16:creationId xmlns:a16="http://schemas.microsoft.com/office/drawing/2014/main" id="{4000A7FA-59EB-438D-840C-A445D02960D3}"/>
                </a:ext>
              </a:extLst>
            </p:cNvPr>
            <p:cNvSpPr txBox="1"/>
            <p:nvPr/>
          </p:nvSpPr>
          <p:spPr>
            <a:xfrm>
              <a:off x="9687401" y="1168377"/>
              <a:ext cx="1425490" cy="14254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微软雅黑" panose="020B0503020204020204" pitchFamily="34" charset="-122"/>
                  <a:ea typeface="微软雅黑" panose="020B0503020204020204" pitchFamily="34" charset="-122"/>
                  <a:cs typeface="Fanan" pitchFamily="2" charset="-78"/>
                </a:rPr>
                <a:t>مخطط الهجين </a:t>
              </a:r>
            </a:p>
          </p:txBody>
        </p:sp>
      </p:grpSp>
      <p:grpSp>
        <p:nvGrpSpPr>
          <p:cNvPr id="25" name="مجموعة 24">
            <a:extLst>
              <a:ext uri="{FF2B5EF4-FFF2-40B4-BE49-F238E27FC236}">
                <a16:creationId xmlns:a16="http://schemas.microsoft.com/office/drawing/2014/main" id="{0EF15175-C4DF-4089-8F37-4795492818DB}"/>
              </a:ext>
            </a:extLst>
          </p:cNvPr>
          <p:cNvGrpSpPr/>
          <p:nvPr/>
        </p:nvGrpSpPr>
        <p:grpSpPr>
          <a:xfrm>
            <a:off x="4738096" y="5638636"/>
            <a:ext cx="2070974" cy="612949"/>
            <a:chOff x="9643052" y="1124028"/>
            <a:chExt cx="1514188" cy="1514188"/>
          </a:xfrm>
          <a:solidFill>
            <a:srgbClr val="32C25B"/>
          </a:solidFill>
        </p:grpSpPr>
        <p:sp>
          <p:nvSpPr>
            <p:cNvPr id="26" name="مستطيل: زوايا مستديرة 25">
              <a:extLst>
                <a:ext uri="{FF2B5EF4-FFF2-40B4-BE49-F238E27FC236}">
                  <a16:creationId xmlns:a16="http://schemas.microsoft.com/office/drawing/2014/main" id="{AF4BFCAE-99BC-42C7-8818-3951444FC941}"/>
                </a:ext>
              </a:extLst>
            </p:cNvPr>
            <p:cNvSpPr/>
            <p:nvPr/>
          </p:nvSpPr>
          <p:spPr>
            <a:xfrm>
              <a:off x="9643052" y="1124028"/>
              <a:ext cx="1514188" cy="1514188"/>
            </a:xfrm>
            <a:prstGeom prst="roundRect">
              <a:avLst>
                <a:gd name="adj" fmla="val 10000"/>
              </a:avLst>
            </a:prstGeom>
            <a:grpFill/>
          </p:spPr>
          <p:style>
            <a:lnRef idx="2">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sp>
        <p:sp>
          <p:nvSpPr>
            <p:cNvPr id="27" name="مستطيل: زوايا مستديرة 4">
              <a:extLst>
                <a:ext uri="{FF2B5EF4-FFF2-40B4-BE49-F238E27FC236}">
                  <a16:creationId xmlns:a16="http://schemas.microsoft.com/office/drawing/2014/main" id="{3A90516D-0637-4FBC-88C4-AC188C8640F7}"/>
                </a:ext>
              </a:extLst>
            </p:cNvPr>
            <p:cNvSpPr txBox="1"/>
            <p:nvPr/>
          </p:nvSpPr>
          <p:spPr>
            <a:xfrm>
              <a:off x="9687401" y="1168377"/>
              <a:ext cx="1425490" cy="14254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微软雅黑" panose="020B0503020204020204" pitchFamily="34" charset="-122"/>
                  <a:ea typeface="微软雅黑" panose="020B0503020204020204" pitchFamily="34" charset="-122"/>
                  <a:cs typeface="Fanan" pitchFamily="2" charset="-78"/>
                </a:rPr>
                <a:t>مخطط الشبكة </a:t>
              </a:r>
            </a:p>
          </p:txBody>
        </p:sp>
      </p:grpSp>
      <p:grpSp>
        <p:nvGrpSpPr>
          <p:cNvPr id="28" name="مجموعة 27">
            <a:extLst>
              <a:ext uri="{FF2B5EF4-FFF2-40B4-BE49-F238E27FC236}">
                <a16:creationId xmlns:a16="http://schemas.microsoft.com/office/drawing/2014/main" id="{606DAF3C-809B-4067-B177-2D41EBB5C3B5}"/>
              </a:ext>
            </a:extLst>
          </p:cNvPr>
          <p:cNvGrpSpPr/>
          <p:nvPr/>
        </p:nvGrpSpPr>
        <p:grpSpPr>
          <a:xfrm>
            <a:off x="7001824" y="5646205"/>
            <a:ext cx="2070974" cy="612949"/>
            <a:chOff x="9643052" y="1124028"/>
            <a:chExt cx="1514188" cy="1514188"/>
          </a:xfrm>
          <a:solidFill>
            <a:srgbClr val="32C25B"/>
          </a:solidFill>
        </p:grpSpPr>
        <p:sp>
          <p:nvSpPr>
            <p:cNvPr id="29" name="مستطيل: زوايا مستديرة 28">
              <a:extLst>
                <a:ext uri="{FF2B5EF4-FFF2-40B4-BE49-F238E27FC236}">
                  <a16:creationId xmlns:a16="http://schemas.microsoft.com/office/drawing/2014/main" id="{A60B6B10-72AA-4D4A-AF47-5E566EEDC006}"/>
                </a:ext>
              </a:extLst>
            </p:cNvPr>
            <p:cNvSpPr/>
            <p:nvPr/>
          </p:nvSpPr>
          <p:spPr>
            <a:xfrm>
              <a:off x="9643052" y="1124028"/>
              <a:ext cx="1514188" cy="1514188"/>
            </a:xfrm>
            <a:prstGeom prst="roundRect">
              <a:avLst>
                <a:gd name="adj" fmla="val 10000"/>
              </a:avLst>
            </a:prstGeom>
            <a:grpFill/>
          </p:spPr>
          <p:style>
            <a:lnRef idx="2">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sp>
        <p:sp>
          <p:nvSpPr>
            <p:cNvPr id="30" name="مستطيل: زوايا مستديرة 4">
              <a:extLst>
                <a:ext uri="{FF2B5EF4-FFF2-40B4-BE49-F238E27FC236}">
                  <a16:creationId xmlns:a16="http://schemas.microsoft.com/office/drawing/2014/main" id="{38401E58-DDA9-4522-B5C6-20F84331D8CD}"/>
                </a:ext>
              </a:extLst>
            </p:cNvPr>
            <p:cNvSpPr txBox="1"/>
            <p:nvPr/>
          </p:nvSpPr>
          <p:spPr>
            <a:xfrm>
              <a:off x="9687401" y="1168377"/>
              <a:ext cx="1425490" cy="14254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微软雅黑" panose="020B0503020204020204" pitchFamily="34" charset="-122"/>
                  <a:ea typeface="微软雅黑" panose="020B0503020204020204" pitchFamily="34" charset="-122"/>
                  <a:cs typeface="Fanan" pitchFamily="2" charset="-78"/>
                </a:rPr>
                <a:t>مخطط النجمة </a:t>
              </a:r>
            </a:p>
          </p:txBody>
        </p:sp>
      </p:grpSp>
      <p:grpSp>
        <p:nvGrpSpPr>
          <p:cNvPr id="31" name="مجموعة 30">
            <a:extLst>
              <a:ext uri="{FF2B5EF4-FFF2-40B4-BE49-F238E27FC236}">
                <a16:creationId xmlns:a16="http://schemas.microsoft.com/office/drawing/2014/main" id="{666F07E6-D825-49BD-A1AB-8BE24FE98A0F}"/>
              </a:ext>
            </a:extLst>
          </p:cNvPr>
          <p:cNvGrpSpPr/>
          <p:nvPr/>
        </p:nvGrpSpPr>
        <p:grpSpPr>
          <a:xfrm>
            <a:off x="2478893" y="5638635"/>
            <a:ext cx="2070974" cy="612949"/>
            <a:chOff x="9643052" y="1124028"/>
            <a:chExt cx="1514188" cy="1514188"/>
          </a:xfrm>
          <a:solidFill>
            <a:srgbClr val="32C25B"/>
          </a:solidFill>
        </p:grpSpPr>
        <p:sp>
          <p:nvSpPr>
            <p:cNvPr id="32" name="مستطيل: زوايا مستديرة 31">
              <a:extLst>
                <a:ext uri="{FF2B5EF4-FFF2-40B4-BE49-F238E27FC236}">
                  <a16:creationId xmlns:a16="http://schemas.microsoft.com/office/drawing/2014/main" id="{F8EA2A7E-A3A1-46AB-A530-F85C76485ECB}"/>
                </a:ext>
              </a:extLst>
            </p:cNvPr>
            <p:cNvSpPr/>
            <p:nvPr/>
          </p:nvSpPr>
          <p:spPr>
            <a:xfrm>
              <a:off x="9643052" y="1124028"/>
              <a:ext cx="1514188" cy="1514188"/>
            </a:xfrm>
            <a:prstGeom prst="roundRect">
              <a:avLst>
                <a:gd name="adj" fmla="val 10000"/>
              </a:avLst>
            </a:prstGeom>
            <a:grpFill/>
          </p:spPr>
          <p:style>
            <a:lnRef idx="2">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sp>
        <p:sp>
          <p:nvSpPr>
            <p:cNvPr id="33" name="مستطيل: زوايا مستديرة 4">
              <a:extLst>
                <a:ext uri="{FF2B5EF4-FFF2-40B4-BE49-F238E27FC236}">
                  <a16:creationId xmlns:a16="http://schemas.microsoft.com/office/drawing/2014/main" id="{40611BA0-1F75-403A-840F-172BCB84C26F}"/>
                </a:ext>
              </a:extLst>
            </p:cNvPr>
            <p:cNvSpPr txBox="1"/>
            <p:nvPr/>
          </p:nvSpPr>
          <p:spPr>
            <a:xfrm>
              <a:off x="9687403" y="1168378"/>
              <a:ext cx="1425490" cy="14254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微软雅黑" panose="020B0503020204020204" pitchFamily="34" charset="-122"/>
                  <a:ea typeface="微软雅黑" panose="020B0503020204020204" pitchFamily="34" charset="-122"/>
                  <a:cs typeface="Fanan" pitchFamily="2" charset="-78"/>
                </a:rPr>
                <a:t>مخطط الحلقة </a:t>
              </a:r>
            </a:p>
          </p:txBody>
        </p:sp>
      </p:grpSp>
      <p:grpSp>
        <p:nvGrpSpPr>
          <p:cNvPr id="34" name="مجموعة 33">
            <a:extLst>
              <a:ext uri="{FF2B5EF4-FFF2-40B4-BE49-F238E27FC236}">
                <a16:creationId xmlns:a16="http://schemas.microsoft.com/office/drawing/2014/main" id="{C0AE66ED-ADEC-4959-9469-738A342C965E}"/>
              </a:ext>
            </a:extLst>
          </p:cNvPr>
          <p:cNvGrpSpPr/>
          <p:nvPr/>
        </p:nvGrpSpPr>
        <p:grpSpPr>
          <a:xfrm>
            <a:off x="284293" y="5651348"/>
            <a:ext cx="2070974" cy="612949"/>
            <a:chOff x="9643052" y="1124028"/>
            <a:chExt cx="1514188" cy="1514188"/>
          </a:xfrm>
          <a:solidFill>
            <a:srgbClr val="32C25B"/>
          </a:solidFill>
        </p:grpSpPr>
        <p:sp>
          <p:nvSpPr>
            <p:cNvPr id="35" name="مستطيل: زوايا مستديرة 34">
              <a:extLst>
                <a:ext uri="{FF2B5EF4-FFF2-40B4-BE49-F238E27FC236}">
                  <a16:creationId xmlns:a16="http://schemas.microsoft.com/office/drawing/2014/main" id="{47F63516-777B-415B-AEBF-1EEEDBF338A5}"/>
                </a:ext>
              </a:extLst>
            </p:cNvPr>
            <p:cNvSpPr/>
            <p:nvPr/>
          </p:nvSpPr>
          <p:spPr>
            <a:xfrm>
              <a:off x="9643052" y="1124028"/>
              <a:ext cx="1514188" cy="1514188"/>
            </a:xfrm>
            <a:prstGeom prst="roundRect">
              <a:avLst>
                <a:gd name="adj" fmla="val 10000"/>
              </a:avLst>
            </a:prstGeom>
            <a:grpFill/>
          </p:spPr>
          <p:style>
            <a:lnRef idx="2">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sp>
        <p:sp>
          <p:nvSpPr>
            <p:cNvPr id="36" name="مستطيل: زوايا مستديرة 4">
              <a:extLst>
                <a:ext uri="{FF2B5EF4-FFF2-40B4-BE49-F238E27FC236}">
                  <a16:creationId xmlns:a16="http://schemas.microsoft.com/office/drawing/2014/main" id="{F6ACCE9C-C552-448E-91E9-14FE5CE5F956}"/>
                </a:ext>
              </a:extLst>
            </p:cNvPr>
            <p:cNvSpPr txBox="1"/>
            <p:nvPr/>
          </p:nvSpPr>
          <p:spPr>
            <a:xfrm>
              <a:off x="9687401" y="1168378"/>
              <a:ext cx="1425490" cy="14254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微软雅黑" panose="020B0503020204020204" pitchFamily="34" charset="-122"/>
                  <a:ea typeface="微软雅黑" panose="020B0503020204020204" pitchFamily="34" charset="-122"/>
                  <a:cs typeface="Fanan" pitchFamily="2" charset="-78"/>
                </a:rPr>
                <a:t>مخطط الناقل </a:t>
              </a:r>
            </a:p>
          </p:txBody>
        </p:sp>
      </p:grpSp>
    </p:spTree>
    <p:extLst>
      <p:ext uri="{BB962C8B-B14F-4D97-AF65-F5344CB8AC3E}">
        <p14:creationId xmlns:p14="http://schemas.microsoft.com/office/powerpoint/2010/main" val="3894491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9" name="قلب الصفحة.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صورة 14">
            <a:extLst>
              <a:ext uri="{FF2B5EF4-FFF2-40B4-BE49-F238E27FC236}">
                <a16:creationId xmlns:a16="http://schemas.microsoft.com/office/drawing/2014/main" id="{B8FD28E2-B218-4EC8-A24F-50044165106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50761" y="168470"/>
            <a:ext cx="4599692" cy="6138605"/>
          </a:xfrm>
          <a:prstGeom prst="rect">
            <a:avLst/>
          </a:prstGeom>
        </p:spPr>
      </p:pic>
    </p:spTree>
    <p:extLst>
      <p:ext uri="{BB962C8B-B14F-4D97-AF65-F5344CB8AC3E}">
        <p14:creationId xmlns:p14="http://schemas.microsoft.com/office/powerpoint/2010/main" val="2827458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4" name="قلب الصفحة.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صورة 16">
            <a:extLst>
              <a:ext uri="{FF2B5EF4-FFF2-40B4-BE49-F238E27FC236}">
                <a16:creationId xmlns:a16="http://schemas.microsoft.com/office/drawing/2014/main" id="{014E0748-9F31-4354-9257-9CD49539E57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37150" y="327653"/>
            <a:ext cx="5917699" cy="5899219"/>
          </a:xfrm>
          <a:prstGeom prst="rect">
            <a:avLst/>
          </a:prstGeom>
        </p:spPr>
      </p:pic>
    </p:spTree>
    <p:extLst>
      <p:ext uri="{BB962C8B-B14F-4D97-AF65-F5344CB8AC3E}">
        <p14:creationId xmlns:p14="http://schemas.microsoft.com/office/powerpoint/2010/main" val="2035450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4" name="قلب الصفحة.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صورة 18">
            <a:extLst>
              <a:ext uri="{FF2B5EF4-FFF2-40B4-BE49-F238E27FC236}">
                <a16:creationId xmlns:a16="http://schemas.microsoft.com/office/drawing/2014/main" id="{68CFD860-7BEB-4D71-AEDF-C911C217D9A6}"/>
              </a:ext>
            </a:extLst>
          </p:cNvPr>
          <p:cNvPicPr>
            <a:picLocks noChangeAspect="1"/>
          </p:cNvPicPr>
          <p:nvPr/>
        </p:nvPicPr>
        <p:blipFill rotWithShape="1">
          <a:blip r:embed="rId3">
            <a:clrChange>
              <a:clrFrom>
                <a:srgbClr val="FFFFFF"/>
              </a:clrFrom>
              <a:clrTo>
                <a:srgbClr val="FFFFFF">
                  <a:alpha val="0"/>
                </a:srgbClr>
              </a:clrTo>
            </a:clrChange>
          </a:blip>
          <a:srcRect l="9497" t="3573" r="8979" b="5549"/>
          <a:stretch/>
        </p:blipFill>
        <p:spPr>
          <a:xfrm>
            <a:off x="2941436" y="385698"/>
            <a:ext cx="5839088" cy="6086604"/>
          </a:xfrm>
          <a:prstGeom prst="rect">
            <a:avLst/>
          </a:prstGeom>
        </p:spPr>
      </p:pic>
    </p:spTree>
    <p:extLst>
      <p:ext uri="{BB962C8B-B14F-4D97-AF65-F5344CB8AC3E}">
        <p14:creationId xmlns:p14="http://schemas.microsoft.com/office/powerpoint/2010/main" val="1976555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4" name="قلب الصفحة.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71349"/>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4020241" y="245610"/>
            <a:ext cx="4151517" cy="726725"/>
            <a:chOff x="3918920" y="444852"/>
            <a:chExt cx="4151517" cy="787785"/>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633908"/>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الحضور والغياب</a:t>
              </a:r>
            </a:p>
          </p:txBody>
        </p:sp>
      </p:grpSp>
      <p:pic>
        <p:nvPicPr>
          <p:cNvPr id="3" name="صورة 2" descr="صورة تحتوي على نص, مسطر, خط, مجموعة&#10;&#10;تم إنشاء الوصف تلقائياً">
            <a:extLst>
              <a:ext uri="{FF2B5EF4-FFF2-40B4-BE49-F238E27FC236}">
                <a16:creationId xmlns:a16="http://schemas.microsoft.com/office/drawing/2014/main" id="{3A54EC42-2512-2568-694B-AFAA35784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9707" y="1036019"/>
            <a:ext cx="7412586" cy="5641793"/>
          </a:xfrm>
          <a:prstGeom prst="rect">
            <a:avLst/>
          </a:prstGeom>
        </p:spPr>
      </p:pic>
    </p:spTree>
    <p:extLst>
      <p:ext uri="{BB962C8B-B14F-4D97-AF65-F5344CB8AC3E}">
        <p14:creationId xmlns:p14="http://schemas.microsoft.com/office/powerpoint/2010/main" val="37023826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sndAc>
          <p:stSnd>
            <p:snd r:embed="rId2" name="قلب الصفحة.wav"/>
          </p:stSnd>
        </p:sndAc>
      </p:transition>
    </mc:Choice>
    <mc:Fallback>
      <p:transition spd="slow">
        <p:fade/>
        <p:sndAc>
          <p:stSnd>
            <p:snd r:embed="rId2" name="قلب الصفحة.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 name="صورة 36">
            <a:extLst>
              <a:ext uri="{FF2B5EF4-FFF2-40B4-BE49-F238E27FC236}">
                <a16:creationId xmlns:a16="http://schemas.microsoft.com/office/drawing/2014/main" id="{211305CF-6742-49F0-870F-B10F3761D08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50176" y="450704"/>
            <a:ext cx="6221609" cy="5956591"/>
          </a:xfrm>
          <a:prstGeom prst="rect">
            <a:avLst/>
          </a:prstGeom>
        </p:spPr>
      </p:pic>
    </p:spTree>
    <p:extLst>
      <p:ext uri="{BB962C8B-B14F-4D97-AF65-F5344CB8AC3E}">
        <p14:creationId xmlns:p14="http://schemas.microsoft.com/office/powerpoint/2010/main" val="2232481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4" name="قلب الصفحة.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صورة 17">
            <a:extLst>
              <a:ext uri="{FF2B5EF4-FFF2-40B4-BE49-F238E27FC236}">
                <a16:creationId xmlns:a16="http://schemas.microsoft.com/office/drawing/2014/main" id="{25CB9286-A212-48A8-AE5E-62DE3EB5DBF3}"/>
              </a:ext>
            </a:extLst>
          </p:cNvPr>
          <p:cNvPicPr>
            <a:picLocks noChangeAspect="1"/>
          </p:cNvPicPr>
          <p:nvPr/>
        </p:nvPicPr>
        <p:blipFill rotWithShape="1">
          <a:blip r:embed="rId3">
            <a:clrChange>
              <a:clrFrom>
                <a:srgbClr val="FFFFFF"/>
              </a:clrFrom>
              <a:clrTo>
                <a:srgbClr val="FFFFFF">
                  <a:alpha val="0"/>
                </a:srgbClr>
              </a:clrTo>
            </a:clrChange>
          </a:blip>
          <a:srcRect r="6724"/>
          <a:stretch/>
        </p:blipFill>
        <p:spPr>
          <a:xfrm>
            <a:off x="2760703" y="196754"/>
            <a:ext cx="6518271" cy="6464491"/>
          </a:xfrm>
          <a:prstGeom prst="rect">
            <a:avLst/>
          </a:prstGeom>
        </p:spPr>
      </p:pic>
    </p:spTree>
    <p:extLst>
      <p:ext uri="{BB962C8B-B14F-4D97-AF65-F5344CB8AC3E}">
        <p14:creationId xmlns:p14="http://schemas.microsoft.com/office/powerpoint/2010/main" val="3057894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4" name="قلب الصفحة.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77872" y="166732"/>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1681856" y="275254"/>
            <a:ext cx="8814216" cy="1633344"/>
            <a:chOff x="3918920" y="444852"/>
            <a:chExt cx="4151517" cy="1770580"/>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1701545"/>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تصنيف الشبكات وفقاَ لتخطيط الشبكة</a:t>
              </a:r>
            </a:p>
          </p:txBody>
        </p:sp>
      </p:grpSp>
      <p:graphicFrame>
        <p:nvGraphicFramePr>
          <p:cNvPr id="37" name="جدول 3">
            <a:extLst>
              <a:ext uri="{FF2B5EF4-FFF2-40B4-BE49-F238E27FC236}">
                <a16:creationId xmlns:a16="http://schemas.microsoft.com/office/drawing/2014/main" id="{8CDBD037-0706-4E9D-87F1-D6C52E69A40C}"/>
              </a:ext>
            </a:extLst>
          </p:cNvPr>
          <p:cNvGraphicFramePr>
            <a:graphicFrameLocks noGrp="1"/>
          </p:cNvGraphicFramePr>
          <p:nvPr>
            <p:extLst>
              <p:ext uri="{D42A27DB-BD31-4B8C-83A1-F6EECF244321}">
                <p14:modId xmlns:p14="http://schemas.microsoft.com/office/powerpoint/2010/main" val="1976772343"/>
              </p:ext>
            </p:extLst>
          </p:nvPr>
        </p:nvGraphicFramePr>
        <p:xfrm>
          <a:off x="131289" y="1215639"/>
          <a:ext cx="11531060" cy="5414919"/>
        </p:xfrm>
        <a:graphic>
          <a:graphicData uri="http://schemas.openxmlformats.org/drawingml/2006/table">
            <a:tbl>
              <a:tblPr rtl="1" firstRow="1" bandRow="1">
                <a:tableStyleId>{93296810-A885-4BE3-A3E7-6D5BEEA58F35}</a:tableStyleId>
              </a:tblPr>
              <a:tblGrid>
                <a:gridCol w="1492757">
                  <a:extLst>
                    <a:ext uri="{9D8B030D-6E8A-4147-A177-3AD203B41FA5}">
                      <a16:colId xmlns:a16="http://schemas.microsoft.com/office/drawing/2014/main" val="3010391611"/>
                    </a:ext>
                  </a:extLst>
                </a:gridCol>
                <a:gridCol w="2989303">
                  <a:extLst>
                    <a:ext uri="{9D8B030D-6E8A-4147-A177-3AD203B41FA5}">
                      <a16:colId xmlns:a16="http://schemas.microsoft.com/office/drawing/2014/main" val="1497500843"/>
                    </a:ext>
                  </a:extLst>
                </a:gridCol>
                <a:gridCol w="3592368">
                  <a:extLst>
                    <a:ext uri="{9D8B030D-6E8A-4147-A177-3AD203B41FA5}">
                      <a16:colId xmlns:a16="http://schemas.microsoft.com/office/drawing/2014/main" val="3134924527"/>
                    </a:ext>
                  </a:extLst>
                </a:gridCol>
                <a:gridCol w="3456632">
                  <a:extLst>
                    <a:ext uri="{9D8B030D-6E8A-4147-A177-3AD203B41FA5}">
                      <a16:colId xmlns:a16="http://schemas.microsoft.com/office/drawing/2014/main" val="890178877"/>
                    </a:ext>
                  </a:extLst>
                </a:gridCol>
              </a:tblGrid>
              <a:tr h="386475">
                <a:tc>
                  <a:txBody>
                    <a:bodyPr/>
                    <a:lstStyle/>
                    <a:p>
                      <a:pPr marL="0" lvl="0" indent="0" algn="ctr" rtl="1">
                        <a:buFont typeface="Arial" panose="020B0604020202020204" pitchFamily="34" charset="0"/>
                        <a:buNone/>
                      </a:pPr>
                      <a:r>
                        <a:rPr lang="ar-SA" sz="2400" b="0" dirty="0">
                          <a:solidFill>
                            <a:schemeClr val="tx1"/>
                          </a:solidFill>
                          <a:cs typeface="Sultan bold" pitchFamily="2" charset="-78"/>
                        </a:rPr>
                        <a:t>مخطط الشبكة</a:t>
                      </a:r>
                      <a:endParaRPr lang="ar-SA" sz="2400" b="0" dirty="0">
                        <a:solidFill>
                          <a:schemeClr val="tx1"/>
                        </a:solidFill>
                        <a:latin typeface="微软雅黑" panose="020B0503020204020204" pitchFamily="34" charset="-122"/>
                        <a:ea typeface="微软雅黑" panose="020B0503020204020204" pitchFamily="34" charset="-122"/>
                        <a:cs typeface="Sultan 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rtl="1">
                        <a:buFont typeface="Arial" panose="020B0604020202020204" pitchFamily="34" charset="0"/>
                        <a:buNone/>
                      </a:pPr>
                      <a:r>
                        <a:rPr lang="ar-SA" sz="2400" b="0" dirty="0">
                          <a:solidFill>
                            <a:schemeClr val="tx1"/>
                          </a:solidFill>
                          <a:cs typeface="Sultan bold" pitchFamily="2" charset="-78"/>
                        </a:rPr>
                        <a:t>مخطط الناقل</a:t>
                      </a:r>
                      <a:endParaRPr lang="ar-SA" sz="2400" b="0" dirty="0">
                        <a:solidFill>
                          <a:schemeClr val="tx1"/>
                        </a:solidFill>
                        <a:latin typeface="微软雅黑" panose="020B0503020204020204" pitchFamily="34" charset="-122"/>
                        <a:ea typeface="微软雅黑" panose="020B0503020204020204" pitchFamily="34" charset="-122"/>
                        <a:cs typeface="Sultan 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rtl="1">
                        <a:buFont typeface="Arial" panose="020B0604020202020204" pitchFamily="34" charset="0"/>
                        <a:buNone/>
                      </a:pPr>
                      <a:r>
                        <a:rPr lang="ar-SA" sz="2400" b="0" dirty="0">
                          <a:solidFill>
                            <a:schemeClr val="tx1"/>
                          </a:solidFill>
                          <a:cs typeface="Sultan bold" pitchFamily="2" charset="-78"/>
                        </a:rPr>
                        <a:t>مخطط الحلقة</a:t>
                      </a:r>
                      <a:endParaRPr lang="ar-SA" sz="2400" b="0" dirty="0">
                        <a:solidFill>
                          <a:schemeClr val="tx1"/>
                        </a:solidFill>
                        <a:latin typeface="微软雅黑" panose="020B0503020204020204" pitchFamily="34" charset="-122"/>
                        <a:ea typeface="微软雅黑" panose="020B0503020204020204" pitchFamily="34" charset="-122"/>
                        <a:cs typeface="Sultan 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1">
                        <a:buFont typeface="Arial" panose="020B0604020202020204" pitchFamily="34" charset="0"/>
                        <a:buNone/>
                      </a:pPr>
                      <a:r>
                        <a:rPr lang="ar-SA" sz="2400" b="0" dirty="0">
                          <a:solidFill>
                            <a:schemeClr val="tx1"/>
                          </a:solidFill>
                          <a:cs typeface="Sultan bold" pitchFamily="2" charset="-78"/>
                        </a:rPr>
                        <a:t>مخطط النجمة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1575872"/>
                  </a:ext>
                </a:extLst>
              </a:tr>
              <a:tr h="1361079">
                <a:tc>
                  <a:txBody>
                    <a:bodyPr/>
                    <a:lstStyle/>
                    <a:p>
                      <a:pPr algn="ctr" rtl="1"/>
                      <a:r>
                        <a:rPr lang="ar-SA" sz="2000" b="0" kern="1200" dirty="0">
                          <a:solidFill>
                            <a:srgbClr val="70AD47"/>
                          </a:solidFill>
                          <a:cs typeface="Sultan bold" pitchFamily="2" charset="-78"/>
                        </a:rPr>
                        <a:t>طريقة اتصال الأجهزة </a:t>
                      </a:r>
                      <a:endParaRPr lang="ar-SA" sz="2000" b="0" kern="1200" dirty="0">
                        <a:solidFill>
                          <a:srgbClr val="70AD47"/>
                        </a:solidFill>
                        <a:latin typeface="Sakkal Majalla" panose="02000000000000000000" pitchFamily="2" charset="-78"/>
                        <a:ea typeface="+mn-ea"/>
                        <a:cs typeface="Sultan bold" pitchFamily="2" charset="-78"/>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 تتصل جميع الأجهزة بناقل مركزي على اعتباره "العمود الفقري" للشبكة. </a:t>
                      </a:r>
                      <a:endParaRPr lang="ar-SA" sz="2000" b="0" kern="1200" dirty="0">
                        <a:solidFill>
                          <a:schemeClr val="tx1"/>
                        </a:solidFill>
                        <a:latin typeface="Sakkal Majalla" panose="02000000000000000000" pitchFamily="2" charset="-78"/>
                        <a:ea typeface="+mn-ea"/>
                        <a:cs typeface="Sultan bold" pitchFamily="2" charset="-78"/>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يجمع بين أجهزة الشبكة المتصلة ببعضها على شكل حلقة، ويتم إرسال جميع حزم البيانات عبر تلك الحلقة وصولا إلى وجهتها النهائية.</a:t>
                      </a:r>
                      <a:endParaRPr lang="ar-SA" sz="2000" b="0" kern="1200" dirty="0">
                        <a:solidFill>
                          <a:schemeClr val="tx1"/>
                        </a:solidFill>
                        <a:latin typeface="Sakkal Majalla" panose="02000000000000000000" pitchFamily="2" charset="-78"/>
                        <a:ea typeface="+mn-ea"/>
                        <a:cs typeface="Sultan bold" pitchFamily="2" charset="-78"/>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يتم توصيل جميع نقاط الشبكة في مخطط النجمة بجهاز مركزي مثل المحول </a:t>
                      </a:r>
                      <a:r>
                        <a:rPr lang="en-US" sz="2000" b="0" kern="1200" dirty="0">
                          <a:solidFill>
                            <a:schemeClr val="tx1"/>
                          </a:solidFill>
                          <a:cs typeface="Sultan bold" pitchFamily="2" charset="-78"/>
                        </a:rPr>
                        <a:t>(Switch)</a:t>
                      </a:r>
                      <a:r>
                        <a:rPr lang="ar-SA" sz="2000" b="0" kern="1200" dirty="0">
                          <a:solidFill>
                            <a:schemeClr val="tx1"/>
                          </a:solidFill>
                          <a:cs typeface="Sultan bold" pitchFamily="2" charset="-78"/>
                        </a:rPr>
                        <a:t> أو الموزع </a:t>
                      </a:r>
                      <a:r>
                        <a:rPr lang="en-US" sz="2000" b="0" kern="1200" dirty="0">
                          <a:solidFill>
                            <a:schemeClr val="tx1"/>
                          </a:solidFill>
                          <a:cs typeface="Sultan bold" pitchFamily="2" charset="-78"/>
                        </a:rPr>
                        <a:t>(Hub)</a:t>
                      </a:r>
                      <a:r>
                        <a:rPr lang="ar-SA" sz="2000" b="0" kern="1200" dirty="0">
                          <a:solidFill>
                            <a:schemeClr val="tx1"/>
                          </a:solidFill>
                          <a:cs typeface="Sultan bold" pitchFamily="2" charset="-78"/>
                        </a:rPr>
                        <a:t>. </a:t>
                      </a:r>
                      <a:endParaRPr lang="ar-SA" sz="2000" b="0" kern="1200" dirty="0">
                        <a:solidFill>
                          <a:schemeClr val="tx1"/>
                        </a:solidFill>
                        <a:latin typeface="Sakkal Majalla" panose="02000000000000000000" pitchFamily="2" charset="-78"/>
                        <a:ea typeface="+mn-ea"/>
                        <a:cs typeface="Sultan bold" pitchFamily="2" charset="-7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1305088"/>
                  </a:ext>
                </a:extLst>
              </a:tr>
              <a:tr h="770700">
                <a:tc>
                  <a:txBody>
                    <a:bodyPr/>
                    <a:lstStyle/>
                    <a:p>
                      <a:pPr algn="ctr" rtl="1"/>
                      <a:r>
                        <a:rPr lang="ar-SA" sz="2000" b="0" kern="1200" dirty="0">
                          <a:solidFill>
                            <a:srgbClr val="70AD47"/>
                          </a:solidFill>
                          <a:cs typeface="Sultan bold" pitchFamily="2" charset="-78"/>
                        </a:rPr>
                        <a:t>المزايا</a:t>
                      </a:r>
                      <a:endParaRPr lang="ar-SA" sz="2000" b="0" kern="1200" dirty="0">
                        <a:solidFill>
                          <a:srgbClr val="70AD47"/>
                        </a:solidFill>
                        <a:latin typeface="Sakkal Majalla" panose="02000000000000000000" pitchFamily="2" charset="-78"/>
                        <a:ea typeface="+mn-ea"/>
                        <a:cs typeface="Sultan bold"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 سهولة التركيب </a:t>
                      </a:r>
                      <a:endParaRPr lang="ar-SA" sz="2000" b="0" kern="1200" dirty="0">
                        <a:solidFill>
                          <a:schemeClr val="tx1"/>
                        </a:solidFill>
                        <a:latin typeface="Sakkal Majalla" panose="02000000000000000000" pitchFamily="2" charset="-78"/>
                        <a:ea typeface="+mn-ea"/>
                        <a:cs typeface="Sultan bold"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الارسال في اتجاه واحد يقلل التصادم  </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 إمكانية إضافة جهاز للمخطط دون التأثير على أداء الشبكة</a:t>
                      </a:r>
                      <a:endParaRPr lang="ar-SA" sz="2000" b="0" kern="1200" dirty="0">
                        <a:solidFill>
                          <a:schemeClr val="tx1"/>
                        </a:solidFill>
                        <a:latin typeface="Sakkal Majalla" panose="02000000000000000000" pitchFamily="2" charset="-78"/>
                        <a:ea typeface="+mn-ea"/>
                        <a:cs typeface="Sultan bold"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إمكانية إضافة جهاز للمخطط دون التأثير على أداء الشبكة</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فشل أحد أجهزة الشبكة لا يؤثر على عمل باقي  أجهزة الشبكة</a:t>
                      </a:r>
                      <a:endParaRPr lang="ar-SA" sz="2000" b="0" kern="1200" dirty="0">
                        <a:solidFill>
                          <a:schemeClr val="tx1"/>
                        </a:solidFill>
                        <a:latin typeface="Sakkal Majalla" panose="02000000000000000000" pitchFamily="2" charset="-78"/>
                        <a:ea typeface="+mn-ea"/>
                        <a:cs typeface="Sultan bold" pitchFamily="2" charset="-78"/>
                      </a:endParaRPr>
                    </a:p>
                  </a:txBody>
                  <a:tcPr anchor="ctr"/>
                </a:tc>
                <a:extLst>
                  <a:ext uri="{0D108BD9-81ED-4DB2-BD59-A6C34878D82A}">
                    <a16:rowId xmlns:a16="http://schemas.microsoft.com/office/drawing/2014/main" val="1633597202"/>
                  </a:ext>
                </a:extLst>
              </a:tr>
              <a:tr h="1468603">
                <a:tc>
                  <a:txBody>
                    <a:bodyPr/>
                    <a:lstStyle/>
                    <a:p>
                      <a:pPr algn="ctr" rtl="1"/>
                      <a:r>
                        <a:rPr lang="ar-SA" sz="2000" b="0" kern="1200" dirty="0">
                          <a:solidFill>
                            <a:srgbClr val="70AD47"/>
                          </a:solidFill>
                          <a:cs typeface="Sultan bold" pitchFamily="2" charset="-78"/>
                        </a:rPr>
                        <a:t>العيوب </a:t>
                      </a:r>
                      <a:endParaRPr lang="ar-SA" sz="2000" b="0" kern="1200" dirty="0">
                        <a:solidFill>
                          <a:srgbClr val="70AD47"/>
                        </a:solidFill>
                        <a:latin typeface="Sakkal Majalla" panose="02000000000000000000" pitchFamily="2" charset="-78"/>
                        <a:ea typeface="+mn-ea"/>
                        <a:cs typeface="Sultan bold"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صعوبة اكتشاف وإصلاح أي مشاكل تحدث داخل الشبكة</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حدوث تصادمات داخل الشبكة يعيق عملية نقل البيانات داخل الشبكة</a:t>
                      </a:r>
                      <a:endParaRPr lang="ar-SA" sz="2000" b="0" kern="1200" dirty="0">
                        <a:solidFill>
                          <a:schemeClr val="tx1"/>
                        </a:solidFill>
                        <a:latin typeface="Sakkal Majalla" panose="02000000000000000000" pitchFamily="2" charset="-78"/>
                        <a:ea typeface="+mn-ea"/>
                        <a:cs typeface="Sultan bold"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مرور جميع البيانات المنقولة عبر الشبكة من خلال كل نقطة داخل الشبكة يشكل عبئا كبيرا عليها</a:t>
                      </a:r>
                      <a:endParaRPr lang="ar-SA" sz="2000" b="0" kern="1200" dirty="0">
                        <a:solidFill>
                          <a:schemeClr val="tx1"/>
                        </a:solidFill>
                        <a:latin typeface="Sakkal Majalla" panose="02000000000000000000" pitchFamily="2" charset="-78"/>
                        <a:ea typeface="+mn-ea"/>
                        <a:cs typeface="Sultan bold"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فشل الجهاز المركزي يؤدي إلى فشل الشبكة بأكملها.</a:t>
                      </a:r>
                      <a:endParaRPr lang="ar-SA" sz="2000" b="0" kern="1200" dirty="0">
                        <a:solidFill>
                          <a:schemeClr val="tx1"/>
                        </a:solidFill>
                        <a:latin typeface="Sakkal Majalla" panose="02000000000000000000" pitchFamily="2" charset="-78"/>
                        <a:ea typeface="+mn-ea"/>
                        <a:cs typeface="Sultan bold" pitchFamily="2" charset="-78"/>
                      </a:endParaRPr>
                    </a:p>
                  </a:txBody>
                  <a:tcPr anchor="ctr"/>
                </a:tc>
                <a:extLst>
                  <a:ext uri="{0D108BD9-81ED-4DB2-BD59-A6C34878D82A}">
                    <a16:rowId xmlns:a16="http://schemas.microsoft.com/office/drawing/2014/main" val="954934069"/>
                  </a:ext>
                </a:extLst>
              </a:tr>
            </a:tbl>
          </a:graphicData>
        </a:graphic>
      </p:graphicFrame>
      <mc:AlternateContent xmlns:mc="http://schemas.openxmlformats.org/markup-compatibility/2006" xmlns:pslz="http://schemas.microsoft.com/office/powerpoint/2016/slidezoom">
        <mc:Choice Requires="pslz">
          <p:graphicFrame>
            <p:nvGraphicFramePr>
              <p:cNvPr id="3" name="صورة الشريحة 2">
                <a:extLst>
                  <a:ext uri="{FF2B5EF4-FFF2-40B4-BE49-F238E27FC236}">
                    <a16:creationId xmlns:a16="http://schemas.microsoft.com/office/drawing/2014/main" id="{E2C7F611-0C7D-4D63-9040-5C0D5E43B7F9}"/>
                  </a:ext>
                </a:extLst>
              </p:cNvPr>
              <p:cNvGraphicFramePr>
                <a:graphicFrameLocks noChangeAspect="1"/>
              </p:cNvGraphicFramePr>
              <p:nvPr>
                <p:extLst>
                  <p:ext uri="{D42A27DB-BD31-4B8C-83A1-F6EECF244321}">
                    <p14:modId xmlns:p14="http://schemas.microsoft.com/office/powerpoint/2010/main" val="661287722"/>
                  </p:ext>
                </p:extLst>
              </p:nvPr>
            </p:nvGraphicFramePr>
            <p:xfrm>
              <a:off x="7229541" y="1399105"/>
              <a:ext cx="827007" cy="465191"/>
            </p:xfrm>
            <a:graphic>
              <a:graphicData uri="http://schemas.microsoft.com/office/powerpoint/2016/slidezoom">
                <pslz:sldZm>
                  <pslz:sldZmObj sldId="333" cId="2827458737">
                    <pslz:zmPr id="{85B434CF-4022-45AD-B926-EF6791416360}" transitionDur="1000">
                      <p166:blipFill xmlns:p166="http://schemas.microsoft.com/office/powerpoint/2016/6/main">
                        <a:blip r:embed="rId4"/>
                        <a:stretch>
                          <a:fillRect/>
                        </a:stretch>
                      </p166:blipFill>
                      <p166:spPr xmlns:p166="http://schemas.microsoft.com/office/powerpoint/2016/6/main">
                        <a:xfrm>
                          <a:off x="0" y="0"/>
                          <a:ext cx="827007" cy="465191"/>
                        </a:xfrm>
                        <a:prstGeom prst="rect">
                          <a:avLst/>
                        </a:prstGeom>
                        <a:ln w="3175">
                          <a:noFill/>
                        </a:ln>
                      </p166:spPr>
                    </pslz:zmPr>
                  </pslz:sldZmObj>
                </pslz:sldZm>
              </a:graphicData>
            </a:graphic>
          </p:graphicFrame>
        </mc:Choice>
        <mc:Fallback xmlns="">
          <p:pic>
            <p:nvPicPr>
              <p:cNvPr id="3" name="صورة الشريحة 2">
                <a:hlinkClick r:id="rId5" action="ppaction://hlinksldjump"/>
                <a:extLst>
                  <a:ext uri="{FF2B5EF4-FFF2-40B4-BE49-F238E27FC236}">
                    <a16:creationId xmlns:a16="http://schemas.microsoft.com/office/drawing/2014/main" id="{E2C7F611-0C7D-4D63-9040-5C0D5E43B7F9}"/>
                  </a:ext>
                </a:extLst>
              </p:cNvPr>
              <p:cNvPicPr>
                <a:picLocks noGrp="1" noRot="1" noChangeAspect="1" noMove="1" noResize="1" noEditPoints="1" noAdjustHandles="1" noChangeArrowheads="1" noChangeShapeType="1"/>
              </p:cNvPicPr>
              <p:nvPr/>
            </p:nvPicPr>
            <p:blipFill>
              <a:blip r:embed="rId6"/>
              <a:stretch>
                <a:fillRect/>
              </a:stretch>
            </p:blipFill>
            <p:spPr>
              <a:xfrm>
                <a:off x="7229541" y="1399105"/>
                <a:ext cx="827007" cy="465191"/>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9" name="صورة الشريحة 8">
                <a:extLst>
                  <a:ext uri="{FF2B5EF4-FFF2-40B4-BE49-F238E27FC236}">
                    <a16:creationId xmlns:a16="http://schemas.microsoft.com/office/drawing/2014/main" id="{65647A70-7027-4AA8-A4C5-3C697B68E7AF}"/>
                  </a:ext>
                </a:extLst>
              </p:cNvPr>
              <p:cNvGraphicFramePr>
                <a:graphicFrameLocks noChangeAspect="1"/>
              </p:cNvGraphicFramePr>
              <p:nvPr>
                <p:extLst>
                  <p:ext uri="{D42A27DB-BD31-4B8C-83A1-F6EECF244321}">
                    <p14:modId xmlns:p14="http://schemas.microsoft.com/office/powerpoint/2010/main" val="3226966585"/>
                  </p:ext>
                </p:extLst>
              </p:nvPr>
            </p:nvGraphicFramePr>
            <p:xfrm>
              <a:off x="3643860" y="1354804"/>
              <a:ext cx="984525" cy="553795"/>
            </p:xfrm>
            <a:graphic>
              <a:graphicData uri="http://schemas.microsoft.com/office/powerpoint/2016/slidezoom">
                <pslz:sldZm>
                  <pslz:sldZmObj sldId="334" cId="2035450212">
                    <pslz:zmPr id="{03F46461-95F1-47F9-B886-1493E14C0E89}" transitionDur="1000">
                      <p166:blipFill xmlns:p166="http://schemas.microsoft.com/office/powerpoint/2016/6/main">
                        <a:blip r:embed="rId7"/>
                        <a:stretch>
                          <a:fillRect/>
                        </a:stretch>
                      </p166:blipFill>
                      <p166:spPr xmlns:p166="http://schemas.microsoft.com/office/powerpoint/2016/6/main">
                        <a:xfrm>
                          <a:off x="0" y="0"/>
                          <a:ext cx="984525" cy="553795"/>
                        </a:xfrm>
                        <a:prstGeom prst="rect">
                          <a:avLst/>
                        </a:prstGeom>
                        <a:ln w="3175">
                          <a:noFill/>
                        </a:ln>
                      </p166:spPr>
                    </pslz:zmPr>
                  </pslz:sldZmObj>
                </pslz:sldZm>
              </a:graphicData>
            </a:graphic>
          </p:graphicFrame>
        </mc:Choice>
        <mc:Fallback xmlns="">
          <p:pic>
            <p:nvPicPr>
              <p:cNvPr id="9" name="صورة الشريحة 8">
                <a:hlinkClick r:id="rId8" action="ppaction://hlinksldjump"/>
                <a:extLst>
                  <a:ext uri="{FF2B5EF4-FFF2-40B4-BE49-F238E27FC236}">
                    <a16:creationId xmlns:a16="http://schemas.microsoft.com/office/drawing/2014/main" id="{65647A70-7027-4AA8-A4C5-3C697B68E7AF}"/>
                  </a:ext>
                </a:extLst>
              </p:cNvPr>
              <p:cNvPicPr>
                <a:picLocks noGrp="1" noRot="1" noChangeAspect="1" noMove="1" noResize="1" noEditPoints="1" noAdjustHandles="1" noChangeArrowheads="1" noChangeShapeType="1"/>
              </p:cNvPicPr>
              <p:nvPr/>
            </p:nvPicPr>
            <p:blipFill>
              <a:blip r:embed="rId9"/>
              <a:stretch>
                <a:fillRect/>
              </a:stretch>
            </p:blipFill>
            <p:spPr>
              <a:xfrm>
                <a:off x="3643860" y="1354804"/>
                <a:ext cx="984525" cy="553795"/>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2" name="صورة الشريحة 11">
                <a:extLst>
                  <a:ext uri="{FF2B5EF4-FFF2-40B4-BE49-F238E27FC236}">
                    <a16:creationId xmlns:a16="http://schemas.microsoft.com/office/drawing/2014/main" id="{D03DE36B-2267-44CA-86BC-E93D9CAB335E}"/>
                  </a:ext>
                </a:extLst>
              </p:cNvPr>
              <p:cNvGraphicFramePr>
                <a:graphicFrameLocks noChangeAspect="1"/>
              </p:cNvGraphicFramePr>
              <p:nvPr>
                <p:extLst>
                  <p:ext uri="{D42A27DB-BD31-4B8C-83A1-F6EECF244321}">
                    <p14:modId xmlns:p14="http://schemas.microsoft.com/office/powerpoint/2010/main" val="2431984625"/>
                  </p:ext>
                </p:extLst>
              </p:nvPr>
            </p:nvGraphicFramePr>
            <p:xfrm>
              <a:off x="140796" y="1354804"/>
              <a:ext cx="984523" cy="553794"/>
            </p:xfrm>
            <a:graphic>
              <a:graphicData uri="http://schemas.microsoft.com/office/powerpoint/2016/slidezoom">
                <pslz:sldZm>
                  <pslz:sldZmObj sldId="336" cId="2232481820">
                    <pslz:zmPr id="{6E1C8D7F-910A-48FA-A69F-FA89CBF22B8C}" transitionDur="1000">
                      <p166:blipFill xmlns:p166="http://schemas.microsoft.com/office/powerpoint/2016/6/main">
                        <a:blip r:embed="rId10"/>
                        <a:stretch>
                          <a:fillRect/>
                        </a:stretch>
                      </p166:blipFill>
                      <p166:spPr xmlns:p166="http://schemas.microsoft.com/office/powerpoint/2016/6/main">
                        <a:xfrm>
                          <a:off x="0" y="0"/>
                          <a:ext cx="984523" cy="553794"/>
                        </a:xfrm>
                        <a:prstGeom prst="rect">
                          <a:avLst/>
                        </a:prstGeom>
                        <a:ln w="3175">
                          <a:noFill/>
                        </a:ln>
                      </p166:spPr>
                    </pslz:zmPr>
                  </pslz:sldZmObj>
                </pslz:sldZm>
              </a:graphicData>
            </a:graphic>
          </p:graphicFrame>
        </mc:Choice>
        <mc:Fallback xmlns="">
          <p:pic>
            <p:nvPicPr>
              <p:cNvPr id="12" name="صورة الشريحة 11">
                <a:hlinkClick r:id="rId11" action="ppaction://hlinksldjump"/>
                <a:extLst>
                  <a:ext uri="{FF2B5EF4-FFF2-40B4-BE49-F238E27FC236}">
                    <a16:creationId xmlns:a16="http://schemas.microsoft.com/office/drawing/2014/main" id="{D03DE36B-2267-44CA-86BC-E93D9CAB335E}"/>
                  </a:ext>
                </a:extLst>
              </p:cNvPr>
              <p:cNvPicPr>
                <a:picLocks noGrp="1" noRot="1" noChangeAspect="1" noMove="1" noResize="1" noEditPoints="1" noAdjustHandles="1" noChangeArrowheads="1" noChangeShapeType="1"/>
              </p:cNvPicPr>
              <p:nvPr/>
            </p:nvPicPr>
            <p:blipFill>
              <a:blip r:embed="rId12"/>
              <a:stretch>
                <a:fillRect/>
              </a:stretch>
            </p:blipFill>
            <p:spPr>
              <a:xfrm>
                <a:off x="140796" y="1354804"/>
                <a:ext cx="984523" cy="553794"/>
              </a:xfrm>
              <a:prstGeom prst="rect">
                <a:avLst/>
              </a:prstGeom>
              <a:ln w="3175">
                <a:noFill/>
              </a:ln>
            </p:spPr>
          </p:pic>
        </mc:Fallback>
      </mc:AlternateContent>
    </p:spTree>
    <p:extLst>
      <p:ext uri="{BB962C8B-B14F-4D97-AF65-F5344CB8AC3E}">
        <p14:creationId xmlns:p14="http://schemas.microsoft.com/office/powerpoint/2010/main" val="65911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13" name="قلب الصفحة.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77872" y="166732"/>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1681856" y="275254"/>
            <a:ext cx="8814216" cy="1633344"/>
            <a:chOff x="3918920" y="444852"/>
            <a:chExt cx="4151517" cy="1770580"/>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1701545"/>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تصنيف الشبكات وفقاَ لتخطيط الشبكة</a:t>
              </a:r>
            </a:p>
          </p:txBody>
        </p:sp>
      </p:grpSp>
      <p:graphicFrame>
        <p:nvGraphicFramePr>
          <p:cNvPr id="10" name="جدول 3">
            <a:extLst>
              <a:ext uri="{FF2B5EF4-FFF2-40B4-BE49-F238E27FC236}">
                <a16:creationId xmlns:a16="http://schemas.microsoft.com/office/drawing/2014/main" id="{FDBE23F4-FB65-42F8-8605-DB0D5EAB306E}"/>
              </a:ext>
            </a:extLst>
          </p:cNvPr>
          <p:cNvGraphicFramePr>
            <a:graphicFrameLocks noGrp="1"/>
          </p:cNvGraphicFramePr>
          <p:nvPr>
            <p:extLst>
              <p:ext uri="{D42A27DB-BD31-4B8C-83A1-F6EECF244321}">
                <p14:modId xmlns:p14="http://schemas.microsoft.com/office/powerpoint/2010/main" val="2372363715"/>
              </p:ext>
            </p:extLst>
          </p:nvPr>
        </p:nvGraphicFramePr>
        <p:xfrm>
          <a:off x="90438" y="1211815"/>
          <a:ext cx="11605854" cy="4926425"/>
        </p:xfrm>
        <a:graphic>
          <a:graphicData uri="http://schemas.openxmlformats.org/drawingml/2006/table">
            <a:tbl>
              <a:tblPr rtl="1" firstRow="1" bandRow="1">
                <a:tableStyleId>{93296810-A885-4BE3-A3E7-6D5BEEA58F35}</a:tableStyleId>
              </a:tblPr>
              <a:tblGrid>
                <a:gridCol w="1899145">
                  <a:extLst>
                    <a:ext uri="{9D8B030D-6E8A-4147-A177-3AD203B41FA5}">
                      <a16:colId xmlns:a16="http://schemas.microsoft.com/office/drawing/2014/main" val="3010391611"/>
                    </a:ext>
                  </a:extLst>
                </a:gridCol>
                <a:gridCol w="5084466">
                  <a:extLst>
                    <a:ext uri="{9D8B030D-6E8A-4147-A177-3AD203B41FA5}">
                      <a16:colId xmlns:a16="http://schemas.microsoft.com/office/drawing/2014/main" val="229521968"/>
                    </a:ext>
                  </a:extLst>
                </a:gridCol>
                <a:gridCol w="4622243">
                  <a:extLst>
                    <a:ext uri="{9D8B030D-6E8A-4147-A177-3AD203B41FA5}">
                      <a16:colId xmlns:a16="http://schemas.microsoft.com/office/drawing/2014/main" val="930892563"/>
                    </a:ext>
                  </a:extLst>
                </a:gridCol>
              </a:tblGrid>
              <a:tr h="786103">
                <a:tc>
                  <a:txBody>
                    <a:bodyPr/>
                    <a:lstStyle/>
                    <a:p>
                      <a:pPr marL="0" lvl="0" indent="0" algn="ctr" rtl="1">
                        <a:buFont typeface="Arial" panose="020B0604020202020204" pitchFamily="34" charset="0"/>
                        <a:buNone/>
                      </a:pPr>
                      <a:r>
                        <a:rPr lang="ar-SA" sz="2400" b="0" dirty="0">
                          <a:solidFill>
                            <a:schemeClr val="tx1"/>
                          </a:solidFill>
                          <a:cs typeface="Sultan bold" pitchFamily="2" charset="-78"/>
                        </a:rPr>
                        <a:t>مخطط الشبكة</a:t>
                      </a:r>
                      <a:endParaRPr lang="ar-SA" sz="2400" b="0" dirty="0">
                        <a:solidFill>
                          <a:schemeClr val="tx1"/>
                        </a:solidFill>
                        <a:latin typeface="微软雅黑" panose="020B0503020204020204" pitchFamily="34" charset="-122"/>
                        <a:ea typeface="微软雅黑" panose="020B0503020204020204" pitchFamily="34" charset="-122"/>
                        <a:cs typeface="Sultan 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1">
                        <a:buFont typeface="Arial" panose="020B0604020202020204" pitchFamily="34" charset="0"/>
                        <a:buNone/>
                      </a:pPr>
                      <a:r>
                        <a:rPr lang="ar-SA" sz="2400" b="0" dirty="0">
                          <a:solidFill>
                            <a:schemeClr val="tx1"/>
                          </a:solidFill>
                          <a:cs typeface="Sultan bold" pitchFamily="2" charset="-78"/>
                        </a:rPr>
                        <a:t>مخطط الشبكة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1">
                        <a:buFont typeface="Arial" panose="020B0604020202020204" pitchFamily="34" charset="0"/>
                        <a:buNone/>
                      </a:pPr>
                      <a:r>
                        <a:rPr lang="ar-SA" sz="2400" b="0" dirty="0">
                          <a:solidFill>
                            <a:schemeClr val="tx1"/>
                          </a:solidFill>
                          <a:cs typeface="Sultan bold" pitchFamily="2" charset="-78"/>
                        </a:rPr>
                        <a:t>مخطط الهجين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1575872"/>
                  </a:ext>
                </a:extLst>
              </a:tr>
              <a:tr h="1361079">
                <a:tc>
                  <a:txBody>
                    <a:bodyPr/>
                    <a:lstStyle/>
                    <a:p>
                      <a:pPr algn="ctr" rtl="1"/>
                      <a:r>
                        <a:rPr lang="ar-SA" sz="2000" b="0" kern="1200" dirty="0">
                          <a:solidFill>
                            <a:srgbClr val="70AD47"/>
                          </a:solidFill>
                          <a:cs typeface="Sultan bold" pitchFamily="2" charset="-78"/>
                        </a:rPr>
                        <a:t>طريقة اتصال الأجهزة </a:t>
                      </a:r>
                      <a:endParaRPr lang="ar-SA" sz="2000" b="0" kern="1200" dirty="0">
                        <a:solidFill>
                          <a:srgbClr val="70AD47"/>
                        </a:solidFill>
                        <a:latin typeface="Sakkal Majalla" panose="02000000000000000000" pitchFamily="2" charset="-78"/>
                        <a:ea typeface="+mn-ea"/>
                        <a:cs typeface="Sultan bold" pitchFamily="2" charset="-78"/>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يتصل كل جهاز في مخطط الشبكة بباقي الأجهزة الأخرى، مما يعني أن كل جهاز في الشبكة يتصل بكل جهاز آخر. </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0" kern="1200" dirty="0">
                        <a:solidFill>
                          <a:schemeClr val="tx1"/>
                        </a:solidFill>
                        <a:latin typeface="Sakkal Majalla" panose="02000000000000000000" pitchFamily="2" charset="-78"/>
                        <a:ea typeface="+mn-ea"/>
                        <a:cs typeface="Sultan bold" pitchFamily="2" charset="-78"/>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يجمع المخطط الهجين بين  مخططين أو أكثر من مخططات الشبكة (النجمة، حلقة، ناقل، شبكة)، وعادة ما يتم استخدام هذا المخطط عند الحاجة لتوصيل شبكتين مختلفتين معا.</a:t>
                      </a:r>
                      <a:endParaRPr lang="ar-SA" sz="2000" b="0" kern="1200" dirty="0">
                        <a:solidFill>
                          <a:schemeClr val="tx1"/>
                        </a:solidFill>
                        <a:latin typeface="Sakkal Majalla" panose="02000000000000000000" pitchFamily="2" charset="-78"/>
                        <a:ea typeface="+mn-ea"/>
                        <a:cs typeface="Sultan bold" pitchFamily="2" charset="-7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1305088"/>
                  </a:ext>
                </a:extLst>
              </a:tr>
              <a:tr h="770700">
                <a:tc>
                  <a:txBody>
                    <a:bodyPr/>
                    <a:lstStyle/>
                    <a:p>
                      <a:pPr algn="ctr" rtl="1"/>
                      <a:r>
                        <a:rPr lang="ar-SA" sz="2000" b="0" kern="1200" dirty="0">
                          <a:solidFill>
                            <a:srgbClr val="70AD47"/>
                          </a:solidFill>
                          <a:cs typeface="Sultan bold" pitchFamily="2" charset="-78"/>
                        </a:rPr>
                        <a:t>المزايا</a:t>
                      </a:r>
                      <a:endParaRPr lang="ar-SA" sz="2000" b="0" kern="1200" dirty="0">
                        <a:solidFill>
                          <a:srgbClr val="70AD47"/>
                        </a:solidFill>
                        <a:latin typeface="Sakkal Majalla" panose="02000000000000000000" pitchFamily="2" charset="-78"/>
                        <a:ea typeface="+mn-ea"/>
                        <a:cs typeface="Sultan bold"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إمكانية نقل المعلومات بين أجهزة مختلفة في وقت واحد</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فشل أحد أجهزة الشبكة لا يؤثر على عمل باقي  أجهزة الشبكة</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0" kern="1200" dirty="0">
                        <a:solidFill>
                          <a:schemeClr val="tx1"/>
                        </a:solidFill>
                        <a:latin typeface="Sakkal Majalla" panose="02000000000000000000" pitchFamily="2" charset="-78"/>
                        <a:ea typeface="+mn-ea"/>
                        <a:cs typeface="Sultan bold"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إمكانية إضافة جهاز للمخطط دون التأثير على أداء الشبكة</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0" kern="1200" dirty="0">
                        <a:solidFill>
                          <a:schemeClr val="tx1"/>
                        </a:solidFill>
                        <a:latin typeface="Sakkal Majalla" panose="02000000000000000000" pitchFamily="2" charset="-78"/>
                        <a:ea typeface="+mn-ea"/>
                        <a:cs typeface="Sultan bold" pitchFamily="2" charset="-78"/>
                      </a:endParaRPr>
                    </a:p>
                  </a:txBody>
                  <a:tcPr anchor="ctr"/>
                </a:tc>
                <a:extLst>
                  <a:ext uri="{0D108BD9-81ED-4DB2-BD59-A6C34878D82A}">
                    <a16:rowId xmlns:a16="http://schemas.microsoft.com/office/drawing/2014/main" val="1633597202"/>
                  </a:ext>
                </a:extLst>
              </a:tr>
              <a:tr h="1468603">
                <a:tc>
                  <a:txBody>
                    <a:bodyPr/>
                    <a:lstStyle/>
                    <a:p>
                      <a:pPr algn="ctr" rtl="1"/>
                      <a:r>
                        <a:rPr lang="ar-SA" sz="2000" b="0" kern="1200" dirty="0">
                          <a:solidFill>
                            <a:srgbClr val="70AD47"/>
                          </a:solidFill>
                          <a:cs typeface="Sultan bold" pitchFamily="2" charset="-78"/>
                        </a:rPr>
                        <a:t>العيوب </a:t>
                      </a:r>
                      <a:endParaRPr lang="ar-SA" sz="2000" b="0" kern="1200" dirty="0">
                        <a:solidFill>
                          <a:srgbClr val="70AD47"/>
                        </a:solidFill>
                        <a:latin typeface="Sakkal Majalla" panose="02000000000000000000" pitchFamily="2" charset="-78"/>
                        <a:ea typeface="+mn-ea"/>
                        <a:cs typeface="Sultan bold"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تكوين هذا المخطط عملية مكلفة نظرا لوجود العديد من التوصيلات الضرورية الإضافية</a:t>
                      </a:r>
                      <a:endParaRPr lang="ar-SA" sz="2000" b="0" kern="1200" dirty="0">
                        <a:solidFill>
                          <a:schemeClr val="tx1"/>
                        </a:solidFill>
                        <a:latin typeface="Sakkal Majalla" panose="02000000000000000000" pitchFamily="2" charset="-78"/>
                        <a:ea typeface="+mn-ea"/>
                        <a:cs typeface="Sultan bold"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0" kern="1200" dirty="0">
                          <a:solidFill>
                            <a:schemeClr val="tx1"/>
                          </a:solidFill>
                          <a:cs typeface="Sultan bold" pitchFamily="2" charset="-78"/>
                        </a:rPr>
                        <a:t>يعتبر من مخططات الشبكة باهظة الثمن لأنه يتطلب عددا كبيرا من التوصيلات والأنظمة المختلفة للاتصال بين الشبكات.</a:t>
                      </a:r>
                      <a:endParaRPr lang="ar-SA" sz="2000" b="0" kern="1200" dirty="0">
                        <a:solidFill>
                          <a:schemeClr val="tx1"/>
                        </a:solidFill>
                        <a:latin typeface="Sakkal Majalla" panose="02000000000000000000" pitchFamily="2" charset="-78"/>
                        <a:ea typeface="+mn-ea"/>
                        <a:cs typeface="Sultan bold" pitchFamily="2" charset="-78"/>
                      </a:endParaRPr>
                    </a:p>
                  </a:txBody>
                  <a:tcPr anchor="ctr"/>
                </a:tc>
                <a:extLst>
                  <a:ext uri="{0D108BD9-81ED-4DB2-BD59-A6C34878D82A}">
                    <a16:rowId xmlns:a16="http://schemas.microsoft.com/office/drawing/2014/main" val="954934069"/>
                  </a:ext>
                </a:extLst>
              </a:tr>
            </a:tbl>
          </a:graphicData>
        </a:graphic>
      </p:graphicFrame>
      <mc:AlternateContent xmlns:mc="http://schemas.openxmlformats.org/markup-compatibility/2006" xmlns:pslz="http://schemas.microsoft.com/office/powerpoint/2016/slidezoom">
        <mc:Choice Requires="pslz">
          <p:graphicFrame>
            <p:nvGraphicFramePr>
              <p:cNvPr id="3" name="صورة الشريحة 2">
                <a:extLst>
                  <a:ext uri="{FF2B5EF4-FFF2-40B4-BE49-F238E27FC236}">
                    <a16:creationId xmlns:a16="http://schemas.microsoft.com/office/drawing/2014/main" id="{207B3029-4ED5-4265-A3E5-ABF58BFD8517}"/>
                  </a:ext>
                </a:extLst>
              </p:cNvPr>
              <p:cNvGraphicFramePr>
                <a:graphicFrameLocks noChangeAspect="1"/>
              </p:cNvGraphicFramePr>
              <p:nvPr>
                <p:extLst>
                  <p:ext uri="{D42A27DB-BD31-4B8C-83A1-F6EECF244321}">
                    <p14:modId xmlns:p14="http://schemas.microsoft.com/office/powerpoint/2010/main" val="588846393"/>
                  </p:ext>
                </p:extLst>
              </p:nvPr>
            </p:nvGraphicFramePr>
            <p:xfrm>
              <a:off x="5010194" y="1279253"/>
              <a:ext cx="943131" cy="530511"/>
            </p:xfrm>
            <a:graphic>
              <a:graphicData uri="http://schemas.microsoft.com/office/powerpoint/2016/slidezoom">
                <pslz:sldZm>
                  <pslz:sldZmObj sldId="335" cId="1976555511">
                    <pslz:zmPr id="{D5FBC68C-8197-42BF-AF2E-66A57BCEA1D2}" transitionDur="1000">
                      <p166:blipFill xmlns:p166="http://schemas.microsoft.com/office/powerpoint/2016/6/main">
                        <a:blip r:embed="rId4"/>
                        <a:stretch>
                          <a:fillRect/>
                        </a:stretch>
                      </p166:blipFill>
                      <p166:spPr xmlns:p166="http://schemas.microsoft.com/office/powerpoint/2016/6/main">
                        <a:xfrm>
                          <a:off x="0" y="0"/>
                          <a:ext cx="943131" cy="530511"/>
                        </a:xfrm>
                        <a:prstGeom prst="rect">
                          <a:avLst/>
                        </a:prstGeom>
                        <a:ln w="3175">
                          <a:noFill/>
                        </a:ln>
                      </p166:spPr>
                    </pslz:zmPr>
                  </pslz:sldZmObj>
                </pslz:sldZm>
              </a:graphicData>
            </a:graphic>
          </p:graphicFrame>
        </mc:Choice>
        <mc:Fallback xmlns="">
          <p:pic>
            <p:nvPicPr>
              <p:cNvPr id="3" name="صورة الشريحة 2">
                <a:hlinkClick r:id="rId5" action="ppaction://hlinksldjump"/>
                <a:extLst>
                  <a:ext uri="{FF2B5EF4-FFF2-40B4-BE49-F238E27FC236}">
                    <a16:creationId xmlns:a16="http://schemas.microsoft.com/office/drawing/2014/main" id="{207B3029-4ED5-4265-A3E5-ABF58BFD8517}"/>
                  </a:ext>
                </a:extLst>
              </p:cNvPr>
              <p:cNvPicPr>
                <a:picLocks noGrp="1" noRot="1" noChangeAspect="1" noMove="1" noResize="1" noEditPoints="1" noAdjustHandles="1" noChangeArrowheads="1" noChangeShapeType="1"/>
              </p:cNvPicPr>
              <p:nvPr/>
            </p:nvPicPr>
            <p:blipFill>
              <a:blip r:embed="rId6"/>
              <a:stretch>
                <a:fillRect/>
              </a:stretch>
            </p:blipFill>
            <p:spPr>
              <a:xfrm>
                <a:off x="5010194" y="1279253"/>
                <a:ext cx="943131" cy="530511"/>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9" name="صورة الشريحة 8">
                <a:extLst>
                  <a:ext uri="{FF2B5EF4-FFF2-40B4-BE49-F238E27FC236}">
                    <a16:creationId xmlns:a16="http://schemas.microsoft.com/office/drawing/2014/main" id="{8C63A97D-3078-4931-A7A9-EF2E62802422}"/>
                  </a:ext>
                </a:extLst>
              </p:cNvPr>
              <p:cNvGraphicFramePr>
                <a:graphicFrameLocks noChangeAspect="1"/>
              </p:cNvGraphicFramePr>
              <p:nvPr>
                <p:extLst>
                  <p:ext uri="{D42A27DB-BD31-4B8C-83A1-F6EECF244321}">
                    <p14:modId xmlns:p14="http://schemas.microsoft.com/office/powerpoint/2010/main" val="1595113540"/>
                  </p:ext>
                </p:extLst>
              </p:nvPr>
            </p:nvGraphicFramePr>
            <p:xfrm>
              <a:off x="616064" y="1287287"/>
              <a:ext cx="943131" cy="530511"/>
            </p:xfrm>
            <a:graphic>
              <a:graphicData uri="http://schemas.microsoft.com/office/powerpoint/2016/slidezoom">
                <pslz:sldZm>
                  <pslz:sldZmObj sldId="337" cId="3057894111">
                    <pslz:zmPr id="{15D5252E-6941-4B78-A195-E1EDDA117D2E}" transitionDur="1000">
                      <p166:blipFill xmlns:p166="http://schemas.microsoft.com/office/powerpoint/2016/6/main">
                        <a:blip r:embed="rId7"/>
                        <a:stretch>
                          <a:fillRect/>
                        </a:stretch>
                      </p166:blipFill>
                      <p166:spPr xmlns:p166="http://schemas.microsoft.com/office/powerpoint/2016/6/main">
                        <a:xfrm>
                          <a:off x="0" y="0"/>
                          <a:ext cx="943131" cy="530511"/>
                        </a:xfrm>
                        <a:prstGeom prst="rect">
                          <a:avLst/>
                        </a:prstGeom>
                        <a:ln w="3175">
                          <a:noFill/>
                        </a:ln>
                      </p166:spPr>
                    </pslz:zmPr>
                  </pslz:sldZmObj>
                </pslz:sldZm>
              </a:graphicData>
            </a:graphic>
          </p:graphicFrame>
        </mc:Choice>
        <mc:Fallback xmlns="">
          <p:pic>
            <p:nvPicPr>
              <p:cNvPr id="9" name="صورة الشريحة 8">
                <a:hlinkClick r:id="rId8" action="ppaction://hlinksldjump"/>
                <a:extLst>
                  <a:ext uri="{FF2B5EF4-FFF2-40B4-BE49-F238E27FC236}">
                    <a16:creationId xmlns:a16="http://schemas.microsoft.com/office/drawing/2014/main" id="{8C63A97D-3078-4931-A7A9-EF2E62802422}"/>
                  </a:ext>
                </a:extLst>
              </p:cNvPr>
              <p:cNvPicPr>
                <a:picLocks noGrp="1" noRot="1" noChangeAspect="1" noMove="1" noResize="1" noEditPoints="1" noAdjustHandles="1" noChangeArrowheads="1" noChangeShapeType="1"/>
              </p:cNvPicPr>
              <p:nvPr/>
            </p:nvPicPr>
            <p:blipFill>
              <a:blip r:embed="rId9"/>
              <a:stretch>
                <a:fillRect/>
              </a:stretch>
            </p:blipFill>
            <p:spPr>
              <a:xfrm>
                <a:off x="616064" y="1287287"/>
                <a:ext cx="943131" cy="530511"/>
              </a:xfrm>
              <a:prstGeom prst="rect">
                <a:avLst/>
              </a:prstGeom>
              <a:ln w="3175">
                <a:noFill/>
              </a:ln>
            </p:spPr>
          </p:pic>
        </mc:Fallback>
      </mc:AlternateContent>
    </p:spTree>
    <p:extLst>
      <p:ext uri="{BB962C8B-B14F-4D97-AF65-F5344CB8AC3E}">
        <p14:creationId xmlns:p14="http://schemas.microsoft.com/office/powerpoint/2010/main" val="3483752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10" name="قلب الصفحة.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1603948" y="245610"/>
            <a:ext cx="9143999" cy="1633344"/>
            <a:chOff x="3918920" y="444852"/>
            <a:chExt cx="4151517" cy="1770579"/>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1701544"/>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شبكة التخزين | </a:t>
              </a:r>
              <a:r>
                <a:rPr lang="en-US" sz="3200" b="1" dirty="0">
                  <a:solidFill>
                    <a:schemeClr val="bg1"/>
                  </a:solidFill>
                  <a:latin typeface="JF Flat" panose="02000500000000000000" pitchFamily="2" charset="-78"/>
                  <a:cs typeface="JF Flat" panose="02000500000000000000" pitchFamily="2" charset="-78"/>
                </a:rPr>
                <a:t>Storage Area Network - SAN</a:t>
              </a:r>
            </a:p>
          </p:txBody>
        </p:sp>
      </p:grpSp>
      <p:sp>
        <p:nvSpPr>
          <p:cNvPr id="10" name="مربع نص 9">
            <a:extLst>
              <a:ext uri="{FF2B5EF4-FFF2-40B4-BE49-F238E27FC236}">
                <a16:creationId xmlns:a16="http://schemas.microsoft.com/office/drawing/2014/main" id="{FC423288-9DD4-409A-ABAB-F99102797A57}"/>
              </a:ext>
            </a:extLst>
          </p:cNvPr>
          <p:cNvSpPr txBox="1"/>
          <p:nvPr/>
        </p:nvSpPr>
        <p:spPr>
          <a:xfrm>
            <a:off x="577392" y="1267076"/>
            <a:ext cx="10709044" cy="954107"/>
          </a:xfrm>
          <a:prstGeom prst="rect">
            <a:avLst/>
          </a:prstGeom>
          <a:noFill/>
        </p:spPr>
        <p:txBody>
          <a:bodyPr wrap="square">
            <a:spAutoFit/>
          </a:bodyPr>
          <a:lstStyle/>
          <a:p>
            <a:pPr algn="ctr" rtl="1"/>
            <a:r>
              <a:rPr lang="ar-SA" sz="2800" dirty="0">
                <a:latin typeface="Calibri" panose="020F0502020204030204" pitchFamily="34" charset="0"/>
                <a:cs typeface="Sultan bold" pitchFamily="2" charset="-78"/>
              </a:rPr>
              <a:t>شبكة التخزين (</a:t>
            </a:r>
            <a:r>
              <a:rPr lang="en-US" sz="2800" dirty="0">
                <a:latin typeface="Calibri" panose="020F0502020204030204" pitchFamily="34" charset="0"/>
                <a:cs typeface="Sultan bold" pitchFamily="2" charset="-78"/>
              </a:rPr>
              <a:t>SAN</a:t>
            </a:r>
            <a:r>
              <a:rPr lang="ar-SA" sz="2800" dirty="0">
                <a:latin typeface="Calibri" panose="020F0502020204030204" pitchFamily="34" charset="0"/>
                <a:cs typeface="Sultan bold" pitchFamily="2" charset="-78"/>
              </a:rPr>
              <a:t>) نوع خاص من الشبكات تسمح للخوادم </a:t>
            </a:r>
            <a:r>
              <a:rPr lang="en-US" sz="2800" dirty="0">
                <a:latin typeface="Calibri" panose="020F0502020204030204" pitchFamily="34" charset="0"/>
                <a:cs typeface="Sultan bold" pitchFamily="2" charset="-78"/>
              </a:rPr>
              <a:t>Servers)</a:t>
            </a:r>
            <a:r>
              <a:rPr lang="ar-SA" sz="2800" dirty="0">
                <a:latin typeface="Calibri" panose="020F0502020204030204" pitchFamily="34" charset="0"/>
                <a:cs typeface="Sultan bold" pitchFamily="2" charset="-78"/>
              </a:rPr>
              <a:t>) بالوصول للبيانات المشتركة المخزنة على أجهزة الشبكة.</a:t>
            </a:r>
          </a:p>
        </p:txBody>
      </p:sp>
      <p:sp>
        <p:nvSpPr>
          <p:cNvPr id="11" name="مربع نص 10">
            <a:extLst>
              <a:ext uri="{FF2B5EF4-FFF2-40B4-BE49-F238E27FC236}">
                <a16:creationId xmlns:a16="http://schemas.microsoft.com/office/drawing/2014/main" id="{6458AEA8-2F67-4394-A3BE-8914C04D03F3}"/>
              </a:ext>
            </a:extLst>
          </p:cNvPr>
          <p:cNvSpPr txBox="1"/>
          <p:nvPr/>
        </p:nvSpPr>
        <p:spPr>
          <a:xfrm>
            <a:off x="784082" y="2122578"/>
            <a:ext cx="10192154" cy="1384995"/>
          </a:xfrm>
          <a:prstGeom prst="rect">
            <a:avLst/>
          </a:prstGeom>
          <a:noFill/>
        </p:spPr>
        <p:txBody>
          <a:bodyPr wrap="square">
            <a:spAutoFit/>
          </a:bodyPr>
          <a:lstStyle/>
          <a:p>
            <a:pPr algn="ctr" rtl="1"/>
            <a:r>
              <a:rPr lang="ar-SA" sz="2800" dirty="0">
                <a:solidFill>
                  <a:srgbClr val="0C73AE"/>
                </a:solidFill>
                <a:latin typeface="Calibri" panose="020F0502020204030204" pitchFamily="34" charset="0"/>
                <a:cs typeface="Sultan bold" pitchFamily="2" charset="-78"/>
              </a:rPr>
              <a:t>مثال على استخدام شبكة التخزين (</a:t>
            </a:r>
            <a:r>
              <a:rPr lang="en-US" sz="2800" dirty="0">
                <a:solidFill>
                  <a:srgbClr val="0C73AE"/>
                </a:solidFill>
                <a:latin typeface="Calibri" panose="020F0502020204030204" pitchFamily="34" charset="0"/>
                <a:cs typeface="Sultan bold" pitchFamily="2" charset="-78"/>
              </a:rPr>
              <a:t>SAN</a:t>
            </a:r>
            <a:r>
              <a:rPr lang="ar-SA" sz="2800" dirty="0">
                <a:solidFill>
                  <a:srgbClr val="0C73AE"/>
                </a:solidFill>
                <a:latin typeface="Calibri" panose="020F0502020204030204" pitchFamily="34" charset="0"/>
                <a:cs typeface="Sultan bold" pitchFamily="2" charset="-78"/>
              </a:rPr>
              <a:t>) </a:t>
            </a:r>
          </a:p>
          <a:p>
            <a:pPr algn="ctr" rtl="1"/>
            <a:r>
              <a:rPr lang="ar-SA" sz="2800" dirty="0">
                <a:latin typeface="Calibri" panose="020F0502020204030204" pitchFamily="34" charset="0"/>
                <a:cs typeface="Sultan bold" pitchFamily="2" charset="-78"/>
              </a:rPr>
              <a:t>قواعد بيانات </a:t>
            </a:r>
            <a:r>
              <a:rPr lang="en-US" sz="2800" dirty="0">
                <a:latin typeface="Calibri" panose="020F0502020204030204" pitchFamily="34" charset="0"/>
                <a:cs typeface="Sultan bold" pitchFamily="2" charset="-78"/>
              </a:rPr>
              <a:t>Microsoft SQL Server</a:t>
            </a:r>
            <a:r>
              <a:rPr lang="ar-SA" sz="2800" dirty="0">
                <a:latin typeface="Calibri" panose="020F0502020204030204" pitchFamily="34" charset="0"/>
                <a:cs typeface="Sultan bold" pitchFamily="2" charset="-78"/>
              </a:rPr>
              <a:t> ، حيث تستخدم لتخزين البيانات الأكثر قيمة للمؤسسة، لذا فهي تتطلب أعلى مستوى من الأداء والتوافر.</a:t>
            </a:r>
          </a:p>
        </p:txBody>
      </p:sp>
      <p:pic>
        <p:nvPicPr>
          <p:cNvPr id="3" name="صورة 2">
            <a:extLst>
              <a:ext uri="{FF2B5EF4-FFF2-40B4-BE49-F238E27FC236}">
                <a16:creationId xmlns:a16="http://schemas.microsoft.com/office/drawing/2014/main" id="{F0025766-CD2C-48B2-A504-C37A7C0BC58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02083" y="2734456"/>
            <a:ext cx="6173761" cy="4517386"/>
          </a:xfrm>
          <a:prstGeom prst="rect">
            <a:avLst/>
          </a:prstGeom>
        </p:spPr>
      </p:pic>
    </p:spTree>
    <p:extLst>
      <p:ext uri="{BB962C8B-B14F-4D97-AF65-F5344CB8AC3E}">
        <p14:creationId xmlns:p14="http://schemas.microsoft.com/office/powerpoint/2010/main" val="2892875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6" name="قلب الصفحة.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sp>
        <p:nvSpPr>
          <p:cNvPr id="8" name="مربع نص 7">
            <a:extLst>
              <a:ext uri="{FF2B5EF4-FFF2-40B4-BE49-F238E27FC236}">
                <a16:creationId xmlns:a16="http://schemas.microsoft.com/office/drawing/2014/main" id="{10AEC219-3270-40C9-B228-6294D0D24D4B}"/>
              </a:ext>
            </a:extLst>
          </p:cNvPr>
          <p:cNvSpPr txBox="1"/>
          <p:nvPr/>
        </p:nvSpPr>
        <p:spPr>
          <a:xfrm>
            <a:off x="6143088" y="1538000"/>
            <a:ext cx="5320154" cy="2246769"/>
          </a:xfrm>
          <a:prstGeom prst="rect">
            <a:avLst/>
          </a:prstGeom>
          <a:noFill/>
        </p:spPr>
        <p:txBody>
          <a:bodyPr wrap="square" rtlCol="1">
            <a:spAutoFit/>
          </a:bodyPr>
          <a:lstStyle/>
          <a:p>
            <a:pPr algn="ctr"/>
            <a:r>
              <a:rPr lang="ar-SA" sz="2800" dirty="0">
                <a:solidFill>
                  <a:srgbClr val="AECC32"/>
                </a:solidFill>
                <a:cs typeface="Sultan bold" pitchFamily="2" charset="-78"/>
              </a:rPr>
              <a:t>كما هو موضح في الرسم التالي :</a:t>
            </a:r>
          </a:p>
          <a:p>
            <a:pPr algn="ctr"/>
            <a:r>
              <a:rPr lang="ar-SA" sz="2800" dirty="0">
                <a:cs typeface="Sultan bold" pitchFamily="2" charset="-78"/>
              </a:rPr>
              <a:t> تتكون شبكات عادة من مضيفين , عملاء , محولات , وسائط تخزين , اجهزة تخزين مترابطة باستخدام مجموعة متنوعة من التقنيات والمخططات والبروتوكولات .</a:t>
            </a:r>
          </a:p>
        </p:txBody>
      </p:sp>
      <p:pic>
        <p:nvPicPr>
          <p:cNvPr id="10" name="صورة 9">
            <a:extLst>
              <a:ext uri="{FF2B5EF4-FFF2-40B4-BE49-F238E27FC236}">
                <a16:creationId xmlns:a16="http://schemas.microsoft.com/office/drawing/2014/main" id="{49EAF866-18A6-4965-BDF6-8A48A8D3BD2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299" y="772526"/>
            <a:ext cx="6549348" cy="6024487"/>
          </a:xfrm>
          <a:prstGeom prst="rect">
            <a:avLst/>
          </a:prstGeom>
        </p:spPr>
      </p:pic>
      <p:grpSp>
        <p:nvGrpSpPr>
          <p:cNvPr id="14" name="مجموعة 13">
            <a:extLst>
              <a:ext uri="{FF2B5EF4-FFF2-40B4-BE49-F238E27FC236}">
                <a16:creationId xmlns:a16="http://schemas.microsoft.com/office/drawing/2014/main" id="{0814A7BB-E9DD-4C4E-BC10-515163612927}"/>
              </a:ext>
            </a:extLst>
          </p:cNvPr>
          <p:cNvGrpSpPr/>
          <p:nvPr/>
        </p:nvGrpSpPr>
        <p:grpSpPr>
          <a:xfrm>
            <a:off x="1603948" y="245610"/>
            <a:ext cx="9143999" cy="1633344"/>
            <a:chOff x="3918920" y="444852"/>
            <a:chExt cx="4151517" cy="1770579"/>
          </a:xfrm>
        </p:grpSpPr>
        <p:sp>
          <p:nvSpPr>
            <p:cNvPr id="15" name="مستطيل: زوايا مستديرة 14">
              <a:extLst>
                <a:ext uri="{FF2B5EF4-FFF2-40B4-BE49-F238E27FC236}">
                  <a16:creationId xmlns:a16="http://schemas.microsoft.com/office/drawing/2014/main" id="{9D152660-2AED-4482-8A4E-67AE9B98D4CF}"/>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16" name="مربع نص 15">
              <a:extLst>
                <a:ext uri="{FF2B5EF4-FFF2-40B4-BE49-F238E27FC236}">
                  <a16:creationId xmlns:a16="http://schemas.microsoft.com/office/drawing/2014/main" id="{4D273BD5-F2A3-49C4-B079-65C7C0BEDB78}"/>
                </a:ext>
              </a:extLst>
            </p:cNvPr>
            <p:cNvSpPr txBox="1"/>
            <p:nvPr/>
          </p:nvSpPr>
          <p:spPr>
            <a:xfrm>
              <a:off x="4195006" y="513887"/>
              <a:ext cx="3734751" cy="1701544"/>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شبكة التخزين | </a:t>
              </a:r>
              <a:r>
                <a:rPr lang="en-US" sz="3200" b="1" dirty="0">
                  <a:solidFill>
                    <a:schemeClr val="bg1"/>
                  </a:solidFill>
                  <a:latin typeface="JF Flat" panose="02000500000000000000" pitchFamily="2" charset="-78"/>
                  <a:cs typeface="JF Flat" panose="02000500000000000000" pitchFamily="2" charset="-78"/>
                </a:rPr>
                <a:t>Storage Area Network - SAN</a:t>
              </a:r>
            </a:p>
          </p:txBody>
        </p:sp>
      </p:grpSp>
    </p:spTree>
    <p:extLst>
      <p:ext uri="{BB962C8B-B14F-4D97-AF65-F5344CB8AC3E}">
        <p14:creationId xmlns:p14="http://schemas.microsoft.com/office/powerpoint/2010/main" val="1728471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5" name="قلب الصفحة.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3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4185132" y="470212"/>
            <a:ext cx="4151517" cy="726725"/>
            <a:chOff x="3918920" y="444852"/>
            <a:chExt cx="4151517" cy="787785"/>
          </a:xfrm>
          <a:solidFill>
            <a:srgbClr val="FFC000"/>
          </a:solidFill>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633908"/>
            </a:xfrm>
            <a:prstGeom prst="rect">
              <a:avLst/>
            </a:prstGeom>
            <a:grp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تقويم ختامي</a:t>
              </a:r>
            </a:p>
          </p:txBody>
        </p:sp>
      </p:grpSp>
      <p:sp>
        <p:nvSpPr>
          <p:cNvPr id="15" name="مستطيل: زوايا مستديرة 14">
            <a:extLst>
              <a:ext uri="{FF2B5EF4-FFF2-40B4-BE49-F238E27FC236}">
                <a16:creationId xmlns:a16="http://schemas.microsoft.com/office/drawing/2014/main" id="{020E63B1-6D35-4136-9EDC-96F5AD4447C3}"/>
              </a:ext>
            </a:extLst>
          </p:cNvPr>
          <p:cNvSpPr/>
          <p:nvPr/>
        </p:nvSpPr>
        <p:spPr>
          <a:xfrm>
            <a:off x="2987339" y="1971490"/>
            <a:ext cx="7421759"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endParaRPr lang="ar-KW" sz="2400" dirty="0">
              <a:latin typeface="Dubai" panose="020B0503030403030204" pitchFamily="34" charset="-78"/>
              <a:cs typeface="Sultan bold" pitchFamily="2" charset="-78"/>
            </a:endParaRPr>
          </a:p>
        </p:txBody>
      </p:sp>
      <p:sp>
        <p:nvSpPr>
          <p:cNvPr id="16" name="مستطيل: زوايا مستديرة 15">
            <a:extLst>
              <a:ext uri="{FF2B5EF4-FFF2-40B4-BE49-F238E27FC236}">
                <a16:creationId xmlns:a16="http://schemas.microsoft.com/office/drawing/2014/main" id="{7AEFD20D-2D9C-4949-A3AF-E6DEF3EAE79A}"/>
              </a:ext>
            </a:extLst>
          </p:cNvPr>
          <p:cNvSpPr/>
          <p:nvPr/>
        </p:nvSpPr>
        <p:spPr>
          <a:xfrm>
            <a:off x="10657181" y="1971490"/>
            <a:ext cx="600075"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SA" sz="2400" dirty="0">
                <a:solidFill>
                  <a:sysClr val="windowText" lastClr="000000"/>
                </a:solidFill>
                <a:latin typeface="Dubai" panose="020B0503030403030204" pitchFamily="34" charset="-78"/>
                <a:cs typeface="Sultan bold" pitchFamily="2" charset="-78"/>
              </a:rPr>
              <a:t>1</a:t>
            </a:r>
            <a:endParaRPr lang="ar-KW" sz="2400" dirty="0">
              <a:solidFill>
                <a:sysClr val="windowText" lastClr="000000"/>
              </a:solidFill>
              <a:latin typeface="Dubai" panose="020B0503030403030204" pitchFamily="34" charset="-78"/>
              <a:cs typeface="Sultan bold" pitchFamily="2" charset="-78"/>
            </a:endParaRPr>
          </a:p>
        </p:txBody>
      </p:sp>
      <p:sp>
        <p:nvSpPr>
          <p:cNvPr id="17" name="مربع نص 16">
            <a:extLst>
              <a:ext uri="{FF2B5EF4-FFF2-40B4-BE49-F238E27FC236}">
                <a16:creationId xmlns:a16="http://schemas.microsoft.com/office/drawing/2014/main" id="{914E8AE2-8345-4AB8-A3AC-1F497C640825}"/>
              </a:ext>
            </a:extLst>
          </p:cNvPr>
          <p:cNvSpPr txBox="1"/>
          <p:nvPr/>
        </p:nvSpPr>
        <p:spPr>
          <a:xfrm>
            <a:off x="3111381" y="2126336"/>
            <a:ext cx="7189576" cy="400110"/>
          </a:xfrm>
          <a:prstGeom prst="rect">
            <a:avLst/>
          </a:prstGeom>
          <a:ln>
            <a:noFill/>
          </a:ln>
        </p:spPr>
        <p:style>
          <a:lnRef idx="3">
            <a:schemeClr val="lt1"/>
          </a:lnRef>
          <a:fillRef idx="1">
            <a:schemeClr val="accent4"/>
          </a:fillRef>
          <a:effectRef idx="1">
            <a:schemeClr val="accent4"/>
          </a:effectRef>
          <a:fontRef idx="minor">
            <a:schemeClr val="lt1"/>
          </a:fontRef>
        </p:style>
        <p:txBody>
          <a:bodyPr wrap="square" rtlCol="1">
            <a:spAutoFit/>
          </a:bodyPr>
          <a:lstStyle/>
          <a:p>
            <a:r>
              <a:rPr lang="ar-SA" sz="2000" dirty="0">
                <a:solidFill>
                  <a:schemeClr val="tx1"/>
                </a:solidFill>
                <a:latin typeface="Dubai" panose="020B0503030403030204" pitchFamily="34" charset="-78"/>
                <a:cs typeface="Sultan bold" pitchFamily="2" charset="-78"/>
              </a:rPr>
              <a:t>الشبكة اللاسلكية هي شبكة من الاجهزة المتصلة ببعضها بدون استخدام أسلاك</a:t>
            </a:r>
            <a:endParaRPr lang="en-SA" sz="2000" dirty="0">
              <a:solidFill>
                <a:schemeClr val="tx1"/>
              </a:solidFill>
              <a:latin typeface="Dubai" panose="020B0503030403030204" pitchFamily="34" charset="-78"/>
              <a:cs typeface="Sultan bold" pitchFamily="2" charset="-78"/>
            </a:endParaRPr>
          </a:p>
        </p:txBody>
      </p:sp>
      <p:sp>
        <p:nvSpPr>
          <p:cNvPr id="19" name="مستطيل: زوايا مستديرة 18">
            <a:extLst>
              <a:ext uri="{FF2B5EF4-FFF2-40B4-BE49-F238E27FC236}">
                <a16:creationId xmlns:a16="http://schemas.microsoft.com/office/drawing/2014/main" id="{546542C2-377D-4520-A0B3-798105C29ABF}"/>
              </a:ext>
            </a:extLst>
          </p:cNvPr>
          <p:cNvSpPr/>
          <p:nvPr/>
        </p:nvSpPr>
        <p:spPr>
          <a:xfrm>
            <a:off x="2987340" y="2965948"/>
            <a:ext cx="7421758"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endParaRPr lang="ar-KW" sz="2400" dirty="0">
              <a:latin typeface="Dubai" panose="020B0503030403030204" pitchFamily="34" charset="-78"/>
              <a:cs typeface="Sultan bold" pitchFamily="2" charset="-78"/>
            </a:endParaRPr>
          </a:p>
        </p:txBody>
      </p:sp>
      <p:sp>
        <p:nvSpPr>
          <p:cNvPr id="21" name="مستطيل: زوايا مستديرة 20">
            <a:extLst>
              <a:ext uri="{FF2B5EF4-FFF2-40B4-BE49-F238E27FC236}">
                <a16:creationId xmlns:a16="http://schemas.microsoft.com/office/drawing/2014/main" id="{2807E576-0667-4597-946A-DEB0087F7AE9}"/>
              </a:ext>
            </a:extLst>
          </p:cNvPr>
          <p:cNvSpPr/>
          <p:nvPr/>
        </p:nvSpPr>
        <p:spPr>
          <a:xfrm>
            <a:off x="10657181" y="2965948"/>
            <a:ext cx="600075"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SA" sz="2400" dirty="0">
                <a:solidFill>
                  <a:sysClr val="windowText" lastClr="000000"/>
                </a:solidFill>
                <a:latin typeface="Dubai" panose="020B0503030403030204" pitchFamily="34" charset="-78"/>
                <a:cs typeface="Sultan bold" pitchFamily="2" charset="-78"/>
              </a:rPr>
              <a:t>2</a:t>
            </a:r>
            <a:endParaRPr lang="ar-KW" sz="2400" dirty="0">
              <a:solidFill>
                <a:sysClr val="windowText" lastClr="000000"/>
              </a:solidFill>
              <a:latin typeface="Dubai" panose="020B0503030403030204" pitchFamily="34" charset="-78"/>
              <a:cs typeface="Sultan bold" pitchFamily="2" charset="-78"/>
            </a:endParaRPr>
          </a:p>
        </p:txBody>
      </p:sp>
      <p:sp>
        <p:nvSpPr>
          <p:cNvPr id="23" name="مربع نص 22">
            <a:extLst>
              <a:ext uri="{FF2B5EF4-FFF2-40B4-BE49-F238E27FC236}">
                <a16:creationId xmlns:a16="http://schemas.microsoft.com/office/drawing/2014/main" id="{43D72DFF-D24C-4D57-A7EF-52B45F58A44A}"/>
              </a:ext>
            </a:extLst>
          </p:cNvPr>
          <p:cNvSpPr txBox="1"/>
          <p:nvPr/>
        </p:nvSpPr>
        <p:spPr>
          <a:xfrm>
            <a:off x="3111381" y="3112559"/>
            <a:ext cx="7201865" cy="400110"/>
          </a:xfrm>
          <a:prstGeom prst="rect">
            <a:avLst/>
          </a:prstGeom>
          <a:ln>
            <a:noFill/>
          </a:ln>
        </p:spPr>
        <p:style>
          <a:lnRef idx="3">
            <a:schemeClr val="lt1"/>
          </a:lnRef>
          <a:fillRef idx="1">
            <a:schemeClr val="accent4"/>
          </a:fillRef>
          <a:effectRef idx="1">
            <a:schemeClr val="accent4"/>
          </a:effectRef>
          <a:fontRef idx="minor">
            <a:schemeClr val="lt1"/>
          </a:fontRef>
        </p:style>
        <p:txBody>
          <a:bodyPr wrap="square" rtlCol="1">
            <a:spAutoFit/>
          </a:bodyPr>
          <a:lstStyle/>
          <a:p>
            <a:r>
              <a:rPr lang="ar-SA" sz="2000" dirty="0">
                <a:solidFill>
                  <a:schemeClr val="tx1"/>
                </a:solidFill>
                <a:latin typeface="Dubai" panose="020B0503030403030204" pitchFamily="34" charset="-78"/>
                <a:cs typeface="Sultan bold" pitchFamily="2" charset="-78"/>
              </a:rPr>
              <a:t>يعتبر واي فاي (</a:t>
            </a:r>
            <a:r>
              <a:rPr lang="en-US" sz="2000" dirty="0">
                <a:solidFill>
                  <a:schemeClr val="tx1"/>
                </a:solidFill>
                <a:latin typeface="Dubai" panose="020B0503030403030204" pitchFamily="34" charset="-78"/>
                <a:cs typeface="Sultan bold" pitchFamily="2" charset="-78"/>
              </a:rPr>
              <a:t>WiFi</a:t>
            </a:r>
            <a:r>
              <a:rPr lang="ar-SA" sz="2000" dirty="0">
                <a:solidFill>
                  <a:schemeClr val="tx1"/>
                </a:solidFill>
                <a:latin typeface="Dubai" panose="020B0503030403030204" pitchFamily="34" charset="-78"/>
                <a:cs typeface="Sultan bold" pitchFamily="2" charset="-78"/>
              </a:rPr>
              <a:t>) من تقنيات الشبكة اللاسلكية متوسطة المدى  </a:t>
            </a:r>
          </a:p>
        </p:txBody>
      </p:sp>
      <p:sp>
        <p:nvSpPr>
          <p:cNvPr id="24" name="مستطيل: زوايا مستديرة 23">
            <a:extLst>
              <a:ext uri="{FF2B5EF4-FFF2-40B4-BE49-F238E27FC236}">
                <a16:creationId xmlns:a16="http://schemas.microsoft.com/office/drawing/2014/main" id="{A739DBCA-EE8E-4011-9F67-6DD12F0B8EF2}"/>
              </a:ext>
            </a:extLst>
          </p:cNvPr>
          <p:cNvSpPr/>
          <p:nvPr/>
        </p:nvSpPr>
        <p:spPr>
          <a:xfrm>
            <a:off x="2987339" y="3960406"/>
            <a:ext cx="7421759"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endParaRPr lang="ar-KW" sz="2400" dirty="0">
              <a:latin typeface="Dubai" panose="020B0503030403030204" pitchFamily="34" charset="-78"/>
              <a:cs typeface="Sultan bold" pitchFamily="2" charset="-78"/>
            </a:endParaRPr>
          </a:p>
        </p:txBody>
      </p:sp>
      <p:sp>
        <p:nvSpPr>
          <p:cNvPr id="25" name="مستطيل: زوايا مستديرة 24">
            <a:extLst>
              <a:ext uri="{FF2B5EF4-FFF2-40B4-BE49-F238E27FC236}">
                <a16:creationId xmlns:a16="http://schemas.microsoft.com/office/drawing/2014/main" id="{F797D9BD-13D6-4059-BC82-03164A799E7D}"/>
              </a:ext>
            </a:extLst>
          </p:cNvPr>
          <p:cNvSpPr/>
          <p:nvPr/>
        </p:nvSpPr>
        <p:spPr>
          <a:xfrm>
            <a:off x="10657181" y="3960406"/>
            <a:ext cx="600075"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SA" sz="2400" dirty="0">
                <a:solidFill>
                  <a:sysClr val="windowText" lastClr="000000"/>
                </a:solidFill>
                <a:latin typeface="Dubai" panose="020B0503030403030204" pitchFamily="34" charset="-78"/>
                <a:cs typeface="Sultan bold" pitchFamily="2" charset="-78"/>
              </a:rPr>
              <a:t>3</a:t>
            </a:r>
            <a:endParaRPr lang="ar-KW" sz="2400" dirty="0">
              <a:solidFill>
                <a:sysClr val="windowText" lastClr="000000"/>
              </a:solidFill>
              <a:latin typeface="Dubai" panose="020B0503030403030204" pitchFamily="34" charset="-78"/>
              <a:cs typeface="Sultan bold" pitchFamily="2" charset="-78"/>
            </a:endParaRPr>
          </a:p>
        </p:txBody>
      </p:sp>
      <p:sp>
        <p:nvSpPr>
          <p:cNvPr id="26" name="مربع نص 25">
            <a:extLst>
              <a:ext uri="{FF2B5EF4-FFF2-40B4-BE49-F238E27FC236}">
                <a16:creationId xmlns:a16="http://schemas.microsoft.com/office/drawing/2014/main" id="{65094990-CF45-4299-A351-39BB64D8EFC6}"/>
              </a:ext>
            </a:extLst>
          </p:cNvPr>
          <p:cNvSpPr txBox="1"/>
          <p:nvPr/>
        </p:nvSpPr>
        <p:spPr>
          <a:xfrm>
            <a:off x="3281071" y="4037817"/>
            <a:ext cx="7037244" cy="707886"/>
          </a:xfrm>
          <a:prstGeom prst="rect">
            <a:avLst/>
          </a:prstGeom>
          <a:noFill/>
        </p:spPr>
        <p:txBody>
          <a:bodyPr wrap="square" rtlCol="1">
            <a:spAutoFit/>
          </a:bodyPr>
          <a:lstStyle/>
          <a:p>
            <a:r>
              <a:rPr lang="ar-SA" altLang="ar-SA" sz="2000" dirty="0">
                <a:latin typeface="Dubai" panose="020B0503030403030204" pitchFamily="34" charset="-78"/>
                <a:cs typeface="Sultan bold" pitchFamily="2" charset="-78"/>
                <a:sym typeface="Fira Sans Extra Condensed Mediu" charset="0"/>
              </a:rPr>
              <a:t>شبكة التخزين</a:t>
            </a:r>
            <a:r>
              <a:rPr lang="en-US" altLang="ar-SA" sz="2000" dirty="0">
                <a:latin typeface="Dubai" panose="020B0503030403030204" pitchFamily="34" charset="-78"/>
                <a:cs typeface="Sultan bold" pitchFamily="2" charset="-78"/>
                <a:sym typeface="Fira Sans Extra Condensed Mediu" charset="0"/>
              </a:rPr>
              <a:t>( SAN) </a:t>
            </a:r>
            <a:r>
              <a:rPr lang="ar-SA" altLang="ar-SA" sz="2000" dirty="0">
                <a:latin typeface="Dubai" panose="020B0503030403030204" pitchFamily="34" charset="-78"/>
                <a:cs typeface="Sultan bold" pitchFamily="2" charset="-78"/>
                <a:sym typeface="Fira Sans Extra Condensed Mediu" charset="0"/>
              </a:rPr>
              <a:t>نوع خاص من الشبكات لا تسمح للخوادم بالوصول للبيانات المشتركة المخزنة على أجهزة الشبكة.</a:t>
            </a:r>
          </a:p>
        </p:txBody>
      </p:sp>
      <p:sp>
        <p:nvSpPr>
          <p:cNvPr id="27" name="مستطيل: زوايا مستديرة 26">
            <a:extLst>
              <a:ext uri="{FF2B5EF4-FFF2-40B4-BE49-F238E27FC236}">
                <a16:creationId xmlns:a16="http://schemas.microsoft.com/office/drawing/2014/main" id="{7308E8DA-1B66-4CD3-9C5C-F3486B66860F}"/>
              </a:ext>
            </a:extLst>
          </p:cNvPr>
          <p:cNvSpPr/>
          <p:nvPr/>
        </p:nvSpPr>
        <p:spPr>
          <a:xfrm>
            <a:off x="2987339" y="4954864"/>
            <a:ext cx="7421759"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endParaRPr lang="ar-KW" sz="2400" dirty="0">
              <a:latin typeface="Dubai" panose="020B0503030403030204" pitchFamily="34" charset="-78"/>
              <a:cs typeface="Sultan bold" pitchFamily="2" charset="-78"/>
            </a:endParaRPr>
          </a:p>
        </p:txBody>
      </p:sp>
      <p:sp>
        <p:nvSpPr>
          <p:cNvPr id="30" name="مستطيل: زوايا مستديرة 29">
            <a:extLst>
              <a:ext uri="{FF2B5EF4-FFF2-40B4-BE49-F238E27FC236}">
                <a16:creationId xmlns:a16="http://schemas.microsoft.com/office/drawing/2014/main" id="{661CCA30-9BE9-4004-81E4-6B2006622462}"/>
              </a:ext>
            </a:extLst>
          </p:cNvPr>
          <p:cNvSpPr/>
          <p:nvPr/>
        </p:nvSpPr>
        <p:spPr>
          <a:xfrm>
            <a:off x="10657181" y="4954864"/>
            <a:ext cx="600075"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SA" sz="2400" dirty="0">
                <a:solidFill>
                  <a:sysClr val="windowText" lastClr="000000"/>
                </a:solidFill>
                <a:latin typeface="Dubai" panose="020B0503030403030204" pitchFamily="34" charset="-78"/>
                <a:cs typeface="Sultan bold" pitchFamily="2" charset="-78"/>
              </a:rPr>
              <a:t>4</a:t>
            </a:r>
            <a:endParaRPr lang="ar-KW" sz="2400" dirty="0">
              <a:solidFill>
                <a:sysClr val="windowText" lastClr="000000"/>
              </a:solidFill>
              <a:latin typeface="Dubai" panose="020B0503030403030204" pitchFamily="34" charset="-78"/>
              <a:cs typeface="Sultan bold" pitchFamily="2" charset="-78"/>
            </a:endParaRPr>
          </a:p>
        </p:txBody>
      </p:sp>
      <p:sp>
        <p:nvSpPr>
          <p:cNvPr id="31" name="مربع نص 30">
            <a:extLst>
              <a:ext uri="{FF2B5EF4-FFF2-40B4-BE49-F238E27FC236}">
                <a16:creationId xmlns:a16="http://schemas.microsoft.com/office/drawing/2014/main" id="{D8002C05-2273-405A-9698-AEC1C739442A}"/>
              </a:ext>
            </a:extLst>
          </p:cNvPr>
          <p:cNvSpPr txBox="1"/>
          <p:nvPr/>
        </p:nvSpPr>
        <p:spPr>
          <a:xfrm>
            <a:off x="3029934" y="5075491"/>
            <a:ext cx="7301167" cy="400110"/>
          </a:xfrm>
          <a:prstGeom prst="rect">
            <a:avLst/>
          </a:prstGeom>
          <a:ln>
            <a:noFill/>
          </a:ln>
        </p:spPr>
        <p:style>
          <a:lnRef idx="3">
            <a:schemeClr val="lt1"/>
          </a:lnRef>
          <a:fillRef idx="1">
            <a:schemeClr val="accent4"/>
          </a:fillRef>
          <a:effectRef idx="1">
            <a:schemeClr val="accent4"/>
          </a:effectRef>
          <a:fontRef idx="minor">
            <a:schemeClr val="lt1"/>
          </a:fontRef>
        </p:style>
        <p:txBody>
          <a:bodyPr wrap="square" rtlCol="1">
            <a:spAutoFit/>
          </a:bodyPr>
          <a:lstStyle/>
          <a:p>
            <a:r>
              <a:rPr lang="ar-SA" sz="2000" dirty="0">
                <a:solidFill>
                  <a:schemeClr val="tx1"/>
                </a:solidFill>
                <a:latin typeface="Dubai" panose="020B0503030403030204" pitchFamily="34" charset="-78"/>
                <a:cs typeface="Sultan bold" pitchFamily="2" charset="-78"/>
              </a:rPr>
              <a:t>يجمع المخطط الهجين بين  مخططين أو أكثر من مخططات الشبكة </a:t>
            </a:r>
            <a:endParaRPr lang="ar-KW" sz="2000" dirty="0">
              <a:solidFill>
                <a:schemeClr val="tx1"/>
              </a:solidFill>
              <a:latin typeface="Dubai" panose="020B0503030403030204" pitchFamily="34" charset="-78"/>
              <a:cs typeface="Sultan bold" pitchFamily="2" charset="-78"/>
            </a:endParaRPr>
          </a:p>
        </p:txBody>
      </p:sp>
      <p:sp>
        <p:nvSpPr>
          <p:cNvPr id="32" name="قوس متوسط مزدوج 31">
            <a:extLst>
              <a:ext uri="{FF2B5EF4-FFF2-40B4-BE49-F238E27FC236}">
                <a16:creationId xmlns:a16="http://schemas.microsoft.com/office/drawing/2014/main" id="{29A7E4AB-CD0E-4425-9D03-696E50C7ED48}"/>
              </a:ext>
            </a:extLst>
          </p:cNvPr>
          <p:cNvSpPr/>
          <p:nvPr/>
        </p:nvSpPr>
        <p:spPr>
          <a:xfrm>
            <a:off x="518670" y="1889760"/>
            <a:ext cx="2358137" cy="752608"/>
          </a:xfrm>
          <a:prstGeom prst="bracketPair">
            <a:avLst/>
          </a:prstGeom>
          <a:ln w="28575"/>
        </p:spPr>
        <p:style>
          <a:lnRef idx="1">
            <a:schemeClr val="accent4"/>
          </a:lnRef>
          <a:fillRef idx="0">
            <a:schemeClr val="accent4"/>
          </a:fillRef>
          <a:effectRef idx="0">
            <a:schemeClr val="accent4"/>
          </a:effectRef>
          <a:fontRef idx="minor">
            <a:schemeClr val="tx1"/>
          </a:fontRef>
        </p:style>
        <p:txBody>
          <a:bodyPr rtlCol="1" anchor="ctr"/>
          <a:lstStyle/>
          <a:p>
            <a:pPr algn="ctr"/>
            <a:endParaRPr lang="ar-SA" dirty="0"/>
          </a:p>
        </p:txBody>
      </p:sp>
      <p:sp>
        <p:nvSpPr>
          <p:cNvPr id="33" name="قوس متوسط مزدوج 32">
            <a:extLst>
              <a:ext uri="{FF2B5EF4-FFF2-40B4-BE49-F238E27FC236}">
                <a16:creationId xmlns:a16="http://schemas.microsoft.com/office/drawing/2014/main" id="{865EAF93-FCC4-4B52-B60A-227018CB9F68}"/>
              </a:ext>
            </a:extLst>
          </p:cNvPr>
          <p:cNvSpPr/>
          <p:nvPr/>
        </p:nvSpPr>
        <p:spPr>
          <a:xfrm>
            <a:off x="505161" y="2919164"/>
            <a:ext cx="2358137" cy="752608"/>
          </a:xfrm>
          <a:prstGeom prst="bracketPair">
            <a:avLst/>
          </a:prstGeom>
          <a:ln w="28575"/>
        </p:spPr>
        <p:style>
          <a:lnRef idx="1">
            <a:schemeClr val="accent4"/>
          </a:lnRef>
          <a:fillRef idx="0">
            <a:schemeClr val="accent4"/>
          </a:fillRef>
          <a:effectRef idx="0">
            <a:schemeClr val="accent4"/>
          </a:effectRef>
          <a:fontRef idx="minor">
            <a:schemeClr val="tx1"/>
          </a:fontRef>
        </p:style>
        <p:txBody>
          <a:bodyPr rtlCol="1" anchor="ctr"/>
          <a:lstStyle/>
          <a:p>
            <a:pPr algn="ctr"/>
            <a:endParaRPr lang="ar-SA" dirty="0"/>
          </a:p>
        </p:txBody>
      </p:sp>
      <p:sp>
        <p:nvSpPr>
          <p:cNvPr id="34" name="قوس متوسط مزدوج 33">
            <a:extLst>
              <a:ext uri="{FF2B5EF4-FFF2-40B4-BE49-F238E27FC236}">
                <a16:creationId xmlns:a16="http://schemas.microsoft.com/office/drawing/2014/main" id="{DE091ECC-0E9F-4117-B5DE-4F33EC738153}"/>
              </a:ext>
            </a:extLst>
          </p:cNvPr>
          <p:cNvSpPr/>
          <p:nvPr/>
        </p:nvSpPr>
        <p:spPr>
          <a:xfrm>
            <a:off x="503061" y="3919541"/>
            <a:ext cx="2358137" cy="752608"/>
          </a:xfrm>
          <a:prstGeom prst="bracketPair">
            <a:avLst/>
          </a:prstGeom>
          <a:ln w="28575"/>
        </p:spPr>
        <p:style>
          <a:lnRef idx="1">
            <a:schemeClr val="accent4"/>
          </a:lnRef>
          <a:fillRef idx="0">
            <a:schemeClr val="accent4"/>
          </a:fillRef>
          <a:effectRef idx="0">
            <a:schemeClr val="accent4"/>
          </a:effectRef>
          <a:fontRef idx="minor">
            <a:schemeClr val="tx1"/>
          </a:fontRef>
        </p:style>
        <p:txBody>
          <a:bodyPr rtlCol="1" anchor="ctr"/>
          <a:lstStyle/>
          <a:p>
            <a:pPr algn="ctr"/>
            <a:endParaRPr lang="ar-SA" dirty="0"/>
          </a:p>
        </p:txBody>
      </p:sp>
      <p:sp>
        <p:nvSpPr>
          <p:cNvPr id="35" name="قوس متوسط مزدوج 34">
            <a:extLst>
              <a:ext uri="{FF2B5EF4-FFF2-40B4-BE49-F238E27FC236}">
                <a16:creationId xmlns:a16="http://schemas.microsoft.com/office/drawing/2014/main" id="{78EC0D66-AB52-4DC7-B293-18CCBB7FFD12}"/>
              </a:ext>
            </a:extLst>
          </p:cNvPr>
          <p:cNvSpPr/>
          <p:nvPr/>
        </p:nvSpPr>
        <p:spPr>
          <a:xfrm>
            <a:off x="518669" y="4883853"/>
            <a:ext cx="2358137" cy="752608"/>
          </a:xfrm>
          <a:prstGeom prst="bracketPair">
            <a:avLst/>
          </a:prstGeom>
          <a:ln w="28575"/>
        </p:spPr>
        <p:style>
          <a:lnRef idx="1">
            <a:schemeClr val="accent4"/>
          </a:lnRef>
          <a:fillRef idx="0">
            <a:schemeClr val="accent4"/>
          </a:fillRef>
          <a:effectRef idx="0">
            <a:schemeClr val="accent4"/>
          </a:effectRef>
          <a:fontRef idx="minor">
            <a:schemeClr val="tx1"/>
          </a:fontRef>
        </p:style>
        <p:txBody>
          <a:bodyPr rtlCol="1" anchor="ctr"/>
          <a:lstStyle/>
          <a:p>
            <a:pPr algn="ctr"/>
            <a:endParaRPr lang="ar-SA" dirty="0"/>
          </a:p>
        </p:txBody>
      </p:sp>
      <p:pic>
        <p:nvPicPr>
          <p:cNvPr id="36" name="رسم 35" descr="شارة علامة 1 مع تعبئة خالصة">
            <a:extLst>
              <a:ext uri="{FF2B5EF4-FFF2-40B4-BE49-F238E27FC236}">
                <a16:creationId xmlns:a16="http://schemas.microsoft.com/office/drawing/2014/main" id="{A3B1D800-B388-408A-BE52-82513D058A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7119" y="1707083"/>
            <a:ext cx="1070019" cy="1070019"/>
          </a:xfrm>
          <a:prstGeom prst="rect">
            <a:avLst/>
          </a:prstGeom>
        </p:spPr>
      </p:pic>
      <p:pic>
        <p:nvPicPr>
          <p:cNvPr id="37" name="رسم 36" descr="شارة الصليب مع تعبئة خالصة">
            <a:extLst>
              <a:ext uri="{FF2B5EF4-FFF2-40B4-BE49-F238E27FC236}">
                <a16:creationId xmlns:a16="http://schemas.microsoft.com/office/drawing/2014/main" id="{9B092DA2-72F9-465C-BC7F-0B65749636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7118" y="2760458"/>
            <a:ext cx="1070019" cy="1070019"/>
          </a:xfrm>
          <a:prstGeom prst="rect">
            <a:avLst/>
          </a:prstGeom>
        </p:spPr>
      </p:pic>
      <p:pic>
        <p:nvPicPr>
          <p:cNvPr id="38" name="رسم 37" descr="شارة الصليب مع تعبئة خالصة">
            <a:extLst>
              <a:ext uri="{FF2B5EF4-FFF2-40B4-BE49-F238E27FC236}">
                <a16:creationId xmlns:a16="http://schemas.microsoft.com/office/drawing/2014/main" id="{E0FF4B05-4E1E-4FD0-8714-70EDCD5B55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7118" y="3901508"/>
            <a:ext cx="1070019" cy="1070019"/>
          </a:xfrm>
          <a:prstGeom prst="rect">
            <a:avLst/>
          </a:prstGeom>
        </p:spPr>
      </p:pic>
      <p:pic>
        <p:nvPicPr>
          <p:cNvPr id="39" name="رسم 38" descr="شارة علامة 1 مع تعبئة خالصة">
            <a:extLst>
              <a:ext uri="{FF2B5EF4-FFF2-40B4-BE49-F238E27FC236}">
                <a16:creationId xmlns:a16="http://schemas.microsoft.com/office/drawing/2014/main" id="{7B24A702-3998-464A-BC6E-16674ECFF4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7117" y="4909813"/>
            <a:ext cx="1070019" cy="1070019"/>
          </a:xfrm>
          <a:prstGeom prst="rect">
            <a:avLst/>
          </a:prstGeom>
        </p:spPr>
      </p:pic>
    </p:spTree>
    <p:extLst>
      <p:ext uri="{BB962C8B-B14F-4D97-AF65-F5344CB8AC3E}">
        <p14:creationId xmlns:p14="http://schemas.microsoft.com/office/powerpoint/2010/main" val="238124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12" name="قلب الصفح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down)">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down)">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762" y="145734"/>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3770200" y="443595"/>
            <a:ext cx="4151517" cy="726725"/>
            <a:chOff x="3918920" y="444852"/>
            <a:chExt cx="4151517" cy="787785"/>
          </a:xfrm>
          <a:solidFill>
            <a:srgbClr val="FFC000"/>
          </a:solidFill>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solidFill>
                  <a:schemeClr val="bg1"/>
                </a:solidFill>
              </a:endParaRPr>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633908"/>
            </a:xfrm>
            <a:prstGeom prst="rect">
              <a:avLst/>
            </a:prstGeom>
            <a:grp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تحفيز المجموعات</a:t>
              </a:r>
            </a:p>
          </p:txBody>
        </p:sp>
      </p:grpSp>
      <p:pic>
        <p:nvPicPr>
          <p:cNvPr id="33" name="1" descr="صورة تحتوي على نص, رسوم المتجهات&#10;&#10;تم إنشاء الوصف تلقائياً">
            <a:extLst>
              <a:ext uri="{FF2B5EF4-FFF2-40B4-BE49-F238E27FC236}">
                <a16:creationId xmlns:a16="http://schemas.microsoft.com/office/drawing/2014/main" id="{752D5289-2545-4FCD-9BE5-1E0860A20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8166" y="3299919"/>
            <a:ext cx="472975" cy="447176"/>
          </a:xfrm>
          <a:prstGeom prst="rect">
            <a:avLst/>
          </a:prstGeom>
          <a:effectLst>
            <a:outerShdw blurRad="63500" sx="102000" sy="102000" algn="ctr" rotWithShape="0">
              <a:prstClr val="black">
                <a:alpha val="40000"/>
              </a:prstClr>
            </a:outerShdw>
          </a:effectLst>
        </p:spPr>
      </p:pic>
      <p:pic>
        <p:nvPicPr>
          <p:cNvPr id="34" name="3" descr="صورة تحتوي على نص&#10;&#10;تم إنشاء الوصف تلقائياً">
            <a:extLst>
              <a:ext uri="{FF2B5EF4-FFF2-40B4-BE49-F238E27FC236}">
                <a16:creationId xmlns:a16="http://schemas.microsoft.com/office/drawing/2014/main" id="{0D1FB458-098C-4EAD-BAAD-AC8974687D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94907">
            <a:off x="9323009" y="3298367"/>
            <a:ext cx="470905" cy="450281"/>
          </a:xfrm>
          <a:prstGeom prst="rect">
            <a:avLst/>
          </a:prstGeom>
          <a:effectLst>
            <a:outerShdw blurRad="63500" sx="102000" sy="102000" algn="ctr" rotWithShape="0">
              <a:prstClr val="black">
                <a:alpha val="40000"/>
              </a:prstClr>
            </a:outerShdw>
          </a:effectLst>
        </p:spPr>
      </p:pic>
      <p:pic>
        <p:nvPicPr>
          <p:cNvPr id="35" name="2">
            <a:extLst>
              <a:ext uri="{FF2B5EF4-FFF2-40B4-BE49-F238E27FC236}">
                <a16:creationId xmlns:a16="http://schemas.microsoft.com/office/drawing/2014/main" id="{4150F8A4-1F14-4B64-93DD-E296C93C6C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0297" y="3299919"/>
            <a:ext cx="461486" cy="447177"/>
          </a:xfrm>
          <a:prstGeom prst="rect">
            <a:avLst/>
          </a:prstGeom>
          <a:effectLst>
            <a:outerShdw blurRad="63500" sx="102000" sy="102000" algn="ctr" rotWithShape="0">
              <a:prstClr val="black">
                <a:alpha val="40000"/>
              </a:prstClr>
            </a:outerShdw>
          </a:effectLst>
        </p:spPr>
      </p:pic>
      <p:pic>
        <p:nvPicPr>
          <p:cNvPr id="36" name="4">
            <a:extLst>
              <a:ext uri="{FF2B5EF4-FFF2-40B4-BE49-F238E27FC236}">
                <a16:creationId xmlns:a16="http://schemas.microsoft.com/office/drawing/2014/main" id="{9A42CD91-4D28-4299-A06E-0673022CCB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87" y="3295261"/>
            <a:ext cx="463239" cy="456493"/>
          </a:xfrm>
          <a:prstGeom prst="rect">
            <a:avLst/>
          </a:prstGeom>
          <a:effectLst>
            <a:outerShdw blurRad="63500" sx="102000" sy="102000" algn="ctr" rotWithShape="0">
              <a:prstClr val="black">
                <a:alpha val="40000"/>
              </a:prstClr>
            </a:outerShdw>
          </a:effectLst>
        </p:spPr>
      </p:pic>
      <p:sp>
        <p:nvSpPr>
          <p:cNvPr id="37" name="الاسم">
            <a:hlinkClick r:id="" action="ppaction://noaction">
              <a:snd r:embed="rId8" name="MAGIC.wav"/>
            </a:hlinkClick>
            <a:extLst>
              <a:ext uri="{FF2B5EF4-FFF2-40B4-BE49-F238E27FC236}">
                <a16:creationId xmlns:a16="http://schemas.microsoft.com/office/drawing/2014/main" id="{0C6F6F90-8E4E-4AB0-B786-17543E80DB8E}"/>
              </a:ext>
            </a:extLst>
          </p:cNvPr>
          <p:cNvSpPr/>
          <p:nvPr/>
        </p:nvSpPr>
        <p:spPr>
          <a:xfrm>
            <a:off x="8584288" y="2554670"/>
            <a:ext cx="2423093" cy="612845"/>
          </a:xfrm>
          <a:prstGeom prst="roundRect">
            <a:avLst/>
          </a:prstGeom>
          <a:solidFill>
            <a:srgbClr val="FFC000"/>
          </a:solidFill>
          <a:ln w="635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800" b="0" i="0" u="none" strike="noStrike" kern="0" cap="none" spc="0" normalizeH="0" baseline="0" noProof="0" dirty="0">
                <a:ln>
                  <a:noFill/>
                </a:ln>
                <a:solidFill>
                  <a:prstClr val="white"/>
                </a:solidFill>
                <a:effectLst/>
                <a:uLnTx/>
                <a:uFillTx/>
                <a:latin typeface="FF Hekaya Light" panose="00000A00000000000000" pitchFamily="50" charset="-78"/>
                <a:cs typeface="Sultan bold" pitchFamily="2" charset="-78"/>
              </a:rPr>
              <a:t>المجموعة1</a:t>
            </a:r>
            <a:endParaRPr kumimoji="0" lang="ar-EG" sz="2800" b="0" i="0" u="none" strike="noStrike" kern="0" cap="none" spc="0" normalizeH="0" baseline="0" noProof="0" dirty="0">
              <a:ln>
                <a:noFill/>
              </a:ln>
              <a:solidFill>
                <a:prstClr val="white"/>
              </a:solidFill>
              <a:effectLst/>
              <a:uLnTx/>
              <a:uFillTx/>
              <a:latin typeface="FF Hekaya Light" panose="00000A00000000000000" pitchFamily="50" charset="-78"/>
              <a:cs typeface="Sultan bold" pitchFamily="2" charset="-78"/>
            </a:endParaRPr>
          </a:p>
        </p:txBody>
      </p:sp>
      <p:pic>
        <p:nvPicPr>
          <p:cNvPr id="38" name="صورة 37">
            <a:extLst>
              <a:ext uri="{FF2B5EF4-FFF2-40B4-BE49-F238E27FC236}">
                <a16:creationId xmlns:a16="http://schemas.microsoft.com/office/drawing/2014/main" id="{4E0AAC7B-01D2-4EA1-9EA8-843A1E8232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23488" y="2478648"/>
            <a:ext cx="762329" cy="764887"/>
          </a:xfrm>
          <a:prstGeom prst="rect">
            <a:avLst/>
          </a:prstGeom>
        </p:spPr>
      </p:pic>
      <p:pic>
        <p:nvPicPr>
          <p:cNvPr id="39" name="1" descr="صورة تحتوي على نص, رسوم المتجهات&#10;&#10;تم إنشاء الوصف تلقائياً">
            <a:extLst>
              <a:ext uri="{FF2B5EF4-FFF2-40B4-BE49-F238E27FC236}">
                <a16:creationId xmlns:a16="http://schemas.microsoft.com/office/drawing/2014/main" id="{0E5A5DF0-07CB-4317-8507-2756385FB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8237" y="3299919"/>
            <a:ext cx="472975" cy="447176"/>
          </a:xfrm>
          <a:prstGeom prst="rect">
            <a:avLst/>
          </a:prstGeom>
          <a:effectLst>
            <a:outerShdw blurRad="63500" sx="102000" sy="102000" algn="ctr" rotWithShape="0">
              <a:prstClr val="black">
                <a:alpha val="40000"/>
              </a:prstClr>
            </a:outerShdw>
          </a:effectLst>
        </p:spPr>
      </p:pic>
      <p:pic>
        <p:nvPicPr>
          <p:cNvPr id="40" name="3" descr="صورة تحتوي على نص&#10;&#10;تم إنشاء الوصف تلقائياً">
            <a:extLst>
              <a:ext uri="{FF2B5EF4-FFF2-40B4-BE49-F238E27FC236}">
                <a16:creationId xmlns:a16="http://schemas.microsoft.com/office/drawing/2014/main" id="{23C39773-088F-4D0E-B5AD-2505661943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94907">
            <a:off x="6653080" y="3298367"/>
            <a:ext cx="470905" cy="450281"/>
          </a:xfrm>
          <a:prstGeom prst="rect">
            <a:avLst/>
          </a:prstGeom>
          <a:effectLst>
            <a:outerShdw blurRad="63500" sx="102000" sy="102000" algn="ctr" rotWithShape="0">
              <a:prstClr val="black">
                <a:alpha val="40000"/>
              </a:prstClr>
            </a:outerShdw>
          </a:effectLst>
        </p:spPr>
      </p:pic>
      <p:pic>
        <p:nvPicPr>
          <p:cNvPr id="41" name="2">
            <a:extLst>
              <a:ext uri="{FF2B5EF4-FFF2-40B4-BE49-F238E27FC236}">
                <a16:creationId xmlns:a16="http://schemas.microsoft.com/office/drawing/2014/main" id="{EAEFBB0D-FF85-4825-870D-CDF6E79DF4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0368" y="3299919"/>
            <a:ext cx="461486" cy="447177"/>
          </a:xfrm>
          <a:prstGeom prst="rect">
            <a:avLst/>
          </a:prstGeom>
          <a:effectLst>
            <a:outerShdw blurRad="63500" sx="102000" sy="102000" algn="ctr" rotWithShape="0">
              <a:prstClr val="black">
                <a:alpha val="40000"/>
              </a:prstClr>
            </a:outerShdw>
          </a:effectLst>
        </p:spPr>
      </p:pic>
      <p:pic>
        <p:nvPicPr>
          <p:cNvPr id="42" name="4">
            <a:extLst>
              <a:ext uri="{FF2B5EF4-FFF2-40B4-BE49-F238E27FC236}">
                <a16:creationId xmlns:a16="http://schemas.microsoft.com/office/drawing/2014/main" id="{74AECB3D-16C0-4DC3-B04F-9798B71F29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3458" y="3295261"/>
            <a:ext cx="463239" cy="456493"/>
          </a:xfrm>
          <a:prstGeom prst="rect">
            <a:avLst/>
          </a:prstGeom>
          <a:effectLst>
            <a:outerShdw blurRad="63500" sx="102000" sy="102000" algn="ctr" rotWithShape="0">
              <a:prstClr val="black">
                <a:alpha val="40000"/>
              </a:prstClr>
            </a:outerShdw>
          </a:effectLst>
        </p:spPr>
      </p:pic>
      <p:sp>
        <p:nvSpPr>
          <p:cNvPr id="43" name="الاسم">
            <a:hlinkClick r:id="" action="ppaction://noaction">
              <a:snd r:embed="rId8" name="MAGIC.wav"/>
            </a:hlinkClick>
            <a:extLst>
              <a:ext uri="{FF2B5EF4-FFF2-40B4-BE49-F238E27FC236}">
                <a16:creationId xmlns:a16="http://schemas.microsoft.com/office/drawing/2014/main" id="{DC9F010E-3193-49ED-9544-C8BE7EFB1971}"/>
              </a:ext>
            </a:extLst>
          </p:cNvPr>
          <p:cNvSpPr/>
          <p:nvPr/>
        </p:nvSpPr>
        <p:spPr>
          <a:xfrm>
            <a:off x="5914359" y="2554670"/>
            <a:ext cx="2423093" cy="612845"/>
          </a:xfrm>
          <a:prstGeom prst="roundRect">
            <a:avLst/>
          </a:prstGeom>
          <a:solidFill>
            <a:srgbClr val="FFC000"/>
          </a:solidFill>
          <a:ln w="635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800" b="0" i="0" u="none" strike="noStrike" kern="0" cap="none" spc="0" normalizeH="0" baseline="0" noProof="0" dirty="0">
                <a:ln>
                  <a:noFill/>
                </a:ln>
                <a:solidFill>
                  <a:prstClr val="white"/>
                </a:solidFill>
                <a:effectLst/>
                <a:uLnTx/>
                <a:uFillTx/>
                <a:latin typeface="FF Hekaya Light" panose="00000A00000000000000" pitchFamily="50" charset="-78"/>
                <a:cs typeface="Sultan bold" pitchFamily="2" charset="-78"/>
              </a:rPr>
              <a:t>مجموعة 2</a:t>
            </a:r>
            <a:endParaRPr kumimoji="0" lang="ar-EG" sz="2800" b="0" i="0" u="none" strike="noStrike" kern="0" cap="none" spc="0" normalizeH="0" baseline="0" noProof="0" dirty="0">
              <a:ln>
                <a:noFill/>
              </a:ln>
              <a:solidFill>
                <a:prstClr val="white"/>
              </a:solidFill>
              <a:effectLst/>
              <a:uLnTx/>
              <a:uFillTx/>
              <a:latin typeface="FF Hekaya Light" panose="00000A00000000000000" pitchFamily="50" charset="-78"/>
              <a:cs typeface="Sultan bold" pitchFamily="2" charset="-78"/>
            </a:endParaRPr>
          </a:p>
        </p:txBody>
      </p:sp>
      <p:pic>
        <p:nvPicPr>
          <p:cNvPr id="44" name="صورة 43">
            <a:extLst>
              <a:ext uri="{FF2B5EF4-FFF2-40B4-BE49-F238E27FC236}">
                <a16:creationId xmlns:a16="http://schemas.microsoft.com/office/drawing/2014/main" id="{47D0DAD6-3A68-42CE-BD17-48A63704B2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53559" y="2478648"/>
            <a:ext cx="762329" cy="764887"/>
          </a:xfrm>
          <a:prstGeom prst="rect">
            <a:avLst/>
          </a:prstGeom>
        </p:spPr>
      </p:pic>
      <p:pic>
        <p:nvPicPr>
          <p:cNvPr id="45" name="1" descr="صورة تحتوي على نص, رسوم المتجهات&#10;&#10;تم إنشاء الوصف تلقائياً">
            <a:extLst>
              <a:ext uri="{FF2B5EF4-FFF2-40B4-BE49-F238E27FC236}">
                <a16:creationId xmlns:a16="http://schemas.microsoft.com/office/drawing/2014/main" id="{BD9D1050-5287-4B7D-A220-C0C34056D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308" y="3299919"/>
            <a:ext cx="472975" cy="447176"/>
          </a:xfrm>
          <a:prstGeom prst="rect">
            <a:avLst/>
          </a:prstGeom>
          <a:effectLst>
            <a:outerShdw blurRad="63500" sx="102000" sy="102000" algn="ctr" rotWithShape="0">
              <a:prstClr val="black">
                <a:alpha val="40000"/>
              </a:prstClr>
            </a:outerShdw>
          </a:effectLst>
        </p:spPr>
      </p:pic>
      <p:pic>
        <p:nvPicPr>
          <p:cNvPr id="46" name="3" descr="صورة تحتوي على نص&#10;&#10;تم إنشاء الوصف تلقائياً">
            <a:extLst>
              <a:ext uri="{FF2B5EF4-FFF2-40B4-BE49-F238E27FC236}">
                <a16:creationId xmlns:a16="http://schemas.microsoft.com/office/drawing/2014/main" id="{6DCC96EF-4362-4AC5-B2A0-95EA90E05D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94907">
            <a:off x="3983151" y="3298367"/>
            <a:ext cx="470905" cy="450281"/>
          </a:xfrm>
          <a:prstGeom prst="rect">
            <a:avLst/>
          </a:prstGeom>
          <a:effectLst>
            <a:outerShdw blurRad="63500" sx="102000" sy="102000" algn="ctr" rotWithShape="0">
              <a:prstClr val="black">
                <a:alpha val="40000"/>
              </a:prstClr>
            </a:outerShdw>
          </a:effectLst>
        </p:spPr>
      </p:pic>
      <p:pic>
        <p:nvPicPr>
          <p:cNvPr id="47" name="2">
            <a:extLst>
              <a:ext uri="{FF2B5EF4-FFF2-40B4-BE49-F238E27FC236}">
                <a16:creationId xmlns:a16="http://schemas.microsoft.com/office/drawing/2014/main" id="{11533923-85E8-4473-92FB-DDF192C32D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0439" y="3299919"/>
            <a:ext cx="461486" cy="447177"/>
          </a:xfrm>
          <a:prstGeom prst="rect">
            <a:avLst/>
          </a:prstGeom>
          <a:effectLst>
            <a:outerShdw blurRad="63500" sx="102000" sy="102000" algn="ctr" rotWithShape="0">
              <a:prstClr val="black">
                <a:alpha val="40000"/>
              </a:prstClr>
            </a:outerShdw>
          </a:effectLst>
        </p:spPr>
      </p:pic>
      <p:pic>
        <p:nvPicPr>
          <p:cNvPr id="48" name="4">
            <a:extLst>
              <a:ext uri="{FF2B5EF4-FFF2-40B4-BE49-F238E27FC236}">
                <a16:creationId xmlns:a16="http://schemas.microsoft.com/office/drawing/2014/main" id="{AB8293D1-EC1E-4A6A-A921-5BD6A7B638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3529" y="3295261"/>
            <a:ext cx="463239" cy="456493"/>
          </a:xfrm>
          <a:prstGeom prst="rect">
            <a:avLst/>
          </a:prstGeom>
          <a:effectLst>
            <a:outerShdw blurRad="63500" sx="102000" sy="102000" algn="ctr" rotWithShape="0">
              <a:prstClr val="black">
                <a:alpha val="40000"/>
              </a:prstClr>
            </a:outerShdw>
          </a:effectLst>
        </p:spPr>
      </p:pic>
      <p:sp>
        <p:nvSpPr>
          <p:cNvPr id="49" name="الاسم">
            <a:hlinkClick r:id="" action="ppaction://noaction">
              <a:snd r:embed="rId8" name="MAGIC.wav"/>
            </a:hlinkClick>
            <a:extLst>
              <a:ext uri="{FF2B5EF4-FFF2-40B4-BE49-F238E27FC236}">
                <a16:creationId xmlns:a16="http://schemas.microsoft.com/office/drawing/2014/main" id="{22C89B66-1F0F-495B-9218-2A0E7A3086FA}"/>
              </a:ext>
            </a:extLst>
          </p:cNvPr>
          <p:cNvSpPr/>
          <p:nvPr/>
        </p:nvSpPr>
        <p:spPr>
          <a:xfrm>
            <a:off x="3244430" y="2554670"/>
            <a:ext cx="2423093" cy="612845"/>
          </a:xfrm>
          <a:prstGeom prst="roundRect">
            <a:avLst/>
          </a:prstGeom>
          <a:solidFill>
            <a:srgbClr val="FFC000"/>
          </a:solidFill>
          <a:ln w="635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800" b="0" i="0" u="none" strike="noStrike" kern="0" cap="none" spc="0" normalizeH="0" baseline="0" noProof="0" dirty="0">
                <a:ln>
                  <a:noFill/>
                </a:ln>
                <a:solidFill>
                  <a:prstClr val="white"/>
                </a:solidFill>
                <a:effectLst/>
                <a:uLnTx/>
                <a:uFillTx/>
                <a:latin typeface="FF Hekaya Light" panose="00000A00000000000000" pitchFamily="50" charset="-78"/>
                <a:cs typeface="Sultan bold" pitchFamily="2" charset="-78"/>
              </a:rPr>
              <a:t>مجموعة 3</a:t>
            </a:r>
            <a:endParaRPr kumimoji="0" lang="ar-EG" sz="2800" b="0" i="0" u="none" strike="noStrike" kern="0" cap="none" spc="0" normalizeH="0" baseline="0" noProof="0" dirty="0">
              <a:ln>
                <a:noFill/>
              </a:ln>
              <a:solidFill>
                <a:prstClr val="white"/>
              </a:solidFill>
              <a:effectLst/>
              <a:uLnTx/>
              <a:uFillTx/>
              <a:latin typeface="FF Hekaya Light" panose="00000A00000000000000" pitchFamily="50" charset="-78"/>
              <a:cs typeface="Sultan bold" pitchFamily="2" charset="-78"/>
            </a:endParaRPr>
          </a:p>
        </p:txBody>
      </p:sp>
      <p:pic>
        <p:nvPicPr>
          <p:cNvPr id="50" name="صورة 49">
            <a:extLst>
              <a:ext uri="{FF2B5EF4-FFF2-40B4-BE49-F238E27FC236}">
                <a16:creationId xmlns:a16="http://schemas.microsoft.com/office/drawing/2014/main" id="{C7187452-4C00-4D17-9370-9877685A6C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83630" y="2478648"/>
            <a:ext cx="762329" cy="764887"/>
          </a:xfrm>
          <a:prstGeom prst="rect">
            <a:avLst/>
          </a:prstGeom>
        </p:spPr>
      </p:pic>
      <p:pic>
        <p:nvPicPr>
          <p:cNvPr id="51" name="1" descr="صورة تحتوي على نص, رسوم المتجهات&#10;&#10;تم إنشاء الوصف تلقائياً">
            <a:extLst>
              <a:ext uri="{FF2B5EF4-FFF2-40B4-BE49-F238E27FC236}">
                <a16:creationId xmlns:a16="http://schemas.microsoft.com/office/drawing/2014/main" id="{FA156755-4DDA-42DA-B168-6FDAFCA9A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8379" y="3299919"/>
            <a:ext cx="472975" cy="447176"/>
          </a:xfrm>
          <a:prstGeom prst="rect">
            <a:avLst/>
          </a:prstGeom>
          <a:effectLst>
            <a:outerShdw blurRad="63500" sx="102000" sy="102000" algn="ctr" rotWithShape="0">
              <a:prstClr val="black">
                <a:alpha val="40000"/>
              </a:prstClr>
            </a:outerShdw>
          </a:effectLst>
        </p:spPr>
      </p:pic>
      <p:pic>
        <p:nvPicPr>
          <p:cNvPr id="52" name="3" descr="صورة تحتوي على نص&#10;&#10;تم إنشاء الوصف تلقائياً">
            <a:extLst>
              <a:ext uri="{FF2B5EF4-FFF2-40B4-BE49-F238E27FC236}">
                <a16:creationId xmlns:a16="http://schemas.microsoft.com/office/drawing/2014/main" id="{E5E82E23-DA63-499B-A89E-2A4537F9BD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94907">
            <a:off x="1313222" y="3298367"/>
            <a:ext cx="470905" cy="450281"/>
          </a:xfrm>
          <a:prstGeom prst="rect">
            <a:avLst/>
          </a:prstGeom>
          <a:effectLst>
            <a:outerShdw blurRad="63500" sx="102000" sy="102000" algn="ctr" rotWithShape="0">
              <a:prstClr val="black">
                <a:alpha val="40000"/>
              </a:prstClr>
            </a:outerShdw>
          </a:effectLst>
        </p:spPr>
      </p:pic>
      <p:pic>
        <p:nvPicPr>
          <p:cNvPr id="53" name="2">
            <a:extLst>
              <a:ext uri="{FF2B5EF4-FFF2-40B4-BE49-F238E27FC236}">
                <a16:creationId xmlns:a16="http://schemas.microsoft.com/office/drawing/2014/main" id="{8CABD101-D431-4CE0-A4A8-4EED246A54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0510" y="3299919"/>
            <a:ext cx="461486" cy="447177"/>
          </a:xfrm>
          <a:prstGeom prst="rect">
            <a:avLst/>
          </a:prstGeom>
          <a:effectLst>
            <a:outerShdw blurRad="63500" sx="102000" sy="102000" algn="ctr" rotWithShape="0">
              <a:prstClr val="black">
                <a:alpha val="40000"/>
              </a:prstClr>
            </a:outerShdw>
          </a:effectLst>
        </p:spPr>
      </p:pic>
      <p:pic>
        <p:nvPicPr>
          <p:cNvPr id="54" name="4">
            <a:extLst>
              <a:ext uri="{FF2B5EF4-FFF2-40B4-BE49-F238E27FC236}">
                <a16:creationId xmlns:a16="http://schemas.microsoft.com/office/drawing/2014/main" id="{7EC69095-2C7A-4B41-A28A-EE127F51D0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600" y="3295261"/>
            <a:ext cx="463239" cy="456493"/>
          </a:xfrm>
          <a:prstGeom prst="rect">
            <a:avLst/>
          </a:prstGeom>
          <a:effectLst>
            <a:outerShdw blurRad="63500" sx="102000" sy="102000" algn="ctr" rotWithShape="0">
              <a:prstClr val="black">
                <a:alpha val="40000"/>
              </a:prstClr>
            </a:outerShdw>
          </a:effectLst>
        </p:spPr>
      </p:pic>
      <p:sp>
        <p:nvSpPr>
          <p:cNvPr id="55" name="الاسم">
            <a:hlinkClick r:id="" action="ppaction://noaction">
              <a:snd r:embed="rId8" name="MAGIC.wav"/>
            </a:hlinkClick>
            <a:extLst>
              <a:ext uri="{FF2B5EF4-FFF2-40B4-BE49-F238E27FC236}">
                <a16:creationId xmlns:a16="http://schemas.microsoft.com/office/drawing/2014/main" id="{A9FFC7F3-26B4-4450-92DA-4F059B4D3618}"/>
              </a:ext>
            </a:extLst>
          </p:cNvPr>
          <p:cNvSpPr/>
          <p:nvPr/>
        </p:nvSpPr>
        <p:spPr>
          <a:xfrm>
            <a:off x="574501" y="2584651"/>
            <a:ext cx="2423093" cy="612845"/>
          </a:xfrm>
          <a:prstGeom prst="roundRect">
            <a:avLst/>
          </a:prstGeom>
          <a:solidFill>
            <a:srgbClr val="FFC000"/>
          </a:solidFill>
          <a:ln w="635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800" b="0" i="0" u="none" strike="noStrike" kern="0" cap="none" spc="0" normalizeH="0" baseline="0" noProof="0" dirty="0">
                <a:ln>
                  <a:noFill/>
                </a:ln>
                <a:solidFill>
                  <a:prstClr val="white"/>
                </a:solidFill>
                <a:effectLst/>
                <a:uLnTx/>
                <a:uFillTx/>
                <a:latin typeface="FF Hekaya Light" panose="00000A00000000000000" pitchFamily="50" charset="-78"/>
                <a:cs typeface="Sultan bold" pitchFamily="2" charset="-78"/>
              </a:rPr>
              <a:t>مجموعة 4</a:t>
            </a:r>
            <a:endParaRPr kumimoji="0" lang="ar-EG" sz="2800" b="0" i="0" u="none" strike="noStrike" kern="0" cap="none" spc="0" normalizeH="0" baseline="0" noProof="0" dirty="0">
              <a:ln>
                <a:noFill/>
              </a:ln>
              <a:solidFill>
                <a:prstClr val="white"/>
              </a:solidFill>
              <a:effectLst/>
              <a:uLnTx/>
              <a:uFillTx/>
              <a:latin typeface="FF Hekaya Light" panose="00000A00000000000000" pitchFamily="50" charset="-78"/>
              <a:cs typeface="Sultan bold" pitchFamily="2" charset="-78"/>
            </a:endParaRPr>
          </a:p>
        </p:txBody>
      </p:sp>
      <p:pic>
        <p:nvPicPr>
          <p:cNvPr id="56" name="صورة 55">
            <a:extLst>
              <a:ext uri="{FF2B5EF4-FFF2-40B4-BE49-F238E27FC236}">
                <a16:creationId xmlns:a16="http://schemas.microsoft.com/office/drawing/2014/main" id="{FA4BA8A4-41EE-4F4E-9EC6-E4F023A803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13701" y="2478648"/>
            <a:ext cx="762329" cy="764887"/>
          </a:xfrm>
          <a:prstGeom prst="rect">
            <a:avLst/>
          </a:prstGeom>
        </p:spPr>
      </p:pic>
    </p:spTree>
    <p:extLst>
      <p:ext uri="{BB962C8B-B14F-4D97-AF65-F5344CB8AC3E}">
        <p14:creationId xmlns:p14="http://schemas.microsoft.com/office/powerpoint/2010/main" val="1501656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10" name="قلب الصفحة.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750"/>
                                        <p:tgtEl>
                                          <p:spTgt spid="33"/>
                                        </p:tgtEl>
                                      </p:cBhvr>
                                    </p:animEffect>
                                  </p:childTnLst>
                                </p:cTn>
                              </p:par>
                            </p:childTnLst>
                          </p:cTn>
                        </p:par>
                        <p:par>
                          <p:cTn id="8" fill="hold">
                            <p:stCondLst>
                              <p:cond delay="750"/>
                            </p:stCondLst>
                            <p:childTnLst>
                              <p:par>
                                <p:cTn id="9" presetID="32" presetClass="emph" presetSubtype="0" repeatCount="4000" fill="hold" nodeType="afterEffect">
                                  <p:stCondLst>
                                    <p:cond delay="0"/>
                                  </p:stCondLst>
                                  <p:childTnLst>
                                    <p:animRot by="120000">
                                      <p:cBhvr>
                                        <p:cTn id="10" dur="100" fill="hold">
                                          <p:stCondLst>
                                            <p:cond delay="0"/>
                                          </p:stCondLst>
                                        </p:cTn>
                                        <p:tgtEl>
                                          <p:spTgt spid="33"/>
                                        </p:tgtEl>
                                        <p:attrNameLst>
                                          <p:attrName>r</p:attrName>
                                        </p:attrNameLst>
                                      </p:cBhvr>
                                    </p:animRot>
                                    <p:animRot by="-240000">
                                      <p:cBhvr>
                                        <p:cTn id="11" dur="200" fill="hold">
                                          <p:stCondLst>
                                            <p:cond delay="200"/>
                                          </p:stCondLst>
                                        </p:cTn>
                                        <p:tgtEl>
                                          <p:spTgt spid="33"/>
                                        </p:tgtEl>
                                        <p:attrNameLst>
                                          <p:attrName>r</p:attrName>
                                        </p:attrNameLst>
                                      </p:cBhvr>
                                    </p:animRot>
                                    <p:animRot by="240000">
                                      <p:cBhvr>
                                        <p:cTn id="12" dur="200" fill="hold">
                                          <p:stCondLst>
                                            <p:cond delay="400"/>
                                          </p:stCondLst>
                                        </p:cTn>
                                        <p:tgtEl>
                                          <p:spTgt spid="33"/>
                                        </p:tgtEl>
                                        <p:attrNameLst>
                                          <p:attrName>r</p:attrName>
                                        </p:attrNameLst>
                                      </p:cBhvr>
                                    </p:animRot>
                                    <p:animRot by="-240000">
                                      <p:cBhvr>
                                        <p:cTn id="13" dur="200" fill="hold">
                                          <p:stCondLst>
                                            <p:cond delay="600"/>
                                          </p:stCondLst>
                                        </p:cTn>
                                        <p:tgtEl>
                                          <p:spTgt spid="33"/>
                                        </p:tgtEl>
                                        <p:attrNameLst>
                                          <p:attrName>r</p:attrName>
                                        </p:attrNameLst>
                                      </p:cBhvr>
                                    </p:animRot>
                                    <p:animRot by="120000">
                                      <p:cBhvr>
                                        <p:cTn id="14" dur="200" fill="hold">
                                          <p:stCondLst>
                                            <p:cond delay="800"/>
                                          </p:stCondLst>
                                        </p:cTn>
                                        <p:tgtEl>
                                          <p:spTgt spid="3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750"/>
                                        <p:tgtEl>
                                          <p:spTgt spid="35"/>
                                        </p:tgtEl>
                                      </p:cBhvr>
                                    </p:animEffect>
                                  </p:childTnLst>
                                </p:cTn>
                              </p:par>
                            </p:childTnLst>
                          </p:cTn>
                        </p:par>
                        <p:par>
                          <p:cTn id="20" fill="hold">
                            <p:stCondLst>
                              <p:cond delay="750"/>
                            </p:stCondLst>
                            <p:childTnLst>
                              <p:par>
                                <p:cTn id="21" presetID="32" presetClass="emph" presetSubtype="0" repeatCount="4000" fill="hold" nodeType="afterEffect">
                                  <p:stCondLst>
                                    <p:cond delay="0"/>
                                  </p:stCondLst>
                                  <p:childTnLst>
                                    <p:animRot by="120000">
                                      <p:cBhvr>
                                        <p:cTn id="22" dur="100" fill="hold">
                                          <p:stCondLst>
                                            <p:cond delay="0"/>
                                          </p:stCondLst>
                                        </p:cTn>
                                        <p:tgtEl>
                                          <p:spTgt spid="35"/>
                                        </p:tgtEl>
                                        <p:attrNameLst>
                                          <p:attrName>r</p:attrName>
                                        </p:attrNameLst>
                                      </p:cBhvr>
                                    </p:animRot>
                                    <p:animRot by="-240000">
                                      <p:cBhvr>
                                        <p:cTn id="23" dur="200" fill="hold">
                                          <p:stCondLst>
                                            <p:cond delay="200"/>
                                          </p:stCondLst>
                                        </p:cTn>
                                        <p:tgtEl>
                                          <p:spTgt spid="35"/>
                                        </p:tgtEl>
                                        <p:attrNameLst>
                                          <p:attrName>r</p:attrName>
                                        </p:attrNameLst>
                                      </p:cBhvr>
                                    </p:animRot>
                                    <p:animRot by="240000">
                                      <p:cBhvr>
                                        <p:cTn id="24" dur="200" fill="hold">
                                          <p:stCondLst>
                                            <p:cond delay="400"/>
                                          </p:stCondLst>
                                        </p:cTn>
                                        <p:tgtEl>
                                          <p:spTgt spid="35"/>
                                        </p:tgtEl>
                                        <p:attrNameLst>
                                          <p:attrName>r</p:attrName>
                                        </p:attrNameLst>
                                      </p:cBhvr>
                                    </p:animRot>
                                    <p:animRot by="-240000">
                                      <p:cBhvr>
                                        <p:cTn id="25" dur="200" fill="hold">
                                          <p:stCondLst>
                                            <p:cond delay="600"/>
                                          </p:stCondLst>
                                        </p:cTn>
                                        <p:tgtEl>
                                          <p:spTgt spid="35"/>
                                        </p:tgtEl>
                                        <p:attrNameLst>
                                          <p:attrName>r</p:attrName>
                                        </p:attrNameLst>
                                      </p:cBhvr>
                                    </p:animRot>
                                    <p:animRot by="120000">
                                      <p:cBhvr>
                                        <p:cTn id="26" dur="200" fill="hold">
                                          <p:stCondLst>
                                            <p:cond delay="800"/>
                                          </p:stCondLst>
                                        </p:cTn>
                                        <p:tgtEl>
                                          <p:spTgt spid="3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750"/>
                                        <p:tgtEl>
                                          <p:spTgt spid="34"/>
                                        </p:tgtEl>
                                      </p:cBhvr>
                                    </p:animEffect>
                                  </p:childTnLst>
                                </p:cTn>
                              </p:par>
                            </p:childTnLst>
                          </p:cTn>
                        </p:par>
                        <p:par>
                          <p:cTn id="32" fill="hold">
                            <p:stCondLst>
                              <p:cond delay="750"/>
                            </p:stCondLst>
                            <p:childTnLst>
                              <p:par>
                                <p:cTn id="33" presetID="32" presetClass="emph" presetSubtype="0" repeatCount="4000" fill="hold" nodeType="afterEffect">
                                  <p:stCondLst>
                                    <p:cond delay="0"/>
                                  </p:stCondLst>
                                  <p:childTnLst>
                                    <p:animRot by="120000">
                                      <p:cBhvr>
                                        <p:cTn id="34" dur="100" fill="hold">
                                          <p:stCondLst>
                                            <p:cond delay="0"/>
                                          </p:stCondLst>
                                        </p:cTn>
                                        <p:tgtEl>
                                          <p:spTgt spid="34"/>
                                        </p:tgtEl>
                                        <p:attrNameLst>
                                          <p:attrName>r</p:attrName>
                                        </p:attrNameLst>
                                      </p:cBhvr>
                                    </p:animRot>
                                    <p:animRot by="-240000">
                                      <p:cBhvr>
                                        <p:cTn id="35" dur="200" fill="hold">
                                          <p:stCondLst>
                                            <p:cond delay="200"/>
                                          </p:stCondLst>
                                        </p:cTn>
                                        <p:tgtEl>
                                          <p:spTgt spid="34"/>
                                        </p:tgtEl>
                                        <p:attrNameLst>
                                          <p:attrName>r</p:attrName>
                                        </p:attrNameLst>
                                      </p:cBhvr>
                                    </p:animRot>
                                    <p:animRot by="240000">
                                      <p:cBhvr>
                                        <p:cTn id="36" dur="200" fill="hold">
                                          <p:stCondLst>
                                            <p:cond delay="400"/>
                                          </p:stCondLst>
                                        </p:cTn>
                                        <p:tgtEl>
                                          <p:spTgt spid="34"/>
                                        </p:tgtEl>
                                        <p:attrNameLst>
                                          <p:attrName>r</p:attrName>
                                        </p:attrNameLst>
                                      </p:cBhvr>
                                    </p:animRot>
                                    <p:animRot by="-240000">
                                      <p:cBhvr>
                                        <p:cTn id="37" dur="200" fill="hold">
                                          <p:stCondLst>
                                            <p:cond delay="600"/>
                                          </p:stCondLst>
                                        </p:cTn>
                                        <p:tgtEl>
                                          <p:spTgt spid="34"/>
                                        </p:tgtEl>
                                        <p:attrNameLst>
                                          <p:attrName>r</p:attrName>
                                        </p:attrNameLst>
                                      </p:cBhvr>
                                    </p:animRot>
                                    <p:animRot by="120000">
                                      <p:cBhvr>
                                        <p:cTn id="38" dur="200" fill="hold">
                                          <p:stCondLst>
                                            <p:cond delay="800"/>
                                          </p:stCondLst>
                                        </p:cTn>
                                        <p:tgtEl>
                                          <p:spTgt spid="3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750"/>
                                        <p:tgtEl>
                                          <p:spTgt spid="36"/>
                                        </p:tgtEl>
                                      </p:cBhvr>
                                    </p:animEffect>
                                  </p:childTnLst>
                                </p:cTn>
                              </p:par>
                            </p:childTnLst>
                          </p:cTn>
                        </p:par>
                        <p:par>
                          <p:cTn id="44" fill="hold">
                            <p:stCondLst>
                              <p:cond delay="750"/>
                            </p:stCondLst>
                            <p:childTnLst>
                              <p:par>
                                <p:cTn id="45" presetID="32" presetClass="emph" presetSubtype="0" repeatCount="4000" fill="hold" nodeType="afterEffect">
                                  <p:stCondLst>
                                    <p:cond delay="0"/>
                                  </p:stCondLst>
                                  <p:childTnLst>
                                    <p:animRot by="120000">
                                      <p:cBhvr>
                                        <p:cTn id="46" dur="100" fill="hold">
                                          <p:stCondLst>
                                            <p:cond delay="0"/>
                                          </p:stCondLst>
                                        </p:cTn>
                                        <p:tgtEl>
                                          <p:spTgt spid="36"/>
                                        </p:tgtEl>
                                        <p:attrNameLst>
                                          <p:attrName>r</p:attrName>
                                        </p:attrNameLst>
                                      </p:cBhvr>
                                    </p:animRot>
                                    <p:animRot by="-240000">
                                      <p:cBhvr>
                                        <p:cTn id="47" dur="200" fill="hold">
                                          <p:stCondLst>
                                            <p:cond delay="200"/>
                                          </p:stCondLst>
                                        </p:cTn>
                                        <p:tgtEl>
                                          <p:spTgt spid="36"/>
                                        </p:tgtEl>
                                        <p:attrNameLst>
                                          <p:attrName>r</p:attrName>
                                        </p:attrNameLst>
                                      </p:cBhvr>
                                    </p:animRot>
                                    <p:animRot by="240000">
                                      <p:cBhvr>
                                        <p:cTn id="48" dur="200" fill="hold">
                                          <p:stCondLst>
                                            <p:cond delay="400"/>
                                          </p:stCondLst>
                                        </p:cTn>
                                        <p:tgtEl>
                                          <p:spTgt spid="36"/>
                                        </p:tgtEl>
                                        <p:attrNameLst>
                                          <p:attrName>r</p:attrName>
                                        </p:attrNameLst>
                                      </p:cBhvr>
                                    </p:animRot>
                                    <p:animRot by="-240000">
                                      <p:cBhvr>
                                        <p:cTn id="49" dur="200" fill="hold">
                                          <p:stCondLst>
                                            <p:cond delay="600"/>
                                          </p:stCondLst>
                                        </p:cTn>
                                        <p:tgtEl>
                                          <p:spTgt spid="36"/>
                                        </p:tgtEl>
                                        <p:attrNameLst>
                                          <p:attrName>r</p:attrName>
                                        </p:attrNameLst>
                                      </p:cBhvr>
                                    </p:animRot>
                                    <p:animRot by="120000">
                                      <p:cBhvr>
                                        <p:cTn id="50" dur="200" fill="hold">
                                          <p:stCondLst>
                                            <p:cond delay="800"/>
                                          </p:stCondLst>
                                        </p:cTn>
                                        <p:tgtEl>
                                          <p:spTgt spid="36"/>
                                        </p:tgtEl>
                                        <p:attrNameLst>
                                          <p:attrName>r</p:attrName>
                                        </p:attrNameLst>
                                      </p:cBhvr>
                                    </p:animRot>
                                  </p:childTnLst>
                                </p:cTn>
                              </p:par>
                            </p:childTnLst>
                          </p:cTn>
                        </p:par>
                      </p:childTnLst>
                    </p:cTn>
                  </p:par>
                </p:childTnLst>
              </p:cTn>
              <p:nextCondLst>
                <p:cond evt="onClick" delay="0">
                  <p:tgtEl>
                    <p:spTgt spid="37"/>
                  </p:tgtEl>
                </p:cond>
              </p:nextCondLst>
            </p:seq>
            <p:seq concurrent="1" nextAc="seek">
              <p:cTn id="51" restart="whenNotActive" fill="hold" evtFilter="cancelBubble" nodeType="interactiveSeq">
                <p:stCondLst>
                  <p:cond evt="onClick" delay="0">
                    <p:tgtEl>
                      <p:spTgt spid="43"/>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750"/>
                                        <p:tgtEl>
                                          <p:spTgt spid="39"/>
                                        </p:tgtEl>
                                      </p:cBhvr>
                                    </p:animEffect>
                                  </p:childTnLst>
                                </p:cTn>
                              </p:par>
                            </p:childTnLst>
                          </p:cTn>
                        </p:par>
                        <p:par>
                          <p:cTn id="57" fill="hold">
                            <p:stCondLst>
                              <p:cond delay="750"/>
                            </p:stCondLst>
                            <p:childTnLst>
                              <p:par>
                                <p:cTn id="58" presetID="32" presetClass="emph" presetSubtype="0" repeatCount="4000" fill="hold" nodeType="after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750"/>
                                        <p:tgtEl>
                                          <p:spTgt spid="41"/>
                                        </p:tgtEl>
                                      </p:cBhvr>
                                    </p:animEffect>
                                  </p:childTnLst>
                                </p:cTn>
                              </p:par>
                            </p:childTnLst>
                          </p:cTn>
                        </p:par>
                        <p:par>
                          <p:cTn id="69" fill="hold">
                            <p:stCondLst>
                              <p:cond delay="750"/>
                            </p:stCondLst>
                            <p:childTnLst>
                              <p:par>
                                <p:cTn id="70" presetID="32" presetClass="emph" presetSubtype="0" repeatCount="4000" fill="hold" nodeType="afterEffect">
                                  <p:stCondLst>
                                    <p:cond delay="0"/>
                                  </p:stCondLst>
                                  <p:childTnLst>
                                    <p:animRot by="120000">
                                      <p:cBhvr>
                                        <p:cTn id="71" dur="100" fill="hold">
                                          <p:stCondLst>
                                            <p:cond delay="0"/>
                                          </p:stCondLst>
                                        </p:cTn>
                                        <p:tgtEl>
                                          <p:spTgt spid="41"/>
                                        </p:tgtEl>
                                        <p:attrNameLst>
                                          <p:attrName>r</p:attrName>
                                        </p:attrNameLst>
                                      </p:cBhvr>
                                    </p:animRot>
                                    <p:animRot by="-240000">
                                      <p:cBhvr>
                                        <p:cTn id="72" dur="200" fill="hold">
                                          <p:stCondLst>
                                            <p:cond delay="200"/>
                                          </p:stCondLst>
                                        </p:cTn>
                                        <p:tgtEl>
                                          <p:spTgt spid="41"/>
                                        </p:tgtEl>
                                        <p:attrNameLst>
                                          <p:attrName>r</p:attrName>
                                        </p:attrNameLst>
                                      </p:cBhvr>
                                    </p:animRot>
                                    <p:animRot by="240000">
                                      <p:cBhvr>
                                        <p:cTn id="73" dur="200" fill="hold">
                                          <p:stCondLst>
                                            <p:cond delay="400"/>
                                          </p:stCondLst>
                                        </p:cTn>
                                        <p:tgtEl>
                                          <p:spTgt spid="41"/>
                                        </p:tgtEl>
                                        <p:attrNameLst>
                                          <p:attrName>r</p:attrName>
                                        </p:attrNameLst>
                                      </p:cBhvr>
                                    </p:animRot>
                                    <p:animRot by="-240000">
                                      <p:cBhvr>
                                        <p:cTn id="74" dur="200" fill="hold">
                                          <p:stCondLst>
                                            <p:cond delay="600"/>
                                          </p:stCondLst>
                                        </p:cTn>
                                        <p:tgtEl>
                                          <p:spTgt spid="41"/>
                                        </p:tgtEl>
                                        <p:attrNameLst>
                                          <p:attrName>r</p:attrName>
                                        </p:attrNameLst>
                                      </p:cBhvr>
                                    </p:animRot>
                                    <p:animRot by="120000">
                                      <p:cBhvr>
                                        <p:cTn id="75" dur="200" fill="hold">
                                          <p:stCondLst>
                                            <p:cond delay="800"/>
                                          </p:stCondLst>
                                        </p:cTn>
                                        <p:tgtEl>
                                          <p:spTgt spid="41"/>
                                        </p:tgtEl>
                                        <p:attrNameLst>
                                          <p:attrName>r</p:attrName>
                                        </p:attrNameLst>
                                      </p:cBhvr>
                                    </p:animRo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750"/>
                                        <p:tgtEl>
                                          <p:spTgt spid="40"/>
                                        </p:tgtEl>
                                      </p:cBhvr>
                                    </p:animEffect>
                                  </p:childTnLst>
                                </p:cTn>
                              </p:par>
                            </p:childTnLst>
                          </p:cTn>
                        </p:par>
                        <p:par>
                          <p:cTn id="81" fill="hold">
                            <p:stCondLst>
                              <p:cond delay="750"/>
                            </p:stCondLst>
                            <p:childTnLst>
                              <p:par>
                                <p:cTn id="82" presetID="32" presetClass="emph" presetSubtype="0" repeatCount="4000" fill="hold" nodeType="afterEffect">
                                  <p:stCondLst>
                                    <p:cond delay="0"/>
                                  </p:stCondLst>
                                  <p:childTnLst>
                                    <p:animRot by="120000">
                                      <p:cBhvr>
                                        <p:cTn id="83" dur="100" fill="hold">
                                          <p:stCondLst>
                                            <p:cond delay="0"/>
                                          </p:stCondLst>
                                        </p:cTn>
                                        <p:tgtEl>
                                          <p:spTgt spid="40"/>
                                        </p:tgtEl>
                                        <p:attrNameLst>
                                          <p:attrName>r</p:attrName>
                                        </p:attrNameLst>
                                      </p:cBhvr>
                                    </p:animRot>
                                    <p:animRot by="-240000">
                                      <p:cBhvr>
                                        <p:cTn id="84" dur="200" fill="hold">
                                          <p:stCondLst>
                                            <p:cond delay="200"/>
                                          </p:stCondLst>
                                        </p:cTn>
                                        <p:tgtEl>
                                          <p:spTgt spid="40"/>
                                        </p:tgtEl>
                                        <p:attrNameLst>
                                          <p:attrName>r</p:attrName>
                                        </p:attrNameLst>
                                      </p:cBhvr>
                                    </p:animRot>
                                    <p:animRot by="240000">
                                      <p:cBhvr>
                                        <p:cTn id="85" dur="200" fill="hold">
                                          <p:stCondLst>
                                            <p:cond delay="400"/>
                                          </p:stCondLst>
                                        </p:cTn>
                                        <p:tgtEl>
                                          <p:spTgt spid="40"/>
                                        </p:tgtEl>
                                        <p:attrNameLst>
                                          <p:attrName>r</p:attrName>
                                        </p:attrNameLst>
                                      </p:cBhvr>
                                    </p:animRot>
                                    <p:animRot by="-240000">
                                      <p:cBhvr>
                                        <p:cTn id="86" dur="200" fill="hold">
                                          <p:stCondLst>
                                            <p:cond delay="600"/>
                                          </p:stCondLst>
                                        </p:cTn>
                                        <p:tgtEl>
                                          <p:spTgt spid="40"/>
                                        </p:tgtEl>
                                        <p:attrNameLst>
                                          <p:attrName>r</p:attrName>
                                        </p:attrNameLst>
                                      </p:cBhvr>
                                    </p:animRot>
                                    <p:animRot by="120000">
                                      <p:cBhvr>
                                        <p:cTn id="87" dur="200" fill="hold">
                                          <p:stCondLst>
                                            <p:cond delay="800"/>
                                          </p:stCondLst>
                                        </p:cTn>
                                        <p:tgtEl>
                                          <p:spTgt spid="40"/>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750"/>
                                        <p:tgtEl>
                                          <p:spTgt spid="42"/>
                                        </p:tgtEl>
                                      </p:cBhvr>
                                    </p:animEffect>
                                  </p:childTnLst>
                                </p:cTn>
                              </p:par>
                            </p:childTnLst>
                          </p:cTn>
                        </p:par>
                        <p:par>
                          <p:cTn id="93" fill="hold">
                            <p:stCondLst>
                              <p:cond delay="750"/>
                            </p:stCondLst>
                            <p:childTnLst>
                              <p:par>
                                <p:cTn id="94" presetID="32" presetClass="emph" presetSubtype="0" repeatCount="4000" fill="hold" nodeType="afterEffect">
                                  <p:stCondLst>
                                    <p:cond delay="0"/>
                                  </p:stCondLst>
                                  <p:childTnLst>
                                    <p:animRot by="120000">
                                      <p:cBhvr>
                                        <p:cTn id="95" dur="100" fill="hold">
                                          <p:stCondLst>
                                            <p:cond delay="0"/>
                                          </p:stCondLst>
                                        </p:cTn>
                                        <p:tgtEl>
                                          <p:spTgt spid="42"/>
                                        </p:tgtEl>
                                        <p:attrNameLst>
                                          <p:attrName>r</p:attrName>
                                        </p:attrNameLst>
                                      </p:cBhvr>
                                    </p:animRot>
                                    <p:animRot by="-240000">
                                      <p:cBhvr>
                                        <p:cTn id="96" dur="200" fill="hold">
                                          <p:stCondLst>
                                            <p:cond delay="200"/>
                                          </p:stCondLst>
                                        </p:cTn>
                                        <p:tgtEl>
                                          <p:spTgt spid="42"/>
                                        </p:tgtEl>
                                        <p:attrNameLst>
                                          <p:attrName>r</p:attrName>
                                        </p:attrNameLst>
                                      </p:cBhvr>
                                    </p:animRot>
                                    <p:animRot by="240000">
                                      <p:cBhvr>
                                        <p:cTn id="97" dur="200" fill="hold">
                                          <p:stCondLst>
                                            <p:cond delay="400"/>
                                          </p:stCondLst>
                                        </p:cTn>
                                        <p:tgtEl>
                                          <p:spTgt spid="42"/>
                                        </p:tgtEl>
                                        <p:attrNameLst>
                                          <p:attrName>r</p:attrName>
                                        </p:attrNameLst>
                                      </p:cBhvr>
                                    </p:animRot>
                                    <p:animRot by="-240000">
                                      <p:cBhvr>
                                        <p:cTn id="98" dur="200" fill="hold">
                                          <p:stCondLst>
                                            <p:cond delay="600"/>
                                          </p:stCondLst>
                                        </p:cTn>
                                        <p:tgtEl>
                                          <p:spTgt spid="42"/>
                                        </p:tgtEl>
                                        <p:attrNameLst>
                                          <p:attrName>r</p:attrName>
                                        </p:attrNameLst>
                                      </p:cBhvr>
                                    </p:animRot>
                                    <p:animRot by="120000">
                                      <p:cBhvr>
                                        <p:cTn id="99" dur="200" fill="hold">
                                          <p:stCondLst>
                                            <p:cond delay="800"/>
                                          </p:stCondLst>
                                        </p:cTn>
                                        <p:tgtEl>
                                          <p:spTgt spid="42"/>
                                        </p:tgtEl>
                                        <p:attrNameLst>
                                          <p:attrName>r</p:attrName>
                                        </p:attrNameLst>
                                      </p:cBhvr>
                                    </p:animRot>
                                  </p:childTnLst>
                                </p:cTn>
                              </p:par>
                            </p:childTnLst>
                          </p:cTn>
                        </p:par>
                      </p:childTnLst>
                    </p:cTn>
                  </p:par>
                </p:childTnLst>
              </p:cTn>
              <p:nextCondLst>
                <p:cond evt="onClick" delay="0">
                  <p:tgtEl>
                    <p:spTgt spid="43"/>
                  </p:tgtEl>
                </p:cond>
              </p:nextCondLst>
            </p:seq>
            <p:seq concurrent="1" nextAc="seek">
              <p:cTn id="100" restart="whenNotActive" fill="hold" evtFilter="cancelBubble" nodeType="interactiveSeq">
                <p:stCondLst>
                  <p:cond evt="onClick" delay="0">
                    <p:tgtEl>
                      <p:spTgt spid="49"/>
                    </p:tgtEl>
                  </p:cond>
                </p:stCondLst>
                <p:endSync evt="end" delay="0">
                  <p:rtn val="all"/>
                </p:endSync>
                <p:childTnLst>
                  <p:par>
                    <p:cTn id="101" fill="hold">
                      <p:stCondLst>
                        <p:cond delay="0"/>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750"/>
                                        <p:tgtEl>
                                          <p:spTgt spid="45"/>
                                        </p:tgtEl>
                                      </p:cBhvr>
                                    </p:animEffect>
                                  </p:childTnLst>
                                </p:cTn>
                              </p:par>
                            </p:childTnLst>
                          </p:cTn>
                        </p:par>
                        <p:par>
                          <p:cTn id="106" fill="hold">
                            <p:stCondLst>
                              <p:cond delay="750"/>
                            </p:stCondLst>
                            <p:childTnLst>
                              <p:par>
                                <p:cTn id="107" presetID="32" presetClass="emph" presetSubtype="0" repeatCount="4000" fill="hold" nodeType="afterEffect">
                                  <p:stCondLst>
                                    <p:cond delay="0"/>
                                  </p:stCondLst>
                                  <p:childTnLst>
                                    <p:animRot by="120000">
                                      <p:cBhvr>
                                        <p:cTn id="108" dur="100" fill="hold">
                                          <p:stCondLst>
                                            <p:cond delay="0"/>
                                          </p:stCondLst>
                                        </p:cTn>
                                        <p:tgtEl>
                                          <p:spTgt spid="45"/>
                                        </p:tgtEl>
                                        <p:attrNameLst>
                                          <p:attrName>r</p:attrName>
                                        </p:attrNameLst>
                                      </p:cBhvr>
                                    </p:animRot>
                                    <p:animRot by="-240000">
                                      <p:cBhvr>
                                        <p:cTn id="109" dur="200" fill="hold">
                                          <p:stCondLst>
                                            <p:cond delay="200"/>
                                          </p:stCondLst>
                                        </p:cTn>
                                        <p:tgtEl>
                                          <p:spTgt spid="45"/>
                                        </p:tgtEl>
                                        <p:attrNameLst>
                                          <p:attrName>r</p:attrName>
                                        </p:attrNameLst>
                                      </p:cBhvr>
                                    </p:animRot>
                                    <p:animRot by="240000">
                                      <p:cBhvr>
                                        <p:cTn id="110" dur="200" fill="hold">
                                          <p:stCondLst>
                                            <p:cond delay="400"/>
                                          </p:stCondLst>
                                        </p:cTn>
                                        <p:tgtEl>
                                          <p:spTgt spid="45"/>
                                        </p:tgtEl>
                                        <p:attrNameLst>
                                          <p:attrName>r</p:attrName>
                                        </p:attrNameLst>
                                      </p:cBhvr>
                                    </p:animRot>
                                    <p:animRot by="-240000">
                                      <p:cBhvr>
                                        <p:cTn id="111" dur="200" fill="hold">
                                          <p:stCondLst>
                                            <p:cond delay="600"/>
                                          </p:stCondLst>
                                        </p:cTn>
                                        <p:tgtEl>
                                          <p:spTgt spid="45"/>
                                        </p:tgtEl>
                                        <p:attrNameLst>
                                          <p:attrName>r</p:attrName>
                                        </p:attrNameLst>
                                      </p:cBhvr>
                                    </p:animRot>
                                    <p:animRot by="120000">
                                      <p:cBhvr>
                                        <p:cTn id="112" dur="200" fill="hold">
                                          <p:stCondLst>
                                            <p:cond delay="800"/>
                                          </p:stCondLst>
                                        </p:cTn>
                                        <p:tgtEl>
                                          <p:spTgt spid="45"/>
                                        </p:tgtEl>
                                        <p:attrNameLst>
                                          <p:attrName>r</p:attrName>
                                        </p:attrNameLst>
                                      </p:cBhvr>
                                    </p:animRo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fade">
                                      <p:cBhvr>
                                        <p:cTn id="117" dur="750"/>
                                        <p:tgtEl>
                                          <p:spTgt spid="47"/>
                                        </p:tgtEl>
                                      </p:cBhvr>
                                    </p:animEffect>
                                  </p:childTnLst>
                                </p:cTn>
                              </p:par>
                            </p:childTnLst>
                          </p:cTn>
                        </p:par>
                        <p:par>
                          <p:cTn id="118" fill="hold">
                            <p:stCondLst>
                              <p:cond delay="750"/>
                            </p:stCondLst>
                            <p:childTnLst>
                              <p:par>
                                <p:cTn id="119" presetID="32" presetClass="emph" presetSubtype="0" repeatCount="4000" fill="hold" nodeType="afterEffect">
                                  <p:stCondLst>
                                    <p:cond delay="0"/>
                                  </p:stCondLst>
                                  <p:childTnLst>
                                    <p:animRot by="120000">
                                      <p:cBhvr>
                                        <p:cTn id="120" dur="100" fill="hold">
                                          <p:stCondLst>
                                            <p:cond delay="0"/>
                                          </p:stCondLst>
                                        </p:cTn>
                                        <p:tgtEl>
                                          <p:spTgt spid="47"/>
                                        </p:tgtEl>
                                        <p:attrNameLst>
                                          <p:attrName>r</p:attrName>
                                        </p:attrNameLst>
                                      </p:cBhvr>
                                    </p:animRot>
                                    <p:animRot by="-240000">
                                      <p:cBhvr>
                                        <p:cTn id="121" dur="200" fill="hold">
                                          <p:stCondLst>
                                            <p:cond delay="200"/>
                                          </p:stCondLst>
                                        </p:cTn>
                                        <p:tgtEl>
                                          <p:spTgt spid="47"/>
                                        </p:tgtEl>
                                        <p:attrNameLst>
                                          <p:attrName>r</p:attrName>
                                        </p:attrNameLst>
                                      </p:cBhvr>
                                    </p:animRot>
                                    <p:animRot by="240000">
                                      <p:cBhvr>
                                        <p:cTn id="122" dur="200" fill="hold">
                                          <p:stCondLst>
                                            <p:cond delay="400"/>
                                          </p:stCondLst>
                                        </p:cTn>
                                        <p:tgtEl>
                                          <p:spTgt spid="47"/>
                                        </p:tgtEl>
                                        <p:attrNameLst>
                                          <p:attrName>r</p:attrName>
                                        </p:attrNameLst>
                                      </p:cBhvr>
                                    </p:animRot>
                                    <p:animRot by="-240000">
                                      <p:cBhvr>
                                        <p:cTn id="123" dur="200" fill="hold">
                                          <p:stCondLst>
                                            <p:cond delay="600"/>
                                          </p:stCondLst>
                                        </p:cTn>
                                        <p:tgtEl>
                                          <p:spTgt spid="47"/>
                                        </p:tgtEl>
                                        <p:attrNameLst>
                                          <p:attrName>r</p:attrName>
                                        </p:attrNameLst>
                                      </p:cBhvr>
                                    </p:animRot>
                                    <p:animRot by="120000">
                                      <p:cBhvr>
                                        <p:cTn id="124" dur="200" fill="hold">
                                          <p:stCondLst>
                                            <p:cond delay="800"/>
                                          </p:stCondLst>
                                        </p:cTn>
                                        <p:tgtEl>
                                          <p:spTgt spid="47"/>
                                        </p:tgtEl>
                                        <p:attrNameLst>
                                          <p:attrName>r</p:attrName>
                                        </p:attrNameLst>
                                      </p:cBhvr>
                                    </p:animRo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750"/>
                                        <p:tgtEl>
                                          <p:spTgt spid="46"/>
                                        </p:tgtEl>
                                      </p:cBhvr>
                                    </p:animEffect>
                                  </p:childTnLst>
                                </p:cTn>
                              </p:par>
                            </p:childTnLst>
                          </p:cTn>
                        </p:par>
                        <p:par>
                          <p:cTn id="130" fill="hold">
                            <p:stCondLst>
                              <p:cond delay="750"/>
                            </p:stCondLst>
                            <p:childTnLst>
                              <p:par>
                                <p:cTn id="131" presetID="32" presetClass="emph" presetSubtype="0" repeatCount="4000" fill="hold" nodeType="afterEffect">
                                  <p:stCondLst>
                                    <p:cond delay="0"/>
                                  </p:stCondLst>
                                  <p:childTnLst>
                                    <p:animRot by="120000">
                                      <p:cBhvr>
                                        <p:cTn id="132" dur="100" fill="hold">
                                          <p:stCondLst>
                                            <p:cond delay="0"/>
                                          </p:stCondLst>
                                        </p:cTn>
                                        <p:tgtEl>
                                          <p:spTgt spid="46"/>
                                        </p:tgtEl>
                                        <p:attrNameLst>
                                          <p:attrName>r</p:attrName>
                                        </p:attrNameLst>
                                      </p:cBhvr>
                                    </p:animRot>
                                    <p:animRot by="-240000">
                                      <p:cBhvr>
                                        <p:cTn id="133" dur="200" fill="hold">
                                          <p:stCondLst>
                                            <p:cond delay="200"/>
                                          </p:stCondLst>
                                        </p:cTn>
                                        <p:tgtEl>
                                          <p:spTgt spid="46"/>
                                        </p:tgtEl>
                                        <p:attrNameLst>
                                          <p:attrName>r</p:attrName>
                                        </p:attrNameLst>
                                      </p:cBhvr>
                                    </p:animRot>
                                    <p:animRot by="240000">
                                      <p:cBhvr>
                                        <p:cTn id="134" dur="200" fill="hold">
                                          <p:stCondLst>
                                            <p:cond delay="400"/>
                                          </p:stCondLst>
                                        </p:cTn>
                                        <p:tgtEl>
                                          <p:spTgt spid="46"/>
                                        </p:tgtEl>
                                        <p:attrNameLst>
                                          <p:attrName>r</p:attrName>
                                        </p:attrNameLst>
                                      </p:cBhvr>
                                    </p:animRot>
                                    <p:animRot by="-240000">
                                      <p:cBhvr>
                                        <p:cTn id="135" dur="200" fill="hold">
                                          <p:stCondLst>
                                            <p:cond delay="600"/>
                                          </p:stCondLst>
                                        </p:cTn>
                                        <p:tgtEl>
                                          <p:spTgt spid="46"/>
                                        </p:tgtEl>
                                        <p:attrNameLst>
                                          <p:attrName>r</p:attrName>
                                        </p:attrNameLst>
                                      </p:cBhvr>
                                    </p:animRot>
                                    <p:animRot by="120000">
                                      <p:cBhvr>
                                        <p:cTn id="136" dur="200" fill="hold">
                                          <p:stCondLst>
                                            <p:cond delay="800"/>
                                          </p:stCondLst>
                                        </p:cTn>
                                        <p:tgtEl>
                                          <p:spTgt spid="46"/>
                                        </p:tgtEl>
                                        <p:attrNameLst>
                                          <p:attrName>r</p:attrName>
                                        </p:attrNameLst>
                                      </p:cBhvr>
                                    </p:animRo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48"/>
                                        </p:tgtEl>
                                        <p:attrNameLst>
                                          <p:attrName>style.visibility</p:attrName>
                                        </p:attrNameLst>
                                      </p:cBhvr>
                                      <p:to>
                                        <p:strVal val="visible"/>
                                      </p:to>
                                    </p:set>
                                    <p:animEffect transition="in" filter="fade">
                                      <p:cBhvr>
                                        <p:cTn id="141" dur="750"/>
                                        <p:tgtEl>
                                          <p:spTgt spid="48"/>
                                        </p:tgtEl>
                                      </p:cBhvr>
                                    </p:animEffect>
                                  </p:childTnLst>
                                </p:cTn>
                              </p:par>
                            </p:childTnLst>
                          </p:cTn>
                        </p:par>
                        <p:par>
                          <p:cTn id="142" fill="hold">
                            <p:stCondLst>
                              <p:cond delay="750"/>
                            </p:stCondLst>
                            <p:childTnLst>
                              <p:par>
                                <p:cTn id="143" presetID="32" presetClass="emph" presetSubtype="0" repeatCount="4000" fill="hold" nodeType="afterEffect">
                                  <p:stCondLst>
                                    <p:cond delay="0"/>
                                  </p:stCondLst>
                                  <p:childTnLst>
                                    <p:animRot by="120000">
                                      <p:cBhvr>
                                        <p:cTn id="144" dur="100" fill="hold">
                                          <p:stCondLst>
                                            <p:cond delay="0"/>
                                          </p:stCondLst>
                                        </p:cTn>
                                        <p:tgtEl>
                                          <p:spTgt spid="48"/>
                                        </p:tgtEl>
                                        <p:attrNameLst>
                                          <p:attrName>r</p:attrName>
                                        </p:attrNameLst>
                                      </p:cBhvr>
                                    </p:animRot>
                                    <p:animRot by="-240000">
                                      <p:cBhvr>
                                        <p:cTn id="145" dur="200" fill="hold">
                                          <p:stCondLst>
                                            <p:cond delay="200"/>
                                          </p:stCondLst>
                                        </p:cTn>
                                        <p:tgtEl>
                                          <p:spTgt spid="48"/>
                                        </p:tgtEl>
                                        <p:attrNameLst>
                                          <p:attrName>r</p:attrName>
                                        </p:attrNameLst>
                                      </p:cBhvr>
                                    </p:animRot>
                                    <p:animRot by="240000">
                                      <p:cBhvr>
                                        <p:cTn id="146" dur="200" fill="hold">
                                          <p:stCondLst>
                                            <p:cond delay="400"/>
                                          </p:stCondLst>
                                        </p:cTn>
                                        <p:tgtEl>
                                          <p:spTgt spid="48"/>
                                        </p:tgtEl>
                                        <p:attrNameLst>
                                          <p:attrName>r</p:attrName>
                                        </p:attrNameLst>
                                      </p:cBhvr>
                                    </p:animRot>
                                    <p:animRot by="-240000">
                                      <p:cBhvr>
                                        <p:cTn id="147" dur="200" fill="hold">
                                          <p:stCondLst>
                                            <p:cond delay="600"/>
                                          </p:stCondLst>
                                        </p:cTn>
                                        <p:tgtEl>
                                          <p:spTgt spid="48"/>
                                        </p:tgtEl>
                                        <p:attrNameLst>
                                          <p:attrName>r</p:attrName>
                                        </p:attrNameLst>
                                      </p:cBhvr>
                                    </p:animRot>
                                    <p:animRot by="120000">
                                      <p:cBhvr>
                                        <p:cTn id="148" dur="200" fill="hold">
                                          <p:stCondLst>
                                            <p:cond delay="800"/>
                                          </p:stCondLst>
                                        </p:cTn>
                                        <p:tgtEl>
                                          <p:spTgt spid="48"/>
                                        </p:tgtEl>
                                        <p:attrNameLst>
                                          <p:attrName>r</p:attrName>
                                        </p:attrNameLst>
                                      </p:cBhvr>
                                    </p:animRot>
                                  </p:childTnLst>
                                </p:cTn>
                              </p:par>
                            </p:childTnLst>
                          </p:cTn>
                        </p:par>
                      </p:childTnLst>
                    </p:cTn>
                  </p:par>
                </p:childTnLst>
              </p:cTn>
              <p:nextCondLst>
                <p:cond evt="onClick" delay="0">
                  <p:tgtEl>
                    <p:spTgt spid="49"/>
                  </p:tgtEl>
                </p:cond>
              </p:nextCondLst>
            </p:seq>
            <p:seq concurrent="1" nextAc="seek">
              <p:cTn id="149" restart="whenNotActive" fill="hold" evtFilter="cancelBubble" nodeType="interactiveSeq">
                <p:stCondLst>
                  <p:cond evt="onClick" delay="0">
                    <p:tgtEl>
                      <p:spTgt spid="55"/>
                    </p:tgtEl>
                  </p:cond>
                </p:stCondLst>
                <p:endSync evt="end" delay="0">
                  <p:rtn val="all"/>
                </p:endSync>
                <p:childTnLst>
                  <p:par>
                    <p:cTn id="150" fill="hold">
                      <p:stCondLst>
                        <p:cond delay="0"/>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51"/>
                                        </p:tgtEl>
                                        <p:attrNameLst>
                                          <p:attrName>style.visibility</p:attrName>
                                        </p:attrNameLst>
                                      </p:cBhvr>
                                      <p:to>
                                        <p:strVal val="visible"/>
                                      </p:to>
                                    </p:set>
                                    <p:animEffect transition="in" filter="fade">
                                      <p:cBhvr>
                                        <p:cTn id="154" dur="750"/>
                                        <p:tgtEl>
                                          <p:spTgt spid="51"/>
                                        </p:tgtEl>
                                      </p:cBhvr>
                                    </p:animEffect>
                                  </p:childTnLst>
                                </p:cTn>
                              </p:par>
                            </p:childTnLst>
                          </p:cTn>
                        </p:par>
                        <p:par>
                          <p:cTn id="155" fill="hold">
                            <p:stCondLst>
                              <p:cond delay="750"/>
                            </p:stCondLst>
                            <p:childTnLst>
                              <p:par>
                                <p:cTn id="156" presetID="32" presetClass="emph" presetSubtype="0" repeatCount="4000" fill="hold" nodeType="afterEffect">
                                  <p:stCondLst>
                                    <p:cond delay="0"/>
                                  </p:stCondLst>
                                  <p:childTnLst>
                                    <p:animRot by="120000">
                                      <p:cBhvr>
                                        <p:cTn id="157" dur="100" fill="hold">
                                          <p:stCondLst>
                                            <p:cond delay="0"/>
                                          </p:stCondLst>
                                        </p:cTn>
                                        <p:tgtEl>
                                          <p:spTgt spid="51"/>
                                        </p:tgtEl>
                                        <p:attrNameLst>
                                          <p:attrName>r</p:attrName>
                                        </p:attrNameLst>
                                      </p:cBhvr>
                                    </p:animRot>
                                    <p:animRot by="-240000">
                                      <p:cBhvr>
                                        <p:cTn id="158" dur="200" fill="hold">
                                          <p:stCondLst>
                                            <p:cond delay="200"/>
                                          </p:stCondLst>
                                        </p:cTn>
                                        <p:tgtEl>
                                          <p:spTgt spid="51"/>
                                        </p:tgtEl>
                                        <p:attrNameLst>
                                          <p:attrName>r</p:attrName>
                                        </p:attrNameLst>
                                      </p:cBhvr>
                                    </p:animRot>
                                    <p:animRot by="240000">
                                      <p:cBhvr>
                                        <p:cTn id="159" dur="200" fill="hold">
                                          <p:stCondLst>
                                            <p:cond delay="400"/>
                                          </p:stCondLst>
                                        </p:cTn>
                                        <p:tgtEl>
                                          <p:spTgt spid="51"/>
                                        </p:tgtEl>
                                        <p:attrNameLst>
                                          <p:attrName>r</p:attrName>
                                        </p:attrNameLst>
                                      </p:cBhvr>
                                    </p:animRot>
                                    <p:animRot by="-240000">
                                      <p:cBhvr>
                                        <p:cTn id="160" dur="200" fill="hold">
                                          <p:stCondLst>
                                            <p:cond delay="600"/>
                                          </p:stCondLst>
                                        </p:cTn>
                                        <p:tgtEl>
                                          <p:spTgt spid="51"/>
                                        </p:tgtEl>
                                        <p:attrNameLst>
                                          <p:attrName>r</p:attrName>
                                        </p:attrNameLst>
                                      </p:cBhvr>
                                    </p:animRot>
                                    <p:animRot by="120000">
                                      <p:cBhvr>
                                        <p:cTn id="161" dur="200" fill="hold">
                                          <p:stCondLst>
                                            <p:cond delay="800"/>
                                          </p:stCondLst>
                                        </p:cTn>
                                        <p:tgtEl>
                                          <p:spTgt spid="51"/>
                                        </p:tgtEl>
                                        <p:attrNameLst>
                                          <p:attrName>r</p:attrName>
                                        </p:attrNameLst>
                                      </p:cBhvr>
                                    </p:animRo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53"/>
                                        </p:tgtEl>
                                        <p:attrNameLst>
                                          <p:attrName>style.visibility</p:attrName>
                                        </p:attrNameLst>
                                      </p:cBhvr>
                                      <p:to>
                                        <p:strVal val="visible"/>
                                      </p:to>
                                    </p:set>
                                    <p:animEffect transition="in" filter="fade">
                                      <p:cBhvr>
                                        <p:cTn id="166" dur="750"/>
                                        <p:tgtEl>
                                          <p:spTgt spid="53"/>
                                        </p:tgtEl>
                                      </p:cBhvr>
                                    </p:animEffect>
                                  </p:childTnLst>
                                </p:cTn>
                              </p:par>
                            </p:childTnLst>
                          </p:cTn>
                        </p:par>
                        <p:par>
                          <p:cTn id="167" fill="hold">
                            <p:stCondLst>
                              <p:cond delay="750"/>
                            </p:stCondLst>
                            <p:childTnLst>
                              <p:par>
                                <p:cTn id="168" presetID="32" presetClass="emph" presetSubtype="0" repeatCount="4000" fill="hold" nodeType="afterEffect">
                                  <p:stCondLst>
                                    <p:cond delay="0"/>
                                  </p:stCondLst>
                                  <p:childTnLst>
                                    <p:animRot by="120000">
                                      <p:cBhvr>
                                        <p:cTn id="169" dur="100" fill="hold">
                                          <p:stCondLst>
                                            <p:cond delay="0"/>
                                          </p:stCondLst>
                                        </p:cTn>
                                        <p:tgtEl>
                                          <p:spTgt spid="53"/>
                                        </p:tgtEl>
                                        <p:attrNameLst>
                                          <p:attrName>r</p:attrName>
                                        </p:attrNameLst>
                                      </p:cBhvr>
                                    </p:animRot>
                                    <p:animRot by="-240000">
                                      <p:cBhvr>
                                        <p:cTn id="170" dur="200" fill="hold">
                                          <p:stCondLst>
                                            <p:cond delay="200"/>
                                          </p:stCondLst>
                                        </p:cTn>
                                        <p:tgtEl>
                                          <p:spTgt spid="53"/>
                                        </p:tgtEl>
                                        <p:attrNameLst>
                                          <p:attrName>r</p:attrName>
                                        </p:attrNameLst>
                                      </p:cBhvr>
                                    </p:animRot>
                                    <p:animRot by="240000">
                                      <p:cBhvr>
                                        <p:cTn id="171" dur="200" fill="hold">
                                          <p:stCondLst>
                                            <p:cond delay="400"/>
                                          </p:stCondLst>
                                        </p:cTn>
                                        <p:tgtEl>
                                          <p:spTgt spid="53"/>
                                        </p:tgtEl>
                                        <p:attrNameLst>
                                          <p:attrName>r</p:attrName>
                                        </p:attrNameLst>
                                      </p:cBhvr>
                                    </p:animRot>
                                    <p:animRot by="-240000">
                                      <p:cBhvr>
                                        <p:cTn id="172" dur="200" fill="hold">
                                          <p:stCondLst>
                                            <p:cond delay="600"/>
                                          </p:stCondLst>
                                        </p:cTn>
                                        <p:tgtEl>
                                          <p:spTgt spid="53"/>
                                        </p:tgtEl>
                                        <p:attrNameLst>
                                          <p:attrName>r</p:attrName>
                                        </p:attrNameLst>
                                      </p:cBhvr>
                                    </p:animRot>
                                    <p:animRot by="120000">
                                      <p:cBhvr>
                                        <p:cTn id="173" dur="200" fill="hold">
                                          <p:stCondLst>
                                            <p:cond delay="800"/>
                                          </p:stCondLst>
                                        </p:cTn>
                                        <p:tgtEl>
                                          <p:spTgt spid="53"/>
                                        </p:tgtEl>
                                        <p:attrNameLst>
                                          <p:attrName>r</p:attrName>
                                        </p:attrNameLst>
                                      </p:cBhvr>
                                    </p:animRo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fade">
                                      <p:cBhvr>
                                        <p:cTn id="178" dur="750"/>
                                        <p:tgtEl>
                                          <p:spTgt spid="52"/>
                                        </p:tgtEl>
                                      </p:cBhvr>
                                    </p:animEffect>
                                  </p:childTnLst>
                                </p:cTn>
                              </p:par>
                            </p:childTnLst>
                          </p:cTn>
                        </p:par>
                        <p:par>
                          <p:cTn id="179" fill="hold">
                            <p:stCondLst>
                              <p:cond delay="750"/>
                            </p:stCondLst>
                            <p:childTnLst>
                              <p:par>
                                <p:cTn id="180" presetID="32" presetClass="emph" presetSubtype="0" repeatCount="4000" fill="hold" nodeType="afterEffect">
                                  <p:stCondLst>
                                    <p:cond delay="0"/>
                                  </p:stCondLst>
                                  <p:childTnLst>
                                    <p:animRot by="120000">
                                      <p:cBhvr>
                                        <p:cTn id="181" dur="100" fill="hold">
                                          <p:stCondLst>
                                            <p:cond delay="0"/>
                                          </p:stCondLst>
                                        </p:cTn>
                                        <p:tgtEl>
                                          <p:spTgt spid="52"/>
                                        </p:tgtEl>
                                        <p:attrNameLst>
                                          <p:attrName>r</p:attrName>
                                        </p:attrNameLst>
                                      </p:cBhvr>
                                    </p:animRot>
                                    <p:animRot by="-240000">
                                      <p:cBhvr>
                                        <p:cTn id="182" dur="200" fill="hold">
                                          <p:stCondLst>
                                            <p:cond delay="200"/>
                                          </p:stCondLst>
                                        </p:cTn>
                                        <p:tgtEl>
                                          <p:spTgt spid="52"/>
                                        </p:tgtEl>
                                        <p:attrNameLst>
                                          <p:attrName>r</p:attrName>
                                        </p:attrNameLst>
                                      </p:cBhvr>
                                    </p:animRot>
                                    <p:animRot by="240000">
                                      <p:cBhvr>
                                        <p:cTn id="183" dur="200" fill="hold">
                                          <p:stCondLst>
                                            <p:cond delay="400"/>
                                          </p:stCondLst>
                                        </p:cTn>
                                        <p:tgtEl>
                                          <p:spTgt spid="52"/>
                                        </p:tgtEl>
                                        <p:attrNameLst>
                                          <p:attrName>r</p:attrName>
                                        </p:attrNameLst>
                                      </p:cBhvr>
                                    </p:animRot>
                                    <p:animRot by="-240000">
                                      <p:cBhvr>
                                        <p:cTn id="184" dur="200" fill="hold">
                                          <p:stCondLst>
                                            <p:cond delay="600"/>
                                          </p:stCondLst>
                                        </p:cTn>
                                        <p:tgtEl>
                                          <p:spTgt spid="52"/>
                                        </p:tgtEl>
                                        <p:attrNameLst>
                                          <p:attrName>r</p:attrName>
                                        </p:attrNameLst>
                                      </p:cBhvr>
                                    </p:animRot>
                                    <p:animRot by="120000">
                                      <p:cBhvr>
                                        <p:cTn id="185" dur="200" fill="hold">
                                          <p:stCondLst>
                                            <p:cond delay="800"/>
                                          </p:stCondLst>
                                        </p:cTn>
                                        <p:tgtEl>
                                          <p:spTgt spid="52"/>
                                        </p:tgtEl>
                                        <p:attrNameLst>
                                          <p:attrName>r</p:attrName>
                                        </p:attrNameLst>
                                      </p:cBhvr>
                                    </p:animRo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nodeType="clickEffect">
                                  <p:stCondLst>
                                    <p:cond delay="0"/>
                                  </p:stCondLst>
                                  <p:childTnLst>
                                    <p:set>
                                      <p:cBhvr>
                                        <p:cTn id="189" dur="1" fill="hold">
                                          <p:stCondLst>
                                            <p:cond delay="0"/>
                                          </p:stCondLst>
                                        </p:cTn>
                                        <p:tgtEl>
                                          <p:spTgt spid="54"/>
                                        </p:tgtEl>
                                        <p:attrNameLst>
                                          <p:attrName>style.visibility</p:attrName>
                                        </p:attrNameLst>
                                      </p:cBhvr>
                                      <p:to>
                                        <p:strVal val="visible"/>
                                      </p:to>
                                    </p:set>
                                    <p:animEffect transition="in" filter="fade">
                                      <p:cBhvr>
                                        <p:cTn id="190" dur="750"/>
                                        <p:tgtEl>
                                          <p:spTgt spid="54"/>
                                        </p:tgtEl>
                                      </p:cBhvr>
                                    </p:animEffect>
                                  </p:childTnLst>
                                </p:cTn>
                              </p:par>
                            </p:childTnLst>
                          </p:cTn>
                        </p:par>
                        <p:par>
                          <p:cTn id="191" fill="hold">
                            <p:stCondLst>
                              <p:cond delay="750"/>
                            </p:stCondLst>
                            <p:childTnLst>
                              <p:par>
                                <p:cTn id="192" presetID="32" presetClass="emph" presetSubtype="0" repeatCount="4000" fill="hold" nodeType="afterEffect">
                                  <p:stCondLst>
                                    <p:cond delay="0"/>
                                  </p:stCondLst>
                                  <p:childTnLst>
                                    <p:animRot by="120000">
                                      <p:cBhvr>
                                        <p:cTn id="193" dur="100" fill="hold">
                                          <p:stCondLst>
                                            <p:cond delay="0"/>
                                          </p:stCondLst>
                                        </p:cTn>
                                        <p:tgtEl>
                                          <p:spTgt spid="54"/>
                                        </p:tgtEl>
                                        <p:attrNameLst>
                                          <p:attrName>r</p:attrName>
                                        </p:attrNameLst>
                                      </p:cBhvr>
                                    </p:animRot>
                                    <p:animRot by="-240000">
                                      <p:cBhvr>
                                        <p:cTn id="194" dur="200" fill="hold">
                                          <p:stCondLst>
                                            <p:cond delay="200"/>
                                          </p:stCondLst>
                                        </p:cTn>
                                        <p:tgtEl>
                                          <p:spTgt spid="54"/>
                                        </p:tgtEl>
                                        <p:attrNameLst>
                                          <p:attrName>r</p:attrName>
                                        </p:attrNameLst>
                                      </p:cBhvr>
                                    </p:animRot>
                                    <p:animRot by="240000">
                                      <p:cBhvr>
                                        <p:cTn id="195" dur="200" fill="hold">
                                          <p:stCondLst>
                                            <p:cond delay="400"/>
                                          </p:stCondLst>
                                        </p:cTn>
                                        <p:tgtEl>
                                          <p:spTgt spid="54"/>
                                        </p:tgtEl>
                                        <p:attrNameLst>
                                          <p:attrName>r</p:attrName>
                                        </p:attrNameLst>
                                      </p:cBhvr>
                                    </p:animRot>
                                    <p:animRot by="-240000">
                                      <p:cBhvr>
                                        <p:cTn id="196" dur="200" fill="hold">
                                          <p:stCondLst>
                                            <p:cond delay="600"/>
                                          </p:stCondLst>
                                        </p:cTn>
                                        <p:tgtEl>
                                          <p:spTgt spid="54"/>
                                        </p:tgtEl>
                                        <p:attrNameLst>
                                          <p:attrName>r</p:attrName>
                                        </p:attrNameLst>
                                      </p:cBhvr>
                                    </p:animRot>
                                    <p:animRot by="120000">
                                      <p:cBhvr>
                                        <p:cTn id="197" dur="200" fill="hold">
                                          <p:stCondLst>
                                            <p:cond delay="800"/>
                                          </p:stCondLst>
                                        </p:cTn>
                                        <p:tgtEl>
                                          <p:spTgt spid="54"/>
                                        </p:tgtEl>
                                        <p:attrNameLst>
                                          <p:attrName>r</p:attrName>
                                        </p:attrNameLst>
                                      </p:cBhvr>
                                    </p:animRot>
                                  </p:childTnLst>
                                </p:cTn>
                              </p:par>
                            </p:childTnLst>
                          </p:cTn>
                        </p:par>
                      </p:childTnLst>
                    </p:cTn>
                  </p:par>
                </p:childTnLst>
              </p:cTn>
              <p:nextCondLst>
                <p:cond evt="onClick" delay="0">
                  <p:tgtEl>
                    <p:spTgt spid="5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98474"/>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sp>
        <p:nvSpPr>
          <p:cNvPr id="8" name="مستطيل: زوايا مستديرة 7">
            <a:extLst>
              <a:ext uri="{FF2B5EF4-FFF2-40B4-BE49-F238E27FC236}">
                <a16:creationId xmlns:a16="http://schemas.microsoft.com/office/drawing/2014/main" id="{78154BAB-1CC2-4A1E-9DFF-FA5B81826CEB}"/>
              </a:ext>
            </a:extLst>
          </p:cNvPr>
          <p:cNvSpPr/>
          <p:nvPr/>
        </p:nvSpPr>
        <p:spPr>
          <a:xfrm>
            <a:off x="3387967" y="572582"/>
            <a:ext cx="5401994" cy="548640"/>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606F7695-DA2A-411D-A641-A1CA72AEF073}"/>
              </a:ext>
            </a:extLst>
          </p:cNvPr>
          <p:cNvSpPr txBox="1"/>
          <p:nvPr/>
        </p:nvSpPr>
        <p:spPr>
          <a:xfrm>
            <a:off x="3432583" y="597292"/>
            <a:ext cx="4895151" cy="584775"/>
          </a:xfrm>
          <a:prstGeom prst="rect">
            <a:avLst/>
          </a:prstGeom>
          <a:noFill/>
        </p:spPr>
        <p:txBody>
          <a:bodyPr wrap="square">
            <a:spAutoFit/>
          </a:bodyPr>
          <a:lstStyle/>
          <a:p>
            <a:pPr algn="ctr"/>
            <a:r>
              <a:rPr lang="ar-SA" sz="3200" b="1" dirty="0">
                <a:solidFill>
                  <a:schemeClr val="bg1"/>
                </a:solidFill>
                <a:latin typeface="JF Flat" panose="02000500000000000000" pitchFamily="50" charset="-78"/>
                <a:cs typeface="JF Flat" panose="02000500000000000000" pitchFamily="50" charset="-78"/>
              </a:rPr>
              <a:t>الواجب</a:t>
            </a:r>
          </a:p>
        </p:txBody>
      </p:sp>
      <p:pic>
        <p:nvPicPr>
          <p:cNvPr id="2" name="صورة 1">
            <a:extLst>
              <a:ext uri="{FF2B5EF4-FFF2-40B4-BE49-F238E27FC236}">
                <a16:creationId xmlns:a16="http://schemas.microsoft.com/office/drawing/2014/main" id="{A815AEFB-CC9C-195D-CDBB-5796B7F7E9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81948" y="2196073"/>
            <a:ext cx="1780071" cy="2375627"/>
          </a:xfrm>
          <a:prstGeom prst="rect">
            <a:avLst/>
          </a:prstGeom>
        </p:spPr>
      </p:pic>
      <p:pic>
        <p:nvPicPr>
          <p:cNvPr id="3" name="صورة 2">
            <a:extLst>
              <a:ext uri="{FF2B5EF4-FFF2-40B4-BE49-F238E27FC236}">
                <a16:creationId xmlns:a16="http://schemas.microsoft.com/office/drawing/2014/main" id="{3151A940-A86A-05A3-2133-2E1D5B4E389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81895" y="2292297"/>
            <a:ext cx="2318748" cy="2311507"/>
          </a:xfrm>
          <a:prstGeom prst="rect">
            <a:avLst/>
          </a:prstGeom>
        </p:spPr>
      </p:pic>
      <p:pic>
        <p:nvPicPr>
          <p:cNvPr id="11" name="صورة 10">
            <a:extLst>
              <a:ext uri="{FF2B5EF4-FFF2-40B4-BE49-F238E27FC236}">
                <a16:creationId xmlns:a16="http://schemas.microsoft.com/office/drawing/2014/main" id="{007BBCB8-2711-1A4B-6321-D111761CB1A1}"/>
              </a:ext>
            </a:extLst>
          </p:cNvPr>
          <p:cNvPicPr>
            <a:picLocks noChangeAspect="1"/>
          </p:cNvPicPr>
          <p:nvPr/>
        </p:nvPicPr>
        <p:blipFill rotWithShape="1">
          <a:blip r:embed="rId6">
            <a:clrChange>
              <a:clrFrom>
                <a:srgbClr val="FFFFFF"/>
              </a:clrFrom>
              <a:clrTo>
                <a:srgbClr val="FFFFFF">
                  <a:alpha val="0"/>
                </a:srgbClr>
              </a:clrTo>
            </a:clrChange>
          </a:blip>
          <a:srcRect r="6724"/>
          <a:stretch/>
        </p:blipFill>
        <p:spPr>
          <a:xfrm>
            <a:off x="9473908" y="2502375"/>
            <a:ext cx="2070974" cy="2053887"/>
          </a:xfrm>
          <a:prstGeom prst="rect">
            <a:avLst/>
          </a:prstGeom>
        </p:spPr>
      </p:pic>
      <p:pic>
        <p:nvPicPr>
          <p:cNvPr id="12" name="صورة 11">
            <a:extLst>
              <a:ext uri="{FF2B5EF4-FFF2-40B4-BE49-F238E27FC236}">
                <a16:creationId xmlns:a16="http://schemas.microsoft.com/office/drawing/2014/main" id="{9E39A153-5FC0-F2B9-1B02-6F2D00EB7EA8}"/>
              </a:ext>
            </a:extLst>
          </p:cNvPr>
          <p:cNvPicPr>
            <a:picLocks noChangeAspect="1"/>
          </p:cNvPicPr>
          <p:nvPr/>
        </p:nvPicPr>
        <p:blipFill rotWithShape="1">
          <a:blip r:embed="rId7">
            <a:clrChange>
              <a:clrFrom>
                <a:srgbClr val="FFFFFF"/>
              </a:clrFrom>
              <a:clrTo>
                <a:srgbClr val="FFFFFF">
                  <a:alpha val="0"/>
                </a:srgbClr>
              </a:clrTo>
            </a:clrChange>
          </a:blip>
          <a:srcRect l="9497" t="3573" r="8979" b="5549"/>
          <a:stretch/>
        </p:blipFill>
        <p:spPr>
          <a:xfrm>
            <a:off x="4598973" y="2255233"/>
            <a:ext cx="2347424" cy="2446930"/>
          </a:xfrm>
          <a:prstGeom prst="rect">
            <a:avLst/>
          </a:prstGeom>
        </p:spPr>
      </p:pic>
      <p:pic>
        <p:nvPicPr>
          <p:cNvPr id="14" name="صورة 13">
            <a:extLst>
              <a:ext uri="{FF2B5EF4-FFF2-40B4-BE49-F238E27FC236}">
                <a16:creationId xmlns:a16="http://schemas.microsoft.com/office/drawing/2014/main" id="{535B6E46-3B87-FC44-4803-DC7FC6CB411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809892" y="2125492"/>
            <a:ext cx="2718941" cy="2603124"/>
          </a:xfrm>
          <a:prstGeom prst="rect">
            <a:avLst/>
          </a:prstGeom>
        </p:spPr>
      </p:pic>
      <p:sp>
        <p:nvSpPr>
          <p:cNvPr id="15" name="مستطيل: زوايا مستديرة 14">
            <a:extLst>
              <a:ext uri="{FF2B5EF4-FFF2-40B4-BE49-F238E27FC236}">
                <a16:creationId xmlns:a16="http://schemas.microsoft.com/office/drawing/2014/main" id="{73E64AD6-6140-125D-CF9E-838FCEAFC12E}"/>
              </a:ext>
            </a:extLst>
          </p:cNvPr>
          <p:cNvSpPr/>
          <p:nvPr/>
        </p:nvSpPr>
        <p:spPr>
          <a:xfrm>
            <a:off x="9735388" y="4842708"/>
            <a:ext cx="1853136" cy="4058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زوايا مستديرة 15">
            <a:extLst>
              <a:ext uri="{FF2B5EF4-FFF2-40B4-BE49-F238E27FC236}">
                <a16:creationId xmlns:a16="http://schemas.microsoft.com/office/drawing/2014/main" id="{3F52B056-7462-01C9-77C4-A63C3B2A2AD0}"/>
              </a:ext>
            </a:extLst>
          </p:cNvPr>
          <p:cNvSpPr/>
          <p:nvPr/>
        </p:nvSpPr>
        <p:spPr>
          <a:xfrm>
            <a:off x="7386758" y="4809774"/>
            <a:ext cx="1853136" cy="4058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زوايا مستديرة 16">
            <a:extLst>
              <a:ext uri="{FF2B5EF4-FFF2-40B4-BE49-F238E27FC236}">
                <a16:creationId xmlns:a16="http://schemas.microsoft.com/office/drawing/2014/main" id="{4A58C69E-D1E4-E215-2837-C9481D8B15CE}"/>
              </a:ext>
            </a:extLst>
          </p:cNvPr>
          <p:cNvSpPr/>
          <p:nvPr/>
        </p:nvSpPr>
        <p:spPr>
          <a:xfrm>
            <a:off x="5038129" y="4823456"/>
            <a:ext cx="1853136" cy="4058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زوايا مستديرة 17">
            <a:extLst>
              <a:ext uri="{FF2B5EF4-FFF2-40B4-BE49-F238E27FC236}">
                <a16:creationId xmlns:a16="http://schemas.microsoft.com/office/drawing/2014/main" id="{7CA6330A-9939-B569-F294-8EB6D9811444}"/>
              </a:ext>
            </a:extLst>
          </p:cNvPr>
          <p:cNvSpPr/>
          <p:nvPr/>
        </p:nvSpPr>
        <p:spPr>
          <a:xfrm>
            <a:off x="2714197" y="4809774"/>
            <a:ext cx="1853136" cy="4058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زوايا مستديرة 18">
            <a:extLst>
              <a:ext uri="{FF2B5EF4-FFF2-40B4-BE49-F238E27FC236}">
                <a16:creationId xmlns:a16="http://schemas.microsoft.com/office/drawing/2014/main" id="{F44D3003-ED5B-C737-46BA-5C68127FB0BB}"/>
              </a:ext>
            </a:extLst>
          </p:cNvPr>
          <p:cNvSpPr/>
          <p:nvPr/>
        </p:nvSpPr>
        <p:spPr>
          <a:xfrm>
            <a:off x="345415" y="4823456"/>
            <a:ext cx="1853136" cy="4058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ربع نص 19">
            <a:extLst>
              <a:ext uri="{FF2B5EF4-FFF2-40B4-BE49-F238E27FC236}">
                <a16:creationId xmlns:a16="http://schemas.microsoft.com/office/drawing/2014/main" id="{2FD8F44D-9AAE-8974-33E2-6F2D611EF361}"/>
              </a:ext>
            </a:extLst>
          </p:cNvPr>
          <p:cNvSpPr txBox="1"/>
          <p:nvPr/>
        </p:nvSpPr>
        <p:spPr>
          <a:xfrm>
            <a:off x="2851048" y="1577547"/>
            <a:ext cx="6096000" cy="584775"/>
          </a:xfrm>
          <a:prstGeom prst="rect">
            <a:avLst/>
          </a:prstGeom>
          <a:noFill/>
        </p:spPr>
        <p:txBody>
          <a:bodyPr wrap="square">
            <a:spAutoFit/>
          </a:bodyPr>
          <a:lstStyle/>
          <a:p>
            <a:pPr algn="ctr"/>
            <a:r>
              <a:rPr lang="ar-SA" sz="3200" dirty="0">
                <a:latin typeface="JF Flat" panose="02000500000000000000" pitchFamily="2" charset="-78"/>
                <a:cs typeface="Fanan" pitchFamily="2" charset="-78"/>
              </a:rPr>
              <a:t>صنف الشبكات وفقاَ لتخطيط الشبكة؟</a:t>
            </a:r>
          </a:p>
        </p:txBody>
      </p:sp>
    </p:spTree>
    <p:extLst>
      <p:ext uri="{BB962C8B-B14F-4D97-AF65-F5344CB8AC3E}">
        <p14:creationId xmlns:p14="http://schemas.microsoft.com/office/powerpoint/2010/main" val="934513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9" name="قلب الصفحة.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26611"/>
            <a:ext cx="12065391" cy="6597748"/>
          </a:xfrm>
          <a:prstGeom prst="rect">
            <a:avLst/>
          </a:prstGeom>
          <a:solidFill>
            <a:schemeClr val="accent5">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sp>
        <p:nvSpPr>
          <p:cNvPr id="2" name="مربع نص 1">
            <a:extLst>
              <a:ext uri="{FF2B5EF4-FFF2-40B4-BE49-F238E27FC236}">
                <a16:creationId xmlns:a16="http://schemas.microsoft.com/office/drawing/2014/main" id="{42346F8C-FDAE-4CDC-A9BB-0DB63F63AEA6}"/>
              </a:ext>
            </a:extLst>
          </p:cNvPr>
          <p:cNvSpPr txBox="1"/>
          <p:nvPr/>
        </p:nvSpPr>
        <p:spPr>
          <a:xfrm>
            <a:off x="3059586" y="2197019"/>
            <a:ext cx="5641145" cy="1200329"/>
          </a:xfrm>
          <a:prstGeom prst="rect">
            <a:avLst/>
          </a:prstGeom>
          <a:noFill/>
        </p:spPr>
        <p:txBody>
          <a:bodyPr wrap="square" rtlCol="1">
            <a:spAutoFit/>
          </a:bodyPr>
          <a:lstStyle/>
          <a:p>
            <a:pPr algn="ctr"/>
            <a:r>
              <a:rPr lang="ar-SA" sz="3600" dirty="0">
                <a:solidFill>
                  <a:schemeClr val="bg1"/>
                </a:solidFill>
                <a:cs typeface="Sultan bold" pitchFamily="2" charset="-78"/>
              </a:rPr>
              <a:t>شكراً لكم</a:t>
            </a:r>
          </a:p>
          <a:p>
            <a:pPr algn="ctr"/>
            <a:r>
              <a:rPr lang="ar-SA" sz="3600" dirty="0">
                <a:solidFill>
                  <a:schemeClr val="bg1"/>
                </a:solidFill>
                <a:cs typeface="Sultan bold" pitchFamily="2" charset="-78"/>
              </a:rPr>
              <a:t>ونلتقي بأذن الله على خير ..  </a:t>
            </a:r>
            <a:endParaRPr lang="ar-SA" dirty="0">
              <a:solidFill>
                <a:schemeClr val="bg1"/>
              </a:solidFill>
              <a:cs typeface="Sultan bold" pitchFamily="2" charset="-78"/>
            </a:endParaRPr>
          </a:p>
        </p:txBody>
      </p:sp>
    </p:spTree>
    <p:extLst>
      <p:ext uri="{BB962C8B-B14F-4D97-AF65-F5344CB8AC3E}">
        <p14:creationId xmlns:p14="http://schemas.microsoft.com/office/powerpoint/2010/main" val="1764373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كتاب.wav"/>
          </p:stSnd>
        </p:sndAc>
      </p:transition>
    </mc:Choice>
    <mc:Fallback xmlns="">
      <p:transition spd="slow">
        <p:fade/>
        <p:sndAc>
          <p:stSnd>
            <p:snd r:embed="rId4" name="قلب الكتاب.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78958"/>
            <a:ext cx="12065391" cy="6597748"/>
          </a:xfrm>
          <a:prstGeom prst="rect">
            <a:avLst/>
          </a:prstGeom>
          <a:solidFill>
            <a:schemeClr val="accent5">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36" name="مجموعة 35">
            <a:extLst>
              <a:ext uri="{FF2B5EF4-FFF2-40B4-BE49-F238E27FC236}">
                <a16:creationId xmlns:a16="http://schemas.microsoft.com/office/drawing/2014/main" id="{00EAEE15-7086-4D60-8C32-85711294BCDE}"/>
              </a:ext>
            </a:extLst>
          </p:cNvPr>
          <p:cNvGrpSpPr/>
          <p:nvPr/>
        </p:nvGrpSpPr>
        <p:grpSpPr>
          <a:xfrm>
            <a:off x="-56269" y="172086"/>
            <a:ext cx="12192000" cy="4953000"/>
            <a:chOff x="-4943035" y="-475631"/>
            <a:chExt cx="17135035" cy="4953000"/>
          </a:xfrm>
        </p:grpSpPr>
        <p:pic>
          <p:nvPicPr>
            <p:cNvPr id="37" name="صورة 36">
              <a:extLst>
                <a:ext uri="{FF2B5EF4-FFF2-40B4-BE49-F238E27FC236}">
                  <a16:creationId xmlns:a16="http://schemas.microsoft.com/office/drawing/2014/main" id="{568D0CB4-EDA2-40E6-9BE0-EDADE84F113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333" r="99778">
                          <a14:foregroundMark x1="99778" y1="47308" x2="89111" y2="46923"/>
                          <a14:foregroundMark x1="10444" y1="48462" x2="333" y2="47308"/>
                        </a14:backgroundRemoval>
                      </a14:imgEffect>
                    </a14:imgLayer>
                  </a14:imgProps>
                </a:ext>
                <a:ext uri="{28A0092B-C50C-407E-A947-70E740481C1C}">
                  <a14:useLocalDpi xmlns:a14="http://schemas.microsoft.com/office/drawing/2010/main" val="0"/>
                </a:ext>
              </a:extLst>
            </a:blip>
            <a:stretch>
              <a:fillRect/>
            </a:stretch>
          </p:blipFill>
          <p:spPr>
            <a:xfrm>
              <a:off x="3619500" y="-475631"/>
              <a:ext cx="8572500" cy="4953000"/>
            </a:xfrm>
            <a:prstGeom prst="rect">
              <a:avLst/>
            </a:prstGeom>
          </p:spPr>
        </p:pic>
        <p:pic>
          <p:nvPicPr>
            <p:cNvPr id="38" name="صورة 37">
              <a:extLst>
                <a:ext uri="{FF2B5EF4-FFF2-40B4-BE49-F238E27FC236}">
                  <a16:creationId xmlns:a16="http://schemas.microsoft.com/office/drawing/2014/main" id="{D3ED63F6-3CF0-46D9-9341-6ED5C8326BE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333" r="99778">
                          <a14:foregroundMark x1="99778" y1="47308" x2="89111" y2="46923"/>
                          <a14:foregroundMark x1="10444" y1="48462" x2="333" y2="47308"/>
                        </a14:backgroundRemoval>
                      </a14:imgEffect>
                    </a14:imgLayer>
                  </a14:imgProps>
                </a:ext>
                <a:ext uri="{28A0092B-C50C-407E-A947-70E740481C1C}">
                  <a14:useLocalDpi xmlns:a14="http://schemas.microsoft.com/office/drawing/2010/main" val="0"/>
                </a:ext>
              </a:extLst>
            </a:blip>
            <a:stretch>
              <a:fillRect/>
            </a:stretch>
          </p:blipFill>
          <p:spPr>
            <a:xfrm>
              <a:off x="-4943035" y="-475631"/>
              <a:ext cx="8572500" cy="4953000"/>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2993503" y="257569"/>
            <a:ext cx="6569228" cy="1140902"/>
            <a:chOff x="3918920" y="444852"/>
            <a:chExt cx="4151517" cy="1236762"/>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1167727"/>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استراتيجية حبل الغسيل</a:t>
              </a:r>
            </a:p>
          </p:txBody>
        </p:sp>
      </p:grpSp>
      <p:pic>
        <p:nvPicPr>
          <p:cNvPr id="11" name="صورة 10" descr="صورة تحتوي على نص, شاشة عرض, شاشة, صورة ظلية&#10;&#10;تم إنشاء الوصف تلقائياً">
            <a:extLst>
              <a:ext uri="{FF2B5EF4-FFF2-40B4-BE49-F238E27FC236}">
                <a16:creationId xmlns:a16="http://schemas.microsoft.com/office/drawing/2014/main" id="{E314B299-E1B0-44E7-8CA5-8478DA1DF8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4350" y="2912778"/>
            <a:ext cx="2056815" cy="2064262"/>
          </a:xfrm>
          <a:prstGeom prst="rect">
            <a:avLst/>
          </a:prstGeom>
        </p:spPr>
      </p:pic>
      <p:pic>
        <p:nvPicPr>
          <p:cNvPr id="12" name="صورة 11" descr="صورة تحتوي على نص, شاشة عرض, شاشة, صورة ظلية&#10;&#10;تم إنشاء الوصف تلقائياً">
            <a:extLst>
              <a:ext uri="{FF2B5EF4-FFF2-40B4-BE49-F238E27FC236}">
                <a16:creationId xmlns:a16="http://schemas.microsoft.com/office/drawing/2014/main" id="{102F2E37-F751-499F-888B-13653A98AF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0485" y="3029828"/>
            <a:ext cx="2056815" cy="2064262"/>
          </a:xfrm>
          <a:prstGeom prst="rect">
            <a:avLst/>
          </a:prstGeom>
        </p:spPr>
      </p:pic>
      <p:pic>
        <p:nvPicPr>
          <p:cNvPr id="13" name="صورة 12" descr="صورة تحتوي على نص, شاشة عرض, شاشة, صورة ظلية&#10;&#10;تم إنشاء الوصف تلقائياً">
            <a:extLst>
              <a:ext uri="{FF2B5EF4-FFF2-40B4-BE49-F238E27FC236}">
                <a16:creationId xmlns:a16="http://schemas.microsoft.com/office/drawing/2014/main" id="{ABA70269-103E-4E4B-AA9F-42836E976B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6620" y="3029828"/>
            <a:ext cx="2056815" cy="2064262"/>
          </a:xfrm>
          <a:prstGeom prst="rect">
            <a:avLst/>
          </a:prstGeom>
        </p:spPr>
      </p:pic>
      <p:pic>
        <p:nvPicPr>
          <p:cNvPr id="14" name="Picture 3">
            <a:extLst>
              <a:ext uri="{FF2B5EF4-FFF2-40B4-BE49-F238E27FC236}">
                <a16:creationId xmlns:a16="http://schemas.microsoft.com/office/drawing/2014/main" id="{0057FB19-0BED-4DE7-9A11-E61CD294F8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flipV="1">
            <a:off x="5000067" y="5430145"/>
            <a:ext cx="1852873" cy="1227528"/>
          </a:xfrm>
          <a:prstGeom prst="rect">
            <a:avLst/>
          </a:prstGeom>
        </p:spPr>
      </p:pic>
      <p:grpSp>
        <p:nvGrpSpPr>
          <p:cNvPr id="15" name="Group 6">
            <a:extLst>
              <a:ext uri="{FF2B5EF4-FFF2-40B4-BE49-F238E27FC236}">
                <a16:creationId xmlns:a16="http://schemas.microsoft.com/office/drawing/2014/main" id="{290B968A-4FF2-410B-A824-E6E332C8D2C2}"/>
              </a:ext>
            </a:extLst>
          </p:cNvPr>
          <p:cNvGrpSpPr/>
          <p:nvPr/>
        </p:nvGrpSpPr>
        <p:grpSpPr>
          <a:xfrm>
            <a:off x="0" y="5018798"/>
            <a:ext cx="12192001" cy="1628183"/>
            <a:chOff x="0" y="0"/>
            <a:chExt cx="24384002" cy="3256366"/>
          </a:xfrm>
          <a:solidFill>
            <a:schemeClr val="accent6">
              <a:lumMod val="60000"/>
              <a:lumOff val="40000"/>
            </a:schemeClr>
          </a:solidFill>
        </p:grpSpPr>
        <p:pic>
          <p:nvPicPr>
            <p:cNvPr id="16" name="Picture 7">
              <a:extLst>
                <a:ext uri="{FF2B5EF4-FFF2-40B4-BE49-F238E27FC236}">
                  <a16:creationId xmlns:a16="http://schemas.microsoft.com/office/drawing/2014/main" id="{0C239861-6D78-42A9-AD4A-0804267695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1637" r="11923" b="76499"/>
            <a:stretch>
              <a:fillRect/>
            </a:stretch>
          </p:blipFill>
          <p:spPr>
            <a:xfrm>
              <a:off x="0" y="653867"/>
              <a:ext cx="13138458" cy="2602497"/>
            </a:xfrm>
            <a:prstGeom prst="rect">
              <a:avLst/>
            </a:prstGeom>
          </p:spPr>
        </p:pic>
        <p:pic>
          <p:nvPicPr>
            <p:cNvPr id="17" name="Picture 8">
              <a:extLst>
                <a:ext uri="{FF2B5EF4-FFF2-40B4-BE49-F238E27FC236}">
                  <a16:creationId xmlns:a16="http://schemas.microsoft.com/office/drawing/2014/main" id="{D076B136-A633-4690-AECC-2AB641E24B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1637" r="11923" b="76499"/>
            <a:stretch>
              <a:fillRect/>
            </a:stretch>
          </p:blipFill>
          <p:spPr>
            <a:xfrm flipH="1">
              <a:off x="7944557" y="0"/>
              <a:ext cx="16439443" cy="3256364"/>
            </a:xfrm>
            <a:prstGeom prst="rect">
              <a:avLst/>
            </a:prstGeom>
          </p:spPr>
        </p:pic>
      </p:grpSp>
      <p:pic>
        <p:nvPicPr>
          <p:cNvPr id="18" name="Picture 13">
            <a:extLst>
              <a:ext uri="{FF2B5EF4-FFF2-40B4-BE49-F238E27FC236}">
                <a16:creationId xmlns:a16="http://schemas.microsoft.com/office/drawing/2014/main" id="{0289B7F9-7E08-4731-9764-58239E015A3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28338"/>
          <a:stretch>
            <a:fillRect/>
          </a:stretch>
        </p:blipFill>
        <p:spPr>
          <a:xfrm>
            <a:off x="8370510" y="195721"/>
            <a:ext cx="3734362" cy="2234534"/>
          </a:xfrm>
          <a:prstGeom prst="rect">
            <a:avLst/>
          </a:prstGeom>
        </p:spPr>
      </p:pic>
      <p:pic>
        <p:nvPicPr>
          <p:cNvPr id="19" name="صورة 18">
            <a:extLst>
              <a:ext uri="{FF2B5EF4-FFF2-40B4-BE49-F238E27FC236}">
                <a16:creationId xmlns:a16="http://schemas.microsoft.com/office/drawing/2014/main" id="{2E6103C5-4813-4570-BB5E-F40CDD4BAA5F}"/>
              </a:ext>
            </a:extLst>
          </p:cNvPr>
          <p:cNvPicPr>
            <a:picLocks noChangeAspect="1"/>
          </p:cNvPicPr>
          <p:nvPr/>
        </p:nvPicPr>
        <p:blipFill rotWithShape="1">
          <a:blip r:embed="rId13">
            <a:extLst>
              <a:ext uri="{28A0092B-C50C-407E-A947-70E740481C1C}">
                <a14:useLocalDpi xmlns:a14="http://schemas.microsoft.com/office/drawing/2010/main" val="0"/>
              </a:ext>
            </a:extLst>
          </a:blip>
          <a:srcRect l="20856" t="12222" r="76486" b="11180"/>
          <a:stretch/>
        </p:blipFill>
        <p:spPr>
          <a:xfrm>
            <a:off x="8935028" y="2288074"/>
            <a:ext cx="211015" cy="1483509"/>
          </a:xfrm>
          <a:prstGeom prst="rect">
            <a:avLst/>
          </a:prstGeom>
        </p:spPr>
      </p:pic>
      <p:pic>
        <p:nvPicPr>
          <p:cNvPr id="20" name="صورة 19">
            <a:extLst>
              <a:ext uri="{FF2B5EF4-FFF2-40B4-BE49-F238E27FC236}">
                <a16:creationId xmlns:a16="http://schemas.microsoft.com/office/drawing/2014/main" id="{959DEACC-C424-45F5-9C84-4A1AA820ABA4}"/>
              </a:ext>
            </a:extLst>
          </p:cNvPr>
          <p:cNvPicPr>
            <a:picLocks noChangeAspect="1"/>
          </p:cNvPicPr>
          <p:nvPr/>
        </p:nvPicPr>
        <p:blipFill rotWithShape="1">
          <a:blip r:embed="rId13">
            <a:extLst>
              <a:ext uri="{28A0092B-C50C-407E-A947-70E740481C1C}">
                <a14:useLocalDpi xmlns:a14="http://schemas.microsoft.com/office/drawing/2010/main" val="0"/>
              </a:ext>
            </a:extLst>
          </a:blip>
          <a:srcRect l="20856" t="12222" r="76486" b="11180"/>
          <a:stretch/>
        </p:blipFill>
        <p:spPr>
          <a:xfrm>
            <a:off x="6768893" y="2288074"/>
            <a:ext cx="211015" cy="1483509"/>
          </a:xfrm>
          <a:prstGeom prst="rect">
            <a:avLst/>
          </a:prstGeom>
        </p:spPr>
      </p:pic>
      <p:pic>
        <p:nvPicPr>
          <p:cNvPr id="21" name="صورة 20">
            <a:extLst>
              <a:ext uri="{FF2B5EF4-FFF2-40B4-BE49-F238E27FC236}">
                <a16:creationId xmlns:a16="http://schemas.microsoft.com/office/drawing/2014/main" id="{B7B0F618-E6B0-4C20-9ED9-23468F379F3E}"/>
              </a:ext>
            </a:extLst>
          </p:cNvPr>
          <p:cNvPicPr>
            <a:picLocks noChangeAspect="1"/>
          </p:cNvPicPr>
          <p:nvPr/>
        </p:nvPicPr>
        <p:blipFill rotWithShape="1">
          <a:blip r:embed="rId13">
            <a:extLst>
              <a:ext uri="{28A0092B-C50C-407E-A947-70E740481C1C}">
                <a14:useLocalDpi xmlns:a14="http://schemas.microsoft.com/office/drawing/2010/main" val="0"/>
              </a:ext>
            </a:extLst>
          </a:blip>
          <a:srcRect l="20856" t="12222" r="76486" b="11180"/>
          <a:stretch/>
        </p:blipFill>
        <p:spPr>
          <a:xfrm>
            <a:off x="4602758" y="2171024"/>
            <a:ext cx="211015" cy="1483509"/>
          </a:xfrm>
          <a:prstGeom prst="rect">
            <a:avLst/>
          </a:prstGeom>
        </p:spPr>
      </p:pic>
      <p:pic>
        <p:nvPicPr>
          <p:cNvPr id="22" name="Picture 14">
            <a:extLst>
              <a:ext uri="{FF2B5EF4-FFF2-40B4-BE49-F238E27FC236}">
                <a16:creationId xmlns:a16="http://schemas.microsoft.com/office/drawing/2014/main" id="{F5FE01B3-0943-4066-9871-706ED91A4DE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28456" b="28048"/>
          <a:stretch>
            <a:fillRect/>
          </a:stretch>
        </p:blipFill>
        <p:spPr>
          <a:xfrm>
            <a:off x="56269" y="306229"/>
            <a:ext cx="1676869" cy="1408176"/>
          </a:xfrm>
          <a:prstGeom prst="rect">
            <a:avLst/>
          </a:prstGeom>
        </p:spPr>
      </p:pic>
      <p:pic>
        <p:nvPicPr>
          <p:cNvPr id="23" name="صورة 22" descr="صورة تحتوي على نص, شاشة عرض, شاشة, صورة ظلية&#10;&#10;تم إنشاء الوصف تلقائياً">
            <a:extLst>
              <a:ext uri="{FF2B5EF4-FFF2-40B4-BE49-F238E27FC236}">
                <a16:creationId xmlns:a16="http://schemas.microsoft.com/office/drawing/2014/main" id="{1C2B3941-9532-4366-882F-30919DB910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5807" y="3144750"/>
            <a:ext cx="2056815" cy="2064262"/>
          </a:xfrm>
          <a:prstGeom prst="rect">
            <a:avLst/>
          </a:prstGeom>
        </p:spPr>
      </p:pic>
      <p:pic>
        <p:nvPicPr>
          <p:cNvPr id="24" name="صورة 23">
            <a:extLst>
              <a:ext uri="{FF2B5EF4-FFF2-40B4-BE49-F238E27FC236}">
                <a16:creationId xmlns:a16="http://schemas.microsoft.com/office/drawing/2014/main" id="{9EFB4450-7EFB-4929-A068-9A80435A554E}"/>
              </a:ext>
            </a:extLst>
          </p:cNvPr>
          <p:cNvPicPr>
            <a:picLocks noChangeAspect="1"/>
          </p:cNvPicPr>
          <p:nvPr/>
        </p:nvPicPr>
        <p:blipFill rotWithShape="1">
          <a:blip r:embed="rId13">
            <a:extLst>
              <a:ext uri="{28A0092B-C50C-407E-A947-70E740481C1C}">
                <a14:useLocalDpi xmlns:a14="http://schemas.microsoft.com/office/drawing/2010/main" val="0"/>
              </a:ext>
            </a:extLst>
          </a:blip>
          <a:srcRect l="20856" t="12222" r="76486" b="11180"/>
          <a:stretch/>
        </p:blipFill>
        <p:spPr>
          <a:xfrm>
            <a:off x="2464215" y="2402996"/>
            <a:ext cx="211015" cy="1483509"/>
          </a:xfrm>
          <a:prstGeom prst="rect">
            <a:avLst/>
          </a:prstGeom>
        </p:spPr>
      </p:pic>
      <p:pic>
        <p:nvPicPr>
          <p:cNvPr id="27" name="Picture 9">
            <a:extLst>
              <a:ext uri="{FF2B5EF4-FFF2-40B4-BE49-F238E27FC236}">
                <a16:creationId xmlns:a16="http://schemas.microsoft.com/office/drawing/2014/main" id="{DC7FE62F-12B7-4E9C-8A2B-870C826AFC2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782682" flipH="1">
            <a:off x="10401761" y="3507124"/>
            <a:ext cx="2804947" cy="4374187"/>
          </a:xfrm>
          <a:prstGeom prst="rect">
            <a:avLst/>
          </a:prstGeom>
        </p:spPr>
      </p:pic>
      <p:pic>
        <p:nvPicPr>
          <p:cNvPr id="28" name="Picture 10">
            <a:extLst>
              <a:ext uri="{FF2B5EF4-FFF2-40B4-BE49-F238E27FC236}">
                <a16:creationId xmlns:a16="http://schemas.microsoft.com/office/drawing/2014/main" id="{24903CAB-A2F6-4054-AD8C-C8B2D072865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389355" y="5831449"/>
            <a:ext cx="1645111" cy="1357217"/>
          </a:xfrm>
          <a:prstGeom prst="rect">
            <a:avLst/>
          </a:prstGeom>
        </p:spPr>
      </p:pic>
      <p:pic>
        <p:nvPicPr>
          <p:cNvPr id="29" name="Picture 11">
            <a:extLst>
              <a:ext uri="{FF2B5EF4-FFF2-40B4-BE49-F238E27FC236}">
                <a16:creationId xmlns:a16="http://schemas.microsoft.com/office/drawing/2014/main" id="{5D6BAC5C-C8EA-430D-A2BA-A37C18B1C66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765954" y="5831449"/>
            <a:ext cx="1645111" cy="1357217"/>
          </a:xfrm>
          <a:prstGeom prst="rect">
            <a:avLst/>
          </a:prstGeom>
        </p:spPr>
      </p:pic>
      <p:pic>
        <p:nvPicPr>
          <p:cNvPr id="30" name="Picture 12">
            <a:extLst>
              <a:ext uri="{FF2B5EF4-FFF2-40B4-BE49-F238E27FC236}">
                <a16:creationId xmlns:a16="http://schemas.microsoft.com/office/drawing/2014/main" id="{585D2751-EAF4-4D92-B861-BC62110684D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145426" y="5831449"/>
            <a:ext cx="1645111" cy="1357217"/>
          </a:xfrm>
          <a:prstGeom prst="rect">
            <a:avLst/>
          </a:prstGeom>
        </p:spPr>
      </p:pic>
      <p:pic>
        <p:nvPicPr>
          <p:cNvPr id="31" name="Picture 12">
            <a:extLst>
              <a:ext uri="{FF2B5EF4-FFF2-40B4-BE49-F238E27FC236}">
                <a16:creationId xmlns:a16="http://schemas.microsoft.com/office/drawing/2014/main" id="{124DA286-F66E-479E-B0BF-64CAF782984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517333" y="5834349"/>
            <a:ext cx="1645111" cy="1357217"/>
          </a:xfrm>
          <a:prstGeom prst="rect">
            <a:avLst/>
          </a:prstGeom>
        </p:spPr>
      </p:pic>
      <p:pic>
        <p:nvPicPr>
          <p:cNvPr id="32" name="Picture 12">
            <a:extLst>
              <a:ext uri="{FF2B5EF4-FFF2-40B4-BE49-F238E27FC236}">
                <a16:creationId xmlns:a16="http://schemas.microsoft.com/office/drawing/2014/main" id="{B9C8BF2A-9417-4136-A074-5540150BD59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889240" y="5831449"/>
            <a:ext cx="1645111" cy="1357217"/>
          </a:xfrm>
          <a:prstGeom prst="rect">
            <a:avLst/>
          </a:prstGeom>
        </p:spPr>
      </p:pic>
      <p:pic>
        <p:nvPicPr>
          <p:cNvPr id="33" name="Picture 12">
            <a:extLst>
              <a:ext uri="{FF2B5EF4-FFF2-40B4-BE49-F238E27FC236}">
                <a16:creationId xmlns:a16="http://schemas.microsoft.com/office/drawing/2014/main" id="{D1EE9D6E-F696-4DD0-A3F3-E2A852E24E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53160" y="5839449"/>
            <a:ext cx="1645111" cy="1357217"/>
          </a:xfrm>
          <a:prstGeom prst="rect">
            <a:avLst/>
          </a:prstGeom>
        </p:spPr>
      </p:pic>
      <p:pic>
        <p:nvPicPr>
          <p:cNvPr id="34" name="Picture 12">
            <a:extLst>
              <a:ext uri="{FF2B5EF4-FFF2-40B4-BE49-F238E27FC236}">
                <a16:creationId xmlns:a16="http://schemas.microsoft.com/office/drawing/2014/main" id="{B6DBD826-9121-4960-A8F4-FCB8F2B83BF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50350" y="5839448"/>
            <a:ext cx="1645111" cy="1357217"/>
          </a:xfrm>
          <a:prstGeom prst="rect">
            <a:avLst/>
          </a:prstGeom>
        </p:spPr>
      </p:pic>
      <p:pic>
        <p:nvPicPr>
          <p:cNvPr id="35" name="Picture 12">
            <a:extLst>
              <a:ext uri="{FF2B5EF4-FFF2-40B4-BE49-F238E27FC236}">
                <a16:creationId xmlns:a16="http://schemas.microsoft.com/office/drawing/2014/main" id="{98BB1FD5-246A-4A8E-94E2-C457871897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964866" y="5831448"/>
            <a:ext cx="1645111" cy="1357217"/>
          </a:xfrm>
          <a:prstGeom prst="rect">
            <a:avLst/>
          </a:prstGeom>
        </p:spPr>
      </p:pic>
      <p:sp>
        <p:nvSpPr>
          <p:cNvPr id="2" name="مربع نص 1">
            <a:extLst>
              <a:ext uri="{FF2B5EF4-FFF2-40B4-BE49-F238E27FC236}">
                <a16:creationId xmlns:a16="http://schemas.microsoft.com/office/drawing/2014/main" id="{4D82D98A-BD28-4C18-87F7-42095FC8550A}"/>
              </a:ext>
            </a:extLst>
          </p:cNvPr>
          <p:cNvSpPr txBox="1"/>
          <p:nvPr/>
        </p:nvSpPr>
        <p:spPr>
          <a:xfrm>
            <a:off x="7143983" y="916825"/>
            <a:ext cx="6220294" cy="954107"/>
          </a:xfrm>
          <a:prstGeom prst="rect">
            <a:avLst/>
          </a:prstGeom>
          <a:noFill/>
        </p:spPr>
        <p:txBody>
          <a:bodyPr wrap="square" rtlCol="1">
            <a:spAutoFit/>
          </a:bodyPr>
          <a:lstStyle/>
          <a:p>
            <a:pPr algn="ctr"/>
            <a:r>
              <a:rPr lang="ar-SA" sz="2800" dirty="0">
                <a:cs typeface="Sultan bold" pitchFamily="2" charset="-78"/>
              </a:rPr>
              <a:t>ماهي شبكة الحاسب </a:t>
            </a:r>
          </a:p>
          <a:p>
            <a:pPr algn="ctr"/>
            <a:r>
              <a:rPr lang="ar-SA" sz="2800" dirty="0">
                <a:cs typeface="Sultan bold" pitchFamily="2" charset="-78"/>
              </a:rPr>
              <a:t>وماهي انواعها ؟ </a:t>
            </a:r>
          </a:p>
        </p:txBody>
      </p:sp>
      <p:grpSp>
        <p:nvGrpSpPr>
          <p:cNvPr id="42" name="مجموعة 41">
            <a:extLst>
              <a:ext uri="{FF2B5EF4-FFF2-40B4-BE49-F238E27FC236}">
                <a16:creationId xmlns:a16="http://schemas.microsoft.com/office/drawing/2014/main" id="{EA93015C-4940-43CA-8204-B477FD99A833}"/>
              </a:ext>
            </a:extLst>
          </p:cNvPr>
          <p:cNvGrpSpPr/>
          <p:nvPr/>
        </p:nvGrpSpPr>
        <p:grpSpPr>
          <a:xfrm>
            <a:off x="11704048" y="9378"/>
            <a:ext cx="835224" cy="6750148"/>
            <a:chOff x="11704048" y="9378"/>
            <a:chExt cx="835224" cy="6750148"/>
          </a:xfrm>
        </p:grpSpPr>
        <p:pic>
          <p:nvPicPr>
            <p:cNvPr id="43" name="صورة 42" descr="صورة تحتوي على نص&#10;&#10;تم إنشاء الوصف تلقائياً">
              <a:extLst>
                <a:ext uri="{FF2B5EF4-FFF2-40B4-BE49-F238E27FC236}">
                  <a16:creationId xmlns:a16="http://schemas.microsoft.com/office/drawing/2014/main" id="{C66D64AD-01A4-4C43-8ED1-8D3C0830257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44" name="صورة 43" descr="صورة تحتوي على نص&#10;&#10;تم إنشاء الوصف تلقائياً">
              <a:extLst>
                <a:ext uri="{FF2B5EF4-FFF2-40B4-BE49-F238E27FC236}">
                  <a16:creationId xmlns:a16="http://schemas.microsoft.com/office/drawing/2014/main" id="{8487675E-15CC-490F-A121-24AE8A591BF6}"/>
                </a:ext>
              </a:extLst>
            </p:cNvPr>
            <p:cNvPicPr>
              <a:picLocks noChangeAspect="1"/>
            </p:cNvPicPr>
            <p:nvPr/>
          </p:nvPicPr>
          <p:blipFill rotWithShape="1">
            <a:blip r:embed="rId18">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spTree>
    <p:extLst>
      <p:ext uri="{BB962C8B-B14F-4D97-AF65-F5344CB8AC3E}">
        <p14:creationId xmlns:p14="http://schemas.microsoft.com/office/powerpoint/2010/main" val="3824352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19" name="قلب الصفحة.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41878"/>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4020241" y="245610"/>
            <a:ext cx="4151517" cy="726725"/>
            <a:chOff x="3918920" y="444852"/>
            <a:chExt cx="4151517" cy="787785"/>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633908"/>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شبكة الحاسب</a:t>
              </a:r>
            </a:p>
          </p:txBody>
        </p:sp>
      </p:grpSp>
      <p:sp>
        <p:nvSpPr>
          <p:cNvPr id="11" name="مربع نص 10">
            <a:extLst>
              <a:ext uri="{FF2B5EF4-FFF2-40B4-BE49-F238E27FC236}">
                <a16:creationId xmlns:a16="http://schemas.microsoft.com/office/drawing/2014/main" id="{9D108D3F-4468-4D1F-B29B-9EFD1B607594}"/>
              </a:ext>
            </a:extLst>
          </p:cNvPr>
          <p:cNvSpPr txBox="1"/>
          <p:nvPr/>
        </p:nvSpPr>
        <p:spPr>
          <a:xfrm>
            <a:off x="4905538" y="1445060"/>
            <a:ext cx="6532440" cy="2554545"/>
          </a:xfrm>
          <a:prstGeom prst="rect">
            <a:avLst/>
          </a:prstGeom>
          <a:noFill/>
        </p:spPr>
        <p:txBody>
          <a:bodyPr wrap="square">
            <a:spAutoFit/>
          </a:bodyPr>
          <a:lstStyle/>
          <a:p>
            <a:pPr algn="ctr" rtl="1"/>
            <a:r>
              <a:rPr lang="ar-SA" sz="3200" dirty="0">
                <a:latin typeface="Calibri" panose="020F0502020204030204" pitchFamily="34" charset="0"/>
                <a:cs typeface="Sultan bold" pitchFamily="2" charset="-78"/>
              </a:rPr>
              <a:t>عبارة عن جهازي حاسب أو أكثر ، متصلة ببعضها البعض من أجل مشاركة الموارد ( البيانات والأجهزة ). </a:t>
            </a:r>
          </a:p>
          <a:p>
            <a:pPr algn="ctr" rtl="1"/>
            <a:r>
              <a:rPr lang="ar-SA" sz="3200" dirty="0">
                <a:solidFill>
                  <a:schemeClr val="bg1">
                    <a:lumMod val="50000"/>
                  </a:schemeClr>
                </a:solidFill>
                <a:latin typeface="Calibri" panose="020F0502020204030204" pitchFamily="34" charset="0"/>
                <a:cs typeface="Sultan bold" pitchFamily="2" charset="-78"/>
              </a:rPr>
              <a:t>تتكون شبكة الحاسب من جزأين أساسيين:</a:t>
            </a:r>
          </a:p>
          <a:p>
            <a:pPr algn="ctr" rtl="1"/>
            <a:r>
              <a:rPr lang="ar-SA" sz="3200" dirty="0">
                <a:solidFill>
                  <a:srgbClr val="378DEC"/>
                </a:solidFill>
                <a:latin typeface="Calibri" panose="020F0502020204030204" pitchFamily="34" charset="0"/>
                <a:cs typeface="Sultan bold" pitchFamily="2" charset="-78"/>
              </a:rPr>
              <a:t>الأجهزة الطرفية </a:t>
            </a:r>
            <a:r>
              <a:rPr lang="ar-SA" sz="3200" dirty="0">
                <a:latin typeface="Calibri" panose="020F0502020204030204" pitchFamily="34" charset="0"/>
                <a:cs typeface="Sultan bold" pitchFamily="2" charset="-78"/>
              </a:rPr>
              <a:t>و </a:t>
            </a:r>
            <a:r>
              <a:rPr lang="ar-SA" sz="3200" dirty="0">
                <a:solidFill>
                  <a:srgbClr val="FFC000"/>
                </a:solidFill>
                <a:latin typeface="Calibri" panose="020F0502020204030204" pitchFamily="34" charset="0"/>
                <a:cs typeface="Sultan bold" pitchFamily="2" charset="-78"/>
              </a:rPr>
              <a:t>النواقل</a:t>
            </a:r>
            <a:r>
              <a:rPr lang="ar-SA" sz="3200" dirty="0">
                <a:latin typeface="Calibri" panose="020F0502020204030204" pitchFamily="34" charset="0"/>
                <a:cs typeface="Sultan bold" pitchFamily="2" charset="-78"/>
              </a:rPr>
              <a:t> التي تقوم بنقل البيانات بين هذه الأجهزة. </a:t>
            </a:r>
          </a:p>
        </p:txBody>
      </p:sp>
      <p:pic>
        <p:nvPicPr>
          <p:cNvPr id="21" name="صورة 20" descr="صورة تحتوي على نص, داخلي, عرض&#10;&#10;تم إنشاء الوصف تلقائياً">
            <a:extLst>
              <a:ext uri="{FF2B5EF4-FFF2-40B4-BE49-F238E27FC236}">
                <a16:creationId xmlns:a16="http://schemas.microsoft.com/office/drawing/2014/main" id="{5FA07EA0-57C6-45DB-9E02-FAAC518F3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81" y="1831642"/>
            <a:ext cx="5941103" cy="4455827"/>
          </a:xfrm>
          <a:prstGeom prst="rect">
            <a:avLst/>
          </a:prstGeom>
        </p:spPr>
      </p:pic>
    </p:spTree>
    <p:extLst>
      <p:ext uri="{BB962C8B-B14F-4D97-AF65-F5344CB8AC3E}">
        <p14:creationId xmlns:p14="http://schemas.microsoft.com/office/powerpoint/2010/main" val="923851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5" name="قلب الصفحة.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126609" y="104784"/>
            <a:ext cx="12065391" cy="6597748"/>
          </a:xfrm>
          <a:prstGeom prst="rect">
            <a:avLst/>
          </a:prstGeom>
          <a:solidFill>
            <a:schemeClr val="accent4">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102361"/>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4020241" y="245610"/>
            <a:ext cx="4151517" cy="726725"/>
            <a:chOff x="3918920" y="444852"/>
            <a:chExt cx="4151517" cy="787785"/>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633908"/>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تصنيف الشبكات</a:t>
              </a:r>
            </a:p>
          </p:txBody>
        </p:sp>
      </p:grpSp>
      <p:sp>
        <p:nvSpPr>
          <p:cNvPr id="11" name="مربع نص 10">
            <a:extLst>
              <a:ext uri="{FF2B5EF4-FFF2-40B4-BE49-F238E27FC236}">
                <a16:creationId xmlns:a16="http://schemas.microsoft.com/office/drawing/2014/main" id="{F7B819EC-8917-4629-A1F2-4D99BFF01842}"/>
              </a:ext>
            </a:extLst>
          </p:cNvPr>
          <p:cNvSpPr txBox="1"/>
          <p:nvPr/>
        </p:nvSpPr>
        <p:spPr>
          <a:xfrm>
            <a:off x="275411" y="972335"/>
            <a:ext cx="11633708" cy="646331"/>
          </a:xfrm>
          <a:prstGeom prst="rect">
            <a:avLst/>
          </a:prstGeom>
          <a:noFill/>
        </p:spPr>
        <p:txBody>
          <a:bodyPr wrap="square">
            <a:spAutoFit/>
          </a:bodyPr>
          <a:lstStyle/>
          <a:p>
            <a:pPr algn="ctr" rtl="1"/>
            <a:r>
              <a:rPr lang="ar-SA" sz="3600" dirty="0">
                <a:latin typeface="Calibri" panose="020F0502020204030204" pitchFamily="34" charset="0"/>
                <a:cs typeface="Sultan bold" pitchFamily="2" charset="-78"/>
              </a:rPr>
              <a:t>يمكن تصنيف الشبكات الى عدة تصنيفات رئيسة بناءً على :</a:t>
            </a:r>
          </a:p>
        </p:txBody>
      </p:sp>
      <p:grpSp>
        <p:nvGrpSpPr>
          <p:cNvPr id="45" name="مجموعة 44">
            <a:extLst>
              <a:ext uri="{FF2B5EF4-FFF2-40B4-BE49-F238E27FC236}">
                <a16:creationId xmlns:a16="http://schemas.microsoft.com/office/drawing/2014/main" id="{2383786F-0C59-4A67-870F-C66B2E1441A6}"/>
              </a:ext>
            </a:extLst>
          </p:cNvPr>
          <p:cNvGrpSpPr/>
          <p:nvPr/>
        </p:nvGrpSpPr>
        <p:grpSpPr>
          <a:xfrm>
            <a:off x="1531673" y="1607357"/>
            <a:ext cx="8760638" cy="1564529"/>
            <a:chOff x="1610258" y="2310686"/>
            <a:chExt cx="8760638" cy="1564529"/>
          </a:xfrm>
        </p:grpSpPr>
        <p:sp>
          <p:nvSpPr>
            <p:cNvPr id="35" name="مستطيل: زوايا مستديرة 34">
              <a:extLst>
                <a:ext uri="{FF2B5EF4-FFF2-40B4-BE49-F238E27FC236}">
                  <a16:creationId xmlns:a16="http://schemas.microsoft.com/office/drawing/2014/main" id="{DEB6A5AF-07F6-48CC-AF42-644BE66A0137}"/>
                </a:ext>
              </a:extLst>
            </p:cNvPr>
            <p:cNvSpPr/>
            <p:nvPr/>
          </p:nvSpPr>
          <p:spPr>
            <a:xfrm>
              <a:off x="1969301" y="2310686"/>
              <a:ext cx="8381102" cy="1559293"/>
            </a:xfrm>
            <a:prstGeom prst="roundRect">
              <a:avLst/>
            </a:prstGeom>
            <a:solidFill>
              <a:schemeClr val="bg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ربع نص 11">
              <a:extLst>
                <a:ext uri="{FF2B5EF4-FFF2-40B4-BE49-F238E27FC236}">
                  <a16:creationId xmlns:a16="http://schemas.microsoft.com/office/drawing/2014/main" id="{643BF05D-23A8-4479-B0D3-E6539017E8DB}"/>
                </a:ext>
              </a:extLst>
            </p:cNvPr>
            <p:cNvSpPr txBox="1"/>
            <p:nvPr/>
          </p:nvSpPr>
          <p:spPr>
            <a:xfrm>
              <a:off x="1610258" y="2625182"/>
              <a:ext cx="7241678" cy="954107"/>
            </a:xfrm>
            <a:prstGeom prst="rect">
              <a:avLst/>
            </a:prstGeom>
            <a:noFill/>
          </p:spPr>
          <p:txBody>
            <a:bodyPr wrap="square">
              <a:spAutoFit/>
            </a:bodyPr>
            <a:lstStyle/>
            <a:p>
              <a:pPr rtl="1"/>
              <a:r>
                <a:rPr lang="ar-SA" sz="2800" dirty="0">
                  <a:solidFill>
                    <a:srgbClr val="D9765C"/>
                  </a:solidFill>
                  <a:latin typeface="Calibri" panose="020F0502020204030204" pitchFamily="34" charset="0"/>
                  <a:cs typeface="Sultan bold" pitchFamily="2" charset="-78"/>
                </a:rPr>
                <a:t>النطاق الجغرافي الذي تغطية الشبكة</a:t>
              </a:r>
            </a:p>
            <a:p>
              <a:pPr rtl="1"/>
              <a:r>
                <a:rPr lang="ar-SA" sz="2800" dirty="0">
                  <a:latin typeface="Calibri" panose="020F0502020204030204" pitchFamily="34" charset="0"/>
                  <a:cs typeface="Sultan bold" pitchFamily="2" charset="-78"/>
                </a:rPr>
                <a:t>( شبكة محلية, شبكة متوسطة المجال , شبكة واسعة المجال)</a:t>
              </a:r>
            </a:p>
          </p:txBody>
        </p:sp>
        <p:sp>
          <p:nvSpPr>
            <p:cNvPr id="51" name="شكل حر: شكل 50">
              <a:extLst>
                <a:ext uri="{FF2B5EF4-FFF2-40B4-BE49-F238E27FC236}">
                  <a16:creationId xmlns:a16="http://schemas.microsoft.com/office/drawing/2014/main" id="{499DF67E-171D-466D-8C28-158F9B9CE8FD}"/>
                </a:ext>
              </a:extLst>
            </p:cNvPr>
            <p:cNvSpPr/>
            <p:nvPr/>
          </p:nvSpPr>
          <p:spPr>
            <a:xfrm>
              <a:off x="8947028" y="2315922"/>
              <a:ext cx="1423868" cy="1559293"/>
            </a:xfrm>
            <a:custGeom>
              <a:avLst/>
              <a:gdLst>
                <a:gd name="connsiteX0" fmla="*/ 0 w 1423868"/>
                <a:gd name="connsiteY0" fmla="*/ 0 h 1559293"/>
                <a:gd name="connsiteX1" fmla="*/ 1163981 w 1423868"/>
                <a:gd name="connsiteY1" fmla="*/ 0 h 1559293"/>
                <a:gd name="connsiteX2" fmla="*/ 1423868 w 1423868"/>
                <a:gd name="connsiteY2" fmla="*/ 259887 h 1559293"/>
                <a:gd name="connsiteX3" fmla="*/ 1423868 w 1423868"/>
                <a:gd name="connsiteY3" fmla="*/ 1299406 h 1559293"/>
                <a:gd name="connsiteX4" fmla="*/ 1163981 w 1423868"/>
                <a:gd name="connsiteY4" fmla="*/ 1559293 h 1559293"/>
                <a:gd name="connsiteX5" fmla="*/ 0 w 1423868"/>
                <a:gd name="connsiteY5" fmla="*/ 1559293 h 155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868" h="1559293">
                  <a:moveTo>
                    <a:pt x="0" y="0"/>
                  </a:moveTo>
                  <a:lnTo>
                    <a:pt x="1163981" y="0"/>
                  </a:lnTo>
                  <a:cubicBezTo>
                    <a:pt x="1307513" y="0"/>
                    <a:pt x="1423868" y="116355"/>
                    <a:pt x="1423868" y="259887"/>
                  </a:cubicBezTo>
                  <a:lnTo>
                    <a:pt x="1423868" y="1299406"/>
                  </a:lnTo>
                  <a:cubicBezTo>
                    <a:pt x="1423868" y="1442938"/>
                    <a:pt x="1307513" y="1559293"/>
                    <a:pt x="1163981" y="1559293"/>
                  </a:cubicBezTo>
                  <a:lnTo>
                    <a:pt x="0" y="1559293"/>
                  </a:lnTo>
                  <a:close/>
                </a:path>
              </a:pathLst>
            </a:custGeom>
            <a:solidFill>
              <a:srgbClr val="D9765C"/>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solidFill>
                  <a:srgbClr val="D9765C"/>
                </a:solidFill>
              </a:endParaRPr>
            </a:p>
          </p:txBody>
        </p:sp>
        <p:pic>
          <p:nvPicPr>
            <p:cNvPr id="53" name="رسم 52" descr="الكرة الأرضية: أفريقيا وأوروبا مع تعبئة خالصة">
              <a:extLst>
                <a:ext uri="{FF2B5EF4-FFF2-40B4-BE49-F238E27FC236}">
                  <a16:creationId xmlns:a16="http://schemas.microsoft.com/office/drawing/2014/main" id="{C0E2C1BF-4925-4CF8-9501-5EC26E026C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376" y="2625182"/>
              <a:ext cx="914400" cy="914400"/>
            </a:xfrm>
            <a:prstGeom prst="rect">
              <a:avLst/>
            </a:prstGeom>
          </p:spPr>
        </p:pic>
      </p:grpSp>
      <p:grpSp>
        <p:nvGrpSpPr>
          <p:cNvPr id="46" name="مجموعة 45">
            <a:extLst>
              <a:ext uri="{FF2B5EF4-FFF2-40B4-BE49-F238E27FC236}">
                <a16:creationId xmlns:a16="http://schemas.microsoft.com/office/drawing/2014/main" id="{D0CE2D27-4018-4CF4-A3C5-596BF35F80D1}"/>
              </a:ext>
            </a:extLst>
          </p:cNvPr>
          <p:cNvGrpSpPr/>
          <p:nvPr/>
        </p:nvGrpSpPr>
        <p:grpSpPr>
          <a:xfrm>
            <a:off x="1890716" y="3202562"/>
            <a:ext cx="8408268" cy="1564529"/>
            <a:chOff x="1969301" y="4097834"/>
            <a:chExt cx="8408268" cy="1564529"/>
          </a:xfrm>
        </p:grpSpPr>
        <p:sp>
          <p:nvSpPr>
            <p:cNvPr id="39" name="مستطيل: زوايا مستديرة 38">
              <a:extLst>
                <a:ext uri="{FF2B5EF4-FFF2-40B4-BE49-F238E27FC236}">
                  <a16:creationId xmlns:a16="http://schemas.microsoft.com/office/drawing/2014/main" id="{FB60647F-EC91-423E-9159-3C87C31213B1}"/>
                </a:ext>
              </a:extLst>
            </p:cNvPr>
            <p:cNvSpPr/>
            <p:nvPr/>
          </p:nvSpPr>
          <p:spPr>
            <a:xfrm>
              <a:off x="1969301" y="4103070"/>
              <a:ext cx="8396425" cy="1559293"/>
            </a:xfrm>
            <a:prstGeom prst="roundRect">
              <a:avLst/>
            </a:prstGeom>
            <a:solidFill>
              <a:schemeClr val="bg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مربع نص 43">
              <a:extLst>
                <a:ext uri="{FF2B5EF4-FFF2-40B4-BE49-F238E27FC236}">
                  <a16:creationId xmlns:a16="http://schemas.microsoft.com/office/drawing/2014/main" id="{6B647ECB-1B56-4187-A4B0-4951F4F4E118}"/>
                </a:ext>
              </a:extLst>
            </p:cNvPr>
            <p:cNvSpPr txBox="1"/>
            <p:nvPr/>
          </p:nvSpPr>
          <p:spPr>
            <a:xfrm>
              <a:off x="3336105" y="4443827"/>
              <a:ext cx="5610923" cy="954107"/>
            </a:xfrm>
            <a:prstGeom prst="rect">
              <a:avLst/>
            </a:prstGeom>
            <a:noFill/>
          </p:spPr>
          <p:txBody>
            <a:bodyPr wrap="square">
              <a:spAutoFit/>
            </a:bodyPr>
            <a:lstStyle/>
            <a:p>
              <a:pPr rtl="1"/>
              <a:r>
                <a:rPr lang="ar-SA" sz="2800" dirty="0">
                  <a:solidFill>
                    <a:srgbClr val="7CAB95"/>
                  </a:solidFill>
                  <a:latin typeface="Calibri" panose="020F0502020204030204" pitchFamily="34" charset="0"/>
                  <a:cs typeface="Sultan bold" pitchFamily="2" charset="-78"/>
                </a:rPr>
                <a:t>الوسط الناقل للبيانات </a:t>
              </a:r>
            </a:p>
            <a:p>
              <a:pPr rtl="1"/>
              <a:r>
                <a:rPr lang="ar-SA" sz="2800" dirty="0">
                  <a:latin typeface="Calibri" panose="020F0502020204030204" pitchFamily="34" charset="0"/>
                  <a:cs typeface="Sultan bold" pitchFamily="2" charset="-78"/>
                </a:rPr>
                <a:t>(سلكي لا سلكي )</a:t>
              </a:r>
            </a:p>
          </p:txBody>
        </p:sp>
        <p:sp>
          <p:nvSpPr>
            <p:cNvPr id="52" name="شكل حر: شكل 51">
              <a:extLst>
                <a:ext uri="{FF2B5EF4-FFF2-40B4-BE49-F238E27FC236}">
                  <a16:creationId xmlns:a16="http://schemas.microsoft.com/office/drawing/2014/main" id="{05E386A1-6F6A-4136-8E55-D67F8355FA98}"/>
                </a:ext>
              </a:extLst>
            </p:cNvPr>
            <p:cNvSpPr/>
            <p:nvPr/>
          </p:nvSpPr>
          <p:spPr>
            <a:xfrm>
              <a:off x="8953701" y="4097834"/>
              <a:ext cx="1423868" cy="1559293"/>
            </a:xfrm>
            <a:custGeom>
              <a:avLst/>
              <a:gdLst>
                <a:gd name="connsiteX0" fmla="*/ 0 w 1423868"/>
                <a:gd name="connsiteY0" fmla="*/ 0 h 1559293"/>
                <a:gd name="connsiteX1" fmla="*/ 1163981 w 1423868"/>
                <a:gd name="connsiteY1" fmla="*/ 0 h 1559293"/>
                <a:gd name="connsiteX2" fmla="*/ 1423868 w 1423868"/>
                <a:gd name="connsiteY2" fmla="*/ 259887 h 1559293"/>
                <a:gd name="connsiteX3" fmla="*/ 1423868 w 1423868"/>
                <a:gd name="connsiteY3" fmla="*/ 1299406 h 1559293"/>
                <a:gd name="connsiteX4" fmla="*/ 1163981 w 1423868"/>
                <a:gd name="connsiteY4" fmla="*/ 1559293 h 1559293"/>
                <a:gd name="connsiteX5" fmla="*/ 0 w 1423868"/>
                <a:gd name="connsiteY5" fmla="*/ 1559293 h 155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868" h="1559293">
                  <a:moveTo>
                    <a:pt x="0" y="0"/>
                  </a:moveTo>
                  <a:lnTo>
                    <a:pt x="1163981" y="0"/>
                  </a:lnTo>
                  <a:cubicBezTo>
                    <a:pt x="1307513" y="0"/>
                    <a:pt x="1423868" y="116355"/>
                    <a:pt x="1423868" y="259887"/>
                  </a:cubicBezTo>
                  <a:lnTo>
                    <a:pt x="1423868" y="1299406"/>
                  </a:lnTo>
                  <a:cubicBezTo>
                    <a:pt x="1423868" y="1442938"/>
                    <a:pt x="1307513" y="1559293"/>
                    <a:pt x="1163981" y="1559293"/>
                  </a:cubicBezTo>
                  <a:lnTo>
                    <a:pt x="0" y="1559293"/>
                  </a:lnTo>
                  <a:close/>
                </a:path>
              </a:pathLst>
            </a:custGeom>
            <a:solidFill>
              <a:srgbClr val="7CAB9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grpSp>
        <p:nvGrpSpPr>
          <p:cNvPr id="22" name="مجموعة 21">
            <a:extLst>
              <a:ext uri="{FF2B5EF4-FFF2-40B4-BE49-F238E27FC236}">
                <a16:creationId xmlns:a16="http://schemas.microsoft.com/office/drawing/2014/main" id="{EB3E4E98-4B3E-4E8F-BF32-0B6F15F51AB3}"/>
              </a:ext>
            </a:extLst>
          </p:cNvPr>
          <p:cNvGrpSpPr/>
          <p:nvPr/>
        </p:nvGrpSpPr>
        <p:grpSpPr>
          <a:xfrm>
            <a:off x="1890716" y="4799143"/>
            <a:ext cx="8408268" cy="1564529"/>
            <a:chOff x="1969301" y="4097834"/>
            <a:chExt cx="8408268" cy="1564529"/>
          </a:xfrm>
        </p:grpSpPr>
        <p:sp>
          <p:nvSpPr>
            <p:cNvPr id="23" name="مستطيل: زوايا مستديرة 22">
              <a:extLst>
                <a:ext uri="{FF2B5EF4-FFF2-40B4-BE49-F238E27FC236}">
                  <a16:creationId xmlns:a16="http://schemas.microsoft.com/office/drawing/2014/main" id="{63389D0C-3EFE-4FC2-8A8C-5E28BCD33CF8}"/>
                </a:ext>
              </a:extLst>
            </p:cNvPr>
            <p:cNvSpPr/>
            <p:nvPr/>
          </p:nvSpPr>
          <p:spPr>
            <a:xfrm>
              <a:off x="1969301" y="4103070"/>
              <a:ext cx="8396425" cy="1559293"/>
            </a:xfrm>
            <a:prstGeom prst="roundRect">
              <a:avLst/>
            </a:prstGeom>
            <a:solidFill>
              <a:schemeClr val="bg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شكل حر: شكل 24">
              <a:extLst>
                <a:ext uri="{FF2B5EF4-FFF2-40B4-BE49-F238E27FC236}">
                  <a16:creationId xmlns:a16="http://schemas.microsoft.com/office/drawing/2014/main" id="{B7F96E18-D69A-4B42-B7F0-0088F65AB272}"/>
                </a:ext>
              </a:extLst>
            </p:cNvPr>
            <p:cNvSpPr/>
            <p:nvPr/>
          </p:nvSpPr>
          <p:spPr>
            <a:xfrm>
              <a:off x="8953701" y="4097834"/>
              <a:ext cx="1423868" cy="1559293"/>
            </a:xfrm>
            <a:custGeom>
              <a:avLst/>
              <a:gdLst>
                <a:gd name="connsiteX0" fmla="*/ 0 w 1423868"/>
                <a:gd name="connsiteY0" fmla="*/ 0 h 1559293"/>
                <a:gd name="connsiteX1" fmla="*/ 1163981 w 1423868"/>
                <a:gd name="connsiteY1" fmla="*/ 0 h 1559293"/>
                <a:gd name="connsiteX2" fmla="*/ 1423868 w 1423868"/>
                <a:gd name="connsiteY2" fmla="*/ 259887 h 1559293"/>
                <a:gd name="connsiteX3" fmla="*/ 1423868 w 1423868"/>
                <a:gd name="connsiteY3" fmla="*/ 1299406 h 1559293"/>
                <a:gd name="connsiteX4" fmla="*/ 1163981 w 1423868"/>
                <a:gd name="connsiteY4" fmla="*/ 1559293 h 1559293"/>
                <a:gd name="connsiteX5" fmla="*/ 0 w 1423868"/>
                <a:gd name="connsiteY5" fmla="*/ 1559293 h 155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868" h="1559293">
                  <a:moveTo>
                    <a:pt x="0" y="0"/>
                  </a:moveTo>
                  <a:lnTo>
                    <a:pt x="1163981" y="0"/>
                  </a:lnTo>
                  <a:cubicBezTo>
                    <a:pt x="1307513" y="0"/>
                    <a:pt x="1423868" y="116355"/>
                    <a:pt x="1423868" y="259887"/>
                  </a:cubicBezTo>
                  <a:lnTo>
                    <a:pt x="1423868" y="1299406"/>
                  </a:lnTo>
                  <a:cubicBezTo>
                    <a:pt x="1423868" y="1442938"/>
                    <a:pt x="1307513" y="1559293"/>
                    <a:pt x="1163981" y="1559293"/>
                  </a:cubicBezTo>
                  <a:lnTo>
                    <a:pt x="0" y="1559293"/>
                  </a:lnTo>
                  <a:close/>
                </a:path>
              </a:pathLst>
            </a:custGeom>
            <a:solidFill>
              <a:schemeClr val="accent6">
                <a:lumMod val="60000"/>
                <a:lumOff val="40000"/>
              </a:schemeClr>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27" name="مربع نص 26">
            <a:extLst>
              <a:ext uri="{FF2B5EF4-FFF2-40B4-BE49-F238E27FC236}">
                <a16:creationId xmlns:a16="http://schemas.microsoft.com/office/drawing/2014/main" id="{BCB44706-CE5D-430B-9F7B-3B435E32B854}"/>
              </a:ext>
            </a:extLst>
          </p:cNvPr>
          <p:cNvSpPr txBox="1"/>
          <p:nvPr/>
        </p:nvSpPr>
        <p:spPr>
          <a:xfrm>
            <a:off x="2559909" y="5250643"/>
            <a:ext cx="6303364" cy="954107"/>
          </a:xfrm>
          <a:prstGeom prst="rect">
            <a:avLst/>
          </a:prstGeom>
          <a:noFill/>
        </p:spPr>
        <p:txBody>
          <a:bodyPr wrap="square">
            <a:spAutoFit/>
          </a:bodyPr>
          <a:lstStyle/>
          <a:p>
            <a:r>
              <a:rPr lang="ar-SA" sz="2800" dirty="0">
                <a:solidFill>
                  <a:schemeClr val="accent6">
                    <a:lumMod val="60000"/>
                    <a:lumOff val="40000"/>
                  </a:schemeClr>
                </a:solidFill>
                <a:latin typeface="JF Flat" panose="02000500000000000000" pitchFamily="2" charset="-78"/>
                <a:cs typeface="Sultan bold" pitchFamily="2" charset="-78"/>
              </a:rPr>
              <a:t>وفقاَ لتخطيط الشبكة</a:t>
            </a:r>
          </a:p>
          <a:p>
            <a:r>
              <a:rPr lang="ar-SA" sz="2800" dirty="0">
                <a:latin typeface="JF Flat" panose="02000500000000000000" pitchFamily="2" charset="-78"/>
                <a:cs typeface="Sultan bold" pitchFamily="2" charset="-78"/>
              </a:rPr>
              <a:t>(النجمة ,الحلقة ,الناقل , الشبكة , الهجين )</a:t>
            </a:r>
          </a:p>
        </p:txBody>
      </p:sp>
      <p:pic>
        <p:nvPicPr>
          <p:cNvPr id="28" name="رسم 27" descr="مخطط الشبكة  مع تعبئة خالصة">
            <a:extLst>
              <a:ext uri="{FF2B5EF4-FFF2-40B4-BE49-F238E27FC236}">
                <a16:creationId xmlns:a16="http://schemas.microsoft.com/office/drawing/2014/main" id="{2383C5BB-521B-4E53-81FA-07701B5168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29850" y="5121589"/>
            <a:ext cx="914400" cy="914400"/>
          </a:xfrm>
          <a:prstGeom prst="rect">
            <a:avLst/>
          </a:prstGeom>
        </p:spPr>
      </p:pic>
      <p:pic>
        <p:nvPicPr>
          <p:cNvPr id="8" name="رسم 7" descr="USB مع تعبئة خالصة">
            <a:extLst>
              <a:ext uri="{FF2B5EF4-FFF2-40B4-BE49-F238E27FC236}">
                <a16:creationId xmlns:a16="http://schemas.microsoft.com/office/drawing/2014/main" id="{D6BD524C-7C57-4604-AC11-5A798B72E2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89177" y="3505749"/>
            <a:ext cx="914400" cy="914400"/>
          </a:xfrm>
          <a:prstGeom prst="rect">
            <a:avLst/>
          </a:prstGeom>
        </p:spPr>
      </p:pic>
    </p:spTree>
    <p:extLst>
      <p:ext uri="{BB962C8B-B14F-4D97-AF65-F5344CB8AC3E}">
        <p14:creationId xmlns:p14="http://schemas.microsoft.com/office/powerpoint/2010/main" val="623681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10" name="قلب الصفحة.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7814"/>
            <a:ext cx="12065391" cy="6597748"/>
          </a:xfrm>
          <a:prstGeom prst="rect">
            <a:avLst/>
          </a:prstGeom>
          <a:solidFill>
            <a:srgbClr val="D0CDE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24875"/>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1834609" y="275588"/>
            <a:ext cx="8725545" cy="1633344"/>
            <a:chOff x="3918920" y="444852"/>
            <a:chExt cx="4151517" cy="1770579"/>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1701544"/>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تصنيف الشبكات وفقا للنطاق الجغرافي</a:t>
              </a:r>
            </a:p>
          </p:txBody>
        </p:sp>
      </p:grpSp>
      <p:grpSp>
        <p:nvGrpSpPr>
          <p:cNvPr id="45" name="مجموعة 44">
            <a:extLst>
              <a:ext uri="{FF2B5EF4-FFF2-40B4-BE49-F238E27FC236}">
                <a16:creationId xmlns:a16="http://schemas.microsoft.com/office/drawing/2014/main" id="{2FF15668-A7BC-4B71-9941-9CC544C8EAC7}"/>
              </a:ext>
            </a:extLst>
          </p:cNvPr>
          <p:cNvGrpSpPr/>
          <p:nvPr/>
        </p:nvGrpSpPr>
        <p:grpSpPr>
          <a:xfrm>
            <a:off x="7894167" y="1325593"/>
            <a:ext cx="3458400" cy="5210326"/>
            <a:chOff x="7894167" y="1325593"/>
            <a:chExt cx="3458400" cy="5210326"/>
          </a:xfrm>
        </p:grpSpPr>
        <p:sp>
          <p:nvSpPr>
            <p:cNvPr id="44" name="مستطيل: زوايا مستديرة 43">
              <a:extLst>
                <a:ext uri="{FF2B5EF4-FFF2-40B4-BE49-F238E27FC236}">
                  <a16:creationId xmlns:a16="http://schemas.microsoft.com/office/drawing/2014/main" id="{5FE66BFA-9DEB-4C91-A36B-102D3013FFD0}"/>
                </a:ext>
              </a:extLst>
            </p:cNvPr>
            <p:cNvSpPr/>
            <p:nvPr/>
          </p:nvSpPr>
          <p:spPr>
            <a:xfrm>
              <a:off x="7894167" y="1325593"/>
              <a:ext cx="3458400" cy="5210326"/>
            </a:xfrm>
            <a:prstGeom prst="round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36" name="مجموعة 35">
              <a:extLst>
                <a:ext uri="{FF2B5EF4-FFF2-40B4-BE49-F238E27FC236}">
                  <a16:creationId xmlns:a16="http://schemas.microsoft.com/office/drawing/2014/main" id="{E9D5A506-7AE8-4091-A0D1-583937BA0943}"/>
                </a:ext>
              </a:extLst>
            </p:cNvPr>
            <p:cNvGrpSpPr/>
            <p:nvPr/>
          </p:nvGrpSpPr>
          <p:grpSpPr>
            <a:xfrm>
              <a:off x="8181095" y="1458784"/>
              <a:ext cx="3093982" cy="4755080"/>
              <a:chOff x="8181095" y="1381294"/>
              <a:chExt cx="3093982" cy="4755080"/>
            </a:xfrm>
          </p:grpSpPr>
          <p:sp>
            <p:nvSpPr>
              <p:cNvPr id="17" name="مربع نص 16">
                <a:extLst>
                  <a:ext uri="{FF2B5EF4-FFF2-40B4-BE49-F238E27FC236}">
                    <a16:creationId xmlns:a16="http://schemas.microsoft.com/office/drawing/2014/main" id="{F070FA2B-591A-4532-AB20-3E9CDE8CFCE9}"/>
                  </a:ext>
                </a:extLst>
              </p:cNvPr>
              <p:cNvSpPr txBox="1"/>
              <p:nvPr/>
            </p:nvSpPr>
            <p:spPr>
              <a:xfrm>
                <a:off x="8181095" y="1381294"/>
                <a:ext cx="3093982" cy="3046988"/>
              </a:xfrm>
              <a:prstGeom prst="rect">
                <a:avLst/>
              </a:prstGeom>
              <a:noFill/>
            </p:spPr>
            <p:txBody>
              <a:bodyPr wrap="square">
                <a:spAutoFit/>
              </a:bodyPr>
              <a:lstStyle/>
              <a:p>
                <a:pPr algn="ctr" rtl="1"/>
                <a:r>
                  <a:rPr lang="ar-SA" sz="2400" dirty="0">
                    <a:solidFill>
                      <a:srgbClr val="7CAB95"/>
                    </a:solidFill>
                    <a:cs typeface="Sultan bold" pitchFamily="2" charset="-78"/>
                  </a:rPr>
                  <a:t>الشبكة المحلية </a:t>
                </a:r>
                <a:r>
                  <a:rPr lang="en-US" sz="2400" dirty="0">
                    <a:solidFill>
                      <a:srgbClr val="7CAB95"/>
                    </a:solidFill>
                    <a:cs typeface="Sultan bold" pitchFamily="2" charset="-78"/>
                  </a:rPr>
                  <a:t>|</a:t>
                </a:r>
                <a:r>
                  <a:rPr lang="ar-SA" sz="2400" dirty="0">
                    <a:solidFill>
                      <a:srgbClr val="7CAB95"/>
                    </a:solidFill>
                    <a:cs typeface="Sultan bold" pitchFamily="2" charset="-78"/>
                  </a:rPr>
                  <a:t> </a:t>
                </a:r>
                <a:r>
                  <a:rPr lang="en-US" sz="2400" dirty="0">
                    <a:solidFill>
                      <a:srgbClr val="7CAB95"/>
                    </a:solidFill>
                    <a:cs typeface="Sultan bold" pitchFamily="2" charset="-78"/>
                  </a:rPr>
                  <a:t>(LAN)</a:t>
                </a:r>
              </a:p>
              <a:p>
                <a:pPr algn="ctr" rtl="1"/>
                <a:r>
                  <a:rPr lang="ar-SA" sz="2400" dirty="0">
                    <a:cs typeface="Sultan bold" pitchFamily="2" charset="-78"/>
                  </a:rPr>
                  <a:t>تتكون من أجهزة حاسب متصلة ببعضها، موجودة في نطاق جغرافي ضيق (شركة، مؤسسة، بناية سكنية)، سرعة الاتصال عالية. الغرض منها مشاركة الموارد والخدمات مثل الملفات والطابعات.</a:t>
                </a:r>
                <a:endParaRPr lang="ar-SA" sz="2400" dirty="0">
                  <a:latin typeface="Calibri" panose="020F0502020204030204" pitchFamily="34" charset="0"/>
                  <a:cs typeface="Sultan bold" pitchFamily="2" charset="-78"/>
                </a:endParaRPr>
              </a:p>
            </p:txBody>
          </p:sp>
          <p:pic>
            <p:nvPicPr>
              <p:cNvPr id="8" name="صورة 7">
                <a:extLst>
                  <a:ext uri="{FF2B5EF4-FFF2-40B4-BE49-F238E27FC236}">
                    <a16:creationId xmlns:a16="http://schemas.microsoft.com/office/drawing/2014/main" id="{396BE4D9-195E-4541-B99F-A55C0F8E3CC9}"/>
                  </a:ext>
                </a:extLst>
              </p:cNvPr>
              <p:cNvPicPr>
                <a:picLocks noChangeAspect="1"/>
              </p:cNvPicPr>
              <p:nvPr/>
            </p:nvPicPr>
            <p:blipFill>
              <a:blip r:embed="rId4"/>
              <a:stretch>
                <a:fillRect/>
              </a:stretch>
            </p:blipFill>
            <p:spPr>
              <a:xfrm>
                <a:off x="8756536" y="4593324"/>
                <a:ext cx="1943100" cy="1543050"/>
              </a:xfrm>
              <a:prstGeom prst="rect">
                <a:avLst/>
              </a:prstGeom>
            </p:spPr>
          </p:pic>
        </p:grpSp>
      </p:grpSp>
      <p:grpSp>
        <p:nvGrpSpPr>
          <p:cNvPr id="46" name="مجموعة 45">
            <a:extLst>
              <a:ext uri="{FF2B5EF4-FFF2-40B4-BE49-F238E27FC236}">
                <a16:creationId xmlns:a16="http://schemas.microsoft.com/office/drawing/2014/main" id="{90CD5507-E0BA-4BE0-A270-7221F3AAD72E}"/>
              </a:ext>
            </a:extLst>
          </p:cNvPr>
          <p:cNvGrpSpPr/>
          <p:nvPr/>
        </p:nvGrpSpPr>
        <p:grpSpPr>
          <a:xfrm>
            <a:off x="4032480" y="1356580"/>
            <a:ext cx="3533704" cy="5210326"/>
            <a:chOff x="4032480" y="1356580"/>
            <a:chExt cx="3533704" cy="5210326"/>
          </a:xfrm>
        </p:grpSpPr>
        <p:sp>
          <p:nvSpPr>
            <p:cNvPr id="48" name="مستطيل: زوايا مستديرة 47">
              <a:extLst>
                <a:ext uri="{FF2B5EF4-FFF2-40B4-BE49-F238E27FC236}">
                  <a16:creationId xmlns:a16="http://schemas.microsoft.com/office/drawing/2014/main" id="{1AE15413-489A-40F9-88A0-A61B396D29AA}"/>
                </a:ext>
              </a:extLst>
            </p:cNvPr>
            <p:cNvSpPr/>
            <p:nvPr/>
          </p:nvSpPr>
          <p:spPr>
            <a:xfrm>
              <a:off x="4032480" y="1356580"/>
              <a:ext cx="3533704" cy="5210326"/>
            </a:xfrm>
            <a:prstGeom prst="round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39" name="مجموعة 38">
              <a:extLst>
                <a:ext uri="{FF2B5EF4-FFF2-40B4-BE49-F238E27FC236}">
                  <a16:creationId xmlns:a16="http://schemas.microsoft.com/office/drawing/2014/main" id="{62E97637-E18B-4F01-B5C9-699271D3FDEB}"/>
                </a:ext>
              </a:extLst>
            </p:cNvPr>
            <p:cNvGrpSpPr/>
            <p:nvPr/>
          </p:nvGrpSpPr>
          <p:grpSpPr>
            <a:xfrm>
              <a:off x="4053408" y="1401403"/>
              <a:ext cx="3511594" cy="4902959"/>
              <a:chOff x="4053408" y="1323913"/>
              <a:chExt cx="3511594" cy="4902959"/>
            </a:xfrm>
          </p:grpSpPr>
          <p:sp>
            <p:nvSpPr>
              <p:cNvPr id="18" name="مربع نص 17">
                <a:extLst>
                  <a:ext uri="{FF2B5EF4-FFF2-40B4-BE49-F238E27FC236}">
                    <a16:creationId xmlns:a16="http://schemas.microsoft.com/office/drawing/2014/main" id="{364E81B9-8181-4D47-B2F1-87A1C7F82FA8}"/>
                  </a:ext>
                </a:extLst>
              </p:cNvPr>
              <p:cNvSpPr txBox="1"/>
              <p:nvPr/>
            </p:nvSpPr>
            <p:spPr>
              <a:xfrm>
                <a:off x="4053408" y="1323913"/>
                <a:ext cx="3511594" cy="3416320"/>
              </a:xfrm>
              <a:prstGeom prst="rect">
                <a:avLst/>
              </a:prstGeom>
              <a:noFill/>
            </p:spPr>
            <p:txBody>
              <a:bodyPr wrap="square">
                <a:spAutoFit/>
              </a:bodyPr>
              <a:lstStyle/>
              <a:p>
                <a:pPr algn="ctr" rtl="1"/>
                <a:r>
                  <a:rPr lang="ar-SA" sz="2400" dirty="0">
                    <a:solidFill>
                      <a:srgbClr val="D9765C"/>
                    </a:solidFill>
                    <a:cs typeface="Sultan bold" pitchFamily="2" charset="-78"/>
                  </a:rPr>
                  <a:t>الشبكة المتوسطة </a:t>
                </a:r>
                <a:r>
                  <a:rPr lang="en-US" sz="2400" dirty="0">
                    <a:solidFill>
                      <a:srgbClr val="D9765C"/>
                    </a:solidFill>
                    <a:cs typeface="Sultan bold" pitchFamily="2" charset="-78"/>
                  </a:rPr>
                  <a:t>MAN |</a:t>
                </a:r>
              </a:p>
              <a:p>
                <a:pPr algn="ctr" rtl="1"/>
                <a:r>
                  <a:rPr lang="ar-SA" sz="2400" dirty="0">
                    <a:cs typeface="Sultan bold" pitchFamily="2" charset="-78"/>
                  </a:rPr>
                  <a:t>هي شبكة متوسطة الحجم ذات نطاق تغطية أكبر من (</a:t>
                </a:r>
                <a:r>
                  <a:rPr lang="en-US" sz="2400" dirty="0">
                    <a:cs typeface="Sultan bold" pitchFamily="2" charset="-78"/>
                  </a:rPr>
                  <a:t>(LAN، </a:t>
                </a:r>
                <a:r>
                  <a:rPr lang="ar-SA" sz="2400" dirty="0">
                    <a:cs typeface="Sultan bold" pitchFamily="2" charset="-78"/>
                  </a:rPr>
                  <a:t>يمتد نطاق هذه الشبكة ليشمل العديد من المباني في نفس المدينة أو البلدة، ويتم تكوينها بتوصيل مجموعة من الشبكات المحلية معا، من الأمثلة النموذجية على هذا النوع شبكات الجامعات. </a:t>
                </a:r>
                <a:endParaRPr lang="ar-SA" sz="2400" dirty="0">
                  <a:latin typeface="Calibri" panose="020F0502020204030204" pitchFamily="34" charset="0"/>
                  <a:cs typeface="Sultan bold" pitchFamily="2" charset="-78"/>
                </a:endParaRPr>
              </a:p>
            </p:txBody>
          </p:sp>
          <p:pic>
            <p:nvPicPr>
              <p:cNvPr id="38" name="صورة 37">
                <a:extLst>
                  <a:ext uri="{FF2B5EF4-FFF2-40B4-BE49-F238E27FC236}">
                    <a16:creationId xmlns:a16="http://schemas.microsoft.com/office/drawing/2014/main" id="{8331D242-B862-440A-B9E3-DF64C3830598}"/>
                  </a:ext>
                </a:extLst>
              </p:cNvPr>
              <p:cNvPicPr>
                <a:picLocks noChangeAspect="1"/>
              </p:cNvPicPr>
              <p:nvPr/>
            </p:nvPicPr>
            <p:blipFill>
              <a:blip r:embed="rId5"/>
              <a:stretch>
                <a:fillRect/>
              </a:stretch>
            </p:blipFill>
            <p:spPr>
              <a:xfrm>
                <a:off x="4905838" y="4598097"/>
                <a:ext cx="1781175" cy="1628775"/>
              </a:xfrm>
              <a:prstGeom prst="rect">
                <a:avLst/>
              </a:prstGeom>
            </p:spPr>
          </p:pic>
        </p:grpSp>
      </p:grpSp>
      <p:grpSp>
        <p:nvGrpSpPr>
          <p:cNvPr id="47" name="مجموعة 46">
            <a:extLst>
              <a:ext uri="{FF2B5EF4-FFF2-40B4-BE49-F238E27FC236}">
                <a16:creationId xmlns:a16="http://schemas.microsoft.com/office/drawing/2014/main" id="{D1709650-5002-4B2C-BD2A-8F1DAF1FA7E9}"/>
              </a:ext>
            </a:extLst>
          </p:cNvPr>
          <p:cNvGrpSpPr/>
          <p:nvPr/>
        </p:nvGrpSpPr>
        <p:grpSpPr>
          <a:xfrm>
            <a:off x="244709" y="1366445"/>
            <a:ext cx="3511594" cy="5210326"/>
            <a:chOff x="244709" y="1366445"/>
            <a:chExt cx="3511594" cy="5210326"/>
          </a:xfrm>
        </p:grpSpPr>
        <p:sp>
          <p:nvSpPr>
            <p:cNvPr id="52" name="مستطيل: زوايا مستديرة 51">
              <a:extLst>
                <a:ext uri="{FF2B5EF4-FFF2-40B4-BE49-F238E27FC236}">
                  <a16:creationId xmlns:a16="http://schemas.microsoft.com/office/drawing/2014/main" id="{10D644B3-2B59-40B0-8E05-4CA82EDD494D}"/>
                </a:ext>
              </a:extLst>
            </p:cNvPr>
            <p:cNvSpPr/>
            <p:nvPr/>
          </p:nvSpPr>
          <p:spPr>
            <a:xfrm>
              <a:off x="255276" y="1366445"/>
              <a:ext cx="3458400" cy="5210326"/>
            </a:xfrm>
            <a:prstGeom prst="round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42" name="مجموعة 41">
              <a:extLst>
                <a:ext uri="{FF2B5EF4-FFF2-40B4-BE49-F238E27FC236}">
                  <a16:creationId xmlns:a16="http://schemas.microsoft.com/office/drawing/2014/main" id="{017BAC8A-54CC-4F26-9543-2A720758630D}"/>
                </a:ext>
              </a:extLst>
            </p:cNvPr>
            <p:cNvGrpSpPr/>
            <p:nvPr/>
          </p:nvGrpSpPr>
          <p:grpSpPr>
            <a:xfrm>
              <a:off x="244709" y="1536274"/>
              <a:ext cx="3511594" cy="4718041"/>
              <a:chOff x="244709" y="1381294"/>
              <a:chExt cx="3511594" cy="4718041"/>
            </a:xfrm>
          </p:grpSpPr>
          <p:sp>
            <p:nvSpPr>
              <p:cNvPr id="19" name="مربع نص 18">
                <a:extLst>
                  <a:ext uri="{FF2B5EF4-FFF2-40B4-BE49-F238E27FC236}">
                    <a16:creationId xmlns:a16="http://schemas.microsoft.com/office/drawing/2014/main" id="{BCA98BC2-CC84-4392-9AC3-F1E0F6A8921D}"/>
                  </a:ext>
                </a:extLst>
              </p:cNvPr>
              <p:cNvSpPr txBox="1"/>
              <p:nvPr/>
            </p:nvSpPr>
            <p:spPr>
              <a:xfrm>
                <a:off x="244709" y="1381294"/>
                <a:ext cx="3511594" cy="3046988"/>
              </a:xfrm>
              <a:prstGeom prst="rect">
                <a:avLst/>
              </a:prstGeom>
              <a:noFill/>
            </p:spPr>
            <p:txBody>
              <a:bodyPr wrap="square">
                <a:spAutoFit/>
              </a:bodyPr>
              <a:lstStyle/>
              <a:p>
                <a:pPr algn="ctr" rtl="1"/>
                <a:r>
                  <a:rPr lang="ar-SA" sz="2400" dirty="0">
                    <a:solidFill>
                      <a:schemeClr val="accent5">
                        <a:lumMod val="60000"/>
                        <a:lumOff val="40000"/>
                      </a:schemeClr>
                    </a:solidFill>
                    <a:cs typeface="Sultan bold" pitchFamily="2" charset="-78"/>
                  </a:rPr>
                  <a:t>الشبكة الواسعة </a:t>
                </a:r>
                <a:r>
                  <a:rPr lang="en-US" sz="2400" dirty="0">
                    <a:solidFill>
                      <a:schemeClr val="accent5">
                        <a:lumMod val="60000"/>
                        <a:lumOff val="40000"/>
                      </a:schemeClr>
                    </a:solidFill>
                    <a:cs typeface="Sultan bold" pitchFamily="2" charset="-78"/>
                  </a:rPr>
                  <a:t>|</a:t>
                </a:r>
                <a:r>
                  <a:rPr lang="ar-SA" sz="2400" dirty="0">
                    <a:solidFill>
                      <a:schemeClr val="accent5">
                        <a:lumMod val="60000"/>
                        <a:lumOff val="40000"/>
                      </a:schemeClr>
                    </a:solidFill>
                    <a:cs typeface="Sultan bold" pitchFamily="2" charset="-78"/>
                  </a:rPr>
                  <a:t> </a:t>
                </a:r>
                <a:r>
                  <a:rPr lang="en-US" sz="2400" dirty="0">
                    <a:solidFill>
                      <a:schemeClr val="accent5">
                        <a:lumMod val="60000"/>
                        <a:lumOff val="40000"/>
                      </a:schemeClr>
                    </a:solidFill>
                    <a:cs typeface="Sultan bold" pitchFamily="2" charset="-78"/>
                  </a:rPr>
                  <a:t>(WAN)</a:t>
                </a:r>
              </a:p>
              <a:p>
                <a:pPr algn="ctr" rtl="1"/>
                <a:r>
                  <a:rPr lang="ar-SA" sz="2400" dirty="0">
                    <a:cs typeface="Sultan bold" pitchFamily="2" charset="-78"/>
                  </a:rPr>
                  <a:t>عبارة عن ربط مجموعة من أجهزة الحاسب والشبكات المحلية</a:t>
                </a:r>
                <a:r>
                  <a:rPr lang="en-US" sz="2400" dirty="0">
                    <a:cs typeface="Sultan bold" pitchFamily="2" charset="-78"/>
                  </a:rPr>
                  <a:t> LANs </a:t>
                </a:r>
                <a:r>
                  <a:rPr lang="ar-SA" sz="2400" dirty="0">
                    <a:cs typeface="Sultan bold" pitchFamily="2" charset="-78"/>
                  </a:rPr>
                  <a:t>لا تتقيد بموقع جغرافي محدد، ويمكن أن يمتد ذلك ليشمل مواقع داخل دولة أو قارة مثل (شركة متعددة المواقع أو البنوك)، ويعتبر الإنترنت أكبر شبكة </a:t>
                </a:r>
                <a:r>
                  <a:rPr lang="en-US" sz="2400" dirty="0">
                    <a:cs typeface="Sultan bold" pitchFamily="2" charset="-78"/>
                  </a:rPr>
                  <a:t>WAN</a:t>
                </a:r>
                <a:r>
                  <a:rPr lang="ar-SA" sz="2400" dirty="0">
                    <a:cs typeface="Sultan bold" pitchFamily="2" charset="-78"/>
                  </a:rPr>
                  <a:t> في العالم.</a:t>
                </a:r>
                <a:endParaRPr lang="ar-SA" sz="2400" dirty="0">
                  <a:latin typeface="Calibri" panose="020F0502020204030204" pitchFamily="34" charset="0"/>
                  <a:cs typeface="Sultan bold" pitchFamily="2" charset="-78"/>
                </a:endParaRPr>
              </a:p>
            </p:txBody>
          </p:sp>
          <p:pic>
            <p:nvPicPr>
              <p:cNvPr id="41" name="صورة 40">
                <a:extLst>
                  <a:ext uri="{FF2B5EF4-FFF2-40B4-BE49-F238E27FC236}">
                    <a16:creationId xmlns:a16="http://schemas.microsoft.com/office/drawing/2014/main" id="{64B45C36-16F6-4F05-87D3-066723C5A01B}"/>
                  </a:ext>
                </a:extLst>
              </p:cNvPr>
              <p:cNvPicPr>
                <a:picLocks noChangeAspect="1"/>
              </p:cNvPicPr>
              <p:nvPr/>
            </p:nvPicPr>
            <p:blipFill>
              <a:blip r:embed="rId6"/>
              <a:stretch>
                <a:fillRect/>
              </a:stretch>
            </p:blipFill>
            <p:spPr>
              <a:xfrm>
                <a:off x="1096853" y="4489610"/>
                <a:ext cx="1819275" cy="1609725"/>
              </a:xfrm>
              <a:prstGeom prst="rect">
                <a:avLst/>
              </a:prstGeom>
            </p:spPr>
          </p:pic>
        </p:grpSp>
      </p:grpSp>
    </p:spTree>
    <p:extLst>
      <p:ext uri="{BB962C8B-B14F-4D97-AF65-F5344CB8AC3E}">
        <p14:creationId xmlns:p14="http://schemas.microsoft.com/office/powerpoint/2010/main" val="1042306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7" name="قلب الصفح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126609" y="135774"/>
            <a:ext cx="12065391" cy="6597748"/>
          </a:xfrm>
          <a:prstGeom prst="rect">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102361"/>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32" name="مجموعة 31">
            <a:extLst>
              <a:ext uri="{FF2B5EF4-FFF2-40B4-BE49-F238E27FC236}">
                <a16:creationId xmlns:a16="http://schemas.microsoft.com/office/drawing/2014/main" id="{823F28E2-FEC9-4286-B0C6-AB7B181E46E7}"/>
              </a:ext>
            </a:extLst>
          </p:cNvPr>
          <p:cNvGrpSpPr/>
          <p:nvPr/>
        </p:nvGrpSpPr>
        <p:grpSpPr>
          <a:xfrm>
            <a:off x="1478362" y="490478"/>
            <a:ext cx="9515958" cy="1140902"/>
            <a:chOff x="3918920" y="444852"/>
            <a:chExt cx="4151517" cy="1236762"/>
          </a:xfrm>
        </p:grpSpPr>
        <p:sp>
          <p:nvSpPr>
            <p:cNvPr id="33" name="مستطيل: زوايا مستديرة 32">
              <a:extLst>
                <a:ext uri="{FF2B5EF4-FFF2-40B4-BE49-F238E27FC236}">
                  <a16:creationId xmlns:a16="http://schemas.microsoft.com/office/drawing/2014/main" id="{B12DF7BD-34A6-412C-9006-D1AD1ED53DC8}"/>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34" name="مربع نص 33">
              <a:extLst>
                <a:ext uri="{FF2B5EF4-FFF2-40B4-BE49-F238E27FC236}">
                  <a16:creationId xmlns:a16="http://schemas.microsoft.com/office/drawing/2014/main" id="{1F2A3815-97EF-46EC-81CB-7B1F1F608DAD}"/>
                </a:ext>
              </a:extLst>
            </p:cNvPr>
            <p:cNvSpPr txBox="1"/>
            <p:nvPr/>
          </p:nvSpPr>
          <p:spPr>
            <a:xfrm>
              <a:off x="4195006" y="513887"/>
              <a:ext cx="3734751" cy="1167727"/>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تصنيف الشبكات وفقا للوسيط الناقل</a:t>
              </a:r>
            </a:p>
          </p:txBody>
        </p:sp>
      </p:grpSp>
      <p:grpSp>
        <p:nvGrpSpPr>
          <p:cNvPr id="3" name="مجموعة 2">
            <a:extLst>
              <a:ext uri="{FF2B5EF4-FFF2-40B4-BE49-F238E27FC236}">
                <a16:creationId xmlns:a16="http://schemas.microsoft.com/office/drawing/2014/main" id="{2001C1B2-50DA-4F9A-97E6-89688889C07B}"/>
              </a:ext>
            </a:extLst>
          </p:cNvPr>
          <p:cNvGrpSpPr/>
          <p:nvPr/>
        </p:nvGrpSpPr>
        <p:grpSpPr>
          <a:xfrm>
            <a:off x="1950000" y="3748598"/>
            <a:ext cx="8401595" cy="1564529"/>
            <a:chOff x="1950000" y="3748598"/>
            <a:chExt cx="8401595" cy="1564529"/>
          </a:xfrm>
        </p:grpSpPr>
        <p:grpSp>
          <p:nvGrpSpPr>
            <p:cNvPr id="10" name="مجموعة 9">
              <a:extLst>
                <a:ext uri="{FF2B5EF4-FFF2-40B4-BE49-F238E27FC236}">
                  <a16:creationId xmlns:a16="http://schemas.microsoft.com/office/drawing/2014/main" id="{742F6106-B34B-4324-B3BF-71D3AABC6DC6}"/>
                </a:ext>
              </a:extLst>
            </p:cNvPr>
            <p:cNvGrpSpPr/>
            <p:nvPr/>
          </p:nvGrpSpPr>
          <p:grpSpPr>
            <a:xfrm>
              <a:off x="1950000" y="3748598"/>
              <a:ext cx="8401595" cy="1564529"/>
              <a:chOff x="1888166" y="1864471"/>
              <a:chExt cx="8401595" cy="1564529"/>
            </a:xfrm>
            <a:effectLst>
              <a:outerShdw blurRad="50800" dist="38100" dir="5400000" algn="t" rotWithShape="0">
                <a:prstClr val="black">
                  <a:alpha val="40000"/>
                </a:prstClr>
              </a:outerShdw>
            </a:effectLst>
          </p:grpSpPr>
          <p:grpSp>
            <p:nvGrpSpPr>
              <p:cNvPr id="45" name="مجموعة 44">
                <a:extLst>
                  <a:ext uri="{FF2B5EF4-FFF2-40B4-BE49-F238E27FC236}">
                    <a16:creationId xmlns:a16="http://schemas.microsoft.com/office/drawing/2014/main" id="{2383786F-0C59-4A67-870F-C66B2E1441A6}"/>
                  </a:ext>
                </a:extLst>
              </p:cNvPr>
              <p:cNvGrpSpPr/>
              <p:nvPr/>
            </p:nvGrpSpPr>
            <p:grpSpPr>
              <a:xfrm>
                <a:off x="1888166" y="1864471"/>
                <a:ext cx="8401595" cy="1564529"/>
                <a:chOff x="1969301" y="2310686"/>
                <a:chExt cx="8401595" cy="1564529"/>
              </a:xfrm>
            </p:grpSpPr>
            <p:sp>
              <p:nvSpPr>
                <p:cNvPr id="35" name="مستطيل: زوايا مستديرة 34">
                  <a:extLst>
                    <a:ext uri="{FF2B5EF4-FFF2-40B4-BE49-F238E27FC236}">
                      <a16:creationId xmlns:a16="http://schemas.microsoft.com/office/drawing/2014/main" id="{DEB6A5AF-07F6-48CC-AF42-644BE66A0137}"/>
                    </a:ext>
                  </a:extLst>
                </p:cNvPr>
                <p:cNvSpPr/>
                <p:nvPr/>
              </p:nvSpPr>
              <p:spPr>
                <a:xfrm>
                  <a:off x="1969301" y="2310686"/>
                  <a:ext cx="8381102" cy="1559293"/>
                </a:xfrm>
                <a:prstGeom prst="roundRect">
                  <a:avLst/>
                </a:prstGeom>
                <a:solidFill>
                  <a:schemeClr val="bg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1" name="شكل حر: شكل 50">
                  <a:extLst>
                    <a:ext uri="{FF2B5EF4-FFF2-40B4-BE49-F238E27FC236}">
                      <a16:creationId xmlns:a16="http://schemas.microsoft.com/office/drawing/2014/main" id="{499DF67E-171D-466D-8C28-158F9B9CE8FD}"/>
                    </a:ext>
                  </a:extLst>
                </p:cNvPr>
                <p:cNvSpPr/>
                <p:nvPr/>
              </p:nvSpPr>
              <p:spPr>
                <a:xfrm>
                  <a:off x="8947028" y="2315922"/>
                  <a:ext cx="1423868" cy="1559293"/>
                </a:xfrm>
                <a:custGeom>
                  <a:avLst/>
                  <a:gdLst>
                    <a:gd name="connsiteX0" fmla="*/ 0 w 1423868"/>
                    <a:gd name="connsiteY0" fmla="*/ 0 h 1559293"/>
                    <a:gd name="connsiteX1" fmla="*/ 1163981 w 1423868"/>
                    <a:gd name="connsiteY1" fmla="*/ 0 h 1559293"/>
                    <a:gd name="connsiteX2" fmla="*/ 1423868 w 1423868"/>
                    <a:gd name="connsiteY2" fmla="*/ 259887 h 1559293"/>
                    <a:gd name="connsiteX3" fmla="*/ 1423868 w 1423868"/>
                    <a:gd name="connsiteY3" fmla="*/ 1299406 h 1559293"/>
                    <a:gd name="connsiteX4" fmla="*/ 1163981 w 1423868"/>
                    <a:gd name="connsiteY4" fmla="*/ 1559293 h 1559293"/>
                    <a:gd name="connsiteX5" fmla="*/ 0 w 1423868"/>
                    <a:gd name="connsiteY5" fmla="*/ 1559293 h 155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868" h="1559293">
                      <a:moveTo>
                        <a:pt x="0" y="0"/>
                      </a:moveTo>
                      <a:lnTo>
                        <a:pt x="1163981" y="0"/>
                      </a:lnTo>
                      <a:cubicBezTo>
                        <a:pt x="1307513" y="0"/>
                        <a:pt x="1423868" y="116355"/>
                        <a:pt x="1423868" y="259887"/>
                      </a:cubicBezTo>
                      <a:lnTo>
                        <a:pt x="1423868" y="1299406"/>
                      </a:lnTo>
                      <a:cubicBezTo>
                        <a:pt x="1423868" y="1442938"/>
                        <a:pt x="1307513" y="1559293"/>
                        <a:pt x="1163981" y="1559293"/>
                      </a:cubicBezTo>
                      <a:lnTo>
                        <a:pt x="0" y="1559293"/>
                      </a:lnTo>
                      <a:close/>
                    </a:path>
                  </a:pathLst>
                </a:custGeom>
                <a:solidFill>
                  <a:srgbClr val="D9765C"/>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solidFill>
                      <a:srgbClr val="D9765C"/>
                    </a:solidFill>
                  </a:endParaRPr>
                </a:p>
              </p:txBody>
            </p:sp>
          </p:grpSp>
          <p:sp>
            <p:nvSpPr>
              <p:cNvPr id="24" name="مربع نص 23">
                <a:extLst>
                  <a:ext uri="{FF2B5EF4-FFF2-40B4-BE49-F238E27FC236}">
                    <a16:creationId xmlns:a16="http://schemas.microsoft.com/office/drawing/2014/main" id="{0C980F07-5838-4A7B-B788-2A2EDA7E78E7}"/>
                  </a:ext>
                </a:extLst>
              </p:cNvPr>
              <p:cNvSpPr txBox="1"/>
              <p:nvPr/>
            </p:nvSpPr>
            <p:spPr>
              <a:xfrm>
                <a:off x="4519434" y="2196787"/>
                <a:ext cx="2580314" cy="892552"/>
              </a:xfrm>
              <a:prstGeom prst="rect">
                <a:avLst/>
              </a:prstGeom>
              <a:noFill/>
            </p:spPr>
            <p:txBody>
              <a:bodyPr wrap="square">
                <a:spAutoFit/>
              </a:bodyPr>
              <a:lstStyle/>
              <a:p>
                <a:pPr algn="ctr" rtl="1"/>
                <a:r>
                  <a:rPr lang="ar-SA" sz="2800" dirty="0">
                    <a:solidFill>
                      <a:schemeClr val="tx1">
                        <a:lumMod val="50000"/>
                      </a:schemeClr>
                    </a:solidFill>
                    <a:latin typeface="A Jannat LT" pitchFamily="2" charset="-78"/>
                    <a:cs typeface="Sultan bold" pitchFamily="2" charset="-78"/>
                  </a:rPr>
                  <a:t>الشبكات اللاسلكية</a:t>
                </a:r>
              </a:p>
              <a:p>
                <a:pPr algn="ctr" rtl="1"/>
                <a:r>
                  <a:rPr lang="en-US" sz="2400" dirty="0">
                    <a:solidFill>
                      <a:schemeClr val="tx1">
                        <a:lumMod val="50000"/>
                      </a:schemeClr>
                    </a:solidFill>
                    <a:latin typeface="A Jannat LT" pitchFamily="2" charset="-78"/>
                    <a:cs typeface="Sultan bold" pitchFamily="2" charset="-78"/>
                  </a:rPr>
                  <a:t>wired networks</a:t>
                </a:r>
              </a:p>
            </p:txBody>
          </p:sp>
        </p:grpSp>
        <p:pic>
          <p:nvPicPr>
            <p:cNvPr id="17" name="صورة 16">
              <a:extLst>
                <a:ext uri="{FF2B5EF4-FFF2-40B4-BE49-F238E27FC236}">
                  <a16:creationId xmlns:a16="http://schemas.microsoft.com/office/drawing/2014/main" id="{ACC69953-8E09-40C8-90F2-BE1F42CC54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7163" y="4237819"/>
              <a:ext cx="828330" cy="708307"/>
            </a:xfrm>
            <a:prstGeom prst="rect">
              <a:avLst/>
            </a:prstGeom>
          </p:spPr>
        </p:pic>
      </p:grpSp>
      <p:grpSp>
        <p:nvGrpSpPr>
          <p:cNvPr id="2" name="مجموعة 1">
            <a:extLst>
              <a:ext uri="{FF2B5EF4-FFF2-40B4-BE49-F238E27FC236}">
                <a16:creationId xmlns:a16="http://schemas.microsoft.com/office/drawing/2014/main" id="{59B317E3-3EC2-442D-896F-54782DF71BA9}"/>
              </a:ext>
            </a:extLst>
          </p:cNvPr>
          <p:cNvGrpSpPr/>
          <p:nvPr/>
        </p:nvGrpSpPr>
        <p:grpSpPr>
          <a:xfrm>
            <a:off x="1955170" y="1816997"/>
            <a:ext cx="8408268" cy="1564529"/>
            <a:chOff x="1955170" y="1816997"/>
            <a:chExt cx="8408268" cy="1564529"/>
          </a:xfrm>
        </p:grpSpPr>
        <p:grpSp>
          <p:nvGrpSpPr>
            <p:cNvPr id="13" name="مجموعة 12">
              <a:extLst>
                <a:ext uri="{FF2B5EF4-FFF2-40B4-BE49-F238E27FC236}">
                  <a16:creationId xmlns:a16="http://schemas.microsoft.com/office/drawing/2014/main" id="{1A74DE24-2D44-46E1-A924-3A527714D1F4}"/>
                </a:ext>
              </a:extLst>
            </p:cNvPr>
            <p:cNvGrpSpPr/>
            <p:nvPr/>
          </p:nvGrpSpPr>
          <p:grpSpPr>
            <a:xfrm>
              <a:off x="1955170" y="1816997"/>
              <a:ext cx="8408268" cy="1564529"/>
              <a:chOff x="1888166" y="3651619"/>
              <a:chExt cx="8408268" cy="1564529"/>
            </a:xfrm>
            <a:effectLst>
              <a:outerShdw blurRad="50800" dist="38100" dir="5400000" algn="t" rotWithShape="0">
                <a:prstClr val="black">
                  <a:alpha val="40000"/>
                </a:prstClr>
              </a:outerShdw>
            </a:effectLst>
          </p:grpSpPr>
          <p:grpSp>
            <p:nvGrpSpPr>
              <p:cNvPr id="46" name="مجموعة 45">
                <a:extLst>
                  <a:ext uri="{FF2B5EF4-FFF2-40B4-BE49-F238E27FC236}">
                    <a16:creationId xmlns:a16="http://schemas.microsoft.com/office/drawing/2014/main" id="{D0CE2D27-4018-4CF4-A3C5-596BF35F80D1}"/>
                  </a:ext>
                </a:extLst>
              </p:cNvPr>
              <p:cNvGrpSpPr/>
              <p:nvPr/>
            </p:nvGrpSpPr>
            <p:grpSpPr>
              <a:xfrm>
                <a:off x="1888166" y="3651619"/>
                <a:ext cx="8408268" cy="1564529"/>
                <a:chOff x="1969301" y="4097834"/>
                <a:chExt cx="8408268" cy="1564529"/>
              </a:xfrm>
            </p:grpSpPr>
            <p:sp>
              <p:nvSpPr>
                <p:cNvPr id="39" name="مستطيل: زوايا مستديرة 38">
                  <a:extLst>
                    <a:ext uri="{FF2B5EF4-FFF2-40B4-BE49-F238E27FC236}">
                      <a16:creationId xmlns:a16="http://schemas.microsoft.com/office/drawing/2014/main" id="{FB60647F-EC91-423E-9159-3C87C31213B1}"/>
                    </a:ext>
                  </a:extLst>
                </p:cNvPr>
                <p:cNvSpPr/>
                <p:nvPr/>
              </p:nvSpPr>
              <p:spPr>
                <a:xfrm>
                  <a:off x="1969301" y="4103070"/>
                  <a:ext cx="8396425" cy="1559293"/>
                </a:xfrm>
                <a:prstGeom prst="roundRect">
                  <a:avLst/>
                </a:prstGeom>
                <a:solidFill>
                  <a:schemeClr val="bg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شكل حر: شكل 51">
                  <a:extLst>
                    <a:ext uri="{FF2B5EF4-FFF2-40B4-BE49-F238E27FC236}">
                      <a16:creationId xmlns:a16="http://schemas.microsoft.com/office/drawing/2014/main" id="{05E386A1-6F6A-4136-8E55-D67F8355FA98}"/>
                    </a:ext>
                  </a:extLst>
                </p:cNvPr>
                <p:cNvSpPr/>
                <p:nvPr/>
              </p:nvSpPr>
              <p:spPr>
                <a:xfrm>
                  <a:off x="8953701" y="4097834"/>
                  <a:ext cx="1423868" cy="1559293"/>
                </a:xfrm>
                <a:custGeom>
                  <a:avLst/>
                  <a:gdLst>
                    <a:gd name="connsiteX0" fmla="*/ 0 w 1423868"/>
                    <a:gd name="connsiteY0" fmla="*/ 0 h 1559293"/>
                    <a:gd name="connsiteX1" fmla="*/ 1163981 w 1423868"/>
                    <a:gd name="connsiteY1" fmla="*/ 0 h 1559293"/>
                    <a:gd name="connsiteX2" fmla="*/ 1423868 w 1423868"/>
                    <a:gd name="connsiteY2" fmla="*/ 259887 h 1559293"/>
                    <a:gd name="connsiteX3" fmla="*/ 1423868 w 1423868"/>
                    <a:gd name="connsiteY3" fmla="*/ 1299406 h 1559293"/>
                    <a:gd name="connsiteX4" fmla="*/ 1163981 w 1423868"/>
                    <a:gd name="connsiteY4" fmla="*/ 1559293 h 1559293"/>
                    <a:gd name="connsiteX5" fmla="*/ 0 w 1423868"/>
                    <a:gd name="connsiteY5" fmla="*/ 1559293 h 155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868" h="1559293">
                      <a:moveTo>
                        <a:pt x="0" y="0"/>
                      </a:moveTo>
                      <a:lnTo>
                        <a:pt x="1163981" y="0"/>
                      </a:lnTo>
                      <a:cubicBezTo>
                        <a:pt x="1307513" y="0"/>
                        <a:pt x="1423868" y="116355"/>
                        <a:pt x="1423868" y="259887"/>
                      </a:cubicBezTo>
                      <a:lnTo>
                        <a:pt x="1423868" y="1299406"/>
                      </a:lnTo>
                      <a:cubicBezTo>
                        <a:pt x="1423868" y="1442938"/>
                        <a:pt x="1307513" y="1559293"/>
                        <a:pt x="1163981" y="1559293"/>
                      </a:cubicBezTo>
                      <a:lnTo>
                        <a:pt x="0" y="1559293"/>
                      </a:lnTo>
                      <a:close/>
                    </a:path>
                  </a:pathLst>
                </a:custGeom>
                <a:solidFill>
                  <a:srgbClr val="7CAB9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21" name="مربع نص 20">
                <a:extLst>
                  <a:ext uri="{FF2B5EF4-FFF2-40B4-BE49-F238E27FC236}">
                    <a16:creationId xmlns:a16="http://schemas.microsoft.com/office/drawing/2014/main" id="{D55AF5DF-9E3D-49AB-A3C3-80F099C89250}"/>
                  </a:ext>
                </a:extLst>
              </p:cNvPr>
              <p:cNvSpPr txBox="1"/>
              <p:nvPr/>
            </p:nvSpPr>
            <p:spPr>
              <a:xfrm>
                <a:off x="3541100" y="3984989"/>
                <a:ext cx="4586188" cy="892552"/>
              </a:xfrm>
              <a:prstGeom prst="rect">
                <a:avLst/>
              </a:prstGeom>
              <a:noFill/>
            </p:spPr>
            <p:txBody>
              <a:bodyPr wrap="square">
                <a:spAutoFit/>
              </a:bodyPr>
              <a:lstStyle/>
              <a:p>
                <a:pPr algn="ctr" rtl="1"/>
                <a:r>
                  <a:rPr lang="ar-SA" sz="2800" dirty="0">
                    <a:solidFill>
                      <a:schemeClr val="tx1">
                        <a:lumMod val="50000"/>
                      </a:schemeClr>
                    </a:solidFill>
                    <a:latin typeface="A Jannat LT" pitchFamily="2" charset="-78"/>
                    <a:cs typeface="Sultan bold" pitchFamily="2" charset="-78"/>
                  </a:rPr>
                  <a:t>الشبكات السلكية</a:t>
                </a:r>
              </a:p>
              <a:p>
                <a:pPr algn="ctr" rtl="1"/>
                <a:r>
                  <a:rPr lang="en-US" sz="2400" dirty="0">
                    <a:solidFill>
                      <a:schemeClr val="tx1">
                        <a:lumMod val="50000"/>
                      </a:schemeClr>
                    </a:solidFill>
                    <a:latin typeface="A Jannat LT" pitchFamily="2" charset="-78"/>
                    <a:cs typeface="Sultan bold" pitchFamily="2" charset="-78"/>
                  </a:rPr>
                  <a:t>wireless networks</a:t>
                </a:r>
              </a:p>
            </p:txBody>
          </p:sp>
        </p:grpSp>
        <p:pic>
          <p:nvPicPr>
            <p:cNvPr id="19" name="صورة 18">
              <a:extLst>
                <a:ext uri="{FF2B5EF4-FFF2-40B4-BE49-F238E27FC236}">
                  <a16:creationId xmlns:a16="http://schemas.microsoft.com/office/drawing/2014/main" id="{FA8B9AFB-6932-473A-B8D7-D8187EE4DA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0794" y="2263697"/>
              <a:ext cx="1017734" cy="726726"/>
            </a:xfrm>
            <a:prstGeom prst="rect">
              <a:avLst/>
            </a:prstGeom>
          </p:spPr>
        </p:pic>
      </p:grpSp>
    </p:spTree>
    <p:extLst>
      <p:ext uri="{BB962C8B-B14F-4D97-AF65-F5344CB8AC3E}">
        <p14:creationId xmlns:p14="http://schemas.microsoft.com/office/powerpoint/2010/main" val="398215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6" name="قلب الصفحة.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72366"/>
            <a:ext cx="12065391" cy="6597748"/>
          </a:xfrm>
          <a:prstGeom prst="rect">
            <a:avLst/>
          </a:prstGeom>
          <a:solidFill>
            <a:srgbClr val="FFF9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grpSp>
        <p:nvGrpSpPr>
          <p:cNvPr id="69" name="مجموعة 68">
            <a:extLst>
              <a:ext uri="{FF2B5EF4-FFF2-40B4-BE49-F238E27FC236}">
                <a16:creationId xmlns:a16="http://schemas.microsoft.com/office/drawing/2014/main" id="{51AD4D02-B809-425C-B4CD-50FE9799C686}"/>
              </a:ext>
            </a:extLst>
          </p:cNvPr>
          <p:cNvGrpSpPr/>
          <p:nvPr/>
        </p:nvGrpSpPr>
        <p:grpSpPr>
          <a:xfrm>
            <a:off x="1983783" y="245610"/>
            <a:ext cx="8369085" cy="1140902"/>
            <a:chOff x="3918920" y="444852"/>
            <a:chExt cx="4151517" cy="1236762"/>
          </a:xfrm>
        </p:grpSpPr>
        <p:sp>
          <p:nvSpPr>
            <p:cNvPr id="70" name="مستطيل: زوايا مستديرة 69">
              <a:extLst>
                <a:ext uri="{FF2B5EF4-FFF2-40B4-BE49-F238E27FC236}">
                  <a16:creationId xmlns:a16="http://schemas.microsoft.com/office/drawing/2014/main" id="{CF01AB3A-64EA-4E23-B35A-161D1878CD71}"/>
                </a:ext>
              </a:extLst>
            </p:cNvPr>
            <p:cNvSpPr/>
            <p:nvPr/>
          </p:nvSpPr>
          <p:spPr>
            <a:xfrm>
              <a:off x="3918920" y="444852"/>
              <a:ext cx="4151517" cy="78778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71" name="مربع نص 70">
              <a:extLst>
                <a:ext uri="{FF2B5EF4-FFF2-40B4-BE49-F238E27FC236}">
                  <a16:creationId xmlns:a16="http://schemas.microsoft.com/office/drawing/2014/main" id="{3931403F-79AA-4B3E-955C-FDF368AD4196}"/>
                </a:ext>
              </a:extLst>
            </p:cNvPr>
            <p:cNvSpPr txBox="1"/>
            <p:nvPr/>
          </p:nvSpPr>
          <p:spPr>
            <a:xfrm>
              <a:off x="4195006" y="513887"/>
              <a:ext cx="3734751" cy="1167727"/>
            </a:xfrm>
            <a:prstGeom prst="rect">
              <a:avLst/>
            </a:prstGeom>
            <a:noFill/>
          </p:spPr>
          <p:txBody>
            <a:bodyPr wrap="square" rtlCol="1">
              <a:spAutoFit/>
            </a:bodyPr>
            <a:lstStyle/>
            <a:p>
              <a:pPr algn="ctr"/>
              <a:r>
                <a:rPr lang="ar-SA" sz="3200" b="1" dirty="0">
                  <a:solidFill>
                    <a:schemeClr val="bg1"/>
                  </a:solidFill>
                  <a:latin typeface="JF Flat" panose="02000500000000000000" pitchFamily="2" charset="-78"/>
                  <a:cs typeface="JF Flat" panose="02000500000000000000" pitchFamily="2" charset="-78"/>
                </a:rPr>
                <a:t>الشبكات السلكية </a:t>
              </a:r>
              <a:r>
                <a:rPr lang="en-US" sz="3200" b="1" dirty="0">
                  <a:solidFill>
                    <a:schemeClr val="bg1"/>
                  </a:solidFill>
                  <a:latin typeface="JF Flat" panose="02000500000000000000" pitchFamily="2" charset="-78"/>
                  <a:cs typeface="JF Flat" panose="02000500000000000000" pitchFamily="2" charset="-78"/>
                </a:rPr>
                <a:t>Wired Networks |</a:t>
              </a:r>
            </a:p>
          </p:txBody>
        </p:sp>
      </p:grpSp>
      <p:sp>
        <p:nvSpPr>
          <p:cNvPr id="9" name="مربع نص 8">
            <a:extLst>
              <a:ext uri="{FF2B5EF4-FFF2-40B4-BE49-F238E27FC236}">
                <a16:creationId xmlns:a16="http://schemas.microsoft.com/office/drawing/2014/main" id="{176970D9-013C-4ED7-A222-8B43CA901B19}"/>
              </a:ext>
            </a:extLst>
          </p:cNvPr>
          <p:cNvSpPr txBox="1"/>
          <p:nvPr/>
        </p:nvSpPr>
        <p:spPr>
          <a:xfrm>
            <a:off x="-152537" y="1201858"/>
            <a:ext cx="12065391" cy="1384995"/>
          </a:xfrm>
          <a:prstGeom prst="rect">
            <a:avLst/>
          </a:prstGeom>
          <a:noFill/>
        </p:spPr>
        <p:txBody>
          <a:bodyPr wrap="square">
            <a:spAutoFit/>
          </a:bodyPr>
          <a:lstStyle/>
          <a:p>
            <a:pPr algn="ctr" rtl="1"/>
            <a:r>
              <a:rPr lang="ar-SA" sz="2800" dirty="0">
                <a:solidFill>
                  <a:srgbClr val="152D39"/>
                </a:solidFill>
                <a:latin typeface="Calibri" panose="020F0502020204030204" pitchFamily="34" charset="0"/>
                <a:cs typeface="Sultan bold" pitchFamily="2" charset="-78"/>
              </a:rPr>
              <a:t>تستخدم الشبكة السلكية الكابلات لتوصيل الأجهزة، مثل أجهزة الحاسب أو التلفزيون والأجهزة الأخرى، بالإنترنت أو بشبكة أخرى.</a:t>
            </a:r>
          </a:p>
          <a:p>
            <a:pPr algn="ctr" rtl="1"/>
            <a:r>
              <a:rPr lang="ar-SA" sz="2800" dirty="0">
                <a:solidFill>
                  <a:srgbClr val="5CB8CD"/>
                </a:solidFill>
                <a:latin typeface="Calibri" panose="020F0502020204030204" pitchFamily="34" charset="0"/>
                <a:cs typeface="Sultan bold" pitchFamily="2" charset="-78"/>
              </a:rPr>
              <a:t>هناك ثلاثة أنواع رئيسة من الاتصالات السلكية ذات النطاق العريض للاستخدامات الاستهلاكية أو السكنية: </a:t>
            </a:r>
          </a:p>
        </p:txBody>
      </p:sp>
      <p:pic>
        <p:nvPicPr>
          <p:cNvPr id="56" name="صورة 55">
            <a:extLst>
              <a:ext uri="{FF2B5EF4-FFF2-40B4-BE49-F238E27FC236}">
                <a16:creationId xmlns:a16="http://schemas.microsoft.com/office/drawing/2014/main" id="{203B3318-10FA-4F05-BEC0-103A8C07B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454" y="2473871"/>
            <a:ext cx="4009742" cy="4009742"/>
          </a:xfrm>
          <a:prstGeom prst="rect">
            <a:avLst/>
          </a:prstGeom>
        </p:spPr>
      </p:pic>
      <p:sp>
        <p:nvSpPr>
          <p:cNvPr id="60" name="مربع نص 59">
            <a:extLst>
              <a:ext uri="{FF2B5EF4-FFF2-40B4-BE49-F238E27FC236}">
                <a16:creationId xmlns:a16="http://schemas.microsoft.com/office/drawing/2014/main" id="{F0D2C95C-1A34-45FD-9F22-B2B2A1C082E3}"/>
              </a:ext>
            </a:extLst>
          </p:cNvPr>
          <p:cNvSpPr txBox="1"/>
          <p:nvPr/>
        </p:nvSpPr>
        <p:spPr>
          <a:xfrm>
            <a:off x="5125169" y="3177455"/>
            <a:ext cx="2086311" cy="830997"/>
          </a:xfrm>
          <a:prstGeom prst="rect">
            <a:avLst/>
          </a:prstGeom>
          <a:noFill/>
        </p:spPr>
        <p:txBody>
          <a:bodyPr wrap="square">
            <a:spAutoFit/>
          </a:bodyPr>
          <a:lstStyle/>
          <a:p>
            <a:pPr algn="ctr" rtl="1"/>
            <a:r>
              <a:rPr lang="ar-SA" sz="2400" dirty="0">
                <a:solidFill>
                  <a:schemeClr val="bg1"/>
                </a:solidFill>
                <a:latin typeface="JF Flat" panose="02000500000000000000" pitchFamily="50" charset="-78"/>
                <a:cs typeface="Sultan bold" pitchFamily="2" charset="-78"/>
              </a:rPr>
              <a:t>شبكة الكابلات</a:t>
            </a:r>
          </a:p>
          <a:p>
            <a:pPr algn="ctr" rtl="1"/>
            <a:r>
              <a:rPr lang="ar-SA" sz="2400" dirty="0">
                <a:solidFill>
                  <a:schemeClr val="bg1"/>
                </a:solidFill>
                <a:latin typeface="JF Flat" panose="02000500000000000000" pitchFamily="50" charset="-78"/>
                <a:cs typeface="Sultan bold" pitchFamily="2" charset="-78"/>
              </a:rPr>
              <a:t> المحورية</a:t>
            </a:r>
          </a:p>
        </p:txBody>
      </p:sp>
      <p:sp>
        <p:nvSpPr>
          <p:cNvPr id="61" name="مربع نص 60">
            <a:extLst>
              <a:ext uri="{FF2B5EF4-FFF2-40B4-BE49-F238E27FC236}">
                <a16:creationId xmlns:a16="http://schemas.microsoft.com/office/drawing/2014/main" id="{B20BAE03-1CFA-4735-8C51-637394F4F21D}"/>
              </a:ext>
            </a:extLst>
          </p:cNvPr>
          <p:cNvSpPr txBox="1"/>
          <p:nvPr/>
        </p:nvSpPr>
        <p:spPr>
          <a:xfrm>
            <a:off x="5771991" y="4998601"/>
            <a:ext cx="2777754" cy="830997"/>
          </a:xfrm>
          <a:prstGeom prst="rect">
            <a:avLst/>
          </a:prstGeom>
          <a:noFill/>
        </p:spPr>
        <p:txBody>
          <a:bodyPr wrap="square">
            <a:spAutoFit/>
          </a:bodyPr>
          <a:lstStyle/>
          <a:p>
            <a:pPr algn="ctr" rtl="1"/>
            <a:r>
              <a:rPr lang="ar-SA" sz="2400" dirty="0">
                <a:solidFill>
                  <a:schemeClr val="bg1"/>
                </a:solidFill>
                <a:latin typeface="JF Flat" panose="02000500000000000000" pitchFamily="50" charset="-78"/>
                <a:cs typeface="Sultan bold" pitchFamily="2" charset="-78"/>
              </a:rPr>
              <a:t>شبكة الخط </a:t>
            </a:r>
          </a:p>
          <a:p>
            <a:pPr algn="ctr" rtl="1"/>
            <a:r>
              <a:rPr lang="ar-SA" sz="2400" dirty="0">
                <a:solidFill>
                  <a:schemeClr val="bg1"/>
                </a:solidFill>
                <a:latin typeface="JF Flat" panose="02000500000000000000" pitchFamily="50" charset="-78"/>
                <a:cs typeface="Sultan bold" pitchFamily="2" charset="-78"/>
              </a:rPr>
              <a:t>المشترك الرقمي </a:t>
            </a:r>
          </a:p>
        </p:txBody>
      </p:sp>
      <p:sp>
        <p:nvSpPr>
          <p:cNvPr id="62" name="مربع نص 61">
            <a:extLst>
              <a:ext uri="{FF2B5EF4-FFF2-40B4-BE49-F238E27FC236}">
                <a16:creationId xmlns:a16="http://schemas.microsoft.com/office/drawing/2014/main" id="{B1ADE68C-5836-4291-8196-B1E2CEFCA95D}"/>
              </a:ext>
            </a:extLst>
          </p:cNvPr>
          <p:cNvSpPr txBox="1"/>
          <p:nvPr/>
        </p:nvSpPr>
        <p:spPr>
          <a:xfrm>
            <a:off x="4131681" y="4938129"/>
            <a:ext cx="1920562" cy="830997"/>
          </a:xfrm>
          <a:prstGeom prst="rect">
            <a:avLst/>
          </a:prstGeom>
          <a:noFill/>
        </p:spPr>
        <p:txBody>
          <a:bodyPr wrap="square">
            <a:spAutoFit/>
          </a:bodyPr>
          <a:lstStyle/>
          <a:p>
            <a:pPr algn="ctr"/>
            <a:r>
              <a:rPr lang="ar-SA" sz="2400" dirty="0">
                <a:solidFill>
                  <a:schemeClr val="bg1"/>
                </a:solidFill>
                <a:latin typeface="JF Flat" panose="02000500000000000000" pitchFamily="50" charset="-78"/>
                <a:cs typeface="Sultan bold" pitchFamily="2" charset="-78"/>
              </a:rPr>
              <a:t>شبكة الألياف</a:t>
            </a:r>
          </a:p>
          <a:p>
            <a:pPr algn="ctr"/>
            <a:r>
              <a:rPr lang="ar-SA" sz="2400" dirty="0">
                <a:solidFill>
                  <a:schemeClr val="bg1"/>
                </a:solidFill>
                <a:latin typeface="JF Flat" panose="02000500000000000000" pitchFamily="50" charset="-78"/>
                <a:cs typeface="Sultan bold" pitchFamily="2" charset="-78"/>
              </a:rPr>
              <a:t> الضوئية</a:t>
            </a:r>
          </a:p>
        </p:txBody>
      </p:sp>
    </p:spTree>
    <p:extLst>
      <p:ext uri="{BB962C8B-B14F-4D97-AF65-F5344CB8AC3E}">
        <p14:creationId xmlns:p14="http://schemas.microsoft.com/office/powerpoint/2010/main" val="2460234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5" name="قلب الصفحة.wav"/>
          </p:stSnd>
        </p:sndAc>
      </p:transition>
    </mc:Fallback>
  </mc:AlternateContent>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1723</Words>
  <Application>Microsoft Office PowerPoint</Application>
  <PresentationFormat>شاشة عريضة</PresentationFormat>
  <Paragraphs>213</Paragraphs>
  <Slides>39</Slides>
  <Notes>1</Notes>
  <HiddenSlides>9</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39</vt:i4>
      </vt:variant>
    </vt:vector>
  </HeadingPairs>
  <TitlesOfParts>
    <vt:vector size="51" baseType="lpstr">
      <vt:lpstr>微软雅黑</vt:lpstr>
      <vt:lpstr>A Jannat LT</vt:lpstr>
      <vt:lpstr>Arial</vt:lpstr>
      <vt:lpstr>Calibri</vt:lpstr>
      <vt:lpstr>Calibri Light</vt:lpstr>
      <vt:lpstr>Dubai</vt:lpstr>
      <vt:lpstr>FF Hekaya Light</vt:lpstr>
      <vt:lpstr>JF Flat</vt:lpstr>
      <vt:lpstr>Sakkal Majalla</vt:lpstr>
      <vt:lpstr>Sultan bold</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abeer saleh</dc:creator>
  <cp:lastModifiedBy>abeer Alghareeb</cp:lastModifiedBy>
  <cp:revision>159</cp:revision>
  <dcterms:created xsi:type="dcterms:W3CDTF">2022-03-18T22:20:10Z</dcterms:created>
  <dcterms:modified xsi:type="dcterms:W3CDTF">2023-03-17T19:46:24Z</dcterms:modified>
</cp:coreProperties>
</file>