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72" r:id="rId5"/>
    <p:sldId id="260" r:id="rId6"/>
    <p:sldId id="273" r:id="rId7"/>
    <p:sldId id="261" r:id="rId8"/>
    <p:sldId id="269" r:id="rId9"/>
    <p:sldId id="270" r:id="rId10"/>
    <p:sldId id="263" r:id="rId11"/>
    <p:sldId id="264" r:id="rId12"/>
    <p:sldId id="262" r:id="rId13"/>
    <p:sldId id="265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274"/>
    <a:srgbClr val="FFC05D"/>
    <a:srgbClr val="E468A1"/>
    <a:srgbClr val="B4E0CD"/>
    <a:srgbClr val="FF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6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6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7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4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6.svg"/><Relationship Id="rId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4.sv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7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svg"/><Relationship Id="rId18" Type="http://schemas.openxmlformats.org/officeDocument/2006/relationships/image" Target="../media/image87.png"/><Relationship Id="rId3" Type="http://schemas.openxmlformats.org/officeDocument/2006/relationships/image" Target="../media/image4.svg"/><Relationship Id="rId7" Type="http://schemas.openxmlformats.org/officeDocument/2006/relationships/image" Target="../media/image78.svg"/><Relationship Id="rId12" Type="http://schemas.openxmlformats.org/officeDocument/2006/relationships/image" Target="../media/image83.png"/><Relationship Id="rId17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26.svg"/><Relationship Id="rId15" Type="http://schemas.openxmlformats.org/officeDocument/2006/relationships/image" Target="../media/image86.svg"/><Relationship Id="rId10" Type="http://schemas.openxmlformats.org/officeDocument/2006/relationships/image" Target="../media/image81.png"/><Relationship Id="rId19" Type="http://schemas.openxmlformats.org/officeDocument/2006/relationships/image" Target="../media/image88.svg"/><Relationship Id="rId4" Type="http://schemas.openxmlformats.org/officeDocument/2006/relationships/image" Target="../media/image25.png"/><Relationship Id="rId9" Type="http://schemas.openxmlformats.org/officeDocument/2006/relationships/image" Target="../media/image80.svg"/><Relationship Id="rId1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6.svg"/><Relationship Id="rId7" Type="http://schemas.openxmlformats.org/officeDocument/2006/relationships/image" Target="../media/image9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98.svg"/><Relationship Id="rId3" Type="http://schemas.openxmlformats.org/officeDocument/2006/relationships/image" Target="../media/image4.svg"/><Relationship Id="rId7" Type="http://schemas.openxmlformats.org/officeDocument/2006/relationships/image" Target="../media/image94.svg"/><Relationship Id="rId12" Type="http://schemas.openxmlformats.org/officeDocument/2006/relationships/image" Target="../media/image9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6.svg"/><Relationship Id="rId5" Type="http://schemas.openxmlformats.org/officeDocument/2006/relationships/image" Target="../media/image2.svg"/><Relationship Id="rId10" Type="http://schemas.openxmlformats.org/officeDocument/2006/relationships/image" Target="../media/image95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2.svg"/><Relationship Id="rId3" Type="http://schemas.openxmlformats.org/officeDocument/2006/relationships/image" Target="../media/image100.svg"/><Relationship Id="rId7" Type="http://schemas.openxmlformats.org/officeDocument/2006/relationships/image" Target="../media/image104.svg"/><Relationship Id="rId12" Type="http://schemas.openxmlformats.org/officeDocument/2006/relationships/image" Target="../media/image7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26.svg"/><Relationship Id="rId5" Type="http://schemas.openxmlformats.org/officeDocument/2006/relationships/image" Target="../media/image102.svg"/><Relationship Id="rId15" Type="http://schemas.openxmlformats.org/officeDocument/2006/relationships/image" Target="../media/image74.svg"/><Relationship Id="rId10" Type="http://schemas.openxmlformats.org/officeDocument/2006/relationships/image" Target="../media/image25.png"/><Relationship Id="rId4" Type="http://schemas.openxmlformats.org/officeDocument/2006/relationships/image" Target="../media/image101.png"/><Relationship Id="rId9" Type="http://schemas.openxmlformats.org/officeDocument/2006/relationships/image" Target="../media/image4.sv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3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5" Type="http://schemas.openxmlformats.org/officeDocument/2006/relationships/image" Target="../media/image38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4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26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37" r="11923" b="76499"/>
          <a:stretch>
            <a:fillRect/>
          </a:stretch>
        </p:blipFill>
        <p:spPr>
          <a:xfrm>
            <a:off x="0" y="5229818"/>
            <a:ext cx="8219721" cy="1628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338"/>
          <a:stretch>
            <a:fillRect/>
          </a:stretch>
        </p:blipFill>
        <p:spPr>
          <a:xfrm>
            <a:off x="1778001" y="127000"/>
            <a:ext cx="9062495" cy="574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965128" y="3658359"/>
            <a:ext cx="1847581" cy="20965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82682" flipH="1">
            <a:off x="10103727" y="1651747"/>
            <a:ext cx="2804947" cy="43741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13436" y="5754906"/>
            <a:ext cx="1645111" cy="13572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90035" y="5754906"/>
            <a:ext cx="1645111" cy="13572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69507" y="5754906"/>
            <a:ext cx="1645111" cy="13572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49681" y="5754906"/>
            <a:ext cx="1645111" cy="13572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46643" flipH="1">
            <a:off x="2642998" y="1261188"/>
            <a:ext cx="685430" cy="6665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469" y="2445239"/>
            <a:ext cx="2016368" cy="4418336"/>
          </a:xfrm>
          <a:prstGeom prst="rect">
            <a:avLst/>
          </a:prstGeom>
        </p:spPr>
      </p:pic>
      <p:sp>
        <p:nvSpPr>
          <p:cNvPr id="16" name="عنوان 1">
            <a:extLst>
              <a:ext uri="{FF2B5EF4-FFF2-40B4-BE49-F238E27FC236}">
                <a16:creationId xmlns:a16="http://schemas.microsoft.com/office/drawing/2014/main" id="{4A6FCF1E-EC3D-4050-9FC9-64FDE6C5B542}"/>
              </a:ext>
            </a:extLst>
          </p:cNvPr>
          <p:cNvSpPr txBox="1">
            <a:spLocks/>
          </p:cNvSpPr>
          <p:nvPr/>
        </p:nvSpPr>
        <p:spPr>
          <a:xfrm>
            <a:off x="3005651" y="2986215"/>
            <a:ext cx="6208967" cy="1997733"/>
          </a:xfrm>
          <a:prstGeom prst="rect">
            <a:avLst/>
          </a:prstGeom>
        </p:spPr>
        <p:txBody>
          <a:bodyPr vert="horz" lIns="60960" tIns="30480" rIns="60960" bIns="3048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630">
              <a:lnSpc>
                <a:spcPct val="150000"/>
              </a:lnSpc>
              <a:spcBef>
                <a:spcPts val="0"/>
              </a:spcBef>
              <a:defRPr/>
            </a:pPr>
            <a:r>
              <a:rPr lang="ar-SA" sz="5334" kern="0" dirty="0">
                <a:solidFill>
                  <a:srgbClr val="E468A1"/>
                </a:solidFill>
                <a:latin typeface="Dubai" panose="020B0503030403030204" pitchFamily="34" charset="-78"/>
                <a:ea typeface="Arial"/>
                <a:cs typeface="Sultan bold" pitchFamily="2" charset="-78"/>
                <a:sym typeface="Arial"/>
              </a:rPr>
              <a:t>التهيئة لمنهج تقنية رقمية 1-3</a:t>
            </a:r>
            <a:br>
              <a:rPr lang="ar-SA" sz="3600" kern="0" dirty="0">
                <a:solidFill>
                  <a:prstClr val="black"/>
                </a:solidFill>
                <a:latin typeface="Dubai" panose="020B0503030403030204" pitchFamily="34" charset="-78"/>
                <a:cs typeface="Sultan bold" pitchFamily="2" charset="-78"/>
                <a:sym typeface="Arial"/>
              </a:rPr>
            </a:br>
            <a:r>
              <a:rPr lang="ar-SA" sz="3600" kern="0" dirty="0">
                <a:solidFill>
                  <a:prstClr val="black"/>
                </a:solidFill>
                <a:latin typeface="Dubai" panose="020B0503030403030204" pitchFamily="34" charset="-78"/>
                <a:cs typeface="Sultan bold" pitchFamily="2" charset="-78"/>
                <a:sym typeface="Arial"/>
              </a:rPr>
              <a:t>نظام المسارات السنة الاولى المشتركة</a:t>
            </a:r>
            <a:br>
              <a:rPr lang="ar-SA" sz="3600" kern="0" dirty="0">
                <a:solidFill>
                  <a:prstClr val="black"/>
                </a:solidFill>
                <a:latin typeface="Dubai" panose="020B0503030403030204" pitchFamily="34" charset="-78"/>
                <a:cs typeface="Sultan bold" pitchFamily="2" charset="-78"/>
                <a:sym typeface="Arial"/>
              </a:rPr>
            </a:br>
            <a:r>
              <a:rPr lang="ar-SA" sz="3600" kern="0" dirty="0">
                <a:solidFill>
                  <a:srgbClr val="FFC05D"/>
                </a:solidFill>
                <a:latin typeface="Dubai" panose="020B0503030403030204" pitchFamily="34" charset="-78"/>
                <a:cs typeface="Sultan bold" pitchFamily="2" charset="-78"/>
                <a:sym typeface="Arial"/>
              </a:rPr>
              <a:t>الفصل الثالث</a:t>
            </a:r>
            <a:br>
              <a:rPr lang="ar-SA" sz="3600" kern="0" dirty="0">
                <a:solidFill>
                  <a:prstClr val="black"/>
                </a:solidFill>
                <a:latin typeface="Dubai" panose="020B0503030403030204" pitchFamily="34" charset="-78"/>
                <a:cs typeface="Sultan bold" pitchFamily="2" charset="-78"/>
                <a:sym typeface="Arial"/>
              </a:rPr>
            </a:br>
            <a:r>
              <a:rPr lang="ar-SA" sz="2933" kern="0" dirty="0">
                <a:solidFill>
                  <a:prstClr val="black"/>
                </a:solidFill>
                <a:latin typeface="Dubai" panose="020B0503030403030204" pitchFamily="34" charset="-78"/>
                <a:ea typeface="Arial"/>
                <a:cs typeface="Sultan bold" pitchFamily="2" charset="-78"/>
                <a:sym typeface="Arial"/>
              </a:rPr>
              <a:t>العام الدراسي 1443هـ</a:t>
            </a:r>
            <a:br>
              <a:rPr lang="ar-SA" sz="2933" kern="0" dirty="0">
                <a:solidFill>
                  <a:prstClr val="black"/>
                </a:solidFill>
                <a:latin typeface="Dubai" panose="020B0503030403030204" pitchFamily="34" charset="-78"/>
                <a:ea typeface="Arial"/>
                <a:cs typeface="Sultan bold" pitchFamily="2" charset="-78"/>
                <a:sym typeface="Arial"/>
              </a:rPr>
            </a:br>
            <a:br>
              <a:rPr lang="ar-SA" sz="3600" kern="0" dirty="0">
                <a:solidFill>
                  <a:prstClr val="black"/>
                </a:solidFill>
                <a:latin typeface="Dubai" panose="020B0503030403030204" pitchFamily="34" charset="-78"/>
                <a:cs typeface="Sultan bold" pitchFamily="2" charset="-78"/>
                <a:sym typeface="Arial"/>
              </a:rPr>
            </a:br>
            <a:endParaRPr lang="ar-SA" sz="3600" dirty="0">
              <a:solidFill>
                <a:prstClr val="black"/>
              </a:solidFill>
              <a:latin typeface="Dubai" panose="020B0503030403030204" pitchFamily="34" charset="-78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56" b="28048"/>
          <a:stretch>
            <a:fillRect/>
          </a:stretch>
        </p:blipFill>
        <p:spPr>
          <a:xfrm>
            <a:off x="0" y="1642705"/>
            <a:ext cx="1676869" cy="14081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684664" y="3316479"/>
            <a:ext cx="6822673" cy="2595635"/>
            <a:chOff x="0" y="0"/>
            <a:chExt cx="3461875" cy="1317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61875" cy="1317045"/>
            </a:xfrm>
            <a:custGeom>
              <a:avLst/>
              <a:gdLst/>
              <a:ahLst/>
              <a:cxnLst/>
              <a:rect l="l" t="t" r="r" b="b"/>
              <a:pathLst>
                <a:path w="3461875" h="1317045">
                  <a:moveTo>
                    <a:pt x="3337415" y="1317045"/>
                  </a:moveTo>
                  <a:lnTo>
                    <a:pt x="124460" y="1317045"/>
                  </a:lnTo>
                  <a:cubicBezTo>
                    <a:pt x="55880" y="1317045"/>
                    <a:pt x="0" y="1261165"/>
                    <a:pt x="0" y="11925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37415" y="0"/>
                  </a:lnTo>
                  <a:cubicBezTo>
                    <a:pt x="3405995" y="0"/>
                    <a:pt x="3461875" y="55880"/>
                    <a:pt x="3461875" y="124460"/>
                  </a:cubicBezTo>
                  <a:lnTo>
                    <a:pt x="3461875" y="1192585"/>
                  </a:lnTo>
                  <a:cubicBezTo>
                    <a:pt x="3461875" y="1261165"/>
                    <a:pt x="3405995" y="1317045"/>
                    <a:pt x="3337415" y="13170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56266" y="945887"/>
            <a:ext cx="4079469" cy="2499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50704" y="829637"/>
            <a:ext cx="2262451" cy="16261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30989" y="4041539"/>
            <a:ext cx="2487881" cy="17197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4882" y="4703790"/>
            <a:ext cx="2488224" cy="2114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37054" y="4714457"/>
            <a:ext cx="2015337" cy="228690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238203" y="3252856"/>
            <a:ext cx="953797" cy="983364"/>
            <a:chOff x="0" y="0"/>
            <a:chExt cx="1907595" cy="196672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42676" b="29220"/>
            <a:stretch>
              <a:fillRect/>
            </a:stretch>
          </p:blipFill>
          <p:spPr>
            <a:xfrm>
              <a:off x="0" y="0"/>
              <a:ext cx="1907595" cy="196672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r="65346" b="65889"/>
            <a:stretch>
              <a:fillRect/>
            </a:stretch>
          </p:blipFill>
          <p:spPr>
            <a:xfrm flipH="1">
              <a:off x="60511" y="1058524"/>
              <a:ext cx="670766" cy="817878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8CDA746-3A4E-4D42-AEC9-3FDE4A7520EF}"/>
              </a:ext>
            </a:extLst>
          </p:cNvPr>
          <p:cNvSpPr txBox="1"/>
          <p:nvPr/>
        </p:nvSpPr>
        <p:spPr>
          <a:xfrm>
            <a:off x="3849125" y="3782118"/>
            <a:ext cx="51932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4400" dirty="0">
                <a:solidFill>
                  <a:srgbClr val="FFC05D"/>
                </a:solidFill>
                <a:latin typeface="Calibri"/>
                <a:cs typeface="Sultan bold" pitchFamily="2" charset="-78"/>
              </a:rPr>
              <a:t>الوحدة الثانية </a:t>
            </a:r>
          </a:p>
          <a:p>
            <a:pPr algn="ctr" defTabSz="609630" rtl="0"/>
            <a:r>
              <a:rPr lang="ar-SA" sz="44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الشبكات المتقدمة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556751"/>
            <a:ext cx="12192000" cy="1332371"/>
            <a:chOff x="0" y="0"/>
            <a:chExt cx="24384000" cy="26647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637" r="11923" b="76499"/>
            <a:stretch>
              <a:fillRect/>
            </a:stretch>
          </p:blipFill>
          <p:spPr>
            <a:xfrm>
              <a:off x="0" y="0"/>
              <a:ext cx="13138458" cy="26024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547" r="16452" b="76637"/>
            <a:stretch>
              <a:fillRect/>
            </a:stretch>
          </p:blipFill>
          <p:spPr>
            <a:xfrm flipH="1">
              <a:off x="11096745" y="315590"/>
              <a:ext cx="13287255" cy="2349150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338"/>
          <a:stretch>
            <a:fillRect/>
          </a:stretch>
        </p:blipFill>
        <p:spPr>
          <a:xfrm>
            <a:off x="9427236" y="350153"/>
            <a:ext cx="2343857" cy="1402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456" b="28048"/>
          <a:stretch>
            <a:fillRect/>
          </a:stretch>
        </p:blipFill>
        <p:spPr>
          <a:xfrm>
            <a:off x="0" y="918839"/>
            <a:ext cx="1676869" cy="14081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95026" y="5336404"/>
            <a:ext cx="1587893" cy="1649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72687" y="4472313"/>
            <a:ext cx="1285206" cy="2513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16682" y="3725870"/>
            <a:ext cx="3374740" cy="593005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F7C11E9-ECFB-4DAB-A40A-24B2F89B1A63}"/>
              </a:ext>
            </a:extLst>
          </p:cNvPr>
          <p:cNvSpPr txBox="1"/>
          <p:nvPr/>
        </p:nvSpPr>
        <p:spPr>
          <a:xfrm>
            <a:off x="2294674" y="1203666"/>
            <a:ext cx="6909026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سيتعرف الطلبة في هذه الوحدة على الفئات الأساسية للشبكات وكيف يمكن تصنيف الشبكات وماهي الطرق المختلفة للاتصال بالأنترنت , إضافة الى كيفية إنشاء شبكة افتراضية بواسطة أداة محاكاة الشبكة.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29818"/>
            <a:ext cx="12192000" cy="1628182"/>
            <a:chOff x="0" y="0"/>
            <a:chExt cx="24384000" cy="325636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637" r="11923" b="76499"/>
            <a:stretch>
              <a:fillRect/>
            </a:stretch>
          </p:blipFill>
          <p:spPr>
            <a:xfrm>
              <a:off x="0" y="653867"/>
              <a:ext cx="13138458" cy="26024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637" r="11923" b="76499"/>
            <a:stretch>
              <a:fillRect/>
            </a:stretch>
          </p:blipFill>
          <p:spPr>
            <a:xfrm flipH="1">
              <a:off x="7944557" y="0"/>
              <a:ext cx="16439443" cy="3256364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2676" b="29220"/>
          <a:stretch>
            <a:fillRect/>
          </a:stretch>
        </p:blipFill>
        <p:spPr>
          <a:xfrm>
            <a:off x="11238203" y="-48039"/>
            <a:ext cx="953797" cy="983364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1332233" y="1583630"/>
            <a:ext cx="431270" cy="468133"/>
            <a:chOff x="0" y="0"/>
            <a:chExt cx="660400" cy="660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469274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49167" y="4997309"/>
            <a:ext cx="1779843" cy="128371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155223" y="5044606"/>
            <a:ext cx="1236415" cy="123641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456" b="28048"/>
          <a:stretch>
            <a:fillRect/>
          </a:stretch>
        </p:blipFill>
        <p:spPr>
          <a:xfrm>
            <a:off x="0" y="443644"/>
            <a:ext cx="1296857" cy="108905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247307">
            <a:off x="1540743" y="4048819"/>
            <a:ext cx="1436380" cy="184446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421788" flipV="1">
            <a:off x="215821" y="5451229"/>
            <a:ext cx="2408039" cy="1595326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B893BBE-654D-411F-A1F6-8D4F47714BDD}"/>
              </a:ext>
            </a:extLst>
          </p:cNvPr>
          <p:cNvSpPr txBox="1"/>
          <p:nvPr/>
        </p:nvSpPr>
        <p:spPr>
          <a:xfrm>
            <a:off x="380747" y="1491313"/>
            <a:ext cx="10966351" cy="274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تحديد أنواع الشبكات المختلفة وفقاً للنطاق الجغرافي والوسط الناقل للبيانات وتخطيط الشبكة .</a:t>
            </a:r>
          </a:p>
          <a:p>
            <a:pPr defTabSz="60963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بناء هيكلية محلية </a:t>
            </a:r>
            <a:r>
              <a:rPr lang="en-US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(LAN) </a:t>
            </a: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 باستخدام أداة محاكاة الشبكة.</a:t>
            </a:r>
          </a:p>
          <a:p>
            <a:pPr defTabSz="60963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تكوين أجهزة الشبكة باستخدام أداة محاكاة الشبكة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اتصال إنترنت بالكابلات باستخدام أداة محاكاة الشبكة.</a:t>
            </a:r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id="{BB95B43D-2E8E-4649-9971-7FB5F0582D0C}"/>
              </a:ext>
            </a:extLst>
          </p:cNvPr>
          <p:cNvGrpSpPr/>
          <p:nvPr/>
        </p:nvGrpSpPr>
        <p:grpSpPr>
          <a:xfrm>
            <a:off x="11332232" y="2297468"/>
            <a:ext cx="431270" cy="468133"/>
            <a:chOff x="0" y="0"/>
            <a:chExt cx="660400" cy="660400"/>
          </a:xfrm>
        </p:grpSpPr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BF9C63D-88B2-45C5-8495-98FDEE3F6E07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469274"/>
            </a:solidFill>
          </p:spPr>
        </p:sp>
      </p:grpSp>
      <p:grpSp>
        <p:nvGrpSpPr>
          <p:cNvPr id="38" name="Group 26">
            <a:extLst>
              <a:ext uri="{FF2B5EF4-FFF2-40B4-BE49-F238E27FC236}">
                <a16:creationId xmlns:a16="http://schemas.microsoft.com/office/drawing/2014/main" id="{009707FE-5249-4FDE-A99B-37908F36F335}"/>
              </a:ext>
            </a:extLst>
          </p:cNvPr>
          <p:cNvGrpSpPr/>
          <p:nvPr/>
        </p:nvGrpSpPr>
        <p:grpSpPr>
          <a:xfrm>
            <a:off x="11332232" y="2995901"/>
            <a:ext cx="431270" cy="468133"/>
            <a:chOff x="0" y="0"/>
            <a:chExt cx="660400" cy="660400"/>
          </a:xfrm>
        </p:grpSpPr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94065562-FF6F-4274-928B-42C95E348988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469274"/>
            </a:solidFill>
          </p:spPr>
        </p:sp>
      </p:grpSp>
      <p:grpSp>
        <p:nvGrpSpPr>
          <p:cNvPr id="40" name="Group 26">
            <a:extLst>
              <a:ext uri="{FF2B5EF4-FFF2-40B4-BE49-F238E27FC236}">
                <a16:creationId xmlns:a16="http://schemas.microsoft.com/office/drawing/2014/main" id="{79860484-E18B-46CE-AC14-F3F35FC14751}"/>
              </a:ext>
            </a:extLst>
          </p:cNvPr>
          <p:cNvGrpSpPr/>
          <p:nvPr/>
        </p:nvGrpSpPr>
        <p:grpSpPr>
          <a:xfrm>
            <a:off x="11332231" y="3625892"/>
            <a:ext cx="431270" cy="468133"/>
            <a:chOff x="0" y="0"/>
            <a:chExt cx="660400" cy="660400"/>
          </a:xfrm>
        </p:grpSpPr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5C945ABC-E9ED-4EB1-BBBF-6E506F2E3B94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469274"/>
            </a:solidFill>
          </p:spPr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80AFC3C9-1949-4107-8077-2F4F0B3F3DA0}"/>
              </a:ext>
            </a:extLst>
          </p:cNvPr>
          <p:cNvSpPr txBox="1"/>
          <p:nvPr/>
        </p:nvSpPr>
        <p:spPr>
          <a:xfrm>
            <a:off x="8940800" y="802569"/>
            <a:ext cx="3708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4000" dirty="0">
                <a:solidFill>
                  <a:srgbClr val="469274"/>
                </a:solidFill>
                <a:latin typeface="Calibri"/>
                <a:cs typeface="Sultan bold" pitchFamily="2" charset="-78"/>
              </a:rPr>
              <a:t>نواتج التعلم 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95382" y="863120"/>
            <a:ext cx="5401236" cy="363656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136"/>
          <a:stretch>
            <a:fillRect/>
          </a:stretch>
        </p:blipFill>
        <p:spPr>
          <a:xfrm>
            <a:off x="-188719" y="1528903"/>
            <a:ext cx="2289657" cy="13930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338"/>
          <a:stretch>
            <a:fillRect/>
          </a:stretch>
        </p:blipFill>
        <p:spPr>
          <a:xfrm>
            <a:off x="9920064" y="685800"/>
            <a:ext cx="3172273" cy="189819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5443359"/>
            <a:ext cx="12192000" cy="1445763"/>
            <a:chOff x="0" y="0"/>
            <a:chExt cx="24384000" cy="289152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637" r="11923" b="76499"/>
            <a:stretch>
              <a:fillRect/>
            </a:stretch>
          </p:blipFill>
          <p:spPr>
            <a:xfrm>
              <a:off x="0" y="0"/>
              <a:ext cx="14283368" cy="282928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7" r="16452" b="76637"/>
            <a:stretch>
              <a:fillRect/>
            </a:stretch>
          </p:blipFill>
          <p:spPr>
            <a:xfrm flipH="1">
              <a:off x="11096745" y="542377"/>
              <a:ext cx="13287255" cy="234915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426848" y="4595354"/>
            <a:ext cx="1359057" cy="22937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0019">
            <a:off x="10157759" y="4479663"/>
            <a:ext cx="538179" cy="7175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556931" y="4035684"/>
            <a:ext cx="3078139" cy="24681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23784" y="5208241"/>
            <a:ext cx="1587893" cy="16497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54028" y="4344149"/>
            <a:ext cx="1285206" cy="25138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84148" y="3429000"/>
            <a:ext cx="833583" cy="9692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783239" y="5072796"/>
            <a:ext cx="1643609" cy="2198809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34E73B9-A71C-4564-B8C5-0DB5BD247CD7}"/>
              </a:ext>
            </a:extLst>
          </p:cNvPr>
          <p:cNvSpPr txBox="1"/>
          <p:nvPr/>
        </p:nvSpPr>
        <p:spPr>
          <a:xfrm>
            <a:off x="3472695" y="1695441"/>
            <a:ext cx="519327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4400" dirty="0">
                <a:solidFill>
                  <a:srgbClr val="0E5B3E"/>
                </a:solidFill>
                <a:latin typeface="Calibri"/>
                <a:cs typeface="Sultan bold" pitchFamily="2" charset="-78"/>
              </a:rPr>
              <a:t>الوحدة الثالثة </a:t>
            </a:r>
          </a:p>
          <a:p>
            <a:pPr algn="ctr" defTabSz="609630" rtl="0"/>
            <a:r>
              <a:rPr lang="ar-SA" sz="44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البرمجة بواسطة المايكروبت</a:t>
            </a:r>
          </a:p>
          <a:p>
            <a:pPr algn="ctr" defTabSz="609630" rtl="0"/>
            <a:r>
              <a:rPr lang="en-US" sz="44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MICROBIT</a:t>
            </a:r>
            <a:endParaRPr lang="ar-SA" sz="4400" dirty="0">
              <a:solidFill>
                <a:prstClr val="black"/>
              </a:solidFill>
              <a:latin typeface="Calibri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452" b="79546"/>
          <a:stretch>
            <a:fillRect/>
          </a:stretch>
        </p:blipFill>
        <p:spPr>
          <a:xfrm flipH="1">
            <a:off x="5133606" y="5890352"/>
            <a:ext cx="7058394" cy="9676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338"/>
          <a:stretch>
            <a:fillRect/>
          </a:stretch>
        </p:blipFill>
        <p:spPr>
          <a:xfrm>
            <a:off x="9427236" y="350153"/>
            <a:ext cx="2343857" cy="14024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456" b="28048"/>
          <a:stretch>
            <a:fillRect/>
          </a:stretch>
        </p:blipFill>
        <p:spPr>
          <a:xfrm>
            <a:off x="0" y="344473"/>
            <a:ext cx="1676869" cy="14081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93716" y="2986419"/>
            <a:ext cx="3377378" cy="53842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633" b="6292"/>
          <a:stretch>
            <a:fillRect/>
          </a:stretch>
        </p:blipFill>
        <p:spPr>
          <a:xfrm>
            <a:off x="38200" y="4582420"/>
            <a:ext cx="4324329" cy="227558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33D3030-98C3-4FAF-B0E5-04E785565EC4}"/>
              </a:ext>
            </a:extLst>
          </p:cNvPr>
          <p:cNvSpPr txBox="1"/>
          <p:nvPr/>
        </p:nvSpPr>
        <p:spPr>
          <a:xfrm>
            <a:off x="1085255" y="1580148"/>
            <a:ext cx="924560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سيتعرف الطلبة في هذه الوحدة كيفية برمجة متحكم دقيق باستخدام لغة نصية , وسيتعرفون على أداة مايكروسوفت ميك كود لبرنامج المايكروبت وكيفية البرمجة باستخدام لغة بايثون , بالإضافة الى ذلك سيتعلم الطلبة إنشاء أكواد أكثر تعقيداً باستخدام المتغيرات والدوال والحلقات واتخاذ القرارات من أجل إكمال المهام المعقدة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975" b="29949"/>
          <a:stretch>
            <a:fillRect/>
          </a:stretch>
        </p:blipFill>
        <p:spPr>
          <a:xfrm>
            <a:off x="-1" y="570880"/>
            <a:ext cx="1173717" cy="12947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637" r="11923" b="76499"/>
          <a:stretch>
            <a:fillRect/>
          </a:stretch>
        </p:blipFill>
        <p:spPr>
          <a:xfrm flipH="1">
            <a:off x="6109467" y="5696252"/>
            <a:ext cx="6096000" cy="12075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63732">
            <a:off x="216182" y="3870363"/>
            <a:ext cx="1258565" cy="16161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34857" y="5845940"/>
            <a:ext cx="1645111" cy="13572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11457" y="5845940"/>
            <a:ext cx="1645111" cy="13572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0928" y="5845940"/>
            <a:ext cx="1645111" cy="13572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605363" flipV="1">
            <a:off x="118748" y="5526236"/>
            <a:ext cx="2109939" cy="1397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948900" y="5221576"/>
            <a:ext cx="1557300" cy="1078431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DD3C17A5-5F34-42CB-B10D-5971CB0D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1439" b="28338"/>
          <a:stretch>
            <a:fillRect/>
          </a:stretch>
        </p:blipFill>
        <p:spPr>
          <a:xfrm>
            <a:off x="8333927" y="-58341"/>
            <a:ext cx="3172273" cy="1065405"/>
          </a:xfrm>
          <a:prstGeom prst="rect">
            <a:avLst/>
          </a:prstGeom>
        </p:spPr>
      </p:pic>
      <p:grpSp>
        <p:nvGrpSpPr>
          <p:cNvPr id="31" name="Group 26">
            <a:extLst>
              <a:ext uri="{FF2B5EF4-FFF2-40B4-BE49-F238E27FC236}">
                <a16:creationId xmlns:a16="http://schemas.microsoft.com/office/drawing/2014/main" id="{55A43875-AD9C-4C36-A9B1-4986769D4B68}"/>
              </a:ext>
            </a:extLst>
          </p:cNvPr>
          <p:cNvGrpSpPr/>
          <p:nvPr/>
        </p:nvGrpSpPr>
        <p:grpSpPr>
          <a:xfrm>
            <a:off x="11332233" y="1583630"/>
            <a:ext cx="431270" cy="468133"/>
            <a:chOff x="0" y="0"/>
            <a:chExt cx="660400" cy="660400"/>
          </a:xfrm>
          <a:solidFill>
            <a:srgbClr val="FFC05D"/>
          </a:solidFill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116A183-ED7E-4C75-950D-94D52C3606BD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75FA63F-3FD2-4DA8-8322-41D98766AB89}"/>
              </a:ext>
            </a:extLst>
          </p:cNvPr>
          <p:cNvSpPr txBox="1"/>
          <p:nvPr/>
        </p:nvSpPr>
        <p:spPr>
          <a:xfrm>
            <a:off x="4134012" y="1493122"/>
            <a:ext cx="7112000" cy="34211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المقاطع البرمجية باستخدام مايكروسوفت ميك كود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المقاطع البرمجية بالتعامل مع المتغيرات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المقاطع البرمجية باستخدام جمل التكرار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المقاطع البرمجية بتطبيق العوامل الشرطية المختلفة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المقاطع البرمجية التي تتخذ القرارات .</a:t>
            </a:r>
          </a:p>
        </p:txBody>
      </p:sp>
      <p:grpSp>
        <p:nvGrpSpPr>
          <p:cNvPr id="35" name="Group 26">
            <a:extLst>
              <a:ext uri="{FF2B5EF4-FFF2-40B4-BE49-F238E27FC236}">
                <a16:creationId xmlns:a16="http://schemas.microsoft.com/office/drawing/2014/main" id="{0AD1D975-F9DE-4A96-908C-DF3BF7D3818E}"/>
              </a:ext>
            </a:extLst>
          </p:cNvPr>
          <p:cNvGrpSpPr/>
          <p:nvPr/>
        </p:nvGrpSpPr>
        <p:grpSpPr>
          <a:xfrm>
            <a:off x="11332233" y="2292372"/>
            <a:ext cx="431270" cy="468133"/>
            <a:chOff x="0" y="0"/>
            <a:chExt cx="660400" cy="660400"/>
          </a:xfrm>
          <a:solidFill>
            <a:srgbClr val="FFC05D"/>
          </a:solidFill>
        </p:grpSpPr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2A8C00AA-0DED-4CAA-A5F1-9DB951DA8B3E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9" name="Group 26">
            <a:extLst>
              <a:ext uri="{FF2B5EF4-FFF2-40B4-BE49-F238E27FC236}">
                <a16:creationId xmlns:a16="http://schemas.microsoft.com/office/drawing/2014/main" id="{55122FDC-A99A-4507-B462-AAD3CD22543A}"/>
              </a:ext>
            </a:extLst>
          </p:cNvPr>
          <p:cNvGrpSpPr/>
          <p:nvPr/>
        </p:nvGrpSpPr>
        <p:grpSpPr>
          <a:xfrm>
            <a:off x="11332232" y="2954392"/>
            <a:ext cx="431270" cy="468133"/>
            <a:chOff x="0" y="0"/>
            <a:chExt cx="660400" cy="660400"/>
          </a:xfrm>
          <a:solidFill>
            <a:srgbClr val="FFC05D"/>
          </a:solidFill>
        </p:grpSpPr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D410D39B-31D7-4B92-BF55-93BFBC96E096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2" name="Group 26">
            <a:extLst>
              <a:ext uri="{FF2B5EF4-FFF2-40B4-BE49-F238E27FC236}">
                <a16:creationId xmlns:a16="http://schemas.microsoft.com/office/drawing/2014/main" id="{3AA04FF7-40B5-412F-B176-D1D49936315E}"/>
              </a:ext>
            </a:extLst>
          </p:cNvPr>
          <p:cNvGrpSpPr/>
          <p:nvPr/>
        </p:nvGrpSpPr>
        <p:grpSpPr>
          <a:xfrm>
            <a:off x="11332232" y="3634657"/>
            <a:ext cx="431270" cy="468133"/>
            <a:chOff x="0" y="0"/>
            <a:chExt cx="660400" cy="660400"/>
          </a:xfrm>
          <a:solidFill>
            <a:srgbClr val="FFC05D"/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1B93C24-4D0A-49F1-9468-BD2E38D13EE7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26">
            <a:extLst>
              <a:ext uri="{FF2B5EF4-FFF2-40B4-BE49-F238E27FC236}">
                <a16:creationId xmlns:a16="http://schemas.microsoft.com/office/drawing/2014/main" id="{BE387BE3-9B8E-49D6-A1C1-7C876D325E43}"/>
              </a:ext>
            </a:extLst>
          </p:cNvPr>
          <p:cNvGrpSpPr/>
          <p:nvPr/>
        </p:nvGrpSpPr>
        <p:grpSpPr>
          <a:xfrm>
            <a:off x="11334915" y="4344656"/>
            <a:ext cx="431270" cy="468133"/>
            <a:chOff x="0" y="0"/>
            <a:chExt cx="660400" cy="660400"/>
          </a:xfrm>
          <a:solidFill>
            <a:srgbClr val="FFC05D"/>
          </a:solidFill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FD3C1CA5-B1BD-4B6D-A075-A547AD681A74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2DF7433-D0A6-45AF-BD81-385C41410C98}"/>
              </a:ext>
            </a:extLst>
          </p:cNvPr>
          <p:cNvSpPr txBox="1"/>
          <p:nvPr/>
        </p:nvSpPr>
        <p:spPr>
          <a:xfrm>
            <a:off x="9616817" y="889348"/>
            <a:ext cx="2575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4000" dirty="0">
                <a:solidFill>
                  <a:srgbClr val="FFC05D"/>
                </a:solidFill>
                <a:latin typeface="Calibri"/>
                <a:cs typeface="Sultan bold" pitchFamily="2" charset="-78"/>
              </a:rPr>
              <a:t>نواتج التعلم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72831" y="1989331"/>
            <a:ext cx="1321835" cy="13733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7541">
            <a:off x="1727162" y="2434777"/>
            <a:ext cx="1642877" cy="13553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62965" y="1989331"/>
            <a:ext cx="1286859" cy="13369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7882" flipH="1">
            <a:off x="8955838" y="2462401"/>
            <a:ext cx="1599405" cy="131950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898227" y="2664782"/>
            <a:ext cx="6482444" cy="2621649"/>
            <a:chOff x="0" y="0"/>
            <a:chExt cx="2341788" cy="9470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41788" cy="947073"/>
            </a:xfrm>
            <a:custGeom>
              <a:avLst/>
              <a:gdLst/>
              <a:ahLst/>
              <a:cxnLst/>
              <a:rect l="l" t="t" r="r" b="b"/>
              <a:pathLst>
                <a:path w="2341788" h="947073">
                  <a:moveTo>
                    <a:pt x="2217328" y="947073"/>
                  </a:moveTo>
                  <a:lnTo>
                    <a:pt x="124460" y="947073"/>
                  </a:lnTo>
                  <a:cubicBezTo>
                    <a:pt x="55880" y="947073"/>
                    <a:pt x="0" y="891193"/>
                    <a:pt x="0" y="8226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17328" y="0"/>
                  </a:lnTo>
                  <a:cubicBezTo>
                    <a:pt x="2285908" y="0"/>
                    <a:pt x="2341788" y="55880"/>
                    <a:pt x="2341788" y="124460"/>
                  </a:cubicBezTo>
                  <a:lnTo>
                    <a:pt x="2341788" y="822613"/>
                  </a:lnTo>
                  <a:cubicBezTo>
                    <a:pt x="2341788" y="891193"/>
                    <a:pt x="2285908" y="947073"/>
                    <a:pt x="2217328" y="9470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90128" flipH="1">
            <a:off x="4625240" y="522757"/>
            <a:ext cx="2507175" cy="2447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456" b="28048"/>
          <a:stretch>
            <a:fillRect/>
          </a:stretch>
        </p:blipFill>
        <p:spPr>
          <a:xfrm>
            <a:off x="0" y="1827803"/>
            <a:ext cx="1296857" cy="10890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1637" r="11923" b="76499"/>
          <a:stretch>
            <a:fillRect/>
          </a:stretch>
        </p:blipFill>
        <p:spPr>
          <a:xfrm>
            <a:off x="0" y="5873294"/>
            <a:ext cx="5136299" cy="10174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971244" y="5905999"/>
            <a:ext cx="1365277" cy="9847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536209" y="5286431"/>
            <a:ext cx="966719" cy="9667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2482" b="26636"/>
          <a:stretch>
            <a:fillRect/>
          </a:stretch>
        </p:blipFill>
        <p:spPr>
          <a:xfrm>
            <a:off x="10273863" y="4671800"/>
            <a:ext cx="1918137" cy="1342619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75C212E-E85D-4273-8BEC-F6EC8EEEF944}"/>
              </a:ext>
            </a:extLst>
          </p:cNvPr>
          <p:cNvSpPr txBox="1"/>
          <p:nvPr/>
        </p:nvSpPr>
        <p:spPr>
          <a:xfrm>
            <a:off x="3091449" y="355647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40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تمنياتي لكم بالتوفيق والتميز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30953">
            <a:off x="9594600" y="581546"/>
            <a:ext cx="1548088" cy="19879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9644068" y="2473085"/>
            <a:ext cx="1852873" cy="12275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469046">
            <a:off x="800847" y="4016594"/>
            <a:ext cx="1548088" cy="19879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V="1">
            <a:off x="446595" y="2885441"/>
            <a:ext cx="1852873" cy="122752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667739" y="1692331"/>
            <a:ext cx="8856522" cy="3114619"/>
            <a:chOff x="0" y="0"/>
            <a:chExt cx="4493865" cy="15803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93865" cy="1580381"/>
            </a:xfrm>
            <a:custGeom>
              <a:avLst/>
              <a:gdLst/>
              <a:ahLst/>
              <a:cxnLst/>
              <a:rect l="l" t="t" r="r" b="b"/>
              <a:pathLst>
                <a:path w="4493865" h="1580381">
                  <a:moveTo>
                    <a:pt x="4369405" y="1580381"/>
                  </a:moveTo>
                  <a:lnTo>
                    <a:pt x="124460" y="1580381"/>
                  </a:lnTo>
                  <a:cubicBezTo>
                    <a:pt x="55880" y="1580381"/>
                    <a:pt x="0" y="1524501"/>
                    <a:pt x="0" y="14559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69405" y="0"/>
                  </a:lnTo>
                  <a:cubicBezTo>
                    <a:pt x="4437985" y="0"/>
                    <a:pt x="4493865" y="55880"/>
                    <a:pt x="4493865" y="124460"/>
                  </a:cubicBezTo>
                  <a:lnTo>
                    <a:pt x="4493865" y="1455921"/>
                  </a:lnTo>
                  <a:cubicBezTo>
                    <a:pt x="4493865" y="1524501"/>
                    <a:pt x="4437985" y="1580381"/>
                    <a:pt x="4369405" y="15803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585321" y="5233641"/>
            <a:ext cx="1938940" cy="820028"/>
            <a:chOff x="0" y="0"/>
            <a:chExt cx="1561503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61503" cy="660400"/>
            </a:xfrm>
            <a:custGeom>
              <a:avLst/>
              <a:gdLst/>
              <a:ahLst/>
              <a:cxnLst/>
              <a:rect l="l" t="t" r="r" b="b"/>
              <a:pathLst>
                <a:path w="1561503" h="660400">
                  <a:moveTo>
                    <a:pt x="14370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7043" y="0"/>
                  </a:lnTo>
                  <a:cubicBezTo>
                    <a:pt x="1505623" y="0"/>
                    <a:pt x="1561503" y="55880"/>
                    <a:pt x="1561503" y="124460"/>
                  </a:cubicBezTo>
                  <a:lnTo>
                    <a:pt x="1561503" y="535940"/>
                  </a:lnTo>
                  <a:cubicBezTo>
                    <a:pt x="1561503" y="604520"/>
                    <a:pt x="1505623" y="660400"/>
                    <a:pt x="1437043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8338"/>
          <a:stretch>
            <a:fillRect/>
          </a:stretch>
        </p:blipFill>
        <p:spPr>
          <a:xfrm>
            <a:off x="4775200" y="-815351"/>
            <a:ext cx="3037656" cy="18176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8338"/>
          <a:stretch>
            <a:fillRect/>
          </a:stretch>
        </p:blipFill>
        <p:spPr>
          <a:xfrm>
            <a:off x="-272286" y="6269569"/>
            <a:ext cx="1645317" cy="9845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8338"/>
          <a:stretch>
            <a:fillRect/>
          </a:stretch>
        </p:blipFill>
        <p:spPr>
          <a:xfrm>
            <a:off x="11184268" y="4465031"/>
            <a:ext cx="1645317" cy="9845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09140" y="4425641"/>
            <a:ext cx="4850580" cy="431260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8DDBD33-E57E-42AD-9F9A-74543FB58194}"/>
              </a:ext>
            </a:extLst>
          </p:cNvPr>
          <p:cNvSpPr txBox="1"/>
          <p:nvPr/>
        </p:nvSpPr>
        <p:spPr>
          <a:xfrm>
            <a:off x="2832440" y="2566055"/>
            <a:ext cx="61544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36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بعودتكم الحضورية الكاملة نستشرف مستقبل التعليم معكم وبكم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1046" y="1723116"/>
            <a:ext cx="9568463" cy="4591329"/>
            <a:chOff x="0" y="0"/>
            <a:chExt cx="4855109" cy="696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5109" cy="696995"/>
            </a:xfrm>
            <a:custGeom>
              <a:avLst/>
              <a:gdLst/>
              <a:ahLst/>
              <a:cxnLst/>
              <a:rect l="l" t="t" r="r" b="b"/>
              <a:pathLst>
                <a:path w="4855109" h="696995">
                  <a:moveTo>
                    <a:pt x="4730649" y="696995"/>
                  </a:moveTo>
                  <a:lnTo>
                    <a:pt x="124460" y="696995"/>
                  </a:lnTo>
                  <a:cubicBezTo>
                    <a:pt x="55880" y="696995"/>
                    <a:pt x="0" y="641115"/>
                    <a:pt x="0" y="5725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649" y="0"/>
                  </a:lnTo>
                  <a:cubicBezTo>
                    <a:pt x="4799229" y="0"/>
                    <a:pt x="4855109" y="55880"/>
                    <a:pt x="4855109" y="124460"/>
                  </a:cubicBezTo>
                  <a:lnTo>
                    <a:pt x="4855109" y="572535"/>
                  </a:lnTo>
                  <a:cubicBezTo>
                    <a:pt x="4855109" y="641115"/>
                    <a:pt x="4799229" y="696995"/>
                    <a:pt x="4730649" y="6969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37" r="11923" b="76499"/>
          <a:stretch>
            <a:fillRect/>
          </a:stretch>
        </p:blipFill>
        <p:spPr>
          <a:xfrm>
            <a:off x="0" y="5229818"/>
            <a:ext cx="8219721" cy="16281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338"/>
          <a:stretch>
            <a:fillRect/>
          </a:stretch>
        </p:blipFill>
        <p:spPr>
          <a:xfrm>
            <a:off x="9649970" y="-207915"/>
            <a:ext cx="2343857" cy="14024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975" b="29949"/>
          <a:stretch>
            <a:fillRect/>
          </a:stretch>
        </p:blipFill>
        <p:spPr>
          <a:xfrm>
            <a:off x="1" y="493333"/>
            <a:ext cx="1242815" cy="1370971"/>
          </a:xfrm>
          <a:prstGeom prst="rect">
            <a:avLst/>
          </a:prstGeom>
        </p:spPr>
      </p:pic>
      <p:sp>
        <p:nvSpPr>
          <p:cNvPr id="17" name="Google Shape;112;p3">
            <a:extLst>
              <a:ext uri="{FF2B5EF4-FFF2-40B4-BE49-F238E27FC236}">
                <a16:creationId xmlns:a16="http://schemas.microsoft.com/office/drawing/2014/main" id="{ABA95B24-1CA4-4493-AD09-F94A63C4AA99}"/>
              </a:ext>
            </a:extLst>
          </p:cNvPr>
          <p:cNvSpPr txBox="1"/>
          <p:nvPr/>
        </p:nvSpPr>
        <p:spPr>
          <a:xfrm>
            <a:off x="3266739" y="978776"/>
            <a:ext cx="6160970" cy="4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 rtl="0">
              <a:lnSpc>
                <a:spcPct val="50000"/>
              </a:lnSpc>
            </a:pPr>
            <a:r>
              <a:rPr lang="ar-SA" sz="4400" dirty="0">
                <a:solidFill>
                  <a:srgbClr val="FFC05D"/>
                </a:solidFill>
                <a:latin typeface="Arial"/>
                <a:ea typeface="Arial"/>
                <a:cs typeface="Sultan bold" pitchFamily="2" charset="-78"/>
                <a:sym typeface="Arial"/>
              </a:rPr>
              <a:t>سيرة ذاتية مختصرة للمعلمة</a:t>
            </a:r>
            <a:endParaRPr sz="2667" dirty="0">
              <a:solidFill>
                <a:srgbClr val="FFC05D"/>
              </a:solidFill>
              <a:latin typeface="Calibri"/>
              <a:cs typeface="Sultan bold" pitchFamily="2" charset="-78"/>
            </a:endParaRPr>
          </a:p>
        </p:txBody>
      </p:sp>
      <p:sp>
        <p:nvSpPr>
          <p:cNvPr id="18" name="Google Shape;113;p3">
            <a:extLst>
              <a:ext uri="{FF2B5EF4-FFF2-40B4-BE49-F238E27FC236}">
                <a16:creationId xmlns:a16="http://schemas.microsoft.com/office/drawing/2014/main" id="{FFE8B662-3240-402B-939D-24B19CBB5437}"/>
              </a:ext>
            </a:extLst>
          </p:cNvPr>
          <p:cNvSpPr txBox="1"/>
          <p:nvPr/>
        </p:nvSpPr>
        <p:spPr>
          <a:xfrm>
            <a:off x="2399408" y="2241539"/>
            <a:ext cx="7411738" cy="344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933" dirty="0">
                <a:solidFill>
                  <a:srgbClr val="E468A1"/>
                </a:solidFill>
                <a:latin typeface="Arial"/>
                <a:ea typeface="Sakkal Majalla"/>
                <a:cs typeface="Sultan bold" pitchFamily="2" charset="-78"/>
                <a:sym typeface="Arial"/>
              </a:rPr>
              <a:t>اسم المعلمة </a:t>
            </a:r>
            <a:r>
              <a:rPr lang="en-US" sz="2933" dirty="0">
                <a:solidFill>
                  <a:srgbClr val="E468A1"/>
                </a:solidFill>
                <a:latin typeface="Arial"/>
                <a:ea typeface="Sakkal Majalla"/>
                <a:cs typeface="Sultan bold" pitchFamily="2" charset="-78"/>
                <a:sym typeface="Arial"/>
              </a:rPr>
              <a:t>:</a:t>
            </a:r>
            <a:r>
              <a:rPr lang="ar-SA" sz="2933" dirty="0">
                <a:solidFill>
                  <a:prstClr val="black"/>
                </a:solidFill>
                <a:latin typeface="Arial"/>
                <a:ea typeface="Sakkal Majalla"/>
                <a:cs typeface="Sultan bold" pitchFamily="2" charset="-78"/>
                <a:sym typeface="Arial"/>
              </a:rPr>
              <a:t>عبير بنت صالح احمد الغريب</a:t>
            </a:r>
          </a:p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933" dirty="0">
                <a:solidFill>
                  <a:srgbClr val="E468A1"/>
                </a:solidFill>
                <a:latin typeface="Arial"/>
                <a:cs typeface="Sultan bold" pitchFamily="2" charset="-78"/>
                <a:sym typeface="Arial"/>
              </a:rPr>
              <a:t>تخصص :</a:t>
            </a:r>
            <a:r>
              <a:rPr lang="ar-SA" sz="2933" dirty="0">
                <a:solidFill>
                  <a:prstClr val="black"/>
                </a:solidFill>
                <a:latin typeface="Arial"/>
                <a:cs typeface="Sultan bold" pitchFamily="2" charset="-78"/>
                <a:sym typeface="Arial"/>
              </a:rPr>
              <a:t>حاسب ونظم معلومات</a:t>
            </a:r>
          </a:p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933" dirty="0">
                <a:solidFill>
                  <a:srgbClr val="E468A1"/>
                </a:solidFill>
                <a:latin typeface="Arial"/>
                <a:cs typeface="Sultan bold" pitchFamily="2" charset="-78"/>
                <a:sym typeface="Arial"/>
              </a:rPr>
              <a:t>عام التخرج : </a:t>
            </a:r>
            <a:r>
              <a:rPr lang="ar-SA" sz="2933" dirty="0">
                <a:solidFill>
                  <a:prstClr val="black"/>
                </a:solidFill>
                <a:latin typeface="Arial"/>
                <a:cs typeface="Sultan bold" pitchFamily="2" charset="-78"/>
                <a:sym typeface="Arial"/>
              </a:rPr>
              <a:t>2009 جامعة الملك فيصل</a:t>
            </a:r>
          </a:p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933" dirty="0">
                <a:solidFill>
                  <a:srgbClr val="E468A1"/>
                </a:solidFill>
                <a:latin typeface="Arial"/>
                <a:cs typeface="Sultan bold" pitchFamily="2" charset="-78"/>
                <a:sym typeface="Arial"/>
              </a:rPr>
              <a:t>المادة التي يتم تدريسها :</a:t>
            </a:r>
            <a:r>
              <a:rPr lang="ar-SA" sz="2933" dirty="0">
                <a:solidFill>
                  <a:prstClr val="black"/>
                </a:solidFill>
                <a:latin typeface="Arial"/>
                <a:cs typeface="Sultan bold" pitchFamily="2" charset="-78"/>
                <a:sym typeface="Arial"/>
              </a:rPr>
              <a:t>تقنية رقمية المسار المشترك</a:t>
            </a:r>
          </a:p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933" dirty="0">
                <a:solidFill>
                  <a:srgbClr val="E468A1"/>
                </a:solidFill>
                <a:latin typeface="Arial"/>
                <a:cs typeface="Sultan bold" pitchFamily="2" charset="-78"/>
                <a:sym typeface="Arial"/>
              </a:rPr>
              <a:t>للتواصل : </a:t>
            </a:r>
            <a:r>
              <a:rPr lang="ar-SA" sz="2933" dirty="0">
                <a:solidFill>
                  <a:prstClr val="black"/>
                </a:solidFill>
                <a:latin typeface="Arial"/>
                <a:cs typeface="Sultan bold" pitchFamily="2" charset="-78"/>
                <a:sym typeface="Arial"/>
              </a:rPr>
              <a:t>مجموعة </a:t>
            </a:r>
            <a:r>
              <a:rPr lang="ar-SA" sz="2933" dirty="0" err="1">
                <a:solidFill>
                  <a:prstClr val="black"/>
                </a:solidFill>
                <a:latin typeface="Arial"/>
                <a:cs typeface="Sultan bold" pitchFamily="2" charset="-78"/>
                <a:sym typeface="Arial"/>
              </a:rPr>
              <a:t>تلجرام</a:t>
            </a:r>
            <a:r>
              <a:rPr lang="ar-SA" sz="2933" dirty="0">
                <a:solidFill>
                  <a:prstClr val="black"/>
                </a:solidFill>
                <a:latin typeface="Arial"/>
                <a:cs typeface="Sultan bold" pitchFamily="2" charset="-78"/>
                <a:sym typeface="Arial"/>
              </a:rPr>
              <a:t> 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24868009-1F82-41CE-B849-613FA1834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13154" y="2985031"/>
            <a:ext cx="1980673" cy="374354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363BDEEC-1A95-4B83-9E23-84C96263B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69340" y="1241332"/>
            <a:ext cx="1128060" cy="1311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634" y="2518488"/>
            <a:ext cx="8995602" cy="1584963"/>
            <a:chOff x="0" y="0"/>
            <a:chExt cx="3748159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8159" cy="660400"/>
            </a:xfrm>
            <a:custGeom>
              <a:avLst/>
              <a:gdLst/>
              <a:ahLst/>
              <a:cxnLst/>
              <a:rect l="l" t="t" r="r" b="b"/>
              <a:pathLst>
                <a:path w="3748159" h="660400">
                  <a:moveTo>
                    <a:pt x="362369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23699" y="0"/>
                  </a:lnTo>
                  <a:cubicBezTo>
                    <a:pt x="3692279" y="0"/>
                    <a:pt x="3748159" y="55880"/>
                    <a:pt x="3748159" y="124460"/>
                  </a:cubicBezTo>
                  <a:lnTo>
                    <a:pt x="3748159" y="535940"/>
                  </a:lnTo>
                  <a:cubicBezTo>
                    <a:pt x="3748159" y="604520"/>
                    <a:pt x="3692279" y="660400"/>
                    <a:pt x="3623699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338"/>
          <a:stretch>
            <a:fillRect/>
          </a:stretch>
        </p:blipFill>
        <p:spPr>
          <a:xfrm>
            <a:off x="9427236" y="350153"/>
            <a:ext cx="2343857" cy="14024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56" b="28048"/>
          <a:stretch>
            <a:fillRect/>
          </a:stretch>
        </p:blipFill>
        <p:spPr>
          <a:xfrm>
            <a:off x="0" y="542236"/>
            <a:ext cx="1504092" cy="126308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5643705"/>
            <a:ext cx="12192000" cy="1245417"/>
            <a:chOff x="0" y="0"/>
            <a:chExt cx="24384000" cy="249083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7" r="16452" b="76637"/>
            <a:stretch>
              <a:fillRect/>
            </a:stretch>
          </p:blipFill>
          <p:spPr>
            <a:xfrm flipH="1">
              <a:off x="10295350" y="0"/>
              <a:ext cx="14088650" cy="249083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637" r="11923" b="76499"/>
            <a:stretch>
              <a:fillRect/>
            </a:stretch>
          </p:blipFill>
          <p:spPr>
            <a:xfrm>
              <a:off x="0" y="13571"/>
              <a:ext cx="12192000" cy="241502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0904" y="4113306"/>
            <a:ext cx="2567407" cy="29133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216" flipH="1">
            <a:off x="2141099" y="1853907"/>
            <a:ext cx="771035" cy="7498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538598" y="4371265"/>
            <a:ext cx="1507841" cy="2544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06558" y="3936271"/>
            <a:ext cx="2974484" cy="295285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173587F-B1A2-418D-A8F1-3751FCC902BC}"/>
              </a:ext>
            </a:extLst>
          </p:cNvPr>
          <p:cNvSpPr txBox="1"/>
          <p:nvPr/>
        </p:nvSpPr>
        <p:spPr>
          <a:xfrm>
            <a:off x="3139888" y="2936424"/>
            <a:ext cx="61544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36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التغذية الراجعة لاختبار الفصل الثاني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338"/>
          <a:stretch>
            <a:fillRect/>
          </a:stretch>
        </p:blipFill>
        <p:spPr>
          <a:xfrm>
            <a:off x="10420935" y="800733"/>
            <a:ext cx="2170531" cy="1298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338"/>
          <a:stretch>
            <a:fillRect/>
          </a:stretch>
        </p:blipFill>
        <p:spPr>
          <a:xfrm>
            <a:off x="182209" y="169190"/>
            <a:ext cx="3309667" cy="19804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5556751"/>
            <a:ext cx="12192000" cy="1332371"/>
            <a:chOff x="0" y="0"/>
            <a:chExt cx="24384000" cy="266474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637" r="11923" b="76499"/>
            <a:stretch>
              <a:fillRect/>
            </a:stretch>
          </p:blipFill>
          <p:spPr>
            <a:xfrm>
              <a:off x="0" y="0"/>
              <a:ext cx="13138458" cy="260249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7" r="16452" b="76637"/>
            <a:stretch>
              <a:fillRect/>
            </a:stretch>
          </p:blipFill>
          <p:spPr>
            <a:xfrm flipH="1">
              <a:off x="11096745" y="315590"/>
              <a:ext cx="13287255" cy="234915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80459">
            <a:off x="8527472" y="1001623"/>
            <a:ext cx="685430" cy="666581"/>
          </a:xfrm>
          <a:prstGeom prst="rect">
            <a:avLst/>
          </a:prstGeom>
        </p:spPr>
      </p:pic>
      <p:sp>
        <p:nvSpPr>
          <p:cNvPr id="11" name="عنوان 1">
            <a:extLst>
              <a:ext uri="{FF2B5EF4-FFF2-40B4-BE49-F238E27FC236}">
                <a16:creationId xmlns:a16="http://schemas.microsoft.com/office/drawing/2014/main" id="{2F597045-CD95-483F-9C4B-B34F30FB59FD}"/>
              </a:ext>
            </a:extLst>
          </p:cNvPr>
          <p:cNvSpPr txBox="1">
            <a:spLocks/>
          </p:cNvSpPr>
          <p:nvPr/>
        </p:nvSpPr>
        <p:spPr>
          <a:xfrm>
            <a:off x="2862726" y="1482634"/>
            <a:ext cx="6583680" cy="9042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ar-SA" dirty="0">
                <a:solidFill>
                  <a:srgbClr val="FFC05D"/>
                </a:solidFill>
                <a:latin typeface="Calibri"/>
                <a:cs typeface="Sultan bold" pitchFamily="2" charset="-78"/>
              </a:rPr>
              <a:t>اساليب التقويم وتوزيع الدرجات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E35DFF6F-C125-4D62-831D-6848FE9044CD}"/>
              </a:ext>
            </a:extLst>
          </p:cNvPr>
          <p:cNvGraphicFramePr>
            <a:graphicFrameLocks noGrp="1"/>
          </p:cNvGraphicFramePr>
          <p:nvPr/>
        </p:nvGraphicFramePr>
        <p:xfrm>
          <a:off x="50800" y="2257312"/>
          <a:ext cx="12090400" cy="25785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159727">
                  <a:extLst>
                    <a:ext uri="{9D8B030D-6E8A-4147-A177-3AD203B41FA5}">
                      <a16:colId xmlns:a16="http://schemas.microsoft.com/office/drawing/2014/main" val="594243502"/>
                    </a:ext>
                  </a:extLst>
                </a:gridCol>
                <a:gridCol w="1526077">
                  <a:extLst>
                    <a:ext uri="{9D8B030D-6E8A-4147-A177-3AD203B41FA5}">
                      <a16:colId xmlns:a16="http://schemas.microsoft.com/office/drawing/2014/main" val="3303127681"/>
                    </a:ext>
                  </a:extLst>
                </a:gridCol>
                <a:gridCol w="1342902">
                  <a:extLst>
                    <a:ext uri="{9D8B030D-6E8A-4147-A177-3AD203B41FA5}">
                      <a16:colId xmlns:a16="http://schemas.microsoft.com/office/drawing/2014/main" val="146150931"/>
                    </a:ext>
                  </a:extLst>
                </a:gridCol>
                <a:gridCol w="1342902">
                  <a:extLst>
                    <a:ext uri="{9D8B030D-6E8A-4147-A177-3AD203B41FA5}">
                      <a16:colId xmlns:a16="http://schemas.microsoft.com/office/drawing/2014/main" val="2389098941"/>
                    </a:ext>
                  </a:extLst>
                </a:gridCol>
                <a:gridCol w="1611483">
                  <a:extLst>
                    <a:ext uri="{9D8B030D-6E8A-4147-A177-3AD203B41FA5}">
                      <a16:colId xmlns:a16="http://schemas.microsoft.com/office/drawing/2014/main" val="2676422781"/>
                    </a:ext>
                  </a:extLst>
                </a:gridCol>
                <a:gridCol w="1470773">
                  <a:extLst>
                    <a:ext uri="{9D8B030D-6E8A-4147-A177-3AD203B41FA5}">
                      <a16:colId xmlns:a16="http://schemas.microsoft.com/office/drawing/2014/main" val="319987249"/>
                    </a:ext>
                  </a:extLst>
                </a:gridCol>
                <a:gridCol w="779745">
                  <a:extLst>
                    <a:ext uri="{9D8B030D-6E8A-4147-A177-3AD203B41FA5}">
                      <a16:colId xmlns:a16="http://schemas.microsoft.com/office/drawing/2014/main" val="3022660275"/>
                    </a:ext>
                  </a:extLst>
                </a:gridCol>
                <a:gridCol w="805742">
                  <a:extLst>
                    <a:ext uri="{9D8B030D-6E8A-4147-A177-3AD203B41FA5}">
                      <a16:colId xmlns:a16="http://schemas.microsoft.com/office/drawing/2014/main" val="1606311990"/>
                    </a:ext>
                  </a:extLst>
                </a:gridCol>
                <a:gridCol w="805742">
                  <a:extLst>
                    <a:ext uri="{9D8B030D-6E8A-4147-A177-3AD203B41FA5}">
                      <a16:colId xmlns:a16="http://schemas.microsoft.com/office/drawing/2014/main" val="4153554246"/>
                    </a:ext>
                  </a:extLst>
                </a:gridCol>
                <a:gridCol w="1245307">
                  <a:extLst>
                    <a:ext uri="{9D8B030D-6E8A-4147-A177-3AD203B41FA5}">
                      <a16:colId xmlns:a16="http://schemas.microsoft.com/office/drawing/2014/main" val="123327610"/>
                    </a:ext>
                  </a:extLst>
                </a:gridCol>
              </a:tblGrid>
              <a:tr h="73606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bg1"/>
                          </a:solidFill>
                          <a:effectLst/>
                          <a:cs typeface="Sultan bold" pitchFamily="2" charset="-78"/>
                        </a:rPr>
                        <a:t>المهام الأدائية </a:t>
                      </a:r>
                      <a:endParaRPr lang="ar-SA" sz="2400" b="0" i="0" u="none" strike="noStrike" dirty="0">
                        <a:solidFill>
                          <a:schemeClr val="bg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8A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bg1"/>
                          </a:solidFill>
                          <a:effectLst/>
                          <a:cs typeface="Sultan bold" pitchFamily="2" charset="-78"/>
                        </a:rPr>
                        <a:t>المشاركة والتفاعل </a:t>
                      </a:r>
                      <a:endParaRPr lang="ar-SA" sz="2400" b="0" i="0" u="none" strike="noStrike" dirty="0">
                        <a:solidFill>
                          <a:schemeClr val="bg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8A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bg1"/>
                          </a:solidFill>
                          <a:effectLst/>
                          <a:cs typeface="Sultan bold" pitchFamily="2" charset="-78"/>
                        </a:rPr>
                        <a:t>الاختبارات القصيرة</a:t>
                      </a:r>
                      <a:endParaRPr lang="ar-SA" sz="2400" b="0" i="0" u="none" strike="noStrike" dirty="0">
                        <a:solidFill>
                          <a:schemeClr val="bg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8A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bg1"/>
                          </a:solidFill>
                          <a:effectLst/>
                          <a:cs typeface="Sultan bold" pitchFamily="2" charset="-78"/>
                        </a:rPr>
                        <a:t>المجموع</a:t>
                      </a:r>
                      <a:endParaRPr lang="ar-SA" sz="2400" b="0" i="0" u="none" strike="noStrike" dirty="0">
                        <a:solidFill>
                          <a:schemeClr val="bg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8A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bg1"/>
                          </a:solidFill>
                          <a:effectLst/>
                          <a:cs typeface="Sultan bold" pitchFamily="2" charset="-78"/>
                        </a:rPr>
                        <a:t>الاختبار النهائي</a:t>
                      </a:r>
                      <a:endParaRPr lang="ar-SA" sz="2400" b="0" i="0" u="none" strike="noStrike" dirty="0">
                        <a:solidFill>
                          <a:schemeClr val="bg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8A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bg1"/>
                          </a:solidFill>
                          <a:effectLst/>
                          <a:cs typeface="Sultan bold" pitchFamily="2" charset="-78"/>
                        </a:rPr>
                        <a:t>الدرجة النهائية</a:t>
                      </a:r>
                      <a:endParaRPr lang="ar-SA" sz="2400" b="0" i="0" u="none" strike="noStrike" dirty="0">
                        <a:solidFill>
                          <a:schemeClr val="bg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68082"/>
                  </a:ext>
                </a:extLst>
              </a:tr>
              <a:tr h="37030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20 درجة 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20 درجة 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20 درجة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E468A1"/>
                          </a:solidFill>
                          <a:effectLst/>
                          <a:cs typeface="Sultan bold" pitchFamily="2" charset="-78"/>
                        </a:rPr>
                        <a:t>60 درجة </a:t>
                      </a:r>
                      <a:endParaRPr lang="ar-SA" sz="2400" b="0" i="0" u="none" strike="noStrike" dirty="0">
                        <a:solidFill>
                          <a:srgbClr val="E468A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40 درجة 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E468A1"/>
                          </a:solidFill>
                          <a:effectLst/>
                          <a:cs typeface="Sultan bold" pitchFamily="2" charset="-78"/>
                        </a:rPr>
                        <a:t>100 درجة</a:t>
                      </a:r>
                      <a:endParaRPr lang="ar-SA" sz="2400" b="0" i="0" u="none" strike="noStrike" dirty="0">
                        <a:solidFill>
                          <a:srgbClr val="E468A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649728"/>
                  </a:ext>
                </a:extLst>
              </a:tr>
              <a:tr h="110182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واجبات 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بحوث أو مشروع أو تقرير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نشاطات وتطبيقات صفية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المشاركة 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عملي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تحريري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عملي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chemeClr val="tx1"/>
                          </a:solidFill>
                          <a:effectLst/>
                          <a:cs typeface="Sultan bold" pitchFamily="2" charset="-78"/>
                        </a:rPr>
                        <a:t>تحريري</a:t>
                      </a:r>
                      <a:endParaRPr lang="ar-SA" sz="2400" b="0" i="0" u="none" strike="noStrike" dirty="0">
                        <a:solidFill>
                          <a:schemeClr val="tx1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003172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469274"/>
                          </a:solidFill>
                          <a:effectLst/>
                          <a:cs typeface="Sultan bold" pitchFamily="2" charset="-78"/>
                        </a:rPr>
                        <a:t>10 درجات </a:t>
                      </a:r>
                      <a:endParaRPr lang="ar-SA" sz="2400" b="0" i="0" u="none" strike="noStrike" dirty="0">
                        <a:solidFill>
                          <a:srgbClr val="469274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469274"/>
                          </a:solidFill>
                          <a:effectLst/>
                          <a:cs typeface="Sultan bold" pitchFamily="2" charset="-78"/>
                        </a:rPr>
                        <a:t>10 درجات </a:t>
                      </a:r>
                      <a:endParaRPr lang="ar-SA" sz="2400" b="0" i="0" u="none" strike="noStrike" dirty="0">
                        <a:solidFill>
                          <a:srgbClr val="469274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469274"/>
                          </a:solidFill>
                          <a:effectLst/>
                          <a:cs typeface="Sultan bold" pitchFamily="2" charset="-78"/>
                        </a:rPr>
                        <a:t>10 درجات </a:t>
                      </a:r>
                      <a:endParaRPr lang="ar-SA" sz="2400" b="0" i="0" u="none" strike="noStrike" dirty="0">
                        <a:solidFill>
                          <a:srgbClr val="469274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469274"/>
                          </a:solidFill>
                          <a:effectLst/>
                          <a:cs typeface="Sultan bold" pitchFamily="2" charset="-78"/>
                        </a:rPr>
                        <a:t>10 درجات </a:t>
                      </a:r>
                      <a:endParaRPr lang="ar-SA" sz="2400" b="0" i="0" u="none" strike="noStrike" dirty="0">
                        <a:solidFill>
                          <a:srgbClr val="469274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469274"/>
                          </a:solidFill>
                          <a:effectLst/>
                          <a:cs typeface="Sultan bold" pitchFamily="2" charset="-78"/>
                        </a:rPr>
                        <a:t>10 درجات </a:t>
                      </a:r>
                      <a:endParaRPr lang="ar-SA" sz="2400" b="0" i="0" u="none" strike="noStrike" dirty="0">
                        <a:solidFill>
                          <a:srgbClr val="469274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469274"/>
                          </a:solidFill>
                          <a:effectLst/>
                          <a:cs typeface="Sultan bold" pitchFamily="2" charset="-78"/>
                        </a:rPr>
                        <a:t>10 درجات </a:t>
                      </a:r>
                      <a:endParaRPr lang="ar-SA" sz="2400" b="0" i="0" u="none" strike="noStrike" dirty="0">
                        <a:solidFill>
                          <a:srgbClr val="469274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469274"/>
                          </a:solidFill>
                          <a:effectLst/>
                          <a:cs typeface="Sultan bold" pitchFamily="2" charset="-78"/>
                        </a:rPr>
                        <a:t>25 درجة</a:t>
                      </a:r>
                      <a:endParaRPr lang="ar-SA" sz="2400" b="0" i="0" u="none" strike="noStrike" dirty="0">
                        <a:solidFill>
                          <a:srgbClr val="469274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400" b="0" u="none" strike="noStrike" dirty="0">
                          <a:solidFill>
                            <a:srgbClr val="469274"/>
                          </a:solidFill>
                          <a:effectLst/>
                          <a:cs typeface="Sultan bold" pitchFamily="2" charset="-78"/>
                        </a:rPr>
                        <a:t>15 درجة</a:t>
                      </a:r>
                      <a:endParaRPr lang="ar-SA" sz="2400" b="0" i="0" u="none" strike="noStrike" dirty="0">
                        <a:solidFill>
                          <a:srgbClr val="469274"/>
                        </a:solidFill>
                        <a:effectLst/>
                        <a:latin typeface="Mohammad bold art 1"/>
                        <a:cs typeface="Sultan bold" pitchFamily="2" charset="-78"/>
                      </a:endParaRPr>
                    </a:p>
                  </a:txBody>
                  <a:tcPr marL="4545" marR="4545" marT="45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378515"/>
                  </a:ext>
                </a:extLst>
              </a:tr>
            </a:tbl>
          </a:graphicData>
        </a:graphic>
      </p:graphicFrame>
      <p:pic>
        <p:nvPicPr>
          <p:cNvPr id="13" name="Picture 7">
            <a:extLst>
              <a:ext uri="{FF2B5EF4-FFF2-40B4-BE49-F238E27FC236}">
                <a16:creationId xmlns:a16="http://schemas.microsoft.com/office/drawing/2014/main" id="{9CF51E39-112F-4B31-8700-4C91E29EB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0800" y="4571093"/>
            <a:ext cx="2015337" cy="2286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1046" y="1723116"/>
            <a:ext cx="9568463" cy="1373639"/>
            <a:chOff x="0" y="0"/>
            <a:chExt cx="4855109" cy="696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5109" cy="696995"/>
            </a:xfrm>
            <a:custGeom>
              <a:avLst/>
              <a:gdLst/>
              <a:ahLst/>
              <a:cxnLst/>
              <a:rect l="l" t="t" r="r" b="b"/>
              <a:pathLst>
                <a:path w="4855109" h="696995">
                  <a:moveTo>
                    <a:pt x="4730649" y="696995"/>
                  </a:moveTo>
                  <a:lnTo>
                    <a:pt x="124460" y="696995"/>
                  </a:lnTo>
                  <a:cubicBezTo>
                    <a:pt x="55880" y="696995"/>
                    <a:pt x="0" y="641115"/>
                    <a:pt x="0" y="5725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649" y="0"/>
                  </a:lnTo>
                  <a:cubicBezTo>
                    <a:pt x="4799229" y="0"/>
                    <a:pt x="4855109" y="55880"/>
                    <a:pt x="4855109" y="124460"/>
                  </a:cubicBezTo>
                  <a:lnTo>
                    <a:pt x="4855109" y="572535"/>
                  </a:lnTo>
                  <a:cubicBezTo>
                    <a:pt x="4855109" y="641115"/>
                    <a:pt x="4799229" y="696995"/>
                    <a:pt x="4730649" y="6969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21046" y="3267227"/>
            <a:ext cx="9568463" cy="1373639"/>
            <a:chOff x="0" y="0"/>
            <a:chExt cx="4855109" cy="696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5109" cy="696995"/>
            </a:xfrm>
            <a:custGeom>
              <a:avLst/>
              <a:gdLst/>
              <a:ahLst/>
              <a:cxnLst/>
              <a:rect l="l" t="t" r="r" b="b"/>
              <a:pathLst>
                <a:path w="4855109" h="696995">
                  <a:moveTo>
                    <a:pt x="4730649" y="696995"/>
                  </a:moveTo>
                  <a:lnTo>
                    <a:pt x="124460" y="696995"/>
                  </a:lnTo>
                  <a:cubicBezTo>
                    <a:pt x="55880" y="696995"/>
                    <a:pt x="0" y="641115"/>
                    <a:pt x="0" y="5725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649" y="0"/>
                  </a:lnTo>
                  <a:cubicBezTo>
                    <a:pt x="4799229" y="0"/>
                    <a:pt x="4855109" y="55880"/>
                    <a:pt x="4855109" y="124460"/>
                  </a:cubicBezTo>
                  <a:lnTo>
                    <a:pt x="4855109" y="572535"/>
                  </a:lnTo>
                  <a:cubicBezTo>
                    <a:pt x="4855109" y="641115"/>
                    <a:pt x="4799229" y="696995"/>
                    <a:pt x="4730649" y="6969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37" r="11923" b="76499"/>
          <a:stretch>
            <a:fillRect/>
          </a:stretch>
        </p:blipFill>
        <p:spPr>
          <a:xfrm>
            <a:off x="0" y="5229818"/>
            <a:ext cx="8219721" cy="162818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21046" y="4867399"/>
            <a:ext cx="9568463" cy="1373639"/>
            <a:chOff x="0" y="0"/>
            <a:chExt cx="4855109" cy="6969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55109" cy="696995"/>
            </a:xfrm>
            <a:custGeom>
              <a:avLst/>
              <a:gdLst/>
              <a:ahLst/>
              <a:cxnLst/>
              <a:rect l="l" t="t" r="r" b="b"/>
              <a:pathLst>
                <a:path w="4855109" h="696995">
                  <a:moveTo>
                    <a:pt x="4730649" y="696995"/>
                  </a:moveTo>
                  <a:lnTo>
                    <a:pt x="124460" y="696995"/>
                  </a:lnTo>
                  <a:cubicBezTo>
                    <a:pt x="55880" y="696995"/>
                    <a:pt x="0" y="641115"/>
                    <a:pt x="0" y="5725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649" y="0"/>
                  </a:lnTo>
                  <a:cubicBezTo>
                    <a:pt x="4799229" y="0"/>
                    <a:pt x="4855109" y="55880"/>
                    <a:pt x="4855109" y="124460"/>
                  </a:cubicBezTo>
                  <a:lnTo>
                    <a:pt x="4855109" y="572535"/>
                  </a:lnTo>
                  <a:cubicBezTo>
                    <a:pt x="4855109" y="641115"/>
                    <a:pt x="4799229" y="696995"/>
                    <a:pt x="4730649" y="6969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338"/>
          <a:stretch>
            <a:fillRect/>
          </a:stretch>
        </p:blipFill>
        <p:spPr>
          <a:xfrm>
            <a:off x="9649970" y="-207915"/>
            <a:ext cx="2343857" cy="14024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975" b="29949"/>
          <a:stretch>
            <a:fillRect/>
          </a:stretch>
        </p:blipFill>
        <p:spPr>
          <a:xfrm>
            <a:off x="-12303" y="616962"/>
            <a:ext cx="1242815" cy="137097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177568" y="2108837"/>
            <a:ext cx="1423882" cy="602197"/>
            <a:chOff x="0" y="0"/>
            <a:chExt cx="1561503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1503" cy="660400"/>
            </a:xfrm>
            <a:custGeom>
              <a:avLst/>
              <a:gdLst/>
              <a:ahLst/>
              <a:cxnLst/>
              <a:rect l="l" t="t" r="r" b="b"/>
              <a:pathLst>
                <a:path w="1561503" h="660400">
                  <a:moveTo>
                    <a:pt x="14370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7043" y="0"/>
                  </a:lnTo>
                  <a:cubicBezTo>
                    <a:pt x="1505623" y="0"/>
                    <a:pt x="1561503" y="55880"/>
                    <a:pt x="1561503" y="124460"/>
                  </a:cubicBezTo>
                  <a:lnTo>
                    <a:pt x="1561503" y="535940"/>
                  </a:lnTo>
                  <a:cubicBezTo>
                    <a:pt x="1561503" y="604520"/>
                    <a:pt x="1505623" y="660400"/>
                    <a:pt x="1437043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177568" y="3642944"/>
            <a:ext cx="1423882" cy="602197"/>
            <a:chOff x="0" y="0"/>
            <a:chExt cx="1561503" cy="66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61503" cy="660400"/>
            </a:xfrm>
            <a:custGeom>
              <a:avLst/>
              <a:gdLst/>
              <a:ahLst/>
              <a:cxnLst/>
              <a:rect l="l" t="t" r="r" b="b"/>
              <a:pathLst>
                <a:path w="1561503" h="660400">
                  <a:moveTo>
                    <a:pt x="14370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7043" y="0"/>
                  </a:lnTo>
                  <a:cubicBezTo>
                    <a:pt x="1505623" y="0"/>
                    <a:pt x="1561503" y="55880"/>
                    <a:pt x="1561503" y="124460"/>
                  </a:cubicBezTo>
                  <a:lnTo>
                    <a:pt x="1561503" y="535940"/>
                  </a:lnTo>
                  <a:cubicBezTo>
                    <a:pt x="1561503" y="604520"/>
                    <a:pt x="1505623" y="660400"/>
                    <a:pt x="1437043" y="660400"/>
                  </a:cubicBezTo>
                  <a:close/>
                </a:path>
              </a:pathLst>
            </a:custGeom>
            <a:solidFill>
              <a:srgbClr val="FFC05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177568" y="5253120"/>
            <a:ext cx="1423882" cy="602197"/>
            <a:chOff x="0" y="0"/>
            <a:chExt cx="1561503" cy="660400"/>
          </a:xfrm>
          <a:solidFill>
            <a:srgbClr val="469274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61503" cy="660400"/>
            </a:xfrm>
            <a:custGeom>
              <a:avLst/>
              <a:gdLst/>
              <a:ahLst/>
              <a:cxnLst/>
              <a:rect l="l" t="t" r="r" b="b"/>
              <a:pathLst>
                <a:path w="1561503" h="660400">
                  <a:moveTo>
                    <a:pt x="14370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7043" y="0"/>
                  </a:lnTo>
                  <a:cubicBezTo>
                    <a:pt x="1505623" y="0"/>
                    <a:pt x="1561503" y="55880"/>
                    <a:pt x="1561503" y="124460"/>
                  </a:cubicBezTo>
                  <a:lnTo>
                    <a:pt x="1561503" y="535940"/>
                  </a:lnTo>
                  <a:cubicBezTo>
                    <a:pt x="1561503" y="604520"/>
                    <a:pt x="1505623" y="660400"/>
                    <a:pt x="1437043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26C5540-A269-4E86-9522-DFEC21BF0F3F}"/>
              </a:ext>
            </a:extLst>
          </p:cNvPr>
          <p:cNvSpPr txBox="1"/>
          <p:nvPr/>
        </p:nvSpPr>
        <p:spPr>
          <a:xfrm>
            <a:off x="2947081" y="2027830"/>
            <a:ext cx="6316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4000" dirty="0">
                <a:solidFill>
                  <a:srgbClr val="E468A1"/>
                </a:solidFill>
                <a:latin typeface="Calibri"/>
                <a:cs typeface="Sultan bold" pitchFamily="2" charset="-78"/>
              </a:rPr>
              <a:t>مستندات ونماذج وتقارير الأعمال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769D4C-2E4B-4918-80E3-1A17FF2F2954}"/>
              </a:ext>
            </a:extLst>
          </p:cNvPr>
          <p:cNvSpPr txBox="1"/>
          <p:nvPr/>
        </p:nvSpPr>
        <p:spPr>
          <a:xfrm>
            <a:off x="2947081" y="3489228"/>
            <a:ext cx="6316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4000" dirty="0">
                <a:solidFill>
                  <a:srgbClr val="FFC05D"/>
                </a:solidFill>
                <a:latin typeface="Calibri"/>
                <a:cs typeface="Sultan bold" pitchFamily="2" charset="-78"/>
              </a:rPr>
              <a:t>الشبكات المتقدمة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085047B-AB86-47B6-A24F-1B0F435AAFFA}"/>
              </a:ext>
            </a:extLst>
          </p:cNvPr>
          <p:cNvSpPr txBox="1"/>
          <p:nvPr/>
        </p:nvSpPr>
        <p:spPr>
          <a:xfrm>
            <a:off x="1434905" y="5085876"/>
            <a:ext cx="8848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SA" sz="4000" dirty="0">
                <a:solidFill>
                  <a:srgbClr val="469274"/>
                </a:solidFill>
                <a:latin typeface="Calibri"/>
                <a:cs typeface="Sultan bold" pitchFamily="2" charset="-78"/>
              </a:rPr>
              <a:t>البرمجة بواسطة المايكروبت</a:t>
            </a:r>
            <a:r>
              <a:rPr lang="en-US" sz="4000" dirty="0">
                <a:solidFill>
                  <a:srgbClr val="469274"/>
                </a:solidFill>
                <a:cs typeface="Sultan bold" pitchFamily="2" charset="-78"/>
              </a:rPr>
              <a:t>MICROBIT</a:t>
            </a:r>
            <a:endParaRPr lang="ar-SA" sz="4000" dirty="0">
              <a:solidFill>
                <a:srgbClr val="469274"/>
              </a:solidFill>
              <a:cs typeface="Sultan bold" pitchFamily="2" charset="-78"/>
            </a:endParaRPr>
          </a:p>
          <a:p>
            <a:pPr algn="ctr" defTabSz="609630" rtl="0"/>
            <a:endParaRPr lang="ar-SA" sz="4000" dirty="0">
              <a:solidFill>
                <a:srgbClr val="469274"/>
              </a:solidFill>
              <a:latin typeface="Calibri"/>
              <a:cs typeface="Sultan bold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64C1EE3-D505-48E7-993E-AD267E15064D}"/>
              </a:ext>
            </a:extLst>
          </p:cNvPr>
          <p:cNvSpPr txBox="1"/>
          <p:nvPr/>
        </p:nvSpPr>
        <p:spPr>
          <a:xfrm>
            <a:off x="2937804" y="616962"/>
            <a:ext cx="63163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44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وحدات منهج تقنية رقمية 1-3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69046">
            <a:off x="1844233" y="1156433"/>
            <a:ext cx="1548088" cy="19879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3203187" y="1334766"/>
            <a:ext cx="1852873" cy="122752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07161" y="2150391"/>
            <a:ext cx="6822673" cy="2595635"/>
            <a:chOff x="0" y="0"/>
            <a:chExt cx="3461875" cy="1317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61875" cy="1317045"/>
            </a:xfrm>
            <a:custGeom>
              <a:avLst/>
              <a:gdLst/>
              <a:ahLst/>
              <a:cxnLst/>
              <a:rect l="l" t="t" r="r" b="b"/>
              <a:pathLst>
                <a:path w="3461875" h="1317045">
                  <a:moveTo>
                    <a:pt x="3337415" y="1317045"/>
                  </a:moveTo>
                  <a:lnTo>
                    <a:pt x="124460" y="1317045"/>
                  </a:lnTo>
                  <a:cubicBezTo>
                    <a:pt x="55880" y="1317045"/>
                    <a:pt x="0" y="1261165"/>
                    <a:pt x="0" y="11925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37415" y="0"/>
                  </a:lnTo>
                  <a:cubicBezTo>
                    <a:pt x="3405995" y="0"/>
                    <a:pt x="3461875" y="55880"/>
                    <a:pt x="3461875" y="124460"/>
                  </a:cubicBezTo>
                  <a:lnTo>
                    <a:pt x="3461875" y="1192585"/>
                  </a:lnTo>
                  <a:cubicBezTo>
                    <a:pt x="3461875" y="1261165"/>
                    <a:pt x="3405995" y="1317045"/>
                    <a:pt x="3337415" y="13170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5229818"/>
            <a:ext cx="12192000" cy="1628182"/>
            <a:chOff x="0" y="0"/>
            <a:chExt cx="24384000" cy="325636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1637" r="11923" b="76499"/>
            <a:stretch>
              <a:fillRect/>
            </a:stretch>
          </p:blipFill>
          <p:spPr>
            <a:xfrm>
              <a:off x="0" y="653867"/>
              <a:ext cx="13138458" cy="260249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1637" r="11923" b="76499"/>
            <a:stretch>
              <a:fillRect/>
            </a:stretch>
          </p:blipFill>
          <p:spPr>
            <a:xfrm flipH="1">
              <a:off x="7944557" y="0"/>
              <a:ext cx="16439443" cy="3256364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82682" flipH="1">
            <a:off x="10103727" y="1651747"/>
            <a:ext cx="2804947" cy="43741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749864" y="5754906"/>
            <a:ext cx="1645111" cy="13572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26463" y="5754906"/>
            <a:ext cx="1645111" cy="13572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05935" y="5754906"/>
            <a:ext cx="1645111" cy="1357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28338"/>
          <a:stretch>
            <a:fillRect/>
          </a:stretch>
        </p:blipFill>
        <p:spPr>
          <a:xfrm>
            <a:off x="9427236" y="350153"/>
            <a:ext cx="2343857" cy="14024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8456" b="28048"/>
          <a:stretch>
            <a:fillRect/>
          </a:stretch>
        </p:blipFill>
        <p:spPr>
          <a:xfrm>
            <a:off x="0" y="2703850"/>
            <a:ext cx="1676869" cy="14081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956806" y="4076392"/>
            <a:ext cx="1862259" cy="230685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9EF7DBB-8EFE-49DD-AE22-B0E4814FB0FE}"/>
              </a:ext>
            </a:extLst>
          </p:cNvPr>
          <p:cNvSpPr txBox="1"/>
          <p:nvPr/>
        </p:nvSpPr>
        <p:spPr>
          <a:xfrm>
            <a:off x="2807161" y="2437958"/>
            <a:ext cx="6319303" cy="913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5334" dirty="0">
                <a:solidFill>
                  <a:srgbClr val="E468A1"/>
                </a:solidFill>
                <a:latin typeface="Calibri"/>
                <a:cs typeface="Sultan bold" pitchFamily="2" charset="-78"/>
              </a:rPr>
              <a:t>الوحدة الاولى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FA0C530-02BC-4708-A9D7-27C3227AE142}"/>
              </a:ext>
            </a:extLst>
          </p:cNvPr>
          <p:cNvSpPr txBox="1"/>
          <p:nvPr/>
        </p:nvSpPr>
        <p:spPr>
          <a:xfrm>
            <a:off x="2887722" y="3250169"/>
            <a:ext cx="63163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44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مستندات ونماذج وتقارير الأعمال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338"/>
          <a:stretch>
            <a:fillRect/>
          </a:stretch>
        </p:blipFill>
        <p:spPr>
          <a:xfrm>
            <a:off x="9605044" y="-55915"/>
            <a:ext cx="3172273" cy="189819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5443359"/>
            <a:ext cx="12192000" cy="1445763"/>
            <a:chOff x="0" y="0"/>
            <a:chExt cx="24384000" cy="289152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637" r="11923" b="76499"/>
            <a:stretch>
              <a:fillRect/>
            </a:stretch>
          </p:blipFill>
          <p:spPr>
            <a:xfrm>
              <a:off x="0" y="0"/>
              <a:ext cx="14283368" cy="282928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7" r="16452" b="76637"/>
            <a:stretch>
              <a:fillRect/>
            </a:stretch>
          </p:blipFill>
          <p:spPr>
            <a:xfrm flipH="1">
              <a:off x="11096745" y="542377"/>
              <a:ext cx="13287255" cy="2349150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57871" y="2115258"/>
            <a:ext cx="2267611" cy="4300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661480" y="4595354"/>
            <a:ext cx="1359057" cy="22937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53158" y="5347321"/>
            <a:ext cx="1587893" cy="16497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7777138" y="5129685"/>
            <a:ext cx="1145757" cy="17594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83239" y="5072796"/>
            <a:ext cx="1643609" cy="219880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1EED86E-F197-4661-95C4-FD685CD39CFA}"/>
              </a:ext>
            </a:extLst>
          </p:cNvPr>
          <p:cNvSpPr txBox="1"/>
          <p:nvPr/>
        </p:nvSpPr>
        <p:spPr>
          <a:xfrm>
            <a:off x="188433" y="270923"/>
            <a:ext cx="9619891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في هذه الوحدة سيتعرف الطلبة على أنواع مستندات الأعمال المختلفة ومبادئ التصميم الخاصة بها . وبشكل أكثر تحديداَ سيتعلم الطلبة الاختلاف بين المستندات الرسمية وغير الرسمية من خلال التركيز على أن الشركات والمؤسسات تستخدم المستندات الرسمية مثل : نماذج الطلبات واستطلاعات رضا العملاء وتقارير الأعمال. وسيتعلمون أيضاَ العناصر الرئيسة للمستندات المختلفة , وكيفية تصميم مستندات الاعمال باستخدام برنامج ( سكريبوس ) كأداة للنشر المكتبي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3068" y="3885539"/>
            <a:ext cx="2487881" cy="1719747"/>
          </a:xfrm>
          <a:prstGeom prst="rect">
            <a:avLst/>
          </a:prstGeom>
        </p:spPr>
      </p:pic>
      <p:grpSp>
        <p:nvGrpSpPr>
          <p:cNvPr id="43" name="Group 23">
            <a:extLst>
              <a:ext uri="{FF2B5EF4-FFF2-40B4-BE49-F238E27FC236}">
                <a16:creationId xmlns:a16="http://schemas.microsoft.com/office/drawing/2014/main" id="{94843C53-6D41-4131-93FE-7DC734A3EBE4}"/>
              </a:ext>
            </a:extLst>
          </p:cNvPr>
          <p:cNvGrpSpPr/>
          <p:nvPr/>
        </p:nvGrpSpPr>
        <p:grpSpPr>
          <a:xfrm>
            <a:off x="11078574" y="1154168"/>
            <a:ext cx="492185" cy="459146"/>
            <a:chOff x="0" y="0"/>
            <a:chExt cx="660400" cy="660400"/>
          </a:xfrm>
        </p:grpSpPr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80EE8F14-0AEA-4044-96FE-5CD472A9FE4F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40B4A88-91E3-4414-B898-D53F048B2065}"/>
              </a:ext>
            </a:extLst>
          </p:cNvPr>
          <p:cNvSpPr txBox="1"/>
          <p:nvPr/>
        </p:nvSpPr>
        <p:spPr>
          <a:xfrm>
            <a:off x="3352800" y="1004011"/>
            <a:ext cx="7604659" cy="4775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التمييز بين أنواع مستندات الأعمال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التمييز بين عناصر تصميم المستند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مستند باستخدام برنامج سكريبوس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التمييز بين نماذج الأعمال المطبوعة ونماذج الأعمال عبر الويب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نموذج طلب باستخدام برنامج سكريبوس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إنشاء نموذج استطلاع رضا العملاء باستخدام برنامج سكريبوس .</a:t>
            </a:r>
          </a:p>
          <a:p>
            <a:pPr defTabSz="609630" rtl="0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تصميم تقرير أعمال .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96CAA98-CC25-4F13-9F4C-CBE07DE7A814}"/>
              </a:ext>
            </a:extLst>
          </p:cNvPr>
          <p:cNvSpPr txBox="1"/>
          <p:nvPr/>
        </p:nvSpPr>
        <p:spPr>
          <a:xfrm>
            <a:off x="8737600" y="189001"/>
            <a:ext cx="3708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4000" dirty="0">
                <a:solidFill>
                  <a:srgbClr val="E468A1"/>
                </a:solidFill>
                <a:latin typeface="Calibri"/>
                <a:cs typeface="Sultan bold" pitchFamily="2" charset="-78"/>
              </a:rPr>
              <a:t>نواتج التعلم :</a:t>
            </a: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FFD974F0-F092-4F3A-9B69-E3FC6DB2F184}"/>
              </a:ext>
            </a:extLst>
          </p:cNvPr>
          <p:cNvGrpSpPr/>
          <p:nvPr/>
        </p:nvGrpSpPr>
        <p:grpSpPr>
          <a:xfrm>
            <a:off x="11078574" y="1901372"/>
            <a:ext cx="492185" cy="459146"/>
            <a:chOff x="0" y="0"/>
            <a:chExt cx="660400" cy="660400"/>
          </a:xfrm>
        </p:grpSpPr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F48B481-B43A-4CF7-9EFB-2C4EAE52F467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grpSp>
        <p:nvGrpSpPr>
          <p:cNvPr id="28" name="Group 23">
            <a:extLst>
              <a:ext uri="{FF2B5EF4-FFF2-40B4-BE49-F238E27FC236}">
                <a16:creationId xmlns:a16="http://schemas.microsoft.com/office/drawing/2014/main" id="{B86AE5B0-AF35-4766-81C2-38FC4710537A}"/>
              </a:ext>
            </a:extLst>
          </p:cNvPr>
          <p:cNvGrpSpPr/>
          <p:nvPr/>
        </p:nvGrpSpPr>
        <p:grpSpPr>
          <a:xfrm>
            <a:off x="11078574" y="2514600"/>
            <a:ext cx="492185" cy="459146"/>
            <a:chOff x="0" y="0"/>
            <a:chExt cx="660400" cy="660400"/>
          </a:xfrm>
        </p:grpSpPr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A500ADE9-D086-401F-AE9D-C0BDE7727535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C6C6AF28-B224-4C7B-8EA2-F8DC25333C4E}"/>
              </a:ext>
            </a:extLst>
          </p:cNvPr>
          <p:cNvGrpSpPr/>
          <p:nvPr/>
        </p:nvGrpSpPr>
        <p:grpSpPr>
          <a:xfrm>
            <a:off x="11078574" y="3199427"/>
            <a:ext cx="492185" cy="459146"/>
            <a:chOff x="0" y="0"/>
            <a:chExt cx="660400" cy="660400"/>
          </a:xfrm>
        </p:grpSpPr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067D4DC-A45F-414D-8A8E-37F1FE8A67EE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grpSp>
        <p:nvGrpSpPr>
          <p:cNvPr id="32" name="Group 23">
            <a:extLst>
              <a:ext uri="{FF2B5EF4-FFF2-40B4-BE49-F238E27FC236}">
                <a16:creationId xmlns:a16="http://schemas.microsoft.com/office/drawing/2014/main" id="{67BF62E6-B2C3-4F8E-BA69-5C47472A5811}"/>
              </a:ext>
            </a:extLst>
          </p:cNvPr>
          <p:cNvGrpSpPr/>
          <p:nvPr/>
        </p:nvGrpSpPr>
        <p:grpSpPr>
          <a:xfrm>
            <a:off x="11078574" y="3882042"/>
            <a:ext cx="492185" cy="459146"/>
            <a:chOff x="0" y="0"/>
            <a:chExt cx="660400" cy="660400"/>
          </a:xfrm>
        </p:grpSpPr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A2D12A01-8FD1-4830-85E5-8569CFFC3CE4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grpSp>
        <p:nvGrpSpPr>
          <p:cNvPr id="50" name="Group 23">
            <a:extLst>
              <a:ext uri="{FF2B5EF4-FFF2-40B4-BE49-F238E27FC236}">
                <a16:creationId xmlns:a16="http://schemas.microsoft.com/office/drawing/2014/main" id="{4978C748-6142-4180-B0EB-08CB5F97B4AC}"/>
              </a:ext>
            </a:extLst>
          </p:cNvPr>
          <p:cNvGrpSpPr/>
          <p:nvPr/>
        </p:nvGrpSpPr>
        <p:grpSpPr>
          <a:xfrm>
            <a:off x="11078574" y="4571760"/>
            <a:ext cx="492185" cy="459146"/>
            <a:chOff x="0" y="0"/>
            <a:chExt cx="660400" cy="660400"/>
          </a:xfrm>
        </p:grpSpPr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384039E6-2672-46D7-A845-EA7B8B4F44C2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grpSp>
        <p:nvGrpSpPr>
          <p:cNvPr id="52" name="Group 23">
            <a:extLst>
              <a:ext uri="{FF2B5EF4-FFF2-40B4-BE49-F238E27FC236}">
                <a16:creationId xmlns:a16="http://schemas.microsoft.com/office/drawing/2014/main" id="{D47E09ED-D4A5-4861-8E59-09DEFCA1E6A0}"/>
              </a:ext>
            </a:extLst>
          </p:cNvPr>
          <p:cNvGrpSpPr/>
          <p:nvPr/>
        </p:nvGrpSpPr>
        <p:grpSpPr>
          <a:xfrm>
            <a:off x="11078574" y="5241022"/>
            <a:ext cx="492185" cy="459146"/>
            <a:chOff x="0" y="0"/>
            <a:chExt cx="660400" cy="660400"/>
          </a:xfrm>
        </p:grpSpPr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98562791-494E-4839-A757-90017B051C5F}"/>
                </a:ext>
              </a:extLst>
            </p:cNvPr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68A1"/>
            </a:solidFill>
          </p:spPr>
        </p:sp>
      </p:grpSp>
      <p:grpSp>
        <p:nvGrpSpPr>
          <p:cNvPr id="54" name="Group 7">
            <a:extLst>
              <a:ext uri="{FF2B5EF4-FFF2-40B4-BE49-F238E27FC236}">
                <a16:creationId xmlns:a16="http://schemas.microsoft.com/office/drawing/2014/main" id="{6130CEDB-C672-4E93-9B5E-79ADC02B8ABF}"/>
              </a:ext>
            </a:extLst>
          </p:cNvPr>
          <p:cNvGrpSpPr/>
          <p:nvPr/>
        </p:nvGrpSpPr>
        <p:grpSpPr>
          <a:xfrm>
            <a:off x="0" y="5443359"/>
            <a:ext cx="12192000" cy="1445763"/>
            <a:chOff x="0" y="0"/>
            <a:chExt cx="24384000" cy="2891527"/>
          </a:xfrm>
        </p:grpSpPr>
        <p:pic>
          <p:nvPicPr>
            <p:cNvPr id="55" name="Picture 8">
              <a:extLst>
                <a:ext uri="{FF2B5EF4-FFF2-40B4-BE49-F238E27FC236}">
                  <a16:creationId xmlns:a16="http://schemas.microsoft.com/office/drawing/2014/main" id="{50588CA5-BE04-4727-859E-8D155AC54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637" r="11923" b="76499"/>
            <a:stretch>
              <a:fillRect/>
            </a:stretch>
          </p:blipFill>
          <p:spPr>
            <a:xfrm>
              <a:off x="0" y="0"/>
              <a:ext cx="14283368" cy="2829284"/>
            </a:xfrm>
            <a:prstGeom prst="rect">
              <a:avLst/>
            </a:prstGeom>
          </p:spPr>
        </p:pic>
        <p:pic>
          <p:nvPicPr>
            <p:cNvPr id="56" name="Picture 9">
              <a:extLst>
                <a:ext uri="{FF2B5EF4-FFF2-40B4-BE49-F238E27FC236}">
                  <a16:creationId xmlns:a16="http://schemas.microsoft.com/office/drawing/2014/main" id="{5CE1A32D-462B-4A76-B2D5-9023502C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7" r="16452" b="76637"/>
            <a:stretch>
              <a:fillRect/>
            </a:stretch>
          </p:blipFill>
          <p:spPr>
            <a:xfrm flipH="1">
              <a:off x="11096745" y="542377"/>
              <a:ext cx="13287255" cy="2349150"/>
            </a:xfrm>
            <a:prstGeom prst="rect">
              <a:avLst/>
            </a:prstGeom>
          </p:spPr>
        </p:pic>
      </p:grpSp>
      <p:pic>
        <p:nvPicPr>
          <p:cNvPr id="57" name="Picture 26">
            <a:extLst>
              <a:ext uri="{FF2B5EF4-FFF2-40B4-BE49-F238E27FC236}">
                <a16:creationId xmlns:a16="http://schemas.microsoft.com/office/drawing/2014/main" id="{FDC06A55-8320-4F57-B8DC-ACE5F36BE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963" y="4745412"/>
            <a:ext cx="2488224" cy="2114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440</Words>
  <Application>Microsoft Office PowerPoint</Application>
  <PresentationFormat>شاشة عريضة</PresentationFormat>
  <Paragraphs>72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Calibri</vt:lpstr>
      <vt:lpstr>Dubai</vt:lpstr>
      <vt:lpstr>Mohammad bold art 1</vt:lpstr>
      <vt:lpstr>Sultan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8</cp:revision>
  <dcterms:created xsi:type="dcterms:W3CDTF">2022-03-19T23:59:18Z</dcterms:created>
  <dcterms:modified xsi:type="dcterms:W3CDTF">2022-03-20T01:01:50Z</dcterms:modified>
</cp:coreProperties>
</file>