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8" r:id="rId2"/>
    <p:sldId id="258" r:id="rId3"/>
    <p:sldId id="261" r:id="rId4"/>
    <p:sldId id="263" r:id="rId5"/>
    <p:sldId id="264" r:id="rId6"/>
    <p:sldId id="265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F32F62-97ED-43F8-AC0B-B5703E406B97}">
          <p14:sldIdLst>
            <p14:sldId id="278"/>
            <p14:sldId id="258"/>
            <p14:sldId id="261"/>
            <p14:sldId id="263"/>
            <p14:sldId id="264"/>
            <p14:sldId id="265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3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2E778-7A78-47FB-9C8B-EC7E2E2F4AF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A7F15-8532-40EE-86B8-3A9C18398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3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FA7ED-34BD-4A1A-8693-879D3437C144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8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E15EC-E358-4CB0-AF37-05DEE96166E1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0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FAACA-127F-49B2-956A-E2295CF627BC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925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13485-9054-4398-967A-4C1B40D97531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69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3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F63E4-529B-4220-8C59-B7A1EF2556E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0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B03B-9309-429B-9C6A-478D4EA6054C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144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B3C6D-0AC0-498B-B595-F4C56E1AFBD9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84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E36867-6CEA-479A-8E6F-EE5BE7C2912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6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B8DD8-9800-4BB7-B61C-4284410A75FD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476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F256DF-F5F4-44AA-A82E-64614B7DF4C8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1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24266-6C3D-4F26-80E5-DD33A633E7F2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1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9B56D-2643-437C-947C-E32DA3419673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64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33F8F-9DC6-4E49-934A-3C8CA830D5D9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4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F62E6-AFFA-4FB8-B717-FC94FF24CDB3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32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153E5-16C4-4552-9B46-2D6F6E4876C6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34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FA07C-282C-4404-99D7-BECE21C21668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68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8A2D5-1B78-458F-B922-1829D19D2DDA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52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F603F-A93B-494F-8CED-D7DD9A22CA96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905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15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940D9-52A9-43BB-9F56-F673631BA9EF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25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1DFB0-C478-4BB1-8C9F-68A632F9757F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78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05DB3-E410-4CB8-8034-81629C7389B5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9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8328C-1627-40C6-9C9A-1E74A52E6E54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DC6DD-B150-4CDF-89B5-D27C1D21A2D5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41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7A49F-5301-4067-91AD-2D840A4CCDAC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6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6B24F2-792D-42BD-BC23-19902E71910F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8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A0AD5A-2AA4-4F5E-AC61-3DA3CACA47EB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95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C9C42-8572-41FE-BE7E-1E22A8B9562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8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16918-A58D-4138-B03E-5E9B45DB0FA3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32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5"/>
            </a:gs>
            <a:gs pos="50000">
              <a:schemeClr val="bg1"/>
            </a:gs>
            <a:gs pos="100000">
              <a:schemeClr val="accent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27E405-CDE0-4DE7-9B9A-1C38D6EAEEB2}" type="slidenum">
              <a:rPr lang="ar-SA" altLang="ar-S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مثلث متساوي الساقين 6"/>
          <p:cNvSpPr/>
          <p:nvPr userDrawn="1"/>
        </p:nvSpPr>
        <p:spPr>
          <a:xfrm>
            <a:off x="8306991" y="5782471"/>
            <a:ext cx="837009" cy="1052512"/>
          </a:xfrm>
          <a:prstGeom prst="triangle">
            <a:avLst>
              <a:gd name="adj" fmla="val 10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 sz="1350"/>
          </a:p>
        </p:txBody>
      </p:sp>
      <p:sp>
        <p:nvSpPr>
          <p:cNvPr id="8" name="مثلث متساوي الساقين 7"/>
          <p:cNvSpPr/>
          <p:nvPr userDrawn="1"/>
        </p:nvSpPr>
        <p:spPr>
          <a:xfrm rot="10800000">
            <a:off x="0" y="1"/>
            <a:ext cx="837010" cy="1052513"/>
          </a:xfrm>
          <a:prstGeom prst="triangle">
            <a:avLst>
              <a:gd name="adj" fmla="val 10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 sz="1350"/>
          </a:p>
        </p:txBody>
      </p:sp>
    </p:spTree>
    <p:extLst>
      <p:ext uri="{BB962C8B-B14F-4D97-AF65-F5344CB8AC3E}">
        <p14:creationId xmlns:p14="http://schemas.microsoft.com/office/powerpoint/2010/main" val="171753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342900" algn="ctr" rtl="1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685800" algn="ctr" rtl="1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028700" algn="ctr" rtl="1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371600" algn="ctr" rtl="1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257175" indent="-257175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r" rtl="1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r" rtl="1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r" rtl="1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r" rtl="1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r" rtl="1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r" rtl="1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r" rtl="1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r" rtl="1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5118" y="1327898"/>
            <a:ext cx="7776567" cy="1782365"/>
          </a:xfrm>
        </p:spPr>
        <p:txBody>
          <a:bodyPr/>
          <a:lstStyle/>
          <a:p>
            <a:pPr eaLnBrk="1" hangingPunct="1">
              <a:defRPr/>
            </a:pPr>
            <a:r>
              <a:rPr lang="ar-SA" sz="6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الدرس </a:t>
            </a:r>
            <a:r>
              <a:rPr lang="ar-SA" sz="6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الثاني</a:t>
            </a:r>
            <a:r>
              <a:rPr lang="ar-SA" sz="6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/>
            </a:r>
            <a:br>
              <a:rPr lang="ar-SA" sz="6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</a:b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التسويق </a:t>
            </a: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عبر البريد الإلكتروني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pic>
        <p:nvPicPr>
          <p:cNvPr id="4" name="Picture 2" descr="التسويق عبر البريد الإلكتروني - موسوعة عام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865" y="3267007"/>
            <a:ext cx="4671072" cy="222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6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" y="1166812"/>
            <a:ext cx="770572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0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0817" y="421812"/>
            <a:ext cx="81623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إعدادات الحساب</a:t>
            </a:r>
          </a:p>
          <a:p>
            <a:pPr algn="r"/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بعد إنشاء حسابك وتفعيله، عليك اختيار خطة التسويق المناسبة ومن ثم يمكنك إضافة بعض </a:t>
            </a:r>
            <a:r>
              <a:rPr lang="ar-SA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المعلومات الشخصية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537" y="1914525"/>
            <a:ext cx="5114925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59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128" y="454641"/>
            <a:ext cx="85254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إضافة جهات الاتصال</a:t>
            </a:r>
          </a:p>
          <a:p>
            <a:pPr algn="r" rtl="1"/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يمكنك تحميل )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Upload ( </a:t>
            </a:r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جهات الاتصال الخاصة بك عن طريق است ي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􁣂</a:t>
            </a:r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ادها من ملف بامتداد " .".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csv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463" y="2071967"/>
            <a:ext cx="4991100" cy="2552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8" y="3795827"/>
            <a:ext cx="4299139" cy="32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91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3375" y="506523"/>
            <a:ext cx="80951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تنظيم جهات الاتصال</a:t>
            </a:r>
          </a:p>
          <a:p>
            <a:pPr algn="r" rtl="1"/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بعد </a:t>
            </a:r>
            <a:r>
              <a:rPr lang="ar-SA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استيراد </a:t>
            </a:r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الملف </a:t>
            </a:r>
            <a:r>
              <a:rPr lang="ar-SA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csv</a:t>
            </a:r>
            <a:r>
              <a:rPr lang="ar-SA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 جهات الاتصال  </a:t>
            </a:r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الذي يحتوي جهات الاتصال الخاصة بك، عليك تنظيمها</a:t>
            </a:r>
            <a:r>
              <a:rPr lang="ar-SA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348" y="2145366"/>
            <a:ext cx="5795182" cy="346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0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6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/>
          <p:nvPr/>
        </p:nvSpPr>
        <p:spPr>
          <a:xfrm>
            <a:off x="1143000" y="1808560"/>
            <a:ext cx="6858000" cy="16504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sz="4050" b="1" dirty="0">
                <a:solidFill>
                  <a:srgbClr val="660066"/>
                </a:solidFill>
                <a:cs typeface="PT Bold Broken" pitchFamily="2" charset="-78"/>
              </a:rPr>
              <a:t>جميلتي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4050" b="1" dirty="0">
                <a:solidFill>
                  <a:srgbClr val="99CC00"/>
                </a:solidFill>
                <a:cs typeface="PT Bold Broken" pitchFamily="2" charset="-78"/>
              </a:rPr>
              <a:t> </a:t>
            </a:r>
            <a:r>
              <a:rPr lang="ar-SA" sz="2100" b="1" dirty="0">
                <a:solidFill>
                  <a:srgbClr val="99CC00"/>
                </a:solidFill>
                <a:cs typeface="PT Bold Broken" pitchFamily="2" charset="-78"/>
              </a:rPr>
              <a:t>تصفحي الكتاب من ص </a:t>
            </a:r>
            <a:r>
              <a:rPr lang="en-US" sz="2100" b="1" dirty="0" smtClean="0">
                <a:solidFill>
                  <a:srgbClr val="99CC00"/>
                </a:solidFill>
                <a:cs typeface="PT Bold Broken" pitchFamily="2" charset="-78"/>
              </a:rPr>
              <a:t>- </a:t>
            </a:r>
            <a:r>
              <a:rPr lang="ar-SA" sz="2100" b="1" dirty="0" smtClean="0">
                <a:solidFill>
                  <a:srgbClr val="99CC00"/>
                </a:solidFill>
                <a:cs typeface="PT Bold Broken" pitchFamily="2" charset="-78"/>
              </a:rPr>
              <a:t>    </a:t>
            </a:r>
            <a:r>
              <a:rPr lang="ar-SA" sz="2100" b="1" dirty="0">
                <a:solidFill>
                  <a:srgbClr val="99CC00"/>
                </a:solidFill>
                <a:cs typeface="PT Bold Broken" pitchFamily="2" charset="-78"/>
              </a:rPr>
              <a:t>لاستنتاج أهداف الدرس </a:t>
            </a:r>
          </a:p>
        </p:txBody>
      </p:sp>
      <p:pic>
        <p:nvPicPr>
          <p:cNvPr id="3077" name="Picture 5" descr="Ophthalmology Visual Perception Optometry Lasik Visual Acuity PNG, Clipart,  Cataract, Dry Eye Syndrome, Eye Strain, Fundus,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39" y="3357896"/>
            <a:ext cx="2500722" cy="2500722"/>
          </a:xfrm>
          <a:prstGeom prst="ellipse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08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95343" y="1212056"/>
            <a:ext cx="2159567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495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التسويق</a:t>
            </a:r>
            <a:endParaRPr lang="en-US" sz="4950" b="1" dirty="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graphicFrame>
        <p:nvGraphicFramePr>
          <p:cNvPr id="3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72226"/>
              </p:ext>
            </p:extLst>
          </p:nvPr>
        </p:nvGraphicFramePr>
        <p:xfrm>
          <a:off x="743754" y="1048346"/>
          <a:ext cx="5101829" cy="1252847"/>
        </p:xfrm>
        <a:graphic>
          <a:graphicData uri="http://schemas.openxmlformats.org/drawingml/2006/table">
            <a:tbl>
              <a:tblPr rtl="1" firstRow="1" bandRow="1">
                <a:tableStyleId>{5202B0CA-FC54-4496-8BCA-5EF66A818D29}</a:tableStyleId>
              </a:tblPr>
              <a:tblGrid>
                <a:gridCol w="12754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63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35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44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400" dirty="0" smtClean="0"/>
                        <a:t>رقم النشاط</a:t>
                      </a:r>
                      <a:endParaRPr lang="ar-SA" sz="14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400" b="1" dirty="0" smtClean="0"/>
                        <a:t>2</a:t>
                      </a:r>
                      <a:endParaRPr lang="ar-SA" sz="14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400" dirty="0" smtClean="0"/>
                        <a:t>موضوع النشاط</a:t>
                      </a:r>
                      <a:endParaRPr lang="ar-SA" sz="14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400" dirty="0" smtClean="0"/>
                        <a:t>التسويق</a:t>
                      </a:r>
                      <a:endParaRPr lang="ar-SA" sz="1400" b="1" dirty="0"/>
                    </a:p>
                  </a:txBody>
                  <a:tcPr marL="51443" marR="51443" marT="34295" marB="3429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3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500" b="1" dirty="0" smtClean="0"/>
                        <a:t>مدة النشاط</a:t>
                      </a:r>
                      <a:endParaRPr lang="ar-SA" sz="15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500" b="1" dirty="0" smtClean="0"/>
                        <a:t>10د</a:t>
                      </a:r>
                      <a:endParaRPr lang="ar-SA" sz="15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500" b="1" dirty="0" smtClean="0"/>
                        <a:t>نوع النشاط</a:t>
                      </a:r>
                      <a:endParaRPr lang="ar-SA" sz="1500" b="1" dirty="0"/>
                    </a:p>
                  </a:txBody>
                  <a:tcPr marL="51443" marR="51443" marT="34295" marB="34295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SA" sz="1500" b="1" dirty="0" smtClean="0"/>
                        <a:t>جماعي </a:t>
                      </a:r>
                      <a:endParaRPr lang="ar-SA" sz="1500" b="1" dirty="0"/>
                    </a:p>
                  </a:txBody>
                  <a:tcPr marL="51443" marR="51443" marT="34295" marB="3429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352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1" dirty="0" smtClean="0"/>
                        <a:t>باستخدام استراتيجية (الحوار</a:t>
                      </a:r>
                      <a:r>
                        <a:rPr lang="ar-SA" sz="1500" b="1" baseline="0" dirty="0" smtClean="0"/>
                        <a:t> والمناقشة </a:t>
                      </a:r>
                      <a:r>
                        <a:rPr lang="ar-SA" sz="1500" b="1" dirty="0" smtClean="0"/>
                        <a:t>) أجيبي عما يأتي </a:t>
                      </a:r>
                      <a:endParaRPr lang="ar-SA" sz="15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51443" marR="51443" marT="34295" marB="34295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90" marB="4569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Rounded Rectangle 8"/>
          <p:cNvSpPr/>
          <p:nvPr/>
        </p:nvSpPr>
        <p:spPr>
          <a:xfrm>
            <a:off x="1153716" y="2457450"/>
            <a:ext cx="5438775" cy="2943225"/>
          </a:xfrm>
          <a:prstGeom prst="roundRect">
            <a:avLst/>
          </a:prstGeom>
          <a:solidFill>
            <a:srgbClr val="EFEFEF"/>
          </a:solidFill>
          <a:ln>
            <a:solidFill>
              <a:srgbClr val="273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 rtl="1">
              <a:defRPr/>
            </a:pPr>
            <a:r>
              <a:rPr lang="ar-SA" b="1" dirty="0">
                <a:solidFill>
                  <a:srgbClr val="0C132B"/>
                </a:solidFill>
              </a:rPr>
              <a:t>قومي بقراءة الكتاب ص 9</a:t>
            </a:r>
          </a:p>
          <a:p>
            <a:pPr algn="r" rtl="1">
              <a:defRPr/>
            </a:pPr>
            <a:endParaRPr lang="ar-SA" b="1" dirty="0">
              <a:solidFill>
                <a:srgbClr val="4D6B9C"/>
              </a:solidFill>
            </a:endParaRPr>
          </a:p>
          <a:p>
            <a:pPr algn="r" rtl="1">
              <a:defRPr/>
            </a:pPr>
            <a:r>
              <a:rPr lang="ar-SA" b="1" dirty="0">
                <a:solidFill>
                  <a:srgbClr val="E65171"/>
                </a:solidFill>
              </a:rPr>
              <a:t>والإجابة على الأسئلة التالية :</a:t>
            </a:r>
            <a:endParaRPr lang="ar-SA" b="1" dirty="0">
              <a:solidFill>
                <a:srgbClr val="4D6B9C"/>
              </a:solidFill>
            </a:endParaRP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SA" b="1" dirty="0">
                <a:solidFill>
                  <a:srgbClr val="4D6B9C"/>
                </a:solidFill>
              </a:rPr>
              <a:t>ما هو </a:t>
            </a:r>
            <a:r>
              <a:rPr lang="ar-SA" b="1" dirty="0" smtClean="0">
                <a:solidFill>
                  <a:srgbClr val="4D6B9C"/>
                </a:solidFill>
              </a:rPr>
              <a:t>التسويق عبر البريد الالكتروني؟</a:t>
            </a:r>
            <a:endParaRPr lang="ar-SA" b="1" dirty="0">
              <a:solidFill>
                <a:srgbClr val="4D6B9C"/>
              </a:solidFill>
            </a:endParaRP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SA" b="1" dirty="0">
                <a:solidFill>
                  <a:srgbClr val="4D6B9C"/>
                </a:solidFill>
              </a:rPr>
              <a:t>ما هي أنواع رسائل البريد الإلكترونية </a:t>
            </a:r>
            <a:r>
              <a:rPr lang="ar-SA" b="1" dirty="0" smtClean="0">
                <a:solidFill>
                  <a:srgbClr val="4D6B9C"/>
                </a:solidFill>
              </a:rPr>
              <a:t>؟</a:t>
            </a:r>
            <a:endParaRPr lang="ar-SA" b="1" dirty="0">
              <a:solidFill>
                <a:srgbClr val="4D6B9C"/>
              </a:solidFill>
            </a:endParaRP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ar-SA" b="1" dirty="0" smtClean="0">
                <a:solidFill>
                  <a:srgbClr val="4D6B9C"/>
                </a:solidFill>
              </a:rPr>
              <a:t>ما هي أهمية </a:t>
            </a:r>
            <a:r>
              <a:rPr lang="ar-SA" b="1" dirty="0">
                <a:solidFill>
                  <a:srgbClr val="4D6B9C"/>
                </a:solidFill>
              </a:rPr>
              <a:t>التسويق عبر البريد الإلكترونية </a:t>
            </a:r>
            <a:r>
              <a:rPr lang="ar-SA" b="1" dirty="0" smtClean="0">
                <a:solidFill>
                  <a:srgbClr val="4D6B9C"/>
                </a:solidFill>
              </a:rPr>
              <a:t>؟</a:t>
            </a:r>
            <a:endParaRPr lang="ar-SA" dirty="0"/>
          </a:p>
        </p:txBody>
      </p:sp>
      <p:pic>
        <p:nvPicPr>
          <p:cNvPr id="5" name="صورة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" y="3375422"/>
            <a:ext cx="1778794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6592491" y="2157413"/>
            <a:ext cx="1962419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57657" y="2719983"/>
            <a:ext cx="2554209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1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44461" y="825104"/>
            <a:ext cx="8129588" cy="81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PT Bold Broken" pitchFamily="2" charset="-78"/>
              </a:rPr>
              <a:t>كيفية اختيار منصة التسويق عبر البريد الإلكتروني ؟</a:t>
            </a:r>
            <a:endParaRPr lang="en-US" sz="3200" b="1" dirty="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PT Bold Broken" pitchFamily="2" charset="-78"/>
            </a:endParaRPr>
          </a:p>
        </p:txBody>
      </p:sp>
      <p:pic>
        <p:nvPicPr>
          <p:cNvPr id="1026" name="Picture 2" descr="التسويق عبر البريد الإلكتروني - موسوعة عام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690" y="2446736"/>
            <a:ext cx="4671072" cy="222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01741" y="1635920"/>
            <a:ext cx="72377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محددات اختيار منصة التسويق </a:t>
            </a:r>
            <a:r>
              <a:rPr lang="ar-SA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المناسبة ..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48929"/>
              </p:ext>
            </p:extLst>
          </p:nvPr>
        </p:nvGraphicFramePr>
        <p:xfrm>
          <a:off x="386366" y="1803876"/>
          <a:ext cx="8394410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928"/>
                <a:gridCol w="5751482"/>
              </a:tblGrid>
              <a:tr h="480060">
                <a:tc gridSpan="2">
                  <a:txBody>
                    <a:bodyPr/>
                    <a:lstStyle/>
                    <a:p>
                      <a:endParaRPr lang="en-US" sz="2700" b="1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sz="28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ar-SA" sz="27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PT Bold Broken" pitchFamily="2" charset="-78"/>
                        </a:rPr>
                        <a:t>الميزانية </a:t>
                      </a:r>
                      <a:endParaRPr lang="en-US" sz="27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ar-SA" sz="27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PT Bold Broken" pitchFamily="2" charset="-78"/>
                        </a:rPr>
                        <a:t>نوع رسائل البريد </a:t>
                      </a:r>
                      <a:endParaRPr lang="en-US" sz="27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ar-SA" sz="27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PT Bold Broken" pitchFamily="2" charset="-78"/>
                        </a:rPr>
                        <a:t>التصميم</a:t>
                      </a:r>
                      <a:endParaRPr lang="en-US" sz="27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ar-SA" sz="27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PT Bold Broken" pitchFamily="2" charset="-78"/>
                        </a:rPr>
                        <a:t>رسائل البريد الإلكتروني الخاص بالمعاملات</a:t>
                      </a:r>
                      <a:endParaRPr lang="en-US" sz="27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0419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86673" y="540496"/>
            <a:ext cx="87992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محددات اختيار منصة التسويق المناسبة ..</a:t>
            </a:r>
            <a:endParaRPr 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71562" y="1489522"/>
            <a:ext cx="68294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أساسيات التسويق عبر البريد الإلكتروني | المرسا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468" y="4204176"/>
            <a:ext cx="2420200" cy="225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18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633082" y="1152831"/>
            <a:ext cx="58063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كيفية تصميم بريد إلكتروني تسويقي</a:t>
            </a:r>
            <a:endParaRPr lang="en-US" sz="3200" b="1" dirty="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0100" y="2268364"/>
            <a:ext cx="7472363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27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لا يجب أن يكون تصميم البريد الإلكتروني صعباً أو تقنياً </a:t>
            </a:r>
            <a:r>
              <a:rPr lang="ar-SA" sz="27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للغاية </a:t>
            </a:r>
            <a:r>
              <a:rPr lang="ar-SA" sz="27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فمن خلال استخدام محرر السحب والإفلات، يمكنك إنشاء حملات تسويقية احترافية ومذهلة بسهولة</a:t>
            </a:r>
            <a:endParaRPr lang="en-US" sz="27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00163" y="1914525"/>
            <a:ext cx="68294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58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633082" y="238435"/>
            <a:ext cx="58063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إنشاء منصة تسويق بريد إلكتروني</a:t>
            </a:r>
            <a:endParaRPr lang="en-US" sz="3200" b="1" dirty="0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00163" y="1000129"/>
            <a:ext cx="68294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414178"/>
            <a:ext cx="5953125" cy="3286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02858" y="1191108"/>
            <a:ext cx="55939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إنشاء حساب</a:t>
            </a:r>
          </a:p>
          <a:p>
            <a:pPr algn="r"/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ابدأ بإنشاء حساب على منصة ميل </a:t>
            </a:r>
            <a:r>
              <a:rPr lang="ar-SA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تشيمب</a:t>
            </a:r>
            <a:r>
              <a:rPr lang="ar-SA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.</a:t>
            </a:r>
            <a:endParaRPr lang="en-US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194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1343025"/>
            <a:ext cx="687705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5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26944"/>
            <a:ext cx="6134100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433216"/>
      </p:ext>
    </p:extLst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203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PT Bold Broken</vt:lpstr>
      <vt:lpstr>تصميم افتراضي</vt:lpstr>
      <vt:lpstr>الدرس الثاني التسويق عبر البريد الإلكتروني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أساسيات تحرير الصور</dc:title>
  <dc:creator>ohood alshuibi</dc:creator>
  <cp:lastModifiedBy>ohood alshuibi</cp:lastModifiedBy>
  <cp:revision>84</cp:revision>
  <dcterms:created xsi:type="dcterms:W3CDTF">2022-11-07T07:20:33Z</dcterms:created>
  <dcterms:modified xsi:type="dcterms:W3CDTF">2022-11-22T11:52:57Z</dcterms:modified>
</cp:coreProperties>
</file>