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handoutMasterIdLst>
    <p:handoutMasterId r:id="rId36"/>
  </p:handoutMasterIdLst>
  <p:sldIdLst>
    <p:sldId id="258" r:id="rId2"/>
    <p:sldId id="449" r:id="rId3"/>
    <p:sldId id="451" r:id="rId4"/>
    <p:sldId id="458" r:id="rId5"/>
    <p:sldId id="452" r:id="rId6"/>
    <p:sldId id="681" r:id="rId7"/>
    <p:sldId id="683" r:id="rId8"/>
    <p:sldId id="682" r:id="rId9"/>
    <p:sldId id="687" r:id="rId10"/>
    <p:sldId id="684" r:id="rId11"/>
    <p:sldId id="685" r:id="rId12"/>
    <p:sldId id="688" r:id="rId13"/>
    <p:sldId id="690" r:id="rId14"/>
    <p:sldId id="689" r:id="rId15"/>
    <p:sldId id="694" r:id="rId16"/>
    <p:sldId id="692" r:id="rId17"/>
    <p:sldId id="695" r:id="rId18"/>
    <p:sldId id="696" r:id="rId19"/>
    <p:sldId id="697" r:id="rId20"/>
    <p:sldId id="698" r:id="rId21"/>
    <p:sldId id="699" r:id="rId22"/>
    <p:sldId id="700" r:id="rId23"/>
    <p:sldId id="701" r:id="rId24"/>
    <p:sldId id="702" r:id="rId25"/>
    <p:sldId id="660" r:id="rId26"/>
    <p:sldId id="661" r:id="rId27"/>
    <p:sldId id="703" r:id="rId28"/>
    <p:sldId id="705" r:id="rId29"/>
    <p:sldId id="704" r:id="rId30"/>
    <p:sldId id="679" r:id="rId31"/>
    <p:sldId id="707" r:id="rId32"/>
    <p:sldId id="462" r:id="rId33"/>
    <p:sldId id="635" r:id="rId34"/>
    <p:sldId id="28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955E"/>
    <a:srgbClr val="F1EEED"/>
    <a:srgbClr val="B9887E"/>
    <a:srgbClr val="75A5BB"/>
    <a:srgbClr val="315565"/>
    <a:srgbClr val="FFDD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294" y="48"/>
      </p:cViewPr>
      <p:guideLst/>
    </p:cSldViewPr>
  </p:slideViewPr>
  <p:notesTextViewPr>
    <p:cViewPr>
      <p:scale>
        <a:sx n="3" d="2"/>
        <a:sy n="3" d="2"/>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5B6A14-34A5-4E31-B511-E6A8973A3985}" type="doc">
      <dgm:prSet loTypeId="urn:microsoft.com/office/officeart/2005/8/layout/radial4" loCatId="relationship" qsTypeId="urn:microsoft.com/office/officeart/2005/8/quickstyle/simple1" qsCatId="simple" csTypeId="urn:microsoft.com/office/officeart/2005/8/colors/accent3_1" csCatId="accent3" phldr="1"/>
      <dgm:spPr/>
      <dgm:t>
        <a:bodyPr/>
        <a:lstStyle/>
        <a:p>
          <a:pPr rtl="1"/>
          <a:endParaRPr lang="ar-SA"/>
        </a:p>
      </dgm:t>
    </dgm:pt>
    <dgm:pt modelId="{CE2FF421-1A68-4F37-80A9-B050982AA2BE}">
      <dgm:prSet phldrT="[نص]"/>
      <dgm:spPr/>
      <dgm:t>
        <a:bodyPr/>
        <a:lstStyle/>
        <a:p>
          <a:pPr rtl="1"/>
          <a:r>
            <a:rPr lang="ar-SA">
              <a:latin typeface="Roboto" panose="02000000000000000000" pitchFamily="2" charset="0"/>
            </a:rPr>
            <a:t>أنواع التسويق الإلكتروني</a:t>
          </a:r>
          <a:endParaRPr lang="ar-SA" dirty="0"/>
        </a:p>
      </dgm:t>
    </dgm:pt>
    <dgm:pt modelId="{BD864848-F02E-4866-AD0C-C94B5EC6E66F}" type="parTrans" cxnId="{E932E62D-2C0B-416E-8E3F-302012232106}">
      <dgm:prSet/>
      <dgm:spPr/>
      <dgm:t>
        <a:bodyPr/>
        <a:lstStyle/>
        <a:p>
          <a:pPr rtl="1"/>
          <a:endParaRPr lang="ar-SA"/>
        </a:p>
      </dgm:t>
    </dgm:pt>
    <dgm:pt modelId="{0C4BAE5A-8EC9-4BB7-A6BD-D893A3D81994}" type="sibTrans" cxnId="{E932E62D-2C0B-416E-8E3F-302012232106}">
      <dgm:prSet/>
      <dgm:spPr/>
      <dgm:t>
        <a:bodyPr/>
        <a:lstStyle/>
        <a:p>
          <a:pPr rtl="1"/>
          <a:endParaRPr lang="ar-SA"/>
        </a:p>
      </dgm:t>
    </dgm:pt>
    <dgm:pt modelId="{0AB0955C-457A-4C1A-96E8-47E6F2C50E5F}">
      <dgm:prSet phldrT="[نص]"/>
      <dgm:spPr/>
      <dgm:t>
        <a:bodyPr/>
        <a:lstStyle/>
        <a:p>
          <a:pPr rtl="1"/>
          <a:r>
            <a:rPr lang="ar-SA">
              <a:latin typeface="Roboto" panose="02000000000000000000" pitchFamily="2" charset="0"/>
            </a:rPr>
            <a:t>التسويق بالمقالات </a:t>
          </a:r>
          <a:r>
            <a:rPr lang="en-US">
              <a:latin typeface="Roboto" panose="02000000000000000000" pitchFamily="2" charset="0"/>
            </a:rPr>
            <a:t>Article Marketing</a:t>
          </a:r>
          <a:br>
            <a:rPr lang="en-US"/>
          </a:br>
          <a:endParaRPr lang="ar-SA" dirty="0"/>
        </a:p>
      </dgm:t>
    </dgm:pt>
    <dgm:pt modelId="{F3769FE1-9A90-4204-B4B4-298C49D27458}" type="parTrans" cxnId="{EA6244FD-5199-49B9-BA1F-BDA2D3B7BC93}">
      <dgm:prSet/>
      <dgm:spPr/>
      <dgm:t>
        <a:bodyPr/>
        <a:lstStyle/>
        <a:p>
          <a:pPr rtl="1"/>
          <a:endParaRPr lang="ar-SA"/>
        </a:p>
      </dgm:t>
    </dgm:pt>
    <dgm:pt modelId="{A4E6CC0D-C88B-4089-BE10-D47C5F93A1C7}" type="sibTrans" cxnId="{EA6244FD-5199-49B9-BA1F-BDA2D3B7BC93}">
      <dgm:prSet/>
      <dgm:spPr/>
      <dgm:t>
        <a:bodyPr/>
        <a:lstStyle/>
        <a:p>
          <a:pPr rtl="1"/>
          <a:endParaRPr lang="ar-SA"/>
        </a:p>
      </dgm:t>
    </dgm:pt>
    <dgm:pt modelId="{93DB2EA5-287C-4F2D-902E-3A3FEA5C2CC2}">
      <dgm:prSet phldrT="[نص]"/>
      <dgm:spPr/>
      <dgm:t>
        <a:bodyPr/>
        <a:lstStyle/>
        <a:p>
          <a:pPr rtl="1"/>
          <a:r>
            <a:rPr lang="ar-SA">
              <a:latin typeface="Roboto" panose="02000000000000000000" pitchFamily="2" charset="0"/>
            </a:rPr>
            <a:t>التسويق بالعمولة </a:t>
          </a:r>
          <a:r>
            <a:rPr lang="en-US">
              <a:latin typeface="Roboto" panose="02000000000000000000" pitchFamily="2" charset="0"/>
            </a:rPr>
            <a:t>Affiliate Marketing</a:t>
          </a:r>
          <a:endParaRPr lang="ar-SA" dirty="0"/>
        </a:p>
      </dgm:t>
    </dgm:pt>
    <dgm:pt modelId="{3C3B69BF-63F3-442F-9175-26B47762E861}" type="parTrans" cxnId="{4EBE269C-9D37-4D63-B542-43BDE8751D5E}">
      <dgm:prSet/>
      <dgm:spPr/>
      <dgm:t>
        <a:bodyPr/>
        <a:lstStyle/>
        <a:p>
          <a:pPr rtl="1"/>
          <a:endParaRPr lang="ar-SA"/>
        </a:p>
      </dgm:t>
    </dgm:pt>
    <dgm:pt modelId="{3FBF0EC5-70F0-417C-A20F-041AA1FCE6C2}" type="sibTrans" cxnId="{4EBE269C-9D37-4D63-B542-43BDE8751D5E}">
      <dgm:prSet/>
      <dgm:spPr/>
      <dgm:t>
        <a:bodyPr/>
        <a:lstStyle/>
        <a:p>
          <a:pPr rtl="1"/>
          <a:endParaRPr lang="ar-SA"/>
        </a:p>
      </dgm:t>
    </dgm:pt>
    <dgm:pt modelId="{8C6BE83B-AB52-4C86-98C4-D8F30F9A894D}">
      <dgm:prSet phldrT="[نص]"/>
      <dgm:spPr/>
      <dgm:t>
        <a:bodyPr/>
        <a:lstStyle/>
        <a:p>
          <a:pPr rtl="1"/>
          <a:r>
            <a:rPr lang="ar-SA">
              <a:latin typeface="Roboto" panose="02000000000000000000" pitchFamily="2" charset="0"/>
            </a:rPr>
            <a:t>تسويق عن طريق الفيديو</a:t>
          </a:r>
          <a:r>
            <a:rPr lang="en-US">
              <a:latin typeface="Roboto" panose="02000000000000000000" pitchFamily="2" charset="0"/>
            </a:rPr>
            <a:t>Video Marketing</a:t>
          </a:r>
          <a:br>
            <a:rPr lang="en-US"/>
          </a:br>
          <a:endParaRPr lang="ar-SA" dirty="0"/>
        </a:p>
      </dgm:t>
    </dgm:pt>
    <dgm:pt modelId="{CD9CBD82-6875-4F91-960A-28B0EF477E9C}" type="parTrans" cxnId="{84979266-4C38-4E2A-9AB8-F4072C269FED}">
      <dgm:prSet/>
      <dgm:spPr/>
      <dgm:t>
        <a:bodyPr/>
        <a:lstStyle/>
        <a:p>
          <a:pPr rtl="1"/>
          <a:endParaRPr lang="ar-SA"/>
        </a:p>
      </dgm:t>
    </dgm:pt>
    <dgm:pt modelId="{9B03828F-3E5F-4EB7-B178-7415FA3E59A4}" type="sibTrans" cxnId="{84979266-4C38-4E2A-9AB8-F4072C269FED}">
      <dgm:prSet/>
      <dgm:spPr/>
      <dgm:t>
        <a:bodyPr/>
        <a:lstStyle/>
        <a:p>
          <a:pPr rtl="1"/>
          <a:endParaRPr lang="ar-SA"/>
        </a:p>
      </dgm:t>
    </dgm:pt>
    <dgm:pt modelId="{4AAAA09E-75A8-454F-8C50-428599FEF077}">
      <dgm:prSet phldrT="[نص]"/>
      <dgm:spPr/>
      <dgm:t>
        <a:bodyPr/>
        <a:lstStyle/>
        <a:p>
          <a:pPr rtl="1"/>
          <a:r>
            <a:rPr lang="ar-SA">
              <a:latin typeface="Roboto" panose="02000000000000000000" pitchFamily="2" charset="0"/>
            </a:rPr>
            <a:t>التسويق عبر البريد الإلكتروني</a:t>
          </a:r>
          <a:r>
            <a:rPr lang="en-US">
              <a:latin typeface="Roboto" panose="02000000000000000000" pitchFamily="2" charset="0"/>
            </a:rPr>
            <a:t>Email Marketing</a:t>
          </a:r>
          <a:br>
            <a:rPr lang="en-US"/>
          </a:br>
          <a:endParaRPr lang="ar-SA" dirty="0"/>
        </a:p>
      </dgm:t>
    </dgm:pt>
    <dgm:pt modelId="{F2D711F1-BEEC-41ED-AAFC-E3BBD85D53AE}" type="parTrans" cxnId="{EC8E8B65-3B10-43D0-9A3A-F132357A4F18}">
      <dgm:prSet/>
      <dgm:spPr/>
      <dgm:t>
        <a:bodyPr/>
        <a:lstStyle/>
        <a:p>
          <a:pPr rtl="1"/>
          <a:endParaRPr lang="ar-SA"/>
        </a:p>
      </dgm:t>
    </dgm:pt>
    <dgm:pt modelId="{A699A786-C21E-49F0-94EA-9B6EF0ECB265}" type="sibTrans" cxnId="{EC8E8B65-3B10-43D0-9A3A-F132357A4F18}">
      <dgm:prSet/>
      <dgm:spPr/>
      <dgm:t>
        <a:bodyPr/>
        <a:lstStyle/>
        <a:p>
          <a:pPr rtl="1"/>
          <a:endParaRPr lang="ar-SA"/>
        </a:p>
      </dgm:t>
    </dgm:pt>
    <dgm:pt modelId="{A3BB83B2-9B57-4D23-9DCF-021EFA36BE41}">
      <dgm:prSet phldrT="[نص]"/>
      <dgm:spPr/>
      <dgm:t>
        <a:bodyPr/>
        <a:lstStyle/>
        <a:p>
          <a:pPr rtl="1"/>
          <a:r>
            <a:rPr lang="ar-SA">
              <a:latin typeface="Roboto" panose="02000000000000000000" pitchFamily="2" charset="0"/>
            </a:rPr>
            <a:t>التسويق عبر المدونات </a:t>
          </a:r>
          <a:r>
            <a:rPr lang="en-US">
              <a:latin typeface="Roboto" panose="02000000000000000000" pitchFamily="2" charset="0"/>
            </a:rPr>
            <a:t>Blog Marketing</a:t>
          </a:r>
          <a:br>
            <a:rPr lang="en-US"/>
          </a:br>
          <a:endParaRPr lang="ar-SA" dirty="0"/>
        </a:p>
      </dgm:t>
    </dgm:pt>
    <dgm:pt modelId="{5E6033E3-DFF0-4B45-AEC6-4D0DF93BC6A8}" type="parTrans" cxnId="{2CD46663-86F4-4BC1-ABCE-736F02606377}">
      <dgm:prSet/>
      <dgm:spPr/>
      <dgm:t>
        <a:bodyPr/>
        <a:lstStyle/>
        <a:p>
          <a:pPr rtl="1"/>
          <a:endParaRPr lang="ar-SA"/>
        </a:p>
      </dgm:t>
    </dgm:pt>
    <dgm:pt modelId="{F9617B1F-FA68-496A-A9CE-A0502C967212}" type="sibTrans" cxnId="{2CD46663-86F4-4BC1-ABCE-736F02606377}">
      <dgm:prSet/>
      <dgm:spPr/>
      <dgm:t>
        <a:bodyPr/>
        <a:lstStyle/>
        <a:p>
          <a:pPr rtl="1"/>
          <a:endParaRPr lang="ar-SA"/>
        </a:p>
      </dgm:t>
    </dgm:pt>
    <dgm:pt modelId="{1D21F069-D2E7-481B-B715-82B95051BB21}">
      <dgm:prSet phldrT="[نص]"/>
      <dgm:spPr/>
      <dgm:t>
        <a:bodyPr/>
        <a:lstStyle/>
        <a:p>
          <a:pPr rtl="1"/>
          <a:r>
            <a:rPr lang="ar-SA">
              <a:latin typeface="Roboto" panose="02000000000000000000" pitchFamily="2" charset="0"/>
            </a:rPr>
            <a:t>التسويق عبر وسائل التواصل الاجتماعي</a:t>
          </a:r>
          <a:r>
            <a:rPr lang="en-US">
              <a:latin typeface="Roboto" panose="02000000000000000000" pitchFamily="2" charset="0"/>
            </a:rPr>
            <a:t>Social Media Marketing - SMM</a:t>
          </a:r>
          <a:br>
            <a:rPr lang="en-US"/>
          </a:br>
          <a:endParaRPr lang="ar-SA" dirty="0"/>
        </a:p>
      </dgm:t>
    </dgm:pt>
    <dgm:pt modelId="{328A0CF8-93F6-4984-B5A7-883537AD1292}" type="parTrans" cxnId="{CCCC46E8-602D-40BC-AFE2-CF8FC60C2BB8}">
      <dgm:prSet/>
      <dgm:spPr/>
      <dgm:t>
        <a:bodyPr/>
        <a:lstStyle/>
        <a:p>
          <a:pPr rtl="1"/>
          <a:endParaRPr lang="ar-SA"/>
        </a:p>
      </dgm:t>
    </dgm:pt>
    <dgm:pt modelId="{7AB52CC5-BEB3-4901-9EBA-F7C8053FFA40}" type="sibTrans" cxnId="{CCCC46E8-602D-40BC-AFE2-CF8FC60C2BB8}">
      <dgm:prSet/>
      <dgm:spPr/>
      <dgm:t>
        <a:bodyPr/>
        <a:lstStyle/>
        <a:p>
          <a:pPr rtl="1"/>
          <a:endParaRPr lang="ar-SA"/>
        </a:p>
      </dgm:t>
    </dgm:pt>
    <dgm:pt modelId="{79A51196-376F-4B69-9643-1F88039B6867}">
      <dgm:prSet phldrT="[نص]"/>
      <dgm:spPr/>
      <dgm:t>
        <a:bodyPr/>
        <a:lstStyle/>
        <a:p>
          <a:pPr rtl="1"/>
          <a:r>
            <a:rPr lang="ar-SA" dirty="0">
              <a:latin typeface="Roboto" panose="02000000000000000000" pitchFamily="2" charset="0"/>
            </a:rPr>
            <a:t>التسويق عبر محركات البحث </a:t>
          </a:r>
          <a:r>
            <a:rPr lang="en-US" dirty="0">
              <a:latin typeface="Roboto" panose="02000000000000000000" pitchFamily="2" charset="0"/>
            </a:rPr>
            <a:t>Search engine marketing - SEM</a:t>
          </a:r>
          <a:br>
            <a:rPr lang="en-US" dirty="0"/>
          </a:br>
          <a:endParaRPr lang="ar-SA" dirty="0"/>
        </a:p>
      </dgm:t>
    </dgm:pt>
    <dgm:pt modelId="{30BE931B-C22C-48AA-BE9D-D35860EF35A8}" type="parTrans" cxnId="{989D7CDE-737D-420F-BABC-4D80E6798746}">
      <dgm:prSet/>
      <dgm:spPr/>
      <dgm:t>
        <a:bodyPr/>
        <a:lstStyle/>
        <a:p>
          <a:pPr rtl="1"/>
          <a:endParaRPr lang="ar-SA"/>
        </a:p>
      </dgm:t>
    </dgm:pt>
    <dgm:pt modelId="{F17752FD-12EC-4D61-8F3F-E909A636E211}" type="sibTrans" cxnId="{989D7CDE-737D-420F-BABC-4D80E6798746}">
      <dgm:prSet/>
      <dgm:spPr/>
      <dgm:t>
        <a:bodyPr/>
        <a:lstStyle/>
        <a:p>
          <a:pPr rtl="1"/>
          <a:endParaRPr lang="ar-SA"/>
        </a:p>
      </dgm:t>
    </dgm:pt>
    <dgm:pt modelId="{6A8A9C33-E36C-4F4B-8FF0-C34541877F4C}" type="pres">
      <dgm:prSet presAssocID="{ED5B6A14-34A5-4E31-B511-E6A8973A3985}" presName="cycle" presStyleCnt="0">
        <dgm:presLayoutVars>
          <dgm:chMax val="1"/>
          <dgm:dir val="rev"/>
          <dgm:animLvl val="ctr"/>
          <dgm:resizeHandles val="exact"/>
        </dgm:presLayoutVars>
      </dgm:prSet>
      <dgm:spPr/>
    </dgm:pt>
    <dgm:pt modelId="{B80295D7-A2E0-4372-B71F-FF796E8661EE}" type="pres">
      <dgm:prSet presAssocID="{CE2FF421-1A68-4F37-80A9-B050982AA2BE}" presName="centerShape" presStyleLbl="node0" presStyleIdx="0" presStyleCnt="1"/>
      <dgm:spPr/>
    </dgm:pt>
    <dgm:pt modelId="{3B83377C-5434-4710-B264-2265ABE999ED}" type="pres">
      <dgm:prSet presAssocID="{F3769FE1-9A90-4204-B4B4-298C49D27458}" presName="parTrans" presStyleLbl="bgSibTrans2D1" presStyleIdx="0" presStyleCnt="7"/>
      <dgm:spPr/>
    </dgm:pt>
    <dgm:pt modelId="{1599CD9D-0DAA-4BB9-A037-E867BB58E590}" type="pres">
      <dgm:prSet presAssocID="{0AB0955C-457A-4C1A-96E8-47E6F2C50E5F}" presName="node" presStyleLbl="node1" presStyleIdx="0" presStyleCnt="7">
        <dgm:presLayoutVars>
          <dgm:bulletEnabled val="1"/>
        </dgm:presLayoutVars>
      </dgm:prSet>
      <dgm:spPr/>
    </dgm:pt>
    <dgm:pt modelId="{8EF733DC-28F0-49A9-8601-BFC13A678C45}" type="pres">
      <dgm:prSet presAssocID="{3C3B69BF-63F3-442F-9175-26B47762E861}" presName="parTrans" presStyleLbl="bgSibTrans2D1" presStyleIdx="1" presStyleCnt="7"/>
      <dgm:spPr/>
    </dgm:pt>
    <dgm:pt modelId="{F9EB9D08-D583-4962-BDCE-8C505B90017F}" type="pres">
      <dgm:prSet presAssocID="{93DB2EA5-287C-4F2D-902E-3A3FEA5C2CC2}" presName="node" presStyleLbl="node1" presStyleIdx="1" presStyleCnt="7">
        <dgm:presLayoutVars>
          <dgm:bulletEnabled val="1"/>
        </dgm:presLayoutVars>
      </dgm:prSet>
      <dgm:spPr/>
    </dgm:pt>
    <dgm:pt modelId="{B2FB7BE3-5BA6-4156-AB3F-E25F59380E73}" type="pres">
      <dgm:prSet presAssocID="{CD9CBD82-6875-4F91-960A-28B0EF477E9C}" presName="parTrans" presStyleLbl="bgSibTrans2D1" presStyleIdx="2" presStyleCnt="7"/>
      <dgm:spPr/>
    </dgm:pt>
    <dgm:pt modelId="{54FC8F8A-5BE6-4AB8-B875-15A4D761F138}" type="pres">
      <dgm:prSet presAssocID="{8C6BE83B-AB52-4C86-98C4-D8F30F9A894D}" presName="node" presStyleLbl="node1" presStyleIdx="2" presStyleCnt="7">
        <dgm:presLayoutVars>
          <dgm:bulletEnabled val="1"/>
        </dgm:presLayoutVars>
      </dgm:prSet>
      <dgm:spPr/>
    </dgm:pt>
    <dgm:pt modelId="{7F0BAC4E-F338-4F21-8FCC-B92EE1FBAE20}" type="pres">
      <dgm:prSet presAssocID="{F2D711F1-BEEC-41ED-AAFC-E3BBD85D53AE}" presName="parTrans" presStyleLbl="bgSibTrans2D1" presStyleIdx="3" presStyleCnt="7"/>
      <dgm:spPr/>
    </dgm:pt>
    <dgm:pt modelId="{CFFCC9A0-AE7A-40B9-9542-54E645A9E838}" type="pres">
      <dgm:prSet presAssocID="{4AAAA09E-75A8-454F-8C50-428599FEF077}" presName="node" presStyleLbl="node1" presStyleIdx="3" presStyleCnt="7">
        <dgm:presLayoutVars>
          <dgm:bulletEnabled val="1"/>
        </dgm:presLayoutVars>
      </dgm:prSet>
      <dgm:spPr/>
    </dgm:pt>
    <dgm:pt modelId="{AB28FDB9-B09F-4C9E-8142-C8CA5F5183A5}" type="pres">
      <dgm:prSet presAssocID="{5E6033E3-DFF0-4B45-AEC6-4D0DF93BC6A8}" presName="parTrans" presStyleLbl="bgSibTrans2D1" presStyleIdx="4" presStyleCnt="7"/>
      <dgm:spPr/>
    </dgm:pt>
    <dgm:pt modelId="{12A54E0A-853A-4C3E-BD1A-CAE4FCE79BB0}" type="pres">
      <dgm:prSet presAssocID="{A3BB83B2-9B57-4D23-9DCF-021EFA36BE41}" presName="node" presStyleLbl="node1" presStyleIdx="4" presStyleCnt="7">
        <dgm:presLayoutVars>
          <dgm:bulletEnabled val="1"/>
        </dgm:presLayoutVars>
      </dgm:prSet>
      <dgm:spPr/>
    </dgm:pt>
    <dgm:pt modelId="{305A0AE9-CE5C-46DB-AAA6-7A4E78EF7D9D}" type="pres">
      <dgm:prSet presAssocID="{328A0CF8-93F6-4984-B5A7-883537AD1292}" presName="parTrans" presStyleLbl="bgSibTrans2D1" presStyleIdx="5" presStyleCnt="7"/>
      <dgm:spPr/>
    </dgm:pt>
    <dgm:pt modelId="{7F2F0E67-E01E-4FCE-B1FC-0A20F311D654}" type="pres">
      <dgm:prSet presAssocID="{1D21F069-D2E7-481B-B715-82B95051BB21}" presName="node" presStyleLbl="node1" presStyleIdx="5" presStyleCnt="7">
        <dgm:presLayoutVars>
          <dgm:bulletEnabled val="1"/>
        </dgm:presLayoutVars>
      </dgm:prSet>
      <dgm:spPr/>
    </dgm:pt>
    <dgm:pt modelId="{A0FAAFC0-F0DE-45B6-8715-C1C445E048F5}" type="pres">
      <dgm:prSet presAssocID="{30BE931B-C22C-48AA-BE9D-D35860EF35A8}" presName="parTrans" presStyleLbl="bgSibTrans2D1" presStyleIdx="6" presStyleCnt="7"/>
      <dgm:spPr/>
    </dgm:pt>
    <dgm:pt modelId="{B3D7AF0F-0C41-42E0-91B6-3D0208B5EA92}" type="pres">
      <dgm:prSet presAssocID="{79A51196-376F-4B69-9643-1F88039B6867}" presName="node" presStyleLbl="node1" presStyleIdx="6" presStyleCnt="7">
        <dgm:presLayoutVars>
          <dgm:bulletEnabled val="1"/>
        </dgm:presLayoutVars>
      </dgm:prSet>
      <dgm:spPr/>
    </dgm:pt>
  </dgm:ptLst>
  <dgm:cxnLst>
    <dgm:cxn modelId="{FFFC761B-3B7B-4466-BBC7-8E8395FBDC11}" type="presOf" srcId="{30BE931B-C22C-48AA-BE9D-D35860EF35A8}" destId="{A0FAAFC0-F0DE-45B6-8715-C1C445E048F5}" srcOrd="0" destOrd="0" presId="urn:microsoft.com/office/officeart/2005/8/layout/radial4"/>
    <dgm:cxn modelId="{7C160826-FA01-46F9-8FD4-86BEA74D0918}" type="presOf" srcId="{CE2FF421-1A68-4F37-80A9-B050982AA2BE}" destId="{B80295D7-A2E0-4372-B71F-FF796E8661EE}" srcOrd="0" destOrd="0" presId="urn:microsoft.com/office/officeart/2005/8/layout/radial4"/>
    <dgm:cxn modelId="{E932E62D-2C0B-416E-8E3F-302012232106}" srcId="{ED5B6A14-34A5-4E31-B511-E6A8973A3985}" destId="{CE2FF421-1A68-4F37-80A9-B050982AA2BE}" srcOrd="0" destOrd="0" parTransId="{BD864848-F02E-4866-AD0C-C94B5EC6E66F}" sibTransId="{0C4BAE5A-8EC9-4BB7-A6BD-D893A3D81994}"/>
    <dgm:cxn modelId="{2CD46663-86F4-4BC1-ABCE-736F02606377}" srcId="{CE2FF421-1A68-4F37-80A9-B050982AA2BE}" destId="{A3BB83B2-9B57-4D23-9DCF-021EFA36BE41}" srcOrd="4" destOrd="0" parTransId="{5E6033E3-DFF0-4B45-AEC6-4D0DF93BC6A8}" sibTransId="{F9617B1F-FA68-496A-A9CE-A0502C967212}"/>
    <dgm:cxn modelId="{EC8E8B65-3B10-43D0-9A3A-F132357A4F18}" srcId="{CE2FF421-1A68-4F37-80A9-B050982AA2BE}" destId="{4AAAA09E-75A8-454F-8C50-428599FEF077}" srcOrd="3" destOrd="0" parTransId="{F2D711F1-BEEC-41ED-AAFC-E3BBD85D53AE}" sibTransId="{A699A786-C21E-49F0-94EA-9B6EF0ECB265}"/>
    <dgm:cxn modelId="{889E2B46-868C-4059-A69B-7BD6EC325F1C}" type="presOf" srcId="{CD9CBD82-6875-4F91-960A-28B0EF477E9C}" destId="{B2FB7BE3-5BA6-4156-AB3F-E25F59380E73}" srcOrd="0" destOrd="0" presId="urn:microsoft.com/office/officeart/2005/8/layout/radial4"/>
    <dgm:cxn modelId="{84979266-4C38-4E2A-9AB8-F4072C269FED}" srcId="{CE2FF421-1A68-4F37-80A9-B050982AA2BE}" destId="{8C6BE83B-AB52-4C86-98C4-D8F30F9A894D}" srcOrd="2" destOrd="0" parTransId="{CD9CBD82-6875-4F91-960A-28B0EF477E9C}" sibTransId="{9B03828F-3E5F-4EB7-B178-7415FA3E59A4}"/>
    <dgm:cxn modelId="{D32B7967-F34A-46BB-893F-CE91927C85F9}" type="presOf" srcId="{F3769FE1-9A90-4204-B4B4-298C49D27458}" destId="{3B83377C-5434-4710-B264-2265ABE999ED}" srcOrd="0" destOrd="0" presId="urn:microsoft.com/office/officeart/2005/8/layout/radial4"/>
    <dgm:cxn modelId="{0D66F269-1447-4233-A89F-9B12C14408DA}" type="presOf" srcId="{1D21F069-D2E7-481B-B715-82B95051BB21}" destId="{7F2F0E67-E01E-4FCE-B1FC-0A20F311D654}" srcOrd="0" destOrd="0" presId="urn:microsoft.com/office/officeart/2005/8/layout/radial4"/>
    <dgm:cxn modelId="{DE860D77-0675-4024-990D-DA04C5423C07}" type="presOf" srcId="{79A51196-376F-4B69-9643-1F88039B6867}" destId="{B3D7AF0F-0C41-42E0-91B6-3D0208B5EA92}" srcOrd="0" destOrd="0" presId="urn:microsoft.com/office/officeart/2005/8/layout/radial4"/>
    <dgm:cxn modelId="{A8920A7F-E7CA-4A3E-8D23-6972A3390DE5}" type="presOf" srcId="{A3BB83B2-9B57-4D23-9DCF-021EFA36BE41}" destId="{12A54E0A-853A-4C3E-BD1A-CAE4FCE79BB0}" srcOrd="0" destOrd="0" presId="urn:microsoft.com/office/officeart/2005/8/layout/radial4"/>
    <dgm:cxn modelId="{1F74D886-F086-42A2-8731-CF14046F50E4}" type="presOf" srcId="{4AAAA09E-75A8-454F-8C50-428599FEF077}" destId="{CFFCC9A0-AE7A-40B9-9542-54E645A9E838}" srcOrd="0" destOrd="0" presId="urn:microsoft.com/office/officeart/2005/8/layout/radial4"/>
    <dgm:cxn modelId="{3C912596-AEB1-46EE-8473-9F5B51CA3B2F}" type="presOf" srcId="{93DB2EA5-287C-4F2D-902E-3A3FEA5C2CC2}" destId="{F9EB9D08-D583-4962-BDCE-8C505B90017F}" srcOrd="0" destOrd="0" presId="urn:microsoft.com/office/officeart/2005/8/layout/radial4"/>
    <dgm:cxn modelId="{D642F596-7584-4CC0-97DF-1C6251CBCF1F}" type="presOf" srcId="{ED5B6A14-34A5-4E31-B511-E6A8973A3985}" destId="{6A8A9C33-E36C-4F4B-8FF0-C34541877F4C}" srcOrd="0" destOrd="0" presId="urn:microsoft.com/office/officeart/2005/8/layout/radial4"/>
    <dgm:cxn modelId="{4EBE269C-9D37-4D63-B542-43BDE8751D5E}" srcId="{CE2FF421-1A68-4F37-80A9-B050982AA2BE}" destId="{93DB2EA5-287C-4F2D-902E-3A3FEA5C2CC2}" srcOrd="1" destOrd="0" parTransId="{3C3B69BF-63F3-442F-9175-26B47762E861}" sibTransId="{3FBF0EC5-70F0-417C-A20F-041AA1FCE6C2}"/>
    <dgm:cxn modelId="{348694A0-8D0A-4772-8494-70711D9CAA62}" type="presOf" srcId="{328A0CF8-93F6-4984-B5A7-883537AD1292}" destId="{305A0AE9-CE5C-46DB-AAA6-7A4E78EF7D9D}" srcOrd="0" destOrd="0" presId="urn:microsoft.com/office/officeart/2005/8/layout/radial4"/>
    <dgm:cxn modelId="{2174B8A3-763F-4BA9-BC4D-28F095008A91}" type="presOf" srcId="{0AB0955C-457A-4C1A-96E8-47E6F2C50E5F}" destId="{1599CD9D-0DAA-4BB9-A037-E867BB58E590}" srcOrd="0" destOrd="0" presId="urn:microsoft.com/office/officeart/2005/8/layout/radial4"/>
    <dgm:cxn modelId="{34BB5AA4-6642-4BC9-A110-BEBCAFB89C7F}" type="presOf" srcId="{8C6BE83B-AB52-4C86-98C4-D8F30F9A894D}" destId="{54FC8F8A-5BE6-4AB8-B875-15A4D761F138}" srcOrd="0" destOrd="0" presId="urn:microsoft.com/office/officeart/2005/8/layout/radial4"/>
    <dgm:cxn modelId="{9E6156B1-B6CC-43B9-BDB2-641A05A7F7A2}" type="presOf" srcId="{5E6033E3-DFF0-4B45-AEC6-4D0DF93BC6A8}" destId="{AB28FDB9-B09F-4C9E-8142-C8CA5F5183A5}" srcOrd="0" destOrd="0" presId="urn:microsoft.com/office/officeart/2005/8/layout/radial4"/>
    <dgm:cxn modelId="{C5C3C7D0-F248-4B1D-AE4A-207B05FB0A4D}" type="presOf" srcId="{3C3B69BF-63F3-442F-9175-26B47762E861}" destId="{8EF733DC-28F0-49A9-8601-BFC13A678C45}" srcOrd="0" destOrd="0" presId="urn:microsoft.com/office/officeart/2005/8/layout/radial4"/>
    <dgm:cxn modelId="{7F984ED4-4C0E-404E-96DB-98C3BF1F27EE}" type="presOf" srcId="{F2D711F1-BEEC-41ED-AAFC-E3BBD85D53AE}" destId="{7F0BAC4E-F338-4F21-8FCC-B92EE1FBAE20}" srcOrd="0" destOrd="0" presId="urn:microsoft.com/office/officeart/2005/8/layout/radial4"/>
    <dgm:cxn modelId="{989D7CDE-737D-420F-BABC-4D80E6798746}" srcId="{CE2FF421-1A68-4F37-80A9-B050982AA2BE}" destId="{79A51196-376F-4B69-9643-1F88039B6867}" srcOrd="6" destOrd="0" parTransId="{30BE931B-C22C-48AA-BE9D-D35860EF35A8}" sibTransId="{F17752FD-12EC-4D61-8F3F-E909A636E211}"/>
    <dgm:cxn modelId="{CCCC46E8-602D-40BC-AFE2-CF8FC60C2BB8}" srcId="{CE2FF421-1A68-4F37-80A9-B050982AA2BE}" destId="{1D21F069-D2E7-481B-B715-82B95051BB21}" srcOrd="5" destOrd="0" parTransId="{328A0CF8-93F6-4984-B5A7-883537AD1292}" sibTransId="{7AB52CC5-BEB3-4901-9EBA-F7C8053FFA40}"/>
    <dgm:cxn modelId="{EA6244FD-5199-49B9-BA1F-BDA2D3B7BC93}" srcId="{CE2FF421-1A68-4F37-80A9-B050982AA2BE}" destId="{0AB0955C-457A-4C1A-96E8-47E6F2C50E5F}" srcOrd="0" destOrd="0" parTransId="{F3769FE1-9A90-4204-B4B4-298C49D27458}" sibTransId="{A4E6CC0D-C88B-4089-BE10-D47C5F93A1C7}"/>
    <dgm:cxn modelId="{EB1DE6BF-F775-4FC9-B5F3-7C46FC326B6E}" type="presParOf" srcId="{6A8A9C33-E36C-4F4B-8FF0-C34541877F4C}" destId="{B80295D7-A2E0-4372-B71F-FF796E8661EE}" srcOrd="0" destOrd="0" presId="urn:microsoft.com/office/officeart/2005/8/layout/radial4"/>
    <dgm:cxn modelId="{AC0680EB-3FD7-4543-B115-D7BDFFE802A4}" type="presParOf" srcId="{6A8A9C33-E36C-4F4B-8FF0-C34541877F4C}" destId="{3B83377C-5434-4710-B264-2265ABE999ED}" srcOrd="1" destOrd="0" presId="urn:microsoft.com/office/officeart/2005/8/layout/radial4"/>
    <dgm:cxn modelId="{286D8191-182D-4EC1-B3AF-E1D09DD41E36}" type="presParOf" srcId="{6A8A9C33-E36C-4F4B-8FF0-C34541877F4C}" destId="{1599CD9D-0DAA-4BB9-A037-E867BB58E590}" srcOrd="2" destOrd="0" presId="urn:microsoft.com/office/officeart/2005/8/layout/radial4"/>
    <dgm:cxn modelId="{7135256E-E145-4C23-B9C7-A1F94BB10AEE}" type="presParOf" srcId="{6A8A9C33-E36C-4F4B-8FF0-C34541877F4C}" destId="{8EF733DC-28F0-49A9-8601-BFC13A678C45}" srcOrd="3" destOrd="0" presId="urn:microsoft.com/office/officeart/2005/8/layout/radial4"/>
    <dgm:cxn modelId="{48C9123E-2950-48F2-8AF5-8702B01F8FFE}" type="presParOf" srcId="{6A8A9C33-E36C-4F4B-8FF0-C34541877F4C}" destId="{F9EB9D08-D583-4962-BDCE-8C505B90017F}" srcOrd="4" destOrd="0" presId="urn:microsoft.com/office/officeart/2005/8/layout/radial4"/>
    <dgm:cxn modelId="{8C1A8E4A-7D1E-4171-B739-C16E7A9A4A73}" type="presParOf" srcId="{6A8A9C33-E36C-4F4B-8FF0-C34541877F4C}" destId="{B2FB7BE3-5BA6-4156-AB3F-E25F59380E73}" srcOrd="5" destOrd="0" presId="urn:microsoft.com/office/officeart/2005/8/layout/radial4"/>
    <dgm:cxn modelId="{0C8A6921-4017-4471-8BB1-541E78F8F63A}" type="presParOf" srcId="{6A8A9C33-E36C-4F4B-8FF0-C34541877F4C}" destId="{54FC8F8A-5BE6-4AB8-B875-15A4D761F138}" srcOrd="6" destOrd="0" presId="urn:microsoft.com/office/officeart/2005/8/layout/radial4"/>
    <dgm:cxn modelId="{B60541D8-C50D-48A4-8D2B-DEC248864BEE}" type="presParOf" srcId="{6A8A9C33-E36C-4F4B-8FF0-C34541877F4C}" destId="{7F0BAC4E-F338-4F21-8FCC-B92EE1FBAE20}" srcOrd="7" destOrd="0" presId="urn:microsoft.com/office/officeart/2005/8/layout/radial4"/>
    <dgm:cxn modelId="{9525E4DA-56B9-493B-8393-A8B44C7CCCA9}" type="presParOf" srcId="{6A8A9C33-E36C-4F4B-8FF0-C34541877F4C}" destId="{CFFCC9A0-AE7A-40B9-9542-54E645A9E838}" srcOrd="8" destOrd="0" presId="urn:microsoft.com/office/officeart/2005/8/layout/radial4"/>
    <dgm:cxn modelId="{447E0BCB-FF4C-46B0-9EDB-908D0D14C80D}" type="presParOf" srcId="{6A8A9C33-E36C-4F4B-8FF0-C34541877F4C}" destId="{AB28FDB9-B09F-4C9E-8142-C8CA5F5183A5}" srcOrd="9" destOrd="0" presId="urn:microsoft.com/office/officeart/2005/8/layout/radial4"/>
    <dgm:cxn modelId="{94DE4DCE-1B09-4801-816F-12922ECB1AF8}" type="presParOf" srcId="{6A8A9C33-E36C-4F4B-8FF0-C34541877F4C}" destId="{12A54E0A-853A-4C3E-BD1A-CAE4FCE79BB0}" srcOrd="10" destOrd="0" presId="urn:microsoft.com/office/officeart/2005/8/layout/radial4"/>
    <dgm:cxn modelId="{860CD566-8F27-47FC-8C94-E4E292E084DB}" type="presParOf" srcId="{6A8A9C33-E36C-4F4B-8FF0-C34541877F4C}" destId="{305A0AE9-CE5C-46DB-AAA6-7A4E78EF7D9D}" srcOrd="11" destOrd="0" presId="urn:microsoft.com/office/officeart/2005/8/layout/radial4"/>
    <dgm:cxn modelId="{23A9E268-8955-44F8-9E98-461D00EC8F0B}" type="presParOf" srcId="{6A8A9C33-E36C-4F4B-8FF0-C34541877F4C}" destId="{7F2F0E67-E01E-4FCE-B1FC-0A20F311D654}" srcOrd="12" destOrd="0" presId="urn:microsoft.com/office/officeart/2005/8/layout/radial4"/>
    <dgm:cxn modelId="{529EDD66-8965-4FA9-8671-326D0A7E3472}" type="presParOf" srcId="{6A8A9C33-E36C-4F4B-8FF0-C34541877F4C}" destId="{A0FAAFC0-F0DE-45B6-8715-C1C445E048F5}" srcOrd="13" destOrd="0" presId="urn:microsoft.com/office/officeart/2005/8/layout/radial4"/>
    <dgm:cxn modelId="{34CE757C-75BD-4FCE-A899-0B96465308E4}" type="presParOf" srcId="{6A8A9C33-E36C-4F4B-8FF0-C34541877F4C}" destId="{B3D7AF0F-0C41-42E0-91B6-3D0208B5EA92}" srcOrd="1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5B6A14-34A5-4E31-B511-E6A8973A3985}" type="doc">
      <dgm:prSet loTypeId="urn:microsoft.com/office/officeart/2008/layout/RadialCluster" loCatId="relationship" qsTypeId="urn:microsoft.com/office/officeart/2005/8/quickstyle/simple1" qsCatId="simple" csTypeId="urn:microsoft.com/office/officeart/2005/8/colors/accent1_1" csCatId="accent1" phldr="1"/>
      <dgm:spPr/>
      <dgm:t>
        <a:bodyPr/>
        <a:lstStyle/>
        <a:p>
          <a:pPr rtl="1"/>
          <a:endParaRPr lang="ar-SA"/>
        </a:p>
      </dgm:t>
    </dgm:pt>
    <dgm:pt modelId="{CE2FF421-1A68-4F37-80A9-B050982AA2BE}">
      <dgm:prSet phldrT="[نص]"/>
      <dgm:spPr/>
      <dgm:t>
        <a:bodyPr/>
        <a:lstStyle/>
        <a:p>
          <a:pPr rtl="1"/>
          <a:r>
            <a:rPr lang="ar-SA">
              <a:latin typeface="Roboto" panose="02000000000000000000" pitchFamily="2" charset="0"/>
            </a:rPr>
            <a:t>نصائح فعالة لإستراتيجيات التسويق الإلكتروني</a:t>
          </a:r>
          <a:endParaRPr lang="ar-SA" dirty="0"/>
        </a:p>
      </dgm:t>
    </dgm:pt>
    <dgm:pt modelId="{BD864848-F02E-4866-AD0C-C94B5EC6E66F}" type="parTrans" cxnId="{E932E62D-2C0B-416E-8E3F-302012232106}">
      <dgm:prSet/>
      <dgm:spPr/>
      <dgm:t>
        <a:bodyPr/>
        <a:lstStyle/>
        <a:p>
          <a:pPr rtl="1"/>
          <a:endParaRPr lang="ar-SA"/>
        </a:p>
      </dgm:t>
    </dgm:pt>
    <dgm:pt modelId="{0C4BAE5A-8EC9-4BB7-A6BD-D893A3D81994}" type="sibTrans" cxnId="{E932E62D-2C0B-416E-8E3F-302012232106}">
      <dgm:prSet/>
      <dgm:spPr/>
      <dgm:t>
        <a:bodyPr/>
        <a:lstStyle/>
        <a:p>
          <a:pPr rtl="1"/>
          <a:endParaRPr lang="ar-SA"/>
        </a:p>
      </dgm:t>
    </dgm:pt>
    <dgm:pt modelId="{2BF96EB8-398F-425C-8211-B8A87C4BF4AD}">
      <dgm:prSet phldrT="[نص]"/>
      <dgm:spPr/>
      <dgm:t>
        <a:bodyPr/>
        <a:lstStyle/>
        <a:p>
          <a:pPr rtl="1"/>
          <a:r>
            <a:rPr lang="ar-SA">
              <a:latin typeface="Roboto" panose="02000000000000000000" pitchFamily="2" charset="0"/>
            </a:rPr>
            <a:t>إنشاء أو توفير موقع إلكتروني مستجيب</a:t>
          </a:r>
          <a:endParaRPr lang="ar-SA" dirty="0"/>
        </a:p>
      </dgm:t>
    </dgm:pt>
    <dgm:pt modelId="{2ADCD3E3-2556-4383-8DD6-CAE7CADFB5CF}" type="parTrans" cxnId="{FBADA299-E023-4128-9247-8F21AB757483}">
      <dgm:prSet/>
      <dgm:spPr/>
      <dgm:t>
        <a:bodyPr/>
        <a:lstStyle/>
        <a:p>
          <a:pPr rtl="1"/>
          <a:endParaRPr lang="ar-SA"/>
        </a:p>
      </dgm:t>
    </dgm:pt>
    <dgm:pt modelId="{C4D5171F-E8E4-4095-BA9B-BB8412811865}" type="sibTrans" cxnId="{FBADA299-E023-4128-9247-8F21AB757483}">
      <dgm:prSet/>
      <dgm:spPr/>
      <dgm:t>
        <a:bodyPr/>
        <a:lstStyle/>
        <a:p>
          <a:pPr rtl="1"/>
          <a:endParaRPr lang="ar-SA"/>
        </a:p>
      </dgm:t>
    </dgm:pt>
    <dgm:pt modelId="{6F5BE383-7A16-4E67-87C8-BFF2D019ACA2}">
      <dgm:prSet phldrT="[نص]"/>
      <dgm:spPr/>
      <dgm:t>
        <a:bodyPr/>
        <a:lstStyle/>
        <a:p>
          <a:pPr rtl="1"/>
          <a:r>
            <a:rPr lang="ar-SA">
              <a:latin typeface="Roboto" panose="02000000000000000000" pitchFamily="2" charset="0"/>
            </a:rPr>
            <a:t>الاستثمار في التسويق عبر محركات البحث</a:t>
          </a:r>
          <a:endParaRPr lang="ar-SA" dirty="0"/>
        </a:p>
      </dgm:t>
    </dgm:pt>
    <dgm:pt modelId="{851BDB74-87C7-4895-B0CF-17E69FD1DC62}" type="parTrans" cxnId="{09AD0935-6FE9-41F5-A74A-BE589A0332C4}">
      <dgm:prSet/>
      <dgm:spPr/>
      <dgm:t>
        <a:bodyPr/>
        <a:lstStyle/>
        <a:p>
          <a:pPr rtl="1"/>
          <a:endParaRPr lang="ar-SA"/>
        </a:p>
      </dgm:t>
    </dgm:pt>
    <dgm:pt modelId="{29036804-F1A8-4C35-9285-E6FA0AE33E3B}" type="sibTrans" cxnId="{09AD0935-6FE9-41F5-A74A-BE589A0332C4}">
      <dgm:prSet/>
      <dgm:spPr/>
      <dgm:t>
        <a:bodyPr/>
        <a:lstStyle/>
        <a:p>
          <a:pPr rtl="1"/>
          <a:endParaRPr lang="ar-SA"/>
        </a:p>
      </dgm:t>
    </dgm:pt>
    <dgm:pt modelId="{C12B3F4A-FA2E-455E-B6EA-264F774AA631}">
      <dgm:prSet phldrT="[نص]"/>
      <dgm:spPr/>
      <dgm:t>
        <a:bodyPr/>
        <a:lstStyle/>
        <a:p>
          <a:pPr rtl="1"/>
          <a:r>
            <a:rPr lang="ar-SA">
              <a:latin typeface="Roboto" panose="02000000000000000000" pitchFamily="2" charset="0"/>
            </a:rPr>
            <a:t>استخدام الأدوات التحديد إستراتيجية التسويق عبر البريد الإلكتروني</a:t>
          </a:r>
          <a:endParaRPr lang="ar-SA" dirty="0"/>
        </a:p>
      </dgm:t>
    </dgm:pt>
    <dgm:pt modelId="{9130CACB-8E5F-4303-B0B4-B673EDAC6781}" type="parTrans" cxnId="{B92D010B-FAE6-46EB-840A-F5C200A8ED7D}">
      <dgm:prSet/>
      <dgm:spPr/>
      <dgm:t>
        <a:bodyPr/>
        <a:lstStyle/>
        <a:p>
          <a:pPr rtl="1"/>
          <a:endParaRPr lang="ar-SA"/>
        </a:p>
      </dgm:t>
    </dgm:pt>
    <dgm:pt modelId="{427B720D-BDC5-4199-8EF2-6C41F5689016}" type="sibTrans" cxnId="{B92D010B-FAE6-46EB-840A-F5C200A8ED7D}">
      <dgm:prSet/>
      <dgm:spPr/>
      <dgm:t>
        <a:bodyPr/>
        <a:lstStyle/>
        <a:p>
          <a:pPr rtl="1"/>
          <a:endParaRPr lang="ar-SA"/>
        </a:p>
      </dgm:t>
    </dgm:pt>
    <dgm:pt modelId="{FA0AB854-E7A9-4D1A-9538-3FC8CC585293}">
      <dgm:prSet phldrT="[نص]"/>
      <dgm:spPr/>
      <dgm:t>
        <a:bodyPr/>
        <a:lstStyle/>
        <a:p>
          <a:pPr rtl="1"/>
          <a:r>
            <a:rPr lang="ar-SA">
              <a:latin typeface="Roboto" panose="02000000000000000000" pitchFamily="2" charset="0"/>
            </a:rPr>
            <a:t>إضافة وسائل التواصل الاجتماعي</a:t>
          </a:r>
          <a:endParaRPr lang="ar-SA" dirty="0"/>
        </a:p>
      </dgm:t>
    </dgm:pt>
    <dgm:pt modelId="{06474EC6-CAEE-4ABC-92CF-6984C5EDBB40}" type="parTrans" cxnId="{5461E25F-CE83-4CF5-8C68-1C001627A5E2}">
      <dgm:prSet/>
      <dgm:spPr/>
      <dgm:t>
        <a:bodyPr/>
        <a:lstStyle/>
        <a:p>
          <a:pPr rtl="1"/>
          <a:endParaRPr lang="ar-SA"/>
        </a:p>
      </dgm:t>
    </dgm:pt>
    <dgm:pt modelId="{BEDCECA1-0857-4F80-8CCC-287E1157D3A2}" type="sibTrans" cxnId="{5461E25F-CE83-4CF5-8C68-1C001627A5E2}">
      <dgm:prSet/>
      <dgm:spPr/>
      <dgm:t>
        <a:bodyPr/>
        <a:lstStyle/>
        <a:p>
          <a:pPr rtl="1"/>
          <a:endParaRPr lang="ar-SA"/>
        </a:p>
      </dgm:t>
    </dgm:pt>
    <dgm:pt modelId="{2C3F8E62-5D06-46A8-BDEA-CF26979A2CFF}">
      <dgm:prSet phldrT="[نص]"/>
      <dgm:spPr/>
      <dgm:t>
        <a:bodyPr/>
        <a:lstStyle/>
        <a:p>
          <a:pPr rtl="1"/>
          <a:r>
            <a:rPr lang="ar-SA">
              <a:latin typeface="Roboto" panose="02000000000000000000" pitchFamily="2" charset="0"/>
            </a:rPr>
            <a:t>التركيز على تسويق المحتوى</a:t>
          </a:r>
          <a:endParaRPr lang="ar-SA" dirty="0"/>
        </a:p>
      </dgm:t>
    </dgm:pt>
    <dgm:pt modelId="{4E4F35EA-2D5C-41DD-AF28-8FCF4146ABF2}" type="parTrans" cxnId="{5EBA63E1-C2D8-469D-B8FB-95E56CEA77CC}">
      <dgm:prSet/>
      <dgm:spPr/>
      <dgm:t>
        <a:bodyPr/>
        <a:lstStyle/>
        <a:p>
          <a:pPr rtl="1"/>
          <a:endParaRPr lang="ar-SA"/>
        </a:p>
      </dgm:t>
    </dgm:pt>
    <dgm:pt modelId="{9E5E16EB-7163-421B-9649-D90C176B474B}" type="sibTrans" cxnId="{5EBA63E1-C2D8-469D-B8FB-95E56CEA77CC}">
      <dgm:prSet/>
      <dgm:spPr/>
      <dgm:t>
        <a:bodyPr/>
        <a:lstStyle/>
        <a:p>
          <a:pPr rtl="1"/>
          <a:endParaRPr lang="ar-SA"/>
        </a:p>
      </dgm:t>
    </dgm:pt>
    <dgm:pt modelId="{910654F7-7C46-4F01-B805-BC356088FBC1}">
      <dgm:prSet phldrT="[نص]"/>
      <dgm:spPr/>
      <dgm:t>
        <a:bodyPr/>
        <a:lstStyle/>
        <a:p>
          <a:pPr rtl="1"/>
          <a:r>
            <a:rPr lang="ar-SA">
              <a:latin typeface="Roboto" panose="02000000000000000000" pitchFamily="2" charset="0"/>
            </a:rPr>
            <a:t>التحقق دائما من تحليلات الموقع الإلكتروني</a:t>
          </a:r>
          <a:endParaRPr lang="ar-SA" dirty="0"/>
        </a:p>
      </dgm:t>
    </dgm:pt>
    <dgm:pt modelId="{E8B33D0C-D1A9-43D6-87D7-5076ED852DDF}" type="parTrans" cxnId="{ACE38BF4-BB75-4118-8A21-E6E87CF8E350}">
      <dgm:prSet/>
      <dgm:spPr/>
      <dgm:t>
        <a:bodyPr/>
        <a:lstStyle/>
        <a:p>
          <a:pPr rtl="1"/>
          <a:endParaRPr lang="ar-SA"/>
        </a:p>
      </dgm:t>
    </dgm:pt>
    <dgm:pt modelId="{3DDD8524-47F7-4D09-BC3B-09CF5CC9948F}" type="sibTrans" cxnId="{ACE38BF4-BB75-4118-8A21-E6E87CF8E350}">
      <dgm:prSet/>
      <dgm:spPr/>
      <dgm:t>
        <a:bodyPr/>
        <a:lstStyle/>
        <a:p>
          <a:pPr rtl="1"/>
          <a:endParaRPr lang="ar-SA"/>
        </a:p>
      </dgm:t>
    </dgm:pt>
    <dgm:pt modelId="{36F866AE-7FC0-4AC8-B690-B05A8EB17468}" type="pres">
      <dgm:prSet presAssocID="{ED5B6A14-34A5-4E31-B511-E6A8973A3985}" presName="Name0" presStyleCnt="0">
        <dgm:presLayoutVars>
          <dgm:chMax val="1"/>
          <dgm:chPref val="1"/>
          <dgm:dir/>
          <dgm:animOne val="branch"/>
          <dgm:animLvl val="lvl"/>
        </dgm:presLayoutVars>
      </dgm:prSet>
      <dgm:spPr/>
    </dgm:pt>
    <dgm:pt modelId="{DA768E14-340A-4CD5-9FF1-F63461A393C3}" type="pres">
      <dgm:prSet presAssocID="{CE2FF421-1A68-4F37-80A9-B050982AA2BE}" presName="singleCycle" presStyleCnt="0"/>
      <dgm:spPr/>
    </dgm:pt>
    <dgm:pt modelId="{50EA197D-2911-4664-A78E-EF8F9D5220A8}" type="pres">
      <dgm:prSet presAssocID="{CE2FF421-1A68-4F37-80A9-B050982AA2BE}" presName="singleCenter" presStyleLbl="node1" presStyleIdx="0" presStyleCnt="7">
        <dgm:presLayoutVars>
          <dgm:chMax val="7"/>
          <dgm:chPref val="7"/>
        </dgm:presLayoutVars>
      </dgm:prSet>
      <dgm:spPr/>
    </dgm:pt>
    <dgm:pt modelId="{964C8A08-BCDF-451E-B915-B1800ED1E4A8}" type="pres">
      <dgm:prSet presAssocID="{2ADCD3E3-2556-4383-8DD6-CAE7CADFB5CF}" presName="Name56" presStyleLbl="parChTrans1D2" presStyleIdx="0" presStyleCnt="6"/>
      <dgm:spPr/>
    </dgm:pt>
    <dgm:pt modelId="{A34C2019-50D4-49AC-B36D-4A3F10911F01}" type="pres">
      <dgm:prSet presAssocID="{2BF96EB8-398F-425C-8211-B8A87C4BF4AD}" presName="text0" presStyleLbl="node1" presStyleIdx="1" presStyleCnt="7">
        <dgm:presLayoutVars>
          <dgm:bulletEnabled val="1"/>
        </dgm:presLayoutVars>
      </dgm:prSet>
      <dgm:spPr/>
    </dgm:pt>
    <dgm:pt modelId="{1EA8E946-8036-4BDF-B9BD-542186B88D14}" type="pres">
      <dgm:prSet presAssocID="{851BDB74-87C7-4895-B0CF-17E69FD1DC62}" presName="Name56" presStyleLbl="parChTrans1D2" presStyleIdx="1" presStyleCnt="6"/>
      <dgm:spPr/>
    </dgm:pt>
    <dgm:pt modelId="{60392381-F064-4F7B-9AC8-40B24C70CF43}" type="pres">
      <dgm:prSet presAssocID="{6F5BE383-7A16-4E67-87C8-BFF2D019ACA2}" presName="text0" presStyleLbl="node1" presStyleIdx="2" presStyleCnt="7">
        <dgm:presLayoutVars>
          <dgm:bulletEnabled val="1"/>
        </dgm:presLayoutVars>
      </dgm:prSet>
      <dgm:spPr/>
    </dgm:pt>
    <dgm:pt modelId="{7B5BE75E-E081-44FD-8047-A2336881590B}" type="pres">
      <dgm:prSet presAssocID="{9130CACB-8E5F-4303-B0B4-B673EDAC6781}" presName="Name56" presStyleLbl="parChTrans1D2" presStyleIdx="2" presStyleCnt="6"/>
      <dgm:spPr/>
    </dgm:pt>
    <dgm:pt modelId="{F77D8787-7722-4F93-90BB-659D45671622}" type="pres">
      <dgm:prSet presAssocID="{C12B3F4A-FA2E-455E-B6EA-264F774AA631}" presName="text0" presStyleLbl="node1" presStyleIdx="3" presStyleCnt="7">
        <dgm:presLayoutVars>
          <dgm:bulletEnabled val="1"/>
        </dgm:presLayoutVars>
      </dgm:prSet>
      <dgm:spPr/>
    </dgm:pt>
    <dgm:pt modelId="{7A1FAC4B-FB28-4F69-B2FD-F6A62DBF7980}" type="pres">
      <dgm:prSet presAssocID="{06474EC6-CAEE-4ABC-92CF-6984C5EDBB40}" presName="Name56" presStyleLbl="parChTrans1D2" presStyleIdx="3" presStyleCnt="6"/>
      <dgm:spPr/>
    </dgm:pt>
    <dgm:pt modelId="{1C8B316C-67C3-41C2-B5E1-33DED7910E35}" type="pres">
      <dgm:prSet presAssocID="{FA0AB854-E7A9-4D1A-9538-3FC8CC585293}" presName="text0" presStyleLbl="node1" presStyleIdx="4" presStyleCnt="7">
        <dgm:presLayoutVars>
          <dgm:bulletEnabled val="1"/>
        </dgm:presLayoutVars>
      </dgm:prSet>
      <dgm:spPr/>
    </dgm:pt>
    <dgm:pt modelId="{1F520BC8-DE26-4CD7-89C1-41FD768DB09C}" type="pres">
      <dgm:prSet presAssocID="{4E4F35EA-2D5C-41DD-AF28-8FCF4146ABF2}" presName="Name56" presStyleLbl="parChTrans1D2" presStyleIdx="4" presStyleCnt="6"/>
      <dgm:spPr/>
    </dgm:pt>
    <dgm:pt modelId="{9859B9FA-FE31-4CC9-B7E7-63D9372E4FFB}" type="pres">
      <dgm:prSet presAssocID="{2C3F8E62-5D06-46A8-BDEA-CF26979A2CFF}" presName="text0" presStyleLbl="node1" presStyleIdx="5" presStyleCnt="7">
        <dgm:presLayoutVars>
          <dgm:bulletEnabled val="1"/>
        </dgm:presLayoutVars>
      </dgm:prSet>
      <dgm:spPr/>
    </dgm:pt>
    <dgm:pt modelId="{ACFF4BBC-6009-4452-8D0F-E12E2C7AA339}" type="pres">
      <dgm:prSet presAssocID="{E8B33D0C-D1A9-43D6-87D7-5076ED852DDF}" presName="Name56" presStyleLbl="parChTrans1D2" presStyleIdx="5" presStyleCnt="6"/>
      <dgm:spPr/>
    </dgm:pt>
    <dgm:pt modelId="{13C7049D-7914-445D-9F1B-80759BB01383}" type="pres">
      <dgm:prSet presAssocID="{910654F7-7C46-4F01-B805-BC356088FBC1}" presName="text0" presStyleLbl="node1" presStyleIdx="6" presStyleCnt="7">
        <dgm:presLayoutVars>
          <dgm:bulletEnabled val="1"/>
        </dgm:presLayoutVars>
      </dgm:prSet>
      <dgm:spPr/>
    </dgm:pt>
  </dgm:ptLst>
  <dgm:cxnLst>
    <dgm:cxn modelId="{B92D010B-FAE6-46EB-840A-F5C200A8ED7D}" srcId="{CE2FF421-1A68-4F37-80A9-B050982AA2BE}" destId="{C12B3F4A-FA2E-455E-B6EA-264F774AA631}" srcOrd="2" destOrd="0" parTransId="{9130CACB-8E5F-4303-B0B4-B673EDAC6781}" sibTransId="{427B720D-BDC5-4199-8EF2-6C41F5689016}"/>
    <dgm:cxn modelId="{2EF00B1D-4C94-4FCF-B82E-2EA300C05E02}" type="presOf" srcId="{2BF96EB8-398F-425C-8211-B8A87C4BF4AD}" destId="{A34C2019-50D4-49AC-B36D-4A3F10911F01}" srcOrd="0" destOrd="0" presId="urn:microsoft.com/office/officeart/2008/layout/RadialCluster"/>
    <dgm:cxn modelId="{1E115A1E-CE5B-4151-BCC0-8609919AD09E}" type="presOf" srcId="{06474EC6-CAEE-4ABC-92CF-6984C5EDBB40}" destId="{7A1FAC4B-FB28-4F69-B2FD-F6A62DBF7980}" srcOrd="0" destOrd="0" presId="urn:microsoft.com/office/officeart/2008/layout/RadialCluster"/>
    <dgm:cxn modelId="{E932E62D-2C0B-416E-8E3F-302012232106}" srcId="{ED5B6A14-34A5-4E31-B511-E6A8973A3985}" destId="{CE2FF421-1A68-4F37-80A9-B050982AA2BE}" srcOrd="0" destOrd="0" parTransId="{BD864848-F02E-4866-AD0C-C94B5EC6E66F}" sibTransId="{0C4BAE5A-8EC9-4BB7-A6BD-D893A3D81994}"/>
    <dgm:cxn modelId="{09AD0935-6FE9-41F5-A74A-BE589A0332C4}" srcId="{CE2FF421-1A68-4F37-80A9-B050982AA2BE}" destId="{6F5BE383-7A16-4E67-87C8-BFF2D019ACA2}" srcOrd="1" destOrd="0" parTransId="{851BDB74-87C7-4895-B0CF-17E69FD1DC62}" sibTransId="{29036804-F1A8-4C35-9285-E6FA0AE33E3B}"/>
    <dgm:cxn modelId="{5461E25F-CE83-4CF5-8C68-1C001627A5E2}" srcId="{CE2FF421-1A68-4F37-80A9-B050982AA2BE}" destId="{FA0AB854-E7A9-4D1A-9538-3FC8CC585293}" srcOrd="3" destOrd="0" parTransId="{06474EC6-CAEE-4ABC-92CF-6984C5EDBB40}" sibTransId="{BEDCECA1-0857-4F80-8CCC-287E1157D3A2}"/>
    <dgm:cxn modelId="{62D80244-613B-4E9D-B4F7-37BC57860065}" type="presOf" srcId="{4E4F35EA-2D5C-41DD-AF28-8FCF4146ABF2}" destId="{1F520BC8-DE26-4CD7-89C1-41FD768DB09C}" srcOrd="0" destOrd="0" presId="urn:microsoft.com/office/officeart/2008/layout/RadialCluster"/>
    <dgm:cxn modelId="{2C74C14B-6475-4DC6-A85D-16FA1EC5A7C1}" type="presOf" srcId="{851BDB74-87C7-4895-B0CF-17E69FD1DC62}" destId="{1EA8E946-8036-4BDF-B9BD-542186B88D14}" srcOrd="0" destOrd="0" presId="urn:microsoft.com/office/officeart/2008/layout/RadialCluster"/>
    <dgm:cxn modelId="{219A5E7E-662A-4F96-8304-880D2E95EC03}" type="presOf" srcId="{2C3F8E62-5D06-46A8-BDEA-CF26979A2CFF}" destId="{9859B9FA-FE31-4CC9-B7E7-63D9372E4FFB}" srcOrd="0" destOrd="0" presId="urn:microsoft.com/office/officeart/2008/layout/RadialCluster"/>
    <dgm:cxn modelId="{3CFBED82-5ED9-4251-9CA4-EC3E9609B8E3}" type="presOf" srcId="{C12B3F4A-FA2E-455E-B6EA-264F774AA631}" destId="{F77D8787-7722-4F93-90BB-659D45671622}" srcOrd="0" destOrd="0" presId="urn:microsoft.com/office/officeart/2008/layout/RadialCluster"/>
    <dgm:cxn modelId="{97BB7B8C-4AD0-4B7C-B4F9-0ED5D34C23A6}" type="presOf" srcId="{9130CACB-8E5F-4303-B0B4-B673EDAC6781}" destId="{7B5BE75E-E081-44FD-8047-A2336881590B}" srcOrd="0" destOrd="0" presId="urn:microsoft.com/office/officeart/2008/layout/RadialCluster"/>
    <dgm:cxn modelId="{FBADA299-E023-4128-9247-8F21AB757483}" srcId="{CE2FF421-1A68-4F37-80A9-B050982AA2BE}" destId="{2BF96EB8-398F-425C-8211-B8A87C4BF4AD}" srcOrd="0" destOrd="0" parTransId="{2ADCD3E3-2556-4383-8DD6-CAE7CADFB5CF}" sibTransId="{C4D5171F-E8E4-4095-BA9B-BB8412811865}"/>
    <dgm:cxn modelId="{3CFA0C9A-18CF-4778-B189-4D6B40E144CF}" type="presOf" srcId="{E8B33D0C-D1A9-43D6-87D7-5076ED852DDF}" destId="{ACFF4BBC-6009-4452-8D0F-E12E2C7AA339}" srcOrd="0" destOrd="0" presId="urn:microsoft.com/office/officeart/2008/layout/RadialCluster"/>
    <dgm:cxn modelId="{74A979B1-668B-47F1-92AA-A1D4BD657F58}" type="presOf" srcId="{6F5BE383-7A16-4E67-87C8-BFF2D019ACA2}" destId="{60392381-F064-4F7B-9AC8-40B24C70CF43}" srcOrd="0" destOrd="0" presId="urn:microsoft.com/office/officeart/2008/layout/RadialCluster"/>
    <dgm:cxn modelId="{D5A8D6C1-4EE0-469D-B214-5E9DB66FD732}" type="presOf" srcId="{910654F7-7C46-4F01-B805-BC356088FBC1}" destId="{13C7049D-7914-445D-9F1B-80759BB01383}" srcOrd="0" destOrd="0" presId="urn:microsoft.com/office/officeart/2008/layout/RadialCluster"/>
    <dgm:cxn modelId="{5B39A0C7-5EA2-463B-9104-0FF04FE3B982}" type="presOf" srcId="{ED5B6A14-34A5-4E31-B511-E6A8973A3985}" destId="{36F866AE-7FC0-4AC8-B690-B05A8EB17468}" srcOrd="0" destOrd="0" presId="urn:microsoft.com/office/officeart/2008/layout/RadialCluster"/>
    <dgm:cxn modelId="{85EFCEC8-D87A-4C3B-92D3-D1B01AFC01C6}" type="presOf" srcId="{CE2FF421-1A68-4F37-80A9-B050982AA2BE}" destId="{50EA197D-2911-4664-A78E-EF8F9D5220A8}" srcOrd="0" destOrd="0" presId="urn:microsoft.com/office/officeart/2008/layout/RadialCluster"/>
    <dgm:cxn modelId="{5EBA63E1-C2D8-469D-B8FB-95E56CEA77CC}" srcId="{CE2FF421-1A68-4F37-80A9-B050982AA2BE}" destId="{2C3F8E62-5D06-46A8-BDEA-CF26979A2CFF}" srcOrd="4" destOrd="0" parTransId="{4E4F35EA-2D5C-41DD-AF28-8FCF4146ABF2}" sibTransId="{9E5E16EB-7163-421B-9649-D90C176B474B}"/>
    <dgm:cxn modelId="{7B0616E7-37C1-45A2-82C7-71A2BB39AA8A}" type="presOf" srcId="{FA0AB854-E7A9-4D1A-9538-3FC8CC585293}" destId="{1C8B316C-67C3-41C2-B5E1-33DED7910E35}" srcOrd="0" destOrd="0" presId="urn:microsoft.com/office/officeart/2008/layout/RadialCluster"/>
    <dgm:cxn modelId="{B7AAF9ED-7DDB-490C-A096-C05B29D9D195}" type="presOf" srcId="{2ADCD3E3-2556-4383-8DD6-CAE7CADFB5CF}" destId="{964C8A08-BCDF-451E-B915-B1800ED1E4A8}" srcOrd="0" destOrd="0" presId="urn:microsoft.com/office/officeart/2008/layout/RadialCluster"/>
    <dgm:cxn modelId="{ACE38BF4-BB75-4118-8A21-E6E87CF8E350}" srcId="{CE2FF421-1A68-4F37-80A9-B050982AA2BE}" destId="{910654F7-7C46-4F01-B805-BC356088FBC1}" srcOrd="5" destOrd="0" parTransId="{E8B33D0C-D1A9-43D6-87D7-5076ED852DDF}" sibTransId="{3DDD8524-47F7-4D09-BC3B-09CF5CC9948F}"/>
    <dgm:cxn modelId="{60F6FDD3-4DA2-41E7-A4A5-819448B182B2}" type="presParOf" srcId="{36F866AE-7FC0-4AC8-B690-B05A8EB17468}" destId="{DA768E14-340A-4CD5-9FF1-F63461A393C3}" srcOrd="0" destOrd="0" presId="urn:microsoft.com/office/officeart/2008/layout/RadialCluster"/>
    <dgm:cxn modelId="{F325CF39-C5B3-49A4-81B5-C9363A106D0D}" type="presParOf" srcId="{DA768E14-340A-4CD5-9FF1-F63461A393C3}" destId="{50EA197D-2911-4664-A78E-EF8F9D5220A8}" srcOrd="0" destOrd="0" presId="urn:microsoft.com/office/officeart/2008/layout/RadialCluster"/>
    <dgm:cxn modelId="{01EEBCC3-C89A-4ECA-A139-F8C2E848B14A}" type="presParOf" srcId="{DA768E14-340A-4CD5-9FF1-F63461A393C3}" destId="{964C8A08-BCDF-451E-B915-B1800ED1E4A8}" srcOrd="1" destOrd="0" presId="urn:microsoft.com/office/officeart/2008/layout/RadialCluster"/>
    <dgm:cxn modelId="{9FFC640A-B0B9-46CB-A4F7-9C54B78B022A}" type="presParOf" srcId="{DA768E14-340A-4CD5-9FF1-F63461A393C3}" destId="{A34C2019-50D4-49AC-B36D-4A3F10911F01}" srcOrd="2" destOrd="0" presId="urn:microsoft.com/office/officeart/2008/layout/RadialCluster"/>
    <dgm:cxn modelId="{1CAB880A-3B4A-4F24-B287-771B345FCDE5}" type="presParOf" srcId="{DA768E14-340A-4CD5-9FF1-F63461A393C3}" destId="{1EA8E946-8036-4BDF-B9BD-542186B88D14}" srcOrd="3" destOrd="0" presId="urn:microsoft.com/office/officeart/2008/layout/RadialCluster"/>
    <dgm:cxn modelId="{345E2BCD-3925-4AC3-8162-6CEF57B8E2AC}" type="presParOf" srcId="{DA768E14-340A-4CD5-9FF1-F63461A393C3}" destId="{60392381-F064-4F7B-9AC8-40B24C70CF43}" srcOrd="4" destOrd="0" presId="urn:microsoft.com/office/officeart/2008/layout/RadialCluster"/>
    <dgm:cxn modelId="{36099CF1-BA1D-4AC6-88DA-CEC895BEAF74}" type="presParOf" srcId="{DA768E14-340A-4CD5-9FF1-F63461A393C3}" destId="{7B5BE75E-E081-44FD-8047-A2336881590B}" srcOrd="5" destOrd="0" presId="urn:microsoft.com/office/officeart/2008/layout/RadialCluster"/>
    <dgm:cxn modelId="{4EF6C210-F1E2-43FB-81EE-9780374A5854}" type="presParOf" srcId="{DA768E14-340A-4CD5-9FF1-F63461A393C3}" destId="{F77D8787-7722-4F93-90BB-659D45671622}" srcOrd="6" destOrd="0" presId="urn:microsoft.com/office/officeart/2008/layout/RadialCluster"/>
    <dgm:cxn modelId="{43AE25F8-E0CB-46CE-A075-89AAF8016AD0}" type="presParOf" srcId="{DA768E14-340A-4CD5-9FF1-F63461A393C3}" destId="{7A1FAC4B-FB28-4F69-B2FD-F6A62DBF7980}" srcOrd="7" destOrd="0" presId="urn:microsoft.com/office/officeart/2008/layout/RadialCluster"/>
    <dgm:cxn modelId="{470775E9-2A2A-4CCE-8457-25D7EB070E22}" type="presParOf" srcId="{DA768E14-340A-4CD5-9FF1-F63461A393C3}" destId="{1C8B316C-67C3-41C2-B5E1-33DED7910E35}" srcOrd="8" destOrd="0" presId="urn:microsoft.com/office/officeart/2008/layout/RadialCluster"/>
    <dgm:cxn modelId="{4A40606A-3681-4CE5-9417-BA59345777EB}" type="presParOf" srcId="{DA768E14-340A-4CD5-9FF1-F63461A393C3}" destId="{1F520BC8-DE26-4CD7-89C1-41FD768DB09C}" srcOrd="9" destOrd="0" presId="urn:microsoft.com/office/officeart/2008/layout/RadialCluster"/>
    <dgm:cxn modelId="{289DFED9-BC26-4CEA-8DE2-E953B914D377}" type="presParOf" srcId="{DA768E14-340A-4CD5-9FF1-F63461A393C3}" destId="{9859B9FA-FE31-4CC9-B7E7-63D9372E4FFB}" srcOrd="10" destOrd="0" presId="urn:microsoft.com/office/officeart/2008/layout/RadialCluster"/>
    <dgm:cxn modelId="{7A5F6846-EF0C-4A3E-835C-FBBEB43CD8BA}" type="presParOf" srcId="{DA768E14-340A-4CD5-9FF1-F63461A393C3}" destId="{ACFF4BBC-6009-4452-8D0F-E12E2C7AA339}" srcOrd="11" destOrd="0" presId="urn:microsoft.com/office/officeart/2008/layout/RadialCluster"/>
    <dgm:cxn modelId="{4B0E6DA2-160C-4A2A-83E4-E322113B11BE}" type="presParOf" srcId="{DA768E14-340A-4CD5-9FF1-F63461A393C3}" destId="{13C7049D-7914-445D-9F1B-80759BB01383}" srcOrd="12"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F710F2-ADE8-4864-A6C1-77E054B22D82}" type="doc">
      <dgm:prSet loTypeId="urn:microsoft.com/office/officeart/2005/8/layout/radial5" loCatId="cycle" qsTypeId="urn:microsoft.com/office/officeart/2005/8/quickstyle/simple2" qsCatId="simple" csTypeId="urn:microsoft.com/office/officeart/2005/8/colors/colorful1" csCatId="colorful" phldr="1"/>
      <dgm:spPr/>
      <dgm:t>
        <a:bodyPr/>
        <a:lstStyle/>
        <a:p>
          <a:pPr rtl="1"/>
          <a:endParaRPr lang="ar-SA"/>
        </a:p>
      </dgm:t>
    </dgm:pt>
    <dgm:pt modelId="{0DF238B4-3109-4C58-8AA4-1F748168A46C}">
      <dgm:prSet phldrT="[نص]"/>
      <dgm:spPr/>
      <dgm:t>
        <a:bodyPr/>
        <a:lstStyle/>
        <a:p>
          <a:pPr rtl="1"/>
          <a:r>
            <a:rPr lang="ar-SA">
              <a:latin typeface="Roboto" panose="02000000000000000000" pitchFamily="2" charset="0"/>
            </a:rPr>
            <a:t>أنواع المحتوى لزيادة حركة المرور والمشاركة</a:t>
          </a:r>
          <a:endParaRPr lang="ar-SA" dirty="0"/>
        </a:p>
      </dgm:t>
    </dgm:pt>
    <dgm:pt modelId="{41A7E245-D289-476F-8D38-03C4A15DE2D3}" type="parTrans" cxnId="{2D3C87B7-E661-44DA-B517-2FF0BB2AC58A}">
      <dgm:prSet/>
      <dgm:spPr/>
      <dgm:t>
        <a:bodyPr/>
        <a:lstStyle/>
        <a:p>
          <a:pPr rtl="1"/>
          <a:endParaRPr lang="ar-SA"/>
        </a:p>
      </dgm:t>
    </dgm:pt>
    <dgm:pt modelId="{7FA209D9-3D90-48F4-9033-87CFAA183BDD}" type="sibTrans" cxnId="{2D3C87B7-E661-44DA-B517-2FF0BB2AC58A}">
      <dgm:prSet/>
      <dgm:spPr/>
      <dgm:t>
        <a:bodyPr/>
        <a:lstStyle/>
        <a:p>
          <a:pPr rtl="1"/>
          <a:endParaRPr lang="ar-SA"/>
        </a:p>
      </dgm:t>
    </dgm:pt>
    <dgm:pt modelId="{C6842DF1-75F7-4FE8-97F2-55BFBF0D7443}">
      <dgm:prSet phldrT="[نص]"/>
      <dgm:spPr/>
      <dgm:t>
        <a:bodyPr/>
        <a:lstStyle/>
        <a:p>
          <a:pPr rtl="1"/>
          <a:r>
            <a:rPr lang="ar-SA" dirty="0"/>
            <a:t>منشورات المدونة</a:t>
          </a:r>
        </a:p>
      </dgm:t>
    </dgm:pt>
    <dgm:pt modelId="{D6088200-D0A4-40D6-972C-674216C47EBA}" type="parTrans" cxnId="{4CD0B95D-B47C-42DC-8565-C3D6C9AE179E}">
      <dgm:prSet/>
      <dgm:spPr/>
      <dgm:t>
        <a:bodyPr/>
        <a:lstStyle/>
        <a:p>
          <a:pPr rtl="1"/>
          <a:endParaRPr lang="ar-SA"/>
        </a:p>
      </dgm:t>
    </dgm:pt>
    <dgm:pt modelId="{CB5086B1-D8CD-484E-B962-6BAB305B3AF7}" type="sibTrans" cxnId="{4CD0B95D-B47C-42DC-8565-C3D6C9AE179E}">
      <dgm:prSet/>
      <dgm:spPr/>
      <dgm:t>
        <a:bodyPr/>
        <a:lstStyle/>
        <a:p>
          <a:pPr rtl="1"/>
          <a:endParaRPr lang="ar-SA"/>
        </a:p>
      </dgm:t>
    </dgm:pt>
    <dgm:pt modelId="{1AA2B6AB-5A4D-41AD-8979-A1523061FACD}">
      <dgm:prSet phldrT="[نص]"/>
      <dgm:spPr/>
      <dgm:t>
        <a:bodyPr/>
        <a:lstStyle/>
        <a:p>
          <a:pPr rtl="1"/>
          <a:r>
            <a:rPr lang="ar-SA" dirty="0"/>
            <a:t>ملفات </a:t>
          </a:r>
          <a:r>
            <a:rPr lang="en-US" dirty="0"/>
            <a:t>PDF </a:t>
          </a:r>
          <a:r>
            <a:rPr lang="ar-SA" dirty="0"/>
            <a:t>القابلة </a:t>
          </a:r>
          <a:r>
            <a:rPr lang="ar-SA" dirty="0" err="1"/>
            <a:t>للتزيل</a:t>
          </a:r>
          <a:endParaRPr lang="ar-SA" dirty="0"/>
        </a:p>
      </dgm:t>
    </dgm:pt>
    <dgm:pt modelId="{7EE800AF-95E5-435F-A432-D26C0882ACD4}" type="parTrans" cxnId="{A36A39C2-4C49-4D71-A049-40603BF02433}">
      <dgm:prSet/>
      <dgm:spPr/>
      <dgm:t>
        <a:bodyPr/>
        <a:lstStyle/>
        <a:p>
          <a:pPr rtl="1"/>
          <a:endParaRPr lang="ar-SA"/>
        </a:p>
      </dgm:t>
    </dgm:pt>
    <dgm:pt modelId="{2E12FB45-03C5-4F8D-9570-A83F372188EF}" type="sibTrans" cxnId="{A36A39C2-4C49-4D71-A049-40603BF02433}">
      <dgm:prSet/>
      <dgm:spPr/>
      <dgm:t>
        <a:bodyPr/>
        <a:lstStyle/>
        <a:p>
          <a:pPr rtl="1"/>
          <a:endParaRPr lang="ar-SA"/>
        </a:p>
      </dgm:t>
    </dgm:pt>
    <dgm:pt modelId="{A88FC842-AF55-415C-8B10-DF9980BE128F}">
      <dgm:prSet phldrT="[نص]"/>
      <dgm:spPr/>
      <dgm:t>
        <a:bodyPr/>
        <a:lstStyle/>
        <a:p>
          <a:pPr rtl="1"/>
          <a:r>
            <a:rPr lang="ar-SA" dirty="0"/>
            <a:t>مخططات المعلومات الرسومية</a:t>
          </a:r>
        </a:p>
      </dgm:t>
    </dgm:pt>
    <dgm:pt modelId="{387540B0-5B01-48D3-840F-2BFB25065C54}" type="parTrans" cxnId="{CF7265DA-6F7B-4936-9B76-9B769DA67777}">
      <dgm:prSet/>
      <dgm:spPr/>
      <dgm:t>
        <a:bodyPr/>
        <a:lstStyle/>
        <a:p>
          <a:pPr rtl="1"/>
          <a:endParaRPr lang="ar-SA"/>
        </a:p>
      </dgm:t>
    </dgm:pt>
    <dgm:pt modelId="{1829CDED-78DE-40C4-A9CA-D1954D631185}" type="sibTrans" cxnId="{CF7265DA-6F7B-4936-9B76-9B769DA67777}">
      <dgm:prSet/>
      <dgm:spPr/>
      <dgm:t>
        <a:bodyPr/>
        <a:lstStyle/>
        <a:p>
          <a:pPr rtl="1"/>
          <a:endParaRPr lang="ar-SA"/>
        </a:p>
      </dgm:t>
    </dgm:pt>
    <dgm:pt modelId="{6A1812D0-9BAC-4CE0-B841-04A64A6C780A}">
      <dgm:prSet phldrT="[نص]"/>
      <dgm:spPr/>
      <dgm:t>
        <a:bodyPr/>
        <a:lstStyle/>
        <a:p>
          <a:pPr rtl="1"/>
          <a:r>
            <a:rPr lang="ar-SA" dirty="0"/>
            <a:t>الرسائل الإخبارية</a:t>
          </a:r>
        </a:p>
      </dgm:t>
    </dgm:pt>
    <dgm:pt modelId="{72877E27-1355-4F4F-B158-4282D54B5CF4}" type="parTrans" cxnId="{5A95CE2E-2174-4AAE-8745-ACA3AED441A4}">
      <dgm:prSet/>
      <dgm:spPr/>
      <dgm:t>
        <a:bodyPr/>
        <a:lstStyle/>
        <a:p>
          <a:pPr rtl="1"/>
          <a:endParaRPr lang="ar-SA"/>
        </a:p>
      </dgm:t>
    </dgm:pt>
    <dgm:pt modelId="{A8237C69-E5B3-494E-98ED-3FC024C7F975}" type="sibTrans" cxnId="{5A95CE2E-2174-4AAE-8745-ACA3AED441A4}">
      <dgm:prSet/>
      <dgm:spPr/>
      <dgm:t>
        <a:bodyPr/>
        <a:lstStyle/>
        <a:p>
          <a:pPr rtl="1"/>
          <a:endParaRPr lang="ar-SA"/>
        </a:p>
      </dgm:t>
    </dgm:pt>
    <dgm:pt modelId="{0BDCB8DB-E64B-4CDE-A421-4ACD21FD3AE0}">
      <dgm:prSet phldrT="[نص]"/>
      <dgm:spPr/>
      <dgm:t>
        <a:bodyPr/>
        <a:lstStyle/>
        <a:p>
          <a:pPr rtl="1"/>
          <a:r>
            <a:rPr lang="ar-SA" dirty="0"/>
            <a:t>المدونات الصوتية</a:t>
          </a:r>
        </a:p>
      </dgm:t>
    </dgm:pt>
    <dgm:pt modelId="{38CE7FD9-F432-4EA0-A8DA-5D0735690023}" type="parTrans" cxnId="{C0B3ADF1-E3AE-4252-AB1F-127797F95A98}">
      <dgm:prSet/>
      <dgm:spPr/>
      <dgm:t>
        <a:bodyPr/>
        <a:lstStyle/>
        <a:p>
          <a:pPr rtl="1"/>
          <a:endParaRPr lang="ar-SA"/>
        </a:p>
      </dgm:t>
    </dgm:pt>
    <dgm:pt modelId="{C3174934-FA35-4922-9721-2B095D467D70}" type="sibTrans" cxnId="{C0B3ADF1-E3AE-4252-AB1F-127797F95A98}">
      <dgm:prSet/>
      <dgm:spPr/>
      <dgm:t>
        <a:bodyPr/>
        <a:lstStyle/>
        <a:p>
          <a:pPr rtl="1"/>
          <a:endParaRPr lang="ar-SA"/>
        </a:p>
      </dgm:t>
    </dgm:pt>
    <dgm:pt modelId="{98DC0E87-BCE9-47DC-8EA4-5C186EB63967}">
      <dgm:prSet phldrT="[نص]"/>
      <dgm:spPr/>
      <dgm:t>
        <a:bodyPr/>
        <a:lstStyle/>
        <a:p>
          <a:pPr rtl="1"/>
          <a:r>
            <a:rPr lang="ar-SA" dirty="0"/>
            <a:t>منصبات التواصل الاجتماعي</a:t>
          </a:r>
        </a:p>
      </dgm:t>
    </dgm:pt>
    <dgm:pt modelId="{FDC3E579-A843-44A8-BC35-74895539F5CB}" type="parTrans" cxnId="{944C3A79-E596-48FC-BA32-64149F833130}">
      <dgm:prSet/>
      <dgm:spPr/>
      <dgm:t>
        <a:bodyPr/>
        <a:lstStyle/>
        <a:p>
          <a:pPr rtl="1"/>
          <a:endParaRPr lang="ar-SA"/>
        </a:p>
      </dgm:t>
    </dgm:pt>
    <dgm:pt modelId="{8F448BCF-FAD0-4F5D-983B-49E929478F2C}" type="sibTrans" cxnId="{944C3A79-E596-48FC-BA32-64149F833130}">
      <dgm:prSet/>
      <dgm:spPr/>
      <dgm:t>
        <a:bodyPr/>
        <a:lstStyle/>
        <a:p>
          <a:pPr rtl="1"/>
          <a:endParaRPr lang="ar-SA"/>
        </a:p>
      </dgm:t>
    </dgm:pt>
    <dgm:pt modelId="{B4C1F5B6-310B-4343-86EC-B3F25D15861C}">
      <dgm:prSet phldrT="[نص]"/>
      <dgm:spPr/>
      <dgm:t>
        <a:bodyPr/>
        <a:lstStyle/>
        <a:p>
          <a:pPr rtl="1"/>
          <a:r>
            <a:rPr lang="ar-SA" dirty="0"/>
            <a:t>قنوات اليوتيوب</a:t>
          </a:r>
        </a:p>
      </dgm:t>
    </dgm:pt>
    <dgm:pt modelId="{F7852AED-8727-42F2-BFE3-AA7501C480D8}" type="parTrans" cxnId="{D62C0DBF-769B-434C-BB73-5010E8543AC0}">
      <dgm:prSet/>
      <dgm:spPr/>
      <dgm:t>
        <a:bodyPr/>
        <a:lstStyle/>
        <a:p>
          <a:pPr rtl="1"/>
          <a:endParaRPr lang="ar-SA"/>
        </a:p>
      </dgm:t>
    </dgm:pt>
    <dgm:pt modelId="{96AFF8AC-1673-491C-8ACF-6A36403F16C3}" type="sibTrans" cxnId="{D62C0DBF-769B-434C-BB73-5010E8543AC0}">
      <dgm:prSet/>
      <dgm:spPr/>
      <dgm:t>
        <a:bodyPr/>
        <a:lstStyle/>
        <a:p>
          <a:pPr rtl="1"/>
          <a:endParaRPr lang="ar-SA"/>
        </a:p>
      </dgm:t>
    </dgm:pt>
    <dgm:pt modelId="{2DE15174-69D9-4468-B408-504ED7104A27}" type="pres">
      <dgm:prSet presAssocID="{1CF710F2-ADE8-4864-A6C1-77E054B22D82}" presName="Name0" presStyleCnt="0">
        <dgm:presLayoutVars>
          <dgm:chMax val="1"/>
          <dgm:dir/>
          <dgm:animLvl val="ctr"/>
          <dgm:resizeHandles val="exact"/>
        </dgm:presLayoutVars>
      </dgm:prSet>
      <dgm:spPr/>
    </dgm:pt>
    <dgm:pt modelId="{CD3C23F5-FFF7-4925-9EB6-A8FFCC7D199B}" type="pres">
      <dgm:prSet presAssocID="{0DF238B4-3109-4C58-8AA4-1F748168A46C}" presName="centerShape" presStyleLbl="node0" presStyleIdx="0" presStyleCnt="1"/>
      <dgm:spPr/>
    </dgm:pt>
    <dgm:pt modelId="{4B518610-C1D9-4DC2-8927-82A470FB128E}" type="pres">
      <dgm:prSet presAssocID="{D6088200-D0A4-40D6-972C-674216C47EBA}" presName="parTrans" presStyleLbl="sibTrans2D1" presStyleIdx="0" presStyleCnt="7"/>
      <dgm:spPr/>
    </dgm:pt>
    <dgm:pt modelId="{9CE5053F-DD27-472C-A600-E3CC49C1D325}" type="pres">
      <dgm:prSet presAssocID="{D6088200-D0A4-40D6-972C-674216C47EBA}" presName="connectorText" presStyleLbl="sibTrans2D1" presStyleIdx="0" presStyleCnt="7"/>
      <dgm:spPr/>
    </dgm:pt>
    <dgm:pt modelId="{CD6B75FC-CD2B-4714-88D5-65DE0A9A7150}" type="pres">
      <dgm:prSet presAssocID="{C6842DF1-75F7-4FE8-97F2-55BFBF0D7443}" presName="node" presStyleLbl="node1" presStyleIdx="0" presStyleCnt="7">
        <dgm:presLayoutVars>
          <dgm:bulletEnabled val="1"/>
        </dgm:presLayoutVars>
      </dgm:prSet>
      <dgm:spPr/>
    </dgm:pt>
    <dgm:pt modelId="{BDA5DB54-22A3-4B6D-ADF2-475A57430E0D}" type="pres">
      <dgm:prSet presAssocID="{7EE800AF-95E5-435F-A432-D26C0882ACD4}" presName="parTrans" presStyleLbl="sibTrans2D1" presStyleIdx="1" presStyleCnt="7"/>
      <dgm:spPr/>
    </dgm:pt>
    <dgm:pt modelId="{50685550-0DAB-4B28-8243-A623D0BFD5C5}" type="pres">
      <dgm:prSet presAssocID="{7EE800AF-95E5-435F-A432-D26C0882ACD4}" presName="connectorText" presStyleLbl="sibTrans2D1" presStyleIdx="1" presStyleCnt="7"/>
      <dgm:spPr/>
    </dgm:pt>
    <dgm:pt modelId="{2CDADCFE-91E4-4EBF-B1CD-E3C660C22FC6}" type="pres">
      <dgm:prSet presAssocID="{1AA2B6AB-5A4D-41AD-8979-A1523061FACD}" presName="node" presStyleLbl="node1" presStyleIdx="1" presStyleCnt="7">
        <dgm:presLayoutVars>
          <dgm:bulletEnabled val="1"/>
        </dgm:presLayoutVars>
      </dgm:prSet>
      <dgm:spPr/>
    </dgm:pt>
    <dgm:pt modelId="{DDC4AEC7-98EE-4809-AC2C-B2E1F78162B4}" type="pres">
      <dgm:prSet presAssocID="{387540B0-5B01-48D3-840F-2BFB25065C54}" presName="parTrans" presStyleLbl="sibTrans2D1" presStyleIdx="2" presStyleCnt="7"/>
      <dgm:spPr/>
    </dgm:pt>
    <dgm:pt modelId="{F219A2E1-FC17-4CBF-B5D5-6509BF20DD00}" type="pres">
      <dgm:prSet presAssocID="{387540B0-5B01-48D3-840F-2BFB25065C54}" presName="connectorText" presStyleLbl="sibTrans2D1" presStyleIdx="2" presStyleCnt="7"/>
      <dgm:spPr/>
    </dgm:pt>
    <dgm:pt modelId="{8FC49BC2-15DF-4E11-9226-C79B7A99968E}" type="pres">
      <dgm:prSet presAssocID="{A88FC842-AF55-415C-8B10-DF9980BE128F}" presName="node" presStyleLbl="node1" presStyleIdx="2" presStyleCnt="7">
        <dgm:presLayoutVars>
          <dgm:bulletEnabled val="1"/>
        </dgm:presLayoutVars>
      </dgm:prSet>
      <dgm:spPr/>
    </dgm:pt>
    <dgm:pt modelId="{0B8D020D-984A-42D8-8F79-8AE063125488}" type="pres">
      <dgm:prSet presAssocID="{72877E27-1355-4F4F-B158-4282D54B5CF4}" presName="parTrans" presStyleLbl="sibTrans2D1" presStyleIdx="3" presStyleCnt="7"/>
      <dgm:spPr/>
    </dgm:pt>
    <dgm:pt modelId="{27BBC1DF-5F2F-497F-BAB0-B4EDEF7C2F78}" type="pres">
      <dgm:prSet presAssocID="{72877E27-1355-4F4F-B158-4282D54B5CF4}" presName="connectorText" presStyleLbl="sibTrans2D1" presStyleIdx="3" presStyleCnt="7"/>
      <dgm:spPr/>
    </dgm:pt>
    <dgm:pt modelId="{15866753-B2BB-4F3E-AA65-DA1EAEC871D1}" type="pres">
      <dgm:prSet presAssocID="{6A1812D0-9BAC-4CE0-B841-04A64A6C780A}" presName="node" presStyleLbl="node1" presStyleIdx="3" presStyleCnt="7">
        <dgm:presLayoutVars>
          <dgm:bulletEnabled val="1"/>
        </dgm:presLayoutVars>
      </dgm:prSet>
      <dgm:spPr/>
    </dgm:pt>
    <dgm:pt modelId="{CFBB934C-E5C2-432F-811F-46C0B1D288CE}" type="pres">
      <dgm:prSet presAssocID="{38CE7FD9-F432-4EA0-A8DA-5D0735690023}" presName="parTrans" presStyleLbl="sibTrans2D1" presStyleIdx="4" presStyleCnt="7"/>
      <dgm:spPr/>
    </dgm:pt>
    <dgm:pt modelId="{F032F804-DF79-4F58-B5A9-06910122497D}" type="pres">
      <dgm:prSet presAssocID="{38CE7FD9-F432-4EA0-A8DA-5D0735690023}" presName="connectorText" presStyleLbl="sibTrans2D1" presStyleIdx="4" presStyleCnt="7"/>
      <dgm:spPr/>
    </dgm:pt>
    <dgm:pt modelId="{464C37DF-E444-4FFF-B46C-383A57892D7D}" type="pres">
      <dgm:prSet presAssocID="{0BDCB8DB-E64B-4CDE-A421-4ACD21FD3AE0}" presName="node" presStyleLbl="node1" presStyleIdx="4" presStyleCnt="7">
        <dgm:presLayoutVars>
          <dgm:bulletEnabled val="1"/>
        </dgm:presLayoutVars>
      </dgm:prSet>
      <dgm:spPr/>
    </dgm:pt>
    <dgm:pt modelId="{D8454E84-4209-4CB9-8B6F-146D825A9417}" type="pres">
      <dgm:prSet presAssocID="{FDC3E579-A843-44A8-BC35-74895539F5CB}" presName="parTrans" presStyleLbl="sibTrans2D1" presStyleIdx="5" presStyleCnt="7"/>
      <dgm:spPr/>
    </dgm:pt>
    <dgm:pt modelId="{470DD16C-CC80-4FD9-A6FC-39D39915B931}" type="pres">
      <dgm:prSet presAssocID="{FDC3E579-A843-44A8-BC35-74895539F5CB}" presName="connectorText" presStyleLbl="sibTrans2D1" presStyleIdx="5" presStyleCnt="7"/>
      <dgm:spPr/>
    </dgm:pt>
    <dgm:pt modelId="{E2F1885D-2A30-4087-9D16-79CD0B6F08E2}" type="pres">
      <dgm:prSet presAssocID="{98DC0E87-BCE9-47DC-8EA4-5C186EB63967}" presName="node" presStyleLbl="node1" presStyleIdx="5" presStyleCnt="7">
        <dgm:presLayoutVars>
          <dgm:bulletEnabled val="1"/>
        </dgm:presLayoutVars>
      </dgm:prSet>
      <dgm:spPr/>
    </dgm:pt>
    <dgm:pt modelId="{39D815A3-00C7-4BD2-940E-BA977B0A01FE}" type="pres">
      <dgm:prSet presAssocID="{F7852AED-8727-42F2-BFE3-AA7501C480D8}" presName="parTrans" presStyleLbl="sibTrans2D1" presStyleIdx="6" presStyleCnt="7"/>
      <dgm:spPr/>
    </dgm:pt>
    <dgm:pt modelId="{BB579907-EF1B-4B1E-971B-6CA8BD7CDCE4}" type="pres">
      <dgm:prSet presAssocID="{F7852AED-8727-42F2-BFE3-AA7501C480D8}" presName="connectorText" presStyleLbl="sibTrans2D1" presStyleIdx="6" presStyleCnt="7"/>
      <dgm:spPr/>
    </dgm:pt>
    <dgm:pt modelId="{D039E055-03E1-4B15-BDF0-D1BC49F56EDC}" type="pres">
      <dgm:prSet presAssocID="{B4C1F5B6-310B-4343-86EC-B3F25D15861C}" presName="node" presStyleLbl="node1" presStyleIdx="6" presStyleCnt="7">
        <dgm:presLayoutVars>
          <dgm:bulletEnabled val="1"/>
        </dgm:presLayoutVars>
      </dgm:prSet>
      <dgm:spPr/>
    </dgm:pt>
  </dgm:ptLst>
  <dgm:cxnLst>
    <dgm:cxn modelId="{F4AFE003-19D7-4AB5-8086-FF340B3BD0E1}" type="presOf" srcId="{7EE800AF-95E5-435F-A432-D26C0882ACD4}" destId="{BDA5DB54-22A3-4B6D-ADF2-475A57430E0D}" srcOrd="0" destOrd="0" presId="urn:microsoft.com/office/officeart/2005/8/layout/radial5"/>
    <dgm:cxn modelId="{6C55940E-2CFF-4EF2-AB23-C2555C1CD918}" type="presOf" srcId="{D6088200-D0A4-40D6-972C-674216C47EBA}" destId="{4B518610-C1D9-4DC2-8927-82A470FB128E}" srcOrd="0" destOrd="0" presId="urn:microsoft.com/office/officeart/2005/8/layout/radial5"/>
    <dgm:cxn modelId="{C8CDFE15-2172-4846-A16C-9CB3EB74C79E}" type="presOf" srcId="{FDC3E579-A843-44A8-BC35-74895539F5CB}" destId="{470DD16C-CC80-4FD9-A6FC-39D39915B931}" srcOrd="1" destOrd="0" presId="urn:microsoft.com/office/officeart/2005/8/layout/radial5"/>
    <dgm:cxn modelId="{E9769025-C507-4E45-81FA-16FAC142C448}" type="presOf" srcId="{0BDCB8DB-E64B-4CDE-A421-4ACD21FD3AE0}" destId="{464C37DF-E444-4FFF-B46C-383A57892D7D}" srcOrd="0" destOrd="0" presId="urn:microsoft.com/office/officeart/2005/8/layout/radial5"/>
    <dgm:cxn modelId="{5A95CE2E-2174-4AAE-8745-ACA3AED441A4}" srcId="{0DF238B4-3109-4C58-8AA4-1F748168A46C}" destId="{6A1812D0-9BAC-4CE0-B841-04A64A6C780A}" srcOrd="3" destOrd="0" parTransId="{72877E27-1355-4F4F-B158-4282D54B5CF4}" sibTransId="{A8237C69-E5B3-494E-98ED-3FC024C7F975}"/>
    <dgm:cxn modelId="{68541032-3DCC-4FAD-8142-4AF897A23229}" type="presOf" srcId="{38CE7FD9-F432-4EA0-A8DA-5D0735690023}" destId="{F032F804-DF79-4F58-B5A9-06910122497D}" srcOrd="1" destOrd="0" presId="urn:microsoft.com/office/officeart/2005/8/layout/radial5"/>
    <dgm:cxn modelId="{8163905C-1F55-4B12-A323-3BA0CCF88440}" type="presOf" srcId="{F7852AED-8727-42F2-BFE3-AA7501C480D8}" destId="{BB579907-EF1B-4B1E-971B-6CA8BD7CDCE4}" srcOrd="1" destOrd="0" presId="urn:microsoft.com/office/officeart/2005/8/layout/radial5"/>
    <dgm:cxn modelId="{4CD0B95D-B47C-42DC-8565-C3D6C9AE179E}" srcId="{0DF238B4-3109-4C58-8AA4-1F748168A46C}" destId="{C6842DF1-75F7-4FE8-97F2-55BFBF0D7443}" srcOrd="0" destOrd="0" parTransId="{D6088200-D0A4-40D6-972C-674216C47EBA}" sibTransId="{CB5086B1-D8CD-484E-B962-6BAB305B3AF7}"/>
    <dgm:cxn modelId="{C82E4A5E-D056-4270-B021-D8EA45045BF7}" type="presOf" srcId="{FDC3E579-A843-44A8-BC35-74895539F5CB}" destId="{D8454E84-4209-4CB9-8B6F-146D825A9417}" srcOrd="0" destOrd="0" presId="urn:microsoft.com/office/officeart/2005/8/layout/radial5"/>
    <dgm:cxn modelId="{5FE8454B-4A40-46BB-97B7-1AABEA320AFA}" type="presOf" srcId="{6A1812D0-9BAC-4CE0-B841-04A64A6C780A}" destId="{15866753-B2BB-4F3E-AA65-DA1EAEC871D1}" srcOrd="0" destOrd="0" presId="urn:microsoft.com/office/officeart/2005/8/layout/radial5"/>
    <dgm:cxn modelId="{7C29FB4E-53F9-48F7-B152-A7B9560A8FAB}" type="presOf" srcId="{A88FC842-AF55-415C-8B10-DF9980BE128F}" destId="{8FC49BC2-15DF-4E11-9226-C79B7A99968E}" srcOrd="0" destOrd="0" presId="urn:microsoft.com/office/officeart/2005/8/layout/radial5"/>
    <dgm:cxn modelId="{38A34E51-A482-4EC5-8D9B-1540B5D1266E}" type="presOf" srcId="{B4C1F5B6-310B-4343-86EC-B3F25D15861C}" destId="{D039E055-03E1-4B15-BDF0-D1BC49F56EDC}" srcOrd="0" destOrd="0" presId="urn:microsoft.com/office/officeart/2005/8/layout/radial5"/>
    <dgm:cxn modelId="{A07A8058-BC47-4311-A24B-0F3D9BD69DCC}" type="presOf" srcId="{38CE7FD9-F432-4EA0-A8DA-5D0735690023}" destId="{CFBB934C-E5C2-432F-811F-46C0B1D288CE}" srcOrd="0" destOrd="0" presId="urn:microsoft.com/office/officeart/2005/8/layout/radial5"/>
    <dgm:cxn modelId="{944C3A79-E596-48FC-BA32-64149F833130}" srcId="{0DF238B4-3109-4C58-8AA4-1F748168A46C}" destId="{98DC0E87-BCE9-47DC-8EA4-5C186EB63967}" srcOrd="5" destOrd="0" parTransId="{FDC3E579-A843-44A8-BC35-74895539F5CB}" sibTransId="{8F448BCF-FAD0-4F5D-983B-49E929478F2C}"/>
    <dgm:cxn modelId="{E5EACD79-E98C-4318-808A-7AD17F2295AD}" type="presOf" srcId="{98DC0E87-BCE9-47DC-8EA4-5C186EB63967}" destId="{E2F1885D-2A30-4087-9D16-79CD0B6F08E2}" srcOrd="0" destOrd="0" presId="urn:microsoft.com/office/officeart/2005/8/layout/radial5"/>
    <dgm:cxn modelId="{4FDDF387-5C0B-4C6D-8661-56FBE9645967}" type="presOf" srcId="{F7852AED-8727-42F2-BFE3-AA7501C480D8}" destId="{39D815A3-00C7-4BD2-940E-BA977B0A01FE}" srcOrd="0" destOrd="0" presId="urn:microsoft.com/office/officeart/2005/8/layout/radial5"/>
    <dgm:cxn modelId="{82075A8B-2C2A-4492-8793-4C9D15876AE6}" type="presOf" srcId="{7EE800AF-95E5-435F-A432-D26C0882ACD4}" destId="{50685550-0DAB-4B28-8243-A623D0BFD5C5}" srcOrd="1" destOrd="0" presId="urn:microsoft.com/office/officeart/2005/8/layout/radial5"/>
    <dgm:cxn modelId="{7CBFEB9B-13ED-48EC-99B6-A6AD1A885332}" type="presOf" srcId="{72877E27-1355-4F4F-B158-4282D54B5CF4}" destId="{0B8D020D-984A-42D8-8F79-8AE063125488}" srcOrd="0" destOrd="0" presId="urn:microsoft.com/office/officeart/2005/8/layout/radial5"/>
    <dgm:cxn modelId="{2D3C87B7-E661-44DA-B517-2FF0BB2AC58A}" srcId="{1CF710F2-ADE8-4864-A6C1-77E054B22D82}" destId="{0DF238B4-3109-4C58-8AA4-1F748168A46C}" srcOrd="0" destOrd="0" parTransId="{41A7E245-D289-476F-8D38-03C4A15DE2D3}" sibTransId="{7FA209D9-3D90-48F4-9033-87CFAA183BDD}"/>
    <dgm:cxn modelId="{D62C0DBF-769B-434C-BB73-5010E8543AC0}" srcId="{0DF238B4-3109-4C58-8AA4-1F748168A46C}" destId="{B4C1F5B6-310B-4343-86EC-B3F25D15861C}" srcOrd="6" destOrd="0" parTransId="{F7852AED-8727-42F2-BFE3-AA7501C480D8}" sibTransId="{96AFF8AC-1673-491C-8ACF-6A36403F16C3}"/>
    <dgm:cxn modelId="{A36A39C2-4C49-4D71-A049-40603BF02433}" srcId="{0DF238B4-3109-4C58-8AA4-1F748168A46C}" destId="{1AA2B6AB-5A4D-41AD-8979-A1523061FACD}" srcOrd="1" destOrd="0" parTransId="{7EE800AF-95E5-435F-A432-D26C0882ACD4}" sibTransId="{2E12FB45-03C5-4F8D-9570-A83F372188EF}"/>
    <dgm:cxn modelId="{D3A972C2-39EB-4FB6-A767-FC7F16268BA8}" type="presOf" srcId="{C6842DF1-75F7-4FE8-97F2-55BFBF0D7443}" destId="{CD6B75FC-CD2B-4714-88D5-65DE0A9A7150}" srcOrd="0" destOrd="0" presId="urn:microsoft.com/office/officeart/2005/8/layout/radial5"/>
    <dgm:cxn modelId="{191294C6-9640-40D4-B84E-B0A0631FD8BD}" type="presOf" srcId="{1CF710F2-ADE8-4864-A6C1-77E054B22D82}" destId="{2DE15174-69D9-4468-B408-504ED7104A27}" srcOrd="0" destOrd="0" presId="urn:microsoft.com/office/officeart/2005/8/layout/radial5"/>
    <dgm:cxn modelId="{CF7265DA-6F7B-4936-9B76-9B769DA67777}" srcId="{0DF238B4-3109-4C58-8AA4-1F748168A46C}" destId="{A88FC842-AF55-415C-8B10-DF9980BE128F}" srcOrd="2" destOrd="0" parTransId="{387540B0-5B01-48D3-840F-2BFB25065C54}" sibTransId="{1829CDED-78DE-40C4-A9CA-D1954D631185}"/>
    <dgm:cxn modelId="{3788EEDF-EB36-4E77-866D-FD13AB2F33C0}" type="presOf" srcId="{D6088200-D0A4-40D6-972C-674216C47EBA}" destId="{9CE5053F-DD27-472C-A600-E3CC49C1D325}" srcOrd="1" destOrd="0" presId="urn:microsoft.com/office/officeart/2005/8/layout/radial5"/>
    <dgm:cxn modelId="{02794FE3-A6F1-4D82-9002-50533B3C8CE1}" type="presOf" srcId="{387540B0-5B01-48D3-840F-2BFB25065C54}" destId="{F219A2E1-FC17-4CBF-B5D5-6509BF20DD00}" srcOrd="1" destOrd="0" presId="urn:microsoft.com/office/officeart/2005/8/layout/radial5"/>
    <dgm:cxn modelId="{E4CEC0E5-9432-480C-AB21-B60DF07CCCBB}" type="presOf" srcId="{387540B0-5B01-48D3-840F-2BFB25065C54}" destId="{DDC4AEC7-98EE-4809-AC2C-B2E1F78162B4}" srcOrd="0" destOrd="0" presId="urn:microsoft.com/office/officeart/2005/8/layout/radial5"/>
    <dgm:cxn modelId="{D93602EA-B1B6-4E72-A8F6-3E130B04EEFF}" type="presOf" srcId="{1AA2B6AB-5A4D-41AD-8979-A1523061FACD}" destId="{2CDADCFE-91E4-4EBF-B1CD-E3C660C22FC6}" srcOrd="0" destOrd="0" presId="urn:microsoft.com/office/officeart/2005/8/layout/radial5"/>
    <dgm:cxn modelId="{C0B3ADF1-E3AE-4252-AB1F-127797F95A98}" srcId="{0DF238B4-3109-4C58-8AA4-1F748168A46C}" destId="{0BDCB8DB-E64B-4CDE-A421-4ACD21FD3AE0}" srcOrd="4" destOrd="0" parTransId="{38CE7FD9-F432-4EA0-A8DA-5D0735690023}" sibTransId="{C3174934-FA35-4922-9721-2B095D467D70}"/>
    <dgm:cxn modelId="{7EEB05F7-079B-4E33-8A9C-95385B68AFC2}" type="presOf" srcId="{72877E27-1355-4F4F-B158-4282D54B5CF4}" destId="{27BBC1DF-5F2F-497F-BAB0-B4EDEF7C2F78}" srcOrd="1" destOrd="0" presId="urn:microsoft.com/office/officeart/2005/8/layout/radial5"/>
    <dgm:cxn modelId="{616429FC-DE2D-481D-9117-F2804082F219}" type="presOf" srcId="{0DF238B4-3109-4C58-8AA4-1F748168A46C}" destId="{CD3C23F5-FFF7-4925-9EB6-A8FFCC7D199B}" srcOrd="0" destOrd="0" presId="urn:microsoft.com/office/officeart/2005/8/layout/radial5"/>
    <dgm:cxn modelId="{448163C9-5693-4774-8F97-EA77298B110F}" type="presParOf" srcId="{2DE15174-69D9-4468-B408-504ED7104A27}" destId="{CD3C23F5-FFF7-4925-9EB6-A8FFCC7D199B}" srcOrd="0" destOrd="0" presId="urn:microsoft.com/office/officeart/2005/8/layout/radial5"/>
    <dgm:cxn modelId="{292B27A1-6F7E-4D27-A302-9824FFAAE0A7}" type="presParOf" srcId="{2DE15174-69D9-4468-B408-504ED7104A27}" destId="{4B518610-C1D9-4DC2-8927-82A470FB128E}" srcOrd="1" destOrd="0" presId="urn:microsoft.com/office/officeart/2005/8/layout/radial5"/>
    <dgm:cxn modelId="{B415723D-32B2-40CE-BA16-CC03F15CD74F}" type="presParOf" srcId="{4B518610-C1D9-4DC2-8927-82A470FB128E}" destId="{9CE5053F-DD27-472C-A600-E3CC49C1D325}" srcOrd="0" destOrd="0" presId="urn:microsoft.com/office/officeart/2005/8/layout/radial5"/>
    <dgm:cxn modelId="{A0B1D475-B24C-4F9F-B661-758F2A18A723}" type="presParOf" srcId="{2DE15174-69D9-4468-B408-504ED7104A27}" destId="{CD6B75FC-CD2B-4714-88D5-65DE0A9A7150}" srcOrd="2" destOrd="0" presId="urn:microsoft.com/office/officeart/2005/8/layout/radial5"/>
    <dgm:cxn modelId="{AE7E1EF8-62C9-4E27-8BDF-5A343B8C58BC}" type="presParOf" srcId="{2DE15174-69D9-4468-B408-504ED7104A27}" destId="{BDA5DB54-22A3-4B6D-ADF2-475A57430E0D}" srcOrd="3" destOrd="0" presId="urn:microsoft.com/office/officeart/2005/8/layout/radial5"/>
    <dgm:cxn modelId="{7DF4968F-F1EA-4520-8FF6-3ECB31C4BBA0}" type="presParOf" srcId="{BDA5DB54-22A3-4B6D-ADF2-475A57430E0D}" destId="{50685550-0DAB-4B28-8243-A623D0BFD5C5}" srcOrd="0" destOrd="0" presId="urn:microsoft.com/office/officeart/2005/8/layout/radial5"/>
    <dgm:cxn modelId="{60575842-6304-46E8-BAB3-E4D00E1FB18F}" type="presParOf" srcId="{2DE15174-69D9-4468-B408-504ED7104A27}" destId="{2CDADCFE-91E4-4EBF-B1CD-E3C660C22FC6}" srcOrd="4" destOrd="0" presId="urn:microsoft.com/office/officeart/2005/8/layout/radial5"/>
    <dgm:cxn modelId="{3A291E26-2C9C-466E-B695-129B4ACCD744}" type="presParOf" srcId="{2DE15174-69D9-4468-B408-504ED7104A27}" destId="{DDC4AEC7-98EE-4809-AC2C-B2E1F78162B4}" srcOrd="5" destOrd="0" presId="urn:microsoft.com/office/officeart/2005/8/layout/radial5"/>
    <dgm:cxn modelId="{6168142D-6113-4765-9780-D2A40E41DBC6}" type="presParOf" srcId="{DDC4AEC7-98EE-4809-AC2C-B2E1F78162B4}" destId="{F219A2E1-FC17-4CBF-B5D5-6509BF20DD00}" srcOrd="0" destOrd="0" presId="urn:microsoft.com/office/officeart/2005/8/layout/radial5"/>
    <dgm:cxn modelId="{BA96F1F5-19D7-437F-904A-25DD8BF52E64}" type="presParOf" srcId="{2DE15174-69D9-4468-B408-504ED7104A27}" destId="{8FC49BC2-15DF-4E11-9226-C79B7A99968E}" srcOrd="6" destOrd="0" presId="urn:microsoft.com/office/officeart/2005/8/layout/radial5"/>
    <dgm:cxn modelId="{F39785FF-E539-40DE-8C2B-8C6D977A9B42}" type="presParOf" srcId="{2DE15174-69D9-4468-B408-504ED7104A27}" destId="{0B8D020D-984A-42D8-8F79-8AE063125488}" srcOrd="7" destOrd="0" presId="urn:microsoft.com/office/officeart/2005/8/layout/radial5"/>
    <dgm:cxn modelId="{A3246512-9962-4B87-B499-C1E68191F337}" type="presParOf" srcId="{0B8D020D-984A-42D8-8F79-8AE063125488}" destId="{27BBC1DF-5F2F-497F-BAB0-B4EDEF7C2F78}" srcOrd="0" destOrd="0" presId="urn:microsoft.com/office/officeart/2005/8/layout/radial5"/>
    <dgm:cxn modelId="{539C112A-116B-4871-A743-540A241883E9}" type="presParOf" srcId="{2DE15174-69D9-4468-B408-504ED7104A27}" destId="{15866753-B2BB-4F3E-AA65-DA1EAEC871D1}" srcOrd="8" destOrd="0" presId="urn:microsoft.com/office/officeart/2005/8/layout/radial5"/>
    <dgm:cxn modelId="{E5A1663E-781E-441C-B630-36E59856FDF2}" type="presParOf" srcId="{2DE15174-69D9-4468-B408-504ED7104A27}" destId="{CFBB934C-E5C2-432F-811F-46C0B1D288CE}" srcOrd="9" destOrd="0" presId="urn:microsoft.com/office/officeart/2005/8/layout/radial5"/>
    <dgm:cxn modelId="{7691053D-81B4-4388-8478-43C64B59DE47}" type="presParOf" srcId="{CFBB934C-E5C2-432F-811F-46C0B1D288CE}" destId="{F032F804-DF79-4F58-B5A9-06910122497D}" srcOrd="0" destOrd="0" presId="urn:microsoft.com/office/officeart/2005/8/layout/radial5"/>
    <dgm:cxn modelId="{048DD176-7760-48FE-A8E2-CB04FBB05C44}" type="presParOf" srcId="{2DE15174-69D9-4468-B408-504ED7104A27}" destId="{464C37DF-E444-4FFF-B46C-383A57892D7D}" srcOrd="10" destOrd="0" presId="urn:microsoft.com/office/officeart/2005/8/layout/radial5"/>
    <dgm:cxn modelId="{4C0542AD-3D80-4B54-8346-32D9B8768732}" type="presParOf" srcId="{2DE15174-69D9-4468-B408-504ED7104A27}" destId="{D8454E84-4209-4CB9-8B6F-146D825A9417}" srcOrd="11" destOrd="0" presId="urn:microsoft.com/office/officeart/2005/8/layout/radial5"/>
    <dgm:cxn modelId="{794CBED6-78D9-4C0A-8E7F-95E388AAD4D9}" type="presParOf" srcId="{D8454E84-4209-4CB9-8B6F-146D825A9417}" destId="{470DD16C-CC80-4FD9-A6FC-39D39915B931}" srcOrd="0" destOrd="0" presId="urn:microsoft.com/office/officeart/2005/8/layout/radial5"/>
    <dgm:cxn modelId="{E197D128-CFB3-486F-8E11-A9190972F7B4}" type="presParOf" srcId="{2DE15174-69D9-4468-B408-504ED7104A27}" destId="{E2F1885D-2A30-4087-9D16-79CD0B6F08E2}" srcOrd="12" destOrd="0" presId="urn:microsoft.com/office/officeart/2005/8/layout/radial5"/>
    <dgm:cxn modelId="{6082358C-4542-4670-87FA-9D241FFE75A1}" type="presParOf" srcId="{2DE15174-69D9-4468-B408-504ED7104A27}" destId="{39D815A3-00C7-4BD2-940E-BA977B0A01FE}" srcOrd="13" destOrd="0" presId="urn:microsoft.com/office/officeart/2005/8/layout/radial5"/>
    <dgm:cxn modelId="{893D8B8F-AE8D-4895-BF25-DC3F541BC23B}" type="presParOf" srcId="{39D815A3-00C7-4BD2-940E-BA977B0A01FE}" destId="{BB579907-EF1B-4B1E-971B-6CA8BD7CDCE4}" srcOrd="0" destOrd="0" presId="urn:microsoft.com/office/officeart/2005/8/layout/radial5"/>
    <dgm:cxn modelId="{73D649F4-41FB-43AD-A9CD-5B7DE8BB196B}" type="presParOf" srcId="{2DE15174-69D9-4468-B408-504ED7104A27}" destId="{D039E055-03E1-4B15-BDF0-D1BC49F56EDC}" srcOrd="14"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F710F2-ADE8-4864-A6C1-77E054B22D82}" type="doc">
      <dgm:prSet loTypeId="urn:microsoft.com/office/officeart/2005/8/layout/radial1" loCatId="cycle" qsTypeId="urn:microsoft.com/office/officeart/2005/8/quickstyle/simple2" qsCatId="simple" csTypeId="urn:microsoft.com/office/officeart/2005/8/colors/accent1_5" csCatId="accent1" phldr="1"/>
      <dgm:spPr/>
      <dgm:t>
        <a:bodyPr/>
        <a:lstStyle/>
        <a:p>
          <a:pPr rtl="1"/>
          <a:endParaRPr lang="ar-SA"/>
        </a:p>
      </dgm:t>
    </dgm:pt>
    <dgm:pt modelId="{0DF238B4-3109-4C58-8AA4-1F748168A46C}">
      <dgm:prSet phldrT="[نص]"/>
      <dgm:spPr/>
      <dgm:t>
        <a:bodyPr/>
        <a:lstStyle/>
        <a:p>
          <a:pPr rtl="1"/>
          <a:r>
            <a:rPr lang="ar-SA">
              <a:latin typeface="Roboto" panose="02000000000000000000" pitchFamily="2" charset="0"/>
            </a:rPr>
            <a:t>خطوات للتواجد الفعال على الشبكة العنكبوتية</a:t>
          </a:r>
          <a:endParaRPr lang="ar-SA" dirty="0"/>
        </a:p>
      </dgm:t>
    </dgm:pt>
    <dgm:pt modelId="{41A7E245-D289-476F-8D38-03C4A15DE2D3}" type="parTrans" cxnId="{2D3C87B7-E661-44DA-B517-2FF0BB2AC58A}">
      <dgm:prSet/>
      <dgm:spPr/>
      <dgm:t>
        <a:bodyPr/>
        <a:lstStyle/>
        <a:p>
          <a:pPr rtl="1"/>
          <a:endParaRPr lang="ar-SA"/>
        </a:p>
      </dgm:t>
    </dgm:pt>
    <dgm:pt modelId="{7FA209D9-3D90-48F4-9033-87CFAA183BDD}" type="sibTrans" cxnId="{2D3C87B7-E661-44DA-B517-2FF0BB2AC58A}">
      <dgm:prSet/>
      <dgm:spPr/>
      <dgm:t>
        <a:bodyPr/>
        <a:lstStyle/>
        <a:p>
          <a:pPr rtl="1"/>
          <a:endParaRPr lang="ar-SA"/>
        </a:p>
      </dgm:t>
    </dgm:pt>
    <dgm:pt modelId="{59CF57AA-F0B4-46F7-BB70-3ADD3690D369}">
      <dgm:prSet phldrT="[نص]"/>
      <dgm:spPr/>
      <dgm:t>
        <a:bodyPr/>
        <a:lstStyle/>
        <a:p>
          <a:pPr rtl="1"/>
          <a:r>
            <a:rPr lang="ar-SA" dirty="0">
              <a:latin typeface="Roboto" panose="02000000000000000000" pitchFamily="2" charset="0"/>
            </a:rPr>
            <a:t>تحديد الأهداف</a:t>
          </a:r>
          <a:endParaRPr lang="ar-SA" dirty="0"/>
        </a:p>
      </dgm:t>
    </dgm:pt>
    <dgm:pt modelId="{E56B93D9-AAB1-4756-906C-5C8BAB55F97F}" type="parTrans" cxnId="{34DCAC79-2FEC-4E82-96E7-1F46A397D5DE}">
      <dgm:prSet/>
      <dgm:spPr/>
      <dgm:t>
        <a:bodyPr/>
        <a:lstStyle/>
        <a:p>
          <a:pPr rtl="1"/>
          <a:endParaRPr lang="ar-SA"/>
        </a:p>
      </dgm:t>
    </dgm:pt>
    <dgm:pt modelId="{1ABD39F3-D7E2-40F4-911A-4F696EFCBD9A}" type="sibTrans" cxnId="{34DCAC79-2FEC-4E82-96E7-1F46A397D5DE}">
      <dgm:prSet/>
      <dgm:spPr/>
      <dgm:t>
        <a:bodyPr/>
        <a:lstStyle/>
        <a:p>
          <a:pPr rtl="1"/>
          <a:endParaRPr lang="ar-SA"/>
        </a:p>
      </dgm:t>
    </dgm:pt>
    <dgm:pt modelId="{12ED809E-8383-4D03-A782-5DDC00FDC4A4}">
      <dgm:prSet phldrT="[نص]"/>
      <dgm:spPr/>
      <dgm:t>
        <a:bodyPr/>
        <a:lstStyle/>
        <a:p>
          <a:pPr rtl="1"/>
          <a:r>
            <a:rPr lang="ar-SA" dirty="0">
              <a:latin typeface="Roboto" panose="02000000000000000000" pitchFamily="2" charset="0"/>
            </a:rPr>
            <a:t>إنشاء الموقع الإلكتروني المناسب لشركتك</a:t>
          </a:r>
          <a:endParaRPr lang="ar-SA" dirty="0"/>
        </a:p>
      </dgm:t>
    </dgm:pt>
    <dgm:pt modelId="{32CE860A-58A1-44E0-BB64-B1D2CD3103C8}" type="parTrans" cxnId="{9A06FAAB-7846-4248-ACF6-96D406B96BB7}">
      <dgm:prSet/>
      <dgm:spPr/>
      <dgm:t>
        <a:bodyPr/>
        <a:lstStyle/>
        <a:p>
          <a:pPr rtl="1"/>
          <a:endParaRPr lang="ar-SA"/>
        </a:p>
      </dgm:t>
    </dgm:pt>
    <dgm:pt modelId="{D08DAD9C-D2BA-4D40-911F-182862703458}" type="sibTrans" cxnId="{9A06FAAB-7846-4248-ACF6-96D406B96BB7}">
      <dgm:prSet/>
      <dgm:spPr/>
      <dgm:t>
        <a:bodyPr/>
        <a:lstStyle/>
        <a:p>
          <a:pPr rtl="1"/>
          <a:endParaRPr lang="ar-SA"/>
        </a:p>
      </dgm:t>
    </dgm:pt>
    <dgm:pt modelId="{CF37E1CB-FFC5-46BE-93EE-86C4DF11AB6F}">
      <dgm:prSet phldrT="[نص]"/>
      <dgm:spPr/>
      <dgm:t>
        <a:bodyPr/>
        <a:lstStyle/>
        <a:p>
          <a:pPr rtl="1"/>
          <a:r>
            <a:rPr lang="ar-SA" dirty="0">
              <a:latin typeface="Roboto" panose="02000000000000000000" pitchFamily="2" charset="0"/>
            </a:rPr>
            <a:t>استخدام وسائل التواصل الاجتماعي</a:t>
          </a:r>
          <a:endParaRPr lang="ar-SA" dirty="0"/>
        </a:p>
      </dgm:t>
    </dgm:pt>
    <dgm:pt modelId="{6A3762E1-32B8-4616-BDA9-18C57B0C48A9}" type="parTrans" cxnId="{1167AE2F-0350-4D9F-9EEA-D909D53B993A}">
      <dgm:prSet/>
      <dgm:spPr/>
      <dgm:t>
        <a:bodyPr/>
        <a:lstStyle/>
        <a:p>
          <a:pPr rtl="1"/>
          <a:endParaRPr lang="ar-SA"/>
        </a:p>
      </dgm:t>
    </dgm:pt>
    <dgm:pt modelId="{3F423ED8-9B8E-4CD3-B92D-39FF483B1B17}" type="sibTrans" cxnId="{1167AE2F-0350-4D9F-9EEA-D909D53B993A}">
      <dgm:prSet/>
      <dgm:spPr/>
      <dgm:t>
        <a:bodyPr/>
        <a:lstStyle/>
        <a:p>
          <a:pPr rtl="1"/>
          <a:endParaRPr lang="ar-SA"/>
        </a:p>
      </dgm:t>
    </dgm:pt>
    <dgm:pt modelId="{FA2BF20A-5457-4D71-8E3A-0C886DA31D10}">
      <dgm:prSet phldrT="[نص]"/>
      <dgm:spPr/>
      <dgm:t>
        <a:bodyPr/>
        <a:lstStyle/>
        <a:p>
          <a:pPr rtl="1"/>
          <a:r>
            <a:rPr lang="ar-SA" dirty="0">
              <a:latin typeface="Roboto" panose="02000000000000000000" pitchFamily="2" charset="0"/>
            </a:rPr>
            <a:t>تكوين علاقات مع عملائك</a:t>
          </a:r>
          <a:endParaRPr lang="ar-SA" dirty="0"/>
        </a:p>
      </dgm:t>
    </dgm:pt>
    <dgm:pt modelId="{AFF589FB-6056-49C7-9A09-3E5AC0310469}" type="parTrans" cxnId="{5CA129A9-9B20-4D81-87BA-09CA28BB247D}">
      <dgm:prSet/>
      <dgm:spPr/>
      <dgm:t>
        <a:bodyPr/>
        <a:lstStyle/>
        <a:p>
          <a:pPr rtl="1"/>
          <a:endParaRPr lang="ar-SA"/>
        </a:p>
      </dgm:t>
    </dgm:pt>
    <dgm:pt modelId="{7F67980F-755E-4F58-ADE0-85171692064D}" type="sibTrans" cxnId="{5CA129A9-9B20-4D81-87BA-09CA28BB247D}">
      <dgm:prSet/>
      <dgm:spPr/>
      <dgm:t>
        <a:bodyPr/>
        <a:lstStyle/>
        <a:p>
          <a:pPr rtl="1"/>
          <a:endParaRPr lang="ar-SA"/>
        </a:p>
      </dgm:t>
    </dgm:pt>
    <dgm:pt modelId="{B4DB3077-4F21-444E-ACE8-9B648354CDA3}">
      <dgm:prSet phldrT="[نص]"/>
      <dgm:spPr/>
      <dgm:t>
        <a:bodyPr/>
        <a:lstStyle/>
        <a:p>
          <a:pPr rtl="1"/>
          <a:r>
            <a:rPr lang="ar-SA" dirty="0">
              <a:latin typeface="Roboto" panose="02000000000000000000" pitchFamily="2" charset="0"/>
            </a:rPr>
            <a:t>الاستمرار في تحسين استخدام التحليلات</a:t>
          </a:r>
          <a:endParaRPr lang="ar-SA" dirty="0"/>
        </a:p>
      </dgm:t>
    </dgm:pt>
    <dgm:pt modelId="{C2F97B9A-2DBE-4135-B346-FE237333F501}" type="parTrans" cxnId="{C47E9912-A435-4D31-BCE8-ECAB10219229}">
      <dgm:prSet/>
      <dgm:spPr/>
      <dgm:t>
        <a:bodyPr/>
        <a:lstStyle/>
        <a:p>
          <a:pPr rtl="1"/>
          <a:endParaRPr lang="ar-SA"/>
        </a:p>
      </dgm:t>
    </dgm:pt>
    <dgm:pt modelId="{D959CD8B-0D25-4AD5-A779-9011A246ED51}" type="sibTrans" cxnId="{C47E9912-A435-4D31-BCE8-ECAB10219229}">
      <dgm:prSet/>
      <dgm:spPr/>
      <dgm:t>
        <a:bodyPr/>
        <a:lstStyle/>
        <a:p>
          <a:pPr rtl="1"/>
          <a:endParaRPr lang="ar-SA"/>
        </a:p>
      </dgm:t>
    </dgm:pt>
    <dgm:pt modelId="{C33D9DE1-F418-4208-9C7D-EBD23E957296}" type="pres">
      <dgm:prSet presAssocID="{1CF710F2-ADE8-4864-A6C1-77E054B22D82}" presName="cycle" presStyleCnt="0">
        <dgm:presLayoutVars>
          <dgm:chMax val="1"/>
          <dgm:dir/>
          <dgm:animLvl val="ctr"/>
          <dgm:resizeHandles val="exact"/>
        </dgm:presLayoutVars>
      </dgm:prSet>
      <dgm:spPr/>
    </dgm:pt>
    <dgm:pt modelId="{AB0A0A6E-5DA6-4812-9E28-9E0553864CAB}" type="pres">
      <dgm:prSet presAssocID="{0DF238B4-3109-4C58-8AA4-1F748168A46C}" presName="centerShape" presStyleLbl="node0" presStyleIdx="0" presStyleCnt="1"/>
      <dgm:spPr/>
    </dgm:pt>
    <dgm:pt modelId="{6F0762E6-6604-4060-8753-F398E46F8211}" type="pres">
      <dgm:prSet presAssocID="{E56B93D9-AAB1-4756-906C-5C8BAB55F97F}" presName="Name9" presStyleLbl="parChTrans1D2" presStyleIdx="0" presStyleCnt="5"/>
      <dgm:spPr/>
    </dgm:pt>
    <dgm:pt modelId="{CD8278F8-8070-4D2E-B00D-4C4263E3EDFF}" type="pres">
      <dgm:prSet presAssocID="{E56B93D9-AAB1-4756-906C-5C8BAB55F97F}" presName="connTx" presStyleLbl="parChTrans1D2" presStyleIdx="0" presStyleCnt="5"/>
      <dgm:spPr/>
    </dgm:pt>
    <dgm:pt modelId="{C1D34DC1-FC9B-4325-B57B-D22359F62423}" type="pres">
      <dgm:prSet presAssocID="{59CF57AA-F0B4-46F7-BB70-3ADD3690D369}" presName="node" presStyleLbl="node1" presStyleIdx="0" presStyleCnt="5">
        <dgm:presLayoutVars>
          <dgm:bulletEnabled val="1"/>
        </dgm:presLayoutVars>
      </dgm:prSet>
      <dgm:spPr/>
    </dgm:pt>
    <dgm:pt modelId="{5D5A056C-312A-4647-815D-61AD8A64C019}" type="pres">
      <dgm:prSet presAssocID="{32CE860A-58A1-44E0-BB64-B1D2CD3103C8}" presName="Name9" presStyleLbl="parChTrans1D2" presStyleIdx="1" presStyleCnt="5"/>
      <dgm:spPr/>
    </dgm:pt>
    <dgm:pt modelId="{7625DC3C-7E33-426B-B535-A6066DD1CDC1}" type="pres">
      <dgm:prSet presAssocID="{32CE860A-58A1-44E0-BB64-B1D2CD3103C8}" presName="connTx" presStyleLbl="parChTrans1D2" presStyleIdx="1" presStyleCnt="5"/>
      <dgm:spPr/>
    </dgm:pt>
    <dgm:pt modelId="{94115ECC-657D-4A8B-A2EA-4139A084DEAD}" type="pres">
      <dgm:prSet presAssocID="{12ED809E-8383-4D03-A782-5DDC00FDC4A4}" presName="node" presStyleLbl="node1" presStyleIdx="1" presStyleCnt="5">
        <dgm:presLayoutVars>
          <dgm:bulletEnabled val="1"/>
        </dgm:presLayoutVars>
      </dgm:prSet>
      <dgm:spPr/>
    </dgm:pt>
    <dgm:pt modelId="{A9400776-E2C9-4C35-B6B0-3292AD357F2E}" type="pres">
      <dgm:prSet presAssocID="{6A3762E1-32B8-4616-BDA9-18C57B0C48A9}" presName="Name9" presStyleLbl="parChTrans1D2" presStyleIdx="2" presStyleCnt="5"/>
      <dgm:spPr/>
    </dgm:pt>
    <dgm:pt modelId="{B69C758B-2CDD-4C74-BC92-CE46D2C032D7}" type="pres">
      <dgm:prSet presAssocID="{6A3762E1-32B8-4616-BDA9-18C57B0C48A9}" presName="connTx" presStyleLbl="parChTrans1D2" presStyleIdx="2" presStyleCnt="5"/>
      <dgm:spPr/>
    </dgm:pt>
    <dgm:pt modelId="{8DEDD357-70CA-4789-83E8-AE94BDF4989C}" type="pres">
      <dgm:prSet presAssocID="{CF37E1CB-FFC5-46BE-93EE-86C4DF11AB6F}" presName="node" presStyleLbl="node1" presStyleIdx="2" presStyleCnt="5">
        <dgm:presLayoutVars>
          <dgm:bulletEnabled val="1"/>
        </dgm:presLayoutVars>
      </dgm:prSet>
      <dgm:spPr/>
    </dgm:pt>
    <dgm:pt modelId="{FC5428A1-4BF8-41AD-9C2B-585BA208CC8B}" type="pres">
      <dgm:prSet presAssocID="{AFF589FB-6056-49C7-9A09-3E5AC0310469}" presName="Name9" presStyleLbl="parChTrans1D2" presStyleIdx="3" presStyleCnt="5"/>
      <dgm:spPr/>
    </dgm:pt>
    <dgm:pt modelId="{B01E82A2-7865-4787-B9BB-D7383B3E93C8}" type="pres">
      <dgm:prSet presAssocID="{AFF589FB-6056-49C7-9A09-3E5AC0310469}" presName="connTx" presStyleLbl="parChTrans1D2" presStyleIdx="3" presStyleCnt="5"/>
      <dgm:spPr/>
    </dgm:pt>
    <dgm:pt modelId="{A2CCCBD0-AA20-483D-AA70-FBEA0DDD0D87}" type="pres">
      <dgm:prSet presAssocID="{FA2BF20A-5457-4D71-8E3A-0C886DA31D10}" presName="node" presStyleLbl="node1" presStyleIdx="3" presStyleCnt="5">
        <dgm:presLayoutVars>
          <dgm:bulletEnabled val="1"/>
        </dgm:presLayoutVars>
      </dgm:prSet>
      <dgm:spPr/>
    </dgm:pt>
    <dgm:pt modelId="{0E288AEC-C906-45A8-9E4C-2C2F5C28680D}" type="pres">
      <dgm:prSet presAssocID="{C2F97B9A-2DBE-4135-B346-FE237333F501}" presName="Name9" presStyleLbl="parChTrans1D2" presStyleIdx="4" presStyleCnt="5"/>
      <dgm:spPr/>
    </dgm:pt>
    <dgm:pt modelId="{71916A6A-7A04-4E79-A59E-3F51BEC4EAE0}" type="pres">
      <dgm:prSet presAssocID="{C2F97B9A-2DBE-4135-B346-FE237333F501}" presName="connTx" presStyleLbl="parChTrans1D2" presStyleIdx="4" presStyleCnt="5"/>
      <dgm:spPr/>
    </dgm:pt>
    <dgm:pt modelId="{0B239892-8CB3-4FD9-8390-882343803DA9}" type="pres">
      <dgm:prSet presAssocID="{B4DB3077-4F21-444E-ACE8-9B648354CDA3}" presName="node" presStyleLbl="node1" presStyleIdx="4" presStyleCnt="5">
        <dgm:presLayoutVars>
          <dgm:bulletEnabled val="1"/>
        </dgm:presLayoutVars>
      </dgm:prSet>
      <dgm:spPr/>
    </dgm:pt>
  </dgm:ptLst>
  <dgm:cxnLst>
    <dgm:cxn modelId="{C47E9912-A435-4D31-BCE8-ECAB10219229}" srcId="{0DF238B4-3109-4C58-8AA4-1F748168A46C}" destId="{B4DB3077-4F21-444E-ACE8-9B648354CDA3}" srcOrd="4" destOrd="0" parTransId="{C2F97B9A-2DBE-4135-B346-FE237333F501}" sibTransId="{D959CD8B-0D25-4AD5-A779-9011A246ED51}"/>
    <dgm:cxn modelId="{DA3B3B14-BEBA-4132-96AE-AF3765F9D3C1}" type="presOf" srcId="{0DF238B4-3109-4C58-8AA4-1F748168A46C}" destId="{AB0A0A6E-5DA6-4812-9E28-9E0553864CAB}" srcOrd="0" destOrd="0" presId="urn:microsoft.com/office/officeart/2005/8/layout/radial1"/>
    <dgm:cxn modelId="{173B3016-9862-4712-B8D4-A64C7827F068}" type="presOf" srcId="{C2F97B9A-2DBE-4135-B346-FE237333F501}" destId="{71916A6A-7A04-4E79-A59E-3F51BEC4EAE0}" srcOrd="1" destOrd="0" presId="urn:microsoft.com/office/officeart/2005/8/layout/radial1"/>
    <dgm:cxn modelId="{B7693727-D38D-4516-AA80-0C87E5254FD2}" type="presOf" srcId="{59CF57AA-F0B4-46F7-BB70-3ADD3690D369}" destId="{C1D34DC1-FC9B-4325-B57B-D22359F62423}" srcOrd="0" destOrd="0" presId="urn:microsoft.com/office/officeart/2005/8/layout/radial1"/>
    <dgm:cxn modelId="{18F7B92E-D155-4AF1-9BAE-322311DFEF83}" type="presOf" srcId="{C2F97B9A-2DBE-4135-B346-FE237333F501}" destId="{0E288AEC-C906-45A8-9E4C-2C2F5C28680D}" srcOrd="0" destOrd="0" presId="urn:microsoft.com/office/officeart/2005/8/layout/radial1"/>
    <dgm:cxn modelId="{1167AE2F-0350-4D9F-9EEA-D909D53B993A}" srcId="{0DF238B4-3109-4C58-8AA4-1F748168A46C}" destId="{CF37E1CB-FFC5-46BE-93EE-86C4DF11AB6F}" srcOrd="2" destOrd="0" parTransId="{6A3762E1-32B8-4616-BDA9-18C57B0C48A9}" sibTransId="{3F423ED8-9B8E-4CD3-B92D-39FF483B1B17}"/>
    <dgm:cxn modelId="{1EAB7435-744B-4CE0-A8CE-DC775CFAE77C}" type="presOf" srcId="{1CF710F2-ADE8-4864-A6C1-77E054B22D82}" destId="{C33D9DE1-F418-4208-9C7D-EBD23E957296}" srcOrd="0" destOrd="0" presId="urn:microsoft.com/office/officeart/2005/8/layout/radial1"/>
    <dgm:cxn modelId="{93B15A45-1B0C-440C-B726-30E402D8D657}" type="presOf" srcId="{12ED809E-8383-4D03-A782-5DDC00FDC4A4}" destId="{94115ECC-657D-4A8B-A2EA-4139A084DEAD}" srcOrd="0" destOrd="0" presId="urn:microsoft.com/office/officeart/2005/8/layout/radial1"/>
    <dgm:cxn modelId="{704D206E-A459-406E-BAF5-AB33A2E5933B}" type="presOf" srcId="{CF37E1CB-FFC5-46BE-93EE-86C4DF11AB6F}" destId="{8DEDD357-70CA-4789-83E8-AE94BDF4989C}" srcOrd="0" destOrd="0" presId="urn:microsoft.com/office/officeart/2005/8/layout/radial1"/>
    <dgm:cxn modelId="{4B079A58-A581-412A-8010-F04EC5EC0EB0}" type="presOf" srcId="{FA2BF20A-5457-4D71-8E3A-0C886DA31D10}" destId="{A2CCCBD0-AA20-483D-AA70-FBEA0DDD0D87}" srcOrd="0" destOrd="0" presId="urn:microsoft.com/office/officeart/2005/8/layout/radial1"/>
    <dgm:cxn modelId="{34DCAC79-2FEC-4E82-96E7-1F46A397D5DE}" srcId="{0DF238B4-3109-4C58-8AA4-1F748168A46C}" destId="{59CF57AA-F0B4-46F7-BB70-3ADD3690D369}" srcOrd="0" destOrd="0" parTransId="{E56B93D9-AAB1-4756-906C-5C8BAB55F97F}" sibTransId="{1ABD39F3-D7E2-40F4-911A-4F696EFCBD9A}"/>
    <dgm:cxn modelId="{F1A4B07A-5012-4F49-AFF8-6E647C2515BB}" type="presOf" srcId="{6A3762E1-32B8-4616-BDA9-18C57B0C48A9}" destId="{B69C758B-2CDD-4C74-BC92-CE46D2C032D7}" srcOrd="1" destOrd="0" presId="urn:microsoft.com/office/officeart/2005/8/layout/radial1"/>
    <dgm:cxn modelId="{5C816086-10CA-476B-A2DF-1EEBCAB300FF}" type="presOf" srcId="{AFF589FB-6056-49C7-9A09-3E5AC0310469}" destId="{B01E82A2-7865-4787-B9BB-D7383B3E93C8}" srcOrd="1" destOrd="0" presId="urn:microsoft.com/office/officeart/2005/8/layout/radial1"/>
    <dgm:cxn modelId="{54FFD58C-4C60-48BE-B4CF-20AD4BFC7EE0}" type="presOf" srcId="{32CE860A-58A1-44E0-BB64-B1D2CD3103C8}" destId="{7625DC3C-7E33-426B-B535-A6066DD1CDC1}" srcOrd="1" destOrd="0" presId="urn:microsoft.com/office/officeart/2005/8/layout/radial1"/>
    <dgm:cxn modelId="{5CA129A9-9B20-4D81-87BA-09CA28BB247D}" srcId="{0DF238B4-3109-4C58-8AA4-1F748168A46C}" destId="{FA2BF20A-5457-4D71-8E3A-0C886DA31D10}" srcOrd="3" destOrd="0" parTransId="{AFF589FB-6056-49C7-9A09-3E5AC0310469}" sibTransId="{7F67980F-755E-4F58-ADE0-85171692064D}"/>
    <dgm:cxn modelId="{E9A112AB-96ED-4518-B95D-536ABC700C09}" type="presOf" srcId="{E56B93D9-AAB1-4756-906C-5C8BAB55F97F}" destId="{6F0762E6-6604-4060-8753-F398E46F8211}" srcOrd="0" destOrd="0" presId="urn:microsoft.com/office/officeart/2005/8/layout/radial1"/>
    <dgm:cxn modelId="{9A06FAAB-7846-4248-ACF6-96D406B96BB7}" srcId="{0DF238B4-3109-4C58-8AA4-1F748168A46C}" destId="{12ED809E-8383-4D03-A782-5DDC00FDC4A4}" srcOrd="1" destOrd="0" parTransId="{32CE860A-58A1-44E0-BB64-B1D2CD3103C8}" sibTransId="{D08DAD9C-D2BA-4D40-911F-182862703458}"/>
    <dgm:cxn modelId="{2D3C87B7-E661-44DA-B517-2FF0BB2AC58A}" srcId="{1CF710F2-ADE8-4864-A6C1-77E054B22D82}" destId="{0DF238B4-3109-4C58-8AA4-1F748168A46C}" srcOrd="0" destOrd="0" parTransId="{41A7E245-D289-476F-8D38-03C4A15DE2D3}" sibTransId="{7FA209D9-3D90-48F4-9033-87CFAA183BDD}"/>
    <dgm:cxn modelId="{5ED6B8BC-101E-4A09-888A-B6ED2D336582}" type="presOf" srcId="{6A3762E1-32B8-4616-BDA9-18C57B0C48A9}" destId="{A9400776-E2C9-4C35-B6B0-3292AD357F2E}" srcOrd="0" destOrd="0" presId="urn:microsoft.com/office/officeart/2005/8/layout/radial1"/>
    <dgm:cxn modelId="{0EB421C0-0F9F-43F6-941F-2D32FED430E6}" type="presOf" srcId="{32CE860A-58A1-44E0-BB64-B1D2CD3103C8}" destId="{5D5A056C-312A-4647-815D-61AD8A64C019}" srcOrd="0" destOrd="0" presId="urn:microsoft.com/office/officeart/2005/8/layout/radial1"/>
    <dgm:cxn modelId="{1C3864D2-793E-4837-A693-2688AE9D5249}" type="presOf" srcId="{AFF589FB-6056-49C7-9A09-3E5AC0310469}" destId="{FC5428A1-4BF8-41AD-9C2B-585BA208CC8B}" srcOrd="0" destOrd="0" presId="urn:microsoft.com/office/officeart/2005/8/layout/radial1"/>
    <dgm:cxn modelId="{0A8F96D3-EFEE-4459-9B5F-C8593E1FDF1D}" type="presOf" srcId="{E56B93D9-AAB1-4756-906C-5C8BAB55F97F}" destId="{CD8278F8-8070-4D2E-B00D-4C4263E3EDFF}" srcOrd="1" destOrd="0" presId="urn:microsoft.com/office/officeart/2005/8/layout/radial1"/>
    <dgm:cxn modelId="{4A6E1AE7-1ACC-4268-9993-B1B29F8BFC59}" type="presOf" srcId="{B4DB3077-4F21-444E-ACE8-9B648354CDA3}" destId="{0B239892-8CB3-4FD9-8390-882343803DA9}" srcOrd="0" destOrd="0" presId="urn:microsoft.com/office/officeart/2005/8/layout/radial1"/>
    <dgm:cxn modelId="{97544AA4-F7A6-4250-A763-836F4DDBFCDE}" type="presParOf" srcId="{C33D9DE1-F418-4208-9C7D-EBD23E957296}" destId="{AB0A0A6E-5DA6-4812-9E28-9E0553864CAB}" srcOrd="0" destOrd="0" presId="urn:microsoft.com/office/officeart/2005/8/layout/radial1"/>
    <dgm:cxn modelId="{58B4DCEC-4828-40AA-9B4A-2486D6CA9A08}" type="presParOf" srcId="{C33D9DE1-F418-4208-9C7D-EBD23E957296}" destId="{6F0762E6-6604-4060-8753-F398E46F8211}" srcOrd="1" destOrd="0" presId="urn:microsoft.com/office/officeart/2005/8/layout/radial1"/>
    <dgm:cxn modelId="{7A8C5FB5-2B04-4C59-AB38-CEBCBF63E006}" type="presParOf" srcId="{6F0762E6-6604-4060-8753-F398E46F8211}" destId="{CD8278F8-8070-4D2E-B00D-4C4263E3EDFF}" srcOrd="0" destOrd="0" presId="urn:microsoft.com/office/officeart/2005/8/layout/radial1"/>
    <dgm:cxn modelId="{26EFC362-6949-469F-9E4D-F9AC624B0D4C}" type="presParOf" srcId="{C33D9DE1-F418-4208-9C7D-EBD23E957296}" destId="{C1D34DC1-FC9B-4325-B57B-D22359F62423}" srcOrd="2" destOrd="0" presId="urn:microsoft.com/office/officeart/2005/8/layout/radial1"/>
    <dgm:cxn modelId="{CAF7B15B-0C14-4408-86C8-47AF04EF2B52}" type="presParOf" srcId="{C33D9DE1-F418-4208-9C7D-EBD23E957296}" destId="{5D5A056C-312A-4647-815D-61AD8A64C019}" srcOrd="3" destOrd="0" presId="urn:microsoft.com/office/officeart/2005/8/layout/radial1"/>
    <dgm:cxn modelId="{D5881227-A795-4D5B-A07D-480FE8F4317B}" type="presParOf" srcId="{5D5A056C-312A-4647-815D-61AD8A64C019}" destId="{7625DC3C-7E33-426B-B535-A6066DD1CDC1}" srcOrd="0" destOrd="0" presId="urn:microsoft.com/office/officeart/2005/8/layout/radial1"/>
    <dgm:cxn modelId="{CF3A0F42-4BF2-487B-9BE1-A11D12F3A896}" type="presParOf" srcId="{C33D9DE1-F418-4208-9C7D-EBD23E957296}" destId="{94115ECC-657D-4A8B-A2EA-4139A084DEAD}" srcOrd="4" destOrd="0" presId="urn:microsoft.com/office/officeart/2005/8/layout/radial1"/>
    <dgm:cxn modelId="{FD93A177-5A1F-41E2-9294-F3E11221B8E2}" type="presParOf" srcId="{C33D9DE1-F418-4208-9C7D-EBD23E957296}" destId="{A9400776-E2C9-4C35-B6B0-3292AD357F2E}" srcOrd="5" destOrd="0" presId="urn:microsoft.com/office/officeart/2005/8/layout/radial1"/>
    <dgm:cxn modelId="{ACF42792-370A-4A3E-A2FD-8A35217A9D3C}" type="presParOf" srcId="{A9400776-E2C9-4C35-B6B0-3292AD357F2E}" destId="{B69C758B-2CDD-4C74-BC92-CE46D2C032D7}" srcOrd="0" destOrd="0" presId="urn:microsoft.com/office/officeart/2005/8/layout/radial1"/>
    <dgm:cxn modelId="{DC5789AB-E403-4BD5-A590-1B2D15AFE946}" type="presParOf" srcId="{C33D9DE1-F418-4208-9C7D-EBD23E957296}" destId="{8DEDD357-70CA-4789-83E8-AE94BDF4989C}" srcOrd="6" destOrd="0" presId="urn:microsoft.com/office/officeart/2005/8/layout/radial1"/>
    <dgm:cxn modelId="{ACCE7F35-03EC-4CAA-B52E-C85C9E006B50}" type="presParOf" srcId="{C33D9DE1-F418-4208-9C7D-EBD23E957296}" destId="{FC5428A1-4BF8-41AD-9C2B-585BA208CC8B}" srcOrd="7" destOrd="0" presId="urn:microsoft.com/office/officeart/2005/8/layout/radial1"/>
    <dgm:cxn modelId="{F0B98773-0E0A-4B54-AA3A-D198EFB785E7}" type="presParOf" srcId="{FC5428A1-4BF8-41AD-9C2B-585BA208CC8B}" destId="{B01E82A2-7865-4787-B9BB-D7383B3E93C8}" srcOrd="0" destOrd="0" presId="urn:microsoft.com/office/officeart/2005/8/layout/radial1"/>
    <dgm:cxn modelId="{FB8CC1B0-92A9-4C57-AD0B-F490C514221A}" type="presParOf" srcId="{C33D9DE1-F418-4208-9C7D-EBD23E957296}" destId="{A2CCCBD0-AA20-483D-AA70-FBEA0DDD0D87}" srcOrd="8" destOrd="0" presId="urn:microsoft.com/office/officeart/2005/8/layout/radial1"/>
    <dgm:cxn modelId="{948CB3BE-A465-41E8-BAB9-4FDBDBC9835B}" type="presParOf" srcId="{C33D9DE1-F418-4208-9C7D-EBD23E957296}" destId="{0E288AEC-C906-45A8-9E4C-2C2F5C28680D}" srcOrd="9" destOrd="0" presId="urn:microsoft.com/office/officeart/2005/8/layout/radial1"/>
    <dgm:cxn modelId="{F2FB3CCF-545A-442A-90C5-D73D619FA750}" type="presParOf" srcId="{0E288AEC-C906-45A8-9E4C-2C2F5C28680D}" destId="{71916A6A-7A04-4E79-A59E-3F51BEC4EAE0}" srcOrd="0" destOrd="0" presId="urn:microsoft.com/office/officeart/2005/8/layout/radial1"/>
    <dgm:cxn modelId="{B31ECF5F-D1CB-4E1C-A270-D05DEB16CFCD}" type="presParOf" srcId="{C33D9DE1-F418-4208-9C7D-EBD23E957296}" destId="{0B239892-8CB3-4FD9-8390-882343803DA9}"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16F07B-0EA1-403F-A6E2-2C3DB786F745}" type="doc">
      <dgm:prSet loTypeId="urn:microsoft.com/office/officeart/2005/8/layout/radial3" loCatId="cycle" qsTypeId="urn:microsoft.com/office/officeart/2005/8/quickstyle/simple2" qsCatId="simple" csTypeId="urn:microsoft.com/office/officeart/2005/8/colors/accent1_2" csCatId="accent1" phldr="1"/>
      <dgm:spPr/>
      <dgm:t>
        <a:bodyPr/>
        <a:lstStyle/>
        <a:p>
          <a:pPr rtl="1"/>
          <a:endParaRPr lang="ar-SA"/>
        </a:p>
      </dgm:t>
    </dgm:pt>
    <dgm:pt modelId="{532946C2-061C-473F-AC67-048A827E2EF4}">
      <dgm:prSet phldrT="[نص]"/>
      <dgm:spPr/>
      <dgm:t>
        <a:bodyPr/>
        <a:lstStyle/>
        <a:p>
          <a:pPr rtl="1"/>
          <a:r>
            <a:rPr lang="ar-SA">
              <a:latin typeface="Roboto" panose="02000000000000000000" pitchFamily="2" charset="0"/>
            </a:rPr>
            <a:t>مميزات الحساب الاحترافي عن الحساب الشخصي</a:t>
          </a:r>
          <a:endParaRPr lang="ar-SA"/>
        </a:p>
      </dgm:t>
    </dgm:pt>
    <dgm:pt modelId="{73D0640A-5016-48E2-8CEC-EAC00D669EC7}" type="parTrans" cxnId="{28B22E13-96E8-4064-AF82-0014841FD74A}">
      <dgm:prSet/>
      <dgm:spPr/>
      <dgm:t>
        <a:bodyPr/>
        <a:lstStyle/>
        <a:p>
          <a:pPr rtl="1"/>
          <a:endParaRPr lang="ar-SA"/>
        </a:p>
      </dgm:t>
    </dgm:pt>
    <dgm:pt modelId="{74C3F1BF-9C38-47F5-BA16-2CB3E64FC856}" type="sibTrans" cxnId="{28B22E13-96E8-4064-AF82-0014841FD74A}">
      <dgm:prSet/>
      <dgm:spPr/>
      <dgm:t>
        <a:bodyPr/>
        <a:lstStyle/>
        <a:p>
          <a:pPr rtl="1"/>
          <a:endParaRPr lang="ar-SA"/>
        </a:p>
      </dgm:t>
    </dgm:pt>
    <dgm:pt modelId="{EE91CD74-405C-440A-BB3C-4062A7C35CBA}">
      <dgm:prSet/>
      <dgm:spPr/>
      <dgm:t>
        <a:bodyPr/>
        <a:lstStyle/>
        <a:p>
          <a:pPr rtl="1"/>
          <a:r>
            <a:rPr lang="ar-SA" b="1" i="0">
              <a:effectLst/>
              <a:latin typeface="Roboto" panose="02000000000000000000" pitchFamily="2" charset="0"/>
            </a:rPr>
            <a:t>رؤى انستغرام  </a:t>
          </a:r>
          <a:r>
            <a:rPr lang="en-US" b="1" i="0">
              <a:effectLst/>
              <a:latin typeface="Roboto" panose="02000000000000000000" pitchFamily="2" charset="0"/>
            </a:rPr>
            <a:t>Instagram Insights</a:t>
          </a:r>
          <a:r>
            <a:rPr lang="ar-SA" b="1" i="0">
              <a:effectLst/>
              <a:latin typeface="Roboto" panose="02000000000000000000" pitchFamily="2" charset="0"/>
            </a:rPr>
            <a:t> </a:t>
          </a:r>
          <a:endParaRPr lang="ar-SA" b="0" i="0" dirty="0">
            <a:effectLst/>
            <a:latin typeface="Roboto" panose="02000000000000000000" pitchFamily="2" charset="0"/>
          </a:endParaRPr>
        </a:p>
      </dgm:t>
    </dgm:pt>
    <dgm:pt modelId="{1C0B4417-A24B-45A3-BE3C-271461EB0619}" type="parTrans" cxnId="{AB6BA041-389D-4836-BB1D-B439D5E9D1C3}">
      <dgm:prSet/>
      <dgm:spPr/>
      <dgm:t>
        <a:bodyPr/>
        <a:lstStyle/>
        <a:p>
          <a:pPr rtl="1"/>
          <a:endParaRPr lang="ar-SA"/>
        </a:p>
      </dgm:t>
    </dgm:pt>
    <dgm:pt modelId="{8ACE69FE-AE2C-4810-92C9-DCF760D7C2C1}" type="sibTrans" cxnId="{AB6BA041-389D-4836-BB1D-B439D5E9D1C3}">
      <dgm:prSet/>
      <dgm:spPr/>
      <dgm:t>
        <a:bodyPr/>
        <a:lstStyle/>
        <a:p>
          <a:pPr rtl="1"/>
          <a:endParaRPr lang="ar-SA"/>
        </a:p>
      </dgm:t>
    </dgm:pt>
    <dgm:pt modelId="{3BA77FFB-8C6C-4DD1-BB6B-BE0140743E3A}">
      <dgm:prSet/>
      <dgm:spPr/>
      <dgm:t>
        <a:bodyPr/>
        <a:lstStyle/>
        <a:p>
          <a:pPr rtl="1"/>
          <a:r>
            <a:rPr lang="ar-SA" b="1" dirty="0">
              <a:latin typeface="Roboto" panose="02000000000000000000" pitchFamily="2" charset="0"/>
            </a:rPr>
            <a:t>تعزيز المنشور  </a:t>
          </a:r>
          <a:r>
            <a:rPr lang="en-US" b="1" dirty="0">
              <a:latin typeface="Roboto" panose="02000000000000000000" pitchFamily="2" charset="0"/>
            </a:rPr>
            <a:t>Boost Past</a:t>
          </a:r>
          <a:br>
            <a:rPr lang="ar-SA" b="0" i="0" dirty="0">
              <a:effectLst/>
              <a:latin typeface="Roboto" panose="02000000000000000000" pitchFamily="2" charset="0"/>
            </a:rPr>
          </a:br>
          <a:endParaRPr lang="ar-SA" b="0" i="0" dirty="0">
            <a:effectLst/>
            <a:latin typeface="Roboto" panose="02000000000000000000" pitchFamily="2" charset="0"/>
          </a:endParaRPr>
        </a:p>
      </dgm:t>
    </dgm:pt>
    <dgm:pt modelId="{D9E00364-24A8-4D03-9CEA-1A822B52C495}" type="parTrans" cxnId="{D2C14EEF-7ADF-465A-ABC1-274BB8CAD1D6}">
      <dgm:prSet/>
      <dgm:spPr/>
      <dgm:t>
        <a:bodyPr/>
        <a:lstStyle/>
        <a:p>
          <a:pPr rtl="1"/>
          <a:endParaRPr lang="ar-SA"/>
        </a:p>
      </dgm:t>
    </dgm:pt>
    <dgm:pt modelId="{D444C610-435C-4E3D-B52A-735F2741AE59}" type="sibTrans" cxnId="{D2C14EEF-7ADF-465A-ABC1-274BB8CAD1D6}">
      <dgm:prSet/>
      <dgm:spPr/>
      <dgm:t>
        <a:bodyPr/>
        <a:lstStyle/>
        <a:p>
          <a:pPr rtl="1"/>
          <a:endParaRPr lang="ar-SA"/>
        </a:p>
      </dgm:t>
    </dgm:pt>
    <dgm:pt modelId="{E2C83BF2-0554-4D9F-AF66-69AF07B9EAB1}">
      <dgm:prSet/>
      <dgm:spPr/>
      <dgm:t>
        <a:bodyPr/>
        <a:lstStyle/>
        <a:p>
          <a:pPr rtl="1"/>
          <a:r>
            <a:rPr lang="ar-SA" b="1">
              <a:latin typeface="Roboto" panose="02000000000000000000" pitchFamily="2" charset="0"/>
            </a:rPr>
            <a:t>زر الاتصال </a:t>
          </a:r>
          <a:r>
            <a:rPr lang="en-US" b="1">
              <a:latin typeface="Roboto" panose="02000000000000000000" pitchFamily="2" charset="0"/>
            </a:rPr>
            <a:t>Contact Button</a:t>
          </a:r>
          <a:br>
            <a:rPr lang="ar-SA" b="0" i="0">
              <a:effectLst/>
              <a:latin typeface="Roboto" panose="02000000000000000000" pitchFamily="2" charset="0"/>
            </a:rPr>
          </a:br>
          <a:endParaRPr lang="ar-SA" b="0" i="0" dirty="0">
            <a:effectLst/>
            <a:latin typeface="Roboto" panose="02000000000000000000" pitchFamily="2" charset="0"/>
          </a:endParaRPr>
        </a:p>
      </dgm:t>
    </dgm:pt>
    <dgm:pt modelId="{97F7AD1F-DF9E-43F6-B957-D7A5C7053FE7}" type="parTrans" cxnId="{F96E8939-FB11-4B75-9916-480496A23419}">
      <dgm:prSet/>
      <dgm:spPr/>
      <dgm:t>
        <a:bodyPr/>
        <a:lstStyle/>
        <a:p>
          <a:pPr rtl="1"/>
          <a:endParaRPr lang="ar-SA"/>
        </a:p>
      </dgm:t>
    </dgm:pt>
    <dgm:pt modelId="{9A05912A-9C5B-4D86-A9CD-0CB08ADC75B8}" type="sibTrans" cxnId="{F96E8939-FB11-4B75-9916-480496A23419}">
      <dgm:prSet/>
      <dgm:spPr/>
      <dgm:t>
        <a:bodyPr/>
        <a:lstStyle/>
        <a:p>
          <a:pPr rtl="1"/>
          <a:endParaRPr lang="ar-SA"/>
        </a:p>
      </dgm:t>
    </dgm:pt>
    <dgm:pt modelId="{176B0AC8-F12B-4DE7-B093-80844FA5A979}">
      <dgm:prSet/>
      <dgm:spPr/>
      <dgm:t>
        <a:bodyPr/>
        <a:lstStyle/>
        <a:p>
          <a:pPr rtl="1"/>
          <a:r>
            <a:rPr lang="ar-SA" b="1" dirty="0">
              <a:latin typeface="Roboto" panose="02000000000000000000" pitchFamily="2" charset="0"/>
            </a:rPr>
            <a:t>التسوق عبر انستغرام </a:t>
          </a:r>
          <a:r>
            <a:rPr lang="en-US" b="1" dirty="0">
              <a:latin typeface="Roboto" panose="02000000000000000000" pitchFamily="2" charset="0"/>
            </a:rPr>
            <a:t>Instagram Shopping</a:t>
          </a:r>
          <a:endParaRPr lang="ar-SA" b="0" i="0" dirty="0">
            <a:effectLst/>
            <a:latin typeface="Roboto" panose="02000000000000000000" pitchFamily="2" charset="0"/>
          </a:endParaRPr>
        </a:p>
      </dgm:t>
    </dgm:pt>
    <dgm:pt modelId="{89AF75B8-4EA9-4136-A867-6DF643616C7B}" type="parTrans" cxnId="{3BBB741F-6E27-4500-956B-9CC0D816EF06}">
      <dgm:prSet/>
      <dgm:spPr/>
      <dgm:t>
        <a:bodyPr/>
        <a:lstStyle/>
        <a:p>
          <a:pPr rtl="1"/>
          <a:endParaRPr lang="ar-SA"/>
        </a:p>
      </dgm:t>
    </dgm:pt>
    <dgm:pt modelId="{C3F12EB2-FE67-4964-A358-07CAFD3F10D2}" type="sibTrans" cxnId="{3BBB741F-6E27-4500-956B-9CC0D816EF06}">
      <dgm:prSet/>
      <dgm:spPr/>
      <dgm:t>
        <a:bodyPr/>
        <a:lstStyle/>
        <a:p>
          <a:pPr rtl="1"/>
          <a:endParaRPr lang="ar-SA"/>
        </a:p>
      </dgm:t>
    </dgm:pt>
    <dgm:pt modelId="{EE707F5C-F246-4299-9C65-2052C3213E13}" type="pres">
      <dgm:prSet presAssocID="{4816F07B-0EA1-403F-A6E2-2C3DB786F745}" presName="composite" presStyleCnt="0">
        <dgm:presLayoutVars>
          <dgm:chMax val="1"/>
          <dgm:dir/>
          <dgm:resizeHandles val="exact"/>
        </dgm:presLayoutVars>
      </dgm:prSet>
      <dgm:spPr/>
    </dgm:pt>
    <dgm:pt modelId="{54BBBB4E-11A4-4F9C-8BEB-80168BEFA7E7}" type="pres">
      <dgm:prSet presAssocID="{4816F07B-0EA1-403F-A6E2-2C3DB786F745}" presName="radial" presStyleCnt="0">
        <dgm:presLayoutVars>
          <dgm:animLvl val="ctr"/>
        </dgm:presLayoutVars>
      </dgm:prSet>
      <dgm:spPr/>
    </dgm:pt>
    <dgm:pt modelId="{76780D8F-9BD8-4BFB-BEE0-13FE48130862}" type="pres">
      <dgm:prSet presAssocID="{532946C2-061C-473F-AC67-048A827E2EF4}" presName="centerShape" presStyleLbl="vennNode1" presStyleIdx="0" presStyleCnt="5"/>
      <dgm:spPr/>
    </dgm:pt>
    <dgm:pt modelId="{260F2F41-2E91-4040-AB81-BD8B6EA5AC05}" type="pres">
      <dgm:prSet presAssocID="{EE91CD74-405C-440A-BB3C-4062A7C35CBA}" presName="node" presStyleLbl="vennNode1" presStyleIdx="1" presStyleCnt="5">
        <dgm:presLayoutVars>
          <dgm:bulletEnabled val="1"/>
        </dgm:presLayoutVars>
      </dgm:prSet>
      <dgm:spPr/>
    </dgm:pt>
    <dgm:pt modelId="{8F8F549E-2DA0-4FF1-8EC2-D14356B380B1}" type="pres">
      <dgm:prSet presAssocID="{3BA77FFB-8C6C-4DD1-BB6B-BE0140743E3A}" presName="node" presStyleLbl="vennNode1" presStyleIdx="2" presStyleCnt="5">
        <dgm:presLayoutVars>
          <dgm:bulletEnabled val="1"/>
        </dgm:presLayoutVars>
      </dgm:prSet>
      <dgm:spPr/>
    </dgm:pt>
    <dgm:pt modelId="{5129F9A9-3E6B-486C-A606-4B9E22864DD0}" type="pres">
      <dgm:prSet presAssocID="{E2C83BF2-0554-4D9F-AF66-69AF07B9EAB1}" presName="node" presStyleLbl="vennNode1" presStyleIdx="3" presStyleCnt="5">
        <dgm:presLayoutVars>
          <dgm:bulletEnabled val="1"/>
        </dgm:presLayoutVars>
      </dgm:prSet>
      <dgm:spPr/>
    </dgm:pt>
    <dgm:pt modelId="{7A454C2D-24A7-4EC8-967E-AD4AEF5D146B}" type="pres">
      <dgm:prSet presAssocID="{176B0AC8-F12B-4DE7-B093-80844FA5A979}" presName="node" presStyleLbl="vennNode1" presStyleIdx="4" presStyleCnt="5">
        <dgm:presLayoutVars>
          <dgm:bulletEnabled val="1"/>
        </dgm:presLayoutVars>
      </dgm:prSet>
      <dgm:spPr/>
    </dgm:pt>
  </dgm:ptLst>
  <dgm:cxnLst>
    <dgm:cxn modelId="{28B22E13-96E8-4064-AF82-0014841FD74A}" srcId="{4816F07B-0EA1-403F-A6E2-2C3DB786F745}" destId="{532946C2-061C-473F-AC67-048A827E2EF4}" srcOrd="0" destOrd="0" parTransId="{73D0640A-5016-48E2-8CEC-EAC00D669EC7}" sibTransId="{74C3F1BF-9C38-47F5-BA16-2CB3E64FC856}"/>
    <dgm:cxn modelId="{3BBB741F-6E27-4500-956B-9CC0D816EF06}" srcId="{532946C2-061C-473F-AC67-048A827E2EF4}" destId="{176B0AC8-F12B-4DE7-B093-80844FA5A979}" srcOrd="3" destOrd="0" parTransId="{89AF75B8-4EA9-4136-A867-6DF643616C7B}" sibTransId="{C3F12EB2-FE67-4964-A358-07CAFD3F10D2}"/>
    <dgm:cxn modelId="{426AB729-CDCF-4BCC-B943-FBC7169EBD0F}" type="presOf" srcId="{4816F07B-0EA1-403F-A6E2-2C3DB786F745}" destId="{EE707F5C-F246-4299-9C65-2052C3213E13}" srcOrd="0" destOrd="0" presId="urn:microsoft.com/office/officeart/2005/8/layout/radial3"/>
    <dgm:cxn modelId="{E3A89A33-6FA7-4052-ADFF-F714121B640B}" type="presOf" srcId="{532946C2-061C-473F-AC67-048A827E2EF4}" destId="{76780D8F-9BD8-4BFB-BEE0-13FE48130862}" srcOrd="0" destOrd="0" presId="urn:microsoft.com/office/officeart/2005/8/layout/radial3"/>
    <dgm:cxn modelId="{F96E8939-FB11-4B75-9916-480496A23419}" srcId="{532946C2-061C-473F-AC67-048A827E2EF4}" destId="{E2C83BF2-0554-4D9F-AF66-69AF07B9EAB1}" srcOrd="2" destOrd="0" parTransId="{97F7AD1F-DF9E-43F6-B957-D7A5C7053FE7}" sibTransId="{9A05912A-9C5B-4D86-A9CD-0CB08ADC75B8}"/>
    <dgm:cxn modelId="{AB6BA041-389D-4836-BB1D-B439D5E9D1C3}" srcId="{532946C2-061C-473F-AC67-048A827E2EF4}" destId="{EE91CD74-405C-440A-BB3C-4062A7C35CBA}" srcOrd="0" destOrd="0" parTransId="{1C0B4417-A24B-45A3-BE3C-271461EB0619}" sibTransId="{8ACE69FE-AE2C-4810-92C9-DCF760D7C2C1}"/>
    <dgm:cxn modelId="{D27A2447-C590-4B37-A806-524329779661}" type="presOf" srcId="{176B0AC8-F12B-4DE7-B093-80844FA5A979}" destId="{7A454C2D-24A7-4EC8-967E-AD4AEF5D146B}" srcOrd="0" destOrd="0" presId="urn:microsoft.com/office/officeart/2005/8/layout/radial3"/>
    <dgm:cxn modelId="{45F88278-7D05-4703-9985-9B3BF0A5C78C}" type="presOf" srcId="{3BA77FFB-8C6C-4DD1-BB6B-BE0140743E3A}" destId="{8F8F549E-2DA0-4FF1-8EC2-D14356B380B1}" srcOrd="0" destOrd="0" presId="urn:microsoft.com/office/officeart/2005/8/layout/radial3"/>
    <dgm:cxn modelId="{DE2E0D82-4B95-446C-BA1A-95E5241AFDE6}" type="presOf" srcId="{E2C83BF2-0554-4D9F-AF66-69AF07B9EAB1}" destId="{5129F9A9-3E6B-486C-A606-4B9E22864DD0}" srcOrd="0" destOrd="0" presId="urn:microsoft.com/office/officeart/2005/8/layout/radial3"/>
    <dgm:cxn modelId="{D2C14EEF-7ADF-465A-ABC1-274BB8CAD1D6}" srcId="{532946C2-061C-473F-AC67-048A827E2EF4}" destId="{3BA77FFB-8C6C-4DD1-BB6B-BE0140743E3A}" srcOrd="1" destOrd="0" parTransId="{D9E00364-24A8-4D03-9CEA-1A822B52C495}" sibTransId="{D444C610-435C-4E3D-B52A-735F2741AE59}"/>
    <dgm:cxn modelId="{A5B446F6-D43B-41FE-9EA2-94795375C1E1}" type="presOf" srcId="{EE91CD74-405C-440A-BB3C-4062A7C35CBA}" destId="{260F2F41-2E91-4040-AB81-BD8B6EA5AC05}" srcOrd="0" destOrd="0" presId="urn:microsoft.com/office/officeart/2005/8/layout/radial3"/>
    <dgm:cxn modelId="{D1FFD066-F3A2-442E-82AD-7B369F8C471A}" type="presParOf" srcId="{EE707F5C-F246-4299-9C65-2052C3213E13}" destId="{54BBBB4E-11A4-4F9C-8BEB-80168BEFA7E7}" srcOrd="0" destOrd="0" presId="urn:microsoft.com/office/officeart/2005/8/layout/radial3"/>
    <dgm:cxn modelId="{C8F710AA-CDD9-496B-9C5B-554C710BF1A5}" type="presParOf" srcId="{54BBBB4E-11A4-4F9C-8BEB-80168BEFA7E7}" destId="{76780D8F-9BD8-4BFB-BEE0-13FE48130862}" srcOrd="0" destOrd="0" presId="urn:microsoft.com/office/officeart/2005/8/layout/radial3"/>
    <dgm:cxn modelId="{38367724-BF10-41A3-BA47-975CC93B0E06}" type="presParOf" srcId="{54BBBB4E-11A4-4F9C-8BEB-80168BEFA7E7}" destId="{260F2F41-2E91-4040-AB81-BD8B6EA5AC05}" srcOrd="1" destOrd="0" presId="urn:microsoft.com/office/officeart/2005/8/layout/radial3"/>
    <dgm:cxn modelId="{E8B64BCF-5B76-41C2-8EC1-9FC3E017E414}" type="presParOf" srcId="{54BBBB4E-11A4-4F9C-8BEB-80168BEFA7E7}" destId="{8F8F549E-2DA0-4FF1-8EC2-D14356B380B1}" srcOrd="2" destOrd="0" presId="urn:microsoft.com/office/officeart/2005/8/layout/radial3"/>
    <dgm:cxn modelId="{4F480ED3-7303-468D-86B0-B885B446B9D6}" type="presParOf" srcId="{54BBBB4E-11A4-4F9C-8BEB-80168BEFA7E7}" destId="{5129F9A9-3E6B-486C-A606-4B9E22864DD0}" srcOrd="3" destOrd="0" presId="urn:microsoft.com/office/officeart/2005/8/layout/radial3"/>
    <dgm:cxn modelId="{3690DBD7-211F-4E99-9404-D021D0B8BF30}" type="presParOf" srcId="{54BBBB4E-11A4-4F9C-8BEB-80168BEFA7E7}" destId="{7A454C2D-24A7-4EC8-967E-AD4AEF5D146B}"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BA0629-38E1-4C0C-BF5E-646DB6C7C81A}" type="doc">
      <dgm:prSet loTypeId="urn:microsoft.com/office/officeart/2005/8/layout/hierarchy4" loCatId="hierarchy" qsTypeId="urn:microsoft.com/office/officeart/2005/8/quickstyle/simple1" qsCatId="simple" csTypeId="urn:microsoft.com/office/officeart/2005/8/colors/accent5_1" csCatId="accent5" phldr="1"/>
      <dgm:spPr/>
      <dgm:t>
        <a:bodyPr/>
        <a:lstStyle/>
        <a:p>
          <a:pPr rtl="1"/>
          <a:endParaRPr lang="ar-SA"/>
        </a:p>
      </dgm:t>
    </dgm:pt>
    <dgm:pt modelId="{74C5E8B4-84D2-480E-8DBE-86435502E9D2}">
      <dgm:prSet phldrT="[نص]"/>
      <dgm:spPr/>
      <dgm:t>
        <a:bodyPr/>
        <a:lstStyle/>
        <a:p>
          <a:pPr rtl="1">
            <a:buFont typeface="+mj-lt"/>
            <a:buAutoNum type="arabicPeriod"/>
          </a:pPr>
          <a:r>
            <a:rPr lang="ar-SA"/>
            <a:t>الإستراتيجية الظاهرة</a:t>
          </a:r>
          <a:endParaRPr lang="ar-SA" dirty="0"/>
        </a:p>
      </dgm:t>
    </dgm:pt>
    <dgm:pt modelId="{7844BFD4-FFAC-44E1-8D36-9250531AE913}" type="parTrans" cxnId="{E634FF03-3CF7-47A3-9D27-704063244857}">
      <dgm:prSet/>
      <dgm:spPr/>
      <dgm:t>
        <a:bodyPr/>
        <a:lstStyle/>
        <a:p>
          <a:pPr rtl="1"/>
          <a:endParaRPr lang="ar-SA"/>
        </a:p>
      </dgm:t>
    </dgm:pt>
    <dgm:pt modelId="{9F944F8A-0BED-499B-81A3-81DE05506CBC}" type="sibTrans" cxnId="{E634FF03-3CF7-47A3-9D27-704063244857}">
      <dgm:prSet/>
      <dgm:spPr/>
      <dgm:t>
        <a:bodyPr/>
        <a:lstStyle/>
        <a:p>
          <a:pPr rtl="1"/>
          <a:endParaRPr lang="ar-SA"/>
        </a:p>
      </dgm:t>
    </dgm:pt>
    <dgm:pt modelId="{A84000B0-948A-4215-B262-54CEECE0C557}">
      <dgm:prSet/>
      <dgm:spPr/>
      <dgm:t>
        <a:bodyPr/>
        <a:lstStyle/>
        <a:p>
          <a:pPr rtl="1"/>
          <a:r>
            <a:rPr lang="ar-SA"/>
            <a:t>والإستراتيجية المخفية.</a:t>
          </a:r>
        </a:p>
      </dgm:t>
    </dgm:pt>
    <dgm:pt modelId="{12D0A718-3408-49F2-97B8-5672CC714A70}" type="parTrans" cxnId="{55687F3C-5574-44B7-9801-BA7A2AA07354}">
      <dgm:prSet/>
      <dgm:spPr/>
      <dgm:t>
        <a:bodyPr/>
        <a:lstStyle/>
        <a:p>
          <a:pPr rtl="1"/>
          <a:endParaRPr lang="ar-SA"/>
        </a:p>
      </dgm:t>
    </dgm:pt>
    <dgm:pt modelId="{86D39B2D-7C6E-4564-A002-21A63A99C79A}" type="sibTrans" cxnId="{55687F3C-5574-44B7-9801-BA7A2AA07354}">
      <dgm:prSet/>
      <dgm:spPr/>
      <dgm:t>
        <a:bodyPr/>
        <a:lstStyle/>
        <a:p>
          <a:pPr rtl="1"/>
          <a:endParaRPr lang="ar-SA"/>
        </a:p>
      </dgm:t>
    </dgm:pt>
    <dgm:pt modelId="{08C967EE-4240-46E4-9AE6-E51C1D26A19F}" type="pres">
      <dgm:prSet presAssocID="{E8BA0629-38E1-4C0C-BF5E-646DB6C7C81A}" presName="Name0" presStyleCnt="0">
        <dgm:presLayoutVars>
          <dgm:chPref val="1"/>
          <dgm:dir val="rev"/>
          <dgm:animOne val="branch"/>
          <dgm:animLvl val="lvl"/>
          <dgm:resizeHandles/>
        </dgm:presLayoutVars>
      </dgm:prSet>
      <dgm:spPr/>
    </dgm:pt>
    <dgm:pt modelId="{561C2A21-8912-48B9-B13E-F4DE4D1AF27E}" type="pres">
      <dgm:prSet presAssocID="{74C5E8B4-84D2-480E-8DBE-86435502E9D2}" presName="vertOne" presStyleCnt="0"/>
      <dgm:spPr/>
    </dgm:pt>
    <dgm:pt modelId="{2BD89DD6-8F87-4C93-89B5-1BD1051882EB}" type="pres">
      <dgm:prSet presAssocID="{74C5E8B4-84D2-480E-8DBE-86435502E9D2}" presName="txOne" presStyleLbl="node0" presStyleIdx="0" presStyleCnt="2">
        <dgm:presLayoutVars>
          <dgm:chPref val="3"/>
        </dgm:presLayoutVars>
      </dgm:prSet>
      <dgm:spPr/>
    </dgm:pt>
    <dgm:pt modelId="{3768E7F7-0DF6-4A03-95D3-33AD4FF0549A}" type="pres">
      <dgm:prSet presAssocID="{74C5E8B4-84D2-480E-8DBE-86435502E9D2}" presName="horzOne" presStyleCnt="0"/>
      <dgm:spPr/>
    </dgm:pt>
    <dgm:pt modelId="{B1979939-645A-45EC-9F23-4BBED24C56F8}" type="pres">
      <dgm:prSet presAssocID="{9F944F8A-0BED-499B-81A3-81DE05506CBC}" presName="sibSpaceOne" presStyleCnt="0"/>
      <dgm:spPr/>
    </dgm:pt>
    <dgm:pt modelId="{5EBB40F0-088E-4AA4-8C29-126D664363B1}" type="pres">
      <dgm:prSet presAssocID="{A84000B0-948A-4215-B262-54CEECE0C557}" presName="vertOne" presStyleCnt="0"/>
      <dgm:spPr/>
    </dgm:pt>
    <dgm:pt modelId="{18959A76-73C3-496A-8E94-C4F51311097F}" type="pres">
      <dgm:prSet presAssocID="{A84000B0-948A-4215-B262-54CEECE0C557}" presName="txOne" presStyleLbl="node0" presStyleIdx="1" presStyleCnt="2">
        <dgm:presLayoutVars>
          <dgm:chPref val="3"/>
        </dgm:presLayoutVars>
      </dgm:prSet>
      <dgm:spPr/>
    </dgm:pt>
    <dgm:pt modelId="{16BF0B3D-4F3B-4066-AD14-530D1405E94D}" type="pres">
      <dgm:prSet presAssocID="{A84000B0-948A-4215-B262-54CEECE0C557}" presName="horzOne" presStyleCnt="0"/>
      <dgm:spPr/>
    </dgm:pt>
  </dgm:ptLst>
  <dgm:cxnLst>
    <dgm:cxn modelId="{E634FF03-3CF7-47A3-9D27-704063244857}" srcId="{E8BA0629-38E1-4C0C-BF5E-646DB6C7C81A}" destId="{74C5E8B4-84D2-480E-8DBE-86435502E9D2}" srcOrd="0" destOrd="0" parTransId="{7844BFD4-FFAC-44E1-8D36-9250531AE913}" sibTransId="{9F944F8A-0BED-499B-81A3-81DE05506CBC}"/>
    <dgm:cxn modelId="{55687F3C-5574-44B7-9801-BA7A2AA07354}" srcId="{E8BA0629-38E1-4C0C-BF5E-646DB6C7C81A}" destId="{A84000B0-948A-4215-B262-54CEECE0C557}" srcOrd="1" destOrd="0" parTransId="{12D0A718-3408-49F2-97B8-5672CC714A70}" sibTransId="{86D39B2D-7C6E-4564-A002-21A63A99C79A}"/>
    <dgm:cxn modelId="{BCBC4A68-8209-413A-A979-B8D27C30EA50}" type="presOf" srcId="{74C5E8B4-84D2-480E-8DBE-86435502E9D2}" destId="{2BD89DD6-8F87-4C93-89B5-1BD1051882EB}" srcOrd="0" destOrd="0" presId="urn:microsoft.com/office/officeart/2005/8/layout/hierarchy4"/>
    <dgm:cxn modelId="{F649304A-6399-4199-8095-9593DB6B12A5}" type="presOf" srcId="{E8BA0629-38E1-4C0C-BF5E-646DB6C7C81A}" destId="{08C967EE-4240-46E4-9AE6-E51C1D26A19F}" srcOrd="0" destOrd="0" presId="urn:microsoft.com/office/officeart/2005/8/layout/hierarchy4"/>
    <dgm:cxn modelId="{36859BC3-EF88-4C1E-9C34-2899ACBBDF19}" type="presOf" srcId="{A84000B0-948A-4215-B262-54CEECE0C557}" destId="{18959A76-73C3-496A-8E94-C4F51311097F}" srcOrd="0" destOrd="0" presId="urn:microsoft.com/office/officeart/2005/8/layout/hierarchy4"/>
    <dgm:cxn modelId="{27923067-B096-41AD-A872-0D14E0B5533F}" type="presParOf" srcId="{08C967EE-4240-46E4-9AE6-E51C1D26A19F}" destId="{561C2A21-8912-48B9-B13E-F4DE4D1AF27E}" srcOrd="0" destOrd="0" presId="urn:microsoft.com/office/officeart/2005/8/layout/hierarchy4"/>
    <dgm:cxn modelId="{9530408A-26F8-43FC-9DA6-A419AD8C1B2F}" type="presParOf" srcId="{561C2A21-8912-48B9-B13E-F4DE4D1AF27E}" destId="{2BD89DD6-8F87-4C93-89B5-1BD1051882EB}" srcOrd="0" destOrd="0" presId="urn:microsoft.com/office/officeart/2005/8/layout/hierarchy4"/>
    <dgm:cxn modelId="{7FCF489C-4002-4B04-9646-14DDE4EAC703}" type="presParOf" srcId="{561C2A21-8912-48B9-B13E-F4DE4D1AF27E}" destId="{3768E7F7-0DF6-4A03-95D3-33AD4FF0549A}" srcOrd="1" destOrd="0" presId="urn:microsoft.com/office/officeart/2005/8/layout/hierarchy4"/>
    <dgm:cxn modelId="{30495318-ADA5-497F-A43F-8C1A1366B6D2}" type="presParOf" srcId="{08C967EE-4240-46E4-9AE6-E51C1D26A19F}" destId="{B1979939-645A-45EC-9F23-4BBED24C56F8}" srcOrd="1" destOrd="0" presId="urn:microsoft.com/office/officeart/2005/8/layout/hierarchy4"/>
    <dgm:cxn modelId="{E66ECCE0-E96C-435D-A24C-AC45E36483A6}" type="presParOf" srcId="{08C967EE-4240-46E4-9AE6-E51C1D26A19F}" destId="{5EBB40F0-088E-4AA4-8C29-126D664363B1}" srcOrd="2" destOrd="0" presId="urn:microsoft.com/office/officeart/2005/8/layout/hierarchy4"/>
    <dgm:cxn modelId="{CD112D53-C010-4713-99DE-FADC50C91B75}" type="presParOf" srcId="{5EBB40F0-088E-4AA4-8C29-126D664363B1}" destId="{18959A76-73C3-496A-8E94-C4F51311097F}" srcOrd="0" destOrd="0" presId="urn:microsoft.com/office/officeart/2005/8/layout/hierarchy4"/>
    <dgm:cxn modelId="{DA9696AD-2368-4404-AB5A-2FEEFC5464AF}" type="presParOf" srcId="{5EBB40F0-088E-4AA4-8C29-126D664363B1}" destId="{16BF0B3D-4F3B-4066-AD14-530D1405E94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D02BD7-39EF-4F6C-8B1E-3FC502D2A8C4}"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ar-SA"/>
        </a:p>
      </dgm:t>
    </dgm:pt>
    <dgm:pt modelId="{60F8C68B-54B5-47A2-A049-547BD8FFD94C}">
      <dgm:prSet phldrT="[نص]"/>
      <dgm:spPr/>
      <dgm:t>
        <a:bodyPr/>
        <a:lstStyle/>
        <a:p>
          <a:pPr rtl="1"/>
          <a:r>
            <a:rPr lang="ar-SA" dirty="0"/>
            <a:t>انواع رسائل البريد الإلكتروني التسويقية</a:t>
          </a:r>
        </a:p>
      </dgm:t>
    </dgm:pt>
    <dgm:pt modelId="{9039DBBC-F77B-4EB0-8F52-CA63493C81E5}" type="parTrans" cxnId="{C19B4A6E-157D-4606-AF8E-0D95C3068406}">
      <dgm:prSet/>
      <dgm:spPr/>
      <dgm:t>
        <a:bodyPr/>
        <a:lstStyle/>
        <a:p>
          <a:pPr rtl="1"/>
          <a:endParaRPr lang="ar-SA"/>
        </a:p>
      </dgm:t>
    </dgm:pt>
    <dgm:pt modelId="{F838D014-5416-4735-94D4-7073944FF97F}" type="sibTrans" cxnId="{C19B4A6E-157D-4606-AF8E-0D95C3068406}">
      <dgm:prSet/>
      <dgm:spPr/>
      <dgm:t>
        <a:bodyPr/>
        <a:lstStyle/>
        <a:p>
          <a:pPr rtl="1"/>
          <a:endParaRPr lang="ar-SA"/>
        </a:p>
      </dgm:t>
    </dgm:pt>
    <dgm:pt modelId="{A5493488-79F6-496F-9AF5-FB1E2448AC14}">
      <dgm:prSet phldrT="[نص]"/>
      <dgm:spPr/>
      <dgm:t>
        <a:bodyPr/>
        <a:lstStyle/>
        <a:p>
          <a:pPr rtl="1"/>
          <a:r>
            <a:rPr lang="ar-SA" dirty="0"/>
            <a:t>رسائل ترويجية</a:t>
          </a:r>
          <a:r>
            <a:rPr lang="en-US" dirty="0"/>
            <a:t> </a:t>
          </a:r>
          <a:endParaRPr lang="ar-SA" dirty="0"/>
        </a:p>
      </dgm:t>
    </dgm:pt>
    <dgm:pt modelId="{15D13055-F5F3-4C37-9BB0-486BD9CADC0B}" type="parTrans" cxnId="{E59A2C08-1438-477D-BC2F-D936DC3340BB}">
      <dgm:prSet/>
      <dgm:spPr/>
      <dgm:t>
        <a:bodyPr/>
        <a:lstStyle/>
        <a:p>
          <a:pPr rtl="1"/>
          <a:endParaRPr lang="ar-SA"/>
        </a:p>
      </dgm:t>
    </dgm:pt>
    <dgm:pt modelId="{C67CD857-1994-46BB-97F1-8B22C9CD2472}" type="sibTrans" cxnId="{E59A2C08-1438-477D-BC2F-D936DC3340BB}">
      <dgm:prSet/>
      <dgm:spPr/>
      <dgm:t>
        <a:bodyPr/>
        <a:lstStyle/>
        <a:p>
          <a:pPr rtl="1"/>
          <a:endParaRPr lang="ar-SA"/>
        </a:p>
      </dgm:t>
    </dgm:pt>
    <dgm:pt modelId="{41C58102-E436-4E2E-99F9-6676A8E549D2}">
      <dgm:prSet phldrT="[نص]"/>
      <dgm:spPr/>
      <dgm:t>
        <a:bodyPr/>
        <a:lstStyle/>
        <a:p>
          <a:pPr rtl="1"/>
          <a:r>
            <a:rPr lang="ar-SA" dirty="0"/>
            <a:t>رسائل خاصة بالمعلومات </a:t>
          </a:r>
          <a:r>
            <a:rPr lang="en-US" dirty="0"/>
            <a:t> </a:t>
          </a:r>
          <a:endParaRPr lang="ar-SA" dirty="0"/>
        </a:p>
      </dgm:t>
    </dgm:pt>
    <dgm:pt modelId="{2ED50F7E-9663-4DFA-B0C2-57B9114A289A}" type="parTrans" cxnId="{01708826-4D82-427C-95A2-46B58735140D}">
      <dgm:prSet/>
      <dgm:spPr/>
      <dgm:t>
        <a:bodyPr/>
        <a:lstStyle/>
        <a:p>
          <a:pPr rtl="1"/>
          <a:endParaRPr lang="ar-SA"/>
        </a:p>
      </dgm:t>
    </dgm:pt>
    <dgm:pt modelId="{43DCFE03-D4F0-410F-9AFB-782634BB5B53}" type="sibTrans" cxnId="{01708826-4D82-427C-95A2-46B58735140D}">
      <dgm:prSet/>
      <dgm:spPr/>
      <dgm:t>
        <a:bodyPr/>
        <a:lstStyle/>
        <a:p>
          <a:pPr rtl="1"/>
          <a:endParaRPr lang="ar-SA"/>
        </a:p>
      </dgm:t>
    </dgm:pt>
    <dgm:pt modelId="{379AC302-AEBA-43D2-88AE-BB6C07E258AC}">
      <dgm:prSet phldrT="[نص]"/>
      <dgm:spPr/>
      <dgm:t>
        <a:bodyPr/>
        <a:lstStyle/>
        <a:p>
          <a:pPr rtl="1"/>
          <a:r>
            <a:rPr lang="ar-SA" dirty="0"/>
            <a:t>رسائل خاصة بالإعلانات </a:t>
          </a:r>
          <a:r>
            <a:rPr lang="en-US" dirty="0"/>
            <a:t> </a:t>
          </a:r>
          <a:endParaRPr lang="ar-SA" dirty="0"/>
        </a:p>
      </dgm:t>
    </dgm:pt>
    <dgm:pt modelId="{D6D93485-8B51-484A-A863-9FF43D65C871}" type="parTrans" cxnId="{D097AC3B-5ED6-4786-B3F5-39F90D80462B}">
      <dgm:prSet/>
      <dgm:spPr/>
      <dgm:t>
        <a:bodyPr/>
        <a:lstStyle/>
        <a:p>
          <a:pPr rtl="1"/>
          <a:endParaRPr lang="ar-SA"/>
        </a:p>
      </dgm:t>
    </dgm:pt>
    <dgm:pt modelId="{8FF90918-4DA2-4D67-B489-CE5FCB1827F0}" type="sibTrans" cxnId="{D097AC3B-5ED6-4786-B3F5-39F90D80462B}">
      <dgm:prSet/>
      <dgm:spPr/>
      <dgm:t>
        <a:bodyPr/>
        <a:lstStyle/>
        <a:p>
          <a:pPr rtl="1"/>
          <a:endParaRPr lang="ar-SA"/>
        </a:p>
      </dgm:t>
    </dgm:pt>
    <dgm:pt modelId="{ECABEE11-8340-4E9A-AD04-D32C62D402DB}">
      <dgm:prSet phldrT="[نص]"/>
      <dgm:spPr/>
      <dgm:t>
        <a:bodyPr/>
        <a:lstStyle/>
        <a:p>
          <a:pPr rtl="1"/>
          <a:r>
            <a:rPr lang="ar-SA" dirty="0"/>
            <a:t>رسائل خاصة بإعادة المشاركة </a:t>
          </a:r>
          <a:r>
            <a:rPr lang="en-US" dirty="0"/>
            <a:t> </a:t>
          </a:r>
          <a:endParaRPr lang="ar-SA" dirty="0"/>
        </a:p>
      </dgm:t>
    </dgm:pt>
    <dgm:pt modelId="{4851401F-DC4A-416F-8664-E8BBBA6009F9}" type="parTrans" cxnId="{59B10351-7A93-4CF9-ABFF-EB324921868B}">
      <dgm:prSet/>
      <dgm:spPr/>
      <dgm:t>
        <a:bodyPr/>
        <a:lstStyle/>
        <a:p>
          <a:pPr rtl="1"/>
          <a:endParaRPr lang="ar-SA"/>
        </a:p>
      </dgm:t>
    </dgm:pt>
    <dgm:pt modelId="{47C68E61-3D8F-40B5-8DF3-5815D0EEC533}" type="sibTrans" cxnId="{59B10351-7A93-4CF9-ABFF-EB324921868B}">
      <dgm:prSet/>
      <dgm:spPr/>
      <dgm:t>
        <a:bodyPr/>
        <a:lstStyle/>
        <a:p>
          <a:pPr rtl="1"/>
          <a:endParaRPr lang="ar-SA"/>
        </a:p>
      </dgm:t>
    </dgm:pt>
    <dgm:pt modelId="{A83E0AA1-C1D4-48E9-8D3B-1BB189D5755A}" type="pres">
      <dgm:prSet presAssocID="{DBD02BD7-39EF-4F6C-8B1E-3FC502D2A8C4}" presName="Name0" presStyleCnt="0">
        <dgm:presLayoutVars>
          <dgm:chMax val="1"/>
          <dgm:chPref val="1"/>
          <dgm:dir/>
          <dgm:animOne val="branch"/>
          <dgm:animLvl val="lvl"/>
        </dgm:presLayoutVars>
      </dgm:prSet>
      <dgm:spPr/>
    </dgm:pt>
    <dgm:pt modelId="{86080FA7-2FBB-45DB-938A-9ADE9BF4747A}" type="pres">
      <dgm:prSet presAssocID="{60F8C68B-54B5-47A2-A049-547BD8FFD94C}" presName="singleCycle" presStyleCnt="0"/>
      <dgm:spPr/>
    </dgm:pt>
    <dgm:pt modelId="{5E8EC671-96BE-4CAA-BBEA-1DA27D431E1F}" type="pres">
      <dgm:prSet presAssocID="{60F8C68B-54B5-47A2-A049-547BD8FFD94C}" presName="singleCenter" presStyleLbl="node1" presStyleIdx="0" presStyleCnt="5">
        <dgm:presLayoutVars>
          <dgm:chMax val="7"/>
          <dgm:chPref val="7"/>
        </dgm:presLayoutVars>
      </dgm:prSet>
      <dgm:spPr/>
    </dgm:pt>
    <dgm:pt modelId="{154DF24A-979C-4F8D-B1BA-3DFE2E368168}" type="pres">
      <dgm:prSet presAssocID="{15D13055-F5F3-4C37-9BB0-486BD9CADC0B}" presName="Name56" presStyleLbl="parChTrans1D2" presStyleIdx="0" presStyleCnt="4"/>
      <dgm:spPr/>
    </dgm:pt>
    <dgm:pt modelId="{6D30595B-75A4-45BA-AAC4-1B4390F39833}" type="pres">
      <dgm:prSet presAssocID="{A5493488-79F6-496F-9AF5-FB1E2448AC14}" presName="text0" presStyleLbl="node1" presStyleIdx="1" presStyleCnt="5">
        <dgm:presLayoutVars>
          <dgm:bulletEnabled val="1"/>
        </dgm:presLayoutVars>
      </dgm:prSet>
      <dgm:spPr/>
    </dgm:pt>
    <dgm:pt modelId="{54EA7C48-76A7-4B24-9D90-6CA33E269DD5}" type="pres">
      <dgm:prSet presAssocID="{2ED50F7E-9663-4DFA-B0C2-57B9114A289A}" presName="Name56" presStyleLbl="parChTrans1D2" presStyleIdx="1" presStyleCnt="4"/>
      <dgm:spPr/>
    </dgm:pt>
    <dgm:pt modelId="{EC30903A-4D1A-4EF2-BDC0-DCC3D7E6863E}" type="pres">
      <dgm:prSet presAssocID="{41C58102-E436-4E2E-99F9-6676A8E549D2}" presName="text0" presStyleLbl="node1" presStyleIdx="2" presStyleCnt="5">
        <dgm:presLayoutVars>
          <dgm:bulletEnabled val="1"/>
        </dgm:presLayoutVars>
      </dgm:prSet>
      <dgm:spPr/>
    </dgm:pt>
    <dgm:pt modelId="{315839E7-D7E7-4A67-8599-D761DC192F77}" type="pres">
      <dgm:prSet presAssocID="{D6D93485-8B51-484A-A863-9FF43D65C871}" presName="Name56" presStyleLbl="parChTrans1D2" presStyleIdx="2" presStyleCnt="4"/>
      <dgm:spPr/>
    </dgm:pt>
    <dgm:pt modelId="{12E71562-C7C4-47C7-A07B-4ED8C037A137}" type="pres">
      <dgm:prSet presAssocID="{379AC302-AEBA-43D2-88AE-BB6C07E258AC}" presName="text0" presStyleLbl="node1" presStyleIdx="3" presStyleCnt="5">
        <dgm:presLayoutVars>
          <dgm:bulletEnabled val="1"/>
        </dgm:presLayoutVars>
      </dgm:prSet>
      <dgm:spPr/>
    </dgm:pt>
    <dgm:pt modelId="{E34BACC6-A668-4DB9-BAD0-180EC917E9F3}" type="pres">
      <dgm:prSet presAssocID="{4851401F-DC4A-416F-8664-E8BBBA6009F9}" presName="Name56" presStyleLbl="parChTrans1D2" presStyleIdx="3" presStyleCnt="4"/>
      <dgm:spPr/>
    </dgm:pt>
    <dgm:pt modelId="{52BB1C78-7C92-44DA-8705-69B43DBAC7DA}" type="pres">
      <dgm:prSet presAssocID="{ECABEE11-8340-4E9A-AD04-D32C62D402DB}" presName="text0" presStyleLbl="node1" presStyleIdx="4" presStyleCnt="5">
        <dgm:presLayoutVars>
          <dgm:bulletEnabled val="1"/>
        </dgm:presLayoutVars>
      </dgm:prSet>
      <dgm:spPr/>
    </dgm:pt>
  </dgm:ptLst>
  <dgm:cxnLst>
    <dgm:cxn modelId="{E59A2C08-1438-477D-BC2F-D936DC3340BB}" srcId="{60F8C68B-54B5-47A2-A049-547BD8FFD94C}" destId="{A5493488-79F6-496F-9AF5-FB1E2448AC14}" srcOrd="0" destOrd="0" parTransId="{15D13055-F5F3-4C37-9BB0-486BD9CADC0B}" sibTransId="{C67CD857-1994-46BB-97F1-8B22C9CD2472}"/>
    <dgm:cxn modelId="{0AD0870C-B00E-44E2-8BFB-B15D80A09EEA}" type="presOf" srcId="{41C58102-E436-4E2E-99F9-6676A8E549D2}" destId="{EC30903A-4D1A-4EF2-BDC0-DCC3D7E6863E}" srcOrd="0" destOrd="0" presId="urn:microsoft.com/office/officeart/2008/layout/RadialCluster"/>
    <dgm:cxn modelId="{7438BB19-A5C3-49AD-9EDF-853E0DF931BF}" type="presOf" srcId="{ECABEE11-8340-4E9A-AD04-D32C62D402DB}" destId="{52BB1C78-7C92-44DA-8705-69B43DBAC7DA}" srcOrd="0" destOrd="0" presId="urn:microsoft.com/office/officeart/2008/layout/RadialCluster"/>
    <dgm:cxn modelId="{7AF74821-9A4B-4578-BBBF-A6FC503446B0}" type="presOf" srcId="{15D13055-F5F3-4C37-9BB0-486BD9CADC0B}" destId="{154DF24A-979C-4F8D-B1BA-3DFE2E368168}" srcOrd="0" destOrd="0" presId="urn:microsoft.com/office/officeart/2008/layout/RadialCluster"/>
    <dgm:cxn modelId="{01708826-4D82-427C-95A2-46B58735140D}" srcId="{60F8C68B-54B5-47A2-A049-547BD8FFD94C}" destId="{41C58102-E436-4E2E-99F9-6676A8E549D2}" srcOrd="1" destOrd="0" parTransId="{2ED50F7E-9663-4DFA-B0C2-57B9114A289A}" sibTransId="{43DCFE03-D4F0-410F-9AFB-782634BB5B53}"/>
    <dgm:cxn modelId="{A99AF12E-2164-4D83-8732-8E7E380CF1F3}" type="presOf" srcId="{379AC302-AEBA-43D2-88AE-BB6C07E258AC}" destId="{12E71562-C7C4-47C7-A07B-4ED8C037A137}" srcOrd="0" destOrd="0" presId="urn:microsoft.com/office/officeart/2008/layout/RadialCluster"/>
    <dgm:cxn modelId="{D097AC3B-5ED6-4786-B3F5-39F90D80462B}" srcId="{60F8C68B-54B5-47A2-A049-547BD8FFD94C}" destId="{379AC302-AEBA-43D2-88AE-BB6C07E258AC}" srcOrd="2" destOrd="0" parTransId="{D6D93485-8B51-484A-A863-9FF43D65C871}" sibTransId="{8FF90918-4DA2-4D67-B489-CE5FCB1827F0}"/>
    <dgm:cxn modelId="{9E845F43-FAB2-4BA6-A14C-83ECD3093B09}" type="presOf" srcId="{60F8C68B-54B5-47A2-A049-547BD8FFD94C}" destId="{5E8EC671-96BE-4CAA-BBEA-1DA27D431E1F}" srcOrd="0" destOrd="0" presId="urn:microsoft.com/office/officeart/2008/layout/RadialCluster"/>
    <dgm:cxn modelId="{BFB05B64-2E33-4D39-B610-D016DF23DAB2}" type="presOf" srcId="{4851401F-DC4A-416F-8664-E8BBBA6009F9}" destId="{E34BACC6-A668-4DB9-BAD0-180EC917E9F3}" srcOrd="0" destOrd="0" presId="urn:microsoft.com/office/officeart/2008/layout/RadialCluster"/>
    <dgm:cxn modelId="{5CA1F96B-3760-489A-9F09-12C6CC2012C9}" type="presOf" srcId="{DBD02BD7-39EF-4F6C-8B1E-3FC502D2A8C4}" destId="{A83E0AA1-C1D4-48E9-8D3B-1BB189D5755A}" srcOrd="0" destOrd="0" presId="urn:microsoft.com/office/officeart/2008/layout/RadialCluster"/>
    <dgm:cxn modelId="{C19B4A6E-157D-4606-AF8E-0D95C3068406}" srcId="{DBD02BD7-39EF-4F6C-8B1E-3FC502D2A8C4}" destId="{60F8C68B-54B5-47A2-A049-547BD8FFD94C}" srcOrd="0" destOrd="0" parTransId="{9039DBBC-F77B-4EB0-8F52-CA63493C81E5}" sibTransId="{F838D014-5416-4735-94D4-7073944FF97F}"/>
    <dgm:cxn modelId="{59B10351-7A93-4CF9-ABFF-EB324921868B}" srcId="{60F8C68B-54B5-47A2-A049-547BD8FFD94C}" destId="{ECABEE11-8340-4E9A-AD04-D32C62D402DB}" srcOrd="3" destOrd="0" parTransId="{4851401F-DC4A-416F-8664-E8BBBA6009F9}" sibTransId="{47C68E61-3D8F-40B5-8DF3-5815D0EEC533}"/>
    <dgm:cxn modelId="{330ED0E1-A438-43C5-B72A-10EA0A4E7ACD}" type="presOf" srcId="{D6D93485-8B51-484A-A863-9FF43D65C871}" destId="{315839E7-D7E7-4A67-8599-D761DC192F77}" srcOrd="0" destOrd="0" presId="urn:microsoft.com/office/officeart/2008/layout/RadialCluster"/>
    <dgm:cxn modelId="{9F5440E8-4254-44C2-B095-63DC97521536}" type="presOf" srcId="{2ED50F7E-9663-4DFA-B0C2-57B9114A289A}" destId="{54EA7C48-76A7-4B24-9D90-6CA33E269DD5}" srcOrd="0" destOrd="0" presId="urn:microsoft.com/office/officeart/2008/layout/RadialCluster"/>
    <dgm:cxn modelId="{C8D406F0-BE29-42E4-9FD1-3902C3FA4900}" type="presOf" srcId="{A5493488-79F6-496F-9AF5-FB1E2448AC14}" destId="{6D30595B-75A4-45BA-AAC4-1B4390F39833}" srcOrd="0" destOrd="0" presId="urn:microsoft.com/office/officeart/2008/layout/RadialCluster"/>
    <dgm:cxn modelId="{3BD94BAE-668A-4992-8928-B53595892FAE}" type="presParOf" srcId="{A83E0AA1-C1D4-48E9-8D3B-1BB189D5755A}" destId="{86080FA7-2FBB-45DB-938A-9ADE9BF4747A}" srcOrd="0" destOrd="0" presId="urn:microsoft.com/office/officeart/2008/layout/RadialCluster"/>
    <dgm:cxn modelId="{4DF879F3-F8BC-400F-8B90-F04D061993F5}" type="presParOf" srcId="{86080FA7-2FBB-45DB-938A-9ADE9BF4747A}" destId="{5E8EC671-96BE-4CAA-BBEA-1DA27D431E1F}" srcOrd="0" destOrd="0" presId="urn:microsoft.com/office/officeart/2008/layout/RadialCluster"/>
    <dgm:cxn modelId="{189928CD-03FA-4155-A8AF-F63C5976F46F}" type="presParOf" srcId="{86080FA7-2FBB-45DB-938A-9ADE9BF4747A}" destId="{154DF24A-979C-4F8D-B1BA-3DFE2E368168}" srcOrd="1" destOrd="0" presId="urn:microsoft.com/office/officeart/2008/layout/RadialCluster"/>
    <dgm:cxn modelId="{53D508A6-64B7-46F6-AABE-CC70C82102F8}" type="presParOf" srcId="{86080FA7-2FBB-45DB-938A-9ADE9BF4747A}" destId="{6D30595B-75A4-45BA-AAC4-1B4390F39833}" srcOrd="2" destOrd="0" presId="urn:microsoft.com/office/officeart/2008/layout/RadialCluster"/>
    <dgm:cxn modelId="{D4EEDE6B-00D2-4CBD-B463-AB34368AF7A0}" type="presParOf" srcId="{86080FA7-2FBB-45DB-938A-9ADE9BF4747A}" destId="{54EA7C48-76A7-4B24-9D90-6CA33E269DD5}" srcOrd="3" destOrd="0" presId="urn:microsoft.com/office/officeart/2008/layout/RadialCluster"/>
    <dgm:cxn modelId="{68DF2F0B-D074-4771-B94B-354A1A3D9C51}" type="presParOf" srcId="{86080FA7-2FBB-45DB-938A-9ADE9BF4747A}" destId="{EC30903A-4D1A-4EF2-BDC0-DCC3D7E6863E}" srcOrd="4" destOrd="0" presId="urn:microsoft.com/office/officeart/2008/layout/RadialCluster"/>
    <dgm:cxn modelId="{9575B9D2-E0C6-4584-A238-6D2B749BA718}" type="presParOf" srcId="{86080FA7-2FBB-45DB-938A-9ADE9BF4747A}" destId="{315839E7-D7E7-4A67-8599-D761DC192F77}" srcOrd="5" destOrd="0" presId="urn:microsoft.com/office/officeart/2008/layout/RadialCluster"/>
    <dgm:cxn modelId="{DCFA1E5E-96D8-407A-B266-1DE065D344A3}" type="presParOf" srcId="{86080FA7-2FBB-45DB-938A-9ADE9BF4747A}" destId="{12E71562-C7C4-47C7-A07B-4ED8C037A137}" srcOrd="6" destOrd="0" presId="urn:microsoft.com/office/officeart/2008/layout/RadialCluster"/>
    <dgm:cxn modelId="{7A8D3E7D-A0A1-4574-A0A8-2E262CBCB5F9}" type="presParOf" srcId="{86080FA7-2FBB-45DB-938A-9ADE9BF4747A}" destId="{E34BACC6-A668-4DB9-BAD0-180EC917E9F3}" srcOrd="7" destOrd="0" presId="urn:microsoft.com/office/officeart/2008/layout/RadialCluster"/>
    <dgm:cxn modelId="{D217981A-B1DD-4F4D-95A5-A3A1A61C8404}" type="presParOf" srcId="{86080FA7-2FBB-45DB-938A-9ADE9BF4747A}" destId="{52BB1C78-7C92-44DA-8705-69B43DBAC7DA}"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295D7-A2E0-4372-B71F-FF796E8661EE}">
      <dsp:nvSpPr>
        <dsp:cNvPr id="0" name=""/>
        <dsp:cNvSpPr/>
      </dsp:nvSpPr>
      <dsp:spPr>
        <a:xfrm>
          <a:off x="4267778" y="3652839"/>
          <a:ext cx="2525733" cy="2525733"/>
        </a:xfrm>
        <a:prstGeom prst="ellips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rtl="1">
            <a:lnSpc>
              <a:spcPct val="90000"/>
            </a:lnSpc>
            <a:spcBef>
              <a:spcPct val="0"/>
            </a:spcBef>
            <a:spcAft>
              <a:spcPct val="35000"/>
            </a:spcAft>
            <a:buNone/>
          </a:pPr>
          <a:r>
            <a:rPr lang="ar-SA" sz="3600" kern="1200">
              <a:latin typeface="Roboto" panose="02000000000000000000" pitchFamily="2" charset="0"/>
            </a:rPr>
            <a:t>أنواع التسويق الإلكتروني</a:t>
          </a:r>
          <a:endParaRPr lang="ar-SA" sz="3600" kern="1200" dirty="0"/>
        </a:p>
      </dsp:txBody>
      <dsp:txXfrm>
        <a:off x="4637663" y="4022724"/>
        <a:ext cx="1785963" cy="1785963"/>
      </dsp:txXfrm>
    </dsp:sp>
    <dsp:sp modelId="{3B83377C-5434-4710-B264-2265ABE999ED}">
      <dsp:nvSpPr>
        <dsp:cNvPr id="0" name=""/>
        <dsp:cNvSpPr/>
      </dsp:nvSpPr>
      <dsp:spPr>
        <a:xfrm>
          <a:off x="6955466" y="4555789"/>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599CD9D-0DAA-4BB9-A037-E867BB58E590}">
      <dsp:nvSpPr>
        <dsp:cNvPr id="0" name=""/>
        <dsp:cNvSpPr/>
      </dsp:nvSpPr>
      <dsp:spPr>
        <a:xfrm>
          <a:off x="8854139" y="4208501"/>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a:latin typeface="Roboto" panose="02000000000000000000" pitchFamily="2" charset="0"/>
            </a:rPr>
            <a:t>التسويق بالمقالات </a:t>
          </a:r>
          <a:r>
            <a:rPr lang="en-US" sz="1600" kern="1200">
              <a:latin typeface="Roboto" panose="02000000000000000000" pitchFamily="2" charset="0"/>
            </a:rPr>
            <a:t>Article Marketing</a:t>
          </a:r>
          <a:br>
            <a:rPr lang="en-US" sz="1600" kern="1200"/>
          </a:br>
          <a:endParaRPr lang="ar-SA" sz="1600" kern="1200" dirty="0"/>
        </a:p>
      </dsp:txBody>
      <dsp:txXfrm>
        <a:off x="8895566" y="4249928"/>
        <a:ext cx="1685159" cy="1331556"/>
      </dsp:txXfrm>
    </dsp:sp>
    <dsp:sp modelId="{8EF733DC-28F0-49A9-8601-BFC13A678C45}">
      <dsp:nvSpPr>
        <dsp:cNvPr id="0" name=""/>
        <dsp:cNvSpPr/>
      </dsp:nvSpPr>
      <dsp:spPr>
        <a:xfrm rot="19800000">
          <a:off x="6578172" y="3147708"/>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EB9D08-D583-4962-BDCE-8C505B90017F}">
      <dsp:nvSpPr>
        <dsp:cNvPr id="0" name=""/>
        <dsp:cNvSpPr/>
      </dsp:nvSpPr>
      <dsp:spPr>
        <a:xfrm>
          <a:off x="8290441" y="2104750"/>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a:latin typeface="Roboto" panose="02000000000000000000" pitchFamily="2" charset="0"/>
            </a:rPr>
            <a:t>التسويق بالعمولة </a:t>
          </a:r>
          <a:r>
            <a:rPr lang="en-US" sz="1600" kern="1200">
              <a:latin typeface="Roboto" panose="02000000000000000000" pitchFamily="2" charset="0"/>
            </a:rPr>
            <a:t>Affiliate Marketing</a:t>
          </a:r>
          <a:endParaRPr lang="ar-SA" sz="1600" kern="1200" dirty="0"/>
        </a:p>
      </dsp:txBody>
      <dsp:txXfrm>
        <a:off x="8331868" y="2146177"/>
        <a:ext cx="1685159" cy="1331556"/>
      </dsp:txXfrm>
    </dsp:sp>
    <dsp:sp modelId="{B2FB7BE3-5BA6-4156-AB3F-E25F59380E73}">
      <dsp:nvSpPr>
        <dsp:cNvPr id="0" name=""/>
        <dsp:cNvSpPr/>
      </dsp:nvSpPr>
      <dsp:spPr>
        <a:xfrm rot="18000000">
          <a:off x="5547385" y="2116922"/>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FC8F8A-5BE6-4AB8-B875-15A4D761F138}">
      <dsp:nvSpPr>
        <dsp:cNvPr id="0" name=""/>
        <dsp:cNvSpPr/>
      </dsp:nvSpPr>
      <dsp:spPr>
        <a:xfrm>
          <a:off x="6750388" y="564698"/>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a:latin typeface="Roboto" panose="02000000000000000000" pitchFamily="2" charset="0"/>
            </a:rPr>
            <a:t>تسويق عن طريق الفيديو</a:t>
          </a:r>
          <a:r>
            <a:rPr lang="en-US" sz="1600" kern="1200">
              <a:latin typeface="Roboto" panose="02000000000000000000" pitchFamily="2" charset="0"/>
            </a:rPr>
            <a:t>Video Marketing</a:t>
          </a:r>
          <a:br>
            <a:rPr lang="en-US" sz="1600" kern="1200"/>
          </a:br>
          <a:endParaRPr lang="ar-SA" sz="1600" kern="1200" dirty="0"/>
        </a:p>
      </dsp:txBody>
      <dsp:txXfrm>
        <a:off x="6791815" y="606125"/>
        <a:ext cx="1685159" cy="1331556"/>
      </dsp:txXfrm>
    </dsp:sp>
    <dsp:sp modelId="{7F0BAC4E-F338-4F21-8FCC-B92EE1FBAE20}">
      <dsp:nvSpPr>
        <dsp:cNvPr id="0" name=""/>
        <dsp:cNvSpPr/>
      </dsp:nvSpPr>
      <dsp:spPr>
        <a:xfrm rot="16200000">
          <a:off x="4139305" y="1739628"/>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FCC9A0-AE7A-40B9-9542-54E645A9E838}">
      <dsp:nvSpPr>
        <dsp:cNvPr id="0" name=""/>
        <dsp:cNvSpPr/>
      </dsp:nvSpPr>
      <dsp:spPr>
        <a:xfrm>
          <a:off x="4646638" y="1000"/>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a:latin typeface="Roboto" panose="02000000000000000000" pitchFamily="2" charset="0"/>
            </a:rPr>
            <a:t>التسويق عبر البريد الإلكتروني</a:t>
          </a:r>
          <a:r>
            <a:rPr lang="en-US" sz="1600" kern="1200">
              <a:latin typeface="Roboto" panose="02000000000000000000" pitchFamily="2" charset="0"/>
            </a:rPr>
            <a:t>Email Marketing</a:t>
          </a:r>
          <a:br>
            <a:rPr lang="en-US" sz="1600" kern="1200"/>
          </a:br>
          <a:endParaRPr lang="ar-SA" sz="1600" kern="1200" dirty="0"/>
        </a:p>
      </dsp:txBody>
      <dsp:txXfrm>
        <a:off x="4688065" y="42427"/>
        <a:ext cx="1685159" cy="1331556"/>
      </dsp:txXfrm>
    </dsp:sp>
    <dsp:sp modelId="{AB28FDB9-B09F-4C9E-8142-C8CA5F5183A5}">
      <dsp:nvSpPr>
        <dsp:cNvPr id="0" name=""/>
        <dsp:cNvSpPr/>
      </dsp:nvSpPr>
      <dsp:spPr>
        <a:xfrm rot="14400000">
          <a:off x="2731224" y="2116922"/>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2A54E0A-853A-4C3E-BD1A-CAE4FCE79BB0}">
      <dsp:nvSpPr>
        <dsp:cNvPr id="0" name=""/>
        <dsp:cNvSpPr/>
      </dsp:nvSpPr>
      <dsp:spPr>
        <a:xfrm>
          <a:off x="2542887" y="564698"/>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a:latin typeface="Roboto" panose="02000000000000000000" pitchFamily="2" charset="0"/>
            </a:rPr>
            <a:t>التسويق عبر المدونات </a:t>
          </a:r>
          <a:r>
            <a:rPr lang="en-US" sz="1600" kern="1200">
              <a:latin typeface="Roboto" panose="02000000000000000000" pitchFamily="2" charset="0"/>
            </a:rPr>
            <a:t>Blog Marketing</a:t>
          </a:r>
          <a:br>
            <a:rPr lang="en-US" sz="1600" kern="1200"/>
          </a:br>
          <a:endParaRPr lang="ar-SA" sz="1600" kern="1200" dirty="0"/>
        </a:p>
      </dsp:txBody>
      <dsp:txXfrm>
        <a:off x="2584314" y="606125"/>
        <a:ext cx="1685159" cy="1331556"/>
      </dsp:txXfrm>
    </dsp:sp>
    <dsp:sp modelId="{305A0AE9-CE5C-46DB-AAA6-7A4E78EF7D9D}">
      <dsp:nvSpPr>
        <dsp:cNvPr id="0" name=""/>
        <dsp:cNvSpPr/>
      </dsp:nvSpPr>
      <dsp:spPr>
        <a:xfrm rot="12600000">
          <a:off x="1700438" y="3147708"/>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2F0E67-E01E-4FCE-B1FC-0A20F311D654}">
      <dsp:nvSpPr>
        <dsp:cNvPr id="0" name=""/>
        <dsp:cNvSpPr/>
      </dsp:nvSpPr>
      <dsp:spPr>
        <a:xfrm>
          <a:off x="1002835" y="2104750"/>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a:latin typeface="Roboto" panose="02000000000000000000" pitchFamily="2" charset="0"/>
            </a:rPr>
            <a:t>التسويق عبر وسائل التواصل الاجتماعي</a:t>
          </a:r>
          <a:r>
            <a:rPr lang="en-US" sz="1600" kern="1200">
              <a:latin typeface="Roboto" panose="02000000000000000000" pitchFamily="2" charset="0"/>
            </a:rPr>
            <a:t>Social Media Marketing - SMM</a:t>
          </a:r>
          <a:br>
            <a:rPr lang="en-US" sz="1600" kern="1200"/>
          </a:br>
          <a:endParaRPr lang="ar-SA" sz="1600" kern="1200" dirty="0"/>
        </a:p>
      </dsp:txBody>
      <dsp:txXfrm>
        <a:off x="1044262" y="2146177"/>
        <a:ext cx="1685159" cy="1331556"/>
      </dsp:txXfrm>
    </dsp:sp>
    <dsp:sp modelId="{A0FAAFC0-F0DE-45B6-8715-C1C445E048F5}">
      <dsp:nvSpPr>
        <dsp:cNvPr id="0" name=""/>
        <dsp:cNvSpPr/>
      </dsp:nvSpPr>
      <dsp:spPr>
        <a:xfrm rot="10800000">
          <a:off x="1323143" y="4555789"/>
          <a:ext cx="2782679" cy="719833"/>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D7AF0F-0C41-42E0-91B6-3D0208B5EA92}">
      <dsp:nvSpPr>
        <dsp:cNvPr id="0" name=""/>
        <dsp:cNvSpPr/>
      </dsp:nvSpPr>
      <dsp:spPr>
        <a:xfrm>
          <a:off x="439137" y="4208501"/>
          <a:ext cx="1768013" cy="1414410"/>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rtl="1">
            <a:lnSpc>
              <a:spcPct val="90000"/>
            </a:lnSpc>
            <a:spcBef>
              <a:spcPct val="0"/>
            </a:spcBef>
            <a:spcAft>
              <a:spcPct val="35000"/>
            </a:spcAft>
            <a:buNone/>
          </a:pPr>
          <a:r>
            <a:rPr lang="ar-SA" sz="1600" kern="1200" dirty="0">
              <a:latin typeface="Roboto" panose="02000000000000000000" pitchFamily="2" charset="0"/>
            </a:rPr>
            <a:t>التسويق عبر محركات البحث </a:t>
          </a:r>
          <a:r>
            <a:rPr lang="en-US" sz="1600" kern="1200" dirty="0">
              <a:latin typeface="Roboto" panose="02000000000000000000" pitchFamily="2" charset="0"/>
            </a:rPr>
            <a:t>Search engine marketing - SEM</a:t>
          </a:r>
          <a:br>
            <a:rPr lang="en-US" sz="1600" kern="1200" dirty="0"/>
          </a:br>
          <a:endParaRPr lang="ar-SA" sz="1600" kern="1200" dirty="0"/>
        </a:p>
      </dsp:txBody>
      <dsp:txXfrm>
        <a:off x="480564" y="4249928"/>
        <a:ext cx="1685159" cy="1331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A197D-2911-4664-A78E-EF8F9D5220A8}">
      <dsp:nvSpPr>
        <dsp:cNvPr id="0" name=""/>
        <dsp:cNvSpPr/>
      </dsp:nvSpPr>
      <dsp:spPr>
        <a:xfrm>
          <a:off x="4603709" y="2162850"/>
          <a:ext cx="1853871" cy="185387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rtl="1">
            <a:lnSpc>
              <a:spcPct val="90000"/>
            </a:lnSpc>
            <a:spcBef>
              <a:spcPct val="0"/>
            </a:spcBef>
            <a:spcAft>
              <a:spcPct val="35000"/>
            </a:spcAft>
            <a:buNone/>
          </a:pPr>
          <a:r>
            <a:rPr lang="ar-SA" sz="2400" kern="1200">
              <a:latin typeface="Roboto" panose="02000000000000000000" pitchFamily="2" charset="0"/>
            </a:rPr>
            <a:t>نصائح فعالة لإستراتيجيات التسويق الإلكتروني</a:t>
          </a:r>
          <a:endParaRPr lang="ar-SA" sz="2400" kern="1200" dirty="0"/>
        </a:p>
      </dsp:txBody>
      <dsp:txXfrm>
        <a:off x="4694208" y="2253349"/>
        <a:ext cx="1672873" cy="1672873"/>
      </dsp:txXfrm>
    </dsp:sp>
    <dsp:sp modelId="{964C8A08-BCDF-451E-B915-B1800ED1E4A8}">
      <dsp:nvSpPr>
        <dsp:cNvPr id="0" name=""/>
        <dsp:cNvSpPr/>
      </dsp:nvSpPr>
      <dsp:spPr>
        <a:xfrm rot="16200000">
          <a:off x="5070532" y="1702737"/>
          <a:ext cx="920225" cy="0"/>
        </a:xfrm>
        <a:custGeom>
          <a:avLst/>
          <a:gdLst/>
          <a:ahLst/>
          <a:cxnLst/>
          <a:rect l="0" t="0" r="0" b="0"/>
          <a:pathLst>
            <a:path>
              <a:moveTo>
                <a:pt x="0" y="0"/>
              </a:moveTo>
              <a:lnTo>
                <a:pt x="92022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4C2019-50D4-49AC-B36D-4A3F10911F01}">
      <dsp:nvSpPr>
        <dsp:cNvPr id="0" name=""/>
        <dsp:cNvSpPr/>
      </dsp:nvSpPr>
      <dsp:spPr>
        <a:xfrm>
          <a:off x="4909597" y="531"/>
          <a:ext cx="1242094" cy="124209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rtl="1">
            <a:lnSpc>
              <a:spcPct val="90000"/>
            </a:lnSpc>
            <a:spcBef>
              <a:spcPct val="0"/>
            </a:spcBef>
            <a:spcAft>
              <a:spcPct val="35000"/>
            </a:spcAft>
            <a:buNone/>
          </a:pPr>
          <a:r>
            <a:rPr lang="ar-SA" sz="2000" kern="1200">
              <a:latin typeface="Roboto" panose="02000000000000000000" pitchFamily="2" charset="0"/>
            </a:rPr>
            <a:t>إنشاء أو توفير موقع إلكتروني مستجيب</a:t>
          </a:r>
          <a:endParaRPr lang="ar-SA" sz="2000" kern="1200" dirty="0"/>
        </a:p>
      </dsp:txBody>
      <dsp:txXfrm>
        <a:off x="4970231" y="61165"/>
        <a:ext cx="1120826" cy="1120826"/>
      </dsp:txXfrm>
    </dsp:sp>
    <dsp:sp modelId="{1EA8E946-8036-4BDF-B9BD-542186B88D14}">
      <dsp:nvSpPr>
        <dsp:cNvPr id="0" name=""/>
        <dsp:cNvSpPr/>
      </dsp:nvSpPr>
      <dsp:spPr>
        <a:xfrm rot="19800000">
          <a:off x="6411979" y="2384431"/>
          <a:ext cx="680751" cy="0"/>
        </a:xfrm>
        <a:custGeom>
          <a:avLst/>
          <a:gdLst/>
          <a:ahLst/>
          <a:cxnLst/>
          <a:rect l="0" t="0" r="0" b="0"/>
          <a:pathLst>
            <a:path>
              <a:moveTo>
                <a:pt x="0" y="0"/>
              </a:moveTo>
              <a:lnTo>
                <a:pt x="68075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392381-F064-4F7B-9AC8-40B24C70CF43}">
      <dsp:nvSpPr>
        <dsp:cNvPr id="0" name=""/>
        <dsp:cNvSpPr/>
      </dsp:nvSpPr>
      <dsp:spPr>
        <a:xfrm>
          <a:off x="7047129" y="1234635"/>
          <a:ext cx="1242094" cy="124209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rtl="1">
            <a:lnSpc>
              <a:spcPct val="90000"/>
            </a:lnSpc>
            <a:spcBef>
              <a:spcPct val="0"/>
            </a:spcBef>
            <a:spcAft>
              <a:spcPct val="35000"/>
            </a:spcAft>
            <a:buNone/>
          </a:pPr>
          <a:r>
            <a:rPr lang="ar-SA" sz="1800" kern="1200">
              <a:latin typeface="Roboto" panose="02000000000000000000" pitchFamily="2" charset="0"/>
            </a:rPr>
            <a:t>الاستثمار في التسويق عبر محركات البحث</a:t>
          </a:r>
          <a:endParaRPr lang="ar-SA" sz="1800" kern="1200" dirty="0"/>
        </a:p>
      </dsp:txBody>
      <dsp:txXfrm>
        <a:off x="7107763" y="1295269"/>
        <a:ext cx="1120826" cy="1120826"/>
      </dsp:txXfrm>
    </dsp:sp>
    <dsp:sp modelId="{7B5BE75E-E081-44FD-8047-A2336881590B}">
      <dsp:nvSpPr>
        <dsp:cNvPr id="0" name=""/>
        <dsp:cNvSpPr/>
      </dsp:nvSpPr>
      <dsp:spPr>
        <a:xfrm rot="1800000">
          <a:off x="6411979" y="3795141"/>
          <a:ext cx="680751" cy="0"/>
        </a:xfrm>
        <a:custGeom>
          <a:avLst/>
          <a:gdLst/>
          <a:ahLst/>
          <a:cxnLst/>
          <a:rect l="0" t="0" r="0" b="0"/>
          <a:pathLst>
            <a:path>
              <a:moveTo>
                <a:pt x="0" y="0"/>
              </a:moveTo>
              <a:lnTo>
                <a:pt x="68075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7D8787-7722-4F93-90BB-659D45671622}">
      <dsp:nvSpPr>
        <dsp:cNvPr id="0" name=""/>
        <dsp:cNvSpPr/>
      </dsp:nvSpPr>
      <dsp:spPr>
        <a:xfrm>
          <a:off x="7047129" y="3702843"/>
          <a:ext cx="1242094" cy="124209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622300" rtl="1">
            <a:lnSpc>
              <a:spcPct val="90000"/>
            </a:lnSpc>
            <a:spcBef>
              <a:spcPct val="0"/>
            </a:spcBef>
            <a:spcAft>
              <a:spcPct val="35000"/>
            </a:spcAft>
            <a:buNone/>
          </a:pPr>
          <a:r>
            <a:rPr lang="ar-SA" sz="1400" kern="1200">
              <a:latin typeface="Roboto" panose="02000000000000000000" pitchFamily="2" charset="0"/>
            </a:rPr>
            <a:t>استخدام الأدوات التحديد إستراتيجية التسويق عبر البريد الإلكتروني</a:t>
          </a:r>
          <a:endParaRPr lang="ar-SA" sz="1400" kern="1200" dirty="0"/>
        </a:p>
      </dsp:txBody>
      <dsp:txXfrm>
        <a:off x="7107763" y="3763477"/>
        <a:ext cx="1120826" cy="1120826"/>
      </dsp:txXfrm>
    </dsp:sp>
    <dsp:sp modelId="{7A1FAC4B-FB28-4F69-B2FD-F6A62DBF7980}">
      <dsp:nvSpPr>
        <dsp:cNvPr id="0" name=""/>
        <dsp:cNvSpPr/>
      </dsp:nvSpPr>
      <dsp:spPr>
        <a:xfrm rot="5400000">
          <a:off x="5070532" y="4476835"/>
          <a:ext cx="920225" cy="0"/>
        </a:xfrm>
        <a:custGeom>
          <a:avLst/>
          <a:gdLst/>
          <a:ahLst/>
          <a:cxnLst/>
          <a:rect l="0" t="0" r="0" b="0"/>
          <a:pathLst>
            <a:path>
              <a:moveTo>
                <a:pt x="0" y="0"/>
              </a:moveTo>
              <a:lnTo>
                <a:pt x="92022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8B316C-67C3-41C2-B5E1-33DED7910E35}">
      <dsp:nvSpPr>
        <dsp:cNvPr id="0" name=""/>
        <dsp:cNvSpPr/>
      </dsp:nvSpPr>
      <dsp:spPr>
        <a:xfrm>
          <a:off x="4909597" y="4936947"/>
          <a:ext cx="1242094" cy="124209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rtl="1">
            <a:lnSpc>
              <a:spcPct val="90000"/>
            </a:lnSpc>
            <a:spcBef>
              <a:spcPct val="0"/>
            </a:spcBef>
            <a:spcAft>
              <a:spcPct val="35000"/>
            </a:spcAft>
            <a:buNone/>
          </a:pPr>
          <a:r>
            <a:rPr lang="ar-SA" sz="2000" kern="1200">
              <a:latin typeface="Roboto" panose="02000000000000000000" pitchFamily="2" charset="0"/>
            </a:rPr>
            <a:t>إضافة وسائل التواصل الاجتماعي</a:t>
          </a:r>
          <a:endParaRPr lang="ar-SA" sz="2000" kern="1200" dirty="0"/>
        </a:p>
      </dsp:txBody>
      <dsp:txXfrm>
        <a:off x="4970231" y="4997581"/>
        <a:ext cx="1120826" cy="1120826"/>
      </dsp:txXfrm>
    </dsp:sp>
    <dsp:sp modelId="{1F520BC8-DE26-4CD7-89C1-41FD768DB09C}">
      <dsp:nvSpPr>
        <dsp:cNvPr id="0" name=""/>
        <dsp:cNvSpPr/>
      </dsp:nvSpPr>
      <dsp:spPr>
        <a:xfrm rot="9000000">
          <a:off x="3968559" y="3795141"/>
          <a:ext cx="680751" cy="0"/>
        </a:xfrm>
        <a:custGeom>
          <a:avLst/>
          <a:gdLst/>
          <a:ahLst/>
          <a:cxnLst/>
          <a:rect l="0" t="0" r="0" b="0"/>
          <a:pathLst>
            <a:path>
              <a:moveTo>
                <a:pt x="0" y="0"/>
              </a:moveTo>
              <a:lnTo>
                <a:pt x="68075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59B9FA-FE31-4CC9-B7E7-63D9372E4FFB}">
      <dsp:nvSpPr>
        <dsp:cNvPr id="0" name=""/>
        <dsp:cNvSpPr/>
      </dsp:nvSpPr>
      <dsp:spPr>
        <a:xfrm>
          <a:off x="2772066" y="3702843"/>
          <a:ext cx="1242094" cy="124209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rtl="1">
            <a:lnSpc>
              <a:spcPct val="90000"/>
            </a:lnSpc>
            <a:spcBef>
              <a:spcPct val="0"/>
            </a:spcBef>
            <a:spcAft>
              <a:spcPct val="35000"/>
            </a:spcAft>
            <a:buNone/>
          </a:pPr>
          <a:r>
            <a:rPr lang="ar-SA" sz="2000" kern="1200">
              <a:latin typeface="Roboto" panose="02000000000000000000" pitchFamily="2" charset="0"/>
            </a:rPr>
            <a:t>التركيز على تسويق المحتوى</a:t>
          </a:r>
          <a:endParaRPr lang="ar-SA" sz="2000" kern="1200" dirty="0"/>
        </a:p>
      </dsp:txBody>
      <dsp:txXfrm>
        <a:off x="2832700" y="3763477"/>
        <a:ext cx="1120826" cy="1120826"/>
      </dsp:txXfrm>
    </dsp:sp>
    <dsp:sp modelId="{ACFF4BBC-6009-4452-8D0F-E12E2C7AA339}">
      <dsp:nvSpPr>
        <dsp:cNvPr id="0" name=""/>
        <dsp:cNvSpPr/>
      </dsp:nvSpPr>
      <dsp:spPr>
        <a:xfrm rot="12600000">
          <a:off x="3968559" y="2384431"/>
          <a:ext cx="680751" cy="0"/>
        </a:xfrm>
        <a:custGeom>
          <a:avLst/>
          <a:gdLst/>
          <a:ahLst/>
          <a:cxnLst/>
          <a:rect l="0" t="0" r="0" b="0"/>
          <a:pathLst>
            <a:path>
              <a:moveTo>
                <a:pt x="0" y="0"/>
              </a:moveTo>
              <a:lnTo>
                <a:pt x="68075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C7049D-7914-445D-9F1B-80759BB01383}">
      <dsp:nvSpPr>
        <dsp:cNvPr id="0" name=""/>
        <dsp:cNvSpPr/>
      </dsp:nvSpPr>
      <dsp:spPr>
        <a:xfrm>
          <a:off x="2772066" y="1234635"/>
          <a:ext cx="1242094" cy="124209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755650" rtl="1">
            <a:lnSpc>
              <a:spcPct val="90000"/>
            </a:lnSpc>
            <a:spcBef>
              <a:spcPct val="0"/>
            </a:spcBef>
            <a:spcAft>
              <a:spcPct val="35000"/>
            </a:spcAft>
            <a:buNone/>
          </a:pPr>
          <a:r>
            <a:rPr lang="ar-SA" sz="1700" kern="1200">
              <a:latin typeface="Roboto" panose="02000000000000000000" pitchFamily="2" charset="0"/>
            </a:rPr>
            <a:t>التحقق دائما من تحليلات الموقع الإلكتروني</a:t>
          </a:r>
          <a:endParaRPr lang="ar-SA" sz="1700" kern="1200" dirty="0"/>
        </a:p>
      </dsp:txBody>
      <dsp:txXfrm>
        <a:off x="2832700" y="1295269"/>
        <a:ext cx="1120826" cy="11208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C23F5-FFF7-4925-9EB6-A8FFCC7D199B}">
      <dsp:nvSpPr>
        <dsp:cNvPr id="0" name=""/>
        <dsp:cNvSpPr/>
      </dsp:nvSpPr>
      <dsp:spPr>
        <a:xfrm>
          <a:off x="3283148" y="2032800"/>
          <a:ext cx="1561703" cy="15617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a:latin typeface="Roboto" panose="02000000000000000000" pitchFamily="2" charset="0"/>
            </a:rPr>
            <a:t>أنواع المحتوى لزيادة حركة المرور والمشاركة</a:t>
          </a:r>
          <a:endParaRPr lang="ar-SA" sz="1900" kern="1200" dirty="0"/>
        </a:p>
      </dsp:txBody>
      <dsp:txXfrm>
        <a:off x="3511854" y="2261506"/>
        <a:ext cx="1104291" cy="1104291"/>
      </dsp:txXfrm>
    </dsp:sp>
    <dsp:sp modelId="{4B518610-C1D9-4DC2-8927-82A470FB128E}">
      <dsp:nvSpPr>
        <dsp:cNvPr id="0" name=""/>
        <dsp:cNvSpPr/>
      </dsp:nvSpPr>
      <dsp:spPr>
        <a:xfrm rot="16200000">
          <a:off x="3898859" y="1465072"/>
          <a:ext cx="330281" cy="53097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a:off x="3948401" y="1620810"/>
        <a:ext cx="231197" cy="318587"/>
      </dsp:txXfrm>
    </dsp:sp>
    <dsp:sp modelId="{CD6B75FC-CD2B-4714-88D5-65DE0A9A7150}">
      <dsp:nvSpPr>
        <dsp:cNvPr id="0" name=""/>
        <dsp:cNvSpPr/>
      </dsp:nvSpPr>
      <dsp:spPr>
        <a:xfrm>
          <a:off x="3361233" y="4095"/>
          <a:ext cx="1405532" cy="1405532"/>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منشورات المدونة</a:t>
          </a:r>
        </a:p>
      </dsp:txBody>
      <dsp:txXfrm>
        <a:off x="3567068" y="209930"/>
        <a:ext cx="993862" cy="993862"/>
      </dsp:txXfrm>
    </dsp:sp>
    <dsp:sp modelId="{BDA5DB54-22A3-4B6D-ADF2-475A57430E0D}">
      <dsp:nvSpPr>
        <dsp:cNvPr id="0" name=""/>
        <dsp:cNvSpPr/>
      </dsp:nvSpPr>
      <dsp:spPr>
        <a:xfrm rot="19285714">
          <a:off x="4745653" y="1872867"/>
          <a:ext cx="330281" cy="53097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a:off x="4756462" y="2009952"/>
        <a:ext cx="231197" cy="318587"/>
      </dsp:txXfrm>
    </dsp:sp>
    <dsp:sp modelId="{2CDADCFE-91E4-4EBF-B1CD-E3C660C22FC6}">
      <dsp:nvSpPr>
        <dsp:cNvPr id="0" name=""/>
        <dsp:cNvSpPr/>
      </dsp:nvSpPr>
      <dsp:spPr>
        <a:xfrm>
          <a:off x="5008389" y="797323"/>
          <a:ext cx="1405532" cy="1405532"/>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ملفات </a:t>
          </a:r>
          <a:r>
            <a:rPr lang="en-US" sz="1900" kern="1200" dirty="0"/>
            <a:t>PDF </a:t>
          </a:r>
          <a:r>
            <a:rPr lang="ar-SA" sz="1900" kern="1200" dirty="0"/>
            <a:t>القابلة </a:t>
          </a:r>
          <a:r>
            <a:rPr lang="ar-SA" sz="1900" kern="1200" dirty="0" err="1"/>
            <a:t>للتزيل</a:t>
          </a:r>
          <a:endParaRPr lang="ar-SA" sz="1900" kern="1200" dirty="0"/>
        </a:p>
      </dsp:txBody>
      <dsp:txXfrm>
        <a:off x="5214224" y="1003158"/>
        <a:ext cx="993862" cy="993862"/>
      </dsp:txXfrm>
    </dsp:sp>
    <dsp:sp modelId="{DDC4AEC7-98EE-4809-AC2C-B2E1F78162B4}">
      <dsp:nvSpPr>
        <dsp:cNvPr id="0" name=""/>
        <dsp:cNvSpPr/>
      </dsp:nvSpPr>
      <dsp:spPr>
        <a:xfrm rot="771429">
          <a:off x="4954794" y="2789173"/>
          <a:ext cx="330281" cy="53097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a:off x="4956036" y="2884345"/>
        <a:ext cx="231197" cy="318587"/>
      </dsp:txXfrm>
    </dsp:sp>
    <dsp:sp modelId="{8FC49BC2-15DF-4E11-9226-C79B7A99968E}">
      <dsp:nvSpPr>
        <dsp:cNvPr id="0" name=""/>
        <dsp:cNvSpPr/>
      </dsp:nvSpPr>
      <dsp:spPr>
        <a:xfrm>
          <a:off x="5415202" y="2579691"/>
          <a:ext cx="1405532" cy="1405532"/>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مخططات المعلومات الرسومية</a:t>
          </a:r>
        </a:p>
      </dsp:txBody>
      <dsp:txXfrm>
        <a:off x="5621037" y="2785526"/>
        <a:ext cx="993862" cy="993862"/>
      </dsp:txXfrm>
    </dsp:sp>
    <dsp:sp modelId="{0B8D020D-984A-42D8-8F79-8AE063125488}">
      <dsp:nvSpPr>
        <dsp:cNvPr id="0" name=""/>
        <dsp:cNvSpPr/>
      </dsp:nvSpPr>
      <dsp:spPr>
        <a:xfrm rot="3857143">
          <a:off x="4368794" y="3523993"/>
          <a:ext cx="330281" cy="53097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a:off x="4396841" y="3585553"/>
        <a:ext cx="231197" cy="318587"/>
      </dsp:txXfrm>
    </dsp:sp>
    <dsp:sp modelId="{15866753-B2BB-4F3E-AA65-DA1EAEC871D1}">
      <dsp:nvSpPr>
        <dsp:cNvPr id="0" name=""/>
        <dsp:cNvSpPr/>
      </dsp:nvSpPr>
      <dsp:spPr>
        <a:xfrm>
          <a:off x="4275335" y="4009039"/>
          <a:ext cx="1405532" cy="1405532"/>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الرسائل الإخبارية</a:t>
          </a:r>
        </a:p>
      </dsp:txBody>
      <dsp:txXfrm>
        <a:off x="4481170" y="4214874"/>
        <a:ext cx="993862" cy="993862"/>
      </dsp:txXfrm>
    </dsp:sp>
    <dsp:sp modelId="{CFBB934C-E5C2-432F-811F-46C0B1D288CE}">
      <dsp:nvSpPr>
        <dsp:cNvPr id="0" name=""/>
        <dsp:cNvSpPr/>
      </dsp:nvSpPr>
      <dsp:spPr>
        <a:xfrm rot="6942857">
          <a:off x="3428923" y="3523993"/>
          <a:ext cx="330281" cy="530979"/>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rot="10800000">
        <a:off x="3499960" y="3585553"/>
        <a:ext cx="231197" cy="318587"/>
      </dsp:txXfrm>
    </dsp:sp>
    <dsp:sp modelId="{464C37DF-E444-4FFF-B46C-383A57892D7D}">
      <dsp:nvSpPr>
        <dsp:cNvPr id="0" name=""/>
        <dsp:cNvSpPr/>
      </dsp:nvSpPr>
      <dsp:spPr>
        <a:xfrm>
          <a:off x="2447131" y="4009039"/>
          <a:ext cx="1405532" cy="1405532"/>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المدونات الصوتية</a:t>
          </a:r>
        </a:p>
      </dsp:txBody>
      <dsp:txXfrm>
        <a:off x="2652966" y="4214874"/>
        <a:ext cx="993862" cy="993862"/>
      </dsp:txXfrm>
    </dsp:sp>
    <dsp:sp modelId="{D8454E84-4209-4CB9-8B6F-146D825A9417}">
      <dsp:nvSpPr>
        <dsp:cNvPr id="0" name=""/>
        <dsp:cNvSpPr/>
      </dsp:nvSpPr>
      <dsp:spPr>
        <a:xfrm rot="10028571">
          <a:off x="2842924" y="2789173"/>
          <a:ext cx="330281" cy="53097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rot="10800000">
        <a:off x="2940766" y="2884345"/>
        <a:ext cx="231197" cy="318587"/>
      </dsp:txXfrm>
    </dsp:sp>
    <dsp:sp modelId="{E2F1885D-2A30-4087-9D16-79CD0B6F08E2}">
      <dsp:nvSpPr>
        <dsp:cNvPr id="0" name=""/>
        <dsp:cNvSpPr/>
      </dsp:nvSpPr>
      <dsp:spPr>
        <a:xfrm>
          <a:off x="1307264" y="2579691"/>
          <a:ext cx="1405532" cy="1405532"/>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منصبات التواصل الاجتماعي</a:t>
          </a:r>
        </a:p>
      </dsp:txBody>
      <dsp:txXfrm>
        <a:off x="1513099" y="2785526"/>
        <a:ext cx="993862" cy="993862"/>
      </dsp:txXfrm>
    </dsp:sp>
    <dsp:sp modelId="{39D815A3-00C7-4BD2-940E-BA977B0A01FE}">
      <dsp:nvSpPr>
        <dsp:cNvPr id="0" name=""/>
        <dsp:cNvSpPr/>
      </dsp:nvSpPr>
      <dsp:spPr>
        <a:xfrm rot="13114286">
          <a:off x="3052064" y="1872867"/>
          <a:ext cx="330281" cy="53097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ar-SA" sz="1500" kern="1200"/>
        </a:p>
      </dsp:txBody>
      <dsp:txXfrm rot="10800000">
        <a:off x="3140339" y="2009952"/>
        <a:ext cx="231197" cy="318587"/>
      </dsp:txXfrm>
    </dsp:sp>
    <dsp:sp modelId="{D039E055-03E1-4B15-BDF0-D1BC49F56EDC}">
      <dsp:nvSpPr>
        <dsp:cNvPr id="0" name=""/>
        <dsp:cNvSpPr/>
      </dsp:nvSpPr>
      <dsp:spPr>
        <a:xfrm>
          <a:off x="1714078" y="797323"/>
          <a:ext cx="1405532" cy="1405532"/>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قنوات اليوتيوب</a:t>
          </a:r>
        </a:p>
      </dsp:txBody>
      <dsp:txXfrm>
        <a:off x="1919913" y="1003158"/>
        <a:ext cx="993862" cy="9938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A0A6E-5DA6-4812-9E28-9E0553864CAB}">
      <dsp:nvSpPr>
        <dsp:cNvPr id="0" name=""/>
        <dsp:cNvSpPr/>
      </dsp:nvSpPr>
      <dsp:spPr>
        <a:xfrm>
          <a:off x="4609879" y="2438416"/>
          <a:ext cx="1871028" cy="1871028"/>
        </a:xfrm>
        <a:prstGeom prst="ellipse">
          <a:avLst/>
        </a:prstGeom>
        <a:solidFill>
          <a:schemeClr val="accent1">
            <a:alpha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ar-SA" sz="2000" kern="1200">
              <a:latin typeface="Roboto" panose="02000000000000000000" pitchFamily="2" charset="0"/>
            </a:rPr>
            <a:t>خطوات للتواجد الفعال على الشبكة العنكبوتية</a:t>
          </a:r>
          <a:endParaRPr lang="ar-SA" sz="2000" kern="1200" dirty="0"/>
        </a:p>
      </dsp:txBody>
      <dsp:txXfrm>
        <a:off x="4883885" y="2712422"/>
        <a:ext cx="1323016" cy="1323016"/>
      </dsp:txXfrm>
    </dsp:sp>
    <dsp:sp modelId="{6F0762E6-6604-4060-8753-F398E46F8211}">
      <dsp:nvSpPr>
        <dsp:cNvPr id="0" name=""/>
        <dsp:cNvSpPr/>
      </dsp:nvSpPr>
      <dsp:spPr>
        <a:xfrm rot="16200000">
          <a:off x="5263392" y="2141232"/>
          <a:ext cx="564002" cy="30366"/>
        </a:xfrm>
        <a:custGeom>
          <a:avLst/>
          <a:gdLst/>
          <a:ahLst/>
          <a:cxnLst/>
          <a:rect l="0" t="0" r="0" b="0"/>
          <a:pathLst>
            <a:path>
              <a:moveTo>
                <a:pt x="0" y="15183"/>
              </a:moveTo>
              <a:lnTo>
                <a:pt x="564002" y="1518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kern="1200"/>
        </a:p>
      </dsp:txBody>
      <dsp:txXfrm>
        <a:off x="5531293" y="2142315"/>
        <a:ext cx="28200" cy="28200"/>
      </dsp:txXfrm>
    </dsp:sp>
    <dsp:sp modelId="{C1D34DC1-FC9B-4325-B57B-D22359F62423}">
      <dsp:nvSpPr>
        <dsp:cNvPr id="0" name=""/>
        <dsp:cNvSpPr/>
      </dsp:nvSpPr>
      <dsp:spPr>
        <a:xfrm>
          <a:off x="4609879" y="3386"/>
          <a:ext cx="1871028" cy="1871028"/>
        </a:xfrm>
        <a:prstGeom prst="ellipse">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kern="1200" dirty="0">
              <a:latin typeface="Roboto" panose="02000000000000000000" pitchFamily="2" charset="0"/>
            </a:rPr>
            <a:t>تحديد الأهداف</a:t>
          </a:r>
          <a:endParaRPr lang="ar-SA" sz="2100" kern="1200" dirty="0"/>
        </a:p>
      </dsp:txBody>
      <dsp:txXfrm>
        <a:off x="4883885" y="277392"/>
        <a:ext cx="1323016" cy="1323016"/>
      </dsp:txXfrm>
    </dsp:sp>
    <dsp:sp modelId="{5D5A056C-312A-4647-815D-61AD8A64C019}">
      <dsp:nvSpPr>
        <dsp:cNvPr id="0" name=""/>
        <dsp:cNvSpPr/>
      </dsp:nvSpPr>
      <dsp:spPr>
        <a:xfrm rot="20520000">
          <a:off x="6421318" y="2982515"/>
          <a:ext cx="564002" cy="30366"/>
        </a:xfrm>
        <a:custGeom>
          <a:avLst/>
          <a:gdLst/>
          <a:ahLst/>
          <a:cxnLst/>
          <a:rect l="0" t="0" r="0" b="0"/>
          <a:pathLst>
            <a:path>
              <a:moveTo>
                <a:pt x="0" y="15183"/>
              </a:moveTo>
              <a:lnTo>
                <a:pt x="564002" y="1518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kern="1200"/>
        </a:p>
      </dsp:txBody>
      <dsp:txXfrm>
        <a:off x="6689219" y="2983598"/>
        <a:ext cx="28200" cy="28200"/>
      </dsp:txXfrm>
    </dsp:sp>
    <dsp:sp modelId="{94115ECC-657D-4A8B-A2EA-4139A084DEAD}">
      <dsp:nvSpPr>
        <dsp:cNvPr id="0" name=""/>
        <dsp:cNvSpPr/>
      </dsp:nvSpPr>
      <dsp:spPr>
        <a:xfrm>
          <a:off x="6925731" y="1685950"/>
          <a:ext cx="1871028" cy="1871028"/>
        </a:xfrm>
        <a:prstGeom prst="ellipse">
          <a:avLst/>
        </a:prstGeom>
        <a:solidFill>
          <a:schemeClr val="accent1">
            <a:alpha val="90000"/>
            <a:hueOff val="0"/>
            <a:satOff val="0"/>
            <a:lumOff val="0"/>
            <a:alphaOff val="-1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kern="1200" dirty="0">
              <a:latin typeface="Roboto" panose="02000000000000000000" pitchFamily="2" charset="0"/>
            </a:rPr>
            <a:t>إنشاء الموقع الإلكتروني المناسب لشركتك</a:t>
          </a:r>
          <a:endParaRPr lang="ar-SA" sz="2100" kern="1200" dirty="0"/>
        </a:p>
      </dsp:txBody>
      <dsp:txXfrm>
        <a:off x="7199737" y="1959956"/>
        <a:ext cx="1323016" cy="1323016"/>
      </dsp:txXfrm>
    </dsp:sp>
    <dsp:sp modelId="{A9400776-E2C9-4C35-B6B0-3292AD357F2E}">
      <dsp:nvSpPr>
        <dsp:cNvPr id="0" name=""/>
        <dsp:cNvSpPr/>
      </dsp:nvSpPr>
      <dsp:spPr>
        <a:xfrm rot="3240000">
          <a:off x="5979030" y="4343738"/>
          <a:ext cx="564002" cy="30366"/>
        </a:xfrm>
        <a:custGeom>
          <a:avLst/>
          <a:gdLst/>
          <a:ahLst/>
          <a:cxnLst/>
          <a:rect l="0" t="0" r="0" b="0"/>
          <a:pathLst>
            <a:path>
              <a:moveTo>
                <a:pt x="0" y="15183"/>
              </a:moveTo>
              <a:lnTo>
                <a:pt x="564002" y="1518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kern="1200"/>
        </a:p>
      </dsp:txBody>
      <dsp:txXfrm>
        <a:off x="6246931" y="4344821"/>
        <a:ext cx="28200" cy="28200"/>
      </dsp:txXfrm>
    </dsp:sp>
    <dsp:sp modelId="{8DEDD357-70CA-4789-83E8-AE94BDF4989C}">
      <dsp:nvSpPr>
        <dsp:cNvPr id="0" name=""/>
        <dsp:cNvSpPr/>
      </dsp:nvSpPr>
      <dsp:spPr>
        <a:xfrm>
          <a:off x="6041154" y="4408398"/>
          <a:ext cx="1871028" cy="1871028"/>
        </a:xfrm>
        <a:prstGeom prst="ellipse">
          <a:avLst/>
        </a:prstGeom>
        <a:solidFill>
          <a:schemeClr val="accent1">
            <a:alpha val="90000"/>
            <a:hueOff val="0"/>
            <a:satOff val="0"/>
            <a:lumOff val="0"/>
            <a:alphaOff val="-2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kern="1200" dirty="0">
              <a:latin typeface="Roboto" panose="02000000000000000000" pitchFamily="2" charset="0"/>
            </a:rPr>
            <a:t>استخدام وسائل التواصل الاجتماعي</a:t>
          </a:r>
          <a:endParaRPr lang="ar-SA" sz="2100" kern="1200" dirty="0"/>
        </a:p>
      </dsp:txBody>
      <dsp:txXfrm>
        <a:off x="6315160" y="4682404"/>
        <a:ext cx="1323016" cy="1323016"/>
      </dsp:txXfrm>
    </dsp:sp>
    <dsp:sp modelId="{FC5428A1-4BF8-41AD-9C2B-585BA208CC8B}">
      <dsp:nvSpPr>
        <dsp:cNvPr id="0" name=""/>
        <dsp:cNvSpPr/>
      </dsp:nvSpPr>
      <dsp:spPr>
        <a:xfrm rot="7560000">
          <a:off x="4547754" y="4343738"/>
          <a:ext cx="564002" cy="30366"/>
        </a:xfrm>
        <a:custGeom>
          <a:avLst/>
          <a:gdLst/>
          <a:ahLst/>
          <a:cxnLst/>
          <a:rect l="0" t="0" r="0" b="0"/>
          <a:pathLst>
            <a:path>
              <a:moveTo>
                <a:pt x="0" y="15183"/>
              </a:moveTo>
              <a:lnTo>
                <a:pt x="564002" y="1518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kern="1200"/>
        </a:p>
      </dsp:txBody>
      <dsp:txXfrm rot="10800000">
        <a:off x="4815655" y="4344821"/>
        <a:ext cx="28200" cy="28200"/>
      </dsp:txXfrm>
    </dsp:sp>
    <dsp:sp modelId="{A2CCCBD0-AA20-483D-AA70-FBEA0DDD0D87}">
      <dsp:nvSpPr>
        <dsp:cNvPr id="0" name=""/>
        <dsp:cNvSpPr/>
      </dsp:nvSpPr>
      <dsp:spPr>
        <a:xfrm>
          <a:off x="3178603" y="4408398"/>
          <a:ext cx="1871028" cy="1871028"/>
        </a:xfrm>
        <a:prstGeom prst="ellipse">
          <a:avLst/>
        </a:prstGeom>
        <a:solidFill>
          <a:schemeClr val="accent1">
            <a:alpha val="90000"/>
            <a:hueOff val="0"/>
            <a:satOff val="0"/>
            <a:lumOff val="0"/>
            <a:alphaOff val="-3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kern="1200" dirty="0">
              <a:latin typeface="Roboto" panose="02000000000000000000" pitchFamily="2" charset="0"/>
            </a:rPr>
            <a:t>تكوين علاقات مع عملائك</a:t>
          </a:r>
          <a:endParaRPr lang="ar-SA" sz="2100" kern="1200" dirty="0"/>
        </a:p>
      </dsp:txBody>
      <dsp:txXfrm>
        <a:off x="3452609" y="4682404"/>
        <a:ext cx="1323016" cy="1323016"/>
      </dsp:txXfrm>
    </dsp:sp>
    <dsp:sp modelId="{0E288AEC-C906-45A8-9E4C-2C2F5C28680D}">
      <dsp:nvSpPr>
        <dsp:cNvPr id="0" name=""/>
        <dsp:cNvSpPr/>
      </dsp:nvSpPr>
      <dsp:spPr>
        <a:xfrm rot="11880000">
          <a:off x="4105466" y="2982515"/>
          <a:ext cx="564002" cy="30366"/>
        </a:xfrm>
        <a:custGeom>
          <a:avLst/>
          <a:gdLst/>
          <a:ahLst/>
          <a:cxnLst/>
          <a:rect l="0" t="0" r="0" b="0"/>
          <a:pathLst>
            <a:path>
              <a:moveTo>
                <a:pt x="0" y="15183"/>
              </a:moveTo>
              <a:lnTo>
                <a:pt x="564002" y="15183"/>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SA" sz="500" kern="1200"/>
        </a:p>
      </dsp:txBody>
      <dsp:txXfrm rot="10800000">
        <a:off x="4373367" y="2983598"/>
        <a:ext cx="28200" cy="28200"/>
      </dsp:txXfrm>
    </dsp:sp>
    <dsp:sp modelId="{0B239892-8CB3-4FD9-8390-882343803DA9}">
      <dsp:nvSpPr>
        <dsp:cNvPr id="0" name=""/>
        <dsp:cNvSpPr/>
      </dsp:nvSpPr>
      <dsp:spPr>
        <a:xfrm>
          <a:off x="2294027" y="1685950"/>
          <a:ext cx="1871028" cy="1871028"/>
        </a:xfrm>
        <a:prstGeom prst="ellipse">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ar-SA" sz="2100" kern="1200" dirty="0">
              <a:latin typeface="Roboto" panose="02000000000000000000" pitchFamily="2" charset="0"/>
            </a:rPr>
            <a:t>الاستمرار في تحسين استخدام التحليلات</a:t>
          </a:r>
          <a:endParaRPr lang="ar-SA" sz="2100" kern="1200" dirty="0"/>
        </a:p>
      </dsp:txBody>
      <dsp:txXfrm>
        <a:off x="2568033" y="1959956"/>
        <a:ext cx="1323016" cy="13230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780D8F-9BD8-4BFB-BEE0-13FE48130862}">
      <dsp:nvSpPr>
        <dsp:cNvPr id="0" name=""/>
        <dsp:cNvSpPr/>
      </dsp:nvSpPr>
      <dsp:spPr>
        <a:xfrm>
          <a:off x="2561166" y="1206500"/>
          <a:ext cx="3005666" cy="300566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marL="0" lvl="0" indent="0" algn="ctr" defTabSz="1377950" rtl="1">
            <a:lnSpc>
              <a:spcPct val="90000"/>
            </a:lnSpc>
            <a:spcBef>
              <a:spcPct val="0"/>
            </a:spcBef>
            <a:spcAft>
              <a:spcPct val="35000"/>
            </a:spcAft>
            <a:buNone/>
          </a:pPr>
          <a:r>
            <a:rPr lang="ar-SA" sz="3100" kern="1200">
              <a:latin typeface="Roboto" panose="02000000000000000000" pitchFamily="2" charset="0"/>
            </a:rPr>
            <a:t>مميزات الحساب الاحترافي عن الحساب الشخصي</a:t>
          </a:r>
          <a:endParaRPr lang="ar-SA" sz="3100" kern="1200"/>
        </a:p>
      </dsp:txBody>
      <dsp:txXfrm>
        <a:off x="3001336" y="1646670"/>
        <a:ext cx="2125326" cy="2125326"/>
      </dsp:txXfrm>
    </dsp:sp>
    <dsp:sp modelId="{260F2F41-2E91-4040-AB81-BD8B6EA5AC05}">
      <dsp:nvSpPr>
        <dsp:cNvPr id="0" name=""/>
        <dsp:cNvSpPr/>
      </dsp:nvSpPr>
      <dsp:spPr>
        <a:xfrm>
          <a:off x="3312583" y="536"/>
          <a:ext cx="1502833" cy="1502833"/>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SA" sz="1600" b="1" i="0" kern="1200">
              <a:effectLst/>
              <a:latin typeface="Roboto" panose="02000000000000000000" pitchFamily="2" charset="0"/>
            </a:rPr>
            <a:t>رؤى انستغرام  </a:t>
          </a:r>
          <a:r>
            <a:rPr lang="en-US" sz="1600" b="1" i="0" kern="1200">
              <a:effectLst/>
              <a:latin typeface="Roboto" panose="02000000000000000000" pitchFamily="2" charset="0"/>
            </a:rPr>
            <a:t>Instagram Insights</a:t>
          </a:r>
          <a:r>
            <a:rPr lang="ar-SA" sz="1600" b="1" i="0" kern="1200">
              <a:effectLst/>
              <a:latin typeface="Roboto" panose="02000000000000000000" pitchFamily="2" charset="0"/>
            </a:rPr>
            <a:t> </a:t>
          </a:r>
          <a:endParaRPr lang="ar-SA" sz="1600" b="0" i="0" kern="1200" dirty="0">
            <a:effectLst/>
            <a:latin typeface="Roboto" panose="02000000000000000000" pitchFamily="2" charset="0"/>
          </a:endParaRPr>
        </a:p>
      </dsp:txBody>
      <dsp:txXfrm>
        <a:off x="3532668" y="220621"/>
        <a:ext cx="1062663" cy="1062663"/>
      </dsp:txXfrm>
    </dsp:sp>
    <dsp:sp modelId="{8F8F549E-2DA0-4FF1-8EC2-D14356B380B1}">
      <dsp:nvSpPr>
        <dsp:cNvPr id="0" name=""/>
        <dsp:cNvSpPr/>
      </dsp:nvSpPr>
      <dsp:spPr>
        <a:xfrm>
          <a:off x="5269963" y="1957916"/>
          <a:ext cx="1502833" cy="1502833"/>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SA" sz="1600" b="1" kern="1200" dirty="0">
              <a:latin typeface="Roboto" panose="02000000000000000000" pitchFamily="2" charset="0"/>
            </a:rPr>
            <a:t>تعزيز المنشور  </a:t>
          </a:r>
          <a:r>
            <a:rPr lang="en-US" sz="1600" b="1" kern="1200" dirty="0">
              <a:latin typeface="Roboto" panose="02000000000000000000" pitchFamily="2" charset="0"/>
            </a:rPr>
            <a:t>Boost Past</a:t>
          </a:r>
          <a:br>
            <a:rPr lang="ar-SA" sz="1600" b="0" i="0" kern="1200" dirty="0">
              <a:effectLst/>
              <a:latin typeface="Roboto" panose="02000000000000000000" pitchFamily="2" charset="0"/>
            </a:rPr>
          </a:br>
          <a:endParaRPr lang="ar-SA" sz="1600" b="0" i="0" kern="1200" dirty="0">
            <a:effectLst/>
            <a:latin typeface="Roboto" panose="02000000000000000000" pitchFamily="2" charset="0"/>
          </a:endParaRPr>
        </a:p>
      </dsp:txBody>
      <dsp:txXfrm>
        <a:off x="5490048" y="2178001"/>
        <a:ext cx="1062663" cy="1062663"/>
      </dsp:txXfrm>
    </dsp:sp>
    <dsp:sp modelId="{5129F9A9-3E6B-486C-A606-4B9E22864DD0}">
      <dsp:nvSpPr>
        <dsp:cNvPr id="0" name=""/>
        <dsp:cNvSpPr/>
      </dsp:nvSpPr>
      <dsp:spPr>
        <a:xfrm>
          <a:off x="3312583" y="3915297"/>
          <a:ext cx="1502833" cy="1502833"/>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SA" sz="1600" b="1" kern="1200">
              <a:latin typeface="Roboto" panose="02000000000000000000" pitchFamily="2" charset="0"/>
            </a:rPr>
            <a:t>زر الاتصال </a:t>
          </a:r>
          <a:r>
            <a:rPr lang="en-US" sz="1600" b="1" kern="1200">
              <a:latin typeface="Roboto" panose="02000000000000000000" pitchFamily="2" charset="0"/>
            </a:rPr>
            <a:t>Contact Button</a:t>
          </a:r>
          <a:br>
            <a:rPr lang="ar-SA" sz="1600" b="0" i="0" kern="1200">
              <a:effectLst/>
              <a:latin typeface="Roboto" panose="02000000000000000000" pitchFamily="2" charset="0"/>
            </a:rPr>
          </a:br>
          <a:endParaRPr lang="ar-SA" sz="1600" b="0" i="0" kern="1200" dirty="0">
            <a:effectLst/>
            <a:latin typeface="Roboto" panose="02000000000000000000" pitchFamily="2" charset="0"/>
          </a:endParaRPr>
        </a:p>
      </dsp:txBody>
      <dsp:txXfrm>
        <a:off x="3532668" y="4135382"/>
        <a:ext cx="1062663" cy="1062663"/>
      </dsp:txXfrm>
    </dsp:sp>
    <dsp:sp modelId="{7A454C2D-24A7-4EC8-967E-AD4AEF5D146B}">
      <dsp:nvSpPr>
        <dsp:cNvPr id="0" name=""/>
        <dsp:cNvSpPr/>
      </dsp:nvSpPr>
      <dsp:spPr>
        <a:xfrm>
          <a:off x="1355202" y="1957916"/>
          <a:ext cx="1502833" cy="1502833"/>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SA" sz="1600" b="1" kern="1200" dirty="0">
              <a:latin typeface="Roboto" panose="02000000000000000000" pitchFamily="2" charset="0"/>
            </a:rPr>
            <a:t>التسوق عبر انستغرام </a:t>
          </a:r>
          <a:r>
            <a:rPr lang="en-US" sz="1600" b="1" kern="1200" dirty="0">
              <a:latin typeface="Roboto" panose="02000000000000000000" pitchFamily="2" charset="0"/>
            </a:rPr>
            <a:t>Instagram Shopping</a:t>
          </a:r>
          <a:endParaRPr lang="ar-SA" sz="1600" b="0" i="0" kern="1200" dirty="0">
            <a:effectLst/>
            <a:latin typeface="Roboto" panose="02000000000000000000" pitchFamily="2" charset="0"/>
          </a:endParaRPr>
        </a:p>
      </dsp:txBody>
      <dsp:txXfrm>
        <a:off x="1575287" y="2178001"/>
        <a:ext cx="1062663" cy="10626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89DD6-8F87-4C93-89B5-1BD1051882EB}">
      <dsp:nvSpPr>
        <dsp:cNvPr id="0" name=""/>
        <dsp:cNvSpPr/>
      </dsp:nvSpPr>
      <dsp:spPr>
        <a:xfrm>
          <a:off x="3891619" y="0"/>
          <a:ext cx="3329739" cy="881097"/>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rtl="1">
            <a:lnSpc>
              <a:spcPct val="90000"/>
            </a:lnSpc>
            <a:spcBef>
              <a:spcPct val="0"/>
            </a:spcBef>
            <a:spcAft>
              <a:spcPct val="35000"/>
            </a:spcAft>
            <a:buFont typeface="+mj-lt"/>
            <a:buNone/>
          </a:pPr>
          <a:r>
            <a:rPr lang="ar-SA" sz="3400" kern="1200"/>
            <a:t>الإستراتيجية الظاهرة</a:t>
          </a:r>
          <a:endParaRPr lang="ar-SA" sz="3400" kern="1200" dirty="0"/>
        </a:p>
      </dsp:txBody>
      <dsp:txXfrm>
        <a:off x="3917425" y="25806"/>
        <a:ext cx="3278127" cy="829485"/>
      </dsp:txXfrm>
    </dsp:sp>
    <dsp:sp modelId="{18959A76-73C3-496A-8E94-C4F51311097F}">
      <dsp:nvSpPr>
        <dsp:cNvPr id="0" name=""/>
        <dsp:cNvSpPr/>
      </dsp:nvSpPr>
      <dsp:spPr>
        <a:xfrm>
          <a:off x="2483" y="0"/>
          <a:ext cx="3329739" cy="881097"/>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rtl="1">
            <a:lnSpc>
              <a:spcPct val="90000"/>
            </a:lnSpc>
            <a:spcBef>
              <a:spcPct val="0"/>
            </a:spcBef>
            <a:spcAft>
              <a:spcPct val="35000"/>
            </a:spcAft>
            <a:buNone/>
          </a:pPr>
          <a:r>
            <a:rPr lang="ar-SA" sz="3400" kern="1200"/>
            <a:t>والإستراتيجية المخفية.</a:t>
          </a:r>
        </a:p>
      </dsp:txBody>
      <dsp:txXfrm>
        <a:off x="28289" y="25806"/>
        <a:ext cx="3278127" cy="8294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EC671-96BE-4CAA-BBEA-1DA27D431E1F}">
      <dsp:nvSpPr>
        <dsp:cNvPr id="0" name=""/>
        <dsp:cNvSpPr/>
      </dsp:nvSpPr>
      <dsp:spPr>
        <a:xfrm>
          <a:off x="3251199" y="1896533"/>
          <a:ext cx="1625600" cy="1625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rtl="1">
            <a:lnSpc>
              <a:spcPct val="90000"/>
            </a:lnSpc>
            <a:spcBef>
              <a:spcPct val="0"/>
            </a:spcBef>
            <a:spcAft>
              <a:spcPct val="35000"/>
            </a:spcAft>
            <a:buNone/>
          </a:pPr>
          <a:r>
            <a:rPr lang="ar-SA" sz="2300" kern="1200" dirty="0"/>
            <a:t>انواع رسائل البريد الإلكتروني التسويقية</a:t>
          </a:r>
        </a:p>
      </dsp:txBody>
      <dsp:txXfrm>
        <a:off x="3330554" y="1975888"/>
        <a:ext cx="1466890" cy="1466890"/>
      </dsp:txXfrm>
    </dsp:sp>
    <dsp:sp modelId="{154DF24A-979C-4F8D-B1BA-3DFE2E368168}">
      <dsp:nvSpPr>
        <dsp:cNvPr id="0" name=""/>
        <dsp:cNvSpPr/>
      </dsp:nvSpPr>
      <dsp:spPr>
        <a:xfrm rot="16200000">
          <a:off x="3660542" y="1493075"/>
          <a:ext cx="806915" cy="0"/>
        </a:xfrm>
        <a:custGeom>
          <a:avLst/>
          <a:gdLst/>
          <a:ahLst/>
          <a:cxnLst/>
          <a:rect l="0" t="0" r="0" b="0"/>
          <a:pathLst>
            <a:path>
              <a:moveTo>
                <a:pt x="0" y="0"/>
              </a:moveTo>
              <a:lnTo>
                <a:pt x="80691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30595B-75A4-45BA-AAC4-1B4390F39833}">
      <dsp:nvSpPr>
        <dsp:cNvPr id="0" name=""/>
        <dsp:cNvSpPr/>
      </dsp:nvSpPr>
      <dsp:spPr>
        <a:xfrm>
          <a:off x="3519423" y="465"/>
          <a:ext cx="1089152" cy="1089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rtl="1">
            <a:lnSpc>
              <a:spcPct val="90000"/>
            </a:lnSpc>
            <a:spcBef>
              <a:spcPct val="0"/>
            </a:spcBef>
            <a:spcAft>
              <a:spcPct val="35000"/>
            </a:spcAft>
            <a:buNone/>
          </a:pPr>
          <a:r>
            <a:rPr lang="ar-SA" sz="2500" kern="1200" dirty="0"/>
            <a:t>رسائل ترويجية</a:t>
          </a:r>
          <a:r>
            <a:rPr lang="en-US" sz="2500" kern="1200" dirty="0"/>
            <a:t> </a:t>
          </a:r>
          <a:endParaRPr lang="ar-SA" sz="2500" kern="1200" dirty="0"/>
        </a:p>
      </dsp:txBody>
      <dsp:txXfrm>
        <a:off x="3572591" y="53633"/>
        <a:ext cx="982816" cy="982816"/>
      </dsp:txXfrm>
    </dsp:sp>
    <dsp:sp modelId="{54EA7C48-76A7-4B24-9D90-6CA33E269DD5}">
      <dsp:nvSpPr>
        <dsp:cNvPr id="0" name=""/>
        <dsp:cNvSpPr/>
      </dsp:nvSpPr>
      <dsp:spPr>
        <a:xfrm>
          <a:off x="4876800" y="2709333"/>
          <a:ext cx="806915" cy="0"/>
        </a:xfrm>
        <a:custGeom>
          <a:avLst/>
          <a:gdLst/>
          <a:ahLst/>
          <a:cxnLst/>
          <a:rect l="0" t="0" r="0" b="0"/>
          <a:pathLst>
            <a:path>
              <a:moveTo>
                <a:pt x="0" y="0"/>
              </a:moveTo>
              <a:lnTo>
                <a:pt x="80691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30903A-4D1A-4EF2-BDC0-DCC3D7E6863E}">
      <dsp:nvSpPr>
        <dsp:cNvPr id="0" name=""/>
        <dsp:cNvSpPr/>
      </dsp:nvSpPr>
      <dsp:spPr>
        <a:xfrm>
          <a:off x="5683715" y="2164757"/>
          <a:ext cx="1089152" cy="1089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rtl="1">
            <a:lnSpc>
              <a:spcPct val="90000"/>
            </a:lnSpc>
            <a:spcBef>
              <a:spcPct val="0"/>
            </a:spcBef>
            <a:spcAft>
              <a:spcPct val="35000"/>
            </a:spcAft>
            <a:buNone/>
          </a:pPr>
          <a:r>
            <a:rPr lang="ar-SA" sz="1900" kern="1200" dirty="0"/>
            <a:t>رسائل خاصة بالمعلومات </a:t>
          </a:r>
          <a:r>
            <a:rPr lang="en-US" sz="1900" kern="1200" dirty="0"/>
            <a:t> </a:t>
          </a:r>
          <a:endParaRPr lang="ar-SA" sz="1900" kern="1200" dirty="0"/>
        </a:p>
      </dsp:txBody>
      <dsp:txXfrm>
        <a:off x="5736883" y="2217925"/>
        <a:ext cx="982816" cy="982816"/>
      </dsp:txXfrm>
    </dsp:sp>
    <dsp:sp modelId="{315839E7-D7E7-4A67-8599-D761DC192F77}">
      <dsp:nvSpPr>
        <dsp:cNvPr id="0" name=""/>
        <dsp:cNvSpPr/>
      </dsp:nvSpPr>
      <dsp:spPr>
        <a:xfrm rot="5400000">
          <a:off x="3660542" y="3925591"/>
          <a:ext cx="806915" cy="0"/>
        </a:xfrm>
        <a:custGeom>
          <a:avLst/>
          <a:gdLst/>
          <a:ahLst/>
          <a:cxnLst/>
          <a:rect l="0" t="0" r="0" b="0"/>
          <a:pathLst>
            <a:path>
              <a:moveTo>
                <a:pt x="0" y="0"/>
              </a:moveTo>
              <a:lnTo>
                <a:pt x="80691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E71562-C7C4-47C7-A07B-4ED8C037A137}">
      <dsp:nvSpPr>
        <dsp:cNvPr id="0" name=""/>
        <dsp:cNvSpPr/>
      </dsp:nvSpPr>
      <dsp:spPr>
        <a:xfrm>
          <a:off x="3519423" y="4329049"/>
          <a:ext cx="1089152" cy="1089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844550" rtl="1">
            <a:lnSpc>
              <a:spcPct val="90000"/>
            </a:lnSpc>
            <a:spcBef>
              <a:spcPct val="0"/>
            </a:spcBef>
            <a:spcAft>
              <a:spcPct val="35000"/>
            </a:spcAft>
            <a:buNone/>
          </a:pPr>
          <a:r>
            <a:rPr lang="ar-SA" sz="1900" kern="1200" dirty="0"/>
            <a:t>رسائل خاصة بالإعلانات </a:t>
          </a:r>
          <a:r>
            <a:rPr lang="en-US" sz="1900" kern="1200" dirty="0"/>
            <a:t> </a:t>
          </a:r>
          <a:endParaRPr lang="ar-SA" sz="1900" kern="1200" dirty="0"/>
        </a:p>
      </dsp:txBody>
      <dsp:txXfrm>
        <a:off x="3572591" y="4382217"/>
        <a:ext cx="982816" cy="982816"/>
      </dsp:txXfrm>
    </dsp:sp>
    <dsp:sp modelId="{E34BACC6-A668-4DB9-BAD0-180EC917E9F3}">
      <dsp:nvSpPr>
        <dsp:cNvPr id="0" name=""/>
        <dsp:cNvSpPr/>
      </dsp:nvSpPr>
      <dsp:spPr>
        <a:xfrm rot="10800000">
          <a:off x="2444284" y="2709333"/>
          <a:ext cx="806915" cy="0"/>
        </a:xfrm>
        <a:custGeom>
          <a:avLst/>
          <a:gdLst/>
          <a:ahLst/>
          <a:cxnLst/>
          <a:rect l="0" t="0" r="0" b="0"/>
          <a:pathLst>
            <a:path>
              <a:moveTo>
                <a:pt x="0" y="0"/>
              </a:moveTo>
              <a:lnTo>
                <a:pt x="80691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BB1C78-7C92-44DA-8705-69B43DBAC7DA}">
      <dsp:nvSpPr>
        <dsp:cNvPr id="0" name=""/>
        <dsp:cNvSpPr/>
      </dsp:nvSpPr>
      <dsp:spPr>
        <a:xfrm>
          <a:off x="1355132" y="2164757"/>
          <a:ext cx="1089152" cy="1089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rtl="1">
            <a:lnSpc>
              <a:spcPct val="90000"/>
            </a:lnSpc>
            <a:spcBef>
              <a:spcPct val="0"/>
            </a:spcBef>
            <a:spcAft>
              <a:spcPct val="35000"/>
            </a:spcAft>
            <a:buNone/>
          </a:pPr>
          <a:r>
            <a:rPr lang="ar-SA" sz="1800" kern="1200" dirty="0"/>
            <a:t>رسائل خاصة بإعادة المشاركة </a:t>
          </a:r>
          <a:r>
            <a:rPr lang="en-US" sz="1800" kern="1200" dirty="0"/>
            <a:t> </a:t>
          </a:r>
          <a:endParaRPr lang="ar-SA" sz="1800" kern="1200" dirty="0"/>
        </a:p>
      </dsp:txBody>
      <dsp:txXfrm>
        <a:off x="1408300" y="2217925"/>
        <a:ext cx="982816" cy="98281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13710A-00B3-45A4-B50F-FB56330CE5BB}" type="datetimeFigureOut">
              <a:rPr lang="en-US" smtClean="0"/>
              <a:t>11/12/2022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C6446B-CC79-4555-B9C4-10193B4F6C3D}" type="slidenum">
              <a:rPr lang="en-US" smtClean="0"/>
              <a:t>‹#›</a:t>
            </a:fld>
            <a:endParaRPr lang="en-US"/>
          </a:p>
        </p:txBody>
      </p:sp>
    </p:spTree>
    <p:extLst>
      <p:ext uri="{BB962C8B-B14F-4D97-AF65-F5344CB8AC3E}">
        <p14:creationId xmlns:p14="http://schemas.microsoft.com/office/powerpoint/2010/main" val="29545699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ull Image">
    <p:spTree>
      <p:nvGrpSpPr>
        <p:cNvPr id="1" name=""/>
        <p:cNvGrpSpPr/>
        <p:nvPr/>
      </p:nvGrpSpPr>
      <p:grpSpPr>
        <a:xfrm>
          <a:off x="0" y="0"/>
          <a:ext cx="0" cy="0"/>
          <a:chOff x="0" y="0"/>
          <a:chExt cx="0" cy="0"/>
        </a:xfrm>
      </p:grpSpPr>
      <p:pic>
        <p:nvPicPr>
          <p:cNvPr id="2054" name="Picture 6">
            <a:extLst>
              <a:ext uri="{FF2B5EF4-FFF2-40B4-BE49-F238E27FC236}">
                <a16:creationId xmlns:a16="http://schemas.microsoft.com/office/drawing/2014/main" id="{650B2E9D-A60F-28B3-0026-4F9727ADA2E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15107"/>
            <a:ext cx="12208835" cy="8314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45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Image 6">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C58EE5B1-FBB9-B128-A97D-77D816984936}"/>
              </a:ext>
            </a:extLst>
          </p:cNvPr>
          <p:cNvPicPr>
            <a:picLocks noChangeAspect="1" noChangeArrowheads="1"/>
          </p:cNvPicPr>
          <p:nvPr userDrawn="1"/>
        </p:nvPicPr>
        <p:blipFill>
          <a:blip r:embed="rId2">
            <a:duotone>
              <a:schemeClr val="accent1">
                <a:shade val="45000"/>
                <a:satMod val="135000"/>
              </a:schemeClr>
              <a:prstClr val="white"/>
            </a:duotone>
            <a:alphaModFix amt="5000"/>
            <a:extLst>
              <a:ext uri="{28A0092B-C50C-407E-A947-70E740481C1C}">
                <a14:useLocalDpi xmlns:a14="http://schemas.microsoft.com/office/drawing/2010/main" val="0"/>
              </a:ext>
            </a:extLst>
          </a:blip>
          <a:srcRect/>
          <a:stretch>
            <a:fillRect/>
          </a:stretch>
        </p:blipFill>
        <p:spPr bwMode="auto">
          <a:xfrm>
            <a:off x="0" y="0"/>
            <a:ext cx="12192000" cy="844905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userDrawn="1"/>
        </p:nvGrpSpPr>
        <p:grpSpPr>
          <a:xfrm rot="16200000">
            <a:off x="5930900" y="-5930900"/>
            <a:ext cx="330200" cy="12192000"/>
            <a:chOff x="12700" y="0"/>
            <a:chExt cx="546100" cy="6858000"/>
          </a:xfrm>
        </p:grpSpPr>
        <p:sp>
          <p:nvSpPr>
            <p:cNvPr id="6" name="Rectangle 5"/>
            <p:cNvSpPr/>
            <p:nvPr/>
          </p:nvSpPr>
          <p:spPr>
            <a:xfrm>
              <a:off x="12700" y="0"/>
              <a:ext cx="546100" cy="2705100"/>
            </a:xfrm>
            <a:prstGeom prst="rect">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700" y="2705100"/>
              <a:ext cx="546100" cy="4152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userDrawn="1"/>
        </p:nvGrpSpPr>
        <p:grpSpPr>
          <a:xfrm rot="5400000" flipH="1">
            <a:off x="5930900" y="596900"/>
            <a:ext cx="330200" cy="12192000"/>
            <a:chOff x="12700" y="0"/>
            <a:chExt cx="546100" cy="6858000"/>
          </a:xfrm>
        </p:grpSpPr>
        <p:sp>
          <p:nvSpPr>
            <p:cNvPr id="9" name="Rectangle 8"/>
            <p:cNvSpPr/>
            <p:nvPr/>
          </p:nvSpPr>
          <p:spPr>
            <a:xfrm>
              <a:off x="12700" y="0"/>
              <a:ext cx="546100" cy="2705100"/>
            </a:xfrm>
            <a:prstGeom prst="rect">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700" y="2705100"/>
              <a:ext cx="546100" cy="4152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userDrawn="1"/>
        </p:nvGrpSpPr>
        <p:grpSpPr>
          <a:xfrm rot="16200000">
            <a:off x="8178800" y="2844799"/>
            <a:ext cx="6858002" cy="1168400"/>
            <a:chOff x="0" y="5689600"/>
            <a:chExt cx="12192000" cy="1168400"/>
          </a:xfrm>
        </p:grpSpPr>
        <p:sp>
          <p:nvSpPr>
            <p:cNvPr id="12" name="Isosceles Triangle 11"/>
            <p:cNvSpPr/>
            <p:nvPr/>
          </p:nvSpPr>
          <p:spPr>
            <a:xfrm>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p:cNvSpPr/>
            <p:nvPr/>
          </p:nvSpPr>
          <p:spPr>
            <a:xfrm flipH="1">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9088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 3">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45033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5109651"/>
      </p:ext>
    </p:extLst>
  </p:cSld>
  <p:clrMap bg1="lt1" tx1="dk1" bg2="lt2" tx2="dk2" accent1="accent1" accent2="accent2" accent3="accent3" accent4="accent4" accent5="accent5" accent6="accent6" hlink="hlink" folHlink="folHlink"/>
  <p:sldLayoutIdLst>
    <p:sldLayoutId id="2147483681" r:id="rId1"/>
    <p:sldLayoutId id="2147483688" r:id="rId2"/>
    <p:sldLayoutId id="2147483701" r:id="rId3"/>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hyperlink" Target="https://analytics.google.com/?authuser=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mc.gov.sa/ar/guides/CustomerGuide/Pages/E-commerce-04.asp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
            <a:extLst>
              <a:ext uri="{FF2B5EF4-FFF2-40B4-BE49-F238E27FC236}">
                <a16:creationId xmlns:a16="http://schemas.microsoft.com/office/drawing/2014/main" id="{EA7682F4-1A5E-79A5-508E-40F5830BB6D0}"/>
              </a:ext>
            </a:extLst>
          </p:cNvPr>
          <p:cNvSpPr txBox="1"/>
          <p:nvPr/>
        </p:nvSpPr>
        <p:spPr>
          <a:xfrm>
            <a:off x="5884607" y="3101921"/>
            <a:ext cx="5169318" cy="1089529"/>
          </a:xfrm>
          <a:prstGeom prst="rect">
            <a:avLst/>
          </a:prstGeom>
        </p:spPr>
        <p:txBody>
          <a:bodyPr spcFirstLastPara="1" wrap="square" lIns="91425" tIns="91425" rIns="91425" bIns="91425" anchor="ctr" anchorCtr="0">
            <a:noAutofit/>
          </a:bodyPr>
          <a:lstStyle>
            <a:defPPr>
              <a:defRPr lang="en-US"/>
            </a:defPPr>
            <a:lvl1pPr algn="ctr" defTabSz="914423" rtl="1">
              <a:lnSpc>
                <a:spcPct val="90000"/>
              </a:lnSpc>
              <a:spcBef>
                <a:spcPts val="0"/>
              </a:spcBef>
              <a:buNone/>
              <a:defRPr sz="5400">
                <a:effectLst>
                  <a:outerShdw blurRad="38100" dist="38100" dir="2700000" algn="tl">
                    <a:srgbClr val="000000">
                      <a:alpha val="43137"/>
                    </a:srgbClr>
                  </a:outerShdw>
                </a:effectLst>
                <a:latin typeface="Aref Ruqaa"/>
                <a:ea typeface="+mj-ea"/>
                <a:cs typeface="Aref Ruqaa"/>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sz="9600" dirty="0"/>
              <a:t>تقنية رقمية 2-2</a:t>
            </a:r>
            <a:endParaRPr lang="en-US" sz="9600" dirty="0"/>
          </a:p>
        </p:txBody>
      </p:sp>
      <p:sp>
        <p:nvSpPr>
          <p:cNvPr id="4" name="Rectangle 2">
            <a:extLst>
              <a:ext uri="{FF2B5EF4-FFF2-40B4-BE49-F238E27FC236}">
                <a16:creationId xmlns:a16="http://schemas.microsoft.com/office/drawing/2014/main" id="{DE04656F-CB69-A318-3391-28D693D24419}"/>
              </a:ext>
            </a:extLst>
          </p:cNvPr>
          <p:cNvSpPr txBox="1">
            <a:spLocks noChangeArrowheads="1"/>
          </p:cNvSpPr>
          <p:nvPr/>
        </p:nvSpPr>
        <p:spPr bwMode="gray">
          <a:xfrm>
            <a:off x="6430464" y="4756464"/>
            <a:ext cx="4453846" cy="561856"/>
          </a:xfrm>
          <a:prstGeom prst="rect">
            <a:avLst/>
          </a:prstGeom>
        </p:spPr>
        <p:txBody>
          <a:bodyPr spcFirstLastPara="1" wrap="square" lIns="91425" tIns="91425" rIns="91425" bIns="91425" anchor="ctr" anchorCtr="0">
            <a:noAutofit/>
          </a:bodyPr>
          <a:lstStyle>
            <a:defPPr>
              <a:defRPr lang="en-US"/>
            </a:defPPr>
            <a:lvl1pPr algn="ctr" defTabSz="914423" rtl="1">
              <a:lnSpc>
                <a:spcPct val="90000"/>
              </a:lnSpc>
              <a:spcBef>
                <a:spcPts val="0"/>
              </a:spcBef>
              <a:buNone/>
              <a:defRPr sz="7200">
                <a:solidFill>
                  <a:schemeClr val="bg1"/>
                </a:solidFill>
                <a:effectLst>
                  <a:outerShdw blurRad="38100" dist="38100" dir="2700000" algn="tl">
                    <a:srgbClr val="000000">
                      <a:alpha val="43137"/>
                    </a:srgbClr>
                  </a:outerShdw>
                </a:effectLst>
                <a:latin typeface="Aref Ruqaa" panose="02000503000000000000" pitchFamily="2" charset="-78"/>
                <a:ea typeface="+mj-ea"/>
                <a:cs typeface="Aref Ruqaa" panose="02000503000000000000" pitchFamily="2" charset="-78"/>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altLang="ar-SA" sz="4400" dirty="0">
                <a:solidFill>
                  <a:srgbClr val="FF0000"/>
                </a:solidFill>
                <a:latin typeface="Aref Ruqaa"/>
                <a:cs typeface="+mn-cs"/>
              </a:rPr>
              <a:t>أ.علي معشي</a:t>
            </a:r>
            <a:endParaRPr lang="en-US" altLang="ar-SA" sz="4400" dirty="0">
              <a:solidFill>
                <a:srgbClr val="FF0000"/>
              </a:solidFill>
              <a:latin typeface="Aref Ruqaa"/>
              <a:cs typeface="+mn-cs"/>
            </a:endParaRPr>
          </a:p>
        </p:txBody>
      </p:sp>
    </p:spTree>
    <p:extLst>
      <p:ext uri="{BB962C8B-B14F-4D97-AF65-F5344CB8AC3E}">
        <p14:creationId xmlns:p14="http://schemas.microsoft.com/office/powerpoint/2010/main" val="214706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1299762"/>
            <a:ext cx="11149781" cy="5170646"/>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نصائح فعالة لإستراتيجيات التسويق الإلكتروني</a:t>
            </a:r>
          </a:p>
          <a:p>
            <a:pPr algn="r" rtl="1"/>
            <a:br>
              <a:rPr lang="ar-SA" dirty="0"/>
            </a:br>
            <a:r>
              <a:rPr lang="ar-SA" dirty="0"/>
              <a:t>عند التحدث عن إستراتيجية التسويق الإلكتروني، يشار إلى خطة التركيز على العميل ذات الخطوات الأساسية التي من شأنها تعزيز جميع جهود التسويق الإلكتروني.</a:t>
            </a:r>
          </a:p>
          <a:p>
            <a:pPr algn="r" rtl="1"/>
            <a:br>
              <a:rPr lang="ar-SA" dirty="0"/>
            </a:br>
            <a:r>
              <a:rPr lang="ar-SA" sz="2000" dirty="0">
                <a:solidFill>
                  <a:srgbClr val="A5955E"/>
                </a:solidFill>
                <a:latin typeface="Roboto" panose="02000000000000000000" pitchFamily="2" charset="0"/>
              </a:rPr>
              <a:t>إنشاء أو توفير موقع إلكتروني مستجيب</a:t>
            </a:r>
            <a:r>
              <a:rPr lang="en-US" sz="2000" dirty="0">
                <a:solidFill>
                  <a:srgbClr val="A5955E"/>
                </a:solidFill>
                <a:latin typeface="Roboto" panose="02000000000000000000" pitchFamily="2" charset="0"/>
              </a:rPr>
              <a:t>Get a Responsive Website</a:t>
            </a:r>
            <a:endParaRPr lang="ar-SA" sz="2000" dirty="0">
              <a:solidFill>
                <a:srgbClr val="A5955E"/>
              </a:solidFill>
              <a:latin typeface="Roboto" panose="02000000000000000000" pitchFamily="2" charset="0"/>
            </a:endParaRPr>
          </a:p>
          <a:p>
            <a:pPr algn="r" rtl="1"/>
            <a:r>
              <a:rPr lang="ar-SA" dirty="0"/>
              <a:t>يجب أن يكون لكل شركة موقعا إلكترونيا جذابا وسريع الاستجابة فيما يتعلق بجميع المعلومات التي يحتاجها العميل المحتمل، كما يجب تقديم المعلومات عن المنتجات وكذلك عن الشركة نفسها. ومع الاستخدام الواسع للهواتف الذكية، يجب أن يكون الموقع الإلكتروني مناسبا للاستخدام من خلالها.</a:t>
            </a:r>
          </a:p>
          <a:p>
            <a:pPr algn="r" rtl="1"/>
            <a:r>
              <a:rPr lang="ar-SA" sz="2000" dirty="0">
                <a:solidFill>
                  <a:srgbClr val="A5955E"/>
                </a:solidFill>
                <a:latin typeface="Roboto" panose="02000000000000000000" pitchFamily="2" charset="0"/>
              </a:rPr>
              <a:t>الاستثمار في التسويق عبر محركات البحث </a:t>
            </a:r>
            <a:r>
              <a:rPr lang="en-US" sz="2000" dirty="0">
                <a:solidFill>
                  <a:srgbClr val="A5955E"/>
                </a:solidFill>
                <a:latin typeface="Roboto" panose="02000000000000000000" pitchFamily="2" charset="0"/>
              </a:rPr>
              <a:t>Invest in Search engine marketing</a:t>
            </a:r>
            <a:endParaRPr lang="ar-SA" sz="2000" dirty="0">
              <a:solidFill>
                <a:srgbClr val="A5955E"/>
              </a:solidFill>
              <a:latin typeface="Roboto" panose="02000000000000000000" pitchFamily="2" charset="0"/>
            </a:endParaRPr>
          </a:p>
          <a:p>
            <a:pPr algn="r" rtl="1"/>
            <a:r>
              <a:rPr lang="ar-SA" dirty="0"/>
              <a:t>بعد التسويق عبر محرك البحث أمرا حيويا من أجل جلب المستهلكين إلى الموقع الإلكتروني، لذلك يجب اتباع طريقة البحث غير المدفوع أو الدفع عند النقر </a:t>
            </a:r>
            <a:r>
              <a:rPr lang="en-US" dirty="0"/>
              <a:t>Pay-per-click،</a:t>
            </a:r>
            <a:r>
              <a:rPr lang="ar-SA" dirty="0"/>
              <a:t> كذلك يجب وضع ميزانية محددة للإعلانات المدفوعة على الأقل، بحيث يمكن مراقبة نتائجها ومنع الزيادة غير المرغوب فيها من ميزانية الشركة.</a:t>
            </a:r>
          </a:p>
          <a:p>
            <a:pPr algn="r" rtl="1"/>
            <a:endParaRPr lang="ar-SA" dirty="0"/>
          </a:p>
          <a:p>
            <a:pPr algn="ctr" rtl="1"/>
            <a:r>
              <a:rPr lang="ar-SA" sz="2000" b="1" dirty="0">
                <a:highlight>
                  <a:srgbClr val="75A5BB"/>
                </a:highlight>
              </a:rPr>
              <a:t>الدفع عند النقر </a:t>
            </a:r>
            <a:r>
              <a:rPr lang="en-US" sz="2000" b="1" dirty="0">
                <a:highlight>
                  <a:srgbClr val="75A5BB"/>
                </a:highlight>
              </a:rPr>
              <a:t>PPC  </a:t>
            </a:r>
            <a:r>
              <a:rPr lang="ar-SA" sz="2000" b="1" dirty="0">
                <a:highlight>
                  <a:srgbClr val="75A5BB"/>
                </a:highlight>
              </a:rPr>
              <a:t> هو نموذج للإعلان الرقمي حيث يدفع المعلن رسوما في كل مرة يتم فيها الضغط على أحد إعلاناته.</a:t>
            </a:r>
          </a:p>
          <a:p>
            <a:pPr algn="ctr" rtl="1"/>
            <a:endParaRPr lang="ar-SA" sz="2000" b="1" dirty="0">
              <a:solidFill>
                <a:srgbClr val="A5955E"/>
              </a:solidFill>
              <a:highlight>
                <a:srgbClr val="75A5BB"/>
              </a:highlight>
              <a:latin typeface="Roboto" panose="02000000000000000000" pitchFamily="2" charset="0"/>
            </a:endParaRPr>
          </a:p>
          <a:p>
            <a:pPr algn="ctr" rtl="1"/>
            <a:r>
              <a:rPr lang="ar-SA" sz="2000" dirty="0">
                <a:solidFill>
                  <a:srgbClr val="A5955E"/>
                </a:solidFill>
                <a:latin typeface="Roboto" panose="02000000000000000000" pitchFamily="2" charset="0"/>
              </a:rPr>
              <a:t>استخدام الأدوات التحديد إستراتيجية التسويق عبر البريد الإلكتروني</a:t>
            </a:r>
            <a:r>
              <a:rPr lang="en-US" sz="2000" dirty="0">
                <a:solidFill>
                  <a:srgbClr val="A5955E"/>
                </a:solidFill>
                <a:latin typeface="Roboto" panose="02000000000000000000" pitchFamily="2" charset="0"/>
              </a:rPr>
              <a:t>Use tools to define the email marketing strategy</a:t>
            </a:r>
            <a:endParaRPr lang="en-US" dirty="0"/>
          </a:p>
          <a:p>
            <a:pPr algn="ctr" rtl="1"/>
            <a:r>
              <a:rPr lang="ar-SA" dirty="0"/>
              <a:t>ساعد إرسال رسائل البريد الإلكتروني الملائمة وجيدة التوجيه على تشكيل قاعدة عملاء مخلصين، كما يشير نظام إدارة علاقات العملاء إلى المستوى الذي يوجد فيه العميل داخل مجموعة البريد الإلكتروني المستهدفة بالتسويق، مما يؤدي إلى صياغة رسالة مناسبة لهذا العميل من قبل الشركة.</a:t>
            </a:r>
            <a:br>
              <a:rPr lang="ar-SA" dirty="0"/>
            </a:b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31698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1403001"/>
            <a:ext cx="11149781" cy="4278094"/>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نصائح فعالة لإستراتيجيات التسويق الإلكتروني</a:t>
            </a:r>
          </a:p>
          <a:p>
            <a:pPr algn="r" rtl="1"/>
            <a:br>
              <a:rPr lang="ar-SA" dirty="0"/>
            </a:br>
            <a:r>
              <a:rPr lang="ar-SA" sz="2000" dirty="0">
                <a:solidFill>
                  <a:srgbClr val="A5955E"/>
                </a:solidFill>
                <a:latin typeface="Roboto" panose="02000000000000000000" pitchFamily="2" charset="0"/>
              </a:rPr>
              <a:t>إضافة وسائل التواصل الاجتماعي</a:t>
            </a:r>
            <a:r>
              <a:rPr lang="en-US" sz="2000" dirty="0">
                <a:solidFill>
                  <a:srgbClr val="A5955E"/>
                </a:solidFill>
                <a:latin typeface="Roboto" panose="02000000000000000000" pitchFamily="2" charset="0"/>
              </a:rPr>
              <a:t>Add Social </a:t>
            </a:r>
            <a:r>
              <a:rPr lang="en-US" sz="2000" dirty="0" err="1">
                <a:solidFill>
                  <a:srgbClr val="A5955E"/>
                </a:solidFill>
                <a:latin typeface="Roboto" panose="02000000000000000000" pitchFamily="2" charset="0"/>
              </a:rPr>
              <a:t>medin</a:t>
            </a:r>
            <a:endParaRPr lang="ar-SA" sz="2000" dirty="0">
              <a:solidFill>
                <a:srgbClr val="A5955E"/>
              </a:solidFill>
              <a:latin typeface="Roboto" panose="02000000000000000000" pitchFamily="2" charset="0"/>
            </a:endParaRPr>
          </a:p>
          <a:p>
            <a:pPr algn="r" rtl="1"/>
            <a:r>
              <a:rPr lang="ar-SA" dirty="0"/>
              <a:t>تلعب وسائل التواصل الاجتماعي دورا رئيسا في معرفة العلامة التجارية وتمييزها عن غيرها في مجال الصناعة، كما أنها تدل المستهلكين المستهدفين على الموقع الإلكتروني للشركة. وبعد سبب نجاح وسائل التواصل الاجتماعي هو إنشاء هوية للعلامة التجارية من خلال تفاعل العملاء الحاليين والمحتملين والتي يمكن أن تجمل المزيد من الأشخاص يتعرفون على العلامة التجارية، ويمكن أن يؤدي هذا إلى حركة مرور طبيعية (غير مدفوعة)، مما يعني ميزانية صغيرة للاستثمار.</a:t>
            </a:r>
          </a:p>
          <a:p>
            <a:pPr algn="r" rtl="1"/>
            <a:r>
              <a:rPr lang="ar-SA" sz="2000" dirty="0">
                <a:solidFill>
                  <a:srgbClr val="A5955E"/>
                </a:solidFill>
                <a:latin typeface="Roboto" panose="02000000000000000000" pitchFamily="2" charset="0"/>
              </a:rPr>
              <a:t>التركيز على تسويق المحتوى  </a:t>
            </a:r>
            <a:r>
              <a:rPr lang="en-US" sz="2000" dirty="0">
                <a:solidFill>
                  <a:srgbClr val="A5955E"/>
                </a:solidFill>
                <a:latin typeface="Roboto" panose="02000000000000000000" pitchFamily="2" charset="0"/>
              </a:rPr>
              <a:t>Focus on Content marketing</a:t>
            </a:r>
            <a:endParaRPr lang="ar-SA" sz="2000" dirty="0">
              <a:solidFill>
                <a:srgbClr val="A5955E"/>
              </a:solidFill>
              <a:latin typeface="Roboto" panose="02000000000000000000" pitchFamily="2" charset="0"/>
            </a:endParaRPr>
          </a:p>
          <a:p>
            <a:pPr algn="r" rtl="1"/>
            <a:r>
              <a:rPr lang="ar-SA" dirty="0"/>
              <a:t>في كل يوم وكل دقيقة يبحث المزيد من الأشخاص عبر الإنترنت عن المنتجات أو الخدمات، ومن الممكن أن يجذب محتوى الموقع الإلكتروني أو المنشورات الموجودة على وسائل التواصل الاجتماعي انتباه هؤلاء الأشخاص، ويقودهم إلى طلب المزيد من المعلومات عن منتجات الشركة أو خدماتها.</a:t>
            </a:r>
          </a:p>
          <a:p>
            <a:pPr algn="r" rtl="1"/>
            <a:r>
              <a:rPr lang="ar-SA" sz="2000" dirty="0">
                <a:solidFill>
                  <a:srgbClr val="A5955E"/>
                </a:solidFill>
                <a:latin typeface="Roboto" panose="02000000000000000000" pitchFamily="2" charset="0"/>
              </a:rPr>
              <a:t>التحقق دائما من تحليلات الموقع الإلكتروني </a:t>
            </a:r>
            <a:r>
              <a:rPr lang="en-US" sz="2000" dirty="0">
                <a:solidFill>
                  <a:srgbClr val="A5955E"/>
                </a:solidFill>
                <a:latin typeface="Roboto" panose="02000000000000000000" pitchFamily="2" charset="0"/>
              </a:rPr>
              <a:t>Always check Web analytics</a:t>
            </a:r>
            <a:endParaRPr lang="ar-SA" sz="2000" dirty="0">
              <a:solidFill>
                <a:srgbClr val="A5955E"/>
              </a:solidFill>
              <a:latin typeface="Roboto" panose="02000000000000000000" pitchFamily="2" charset="0"/>
            </a:endParaRPr>
          </a:p>
          <a:p>
            <a:pPr algn="r" rtl="1"/>
            <a:r>
              <a:rPr lang="ar-SA" dirty="0"/>
              <a:t>ستساعدك مراقبة تقدم إستراتيجية التسويق الإلكتروني المختارة باستخدام تحليلات الموقع الإلكتروني على قياس فعاليتها، وذلك من خلال تحديد الأجزاء التي تعمل بشكل جيد، وما الذي يجب تغييره. وتعد الأداتان الأكثر شيوعا في ذلك هما تحليلات جوجل (</a:t>
            </a:r>
            <a:r>
              <a:rPr lang="en-US" dirty="0"/>
              <a:t>Google Analytics) </a:t>
            </a:r>
            <a:r>
              <a:rPr lang="ar-SA" dirty="0"/>
              <a:t>وأليكسا </a:t>
            </a:r>
            <a:r>
              <a:rPr lang="en-US" dirty="0"/>
              <a:t>Alexa)، </a:t>
            </a:r>
            <a:r>
              <a:rPr lang="ar-SA" dirty="0"/>
              <a:t>حيث تقدم تحليلات جوجل فكرة عن كيفية أداء الموقع الإلكتروني، بينما تقدم اليكسا تحليلات تساعدك على مقارنة الموقع الإلكتروني الخاص بك مع منافسيك، في حين تستخدم أدوات القياس </a:t>
            </a:r>
            <a:r>
              <a:rPr lang="ar-SA" dirty="0" err="1"/>
              <a:t>الأجري</a:t>
            </a:r>
            <a:r>
              <a:rPr lang="ar-SA" dirty="0"/>
              <a:t> التحليلات وسائل التواصل الاجتماعي</a:t>
            </a: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199351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4462760"/>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التواجد على الشبكة العنكبوتية </a:t>
            </a:r>
            <a:r>
              <a:rPr lang="en-US" sz="3200" dirty="0">
                <a:solidFill>
                  <a:srgbClr val="FFC000"/>
                </a:solidFill>
                <a:latin typeface="Roboto" panose="02000000000000000000" pitchFamily="2" charset="0"/>
              </a:rPr>
              <a:t>Web Presence</a:t>
            </a:r>
            <a:br>
              <a:rPr lang="en-US" dirty="0"/>
            </a:br>
            <a:r>
              <a:rPr lang="ar-SA" dirty="0"/>
              <a:t>التواجد على الشبكة العنكبوتية هو التمثيل الرقمي الشركة أو العلامة تجارية، ويتكون من نصوص وصور ومقاطع فيديو ومقاطع صوتية توضح هوية العلامة التجارية. وفي الوقت الحاضر تتمتع كل شركة بالتواجد على الشبكة العنكبوتية، وعادة ما يكون ذلك على المواقع الإلكترونية أو وسائل التواصل الاجتماعي، أو المنتديات، أو المدونات. </a:t>
            </a:r>
          </a:p>
          <a:p>
            <a:pPr algn="r" rtl="1"/>
            <a:endParaRPr lang="ar-SA" dirty="0"/>
          </a:p>
          <a:p>
            <a:pPr algn="r" rtl="1"/>
            <a:r>
              <a:rPr lang="ar-SA" dirty="0"/>
              <a:t>أهم تواجد على الشبكة العنكبوتية هو التواجد على الموقع الإلكتروني المستخدم في الأعمال التجارية. حيث يساعد الموقع الإلكتروني المصمم جيدا على نجاح الأعمال التجارية وصناعتها، ويوفر تجربة سهلة الاستخدام للعملاء المحتملين، كما يجب كتابة الموقع الإلكتروني بطريقة تمكن الأشخاص من العثور عليه عن طريق محركات البحث بسهولة. </a:t>
            </a:r>
          </a:p>
          <a:p>
            <a:pPr algn="r" rtl="1"/>
            <a:endParaRPr lang="ar-SA" dirty="0"/>
          </a:p>
          <a:p>
            <a:pPr algn="r" rtl="1"/>
            <a:r>
              <a:rPr lang="ar-SA" dirty="0"/>
              <a:t>ويقاس التواجد على الشبكة العنكبوتية بدرجة ظهور الموقع الإلكتروني على محركات البحث ووسائل التواصل الاجتماعي من خلال عدد الزائرين، وتصنيفات الكلمات الرئيسة، ومدى الوصول على وسائل التواصل الاجتماعي.</a:t>
            </a:r>
          </a:p>
          <a:p>
            <a:pPr algn="r" rtl="1"/>
            <a:br>
              <a:rPr lang="ar-SA" dirty="0"/>
            </a:br>
            <a:r>
              <a:rPr lang="ar-SA" dirty="0"/>
              <a:t>تستخدم غالبية مواقع التسوق الإلكترونية نظام إدارة المحتوى </a:t>
            </a:r>
            <a:r>
              <a:rPr lang="en-US" dirty="0"/>
              <a:t>Content Management System - CMS </a:t>
            </a:r>
            <a:r>
              <a:rPr lang="ar-SA" dirty="0"/>
              <a:t> وهو تطبيق رقمي لإدارة وإنشاء وتنسيق وتحرير ونشر المحتوى على الإنترنت. </a:t>
            </a:r>
          </a:p>
          <a:p>
            <a:pPr algn="r" rtl="1"/>
            <a:endParaRPr lang="ar-SA" b="0" i="0" dirty="0">
              <a:solidFill>
                <a:srgbClr val="202124"/>
              </a:solidFill>
              <a:effectLst/>
              <a:latin typeface="Roboto" panose="02000000000000000000" pitchFamily="2" charset="0"/>
            </a:endParaRPr>
          </a:p>
          <a:p>
            <a:pPr algn="r" rtl="1"/>
            <a:r>
              <a:rPr lang="ar-SA" dirty="0">
                <a:highlight>
                  <a:srgbClr val="A5955E"/>
                </a:highlight>
              </a:rPr>
              <a:t>الوورد بريس </a:t>
            </a:r>
            <a:r>
              <a:rPr lang="en-US" dirty="0">
                <a:highlight>
                  <a:srgbClr val="A5955E"/>
                </a:highlight>
              </a:rPr>
              <a:t>WordPress  </a:t>
            </a:r>
            <a:r>
              <a:rPr lang="ar-SA" dirty="0">
                <a:highlight>
                  <a:srgbClr val="A5955E"/>
                </a:highlight>
              </a:rPr>
              <a:t>هو احد أنظمة إدارة المحتوى </a:t>
            </a:r>
            <a:r>
              <a:rPr lang="en-US" dirty="0">
                <a:highlight>
                  <a:srgbClr val="A5955E"/>
                </a:highlight>
              </a:rPr>
              <a:t>CMS</a:t>
            </a:r>
            <a:r>
              <a:rPr lang="ar-SA" dirty="0">
                <a:highlight>
                  <a:srgbClr val="A5955E"/>
                </a:highlight>
              </a:rPr>
              <a:t> مفتوحة المصدر، ويمكن مالكي المتاجر من إنشاء موقع إلكتروني وتحريره ونشره ثم تحويله إلى متجر غير الإنترنت.</a:t>
            </a:r>
          </a:p>
        </p:txBody>
      </p:sp>
    </p:spTree>
    <p:extLst>
      <p:ext uri="{BB962C8B-B14F-4D97-AF65-F5344CB8AC3E}">
        <p14:creationId xmlns:p14="http://schemas.microsoft.com/office/powerpoint/2010/main" val="77529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a:extLst>
              <a:ext uri="{FF2B5EF4-FFF2-40B4-BE49-F238E27FC236}">
                <a16:creationId xmlns:a16="http://schemas.microsoft.com/office/drawing/2014/main" id="{9CFAA64E-DC38-AA0E-4ADC-6E381E447307}"/>
              </a:ext>
            </a:extLst>
          </p:cNvPr>
          <p:cNvGraphicFramePr/>
          <p:nvPr>
            <p:extLst>
              <p:ext uri="{D42A27DB-BD31-4B8C-83A1-F6EECF244321}">
                <p14:modId xmlns:p14="http://schemas.microsoft.com/office/powerpoint/2010/main" val="271022390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301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CD3C23F5-FFF7-4925-9EB6-A8FFCC7D199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4B518610-C1D9-4DC2-8927-82A470FB128E}"/>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CD6B75FC-CD2B-4714-88D5-65DE0A9A715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BDA5DB54-22A3-4B6D-ADF2-475A57430E0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2CDADCFE-91E4-4EBF-B1CD-E3C660C22FC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DDC4AEC7-98EE-4809-AC2C-B2E1F78162B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8FC49BC2-15DF-4E11-9226-C79B7A99968E}"/>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0B8D020D-984A-42D8-8F79-8AE063125488}"/>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15866753-B2BB-4F3E-AA65-DA1EAEC871D1}"/>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CFBB934C-E5C2-432F-811F-46C0B1D288CE}"/>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464C37DF-E444-4FFF-B46C-383A57892D7D}"/>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graphicEl>
                                              <a:dgm id="{D8454E84-4209-4CB9-8B6F-146D825A9417}"/>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E2F1885D-2A30-4087-9D16-79CD0B6F08E2}"/>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graphicEl>
                                              <a:dgm id="{39D815A3-00C7-4BD2-940E-BA977B0A01FE}"/>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graphicEl>
                                              <a:dgm id="{D039E055-03E1-4B15-BDF0-D1BC49F56ED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547594"/>
            <a:ext cx="11149781" cy="5755422"/>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أنواع المحتوى لزيادة حركة المرور والمشاركة</a:t>
            </a:r>
          </a:p>
          <a:p>
            <a:pPr algn="r" rtl="1"/>
            <a:r>
              <a:rPr lang="ar-SA" dirty="0">
                <a:solidFill>
                  <a:srgbClr val="A5955E"/>
                </a:solidFill>
              </a:rPr>
              <a:t>منشورات المدونة</a:t>
            </a:r>
          </a:p>
          <a:p>
            <a:pPr algn="r" rtl="1"/>
            <a:r>
              <a:rPr lang="ar-SA" sz="1600" dirty="0"/>
              <a:t>يعد تشغيل مدونة تجارية أحد أكثر أشكال حملات تسويق المحتوى شيوعا في الوقت الحالي، ويمكن استخدامها لنشر معلومات حول منتجك أو الرد على أسئلة العملاء حيث يعمل ذلك على بناء ثقتهم في عملك مما ينتج عنه زيادة في الدخل.</a:t>
            </a:r>
          </a:p>
          <a:p>
            <a:pPr algn="r" rtl="1"/>
            <a:r>
              <a:rPr lang="ar-SA" dirty="0">
                <a:solidFill>
                  <a:srgbClr val="A5955E"/>
                </a:solidFill>
              </a:rPr>
              <a:t>ملفات </a:t>
            </a:r>
            <a:r>
              <a:rPr lang="en-US" dirty="0">
                <a:solidFill>
                  <a:srgbClr val="A5955E"/>
                </a:solidFill>
              </a:rPr>
              <a:t>PDF </a:t>
            </a:r>
            <a:r>
              <a:rPr lang="ar-SA" dirty="0">
                <a:solidFill>
                  <a:srgbClr val="A5955E"/>
                </a:solidFill>
              </a:rPr>
              <a:t>القابلة </a:t>
            </a:r>
            <a:r>
              <a:rPr lang="ar-SA" dirty="0" err="1">
                <a:solidFill>
                  <a:srgbClr val="A5955E"/>
                </a:solidFill>
              </a:rPr>
              <a:t>للتزيل</a:t>
            </a:r>
            <a:endParaRPr lang="ar-SA" dirty="0">
              <a:solidFill>
                <a:srgbClr val="A5955E"/>
              </a:solidFill>
            </a:endParaRPr>
          </a:p>
          <a:p>
            <a:pPr algn="r" rtl="1"/>
            <a:r>
              <a:rPr lang="ar-SA" sz="1600" dirty="0"/>
              <a:t>تعد ملفات </a:t>
            </a:r>
            <a:r>
              <a:rPr lang="en-US" sz="1600" dirty="0"/>
              <a:t>PDF </a:t>
            </a:r>
            <a:r>
              <a:rPr lang="ar-SA" sz="1600" dirty="0"/>
              <a:t>محتوى مجاني قابل للمشاركة بشكل كبير، وتستخدم على نطاق واسع لترسيخ مكانة المنشأة في الصناعة، كما يفضل استخدامها في الصناعات عالية الخطورة والأكثر احتراقا.</a:t>
            </a:r>
          </a:p>
          <a:p>
            <a:pPr algn="r" rtl="1"/>
            <a:r>
              <a:rPr lang="ar-SA" dirty="0">
                <a:solidFill>
                  <a:srgbClr val="A5955E"/>
                </a:solidFill>
              </a:rPr>
              <a:t>مخططات المعلومات الرسومية</a:t>
            </a:r>
          </a:p>
          <a:p>
            <a:pPr algn="r" rtl="1"/>
            <a:r>
              <a:rPr lang="ar-SA" sz="1600" dirty="0"/>
              <a:t>مخططات المعلومات الرسومية في عروض رسومية عالية الوضوح خاصة بالبيانات. تحتاج إلى إضافة الصور مع وصف في بالكلمات المفتاحية؛ لأنه من الشائع نشرها على منصات التواصل الاجتماعي المرئية مثل </a:t>
            </a:r>
            <a:r>
              <a:rPr lang="ar-SA" sz="1600" dirty="0" err="1"/>
              <a:t>بنترست</a:t>
            </a:r>
            <a:r>
              <a:rPr lang="ar-SA" sz="1600" dirty="0"/>
              <a:t> </a:t>
            </a:r>
            <a:r>
              <a:rPr lang="en-US" sz="1600" dirty="0"/>
              <a:t>Pinterest) </a:t>
            </a:r>
            <a:r>
              <a:rPr lang="ar-SA" sz="1600" dirty="0"/>
              <a:t>أو إنستغرام (</a:t>
            </a:r>
            <a:r>
              <a:rPr lang="en-US" sz="1600" dirty="0"/>
              <a:t>Instagram</a:t>
            </a:r>
            <a:endParaRPr lang="ar-SA" sz="1600" dirty="0"/>
          </a:p>
          <a:p>
            <a:pPr algn="r" rtl="1"/>
            <a:r>
              <a:rPr lang="ar-SA" dirty="0">
                <a:solidFill>
                  <a:srgbClr val="A5955E"/>
                </a:solidFill>
              </a:rPr>
              <a:t>الرسائل الإخبارية</a:t>
            </a:r>
          </a:p>
          <a:p>
            <a:pPr algn="r" rtl="1"/>
            <a:r>
              <a:rPr lang="ar-SA" sz="1600" dirty="0"/>
              <a:t>الرسائل الإخبارية عبر البريد الإلكتروني هي أداة تسويق محتوى ممتازة التقوية العلاقات مع العملاء الحاليين والمحتملين، كما إنها تحافظ على تفاعل العملاء </a:t>
            </a:r>
            <a:r>
              <a:rPr lang="ar-SA" sz="1600" dirty="0" err="1"/>
              <a:t>وإطلاعهم</a:t>
            </a:r>
            <a:r>
              <a:rPr lang="ar-SA" sz="1600" dirty="0"/>
              <a:t> على أخبار الشركة والتحديثات الخاصة بالصناعة والخدمات والمنتجات التي تقدمها</a:t>
            </a:r>
          </a:p>
          <a:p>
            <a:pPr algn="r" rtl="1"/>
            <a:r>
              <a:rPr lang="ar-SA" dirty="0">
                <a:solidFill>
                  <a:srgbClr val="A5955E"/>
                </a:solidFill>
              </a:rPr>
              <a:t>المدونات الصوتية</a:t>
            </a:r>
          </a:p>
          <a:p>
            <a:pPr algn="r" rtl="1"/>
            <a:r>
              <a:rPr lang="ar-SA" sz="1600" dirty="0"/>
              <a:t>يفضل وجود المدونات الصوتية حسب الطلب، وأصبح الاستماع إليها أمرا شائعا عند الحديث عن منتجات أو خدمات المنشأة، وتتجاوز قيمة المدونات الصوتية مجرد إعطاء القراء طريقة أخرى للتفاعل مع العلامة التجارية، لأن نظام مقابلات المدونات الصوتية تتيح الفرصة للالتقاء والتفاعل مع أفضل المتخصصين في نفس المجال.</a:t>
            </a:r>
          </a:p>
          <a:p>
            <a:pPr algn="r" rtl="1"/>
            <a:r>
              <a:rPr lang="ar-SA" dirty="0">
                <a:solidFill>
                  <a:srgbClr val="A5955E"/>
                </a:solidFill>
              </a:rPr>
              <a:t>منصبات التواصل الاجتماعي</a:t>
            </a:r>
          </a:p>
          <a:p>
            <a:pPr algn="r" rtl="1"/>
            <a:r>
              <a:rPr lang="ar-SA" sz="1600" dirty="0"/>
              <a:t>تمد استخدام منصات التواصل الاجتماعي طريقة لبدء التفاعل مع الجمهور، ويجب إعداد ملف تعريف الشركة على كل نظام أساسي حتى يوفر للجمهور تفاصيل حول المنتج أو الخدمة المعينة، ومن منصات التواصل الاجتماعي الأكثر شيوعا التي يجب مراعاتها  </a:t>
            </a:r>
            <a:r>
              <a:rPr lang="ar-SA" sz="1600" dirty="0" err="1"/>
              <a:t>نستغرام</a:t>
            </a:r>
            <a:r>
              <a:rPr lang="ar-SA" sz="1600" dirty="0"/>
              <a:t> وتويتر </a:t>
            </a:r>
            <a:r>
              <a:rPr lang="en-US" sz="1600" dirty="0"/>
              <a:t>Twitter</a:t>
            </a:r>
            <a:endParaRPr lang="ar-SA" sz="1600" dirty="0"/>
          </a:p>
          <a:p>
            <a:pPr algn="r" rtl="1"/>
            <a:r>
              <a:rPr lang="ar-SA" dirty="0">
                <a:solidFill>
                  <a:srgbClr val="A5955E"/>
                </a:solidFill>
              </a:rPr>
              <a:t>قنوات اليوتيوب</a:t>
            </a:r>
          </a:p>
          <a:p>
            <a:pPr algn="r" rtl="1"/>
            <a:r>
              <a:rPr lang="ar-SA" sz="1600" dirty="0"/>
              <a:t>قنوات اليوتيوب من الطرق الشائعة للترويج لمنتج أو خدمة معينة، ومن التسويق غيرها إستراتيجية تساعد الشركات على زيادة حركة المرور وزيادة قاعدة عملائها والوصول إلى جمهور جديد</a:t>
            </a:r>
            <a:br>
              <a:rPr lang="en-US" dirty="0">
                <a:solidFill>
                  <a:srgbClr val="A5955E"/>
                </a:solidFill>
              </a:rPr>
            </a:b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325244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a:extLst>
              <a:ext uri="{FF2B5EF4-FFF2-40B4-BE49-F238E27FC236}">
                <a16:creationId xmlns:a16="http://schemas.microsoft.com/office/drawing/2014/main" id="{9CFAA64E-DC38-AA0E-4ADC-6E381E447307}"/>
              </a:ext>
            </a:extLst>
          </p:cNvPr>
          <p:cNvGraphicFramePr/>
          <p:nvPr>
            <p:extLst>
              <p:ext uri="{D42A27DB-BD31-4B8C-83A1-F6EECF244321}">
                <p14:modId xmlns:p14="http://schemas.microsoft.com/office/powerpoint/2010/main" val="761077912"/>
              </p:ext>
            </p:extLst>
          </p:nvPr>
        </p:nvGraphicFramePr>
        <p:xfrm>
          <a:off x="-1" y="280219"/>
          <a:ext cx="11090787" cy="6282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102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AB0A0A6E-5DA6-4812-9E28-9E0553864CA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6F0762E6-6604-4060-8753-F398E46F821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C1D34DC1-FC9B-4325-B57B-D22359F6242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5D5A056C-312A-4647-815D-61AD8A64C01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94115ECC-657D-4A8B-A2EA-4139A084DEA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A9400776-E2C9-4C35-B6B0-3292AD357F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8DEDD357-70CA-4789-83E8-AE94BDF4989C}"/>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FC5428A1-4BF8-41AD-9C2B-585BA208CC8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A2CCCBD0-AA20-483D-AA70-FBEA0DDD0D87}"/>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0E288AEC-C906-45A8-9E4C-2C2F5C28680D}"/>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0B239892-8CB3-4FD9-8390-882343803DA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6278642"/>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خطوات للتواجد الفعال على الشبكة العنكبوتية</a:t>
            </a:r>
          </a:p>
          <a:p>
            <a:pPr algn="r" rtl="1"/>
            <a:r>
              <a:rPr lang="ar-SA" sz="2000" dirty="0">
                <a:solidFill>
                  <a:srgbClr val="A5955E"/>
                </a:solidFill>
                <a:latin typeface="Roboto" panose="02000000000000000000" pitchFamily="2" charset="0"/>
              </a:rPr>
              <a:t>الخطوة الأولى: تحديد الأهداف</a:t>
            </a:r>
          </a:p>
          <a:p>
            <a:pPr algn="r" rtl="1"/>
            <a:r>
              <a:rPr lang="ar-SA" dirty="0">
                <a:solidFill>
                  <a:srgbClr val="202124"/>
                </a:solidFill>
                <a:latin typeface="Roboto" panose="02000000000000000000" pitchFamily="2" charset="0"/>
              </a:rPr>
              <a:t>يجب أن تكون لديك بعض الأهداف المحددة جيدا عندما تبدأ في إنشاء التواجد على الشبكة العنكبوتية ، كما يجب أن تكون تلك الأهداف داخل إطار زمني وتركز على توفير معلومات حول المنتج أو الخدمات، وزيادة الوعي بالعلامة التجارية وجذب العملاء المحتملين.</a:t>
            </a:r>
          </a:p>
          <a:p>
            <a:pPr algn="r" rtl="1"/>
            <a:r>
              <a:rPr lang="ar-SA" sz="2000" dirty="0">
                <a:solidFill>
                  <a:srgbClr val="A5955E"/>
                </a:solidFill>
                <a:latin typeface="Roboto" panose="02000000000000000000" pitchFamily="2" charset="0"/>
              </a:rPr>
              <a:t>الخطوة الثانية: إنشاء الموقع الإلكتروني المناسب لشركتك</a:t>
            </a:r>
          </a:p>
          <a:p>
            <a:pPr algn="r" rtl="1"/>
            <a:r>
              <a:rPr lang="ar-SA" dirty="0">
                <a:solidFill>
                  <a:srgbClr val="202124"/>
                </a:solidFill>
                <a:latin typeface="Roboto" panose="02000000000000000000" pitchFamily="2" charset="0"/>
              </a:rPr>
              <a:t>يعتبر الموقع الإلكتروني الخاص بالشركة أهم جزء في هذا المشروع، فهو بمثابة نقطة البداية بالنسبة لمعظم عملائك المحتملين، حيث يمكنهم معرفة المزيد حول ما تقدمه من خدمات، وكذلك طبيعة العمل الذي قمت به حتى الآن، كما يمكنهم التواصل معاك للحصول على مزيد من المعلومات.</a:t>
            </a:r>
          </a:p>
          <a:p>
            <a:pPr algn="r" rtl="1"/>
            <a:r>
              <a:rPr lang="ar-SA" sz="2000" dirty="0">
                <a:solidFill>
                  <a:srgbClr val="A5955E"/>
                </a:solidFill>
                <a:latin typeface="Roboto" panose="02000000000000000000" pitchFamily="2" charset="0"/>
              </a:rPr>
              <a:t>الخطوة الثالثة: استخدام وسائل التواصل الاجتماعي</a:t>
            </a:r>
            <a:br>
              <a:rPr lang="ar-SA" dirty="0"/>
            </a:br>
            <a:r>
              <a:rPr lang="ar-SA" dirty="0">
                <a:solidFill>
                  <a:srgbClr val="202124"/>
                </a:solidFill>
                <a:latin typeface="Roboto" panose="02000000000000000000" pitchFamily="2" charset="0"/>
              </a:rPr>
              <a:t>الخطوة التالية بعد إنشاء حسابات على وسائل التواصل الاجتماعي لشركتك في بناء علامة تجارية من خلالها، ويمكن القيام بذلك عن طريق عرض صورة احترافية لشركتك ذات خلفية جذابة على وسائل التواصل الاجتماعي، أو من خلال تحديد عدد المرات التي ستنشر فيها على وسائل التواصل الاجتماعي والمشاركة في جدول النشر، أو من خلال تجنب النشر فقط عن منتجاتك والاتجاه إلى التحدث عن مجال عملك، أو من خلال تقديم نصائح مفيدة والرد على التعليقات والتفاعل مع العملاء</a:t>
            </a:r>
          </a:p>
          <a:p>
            <a:pPr algn="r" rtl="1"/>
            <a:r>
              <a:rPr lang="ar-SA" sz="2000" dirty="0">
                <a:solidFill>
                  <a:srgbClr val="A5955E"/>
                </a:solidFill>
                <a:latin typeface="Roboto" panose="02000000000000000000" pitchFamily="2" charset="0"/>
              </a:rPr>
              <a:t>الخطوة الرابعة: تكوين علاقات مع عملائك</a:t>
            </a:r>
          </a:p>
          <a:p>
            <a:pPr algn="r" rtl="1"/>
            <a:r>
              <a:rPr lang="ar-SA" dirty="0">
                <a:solidFill>
                  <a:srgbClr val="202124"/>
                </a:solidFill>
                <a:latin typeface="Roboto" panose="02000000000000000000" pitchFamily="2" charset="0"/>
              </a:rPr>
              <a:t>من المهم جدا العثور على مجتمعات عبر الإنترنت مرتبطة بالمجال الذي ينتمي إليه عملك، ثم البقاء على تواصل معها، حيث يعد من المفيد معرفة تلك المجتمعات التي يشارك فيها أفراد من نفس المجال بوجهات نظرهم، ومن خلال المساهمة في المناقشات وبكونك عضوا نشطا يمكنك البدء في بناء العلاقات.</a:t>
            </a:r>
          </a:p>
          <a:p>
            <a:pPr algn="r" rtl="1"/>
            <a:r>
              <a:rPr lang="ar-SA" sz="2000" dirty="0">
                <a:solidFill>
                  <a:srgbClr val="A5955E"/>
                </a:solidFill>
                <a:latin typeface="Roboto" panose="02000000000000000000" pitchFamily="2" charset="0"/>
              </a:rPr>
              <a:t>الخطوة الخامسة: الاستمرار في تحسين استخدام التحليلات</a:t>
            </a:r>
          </a:p>
          <a:p>
            <a:pPr algn="r" rtl="1"/>
            <a:r>
              <a:rPr lang="ar-SA" dirty="0">
                <a:solidFill>
                  <a:srgbClr val="202124"/>
                </a:solidFill>
                <a:latin typeface="Roboto" panose="02000000000000000000" pitchFamily="2" charset="0"/>
              </a:rPr>
              <a:t>بمجرد أن تبدأ في بناء تواجد على الإنترنت خاص بعملك، من المهم أن تعرف ما إذا كانت جهودك تؤتي ثمارها بشكل جيد، حتى تستمر في أسلوبك أو تحسينها من أجل الوصول إلى أهدافك. وتعد تحليلات جوجل (</a:t>
            </a:r>
            <a:r>
              <a:rPr lang="en-US" dirty="0">
                <a:solidFill>
                  <a:srgbClr val="202124"/>
                </a:solidFill>
                <a:latin typeface="Roboto" panose="02000000000000000000" pitchFamily="2" charset="0"/>
              </a:rPr>
              <a:t>Google Analytics) </a:t>
            </a:r>
            <a:r>
              <a:rPr lang="ar-SA" dirty="0">
                <a:solidFill>
                  <a:srgbClr val="202124"/>
                </a:solidFill>
                <a:latin typeface="Roboto" panose="02000000000000000000" pitchFamily="2" charset="0"/>
              </a:rPr>
              <a:t>أداة رائعة مجانية التشبع زوار الموقع الإلكتروني وقياس أدائه.</a:t>
            </a:r>
          </a:p>
          <a:p>
            <a:pPr algn="r" rtl="1"/>
            <a:endParaRPr lang="ar-SA" dirty="0">
              <a:solidFill>
                <a:srgbClr val="202124"/>
              </a:solidFill>
              <a:latin typeface="Roboto" panose="02000000000000000000" pitchFamily="2" charset="0"/>
            </a:endParaRPr>
          </a:p>
          <a:p>
            <a:pPr algn="r" rtl="1"/>
            <a:r>
              <a:rPr lang="ar-SA" dirty="0">
                <a:solidFill>
                  <a:schemeClr val="bg1"/>
                </a:solidFill>
                <a:highlight>
                  <a:srgbClr val="A5955E"/>
                </a:highlight>
                <a:latin typeface="Roboto" panose="02000000000000000000" pitchFamily="2" charset="0"/>
              </a:rPr>
              <a:t> تحليلات جوجل: هي أداة لتحليل البيانات يمكنك استخدامها الضبع وتحليل أداء الموقع الإلكتروني الخاص بكه وهي منصة متاحة لأي شخص لديه حساب جوجل </a:t>
            </a:r>
            <a:r>
              <a:rPr lang="en-US" dirty="0">
                <a:solidFill>
                  <a:schemeClr val="bg1"/>
                </a:solidFill>
                <a:highlight>
                  <a:srgbClr val="A5955E"/>
                </a:highlight>
                <a:latin typeface="Roboto" panose="02000000000000000000" pitchFamily="2" charset="0"/>
              </a:rPr>
              <a:t>Google)- </a:t>
            </a:r>
            <a:r>
              <a:rPr lang="ar-SA" dirty="0">
                <a:solidFill>
                  <a:schemeClr val="bg1"/>
                </a:solidFill>
                <a:highlight>
                  <a:srgbClr val="A5955E"/>
                </a:highlight>
                <a:latin typeface="Roboto" panose="02000000000000000000" pitchFamily="2" charset="0"/>
              </a:rPr>
              <a:t>وليد العمل باستخدام هذه </a:t>
            </a:r>
            <a:r>
              <a:rPr lang="ar-SA" dirty="0" err="1">
                <a:solidFill>
                  <a:schemeClr val="bg1"/>
                </a:solidFill>
                <a:highlight>
                  <a:srgbClr val="A5955E"/>
                </a:highlight>
                <a:latin typeface="Roboto" panose="02000000000000000000" pitchFamily="2" charset="0"/>
              </a:rPr>
              <a:t>الراقيه</a:t>
            </a:r>
            <a:r>
              <a:rPr lang="ar-SA" dirty="0">
                <a:solidFill>
                  <a:schemeClr val="bg1"/>
                </a:solidFill>
                <a:highlight>
                  <a:srgbClr val="A5955E"/>
                </a:highlight>
                <a:latin typeface="Roboto" panose="02000000000000000000" pitchFamily="2" charset="0"/>
              </a:rPr>
              <a:t> استخدم الرابط: </a:t>
            </a:r>
            <a:r>
              <a:rPr lang="en-US" dirty="0">
                <a:solidFill>
                  <a:schemeClr val="bg1"/>
                </a:solidFill>
                <a:highlight>
                  <a:srgbClr val="A5955E"/>
                </a:highlight>
                <a:latin typeface="Roboto" panose="02000000000000000000" pitchFamily="2" charset="0"/>
                <a:hlinkClick r:id="rId2">
                  <a:extLst>
                    <a:ext uri="{A12FA001-AC4F-418D-AE19-62706E023703}">
                      <ahyp:hlinkClr xmlns:ahyp="http://schemas.microsoft.com/office/drawing/2018/hyperlinkcolor" val="tx"/>
                    </a:ext>
                  </a:extLst>
                </a:hlinkClick>
              </a:rPr>
              <a:t>https://analytics.google.com</a:t>
            </a:r>
            <a:endParaRPr lang="ar-SA" dirty="0">
              <a:solidFill>
                <a:schemeClr val="bg1"/>
              </a:solidFill>
              <a:highlight>
                <a:srgbClr val="A5955E"/>
              </a:highlight>
            </a:endParaRPr>
          </a:p>
          <a:p>
            <a:pPr algn="r" rtl="1"/>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392219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a:extLst>
              <a:ext uri="{FF2B5EF4-FFF2-40B4-BE49-F238E27FC236}">
                <a16:creationId xmlns:a16="http://schemas.microsoft.com/office/drawing/2014/main" id="{D79A30B9-52FD-BDD0-21F9-6F3A7531DEC8}"/>
              </a:ext>
            </a:extLst>
          </p:cNvPr>
          <p:cNvPicPr>
            <a:picLocks noChangeAspect="1"/>
          </p:cNvPicPr>
          <p:nvPr/>
        </p:nvPicPr>
        <p:blipFill>
          <a:blip r:embed="rId2"/>
          <a:stretch>
            <a:fillRect/>
          </a:stretch>
        </p:blipFill>
        <p:spPr>
          <a:xfrm>
            <a:off x="93406" y="2376316"/>
            <a:ext cx="4772691" cy="4096322"/>
          </a:xfrm>
          <a:prstGeom prst="rect">
            <a:avLst/>
          </a:prstGeom>
        </p:spPr>
      </p:pic>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5324535"/>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زيادة التواجد على الشبكة العنكبوتية</a:t>
            </a:r>
          </a:p>
          <a:p>
            <a:pPr algn="r" rtl="1"/>
            <a:r>
              <a:rPr lang="ar-SA" sz="2000" dirty="0">
                <a:solidFill>
                  <a:srgbClr val="A5955E"/>
                </a:solidFill>
                <a:latin typeface="Roboto" panose="02000000000000000000" pitchFamily="2" charset="0"/>
              </a:rPr>
              <a:t>زيادة التواجد عبر الموقع الإلكتروني</a:t>
            </a:r>
          </a:p>
          <a:p>
            <a:pPr algn="r" rtl="1"/>
            <a:r>
              <a:rPr lang="ar-SA" dirty="0"/>
              <a:t>التواجد على الشبكة العنكبوتية هو عامل حاسم في عالم التسويق، وتتمثل إحدى طرق زيادة التواجد على الشبكة العنكبوتية في استخدام المواقع الإلكترونية، ويجب أن يكون الموقع الإلكتروني مصمم بشكل جذاب وسهل التصفح وأن يوفر محتوى يعبر بشكل جيد عن المنشأة، وأن يتكون من:</a:t>
            </a:r>
          </a:p>
          <a:p>
            <a:pPr marL="285750" indent="-285750" algn="r" rtl="1">
              <a:buFont typeface="Arial" panose="020B0604020202020204" pitchFamily="34" charset="0"/>
              <a:buChar char="•"/>
            </a:pPr>
            <a:r>
              <a:rPr lang="ar-SA" dirty="0"/>
              <a:t> رأس الصفحة </a:t>
            </a:r>
            <a:r>
              <a:rPr lang="en-US" dirty="0"/>
              <a:t>Header، </a:t>
            </a:r>
            <a:r>
              <a:rPr lang="ar-SA" dirty="0"/>
              <a:t>ويحتوي على أزرار قائمة الموقع.</a:t>
            </a:r>
          </a:p>
          <a:p>
            <a:pPr marL="285750" indent="-285750" algn="r" rtl="1">
              <a:buFont typeface="Arial" panose="020B0604020202020204" pitchFamily="34" charset="0"/>
              <a:buChar char="•"/>
            </a:pPr>
            <a:r>
              <a:rPr lang="ar-SA" dirty="0"/>
              <a:t> الجزء الرئيس </a:t>
            </a:r>
            <a:r>
              <a:rPr lang="en-US" dirty="0"/>
              <a:t>Main Part، </a:t>
            </a:r>
            <a:r>
              <a:rPr lang="ar-SA" dirty="0"/>
              <a:t>ويحتوي على وصف الموقع.</a:t>
            </a:r>
          </a:p>
          <a:p>
            <a:pPr marL="285750" indent="-285750" algn="r" rtl="1">
              <a:buFont typeface="Arial" panose="020B0604020202020204" pitchFamily="34" charset="0"/>
              <a:buChar char="•"/>
            </a:pPr>
            <a:r>
              <a:rPr lang="ar-SA" dirty="0"/>
              <a:t> جزء يحتوي على المشاركات من الموقع، على سبيل المثال: المقالات أو الصور</a:t>
            </a:r>
          </a:p>
          <a:p>
            <a:pPr marL="285750" indent="-285750" algn="r" rtl="1">
              <a:buFont typeface="Arial" panose="020B0604020202020204" pitchFamily="34" charset="0"/>
              <a:buChar char="•"/>
            </a:pPr>
            <a:r>
              <a:rPr lang="ar-SA" dirty="0"/>
              <a:t> التذييل </a:t>
            </a:r>
            <a:r>
              <a:rPr lang="en-US" dirty="0"/>
              <a:t>Footer، </a:t>
            </a:r>
            <a:r>
              <a:rPr lang="ar-SA" dirty="0"/>
              <a:t>ويحتوي على معلومات التواصل مع الشركة وأزرار روابط التواصل الاجتماعي الخاصة بها.</a:t>
            </a:r>
          </a:p>
          <a:p>
            <a:pPr marL="285750" indent="-285750" algn="r" rtl="1">
              <a:buFont typeface="Arial" panose="020B0604020202020204" pitchFamily="34" charset="0"/>
              <a:buChar char="•"/>
            </a:pP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endParaRPr lang="ar-SA" dirty="0">
              <a:solidFill>
                <a:srgbClr val="202124"/>
              </a:solidFill>
              <a:latin typeface="Roboto" panose="02000000000000000000" pitchFamily="2" charset="0"/>
            </a:endParaRPr>
          </a:p>
          <a:p>
            <a:pPr algn="r" rtl="1"/>
            <a:br>
              <a:rPr lang="en-US" dirty="0"/>
            </a:br>
            <a:r>
              <a:rPr lang="ar-SA" dirty="0"/>
              <a:t>يعد المحتوى</a:t>
            </a:r>
          </a:p>
          <a:p>
            <a:pPr algn="r" rtl="1"/>
            <a:r>
              <a:rPr lang="ar-SA" dirty="0"/>
              <a:t> وسهولة الاستخدام</a:t>
            </a:r>
          </a:p>
          <a:p>
            <a:pPr algn="r" rtl="1"/>
            <a:r>
              <a:rPr lang="ar-SA" dirty="0"/>
              <a:t>والشكل الجمالي</a:t>
            </a:r>
          </a:p>
          <a:p>
            <a:pPr algn="r" rtl="1"/>
            <a:r>
              <a:rPr lang="ar-SA" dirty="0"/>
              <a:t> ووضوح الرؤية</a:t>
            </a:r>
          </a:p>
          <a:p>
            <a:pPr algn="r" rtl="1"/>
            <a:r>
              <a:rPr lang="ar-SA" dirty="0"/>
              <a:t> والتفاعل</a:t>
            </a:r>
          </a:p>
          <a:p>
            <a:pPr algn="r" rtl="1"/>
            <a:r>
              <a:rPr lang="ar-SA" dirty="0"/>
              <a:t> العناصر الخمس الأساسية لتصميم الموقع الإلكتروني</a:t>
            </a:r>
          </a:p>
          <a:p>
            <a:pPr algn="r" rtl="1"/>
            <a:r>
              <a:rPr lang="ar-SA" dirty="0"/>
              <a:t> ويسهم كل منها بطريقته الخاصة في تجربة المستخدم  </a:t>
            </a:r>
            <a:r>
              <a:rPr lang="en-US" dirty="0"/>
              <a:t> User Experience </a:t>
            </a:r>
            <a:r>
              <a:rPr lang="ar-SA" dirty="0"/>
              <a:t>الإجمالية</a:t>
            </a: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197354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1344007"/>
            <a:ext cx="11149781" cy="3354765"/>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طرق الترويج لموقع إلكتروني</a:t>
            </a:r>
          </a:p>
          <a:p>
            <a:pPr algn="r" rtl="1"/>
            <a:r>
              <a:rPr lang="ar-SA" dirty="0"/>
              <a:t>يعتمد الترويج لموقع الكتروني على تحسين محركات البحث (</a:t>
            </a:r>
            <a:r>
              <a:rPr lang="en-US" dirty="0"/>
              <a:t>Search Engine Optimization- SEO)؛ </a:t>
            </a:r>
            <a:r>
              <a:rPr lang="ar-SA" dirty="0"/>
              <a:t>لجذب المزيد من الزوار من خلال نتائج محركات البحث، وبمعنى آخر، يتضمن تحسين محركات البحث إجراء تغييرات معينة على تصميم الموقع  ومحتواه مما يجعل الموقع أكثر فاعلية مع محرك البحث.</a:t>
            </a:r>
          </a:p>
          <a:p>
            <a:pPr algn="r" rtl="1"/>
            <a:r>
              <a:rPr lang="ar-SA" dirty="0"/>
              <a:t>وتحرص محركات البحث على تقديم أفضل خدمة لمستخدميها، ويترجم هذا عمليا من خلال تقديم نتائج بحث ذات جودة عالية وذات صلة بما يبحث عنه المستخدم، ومن أجل القيام بذلك تفحص محركات البحث المواقع الإلكترونية المختلفة وتمر على محتواها؛ لمعرفة الغرض من الموقع بشكل أفضل ولتقديم نتائج مرتبطة بمواضيع البحث أو الكلمات المفتاحية التي يبحث عنها بعض المستخدمين. إن تحسين محركات البحث في العملية التي  تقوم بها الشركات والمؤسسات للتأكد من أن موقعها يحتل مرتبة عالية في نتائج محركات البحث عند البحث عن عبارات معينة أو بعض الكلمات المفتاحية.</a:t>
            </a:r>
          </a:p>
          <a:p>
            <a:pPr algn="r" rtl="1"/>
            <a:r>
              <a:rPr lang="ar-SA" dirty="0"/>
              <a:t>يمكن تحسين الموقع الخاص بالنشاط التجاري باستخدام تحسين محركات البحث بإتباع بعض النصائح، من أمثلة ذلك:</a:t>
            </a:r>
          </a:p>
          <a:p>
            <a:pPr algn="r" rtl="1"/>
            <a:r>
              <a:rPr lang="ar-SA" dirty="0"/>
              <a:t>النظر في كيفية بحث العملاء عن المنتجات أو الخدمات المعينة، واستخدام الكلمات الرئيسة على الموقع الإلكتروني، وتحديث محتوى الموقع الإلكتروني بانتظام، وملاحظة الكلمات الرئيسة الجديدة ذات الصلة بالمنتجات أو الخدمات، والبقاء على اطلاع دائم على ما توليه محركات البحث من أهمية عند ترتيب الصفحات الإلكترونية.</a:t>
            </a:r>
          </a:p>
          <a:p>
            <a:pPr algn="r" rtl="1"/>
            <a:endParaRPr lang="ar-SA" dirty="0"/>
          </a:p>
        </p:txBody>
      </p:sp>
    </p:spTree>
    <p:extLst>
      <p:ext uri="{BB962C8B-B14F-4D97-AF65-F5344CB8AC3E}">
        <p14:creationId xmlns:p14="http://schemas.microsoft.com/office/powerpoint/2010/main" val="347972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621336"/>
            <a:ext cx="11149781" cy="4462760"/>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زيادة التواجد عبر وسائل التواصل الاجتماعي</a:t>
            </a:r>
          </a:p>
          <a:p>
            <a:pPr algn="r" rtl="1"/>
            <a:r>
              <a:rPr lang="ar-SA" dirty="0"/>
              <a:t>تعد وسائل التواصل الاجتماعي أداة قوية للتسويق الإلكتروني؛ لأنها تسهل على الشركات مشاركة الأفكار والمعلومات من خلال الشبكات والمجتمعات الافتراضية، وتعتمد وسائل التواصل الاجتماعي على الإنترنت وتتيح للمستخدمين اتصالا إلكترونيا سريعا لعرض المحتوى مثل: المعلومات الشخصية، والمستندات، ومقاطع الفيديو، والصور، وأكثر وسائل التواصل الاجتماعي شيوعا: تويتر  و إنستغرام  </a:t>
            </a:r>
            <a:r>
              <a:rPr lang="en-US" dirty="0"/>
              <a:t>Instagram  </a:t>
            </a:r>
            <a:r>
              <a:rPr lang="ar-SA" dirty="0"/>
              <a:t>وفيسبوك </a:t>
            </a:r>
            <a:r>
              <a:rPr lang="en-US" dirty="0"/>
              <a:t>Facebook</a:t>
            </a:r>
            <a:r>
              <a:rPr lang="ar-SA" dirty="0"/>
              <a:t> </a:t>
            </a:r>
          </a:p>
          <a:p>
            <a:pPr algn="r" rtl="1"/>
            <a:endParaRPr lang="ar-SA" dirty="0"/>
          </a:p>
          <a:p>
            <a:pPr algn="r" rtl="1"/>
            <a:r>
              <a:rPr lang="ar-SA" dirty="0"/>
              <a:t>إنستغرام  </a:t>
            </a:r>
            <a:r>
              <a:rPr lang="en-US" dirty="0"/>
              <a:t>Instagram</a:t>
            </a:r>
            <a:br>
              <a:rPr lang="en-US" dirty="0"/>
            </a:br>
            <a:r>
              <a:rPr lang="ar-SA" dirty="0"/>
              <a:t>هو تطبيق للتواصل الاجتماعي تم تصميمه لمشاركة الصور ومقاطع الفيديو من أجهزة الحاسب والهواتف الذكية </a:t>
            </a:r>
            <a:r>
              <a:rPr lang="ar-SA" dirty="0" err="1"/>
              <a:t>والايباد</a:t>
            </a:r>
            <a:r>
              <a:rPr lang="ar-SA" dirty="0"/>
              <a:t>، وعلى غرار تويتر فإن كل شخص ينهى حساب إنستغرام يمتلك ملقا شخصيا وتغذية أخبار  </a:t>
            </a:r>
            <a:r>
              <a:rPr lang="en-US" dirty="0"/>
              <a:t>News Feed  </a:t>
            </a:r>
            <a:r>
              <a:rPr lang="ar-SA" dirty="0"/>
              <a:t>داخل التطبيق يعتبر إنستغرام نسخة مبسطة من فيسبوك ولكن مع التركيز على استخدام الهاتف الذكي وتحديدا الجانب المرئي، وكما في وسائل التواصل الاجتماعي الأخرى، يمكنك التفاعل مع المستخدمين الآخرين من خلال المتابعة والتعليق، و تسجيل الإعجاب، ووضع العلامات  </a:t>
            </a:r>
            <a:r>
              <a:rPr lang="en-US" dirty="0"/>
              <a:t>Tagging ، </a:t>
            </a:r>
            <a:r>
              <a:rPr lang="ar-SA" dirty="0"/>
              <a:t>وإرسال واستقبال الرسائل الخاصة. وعندما تنشر صورة أو مقطع فيديو عليه، يتم عرضها في الملف الشخصي، ويرى المستخدمون الآخرون الذين يتابعون </a:t>
            </a:r>
            <a:r>
              <a:rPr lang="ar-SA" dirty="0" err="1"/>
              <a:t>جهانك</a:t>
            </a:r>
            <a:r>
              <a:rPr lang="ar-SA" dirty="0"/>
              <a:t> مشاركاتك، حيث تكون المشاركات الحديثة في الأعلى بينما يمكن مشاهدة المشاركات الأقدم أثناء التمرير الأسفل، وبالمثل، </a:t>
            </a:r>
            <a:r>
              <a:rPr lang="ar-SA" dirty="0" err="1"/>
              <a:t>مشتری</a:t>
            </a:r>
            <a:r>
              <a:rPr lang="ar-SA" dirty="0"/>
              <a:t> مشاركات المستخدمين </a:t>
            </a:r>
            <a:r>
              <a:rPr lang="ar-SA" dirty="0" err="1"/>
              <a:t>الأتعرين</a:t>
            </a:r>
            <a:r>
              <a:rPr lang="ar-SA" dirty="0"/>
              <a:t> الذين تختار متابعتهم.</a:t>
            </a:r>
            <a:br>
              <a:rPr lang="ar-SA" dirty="0"/>
            </a:br>
            <a:r>
              <a:rPr lang="en-US" dirty="0" err="1"/>
              <a:t>Illoulin</a:t>
            </a:r>
            <a:endParaRPr lang="ar-SA" dirty="0"/>
          </a:p>
          <a:p>
            <a:pPr algn="r" rtl="1"/>
            <a:endParaRPr lang="ar-SA" dirty="0"/>
          </a:p>
          <a:p>
            <a:pPr algn="r" rtl="1"/>
            <a:r>
              <a:rPr lang="ar-SA" b="0" i="0" dirty="0">
                <a:solidFill>
                  <a:srgbClr val="202124"/>
                </a:solidFill>
                <a:effectLst/>
                <a:latin typeface="Roboto" panose="02000000000000000000" pitchFamily="2" charset="0"/>
              </a:rPr>
              <a:t>عند إنشاء حساب على إنستغرام لأول مرة، سواء كان ذلك لك أو لشركة، ستبدأ تلقائيا بتسجيل ملف تعريف شخصي، ومع ذلك يمكنك تغيير ملف التعريف الشخصي إلى حساب احترافي فيه مزيد من الميزات والأدوات المتميزة. يمكن أن تساعدك هذه الأدوات على فهم العميل بشكل أفضل وتحسين وصول النشاط التجاري له. </a:t>
            </a:r>
          </a:p>
        </p:txBody>
      </p:sp>
    </p:spTree>
    <p:extLst>
      <p:ext uri="{BB962C8B-B14F-4D97-AF65-F5344CB8AC3E}">
        <p14:creationId xmlns:p14="http://schemas.microsoft.com/office/powerpoint/2010/main" val="80939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4A7C0128-A192-FFF4-5B1A-DE5EC95BBE08}"/>
              </a:ext>
            </a:extLst>
          </p:cNvPr>
          <p:cNvSpPr txBox="1"/>
          <p:nvPr/>
        </p:nvSpPr>
        <p:spPr>
          <a:xfrm>
            <a:off x="0" y="1793998"/>
            <a:ext cx="9109528" cy="4708981"/>
          </a:xfrm>
          <a:prstGeom prst="rect">
            <a:avLst/>
          </a:prstGeom>
          <a:noFill/>
        </p:spPr>
        <p:txBody>
          <a:bodyPr wrap="square">
            <a:spAutoFit/>
          </a:bodyPr>
          <a:lstStyle/>
          <a:p>
            <a:pPr marL="285750" indent="-285750" algn="r" rtl="1">
              <a:buFont typeface="Arial" panose="020B0604020202020204" pitchFamily="34" charset="0"/>
              <a:buChar char="•"/>
            </a:pPr>
            <a:r>
              <a:rPr lang="ar-SA" sz="2800" b="0" i="0" dirty="0">
                <a:solidFill>
                  <a:schemeClr val="bg1">
                    <a:lumMod val="85000"/>
                  </a:schemeClr>
                </a:solidFill>
                <a:effectLst/>
                <a:latin typeface="Roboto" panose="02000000000000000000" pitchFamily="2" charset="0"/>
                <a:cs typeface="+mj-cs"/>
              </a:rPr>
              <a:t>الوحدة </a:t>
            </a:r>
            <a:r>
              <a:rPr lang="ar-SA" sz="2800" dirty="0">
                <a:solidFill>
                  <a:schemeClr val="bg1">
                    <a:lumMod val="85000"/>
                  </a:schemeClr>
                </a:solidFill>
                <a:latin typeface="Roboto" panose="02000000000000000000" pitchFamily="2" charset="0"/>
                <a:cs typeface="+mj-cs"/>
              </a:rPr>
              <a:t>الأولى: التصميم الرسومي</a:t>
            </a:r>
          </a:p>
          <a:p>
            <a:pPr marL="742950" lvl="1" indent="-285750" algn="r" rtl="1">
              <a:buFont typeface="Arial" panose="020B0604020202020204" pitchFamily="34" charset="0"/>
              <a:buChar char="•"/>
            </a:pPr>
            <a:r>
              <a:rPr lang="ar-SA" b="0" i="0" dirty="0">
                <a:solidFill>
                  <a:schemeClr val="bg1">
                    <a:lumMod val="85000"/>
                  </a:schemeClr>
                </a:solidFill>
                <a:effectLst/>
                <a:latin typeface="Roboto" panose="02000000000000000000" pitchFamily="2" charset="0"/>
              </a:rPr>
              <a:t>الدرس الأول </a:t>
            </a:r>
            <a:r>
              <a:rPr lang="ar-SA" dirty="0">
                <a:solidFill>
                  <a:schemeClr val="bg1">
                    <a:lumMod val="85000"/>
                  </a:schemeClr>
                </a:solidFill>
                <a:latin typeface="Roboto" panose="02000000000000000000" pitchFamily="2" charset="0"/>
              </a:rPr>
              <a:t>: التصميم الرسومي </a:t>
            </a:r>
            <a:endParaRPr lang="ar-SA" b="0" i="0" dirty="0">
              <a:solidFill>
                <a:schemeClr val="bg1">
                  <a:lumMod val="85000"/>
                </a:schemeClr>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chemeClr val="bg1">
                    <a:lumMod val="85000"/>
                  </a:schemeClr>
                </a:solidFill>
                <a:effectLst/>
                <a:latin typeface="Roboto" panose="02000000000000000000" pitchFamily="2" charset="0"/>
              </a:rPr>
              <a:t>الدرس الثاني : </a:t>
            </a:r>
            <a:r>
              <a:rPr lang="ar-SA" dirty="0">
                <a:solidFill>
                  <a:schemeClr val="bg1">
                    <a:lumMod val="85000"/>
                  </a:schemeClr>
                </a:solidFill>
              </a:rPr>
              <a:t>تصميم ملصق إعلاني </a:t>
            </a:r>
          </a:p>
          <a:p>
            <a:pPr marL="742950" lvl="1" indent="-285750" algn="r" rtl="1">
              <a:buFont typeface="Arial" panose="020B0604020202020204" pitchFamily="34" charset="0"/>
              <a:buChar char="•"/>
            </a:pPr>
            <a:r>
              <a:rPr lang="ar-SA" b="0" i="0" dirty="0">
                <a:solidFill>
                  <a:schemeClr val="bg1">
                    <a:lumMod val="85000"/>
                  </a:schemeClr>
                </a:solidFill>
                <a:effectLst/>
                <a:latin typeface="Roboto" panose="02000000000000000000" pitchFamily="2" charset="0"/>
              </a:rPr>
              <a:t>الدرس الثالث : </a:t>
            </a:r>
            <a:r>
              <a:rPr lang="ar-SA" dirty="0">
                <a:solidFill>
                  <a:schemeClr val="bg1">
                    <a:lumMod val="85000"/>
                  </a:schemeClr>
                </a:solidFill>
              </a:rPr>
              <a:t>الإعلانات المتحركة </a:t>
            </a:r>
          </a:p>
          <a:p>
            <a:pPr marL="742950" lvl="1" indent="-285750" algn="r" rtl="1">
              <a:buFont typeface="Arial" panose="020B0604020202020204" pitchFamily="34" charset="0"/>
              <a:buChar char="•"/>
            </a:pPr>
            <a:r>
              <a:rPr lang="ar-SA" b="0" i="0" dirty="0">
                <a:solidFill>
                  <a:schemeClr val="bg1">
                    <a:lumMod val="85000"/>
                  </a:schemeClr>
                </a:solidFill>
                <a:effectLst/>
                <a:latin typeface="Roboto" panose="02000000000000000000" pitchFamily="2" charset="0"/>
              </a:rPr>
              <a:t>مشروع الوحدة</a:t>
            </a:r>
            <a:endParaRPr lang="ar-SA" dirty="0">
              <a:solidFill>
                <a:schemeClr val="bg1">
                  <a:lumMod val="85000"/>
                </a:schemeClr>
              </a:solidFill>
              <a:latin typeface="Roboto" panose="02000000000000000000" pitchFamily="2" charset="0"/>
            </a:endParaRPr>
          </a:p>
          <a:p>
            <a:pPr marL="285750" indent="-285750" algn="r" rtl="1">
              <a:buFont typeface="Arial" panose="020B0604020202020204" pitchFamily="34" charset="0"/>
              <a:buChar char="•"/>
            </a:pPr>
            <a:r>
              <a:rPr lang="ar-SA" sz="2800" dirty="0">
                <a:solidFill>
                  <a:srgbClr val="315565"/>
                </a:solidFill>
                <a:latin typeface="Roboto" panose="02000000000000000000" pitchFamily="2" charset="0"/>
                <a:cs typeface="+mj-cs"/>
              </a:rPr>
              <a:t> الوحدة الثانية: التسويق الإلكتروني</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الأول: </a:t>
            </a:r>
            <a:r>
              <a:rPr lang="ar-SA" dirty="0"/>
              <a:t>مفهوم التسويق الإلكتروني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الثاني: </a:t>
            </a:r>
            <a:r>
              <a:rPr lang="ar-SA" dirty="0"/>
              <a:t>التسويق عبر البريد الإلكتروني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الثالث: </a:t>
            </a:r>
            <a:r>
              <a:rPr lang="ar-SA" dirty="0"/>
              <a:t>حملة التسويق عبر البريد الإلكتروني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مشروع الوحدة</a:t>
            </a:r>
          </a:p>
          <a:p>
            <a:pPr marL="285750" indent="-285750" algn="r" rtl="1">
              <a:buFont typeface="Arial" panose="020B0604020202020204" pitchFamily="34" charset="0"/>
              <a:buChar char="•"/>
            </a:pPr>
            <a:r>
              <a:rPr lang="ar-SA" sz="2800" dirty="0">
                <a:solidFill>
                  <a:srgbClr val="315565"/>
                </a:solidFill>
                <a:latin typeface="Roboto" panose="02000000000000000000" pitchFamily="2" charset="0"/>
                <a:cs typeface="+mj-cs"/>
              </a:rPr>
              <a:t>الوحدة الثالثة: البرمجة المتقدمة باستخدام لغة ترميز النص التشعبي </a:t>
            </a:r>
            <a:r>
              <a:rPr lang="en-US" sz="2800" dirty="0">
                <a:solidFill>
                  <a:srgbClr val="315565"/>
                </a:solidFill>
                <a:latin typeface="Roboto" panose="02000000000000000000" pitchFamily="2" charset="0"/>
                <a:cs typeface="+mj-cs"/>
              </a:rPr>
              <a:t>HTML</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الأول: </a:t>
            </a:r>
            <a:r>
              <a:rPr lang="ar-SA" dirty="0"/>
              <a:t>التصميم المستجيب للمواقع الإلكترونية </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الثاني: </a:t>
            </a:r>
            <a:r>
              <a:rPr lang="ar-SA" dirty="0"/>
              <a:t>الموقع الإلكتروني التفاعلي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الثالث: </a:t>
            </a:r>
            <a:r>
              <a:rPr lang="ar-SA" dirty="0"/>
              <a:t>الرسائل الإخبارية الرقمية</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مشروع الوحدة</a:t>
            </a:r>
          </a:p>
        </p:txBody>
      </p:sp>
      <p:sp>
        <p:nvSpPr>
          <p:cNvPr id="4" name="TextBox 2">
            <a:extLst>
              <a:ext uri="{FF2B5EF4-FFF2-40B4-BE49-F238E27FC236}">
                <a16:creationId xmlns:a16="http://schemas.microsoft.com/office/drawing/2014/main" id="{EB3F2EF1-0E69-8EEB-A840-00280B1EE8D8}"/>
              </a:ext>
            </a:extLst>
          </p:cNvPr>
          <p:cNvSpPr txBox="1"/>
          <p:nvPr/>
        </p:nvSpPr>
        <p:spPr>
          <a:xfrm>
            <a:off x="8457839" y="1150093"/>
            <a:ext cx="2621641" cy="646331"/>
          </a:xfrm>
          <a:prstGeom prst="rect">
            <a:avLst/>
          </a:prstGeom>
          <a:noFill/>
        </p:spPr>
        <p:txBody>
          <a:bodyPr wrap="square" rtlCol="0">
            <a:spAutoFit/>
          </a:bodyPr>
          <a:lstStyle>
            <a:defPPr>
              <a:defRPr lang="ar-SA"/>
            </a:defPPr>
            <a:lvl1pPr algn="ctr">
              <a:defRPr sz="3600" b="1">
                <a:solidFill>
                  <a:srgbClr val="FFC000"/>
                </a:solidFill>
                <a:effectLst>
                  <a:outerShdw blurRad="38100" dist="38100" dir="2700000" algn="tl">
                    <a:srgbClr val="000000">
                      <a:alpha val="43137"/>
                    </a:srgbClr>
                  </a:outerShdw>
                </a:effectLst>
                <a:latin typeface="Fredericka the Great" panose="02000000000000000000" pitchFamily="2" charset="0"/>
                <a:cs typeface="Barada Reqa" pitchFamily="2" charset="-78"/>
              </a:defRPr>
            </a:lvl1pPr>
          </a:lstStyle>
          <a:p>
            <a:pPr rtl="1"/>
            <a:r>
              <a:rPr lang="ar-SA" dirty="0">
                <a:solidFill>
                  <a:schemeClr val="accent3">
                    <a:lumMod val="75000"/>
                  </a:schemeClr>
                </a:solidFill>
              </a:rPr>
              <a:t>تعريف بالمقرر</a:t>
            </a:r>
          </a:p>
        </p:txBody>
      </p:sp>
      <p:sp>
        <p:nvSpPr>
          <p:cNvPr id="5" name="مربع نص 4">
            <a:extLst>
              <a:ext uri="{FF2B5EF4-FFF2-40B4-BE49-F238E27FC236}">
                <a16:creationId xmlns:a16="http://schemas.microsoft.com/office/drawing/2014/main" id="{67254D88-6D52-7986-EE0F-90D1F28C5D3F}"/>
              </a:ext>
            </a:extLst>
          </p:cNvPr>
          <p:cNvSpPr txBox="1"/>
          <p:nvPr/>
        </p:nvSpPr>
        <p:spPr>
          <a:xfrm>
            <a:off x="8300533" y="355021"/>
            <a:ext cx="2778947" cy="917183"/>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7200">
                <a:solidFill>
                  <a:schemeClr val="bg1"/>
                </a:solidFill>
                <a:effectLst>
                  <a:outerShdw blurRad="38100" dist="38100" dir="2700000" algn="tl">
                    <a:srgbClr val="000000">
                      <a:alpha val="43137"/>
                    </a:srgbClr>
                  </a:outerShdw>
                </a:effectLst>
                <a:latin typeface="Aref Ruqaa" panose="02000503000000000000" pitchFamily="2" charset="-78"/>
                <a:ea typeface="+mj-ea"/>
                <a:cs typeface="Aref Ruqaa" panose="02000503000000000000" pitchFamily="2" charset="-78"/>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sz="4800" dirty="0">
                <a:solidFill>
                  <a:srgbClr val="01597F"/>
                </a:solidFill>
                <a:latin typeface="Aref Ruqaa"/>
                <a:cs typeface="Aref Ruqaa"/>
              </a:rPr>
              <a:t>تقنية رقمية 2-2</a:t>
            </a:r>
            <a:endParaRPr lang="en-US" sz="4800" dirty="0">
              <a:solidFill>
                <a:srgbClr val="01597F"/>
              </a:solidFill>
              <a:latin typeface="Aref Ruqaa"/>
              <a:cs typeface="Aref Ruqaa"/>
            </a:endParaRPr>
          </a:p>
        </p:txBody>
      </p:sp>
    </p:spTree>
    <p:extLst>
      <p:ext uri="{BB962C8B-B14F-4D97-AF65-F5344CB8AC3E}">
        <p14:creationId xmlns:p14="http://schemas.microsoft.com/office/powerpoint/2010/main" val="303160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graphicFrame>
        <p:nvGraphicFramePr>
          <p:cNvPr id="2" name="رسم تخطيطي 1">
            <a:extLst>
              <a:ext uri="{FF2B5EF4-FFF2-40B4-BE49-F238E27FC236}">
                <a16:creationId xmlns:a16="http://schemas.microsoft.com/office/drawing/2014/main" id="{80A1EA3D-1BBB-6C40-F7F1-AA24A2498131}"/>
              </a:ext>
            </a:extLst>
          </p:cNvPr>
          <p:cNvGraphicFramePr/>
          <p:nvPr>
            <p:extLst>
              <p:ext uri="{D42A27DB-BD31-4B8C-83A1-F6EECF244321}">
                <p14:modId xmlns:p14="http://schemas.microsoft.com/office/powerpoint/2010/main" val="377433339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532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76780D8F-9BD8-4BFB-BEE0-13FE481308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260F2F41-2E91-4040-AB81-BD8B6EA5AC0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8F8F549E-2DA0-4FF1-8EC2-D14356B380B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5129F9A9-3E6B-486C-A606-4B9E22864DD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7A454C2D-24A7-4EC8-967E-AD4AEF5D146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6217087"/>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مميزات الحساب الاحترافي عن الحساب الشخصي</a:t>
            </a:r>
          </a:p>
          <a:p>
            <a:pPr marL="285750" indent="-285750" algn="r" rtl="1">
              <a:buFont typeface="Arial" panose="020B0604020202020204" pitchFamily="34" charset="0"/>
              <a:buChar char="•"/>
            </a:pPr>
            <a:r>
              <a:rPr lang="ar-SA" sz="2400" b="1" i="0" dirty="0">
                <a:solidFill>
                  <a:schemeClr val="bg1"/>
                </a:solidFill>
                <a:effectLst/>
                <a:highlight>
                  <a:srgbClr val="B9887E"/>
                </a:highlight>
                <a:latin typeface="Roboto" panose="02000000000000000000" pitchFamily="2" charset="0"/>
              </a:rPr>
              <a:t>رؤى انستغرام  </a:t>
            </a:r>
            <a:r>
              <a:rPr lang="en-US" sz="2400" b="1" i="0" dirty="0">
                <a:solidFill>
                  <a:schemeClr val="bg1"/>
                </a:solidFill>
                <a:effectLst/>
                <a:highlight>
                  <a:srgbClr val="B9887E"/>
                </a:highlight>
                <a:latin typeface="Roboto" panose="02000000000000000000" pitchFamily="2" charset="0"/>
              </a:rPr>
              <a:t>Instagram Insights</a:t>
            </a:r>
            <a:r>
              <a:rPr lang="ar-SA" sz="2400" b="1" i="0" dirty="0">
                <a:solidFill>
                  <a:schemeClr val="bg1"/>
                </a:solidFill>
                <a:effectLst/>
                <a:highlight>
                  <a:srgbClr val="B9887E"/>
                </a:highlight>
                <a:latin typeface="Roboto" panose="02000000000000000000" pitchFamily="2" charset="0"/>
              </a:rPr>
              <a:t> </a:t>
            </a:r>
            <a:br>
              <a:rPr lang="ar-SA" b="0" i="0" dirty="0">
                <a:solidFill>
                  <a:srgbClr val="202124"/>
                </a:solidFill>
                <a:effectLst/>
                <a:latin typeface="Roboto" panose="02000000000000000000" pitchFamily="2" charset="0"/>
              </a:rPr>
            </a:br>
            <a:r>
              <a:rPr lang="ar-SA" b="0" i="0" dirty="0">
                <a:solidFill>
                  <a:srgbClr val="202124"/>
                </a:solidFill>
                <a:effectLst/>
                <a:latin typeface="Roboto" panose="02000000000000000000" pitchFamily="2" charset="0"/>
              </a:rPr>
              <a:t>توفر الحسابات الاحترافية تحليلات حول أداء مشاركاتك مع الجمهور</a:t>
            </a:r>
            <a:br>
              <a:rPr lang="ar-SA" b="0" i="0" dirty="0">
                <a:solidFill>
                  <a:srgbClr val="202124"/>
                </a:solidFill>
                <a:effectLst/>
                <a:latin typeface="Roboto" panose="02000000000000000000" pitchFamily="2" charset="0"/>
              </a:rPr>
            </a:b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r>
              <a:rPr lang="ar-SA" sz="2400" b="1" dirty="0">
                <a:solidFill>
                  <a:schemeClr val="bg1"/>
                </a:solidFill>
                <a:highlight>
                  <a:srgbClr val="B9887E"/>
                </a:highlight>
                <a:latin typeface="Roboto" panose="02000000000000000000" pitchFamily="2" charset="0"/>
              </a:rPr>
              <a:t>تعزيز المنشور  </a:t>
            </a:r>
            <a:r>
              <a:rPr lang="en-US" sz="2400" b="1" dirty="0">
                <a:solidFill>
                  <a:schemeClr val="bg1"/>
                </a:solidFill>
                <a:highlight>
                  <a:srgbClr val="B9887E"/>
                </a:highlight>
                <a:latin typeface="Roboto" panose="02000000000000000000" pitchFamily="2" charset="0"/>
              </a:rPr>
              <a:t>Boost Past</a:t>
            </a:r>
            <a:br>
              <a:rPr lang="ar-SA" b="0" i="0" dirty="0">
                <a:solidFill>
                  <a:srgbClr val="202124"/>
                </a:solidFill>
                <a:effectLst/>
                <a:latin typeface="Roboto" panose="02000000000000000000" pitchFamily="2" charset="0"/>
              </a:rPr>
            </a:br>
            <a:r>
              <a:rPr lang="ar-SA" b="0" i="0" dirty="0">
                <a:solidFill>
                  <a:srgbClr val="202124"/>
                </a:solidFill>
                <a:effectLst/>
                <a:latin typeface="Roboto" panose="02000000000000000000" pitchFamily="2" charset="0"/>
              </a:rPr>
              <a:t>يمكنك تعزيز منشورات الأعمال باستخدام إعلانات إنستغرام  </a:t>
            </a:r>
            <a:r>
              <a:rPr lang="en-US" b="0" i="0" dirty="0">
                <a:solidFill>
                  <a:srgbClr val="202124"/>
                </a:solidFill>
                <a:effectLst/>
                <a:latin typeface="Roboto" panose="02000000000000000000" pitchFamily="2" charset="0"/>
              </a:rPr>
              <a:t>Instagram ads</a:t>
            </a:r>
            <a:r>
              <a:rPr lang="ar-SA" b="0" i="0" dirty="0">
                <a:solidFill>
                  <a:srgbClr val="202124"/>
                </a:solidFill>
                <a:effectLst/>
                <a:latin typeface="Roboto" panose="02000000000000000000" pitchFamily="2" charset="0"/>
              </a:rPr>
              <a:t> لتحديد الجمهور المستهدف، ويقوم انستغرام بعد ذلك بالترويج لمنشورك ويعرض</a:t>
            </a:r>
            <a:br>
              <a:rPr lang="ar-SA" dirty="0"/>
            </a:br>
            <a:r>
              <a:rPr lang="ar-SA" b="0" i="0" dirty="0">
                <a:solidFill>
                  <a:srgbClr val="202124"/>
                </a:solidFill>
                <a:effectLst/>
                <a:latin typeface="Roboto" panose="02000000000000000000" pitchFamily="2" charset="0"/>
              </a:rPr>
              <a:t>نتائج الوصول إلى إعلانات في علامة تبويب الرؤى</a:t>
            </a:r>
            <a:r>
              <a:rPr lang="ar-SA" dirty="0">
                <a:solidFill>
                  <a:srgbClr val="202124"/>
                </a:solidFill>
                <a:latin typeface="Roboto" panose="02000000000000000000" pitchFamily="2" charset="0"/>
              </a:rPr>
              <a:t> </a:t>
            </a:r>
            <a:r>
              <a:rPr lang="en-US" dirty="0">
                <a:solidFill>
                  <a:srgbClr val="202124"/>
                </a:solidFill>
                <a:latin typeface="Roboto" panose="02000000000000000000" pitchFamily="2" charset="0"/>
              </a:rPr>
              <a:t>Insights</a:t>
            </a:r>
            <a:br>
              <a:rPr lang="ar-SA" b="0" i="0" dirty="0">
                <a:solidFill>
                  <a:srgbClr val="202124"/>
                </a:solidFill>
                <a:effectLst/>
                <a:latin typeface="Roboto" panose="02000000000000000000" pitchFamily="2" charset="0"/>
              </a:rPr>
            </a:b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r>
              <a:rPr lang="ar-SA" sz="2400" b="1" dirty="0">
                <a:solidFill>
                  <a:schemeClr val="bg1"/>
                </a:solidFill>
                <a:highlight>
                  <a:srgbClr val="B9887E"/>
                </a:highlight>
                <a:latin typeface="Roboto" panose="02000000000000000000" pitchFamily="2" charset="0"/>
              </a:rPr>
              <a:t>زر الاتصال </a:t>
            </a:r>
            <a:r>
              <a:rPr lang="en-US" sz="2400" b="1" dirty="0">
                <a:solidFill>
                  <a:schemeClr val="bg1"/>
                </a:solidFill>
                <a:highlight>
                  <a:srgbClr val="B9887E"/>
                </a:highlight>
                <a:latin typeface="Roboto" panose="02000000000000000000" pitchFamily="2" charset="0"/>
              </a:rPr>
              <a:t>Contact Button</a:t>
            </a:r>
            <a:br>
              <a:rPr lang="ar-SA" b="0" i="0" dirty="0">
                <a:solidFill>
                  <a:srgbClr val="202124"/>
                </a:solidFill>
                <a:effectLst/>
                <a:latin typeface="Roboto" panose="02000000000000000000" pitchFamily="2" charset="0"/>
              </a:rPr>
            </a:br>
            <a:r>
              <a:rPr lang="ar-SA" b="0" i="0" dirty="0">
                <a:solidFill>
                  <a:srgbClr val="202124"/>
                </a:solidFill>
                <a:effectLst/>
                <a:latin typeface="Roboto" panose="02000000000000000000" pitchFamily="2" charset="0"/>
              </a:rPr>
              <a:t>يمكنك إضافة معلومات الاتصال الخاصة بك إلى ملف تعريف إنستغرام الخاص بك  ويمكن للعملاء الحاليين والمحتملين زيارة ملف التعريف الخاص بك واستخدام هذا</a:t>
            </a:r>
            <a:br>
              <a:rPr lang="ar-SA" dirty="0"/>
            </a:br>
            <a:r>
              <a:rPr lang="ar-SA" b="0" i="0" dirty="0">
                <a:solidFill>
                  <a:srgbClr val="202124"/>
                </a:solidFill>
                <a:effectLst/>
                <a:latin typeface="Roboto" panose="02000000000000000000" pitchFamily="2" charset="0"/>
              </a:rPr>
              <a:t>الزر للوصول إليك</a:t>
            </a:r>
            <a:br>
              <a:rPr lang="ar-SA" b="0" i="0" dirty="0">
                <a:solidFill>
                  <a:srgbClr val="202124"/>
                </a:solidFill>
                <a:effectLst/>
                <a:latin typeface="Roboto" panose="02000000000000000000" pitchFamily="2" charset="0"/>
              </a:rPr>
            </a:b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r>
              <a:rPr lang="ar-SA" sz="2400" b="1" dirty="0">
                <a:solidFill>
                  <a:schemeClr val="bg1"/>
                </a:solidFill>
                <a:highlight>
                  <a:srgbClr val="B9887E"/>
                </a:highlight>
                <a:latin typeface="Roboto" panose="02000000000000000000" pitchFamily="2" charset="0"/>
              </a:rPr>
              <a:t>التسوق عبر انستغرام </a:t>
            </a:r>
            <a:r>
              <a:rPr lang="en-US" sz="2400" b="1" dirty="0">
                <a:solidFill>
                  <a:schemeClr val="bg1"/>
                </a:solidFill>
                <a:highlight>
                  <a:srgbClr val="B9887E"/>
                </a:highlight>
                <a:latin typeface="Roboto" panose="02000000000000000000" pitchFamily="2" charset="0"/>
              </a:rPr>
              <a:t>Instagram Shopping</a:t>
            </a:r>
            <a:endParaRPr lang="ar-SA" sz="2400" b="1" dirty="0">
              <a:solidFill>
                <a:schemeClr val="bg1"/>
              </a:solidFill>
              <a:highlight>
                <a:srgbClr val="B9887E"/>
              </a:highlight>
              <a:latin typeface="Roboto" panose="02000000000000000000" pitchFamily="2" charset="0"/>
            </a:endParaRPr>
          </a:p>
          <a:p>
            <a:pPr algn="r" rtl="1"/>
            <a:r>
              <a:rPr lang="ar-SA" b="0" i="0" dirty="0">
                <a:solidFill>
                  <a:srgbClr val="202124"/>
                </a:solidFill>
                <a:effectLst/>
                <a:latin typeface="Roboto" panose="02000000000000000000" pitchFamily="2" charset="0"/>
              </a:rPr>
              <a:t>يمكن لمستخدمي إنستغرام الذين لديهم حسابات احترافية استخدام إمكانات المتاجر عبر الإنترنت والمنشورات القابلة للتسوق في إنستغرام، وهذا يجعلها مثالية لمواقع التجارة الإلكترونية وتجار التجزئة.</a:t>
            </a:r>
          </a:p>
          <a:p>
            <a:pPr algn="r" rtl="1"/>
            <a:endParaRPr lang="ar-SA" dirty="0">
              <a:solidFill>
                <a:srgbClr val="202124"/>
              </a:solidFill>
              <a:latin typeface="Roboto" panose="02000000000000000000" pitchFamily="2" charset="0"/>
            </a:endParaRPr>
          </a:p>
          <a:p>
            <a:pPr algn="r" rtl="1"/>
            <a:r>
              <a:rPr lang="ar-SA" b="0" i="0" dirty="0">
                <a:solidFill>
                  <a:srgbClr val="202124"/>
                </a:solidFill>
                <a:effectLst/>
                <a:latin typeface="Roboto" panose="02000000000000000000" pitchFamily="2" charset="0"/>
              </a:rPr>
              <a:t>يعتبر إنستغرام منصة جيدة للشركات، ويعتبر استخدام خيار إنستغرام الخاص بالتسويق الإلكتروني خطوة مهمة لزيادة مبيعات الأعمال التجارية، ويمكنك الترويج لمنتجاتك أو خدماتك على هذه المنصة عن طريق نشر الصور والمواد الأخرى وجمع أكبر قدر ممكن من </a:t>
            </a:r>
            <a:r>
              <a:rPr lang="ar-SA" b="0" i="0" dirty="0" err="1">
                <a:solidFill>
                  <a:srgbClr val="202124"/>
                </a:solidFill>
                <a:effectLst/>
                <a:latin typeface="Roboto" panose="02000000000000000000" pitchFamily="2" charset="0"/>
              </a:rPr>
              <a:t>الإعجابات</a:t>
            </a:r>
            <a:r>
              <a:rPr lang="ar-SA" b="0" i="0" dirty="0">
                <a:solidFill>
                  <a:srgbClr val="202124"/>
                </a:solidFill>
                <a:effectLst/>
                <a:latin typeface="Roboto" panose="02000000000000000000" pitchFamily="2" charset="0"/>
              </a:rPr>
              <a:t>، مما يعني جمل المنتج مركبا لعدد متزايد من المستخدمين عبر الإنترنت.</a:t>
            </a:r>
            <a:br>
              <a:rPr lang="ar-SA" dirty="0"/>
            </a:br>
            <a:r>
              <a:rPr lang="ar-SA" b="0" i="0" dirty="0">
                <a:solidFill>
                  <a:srgbClr val="202124"/>
                </a:solidFill>
                <a:effectLst/>
                <a:latin typeface="Roboto" panose="02000000000000000000" pitchFamily="2" charset="0"/>
              </a:rPr>
              <a:t>إن المفتاح الرئيس للحصول على المزيد من المشاهدات </a:t>
            </a:r>
            <a:r>
              <a:rPr lang="ar-SA" b="0" i="0" dirty="0" err="1">
                <a:solidFill>
                  <a:srgbClr val="202124"/>
                </a:solidFill>
                <a:effectLst/>
                <a:latin typeface="Roboto" panose="02000000000000000000" pitchFamily="2" charset="0"/>
              </a:rPr>
              <a:t>والإعجابات</a:t>
            </a:r>
            <a:r>
              <a:rPr lang="ar-SA" b="0" i="0" dirty="0">
                <a:solidFill>
                  <a:srgbClr val="202124"/>
                </a:solidFill>
                <a:effectLst/>
                <a:latin typeface="Roboto" panose="02000000000000000000" pitchFamily="2" charset="0"/>
              </a:rPr>
              <a:t> لمنتجك هو وجود أكبر عدد ممكن من المتابعين، فالقاعدة الأساسية هي أنه إذا كان لديك العديد من المتابعين، يمكنك كسب المزيد من </a:t>
            </a:r>
            <a:r>
              <a:rPr lang="ar-SA" b="0" i="0" dirty="0" err="1">
                <a:solidFill>
                  <a:srgbClr val="202124"/>
                </a:solidFill>
                <a:effectLst/>
                <a:latin typeface="Roboto" panose="02000000000000000000" pitchFamily="2" charset="0"/>
              </a:rPr>
              <a:t>الإعجابات</a:t>
            </a:r>
            <a:r>
              <a:rPr lang="ar-SA" b="0" i="0" dirty="0">
                <a:solidFill>
                  <a:srgbClr val="202124"/>
                </a:solidFill>
                <a:effectLst/>
                <a:latin typeface="Roboto" panose="02000000000000000000" pitchFamily="2" charset="0"/>
              </a:rPr>
              <a:t>، وهكذا يتم الترويج لمنتجك بشكل جيد.</a:t>
            </a:r>
          </a:p>
        </p:txBody>
      </p:sp>
    </p:spTree>
    <p:extLst>
      <p:ext uri="{BB962C8B-B14F-4D97-AF65-F5344CB8AC3E}">
        <p14:creationId xmlns:p14="http://schemas.microsoft.com/office/powerpoint/2010/main" val="129888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4955203"/>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التسويق واسع الانتشار  </a:t>
            </a:r>
            <a:r>
              <a:rPr lang="en-US" sz="3200" dirty="0">
                <a:solidFill>
                  <a:srgbClr val="FFC000"/>
                </a:solidFill>
                <a:latin typeface="Roboto" panose="02000000000000000000" pitchFamily="2" charset="0"/>
              </a:rPr>
              <a:t>Viral Marketing</a:t>
            </a:r>
            <a:br>
              <a:rPr lang="en-US" dirty="0"/>
            </a:br>
            <a:r>
              <a:rPr lang="ar-SA" dirty="0"/>
              <a:t>يطلق مصطلح التسويق واسع الانتشار على طريقة التسويق التي يتم من خلالها تشجيع المستهلكين على مشاركة معلومات حول منتجات شركة أو خدماتها عبر الإنترنت.</a:t>
            </a:r>
            <a:br>
              <a:rPr lang="ar-SA" dirty="0"/>
            </a:br>
            <a:endParaRPr lang="ar-SA" dirty="0"/>
          </a:p>
          <a:p>
            <a:pPr algn="r" rtl="1"/>
            <a:r>
              <a:rPr lang="ar-SA" dirty="0"/>
              <a:t>تعتمد طريقة التسويق هذه على إستراتيجية عمل ترتكز على استخدام شبكات التواصل الاجتماعي للترويج لأحد المنتجات. ويشير اسم هذا النوع من التسويق إلى كيفية مشاركة المعلومات من مستخدمي الشبكات حول منتج مع أشخاص آخرين، وإثارة الاهتمام والبيع المحتمل لعلامة تجارية معينة أو أحد المنتجات عن طريق المشاركات والرسائل والتغريدات التي تنتشر بسرعة، وعن طريق المشاركة الشفهية التي يتم تعزيزها بقوة تأثير شبكة الإنترنت وشبكات الهواتف الذكية </a:t>
            </a:r>
          </a:p>
          <a:p>
            <a:pPr algn="r" rtl="1"/>
            <a:br>
              <a:rPr lang="ar-SA" dirty="0"/>
            </a:br>
            <a:r>
              <a:rPr lang="ar-SA" dirty="0"/>
              <a:t>يستخدم بعض المؤثرين  </a:t>
            </a:r>
            <a:r>
              <a:rPr lang="en-US" dirty="0"/>
              <a:t>Influences  </a:t>
            </a:r>
            <a:r>
              <a:rPr lang="ar-SA" dirty="0"/>
              <a:t> منصة إنستغرام وهم ذوي مصداقية وجمهور واسع، مما يمنحهم الفرصة ليتمكنوا من إقناع الآخرين بحكم مصداقيتهم والثقة الممنوحة لهم، ولكن ليس كل ما يسوقه المؤثرون يقع في دائرة اهتماماتك، وعليك أن تكون واعنا لما يقدمونه من محتوى واشتر فقط ما يفيدك</a:t>
            </a:r>
          </a:p>
          <a:p>
            <a:pPr algn="r" rtl="1"/>
            <a:endParaRPr lang="ar-SA" b="0" i="0" dirty="0">
              <a:solidFill>
                <a:srgbClr val="202124"/>
              </a:solidFill>
              <a:effectLst/>
              <a:latin typeface="Roboto" panose="02000000000000000000" pitchFamily="2" charset="0"/>
            </a:endParaRPr>
          </a:p>
          <a:p>
            <a:pPr algn="r" rtl="1"/>
            <a:endParaRPr lang="ar-SA" dirty="0">
              <a:solidFill>
                <a:srgbClr val="202124"/>
              </a:solidFill>
              <a:latin typeface="Roboto" panose="02000000000000000000" pitchFamily="2" charset="0"/>
            </a:endParaRPr>
          </a:p>
          <a:p>
            <a:pPr algn="r" rtl="1"/>
            <a:r>
              <a:rPr lang="ar-SA" sz="3200" dirty="0">
                <a:solidFill>
                  <a:srgbClr val="FFC000"/>
                </a:solidFill>
                <a:latin typeface="Roboto" panose="02000000000000000000" pitchFamily="2" charset="0"/>
              </a:rPr>
              <a:t>آلية عمل حملات التسويق واسعة الانتشار:</a:t>
            </a:r>
          </a:p>
          <a:p>
            <a:pPr marL="342900" indent="-342900" algn="r" rtl="1">
              <a:buFont typeface="+mj-lt"/>
              <a:buAutoNum type="arabicPeriod"/>
            </a:pPr>
            <a:r>
              <a:rPr lang="ar-SA" dirty="0"/>
              <a:t>يقوم المؤثر (مستخدم وسائل التواصل الاجتماعي الذي لديه الكثير من المتابعين) بإنشاء مقطع فيديو أو أي نوع آخر من المحتوى يجذب المجموعة المستهدفة.</a:t>
            </a:r>
          </a:p>
          <a:p>
            <a:pPr marL="342900" indent="-342900" algn="r" rtl="1">
              <a:buFont typeface="+mj-lt"/>
              <a:buAutoNum type="arabicPeriod"/>
            </a:pPr>
            <a:r>
              <a:rPr lang="ar-SA" dirty="0"/>
              <a:t>يشارك المؤثر ذلك المحتوى على الإنترنت ويروج له.</a:t>
            </a:r>
          </a:p>
          <a:p>
            <a:pPr marL="342900" indent="-342900" algn="r" rtl="1">
              <a:buFont typeface="+mj-lt"/>
              <a:buAutoNum type="arabicPeriod"/>
            </a:pPr>
            <a:r>
              <a:rPr lang="ar-SA" dirty="0"/>
              <a:t>يقوم متابعيه بإعادة نشره أو مشاركته على منصات التواصل الاجتماعي.</a:t>
            </a:r>
          </a:p>
          <a:p>
            <a:pPr marL="342900" indent="-342900" algn="r" rtl="1">
              <a:buFont typeface="+mj-lt"/>
              <a:buAutoNum type="arabicPeriod"/>
            </a:pPr>
            <a:r>
              <a:rPr lang="ar-SA" dirty="0"/>
              <a:t>كلما زاد عدد المشاركات وإعادة النشر، زاد المحتوي انتشارا.</a:t>
            </a: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122506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4585871"/>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يوجد نوعان من إستراتيجيات النشر الخاصة بمقاطع الفيديو الترويجية لمنتج أو العلامة تجارية معينة وهما</a:t>
            </a:r>
          </a:p>
          <a:p>
            <a:pPr algn="r" rtl="1"/>
            <a:br>
              <a:rPr lang="ar-SA" dirty="0"/>
            </a:br>
            <a:endParaRPr lang="ar-SA" dirty="0"/>
          </a:p>
          <a:p>
            <a:pPr marL="342900" indent="-342900" algn="r" rtl="1">
              <a:buFont typeface="Arial" panose="020B0604020202020204" pitchFamily="34" charset="0"/>
              <a:buChar char="•"/>
            </a:pPr>
            <a:r>
              <a:rPr lang="ar-SA" sz="2400" dirty="0">
                <a:solidFill>
                  <a:srgbClr val="A5955E"/>
                </a:solidFill>
              </a:rPr>
              <a:t>الإستراتيجية الظاهرة</a:t>
            </a:r>
            <a:br>
              <a:rPr lang="ar-SA" dirty="0"/>
            </a:br>
            <a:r>
              <a:rPr lang="ar-SA" dirty="0"/>
              <a:t>في الإستراتيجية الظاهرة، يدرك المشاهد منذ اللحظة الأولى أنه يشاهد إعلانات أو محتوى العلامة تجارية.</a:t>
            </a:r>
            <a:br>
              <a:rPr lang="ar-SA" dirty="0"/>
            </a:br>
            <a:r>
              <a:rPr lang="ar-SA" dirty="0"/>
              <a:t>مثال: عندما تعلن العلامة التجارية للمياه المعدنية عن منتجاتها من خلال التأكيد على جودة وتكوين المياه المعدنية ومدى فائدتها للصحة.</a:t>
            </a:r>
            <a:br>
              <a:rPr lang="ar-SA" dirty="0"/>
            </a:br>
            <a:endParaRPr lang="ar-SA" dirty="0"/>
          </a:p>
          <a:p>
            <a:pPr marL="342900" indent="-342900" algn="r" rtl="1">
              <a:buFont typeface="Arial" panose="020B0604020202020204" pitchFamily="34" charset="0"/>
              <a:buChar char="•"/>
            </a:pPr>
            <a:r>
              <a:rPr lang="ar-SA" sz="2400" dirty="0">
                <a:solidFill>
                  <a:srgbClr val="A5955E"/>
                </a:solidFill>
              </a:rPr>
              <a:t>الإستراتيجية المخفية</a:t>
            </a:r>
            <a:br>
              <a:rPr lang="ar-SA" dirty="0"/>
            </a:br>
            <a:r>
              <a:rPr lang="ar-SA" dirty="0"/>
              <a:t>في الإستراتيجية المخفية، لا يدرك المشاهد منذ اللحظة الأولى أنه يشاهد إعلانات أو محتوى العلامة </a:t>
            </a:r>
            <a:r>
              <a:rPr lang="ar-SA" dirty="0" err="1"/>
              <a:t>تجارية،حيث</a:t>
            </a:r>
            <a:r>
              <a:rPr lang="ar-SA" dirty="0"/>
              <a:t> يتم إخفاء مشاركة العلامة التجارية ولا يتم الكشف عنها إلا لاحقا. </a:t>
            </a:r>
            <a:br>
              <a:rPr lang="ar-SA" dirty="0"/>
            </a:br>
            <a:r>
              <a:rPr lang="ar-SA" dirty="0"/>
              <a:t>مثال: عندما تعلن العلامة التجارية للمياه المعدنية عن منتجاتها من خلال عرض لاعب كرة قدم يشرب الماء بعد مجهود وعناء التدريب، عندما تطبق تقنيات التسويق  المخفية، من المهم أن تحذر للغاية حتى لا يشعر المستهدفون من الإعلان بالخداع أو الغش، وبغض النظر عن الإستراتيجية التي تختارها، فإن الشيء الأكثر أهمية هو عدم عرض "رسائل غير مرغوب بها" أو تجاوز الحدود أثناء مشاركة المحتوى</a:t>
            </a:r>
            <a:endParaRPr lang="ar-SA" b="0" i="0" dirty="0">
              <a:solidFill>
                <a:srgbClr val="202124"/>
              </a:solidFill>
              <a:effectLst/>
              <a:latin typeface="Roboto" panose="02000000000000000000" pitchFamily="2" charset="0"/>
            </a:endParaRPr>
          </a:p>
        </p:txBody>
      </p:sp>
      <p:graphicFrame>
        <p:nvGraphicFramePr>
          <p:cNvPr id="2" name="رسم تخطيطي 1">
            <a:extLst>
              <a:ext uri="{FF2B5EF4-FFF2-40B4-BE49-F238E27FC236}">
                <a16:creationId xmlns:a16="http://schemas.microsoft.com/office/drawing/2014/main" id="{B1CFFFA3-8CC5-F913-0487-E5E847559CBE}"/>
              </a:ext>
            </a:extLst>
          </p:cNvPr>
          <p:cNvGraphicFramePr/>
          <p:nvPr>
            <p:extLst>
              <p:ext uri="{D42A27DB-BD31-4B8C-83A1-F6EECF244321}">
                <p14:modId xmlns:p14="http://schemas.microsoft.com/office/powerpoint/2010/main" val="4166646596"/>
              </p:ext>
            </p:extLst>
          </p:nvPr>
        </p:nvGraphicFramePr>
        <p:xfrm>
          <a:off x="2484079" y="918206"/>
          <a:ext cx="7223842" cy="881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964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2BD89DD6-8F87-4C93-89B5-1BD1051882E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18959A76-73C3-496A-8E94-C4F51311097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Graphic spid="2" grpId="0" uiExpand="1">
        <p:bldSub>
          <a:bldDgm bld="lvl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5016758"/>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المواطنة الرقمية ووسائل التواصل الاجتماعي</a:t>
            </a:r>
          </a:p>
          <a:p>
            <a:pPr algn="r" rtl="1"/>
            <a:br>
              <a:rPr lang="ar-SA" dirty="0"/>
            </a:br>
            <a:r>
              <a:rPr lang="ar-SA" dirty="0"/>
              <a:t>يتفاعل مليارات الأفراد في جميع أنحاء العالم من خلال استخدام مختلف التقنيات، مما أدى إلى إيجاد مجتمع رقمي يوفر لأعضائه فرصا للتعليم والتوظيف والترفيه والتفاعل الاجتماعي. وكما هو الحال في أي مجتمع، من المتوقع أن يكون سلوك المواطنين الرقميين محددا وفقا للمعايير والقواعد والقوانين المقبولة، وينطبق نفس الأمر على الشركات أيضا.</a:t>
            </a:r>
          </a:p>
          <a:p>
            <a:pPr algn="r" rtl="1"/>
            <a:br>
              <a:rPr lang="ar-SA" dirty="0"/>
            </a:br>
            <a:r>
              <a:rPr lang="ar-SA" dirty="0"/>
              <a:t>تتبع معظم الشركات سياسة القواعد السلوك التي تتوقع من موظفيها الالتزام بها، وينطبق نفس الأمر كذلك على وسائل التواصل الاجتماعي التي تعتمد إرشادات محددة، حيث تشير هذه الإرشادات إلى أنه يجب على أصحاب العمل استخدام وسائل التواصل الاجتماعي عن طريق معدات الشركة فقط عندما تكون مرتبطة بالعمل، كما يحظر على أصحاب العمل نشر أي معلومات سرية للشركة على وسائل التواصل الاجتماعي </a:t>
            </a:r>
            <a:br>
              <a:rPr lang="ar-SA" dirty="0"/>
            </a:br>
            <a:r>
              <a:rPr lang="ar-SA" dirty="0"/>
              <a:t>(على سبيل المثال: قوائم العملاء، والبيانات المالية غير العامة، وإستراتيجيات العمل، وخطط المبيعات وغيرها).</a:t>
            </a:r>
          </a:p>
          <a:p>
            <a:pPr algn="r" rtl="1"/>
            <a:endParaRPr lang="ar-SA" dirty="0"/>
          </a:p>
          <a:p>
            <a:pPr algn="r" rtl="1"/>
            <a:r>
              <a:rPr lang="ar-SA" dirty="0"/>
              <a:t> بالإضافة إلى ذلك، يجب على الشركات تحديد قوانين حقوق النشر، والتأكد من معرفة الموظفين بوجوه قيود قانونية على استخدام الصور والمقاطع الصوتية ومقاطع الفيديو والرسومات، كما يجب أن يكون الموظفون قادرين على استخدام شعار الشركة، ومع ذلك من المهم للشركات تقديم أمثلة محددة عندما لا ينبغي استخدام الشعار.</a:t>
            </a:r>
          </a:p>
          <a:p>
            <a:pPr algn="r" rtl="1"/>
            <a:endParaRPr lang="ar-SA" b="0" i="0" dirty="0">
              <a:solidFill>
                <a:srgbClr val="202124"/>
              </a:solidFill>
              <a:effectLst/>
              <a:latin typeface="Roboto" panose="02000000000000000000" pitchFamily="2" charset="0"/>
            </a:endParaRPr>
          </a:p>
          <a:p>
            <a:pPr algn="r" rtl="1"/>
            <a:r>
              <a:rPr lang="ar-SA" dirty="0"/>
              <a:t>هناك التزامات قانونية يجب مراعاتها في عملية التسويق الإلكتروني في المملكة العربية السعودية. وبشكل أكثر تحديدا، حددت وزارة التجارة ضوابط إلزامية ونشرتها على موقعها الإلكتروني الرسمي تنظم آليات الإعلانات التجارية الإلكترونية على مواقع التواصل الاجتماعي، والتي يجب أن تكون متوافقة مع قواعد التجارة الإلكترونية، وتنص هذه الضوابط على أن يقدم المعلن المواد الإعلانية، ويذكر اسم المنتج والخدمة المعلن عنها واسم موفر الخدمة. وتتحقق هذه الفحوصات </a:t>
            </a:r>
            <a:r>
              <a:rPr lang="ar-SA" dirty="0" err="1"/>
              <a:t>أيطيا</a:t>
            </a:r>
            <a:r>
              <a:rPr lang="ar-SA" dirty="0"/>
              <a:t> من أن الإعلان لا يقدم ادعاءات كاذبة أو مظللة للمستهلك، ولا يعلن عن أي منتج أو علامة تجارية مقلدة.</a:t>
            </a:r>
            <a:endParaRPr lang="ar-SA" b="0"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672246C5-9730-2CF3-5494-F51BEE64A4F1}"/>
              </a:ext>
            </a:extLst>
          </p:cNvPr>
          <p:cNvSpPr txBox="1"/>
          <p:nvPr/>
        </p:nvSpPr>
        <p:spPr>
          <a:xfrm>
            <a:off x="309716" y="5402120"/>
            <a:ext cx="10279626" cy="1021556"/>
          </a:xfrm>
          <a:prstGeom prst="roundRect">
            <a:avLst/>
          </a:prstGeom>
          <a:solidFill>
            <a:srgbClr val="F1EEED"/>
          </a:solidFill>
          <a:ln>
            <a:solidFill>
              <a:schemeClr val="accent1"/>
            </a:solidFill>
          </a:ln>
        </p:spPr>
        <p:txBody>
          <a:bodyPr wrap="square">
            <a:spAutoFit/>
          </a:bodyPr>
          <a:lstStyle/>
          <a:p>
            <a:pPr algn="r" rtl="1"/>
            <a:r>
              <a:rPr lang="ar-SA" b="0" i="0" dirty="0">
                <a:solidFill>
                  <a:srgbClr val="202124"/>
                </a:solidFill>
                <a:effectLst/>
                <a:latin typeface="Roboto" panose="02000000000000000000" pitchFamily="2" charset="0"/>
              </a:rPr>
              <a:t>يمكنك زيارة:</a:t>
            </a:r>
            <a:br>
              <a:rPr lang="ar-SA" dirty="0"/>
            </a:br>
            <a:r>
              <a:rPr lang="en-US" b="0" i="0" dirty="0">
                <a:solidFill>
                  <a:srgbClr val="1155CC"/>
                </a:solidFill>
                <a:effectLst/>
                <a:latin typeface="Roboto" panose="02000000000000000000" pitchFamily="2" charset="0"/>
                <a:hlinkClick r:id="rId2"/>
              </a:rPr>
              <a:t>https://mc.gov.sa/ar/guides/CustomerGuide/Pages/E-commerce-04.aspx</a:t>
            </a:r>
            <a:br>
              <a:rPr lang="en-US" dirty="0"/>
            </a:br>
            <a:r>
              <a:rPr lang="ar-SA" b="0" i="0" dirty="0">
                <a:solidFill>
                  <a:srgbClr val="202124"/>
                </a:solidFill>
                <a:effectLst/>
                <a:latin typeface="Roboto" panose="02000000000000000000" pitchFamily="2" charset="0"/>
              </a:rPr>
              <a:t>للتعرف على الالتزامات القانونية للتسويق الإلكتروني في المملكة العربية السعودية</a:t>
            </a:r>
            <a:endParaRPr lang="ar-SA" dirty="0"/>
          </a:p>
        </p:txBody>
      </p:sp>
      <p:pic>
        <p:nvPicPr>
          <p:cNvPr id="7" name="صورة 6">
            <a:extLst>
              <a:ext uri="{FF2B5EF4-FFF2-40B4-BE49-F238E27FC236}">
                <a16:creationId xmlns:a16="http://schemas.microsoft.com/office/drawing/2014/main" id="{896B9483-D869-3A8F-90DD-15298E6982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3198" y="5471829"/>
            <a:ext cx="882138" cy="882138"/>
          </a:xfrm>
          <a:prstGeom prst="rect">
            <a:avLst/>
          </a:prstGeom>
        </p:spPr>
      </p:pic>
    </p:spTree>
    <p:extLst>
      <p:ext uri="{BB962C8B-B14F-4D97-AF65-F5344CB8AC3E}">
        <p14:creationId xmlns:p14="http://schemas.microsoft.com/office/powerpoint/2010/main" val="344529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552BF0A-3879-1C0F-F2D8-79CCDA0DC35E}"/>
              </a:ext>
            </a:extLst>
          </p:cNvPr>
          <p:cNvSpPr txBox="1"/>
          <p:nvPr/>
        </p:nvSpPr>
        <p:spPr>
          <a:xfrm>
            <a:off x="695457" y="2017115"/>
            <a:ext cx="10801086" cy="2823769"/>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lnSpc>
                <a:spcPct val="150000"/>
              </a:lnSpc>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a:r>
              <a:rPr lang="ar-SA" dirty="0">
                <a:cs typeface="+mn-cs"/>
              </a:rPr>
              <a:t>الدرس الثاني </a:t>
            </a:r>
          </a:p>
          <a:p>
            <a:pPr lvl="1" rtl="1"/>
            <a:r>
              <a:rPr lang="ar-SA" sz="6000" b="1" dirty="0">
                <a:cs typeface="+mn-cs"/>
              </a:rPr>
              <a:t>التسويق عبر البريد الإلكتروني</a:t>
            </a:r>
            <a:endParaRPr lang="ar-SA" dirty="0">
              <a:cs typeface="+mn-cs"/>
            </a:endParaRPr>
          </a:p>
        </p:txBody>
      </p:sp>
    </p:spTree>
    <p:extLst>
      <p:ext uri="{BB962C8B-B14F-4D97-AF65-F5344CB8AC3E}">
        <p14:creationId xmlns:p14="http://schemas.microsoft.com/office/powerpoint/2010/main" val="330728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الثاني: </a:t>
            </a:r>
            <a:r>
              <a:rPr lang="ar-SA" sz="2000" b="1" dirty="0"/>
              <a:t>التسويق عبر البريد الإلكتروني</a:t>
            </a:r>
            <a:endParaRPr lang="ar-SA" sz="2000" b="1" i="0" dirty="0">
              <a:solidFill>
                <a:srgbClr val="202124"/>
              </a:solidFill>
              <a:effectLst/>
              <a:latin typeface="Roboto" panose="02000000000000000000" pitchFamily="2" charset="0"/>
            </a:endParaRPr>
          </a:p>
        </p:txBody>
      </p:sp>
      <p:sp>
        <p:nvSpPr>
          <p:cNvPr id="2" name="مربع نص 1">
            <a:extLst>
              <a:ext uri="{FF2B5EF4-FFF2-40B4-BE49-F238E27FC236}">
                <a16:creationId xmlns:a16="http://schemas.microsoft.com/office/drawing/2014/main" id="{4C85E68C-8240-9BA2-29F4-A059C1ED410E}"/>
              </a:ext>
            </a:extLst>
          </p:cNvPr>
          <p:cNvSpPr txBox="1"/>
          <p:nvPr/>
        </p:nvSpPr>
        <p:spPr>
          <a:xfrm>
            <a:off x="5825613" y="1053971"/>
            <a:ext cx="5279923" cy="4462760"/>
          </a:xfrm>
          <a:prstGeom prst="rect">
            <a:avLst/>
          </a:prstGeom>
          <a:noFill/>
        </p:spPr>
        <p:txBody>
          <a:bodyPr wrap="square">
            <a:spAutoFit/>
          </a:bodyPr>
          <a:lstStyle/>
          <a:p>
            <a:pPr algn="r" rtl="1"/>
            <a:r>
              <a:rPr lang="ar-SA" dirty="0"/>
              <a:t>تعلمت في الدرس السابق أن التسويق الإلكتروني لا يقتصر على التسويق عبر المواقع الإلكترونية بل يمكن للشركات استخدام مجموعة من التقنيات عبر الإنترنت للتسويق الإلكتروني لمنتجاتها، مثل التسويق عبر البريد الإلكتروني، والتسويق عبر المدونات والتسويق بالمقالات، وفي هذا الدرس ستتعلم التسويق عبر البريد الإلكتروني وكيفية إنشاء منصة تسويق عبر البريد الإلكتروني بشكل مفصل.</a:t>
            </a:r>
          </a:p>
          <a:p>
            <a:pPr algn="r" rtl="1"/>
            <a:br>
              <a:rPr lang="ar-SA" dirty="0"/>
            </a:br>
            <a:r>
              <a:rPr lang="ar-SA" sz="3200" dirty="0">
                <a:solidFill>
                  <a:srgbClr val="FFC000"/>
                </a:solidFill>
                <a:latin typeface="Roboto" panose="02000000000000000000" pitchFamily="2" charset="0"/>
              </a:rPr>
              <a:t>التسويق عبر البريد الإلكتروني</a:t>
            </a:r>
            <a:br>
              <a:rPr lang="ar-SA" dirty="0"/>
            </a:br>
            <a:r>
              <a:rPr lang="ar-SA" dirty="0"/>
              <a:t>التسويق عبر البريد الإلكتروني </a:t>
            </a:r>
            <a:r>
              <a:rPr lang="en-US" dirty="0"/>
              <a:t>Email Marketing </a:t>
            </a:r>
            <a:r>
              <a:rPr lang="ar-SA" dirty="0"/>
              <a:t> هو وسيلة تسويق مباشرة تتيح للشركات مشاركة المنتجات الجديدة، والمبيعات، والتحديثات مع العملاء من خلال قائمة جهات الاتصال الخاصة بها. تحول التسويق عبر البريد الإلكتروني الحديث من البريد الجماعي العام </a:t>
            </a:r>
            <a:r>
              <a:rPr lang="en-US" dirty="0"/>
              <a:t>General Mass Mailing </a:t>
            </a:r>
            <a:r>
              <a:rPr lang="ar-SA" dirty="0"/>
              <a:t> إلى التركيز بشكل أكبر على المحتوى والبريد الإلكتروني المخصص </a:t>
            </a:r>
            <a:r>
              <a:rPr lang="en-US" dirty="0"/>
              <a:t>Personalization Email </a:t>
            </a:r>
            <a:r>
              <a:rPr lang="ar-SA" dirty="0"/>
              <a:t> وقد يبدو هذا مضيعة للوقت، ولكن على المدى الطويل، لا تؤدي إستراتيجية التسويق عبر البريد الإلكتروني المصممة جيلا إلى زيادة المبيعات فقط، يل تساعد في بناء مجتمع حول علامتك التجارية</a:t>
            </a:r>
            <a:endParaRPr lang="ar-SA" b="0" i="0" dirty="0">
              <a:solidFill>
                <a:srgbClr val="202124"/>
              </a:solidFill>
              <a:effectLst/>
              <a:latin typeface="Roboto" panose="02000000000000000000" pitchFamily="2" charset="0"/>
            </a:endParaRPr>
          </a:p>
        </p:txBody>
      </p:sp>
      <p:graphicFrame>
        <p:nvGraphicFramePr>
          <p:cNvPr id="4" name="رسم تخطيطي 3">
            <a:extLst>
              <a:ext uri="{FF2B5EF4-FFF2-40B4-BE49-F238E27FC236}">
                <a16:creationId xmlns:a16="http://schemas.microsoft.com/office/drawing/2014/main" id="{A6F6B4BA-CA97-FCC8-5019-877F7954E6FC}"/>
              </a:ext>
            </a:extLst>
          </p:cNvPr>
          <p:cNvGraphicFramePr/>
          <p:nvPr>
            <p:extLst>
              <p:ext uri="{D42A27DB-BD31-4B8C-83A1-F6EECF244321}">
                <p14:modId xmlns:p14="http://schemas.microsoft.com/office/powerpoint/2010/main" val="2352240436"/>
              </p:ext>
            </p:extLst>
          </p:nvPr>
        </p:nvGraphicFramePr>
        <p:xfrm>
          <a:off x="-961923"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837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5E8EC671-96BE-4CAA-BBEA-1DA27D431E1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154DF24A-979C-4F8D-B1BA-3DFE2E36816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6D30595B-75A4-45BA-AAC4-1B4390F3983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54EA7C48-76A7-4B24-9D90-6CA33E269DD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EC30903A-4D1A-4EF2-BDC0-DCC3D7E6863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315839E7-D7E7-4A67-8599-D761DC192F77}"/>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12E71562-C7C4-47C7-A07B-4ED8C037A137}"/>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graphicEl>
                                              <a:dgm id="{E34BACC6-A668-4DB9-BAD0-180EC917E9F3}"/>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graphicEl>
                                              <a:dgm id="{52BB1C78-7C92-44DA-8705-69B43DBAC7D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Graphic spid="4" grpId="0">
        <p:bldSub>
          <a:bldDgm bld="lvl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الثاني: </a:t>
            </a:r>
            <a:r>
              <a:rPr lang="ar-SA" sz="2000" b="1" dirty="0"/>
              <a:t>التسويق عبر البريد الإلكتروني</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39BF6AB9-EE9B-554C-194D-5C12FC087348}"/>
              </a:ext>
            </a:extLst>
          </p:cNvPr>
          <p:cNvSpPr txBox="1"/>
          <p:nvPr/>
        </p:nvSpPr>
        <p:spPr>
          <a:xfrm>
            <a:off x="368710" y="560439"/>
            <a:ext cx="10500851" cy="5786199"/>
          </a:xfrm>
          <a:prstGeom prst="rect">
            <a:avLst/>
          </a:prstGeom>
          <a:noFill/>
        </p:spPr>
        <p:txBody>
          <a:bodyPr wrap="square">
            <a:spAutoFit/>
          </a:bodyPr>
          <a:lstStyle/>
          <a:p>
            <a:pPr algn="r" rtl="1"/>
            <a:r>
              <a:rPr lang="ar-SA" sz="2800" dirty="0">
                <a:solidFill>
                  <a:srgbClr val="FFC000"/>
                </a:solidFill>
                <a:latin typeface="Roboto" panose="02000000000000000000" pitchFamily="2" charset="0"/>
              </a:rPr>
              <a:t>انواع رسائل البريد الإلكتروني التسويقية </a:t>
            </a:r>
          </a:p>
          <a:p>
            <a:pPr algn="r" rtl="1"/>
            <a:r>
              <a:rPr lang="ar-SA" sz="2000" b="0" i="0" dirty="0">
                <a:solidFill>
                  <a:srgbClr val="A5955E"/>
                </a:solidFill>
                <a:effectLst/>
                <a:latin typeface="Roboto" panose="02000000000000000000" pitchFamily="2" charset="0"/>
              </a:rPr>
              <a:t>رسائل ترويجية</a:t>
            </a:r>
            <a:r>
              <a:rPr lang="en-US" sz="2000" b="0" i="0" dirty="0">
                <a:solidFill>
                  <a:srgbClr val="A5955E"/>
                </a:solidFill>
                <a:effectLst/>
                <a:latin typeface="Roboto" panose="02000000000000000000" pitchFamily="2" charset="0"/>
              </a:rPr>
              <a:t>Promotional</a:t>
            </a:r>
            <a:endParaRPr lang="ar-SA" sz="2000" b="0" i="0" dirty="0">
              <a:solidFill>
                <a:srgbClr val="A5955E"/>
              </a:solidFill>
              <a:effectLst/>
              <a:latin typeface="Roboto" panose="02000000000000000000" pitchFamily="2" charset="0"/>
            </a:endParaRPr>
          </a:p>
          <a:p>
            <a:pPr algn="r" rtl="1"/>
            <a:r>
              <a:rPr lang="ar-SA" b="0" i="0" dirty="0">
                <a:solidFill>
                  <a:srgbClr val="202124"/>
                </a:solidFill>
                <a:effectLst/>
                <a:latin typeface="Roboto" panose="02000000000000000000" pitchFamily="2" charset="0"/>
              </a:rPr>
              <a:t>تستخدم للترويج لمروض خاصة وإصدارات المنتجات الجديدة وما إلى ذلك. ويمكن أن تتكون من 3 رسائل وتصل إلى 10، وترسل على مدار عدة أيام أو أسابيع.</a:t>
            </a:r>
            <a:br>
              <a:rPr lang="ar-SA" sz="2000" dirty="0"/>
            </a:br>
            <a:r>
              <a:rPr lang="ar-SA" sz="2000" b="0" i="0" dirty="0">
                <a:solidFill>
                  <a:srgbClr val="A5955E"/>
                </a:solidFill>
                <a:effectLst/>
                <a:latin typeface="Roboto" panose="02000000000000000000" pitchFamily="2" charset="0"/>
              </a:rPr>
              <a:t>رسائل خاصة بالمعلومات </a:t>
            </a:r>
            <a:r>
              <a:rPr lang="en-US" sz="2000" b="0" i="0" dirty="0">
                <a:solidFill>
                  <a:srgbClr val="A5955E"/>
                </a:solidFill>
                <a:effectLst/>
                <a:latin typeface="Roboto" panose="02000000000000000000" pitchFamily="2" charset="0"/>
              </a:rPr>
              <a:t>Informational</a:t>
            </a:r>
            <a:endParaRPr lang="ar-SA" sz="2000" b="0" i="0" dirty="0">
              <a:solidFill>
                <a:srgbClr val="A5955E"/>
              </a:solidFill>
              <a:effectLst/>
              <a:latin typeface="Roboto" panose="02000000000000000000" pitchFamily="2" charset="0"/>
            </a:endParaRPr>
          </a:p>
          <a:p>
            <a:pPr algn="r" rtl="1"/>
            <a:r>
              <a:rPr lang="ar-SA" b="0" i="0" dirty="0">
                <a:solidFill>
                  <a:srgbClr val="202124"/>
                </a:solidFill>
                <a:effectLst/>
                <a:latin typeface="Roboto" panose="02000000000000000000" pitchFamily="2" charset="0"/>
              </a:rPr>
              <a:t>تعرف أيضا بالرسائل الإخبارية (</a:t>
            </a:r>
            <a:r>
              <a:rPr lang="en-US" b="0" i="0" dirty="0">
                <a:solidFill>
                  <a:srgbClr val="202124"/>
                </a:solidFill>
                <a:effectLst/>
                <a:latin typeface="Roboto" panose="02000000000000000000" pitchFamily="2" charset="0"/>
              </a:rPr>
              <a:t>Newsletters)، </a:t>
            </a:r>
            <a:r>
              <a:rPr lang="ar-SA" b="0" i="0" dirty="0">
                <a:solidFill>
                  <a:srgbClr val="202124"/>
                </a:solidFill>
                <a:effectLst/>
                <a:latin typeface="Roboto" panose="02000000000000000000" pitchFamily="2" charset="0"/>
              </a:rPr>
              <a:t>وتشارك الأخبار المتعلقة بالأعمال، وترسل على فترات منتظمة (كل أسبوع أو كل أسبوعين أو كل شهر)، وتساعد في الحفاظ على التواصل مع  المشتركين في البريد الإلكتروني (</a:t>
            </a:r>
            <a:r>
              <a:rPr lang="en-US" b="0" i="0" dirty="0">
                <a:solidFill>
                  <a:srgbClr val="202124"/>
                </a:solidFill>
                <a:effectLst/>
                <a:latin typeface="Roboto" panose="02000000000000000000" pitchFamily="2" charset="0"/>
              </a:rPr>
              <a:t>Email Subscribers)</a:t>
            </a:r>
            <a:br>
              <a:rPr lang="en-US" sz="2000" dirty="0"/>
            </a:br>
            <a:r>
              <a:rPr lang="ar-SA" sz="2000" b="0" i="0" dirty="0">
                <a:solidFill>
                  <a:srgbClr val="A5955E"/>
                </a:solidFill>
                <a:effectLst/>
                <a:latin typeface="Roboto" panose="02000000000000000000" pitchFamily="2" charset="0"/>
              </a:rPr>
              <a:t>رسائل خاصة بالإعلانات </a:t>
            </a:r>
            <a:r>
              <a:rPr lang="en-US" sz="2000" b="0" i="0" dirty="0">
                <a:solidFill>
                  <a:srgbClr val="A5955E"/>
                </a:solidFill>
                <a:effectLst/>
                <a:latin typeface="Roboto" panose="02000000000000000000" pitchFamily="2" charset="0"/>
              </a:rPr>
              <a:t>Announcements</a:t>
            </a:r>
            <a:endParaRPr lang="ar-SA" sz="2000" b="0" i="0" dirty="0">
              <a:solidFill>
                <a:srgbClr val="A5955E"/>
              </a:solidFill>
              <a:effectLst/>
              <a:latin typeface="Roboto" panose="02000000000000000000" pitchFamily="2" charset="0"/>
            </a:endParaRPr>
          </a:p>
          <a:p>
            <a:pPr algn="r" rtl="1"/>
            <a:r>
              <a:rPr lang="ar-SA" b="0" i="0" dirty="0">
                <a:solidFill>
                  <a:srgbClr val="202124"/>
                </a:solidFill>
                <a:effectLst/>
                <a:latin typeface="Roboto" panose="02000000000000000000" pitchFamily="2" charset="0"/>
              </a:rPr>
              <a:t>هي الطريقة الأفضل لإبلاغ العملاء بإعلانات الشركة، وإطلاق المنتجات الجديدة، والتغييرات في الخدمة وغير ذلك، وتعتبر آمنة وفورية، وتبدو الإعلانات أكثر أهمية ورسمية من خلالها.</a:t>
            </a:r>
            <a:br>
              <a:rPr lang="ar-SA" sz="2000" dirty="0"/>
            </a:br>
            <a:r>
              <a:rPr lang="ar-SA" sz="2000" b="0" i="0" dirty="0">
                <a:solidFill>
                  <a:srgbClr val="A5955E"/>
                </a:solidFill>
                <a:effectLst/>
                <a:latin typeface="Roboto" panose="02000000000000000000" pitchFamily="2" charset="0"/>
              </a:rPr>
              <a:t>رسائل خاصة بإعادة المشاركة </a:t>
            </a:r>
            <a:r>
              <a:rPr lang="en-US" sz="2000" b="0" i="0" dirty="0">
                <a:solidFill>
                  <a:srgbClr val="A5955E"/>
                </a:solidFill>
                <a:effectLst/>
                <a:latin typeface="Roboto" panose="02000000000000000000" pitchFamily="2" charset="0"/>
              </a:rPr>
              <a:t>Re-engagement</a:t>
            </a:r>
            <a:endParaRPr lang="ar-SA" sz="2000" b="0" i="0" dirty="0">
              <a:solidFill>
                <a:srgbClr val="A5955E"/>
              </a:solidFill>
              <a:effectLst/>
              <a:latin typeface="Roboto" panose="02000000000000000000" pitchFamily="2" charset="0"/>
            </a:endParaRPr>
          </a:p>
          <a:p>
            <a:pPr algn="r" rtl="1"/>
            <a:r>
              <a:rPr lang="ar-SA" b="0" i="0" dirty="0">
                <a:solidFill>
                  <a:srgbClr val="202124"/>
                </a:solidFill>
                <a:effectLst/>
                <a:latin typeface="Roboto" panose="02000000000000000000" pitchFamily="2" charset="0"/>
              </a:rPr>
              <a:t>تساعد في إعادة الاتصال بالعملاء أو المشتركين الذين لم يكونوا نشطين مؤخرا، ويكون البريد الإلكتروني للتذكير، ويطلب من العميل اتخاذ إجراء يتعلق بالمنتج أو الخدمة المعينة</a:t>
            </a:r>
          </a:p>
          <a:p>
            <a:pPr algn="r" rtl="1"/>
            <a:endParaRPr lang="ar-SA" dirty="0">
              <a:solidFill>
                <a:srgbClr val="202124"/>
              </a:solidFill>
              <a:latin typeface="Roboto" panose="02000000000000000000" pitchFamily="2" charset="0"/>
            </a:endParaRPr>
          </a:p>
          <a:p>
            <a:pPr algn="r" rtl="1"/>
            <a:r>
              <a:rPr lang="ar-SA" sz="2800" dirty="0">
                <a:solidFill>
                  <a:srgbClr val="FFC000"/>
                </a:solidFill>
                <a:latin typeface="Roboto" panose="02000000000000000000" pitchFamily="2" charset="0"/>
              </a:rPr>
              <a:t>أهمية التسويق عبر البريد الإلكتروني</a:t>
            </a:r>
          </a:p>
          <a:p>
            <a:pPr algn="r" rtl="1"/>
            <a:r>
              <a:rPr lang="ar-SA" b="0" i="0" dirty="0">
                <a:solidFill>
                  <a:srgbClr val="202124"/>
                </a:solidFill>
                <a:effectLst/>
                <a:latin typeface="Roboto" panose="02000000000000000000" pitchFamily="2" charset="0"/>
              </a:rPr>
              <a:t>يساعدك إنشاء إستراتيجية تسويق قوية عبر البريد الإلكتروني في الوصول إلى العملاء المستهدفين، والتواصل معهم بطريقة شخصية، وزيادة المبيعات بتكلفة مقبولة، وتتمتع رسائل البريد الإلكتروني بالقدرة على إبقاء العملاء على اطلاع بالتحديثات، وتمكنهم من التحقق من بريدهم الإلكتروني عندما يكون ذلك مناسبا لهم، مما يمنحهم الشعور بمدى أهميتهم بالنسبة للشركة. وبشكل عام يستخدم العملاء بريدهم الإلكتروني بشكل متكرر، مما يمكنك من الوصول إليهم في وقت أسرع. ومن مميزات التسويق عبر البريد الإلكتروني أن تكلفته مقبولة ويسهل قياس نتائجه، ويسمح بالرسائل المستهدفة، ويزيد من الوعي بالعلامة التجارية، وذلك بناء على حقيقة أن كل شخص يستخدم البريد الإلكتروني. </a:t>
            </a:r>
            <a:endParaRPr lang="ar-SA" dirty="0">
              <a:solidFill>
                <a:srgbClr val="A5955E"/>
              </a:solidFill>
            </a:endParaRPr>
          </a:p>
        </p:txBody>
      </p:sp>
    </p:spTree>
    <p:extLst>
      <p:ext uri="{BB962C8B-B14F-4D97-AF65-F5344CB8AC3E}">
        <p14:creationId xmlns:p14="http://schemas.microsoft.com/office/powerpoint/2010/main" val="371738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الثاني: </a:t>
            </a:r>
            <a:r>
              <a:rPr lang="ar-SA" sz="2000" b="1" dirty="0"/>
              <a:t>التسويق عبر البريد الإلكتروني</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39BF6AB9-EE9B-554C-194D-5C12FC087348}"/>
              </a:ext>
            </a:extLst>
          </p:cNvPr>
          <p:cNvSpPr txBox="1"/>
          <p:nvPr/>
        </p:nvSpPr>
        <p:spPr>
          <a:xfrm>
            <a:off x="-132735" y="560439"/>
            <a:ext cx="11430000" cy="5724644"/>
          </a:xfrm>
          <a:prstGeom prst="rect">
            <a:avLst/>
          </a:prstGeom>
          <a:noFill/>
        </p:spPr>
        <p:txBody>
          <a:bodyPr wrap="square">
            <a:spAutoFit/>
          </a:bodyPr>
          <a:lstStyle/>
          <a:p>
            <a:pPr algn="r" rtl="1"/>
            <a:r>
              <a:rPr lang="ar-SA" sz="2800" dirty="0">
                <a:solidFill>
                  <a:srgbClr val="FFC000"/>
                </a:solidFill>
                <a:latin typeface="Roboto" panose="02000000000000000000" pitchFamily="2" charset="0"/>
              </a:rPr>
              <a:t>كيفية اختيار منصة التسويق عبر البريد الإلكتروني</a:t>
            </a:r>
            <a:br>
              <a:rPr lang="ar-SA" sz="2000" dirty="0"/>
            </a:br>
            <a:r>
              <a:rPr lang="ar-SA" dirty="0"/>
              <a:t>توجد العديد من منصات التسويق عبر البريد الإلكتروني مثل: </a:t>
            </a:r>
          </a:p>
          <a:p>
            <a:pPr algn="r" rtl="1"/>
            <a:r>
              <a:rPr lang="ar-SA" dirty="0"/>
              <a:t>سيند ان بلو </a:t>
            </a:r>
            <a:r>
              <a:rPr lang="en-US" dirty="0" err="1"/>
              <a:t>Sendinblue</a:t>
            </a:r>
            <a:r>
              <a:rPr lang="ar-SA" dirty="0"/>
              <a:t>			</a:t>
            </a:r>
            <a:r>
              <a:rPr lang="en-US" dirty="0"/>
              <a:t> </a:t>
            </a:r>
            <a:r>
              <a:rPr lang="ar-SA" dirty="0"/>
              <a:t>وميل </a:t>
            </a:r>
            <a:r>
              <a:rPr lang="ar-SA" dirty="0" err="1"/>
              <a:t>تشيمب</a:t>
            </a:r>
            <a:r>
              <a:rPr lang="ar-SA" dirty="0"/>
              <a:t> </a:t>
            </a:r>
            <a:r>
              <a:rPr lang="en-US" dirty="0"/>
              <a:t>Mailchimp </a:t>
            </a:r>
            <a:r>
              <a:rPr lang="ar-SA" dirty="0"/>
              <a:t> 			 </a:t>
            </a:r>
            <a:r>
              <a:rPr lang="ar-SA" dirty="0" err="1"/>
              <a:t>كونستانت</a:t>
            </a:r>
            <a:r>
              <a:rPr lang="ar-SA" dirty="0"/>
              <a:t> </a:t>
            </a:r>
            <a:r>
              <a:rPr lang="ar-SA" dirty="0" err="1"/>
              <a:t>كونتاكت</a:t>
            </a:r>
            <a:r>
              <a:rPr lang="ar-SA" dirty="0"/>
              <a:t> </a:t>
            </a:r>
            <a:r>
              <a:rPr lang="en-US" dirty="0"/>
              <a:t>Constant Contact </a:t>
            </a:r>
          </a:p>
          <a:p>
            <a:pPr algn="r" rtl="1"/>
            <a:r>
              <a:rPr lang="ar-SA" dirty="0" err="1"/>
              <a:t>كونفرت</a:t>
            </a:r>
            <a:r>
              <a:rPr lang="ar-SA" dirty="0"/>
              <a:t> </a:t>
            </a:r>
            <a:r>
              <a:rPr lang="ar-SA" dirty="0" err="1"/>
              <a:t>کیت</a:t>
            </a:r>
            <a:r>
              <a:rPr lang="ar-SA" dirty="0"/>
              <a:t>  </a:t>
            </a:r>
            <a:r>
              <a:rPr lang="en-US" dirty="0" err="1"/>
              <a:t>Convertkit</a:t>
            </a:r>
            <a:r>
              <a:rPr lang="ar-SA" dirty="0"/>
              <a:t>			ميل جيت  </a:t>
            </a:r>
            <a:r>
              <a:rPr lang="en-US" dirty="0" err="1"/>
              <a:t>Mailjet</a:t>
            </a:r>
            <a:r>
              <a:rPr lang="ar-SA" dirty="0"/>
              <a:t>					ميلر </a:t>
            </a:r>
            <a:r>
              <a:rPr lang="ar-SA" dirty="0" err="1"/>
              <a:t>لایت</a:t>
            </a:r>
            <a:r>
              <a:rPr lang="ar-SA" dirty="0"/>
              <a:t>  </a:t>
            </a:r>
            <a:r>
              <a:rPr lang="en-US" dirty="0" err="1"/>
              <a:t>Mailerlite</a:t>
            </a:r>
            <a:r>
              <a:rPr lang="en-US" dirty="0"/>
              <a:t> </a:t>
            </a:r>
          </a:p>
          <a:p>
            <a:pPr algn="r" rtl="1"/>
            <a:r>
              <a:rPr lang="ar-SA" dirty="0" err="1"/>
              <a:t>هبسيوت</a:t>
            </a:r>
            <a:r>
              <a:rPr lang="ar-SA" dirty="0"/>
              <a:t>  </a:t>
            </a:r>
            <a:r>
              <a:rPr lang="en-US" dirty="0"/>
              <a:t>HubSpot </a:t>
            </a:r>
          </a:p>
          <a:p>
            <a:pPr algn="r" rtl="1"/>
            <a:r>
              <a:rPr lang="en-US" dirty="0"/>
              <a:t> </a:t>
            </a:r>
            <a:r>
              <a:rPr lang="ar-SA" dirty="0"/>
              <a:t>ولكن اختيار المنصة يعتمد على مجموعة من المحددات مثل طبيعة العمل والميزانية.</a:t>
            </a:r>
          </a:p>
          <a:p>
            <a:pPr algn="r" rtl="1"/>
            <a:br>
              <a:rPr lang="ar-SA" sz="2000" dirty="0"/>
            </a:br>
            <a:r>
              <a:rPr lang="ar-SA" sz="2400" dirty="0">
                <a:highlight>
                  <a:srgbClr val="808000"/>
                </a:highlight>
              </a:rPr>
              <a:t>محددات اختيار منصة التسويق المناسبة:</a:t>
            </a:r>
          </a:p>
          <a:p>
            <a:pPr algn="r" rtl="1"/>
            <a:r>
              <a:rPr lang="ar-SA" sz="2400" dirty="0">
                <a:highlight>
                  <a:srgbClr val="808000"/>
                </a:highlight>
              </a:rPr>
              <a:t>الميزانية </a:t>
            </a:r>
            <a:r>
              <a:rPr lang="ar-SA" dirty="0"/>
              <a:t>إذا كانت محدودة للغاية، فعليك استخدام منصات تقدم أسمال رخيصة مثل: منصتي ميل </a:t>
            </a:r>
            <a:r>
              <a:rPr lang="ar-SA" dirty="0" err="1"/>
              <a:t>تشيعب</a:t>
            </a:r>
            <a:r>
              <a:rPr lang="en-US" dirty="0"/>
              <a:t> </a:t>
            </a:r>
            <a:r>
              <a:rPr lang="ar-SA" dirty="0" err="1"/>
              <a:t>وكونستانت</a:t>
            </a:r>
            <a:r>
              <a:rPr lang="ar-SA" dirty="0"/>
              <a:t> </a:t>
            </a:r>
            <a:r>
              <a:rPr lang="ar-SA" dirty="0" err="1"/>
              <a:t>کنتاکت</a:t>
            </a:r>
            <a:r>
              <a:rPr lang="ar-SA" dirty="0"/>
              <a:t> لتكون نقطة البداية.</a:t>
            </a:r>
          </a:p>
          <a:p>
            <a:pPr algn="r" rtl="1"/>
            <a:br>
              <a:rPr lang="ar-SA" dirty="0"/>
            </a:br>
            <a:r>
              <a:rPr lang="ar-SA" sz="2400" dirty="0">
                <a:highlight>
                  <a:srgbClr val="808000"/>
                </a:highlight>
              </a:rPr>
              <a:t>أنواع وسائل البريد الإلكتروني </a:t>
            </a:r>
            <a:r>
              <a:rPr lang="ar-SA" dirty="0"/>
              <a:t>تمنح أنواع رسائل البريد الإلكتروني التي تخطط لإرسالها وتكرارها فكرة عن حجم البريد الإلكتروني  المطلوب (مثل: عدد الرسائل التي يتم إرسالها).</a:t>
            </a:r>
            <a:br>
              <a:rPr lang="ar-SA" dirty="0"/>
            </a:br>
            <a:r>
              <a:rPr lang="ar-SA" sz="2400" dirty="0" err="1">
                <a:highlight>
                  <a:srgbClr val="808000"/>
                </a:highlight>
              </a:rPr>
              <a:t>التصميم</a:t>
            </a:r>
            <a:r>
              <a:rPr lang="ar-SA" dirty="0" err="1"/>
              <a:t>إذا</a:t>
            </a:r>
            <a:r>
              <a:rPr lang="ar-SA" dirty="0"/>
              <a:t> كنت مبتدئا تماما في عملية التصميم، فإن محرر البريد الإلكتروني بالسحب والإفلات</a:t>
            </a:r>
            <a:r>
              <a:rPr lang="en-US" dirty="0"/>
              <a:t>Drag-and-Drop Email Editor </a:t>
            </a:r>
            <a:r>
              <a:rPr lang="ar-SA" dirty="0"/>
              <a:t>هو الخيار الأنسب لك، وكذلك قوالب البريد الإلكتروني </a:t>
            </a:r>
            <a:r>
              <a:rPr lang="en-US" dirty="0"/>
              <a:t> </a:t>
            </a:r>
            <a:r>
              <a:rPr lang="en-US" dirty="0" err="1"/>
              <a:t>Emal</a:t>
            </a:r>
            <a:r>
              <a:rPr lang="en-US" dirty="0"/>
              <a:t> Templates </a:t>
            </a:r>
            <a:r>
              <a:rPr lang="ar-SA" dirty="0"/>
              <a:t>ستكون مفيدة جدا أيضا. ومن ناحية أخرى إذا كنت تفضل برمجة الرسائل من البداية، فيمكنك استخدام محرر لغة ترميز النص التشعبي (</a:t>
            </a:r>
            <a:r>
              <a:rPr lang="en-US" dirty="0"/>
              <a:t>HTML).</a:t>
            </a:r>
            <a:br>
              <a:rPr lang="en-US" dirty="0"/>
            </a:br>
            <a:r>
              <a:rPr lang="ar-SA" sz="2400" dirty="0">
                <a:highlight>
                  <a:srgbClr val="808000"/>
                </a:highlight>
              </a:rPr>
              <a:t>رسائل البريد الإلكتروني الخاصة بالمعاملات </a:t>
            </a:r>
            <a:r>
              <a:rPr lang="ar-SA" dirty="0"/>
              <a:t>إذا كان من المتوقع أن ترسل رسائل بريد إلكتروني خاصة بالمعاملات عن الأعمال التجارية، فهناك خيارات وهما: إدارة رسائل البريد الإلكتروني استخدام خدمة منفصلة، واختيار إنشاء جميع رسائل البريد الإلكتروني باستخدام أداة مثل منصة سيتد إن بلو</a:t>
            </a:r>
            <a:r>
              <a:rPr lang="en-US" dirty="0" err="1"/>
              <a:t>Sendinblue</a:t>
            </a:r>
            <a:br>
              <a:rPr lang="en-US" dirty="0"/>
            </a:br>
            <a:endParaRPr lang="ar-SA" dirty="0">
              <a:solidFill>
                <a:srgbClr val="A5955E"/>
              </a:solidFill>
            </a:endParaRPr>
          </a:p>
        </p:txBody>
      </p:sp>
    </p:spTree>
    <p:extLst>
      <p:ext uri="{BB962C8B-B14F-4D97-AF65-F5344CB8AC3E}">
        <p14:creationId xmlns:p14="http://schemas.microsoft.com/office/powerpoint/2010/main" val="1967564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الثاني: </a:t>
            </a:r>
            <a:r>
              <a:rPr lang="ar-SA" sz="2000" b="1" dirty="0"/>
              <a:t>التسويق عبر البريد الإلكتروني</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45D7219A-0CF3-6BA8-0A7F-55FA75FE2567}"/>
              </a:ext>
            </a:extLst>
          </p:cNvPr>
          <p:cNvSpPr txBox="1"/>
          <p:nvPr/>
        </p:nvSpPr>
        <p:spPr>
          <a:xfrm>
            <a:off x="353961" y="652516"/>
            <a:ext cx="10548784" cy="4893647"/>
          </a:xfrm>
          <a:prstGeom prst="rect">
            <a:avLst/>
          </a:prstGeom>
          <a:noFill/>
        </p:spPr>
        <p:txBody>
          <a:bodyPr wrap="square">
            <a:spAutoFit/>
          </a:bodyPr>
          <a:lstStyle/>
          <a:p>
            <a:pPr algn="r" rtl="1"/>
            <a:r>
              <a:rPr lang="ar-SA" sz="2400" dirty="0">
                <a:highlight>
                  <a:srgbClr val="808000"/>
                </a:highlight>
              </a:rPr>
              <a:t>كيفية تصميم بريد إلكتروني تسويقي</a:t>
            </a:r>
            <a:br>
              <a:rPr lang="ar-SA" dirty="0"/>
            </a:br>
            <a:r>
              <a:rPr lang="ar-SA" dirty="0"/>
              <a:t>لا يجب أن يكون تصميم البريد الإلكتروني صعبا أو تقنيا للغاية، فمن خلال استخدام محرر السحب والإفلات، يمكنك إنشاء حملات تسويقية احترافية ومذهلة بسهولة، ولا توجد حاجة للتركيز على إنشاء رسائل بريد الكتروني رائعة ومتقنة، ولكن الأهم من ذلك هو التركيز على إنشاء بريد إلكتروني يمثل العلامة التجارية، وقد يعني هذا في كثير من الأحيان إبقائها بسيطة، ويمكنك دائما تحسين التصميم لاحقا مع تطور مهاراتك.</a:t>
            </a:r>
          </a:p>
          <a:p>
            <a:pPr algn="r" rtl="1"/>
            <a:endParaRPr lang="ar-SA" dirty="0"/>
          </a:p>
          <a:p>
            <a:pPr algn="r" rtl="1"/>
            <a:endParaRPr lang="ar-SA" dirty="0"/>
          </a:p>
          <a:p>
            <a:pPr algn="r" rtl="1"/>
            <a:endParaRPr lang="ar-SA" dirty="0"/>
          </a:p>
          <a:p>
            <a:pPr algn="r" rtl="1"/>
            <a:r>
              <a:rPr lang="ar-SA" sz="2400" dirty="0">
                <a:highlight>
                  <a:srgbClr val="808000"/>
                </a:highlight>
              </a:rPr>
              <a:t>إنشاء منصة تسويق عبر البريد الإلكتروني</a:t>
            </a:r>
            <a:br>
              <a:rPr lang="ar-SA" dirty="0"/>
            </a:br>
            <a:r>
              <a:rPr lang="ar-SA" b="0" i="0" dirty="0">
                <a:solidFill>
                  <a:srgbClr val="202124"/>
                </a:solidFill>
                <a:effectLst/>
                <a:latin typeface="Roboto" panose="02000000000000000000" pitchFamily="2" charset="0"/>
              </a:rPr>
              <a:t>ستستخدم منصة ميل </a:t>
            </a:r>
            <a:r>
              <a:rPr lang="ar-SA" b="0" i="0" dirty="0" err="1">
                <a:solidFill>
                  <a:srgbClr val="202124"/>
                </a:solidFill>
                <a:effectLst/>
                <a:latin typeface="Roboto" panose="02000000000000000000" pitchFamily="2" charset="0"/>
              </a:rPr>
              <a:t>تشيمب</a:t>
            </a:r>
            <a:r>
              <a:rPr lang="ar-SA" b="0" i="0" dirty="0">
                <a:solidFill>
                  <a:srgbClr val="202124"/>
                </a:solidFill>
                <a:effectLst/>
                <a:latin typeface="Roboto" panose="02000000000000000000" pitchFamily="2" charset="0"/>
              </a:rPr>
              <a:t> </a:t>
            </a:r>
            <a:r>
              <a:rPr lang="en-US" b="0" i="0" dirty="0">
                <a:solidFill>
                  <a:srgbClr val="202124"/>
                </a:solidFill>
                <a:effectLst/>
                <a:latin typeface="Roboto" panose="02000000000000000000" pitchFamily="2" charset="0"/>
              </a:rPr>
              <a:t>Mailchimp  </a:t>
            </a:r>
            <a:r>
              <a:rPr lang="ar-SA" b="0" i="0" dirty="0">
                <a:solidFill>
                  <a:srgbClr val="202124"/>
                </a:solidFill>
                <a:effectLst/>
                <a:latin typeface="Roboto" panose="02000000000000000000" pitchFamily="2" charset="0"/>
              </a:rPr>
              <a:t> من أجل إنشاء حساب خاص بك وذلك لاستخدامه في التسويق عبر البريد الإلكتروني.</a:t>
            </a:r>
            <a:br>
              <a:rPr lang="ar-SA" dirty="0"/>
            </a:br>
            <a:r>
              <a:rPr lang="ar-SA" b="0" i="0" dirty="0">
                <a:solidFill>
                  <a:srgbClr val="202124"/>
                </a:solidFill>
                <a:effectLst/>
                <a:latin typeface="Roboto" panose="02000000000000000000" pitchFamily="2" charset="0"/>
              </a:rPr>
              <a:t>إنشاء حساب ابدأ بإنشاء حساب على منصة ميل تشيب</a:t>
            </a:r>
          </a:p>
          <a:p>
            <a:pPr algn="r" rtl="1"/>
            <a:endParaRPr lang="ar-SA" dirty="0">
              <a:solidFill>
                <a:srgbClr val="202124"/>
              </a:solidFill>
              <a:latin typeface="Roboto" panose="02000000000000000000" pitchFamily="2" charset="0"/>
            </a:endParaRPr>
          </a:p>
          <a:p>
            <a:pPr algn="r" rtl="1"/>
            <a:r>
              <a:rPr lang="ar-SA" sz="2800" b="1" dirty="0">
                <a:solidFill>
                  <a:srgbClr val="202124"/>
                </a:solidFill>
                <a:latin typeface="Roboto" panose="02000000000000000000" pitchFamily="2" charset="0"/>
              </a:rPr>
              <a:t>في الجزء العملي</a:t>
            </a:r>
            <a:endParaRPr lang="ar-SA" sz="2000" b="1" i="0" u="none" strike="noStrike" baseline="0" dirty="0">
              <a:solidFill>
                <a:srgbClr val="00A6FF"/>
              </a:solidFill>
              <a:latin typeface="Calibri-Bold"/>
            </a:endParaRPr>
          </a:p>
          <a:p>
            <a:pPr marL="285750" indent="-285750" algn="r" rtl="1">
              <a:buFont typeface="Arial" panose="020B0604020202020204" pitchFamily="34" charset="0"/>
              <a:buChar char="•"/>
            </a:pPr>
            <a:r>
              <a:rPr lang="ar-SA" b="1" dirty="0">
                <a:latin typeface="Calibri-Bold"/>
              </a:rPr>
              <a:t>التسجيل في منصة ميل </a:t>
            </a:r>
            <a:r>
              <a:rPr lang="ar-SA" b="1" dirty="0" err="1">
                <a:latin typeface="Calibri-Bold"/>
              </a:rPr>
              <a:t>تشيمب</a:t>
            </a:r>
            <a:r>
              <a:rPr lang="ar-SA" b="1" dirty="0">
                <a:latin typeface="Calibri-Bold"/>
              </a:rPr>
              <a:t> </a:t>
            </a:r>
            <a:r>
              <a:rPr lang="en-US" b="1" dirty="0">
                <a:latin typeface="Calibri-Bold"/>
              </a:rPr>
              <a:t>Mailchimp </a:t>
            </a:r>
            <a:endParaRPr lang="ar-SA" b="1" dirty="0">
              <a:latin typeface="Calibri-Bold"/>
            </a:endParaRPr>
          </a:p>
          <a:p>
            <a:pPr marL="285750" indent="-285750" algn="r" rtl="1">
              <a:buFont typeface="Arial" panose="020B0604020202020204" pitchFamily="34" charset="0"/>
              <a:buChar char="•"/>
            </a:pPr>
            <a:r>
              <a:rPr lang="ar-SA" b="1" dirty="0">
                <a:latin typeface="Calibri-Bold"/>
              </a:rPr>
              <a:t>اعدادات الحساب الخاص بك </a:t>
            </a:r>
          </a:p>
          <a:p>
            <a:pPr marL="285750" indent="-285750" algn="r" rtl="1">
              <a:buFont typeface="Arial" panose="020B0604020202020204" pitchFamily="34" charset="0"/>
              <a:buChar char="•"/>
            </a:pPr>
            <a:r>
              <a:rPr lang="ar-SA" b="1" dirty="0">
                <a:latin typeface="Calibri-Bold"/>
              </a:rPr>
              <a:t>إضافة جهات الاتصال – تحميل جهات الاتصال من ملف</a:t>
            </a:r>
          </a:p>
          <a:p>
            <a:pPr marL="285750" indent="-285750" algn="r" rtl="1">
              <a:buFont typeface="Arial" panose="020B0604020202020204" pitchFamily="34" charset="0"/>
              <a:buChar char="•"/>
            </a:pPr>
            <a:r>
              <a:rPr lang="ar-SA" b="1" dirty="0">
                <a:latin typeface="Calibri-Bold"/>
              </a:rPr>
              <a:t>تنظيم  جهات الاتصال</a:t>
            </a:r>
          </a:p>
        </p:txBody>
      </p:sp>
    </p:spTree>
    <p:extLst>
      <p:ext uri="{BB962C8B-B14F-4D97-AF65-F5344CB8AC3E}">
        <p14:creationId xmlns:p14="http://schemas.microsoft.com/office/powerpoint/2010/main" val="73300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a:extLst>
              <a:ext uri="{FF2B5EF4-FFF2-40B4-BE49-F238E27FC236}">
                <a16:creationId xmlns:a16="http://schemas.microsoft.com/office/drawing/2014/main" id="{927FF0E1-3A6B-7A7C-F138-11CEC76DEDA4}"/>
              </a:ext>
            </a:extLst>
          </p:cNvPr>
          <p:cNvSpPr txBox="1"/>
          <p:nvPr/>
        </p:nvSpPr>
        <p:spPr>
          <a:xfrm>
            <a:off x="8409834" y="1270996"/>
            <a:ext cx="2621641" cy="646331"/>
          </a:xfrm>
          <a:prstGeom prst="rect">
            <a:avLst/>
          </a:prstGeom>
          <a:noFill/>
        </p:spPr>
        <p:txBody>
          <a:bodyPr wrap="square" rtlCol="0">
            <a:spAutoFit/>
          </a:bodyPr>
          <a:lstStyle>
            <a:defPPr>
              <a:defRPr lang="ar-SA"/>
            </a:defPPr>
            <a:lvl1pPr algn="ctr">
              <a:defRPr sz="3600" b="1">
                <a:solidFill>
                  <a:srgbClr val="FFC000"/>
                </a:solidFill>
                <a:effectLst>
                  <a:outerShdw blurRad="38100" dist="38100" dir="2700000" algn="tl">
                    <a:srgbClr val="000000">
                      <a:alpha val="43137"/>
                    </a:srgbClr>
                  </a:outerShdw>
                </a:effectLst>
                <a:latin typeface="Fredericka the Great" panose="02000000000000000000" pitchFamily="2" charset="0"/>
                <a:cs typeface="Barada Reqa" pitchFamily="2" charset="-78"/>
              </a:defRPr>
            </a:lvl1pPr>
          </a:lstStyle>
          <a:p>
            <a:pPr rtl="1"/>
            <a:r>
              <a:rPr lang="ar-SA" dirty="0">
                <a:solidFill>
                  <a:schemeClr val="accent3">
                    <a:lumMod val="75000"/>
                  </a:schemeClr>
                </a:solidFill>
              </a:rPr>
              <a:t>تعريف بالوحدة</a:t>
            </a:r>
          </a:p>
        </p:txBody>
      </p:sp>
      <p:sp>
        <p:nvSpPr>
          <p:cNvPr id="8" name="مربع نص 7">
            <a:extLst>
              <a:ext uri="{FF2B5EF4-FFF2-40B4-BE49-F238E27FC236}">
                <a16:creationId xmlns:a16="http://schemas.microsoft.com/office/drawing/2014/main" id="{EE7B9F48-D677-6122-07F9-E33FF5F1D5FF}"/>
              </a:ext>
            </a:extLst>
          </p:cNvPr>
          <p:cNvSpPr txBox="1"/>
          <p:nvPr/>
        </p:nvSpPr>
        <p:spPr>
          <a:xfrm>
            <a:off x="1474840" y="581501"/>
            <a:ext cx="8898544" cy="917183"/>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sz="4400" dirty="0"/>
              <a:t>الوحدة الثانية: التسويق الإلكتروني</a:t>
            </a:r>
          </a:p>
        </p:txBody>
      </p:sp>
      <p:sp>
        <p:nvSpPr>
          <p:cNvPr id="3" name="مربع نص 2">
            <a:extLst>
              <a:ext uri="{FF2B5EF4-FFF2-40B4-BE49-F238E27FC236}">
                <a16:creationId xmlns:a16="http://schemas.microsoft.com/office/drawing/2014/main" id="{4A0FD8D9-947C-9412-E079-7AC01B90510F}"/>
              </a:ext>
            </a:extLst>
          </p:cNvPr>
          <p:cNvSpPr txBox="1"/>
          <p:nvPr/>
        </p:nvSpPr>
        <p:spPr>
          <a:xfrm>
            <a:off x="236708" y="1784631"/>
            <a:ext cx="10794767" cy="4278094"/>
          </a:xfrm>
          <a:prstGeom prst="rect">
            <a:avLst/>
          </a:prstGeom>
          <a:noFill/>
        </p:spPr>
        <p:txBody>
          <a:bodyPr wrap="square" rtlCol="0">
            <a:spAutoFit/>
          </a:bodyPr>
          <a:lstStyle>
            <a:defPPr>
              <a:defRPr lang="en-US"/>
            </a:defPPr>
            <a:lvl1pPr algn="ctr" rtl="1">
              <a:defRPr sz="3600" b="1">
                <a:solidFill>
                  <a:schemeClr val="accent3">
                    <a:lumMod val="75000"/>
                  </a:schemeClr>
                </a:solidFill>
                <a:effectLst>
                  <a:outerShdw blurRad="38100" dist="38100" dir="2700000" algn="tl">
                    <a:srgbClr val="000000">
                      <a:alpha val="43137"/>
                    </a:srgbClr>
                  </a:outerShdw>
                </a:effectLst>
                <a:latin typeface="Fredericka the Great" panose="02000000000000000000" pitchFamily="2" charset="0"/>
                <a:cs typeface="Barada Reqa" pitchFamily="2" charset="-78"/>
              </a:defRPr>
            </a:lvl1pPr>
          </a:lstStyle>
          <a:p>
            <a:pPr algn="r"/>
            <a:r>
              <a:rPr lang="ar-SA" sz="1800" dirty="0">
                <a:solidFill>
                  <a:srgbClr val="202124"/>
                </a:solidFill>
                <a:effectLst/>
                <a:latin typeface="Roboto" panose="02000000000000000000" pitchFamily="2" charset="0"/>
                <a:cs typeface="+mn-cs"/>
              </a:rPr>
              <a:t>سنتعرف في هذه الوحدة على مفهوم التسويق الإلكتروني وأهميته، وتأثيره على المستهلكين والشركات، كما ستتعرف على التقنيات المختلفة المستخدمة فيه، وعلى مزايا وعيوب حملات وسائل التواصل الاجتماعي والتسويق عبر البريد الإلكتروني، وفي النهاية ستتعلم إستراتيجية التسويق عبر البريد الإلكتروني وكيفية إنهاء منصة تسويق عبر البريد الإلكتروني.</a:t>
            </a:r>
          </a:p>
          <a:p>
            <a:pPr algn="r"/>
            <a:endParaRPr lang="ar-SA" sz="1800" dirty="0">
              <a:solidFill>
                <a:srgbClr val="202124"/>
              </a:solidFill>
              <a:effectLst/>
              <a:latin typeface="Roboto" panose="02000000000000000000" pitchFamily="2" charset="0"/>
              <a:cs typeface="+mn-cs"/>
            </a:endParaRPr>
          </a:p>
          <a:p>
            <a:pPr algn="r"/>
            <a:endParaRPr lang="ar-SA" sz="1800" dirty="0">
              <a:solidFill>
                <a:srgbClr val="202124"/>
              </a:solidFill>
              <a:effectLst/>
              <a:latin typeface="Roboto" panose="02000000000000000000" pitchFamily="2" charset="0"/>
              <a:cs typeface="+mn-cs"/>
            </a:endParaRPr>
          </a:p>
          <a:p>
            <a:pPr algn="r"/>
            <a:r>
              <a:rPr lang="ar-SA" sz="2000" dirty="0"/>
              <a:t>ستتعلم في هذه الوحدة:</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مفهوم التسويق الإلكتروني ومميزاته والتحديات التي يواجهها.</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التعرف على أنواع التسويق الإلكتروني.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نصائح فعالة لإستراتيجيات التسويق الإلكتروني.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التواجد على الشبكة العنكبوتية وكيفية زيادته.</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التسويق واسع الانتشار.</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مفهوم المواطنة الرقمية مع وسائل التواصل الاجتماعي.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مفهوم التسويق عبر البريد الإلكتروني وأهميته.</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إنشاء حملة تسويقية عبر البريد الإلكتروني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إنشاء منصة تسويق عبر البريد الإلكتروني.</a:t>
            </a:r>
          </a:p>
        </p:txBody>
      </p:sp>
      <p:pic>
        <p:nvPicPr>
          <p:cNvPr id="4" name="صورة 3">
            <a:extLst>
              <a:ext uri="{FF2B5EF4-FFF2-40B4-BE49-F238E27FC236}">
                <a16:creationId xmlns:a16="http://schemas.microsoft.com/office/drawing/2014/main" id="{2F963624-06F4-9C3A-91FD-B38800C98C70}"/>
              </a:ext>
            </a:extLst>
          </p:cNvPr>
          <p:cNvPicPr>
            <a:picLocks noChangeAspect="1"/>
          </p:cNvPicPr>
          <p:nvPr/>
        </p:nvPicPr>
        <p:blipFill>
          <a:blip r:embed="rId2"/>
          <a:stretch>
            <a:fillRect/>
          </a:stretch>
        </p:blipFill>
        <p:spPr>
          <a:xfrm>
            <a:off x="749486" y="4756304"/>
            <a:ext cx="3200847" cy="1038370"/>
          </a:xfrm>
          <a:prstGeom prst="rect">
            <a:avLst/>
          </a:prstGeom>
        </p:spPr>
      </p:pic>
    </p:spTree>
    <p:extLst>
      <p:ext uri="{BB962C8B-B14F-4D97-AF65-F5344CB8AC3E}">
        <p14:creationId xmlns:p14="http://schemas.microsoft.com/office/powerpoint/2010/main" val="427998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552BF0A-3879-1C0F-F2D8-79CCDA0DC35E}"/>
              </a:ext>
            </a:extLst>
          </p:cNvPr>
          <p:cNvSpPr txBox="1"/>
          <p:nvPr/>
        </p:nvSpPr>
        <p:spPr>
          <a:xfrm>
            <a:off x="695457" y="2017115"/>
            <a:ext cx="10801086" cy="2823769"/>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lnSpc>
                <a:spcPct val="150000"/>
              </a:lnSpc>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a:r>
              <a:rPr lang="ar-SA" dirty="0">
                <a:cs typeface="+mn-cs"/>
              </a:rPr>
              <a:t>الدرس الثالث </a:t>
            </a:r>
          </a:p>
          <a:p>
            <a:pPr lvl="1" rtl="1"/>
            <a:r>
              <a:rPr lang="ar-SA" dirty="0">
                <a:cs typeface="+mn-cs"/>
              </a:rPr>
              <a:t>حملة التسويق عبر البريد الإلكتروني</a:t>
            </a:r>
            <a:endParaRPr lang="ar-SA" b="0" i="0" dirty="0">
              <a:solidFill>
                <a:srgbClr val="202124"/>
              </a:solidFill>
              <a:effectLst/>
              <a:latin typeface="Roboto" panose="02000000000000000000" pitchFamily="2" charset="0"/>
              <a:cs typeface="+mn-cs"/>
            </a:endParaRPr>
          </a:p>
        </p:txBody>
      </p:sp>
    </p:spTree>
    <p:extLst>
      <p:ext uri="{BB962C8B-B14F-4D97-AF65-F5344CB8AC3E}">
        <p14:creationId xmlns:p14="http://schemas.microsoft.com/office/powerpoint/2010/main" val="3659062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الثالث: </a:t>
            </a:r>
            <a:r>
              <a:rPr lang="ar-SA" sz="2000" b="1" dirty="0"/>
              <a:t>حملة التسويق عبر البريد الإلكتروني</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866A6C72-1E8B-D7CF-C80E-6A89C8972DCF}"/>
              </a:ext>
            </a:extLst>
          </p:cNvPr>
          <p:cNvSpPr txBox="1"/>
          <p:nvPr/>
        </p:nvSpPr>
        <p:spPr>
          <a:xfrm>
            <a:off x="2979174" y="935588"/>
            <a:ext cx="8071055" cy="5693866"/>
          </a:xfrm>
          <a:prstGeom prst="rect">
            <a:avLst/>
          </a:prstGeom>
          <a:noFill/>
        </p:spPr>
        <p:txBody>
          <a:bodyPr wrap="square">
            <a:spAutoFit/>
          </a:bodyPr>
          <a:lstStyle/>
          <a:p>
            <a:pPr algn="r" rtl="1"/>
            <a:r>
              <a:rPr lang="ar-SA" sz="2800" dirty="0">
                <a:solidFill>
                  <a:srgbClr val="FFC000"/>
                </a:solidFill>
                <a:latin typeface="Roboto" panose="02000000000000000000" pitchFamily="2" charset="0"/>
              </a:rPr>
              <a:t>إنشاء حملة تسويقية</a:t>
            </a:r>
            <a:br>
              <a:rPr lang="ar-SA" dirty="0"/>
            </a:br>
            <a:r>
              <a:rPr lang="ar-SA" b="0" i="0" dirty="0">
                <a:solidFill>
                  <a:srgbClr val="202124"/>
                </a:solidFill>
                <a:effectLst/>
                <a:latin typeface="Roboto" panose="02000000000000000000" pitchFamily="2" charset="0"/>
              </a:rPr>
              <a:t>بعد أن أنشأت حسابا على منصة ميل </a:t>
            </a:r>
            <a:r>
              <a:rPr lang="ar-SA" b="0" i="0" dirty="0" err="1">
                <a:solidFill>
                  <a:srgbClr val="202124"/>
                </a:solidFill>
                <a:effectLst/>
                <a:latin typeface="Roboto" panose="02000000000000000000" pitchFamily="2" charset="0"/>
              </a:rPr>
              <a:t>تشيمب</a:t>
            </a:r>
            <a:r>
              <a:rPr lang="ar-SA" b="0" i="0" dirty="0">
                <a:solidFill>
                  <a:srgbClr val="202124"/>
                </a:solidFill>
                <a:effectLst/>
                <a:latin typeface="Roboto" panose="02000000000000000000" pitchFamily="2" charset="0"/>
              </a:rPr>
              <a:t> </a:t>
            </a:r>
            <a:r>
              <a:rPr lang="en-US" b="0" i="0" dirty="0">
                <a:solidFill>
                  <a:srgbClr val="202124"/>
                </a:solidFill>
                <a:effectLst/>
                <a:latin typeface="Roboto" panose="02000000000000000000" pitchFamily="2" charset="0"/>
              </a:rPr>
              <a:t>Mailchimp، </a:t>
            </a:r>
            <a:r>
              <a:rPr lang="ar-SA" b="0" i="0" dirty="0">
                <a:solidFill>
                  <a:srgbClr val="202124"/>
                </a:solidFill>
                <a:effectLst/>
                <a:latin typeface="Roboto" panose="02000000000000000000" pitchFamily="2" charset="0"/>
              </a:rPr>
              <a:t>يمكنك الآن البدء في إنشاء حملة تسويقية عبر البريد الإلكتروني. وبشكل أكثر تحديدا، ستنشئ قالبا لبريدك الإلكتروني خاصا بالإعلان </a:t>
            </a:r>
            <a:r>
              <a:rPr lang="en-US" b="0" i="0" dirty="0">
                <a:solidFill>
                  <a:srgbClr val="202124"/>
                </a:solidFill>
                <a:effectLst/>
                <a:latin typeface="Roboto" panose="02000000000000000000" pitchFamily="2" charset="0"/>
              </a:rPr>
              <a:t>Announcement Email</a:t>
            </a:r>
            <a:r>
              <a:rPr lang="ar-SA" b="0" i="0" dirty="0">
                <a:solidFill>
                  <a:srgbClr val="202124"/>
                </a:solidFill>
                <a:effectLst/>
                <a:latin typeface="Roboto" panose="02000000000000000000" pitchFamily="2" charset="0"/>
              </a:rPr>
              <a:t> عن مهرجان التمور، من أجل إعلام جهات الاتصال الخاصة بك عن الحدث وكذلك الوقت والتاريخ الذي سيقام فيه.</a:t>
            </a:r>
          </a:p>
          <a:p>
            <a:pPr algn="r" rtl="1"/>
            <a:endParaRPr lang="ar-SA" dirty="0">
              <a:solidFill>
                <a:srgbClr val="202124"/>
              </a:solidFill>
              <a:latin typeface="Roboto" panose="02000000000000000000" pitchFamily="2" charset="0"/>
            </a:endParaRPr>
          </a:p>
          <a:p>
            <a:pPr algn="r" rtl="1"/>
            <a:r>
              <a:rPr lang="ar-SA" sz="2800" dirty="0">
                <a:solidFill>
                  <a:srgbClr val="FFC000"/>
                </a:solidFill>
                <a:latin typeface="Roboto" panose="02000000000000000000" pitchFamily="2" charset="0"/>
              </a:rPr>
              <a:t>اختيار قالب البريد الإلكتروني</a:t>
            </a:r>
            <a:br>
              <a:rPr lang="ar-SA" dirty="0"/>
            </a:br>
            <a:r>
              <a:rPr lang="ar-SA" b="0" i="0" dirty="0">
                <a:solidFill>
                  <a:srgbClr val="202124"/>
                </a:solidFill>
                <a:effectLst/>
                <a:latin typeface="Roboto" panose="02000000000000000000" pitchFamily="2" charset="0"/>
              </a:rPr>
              <a:t>إذا كنت تريد إرسال بريد إلكتروني لدعوة جهات الاتصال الخاصة بك لحضور الحدث، عليك اختيار قالتا مناسبا لهذا الحدث.</a:t>
            </a:r>
          </a:p>
          <a:p>
            <a:pPr algn="r" rtl="1"/>
            <a:endParaRPr lang="ar-SA" sz="2800" b="1" dirty="0">
              <a:solidFill>
                <a:srgbClr val="202124"/>
              </a:solidFill>
              <a:latin typeface="Roboto" panose="02000000000000000000" pitchFamily="2" charset="0"/>
            </a:endParaRPr>
          </a:p>
          <a:p>
            <a:pPr algn="r" rtl="1"/>
            <a:r>
              <a:rPr lang="ar-SA" sz="2800" b="1" dirty="0">
                <a:solidFill>
                  <a:srgbClr val="202124"/>
                </a:solidFill>
                <a:latin typeface="Roboto" panose="02000000000000000000" pitchFamily="2" charset="0"/>
              </a:rPr>
              <a:t>في الجزء العملي</a:t>
            </a:r>
            <a:endParaRPr lang="ar-SA" sz="2000" b="1" i="0" u="none" strike="noStrike" baseline="0" dirty="0">
              <a:solidFill>
                <a:srgbClr val="00A6FF"/>
              </a:solidFill>
              <a:latin typeface="Calibri-Bold"/>
            </a:endParaRPr>
          </a:p>
          <a:p>
            <a:pPr marL="285750" indent="-285750" algn="r" rtl="1">
              <a:buFont typeface="Arial" panose="020B0604020202020204" pitchFamily="34" charset="0"/>
              <a:buChar char="•"/>
            </a:pPr>
            <a:r>
              <a:rPr lang="ar-SA" b="1" dirty="0">
                <a:latin typeface="Calibri-Bold"/>
              </a:rPr>
              <a:t>اختبار قالب البريد الإلكتروني </a:t>
            </a:r>
          </a:p>
          <a:p>
            <a:pPr marL="285750" indent="-285750" algn="r" rtl="1">
              <a:buFont typeface="Arial" panose="020B0604020202020204" pitchFamily="34" charset="0"/>
              <a:buChar char="•"/>
            </a:pPr>
            <a:r>
              <a:rPr lang="ar-SA" b="1" dirty="0">
                <a:latin typeface="Calibri-Bold"/>
              </a:rPr>
              <a:t>ادراج الشعار </a:t>
            </a:r>
          </a:p>
          <a:p>
            <a:pPr marL="285750" indent="-285750" algn="r" rtl="1">
              <a:buFont typeface="Arial" panose="020B0604020202020204" pitchFamily="34" charset="0"/>
              <a:buChar char="•"/>
            </a:pPr>
            <a:r>
              <a:rPr lang="ar-SA" b="1" dirty="0">
                <a:latin typeface="Calibri-Bold"/>
              </a:rPr>
              <a:t>ادراج ملصق إعلاني </a:t>
            </a:r>
          </a:p>
          <a:p>
            <a:pPr marL="285750" indent="-285750" algn="r" rtl="1">
              <a:buFont typeface="Arial" panose="020B0604020202020204" pitchFamily="34" charset="0"/>
              <a:buChar char="•"/>
            </a:pPr>
            <a:r>
              <a:rPr lang="ar-SA" b="1" dirty="0">
                <a:latin typeface="Calibri-Bold"/>
              </a:rPr>
              <a:t>إدراج نص </a:t>
            </a:r>
          </a:p>
          <a:p>
            <a:pPr marL="285750" indent="-285750" algn="r" rtl="1">
              <a:buFont typeface="Arial" panose="020B0604020202020204" pitchFamily="34" charset="0"/>
              <a:buChar char="•"/>
            </a:pPr>
            <a:r>
              <a:rPr lang="ar-SA" b="1" dirty="0">
                <a:latin typeface="Calibri-Bold"/>
              </a:rPr>
              <a:t>تنسيق القالب</a:t>
            </a:r>
          </a:p>
          <a:p>
            <a:pPr marL="285750" indent="-285750" algn="r" rtl="1">
              <a:buFont typeface="Arial" panose="020B0604020202020204" pitchFamily="34" charset="0"/>
              <a:buChar char="•"/>
            </a:pPr>
            <a:r>
              <a:rPr lang="ar-SA" b="1" dirty="0">
                <a:latin typeface="Calibri-Bold"/>
              </a:rPr>
              <a:t>المعاينة البريد الإلكتروني </a:t>
            </a:r>
          </a:p>
          <a:p>
            <a:pPr marL="285750" indent="-285750" algn="r" rtl="1">
              <a:buFont typeface="Arial" panose="020B0604020202020204" pitchFamily="34" charset="0"/>
              <a:buChar char="•"/>
            </a:pPr>
            <a:r>
              <a:rPr lang="ar-SA" b="1" dirty="0">
                <a:latin typeface="Calibri-Bold"/>
              </a:rPr>
              <a:t>إرسال البريد الإلكتروني </a:t>
            </a:r>
          </a:p>
          <a:p>
            <a:pPr marL="285750" indent="-285750" algn="r" rtl="1">
              <a:buFont typeface="Arial" panose="020B0604020202020204" pitchFamily="34" charset="0"/>
              <a:buChar char="•"/>
            </a:pPr>
            <a:r>
              <a:rPr lang="ar-SA" b="1" dirty="0">
                <a:latin typeface="Calibri-Bold"/>
              </a:rPr>
              <a:t>حفظ قالب البريد الإلكتروني </a:t>
            </a:r>
          </a:p>
          <a:p>
            <a:pPr algn="r" rtl="1"/>
            <a:endParaRPr lang="ar-SA" dirty="0"/>
          </a:p>
        </p:txBody>
      </p:sp>
      <p:pic>
        <p:nvPicPr>
          <p:cNvPr id="6" name="صورة 5">
            <a:extLst>
              <a:ext uri="{FF2B5EF4-FFF2-40B4-BE49-F238E27FC236}">
                <a16:creationId xmlns:a16="http://schemas.microsoft.com/office/drawing/2014/main" id="{61C25CBD-E6C2-9B70-D56F-E836A813C479}"/>
              </a:ext>
            </a:extLst>
          </p:cNvPr>
          <p:cNvPicPr>
            <a:picLocks noChangeAspect="1"/>
          </p:cNvPicPr>
          <p:nvPr/>
        </p:nvPicPr>
        <p:blipFill>
          <a:blip r:embed="rId2"/>
          <a:stretch>
            <a:fillRect/>
          </a:stretch>
        </p:blipFill>
        <p:spPr>
          <a:xfrm>
            <a:off x="235975" y="841139"/>
            <a:ext cx="3000794" cy="1819529"/>
          </a:xfrm>
          <a:prstGeom prst="rect">
            <a:avLst/>
          </a:prstGeom>
        </p:spPr>
      </p:pic>
    </p:spTree>
    <p:extLst>
      <p:ext uri="{BB962C8B-B14F-4D97-AF65-F5344CB8AC3E}">
        <p14:creationId xmlns:p14="http://schemas.microsoft.com/office/powerpoint/2010/main" val="3310413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6588B960-D2B5-7FB1-D6E4-BFF45CF070CC}"/>
              </a:ext>
            </a:extLst>
          </p:cNvPr>
          <p:cNvSpPr txBox="1"/>
          <p:nvPr/>
        </p:nvSpPr>
        <p:spPr>
          <a:xfrm>
            <a:off x="887186" y="2102192"/>
            <a:ext cx="10801086" cy="2160092"/>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rtl="1"/>
            <a:r>
              <a:rPr lang="ar-SA" sz="6000" b="0" i="0" dirty="0">
                <a:solidFill>
                  <a:srgbClr val="202124"/>
                </a:solidFill>
                <a:effectLst/>
                <a:latin typeface="Roboto" panose="02000000000000000000" pitchFamily="2" charset="0"/>
              </a:rPr>
              <a:t>مشروع الوحدة</a:t>
            </a:r>
          </a:p>
        </p:txBody>
      </p:sp>
    </p:spTree>
    <p:extLst>
      <p:ext uri="{BB962C8B-B14F-4D97-AF65-F5344CB8AC3E}">
        <p14:creationId xmlns:p14="http://schemas.microsoft.com/office/powerpoint/2010/main" val="4242448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65DE3228-18BB-DA83-B1A4-3D10A3FAE1DE}"/>
              </a:ext>
            </a:extLst>
          </p:cNvPr>
          <p:cNvSpPr txBox="1"/>
          <p:nvPr/>
        </p:nvSpPr>
        <p:spPr>
          <a:xfrm>
            <a:off x="7109896" y="-124815"/>
            <a:ext cx="4098878" cy="2160092"/>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rtl="1"/>
            <a:r>
              <a:rPr lang="ar-SA" sz="6000" b="0" i="0" dirty="0">
                <a:solidFill>
                  <a:srgbClr val="202124"/>
                </a:solidFill>
                <a:effectLst/>
                <a:latin typeface="Roboto" panose="02000000000000000000" pitchFamily="2" charset="0"/>
              </a:rPr>
              <a:t>مشروع الوحدة</a:t>
            </a:r>
          </a:p>
        </p:txBody>
      </p:sp>
      <p:pic>
        <p:nvPicPr>
          <p:cNvPr id="3" name="صورة 2">
            <a:extLst>
              <a:ext uri="{FF2B5EF4-FFF2-40B4-BE49-F238E27FC236}">
                <a16:creationId xmlns:a16="http://schemas.microsoft.com/office/drawing/2014/main" id="{0A74451F-2B7A-8406-A2AA-8593D27B54CC}"/>
              </a:ext>
            </a:extLst>
          </p:cNvPr>
          <p:cNvPicPr>
            <a:picLocks noChangeAspect="1"/>
          </p:cNvPicPr>
          <p:nvPr/>
        </p:nvPicPr>
        <p:blipFill>
          <a:blip r:embed="rId2"/>
          <a:stretch>
            <a:fillRect/>
          </a:stretch>
        </p:blipFill>
        <p:spPr>
          <a:xfrm>
            <a:off x="2666521" y="1846299"/>
            <a:ext cx="6858957" cy="4610743"/>
          </a:xfrm>
          <a:prstGeom prst="rect">
            <a:avLst/>
          </a:prstGeom>
        </p:spPr>
      </p:pic>
    </p:spTree>
    <p:extLst>
      <p:ext uri="{BB962C8B-B14F-4D97-AF65-F5344CB8AC3E}">
        <p14:creationId xmlns:p14="http://schemas.microsoft.com/office/powerpoint/2010/main" val="309121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flipH="1">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flipV="1">
            <a:off x="0" y="0"/>
            <a:ext cx="12192000" cy="1168400"/>
            <a:chOff x="0" y="153685"/>
            <a:chExt cx="12192000" cy="1168400"/>
          </a:xfrm>
        </p:grpSpPr>
        <p:sp>
          <p:nvSpPr>
            <p:cNvPr id="9" name="Isosceles Triangle 8"/>
            <p:cNvSpPr/>
            <p:nvPr/>
          </p:nvSpPr>
          <p:spPr>
            <a:xfrm>
              <a:off x="0" y="153685"/>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flipH="1">
              <a:off x="0" y="153685"/>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3124289" y="1032555"/>
            <a:ext cx="5943422" cy="1569660"/>
          </a:xfrm>
          <a:prstGeom prst="rect">
            <a:avLst/>
          </a:prstGeom>
          <a:noFill/>
        </p:spPr>
        <p:txBody>
          <a:bodyPr wrap="none" rtlCol="0">
            <a:spAutoFit/>
          </a:bodyPr>
          <a:lstStyle/>
          <a:p>
            <a:pPr algn="ctr"/>
            <a:r>
              <a:rPr lang="en-US" sz="9600" b="1" dirty="0">
                <a:solidFill>
                  <a:srgbClr val="315565"/>
                </a:solidFill>
                <a:latin typeface="+mj-lt"/>
              </a:rPr>
              <a:t>THANK YOU</a:t>
            </a:r>
          </a:p>
        </p:txBody>
      </p:sp>
      <p:sp>
        <p:nvSpPr>
          <p:cNvPr id="13" name="Frame 12"/>
          <p:cNvSpPr/>
          <p:nvPr/>
        </p:nvSpPr>
        <p:spPr>
          <a:xfrm>
            <a:off x="1695026" y="1168400"/>
            <a:ext cx="1297970" cy="1297970"/>
          </a:xfrm>
          <a:prstGeom prst="frame">
            <a:avLst>
              <a:gd name="adj1" fmla="val 4912"/>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ame 13"/>
          <p:cNvSpPr/>
          <p:nvPr/>
        </p:nvSpPr>
        <p:spPr>
          <a:xfrm>
            <a:off x="1848711" y="1322085"/>
            <a:ext cx="990600" cy="990600"/>
          </a:xfrm>
          <a:prstGeom prst="frame">
            <a:avLst>
              <a:gd name="adj1" fmla="val 4912"/>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Box 2">
            <a:extLst>
              <a:ext uri="{FF2B5EF4-FFF2-40B4-BE49-F238E27FC236}">
                <a16:creationId xmlns:a16="http://schemas.microsoft.com/office/drawing/2014/main" id="{8E226582-DF16-0AA7-CAF3-8928DE6358FF}"/>
              </a:ext>
            </a:extLst>
          </p:cNvPr>
          <p:cNvSpPr txBox="1"/>
          <p:nvPr/>
        </p:nvSpPr>
        <p:spPr>
          <a:xfrm>
            <a:off x="3771485" y="2760414"/>
            <a:ext cx="4649030" cy="1631216"/>
          </a:xfrm>
          <a:prstGeom prst="rect">
            <a:avLst/>
          </a:prstGeom>
          <a:noFill/>
        </p:spPr>
        <p:txBody>
          <a:bodyPr wrap="none" rtlCol="0">
            <a:spAutoFit/>
          </a:bodyPr>
          <a:lstStyle/>
          <a:p>
            <a:pPr algn="r"/>
            <a:r>
              <a:rPr lang="ar-SA" sz="10000" spc="-150" dirty="0">
                <a:solidFill>
                  <a:schemeClr val="tx1">
                    <a:lumMod val="75000"/>
                    <a:lumOff val="25000"/>
                  </a:schemeClr>
                </a:solidFill>
                <a:latin typeface="(A) Arslan Wessam B" panose="03020402040406030203" pitchFamily="66" charset="-78"/>
                <a:cs typeface="+mj-cs"/>
              </a:rPr>
              <a:t>شكرا لكم</a:t>
            </a:r>
            <a:endParaRPr lang="en-ID" sz="10000" spc="-150" dirty="0">
              <a:solidFill>
                <a:schemeClr val="tx1">
                  <a:lumMod val="75000"/>
                  <a:lumOff val="25000"/>
                </a:schemeClr>
              </a:solidFill>
              <a:latin typeface="(A) Arslan Wessam B" panose="03020402040406030203" pitchFamily="66" charset="-78"/>
              <a:cs typeface="+mj-cs"/>
            </a:endParaRPr>
          </a:p>
        </p:txBody>
      </p:sp>
    </p:spTree>
    <p:extLst>
      <p:ext uri="{BB962C8B-B14F-4D97-AF65-F5344CB8AC3E}">
        <p14:creationId xmlns:p14="http://schemas.microsoft.com/office/powerpoint/2010/main" val="50922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552BF0A-3879-1C0F-F2D8-79CCDA0DC35E}"/>
              </a:ext>
            </a:extLst>
          </p:cNvPr>
          <p:cNvSpPr txBox="1"/>
          <p:nvPr/>
        </p:nvSpPr>
        <p:spPr>
          <a:xfrm>
            <a:off x="695457" y="2017115"/>
            <a:ext cx="10801086" cy="2823769"/>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lnSpc>
                <a:spcPct val="150000"/>
              </a:lnSpc>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a:r>
              <a:rPr lang="ar-SA" dirty="0">
                <a:cs typeface="+mn-cs"/>
              </a:rPr>
              <a:t>الدرس الأول </a:t>
            </a:r>
          </a:p>
          <a:p>
            <a:pPr lvl="1" rtl="1"/>
            <a:r>
              <a:rPr lang="ar-SA" dirty="0">
                <a:cs typeface="+mn-cs"/>
              </a:rPr>
              <a:t>مفهوم التسويق الإلكتروني</a:t>
            </a:r>
            <a:endParaRPr lang="ar-SA" b="0" i="0" dirty="0">
              <a:solidFill>
                <a:srgbClr val="202124"/>
              </a:solidFill>
              <a:effectLst/>
              <a:latin typeface="Roboto" panose="02000000000000000000" pitchFamily="2" charset="0"/>
              <a:cs typeface="+mn-cs"/>
            </a:endParaRPr>
          </a:p>
        </p:txBody>
      </p:sp>
    </p:spTree>
    <p:extLst>
      <p:ext uri="{BB962C8B-B14F-4D97-AF65-F5344CB8AC3E}">
        <p14:creationId xmlns:p14="http://schemas.microsoft.com/office/powerpoint/2010/main" val="1043798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235975" y="581993"/>
            <a:ext cx="10711016" cy="5109091"/>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التسويق الإلكتروني  </a:t>
            </a:r>
            <a:r>
              <a:rPr lang="en-US" sz="3200" dirty="0">
                <a:solidFill>
                  <a:srgbClr val="FFC000"/>
                </a:solidFill>
                <a:latin typeface="Roboto" panose="02000000000000000000" pitchFamily="2" charset="0"/>
              </a:rPr>
              <a:t>E-Marketing </a:t>
            </a:r>
            <a:br>
              <a:rPr lang="en-US" dirty="0"/>
            </a:br>
            <a:r>
              <a:rPr lang="ar-SA" dirty="0"/>
              <a:t>هو عملية تسويق منتج أو خدمة باستخدام أشكال مختلفة عبر الوسائط الإلكترونية وعلى رأسها الإنترنت</a:t>
            </a:r>
          </a:p>
          <a:p>
            <a:pPr algn="r" rtl="1"/>
            <a:r>
              <a:rPr lang="ar-SA" dirty="0"/>
              <a:t> ومن الأسماء الأخرى لهذا النوع من التسويق</a:t>
            </a:r>
          </a:p>
          <a:p>
            <a:pPr marL="285750" indent="-285750" algn="r" rtl="1">
              <a:buFont typeface="Arial" panose="020B0604020202020204" pitchFamily="34" charset="0"/>
              <a:buChar char="•"/>
            </a:pPr>
            <a:r>
              <a:rPr lang="ar-SA" dirty="0"/>
              <a:t> التسويق عبر الإنترنت  </a:t>
            </a:r>
            <a:r>
              <a:rPr lang="en-US" dirty="0"/>
              <a:t>Internet Marketing </a:t>
            </a:r>
            <a:endParaRPr lang="ar-SA" dirty="0"/>
          </a:p>
          <a:p>
            <a:pPr marL="285750" indent="-285750" algn="r" rtl="1">
              <a:buFont typeface="Arial" panose="020B0604020202020204" pitchFamily="34" charset="0"/>
              <a:buChar char="•"/>
            </a:pPr>
            <a:r>
              <a:rPr lang="ar-SA" dirty="0"/>
              <a:t>التسويق الشبكي</a:t>
            </a:r>
            <a:r>
              <a:rPr lang="en-US" dirty="0"/>
              <a:t>Web Marketing </a:t>
            </a:r>
            <a:endParaRPr lang="ar-SA" dirty="0"/>
          </a:p>
          <a:p>
            <a:pPr marL="285750" indent="-285750" algn="r" rtl="1">
              <a:buFont typeface="Arial" panose="020B0604020202020204" pitchFamily="34" charset="0"/>
              <a:buChar char="•"/>
            </a:pPr>
            <a:r>
              <a:rPr lang="ar-SA" dirty="0"/>
              <a:t>التسويق الرقمي </a:t>
            </a:r>
            <a:r>
              <a:rPr lang="en-US" dirty="0"/>
              <a:t>Digital Marketing</a:t>
            </a:r>
          </a:p>
          <a:p>
            <a:pPr algn="r" rtl="1"/>
            <a:r>
              <a:rPr lang="ar-SA" dirty="0"/>
              <a:t>ولقد زاد التسويق الإلكتروني من قدرة الشركات على إجراء الأعمال بشكل أسرع وبدقة وبتكلفة منخفضة، كما يحتوي على تقنيات مختلفة لمساعدة الشركات على التواصل مع العملاء الحاليين والمحتملين </a:t>
            </a:r>
          </a:p>
          <a:p>
            <a:pPr algn="r" rtl="1"/>
            <a:r>
              <a:rPr lang="ar-SA" dirty="0"/>
              <a:t>لتتعرف على بعض مميزات التسويق الإلكتروني مقارنة بإستراتيجيات التسويق التقليدية</a:t>
            </a:r>
          </a:p>
          <a:p>
            <a:pPr algn="r" rtl="1"/>
            <a:r>
              <a:rPr lang="ar-SA" sz="2400" dirty="0">
                <a:solidFill>
                  <a:srgbClr val="B9887E"/>
                </a:solidFill>
                <a:latin typeface="Roboto" panose="02000000000000000000" pitchFamily="2" charset="0"/>
              </a:rPr>
              <a:t>مميزات التسويق الإلكترونية</a:t>
            </a:r>
          </a:p>
          <a:p>
            <a:pPr marL="285750" indent="-285750" algn="r" rtl="1">
              <a:buFont typeface="Arial" panose="020B0604020202020204" pitchFamily="34" charset="0"/>
              <a:buChar char="•"/>
            </a:pPr>
            <a:r>
              <a:rPr lang="ar-SA" dirty="0"/>
              <a:t>عائد الاستثمار أفضل بكثير من التسويق التقليدي بسبب زيادة إيرادات المبيعات.</a:t>
            </a:r>
          </a:p>
          <a:p>
            <a:pPr marL="285750" indent="-285750" algn="r" rtl="1">
              <a:buFont typeface="Arial" panose="020B0604020202020204" pitchFamily="34" charset="0"/>
              <a:buChar char="•"/>
            </a:pPr>
            <a:r>
              <a:rPr lang="ar-SA" dirty="0"/>
              <a:t>تقليل تكلفة التسويق حيث يتم ذلك عبر الإنترنت. ويعتمد هذا الانخفاض في التكاليف إلى إلغاء النفقات المتعلقة بالسفر والطباعة، علاوة على ذلك، يشمل التسويق التقليدي الإعلان عن طريق التلفزيون والصحف وما إلى ذلك، مما يتطلب المزيد من النفقات</a:t>
            </a:r>
          </a:p>
          <a:p>
            <a:pPr marL="285750" indent="-285750" algn="r" rtl="1">
              <a:buFont typeface="Arial" panose="020B0604020202020204" pitchFamily="34" charset="0"/>
              <a:buChar char="•"/>
            </a:pPr>
            <a:r>
              <a:rPr lang="ar-SA" dirty="0"/>
              <a:t>يمكن الحصول على نتيجة سريعة للحملة التسويقية بسبب القدرة على استهداف العملاء المناسبين.</a:t>
            </a:r>
          </a:p>
          <a:p>
            <a:pPr marL="285750" indent="-285750" algn="r" rtl="1">
              <a:buFont typeface="Arial" panose="020B0604020202020204" pitchFamily="34" charset="0"/>
              <a:buChar char="•"/>
            </a:pPr>
            <a:r>
              <a:rPr lang="ar-SA" dirty="0"/>
              <a:t>إمكانية مراقبة وإدارة الحملة التسويقية والبيانات المتعلقة من خلال أدوات تحلل عدد الضغطات على الإعلان وبيانات العملاء</a:t>
            </a:r>
          </a:p>
          <a:p>
            <a:pPr algn="r" rtl="1"/>
            <a:r>
              <a:rPr lang="ar-SA" dirty="0"/>
              <a:t>وعلى الرغم من المميزات التي يتميز بها التسويق الإلكتروني إلا أنه قد يتسبب في تحديات تواجه المنتجين، يمكن حصرها في التالي:</a:t>
            </a:r>
            <a:br>
              <a:rPr lang="ar-SA" dirty="0"/>
            </a:b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143042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235975" y="581993"/>
            <a:ext cx="10711016" cy="1569660"/>
          </a:xfrm>
          <a:prstGeom prst="rect">
            <a:avLst/>
          </a:prstGeom>
          <a:noFill/>
        </p:spPr>
        <p:txBody>
          <a:bodyPr wrap="square">
            <a:spAutoFit/>
          </a:bodyPr>
          <a:lstStyle/>
          <a:p>
            <a:pPr algn="r" rtl="1"/>
            <a:r>
              <a:rPr lang="ar-SA" sz="2400" dirty="0">
                <a:solidFill>
                  <a:srgbClr val="B9887E"/>
                </a:solidFill>
                <a:latin typeface="Roboto" panose="02000000000000000000" pitchFamily="2" charset="0"/>
              </a:rPr>
              <a:t>تحديات التسويق الإلكترونية</a:t>
            </a:r>
          </a:p>
          <a:p>
            <a:pPr marL="285750" indent="-285750" algn="r" rtl="1">
              <a:buFont typeface="Arial" panose="020B0604020202020204" pitchFamily="34" charset="0"/>
              <a:buChar char="•"/>
            </a:pPr>
            <a:r>
              <a:rPr lang="ar-SA" dirty="0"/>
              <a:t>يعتمد التسويق الإلكتروني بشكل كامل على التكنولوجيا والإنترنت. يمكن أن يؤدي انقطاع الاتصال الطفيف إلى تمريض عملك بأكمله للخطر.</a:t>
            </a:r>
          </a:p>
          <a:p>
            <a:pPr marL="285750" indent="-285750" algn="r" rtl="1">
              <a:buFont typeface="Arial" panose="020B0604020202020204" pitchFamily="34" charset="0"/>
              <a:buChar char="•"/>
            </a:pPr>
            <a:r>
              <a:rPr lang="ar-SA" dirty="0"/>
              <a:t>زيادة المشكلات المتعلقة بقضايا الأمن والخصوصية كسرقة البيانات والاحتيال الإلكتروني. </a:t>
            </a:r>
          </a:p>
          <a:p>
            <a:pPr marL="285750" indent="-285750" algn="r" rtl="1">
              <a:buFont typeface="Arial" panose="020B0604020202020204" pitchFamily="34" charset="0"/>
              <a:buChar char="•"/>
            </a:pPr>
            <a:r>
              <a:rPr lang="ar-SA" dirty="0"/>
              <a:t>اضطرار البائع إلى الدخول في منافسة عالمية مع مقدمي منتجات أو خدمات حول العالم </a:t>
            </a:r>
          </a:p>
          <a:p>
            <a:pPr marL="285750" indent="-285750" algn="r" rtl="1">
              <a:buFont typeface="Arial" panose="020B0604020202020204" pitchFamily="34" charset="0"/>
              <a:buChar char="•"/>
            </a:pPr>
            <a:r>
              <a:rPr lang="ar-SA" dirty="0"/>
              <a:t>شفافية أعلى في الأسعار تؤدي إلى زيادة المنافسة في الأسعار</a:t>
            </a: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245061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a:extLst>
              <a:ext uri="{FF2B5EF4-FFF2-40B4-BE49-F238E27FC236}">
                <a16:creationId xmlns:a16="http://schemas.microsoft.com/office/drawing/2014/main" id="{97B82009-432C-D5B6-83C6-C1FCF99BE56A}"/>
              </a:ext>
            </a:extLst>
          </p:cNvPr>
          <p:cNvGraphicFramePr/>
          <p:nvPr>
            <p:extLst>
              <p:ext uri="{D42A27DB-BD31-4B8C-83A1-F6EECF244321}">
                <p14:modId xmlns:p14="http://schemas.microsoft.com/office/powerpoint/2010/main" val="161354740"/>
              </p:ext>
            </p:extLst>
          </p:nvPr>
        </p:nvGraphicFramePr>
        <p:xfrm>
          <a:off x="0" y="339213"/>
          <a:ext cx="11061290" cy="6179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838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B80295D7-A2E0-4372-B71F-FF796E8661E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3B83377C-5434-4710-B264-2265ABE999E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1599CD9D-0DAA-4BB9-A037-E867BB58E59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8EF733DC-28F0-49A9-8601-BFC13A678C4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F9EB9D08-D583-4962-BDCE-8C505B90017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B2FB7BE3-5BA6-4156-AB3F-E25F59380E73}"/>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54FC8F8A-5BE6-4AB8-B875-15A4D761F138}"/>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7F0BAC4E-F338-4F21-8FCC-B92EE1FBAE2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CFFCC9A0-AE7A-40B9-9542-54E645A9E83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AB28FDB9-B09F-4C9E-8142-C8CA5F5183A5}"/>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12A54E0A-853A-4C3E-BD1A-CAE4FCE79BB0}"/>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graphicEl>
                                              <a:dgm id="{305A0AE9-CE5C-46DB-AAA6-7A4E78EF7D9D}"/>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7F2F0E67-E01E-4FCE-B1FC-0A20F311D654}"/>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graphicEl>
                                              <a:dgm id="{A0FAAFC0-F0DE-45B6-8715-C1C445E048F5}"/>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graphicEl>
                                              <a:dgm id="{B3D7AF0F-0C41-42E0-91B6-3D0208B5EA9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t>مفهوم التسويق الإلكتروني</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85362"/>
            <a:ext cx="11149781" cy="6063198"/>
          </a:xfrm>
          <a:prstGeom prst="rect">
            <a:avLst/>
          </a:prstGeom>
          <a:noFill/>
        </p:spPr>
        <p:txBody>
          <a:bodyPr wrap="square">
            <a:spAutoFit/>
          </a:bodyPr>
          <a:lstStyle/>
          <a:p>
            <a:pPr algn="r" rtl="1"/>
            <a:r>
              <a:rPr lang="ar-SA" sz="3200" dirty="0">
                <a:solidFill>
                  <a:srgbClr val="FFC000"/>
                </a:solidFill>
                <a:latin typeface="Roboto" panose="02000000000000000000" pitchFamily="2" charset="0"/>
              </a:rPr>
              <a:t>أنواع التسويق الإلكتروني</a:t>
            </a:r>
          </a:p>
          <a:p>
            <a:pPr algn="r" rtl="1"/>
            <a:r>
              <a:rPr lang="ar-SA" dirty="0"/>
              <a:t>لا يقتصر الأمر على التسويق عبر المواقع الإلكترونية فحسب، بل يشمل أيضا التسويق الذي يتم عبر البريد الإلكتروني والوسائط الرقمية الأخرى. يتم استخدام مجموعة من التقنيات للمساعدة في ربط الشركات بعملائها، وتوجد عدة طرق  يمكن للشركات من خلالها استخدام الإنترنت للتسويق الإلكتروني، من هذه الطرق:</a:t>
            </a:r>
          </a:p>
          <a:p>
            <a:pPr algn="r" rtl="1"/>
            <a:r>
              <a:rPr lang="ar-SA" sz="2000" dirty="0">
                <a:solidFill>
                  <a:srgbClr val="A5955E"/>
                </a:solidFill>
                <a:latin typeface="Roboto" panose="02000000000000000000" pitchFamily="2" charset="0"/>
              </a:rPr>
              <a:t>التسويق بالمقالات </a:t>
            </a:r>
            <a:r>
              <a:rPr lang="en-US" sz="2000" dirty="0">
                <a:solidFill>
                  <a:srgbClr val="A5955E"/>
                </a:solidFill>
                <a:latin typeface="Roboto" panose="02000000000000000000" pitchFamily="2" charset="0"/>
              </a:rPr>
              <a:t>Article Marketing</a:t>
            </a:r>
            <a:endParaRPr lang="ar-SA" sz="2000" dirty="0">
              <a:solidFill>
                <a:srgbClr val="A5955E"/>
              </a:solidFill>
              <a:latin typeface="Roboto" panose="02000000000000000000" pitchFamily="2" charset="0"/>
            </a:endParaRPr>
          </a:p>
          <a:p>
            <a:pPr algn="r" rtl="1"/>
            <a:r>
              <a:rPr lang="ar-SA" dirty="0"/>
              <a:t>هو نوع من الإعلانات تقوم فيه الشركات بكتابة ونشر مقالات قصيرة في الصحف والمجلات الإلكترونية والمنتديات والمدونات ووسائل التواصل الاجتماعي وغيرها.</a:t>
            </a:r>
          </a:p>
          <a:p>
            <a:pPr algn="r" rtl="1"/>
            <a:r>
              <a:rPr lang="ar-SA" sz="2000" dirty="0">
                <a:solidFill>
                  <a:srgbClr val="A5955E"/>
                </a:solidFill>
                <a:latin typeface="Roboto" panose="02000000000000000000" pitchFamily="2" charset="0"/>
              </a:rPr>
              <a:t>التسويق بالعمولة </a:t>
            </a:r>
            <a:r>
              <a:rPr lang="en-US" sz="2000" dirty="0">
                <a:solidFill>
                  <a:srgbClr val="A5955E"/>
                </a:solidFill>
                <a:latin typeface="Roboto" panose="02000000000000000000" pitchFamily="2" charset="0"/>
              </a:rPr>
              <a:t>Affiliate Marketing</a:t>
            </a:r>
            <a:endParaRPr lang="ar-SA" sz="2000" dirty="0">
              <a:solidFill>
                <a:srgbClr val="A5955E"/>
              </a:solidFill>
              <a:latin typeface="Roboto" panose="02000000000000000000" pitchFamily="2" charset="0"/>
            </a:endParaRPr>
          </a:p>
          <a:p>
            <a:pPr algn="r" rtl="1"/>
            <a:r>
              <a:rPr lang="ar-SA" dirty="0"/>
              <a:t>يقوم على فكرة إرسال الزوار أو العملاء إلى المتجر الإلكتروني من خلال أفراد أو شركات أخرى تتقاضى عمولة عن جهودها في التسويق.</a:t>
            </a:r>
          </a:p>
          <a:p>
            <a:pPr algn="r" rtl="1"/>
            <a:r>
              <a:rPr lang="ar-SA" sz="2000" dirty="0">
                <a:solidFill>
                  <a:srgbClr val="A5955E"/>
                </a:solidFill>
                <a:latin typeface="Roboto" panose="02000000000000000000" pitchFamily="2" charset="0"/>
              </a:rPr>
              <a:t>تسويق عن طريق الفيديو</a:t>
            </a:r>
            <a:r>
              <a:rPr lang="en-US" sz="2000" dirty="0">
                <a:solidFill>
                  <a:srgbClr val="A5955E"/>
                </a:solidFill>
                <a:latin typeface="Roboto" panose="02000000000000000000" pitchFamily="2" charset="0"/>
              </a:rPr>
              <a:t>Video Marketing</a:t>
            </a:r>
            <a:endParaRPr lang="ar-SA" sz="2000" dirty="0">
              <a:solidFill>
                <a:srgbClr val="A5955E"/>
              </a:solidFill>
              <a:latin typeface="Roboto" panose="02000000000000000000" pitchFamily="2" charset="0"/>
            </a:endParaRPr>
          </a:p>
          <a:p>
            <a:pPr algn="r" rtl="1"/>
            <a:r>
              <a:rPr lang="ar-SA" dirty="0"/>
              <a:t>هو استخدام مقاطع الفيديو للترويج لمنتج أو خدمة وتسويقه؛ وذلك لزيادة التفاعل على القنوات الرقمية والاجتماعية.</a:t>
            </a:r>
          </a:p>
          <a:p>
            <a:pPr algn="r" rtl="1"/>
            <a:r>
              <a:rPr lang="ar-SA" sz="2000" dirty="0">
                <a:solidFill>
                  <a:srgbClr val="A5955E"/>
                </a:solidFill>
                <a:latin typeface="Roboto" panose="02000000000000000000" pitchFamily="2" charset="0"/>
              </a:rPr>
              <a:t>التسويق عبر البريد الإلكتروني</a:t>
            </a:r>
            <a:r>
              <a:rPr lang="en-US" sz="2000" dirty="0">
                <a:solidFill>
                  <a:srgbClr val="A5955E"/>
                </a:solidFill>
                <a:latin typeface="Roboto" panose="02000000000000000000" pitchFamily="2" charset="0"/>
              </a:rPr>
              <a:t>Email Marketing</a:t>
            </a:r>
            <a:endParaRPr lang="ar-SA" sz="2000" dirty="0">
              <a:solidFill>
                <a:srgbClr val="A5955E"/>
              </a:solidFill>
              <a:latin typeface="Roboto" panose="02000000000000000000" pitchFamily="2" charset="0"/>
            </a:endParaRPr>
          </a:p>
          <a:p>
            <a:pPr algn="r" rtl="1"/>
            <a:r>
              <a:rPr lang="ar-SA" dirty="0"/>
              <a:t>يتم من خلال إرسال رسالة تجارية عادة إلى مجموعة من الأشخاص باستخدام البريد الإلكتروني.</a:t>
            </a:r>
          </a:p>
          <a:p>
            <a:pPr algn="r" rtl="1"/>
            <a:r>
              <a:rPr lang="ar-SA" sz="2000" dirty="0">
                <a:solidFill>
                  <a:srgbClr val="A5955E"/>
                </a:solidFill>
                <a:latin typeface="Roboto" panose="02000000000000000000" pitchFamily="2" charset="0"/>
              </a:rPr>
              <a:t>التسويق عبر المدونات </a:t>
            </a:r>
            <a:r>
              <a:rPr lang="en-US" sz="2000" dirty="0">
                <a:solidFill>
                  <a:srgbClr val="A5955E"/>
                </a:solidFill>
                <a:latin typeface="Roboto" panose="02000000000000000000" pitchFamily="2" charset="0"/>
              </a:rPr>
              <a:t>Blog Marketing</a:t>
            </a:r>
            <a:endParaRPr lang="ar-SA" sz="2000" dirty="0">
              <a:solidFill>
                <a:srgbClr val="A5955E"/>
              </a:solidFill>
              <a:latin typeface="Roboto" panose="02000000000000000000" pitchFamily="2" charset="0"/>
            </a:endParaRPr>
          </a:p>
          <a:p>
            <a:pPr algn="r" rtl="1"/>
            <a:r>
              <a:rPr lang="ar-SA" dirty="0"/>
              <a:t>يتم استخدام المدونات في الإعلان عن المتجر أو المنتج أو الخدمة المطلوب تسويقها، ويقوم المدونون من خلال المدونة باستعراض تجربتهم للمنتج ونتائجها، وتزكية المنتج لمتابعيهم.</a:t>
            </a:r>
          </a:p>
          <a:p>
            <a:pPr algn="r" rtl="1"/>
            <a:r>
              <a:rPr lang="ar-SA" sz="2000" dirty="0">
                <a:solidFill>
                  <a:srgbClr val="A5955E"/>
                </a:solidFill>
                <a:latin typeface="Roboto" panose="02000000000000000000" pitchFamily="2" charset="0"/>
              </a:rPr>
              <a:t>التسويق عبر وسائل التواصل الاجتماعي</a:t>
            </a:r>
            <a:r>
              <a:rPr lang="en-US" sz="2000" dirty="0">
                <a:solidFill>
                  <a:srgbClr val="A5955E"/>
                </a:solidFill>
                <a:latin typeface="Roboto" panose="02000000000000000000" pitchFamily="2" charset="0"/>
              </a:rPr>
              <a:t>Social Media Marketing – SMM</a:t>
            </a:r>
            <a:endParaRPr lang="ar-SA" sz="2000" dirty="0">
              <a:solidFill>
                <a:srgbClr val="A5955E"/>
              </a:solidFill>
              <a:latin typeface="Roboto" panose="02000000000000000000" pitchFamily="2" charset="0"/>
            </a:endParaRPr>
          </a:p>
          <a:p>
            <a:pPr algn="r" rtl="1"/>
            <a:r>
              <a:rPr lang="ar-SA" dirty="0"/>
              <a:t>هو استخدام منصات التواصل الاجتماعي للترويج لمنتج أو خدمة أو علامة تجارية، ويمكن للشركات التي تستخدم وسائل التواصل الاجتماعي زيادة الوعي بملامتها التجارية، وزيادة حركة المرور والمبيعات على موقعها الإلكتروني.</a:t>
            </a:r>
          </a:p>
          <a:p>
            <a:pPr algn="r" rtl="1"/>
            <a:r>
              <a:rPr lang="ar-SA" sz="2000" dirty="0">
                <a:solidFill>
                  <a:srgbClr val="A5955E"/>
                </a:solidFill>
                <a:latin typeface="Roboto" panose="02000000000000000000" pitchFamily="2" charset="0"/>
              </a:rPr>
              <a:t>التسويق عبر محركات البحث </a:t>
            </a:r>
            <a:r>
              <a:rPr lang="en-US" sz="2000" dirty="0">
                <a:solidFill>
                  <a:srgbClr val="A5955E"/>
                </a:solidFill>
                <a:latin typeface="Roboto" panose="02000000000000000000" pitchFamily="2" charset="0"/>
              </a:rPr>
              <a:t>Search engine marketing – SEM</a:t>
            </a:r>
            <a:endParaRPr lang="ar-SA" sz="2000" dirty="0">
              <a:solidFill>
                <a:srgbClr val="A5955E"/>
              </a:solidFill>
              <a:latin typeface="Roboto" panose="02000000000000000000" pitchFamily="2" charset="0"/>
            </a:endParaRPr>
          </a:p>
          <a:p>
            <a:pPr algn="r" rtl="1"/>
            <a:r>
              <a:rPr lang="ar-SA" dirty="0"/>
              <a:t>هو أحد أشكال التسويق الإلكتروني ويتضمن الترويج للمواقع الإلكترونية عن طريق زيادة ظهورها في محركات البحث، وجذب حركة مرور مؤهلة إلى الموقع. وبعد الاستثمار في التسويق عبر محركات البحث طريقة رائعة لزيادة الوعي بالعلامة التجارية وزيادة المبيعات للشركة.</a:t>
            </a:r>
            <a:br>
              <a:rPr lang="ar-SA" dirty="0"/>
            </a:b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413853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a:extLst>
              <a:ext uri="{FF2B5EF4-FFF2-40B4-BE49-F238E27FC236}">
                <a16:creationId xmlns:a16="http://schemas.microsoft.com/office/drawing/2014/main" id="{97B82009-432C-D5B6-83C6-C1FCF99BE56A}"/>
              </a:ext>
            </a:extLst>
          </p:cNvPr>
          <p:cNvGraphicFramePr/>
          <p:nvPr>
            <p:extLst>
              <p:ext uri="{D42A27DB-BD31-4B8C-83A1-F6EECF244321}">
                <p14:modId xmlns:p14="http://schemas.microsoft.com/office/powerpoint/2010/main" val="1892602156"/>
              </p:ext>
            </p:extLst>
          </p:nvPr>
        </p:nvGraphicFramePr>
        <p:xfrm>
          <a:off x="0" y="339213"/>
          <a:ext cx="11061290" cy="6179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751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0EA197D-2911-4664-A78E-EF8F9D5220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964C8A08-BCDF-451E-B915-B1800ED1E4A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A34C2019-50D4-49AC-B36D-4A3F10911F0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1EA8E946-8036-4BDF-B9BD-542186B88D1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60392381-F064-4F7B-9AC8-40B24C70CF4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7B5BE75E-E081-44FD-8047-A2336881590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F77D8787-7722-4F93-90BB-659D45671622}"/>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7A1FAC4B-FB28-4F69-B2FD-F6A62DBF798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1C8B316C-67C3-41C2-B5E1-33DED7910E3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1F520BC8-DE26-4CD7-89C1-41FD768DB09C}"/>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9859B9FA-FE31-4CC9-B7E7-63D9372E4FFB}"/>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graphicEl>
                                              <a:dgm id="{ACFF4BBC-6009-4452-8D0F-E12E2C7AA339}"/>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13C7049D-7914-445D-9F1B-80759BB0138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theme/theme1.xml><?xml version="1.0" encoding="utf-8"?>
<a:theme xmlns:a="http://schemas.openxmlformats.org/drawingml/2006/main" name="Office Theme">
  <a:themeElements>
    <a:clrScheme name="نص متحرك">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مخصص 4">
      <a:majorFont>
        <a:latin typeface="Calibri Light"/>
        <a:ea typeface=""/>
        <a:cs typeface="Sultan bold"/>
      </a:majorFont>
      <a:minorFont>
        <a:latin typeface="Calibri"/>
        <a:ea typeface=""/>
        <a:cs typeface="Sakkal Majalla"/>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1047</TotalTime>
  <Words>4833</Words>
  <Application>Microsoft Office PowerPoint</Application>
  <PresentationFormat>شاشة عريضة</PresentationFormat>
  <Paragraphs>293</Paragraphs>
  <Slides>34</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34</vt:i4>
      </vt:variant>
    </vt:vector>
  </HeadingPairs>
  <TitlesOfParts>
    <vt:vector size="43" baseType="lpstr">
      <vt:lpstr>(A) Arslan Wessam B</vt:lpstr>
      <vt:lpstr>Aref Ruqaa</vt:lpstr>
      <vt:lpstr>Arial</vt:lpstr>
      <vt:lpstr>Calibri</vt:lpstr>
      <vt:lpstr>Calibri Light</vt:lpstr>
      <vt:lpstr>Calibri-Bold</vt:lpstr>
      <vt:lpstr>Fredericka the Great</vt:lpstr>
      <vt:lpstr>Roboto</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OfficePro Plus</cp:lastModifiedBy>
  <cp:revision>313</cp:revision>
  <dcterms:created xsi:type="dcterms:W3CDTF">2019-02-24T10:26:56Z</dcterms:created>
  <dcterms:modified xsi:type="dcterms:W3CDTF">2022-11-12T19:09:55Z</dcterms:modified>
</cp:coreProperties>
</file>