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372"/>
    <a:srgbClr val="8F5F20"/>
    <a:srgbClr val="BFD2D8"/>
    <a:srgbClr val="58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321715-9919-41AD-852C-25671C0BB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12E9F8A-87F2-408F-81BA-7F337D18C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BFE63B-503F-4739-AAF2-640DA2F5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0CD4-0983-4230-A0A8-4AF35609091B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67CCCF6-E935-4C81-845A-43FFB4DF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3ED15B-BCD2-444A-BECC-DFF0EE5F8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72D6-95D8-444C-BD32-4D397FA88A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8698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F605E5E-D54A-400D-9091-06D67EF7D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1F9514-B07A-454F-8786-AA255D69B2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EAB3D8-1FC9-4A4D-92FA-83044AE04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0CD4-0983-4230-A0A8-4AF35609091B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23319BE-85EE-4422-888E-CADE499BD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C6B2730-C399-4392-851C-EED7C540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72D6-95D8-444C-BD32-4D397FA88A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551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65737FB-FB75-4AD8-B502-489391475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BFB636E-35D5-4C01-8BF7-90565B1E5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92B7AA-7EE7-4550-AAA4-3A7389F1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0CD4-0983-4230-A0A8-4AF35609091B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F10DE6E-9431-4815-9611-7F3C190F5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DBC827-3659-463C-9A38-2FB4A434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72D6-95D8-444C-BD32-4D397FA88A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91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8E25D2-7F3B-4075-A555-9FF32109F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DF1DDE-CC1A-413B-B12B-4D01100E6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C65D7B9-78DD-4C20-B26D-BE13D7A0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0CD4-0983-4230-A0A8-4AF35609091B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1681D9C-2FD2-45AA-9E6F-45FE5784D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40D3414-DC08-4AE2-8744-229CE417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72D6-95D8-444C-BD32-4D397FA88A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3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53EEBA-7E8B-4009-B65D-6DB932015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F358F37-D5DC-4F6D-BADA-32B8AD68D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C234070-3D95-408D-B779-A217ADBE4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0CD4-0983-4230-A0A8-4AF35609091B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56C443A-261A-4141-95BF-01EDD65B4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617709E-EE56-4408-86CD-07E586FD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72D6-95D8-444C-BD32-4D397FA88A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170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C1247D-E658-458F-8A51-ACC89F84A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24DE15A-4E55-4043-829F-61CA73077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B7F569C-1048-4B20-929A-245C189D6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393093-3EF1-474E-BB14-D558F17E2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0CD4-0983-4230-A0A8-4AF35609091B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16FF3E2-7C49-4E22-9197-186FDB361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0CEA560-87E7-4A7F-9A2A-56A7D19A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72D6-95D8-444C-BD32-4D397FA88A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97A2FF-4EC9-455E-AEBE-92D493EF1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98B4C99-ED80-4497-853F-2568118B6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F359136-563D-43F2-ACD0-955544B39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BA3C1F8-E85F-4E65-BB4C-8BA6FCAEA2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9B15AD2-559C-41A0-8560-119344E8A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6EE2300-6584-44C4-8DB4-D33D54CD7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0CD4-0983-4230-A0A8-4AF35609091B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A2F74F3-27E1-4A2B-8293-EB940E3A0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5B39B45-0EA3-49BC-87D2-938C09C39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72D6-95D8-444C-BD32-4D397FA88A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374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580E51-06CA-4C26-A6B0-DDBA5CEB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1B13F2A-3F4F-4AA2-A91C-295D39A5C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0CD4-0983-4230-A0A8-4AF35609091B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40FA869-BCB6-4851-8334-70AB328CF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5526F09-10F1-430B-BC99-E010325E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72D6-95D8-444C-BD32-4D397FA88A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576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81CD3CC-491A-4FA6-A537-E16F01764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0CD4-0983-4230-A0A8-4AF35609091B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3834F16-59E2-453E-9BED-F769A6E7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B0E3823-9508-4A0F-8D3B-94D48EE84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72D6-95D8-444C-BD32-4D397FA88A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112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410ABA-3861-4812-87FA-436349913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F558C7E-3C06-4265-A74B-452941D5E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8D12BB7-0E44-4D43-8162-3E7869C7D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9F2A745-91C8-407F-8278-701F022DC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0CD4-0983-4230-A0A8-4AF35609091B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9BF0842-55BB-4F6D-8483-36AEB93A4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F46D8E-9A01-41D0-8008-3DDF53954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72D6-95D8-444C-BD32-4D397FA88A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450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F39CE2-3CD4-42E2-84F5-7C3949F4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AF80CEF-6163-4DFF-B2E5-4089FE13B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C55C190-2D8F-451D-B52A-D9ED363B1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6389873-C831-49C6-8586-C43351CE2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0CD4-0983-4230-A0A8-4AF35609091B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9EF7663-E384-4AAA-99E5-A83B8C062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D9AED4-2BA8-4E05-A9EE-50C738791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72D6-95D8-444C-BD32-4D397FA88A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505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C5E5DC4-EC10-47D9-8A72-2D81EC957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232B96A-9493-46A3-A821-C66E44C67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AC8F805-92D8-4D54-B565-E90BD8585D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D0CD4-0983-4230-A0A8-4AF35609091B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E6DC79-5A24-4992-8DA8-70FCEB044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616D43B-83BF-4CC3-A8A2-8E69DB39A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172D6-95D8-444C-BD32-4D397FA88A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371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3" Type="http://schemas.openxmlformats.org/officeDocument/2006/relationships/slide" Target="slide3.xml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" Type="http://schemas.openxmlformats.org/officeDocument/2006/relationships/image" Target="../media/image1.jpg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image" Target="../media/image2.gif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00708EC4-69BA-449D-910A-D3143FE82362}"/>
              </a:ext>
            </a:extLst>
          </p:cNvPr>
          <p:cNvSpPr/>
          <p:nvPr/>
        </p:nvSpPr>
        <p:spPr>
          <a:xfrm>
            <a:off x="1305951" y="1659988"/>
            <a:ext cx="9580097" cy="2658794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CF262C8E-A56D-43E3-8AAE-C4744F74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7274" y="1772529"/>
            <a:ext cx="8384343" cy="2018711"/>
          </a:xfrm>
        </p:spPr>
        <p:txBody>
          <a:bodyPr>
            <a:noAutofit/>
          </a:bodyPr>
          <a:lstStyle/>
          <a:p>
            <a:r>
              <a:rPr lang="ar-SA" sz="4400" b="1" dirty="0">
                <a:latin typeface="Dubai" panose="020B0503030403030204" pitchFamily="34" charset="-78"/>
                <a:cs typeface="Dubai" panose="020B0503030403030204" pitchFamily="34" charset="-78"/>
              </a:rPr>
              <a:t>مراجعة الوحدة الاولى </a:t>
            </a:r>
            <a:br>
              <a:rPr lang="ar-SA" sz="4400" b="1" dirty="0"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-SA" sz="4400" b="1" dirty="0">
                <a:latin typeface="Dubai" panose="020B0503030403030204" pitchFamily="34" charset="-78"/>
                <a:cs typeface="Dubai" panose="020B0503030403030204" pitchFamily="34" charset="-78"/>
              </a:rPr>
              <a:t>مستندات ونماذج وتقارير الاعمال</a:t>
            </a:r>
            <a:br>
              <a:rPr lang="ar-SA" sz="4400" b="1" dirty="0"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-SA" sz="4400" b="1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</a:p>
        </p:txBody>
      </p:sp>
      <p:sp>
        <p:nvSpPr>
          <p:cNvPr id="12" name="عنوان فرعي 2">
            <a:extLst>
              <a:ext uri="{FF2B5EF4-FFF2-40B4-BE49-F238E27FC236}">
                <a16:creationId xmlns:a16="http://schemas.microsoft.com/office/drawing/2014/main" id="{C2FF37C5-6D02-47AA-A94C-66B002136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6361" y="3397345"/>
            <a:ext cx="4081977" cy="393896"/>
          </a:xfrm>
        </p:spPr>
        <p:txBody>
          <a:bodyPr>
            <a:noAutofit/>
          </a:bodyPr>
          <a:lstStyle/>
          <a:p>
            <a:r>
              <a:rPr lang="ar-SA" sz="3200" dirty="0">
                <a:solidFill>
                  <a:srgbClr val="8F5F20"/>
                </a:solidFill>
                <a:cs typeface="Sultan bold" pitchFamily="2" charset="-78"/>
              </a:rPr>
              <a:t>اعداد الاستاذة : عبير الغريب</a:t>
            </a:r>
          </a:p>
        </p:txBody>
      </p:sp>
    </p:spTree>
    <p:extLst>
      <p:ext uri="{BB962C8B-B14F-4D97-AF65-F5344CB8AC3E}">
        <p14:creationId xmlns:p14="http://schemas.microsoft.com/office/powerpoint/2010/main" val="416089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F5AB2609-19B6-4EBC-AD4D-C10C85CAD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4115" y="369277"/>
            <a:ext cx="914400" cy="9144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072F9D1-DB25-4121-835C-680EC9E3EAEC}"/>
              </a:ext>
            </a:extLst>
          </p:cNvPr>
          <p:cNvSpPr txBox="1"/>
          <p:nvPr/>
        </p:nvSpPr>
        <p:spPr>
          <a:xfrm>
            <a:off x="458430" y="1746461"/>
            <a:ext cx="1124008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1"/>
            <a:r>
              <a:rPr lang="ar-SA" sz="2800" b="1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من أسئلة استطلاع رضا العملاء وفيه توجد إجابات محددة يتم تقديمها ويجب على المستخدم أن يختار أحدها بناءً على رأيه :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أسئلة الاختيار من متعدد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أسئلة المقياس الثنائي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مقياس </a:t>
            </a:r>
            <a:r>
              <a:rPr lang="ar-SA" sz="2800" dirty="0" err="1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ليكرت</a:t>
            </a: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أسئلة مفتوحة النهاية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747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F5AB2609-19B6-4EBC-AD4D-C10C85CAD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4115" y="369277"/>
            <a:ext cx="914400" cy="9144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0B8D21F7-B946-433E-B4E5-DB27F97DC149}"/>
              </a:ext>
            </a:extLst>
          </p:cNvPr>
          <p:cNvSpPr txBox="1"/>
          <p:nvPr/>
        </p:nvSpPr>
        <p:spPr>
          <a:xfrm>
            <a:off x="1125415" y="1746462"/>
            <a:ext cx="103397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1"/>
            <a:r>
              <a:rPr lang="ar-SA" sz="2800" b="1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تعد أداة اتصال رئيسة في الأعمال نظراً لأهميتها في تسجيل ومشاركة المعلومات والقرارات بطريقة فعالة :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مستند الأعمال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نموذج الأعمال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استطلاع رضا العملاء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تقرير الأعمال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674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F5AB2609-19B6-4EBC-AD4D-C10C85CAD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4115" y="369277"/>
            <a:ext cx="914400" cy="9144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CF5FF2E-C0CD-4CFA-9602-9C3B29B7F91B}"/>
              </a:ext>
            </a:extLst>
          </p:cNvPr>
          <p:cNvSpPr txBox="1"/>
          <p:nvPr/>
        </p:nvSpPr>
        <p:spPr>
          <a:xfrm>
            <a:off x="1448973" y="1673945"/>
            <a:ext cx="1003026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1"/>
            <a:r>
              <a:rPr lang="ar-SA" sz="2800" b="1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يتم استخدام هذا النوع لتوضيح الوضع الحالي لمهمة أو لقسم معين :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التقارير الإعلامية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التقارير التحليلية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التقارير البحثية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تقارير التقدم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66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F5AB2609-19B6-4EBC-AD4D-C10C85CAD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4115" y="369277"/>
            <a:ext cx="914400" cy="9144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69217E-9DED-47C8-99DF-00C93575ABA8}"/>
              </a:ext>
            </a:extLst>
          </p:cNvPr>
          <p:cNvSpPr txBox="1"/>
          <p:nvPr/>
        </p:nvSpPr>
        <p:spPr>
          <a:xfrm>
            <a:off x="3046828" y="2312350"/>
            <a:ext cx="609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مستندات الأعمال تنحصر في نوع واحد فقط (   ) </a:t>
            </a:r>
            <a:endParaRPr lang="ar-SA" sz="2800" dirty="0"/>
          </a:p>
        </p:txBody>
      </p:sp>
      <p:sp>
        <p:nvSpPr>
          <p:cNvPr id="8" name="خطا 1">
            <a:extLst>
              <a:ext uri="{FF2B5EF4-FFF2-40B4-BE49-F238E27FC236}">
                <a16:creationId xmlns:a16="http://schemas.microsoft.com/office/drawing/2014/main" id="{BCA43B94-FE5A-4ADE-9064-4F9C242FCACA}"/>
              </a:ext>
            </a:extLst>
          </p:cNvPr>
          <p:cNvSpPr/>
          <p:nvPr/>
        </p:nvSpPr>
        <p:spPr>
          <a:xfrm>
            <a:off x="3329091" y="2431756"/>
            <a:ext cx="321199" cy="284407"/>
          </a:xfrm>
          <a:custGeom>
            <a:avLst/>
            <a:gdLst/>
            <a:ahLst/>
            <a:cxnLst/>
            <a:rect l="l" t="t" r="r" b="b"/>
            <a:pathLst>
              <a:path w="176557" h="164338">
                <a:moveTo>
                  <a:pt x="60100" y="0"/>
                </a:moveTo>
                <a:cubicBezTo>
                  <a:pt x="63185" y="18862"/>
                  <a:pt x="70932" y="36299"/>
                  <a:pt x="83342" y="52310"/>
                </a:cubicBezTo>
                <a:lnTo>
                  <a:pt x="85590" y="57378"/>
                </a:lnTo>
                <a:lnTo>
                  <a:pt x="86883" y="53488"/>
                </a:lnTo>
                <a:cubicBezTo>
                  <a:pt x="106364" y="28613"/>
                  <a:pt x="124313" y="16175"/>
                  <a:pt x="140729" y="16175"/>
                </a:cubicBezTo>
                <a:cubicBezTo>
                  <a:pt x="154368" y="16175"/>
                  <a:pt x="164624" y="27531"/>
                  <a:pt x="171496" y="50242"/>
                </a:cubicBezTo>
                <a:cubicBezTo>
                  <a:pt x="167001" y="50016"/>
                  <a:pt x="164503" y="49903"/>
                  <a:pt x="164003" y="49903"/>
                </a:cubicBezTo>
                <a:cubicBezTo>
                  <a:pt x="159457" y="49903"/>
                  <a:pt x="152518" y="53368"/>
                  <a:pt x="143188" y="60296"/>
                </a:cubicBezTo>
                <a:cubicBezTo>
                  <a:pt x="133856" y="67224"/>
                  <a:pt x="124802" y="75584"/>
                  <a:pt x="116024" y="85377"/>
                </a:cubicBezTo>
                <a:lnTo>
                  <a:pt x="114997" y="88482"/>
                </a:lnTo>
                <a:lnTo>
                  <a:pt x="112832" y="90149"/>
                </a:lnTo>
                <a:cubicBezTo>
                  <a:pt x="134185" y="107716"/>
                  <a:pt x="155426" y="116499"/>
                  <a:pt x="176557" y="116499"/>
                </a:cubicBezTo>
                <a:cubicBezTo>
                  <a:pt x="165102" y="142427"/>
                  <a:pt x="152879" y="155390"/>
                  <a:pt x="139887" y="155390"/>
                </a:cubicBezTo>
                <a:cubicBezTo>
                  <a:pt x="128621" y="155390"/>
                  <a:pt x="113891" y="146291"/>
                  <a:pt x="95697" y="128093"/>
                </a:cubicBezTo>
                <a:lnTo>
                  <a:pt x="87875" y="121017"/>
                </a:lnTo>
                <a:lnTo>
                  <a:pt x="87458" y="123458"/>
                </a:lnTo>
                <a:cubicBezTo>
                  <a:pt x="69434" y="150712"/>
                  <a:pt x="54134" y="164338"/>
                  <a:pt x="41558" y="164338"/>
                </a:cubicBezTo>
                <a:cubicBezTo>
                  <a:pt x="27282" y="164338"/>
                  <a:pt x="13430" y="151548"/>
                  <a:pt x="0" y="125967"/>
                </a:cubicBezTo>
                <a:cubicBezTo>
                  <a:pt x="3601" y="126080"/>
                  <a:pt x="5985" y="126136"/>
                  <a:pt x="7152" y="126136"/>
                </a:cubicBezTo>
                <a:cubicBezTo>
                  <a:pt x="20781" y="126136"/>
                  <a:pt x="36050" y="115668"/>
                  <a:pt x="52958" y="94731"/>
                </a:cubicBezTo>
                <a:lnTo>
                  <a:pt x="57513" y="90246"/>
                </a:lnTo>
                <a:lnTo>
                  <a:pt x="51617" y="83497"/>
                </a:lnTo>
                <a:cubicBezTo>
                  <a:pt x="35102" y="66958"/>
                  <a:pt x="26845" y="52089"/>
                  <a:pt x="26845" y="38893"/>
                </a:cubicBezTo>
                <a:cubicBezTo>
                  <a:pt x="26845" y="27724"/>
                  <a:pt x="37930" y="14759"/>
                  <a:pt x="6010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KW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93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F5AB2609-19B6-4EBC-AD4D-C10C85CAD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4115" y="369277"/>
            <a:ext cx="914400" cy="9144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69217E-9DED-47C8-99DF-00C93575ABA8}"/>
              </a:ext>
            </a:extLst>
          </p:cNvPr>
          <p:cNvSpPr txBox="1"/>
          <p:nvPr/>
        </p:nvSpPr>
        <p:spPr>
          <a:xfrm>
            <a:off x="1280160" y="2312350"/>
            <a:ext cx="98614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الصيغة المستخدمة في صياغة المستندات والمخاطبات الخاصة بالأعمال هي الصيغة الرسمية فقط (   ) </a:t>
            </a:r>
            <a:endParaRPr lang="ar-SA" sz="2800" dirty="0"/>
          </a:p>
        </p:txBody>
      </p:sp>
      <p:sp>
        <p:nvSpPr>
          <p:cNvPr id="7" name="خطا 1">
            <a:extLst>
              <a:ext uri="{FF2B5EF4-FFF2-40B4-BE49-F238E27FC236}">
                <a16:creationId xmlns:a16="http://schemas.microsoft.com/office/drawing/2014/main" id="{209AA288-8088-40EA-91E8-67E33365B5D7}"/>
              </a:ext>
            </a:extLst>
          </p:cNvPr>
          <p:cNvSpPr/>
          <p:nvPr/>
        </p:nvSpPr>
        <p:spPr>
          <a:xfrm>
            <a:off x="4693658" y="2789403"/>
            <a:ext cx="321199" cy="284407"/>
          </a:xfrm>
          <a:custGeom>
            <a:avLst/>
            <a:gdLst/>
            <a:ahLst/>
            <a:cxnLst/>
            <a:rect l="l" t="t" r="r" b="b"/>
            <a:pathLst>
              <a:path w="176557" h="164338">
                <a:moveTo>
                  <a:pt x="60100" y="0"/>
                </a:moveTo>
                <a:cubicBezTo>
                  <a:pt x="63185" y="18862"/>
                  <a:pt x="70932" y="36299"/>
                  <a:pt x="83342" y="52310"/>
                </a:cubicBezTo>
                <a:lnTo>
                  <a:pt x="85590" y="57378"/>
                </a:lnTo>
                <a:lnTo>
                  <a:pt x="86883" y="53488"/>
                </a:lnTo>
                <a:cubicBezTo>
                  <a:pt x="106364" y="28613"/>
                  <a:pt x="124313" y="16175"/>
                  <a:pt x="140729" y="16175"/>
                </a:cubicBezTo>
                <a:cubicBezTo>
                  <a:pt x="154368" y="16175"/>
                  <a:pt x="164624" y="27531"/>
                  <a:pt x="171496" y="50242"/>
                </a:cubicBezTo>
                <a:cubicBezTo>
                  <a:pt x="167001" y="50016"/>
                  <a:pt x="164503" y="49903"/>
                  <a:pt x="164003" y="49903"/>
                </a:cubicBezTo>
                <a:cubicBezTo>
                  <a:pt x="159457" y="49903"/>
                  <a:pt x="152518" y="53368"/>
                  <a:pt x="143188" y="60296"/>
                </a:cubicBezTo>
                <a:cubicBezTo>
                  <a:pt x="133856" y="67224"/>
                  <a:pt x="124802" y="75584"/>
                  <a:pt x="116024" y="85377"/>
                </a:cubicBezTo>
                <a:lnTo>
                  <a:pt x="114997" y="88482"/>
                </a:lnTo>
                <a:lnTo>
                  <a:pt x="112832" y="90149"/>
                </a:lnTo>
                <a:cubicBezTo>
                  <a:pt x="134185" y="107716"/>
                  <a:pt x="155426" y="116499"/>
                  <a:pt x="176557" y="116499"/>
                </a:cubicBezTo>
                <a:cubicBezTo>
                  <a:pt x="165102" y="142427"/>
                  <a:pt x="152879" y="155390"/>
                  <a:pt x="139887" y="155390"/>
                </a:cubicBezTo>
                <a:cubicBezTo>
                  <a:pt x="128621" y="155390"/>
                  <a:pt x="113891" y="146291"/>
                  <a:pt x="95697" y="128093"/>
                </a:cubicBezTo>
                <a:lnTo>
                  <a:pt x="87875" y="121017"/>
                </a:lnTo>
                <a:lnTo>
                  <a:pt x="87458" y="123458"/>
                </a:lnTo>
                <a:cubicBezTo>
                  <a:pt x="69434" y="150712"/>
                  <a:pt x="54134" y="164338"/>
                  <a:pt x="41558" y="164338"/>
                </a:cubicBezTo>
                <a:cubicBezTo>
                  <a:pt x="27282" y="164338"/>
                  <a:pt x="13430" y="151548"/>
                  <a:pt x="0" y="125967"/>
                </a:cubicBezTo>
                <a:cubicBezTo>
                  <a:pt x="3601" y="126080"/>
                  <a:pt x="5985" y="126136"/>
                  <a:pt x="7152" y="126136"/>
                </a:cubicBezTo>
                <a:cubicBezTo>
                  <a:pt x="20781" y="126136"/>
                  <a:pt x="36050" y="115668"/>
                  <a:pt x="52958" y="94731"/>
                </a:cubicBezTo>
                <a:lnTo>
                  <a:pt x="57513" y="90246"/>
                </a:lnTo>
                <a:lnTo>
                  <a:pt x="51617" y="83497"/>
                </a:lnTo>
                <a:cubicBezTo>
                  <a:pt x="35102" y="66958"/>
                  <a:pt x="26845" y="52089"/>
                  <a:pt x="26845" y="38893"/>
                </a:cubicBezTo>
                <a:cubicBezTo>
                  <a:pt x="26845" y="27724"/>
                  <a:pt x="37930" y="14759"/>
                  <a:pt x="6010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KW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39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F5AB2609-19B6-4EBC-AD4D-C10C85CAD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4115" y="369277"/>
            <a:ext cx="914400" cy="9144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69217E-9DED-47C8-99DF-00C93575ABA8}"/>
              </a:ext>
            </a:extLst>
          </p:cNvPr>
          <p:cNvSpPr txBox="1"/>
          <p:nvPr/>
        </p:nvSpPr>
        <p:spPr>
          <a:xfrm>
            <a:off x="1280160" y="2312350"/>
            <a:ext cx="98614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السيرة الذاتية الاحترافية تتكون عادة من صفحة واحدة فقط وبحجم خط يصل إلى 12 نقطة (   ) </a:t>
            </a:r>
            <a:endParaRPr lang="ar-SA" sz="2800" dirty="0"/>
          </a:p>
        </p:txBody>
      </p:sp>
      <p:sp>
        <p:nvSpPr>
          <p:cNvPr id="5" name="صح1">
            <a:extLst>
              <a:ext uri="{FF2B5EF4-FFF2-40B4-BE49-F238E27FC236}">
                <a16:creationId xmlns:a16="http://schemas.microsoft.com/office/drawing/2014/main" id="{7B1A7893-A43D-4EA7-90A6-634EF3F83A2E}"/>
              </a:ext>
            </a:extLst>
          </p:cNvPr>
          <p:cNvSpPr/>
          <p:nvPr/>
        </p:nvSpPr>
        <p:spPr>
          <a:xfrm>
            <a:off x="5339409" y="2789403"/>
            <a:ext cx="421035" cy="297579"/>
          </a:xfrm>
          <a:custGeom>
            <a:avLst/>
            <a:gdLst/>
            <a:ahLst/>
            <a:cxnLst/>
            <a:rect l="l" t="t" r="r" b="b"/>
            <a:pathLst>
              <a:path w="241088" h="229042">
                <a:moveTo>
                  <a:pt x="232666" y="0"/>
                </a:moveTo>
                <a:lnTo>
                  <a:pt x="241088" y="12651"/>
                </a:lnTo>
                <a:cubicBezTo>
                  <a:pt x="216319" y="31892"/>
                  <a:pt x="189278" y="60246"/>
                  <a:pt x="159966" y="97715"/>
                </a:cubicBezTo>
                <a:cubicBezTo>
                  <a:pt x="130653" y="135183"/>
                  <a:pt x="108161" y="170434"/>
                  <a:pt x="92489" y="203469"/>
                </a:cubicBezTo>
                <a:lnTo>
                  <a:pt x="78400" y="212987"/>
                </a:lnTo>
                <a:cubicBezTo>
                  <a:pt x="68722" y="219718"/>
                  <a:pt x="60683" y="225070"/>
                  <a:pt x="54284" y="229042"/>
                </a:cubicBezTo>
                <a:cubicBezTo>
                  <a:pt x="51866" y="222345"/>
                  <a:pt x="48113" y="212456"/>
                  <a:pt x="43026" y="199376"/>
                </a:cubicBezTo>
                <a:lnTo>
                  <a:pt x="38571" y="190057"/>
                </a:lnTo>
                <a:cubicBezTo>
                  <a:pt x="31947" y="174604"/>
                  <a:pt x="25880" y="163293"/>
                  <a:pt x="20368" y="156125"/>
                </a:cubicBezTo>
                <a:cubicBezTo>
                  <a:pt x="14856" y="148956"/>
                  <a:pt x="8066" y="143673"/>
                  <a:pt x="0" y="140274"/>
                </a:cubicBezTo>
                <a:cubicBezTo>
                  <a:pt x="13471" y="124080"/>
                  <a:pt x="25754" y="115984"/>
                  <a:pt x="36850" y="115984"/>
                </a:cubicBezTo>
                <a:cubicBezTo>
                  <a:pt x="47085" y="115984"/>
                  <a:pt x="57289" y="127753"/>
                  <a:pt x="67462" y="151293"/>
                </a:cubicBezTo>
                <a:lnTo>
                  <a:pt x="71430" y="163118"/>
                </a:lnTo>
                <a:cubicBezTo>
                  <a:pt x="88200" y="132050"/>
                  <a:pt x="111616" y="101262"/>
                  <a:pt x="141679" y="70755"/>
                </a:cubicBezTo>
                <a:cubicBezTo>
                  <a:pt x="171742" y="40248"/>
                  <a:pt x="202072" y="16663"/>
                  <a:pt x="23266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KW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637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F5AB2609-19B6-4EBC-AD4D-C10C85CAD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4115" y="369277"/>
            <a:ext cx="914400" cy="9144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69217E-9DED-47C8-99DF-00C93575ABA8}"/>
              </a:ext>
            </a:extLst>
          </p:cNvPr>
          <p:cNvSpPr txBox="1"/>
          <p:nvPr/>
        </p:nvSpPr>
        <p:spPr>
          <a:xfrm>
            <a:off x="1280160" y="2312350"/>
            <a:ext cx="98614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يعد برنامج سكريبوس </a:t>
            </a:r>
            <a:r>
              <a:rPr lang="en-US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Scribus ) </a:t>
            </a:r>
            <a:r>
              <a:rPr lang="ar-SA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) من برامج تصميم مستندات الأعمال (   ) </a:t>
            </a:r>
            <a:endParaRPr lang="ar-SA" sz="2800" dirty="0"/>
          </a:p>
        </p:txBody>
      </p:sp>
      <p:sp>
        <p:nvSpPr>
          <p:cNvPr id="5" name="صح1">
            <a:extLst>
              <a:ext uri="{FF2B5EF4-FFF2-40B4-BE49-F238E27FC236}">
                <a16:creationId xmlns:a16="http://schemas.microsoft.com/office/drawing/2014/main" id="{49394C28-54F7-4928-9750-2F7EC6012D10}"/>
              </a:ext>
            </a:extLst>
          </p:cNvPr>
          <p:cNvSpPr/>
          <p:nvPr/>
        </p:nvSpPr>
        <p:spPr>
          <a:xfrm>
            <a:off x="1794351" y="2425170"/>
            <a:ext cx="421035" cy="297579"/>
          </a:xfrm>
          <a:custGeom>
            <a:avLst/>
            <a:gdLst/>
            <a:ahLst/>
            <a:cxnLst/>
            <a:rect l="l" t="t" r="r" b="b"/>
            <a:pathLst>
              <a:path w="241088" h="229042">
                <a:moveTo>
                  <a:pt x="232666" y="0"/>
                </a:moveTo>
                <a:lnTo>
                  <a:pt x="241088" y="12651"/>
                </a:lnTo>
                <a:cubicBezTo>
                  <a:pt x="216319" y="31892"/>
                  <a:pt x="189278" y="60246"/>
                  <a:pt x="159966" y="97715"/>
                </a:cubicBezTo>
                <a:cubicBezTo>
                  <a:pt x="130653" y="135183"/>
                  <a:pt x="108161" y="170434"/>
                  <a:pt x="92489" y="203469"/>
                </a:cubicBezTo>
                <a:lnTo>
                  <a:pt x="78400" y="212987"/>
                </a:lnTo>
                <a:cubicBezTo>
                  <a:pt x="68722" y="219718"/>
                  <a:pt x="60683" y="225070"/>
                  <a:pt x="54284" y="229042"/>
                </a:cubicBezTo>
                <a:cubicBezTo>
                  <a:pt x="51866" y="222345"/>
                  <a:pt x="48113" y="212456"/>
                  <a:pt x="43026" y="199376"/>
                </a:cubicBezTo>
                <a:lnTo>
                  <a:pt x="38571" y="190057"/>
                </a:lnTo>
                <a:cubicBezTo>
                  <a:pt x="31947" y="174604"/>
                  <a:pt x="25880" y="163293"/>
                  <a:pt x="20368" y="156125"/>
                </a:cubicBezTo>
                <a:cubicBezTo>
                  <a:pt x="14856" y="148956"/>
                  <a:pt x="8066" y="143673"/>
                  <a:pt x="0" y="140274"/>
                </a:cubicBezTo>
                <a:cubicBezTo>
                  <a:pt x="13471" y="124080"/>
                  <a:pt x="25754" y="115984"/>
                  <a:pt x="36850" y="115984"/>
                </a:cubicBezTo>
                <a:cubicBezTo>
                  <a:pt x="47085" y="115984"/>
                  <a:pt x="57289" y="127753"/>
                  <a:pt x="67462" y="151293"/>
                </a:cubicBezTo>
                <a:lnTo>
                  <a:pt x="71430" y="163118"/>
                </a:lnTo>
                <a:cubicBezTo>
                  <a:pt x="88200" y="132050"/>
                  <a:pt x="111616" y="101262"/>
                  <a:pt x="141679" y="70755"/>
                </a:cubicBezTo>
                <a:cubicBezTo>
                  <a:pt x="171742" y="40248"/>
                  <a:pt x="202072" y="16663"/>
                  <a:pt x="23266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KW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192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F5AB2609-19B6-4EBC-AD4D-C10C85CAD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4115" y="369277"/>
            <a:ext cx="914400" cy="9144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69217E-9DED-47C8-99DF-00C93575ABA8}"/>
              </a:ext>
            </a:extLst>
          </p:cNvPr>
          <p:cNvSpPr txBox="1"/>
          <p:nvPr/>
        </p:nvSpPr>
        <p:spPr>
          <a:xfrm>
            <a:off x="451395" y="2242012"/>
            <a:ext cx="10789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تعد نماذج الأعمال بمثابة العمود الفقري لأي عملية إدارية تتطلب جمع بيانات (   ) </a:t>
            </a:r>
            <a:endParaRPr lang="ar-SA" sz="2800" dirty="0"/>
          </a:p>
        </p:txBody>
      </p:sp>
      <p:sp>
        <p:nvSpPr>
          <p:cNvPr id="5" name="صح1">
            <a:extLst>
              <a:ext uri="{FF2B5EF4-FFF2-40B4-BE49-F238E27FC236}">
                <a16:creationId xmlns:a16="http://schemas.microsoft.com/office/drawing/2014/main" id="{00B1C18A-FEF4-4B46-9A29-0E089AF9DA57}"/>
              </a:ext>
            </a:extLst>
          </p:cNvPr>
          <p:cNvSpPr/>
          <p:nvPr/>
        </p:nvSpPr>
        <p:spPr>
          <a:xfrm>
            <a:off x="1076898" y="2354832"/>
            <a:ext cx="421035" cy="297579"/>
          </a:xfrm>
          <a:custGeom>
            <a:avLst/>
            <a:gdLst/>
            <a:ahLst/>
            <a:cxnLst/>
            <a:rect l="l" t="t" r="r" b="b"/>
            <a:pathLst>
              <a:path w="241088" h="229042">
                <a:moveTo>
                  <a:pt x="232666" y="0"/>
                </a:moveTo>
                <a:lnTo>
                  <a:pt x="241088" y="12651"/>
                </a:lnTo>
                <a:cubicBezTo>
                  <a:pt x="216319" y="31892"/>
                  <a:pt x="189278" y="60246"/>
                  <a:pt x="159966" y="97715"/>
                </a:cubicBezTo>
                <a:cubicBezTo>
                  <a:pt x="130653" y="135183"/>
                  <a:pt x="108161" y="170434"/>
                  <a:pt x="92489" y="203469"/>
                </a:cubicBezTo>
                <a:lnTo>
                  <a:pt x="78400" y="212987"/>
                </a:lnTo>
                <a:cubicBezTo>
                  <a:pt x="68722" y="219718"/>
                  <a:pt x="60683" y="225070"/>
                  <a:pt x="54284" y="229042"/>
                </a:cubicBezTo>
                <a:cubicBezTo>
                  <a:pt x="51866" y="222345"/>
                  <a:pt x="48113" y="212456"/>
                  <a:pt x="43026" y="199376"/>
                </a:cubicBezTo>
                <a:lnTo>
                  <a:pt x="38571" y="190057"/>
                </a:lnTo>
                <a:cubicBezTo>
                  <a:pt x="31947" y="174604"/>
                  <a:pt x="25880" y="163293"/>
                  <a:pt x="20368" y="156125"/>
                </a:cubicBezTo>
                <a:cubicBezTo>
                  <a:pt x="14856" y="148956"/>
                  <a:pt x="8066" y="143673"/>
                  <a:pt x="0" y="140274"/>
                </a:cubicBezTo>
                <a:cubicBezTo>
                  <a:pt x="13471" y="124080"/>
                  <a:pt x="25754" y="115984"/>
                  <a:pt x="36850" y="115984"/>
                </a:cubicBezTo>
                <a:cubicBezTo>
                  <a:pt x="47085" y="115984"/>
                  <a:pt x="57289" y="127753"/>
                  <a:pt x="67462" y="151293"/>
                </a:cubicBezTo>
                <a:lnTo>
                  <a:pt x="71430" y="163118"/>
                </a:lnTo>
                <a:cubicBezTo>
                  <a:pt x="88200" y="132050"/>
                  <a:pt x="111616" y="101262"/>
                  <a:pt x="141679" y="70755"/>
                </a:cubicBezTo>
                <a:cubicBezTo>
                  <a:pt x="171742" y="40248"/>
                  <a:pt x="202072" y="16663"/>
                  <a:pt x="23266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KW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93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F5AB2609-19B6-4EBC-AD4D-C10C85CAD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4115" y="369277"/>
            <a:ext cx="914400" cy="9144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69217E-9DED-47C8-99DF-00C93575ABA8}"/>
              </a:ext>
            </a:extLst>
          </p:cNvPr>
          <p:cNvSpPr txBox="1"/>
          <p:nvPr/>
        </p:nvSpPr>
        <p:spPr>
          <a:xfrm>
            <a:off x="701040" y="2213877"/>
            <a:ext cx="107899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تعد نماذج الويب شائعة الاستخدام بشكل خاص على شبكة الويب العالمية وذلك لسهولة إنشاءها (   ) </a:t>
            </a:r>
            <a:endParaRPr lang="ar-SA" sz="2800" dirty="0"/>
          </a:p>
        </p:txBody>
      </p:sp>
      <p:sp>
        <p:nvSpPr>
          <p:cNvPr id="5" name="صح1">
            <a:extLst>
              <a:ext uri="{FF2B5EF4-FFF2-40B4-BE49-F238E27FC236}">
                <a16:creationId xmlns:a16="http://schemas.microsoft.com/office/drawing/2014/main" id="{A7F3C2C3-BC5A-48DB-8DA3-60761CA39491}"/>
              </a:ext>
            </a:extLst>
          </p:cNvPr>
          <p:cNvSpPr/>
          <p:nvPr/>
        </p:nvSpPr>
        <p:spPr>
          <a:xfrm>
            <a:off x="5437883" y="2690930"/>
            <a:ext cx="421035" cy="297579"/>
          </a:xfrm>
          <a:custGeom>
            <a:avLst/>
            <a:gdLst/>
            <a:ahLst/>
            <a:cxnLst/>
            <a:rect l="l" t="t" r="r" b="b"/>
            <a:pathLst>
              <a:path w="241088" h="229042">
                <a:moveTo>
                  <a:pt x="232666" y="0"/>
                </a:moveTo>
                <a:lnTo>
                  <a:pt x="241088" y="12651"/>
                </a:lnTo>
                <a:cubicBezTo>
                  <a:pt x="216319" y="31892"/>
                  <a:pt x="189278" y="60246"/>
                  <a:pt x="159966" y="97715"/>
                </a:cubicBezTo>
                <a:cubicBezTo>
                  <a:pt x="130653" y="135183"/>
                  <a:pt x="108161" y="170434"/>
                  <a:pt x="92489" y="203469"/>
                </a:cubicBezTo>
                <a:lnTo>
                  <a:pt x="78400" y="212987"/>
                </a:lnTo>
                <a:cubicBezTo>
                  <a:pt x="68722" y="219718"/>
                  <a:pt x="60683" y="225070"/>
                  <a:pt x="54284" y="229042"/>
                </a:cubicBezTo>
                <a:cubicBezTo>
                  <a:pt x="51866" y="222345"/>
                  <a:pt x="48113" y="212456"/>
                  <a:pt x="43026" y="199376"/>
                </a:cubicBezTo>
                <a:lnTo>
                  <a:pt x="38571" y="190057"/>
                </a:lnTo>
                <a:cubicBezTo>
                  <a:pt x="31947" y="174604"/>
                  <a:pt x="25880" y="163293"/>
                  <a:pt x="20368" y="156125"/>
                </a:cubicBezTo>
                <a:cubicBezTo>
                  <a:pt x="14856" y="148956"/>
                  <a:pt x="8066" y="143673"/>
                  <a:pt x="0" y="140274"/>
                </a:cubicBezTo>
                <a:cubicBezTo>
                  <a:pt x="13471" y="124080"/>
                  <a:pt x="25754" y="115984"/>
                  <a:pt x="36850" y="115984"/>
                </a:cubicBezTo>
                <a:cubicBezTo>
                  <a:pt x="47085" y="115984"/>
                  <a:pt x="57289" y="127753"/>
                  <a:pt x="67462" y="151293"/>
                </a:cubicBezTo>
                <a:lnTo>
                  <a:pt x="71430" y="163118"/>
                </a:lnTo>
                <a:cubicBezTo>
                  <a:pt x="88200" y="132050"/>
                  <a:pt x="111616" y="101262"/>
                  <a:pt x="141679" y="70755"/>
                </a:cubicBezTo>
                <a:cubicBezTo>
                  <a:pt x="171742" y="40248"/>
                  <a:pt x="202072" y="16663"/>
                  <a:pt x="23266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KW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681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F5AB2609-19B6-4EBC-AD4D-C10C85CAD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4115" y="369277"/>
            <a:ext cx="914400" cy="9144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69217E-9DED-47C8-99DF-00C93575ABA8}"/>
              </a:ext>
            </a:extLst>
          </p:cNvPr>
          <p:cNvSpPr txBox="1"/>
          <p:nvPr/>
        </p:nvSpPr>
        <p:spPr>
          <a:xfrm>
            <a:off x="701040" y="2213877"/>
            <a:ext cx="10789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يمكن تخزين النماذج المطبوعة بصورة فورية في قاعدة البيانات (   ) </a:t>
            </a:r>
            <a:endParaRPr lang="ar-SA" sz="2800" dirty="0"/>
          </a:p>
        </p:txBody>
      </p:sp>
      <p:sp>
        <p:nvSpPr>
          <p:cNvPr id="7" name="خطا 1">
            <a:extLst>
              <a:ext uri="{FF2B5EF4-FFF2-40B4-BE49-F238E27FC236}">
                <a16:creationId xmlns:a16="http://schemas.microsoft.com/office/drawing/2014/main" id="{F354087F-15FB-4D25-8551-9F342DF8BFD7}"/>
              </a:ext>
            </a:extLst>
          </p:cNvPr>
          <p:cNvSpPr/>
          <p:nvPr/>
        </p:nvSpPr>
        <p:spPr>
          <a:xfrm>
            <a:off x="2203676" y="2399936"/>
            <a:ext cx="321199" cy="284407"/>
          </a:xfrm>
          <a:custGeom>
            <a:avLst/>
            <a:gdLst/>
            <a:ahLst/>
            <a:cxnLst/>
            <a:rect l="l" t="t" r="r" b="b"/>
            <a:pathLst>
              <a:path w="176557" h="164338">
                <a:moveTo>
                  <a:pt x="60100" y="0"/>
                </a:moveTo>
                <a:cubicBezTo>
                  <a:pt x="63185" y="18862"/>
                  <a:pt x="70932" y="36299"/>
                  <a:pt x="83342" y="52310"/>
                </a:cubicBezTo>
                <a:lnTo>
                  <a:pt x="85590" y="57378"/>
                </a:lnTo>
                <a:lnTo>
                  <a:pt x="86883" y="53488"/>
                </a:lnTo>
                <a:cubicBezTo>
                  <a:pt x="106364" y="28613"/>
                  <a:pt x="124313" y="16175"/>
                  <a:pt x="140729" y="16175"/>
                </a:cubicBezTo>
                <a:cubicBezTo>
                  <a:pt x="154368" y="16175"/>
                  <a:pt x="164624" y="27531"/>
                  <a:pt x="171496" y="50242"/>
                </a:cubicBezTo>
                <a:cubicBezTo>
                  <a:pt x="167001" y="50016"/>
                  <a:pt x="164503" y="49903"/>
                  <a:pt x="164003" y="49903"/>
                </a:cubicBezTo>
                <a:cubicBezTo>
                  <a:pt x="159457" y="49903"/>
                  <a:pt x="152518" y="53368"/>
                  <a:pt x="143188" y="60296"/>
                </a:cubicBezTo>
                <a:cubicBezTo>
                  <a:pt x="133856" y="67224"/>
                  <a:pt x="124802" y="75584"/>
                  <a:pt x="116024" y="85377"/>
                </a:cubicBezTo>
                <a:lnTo>
                  <a:pt x="114997" y="88482"/>
                </a:lnTo>
                <a:lnTo>
                  <a:pt x="112832" y="90149"/>
                </a:lnTo>
                <a:cubicBezTo>
                  <a:pt x="134185" y="107716"/>
                  <a:pt x="155426" y="116499"/>
                  <a:pt x="176557" y="116499"/>
                </a:cubicBezTo>
                <a:cubicBezTo>
                  <a:pt x="165102" y="142427"/>
                  <a:pt x="152879" y="155390"/>
                  <a:pt x="139887" y="155390"/>
                </a:cubicBezTo>
                <a:cubicBezTo>
                  <a:pt x="128621" y="155390"/>
                  <a:pt x="113891" y="146291"/>
                  <a:pt x="95697" y="128093"/>
                </a:cubicBezTo>
                <a:lnTo>
                  <a:pt x="87875" y="121017"/>
                </a:lnTo>
                <a:lnTo>
                  <a:pt x="87458" y="123458"/>
                </a:lnTo>
                <a:cubicBezTo>
                  <a:pt x="69434" y="150712"/>
                  <a:pt x="54134" y="164338"/>
                  <a:pt x="41558" y="164338"/>
                </a:cubicBezTo>
                <a:cubicBezTo>
                  <a:pt x="27282" y="164338"/>
                  <a:pt x="13430" y="151548"/>
                  <a:pt x="0" y="125967"/>
                </a:cubicBezTo>
                <a:cubicBezTo>
                  <a:pt x="3601" y="126080"/>
                  <a:pt x="5985" y="126136"/>
                  <a:pt x="7152" y="126136"/>
                </a:cubicBezTo>
                <a:cubicBezTo>
                  <a:pt x="20781" y="126136"/>
                  <a:pt x="36050" y="115668"/>
                  <a:pt x="52958" y="94731"/>
                </a:cubicBezTo>
                <a:lnTo>
                  <a:pt x="57513" y="90246"/>
                </a:lnTo>
                <a:lnTo>
                  <a:pt x="51617" y="83497"/>
                </a:lnTo>
                <a:cubicBezTo>
                  <a:pt x="35102" y="66958"/>
                  <a:pt x="26845" y="52089"/>
                  <a:pt x="26845" y="38893"/>
                </a:cubicBezTo>
                <a:cubicBezTo>
                  <a:pt x="26845" y="27724"/>
                  <a:pt x="37930" y="14759"/>
                  <a:pt x="6010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KW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056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شبك الورق&#10;&#10;تم إنشاء الوصف تلقائياً">
            <a:hlinkClick r:id="rId3" action="ppaction://hlinksldjump"/>
            <a:extLst>
              <a:ext uri="{FF2B5EF4-FFF2-40B4-BE49-F238E27FC236}">
                <a16:creationId xmlns:a16="http://schemas.microsoft.com/office/drawing/2014/main" id="{86E542E2-A718-42F4-9903-5BAC3B499AE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18" y="4503280"/>
            <a:ext cx="969792" cy="969792"/>
          </a:xfrm>
          <a:prstGeom prst="rect">
            <a:avLst/>
          </a:prstGeom>
        </p:spPr>
      </p:pic>
      <p:pic>
        <p:nvPicPr>
          <p:cNvPr id="10" name="صورة 9" descr="صورة تحتوي على مشبك الورق&#10;&#10;تم إنشاء الوصف تلقائياً">
            <a:hlinkClick r:id="rId5" action="ppaction://hlinksldjump"/>
            <a:extLst>
              <a:ext uri="{FF2B5EF4-FFF2-40B4-BE49-F238E27FC236}">
                <a16:creationId xmlns:a16="http://schemas.microsoft.com/office/drawing/2014/main" id="{B88175BB-CF01-4336-A9A1-3AC739EF69B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637" y="4289920"/>
            <a:ext cx="969792" cy="969792"/>
          </a:xfrm>
          <a:prstGeom prst="rect">
            <a:avLst/>
          </a:prstGeom>
        </p:spPr>
      </p:pic>
      <p:pic>
        <p:nvPicPr>
          <p:cNvPr id="4" name="صورة 3" descr="صورة تحتوي على مشبك الورق&#10;&#10;تم إنشاء الوصف تلقائياً">
            <a:hlinkClick r:id="rId6" action="ppaction://hlinksldjump"/>
            <a:extLst>
              <a:ext uri="{FF2B5EF4-FFF2-40B4-BE49-F238E27FC236}">
                <a16:creationId xmlns:a16="http://schemas.microsoft.com/office/drawing/2014/main" id="{A2B7CBA6-9AAE-4407-833B-01157FEE2BE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6967">
            <a:off x="4362863" y="2542008"/>
            <a:ext cx="969792" cy="969792"/>
          </a:xfrm>
          <a:prstGeom prst="rect">
            <a:avLst/>
          </a:prstGeom>
        </p:spPr>
      </p:pic>
      <p:pic>
        <p:nvPicPr>
          <p:cNvPr id="6" name="صورة 5" descr="صورة تحتوي على مشبك الورق&#10;&#10;تم إنشاء الوصف تلقائياً">
            <a:hlinkClick r:id="rId7" action="ppaction://hlinksldjump"/>
            <a:extLst>
              <a:ext uri="{FF2B5EF4-FFF2-40B4-BE49-F238E27FC236}">
                <a16:creationId xmlns:a16="http://schemas.microsoft.com/office/drawing/2014/main" id="{C12FAA57-68B8-42E2-8018-8A29D8278F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91379">
            <a:off x="1748400" y="3105889"/>
            <a:ext cx="969792" cy="969792"/>
          </a:xfrm>
          <a:prstGeom prst="rect">
            <a:avLst/>
          </a:prstGeom>
        </p:spPr>
      </p:pic>
      <p:pic>
        <p:nvPicPr>
          <p:cNvPr id="7" name="صورة 6" descr="صورة تحتوي على مشبك الورق&#10;&#10;تم إنشاء الوصف تلقائياً">
            <a:hlinkClick r:id="rId8" action="ppaction://hlinksldjump"/>
            <a:extLst>
              <a:ext uri="{FF2B5EF4-FFF2-40B4-BE49-F238E27FC236}">
                <a16:creationId xmlns:a16="http://schemas.microsoft.com/office/drawing/2014/main" id="{0947B8B8-E64C-401F-9B19-FA62F726114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5654">
            <a:off x="3040722" y="2838603"/>
            <a:ext cx="969792" cy="969792"/>
          </a:xfrm>
          <a:prstGeom prst="rect">
            <a:avLst/>
          </a:prstGeom>
        </p:spPr>
      </p:pic>
      <p:pic>
        <p:nvPicPr>
          <p:cNvPr id="8" name="صورة 7" descr="صورة تحتوي على مشبك الورق&#10;&#10;تم إنشاء الوصف تلقائياً">
            <a:hlinkClick r:id="rId9" action="ppaction://hlinksldjump"/>
            <a:extLst>
              <a:ext uri="{FF2B5EF4-FFF2-40B4-BE49-F238E27FC236}">
                <a16:creationId xmlns:a16="http://schemas.microsoft.com/office/drawing/2014/main" id="{09A1E924-9156-4036-90A3-117622E2C2E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10532">
            <a:off x="3726084" y="2768697"/>
            <a:ext cx="969792" cy="969792"/>
          </a:xfrm>
          <a:prstGeom prst="rect">
            <a:avLst/>
          </a:prstGeom>
        </p:spPr>
      </p:pic>
      <p:pic>
        <p:nvPicPr>
          <p:cNvPr id="9" name="صورة 8" descr="صورة تحتوي على مشبك الورق&#10;&#10;تم إنشاء الوصف تلقائياً">
            <a:hlinkClick r:id="rId10" action="ppaction://hlinksldjump"/>
            <a:extLst>
              <a:ext uri="{FF2B5EF4-FFF2-40B4-BE49-F238E27FC236}">
                <a16:creationId xmlns:a16="http://schemas.microsoft.com/office/drawing/2014/main" id="{2496EDD2-A474-4056-9734-A7491E35E8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09822">
            <a:off x="5226153" y="2427790"/>
            <a:ext cx="969792" cy="969792"/>
          </a:xfrm>
          <a:prstGeom prst="rect">
            <a:avLst/>
          </a:prstGeom>
        </p:spPr>
      </p:pic>
      <p:pic>
        <p:nvPicPr>
          <p:cNvPr id="11" name="صورة 10" descr="صورة تحتوي على مشبك الورق&#10;&#10;تم إنشاء الوصف تلقائياً">
            <a:hlinkClick r:id="rId11" action="ppaction://hlinksldjump"/>
            <a:extLst>
              <a:ext uri="{FF2B5EF4-FFF2-40B4-BE49-F238E27FC236}">
                <a16:creationId xmlns:a16="http://schemas.microsoft.com/office/drawing/2014/main" id="{AF368EFE-99D5-4C5C-A1A0-3E536A7AD5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57023">
            <a:off x="7211696" y="2459208"/>
            <a:ext cx="969792" cy="969792"/>
          </a:xfrm>
          <a:prstGeom prst="rect">
            <a:avLst/>
          </a:prstGeom>
        </p:spPr>
      </p:pic>
      <p:pic>
        <p:nvPicPr>
          <p:cNvPr id="12" name="صورة 11" descr="صورة تحتوي على مشبك الورق&#10;&#10;تم إنشاء الوصف تلقائياً">
            <a:hlinkClick r:id="rId12" action="ppaction://hlinksldjump"/>
            <a:extLst>
              <a:ext uri="{FF2B5EF4-FFF2-40B4-BE49-F238E27FC236}">
                <a16:creationId xmlns:a16="http://schemas.microsoft.com/office/drawing/2014/main" id="{9FB34A34-C13F-4BFF-B1A2-CFB94F5A49C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09526">
            <a:off x="8064793" y="2542009"/>
            <a:ext cx="969792" cy="969792"/>
          </a:xfrm>
          <a:prstGeom prst="rect">
            <a:avLst/>
          </a:prstGeom>
        </p:spPr>
      </p:pic>
      <p:pic>
        <p:nvPicPr>
          <p:cNvPr id="13" name="صورة 12" descr="صورة تحتوي على مشبك الورق&#10;&#10;تم إنشاء الوصف تلقائياً">
            <a:hlinkClick r:id="rId13" action="ppaction://hlinksldjump"/>
            <a:extLst>
              <a:ext uri="{FF2B5EF4-FFF2-40B4-BE49-F238E27FC236}">
                <a16:creationId xmlns:a16="http://schemas.microsoft.com/office/drawing/2014/main" id="{6477CAA5-74DE-4740-BC6C-410B253D523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92991">
            <a:off x="9079034" y="2701150"/>
            <a:ext cx="969792" cy="969792"/>
          </a:xfrm>
          <a:prstGeom prst="rect">
            <a:avLst/>
          </a:prstGeom>
        </p:spPr>
      </p:pic>
      <p:pic>
        <p:nvPicPr>
          <p:cNvPr id="14" name="صورة 13" descr="صورة تحتوي على مشبك الورق&#10;&#10;تم إنشاء الوصف تلقائياً">
            <a:hlinkClick r:id="rId14" action="ppaction://hlinksldjump"/>
            <a:extLst>
              <a:ext uri="{FF2B5EF4-FFF2-40B4-BE49-F238E27FC236}">
                <a16:creationId xmlns:a16="http://schemas.microsoft.com/office/drawing/2014/main" id="{DA4055E7-70B4-40BD-ACA0-7BBE7D0F0D6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429" y="3670942"/>
            <a:ext cx="969792" cy="969792"/>
          </a:xfrm>
          <a:prstGeom prst="rect">
            <a:avLst/>
          </a:prstGeom>
        </p:spPr>
      </p:pic>
      <p:pic>
        <p:nvPicPr>
          <p:cNvPr id="15" name="صورة 14" descr="صورة تحتوي على مشبك الورق&#10;&#10;تم إنشاء الوصف تلقائياً">
            <a:hlinkClick r:id="rId15" action="ppaction://hlinksldjump"/>
            <a:extLst>
              <a:ext uri="{FF2B5EF4-FFF2-40B4-BE49-F238E27FC236}">
                <a16:creationId xmlns:a16="http://schemas.microsoft.com/office/drawing/2014/main" id="{B3198027-7E30-4498-AB6C-7404BF1891B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896" y="3323499"/>
            <a:ext cx="969792" cy="969792"/>
          </a:xfrm>
          <a:prstGeom prst="rect">
            <a:avLst/>
          </a:prstGeom>
        </p:spPr>
      </p:pic>
      <p:pic>
        <p:nvPicPr>
          <p:cNvPr id="16" name="صورة 15" descr="صورة تحتوي على مشبك الورق&#10;&#10;تم إنشاء الوصف تلقائياً">
            <a:hlinkClick r:id="rId16" action="ppaction://hlinksldjump"/>
            <a:extLst>
              <a:ext uri="{FF2B5EF4-FFF2-40B4-BE49-F238E27FC236}">
                <a16:creationId xmlns:a16="http://schemas.microsoft.com/office/drawing/2014/main" id="{A69164DF-F0B4-4E84-9701-49772CFE2EA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633" y="3629617"/>
            <a:ext cx="969792" cy="969792"/>
          </a:xfrm>
          <a:prstGeom prst="rect">
            <a:avLst/>
          </a:prstGeom>
        </p:spPr>
      </p:pic>
      <p:pic>
        <p:nvPicPr>
          <p:cNvPr id="17" name="صورة 16" descr="صورة تحتوي على مشبك الورق&#10;&#10;تم إنشاء الوصف تلقائياً">
            <a:hlinkClick r:id="rId17" action="ppaction://hlinksldjump"/>
            <a:extLst>
              <a:ext uri="{FF2B5EF4-FFF2-40B4-BE49-F238E27FC236}">
                <a16:creationId xmlns:a16="http://schemas.microsoft.com/office/drawing/2014/main" id="{99BFBCED-963D-4FE4-B1C4-5F213AA5C12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833" y="3320128"/>
            <a:ext cx="969792" cy="969792"/>
          </a:xfrm>
          <a:prstGeom prst="rect">
            <a:avLst/>
          </a:prstGeom>
        </p:spPr>
      </p:pic>
      <p:pic>
        <p:nvPicPr>
          <p:cNvPr id="18" name="صورة 17" descr="صورة تحتوي على مشبك الورق&#10;&#10;تم إنشاء الوصف تلقائياً">
            <a:hlinkClick r:id="rId18" action="ppaction://hlinksldjump"/>
            <a:extLst>
              <a:ext uri="{FF2B5EF4-FFF2-40B4-BE49-F238E27FC236}">
                <a16:creationId xmlns:a16="http://schemas.microsoft.com/office/drawing/2014/main" id="{A52EC1EB-E367-4E65-9115-FF8877486E6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0972">
            <a:off x="10948671" y="3414205"/>
            <a:ext cx="969792" cy="969792"/>
          </a:xfrm>
          <a:prstGeom prst="rect">
            <a:avLst/>
          </a:prstGeom>
        </p:spPr>
      </p:pic>
      <p:pic>
        <p:nvPicPr>
          <p:cNvPr id="19" name="صورة 18" descr="صورة تحتوي على مشبك الورق&#10;&#10;تم إنشاء الوصف تلقائياً">
            <a:hlinkClick r:id="rId19" action="ppaction://hlinksldjump"/>
            <a:extLst>
              <a:ext uri="{FF2B5EF4-FFF2-40B4-BE49-F238E27FC236}">
                <a16:creationId xmlns:a16="http://schemas.microsoft.com/office/drawing/2014/main" id="{BF2B4591-D4D4-4A9B-86D1-E2FAAD81AF8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03906">
            <a:off x="11390095" y="3898374"/>
            <a:ext cx="969792" cy="969792"/>
          </a:xfrm>
          <a:prstGeom prst="rect">
            <a:avLst/>
          </a:prstGeom>
        </p:spPr>
      </p:pic>
      <p:pic>
        <p:nvPicPr>
          <p:cNvPr id="20" name="صورة 19" descr="صورة تحتوي على مشبك الورق&#10;&#10;تم إنشاء الوصف تلقائياً">
            <a:hlinkClick r:id="rId20" action="ppaction://hlinksldjump"/>
            <a:extLst>
              <a:ext uri="{FF2B5EF4-FFF2-40B4-BE49-F238E27FC236}">
                <a16:creationId xmlns:a16="http://schemas.microsoft.com/office/drawing/2014/main" id="{C225C97C-9832-47FC-943C-F92B98C70B6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4640">
            <a:off x="11590191" y="4597480"/>
            <a:ext cx="969792" cy="969792"/>
          </a:xfrm>
          <a:prstGeom prst="rect">
            <a:avLst/>
          </a:prstGeom>
        </p:spPr>
      </p:pic>
      <p:pic>
        <p:nvPicPr>
          <p:cNvPr id="21" name="صورة 20" descr="صورة تحتوي على مشبك الورق&#10;&#10;تم إنشاء الوصف تلقائياً">
            <a:hlinkClick r:id="rId21" action="ppaction://hlinksldjump"/>
            <a:extLst>
              <a:ext uri="{FF2B5EF4-FFF2-40B4-BE49-F238E27FC236}">
                <a16:creationId xmlns:a16="http://schemas.microsoft.com/office/drawing/2014/main" id="{C5DF6A64-0AB1-442A-B448-F53716A7332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00868">
            <a:off x="6433138" y="2283801"/>
            <a:ext cx="969792" cy="969792"/>
          </a:xfrm>
          <a:prstGeom prst="rect">
            <a:avLst/>
          </a:prstGeom>
        </p:spPr>
      </p:pic>
      <p:pic>
        <p:nvPicPr>
          <p:cNvPr id="22" name="صورة 21" descr="صورة تحتوي على مشبك الورق&#10;&#10;تم إنشاء الوصف تلقائياً">
            <a:hlinkClick r:id="rId22" action="ppaction://hlinksldjump"/>
            <a:extLst>
              <a:ext uri="{FF2B5EF4-FFF2-40B4-BE49-F238E27FC236}">
                <a16:creationId xmlns:a16="http://schemas.microsoft.com/office/drawing/2014/main" id="{1BB20BED-2FB8-4AAB-AE0D-A5D7E01E776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58015">
            <a:off x="7082003" y="3104284"/>
            <a:ext cx="969792" cy="969792"/>
          </a:xfrm>
          <a:prstGeom prst="rect">
            <a:avLst/>
          </a:prstGeom>
        </p:spPr>
      </p:pic>
      <p:pic>
        <p:nvPicPr>
          <p:cNvPr id="23" name="صورة 22" descr="صورة تحتوي على مشبك الورق&#10;&#10;تم إنشاء الوصف تلقائياً">
            <a:hlinkClick r:id="rId23" action="ppaction://hlinksldjump"/>
            <a:extLst>
              <a:ext uri="{FF2B5EF4-FFF2-40B4-BE49-F238E27FC236}">
                <a16:creationId xmlns:a16="http://schemas.microsoft.com/office/drawing/2014/main" id="{3FF32616-E700-41CF-B55E-4836AAAD26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090" y="3008954"/>
            <a:ext cx="969792" cy="96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14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F5AB2609-19B6-4EBC-AD4D-C10C85CAD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4115" y="369277"/>
            <a:ext cx="914400" cy="9144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69217E-9DED-47C8-99DF-00C93575ABA8}"/>
              </a:ext>
            </a:extLst>
          </p:cNvPr>
          <p:cNvSpPr txBox="1"/>
          <p:nvPr/>
        </p:nvSpPr>
        <p:spPr>
          <a:xfrm>
            <a:off x="701040" y="2213877"/>
            <a:ext cx="10789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يمكن إكمال النماذج عبر الويب وقراءتها من أي مكان بدون اتصال بالإنترنت (   ) </a:t>
            </a:r>
            <a:endParaRPr lang="ar-SA" sz="2800" dirty="0"/>
          </a:p>
        </p:txBody>
      </p:sp>
      <p:sp>
        <p:nvSpPr>
          <p:cNvPr id="7" name="خطا 1">
            <a:extLst>
              <a:ext uri="{FF2B5EF4-FFF2-40B4-BE49-F238E27FC236}">
                <a16:creationId xmlns:a16="http://schemas.microsoft.com/office/drawing/2014/main" id="{8182A028-95C7-4AFC-B51C-1C25A4802EAF}"/>
              </a:ext>
            </a:extLst>
          </p:cNvPr>
          <p:cNvSpPr/>
          <p:nvPr/>
        </p:nvSpPr>
        <p:spPr>
          <a:xfrm>
            <a:off x="1542494" y="2357733"/>
            <a:ext cx="321199" cy="284407"/>
          </a:xfrm>
          <a:custGeom>
            <a:avLst/>
            <a:gdLst/>
            <a:ahLst/>
            <a:cxnLst/>
            <a:rect l="l" t="t" r="r" b="b"/>
            <a:pathLst>
              <a:path w="176557" h="164338">
                <a:moveTo>
                  <a:pt x="60100" y="0"/>
                </a:moveTo>
                <a:cubicBezTo>
                  <a:pt x="63185" y="18862"/>
                  <a:pt x="70932" y="36299"/>
                  <a:pt x="83342" y="52310"/>
                </a:cubicBezTo>
                <a:lnTo>
                  <a:pt x="85590" y="57378"/>
                </a:lnTo>
                <a:lnTo>
                  <a:pt x="86883" y="53488"/>
                </a:lnTo>
                <a:cubicBezTo>
                  <a:pt x="106364" y="28613"/>
                  <a:pt x="124313" y="16175"/>
                  <a:pt x="140729" y="16175"/>
                </a:cubicBezTo>
                <a:cubicBezTo>
                  <a:pt x="154368" y="16175"/>
                  <a:pt x="164624" y="27531"/>
                  <a:pt x="171496" y="50242"/>
                </a:cubicBezTo>
                <a:cubicBezTo>
                  <a:pt x="167001" y="50016"/>
                  <a:pt x="164503" y="49903"/>
                  <a:pt x="164003" y="49903"/>
                </a:cubicBezTo>
                <a:cubicBezTo>
                  <a:pt x="159457" y="49903"/>
                  <a:pt x="152518" y="53368"/>
                  <a:pt x="143188" y="60296"/>
                </a:cubicBezTo>
                <a:cubicBezTo>
                  <a:pt x="133856" y="67224"/>
                  <a:pt x="124802" y="75584"/>
                  <a:pt x="116024" y="85377"/>
                </a:cubicBezTo>
                <a:lnTo>
                  <a:pt x="114997" y="88482"/>
                </a:lnTo>
                <a:lnTo>
                  <a:pt x="112832" y="90149"/>
                </a:lnTo>
                <a:cubicBezTo>
                  <a:pt x="134185" y="107716"/>
                  <a:pt x="155426" y="116499"/>
                  <a:pt x="176557" y="116499"/>
                </a:cubicBezTo>
                <a:cubicBezTo>
                  <a:pt x="165102" y="142427"/>
                  <a:pt x="152879" y="155390"/>
                  <a:pt x="139887" y="155390"/>
                </a:cubicBezTo>
                <a:cubicBezTo>
                  <a:pt x="128621" y="155390"/>
                  <a:pt x="113891" y="146291"/>
                  <a:pt x="95697" y="128093"/>
                </a:cubicBezTo>
                <a:lnTo>
                  <a:pt x="87875" y="121017"/>
                </a:lnTo>
                <a:lnTo>
                  <a:pt x="87458" y="123458"/>
                </a:lnTo>
                <a:cubicBezTo>
                  <a:pt x="69434" y="150712"/>
                  <a:pt x="54134" y="164338"/>
                  <a:pt x="41558" y="164338"/>
                </a:cubicBezTo>
                <a:cubicBezTo>
                  <a:pt x="27282" y="164338"/>
                  <a:pt x="13430" y="151548"/>
                  <a:pt x="0" y="125967"/>
                </a:cubicBezTo>
                <a:cubicBezTo>
                  <a:pt x="3601" y="126080"/>
                  <a:pt x="5985" y="126136"/>
                  <a:pt x="7152" y="126136"/>
                </a:cubicBezTo>
                <a:cubicBezTo>
                  <a:pt x="20781" y="126136"/>
                  <a:pt x="36050" y="115668"/>
                  <a:pt x="52958" y="94731"/>
                </a:cubicBezTo>
                <a:lnTo>
                  <a:pt x="57513" y="90246"/>
                </a:lnTo>
                <a:lnTo>
                  <a:pt x="51617" y="83497"/>
                </a:lnTo>
                <a:cubicBezTo>
                  <a:pt x="35102" y="66958"/>
                  <a:pt x="26845" y="52089"/>
                  <a:pt x="26845" y="38893"/>
                </a:cubicBezTo>
                <a:cubicBezTo>
                  <a:pt x="26845" y="27724"/>
                  <a:pt x="37930" y="14759"/>
                  <a:pt x="6010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KW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810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F5AB2609-19B6-4EBC-AD4D-C10C85CAD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4115" y="369277"/>
            <a:ext cx="914400" cy="9144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69217E-9DED-47C8-99DF-00C93575ABA8}"/>
              </a:ext>
            </a:extLst>
          </p:cNvPr>
          <p:cNvSpPr txBox="1"/>
          <p:nvPr/>
        </p:nvSpPr>
        <p:spPr>
          <a:xfrm>
            <a:off x="701040" y="2213877"/>
            <a:ext cx="107899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تسمح استطلاعات رضا العملاء للشركات والمؤسسات بتحسين المنتجات والخدمات بشكل استراتيجي (   ) </a:t>
            </a:r>
            <a:endParaRPr lang="ar-SA" sz="2800" dirty="0"/>
          </a:p>
        </p:txBody>
      </p:sp>
      <p:sp>
        <p:nvSpPr>
          <p:cNvPr id="5" name="صح1">
            <a:extLst>
              <a:ext uri="{FF2B5EF4-FFF2-40B4-BE49-F238E27FC236}">
                <a16:creationId xmlns:a16="http://schemas.microsoft.com/office/drawing/2014/main" id="{D2FCE78D-51B0-4422-BD83-B0F2D5A0C06C}"/>
              </a:ext>
            </a:extLst>
          </p:cNvPr>
          <p:cNvSpPr/>
          <p:nvPr/>
        </p:nvSpPr>
        <p:spPr>
          <a:xfrm>
            <a:off x="4917378" y="2690930"/>
            <a:ext cx="421035" cy="297579"/>
          </a:xfrm>
          <a:custGeom>
            <a:avLst/>
            <a:gdLst/>
            <a:ahLst/>
            <a:cxnLst/>
            <a:rect l="l" t="t" r="r" b="b"/>
            <a:pathLst>
              <a:path w="241088" h="229042">
                <a:moveTo>
                  <a:pt x="232666" y="0"/>
                </a:moveTo>
                <a:lnTo>
                  <a:pt x="241088" y="12651"/>
                </a:lnTo>
                <a:cubicBezTo>
                  <a:pt x="216319" y="31892"/>
                  <a:pt x="189278" y="60246"/>
                  <a:pt x="159966" y="97715"/>
                </a:cubicBezTo>
                <a:cubicBezTo>
                  <a:pt x="130653" y="135183"/>
                  <a:pt x="108161" y="170434"/>
                  <a:pt x="92489" y="203469"/>
                </a:cubicBezTo>
                <a:lnTo>
                  <a:pt x="78400" y="212987"/>
                </a:lnTo>
                <a:cubicBezTo>
                  <a:pt x="68722" y="219718"/>
                  <a:pt x="60683" y="225070"/>
                  <a:pt x="54284" y="229042"/>
                </a:cubicBezTo>
                <a:cubicBezTo>
                  <a:pt x="51866" y="222345"/>
                  <a:pt x="48113" y="212456"/>
                  <a:pt x="43026" y="199376"/>
                </a:cubicBezTo>
                <a:lnTo>
                  <a:pt x="38571" y="190057"/>
                </a:lnTo>
                <a:cubicBezTo>
                  <a:pt x="31947" y="174604"/>
                  <a:pt x="25880" y="163293"/>
                  <a:pt x="20368" y="156125"/>
                </a:cubicBezTo>
                <a:cubicBezTo>
                  <a:pt x="14856" y="148956"/>
                  <a:pt x="8066" y="143673"/>
                  <a:pt x="0" y="140274"/>
                </a:cubicBezTo>
                <a:cubicBezTo>
                  <a:pt x="13471" y="124080"/>
                  <a:pt x="25754" y="115984"/>
                  <a:pt x="36850" y="115984"/>
                </a:cubicBezTo>
                <a:cubicBezTo>
                  <a:pt x="47085" y="115984"/>
                  <a:pt x="57289" y="127753"/>
                  <a:pt x="67462" y="151293"/>
                </a:cubicBezTo>
                <a:lnTo>
                  <a:pt x="71430" y="163118"/>
                </a:lnTo>
                <a:cubicBezTo>
                  <a:pt x="88200" y="132050"/>
                  <a:pt x="111616" y="101262"/>
                  <a:pt x="141679" y="70755"/>
                </a:cubicBezTo>
                <a:cubicBezTo>
                  <a:pt x="171742" y="40248"/>
                  <a:pt x="202072" y="16663"/>
                  <a:pt x="23266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KW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930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F5AB2609-19B6-4EBC-AD4D-C10C85CAD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4115" y="369277"/>
            <a:ext cx="914400" cy="9144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69217E-9DED-47C8-99DF-00C93575ABA8}"/>
              </a:ext>
            </a:extLst>
          </p:cNvPr>
          <p:cNvSpPr txBox="1"/>
          <p:nvPr/>
        </p:nvSpPr>
        <p:spPr>
          <a:xfrm>
            <a:off x="701040" y="2213877"/>
            <a:ext cx="10789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إن الغرض من التقرير هو إعلام القارئ بحالة أو بمشكلة معينة (   ) </a:t>
            </a:r>
            <a:endParaRPr lang="ar-SA" sz="2800" dirty="0"/>
          </a:p>
        </p:txBody>
      </p:sp>
      <p:sp>
        <p:nvSpPr>
          <p:cNvPr id="8" name="صح1">
            <a:extLst>
              <a:ext uri="{FF2B5EF4-FFF2-40B4-BE49-F238E27FC236}">
                <a16:creationId xmlns:a16="http://schemas.microsoft.com/office/drawing/2014/main" id="{98DB8981-29A7-4D3C-9FBE-39AD04907956}"/>
              </a:ext>
            </a:extLst>
          </p:cNvPr>
          <p:cNvSpPr/>
          <p:nvPr/>
        </p:nvSpPr>
        <p:spPr>
          <a:xfrm>
            <a:off x="2286720" y="2326697"/>
            <a:ext cx="421035" cy="297579"/>
          </a:xfrm>
          <a:custGeom>
            <a:avLst/>
            <a:gdLst/>
            <a:ahLst/>
            <a:cxnLst/>
            <a:rect l="l" t="t" r="r" b="b"/>
            <a:pathLst>
              <a:path w="241088" h="229042">
                <a:moveTo>
                  <a:pt x="232666" y="0"/>
                </a:moveTo>
                <a:lnTo>
                  <a:pt x="241088" y="12651"/>
                </a:lnTo>
                <a:cubicBezTo>
                  <a:pt x="216319" y="31892"/>
                  <a:pt x="189278" y="60246"/>
                  <a:pt x="159966" y="97715"/>
                </a:cubicBezTo>
                <a:cubicBezTo>
                  <a:pt x="130653" y="135183"/>
                  <a:pt x="108161" y="170434"/>
                  <a:pt x="92489" y="203469"/>
                </a:cubicBezTo>
                <a:lnTo>
                  <a:pt x="78400" y="212987"/>
                </a:lnTo>
                <a:cubicBezTo>
                  <a:pt x="68722" y="219718"/>
                  <a:pt x="60683" y="225070"/>
                  <a:pt x="54284" y="229042"/>
                </a:cubicBezTo>
                <a:cubicBezTo>
                  <a:pt x="51866" y="222345"/>
                  <a:pt x="48113" y="212456"/>
                  <a:pt x="43026" y="199376"/>
                </a:cubicBezTo>
                <a:lnTo>
                  <a:pt x="38571" y="190057"/>
                </a:lnTo>
                <a:cubicBezTo>
                  <a:pt x="31947" y="174604"/>
                  <a:pt x="25880" y="163293"/>
                  <a:pt x="20368" y="156125"/>
                </a:cubicBezTo>
                <a:cubicBezTo>
                  <a:pt x="14856" y="148956"/>
                  <a:pt x="8066" y="143673"/>
                  <a:pt x="0" y="140274"/>
                </a:cubicBezTo>
                <a:cubicBezTo>
                  <a:pt x="13471" y="124080"/>
                  <a:pt x="25754" y="115984"/>
                  <a:pt x="36850" y="115984"/>
                </a:cubicBezTo>
                <a:cubicBezTo>
                  <a:pt x="47085" y="115984"/>
                  <a:pt x="57289" y="127753"/>
                  <a:pt x="67462" y="151293"/>
                </a:cubicBezTo>
                <a:lnTo>
                  <a:pt x="71430" y="163118"/>
                </a:lnTo>
                <a:cubicBezTo>
                  <a:pt x="88200" y="132050"/>
                  <a:pt x="111616" y="101262"/>
                  <a:pt x="141679" y="70755"/>
                </a:cubicBezTo>
                <a:cubicBezTo>
                  <a:pt x="171742" y="40248"/>
                  <a:pt x="202072" y="16663"/>
                  <a:pt x="23266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KW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480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DAF37484-19D0-49C4-9154-047DE203C6BE}"/>
              </a:ext>
            </a:extLst>
          </p:cNvPr>
          <p:cNvSpPr txBox="1"/>
          <p:nvPr/>
        </p:nvSpPr>
        <p:spPr>
          <a:xfrm>
            <a:off x="1146629" y="1946814"/>
            <a:ext cx="963748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1"/>
            <a:r>
              <a:rPr lang="ar-SA" sz="2800" b="1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تستخدم للتواصل مع موظفين في شركات أو مؤسسات أو جهات أخرى :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رسائل البريد الإلكتروني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خطابات الأعمال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تقارير الأعمال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مستندات المعاملات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pic>
        <p:nvPicPr>
          <p:cNvPr id="4" name="رسم 3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F5AB2609-19B6-4EBC-AD4D-C10C85CAD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4115" y="3692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7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F5AB2609-19B6-4EBC-AD4D-C10C85CAD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4115" y="369277"/>
            <a:ext cx="914400" cy="9144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FF3D812-37D9-4FAE-BC7F-36955960DF10}"/>
              </a:ext>
            </a:extLst>
          </p:cNvPr>
          <p:cNvSpPr txBox="1"/>
          <p:nvPr/>
        </p:nvSpPr>
        <p:spPr>
          <a:xfrm>
            <a:off x="900332" y="2152247"/>
            <a:ext cx="973484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1"/>
            <a:r>
              <a:rPr lang="ar-SA" sz="2800" b="1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يشير إلى الترتيب المحدد للصور والنصوص والعناصر الأخرى في الصفحة :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سهولة القراءة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التناسق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الطباعة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مظهر الصفحة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57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F5AB2609-19B6-4EBC-AD4D-C10C85CAD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4115" y="369277"/>
            <a:ext cx="914400" cy="9144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D8DE9EF-6131-4089-9136-FEF3A3AAD2F7}"/>
              </a:ext>
            </a:extLst>
          </p:cNvPr>
          <p:cNvSpPr txBox="1"/>
          <p:nvPr/>
        </p:nvSpPr>
        <p:spPr>
          <a:xfrm>
            <a:off x="352921" y="1453218"/>
            <a:ext cx="1088839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 rtl="1"/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lvl="0" algn="just" rtl="1"/>
            <a:r>
              <a:rPr lang="ar-SA" sz="2800" b="1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تستخدمها الشركات أو المؤسسات في شعارها أو في تصميم مستنداتها للتعبير عن هويتها :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المساحات الفارغة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الألوان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العناصر المرئية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القوائم والجداول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987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F5AB2609-19B6-4EBC-AD4D-C10C85CAD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4115" y="369277"/>
            <a:ext cx="914400" cy="9144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D0F6F49-7BCF-4133-8663-1BCBF5BC6D86}"/>
              </a:ext>
            </a:extLst>
          </p:cNvPr>
          <p:cNvSpPr txBox="1"/>
          <p:nvPr/>
        </p:nvSpPr>
        <p:spPr>
          <a:xfrm>
            <a:off x="1186375" y="1884961"/>
            <a:ext cx="981924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1"/>
            <a:r>
              <a:rPr lang="ar-SA" sz="2800" b="1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صور حقيقية لأشياء أو مواقف محددة تمنح المستند ميزة الواقعية :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الصور الفوتوغرافية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الرسوم التوضيحية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المخططات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الرسوم البيانية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228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F5AB2609-19B6-4EBC-AD4D-C10C85CAD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4115" y="369277"/>
            <a:ext cx="914400" cy="9144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0912967C-AC56-48DC-90BC-BE763E0E81F4}"/>
              </a:ext>
            </a:extLst>
          </p:cNvPr>
          <p:cNvSpPr txBox="1"/>
          <p:nvPr/>
        </p:nvSpPr>
        <p:spPr>
          <a:xfrm>
            <a:off x="1189950" y="1283677"/>
            <a:ext cx="945348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 rtl="1"/>
            <a:r>
              <a:rPr lang="en-US" sz="2800" dirty="0">
                <a:solidFill>
                  <a:srgbClr val="32313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 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lvl="0" algn="just" rtl="1"/>
            <a:r>
              <a:rPr lang="ar-SA" sz="2800" b="1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يعد برنامج سكريبوس ( </a:t>
            </a:r>
            <a:r>
              <a:rPr lang="en-US" sz="2800" b="1" dirty="0">
                <a:solidFill>
                  <a:srgbClr val="32313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Scribus</a:t>
            </a:r>
            <a:r>
              <a:rPr lang="ar-SA" sz="2800" b="1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) برنامج نشر مكتبي :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مجاني مغلق المصدر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مجاني مفتوح المصدر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غير مجاني مغلق المصدر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غير مجاني مفتوح المصدر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521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F5AB2609-19B6-4EBC-AD4D-C10C85CAD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4115" y="369277"/>
            <a:ext cx="914400" cy="9144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3BBC8B6-2224-441B-A635-BCFA48751BA3}"/>
              </a:ext>
            </a:extLst>
          </p:cNvPr>
          <p:cNvSpPr txBox="1"/>
          <p:nvPr/>
        </p:nvSpPr>
        <p:spPr>
          <a:xfrm>
            <a:off x="1083212" y="1915274"/>
            <a:ext cx="1026941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1"/>
            <a:r>
              <a:rPr lang="ar-SA" sz="2800" b="1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مستند منظم بترتيب محدد يستخدم لجمع المعلومات بطريقة منطقية وذات مغزى :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ملف الأعمال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مستند الأعمال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نموذج الأعمال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سجل الأعمال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605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F5AB2609-19B6-4EBC-AD4D-C10C85CAD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4115" y="369277"/>
            <a:ext cx="914400" cy="9144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0669483-AD4F-407A-8D97-57A28515A6E9}"/>
              </a:ext>
            </a:extLst>
          </p:cNvPr>
          <p:cNvSpPr txBox="1"/>
          <p:nvPr/>
        </p:nvSpPr>
        <p:spPr>
          <a:xfrm>
            <a:off x="1491176" y="1816800"/>
            <a:ext cx="959416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1"/>
            <a:r>
              <a:rPr lang="ar-SA" sz="2800" b="1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يفضل أن يقتصر على خمس كلمات فقط ليكون موجزاً ووصفيا . يعبر عن :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أنماط الكتابة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الخطوط والمسافات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الشعار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عنوان النموذج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110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371</Words>
  <Application>Microsoft Office PowerPoint</Application>
  <PresentationFormat>شاشة عريضة</PresentationFormat>
  <Paragraphs>64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Dubai</vt:lpstr>
      <vt:lpstr>Times New Roman</vt:lpstr>
      <vt:lpstr>نسق Office</vt:lpstr>
      <vt:lpstr>مراجعة الوحدة الاولى  مستندات ونماذج وتقارير الاعمال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مراجعة وحدة مستندات ونماذج وتقارير الاعمال  </dc:title>
  <dc:creator>abeer saleh</dc:creator>
  <cp:lastModifiedBy>abeer saleh</cp:lastModifiedBy>
  <cp:revision>18</cp:revision>
  <dcterms:created xsi:type="dcterms:W3CDTF">2022-04-10T23:23:25Z</dcterms:created>
  <dcterms:modified xsi:type="dcterms:W3CDTF">2022-04-11T16:44:46Z</dcterms:modified>
</cp:coreProperties>
</file>