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6" r:id="rId3"/>
    <p:sldId id="257"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265" r:id="rId19"/>
    <p:sldId id="266" r:id="rId20"/>
    <p:sldId id="267" r:id="rId21"/>
    <p:sldId id="268" r:id="rId22"/>
    <p:sldId id="269" r:id="rId23"/>
    <p:sldId id="271" r:id="rId24"/>
    <p:sldId id="270" r:id="rId25"/>
    <p:sldId id="272" r:id="rId26"/>
    <p:sldId id="273" r:id="rId27"/>
    <p:sldId id="274" r:id="rId28"/>
    <p:sldId id="276" r:id="rId29"/>
    <p:sldId id="277" r:id="rId30"/>
    <p:sldId id="278" r:id="rId31"/>
    <p:sldId id="275" r:id="rId32"/>
    <p:sldId id="279" r:id="rId33"/>
    <p:sldId id="264" r:id="rId34"/>
    <p:sldId id="310" r:id="rId35"/>
    <p:sldId id="311" r:id="rId36"/>
    <p:sldId id="312" r:id="rId37"/>
    <p:sldId id="313" r:id="rId38"/>
    <p:sldId id="314" r:id="rId39"/>
    <p:sldId id="281" r:id="rId40"/>
    <p:sldId id="282" r:id="rId41"/>
    <p:sldId id="283" r:id="rId42"/>
    <p:sldId id="284" r:id="rId43"/>
    <p:sldId id="285" r:id="rId44"/>
    <p:sldId id="286" r:id="rId45"/>
    <p:sldId id="280" r:id="rId46"/>
    <p:sldId id="262" r:id="rId47"/>
    <p:sldId id="287" r:id="rId48"/>
    <p:sldId id="315" r:id="rId49"/>
    <p:sldId id="316" r:id="rId50"/>
    <p:sldId id="288" r:id="rId51"/>
    <p:sldId id="289" r:id="rId52"/>
    <p:sldId id="290" r:id="rId53"/>
    <p:sldId id="291" r:id="rId54"/>
    <p:sldId id="292" r:id="rId55"/>
    <p:sldId id="293" r:id="rId56"/>
    <p:sldId id="318" r:id="rId57"/>
    <p:sldId id="294" r:id="rId58"/>
    <p:sldId id="295" r:id="rId5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2D97C8-AE49-4248-A8E8-FA5284844A9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54788A24-D015-41AE-8E70-CAB448ADA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2836E11B-56CB-4411-9EA6-2138E6AABC8F}"/>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66E4F06A-EDD9-48CC-906B-5254A54530E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DC1266E-B632-41C5-8228-BC537020197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86647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21A88-C034-4F41-81C1-F721B48BDA6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22F35F6-A614-4FBA-BB9C-69321C45C98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BBA394E-0FE1-4D99-810A-3B50D08A7721}"/>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E5D66657-66D1-45AB-AC57-901987F645C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2BAC183-647C-475A-87D4-2BBB6F8F01C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16556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43331F3-774B-41BC-901D-07387CACD5A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FF2C11C-66CD-4030-9362-A3C213B6607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73A2FBB-D795-4188-8B1A-6525D1F16A0B}"/>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4D7F51A6-5426-460C-BF7A-B1304E1147A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9D13615-D74D-4F55-B8E1-DCDCD70F9B09}"/>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60361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8F2A3F-6877-4182-BDD0-7060AEB2CAC3}"/>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67AB44A-83A4-45F1-87C5-29779A2F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D6E5080-1AD0-411E-84FE-2B5575F2A414}"/>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4E3CC6B1-D7EF-459A-A6EB-868A3632411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F1E32D-F96D-4266-9F43-08D451C1A9F9}"/>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01502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EDBB04-1760-42AC-A0CE-54A4ABDD7567}"/>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EFF64EC-6FE8-41A1-A58F-36855991E1C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F3448AC-8518-44CF-B278-FF4D632F6BCA}"/>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C1CED270-9F21-4322-B0B8-777AE39AA2A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676CB70-3E20-4FF7-AABC-08D45F1980A1}"/>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29977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F2E2B1-B851-47CC-B603-8118D352DBC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FF5A431-5800-4741-A7AB-C27AD1FF5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AC3CBEC-EB8A-456A-823C-EDE7F9F1DAA3}"/>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ECA24FBB-6829-48B8-9CE1-8C863A32FA3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61D6DD6-59DA-485E-830B-793A70CDFCA5}"/>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22597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F23672-4202-423D-A498-3EA63672BAF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0C8022-A3A0-4620-8689-29C055F031A9}"/>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28D8612E-A8AC-4D20-905E-E37A94B2D71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0F419536-C86E-4291-8B51-F644BA1579E1}"/>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6" name="عنصر نائب للتذييل 5">
            <a:extLst>
              <a:ext uri="{FF2B5EF4-FFF2-40B4-BE49-F238E27FC236}">
                <a16:creationId xmlns:a16="http://schemas.microsoft.com/office/drawing/2014/main" id="{3383572A-DEA0-47B0-B852-F44435AC2A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5EB57E2-5718-43BF-A7F0-964593321B27}"/>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42751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E232CF-5BF2-47E6-867C-51FB6074F64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86A0713-F282-4DBC-818A-A25CADF9B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AE16B9A-69C2-4A6B-B7FB-319D8C65B59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5D389647-E65D-45DD-A551-273BBC115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E898E02-88E3-4E23-A5F2-04E074BDA96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1A0AC7C-A06C-46F6-89A8-0AF4B054240D}"/>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8" name="عنصر نائب للتذييل 7">
            <a:extLst>
              <a:ext uri="{FF2B5EF4-FFF2-40B4-BE49-F238E27FC236}">
                <a16:creationId xmlns:a16="http://schemas.microsoft.com/office/drawing/2014/main" id="{8839DC9C-0A5D-4147-BED4-C3CE34A0F4C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A1F0D36E-0345-40CD-B3F3-DEF8115791C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406295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D2DB1A-BF65-45C0-B7BB-0DAC57323DC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96CAF65-748F-4865-BB92-683DA5901858}"/>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4" name="عنصر نائب للتذييل 3">
            <a:extLst>
              <a:ext uri="{FF2B5EF4-FFF2-40B4-BE49-F238E27FC236}">
                <a16:creationId xmlns:a16="http://schemas.microsoft.com/office/drawing/2014/main" id="{3476721E-8AE4-4AF1-AAB0-202CFE9D412B}"/>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31DF6378-51A3-4F2C-9D57-87D779EA4657}"/>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63268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712B370-9AC1-456A-8AAC-20D5BDDC3B67}"/>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3" name="عنصر نائب للتذييل 2">
            <a:extLst>
              <a:ext uri="{FF2B5EF4-FFF2-40B4-BE49-F238E27FC236}">
                <a16:creationId xmlns:a16="http://schemas.microsoft.com/office/drawing/2014/main" id="{17896360-FEEB-441C-8BE9-C4BBBC0A181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2D907A3-2747-46B6-BB9C-B292655510DE}"/>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42683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4A9D93-87BE-4528-AF13-24760BA0CC2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22EE97E-5AFB-4CB0-9F9D-FC805DCDB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E6A856AA-1B9B-4E0A-961A-3A54EB6EA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8688EE3-6607-4446-9470-7DDF9972A1DF}"/>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6" name="عنصر نائب للتذييل 5">
            <a:extLst>
              <a:ext uri="{FF2B5EF4-FFF2-40B4-BE49-F238E27FC236}">
                <a16:creationId xmlns:a16="http://schemas.microsoft.com/office/drawing/2014/main" id="{5A45B3C8-609A-4173-9C24-FC268004A95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2BD4EB9-A2C3-4691-81B6-34F731872898}"/>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94557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CACE17-B556-4692-99E8-DD6A73CD6EC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B623D8A-FBE4-4D8F-AE7B-DEF3AFE35EB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4876DC5-0809-4179-8B27-EEDA6C0B6F2C}"/>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D3A6B5CB-FBBD-4E3D-97DD-1B6E707BA15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3C09BF1-7F41-46FC-8610-ED5F4A6DF5A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356120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BB8A49-45F0-41C8-A5BD-7EA1500665F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98FA4818-8994-43C4-A0D1-8D166F816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1FE68C91-9ED0-4D1D-B933-53D55FDDC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6CD03E1-3742-4463-ACA6-647ACD4E6CC2}"/>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6" name="عنصر نائب للتذييل 5">
            <a:extLst>
              <a:ext uri="{FF2B5EF4-FFF2-40B4-BE49-F238E27FC236}">
                <a16:creationId xmlns:a16="http://schemas.microsoft.com/office/drawing/2014/main" id="{F23296F6-2198-4A8E-8FBD-84D4A8E97E8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7DF8C64-C0E6-43BF-8035-B883C1844F49}"/>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245018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7BAB1C-00DE-4E37-9E22-41ED68D41E6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83EDDE8-F05C-4F6E-AC52-AD5D05C3ADF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99FC98B-FBB1-44AD-851E-BB8AB77E1ECC}"/>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0ECC90DB-6011-4A37-8B45-27EBAF2E21C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F7E93EA-C7F2-4317-9AD2-9391E361BF5E}"/>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078008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A7186E7-C7E7-4581-8683-5E04EF3402E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5694181-791C-466A-85F5-4E45001AC5BC}"/>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04B8D40-A90E-4029-BA59-0474CBB999CF}"/>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DCF83906-1498-44F2-8515-83E1D2A2B0E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52272D5-D7D4-46BD-9031-413DA84243EC}"/>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87391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81757C-EFA1-4CD5-BF27-91D5C5DA5A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9E23666-3C6A-4252-AADE-F209F98D1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E758FCE-4A5B-4439-A2EC-2356AB5037B7}"/>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A309C825-4A2D-4B81-B8F7-EB1C08D2DB7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C66EA2E-83A1-4B1E-B6C2-604FEB4658F7}"/>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35800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F90812-7F42-48AF-A9F7-B66C6D8B086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0917B7C-FA8C-4CBE-AB5E-EA334248ABA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AD81145-B0B7-400D-B66C-FAF82077686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6FD8512-2A24-4D14-BD85-6EB86629A1AB}"/>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6" name="عنصر نائب للتذييل 5">
            <a:extLst>
              <a:ext uri="{FF2B5EF4-FFF2-40B4-BE49-F238E27FC236}">
                <a16:creationId xmlns:a16="http://schemas.microsoft.com/office/drawing/2014/main" id="{5E0DB330-C944-4614-B848-A12E2F0ED5B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FE4E463-3647-4B4E-A33D-1576C77B47C2}"/>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66501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CFD08F-B93A-41EA-9E96-8DAAE3408DF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43020BD-E3ED-4329-8675-49E61945A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8B32C0D8-A158-413F-A850-B55B3E5210EA}"/>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5F4A71A-6CB0-47AE-8E8B-2E3B3B2CB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5FD030B-71A0-4448-B946-FE663677F96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98AE606-3F36-436D-A2BA-100970655B22}"/>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8" name="عنصر نائب للتذييل 7">
            <a:extLst>
              <a:ext uri="{FF2B5EF4-FFF2-40B4-BE49-F238E27FC236}">
                <a16:creationId xmlns:a16="http://schemas.microsoft.com/office/drawing/2014/main" id="{FAD7021F-0C3D-4DA2-8531-908A804B991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0F2E4F82-20AA-47E7-B1D0-40AECDF4DB38}"/>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78561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AB5F85-98A2-4EA3-A831-D2220B8AA6E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EC93FC15-E7D4-4E50-93C8-68F385E13987}"/>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4" name="عنصر نائب للتذييل 3">
            <a:extLst>
              <a:ext uri="{FF2B5EF4-FFF2-40B4-BE49-F238E27FC236}">
                <a16:creationId xmlns:a16="http://schemas.microsoft.com/office/drawing/2014/main" id="{9DEE5370-0398-4BA9-BD10-9D02A9E2E0B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838597-3B58-47D1-8DEE-2E6B2B5C6856}"/>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84052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9B65915-A2D6-43C3-A1BF-0C263B3C84F2}"/>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3" name="عنصر نائب للتذييل 2">
            <a:extLst>
              <a:ext uri="{FF2B5EF4-FFF2-40B4-BE49-F238E27FC236}">
                <a16:creationId xmlns:a16="http://schemas.microsoft.com/office/drawing/2014/main" id="{56303538-07D0-4554-A7D0-BC739FE6973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CF26F8D-A074-4635-82F6-0753A3827BE6}"/>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5343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3006E1-D8C0-461C-8776-4302B193FD5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6A5D9E8-B180-469B-8B2E-9BBA4D24B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739DB11-55B7-4B11-8BFA-4715403ED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D065594-D09F-4817-BE90-49D2EE68BC52}"/>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6" name="عنصر نائب للتذييل 5">
            <a:extLst>
              <a:ext uri="{FF2B5EF4-FFF2-40B4-BE49-F238E27FC236}">
                <a16:creationId xmlns:a16="http://schemas.microsoft.com/office/drawing/2014/main" id="{B7182CB9-FC45-48CE-A1A6-97986EF8758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0578409-8401-49AC-8B77-045606487350}"/>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67915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33CD1A-5E1F-4894-B4E3-8B7DAF614F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EED49DF-DE65-485E-9FD6-3290E1632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1FA0367B-AB32-408E-8AE4-51865D89E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4ADF293-8F6B-4311-9397-1B2D4EECCECB}"/>
              </a:ext>
            </a:extLst>
          </p:cNvPr>
          <p:cNvSpPr>
            <a:spLocks noGrp="1"/>
          </p:cNvSpPr>
          <p:nvPr>
            <p:ph type="dt" sz="half" idx="10"/>
          </p:nvPr>
        </p:nvSpPr>
        <p:spPr/>
        <p:txBody>
          <a:bodyPr/>
          <a:lstStyle/>
          <a:p>
            <a:fld id="{8682C0CB-519C-4589-8B59-698BFF626260}" type="datetimeFigureOut">
              <a:rPr lang="ar-SA" smtClean="0"/>
              <a:t>15/11/43</a:t>
            </a:fld>
            <a:endParaRPr lang="ar-SA"/>
          </a:p>
        </p:txBody>
      </p:sp>
      <p:sp>
        <p:nvSpPr>
          <p:cNvPr id="6" name="عنصر نائب للتذييل 5">
            <a:extLst>
              <a:ext uri="{FF2B5EF4-FFF2-40B4-BE49-F238E27FC236}">
                <a16:creationId xmlns:a16="http://schemas.microsoft.com/office/drawing/2014/main" id="{F5A4D28A-0FD8-42DF-80E2-D148AE2FEF0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6F5FF24-9CBF-48D5-BD10-BFAB81AA668E}"/>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47508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35FA218-E2DB-4973-8802-60DD6967F1C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578FA05-E73B-421D-9EE9-4815C150091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CC0FC58-52AC-41A4-978F-CBEE7F7013F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265D01B0-ED79-4508-8B8F-421C93026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5198C6B-4732-4452-8BFC-DE9A53ABF3B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22FA3A-66BF-473F-97E9-97C5E7EB1963}" type="slidenum">
              <a:rPr lang="ar-SA" smtClean="0"/>
              <a:t>‹#›</a:t>
            </a:fld>
            <a:endParaRPr lang="ar-SA"/>
          </a:p>
        </p:txBody>
      </p:sp>
    </p:spTree>
    <p:extLst>
      <p:ext uri="{BB962C8B-B14F-4D97-AF65-F5344CB8AC3E}">
        <p14:creationId xmlns:p14="http://schemas.microsoft.com/office/powerpoint/2010/main" val="236125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C6DC882-DC43-4BBF-B7FF-425A6A884C1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9CB64D2-7A7A-4C27-80B8-7EDF09E5354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51BDFFD-381B-4B5E-8201-2154B891038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82C0CB-519C-4589-8B59-698BFF626260}" type="datetimeFigureOut">
              <a:rPr lang="ar-SA" smtClean="0"/>
              <a:t>15/11/43</a:t>
            </a:fld>
            <a:endParaRPr lang="ar-SA"/>
          </a:p>
        </p:txBody>
      </p:sp>
      <p:sp>
        <p:nvSpPr>
          <p:cNvPr id="5" name="عنصر نائب للتذييل 4">
            <a:extLst>
              <a:ext uri="{FF2B5EF4-FFF2-40B4-BE49-F238E27FC236}">
                <a16:creationId xmlns:a16="http://schemas.microsoft.com/office/drawing/2014/main" id="{780D0168-9DA4-4D16-B674-B950E82EC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06506DB3-8488-4C06-A0DF-E7FFC9DF98C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22FA3A-66BF-473F-97E9-97C5E7EB1963}" type="slidenum">
              <a:rPr lang="ar-SA" smtClean="0"/>
              <a:t>‹#›</a:t>
            </a:fld>
            <a:endParaRPr lang="ar-SA"/>
          </a:p>
        </p:txBody>
      </p:sp>
    </p:spTree>
    <p:extLst>
      <p:ext uri="{BB962C8B-B14F-4D97-AF65-F5344CB8AC3E}">
        <p14:creationId xmlns:p14="http://schemas.microsoft.com/office/powerpoint/2010/main" val="454212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F39E1CDB-1DFE-4FE1-8089-F7F093EEAD60}"/>
              </a:ext>
            </a:extLst>
          </p:cNvPr>
          <p:cNvSpPr txBox="1"/>
          <p:nvPr/>
        </p:nvSpPr>
        <p:spPr>
          <a:xfrm>
            <a:off x="1393417" y="1306927"/>
            <a:ext cx="4497050"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مراجعة الوحدة الثانية </a:t>
            </a:r>
          </a:p>
        </p:txBody>
      </p:sp>
      <p:sp>
        <p:nvSpPr>
          <p:cNvPr id="7" name="مربع نص 6">
            <a:extLst>
              <a:ext uri="{FF2B5EF4-FFF2-40B4-BE49-F238E27FC236}">
                <a16:creationId xmlns:a16="http://schemas.microsoft.com/office/drawing/2014/main" id="{51EF789D-8B7C-463A-8216-12C41B29F60D}"/>
              </a:ext>
            </a:extLst>
          </p:cNvPr>
          <p:cNvSpPr txBox="1"/>
          <p:nvPr/>
        </p:nvSpPr>
        <p:spPr>
          <a:xfrm>
            <a:off x="1303019" y="2373833"/>
            <a:ext cx="4216184" cy="830997"/>
          </a:xfrm>
          <a:prstGeom prst="rect">
            <a:avLst/>
          </a:prstGeom>
          <a:noFill/>
        </p:spPr>
        <p:txBody>
          <a:bodyPr wrap="square" rtlCol="1">
            <a:spAutoFit/>
          </a:bodyPr>
          <a:lstStyle/>
          <a:p>
            <a:r>
              <a:rPr lang="ar-SA" sz="4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الشبكات المتقدمة</a:t>
            </a:r>
            <a:endParaRPr lang="ar-SA" sz="9600" b="1" dirty="0">
              <a:latin typeface="Calibri" panose="020F0502020204030204" pitchFamily="34" charset="0"/>
              <a:cs typeface="Calibri" panose="020F0502020204030204" pitchFamily="34" charset="0"/>
            </a:endParaRPr>
          </a:p>
        </p:txBody>
      </p:sp>
      <p:pic>
        <p:nvPicPr>
          <p:cNvPr id="1026" name="Picture 2" descr="ما هي الشبكات؟ – مؤسسة قوى الحلول الأمنية">
            <a:extLst>
              <a:ext uri="{FF2B5EF4-FFF2-40B4-BE49-F238E27FC236}">
                <a16:creationId xmlns:a16="http://schemas.microsoft.com/office/drawing/2014/main" id="{025C076A-124B-4B14-A484-275E8E342FE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46" r="22013"/>
          <a:stretch/>
        </p:blipFill>
        <p:spPr bwMode="auto">
          <a:xfrm>
            <a:off x="6777435" y="752167"/>
            <a:ext cx="5414565" cy="535366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25AF8F91-936D-4CCA-80DB-20EE84D5A438}"/>
              </a:ext>
            </a:extLst>
          </p:cNvPr>
          <p:cNvSpPr txBox="1"/>
          <p:nvPr/>
        </p:nvSpPr>
        <p:spPr>
          <a:xfrm>
            <a:off x="1076526" y="3490634"/>
            <a:ext cx="5019474" cy="830997"/>
          </a:xfrm>
          <a:prstGeom prst="rect">
            <a:avLst/>
          </a:prstGeom>
          <a:noFill/>
        </p:spPr>
        <p:txBody>
          <a:bodyPr wrap="square" rtlCol="1">
            <a:spAutoFit/>
          </a:bodyPr>
          <a:lstStyle/>
          <a:p>
            <a:r>
              <a:rPr lang="ar-SA" sz="4800" b="1" dirty="0">
                <a:solidFill>
                  <a:srgbClr val="000000"/>
                </a:solidFill>
                <a:latin typeface="Times New Roman" panose="02020603050405020304" pitchFamily="18" charset="0"/>
                <a:cs typeface="Calibri" panose="020F0502020204030204" pitchFamily="34" charset="0"/>
              </a:rPr>
              <a:t>المعلمة : نجود دحمان</a:t>
            </a:r>
            <a:endParaRPr lang="ar-SA" sz="9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084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2FEFE2B-9F4B-4C91-B0C7-C00721DBD1D1}"/>
              </a:ext>
            </a:extLst>
          </p:cNvPr>
          <p:cNvGrpSpPr/>
          <p:nvPr/>
        </p:nvGrpSpPr>
        <p:grpSpPr>
          <a:xfrm>
            <a:off x="0" y="1216191"/>
            <a:ext cx="11798709" cy="2687283"/>
            <a:chOff x="1514168" y="655755"/>
            <a:chExt cx="10549074" cy="2687283"/>
          </a:xfrm>
        </p:grpSpPr>
        <p:sp>
          <p:nvSpPr>
            <p:cNvPr id="3" name="مربع نص 2">
              <a:extLst>
                <a:ext uri="{FF2B5EF4-FFF2-40B4-BE49-F238E27FC236}">
                  <a16:creationId xmlns:a16="http://schemas.microsoft.com/office/drawing/2014/main" id="{7A904BDF-ED57-44FE-8C89-A1CB6C91F538}"/>
                </a:ext>
              </a:extLst>
            </p:cNvPr>
            <p:cNvSpPr txBox="1"/>
            <p:nvPr/>
          </p:nvSpPr>
          <p:spPr>
            <a:xfrm>
              <a:off x="1514168" y="655755"/>
              <a:ext cx="10549074" cy="754694"/>
            </a:xfrm>
            <a:prstGeom prst="rect">
              <a:avLst/>
            </a:prstGeom>
            <a:noFill/>
          </p:spPr>
          <p:txBody>
            <a:bodyPr wrap="square">
              <a:spAutoFit/>
            </a:bodyPr>
            <a:lstStyle/>
            <a:p>
              <a:pPr marL="457200" indent="-457200" rtl="1">
                <a:lnSpc>
                  <a:spcPct val="150000"/>
                </a:lnSpc>
                <a:buFont typeface="Wingdings" panose="05000000000000000000" pitchFamily="2" charset="2"/>
                <a:buChar char="q"/>
              </a:pPr>
              <a:r>
                <a:rPr lang="ar-SA" sz="3200" b="1" dirty="0">
                  <a:solidFill>
                    <a:schemeClr val="tx1">
                      <a:lumMod val="50000"/>
                    </a:schemeClr>
                  </a:solidFill>
                  <a:latin typeface="Calibri" panose="020F0502020204030204" pitchFamily="34" charset="0"/>
                  <a:cs typeface="Calibri" panose="020F0502020204030204" pitchFamily="34" charset="0"/>
                </a:rPr>
                <a:t>يطلق على عملية توصيل </a:t>
              </a:r>
              <a:r>
                <a:rPr lang="ar-SA" sz="3200" b="1" dirty="0">
                  <a:solidFill>
                    <a:srgbClr val="C00000"/>
                  </a:solidFill>
                  <a:latin typeface="Calibri" panose="020F0502020204030204" pitchFamily="34" charset="0"/>
                  <a:cs typeface="Calibri" panose="020F0502020204030204" pitchFamily="34" charset="0"/>
                </a:rPr>
                <a:t>الألياف الضوئية </a:t>
              </a:r>
              <a:r>
                <a:rPr lang="ar-SA" sz="3200" b="1" dirty="0">
                  <a:solidFill>
                    <a:schemeClr val="tx1">
                      <a:lumMod val="50000"/>
                    </a:schemeClr>
                  </a:solidFill>
                  <a:latin typeface="Calibri" panose="020F0502020204030204" pitchFamily="34" charset="0"/>
                  <a:cs typeface="Calibri" panose="020F0502020204030204" pitchFamily="34" charset="0"/>
                </a:rPr>
                <a:t>إلى المنازل اسم </a:t>
              </a:r>
              <a:r>
                <a:rPr lang="en-US" sz="3200" b="1" dirty="0">
                  <a:solidFill>
                    <a:schemeClr val="tx1">
                      <a:lumMod val="50000"/>
                    </a:schemeClr>
                  </a:solidFill>
                  <a:latin typeface="Calibri" panose="020F0502020204030204" pitchFamily="34" charset="0"/>
                  <a:cs typeface="Calibri" panose="020F0502020204030204" pitchFamily="34" charset="0"/>
                </a:rPr>
                <a:t>(</a:t>
              </a:r>
              <a:r>
                <a:rPr lang="en-US" sz="3200" b="1" dirty="0">
                  <a:solidFill>
                    <a:srgbClr val="00B050"/>
                  </a:solidFill>
                  <a:latin typeface="Calibri" panose="020F0502020204030204" pitchFamily="34" charset="0"/>
                  <a:cs typeface="Calibri" panose="020F0502020204030204" pitchFamily="34" charset="0"/>
                </a:rPr>
                <a:t>FTTH)</a:t>
              </a:r>
              <a:r>
                <a:rPr lang="ar-SA" sz="3200" b="1" dirty="0">
                  <a:solidFill>
                    <a:schemeClr val="tx1">
                      <a:lumMod val="50000"/>
                    </a:schemeClr>
                  </a:solidFill>
                  <a:latin typeface="Calibri" panose="020F0502020204030204" pitchFamily="34" charset="0"/>
                  <a:cs typeface="Calibri" panose="020F0502020204030204" pitchFamily="34" charset="0"/>
                </a:rPr>
                <a:t>.</a:t>
              </a:r>
              <a:endParaRPr lang="en-US" sz="3200" b="1" dirty="0">
                <a:solidFill>
                  <a:schemeClr val="tx1">
                    <a:lumMod val="50000"/>
                  </a:schemeClr>
                </a:solidFill>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7BC3BE8C-47E6-4392-9EA8-79136D295A51}"/>
                </a:ext>
              </a:extLst>
            </p:cNvPr>
            <p:cNvSpPr txBox="1"/>
            <p:nvPr/>
          </p:nvSpPr>
          <p:spPr>
            <a:xfrm>
              <a:off x="1514168" y="2588344"/>
              <a:ext cx="10549074" cy="754694"/>
            </a:xfrm>
            <a:prstGeom prst="rect">
              <a:avLst/>
            </a:prstGeom>
            <a:noFill/>
          </p:spPr>
          <p:txBody>
            <a:bodyPr wrap="square">
              <a:spAutoFit/>
            </a:bodyPr>
            <a:lstStyle/>
            <a:p>
              <a:pPr marL="457200" indent="-457200" rtl="1">
                <a:lnSpc>
                  <a:spcPct val="150000"/>
                </a:lnSpc>
                <a:buFont typeface="Wingdings" panose="05000000000000000000" pitchFamily="2" charset="2"/>
                <a:buChar char="q"/>
              </a:pPr>
              <a:r>
                <a:rPr lang="ar-SA" sz="3200" b="1" dirty="0">
                  <a:solidFill>
                    <a:schemeClr val="tx1">
                      <a:lumMod val="50000"/>
                    </a:schemeClr>
                  </a:solidFill>
                  <a:latin typeface="Calibri" panose="020F0502020204030204" pitchFamily="34" charset="0"/>
                  <a:cs typeface="Calibri" panose="020F0502020204030204" pitchFamily="34" charset="0"/>
                </a:rPr>
                <a:t>ويطلق على عملية توصيل </a:t>
              </a:r>
              <a:r>
                <a:rPr lang="ar-SA" sz="3200" b="1" dirty="0">
                  <a:solidFill>
                    <a:srgbClr val="C00000"/>
                  </a:solidFill>
                  <a:latin typeface="Calibri" panose="020F0502020204030204" pitchFamily="34" charset="0"/>
                  <a:cs typeface="Calibri" panose="020F0502020204030204" pitchFamily="34" charset="0"/>
                </a:rPr>
                <a:t>الألياف الضوئية </a:t>
              </a:r>
              <a:r>
                <a:rPr lang="ar-SA" sz="3200" b="1" dirty="0">
                  <a:solidFill>
                    <a:schemeClr val="tx1">
                      <a:lumMod val="50000"/>
                    </a:schemeClr>
                  </a:solidFill>
                  <a:latin typeface="Calibri" panose="020F0502020204030204" pitchFamily="34" charset="0"/>
                  <a:cs typeface="Calibri" panose="020F0502020204030204" pitchFamily="34" charset="0"/>
                </a:rPr>
                <a:t>إلى الأعمال التجارية اسم </a:t>
              </a:r>
              <a:r>
                <a:rPr lang="en-US" sz="3200" b="1" dirty="0">
                  <a:solidFill>
                    <a:srgbClr val="00B050"/>
                  </a:solidFill>
                  <a:latin typeface="Calibri" panose="020F0502020204030204" pitchFamily="34" charset="0"/>
                  <a:cs typeface="Calibri" panose="020F0502020204030204" pitchFamily="34" charset="0"/>
                </a:rPr>
                <a:t>FTTB</a:t>
              </a:r>
              <a:r>
                <a:rPr lang="en-US" sz="3200" b="1" dirty="0">
                  <a:solidFill>
                    <a:schemeClr val="tx1">
                      <a:lumMod val="50000"/>
                    </a:schemeClr>
                  </a:solidFill>
                  <a:latin typeface="Calibri" panose="020F0502020204030204" pitchFamily="34" charset="0"/>
                  <a:cs typeface="Calibri" panose="020F0502020204030204" pitchFamily="34" charset="0"/>
                </a:rPr>
                <a:t>)</a:t>
              </a:r>
              <a:r>
                <a:rPr lang="ar-SA" sz="3200" b="1" dirty="0">
                  <a:solidFill>
                    <a:schemeClr val="tx1">
                      <a:lumMod val="50000"/>
                    </a:schemeClr>
                  </a:solidFill>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408704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91DA0D5-8E8E-47D3-A7D0-9F169B2A6236}"/>
              </a:ext>
            </a:extLst>
          </p:cNvPr>
          <p:cNvSpPr txBox="1"/>
          <p:nvPr/>
        </p:nvSpPr>
        <p:spPr>
          <a:xfrm>
            <a:off x="914401" y="442451"/>
            <a:ext cx="10786521" cy="1754326"/>
          </a:xfrm>
          <a:prstGeom prst="rect">
            <a:avLst/>
          </a:prstGeom>
          <a:noFill/>
        </p:spPr>
        <p:txBody>
          <a:bodyPr wrap="square">
            <a:spAutoFit/>
          </a:bodyPr>
          <a:lstStyle/>
          <a:p>
            <a:pPr algn="ctr" rtl="1"/>
            <a:r>
              <a:rPr lang="ar-SA" sz="3600" b="1" dirty="0">
                <a:solidFill>
                  <a:srgbClr val="C00000"/>
                </a:solidFill>
                <a:latin typeface="Calibri" panose="020F0502020204030204" pitchFamily="34" charset="0"/>
                <a:cs typeface="Calibri" panose="020F0502020204030204" pitchFamily="34" charset="0"/>
              </a:rPr>
              <a:t>مفهوم الشبكة اللاسلكية</a:t>
            </a:r>
          </a:p>
          <a:p>
            <a:pPr algn="ctr" rtl="1"/>
            <a:r>
              <a:rPr lang="ar-SA" sz="3600" b="1" dirty="0">
                <a:solidFill>
                  <a:srgbClr val="3899A0"/>
                </a:solidFill>
                <a:latin typeface="Calibri" panose="020F0502020204030204" pitchFamily="34" charset="0"/>
                <a:cs typeface="Calibri" panose="020F0502020204030204" pitchFamily="34" charset="0"/>
              </a:rPr>
              <a:t> </a:t>
            </a:r>
            <a:r>
              <a:rPr lang="ar-SA" sz="3600" b="1" dirty="0">
                <a:solidFill>
                  <a:schemeClr val="tx1">
                    <a:lumMod val="50000"/>
                  </a:schemeClr>
                </a:solidFill>
                <a:latin typeface="Calibri" panose="020F0502020204030204" pitchFamily="34" charset="0"/>
                <a:cs typeface="Calibri" panose="020F0502020204030204" pitchFamily="34" charset="0"/>
              </a:rPr>
              <a:t>هي شبكة من الأجهزة المتصلة ببعضها دون الحاجة إلى استخدام الوصلات </a:t>
            </a:r>
            <a:r>
              <a:rPr lang="ar-SA" sz="3600" b="1" dirty="0">
                <a:latin typeface="Calibri" panose="020F0502020204030204" pitchFamily="34" charset="0"/>
                <a:cs typeface="Calibri" panose="020F0502020204030204" pitchFamily="34" charset="0"/>
              </a:rPr>
              <a:t>(الأسلاك).</a:t>
            </a:r>
          </a:p>
        </p:txBody>
      </p:sp>
      <p:sp>
        <p:nvSpPr>
          <p:cNvPr id="4" name="مربع نص 3">
            <a:extLst>
              <a:ext uri="{FF2B5EF4-FFF2-40B4-BE49-F238E27FC236}">
                <a16:creationId xmlns:a16="http://schemas.microsoft.com/office/drawing/2014/main" id="{0F4A5087-1714-40F0-9A45-11B7DCDE24C7}"/>
              </a:ext>
            </a:extLst>
          </p:cNvPr>
          <p:cNvSpPr txBox="1"/>
          <p:nvPr/>
        </p:nvSpPr>
        <p:spPr>
          <a:xfrm>
            <a:off x="715297" y="2551837"/>
            <a:ext cx="11184728" cy="1754326"/>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تعتمد الشبكات اللاسلكية على ماذا ؟</a:t>
            </a:r>
          </a:p>
          <a:p>
            <a:pPr algn="ctr"/>
            <a:r>
              <a:rPr lang="ar-SA" sz="3600" b="1" dirty="0">
                <a:latin typeface="Calibri" panose="020F0502020204030204" pitchFamily="34" charset="0"/>
                <a:cs typeface="Calibri" panose="020F0502020204030204" pitchFamily="34" charset="0"/>
              </a:rPr>
              <a:t> تقنية أمواج الراديو لنقل المعلومات وتوصيل الأجهزة بالشبكة</a:t>
            </a:r>
          </a:p>
          <a:p>
            <a:pPr algn="ctr"/>
            <a:r>
              <a:rPr lang="ar-SA" sz="3600" b="1" dirty="0">
                <a:latin typeface="Calibri" panose="020F0502020204030204" pitchFamily="34" charset="0"/>
                <a:cs typeface="Calibri" panose="020F0502020204030204" pitchFamily="34" charset="0"/>
              </a:rPr>
              <a:t> أو التطبيقات.</a:t>
            </a:r>
            <a:endParaRPr lang="ar-SA" sz="3600" dirty="0"/>
          </a:p>
        </p:txBody>
      </p:sp>
    </p:spTree>
    <p:extLst>
      <p:ext uri="{BB962C8B-B14F-4D97-AF65-F5344CB8AC3E}">
        <p14:creationId xmlns:p14="http://schemas.microsoft.com/office/powerpoint/2010/main" val="145228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56107B-602D-4898-9828-A461635C3741}"/>
              </a:ext>
            </a:extLst>
          </p:cNvPr>
          <p:cNvSpPr txBox="1"/>
          <p:nvPr/>
        </p:nvSpPr>
        <p:spPr>
          <a:xfrm>
            <a:off x="3156154" y="152132"/>
            <a:ext cx="6277897" cy="707886"/>
          </a:xfrm>
          <a:prstGeom prst="rect">
            <a:avLst/>
          </a:prstGeom>
          <a:noFill/>
        </p:spPr>
        <p:txBody>
          <a:bodyPr wrap="square">
            <a:spAutoFit/>
          </a:bodyPr>
          <a:lstStyle/>
          <a:p>
            <a:pPr algn="ctr" rtl="1"/>
            <a:r>
              <a:rPr lang="ar-SA" sz="4000" b="1" dirty="0">
                <a:solidFill>
                  <a:srgbClr val="C00000"/>
                </a:solidFill>
                <a:latin typeface="Calibri" panose="020F0502020204030204" pitchFamily="34" charset="0"/>
                <a:cs typeface="Calibri" panose="020F0502020204030204" pitchFamily="34" charset="0"/>
              </a:rPr>
              <a:t>أهم خصائص الشبكات اللاسلكية:</a:t>
            </a:r>
            <a:endParaRPr lang="en-US" sz="4000" b="1" dirty="0">
              <a:solidFill>
                <a:srgbClr val="C00000"/>
              </a:solidFill>
              <a:latin typeface="Calibri" panose="020F0502020204030204" pitchFamily="34" charset="0"/>
              <a:cs typeface="Calibri" panose="020F0502020204030204" pitchFamily="34" charset="0"/>
            </a:endParaRPr>
          </a:p>
        </p:txBody>
      </p:sp>
      <p:graphicFrame>
        <p:nvGraphicFramePr>
          <p:cNvPr id="3" name="جدول 3">
            <a:extLst>
              <a:ext uri="{FF2B5EF4-FFF2-40B4-BE49-F238E27FC236}">
                <a16:creationId xmlns:a16="http://schemas.microsoft.com/office/drawing/2014/main" id="{F8AB2D5A-B8A8-4C5D-9C87-061B9AE9CF29}"/>
              </a:ext>
            </a:extLst>
          </p:cNvPr>
          <p:cNvGraphicFramePr>
            <a:graphicFrameLocks noGrp="1"/>
          </p:cNvGraphicFramePr>
          <p:nvPr>
            <p:extLst>
              <p:ext uri="{D42A27DB-BD31-4B8C-83A1-F6EECF244321}">
                <p14:modId xmlns:p14="http://schemas.microsoft.com/office/powerpoint/2010/main" val="1575983083"/>
              </p:ext>
            </p:extLst>
          </p:nvPr>
        </p:nvGraphicFramePr>
        <p:xfrm>
          <a:off x="771013" y="1134965"/>
          <a:ext cx="10649973" cy="4686345"/>
        </p:xfrm>
        <a:graphic>
          <a:graphicData uri="http://schemas.openxmlformats.org/drawingml/2006/table">
            <a:tbl>
              <a:tblPr rtl="1" firstRow="1" bandRow="1">
                <a:tableStyleId>{0E3FDE45-AF77-4B5C-9715-49D594BDF05E}</a:tableStyleId>
              </a:tblPr>
              <a:tblGrid>
                <a:gridCol w="3064973">
                  <a:extLst>
                    <a:ext uri="{9D8B030D-6E8A-4147-A177-3AD203B41FA5}">
                      <a16:colId xmlns:a16="http://schemas.microsoft.com/office/drawing/2014/main" val="167409264"/>
                    </a:ext>
                  </a:extLst>
                </a:gridCol>
                <a:gridCol w="7585000">
                  <a:extLst>
                    <a:ext uri="{9D8B030D-6E8A-4147-A177-3AD203B41FA5}">
                      <a16:colId xmlns:a16="http://schemas.microsoft.com/office/drawing/2014/main" val="2188109326"/>
                    </a:ext>
                  </a:extLst>
                </a:gridCol>
              </a:tblGrid>
              <a:tr h="1165875">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lumMod val="50000"/>
                            </a:schemeClr>
                          </a:solidFill>
                          <a:latin typeface="Calibri" panose="020F0502020204030204" pitchFamily="34" charset="0"/>
                          <a:cs typeface="Calibri" panose="020F0502020204030204" pitchFamily="34" charset="0"/>
                        </a:rPr>
                        <a:t>بُعد أجهزة الحاسب عن نقطة الوصول اللاسلكية (</a:t>
                      </a:r>
                      <a:r>
                        <a:rPr lang="ar-SA" sz="2400" b="1" dirty="0">
                          <a:solidFill>
                            <a:srgbClr val="C00000"/>
                          </a:solidFill>
                          <a:latin typeface="Calibri" panose="020F0502020204030204" pitchFamily="34" charset="0"/>
                          <a:cs typeface="Calibri" panose="020F0502020204030204" pitchFamily="34" charset="0"/>
                        </a:rPr>
                        <a:t>واي فاي) </a:t>
                      </a:r>
                      <a:r>
                        <a:rPr lang="ar-SA" sz="2400" b="1" dirty="0">
                          <a:solidFill>
                            <a:schemeClr val="tx1">
                              <a:lumMod val="50000"/>
                            </a:schemeClr>
                          </a:solidFill>
                          <a:latin typeface="Calibri" panose="020F0502020204030204" pitchFamily="34" charset="0"/>
                          <a:cs typeface="Calibri" panose="020F0502020204030204" pitchFamily="34" charset="0"/>
                        </a:rPr>
                        <a:t>وزيادة عددها يتسبب بخفض أداء الشبكة.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711271"/>
                  </a:ext>
                </a:extLst>
              </a:tr>
              <a:tr h="1165875">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lumMod val="50000"/>
                            </a:schemeClr>
                          </a:solidFill>
                          <a:latin typeface="Calibri" panose="020F0502020204030204" pitchFamily="34" charset="0"/>
                          <a:cs typeface="Calibri" panose="020F0502020204030204" pitchFamily="34" charset="0"/>
                        </a:rPr>
                        <a:t>تستخدم تقنيات تشفير معقدة من اختراق البيانات والتنصت عليها لزيادة الأمان، ومع ذلك من الممكن الاختراق.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130453"/>
                  </a:ext>
                </a:extLst>
              </a:tr>
              <a:tr h="1165875">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lumMod val="50000"/>
                            </a:schemeClr>
                          </a:solidFill>
                          <a:latin typeface="Calibri" panose="020F0502020204030204" pitchFamily="34" charset="0"/>
                          <a:cs typeface="Calibri" panose="020F0502020204030204" pitchFamily="34" charset="0"/>
                        </a:rPr>
                        <a:t>تتأثر إشارات موجات الراديو مع الأجهزة الإلكترونية الأخرى وحركة مستخدمي الشبكة المستمرة إلى عدم استقرار إشارة الشبكة مما يصعب من عملية إدارة الشبكة.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566702"/>
                  </a:ext>
                </a:extLst>
              </a:tr>
              <a:tr h="1165875">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lumMod val="50000"/>
                            </a:schemeClr>
                          </a:solidFill>
                          <a:latin typeface="Calibri" panose="020F0502020204030204" pitchFamily="34" charset="0"/>
                          <a:cs typeface="Calibri" panose="020F0502020204030204" pitchFamily="34" charset="0"/>
                        </a:rPr>
                        <a:t>سهلة التوسع وذلك بإضافة مستخدم جديد عن طريق إصدار كلمة مرور وتحديثها في الخادم.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719509"/>
                  </a:ext>
                </a:extLst>
              </a:tr>
            </a:tbl>
          </a:graphicData>
        </a:graphic>
      </p:graphicFrame>
      <p:grpSp>
        <p:nvGrpSpPr>
          <p:cNvPr id="8" name="مجموعة 7">
            <a:extLst>
              <a:ext uri="{FF2B5EF4-FFF2-40B4-BE49-F238E27FC236}">
                <a16:creationId xmlns:a16="http://schemas.microsoft.com/office/drawing/2014/main" id="{3B1144A1-226D-4C83-A4F1-68DCA42F82C8}"/>
              </a:ext>
            </a:extLst>
          </p:cNvPr>
          <p:cNvGrpSpPr/>
          <p:nvPr/>
        </p:nvGrpSpPr>
        <p:grpSpPr>
          <a:xfrm>
            <a:off x="9198076" y="1327445"/>
            <a:ext cx="1206904" cy="4305596"/>
            <a:chOff x="9223295" y="1550536"/>
            <a:chExt cx="1417660" cy="4305596"/>
          </a:xfrm>
        </p:grpSpPr>
        <p:pic>
          <p:nvPicPr>
            <p:cNvPr id="4" name="Picture 4" descr="ألوان الوطن | 4 طرق لاستعادة باسورد الواي فاي من الهاتف والحاسوب الشخصي">
              <a:extLst>
                <a:ext uri="{FF2B5EF4-FFF2-40B4-BE49-F238E27FC236}">
                  <a16:creationId xmlns:a16="http://schemas.microsoft.com/office/drawing/2014/main" id="{787F148A-FBC6-4CD3-99CD-F29CAAACEA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3295" y="1550536"/>
              <a:ext cx="1417660" cy="691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واي فاي» مجاناً بحافلات النقل العام في أبوظبي قريباً - hnauae">
              <a:extLst>
                <a:ext uri="{FF2B5EF4-FFF2-40B4-BE49-F238E27FC236}">
                  <a16:creationId xmlns:a16="http://schemas.microsoft.com/office/drawing/2014/main" id="{4383EAD6-FBED-45A4-9B96-B93CE01EEC8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3295" y="2453196"/>
              <a:ext cx="1302879" cy="9758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ntenna, communication, radio tower, radio waves, signal, tower">
              <a:extLst>
                <a:ext uri="{FF2B5EF4-FFF2-40B4-BE49-F238E27FC236}">
                  <a16:creationId xmlns:a16="http://schemas.microsoft.com/office/drawing/2014/main" id="{37C8B02A-C4E7-4740-AAB3-EF9F2FED9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6484" y="3718829"/>
              <a:ext cx="951282" cy="951282"/>
            </a:xfrm>
            <a:prstGeom prst="rect">
              <a:avLst/>
            </a:prstGeom>
            <a:solidFill>
              <a:srgbClr val="FFFFFF"/>
            </a:solidFill>
          </p:spPr>
        </p:pic>
        <p:pic>
          <p:nvPicPr>
            <p:cNvPr id="7" name="Picture 8" descr="User, minus, remove">
              <a:extLst>
                <a:ext uri="{FF2B5EF4-FFF2-40B4-BE49-F238E27FC236}">
                  <a16:creationId xmlns:a16="http://schemas.microsoft.com/office/drawing/2014/main" id="{72DEA7B3-6899-4F9E-AEAB-EC218FBD2F77}"/>
                </a:ext>
              </a:extLst>
            </p:cNvPr>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456484" y="4924746"/>
              <a:ext cx="931386" cy="931386"/>
            </a:xfrm>
            <a:prstGeom prst="rect">
              <a:avLst/>
            </a:prstGeom>
            <a:solidFill>
              <a:srgbClr val="FFFFFF"/>
            </a:solidFill>
          </p:spPr>
        </p:pic>
      </p:grpSp>
    </p:spTree>
    <p:extLst>
      <p:ext uri="{BB962C8B-B14F-4D97-AF65-F5344CB8AC3E}">
        <p14:creationId xmlns:p14="http://schemas.microsoft.com/office/powerpoint/2010/main" val="41261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0EDC34A-2AFC-4FE3-B93F-2FB721C24BB5}"/>
              </a:ext>
            </a:extLst>
          </p:cNvPr>
          <p:cNvSpPr txBox="1"/>
          <p:nvPr/>
        </p:nvSpPr>
        <p:spPr>
          <a:xfrm>
            <a:off x="4129836" y="95537"/>
            <a:ext cx="3932327" cy="7985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ar-SA" sz="3200" b="1" dirty="0">
                <a:latin typeface="Calibri" panose="020F0502020204030204" pitchFamily="34" charset="0"/>
                <a:ea typeface="+mj-ea"/>
                <a:cs typeface="Calibri" panose="020F0502020204030204" pitchFamily="34" charset="0"/>
              </a:rPr>
              <a:t>أنواع الشبكات اللاسلكية </a:t>
            </a:r>
            <a:endParaRPr lang="en-US" sz="3200" dirty="0">
              <a:latin typeface="Calibri" panose="020F0502020204030204" pitchFamily="34" charset="0"/>
              <a:ea typeface="+mj-ea"/>
              <a:cs typeface="Calibri" panose="020F0502020204030204" pitchFamily="34" charset="0"/>
            </a:endParaRPr>
          </a:p>
        </p:txBody>
      </p:sp>
      <p:graphicFrame>
        <p:nvGraphicFramePr>
          <p:cNvPr id="3" name="جدول 3">
            <a:extLst>
              <a:ext uri="{FF2B5EF4-FFF2-40B4-BE49-F238E27FC236}">
                <a16:creationId xmlns:a16="http://schemas.microsoft.com/office/drawing/2014/main" id="{89B75FCF-4939-4185-993B-97881E3AC96A}"/>
              </a:ext>
            </a:extLst>
          </p:cNvPr>
          <p:cNvGraphicFramePr>
            <a:graphicFrameLocks noGrp="1"/>
          </p:cNvGraphicFramePr>
          <p:nvPr>
            <p:extLst>
              <p:ext uri="{D42A27DB-BD31-4B8C-83A1-F6EECF244321}">
                <p14:modId xmlns:p14="http://schemas.microsoft.com/office/powerpoint/2010/main" val="2708320907"/>
              </p:ext>
            </p:extLst>
          </p:nvPr>
        </p:nvGraphicFramePr>
        <p:xfrm>
          <a:off x="855407" y="1283108"/>
          <a:ext cx="10985910" cy="4527755"/>
        </p:xfrm>
        <a:graphic>
          <a:graphicData uri="http://schemas.openxmlformats.org/drawingml/2006/table">
            <a:tbl>
              <a:tblPr rtl="1" firstRow="1" bandRow="1">
                <a:tableStyleId>{5FD0F851-EC5A-4D38-B0AD-8093EC10F338}</a:tableStyleId>
              </a:tblPr>
              <a:tblGrid>
                <a:gridCol w="3699057">
                  <a:extLst>
                    <a:ext uri="{9D8B030D-6E8A-4147-A177-3AD203B41FA5}">
                      <a16:colId xmlns:a16="http://schemas.microsoft.com/office/drawing/2014/main" val="723008132"/>
                    </a:ext>
                  </a:extLst>
                </a:gridCol>
                <a:gridCol w="4291623">
                  <a:extLst>
                    <a:ext uri="{9D8B030D-6E8A-4147-A177-3AD203B41FA5}">
                      <a16:colId xmlns:a16="http://schemas.microsoft.com/office/drawing/2014/main" val="3128389593"/>
                    </a:ext>
                  </a:extLst>
                </a:gridCol>
                <a:gridCol w="2995230">
                  <a:extLst>
                    <a:ext uri="{9D8B030D-6E8A-4147-A177-3AD203B41FA5}">
                      <a16:colId xmlns:a16="http://schemas.microsoft.com/office/drawing/2014/main" val="3816242457"/>
                    </a:ext>
                  </a:extLst>
                </a:gridCol>
              </a:tblGrid>
              <a:tr h="6705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1200" dirty="0">
                          <a:solidFill>
                            <a:srgbClr val="C00000"/>
                          </a:solidFill>
                          <a:latin typeface="Calibri" panose="020F0502020204030204" pitchFamily="34" charset="0"/>
                          <a:cs typeface="Calibri" panose="020F0502020204030204" pitchFamily="34" charset="0"/>
                        </a:rPr>
                        <a:t>أنواع الشبكات اللاسلكية </a:t>
                      </a:r>
                      <a:endParaRPr lang="en-US" sz="2800" b="1" kern="1200" dirty="0">
                        <a:solidFill>
                          <a:srgbClr val="C00000"/>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800" b="1" dirty="0">
                          <a:solidFill>
                            <a:srgbClr val="C00000"/>
                          </a:solidFill>
                          <a:latin typeface="Calibri" panose="020F0502020204030204" pitchFamily="34" charset="0"/>
                          <a:cs typeface="Calibri" panose="020F0502020204030204" pitchFamily="34" charset="0"/>
                        </a:rPr>
                        <a:t>مدى الإشارة: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solidFill>
                            <a:srgbClr val="C00000"/>
                          </a:solidFill>
                          <a:latin typeface="Calibri" panose="020F0502020204030204" pitchFamily="34" charset="0"/>
                          <a:cs typeface="Calibri" panose="020F0502020204030204" pitchFamily="34" charset="0"/>
                        </a:rPr>
                        <a:t>التقنية المستخدمة: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6291640"/>
                  </a:ext>
                </a:extLst>
              </a:tr>
              <a:tr h="107708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الشبكة الشخصية | </a:t>
                      </a:r>
                      <a:r>
                        <a:rPr lang="en-US" sz="2400" b="1" dirty="0">
                          <a:solidFill>
                            <a:schemeClr val="tx1"/>
                          </a:solidFill>
                          <a:latin typeface="Calibri" panose="020F0502020204030204" pitchFamily="34" charset="0"/>
                          <a:cs typeface="Calibri" panose="020F0502020204030204" pitchFamily="34" charset="0"/>
                        </a:rPr>
                        <a:t>PAN</a:t>
                      </a:r>
                      <a:endParaRPr lang="ar-SA"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solidFill>
                            <a:srgbClr val="C00000"/>
                          </a:solidFill>
                          <a:latin typeface="Calibri" panose="020F0502020204030204" pitchFamily="34" charset="0"/>
                          <a:cs typeface="Calibri" panose="020F0502020204030204" pitchFamily="34" charset="0"/>
                        </a:rPr>
                        <a:t> </a:t>
                      </a:r>
                      <a:r>
                        <a:rPr lang="ar-SA" sz="2400" b="1" dirty="0">
                          <a:solidFill>
                            <a:schemeClr val="tx1"/>
                          </a:solidFill>
                          <a:latin typeface="Calibri" panose="020F0502020204030204" pitchFamily="34" charset="0"/>
                          <a:cs typeface="Calibri" panose="020F0502020204030204" pitchFamily="34" charset="0"/>
                        </a:rPr>
                        <a:t>على بعد حوالي </a:t>
                      </a:r>
                      <a:r>
                        <a:rPr lang="en-US" sz="2400" b="1" dirty="0">
                          <a:solidFill>
                            <a:schemeClr val="tx1"/>
                          </a:solidFill>
                          <a:latin typeface="Calibri" panose="020F0502020204030204" pitchFamily="34" charset="0"/>
                          <a:cs typeface="Calibri" panose="020F0502020204030204" pitchFamily="34" charset="0"/>
                        </a:rPr>
                        <a:t>10 CM</a:t>
                      </a:r>
                      <a:r>
                        <a:rPr lang="ar-SA" sz="2400" b="1" dirty="0">
                          <a:solidFill>
                            <a:schemeClr val="tx1"/>
                          </a:solidFill>
                          <a:latin typeface="Calibri" panose="020F0502020204030204" pitchFamily="34" charset="0"/>
                          <a:cs typeface="Calibri" panose="020F0502020204030204" pitchFamily="34" charset="0"/>
                        </a:rPr>
                        <a:t> من </a:t>
                      </a:r>
                      <a:r>
                        <a:rPr lang="en-US" sz="2400" b="1" dirty="0">
                          <a:solidFill>
                            <a:schemeClr val="tx1"/>
                          </a:solidFill>
                          <a:latin typeface="Calibri" panose="020F0502020204030204" pitchFamily="34" charset="0"/>
                          <a:cs typeface="Calibri" panose="020F0502020204030204" pitchFamily="34" charset="0"/>
                        </a:rPr>
                        <a:t>NFC</a:t>
                      </a:r>
                      <a:r>
                        <a:rPr lang="ar-SA" sz="2400" b="1" dirty="0">
                          <a:solidFill>
                            <a:schemeClr val="tx1"/>
                          </a:solidFill>
                          <a:latin typeface="Calibri" panose="020F0502020204030204" pitchFamily="34" charset="0"/>
                          <a:cs typeface="Calibri" panose="020F0502020204030204" pitchFamily="34" charset="0"/>
                        </a:rPr>
                        <a:t>.</a:t>
                      </a:r>
                      <a:endParaRPr lang="en-US" sz="2400" b="1" dirty="0">
                        <a:solidFill>
                          <a:schemeClr val="tx1"/>
                        </a:solidFill>
                        <a:latin typeface="Calibri" panose="020F0502020204030204" pitchFamily="34" charset="0"/>
                        <a:cs typeface="Calibri" panose="020F0502020204030204" pitchFamily="34" charset="0"/>
                      </a:endParaRPr>
                    </a:p>
                    <a:p>
                      <a:pPr algn="ctr" rtl="1"/>
                      <a:r>
                        <a:rPr lang="ar-SA" sz="2400" b="1" dirty="0">
                          <a:solidFill>
                            <a:schemeClr val="tx1"/>
                          </a:solidFill>
                          <a:latin typeface="Calibri" panose="020F0502020204030204" pitchFamily="34" charset="0"/>
                          <a:cs typeface="Calibri" panose="020F0502020204030204" pitchFamily="34" charset="0"/>
                        </a:rPr>
                        <a:t>على بعد حوالي </a:t>
                      </a:r>
                      <a:r>
                        <a:rPr lang="en-US" sz="2400" b="1" dirty="0">
                          <a:solidFill>
                            <a:schemeClr val="tx1"/>
                          </a:solidFill>
                          <a:latin typeface="Calibri" panose="020F0502020204030204" pitchFamily="34" charset="0"/>
                          <a:cs typeface="Calibri" panose="020F0502020204030204" pitchFamily="34" charset="0"/>
                        </a:rPr>
                        <a:t>10 M</a:t>
                      </a:r>
                      <a:r>
                        <a:rPr lang="ar-SA" sz="2400" b="1" dirty="0">
                          <a:solidFill>
                            <a:schemeClr val="tx1"/>
                          </a:solidFill>
                          <a:latin typeface="Calibri" panose="020F0502020204030204" pitchFamily="34" charset="0"/>
                          <a:cs typeface="Calibri" panose="020F0502020204030204" pitchFamily="34" charset="0"/>
                        </a:rPr>
                        <a:t> من البلوتوث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400" b="1" dirty="0">
                          <a:solidFill>
                            <a:schemeClr val="tx1"/>
                          </a:solidFill>
                          <a:latin typeface="Calibri" panose="020F0502020204030204" pitchFamily="34" charset="0"/>
                          <a:cs typeface="Calibri" panose="020F0502020204030204" pitchFamily="34" charset="0"/>
                        </a:rPr>
                        <a:t>Bluetooth</a:t>
                      </a:r>
                      <a:r>
                        <a:rPr lang="ar-SA" sz="2400" b="1" dirty="0">
                          <a:solidFill>
                            <a:schemeClr val="tx1"/>
                          </a:solidFill>
                          <a:latin typeface="Calibri" panose="020F0502020204030204" pitchFamily="34" charset="0"/>
                          <a:cs typeface="Calibri" panose="020F0502020204030204" pitchFamily="34" charset="0"/>
                        </a:rPr>
                        <a:t> - </a:t>
                      </a:r>
                      <a:r>
                        <a:rPr lang="en-US" sz="2400" b="1" dirty="0">
                          <a:solidFill>
                            <a:schemeClr val="tx1"/>
                          </a:solidFill>
                          <a:latin typeface="Calibri" panose="020F0502020204030204" pitchFamily="34" charset="0"/>
                          <a:cs typeface="Calibri" panose="020F0502020204030204" pitchFamily="34" charset="0"/>
                        </a:rPr>
                        <a:t>NFC</a:t>
                      </a:r>
                      <a:endParaRPr lang="ar-SA"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735350"/>
                  </a:ext>
                </a:extLst>
              </a:tr>
              <a:tr h="101615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الشبكة المحلية</a:t>
                      </a:r>
                      <a:r>
                        <a:rPr lang="en-US" sz="2400" b="1" dirty="0">
                          <a:solidFill>
                            <a:schemeClr val="tx1"/>
                          </a:solidFill>
                          <a:latin typeface="Calibri" panose="020F0502020204030204" pitchFamily="34" charset="0"/>
                          <a:cs typeface="Calibri" panose="020F0502020204030204" pitchFamily="34" charset="0"/>
                        </a:rPr>
                        <a:t>LAN |</a:t>
                      </a:r>
                      <a:endParaRPr lang="ar-SA"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على مستوى بناية أو مؤسسة.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400" b="1" dirty="0">
                          <a:solidFill>
                            <a:schemeClr val="tx1"/>
                          </a:solidFill>
                          <a:latin typeface="Calibri" panose="020F0502020204030204" pitchFamily="34" charset="0"/>
                          <a:cs typeface="Calibri" panose="020F0502020204030204" pitchFamily="34" charset="0"/>
                        </a:rPr>
                        <a:t>WIFI</a:t>
                      </a:r>
                      <a:endParaRPr lang="ar-SA"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702729"/>
                  </a:ext>
                </a:extLst>
              </a:tr>
              <a:tr h="881971">
                <a:tc>
                  <a:txBody>
                    <a:bodyPr/>
                    <a:lstStyle/>
                    <a:p>
                      <a:pPr algn="ctr" rtl="1"/>
                      <a:r>
                        <a:rPr lang="ar-SA" sz="2400" b="1" dirty="0">
                          <a:solidFill>
                            <a:schemeClr val="tx1"/>
                          </a:solidFill>
                          <a:latin typeface="Calibri" panose="020F0502020204030204" pitchFamily="34" charset="0"/>
                          <a:cs typeface="Calibri" panose="020F0502020204030204" pitchFamily="34" charset="0"/>
                        </a:rPr>
                        <a:t>الشبكة واسعة  المجال | </a:t>
                      </a:r>
                      <a:r>
                        <a:rPr lang="en-US" sz="2400" b="1" dirty="0">
                          <a:solidFill>
                            <a:schemeClr val="tx1"/>
                          </a:solidFill>
                          <a:latin typeface="Calibri" panose="020F0502020204030204" pitchFamily="34" charset="0"/>
                          <a:cs typeface="Calibri" panose="020F0502020204030204" pitchFamily="34" charset="0"/>
                        </a:rPr>
                        <a:t>WAN</a:t>
                      </a:r>
                      <a:endParaRPr lang="ar-SA"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عبر العالم.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شبكات الهواتف الخلوية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510581"/>
                  </a:ext>
                </a:extLst>
              </a:tr>
              <a:tr h="8819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الشبكة متوسطة المدى | </a:t>
                      </a:r>
                      <a:r>
                        <a:rPr lang="en-US" sz="2400" b="1" dirty="0">
                          <a:solidFill>
                            <a:schemeClr val="tx1"/>
                          </a:solidFill>
                          <a:latin typeface="Calibri" panose="020F0502020204030204" pitchFamily="34" charset="0"/>
                          <a:cs typeface="Calibri" panose="020F0502020204030204" pitchFamily="34" charset="0"/>
                        </a:rPr>
                        <a:t>MAN</a:t>
                      </a:r>
                      <a:r>
                        <a:rPr lang="ar-SA" sz="2400" b="1" dirty="0">
                          <a:solidFill>
                            <a:schemeClr val="tx1"/>
                          </a:solidFill>
                          <a:latin typeface="Calibri" panose="020F0502020204030204" pitchFamily="34" charset="0"/>
                          <a:cs typeface="Calibri" panose="020F050202020403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800" b="1" dirty="0">
                          <a:solidFill>
                            <a:schemeClr val="tx1"/>
                          </a:solidFill>
                          <a:latin typeface="Calibri" panose="020F0502020204030204" pitchFamily="34" charset="0"/>
                          <a:cs typeface="Calibri" panose="020F0502020204030204" pitchFamily="34" charset="0"/>
                        </a:rPr>
                        <a:t>مستوى مدينة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b="1" dirty="0">
                          <a:solidFill>
                            <a:schemeClr val="tx1"/>
                          </a:solidFill>
                          <a:latin typeface="Calibri" panose="020F0502020204030204" pitchFamily="34" charset="0"/>
                          <a:cs typeface="Calibri" panose="020F0502020204030204" pitchFamily="34" charset="0"/>
                        </a:rPr>
                        <a:t>WiMAX</a:t>
                      </a:r>
                      <a:endParaRPr lang="ar-SA" sz="20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887077"/>
                  </a:ext>
                </a:extLst>
              </a:tr>
            </a:tbl>
          </a:graphicData>
        </a:graphic>
      </p:graphicFrame>
    </p:spTree>
    <p:extLst>
      <p:ext uri="{BB962C8B-B14F-4D97-AF65-F5344CB8AC3E}">
        <p14:creationId xmlns:p14="http://schemas.microsoft.com/office/powerpoint/2010/main" val="21386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7FD4C97-E9BF-466B-9929-4B3F0C8DE9E1}"/>
              </a:ext>
            </a:extLst>
          </p:cNvPr>
          <p:cNvSpPr txBox="1"/>
          <p:nvPr/>
        </p:nvSpPr>
        <p:spPr>
          <a:xfrm>
            <a:off x="3781822" y="334268"/>
            <a:ext cx="5365777" cy="584775"/>
          </a:xfrm>
          <a:prstGeom prst="rect">
            <a:avLst/>
          </a:prstGeom>
          <a:noFill/>
        </p:spPr>
        <p:txBody>
          <a:bodyPr wrap="square">
            <a:spAutoFit/>
          </a:bodyPr>
          <a:lstStyle/>
          <a:p>
            <a:pPr algn="ctr" rtl="1"/>
            <a:r>
              <a:rPr lang="ar-SA" sz="3200" b="1" dirty="0">
                <a:solidFill>
                  <a:srgbClr val="C00000"/>
                </a:solidFill>
                <a:latin typeface="Calibri" panose="020F0502020204030204" pitchFamily="34" charset="0"/>
                <a:cs typeface="Calibri" panose="020F0502020204030204" pitchFamily="34" charset="0"/>
              </a:rPr>
              <a:t>تقنيات الشبكات اللاسلكية</a:t>
            </a:r>
            <a:endParaRPr lang="en-US" sz="3200" b="1" dirty="0">
              <a:solidFill>
                <a:srgbClr val="C00000"/>
              </a:solidFill>
              <a:latin typeface="Calibri" panose="020F0502020204030204" pitchFamily="34" charset="0"/>
              <a:cs typeface="Calibri" panose="020F0502020204030204" pitchFamily="34" charset="0"/>
            </a:endParaRPr>
          </a:p>
        </p:txBody>
      </p:sp>
      <p:graphicFrame>
        <p:nvGraphicFramePr>
          <p:cNvPr id="3" name="جدول 3">
            <a:extLst>
              <a:ext uri="{FF2B5EF4-FFF2-40B4-BE49-F238E27FC236}">
                <a16:creationId xmlns:a16="http://schemas.microsoft.com/office/drawing/2014/main" id="{79639C56-2623-4B8B-B121-B7A39EF8A301}"/>
              </a:ext>
            </a:extLst>
          </p:cNvPr>
          <p:cNvGraphicFramePr>
            <a:graphicFrameLocks noGrp="1"/>
          </p:cNvGraphicFramePr>
          <p:nvPr>
            <p:extLst>
              <p:ext uri="{D42A27DB-BD31-4B8C-83A1-F6EECF244321}">
                <p14:modId xmlns:p14="http://schemas.microsoft.com/office/powerpoint/2010/main" val="874192432"/>
              </p:ext>
            </p:extLst>
          </p:nvPr>
        </p:nvGraphicFramePr>
        <p:xfrm>
          <a:off x="1059426" y="1137200"/>
          <a:ext cx="10073148" cy="4583599"/>
        </p:xfrm>
        <a:graphic>
          <a:graphicData uri="http://schemas.openxmlformats.org/drawingml/2006/table">
            <a:tbl>
              <a:tblPr rtl="1" firstRow="1" bandRow="1">
                <a:tableStyleId>{5C22544A-7EE6-4342-B048-85BDC9FD1C3A}</a:tableStyleId>
              </a:tblPr>
              <a:tblGrid>
                <a:gridCol w="3262396">
                  <a:extLst>
                    <a:ext uri="{9D8B030D-6E8A-4147-A177-3AD203B41FA5}">
                      <a16:colId xmlns:a16="http://schemas.microsoft.com/office/drawing/2014/main" val="482080299"/>
                    </a:ext>
                  </a:extLst>
                </a:gridCol>
                <a:gridCol w="6810752">
                  <a:extLst>
                    <a:ext uri="{9D8B030D-6E8A-4147-A177-3AD203B41FA5}">
                      <a16:colId xmlns:a16="http://schemas.microsoft.com/office/drawing/2014/main" val="1974411721"/>
                    </a:ext>
                  </a:extLst>
                </a:gridCol>
              </a:tblGrid>
              <a:tr h="130521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buClrTx/>
                        <a:buFontTx/>
                        <a:buNone/>
                      </a:pPr>
                      <a:r>
                        <a:rPr lang="ar-SA" sz="2000" b="0" noProof="1">
                          <a:solidFill>
                            <a:schemeClr val="tx1">
                              <a:lumMod val="50000"/>
                            </a:schemeClr>
                          </a:solidFill>
                          <a:latin typeface="Calibri" panose="020F0502020204030204" pitchFamily="34" charset="0"/>
                          <a:cs typeface="Calibri" panose="020F0502020204030204" pitchFamily="34" charset="0"/>
                        </a:rPr>
                        <a:t>تقنية لاسلكية للشبكات لتبادل البيانات لمسافات قصيرة. </a:t>
                      </a:r>
                    </a:p>
                    <a:p>
                      <a:pPr algn="ctr" rtl="1">
                        <a:buClrTx/>
                        <a:buFontTx/>
                        <a:buNone/>
                      </a:pPr>
                      <a:r>
                        <a:rPr lang="ar-SA" sz="2000" b="0" noProof="1">
                          <a:solidFill>
                            <a:srgbClr val="C00000"/>
                          </a:solidFill>
                          <a:latin typeface="Calibri" panose="020F0502020204030204" pitchFamily="34" charset="0"/>
                          <a:cs typeface="Calibri" panose="020F0502020204030204" pitchFamily="34" charset="0"/>
                        </a:rPr>
                        <a:t>تستخدم</a:t>
                      </a:r>
                      <a:r>
                        <a:rPr lang="ar-SA" sz="2000" b="0" noProof="1">
                          <a:solidFill>
                            <a:schemeClr val="tx1">
                              <a:lumMod val="50000"/>
                            </a:schemeClr>
                          </a:solidFill>
                          <a:latin typeface="Calibri" panose="020F0502020204030204" pitchFamily="34" charset="0"/>
                          <a:cs typeface="Calibri" panose="020F0502020204030204" pitchFamily="34" charset="0"/>
                        </a:rPr>
                        <a:t> في العديد من الأجهزة</a:t>
                      </a:r>
                    </a:p>
                    <a:p>
                      <a:pPr algn="ctr" rtl="1">
                        <a:buClrTx/>
                        <a:buFontTx/>
                        <a:buNone/>
                      </a:pPr>
                      <a:r>
                        <a:rPr lang="ar-SA" sz="2000" b="0" noProof="1">
                          <a:solidFill>
                            <a:schemeClr val="tx1">
                              <a:lumMod val="50000"/>
                            </a:schemeClr>
                          </a:solidFill>
                          <a:latin typeface="Calibri" panose="020F0502020204030204" pitchFamily="34" charset="0"/>
                          <a:cs typeface="Calibri" panose="020F0502020204030204" pitchFamily="34" charset="0"/>
                        </a:rPr>
                        <a:t> </a:t>
                      </a:r>
                      <a:r>
                        <a:rPr lang="ar-SA" sz="2000" b="0" noProof="1">
                          <a:solidFill>
                            <a:srgbClr val="FF0000"/>
                          </a:solidFill>
                          <a:latin typeface="Calibri" panose="020F0502020204030204" pitchFamily="34" charset="0"/>
                          <a:cs typeface="Calibri" panose="020F0502020204030204" pitchFamily="34" charset="0"/>
                        </a:rPr>
                        <a:t>مثل</a:t>
                      </a:r>
                      <a:r>
                        <a:rPr lang="ar-SA" sz="2000" b="0" noProof="1">
                          <a:solidFill>
                            <a:schemeClr val="tx1">
                              <a:lumMod val="50000"/>
                            </a:schemeClr>
                          </a:solidFill>
                          <a:latin typeface="Calibri" panose="020F0502020204030204" pitchFamily="34" charset="0"/>
                          <a:cs typeface="Calibri" panose="020F0502020204030204" pitchFamily="34" charset="0"/>
                        </a:rPr>
                        <a:t> الهواتف النقالة ولوحات المفاتيح والفأرة والسماعات اللاسلكية، إضافة إلى أدوات التحكم بأجهزة الألعاب وأجهزة التعقب وتحديد الأماكن.</a:t>
                      </a:r>
                      <a:endParaRPr lang="en-US" sz="2000" b="0" noProof="1">
                        <a:solidFill>
                          <a:schemeClr val="tx1">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834503"/>
                  </a:ext>
                </a:extLst>
              </a:tr>
              <a:tr h="1657519">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2000" b="0" noProof="1">
                          <a:latin typeface="Calibri" panose="020F0502020204030204" pitchFamily="34" charset="0"/>
                          <a:cs typeface="Calibri" panose="020F0502020204030204" pitchFamily="34" charset="0"/>
                        </a:rPr>
                        <a:t>من أكثر التقنيات شيوعا وإنتشارا في الشبكات الالسلكية.</a:t>
                      </a:r>
                    </a:p>
                    <a:p>
                      <a:pPr algn="ctr"/>
                      <a:r>
                        <a:rPr lang="ar-SA" sz="2000" b="0" noProof="1">
                          <a:solidFill>
                            <a:srgbClr val="C00000"/>
                          </a:solidFill>
                          <a:latin typeface="Calibri" panose="020F0502020204030204" pitchFamily="34" charset="0"/>
                          <a:cs typeface="Calibri" panose="020F0502020204030204" pitchFamily="34" charset="0"/>
                        </a:rPr>
                        <a:t>تستخدم</a:t>
                      </a:r>
                      <a:r>
                        <a:rPr lang="ar-SA" sz="2000" b="0" noProof="1">
                          <a:latin typeface="Calibri" panose="020F0502020204030204" pitchFamily="34" charset="0"/>
                          <a:cs typeface="Calibri" panose="020F0502020204030204" pitchFamily="34" charset="0"/>
                        </a:rPr>
                        <a:t> بشكل واسع في </a:t>
                      </a:r>
                      <a:r>
                        <a:rPr lang="ar-SA" sz="2000" b="0" dirty="0">
                          <a:latin typeface="Calibri" panose="020F0502020204030204" pitchFamily="34" charset="0"/>
                          <a:cs typeface="Calibri" panose="020F0502020204030204" pitchFamily="34" charset="0"/>
                        </a:rPr>
                        <a:t>أجهزة الحاسب و الهواتف الذكية وأجهزة الألعاب، كما تستخدم في كاميرات المراقبة المتصلة بالإنترنت وأجهزة التلفاز الذكية والطابعات والعديد من الأجهزة الأخرى. </a:t>
                      </a:r>
                      <a:endParaRPr lang="en-US" sz="2000" b="0" noProof="1">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34244"/>
                  </a:ext>
                </a:extLst>
              </a:tr>
              <a:tr h="1581441">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2000" b="0" noProof="1">
                          <a:latin typeface="Calibri" panose="020F0502020204030204" pitchFamily="34" charset="0"/>
                          <a:cs typeface="Calibri" panose="020F0502020204030204" pitchFamily="34" charset="0"/>
                        </a:rPr>
                        <a:t>تقنية الاتصال قريب المدى.</a:t>
                      </a:r>
                    </a:p>
                    <a:p>
                      <a:pPr algn="ctr"/>
                      <a:r>
                        <a:rPr lang="ar-SA" sz="2000" b="0" noProof="1">
                          <a:solidFill>
                            <a:srgbClr val="C00000"/>
                          </a:solidFill>
                          <a:latin typeface="Calibri" panose="020F0502020204030204" pitchFamily="34" charset="0"/>
                          <a:cs typeface="Calibri" panose="020F0502020204030204" pitchFamily="34" charset="0"/>
                        </a:rPr>
                        <a:t>تستخدم</a:t>
                      </a:r>
                      <a:r>
                        <a:rPr lang="ar-SA" sz="2000" b="0" noProof="1">
                          <a:latin typeface="Calibri" panose="020F0502020204030204" pitchFamily="34" charset="0"/>
                          <a:cs typeface="Calibri" panose="020F0502020204030204" pitchFamily="34" charset="0"/>
                        </a:rPr>
                        <a:t> </a:t>
                      </a:r>
                      <a:r>
                        <a:rPr lang="ar-SA" sz="2000" b="0" dirty="0">
                          <a:latin typeface="Calibri" panose="020F0502020204030204" pitchFamily="34" charset="0"/>
                          <a:cs typeface="Calibri" panose="020F0502020204030204" pitchFamily="34" charset="0"/>
                        </a:rPr>
                        <a:t>للاتصال من مسافة قصيرة بين الأجهزة التي تدعم هذه التقنية وتتم عملية تبادل المعلومات عبر موجات الراديو، وتعد استخدامها الأكثر في الهواتف الذكية. بعض الأجهزة الداعمة يمكنها تسجيل معلومات بطاقات الائتمان واستخدام الهاتف الدفع عند القيام بالتسوق. </a:t>
                      </a:r>
                      <a:endParaRPr lang="en-US" sz="2000" b="0" noProof="1">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868178"/>
                  </a:ext>
                </a:extLst>
              </a:tr>
            </a:tbl>
          </a:graphicData>
        </a:graphic>
      </p:graphicFrame>
      <p:grpSp>
        <p:nvGrpSpPr>
          <p:cNvPr id="14" name="مجموعة 13">
            <a:extLst>
              <a:ext uri="{FF2B5EF4-FFF2-40B4-BE49-F238E27FC236}">
                <a16:creationId xmlns:a16="http://schemas.microsoft.com/office/drawing/2014/main" id="{439C109C-5A5A-4876-9FCF-8370EC429B7B}"/>
              </a:ext>
            </a:extLst>
          </p:cNvPr>
          <p:cNvGrpSpPr/>
          <p:nvPr/>
        </p:nvGrpSpPr>
        <p:grpSpPr>
          <a:xfrm>
            <a:off x="8137030" y="1176628"/>
            <a:ext cx="2491641" cy="4544171"/>
            <a:chOff x="7975528" y="1191613"/>
            <a:chExt cx="2491641" cy="4544171"/>
          </a:xfrm>
        </p:grpSpPr>
        <p:grpSp>
          <p:nvGrpSpPr>
            <p:cNvPr id="4" name="مجموعة 3">
              <a:extLst>
                <a:ext uri="{FF2B5EF4-FFF2-40B4-BE49-F238E27FC236}">
                  <a16:creationId xmlns:a16="http://schemas.microsoft.com/office/drawing/2014/main" id="{805EA2A2-A089-4A15-AD30-85BF8F2D5AC2}"/>
                </a:ext>
              </a:extLst>
            </p:cNvPr>
            <p:cNvGrpSpPr/>
            <p:nvPr/>
          </p:nvGrpSpPr>
          <p:grpSpPr>
            <a:xfrm>
              <a:off x="8056218" y="1191613"/>
              <a:ext cx="2182761" cy="1159145"/>
              <a:chOff x="7540846" y="1062040"/>
              <a:chExt cx="951189" cy="706125"/>
            </a:xfrm>
          </p:grpSpPr>
          <p:sp>
            <p:nvSpPr>
              <p:cNvPr id="5" name="TextBox 29">
                <a:extLst>
                  <a:ext uri="{FF2B5EF4-FFF2-40B4-BE49-F238E27FC236}">
                    <a16:creationId xmlns:a16="http://schemas.microsoft.com/office/drawing/2014/main" id="{8F77B141-1CFE-401D-918E-FC46C7092499}"/>
                  </a:ext>
                </a:extLst>
              </p:cNvPr>
              <p:cNvSpPr txBox="1"/>
              <p:nvPr/>
            </p:nvSpPr>
            <p:spPr>
              <a:xfrm flipH="1">
                <a:off x="7540846" y="1557268"/>
                <a:ext cx="951189" cy="210897"/>
              </a:xfrm>
              <a:prstGeom prst="rect">
                <a:avLst/>
              </a:prstGeom>
              <a:noFill/>
            </p:spPr>
            <p:txBody>
              <a:bodyPr wrap="square" lIns="0" rIns="0" rtlCol="0" anchor="ctr">
                <a:spAutoFit/>
              </a:bodyPr>
              <a:lstStyle/>
              <a:p>
                <a:pPr algn="ctr" defTabSz="1219170">
                  <a:defRPr/>
                </a:pPr>
                <a:r>
                  <a:rPr lang="en-US" sz="3200" b="1" noProof="1">
                    <a:solidFill>
                      <a:srgbClr val="3899A0"/>
                    </a:solidFill>
                    <a:latin typeface="Calibri" panose="020F0502020204030204"/>
                  </a:rPr>
                  <a:t>Bluetooth</a:t>
                </a:r>
              </a:p>
            </p:txBody>
          </p:sp>
          <p:pic>
            <p:nvPicPr>
              <p:cNvPr id="6" name="Picture 2" descr="Bluetooth, fill">
                <a:extLst>
                  <a:ext uri="{FF2B5EF4-FFF2-40B4-BE49-F238E27FC236}">
                    <a16:creationId xmlns:a16="http://schemas.microsoft.com/office/drawing/2014/main" id="{EB619BCA-F9C0-4444-9C08-EDDDEE76F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437" y="1062040"/>
                <a:ext cx="534462" cy="534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مجموعة 6">
              <a:extLst>
                <a:ext uri="{FF2B5EF4-FFF2-40B4-BE49-F238E27FC236}">
                  <a16:creationId xmlns:a16="http://schemas.microsoft.com/office/drawing/2014/main" id="{EE4CFE02-CB6B-4144-9C49-F01A77435FF7}"/>
                </a:ext>
              </a:extLst>
            </p:cNvPr>
            <p:cNvGrpSpPr/>
            <p:nvPr/>
          </p:nvGrpSpPr>
          <p:grpSpPr>
            <a:xfrm>
              <a:off x="8007245" y="2689726"/>
              <a:ext cx="2459924" cy="1478548"/>
              <a:chOff x="5393247" y="1247017"/>
              <a:chExt cx="826445" cy="603360"/>
            </a:xfrm>
          </p:grpSpPr>
          <p:sp>
            <p:nvSpPr>
              <p:cNvPr id="8" name="TextBox 28">
                <a:extLst>
                  <a:ext uri="{FF2B5EF4-FFF2-40B4-BE49-F238E27FC236}">
                    <a16:creationId xmlns:a16="http://schemas.microsoft.com/office/drawing/2014/main" id="{6AEF0C64-935B-4143-867B-5CA41175D6F5}"/>
                  </a:ext>
                </a:extLst>
              </p:cNvPr>
              <p:cNvSpPr txBox="1"/>
              <p:nvPr/>
            </p:nvSpPr>
            <p:spPr>
              <a:xfrm flipH="1">
                <a:off x="5393247" y="1573473"/>
                <a:ext cx="826445" cy="276904"/>
              </a:xfrm>
              <a:prstGeom prst="rect">
                <a:avLst/>
              </a:prstGeom>
              <a:noFill/>
            </p:spPr>
            <p:txBody>
              <a:bodyPr wrap="square" lIns="0" rIns="0" rtlCol="0" anchor="ctr">
                <a:spAutoFit/>
              </a:bodyPr>
              <a:lstStyle/>
              <a:p>
                <a:pPr algn="ctr" defTabSz="1219170">
                  <a:defRPr/>
                </a:pPr>
                <a:r>
                  <a:rPr lang="en-US" sz="3200" b="1" noProof="1">
                    <a:solidFill>
                      <a:srgbClr val="3899A0"/>
                    </a:solidFill>
                    <a:latin typeface="Calibri" panose="020F0502020204030204"/>
                  </a:rPr>
                  <a:t>WiFi</a:t>
                </a:r>
              </a:p>
            </p:txBody>
          </p:sp>
          <p:pic>
            <p:nvPicPr>
              <p:cNvPr id="9" name="Picture 4" descr="Internet, signal, wifi">
                <a:extLst>
                  <a:ext uri="{FF2B5EF4-FFF2-40B4-BE49-F238E27FC236}">
                    <a16:creationId xmlns:a16="http://schemas.microsoft.com/office/drawing/2014/main" id="{D5BC4188-C4B4-48A8-B8A3-7A21537D6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051" y="1247017"/>
                <a:ext cx="321937" cy="420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مجموعة 10">
              <a:extLst>
                <a:ext uri="{FF2B5EF4-FFF2-40B4-BE49-F238E27FC236}">
                  <a16:creationId xmlns:a16="http://schemas.microsoft.com/office/drawing/2014/main" id="{293C96D9-0DDC-464B-B7D8-3283BF2714B6}"/>
                </a:ext>
              </a:extLst>
            </p:cNvPr>
            <p:cNvGrpSpPr/>
            <p:nvPr/>
          </p:nvGrpSpPr>
          <p:grpSpPr>
            <a:xfrm>
              <a:off x="7975528" y="4277685"/>
              <a:ext cx="2388835" cy="1458099"/>
              <a:chOff x="2413636" y="1118215"/>
              <a:chExt cx="826446" cy="674547"/>
            </a:xfrm>
          </p:grpSpPr>
          <p:sp>
            <p:nvSpPr>
              <p:cNvPr id="12" name="TextBox 27">
                <a:extLst>
                  <a:ext uri="{FF2B5EF4-FFF2-40B4-BE49-F238E27FC236}">
                    <a16:creationId xmlns:a16="http://schemas.microsoft.com/office/drawing/2014/main" id="{346C511F-A20E-41AB-B5AC-DF615B83EEB6}"/>
                  </a:ext>
                </a:extLst>
              </p:cNvPr>
              <p:cNvSpPr txBox="1"/>
              <p:nvPr/>
            </p:nvSpPr>
            <p:spPr>
              <a:xfrm flipH="1">
                <a:off x="2413636" y="1493756"/>
                <a:ext cx="826446" cy="299006"/>
              </a:xfrm>
              <a:prstGeom prst="rect">
                <a:avLst/>
              </a:prstGeom>
              <a:noFill/>
            </p:spPr>
            <p:txBody>
              <a:bodyPr wrap="square" lIns="0" rIns="0" rtlCol="0" anchor="ctr">
                <a:spAutoFit/>
              </a:bodyPr>
              <a:lstStyle/>
              <a:p>
                <a:pPr algn="ctr" defTabSz="1219170">
                  <a:defRPr/>
                </a:pPr>
                <a:r>
                  <a:rPr lang="en-US" sz="3600" b="1" noProof="1">
                    <a:solidFill>
                      <a:srgbClr val="3899A0"/>
                    </a:solidFill>
                    <a:latin typeface="Calibri" panose="020F0502020204030204"/>
                  </a:rPr>
                  <a:t>NFC</a:t>
                </a:r>
              </a:p>
            </p:txBody>
          </p:sp>
          <p:pic>
            <p:nvPicPr>
              <p:cNvPr id="13" name="Picture 6" descr="Control, mobile, nfc, payment, remote, smartphone, technology">
                <a:extLst>
                  <a:ext uri="{FF2B5EF4-FFF2-40B4-BE49-F238E27FC236}">
                    <a16:creationId xmlns:a16="http://schemas.microsoft.com/office/drawing/2014/main" id="{B5BBFD73-20E6-436C-BDC6-21C7A523B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129" y="1118215"/>
                <a:ext cx="432000" cy="432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5324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9FF00BC-0539-4EFF-9E6C-1CDF7224F6B9}"/>
              </a:ext>
            </a:extLst>
          </p:cNvPr>
          <p:cNvSpPr txBox="1"/>
          <p:nvPr/>
        </p:nvSpPr>
        <p:spPr>
          <a:xfrm>
            <a:off x="2389240" y="354095"/>
            <a:ext cx="8170606" cy="707886"/>
          </a:xfrm>
          <a:prstGeom prst="rect">
            <a:avLst/>
          </a:prstGeom>
          <a:noFill/>
        </p:spPr>
        <p:txBody>
          <a:bodyPr wrap="square">
            <a:spAutoFit/>
          </a:bodyPr>
          <a:lstStyle/>
          <a:p>
            <a:pPr marL="457189" algn="ctr"/>
            <a:r>
              <a:rPr lang="ar-SA" sz="4000" b="1" dirty="0">
                <a:solidFill>
                  <a:srgbClr val="C00000"/>
                </a:solidFill>
                <a:latin typeface="Calibri" panose="020F0502020204030204" pitchFamily="34" charset="0"/>
                <a:cs typeface="Calibri" panose="020F0502020204030204" pitchFamily="34" charset="0"/>
              </a:rPr>
              <a:t>ماذا يعني لك </a:t>
            </a:r>
            <a:r>
              <a:rPr lang="en-US" sz="4000" b="1" dirty="0">
                <a:solidFill>
                  <a:srgbClr val="C00000"/>
                </a:solidFill>
                <a:latin typeface="Calibri" panose="020F0502020204030204" pitchFamily="34" charset="0"/>
                <a:cs typeface="Calibri" panose="020F0502020204030204" pitchFamily="34" charset="0"/>
              </a:rPr>
              <a:t>SAN؟</a:t>
            </a:r>
          </a:p>
        </p:txBody>
      </p:sp>
      <p:sp>
        <p:nvSpPr>
          <p:cNvPr id="4" name="مربع نص 3">
            <a:extLst>
              <a:ext uri="{FF2B5EF4-FFF2-40B4-BE49-F238E27FC236}">
                <a16:creationId xmlns:a16="http://schemas.microsoft.com/office/drawing/2014/main" id="{E36149C9-76C4-420A-AAA0-D94F2F287E32}"/>
              </a:ext>
            </a:extLst>
          </p:cNvPr>
          <p:cNvSpPr txBox="1"/>
          <p:nvPr/>
        </p:nvSpPr>
        <p:spPr>
          <a:xfrm>
            <a:off x="664799" y="1682047"/>
            <a:ext cx="11203859" cy="1200329"/>
          </a:xfrm>
          <a:prstGeom prst="rect">
            <a:avLst/>
          </a:prstGeom>
          <a:noFill/>
        </p:spPr>
        <p:txBody>
          <a:bodyPr wrap="square">
            <a:spAutoFit/>
          </a:bodyPr>
          <a:lstStyle/>
          <a:p>
            <a:pPr algn="ctr" rtl="1"/>
            <a:r>
              <a:rPr lang="ar-SA" sz="3600" b="1" dirty="0">
                <a:latin typeface="Calibri" panose="020F0502020204030204" pitchFamily="34" charset="0"/>
                <a:cs typeface="Calibri" panose="020F0502020204030204" pitchFamily="34" charset="0"/>
              </a:rPr>
              <a:t>شبكة التخزين </a:t>
            </a:r>
            <a:r>
              <a:rPr lang="ar-SA" sz="3600" b="1" dirty="0">
                <a:solidFill>
                  <a:srgbClr val="C00000"/>
                </a:solidFill>
                <a:latin typeface="Calibri" panose="020F0502020204030204" pitchFamily="34" charset="0"/>
                <a:cs typeface="Calibri" panose="020F0502020204030204" pitchFamily="34" charset="0"/>
              </a:rPr>
              <a:t>(</a:t>
            </a:r>
            <a:r>
              <a:rPr lang="en-US" sz="3600" b="1" dirty="0">
                <a:solidFill>
                  <a:srgbClr val="C00000"/>
                </a:solidFill>
                <a:latin typeface="Calibri" panose="020F0502020204030204" pitchFamily="34" charset="0"/>
                <a:cs typeface="Calibri" panose="020F0502020204030204" pitchFamily="34" charset="0"/>
              </a:rPr>
              <a:t>SAN</a:t>
            </a:r>
            <a:r>
              <a:rPr lang="ar-SA" sz="3600" b="1" dirty="0">
                <a:solidFill>
                  <a:srgbClr val="C00000"/>
                </a:solidFill>
                <a:latin typeface="Calibri" panose="020F0502020204030204" pitchFamily="34" charset="0"/>
                <a:cs typeface="Calibri" panose="020F0502020204030204" pitchFamily="34" charset="0"/>
              </a:rPr>
              <a:t>) </a:t>
            </a:r>
            <a:r>
              <a:rPr lang="ar-SA" sz="3600" b="1" dirty="0">
                <a:solidFill>
                  <a:schemeClr val="tx1">
                    <a:lumMod val="50000"/>
                  </a:schemeClr>
                </a:solidFill>
                <a:latin typeface="Calibri" panose="020F0502020204030204" pitchFamily="34" charset="0"/>
                <a:cs typeface="Calibri" panose="020F0502020204030204" pitchFamily="34" charset="0"/>
              </a:rPr>
              <a:t>نوع خاص من الشبكات تسمح </a:t>
            </a:r>
            <a:r>
              <a:rPr lang="ar-SA" sz="3600" b="1" dirty="0">
                <a:latin typeface="Calibri" panose="020F0502020204030204" pitchFamily="34" charset="0"/>
                <a:cs typeface="Calibri" panose="020F0502020204030204" pitchFamily="34" charset="0"/>
              </a:rPr>
              <a:t>للخوادم </a:t>
            </a:r>
            <a:r>
              <a:rPr lang="en-US" sz="3600" b="1" dirty="0">
                <a:solidFill>
                  <a:srgbClr val="C00000"/>
                </a:solidFill>
                <a:latin typeface="Calibri" panose="020F0502020204030204" pitchFamily="34" charset="0"/>
                <a:cs typeface="Calibri" panose="020F0502020204030204" pitchFamily="34" charset="0"/>
              </a:rPr>
              <a:t>Servers)</a:t>
            </a:r>
            <a:r>
              <a:rPr lang="ar-SA" sz="3600" b="1" dirty="0">
                <a:solidFill>
                  <a:srgbClr val="C00000"/>
                </a:solidFill>
                <a:latin typeface="Calibri" panose="020F0502020204030204" pitchFamily="34" charset="0"/>
                <a:cs typeface="Calibri" panose="020F0502020204030204" pitchFamily="34" charset="0"/>
              </a:rPr>
              <a:t>) </a:t>
            </a:r>
            <a:r>
              <a:rPr lang="ar-SA" sz="3600" b="1" dirty="0">
                <a:latin typeface="Calibri" panose="020F0502020204030204" pitchFamily="34" charset="0"/>
                <a:cs typeface="Calibri" panose="020F0502020204030204" pitchFamily="34" charset="0"/>
              </a:rPr>
              <a:t>بالوصول للبيانات المشتركة المخزنة على أجهزة الشبكة.</a:t>
            </a:r>
          </a:p>
        </p:txBody>
      </p:sp>
      <p:sp>
        <p:nvSpPr>
          <p:cNvPr id="5" name="مربع نص 4">
            <a:extLst>
              <a:ext uri="{FF2B5EF4-FFF2-40B4-BE49-F238E27FC236}">
                <a16:creationId xmlns:a16="http://schemas.microsoft.com/office/drawing/2014/main" id="{1FB21E1E-0284-488D-90E2-0F5B29F94B2B}"/>
              </a:ext>
            </a:extLst>
          </p:cNvPr>
          <p:cNvSpPr txBox="1"/>
          <p:nvPr/>
        </p:nvSpPr>
        <p:spPr>
          <a:xfrm>
            <a:off x="835529" y="3414253"/>
            <a:ext cx="10862398" cy="1754326"/>
          </a:xfrm>
          <a:prstGeom prst="rect">
            <a:avLst/>
          </a:prstGeom>
          <a:noFill/>
        </p:spPr>
        <p:txBody>
          <a:bodyPr wrap="square">
            <a:spAutoFit/>
          </a:bodyPr>
          <a:lstStyle/>
          <a:p>
            <a:pPr algn="ctr" rtl="1"/>
            <a:r>
              <a:rPr lang="ar-SA" sz="3600" b="1" dirty="0">
                <a:latin typeface="Calibri" panose="020F0502020204030204" pitchFamily="34" charset="0"/>
                <a:cs typeface="Calibri" panose="020F0502020204030204" pitchFamily="34" charset="0"/>
              </a:rPr>
              <a:t>عادة تكون شبكة التخزين </a:t>
            </a:r>
            <a:r>
              <a:rPr lang="ar-SA" sz="3600" b="1" dirty="0">
                <a:solidFill>
                  <a:srgbClr val="00B050"/>
                </a:solidFill>
                <a:latin typeface="Calibri" panose="020F0502020204030204" pitchFamily="34" charset="0"/>
                <a:cs typeface="Calibri" panose="020F0502020204030204" pitchFamily="34" charset="0"/>
              </a:rPr>
              <a:t>(</a:t>
            </a:r>
            <a:r>
              <a:rPr lang="en-US" sz="3600" b="1" dirty="0">
                <a:solidFill>
                  <a:srgbClr val="00B050"/>
                </a:solidFill>
                <a:latin typeface="Calibri" panose="020F0502020204030204" pitchFamily="34" charset="0"/>
                <a:cs typeface="Calibri" panose="020F0502020204030204" pitchFamily="34" charset="0"/>
              </a:rPr>
              <a:t>SAN</a:t>
            </a:r>
            <a:r>
              <a:rPr lang="ar-SA" sz="3600" b="1" dirty="0">
                <a:solidFill>
                  <a:srgbClr val="00B050"/>
                </a:solidFill>
                <a:latin typeface="Calibri" panose="020F0502020204030204" pitchFamily="34" charset="0"/>
                <a:cs typeface="Calibri" panose="020F0502020204030204" pitchFamily="34" charset="0"/>
              </a:rPr>
              <a:t>) </a:t>
            </a:r>
            <a:r>
              <a:rPr lang="ar-SA" sz="3600" b="1" dirty="0">
                <a:latin typeface="Calibri" panose="020F0502020204030204" pitchFamily="34" charset="0"/>
                <a:cs typeface="Calibri" panose="020F0502020204030204" pitchFamily="34" charset="0"/>
              </a:rPr>
              <a:t>عبارة عن شبكة مخصصة لأجهزة التخزين لا يمكن الوصول إليها عبر شبكة الاتصال المحلية </a:t>
            </a:r>
            <a:r>
              <a:rPr lang="en-US" sz="3600" b="1" dirty="0">
                <a:latin typeface="Calibri" panose="020F0502020204030204" pitchFamily="34" charset="0"/>
                <a:cs typeface="Calibri" panose="020F0502020204030204" pitchFamily="34" charset="0"/>
              </a:rPr>
              <a:t>(LAN)</a:t>
            </a:r>
            <a:r>
              <a:rPr lang="ar-SA" sz="3600" b="1" dirty="0">
                <a:latin typeface="Calibri" panose="020F0502020204030204" pitchFamily="34" charset="0"/>
                <a:cs typeface="Calibri" panose="020F0502020204030204" pitchFamily="34" charset="0"/>
              </a:rPr>
              <a:t> بواسطة الأجهزة الأخرى. </a:t>
            </a:r>
          </a:p>
        </p:txBody>
      </p:sp>
    </p:spTree>
    <p:extLst>
      <p:ext uri="{BB962C8B-B14F-4D97-AF65-F5344CB8AC3E}">
        <p14:creationId xmlns:p14="http://schemas.microsoft.com/office/powerpoint/2010/main" val="118284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BC98918-F8D5-40F6-A7A7-FE179B8616EF}"/>
              </a:ext>
            </a:extLst>
          </p:cNvPr>
          <p:cNvSpPr txBox="1"/>
          <p:nvPr/>
        </p:nvSpPr>
        <p:spPr>
          <a:xfrm>
            <a:off x="3398224" y="293797"/>
            <a:ext cx="6098458" cy="707886"/>
          </a:xfrm>
          <a:prstGeom prst="rect">
            <a:avLst/>
          </a:prstGeom>
          <a:noFill/>
        </p:spPr>
        <p:txBody>
          <a:bodyPr wrap="square">
            <a:spAutoFit/>
          </a:bodyPr>
          <a:lstStyle/>
          <a:p>
            <a:pPr marL="457189" algn="ctr"/>
            <a:r>
              <a:rPr lang="ar-SA" sz="4000" b="1" dirty="0">
                <a:solidFill>
                  <a:srgbClr val="C00000"/>
                </a:solidFill>
                <a:latin typeface="Calibri" panose="020F0502020204030204" pitchFamily="34" charset="0"/>
                <a:cs typeface="Calibri" panose="020F0502020204030204" pitchFamily="34" charset="0"/>
              </a:rPr>
              <a:t>مما تتكون شبكات </a:t>
            </a:r>
            <a:r>
              <a:rPr lang="en-US" sz="4000" b="1" dirty="0">
                <a:solidFill>
                  <a:srgbClr val="C00000"/>
                </a:solidFill>
                <a:latin typeface="Calibri" panose="020F0502020204030204" pitchFamily="34" charset="0"/>
                <a:cs typeface="Calibri" panose="020F0502020204030204" pitchFamily="34" charset="0"/>
              </a:rPr>
              <a:t>SAN ؟</a:t>
            </a:r>
          </a:p>
        </p:txBody>
      </p:sp>
      <p:grpSp>
        <p:nvGrpSpPr>
          <p:cNvPr id="29" name="مجموعة 28">
            <a:extLst>
              <a:ext uri="{FF2B5EF4-FFF2-40B4-BE49-F238E27FC236}">
                <a16:creationId xmlns:a16="http://schemas.microsoft.com/office/drawing/2014/main" id="{E98E336E-9296-4FA1-96AA-B67DB117B264}"/>
              </a:ext>
            </a:extLst>
          </p:cNvPr>
          <p:cNvGrpSpPr/>
          <p:nvPr/>
        </p:nvGrpSpPr>
        <p:grpSpPr>
          <a:xfrm>
            <a:off x="607454" y="1291724"/>
            <a:ext cx="10977091" cy="2462430"/>
            <a:chOff x="976526" y="2014395"/>
            <a:chExt cx="10977091" cy="2462430"/>
          </a:xfrm>
        </p:grpSpPr>
        <p:grpSp>
          <p:nvGrpSpPr>
            <p:cNvPr id="4" name="مجموعة 3">
              <a:extLst>
                <a:ext uri="{FF2B5EF4-FFF2-40B4-BE49-F238E27FC236}">
                  <a16:creationId xmlns:a16="http://schemas.microsoft.com/office/drawing/2014/main" id="{501E3979-84FA-4D26-9DDA-A30E135E5FE9}"/>
                </a:ext>
              </a:extLst>
            </p:cNvPr>
            <p:cNvGrpSpPr/>
            <p:nvPr/>
          </p:nvGrpSpPr>
          <p:grpSpPr>
            <a:xfrm>
              <a:off x="7684827" y="2014395"/>
              <a:ext cx="2298976" cy="2418237"/>
              <a:chOff x="4908176" y="2902846"/>
              <a:chExt cx="1096384" cy="1207426"/>
            </a:xfrm>
          </p:grpSpPr>
          <p:grpSp>
            <p:nvGrpSpPr>
              <p:cNvPr id="5" name="مجموعة 4">
                <a:extLst>
                  <a:ext uri="{FF2B5EF4-FFF2-40B4-BE49-F238E27FC236}">
                    <a16:creationId xmlns:a16="http://schemas.microsoft.com/office/drawing/2014/main" id="{B087492B-83D8-4B51-91C6-4E213A374F04}"/>
                  </a:ext>
                </a:extLst>
              </p:cNvPr>
              <p:cNvGrpSpPr/>
              <p:nvPr/>
            </p:nvGrpSpPr>
            <p:grpSpPr>
              <a:xfrm>
                <a:off x="5030095" y="2902846"/>
                <a:ext cx="882129" cy="882129"/>
                <a:chOff x="5030095" y="2902846"/>
                <a:chExt cx="882129" cy="882129"/>
              </a:xfrm>
            </p:grpSpPr>
            <p:sp>
              <p:nvSpPr>
                <p:cNvPr id="7" name="شكل بيضاوي 6">
                  <a:extLst>
                    <a:ext uri="{FF2B5EF4-FFF2-40B4-BE49-F238E27FC236}">
                      <a16:creationId xmlns:a16="http://schemas.microsoft.com/office/drawing/2014/main" id="{BF5687E5-8337-45C1-93A1-A3993D4F2105}"/>
                    </a:ext>
                  </a:extLst>
                </p:cNvPr>
                <p:cNvSpPr/>
                <p:nvPr/>
              </p:nvSpPr>
              <p:spPr>
                <a:xfrm>
                  <a:off x="5030095" y="2902846"/>
                  <a:ext cx="882129" cy="882129"/>
                </a:xfrm>
                <a:prstGeom prst="ellipse">
                  <a:avLst/>
                </a:prstGeom>
                <a:solidFill>
                  <a:srgbClr val="FFFFFF"/>
                </a:solidFill>
                <a:ln>
                  <a:solidFill>
                    <a:srgbClr val="F0BC5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pic>
              <p:nvPicPr>
                <p:cNvPr id="8" name="Picture 6" descr="حاسوب مركزي ، مشغل ، خدمة ، قطع ، تخزين">
                  <a:extLst>
                    <a:ext uri="{FF2B5EF4-FFF2-40B4-BE49-F238E27FC236}">
                      <a16:creationId xmlns:a16="http://schemas.microsoft.com/office/drawing/2014/main" id="{4A4D43A2-FD8A-4892-B77D-DE81F6861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68" y="3024592"/>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مربع نص 5">
                <a:extLst>
                  <a:ext uri="{FF2B5EF4-FFF2-40B4-BE49-F238E27FC236}">
                    <a16:creationId xmlns:a16="http://schemas.microsoft.com/office/drawing/2014/main" id="{4260B147-90E6-4F69-94DB-C84A37F38090}"/>
                  </a:ext>
                </a:extLst>
              </p:cNvPr>
              <p:cNvSpPr txBox="1"/>
              <p:nvPr/>
            </p:nvSpPr>
            <p:spPr>
              <a:xfrm>
                <a:off x="4908176" y="3794849"/>
                <a:ext cx="1096384" cy="315423"/>
              </a:xfrm>
              <a:prstGeom prst="rect">
                <a:avLst/>
              </a:prstGeom>
              <a:noFill/>
            </p:spPr>
            <p:txBody>
              <a:bodyPr wrap="square">
                <a:spAutoFit/>
              </a:bodyPr>
              <a:lstStyle/>
              <a:p>
                <a:pPr algn="ctr"/>
                <a:r>
                  <a:rPr lang="ar-SA" sz="2133" b="1" dirty="0">
                    <a:latin typeface="Calibri" panose="020F0502020204030204" pitchFamily="34" charset="0"/>
                    <a:cs typeface="Calibri" panose="020F0502020204030204" pitchFamily="34" charset="0"/>
                  </a:rPr>
                  <a:t>مضيفين</a:t>
                </a:r>
                <a:endParaRPr lang="ar-SA" sz="2133" dirty="0"/>
              </a:p>
            </p:txBody>
          </p:sp>
        </p:grpSp>
        <p:grpSp>
          <p:nvGrpSpPr>
            <p:cNvPr id="9" name="مجموعة 8">
              <a:extLst>
                <a:ext uri="{FF2B5EF4-FFF2-40B4-BE49-F238E27FC236}">
                  <a16:creationId xmlns:a16="http://schemas.microsoft.com/office/drawing/2014/main" id="{A539C4C4-5B05-4246-9098-1E574E7E67B6}"/>
                </a:ext>
              </a:extLst>
            </p:cNvPr>
            <p:cNvGrpSpPr/>
            <p:nvPr/>
          </p:nvGrpSpPr>
          <p:grpSpPr>
            <a:xfrm>
              <a:off x="9863819" y="2130806"/>
              <a:ext cx="2089798" cy="2150048"/>
              <a:chOff x="6112583" y="2888328"/>
              <a:chExt cx="1096384" cy="1237399"/>
            </a:xfrm>
          </p:grpSpPr>
          <p:grpSp>
            <p:nvGrpSpPr>
              <p:cNvPr id="10" name="مجموعة 9">
                <a:extLst>
                  <a:ext uri="{FF2B5EF4-FFF2-40B4-BE49-F238E27FC236}">
                    <a16:creationId xmlns:a16="http://schemas.microsoft.com/office/drawing/2014/main" id="{8416B2A5-9333-4CE4-9CA0-3E140C643482}"/>
                  </a:ext>
                </a:extLst>
              </p:cNvPr>
              <p:cNvGrpSpPr/>
              <p:nvPr/>
            </p:nvGrpSpPr>
            <p:grpSpPr>
              <a:xfrm>
                <a:off x="6219711" y="2888328"/>
                <a:ext cx="882129" cy="882129"/>
                <a:chOff x="6219711" y="2888328"/>
                <a:chExt cx="882129" cy="882129"/>
              </a:xfrm>
            </p:grpSpPr>
            <p:sp>
              <p:nvSpPr>
                <p:cNvPr id="12" name="شكل بيضاوي 11">
                  <a:extLst>
                    <a:ext uri="{FF2B5EF4-FFF2-40B4-BE49-F238E27FC236}">
                      <a16:creationId xmlns:a16="http://schemas.microsoft.com/office/drawing/2014/main" id="{64743EF7-DF6A-457F-BCBB-9DC26114C9E1}"/>
                    </a:ext>
                  </a:extLst>
                </p:cNvPr>
                <p:cNvSpPr/>
                <p:nvPr/>
              </p:nvSpPr>
              <p:spPr>
                <a:xfrm>
                  <a:off x="6219711" y="2888328"/>
                  <a:ext cx="882129" cy="882129"/>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pic>
              <p:nvPicPr>
                <p:cNvPr id="13" name="Picture 4" descr="Computer, computers, monitor, display, pc, screen">
                  <a:extLst>
                    <a:ext uri="{FF2B5EF4-FFF2-40B4-BE49-F238E27FC236}">
                      <a16:creationId xmlns:a16="http://schemas.microsoft.com/office/drawing/2014/main" id="{0ABF45C5-E200-4EBA-8D1A-DB27D4980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975" y="3039111"/>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مربع نص 10">
                <a:extLst>
                  <a:ext uri="{FF2B5EF4-FFF2-40B4-BE49-F238E27FC236}">
                    <a16:creationId xmlns:a16="http://schemas.microsoft.com/office/drawing/2014/main" id="{8BDE0B88-D3DF-45F7-859D-D12D96C59A12}"/>
                  </a:ext>
                </a:extLst>
              </p:cNvPr>
              <p:cNvSpPr txBox="1"/>
              <p:nvPr/>
            </p:nvSpPr>
            <p:spPr>
              <a:xfrm>
                <a:off x="6112583" y="3810304"/>
                <a:ext cx="1096384" cy="315423"/>
              </a:xfrm>
              <a:prstGeom prst="rect">
                <a:avLst/>
              </a:prstGeom>
              <a:noFill/>
            </p:spPr>
            <p:txBody>
              <a:bodyPr wrap="square">
                <a:spAutoFit/>
              </a:bodyPr>
              <a:lstStyle/>
              <a:p>
                <a:pPr algn="ctr"/>
                <a:r>
                  <a:rPr lang="ar-SA" sz="2133" b="1" dirty="0">
                    <a:latin typeface="Calibri" panose="020F0502020204030204" pitchFamily="34" charset="0"/>
                    <a:cs typeface="Calibri" panose="020F0502020204030204" pitchFamily="34" charset="0"/>
                  </a:rPr>
                  <a:t>عملاء</a:t>
                </a:r>
                <a:endParaRPr lang="ar-SA" sz="2133" dirty="0"/>
              </a:p>
            </p:txBody>
          </p:sp>
        </p:grpSp>
        <p:grpSp>
          <p:nvGrpSpPr>
            <p:cNvPr id="14" name="مجموعة 13">
              <a:extLst>
                <a:ext uri="{FF2B5EF4-FFF2-40B4-BE49-F238E27FC236}">
                  <a16:creationId xmlns:a16="http://schemas.microsoft.com/office/drawing/2014/main" id="{A0062C61-1AF3-4723-9A56-7802E23D97DA}"/>
                </a:ext>
              </a:extLst>
            </p:cNvPr>
            <p:cNvGrpSpPr/>
            <p:nvPr/>
          </p:nvGrpSpPr>
          <p:grpSpPr>
            <a:xfrm>
              <a:off x="5605474" y="2085114"/>
              <a:ext cx="2352799" cy="2391711"/>
              <a:chOff x="3733350" y="2917364"/>
              <a:chExt cx="1096384" cy="1223818"/>
            </a:xfrm>
          </p:grpSpPr>
          <p:grpSp>
            <p:nvGrpSpPr>
              <p:cNvPr id="15" name="مجموعة 14">
                <a:extLst>
                  <a:ext uri="{FF2B5EF4-FFF2-40B4-BE49-F238E27FC236}">
                    <a16:creationId xmlns:a16="http://schemas.microsoft.com/office/drawing/2014/main" id="{08ECBEC9-E46A-4337-BBC5-1487D06B9B52}"/>
                  </a:ext>
                </a:extLst>
              </p:cNvPr>
              <p:cNvGrpSpPr/>
              <p:nvPr/>
            </p:nvGrpSpPr>
            <p:grpSpPr>
              <a:xfrm>
                <a:off x="3840479" y="2917364"/>
                <a:ext cx="882129" cy="882129"/>
                <a:chOff x="3840479" y="2917364"/>
                <a:chExt cx="882129" cy="882129"/>
              </a:xfrm>
            </p:grpSpPr>
            <p:sp>
              <p:nvSpPr>
                <p:cNvPr id="17" name="شكل بيضاوي 16">
                  <a:extLst>
                    <a:ext uri="{FF2B5EF4-FFF2-40B4-BE49-F238E27FC236}">
                      <a16:creationId xmlns:a16="http://schemas.microsoft.com/office/drawing/2014/main" id="{5EFEE4D9-7C31-4091-BB86-8DB2C56FC931}"/>
                    </a:ext>
                  </a:extLst>
                </p:cNvPr>
                <p:cNvSpPr/>
                <p:nvPr/>
              </p:nvSpPr>
              <p:spPr>
                <a:xfrm>
                  <a:off x="3840479" y="2917364"/>
                  <a:ext cx="882129" cy="882129"/>
                </a:xfrm>
                <a:prstGeom prst="ellipse">
                  <a:avLst/>
                </a:prstGeom>
                <a:solidFill>
                  <a:srgbClr val="FFFFFF"/>
                </a:solidFill>
                <a:ln>
                  <a:solidFill>
                    <a:srgbClr val="90BBE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pic>
              <p:nvPicPr>
                <p:cNvPr id="18" name="Picture 8" descr="معدات ، إيثرنت ، شبكة ، مكتب ، سويتش">
                  <a:extLst>
                    <a:ext uri="{FF2B5EF4-FFF2-40B4-BE49-F238E27FC236}">
                      <a16:creationId xmlns:a16="http://schemas.microsoft.com/office/drawing/2014/main" id="{7898A383-7D94-447C-B948-B88725771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858" y="3017585"/>
                  <a:ext cx="705369" cy="70536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مربع نص 15">
                <a:extLst>
                  <a:ext uri="{FF2B5EF4-FFF2-40B4-BE49-F238E27FC236}">
                    <a16:creationId xmlns:a16="http://schemas.microsoft.com/office/drawing/2014/main" id="{72353324-ECC8-43CD-A9DC-79B13FCB2004}"/>
                  </a:ext>
                </a:extLst>
              </p:cNvPr>
              <p:cNvSpPr txBox="1"/>
              <p:nvPr/>
            </p:nvSpPr>
            <p:spPr>
              <a:xfrm>
                <a:off x="3733350" y="3825759"/>
                <a:ext cx="1096384" cy="315423"/>
              </a:xfrm>
              <a:prstGeom prst="rect">
                <a:avLst/>
              </a:prstGeom>
              <a:noFill/>
            </p:spPr>
            <p:txBody>
              <a:bodyPr wrap="square">
                <a:spAutoFit/>
              </a:bodyPr>
              <a:lstStyle/>
              <a:p>
                <a:pPr algn="ctr"/>
                <a:r>
                  <a:rPr lang="ar-SA" sz="2133" b="1" dirty="0">
                    <a:latin typeface="Calibri" panose="020F0502020204030204" pitchFamily="34" charset="0"/>
                    <a:cs typeface="Calibri" panose="020F0502020204030204" pitchFamily="34" charset="0"/>
                  </a:rPr>
                  <a:t>محولات</a:t>
                </a:r>
                <a:endParaRPr lang="ar-SA" sz="2133" dirty="0"/>
              </a:p>
            </p:txBody>
          </p:sp>
        </p:grpSp>
        <p:grpSp>
          <p:nvGrpSpPr>
            <p:cNvPr id="19" name="مجموعة 18">
              <a:extLst>
                <a:ext uri="{FF2B5EF4-FFF2-40B4-BE49-F238E27FC236}">
                  <a16:creationId xmlns:a16="http://schemas.microsoft.com/office/drawing/2014/main" id="{C28AF807-6E11-4734-9089-F80E0F103364}"/>
                </a:ext>
              </a:extLst>
            </p:cNvPr>
            <p:cNvGrpSpPr/>
            <p:nvPr/>
          </p:nvGrpSpPr>
          <p:grpSpPr>
            <a:xfrm>
              <a:off x="3561795" y="2165384"/>
              <a:ext cx="2298976" cy="2267249"/>
              <a:chOff x="1309285" y="2946400"/>
              <a:chExt cx="1174826" cy="1211902"/>
            </a:xfrm>
          </p:grpSpPr>
          <p:grpSp>
            <p:nvGrpSpPr>
              <p:cNvPr id="20" name="مجموعة 19">
                <a:extLst>
                  <a:ext uri="{FF2B5EF4-FFF2-40B4-BE49-F238E27FC236}">
                    <a16:creationId xmlns:a16="http://schemas.microsoft.com/office/drawing/2014/main" id="{63D0AAC6-63E8-4C11-8448-2B76012B1569}"/>
                  </a:ext>
                </a:extLst>
              </p:cNvPr>
              <p:cNvGrpSpPr/>
              <p:nvPr/>
            </p:nvGrpSpPr>
            <p:grpSpPr>
              <a:xfrm>
                <a:off x="1461247" y="2946400"/>
                <a:ext cx="882129" cy="882129"/>
                <a:chOff x="1461247" y="2946400"/>
                <a:chExt cx="882129" cy="882129"/>
              </a:xfrm>
            </p:grpSpPr>
            <p:sp>
              <p:nvSpPr>
                <p:cNvPr id="22" name="شكل بيضاوي 21">
                  <a:extLst>
                    <a:ext uri="{FF2B5EF4-FFF2-40B4-BE49-F238E27FC236}">
                      <a16:creationId xmlns:a16="http://schemas.microsoft.com/office/drawing/2014/main" id="{B439B955-1EB9-4B69-B08B-3E23374B1A23}"/>
                    </a:ext>
                  </a:extLst>
                </p:cNvPr>
                <p:cNvSpPr/>
                <p:nvPr/>
              </p:nvSpPr>
              <p:spPr>
                <a:xfrm>
                  <a:off x="1461247" y="2946400"/>
                  <a:ext cx="882129" cy="882129"/>
                </a:xfrm>
                <a:prstGeom prst="ellipse">
                  <a:avLst/>
                </a:prstGeom>
                <a:solidFill>
                  <a:srgbClr val="FFFFFF"/>
                </a:solidFill>
                <a:ln>
                  <a:solidFill>
                    <a:srgbClr val="2295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pic>
              <p:nvPicPr>
                <p:cNvPr id="23" name="Picture 12" descr="مكون ، كمبيوتر ، محرك ، أجهزة ، كمبيوتر ، غارة">
                  <a:extLst>
                    <a:ext uri="{FF2B5EF4-FFF2-40B4-BE49-F238E27FC236}">
                      <a16:creationId xmlns:a16="http://schemas.microsoft.com/office/drawing/2014/main" id="{8ABCD9C1-16AD-499F-BCC1-23571708F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764" y="3102596"/>
                  <a:ext cx="569870" cy="56987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مربع نص 20">
                <a:extLst>
                  <a:ext uri="{FF2B5EF4-FFF2-40B4-BE49-F238E27FC236}">
                    <a16:creationId xmlns:a16="http://schemas.microsoft.com/office/drawing/2014/main" id="{C4C82E2F-CAC6-4B33-949F-01E88FDDF413}"/>
                  </a:ext>
                </a:extLst>
              </p:cNvPr>
              <p:cNvSpPr txBox="1"/>
              <p:nvPr/>
            </p:nvSpPr>
            <p:spPr>
              <a:xfrm>
                <a:off x="1309285" y="3842879"/>
                <a:ext cx="1174826" cy="315423"/>
              </a:xfrm>
              <a:prstGeom prst="rect">
                <a:avLst/>
              </a:prstGeom>
              <a:noFill/>
            </p:spPr>
            <p:txBody>
              <a:bodyPr wrap="square">
                <a:spAutoFit/>
              </a:bodyPr>
              <a:lstStyle/>
              <a:p>
                <a:pPr algn="ctr"/>
                <a:r>
                  <a:rPr lang="ar-SA" sz="2133" b="1" dirty="0">
                    <a:latin typeface="Calibri" panose="020F0502020204030204" pitchFamily="34" charset="0"/>
                    <a:cs typeface="Calibri" panose="020F0502020204030204" pitchFamily="34" charset="0"/>
                  </a:rPr>
                  <a:t>وسائط تخزين</a:t>
                </a:r>
                <a:endParaRPr lang="ar-SA" sz="2133" dirty="0"/>
              </a:p>
            </p:txBody>
          </p:sp>
        </p:grpSp>
        <p:grpSp>
          <p:nvGrpSpPr>
            <p:cNvPr id="24" name="مجموعة 23">
              <a:extLst>
                <a:ext uri="{FF2B5EF4-FFF2-40B4-BE49-F238E27FC236}">
                  <a16:creationId xmlns:a16="http://schemas.microsoft.com/office/drawing/2014/main" id="{E2858BF3-C27A-4991-9E19-663DDCFA7878}"/>
                </a:ext>
              </a:extLst>
            </p:cNvPr>
            <p:cNvGrpSpPr/>
            <p:nvPr/>
          </p:nvGrpSpPr>
          <p:grpSpPr>
            <a:xfrm>
              <a:off x="976526" y="2258228"/>
              <a:ext cx="2298976" cy="2147833"/>
              <a:chOff x="136475" y="2946400"/>
              <a:chExt cx="1096384" cy="1211901"/>
            </a:xfrm>
          </p:grpSpPr>
          <p:grpSp>
            <p:nvGrpSpPr>
              <p:cNvPr id="25" name="مجموعة 24">
                <a:extLst>
                  <a:ext uri="{FF2B5EF4-FFF2-40B4-BE49-F238E27FC236}">
                    <a16:creationId xmlns:a16="http://schemas.microsoft.com/office/drawing/2014/main" id="{64DE6C13-8778-43A9-AE77-7A084BE84CD4}"/>
                  </a:ext>
                </a:extLst>
              </p:cNvPr>
              <p:cNvGrpSpPr/>
              <p:nvPr/>
            </p:nvGrpSpPr>
            <p:grpSpPr>
              <a:xfrm>
                <a:off x="240507" y="2946400"/>
                <a:ext cx="882129" cy="882129"/>
                <a:chOff x="240507" y="2946400"/>
                <a:chExt cx="882129" cy="882129"/>
              </a:xfrm>
            </p:grpSpPr>
            <p:sp>
              <p:nvSpPr>
                <p:cNvPr id="27" name="شكل بيضاوي 26">
                  <a:extLst>
                    <a:ext uri="{FF2B5EF4-FFF2-40B4-BE49-F238E27FC236}">
                      <a16:creationId xmlns:a16="http://schemas.microsoft.com/office/drawing/2014/main" id="{6C537D54-FD7E-4855-977B-634F5CA3C27D}"/>
                    </a:ext>
                  </a:extLst>
                </p:cNvPr>
                <p:cNvSpPr/>
                <p:nvPr/>
              </p:nvSpPr>
              <p:spPr>
                <a:xfrm>
                  <a:off x="240507" y="2946400"/>
                  <a:ext cx="882129" cy="882129"/>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pic>
              <p:nvPicPr>
                <p:cNvPr id="28" name="Picture 14" descr="خادم البيانات ، خادم الملفات ، خادم الاستضافة ، الخادم ، التخزين">
                  <a:extLst>
                    <a:ext uri="{FF2B5EF4-FFF2-40B4-BE49-F238E27FC236}">
                      <a16:creationId xmlns:a16="http://schemas.microsoft.com/office/drawing/2014/main" id="{1C6B8F12-0DD1-497D-B4D0-4BCACD8BA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771" y="3082664"/>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مربع نص 25">
                <a:extLst>
                  <a:ext uri="{FF2B5EF4-FFF2-40B4-BE49-F238E27FC236}">
                    <a16:creationId xmlns:a16="http://schemas.microsoft.com/office/drawing/2014/main" id="{982B402A-AC79-492F-8357-A190A86EBCF1}"/>
                  </a:ext>
                </a:extLst>
              </p:cNvPr>
              <p:cNvSpPr txBox="1"/>
              <p:nvPr/>
            </p:nvSpPr>
            <p:spPr>
              <a:xfrm>
                <a:off x="136475" y="3842878"/>
                <a:ext cx="1096384" cy="315423"/>
              </a:xfrm>
              <a:prstGeom prst="rect">
                <a:avLst/>
              </a:prstGeom>
              <a:noFill/>
            </p:spPr>
            <p:txBody>
              <a:bodyPr wrap="square">
                <a:spAutoFit/>
              </a:bodyPr>
              <a:lstStyle/>
              <a:p>
                <a:pPr algn="ctr"/>
                <a:r>
                  <a:rPr lang="ar-SA" sz="2133" b="1" dirty="0">
                    <a:latin typeface="Calibri" panose="020F0502020204030204" pitchFamily="34" charset="0"/>
                    <a:cs typeface="Calibri" panose="020F0502020204030204" pitchFamily="34" charset="0"/>
                  </a:rPr>
                  <a:t>أجهزة تخزين</a:t>
                </a:r>
                <a:endParaRPr lang="ar-SA" sz="2133" dirty="0"/>
              </a:p>
            </p:txBody>
          </p:sp>
        </p:grpSp>
      </p:grpSp>
      <p:sp>
        <p:nvSpPr>
          <p:cNvPr id="30" name="مربع نص 29">
            <a:extLst>
              <a:ext uri="{FF2B5EF4-FFF2-40B4-BE49-F238E27FC236}">
                <a16:creationId xmlns:a16="http://schemas.microsoft.com/office/drawing/2014/main" id="{44F7C58A-B858-4B89-A99F-3DA1C1347070}"/>
              </a:ext>
            </a:extLst>
          </p:cNvPr>
          <p:cNvSpPr txBox="1"/>
          <p:nvPr/>
        </p:nvSpPr>
        <p:spPr>
          <a:xfrm>
            <a:off x="1492426" y="3944567"/>
            <a:ext cx="9840749" cy="2062103"/>
          </a:xfrm>
          <a:prstGeom prst="rect">
            <a:avLst/>
          </a:prstGeom>
          <a:noFill/>
        </p:spPr>
        <p:txBody>
          <a:bodyPr wrap="square">
            <a:spAutoFit/>
          </a:bodyPr>
          <a:lstStyle/>
          <a:p>
            <a:pPr algn="ctr" rtl="1"/>
            <a:r>
              <a:rPr lang="ar-SA" sz="3200" dirty="0">
                <a:solidFill>
                  <a:srgbClr val="C00000"/>
                </a:solidFill>
                <a:latin typeface="Calibri" panose="020F0502020204030204" pitchFamily="34" charset="0"/>
                <a:cs typeface="Calibri" panose="020F0502020204030204" pitchFamily="34" charset="0"/>
              </a:rPr>
              <a:t>مثال على استخدام شبكة التخزين (</a:t>
            </a:r>
            <a:r>
              <a:rPr lang="en-US" sz="3200" dirty="0">
                <a:solidFill>
                  <a:srgbClr val="C00000"/>
                </a:solidFill>
                <a:latin typeface="Calibri" panose="020F0502020204030204" pitchFamily="34" charset="0"/>
                <a:cs typeface="Calibri" panose="020F0502020204030204" pitchFamily="34" charset="0"/>
              </a:rPr>
              <a:t>SAN</a:t>
            </a:r>
            <a:r>
              <a:rPr lang="ar-SA" sz="3200" dirty="0">
                <a:solidFill>
                  <a:srgbClr val="C00000"/>
                </a:solidFill>
                <a:latin typeface="Calibri" panose="020F0502020204030204" pitchFamily="34" charset="0"/>
                <a:cs typeface="Calibri" panose="020F0502020204030204" pitchFamily="34" charset="0"/>
              </a:rPr>
              <a:t>)</a:t>
            </a:r>
          </a:p>
          <a:p>
            <a:pPr algn="ctr" rtl="1"/>
            <a:r>
              <a:rPr lang="ar-SA" sz="3200" dirty="0">
                <a:latin typeface="Calibri" panose="020F0502020204030204" pitchFamily="34" charset="0"/>
                <a:cs typeface="Calibri" panose="020F0502020204030204" pitchFamily="34" charset="0"/>
              </a:rPr>
              <a:t> قواعد بيانات </a:t>
            </a:r>
            <a:r>
              <a:rPr lang="en-US" sz="3200" dirty="0">
                <a:latin typeface="Calibri" panose="020F0502020204030204" pitchFamily="34" charset="0"/>
                <a:cs typeface="Calibri" panose="020F0502020204030204" pitchFamily="34" charset="0"/>
              </a:rPr>
              <a:t>Microsoft SQL Server</a:t>
            </a:r>
            <a:r>
              <a:rPr lang="ar-SA" sz="3200" dirty="0">
                <a:latin typeface="Calibri" panose="020F0502020204030204" pitchFamily="34" charset="0"/>
                <a:cs typeface="Calibri" panose="020F0502020204030204" pitchFamily="34" charset="0"/>
              </a:rPr>
              <a:t> </a:t>
            </a:r>
          </a:p>
          <a:p>
            <a:pPr algn="ctr" rtl="1"/>
            <a:r>
              <a:rPr lang="ar-SA" sz="3200" dirty="0">
                <a:latin typeface="Calibri" panose="020F0502020204030204" pitchFamily="34" charset="0"/>
                <a:cs typeface="Calibri" panose="020F0502020204030204" pitchFamily="34" charset="0"/>
              </a:rPr>
              <a:t>حيث تستخدم لتخزين البيانات الأكثر قيمة للمؤسسة،</a:t>
            </a:r>
          </a:p>
          <a:p>
            <a:pPr algn="ctr" rtl="1"/>
            <a:r>
              <a:rPr lang="ar-SA" sz="3200" dirty="0">
                <a:latin typeface="Calibri" panose="020F0502020204030204" pitchFamily="34" charset="0"/>
                <a:cs typeface="Calibri" panose="020F0502020204030204" pitchFamily="34" charset="0"/>
              </a:rPr>
              <a:t> لذا فهي تتطلب أعلى مستوى من الأداء والتوافر.</a:t>
            </a:r>
          </a:p>
        </p:txBody>
      </p:sp>
    </p:spTree>
    <p:extLst>
      <p:ext uri="{BB962C8B-B14F-4D97-AF65-F5344CB8AC3E}">
        <p14:creationId xmlns:p14="http://schemas.microsoft.com/office/powerpoint/2010/main" val="405822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930992" y="1366538"/>
            <a:ext cx="10843751" cy="1077218"/>
          </a:xfrm>
          <a:prstGeom prst="rect">
            <a:avLst/>
          </a:prstGeom>
          <a:noFill/>
        </p:spPr>
        <p:txBody>
          <a:bodyPr wrap="square">
            <a:spAutoFit/>
          </a:bodyPr>
          <a:lstStyle/>
          <a:p>
            <a:pPr marL="342900" lvl="0" indent="-342900" rtl="1">
              <a:buFont typeface="+mj-lt"/>
              <a:buAutoNum type="arabicPeriod"/>
            </a:pPr>
            <a:r>
              <a:rPr lang="ar-SA" sz="3200" b="1" dirty="0">
                <a:effectLst/>
                <a:latin typeface="Calibri" panose="020F0502020204030204" pitchFamily="34" charset="0"/>
                <a:ea typeface="Times New Roman" panose="02020603050405020304" pitchFamily="18" charset="0"/>
                <a:cs typeface="Calibri" panose="020F0502020204030204" pitchFamily="34" charset="0"/>
              </a:rPr>
              <a:t>شبكة الحاسب عبارة عن جهازي حاسب أو أكثر متصلة ببعضها البعض من أجل مشاركة الموارد ( البيانات والأجهزة ) :</a:t>
            </a:r>
            <a:endParaRPr lang="en-US" sz="4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462980" y="2215156"/>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541080" y="3744368"/>
            <a:ext cx="11109836" cy="584775"/>
          </a:xfrm>
          <a:prstGeom prst="rect">
            <a:avLst/>
          </a:prstGeom>
          <a:noFill/>
        </p:spPr>
        <p:txBody>
          <a:bodyPr wrap="square">
            <a:spAutoFit/>
          </a:bodyPr>
          <a:lstStyle/>
          <a:p>
            <a:pPr lvl="0" rtl="1"/>
            <a:r>
              <a:rPr lang="ar-SA" sz="3200" b="1" dirty="0">
                <a:effectLst/>
                <a:latin typeface="Times New Roman" panose="02020603050405020304" pitchFamily="18" charset="0"/>
                <a:ea typeface="Times New Roman" panose="02020603050405020304" pitchFamily="18" charset="0"/>
                <a:cs typeface="Calibri" panose="020F0502020204030204" pitchFamily="34" charset="0"/>
              </a:rPr>
              <a:t>2. تصنف الشبكات حسب الوسط الناقل للبيانات إلى سلكية و لاسلكية :</a:t>
            </a:r>
            <a:endParaRPr lang="en-US" sz="40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659991" y="4716097"/>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3059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263010" y="1465939"/>
            <a:ext cx="11665975" cy="584775"/>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3. الشبكة اللاسلكية تستخدم الكابلات لتوصيل الأجهزة بالأنترنت أو بشبكة أخرى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462980" y="2215156"/>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659991" y="3773403"/>
            <a:ext cx="11109836" cy="584775"/>
          </a:xfrm>
          <a:prstGeom prst="rect">
            <a:avLst/>
          </a:prstGeom>
          <a:noFill/>
        </p:spPr>
        <p:txBody>
          <a:bodyPr wrap="square">
            <a:spAutoFit/>
          </a:bodyPr>
          <a:lstStyle/>
          <a:p>
            <a:r>
              <a:rPr lang="ar-SA" sz="32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4. </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من الأمور السلبية في الشبكات السلبية أن عملية توسيعها تعد أمراً مكلفاً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646165" y="4538009"/>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0721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263012" y="1497588"/>
            <a:ext cx="11665975" cy="1077218"/>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5. خط المشترك الرقمي (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DSL</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تقنية اتصال سلكية تستخدم خطوط الهاتف الموجودة لنقل بيانات النطاق الترددي العالي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610464" y="2332560"/>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659991" y="3758014"/>
            <a:ext cx="11109836" cy="584775"/>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6. توفر شبكة الالياف الضوئية السرعة الأكبر للإنترنت في أيامنا هذه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659991" y="4716097"/>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7851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2EBCDE7-4FC6-4D72-AADF-4C5094B33D70}"/>
              </a:ext>
            </a:extLst>
          </p:cNvPr>
          <p:cNvSpPr txBox="1"/>
          <p:nvPr/>
        </p:nvSpPr>
        <p:spPr>
          <a:xfrm>
            <a:off x="7777876" y="4104901"/>
            <a:ext cx="3901956"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الأول ..</a:t>
            </a:r>
          </a:p>
        </p:txBody>
      </p:sp>
      <p:sp>
        <p:nvSpPr>
          <p:cNvPr id="3" name="مربع نص 2">
            <a:extLst>
              <a:ext uri="{FF2B5EF4-FFF2-40B4-BE49-F238E27FC236}">
                <a16:creationId xmlns:a16="http://schemas.microsoft.com/office/drawing/2014/main" id="{FCBF9A8F-06A1-4E2C-A024-67B433C2886D}"/>
              </a:ext>
            </a:extLst>
          </p:cNvPr>
          <p:cNvSpPr txBox="1"/>
          <p:nvPr/>
        </p:nvSpPr>
        <p:spPr>
          <a:xfrm>
            <a:off x="6009685" y="5267187"/>
            <a:ext cx="6182315" cy="707886"/>
          </a:xfrm>
          <a:prstGeom prst="rect">
            <a:avLst/>
          </a:prstGeom>
          <a:noFill/>
        </p:spPr>
        <p:txBody>
          <a:bodyPr wrap="square" rtlCol="1">
            <a:spAutoFit/>
          </a:bodyPr>
          <a:lstStyle/>
          <a:p>
            <a:pPr marL="228600" indent="-228600" algn="ctr" rtl="1"/>
            <a:r>
              <a:rPr lang="ar-SA" sz="4000" b="1" dirty="0">
                <a:effectLst/>
                <a:latin typeface="Times New Roman" panose="02020603050405020304" pitchFamily="18" charset="0"/>
                <a:ea typeface="Times New Roman" panose="02020603050405020304" pitchFamily="18" charset="0"/>
                <a:cs typeface="Calibri" panose="020F0502020204030204" pitchFamily="34" charset="0"/>
              </a:rPr>
              <a:t>الشبكات السلكية واللاسلكية</a:t>
            </a:r>
            <a:endParaRPr lang="en-US" sz="40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5" name="Picture 2" descr="ماهي الشبكات اللاسلكية Wireless Local Area Network وكيفية عملها؟ | زمان  الوصل">
            <a:extLst>
              <a:ext uri="{FF2B5EF4-FFF2-40B4-BE49-F238E27FC236}">
                <a16:creationId xmlns:a16="http://schemas.microsoft.com/office/drawing/2014/main" id="{06EC457A-873D-4D59-ADF8-57554AC931E1}"/>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5044"/>
          <a:stretch/>
        </p:blipFill>
        <p:spPr bwMode="auto">
          <a:xfrm>
            <a:off x="904569" y="821505"/>
            <a:ext cx="5975382" cy="405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9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263012" y="1497588"/>
            <a:ext cx="11665975" cy="584775"/>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7. في شبكة الالياف الضوئية يمكن استخدام مودم خط المشترك الرقمي (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DSL</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610464" y="2332560"/>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819151" y="3964492"/>
            <a:ext cx="11109836" cy="1077218"/>
          </a:xfrm>
          <a:prstGeom prst="rect">
            <a:avLst/>
          </a:prstGeom>
          <a:noFill/>
        </p:spPr>
        <p:txBody>
          <a:bodyPr wrap="square">
            <a:spAutoFit/>
          </a:bodyPr>
          <a:lstStyle/>
          <a:p>
            <a:r>
              <a:rPr lang="ar-SA" sz="32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8. ا</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لشبكة اللاسلكية هي شبكة من الأجهزة المتصلة ببعضها دون الحاجة إلى استخدام الوصلات ( الأسلاك )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807475" y="4814853"/>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0356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1209368" y="1497588"/>
            <a:ext cx="10719619" cy="1077218"/>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9. تستخدم نقاط الوصول لتقوية الإشارة اللاسلكية التي تقل بسبب البعد عن جهاز الإرسال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610464" y="2451695"/>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819151" y="3964492"/>
            <a:ext cx="11109836" cy="584775"/>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10. تقنية واي فاي هي تقنية لاسلكية لتبادل البيانات لمسافات قصيرة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807475" y="4844748"/>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8506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819152" y="1374477"/>
            <a:ext cx="11109836" cy="1077218"/>
          </a:xfrm>
          <a:prstGeom prst="rect">
            <a:avLst/>
          </a:prstGeom>
          <a:noFill/>
        </p:spPr>
        <p:txBody>
          <a:bodyPr wrap="square">
            <a:spAutoFit/>
          </a:bodyPr>
          <a:lstStyle/>
          <a:p>
            <a:r>
              <a:rPr lang="ar-SA" sz="32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11.</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في تقنية الاتصال قريب المدى تتم عملية تبادل المعلومات عبر موجات الراديو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3515032" y="2186525"/>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797950" y="3977960"/>
            <a:ext cx="11109836" cy="1077218"/>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12. كلمة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Topology</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تخطيط ) في عالم شبكات الحاسب تشير إلى شكل مخطط اتصال الأجهزة ببعضها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1712043" y="4756257"/>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1656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797950" y="1374477"/>
            <a:ext cx="11109836" cy="584775"/>
          </a:xfrm>
          <a:prstGeom prst="rect">
            <a:avLst/>
          </a:prstGeom>
          <a:noFill/>
        </p:spPr>
        <p:txBody>
          <a:bodyPr wrap="square">
            <a:spAutoFit/>
          </a:bodyPr>
          <a:lstStyle/>
          <a:p>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13. من أهم مميزات مخطط الناقل سهولة التركيب :</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613537" y="2228671"/>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810548" y="3817426"/>
            <a:ext cx="11109836" cy="1077218"/>
          </a:xfrm>
          <a:prstGeom prst="rect">
            <a:avLst/>
          </a:prstGeom>
          <a:noFill/>
        </p:spPr>
        <p:txBody>
          <a:bodyPr wrap="square">
            <a:spAutoFit/>
          </a:bodyPr>
          <a:lstStyle/>
          <a:p>
            <a:r>
              <a:rPr lang="ar-SA" sz="32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14. </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المخطط الهجين يجمع بين مخططين مختلفين أو أكثر من مخططات الشبكة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810548" y="4638270"/>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313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797950" y="1283230"/>
            <a:ext cx="11109836" cy="1077218"/>
          </a:xfrm>
          <a:prstGeom prst="rect">
            <a:avLst/>
          </a:prstGeom>
          <a:noFill/>
        </p:spPr>
        <p:txBody>
          <a:bodyPr wrap="square">
            <a:spAutoFit/>
          </a:bodyPr>
          <a:lstStyle/>
          <a:p>
            <a:r>
              <a:rPr lang="ar-S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شبكة التخزين (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SAN</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نوع خاص من الشبكات تسمح للخوادم بالوصول للبيانات المشتركة المخزنة على أجهزة الشبكة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598788" y="2228671"/>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797950" y="3973111"/>
            <a:ext cx="11109836" cy="1077218"/>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16. شبكة التخزين (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SAN</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شبكة مخصصة لأجهزة التخزين يمكن الوصول إليها عبر شبكة الاتصال المحلية (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LAN</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بواسطة الأجهزة الأخرى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797950" y="4994275"/>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6" y="365477"/>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7873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71B24B91-A786-4452-B494-AC545234493C}"/>
              </a:ext>
            </a:extLst>
          </p:cNvPr>
          <p:cNvSpPr txBox="1"/>
          <p:nvPr/>
        </p:nvSpPr>
        <p:spPr>
          <a:xfrm>
            <a:off x="4808895" y="317896"/>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62EFE533-79FA-4BA4-9B5E-571FF2993E11}"/>
              </a:ext>
            </a:extLst>
          </p:cNvPr>
          <p:cNvSpPr txBox="1"/>
          <p:nvPr/>
        </p:nvSpPr>
        <p:spPr>
          <a:xfrm>
            <a:off x="7580671" y="1225845"/>
            <a:ext cx="4026386" cy="584775"/>
          </a:xfrm>
          <a:prstGeom prst="rect">
            <a:avLst/>
          </a:prstGeom>
          <a:noFill/>
        </p:spPr>
        <p:txBody>
          <a:bodyPr wrap="square">
            <a:spAutoFit/>
          </a:bodyPr>
          <a:lstStyle/>
          <a:p>
            <a:pPr lvl="0" algn="just"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شبكة الحاسب تتكون من :</a:t>
            </a:r>
          </a:p>
        </p:txBody>
      </p:sp>
      <p:sp>
        <p:nvSpPr>
          <p:cNvPr id="9" name="مربع نص 8">
            <a:extLst>
              <a:ext uri="{FF2B5EF4-FFF2-40B4-BE49-F238E27FC236}">
                <a16:creationId xmlns:a16="http://schemas.microsoft.com/office/drawing/2014/main" id="{E138A620-C102-463C-8B90-A26E2BD0937E}"/>
              </a:ext>
            </a:extLst>
          </p:cNvPr>
          <p:cNvSpPr txBox="1"/>
          <p:nvPr/>
        </p:nvSpPr>
        <p:spPr>
          <a:xfrm>
            <a:off x="761923" y="3315532"/>
            <a:ext cx="11081108" cy="584775"/>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شبكة تتكون من أجهزة حاسب متصلة ببعضها موجودة في نطاق جغرافي ضيق :</a:t>
            </a:r>
          </a:p>
        </p:txBody>
      </p:sp>
      <p:sp>
        <p:nvSpPr>
          <p:cNvPr id="13" name="مربع نص 12">
            <a:extLst>
              <a:ext uri="{FF2B5EF4-FFF2-40B4-BE49-F238E27FC236}">
                <a16:creationId xmlns:a16="http://schemas.microsoft.com/office/drawing/2014/main" id="{1F02CEF6-7BC8-414B-9D1A-9A72CC663B60}"/>
              </a:ext>
            </a:extLst>
          </p:cNvPr>
          <p:cNvSpPr txBox="1"/>
          <p:nvPr/>
        </p:nvSpPr>
        <p:spPr>
          <a:xfrm>
            <a:off x="2744430" y="1299587"/>
            <a:ext cx="3351570" cy="1815882"/>
          </a:xfrm>
          <a:prstGeom prst="rect">
            <a:avLst/>
          </a:prstGeom>
          <a:noFill/>
        </p:spPr>
        <p:txBody>
          <a:bodyPr wrap="square">
            <a:spAutoFit/>
          </a:bodyPr>
          <a:lstStyle/>
          <a:p>
            <a:pPr marL="457200" lvl="0" indent="-4572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جزأين أساسيين</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ثلاث أجزاء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أربعة أجزاء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خمسة أجزاء</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مربع نص 14">
            <a:extLst>
              <a:ext uri="{FF2B5EF4-FFF2-40B4-BE49-F238E27FC236}">
                <a16:creationId xmlns:a16="http://schemas.microsoft.com/office/drawing/2014/main" id="{54A8C8BB-70C7-4DC9-B625-3C0D67A6A67E}"/>
              </a:ext>
            </a:extLst>
          </p:cNvPr>
          <p:cNvSpPr txBox="1"/>
          <p:nvPr/>
        </p:nvSpPr>
        <p:spPr>
          <a:xfrm>
            <a:off x="1645673" y="4347920"/>
            <a:ext cx="4450327" cy="1569660"/>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الصغيرة</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4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الشبكة المحلية</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المتوسطة</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الواسعة</a:t>
            </a: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11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97DCD3-46B8-4149-9725-C02742204CAF}"/>
              </a:ext>
            </a:extLst>
          </p:cNvPr>
          <p:cNvSpPr txBox="1"/>
          <p:nvPr/>
        </p:nvSpPr>
        <p:spPr>
          <a:xfrm>
            <a:off x="4720405" y="129503"/>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AACF0FF1-6C52-41A7-A9D8-223A16935803}"/>
              </a:ext>
            </a:extLst>
          </p:cNvPr>
          <p:cNvSpPr txBox="1"/>
          <p:nvPr/>
        </p:nvSpPr>
        <p:spPr>
          <a:xfrm>
            <a:off x="739262" y="1019138"/>
            <a:ext cx="11079725" cy="584775"/>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شبكة يمتد نطاقها ليشمل العديد من المباني في نفس المدينة أو البلدة :</a:t>
            </a:r>
            <a:endPar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763630BB-EA08-4219-A919-37535284C01B}"/>
              </a:ext>
            </a:extLst>
          </p:cNvPr>
          <p:cNvSpPr txBox="1"/>
          <p:nvPr/>
        </p:nvSpPr>
        <p:spPr>
          <a:xfrm>
            <a:off x="1224116" y="1613118"/>
            <a:ext cx="4174715" cy="1815882"/>
          </a:xfrm>
          <a:prstGeom prst="rect">
            <a:avLst/>
          </a:prstGeom>
          <a:noFill/>
        </p:spPr>
        <p:txBody>
          <a:bodyPr wrap="square">
            <a:spAutoFit/>
          </a:bodyPr>
          <a:lstStyle/>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الصغيرة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المحلية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الشبكة المتوسطة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الواسعة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401A7659-610A-46C2-88D9-82032C48A406}"/>
              </a:ext>
            </a:extLst>
          </p:cNvPr>
          <p:cNvSpPr txBox="1"/>
          <p:nvPr/>
        </p:nvSpPr>
        <p:spPr>
          <a:xfrm>
            <a:off x="1270205" y="3529977"/>
            <a:ext cx="10548782"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شبكة أجهزة حاسب متصلة ببعضها لا تتقيد بموقع جغرافي يمكن أن يمتد ليشمل مواقع داخل دولة أو قارة :</a:t>
            </a:r>
            <a:endParaRPr lang="en-US" sz="32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4568CA97-716F-407C-814D-B2ECFADA17A8}"/>
              </a:ext>
            </a:extLst>
          </p:cNvPr>
          <p:cNvSpPr txBox="1"/>
          <p:nvPr/>
        </p:nvSpPr>
        <p:spPr>
          <a:xfrm>
            <a:off x="2075528" y="4336941"/>
            <a:ext cx="3323303"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الصغيرة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المحلية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الشبكة المتوسطة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الشبكة الواسعة</a:t>
            </a:r>
            <a:endParaRPr lang="ar-SA"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22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97DCD3-46B8-4149-9725-C02742204CAF}"/>
              </a:ext>
            </a:extLst>
          </p:cNvPr>
          <p:cNvSpPr txBox="1"/>
          <p:nvPr/>
        </p:nvSpPr>
        <p:spPr>
          <a:xfrm>
            <a:off x="4720405" y="129503"/>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3F351A23-9FCB-4488-987D-F7753A4DD46A}"/>
              </a:ext>
            </a:extLst>
          </p:cNvPr>
          <p:cNvSpPr txBox="1"/>
          <p:nvPr/>
        </p:nvSpPr>
        <p:spPr>
          <a:xfrm>
            <a:off x="4605184" y="1028710"/>
            <a:ext cx="7079226" cy="523220"/>
          </a:xfrm>
          <a:prstGeom prst="rect">
            <a:avLst/>
          </a:prstGeom>
          <a:noFill/>
        </p:spPr>
        <p:txBody>
          <a:bodyPr wrap="square">
            <a:spAutoFit/>
          </a:bodyPr>
          <a:lstStyle/>
          <a:p>
            <a:pPr lvl="0" rtl="1"/>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أي مما يلي يعد من خصائص الشبكات السلكية :</a:t>
            </a:r>
            <a:endPar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C911E8A9-8306-4AA6-9119-5CB5C4623D1F}"/>
              </a:ext>
            </a:extLst>
          </p:cNvPr>
          <p:cNvSpPr txBox="1"/>
          <p:nvPr/>
        </p:nvSpPr>
        <p:spPr>
          <a:xfrm>
            <a:off x="1548580" y="1732100"/>
            <a:ext cx="8863782" cy="1815882"/>
          </a:xfrm>
          <a:prstGeom prst="rect">
            <a:avLst/>
          </a:prstGeom>
          <a:noFill/>
        </p:spPr>
        <p:txBody>
          <a:bodyPr wrap="square">
            <a:spAutoFit/>
          </a:bodyPr>
          <a:lstStyle/>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توفر أداء مميزاً من حيث السرعة والتكلفة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توفر جدران الحماية قدرات أفضل في حمايتها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عملية توسيعها تعد أمراً مكلفاً لضرورة توفير توصيلات جديدة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المعدات والأدوات المستخدمة لتكوين الشبكات تتميز بالكفاءة العالية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62F9295F-9545-4B3B-AC51-17DF99B4D835}"/>
              </a:ext>
            </a:extLst>
          </p:cNvPr>
          <p:cNvSpPr txBox="1"/>
          <p:nvPr/>
        </p:nvSpPr>
        <p:spPr>
          <a:xfrm>
            <a:off x="929148" y="3908323"/>
            <a:ext cx="10755262" cy="523220"/>
          </a:xfrm>
          <a:prstGeom prst="rect">
            <a:avLst/>
          </a:prstGeom>
          <a:noFill/>
        </p:spPr>
        <p:txBody>
          <a:bodyPr wrap="square">
            <a:spAutoFit/>
          </a:bodyPr>
          <a:lstStyle/>
          <a:p>
            <a:pPr lvl="0" rtl="1"/>
            <a:r>
              <a:rPr lang="ar-SA" sz="28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أ</a:t>
            </a:r>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ي نوع من الكابلات التالية تصل سرعته إلى 300 ميجابت في الثانية :</a:t>
            </a:r>
            <a:endParaRPr lang="en-US" sz="32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7A24B126-0513-48BC-A0B3-BE11FFB5EB63}"/>
              </a:ext>
            </a:extLst>
          </p:cNvPr>
          <p:cNvSpPr txBox="1"/>
          <p:nvPr/>
        </p:nvSpPr>
        <p:spPr>
          <a:xfrm>
            <a:off x="0" y="4431543"/>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المزدوج المجدول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المحورية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الألياف الضوئية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كابلات العبور</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73120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97DCD3-46B8-4149-9725-C02742204CAF}"/>
              </a:ext>
            </a:extLst>
          </p:cNvPr>
          <p:cNvSpPr txBox="1"/>
          <p:nvPr/>
        </p:nvSpPr>
        <p:spPr>
          <a:xfrm>
            <a:off x="4720405" y="129503"/>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96D2C459-00DC-4B30-AA2A-AB2B2884829E}"/>
              </a:ext>
            </a:extLst>
          </p:cNvPr>
          <p:cNvSpPr txBox="1"/>
          <p:nvPr/>
        </p:nvSpPr>
        <p:spPr>
          <a:xfrm>
            <a:off x="2041269" y="1022644"/>
            <a:ext cx="9633462" cy="584775"/>
          </a:xfrm>
          <a:prstGeom prst="rect">
            <a:avLst/>
          </a:prstGeom>
          <a:noFill/>
        </p:spPr>
        <p:txBody>
          <a:bodyPr wrap="square">
            <a:spAutoFit/>
          </a:bodyPr>
          <a:lstStyle/>
          <a:p>
            <a:pPr lvl="0" algn="just" rtl="1"/>
            <a:r>
              <a:rPr lang="ar-SA"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أ</a:t>
            </a:r>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ي نوع من الكابلات التالية يستخدم في شبكة المنازل والمكاتب :</a:t>
            </a:r>
            <a:endPar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B400C1A6-A337-4464-BB8B-59BA8B1222B3}"/>
              </a:ext>
            </a:extLst>
          </p:cNvPr>
          <p:cNvSpPr txBox="1"/>
          <p:nvPr/>
        </p:nvSpPr>
        <p:spPr>
          <a:xfrm>
            <a:off x="2474042" y="1660577"/>
            <a:ext cx="345941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المزدوج المجدول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المحورية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الألياف الضوئية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كابلات العبور</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1A3D95C-BA08-4294-8811-F53BD16E7E1D}"/>
              </a:ext>
            </a:extLst>
          </p:cNvPr>
          <p:cNvSpPr txBox="1"/>
          <p:nvPr/>
        </p:nvSpPr>
        <p:spPr>
          <a:xfrm>
            <a:off x="1420915" y="3593116"/>
            <a:ext cx="10253816" cy="584775"/>
          </a:xfrm>
          <a:prstGeom prst="rect">
            <a:avLst/>
          </a:prstGeom>
          <a:noFill/>
        </p:spPr>
        <p:txBody>
          <a:bodyPr wrap="square">
            <a:spAutoFit/>
          </a:bodyPr>
          <a:lstStyle/>
          <a:p>
            <a:pPr lvl="0" rtl="1"/>
            <a:r>
              <a:rPr lang="ar-SA" sz="32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أ</a:t>
            </a:r>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ي نوع من الكابلات التالية يستخدم في تغذية وسائل الإذاعة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137D7DA8-841E-4AC0-BF0F-FC1B509B737C}"/>
              </a:ext>
            </a:extLst>
          </p:cNvPr>
          <p:cNvSpPr txBox="1"/>
          <p:nvPr/>
        </p:nvSpPr>
        <p:spPr>
          <a:xfrm>
            <a:off x="1608495" y="4289482"/>
            <a:ext cx="4324965"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المزدوج المجدول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المحورية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الألياف الضوئية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كابلات العبور</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8966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97DCD3-46B8-4149-9725-C02742204CAF}"/>
              </a:ext>
            </a:extLst>
          </p:cNvPr>
          <p:cNvSpPr txBox="1"/>
          <p:nvPr/>
        </p:nvSpPr>
        <p:spPr>
          <a:xfrm>
            <a:off x="4720405" y="291735"/>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C4D78512-5301-4C52-94C1-E9A88EF303FF}"/>
              </a:ext>
            </a:extLst>
          </p:cNvPr>
          <p:cNvSpPr txBox="1"/>
          <p:nvPr/>
        </p:nvSpPr>
        <p:spPr>
          <a:xfrm>
            <a:off x="840658" y="1125345"/>
            <a:ext cx="10799506" cy="1077218"/>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أي نوع من الكابلات التالية يستخدم في المسافات الطويلة وعالية الأداء لشبكات البيانات :</a:t>
            </a:r>
            <a:endPar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7F9710D9-D671-4646-ADD1-FD006464283A}"/>
              </a:ext>
            </a:extLst>
          </p:cNvPr>
          <p:cNvSpPr txBox="1"/>
          <p:nvPr/>
        </p:nvSpPr>
        <p:spPr>
          <a:xfrm>
            <a:off x="1312606" y="1874774"/>
            <a:ext cx="3639164"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المزدوج المجدول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المحورية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الألياف الضوئية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كابلات العبور</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B6ABEF4B-1B7B-4163-95AA-49B70A4CF74A}"/>
              </a:ext>
            </a:extLst>
          </p:cNvPr>
          <p:cNvSpPr txBox="1"/>
          <p:nvPr/>
        </p:nvSpPr>
        <p:spPr>
          <a:xfrm>
            <a:off x="1902541" y="3830920"/>
            <a:ext cx="9737623" cy="584775"/>
          </a:xfrm>
          <a:prstGeom prst="rect">
            <a:avLst/>
          </a:prstGeom>
          <a:noFill/>
        </p:spPr>
        <p:txBody>
          <a:bodyPr wrap="square">
            <a:spAutoFit/>
          </a:bodyPr>
          <a:lstStyle/>
          <a:p>
            <a:pPr lvl="0"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يطلق على عملية توصيل الألياف الضوئية إلى المنازل اسم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42771CFE-48C5-463A-B976-84D921060BAE}"/>
              </a:ext>
            </a:extLst>
          </p:cNvPr>
          <p:cNvSpPr txBox="1"/>
          <p:nvPr/>
        </p:nvSpPr>
        <p:spPr>
          <a:xfrm>
            <a:off x="2857499" y="4555959"/>
            <a:ext cx="204633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en-US" sz="2800" b="1" dirty="0">
                <a:solidFill>
                  <a:srgbClr val="323130"/>
                </a:solidFill>
                <a:effectLst/>
                <a:highlight>
                  <a:srgbClr val="FFFF00"/>
                </a:highlight>
                <a:latin typeface="Calibri" panose="020F0502020204030204" pitchFamily="34" charset="0"/>
                <a:ea typeface="Times New Roman" panose="02020603050405020304" pitchFamily="18" charset="0"/>
                <a:cs typeface="Traditional Arabic" panose="02020603050405020304" pitchFamily="18" charset="-78"/>
              </a:rPr>
              <a:t>FTTH</a:t>
            </a:r>
            <a:endParaRPr lang="en-US" sz="32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FTTB</a:t>
            </a:r>
            <a:endParaRPr lang="en-US" sz="32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FTTE</a:t>
            </a:r>
            <a:endParaRPr lang="en-US" sz="32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FTTS</a:t>
            </a:r>
            <a:endParaRPr lang="en-US" sz="32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26659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37AFC43-CC21-4E4D-BEAB-92F14FEDBAF2}"/>
              </a:ext>
            </a:extLst>
          </p:cNvPr>
          <p:cNvSpPr txBox="1"/>
          <p:nvPr/>
        </p:nvSpPr>
        <p:spPr>
          <a:xfrm>
            <a:off x="988141" y="1489587"/>
            <a:ext cx="10507172" cy="1077218"/>
          </a:xfrm>
          <a:prstGeom prst="rect">
            <a:avLst/>
          </a:prstGeom>
          <a:noFill/>
        </p:spPr>
        <p:txBody>
          <a:bodyPr wrap="square">
            <a:spAutoFit/>
          </a:bodyPr>
          <a:lstStyle/>
          <a:p>
            <a:pPr algn="ctr" rtl="1"/>
            <a:r>
              <a:rPr lang="ar-SA" sz="3200" b="1" dirty="0">
                <a:latin typeface="Calibri" panose="020F0502020204030204" pitchFamily="34" charset="0"/>
                <a:cs typeface="Calibri" panose="020F0502020204030204" pitchFamily="34" charset="0"/>
              </a:rPr>
              <a:t>شبكة الحاسب عبارة عن جهازي حاسب أو أكثر ، متصلة ببعضها البعض من أجل مشاركة الموارد </a:t>
            </a:r>
            <a:r>
              <a:rPr lang="ar-SA" sz="3200" b="1" dirty="0">
                <a:solidFill>
                  <a:srgbClr val="0070C0"/>
                </a:solidFill>
                <a:latin typeface="Calibri" panose="020F0502020204030204" pitchFamily="34" charset="0"/>
                <a:cs typeface="Calibri" panose="020F0502020204030204" pitchFamily="34" charset="0"/>
              </a:rPr>
              <a:t>( البيانات والأجهزة ). </a:t>
            </a:r>
          </a:p>
        </p:txBody>
      </p:sp>
      <p:sp>
        <p:nvSpPr>
          <p:cNvPr id="3" name="مربع نص 2">
            <a:extLst>
              <a:ext uri="{FF2B5EF4-FFF2-40B4-BE49-F238E27FC236}">
                <a16:creationId xmlns:a16="http://schemas.microsoft.com/office/drawing/2014/main" id="{3E11C8D1-0AB9-4BDD-A3E0-F1A00491C7E2}"/>
              </a:ext>
            </a:extLst>
          </p:cNvPr>
          <p:cNvSpPr txBox="1"/>
          <p:nvPr/>
        </p:nvSpPr>
        <p:spPr>
          <a:xfrm>
            <a:off x="3327761" y="444644"/>
            <a:ext cx="5827933" cy="769441"/>
          </a:xfrm>
          <a:prstGeom prst="rect">
            <a:avLst/>
          </a:prstGeom>
          <a:noFill/>
        </p:spPr>
        <p:txBody>
          <a:bodyPr wrap="square">
            <a:spAutoFit/>
          </a:bodyPr>
          <a:lstStyle/>
          <a:p>
            <a:pPr algn="ctr"/>
            <a:r>
              <a:rPr lang="ar-SA" sz="4400" b="1" dirty="0">
                <a:solidFill>
                  <a:srgbClr val="C00000"/>
                </a:solidFill>
                <a:latin typeface="Calibri" panose="020F0502020204030204" pitchFamily="34" charset="0"/>
                <a:cs typeface="Calibri" panose="020F0502020204030204" pitchFamily="34" charset="0"/>
              </a:rPr>
              <a:t>مفهوم شبكات الحاسب</a:t>
            </a:r>
          </a:p>
        </p:txBody>
      </p:sp>
      <p:sp>
        <p:nvSpPr>
          <p:cNvPr id="4" name="مربع نص 3">
            <a:extLst>
              <a:ext uri="{FF2B5EF4-FFF2-40B4-BE49-F238E27FC236}">
                <a16:creationId xmlns:a16="http://schemas.microsoft.com/office/drawing/2014/main" id="{D0FEDBE0-8258-483F-82DD-5214E7DC0380}"/>
              </a:ext>
            </a:extLst>
          </p:cNvPr>
          <p:cNvSpPr txBox="1"/>
          <p:nvPr/>
        </p:nvSpPr>
        <p:spPr>
          <a:xfrm>
            <a:off x="1165123" y="3475587"/>
            <a:ext cx="9865528" cy="1631216"/>
          </a:xfrm>
          <a:prstGeom prst="rect">
            <a:avLst/>
          </a:prstGeom>
          <a:noFill/>
        </p:spPr>
        <p:txBody>
          <a:bodyPr wrap="square">
            <a:spAutoFit/>
          </a:bodyPr>
          <a:lstStyle/>
          <a:p>
            <a:pPr algn="ctr" rtl="1"/>
            <a:r>
              <a:rPr lang="ar-SA" sz="3600" b="1" dirty="0">
                <a:solidFill>
                  <a:srgbClr val="C00000"/>
                </a:solidFill>
                <a:latin typeface="Calibri" panose="020F0502020204030204" pitchFamily="34" charset="0"/>
                <a:cs typeface="Calibri" panose="020F0502020204030204" pitchFamily="34" charset="0"/>
              </a:rPr>
              <a:t>مكونات شبكة الحاسب </a:t>
            </a:r>
          </a:p>
          <a:p>
            <a:pPr marL="457200" indent="-457200" rtl="1">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الأجهزة الطرفية </a:t>
            </a:r>
          </a:p>
          <a:p>
            <a:pPr marL="457200" indent="-457200" rtl="1">
              <a:buFont typeface="Wingdings" panose="05000000000000000000" pitchFamily="2" charset="2"/>
              <a:buChar char="q"/>
            </a:pPr>
            <a:r>
              <a:rPr lang="ar-SA" sz="3200" b="1" dirty="0">
                <a:latin typeface="Calibri" panose="020F0502020204030204" pitchFamily="34" charset="0"/>
                <a:cs typeface="Calibri" panose="020F0502020204030204" pitchFamily="34" charset="0"/>
              </a:rPr>
              <a:t>و النواقل التي تقوم بنقل البيانات بين هذه الأجهزة. </a:t>
            </a:r>
          </a:p>
        </p:txBody>
      </p:sp>
    </p:spTree>
    <p:extLst>
      <p:ext uri="{BB962C8B-B14F-4D97-AF65-F5344CB8AC3E}">
        <p14:creationId xmlns:p14="http://schemas.microsoft.com/office/powerpoint/2010/main" val="1569436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4F67639-BDF3-4BBA-BA75-4863B7A4EFC4}"/>
              </a:ext>
            </a:extLst>
          </p:cNvPr>
          <p:cNvSpPr txBox="1"/>
          <p:nvPr/>
        </p:nvSpPr>
        <p:spPr>
          <a:xfrm>
            <a:off x="4720405" y="291735"/>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BB6DFC2A-CB93-4A96-A5F5-F108311D8C4C}"/>
              </a:ext>
            </a:extLst>
          </p:cNvPr>
          <p:cNvSpPr txBox="1"/>
          <p:nvPr/>
        </p:nvSpPr>
        <p:spPr>
          <a:xfrm>
            <a:off x="1814052" y="1061176"/>
            <a:ext cx="10047339" cy="584775"/>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مخطط يجمع بين أجهزة الشبكة المتصلة ببعضها على شكل حلقة :</a:t>
            </a:r>
            <a:endPar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1CF54E08-EE79-4BEA-857D-ECBBE54596CB}"/>
              </a:ext>
            </a:extLst>
          </p:cNvPr>
          <p:cNvSpPr txBox="1"/>
          <p:nvPr/>
        </p:nvSpPr>
        <p:spPr>
          <a:xfrm>
            <a:off x="1814052" y="1718948"/>
            <a:ext cx="4015248"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الناقل</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مخطط الحلقة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النجمة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الشبكة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5105946C-B317-4363-9652-E6F205C515DE}"/>
              </a:ext>
            </a:extLst>
          </p:cNvPr>
          <p:cNvSpPr txBox="1"/>
          <p:nvPr/>
        </p:nvSpPr>
        <p:spPr>
          <a:xfrm>
            <a:off x="1387270" y="3607827"/>
            <a:ext cx="10474121" cy="523220"/>
          </a:xfrm>
          <a:prstGeom prst="rect">
            <a:avLst/>
          </a:prstGeom>
          <a:noFill/>
        </p:spPr>
        <p:txBody>
          <a:bodyPr wrap="square">
            <a:spAutoFit/>
          </a:bodyPr>
          <a:lstStyle/>
          <a:p>
            <a:pPr lvl="0" algn="just"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مخطط يتم فيه توصيل جميع نقاط الشبكة بجهاز مركزي مثل المحول أو الموزع :</a:t>
            </a:r>
            <a:endParaRPr lang="en-US" sz="32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DA604B1C-580A-4767-B57D-3011292215F6}"/>
              </a:ext>
            </a:extLst>
          </p:cNvPr>
          <p:cNvSpPr txBox="1"/>
          <p:nvPr/>
        </p:nvSpPr>
        <p:spPr>
          <a:xfrm>
            <a:off x="2389239" y="4277041"/>
            <a:ext cx="3440061"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الناقل</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الحلقة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مخطط النجمة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الشبكة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99598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3AA14EE-09F8-4E1F-9C49-9C30D1FDA14F}"/>
              </a:ext>
            </a:extLst>
          </p:cNvPr>
          <p:cNvSpPr txBox="1"/>
          <p:nvPr/>
        </p:nvSpPr>
        <p:spPr>
          <a:xfrm>
            <a:off x="4720405" y="291735"/>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43C3D137-2FC6-40D7-9FBA-62CCF75E8A6B}"/>
              </a:ext>
            </a:extLst>
          </p:cNvPr>
          <p:cNvSpPr txBox="1"/>
          <p:nvPr/>
        </p:nvSpPr>
        <p:spPr>
          <a:xfrm>
            <a:off x="1268361" y="1559821"/>
            <a:ext cx="10047339" cy="584775"/>
          </a:xfrm>
          <a:prstGeom prst="rect">
            <a:avLst/>
          </a:prstGeom>
          <a:noFill/>
        </p:spPr>
        <p:txBody>
          <a:bodyPr wrap="square">
            <a:spAutoFit/>
          </a:bodyPr>
          <a:lstStyle/>
          <a:p>
            <a:pPr lvl="0" algn="just"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مخطط يتصل كل جهاز فيه بباقي الأجهزة الأخرى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9DE31346-4020-4A82-A845-3A79F7C1C94D}"/>
              </a:ext>
            </a:extLst>
          </p:cNvPr>
          <p:cNvSpPr txBox="1"/>
          <p:nvPr/>
        </p:nvSpPr>
        <p:spPr>
          <a:xfrm>
            <a:off x="2890684" y="2353063"/>
            <a:ext cx="4277033"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الناقل</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الحلقة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مخطط النجمة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مخطط الشبكة</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0029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2EBCDE7-4FC6-4D72-AADF-4C5094B33D70}"/>
              </a:ext>
            </a:extLst>
          </p:cNvPr>
          <p:cNvSpPr txBox="1"/>
          <p:nvPr/>
        </p:nvSpPr>
        <p:spPr>
          <a:xfrm>
            <a:off x="7826871" y="2004877"/>
            <a:ext cx="3901956" cy="830997"/>
          </a:xfrm>
          <a:prstGeom prst="rect">
            <a:avLst/>
          </a:prstGeom>
          <a:noFill/>
        </p:spPr>
        <p:txBody>
          <a:bodyPr wrap="square" rtlCol="1">
            <a:spAutoFit/>
          </a:bodyPr>
          <a:lstStyle/>
          <a:p>
            <a:r>
              <a:rPr lang="ar-SA" sz="4800" b="1" dirty="0">
                <a:solidFill>
                  <a:srgbClr val="C00000"/>
                </a:solidFill>
                <a:latin typeface="Calibri" panose="020F0502020204030204" pitchFamily="34" charset="0"/>
                <a:cs typeface="Calibri" panose="020F0502020204030204" pitchFamily="34" charset="0"/>
              </a:rPr>
              <a:t>الدرس الثاني ..</a:t>
            </a:r>
          </a:p>
        </p:txBody>
      </p:sp>
      <p:sp>
        <p:nvSpPr>
          <p:cNvPr id="3" name="مربع نص 2">
            <a:extLst>
              <a:ext uri="{FF2B5EF4-FFF2-40B4-BE49-F238E27FC236}">
                <a16:creationId xmlns:a16="http://schemas.microsoft.com/office/drawing/2014/main" id="{FCBF9A8F-06A1-4E2C-A024-67B433C2886D}"/>
              </a:ext>
            </a:extLst>
          </p:cNvPr>
          <p:cNvSpPr txBox="1"/>
          <p:nvPr/>
        </p:nvSpPr>
        <p:spPr>
          <a:xfrm>
            <a:off x="6096000" y="3205863"/>
            <a:ext cx="6142833" cy="1569660"/>
          </a:xfrm>
          <a:prstGeom prst="rect">
            <a:avLst/>
          </a:prstGeom>
          <a:noFill/>
        </p:spPr>
        <p:txBody>
          <a:bodyPr wrap="square" rtlCol="1">
            <a:spAutoFit/>
          </a:bodyPr>
          <a:lstStyle/>
          <a:p>
            <a:pPr marL="228600" indent="-228600" algn="ctr" rtl="1"/>
            <a:r>
              <a:rPr lang="ar-SA" sz="4800" b="1" dirty="0">
                <a:effectLst/>
                <a:ea typeface="Times New Roman" panose="02020603050405020304" pitchFamily="18" charset="0"/>
                <a:cs typeface="Calibri" panose="020F0502020204030204" pitchFamily="34" charset="0"/>
              </a:rPr>
              <a:t>شبكات النقال</a:t>
            </a:r>
          </a:p>
          <a:p>
            <a:pPr marL="228600" indent="-228600" algn="ctr" rtl="1"/>
            <a:r>
              <a:rPr lang="ar-SA" sz="4800" b="1" dirty="0">
                <a:effectLst/>
                <a:ea typeface="Times New Roman" panose="02020603050405020304" pitchFamily="18" charset="0"/>
                <a:cs typeface="Calibri" panose="020F0502020204030204" pitchFamily="34" charset="0"/>
              </a:rPr>
              <a:t> وشبكات الأقمار الصناعية </a:t>
            </a:r>
            <a:endParaRPr lang="en-US" sz="88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5" name="صورة 4">
            <a:extLst>
              <a:ext uri="{FF2B5EF4-FFF2-40B4-BE49-F238E27FC236}">
                <a16:creationId xmlns:a16="http://schemas.microsoft.com/office/drawing/2014/main" id="{5E0D02A4-0E3E-4CD2-A787-0C479B928267}"/>
              </a:ext>
            </a:extLst>
          </p:cNvPr>
          <p:cNvPicPr>
            <a:picLocks noChangeAspect="1"/>
          </p:cNvPicPr>
          <p:nvPr/>
        </p:nvPicPr>
        <p:blipFill>
          <a:blip r:embed="rId2"/>
          <a:stretch>
            <a:fillRect/>
          </a:stretch>
        </p:blipFill>
        <p:spPr>
          <a:xfrm>
            <a:off x="463173" y="1202610"/>
            <a:ext cx="5437453" cy="4292204"/>
          </a:xfrm>
          <a:prstGeom prst="rect">
            <a:avLst/>
          </a:prstGeom>
        </p:spPr>
      </p:pic>
    </p:spTree>
    <p:extLst>
      <p:ext uri="{BB962C8B-B14F-4D97-AF65-F5344CB8AC3E}">
        <p14:creationId xmlns:p14="http://schemas.microsoft.com/office/powerpoint/2010/main" val="13364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84B1AF3-DC00-4E2A-9007-84987D8FBBDA}"/>
              </a:ext>
            </a:extLst>
          </p:cNvPr>
          <p:cNvSpPr txBox="1"/>
          <p:nvPr/>
        </p:nvSpPr>
        <p:spPr>
          <a:xfrm>
            <a:off x="3699044" y="386790"/>
            <a:ext cx="5355497" cy="707886"/>
          </a:xfrm>
          <a:prstGeom prst="rect">
            <a:avLst/>
          </a:prstGeom>
          <a:noFill/>
        </p:spPr>
        <p:txBody>
          <a:bodyPr wrap="square">
            <a:spAutoFit/>
          </a:bodyPr>
          <a:lstStyle/>
          <a:p>
            <a:pPr algn="ctr"/>
            <a:r>
              <a:rPr lang="ar-SA" sz="4000" b="1" dirty="0">
                <a:solidFill>
                  <a:srgbClr val="C00000"/>
                </a:solidFill>
                <a:latin typeface="Calibri" panose="020F0502020204030204" pitchFamily="34" charset="0"/>
                <a:cs typeface="Calibri" panose="020F0502020204030204" pitchFamily="34" charset="0"/>
              </a:rPr>
              <a:t>مفهوم شبكات النقال</a:t>
            </a:r>
          </a:p>
        </p:txBody>
      </p:sp>
      <p:sp>
        <p:nvSpPr>
          <p:cNvPr id="3" name="مربع نص 2">
            <a:extLst>
              <a:ext uri="{FF2B5EF4-FFF2-40B4-BE49-F238E27FC236}">
                <a16:creationId xmlns:a16="http://schemas.microsoft.com/office/drawing/2014/main" id="{6510A0FF-F926-499B-959E-EACA8C4E0F54}"/>
              </a:ext>
            </a:extLst>
          </p:cNvPr>
          <p:cNvSpPr txBox="1"/>
          <p:nvPr/>
        </p:nvSpPr>
        <p:spPr>
          <a:xfrm>
            <a:off x="306065" y="1094676"/>
            <a:ext cx="12141454" cy="1384995"/>
          </a:xfrm>
          <a:prstGeom prst="rect">
            <a:avLst/>
          </a:prstGeom>
          <a:noFill/>
        </p:spPr>
        <p:txBody>
          <a:bodyPr wrap="square">
            <a:spAutoFit/>
          </a:bodyPr>
          <a:lstStyle/>
          <a:p>
            <a:pPr algn="ctr" rtl="1"/>
            <a:r>
              <a:rPr lang="ar-SA" sz="3200" b="1" dirty="0">
                <a:solidFill>
                  <a:schemeClr val="tx1">
                    <a:lumMod val="50000"/>
                  </a:schemeClr>
                </a:solidFill>
                <a:latin typeface="Calibri" panose="020F0502020204030204" pitchFamily="34" charset="0"/>
                <a:cs typeface="Calibri" panose="020F0502020204030204" pitchFamily="34" charset="0"/>
              </a:rPr>
              <a:t>هي شبكة خلوية تتكون من محطات مركزية (هوائيات) وهواتف نقالة</a:t>
            </a:r>
          </a:p>
          <a:p>
            <a:pPr algn="ctr" rtl="1"/>
            <a:endParaRPr lang="ar-SA" b="1" dirty="0">
              <a:solidFill>
                <a:schemeClr val="tx1">
                  <a:lumMod val="50000"/>
                </a:schemeClr>
              </a:solidFill>
              <a:latin typeface="Calibri" panose="020F0502020204030204" pitchFamily="34" charset="0"/>
              <a:cs typeface="Calibri" panose="020F0502020204030204" pitchFamily="34" charset="0"/>
            </a:endParaRPr>
          </a:p>
          <a:p>
            <a:pPr algn="ctr" rtl="1"/>
            <a:r>
              <a:rPr lang="ar-SA" sz="3200" b="1" dirty="0">
                <a:solidFill>
                  <a:schemeClr val="tx1">
                    <a:lumMod val="50000"/>
                  </a:schemeClr>
                </a:solidFill>
                <a:latin typeface="Calibri" panose="020F0502020204030204" pitchFamily="34" charset="0"/>
                <a:cs typeface="Calibri" panose="020F0502020204030204" pitchFamily="34" charset="0"/>
              </a:rPr>
              <a:t> ومراكز التحويل الرقمية. </a:t>
            </a:r>
            <a:endParaRPr lang="ar-SA" sz="2800" b="1" dirty="0">
              <a:solidFill>
                <a:schemeClr val="tx1">
                  <a:lumMod val="50000"/>
                </a:schemeClr>
              </a:solidFill>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82BF7BA0-63A4-4EAE-96F7-BB9836D70ECA}"/>
              </a:ext>
            </a:extLst>
          </p:cNvPr>
          <p:cNvSpPr txBox="1"/>
          <p:nvPr/>
        </p:nvSpPr>
        <p:spPr>
          <a:xfrm>
            <a:off x="2879630" y="2782669"/>
            <a:ext cx="6765654" cy="646331"/>
          </a:xfrm>
          <a:prstGeom prst="rect">
            <a:avLst/>
          </a:prstGeom>
          <a:noFill/>
        </p:spPr>
        <p:txBody>
          <a:bodyPr wrap="square">
            <a:spAutoFit/>
          </a:bodyPr>
          <a:lstStyle/>
          <a:p>
            <a:pPr algn="ctr" rtl="1" eaLnBrk="1" hangingPunct="1">
              <a:defRPr/>
            </a:pPr>
            <a:r>
              <a:rPr lang="ar-SA" sz="3600" b="1" dirty="0">
                <a:solidFill>
                  <a:srgbClr val="C00000"/>
                </a:solidFill>
                <a:latin typeface="Calibri" panose="020F0502020204030204" pitchFamily="34" charset="0"/>
                <a:cs typeface="Calibri" panose="020F0502020204030204" pitchFamily="34" charset="0"/>
              </a:rPr>
              <a:t>مما تتكون المحطة المركزية ؟</a:t>
            </a:r>
          </a:p>
        </p:txBody>
      </p:sp>
      <p:sp>
        <p:nvSpPr>
          <p:cNvPr id="5" name="مربع نص 4">
            <a:extLst>
              <a:ext uri="{FF2B5EF4-FFF2-40B4-BE49-F238E27FC236}">
                <a16:creationId xmlns:a16="http://schemas.microsoft.com/office/drawing/2014/main" id="{63C0E9AE-501B-4E9A-AFF0-649378554F40}"/>
              </a:ext>
            </a:extLst>
          </p:cNvPr>
          <p:cNvSpPr txBox="1"/>
          <p:nvPr/>
        </p:nvSpPr>
        <p:spPr>
          <a:xfrm>
            <a:off x="306065" y="3556889"/>
            <a:ext cx="11125433" cy="584775"/>
          </a:xfrm>
          <a:prstGeom prst="rect">
            <a:avLst/>
          </a:prstGeom>
          <a:noFill/>
        </p:spPr>
        <p:txBody>
          <a:bodyPr wrap="square">
            <a:spAutoFit/>
          </a:bodyPr>
          <a:lstStyle/>
          <a:p>
            <a:pPr rtl="1"/>
            <a:r>
              <a:rPr lang="ar-SA" sz="3200" b="1" dirty="0">
                <a:solidFill>
                  <a:schemeClr val="tx1">
                    <a:lumMod val="50000"/>
                  </a:schemeClr>
                </a:solidFill>
                <a:latin typeface="Calibri" panose="020F0502020204030204" pitchFamily="34" charset="0"/>
                <a:cs typeface="Calibri" panose="020F0502020204030204" pitchFamily="34" charset="0"/>
              </a:rPr>
              <a:t>تقوم بتوفير الاتصال بين الأجهزة النقالة وشبكه الهواتف العامة. وتتكون من: </a:t>
            </a:r>
          </a:p>
        </p:txBody>
      </p:sp>
      <p:sp>
        <p:nvSpPr>
          <p:cNvPr id="6" name="مربع نص 5">
            <a:extLst>
              <a:ext uri="{FF2B5EF4-FFF2-40B4-BE49-F238E27FC236}">
                <a16:creationId xmlns:a16="http://schemas.microsoft.com/office/drawing/2014/main" id="{83313032-18A6-4B0C-800E-D7DBA3078ABC}"/>
              </a:ext>
            </a:extLst>
          </p:cNvPr>
          <p:cNvSpPr txBox="1"/>
          <p:nvPr/>
        </p:nvSpPr>
        <p:spPr>
          <a:xfrm>
            <a:off x="2152029" y="4193178"/>
            <a:ext cx="6098458" cy="1815882"/>
          </a:xfrm>
          <a:prstGeom prst="rect">
            <a:avLst/>
          </a:prstGeom>
          <a:noFill/>
        </p:spPr>
        <p:txBody>
          <a:bodyPr wrap="square">
            <a:spAutoFit/>
          </a:bodyPr>
          <a:lstStyle/>
          <a:p>
            <a:pPr marL="912813" indent="-547688">
              <a:buBlip>
                <a:blip r:embed="rId2"/>
              </a:buBlip>
              <a:tabLst>
                <a:tab pos="450850" algn="l"/>
              </a:tabLst>
            </a:pPr>
            <a:r>
              <a:rPr lang="ar-SA" sz="2800" b="1" dirty="0">
                <a:latin typeface="Calibri" panose="020F0502020204030204" pitchFamily="34" charset="0"/>
                <a:cs typeface="Calibri" panose="020F0502020204030204" pitchFamily="34" charset="0"/>
              </a:rPr>
              <a:t>هوائيات الميكرويف.</a:t>
            </a:r>
          </a:p>
          <a:p>
            <a:pPr marL="365125">
              <a:tabLst>
                <a:tab pos="450850" algn="l"/>
              </a:tabLst>
            </a:pPr>
            <a:endParaRPr lang="ar-SA" sz="1200" b="1" dirty="0">
              <a:latin typeface="Calibri" panose="020F0502020204030204" pitchFamily="34" charset="0"/>
              <a:cs typeface="Calibri" panose="020F0502020204030204" pitchFamily="34" charset="0"/>
            </a:endParaRPr>
          </a:p>
          <a:p>
            <a:pPr marL="800092" indent="-457200">
              <a:buBlip>
                <a:blip r:embed="rId2"/>
              </a:buBlip>
            </a:pPr>
            <a:r>
              <a:rPr lang="ar-SA" sz="2800" b="1" dirty="0">
                <a:latin typeface="Calibri" panose="020F0502020204030204" pitchFamily="34" charset="0"/>
                <a:cs typeface="Calibri" panose="020F0502020204030204" pitchFamily="34" charset="0"/>
              </a:rPr>
              <a:t>   برج الارسال.</a:t>
            </a:r>
          </a:p>
          <a:p>
            <a:pPr marL="800092" indent="-457200">
              <a:buBlip>
                <a:blip r:embed="rId2"/>
              </a:buBlip>
            </a:pPr>
            <a:r>
              <a:rPr lang="ar-SA" sz="2800" b="1" dirty="0">
                <a:latin typeface="Calibri" panose="020F0502020204030204" pitchFamily="34" charset="0"/>
                <a:cs typeface="Calibri" panose="020F0502020204030204" pitchFamily="34" charset="0"/>
              </a:rPr>
              <a:t>محطه التجهيزات</a:t>
            </a:r>
            <a:r>
              <a:rPr lang="ar-SA" sz="4400" b="1" dirty="0">
                <a:latin typeface="Calibri" panose="020F0502020204030204" pitchFamily="34" charset="0"/>
                <a:cs typeface="Calibri" panose="020F0502020204030204" pitchFamily="34" charset="0"/>
              </a:rPr>
              <a:t>. </a:t>
            </a:r>
            <a:endParaRPr lang="ar-SA"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613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F11A412-18B3-438C-92BB-FE1C793C237B}"/>
              </a:ext>
            </a:extLst>
          </p:cNvPr>
          <p:cNvSpPr txBox="1"/>
          <p:nvPr/>
        </p:nvSpPr>
        <p:spPr>
          <a:xfrm>
            <a:off x="820615" y="991997"/>
            <a:ext cx="10550769" cy="646331"/>
          </a:xfrm>
          <a:prstGeom prst="rect">
            <a:avLst/>
          </a:prstGeom>
          <a:noFill/>
        </p:spPr>
        <p:txBody>
          <a:bodyPr wrap="square">
            <a:spAutoFit/>
          </a:bodyPr>
          <a:lstStyle/>
          <a:p>
            <a:pPr marL="342891" algn="ctr"/>
            <a:r>
              <a:rPr lang="ar-SA" sz="3600" b="1" dirty="0">
                <a:solidFill>
                  <a:srgbClr val="C00000"/>
                </a:solidFill>
                <a:latin typeface="Calibri" panose="020F0502020204030204" pitchFamily="34" charset="0"/>
                <a:cs typeface="Calibri" panose="020F0502020204030204" pitchFamily="34" charset="0"/>
              </a:rPr>
              <a:t>ماهي العوائق التي تحدد حجم ومدى تغطية كل خلية ؟  </a:t>
            </a:r>
          </a:p>
        </p:txBody>
      </p:sp>
      <p:sp>
        <p:nvSpPr>
          <p:cNvPr id="4" name="مربع نص 3">
            <a:extLst>
              <a:ext uri="{FF2B5EF4-FFF2-40B4-BE49-F238E27FC236}">
                <a16:creationId xmlns:a16="http://schemas.microsoft.com/office/drawing/2014/main" id="{EAAACFBD-BBB8-43F9-BA28-0FD3B4E23A74}"/>
              </a:ext>
            </a:extLst>
          </p:cNvPr>
          <p:cNvSpPr txBox="1"/>
          <p:nvPr/>
        </p:nvSpPr>
        <p:spPr>
          <a:xfrm>
            <a:off x="1248319" y="1970208"/>
            <a:ext cx="10430797"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الأشجار</a:t>
            </a:r>
          </a:p>
          <a:p>
            <a:pPr algn="ctr"/>
            <a:r>
              <a:rPr lang="ar-SA" sz="3600" b="1" dirty="0">
                <a:latin typeface="Calibri" panose="020F0502020204030204" pitchFamily="34" charset="0"/>
                <a:cs typeface="Calibri" panose="020F0502020204030204" pitchFamily="34" charset="0"/>
              </a:rPr>
              <a:t> والجبال</a:t>
            </a:r>
          </a:p>
          <a:p>
            <a:pPr algn="ctr"/>
            <a:r>
              <a:rPr lang="ar-SA" sz="3600" b="1" dirty="0">
                <a:latin typeface="Calibri" panose="020F0502020204030204" pitchFamily="34" charset="0"/>
                <a:cs typeface="Calibri" panose="020F0502020204030204" pitchFamily="34" charset="0"/>
              </a:rPr>
              <a:t> والمباني </a:t>
            </a:r>
          </a:p>
          <a:p>
            <a:pPr algn="ctr"/>
            <a:r>
              <a:rPr lang="ar-SA" sz="3600" b="1" dirty="0">
                <a:latin typeface="Calibri" panose="020F0502020204030204" pitchFamily="34" charset="0"/>
                <a:cs typeface="Calibri" panose="020F0502020204030204" pitchFamily="34" charset="0"/>
              </a:rPr>
              <a:t>وعدد المشتركين تحدد حجم ومدى تغطية كل خلية.</a:t>
            </a:r>
            <a:endParaRPr lang="ar-SA" sz="3600" dirty="0"/>
          </a:p>
        </p:txBody>
      </p:sp>
    </p:spTree>
    <p:extLst>
      <p:ext uri="{BB962C8B-B14F-4D97-AF65-F5344CB8AC3E}">
        <p14:creationId xmlns:p14="http://schemas.microsoft.com/office/powerpoint/2010/main" val="46696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E380590-E604-4CC5-8762-B850402037BB}"/>
              </a:ext>
            </a:extLst>
          </p:cNvPr>
          <p:cNvSpPr txBox="1"/>
          <p:nvPr/>
        </p:nvSpPr>
        <p:spPr>
          <a:xfrm>
            <a:off x="3046828" y="445374"/>
            <a:ext cx="6098344" cy="769441"/>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تقسيم الأقمار إلى قسمين ..</a:t>
            </a:r>
            <a:endParaRPr lang="en-US" sz="4400" b="1" dirty="0">
              <a:latin typeface="Calibri" panose="020F0502020204030204" pitchFamily="34" charset="0"/>
              <a:cs typeface="Calibri" panose="020F0502020204030204" pitchFamily="34" charset="0"/>
            </a:endParaRPr>
          </a:p>
        </p:txBody>
      </p:sp>
      <p:sp>
        <p:nvSpPr>
          <p:cNvPr id="3" name="مربع نص 2">
            <a:extLst>
              <a:ext uri="{FF2B5EF4-FFF2-40B4-BE49-F238E27FC236}">
                <a16:creationId xmlns:a16="http://schemas.microsoft.com/office/drawing/2014/main" id="{F5753EE6-9311-43C6-B8DC-BE9A4C1F2F92}"/>
              </a:ext>
            </a:extLst>
          </p:cNvPr>
          <p:cNvSpPr txBox="1"/>
          <p:nvPr/>
        </p:nvSpPr>
        <p:spPr>
          <a:xfrm>
            <a:off x="832537" y="1333636"/>
            <a:ext cx="10958051" cy="666786"/>
          </a:xfrm>
          <a:prstGeom prst="rect">
            <a:avLst/>
          </a:prstGeom>
          <a:noFill/>
          <a:ln>
            <a:noFill/>
          </a:ln>
        </p:spPr>
        <p:txBody>
          <a:bodyPr wrap="square">
            <a:spAutoFit/>
          </a:bodyPr>
          <a:lstStyle/>
          <a:p>
            <a:pPr algn="ctr" rtl="1"/>
            <a:r>
              <a:rPr lang="ar-SA" sz="3733" b="1" dirty="0">
                <a:solidFill>
                  <a:srgbClr val="0070C0"/>
                </a:solidFill>
                <a:latin typeface="Calibri" panose="020F0502020204030204" pitchFamily="34" charset="0"/>
                <a:cs typeface="Calibri" panose="020F0502020204030204" pitchFamily="34" charset="0"/>
              </a:rPr>
              <a:t>صناعية - طبيعية </a:t>
            </a:r>
          </a:p>
        </p:txBody>
      </p:sp>
      <p:sp>
        <p:nvSpPr>
          <p:cNvPr id="4" name="مربع نص 3">
            <a:extLst>
              <a:ext uri="{FF2B5EF4-FFF2-40B4-BE49-F238E27FC236}">
                <a16:creationId xmlns:a16="http://schemas.microsoft.com/office/drawing/2014/main" id="{77D00805-5C67-41B1-9DAA-9AA75AD67D64}"/>
              </a:ext>
            </a:extLst>
          </p:cNvPr>
          <p:cNvSpPr txBox="1"/>
          <p:nvPr/>
        </p:nvSpPr>
        <p:spPr>
          <a:xfrm>
            <a:off x="699802" y="2483225"/>
            <a:ext cx="11223522" cy="1323439"/>
          </a:xfrm>
          <a:prstGeom prst="rect">
            <a:avLst/>
          </a:prstGeom>
          <a:noFill/>
          <a:ln>
            <a:noFill/>
          </a:ln>
        </p:spPr>
        <p:txBody>
          <a:bodyPr wrap="square">
            <a:spAutoFit/>
          </a:bodyPr>
          <a:lstStyle/>
          <a:p>
            <a:pPr algn="ctr" rtl="1"/>
            <a:r>
              <a:rPr lang="ar-SA" sz="3733" b="1" dirty="0">
                <a:solidFill>
                  <a:srgbClr val="C00000"/>
                </a:solidFill>
                <a:latin typeface="Calibri" panose="020F0502020204030204" pitchFamily="34" charset="0"/>
                <a:cs typeface="Calibri" panose="020F0502020204030204" pitchFamily="34" charset="0"/>
              </a:rPr>
              <a:t>صناعية : </a:t>
            </a:r>
            <a:r>
              <a:rPr lang="ar-SA" sz="4000" b="1" dirty="0">
                <a:solidFill>
                  <a:schemeClr val="tx1">
                    <a:lumMod val="50000"/>
                  </a:schemeClr>
                </a:solidFill>
                <a:latin typeface="Calibri" panose="020F0502020204030204" pitchFamily="34" charset="0"/>
                <a:cs typeface="Calibri" panose="020F0502020204030204" pitchFamily="34" charset="0"/>
              </a:rPr>
              <a:t>هو آلة من صنع الإنسان يتم إطلاقها في الفضاء لتدور في الفضاء الخارجي حول الأرض أو الكواكب الأخرى بمدار محدد.</a:t>
            </a:r>
            <a:endParaRPr lang="ar-SA" sz="3733" b="1" dirty="0">
              <a:solidFill>
                <a:srgbClr val="C00000"/>
              </a:solidFill>
              <a:latin typeface="Calibri" panose="020F0502020204030204" pitchFamily="34" charset="0"/>
              <a:cs typeface="Calibri" panose="020F0502020204030204" pitchFamily="34" charset="0"/>
            </a:endParaRPr>
          </a:p>
        </p:txBody>
      </p:sp>
      <p:sp>
        <p:nvSpPr>
          <p:cNvPr id="5" name="مربع نص 4">
            <a:extLst>
              <a:ext uri="{FF2B5EF4-FFF2-40B4-BE49-F238E27FC236}">
                <a16:creationId xmlns:a16="http://schemas.microsoft.com/office/drawing/2014/main" id="{A3DA57ED-80DC-42F6-8513-79F19A603D0D}"/>
              </a:ext>
            </a:extLst>
          </p:cNvPr>
          <p:cNvSpPr txBox="1"/>
          <p:nvPr/>
        </p:nvSpPr>
        <p:spPr>
          <a:xfrm>
            <a:off x="574930" y="3998393"/>
            <a:ext cx="11473266" cy="2062103"/>
          </a:xfrm>
          <a:prstGeom prst="rect">
            <a:avLst/>
          </a:prstGeom>
          <a:noFill/>
        </p:spPr>
        <p:txBody>
          <a:bodyPr wrap="square">
            <a:spAutoFit/>
          </a:bodyPr>
          <a:lstStyle/>
          <a:p>
            <a:pPr algn="ctr" rtl="1"/>
            <a:r>
              <a:rPr lang="ar-SA" sz="3200" b="1" dirty="0">
                <a:solidFill>
                  <a:srgbClr val="C00000"/>
                </a:solidFill>
                <a:latin typeface="Calibri" panose="020F0502020204030204" pitchFamily="34" charset="0"/>
                <a:cs typeface="Calibri" panose="020F0502020204030204" pitchFamily="34" charset="0"/>
              </a:rPr>
              <a:t>مميزاتها :</a:t>
            </a:r>
          </a:p>
          <a:p>
            <a:pPr algn="ctr" rtl="1"/>
            <a:r>
              <a:rPr lang="ar-SA" sz="3200" b="1" dirty="0">
                <a:latin typeface="Calibri" panose="020F0502020204030204" pitchFamily="34" charset="0"/>
                <a:cs typeface="Calibri" panose="020F0502020204030204" pitchFamily="34" charset="0"/>
              </a:rPr>
              <a:t>تتميز عن الشبكات الأرضية بأنها تغطي مسافات أكبر ولديها عرض نطاق ترددي مشترك مختلف تماما وتصميم الشبكة وإعدادها وتشغيلها فضلاً عن تكاليف التشغيل والتطبيقات التي تدعمها.</a:t>
            </a:r>
            <a:endParaRPr lang="ar-SA" sz="3200" dirty="0"/>
          </a:p>
        </p:txBody>
      </p:sp>
    </p:spTree>
    <p:extLst>
      <p:ext uri="{BB962C8B-B14F-4D97-AF65-F5344CB8AC3E}">
        <p14:creationId xmlns:p14="http://schemas.microsoft.com/office/powerpoint/2010/main" val="167617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a:extLst>
              <a:ext uri="{FF2B5EF4-FFF2-40B4-BE49-F238E27FC236}">
                <a16:creationId xmlns:a16="http://schemas.microsoft.com/office/drawing/2014/main" id="{74984E8B-4D1C-43E8-AFC5-F90808B7EF60}"/>
              </a:ext>
            </a:extLst>
          </p:cNvPr>
          <p:cNvSpPr txBox="1"/>
          <p:nvPr/>
        </p:nvSpPr>
        <p:spPr>
          <a:xfrm>
            <a:off x="2850749" y="257096"/>
            <a:ext cx="7005711" cy="646331"/>
          </a:xfrm>
          <a:prstGeom prst="rect">
            <a:avLst/>
          </a:prstGeom>
          <a:noFill/>
        </p:spPr>
        <p:txBody>
          <a:bodyPr wrap="square" rtlCol="0" anchor="ctr">
            <a:spAutoFit/>
          </a:bodyPr>
          <a:lstStyle/>
          <a:p>
            <a:pPr algn="ctr">
              <a:buClrTx/>
              <a:buFontTx/>
              <a:buNone/>
            </a:pPr>
            <a:r>
              <a:rPr lang="ar-SA" sz="3600" b="1" cap="all" noProof="1">
                <a:solidFill>
                  <a:srgbClr val="C00000"/>
                </a:solidFill>
                <a:latin typeface="Calibri" panose="020F0502020204030204" pitchFamily="34" charset="0"/>
                <a:cs typeface="Calibri" panose="020F0502020204030204" pitchFamily="34" charset="0"/>
              </a:rPr>
              <a:t>أهم وظائف شبكات الأقمار الصناعية</a:t>
            </a:r>
          </a:p>
        </p:txBody>
      </p:sp>
      <p:graphicFrame>
        <p:nvGraphicFramePr>
          <p:cNvPr id="3" name="جدول 3">
            <a:extLst>
              <a:ext uri="{FF2B5EF4-FFF2-40B4-BE49-F238E27FC236}">
                <a16:creationId xmlns:a16="http://schemas.microsoft.com/office/drawing/2014/main" id="{946C93A7-D423-4231-9554-75B24F682231}"/>
              </a:ext>
            </a:extLst>
          </p:cNvPr>
          <p:cNvGraphicFramePr>
            <a:graphicFrameLocks noGrp="1"/>
          </p:cNvGraphicFramePr>
          <p:nvPr>
            <p:extLst>
              <p:ext uri="{D42A27DB-BD31-4B8C-83A1-F6EECF244321}">
                <p14:modId xmlns:p14="http://schemas.microsoft.com/office/powerpoint/2010/main" val="3611016871"/>
              </p:ext>
            </p:extLst>
          </p:nvPr>
        </p:nvGraphicFramePr>
        <p:xfrm>
          <a:off x="1017639" y="1106129"/>
          <a:ext cx="10022841" cy="4630994"/>
        </p:xfrm>
        <a:graphic>
          <a:graphicData uri="http://schemas.openxmlformats.org/drawingml/2006/table">
            <a:tbl>
              <a:tblPr rtl="1" firstRow="1" bandRow="1">
                <a:tableStyleId>{5C22544A-7EE6-4342-B048-85BDC9FD1C3A}</a:tableStyleId>
              </a:tblPr>
              <a:tblGrid>
                <a:gridCol w="1406265">
                  <a:extLst>
                    <a:ext uri="{9D8B030D-6E8A-4147-A177-3AD203B41FA5}">
                      <a16:colId xmlns:a16="http://schemas.microsoft.com/office/drawing/2014/main" val="3257863354"/>
                    </a:ext>
                  </a:extLst>
                </a:gridCol>
                <a:gridCol w="8616576">
                  <a:extLst>
                    <a:ext uri="{9D8B030D-6E8A-4147-A177-3AD203B41FA5}">
                      <a16:colId xmlns:a16="http://schemas.microsoft.com/office/drawing/2014/main" val="4085865297"/>
                    </a:ext>
                  </a:extLst>
                </a:gridCol>
              </a:tblGrid>
              <a:tr h="1061884">
                <a:tc>
                  <a:txBody>
                    <a:bodyPr/>
                    <a:lstStyle/>
                    <a:p>
                      <a:pPr algn="r" rtl="1"/>
                      <a:endParaRPr lang="ar-S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توسيع إمكانية الوصول إلى تطبيقات الاتصالات الهاتفية والتلفزيون والوصول السريع إلى الإنترنت في الأماكن التي يصعب فيه تركيب شبكات الكابلات ودعمها.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238525"/>
                  </a:ext>
                </a:extLst>
              </a:tr>
              <a:tr h="796413">
                <a:tc>
                  <a:txBody>
                    <a:bodyPr/>
                    <a:lstStyle/>
                    <a:p>
                      <a:pPr algn="r" rtl="1"/>
                      <a:endParaRPr lang="ar-SA">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خدمات الاتصالات والشبكات المتنقلة وخدمات البث الإذاعية.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211490"/>
                  </a:ext>
                </a:extLst>
              </a:tr>
              <a:tr h="642191">
                <a:tc>
                  <a:txBody>
                    <a:bodyPr/>
                    <a:lstStyle/>
                    <a:p>
                      <a:pPr algn="r" rtl="1"/>
                      <a:endParaRPr lang="ar-SA">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تقديم الخدمات للسفن والطائرات و المركبات والأماكن التي تتجاوز قدرات الشبكات الأرضية.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586022"/>
                  </a:ext>
                </a:extLst>
              </a:tr>
              <a:tr h="608773">
                <a:tc>
                  <a:txBody>
                    <a:bodyPr/>
                    <a:lstStyle/>
                    <a:p>
                      <a:pPr algn="r" rtl="1"/>
                      <a:endParaRPr lang="ar-S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أنظمة تحديد المواقع </a:t>
                      </a:r>
                      <a:r>
                        <a:rPr lang="en-US" sz="2400" b="1" dirty="0">
                          <a:latin typeface="Calibri" panose="020F0502020204030204" pitchFamily="34" charset="0"/>
                          <a:cs typeface="Calibri" panose="020F0502020204030204" pitchFamily="34" charset="0"/>
                        </a:rPr>
                        <a:t>GPS</a:t>
                      </a:r>
                      <a:r>
                        <a:rPr lang="ar-SA" sz="2400" b="1"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422589"/>
                  </a:ext>
                </a:extLst>
              </a:tr>
              <a:tr h="608773">
                <a:tc>
                  <a:txBody>
                    <a:bodyPr/>
                    <a:lstStyle/>
                    <a:p>
                      <a:pPr algn="r" rtl="1"/>
                      <a:endParaRPr lang="ar-S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تطبيقات الاتصالات العسكرية.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267909"/>
                  </a:ext>
                </a:extLst>
              </a:tr>
              <a:tr h="732191">
                <a:tc>
                  <a:txBody>
                    <a:bodyPr/>
                    <a:lstStyle/>
                    <a:p>
                      <a:pPr algn="r" rtl="1"/>
                      <a:endParaRPr lang="ar-S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مراقبة الفضاء والأرض و الأرصاد الجوية.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0829741"/>
                  </a:ext>
                </a:extLst>
              </a:tr>
            </a:tbl>
          </a:graphicData>
        </a:graphic>
      </p:graphicFrame>
      <p:pic>
        <p:nvPicPr>
          <p:cNvPr id="5" name="Picture 4" descr="قمة جبل الصحراء الصفراء, صحراء, قمة الجبل, الأصفر PNG وملف PSD للتحميل مجانا">
            <a:extLst>
              <a:ext uri="{FF2B5EF4-FFF2-40B4-BE49-F238E27FC236}">
                <a16:creationId xmlns:a16="http://schemas.microsoft.com/office/drawing/2014/main" id="{9AACFFE3-0931-43D7-8B3C-74675D0B1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460" y="1357643"/>
            <a:ext cx="803484" cy="6850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الشبكة الخلوية png">
            <a:extLst>
              <a:ext uri="{FF2B5EF4-FFF2-40B4-BE49-F238E27FC236}">
                <a16:creationId xmlns:a16="http://schemas.microsoft.com/office/drawing/2014/main" id="{156EA244-3BF5-4F33-855A-58736B40C2A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57" r="37223"/>
          <a:stretch/>
        </p:blipFill>
        <p:spPr bwMode="auto">
          <a:xfrm>
            <a:off x="10114163" y="2246502"/>
            <a:ext cx="535323" cy="669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البحر الأحمر الدافئة الكرتون, سفينة, البحر, أحمر PNG وملف PSD للتحميل مجانا">
            <a:extLst>
              <a:ext uri="{FF2B5EF4-FFF2-40B4-BE49-F238E27FC236}">
                <a16:creationId xmlns:a16="http://schemas.microsoft.com/office/drawing/2014/main" id="{F1AAC69E-2CB6-46DD-B2DA-17B251607470}"/>
              </a:ext>
            </a:extLst>
          </p:cNvPr>
          <p:cNvPicPr>
            <a:picLocks noChangeAspect="1" noChangeArrowheads="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17357" b="16441"/>
          <a:stretch/>
        </p:blipFill>
        <p:spPr bwMode="auto">
          <a:xfrm>
            <a:off x="9954123" y="2765211"/>
            <a:ext cx="925059" cy="9353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نظام تحديد المواقع أيقونة الكرتون نمط, نظام تحديد المواقع, رمز, كرتون PNG  والمتجهات للتحميل مجانا">
            <a:extLst>
              <a:ext uri="{FF2B5EF4-FFF2-40B4-BE49-F238E27FC236}">
                <a16:creationId xmlns:a16="http://schemas.microsoft.com/office/drawing/2014/main" id="{C8F8F38F-544A-4BA3-9567-0138A4874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8723" y="3775450"/>
            <a:ext cx="594471" cy="5944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Missile, vehicle, launcher, military">
            <a:extLst>
              <a:ext uri="{FF2B5EF4-FFF2-40B4-BE49-F238E27FC236}">
                <a16:creationId xmlns:a16="http://schemas.microsoft.com/office/drawing/2014/main" id="{CF74B949-44AA-452C-B367-B3D77D8264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7268" y="4407037"/>
            <a:ext cx="584775" cy="5847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Atmospheric, disasters, forecast, meteorological, natural, rain, weather">
            <a:extLst>
              <a:ext uri="{FF2B5EF4-FFF2-40B4-BE49-F238E27FC236}">
                <a16:creationId xmlns:a16="http://schemas.microsoft.com/office/drawing/2014/main" id="{294FC650-3626-46EE-B39E-936DE3868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9286" y="4918850"/>
            <a:ext cx="877831" cy="87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7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2D2DA96-DA09-4A99-ADC0-55C7E19AB8D7}"/>
              </a:ext>
            </a:extLst>
          </p:cNvPr>
          <p:cNvSpPr txBox="1"/>
          <p:nvPr/>
        </p:nvSpPr>
        <p:spPr>
          <a:xfrm>
            <a:off x="3048000" y="414375"/>
            <a:ext cx="6096000"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مقارنة بين أجهزة التعقب</a:t>
            </a:r>
          </a:p>
        </p:txBody>
      </p:sp>
      <p:graphicFrame>
        <p:nvGraphicFramePr>
          <p:cNvPr id="3" name="جدول 3">
            <a:extLst>
              <a:ext uri="{FF2B5EF4-FFF2-40B4-BE49-F238E27FC236}">
                <a16:creationId xmlns:a16="http://schemas.microsoft.com/office/drawing/2014/main" id="{79A3605D-B6CB-4D2C-A85C-2E9793DD2087}"/>
              </a:ext>
            </a:extLst>
          </p:cNvPr>
          <p:cNvGraphicFramePr>
            <a:graphicFrameLocks noGrp="1"/>
          </p:cNvGraphicFramePr>
          <p:nvPr>
            <p:extLst>
              <p:ext uri="{D42A27DB-BD31-4B8C-83A1-F6EECF244321}">
                <p14:modId xmlns:p14="http://schemas.microsoft.com/office/powerpoint/2010/main" val="3523382203"/>
              </p:ext>
            </p:extLst>
          </p:nvPr>
        </p:nvGraphicFramePr>
        <p:xfrm>
          <a:off x="580923" y="1386349"/>
          <a:ext cx="11030154" cy="3662466"/>
        </p:xfrm>
        <a:graphic>
          <a:graphicData uri="http://schemas.openxmlformats.org/drawingml/2006/table">
            <a:tbl>
              <a:tblPr rtl="1" firstRow="1" bandRow="1">
                <a:tableStyleId>{5C22544A-7EE6-4342-B048-85BDC9FD1C3A}</a:tableStyleId>
              </a:tblPr>
              <a:tblGrid>
                <a:gridCol w="5419367">
                  <a:extLst>
                    <a:ext uri="{9D8B030D-6E8A-4147-A177-3AD203B41FA5}">
                      <a16:colId xmlns:a16="http://schemas.microsoft.com/office/drawing/2014/main" val="3067136434"/>
                    </a:ext>
                  </a:extLst>
                </a:gridCol>
                <a:gridCol w="5610787">
                  <a:extLst>
                    <a:ext uri="{9D8B030D-6E8A-4147-A177-3AD203B41FA5}">
                      <a16:colId xmlns:a16="http://schemas.microsoft.com/office/drawing/2014/main" val="3762931892"/>
                    </a:ext>
                  </a:extLst>
                </a:gridCol>
              </a:tblGrid>
              <a:tr h="69328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0" dirty="0">
                          <a:solidFill>
                            <a:srgbClr val="C00000"/>
                          </a:solidFill>
                          <a:latin typeface="Calibri" panose="020F0502020204030204" pitchFamily="34" charset="0"/>
                          <a:cs typeface="Calibri" panose="020F0502020204030204" pitchFamily="34" charset="0"/>
                        </a:rPr>
                        <a:t>أجهزة التعقب النشطة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0" dirty="0">
                          <a:solidFill>
                            <a:srgbClr val="C00000"/>
                          </a:solidFill>
                          <a:latin typeface="Calibri" panose="020F0502020204030204" pitchFamily="34" charset="0"/>
                          <a:cs typeface="Calibri" panose="020F0502020204030204" pitchFamily="34" charset="0"/>
                        </a:rPr>
                        <a:t>أجهزة التعقب غير النشطة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7008217"/>
                  </a:ext>
                </a:extLst>
              </a:tr>
              <a:tr h="6747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0" dirty="0">
                          <a:solidFill>
                            <a:srgbClr val="404040">
                              <a:lumMod val="50000"/>
                            </a:srgbClr>
                          </a:solidFill>
                          <a:latin typeface="Calibri" panose="020F0502020204030204" pitchFamily="34" charset="0"/>
                          <a:cs typeface="Calibri" panose="020F0502020204030204" pitchFamily="34" charset="0"/>
                        </a:rPr>
                        <a:t>التعقب الفوري المستمر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kern="0" dirty="0">
                          <a:solidFill>
                            <a:srgbClr val="404040">
                              <a:lumMod val="50000"/>
                            </a:srgbClr>
                          </a:solidFill>
                          <a:latin typeface="Calibri" panose="020F0502020204030204" pitchFamily="34" charset="0"/>
                          <a:cs typeface="Calibri" panose="020F0502020204030204" pitchFamily="34" charset="0"/>
                        </a:rPr>
                        <a:t>لا تقوم بالتعقب الفوري المستمر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7302009"/>
                  </a:ext>
                </a:extLst>
              </a:tr>
              <a:tr h="94410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0" dirty="0">
                          <a:solidFill>
                            <a:srgbClr val="404040">
                              <a:lumMod val="50000"/>
                            </a:srgbClr>
                          </a:solidFill>
                          <a:latin typeface="Calibri" panose="020F0502020204030204" pitchFamily="34" charset="0"/>
                          <a:cs typeface="Calibri" panose="020F0502020204030204" pitchFamily="34" charset="0"/>
                        </a:rPr>
                        <a:t>إرسال فوري للبيانات إلى أجهزة مركزية كالخوادم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kern="0" dirty="0">
                          <a:solidFill>
                            <a:srgbClr val="404040">
                              <a:lumMod val="50000"/>
                            </a:srgbClr>
                          </a:solidFill>
                          <a:latin typeface="Calibri" panose="020F0502020204030204" pitchFamily="34" charset="0"/>
                          <a:cs typeface="Calibri" panose="020F0502020204030204" pitchFamily="34" charset="0"/>
                        </a:rPr>
                        <a:t>تراقب وتخزن البيانات في ذاكرتها الداخلية لتحميلها في جهاز الحاسب لاحقا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25739"/>
                  </a:ext>
                </a:extLst>
              </a:tr>
              <a:tr h="6747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0" dirty="0">
                          <a:solidFill>
                            <a:srgbClr val="404040">
                              <a:lumMod val="50000"/>
                            </a:srgbClr>
                          </a:solidFill>
                          <a:latin typeface="Calibri" panose="020F0502020204030204" pitchFamily="34" charset="0"/>
                          <a:cs typeface="Calibri" panose="020F0502020204030204" pitchFamily="34" charset="0"/>
                        </a:rPr>
                        <a:t>مرتفعة التكلفة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kern="0" dirty="0">
                          <a:solidFill>
                            <a:srgbClr val="404040">
                              <a:lumMod val="50000"/>
                            </a:srgbClr>
                          </a:solidFill>
                          <a:latin typeface="Calibri" panose="020F0502020204030204" pitchFamily="34" charset="0"/>
                          <a:cs typeface="Calibri" panose="020F0502020204030204" pitchFamily="34" charset="0"/>
                        </a:rPr>
                        <a:t>قليلة التكلفة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3102291"/>
                  </a:ext>
                </a:extLst>
              </a:tr>
              <a:tr h="6747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0" dirty="0">
                          <a:solidFill>
                            <a:srgbClr val="404040">
                              <a:lumMod val="50000"/>
                            </a:srgbClr>
                          </a:solidFill>
                          <a:latin typeface="Calibri" panose="020F0502020204030204" pitchFamily="34" charset="0"/>
                          <a:cs typeface="Calibri" panose="020F0502020204030204" pitchFamily="34" charset="0"/>
                        </a:rPr>
                        <a:t>تتطلب اشتراكا مدفوعا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kern="0" dirty="0">
                          <a:solidFill>
                            <a:srgbClr val="404040">
                              <a:lumMod val="50000"/>
                            </a:srgbClr>
                          </a:solidFill>
                          <a:latin typeface="Calibri" panose="020F0502020204030204" pitchFamily="34" charset="0"/>
                          <a:cs typeface="Calibri" panose="020F0502020204030204" pitchFamily="34" charset="0"/>
                        </a:rPr>
                        <a:t>لا تتطلب اشتراكا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63669"/>
                  </a:ext>
                </a:extLst>
              </a:tr>
            </a:tbl>
          </a:graphicData>
        </a:graphic>
      </p:graphicFrame>
    </p:spTree>
    <p:extLst>
      <p:ext uri="{BB962C8B-B14F-4D97-AF65-F5344CB8AC3E}">
        <p14:creationId xmlns:p14="http://schemas.microsoft.com/office/powerpoint/2010/main" val="1851961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541080" y="1222079"/>
            <a:ext cx="11381147" cy="523220"/>
          </a:xfrm>
          <a:prstGeom prst="rect">
            <a:avLst/>
          </a:prstGeom>
          <a:noFill/>
        </p:spPr>
        <p:txBody>
          <a:bodyPr wrap="square">
            <a:spAutoFit/>
          </a:bodyPr>
          <a:lstStyle/>
          <a:p>
            <a:pPr lvl="0" rtl="1">
              <a:tabLst>
                <a:tab pos="172720" algn="l"/>
              </a:tabLst>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شبكة النقال هي شبكة خلوية تتكون من محطات مركزية وهواتف نقالة ومراكز تحويل رقمية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2462980" y="1913303"/>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23F36B31-9A9E-4034-AA70-DDA4DDE14880}"/>
              </a:ext>
            </a:extLst>
          </p:cNvPr>
          <p:cNvSpPr txBox="1"/>
          <p:nvPr/>
        </p:nvSpPr>
        <p:spPr>
          <a:xfrm>
            <a:off x="659991" y="4140864"/>
            <a:ext cx="4398706"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مربع نص 10">
            <a:extLst>
              <a:ext uri="{FF2B5EF4-FFF2-40B4-BE49-F238E27FC236}">
                <a16:creationId xmlns:a16="http://schemas.microsoft.com/office/drawing/2014/main" id="{09434D7D-D3DB-4BF3-8BB8-5B1B64ED90AA}"/>
              </a:ext>
            </a:extLst>
          </p:cNvPr>
          <p:cNvSpPr txBox="1"/>
          <p:nvPr/>
        </p:nvSpPr>
        <p:spPr>
          <a:xfrm>
            <a:off x="2754262" y="3281636"/>
            <a:ext cx="8872998" cy="523220"/>
          </a:xfrm>
          <a:prstGeom prst="rect">
            <a:avLst/>
          </a:prstGeom>
          <a:noFill/>
        </p:spPr>
        <p:txBody>
          <a:bodyPr wrap="square">
            <a:spAutoFit/>
          </a:bodyPr>
          <a:lstStyle/>
          <a:p>
            <a:pPr lvl="0" algn="just"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كل برج يغطي مناطق جغرافية غير محددة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706286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EDFAA62-44F5-4347-955F-DE384605CCC9}"/>
              </a:ext>
            </a:extLst>
          </p:cNvPr>
          <p:cNvSpPr txBox="1"/>
          <p:nvPr/>
        </p:nvSpPr>
        <p:spPr>
          <a:xfrm>
            <a:off x="2286000" y="1990247"/>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مربع نص 10">
            <a:extLst>
              <a:ext uri="{FF2B5EF4-FFF2-40B4-BE49-F238E27FC236}">
                <a16:creationId xmlns:a16="http://schemas.microsoft.com/office/drawing/2014/main" id="{09434D7D-D3DB-4BF3-8BB8-5B1B64ED90AA}"/>
              </a:ext>
            </a:extLst>
          </p:cNvPr>
          <p:cNvSpPr txBox="1"/>
          <p:nvPr/>
        </p:nvSpPr>
        <p:spPr>
          <a:xfrm>
            <a:off x="855406" y="3429000"/>
            <a:ext cx="10771854" cy="584775"/>
          </a:xfrm>
          <a:prstGeom prst="rect">
            <a:avLst/>
          </a:prstGeom>
          <a:noFill/>
        </p:spPr>
        <p:txBody>
          <a:bodyPr wrap="square">
            <a:spAutoFit/>
          </a:bodyPr>
          <a:lstStyle/>
          <a:p>
            <a:pPr lvl="0" rtl="1"/>
            <a:r>
              <a:rPr lang="ar-SA" sz="32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ت</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ستخدم شبكات الأقمار الصناعية أقمارها الصناعية في وظائف الاتصالات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8" name="مربع نص 7">
            <a:extLst>
              <a:ext uri="{FF2B5EF4-FFF2-40B4-BE49-F238E27FC236}">
                <a16:creationId xmlns:a16="http://schemas.microsoft.com/office/drawing/2014/main" id="{1F2648A9-2066-4737-ADCD-06D72EAA7A08}"/>
              </a:ext>
            </a:extLst>
          </p:cNvPr>
          <p:cNvSpPr txBox="1"/>
          <p:nvPr/>
        </p:nvSpPr>
        <p:spPr>
          <a:xfrm>
            <a:off x="659991" y="1229203"/>
            <a:ext cx="10967269" cy="1077218"/>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لكل محطة مركزية حد أقصى للنطاق الترددي المتاح للإنترنت واستخدام البيانات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2" name="مربع نص 11">
            <a:extLst>
              <a:ext uri="{FF2B5EF4-FFF2-40B4-BE49-F238E27FC236}">
                <a16:creationId xmlns:a16="http://schemas.microsoft.com/office/drawing/2014/main" id="{B41365FB-CAA8-4174-86DA-EF70BF93D90F}"/>
              </a:ext>
            </a:extLst>
          </p:cNvPr>
          <p:cNvSpPr txBox="1"/>
          <p:nvPr/>
        </p:nvSpPr>
        <p:spPr>
          <a:xfrm>
            <a:off x="2285999" y="4335278"/>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2434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7CEF462-6F15-4D94-8FE9-92A832C275E8}"/>
              </a:ext>
            </a:extLst>
          </p:cNvPr>
          <p:cNvSpPr txBox="1"/>
          <p:nvPr/>
        </p:nvSpPr>
        <p:spPr>
          <a:xfrm>
            <a:off x="2228187" y="637699"/>
            <a:ext cx="8267892" cy="707886"/>
          </a:xfrm>
          <a:prstGeom prst="rect">
            <a:avLst/>
          </a:prstGeom>
          <a:noFill/>
        </p:spPr>
        <p:txBody>
          <a:bodyPr wrap="square">
            <a:spAutoFit/>
          </a:bodyPr>
          <a:lstStyle/>
          <a:p>
            <a:pPr algn="ctr" rtl="1"/>
            <a:r>
              <a:rPr lang="ar-SA" sz="4000" b="1" dirty="0">
                <a:solidFill>
                  <a:srgbClr val="C00000"/>
                </a:solidFill>
                <a:latin typeface="Calibri" panose="020F0502020204030204" pitchFamily="34" charset="0"/>
                <a:cs typeface="Calibri" panose="020F0502020204030204" pitchFamily="34" charset="0"/>
              </a:rPr>
              <a:t>تصنيفات  الشبكات</a:t>
            </a:r>
          </a:p>
        </p:txBody>
      </p:sp>
      <p:grpSp>
        <p:nvGrpSpPr>
          <p:cNvPr id="3" name="مجموعة 2">
            <a:extLst>
              <a:ext uri="{FF2B5EF4-FFF2-40B4-BE49-F238E27FC236}">
                <a16:creationId xmlns:a16="http://schemas.microsoft.com/office/drawing/2014/main" id="{833A02FC-0189-461E-8456-1C088418ED48}"/>
              </a:ext>
            </a:extLst>
          </p:cNvPr>
          <p:cNvGrpSpPr/>
          <p:nvPr/>
        </p:nvGrpSpPr>
        <p:grpSpPr>
          <a:xfrm>
            <a:off x="648789" y="1878111"/>
            <a:ext cx="11100901" cy="1200329"/>
            <a:chOff x="816790" y="562052"/>
            <a:chExt cx="11100901" cy="1200329"/>
          </a:xfrm>
        </p:grpSpPr>
        <p:sp>
          <p:nvSpPr>
            <p:cNvPr id="4" name="مربع نص 3">
              <a:extLst>
                <a:ext uri="{FF2B5EF4-FFF2-40B4-BE49-F238E27FC236}">
                  <a16:creationId xmlns:a16="http://schemas.microsoft.com/office/drawing/2014/main" id="{16987040-BA05-4376-8C6D-E836DFB6DAA9}"/>
                </a:ext>
              </a:extLst>
            </p:cNvPr>
            <p:cNvSpPr txBox="1"/>
            <p:nvPr/>
          </p:nvSpPr>
          <p:spPr>
            <a:xfrm>
              <a:off x="816790" y="562052"/>
              <a:ext cx="9950530" cy="1200329"/>
            </a:xfrm>
            <a:prstGeom prst="rect">
              <a:avLst/>
            </a:prstGeom>
            <a:noFill/>
          </p:spPr>
          <p:txBody>
            <a:bodyPr wrap="square">
              <a:spAutoFit/>
            </a:bodyPr>
            <a:lstStyle/>
            <a:p>
              <a:pPr rtl="1"/>
              <a:r>
                <a:rPr lang="ar-SA" sz="3600" b="1" dirty="0">
                  <a:solidFill>
                    <a:srgbClr val="C00000"/>
                  </a:solidFill>
                  <a:latin typeface="Calibri" panose="020F0502020204030204" pitchFamily="34" charset="0"/>
                  <a:cs typeface="Calibri" panose="020F0502020204030204" pitchFamily="34" charset="0"/>
                </a:rPr>
                <a:t>النطاق الجغرافي : </a:t>
              </a:r>
              <a:r>
                <a:rPr lang="ar-SA" sz="3600" b="1" dirty="0">
                  <a:latin typeface="Calibri" panose="020F0502020204030204" pitchFamily="34" charset="0"/>
                  <a:cs typeface="Calibri" panose="020F0502020204030204" pitchFamily="34" charset="0"/>
                </a:rPr>
                <a:t>الذي تغطيه الشبكة شبكة محلية، شبكات متوسطة المجال، شبكات واسعة المجال</a:t>
              </a:r>
            </a:p>
          </p:txBody>
        </p:sp>
        <p:pic>
          <p:nvPicPr>
            <p:cNvPr id="5" name="Picture 2" descr="ايقونة الموقع">
              <a:extLst>
                <a:ext uri="{FF2B5EF4-FFF2-40B4-BE49-F238E27FC236}">
                  <a16:creationId xmlns:a16="http://schemas.microsoft.com/office/drawing/2014/main" id="{FF22214D-1D4C-4D81-B238-5311A07740DE}"/>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767319" y="562053"/>
              <a:ext cx="1150372" cy="1150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مجموعة 5">
            <a:extLst>
              <a:ext uri="{FF2B5EF4-FFF2-40B4-BE49-F238E27FC236}">
                <a16:creationId xmlns:a16="http://schemas.microsoft.com/office/drawing/2014/main" id="{0208990E-AEE1-4991-B39F-2A44EEAB9DF1}"/>
              </a:ext>
            </a:extLst>
          </p:cNvPr>
          <p:cNvGrpSpPr/>
          <p:nvPr/>
        </p:nvGrpSpPr>
        <p:grpSpPr>
          <a:xfrm>
            <a:off x="2015259" y="3610966"/>
            <a:ext cx="9734431" cy="777454"/>
            <a:chOff x="1035037" y="2759599"/>
            <a:chExt cx="9734431" cy="777454"/>
          </a:xfrm>
        </p:grpSpPr>
        <p:sp>
          <p:nvSpPr>
            <p:cNvPr id="7" name="مربع نص 6">
              <a:extLst>
                <a:ext uri="{FF2B5EF4-FFF2-40B4-BE49-F238E27FC236}">
                  <a16:creationId xmlns:a16="http://schemas.microsoft.com/office/drawing/2014/main" id="{4DBE0386-A67A-4249-9AD3-3478D7837619}"/>
                </a:ext>
              </a:extLst>
            </p:cNvPr>
            <p:cNvSpPr txBox="1"/>
            <p:nvPr/>
          </p:nvSpPr>
          <p:spPr>
            <a:xfrm>
              <a:off x="1035037" y="2759599"/>
              <a:ext cx="8566127" cy="646331"/>
            </a:xfrm>
            <a:prstGeom prst="rect">
              <a:avLst/>
            </a:prstGeom>
            <a:noFill/>
          </p:spPr>
          <p:txBody>
            <a:bodyPr wrap="square">
              <a:spAutoFit/>
            </a:bodyPr>
            <a:lstStyle/>
            <a:p>
              <a:pPr rtl="1"/>
              <a:r>
                <a:rPr lang="ar-SA" sz="3600" b="1" dirty="0">
                  <a:solidFill>
                    <a:srgbClr val="C00000"/>
                  </a:solidFill>
                  <a:latin typeface="Calibri" panose="020F0502020204030204" pitchFamily="34" charset="0"/>
                  <a:cs typeface="Calibri" panose="020F0502020204030204" pitchFamily="34" charset="0"/>
                </a:rPr>
                <a:t>الوسط الناقل للبيانات </a:t>
              </a:r>
              <a:r>
                <a:rPr lang="ar-SA" sz="3600" b="1" dirty="0">
                  <a:latin typeface="Calibri" panose="020F0502020204030204" pitchFamily="34" charset="0"/>
                  <a:cs typeface="Calibri" panose="020F0502020204030204" pitchFamily="34" charset="0"/>
                </a:rPr>
                <a:t>سلكي، لاسلكي</a:t>
              </a:r>
            </a:p>
          </p:txBody>
        </p:sp>
        <p:pic>
          <p:nvPicPr>
            <p:cNvPr id="8" name="Picture 4" descr="تقنية &quot;واي فاي&quot; لقياس مؤشرات المرض">
              <a:extLst>
                <a:ext uri="{FF2B5EF4-FFF2-40B4-BE49-F238E27FC236}">
                  <a16:creationId xmlns:a16="http://schemas.microsoft.com/office/drawing/2014/main" id="{7C5FF73C-266F-49C2-9F68-A090C7035ED8}"/>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1164" y="2759599"/>
              <a:ext cx="1168304" cy="7774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8450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EDFAA62-44F5-4347-955F-DE384605CCC9}"/>
              </a:ext>
            </a:extLst>
          </p:cNvPr>
          <p:cNvSpPr txBox="1"/>
          <p:nvPr/>
        </p:nvSpPr>
        <p:spPr>
          <a:xfrm>
            <a:off x="2285998" y="2228671"/>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مربع نص 11">
            <a:extLst>
              <a:ext uri="{FF2B5EF4-FFF2-40B4-BE49-F238E27FC236}">
                <a16:creationId xmlns:a16="http://schemas.microsoft.com/office/drawing/2014/main" id="{B41365FB-CAA8-4174-86DA-EF70BF93D90F}"/>
              </a:ext>
            </a:extLst>
          </p:cNvPr>
          <p:cNvSpPr txBox="1"/>
          <p:nvPr/>
        </p:nvSpPr>
        <p:spPr>
          <a:xfrm>
            <a:off x="2285997" y="4812331"/>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5EF82B3D-E80F-4684-BCE8-E85D89EE2B87}"/>
              </a:ext>
            </a:extLst>
          </p:cNvPr>
          <p:cNvSpPr txBox="1"/>
          <p:nvPr/>
        </p:nvSpPr>
        <p:spPr>
          <a:xfrm>
            <a:off x="1041757" y="1383949"/>
            <a:ext cx="10622220" cy="954107"/>
          </a:xfrm>
          <a:prstGeom prst="rect">
            <a:avLst/>
          </a:prstGeom>
          <a:noFill/>
        </p:spPr>
        <p:txBody>
          <a:bodyPr wrap="square">
            <a:spAutoFit/>
          </a:bodyPr>
          <a:lstStyle/>
          <a:p>
            <a:pPr lvl="0"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يستهدف الانترنت عبر الأقمار الصناعية الأشخاص الذين لا يستطيعون الوصول إلى نظام مزود الخدمة على الأرض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3" name="مربع نص 12">
            <a:extLst>
              <a:ext uri="{FF2B5EF4-FFF2-40B4-BE49-F238E27FC236}">
                <a16:creationId xmlns:a16="http://schemas.microsoft.com/office/drawing/2014/main" id="{169878BF-4700-48DE-853C-5F9C0562FAE2}"/>
              </a:ext>
            </a:extLst>
          </p:cNvPr>
          <p:cNvSpPr txBox="1"/>
          <p:nvPr/>
        </p:nvSpPr>
        <p:spPr>
          <a:xfrm>
            <a:off x="1041758" y="3735113"/>
            <a:ext cx="10622219" cy="954107"/>
          </a:xfrm>
          <a:prstGeom prst="rect">
            <a:avLst/>
          </a:prstGeom>
          <a:noFill/>
        </p:spPr>
        <p:txBody>
          <a:bodyPr wrap="square">
            <a:spAutoFit/>
          </a:bodyPr>
          <a:lstStyle/>
          <a:p>
            <a:pPr lvl="0"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نظام تحديد المواقع العالمي هو نظام للملاحة عبر الأقمار الصناعية تم تطويره من قبل وزارة الدفاع الأمريكية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505370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EDFAA62-44F5-4347-955F-DE384605CCC9}"/>
              </a:ext>
            </a:extLst>
          </p:cNvPr>
          <p:cNvSpPr txBox="1"/>
          <p:nvPr/>
        </p:nvSpPr>
        <p:spPr>
          <a:xfrm>
            <a:off x="2285998" y="2228671"/>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مربع نص 11">
            <a:extLst>
              <a:ext uri="{FF2B5EF4-FFF2-40B4-BE49-F238E27FC236}">
                <a16:creationId xmlns:a16="http://schemas.microsoft.com/office/drawing/2014/main" id="{B41365FB-CAA8-4174-86DA-EF70BF93D90F}"/>
              </a:ext>
            </a:extLst>
          </p:cNvPr>
          <p:cNvSpPr txBox="1"/>
          <p:nvPr/>
        </p:nvSpPr>
        <p:spPr>
          <a:xfrm>
            <a:off x="2285997" y="4812331"/>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5EF82B3D-E80F-4684-BCE8-E85D89EE2B87}"/>
              </a:ext>
            </a:extLst>
          </p:cNvPr>
          <p:cNvSpPr txBox="1"/>
          <p:nvPr/>
        </p:nvSpPr>
        <p:spPr>
          <a:xfrm>
            <a:off x="1041757" y="1383949"/>
            <a:ext cx="10622220" cy="523220"/>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نظام تحديد المواقع العالمي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GPS</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هو طريقة لتحديد موقع شيء ما بدقة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3" name="مربع نص 12">
            <a:extLst>
              <a:ext uri="{FF2B5EF4-FFF2-40B4-BE49-F238E27FC236}">
                <a16:creationId xmlns:a16="http://schemas.microsoft.com/office/drawing/2014/main" id="{169878BF-4700-48DE-853C-5F9C0562FAE2}"/>
              </a:ext>
            </a:extLst>
          </p:cNvPr>
          <p:cNvSpPr txBox="1"/>
          <p:nvPr/>
        </p:nvSpPr>
        <p:spPr>
          <a:xfrm>
            <a:off x="1041758" y="3735113"/>
            <a:ext cx="10622219" cy="523220"/>
          </a:xfrm>
          <a:prstGeom prst="rect">
            <a:avLst/>
          </a:prstGeom>
          <a:noFill/>
        </p:spPr>
        <p:txBody>
          <a:bodyPr wrap="square">
            <a:spAutoFit/>
          </a:bodyPr>
          <a:lstStyle/>
          <a:p>
            <a:pPr lvl="0" algn="just"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أجهزة التعقب النشطة تستخدم لقياس المسافات أثناء التزلج أو العدو أو ركوب الدراجة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402287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EDFAA62-44F5-4347-955F-DE384605CCC9}"/>
              </a:ext>
            </a:extLst>
          </p:cNvPr>
          <p:cNvSpPr txBox="1"/>
          <p:nvPr/>
        </p:nvSpPr>
        <p:spPr>
          <a:xfrm>
            <a:off x="2064772" y="2517936"/>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660489" y="431600"/>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مربع نص 11">
            <a:extLst>
              <a:ext uri="{FF2B5EF4-FFF2-40B4-BE49-F238E27FC236}">
                <a16:creationId xmlns:a16="http://schemas.microsoft.com/office/drawing/2014/main" id="{B41365FB-CAA8-4174-86DA-EF70BF93D90F}"/>
              </a:ext>
            </a:extLst>
          </p:cNvPr>
          <p:cNvSpPr txBox="1"/>
          <p:nvPr/>
        </p:nvSpPr>
        <p:spPr>
          <a:xfrm>
            <a:off x="1932960" y="4959605"/>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0A68B345-6D42-44A2-B546-E26C80D5D9F4}"/>
              </a:ext>
            </a:extLst>
          </p:cNvPr>
          <p:cNvSpPr txBox="1"/>
          <p:nvPr/>
        </p:nvSpPr>
        <p:spPr>
          <a:xfrm>
            <a:off x="482855" y="1694873"/>
            <a:ext cx="11226289"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نظام تحديد المواقع </a:t>
            </a:r>
            <a:r>
              <a:rPr lang="ar-SA" sz="3200" b="1" dirty="0" err="1">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غاليلو</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يستخدم للأغراض المدنية على وجه الخصوص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1" name="مربع نص 10">
            <a:extLst>
              <a:ext uri="{FF2B5EF4-FFF2-40B4-BE49-F238E27FC236}">
                <a16:creationId xmlns:a16="http://schemas.microsoft.com/office/drawing/2014/main" id="{9F0634C1-8021-475E-8638-16F7DD0F1688}"/>
              </a:ext>
            </a:extLst>
          </p:cNvPr>
          <p:cNvSpPr txBox="1"/>
          <p:nvPr/>
        </p:nvSpPr>
        <p:spPr>
          <a:xfrm>
            <a:off x="539545" y="4121153"/>
            <a:ext cx="11112908"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نظام تحديد المواقع </a:t>
            </a:r>
            <a:r>
              <a:rPr lang="ar-SA" sz="3200" b="1" dirty="0" err="1">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غاليلو</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تتوفر أغلب خدماته بشكل مجاني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952640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EDFAA62-44F5-4347-955F-DE384605CCC9}"/>
              </a:ext>
            </a:extLst>
          </p:cNvPr>
          <p:cNvSpPr txBox="1"/>
          <p:nvPr/>
        </p:nvSpPr>
        <p:spPr>
          <a:xfrm>
            <a:off x="4645740" y="3137369"/>
            <a:ext cx="2595717" cy="1200329"/>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3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3600"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28677" y="185309"/>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4E375590-72CA-4E39-8BCA-BED9B8E6F6F6}"/>
              </a:ext>
            </a:extLst>
          </p:cNvPr>
          <p:cNvSpPr txBox="1"/>
          <p:nvPr/>
        </p:nvSpPr>
        <p:spPr>
          <a:xfrm>
            <a:off x="722671" y="1582826"/>
            <a:ext cx="10696269" cy="1077218"/>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تعد لائحة حماية البيانات الشخصية في المملكة العربية السعودية من الأمثلة على قوانين حماية الخصوصية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051972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86DC94F-CF7B-47E3-977B-55D784D9837F}"/>
              </a:ext>
            </a:extLst>
          </p:cNvPr>
          <p:cNvSpPr txBox="1"/>
          <p:nvPr/>
        </p:nvSpPr>
        <p:spPr>
          <a:xfrm>
            <a:off x="4749902" y="21186"/>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D744116B-ECBA-4299-BECD-D7CAB9EBAC8E}"/>
              </a:ext>
            </a:extLst>
          </p:cNvPr>
          <p:cNvSpPr txBox="1"/>
          <p:nvPr/>
        </p:nvSpPr>
        <p:spPr>
          <a:xfrm>
            <a:off x="884903" y="1166409"/>
            <a:ext cx="10842830" cy="584775"/>
          </a:xfrm>
          <a:prstGeom prst="rect">
            <a:avLst/>
          </a:prstGeom>
          <a:noFill/>
        </p:spPr>
        <p:txBody>
          <a:bodyPr wrap="square">
            <a:spAutoFit/>
          </a:bodyPr>
          <a:lstStyle/>
          <a:p>
            <a:pPr lvl="0" algn="just"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تقوم بتوفير الاتصال بين الأجهزة النقالة وشبكة الهواتف العامة :</a:t>
            </a:r>
            <a:endPar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76C0DE7D-5373-4312-B617-4E1B82522C0E}"/>
              </a:ext>
            </a:extLst>
          </p:cNvPr>
          <p:cNvSpPr txBox="1"/>
          <p:nvPr/>
        </p:nvSpPr>
        <p:spPr>
          <a:xfrm>
            <a:off x="1176031" y="1917972"/>
            <a:ext cx="4683995"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المحطة المركزية</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الهواتف النقالة</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مركز التحويل الرقمي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شبكات الأقمار الصناعية</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100F4E54-4111-42BF-A4D6-038912C14863}"/>
              </a:ext>
            </a:extLst>
          </p:cNvPr>
          <p:cNvSpPr txBox="1"/>
          <p:nvPr/>
        </p:nvSpPr>
        <p:spPr>
          <a:xfrm>
            <a:off x="726206" y="3924747"/>
            <a:ext cx="11211539" cy="1077218"/>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أحد أجيال شبكات النقال تصل فيه سرعة نقل البيانات إلى 2 ميجابت في الثانية كحد أقصى :</a:t>
            </a:r>
            <a:endPar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0F0F35F5-F235-4C7D-B865-E3E5A2FC3026}"/>
              </a:ext>
            </a:extLst>
          </p:cNvPr>
          <p:cNvSpPr txBox="1"/>
          <p:nvPr/>
        </p:nvSpPr>
        <p:spPr>
          <a:xfrm>
            <a:off x="1408778" y="4559527"/>
            <a:ext cx="4451248" cy="1815882"/>
          </a:xfrm>
          <a:prstGeom prst="rect">
            <a:avLst/>
          </a:prstGeom>
          <a:noFill/>
        </p:spPr>
        <p:txBody>
          <a:bodyPr wrap="square">
            <a:spAutoFit/>
          </a:bodyPr>
          <a:lstStyle/>
          <a:p>
            <a:pPr marL="285750" lvl="0" indent="-28575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الجيل الثاني ( </a:t>
            </a:r>
            <a:r>
              <a:rPr lang="en-US"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2G</a:t>
            </a: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الجيل الثالث ( </a:t>
            </a:r>
            <a:r>
              <a:rPr lang="en-US"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3G</a:t>
            </a: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الجيل الرابع ( </a:t>
            </a:r>
            <a:r>
              <a:rPr lang="en-US"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4G</a:t>
            </a: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الجيل الخامس ( </a:t>
            </a:r>
            <a:r>
              <a:rPr lang="en-US"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5G</a:t>
            </a: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06014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4593286-C04F-42A6-9729-838BCDA17561}"/>
              </a:ext>
            </a:extLst>
          </p:cNvPr>
          <p:cNvSpPr txBox="1"/>
          <p:nvPr/>
        </p:nvSpPr>
        <p:spPr>
          <a:xfrm>
            <a:off x="988142" y="1061883"/>
            <a:ext cx="10666771" cy="1200329"/>
          </a:xfrm>
          <a:prstGeom prst="rect">
            <a:avLst/>
          </a:prstGeom>
          <a:noFill/>
        </p:spPr>
        <p:txBody>
          <a:bodyPr wrap="square">
            <a:spAutoFit/>
          </a:bodyPr>
          <a:lstStyle/>
          <a:p>
            <a:pPr lvl="0" rtl="1"/>
            <a:r>
              <a:rPr lang="ar-SA"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أحد أجيال شبكات النقال تصل فيه سرعة نقل البيانات إلى 1 جيجابت في الثانية دون انقطاع :</a:t>
            </a:r>
            <a:endPar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1E582B2E-CCD0-4CE6-875F-E3D5ED198384}"/>
              </a:ext>
            </a:extLst>
          </p:cNvPr>
          <p:cNvSpPr txBox="1"/>
          <p:nvPr/>
        </p:nvSpPr>
        <p:spPr>
          <a:xfrm>
            <a:off x="1839862" y="2644170"/>
            <a:ext cx="6098458" cy="1569660"/>
          </a:xfrm>
          <a:prstGeom prst="rect">
            <a:avLst/>
          </a:prstGeom>
          <a:noFill/>
        </p:spPr>
        <p:txBody>
          <a:bodyPr wrap="square">
            <a:spAutoFit/>
          </a:bodyPr>
          <a:lstStyle/>
          <a:p>
            <a:pPr marL="342900" lvl="0" indent="-342900"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الجيل الثاني ( </a:t>
            </a:r>
            <a:r>
              <a:rPr lang="en-US"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2G</a:t>
            </a: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الجيل الثالث ( </a:t>
            </a:r>
            <a:r>
              <a:rPr lang="en-US"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3G</a:t>
            </a: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4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الجيل الرابع ( </a:t>
            </a:r>
            <a:r>
              <a:rPr lang="en-US" sz="24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4G</a:t>
            </a:r>
            <a:r>
              <a:rPr lang="ar-SA" sz="24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الجيل الخامس ( </a:t>
            </a:r>
            <a:r>
              <a:rPr lang="en-US"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5G</a:t>
            </a: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78925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2EBCDE7-4FC6-4D72-AADF-4C5094B33D70}"/>
              </a:ext>
            </a:extLst>
          </p:cNvPr>
          <p:cNvSpPr txBox="1"/>
          <p:nvPr/>
        </p:nvSpPr>
        <p:spPr>
          <a:xfrm>
            <a:off x="774588" y="2424535"/>
            <a:ext cx="3901956"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الثالث </a:t>
            </a:r>
          </a:p>
        </p:txBody>
      </p:sp>
      <p:sp>
        <p:nvSpPr>
          <p:cNvPr id="3" name="مربع نص 2">
            <a:extLst>
              <a:ext uri="{FF2B5EF4-FFF2-40B4-BE49-F238E27FC236}">
                <a16:creationId xmlns:a16="http://schemas.microsoft.com/office/drawing/2014/main" id="{FCBF9A8F-06A1-4E2C-A024-67B433C2886D}"/>
              </a:ext>
            </a:extLst>
          </p:cNvPr>
          <p:cNvSpPr txBox="1"/>
          <p:nvPr/>
        </p:nvSpPr>
        <p:spPr>
          <a:xfrm>
            <a:off x="981066" y="3532550"/>
            <a:ext cx="4576916" cy="1200329"/>
          </a:xfrm>
          <a:prstGeom prst="rect">
            <a:avLst/>
          </a:prstGeom>
          <a:noFill/>
        </p:spPr>
        <p:txBody>
          <a:bodyPr wrap="square" rtlCol="1">
            <a:spAutoFit/>
          </a:bodyPr>
          <a:lstStyle/>
          <a:p>
            <a:pPr indent="288290" algn="ctr" rtl="1"/>
            <a:r>
              <a:rPr lang="ar-SA" sz="3600" b="1" dirty="0">
                <a:effectLst/>
                <a:latin typeface="Times New Roman" panose="02020603050405020304" pitchFamily="18" charset="0"/>
                <a:ea typeface="Times New Roman" panose="02020603050405020304" pitchFamily="18" charset="0"/>
                <a:cs typeface="Calibri" panose="020F0502020204030204" pitchFamily="34" charset="0"/>
              </a:rPr>
              <a:t>بروتوكول الإنترنت ( </a:t>
            </a:r>
            <a:r>
              <a:rPr lang="en-US" sz="3600" b="1" dirty="0">
                <a:effectLst/>
                <a:latin typeface="Calibri" panose="020F0502020204030204" pitchFamily="34" charset="0"/>
                <a:ea typeface="Times New Roman" panose="02020603050405020304" pitchFamily="18" charset="0"/>
                <a:cs typeface="Traditional Arabic" panose="02020603050405020304" pitchFamily="18" charset="-78"/>
              </a:rPr>
              <a:t>IP</a:t>
            </a:r>
            <a:r>
              <a:rPr lang="ar-SA" sz="3600" b="1" dirty="0">
                <a:effectLst/>
                <a:latin typeface="Times New Roman" panose="02020603050405020304" pitchFamily="18" charset="0"/>
                <a:ea typeface="Times New Roman" panose="02020603050405020304" pitchFamily="18" charset="0"/>
                <a:cs typeface="Calibri" panose="020F0502020204030204" pitchFamily="34" charset="0"/>
              </a:rPr>
              <a:t> ) وأداة محاكاة الشبكة</a:t>
            </a:r>
            <a:endParaRPr lang="en-US" sz="36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5" name="Picture 6" descr="أمن الشبكات اللاسلكية: معلومات هامة عن أمن الشبكات اللاسلكية - هوامير  التقنية">
            <a:extLst>
              <a:ext uri="{FF2B5EF4-FFF2-40B4-BE49-F238E27FC236}">
                <a16:creationId xmlns:a16="http://schemas.microsoft.com/office/drawing/2014/main" id="{C204B9FD-65D1-47E9-9A80-684D4BA58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52" t="13559" r="4877" b="12317"/>
          <a:stretch/>
        </p:blipFill>
        <p:spPr bwMode="auto">
          <a:xfrm>
            <a:off x="5672379" y="0"/>
            <a:ext cx="6509781" cy="685800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59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47D7B6B-DA39-48BA-83FC-92D409B28C92}"/>
              </a:ext>
            </a:extLst>
          </p:cNvPr>
          <p:cNvSpPr txBox="1"/>
          <p:nvPr/>
        </p:nvSpPr>
        <p:spPr>
          <a:xfrm>
            <a:off x="4561770" y="444950"/>
            <a:ext cx="3973537" cy="707886"/>
          </a:xfrm>
          <a:prstGeom prst="rect">
            <a:avLst/>
          </a:prstGeom>
          <a:noFill/>
        </p:spPr>
        <p:txBody>
          <a:bodyPr wrap="square">
            <a:spAutoFit/>
          </a:bodyPr>
          <a:lstStyle/>
          <a:p>
            <a:pPr algn="ctr" rtl="1"/>
            <a:r>
              <a:rPr lang="ar-SA" sz="4000" b="1" dirty="0">
                <a:solidFill>
                  <a:srgbClr val="C00000"/>
                </a:solidFill>
                <a:latin typeface="Calibri" panose="020F0502020204030204" pitchFamily="34" charset="0"/>
                <a:cs typeface="Calibri" panose="020F0502020204030204" pitchFamily="34" charset="0"/>
              </a:rPr>
              <a:t>بروتوكول </a:t>
            </a:r>
            <a:r>
              <a:rPr lang="en-US" sz="4000" b="1" dirty="0">
                <a:solidFill>
                  <a:srgbClr val="C00000"/>
                </a:solidFill>
                <a:latin typeface="Calibri" panose="020F0502020204030204" pitchFamily="34" charset="0"/>
                <a:cs typeface="Calibri" panose="020F0502020204030204" pitchFamily="34" charset="0"/>
              </a:rPr>
              <a:t>IP </a:t>
            </a:r>
            <a:endParaRPr lang="ar-SA" sz="4000" b="1" dirty="0">
              <a:solidFill>
                <a:srgbClr val="C00000"/>
              </a:solidFill>
              <a:latin typeface="Calibri" panose="020F0502020204030204" pitchFamily="34" charset="0"/>
              <a:cs typeface="Calibri" panose="020F0502020204030204" pitchFamily="34" charset="0"/>
            </a:endParaRPr>
          </a:p>
        </p:txBody>
      </p:sp>
      <p:sp>
        <p:nvSpPr>
          <p:cNvPr id="3" name="مربع نص 2">
            <a:extLst>
              <a:ext uri="{FF2B5EF4-FFF2-40B4-BE49-F238E27FC236}">
                <a16:creationId xmlns:a16="http://schemas.microsoft.com/office/drawing/2014/main" id="{BF46554E-C127-43D8-B584-11BF9BA1B93A}"/>
              </a:ext>
            </a:extLst>
          </p:cNvPr>
          <p:cNvSpPr txBox="1"/>
          <p:nvPr/>
        </p:nvSpPr>
        <p:spPr>
          <a:xfrm>
            <a:off x="598103" y="1294398"/>
            <a:ext cx="10995794" cy="1077218"/>
          </a:xfrm>
          <a:prstGeom prst="rect">
            <a:avLst/>
          </a:prstGeom>
          <a:noFill/>
        </p:spPr>
        <p:txBody>
          <a:bodyPr wrap="square">
            <a:spAutoFit/>
          </a:bodyPr>
          <a:lstStyle/>
          <a:p>
            <a:pPr algn="ctr" rtl="1"/>
            <a:r>
              <a:rPr lang="ar-SA" sz="3200" b="1" dirty="0">
                <a:latin typeface="Calibri" panose="020F0502020204030204" pitchFamily="34" charset="0"/>
                <a:cs typeface="Calibri" panose="020F0502020204030204" pitchFamily="34" charset="0"/>
              </a:rPr>
              <a:t>بروتوكول الإنترنت </a:t>
            </a:r>
            <a:r>
              <a:rPr lang="en-US" sz="3200" b="1" dirty="0">
                <a:solidFill>
                  <a:srgbClr val="325072"/>
                </a:solidFill>
                <a:latin typeface="Calibri" panose="020F0502020204030204" pitchFamily="34" charset="0"/>
                <a:cs typeface="Calibri" panose="020F0502020204030204" pitchFamily="34" charset="0"/>
              </a:rPr>
              <a:t>IP</a:t>
            </a:r>
            <a:r>
              <a:rPr lang="ar-SA" sz="3200" b="1" dirty="0">
                <a:latin typeface="Calibri" panose="020F0502020204030204" pitchFamily="34" charset="0"/>
                <a:cs typeface="Calibri" panose="020F0502020204030204" pitchFamily="34" charset="0"/>
              </a:rPr>
              <a:t> هو الطريقة التي يتم من خلالها إرسال البيانات من حاسب إلى آخر عبر الإنترنت .</a:t>
            </a:r>
          </a:p>
        </p:txBody>
      </p:sp>
      <p:sp>
        <p:nvSpPr>
          <p:cNvPr id="5" name="مربع نص 4">
            <a:extLst>
              <a:ext uri="{FF2B5EF4-FFF2-40B4-BE49-F238E27FC236}">
                <a16:creationId xmlns:a16="http://schemas.microsoft.com/office/drawing/2014/main" id="{E5F952A9-8381-4173-9193-849F77D61677}"/>
              </a:ext>
            </a:extLst>
          </p:cNvPr>
          <p:cNvSpPr txBox="1"/>
          <p:nvPr/>
        </p:nvSpPr>
        <p:spPr>
          <a:xfrm>
            <a:off x="2625212" y="3429000"/>
            <a:ext cx="8189043" cy="1754326"/>
          </a:xfrm>
          <a:prstGeom prst="rect">
            <a:avLst/>
          </a:prstGeom>
          <a:noFill/>
        </p:spPr>
        <p:txBody>
          <a:bodyPr wrap="square">
            <a:spAutoFit/>
          </a:bodyPr>
          <a:lstStyle/>
          <a:p>
            <a:pPr rtl="1"/>
            <a:r>
              <a:rPr lang="ar-SA" sz="3600" b="1" dirty="0">
                <a:solidFill>
                  <a:srgbClr val="00B050"/>
                </a:solidFill>
                <a:latin typeface="Calibri" panose="020F0502020204030204" pitchFamily="34" charset="0"/>
                <a:cs typeface="Calibri" panose="020F0502020204030204" pitchFamily="34" charset="0"/>
              </a:rPr>
              <a:t>هناك معياران يستخدمان لعناوين </a:t>
            </a:r>
            <a:r>
              <a:rPr lang="en-US" sz="3600" b="1" dirty="0">
                <a:solidFill>
                  <a:srgbClr val="00B050"/>
                </a:solidFill>
                <a:latin typeface="Calibri" panose="020F0502020204030204" pitchFamily="34" charset="0"/>
                <a:cs typeface="Calibri" panose="020F0502020204030204" pitchFamily="34" charset="0"/>
              </a:rPr>
              <a:t>IP</a:t>
            </a:r>
            <a:r>
              <a:rPr lang="ar-SA" sz="3600" b="1" dirty="0">
                <a:solidFill>
                  <a:srgbClr val="00B050"/>
                </a:solidFill>
                <a:latin typeface="Calibri" panose="020F0502020204030204" pitchFamily="34" charset="0"/>
                <a:cs typeface="Calibri" panose="020F0502020204030204" pitchFamily="34" charset="0"/>
              </a:rPr>
              <a:t>:</a:t>
            </a:r>
          </a:p>
          <a:p>
            <a:pPr marL="457200" indent="-457200" algn="ctr" rtl="1">
              <a:buFont typeface="Wingdings" panose="05000000000000000000" pitchFamily="2" charset="2"/>
              <a:buChar char="q"/>
            </a:pPr>
            <a:r>
              <a:rPr lang="en-US" sz="3600" b="1" dirty="0">
                <a:solidFill>
                  <a:schemeClr val="accent1">
                    <a:lumMod val="75000"/>
                  </a:schemeClr>
                </a:solidFill>
                <a:latin typeface="Calibri" panose="020F0502020204030204" pitchFamily="34" charset="0"/>
                <a:cs typeface="Calibri" panose="020F0502020204030204" pitchFamily="34" charset="0"/>
              </a:rPr>
              <a:t>IP </a:t>
            </a:r>
            <a:r>
              <a:rPr lang="ar-SA" sz="3600" b="1" dirty="0">
                <a:solidFill>
                  <a:schemeClr val="accent1">
                    <a:lumMod val="75000"/>
                  </a:schemeClr>
                </a:solidFill>
                <a:latin typeface="Calibri" panose="020F0502020204030204" pitchFamily="34" charset="0"/>
                <a:cs typeface="Calibri" panose="020F0502020204030204" pitchFamily="34" charset="0"/>
              </a:rPr>
              <a:t> الإصدار </a:t>
            </a:r>
            <a:r>
              <a:rPr lang="en-US" sz="3600" b="1" dirty="0">
                <a:solidFill>
                  <a:schemeClr val="accent1">
                    <a:lumMod val="75000"/>
                  </a:schemeClr>
                </a:solidFill>
                <a:latin typeface="Calibri" panose="020F0502020204030204" pitchFamily="34" charset="0"/>
                <a:cs typeface="Calibri" panose="020F0502020204030204" pitchFamily="34" charset="0"/>
              </a:rPr>
              <a:t>4</a:t>
            </a:r>
            <a:r>
              <a:rPr lang="ar-SA" sz="3600" b="1" dirty="0">
                <a:solidFill>
                  <a:schemeClr val="accent1">
                    <a:lumMod val="75000"/>
                  </a:schemeClr>
                </a:solidFill>
                <a:latin typeface="Calibri" panose="020F0502020204030204" pitchFamily="34" charset="0"/>
                <a:cs typeface="Calibri" panose="020F0502020204030204" pitchFamily="34" charset="0"/>
              </a:rPr>
              <a:t> </a:t>
            </a:r>
            <a:r>
              <a:rPr lang="en-US" sz="3600" b="1" dirty="0">
                <a:solidFill>
                  <a:schemeClr val="accent1">
                    <a:lumMod val="75000"/>
                  </a:schemeClr>
                </a:solidFill>
                <a:latin typeface="Calibri" panose="020F0502020204030204" pitchFamily="34" charset="0"/>
                <a:cs typeface="Calibri" panose="020F0502020204030204" pitchFamily="34" charset="0"/>
              </a:rPr>
              <a:t>(IPv4) </a:t>
            </a:r>
            <a:r>
              <a:rPr lang="ar-SA" sz="3600" b="1" dirty="0">
                <a:solidFill>
                  <a:schemeClr val="accent1">
                    <a:lumMod val="75000"/>
                  </a:schemeClr>
                </a:solidFill>
                <a:latin typeface="Calibri" panose="020F0502020204030204" pitchFamily="34" charset="0"/>
                <a:cs typeface="Calibri" panose="020F0502020204030204" pitchFamily="34" charset="0"/>
              </a:rPr>
              <a:t>.</a:t>
            </a:r>
          </a:p>
          <a:p>
            <a:pPr marL="457200" indent="-457200" algn="ctr" rtl="1">
              <a:buFont typeface="Wingdings" panose="05000000000000000000" pitchFamily="2" charset="2"/>
              <a:buChar char="q"/>
            </a:pPr>
            <a:r>
              <a:rPr lang="en-US" sz="3600" b="1" dirty="0">
                <a:solidFill>
                  <a:schemeClr val="accent1">
                    <a:lumMod val="75000"/>
                  </a:schemeClr>
                </a:solidFill>
                <a:latin typeface="Calibri" panose="020F0502020204030204" pitchFamily="34" charset="0"/>
                <a:cs typeface="Calibri" panose="020F0502020204030204" pitchFamily="34" charset="0"/>
              </a:rPr>
              <a:t>IP </a:t>
            </a:r>
            <a:r>
              <a:rPr lang="ar-SA" sz="3600" b="1" dirty="0">
                <a:solidFill>
                  <a:schemeClr val="accent1">
                    <a:lumMod val="75000"/>
                  </a:schemeClr>
                </a:solidFill>
                <a:latin typeface="Calibri" panose="020F0502020204030204" pitchFamily="34" charset="0"/>
                <a:cs typeface="Calibri" panose="020F0502020204030204" pitchFamily="34" charset="0"/>
              </a:rPr>
              <a:t> الإصدار </a:t>
            </a:r>
            <a:r>
              <a:rPr lang="en-US" sz="3600" b="1" dirty="0">
                <a:solidFill>
                  <a:schemeClr val="accent1">
                    <a:lumMod val="75000"/>
                  </a:schemeClr>
                </a:solidFill>
                <a:latin typeface="Calibri" panose="020F0502020204030204" pitchFamily="34" charset="0"/>
                <a:cs typeface="Calibri" panose="020F0502020204030204" pitchFamily="34" charset="0"/>
              </a:rPr>
              <a:t>6</a:t>
            </a:r>
            <a:r>
              <a:rPr lang="ar-SA" sz="3600" b="1" dirty="0">
                <a:solidFill>
                  <a:schemeClr val="accent1">
                    <a:lumMod val="75000"/>
                  </a:schemeClr>
                </a:solidFill>
                <a:latin typeface="Calibri" panose="020F0502020204030204" pitchFamily="34" charset="0"/>
                <a:cs typeface="Calibri" panose="020F0502020204030204" pitchFamily="34" charset="0"/>
              </a:rPr>
              <a:t> </a:t>
            </a:r>
            <a:r>
              <a:rPr lang="en-US" sz="3600" b="1" dirty="0">
                <a:solidFill>
                  <a:schemeClr val="accent1">
                    <a:lumMod val="75000"/>
                  </a:schemeClr>
                </a:solidFill>
                <a:latin typeface="Calibri" panose="020F0502020204030204" pitchFamily="34" charset="0"/>
                <a:cs typeface="Calibri" panose="020F0502020204030204" pitchFamily="34" charset="0"/>
              </a:rPr>
              <a:t>(IPv6) </a:t>
            </a:r>
            <a:r>
              <a:rPr lang="ar-SA" sz="3600" b="1" dirty="0">
                <a:solidFill>
                  <a:schemeClr val="accent1">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88362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3011152D-69F8-4F65-94C9-26AF40D797A5}"/>
              </a:ext>
            </a:extLst>
          </p:cNvPr>
          <p:cNvGraphicFramePr>
            <a:graphicFrameLocks noGrp="1"/>
          </p:cNvGraphicFramePr>
          <p:nvPr>
            <p:extLst>
              <p:ext uri="{D42A27DB-BD31-4B8C-83A1-F6EECF244321}">
                <p14:modId xmlns:p14="http://schemas.microsoft.com/office/powerpoint/2010/main" val="3525808866"/>
              </p:ext>
            </p:extLst>
          </p:nvPr>
        </p:nvGraphicFramePr>
        <p:xfrm>
          <a:off x="794774" y="601677"/>
          <a:ext cx="10602451" cy="4788628"/>
        </p:xfrm>
        <a:graphic>
          <a:graphicData uri="http://schemas.openxmlformats.org/drawingml/2006/table">
            <a:tbl>
              <a:tblPr rtl="1" firstRow="1" bandRow="1">
                <a:tableStyleId>{D27102A9-8310-4765-A935-A1911B00CA55}</a:tableStyleId>
              </a:tblPr>
              <a:tblGrid>
                <a:gridCol w="2033638">
                  <a:extLst>
                    <a:ext uri="{9D8B030D-6E8A-4147-A177-3AD203B41FA5}">
                      <a16:colId xmlns:a16="http://schemas.microsoft.com/office/drawing/2014/main" val="1212921866"/>
                    </a:ext>
                  </a:extLst>
                </a:gridCol>
                <a:gridCol w="8568813">
                  <a:extLst>
                    <a:ext uri="{9D8B030D-6E8A-4147-A177-3AD203B41FA5}">
                      <a16:colId xmlns:a16="http://schemas.microsoft.com/office/drawing/2014/main" val="21269729"/>
                    </a:ext>
                  </a:extLst>
                </a:gridCol>
              </a:tblGrid>
              <a:tr h="25249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عنوان </a:t>
                      </a:r>
                      <a:r>
                        <a:rPr lang="en-US" sz="2400" b="1" dirty="0">
                          <a:solidFill>
                            <a:srgbClr val="C00000"/>
                          </a:solidFill>
                          <a:latin typeface="Calibri" panose="020F0502020204030204" pitchFamily="34" charset="0"/>
                          <a:cs typeface="Calibri" panose="020F0502020204030204" pitchFamily="34" charset="0"/>
                        </a:rPr>
                        <a:t> IP </a:t>
                      </a:r>
                      <a:r>
                        <a:rPr lang="ar-SA" sz="2400" b="1" dirty="0">
                          <a:solidFill>
                            <a:srgbClr val="C00000"/>
                          </a:solidFill>
                          <a:latin typeface="Calibri" panose="020F0502020204030204" pitchFamily="34" charset="0"/>
                          <a:cs typeface="Calibri" panose="020F0502020204030204" pitchFamily="34" charset="0"/>
                        </a:rPr>
                        <a:t>الثابت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أو الديناميكي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يتم تكوين العنوان الثابت يدويا من خلال إعدادات شبكة الحاسب،</a:t>
                      </a:r>
                    </a:p>
                    <a:p>
                      <a:pPr algn="ctr" rtl="1"/>
                      <a:r>
                        <a:rPr lang="ar-SA" sz="2400" b="1" dirty="0">
                          <a:solidFill>
                            <a:schemeClr val="tx1"/>
                          </a:solidFill>
                          <a:latin typeface="Calibri" panose="020F0502020204030204" pitchFamily="34" charset="0"/>
                          <a:cs typeface="Calibri" panose="020F0502020204030204" pitchFamily="34" charset="0"/>
                        </a:rPr>
                        <a:t> وهو نادر الاستخدام </a:t>
                      </a:r>
                      <a:r>
                        <a:rPr lang="ar-SA" sz="2400" b="1" dirty="0">
                          <a:solidFill>
                            <a:srgbClr val="C00000"/>
                          </a:solidFill>
                          <a:latin typeface="Calibri" panose="020F0502020204030204" pitchFamily="34" charset="0"/>
                          <a:cs typeface="Calibri" panose="020F0502020204030204" pitchFamily="34" charset="0"/>
                        </a:rPr>
                        <a:t>لماذا ؟ </a:t>
                      </a:r>
                    </a:p>
                    <a:p>
                      <a:pPr algn="ctr" rtl="1"/>
                      <a:r>
                        <a:rPr lang="ar-SA" sz="2400" b="1" dirty="0">
                          <a:solidFill>
                            <a:schemeClr val="tx1"/>
                          </a:solidFill>
                          <a:latin typeface="Calibri" panose="020F0502020204030204" pitchFamily="34" charset="0"/>
                          <a:cs typeface="Calibri" panose="020F0502020204030204" pitchFamily="34" charset="0"/>
                        </a:rPr>
                        <a:t>نظرا لإمكانية تسببه بمشاكل في  الشبكة عند استخدامه دون فهم جيد لبروتوكول </a:t>
                      </a:r>
                      <a:r>
                        <a:rPr lang="en-US" sz="2400" b="1" dirty="0">
                          <a:solidFill>
                            <a:schemeClr val="tx1"/>
                          </a:solidFill>
                          <a:latin typeface="Calibri" panose="020F0502020204030204" pitchFamily="34" charset="0"/>
                          <a:cs typeface="Calibri" panose="020F0502020204030204" pitchFamily="34" charset="0"/>
                        </a:rPr>
                        <a:t>TCP/IP</a:t>
                      </a:r>
                    </a:p>
                    <a:p>
                      <a:pPr algn="ctr" rtl="1"/>
                      <a:r>
                        <a:rPr lang="ar-SA" sz="2400" b="1" dirty="0">
                          <a:solidFill>
                            <a:srgbClr val="C00000"/>
                          </a:solidFill>
                          <a:latin typeface="Calibri" panose="020F0502020204030204" pitchFamily="34" charset="0"/>
                          <a:cs typeface="Calibri" panose="020F0502020204030204" pitchFamily="34" charset="0"/>
                        </a:rPr>
                        <a:t>يتم تكوين العنوان الديناميكي تلقائيا </a:t>
                      </a:r>
                    </a:p>
                    <a:p>
                      <a:pPr algn="ctr" rtl="1"/>
                      <a:r>
                        <a:rPr lang="ar-SA" sz="2400" b="1" dirty="0">
                          <a:solidFill>
                            <a:srgbClr val="00B050"/>
                          </a:solidFill>
                          <a:latin typeface="Calibri" panose="020F0502020204030204" pitchFamily="34" charset="0"/>
                          <a:cs typeface="Calibri" panose="020F0502020204030204" pitchFamily="34" charset="0"/>
                        </a:rPr>
                        <a:t>وهو أكثر شيوعا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841338"/>
                  </a:ext>
                </a:extLst>
              </a:tr>
              <a:tr h="226364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العنوان الفيزيائي </a:t>
                      </a:r>
                      <a:r>
                        <a:rPr lang="en-US" sz="2400" b="1" dirty="0">
                          <a:solidFill>
                            <a:srgbClr val="C00000"/>
                          </a:solidFill>
                          <a:latin typeface="Calibri" panose="020F0502020204030204" pitchFamily="34" charset="0"/>
                          <a:cs typeface="Calibri" panose="020F0502020204030204" pitchFamily="34" charset="0"/>
                        </a:rPr>
                        <a:t>MAC 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dirty="0">
                          <a:solidFill>
                            <a:schemeClr val="tx1">
                              <a:lumMod val="50000"/>
                            </a:schemeClr>
                          </a:solidFill>
                          <a:latin typeface="Calibri" panose="020F0502020204030204" pitchFamily="34" charset="0"/>
                          <a:cs typeface="Calibri" panose="020F0502020204030204" pitchFamily="34" charset="0"/>
                        </a:rPr>
                        <a:t>هو العنوان الفيزيائي الذي يعرِّف كل جهاز على شبكة معينة بشكل مميز، ويتم إعطاء </a:t>
                      </a:r>
                      <a:r>
                        <a:rPr lang="ar-SA" sz="2400" b="1" dirty="0">
                          <a:solidFill>
                            <a:srgbClr val="FF0000"/>
                          </a:solidFill>
                          <a:latin typeface="Calibri" panose="020F0502020204030204" pitchFamily="34" charset="0"/>
                          <a:cs typeface="Calibri" panose="020F0502020204030204" pitchFamily="34" charset="0"/>
                        </a:rPr>
                        <a:t>عنوان</a:t>
                      </a:r>
                      <a:r>
                        <a:rPr lang="en-US" sz="2400" b="1" dirty="0">
                          <a:solidFill>
                            <a:srgbClr val="FF0000"/>
                          </a:solidFill>
                          <a:latin typeface="Calibri" panose="020F0502020204030204" pitchFamily="34" charset="0"/>
                          <a:cs typeface="Calibri" panose="020F0502020204030204" pitchFamily="34" charset="0"/>
                        </a:rPr>
                        <a:t> MAC</a:t>
                      </a:r>
                      <a:r>
                        <a:rPr lang="en-US" sz="2400" b="1" dirty="0">
                          <a:solidFill>
                            <a:schemeClr val="tx1">
                              <a:lumMod val="50000"/>
                            </a:schemeClr>
                          </a:solidFill>
                          <a:latin typeface="Calibri" panose="020F0502020204030204" pitchFamily="34" charset="0"/>
                          <a:cs typeface="Calibri" panose="020F0502020204030204" pitchFamily="34" charset="0"/>
                        </a:rPr>
                        <a:t> </a:t>
                      </a:r>
                      <a:endParaRPr lang="ar-SA" sz="2400" b="1" dirty="0">
                        <a:solidFill>
                          <a:schemeClr val="tx1">
                            <a:lumMod val="50000"/>
                          </a:schemeClr>
                        </a:solidFill>
                        <a:latin typeface="Calibri" panose="020F0502020204030204" pitchFamily="34" charset="0"/>
                        <a:cs typeface="Calibri" panose="020F0502020204030204" pitchFamily="34" charset="0"/>
                      </a:endParaRPr>
                    </a:p>
                    <a:p>
                      <a:pPr algn="ctr" rtl="1"/>
                      <a:r>
                        <a:rPr lang="ar-SA" sz="2400" b="1" dirty="0">
                          <a:solidFill>
                            <a:schemeClr val="tx1">
                              <a:lumMod val="50000"/>
                            </a:schemeClr>
                          </a:solidFill>
                          <a:latin typeface="Calibri" panose="020F0502020204030204" pitchFamily="34" charset="0"/>
                          <a:cs typeface="Calibri" panose="020F0502020204030204" pitchFamily="34" charset="0"/>
                        </a:rPr>
                        <a:t>لمحول شبكة الحاسب عند تصنيعه. </a:t>
                      </a:r>
                    </a:p>
                    <a:p>
                      <a:pPr algn="ctr" rtl="1"/>
                      <a:r>
                        <a:rPr lang="ar-SA" sz="2400" b="1" dirty="0">
                          <a:solidFill>
                            <a:schemeClr val="tx1">
                              <a:lumMod val="50000"/>
                            </a:schemeClr>
                          </a:solidFill>
                          <a:latin typeface="Calibri" panose="020F0502020204030204" pitchFamily="34" charset="0"/>
                          <a:cs typeface="Calibri" panose="020F0502020204030204" pitchFamily="34" charset="0"/>
                        </a:rPr>
                        <a:t>يُستخدم مصطلح </a:t>
                      </a:r>
                      <a:r>
                        <a:rPr lang="ar-SA" sz="2400" b="1" dirty="0">
                          <a:solidFill>
                            <a:srgbClr val="0070C0"/>
                          </a:solidFill>
                          <a:latin typeface="Calibri" panose="020F0502020204030204" pitchFamily="34" charset="0"/>
                          <a:cs typeface="Calibri" panose="020F0502020204030204" pitchFamily="34" charset="0"/>
                        </a:rPr>
                        <a:t>العنوان الفيزيائي</a:t>
                      </a:r>
                    </a:p>
                    <a:p>
                      <a:pPr algn="ctr" rtl="1"/>
                      <a:r>
                        <a:rPr lang="ar-SA" sz="2400" b="1" dirty="0">
                          <a:solidFill>
                            <a:srgbClr val="0070C0"/>
                          </a:solidFill>
                          <a:latin typeface="Calibri" panose="020F0502020204030204" pitchFamily="34" charset="0"/>
                          <a:cs typeface="Calibri" panose="020F0502020204030204" pitchFamily="34" charset="0"/>
                        </a:rPr>
                        <a:t> </a:t>
                      </a:r>
                      <a:r>
                        <a:rPr lang="en-US" sz="2400" b="1" dirty="0">
                          <a:solidFill>
                            <a:schemeClr val="tx1">
                              <a:lumMod val="50000"/>
                            </a:schemeClr>
                          </a:solidFill>
                          <a:latin typeface="Calibri" panose="020F0502020204030204" pitchFamily="34" charset="0"/>
                          <a:cs typeface="Calibri" panose="020F0502020204030204" pitchFamily="34" charset="0"/>
                        </a:rPr>
                        <a:t>( </a:t>
                      </a:r>
                      <a:r>
                        <a:rPr lang="en-US" sz="2400" b="1" dirty="0">
                          <a:solidFill>
                            <a:srgbClr val="0070C0"/>
                          </a:solidFill>
                          <a:latin typeface="Calibri" panose="020F0502020204030204" pitchFamily="34" charset="0"/>
                          <a:cs typeface="Calibri" panose="020F0502020204030204" pitchFamily="34" charset="0"/>
                        </a:rPr>
                        <a:t>Physical Address </a:t>
                      </a:r>
                      <a:r>
                        <a:rPr lang="en-US" sz="2400" b="1" dirty="0">
                          <a:solidFill>
                            <a:schemeClr val="tx1">
                              <a:lumMod val="50000"/>
                            </a:schemeClr>
                          </a:solidFill>
                          <a:latin typeface="Calibri" panose="020F0502020204030204" pitchFamily="34" charset="0"/>
                          <a:cs typeface="Calibri" panose="020F0502020204030204" pitchFamily="34" charset="0"/>
                        </a:rPr>
                        <a:t>)</a:t>
                      </a:r>
                      <a:r>
                        <a:rPr lang="ar-SA" sz="2400" b="1" dirty="0">
                          <a:solidFill>
                            <a:schemeClr val="tx1">
                              <a:lumMod val="50000"/>
                            </a:schemeClr>
                          </a:solidFill>
                          <a:latin typeface="Calibri" panose="020F0502020204030204" pitchFamily="34" charset="0"/>
                          <a:cs typeface="Calibri" panose="020F050202020403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656580"/>
                  </a:ext>
                </a:extLst>
              </a:tr>
            </a:tbl>
          </a:graphicData>
        </a:graphic>
      </p:graphicFrame>
    </p:spTree>
    <p:extLst>
      <p:ext uri="{BB962C8B-B14F-4D97-AF65-F5344CB8AC3E}">
        <p14:creationId xmlns:p14="http://schemas.microsoft.com/office/powerpoint/2010/main" val="3023490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F557F12-C022-48D5-ACB8-CA3222980A7D}"/>
              </a:ext>
            </a:extLst>
          </p:cNvPr>
          <p:cNvSpPr txBox="1"/>
          <p:nvPr/>
        </p:nvSpPr>
        <p:spPr>
          <a:xfrm>
            <a:off x="4660489" y="431600"/>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727CDD24-134A-4DB3-97F4-7759DADA2353}"/>
              </a:ext>
            </a:extLst>
          </p:cNvPr>
          <p:cNvSpPr txBox="1"/>
          <p:nvPr/>
        </p:nvSpPr>
        <p:spPr>
          <a:xfrm>
            <a:off x="560439" y="1332313"/>
            <a:ext cx="11200476" cy="1077218"/>
          </a:xfrm>
          <a:prstGeom prst="rect">
            <a:avLst/>
          </a:prstGeom>
          <a:noFill/>
        </p:spPr>
        <p:txBody>
          <a:bodyPr wrap="square">
            <a:spAutoFit/>
          </a:bodyPr>
          <a:lstStyle/>
          <a:p>
            <a:pPr lvl="0" rtl="1"/>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بروتوكول الانترنت ( </a:t>
            </a:r>
            <a:r>
              <a:rPr lang="en-US"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IP</a:t>
            </a:r>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 هو الطريقة الوحيدة التي يتم من خلالها إرسالها البيانات من حاسب إلى آخر عبر الانترنت :</a:t>
            </a:r>
            <a:endPar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325B1A2E-9EA3-4842-836B-93DCDB524FB4}"/>
              </a:ext>
            </a:extLst>
          </p:cNvPr>
          <p:cNvSpPr txBox="1"/>
          <p:nvPr/>
        </p:nvSpPr>
        <p:spPr>
          <a:xfrm>
            <a:off x="763534" y="3678848"/>
            <a:ext cx="10997381"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يتم تكوين العنوان الديناميكي يدوياً من خلال إعدادات شبكة الحاسب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8" name="مربع نص 7">
            <a:extLst>
              <a:ext uri="{FF2B5EF4-FFF2-40B4-BE49-F238E27FC236}">
                <a16:creationId xmlns:a16="http://schemas.microsoft.com/office/drawing/2014/main" id="{4F258C14-9749-4E1C-B31D-081A54E7B23C}"/>
              </a:ext>
            </a:extLst>
          </p:cNvPr>
          <p:cNvSpPr txBox="1"/>
          <p:nvPr/>
        </p:nvSpPr>
        <p:spPr>
          <a:xfrm>
            <a:off x="1928352" y="2438242"/>
            <a:ext cx="3425313" cy="1077218"/>
          </a:xfrm>
          <a:prstGeom prst="rect">
            <a:avLst/>
          </a:prstGeom>
          <a:noFill/>
        </p:spPr>
        <p:txBody>
          <a:bodyPr wrap="square">
            <a:spAutoFit/>
          </a:bodyPr>
          <a:lstStyle/>
          <a:p>
            <a:pPr marL="342900" lvl="0" indent="-342900" rtl="1">
              <a:buFont typeface="Courier New" panose="02070309020205020404" pitchFamily="49" charset="0"/>
              <a:buChar char="o"/>
            </a:pPr>
            <a:r>
              <a:rPr lang="ar-SA" sz="32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صح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خطأ</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3AACCBAB-5C68-4506-BD41-485427ACC0D5}"/>
              </a:ext>
            </a:extLst>
          </p:cNvPr>
          <p:cNvSpPr txBox="1"/>
          <p:nvPr/>
        </p:nvSpPr>
        <p:spPr>
          <a:xfrm>
            <a:off x="1850922" y="4599137"/>
            <a:ext cx="3414251" cy="1077218"/>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صح </a:t>
            </a:r>
            <a:endParaRPr lang="en-US" sz="32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32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خطأ</a:t>
            </a:r>
            <a:endParaRPr lang="en-US" sz="32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62615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30;p35">
            <a:extLst>
              <a:ext uri="{FF2B5EF4-FFF2-40B4-BE49-F238E27FC236}">
                <a16:creationId xmlns:a16="http://schemas.microsoft.com/office/drawing/2014/main" id="{A2F992C6-7797-4854-BBD1-9B70144BC894}"/>
              </a:ext>
            </a:extLst>
          </p:cNvPr>
          <p:cNvSpPr txBox="1">
            <a:spLocks/>
          </p:cNvSpPr>
          <p:nvPr/>
        </p:nvSpPr>
        <p:spPr>
          <a:xfrm>
            <a:off x="1983657" y="285100"/>
            <a:ext cx="8480324" cy="73515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4400" b="1" dirty="0">
                <a:solidFill>
                  <a:srgbClr val="0070C0"/>
                </a:solidFill>
                <a:latin typeface="Calibri" panose="020F0502020204030204" pitchFamily="34" charset="0"/>
                <a:cs typeface="Calibri" panose="020F0502020204030204" pitchFamily="34" charset="0"/>
              </a:rPr>
              <a:t>تصنيف الشبكات وفقاً للنطاق الجغرافي</a:t>
            </a:r>
          </a:p>
        </p:txBody>
      </p:sp>
      <p:graphicFrame>
        <p:nvGraphicFramePr>
          <p:cNvPr id="3" name="جدول 3">
            <a:extLst>
              <a:ext uri="{FF2B5EF4-FFF2-40B4-BE49-F238E27FC236}">
                <a16:creationId xmlns:a16="http://schemas.microsoft.com/office/drawing/2014/main" id="{7FC25065-BF30-46AB-91DC-123162C58298}"/>
              </a:ext>
            </a:extLst>
          </p:cNvPr>
          <p:cNvGraphicFramePr>
            <a:graphicFrameLocks noGrp="1"/>
          </p:cNvGraphicFramePr>
          <p:nvPr>
            <p:extLst>
              <p:ext uri="{D42A27DB-BD31-4B8C-83A1-F6EECF244321}">
                <p14:modId xmlns:p14="http://schemas.microsoft.com/office/powerpoint/2010/main" val="2488455267"/>
              </p:ext>
            </p:extLst>
          </p:nvPr>
        </p:nvGraphicFramePr>
        <p:xfrm>
          <a:off x="1091381" y="1130090"/>
          <a:ext cx="10264876" cy="4763880"/>
        </p:xfrm>
        <a:graphic>
          <a:graphicData uri="http://schemas.openxmlformats.org/drawingml/2006/table">
            <a:tbl>
              <a:tblPr rtl="1" firstRow="1" bandRow="1">
                <a:tableStyleId>{5C22544A-7EE6-4342-B048-85BDC9FD1C3A}</a:tableStyleId>
              </a:tblPr>
              <a:tblGrid>
                <a:gridCol w="1534821">
                  <a:extLst>
                    <a:ext uri="{9D8B030D-6E8A-4147-A177-3AD203B41FA5}">
                      <a16:colId xmlns:a16="http://schemas.microsoft.com/office/drawing/2014/main" val="531142345"/>
                    </a:ext>
                  </a:extLst>
                </a:gridCol>
                <a:gridCol w="1237223">
                  <a:extLst>
                    <a:ext uri="{9D8B030D-6E8A-4147-A177-3AD203B41FA5}">
                      <a16:colId xmlns:a16="http://schemas.microsoft.com/office/drawing/2014/main" val="2723245807"/>
                    </a:ext>
                  </a:extLst>
                </a:gridCol>
                <a:gridCol w="7492832">
                  <a:extLst>
                    <a:ext uri="{9D8B030D-6E8A-4147-A177-3AD203B41FA5}">
                      <a16:colId xmlns:a16="http://schemas.microsoft.com/office/drawing/2014/main" val="1566270843"/>
                    </a:ext>
                  </a:extLst>
                </a:gridCol>
              </a:tblGrid>
              <a:tr h="1654920">
                <a:tc>
                  <a:txBody>
                    <a:bodyPr/>
                    <a:lstStyle/>
                    <a:p>
                      <a:pPr rtl="1"/>
                      <a:endParaRPr lang="ar-SA"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FF0000"/>
                          </a:solidFill>
                          <a:latin typeface="Calibri" panose="020F0502020204030204" pitchFamily="34" charset="0"/>
                          <a:cs typeface="Calibri" panose="020F0502020204030204" pitchFamily="34" charset="0"/>
                        </a:rPr>
                        <a:t>الشبكة المحلية </a:t>
                      </a:r>
                      <a:r>
                        <a:rPr lang="en-US" sz="2400" b="1" dirty="0">
                          <a:solidFill>
                            <a:srgbClr val="FF0000"/>
                          </a:solidFill>
                          <a:latin typeface="Calibri" panose="020F0502020204030204" pitchFamily="34" charset="0"/>
                          <a:cs typeface="Calibri" panose="020F0502020204030204" pitchFamily="34" charset="0"/>
                        </a:rPr>
                        <a:t>(LAN)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تتكون من أجهزة حاسب متصلة ببعضها، موجودة في نطاق جغرافي ضيق (شركة، مؤسسة، بناية سكنية) سرعة الاتصال عالية. الغرض منها مشاركة الموارد والخدمات مثل الملفات والطابعات.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042824"/>
                  </a:ext>
                </a:extLst>
              </a:tr>
              <a:tr h="1269579">
                <a:tc>
                  <a:txBody>
                    <a:bodyPr/>
                    <a:lstStyle/>
                    <a:p>
                      <a:pPr rtl="1"/>
                      <a:endParaRPr lang="ar-SA">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FF0000"/>
                          </a:solidFill>
                          <a:latin typeface="Calibri" panose="020F0502020204030204" pitchFamily="34" charset="0"/>
                          <a:cs typeface="Calibri" panose="020F0502020204030204" pitchFamily="34" charset="0"/>
                        </a:rPr>
                        <a:t>الشبكة المتوسطة </a:t>
                      </a:r>
                      <a:r>
                        <a:rPr lang="en-US" sz="2400" b="1" dirty="0">
                          <a:solidFill>
                            <a:srgbClr val="FF0000"/>
                          </a:solidFill>
                          <a:latin typeface="Calibri" panose="020F0502020204030204" pitchFamily="34" charset="0"/>
                          <a:cs typeface="Calibri" panose="020F0502020204030204" pitchFamily="34" charset="0"/>
                        </a:rPr>
                        <a:t>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هي شبكة متوسطة الحجم ذات نطاق تغطية أكبر من (</a:t>
                      </a:r>
                      <a:r>
                        <a:rPr lang="en-US" sz="2400" b="1" dirty="0">
                          <a:solidFill>
                            <a:schemeClr val="tx1"/>
                          </a:solidFill>
                          <a:latin typeface="Calibri" panose="020F0502020204030204" pitchFamily="34" charset="0"/>
                          <a:cs typeface="Calibri" panose="020F0502020204030204" pitchFamily="34" charset="0"/>
                        </a:rPr>
                        <a:t>(LAN، </a:t>
                      </a:r>
                      <a:r>
                        <a:rPr lang="ar-SA" sz="2400" b="1" dirty="0">
                          <a:solidFill>
                            <a:schemeClr val="tx1"/>
                          </a:solidFill>
                          <a:latin typeface="Calibri" panose="020F0502020204030204" pitchFamily="34" charset="0"/>
                          <a:cs typeface="Calibri" panose="020F0502020204030204" pitchFamily="34" charset="0"/>
                        </a:rPr>
                        <a:t>يمتد نطاق هذه الشبكة ليشمل العديد من المباني في نفس المدينة أو البلدة، ويتم تكوينها بتوصيل مجموعة من الشبكات المحلية معا، من الأمثلة النموذجية على هذا النوع شبكات الجامعات.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139039"/>
                  </a:ext>
                </a:extLst>
              </a:tr>
              <a:tr h="1269579">
                <a:tc>
                  <a:txBody>
                    <a:bodyPr/>
                    <a:lstStyle/>
                    <a:p>
                      <a:pPr rtl="1"/>
                      <a:endParaRPr lang="ar-SA"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FF0000"/>
                          </a:solidFill>
                          <a:latin typeface="Calibri" panose="020F0502020204030204" pitchFamily="34" charset="0"/>
                          <a:cs typeface="Calibri" panose="020F0502020204030204" pitchFamily="34" charset="0"/>
                        </a:rPr>
                        <a:t>الشبكة الواسعة  </a:t>
                      </a:r>
                      <a:r>
                        <a:rPr lang="en-US" sz="2400" b="1" dirty="0">
                          <a:solidFill>
                            <a:srgbClr val="FF0000"/>
                          </a:solidFill>
                          <a:latin typeface="Calibri" panose="020F0502020204030204" pitchFamily="34" charset="0"/>
                          <a:cs typeface="Calibri" panose="020F0502020204030204" pitchFamily="34" charset="0"/>
                        </a:rPr>
                        <a:t>(WAN)</a:t>
                      </a:r>
                    </a:p>
                    <a:p>
                      <a:pPr algn="ctr" rtl="1"/>
                      <a:endParaRPr lang="ar-SA" sz="24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SA" sz="2400" b="1" dirty="0">
                          <a:solidFill>
                            <a:schemeClr val="tx1"/>
                          </a:solidFill>
                          <a:latin typeface="Calibri" panose="020F0502020204030204" pitchFamily="34" charset="0"/>
                          <a:cs typeface="Calibri" panose="020F0502020204030204" pitchFamily="34" charset="0"/>
                        </a:rPr>
                        <a:t>عبارة عن ربط مجموعة من أجهزة الحاسب والشبكات المحلية</a:t>
                      </a:r>
                      <a:r>
                        <a:rPr lang="en-US" sz="2400" b="1" dirty="0">
                          <a:solidFill>
                            <a:schemeClr val="tx1"/>
                          </a:solidFill>
                          <a:latin typeface="Calibri" panose="020F0502020204030204" pitchFamily="34" charset="0"/>
                          <a:cs typeface="Calibri" panose="020F0502020204030204" pitchFamily="34" charset="0"/>
                        </a:rPr>
                        <a:t> LANs </a:t>
                      </a:r>
                      <a:endParaRPr lang="ar-SA" sz="2400" b="1" dirty="0">
                        <a:solidFill>
                          <a:schemeClr val="tx1"/>
                        </a:solidFill>
                        <a:latin typeface="Calibri" panose="020F0502020204030204" pitchFamily="34" charset="0"/>
                        <a:cs typeface="Calibri" panose="020F0502020204030204" pitchFamily="34" charset="0"/>
                      </a:endParaRPr>
                    </a:p>
                    <a:p>
                      <a:pPr algn="ctr" rtl="1"/>
                      <a:r>
                        <a:rPr lang="ar-SA" sz="2400" b="1" dirty="0">
                          <a:solidFill>
                            <a:schemeClr val="tx1"/>
                          </a:solidFill>
                          <a:latin typeface="Calibri" panose="020F0502020204030204" pitchFamily="34" charset="0"/>
                          <a:cs typeface="Calibri" panose="020F0502020204030204" pitchFamily="34" charset="0"/>
                        </a:rPr>
                        <a:t>لا تتقيد بموقع جغرافي محدد، ويمكن أن يمتد ذلك ليشمل مواقع داخل دولة أو قارة مثل (شركة متعددة المواقع أو البنوك) ويعتبر الإنترنت أكبر شبكة </a:t>
                      </a:r>
                      <a:r>
                        <a:rPr lang="en-US" sz="2400" b="1" dirty="0">
                          <a:solidFill>
                            <a:schemeClr val="tx1"/>
                          </a:solidFill>
                          <a:latin typeface="Calibri" panose="020F0502020204030204" pitchFamily="34" charset="0"/>
                          <a:cs typeface="Calibri" panose="020F0502020204030204" pitchFamily="34" charset="0"/>
                        </a:rPr>
                        <a:t>WAN</a:t>
                      </a:r>
                      <a:r>
                        <a:rPr lang="ar-SA" sz="2400" b="1" dirty="0">
                          <a:solidFill>
                            <a:schemeClr val="tx1"/>
                          </a:solidFill>
                          <a:latin typeface="Calibri" panose="020F0502020204030204" pitchFamily="34" charset="0"/>
                          <a:cs typeface="Calibri" panose="020F0502020204030204" pitchFamily="34" charset="0"/>
                        </a:rPr>
                        <a:t> في العالم.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145519"/>
                  </a:ext>
                </a:extLst>
              </a:tr>
            </a:tbl>
          </a:graphicData>
        </a:graphic>
      </p:graphicFrame>
      <p:grpSp>
        <p:nvGrpSpPr>
          <p:cNvPr id="8" name="مجموعة 7">
            <a:extLst>
              <a:ext uri="{FF2B5EF4-FFF2-40B4-BE49-F238E27FC236}">
                <a16:creationId xmlns:a16="http://schemas.microsoft.com/office/drawing/2014/main" id="{8A7CC404-0198-4458-AE21-2CB5ED6255E0}"/>
              </a:ext>
            </a:extLst>
          </p:cNvPr>
          <p:cNvGrpSpPr/>
          <p:nvPr/>
        </p:nvGrpSpPr>
        <p:grpSpPr>
          <a:xfrm>
            <a:off x="9807679" y="1186317"/>
            <a:ext cx="1651818" cy="4541593"/>
            <a:chOff x="9946560" y="1186317"/>
            <a:chExt cx="1409697" cy="4276331"/>
          </a:xfrm>
        </p:grpSpPr>
        <p:pic>
          <p:nvPicPr>
            <p:cNvPr id="5" name="Picture 2" descr="ما هي الشبكة المحلية (LAN) ؟ – e3arabi – إي عربي">
              <a:extLst>
                <a:ext uri="{FF2B5EF4-FFF2-40B4-BE49-F238E27FC236}">
                  <a16:creationId xmlns:a16="http://schemas.microsoft.com/office/drawing/2014/main" id="{3BB1B1A8-2625-4D9A-A5E8-DAB975AC58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6560" y="1186317"/>
              <a:ext cx="1409697" cy="12616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شبكة المنطقة (MAN) ،الشبكة الاقليمية (ٌRAN ) - تصنيف الشبكات">
              <a:extLst>
                <a:ext uri="{FF2B5EF4-FFF2-40B4-BE49-F238E27FC236}">
                  <a16:creationId xmlns:a16="http://schemas.microsoft.com/office/drawing/2014/main" id="{E169DA2D-B255-4E03-8403-83D4E8160443}"/>
                </a:ext>
              </a:extLst>
            </p:cNvPr>
            <p:cNvPicPr>
              <a:picLocks noChangeAspect="1" noChangeArrowheads="1"/>
            </p:cNvPicPr>
            <p:nvPr/>
          </p:nvPicPr>
          <p:blipFill>
            <a:blip r:embed="rId3">
              <a:clrChange>
                <a:clrFrom>
                  <a:srgbClr val="F9F8F7"/>
                </a:clrFrom>
                <a:clrTo>
                  <a:srgbClr val="F9F8F7">
                    <a:alpha val="0"/>
                  </a:srgbClr>
                </a:clrTo>
              </a:clrChange>
              <a:extLst>
                <a:ext uri="{28A0092B-C50C-407E-A947-70E740481C1C}">
                  <a14:useLocalDpi xmlns:a14="http://schemas.microsoft.com/office/drawing/2010/main" val="0"/>
                </a:ext>
              </a:extLst>
            </a:blip>
            <a:srcRect/>
            <a:stretch>
              <a:fillRect/>
            </a:stretch>
          </p:blipFill>
          <p:spPr bwMode="auto">
            <a:xfrm>
              <a:off x="9988348" y="2902678"/>
              <a:ext cx="1136856" cy="10526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AN-WAN-WLAN - tkshov.negme">
              <a:extLst>
                <a:ext uri="{FF2B5EF4-FFF2-40B4-BE49-F238E27FC236}">
                  <a16:creationId xmlns:a16="http://schemas.microsoft.com/office/drawing/2014/main" id="{AAACBCCF-96A6-4C83-8833-56B3B126E5C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2980" y="4410004"/>
              <a:ext cx="1136856" cy="10526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5675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FF0EDF5-E996-4598-8EA3-DC21E851C0A1}"/>
              </a:ext>
            </a:extLst>
          </p:cNvPr>
          <p:cNvSpPr txBox="1"/>
          <p:nvPr/>
        </p:nvSpPr>
        <p:spPr>
          <a:xfrm>
            <a:off x="1047136" y="655699"/>
            <a:ext cx="10858499"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يتم تكوين العنوان الثابت تلقائياً بواسطة البروتوكول الذي يعرف بـ (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DHCP</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8AE90DA4-5547-44C8-AEF8-C11B8949C77C}"/>
              </a:ext>
            </a:extLst>
          </p:cNvPr>
          <p:cNvSpPr txBox="1"/>
          <p:nvPr/>
        </p:nvSpPr>
        <p:spPr>
          <a:xfrm>
            <a:off x="261169" y="3136612"/>
            <a:ext cx="11669661" cy="584775"/>
          </a:xfrm>
          <a:prstGeom prst="rect">
            <a:avLst/>
          </a:prstGeom>
          <a:noFill/>
        </p:spPr>
        <p:txBody>
          <a:bodyPr wrap="square">
            <a:spAutoFit/>
          </a:bodyPr>
          <a:lstStyle/>
          <a:p>
            <a:pPr lvl="0" rtl="1"/>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عنوان </a:t>
            </a:r>
            <a:r>
              <a:rPr lang="en-US"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MAC</a:t>
            </a:r>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هو العنوان الفيزيائي الذي يعرّف كل جهاز على شبكة معينة بشكل مميز :</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F02555A0-9D57-460A-9D9C-7F7B24DCFD61}"/>
              </a:ext>
            </a:extLst>
          </p:cNvPr>
          <p:cNvSpPr txBox="1"/>
          <p:nvPr/>
        </p:nvSpPr>
        <p:spPr>
          <a:xfrm>
            <a:off x="2769009" y="1557254"/>
            <a:ext cx="1847236" cy="954107"/>
          </a:xfrm>
          <a:prstGeom prst="rect">
            <a:avLst/>
          </a:prstGeom>
          <a:noFill/>
        </p:spPr>
        <p:txBody>
          <a:bodyPr wrap="square">
            <a:spAutoFit/>
          </a:bodyPr>
          <a:lstStyle/>
          <a:p>
            <a:pPr marL="285750" lvl="0" indent="-28575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صح </a:t>
            </a:r>
            <a:endParaRPr lang="en-US" sz="2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285750" lvl="0" indent="-28575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خطأ</a:t>
            </a:r>
            <a:endParaRPr lang="en-US" sz="2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CFECCEF9-BF1B-409B-BCDD-95FC3BD39D68}"/>
              </a:ext>
            </a:extLst>
          </p:cNvPr>
          <p:cNvSpPr txBox="1"/>
          <p:nvPr/>
        </p:nvSpPr>
        <p:spPr>
          <a:xfrm>
            <a:off x="1386348" y="3930445"/>
            <a:ext cx="3229897" cy="954107"/>
          </a:xfrm>
          <a:prstGeom prst="rect">
            <a:avLst/>
          </a:prstGeom>
          <a:noFill/>
        </p:spPr>
        <p:txBody>
          <a:bodyPr wrap="square">
            <a:spAutoFit/>
          </a:bodyPr>
          <a:lstStyle/>
          <a:p>
            <a:pPr marL="342900" lvl="0" indent="-342900" rtl="1">
              <a:buFont typeface="+mj-cs"/>
              <a:buAutoNum type="arabic2Minus"/>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صح</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mj-cs"/>
              <a:buAutoNum type="arabic2Minus"/>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61047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69EF868-2178-4ED7-9444-5FB389712BF3}"/>
              </a:ext>
            </a:extLst>
          </p:cNvPr>
          <p:cNvSpPr txBox="1"/>
          <p:nvPr/>
        </p:nvSpPr>
        <p:spPr>
          <a:xfrm>
            <a:off x="954344" y="539010"/>
            <a:ext cx="10283312"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يتم إعطاء عنوان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MAC</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لمحول شبكة الحاسب بشكل يدوي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4AA758CC-15E9-4AEF-94A2-BD518C03F2D5}"/>
              </a:ext>
            </a:extLst>
          </p:cNvPr>
          <p:cNvSpPr txBox="1"/>
          <p:nvPr/>
        </p:nvSpPr>
        <p:spPr>
          <a:xfrm>
            <a:off x="696246" y="2431288"/>
            <a:ext cx="10799507" cy="523220"/>
          </a:xfrm>
          <a:prstGeom prst="rect">
            <a:avLst/>
          </a:prstGeom>
          <a:noFill/>
        </p:spPr>
        <p:txBody>
          <a:bodyPr wrap="square">
            <a:spAutoFit/>
          </a:bodyPr>
          <a:lstStyle/>
          <a:p>
            <a:pPr lvl="0"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يعد برنامج سيسكو (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Cisco Packet Tracer</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أداة لمحاكاة ونمذجة الشبكة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AC1C8BED-6679-4213-99CB-B91D30ECFB19}"/>
              </a:ext>
            </a:extLst>
          </p:cNvPr>
          <p:cNvSpPr txBox="1"/>
          <p:nvPr/>
        </p:nvSpPr>
        <p:spPr>
          <a:xfrm>
            <a:off x="954344" y="4497985"/>
            <a:ext cx="10715317" cy="523220"/>
          </a:xfrm>
          <a:prstGeom prst="rect">
            <a:avLst/>
          </a:prstGeom>
          <a:noFill/>
        </p:spPr>
        <p:txBody>
          <a:bodyPr wrap="square">
            <a:spAutoFit/>
          </a:bodyPr>
          <a:lstStyle/>
          <a:p>
            <a:pPr lvl="0" rtl="1"/>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تسمح محاكاة الشبكة الواسعة بمحاكاة أنواع مختلفة لاتصالات الانترنت :</a:t>
            </a:r>
            <a:endPar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74DBB394-4D63-4770-BF33-5E96683DC23D}"/>
              </a:ext>
            </a:extLst>
          </p:cNvPr>
          <p:cNvSpPr txBox="1"/>
          <p:nvPr/>
        </p:nvSpPr>
        <p:spPr>
          <a:xfrm>
            <a:off x="2891913" y="1191538"/>
            <a:ext cx="3558048" cy="954107"/>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صح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مربع نص 10">
            <a:extLst>
              <a:ext uri="{FF2B5EF4-FFF2-40B4-BE49-F238E27FC236}">
                <a16:creationId xmlns:a16="http://schemas.microsoft.com/office/drawing/2014/main" id="{37054329-499F-436D-ACE6-E37CD09D2863}"/>
              </a:ext>
            </a:extLst>
          </p:cNvPr>
          <p:cNvSpPr txBox="1"/>
          <p:nvPr/>
        </p:nvSpPr>
        <p:spPr>
          <a:xfrm>
            <a:off x="3201628" y="5084309"/>
            <a:ext cx="3248333" cy="954107"/>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صح </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خطأ</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2" name="مربع نص 11">
            <a:extLst>
              <a:ext uri="{FF2B5EF4-FFF2-40B4-BE49-F238E27FC236}">
                <a16:creationId xmlns:a16="http://schemas.microsoft.com/office/drawing/2014/main" id="{03236998-D97B-4A29-9CC0-147557F2546C}"/>
              </a:ext>
            </a:extLst>
          </p:cNvPr>
          <p:cNvSpPr txBox="1"/>
          <p:nvPr/>
        </p:nvSpPr>
        <p:spPr>
          <a:xfrm>
            <a:off x="3201629" y="3258235"/>
            <a:ext cx="3248333" cy="954107"/>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صح </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خطأ</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063612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28D8705-1CE6-4F20-96EF-A48ABC427775}"/>
              </a:ext>
            </a:extLst>
          </p:cNvPr>
          <p:cNvSpPr txBox="1"/>
          <p:nvPr/>
        </p:nvSpPr>
        <p:spPr>
          <a:xfrm>
            <a:off x="4676160" y="301405"/>
            <a:ext cx="3648383" cy="707886"/>
          </a:xfrm>
          <a:prstGeom prst="rect">
            <a:avLst/>
          </a:prstGeom>
          <a:noFill/>
        </p:spPr>
        <p:txBody>
          <a:bodyPr wrap="square">
            <a:spAutoFit/>
          </a:bodyPr>
          <a:lstStyle/>
          <a:p>
            <a:pPr lvl="0" algn="ctr"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F4153900-AA67-4F61-845C-9C61BE477786}"/>
              </a:ext>
            </a:extLst>
          </p:cNvPr>
          <p:cNvSpPr txBox="1"/>
          <p:nvPr/>
        </p:nvSpPr>
        <p:spPr>
          <a:xfrm>
            <a:off x="556598" y="1311259"/>
            <a:ext cx="11078803" cy="584775"/>
          </a:xfrm>
          <a:prstGeom prst="rect">
            <a:avLst/>
          </a:prstGeom>
          <a:noFill/>
        </p:spPr>
        <p:txBody>
          <a:bodyPr wrap="square">
            <a:spAutoFit/>
          </a:bodyPr>
          <a:lstStyle/>
          <a:p>
            <a:pPr lvl="0"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جهاز يستخدم لإرسال حزم البيانات بين الشبكات ويربط بين شبكتين أو أكثر :</a:t>
            </a:r>
            <a:endParaRPr lang="en-US" sz="40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B722A837-0F71-4003-890D-051F5241ADE4}"/>
              </a:ext>
            </a:extLst>
          </p:cNvPr>
          <p:cNvSpPr txBox="1"/>
          <p:nvPr/>
        </p:nvSpPr>
        <p:spPr>
          <a:xfrm>
            <a:off x="1097832" y="3926990"/>
            <a:ext cx="10805038" cy="584775"/>
          </a:xfrm>
          <a:prstGeom prst="rect">
            <a:avLst/>
          </a:prstGeom>
          <a:noFill/>
        </p:spPr>
        <p:txBody>
          <a:bodyPr wrap="square">
            <a:spAutoFit/>
          </a:bodyPr>
          <a:lstStyle/>
          <a:p>
            <a:pPr lvl="0"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جهاز يستخدم لإرسال البيانات بين المرسل والمستقبل في شبكة محلية </a:t>
            </a:r>
            <a:r>
              <a:rPr lang="en-US" sz="3200" b="1" dirty="0">
                <a:solidFill>
                  <a:srgbClr val="0070C0"/>
                </a:solidFill>
                <a:effectLst/>
                <a:latin typeface="Calibri" panose="020F0502020204030204" pitchFamily="34" charset="0"/>
                <a:ea typeface="Times New Roman" panose="02020603050405020304" pitchFamily="18" charset="0"/>
                <a:cs typeface="Traditional Arabic" panose="02020603050405020304" pitchFamily="18" charset="-78"/>
              </a:rPr>
              <a:t>LAN</a:t>
            </a:r>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40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8" name="مربع نص 7">
            <a:extLst>
              <a:ext uri="{FF2B5EF4-FFF2-40B4-BE49-F238E27FC236}">
                <a16:creationId xmlns:a16="http://schemas.microsoft.com/office/drawing/2014/main" id="{36D7C7F6-1DCC-43AD-B7CC-4CCADA50625F}"/>
              </a:ext>
            </a:extLst>
          </p:cNvPr>
          <p:cNvSpPr txBox="1"/>
          <p:nvPr/>
        </p:nvSpPr>
        <p:spPr>
          <a:xfrm>
            <a:off x="1589139" y="2089203"/>
            <a:ext cx="3392129"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a:t>
            </a: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لموجه</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المحول</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الموزع</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بوابة المنزل</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86550CAD-DE13-4024-94B6-1C689F70DFBE}"/>
              </a:ext>
            </a:extLst>
          </p:cNvPr>
          <p:cNvSpPr txBox="1"/>
          <p:nvPr/>
        </p:nvSpPr>
        <p:spPr>
          <a:xfrm>
            <a:off x="-1117190" y="4455348"/>
            <a:ext cx="6098458"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الموجه</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المحول</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lvl="0" indent="-4572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الموزع</a:t>
            </a:r>
          </a:p>
          <a:p>
            <a:pPr marL="457200" lvl="0" indent="-4572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بوابة المنزل</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82393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9E57EDE-6168-4810-92A0-EEE0314429F3}"/>
              </a:ext>
            </a:extLst>
          </p:cNvPr>
          <p:cNvSpPr txBox="1"/>
          <p:nvPr/>
        </p:nvSpPr>
        <p:spPr>
          <a:xfrm>
            <a:off x="1334729" y="719192"/>
            <a:ext cx="10323871" cy="584775"/>
          </a:xfrm>
          <a:prstGeom prst="rect">
            <a:avLst/>
          </a:prstGeom>
          <a:noFill/>
        </p:spPr>
        <p:txBody>
          <a:bodyPr wrap="square">
            <a:spAutoFit/>
          </a:bodyPr>
          <a:lstStyle/>
          <a:p>
            <a:pPr lvl="0"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جهاز يستخدم لإيصال عدة أجهزة داخل الشبكة المحلية :</a:t>
            </a:r>
            <a:endParaRPr lang="en-US" sz="40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8EC01542-4D33-4588-9E60-C4052927F059}"/>
              </a:ext>
            </a:extLst>
          </p:cNvPr>
          <p:cNvSpPr txBox="1"/>
          <p:nvPr/>
        </p:nvSpPr>
        <p:spPr>
          <a:xfrm>
            <a:off x="3222522" y="3476542"/>
            <a:ext cx="8436078"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جهاز يستخدم لتوفير خدمة اتصال </a:t>
            </a:r>
            <a:r>
              <a:rPr lang="en-US" sz="2800" b="1" dirty="0">
                <a:solidFill>
                  <a:srgbClr val="0070C0"/>
                </a:solidFill>
                <a:effectLst/>
                <a:latin typeface="Calibri" panose="020F0502020204030204" pitchFamily="34" charset="0"/>
                <a:ea typeface="Times New Roman" panose="02020603050405020304" pitchFamily="18" charset="0"/>
                <a:cs typeface="Traditional Arabic" panose="02020603050405020304" pitchFamily="18" charset="-78"/>
              </a:rPr>
              <a:t>Wi-Fi</a:t>
            </a:r>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اللاسلكية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22B89082-D25B-4753-B66E-7639CC5F5B29}"/>
              </a:ext>
            </a:extLst>
          </p:cNvPr>
          <p:cNvSpPr txBox="1"/>
          <p:nvPr/>
        </p:nvSpPr>
        <p:spPr>
          <a:xfrm>
            <a:off x="999204" y="1303967"/>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الموجه</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المحول</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الموزع</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بوابة المنزل</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9785DFC4-AEC6-4F03-8F40-EDDA750B1796}"/>
              </a:ext>
            </a:extLst>
          </p:cNvPr>
          <p:cNvSpPr txBox="1"/>
          <p:nvPr/>
        </p:nvSpPr>
        <p:spPr>
          <a:xfrm>
            <a:off x="999204" y="4049688"/>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الموجه</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المحول</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الموزع</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بوابة المنزل</a:t>
            </a:r>
            <a:endParaRPr lang="en-US" sz="3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39302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2EBCDE7-4FC6-4D72-AADF-4C5094B33D70}"/>
              </a:ext>
            </a:extLst>
          </p:cNvPr>
          <p:cNvSpPr txBox="1"/>
          <p:nvPr/>
        </p:nvSpPr>
        <p:spPr>
          <a:xfrm>
            <a:off x="7704134" y="2491214"/>
            <a:ext cx="3901956"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الرابع  ..</a:t>
            </a:r>
          </a:p>
        </p:txBody>
      </p:sp>
      <p:pic>
        <p:nvPicPr>
          <p:cNvPr id="5" name="Picture 2" descr="مزود خدمة الإنترنت ذات النطاق العريض الوصول إلى الإنترنت اتصال الألياف  الضوئية ، وغيرها, شبكة كمبيوتر, خدمة png">
            <a:extLst>
              <a:ext uri="{FF2B5EF4-FFF2-40B4-BE49-F238E27FC236}">
                <a16:creationId xmlns:a16="http://schemas.microsoft.com/office/drawing/2014/main" id="{3EC13D73-FF10-40C3-A039-9556B25CD015}"/>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t="8539" b="18201"/>
          <a:stretch/>
        </p:blipFill>
        <p:spPr bwMode="auto">
          <a:xfrm>
            <a:off x="-1" y="1"/>
            <a:ext cx="6528953" cy="669145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C65EEAC5-7CE3-46AD-89A2-DAE34FB3C558}"/>
              </a:ext>
            </a:extLst>
          </p:cNvPr>
          <p:cNvSpPr txBox="1"/>
          <p:nvPr/>
        </p:nvSpPr>
        <p:spPr>
          <a:xfrm>
            <a:off x="5062122" y="3746124"/>
            <a:ext cx="7483839" cy="707886"/>
          </a:xfrm>
          <a:prstGeom prst="rect">
            <a:avLst/>
          </a:prstGeom>
          <a:noFill/>
        </p:spPr>
        <p:txBody>
          <a:bodyPr wrap="square" rtlCol="1">
            <a:spAutoFit/>
          </a:bodyPr>
          <a:lstStyle/>
          <a:p>
            <a:pPr marL="228600" indent="-228600" algn="ctr" rtl="1"/>
            <a:r>
              <a:rPr lang="ar-SA" sz="4000" b="1" dirty="0">
                <a:effectLst/>
                <a:latin typeface="Times New Roman" panose="02020603050405020304" pitchFamily="18" charset="0"/>
                <a:ea typeface="Times New Roman" panose="02020603050405020304" pitchFamily="18" charset="0"/>
                <a:cs typeface="Calibri" panose="020F0502020204030204" pitchFamily="34" charset="0"/>
              </a:rPr>
              <a:t>إنشاء اتصال إنترنت عبر الكابل</a:t>
            </a:r>
            <a:endParaRPr lang="en-US" sz="40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411821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9CABBEC-BA72-41FF-BCEF-8DA08990C293}"/>
              </a:ext>
            </a:extLst>
          </p:cNvPr>
          <p:cNvSpPr txBox="1"/>
          <p:nvPr/>
        </p:nvSpPr>
        <p:spPr>
          <a:xfrm>
            <a:off x="742335" y="560439"/>
            <a:ext cx="10707329" cy="646331"/>
          </a:xfrm>
          <a:prstGeom prst="rect">
            <a:avLst/>
          </a:prstGeom>
          <a:noFill/>
        </p:spPr>
        <p:txBody>
          <a:bodyPr wrap="square">
            <a:spAutoFit/>
          </a:bodyPr>
          <a:lstStyle/>
          <a:p>
            <a:pPr algn="ctr" rtl="1"/>
            <a:r>
              <a:rPr lang="ar-SA" sz="3600" b="1" dirty="0">
                <a:solidFill>
                  <a:srgbClr val="C00000"/>
                </a:solidFill>
                <a:latin typeface="Calibri" panose="020F0502020204030204" pitchFamily="34" charset="0"/>
                <a:cs typeface="Calibri" panose="020F0502020204030204" pitchFamily="34" charset="0"/>
              </a:rPr>
              <a:t>الخطوات التي يتعين اتباعها لتوصيل شبكة محلية </a:t>
            </a:r>
            <a:r>
              <a:rPr lang="en-US" sz="3600" b="1" dirty="0">
                <a:solidFill>
                  <a:srgbClr val="C00000"/>
                </a:solidFill>
                <a:latin typeface="Calibri" panose="020F0502020204030204" pitchFamily="34" charset="0"/>
                <a:cs typeface="Calibri" panose="020F0502020204030204" pitchFamily="34" charset="0"/>
              </a:rPr>
              <a:t> LAN </a:t>
            </a:r>
            <a:r>
              <a:rPr lang="ar-SA" sz="3600" b="1" dirty="0">
                <a:solidFill>
                  <a:srgbClr val="C00000"/>
                </a:solidFill>
                <a:latin typeface="Calibri" panose="020F0502020204030204" pitchFamily="34" charset="0"/>
                <a:cs typeface="Calibri" panose="020F0502020204030204" pitchFamily="34" charset="0"/>
              </a:rPr>
              <a:t>بالإنترنت</a:t>
            </a:r>
          </a:p>
        </p:txBody>
      </p:sp>
      <p:graphicFrame>
        <p:nvGraphicFramePr>
          <p:cNvPr id="4" name="جدول 4">
            <a:extLst>
              <a:ext uri="{FF2B5EF4-FFF2-40B4-BE49-F238E27FC236}">
                <a16:creationId xmlns:a16="http://schemas.microsoft.com/office/drawing/2014/main" id="{F178A9B4-A717-4ED0-8DB2-89B233B6BDF2}"/>
              </a:ext>
            </a:extLst>
          </p:cNvPr>
          <p:cNvGraphicFramePr>
            <a:graphicFrameLocks noGrp="1"/>
          </p:cNvGraphicFramePr>
          <p:nvPr>
            <p:extLst>
              <p:ext uri="{D42A27DB-BD31-4B8C-83A1-F6EECF244321}">
                <p14:modId xmlns:p14="http://schemas.microsoft.com/office/powerpoint/2010/main" val="2979172912"/>
              </p:ext>
            </p:extLst>
          </p:nvPr>
        </p:nvGraphicFramePr>
        <p:xfrm>
          <a:off x="1106128" y="1589819"/>
          <a:ext cx="10343536" cy="3962202"/>
        </p:xfrm>
        <a:graphic>
          <a:graphicData uri="http://schemas.openxmlformats.org/drawingml/2006/table">
            <a:tbl>
              <a:tblPr rtl="1" firstRow="1" bandRow="1">
                <a:tableStyleId>{5C22544A-7EE6-4342-B048-85BDC9FD1C3A}</a:tableStyleId>
              </a:tblPr>
              <a:tblGrid>
                <a:gridCol w="10343536">
                  <a:extLst>
                    <a:ext uri="{9D8B030D-6E8A-4147-A177-3AD203B41FA5}">
                      <a16:colId xmlns:a16="http://schemas.microsoft.com/office/drawing/2014/main" val="2254628478"/>
                    </a:ext>
                  </a:extLst>
                </a:gridCol>
              </a:tblGrid>
              <a:tr h="64711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1. إنشاء هيكلية الشبكة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606554"/>
                  </a:ext>
                </a:extLst>
              </a:tr>
              <a:tr h="594753">
                <a:tc>
                  <a:txBody>
                    <a:bodyPr/>
                    <a:lstStyle/>
                    <a:p>
                      <a:pPr algn="r" rtl="1"/>
                      <a:r>
                        <a:rPr lang="ar-SA" sz="2400" b="1" dirty="0">
                          <a:solidFill>
                            <a:schemeClr val="tx1"/>
                          </a:solidFill>
                          <a:latin typeface="Calibri" panose="020F0502020204030204" pitchFamily="34" charset="0"/>
                          <a:cs typeface="Calibri" panose="020F0502020204030204" pitchFamily="34" charset="0"/>
                        </a:rPr>
                        <a:t>2. إضافة أجهزة الشبكة </a:t>
                      </a:r>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7319987"/>
                  </a:ext>
                </a:extLst>
              </a:tr>
              <a:tr h="647119">
                <a:tc>
                  <a:txBody>
                    <a:bodyPr/>
                    <a:lstStyle/>
                    <a:p>
                      <a:pPr algn="r" rtl="1"/>
                      <a:r>
                        <a:rPr lang="ar-SA" sz="2400" b="1" dirty="0">
                          <a:solidFill>
                            <a:schemeClr val="tx1"/>
                          </a:solidFill>
                          <a:latin typeface="Calibri" panose="020F0502020204030204" pitchFamily="34" charset="0"/>
                          <a:cs typeface="Calibri" panose="020F0502020204030204" pitchFamily="34" charset="0"/>
                        </a:rPr>
                        <a:t>3. توصيل الكابلات بين الأجهزة </a:t>
                      </a:r>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9424338"/>
                  </a:ext>
                </a:extLst>
              </a:tr>
              <a:tr h="71304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4. تهيئة أجهزة الشبكة لتوصيل الشبكة المحلية </a:t>
                      </a:r>
                      <a:r>
                        <a:rPr lang="en-US" sz="2400" b="1" dirty="0">
                          <a:solidFill>
                            <a:schemeClr val="tx1"/>
                          </a:solidFill>
                          <a:latin typeface="Calibri" panose="020F0502020204030204" pitchFamily="34" charset="0"/>
                          <a:cs typeface="Calibri" panose="020F0502020204030204" pitchFamily="34" charset="0"/>
                        </a:rPr>
                        <a:t>LAN</a:t>
                      </a:r>
                      <a:r>
                        <a:rPr lang="ar-SA" sz="2400" b="1" dirty="0">
                          <a:solidFill>
                            <a:schemeClr val="tx1"/>
                          </a:solidFill>
                          <a:latin typeface="Calibri" panose="020F0502020204030204" pitchFamily="34" charset="0"/>
                          <a:cs typeface="Calibri" panose="020F0502020204030204" pitchFamily="34" charset="0"/>
                        </a:rPr>
                        <a:t> بالإنترنت باستخدام عناوين </a:t>
                      </a:r>
                      <a:r>
                        <a:rPr lang="en-US" sz="2400" b="1" dirty="0">
                          <a:solidFill>
                            <a:schemeClr val="tx1"/>
                          </a:solidFill>
                          <a:latin typeface="Calibri" panose="020F0502020204030204" pitchFamily="34" charset="0"/>
                          <a:cs typeface="Calibri" panose="020F0502020204030204" pitchFamily="34" charset="0"/>
                        </a:rPr>
                        <a:t>IP </a:t>
                      </a:r>
                      <a:r>
                        <a:rPr lang="ar-SA" sz="2400" b="1" dirty="0">
                          <a:solidFill>
                            <a:schemeClr val="tx1"/>
                          </a:solidFill>
                          <a:latin typeface="Calibri" panose="020F0502020204030204" pitchFamily="34" charset="0"/>
                          <a:cs typeface="Calibri" panose="020F0502020204030204" pitchFamily="34" charset="0"/>
                        </a:rPr>
                        <a:t> لثابتة </a:t>
                      </a:r>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8610796"/>
                  </a:ext>
                </a:extLst>
              </a:tr>
              <a:tr h="713046">
                <a:tc>
                  <a:txBody>
                    <a:bodyPr/>
                    <a:lstStyle/>
                    <a:p>
                      <a:pPr algn="r" rtl="1"/>
                      <a:r>
                        <a:rPr lang="ar-SA" sz="2400" b="1" dirty="0">
                          <a:solidFill>
                            <a:schemeClr val="tx1"/>
                          </a:solidFill>
                          <a:latin typeface="Calibri" panose="020F0502020204030204" pitchFamily="34" charset="0"/>
                          <a:cs typeface="Calibri" panose="020F0502020204030204" pitchFamily="34" charset="0"/>
                        </a:rPr>
                        <a:t>5. تهيئة أجهزة الشبكة لتوصيل الشبكة المحلية </a:t>
                      </a:r>
                      <a:r>
                        <a:rPr lang="en-US" sz="2400" b="1" dirty="0">
                          <a:solidFill>
                            <a:schemeClr val="tx1"/>
                          </a:solidFill>
                          <a:latin typeface="Calibri" panose="020F0502020204030204" pitchFamily="34" charset="0"/>
                          <a:cs typeface="Calibri" panose="020F0502020204030204" pitchFamily="34" charset="0"/>
                        </a:rPr>
                        <a:t>LAN </a:t>
                      </a:r>
                      <a:r>
                        <a:rPr lang="ar-SA" sz="2400" b="1" dirty="0">
                          <a:solidFill>
                            <a:schemeClr val="tx1"/>
                          </a:solidFill>
                          <a:latin typeface="Calibri" panose="020F0502020204030204" pitchFamily="34" charset="0"/>
                          <a:cs typeface="Calibri" panose="020F0502020204030204" pitchFamily="34" charset="0"/>
                        </a:rPr>
                        <a:t> بالإنترنت باستخدام عناوين </a:t>
                      </a:r>
                      <a:r>
                        <a:rPr lang="en-US" sz="2400" b="1" dirty="0">
                          <a:solidFill>
                            <a:schemeClr val="tx1"/>
                          </a:solidFill>
                          <a:latin typeface="Calibri" panose="020F0502020204030204" pitchFamily="34" charset="0"/>
                          <a:cs typeface="Calibri" panose="020F0502020204030204" pitchFamily="34" charset="0"/>
                        </a:rPr>
                        <a:t>IP</a:t>
                      </a:r>
                      <a:r>
                        <a:rPr lang="ar-SA" sz="2400" b="1" dirty="0">
                          <a:solidFill>
                            <a:schemeClr val="tx1"/>
                          </a:solidFill>
                          <a:latin typeface="Calibri" panose="020F0502020204030204" pitchFamily="34" charset="0"/>
                          <a:cs typeface="Calibri" panose="020F0502020204030204" pitchFamily="34" charset="0"/>
                        </a:rPr>
                        <a:t> الديناميكية </a:t>
                      </a:r>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314089"/>
                  </a:ext>
                </a:extLst>
              </a:tr>
              <a:tr h="64711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6. </a:t>
                      </a:r>
                      <a:r>
                        <a:rPr lang="ar-SA" sz="2400" b="1" dirty="0">
                          <a:solidFill>
                            <a:schemeClr val="tx1"/>
                          </a:solidFill>
                          <a:latin typeface="Calibri" panose="020F0502020204030204" pitchFamily="34" charset="0"/>
                          <a:cs typeface="Calibri" panose="020F0502020204030204" pitchFamily="34" charset="0"/>
                        </a:rPr>
                        <a:t>اختيار التوصيل. </a:t>
                      </a:r>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44091"/>
                  </a:ext>
                </a:extLst>
              </a:tr>
            </a:tbl>
          </a:graphicData>
        </a:graphic>
      </p:graphicFrame>
    </p:spTree>
    <p:extLst>
      <p:ext uri="{BB962C8B-B14F-4D97-AF65-F5344CB8AC3E}">
        <p14:creationId xmlns:p14="http://schemas.microsoft.com/office/powerpoint/2010/main" val="1973597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5E4C7A5-4159-42FE-AA29-7BD7C5F9C07C}"/>
              </a:ext>
            </a:extLst>
          </p:cNvPr>
          <p:cNvSpPr txBox="1"/>
          <p:nvPr/>
        </p:nvSpPr>
        <p:spPr>
          <a:xfrm>
            <a:off x="988142" y="731125"/>
            <a:ext cx="10799507"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جهاز يوفر إمكانية الوصول للإنترنت للأجهزة المزودة بإمكانيات شبكة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Wi-Fi</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E653BFB1-82BD-47F9-8D73-CB8EBAED6256}"/>
              </a:ext>
            </a:extLst>
          </p:cNvPr>
          <p:cNvSpPr txBox="1"/>
          <p:nvPr/>
        </p:nvSpPr>
        <p:spPr>
          <a:xfrm>
            <a:off x="1548581" y="3330903"/>
            <a:ext cx="10239068"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جهاز يعمل كجسر بين شبكتك المحلية والانترنت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A4E01DB6-B55A-4A3B-8C4B-3F3D7D9CD873}"/>
              </a:ext>
            </a:extLst>
          </p:cNvPr>
          <p:cNvSpPr txBox="1"/>
          <p:nvPr/>
        </p:nvSpPr>
        <p:spPr>
          <a:xfrm>
            <a:off x="2035276" y="1345030"/>
            <a:ext cx="4063181"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موجه لاسلكي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المودم السلكي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ايقونة سحابة الإنترنت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خادم الويب</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E1A57DF2-9835-428D-9AE7-B0B157A40BAA}"/>
              </a:ext>
            </a:extLst>
          </p:cNvPr>
          <p:cNvSpPr txBox="1"/>
          <p:nvPr/>
        </p:nvSpPr>
        <p:spPr>
          <a:xfrm>
            <a:off x="1548580" y="4085669"/>
            <a:ext cx="4549877"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موجه لاسلكي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المودم السلكي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ايقونة سحابة الإنترنت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خادم الويب</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35159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828EB4E-9E11-4453-9B75-729B338FC10A}"/>
              </a:ext>
            </a:extLst>
          </p:cNvPr>
          <p:cNvSpPr txBox="1"/>
          <p:nvPr/>
        </p:nvSpPr>
        <p:spPr>
          <a:xfrm>
            <a:off x="189271" y="706096"/>
            <a:ext cx="11813458" cy="584775"/>
          </a:xfrm>
          <a:prstGeom prst="rect">
            <a:avLst/>
          </a:prstGeom>
          <a:noFill/>
        </p:spPr>
        <p:txBody>
          <a:bodyPr wrap="square">
            <a:spAutoFit/>
          </a:bodyPr>
          <a:lstStyle/>
          <a:p>
            <a:pPr lvl="0"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تستخدم لمحاكاة شبكة الانترنت وقد يكون مزود خدمة الانترنت </a:t>
            </a:r>
            <a:r>
              <a:rPr lang="en-US" sz="32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ISP</a:t>
            </a:r>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أحد عناصرها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AFC58880-9054-46EE-A6D8-B43ED48119BF}"/>
              </a:ext>
            </a:extLst>
          </p:cNvPr>
          <p:cNvSpPr txBox="1"/>
          <p:nvPr/>
        </p:nvSpPr>
        <p:spPr>
          <a:xfrm>
            <a:off x="2606777" y="3429000"/>
            <a:ext cx="9029701" cy="523220"/>
          </a:xfrm>
          <a:prstGeom prst="rect">
            <a:avLst/>
          </a:prstGeom>
          <a:noFill/>
        </p:spPr>
        <p:txBody>
          <a:bodyPr wrap="square">
            <a:spAutoFit/>
          </a:bodyPr>
          <a:lstStyle/>
          <a:p>
            <a:pPr lvl="0"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يستضيف موقع ويب معين كموقع شركة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cisco.com</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200CCF7E-B0EC-4E73-924A-89D2F0DDC1EA}"/>
              </a:ext>
            </a:extLst>
          </p:cNvPr>
          <p:cNvSpPr txBox="1"/>
          <p:nvPr/>
        </p:nvSpPr>
        <p:spPr>
          <a:xfrm>
            <a:off x="-569657" y="1430673"/>
            <a:ext cx="6098458"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موجه لاسلكي</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المودم السلكي</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ايقونة سحابة الإنترنت</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خادم الويب</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B56AC094-1432-4067-A30B-4A2D3389B43F}"/>
              </a:ext>
            </a:extLst>
          </p:cNvPr>
          <p:cNvSpPr txBox="1"/>
          <p:nvPr/>
        </p:nvSpPr>
        <p:spPr>
          <a:xfrm>
            <a:off x="1926507" y="4256866"/>
            <a:ext cx="3602294"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موجه لاسلكي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المودم السلكي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ايقونة سحابة الإنترنت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خادم الويب</a:t>
            </a:r>
            <a:endParaRPr lang="ar-SA"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1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30;p35">
            <a:extLst>
              <a:ext uri="{FF2B5EF4-FFF2-40B4-BE49-F238E27FC236}">
                <a16:creationId xmlns:a16="http://schemas.microsoft.com/office/drawing/2014/main" id="{A706A051-49BF-43AB-B823-13B21E12F97C}"/>
              </a:ext>
            </a:extLst>
          </p:cNvPr>
          <p:cNvSpPr txBox="1">
            <a:spLocks/>
          </p:cNvSpPr>
          <p:nvPr/>
        </p:nvSpPr>
        <p:spPr>
          <a:xfrm>
            <a:off x="2191217" y="167412"/>
            <a:ext cx="8457853" cy="73766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4400" b="1" dirty="0">
                <a:solidFill>
                  <a:srgbClr val="C00000"/>
                </a:solidFill>
                <a:latin typeface="Calibri" panose="020F0502020204030204" pitchFamily="34" charset="0"/>
                <a:cs typeface="Calibri" panose="020F0502020204030204" pitchFamily="34" charset="0"/>
              </a:rPr>
              <a:t>تصنيف الشبكات وفقا للوسيط الناقل</a:t>
            </a:r>
          </a:p>
        </p:txBody>
      </p:sp>
      <p:pic>
        <p:nvPicPr>
          <p:cNvPr id="3" name="Picture 6" descr="شبكات الحاسوب اللاسلكية">
            <a:extLst>
              <a:ext uri="{FF2B5EF4-FFF2-40B4-BE49-F238E27FC236}">
                <a16:creationId xmlns:a16="http://schemas.microsoft.com/office/drawing/2014/main" id="{41A92BB3-6AC9-4570-939B-3E95A95AB69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153" y="3058784"/>
            <a:ext cx="2600294" cy="2153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SKY - 3m CAT8 Computer Switch Router Ethernet Network LAN Cable ، Patch  Lead RJ45">
            <a:extLst>
              <a:ext uri="{FF2B5EF4-FFF2-40B4-BE49-F238E27FC236}">
                <a16:creationId xmlns:a16="http://schemas.microsoft.com/office/drawing/2014/main" id="{16D991BE-2044-441A-966E-67232B667A8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3020" y="1109300"/>
            <a:ext cx="2600294" cy="2083144"/>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159FC90F-73E9-4D0F-9CC8-63354561349B}"/>
              </a:ext>
            </a:extLst>
          </p:cNvPr>
          <p:cNvSpPr txBox="1"/>
          <p:nvPr/>
        </p:nvSpPr>
        <p:spPr>
          <a:xfrm>
            <a:off x="3759239" y="1545433"/>
            <a:ext cx="3326914" cy="1077218"/>
          </a:xfrm>
          <a:prstGeom prst="rect">
            <a:avLst/>
          </a:prstGeom>
          <a:noFill/>
        </p:spPr>
        <p:txBody>
          <a:bodyPr wrap="square">
            <a:spAutoFit/>
          </a:bodyPr>
          <a:lstStyle/>
          <a:p>
            <a:pPr algn="ctr" rtl="1"/>
            <a:r>
              <a:rPr lang="ar-SA" sz="3200" b="1" dirty="0">
                <a:solidFill>
                  <a:schemeClr val="tx1">
                    <a:lumMod val="50000"/>
                  </a:schemeClr>
                </a:solidFill>
                <a:latin typeface="Calibri" panose="020F0502020204030204" pitchFamily="34" charset="0"/>
                <a:cs typeface="Calibri" panose="020F0502020204030204" pitchFamily="34" charset="0"/>
              </a:rPr>
              <a:t>الشبكات السلكية</a:t>
            </a:r>
          </a:p>
          <a:p>
            <a:pPr algn="ctr" rtl="1"/>
            <a:r>
              <a:rPr lang="en-US" sz="3200" b="1" dirty="0">
                <a:solidFill>
                  <a:schemeClr val="tx1">
                    <a:lumMod val="50000"/>
                  </a:schemeClr>
                </a:solidFill>
                <a:latin typeface="Calibri" panose="020F0502020204030204" pitchFamily="34" charset="0"/>
                <a:cs typeface="Calibri" panose="020F0502020204030204" pitchFamily="34" charset="0"/>
              </a:rPr>
              <a:t>wired networks</a:t>
            </a:r>
          </a:p>
        </p:txBody>
      </p:sp>
      <p:sp>
        <p:nvSpPr>
          <p:cNvPr id="6" name="مربع نص 5">
            <a:extLst>
              <a:ext uri="{FF2B5EF4-FFF2-40B4-BE49-F238E27FC236}">
                <a16:creationId xmlns:a16="http://schemas.microsoft.com/office/drawing/2014/main" id="{B9179C91-F2EE-40E9-9C63-C35B4EE4CCEB}"/>
              </a:ext>
            </a:extLst>
          </p:cNvPr>
          <p:cNvSpPr txBox="1"/>
          <p:nvPr/>
        </p:nvSpPr>
        <p:spPr>
          <a:xfrm>
            <a:off x="3493877" y="3784039"/>
            <a:ext cx="3857638" cy="1077218"/>
          </a:xfrm>
          <a:prstGeom prst="rect">
            <a:avLst/>
          </a:prstGeom>
          <a:noFill/>
        </p:spPr>
        <p:txBody>
          <a:bodyPr wrap="square">
            <a:spAutoFit/>
          </a:bodyPr>
          <a:lstStyle/>
          <a:p>
            <a:pPr algn="ctr" rtl="1"/>
            <a:r>
              <a:rPr lang="ar-SA" sz="3200" b="1" dirty="0">
                <a:solidFill>
                  <a:schemeClr val="tx1">
                    <a:lumMod val="50000"/>
                  </a:schemeClr>
                </a:solidFill>
                <a:latin typeface="Calibri" panose="020F0502020204030204" pitchFamily="34" charset="0"/>
                <a:cs typeface="Calibri" panose="020F0502020204030204" pitchFamily="34" charset="0"/>
              </a:rPr>
              <a:t>الشبكات اللاسلكية</a:t>
            </a:r>
          </a:p>
          <a:p>
            <a:pPr algn="ctr" rtl="1"/>
            <a:r>
              <a:rPr lang="en-US" sz="3200" b="1" dirty="0">
                <a:solidFill>
                  <a:schemeClr val="tx1">
                    <a:lumMod val="50000"/>
                  </a:schemeClr>
                </a:solidFill>
                <a:latin typeface="Calibri" panose="020F0502020204030204" pitchFamily="34" charset="0"/>
                <a:cs typeface="Calibri" panose="020F0502020204030204" pitchFamily="34" charset="0"/>
              </a:rPr>
              <a:t>wired networks</a:t>
            </a:r>
          </a:p>
        </p:txBody>
      </p:sp>
    </p:spTree>
    <p:extLst>
      <p:ext uri="{BB962C8B-B14F-4D97-AF65-F5344CB8AC3E}">
        <p14:creationId xmlns:p14="http://schemas.microsoft.com/office/powerpoint/2010/main" val="412010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D969FFD-7260-4E4A-A317-DA3CC9F11788}"/>
              </a:ext>
            </a:extLst>
          </p:cNvPr>
          <p:cNvSpPr>
            <a:spLocks noChangeArrowheads="1"/>
          </p:cNvSpPr>
          <p:nvPr/>
        </p:nvSpPr>
        <p:spPr bwMode="auto">
          <a:xfrm>
            <a:off x="3224861" y="221226"/>
            <a:ext cx="5742278" cy="1017639"/>
          </a:xfrm>
          <a:prstGeom prst="rect">
            <a:avLst/>
          </a:prstGeom>
          <a:noFill/>
          <a:ln w="9525">
            <a:noFill/>
            <a:miter lim="800000"/>
            <a:headEnd/>
            <a:tailEnd/>
          </a:ln>
          <a:effectLst/>
        </p:spPr>
        <p:txBody>
          <a:bodyPr anchor="ctr"/>
          <a:lstStyle/>
          <a:p>
            <a:pPr algn="ctr" rtl="1" eaLnBrk="1" hangingPunct="1">
              <a:defRPr/>
            </a:pPr>
            <a:r>
              <a:rPr lang="ar-SA" sz="4400" b="1" dirty="0">
                <a:solidFill>
                  <a:srgbClr val="C00000"/>
                </a:solidFill>
                <a:latin typeface="Calibri" panose="020F0502020204030204" pitchFamily="34" charset="0"/>
                <a:cs typeface="Calibri" panose="020F0502020204030204" pitchFamily="34" charset="0"/>
              </a:rPr>
              <a:t>أنواع شبكات الحاسب</a:t>
            </a:r>
            <a:endParaRPr lang="en-US" sz="4400" b="1" dirty="0">
              <a:solidFill>
                <a:srgbClr val="C00000"/>
              </a:solidFill>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7E1AC6D3-1372-46A9-8BE1-1985C930C6D4}"/>
              </a:ext>
            </a:extLst>
          </p:cNvPr>
          <p:cNvSpPr txBox="1"/>
          <p:nvPr/>
        </p:nvSpPr>
        <p:spPr>
          <a:xfrm>
            <a:off x="858479" y="1238865"/>
            <a:ext cx="10475042" cy="1200329"/>
          </a:xfrm>
          <a:prstGeom prst="rect">
            <a:avLst/>
          </a:prstGeom>
          <a:noFill/>
        </p:spPr>
        <p:txBody>
          <a:bodyPr wrap="square">
            <a:spAutoFit/>
          </a:bodyPr>
          <a:lstStyle/>
          <a:p>
            <a:pPr algn="ctr" rtl="1"/>
            <a:r>
              <a:rPr lang="ar-SA" sz="3600" b="1" dirty="0">
                <a:latin typeface="Calibri" panose="020F0502020204030204" pitchFamily="34" charset="0"/>
                <a:cs typeface="Calibri" panose="020F0502020204030204" pitchFamily="34" charset="0"/>
              </a:rPr>
              <a:t>هناك ثلاثة أنواع رئيسية من الاتصالات السلكية ذات النطاق العريض للاستخدامات الاستهلاكية أو السكنية: </a:t>
            </a:r>
          </a:p>
        </p:txBody>
      </p:sp>
      <p:graphicFrame>
        <p:nvGraphicFramePr>
          <p:cNvPr id="9" name="جدول 9">
            <a:extLst>
              <a:ext uri="{FF2B5EF4-FFF2-40B4-BE49-F238E27FC236}">
                <a16:creationId xmlns:a16="http://schemas.microsoft.com/office/drawing/2014/main" id="{55F5AB60-8B65-4EFC-AE7F-101A1C3BE32B}"/>
              </a:ext>
            </a:extLst>
          </p:cNvPr>
          <p:cNvGraphicFramePr>
            <a:graphicFrameLocks noGrp="1"/>
          </p:cNvGraphicFramePr>
          <p:nvPr>
            <p:extLst>
              <p:ext uri="{D42A27DB-BD31-4B8C-83A1-F6EECF244321}">
                <p14:modId xmlns:p14="http://schemas.microsoft.com/office/powerpoint/2010/main" val="2829363102"/>
              </p:ext>
            </p:extLst>
          </p:nvPr>
        </p:nvGraphicFramePr>
        <p:xfrm>
          <a:off x="1399455" y="2435969"/>
          <a:ext cx="9676584" cy="3838384"/>
        </p:xfrm>
        <a:graphic>
          <a:graphicData uri="http://schemas.openxmlformats.org/drawingml/2006/table">
            <a:tbl>
              <a:tblPr rtl="1" firstRow="1" bandRow="1">
                <a:tableStyleId>{5C22544A-7EE6-4342-B048-85BDC9FD1C3A}</a:tableStyleId>
              </a:tblPr>
              <a:tblGrid>
                <a:gridCol w="4262284">
                  <a:extLst>
                    <a:ext uri="{9D8B030D-6E8A-4147-A177-3AD203B41FA5}">
                      <a16:colId xmlns:a16="http://schemas.microsoft.com/office/drawing/2014/main" val="425466146"/>
                    </a:ext>
                  </a:extLst>
                </a:gridCol>
                <a:gridCol w="5414300">
                  <a:extLst>
                    <a:ext uri="{9D8B030D-6E8A-4147-A177-3AD203B41FA5}">
                      <a16:colId xmlns:a16="http://schemas.microsoft.com/office/drawing/2014/main" val="252568184"/>
                    </a:ext>
                  </a:extLst>
                </a:gridCol>
              </a:tblGrid>
              <a:tr h="13063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solidFill>
                            <a:srgbClr val="0070C0"/>
                          </a:solidFill>
                          <a:latin typeface="Calibri" panose="020F0502020204030204" pitchFamily="34" charset="0"/>
                          <a:cs typeface="Calibri" panose="020F0502020204030204" pitchFamily="34" charset="0"/>
                        </a:rPr>
                        <a:t>شبكة الكابلات المحورية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960448"/>
                  </a:ext>
                </a:extLst>
              </a:tr>
              <a:tr h="1306317">
                <a:tc>
                  <a:txBody>
                    <a:bodyPr/>
                    <a:lstStyle/>
                    <a:p>
                      <a:pPr algn="ctr" rtl="1"/>
                      <a:r>
                        <a:rPr lang="ar-SA" sz="2800" b="1" dirty="0">
                          <a:solidFill>
                            <a:srgbClr val="0070C0"/>
                          </a:solidFill>
                          <a:latin typeface="Calibri" panose="020F0502020204030204" pitchFamily="34" charset="0"/>
                          <a:cs typeface="Calibri" panose="020F0502020204030204" pitchFamily="34" charset="0"/>
                        </a:rPr>
                        <a:t>شبكة الخط المشترك الرقمي </a:t>
                      </a:r>
                    </a:p>
                    <a:p>
                      <a:pPr algn="ctr" rtl="1"/>
                      <a:r>
                        <a:rPr lang="en-US" sz="2800" b="1" dirty="0">
                          <a:solidFill>
                            <a:srgbClr val="0070C0"/>
                          </a:solidFill>
                          <a:latin typeface="Calibri" panose="020F0502020204030204" pitchFamily="34" charset="0"/>
                          <a:cs typeface="Calibri" panose="020F0502020204030204" pitchFamily="34" charset="0"/>
                        </a:rPr>
                        <a:t>Digital Subscriber Line - DSL</a:t>
                      </a:r>
                      <a:endParaRPr lang="ar-SA" sz="2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042068"/>
                  </a:ext>
                </a:extLst>
              </a:tr>
              <a:tr h="11604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solidFill>
                            <a:srgbClr val="0070C0"/>
                          </a:solidFill>
                          <a:latin typeface="Calibri" panose="020F0502020204030204" pitchFamily="34" charset="0"/>
                          <a:cs typeface="Calibri" panose="020F0502020204030204" pitchFamily="34" charset="0"/>
                        </a:rPr>
                        <a:t>شبكة الألياف الضوئية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228773"/>
                  </a:ext>
                </a:extLst>
              </a:tr>
            </a:tbl>
          </a:graphicData>
        </a:graphic>
      </p:graphicFrame>
      <p:grpSp>
        <p:nvGrpSpPr>
          <p:cNvPr id="13" name="مجموعة 12">
            <a:extLst>
              <a:ext uri="{FF2B5EF4-FFF2-40B4-BE49-F238E27FC236}">
                <a16:creationId xmlns:a16="http://schemas.microsoft.com/office/drawing/2014/main" id="{4F1F8DDB-A0E0-4480-A65D-F990F5BFA92C}"/>
              </a:ext>
            </a:extLst>
          </p:cNvPr>
          <p:cNvGrpSpPr/>
          <p:nvPr/>
        </p:nvGrpSpPr>
        <p:grpSpPr>
          <a:xfrm>
            <a:off x="2787445" y="2600047"/>
            <a:ext cx="2250749" cy="3655200"/>
            <a:chOff x="2787445" y="2600047"/>
            <a:chExt cx="2250749" cy="3655200"/>
          </a:xfrm>
        </p:grpSpPr>
        <p:pic>
          <p:nvPicPr>
            <p:cNvPr id="10" name="Picture 2" descr="الشبكات الدرس 6 : الكابل المحوري Coaxial Cable - مدونة Asri dz">
              <a:extLst>
                <a:ext uri="{FF2B5EF4-FFF2-40B4-BE49-F238E27FC236}">
                  <a16:creationId xmlns:a16="http://schemas.microsoft.com/office/drawing/2014/main" id="{CFCFAD80-3FFF-4F94-BDA9-83AE54073A6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5699" r="10121" b="20430"/>
            <a:stretch/>
          </p:blipFill>
          <p:spPr bwMode="auto">
            <a:xfrm>
              <a:off x="2787445" y="2600047"/>
              <a:ext cx="2073778" cy="8289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خط المشترك الرقمي DSL">
              <a:extLst>
                <a:ext uri="{FF2B5EF4-FFF2-40B4-BE49-F238E27FC236}">
                  <a16:creationId xmlns:a16="http://schemas.microsoft.com/office/drawing/2014/main" id="{3BE54F4D-6C12-46C9-BA2F-557BBC93B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086" y="3902018"/>
              <a:ext cx="2109108" cy="1033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اشتري اونلاين بأفضل الاسعار بالسعودية - سوق الان امازون السعودية: كابل  فايبر - فيرف - STC Fiber Optic Patch Cord SC/APC - SC/APC (٣ متر) :  الإلكترونيات والصور">
              <a:extLst>
                <a:ext uri="{FF2B5EF4-FFF2-40B4-BE49-F238E27FC236}">
                  <a16:creationId xmlns:a16="http://schemas.microsoft.com/office/drawing/2014/main" id="{AC5253ED-FE51-4C2A-BCB0-5D886E3513D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9086" y="5011569"/>
              <a:ext cx="1757184" cy="124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468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جدول 21">
            <a:extLst>
              <a:ext uri="{FF2B5EF4-FFF2-40B4-BE49-F238E27FC236}">
                <a16:creationId xmlns:a16="http://schemas.microsoft.com/office/drawing/2014/main" id="{86EB19ED-5E38-4260-9B05-CD747F6A8A43}"/>
              </a:ext>
            </a:extLst>
          </p:cNvPr>
          <p:cNvGraphicFramePr>
            <a:graphicFrameLocks noGrp="1"/>
          </p:cNvGraphicFramePr>
          <p:nvPr>
            <p:extLst>
              <p:ext uri="{D42A27DB-BD31-4B8C-83A1-F6EECF244321}">
                <p14:modId xmlns:p14="http://schemas.microsoft.com/office/powerpoint/2010/main" val="87600305"/>
              </p:ext>
            </p:extLst>
          </p:nvPr>
        </p:nvGraphicFramePr>
        <p:xfrm>
          <a:off x="609601" y="955638"/>
          <a:ext cx="11179276" cy="4464736"/>
        </p:xfrm>
        <a:graphic>
          <a:graphicData uri="http://schemas.openxmlformats.org/drawingml/2006/table">
            <a:tbl>
              <a:tblPr rtl="1" firstRow="1" bandRow="1">
                <a:tableStyleId>{0E3FDE45-AF77-4B5C-9715-49D594BDF05E}</a:tableStyleId>
              </a:tblPr>
              <a:tblGrid>
                <a:gridCol w="2461492">
                  <a:extLst>
                    <a:ext uri="{9D8B030D-6E8A-4147-A177-3AD203B41FA5}">
                      <a16:colId xmlns:a16="http://schemas.microsoft.com/office/drawing/2014/main" val="1880727079"/>
                    </a:ext>
                  </a:extLst>
                </a:gridCol>
                <a:gridCol w="2174417">
                  <a:extLst>
                    <a:ext uri="{9D8B030D-6E8A-4147-A177-3AD203B41FA5}">
                      <a16:colId xmlns:a16="http://schemas.microsoft.com/office/drawing/2014/main" val="3616598230"/>
                    </a:ext>
                  </a:extLst>
                </a:gridCol>
                <a:gridCol w="3318387">
                  <a:extLst>
                    <a:ext uri="{9D8B030D-6E8A-4147-A177-3AD203B41FA5}">
                      <a16:colId xmlns:a16="http://schemas.microsoft.com/office/drawing/2014/main" val="2945009793"/>
                    </a:ext>
                  </a:extLst>
                </a:gridCol>
                <a:gridCol w="3224980">
                  <a:extLst>
                    <a:ext uri="{9D8B030D-6E8A-4147-A177-3AD203B41FA5}">
                      <a16:colId xmlns:a16="http://schemas.microsoft.com/office/drawing/2014/main" val="1112473509"/>
                    </a:ext>
                  </a:extLst>
                </a:gridCol>
              </a:tblGrid>
              <a:tr h="660332">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0" dirty="0">
                          <a:solidFill>
                            <a:srgbClr val="0070C0"/>
                          </a:solidFill>
                          <a:latin typeface="Calibri" panose="020F0502020204030204" pitchFamily="34" charset="0"/>
                          <a:cs typeface="Calibri" panose="020F0502020204030204" pitchFamily="34" charset="0"/>
                        </a:rPr>
                        <a:t>النوع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3200" b="0" dirty="0">
                        <a:solidFill>
                          <a:srgbClr val="0070C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0" dirty="0">
                          <a:solidFill>
                            <a:srgbClr val="0070C0"/>
                          </a:solidFill>
                          <a:latin typeface="Calibri" panose="020F0502020204030204" pitchFamily="34" charset="0"/>
                          <a:cs typeface="Calibri" panose="020F0502020204030204" pitchFamily="34" charset="0"/>
                        </a:rPr>
                        <a:t>السرعة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0" dirty="0">
                          <a:solidFill>
                            <a:srgbClr val="0070C0"/>
                          </a:solidFill>
                          <a:latin typeface="Calibri" panose="020F0502020204030204" pitchFamily="34" charset="0"/>
                          <a:cs typeface="Calibri" panose="020F0502020204030204" pitchFamily="34" charset="0"/>
                        </a:rPr>
                        <a:t>الاستخدام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2336660"/>
                  </a:ext>
                </a:extLst>
              </a:tr>
              <a:tr h="12164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latin typeface="Calibri" panose="020F0502020204030204" pitchFamily="34" charset="0"/>
                          <a:cs typeface="Calibri" panose="020F0502020204030204" pitchFamily="34" charset="0"/>
                        </a:rPr>
                        <a:t>الكابلات المزدوج المجدول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تصل السرعة 10 ميجا بت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في الثانية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شبكات المنازل والمكاتب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313994"/>
                  </a:ext>
                </a:extLst>
              </a:tr>
              <a:tr h="12164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latin typeface="Calibri" panose="020F0502020204030204" pitchFamily="34" charset="0"/>
                          <a:cs typeface="Calibri" panose="020F0502020204030204" pitchFamily="34" charset="0"/>
                        </a:rPr>
                        <a:t>الكابل المحورية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تصل السرعة 10 ميجا بت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 في الثانية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تغذية وسائل الإذاعة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64100"/>
                  </a:ext>
                </a:extLst>
              </a:tr>
              <a:tr h="12164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latin typeface="Calibri" panose="020F0502020204030204" pitchFamily="34" charset="0"/>
                          <a:cs typeface="Calibri" panose="020F0502020204030204" pitchFamily="34" charset="0"/>
                        </a:rPr>
                        <a:t>الكابل الألياف البصرية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800" b="0" dirty="0">
                          <a:solidFill>
                            <a:schemeClr val="tx1"/>
                          </a:solidFill>
                          <a:latin typeface="Calibri" panose="020F0502020204030204" pitchFamily="34" charset="0"/>
                          <a:cs typeface="Calibri" panose="020F0502020204030204" pitchFamily="34" charset="0"/>
                        </a:rPr>
                        <a:t>تصل السرعة 300 ميجا بت في الثانية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المسافات الطويلة - شبكات البيانات الكابلات البحرية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545083"/>
                  </a:ext>
                </a:extLst>
              </a:tr>
            </a:tbl>
          </a:graphicData>
        </a:graphic>
      </p:graphicFrame>
      <p:grpSp>
        <p:nvGrpSpPr>
          <p:cNvPr id="26" name="مجموعة 25">
            <a:extLst>
              <a:ext uri="{FF2B5EF4-FFF2-40B4-BE49-F238E27FC236}">
                <a16:creationId xmlns:a16="http://schemas.microsoft.com/office/drawing/2014/main" id="{33C51291-B991-4EE2-AFBA-408A4ADEEDF0}"/>
              </a:ext>
            </a:extLst>
          </p:cNvPr>
          <p:cNvGrpSpPr/>
          <p:nvPr/>
        </p:nvGrpSpPr>
        <p:grpSpPr>
          <a:xfrm>
            <a:off x="7315200" y="1873044"/>
            <a:ext cx="2153268" cy="3303639"/>
            <a:chOff x="6965738" y="1843548"/>
            <a:chExt cx="2399491" cy="3222214"/>
          </a:xfrm>
        </p:grpSpPr>
        <p:pic>
          <p:nvPicPr>
            <p:cNvPr id="23" name="صورة 22">
              <a:extLst>
                <a:ext uri="{FF2B5EF4-FFF2-40B4-BE49-F238E27FC236}">
                  <a16:creationId xmlns:a16="http://schemas.microsoft.com/office/drawing/2014/main" id="{C0986F2C-5DC9-4D1B-989A-D2DFEA8CF27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00000"/>
                      </a14:imgEffect>
                    </a14:imgLayer>
                  </a14:imgProps>
                </a:ext>
              </a:extLst>
            </a:blip>
            <a:srcRect l="66809" t="-1" b="61180"/>
            <a:stretch/>
          </p:blipFill>
          <p:spPr>
            <a:xfrm>
              <a:off x="7506931" y="1843548"/>
              <a:ext cx="1316732" cy="739578"/>
            </a:xfrm>
            <a:prstGeom prst="rect">
              <a:avLst/>
            </a:prstGeom>
          </p:spPr>
        </p:pic>
        <p:pic>
          <p:nvPicPr>
            <p:cNvPr id="24" name="صورة 23">
              <a:extLst>
                <a:ext uri="{FF2B5EF4-FFF2-40B4-BE49-F238E27FC236}">
                  <a16:creationId xmlns:a16="http://schemas.microsoft.com/office/drawing/2014/main" id="{180D87E8-17B7-4E47-8001-979AC3815E57}"/>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00000"/>
                      </a14:imgEffect>
                    </a14:imgLayer>
                  </a14:imgProps>
                </a:ext>
              </a:extLst>
            </a:blip>
            <a:srcRect l="6762" r="40634" b="71423"/>
            <a:stretch/>
          </p:blipFill>
          <p:spPr>
            <a:xfrm>
              <a:off x="6965738" y="3153047"/>
              <a:ext cx="2115521" cy="551905"/>
            </a:xfrm>
            <a:prstGeom prst="rect">
              <a:avLst/>
            </a:prstGeom>
          </p:spPr>
        </p:pic>
        <p:pic>
          <p:nvPicPr>
            <p:cNvPr id="25" name="صورة 24">
              <a:extLst>
                <a:ext uri="{FF2B5EF4-FFF2-40B4-BE49-F238E27FC236}">
                  <a16:creationId xmlns:a16="http://schemas.microsoft.com/office/drawing/2014/main" id="{DBE9C31D-3AD1-4A5D-BA24-232346D70C64}"/>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00000"/>
                      </a14:imgEffect>
                    </a14:imgLayer>
                  </a14:imgProps>
                </a:ext>
              </a:extLst>
            </a:blip>
            <a:srcRect l="28921" t="43926" r="25219" b="22069"/>
            <a:stretch/>
          </p:blipFill>
          <p:spPr>
            <a:xfrm>
              <a:off x="7096725" y="4257965"/>
              <a:ext cx="2268504" cy="807797"/>
            </a:xfrm>
            <a:prstGeom prst="rect">
              <a:avLst/>
            </a:prstGeom>
          </p:spPr>
        </p:pic>
      </p:grpSp>
    </p:spTree>
    <p:extLst>
      <p:ext uri="{BB962C8B-B14F-4D97-AF65-F5344CB8AC3E}">
        <p14:creationId xmlns:p14="http://schemas.microsoft.com/office/powerpoint/2010/main" val="265033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BCC21E3-D643-4312-A44A-B45BC203E60C}"/>
              </a:ext>
            </a:extLst>
          </p:cNvPr>
          <p:cNvSpPr txBox="1"/>
          <p:nvPr/>
        </p:nvSpPr>
        <p:spPr>
          <a:xfrm>
            <a:off x="304933" y="898343"/>
            <a:ext cx="11887067" cy="1200329"/>
          </a:xfrm>
          <a:prstGeom prst="rect">
            <a:avLst/>
          </a:prstGeom>
          <a:noFill/>
        </p:spPr>
        <p:txBody>
          <a:bodyPr wrap="square">
            <a:spAutoFit/>
          </a:bodyPr>
          <a:lstStyle/>
          <a:p>
            <a:pPr algn="ctr" rtl="1"/>
            <a:r>
              <a:rPr lang="ar-SA" sz="3600" b="1" dirty="0">
                <a:latin typeface="Calibri" panose="020F0502020204030204" pitchFamily="34" charset="0"/>
                <a:cs typeface="Calibri" panose="020F0502020204030204" pitchFamily="34" charset="0"/>
              </a:rPr>
              <a:t>هي تقنية اتصال سلكية تستخدم خطوط الهاتف الموجودة لنقل بيانات النطاق الترددي العالي مثل الوسائط المتعددة والفيديو، إلى مشتركي الخدمة.</a:t>
            </a:r>
          </a:p>
        </p:txBody>
      </p:sp>
      <p:sp>
        <p:nvSpPr>
          <p:cNvPr id="3" name="مربع نص 2">
            <a:extLst>
              <a:ext uri="{FF2B5EF4-FFF2-40B4-BE49-F238E27FC236}">
                <a16:creationId xmlns:a16="http://schemas.microsoft.com/office/drawing/2014/main" id="{BEBA6149-F5EE-4F8A-A815-BCEE3D573B61}"/>
              </a:ext>
            </a:extLst>
          </p:cNvPr>
          <p:cNvSpPr txBox="1"/>
          <p:nvPr/>
        </p:nvSpPr>
        <p:spPr>
          <a:xfrm>
            <a:off x="2883175" y="190457"/>
            <a:ext cx="6983495" cy="707886"/>
          </a:xfrm>
          <a:prstGeom prst="rect">
            <a:avLst/>
          </a:prstGeom>
          <a:noFill/>
        </p:spPr>
        <p:txBody>
          <a:bodyPr wrap="square">
            <a:spAutoFit/>
          </a:bodyPr>
          <a:lstStyle/>
          <a:p>
            <a:pPr algn="ctr">
              <a:defRPr/>
            </a:pPr>
            <a:r>
              <a:rPr lang="ar-SA" sz="4000" b="1" dirty="0">
                <a:solidFill>
                  <a:srgbClr val="C00000"/>
                </a:solidFill>
                <a:latin typeface="Calibri" panose="020F0502020204030204" pitchFamily="34" charset="0"/>
                <a:cs typeface="Calibri" panose="020F0502020204030204" pitchFamily="34" charset="0"/>
              </a:rPr>
              <a:t>مفهوم  المقصود </a:t>
            </a:r>
            <a:r>
              <a:rPr lang="en-US" sz="4000" b="1" dirty="0">
                <a:solidFill>
                  <a:srgbClr val="C00000"/>
                </a:solidFill>
                <a:latin typeface="Calibri" panose="020F0502020204030204" pitchFamily="34" charset="0"/>
                <a:cs typeface="Calibri" panose="020F0502020204030204" pitchFamily="34" charset="0"/>
              </a:rPr>
              <a:t>DSL</a:t>
            </a:r>
            <a:endParaRPr lang="ar-SA" sz="4000" b="1" dirty="0">
              <a:solidFill>
                <a:srgbClr val="C00000"/>
              </a:solidFill>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985F71B7-7694-4216-A704-249240D04513}"/>
              </a:ext>
            </a:extLst>
          </p:cNvPr>
          <p:cNvSpPr txBox="1"/>
          <p:nvPr/>
        </p:nvSpPr>
        <p:spPr>
          <a:xfrm>
            <a:off x="4971274" y="2026768"/>
            <a:ext cx="3072768" cy="754694"/>
          </a:xfrm>
          <a:prstGeom prst="rect">
            <a:avLst/>
          </a:prstGeom>
          <a:noFill/>
        </p:spPr>
        <p:txBody>
          <a:bodyPr wrap="square">
            <a:spAutoFit/>
          </a:bodyPr>
          <a:lstStyle/>
          <a:p>
            <a:pPr algn="just" rtl="1">
              <a:lnSpc>
                <a:spcPct val="150000"/>
              </a:lnSpc>
            </a:pPr>
            <a:r>
              <a:rPr lang="ar-SA" sz="3200" b="1" dirty="0">
                <a:solidFill>
                  <a:srgbClr val="C00000"/>
                </a:solidFill>
                <a:latin typeface="Calibri" panose="020F0502020204030204" pitchFamily="34" charset="0"/>
                <a:cs typeface="Calibri" panose="020F0502020204030204" pitchFamily="34" charset="0"/>
              </a:rPr>
              <a:t>أنواع خطوط </a:t>
            </a:r>
            <a:r>
              <a:rPr lang="en-US" sz="3200" b="1" dirty="0">
                <a:solidFill>
                  <a:srgbClr val="C00000"/>
                </a:solidFill>
                <a:latin typeface="Calibri" panose="020F0502020204030204" pitchFamily="34" charset="0"/>
                <a:cs typeface="Calibri" panose="020F0502020204030204" pitchFamily="34" charset="0"/>
              </a:rPr>
              <a:t>DSL </a:t>
            </a:r>
            <a:r>
              <a:rPr lang="ar-SA" sz="3200" b="1" dirty="0">
                <a:solidFill>
                  <a:srgbClr val="C00000"/>
                </a:solidFill>
                <a:latin typeface="Calibri" panose="020F0502020204030204" pitchFamily="34" charset="0"/>
                <a:cs typeface="Calibri" panose="020F0502020204030204" pitchFamily="34" charset="0"/>
              </a:rPr>
              <a:t>:</a:t>
            </a:r>
          </a:p>
        </p:txBody>
      </p:sp>
      <p:graphicFrame>
        <p:nvGraphicFramePr>
          <p:cNvPr id="5" name="جدول 5">
            <a:extLst>
              <a:ext uri="{FF2B5EF4-FFF2-40B4-BE49-F238E27FC236}">
                <a16:creationId xmlns:a16="http://schemas.microsoft.com/office/drawing/2014/main" id="{BED468CA-221F-408B-9030-F371DB0E62F1}"/>
              </a:ext>
            </a:extLst>
          </p:cNvPr>
          <p:cNvGraphicFramePr>
            <a:graphicFrameLocks noGrp="1"/>
          </p:cNvGraphicFramePr>
          <p:nvPr>
            <p:extLst>
              <p:ext uri="{D42A27DB-BD31-4B8C-83A1-F6EECF244321}">
                <p14:modId xmlns:p14="http://schemas.microsoft.com/office/powerpoint/2010/main" val="2054089403"/>
              </p:ext>
            </p:extLst>
          </p:nvPr>
        </p:nvGraphicFramePr>
        <p:xfrm>
          <a:off x="664939" y="2816942"/>
          <a:ext cx="11340247" cy="3362140"/>
        </p:xfrm>
        <a:graphic>
          <a:graphicData uri="http://schemas.openxmlformats.org/drawingml/2006/table">
            <a:tbl>
              <a:tblPr rtl="1" firstRow="1" bandRow="1">
                <a:tableStyleId>{3B4B98B0-60AC-42C2-AFA5-B58CD77FA1E5}</a:tableStyleId>
              </a:tblPr>
              <a:tblGrid>
                <a:gridCol w="2772696">
                  <a:extLst>
                    <a:ext uri="{9D8B030D-6E8A-4147-A177-3AD203B41FA5}">
                      <a16:colId xmlns:a16="http://schemas.microsoft.com/office/drawing/2014/main" val="2069717359"/>
                    </a:ext>
                  </a:extLst>
                </a:gridCol>
                <a:gridCol w="8567551">
                  <a:extLst>
                    <a:ext uri="{9D8B030D-6E8A-4147-A177-3AD203B41FA5}">
                      <a16:colId xmlns:a16="http://schemas.microsoft.com/office/drawing/2014/main" val="2326080312"/>
                    </a:ext>
                  </a:extLst>
                </a:gridCol>
              </a:tblGrid>
              <a:tr h="6189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rgbClr val="0070C0"/>
                          </a:solidFill>
                          <a:latin typeface="Calibri" panose="020F0502020204030204" pitchFamily="34" charset="0"/>
                          <a:cs typeface="Calibri" panose="020F0502020204030204" pitchFamily="34" charset="0"/>
                        </a:rPr>
                        <a:t>غير المتماثل | </a:t>
                      </a:r>
                      <a:r>
                        <a:rPr lang="en-US" sz="2000" b="1" dirty="0">
                          <a:solidFill>
                            <a:srgbClr val="0070C0"/>
                          </a:solidFill>
                          <a:latin typeface="Calibri" panose="020F0502020204030204" pitchFamily="34" charset="0"/>
                          <a:cs typeface="Calibri" panose="020F0502020204030204" pitchFamily="34" charset="0"/>
                        </a:rPr>
                        <a:t>ADSL</a:t>
                      </a:r>
                      <a:endParaRPr lang="ar-SA" sz="2000" b="1" dirty="0">
                        <a:solidFill>
                          <a:srgbClr val="0070C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0" dirty="0">
                          <a:solidFill>
                            <a:schemeClr val="tx1"/>
                          </a:solidFill>
                          <a:latin typeface="Calibri" panose="020F0502020204030204" pitchFamily="34" charset="0"/>
                          <a:cs typeface="Calibri" panose="020F0502020204030204" pitchFamily="34" charset="0"/>
                        </a:rPr>
                        <a:t>تصل سرعة التنزيل إلى </a:t>
                      </a:r>
                      <a:r>
                        <a:rPr lang="en-US" sz="2400" b="0" dirty="0">
                          <a:solidFill>
                            <a:schemeClr val="tx1"/>
                          </a:solidFill>
                          <a:latin typeface="Calibri" panose="020F0502020204030204" pitchFamily="34" charset="0"/>
                          <a:cs typeface="Calibri" panose="020F0502020204030204" pitchFamily="34" charset="0"/>
                        </a:rPr>
                        <a:t>24</a:t>
                      </a:r>
                      <a:r>
                        <a:rPr lang="ar-SA" sz="2400" b="0" dirty="0">
                          <a:solidFill>
                            <a:schemeClr val="tx1"/>
                          </a:solidFill>
                          <a:latin typeface="Calibri" panose="020F0502020204030204" pitchFamily="34" charset="0"/>
                          <a:cs typeface="Calibri" panose="020F0502020204030204" pitchFamily="34" charset="0"/>
                        </a:rPr>
                        <a:t> ميجابت في الثانية، وفي التحميل </a:t>
                      </a:r>
                      <a:r>
                        <a:rPr lang="en-US" sz="2400" b="0" dirty="0">
                          <a:solidFill>
                            <a:schemeClr val="tx1"/>
                          </a:solidFill>
                          <a:latin typeface="Calibri" panose="020F0502020204030204" pitchFamily="34" charset="0"/>
                          <a:cs typeface="Calibri" panose="020F0502020204030204" pitchFamily="34" charset="0"/>
                        </a:rPr>
                        <a:t>1</a:t>
                      </a:r>
                      <a:r>
                        <a:rPr lang="ar-SA" sz="2400" b="0" dirty="0">
                          <a:solidFill>
                            <a:schemeClr val="tx1"/>
                          </a:solidFill>
                          <a:latin typeface="Calibri" panose="020F0502020204030204" pitchFamily="34" charset="0"/>
                          <a:cs typeface="Calibri" panose="020F0502020204030204" pitchFamily="34" charset="0"/>
                        </a:rPr>
                        <a:t> ميجابت في الثانية.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303834"/>
                  </a:ext>
                </a:extLst>
              </a:tr>
              <a:tr h="10936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rgbClr val="0070C0"/>
                          </a:solidFill>
                          <a:latin typeface="Calibri" panose="020F0502020204030204" pitchFamily="34" charset="0"/>
                          <a:cs typeface="Calibri" panose="020F0502020204030204" pitchFamily="34" charset="0"/>
                        </a:rPr>
                        <a:t>فائق السرعة | </a:t>
                      </a:r>
                      <a:r>
                        <a:rPr lang="en-US" sz="2000" b="1" dirty="0">
                          <a:solidFill>
                            <a:srgbClr val="0070C0"/>
                          </a:solidFill>
                          <a:latin typeface="Calibri" panose="020F0502020204030204" pitchFamily="34" charset="0"/>
                          <a:cs typeface="Calibri" panose="020F0502020204030204" pitchFamily="34" charset="0"/>
                        </a:rPr>
                        <a:t>VDSL</a:t>
                      </a:r>
                      <a:endParaRPr lang="ar-SA" sz="2000" b="1" dirty="0">
                        <a:solidFill>
                          <a:srgbClr val="0070C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0" dirty="0">
                          <a:solidFill>
                            <a:schemeClr val="tx1"/>
                          </a:solidFill>
                          <a:latin typeface="Calibri" panose="020F0502020204030204" pitchFamily="34" charset="0"/>
                          <a:cs typeface="Calibri" panose="020F0502020204030204" pitchFamily="34" charset="0"/>
                        </a:rPr>
                        <a:t>تصل سرعات التنزيل إلى </a:t>
                      </a:r>
                      <a:r>
                        <a:rPr lang="en-US" sz="2400" b="0" dirty="0">
                          <a:solidFill>
                            <a:schemeClr val="tx1"/>
                          </a:solidFill>
                          <a:latin typeface="Calibri" panose="020F0502020204030204" pitchFamily="34" charset="0"/>
                          <a:cs typeface="Calibri" panose="020F0502020204030204" pitchFamily="34" charset="0"/>
                        </a:rPr>
                        <a:t>50</a:t>
                      </a:r>
                      <a:r>
                        <a:rPr lang="ar-SA" sz="2400" b="0" dirty="0">
                          <a:solidFill>
                            <a:schemeClr val="tx1"/>
                          </a:solidFill>
                          <a:latin typeface="Calibri" panose="020F0502020204030204" pitchFamily="34" charset="0"/>
                          <a:cs typeface="Calibri" panose="020F0502020204030204" pitchFamily="34" charset="0"/>
                        </a:rPr>
                        <a:t> ميجابت في الثانية و التحميل </a:t>
                      </a:r>
                      <a:r>
                        <a:rPr lang="en-US" sz="2400" b="0" dirty="0">
                          <a:solidFill>
                            <a:schemeClr val="tx1"/>
                          </a:solidFill>
                          <a:latin typeface="Calibri" panose="020F0502020204030204" pitchFamily="34" charset="0"/>
                          <a:cs typeface="Calibri" panose="020F0502020204030204" pitchFamily="34" charset="0"/>
                        </a:rPr>
                        <a:t>2</a:t>
                      </a:r>
                      <a:r>
                        <a:rPr lang="ar-SA" sz="2400" b="0" dirty="0">
                          <a:solidFill>
                            <a:schemeClr val="tx1"/>
                          </a:solidFill>
                          <a:latin typeface="Calibri" panose="020F0502020204030204" pitchFamily="34" charset="0"/>
                          <a:cs typeface="Calibri" panose="020F0502020204030204" pitchFamily="34" charset="0"/>
                        </a:rPr>
                        <a:t> ميجابت في الثانية. يتطلب الاتصال بالإنترنت استخدام الأسلاك النحاسية أو كابلات الألياف الضوئية لتوجيه البيانات للبيت أو المكتب.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237434"/>
                  </a:ext>
                </a:extLst>
              </a:tr>
              <a:tr h="143013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rgbClr val="0070C0"/>
                          </a:solidFill>
                          <a:latin typeface="Calibri" panose="020F0502020204030204" pitchFamily="34" charset="0"/>
                          <a:cs typeface="Calibri" panose="020F0502020204030204" pitchFamily="34" charset="0"/>
                        </a:rPr>
                        <a:t>فائق السرعة2 | 2</a:t>
                      </a:r>
                      <a:r>
                        <a:rPr lang="en-US" sz="2000" b="1" dirty="0">
                          <a:solidFill>
                            <a:srgbClr val="0070C0"/>
                          </a:solidFill>
                          <a:latin typeface="Calibri" panose="020F0502020204030204" pitchFamily="34" charset="0"/>
                          <a:cs typeface="Calibri" panose="020F0502020204030204" pitchFamily="34" charset="0"/>
                        </a:rPr>
                        <a:t>VDSL</a:t>
                      </a:r>
                      <a:endParaRPr lang="ar-SA" sz="2000" b="1" dirty="0">
                        <a:solidFill>
                          <a:srgbClr val="0070C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0" dirty="0">
                          <a:latin typeface="Calibri" panose="020F0502020204030204" pitchFamily="34" charset="0"/>
                          <a:cs typeface="Calibri" panose="020F0502020204030204" pitchFamily="34" charset="0"/>
                        </a:rPr>
                        <a:t>تصل سرعات التنزيل إلى </a:t>
                      </a:r>
                      <a:r>
                        <a:rPr lang="en-US" sz="2400" b="0" dirty="0">
                          <a:latin typeface="Calibri" panose="020F0502020204030204" pitchFamily="34" charset="0"/>
                          <a:cs typeface="Calibri" panose="020F0502020204030204" pitchFamily="34" charset="0"/>
                        </a:rPr>
                        <a:t>100</a:t>
                      </a:r>
                      <a:r>
                        <a:rPr lang="ar-SA" sz="2400" b="0" dirty="0">
                          <a:latin typeface="Calibri" panose="020F0502020204030204" pitchFamily="34" charset="0"/>
                          <a:cs typeface="Calibri" panose="020F0502020204030204" pitchFamily="34" charset="0"/>
                        </a:rPr>
                        <a:t> ميجابت في الثانية، و التحميل يصل إلى </a:t>
                      </a:r>
                      <a:r>
                        <a:rPr lang="en-US" sz="2400" b="0" dirty="0">
                          <a:latin typeface="Calibri" panose="020F0502020204030204" pitchFamily="34" charset="0"/>
                          <a:cs typeface="Calibri" panose="020F0502020204030204" pitchFamily="34" charset="0"/>
                        </a:rPr>
                        <a:t>50</a:t>
                      </a:r>
                      <a:r>
                        <a:rPr lang="ar-SA" sz="2400" b="0" dirty="0">
                          <a:latin typeface="Calibri" panose="020F0502020204030204" pitchFamily="34" charset="0"/>
                          <a:cs typeface="Calibri" panose="020F0502020204030204" pitchFamily="34" charset="0"/>
                        </a:rPr>
                        <a:t> - </a:t>
                      </a:r>
                      <a:r>
                        <a:rPr lang="en-US" sz="2400" b="0" dirty="0">
                          <a:latin typeface="Calibri" panose="020F0502020204030204" pitchFamily="34" charset="0"/>
                          <a:cs typeface="Calibri" panose="020F0502020204030204" pitchFamily="34" charset="0"/>
                        </a:rPr>
                        <a:t>100</a:t>
                      </a:r>
                      <a:r>
                        <a:rPr lang="ar-SA" sz="2400" b="0" dirty="0">
                          <a:latin typeface="Calibri" panose="020F0502020204030204" pitchFamily="34" charset="0"/>
                          <a:cs typeface="Calibri" panose="020F0502020204030204" pitchFamily="34" charset="0"/>
                        </a:rPr>
                        <a:t> ميجابت في الثانية، وقد تتجاوز سرعة التنزيل </a:t>
                      </a:r>
                      <a:r>
                        <a:rPr lang="en-US" sz="2400" b="0" dirty="0">
                          <a:latin typeface="Calibri" panose="020F0502020204030204" pitchFamily="34" charset="0"/>
                          <a:cs typeface="Calibri" panose="020F0502020204030204" pitchFamily="34" charset="0"/>
                        </a:rPr>
                        <a:t>200</a:t>
                      </a:r>
                      <a:r>
                        <a:rPr lang="ar-SA" sz="2400" b="0" dirty="0">
                          <a:latin typeface="Calibri" panose="020F0502020204030204" pitchFamily="34" charset="0"/>
                          <a:cs typeface="Calibri" panose="020F0502020204030204" pitchFamily="34" charset="0"/>
                        </a:rPr>
                        <a:t> ميجابت في الثانية إذا كانت مسافة الاتصال قصيرة، وتستخدم في التلفزيون عالي الوضوح  </a:t>
                      </a:r>
                      <a:r>
                        <a:rPr lang="en-US" sz="2400" b="0" dirty="0">
                          <a:latin typeface="Calibri" panose="020F0502020204030204" pitchFamily="34" charset="0"/>
                          <a:cs typeface="Calibri" panose="020F0502020204030204" pitchFamily="34" charset="0"/>
                        </a:rPr>
                        <a:t> HD</a:t>
                      </a:r>
                      <a:r>
                        <a:rPr lang="ar-SA" sz="2400" b="0" dirty="0">
                          <a:latin typeface="Calibri" panose="020F0502020204030204" pitchFamily="34" charset="0"/>
                          <a:cs typeface="Calibri" panose="020F0502020204030204" pitchFamily="34" charset="0"/>
                        </a:rPr>
                        <a:t> وخدمات الفيديو والصوت والألعاب عبر الإنترنت.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8417862"/>
                  </a:ext>
                </a:extLst>
              </a:tr>
            </a:tbl>
          </a:graphicData>
        </a:graphic>
      </p:graphicFrame>
    </p:spTree>
    <p:extLst>
      <p:ext uri="{BB962C8B-B14F-4D97-AF65-F5344CB8AC3E}">
        <p14:creationId xmlns:p14="http://schemas.microsoft.com/office/powerpoint/2010/main" val="4124034985"/>
      </p:ext>
    </p:extLst>
  </p:cSld>
  <p:clrMapOvr>
    <a:masterClrMapping/>
  </p:clrMapOvr>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2484</Words>
  <Application>Microsoft Office PowerPoint</Application>
  <PresentationFormat>شاشة عريضة</PresentationFormat>
  <Paragraphs>423</Paragraphs>
  <Slides>57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57</vt:i4>
      </vt:variant>
    </vt:vector>
  </HeadingPairs>
  <TitlesOfParts>
    <vt:vector size="65" baseType="lpstr">
      <vt:lpstr>Arial</vt:lpstr>
      <vt:lpstr>Calibri</vt:lpstr>
      <vt:lpstr>Calibri Light</vt:lpstr>
      <vt:lpstr>Courier New</vt:lpstr>
      <vt:lpstr>Times New Roman</vt:lpstr>
      <vt:lpstr>Wingdings</vt:lpstr>
      <vt:lpstr>1_نسق Office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17</cp:revision>
  <dcterms:created xsi:type="dcterms:W3CDTF">2022-04-03T08:41:27Z</dcterms:created>
  <dcterms:modified xsi:type="dcterms:W3CDTF">2022-06-14T07:55:19Z</dcterms:modified>
</cp:coreProperties>
</file>