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D2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660"/>
  </p:normalViewPr>
  <p:slideViewPr>
    <p:cSldViewPr snapToGrid="0">
      <p:cViewPr>
        <p:scale>
          <a:sx n="60" d="100"/>
          <a:sy n="60" d="100"/>
        </p:scale>
        <p:origin x="105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E3158F-EC17-4CB3-8E82-71C11977E5ED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8E6692F-21AC-4CAF-BDFF-98E39AF96B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1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ملاحظة : يسأل الطالب سؤال من الاسئلة بالأسفل وفي حالة الاجابة يتم الضغط على</a:t>
            </a:r>
            <a:r>
              <a:rPr lang="en-US" dirty="0"/>
              <a:t>)</a:t>
            </a:r>
            <a:r>
              <a:rPr lang="ar-SA" dirty="0"/>
              <a:t> الدائرة) المكان المخصص للفريق الاول للفوز ثم زيادة العداد بالأعلى المخصص للفريق الاول ,و الفريق الثاني نفس الطريقة.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6692F-21AC-4CAF-BDFF-98E39AF96B2D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29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D303FC-CDA3-4A98-8596-3C9A30760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9D261B-ED8D-4F70-A6FF-E7A57D0F7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B4302E0-6C90-44A1-AD2B-91F6AADE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39EDCD-F1A0-4279-8A29-CA56865E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720833-C126-4D06-9D80-BD02725F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97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6269DC4-6809-4744-A3B2-46D88189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04A815C-A13C-40D5-B0D8-BB82E4E09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B39FEC-A1C1-4640-B51F-6872D187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D5AA97-E1B2-4D5D-936F-0402031F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7A6656-A698-4CCE-9723-0834DD28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7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5E0D3AE-C5C6-476D-9A26-EE5A0166C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7D41272-0EE2-4796-9A3C-E4D4361B5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4FDB92-A6C1-4014-AB46-D36FC9D2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BCFC89-E249-474F-BFC5-E341E8BF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C999CF4-7C25-46DB-8F3B-DF8C3E85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924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806BAF-BAC2-4A60-A00B-B5F2C9039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142527-8504-449C-8A28-D121BB28A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16FD2F-95E4-4C78-AECD-ED772CDBA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6C0EFE-6670-4FB3-BC77-2E33E3C9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CC5BF8-E3F6-47E5-A527-7E26629D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423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B0EA2B-C3AC-455B-86EB-695CBABD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51345E6-9E18-4E1F-8CE7-D529D7B49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B899161-E90F-4CA2-870A-C50DC1E3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861F11-534E-4808-988A-0B0DE989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60D9E7-342D-476B-AB0E-666F790B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80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6D0729-DFFC-4AAC-8700-AC390C79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47AC6A-E54C-4D25-9695-F89EFCB98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513B788-CBA0-4D10-8FEE-F947C6D21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69FD3-F0C0-4854-8696-7D7D4A90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C5AA1DB-E746-4C6C-930A-4E599538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2F2D23A-EA05-4A86-86E9-15F213F2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25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1FADEC-F8E4-44A7-ABB3-C49DA0F9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1BB591-7378-4CB1-BB23-3B9C51C7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35357B7-5BF5-4986-8E28-F43BE4AA4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DE0CEA-B9F7-4E4C-B886-411C49FAB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D329D5A-A00E-4546-98C3-47738A391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6ACC66A-D688-4C57-81A0-4C96DB4F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38EA0DE-67EA-4C16-95CB-C856F4EE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97071C1-9A38-4FA8-B88E-029C1E55B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2169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E9F908-28F0-4683-BDF2-6E120517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8A645C3-EF3C-47F8-BD4F-0FC61AB2F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19C4E3B-6C2A-44D7-A4E8-EF21FE51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0C88528-D365-43A1-955A-994C5F5C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894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E4B7A3E-A747-4372-8C51-A3A8F493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848E996-C2E4-4AF7-8201-01CF66A2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C784B0-C195-4DE3-86CA-3206A5A3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5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0F8ADB-7DA0-4FBC-A262-CFE75E992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6A3F3F-E40F-4F04-98C8-C1C0D09D1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BF8C17-4529-4E54-8ADF-DBD556EB6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C2DF733-B3DE-489B-85DB-DD6947EB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60C0C6-7C37-4A7A-BDAE-F078CB2F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1AB83A-AB77-4B08-86BB-81E840C8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704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EC1783-C838-4378-8CB3-116A281EF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3D36011-0557-482D-8D8C-DF78D98EB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4028414-4745-482D-842A-E54B1D042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67DB3CF-B9A3-488A-B150-1B88B9BE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144A58-59B8-4454-9A98-2B53BF4BB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919AAE-3646-408D-9EB2-F33BAB82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49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EF9814E-BD47-47DD-ABF3-ACA107E0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59CC394-B35E-47D3-81E2-5BBD1DE1A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48E889-FB65-442F-9A29-9EF3E145E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B591-FF27-4668-8104-7DF83542B474}" type="datetimeFigureOut">
              <a:rPr lang="ar-SA" smtClean="0"/>
              <a:t>17/10/43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672631-DE17-4764-91EB-0A7A3602F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1977DFC-F8C5-40CF-B425-0C36C59D4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782B-A8C7-4626-BFAA-85BD9638F3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665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slide" Target="slide21.xml"/><Relationship Id="rId3" Type="http://schemas.openxmlformats.org/officeDocument/2006/relationships/audio" Target="../media/audio1.wav"/><Relationship Id="rId21" Type="http://schemas.openxmlformats.org/officeDocument/2006/relationships/slide" Target="slide16.xml"/><Relationship Id="rId7" Type="http://schemas.openxmlformats.org/officeDocument/2006/relationships/image" Target="../media/image4.png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6.xml"/><Relationship Id="rId24" Type="http://schemas.openxmlformats.org/officeDocument/2006/relationships/slide" Target="slide19.xml"/><Relationship Id="rId5" Type="http://schemas.openxmlformats.org/officeDocument/2006/relationships/image" Target="../media/image1.jpg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10" Type="http://schemas.openxmlformats.org/officeDocument/2006/relationships/slide" Target="slide5.xml"/><Relationship Id="rId19" Type="http://schemas.openxmlformats.org/officeDocument/2006/relationships/slide" Target="slide14.xml"/><Relationship Id="rId4" Type="http://schemas.openxmlformats.org/officeDocument/2006/relationships/audio" Target="../media/audio2.wav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17.xml"/><Relationship Id="rId27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2DB34B1-BD1C-4044-88FF-E0EF4325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52B7F7C-CDA3-41F1-A438-15A6B03B7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21" y="1854021"/>
            <a:ext cx="9144089" cy="2651786"/>
          </a:xfrm>
          <a:prstGeom prst="rect">
            <a:avLst/>
          </a:prstGeom>
          <a:noFill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2FB8ECF-3356-07E8-CEB3-E38C7033032A}"/>
              </a:ext>
            </a:extLst>
          </p:cNvPr>
          <p:cNvSpPr txBox="1"/>
          <p:nvPr/>
        </p:nvSpPr>
        <p:spPr>
          <a:xfrm>
            <a:off x="2679030" y="528128"/>
            <a:ext cx="7267073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مراجعة الوحدة الثانية </a:t>
            </a:r>
          </a:p>
          <a:p>
            <a:pPr algn="ctr"/>
            <a:r>
              <a:rPr lang="ar-SA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الشبكات المتقدمة</a:t>
            </a:r>
          </a:p>
        </p:txBody>
      </p:sp>
    </p:spTree>
    <p:extLst>
      <p:ext uri="{BB962C8B-B14F-4D97-AF65-F5344CB8AC3E}">
        <p14:creationId xmlns:p14="http://schemas.microsoft.com/office/powerpoint/2010/main" val="2187096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مخطط يجمع بين أجهزة الشبكة المتصلة ببعضها على شكل حلقة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مخطط الناقل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مخطط الحلقة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مخطط النجمة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مخطط الشبكة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4699695C-6F31-CAD6-E79F-1DC19BF47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	تقوم بتوفير الاتصال بين الأجهزة النقالة وشبكة الهواتف العامة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المحطة المركزية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الهواتف النقالة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مركز التحويل الرقمي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شبكات الأقمار الصناعية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6C86D371-1A74-B9A3-1EB4-D5C965F3D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كل برج يغطي مناطق جغرافية غير محددة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F82EC5DE-53EA-1813-EF6F-925A979E7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أحد أجيال شبكات النقال تصل فيه سرعة نقل البيانات إلى 2 </a:t>
            </a:r>
            <a:r>
              <a:rPr lang="ar-S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ميجابت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في الثانية كحد أقصى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الجيل الثاني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الجيل الثالث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الجيل الرابع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الجيل الخامس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485928E3-9921-94AF-A2C3-1D9F58D5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يستهدف الانترنت عبر الأقمار الصناعية الأشخاص الذين لا يستطيعون الوصول إلى نظام مزود الخدمة على الأرض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C4857D43-6E88-1EC6-A42E-A1ED58BA5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أجهزة التعقب النشطة تستخدم لقياس المسافات أثناء التزلج أو العدو أو ركوب الدراجة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</p:spTree>
    <p:extLst>
      <p:ext uri="{BB962C8B-B14F-4D97-AF65-F5344CB8AC3E}">
        <p14:creationId xmlns:p14="http://schemas.microsoft.com/office/powerpoint/2010/main" val="3988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تعد لائحة حماية البيانات الشخصية في المملكة العربية السعودية من الأمثلة على قوانين حماية الخصوصية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61C8FBB6-1C8D-4F9A-E009-FFD7B6517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يتم تمثيل عناوين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IP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بتنسيق يعرف بالتدوين النقطي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الثنائي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العشري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الثماني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الست عشري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E023B163-D65A-9847-03F7-D00221B9C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يتم تكوين العنوان الديناميكي يدوياً من خلال إعدادات شبكة الحاسب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179054F9-64C1-657A-2CE1-3C3C11C2A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عنوان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MAC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هو العنوان الفيزيائي الذي يعرّف كل جهاز على شبكة معينة بشكل مميز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7C902059-97A6-F52D-F543-064A42C85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E2DB34B1-BD1C-4044-88FF-E0EF4325A7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1771885-3EAD-4689-8644-2A64FD5DE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36" y="2965636"/>
            <a:ext cx="926728" cy="92672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F9452D2-1182-4CD6-8C18-EDF51DACD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88" y="550453"/>
            <a:ext cx="809113" cy="698276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DA69AE5F-0B85-481E-9C40-9687956FF366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8B984733-0A13-4413-9FCD-A5CB535DABE7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786253A0-869D-47E8-9BD5-F464CDDF6294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40FA4B51-6D6A-4214-8AAF-848EFA2DD752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86181D33-0632-423A-93B8-8870496C3EEA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5698DC54-771B-464C-966A-C715976899B9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D27366D7-7F11-4280-BDDF-5F1EB23FC7EC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9BFB25D2-F081-47E5-B124-381A7032DE96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A32D4C97-225A-4FD1-98DC-FF771459F5B7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74712504-366B-4FD6-A93D-ED39F218D79C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D06F093-D756-4363-B95A-C313495F8795}"/>
              </a:ext>
            </a:extLst>
          </p:cNvPr>
          <p:cNvSpPr/>
          <p:nvPr/>
        </p:nvSpPr>
        <p:spPr>
          <a:xfrm>
            <a:off x="10003369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F4025FA5-E384-4E6C-96DE-7C5E3D87DF0A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EDD8FED4-E37E-4C98-9E34-CC5965682B07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6C4C0170-B44E-4EF5-BFDC-571E72A611D9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ACD57E9E-7AF1-40D8-B408-AB9E45C6951F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3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B046D14F-DF6F-49D7-8922-98764EA0BFA2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4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7F78392F-9838-4578-82BA-1CB0E7F514F5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5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9B6863DF-D718-42B5-B08F-037B58054BBB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AD0F5702-3F07-406D-99EF-033B99EC0578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7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AC5CD8E8-DDF3-4D61-821E-D7201A9DD0C4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8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45E0E96-0768-4E0C-A0CE-764889DE5B47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9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20BC6211-26CF-4DED-B5AD-C003484234B0}"/>
              </a:ext>
            </a:extLst>
          </p:cNvPr>
          <p:cNvSpPr/>
          <p:nvPr/>
        </p:nvSpPr>
        <p:spPr>
          <a:xfrm>
            <a:off x="1660031" y="550452"/>
            <a:ext cx="528600" cy="698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</a:t>
            </a:r>
            <a:endParaRPr lang="ar-SA" sz="2400" b="1" dirty="0">
              <a:solidFill>
                <a:schemeClr val="tx1"/>
              </a:solidFill>
            </a:endParaRPr>
          </a:p>
        </p:txBody>
      </p:sp>
      <p:pic>
        <p:nvPicPr>
          <p:cNvPr id="54" name="صورة 2">
            <a:extLst>
              <a:ext uri="{FF2B5EF4-FFF2-40B4-BE49-F238E27FC236}">
                <a16:creationId xmlns:a16="http://schemas.microsoft.com/office/drawing/2014/main" id="{D03F9ED4-34D7-49A0-8462-500266BC4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9" y="550452"/>
            <a:ext cx="809113" cy="698276"/>
          </a:xfrm>
          <a:prstGeom prst="rect">
            <a:avLst/>
          </a:prstGeom>
        </p:spPr>
      </p:pic>
      <p:sp>
        <p:nvSpPr>
          <p:cNvPr id="55" name="الفريق الاول">
            <a:extLst>
              <a:ext uri="{FF2B5EF4-FFF2-40B4-BE49-F238E27FC236}">
                <a16:creationId xmlns:a16="http://schemas.microsoft.com/office/drawing/2014/main" id="{AC826B32-EB88-4DB5-8904-0A310F1D5E87}"/>
              </a:ext>
            </a:extLst>
          </p:cNvPr>
          <p:cNvSpPr/>
          <p:nvPr/>
        </p:nvSpPr>
        <p:spPr>
          <a:xfrm>
            <a:off x="8398412" y="2729132"/>
            <a:ext cx="1604957" cy="1392702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الفريق الثاني">
            <a:extLst>
              <a:ext uri="{FF2B5EF4-FFF2-40B4-BE49-F238E27FC236}">
                <a16:creationId xmlns:a16="http://schemas.microsoft.com/office/drawing/2014/main" id="{665BEA4B-DEB3-4380-97A5-CEE9934C6620}"/>
              </a:ext>
            </a:extLst>
          </p:cNvPr>
          <p:cNvSpPr/>
          <p:nvPr/>
        </p:nvSpPr>
        <p:spPr>
          <a:xfrm>
            <a:off x="2305677" y="2729132"/>
            <a:ext cx="1604957" cy="1392702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hlinkClick r:id="rId8" action="ppaction://hlinksldjump"/>
            <a:extLst>
              <a:ext uri="{FF2B5EF4-FFF2-40B4-BE49-F238E27FC236}">
                <a16:creationId xmlns:a16="http://schemas.microsoft.com/office/drawing/2014/main" id="{5ED903C2-7E98-8864-B284-1B0550147AA5}"/>
              </a:ext>
            </a:extLst>
          </p:cNvPr>
          <p:cNvSpPr/>
          <p:nvPr/>
        </p:nvSpPr>
        <p:spPr>
          <a:xfrm>
            <a:off x="11191589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42" name="مستطيل 41">
            <a:hlinkClick r:id="rId9" action="ppaction://hlinksldjump"/>
            <a:extLst>
              <a:ext uri="{FF2B5EF4-FFF2-40B4-BE49-F238E27FC236}">
                <a16:creationId xmlns:a16="http://schemas.microsoft.com/office/drawing/2014/main" id="{94D228B9-9C36-F6C4-2C38-7250B947042C}"/>
              </a:ext>
            </a:extLst>
          </p:cNvPr>
          <p:cNvSpPr/>
          <p:nvPr/>
        </p:nvSpPr>
        <p:spPr>
          <a:xfrm>
            <a:off x="10720228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7" name="مستطيل 56">
            <a:hlinkClick r:id="rId10" action="ppaction://hlinksldjump"/>
            <a:extLst>
              <a:ext uri="{FF2B5EF4-FFF2-40B4-BE49-F238E27FC236}">
                <a16:creationId xmlns:a16="http://schemas.microsoft.com/office/drawing/2014/main" id="{95A07857-AC97-AF2E-8B3E-21B6C1AF0EA0}"/>
              </a:ext>
            </a:extLst>
          </p:cNvPr>
          <p:cNvSpPr/>
          <p:nvPr/>
        </p:nvSpPr>
        <p:spPr>
          <a:xfrm>
            <a:off x="10248867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8" name="مستطيل 57">
            <a:hlinkClick r:id="rId11" action="ppaction://hlinksldjump"/>
            <a:extLst>
              <a:ext uri="{FF2B5EF4-FFF2-40B4-BE49-F238E27FC236}">
                <a16:creationId xmlns:a16="http://schemas.microsoft.com/office/drawing/2014/main" id="{B4666718-BF0C-0790-0DA7-B17347130402}"/>
              </a:ext>
            </a:extLst>
          </p:cNvPr>
          <p:cNvSpPr/>
          <p:nvPr/>
        </p:nvSpPr>
        <p:spPr>
          <a:xfrm>
            <a:off x="9777506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59" name="مستطيل 58">
            <a:hlinkClick r:id="rId12" action="ppaction://hlinksldjump"/>
            <a:extLst>
              <a:ext uri="{FF2B5EF4-FFF2-40B4-BE49-F238E27FC236}">
                <a16:creationId xmlns:a16="http://schemas.microsoft.com/office/drawing/2014/main" id="{FF1E0B73-2A8A-4FDA-43DB-797CC9D4A5D8}"/>
              </a:ext>
            </a:extLst>
          </p:cNvPr>
          <p:cNvSpPr/>
          <p:nvPr/>
        </p:nvSpPr>
        <p:spPr>
          <a:xfrm>
            <a:off x="9306145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0" name="مستطيل 59">
            <a:hlinkClick r:id="rId13" action="ppaction://hlinksldjump"/>
            <a:extLst>
              <a:ext uri="{FF2B5EF4-FFF2-40B4-BE49-F238E27FC236}">
                <a16:creationId xmlns:a16="http://schemas.microsoft.com/office/drawing/2014/main" id="{EC2A1208-00B2-4FF4-F19A-CC548F5BA724}"/>
              </a:ext>
            </a:extLst>
          </p:cNvPr>
          <p:cNvSpPr/>
          <p:nvPr/>
        </p:nvSpPr>
        <p:spPr>
          <a:xfrm>
            <a:off x="8834784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1" name="مستطيل 60">
            <a:hlinkClick r:id="rId14" action="ppaction://hlinksldjump"/>
            <a:extLst>
              <a:ext uri="{FF2B5EF4-FFF2-40B4-BE49-F238E27FC236}">
                <a16:creationId xmlns:a16="http://schemas.microsoft.com/office/drawing/2014/main" id="{9F200931-C6B2-91A9-7A3D-ACFCC1DEFDC2}"/>
              </a:ext>
            </a:extLst>
          </p:cNvPr>
          <p:cNvSpPr/>
          <p:nvPr/>
        </p:nvSpPr>
        <p:spPr>
          <a:xfrm>
            <a:off x="8363423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2" name="مستطيل 61">
            <a:hlinkClick r:id="rId15" action="ppaction://hlinksldjump"/>
            <a:extLst>
              <a:ext uri="{FF2B5EF4-FFF2-40B4-BE49-F238E27FC236}">
                <a16:creationId xmlns:a16="http://schemas.microsoft.com/office/drawing/2014/main" id="{AA053C68-3F82-D9E1-C484-72C8B6FE5B78}"/>
              </a:ext>
            </a:extLst>
          </p:cNvPr>
          <p:cNvSpPr/>
          <p:nvPr/>
        </p:nvSpPr>
        <p:spPr>
          <a:xfrm>
            <a:off x="7892062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3" name="مستطيل 62">
            <a:hlinkClick r:id="rId16" action="ppaction://hlinksldjump"/>
            <a:extLst>
              <a:ext uri="{FF2B5EF4-FFF2-40B4-BE49-F238E27FC236}">
                <a16:creationId xmlns:a16="http://schemas.microsoft.com/office/drawing/2014/main" id="{F8CB4136-D0B2-CA49-2D94-36540DA49B71}"/>
              </a:ext>
            </a:extLst>
          </p:cNvPr>
          <p:cNvSpPr/>
          <p:nvPr/>
        </p:nvSpPr>
        <p:spPr>
          <a:xfrm>
            <a:off x="7420701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hlinkClick r:id="rId16" action="ppaction://hlinksldjump"/>
              </a:rPr>
              <a:t>9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4" name="مستطيل 63">
            <a:hlinkClick r:id="rId17" action="ppaction://hlinksldjump"/>
            <a:extLst>
              <a:ext uri="{FF2B5EF4-FFF2-40B4-BE49-F238E27FC236}">
                <a16:creationId xmlns:a16="http://schemas.microsoft.com/office/drawing/2014/main" id="{65D23008-4454-6242-E197-5C8651C485E6}"/>
              </a:ext>
            </a:extLst>
          </p:cNvPr>
          <p:cNvSpPr/>
          <p:nvPr/>
        </p:nvSpPr>
        <p:spPr>
          <a:xfrm>
            <a:off x="6949340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5" name="مستطيل 64">
            <a:hlinkClick r:id="rId18" action="ppaction://hlinksldjump"/>
            <a:extLst>
              <a:ext uri="{FF2B5EF4-FFF2-40B4-BE49-F238E27FC236}">
                <a16:creationId xmlns:a16="http://schemas.microsoft.com/office/drawing/2014/main" id="{BF69D048-34DE-63F9-07EE-26E9852B99B9}"/>
              </a:ext>
            </a:extLst>
          </p:cNvPr>
          <p:cNvSpPr/>
          <p:nvPr/>
        </p:nvSpPr>
        <p:spPr>
          <a:xfrm>
            <a:off x="4847146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6" name="مستطيل 65">
            <a:hlinkClick r:id="rId19" action="ppaction://hlinksldjump"/>
            <a:extLst>
              <a:ext uri="{FF2B5EF4-FFF2-40B4-BE49-F238E27FC236}">
                <a16:creationId xmlns:a16="http://schemas.microsoft.com/office/drawing/2014/main" id="{09B0F481-9E3E-2783-6B49-F1E912D35DB2}"/>
              </a:ext>
            </a:extLst>
          </p:cNvPr>
          <p:cNvSpPr/>
          <p:nvPr/>
        </p:nvSpPr>
        <p:spPr>
          <a:xfrm>
            <a:off x="4375785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7" name="مستطيل 66">
            <a:hlinkClick r:id="rId20" action="ppaction://hlinksldjump"/>
            <a:extLst>
              <a:ext uri="{FF2B5EF4-FFF2-40B4-BE49-F238E27FC236}">
                <a16:creationId xmlns:a16="http://schemas.microsoft.com/office/drawing/2014/main" id="{D9C47E3D-840C-00EE-56BE-FC8237AA5DA8}"/>
              </a:ext>
            </a:extLst>
          </p:cNvPr>
          <p:cNvSpPr/>
          <p:nvPr/>
        </p:nvSpPr>
        <p:spPr>
          <a:xfrm>
            <a:off x="3904424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8" name="مستطيل 67">
            <a:hlinkClick r:id="rId21" action="ppaction://hlinksldjump"/>
            <a:extLst>
              <a:ext uri="{FF2B5EF4-FFF2-40B4-BE49-F238E27FC236}">
                <a16:creationId xmlns:a16="http://schemas.microsoft.com/office/drawing/2014/main" id="{A5934754-EBEF-1F27-DAD3-D1D17D9DB2E4}"/>
              </a:ext>
            </a:extLst>
          </p:cNvPr>
          <p:cNvSpPr/>
          <p:nvPr/>
        </p:nvSpPr>
        <p:spPr>
          <a:xfrm>
            <a:off x="3433063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69" name="مستطيل 68">
            <a:hlinkClick r:id="rId22" action="ppaction://hlinksldjump"/>
            <a:extLst>
              <a:ext uri="{FF2B5EF4-FFF2-40B4-BE49-F238E27FC236}">
                <a16:creationId xmlns:a16="http://schemas.microsoft.com/office/drawing/2014/main" id="{7825FC80-9452-E1CE-696C-89570B2CD402}"/>
              </a:ext>
            </a:extLst>
          </p:cNvPr>
          <p:cNvSpPr/>
          <p:nvPr/>
        </p:nvSpPr>
        <p:spPr>
          <a:xfrm>
            <a:off x="2961702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0" name="مستطيل 69">
            <a:hlinkClick r:id="rId23" action="ppaction://hlinksldjump"/>
            <a:extLst>
              <a:ext uri="{FF2B5EF4-FFF2-40B4-BE49-F238E27FC236}">
                <a16:creationId xmlns:a16="http://schemas.microsoft.com/office/drawing/2014/main" id="{4A37B933-F745-E546-40B1-5705538D068E}"/>
              </a:ext>
            </a:extLst>
          </p:cNvPr>
          <p:cNvSpPr/>
          <p:nvPr/>
        </p:nvSpPr>
        <p:spPr>
          <a:xfrm>
            <a:off x="2490341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1" name="مستطيل 70">
            <a:hlinkClick r:id="rId24" action="ppaction://hlinksldjump"/>
            <a:extLst>
              <a:ext uri="{FF2B5EF4-FFF2-40B4-BE49-F238E27FC236}">
                <a16:creationId xmlns:a16="http://schemas.microsoft.com/office/drawing/2014/main" id="{716CD810-2A23-7D26-464E-068F4A2896D3}"/>
              </a:ext>
            </a:extLst>
          </p:cNvPr>
          <p:cNvSpPr/>
          <p:nvPr/>
        </p:nvSpPr>
        <p:spPr>
          <a:xfrm>
            <a:off x="2018980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2" name="مستطيل 71">
            <a:hlinkClick r:id="rId25" action="ppaction://hlinksldjump"/>
            <a:extLst>
              <a:ext uri="{FF2B5EF4-FFF2-40B4-BE49-F238E27FC236}">
                <a16:creationId xmlns:a16="http://schemas.microsoft.com/office/drawing/2014/main" id="{B1933092-C90F-882F-E300-007B96C1B66C}"/>
              </a:ext>
            </a:extLst>
          </p:cNvPr>
          <p:cNvSpPr/>
          <p:nvPr/>
        </p:nvSpPr>
        <p:spPr>
          <a:xfrm>
            <a:off x="1547619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3" name="مستطيل 72">
            <a:hlinkClick r:id="rId26" action="ppaction://hlinksldjump"/>
            <a:extLst>
              <a:ext uri="{FF2B5EF4-FFF2-40B4-BE49-F238E27FC236}">
                <a16:creationId xmlns:a16="http://schemas.microsoft.com/office/drawing/2014/main" id="{B7C25495-EC5F-D616-ECB8-413AA647472A}"/>
              </a:ext>
            </a:extLst>
          </p:cNvPr>
          <p:cNvSpPr/>
          <p:nvPr/>
        </p:nvSpPr>
        <p:spPr>
          <a:xfrm>
            <a:off x="1076258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4" name="مستطيل 73">
            <a:hlinkClick r:id="rId27" action="ppaction://hlinksldjump"/>
            <a:extLst>
              <a:ext uri="{FF2B5EF4-FFF2-40B4-BE49-F238E27FC236}">
                <a16:creationId xmlns:a16="http://schemas.microsoft.com/office/drawing/2014/main" id="{DDCBC76B-7AC5-16C7-583B-71D7C524E997}"/>
              </a:ext>
            </a:extLst>
          </p:cNvPr>
          <p:cNvSpPr/>
          <p:nvPr/>
        </p:nvSpPr>
        <p:spPr>
          <a:xfrm>
            <a:off x="604897" y="5941162"/>
            <a:ext cx="419725" cy="419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10</a:t>
            </a:r>
            <a:endParaRPr lang="ar-S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نغمة ر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759 L 0.11836 -0.02269 C 0.14284 -0.04306 0.18008 -0.05394 0.21888 -0.05394 C 0.26315 -0.05394 0.29883 -0.04306 0.32344 -0.02269 L 0.44219 0.06759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6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للهد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759 L -0.11107 -0.06134 C -0.13424 -0.09074 -0.16888 -0.10208 -0.20521 -0.10208 C -0.24648 -0.10208 -0.27956 -0.09074 -0.30273 -0.06134 L -0.41341 0.06759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صوت للهد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يعد برنامج سيسكو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( Cisco Packet Tracer ) 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أداة لمحاكاة ونمذجة الشبكة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11733EB1-EFE6-E397-C7B8-A34A5D65B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جهاز يستخدم لإرسال حزم البيانات بين الشبكات ويربط بين شبكتين أو أكثر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الموجه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المحول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الموزع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بوابة المنزل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29083349-3212-3D39-8D0F-33287538B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يستضيف موقع ويب معين كموقع شركة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:cisco.com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موجه لاسلكي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المودم السلكي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ايقونة سحابة الإنترنت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خادم الويب</a:t>
            </a:r>
          </a:p>
        </p:txBody>
      </p:sp>
      <p:pic>
        <p:nvPicPr>
          <p:cNvPr id="4" name="رسم 3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7D3DE911-A5C5-9CAC-66FE-9E706C6D5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2374232" y="1677816"/>
            <a:ext cx="82937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1"/>
            <a:r>
              <a:rPr lang="ar-S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شبكة الحاسب عبارة عن جهازي حاسب أو أكثر متصلة ببعضها البعض من أجل مشاركة الموارد ( البيانات والأجهزة ) 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0" algn="just" rtl="1"/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صح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lvl="0" algn="just" rtl="1"/>
            <a:r>
              <a:rPr lang="ar-S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خطأ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7" name="رسم 6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57B4D149-880D-7E03-3E33-FBE66F668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5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2374232" y="1677816"/>
            <a:ext cx="82937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شبكة الحاسب تتكون من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جزأين أساسيين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ثلاث أجزاء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أربعة أجزاء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خمسة أجزاء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D61F4E84-D125-60F2-FF81-F98BA89A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818147" y="1677816"/>
            <a:ext cx="984985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شبكة تتكون من أجهزة حاسب متصلة ببعضها موجودة في نطاق جغرافي ضيق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الشبكة الصغيرة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الشبكة المحلية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الشبكة المتوسطة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الشبكة الواسعة 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AA10D4BE-5BE2-F382-A4E5-4129F0119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الشبكة اللاسلكية تستخدم الكابلات لتوصيل الأجهزة بالأنترنت أو بشبكة أخرى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0ADC1C22-6CFC-2A39-29E6-BAA89BBF3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أي نوع من الكابلات التالية تصل سرعته إلى 300 </a:t>
            </a:r>
            <a:r>
              <a:rPr lang="ar-S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ميجابت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في الثانية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المزدوج المجدول 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المحورية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الألياف الضوئية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كابلات العبور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81CE0363-4404-33C0-F2B3-88C5DB811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يطلق على عملية توصيل الألياف الضوئية إلى المنازل اسم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FTTH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FTTB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ج.	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FTTE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د.	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FTTS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6066476D-A153-D141-1F54-692240FB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BC2173B6-6C89-ADBA-815C-BF9F810A4795}"/>
              </a:ext>
            </a:extLst>
          </p:cNvPr>
          <p:cNvSpPr txBox="1"/>
          <p:nvPr/>
        </p:nvSpPr>
        <p:spPr>
          <a:xfrm>
            <a:off x="433137" y="1677816"/>
            <a:ext cx="11036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تقنية واي </a:t>
            </a:r>
            <a:r>
              <a:rPr lang="ar-SA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فاي</a:t>
            </a: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هي تقنية لاسلكية لتبادل البيانات لمسافات قصيرة :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أ.	صح</a:t>
            </a:r>
          </a:p>
          <a:p>
            <a:pPr lvl="0" algn="just"/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ب.	خطأ</a:t>
            </a:r>
          </a:p>
        </p:txBody>
      </p:sp>
      <p:pic>
        <p:nvPicPr>
          <p:cNvPr id="3" name="رسم 2" descr="منزل مع تعبئة خالصة">
            <a:hlinkClick r:id="rId2" action="ppaction://hlinksldjump"/>
            <a:extLst>
              <a:ext uri="{FF2B5EF4-FFF2-40B4-BE49-F238E27FC236}">
                <a16:creationId xmlns:a16="http://schemas.microsoft.com/office/drawing/2014/main" id="{16F6A0C1-091B-2BDB-1138-38FFCC9E3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8948" y="1644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7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598</Words>
  <Application>Microsoft Office PowerPoint</Application>
  <PresentationFormat>شاشة عريضة</PresentationFormat>
  <Paragraphs>124</Paragraphs>
  <Slides>22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لعبة كرة السلة إعداد الاستاذة: عبير الغريب</dc:title>
  <dc:creator>abeer saleh</dc:creator>
  <cp:lastModifiedBy>abeer saleh</cp:lastModifiedBy>
  <cp:revision>24</cp:revision>
  <dcterms:created xsi:type="dcterms:W3CDTF">2022-01-14T14:33:44Z</dcterms:created>
  <dcterms:modified xsi:type="dcterms:W3CDTF">2022-05-18T04:59:18Z</dcterms:modified>
</cp:coreProperties>
</file>