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6" r:id="rId3"/>
    <p:sldId id="257" r:id="rId4"/>
    <p:sldId id="306" r:id="rId5"/>
    <p:sldId id="304" r:id="rId6"/>
    <p:sldId id="305" r:id="rId7"/>
    <p:sldId id="308" r:id="rId8"/>
    <p:sldId id="309" r:id="rId9"/>
    <p:sldId id="311" r:id="rId10"/>
    <p:sldId id="312" r:id="rId11"/>
    <p:sldId id="315" r:id="rId12"/>
    <p:sldId id="314" r:id="rId13"/>
    <p:sldId id="307" r:id="rId14"/>
    <p:sldId id="316" r:id="rId15"/>
    <p:sldId id="317" r:id="rId16"/>
    <p:sldId id="318" r:id="rId17"/>
    <p:sldId id="319" r:id="rId18"/>
    <p:sldId id="320" r:id="rId19"/>
    <p:sldId id="321" r:id="rId20"/>
    <p:sldId id="322" r:id="rId21"/>
    <p:sldId id="264" r:id="rId22"/>
    <p:sldId id="330" r:id="rId23"/>
    <p:sldId id="324" r:id="rId24"/>
    <p:sldId id="331" r:id="rId25"/>
    <p:sldId id="332" r:id="rId26"/>
    <p:sldId id="323" r:id="rId27"/>
    <p:sldId id="325" r:id="rId28"/>
    <p:sldId id="326" r:id="rId29"/>
    <p:sldId id="327" r:id="rId30"/>
    <p:sldId id="328" r:id="rId31"/>
    <p:sldId id="329" r:id="rId32"/>
    <p:sldId id="333" r:id="rId33"/>
    <p:sldId id="334" r:id="rId34"/>
    <p:sldId id="335" r:id="rId35"/>
    <p:sldId id="336" r:id="rId36"/>
    <p:sldId id="337" r:id="rId37"/>
    <p:sldId id="339" r:id="rId38"/>
    <p:sldId id="338" r:id="rId39"/>
    <p:sldId id="340" r:id="rId40"/>
    <p:sldId id="341" r:id="rId41"/>
    <p:sldId id="342" r:id="rId42"/>
    <p:sldId id="343" r:id="rId43"/>
    <p:sldId id="344" r:id="rId44"/>
    <p:sldId id="345" r:id="rId4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نمط فاتح 1 - تميي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نمط فاتح 1 - تميي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65" d="100"/>
          <a:sy n="65"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B2D97C8-AE49-4248-A8E8-FA5284844A9D}"/>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54788A24-D015-41AE-8E70-CAB448ADAE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2836E11B-56CB-4411-9EA6-2138E6AABC8F}"/>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66E4F06A-EDD9-48CC-906B-5254A54530E3}"/>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6DC1266E-B632-41C5-8228-BC537020197A}"/>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1866473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B721A88-C034-4F41-81C1-F721B48BDA65}"/>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522F35F6-A614-4FBA-BB9C-69321C45C988}"/>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4BBA394E-0FE1-4D99-810A-3B50D08A7721}"/>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E5D66657-66D1-45AB-AC57-901987F645CD}"/>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B2BAC183-647C-475A-87D4-2BBB6F8F01CA}"/>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116556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D43331F3-774B-41BC-901D-07387CACD5AA}"/>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DFF2C11C-66CD-4030-9362-A3C213B66070}"/>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A73A2FBB-D795-4188-8B1A-6525D1F16A0B}"/>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4D7F51A6-5426-460C-BF7A-B1304E1147A9}"/>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69D13615-D74D-4F55-B8E1-DCDCD70F9B09}"/>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3603613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4BE4C33-B6F0-45DE-A407-334BA12EE93B}"/>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FA8D9B4F-3153-4ABC-93E7-65BCD72659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417B1B30-0B92-4406-B63A-466BE4AE15C1}"/>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8D12A87E-DFC8-4EF7-B8C5-7B0C7CBF6372}"/>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B34B64EC-02DE-4EC9-9F9F-E5D25C3E24C8}"/>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1952102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6BC2242-A32F-49FD-84E2-FE6BE360CBAE}"/>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8AAECEBC-2922-4EBD-B72E-260D9AB61BAB}"/>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DF3BF2B6-E2C0-497E-BD29-7C701175EC5A}"/>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2CFF3500-AC79-4CB2-879C-96E860E33A34}"/>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9950DC31-9E5F-45C6-8DA3-7FE58B632341}"/>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3969608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3FB99B5-C79B-427D-93DD-13E3296D362D}"/>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2BB9454E-E5E2-46FF-A8C1-CBB547BD81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2979A95C-CDED-4505-B1E8-B0737FBF832A}"/>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F9CAC64B-9CB3-4328-AD71-0DDF2EABA584}"/>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F4FEFFAB-6128-42D3-9B3B-477B93F448C8}"/>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3678592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1B6B317-18E9-48A7-B194-A9B95073726D}"/>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4C007159-4F85-41EE-8867-4345A0A79A12}"/>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FE90E1A5-F0B8-4CFD-9435-A9CC433A82DE}"/>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43118EA6-4781-459C-B4F4-77BFFE0BAE60}"/>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6" name="عنصر نائب للتذييل 5">
            <a:extLst>
              <a:ext uri="{FF2B5EF4-FFF2-40B4-BE49-F238E27FC236}">
                <a16:creationId xmlns:a16="http://schemas.microsoft.com/office/drawing/2014/main" id="{F94026A4-549E-429D-BF2D-7170018E5818}"/>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E4A21455-01ED-49DE-9238-C24C4ECC64D5}"/>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1945215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A8CD26C-69BB-4178-A954-A9C54982071F}"/>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5C537CA6-C0DE-4933-ABDD-6D4B26AB92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0DB82491-976A-41C7-9EC5-BBBBAB3B3D46}"/>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BF9D7BE7-825F-4578-94F3-E78A1CE120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BE3B4DDB-827C-4224-B620-2814AA2D2466}"/>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C4A96AF6-603D-4805-99F4-A1711810E445}"/>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8" name="عنصر نائب للتذييل 7">
            <a:extLst>
              <a:ext uri="{FF2B5EF4-FFF2-40B4-BE49-F238E27FC236}">
                <a16:creationId xmlns:a16="http://schemas.microsoft.com/office/drawing/2014/main" id="{51BE5404-9160-48A2-B302-2A0896ACCF8B}"/>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8582F764-C602-4F9F-A88A-778F9F7633EA}"/>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3296838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6BAACF1-FD87-46EE-A892-36A4AF0F490D}"/>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68771CBE-1202-4AA2-82DC-66F7A2826748}"/>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4" name="عنصر نائب للتذييل 3">
            <a:extLst>
              <a:ext uri="{FF2B5EF4-FFF2-40B4-BE49-F238E27FC236}">
                <a16:creationId xmlns:a16="http://schemas.microsoft.com/office/drawing/2014/main" id="{8D804786-B4D5-4CB7-8058-9C85BEF0D44C}"/>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53252CFD-DB70-4DA9-A8CF-C479C6564C88}"/>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3104943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D5B2D8C4-B0E8-4A66-AD6B-A08C647B09AD}"/>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3" name="عنصر نائب للتذييل 2">
            <a:extLst>
              <a:ext uri="{FF2B5EF4-FFF2-40B4-BE49-F238E27FC236}">
                <a16:creationId xmlns:a16="http://schemas.microsoft.com/office/drawing/2014/main" id="{1BD15368-3CB0-451E-99CB-5B23D8CEEF93}"/>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ACDBD498-B4AC-4356-915D-51DD9CB0BC40}"/>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2758422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7797E0D-42A9-4E25-B576-D4BC00D149D9}"/>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5413AEA1-1787-4BE5-8F3B-0541E1B366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895006D0-8F3D-4F1D-865B-A60FF4AC1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753120CC-BAFB-495D-A80E-FAD1CC425E08}"/>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6" name="عنصر نائب للتذييل 5">
            <a:extLst>
              <a:ext uri="{FF2B5EF4-FFF2-40B4-BE49-F238E27FC236}">
                <a16:creationId xmlns:a16="http://schemas.microsoft.com/office/drawing/2014/main" id="{41F62C93-D876-4552-9ED2-6AB22E773CE9}"/>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C8DE6F97-9743-44BC-89A7-73E12EB49592}"/>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61695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ACACE17-B556-4692-99E8-DD6A73CD6EC2}"/>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FB623D8A-FBE4-4D8F-AE7B-DEF3AFE35EB5}"/>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84876DC5-0809-4179-8B27-EEDA6C0B6F2C}"/>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D3A6B5CB-FBBD-4E3D-97DD-1B6E707BA151}"/>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63C09BF1-7F41-46FC-8610-ED5F4A6DF5AA}"/>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2356120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18B7339-C1D7-4EA8-9490-00BB0A6D3D60}"/>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0506B292-7DBC-4F13-A782-D758538DD6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63B890D4-EE5E-454E-A350-58C64B095E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69204976-5602-4B8E-9C97-E79CBD55AEEF}"/>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6" name="عنصر نائب للتذييل 5">
            <a:extLst>
              <a:ext uri="{FF2B5EF4-FFF2-40B4-BE49-F238E27FC236}">
                <a16:creationId xmlns:a16="http://schemas.microsoft.com/office/drawing/2014/main" id="{39C83B3F-01FE-4C33-8F2E-4E6890FE85B5}"/>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6F3BEF12-AE58-429B-BF2C-7A1BD3ADD805}"/>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1808336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A1D4DB6-5303-456B-B414-D21B08095C4C}"/>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20A4A2E0-8AFB-4989-99E7-81F14D417C88}"/>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D3D234A9-E6A0-43C8-BE6D-C94970079E89}"/>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B46CE5E0-86DB-47B5-9C67-B4811D678202}"/>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9F7C56D6-0191-4CCA-9231-D3ADB8E5BE69}"/>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6192058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AA4E38F0-2370-4E11-899C-209D26357AAA}"/>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F5D414B9-6F47-4299-9321-8472146369DA}"/>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095447A4-D9BD-4022-9A25-5E862B258157}"/>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7DA634DB-578A-467A-8BD1-5E8275EB7FEC}"/>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DB30CF4E-286C-4C1E-B381-5D9D171CAA10}"/>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2471278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581757C-EFA1-4CD5-BF27-91D5C5DA5A74}"/>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A9E23666-3C6A-4252-AADE-F209F98D19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7E758FCE-4A5B-4439-A2EC-2356AB5037B7}"/>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A309C825-4A2D-4B81-B8F7-EB1C08D2DB7E}"/>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CC66EA2E-83A1-4B1E-B6C2-604FEB4658F7}"/>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235800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0F90812-7F42-48AF-A9F7-B66C6D8B086C}"/>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F0917B7C-FA8C-4CBE-AB5E-EA334248ABA1}"/>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FAD81145-B0B7-400D-B66C-FAF82077686A}"/>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D6FD8512-2A24-4D14-BD85-6EB86629A1AB}"/>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6" name="عنصر نائب للتذييل 5">
            <a:extLst>
              <a:ext uri="{FF2B5EF4-FFF2-40B4-BE49-F238E27FC236}">
                <a16:creationId xmlns:a16="http://schemas.microsoft.com/office/drawing/2014/main" id="{5E0DB330-C944-4614-B848-A12E2F0ED5B4}"/>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EFE4E463-3647-4B4E-A33D-1576C77B47C2}"/>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1665012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5CFD08F-B93A-41EA-9E96-8DAAE3408DFB}"/>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843020BD-E3ED-4329-8675-49E61945A4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8B32C0D8-A158-413F-A850-B55B3E5210EA}"/>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95F4A71A-6CB0-47AE-8E8B-2E3B3B2CBE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F5FD030B-71A0-4448-B946-FE663677F964}"/>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298AE606-3F36-436D-A2BA-100970655B22}"/>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8" name="عنصر نائب للتذييل 7">
            <a:extLst>
              <a:ext uri="{FF2B5EF4-FFF2-40B4-BE49-F238E27FC236}">
                <a16:creationId xmlns:a16="http://schemas.microsoft.com/office/drawing/2014/main" id="{FAD7021F-0C3D-4DA2-8531-908A804B991A}"/>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0F2E4F82-20AA-47E7-B1D0-40AECDF4DB38}"/>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378561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DAB5F85-98A2-4EA3-A831-D2220B8AA6E6}"/>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EC93FC15-E7D4-4E50-93C8-68F385E13987}"/>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4" name="عنصر نائب للتذييل 3">
            <a:extLst>
              <a:ext uri="{FF2B5EF4-FFF2-40B4-BE49-F238E27FC236}">
                <a16:creationId xmlns:a16="http://schemas.microsoft.com/office/drawing/2014/main" id="{9DEE5370-0398-4BA9-BD10-9D02A9E2E0B3}"/>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77838597-3B58-47D1-8DEE-2E6B2B5C6856}"/>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84052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39B65915-A2D6-43C3-A1BF-0C263B3C84F2}"/>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3" name="عنصر نائب للتذييل 2">
            <a:extLst>
              <a:ext uri="{FF2B5EF4-FFF2-40B4-BE49-F238E27FC236}">
                <a16:creationId xmlns:a16="http://schemas.microsoft.com/office/drawing/2014/main" id="{56303538-07D0-4554-A7D0-BC739FE6973E}"/>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ECF26F8D-A074-4635-82F6-0753A3827BE6}"/>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2534328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93006E1-D8C0-461C-8776-4302B193FD5F}"/>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B6A5D9E8-B180-469B-8B2E-9BBA4D24B7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2739DB11-55B7-4B11-8BFA-4715403ED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D065594-D09F-4817-BE90-49D2EE68BC52}"/>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6" name="عنصر نائب للتذييل 5">
            <a:extLst>
              <a:ext uri="{FF2B5EF4-FFF2-40B4-BE49-F238E27FC236}">
                <a16:creationId xmlns:a16="http://schemas.microsoft.com/office/drawing/2014/main" id="{B7182CB9-FC45-48CE-A1A6-97986EF87589}"/>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C0578409-8401-49AC-8B77-045606487350}"/>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679159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533CD1A-5E1F-4894-B4E3-8B7DAF614F3E}"/>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6EED49DF-DE65-485E-9FD6-3290E1632D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1FA0367B-AB32-408E-8AE4-51865D89EB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A4ADF293-8F6B-4311-9397-1B2D4EECCECB}"/>
              </a:ext>
            </a:extLst>
          </p:cNvPr>
          <p:cNvSpPr>
            <a:spLocks noGrp="1"/>
          </p:cNvSpPr>
          <p:nvPr>
            <p:ph type="dt" sz="half" idx="10"/>
          </p:nvPr>
        </p:nvSpPr>
        <p:spPr/>
        <p:txBody>
          <a:bodyPr/>
          <a:lstStyle/>
          <a:p>
            <a:fld id="{8682C0CB-519C-4589-8B59-698BFF626260}" type="datetimeFigureOut">
              <a:rPr lang="ar-SA" smtClean="0"/>
              <a:t>16/11/43</a:t>
            </a:fld>
            <a:endParaRPr lang="ar-SA"/>
          </a:p>
        </p:txBody>
      </p:sp>
      <p:sp>
        <p:nvSpPr>
          <p:cNvPr id="6" name="عنصر نائب للتذييل 5">
            <a:extLst>
              <a:ext uri="{FF2B5EF4-FFF2-40B4-BE49-F238E27FC236}">
                <a16:creationId xmlns:a16="http://schemas.microsoft.com/office/drawing/2014/main" id="{F5A4D28A-0FD8-42DF-80E2-D148AE2FEF09}"/>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D6F5FF24-9CBF-48D5-BD10-BFAB81AA668E}"/>
              </a:ext>
            </a:extLst>
          </p:cNvPr>
          <p:cNvSpPr>
            <a:spLocks noGrp="1"/>
          </p:cNvSpPr>
          <p:nvPr>
            <p:ph type="sldNum" sz="quarter" idx="12"/>
          </p:nvPr>
        </p:nvSpPr>
        <p:spPr/>
        <p:txBody>
          <a:bodyPr/>
          <a:lstStyle/>
          <a:p>
            <a:fld id="{5622FA3A-66BF-473F-97E9-97C5E7EB1963}" type="slidenum">
              <a:rPr lang="ar-SA" smtClean="0"/>
              <a:t>‹#›</a:t>
            </a:fld>
            <a:endParaRPr lang="ar-SA"/>
          </a:p>
        </p:txBody>
      </p:sp>
    </p:spTree>
    <p:extLst>
      <p:ext uri="{BB962C8B-B14F-4D97-AF65-F5344CB8AC3E}">
        <p14:creationId xmlns:p14="http://schemas.microsoft.com/office/powerpoint/2010/main" val="3475084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D35FA218-E2DB-4973-8802-60DD6967F1C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5578FA05-E73B-421D-9EE9-4815C150091A}"/>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6CC0FC58-52AC-41A4-978F-CBEE7F7013F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265D01B0-ED79-4508-8B8F-421C930263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E5198C6B-4732-4452-8BFC-DE9A53ABF3B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622FA3A-66BF-473F-97E9-97C5E7EB1963}" type="slidenum">
              <a:rPr lang="ar-SA" smtClean="0"/>
              <a:t>‹#›</a:t>
            </a:fld>
            <a:endParaRPr lang="ar-SA"/>
          </a:p>
        </p:txBody>
      </p:sp>
    </p:spTree>
    <p:extLst>
      <p:ext uri="{BB962C8B-B14F-4D97-AF65-F5344CB8AC3E}">
        <p14:creationId xmlns:p14="http://schemas.microsoft.com/office/powerpoint/2010/main" val="236125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F7127758-AF37-45FD-97DB-B7688F5B2843}"/>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37DF6052-BBDB-4ACC-9A9C-74FC19397CF6}"/>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AC4782D0-C93F-45C8-9972-122D25F22BD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682C0CB-519C-4589-8B59-698BFF626260}" type="datetimeFigureOut">
              <a:rPr lang="ar-SA" smtClean="0"/>
              <a:t>16/11/43</a:t>
            </a:fld>
            <a:endParaRPr lang="ar-SA"/>
          </a:p>
        </p:txBody>
      </p:sp>
      <p:sp>
        <p:nvSpPr>
          <p:cNvPr id="5" name="عنصر نائب للتذييل 4">
            <a:extLst>
              <a:ext uri="{FF2B5EF4-FFF2-40B4-BE49-F238E27FC236}">
                <a16:creationId xmlns:a16="http://schemas.microsoft.com/office/drawing/2014/main" id="{29B2F477-23CD-4D03-A672-21F47F96DE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2B7D8743-2E5D-4870-B8E8-F095D9F60CE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622FA3A-66BF-473F-97E9-97C5E7EB1963}" type="slidenum">
              <a:rPr lang="ar-SA" smtClean="0"/>
              <a:t>‹#›</a:t>
            </a:fld>
            <a:endParaRPr lang="ar-SA"/>
          </a:p>
        </p:txBody>
      </p:sp>
    </p:spTree>
    <p:extLst>
      <p:ext uri="{BB962C8B-B14F-4D97-AF65-F5344CB8AC3E}">
        <p14:creationId xmlns:p14="http://schemas.microsoft.com/office/powerpoint/2010/main" val="2728136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F53017F1-9D3D-4BC0-98A0-4FACB24C1D7E}"/>
              </a:ext>
            </a:extLst>
          </p:cNvPr>
          <p:cNvSpPr txBox="1"/>
          <p:nvPr/>
        </p:nvSpPr>
        <p:spPr>
          <a:xfrm>
            <a:off x="6707797" y="1505396"/>
            <a:ext cx="4497050" cy="769441"/>
          </a:xfrm>
          <a:prstGeom prst="rect">
            <a:avLst/>
          </a:prstGeom>
          <a:noFill/>
        </p:spPr>
        <p:txBody>
          <a:bodyPr wrap="square" rtlCol="1">
            <a:spAutoFit/>
          </a:bodyPr>
          <a:lstStyle/>
          <a:p>
            <a:pPr algn="ctr"/>
            <a:r>
              <a:rPr lang="ar-SA" sz="4400" b="1" dirty="0">
                <a:solidFill>
                  <a:srgbClr val="C00000"/>
                </a:solidFill>
                <a:latin typeface="Calibri" panose="020F0502020204030204" pitchFamily="34" charset="0"/>
                <a:cs typeface="Calibri" panose="020F0502020204030204" pitchFamily="34" charset="0"/>
              </a:rPr>
              <a:t>مراجعة الوحدة الثالثة  </a:t>
            </a:r>
          </a:p>
        </p:txBody>
      </p:sp>
      <p:sp>
        <p:nvSpPr>
          <p:cNvPr id="8" name="مربع نص 7">
            <a:extLst>
              <a:ext uri="{FF2B5EF4-FFF2-40B4-BE49-F238E27FC236}">
                <a16:creationId xmlns:a16="http://schemas.microsoft.com/office/drawing/2014/main" id="{CE865553-6306-49FE-BDAA-BD5B7D57EF49}"/>
              </a:ext>
            </a:extLst>
          </p:cNvPr>
          <p:cNvSpPr txBox="1"/>
          <p:nvPr/>
        </p:nvSpPr>
        <p:spPr>
          <a:xfrm>
            <a:off x="5586331" y="2610939"/>
            <a:ext cx="6257909" cy="1323439"/>
          </a:xfrm>
          <a:prstGeom prst="rect">
            <a:avLst/>
          </a:prstGeom>
          <a:noFill/>
        </p:spPr>
        <p:txBody>
          <a:bodyPr wrap="square" rtlCol="1">
            <a:spAutoFit/>
          </a:bodyPr>
          <a:lstStyle/>
          <a:p>
            <a:pPr algn="ctr">
              <a:spcBef>
                <a:spcPts val="0"/>
              </a:spcBef>
            </a:pPr>
            <a:r>
              <a:rPr lang="ar-SA" sz="4000" b="1" dirty="0">
                <a:solidFill>
                  <a:srgbClr val="325072"/>
                </a:solidFill>
                <a:latin typeface="Calibri" panose="020F0502020204030204" pitchFamily="34" charset="0"/>
                <a:cs typeface="Calibri" panose="020F0502020204030204" pitchFamily="34" charset="0"/>
              </a:rPr>
              <a:t>البرمجة بواسطة المايكرو بت</a:t>
            </a:r>
            <a:br>
              <a:rPr lang="ar-SA" sz="4000" b="1" dirty="0">
                <a:solidFill>
                  <a:srgbClr val="3899A0"/>
                </a:solidFill>
                <a:latin typeface="Calibri" panose="020F0502020204030204" pitchFamily="34" charset="0"/>
                <a:cs typeface="Calibri" panose="020F0502020204030204" pitchFamily="34" charset="0"/>
              </a:rPr>
            </a:br>
            <a:r>
              <a:rPr lang="en-US" sz="4000" b="1" dirty="0">
                <a:solidFill>
                  <a:srgbClr val="FF0000"/>
                </a:solidFill>
                <a:latin typeface="Calibri" panose="020F0502020204030204" pitchFamily="34" charset="0"/>
                <a:cs typeface="Calibri" panose="020F0502020204030204" pitchFamily="34" charset="0"/>
              </a:rPr>
              <a:t>Micro: bit</a:t>
            </a:r>
            <a:endParaRPr lang="en-US" sz="4000" b="1" dirty="0">
              <a:solidFill>
                <a:srgbClr val="FF0000"/>
              </a:solidFill>
              <a:highlight>
                <a:schemeClr val="dk1"/>
              </a:highlight>
              <a:latin typeface="Calibri" panose="020F0502020204030204" pitchFamily="34" charset="0"/>
              <a:cs typeface="Calibri" panose="020F0502020204030204" pitchFamily="34" charset="0"/>
            </a:endParaRPr>
          </a:p>
        </p:txBody>
      </p:sp>
      <p:sp>
        <p:nvSpPr>
          <p:cNvPr id="6" name="مربع نص 5">
            <a:extLst>
              <a:ext uri="{FF2B5EF4-FFF2-40B4-BE49-F238E27FC236}">
                <a16:creationId xmlns:a16="http://schemas.microsoft.com/office/drawing/2014/main" id="{BEDD9F7D-518F-4E4F-AFFA-505FFA393EE9}"/>
              </a:ext>
            </a:extLst>
          </p:cNvPr>
          <p:cNvSpPr txBox="1"/>
          <p:nvPr/>
        </p:nvSpPr>
        <p:spPr>
          <a:xfrm>
            <a:off x="5586331" y="4078751"/>
            <a:ext cx="6550741" cy="769441"/>
          </a:xfrm>
          <a:prstGeom prst="rect">
            <a:avLst/>
          </a:prstGeom>
          <a:noFill/>
        </p:spPr>
        <p:txBody>
          <a:bodyPr wrap="square" rtlCol="1">
            <a:spAutoFit/>
          </a:bodyPr>
          <a:lstStyle/>
          <a:p>
            <a:pPr algn="ctr"/>
            <a:r>
              <a:rPr lang="ar-SA" sz="4400" b="1" dirty="0">
                <a:latin typeface="Calibri" panose="020F0502020204030204" pitchFamily="34" charset="0"/>
                <a:cs typeface="Calibri" panose="020F0502020204030204" pitchFamily="34" charset="0"/>
              </a:rPr>
              <a:t>المعلمة : نجود دحمان </a:t>
            </a:r>
          </a:p>
        </p:txBody>
      </p:sp>
      <p:pic>
        <p:nvPicPr>
          <p:cNvPr id="1026" name="Picture 2" descr="عرض تقديمي في PowerPoint">
            <a:extLst>
              <a:ext uri="{FF2B5EF4-FFF2-40B4-BE49-F238E27FC236}">
                <a16:creationId xmlns:a16="http://schemas.microsoft.com/office/drawing/2014/main" id="{B461261D-0F87-4AB8-8CFB-10806D3151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760" y="1857178"/>
            <a:ext cx="4964482" cy="4191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841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63727E3A-3081-45C3-BCB4-60B24D4BCA53}"/>
              </a:ext>
            </a:extLst>
          </p:cNvPr>
          <p:cNvSpPr txBox="1"/>
          <p:nvPr/>
        </p:nvSpPr>
        <p:spPr>
          <a:xfrm>
            <a:off x="1253613" y="609922"/>
            <a:ext cx="10681519"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الإعلان عن المتغير هو عملية تعيين قيمة ومعرف ( اسم فريد ) للمتغير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3B6C6865-98FA-4B16-B4DF-E07537D00B32}"/>
              </a:ext>
            </a:extLst>
          </p:cNvPr>
          <p:cNvSpPr txBox="1"/>
          <p:nvPr/>
        </p:nvSpPr>
        <p:spPr>
          <a:xfrm>
            <a:off x="2271250" y="1342181"/>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7D9C48BF-E377-427C-936D-95A9CC7D8FB8}"/>
              </a:ext>
            </a:extLst>
          </p:cNvPr>
          <p:cNvSpPr txBox="1"/>
          <p:nvPr/>
        </p:nvSpPr>
        <p:spPr>
          <a:xfrm>
            <a:off x="899651" y="2629124"/>
            <a:ext cx="11035481"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عند الإعلان عن المتغير نستخدم علامة النسبة المئوية ( % )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0AC2AA4F-99F8-470A-BFF6-3BC61A750DE2}"/>
              </a:ext>
            </a:extLst>
          </p:cNvPr>
          <p:cNvSpPr txBox="1"/>
          <p:nvPr/>
        </p:nvSpPr>
        <p:spPr>
          <a:xfrm>
            <a:off x="2271249" y="3213899"/>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9" name="مربع نص 8">
            <a:extLst>
              <a:ext uri="{FF2B5EF4-FFF2-40B4-BE49-F238E27FC236}">
                <a16:creationId xmlns:a16="http://schemas.microsoft.com/office/drawing/2014/main" id="{EFBC9846-5CEF-4084-9532-1E0383274C51}"/>
              </a:ext>
            </a:extLst>
          </p:cNvPr>
          <p:cNvSpPr txBox="1"/>
          <p:nvPr/>
        </p:nvSpPr>
        <p:spPr>
          <a:xfrm>
            <a:off x="1253613" y="4583504"/>
            <a:ext cx="10681519"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لكل متغير في البرمجة اسم وقيمة فريدة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مربع نص 9">
            <a:extLst>
              <a:ext uri="{FF2B5EF4-FFF2-40B4-BE49-F238E27FC236}">
                <a16:creationId xmlns:a16="http://schemas.microsoft.com/office/drawing/2014/main" id="{CB9513E4-4F69-4F2A-8DAC-EE2A82B614C6}"/>
              </a:ext>
            </a:extLst>
          </p:cNvPr>
          <p:cNvSpPr txBox="1"/>
          <p:nvPr/>
        </p:nvSpPr>
        <p:spPr>
          <a:xfrm>
            <a:off x="2374489" y="4977210"/>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983458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ربع نص 7">
            <a:extLst>
              <a:ext uri="{FF2B5EF4-FFF2-40B4-BE49-F238E27FC236}">
                <a16:creationId xmlns:a16="http://schemas.microsoft.com/office/drawing/2014/main" id="{7D9C48BF-E377-427C-936D-95A9CC7D8FB8}"/>
              </a:ext>
            </a:extLst>
          </p:cNvPr>
          <p:cNvSpPr txBox="1"/>
          <p:nvPr/>
        </p:nvSpPr>
        <p:spPr>
          <a:xfrm>
            <a:off x="578259" y="757406"/>
            <a:ext cx="11035481"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يقتصر استخدام المتغيرات على تخزين الأرقام فقط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E9C1EDFC-66CC-40DF-A962-42CA7812DE93}"/>
              </a:ext>
            </a:extLst>
          </p:cNvPr>
          <p:cNvSpPr txBox="1"/>
          <p:nvPr/>
        </p:nvSpPr>
        <p:spPr>
          <a:xfrm>
            <a:off x="1991031" y="803572"/>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10" name="مربع نص 9">
            <a:extLst>
              <a:ext uri="{FF2B5EF4-FFF2-40B4-BE49-F238E27FC236}">
                <a16:creationId xmlns:a16="http://schemas.microsoft.com/office/drawing/2014/main" id="{DC44D6BF-ADA2-473B-9C6A-4DCC28B8220E}"/>
              </a:ext>
            </a:extLst>
          </p:cNvPr>
          <p:cNvSpPr txBox="1"/>
          <p:nvPr/>
        </p:nvSpPr>
        <p:spPr>
          <a:xfrm>
            <a:off x="3790335" y="2359431"/>
            <a:ext cx="7823405"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تستخدم المتغيرات لتخزين الأرقام والنصوص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1" name="مربع نص 10">
            <a:extLst>
              <a:ext uri="{FF2B5EF4-FFF2-40B4-BE49-F238E27FC236}">
                <a16:creationId xmlns:a16="http://schemas.microsoft.com/office/drawing/2014/main" id="{CCE13CD7-8860-4562-A6F3-9286D009F584}"/>
              </a:ext>
            </a:extLst>
          </p:cNvPr>
          <p:cNvSpPr txBox="1"/>
          <p:nvPr/>
        </p:nvSpPr>
        <p:spPr>
          <a:xfrm>
            <a:off x="1991031" y="2747776"/>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2" name="مربع نص 11">
            <a:extLst>
              <a:ext uri="{FF2B5EF4-FFF2-40B4-BE49-F238E27FC236}">
                <a16:creationId xmlns:a16="http://schemas.microsoft.com/office/drawing/2014/main" id="{E934EE28-9D52-4A17-8E30-B11DB097B873}"/>
              </a:ext>
            </a:extLst>
          </p:cNvPr>
          <p:cNvSpPr txBox="1"/>
          <p:nvPr/>
        </p:nvSpPr>
        <p:spPr>
          <a:xfrm>
            <a:off x="442452" y="4096423"/>
            <a:ext cx="11274527" cy="1077218"/>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يقوم الأمر تغيير (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change</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 بتغيير قيمة المتغير المحدد بالقيمة المعينة التي يتم إدخالها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3" name="مربع نص 12">
            <a:extLst>
              <a:ext uri="{FF2B5EF4-FFF2-40B4-BE49-F238E27FC236}">
                <a16:creationId xmlns:a16="http://schemas.microsoft.com/office/drawing/2014/main" id="{5D4081D2-B9C2-4E6A-9947-5258A85F1447}"/>
              </a:ext>
            </a:extLst>
          </p:cNvPr>
          <p:cNvSpPr txBox="1"/>
          <p:nvPr/>
        </p:nvSpPr>
        <p:spPr>
          <a:xfrm>
            <a:off x="2035276" y="4977211"/>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303827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C7B52767-6998-4D4D-A945-B1DB760C39EF}"/>
              </a:ext>
            </a:extLst>
          </p:cNvPr>
          <p:cNvSpPr txBox="1"/>
          <p:nvPr/>
        </p:nvSpPr>
        <p:spPr>
          <a:xfrm>
            <a:off x="4534819" y="7507"/>
            <a:ext cx="3648383" cy="769441"/>
          </a:xfrm>
          <a:prstGeom prst="rect">
            <a:avLst/>
          </a:prstGeom>
          <a:noFill/>
        </p:spPr>
        <p:txBody>
          <a:bodyPr wrap="square">
            <a:spAutoFit/>
          </a:bodyPr>
          <a:lstStyle/>
          <a:p>
            <a:pPr lvl="0" rtl="1"/>
            <a:r>
              <a:rPr lang="ar-SA"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اختيار من متعدد</a:t>
            </a:r>
            <a:endParaRPr lang="en-US"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مربع نص 3">
            <a:extLst>
              <a:ext uri="{FF2B5EF4-FFF2-40B4-BE49-F238E27FC236}">
                <a16:creationId xmlns:a16="http://schemas.microsoft.com/office/drawing/2014/main" id="{55C0CE45-9170-4283-BCC8-B1E2D5AF525F}"/>
              </a:ext>
            </a:extLst>
          </p:cNvPr>
          <p:cNvSpPr txBox="1"/>
          <p:nvPr/>
        </p:nvSpPr>
        <p:spPr>
          <a:xfrm>
            <a:off x="1253613" y="874455"/>
            <a:ext cx="10318031" cy="584775"/>
          </a:xfrm>
          <a:prstGeom prst="rect">
            <a:avLst/>
          </a:prstGeom>
          <a:noFill/>
        </p:spPr>
        <p:txBody>
          <a:bodyPr wrap="square">
            <a:spAutoFit/>
          </a:bodyPr>
          <a:lstStyle/>
          <a:p>
            <a:pPr lvl="0" algn="just" rtl="1"/>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أي مما يلي لا يعد من مكونات الواجهة الأمامية للمايكروبت :</a:t>
            </a:r>
            <a:endParaRPr lang="en-US"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6" name="مربع نص 5">
            <a:extLst>
              <a:ext uri="{FF2B5EF4-FFF2-40B4-BE49-F238E27FC236}">
                <a16:creationId xmlns:a16="http://schemas.microsoft.com/office/drawing/2014/main" id="{14A35708-F91C-45CE-9FB7-F63A0FD82685}"/>
              </a:ext>
            </a:extLst>
          </p:cNvPr>
          <p:cNvSpPr txBox="1"/>
          <p:nvPr/>
        </p:nvSpPr>
        <p:spPr>
          <a:xfrm>
            <a:off x="2120081" y="1613118"/>
            <a:ext cx="3779273"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25 مصباح </a:t>
            </a: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LED</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الزران</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منفذ البطارية</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منفذ </a:t>
            </a:r>
            <a:r>
              <a:rPr lang="ar-SA" sz="2800" b="1" dirty="0" err="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يو</a:t>
            </a: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اس بي</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B140A43E-75D6-4004-ABB7-D32A6273D5D8}"/>
              </a:ext>
            </a:extLst>
          </p:cNvPr>
          <p:cNvSpPr txBox="1"/>
          <p:nvPr/>
        </p:nvSpPr>
        <p:spPr>
          <a:xfrm>
            <a:off x="1061884" y="3790335"/>
            <a:ext cx="10509760"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أي مما يلي لا يعد من مكونات الواجهة الخلفية للمايكروبت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مربع نص 9">
            <a:extLst>
              <a:ext uri="{FF2B5EF4-FFF2-40B4-BE49-F238E27FC236}">
                <a16:creationId xmlns:a16="http://schemas.microsoft.com/office/drawing/2014/main" id="{C43913FE-EBD5-49ED-B172-B6A4012A83B0}"/>
              </a:ext>
            </a:extLst>
          </p:cNvPr>
          <p:cNvSpPr txBox="1"/>
          <p:nvPr/>
        </p:nvSpPr>
        <p:spPr>
          <a:xfrm>
            <a:off x="2374490" y="4375110"/>
            <a:ext cx="3524864"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مقياس التسارع</a:t>
            </a:r>
            <a:endParaRPr lang="en-US" sz="28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زر إعادة الضبط</a:t>
            </a:r>
            <a:endParaRPr lang="en-US" sz="28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المعالج</a:t>
            </a:r>
            <a:endParaRPr lang="en-US" sz="28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الزران</a:t>
            </a:r>
            <a:endParaRPr lang="en-US" sz="28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493723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FE4F57F6-3BB9-4C5E-A033-7F7A99607218}"/>
              </a:ext>
            </a:extLst>
          </p:cNvPr>
          <p:cNvSpPr txBox="1"/>
          <p:nvPr/>
        </p:nvSpPr>
        <p:spPr>
          <a:xfrm>
            <a:off x="1106129" y="457200"/>
            <a:ext cx="10253816" cy="584775"/>
          </a:xfrm>
          <a:prstGeom prst="rect">
            <a:avLst/>
          </a:prstGeom>
          <a:noFill/>
        </p:spPr>
        <p:txBody>
          <a:bodyPr wrap="square">
            <a:spAutoFit/>
          </a:bodyPr>
          <a:lstStyle/>
          <a:p>
            <a:pPr lvl="0" algn="just"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يعد لغة برمجة قائمة على اللبنات البرمجية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0ABDA102-06F7-4334-BB28-3B7504310094}"/>
              </a:ext>
            </a:extLst>
          </p:cNvPr>
          <p:cNvSpPr txBox="1"/>
          <p:nvPr/>
        </p:nvSpPr>
        <p:spPr>
          <a:xfrm>
            <a:off x="3229897" y="1041975"/>
            <a:ext cx="3425313"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بايثون</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جافا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مايكروسوفت ميك كود</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سي شارب</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C7A2A563-64E3-40B3-AC34-11BCB9F3F9AA}"/>
              </a:ext>
            </a:extLst>
          </p:cNvPr>
          <p:cNvSpPr txBox="1"/>
          <p:nvPr/>
        </p:nvSpPr>
        <p:spPr>
          <a:xfrm>
            <a:off x="1902542" y="3442632"/>
            <a:ext cx="9737622"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لبنة تمكن من تشغيل مقطع من البرنامج بصورة متكررة ( لا نهائية )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64266685-6A97-4DDB-99E4-39781255FCE3}"/>
              </a:ext>
            </a:extLst>
          </p:cNvPr>
          <p:cNvSpPr txBox="1"/>
          <p:nvPr/>
        </p:nvSpPr>
        <p:spPr>
          <a:xfrm>
            <a:off x="556752" y="4350573"/>
            <a:ext cx="6098458" cy="1815882"/>
          </a:xfrm>
          <a:prstGeom prst="rect">
            <a:avLst/>
          </a:prstGeom>
          <a:noFill/>
        </p:spPr>
        <p:txBody>
          <a:bodyPr wrap="square">
            <a:spAutoFit/>
          </a:bodyPr>
          <a:lstStyle/>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 start</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for</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forever</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 then</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42666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C57F7729-C817-4DE8-AF4F-E3AA6E881D43}"/>
              </a:ext>
            </a:extLst>
          </p:cNvPr>
          <p:cNvSpPr txBox="1"/>
          <p:nvPr/>
        </p:nvSpPr>
        <p:spPr>
          <a:xfrm>
            <a:off x="2286000" y="427703"/>
            <a:ext cx="9324668"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لبنة تعمل عند بدء البرنامج وقبل بدء أي حدث آخر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EBA4B14C-8031-4FA1-8D86-A13284EDEC68}"/>
              </a:ext>
            </a:extLst>
          </p:cNvPr>
          <p:cNvSpPr txBox="1"/>
          <p:nvPr/>
        </p:nvSpPr>
        <p:spPr>
          <a:xfrm>
            <a:off x="3226209" y="1191014"/>
            <a:ext cx="3333135"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Traditional Arabic" panose="02020603050405020304" pitchFamily="18" charset="-78"/>
              </a:rPr>
              <a:t>On start</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for</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forever</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 then</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6F7A6AB7-A43B-43C9-AB30-7097A3372A98}"/>
              </a:ext>
            </a:extLst>
          </p:cNvPr>
          <p:cNvSpPr txBox="1"/>
          <p:nvPr/>
        </p:nvSpPr>
        <p:spPr>
          <a:xfrm>
            <a:off x="1017639" y="3185433"/>
            <a:ext cx="10593029" cy="584775"/>
          </a:xfrm>
          <a:prstGeom prst="rect">
            <a:avLst/>
          </a:prstGeom>
          <a:noFill/>
        </p:spPr>
        <p:txBody>
          <a:bodyPr wrap="square">
            <a:spAutoFit/>
          </a:bodyPr>
          <a:lstStyle/>
          <a:p>
            <a:pPr lvl="0" algn="just" rtl="1"/>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دالة تنفذ جزء من الكود بشكل لا نهائي في الخلفية :</a:t>
            </a:r>
            <a:endParaRPr lang="en-US"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9" name="مربع نص 8">
            <a:extLst>
              <a:ext uri="{FF2B5EF4-FFF2-40B4-BE49-F238E27FC236}">
                <a16:creationId xmlns:a16="http://schemas.microsoft.com/office/drawing/2014/main" id="{7675B7BF-3666-4CC4-A529-B041AC4D3385}"/>
              </a:ext>
            </a:extLst>
          </p:cNvPr>
          <p:cNvSpPr txBox="1"/>
          <p:nvPr/>
        </p:nvSpPr>
        <p:spPr>
          <a:xfrm>
            <a:off x="460886" y="4021737"/>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2800" b="1" dirty="0" err="1">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on_forever</a:t>
            </a: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on_button_pressed_a(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on_gesture_shake(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err="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on_logo_pressed</a:t>
            </a: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455361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32CA2B51-90F6-44FC-B82E-FE0DD84D96ED}"/>
              </a:ext>
            </a:extLst>
          </p:cNvPr>
          <p:cNvSpPr txBox="1"/>
          <p:nvPr/>
        </p:nvSpPr>
        <p:spPr>
          <a:xfrm>
            <a:off x="1356851" y="664043"/>
            <a:ext cx="10298061"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دالة تنفذ جزء من الكود عندما يتم الضغط على زر المايكروبت وتحريره مرة أخرى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49144BA5-AD36-42DE-9BBD-F24DD5AC58D5}"/>
              </a:ext>
            </a:extLst>
          </p:cNvPr>
          <p:cNvSpPr txBox="1"/>
          <p:nvPr/>
        </p:nvSpPr>
        <p:spPr>
          <a:xfrm>
            <a:off x="407423" y="1309752"/>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2800" b="1" dirty="0" err="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on_forever</a:t>
            </a: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on_button_pressed_a(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on_gesture_shake(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err="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on_logo_pressed</a:t>
            </a: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9BCEB755-E44E-472C-A0FC-41F759D63B07}"/>
              </a:ext>
            </a:extLst>
          </p:cNvPr>
          <p:cNvSpPr txBox="1"/>
          <p:nvPr/>
        </p:nvSpPr>
        <p:spPr>
          <a:xfrm>
            <a:off x="1091380" y="3323729"/>
            <a:ext cx="10829002" cy="584775"/>
          </a:xfrm>
          <a:prstGeom prst="rect">
            <a:avLst/>
          </a:prstGeom>
          <a:noFill/>
        </p:spPr>
        <p:txBody>
          <a:bodyPr wrap="square">
            <a:spAutoFit/>
          </a:bodyPr>
          <a:lstStyle/>
          <a:p>
            <a:pPr lvl="0" rtl="1"/>
            <a:r>
              <a:rPr lang="ar-SA" sz="3200" b="1"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دالة تنفذ جزء من الكود عندما تقوم بهز المايكروبت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A4D367A8-8F0C-4816-B7B5-E183DA48C18D}"/>
              </a:ext>
            </a:extLst>
          </p:cNvPr>
          <p:cNvSpPr txBox="1"/>
          <p:nvPr/>
        </p:nvSpPr>
        <p:spPr>
          <a:xfrm>
            <a:off x="1844778" y="4106599"/>
            <a:ext cx="48411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2800" b="1" dirty="0" err="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on_forever</a:t>
            </a: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on_button_pressed_a(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on_gesture_shake(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err="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on_logo_pressed</a:t>
            </a: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968113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68E8B4A4-3EAE-4A08-8649-7AB1742D2221}"/>
              </a:ext>
            </a:extLst>
          </p:cNvPr>
          <p:cNvSpPr txBox="1"/>
          <p:nvPr/>
        </p:nvSpPr>
        <p:spPr>
          <a:xfrm>
            <a:off x="1297858" y="516194"/>
            <a:ext cx="10460294"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عند البرمجة بلغة بايثون لتشغيل مصابيح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LED</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أو إيقاف تشغيله نستخدم الرمز:</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02E0D4B3-5E9B-4AC5-B2DC-45ECE142BC93}"/>
              </a:ext>
            </a:extLst>
          </p:cNvPr>
          <p:cNvSpPr txBox="1"/>
          <p:nvPr/>
        </p:nvSpPr>
        <p:spPr>
          <a:xfrm>
            <a:off x="3579556" y="1361645"/>
            <a:ext cx="3068894" cy="2062103"/>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A832A0C8-FE11-4C7C-9CA7-23AA6ACE58B7}"/>
              </a:ext>
            </a:extLst>
          </p:cNvPr>
          <p:cNvSpPr txBox="1"/>
          <p:nvPr/>
        </p:nvSpPr>
        <p:spPr>
          <a:xfrm>
            <a:off x="2590800" y="3520328"/>
            <a:ext cx="9167352"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لاكتشاف أي تغيرات في الحركة يستخدم المايكروبت :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19C34945-6E0D-416B-8DA6-AFE6F73A434D}"/>
              </a:ext>
            </a:extLst>
          </p:cNvPr>
          <p:cNvSpPr txBox="1"/>
          <p:nvPr/>
        </p:nvSpPr>
        <p:spPr>
          <a:xfrm>
            <a:off x="667979" y="4117729"/>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المعالج</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البوصلة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هوائي للموجات السلكية والبلوتوث</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026781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6E5BD100-9463-4633-B199-EFAAE434DA56}"/>
              </a:ext>
            </a:extLst>
          </p:cNvPr>
          <p:cNvSpPr txBox="1"/>
          <p:nvPr/>
        </p:nvSpPr>
        <p:spPr>
          <a:xfrm>
            <a:off x="800714" y="463331"/>
            <a:ext cx="10590571"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عند استخدام المتغيرات النصية يجب وضع النص بين علامتي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C774965B-F148-422A-961F-3AC2901DF08C}"/>
              </a:ext>
            </a:extLst>
          </p:cNvPr>
          <p:cNvSpPr txBox="1"/>
          <p:nvPr/>
        </p:nvSpPr>
        <p:spPr>
          <a:xfrm>
            <a:off x="398206" y="1326138"/>
            <a:ext cx="6098458" cy="1815882"/>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&lt;   &gt;</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49E74412-814E-4A3F-A5BA-0E9CDB614442}"/>
              </a:ext>
            </a:extLst>
          </p:cNvPr>
          <p:cNvSpPr txBox="1"/>
          <p:nvPr/>
        </p:nvSpPr>
        <p:spPr>
          <a:xfrm>
            <a:off x="398206" y="3424151"/>
            <a:ext cx="11450279"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أي من الأوامر التالية يقوم بزيادة قيمة المتغير العنصر (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item</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 بمقدار 1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3E609B45-D84A-485E-8BB5-0B2220C4651C}"/>
              </a:ext>
            </a:extLst>
          </p:cNvPr>
          <p:cNvSpPr txBox="1"/>
          <p:nvPr/>
        </p:nvSpPr>
        <p:spPr>
          <a:xfrm>
            <a:off x="3895416" y="4336940"/>
            <a:ext cx="3115597" cy="1815882"/>
          </a:xfrm>
          <a:prstGeom prst="rect">
            <a:avLst/>
          </a:prstGeom>
          <a:noFill/>
        </p:spPr>
        <p:txBody>
          <a:bodyPr wrap="square">
            <a:spAutoFit/>
          </a:bodyPr>
          <a:lstStyle/>
          <a:p>
            <a:pPr marL="457200" lvl="0" indent="-4572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Item +=1</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Item -=1</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Item *=1</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Item /=1</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186756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666D2E13-AFE4-4945-B371-D646A39E0D7C}"/>
              </a:ext>
            </a:extLst>
          </p:cNvPr>
          <p:cNvSpPr txBox="1"/>
          <p:nvPr/>
        </p:nvSpPr>
        <p:spPr>
          <a:xfrm>
            <a:off x="412956" y="501810"/>
            <a:ext cx="11094474" cy="584775"/>
          </a:xfrm>
          <a:prstGeom prst="rect">
            <a:avLst/>
          </a:prstGeom>
          <a:noFill/>
        </p:spPr>
        <p:txBody>
          <a:bodyPr wrap="square">
            <a:spAutoFit/>
          </a:bodyPr>
          <a:lstStyle/>
          <a:p>
            <a:pPr lvl="0" rtl="1"/>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أي من الأوامر التالية يقوم بإنقاص قيمة المتغير العنصر ( </a:t>
            </a:r>
            <a:r>
              <a:rPr lang="en-US"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item</a:t>
            </a: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 ) بمقدار 1 :</a:t>
            </a:r>
            <a:endPar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5" name="مربع نص 4">
            <a:extLst>
              <a:ext uri="{FF2B5EF4-FFF2-40B4-BE49-F238E27FC236}">
                <a16:creationId xmlns:a16="http://schemas.microsoft.com/office/drawing/2014/main" id="{AFD951CA-E969-4FAB-92BD-3CE34FBCFA7B}"/>
              </a:ext>
            </a:extLst>
          </p:cNvPr>
          <p:cNvSpPr txBox="1"/>
          <p:nvPr/>
        </p:nvSpPr>
        <p:spPr>
          <a:xfrm>
            <a:off x="2890683" y="1086585"/>
            <a:ext cx="3764525" cy="1815882"/>
          </a:xfrm>
          <a:prstGeom prst="rect">
            <a:avLst/>
          </a:prstGeom>
          <a:noFill/>
        </p:spPr>
        <p:txBody>
          <a:bodyPr wrap="square">
            <a:spAutoFit/>
          </a:bodyPr>
          <a:lstStyle/>
          <a:p>
            <a:pPr marL="342900" lvl="0" indent="-3429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Item +=1</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Item -=1</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Item *=1</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Item /=1</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284B6B29-2ACC-4C4F-B9EB-296CE896DE06}"/>
              </a:ext>
            </a:extLst>
          </p:cNvPr>
          <p:cNvSpPr txBox="1"/>
          <p:nvPr/>
        </p:nvSpPr>
        <p:spPr>
          <a:xfrm>
            <a:off x="678426" y="3370759"/>
            <a:ext cx="11094474"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متغيرات يتم تعريفها داخل دالة ولذا تنتمي فقط إلى هذه الدالة المحددة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9863C45E-93C6-4F36-AC35-A8F247F926AC}"/>
              </a:ext>
            </a:extLst>
          </p:cNvPr>
          <p:cNvSpPr txBox="1"/>
          <p:nvPr/>
        </p:nvSpPr>
        <p:spPr>
          <a:xfrm>
            <a:off x="807473" y="3955534"/>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المتغيرات المحلية</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المتغيرات العامة</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المتغيرات الخاصة</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المتغيرات الخارجية</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843732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2D7E0A1D-76B2-4639-9638-42A9DC6A1D8B}"/>
              </a:ext>
            </a:extLst>
          </p:cNvPr>
          <p:cNvSpPr txBox="1"/>
          <p:nvPr/>
        </p:nvSpPr>
        <p:spPr>
          <a:xfrm>
            <a:off x="678426" y="1179870"/>
            <a:ext cx="10593029"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متغيرات يتم تعريفها خارج أي دالة ويمكن الوصول إليها بشكل عام في البرنامج بأكمله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DF2B0318-3076-4040-903E-1AB15080FE1D}"/>
              </a:ext>
            </a:extLst>
          </p:cNvPr>
          <p:cNvSpPr txBox="1"/>
          <p:nvPr/>
        </p:nvSpPr>
        <p:spPr>
          <a:xfrm>
            <a:off x="2330244" y="2386385"/>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المتغيرات المحلية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المتغيرات العامة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المتغيرات الخاصة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المتغيرات الخارجية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49437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6FF1BED2-FE4B-4EAB-8F8E-62B1C1B60D66}"/>
              </a:ext>
            </a:extLst>
          </p:cNvPr>
          <p:cNvSpPr txBox="1"/>
          <p:nvPr/>
        </p:nvSpPr>
        <p:spPr>
          <a:xfrm>
            <a:off x="1716289" y="4242011"/>
            <a:ext cx="3901956" cy="769441"/>
          </a:xfrm>
          <a:prstGeom prst="rect">
            <a:avLst/>
          </a:prstGeom>
          <a:noFill/>
        </p:spPr>
        <p:txBody>
          <a:bodyPr wrap="square" rtlCol="1">
            <a:spAutoFit/>
          </a:bodyPr>
          <a:lstStyle/>
          <a:p>
            <a:r>
              <a:rPr lang="ar-SA" sz="4400" b="1" dirty="0">
                <a:solidFill>
                  <a:srgbClr val="C00000"/>
                </a:solidFill>
                <a:latin typeface="Calibri" panose="020F0502020204030204" pitchFamily="34" charset="0"/>
                <a:cs typeface="Calibri" panose="020F0502020204030204" pitchFamily="34" charset="0"/>
              </a:rPr>
              <a:t>الدرس الأول ..</a:t>
            </a:r>
          </a:p>
        </p:txBody>
      </p:sp>
      <p:sp>
        <p:nvSpPr>
          <p:cNvPr id="6" name="مربع نص 5">
            <a:extLst>
              <a:ext uri="{FF2B5EF4-FFF2-40B4-BE49-F238E27FC236}">
                <a16:creationId xmlns:a16="http://schemas.microsoft.com/office/drawing/2014/main" id="{8E9F91E1-6CC8-4646-AD31-C8D48BC6E101}"/>
              </a:ext>
            </a:extLst>
          </p:cNvPr>
          <p:cNvSpPr txBox="1"/>
          <p:nvPr/>
        </p:nvSpPr>
        <p:spPr>
          <a:xfrm>
            <a:off x="836632" y="5463015"/>
            <a:ext cx="6182315" cy="646331"/>
          </a:xfrm>
          <a:prstGeom prst="rect">
            <a:avLst/>
          </a:prstGeom>
          <a:noFill/>
        </p:spPr>
        <p:txBody>
          <a:bodyPr wrap="square" rtlCol="1">
            <a:spAutoFit/>
          </a:bodyPr>
          <a:lstStyle/>
          <a:p>
            <a:pPr marL="228600" indent="-228600" algn="ctr" rtl="1"/>
            <a:r>
              <a:rPr lang="ar-SA" sz="3600" b="1" dirty="0">
                <a:effectLst/>
                <a:latin typeface="Times New Roman" panose="02020603050405020304" pitchFamily="18" charset="0"/>
                <a:ea typeface="Times New Roman" panose="02020603050405020304" pitchFamily="18" charset="0"/>
                <a:cs typeface="Calibri" panose="020F0502020204030204" pitchFamily="34" charset="0"/>
              </a:rPr>
              <a:t>مقدمة إلى المايكروبت ( </a:t>
            </a:r>
            <a:r>
              <a:rPr lang="en-US" sz="3600" b="1" dirty="0">
                <a:effectLst/>
                <a:latin typeface="Calibri" panose="020F0502020204030204" pitchFamily="34" charset="0"/>
                <a:ea typeface="Times New Roman" panose="02020603050405020304" pitchFamily="18" charset="0"/>
                <a:cs typeface="Traditional Arabic" panose="02020603050405020304" pitchFamily="18" charset="-78"/>
              </a:rPr>
              <a:t>Micro:bit</a:t>
            </a:r>
            <a:r>
              <a:rPr lang="ar-SA" sz="3600" b="1" dirty="0">
                <a:effectLst/>
                <a:latin typeface="Times New Roman" panose="02020603050405020304" pitchFamily="18" charset="0"/>
                <a:ea typeface="Times New Roman" panose="02020603050405020304" pitchFamily="18" charset="0"/>
                <a:cs typeface="Calibri" panose="020F0502020204030204" pitchFamily="34" charset="0"/>
              </a:rPr>
              <a:t> )</a:t>
            </a:r>
            <a:endParaRPr lang="en-US" sz="36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8" name="Picture 2" descr="نادي المايكروبت - رواق">
            <a:extLst>
              <a:ext uri="{FF2B5EF4-FFF2-40B4-BE49-F238E27FC236}">
                <a16:creationId xmlns:a16="http://schemas.microsoft.com/office/drawing/2014/main" id="{55918B4F-2659-4DAE-ADFE-C9250CC0C089}"/>
              </a:ext>
            </a:extLst>
          </p:cNvPr>
          <p:cNvPicPr>
            <a:picLocks noChangeAspect="1" noChangeArrowheads="1"/>
          </p:cNvPicPr>
          <p:nvPr/>
        </p:nvPicPr>
        <p:blipFill>
          <a:blip r:embed="rId2">
            <a:clrChange>
              <a:clrFrom>
                <a:srgbClr val="A6CBFF"/>
              </a:clrFrom>
              <a:clrTo>
                <a:srgbClr val="A6CBFF">
                  <a:alpha val="0"/>
                </a:srgbClr>
              </a:clrTo>
            </a:clrChange>
            <a:extLst>
              <a:ext uri="{28A0092B-C50C-407E-A947-70E740481C1C}">
                <a14:useLocalDpi xmlns:a14="http://schemas.microsoft.com/office/drawing/2010/main" val="0"/>
              </a:ext>
            </a:extLst>
          </a:blip>
          <a:srcRect/>
          <a:stretch>
            <a:fillRect/>
          </a:stretch>
        </p:blipFill>
        <p:spPr bwMode="auto">
          <a:xfrm>
            <a:off x="6297775" y="66367"/>
            <a:ext cx="6083215" cy="4712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495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47177F24-5FE3-43A4-8D4B-ECE830B6C0B0}"/>
              </a:ext>
            </a:extLst>
          </p:cNvPr>
          <p:cNvSpPr txBox="1"/>
          <p:nvPr/>
        </p:nvSpPr>
        <p:spPr>
          <a:xfrm>
            <a:off x="549395" y="3429000"/>
            <a:ext cx="4497050" cy="769441"/>
          </a:xfrm>
          <a:prstGeom prst="rect">
            <a:avLst/>
          </a:prstGeom>
          <a:noFill/>
        </p:spPr>
        <p:txBody>
          <a:bodyPr wrap="square" rtlCol="1">
            <a:spAutoFit/>
          </a:bodyPr>
          <a:lstStyle/>
          <a:p>
            <a:r>
              <a:rPr lang="ar-SA" sz="4400" b="1" dirty="0">
                <a:solidFill>
                  <a:srgbClr val="C00000"/>
                </a:solidFill>
                <a:latin typeface="Calibri" panose="020F0502020204030204" pitchFamily="34" charset="0"/>
                <a:cs typeface="Calibri" panose="020F0502020204030204" pitchFamily="34" charset="0"/>
              </a:rPr>
              <a:t>الدرس الثاني  ..</a:t>
            </a:r>
          </a:p>
        </p:txBody>
      </p:sp>
      <p:sp>
        <p:nvSpPr>
          <p:cNvPr id="8" name="مربع نص 7">
            <a:extLst>
              <a:ext uri="{FF2B5EF4-FFF2-40B4-BE49-F238E27FC236}">
                <a16:creationId xmlns:a16="http://schemas.microsoft.com/office/drawing/2014/main" id="{1C703BCF-A30A-4B97-9DB1-0FDDDFF317DA}"/>
              </a:ext>
            </a:extLst>
          </p:cNvPr>
          <p:cNvSpPr txBox="1"/>
          <p:nvPr/>
        </p:nvSpPr>
        <p:spPr>
          <a:xfrm>
            <a:off x="549395" y="4465591"/>
            <a:ext cx="6098344" cy="769441"/>
          </a:xfrm>
          <a:prstGeom prst="rect">
            <a:avLst/>
          </a:prstGeom>
          <a:noFill/>
        </p:spPr>
        <p:txBody>
          <a:bodyPr wrap="square">
            <a:spAutoFit/>
          </a:bodyPr>
          <a:lstStyle/>
          <a:p>
            <a:pPr algn="ctr"/>
            <a:r>
              <a:rPr lang="ar-SA" sz="4400" b="1" dirty="0">
                <a:latin typeface="Calibri" panose="020F0502020204030204" pitchFamily="34" charset="0"/>
                <a:cs typeface="Calibri" panose="020F0502020204030204" pitchFamily="34" charset="0"/>
              </a:rPr>
              <a:t>المتغيرات والتكرارات </a:t>
            </a:r>
            <a:endParaRPr lang="ar-SA" sz="4400" dirty="0">
              <a:latin typeface="Calibri" panose="020F0502020204030204" pitchFamily="34" charset="0"/>
              <a:cs typeface="Calibri" panose="020F0502020204030204" pitchFamily="34" charset="0"/>
            </a:endParaRPr>
          </a:p>
        </p:txBody>
      </p:sp>
      <p:pic>
        <p:nvPicPr>
          <p:cNvPr id="2050" name="Picture 2" descr="تجربة | برنامج العداد - حامد المالكي">
            <a:extLst>
              <a:ext uri="{FF2B5EF4-FFF2-40B4-BE49-F238E27FC236}">
                <a16:creationId xmlns:a16="http://schemas.microsoft.com/office/drawing/2014/main" id="{E826D36B-F617-44F3-BFDA-A6180FF011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233691"/>
            <a:ext cx="5755641" cy="4680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45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a:extLst>
              <a:ext uri="{FF2B5EF4-FFF2-40B4-BE49-F238E27FC236}">
                <a16:creationId xmlns:a16="http://schemas.microsoft.com/office/drawing/2014/main" id="{ED1680AB-0F00-4E74-B5F4-A019A9B3616C}"/>
              </a:ext>
            </a:extLst>
          </p:cNvPr>
          <p:cNvGrpSpPr/>
          <p:nvPr/>
        </p:nvGrpSpPr>
        <p:grpSpPr>
          <a:xfrm>
            <a:off x="715589" y="1224748"/>
            <a:ext cx="10760822" cy="4915614"/>
            <a:chOff x="1876179" y="1537813"/>
            <a:chExt cx="8479992" cy="3710647"/>
          </a:xfrm>
        </p:grpSpPr>
        <p:sp>
          <p:nvSpPr>
            <p:cNvPr id="3" name="مستطيل 2">
              <a:extLst>
                <a:ext uri="{FF2B5EF4-FFF2-40B4-BE49-F238E27FC236}">
                  <a16:creationId xmlns:a16="http://schemas.microsoft.com/office/drawing/2014/main" id="{F3E2D7BD-D327-4C89-B7E6-7AD5DBF4ED4D}"/>
                </a:ext>
              </a:extLst>
            </p:cNvPr>
            <p:cNvSpPr/>
            <p:nvPr/>
          </p:nvSpPr>
          <p:spPr>
            <a:xfrm>
              <a:off x="7759371" y="1537813"/>
              <a:ext cx="2596800" cy="5334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ysClr val="windowText" lastClr="000000"/>
                  </a:solidFill>
                </a:rPr>
                <a:t>العملية الحسابية</a:t>
              </a:r>
            </a:p>
          </p:txBody>
        </p:sp>
        <p:sp>
          <p:nvSpPr>
            <p:cNvPr id="4" name="مستطيل 3">
              <a:extLst>
                <a:ext uri="{FF2B5EF4-FFF2-40B4-BE49-F238E27FC236}">
                  <a16:creationId xmlns:a16="http://schemas.microsoft.com/office/drawing/2014/main" id="{A81BC81F-268E-4387-B68B-8B094D4E424F}"/>
                </a:ext>
              </a:extLst>
            </p:cNvPr>
            <p:cNvSpPr/>
            <p:nvPr/>
          </p:nvSpPr>
          <p:spPr>
            <a:xfrm>
              <a:off x="1876179" y="1537813"/>
              <a:ext cx="2596800" cy="5334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2400" b="1" dirty="0">
                  <a:solidFill>
                    <a:sysClr val="windowText" lastClr="000000"/>
                  </a:solidFill>
                </a:rPr>
                <a:t>رياضياً</a:t>
              </a:r>
            </a:p>
          </p:txBody>
        </p:sp>
        <p:sp>
          <p:nvSpPr>
            <p:cNvPr id="5" name="مستطيل 4">
              <a:extLst>
                <a:ext uri="{FF2B5EF4-FFF2-40B4-BE49-F238E27FC236}">
                  <a16:creationId xmlns:a16="http://schemas.microsoft.com/office/drawing/2014/main" id="{84EE98A1-6FFA-4BF5-BDE8-2803D6DEFB51}"/>
                </a:ext>
              </a:extLst>
            </p:cNvPr>
            <p:cNvSpPr/>
            <p:nvPr/>
          </p:nvSpPr>
          <p:spPr>
            <a:xfrm>
              <a:off x="4817775" y="1537813"/>
              <a:ext cx="2596800" cy="5334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2400" b="1" dirty="0">
                  <a:solidFill>
                    <a:sysClr val="windowText" lastClr="000000"/>
                  </a:solidFill>
                </a:rPr>
                <a:t>بلغة بايثون</a:t>
              </a:r>
            </a:p>
          </p:txBody>
        </p:sp>
        <p:sp>
          <p:nvSpPr>
            <p:cNvPr id="6" name="مستطيل 5">
              <a:extLst>
                <a:ext uri="{FF2B5EF4-FFF2-40B4-BE49-F238E27FC236}">
                  <a16:creationId xmlns:a16="http://schemas.microsoft.com/office/drawing/2014/main" id="{0E1FFE37-4D5C-42A2-A9E5-98A3E8B67FD7}"/>
                </a:ext>
              </a:extLst>
            </p:cNvPr>
            <p:cNvSpPr/>
            <p:nvPr/>
          </p:nvSpPr>
          <p:spPr>
            <a:xfrm>
              <a:off x="7759371" y="2173247"/>
              <a:ext cx="2596800" cy="533480"/>
            </a:xfrm>
            <a:prstGeom prst="rect">
              <a:avLst/>
            </a:prstGeom>
            <a:solidFill>
              <a:srgbClr val="3899A0"/>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ar-SA" sz="2400" b="1" dirty="0">
                  <a:solidFill>
                    <a:sysClr val="windowText" lastClr="000000"/>
                  </a:solidFill>
                </a:rPr>
                <a:t>الجمع</a:t>
              </a:r>
            </a:p>
          </p:txBody>
        </p:sp>
        <p:sp>
          <p:nvSpPr>
            <p:cNvPr id="7" name="مستطيل 6">
              <a:extLst>
                <a:ext uri="{FF2B5EF4-FFF2-40B4-BE49-F238E27FC236}">
                  <a16:creationId xmlns:a16="http://schemas.microsoft.com/office/drawing/2014/main" id="{89423C87-5BAB-4EB1-93B6-584F11519A44}"/>
                </a:ext>
              </a:extLst>
            </p:cNvPr>
            <p:cNvSpPr/>
            <p:nvPr/>
          </p:nvSpPr>
          <p:spPr>
            <a:xfrm>
              <a:off x="1876179" y="2173247"/>
              <a:ext cx="2596800" cy="53348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4+2</a:t>
              </a:r>
              <a:endParaRPr lang="ar-SA" sz="2400" b="1" dirty="0">
                <a:solidFill>
                  <a:sysClr val="windowText" lastClr="000000"/>
                </a:solidFill>
              </a:endParaRPr>
            </a:p>
          </p:txBody>
        </p:sp>
        <p:sp>
          <p:nvSpPr>
            <p:cNvPr id="8" name="مستطيل 7">
              <a:extLst>
                <a:ext uri="{FF2B5EF4-FFF2-40B4-BE49-F238E27FC236}">
                  <a16:creationId xmlns:a16="http://schemas.microsoft.com/office/drawing/2014/main" id="{6EAE3A72-135D-48DA-89D0-DB7902DD8B3C}"/>
                </a:ext>
              </a:extLst>
            </p:cNvPr>
            <p:cNvSpPr/>
            <p:nvPr/>
          </p:nvSpPr>
          <p:spPr>
            <a:xfrm>
              <a:off x="4817775" y="2173247"/>
              <a:ext cx="2596800" cy="533480"/>
            </a:xfrm>
            <a:prstGeom prst="rect">
              <a:avLst/>
            </a:prstGeom>
            <a:solidFill>
              <a:schemeClr val="accent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4+2</a:t>
              </a:r>
              <a:endParaRPr lang="ar-SA" sz="2400" b="1" dirty="0">
                <a:solidFill>
                  <a:sysClr val="windowText" lastClr="000000"/>
                </a:solidFill>
              </a:endParaRPr>
            </a:p>
          </p:txBody>
        </p:sp>
        <p:sp>
          <p:nvSpPr>
            <p:cNvPr id="9" name="مستطيل 8">
              <a:extLst>
                <a:ext uri="{FF2B5EF4-FFF2-40B4-BE49-F238E27FC236}">
                  <a16:creationId xmlns:a16="http://schemas.microsoft.com/office/drawing/2014/main" id="{F1BA603C-0DA7-4E51-B6E3-5E295B4F0F13}"/>
                </a:ext>
              </a:extLst>
            </p:cNvPr>
            <p:cNvSpPr/>
            <p:nvPr/>
          </p:nvSpPr>
          <p:spPr>
            <a:xfrm>
              <a:off x="7759371" y="2808680"/>
              <a:ext cx="2596800" cy="533480"/>
            </a:xfrm>
            <a:prstGeom prst="rect">
              <a:avLst/>
            </a:prstGeom>
            <a:solidFill>
              <a:srgbClr val="3899A0"/>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ar-SA" sz="2400" b="1" dirty="0">
                  <a:solidFill>
                    <a:sysClr val="windowText" lastClr="000000"/>
                  </a:solidFill>
                </a:rPr>
                <a:t>الطرح</a:t>
              </a:r>
            </a:p>
          </p:txBody>
        </p:sp>
        <p:sp>
          <p:nvSpPr>
            <p:cNvPr id="10" name="مستطيل 9">
              <a:extLst>
                <a:ext uri="{FF2B5EF4-FFF2-40B4-BE49-F238E27FC236}">
                  <a16:creationId xmlns:a16="http://schemas.microsoft.com/office/drawing/2014/main" id="{506C7B7E-E6A0-4D4B-A0C5-3BF3A0C3646D}"/>
                </a:ext>
              </a:extLst>
            </p:cNvPr>
            <p:cNvSpPr/>
            <p:nvPr/>
          </p:nvSpPr>
          <p:spPr>
            <a:xfrm>
              <a:off x="1876179" y="2808680"/>
              <a:ext cx="2596800" cy="53348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4-2</a:t>
              </a:r>
              <a:endParaRPr lang="ar-SA" sz="2400" b="1" dirty="0">
                <a:solidFill>
                  <a:sysClr val="windowText" lastClr="000000"/>
                </a:solidFill>
              </a:endParaRPr>
            </a:p>
          </p:txBody>
        </p:sp>
        <p:sp>
          <p:nvSpPr>
            <p:cNvPr id="11" name="مستطيل 10">
              <a:extLst>
                <a:ext uri="{FF2B5EF4-FFF2-40B4-BE49-F238E27FC236}">
                  <a16:creationId xmlns:a16="http://schemas.microsoft.com/office/drawing/2014/main" id="{DF5B2F7E-BB1E-4BFC-8A02-92377A8F27F9}"/>
                </a:ext>
              </a:extLst>
            </p:cNvPr>
            <p:cNvSpPr/>
            <p:nvPr/>
          </p:nvSpPr>
          <p:spPr>
            <a:xfrm>
              <a:off x="4817775" y="2808680"/>
              <a:ext cx="2596800" cy="533480"/>
            </a:xfrm>
            <a:prstGeom prst="rect">
              <a:avLst/>
            </a:prstGeom>
            <a:solidFill>
              <a:schemeClr val="accent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4-2</a:t>
              </a:r>
              <a:endParaRPr lang="ar-SA" sz="2400" b="1" dirty="0">
                <a:solidFill>
                  <a:sysClr val="windowText" lastClr="000000"/>
                </a:solidFill>
              </a:endParaRPr>
            </a:p>
          </p:txBody>
        </p:sp>
        <p:sp>
          <p:nvSpPr>
            <p:cNvPr id="12" name="مستطيل 11">
              <a:extLst>
                <a:ext uri="{FF2B5EF4-FFF2-40B4-BE49-F238E27FC236}">
                  <a16:creationId xmlns:a16="http://schemas.microsoft.com/office/drawing/2014/main" id="{B0FD9217-7BE5-403D-9735-C4CC3C69B296}"/>
                </a:ext>
              </a:extLst>
            </p:cNvPr>
            <p:cNvSpPr/>
            <p:nvPr/>
          </p:nvSpPr>
          <p:spPr>
            <a:xfrm>
              <a:off x="7759371" y="3444113"/>
              <a:ext cx="2596800" cy="533480"/>
            </a:xfrm>
            <a:prstGeom prst="rect">
              <a:avLst/>
            </a:prstGeom>
            <a:solidFill>
              <a:srgbClr val="3899A0"/>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ar-SA" sz="2400" b="1" dirty="0">
                  <a:solidFill>
                    <a:sysClr val="windowText" lastClr="000000"/>
                  </a:solidFill>
                </a:rPr>
                <a:t>الضرب</a:t>
              </a:r>
            </a:p>
          </p:txBody>
        </p:sp>
        <p:sp>
          <p:nvSpPr>
            <p:cNvPr id="13" name="مستطيل 12">
              <a:extLst>
                <a:ext uri="{FF2B5EF4-FFF2-40B4-BE49-F238E27FC236}">
                  <a16:creationId xmlns:a16="http://schemas.microsoft.com/office/drawing/2014/main" id="{6B4F7425-C3C7-4A52-A059-2BDC51177D7F}"/>
                </a:ext>
              </a:extLst>
            </p:cNvPr>
            <p:cNvSpPr/>
            <p:nvPr/>
          </p:nvSpPr>
          <p:spPr>
            <a:xfrm>
              <a:off x="1876179" y="3444113"/>
              <a:ext cx="2596800" cy="53348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2</a:t>
              </a:r>
              <a:r>
                <a:rPr lang="ar-SA" sz="2400" b="1" dirty="0">
                  <a:solidFill>
                    <a:sysClr val="windowText" lastClr="000000"/>
                  </a:solidFill>
                </a:rPr>
                <a:t>×</a:t>
              </a:r>
              <a:r>
                <a:rPr lang="en-US" sz="2400" b="1" dirty="0">
                  <a:solidFill>
                    <a:sysClr val="windowText" lastClr="000000"/>
                  </a:solidFill>
                </a:rPr>
                <a:t>4</a:t>
              </a:r>
              <a:endParaRPr lang="ar-SA" sz="2400" b="1" dirty="0">
                <a:solidFill>
                  <a:sysClr val="windowText" lastClr="000000"/>
                </a:solidFill>
              </a:endParaRPr>
            </a:p>
          </p:txBody>
        </p:sp>
        <p:sp>
          <p:nvSpPr>
            <p:cNvPr id="14" name="مستطيل 13">
              <a:extLst>
                <a:ext uri="{FF2B5EF4-FFF2-40B4-BE49-F238E27FC236}">
                  <a16:creationId xmlns:a16="http://schemas.microsoft.com/office/drawing/2014/main" id="{551D9D87-1560-4D35-BB92-6C88541EFD66}"/>
                </a:ext>
              </a:extLst>
            </p:cNvPr>
            <p:cNvSpPr/>
            <p:nvPr/>
          </p:nvSpPr>
          <p:spPr>
            <a:xfrm>
              <a:off x="4817775" y="3444113"/>
              <a:ext cx="2596800" cy="533480"/>
            </a:xfrm>
            <a:prstGeom prst="rect">
              <a:avLst/>
            </a:prstGeom>
            <a:solidFill>
              <a:schemeClr val="accent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4*2</a:t>
              </a:r>
              <a:endParaRPr lang="ar-SA" sz="2400" b="1" dirty="0">
                <a:solidFill>
                  <a:sysClr val="windowText" lastClr="000000"/>
                </a:solidFill>
              </a:endParaRPr>
            </a:p>
          </p:txBody>
        </p:sp>
        <p:sp>
          <p:nvSpPr>
            <p:cNvPr id="15" name="مستطيل 14">
              <a:extLst>
                <a:ext uri="{FF2B5EF4-FFF2-40B4-BE49-F238E27FC236}">
                  <a16:creationId xmlns:a16="http://schemas.microsoft.com/office/drawing/2014/main" id="{78056880-37E6-425D-95A4-A478CC9F1AB8}"/>
                </a:ext>
              </a:extLst>
            </p:cNvPr>
            <p:cNvSpPr/>
            <p:nvPr/>
          </p:nvSpPr>
          <p:spPr>
            <a:xfrm>
              <a:off x="7759371" y="4079547"/>
              <a:ext cx="2596800" cy="533480"/>
            </a:xfrm>
            <a:prstGeom prst="rect">
              <a:avLst/>
            </a:prstGeom>
            <a:solidFill>
              <a:srgbClr val="3899A0"/>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ar-SA" sz="2400" b="1" dirty="0">
                  <a:solidFill>
                    <a:sysClr val="windowText" lastClr="000000"/>
                  </a:solidFill>
                </a:rPr>
                <a:t>القسمة</a:t>
              </a:r>
            </a:p>
          </p:txBody>
        </p:sp>
        <p:sp>
          <p:nvSpPr>
            <p:cNvPr id="16" name="مستطيل 15">
              <a:extLst>
                <a:ext uri="{FF2B5EF4-FFF2-40B4-BE49-F238E27FC236}">
                  <a16:creationId xmlns:a16="http://schemas.microsoft.com/office/drawing/2014/main" id="{94416CD3-026C-41E4-8942-D9E4C499AA87}"/>
                </a:ext>
              </a:extLst>
            </p:cNvPr>
            <p:cNvSpPr/>
            <p:nvPr/>
          </p:nvSpPr>
          <p:spPr>
            <a:xfrm>
              <a:off x="1876179" y="4079547"/>
              <a:ext cx="2596800" cy="53348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2</a:t>
              </a:r>
              <a:r>
                <a:rPr lang="ar-SA" sz="2400" b="1" dirty="0">
                  <a:solidFill>
                    <a:sysClr val="windowText" lastClr="000000"/>
                  </a:solidFill>
                </a:rPr>
                <a:t>÷4</a:t>
              </a:r>
            </a:p>
          </p:txBody>
        </p:sp>
        <p:sp>
          <p:nvSpPr>
            <p:cNvPr id="17" name="مستطيل 16">
              <a:extLst>
                <a:ext uri="{FF2B5EF4-FFF2-40B4-BE49-F238E27FC236}">
                  <a16:creationId xmlns:a16="http://schemas.microsoft.com/office/drawing/2014/main" id="{3D48D18E-6E67-4731-842D-1819FFB40678}"/>
                </a:ext>
              </a:extLst>
            </p:cNvPr>
            <p:cNvSpPr/>
            <p:nvPr/>
          </p:nvSpPr>
          <p:spPr>
            <a:xfrm>
              <a:off x="4817775" y="4079547"/>
              <a:ext cx="2596800" cy="533480"/>
            </a:xfrm>
            <a:prstGeom prst="rect">
              <a:avLst/>
            </a:prstGeom>
            <a:solidFill>
              <a:schemeClr val="accent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r>
                <a:rPr lang="en-US" sz="2400" b="1" dirty="0">
                  <a:solidFill>
                    <a:sysClr val="windowText" lastClr="000000"/>
                  </a:solidFill>
                </a:rPr>
                <a:t>4/2</a:t>
              </a:r>
              <a:endParaRPr lang="ar-SA" sz="2400" b="1" dirty="0">
                <a:solidFill>
                  <a:sysClr val="windowText" lastClr="000000"/>
                </a:solidFill>
              </a:endParaRPr>
            </a:p>
          </p:txBody>
        </p:sp>
        <p:sp>
          <p:nvSpPr>
            <p:cNvPr id="18" name="مستطيل 17">
              <a:extLst>
                <a:ext uri="{FF2B5EF4-FFF2-40B4-BE49-F238E27FC236}">
                  <a16:creationId xmlns:a16="http://schemas.microsoft.com/office/drawing/2014/main" id="{D4A30444-9525-4EB4-85B1-5F368C4B104C}"/>
                </a:ext>
              </a:extLst>
            </p:cNvPr>
            <p:cNvSpPr/>
            <p:nvPr/>
          </p:nvSpPr>
          <p:spPr>
            <a:xfrm>
              <a:off x="7759371" y="4714980"/>
              <a:ext cx="2596800" cy="533480"/>
            </a:xfrm>
            <a:prstGeom prst="rect">
              <a:avLst/>
            </a:prstGeom>
            <a:solidFill>
              <a:srgbClr val="3899A0"/>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ar-SA" sz="2400" b="1" dirty="0">
                  <a:solidFill>
                    <a:sysClr val="windowText" lastClr="000000"/>
                  </a:solidFill>
                </a:rPr>
                <a:t>الأس</a:t>
              </a:r>
            </a:p>
          </p:txBody>
        </p:sp>
        <mc:AlternateContent xmlns:mc="http://schemas.openxmlformats.org/markup-compatibility/2006" xmlns:a14="http://schemas.microsoft.com/office/drawing/2010/main">
          <mc:Choice Requires="a14">
            <p:sp>
              <p:nvSpPr>
                <p:cNvPr id="19" name="مستطيل 18">
                  <a:extLst>
                    <a:ext uri="{FF2B5EF4-FFF2-40B4-BE49-F238E27FC236}">
                      <a16:creationId xmlns:a16="http://schemas.microsoft.com/office/drawing/2014/main" id="{7A68647B-4810-407B-90D4-27246E77A2E3}"/>
                    </a:ext>
                  </a:extLst>
                </p:cNvPr>
                <p:cNvSpPr/>
                <p:nvPr/>
              </p:nvSpPr>
              <p:spPr>
                <a:xfrm>
                  <a:off x="1876179" y="4714980"/>
                  <a:ext cx="2596800" cy="533480"/>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14:m>
                    <m:oMathPara xmlns:m="http://schemas.openxmlformats.org/officeDocument/2006/math">
                      <m:oMathParaPr>
                        <m:jc m:val="centerGroup"/>
                      </m:oMathParaPr>
                      <m:oMath xmlns:m="http://schemas.openxmlformats.org/officeDocument/2006/math">
                        <m:sSup>
                          <m:sSupPr>
                            <m:ctrlPr>
                              <a:rPr lang="ar-SA" sz="2400" b="1" i="1" dirty="0">
                                <a:solidFill>
                                  <a:sysClr val="windowText" lastClr="000000"/>
                                </a:solidFill>
                                <a:latin typeface="Cambria Math" panose="02040503050406030204" pitchFamily="18" charset="0"/>
                              </a:rPr>
                            </m:ctrlPr>
                          </m:sSupPr>
                          <m:e>
                            <m:r>
                              <a:rPr lang="en-US" sz="2400" b="1" i="1" dirty="0">
                                <a:solidFill>
                                  <a:sysClr val="windowText" lastClr="000000"/>
                                </a:solidFill>
                                <a:latin typeface="Cambria Math" panose="02040503050406030204" pitchFamily="18" charset="0"/>
                              </a:rPr>
                              <m:t>𝒙</m:t>
                            </m:r>
                          </m:e>
                          <m:sup>
                            <m:r>
                              <a:rPr lang="ar-SA" sz="2400" b="1" i="1" dirty="0">
                                <a:solidFill>
                                  <a:sysClr val="windowText" lastClr="000000"/>
                                </a:solidFill>
                                <a:latin typeface="Cambria Math" panose="02040503050406030204" pitchFamily="18" charset="0"/>
                              </a:rPr>
                              <m:t>𝟐</m:t>
                            </m:r>
                          </m:sup>
                        </m:sSup>
                      </m:oMath>
                    </m:oMathPara>
                  </a14:m>
                  <a:endParaRPr lang="ar-SA" sz="2400" b="1" dirty="0">
                    <a:solidFill>
                      <a:sysClr val="windowText" lastClr="000000"/>
                    </a:solidFill>
                  </a:endParaRPr>
                </a:p>
              </p:txBody>
            </p:sp>
          </mc:Choice>
          <mc:Fallback xmlns="">
            <p:sp>
              <p:nvSpPr>
                <p:cNvPr id="20" name="مستطيل 19">
                  <a:extLst>
                    <a:ext uri="{FF2B5EF4-FFF2-40B4-BE49-F238E27FC236}">
                      <a16:creationId xmlns:a16="http://schemas.microsoft.com/office/drawing/2014/main" id="{738E09F9-E007-49CA-9FF0-145B9B0A1224}"/>
                    </a:ext>
                  </a:extLst>
                </p:cNvPr>
                <p:cNvSpPr>
                  <a:spLocks noRot="1" noChangeAspect="1" noMove="1" noResize="1" noEditPoints="1" noAdjustHandles="1" noChangeArrowheads="1" noChangeShapeType="1" noTextEdit="1"/>
                </p:cNvSpPr>
                <p:nvPr/>
              </p:nvSpPr>
              <p:spPr>
                <a:xfrm>
                  <a:off x="1876179" y="4714980"/>
                  <a:ext cx="2596800" cy="533480"/>
                </a:xfrm>
                <a:prstGeom prst="rect">
                  <a:avLst/>
                </a:prstGeom>
                <a:blipFill>
                  <a:blip r:embed="rId2"/>
                  <a:stretch>
                    <a:fillRect/>
                  </a:stretch>
                </a:blipFill>
                <a:ln>
                  <a:noFill/>
                </a:ln>
              </p:spPr>
              <p:txBody>
                <a:bodyPr/>
                <a:lstStyle/>
                <a:p>
                  <a:r>
                    <a:rPr lang="ar-SA">
                      <a:noFill/>
                    </a:rPr>
                    <a:t> </a:t>
                  </a:r>
                </a:p>
              </p:txBody>
            </p:sp>
          </mc:Fallback>
        </mc:AlternateContent>
        <mc:AlternateContent xmlns:mc="http://schemas.openxmlformats.org/markup-compatibility/2006" xmlns:a14="http://schemas.microsoft.com/office/drawing/2010/main">
          <mc:Choice Requires="a14">
            <p:sp>
              <p:nvSpPr>
                <p:cNvPr id="20" name="مستطيل 19">
                  <a:extLst>
                    <a:ext uri="{FF2B5EF4-FFF2-40B4-BE49-F238E27FC236}">
                      <a16:creationId xmlns:a16="http://schemas.microsoft.com/office/drawing/2014/main" id="{1481EABB-ACEB-4826-A0CB-3BF4B9349924}"/>
                    </a:ext>
                  </a:extLst>
                </p:cNvPr>
                <p:cNvSpPr/>
                <p:nvPr/>
              </p:nvSpPr>
              <p:spPr>
                <a:xfrm>
                  <a:off x="4817775" y="4714980"/>
                  <a:ext cx="2596800" cy="533480"/>
                </a:xfrm>
                <a:prstGeom prst="rect">
                  <a:avLst/>
                </a:prstGeom>
                <a:solidFill>
                  <a:schemeClr val="accent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rtl="1"/>
                  <a14:m>
                    <m:oMathPara xmlns:m="http://schemas.openxmlformats.org/officeDocument/2006/math">
                      <m:oMathParaPr>
                        <m:jc m:val="center"/>
                      </m:oMathParaPr>
                      <m:oMath xmlns:m="http://schemas.openxmlformats.org/officeDocument/2006/math">
                        <m:sSup>
                          <m:sSupPr>
                            <m:ctrlPr>
                              <a:rPr lang="ar-SA" sz="3200" b="1" i="1" dirty="0">
                                <a:solidFill>
                                  <a:sysClr val="windowText" lastClr="000000"/>
                                </a:solidFill>
                                <a:latin typeface="Cambria Math" panose="02040503050406030204" pitchFamily="18" charset="0"/>
                              </a:rPr>
                            </m:ctrlPr>
                          </m:sSupPr>
                          <m:e>
                            <m:r>
                              <a:rPr lang="en-US" sz="3200" b="1" i="1" dirty="0">
                                <a:solidFill>
                                  <a:sysClr val="windowText" lastClr="000000"/>
                                </a:solidFill>
                                <a:latin typeface="Cambria Math" panose="02040503050406030204" pitchFamily="18" charset="0"/>
                              </a:rPr>
                              <m:t>𝒙</m:t>
                            </m:r>
                          </m:e>
                          <m:sup>
                            <m:r>
                              <a:rPr lang="ar-SA" sz="3200" b="1" i="1" dirty="0">
                                <a:solidFill>
                                  <a:sysClr val="windowText" lastClr="000000"/>
                                </a:solidFill>
                                <a:latin typeface="Cambria Math" panose="02040503050406030204" pitchFamily="18" charset="0"/>
                              </a:rPr>
                              <m:t>∗∗</m:t>
                            </m:r>
                            <m:r>
                              <a:rPr lang="ar-SA" sz="3200" b="1" i="1" dirty="0">
                                <a:solidFill>
                                  <a:sysClr val="windowText" lastClr="000000"/>
                                </a:solidFill>
                                <a:latin typeface="Cambria Math" panose="02040503050406030204" pitchFamily="18" charset="0"/>
                              </a:rPr>
                              <m:t>𝟐</m:t>
                            </m:r>
                          </m:sup>
                        </m:sSup>
                      </m:oMath>
                    </m:oMathPara>
                  </a14:m>
                  <a:endParaRPr lang="ar-SA" sz="3200" b="1" dirty="0">
                    <a:solidFill>
                      <a:sysClr val="windowText" lastClr="000000"/>
                    </a:solidFill>
                  </a:endParaRPr>
                </a:p>
              </p:txBody>
            </p:sp>
          </mc:Choice>
          <mc:Fallback xmlns="">
            <p:sp>
              <p:nvSpPr>
                <p:cNvPr id="21" name="مستطيل 20">
                  <a:extLst>
                    <a:ext uri="{FF2B5EF4-FFF2-40B4-BE49-F238E27FC236}">
                      <a16:creationId xmlns:a16="http://schemas.microsoft.com/office/drawing/2014/main" id="{48477085-D613-4D78-9B74-1A16A3AF6209}"/>
                    </a:ext>
                  </a:extLst>
                </p:cNvPr>
                <p:cNvSpPr>
                  <a:spLocks noRot="1" noChangeAspect="1" noMove="1" noResize="1" noEditPoints="1" noAdjustHandles="1" noChangeArrowheads="1" noChangeShapeType="1" noTextEdit="1"/>
                </p:cNvSpPr>
                <p:nvPr/>
              </p:nvSpPr>
              <p:spPr>
                <a:xfrm>
                  <a:off x="4817775" y="4714980"/>
                  <a:ext cx="2596800" cy="533480"/>
                </a:xfrm>
                <a:prstGeom prst="rect">
                  <a:avLst/>
                </a:prstGeom>
                <a:blipFill>
                  <a:blip r:embed="rId3"/>
                  <a:stretch>
                    <a:fillRect/>
                  </a:stretch>
                </a:blipFill>
                <a:ln>
                  <a:noFill/>
                </a:ln>
              </p:spPr>
              <p:txBody>
                <a:bodyPr/>
                <a:lstStyle/>
                <a:p>
                  <a:r>
                    <a:rPr lang="ar-SA">
                      <a:noFill/>
                    </a:rPr>
                    <a:t> </a:t>
                  </a:r>
                </a:p>
              </p:txBody>
            </p:sp>
          </mc:Fallback>
        </mc:AlternateContent>
      </p:grpSp>
      <p:sp>
        <p:nvSpPr>
          <p:cNvPr id="21" name="مربع نص 20">
            <a:extLst>
              <a:ext uri="{FF2B5EF4-FFF2-40B4-BE49-F238E27FC236}">
                <a16:creationId xmlns:a16="http://schemas.microsoft.com/office/drawing/2014/main" id="{B1EF2634-2700-43A2-8560-7BB0C37F9733}"/>
              </a:ext>
            </a:extLst>
          </p:cNvPr>
          <p:cNvSpPr txBox="1"/>
          <p:nvPr/>
        </p:nvSpPr>
        <p:spPr>
          <a:xfrm>
            <a:off x="3654848" y="127702"/>
            <a:ext cx="6096000" cy="830997"/>
          </a:xfrm>
          <a:prstGeom prst="rect">
            <a:avLst/>
          </a:prstGeom>
          <a:noFill/>
        </p:spPr>
        <p:txBody>
          <a:bodyPr wrap="square">
            <a:spAutoFit/>
          </a:bodyPr>
          <a:lstStyle/>
          <a:p>
            <a:pPr algn="ctr" rtl="1"/>
            <a:r>
              <a:rPr lang="ar-SA" sz="4800" b="1" dirty="0">
                <a:solidFill>
                  <a:srgbClr val="C00000"/>
                </a:solidFill>
                <a:latin typeface="Calibri" panose="020F0502020204030204" pitchFamily="34" charset="0"/>
                <a:cs typeface="Calibri" panose="020F0502020204030204" pitchFamily="34" charset="0"/>
              </a:rPr>
              <a:t>الحسابات والأرقام</a:t>
            </a:r>
          </a:p>
        </p:txBody>
      </p:sp>
    </p:spTree>
    <p:extLst>
      <p:ext uri="{BB962C8B-B14F-4D97-AF65-F5344CB8AC3E}">
        <p14:creationId xmlns:p14="http://schemas.microsoft.com/office/powerpoint/2010/main" val="1778511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100EEA33-B112-4B1E-B752-0A38A0EF0298}"/>
              </a:ext>
            </a:extLst>
          </p:cNvPr>
          <p:cNvSpPr txBox="1"/>
          <p:nvPr/>
        </p:nvSpPr>
        <p:spPr>
          <a:xfrm>
            <a:off x="2561304" y="1353528"/>
            <a:ext cx="8829439" cy="646331"/>
          </a:xfrm>
          <a:prstGeom prst="rect">
            <a:avLst/>
          </a:prstGeom>
          <a:noFill/>
        </p:spPr>
        <p:txBody>
          <a:bodyPr wrap="square">
            <a:spAutoFit/>
          </a:bodyPr>
          <a:lstStyle/>
          <a:p>
            <a:pPr algn="r" rtl="1"/>
            <a:r>
              <a:rPr lang="ar-SA" sz="3600" b="1" dirty="0">
                <a:solidFill>
                  <a:srgbClr val="C00000"/>
                </a:solidFill>
                <a:latin typeface="Calibri" panose="020F0502020204030204" pitchFamily="34" charset="0"/>
                <a:cs typeface="Calibri" panose="020F0502020204030204" pitchFamily="34" charset="0"/>
              </a:rPr>
              <a:t>قم بتحويل المعادلة الرياضية التالية إلى لغة بايثون.</a:t>
            </a:r>
          </a:p>
        </p:txBody>
      </p:sp>
      <mc:AlternateContent xmlns:mc="http://schemas.openxmlformats.org/markup-compatibility/2006" xmlns:a14="http://schemas.microsoft.com/office/drawing/2010/main">
        <mc:Choice Requires="a14">
          <p:sp>
            <p:nvSpPr>
              <p:cNvPr id="3" name="مستطيل: زوايا مستديرة 2">
                <a:extLst>
                  <a:ext uri="{FF2B5EF4-FFF2-40B4-BE49-F238E27FC236}">
                    <a16:creationId xmlns:a16="http://schemas.microsoft.com/office/drawing/2014/main" id="{918DEE53-B6B8-4E12-8514-9EE340A5E82E}"/>
                  </a:ext>
                </a:extLst>
              </p:cNvPr>
              <p:cNvSpPr/>
              <p:nvPr/>
            </p:nvSpPr>
            <p:spPr>
              <a:xfrm>
                <a:off x="2679291" y="2781929"/>
                <a:ext cx="6096000" cy="1060025"/>
              </a:xfrm>
              <a:prstGeom prst="roundRect">
                <a:avLst/>
              </a:prstGeom>
              <a:solidFill>
                <a:schemeClr val="accent2">
                  <a:lumMod val="40000"/>
                  <a:lumOff val="60000"/>
                </a:schemeClr>
              </a:solidFill>
              <a:ln>
                <a:noFill/>
              </a:ln>
            </p:spPr>
            <p:style>
              <a:lnRef idx="2">
                <a:schemeClr val="accent5"/>
              </a:lnRef>
              <a:fillRef idx="1">
                <a:schemeClr val="lt1"/>
              </a:fillRef>
              <a:effectRef idx="0">
                <a:schemeClr val="accent5"/>
              </a:effectRef>
              <a:fontRef idx="minor">
                <a:schemeClr val="dk1"/>
              </a:fontRef>
            </p:style>
            <p:txBody>
              <a:bodyPr rtlCol="1" anchor="ctr"/>
              <a:lstStyle/>
              <a:p>
                <a:pPr algn="ctr"/>
                <a:r>
                  <a:rPr lang="en-US" sz="4800" b="1" dirty="0">
                    <a:solidFill>
                      <a:schemeClr val="tx1">
                        <a:lumMod val="75000"/>
                      </a:schemeClr>
                    </a:solidFill>
                    <a:latin typeface="Calibri" panose="020F0502020204030204" pitchFamily="34" charset="0"/>
                    <a:cs typeface="Calibri" panose="020F0502020204030204" pitchFamily="34" charset="0"/>
                  </a:rPr>
                  <a:t>X = </a:t>
                </a:r>
                <a14:m>
                  <m:oMath xmlns:m="http://schemas.openxmlformats.org/officeDocument/2006/math">
                    <m:sSup>
                      <m:sSupPr>
                        <m:ctrlPr>
                          <a:rPr lang="ar-SA" sz="4800" b="1" i="1" dirty="0">
                            <a:solidFill>
                              <a:srgbClr val="0070C0"/>
                            </a:solidFill>
                            <a:latin typeface="Cambria Math" panose="02040503050406030204" pitchFamily="18" charset="0"/>
                          </a:rPr>
                        </m:ctrlPr>
                      </m:sSupPr>
                      <m:e>
                        <m:r>
                          <a:rPr lang="en-US" sz="4800" b="1" i="1" dirty="0">
                            <a:solidFill>
                              <a:srgbClr val="0070C0"/>
                            </a:solidFill>
                            <a:latin typeface="Cambria Math" panose="02040503050406030204" pitchFamily="18" charset="0"/>
                          </a:rPr>
                          <m:t>𝒂</m:t>
                        </m:r>
                      </m:e>
                      <m:sup>
                        <m:r>
                          <a:rPr lang="ar-SA" sz="4800" b="1" i="1" dirty="0">
                            <a:solidFill>
                              <a:srgbClr val="0070C0"/>
                            </a:solidFill>
                            <a:latin typeface="Cambria Math" panose="02040503050406030204" pitchFamily="18" charset="0"/>
                          </a:rPr>
                          <m:t>𝟐</m:t>
                        </m:r>
                      </m:sup>
                    </m:sSup>
                  </m:oMath>
                </a14:m>
                <a:r>
                  <a:rPr lang="en-US" sz="4800" b="1" dirty="0">
                    <a:solidFill>
                      <a:srgbClr val="0070C0"/>
                    </a:solidFill>
                    <a:latin typeface="Calibri" panose="020F0502020204030204" pitchFamily="34" charset="0"/>
                    <a:cs typeface="Calibri" panose="020F0502020204030204" pitchFamily="34" charset="0"/>
                  </a:rPr>
                  <a:t> </a:t>
                </a:r>
                <a:r>
                  <a:rPr lang="en-US" sz="4800" b="1" dirty="0">
                    <a:solidFill>
                      <a:schemeClr val="tx1">
                        <a:lumMod val="75000"/>
                      </a:schemeClr>
                    </a:solidFill>
                    <a:latin typeface="Calibri" panose="020F0502020204030204" pitchFamily="34" charset="0"/>
                    <a:cs typeface="Calibri" panose="020F0502020204030204" pitchFamily="34" charset="0"/>
                  </a:rPr>
                  <a:t>+ </a:t>
                </a:r>
                <a:r>
                  <a:rPr lang="en-US" sz="4800" b="1" dirty="0">
                    <a:solidFill>
                      <a:srgbClr val="00B050"/>
                    </a:solidFill>
                    <a:latin typeface="Calibri" panose="020F0502020204030204" pitchFamily="34" charset="0"/>
                    <a:cs typeface="Calibri" panose="020F0502020204030204" pitchFamily="34" charset="0"/>
                  </a:rPr>
                  <a:t>2ab</a:t>
                </a:r>
                <a:r>
                  <a:rPr lang="en-US" sz="4800" b="1" dirty="0">
                    <a:solidFill>
                      <a:schemeClr val="tx1">
                        <a:lumMod val="75000"/>
                      </a:schemeClr>
                    </a:solidFill>
                    <a:latin typeface="Calibri" panose="020F0502020204030204" pitchFamily="34" charset="0"/>
                    <a:cs typeface="Calibri" panose="020F0502020204030204" pitchFamily="34" charset="0"/>
                  </a:rPr>
                  <a:t> + </a:t>
                </a:r>
                <a14:m>
                  <m:oMath xmlns:m="http://schemas.openxmlformats.org/officeDocument/2006/math">
                    <m:sSup>
                      <m:sSupPr>
                        <m:ctrlPr>
                          <a:rPr lang="ar-SA" sz="4800" b="1" i="1" dirty="0">
                            <a:solidFill>
                              <a:schemeClr val="accent6">
                                <a:lumMod val="50000"/>
                              </a:schemeClr>
                            </a:solidFill>
                            <a:latin typeface="Cambria Math" panose="02040503050406030204" pitchFamily="18" charset="0"/>
                          </a:rPr>
                        </m:ctrlPr>
                      </m:sSupPr>
                      <m:e>
                        <m:r>
                          <a:rPr lang="en-US" sz="4800" b="1" i="1" dirty="0">
                            <a:solidFill>
                              <a:schemeClr val="accent6">
                                <a:lumMod val="50000"/>
                              </a:schemeClr>
                            </a:solidFill>
                            <a:latin typeface="Cambria Math" panose="02040503050406030204" pitchFamily="18" charset="0"/>
                          </a:rPr>
                          <m:t>𝒃</m:t>
                        </m:r>
                      </m:e>
                      <m:sup>
                        <m:r>
                          <a:rPr lang="ar-SA" sz="4800" b="1" i="1" dirty="0">
                            <a:solidFill>
                              <a:schemeClr val="accent6">
                                <a:lumMod val="50000"/>
                              </a:schemeClr>
                            </a:solidFill>
                            <a:latin typeface="Cambria Math" panose="02040503050406030204" pitchFamily="18" charset="0"/>
                          </a:rPr>
                          <m:t>𝟐</m:t>
                        </m:r>
                      </m:sup>
                    </m:sSup>
                  </m:oMath>
                </a14:m>
                <a:r>
                  <a:rPr lang="en-US" sz="4800" b="1" dirty="0">
                    <a:solidFill>
                      <a:schemeClr val="accent6">
                        <a:lumMod val="50000"/>
                      </a:schemeClr>
                    </a:solidFill>
                    <a:latin typeface="Calibri" panose="020F0502020204030204" pitchFamily="34" charset="0"/>
                    <a:cs typeface="Calibri" panose="020F0502020204030204" pitchFamily="34" charset="0"/>
                  </a:rPr>
                  <a:t> </a:t>
                </a:r>
                <a:endParaRPr lang="ar-SA" sz="4800" b="1" dirty="0">
                  <a:solidFill>
                    <a:schemeClr val="tx1">
                      <a:lumMod val="75000"/>
                    </a:schemeClr>
                  </a:solidFill>
                  <a:latin typeface="Calibri" panose="020F0502020204030204" pitchFamily="34" charset="0"/>
                  <a:cs typeface="Calibri" panose="020F0502020204030204" pitchFamily="34" charset="0"/>
                </a:endParaRPr>
              </a:p>
            </p:txBody>
          </p:sp>
        </mc:Choice>
        <mc:Fallback xmlns="">
          <p:sp>
            <p:nvSpPr>
              <p:cNvPr id="3" name="مستطيل: زوايا مستديرة 2">
                <a:extLst>
                  <a:ext uri="{FF2B5EF4-FFF2-40B4-BE49-F238E27FC236}">
                    <a16:creationId xmlns:a16="http://schemas.microsoft.com/office/drawing/2014/main" id="{918DEE53-B6B8-4E12-8514-9EE340A5E82E}"/>
                  </a:ext>
                </a:extLst>
              </p:cNvPr>
              <p:cNvSpPr>
                <a:spLocks noRot="1" noChangeAspect="1" noMove="1" noResize="1" noEditPoints="1" noAdjustHandles="1" noChangeArrowheads="1" noChangeShapeType="1" noTextEdit="1"/>
              </p:cNvSpPr>
              <p:nvPr/>
            </p:nvSpPr>
            <p:spPr>
              <a:xfrm>
                <a:off x="2679291" y="2781929"/>
                <a:ext cx="6096000" cy="1060025"/>
              </a:xfrm>
              <a:prstGeom prst="roundRect">
                <a:avLst/>
              </a:prstGeom>
              <a:blipFill>
                <a:blip r:embed="rId2"/>
                <a:stretch>
                  <a:fillRect t="-575" b="-20690"/>
                </a:stretch>
              </a:blipFill>
              <a:ln>
                <a:noFill/>
              </a:ln>
            </p:spPr>
            <p:txBody>
              <a:bodyPr/>
              <a:lstStyle/>
              <a:p>
                <a:r>
                  <a:rPr lang="ar-SA">
                    <a:noFill/>
                  </a:rPr>
                  <a:t> </a:t>
                </a:r>
              </a:p>
            </p:txBody>
          </p:sp>
        </mc:Fallback>
      </mc:AlternateContent>
      <p:sp>
        <p:nvSpPr>
          <p:cNvPr id="4" name="مربع نص 3">
            <a:extLst>
              <a:ext uri="{FF2B5EF4-FFF2-40B4-BE49-F238E27FC236}">
                <a16:creationId xmlns:a16="http://schemas.microsoft.com/office/drawing/2014/main" id="{F40C7EE4-2320-483F-994E-67FD5D972901}"/>
              </a:ext>
            </a:extLst>
          </p:cNvPr>
          <p:cNvSpPr txBox="1"/>
          <p:nvPr/>
        </p:nvSpPr>
        <p:spPr>
          <a:xfrm>
            <a:off x="2224297" y="4421935"/>
            <a:ext cx="7005988" cy="748988"/>
          </a:xfrm>
          <a:prstGeom prst="rect">
            <a:avLst/>
          </a:prstGeom>
          <a:noFill/>
        </p:spPr>
        <p:txBody>
          <a:bodyPr wrap="square">
            <a:spAutoFit/>
          </a:bodyPr>
          <a:lstStyle/>
          <a:p>
            <a:pPr algn="ctr"/>
            <a:r>
              <a:rPr lang="en-US" sz="4267" b="1" dirty="0">
                <a:solidFill>
                  <a:srgbClr val="C00000"/>
                </a:solidFill>
                <a:latin typeface="Calibri" panose="020F0502020204030204" pitchFamily="34" charset="0"/>
                <a:cs typeface="Calibri" panose="020F0502020204030204" pitchFamily="34" charset="0"/>
              </a:rPr>
              <a:t>X</a:t>
            </a:r>
            <a:r>
              <a:rPr lang="en-US" sz="4267" b="1" dirty="0">
                <a:solidFill>
                  <a:schemeClr val="bg2"/>
                </a:solidFill>
                <a:latin typeface="Calibri" panose="020F0502020204030204" pitchFamily="34" charset="0"/>
                <a:cs typeface="Calibri" panose="020F0502020204030204" pitchFamily="34" charset="0"/>
              </a:rPr>
              <a:t> </a:t>
            </a:r>
            <a:r>
              <a:rPr lang="en-US" sz="4267" b="1" dirty="0">
                <a:solidFill>
                  <a:srgbClr val="0070C0"/>
                </a:solidFill>
                <a:latin typeface="Calibri" panose="020F0502020204030204" pitchFamily="34" charset="0"/>
                <a:cs typeface="Calibri" panose="020F0502020204030204" pitchFamily="34" charset="0"/>
              </a:rPr>
              <a:t>a * * 2 </a:t>
            </a:r>
            <a:r>
              <a:rPr lang="en-US" sz="4267" b="1" dirty="0">
                <a:solidFill>
                  <a:srgbClr val="C00000"/>
                </a:solidFill>
                <a:latin typeface="Calibri" panose="020F0502020204030204" pitchFamily="34" charset="0"/>
                <a:cs typeface="Calibri" panose="020F0502020204030204" pitchFamily="34" charset="0"/>
              </a:rPr>
              <a:t>+</a:t>
            </a:r>
            <a:r>
              <a:rPr lang="en-US" sz="4267" b="1" dirty="0">
                <a:solidFill>
                  <a:schemeClr val="bg2"/>
                </a:solidFill>
                <a:latin typeface="Calibri" panose="020F0502020204030204" pitchFamily="34" charset="0"/>
                <a:cs typeface="Calibri" panose="020F0502020204030204" pitchFamily="34" charset="0"/>
              </a:rPr>
              <a:t> </a:t>
            </a:r>
            <a:r>
              <a:rPr lang="en-US" sz="4267" b="1" dirty="0">
                <a:solidFill>
                  <a:srgbClr val="00B050"/>
                </a:solidFill>
                <a:latin typeface="Calibri" panose="020F0502020204030204" pitchFamily="34" charset="0"/>
                <a:cs typeface="Calibri" panose="020F0502020204030204" pitchFamily="34" charset="0"/>
              </a:rPr>
              <a:t>2 * a * b </a:t>
            </a:r>
            <a:r>
              <a:rPr lang="en-US" sz="4267" b="1" dirty="0">
                <a:solidFill>
                  <a:srgbClr val="C00000"/>
                </a:solidFill>
                <a:latin typeface="Calibri" panose="020F0502020204030204" pitchFamily="34" charset="0"/>
                <a:cs typeface="Calibri" panose="020F0502020204030204" pitchFamily="34" charset="0"/>
              </a:rPr>
              <a:t>+</a:t>
            </a:r>
            <a:r>
              <a:rPr lang="en-US" sz="4267" b="1" dirty="0">
                <a:solidFill>
                  <a:schemeClr val="bg2"/>
                </a:solidFill>
                <a:latin typeface="Calibri" panose="020F0502020204030204" pitchFamily="34" charset="0"/>
                <a:cs typeface="Calibri" panose="020F0502020204030204" pitchFamily="34" charset="0"/>
              </a:rPr>
              <a:t> </a:t>
            </a:r>
            <a:r>
              <a:rPr lang="en-US" sz="4267" b="1" dirty="0">
                <a:solidFill>
                  <a:schemeClr val="accent6">
                    <a:lumMod val="50000"/>
                  </a:schemeClr>
                </a:solidFill>
                <a:latin typeface="Calibri" panose="020F0502020204030204" pitchFamily="34" charset="0"/>
                <a:cs typeface="Calibri" panose="020F0502020204030204" pitchFamily="34" charset="0"/>
              </a:rPr>
              <a:t>b * * 2</a:t>
            </a:r>
            <a:endParaRPr lang="ar-SA" sz="4267" b="1" dirty="0">
              <a:solidFill>
                <a:schemeClr val="accent6">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04901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a:extLst>
              <a:ext uri="{FF2B5EF4-FFF2-40B4-BE49-F238E27FC236}">
                <a16:creationId xmlns:a16="http://schemas.microsoft.com/office/drawing/2014/main" id="{194F34DB-462E-42DA-AA92-64F4E285D20A}"/>
              </a:ext>
            </a:extLst>
          </p:cNvPr>
          <p:cNvGrpSpPr/>
          <p:nvPr/>
        </p:nvGrpSpPr>
        <p:grpSpPr>
          <a:xfrm>
            <a:off x="4343531" y="1295176"/>
            <a:ext cx="4534999" cy="3310762"/>
            <a:chOff x="6143631" y="1677845"/>
            <a:chExt cx="4608003" cy="3742912"/>
          </a:xfrm>
        </p:grpSpPr>
        <p:grpSp>
          <p:nvGrpSpPr>
            <p:cNvPr id="3" name="مجموعة 2">
              <a:extLst>
                <a:ext uri="{FF2B5EF4-FFF2-40B4-BE49-F238E27FC236}">
                  <a16:creationId xmlns:a16="http://schemas.microsoft.com/office/drawing/2014/main" id="{212EDD7D-78E1-460F-AE8A-E789F67976A6}"/>
                </a:ext>
              </a:extLst>
            </p:cNvPr>
            <p:cNvGrpSpPr/>
            <p:nvPr/>
          </p:nvGrpSpPr>
          <p:grpSpPr>
            <a:xfrm>
              <a:off x="6143631" y="1677845"/>
              <a:ext cx="4608003" cy="3742912"/>
              <a:chOff x="3837512" y="1219034"/>
              <a:chExt cx="3456002" cy="2964083"/>
            </a:xfrm>
          </p:grpSpPr>
          <p:sp>
            <p:nvSpPr>
              <p:cNvPr id="13" name="مستطيل 12">
                <a:extLst>
                  <a:ext uri="{FF2B5EF4-FFF2-40B4-BE49-F238E27FC236}">
                    <a16:creationId xmlns:a16="http://schemas.microsoft.com/office/drawing/2014/main" id="{8D1FCBB4-B201-42CB-92A0-F7ECBCDD30E1}"/>
                  </a:ext>
                </a:extLst>
              </p:cNvPr>
              <p:cNvSpPr/>
              <p:nvPr/>
            </p:nvSpPr>
            <p:spPr>
              <a:xfrm>
                <a:off x="3837514" y="1756784"/>
                <a:ext cx="3456000" cy="2426333"/>
              </a:xfrm>
              <a:prstGeom prst="rect">
                <a:avLst/>
              </a:prstGeom>
              <a:solidFill>
                <a:srgbClr val="E2DDDA"/>
              </a:solidFill>
              <a:ln>
                <a:solidFill>
                  <a:srgbClr val="64788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p>
            </p:txBody>
          </p:sp>
          <p:sp>
            <p:nvSpPr>
              <p:cNvPr id="14" name="مستطيل: زوايا علوية مستديرة 13">
                <a:extLst>
                  <a:ext uri="{FF2B5EF4-FFF2-40B4-BE49-F238E27FC236}">
                    <a16:creationId xmlns:a16="http://schemas.microsoft.com/office/drawing/2014/main" id="{C9F39863-27ED-437C-9F3E-21FACA56F1DA}"/>
                  </a:ext>
                </a:extLst>
              </p:cNvPr>
              <p:cNvSpPr/>
              <p:nvPr/>
            </p:nvSpPr>
            <p:spPr>
              <a:xfrm>
                <a:off x="3837512" y="1219034"/>
                <a:ext cx="3456000" cy="523220"/>
              </a:xfrm>
              <a:prstGeom prst="round2SameRect">
                <a:avLst/>
              </a:prstGeom>
              <a:solidFill>
                <a:srgbClr val="647882"/>
              </a:solidFill>
              <a:ln w="19050">
                <a:solidFill>
                  <a:srgbClr val="64788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latin typeface="Calibri" panose="020F0502020204030204" pitchFamily="34" charset="0"/>
                    <a:cs typeface="Calibri" panose="020F0502020204030204" pitchFamily="34" charset="0"/>
                  </a:rPr>
                  <a:t>أولوية العمليات الحسابية</a:t>
                </a:r>
              </a:p>
            </p:txBody>
          </p:sp>
        </p:grpSp>
        <p:grpSp>
          <p:nvGrpSpPr>
            <p:cNvPr id="4" name="مجموعة 3">
              <a:extLst>
                <a:ext uri="{FF2B5EF4-FFF2-40B4-BE49-F238E27FC236}">
                  <a16:creationId xmlns:a16="http://schemas.microsoft.com/office/drawing/2014/main" id="{6058A56C-8652-42B9-9F7C-C1ABC5E6CE20}"/>
                </a:ext>
              </a:extLst>
            </p:cNvPr>
            <p:cNvGrpSpPr/>
            <p:nvPr/>
          </p:nvGrpSpPr>
          <p:grpSpPr>
            <a:xfrm>
              <a:off x="6399049" y="2618575"/>
              <a:ext cx="4159873" cy="2554274"/>
              <a:chOff x="6399049" y="2618575"/>
              <a:chExt cx="4159873" cy="2554274"/>
            </a:xfrm>
          </p:grpSpPr>
          <p:sp>
            <p:nvSpPr>
              <p:cNvPr id="5" name="مستطيل: زوايا مستديرة 4">
                <a:extLst>
                  <a:ext uri="{FF2B5EF4-FFF2-40B4-BE49-F238E27FC236}">
                    <a16:creationId xmlns:a16="http://schemas.microsoft.com/office/drawing/2014/main" id="{5EE26DD4-EA08-4A3C-B7C8-00BE3AD88428}"/>
                  </a:ext>
                </a:extLst>
              </p:cNvPr>
              <p:cNvSpPr/>
              <p:nvPr/>
            </p:nvSpPr>
            <p:spPr>
              <a:xfrm>
                <a:off x="6399049" y="3281007"/>
                <a:ext cx="2400300"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chemeClr val="tx1"/>
                    </a:solidFill>
                  </a:rPr>
                  <a:t>الأس</a:t>
                </a:r>
              </a:p>
            </p:txBody>
          </p:sp>
          <p:sp>
            <p:nvSpPr>
              <p:cNvPr id="6" name="مستطيل: زوايا مستديرة 5">
                <a:extLst>
                  <a:ext uri="{FF2B5EF4-FFF2-40B4-BE49-F238E27FC236}">
                    <a16:creationId xmlns:a16="http://schemas.microsoft.com/office/drawing/2014/main" id="{BA66AA78-C06E-455E-9298-09A567A6CF5D}"/>
                  </a:ext>
                </a:extLst>
              </p:cNvPr>
              <p:cNvSpPr/>
              <p:nvPr/>
            </p:nvSpPr>
            <p:spPr>
              <a:xfrm>
                <a:off x="6399049" y="3943439"/>
                <a:ext cx="2400300"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chemeClr val="tx1"/>
                    </a:solidFill>
                  </a:rPr>
                  <a:t>الضرب والقسمة</a:t>
                </a:r>
              </a:p>
            </p:txBody>
          </p:sp>
          <p:sp>
            <p:nvSpPr>
              <p:cNvPr id="7" name="مستطيل: زوايا مستديرة 6">
                <a:extLst>
                  <a:ext uri="{FF2B5EF4-FFF2-40B4-BE49-F238E27FC236}">
                    <a16:creationId xmlns:a16="http://schemas.microsoft.com/office/drawing/2014/main" id="{9AF00583-FA82-44D7-AA09-AAAF89E83D6A}"/>
                  </a:ext>
                </a:extLst>
              </p:cNvPr>
              <p:cNvSpPr/>
              <p:nvPr/>
            </p:nvSpPr>
            <p:spPr>
              <a:xfrm>
                <a:off x="6399049" y="4605871"/>
                <a:ext cx="2400300"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chemeClr val="tx1"/>
                    </a:solidFill>
                  </a:rPr>
                  <a:t>الجمع والطرح</a:t>
                </a:r>
              </a:p>
            </p:txBody>
          </p:sp>
          <p:sp>
            <p:nvSpPr>
              <p:cNvPr id="8" name="مستطيل: زوايا مستديرة 7">
                <a:extLst>
                  <a:ext uri="{FF2B5EF4-FFF2-40B4-BE49-F238E27FC236}">
                    <a16:creationId xmlns:a16="http://schemas.microsoft.com/office/drawing/2014/main" id="{ABDF6FDD-399E-47ED-8823-08C18B8B0C57}"/>
                  </a:ext>
                </a:extLst>
              </p:cNvPr>
              <p:cNvSpPr/>
              <p:nvPr/>
            </p:nvSpPr>
            <p:spPr>
              <a:xfrm>
                <a:off x="6399049" y="2618575"/>
                <a:ext cx="2400300"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chemeClr val="tx1"/>
                    </a:solidFill>
                  </a:rPr>
                  <a:t>الأقواس</a:t>
                </a:r>
              </a:p>
            </p:txBody>
          </p:sp>
          <p:sp>
            <p:nvSpPr>
              <p:cNvPr id="9" name="مستطيل: زوايا مستديرة 8">
                <a:extLst>
                  <a:ext uri="{FF2B5EF4-FFF2-40B4-BE49-F238E27FC236}">
                    <a16:creationId xmlns:a16="http://schemas.microsoft.com/office/drawing/2014/main" id="{7B44A177-6457-410E-9DA6-59C8E036D10D}"/>
                  </a:ext>
                </a:extLst>
              </p:cNvPr>
              <p:cNvSpPr/>
              <p:nvPr/>
            </p:nvSpPr>
            <p:spPr>
              <a:xfrm>
                <a:off x="8888249" y="2626753"/>
                <a:ext cx="1670673"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rgbClr val="C00000"/>
                    </a:solidFill>
                  </a:rPr>
                  <a:t>( )</a:t>
                </a:r>
              </a:p>
            </p:txBody>
          </p:sp>
          <p:sp>
            <p:nvSpPr>
              <p:cNvPr id="10" name="مستطيل: زوايا مستديرة 9">
                <a:extLst>
                  <a:ext uri="{FF2B5EF4-FFF2-40B4-BE49-F238E27FC236}">
                    <a16:creationId xmlns:a16="http://schemas.microsoft.com/office/drawing/2014/main" id="{0035B3FF-5533-429F-A50C-505A95B96FDC}"/>
                  </a:ext>
                </a:extLst>
              </p:cNvPr>
              <p:cNvSpPr/>
              <p:nvPr/>
            </p:nvSpPr>
            <p:spPr>
              <a:xfrm>
                <a:off x="8888249" y="3289185"/>
                <a:ext cx="1670673"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rgbClr val="C00000"/>
                    </a:solidFill>
                  </a:rPr>
                  <a:t>**</a:t>
                </a:r>
              </a:p>
            </p:txBody>
          </p:sp>
          <p:sp>
            <p:nvSpPr>
              <p:cNvPr id="11" name="مستطيل: زوايا مستديرة 10">
                <a:extLst>
                  <a:ext uri="{FF2B5EF4-FFF2-40B4-BE49-F238E27FC236}">
                    <a16:creationId xmlns:a16="http://schemas.microsoft.com/office/drawing/2014/main" id="{7159F0D1-31E3-49F9-A0BA-200545156135}"/>
                  </a:ext>
                </a:extLst>
              </p:cNvPr>
              <p:cNvSpPr/>
              <p:nvPr/>
            </p:nvSpPr>
            <p:spPr>
              <a:xfrm>
                <a:off x="8888249" y="3951617"/>
                <a:ext cx="1670673"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rgbClr val="C00000"/>
                    </a:solidFill>
                  </a:rPr>
                  <a:t>*  /</a:t>
                </a:r>
              </a:p>
            </p:txBody>
          </p:sp>
          <p:sp>
            <p:nvSpPr>
              <p:cNvPr id="12" name="مستطيل: زوايا مستديرة 11">
                <a:extLst>
                  <a:ext uri="{FF2B5EF4-FFF2-40B4-BE49-F238E27FC236}">
                    <a16:creationId xmlns:a16="http://schemas.microsoft.com/office/drawing/2014/main" id="{CA2A4E23-F945-4D27-807B-B265F6EBD33E}"/>
                  </a:ext>
                </a:extLst>
              </p:cNvPr>
              <p:cNvSpPr/>
              <p:nvPr/>
            </p:nvSpPr>
            <p:spPr>
              <a:xfrm>
                <a:off x="8888249" y="4614049"/>
                <a:ext cx="1670673" cy="55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67" b="1" dirty="0">
                    <a:solidFill>
                      <a:srgbClr val="C00000"/>
                    </a:solidFill>
                  </a:rPr>
                  <a:t>+ -</a:t>
                </a:r>
              </a:p>
            </p:txBody>
          </p:sp>
        </p:grpSp>
      </p:grpSp>
      <p:sp>
        <p:nvSpPr>
          <p:cNvPr id="16" name="مربع نص 15">
            <a:extLst>
              <a:ext uri="{FF2B5EF4-FFF2-40B4-BE49-F238E27FC236}">
                <a16:creationId xmlns:a16="http://schemas.microsoft.com/office/drawing/2014/main" id="{DF638B1B-7992-4E90-8054-C026822B2041}"/>
              </a:ext>
            </a:extLst>
          </p:cNvPr>
          <p:cNvSpPr txBox="1"/>
          <p:nvPr/>
        </p:nvSpPr>
        <p:spPr>
          <a:xfrm>
            <a:off x="2178011" y="398621"/>
            <a:ext cx="7449970" cy="666787"/>
          </a:xfrm>
          <a:prstGeom prst="rect">
            <a:avLst/>
          </a:prstGeom>
          <a:noFill/>
        </p:spPr>
        <p:txBody>
          <a:bodyPr wrap="square">
            <a:spAutoFit/>
          </a:bodyPr>
          <a:lstStyle/>
          <a:p>
            <a:pPr algn="r">
              <a:spcBef>
                <a:spcPct val="0"/>
              </a:spcBef>
            </a:pPr>
            <a:r>
              <a:rPr lang="ar-SA" altLang="en-US" sz="3733" b="1" dirty="0">
                <a:solidFill>
                  <a:srgbClr val="0A5178"/>
                </a:solidFill>
                <a:latin typeface="Calibri" panose="020F0502020204030204" pitchFamily="34" charset="0"/>
                <a:cs typeface="Calibri" panose="020F0502020204030204" pitchFamily="34" charset="0"/>
              </a:rPr>
              <a:t> اذكر أولوية تنفيذ العمليات الحسابية</a:t>
            </a:r>
          </a:p>
        </p:txBody>
      </p:sp>
      <p:sp>
        <p:nvSpPr>
          <p:cNvPr id="18" name="مربع نص 17">
            <a:extLst>
              <a:ext uri="{FF2B5EF4-FFF2-40B4-BE49-F238E27FC236}">
                <a16:creationId xmlns:a16="http://schemas.microsoft.com/office/drawing/2014/main" id="{1AB41FD6-ACA2-42C3-B971-B7DFCAF3C782}"/>
              </a:ext>
            </a:extLst>
          </p:cNvPr>
          <p:cNvSpPr txBox="1"/>
          <p:nvPr/>
        </p:nvSpPr>
        <p:spPr>
          <a:xfrm>
            <a:off x="2727362" y="4931882"/>
            <a:ext cx="7767334" cy="1261884"/>
          </a:xfrm>
          <a:prstGeom prst="rect">
            <a:avLst/>
          </a:prstGeom>
          <a:noFill/>
        </p:spPr>
        <p:txBody>
          <a:bodyPr wrap="square">
            <a:spAutoFit/>
          </a:bodyPr>
          <a:lstStyle/>
          <a:p>
            <a:pPr algn="ctr" rtl="1"/>
            <a:r>
              <a:rPr lang="ar-SA" sz="3200" b="1" dirty="0">
                <a:solidFill>
                  <a:srgbClr val="C00000"/>
                </a:solidFill>
                <a:latin typeface="Calibri" panose="020F0502020204030204" pitchFamily="34" charset="0"/>
                <a:cs typeface="Calibri" panose="020F0502020204030204" pitchFamily="34" charset="0"/>
              </a:rPr>
              <a:t>مثال: ما هو  ناتج العملية الحسابية التالية:</a:t>
            </a:r>
          </a:p>
          <a:p>
            <a:pPr algn="ctr"/>
            <a:r>
              <a:rPr lang="ar-SA" sz="4400" b="1" dirty="0">
                <a:solidFill>
                  <a:srgbClr val="C00000"/>
                </a:solidFill>
                <a:latin typeface="Calibri" panose="020F0502020204030204" pitchFamily="34" charset="0"/>
                <a:cs typeface="Calibri" panose="020F0502020204030204" pitchFamily="34" charset="0"/>
              </a:rPr>
              <a:t>4 + 2 * 5</a:t>
            </a:r>
            <a:r>
              <a:rPr lang="en-US" sz="4400" b="1" dirty="0">
                <a:solidFill>
                  <a:srgbClr val="C00000"/>
                </a:solidFill>
                <a:latin typeface="Calibri" panose="020F0502020204030204" pitchFamily="34" charset="0"/>
                <a:cs typeface="Calibri" panose="020F0502020204030204" pitchFamily="34" charset="0"/>
              </a:rPr>
              <a:t> </a:t>
            </a:r>
            <a:r>
              <a:rPr lang="ar-SA" sz="4400" b="1" dirty="0">
                <a:solidFill>
                  <a:srgbClr val="C00000"/>
                </a:solidFill>
                <a:latin typeface="Calibri" panose="020F0502020204030204" pitchFamily="34" charset="0"/>
                <a:cs typeface="Calibri" panose="020F0502020204030204" pitchFamily="34" charset="0"/>
              </a:rPr>
              <a:t>؟</a:t>
            </a:r>
            <a:endParaRPr lang="ar-SA" sz="32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77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Vertic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E3D5C9FD-FCB0-47E5-B4BA-4F1B4DDA2162}"/>
              </a:ext>
            </a:extLst>
          </p:cNvPr>
          <p:cNvSpPr txBox="1"/>
          <p:nvPr/>
        </p:nvSpPr>
        <p:spPr>
          <a:xfrm>
            <a:off x="5008726" y="35788"/>
            <a:ext cx="3283515" cy="830997"/>
          </a:xfrm>
          <a:prstGeom prst="rect">
            <a:avLst/>
          </a:prstGeom>
          <a:noFill/>
        </p:spPr>
        <p:txBody>
          <a:bodyPr wrap="square">
            <a:spAutoFit/>
          </a:bodyPr>
          <a:lstStyle/>
          <a:p>
            <a:pPr algn="ctr" rtl="1"/>
            <a:r>
              <a:rPr lang="ar-SA" sz="4800" b="1" dirty="0">
                <a:solidFill>
                  <a:srgbClr val="C00000"/>
                </a:solidFill>
                <a:latin typeface="Calibri" panose="020F0502020204030204" pitchFamily="34" charset="0"/>
                <a:cs typeface="Calibri" panose="020F0502020204030204" pitchFamily="34" charset="0"/>
              </a:rPr>
              <a:t>التكرارات</a:t>
            </a:r>
          </a:p>
        </p:txBody>
      </p:sp>
      <p:sp>
        <p:nvSpPr>
          <p:cNvPr id="3" name="مربع نص 2">
            <a:extLst>
              <a:ext uri="{FF2B5EF4-FFF2-40B4-BE49-F238E27FC236}">
                <a16:creationId xmlns:a16="http://schemas.microsoft.com/office/drawing/2014/main" id="{84A99BB4-C058-419E-8796-F61D2B5C9823}"/>
              </a:ext>
            </a:extLst>
          </p:cNvPr>
          <p:cNvSpPr txBox="1"/>
          <p:nvPr/>
        </p:nvSpPr>
        <p:spPr>
          <a:xfrm>
            <a:off x="507630" y="910067"/>
            <a:ext cx="11560198" cy="2308324"/>
          </a:xfrm>
          <a:prstGeom prst="rect">
            <a:avLst/>
          </a:prstGeom>
          <a:noFill/>
        </p:spPr>
        <p:txBody>
          <a:bodyPr wrap="square">
            <a:spAutoFit/>
          </a:bodyPr>
          <a:lstStyle/>
          <a:p>
            <a:pPr algn="ctr" rtl="1"/>
            <a:r>
              <a:rPr lang="ar-SA" sz="3600" b="1" dirty="0">
                <a:latin typeface="Calibri" panose="020F0502020204030204" pitchFamily="34" charset="0"/>
                <a:cs typeface="Calibri" panose="020F0502020204030204" pitchFamily="34" charset="0"/>
              </a:rPr>
              <a:t>تحتاج احياناً إلى تكرار جزء من البرنامج عدة مرات في البرمجة ،</a:t>
            </a:r>
          </a:p>
          <a:p>
            <a:pPr algn="ctr" rtl="1"/>
            <a:r>
              <a:rPr lang="ar-SA" sz="3600" b="1" dirty="0">
                <a:latin typeface="Calibri" panose="020F0502020204030204" pitchFamily="34" charset="0"/>
                <a:cs typeface="Calibri" panose="020F0502020204030204" pitchFamily="34" charset="0"/>
              </a:rPr>
              <a:t> معظم لغات البرمجة توفر دوال مختلفة خاصة بالتكرارات البرمجية.</a:t>
            </a:r>
          </a:p>
          <a:p>
            <a:pPr algn="ctr" rtl="1"/>
            <a:r>
              <a:rPr lang="ar-SA" sz="3600" b="1" dirty="0">
                <a:latin typeface="Calibri" panose="020F0502020204030204" pitchFamily="34" charset="0"/>
                <a:cs typeface="Calibri" panose="020F0502020204030204" pitchFamily="34" charset="0"/>
              </a:rPr>
              <a:t>تسمح التكرارات بتنفيذ سطر واحد أو مجموعة من التعليمات البرمجية لعدة مرات. </a:t>
            </a:r>
          </a:p>
        </p:txBody>
      </p:sp>
      <p:graphicFrame>
        <p:nvGraphicFramePr>
          <p:cNvPr id="4" name="جدول 4">
            <a:extLst>
              <a:ext uri="{FF2B5EF4-FFF2-40B4-BE49-F238E27FC236}">
                <a16:creationId xmlns:a16="http://schemas.microsoft.com/office/drawing/2014/main" id="{8A1681A7-E2D9-4E62-AFE2-38EB66661301}"/>
              </a:ext>
            </a:extLst>
          </p:cNvPr>
          <p:cNvGraphicFramePr>
            <a:graphicFrameLocks noGrp="1"/>
          </p:cNvGraphicFramePr>
          <p:nvPr>
            <p:extLst>
              <p:ext uri="{D42A27DB-BD31-4B8C-83A1-F6EECF244321}">
                <p14:modId xmlns:p14="http://schemas.microsoft.com/office/powerpoint/2010/main" val="2577391092"/>
              </p:ext>
            </p:extLst>
          </p:nvPr>
        </p:nvGraphicFramePr>
        <p:xfrm>
          <a:off x="1396179" y="3455254"/>
          <a:ext cx="9624962" cy="2308323"/>
        </p:xfrm>
        <a:graphic>
          <a:graphicData uri="http://schemas.openxmlformats.org/drawingml/2006/table">
            <a:tbl>
              <a:tblPr rtl="1" firstRow="1" bandRow="1">
                <a:tableStyleId>{D27102A9-8310-4765-A935-A1911B00CA55}</a:tableStyleId>
              </a:tblPr>
              <a:tblGrid>
                <a:gridCol w="4745508">
                  <a:extLst>
                    <a:ext uri="{9D8B030D-6E8A-4147-A177-3AD203B41FA5}">
                      <a16:colId xmlns:a16="http://schemas.microsoft.com/office/drawing/2014/main" val="3160721089"/>
                    </a:ext>
                  </a:extLst>
                </a:gridCol>
                <a:gridCol w="4879454">
                  <a:extLst>
                    <a:ext uri="{9D8B030D-6E8A-4147-A177-3AD203B41FA5}">
                      <a16:colId xmlns:a16="http://schemas.microsoft.com/office/drawing/2014/main" val="571746614"/>
                    </a:ext>
                  </a:extLst>
                </a:gridCol>
              </a:tblGrid>
              <a:tr h="80941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4000" b="1" dirty="0">
                          <a:solidFill>
                            <a:srgbClr val="C00000"/>
                          </a:solidFill>
                          <a:latin typeface="Calibri" panose="020F0502020204030204" pitchFamily="34" charset="0"/>
                          <a:cs typeface="Calibri" panose="020F0502020204030204" pitchFamily="34" charset="0"/>
                        </a:rPr>
                        <a:t>For</a:t>
                      </a:r>
                      <a:endParaRPr lang="ar-SA" sz="4000" dirty="0">
                        <a:solidFill>
                          <a:srgbClr val="C00000"/>
                        </a:solidFill>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4000" b="1" dirty="0">
                          <a:solidFill>
                            <a:srgbClr val="C00000"/>
                          </a:solidFill>
                          <a:latin typeface="Calibri" panose="020F0502020204030204" pitchFamily="34" charset="0"/>
                          <a:cs typeface="Calibri" panose="020F0502020204030204" pitchFamily="34" charset="0"/>
                        </a:rPr>
                        <a:t>While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3693476"/>
                  </a:ext>
                </a:extLst>
              </a:tr>
              <a:tr h="149891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dirty="0">
                          <a:latin typeface="Calibri" panose="020F0502020204030204" pitchFamily="34" charset="0"/>
                          <a:cs typeface="Calibri" panose="020F0502020204030204" pitchFamily="34" charset="0"/>
                        </a:rPr>
                        <a:t>يتم استخدامه إذا أردت تكرار مجموعة من الأوامر لعدد محدد من المرات. </a:t>
                      </a:r>
                      <a:endParaRPr lang="ar-SA" sz="28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800" b="1" dirty="0">
                          <a:latin typeface="Calibri" panose="020F0502020204030204" pitchFamily="34" charset="0"/>
                          <a:cs typeface="Calibri" panose="020F0502020204030204" pitchFamily="34" charset="0"/>
                        </a:rPr>
                        <a:t>يتم استخدامه تكرار عندما يكون عدد التكرارات غير معروف أو محدد مسبقا.</a:t>
                      </a:r>
                      <a:endParaRPr lang="ar-SA" sz="28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5173010"/>
                  </a:ext>
                </a:extLst>
              </a:tr>
            </a:tbl>
          </a:graphicData>
        </a:graphic>
      </p:graphicFrame>
    </p:spTree>
    <p:extLst>
      <p:ext uri="{BB962C8B-B14F-4D97-AF65-F5344CB8AC3E}">
        <p14:creationId xmlns:p14="http://schemas.microsoft.com/office/powerpoint/2010/main" val="3149272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237CDD72-8A73-4686-B4A8-A5C4BE60B980}"/>
              </a:ext>
            </a:extLst>
          </p:cNvPr>
          <p:cNvSpPr txBox="1"/>
          <p:nvPr/>
        </p:nvSpPr>
        <p:spPr>
          <a:xfrm>
            <a:off x="1586067" y="903875"/>
            <a:ext cx="10180074"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استخدام بايثون لإجراء أي نوع من العمليات الرياضية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140764D7-D702-4BD1-9962-4A714302A084}"/>
              </a:ext>
            </a:extLst>
          </p:cNvPr>
          <p:cNvSpPr txBox="1"/>
          <p:nvPr/>
        </p:nvSpPr>
        <p:spPr>
          <a:xfrm>
            <a:off x="604684" y="2227649"/>
            <a:ext cx="11374693"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انشاء لعبة بالمايكروبت وتحديد موقع الشخصية والتحكم في حركتها عن طريق احداثيات لمبات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LED  </a:t>
            </a:r>
            <a:r>
              <a:rPr lang="ar-SA"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C772AF4C-AC8D-42E3-B0CD-B1390F5B4B8E}"/>
              </a:ext>
            </a:extLst>
          </p:cNvPr>
          <p:cNvSpPr txBox="1"/>
          <p:nvPr/>
        </p:nvSpPr>
        <p:spPr>
          <a:xfrm>
            <a:off x="2161866" y="4373678"/>
            <a:ext cx="9817511"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معظم لغات البرمجة توفر دوال مختلفة خاصة بالتكرارات البرمجية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8" name="مربع نص 7">
            <a:extLst>
              <a:ext uri="{FF2B5EF4-FFF2-40B4-BE49-F238E27FC236}">
                <a16:creationId xmlns:a16="http://schemas.microsoft.com/office/drawing/2014/main" id="{08FF5589-EA6B-49E7-B65F-04E7699D2DBA}"/>
              </a:ext>
            </a:extLst>
          </p:cNvPr>
          <p:cNvSpPr txBox="1"/>
          <p:nvPr/>
        </p:nvSpPr>
        <p:spPr>
          <a:xfrm>
            <a:off x="4271808" y="29272"/>
            <a:ext cx="3648383" cy="707886"/>
          </a:xfrm>
          <a:prstGeom prst="rect">
            <a:avLst/>
          </a:prstGeom>
          <a:noFill/>
        </p:spPr>
        <p:txBody>
          <a:bodyPr wrap="square">
            <a:spAutoFit/>
          </a:bodyPr>
          <a:lstStyle/>
          <a:p>
            <a:pPr lvl="0" rtl="1"/>
            <a:r>
              <a:rPr lang="ar-SA" sz="4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حدد صح أو خطأ</a:t>
            </a:r>
            <a:endParaRPr lang="en-US" sz="4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0" name="مربع نص 9">
            <a:extLst>
              <a:ext uri="{FF2B5EF4-FFF2-40B4-BE49-F238E27FC236}">
                <a16:creationId xmlns:a16="http://schemas.microsoft.com/office/drawing/2014/main" id="{598339A6-F6A3-4143-BFB4-3EC32D11A384}"/>
              </a:ext>
            </a:extLst>
          </p:cNvPr>
          <p:cNvSpPr txBox="1"/>
          <p:nvPr/>
        </p:nvSpPr>
        <p:spPr>
          <a:xfrm>
            <a:off x="404352" y="961225"/>
            <a:ext cx="2363430" cy="1077218"/>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مربع نص 10">
            <a:extLst>
              <a:ext uri="{FF2B5EF4-FFF2-40B4-BE49-F238E27FC236}">
                <a16:creationId xmlns:a16="http://schemas.microsoft.com/office/drawing/2014/main" id="{41DA114E-33CD-45D6-B5B1-F93F3152FE31}"/>
              </a:ext>
            </a:extLst>
          </p:cNvPr>
          <p:cNvSpPr txBox="1"/>
          <p:nvPr/>
        </p:nvSpPr>
        <p:spPr>
          <a:xfrm>
            <a:off x="404352" y="3054442"/>
            <a:ext cx="2363430" cy="1077218"/>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2" name="مربع نص 11">
            <a:extLst>
              <a:ext uri="{FF2B5EF4-FFF2-40B4-BE49-F238E27FC236}">
                <a16:creationId xmlns:a16="http://schemas.microsoft.com/office/drawing/2014/main" id="{AD0572DE-613C-4F03-AFB1-8D1D00214E47}"/>
              </a:ext>
            </a:extLst>
          </p:cNvPr>
          <p:cNvSpPr txBox="1"/>
          <p:nvPr/>
        </p:nvSpPr>
        <p:spPr>
          <a:xfrm>
            <a:off x="404352" y="4958453"/>
            <a:ext cx="2363430" cy="1077218"/>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950230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337F4746-2A88-49E7-8896-0B25790F95F7}"/>
              </a:ext>
            </a:extLst>
          </p:cNvPr>
          <p:cNvSpPr txBox="1"/>
          <p:nvPr/>
        </p:nvSpPr>
        <p:spPr>
          <a:xfrm>
            <a:off x="526640" y="595060"/>
            <a:ext cx="11138720"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تسمح لك التكرارات بتنفيذ سطر واحد أو مجموعة من التعليمات البرمجية لعدة مرات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706F87F9-7C17-44CE-91A7-8DB6C0D159CC}"/>
              </a:ext>
            </a:extLst>
          </p:cNvPr>
          <p:cNvSpPr txBox="1"/>
          <p:nvPr/>
        </p:nvSpPr>
        <p:spPr>
          <a:xfrm>
            <a:off x="526640" y="2742907"/>
            <a:ext cx="11138720"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حلقة التكرار اللانهائي هي حلقة شرطية متكررة ومستمرة يتم تنفيذها حتى يتدخل عامل خارجي في عملية التنفيذ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72DC66B4-FC3F-4C8E-8DF4-7B8E83151D24}"/>
              </a:ext>
            </a:extLst>
          </p:cNvPr>
          <p:cNvSpPr txBox="1"/>
          <p:nvPr/>
        </p:nvSpPr>
        <p:spPr>
          <a:xfrm>
            <a:off x="1607573" y="1337657"/>
            <a:ext cx="2363430" cy="1077218"/>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17525E6F-5AF2-443F-95E7-1ED870451590}"/>
              </a:ext>
            </a:extLst>
          </p:cNvPr>
          <p:cNvSpPr txBox="1"/>
          <p:nvPr/>
        </p:nvSpPr>
        <p:spPr>
          <a:xfrm>
            <a:off x="1607573" y="3813536"/>
            <a:ext cx="2363430" cy="1077218"/>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209685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C20793DB-D5D0-4A87-8DAB-DF113CE9B283}"/>
              </a:ext>
            </a:extLst>
          </p:cNvPr>
          <p:cNvSpPr txBox="1"/>
          <p:nvPr/>
        </p:nvSpPr>
        <p:spPr>
          <a:xfrm>
            <a:off x="1607574" y="1135626"/>
            <a:ext cx="9624857"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يتم تمثيل الأس في لغة بايثون بالشكل التالي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A72A71F8-3D58-401A-9A9A-99620F706FCE}"/>
              </a:ext>
            </a:extLst>
          </p:cNvPr>
          <p:cNvSpPr txBox="1"/>
          <p:nvPr/>
        </p:nvSpPr>
        <p:spPr>
          <a:xfrm>
            <a:off x="1268361" y="3274142"/>
            <a:ext cx="10303283"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الترتيب الصحيح للعمليات الحسابية في بايثون هو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F0FD8DC0-1BF2-4E51-8E69-23EFD0383136}"/>
              </a:ext>
            </a:extLst>
          </p:cNvPr>
          <p:cNvSpPr txBox="1"/>
          <p:nvPr/>
        </p:nvSpPr>
        <p:spPr>
          <a:xfrm>
            <a:off x="4595810" y="97168"/>
            <a:ext cx="3648383" cy="769441"/>
          </a:xfrm>
          <a:prstGeom prst="rect">
            <a:avLst/>
          </a:prstGeom>
          <a:noFill/>
        </p:spPr>
        <p:txBody>
          <a:bodyPr wrap="square">
            <a:spAutoFit/>
          </a:bodyPr>
          <a:lstStyle/>
          <a:p>
            <a:pPr lvl="0" rtl="1"/>
            <a:r>
              <a:rPr lang="ar-SA"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اختيار من متعدد</a:t>
            </a:r>
            <a:endParaRPr lang="en-US"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B4DAAD26-AAB1-40DB-A74F-49807D619EE0}"/>
              </a:ext>
            </a:extLst>
          </p:cNvPr>
          <p:cNvSpPr txBox="1"/>
          <p:nvPr/>
        </p:nvSpPr>
        <p:spPr>
          <a:xfrm>
            <a:off x="959569" y="1070745"/>
            <a:ext cx="3526093"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X + + 2</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X - - 2</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Traditional Arabic" panose="02020603050405020304" pitchFamily="18" charset="-78"/>
              </a:rPr>
              <a:t>X * * 2</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X / / 2</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مربع نص 9">
            <a:extLst>
              <a:ext uri="{FF2B5EF4-FFF2-40B4-BE49-F238E27FC236}">
                <a16:creationId xmlns:a16="http://schemas.microsoft.com/office/drawing/2014/main" id="{54274700-2469-4A88-8E0D-86015092CA12}"/>
              </a:ext>
            </a:extLst>
          </p:cNvPr>
          <p:cNvSpPr txBox="1"/>
          <p:nvPr/>
        </p:nvSpPr>
        <p:spPr>
          <a:xfrm>
            <a:off x="2084744" y="4152714"/>
            <a:ext cx="6098458" cy="1569660"/>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400" b="1" dirty="0">
                <a:solidFill>
                  <a:srgbClr val="323130"/>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الأقواس – الأس – الضرب والقسمة – الجمع والطرح</a:t>
            </a:r>
            <a:endParaRPr lang="en-US" sz="32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4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الأس – الضرب والقسمة – الأقواس – الجمع والطرح</a:t>
            </a:r>
            <a:endParaRPr lang="en-US" sz="32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4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الأقواس – الجمع والطرح – الأس – الضرب والقسمة </a:t>
            </a:r>
            <a:endParaRPr lang="en-US" sz="32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4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الأس – الجمع والطرح – الأقواس – الضرب والقسمة</a:t>
            </a:r>
            <a:endParaRPr lang="en-US" sz="32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25964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CBB6CA73-98CC-41B7-A381-AEAA4A0C548F}"/>
              </a:ext>
            </a:extLst>
          </p:cNvPr>
          <p:cNvSpPr txBox="1"/>
          <p:nvPr/>
        </p:nvSpPr>
        <p:spPr>
          <a:xfrm>
            <a:off x="1342104" y="619432"/>
            <a:ext cx="10106332"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العثور على المعاملات الرياضية في مايكروسوفت كود في فئة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CA0B2429-F2E5-43F7-B68D-4274A8D50407}"/>
              </a:ext>
            </a:extLst>
          </p:cNvPr>
          <p:cNvSpPr txBox="1"/>
          <p:nvPr/>
        </p:nvSpPr>
        <p:spPr>
          <a:xfrm>
            <a:off x="1286796" y="3429000"/>
            <a:ext cx="10604090"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يتم تمثيل مصابيح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LED</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الموجودة في مايكروبت على شكل شبكة إحداثيات مكونة من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89EE0907-EBEA-4C1C-A39B-3F5C5539C394}"/>
              </a:ext>
            </a:extLst>
          </p:cNvPr>
          <p:cNvSpPr txBox="1"/>
          <p:nvPr/>
        </p:nvSpPr>
        <p:spPr>
          <a:xfrm>
            <a:off x="4748981" y="1271051"/>
            <a:ext cx="2437170"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أساسية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تكرار</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منطق</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حساب</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9" name="مربع نص 8">
            <a:extLst>
              <a:ext uri="{FF2B5EF4-FFF2-40B4-BE49-F238E27FC236}">
                <a16:creationId xmlns:a16="http://schemas.microsoft.com/office/drawing/2014/main" id="{973CE0A4-8003-4292-B96B-0AD675783293}"/>
              </a:ext>
            </a:extLst>
          </p:cNvPr>
          <p:cNvSpPr txBox="1"/>
          <p:nvPr/>
        </p:nvSpPr>
        <p:spPr>
          <a:xfrm>
            <a:off x="1342104" y="4216208"/>
            <a:ext cx="6098458" cy="1815882"/>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أربعة صفوف وأربعة أعمدة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خمسة صفوف وخمسة أعمدة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ستة صفوف وستة أعمدة</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سبعة صفوف وسبعة أعمدة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7750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3D2443C6-D573-42C2-8E17-AB27C4E8E181}"/>
              </a:ext>
            </a:extLst>
          </p:cNvPr>
          <p:cNvSpPr txBox="1"/>
          <p:nvPr/>
        </p:nvSpPr>
        <p:spPr>
          <a:xfrm>
            <a:off x="1504335" y="413322"/>
            <a:ext cx="9752371"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توجد نقطة الأصل (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0 . 0</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 في مصابيح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LED </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الموجودة في المايكروبت في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632EC6A5-ED0B-472A-9FCF-8886E60D5F60}"/>
              </a:ext>
            </a:extLst>
          </p:cNvPr>
          <p:cNvSpPr txBox="1"/>
          <p:nvPr/>
        </p:nvSpPr>
        <p:spPr>
          <a:xfrm>
            <a:off x="1184172" y="3238003"/>
            <a:ext cx="10392695"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تكرار يتم استخدامه إذا أردت تكرار مجموعة من الأوامر لعدد محدد من المرات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9320BA31-DBA6-4585-8506-3B2EEDFAD892}"/>
              </a:ext>
            </a:extLst>
          </p:cNvPr>
          <p:cNvSpPr txBox="1"/>
          <p:nvPr/>
        </p:nvSpPr>
        <p:spPr>
          <a:xfrm>
            <a:off x="1504335" y="1265507"/>
            <a:ext cx="6098458" cy="1815882"/>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الزاوية العليا اليمنى</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الزاوية السفلى اليمنى</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الزاوية العليا اليسرى</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الزاوية العليا اليمنى</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9" name="مربع نص 8">
            <a:extLst>
              <a:ext uri="{FF2B5EF4-FFF2-40B4-BE49-F238E27FC236}">
                <a16:creationId xmlns:a16="http://schemas.microsoft.com/office/drawing/2014/main" id="{A2990B18-7AE9-4865-BB51-6262390EBBA1}"/>
              </a:ext>
            </a:extLst>
          </p:cNvPr>
          <p:cNvSpPr txBox="1"/>
          <p:nvPr/>
        </p:nvSpPr>
        <p:spPr>
          <a:xfrm>
            <a:off x="1504335" y="3933574"/>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for</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While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do . . while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for . . while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282142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1F4EB813-F5F2-47CB-B560-C380DE5C96C3}"/>
              </a:ext>
            </a:extLst>
          </p:cNvPr>
          <p:cNvSpPr txBox="1"/>
          <p:nvPr/>
        </p:nvSpPr>
        <p:spPr>
          <a:xfrm>
            <a:off x="158846" y="377047"/>
            <a:ext cx="11874307" cy="2369880"/>
          </a:xfrm>
          <a:prstGeom prst="rect">
            <a:avLst/>
          </a:prstGeom>
          <a:noFill/>
        </p:spPr>
        <p:txBody>
          <a:bodyPr wrap="square">
            <a:spAutoFit/>
          </a:bodyPr>
          <a:lstStyle/>
          <a:p>
            <a:pPr algn="ctr" rtl="1"/>
            <a:r>
              <a:rPr lang="ar-SA" sz="4000" b="1" dirty="0">
                <a:solidFill>
                  <a:srgbClr val="C00000"/>
                </a:solidFill>
                <a:latin typeface="Calibri" panose="020F0502020204030204" pitchFamily="34" charset="0"/>
                <a:cs typeface="Calibri" panose="020F0502020204030204" pitchFamily="34" charset="0"/>
              </a:rPr>
              <a:t>مفهوم المتحكمات الدقيقة </a:t>
            </a:r>
          </a:p>
          <a:p>
            <a:pPr algn="ctr" rtl="1"/>
            <a:r>
              <a:rPr lang="ar-SA" sz="3600" b="1" dirty="0">
                <a:latin typeface="Calibri" panose="020F0502020204030204" pitchFamily="34" charset="0"/>
                <a:cs typeface="Calibri" panose="020F0502020204030204" pitchFamily="34" charset="0"/>
              </a:rPr>
              <a:t>هي دوائر إلكترونية متكاملة تحتوي على معالج دقيق إلى جانب الذاكرة، وتدعم مختلف الأجهزة الطرفية القابلة للبرمجة والمستخدمة للإدخال والإخراج وتتحكم في وظائف الجهاز أو النظام الإلكتروني.</a:t>
            </a:r>
          </a:p>
        </p:txBody>
      </p:sp>
      <p:sp>
        <p:nvSpPr>
          <p:cNvPr id="3" name="مربع نص 2">
            <a:extLst>
              <a:ext uri="{FF2B5EF4-FFF2-40B4-BE49-F238E27FC236}">
                <a16:creationId xmlns:a16="http://schemas.microsoft.com/office/drawing/2014/main" id="{473A965C-953B-4086-9AB2-AEA2F0B5BBF8}"/>
              </a:ext>
            </a:extLst>
          </p:cNvPr>
          <p:cNvSpPr txBox="1"/>
          <p:nvPr/>
        </p:nvSpPr>
        <p:spPr>
          <a:xfrm>
            <a:off x="158846" y="3136612"/>
            <a:ext cx="11538154" cy="584775"/>
          </a:xfrm>
          <a:prstGeom prst="rect">
            <a:avLst/>
          </a:prstGeom>
          <a:noFill/>
        </p:spPr>
        <p:txBody>
          <a:bodyPr wrap="square">
            <a:spAutoFit/>
          </a:bodyPr>
          <a:lstStyle/>
          <a:p>
            <a:pPr rtl="1"/>
            <a:r>
              <a:rPr lang="ar-SA" sz="3200" b="1" dirty="0">
                <a:solidFill>
                  <a:srgbClr val="C00000"/>
                </a:solidFill>
                <a:latin typeface="Calibri" panose="020F0502020204030204" pitchFamily="34" charset="0"/>
                <a:cs typeface="Calibri" panose="020F0502020204030204" pitchFamily="34" charset="0"/>
              </a:rPr>
              <a:t>يمكن العثور على المتحكمات الدقيقة في مجموعة كبيرة من الأنظمة والأجهزة مثل:</a:t>
            </a:r>
          </a:p>
        </p:txBody>
      </p:sp>
      <p:sp>
        <p:nvSpPr>
          <p:cNvPr id="4" name="مربع نص 3">
            <a:extLst>
              <a:ext uri="{FF2B5EF4-FFF2-40B4-BE49-F238E27FC236}">
                <a16:creationId xmlns:a16="http://schemas.microsoft.com/office/drawing/2014/main" id="{7DAF7074-7C0D-4EB0-8400-7A6B82E8C54C}"/>
              </a:ext>
            </a:extLst>
          </p:cNvPr>
          <p:cNvSpPr txBox="1"/>
          <p:nvPr/>
        </p:nvSpPr>
        <p:spPr>
          <a:xfrm>
            <a:off x="1721876" y="3903309"/>
            <a:ext cx="7746590" cy="2246769"/>
          </a:xfrm>
          <a:prstGeom prst="rect">
            <a:avLst/>
          </a:prstGeom>
          <a:noFill/>
        </p:spPr>
        <p:txBody>
          <a:bodyPr wrap="square">
            <a:spAutoFit/>
          </a:bodyPr>
          <a:lstStyle/>
          <a:p>
            <a:pPr marL="1401213" indent="-571500">
              <a:buFont typeface="Wingdings" panose="05000000000000000000" pitchFamily="2" charset="2"/>
              <a:buChar char="q"/>
            </a:pPr>
            <a:r>
              <a:rPr lang="ar-SA" sz="2800" b="1" dirty="0">
                <a:latin typeface="Calibri" panose="020F0502020204030204" pitchFamily="34" charset="0"/>
                <a:cs typeface="Calibri" panose="020F0502020204030204" pitchFamily="34" charset="0"/>
              </a:rPr>
              <a:t> الساعات الذكية.</a:t>
            </a:r>
          </a:p>
          <a:p>
            <a:pPr marL="1401213" indent="-571500">
              <a:buFont typeface="Wingdings" panose="05000000000000000000" pitchFamily="2" charset="2"/>
              <a:buChar char="q"/>
            </a:pPr>
            <a:r>
              <a:rPr lang="ar-SA" sz="2800" b="1" dirty="0">
                <a:latin typeface="Calibri" panose="020F0502020204030204" pitchFamily="34" charset="0"/>
                <a:cs typeface="Calibri" panose="020F0502020204030204" pitchFamily="34" charset="0"/>
              </a:rPr>
              <a:t>الكاميرات الرقمية للبوابات الذكية.</a:t>
            </a:r>
          </a:p>
          <a:p>
            <a:pPr marL="1401213" indent="-571500">
              <a:buFont typeface="Wingdings" panose="05000000000000000000" pitchFamily="2" charset="2"/>
              <a:buChar char="q"/>
            </a:pPr>
            <a:r>
              <a:rPr lang="ar-SA" sz="2800" b="1" dirty="0">
                <a:latin typeface="Calibri" panose="020F0502020204030204" pitchFamily="34" charset="0"/>
                <a:cs typeface="Calibri" panose="020F0502020204030204" pitchFamily="34" charset="0"/>
              </a:rPr>
              <a:t>الأجهزة الكهربائية.</a:t>
            </a:r>
          </a:p>
          <a:p>
            <a:pPr marL="1401213" indent="-571500">
              <a:buFont typeface="Wingdings" panose="05000000000000000000" pitchFamily="2" charset="2"/>
              <a:buChar char="q"/>
            </a:pPr>
            <a:r>
              <a:rPr lang="ar-SA" sz="2800" b="1" dirty="0">
                <a:latin typeface="Calibri" panose="020F0502020204030204" pitchFamily="34" charset="0"/>
                <a:cs typeface="Calibri" panose="020F0502020204030204" pitchFamily="34" charset="0"/>
              </a:rPr>
              <a:t>المركبات ذاتية القيادة.</a:t>
            </a:r>
          </a:p>
          <a:p>
            <a:pPr marL="1401213" indent="-571500">
              <a:buFont typeface="Wingdings" panose="05000000000000000000" pitchFamily="2" charset="2"/>
              <a:buChar char="q"/>
            </a:pPr>
            <a:r>
              <a:rPr lang="ar-SA" sz="2800" b="1" dirty="0">
                <a:latin typeface="Calibri" panose="020F0502020204030204" pitchFamily="34" charset="0"/>
                <a:cs typeface="Calibri" panose="020F0502020204030204" pitchFamily="34" charset="0"/>
              </a:rPr>
              <a:t>بناء الروبوتات. </a:t>
            </a:r>
            <a:endParaRPr lang="ar-SA" sz="2800" dirty="0"/>
          </a:p>
        </p:txBody>
      </p:sp>
    </p:spTree>
    <p:extLst>
      <p:ext uri="{BB962C8B-B14F-4D97-AF65-F5344CB8AC3E}">
        <p14:creationId xmlns:p14="http://schemas.microsoft.com/office/powerpoint/2010/main" val="40776996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EB467895-1558-4407-AE6D-10D4665DB333}"/>
              </a:ext>
            </a:extLst>
          </p:cNvPr>
          <p:cNvSpPr txBox="1"/>
          <p:nvPr/>
        </p:nvSpPr>
        <p:spPr>
          <a:xfrm>
            <a:off x="1489587" y="1047135"/>
            <a:ext cx="10117394"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تكرار يتم استخدامه عندما يكون عدد التكرارات غير معرف مسبقاً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E5F3263E-39A0-4B33-B53A-661AF56001FD}"/>
              </a:ext>
            </a:extLst>
          </p:cNvPr>
          <p:cNvSpPr txBox="1"/>
          <p:nvPr/>
        </p:nvSpPr>
        <p:spPr>
          <a:xfrm>
            <a:off x="2368346" y="2002925"/>
            <a:ext cx="6098458" cy="1815882"/>
          </a:xfrm>
          <a:prstGeom prst="rect">
            <a:avLst/>
          </a:prstGeom>
          <a:noFill/>
        </p:spPr>
        <p:txBody>
          <a:bodyPr wrap="square">
            <a:spAutoFit/>
          </a:bodyPr>
          <a:lstStyle/>
          <a:p>
            <a:pPr marL="342900" lvl="0" indent="-3429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for</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While</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do . . while</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for . . while</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37949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47177F24-5FE3-43A4-8D4B-ECE830B6C0B0}"/>
              </a:ext>
            </a:extLst>
          </p:cNvPr>
          <p:cNvSpPr txBox="1"/>
          <p:nvPr/>
        </p:nvSpPr>
        <p:spPr>
          <a:xfrm>
            <a:off x="549395" y="3429000"/>
            <a:ext cx="4497050" cy="769441"/>
          </a:xfrm>
          <a:prstGeom prst="rect">
            <a:avLst/>
          </a:prstGeom>
          <a:noFill/>
        </p:spPr>
        <p:txBody>
          <a:bodyPr wrap="square" rtlCol="1">
            <a:spAutoFit/>
          </a:bodyPr>
          <a:lstStyle/>
          <a:p>
            <a:r>
              <a:rPr lang="ar-SA" sz="4400" b="1" dirty="0">
                <a:solidFill>
                  <a:srgbClr val="C00000"/>
                </a:solidFill>
                <a:latin typeface="Calibri" panose="020F0502020204030204" pitchFamily="34" charset="0"/>
                <a:cs typeface="Calibri" panose="020F0502020204030204" pitchFamily="34" charset="0"/>
              </a:rPr>
              <a:t>الدرس الثالث ..</a:t>
            </a:r>
          </a:p>
        </p:txBody>
      </p:sp>
      <p:sp>
        <p:nvSpPr>
          <p:cNvPr id="8" name="مربع نص 7">
            <a:extLst>
              <a:ext uri="{FF2B5EF4-FFF2-40B4-BE49-F238E27FC236}">
                <a16:creationId xmlns:a16="http://schemas.microsoft.com/office/drawing/2014/main" id="{1C703BCF-A30A-4B97-9DB1-0FDDDFF317DA}"/>
              </a:ext>
            </a:extLst>
          </p:cNvPr>
          <p:cNvSpPr txBox="1"/>
          <p:nvPr/>
        </p:nvSpPr>
        <p:spPr>
          <a:xfrm>
            <a:off x="549395" y="4465591"/>
            <a:ext cx="6098344" cy="769441"/>
          </a:xfrm>
          <a:prstGeom prst="rect">
            <a:avLst/>
          </a:prstGeom>
          <a:noFill/>
        </p:spPr>
        <p:txBody>
          <a:bodyPr wrap="square">
            <a:spAutoFit/>
          </a:bodyPr>
          <a:lstStyle/>
          <a:p>
            <a:pPr algn="ctr"/>
            <a:r>
              <a:rPr lang="ar-SA" sz="4400" b="1" dirty="0">
                <a:latin typeface="Calibri" panose="020F0502020204030204" pitchFamily="34" charset="0"/>
                <a:cs typeface="Calibri" panose="020F0502020204030204" pitchFamily="34" charset="0"/>
              </a:rPr>
              <a:t>اتخاذ القرارات </a:t>
            </a:r>
            <a:endParaRPr lang="ar-SA" sz="4400" dirty="0">
              <a:latin typeface="Calibri" panose="020F0502020204030204" pitchFamily="34" charset="0"/>
              <a:cs typeface="Calibri" panose="020F0502020204030204" pitchFamily="34" charset="0"/>
            </a:endParaRPr>
          </a:p>
        </p:txBody>
      </p:sp>
      <p:pic>
        <p:nvPicPr>
          <p:cNvPr id="3074" name="Picture 2" descr="انفوجرافيك مكونات المايكروبت - مقالات - نادي المايكروبيت">
            <a:extLst>
              <a:ext uri="{FF2B5EF4-FFF2-40B4-BE49-F238E27FC236}">
                <a16:creationId xmlns:a16="http://schemas.microsoft.com/office/drawing/2014/main" id="{E516BA15-1EF1-417C-9B64-4A02CF9517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5638" y="592877"/>
            <a:ext cx="6395807" cy="6161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100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50B2A8C3-78E5-483D-8F7C-27383FDCF7C9}"/>
              </a:ext>
            </a:extLst>
          </p:cNvPr>
          <p:cNvSpPr txBox="1"/>
          <p:nvPr/>
        </p:nvSpPr>
        <p:spPr>
          <a:xfrm>
            <a:off x="4183626" y="428213"/>
            <a:ext cx="6096000" cy="830997"/>
          </a:xfrm>
          <a:prstGeom prst="rect">
            <a:avLst/>
          </a:prstGeom>
          <a:noFill/>
        </p:spPr>
        <p:txBody>
          <a:bodyPr wrap="square">
            <a:spAutoFit/>
          </a:bodyPr>
          <a:lstStyle/>
          <a:p>
            <a:pPr algn="ctr" rtl="1"/>
            <a:r>
              <a:rPr lang="ar-SA" sz="4800" b="1" dirty="0">
                <a:solidFill>
                  <a:srgbClr val="C00000"/>
                </a:solidFill>
                <a:latin typeface="Calibri" panose="020F0502020204030204" pitchFamily="34" charset="0"/>
                <a:cs typeface="Calibri" panose="020F0502020204030204" pitchFamily="34" charset="0"/>
              </a:rPr>
              <a:t>المعاملات الشرطية في بايثون</a:t>
            </a:r>
          </a:p>
        </p:txBody>
      </p:sp>
      <p:sp>
        <p:nvSpPr>
          <p:cNvPr id="3" name="مربع نص 2">
            <a:extLst>
              <a:ext uri="{FF2B5EF4-FFF2-40B4-BE49-F238E27FC236}">
                <a16:creationId xmlns:a16="http://schemas.microsoft.com/office/drawing/2014/main" id="{C5E08626-D7C5-4B21-A876-7FC1C9714EB7}"/>
              </a:ext>
            </a:extLst>
          </p:cNvPr>
          <p:cNvSpPr txBox="1"/>
          <p:nvPr/>
        </p:nvSpPr>
        <p:spPr>
          <a:xfrm>
            <a:off x="5014453" y="1681316"/>
            <a:ext cx="6733886" cy="2062103"/>
          </a:xfrm>
          <a:prstGeom prst="rect">
            <a:avLst/>
          </a:prstGeom>
          <a:noFill/>
        </p:spPr>
        <p:txBody>
          <a:bodyPr wrap="square">
            <a:spAutoFit/>
          </a:bodyPr>
          <a:lstStyle/>
          <a:p>
            <a:pPr algn="ctr" rtl="1"/>
            <a:r>
              <a:rPr lang="ar-SA" sz="3200" b="1" dirty="0">
                <a:latin typeface="Calibri" panose="020F0502020204030204" pitchFamily="34" charset="0"/>
                <a:cs typeface="Calibri" panose="020F0502020204030204" pitchFamily="34" charset="0"/>
              </a:rPr>
              <a:t>تستخدم لاتخاذ القرارات في البرمجة، وتقوم بعملية المقارنة بين القيم وتكون النتيجة دائماً إما:</a:t>
            </a:r>
          </a:p>
          <a:p>
            <a:pPr algn="ctr" rtl="1"/>
            <a:r>
              <a:rPr lang="ar-SA" sz="3200" b="1" dirty="0">
                <a:latin typeface="Calibri" panose="020F0502020204030204" pitchFamily="34" charset="0"/>
                <a:cs typeface="Calibri" panose="020F0502020204030204" pitchFamily="34" charset="0"/>
              </a:rPr>
              <a:t>صواب أو خطأ.</a:t>
            </a:r>
          </a:p>
        </p:txBody>
      </p:sp>
      <p:pic>
        <p:nvPicPr>
          <p:cNvPr id="4" name="صورة 3">
            <a:extLst>
              <a:ext uri="{FF2B5EF4-FFF2-40B4-BE49-F238E27FC236}">
                <a16:creationId xmlns:a16="http://schemas.microsoft.com/office/drawing/2014/main" id="{2E68908A-0626-4AB4-8413-5BB46024B585}"/>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719444" y="1201993"/>
            <a:ext cx="3751408" cy="4454013"/>
          </a:xfrm>
          <a:prstGeom prst="rect">
            <a:avLst/>
          </a:prstGeom>
        </p:spPr>
      </p:pic>
    </p:spTree>
    <p:extLst>
      <p:ext uri="{BB962C8B-B14F-4D97-AF65-F5344CB8AC3E}">
        <p14:creationId xmlns:p14="http://schemas.microsoft.com/office/powerpoint/2010/main" val="4287990012"/>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90000" fill="hold" grpId="0" nodeType="clickEffect" p14:presetBounceEnd="70000">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14:bounceEnd="70000">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14:bounceEnd="70000">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90000" fill="hold" grpId="0" nodeType="clickEffect" p14:presetBounceEnd="70000">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14:bounceEnd="70000">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14:bounceEnd="70000">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9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9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E9F240E4-6993-458D-B791-8C0EFCFE1919}"/>
              </a:ext>
            </a:extLst>
          </p:cNvPr>
          <p:cNvSpPr txBox="1"/>
          <p:nvPr/>
        </p:nvSpPr>
        <p:spPr>
          <a:xfrm>
            <a:off x="3195484" y="223582"/>
            <a:ext cx="6096000" cy="707886"/>
          </a:xfrm>
          <a:prstGeom prst="rect">
            <a:avLst/>
          </a:prstGeom>
          <a:noFill/>
        </p:spPr>
        <p:txBody>
          <a:bodyPr wrap="square">
            <a:spAutoFit/>
          </a:bodyPr>
          <a:lstStyle/>
          <a:p>
            <a:pPr algn="ctr" rtl="1"/>
            <a:r>
              <a:rPr lang="ar-SA" sz="4000" b="1" dirty="0">
                <a:solidFill>
                  <a:srgbClr val="C00000"/>
                </a:solidFill>
                <a:latin typeface="Calibri" panose="020F0502020204030204" pitchFamily="34" charset="0"/>
                <a:cs typeface="Calibri" panose="020F0502020204030204" pitchFamily="34" charset="0"/>
              </a:rPr>
              <a:t>تطبيقات المستشعرات في الحياة</a:t>
            </a:r>
          </a:p>
        </p:txBody>
      </p:sp>
      <p:graphicFrame>
        <p:nvGraphicFramePr>
          <p:cNvPr id="3" name="جدول 3">
            <a:extLst>
              <a:ext uri="{FF2B5EF4-FFF2-40B4-BE49-F238E27FC236}">
                <a16:creationId xmlns:a16="http://schemas.microsoft.com/office/drawing/2014/main" id="{B9EEE57C-96A8-41A0-BBD2-1B9A8C41D760}"/>
              </a:ext>
            </a:extLst>
          </p:cNvPr>
          <p:cNvGraphicFramePr>
            <a:graphicFrameLocks noGrp="1"/>
          </p:cNvGraphicFramePr>
          <p:nvPr>
            <p:extLst>
              <p:ext uri="{D42A27DB-BD31-4B8C-83A1-F6EECF244321}">
                <p14:modId xmlns:p14="http://schemas.microsoft.com/office/powerpoint/2010/main" val="1737176436"/>
              </p:ext>
            </p:extLst>
          </p:nvPr>
        </p:nvGraphicFramePr>
        <p:xfrm>
          <a:off x="602226" y="1234440"/>
          <a:ext cx="10987547" cy="4389120"/>
        </p:xfrm>
        <a:graphic>
          <a:graphicData uri="http://schemas.openxmlformats.org/drawingml/2006/table">
            <a:tbl>
              <a:tblPr rtl="1" firstRow="1" bandRow="1">
                <a:tableStyleId>{0E3FDE45-AF77-4B5C-9715-49D594BDF05E}</a:tableStyleId>
              </a:tblPr>
              <a:tblGrid>
                <a:gridCol w="3204071">
                  <a:extLst>
                    <a:ext uri="{9D8B030D-6E8A-4147-A177-3AD203B41FA5}">
                      <a16:colId xmlns:a16="http://schemas.microsoft.com/office/drawing/2014/main" val="1771812975"/>
                    </a:ext>
                  </a:extLst>
                </a:gridCol>
                <a:gridCol w="7783476">
                  <a:extLst>
                    <a:ext uri="{9D8B030D-6E8A-4147-A177-3AD203B41FA5}">
                      <a16:colId xmlns:a16="http://schemas.microsoft.com/office/drawing/2014/main" val="2128484279"/>
                    </a:ext>
                  </a:extLst>
                </a:gridCol>
              </a:tblGrid>
              <a:tr h="67686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b="1" kern="0" dirty="0">
                          <a:solidFill>
                            <a:srgbClr val="C00000"/>
                          </a:solidFill>
                          <a:latin typeface="Calibri" panose="020F0502020204030204" pitchFamily="34" charset="0"/>
                          <a:ea typeface="Tahoma" panose="020B0604030504040204" pitchFamily="34" charset="0"/>
                          <a:cs typeface="Calibri" panose="020F0502020204030204" pitchFamily="34" charset="0"/>
                          <a:sym typeface="Fira Sans Extra Condensed Medium"/>
                        </a:rPr>
                        <a:t>مستشعر اللمس</a:t>
                      </a:r>
                      <a:endParaRPr lang="en-US" sz="2400" b="1" kern="0" dirty="0">
                        <a:solidFill>
                          <a:srgbClr val="C00000"/>
                        </a:solidFill>
                        <a:latin typeface="Calibri" panose="020F0502020204030204" pitchFamily="34" charset="0"/>
                        <a:ea typeface="Tahoma" panose="020B060403050404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400" b="1" dirty="0">
                          <a:latin typeface="Calibri" panose="020F0502020204030204" pitchFamily="34" charset="0"/>
                          <a:cs typeface="Calibri" panose="020F0502020204030204" pitchFamily="34" charset="0"/>
                        </a:rPr>
                        <a:t>تُستخدم بشكل كبير كبديل للمفاتيح الآلية في </a:t>
                      </a:r>
                      <a:r>
                        <a:rPr lang="ar-SA" sz="2400" b="1" kern="0" dirty="0">
                          <a:latin typeface="Calibri" panose="020F0502020204030204" pitchFamily="34" charset="0"/>
                          <a:ea typeface="Tahoma" panose="020B0604030504040204" pitchFamily="34" charset="0"/>
                          <a:cs typeface="Calibri" panose="020F0502020204030204" pitchFamily="34" charset="0"/>
                          <a:sym typeface="Fira Sans Extra Condensed Medium"/>
                        </a:rPr>
                        <a:t>الإلكترونيات مثل أجهزة الحاسب، والهواتف المحمولة، والأجهزة المنزلية، وأنظمة قفل الأبواب، والسيارات الحديثة.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967"/>
                  </a:ext>
                </a:extLst>
              </a:tr>
              <a:tr h="67686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b="1" kern="0" dirty="0">
                          <a:solidFill>
                            <a:srgbClr val="C00000"/>
                          </a:solidFill>
                          <a:latin typeface="Calibri" panose="020F0502020204030204" pitchFamily="34" charset="0"/>
                          <a:ea typeface="Tahoma" panose="020B0604030504040204" pitchFamily="34" charset="0"/>
                          <a:cs typeface="Calibri" panose="020F0502020204030204" pitchFamily="34" charset="0"/>
                          <a:sym typeface="Fira Sans Extra Condensed Medium"/>
                        </a:rPr>
                        <a:t>مستشعر البوصلة الرقمية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400" b="1" dirty="0">
                          <a:latin typeface="Calibri" panose="020F0502020204030204" pitchFamily="34" charset="0"/>
                          <a:cs typeface="Calibri" panose="020F0502020204030204" pitchFamily="34" charset="0"/>
                        </a:rPr>
                        <a:t>تُستخدم في </a:t>
                      </a:r>
                      <a:r>
                        <a:rPr lang="ar-SA" sz="2400" b="1" dirty="0">
                          <a:latin typeface="Calibri" panose="020F0502020204030204" pitchFamily="34" charset="0"/>
                          <a:cs typeface="Calibri" panose="020F0502020204030204" pitchFamily="34" charset="0"/>
                          <a:sym typeface="Fira Sans Extra Condensed Medium"/>
                        </a:rPr>
                        <a:t>الأجهزة الكهربائية مثل الثلاجات والأفران ومبرد المركبات ونظام التحم بالمناخ داخل السيارة وأجهزة الحاسب.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4799484"/>
                  </a:ext>
                </a:extLst>
              </a:tr>
              <a:tr h="67686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b="1" dirty="0">
                          <a:solidFill>
                            <a:srgbClr val="C00000"/>
                          </a:solidFill>
                          <a:latin typeface="Calibri" panose="020F0502020204030204" pitchFamily="34" charset="0"/>
                          <a:ea typeface="Tahoma" panose="020B0604030504040204" pitchFamily="34" charset="0"/>
                          <a:cs typeface="Calibri" panose="020F0502020204030204" pitchFamily="34" charset="0"/>
                        </a:rPr>
                        <a:t>مستشعر الحرارة</a:t>
                      </a:r>
                      <a:endParaRPr lang="ar-SA" sz="1600" dirty="0">
                        <a:solidFill>
                          <a:srgbClr val="C00000"/>
                        </a:solidFill>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400" b="1" dirty="0">
                          <a:latin typeface="Calibri" panose="020F0502020204030204" pitchFamily="34" charset="0"/>
                          <a:cs typeface="Calibri" panose="020F0502020204030204" pitchFamily="34" charset="0"/>
                        </a:rPr>
                        <a:t>يُعد أكثر فاعلية في التنقل وتحديد المواقع والتعرف على الاتجاهات والملاحة الجوية والتطبيقات العسكرية والروبوتات الخاصة بالمركبات ذاتية القيادة وكذلك في بعض التطبيقات على الهواتف مثل </a:t>
                      </a:r>
                      <a:r>
                        <a:rPr lang="en-US" sz="2400" b="1" dirty="0">
                          <a:latin typeface="Calibri" panose="020F0502020204030204" pitchFamily="34" charset="0"/>
                          <a:cs typeface="Calibri" panose="020F0502020204030204" pitchFamily="34" charset="0"/>
                        </a:rPr>
                        <a:t>GPS</a:t>
                      </a:r>
                      <a:r>
                        <a:rPr lang="ar-SA" sz="2400" b="1" dirty="0">
                          <a:latin typeface="Calibri" panose="020F0502020204030204" pitchFamily="34" charset="0"/>
                          <a:cs typeface="Calibri" panose="020F0502020204030204" pitchFamily="34" charset="0"/>
                        </a:rPr>
                        <a:t>.  </a:t>
                      </a:r>
                      <a:endParaRPr lang="ar-SA" sz="2400" b="1" dirty="0">
                        <a:latin typeface="Calibri" panose="020F0502020204030204" pitchFamily="34" charset="0"/>
                        <a:cs typeface="Calibri" panose="020F0502020204030204" pitchFamily="34" charset="0"/>
                        <a:sym typeface="Fira Sans Extra Condensed Medium"/>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4729208"/>
                  </a:ext>
                </a:extLst>
              </a:tr>
              <a:tr h="67686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b="1" kern="0" dirty="0">
                          <a:solidFill>
                            <a:srgbClr val="C00000"/>
                          </a:solidFill>
                          <a:latin typeface="Calibri" panose="020F0502020204030204" pitchFamily="34" charset="0"/>
                          <a:ea typeface="Tahoma" panose="020B0604030504040204" pitchFamily="34" charset="0"/>
                          <a:cs typeface="Calibri" panose="020F0502020204030204" pitchFamily="34" charset="0"/>
                          <a:sym typeface="Fira Sans Extra Condensed Medium"/>
                        </a:rPr>
                        <a:t>مستشعر مقياس التسارع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400" b="1" dirty="0">
                          <a:latin typeface="Calibri" panose="020F0502020204030204" pitchFamily="34" charset="0"/>
                          <a:cs typeface="Calibri" panose="020F0502020204030204" pitchFamily="34" charset="0"/>
                        </a:rPr>
                        <a:t>تُستخدم في </a:t>
                      </a:r>
                      <a:r>
                        <a:rPr lang="ar-SA" sz="2400" b="1" dirty="0">
                          <a:latin typeface="Calibri" panose="020F0502020204030204" pitchFamily="34" charset="0"/>
                          <a:cs typeface="Calibri" panose="020F0502020204030204" pitchFamily="34" charset="0"/>
                          <a:sym typeface="Fira Sans Extra Condensed Medium"/>
                        </a:rPr>
                        <a:t>قياس التسارع في أنظمة التثبيت في الطائرات بدون طيار، وفي هوامل الأمان في أجهزة الحاسب المحمولة داخل القرص الصلب، والأجهزة اللوحية لتغيير وضع الشاشة أفقيا أو رأسيا.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556973"/>
                  </a:ext>
                </a:extLst>
              </a:tr>
            </a:tbl>
          </a:graphicData>
        </a:graphic>
      </p:graphicFrame>
    </p:spTree>
    <p:extLst>
      <p:ext uri="{BB962C8B-B14F-4D97-AF65-F5344CB8AC3E}">
        <p14:creationId xmlns:p14="http://schemas.microsoft.com/office/powerpoint/2010/main" val="2334830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1657F063-570B-40CC-A0AF-1242AC4070B5}"/>
              </a:ext>
            </a:extLst>
          </p:cNvPr>
          <p:cNvSpPr txBox="1"/>
          <p:nvPr/>
        </p:nvSpPr>
        <p:spPr>
          <a:xfrm>
            <a:off x="6675785" y="651003"/>
            <a:ext cx="5230761" cy="707886"/>
          </a:xfrm>
          <a:prstGeom prst="rect">
            <a:avLst/>
          </a:prstGeom>
          <a:noFill/>
        </p:spPr>
        <p:txBody>
          <a:bodyPr wrap="square">
            <a:spAutoFit/>
          </a:bodyPr>
          <a:lstStyle/>
          <a:p>
            <a:pPr algn="ctr" rtl="1"/>
            <a:r>
              <a:rPr lang="ar-SA" sz="4000" b="1" dirty="0">
                <a:solidFill>
                  <a:srgbClr val="C00000"/>
                </a:solidFill>
                <a:latin typeface="Calibri" panose="020F0502020204030204" pitchFamily="34" charset="0"/>
                <a:cs typeface="Calibri" panose="020F0502020204030204" pitchFamily="34" charset="0"/>
              </a:rPr>
              <a:t>جملة</a:t>
            </a:r>
            <a:r>
              <a:rPr lang="en-US" sz="4000" b="1" dirty="0">
                <a:solidFill>
                  <a:srgbClr val="C00000"/>
                </a:solidFill>
                <a:latin typeface="Calibri" panose="020F0502020204030204" pitchFamily="34" charset="0"/>
                <a:cs typeface="Calibri" panose="020F0502020204030204" pitchFamily="34" charset="0"/>
              </a:rPr>
              <a:t>if </a:t>
            </a:r>
            <a:r>
              <a:rPr lang="ar-SA" sz="4000" b="1" dirty="0">
                <a:solidFill>
                  <a:srgbClr val="C00000"/>
                </a:solidFill>
                <a:latin typeface="Calibri" panose="020F0502020204030204" pitchFamily="34" charset="0"/>
                <a:cs typeface="Calibri" panose="020F0502020204030204" pitchFamily="34" charset="0"/>
              </a:rPr>
              <a:t> الشرطية البسيطة</a:t>
            </a:r>
          </a:p>
        </p:txBody>
      </p:sp>
      <p:grpSp>
        <p:nvGrpSpPr>
          <p:cNvPr id="3" name="مجموعة 2">
            <a:extLst>
              <a:ext uri="{FF2B5EF4-FFF2-40B4-BE49-F238E27FC236}">
                <a16:creationId xmlns:a16="http://schemas.microsoft.com/office/drawing/2014/main" id="{64A3EA99-489E-4F21-A2C8-FA1F8B9869B9}"/>
              </a:ext>
            </a:extLst>
          </p:cNvPr>
          <p:cNvGrpSpPr/>
          <p:nvPr/>
        </p:nvGrpSpPr>
        <p:grpSpPr>
          <a:xfrm>
            <a:off x="7318936" y="3980827"/>
            <a:ext cx="4648588" cy="590400"/>
            <a:chOff x="5140797" y="2659372"/>
            <a:chExt cx="3486441" cy="442800"/>
          </a:xfrm>
        </p:grpSpPr>
        <p:pic>
          <p:nvPicPr>
            <p:cNvPr id="4" name="صورة 3">
              <a:extLst>
                <a:ext uri="{FF2B5EF4-FFF2-40B4-BE49-F238E27FC236}">
                  <a16:creationId xmlns:a16="http://schemas.microsoft.com/office/drawing/2014/main" id="{3304EEBF-9389-4C4D-9E81-A0DB6DD06374}"/>
                </a:ext>
              </a:extLst>
            </p:cNvPr>
            <p:cNvPicPr>
              <a:picLocks noChangeAspect="1"/>
            </p:cNvPicPr>
            <p:nvPr/>
          </p:nvPicPr>
          <p:blipFill>
            <a:blip r:embed="rId2"/>
            <a:stretch>
              <a:fillRect/>
            </a:stretch>
          </p:blipFill>
          <p:spPr>
            <a:xfrm>
              <a:off x="8184438" y="2659372"/>
              <a:ext cx="442800" cy="442800"/>
            </a:xfrm>
            <a:prstGeom prst="rect">
              <a:avLst/>
            </a:prstGeom>
          </p:spPr>
        </p:pic>
        <p:sp>
          <p:nvSpPr>
            <p:cNvPr id="5" name="مربع نص 4">
              <a:extLst>
                <a:ext uri="{FF2B5EF4-FFF2-40B4-BE49-F238E27FC236}">
                  <a16:creationId xmlns:a16="http://schemas.microsoft.com/office/drawing/2014/main" id="{259051DE-EE67-4966-B431-F600DB69605B}"/>
                </a:ext>
              </a:extLst>
            </p:cNvPr>
            <p:cNvSpPr txBox="1"/>
            <p:nvPr/>
          </p:nvSpPr>
          <p:spPr>
            <a:xfrm>
              <a:off x="5140797" y="2692234"/>
              <a:ext cx="2958346" cy="377075"/>
            </a:xfrm>
            <a:prstGeom prst="rect">
              <a:avLst/>
            </a:prstGeom>
            <a:noFill/>
          </p:spPr>
          <p:txBody>
            <a:bodyPr wrap="square">
              <a:spAutoFit/>
            </a:bodyPr>
            <a:lstStyle/>
            <a:p>
              <a:pPr algn="just" rtl="1"/>
              <a:r>
                <a:rPr lang="ar-SA" sz="2667" b="1" dirty="0">
                  <a:latin typeface="Calibri" panose="020F0502020204030204" pitchFamily="34" charset="0"/>
                  <a:cs typeface="Calibri" panose="020F0502020204030204" pitchFamily="34" charset="0"/>
                </a:rPr>
                <a:t>فلن يتم تنفيذ العبارة (العبارات). </a:t>
              </a:r>
            </a:p>
          </p:txBody>
        </p:sp>
      </p:grpSp>
      <p:grpSp>
        <p:nvGrpSpPr>
          <p:cNvPr id="6" name="مجموعة 5">
            <a:extLst>
              <a:ext uri="{FF2B5EF4-FFF2-40B4-BE49-F238E27FC236}">
                <a16:creationId xmlns:a16="http://schemas.microsoft.com/office/drawing/2014/main" id="{02A8EAF6-EE6C-4D7F-A5AF-B8FCF696D5F4}"/>
              </a:ext>
            </a:extLst>
          </p:cNvPr>
          <p:cNvGrpSpPr/>
          <p:nvPr/>
        </p:nvGrpSpPr>
        <p:grpSpPr>
          <a:xfrm>
            <a:off x="7860248" y="2285795"/>
            <a:ext cx="4057721" cy="591379"/>
            <a:chOff x="5364481" y="1658402"/>
            <a:chExt cx="3043291" cy="443534"/>
          </a:xfrm>
        </p:grpSpPr>
        <p:pic>
          <p:nvPicPr>
            <p:cNvPr id="7" name="صورة 6">
              <a:extLst>
                <a:ext uri="{FF2B5EF4-FFF2-40B4-BE49-F238E27FC236}">
                  <a16:creationId xmlns:a16="http://schemas.microsoft.com/office/drawing/2014/main" id="{26E9ED33-6CA3-480E-B8D9-7368574ADEE5}"/>
                </a:ext>
              </a:extLst>
            </p:cNvPr>
            <p:cNvPicPr>
              <a:picLocks noChangeAspect="1"/>
            </p:cNvPicPr>
            <p:nvPr/>
          </p:nvPicPr>
          <p:blipFill>
            <a:blip r:embed="rId3"/>
            <a:stretch>
              <a:fillRect/>
            </a:stretch>
          </p:blipFill>
          <p:spPr>
            <a:xfrm>
              <a:off x="7964238" y="1658402"/>
              <a:ext cx="443534" cy="443534"/>
            </a:xfrm>
            <a:prstGeom prst="rect">
              <a:avLst/>
            </a:prstGeom>
          </p:spPr>
        </p:pic>
        <p:sp>
          <p:nvSpPr>
            <p:cNvPr id="8" name="مربع نص 7">
              <a:extLst>
                <a:ext uri="{FF2B5EF4-FFF2-40B4-BE49-F238E27FC236}">
                  <a16:creationId xmlns:a16="http://schemas.microsoft.com/office/drawing/2014/main" id="{6390C0EF-4EE0-4C8A-80E3-145DBF041932}"/>
                </a:ext>
              </a:extLst>
            </p:cNvPr>
            <p:cNvSpPr txBox="1"/>
            <p:nvPr/>
          </p:nvSpPr>
          <p:spPr>
            <a:xfrm>
              <a:off x="5364481" y="1701826"/>
              <a:ext cx="2643182" cy="377075"/>
            </a:xfrm>
            <a:prstGeom prst="rect">
              <a:avLst/>
            </a:prstGeom>
            <a:noFill/>
          </p:spPr>
          <p:txBody>
            <a:bodyPr wrap="square">
              <a:spAutoFit/>
            </a:bodyPr>
            <a:lstStyle/>
            <a:p>
              <a:pPr algn="just" rtl="1"/>
              <a:r>
                <a:rPr lang="ar-SA" sz="2667" b="1" dirty="0">
                  <a:latin typeface="Calibri" panose="020F0502020204030204" pitchFamily="34" charset="0"/>
                  <a:cs typeface="Calibri" panose="020F0502020204030204" pitchFamily="34" charset="0"/>
                </a:rPr>
                <a:t>يتم تنفيذ العبارة (العبارات)</a:t>
              </a:r>
              <a:r>
                <a:rPr lang="en-US" sz="2667" b="1" dirty="0">
                  <a:latin typeface="Calibri" panose="020F0502020204030204" pitchFamily="34" charset="0"/>
                  <a:cs typeface="Calibri" panose="020F0502020204030204" pitchFamily="34" charset="0"/>
                </a:rPr>
                <a:t>.</a:t>
              </a:r>
            </a:p>
          </p:txBody>
        </p:sp>
      </p:grpSp>
      <p:sp>
        <p:nvSpPr>
          <p:cNvPr id="9" name="مستطيل: زوايا مستديرة 8">
            <a:extLst>
              <a:ext uri="{FF2B5EF4-FFF2-40B4-BE49-F238E27FC236}">
                <a16:creationId xmlns:a16="http://schemas.microsoft.com/office/drawing/2014/main" id="{71A518FF-0460-47D2-AEF4-621EAF7EED83}"/>
              </a:ext>
            </a:extLst>
          </p:cNvPr>
          <p:cNvSpPr/>
          <p:nvPr/>
        </p:nvSpPr>
        <p:spPr>
          <a:xfrm>
            <a:off x="8072618" y="1635479"/>
            <a:ext cx="3141224" cy="431625"/>
          </a:xfrm>
          <a:prstGeom prst="roundRect">
            <a:avLst>
              <a:gd name="adj" fmla="val 50000"/>
            </a:avLst>
          </a:prstGeom>
          <a:solidFill>
            <a:srgbClr val="01B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chemeClr val="bg1"/>
                </a:solidFill>
                <a:latin typeface="Calibri" panose="020F0502020204030204" pitchFamily="34" charset="0"/>
                <a:cs typeface="Calibri" panose="020F0502020204030204" pitchFamily="34" charset="0"/>
              </a:rPr>
              <a:t>إذا كان الشرط صحيحاً</a:t>
            </a:r>
          </a:p>
        </p:txBody>
      </p:sp>
      <p:sp>
        <p:nvSpPr>
          <p:cNvPr id="10" name="مستطيل: زوايا مستديرة 9">
            <a:extLst>
              <a:ext uri="{FF2B5EF4-FFF2-40B4-BE49-F238E27FC236}">
                <a16:creationId xmlns:a16="http://schemas.microsoft.com/office/drawing/2014/main" id="{314C8748-16BE-402F-B2BC-7F9EB4CDFF5C}"/>
              </a:ext>
            </a:extLst>
          </p:cNvPr>
          <p:cNvSpPr/>
          <p:nvPr/>
        </p:nvSpPr>
        <p:spPr>
          <a:xfrm>
            <a:off x="8026355" y="3261879"/>
            <a:ext cx="3141224" cy="431625"/>
          </a:xfrm>
          <a:prstGeom prst="roundRect">
            <a:avLst>
              <a:gd name="adj" fmla="val 50000"/>
            </a:avLst>
          </a:prstGeom>
          <a:solidFill>
            <a:srgbClr val="FE4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2400" b="1" dirty="0">
                <a:solidFill>
                  <a:schemeClr val="bg1"/>
                </a:solidFill>
                <a:latin typeface="Calibri" panose="020F0502020204030204" pitchFamily="34" charset="0"/>
                <a:cs typeface="Calibri" panose="020F0502020204030204" pitchFamily="34" charset="0"/>
              </a:rPr>
              <a:t>إذا كان الشرط خطأً </a:t>
            </a:r>
          </a:p>
        </p:txBody>
      </p:sp>
      <p:cxnSp>
        <p:nvCxnSpPr>
          <p:cNvPr id="12" name="رابط مستقيم 11">
            <a:extLst>
              <a:ext uri="{FF2B5EF4-FFF2-40B4-BE49-F238E27FC236}">
                <a16:creationId xmlns:a16="http://schemas.microsoft.com/office/drawing/2014/main" id="{FF03405C-2CA0-46DB-825E-DB5FB9A2D3B3}"/>
              </a:ext>
            </a:extLst>
          </p:cNvPr>
          <p:cNvCxnSpPr>
            <a:cxnSpLocks/>
          </p:cNvCxnSpPr>
          <p:nvPr/>
        </p:nvCxnSpPr>
        <p:spPr>
          <a:xfrm>
            <a:off x="6548284" y="910073"/>
            <a:ext cx="0" cy="4925962"/>
          </a:xfrm>
          <a:prstGeom prst="line">
            <a:avLst/>
          </a:prstGeom>
        </p:spPr>
        <p:style>
          <a:lnRef idx="1">
            <a:schemeClr val="dk1"/>
          </a:lnRef>
          <a:fillRef idx="0">
            <a:schemeClr val="dk1"/>
          </a:fillRef>
          <a:effectRef idx="0">
            <a:schemeClr val="dk1"/>
          </a:effectRef>
          <a:fontRef idx="minor">
            <a:schemeClr val="tx1"/>
          </a:fontRef>
        </p:style>
      </p:cxnSp>
      <p:sp>
        <p:nvSpPr>
          <p:cNvPr id="13" name="مربع نص 12">
            <a:extLst>
              <a:ext uri="{FF2B5EF4-FFF2-40B4-BE49-F238E27FC236}">
                <a16:creationId xmlns:a16="http://schemas.microsoft.com/office/drawing/2014/main" id="{9F062AE4-BEFF-406D-B37C-6CFDEAD9D33E}"/>
              </a:ext>
            </a:extLst>
          </p:cNvPr>
          <p:cNvSpPr txBox="1"/>
          <p:nvPr/>
        </p:nvSpPr>
        <p:spPr>
          <a:xfrm>
            <a:off x="850490" y="571016"/>
            <a:ext cx="6096000" cy="707886"/>
          </a:xfrm>
          <a:prstGeom prst="rect">
            <a:avLst/>
          </a:prstGeom>
          <a:noFill/>
        </p:spPr>
        <p:txBody>
          <a:bodyPr wrap="square">
            <a:spAutoFit/>
          </a:bodyPr>
          <a:lstStyle/>
          <a:p>
            <a:pPr algn="ctr" rtl="1"/>
            <a:r>
              <a:rPr lang="ar-SA" sz="4000" b="1" dirty="0">
                <a:solidFill>
                  <a:srgbClr val="C00000"/>
                </a:solidFill>
                <a:latin typeface="Calibri" panose="020F0502020204030204" pitchFamily="34" charset="0"/>
                <a:cs typeface="Calibri" panose="020F0502020204030204" pitchFamily="34" charset="0"/>
              </a:rPr>
              <a:t>جملة </a:t>
            </a:r>
            <a:r>
              <a:rPr lang="en-US" sz="4000" b="1" dirty="0">
                <a:solidFill>
                  <a:srgbClr val="C00000"/>
                </a:solidFill>
                <a:latin typeface="Calibri" panose="020F0502020204030204" pitchFamily="34" charset="0"/>
                <a:cs typeface="Calibri" panose="020F0502020204030204" pitchFamily="34" charset="0"/>
              </a:rPr>
              <a:t> else… if </a:t>
            </a:r>
            <a:r>
              <a:rPr lang="ar-SA" sz="4000" b="1" dirty="0">
                <a:solidFill>
                  <a:srgbClr val="C00000"/>
                </a:solidFill>
                <a:latin typeface="Calibri" panose="020F0502020204030204" pitchFamily="34" charset="0"/>
                <a:cs typeface="Calibri" panose="020F0502020204030204" pitchFamily="34" charset="0"/>
              </a:rPr>
              <a:t>الشرطية</a:t>
            </a:r>
          </a:p>
        </p:txBody>
      </p:sp>
      <p:grpSp>
        <p:nvGrpSpPr>
          <p:cNvPr id="14" name="مجموعة 13">
            <a:extLst>
              <a:ext uri="{FF2B5EF4-FFF2-40B4-BE49-F238E27FC236}">
                <a16:creationId xmlns:a16="http://schemas.microsoft.com/office/drawing/2014/main" id="{6675F4DE-E570-43A4-889B-759F1EFCE944}"/>
              </a:ext>
            </a:extLst>
          </p:cNvPr>
          <p:cNvGrpSpPr/>
          <p:nvPr/>
        </p:nvGrpSpPr>
        <p:grpSpPr>
          <a:xfrm>
            <a:off x="547464" y="3819181"/>
            <a:ext cx="5733255" cy="913689"/>
            <a:chOff x="2547347" y="2659372"/>
            <a:chExt cx="6079891" cy="685267"/>
          </a:xfrm>
        </p:grpSpPr>
        <p:pic>
          <p:nvPicPr>
            <p:cNvPr id="15" name="صورة 14">
              <a:extLst>
                <a:ext uri="{FF2B5EF4-FFF2-40B4-BE49-F238E27FC236}">
                  <a16:creationId xmlns:a16="http://schemas.microsoft.com/office/drawing/2014/main" id="{DBB9BDE0-C91A-4A25-A288-86CFF0010544}"/>
                </a:ext>
              </a:extLst>
            </p:cNvPr>
            <p:cNvPicPr>
              <a:picLocks noChangeAspect="1"/>
            </p:cNvPicPr>
            <p:nvPr/>
          </p:nvPicPr>
          <p:blipFill>
            <a:blip r:embed="rId2"/>
            <a:stretch>
              <a:fillRect/>
            </a:stretch>
          </p:blipFill>
          <p:spPr>
            <a:xfrm>
              <a:off x="8184438" y="2659372"/>
              <a:ext cx="442800" cy="442800"/>
            </a:xfrm>
            <a:prstGeom prst="rect">
              <a:avLst/>
            </a:prstGeom>
          </p:spPr>
        </p:pic>
        <p:sp>
          <p:nvSpPr>
            <p:cNvPr id="16" name="مربع نص 15">
              <a:extLst>
                <a:ext uri="{FF2B5EF4-FFF2-40B4-BE49-F238E27FC236}">
                  <a16:creationId xmlns:a16="http://schemas.microsoft.com/office/drawing/2014/main" id="{EC3A4E24-2435-4417-BDF4-6B7336E250C8}"/>
                </a:ext>
              </a:extLst>
            </p:cNvPr>
            <p:cNvSpPr txBox="1"/>
            <p:nvPr/>
          </p:nvSpPr>
          <p:spPr>
            <a:xfrm>
              <a:off x="2547347" y="2659740"/>
              <a:ext cx="5584980" cy="684899"/>
            </a:xfrm>
            <a:prstGeom prst="rect">
              <a:avLst/>
            </a:prstGeom>
            <a:noFill/>
          </p:spPr>
          <p:txBody>
            <a:bodyPr wrap="square">
              <a:spAutoFit/>
            </a:bodyPr>
            <a:lstStyle/>
            <a:p>
              <a:pPr algn="ctr" rtl="1"/>
              <a:r>
                <a:rPr lang="ar-SA" sz="2667" b="1" dirty="0">
                  <a:solidFill>
                    <a:sysClr val="windowText" lastClr="000000"/>
                  </a:solidFill>
                  <a:latin typeface="Calibri" panose="020F0502020204030204" pitchFamily="34" charset="0"/>
                  <a:cs typeface="Calibri" panose="020F0502020204030204" pitchFamily="34" charset="0"/>
                </a:rPr>
                <a:t>فلن يتم تنفيذ العبارة (العبارات) الموجودة ضمن شرط آخر. </a:t>
              </a:r>
            </a:p>
          </p:txBody>
        </p:sp>
      </p:grpSp>
      <p:grpSp>
        <p:nvGrpSpPr>
          <p:cNvPr id="17" name="مجموعة 16">
            <a:extLst>
              <a:ext uri="{FF2B5EF4-FFF2-40B4-BE49-F238E27FC236}">
                <a16:creationId xmlns:a16="http://schemas.microsoft.com/office/drawing/2014/main" id="{4F3F171D-9418-45D9-BAD6-788E5F69DA5B}"/>
              </a:ext>
            </a:extLst>
          </p:cNvPr>
          <p:cNvGrpSpPr/>
          <p:nvPr/>
        </p:nvGrpSpPr>
        <p:grpSpPr>
          <a:xfrm>
            <a:off x="1406000" y="2199169"/>
            <a:ext cx="4057721" cy="591379"/>
            <a:chOff x="5364481" y="1658402"/>
            <a:chExt cx="3043291" cy="443534"/>
          </a:xfrm>
        </p:grpSpPr>
        <p:pic>
          <p:nvPicPr>
            <p:cNvPr id="18" name="صورة 17">
              <a:extLst>
                <a:ext uri="{FF2B5EF4-FFF2-40B4-BE49-F238E27FC236}">
                  <a16:creationId xmlns:a16="http://schemas.microsoft.com/office/drawing/2014/main" id="{0E04AC98-9373-4612-9A58-2DA5BF276FFD}"/>
                </a:ext>
              </a:extLst>
            </p:cNvPr>
            <p:cNvPicPr>
              <a:picLocks noChangeAspect="1"/>
            </p:cNvPicPr>
            <p:nvPr/>
          </p:nvPicPr>
          <p:blipFill>
            <a:blip r:embed="rId3"/>
            <a:stretch>
              <a:fillRect/>
            </a:stretch>
          </p:blipFill>
          <p:spPr>
            <a:xfrm>
              <a:off x="7964238" y="1658402"/>
              <a:ext cx="443534" cy="443534"/>
            </a:xfrm>
            <a:prstGeom prst="rect">
              <a:avLst/>
            </a:prstGeom>
          </p:spPr>
        </p:pic>
        <p:sp>
          <p:nvSpPr>
            <p:cNvPr id="19" name="مربع نص 18">
              <a:extLst>
                <a:ext uri="{FF2B5EF4-FFF2-40B4-BE49-F238E27FC236}">
                  <a16:creationId xmlns:a16="http://schemas.microsoft.com/office/drawing/2014/main" id="{5D942AE7-0E61-49A5-BD41-301D5BDCDA1C}"/>
                </a:ext>
              </a:extLst>
            </p:cNvPr>
            <p:cNvSpPr txBox="1"/>
            <p:nvPr/>
          </p:nvSpPr>
          <p:spPr>
            <a:xfrm>
              <a:off x="5364481" y="1701826"/>
              <a:ext cx="2643182" cy="377075"/>
            </a:xfrm>
            <a:prstGeom prst="rect">
              <a:avLst/>
            </a:prstGeom>
            <a:noFill/>
          </p:spPr>
          <p:txBody>
            <a:bodyPr wrap="square">
              <a:spAutoFit/>
            </a:bodyPr>
            <a:lstStyle/>
            <a:p>
              <a:pPr algn="just" rtl="1"/>
              <a:r>
                <a:rPr lang="ar-SA" sz="2667" b="1" dirty="0">
                  <a:solidFill>
                    <a:sysClr val="windowText" lastClr="000000"/>
                  </a:solidFill>
                  <a:latin typeface="Calibri" panose="020F0502020204030204" pitchFamily="34" charset="0"/>
                  <a:cs typeface="Calibri" panose="020F0502020204030204" pitchFamily="34" charset="0"/>
                </a:rPr>
                <a:t>يتم تنفيذ العبارة (العبارات)</a:t>
              </a:r>
              <a:r>
                <a:rPr lang="en-US" sz="2667" b="1" dirty="0">
                  <a:solidFill>
                    <a:sysClr val="windowText" lastClr="000000"/>
                  </a:solidFill>
                  <a:latin typeface="Calibri" panose="020F0502020204030204" pitchFamily="34" charset="0"/>
                  <a:cs typeface="Calibri" panose="020F0502020204030204" pitchFamily="34" charset="0"/>
                </a:rPr>
                <a:t>.</a:t>
              </a:r>
            </a:p>
          </p:txBody>
        </p:sp>
      </p:grpSp>
      <p:sp>
        <p:nvSpPr>
          <p:cNvPr id="22" name="مستطيل: زوايا مستديرة 21">
            <a:extLst>
              <a:ext uri="{FF2B5EF4-FFF2-40B4-BE49-F238E27FC236}">
                <a16:creationId xmlns:a16="http://schemas.microsoft.com/office/drawing/2014/main" id="{3DC64A18-9C05-4CBD-AE2B-4370501E00C7}"/>
              </a:ext>
            </a:extLst>
          </p:cNvPr>
          <p:cNvSpPr/>
          <p:nvPr/>
        </p:nvSpPr>
        <p:spPr>
          <a:xfrm>
            <a:off x="1811627" y="1594638"/>
            <a:ext cx="3141224" cy="431625"/>
          </a:xfrm>
          <a:prstGeom prst="roundRect">
            <a:avLst>
              <a:gd name="adj" fmla="val 50000"/>
            </a:avLst>
          </a:prstGeom>
          <a:solidFill>
            <a:srgbClr val="01B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solidFill>
                  <a:schemeClr val="bg1"/>
                </a:solidFill>
                <a:latin typeface="Calibri" panose="020F0502020204030204" pitchFamily="34" charset="0"/>
                <a:cs typeface="Calibri" panose="020F0502020204030204" pitchFamily="34" charset="0"/>
              </a:rPr>
              <a:t>إذا كان الشرط صحيحاً</a:t>
            </a:r>
          </a:p>
        </p:txBody>
      </p:sp>
      <p:sp>
        <p:nvSpPr>
          <p:cNvPr id="23" name="مستطيل: زوايا مستديرة 22">
            <a:extLst>
              <a:ext uri="{FF2B5EF4-FFF2-40B4-BE49-F238E27FC236}">
                <a16:creationId xmlns:a16="http://schemas.microsoft.com/office/drawing/2014/main" id="{474A9ACD-0373-4CE7-AF26-D18A50220BDE}"/>
              </a:ext>
            </a:extLst>
          </p:cNvPr>
          <p:cNvSpPr/>
          <p:nvPr/>
        </p:nvSpPr>
        <p:spPr>
          <a:xfrm>
            <a:off x="1689949" y="3157242"/>
            <a:ext cx="3141224" cy="431625"/>
          </a:xfrm>
          <a:prstGeom prst="roundRect">
            <a:avLst>
              <a:gd name="adj" fmla="val 50000"/>
            </a:avLst>
          </a:prstGeom>
          <a:solidFill>
            <a:srgbClr val="FE4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2400" b="1" dirty="0">
                <a:solidFill>
                  <a:schemeClr val="bg1"/>
                </a:solidFill>
                <a:latin typeface="Calibri" panose="020F0502020204030204" pitchFamily="34" charset="0"/>
                <a:cs typeface="Calibri" panose="020F0502020204030204" pitchFamily="34" charset="0"/>
              </a:rPr>
              <a:t>إذا كان الشرط خطأً </a:t>
            </a:r>
          </a:p>
        </p:txBody>
      </p:sp>
    </p:spTree>
    <p:extLst>
      <p:ext uri="{BB962C8B-B14F-4D97-AF65-F5344CB8AC3E}">
        <p14:creationId xmlns:p14="http://schemas.microsoft.com/office/powerpoint/2010/main" val="10954054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B2756F82-174A-4120-BFCF-83A46C8420F9}"/>
              </a:ext>
            </a:extLst>
          </p:cNvPr>
          <p:cNvSpPr txBox="1"/>
          <p:nvPr/>
        </p:nvSpPr>
        <p:spPr>
          <a:xfrm>
            <a:off x="3991126" y="115179"/>
            <a:ext cx="3648383" cy="769441"/>
          </a:xfrm>
          <a:prstGeom prst="rect">
            <a:avLst/>
          </a:prstGeom>
          <a:noFill/>
        </p:spPr>
        <p:txBody>
          <a:bodyPr wrap="square">
            <a:spAutoFit/>
          </a:bodyPr>
          <a:lstStyle/>
          <a:p>
            <a:pPr lvl="0" rtl="1"/>
            <a:r>
              <a:rPr lang="ar-SA"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صواب وخطأ</a:t>
            </a:r>
            <a:endParaRPr lang="en-US"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مربع نص 3">
            <a:extLst>
              <a:ext uri="{FF2B5EF4-FFF2-40B4-BE49-F238E27FC236}">
                <a16:creationId xmlns:a16="http://schemas.microsoft.com/office/drawing/2014/main" id="{60CEA55D-8BB6-4F6F-9769-3E09C3ABFF76}"/>
              </a:ext>
            </a:extLst>
          </p:cNvPr>
          <p:cNvSpPr txBox="1"/>
          <p:nvPr/>
        </p:nvSpPr>
        <p:spPr>
          <a:xfrm>
            <a:off x="1740309" y="1000013"/>
            <a:ext cx="9604887"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تستخدم المعاملات الشرطية لاتخاذ القرارات في البرمجة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E6F1FD3B-9DA3-4247-9D84-B97A72EA10C6}"/>
              </a:ext>
            </a:extLst>
          </p:cNvPr>
          <p:cNvSpPr txBox="1"/>
          <p:nvPr/>
        </p:nvSpPr>
        <p:spPr>
          <a:xfrm>
            <a:off x="5324165" y="1916725"/>
            <a:ext cx="2437171" cy="954107"/>
          </a:xfrm>
          <a:prstGeom prst="rect">
            <a:avLst/>
          </a:prstGeom>
          <a:noFill/>
        </p:spPr>
        <p:txBody>
          <a:bodyPr wrap="square">
            <a:spAutoFit/>
          </a:bodyPr>
          <a:lstStyle/>
          <a:p>
            <a:pPr marL="457200" lvl="0" indent="-4572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0BAE774E-F1C2-4720-BA39-BCA0D8604B1F}"/>
              </a:ext>
            </a:extLst>
          </p:cNvPr>
          <p:cNvSpPr txBox="1"/>
          <p:nvPr/>
        </p:nvSpPr>
        <p:spPr>
          <a:xfrm>
            <a:off x="1740309" y="3201733"/>
            <a:ext cx="9973596"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تقوم المعاملات الشرطية بعملية المقارنة بين القيم وتعيد نتيجة واحدة من اثنتين صواب أو خطأ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DB4363E1-B050-49B6-A26D-2D735CAEE321}"/>
              </a:ext>
            </a:extLst>
          </p:cNvPr>
          <p:cNvSpPr txBox="1"/>
          <p:nvPr/>
        </p:nvSpPr>
        <p:spPr>
          <a:xfrm>
            <a:off x="5324166" y="4440510"/>
            <a:ext cx="2437171" cy="954107"/>
          </a:xfrm>
          <a:prstGeom prst="rect">
            <a:avLst/>
          </a:prstGeom>
          <a:noFill/>
        </p:spPr>
        <p:txBody>
          <a:bodyPr wrap="square">
            <a:spAutoFit/>
          </a:bodyPr>
          <a:lstStyle/>
          <a:p>
            <a:pPr marL="457200" lvl="0" indent="-4572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909925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60CEA55D-8BB6-4F6F-9769-3E09C3ABFF76}"/>
              </a:ext>
            </a:extLst>
          </p:cNvPr>
          <p:cNvSpPr txBox="1"/>
          <p:nvPr/>
        </p:nvSpPr>
        <p:spPr>
          <a:xfrm>
            <a:off x="1740309" y="719794"/>
            <a:ext cx="9604887"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عندما نريد اتخاذ قرار في بايثون فإننا نستخدم جملة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E6F1FD3B-9DA3-4247-9D84-B97A72EA10C6}"/>
              </a:ext>
            </a:extLst>
          </p:cNvPr>
          <p:cNvSpPr txBox="1"/>
          <p:nvPr/>
        </p:nvSpPr>
        <p:spPr>
          <a:xfrm>
            <a:off x="5324165" y="1689793"/>
            <a:ext cx="2437171" cy="954107"/>
          </a:xfrm>
          <a:prstGeom prst="rect">
            <a:avLst/>
          </a:prstGeom>
          <a:noFill/>
        </p:spPr>
        <p:txBody>
          <a:bodyPr wrap="square">
            <a:spAutoFit/>
          </a:bodyPr>
          <a:lstStyle/>
          <a:p>
            <a:pPr marL="457200" lvl="0" indent="-4572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0BAE774E-F1C2-4720-BA39-BCA0D8604B1F}"/>
              </a:ext>
            </a:extLst>
          </p:cNvPr>
          <p:cNvSpPr txBox="1"/>
          <p:nvPr/>
        </p:nvSpPr>
        <p:spPr>
          <a:xfrm>
            <a:off x="1740309" y="3201733"/>
            <a:ext cx="9973596" cy="1077218"/>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يكتشف الأمر حرارة (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temperature ( )</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 درجة الحرارة المحيطة ويقيسها بالدرجة المئوية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DB4363E1-B050-49B6-A26D-2D735CAEE321}"/>
              </a:ext>
            </a:extLst>
          </p:cNvPr>
          <p:cNvSpPr txBox="1"/>
          <p:nvPr/>
        </p:nvSpPr>
        <p:spPr>
          <a:xfrm>
            <a:off x="5324165" y="4541064"/>
            <a:ext cx="2437171" cy="954107"/>
          </a:xfrm>
          <a:prstGeom prst="rect">
            <a:avLst/>
          </a:prstGeom>
          <a:noFill/>
        </p:spPr>
        <p:txBody>
          <a:bodyPr wrap="square">
            <a:spAutoFit/>
          </a:bodyPr>
          <a:lstStyle/>
          <a:p>
            <a:pPr marL="457200" lvl="0" indent="-4572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972532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3AECAB44-09B3-4EBA-88D5-62301A520E52}"/>
              </a:ext>
            </a:extLst>
          </p:cNvPr>
          <p:cNvSpPr txBox="1"/>
          <p:nvPr/>
        </p:nvSpPr>
        <p:spPr>
          <a:xfrm>
            <a:off x="4787539" y="227472"/>
            <a:ext cx="3648383" cy="769441"/>
          </a:xfrm>
          <a:prstGeom prst="rect">
            <a:avLst/>
          </a:prstGeom>
          <a:noFill/>
        </p:spPr>
        <p:txBody>
          <a:bodyPr wrap="square">
            <a:spAutoFit/>
          </a:bodyPr>
          <a:lstStyle/>
          <a:p>
            <a:pPr lvl="0" rtl="1"/>
            <a:r>
              <a:rPr lang="ar-SA"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اختيار من متعدد</a:t>
            </a:r>
            <a:endParaRPr lang="en-US" sz="44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مربع نص 3">
            <a:extLst>
              <a:ext uri="{FF2B5EF4-FFF2-40B4-BE49-F238E27FC236}">
                <a16:creationId xmlns:a16="http://schemas.microsoft.com/office/drawing/2014/main" id="{2586FBB0-538E-4E68-B40C-BA5196A27D58}"/>
              </a:ext>
            </a:extLst>
          </p:cNvPr>
          <p:cNvSpPr txBox="1"/>
          <p:nvPr/>
        </p:nvSpPr>
        <p:spPr>
          <a:xfrm>
            <a:off x="1415845" y="1150376"/>
            <a:ext cx="10076836" cy="646331"/>
          </a:xfrm>
          <a:prstGeom prst="rect">
            <a:avLst/>
          </a:prstGeom>
          <a:noFill/>
        </p:spPr>
        <p:txBody>
          <a:bodyPr wrap="square">
            <a:spAutoFit/>
          </a:bodyPr>
          <a:lstStyle/>
          <a:p>
            <a:pPr lvl="0" rtl="1"/>
            <a:r>
              <a:rPr lang="ar-SA" sz="36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العثور على أوامر </a:t>
            </a:r>
            <a:r>
              <a:rPr lang="en-US" sz="36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a:t>
            </a:r>
            <a:r>
              <a:rPr lang="ar-SA" sz="36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في مايكروبت في فئة أوامر :</a:t>
            </a:r>
            <a:endParaRPr lang="en-US" sz="44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94B81450-7FAC-4FDA-AF3C-50CFF5573E2E}"/>
              </a:ext>
            </a:extLst>
          </p:cNvPr>
          <p:cNvSpPr txBox="1"/>
          <p:nvPr/>
        </p:nvSpPr>
        <p:spPr>
          <a:xfrm>
            <a:off x="699319" y="1168507"/>
            <a:ext cx="2549012" cy="1815882"/>
          </a:xfrm>
          <a:prstGeom prst="rect">
            <a:avLst/>
          </a:prstGeom>
          <a:noFill/>
        </p:spPr>
        <p:txBody>
          <a:bodyPr wrap="square">
            <a:spAutoFit/>
          </a:bodyPr>
          <a:lstStyle/>
          <a:p>
            <a:pPr marL="285750" lvl="0" indent="-28575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الأساسية</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85750" lvl="0" indent="-28575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التكرار</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85750" lvl="0" indent="-285750" algn="just" rtl="1">
              <a:buFont typeface="Courier New" panose="02070309020205020404" pitchFamily="49" charset="0"/>
              <a:buChar char="o"/>
            </a:pPr>
            <a:r>
              <a:rPr lang="ar-SA" sz="2800" b="1" dirty="0">
                <a:solidFill>
                  <a:srgbClr val="323130"/>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المنطق</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285750" lvl="0" indent="-28575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الحساب</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8" name="مربع نص 7">
            <a:extLst>
              <a:ext uri="{FF2B5EF4-FFF2-40B4-BE49-F238E27FC236}">
                <a16:creationId xmlns:a16="http://schemas.microsoft.com/office/drawing/2014/main" id="{3B9B9F96-9C32-470A-BB8D-2E6ACF9FE1A2}"/>
              </a:ext>
            </a:extLst>
          </p:cNvPr>
          <p:cNvSpPr txBox="1"/>
          <p:nvPr/>
        </p:nvSpPr>
        <p:spPr>
          <a:xfrm>
            <a:off x="442453" y="3376642"/>
            <a:ext cx="11532010" cy="1069884"/>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في أي من جمل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التالية إذا كان الشرط صحيحاً فسيتم تنفيذ العبارة التي تتبع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وإذا كان الشرط خطأ فلن يتم تنفيذ العبارة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مربع نص 9">
            <a:extLst>
              <a:ext uri="{FF2B5EF4-FFF2-40B4-BE49-F238E27FC236}">
                <a16:creationId xmlns:a16="http://schemas.microsoft.com/office/drawing/2014/main" id="{088E898D-95DB-4D79-809C-B89BB5E289B1}"/>
              </a:ext>
            </a:extLst>
          </p:cNvPr>
          <p:cNvSpPr txBox="1"/>
          <p:nvPr/>
        </p:nvSpPr>
        <p:spPr>
          <a:xfrm>
            <a:off x="2567450" y="4424291"/>
            <a:ext cx="3641008" cy="1815882"/>
          </a:xfrm>
          <a:prstGeom prst="rect">
            <a:avLst/>
          </a:prstGeom>
          <a:noFill/>
        </p:spPr>
        <p:txBody>
          <a:bodyPr wrap="square">
            <a:spAutoFit/>
          </a:bodyPr>
          <a:lstStyle/>
          <a:p>
            <a:pPr marL="457200" lvl="0" indent="-457200"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if</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if…else</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if…elif…else</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if…then…else</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213104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C82BF6F9-91AF-4FE1-A00E-36F29DBA8833}"/>
              </a:ext>
            </a:extLst>
          </p:cNvPr>
          <p:cNvSpPr txBox="1"/>
          <p:nvPr/>
        </p:nvSpPr>
        <p:spPr>
          <a:xfrm>
            <a:off x="1017639" y="401828"/>
            <a:ext cx="10799506" cy="954107"/>
          </a:xfrm>
          <a:prstGeom prst="rect">
            <a:avLst/>
          </a:prstGeom>
          <a:noFill/>
        </p:spPr>
        <p:txBody>
          <a:bodyPr wrap="square">
            <a:spAutoFit/>
          </a:bodyPr>
          <a:lstStyle/>
          <a:p>
            <a:pPr lvl="0" rtl="1"/>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في أي من جمل </a:t>
            </a: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a:t>
            </a: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التالية إذا كان الشرط صحيحاً فسيتم تنفيذ العبارة التي تتبع </a:t>
            </a: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a:t>
            </a: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وإذا كان الشرط خطأ فسيتم تنفيذ العبارة الموجودة ضمن شرط آخر :</a:t>
            </a:r>
            <a:endParaRPr lang="en-US" sz="36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29C94476-BB34-4265-B1BE-C6D0D7E2FB2E}"/>
              </a:ext>
            </a:extLst>
          </p:cNvPr>
          <p:cNvSpPr txBox="1"/>
          <p:nvPr/>
        </p:nvSpPr>
        <p:spPr>
          <a:xfrm>
            <a:off x="2357898" y="1322295"/>
            <a:ext cx="4059493"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if…else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if…elif…else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if…then…else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9" name="مربع نص 8">
            <a:extLst>
              <a:ext uri="{FF2B5EF4-FFF2-40B4-BE49-F238E27FC236}">
                <a16:creationId xmlns:a16="http://schemas.microsoft.com/office/drawing/2014/main" id="{BF8A9ABB-A85C-48F4-AB57-51B0AEA8A06B}"/>
              </a:ext>
            </a:extLst>
          </p:cNvPr>
          <p:cNvSpPr txBox="1"/>
          <p:nvPr/>
        </p:nvSpPr>
        <p:spPr>
          <a:xfrm>
            <a:off x="848032" y="3104536"/>
            <a:ext cx="11138719" cy="1384995"/>
          </a:xfrm>
          <a:prstGeom prst="rect">
            <a:avLst/>
          </a:prstGeom>
          <a:noFill/>
        </p:spPr>
        <p:txBody>
          <a:bodyPr wrap="square">
            <a:spAutoFit/>
          </a:bodyPr>
          <a:lstStyle/>
          <a:p>
            <a:pPr lvl="0" rtl="1"/>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في أي من جمل </a:t>
            </a: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if</a:t>
            </a: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التالية يتحقق البرنامج من الشروط واحداً تلو الآخر فإذا كان الشرط صحيحاً فسيتم تنفيذ العبارة تحت هذا الشرط ويتجاوز باقي الشروط وإذا لم يكن أي من الشروط صحيحاً فسيتم تنفيذ جملة </a:t>
            </a:r>
            <a:r>
              <a:rPr lang="en-US" sz="28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else</a:t>
            </a: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النهائية :</a:t>
            </a:r>
            <a:endParaRPr lang="en-US" sz="36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1" name="مربع نص 10">
            <a:extLst>
              <a:ext uri="{FF2B5EF4-FFF2-40B4-BE49-F238E27FC236}">
                <a16:creationId xmlns:a16="http://schemas.microsoft.com/office/drawing/2014/main" id="{EDB3E87C-D195-4949-9931-2EB441AE71EA}"/>
              </a:ext>
            </a:extLst>
          </p:cNvPr>
          <p:cNvSpPr txBox="1"/>
          <p:nvPr/>
        </p:nvSpPr>
        <p:spPr>
          <a:xfrm>
            <a:off x="3121127" y="4290866"/>
            <a:ext cx="3296264" cy="1815882"/>
          </a:xfrm>
          <a:prstGeom prst="rect">
            <a:avLst/>
          </a:prstGeom>
          <a:noFill/>
        </p:spPr>
        <p:txBody>
          <a:bodyPr wrap="square">
            <a:spAutoFit/>
          </a:bodyPr>
          <a:lstStyle/>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if…else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if…elif…else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en-US"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if…then…else</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9851936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2CF5907F-360F-4DB9-8919-5E8763C66D83}"/>
              </a:ext>
            </a:extLst>
          </p:cNvPr>
          <p:cNvSpPr txBox="1"/>
          <p:nvPr/>
        </p:nvSpPr>
        <p:spPr>
          <a:xfrm>
            <a:off x="1489587" y="412955"/>
            <a:ext cx="9560642"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العثور على أوامر الإدخال في مايكروبت في فئة أوامر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81D1487F-C20D-46C6-90F2-74B695240505}"/>
              </a:ext>
            </a:extLst>
          </p:cNvPr>
          <p:cNvSpPr txBox="1"/>
          <p:nvPr/>
        </p:nvSpPr>
        <p:spPr>
          <a:xfrm>
            <a:off x="3524865" y="1145214"/>
            <a:ext cx="2864874" cy="1815882"/>
          </a:xfrm>
          <a:prstGeom prst="rect">
            <a:avLst/>
          </a:prstGeom>
          <a:noFill/>
        </p:spPr>
        <p:txBody>
          <a:bodyPr wrap="square">
            <a:spAutoFit/>
          </a:bodyPr>
          <a:lstStyle/>
          <a:p>
            <a:pPr marL="457200" lvl="0" indent="-4572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الأساسية</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الإدخال</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المنطق</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457200" lvl="0" indent="-4572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الحساب</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214B79FC-048B-404E-A46C-C01CE05D396F}"/>
              </a:ext>
            </a:extLst>
          </p:cNvPr>
          <p:cNvSpPr txBox="1"/>
          <p:nvPr/>
        </p:nvSpPr>
        <p:spPr>
          <a:xfrm>
            <a:off x="386531" y="3154746"/>
            <a:ext cx="11418938" cy="1077218"/>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أحد أنواع المستشعرات يقوم باستشعار التغييرات الطفيفة في المجالات الكهربائية لمعرفة متى يضغط الإصبع أو الفأرة عليه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B947B31E-D4B0-4974-9690-AD5F8B451F09}"/>
              </a:ext>
            </a:extLst>
          </p:cNvPr>
          <p:cNvSpPr txBox="1"/>
          <p:nvPr/>
        </p:nvSpPr>
        <p:spPr>
          <a:xfrm>
            <a:off x="1989188" y="4351049"/>
            <a:ext cx="4280720"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مستشعر اللمس</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مستشعر درجة الحرارة </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مستشعر البوصلة الرقمية </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51541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F519122A-A789-4DC1-BCDA-CBBF91968315}"/>
              </a:ext>
            </a:extLst>
          </p:cNvPr>
          <p:cNvSpPr>
            <a:spLocks noChangeArrowheads="1"/>
          </p:cNvSpPr>
          <p:nvPr/>
        </p:nvSpPr>
        <p:spPr bwMode="auto">
          <a:xfrm>
            <a:off x="3404418" y="179964"/>
            <a:ext cx="5383162" cy="707923"/>
          </a:xfrm>
          <a:prstGeom prst="rect">
            <a:avLst/>
          </a:prstGeom>
          <a:noFill/>
          <a:ln w="9525">
            <a:noFill/>
            <a:miter lim="800000"/>
            <a:headEnd/>
            <a:tailEnd/>
          </a:ln>
          <a:effectLst/>
        </p:spPr>
        <p:txBody>
          <a:bodyPr anchor="ctr"/>
          <a:lstStyle/>
          <a:p>
            <a:pPr algn="ctr" rtl="1" eaLnBrk="1" hangingPunct="1">
              <a:defRPr/>
            </a:pPr>
            <a:r>
              <a:rPr lang="ar-SA" sz="4000" b="1" dirty="0">
                <a:solidFill>
                  <a:srgbClr val="C00000"/>
                </a:solidFill>
                <a:latin typeface="Calibri" panose="020F0502020204030204" pitchFamily="34" charset="0"/>
                <a:cs typeface="Calibri" panose="020F0502020204030204" pitchFamily="34" charset="0"/>
              </a:rPr>
              <a:t>مفهوم المايكروبت</a:t>
            </a:r>
            <a:endParaRPr lang="en-US" sz="4000" b="1" dirty="0">
              <a:solidFill>
                <a:srgbClr val="C00000"/>
              </a:solidFill>
              <a:latin typeface="Calibri" panose="020F0502020204030204" pitchFamily="34" charset="0"/>
              <a:cs typeface="Calibri" panose="020F0502020204030204" pitchFamily="34" charset="0"/>
            </a:endParaRPr>
          </a:p>
        </p:txBody>
      </p:sp>
      <p:sp>
        <p:nvSpPr>
          <p:cNvPr id="3" name="مربع نص 2">
            <a:extLst>
              <a:ext uri="{FF2B5EF4-FFF2-40B4-BE49-F238E27FC236}">
                <a16:creationId xmlns:a16="http://schemas.microsoft.com/office/drawing/2014/main" id="{7BB832C0-6C51-46ED-BCDF-095E1A7E2070}"/>
              </a:ext>
            </a:extLst>
          </p:cNvPr>
          <p:cNvSpPr txBox="1"/>
          <p:nvPr/>
        </p:nvSpPr>
        <p:spPr>
          <a:xfrm>
            <a:off x="358876" y="1024741"/>
            <a:ext cx="11474245" cy="646331"/>
          </a:xfrm>
          <a:prstGeom prst="rect">
            <a:avLst/>
          </a:prstGeom>
          <a:noFill/>
        </p:spPr>
        <p:txBody>
          <a:bodyPr wrap="square">
            <a:spAutoFit/>
          </a:bodyPr>
          <a:lstStyle/>
          <a:p>
            <a:pPr algn="ctr" rtl="1"/>
            <a:r>
              <a:rPr lang="ar-SA" sz="3600" b="1" dirty="0">
                <a:latin typeface="Calibri" panose="020F0502020204030204" pitchFamily="34" charset="0"/>
                <a:cs typeface="Calibri" panose="020F0502020204030204" pitchFamily="34" charset="0"/>
              </a:rPr>
              <a:t>هو حاسب صغير الحجم تم إنشاؤه من قبل هيئة الإذاعة والتلفزيون </a:t>
            </a:r>
            <a:r>
              <a:rPr lang="en-US" sz="3600" b="1" dirty="0">
                <a:latin typeface="Calibri" panose="020F0502020204030204" pitchFamily="34" charset="0"/>
                <a:cs typeface="Calibri" panose="020F0502020204030204" pitchFamily="34" charset="0"/>
              </a:rPr>
              <a:t>BBC</a:t>
            </a:r>
            <a:r>
              <a:rPr lang="ar-SA" sz="3600" b="1" dirty="0">
                <a:latin typeface="Calibri" panose="020F0502020204030204" pitchFamily="34" charset="0"/>
                <a:cs typeface="Calibri" panose="020F0502020204030204" pitchFamily="34" charset="0"/>
              </a:rPr>
              <a:t>.</a:t>
            </a:r>
          </a:p>
        </p:txBody>
      </p:sp>
      <p:sp>
        <p:nvSpPr>
          <p:cNvPr id="4" name="مربع نص 3">
            <a:extLst>
              <a:ext uri="{FF2B5EF4-FFF2-40B4-BE49-F238E27FC236}">
                <a16:creationId xmlns:a16="http://schemas.microsoft.com/office/drawing/2014/main" id="{1EE2E5DB-7B91-491D-8628-14B089981689}"/>
              </a:ext>
            </a:extLst>
          </p:cNvPr>
          <p:cNvSpPr txBox="1"/>
          <p:nvPr/>
        </p:nvSpPr>
        <p:spPr>
          <a:xfrm>
            <a:off x="3047998" y="1807926"/>
            <a:ext cx="6096000" cy="707886"/>
          </a:xfrm>
          <a:prstGeom prst="rect">
            <a:avLst/>
          </a:prstGeom>
          <a:noFill/>
        </p:spPr>
        <p:txBody>
          <a:bodyPr wrap="square">
            <a:spAutoFit/>
          </a:bodyPr>
          <a:lstStyle/>
          <a:p>
            <a:pPr algn="ctr" rtl="1"/>
            <a:r>
              <a:rPr lang="ar-SA" sz="4000" b="1" dirty="0">
                <a:solidFill>
                  <a:srgbClr val="C00000"/>
                </a:solidFill>
                <a:latin typeface="Calibri" panose="020F0502020204030204" pitchFamily="34" charset="0"/>
                <a:cs typeface="Calibri" panose="020F0502020204030204" pitchFamily="34" charset="0"/>
              </a:rPr>
              <a:t>مكونات المايكروبت</a:t>
            </a:r>
          </a:p>
        </p:txBody>
      </p:sp>
      <p:pic>
        <p:nvPicPr>
          <p:cNvPr id="5" name="صورة 4">
            <a:extLst>
              <a:ext uri="{FF2B5EF4-FFF2-40B4-BE49-F238E27FC236}">
                <a16:creationId xmlns:a16="http://schemas.microsoft.com/office/drawing/2014/main" id="{92E6DDF8-8B7D-47D4-B427-E3106C369238}"/>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Effect>
                      <a14:saturation sat="400000"/>
                    </a14:imgEffect>
                  </a14:imgLayer>
                </a14:imgProps>
              </a:ext>
            </a:extLst>
          </a:blip>
          <a:stretch>
            <a:fillRect/>
          </a:stretch>
        </p:blipFill>
        <p:spPr>
          <a:xfrm>
            <a:off x="6823809" y="2515812"/>
            <a:ext cx="5009312" cy="3334141"/>
          </a:xfrm>
          <a:prstGeom prst="rect">
            <a:avLst/>
          </a:prstGeom>
        </p:spPr>
      </p:pic>
      <p:pic>
        <p:nvPicPr>
          <p:cNvPr id="6" name="صورة 5">
            <a:extLst>
              <a:ext uri="{FF2B5EF4-FFF2-40B4-BE49-F238E27FC236}">
                <a16:creationId xmlns:a16="http://schemas.microsoft.com/office/drawing/2014/main" id="{358A7CE0-591C-4277-AD6E-3F2B03706A33}"/>
              </a:ext>
            </a:extLst>
          </p:cNvPr>
          <p:cNvPicPr>
            <a:picLocks noChangeAspect="1"/>
          </p:cNvPicPr>
          <p:nvPr/>
        </p:nvPicPr>
        <p:blipFill>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808702" y="2652666"/>
            <a:ext cx="5191432" cy="3374058"/>
          </a:xfrm>
          <a:prstGeom prst="rect">
            <a:avLst/>
          </a:prstGeom>
        </p:spPr>
      </p:pic>
    </p:spTree>
    <p:extLst>
      <p:ext uri="{BB962C8B-B14F-4D97-AF65-F5344CB8AC3E}">
        <p14:creationId xmlns:p14="http://schemas.microsoft.com/office/powerpoint/2010/main" val="36665690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B65DED4A-E6C4-43E8-8932-A40F07B5411A}"/>
              </a:ext>
            </a:extLst>
          </p:cNvPr>
          <p:cNvSpPr txBox="1"/>
          <p:nvPr/>
        </p:nvSpPr>
        <p:spPr>
          <a:xfrm>
            <a:off x="973395" y="487063"/>
            <a:ext cx="10534034"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أحد أنواع المستشعرات يعد جهاز إدخال داخل المعالج يقيس درجة حرارته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B0B1B4C9-2289-4561-8765-DA4F5574F6F9}"/>
              </a:ext>
            </a:extLst>
          </p:cNvPr>
          <p:cNvSpPr txBox="1"/>
          <p:nvPr/>
        </p:nvSpPr>
        <p:spPr>
          <a:xfrm>
            <a:off x="973395" y="1236009"/>
            <a:ext cx="6098458" cy="1815882"/>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اللمس</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مستشعر درجة الحرارة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البوصلة الرقمية </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مقياس التسارع</a:t>
            </a:r>
            <a:endParaRPr lang="en-US"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6016E415-9E40-4E34-86FE-37AEBDA56CCE}"/>
              </a:ext>
            </a:extLst>
          </p:cNvPr>
          <p:cNvSpPr txBox="1"/>
          <p:nvPr/>
        </p:nvSpPr>
        <p:spPr>
          <a:xfrm>
            <a:off x="766916" y="3240949"/>
            <a:ext cx="11070509"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أحد أنواع المستشعرات يعد مستشعر إدخال يكتشف المجالات المغناطيسية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B7E6F299-CA14-4A0E-9375-3F10E1C6995E}"/>
              </a:ext>
            </a:extLst>
          </p:cNvPr>
          <p:cNvSpPr txBox="1"/>
          <p:nvPr/>
        </p:nvSpPr>
        <p:spPr>
          <a:xfrm>
            <a:off x="1991034" y="4014782"/>
            <a:ext cx="5080819"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مستشعر اللمس</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مستشعر درجة الحرارة </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مستشعر البوصلة الرقمية </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6275484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D3801893-8BAC-42BB-AF8B-F40DF68916F6}"/>
              </a:ext>
            </a:extLst>
          </p:cNvPr>
          <p:cNvSpPr txBox="1"/>
          <p:nvPr/>
        </p:nvSpPr>
        <p:spPr>
          <a:xfrm>
            <a:off x="1076632" y="610812"/>
            <a:ext cx="10430796"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أحد أنواع المستشعرات يعد مستشعر حركة يعمل على قياس الحركة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02D1FFF8-6172-4126-967A-702E688C0F41}"/>
              </a:ext>
            </a:extLst>
          </p:cNvPr>
          <p:cNvSpPr txBox="1"/>
          <p:nvPr/>
        </p:nvSpPr>
        <p:spPr>
          <a:xfrm>
            <a:off x="1692378" y="1304572"/>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مستشعر اللمس</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مستشعر درجة الحرارة </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مستشعر البوصلة الرقمية </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37249C50-CC82-4E33-BB81-A2622CCCACC5}"/>
              </a:ext>
            </a:extLst>
          </p:cNvPr>
          <p:cNvSpPr txBox="1"/>
          <p:nvPr/>
        </p:nvSpPr>
        <p:spPr>
          <a:xfrm>
            <a:off x="1692378" y="3429000"/>
            <a:ext cx="9708126"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يستخدم هذا المستشعر كبديل للمفاتيح الآلية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0CCC7F6B-69FE-4E99-A6B6-A4E550CA9210}"/>
              </a:ext>
            </a:extLst>
          </p:cNvPr>
          <p:cNvSpPr txBox="1"/>
          <p:nvPr/>
        </p:nvSpPr>
        <p:spPr>
          <a:xfrm>
            <a:off x="1692378" y="4029567"/>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مستشعر اللمس</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درجة الحرارة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البوصلة الرقمية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434652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0AD5154E-2460-436D-AD8B-270EC81FC2DE}"/>
              </a:ext>
            </a:extLst>
          </p:cNvPr>
          <p:cNvSpPr txBox="1"/>
          <p:nvPr/>
        </p:nvSpPr>
        <p:spPr>
          <a:xfrm>
            <a:off x="1386348" y="545690"/>
            <a:ext cx="9634384"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يستخدم هذا المستشعر في العديد من الأجهزة الكهربائية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F187C0A0-9AE6-4555-A481-1B4A6043F93A}"/>
              </a:ext>
            </a:extLst>
          </p:cNvPr>
          <p:cNvSpPr txBox="1"/>
          <p:nvPr/>
        </p:nvSpPr>
        <p:spPr>
          <a:xfrm>
            <a:off x="866468" y="1263202"/>
            <a:ext cx="6098458" cy="1815882"/>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اللمس</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مستشعر درجة الحرارة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البوصلة الرقمية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B12C4270-E24D-41E7-AA81-2C9A3C57AD9C}"/>
              </a:ext>
            </a:extLst>
          </p:cNvPr>
          <p:cNvSpPr txBox="1"/>
          <p:nvPr/>
        </p:nvSpPr>
        <p:spPr>
          <a:xfrm>
            <a:off x="1032387" y="3476575"/>
            <a:ext cx="10677831"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يستخدم هذا المستشعر في تحديد الموقع والتعرف على الاتجاهات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04AF8B50-1831-479C-895F-E5EABC67697C}"/>
              </a:ext>
            </a:extLst>
          </p:cNvPr>
          <p:cNvSpPr txBox="1"/>
          <p:nvPr/>
        </p:nvSpPr>
        <p:spPr>
          <a:xfrm>
            <a:off x="2595716" y="4259905"/>
            <a:ext cx="439501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اللمس</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درجة الحرارة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مستشعر البوصلة الرقمية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772807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8D2585C1-3E9B-4D62-95C2-4D2C250A4889}"/>
              </a:ext>
            </a:extLst>
          </p:cNvPr>
          <p:cNvSpPr txBox="1"/>
          <p:nvPr/>
        </p:nvSpPr>
        <p:spPr>
          <a:xfrm>
            <a:off x="914400" y="1342103"/>
            <a:ext cx="10618839"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يستخدم هذا المستشعر في قياس السرعة أو الإمالة أو الاهتزاز أو الصدمة :</a:t>
            </a:r>
            <a:endParaRPr lang="en-US" sz="4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مربع نص 4">
            <a:extLst>
              <a:ext uri="{FF2B5EF4-FFF2-40B4-BE49-F238E27FC236}">
                <a16:creationId xmlns:a16="http://schemas.microsoft.com/office/drawing/2014/main" id="{23933772-FE6E-4A6F-ADE8-43D092C9ADA7}"/>
              </a:ext>
            </a:extLst>
          </p:cNvPr>
          <p:cNvSpPr txBox="1"/>
          <p:nvPr/>
        </p:nvSpPr>
        <p:spPr>
          <a:xfrm>
            <a:off x="2503539" y="2371636"/>
            <a:ext cx="6098458" cy="1815882"/>
          </a:xfrm>
          <a:prstGeom prst="rect">
            <a:avLst/>
          </a:prstGeom>
          <a:noFill/>
        </p:spPr>
        <p:txBody>
          <a:bodyPr wrap="square">
            <a:spAutoFit/>
          </a:bodyPr>
          <a:lstStyle/>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اللمس</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درجة الحرارة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مستشعر البوصلة الرقمية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مقياس التسارع</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241347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36188922-FE6B-46D0-A64E-2C6B72D3470D}"/>
              </a:ext>
            </a:extLst>
          </p:cNvPr>
          <p:cNvSpPr txBox="1"/>
          <p:nvPr/>
        </p:nvSpPr>
        <p:spPr>
          <a:xfrm>
            <a:off x="4607948" y="65691"/>
            <a:ext cx="3648383" cy="707886"/>
          </a:xfrm>
          <a:prstGeom prst="rect">
            <a:avLst/>
          </a:prstGeom>
          <a:noFill/>
        </p:spPr>
        <p:txBody>
          <a:bodyPr wrap="square">
            <a:spAutoFit/>
          </a:bodyPr>
          <a:lstStyle/>
          <a:p>
            <a:pPr lvl="0" rtl="1"/>
            <a:r>
              <a:rPr lang="ar-SA" sz="4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حدد صح أو خطأ</a:t>
            </a:r>
            <a:endParaRPr lang="en-US" sz="40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مربع نص 3">
            <a:extLst>
              <a:ext uri="{FF2B5EF4-FFF2-40B4-BE49-F238E27FC236}">
                <a16:creationId xmlns:a16="http://schemas.microsoft.com/office/drawing/2014/main" id="{63727E3A-3081-45C3-BCB4-60B24D4BCA53}"/>
              </a:ext>
            </a:extLst>
          </p:cNvPr>
          <p:cNvSpPr txBox="1"/>
          <p:nvPr/>
        </p:nvSpPr>
        <p:spPr>
          <a:xfrm>
            <a:off x="1091381" y="962106"/>
            <a:ext cx="10681519" cy="954107"/>
          </a:xfrm>
          <a:prstGeom prst="rect">
            <a:avLst/>
          </a:prstGeom>
          <a:noFill/>
        </p:spPr>
        <p:txBody>
          <a:bodyPr wrap="square">
            <a:spAutoFit/>
          </a:bodyPr>
          <a:lstStyle/>
          <a:p>
            <a:pPr lvl="0" rtl="1"/>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المتحكمات الدقيقة هي دوائر الكترونية متكاملة تحتوي على معالج دقيق إلى جانب الذاكرة :</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6" name="مربع نص 5">
            <a:extLst>
              <a:ext uri="{FF2B5EF4-FFF2-40B4-BE49-F238E27FC236}">
                <a16:creationId xmlns:a16="http://schemas.microsoft.com/office/drawing/2014/main" id="{3B6C6865-98FA-4B16-B4DF-E07537D00B32}"/>
              </a:ext>
            </a:extLst>
          </p:cNvPr>
          <p:cNvSpPr txBox="1"/>
          <p:nvPr/>
        </p:nvSpPr>
        <p:spPr>
          <a:xfrm>
            <a:off x="1858294" y="1644057"/>
            <a:ext cx="2127455" cy="954107"/>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7D9C48BF-E377-427C-936D-95A9CC7D8FB8}"/>
              </a:ext>
            </a:extLst>
          </p:cNvPr>
          <p:cNvSpPr txBox="1"/>
          <p:nvPr/>
        </p:nvSpPr>
        <p:spPr>
          <a:xfrm>
            <a:off x="737419" y="2825145"/>
            <a:ext cx="11035481" cy="954107"/>
          </a:xfrm>
          <a:prstGeom prst="rect">
            <a:avLst/>
          </a:prstGeom>
          <a:noFill/>
        </p:spPr>
        <p:txBody>
          <a:bodyPr wrap="square">
            <a:spAutoFit/>
          </a:bodyPr>
          <a:lstStyle/>
          <a:p>
            <a:pPr lvl="0" rtl="1"/>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تعد المتحكمات الدقيقة حاسباً صغيراً مبسطاً على شكل رقاقة صغيرة يمكن أن يعمل بأدنى حد من المكونات الخارجية :</a:t>
            </a:r>
            <a:endParaRPr lang="en-US" sz="36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201FE859-E38D-4605-AEF5-EACFCBBF8759}"/>
              </a:ext>
            </a:extLst>
          </p:cNvPr>
          <p:cNvSpPr txBox="1"/>
          <p:nvPr/>
        </p:nvSpPr>
        <p:spPr>
          <a:xfrm>
            <a:off x="1858294" y="3457678"/>
            <a:ext cx="2127455" cy="954107"/>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مربع نص 10">
            <a:extLst>
              <a:ext uri="{FF2B5EF4-FFF2-40B4-BE49-F238E27FC236}">
                <a16:creationId xmlns:a16="http://schemas.microsoft.com/office/drawing/2014/main" id="{7C8C0C8E-FD05-46F7-81C7-84584175D19C}"/>
              </a:ext>
            </a:extLst>
          </p:cNvPr>
          <p:cNvSpPr txBox="1"/>
          <p:nvPr/>
        </p:nvSpPr>
        <p:spPr>
          <a:xfrm>
            <a:off x="121059" y="4460107"/>
            <a:ext cx="11949881" cy="523220"/>
          </a:xfrm>
          <a:prstGeom prst="rect">
            <a:avLst/>
          </a:prstGeom>
          <a:noFill/>
        </p:spPr>
        <p:txBody>
          <a:bodyPr wrap="square">
            <a:spAutoFit/>
          </a:bodyPr>
          <a:lstStyle/>
          <a:p>
            <a:pPr lvl="0" rtl="1"/>
            <a:r>
              <a:rPr lang="ar-SA" sz="28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نطاق المتغير هو الجزء من البرنامج الذي يمكن من خلاله الوصول إلى المتغير ورؤيته واستخدامه :</a:t>
            </a:r>
            <a:endParaRPr lang="en-US" sz="36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2" name="مربع نص 11">
            <a:extLst>
              <a:ext uri="{FF2B5EF4-FFF2-40B4-BE49-F238E27FC236}">
                <a16:creationId xmlns:a16="http://schemas.microsoft.com/office/drawing/2014/main" id="{A12408CC-F0AE-4013-9572-71F767C28AF0}"/>
              </a:ext>
            </a:extLst>
          </p:cNvPr>
          <p:cNvSpPr txBox="1"/>
          <p:nvPr/>
        </p:nvSpPr>
        <p:spPr>
          <a:xfrm>
            <a:off x="1858294" y="5213943"/>
            <a:ext cx="2127455" cy="954107"/>
          </a:xfrm>
          <a:prstGeom prst="rect">
            <a:avLst/>
          </a:prstGeom>
          <a:noFill/>
        </p:spPr>
        <p:txBody>
          <a:bodyPr wrap="square">
            <a:spAutoFit/>
          </a:bodyPr>
          <a:lstStyle/>
          <a:p>
            <a:pPr marL="342900" lvl="0" indent="-342900" rtl="1">
              <a:buFont typeface="Courier New" panose="02070309020205020404" pitchFamily="49" charset="0"/>
              <a:buChar char="o"/>
            </a:pPr>
            <a:r>
              <a:rPr lang="ar-SA" sz="28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28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3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56234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63727E3A-3081-45C3-BCB4-60B24D4BCA53}"/>
              </a:ext>
            </a:extLst>
          </p:cNvPr>
          <p:cNvSpPr txBox="1"/>
          <p:nvPr/>
        </p:nvSpPr>
        <p:spPr>
          <a:xfrm>
            <a:off x="353962" y="424190"/>
            <a:ext cx="11595920" cy="584775"/>
          </a:xfrm>
          <a:prstGeom prst="rect">
            <a:avLst/>
          </a:prstGeom>
          <a:noFill/>
        </p:spPr>
        <p:txBody>
          <a:bodyPr wrap="square">
            <a:spAutoFit/>
          </a:bodyPr>
          <a:lstStyle/>
          <a:p>
            <a:pPr lvl="0" rtl="1"/>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يعد المايكروبت حاسب صغير الحجم تم إنشاؤه من قبل وزارة الدفاع الأمريكية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3B6C6865-98FA-4B16-B4DF-E07537D00B32}"/>
              </a:ext>
            </a:extLst>
          </p:cNvPr>
          <p:cNvSpPr txBox="1"/>
          <p:nvPr/>
        </p:nvSpPr>
        <p:spPr>
          <a:xfrm>
            <a:off x="1917903" y="1106646"/>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7D9C48BF-E377-427C-936D-95A9CC7D8FB8}"/>
              </a:ext>
            </a:extLst>
          </p:cNvPr>
          <p:cNvSpPr txBox="1"/>
          <p:nvPr/>
        </p:nvSpPr>
        <p:spPr>
          <a:xfrm>
            <a:off x="914401" y="2337275"/>
            <a:ext cx="11035481"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يتكون المايكروبت من واجهة واحدة فقط عليها جميع المكونات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1C247B63-4516-4D61-896B-8470322B7429}"/>
              </a:ext>
            </a:extLst>
          </p:cNvPr>
          <p:cNvSpPr txBox="1"/>
          <p:nvPr/>
        </p:nvSpPr>
        <p:spPr>
          <a:xfrm>
            <a:off x="1917903" y="2922050"/>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10" name="مربع نص 9">
            <a:extLst>
              <a:ext uri="{FF2B5EF4-FFF2-40B4-BE49-F238E27FC236}">
                <a16:creationId xmlns:a16="http://schemas.microsoft.com/office/drawing/2014/main" id="{34C8B291-9D39-4D92-8C9B-08052AFBF01D}"/>
              </a:ext>
            </a:extLst>
          </p:cNvPr>
          <p:cNvSpPr txBox="1"/>
          <p:nvPr/>
        </p:nvSpPr>
        <p:spPr>
          <a:xfrm>
            <a:off x="1091381" y="4191301"/>
            <a:ext cx="10681519"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في محرر ميك كود يمكن البرمجة فقط باستخدام اللبنات البرمجية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1" name="مربع نص 10">
            <a:extLst>
              <a:ext uri="{FF2B5EF4-FFF2-40B4-BE49-F238E27FC236}">
                <a16:creationId xmlns:a16="http://schemas.microsoft.com/office/drawing/2014/main" id="{06D88075-CC83-4C76-87BA-2DFCEB70163D}"/>
              </a:ext>
            </a:extLst>
          </p:cNvPr>
          <p:cNvSpPr txBox="1"/>
          <p:nvPr/>
        </p:nvSpPr>
        <p:spPr>
          <a:xfrm>
            <a:off x="1917903" y="4703750"/>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6008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ربع نص 7">
            <a:extLst>
              <a:ext uri="{FF2B5EF4-FFF2-40B4-BE49-F238E27FC236}">
                <a16:creationId xmlns:a16="http://schemas.microsoft.com/office/drawing/2014/main" id="{7D9C48BF-E377-427C-936D-95A9CC7D8FB8}"/>
              </a:ext>
            </a:extLst>
          </p:cNvPr>
          <p:cNvSpPr txBox="1"/>
          <p:nvPr/>
        </p:nvSpPr>
        <p:spPr>
          <a:xfrm>
            <a:off x="578259" y="413094"/>
            <a:ext cx="11035481"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تعد لغة بايثون واحدة من مئات لغات البرمجة الموجودة حالياً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201FE859-E38D-4605-AEF5-EACFCBBF8759}"/>
              </a:ext>
            </a:extLst>
          </p:cNvPr>
          <p:cNvSpPr txBox="1"/>
          <p:nvPr/>
        </p:nvSpPr>
        <p:spPr>
          <a:xfrm>
            <a:off x="1548579" y="997869"/>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A65E2932-5A05-4512-8805-E3141061C97C}"/>
              </a:ext>
            </a:extLst>
          </p:cNvPr>
          <p:cNvSpPr txBox="1"/>
          <p:nvPr/>
        </p:nvSpPr>
        <p:spPr>
          <a:xfrm>
            <a:off x="1194619" y="2095929"/>
            <a:ext cx="10681519" cy="646331"/>
          </a:xfrm>
          <a:prstGeom prst="rect">
            <a:avLst/>
          </a:prstGeom>
          <a:noFill/>
        </p:spPr>
        <p:txBody>
          <a:bodyPr wrap="square">
            <a:spAutoFit/>
          </a:bodyPr>
          <a:lstStyle/>
          <a:p>
            <a:r>
              <a:rPr lang="ar-SA" sz="36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الانتقال إلى لغة بايثون من خلال مايكروسوفت ميك كود :</a:t>
            </a:r>
            <a:endParaRPr lang="en-US" sz="36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مربع نص 9">
            <a:extLst>
              <a:ext uri="{FF2B5EF4-FFF2-40B4-BE49-F238E27FC236}">
                <a16:creationId xmlns:a16="http://schemas.microsoft.com/office/drawing/2014/main" id="{2596E368-22AD-46BD-B5BA-058C8535A555}"/>
              </a:ext>
            </a:extLst>
          </p:cNvPr>
          <p:cNvSpPr txBox="1"/>
          <p:nvPr/>
        </p:nvSpPr>
        <p:spPr>
          <a:xfrm>
            <a:off x="1596509" y="2922278"/>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مربع نص 10">
            <a:extLst>
              <a:ext uri="{FF2B5EF4-FFF2-40B4-BE49-F238E27FC236}">
                <a16:creationId xmlns:a16="http://schemas.microsoft.com/office/drawing/2014/main" id="{64580C17-E423-46D3-8034-7DA378071D7F}"/>
              </a:ext>
            </a:extLst>
          </p:cNvPr>
          <p:cNvSpPr txBox="1"/>
          <p:nvPr/>
        </p:nvSpPr>
        <p:spPr>
          <a:xfrm>
            <a:off x="840657" y="4128060"/>
            <a:ext cx="11035481" cy="1077218"/>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الدوال عبارة عن جزء من التعليمات البرمجية التي تستخدم لمساعدتك في مهمة أو حدث متكرر ومحدد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2" name="مربع نص 11">
            <a:extLst>
              <a:ext uri="{FF2B5EF4-FFF2-40B4-BE49-F238E27FC236}">
                <a16:creationId xmlns:a16="http://schemas.microsoft.com/office/drawing/2014/main" id="{97471E6C-E74A-4C2C-9759-F82DB0C44A3B}"/>
              </a:ext>
            </a:extLst>
          </p:cNvPr>
          <p:cNvSpPr txBox="1"/>
          <p:nvPr/>
        </p:nvSpPr>
        <p:spPr>
          <a:xfrm>
            <a:off x="1596508" y="4782913"/>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737500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63727E3A-3081-45C3-BCB4-60B24D4BCA53}"/>
              </a:ext>
            </a:extLst>
          </p:cNvPr>
          <p:cNvSpPr txBox="1"/>
          <p:nvPr/>
        </p:nvSpPr>
        <p:spPr>
          <a:xfrm>
            <a:off x="1091381" y="462689"/>
            <a:ext cx="10681519" cy="1077218"/>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إنشاء التعليمات البرمجية باستخدام اللبنات البرمجية وتحويلها للغة بايثون أو العكس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6" name="مربع نص 5">
            <a:extLst>
              <a:ext uri="{FF2B5EF4-FFF2-40B4-BE49-F238E27FC236}">
                <a16:creationId xmlns:a16="http://schemas.microsoft.com/office/drawing/2014/main" id="{3B6C6865-98FA-4B16-B4DF-E07537D00B32}"/>
              </a:ext>
            </a:extLst>
          </p:cNvPr>
          <p:cNvSpPr txBox="1"/>
          <p:nvPr/>
        </p:nvSpPr>
        <p:spPr>
          <a:xfrm>
            <a:off x="2168012" y="1171437"/>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مربع نص 7">
            <a:extLst>
              <a:ext uri="{FF2B5EF4-FFF2-40B4-BE49-F238E27FC236}">
                <a16:creationId xmlns:a16="http://schemas.microsoft.com/office/drawing/2014/main" id="{7D9C48BF-E377-427C-936D-95A9CC7D8FB8}"/>
              </a:ext>
            </a:extLst>
          </p:cNvPr>
          <p:cNvSpPr txBox="1"/>
          <p:nvPr/>
        </p:nvSpPr>
        <p:spPr>
          <a:xfrm>
            <a:off x="742335" y="2472521"/>
            <a:ext cx="11035481"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لا يمكن حفظ برنامج المايكروبت الذي قمت بإنشاؤه على جهاز الحاسب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مربع نص 8">
            <a:extLst>
              <a:ext uri="{FF2B5EF4-FFF2-40B4-BE49-F238E27FC236}">
                <a16:creationId xmlns:a16="http://schemas.microsoft.com/office/drawing/2014/main" id="{201FE859-E38D-4605-AEF5-EACFCBBF8759}"/>
              </a:ext>
            </a:extLst>
          </p:cNvPr>
          <p:cNvSpPr txBox="1"/>
          <p:nvPr/>
        </p:nvSpPr>
        <p:spPr>
          <a:xfrm>
            <a:off x="2168012" y="3181269"/>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
        <p:nvSpPr>
          <p:cNvPr id="7" name="مربع نص 6">
            <a:extLst>
              <a:ext uri="{FF2B5EF4-FFF2-40B4-BE49-F238E27FC236}">
                <a16:creationId xmlns:a16="http://schemas.microsoft.com/office/drawing/2014/main" id="{BBDCB9A7-DE53-4DB2-9573-2F090C509BBA}"/>
              </a:ext>
            </a:extLst>
          </p:cNvPr>
          <p:cNvSpPr txBox="1"/>
          <p:nvPr/>
        </p:nvSpPr>
        <p:spPr>
          <a:xfrm>
            <a:off x="1091381" y="4279026"/>
            <a:ext cx="10681519"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يمكن حذف لبنة أو مجموعة من اللبنات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مربع نص 9">
            <a:extLst>
              <a:ext uri="{FF2B5EF4-FFF2-40B4-BE49-F238E27FC236}">
                <a16:creationId xmlns:a16="http://schemas.microsoft.com/office/drawing/2014/main" id="{0DBF17F6-48D6-4837-A7F0-D61805788ECE}"/>
              </a:ext>
            </a:extLst>
          </p:cNvPr>
          <p:cNvSpPr txBox="1"/>
          <p:nvPr/>
        </p:nvSpPr>
        <p:spPr>
          <a:xfrm>
            <a:off x="2168011" y="4853328"/>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691474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ربع نص 7">
            <a:extLst>
              <a:ext uri="{FF2B5EF4-FFF2-40B4-BE49-F238E27FC236}">
                <a16:creationId xmlns:a16="http://schemas.microsoft.com/office/drawing/2014/main" id="{7D9C48BF-E377-427C-936D-95A9CC7D8FB8}"/>
              </a:ext>
            </a:extLst>
          </p:cNvPr>
          <p:cNvSpPr txBox="1"/>
          <p:nvPr/>
        </p:nvSpPr>
        <p:spPr>
          <a:xfrm>
            <a:off x="766915" y="456777"/>
            <a:ext cx="11035481"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يتم تنظيم دوال مايكروبت في نطاقات بأسماء مطابقة لأسماء التبويبات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7" name="مربع نص 6">
            <a:extLst>
              <a:ext uri="{FF2B5EF4-FFF2-40B4-BE49-F238E27FC236}">
                <a16:creationId xmlns:a16="http://schemas.microsoft.com/office/drawing/2014/main" id="{0AC2AA4F-99F8-470A-BFF6-3BC61A750DE2}"/>
              </a:ext>
            </a:extLst>
          </p:cNvPr>
          <p:cNvSpPr txBox="1"/>
          <p:nvPr/>
        </p:nvSpPr>
        <p:spPr>
          <a:xfrm>
            <a:off x="2212256" y="1196299"/>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0" name="مربع نص 9">
            <a:extLst>
              <a:ext uri="{FF2B5EF4-FFF2-40B4-BE49-F238E27FC236}">
                <a16:creationId xmlns:a16="http://schemas.microsoft.com/office/drawing/2014/main" id="{E3E05437-C1E7-4C48-B1DE-F0404E6B71FD}"/>
              </a:ext>
            </a:extLst>
          </p:cNvPr>
          <p:cNvSpPr txBox="1"/>
          <p:nvPr/>
        </p:nvSpPr>
        <p:spPr>
          <a:xfrm>
            <a:off x="578259" y="4584484"/>
            <a:ext cx="11035481"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المتغيرات النصية تسمى سلاسل نصية ( </a:t>
            </a:r>
            <a:r>
              <a:rPr lang="en-US" sz="3200" b="1" dirty="0">
                <a:solidFill>
                  <a:srgbClr val="323130"/>
                </a:solidFill>
                <a:effectLst/>
                <a:latin typeface="Calibri" panose="020F0502020204030204" pitchFamily="34" charset="0"/>
                <a:ea typeface="Times New Roman" panose="02020603050405020304" pitchFamily="18" charset="0"/>
                <a:cs typeface="Traditional Arabic" panose="02020603050405020304" pitchFamily="18" charset="-78"/>
              </a:rPr>
              <a:t>Strings</a:t>
            </a:r>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 )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1" name="مربع نص 10">
            <a:extLst>
              <a:ext uri="{FF2B5EF4-FFF2-40B4-BE49-F238E27FC236}">
                <a16:creationId xmlns:a16="http://schemas.microsoft.com/office/drawing/2014/main" id="{D9BDB2C5-EEF6-4C78-8C94-49097145C2B4}"/>
              </a:ext>
            </a:extLst>
          </p:cNvPr>
          <p:cNvSpPr txBox="1"/>
          <p:nvPr/>
        </p:nvSpPr>
        <p:spPr>
          <a:xfrm>
            <a:off x="2318567" y="5231674"/>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2" name="مربع نص 11">
            <a:extLst>
              <a:ext uri="{FF2B5EF4-FFF2-40B4-BE49-F238E27FC236}">
                <a16:creationId xmlns:a16="http://schemas.microsoft.com/office/drawing/2014/main" id="{19CF5BC2-B102-45A4-91BB-0C309B9CDDE1}"/>
              </a:ext>
            </a:extLst>
          </p:cNvPr>
          <p:cNvSpPr txBox="1"/>
          <p:nvPr/>
        </p:nvSpPr>
        <p:spPr>
          <a:xfrm>
            <a:off x="932220" y="2209830"/>
            <a:ext cx="10681519" cy="584775"/>
          </a:xfrm>
          <a:prstGeom prst="rect">
            <a:avLst/>
          </a:prstGeom>
          <a:noFill/>
        </p:spPr>
        <p:txBody>
          <a:bodyPr wrap="square">
            <a:spAutoFit/>
          </a:bodyPr>
          <a:lstStyle/>
          <a:p>
            <a:r>
              <a:rPr lang="ar-SA" sz="3200" b="1" dirty="0">
                <a:solidFill>
                  <a:srgbClr val="323130"/>
                </a:solidFill>
                <a:effectLst/>
                <a:latin typeface="Times New Roman" panose="02020603050405020304" pitchFamily="18" charset="0"/>
                <a:ea typeface="Times New Roman" panose="02020603050405020304" pitchFamily="18" charset="0"/>
                <a:cs typeface="Calibri" panose="020F0502020204030204" pitchFamily="34" charset="0"/>
              </a:rPr>
              <a:t>ترتبط المتغيرات بمواقع تخزين البيانات :</a:t>
            </a:r>
            <a:endParaRPr lang="en-US" sz="32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3" name="مربع نص 12">
            <a:extLst>
              <a:ext uri="{FF2B5EF4-FFF2-40B4-BE49-F238E27FC236}">
                <a16:creationId xmlns:a16="http://schemas.microsoft.com/office/drawing/2014/main" id="{3246B222-B4F4-42FB-9060-DB5A52DA0EA1}"/>
              </a:ext>
            </a:extLst>
          </p:cNvPr>
          <p:cNvSpPr txBox="1"/>
          <p:nvPr/>
        </p:nvSpPr>
        <p:spPr>
          <a:xfrm>
            <a:off x="2318567" y="2903186"/>
            <a:ext cx="2127455" cy="1077218"/>
          </a:xfrm>
          <a:prstGeom prst="rect">
            <a:avLst/>
          </a:prstGeom>
          <a:noFill/>
        </p:spPr>
        <p:txBody>
          <a:bodyPr wrap="square">
            <a:spAutoFit/>
          </a:bodyPr>
          <a:lstStyle/>
          <a:p>
            <a:pPr marL="342900" lvl="0" indent="-342900" rtl="1">
              <a:buFont typeface="Courier New" panose="02070309020205020404" pitchFamily="49" charset="0"/>
              <a:buChar char="o"/>
            </a:pPr>
            <a:r>
              <a:rPr lang="ar-SA" sz="3200" b="1" dirty="0">
                <a:solidFill>
                  <a:srgbClr val="32313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صح</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rtl="1">
              <a:buFont typeface="Courier New" panose="02070309020205020404" pitchFamily="49" charset="0"/>
              <a:buChar char="o"/>
            </a:pPr>
            <a:r>
              <a:rPr lang="ar-SA" sz="3200" b="1" dirty="0">
                <a:solidFill>
                  <a:srgbClr val="323130"/>
                </a:solidFill>
                <a:effectLst/>
                <a:latin typeface="Calibri" panose="020F0502020204030204" pitchFamily="34" charset="0"/>
                <a:ea typeface="Times New Roman" panose="02020603050405020304" pitchFamily="18" charset="0"/>
                <a:cs typeface="Calibri" panose="020F0502020204030204" pitchFamily="34" charset="0"/>
              </a:rPr>
              <a:t>خطأ</a:t>
            </a:r>
            <a:endParaRPr lang="en-US" sz="4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57029857"/>
      </p:ext>
    </p:extLst>
  </p:cSld>
  <p:clrMapOvr>
    <a:masterClrMapping/>
  </p:clrMapOvr>
</p:sld>
</file>

<file path=ppt/theme/theme1.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1200</TotalTime>
  <Words>1795</Words>
  <Application>Microsoft Office PowerPoint</Application>
  <PresentationFormat>شاشة عريضة</PresentationFormat>
  <Paragraphs>355</Paragraphs>
  <Slides>43</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2</vt:i4>
      </vt:variant>
      <vt:variant>
        <vt:lpstr>عناوين الشرائح</vt:lpstr>
      </vt:variant>
      <vt:variant>
        <vt:i4>43</vt:i4>
      </vt:variant>
    </vt:vector>
  </HeadingPairs>
  <TitlesOfParts>
    <vt:vector size="52" baseType="lpstr">
      <vt:lpstr>Arial</vt:lpstr>
      <vt:lpstr>Calibri</vt:lpstr>
      <vt:lpstr>Calibri Light</vt:lpstr>
      <vt:lpstr>Cambria Math</vt:lpstr>
      <vt:lpstr>Courier New</vt:lpstr>
      <vt:lpstr>Times New Roman</vt:lpstr>
      <vt:lpstr>Wingdings</vt:lpstr>
      <vt:lpstr>1_نسق Office</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manal ali</dc:creator>
  <cp:lastModifiedBy>manal ali</cp:lastModifiedBy>
  <cp:revision>25</cp:revision>
  <dcterms:created xsi:type="dcterms:W3CDTF">2022-04-03T08:41:27Z</dcterms:created>
  <dcterms:modified xsi:type="dcterms:W3CDTF">2022-06-14T21:48:19Z</dcterms:modified>
</cp:coreProperties>
</file>