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</p:sldMasterIdLst>
  <p:notesMasterIdLst>
    <p:notesMasterId r:id="rId16"/>
  </p:notesMasterIdLst>
  <p:handoutMasterIdLst>
    <p:handoutMasterId r:id="rId17"/>
  </p:handoutMasterIdLst>
  <p:sldIdLst>
    <p:sldId id="11088666" r:id="rId2"/>
    <p:sldId id="11088667" r:id="rId3"/>
    <p:sldId id="256" r:id="rId4"/>
    <p:sldId id="11088781" r:id="rId5"/>
    <p:sldId id="11088622" r:id="rId6"/>
    <p:sldId id="11088633" r:id="rId7"/>
    <p:sldId id="291" r:id="rId8"/>
    <p:sldId id="11088779" r:id="rId9"/>
    <p:sldId id="11088782" r:id="rId10"/>
    <p:sldId id="265" r:id="rId11"/>
    <p:sldId id="11088741" r:id="rId12"/>
    <p:sldId id="267" r:id="rId13"/>
    <p:sldId id="11088791" r:id="rId14"/>
    <p:sldId id="11088679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95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4CBED8"/>
    <a:srgbClr val="3A868E"/>
    <a:srgbClr val="003849"/>
    <a:srgbClr val="5B9BD5"/>
    <a:srgbClr val="8C9EB6"/>
    <a:srgbClr val="7E4878"/>
    <a:srgbClr val="44546A"/>
    <a:srgbClr val="ED7D31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2037" autoAdjust="0"/>
  </p:normalViewPr>
  <p:slideViewPr>
    <p:cSldViewPr snapToGrid="0" showGuides="1">
      <p:cViewPr varScale="1">
        <p:scale>
          <a:sx n="78" d="100"/>
          <a:sy n="78" d="100"/>
        </p:scale>
        <p:origin x="869" y="43"/>
      </p:cViewPr>
      <p:guideLst>
        <p:guide orient="horz" pos="216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cs typeface="Montserrat" panose="00000500000000000000" charset="0"/>
              </a:rPr>
              <a:t>2023/12/26</a:t>
            </a:fld>
            <a:endParaRPr lang="zh-CN" altLang="en-US">
              <a:cs typeface="Montserrat" panose="00000500000000000000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cs typeface="Montserrat" panose="00000500000000000000" charset="0"/>
              </a:rPr>
              <a:t>‹#›</a:t>
            </a:fld>
            <a:endParaRPr lang="zh-CN" altLang="en-US">
              <a:cs typeface="Montserrat" panose="0000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DBB11A41-89D6-40CC-B344-DE05BE3C8798}" type="datetimeFigureOut">
              <a:rPr lang="zh-CN" altLang="en-US" smtClean="0"/>
              <a:t>2023/12/26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852AFEA5-68EA-41C8-98EF-686B9CD5E70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ontserrat" panose="00000500000000000000" charset="0"/>
        <a:ea typeface="Montserrat" panose="00000500000000000000" charset="0"/>
        <a:cs typeface="Montserrat" panose="000005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1353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625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875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6329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7303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1191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8525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7176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2AFEA5-68EA-41C8-98EF-686B9CD5E70C}" type="slidenum">
              <a:rPr lang="zh-CN" altLang="en-US" smtClean="0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5214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38A9CF-1E53-4FDE-829F-02FC483F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8D96DF6-9771-4CCD-AF1E-5BC2E6013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614B88A-003B-4C50-86DA-390FDBB7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2023/12/26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6C95EC-34F3-451D-A70C-F857F152D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B7F424-7BDC-49F3-80E7-40AAB71DD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4058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F79017-1C4A-4FDD-BD87-B409C216A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D0A923-6061-42D6-BAEE-9B799F986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0B0CFF-E2CE-45C9-96D6-84A20FEA3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2023/12/26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D80228-9B4D-463F-910B-3A97A94D6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41577DB-FA0E-4AC4-8818-C653CD3E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783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EB142C9-ACD5-4135-B13A-61DFEF7C89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B92F0B-5958-4340-B709-5DC1BC728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0CF814-404B-403B-B444-EFD2218D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2023/12/26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F8C6E4-65C7-4AF8-ADA3-04DB101C0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72A594-2799-4E0A-9C2D-E7522DC0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0833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orkspa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Freeform 12"/>
          <p:cNvSpPr>
            <a:spLocks/>
          </p:cNvSpPr>
          <p:nvPr userDrawn="1"/>
        </p:nvSpPr>
        <p:spPr bwMode="auto">
          <a:xfrm>
            <a:off x="0" y="5869518"/>
            <a:ext cx="12192000" cy="988484"/>
          </a:xfrm>
          <a:custGeom>
            <a:avLst/>
            <a:gdLst>
              <a:gd name="T0" fmla="*/ 11520 w 11520"/>
              <a:gd name="T1" fmla="*/ 0 h 933"/>
              <a:gd name="T2" fmla="*/ 0 w 11520"/>
              <a:gd name="T3" fmla="*/ 507 h 933"/>
              <a:gd name="T4" fmla="*/ 0 w 11520"/>
              <a:gd name="T5" fmla="*/ 933 h 933"/>
              <a:gd name="T6" fmla="*/ 11520 w 11520"/>
              <a:gd name="T7" fmla="*/ 933 h 933"/>
              <a:gd name="T8" fmla="*/ 11520 w 11520"/>
              <a:gd name="T9" fmla="*/ 0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20" h="933">
                <a:moveTo>
                  <a:pt x="11520" y="0"/>
                </a:moveTo>
                <a:lnTo>
                  <a:pt x="0" y="507"/>
                </a:lnTo>
                <a:lnTo>
                  <a:pt x="0" y="933"/>
                </a:lnTo>
                <a:lnTo>
                  <a:pt x="11520" y="933"/>
                </a:lnTo>
                <a:lnTo>
                  <a:pt x="115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F30096-E2FA-4C53-8FFA-C198FACBBC31}" type="datetimeFigureOut">
              <a:rPr lang="en-US" smtClean="0"/>
              <a:pPr/>
              <a:t>12/26/2023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6EB2CE-F8EE-47A0-A8D1-750600A296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3" name="Rectangle 11"/>
          <p:cNvSpPr>
            <a:spLocks noChangeArrowheads="1"/>
          </p:cNvSpPr>
          <p:nvPr userDrawn="1"/>
        </p:nvSpPr>
        <p:spPr bwMode="auto">
          <a:xfrm>
            <a:off x="4234" y="6407151"/>
            <a:ext cx="6351" cy="450851"/>
          </a:xfrm>
          <a:prstGeom prst="rect">
            <a:avLst/>
          </a:prstGeom>
          <a:solidFill>
            <a:srgbClr val="E7E9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19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Insert your title here</a:t>
            </a:r>
            <a:endParaRPr lang="en-US" noProof="0" dirty="0"/>
          </a:p>
        </p:txBody>
      </p:sp>
      <p:sp>
        <p:nvSpPr>
          <p:cNvPr id="238" name="Text Placeholder 4"/>
          <p:cNvSpPr>
            <a:spLocks noGrp="1"/>
          </p:cNvSpPr>
          <p:nvPr>
            <p:ph type="body" sz="quarter" idx="35" hasCustomPrompt="1"/>
          </p:nvPr>
        </p:nvSpPr>
        <p:spPr>
          <a:xfrm>
            <a:off x="623392" y="1892829"/>
            <a:ext cx="10945216" cy="3976688"/>
          </a:xfrm>
        </p:spPr>
        <p:txBody>
          <a:bodyPr anchor="t">
            <a:noAutofit/>
          </a:bodyPr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9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Ut enim ad minim veniam, quis nostrud exercitation ullamco laboris nisi ut aliquip ex ea commodo consequat.</a:t>
            </a:r>
          </a:p>
        </p:txBody>
      </p:sp>
      <p:grpSp>
        <p:nvGrpSpPr>
          <p:cNvPr id="9" name="Group 45"/>
          <p:cNvGrpSpPr>
            <a:grpSpLocks noChangeAspect="1"/>
          </p:cNvGrpSpPr>
          <p:nvPr userDrawn="1"/>
        </p:nvGrpSpPr>
        <p:grpSpPr bwMode="auto">
          <a:xfrm>
            <a:off x="10951801" y="6693359"/>
            <a:ext cx="1163515" cy="143171"/>
            <a:chOff x="5148" y="3159"/>
            <a:chExt cx="577" cy="71"/>
          </a:xfrm>
        </p:grpSpPr>
        <p:sp>
          <p:nvSpPr>
            <p:cNvPr id="10" name="Rectangle 46"/>
            <p:cNvSpPr>
              <a:spLocks noChangeArrowheads="1"/>
            </p:cNvSpPr>
            <p:nvPr userDrawn="1"/>
          </p:nvSpPr>
          <p:spPr bwMode="auto">
            <a:xfrm>
              <a:off x="5148" y="3159"/>
              <a:ext cx="44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©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47"/>
            <p:cNvSpPr>
              <a:spLocks noChangeArrowheads="1"/>
            </p:cNvSpPr>
            <p:nvPr userDrawn="1"/>
          </p:nvSpPr>
          <p:spPr bwMode="auto">
            <a:xfrm>
              <a:off x="5206" y="3159"/>
              <a:ext cx="37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T</a:t>
              </a:r>
              <a:endParaRPr kumimoji="0" lang="en-US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48"/>
            <p:cNvSpPr>
              <a:spLocks noChangeArrowheads="1"/>
            </p:cNvSpPr>
            <p:nvPr userDrawn="1"/>
          </p:nvSpPr>
          <p:spPr bwMode="auto">
            <a:xfrm>
              <a:off x="5235" y="3159"/>
              <a:ext cx="490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33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  <a:cs typeface="Arial" pitchFamily="34" charset="0"/>
                </a:rPr>
                <a:t>emplateswise.com</a:t>
              </a:r>
              <a:endPara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85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598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5B3C918-709D-4FCE-8687-7A6D8401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1E9C76E-A9D6-46E7-8B6B-3E5B8F193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E77C1BF-44C0-41F8-96DB-BE59DFD9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2023/12/26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975B7E-33AD-4A23-A0A1-DCDD686C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802E3F4-2F1E-4FF5-BEF0-DFC294E1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302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8A6F4D-F8A2-4A4A-8B8A-932123755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5D2CFA-D8D1-4C2E-81E3-C3EEA63A2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B7236F-5AB7-4FD0-9E45-3C02C3767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2023/12/26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EE283A-374A-45B8-945D-CA250F33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97BA4E-FB7B-4044-910C-2725A464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90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895DAC-4859-4A33-90FF-BDCE7E9A3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02945A5-F18C-4133-B575-E6DF8E81C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C0B1777-C922-47A8-82FC-65242D417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D9FA74C-6ED0-4DFC-893E-2C7F5455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2023/12/26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DC7E3DD-B788-4878-A78B-E405D6772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B343837-5599-4463-BE11-64EDD4E8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604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07B607-C2E1-436E-A291-0BC2F3252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5AF0537-C97D-4F64-AAF8-9EF634E87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6EA2246-FA8F-4147-B87C-E52ACB0BF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03BBBEE-6106-431E-9109-558E10ACF6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F7E8884-CDE6-4782-8DE4-0879DD85A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F19793C-EF66-4BC7-8311-0E584294C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2023/12/26</a:t>
            </a:fld>
            <a:endParaRPr lang="zh-CN" altLang="en-US" dirty="0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32F6DD-FABC-4116-8EFE-486307FF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2C47FFC-406C-4D9B-AEB0-85D67D7E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95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FA208D-3DC9-473B-ADA7-08A35C5D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EABC16A-3C38-4BD4-B9F0-155A7E74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2023/12/26</a:t>
            </a:fld>
            <a:endParaRPr lang="zh-CN" altLang="en-US" dirty="0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9E937007-E5C3-455C-8976-F0ED14F2A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55D7D82-8C45-485B-ABD1-4090DC18F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51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72D25C4-ABAB-4024-A2F5-D985F1AE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2023/12/26</a:t>
            </a:fld>
            <a:endParaRPr lang="zh-CN" altLang="en-US" dirty="0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E5EC9FFD-45CC-45C4-BEC6-277C9F438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B5184C4-37AD-4401-B9C1-661F64F3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4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F6CB0F-AC6B-4CD1-ACD6-FFC2B85E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5DADFBE-690D-435D-A478-93939DF98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4A9D4C9-DB44-482C-B6BD-038D9A27A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0ED837F-A4EE-4127-B268-E334F047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2023/12/26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7DC4822-F70E-497A-B11F-307620879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059AEA7-7489-4002-AD99-DCD49450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0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53319C-3621-416F-9533-209E34CD0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E5675ED-BE28-4CD4-8DBC-58F8358295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8776C74-559A-4B76-801A-05777E0F9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3AED6F2-CE6E-40D5-AA0A-5C8145AD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7012-494E-46F9-98B7-80122338A741}" type="datetimeFigureOut">
              <a:rPr lang="zh-CN" altLang="en-US" smtClean="0"/>
              <a:t>2023/12/26</a:t>
            </a:fld>
            <a:endParaRPr lang="zh-CN" altLang="en-US" dirty="0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FC337C3-2987-43CA-B151-417479F7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169471-2ACF-413A-B237-80F1618E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74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94E986D-81D2-4E23-AE2B-A415254B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215DECB-599F-4BD9-9FFA-A2ABEA46C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E285C6-099E-439A-8398-E4F6410585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D7012-494E-46F9-98B7-80122338A741}" type="datetimeFigureOut">
              <a:rPr lang="zh-CN" altLang="en-US" smtClean="0"/>
              <a:t>2023/12/26</a:t>
            </a:fld>
            <a:endParaRPr lang="zh-CN" altLang="en-US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E44FBA-330C-4584-84D4-0BAEA5D84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0B98A9-3FF8-4F5D-8F99-7A04438446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241-3346-4EDB-BE46-72B228A7CF48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9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01" r:id="rId12"/>
    <p:sldLayoutId id="214748370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audio" Target="../media/audio1.wav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389925" y="3084121"/>
            <a:ext cx="8443925" cy="1591444"/>
            <a:chOff x="3291768" y="1990315"/>
            <a:chExt cx="5208143" cy="5402656"/>
          </a:xfrm>
        </p:grpSpPr>
        <p:sp>
          <p:nvSpPr>
            <p:cNvPr id="17" name="文本框 16"/>
            <p:cNvSpPr txBox="1"/>
            <p:nvPr/>
          </p:nvSpPr>
          <p:spPr>
            <a:xfrm>
              <a:off x="3754288" y="2064268"/>
              <a:ext cx="4745623" cy="532870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ar-SA" sz="9600" dirty="0">
                  <a:solidFill>
                    <a:srgbClr val="1E365F"/>
                  </a:solidFill>
                  <a:latin typeface="Sakkal Majalla" panose="02000000000000000000" pitchFamily="2" charset="-78"/>
                  <a:cs typeface="Fanan" pitchFamily="2" charset="-78"/>
                </a:rPr>
                <a:t>هندسة البرمجيات</a:t>
              </a:r>
              <a:endParaRPr lang="zh-CN" altLang="en-US" sz="5400" dirty="0">
                <a:solidFill>
                  <a:srgbClr val="1E365F"/>
                </a:solidFill>
                <a:latin typeface="Sakkal Majalla" panose="02000000000000000000" pitchFamily="2" charset="-78"/>
                <a:ea typeface="Montserrat" panose="00000500000000000000" charset="0"/>
                <a:cs typeface="Fanan" pitchFamily="2" charset="-78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291768" y="1990315"/>
              <a:ext cx="4745623" cy="7802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endParaRPr lang="en-US" altLang="zh-CN" sz="2000" dirty="0">
                <a:solidFill>
                  <a:srgbClr val="000000">
                    <a:lumMod val="75000"/>
                    <a:lumOff val="25000"/>
                  </a:srgbClr>
                </a:solidFill>
                <a:latin typeface="Sakkal Majalla" panose="02000000000000000000" pitchFamily="2" charset="-78"/>
                <a:ea typeface="Montserrat" panose="00000500000000000000" charset="0"/>
                <a:cs typeface="Fanan" pitchFamily="2" charset="-78"/>
              </a:endParaRP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EF50005B-6367-4AFF-A327-F7D9A4C618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423" b="19591"/>
          <a:stretch/>
        </p:blipFill>
        <p:spPr>
          <a:xfrm>
            <a:off x="3792123" y="0"/>
            <a:ext cx="3681487" cy="2336572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9C9049E0-6E7A-0ACB-C1B2-6216D387A3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307" b="37093"/>
          <a:stretch>
            <a:fillRect/>
          </a:stretch>
        </p:blipFill>
        <p:spPr>
          <a:xfrm>
            <a:off x="-11153" y="4868129"/>
            <a:ext cx="12203151" cy="240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1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006388" y="422142"/>
            <a:ext cx="154940" cy="305276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1867" b="1" spc="-353" dirty="0">
                <a:solidFill>
                  <a:srgbClr val="FFFFFF"/>
                </a:solidFill>
                <a:latin typeface="DejaVu Sans"/>
                <a:cs typeface="DejaVu Sans"/>
              </a:rPr>
              <a:t>1</a:t>
            </a:r>
            <a:endParaRPr sz="1867" dirty="0">
              <a:latin typeface="DejaVu Sans"/>
              <a:cs typeface="DejaVu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961706" y="1355398"/>
            <a:ext cx="2222500" cy="4129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21" name="图片 6">
            <a:extLst>
              <a:ext uri="{FF2B5EF4-FFF2-40B4-BE49-F238E27FC236}">
                <a16:creationId xmlns:a16="http://schemas.microsoft.com/office/drawing/2014/main" id="{CF52E84F-5E61-411B-8198-47EB0EA539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6307" b="37093"/>
          <a:stretch>
            <a:fillRect/>
          </a:stretch>
        </p:blipFill>
        <p:spPr>
          <a:xfrm>
            <a:off x="-11151" y="4943790"/>
            <a:ext cx="12203151" cy="1912104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07817402-FCA3-93CB-A05A-06FB35242504}"/>
              </a:ext>
            </a:extLst>
          </p:cNvPr>
          <p:cNvSpPr/>
          <p:nvPr/>
        </p:nvSpPr>
        <p:spPr>
          <a:xfrm>
            <a:off x="1061777" y="228069"/>
            <a:ext cx="10825424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sz="3600" dirty="0">
              <a:cs typeface="Fanan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AE418B8-9A8A-318D-CBD9-EE66693CAE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" b="5235"/>
          <a:stretch/>
        </p:blipFill>
        <p:spPr>
          <a:xfrm>
            <a:off x="0" y="228069"/>
            <a:ext cx="12192000" cy="66278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0A4BDB3-044D-414E-BF0F-0E92CBC7DF1D}"/>
              </a:ext>
            </a:extLst>
          </p:cNvPr>
          <p:cNvSpPr/>
          <p:nvPr/>
        </p:nvSpPr>
        <p:spPr>
          <a:xfrm>
            <a:off x="239841" y="2381459"/>
            <a:ext cx="11713108" cy="41660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endParaRPr lang="ar-SA" sz="2800" dirty="0">
              <a:cs typeface="Fanan" pitchFamily="2" charset="-78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1151" y="6484890"/>
            <a:ext cx="12203151" cy="373111"/>
          </a:xfrm>
          <a:prstGeom prst="rect">
            <a:avLst/>
          </a:prstGeom>
        </p:spPr>
      </p:pic>
      <p:graphicFrame>
        <p:nvGraphicFramePr>
          <p:cNvPr id="33" name="جدول 32">
            <a:extLst>
              <a:ext uri="{FF2B5EF4-FFF2-40B4-BE49-F238E27FC236}">
                <a16:creationId xmlns:a16="http://schemas.microsoft.com/office/drawing/2014/main" id="{036BD38B-2C06-49C5-853D-D6C2E7187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260886"/>
              </p:ext>
            </p:extLst>
          </p:nvPr>
        </p:nvGraphicFramePr>
        <p:xfrm>
          <a:off x="239841" y="190204"/>
          <a:ext cx="11713108" cy="2024084"/>
        </p:xfrm>
        <a:graphic>
          <a:graphicData uri="http://schemas.openxmlformats.org/drawingml/2006/table">
            <a:tbl>
              <a:tblPr rtl="1" firstRow="1" bandRow="1">
                <a:tableStyleId>{FABFCF23-3B69-468F-B69F-88F6DE6A72F2}</a:tableStyleId>
              </a:tblPr>
              <a:tblGrid>
                <a:gridCol w="2928276">
                  <a:extLst>
                    <a:ext uri="{9D8B030D-6E8A-4147-A177-3AD203B41FA5}">
                      <a16:colId xmlns:a16="http://schemas.microsoft.com/office/drawing/2014/main" val="2598464030"/>
                    </a:ext>
                  </a:extLst>
                </a:gridCol>
                <a:gridCol w="6615202">
                  <a:extLst>
                    <a:ext uri="{9D8B030D-6E8A-4147-A177-3AD203B41FA5}">
                      <a16:colId xmlns:a16="http://schemas.microsoft.com/office/drawing/2014/main" val="4014821178"/>
                    </a:ext>
                  </a:extLst>
                </a:gridCol>
                <a:gridCol w="1375106">
                  <a:extLst>
                    <a:ext uri="{9D8B030D-6E8A-4147-A177-3AD203B41FA5}">
                      <a16:colId xmlns:a16="http://schemas.microsoft.com/office/drawing/2014/main" val="1900209592"/>
                    </a:ext>
                  </a:extLst>
                </a:gridCol>
                <a:gridCol w="794524">
                  <a:extLst>
                    <a:ext uri="{9D8B030D-6E8A-4147-A177-3AD203B41FA5}">
                      <a16:colId xmlns:a16="http://schemas.microsoft.com/office/drawing/2014/main" val="1270679293"/>
                    </a:ext>
                  </a:extLst>
                </a:gridCol>
              </a:tblGrid>
              <a:tr h="30078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رقم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5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موضوع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تهيئة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283921535"/>
                  </a:ext>
                </a:extLst>
              </a:tr>
              <a:tr h="300783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مدة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3 دقائق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نوع النشاط</a:t>
                      </a:r>
                    </a:p>
                  </a:txBody>
                  <a:tcPr marL="91445" marR="91445" marT="45690" marB="45690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جماعي </a:t>
                      </a:r>
                    </a:p>
                  </a:txBody>
                  <a:tcPr marL="91445" marR="91445" marT="45690" marB="45690"/>
                </a:tc>
                <a:extLst>
                  <a:ext uri="{0D108BD9-81ED-4DB2-BD59-A6C34878D82A}">
                    <a16:rowId xmlns:a16="http://schemas.microsoft.com/office/drawing/2014/main" val="1365642826"/>
                  </a:ext>
                </a:extLst>
              </a:tr>
              <a:tr h="1292684"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b="0" dirty="0">
                          <a:solidFill>
                            <a:srgbClr val="0099A9"/>
                          </a:solidFill>
                          <a:cs typeface="Fanan" pitchFamily="2" charset="-78"/>
                        </a:rPr>
                        <a:t>من خلال ما تعلمته </a:t>
                      </a:r>
                      <a:r>
                        <a:rPr lang="ar-SA" sz="2800" b="0" dirty="0" err="1">
                          <a:solidFill>
                            <a:srgbClr val="0099A9"/>
                          </a:solidFill>
                          <a:cs typeface="Fanan" pitchFamily="2" charset="-78"/>
                        </a:rPr>
                        <a:t>ماأفضل</a:t>
                      </a:r>
                      <a:r>
                        <a:rPr lang="ar-SA" sz="2800" b="0" dirty="0">
                          <a:solidFill>
                            <a:srgbClr val="0099A9"/>
                          </a:solidFill>
                          <a:cs typeface="Fanan" pitchFamily="2" charset="-78"/>
                        </a:rPr>
                        <a:t> </a:t>
                      </a:r>
                      <a:r>
                        <a:rPr lang="ar-SA" sz="2800" b="0" dirty="0" err="1">
                          <a:solidFill>
                            <a:srgbClr val="0099A9"/>
                          </a:solidFill>
                          <a:cs typeface="Fanan" pitchFamily="2" charset="-78"/>
                        </a:rPr>
                        <a:t>الاستراتجيات</a:t>
                      </a:r>
                      <a:r>
                        <a:rPr lang="ar-SA" sz="2800" b="0" dirty="0">
                          <a:solidFill>
                            <a:srgbClr val="0099A9"/>
                          </a:solidFill>
                          <a:cs typeface="Fanan" pitchFamily="2" charset="-78"/>
                        </a:rPr>
                        <a:t> للحصول على التغذية الراجعة على النماذج الأولية : </a:t>
                      </a: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endParaRPr lang="ar-S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5" marR="91445" marT="45690" marB="45690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956330"/>
                  </a:ext>
                </a:extLst>
              </a:tr>
            </a:tbl>
          </a:graphicData>
        </a:graphic>
      </p:graphicFrame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E76DF803-8F18-4235-9B73-77DB2B300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575889"/>
              </p:ext>
            </p:extLst>
          </p:nvPr>
        </p:nvGraphicFramePr>
        <p:xfrm>
          <a:off x="341644" y="2598259"/>
          <a:ext cx="11400977" cy="3576128"/>
        </p:xfrm>
        <a:graphic>
          <a:graphicData uri="http://schemas.openxmlformats.org/drawingml/2006/table">
            <a:tbl>
              <a:tblPr rtl="1" firstRow="1" bandRow="1">
                <a:tableStyleId>{7DF18680-E054-41AD-8BC1-D1AEF772440D}</a:tableStyleId>
              </a:tblPr>
              <a:tblGrid>
                <a:gridCol w="5986942">
                  <a:extLst>
                    <a:ext uri="{9D8B030D-6E8A-4147-A177-3AD203B41FA5}">
                      <a16:colId xmlns:a16="http://schemas.microsoft.com/office/drawing/2014/main" val="1357436015"/>
                    </a:ext>
                  </a:extLst>
                </a:gridCol>
                <a:gridCol w="5414035">
                  <a:extLst>
                    <a:ext uri="{9D8B030D-6E8A-4147-A177-3AD203B41FA5}">
                      <a16:colId xmlns:a16="http://schemas.microsoft.com/office/drawing/2014/main" val="1435269386"/>
                    </a:ext>
                  </a:extLst>
                </a:gridCol>
              </a:tblGrid>
              <a:tr h="894032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cs typeface="Fanan" pitchFamily="2" charset="-78"/>
                        </a:rPr>
                        <a:t>أفضل </a:t>
                      </a:r>
                      <a:r>
                        <a:rPr lang="ar-SA" sz="2800" b="1" dirty="0" err="1">
                          <a:cs typeface="Fanan" pitchFamily="2" charset="-78"/>
                        </a:rPr>
                        <a:t>الاستراتجيات</a:t>
                      </a:r>
                      <a:r>
                        <a:rPr lang="ar-SA" sz="2800" b="1" dirty="0">
                          <a:cs typeface="Fanan" pitchFamily="2" charset="-78"/>
                        </a:rPr>
                        <a:t> للحصول على تغذية راجعة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cs typeface="Fanan" pitchFamily="2" charset="-78"/>
                        </a:rPr>
                        <a:t>النظام العددي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7406817"/>
                  </a:ext>
                </a:extLst>
              </a:tr>
              <a:tr h="894032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1-الحصول على تعليقات من المستخدمين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cs typeface="Fanan" pitchFamily="2" charset="-78"/>
                        </a:rPr>
                        <a:t>4-السماح للمستخدم بتقديم كافة الأفكار البناءة والنقد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1146218"/>
                  </a:ext>
                </a:extLst>
              </a:tr>
              <a:tr h="894032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2-اختبار النموذج على الأشخاص المناسبين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cs typeface="Fanan" pitchFamily="2" charset="-78"/>
                        </a:rPr>
                        <a:t>5-تأكد مما ستختبره واطرح الأسئلة المناسبة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4307827"/>
                  </a:ext>
                </a:extLst>
              </a:tr>
              <a:tr h="894032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Fanan" pitchFamily="2" charset="-78"/>
                        </a:rPr>
                        <a:t>3-كن محايد عند عرض الأفكار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cs typeface="Fanan" pitchFamily="2" charset="-78"/>
                        </a:rPr>
                        <a:t>6-يمكنك تخطي الاختبار الأصلي للتكيف مع بيئة الاختبار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570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1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B4561619-E87C-4B32-B617-0549A96C31E9}"/>
              </a:ext>
            </a:extLst>
          </p:cNvPr>
          <p:cNvGrpSpPr/>
          <p:nvPr/>
        </p:nvGrpSpPr>
        <p:grpSpPr>
          <a:xfrm>
            <a:off x="8404306" y="339268"/>
            <a:ext cx="2919671" cy="816245"/>
            <a:chOff x="8623493" y="1831144"/>
            <a:chExt cx="3227367" cy="973015"/>
          </a:xfrm>
          <a:solidFill>
            <a:schemeClr val="accent6">
              <a:lumMod val="75000"/>
            </a:schemeClr>
          </a:solidFill>
        </p:grpSpPr>
        <p:sp>
          <p:nvSpPr>
            <p:cNvPr id="33" name="شكل حر: شكل 32">
              <a:extLst>
                <a:ext uri="{FF2B5EF4-FFF2-40B4-BE49-F238E27FC236}">
                  <a16:creationId xmlns:a16="http://schemas.microsoft.com/office/drawing/2014/main" id="{C41ACE17-477C-42E0-B055-9634546AF723}"/>
                </a:ext>
              </a:extLst>
            </p:cNvPr>
            <p:cNvSpPr/>
            <p:nvPr/>
          </p:nvSpPr>
          <p:spPr>
            <a:xfrm rot="16200000">
              <a:off x="9554307" y="900330"/>
              <a:ext cx="951916" cy="2813543"/>
            </a:xfrm>
            <a:custGeom>
              <a:avLst/>
              <a:gdLst>
                <a:gd name="connsiteX0" fmla="*/ 951916 w 951916"/>
                <a:gd name="connsiteY0" fmla="*/ 158657 h 2813543"/>
                <a:gd name="connsiteX1" fmla="*/ 951916 w 951916"/>
                <a:gd name="connsiteY1" fmla="*/ 444307 h 2813543"/>
                <a:gd name="connsiteX2" fmla="*/ 0 w 951916"/>
                <a:gd name="connsiteY2" fmla="*/ 444307 h 2813543"/>
                <a:gd name="connsiteX3" fmla="*/ 0 w 951916"/>
                <a:gd name="connsiteY3" fmla="*/ 2813542 h 2813543"/>
                <a:gd name="connsiteX4" fmla="*/ 951916 w 951916"/>
                <a:gd name="connsiteY4" fmla="*/ 2813542 h 2813543"/>
                <a:gd name="connsiteX5" fmla="*/ 951916 w 951916"/>
                <a:gd name="connsiteY5" fmla="*/ 2813543 h 2813543"/>
                <a:gd name="connsiteX6" fmla="*/ 0 w 951916"/>
                <a:gd name="connsiteY6" fmla="*/ 2813543 h 2813543"/>
                <a:gd name="connsiteX7" fmla="*/ 0 w 951916"/>
                <a:gd name="connsiteY7" fmla="*/ 158657 h 2813543"/>
                <a:gd name="connsiteX8" fmla="*/ 158656 w 951916"/>
                <a:gd name="connsiteY8" fmla="*/ 0 h 2813543"/>
                <a:gd name="connsiteX9" fmla="*/ 793260 w 951916"/>
                <a:gd name="connsiteY9" fmla="*/ 0 h 2813543"/>
                <a:gd name="connsiteX10" fmla="*/ 951916 w 951916"/>
                <a:gd name="connsiteY10" fmla="*/ 158657 h 281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51916" h="2813543">
                  <a:moveTo>
                    <a:pt x="951916" y="158657"/>
                  </a:moveTo>
                  <a:lnTo>
                    <a:pt x="951916" y="444307"/>
                  </a:lnTo>
                  <a:lnTo>
                    <a:pt x="0" y="444307"/>
                  </a:lnTo>
                  <a:lnTo>
                    <a:pt x="0" y="2813542"/>
                  </a:lnTo>
                  <a:lnTo>
                    <a:pt x="951916" y="2813542"/>
                  </a:lnTo>
                  <a:lnTo>
                    <a:pt x="951916" y="2813543"/>
                  </a:lnTo>
                  <a:lnTo>
                    <a:pt x="0" y="2813543"/>
                  </a:lnTo>
                  <a:lnTo>
                    <a:pt x="0" y="158657"/>
                  </a:lnTo>
                  <a:cubicBezTo>
                    <a:pt x="0" y="71035"/>
                    <a:pt x="71033" y="0"/>
                    <a:pt x="158656" y="0"/>
                  </a:cubicBezTo>
                  <a:lnTo>
                    <a:pt x="793260" y="0"/>
                  </a:lnTo>
                  <a:cubicBezTo>
                    <a:pt x="880883" y="0"/>
                    <a:pt x="951916" y="71035"/>
                    <a:pt x="951916" y="15865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SA"/>
            </a:p>
          </p:txBody>
        </p:sp>
        <p:sp>
          <p:nvSpPr>
            <p:cNvPr id="34" name="مستطيل: زوايا علوية مستديرة 33">
              <a:extLst>
                <a:ext uri="{FF2B5EF4-FFF2-40B4-BE49-F238E27FC236}">
                  <a16:creationId xmlns:a16="http://schemas.microsoft.com/office/drawing/2014/main" id="{832C28C0-3C67-4356-8326-33DE0078DA57}"/>
                </a:ext>
              </a:extLst>
            </p:cNvPr>
            <p:cNvSpPr/>
            <p:nvPr/>
          </p:nvSpPr>
          <p:spPr>
            <a:xfrm rot="5400000" flipH="1">
              <a:off x="9960120" y="913419"/>
              <a:ext cx="967940" cy="2813540"/>
            </a:xfrm>
            <a:prstGeom prst="round2Same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84CC4136-7B49-4EF4-A0A6-36261E6DB408}"/>
                </a:ext>
              </a:extLst>
            </p:cNvPr>
            <p:cNvSpPr txBox="1"/>
            <p:nvPr/>
          </p:nvSpPr>
          <p:spPr>
            <a:xfrm>
              <a:off x="9037320" y="2058579"/>
              <a:ext cx="2468880" cy="440267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1">
              <a:spAutoFit/>
            </a:bodyPr>
            <a:lstStyle/>
            <a:p>
              <a:pPr algn="ctr"/>
              <a:r>
                <a:rPr lang="ar-SA" b="1" dirty="0">
                  <a:latin typeface="Dubai" panose="020B0503030403030204" pitchFamily="34" charset="-78"/>
                  <a:cs typeface="Dubai" panose="020B0503030403030204" pitchFamily="34" charset="-78"/>
                </a:rPr>
                <a:t>تقويم ختامي</a:t>
              </a:r>
            </a:p>
          </p:txBody>
        </p:sp>
      </p:grpSp>
      <p:sp>
        <p:nvSpPr>
          <p:cNvPr id="70" name="مستطيل: زوايا مستديرة 69">
            <a:extLst>
              <a:ext uri="{FF2B5EF4-FFF2-40B4-BE49-F238E27FC236}">
                <a16:creationId xmlns:a16="http://schemas.microsoft.com/office/drawing/2014/main" id="{EF5DC492-9D2D-4EA4-B9F6-91CADCF95FD0}"/>
              </a:ext>
            </a:extLst>
          </p:cNvPr>
          <p:cNvSpPr/>
          <p:nvPr/>
        </p:nvSpPr>
        <p:spPr>
          <a:xfrm>
            <a:off x="3195376" y="2051207"/>
            <a:ext cx="7421759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1" name="مستطيل: زوايا مستديرة 70">
            <a:extLst>
              <a:ext uri="{FF2B5EF4-FFF2-40B4-BE49-F238E27FC236}">
                <a16:creationId xmlns:a16="http://schemas.microsoft.com/office/drawing/2014/main" id="{0883A232-9FA4-4BCE-8ED0-79E5EA8E67D8}"/>
              </a:ext>
            </a:extLst>
          </p:cNvPr>
          <p:cNvSpPr/>
          <p:nvPr/>
        </p:nvSpPr>
        <p:spPr>
          <a:xfrm>
            <a:off x="10865218" y="2051207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1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2BF2A5D9-9269-4949-8E29-5BF75FFA6553}"/>
              </a:ext>
            </a:extLst>
          </p:cNvPr>
          <p:cNvSpPr txBox="1"/>
          <p:nvPr/>
        </p:nvSpPr>
        <p:spPr>
          <a:xfrm>
            <a:off x="3864682" y="2236197"/>
            <a:ext cx="6674456" cy="4001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يستخدم برنامج بنسل </a:t>
            </a:r>
            <a:r>
              <a:rPr lang="ar-SA" sz="2000" b="1" dirty="0" err="1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بروجكت</a:t>
            </a:r>
            <a:r>
              <a:rPr lang="ar-S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لإنشاء المخطط </a:t>
            </a:r>
            <a:r>
              <a:rPr lang="ar-SA" sz="2000" b="1" dirty="0" err="1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الإنسيابي</a:t>
            </a:r>
            <a:r>
              <a:rPr lang="ar-SA" sz="2000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فقط</a:t>
            </a:r>
            <a:endParaRPr lang="ar-KW" sz="2000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3" name="مستطيل: زوايا مستديرة 72">
            <a:extLst>
              <a:ext uri="{FF2B5EF4-FFF2-40B4-BE49-F238E27FC236}">
                <a16:creationId xmlns:a16="http://schemas.microsoft.com/office/drawing/2014/main" id="{E29BE77C-1B17-4D65-A370-FA75F600EF84}"/>
              </a:ext>
            </a:extLst>
          </p:cNvPr>
          <p:cNvSpPr/>
          <p:nvPr/>
        </p:nvSpPr>
        <p:spPr>
          <a:xfrm>
            <a:off x="3195377" y="3045665"/>
            <a:ext cx="7421758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4" name="مستطيل: زوايا مستديرة 73">
            <a:extLst>
              <a:ext uri="{FF2B5EF4-FFF2-40B4-BE49-F238E27FC236}">
                <a16:creationId xmlns:a16="http://schemas.microsoft.com/office/drawing/2014/main" id="{F2B08C65-E7F8-4165-B291-E1A59B867B55}"/>
              </a:ext>
            </a:extLst>
          </p:cNvPr>
          <p:cNvSpPr/>
          <p:nvPr/>
        </p:nvSpPr>
        <p:spPr>
          <a:xfrm>
            <a:off x="10865218" y="3045665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2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AD616EF1-904E-464E-8EF6-65FE7E03AFB8}"/>
              </a:ext>
            </a:extLst>
          </p:cNvPr>
          <p:cNvSpPr txBox="1"/>
          <p:nvPr/>
        </p:nvSpPr>
        <p:spPr>
          <a:xfrm>
            <a:off x="3319418" y="3192276"/>
            <a:ext cx="7201865" cy="64633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b="1" dirty="0" err="1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لايمكن</a:t>
            </a:r>
            <a:r>
              <a:rPr lang="ar-SA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 للمستخدم التفاعل مع النموذج الأولي لذلك يجب عرض شاشات التطبيق المتعدد جنباً إلى جنب </a:t>
            </a:r>
            <a:endParaRPr lang="ar-KW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6" name="مستطيل: زوايا مستديرة 75">
            <a:extLst>
              <a:ext uri="{FF2B5EF4-FFF2-40B4-BE49-F238E27FC236}">
                <a16:creationId xmlns:a16="http://schemas.microsoft.com/office/drawing/2014/main" id="{3B567266-06AC-41BD-813B-6DEE655B76B1}"/>
              </a:ext>
            </a:extLst>
          </p:cNvPr>
          <p:cNvSpPr/>
          <p:nvPr/>
        </p:nvSpPr>
        <p:spPr>
          <a:xfrm>
            <a:off x="3195376" y="4040123"/>
            <a:ext cx="7421759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7" name="مستطيل: زوايا مستديرة 76">
            <a:extLst>
              <a:ext uri="{FF2B5EF4-FFF2-40B4-BE49-F238E27FC236}">
                <a16:creationId xmlns:a16="http://schemas.microsoft.com/office/drawing/2014/main" id="{8A353E32-C2AB-44C7-B200-A9CBBE841515}"/>
              </a:ext>
            </a:extLst>
          </p:cNvPr>
          <p:cNvSpPr/>
          <p:nvPr/>
        </p:nvSpPr>
        <p:spPr>
          <a:xfrm>
            <a:off x="10865218" y="4040123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3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359BBC17-4FFB-4241-BB62-AD64ED235DC2}"/>
              </a:ext>
            </a:extLst>
          </p:cNvPr>
          <p:cNvSpPr txBox="1"/>
          <p:nvPr/>
        </p:nvSpPr>
        <p:spPr>
          <a:xfrm>
            <a:off x="3484039" y="4089631"/>
            <a:ext cx="703724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latin typeface="Dubai" panose="020B0503030403030204" pitchFamily="34" charset="-78"/>
                <a:cs typeface="Dubai" panose="020B0503030403030204" pitchFamily="34" charset="-78"/>
              </a:rPr>
              <a:t>من أفضل </a:t>
            </a:r>
            <a:r>
              <a:rPr lang="ar-SA" b="1" dirty="0" err="1">
                <a:latin typeface="Dubai" panose="020B0503030403030204" pitchFamily="34" charset="-78"/>
                <a:cs typeface="Dubai" panose="020B0503030403030204" pitchFamily="34" charset="-78"/>
              </a:rPr>
              <a:t>الاستراتجيات</a:t>
            </a:r>
            <a:r>
              <a:rPr lang="ar-SA" b="1" dirty="0">
                <a:latin typeface="Dubai" panose="020B0503030403030204" pitchFamily="34" charset="-78"/>
                <a:cs typeface="Dubai" panose="020B0503030403030204" pitchFamily="34" charset="-78"/>
              </a:rPr>
              <a:t> للحصول على تغذية راجعة للنموذج الأولي الحصول على تعليقات المستخدمين كإجراء المقابلات الشخصية</a:t>
            </a:r>
            <a:endParaRPr lang="ar-KW" b="1" dirty="0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79" name="مستطيل: زوايا مستديرة 78">
            <a:extLst>
              <a:ext uri="{FF2B5EF4-FFF2-40B4-BE49-F238E27FC236}">
                <a16:creationId xmlns:a16="http://schemas.microsoft.com/office/drawing/2014/main" id="{60EB6222-173E-4F0A-84E1-297CBCA5D9DC}"/>
              </a:ext>
            </a:extLst>
          </p:cNvPr>
          <p:cNvSpPr/>
          <p:nvPr/>
        </p:nvSpPr>
        <p:spPr>
          <a:xfrm>
            <a:off x="3195376" y="5034581"/>
            <a:ext cx="7421759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KW" sz="2000" b="1"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0" name="مستطيل: زوايا مستديرة 79">
            <a:extLst>
              <a:ext uri="{FF2B5EF4-FFF2-40B4-BE49-F238E27FC236}">
                <a16:creationId xmlns:a16="http://schemas.microsoft.com/office/drawing/2014/main" id="{27B4D45A-37B9-447E-9FA9-5F679C5A4B4F}"/>
              </a:ext>
            </a:extLst>
          </p:cNvPr>
          <p:cNvSpPr/>
          <p:nvPr/>
        </p:nvSpPr>
        <p:spPr>
          <a:xfrm>
            <a:off x="10865218" y="5034581"/>
            <a:ext cx="600075" cy="6708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ysClr val="windowText" lastClr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4</a:t>
            </a:r>
            <a:endParaRPr lang="ar-KW" sz="2000" b="1" dirty="0">
              <a:solidFill>
                <a:sysClr val="windowText" lastClr="000000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DC4BE24E-64F8-4B57-B901-DE876D3F076B}"/>
              </a:ext>
            </a:extLst>
          </p:cNvPr>
          <p:cNvSpPr txBox="1"/>
          <p:nvPr/>
        </p:nvSpPr>
        <p:spPr>
          <a:xfrm>
            <a:off x="3332926" y="5059542"/>
            <a:ext cx="7214417" cy="36933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tx1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يحتوي التطبيق السابق على خمس شاشات</a:t>
            </a:r>
            <a:endParaRPr lang="ar-KW" b="1" dirty="0">
              <a:solidFill>
                <a:schemeClr val="tx1"/>
              </a:solidFill>
              <a:latin typeface="Dubai" panose="020B0503030403030204" pitchFamily="34" charset="-78"/>
              <a:cs typeface="Dubai" panose="020B0503030403030204" pitchFamily="34" charset="-78"/>
            </a:endParaRPr>
          </a:p>
        </p:txBody>
      </p:sp>
      <p:pic>
        <p:nvPicPr>
          <p:cNvPr id="83" name="رسم 82" descr="شارة علامة 1 مع تعبئة خالصة">
            <a:extLst>
              <a:ext uri="{FF2B5EF4-FFF2-40B4-BE49-F238E27FC236}">
                <a16:creationId xmlns:a16="http://schemas.microsoft.com/office/drawing/2014/main" id="{60935D6A-693A-450C-80CB-9E63D7E76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5764" y="455594"/>
            <a:ext cx="1070019" cy="1070019"/>
          </a:xfrm>
          <a:prstGeom prst="rect">
            <a:avLst/>
          </a:prstGeom>
        </p:spPr>
      </p:pic>
      <p:pic>
        <p:nvPicPr>
          <p:cNvPr id="82" name="رسم 81" descr="شارة الصليب مع تعبئة خالصة">
            <a:extLst>
              <a:ext uri="{FF2B5EF4-FFF2-40B4-BE49-F238E27FC236}">
                <a16:creationId xmlns:a16="http://schemas.microsoft.com/office/drawing/2014/main" id="{5482FDE4-9924-4558-8611-5A47DB9C79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13784" y="455595"/>
            <a:ext cx="1070019" cy="1070019"/>
          </a:xfrm>
          <a:prstGeom prst="rect">
            <a:avLst/>
          </a:prstGeom>
        </p:spPr>
      </p:pic>
      <p:sp>
        <p:nvSpPr>
          <p:cNvPr id="9" name="قوس متوسط مزدوج 8">
            <a:extLst>
              <a:ext uri="{FF2B5EF4-FFF2-40B4-BE49-F238E27FC236}">
                <a16:creationId xmlns:a16="http://schemas.microsoft.com/office/drawing/2014/main" id="{AF322DAC-D308-42BC-A13F-3458AECA33EE}"/>
              </a:ext>
            </a:extLst>
          </p:cNvPr>
          <p:cNvSpPr/>
          <p:nvPr/>
        </p:nvSpPr>
        <p:spPr>
          <a:xfrm>
            <a:off x="726707" y="1969477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5" name="قوس متوسط مزدوج 54">
            <a:extLst>
              <a:ext uri="{FF2B5EF4-FFF2-40B4-BE49-F238E27FC236}">
                <a16:creationId xmlns:a16="http://schemas.microsoft.com/office/drawing/2014/main" id="{0C4D6A17-4F3E-4BA5-BB4D-7377F4B69B52}"/>
              </a:ext>
            </a:extLst>
          </p:cNvPr>
          <p:cNvSpPr/>
          <p:nvPr/>
        </p:nvSpPr>
        <p:spPr>
          <a:xfrm>
            <a:off x="713198" y="2998881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قوس متوسط مزدوج 55">
            <a:extLst>
              <a:ext uri="{FF2B5EF4-FFF2-40B4-BE49-F238E27FC236}">
                <a16:creationId xmlns:a16="http://schemas.microsoft.com/office/drawing/2014/main" id="{43008CAD-4824-46FC-B6E1-F778C319D2C5}"/>
              </a:ext>
            </a:extLst>
          </p:cNvPr>
          <p:cNvSpPr/>
          <p:nvPr/>
        </p:nvSpPr>
        <p:spPr>
          <a:xfrm>
            <a:off x="711098" y="3999258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7" name="قوس متوسط مزدوج 56">
            <a:extLst>
              <a:ext uri="{FF2B5EF4-FFF2-40B4-BE49-F238E27FC236}">
                <a16:creationId xmlns:a16="http://schemas.microsoft.com/office/drawing/2014/main" id="{415DB9CD-BC1F-4B04-B268-0D0F2D607F03}"/>
              </a:ext>
            </a:extLst>
          </p:cNvPr>
          <p:cNvSpPr/>
          <p:nvPr/>
        </p:nvSpPr>
        <p:spPr>
          <a:xfrm>
            <a:off x="726706" y="4963570"/>
            <a:ext cx="2358137" cy="752608"/>
          </a:xfrm>
          <a:prstGeom prst="bracketPair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F5F7E1A5-CC41-4639-80A0-FC45BE4BA35F}"/>
              </a:ext>
            </a:extLst>
          </p:cNvPr>
          <p:cNvSpPr/>
          <p:nvPr/>
        </p:nvSpPr>
        <p:spPr>
          <a:xfrm>
            <a:off x="4783803" y="554628"/>
            <a:ext cx="62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أو</a:t>
            </a:r>
          </a:p>
        </p:txBody>
      </p:sp>
      <p:pic>
        <p:nvPicPr>
          <p:cNvPr id="30" name="رسم 29" descr="شارة علامة 1 مع تعبئة خالصة">
            <a:extLst>
              <a:ext uri="{FF2B5EF4-FFF2-40B4-BE49-F238E27FC236}">
                <a16:creationId xmlns:a16="http://schemas.microsoft.com/office/drawing/2014/main" id="{A65F15D8-ED48-4953-BE7B-ACE289E41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8690" y="3846746"/>
            <a:ext cx="1070019" cy="1070019"/>
          </a:xfrm>
          <a:prstGeom prst="rect">
            <a:avLst/>
          </a:prstGeom>
        </p:spPr>
      </p:pic>
      <p:pic>
        <p:nvPicPr>
          <p:cNvPr id="36" name="رسم 35" descr="شارة علامة 1 مع تعبئة خالصة">
            <a:extLst>
              <a:ext uri="{FF2B5EF4-FFF2-40B4-BE49-F238E27FC236}">
                <a16:creationId xmlns:a16="http://schemas.microsoft.com/office/drawing/2014/main" id="{1D7A9D58-7F01-43E0-B83F-E69981804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70764" y="2840175"/>
            <a:ext cx="1070019" cy="1070019"/>
          </a:xfrm>
          <a:prstGeom prst="rect">
            <a:avLst/>
          </a:prstGeom>
        </p:spPr>
      </p:pic>
      <p:pic>
        <p:nvPicPr>
          <p:cNvPr id="41" name="رسم 40" descr="شارة الصليب مع تعبئة خالصة">
            <a:extLst>
              <a:ext uri="{FF2B5EF4-FFF2-40B4-BE49-F238E27FC236}">
                <a16:creationId xmlns:a16="http://schemas.microsoft.com/office/drawing/2014/main" id="{81379414-439E-4420-850E-18E72E58E2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9546" y="4858423"/>
            <a:ext cx="1070019" cy="1070019"/>
          </a:xfrm>
          <a:prstGeom prst="rect">
            <a:avLst/>
          </a:prstGeom>
        </p:spPr>
      </p:pic>
      <p:pic>
        <p:nvPicPr>
          <p:cNvPr id="5" name="رسم 4" descr="شارة الصليب مع تعبئة خالصة">
            <a:extLst>
              <a:ext uri="{FF2B5EF4-FFF2-40B4-BE49-F238E27FC236}">
                <a16:creationId xmlns:a16="http://schemas.microsoft.com/office/drawing/2014/main" id="{866D018F-E13C-35CE-CE66-20E1065FE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5156" y="1761708"/>
            <a:ext cx="1070019" cy="1070019"/>
          </a:xfrm>
          <a:prstGeom prst="rect">
            <a:avLst/>
          </a:prstGeom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8A5FD04C-FC64-055C-1D89-D1F15173254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r="6307" b="37093"/>
          <a:stretch>
            <a:fillRect/>
          </a:stretch>
        </p:blipFill>
        <p:spPr>
          <a:xfrm>
            <a:off x="0" y="5705459"/>
            <a:ext cx="12203151" cy="117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71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  <p:sndAc>
          <p:stSnd>
            <p:snd r:embed="rId3" name="قلب الصفحة.wav"/>
          </p:stSnd>
        </p:sndAc>
      </p:transition>
    </mc:Choice>
    <mc:Fallback xmlns="">
      <p:transition spd="slow">
        <p:fade/>
        <p:sndAc>
          <p:stSnd>
            <p:snd r:embed="rId11" name="قلب الصفحة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8419533" y="4140906"/>
            <a:ext cx="398896" cy="234918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>
              <a:spcBef>
                <a:spcPts val="127"/>
              </a:spcBef>
            </a:pPr>
            <a:endParaRPr sz="1533">
              <a:latin typeface="DejaVu Sans"/>
              <a:cs typeface="DejaVu San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58591" y="4262425"/>
            <a:ext cx="565173" cy="23497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>
              <a:spcBef>
                <a:spcPts val="127"/>
              </a:spcBef>
            </a:pPr>
            <a:endParaRPr sz="2300" baseline="28985">
              <a:latin typeface="DejaVu Sans"/>
              <a:cs typeface="DejaVu San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85554" y="4199839"/>
            <a:ext cx="564313" cy="234977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50799">
              <a:spcBef>
                <a:spcPts val="127"/>
              </a:spcBef>
            </a:pPr>
            <a:endParaRPr sz="2300" baseline="28985">
              <a:latin typeface="DejaVu Sans"/>
              <a:cs typeface="DejaVu Sans"/>
            </a:endParaRPr>
          </a:p>
        </p:txBody>
      </p:sp>
      <p:pic>
        <p:nvPicPr>
          <p:cNvPr id="41" name="图片 6">
            <a:extLst>
              <a:ext uri="{FF2B5EF4-FFF2-40B4-BE49-F238E27FC236}">
                <a16:creationId xmlns:a16="http://schemas.microsoft.com/office/drawing/2014/main" id="{377C5012-436A-4A8F-9B81-9F07F5467A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6307" b="37093"/>
          <a:stretch>
            <a:fillRect/>
          </a:stretch>
        </p:blipFill>
        <p:spPr>
          <a:xfrm>
            <a:off x="0" y="5344420"/>
            <a:ext cx="12203151" cy="1536281"/>
          </a:xfrm>
          <a:prstGeom prst="rect">
            <a:avLst/>
          </a:prstGeom>
        </p:spPr>
      </p:pic>
      <p:sp>
        <p:nvSpPr>
          <p:cNvPr id="54" name="مستطيل 53">
            <a:extLst>
              <a:ext uri="{FF2B5EF4-FFF2-40B4-BE49-F238E27FC236}">
                <a16:creationId xmlns:a16="http://schemas.microsoft.com/office/drawing/2014/main" id="{CD33F3B4-C5A4-92B4-534B-6698FB5C6069}"/>
              </a:ext>
            </a:extLst>
          </p:cNvPr>
          <p:cNvSpPr/>
          <p:nvPr/>
        </p:nvSpPr>
        <p:spPr>
          <a:xfrm>
            <a:off x="5122607" y="215063"/>
            <a:ext cx="7069394" cy="841970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واجب منزلي 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0DBDA950-7D73-CB25-D268-B056D318EE04}"/>
              </a:ext>
            </a:extLst>
          </p:cNvPr>
          <p:cNvGrpSpPr/>
          <p:nvPr/>
        </p:nvGrpSpPr>
        <p:grpSpPr>
          <a:xfrm>
            <a:off x="5345508" y="1799982"/>
            <a:ext cx="4105118" cy="917112"/>
            <a:chOff x="297518" y="1437062"/>
            <a:chExt cx="1765209" cy="1584433"/>
          </a:xfrm>
          <a:solidFill>
            <a:srgbClr val="0070C0"/>
          </a:solidFill>
        </p:grpSpPr>
        <p:sp>
          <p:nvSpPr>
            <p:cNvPr id="4" name="Google Shape;940;p42">
              <a:extLst>
                <a:ext uri="{FF2B5EF4-FFF2-40B4-BE49-F238E27FC236}">
                  <a16:creationId xmlns:a16="http://schemas.microsoft.com/office/drawing/2014/main" id="{E557EC39-A131-93F0-20F0-38A04027D42C}"/>
                </a:ext>
              </a:extLst>
            </p:cNvPr>
            <p:cNvSpPr/>
            <p:nvPr/>
          </p:nvSpPr>
          <p:spPr>
            <a:xfrm>
              <a:off x="297518" y="1437062"/>
              <a:ext cx="1765209" cy="1584433"/>
            </a:xfrm>
            <a:prstGeom prst="roundRect">
              <a:avLst/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1">
                <a:buClr>
                  <a:srgbClr val="000000"/>
                </a:buClr>
              </a:pPr>
              <a:endParaRPr sz="3200" b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" name="Google Shape;943;p42">
              <a:extLst>
                <a:ext uri="{FF2B5EF4-FFF2-40B4-BE49-F238E27FC236}">
                  <a16:creationId xmlns:a16="http://schemas.microsoft.com/office/drawing/2014/main" id="{C14C1101-B538-BC62-F5C6-AF3309981484}"/>
                </a:ext>
              </a:extLst>
            </p:cNvPr>
            <p:cNvSpPr txBox="1">
              <a:spLocks/>
            </p:cNvSpPr>
            <p:nvPr/>
          </p:nvSpPr>
          <p:spPr>
            <a:xfrm>
              <a:off x="446398" y="1845278"/>
              <a:ext cx="1467448" cy="768000"/>
            </a:xfrm>
            <a:prstGeom prst="roundRect">
              <a:avLst/>
            </a:prstGeom>
            <a:grpFill/>
          </p:spPr>
          <p:txBody>
            <a:bodyPr spcFirstLastPara="1" vert="horz" wrap="square" lIns="121900" tIns="121900" rIns="121900" bIns="12190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defRPr>
              </a:lvl1pPr>
            </a:lstStyle>
            <a:p>
              <a:pPr algn="ctr" rtl="1">
                <a:lnSpc>
                  <a:spcPct val="100000"/>
                </a:lnSpc>
                <a:buClr>
                  <a:schemeClr val="dk1"/>
                </a:buClr>
              </a:pPr>
              <a:r>
                <a:rPr lang="ar-SA" sz="2800" b="1" dirty="0">
                  <a:solidFill>
                    <a:schemeClr val="bg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تدريب 1 صفحة 109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522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 descr="خلفية تجريدية لشبكة">
            <a:extLst>
              <a:ext uri="{FF2B5EF4-FFF2-40B4-BE49-F238E27FC236}">
                <a16:creationId xmlns:a16="http://schemas.microsoft.com/office/drawing/2014/main" id="{0BBF19E0-DC61-4D62-B6FC-59DF7046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44C2E5B-070F-4CB2-BB70-693CA6F78F68}"/>
              </a:ext>
            </a:extLst>
          </p:cNvPr>
          <p:cNvSpPr txBox="1"/>
          <p:nvPr/>
        </p:nvSpPr>
        <p:spPr>
          <a:xfrm>
            <a:off x="0" y="5365376"/>
            <a:ext cx="8259745" cy="1306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000" dirty="0">
                <a:solidFill>
                  <a:srgbClr val="FF0000"/>
                </a:solidFill>
                <a:cs typeface="Fanan" pitchFamily="2" charset="-78"/>
              </a:rPr>
              <a:t>نهاية الدرس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F53C4B33-A304-46E4-97E8-8297BB343BAA}"/>
              </a:ext>
            </a:extLst>
          </p:cNvPr>
          <p:cNvGrpSpPr/>
          <p:nvPr/>
        </p:nvGrpSpPr>
        <p:grpSpPr>
          <a:xfrm>
            <a:off x="1" y="-829994"/>
            <a:ext cx="5965276" cy="7643431"/>
            <a:chOff x="2" y="-785432"/>
            <a:chExt cx="6646128" cy="764343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3"/>
            <a:srcRect l="46802" b="49342"/>
            <a:stretch>
              <a:fillRect/>
            </a:stretch>
          </p:blipFill>
          <p:spPr>
            <a:xfrm rot="5400000" flipH="1">
              <a:off x="-498650" y="-286780"/>
              <a:ext cx="7643431" cy="6646128"/>
            </a:xfrm>
            <a:prstGeom prst="rect">
              <a:avLst/>
            </a:prstGeom>
          </p:spPr>
        </p:pic>
        <p:sp>
          <p:nvSpPr>
            <p:cNvPr id="27" name="文本框 26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  <p:cNvSpPr txBox="1"/>
            <p:nvPr/>
          </p:nvSpPr>
          <p:spPr>
            <a:xfrm>
              <a:off x="61657" y="1859340"/>
              <a:ext cx="258286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8565">
                <a:defRPr/>
              </a:pPr>
              <a:r>
                <a:rPr lang="ar-SA" altLang="zh-CN" sz="4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tserrat" panose="00000500000000000000" charset="0"/>
                  <a:ea typeface="Montserrat" panose="00000500000000000000" charset="0"/>
                  <a:cs typeface="Mohareb 1" pitchFamily="2" charset="-78"/>
                </a:rPr>
                <a:t>محتويات </a:t>
              </a:r>
            </a:p>
            <a:p>
              <a:pPr algn="ctr" defTabSz="1218565">
                <a:defRPr/>
              </a:pPr>
              <a:r>
                <a:rPr lang="ar-SA" altLang="zh-CN" sz="48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ontserrat" panose="00000500000000000000" charset="0"/>
                  <a:ea typeface="Montserrat" panose="00000500000000000000" charset="0"/>
                  <a:cs typeface="Mohareb 1" pitchFamily="2" charset="-78"/>
                </a:rPr>
                <a:t>المنهج</a:t>
              </a:r>
              <a:endParaRPr lang="zh-CN" altLang="en-US" sz="4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" panose="00000500000000000000" charset="0"/>
                <a:ea typeface="Montserrat" panose="00000500000000000000" charset="0"/>
                <a:cs typeface="Mohareb 1" pitchFamily="2" charset="-78"/>
              </a:endParaRPr>
            </a:p>
          </p:txBody>
        </p:sp>
      </p:grpSp>
      <p:sp>
        <p:nvSpPr>
          <p:cNvPr id="55" name="Google Shape;301;p27">
            <a:extLst>
              <a:ext uri="{FF2B5EF4-FFF2-40B4-BE49-F238E27FC236}">
                <a16:creationId xmlns:a16="http://schemas.microsoft.com/office/drawing/2014/main" id="{61894CB2-C61E-413A-A1AF-E2D8A9D4861A}"/>
              </a:ext>
            </a:extLst>
          </p:cNvPr>
          <p:cNvSpPr txBox="1">
            <a:spLocks/>
          </p:cNvSpPr>
          <p:nvPr/>
        </p:nvSpPr>
        <p:spPr>
          <a:xfrm>
            <a:off x="375338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ar-SA" dirty="0"/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23A06A67-C5C7-4C3F-AFAE-30E49E4E71E7}"/>
              </a:ext>
            </a:extLst>
          </p:cNvPr>
          <p:cNvGrpSpPr/>
          <p:nvPr/>
        </p:nvGrpSpPr>
        <p:grpSpPr>
          <a:xfrm>
            <a:off x="5577459" y="468492"/>
            <a:ext cx="6412536" cy="4251479"/>
            <a:chOff x="6044286" y="729897"/>
            <a:chExt cx="6045309" cy="3716809"/>
          </a:xfrm>
        </p:grpSpPr>
        <p:grpSp>
          <p:nvGrpSpPr>
            <p:cNvPr id="28" name="组合 27"/>
            <p:cNvGrpSpPr/>
            <p:nvPr/>
          </p:nvGrpSpPr>
          <p:grpSpPr>
            <a:xfrm>
              <a:off x="11040556" y="729897"/>
              <a:ext cx="981238" cy="827599"/>
              <a:chOff x="6816123" y="1178137"/>
              <a:chExt cx="3809160" cy="3824685"/>
            </a:xfrm>
          </p:grpSpPr>
          <p:sp>
            <p:nvSpPr>
              <p:cNvPr id="29" name="矩形 28"/>
              <p:cNvSpPr/>
              <p:nvPr/>
            </p:nvSpPr>
            <p:spPr>
              <a:xfrm rot="1800000">
                <a:off x="7223160" y="1909920"/>
                <a:ext cx="3402123" cy="3092902"/>
              </a:xfrm>
              <a:prstGeom prst="rect">
                <a:avLst/>
              </a:prstGeom>
              <a:gradFill>
                <a:gsLst>
                  <a:gs pos="0">
                    <a:srgbClr val="FFFFFF">
                      <a:lumMod val="50000"/>
                    </a:srgbClr>
                  </a:gs>
                  <a:gs pos="82000">
                    <a:srgbClr val="F8F8F8">
                      <a:alpha val="0"/>
                    </a:srgbClr>
                  </a:gs>
                </a:gsLst>
                <a:lin ang="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6816123" y="1178137"/>
                <a:ext cx="3115200" cy="3115199"/>
              </a:xfrm>
              <a:prstGeom prst="ellipse">
                <a:avLst/>
              </a:prstGeom>
              <a:solidFill>
                <a:srgbClr val="0099A9"/>
              </a:solidFill>
              <a:ln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" panose="00000500000000000000" charset="0"/>
                    <a:ea typeface="Montserrat" panose="00000500000000000000" charset="0"/>
                    <a:cs typeface="Montserrat" panose="00000500000000000000" charset="0"/>
                  </a:rPr>
                  <a:t>1</a:t>
                </a:r>
                <a:endPara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6737280" y="761728"/>
              <a:ext cx="4165433" cy="1005613"/>
              <a:chOff x="4156079" y="440378"/>
              <a:chExt cx="3498967" cy="1005613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5858755" y="440378"/>
                <a:ext cx="1749504" cy="457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rtl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Pangolin"/>
                  <a:buNone/>
                </a:pPr>
                <a:r>
                  <a:rPr lang="ar-SA" sz="2800" b="1" dirty="0">
                    <a:solidFill>
                      <a:srgbClr val="FF0000"/>
                    </a:solidFill>
                    <a:cs typeface="Fanan" pitchFamily="2" charset="-78"/>
                  </a:rPr>
                  <a:t>هندسة البرمجيات</a:t>
                </a:r>
              </a:p>
            </p:txBody>
          </p:sp>
          <p:sp>
            <p:nvSpPr>
              <p:cNvPr id="42" name="文本框 41"/>
              <p:cNvSpPr txBox="1"/>
              <p:nvPr/>
            </p:nvSpPr>
            <p:spPr>
              <a:xfrm>
                <a:off x="4156079" y="827129"/>
                <a:ext cx="3498967" cy="618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ar-SA" sz="2000" dirty="0">
                    <a:cs typeface="Fanan" pitchFamily="2" charset="-78"/>
                  </a:rPr>
                  <a:t>ستتعرف في هذه الوحدة على منهجيات تطوير البرمجيات.</a:t>
                </a:r>
              </a:p>
            </p:txBody>
          </p:sp>
        </p:grpSp>
        <p:grpSp>
          <p:nvGrpSpPr>
            <p:cNvPr id="38" name="组合 27">
              <a:extLst>
                <a:ext uri="{FF2B5EF4-FFF2-40B4-BE49-F238E27FC236}">
                  <a16:creationId xmlns:a16="http://schemas.microsoft.com/office/drawing/2014/main" id="{0ACA74D9-8E1A-4C15-84CC-5F9A129B1EB1}"/>
                </a:ext>
              </a:extLst>
            </p:cNvPr>
            <p:cNvGrpSpPr/>
            <p:nvPr/>
          </p:nvGrpSpPr>
          <p:grpSpPr>
            <a:xfrm>
              <a:off x="10894041" y="2588049"/>
              <a:ext cx="1195554" cy="844330"/>
              <a:chOff x="6191037" y="434341"/>
              <a:chExt cx="4641136" cy="3902006"/>
            </a:xfrm>
          </p:grpSpPr>
          <p:sp>
            <p:nvSpPr>
              <p:cNvPr id="39" name="矩形 28">
                <a:extLst>
                  <a:ext uri="{FF2B5EF4-FFF2-40B4-BE49-F238E27FC236}">
                    <a16:creationId xmlns:a16="http://schemas.microsoft.com/office/drawing/2014/main" id="{18B2843C-8190-43A1-9304-72002D93C493}"/>
                  </a:ext>
                </a:extLst>
              </p:cNvPr>
              <p:cNvSpPr/>
              <p:nvPr/>
            </p:nvSpPr>
            <p:spPr>
              <a:xfrm rot="1800000">
                <a:off x="7430049" y="1243446"/>
                <a:ext cx="3402124" cy="3092901"/>
              </a:xfrm>
              <a:prstGeom prst="rect">
                <a:avLst/>
              </a:prstGeom>
              <a:gradFill>
                <a:gsLst>
                  <a:gs pos="0">
                    <a:srgbClr val="FFFFFF">
                      <a:lumMod val="50000"/>
                    </a:srgbClr>
                  </a:gs>
                  <a:gs pos="82000">
                    <a:srgbClr val="F8F8F8">
                      <a:alpha val="0"/>
                    </a:srgbClr>
                  </a:gs>
                </a:gsLst>
                <a:lin ang="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49" name="椭圆 29">
                <a:extLst>
                  <a:ext uri="{FF2B5EF4-FFF2-40B4-BE49-F238E27FC236}">
                    <a16:creationId xmlns:a16="http://schemas.microsoft.com/office/drawing/2014/main" id="{B486DFCF-2D1E-40C8-88C5-43C6B6E54292}"/>
                  </a:ext>
                </a:extLst>
              </p:cNvPr>
              <p:cNvSpPr/>
              <p:nvPr/>
            </p:nvSpPr>
            <p:spPr>
              <a:xfrm>
                <a:off x="6191037" y="434341"/>
                <a:ext cx="3115201" cy="3115199"/>
              </a:xfrm>
              <a:prstGeom prst="ellipse">
                <a:avLst/>
              </a:prstGeom>
              <a:solidFill>
                <a:schemeClr val="accent5"/>
              </a:solidFill>
              <a:ln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" panose="00000500000000000000" charset="0"/>
                    <a:ea typeface="Montserrat" panose="00000500000000000000" charset="0"/>
                    <a:cs typeface="Montserrat" panose="00000500000000000000" charset="0"/>
                  </a:rPr>
                  <a:t>2</a:t>
                </a:r>
                <a:endPara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grpSp>
          <p:nvGrpSpPr>
            <p:cNvPr id="50" name="组合 39">
              <a:extLst>
                <a:ext uri="{FF2B5EF4-FFF2-40B4-BE49-F238E27FC236}">
                  <a16:creationId xmlns:a16="http://schemas.microsoft.com/office/drawing/2014/main" id="{DF02A82A-D7B1-4CF2-86EB-90E3670A048A}"/>
                </a:ext>
              </a:extLst>
            </p:cNvPr>
            <p:cNvGrpSpPr/>
            <p:nvPr/>
          </p:nvGrpSpPr>
          <p:grpSpPr>
            <a:xfrm>
              <a:off x="6661458" y="2083425"/>
              <a:ext cx="4205628" cy="1343626"/>
              <a:chOff x="4070322" y="-109684"/>
              <a:chExt cx="3532731" cy="1343626"/>
            </a:xfrm>
          </p:grpSpPr>
          <p:sp>
            <p:nvSpPr>
              <p:cNvPr id="51" name="文本框 40">
                <a:extLst>
                  <a:ext uri="{FF2B5EF4-FFF2-40B4-BE49-F238E27FC236}">
                    <a16:creationId xmlns:a16="http://schemas.microsoft.com/office/drawing/2014/main" id="{3D4B57AD-15DB-4DE8-A269-0389F6FF257F}"/>
                  </a:ext>
                </a:extLst>
              </p:cNvPr>
              <p:cNvSpPr txBox="1"/>
              <p:nvPr/>
            </p:nvSpPr>
            <p:spPr>
              <a:xfrm>
                <a:off x="5981686" y="-109684"/>
                <a:ext cx="1505778" cy="457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l" rtl="1">
                  <a:buClr>
                    <a:schemeClr val="dk1"/>
                  </a:buClr>
                  <a:buSzPts val="1800"/>
                </a:pPr>
                <a:r>
                  <a:rPr lang="ar-SA" sz="2800" b="1" dirty="0">
                    <a:solidFill>
                      <a:srgbClr val="FF0000"/>
                    </a:solidFill>
                    <a:cs typeface="Fanan" pitchFamily="2" charset="-78"/>
                  </a:rPr>
                  <a:t>النمذجة الأولية</a:t>
                </a:r>
              </a:p>
            </p:txBody>
          </p:sp>
          <p:sp>
            <p:nvSpPr>
              <p:cNvPr id="52" name="文本框 41">
                <a:extLst>
                  <a:ext uri="{FF2B5EF4-FFF2-40B4-BE49-F238E27FC236}">
                    <a16:creationId xmlns:a16="http://schemas.microsoft.com/office/drawing/2014/main" id="{75E43718-6C45-4DC6-AE26-05AA933BAC41}"/>
                  </a:ext>
                </a:extLst>
              </p:cNvPr>
              <p:cNvSpPr txBox="1"/>
              <p:nvPr/>
            </p:nvSpPr>
            <p:spPr>
              <a:xfrm>
                <a:off x="4070322" y="346010"/>
                <a:ext cx="3532731" cy="887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/>
                <a:r>
                  <a:rPr lang="ar-SA" sz="2000" dirty="0">
                    <a:solidFill>
                      <a:schemeClr val="tx1"/>
                    </a:solidFill>
                    <a:cs typeface="Fanan" pitchFamily="2" charset="-78"/>
                  </a:rPr>
                  <a:t>في هذه الوحدة </a:t>
                </a:r>
                <a:r>
                  <a:rPr lang="ar-SA" sz="2000" dirty="0">
                    <a:cs typeface="Fanan" pitchFamily="2" charset="-78"/>
                  </a:rPr>
                  <a:t>نتعرف على الطرق المختلفة لجمع متطلبات المستخدم لنظام جديد وكيفية رسم مخطط سير العمل وطريقة تصميمه وإنشاء </a:t>
                </a:r>
                <a:r>
                  <a:rPr lang="ar-SA" sz="2000" dirty="0" err="1">
                    <a:cs typeface="Fanan" pitchFamily="2" charset="-78"/>
                  </a:rPr>
                  <a:t>نوذج</a:t>
                </a:r>
                <a:r>
                  <a:rPr lang="ar-SA" sz="2000" dirty="0">
                    <a:cs typeface="Fanan" pitchFamily="2" charset="-78"/>
                  </a:rPr>
                  <a:t> أولي</a:t>
                </a:r>
                <a:endParaRPr lang="ar-SA" sz="2000" dirty="0">
                  <a:solidFill>
                    <a:schemeClr val="tx1"/>
                  </a:solidFill>
                  <a:cs typeface="Fanan" pitchFamily="2" charset="-78"/>
                </a:endParaRPr>
              </a:p>
            </p:txBody>
          </p:sp>
        </p:grpSp>
        <p:grpSp>
          <p:nvGrpSpPr>
            <p:cNvPr id="53" name="组合 27">
              <a:extLst>
                <a:ext uri="{FF2B5EF4-FFF2-40B4-BE49-F238E27FC236}">
                  <a16:creationId xmlns:a16="http://schemas.microsoft.com/office/drawing/2014/main" id="{7214D9D2-6EDE-4786-8DC9-4839631D3CA9}"/>
                </a:ext>
              </a:extLst>
            </p:cNvPr>
            <p:cNvGrpSpPr/>
            <p:nvPr/>
          </p:nvGrpSpPr>
          <p:grpSpPr>
            <a:xfrm>
              <a:off x="11091963" y="3649749"/>
              <a:ext cx="977567" cy="796957"/>
              <a:chOff x="6959370" y="-3715820"/>
              <a:chExt cx="3794911" cy="3683078"/>
            </a:xfrm>
          </p:grpSpPr>
          <p:sp>
            <p:nvSpPr>
              <p:cNvPr id="54" name="矩形 28">
                <a:extLst>
                  <a:ext uri="{FF2B5EF4-FFF2-40B4-BE49-F238E27FC236}">
                    <a16:creationId xmlns:a16="http://schemas.microsoft.com/office/drawing/2014/main" id="{9586062A-9CD6-443C-B058-14292163B358}"/>
                  </a:ext>
                </a:extLst>
              </p:cNvPr>
              <p:cNvSpPr/>
              <p:nvPr/>
            </p:nvSpPr>
            <p:spPr>
              <a:xfrm rot="1800000">
                <a:off x="7352157" y="-3125643"/>
                <a:ext cx="3402124" cy="3092901"/>
              </a:xfrm>
              <a:prstGeom prst="rect">
                <a:avLst/>
              </a:prstGeom>
              <a:gradFill>
                <a:gsLst>
                  <a:gs pos="0">
                    <a:srgbClr val="FFFFFF">
                      <a:lumMod val="50000"/>
                    </a:srgbClr>
                  </a:gs>
                  <a:gs pos="82000">
                    <a:srgbClr val="F8F8F8">
                      <a:alpha val="0"/>
                    </a:srgbClr>
                  </a:gs>
                </a:gsLst>
                <a:lin ang="6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  <p:sp>
            <p:nvSpPr>
              <p:cNvPr id="56" name="椭圆 29">
                <a:extLst>
                  <a:ext uri="{FF2B5EF4-FFF2-40B4-BE49-F238E27FC236}">
                    <a16:creationId xmlns:a16="http://schemas.microsoft.com/office/drawing/2014/main" id="{E82245CF-284C-455D-B47C-494EC9EC979A}"/>
                  </a:ext>
                </a:extLst>
              </p:cNvPr>
              <p:cNvSpPr/>
              <p:nvPr/>
            </p:nvSpPr>
            <p:spPr>
              <a:xfrm>
                <a:off x="6959370" y="-3715820"/>
                <a:ext cx="3115200" cy="3115199"/>
              </a:xfrm>
              <a:prstGeom prst="ellipse">
                <a:avLst/>
              </a:prstGeom>
              <a:solidFill>
                <a:srgbClr val="EA5E66"/>
              </a:solidFill>
              <a:ln/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ontserrat" panose="00000500000000000000" charset="0"/>
                    <a:ea typeface="Montserrat" panose="00000500000000000000" charset="0"/>
                    <a:cs typeface="Montserrat" panose="00000500000000000000" charset="0"/>
                  </a:rPr>
                  <a:t>3</a:t>
                </a:r>
                <a:endParaRPr kumimoji="0" lang="zh-CN" altLang="en-US" sz="24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endParaRPr>
              </a:p>
            </p:txBody>
          </p:sp>
        </p:grpSp>
        <p:sp>
          <p:nvSpPr>
            <p:cNvPr id="58" name="文本框 40">
              <a:extLst>
                <a:ext uri="{FF2B5EF4-FFF2-40B4-BE49-F238E27FC236}">
                  <a16:creationId xmlns:a16="http://schemas.microsoft.com/office/drawing/2014/main" id="{B6CC2142-BDCF-4E94-B868-6B384BE9A2F4}"/>
                </a:ext>
              </a:extLst>
            </p:cNvPr>
            <p:cNvSpPr txBox="1"/>
            <p:nvPr/>
          </p:nvSpPr>
          <p:spPr>
            <a:xfrm>
              <a:off x="6044286" y="3776731"/>
              <a:ext cx="4849756" cy="457419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</a:pPr>
              <a:r>
                <a:rPr lang="ar-SA" sz="2800" b="1" dirty="0">
                  <a:solidFill>
                    <a:srgbClr val="EA5E66"/>
                  </a:solidFill>
                  <a:cs typeface="Fanan" pitchFamily="2" charset="-78"/>
                </a:rPr>
                <a:t>تطوير التطبيقات باستخدام مخترع </a:t>
              </a:r>
              <a:r>
                <a:rPr lang="ar-SA" sz="2800" b="1" dirty="0" err="1">
                  <a:solidFill>
                    <a:srgbClr val="EA5E66"/>
                  </a:solidFill>
                  <a:cs typeface="Fanan" pitchFamily="2" charset="-78"/>
                </a:rPr>
                <a:t>التطبقات</a:t>
              </a:r>
              <a:endParaRPr lang="ar-SA" sz="2800" b="1" dirty="0">
                <a:solidFill>
                  <a:srgbClr val="EA5E66"/>
                </a:solidFill>
                <a:cs typeface="Fanan" pitchFamily="2" charset="-78"/>
              </a:endParaRPr>
            </a:p>
          </p:txBody>
        </p:sp>
        <p:sp>
          <p:nvSpPr>
            <p:cNvPr id="25" name="مستطيل: زوايا مستديرة 24">
              <a:extLst>
                <a:ext uri="{FF2B5EF4-FFF2-40B4-BE49-F238E27FC236}">
                  <a16:creationId xmlns:a16="http://schemas.microsoft.com/office/drawing/2014/main" id="{B6AAC37A-ADCE-8E19-607D-FB0344B6A564}"/>
                </a:ext>
              </a:extLst>
            </p:cNvPr>
            <p:cNvSpPr/>
            <p:nvPr/>
          </p:nvSpPr>
          <p:spPr>
            <a:xfrm>
              <a:off x="6230463" y="2096731"/>
              <a:ext cx="5848818" cy="1616477"/>
            </a:xfrm>
            <a:prstGeom prst="roundRect">
              <a:avLst/>
            </a:prstGeom>
            <a:noFill/>
            <a:ln>
              <a:solidFill>
                <a:schemeClr val="accent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dirty="0"/>
            </a:p>
          </p:txBody>
        </p:sp>
      </p:grpSp>
      <p:sp>
        <p:nvSpPr>
          <p:cNvPr id="4" name="文本框 40">
            <a:extLst>
              <a:ext uri="{FF2B5EF4-FFF2-40B4-BE49-F238E27FC236}">
                <a16:creationId xmlns:a16="http://schemas.microsoft.com/office/drawing/2014/main" id="{C12B948C-938F-91DC-31ED-C02B780549DD}"/>
              </a:ext>
            </a:extLst>
          </p:cNvPr>
          <p:cNvSpPr txBox="1"/>
          <p:nvPr/>
        </p:nvSpPr>
        <p:spPr>
          <a:xfrm>
            <a:off x="5189453" y="5121918"/>
            <a:ext cx="5687776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ngolin"/>
              <a:buNone/>
            </a:pPr>
            <a:r>
              <a:rPr lang="ar-SA" sz="2800" b="1" dirty="0">
                <a:solidFill>
                  <a:srgbClr val="EA5E66"/>
                </a:solidFill>
                <a:cs typeface="Fanan" pitchFamily="2" charset="-78"/>
              </a:rPr>
              <a:t>قابلية الوصول إلى البرمجيات والتضمين الرقمي</a:t>
            </a:r>
          </a:p>
        </p:txBody>
      </p:sp>
      <p:sp>
        <p:nvSpPr>
          <p:cNvPr id="6" name="椭圆 29">
            <a:extLst>
              <a:ext uri="{FF2B5EF4-FFF2-40B4-BE49-F238E27FC236}">
                <a16:creationId xmlns:a16="http://schemas.microsoft.com/office/drawing/2014/main" id="{C429A072-260E-F878-A6EB-4BD5F9379193}"/>
              </a:ext>
            </a:extLst>
          </p:cNvPr>
          <p:cNvSpPr/>
          <p:nvPr/>
        </p:nvSpPr>
        <p:spPr>
          <a:xfrm>
            <a:off x="11078289" y="4961572"/>
            <a:ext cx="851221" cy="771045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4</a:t>
            </a:r>
            <a:endParaRPr kumimoji="0" lang="zh-CN" altLang="en-US" sz="240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4588969" y="284476"/>
            <a:ext cx="3435915" cy="2731274"/>
            <a:chOff x="6191037" y="861181"/>
            <a:chExt cx="4641136" cy="3902006"/>
          </a:xfrm>
        </p:grpSpPr>
        <p:sp>
          <p:nvSpPr>
            <p:cNvPr id="14" name="矩形 13"/>
            <p:cNvSpPr/>
            <p:nvPr/>
          </p:nvSpPr>
          <p:spPr>
            <a:xfrm rot="1800000">
              <a:off x="7430050" y="1670286"/>
              <a:ext cx="3402123" cy="3092901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82000">
                  <a:srgbClr val="F8F8F8">
                    <a:alpha val="0"/>
                  </a:srgbClr>
                </a:gs>
              </a:gsLst>
              <a:lin ang="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540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191037" y="861181"/>
              <a:ext cx="3115200" cy="3115201"/>
            </a:xfrm>
            <a:prstGeom prst="ellipse">
              <a:avLst/>
            </a:prstGeom>
            <a:solidFill>
              <a:srgbClr val="47BF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charset="0"/>
                  <a:ea typeface="Montserrat" panose="00000500000000000000" charset="0"/>
                  <a:cs typeface="Montserrat" panose="00000500000000000000" charset="0"/>
                </a:rPr>
                <a:t>1</a:t>
              </a:r>
              <a:endParaRPr kumimoji="0" lang="zh-CN" altLang="en-US" sz="660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F20E9AAB-A1C1-4A16-97A7-42D58D2E3FB4}"/>
              </a:ext>
            </a:extLst>
          </p:cNvPr>
          <p:cNvSpPr txBox="1">
            <a:spLocks/>
          </p:cNvSpPr>
          <p:nvPr/>
        </p:nvSpPr>
        <p:spPr>
          <a:xfrm>
            <a:off x="1961456" y="2546719"/>
            <a:ext cx="7717800" cy="2728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49"/>
              </a:buClr>
              <a:buSzPts val="2800"/>
              <a:buFont typeface="Pangolin"/>
              <a:buNone/>
              <a:tabLst/>
              <a:defRPr/>
            </a:pPr>
            <a:r>
              <a:rPr kumimoji="0" lang="ar-SA" sz="8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Fanan" pitchFamily="2" charset="-78"/>
                <a:sym typeface="Pangolin"/>
              </a:rPr>
              <a:t>الوحدة الثانية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49"/>
              </a:buClr>
              <a:buSzPts val="2800"/>
              <a:buFont typeface="Pangolin"/>
              <a:buNone/>
              <a:tabLst/>
              <a:defRPr/>
            </a:pPr>
            <a:r>
              <a:rPr lang="ar-SA" sz="8000" kern="0" dirty="0">
                <a:solidFill>
                  <a:schemeClr val="tx1"/>
                </a:solidFill>
                <a:cs typeface="Fanan" pitchFamily="2" charset="-78"/>
              </a:rPr>
              <a:t>النمذجة الأولية</a:t>
            </a:r>
            <a:endParaRPr kumimoji="0" lang="en-SA" sz="6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Fanan" pitchFamily="2" charset="-78"/>
              <a:sym typeface="Pangolin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ACFC495-B6DC-4A88-A331-7B8A5167E1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357"/>
          <a:stretch/>
        </p:blipFill>
        <p:spPr>
          <a:xfrm>
            <a:off x="4745506" y="598736"/>
            <a:ext cx="2149701" cy="1460451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7E762034-4D4F-F095-9CA5-49012ACA55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4449391"/>
            <a:ext cx="12203151" cy="24086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5325626"/>
            <a:ext cx="12203151" cy="1532373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199EA324-F1DC-AD09-0A75-8331E73D1161}"/>
              </a:ext>
            </a:extLst>
          </p:cNvPr>
          <p:cNvSpPr/>
          <p:nvPr/>
        </p:nvSpPr>
        <p:spPr>
          <a:xfrm>
            <a:off x="167550" y="912235"/>
            <a:ext cx="9704037" cy="20085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 err="1">
                <a:solidFill>
                  <a:srgbClr val="4472C4"/>
                </a:solidFill>
                <a:cs typeface="Fanan" pitchFamily="2" charset="-78"/>
              </a:rPr>
              <a:t>أردتي</a:t>
            </a:r>
            <a:r>
              <a:rPr lang="ar-SA" sz="4000" dirty="0">
                <a:solidFill>
                  <a:srgbClr val="4472C4"/>
                </a:solidFill>
                <a:cs typeface="Fanan" pitchFamily="2" charset="-78"/>
              </a:rPr>
              <a:t> تصميم فستان لمناسبة تخرجك من الثانوية وليس لديك </a:t>
            </a:r>
            <a:r>
              <a:rPr lang="ar-SA" sz="4000">
                <a:solidFill>
                  <a:srgbClr val="4472C4"/>
                </a:solidFill>
                <a:cs typeface="Fanan" pitchFamily="2" charset="-78"/>
              </a:rPr>
              <a:t>أفكار فلمن تلجئين؟ </a:t>
            </a:r>
            <a:endParaRPr lang="ar-SA" sz="4000" b="1" dirty="0">
              <a:ln w="0"/>
              <a:solidFill>
                <a:srgbClr val="4472C4"/>
              </a:solidFill>
              <a:latin typeface="Sakkal Majalla" panose="02000000000000000000" pitchFamily="2" charset="-78"/>
              <a:cs typeface="Fanan" pitchFamily="2" charset="-78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DB939EF1-6ACA-252F-CEFC-291ADE2F1929}"/>
              </a:ext>
            </a:extLst>
          </p:cNvPr>
          <p:cNvSpPr/>
          <p:nvPr/>
        </p:nvSpPr>
        <p:spPr>
          <a:xfrm>
            <a:off x="7877909" y="327459"/>
            <a:ext cx="4314092" cy="584776"/>
          </a:xfrm>
          <a:prstGeom prst="rect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cs typeface="Fanan" pitchFamily="2" charset="-78"/>
              </a:rPr>
              <a:t>نشاط استفتاحي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3E5C5E4F-E55F-AC22-B1AC-D82A221A694B}"/>
              </a:ext>
            </a:extLst>
          </p:cNvPr>
          <p:cNvSpPr/>
          <p:nvPr/>
        </p:nvSpPr>
        <p:spPr>
          <a:xfrm>
            <a:off x="9656467" y="2247594"/>
            <a:ext cx="2171338" cy="2362812"/>
          </a:xfrm>
          <a:prstGeom prst="rect">
            <a:avLst/>
          </a:prstGeom>
          <a:blipFill>
            <a:blip r:embed="rId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3FBBEA7-9F48-08E5-6A27-7BD1F7EE46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974" y="3158935"/>
            <a:ext cx="2343719" cy="231260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D018573-173C-6C76-F4A9-4569CE95F0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098" y="3137104"/>
            <a:ext cx="2588649" cy="23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图片 6">
            <a:extLst>
              <a:ext uri="{FF2B5EF4-FFF2-40B4-BE49-F238E27FC236}">
                <a16:creationId xmlns:a16="http://schemas.microsoft.com/office/drawing/2014/main" id="{EAFE825A-5EE8-43EE-A4A9-4C3372906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6702" y="6197807"/>
            <a:ext cx="12203151" cy="677657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2152EDEF-7C2C-4E36-BB79-985D172E8ED6}"/>
              </a:ext>
            </a:extLst>
          </p:cNvPr>
          <p:cNvGrpSpPr/>
          <p:nvPr/>
        </p:nvGrpSpPr>
        <p:grpSpPr>
          <a:xfrm>
            <a:off x="5143743" y="5367551"/>
            <a:ext cx="1430121" cy="837680"/>
            <a:chOff x="5159696" y="5035103"/>
            <a:chExt cx="1430121" cy="837680"/>
          </a:xfrm>
          <a:solidFill>
            <a:srgbClr val="FEA200"/>
          </a:solidFill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A047221-82AC-4AFE-AAD6-99037EAD53F7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Triangle 71">
              <a:extLst>
                <a:ext uri="{FF2B5EF4-FFF2-40B4-BE49-F238E27FC236}">
                  <a16:creationId xmlns:a16="http://schemas.microsoft.com/office/drawing/2014/main" id="{4BAD3C5B-891C-42A4-A9AA-420F2FA808E2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Triangle 72">
              <a:extLst>
                <a:ext uri="{FF2B5EF4-FFF2-40B4-BE49-F238E27FC236}">
                  <a16:creationId xmlns:a16="http://schemas.microsoft.com/office/drawing/2014/main" id="{8B3D66FF-AC3B-40D0-B671-7527D0C1ECEE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Triangle 73">
              <a:extLst>
                <a:ext uri="{FF2B5EF4-FFF2-40B4-BE49-F238E27FC236}">
                  <a16:creationId xmlns:a16="http://schemas.microsoft.com/office/drawing/2014/main" id="{C77877C6-88F3-420A-B7F9-1D460072FC84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Triangle 74">
              <a:extLst>
                <a:ext uri="{FF2B5EF4-FFF2-40B4-BE49-F238E27FC236}">
                  <a16:creationId xmlns:a16="http://schemas.microsoft.com/office/drawing/2014/main" id="{3EE4156A-5F5D-4C04-AAAD-BE0D3A504EC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ight Triangle 77">
              <a:extLst>
                <a:ext uri="{FF2B5EF4-FFF2-40B4-BE49-F238E27FC236}">
                  <a16:creationId xmlns:a16="http://schemas.microsoft.com/office/drawing/2014/main" id="{165B0295-7070-4F8C-AEC5-86E41199EF70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285DDFC-F1BC-4A7F-B018-BDCBEB2CC05E}"/>
              </a:ext>
            </a:extLst>
          </p:cNvPr>
          <p:cNvGrpSpPr/>
          <p:nvPr/>
        </p:nvGrpSpPr>
        <p:grpSpPr>
          <a:xfrm rot="4310456">
            <a:off x="5208558" y="4149581"/>
            <a:ext cx="1430121" cy="837680"/>
            <a:chOff x="5159696" y="5035103"/>
            <a:chExt cx="1430121" cy="837680"/>
          </a:xfrm>
          <a:solidFill>
            <a:srgbClr val="008CF8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D738C02-D1BE-45E1-9EB0-46901190A94D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ight Triangle 79">
              <a:extLst>
                <a:ext uri="{FF2B5EF4-FFF2-40B4-BE49-F238E27FC236}">
                  <a16:creationId xmlns:a16="http://schemas.microsoft.com/office/drawing/2014/main" id="{108F4621-0EBD-42D5-BD93-3F6CFD3D24EA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ight Triangle 80">
              <a:extLst>
                <a:ext uri="{FF2B5EF4-FFF2-40B4-BE49-F238E27FC236}">
                  <a16:creationId xmlns:a16="http://schemas.microsoft.com/office/drawing/2014/main" id="{8A58849F-1DDD-49B5-B31A-415F46205CC8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ight Triangle 81">
              <a:extLst>
                <a:ext uri="{FF2B5EF4-FFF2-40B4-BE49-F238E27FC236}">
                  <a16:creationId xmlns:a16="http://schemas.microsoft.com/office/drawing/2014/main" id="{83448CD9-7510-4E4F-B7E5-11E887A59786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ight Triangle 82">
              <a:extLst>
                <a:ext uri="{FF2B5EF4-FFF2-40B4-BE49-F238E27FC236}">
                  <a16:creationId xmlns:a16="http://schemas.microsoft.com/office/drawing/2014/main" id="{B83C25AB-1DA4-4F84-A64B-6F06FC2F596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ight Triangle 83">
              <a:extLst>
                <a:ext uri="{FF2B5EF4-FFF2-40B4-BE49-F238E27FC236}">
                  <a16:creationId xmlns:a16="http://schemas.microsoft.com/office/drawing/2014/main" id="{76EA01B0-CE9D-4EB3-B2F5-DF2C1380FB5C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981E0C08-3584-4690-BAAF-69F077C8693E}"/>
              </a:ext>
            </a:extLst>
          </p:cNvPr>
          <p:cNvGrpSpPr/>
          <p:nvPr/>
        </p:nvGrpSpPr>
        <p:grpSpPr>
          <a:xfrm rot="218524">
            <a:off x="5213890" y="2963484"/>
            <a:ext cx="1430121" cy="837680"/>
            <a:chOff x="5159696" y="5035103"/>
            <a:chExt cx="1430121" cy="837680"/>
          </a:xfrm>
          <a:solidFill>
            <a:srgbClr val="FE23AB"/>
          </a:solidFill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77626F1-0BF4-4A28-A956-9B37AF4341D5}"/>
                </a:ext>
              </a:extLst>
            </p:cNvPr>
            <p:cNvSpPr/>
            <p:nvPr/>
          </p:nvSpPr>
          <p:spPr>
            <a:xfrm rot="19413298">
              <a:off x="5159696" y="5411456"/>
              <a:ext cx="1430121" cy="176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Triangle 86">
              <a:extLst>
                <a:ext uri="{FF2B5EF4-FFF2-40B4-BE49-F238E27FC236}">
                  <a16:creationId xmlns:a16="http://schemas.microsoft.com/office/drawing/2014/main" id="{B7069837-630C-4E11-A163-42C0E5CDFECB}"/>
                </a:ext>
              </a:extLst>
            </p:cNvPr>
            <p:cNvSpPr/>
            <p:nvPr/>
          </p:nvSpPr>
          <p:spPr>
            <a:xfrm rot="5734655">
              <a:off x="5948280" y="5169198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ight Triangle 87">
              <a:extLst>
                <a:ext uri="{FF2B5EF4-FFF2-40B4-BE49-F238E27FC236}">
                  <a16:creationId xmlns:a16="http://schemas.microsoft.com/office/drawing/2014/main" id="{208E0B31-DB8E-4479-883F-AC5A29A1163C}"/>
                </a:ext>
              </a:extLst>
            </p:cNvPr>
            <p:cNvSpPr/>
            <p:nvPr/>
          </p:nvSpPr>
          <p:spPr>
            <a:xfrm rot="5734655">
              <a:off x="5731541" y="5325774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ight Triangle 88">
              <a:extLst>
                <a:ext uri="{FF2B5EF4-FFF2-40B4-BE49-F238E27FC236}">
                  <a16:creationId xmlns:a16="http://schemas.microsoft.com/office/drawing/2014/main" id="{C3FCE464-431A-403C-A6DE-16D46E5C4AA7}"/>
                </a:ext>
              </a:extLst>
            </p:cNvPr>
            <p:cNvSpPr/>
            <p:nvPr/>
          </p:nvSpPr>
          <p:spPr>
            <a:xfrm rot="5734655">
              <a:off x="5505750" y="5497072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ight Triangle 89">
              <a:extLst>
                <a:ext uri="{FF2B5EF4-FFF2-40B4-BE49-F238E27FC236}">
                  <a16:creationId xmlns:a16="http://schemas.microsoft.com/office/drawing/2014/main" id="{0FF5469E-38AC-4072-A510-46CB7DDBDF64}"/>
                </a:ext>
              </a:extLst>
            </p:cNvPr>
            <p:cNvSpPr/>
            <p:nvPr/>
          </p:nvSpPr>
          <p:spPr>
            <a:xfrm rot="5734655">
              <a:off x="5279959" y="5668369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ight Triangle 90">
              <a:extLst>
                <a:ext uri="{FF2B5EF4-FFF2-40B4-BE49-F238E27FC236}">
                  <a16:creationId xmlns:a16="http://schemas.microsoft.com/office/drawing/2014/main" id="{1E8008A7-7138-4A15-BB8A-E624A7D84BD9}"/>
                </a:ext>
              </a:extLst>
            </p:cNvPr>
            <p:cNvSpPr/>
            <p:nvPr/>
          </p:nvSpPr>
          <p:spPr>
            <a:xfrm rot="5734655">
              <a:off x="6153998" y="5025271"/>
              <a:ext cx="194582" cy="21424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24E6C4-AAC5-40C9-B2AA-28C2BBCD57F6}"/>
              </a:ext>
            </a:extLst>
          </p:cNvPr>
          <p:cNvGrpSpPr/>
          <p:nvPr/>
        </p:nvGrpSpPr>
        <p:grpSpPr>
          <a:xfrm>
            <a:off x="1524000" y="5045961"/>
            <a:ext cx="3847232" cy="1389339"/>
            <a:chOff x="1524000" y="5045961"/>
            <a:chExt cx="3847232" cy="1389339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A383E08E-8B38-48F3-9716-0DE34A247826}"/>
                </a:ext>
              </a:extLst>
            </p:cNvPr>
            <p:cNvSpPr/>
            <p:nvPr/>
          </p:nvSpPr>
          <p:spPr>
            <a:xfrm rot="429712">
              <a:off x="1639303" y="5045961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73C5CB0-00C9-448D-A826-1821484B6735}"/>
                </a:ext>
              </a:extLst>
            </p:cNvPr>
            <p:cNvSpPr/>
            <p:nvPr/>
          </p:nvSpPr>
          <p:spPr>
            <a:xfrm>
              <a:off x="1524000" y="5178420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E96FBD9-28D8-4FB4-8850-F2672AC77D40}"/>
                </a:ext>
              </a:extLst>
            </p:cNvPr>
            <p:cNvSpPr/>
            <p:nvPr/>
          </p:nvSpPr>
          <p:spPr>
            <a:xfrm>
              <a:off x="4114351" y="5178420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38B686B5-6A6F-4A64-BD94-B53C57F1A773}"/>
                </a:ext>
              </a:extLst>
            </p:cNvPr>
            <p:cNvSpPr/>
            <p:nvPr/>
          </p:nvSpPr>
          <p:spPr>
            <a:xfrm>
              <a:off x="4275376" y="5339445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518501-C55B-4ABD-99FC-C1E7B03D1EB8}"/>
                </a:ext>
              </a:extLst>
            </p:cNvPr>
            <p:cNvSpPr txBox="1"/>
            <p:nvPr/>
          </p:nvSpPr>
          <p:spPr>
            <a:xfrm>
              <a:off x="4285118" y="5400129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50260CF-3CD0-4E6F-8FBC-930D78E31066}"/>
                </a:ext>
              </a:extLst>
            </p:cNvPr>
            <p:cNvSpPr txBox="1"/>
            <p:nvPr/>
          </p:nvSpPr>
          <p:spPr>
            <a:xfrm>
              <a:off x="4336391" y="5627944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9900"/>
                  </a:solidFill>
                  <a:latin typeface="Century Gothic" panose="020B0502020202020204" pitchFamily="34" charset="0"/>
                </a:rPr>
                <a:t>01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0B03E7-0CD3-449F-84C9-1D7D59D3E1FE}"/>
                </a:ext>
              </a:extLst>
            </p:cNvPr>
            <p:cNvSpPr txBox="1"/>
            <p:nvPr/>
          </p:nvSpPr>
          <p:spPr>
            <a:xfrm>
              <a:off x="2021691" y="5668322"/>
              <a:ext cx="1756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9900"/>
                  </a:solidFill>
                  <a:latin typeface="Century Gothic" panose="020B0502020202020204" pitchFamily="34" charset="0"/>
                </a:rPr>
                <a:t>التحليل</a:t>
              </a:r>
              <a:endParaRPr lang="en-US" sz="2000" b="1" dirty="0">
                <a:solidFill>
                  <a:srgbClr val="FF990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1" name="Graphic 10" descr="Bullseye">
              <a:extLst>
                <a:ext uri="{FF2B5EF4-FFF2-40B4-BE49-F238E27FC236}">
                  <a16:creationId xmlns:a16="http://schemas.microsoft.com/office/drawing/2014/main" id="{15802A86-9120-4041-9861-9C8C3CB59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87576" y="5707906"/>
              <a:ext cx="365760" cy="36576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1C51F3C-9096-4151-B08A-FA5DE5290551}"/>
              </a:ext>
            </a:extLst>
          </p:cNvPr>
          <p:cNvGrpSpPr/>
          <p:nvPr/>
        </p:nvGrpSpPr>
        <p:grpSpPr>
          <a:xfrm>
            <a:off x="6346502" y="1466275"/>
            <a:ext cx="3847232" cy="1374544"/>
            <a:chOff x="6206691" y="107308"/>
            <a:chExt cx="3847232" cy="1374544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F7A2AAC5-FF69-479A-A6C8-3B3462789F30}"/>
                </a:ext>
              </a:extLst>
            </p:cNvPr>
            <p:cNvSpPr/>
            <p:nvPr/>
          </p:nvSpPr>
          <p:spPr>
            <a:xfrm rot="21164160">
              <a:off x="6836015" y="107308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32C30B56-F8E2-4021-B009-1442F0D26534}"/>
                </a:ext>
              </a:extLst>
            </p:cNvPr>
            <p:cNvSpPr/>
            <p:nvPr/>
          </p:nvSpPr>
          <p:spPr>
            <a:xfrm>
              <a:off x="6206691" y="224972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AFE399A1-1E70-44C3-B767-EC3B6726DF65}"/>
                </a:ext>
              </a:extLst>
            </p:cNvPr>
            <p:cNvSpPr/>
            <p:nvPr/>
          </p:nvSpPr>
          <p:spPr>
            <a:xfrm>
              <a:off x="6242527" y="224972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FF5050"/>
                </a:gs>
                <a:gs pos="100000">
                  <a:srgbClr val="CC0000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55507F8B-4C2A-4C5D-B522-8565957F4A9A}"/>
                </a:ext>
              </a:extLst>
            </p:cNvPr>
            <p:cNvSpPr/>
            <p:nvPr/>
          </p:nvSpPr>
          <p:spPr>
            <a:xfrm>
              <a:off x="6403552" y="385997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04C338-B3F2-4383-A5DD-457C9F888AAA}"/>
                </a:ext>
              </a:extLst>
            </p:cNvPr>
            <p:cNvSpPr txBox="1"/>
            <p:nvPr/>
          </p:nvSpPr>
          <p:spPr>
            <a:xfrm>
              <a:off x="6413294" y="446681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966677-4346-4D95-822F-C4DE9A8500BA}"/>
                </a:ext>
              </a:extLst>
            </p:cNvPr>
            <p:cNvSpPr txBox="1"/>
            <p:nvPr/>
          </p:nvSpPr>
          <p:spPr>
            <a:xfrm>
              <a:off x="6464567" y="674496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5050"/>
                  </a:solidFill>
                  <a:latin typeface="Century Gothic" panose="020B0502020202020204" pitchFamily="34" charset="0"/>
                </a:rPr>
                <a:t>04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D12FDB9-0542-47C7-ABA0-B04664F4F5C3}"/>
                </a:ext>
              </a:extLst>
            </p:cNvPr>
            <p:cNvSpPr txBox="1"/>
            <p:nvPr/>
          </p:nvSpPr>
          <p:spPr>
            <a:xfrm>
              <a:off x="7837009" y="647344"/>
              <a:ext cx="1756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5050"/>
                  </a:solidFill>
                  <a:latin typeface="Century Gothic" panose="020B0502020202020204" pitchFamily="34" charset="0"/>
                </a:rPr>
                <a:t>المشروع</a:t>
              </a:r>
              <a:endParaRPr lang="en-US" sz="2000" b="1" dirty="0">
                <a:solidFill>
                  <a:srgbClr val="FF5050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4" name="Graphic 3" descr="Pie chart">
              <a:extLst>
                <a:ext uri="{FF2B5EF4-FFF2-40B4-BE49-F238E27FC236}">
                  <a16:creationId xmlns:a16="http://schemas.microsoft.com/office/drawing/2014/main" id="{868CC3A8-0719-497B-955D-D67E77ADD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542016" y="674496"/>
              <a:ext cx="365760" cy="36576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1F97FD-7E50-41F6-94D6-47EE1E3AB293}"/>
              </a:ext>
            </a:extLst>
          </p:cNvPr>
          <p:cNvGrpSpPr/>
          <p:nvPr/>
        </p:nvGrpSpPr>
        <p:grpSpPr>
          <a:xfrm>
            <a:off x="1546456" y="3121698"/>
            <a:ext cx="3847232" cy="1407856"/>
            <a:chOff x="1546456" y="3121698"/>
            <a:chExt cx="3847232" cy="1407856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D7FB4E2C-E97C-4AD0-8E29-D6AF35E5FAE3}"/>
                </a:ext>
              </a:extLst>
            </p:cNvPr>
            <p:cNvSpPr/>
            <p:nvPr/>
          </p:nvSpPr>
          <p:spPr>
            <a:xfrm rot="429712">
              <a:off x="1639303" y="3121698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4412E983-9871-4A99-8541-B41C31563BE9}"/>
                </a:ext>
              </a:extLst>
            </p:cNvPr>
            <p:cNvSpPr/>
            <p:nvPr/>
          </p:nvSpPr>
          <p:spPr>
            <a:xfrm>
              <a:off x="1546456" y="3272674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CC332A-E19C-410A-B06F-C2D540ABF0F9}"/>
                </a:ext>
              </a:extLst>
            </p:cNvPr>
            <p:cNvSpPr/>
            <p:nvPr/>
          </p:nvSpPr>
          <p:spPr>
            <a:xfrm>
              <a:off x="4136807" y="3272674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FF33CC"/>
                </a:gs>
                <a:gs pos="100000">
                  <a:srgbClr val="FF0066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FE83A19-FF44-4F45-BB27-9C6E604D4C35}"/>
                </a:ext>
              </a:extLst>
            </p:cNvPr>
            <p:cNvSpPr/>
            <p:nvPr/>
          </p:nvSpPr>
          <p:spPr>
            <a:xfrm>
              <a:off x="4297832" y="3433699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B74812-A39A-4698-94F3-097184D3F798}"/>
                </a:ext>
              </a:extLst>
            </p:cNvPr>
            <p:cNvSpPr txBox="1"/>
            <p:nvPr/>
          </p:nvSpPr>
          <p:spPr>
            <a:xfrm>
              <a:off x="4307574" y="3494383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E8524D-8D49-4749-848A-B0A9E608F5D2}"/>
                </a:ext>
              </a:extLst>
            </p:cNvPr>
            <p:cNvSpPr txBox="1"/>
            <p:nvPr/>
          </p:nvSpPr>
          <p:spPr>
            <a:xfrm>
              <a:off x="4358847" y="3722198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FF2AB9"/>
                  </a:solidFill>
                  <a:latin typeface="Century Gothic" panose="020B0502020202020204" pitchFamily="34" charset="0"/>
                </a:rPr>
                <a:t>03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7EC6D87-5C43-4ABA-AE8C-36805B7F44D5}"/>
                </a:ext>
              </a:extLst>
            </p:cNvPr>
            <p:cNvSpPr txBox="1"/>
            <p:nvPr/>
          </p:nvSpPr>
          <p:spPr>
            <a:xfrm>
              <a:off x="1814848" y="3762385"/>
              <a:ext cx="1756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FF2AB9"/>
                  </a:solidFill>
                  <a:latin typeface="Century Gothic" panose="020B0502020202020204" pitchFamily="34" charset="0"/>
                </a:rPr>
                <a:t>إنشاء نموذج أولي</a:t>
              </a:r>
              <a:endParaRPr lang="en-US" sz="2000" b="1" dirty="0">
                <a:solidFill>
                  <a:srgbClr val="FF2AB9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Bank">
              <a:extLst>
                <a:ext uri="{FF2B5EF4-FFF2-40B4-BE49-F238E27FC236}">
                  <a16:creationId xmlns:a16="http://schemas.microsoft.com/office/drawing/2014/main" id="{6B6CF4D0-4178-4CB0-8C36-200B9F42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696313" y="3746045"/>
              <a:ext cx="365760" cy="36576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111485D-E666-4762-8FE5-29DC2DB8E5EE}"/>
              </a:ext>
            </a:extLst>
          </p:cNvPr>
          <p:cNvGrpSpPr/>
          <p:nvPr/>
        </p:nvGrpSpPr>
        <p:grpSpPr>
          <a:xfrm>
            <a:off x="6196707" y="4196425"/>
            <a:ext cx="3847232" cy="1471897"/>
            <a:chOff x="6196707" y="4196425"/>
            <a:chExt cx="3847232" cy="1471897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2634514-9190-4B04-B669-4874F79A0BC9}"/>
                </a:ext>
              </a:extLst>
            </p:cNvPr>
            <p:cNvSpPr/>
            <p:nvPr/>
          </p:nvSpPr>
          <p:spPr>
            <a:xfrm rot="21164160">
              <a:off x="6798549" y="4196425"/>
              <a:ext cx="3077766" cy="730714"/>
            </a:xfrm>
            <a:prstGeom prst="rect">
              <a:avLst/>
            </a:prstGeom>
            <a:solidFill>
              <a:schemeClr val="tx1">
                <a:alpha val="31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6B61648A-9927-4F33-A3D8-9BCF323A3E50}"/>
                </a:ext>
              </a:extLst>
            </p:cNvPr>
            <p:cNvSpPr/>
            <p:nvPr/>
          </p:nvSpPr>
          <p:spPr>
            <a:xfrm>
              <a:off x="6196707" y="4411442"/>
              <a:ext cx="3847232" cy="12568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9E2B9244-B060-49E3-BFBF-5054353E6E17}"/>
                </a:ext>
              </a:extLst>
            </p:cNvPr>
            <p:cNvSpPr/>
            <p:nvPr/>
          </p:nvSpPr>
          <p:spPr>
            <a:xfrm>
              <a:off x="6232543" y="4411442"/>
              <a:ext cx="1256880" cy="1256880"/>
            </a:xfrm>
            <a:prstGeom prst="roundRect">
              <a:avLst/>
            </a:prstGeom>
            <a:gradFill flip="none" rotWithShape="1">
              <a:gsLst>
                <a:gs pos="0">
                  <a:srgbClr val="0099FF"/>
                </a:gs>
                <a:gs pos="100000">
                  <a:srgbClr val="0033CC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663F0F05-4353-4A60-87B1-A53FAD941621}"/>
                </a:ext>
              </a:extLst>
            </p:cNvPr>
            <p:cNvSpPr/>
            <p:nvPr/>
          </p:nvSpPr>
          <p:spPr>
            <a:xfrm>
              <a:off x="6393568" y="4572467"/>
              <a:ext cx="934830" cy="93483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918754E-AC1D-4730-AC50-31DD842F521B}"/>
                </a:ext>
              </a:extLst>
            </p:cNvPr>
            <p:cNvSpPr txBox="1"/>
            <p:nvPr/>
          </p:nvSpPr>
          <p:spPr>
            <a:xfrm>
              <a:off x="6403310" y="4633151"/>
              <a:ext cx="915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STEP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78F4C11-499E-479B-BC9D-951339A6A76A}"/>
                </a:ext>
              </a:extLst>
            </p:cNvPr>
            <p:cNvSpPr txBox="1"/>
            <p:nvPr/>
          </p:nvSpPr>
          <p:spPr>
            <a:xfrm>
              <a:off x="6454583" y="4860966"/>
              <a:ext cx="81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33CC"/>
                  </a:solidFill>
                  <a:latin typeface="Century Gothic" panose="020B0502020202020204" pitchFamily="34" charset="0"/>
                </a:rPr>
                <a:t>02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CEFD0F0-0E6E-40A0-9CA1-B4603886E88E}"/>
                </a:ext>
              </a:extLst>
            </p:cNvPr>
            <p:cNvSpPr txBox="1"/>
            <p:nvPr/>
          </p:nvSpPr>
          <p:spPr>
            <a:xfrm>
              <a:off x="7910866" y="4834859"/>
              <a:ext cx="17562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000" b="1" dirty="0">
                  <a:solidFill>
                    <a:srgbClr val="0033CC"/>
                  </a:solidFill>
                  <a:latin typeface="Century Gothic" panose="020B0502020202020204" pitchFamily="34" charset="0"/>
                </a:rPr>
                <a:t>التفاعل بين الإنسان والحاسب</a:t>
              </a:r>
              <a:endParaRPr lang="en-US" sz="2000" b="1" dirty="0">
                <a:solidFill>
                  <a:srgbClr val="0033CC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30" name="Graphic 129" descr="Open folder">
              <a:extLst>
                <a:ext uri="{FF2B5EF4-FFF2-40B4-BE49-F238E27FC236}">
                  <a16:creationId xmlns:a16="http://schemas.microsoft.com/office/drawing/2014/main" id="{97F71CF0-4558-447F-A321-7D7291F7B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73973" y="4885672"/>
              <a:ext cx="365760" cy="365760"/>
            </a:xfrm>
            <a:prstGeom prst="rect">
              <a:avLst/>
            </a:prstGeom>
          </p:spPr>
        </p:pic>
      </p:grpSp>
      <p:pic>
        <p:nvPicPr>
          <p:cNvPr id="132" name="Graphic 131" descr="Walk">
            <a:extLst>
              <a:ext uri="{FF2B5EF4-FFF2-40B4-BE49-F238E27FC236}">
                <a16:creationId xmlns:a16="http://schemas.microsoft.com/office/drawing/2014/main" id="{B8658B34-5FA2-4ADD-9CAA-32347045EBC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33458" y="5028510"/>
            <a:ext cx="702361" cy="702361"/>
          </a:xfrm>
          <a:prstGeom prst="rect">
            <a:avLst/>
          </a:prstGeom>
        </p:spPr>
      </p:pic>
      <p:cxnSp>
        <p:nvCxnSpPr>
          <p:cNvPr id="100" name="رابط كسهم مستقيم 99">
            <a:extLst>
              <a:ext uri="{FF2B5EF4-FFF2-40B4-BE49-F238E27FC236}">
                <a16:creationId xmlns:a16="http://schemas.microsoft.com/office/drawing/2014/main" id="{FD447AB9-CCCD-62D5-7A9C-29D7E4DB2F1D}"/>
              </a:ext>
            </a:extLst>
          </p:cNvPr>
          <p:cNvCxnSpPr>
            <a:cxnSpLocks/>
          </p:cNvCxnSpPr>
          <p:nvPr/>
        </p:nvCxnSpPr>
        <p:spPr>
          <a:xfrm>
            <a:off x="735610" y="4004778"/>
            <a:ext cx="1079238" cy="0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1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6307" b="37093"/>
          <a:stretch>
            <a:fillRect/>
          </a:stretch>
        </p:blipFill>
        <p:spPr>
          <a:xfrm>
            <a:off x="-16702" y="4612193"/>
            <a:ext cx="12203151" cy="2263272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4588969" y="284476"/>
            <a:ext cx="3435915" cy="2731274"/>
            <a:chOff x="6191037" y="861181"/>
            <a:chExt cx="4641136" cy="3902006"/>
          </a:xfrm>
        </p:grpSpPr>
        <p:sp>
          <p:nvSpPr>
            <p:cNvPr id="14" name="矩形 13"/>
            <p:cNvSpPr/>
            <p:nvPr/>
          </p:nvSpPr>
          <p:spPr>
            <a:xfrm rot="1800000">
              <a:off x="7430050" y="1670286"/>
              <a:ext cx="3402123" cy="3092901"/>
            </a:xfrm>
            <a:prstGeom prst="rect">
              <a:avLst/>
            </a:prstGeom>
            <a:gradFill>
              <a:gsLst>
                <a:gs pos="0">
                  <a:srgbClr val="FFFFFF">
                    <a:lumMod val="50000"/>
                  </a:srgbClr>
                </a:gs>
                <a:gs pos="82000">
                  <a:srgbClr val="F8F8F8">
                    <a:alpha val="0"/>
                  </a:srgbClr>
                </a:gs>
              </a:gsLst>
              <a:lin ang="6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5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191037" y="861181"/>
              <a:ext cx="3115200" cy="3115201"/>
            </a:xfrm>
            <a:prstGeom prst="ellipse">
              <a:avLst/>
            </a:prstGeom>
            <a:solidFill>
              <a:srgbClr val="47BFE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endParaRPr>
            </a:p>
          </p:txBody>
        </p:sp>
      </p:grpSp>
      <p:sp>
        <p:nvSpPr>
          <p:cNvPr id="8" name="Google Shape;332;p28">
            <a:extLst>
              <a:ext uri="{FF2B5EF4-FFF2-40B4-BE49-F238E27FC236}">
                <a16:creationId xmlns:a16="http://schemas.microsoft.com/office/drawing/2014/main" id="{A5F88C0D-2BD7-4CE2-BA34-337AC2A4FA3D}"/>
              </a:ext>
            </a:extLst>
          </p:cNvPr>
          <p:cNvSpPr txBox="1">
            <a:spLocks/>
          </p:cNvSpPr>
          <p:nvPr/>
        </p:nvSpPr>
        <p:spPr>
          <a:xfrm>
            <a:off x="1848352" y="3017345"/>
            <a:ext cx="7787472" cy="207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849"/>
              </a:buClr>
              <a:buSzPts val="2800"/>
              <a:buFont typeface="Pangolin"/>
              <a:buNone/>
              <a:tabLst/>
              <a:defRPr/>
            </a:pPr>
            <a:r>
              <a:rPr lang="ar-SA" sz="6000" kern="0" noProof="0" dirty="0">
                <a:solidFill>
                  <a:srgbClr val="C00000"/>
                </a:solidFill>
                <a:cs typeface="Fanan" pitchFamily="2" charset="-78"/>
              </a:rPr>
              <a:t>الدرس الثالث</a:t>
            </a:r>
            <a:br>
              <a:rPr kumimoji="0" lang="ar-SA" sz="6000" b="1" i="0" u="none" strike="noStrike" kern="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cs typeface="Fanan" pitchFamily="2" charset="-78"/>
                <a:sym typeface="Pangolin"/>
              </a:rPr>
            </a:br>
            <a:r>
              <a:rPr lang="ar-SA" sz="6000" kern="0" dirty="0">
                <a:solidFill>
                  <a:srgbClr val="003849"/>
                </a:solidFill>
                <a:cs typeface="Fanan" pitchFamily="2" charset="-78"/>
              </a:rPr>
              <a:t>إنشاء نموذج أولي</a:t>
            </a:r>
            <a:endParaRPr kumimoji="0" lang="ar-SA" sz="6000" b="1" i="0" u="none" strike="noStrike" kern="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cs typeface="Fanan" pitchFamily="2" charset="-78"/>
              <a:sym typeface="Pangolin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941F16A-696C-40D7-B783-4C7B4F753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38" y="366182"/>
            <a:ext cx="2260323" cy="207260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3929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CE75301D-8D72-4138-8F5D-E9E34FB49D51}"/>
              </a:ext>
            </a:extLst>
          </p:cNvPr>
          <p:cNvSpPr/>
          <p:nvPr/>
        </p:nvSpPr>
        <p:spPr>
          <a:xfrm>
            <a:off x="7728182" y="4921297"/>
            <a:ext cx="2812297" cy="179680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6483528" y="828979"/>
            <a:ext cx="5301603" cy="4308307"/>
            <a:chOff x="2244725" y="2692929"/>
            <a:chExt cx="3076575" cy="2457450"/>
          </a:xfrm>
        </p:grpSpPr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244725" y="4442354"/>
              <a:ext cx="3076575" cy="369888"/>
            </a:xfrm>
            <a:custGeom>
              <a:avLst/>
              <a:gdLst>
                <a:gd name="T0" fmla="*/ 373 w 966"/>
                <a:gd name="T1" fmla="*/ 116 h 116"/>
                <a:gd name="T2" fmla="*/ 145 w 966"/>
                <a:gd name="T3" fmla="*/ 116 h 116"/>
                <a:gd name="T4" fmla="*/ 36 w 966"/>
                <a:gd name="T5" fmla="*/ 116 h 116"/>
                <a:gd name="T6" fmla="*/ 2 w 966"/>
                <a:gd name="T7" fmla="*/ 89 h 116"/>
                <a:gd name="T8" fmla="*/ 0 w 966"/>
                <a:gd name="T9" fmla="*/ 75 h 116"/>
                <a:gd name="T10" fmla="*/ 0 w 966"/>
                <a:gd name="T11" fmla="*/ 0 h 116"/>
                <a:gd name="T12" fmla="*/ 943 w 966"/>
                <a:gd name="T13" fmla="*/ 0 h 116"/>
                <a:gd name="T14" fmla="*/ 966 w 966"/>
                <a:gd name="T15" fmla="*/ 0 h 116"/>
                <a:gd name="T16" fmla="*/ 966 w 966"/>
                <a:gd name="T17" fmla="*/ 79 h 116"/>
                <a:gd name="T18" fmla="*/ 928 w 966"/>
                <a:gd name="T19" fmla="*/ 116 h 116"/>
                <a:gd name="T20" fmla="*/ 600 w 966"/>
                <a:gd name="T21" fmla="*/ 116 h 116"/>
                <a:gd name="T22" fmla="*/ 592 w 966"/>
                <a:gd name="T23" fmla="*/ 116 h 116"/>
                <a:gd name="T24" fmla="*/ 585 w 966"/>
                <a:gd name="T25" fmla="*/ 116 h 116"/>
                <a:gd name="T26" fmla="*/ 383 w 966"/>
                <a:gd name="T27" fmla="*/ 116 h 116"/>
                <a:gd name="T28" fmla="*/ 373 w 966"/>
                <a:gd name="T2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6" h="116">
                  <a:moveTo>
                    <a:pt x="373" y="116"/>
                  </a:moveTo>
                  <a:cubicBezTo>
                    <a:pt x="297" y="116"/>
                    <a:pt x="221" y="116"/>
                    <a:pt x="145" y="116"/>
                  </a:cubicBezTo>
                  <a:cubicBezTo>
                    <a:pt x="109" y="116"/>
                    <a:pt x="72" y="116"/>
                    <a:pt x="36" y="116"/>
                  </a:cubicBezTo>
                  <a:cubicBezTo>
                    <a:pt x="21" y="116"/>
                    <a:pt x="5" y="104"/>
                    <a:pt x="2" y="89"/>
                  </a:cubicBezTo>
                  <a:cubicBezTo>
                    <a:pt x="0" y="84"/>
                    <a:pt x="0" y="80"/>
                    <a:pt x="0" y="75"/>
                  </a:cubicBezTo>
                  <a:cubicBezTo>
                    <a:pt x="0" y="52"/>
                    <a:pt x="0" y="0"/>
                    <a:pt x="0" y="0"/>
                  </a:cubicBezTo>
                  <a:cubicBezTo>
                    <a:pt x="0" y="0"/>
                    <a:pt x="631" y="0"/>
                    <a:pt x="943" y="0"/>
                  </a:cubicBezTo>
                  <a:cubicBezTo>
                    <a:pt x="950" y="0"/>
                    <a:pt x="959" y="0"/>
                    <a:pt x="966" y="0"/>
                  </a:cubicBezTo>
                  <a:cubicBezTo>
                    <a:pt x="966" y="0"/>
                    <a:pt x="966" y="56"/>
                    <a:pt x="966" y="79"/>
                  </a:cubicBezTo>
                  <a:cubicBezTo>
                    <a:pt x="966" y="100"/>
                    <a:pt x="949" y="116"/>
                    <a:pt x="928" y="116"/>
                  </a:cubicBezTo>
                  <a:cubicBezTo>
                    <a:pt x="819" y="116"/>
                    <a:pt x="709" y="116"/>
                    <a:pt x="600" y="116"/>
                  </a:cubicBezTo>
                  <a:cubicBezTo>
                    <a:pt x="598" y="116"/>
                    <a:pt x="595" y="116"/>
                    <a:pt x="592" y="116"/>
                  </a:cubicBezTo>
                  <a:cubicBezTo>
                    <a:pt x="590" y="116"/>
                    <a:pt x="587" y="116"/>
                    <a:pt x="585" y="116"/>
                  </a:cubicBezTo>
                  <a:cubicBezTo>
                    <a:pt x="517" y="116"/>
                    <a:pt x="450" y="116"/>
                    <a:pt x="383" y="116"/>
                  </a:cubicBezTo>
                  <a:lnTo>
                    <a:pt x="373" y="116"/>
                  </a:lnTo>
                  <a:close/>
                </a:path>
              </a:pathLst>
            </a:cu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244725" y="2692929"/>
              <a:ext cx="3076575" cy="1749425"/>
            </a:xfrm>
            <a:custGeom>
              <a:avLst/>
              <a:gdLst>
                <a:gd name="T0" fmla="*/ 966 w 966"/>
                <a:gd name="T1" fmla="*/ 549 h 549"/>
                <a:gd name="T2" fmla="*/ 943 w 966"/>
                <a:gd name="T3" fmla="*/ 549 h 549"/>
                <a:gd name="T4" fmla="*/ 0 w 966"/>
                <a:gd name="T5" fmla="*/ 549 h 549"/>
                <a:gd name="T6" fmla="*/ 0 w 966"/>
                <a:gd name="T7" fmla="*/ 108 h 549"/>
                <a:gd name="T8" fmla="*/ 1 w 966"/>
                <a:gd name="T9" fmla="*/ 39 h 549"/>
                <a:gd name="T10" fmla="*/ 14 w 966"/>
                <a:gd name="T11" fmla="*/ 9 h 549"/>
                <a:gd name="T12" fmla="*/ 39 w 966"/>
                <a:gd name="T13" fmla="*/ 1 h 549"/>
                <a:gd name="T14" fmla="*/ 806 w 966"/>
                <a:gd name="T15" fmla="*/ 1 h 549"/>
                <a:gd name="T16" fmla="*/ 926 w 966"/>
                <a:gd name="T17" fmla="*/ 1 h 549"/>
                <a:gd name="T18" fmla="*/ 966 w 966"/>
                <a:gd name="T19" fmla="*/ 41 h 549"/>
                <a:gd name="T20" fmla="*/ 966 w 966"/>
                <a:gd name="T21" fmla="*/ 549 h 549"/>
                <a:gd name="T22" fmla="*/ 483 w 966"/>
                <a:gd name="T23" fmla="*/ 511 h 549"/>
                <a:gd name="T24" fmla="*/ 923 w 966"/>
                <a:gd name="T25" fmla="*/ 511 h 549"/>
                <a:gd name="T26" fmla="*/ 928 w 966"/>
                <a:gd name="T27" fmla="*/ 506 h 549"/>
                <a:gd name="T28" fmla="*/ 928 w 966"/>
                <a:gd name="T29" fmla="*/ 45 h 549"/>
                <a:gd name="T30" fmla="*/ 922 w 966"/>
                <a:gd name="T31" fmla="*/ 38 h 549"/>
                <a:gd name="T32" fmla="*/ 44 w 966"/>
                <a:gd name="T33" fmla="*/ 38 h 549"/>
                <a:gd name="T34" fmla="*/ 38 w 966"/>
                <a:gd name="T35" fmla="*/ 45 h 549"/>
                <a:gd name="T36" fmla="*/ 38 w 966"/>
                <a:gd name="T37" fmla="*/ 505 h 549"/>
                <a:gd name="T38" fmla="*/ 44 w 966"/>
                <a:gd name="T39" fmla="*/ 511 h 549"/>
                <a:gd name="T40" fmla="*/ 483 w 966"/>
                <a:gd name="T41" fmla="*/ 51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6" h="549">
                  <a:moveTo>
                    <a:pt x="966" y="549"/>
                  </a:moveTo>
                  <a:cubicBezTo>
                    <a:pt x="959" y="549"/>
                    <a:pt x="950" y="549"/>
                    <a:pt x="943" y="549"/>
                  </a:cubicBezTo>
                  <a:cubicBezTo>
                    <a:pt x="631" y="549"/>
                    <a:pt x="0" y="549"/>
                    <a:pt x="0" y="549"/>
                  </a:cubicBezTo>
                  <a:cubicBezTo>
                    <a:pt x="0" y="549"/>
                    <a:pt x="0" y="254"/>
                    <a:pt x="0" y="108"/>
                  </a:cubicBezTo>
                  <a:cubicBezTo>
                    <a:pt x="0" y="85"/>
                    <a:pt x="1" y="62"/>
                    <a:pt x="1" y="39"/>
                  </a:cubicBezTo>
                  <a:cubicBezTo>
                    <a:pt x="2" y="27"/>
                    <a:pt x="4" y="17"/>
                    <a:pt x="14" y="9"/>
                  </a:cubicBezTo>
                  <a:cubicBezTo>
                    <a:pt x="21" y="3"/>
                    <a:pt x="30" y="1"/>
                    <a:pt x="39" y="1"/>
                  </a:cubicBezTo>
                  <a:cubicBezTo>
                    <a:pt x="295" y="1"/>
                    <a:pt x="550" y="1"/>
                    <a:pt x="806" y="1"/>
                  </a:cubicBezTo>
                  <a:cubicBezTo>
                    <a:pt x="846" y="1"/>
                    <a:pt x="886" y="2"/>
                    <a:pt x="926" y="1"/>
                  </a:cubicBezTo>
                  <a:cubicBezTo>
                    <a:pt x="949" y="0"/>
                    <a:pt x="966" y="19"/>
                    <a:pt x="966" y="41"/>
                  </a:cubicBezTo>
                  <a:cubicBezTo>
                    <a:pt x="966" y="209"/>
                    <a:pt x="966" y="549"/>
                    <a:pt x="966" y="549"/>
                  </a:cubicBezTo>
                  <a:close/>
                  <a:moveTo>
                    <a:pt x="483" y="511"/>
                  </a:moveTo>
                  <a:cubicBezTo>
                    <a:pt x="630" y="511"/>
                    <a:pt x="776" y="511"/>
                    <a:pt x="923" y="511"/>
                  </a:cubicBezTo>
                  <a:cubicBezTo>
                    <a:pt x="926" y="511"/>
                    <a:pt x="928" y="511"/>
                    <a:pt x="928" y="506"/>
                  </a:cubicBezTo>
                  <a:cubicBezTo>
                    <a:pt x="928" y="352"/>
                    <a:pt x="928" y="199"/>
                    <a:pt x="928" y="45"/>
                  </a:cubicBezTo>
                  <a:cubicBezTo>
                    <a:pt x="928" y="37"/>
                    <a:pt x="929" y="38"/>
                    <a:pt x="922" y="38"/>
                  </a:cubicBezTo>
                  <a:cubicBezTo>
                    <a:pt x="629" y="38"/>
                    <a:pt x="337" y="38"/>
                    <a:pt x="44" y="38"/>
                  </a:cubicBezTo>
                  <a:cubicBezTo>
                    <a:pt x="37" y="38"/>
                    <a:pt x="38" y="37"/>
                    <a:pt x="38" y="45"/>
                  </a:cubicBezTo>
                  <a:cubicBezTo>
                    <a:pt x="38" y="198"/>
                    <a:pt x="38" y="351"/>
                    <a:pt x="38" y="505"/>
                  </a:cubicBezTo>
                  <a:cubicBezTo>
                    <a:pt x="38" y="511"/>
                    <a:pt x="38" y="511"/>
                    <a:pt x="44" y="511"/>
                  </a:cubicBezTo>
                  <a:cubicBezTo>
                    <a:pt x="190" y="511"/>
                    <a:pt x="337" y="511"/>
                    <a:pt x="483" y="51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251200" y="4894792"/>
              <a:ext cx="1060450" cy="249238"/>
            </a:xfrm>
            <a:custGeom>
              <a:avLst/>
              <a:gdLst>
                <a:gd name="T0" fmla="*/ 278 w 333"/>
                <a:gd name="T1" fmla="*/ 0 h 78"/>
                <a:gd name="T2" fmla="*/ 282 w 333"/>
                <a:gd name="T3" fmla="*/ 34 h 78"/>
                <a:gd name="T4" fmla="*/ 288 w 333"/>
                <a:gd name="T5" fmla="*/ 60 h 78"/>
                <a:gd name="T6" fmla="*/ 298 w 333"/>
                <a:gd name="T7" fmla="*/ 67 h 78"/>
                <a:gd name="T8" fmla="*/ 329 w 333"/>
                <a:gd name="T9" fmla="*/ 74 h 78"/>
                <a:gd name="T10" fmla="*/ 333 w 333"/>
                <a:gd name="T11" fmla="*/ 76 h 78"/>
                <a:gd name="T12" fmla="*/ 329 w 333"/>
                <a:gd name="T13" fmla="*/ 77 h 78"/>
                <a:gd name="T14" fmla="*/ 221 w 333"/>
                <a:gd name="T15" fmla="*/ 77 h 78"/>
                <a:gd name="T16" fmla="*/ 6 w 333"/>
                <a:gd name="T17" fmla="*/ 77 h 78"/>
                <a:gd name="T18" fmla="*/ 0 w 333"/>
                <a:gd name="T19" fmla="*/ 76 h 78"/>
                <a:gd name="T20" fmla="*/ 5 w 333"/>
                <a:gd name="T21" fmla="*/ 74 h 78"/>
                <a:gd name="T22" fmla="*/ 35 w 333"/>
                <a:gd name="T23" fmla="*/ 67 h 78"/>
                <a:gd name="T24" fmla="*/ 49 w 333"/>
                <a:gd name="T25" fmla="*/ 50 h 78"/>
                <a:gd name="T26" fmla="*/ 56 w 333"/>
                <a:gd name="T27" fmla="*/ 0 h 78"/>
                <a:gd name="T28" fmla="*/ 66 w 333"/>
                <a:gd name="T29" fmla="*/ 0 h 78"/>
                <a:gd name="T30" fmla="*/ 278 w 333"/>
                <a:gd name="T3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3" h="78">
                  <a:moveTo>
                    <a:pt x="278" y="0"/>
                  </a:moveTo>
                  <a:cubicBezTo>
                    <a:pt x="280" y="12"/>
                    <a:pt x="280" y="23"/>
                    <a:pt x="282" y="34"/>
                  </a:cubicBezTo>
                  <a:cubicBezTo>
                    <a:pt x="283" y="43"/>
                    <a:pt x="285" y="51"/>
                    <a:pt x="288" y="60"/>
                  </a:cubicBezTo>
                  <a:cubicBezTo>
                    <a:pt x="290" y="64"/>
                    <a:pt x="293" y="67"/>
                    <a:pt x="298" y="67"/>
                  </a:cubicBezTo>
                  <a:cubicBezTo>
                    <a:pt x="309" y="68"/>
                    <a:pt x="319" y="72"/>
                    <a:pt x="329" y="74"/>
                  </a:cubicBezTo>
                  <a:cubicBezTo>
                    <a:pt x="331" y="74"/>
                    <a:pt x="333" y="74"/>
                    <a:pt x="333" y="76"/>
                  </a:cubicBezTo>
                  <a:cubicBezTo>
                    <a:pt x="333" y="78"/>
                    <a:pt x="330" y="77"/>
                    <a:pt x="329" y="77"/>
                  </a:cubicBezTo>
                  <a:cubicBezTo>
                    <a:pt x="293" y="77"/>
                    <a:pt x="257" y="77"/>
                    <a:pt x="221" y="77"/>
                  </a:cubicBezTo>
                  <a:cubicBezTo>
                    <a:pt x="149" y="77"/>
                    <a:pt x="78" y="77"/>
                    <a:pt x="6" y="77"/>
                  </a:cubicBezTo>
                  <a:cubicBezTo>
                    <a:pt x="4" y="77"/>
                    <a:pt x="2" y="78"/>
                    <a:pt x="0" y="76"/>
                  </a:cubicBezTo>
                  <a:cubicBezTo>
                    <a:pt x="1" y="74"/>
                    <a:pt x="3" y="74"/>
                    <a:pt x="5" y="74"/>
                  </a:cubicBezTo>
                  <a:cubicBezTo>
                    <a:pt x="15" y="72"/>
                    <a:pt x="25" y="69"/>
                    <a:pt x="35" y="67"/>
                  </a:cubicBezTo>
                  <a:cubicBezTo>
                    <a:pt x="44" y="66"/>
                    <a:pt x="46" y="61"/>
                    <a:pt x="49" y="50"/>
                  </a:cubicBezTo>
                  <a:cubicBezTo>
                    <a:pt x="52" y="35"/>
                    <a:pt x="56" y="0"/>
                    <a:pt x="5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207" y="0"/>
                    <a:pt x="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429000" y="4812242"/>
              <a:ext cx="708025" cy="82550"/>
            </a:xfrm>
            <a:custGeom>
              <a:avLst/>
              <a:gdLst>
                <a:gd name="T0" fmla="*/ 222 w 222"/>
                <a:gd name="T1" fmla="*/ 26 h 26"/>
                <a:gd name="T2" fmla="*/ 10 w 222"/>
                <a:gd name="T3" fmla="*/ 26 h 26"/>
                <a:gd name="T4" fmla="*/ 0 w 222"/>
                <a:gd name="T5" fmla="*/ 26 h 26"/>
                <a:gd name="T6" fmla="*/ 1 w 222"/>
                <a:gd name="T7" fmla="*/ 0 h 26"/>
                <a:gd name="T8" fmla="*/ 11 w 222"/>
                <a:gd name="T9" fmla="*/ 0 h 26"/>
                <a:gd name="T10" fmla="*/ 213 w 222"/>
                <a:gd name="T11" fmla="*/ 0 h 26"/>
                <a:gd name="T12" fmla="*/ 220 w 222"/>
                <a:gd name="T13" fmla="*/ 0 h 26"/>
                <a:gd name="T14" fmla="*/ 222 w 222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2" h="26">
                  <a:moveTo>
                    <a:pt x="222" y="26"/>
                  </a:moveTo>
                  <a:cubicBezTo>
                    <a:pt x="151" y="26"/>
                    <a:pt x="10" y="26"/>
                    <a:pt x="1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7"/>
                    <a:pt x="1" y="9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45" y="0"/>
                    <a:pt x="213" y="0"/>
                  </a:cubicBezTo>
                  <a:cubicBezTo>
                    <a:pt x="215" y="0"/>
                    <a:pt x="218" y="0"/>
                    <a:pt x="220" y="0"/>
                  </a:cubicBezTo>
                  <a:lnTo>
                    <a:pt x="222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251200" y="5134504"/>
              <a:ext cx="1060450" cy="15875"/>
            </a:xfrm>
            <a:custGeom>
              <a:avLst/>
              <a:gdLst>
                <a:gd name="T0" fmla="*/ 167 w 333"/>
                <a:gd name="T1" fmla="*/ 2 h 5"/>
                <a:gd name="T2" fmla="*/ 331 w 333"/>
                <a:gd name="T3" fmla="*/ 2 h 5"/>
                <a:gd name="T4" fmla="*/ 333 w 333"/>
                <a:gd name="T5" fmla="*/ 3 h 5"/>
                <a:gd name="T6" fmla="*/ 331 w 333"/>
                <a:gd name="T7" fmla="*/ 5 h 5"/>
                <a:gd name="T8" fmla="*/ 324 w 333"/>
                <a:gd name="T9" fmla="*/ 5 h 5"/>
                <a:gd name="T10" fmla="*/ 6 w 333"/>
                <a:gd name="T11" fmla="*/ 5 h 5"/>
                <a:gd name="T12" fmla="*/ 0 w 333"/>
                <a:gd name="T13" fmla="*/ 3 h 5"/>
                <a:gd name="T14" fmla="*/ 6 w 333"/>
                <a:gd name="T15" fmla="*/ 2 h 5"/>
                <a:gd name="T16" fmla="*/ 167 w 333"/>
                <a:gd name="T17" fmla="*/ 2 h 5"/>
                <a:gd name="T18" fmla="*/ 167 w 333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3" h="5">
                  <a:moveTo>
                    <a:pt x="167" y="2"/>
                  </a:moveTo>
                  <a:cubicBezTo>
                    <a:pt x="222" y="2"/>
                    <a:pt x="276" y="2"/>
                    <a:pt x="331" y="2"/>
                  </a:cubicBezTo>
                  <a:cubicBezTo>
                    <a:pt x="332" y="2"/>
                    <a:pt x="333" y="1"/>
                    <a:pt x="333" y="3"/>
                  </a:cubicBezTo>
                  <a:cubicBezTo>
                    <a:pt x="333" y="4"/>
                    <a:pt x="332" y="5"/>
                    <a:pt x="331" y="5"/>
                  </a:cubicBezTo>
                  <a:cubicBezTo>
                    <a:pt x="328" y="5"/>
                    <a:pt x="326" y="5"/>
                    <a:pt x="324" y="5"/>
                  </a:cubicBezTo>
                  <a:cubicBezTo>
                    <a:pt x="218" y="5"/>
                    <a:pt x="112" y="5"/>
                    <a:pt x="6" y="5"/>
                  </a:cubicBezTo>
                  <a:cubicBezTo>
                    <a:pt x="4" y="5"/>
                    <a:pt x="0" y="5"/>
                    <a:pt x="0" y="3"/>
                  </a:cubicBezTo>
                  <a:cubicBezTo>
                    <a:pt x="0" y="0"/>
                    <a:pt x="4" y="2"/>
                    <a:pt x="6" y="2"/>
                  </a:cubicBezTo>
                  <a:cubicBezTo>
                    <a:pt x="60" y="2"/>
                    <a:pt x="114" y="2"/>
                    <a:pt x="167" y="2"/>
                  </a:cubicBezTo>
                  <a:cubicBezTo>
                    <a:pt x="167" y="2"/>
                    <a:pt x="167" y="2"/>
                    <a:pt x="167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9925809-DBFF-AF68-A474-74ADAEE21900}"/>
              </a:ext>
            </a:extLst>
          </p:cNvPr>
          <p:cNvGrpSpPr/>
          <p:nvPr/>
        </p:nvGrpSpPr>
        <p:grpSpPr>
          <a:xfrm>
            <a:off x="133655" y="959269"/>
            <a:ext cx="6155541" cy="2805958"/>
            <a:chOff x="113560" y="818592"/>
            <a:chExt cx="6155541" cy="28059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16977A-112F-4154-95F5-0608714FBFEE}"/>
                </a:ext>
              </a:extLst>
            </p:cNvPr>
            <p:cNvSpPr txBox="1"/>
            <p:nvPr/>
          </p:nvSpPr>
          <p:spPr>
            <a:xfrm>
              <a:off x="1030576" y="853758"/>
              <a:ext cx="4817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>
                <a:spcBef>
                  <a:spcPts val="1600"/>
                </a:spcBef>
                <a:buSzPts val="1200"/>
                <a:defRPr/>
              </a:pPr>
              <a:r>
                <a:rPr lang="ar-SA" sz="2800" b="1" dirty="0">
                  <a:solidFill>
                    <a:srgbClr val="ED7D31"/>
                  </a:solidFill>
                  <a:cs typeface="Fanan" pitchFamily="2" charset="-78"/>
                </a:rPr>
                <a:t>شرح نموذج لتطبيق السياحة.</a:t>
              </a:r>
              <a:endParaRPr lang="en-GB" sz="2800" b="1" dirty="0">
                <a:solidFill>
                  <a:srgbClr val="ED7D31"/>
                </a:solidFill>
                <a:cs typeface="Fanan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016977A-112F-4154-95F5-0608714FBFEE}"/>
                </a:ext>
              </a:extLst>
            </p:cNvPr>
            <p:cNvSpPr txBox="1"/>
            <p:nvPr/>
          </p:nvSpPr>
          <p:spPr>
            <a:xfrm>
              <a:off x="113560" y="1669598"/>
              <a:ext cx="580130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 lvl="0" algn="r" rtl="1">
                <a:spcBef>
                  <a:spcPts val="1600"/>
                </a:spcBef>
                <a:spcAft>
                  <a:spcPts val="0"/>
                </a:spcAft>
                <a:buSzPts val="1200"/>
              </a:pPr>
              <a:r>
                <a:rPr lang="ar-SA" sz="2600" b="1" dirty="0">
                  <a:solidFill>
                    <a:srgbClr val="FFC000"/>
                  </a:solidFill>
                  <a:cs typeface="Fanan" pitchFamily="2" charset="-78"/>
                  <a:sym typeface="Roboto"/>
                </a:rPr>
                <a:t>إنشاء نموذج أولي جديد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16977A-112F-4154-95F5-0608714FBFEE}"/>
                </a:ext>
              </a:extLst>
            </p:cNvPr>
            <p:cNvSpPr txBox="1"/>
            <p:nvPr/>
          </p:nvSpPr>
          <p:spPr>
            <a:xfrm>
              <a:off x="198991" y="2267593"/>
              <a:ext cx="5548345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ar-SA" sz="2400" b="1" dirty="0">
                  <a:solidFill>
                    <a:srgbClr val="5B9BD5"/>
                  </a:solidFill>
                  <a:cs typeface="Fanan" pitchFamily="2" charset="-78"/>
                </a:rPr>
                <a:t>تطبيق تعدد الصفحات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5748958" y="818592"/>
              <a:ext cx="506367" cy="5063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1</a:t>
              </a:r>
              <a:endParaRPr lang="en-US" b="1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762734" y="1629655"/>
              <a:ext cx="506367" cy="50636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2</a:t>
              </a:r>
              <a:endParaRPr lang="en-US" b="1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748959" y="2345843"/>
              <a:ext cx="506367" cy="506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3</a:t>
              </a:r>
              <a:endParaRPr lang="en-US" b="1" dirty="0"/>
            </a:p>
          </p:txBody>
        </p:sp>
        <p:sp>
          <p:nvSpPr>
            <p:cNvPr id="3" name="Oval 17">
              <a:extLst>
                <a:ext uri="{FF2B5EF4-FFF2-40B4-BE49-F238E27FC236}">
                  <a16:creationId xmlns:a16="http://schemas.microsoft.com/office/drawing/2014/main" id="{0BC623CA-2B08-4B37-88DC-3DF32D03542E}"/>
                </a:ext>
              </a:extLst>
            </p:cNvPr>
            <p:cNvSpPr/>
            <p:nvPr/>
          </p:nvSpPr>
          <p:spPr>
            <a:xfrm>
              <a:off x="5748959" y="3101330"/>
              <a:ext cx="506367" cy="506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b="1" dirty="0"/>
                <a:t>4</a:t>
              </a:r>
              <a:endParaRPr lang="en-US" b="1" dirty="0"/>
            </a:p>
          </p:txBody>
        </p:sp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041F1B5F-79FB-4C88-B4B5-81A1D72B105F}"/>
                </a:ext>
              </a:extLst>
            </p:cNvPr>
            <p:cNvSpPr txBox="1"/>
            <p:nvPr/>
          </p:nvSpPr>
          <p:spPr>
            <a:xfrm>
              <a:off x="576357" y="3101330"/>
              <a:ext cx="5301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52400" lvl="0" algn="r" rtl="1">
                <a:spcBef>
                  <a:spcPts val="1600"/>
                </a:spcBef>
                <a:spcAft>
                  <a:spcPts val="0"/>
                </a:spcAft>
                <a:buSzPts val="1200"/>
              </a:pPr>
              <a:r>
                <a:rPr lang="ar-SA" sz="2800" b="1" dirty="0">
                  <a:solidFill>
                    <a:schemeClr val="bg1">
                      <a:lumMod val="50000"/>
                    </a:schemeClr>
                  </a:solidFill>
                  <a:cs typeface="Fanan" pitchFamily="2" charset="-78"/>
                </a:rPr>
                <a:t>التعرف على دور المستخدمين للنمذجة.</a:t>
              </a:r>
            </a:p>
          </p:txBody>
        </p:sp>
      </p:grpSp>
      <p:pic>
        <p:nvPicPr>
          <p:cNvPr id="20" name="图片 6">
            <a:extLst>
              <a:ext uri="{FF2B5EF4-FFF2-40B4-BE49-F238E27FC236}">
                <a16:creationId xmlns:a16="http://schemas.microsoft.com/office/drawing/2014/main" id="{14623738-CB95-6F85-008F-D36F9F33C6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6702" y="4612193"/>
            <a:ext cx="12203151" cy="2263272"/>
          </a:xfrm>
          <a:prstGeom prst="rect">
            <a:avLst/>
          </a:prstGeom>
        </p:spPr>
      </p:pic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B3052A3C-DF5E-A027-5D1C-C25707B3035C}"/>
              </a:ext>
            </a:extLst>
          </p:cNvPr>
          <p:cNvSpPr/>
          <p:nvPr/>
        </p:nvSpPr>
        <p:spPr>
          <a:xfrm>
            <a:off x="6780477" y="1336425"/>
            <a:ext cx="4701760" cy="202875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accent1"/>
                </a:solidFill>
                <a:cs typeface="Fanan" pitchFamily="2" charset="-78"/>
              </a:rPr>
              <a:t>أهداف الدرس </a:t>
            </a:r>
          </a:p>
          <a:p>
            <a:pPr algn="ctr"/>
            <a:r>
              <a:rPr lang="ar-SA" sz="4000" b="1" u="sng" dirty="0">
                <a:solidFill>
                  <a:schemeClr val="accent1"/>
                </a:solidFill>
                <a:cs typeface="Fanan" pitchFamily="2" charset="-78"/>
              </a:rPr>
              <a:t>الجزء العملي</a:t>
            </a:r>
          </a:p>
        </p:txBody>
      </p:sp>
    </p:spTree>
    <p:extLst>
      <p:ext uri="{BB962C8B-B14F-4D97-AF65-F5344CB8AC3E}">
        <p14:creationId xmlns:p14="http://schemas.microsoft.com/office/powerpoint/2010/main" val="530024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5325626"/>
            <a:ext cx="12203151" cy="1532373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2962FF8F-7953-48EB-A453-52EEFCC00587}"/>
              </a:ext>
            </a:extLst>
          </p:cNvPr>
          <p:cNvSpPr/>
          <p:nvPr/>
        </p:nvSpPr>
        <p:spPr>
          <a:xfrm>
            <a:off x="5315577" y="1483470"/>
            <a:ext cx="6748591" cy="13136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  <a:latin typeface="Cairo" panose="00000800000000000000" pitchFamily="2" charset="-78"/>
                <a:cs typeface="Fanan" pitchFamily="2" charset="-78"/>
              </a:rPr>
              <a:t>- </a:t>
            </a:r>
            <a:r>
              <a:rPr lang="ar-SA" sz="3200" dirty="0" err="1">
                <a:solidFill>
                  <a:schemeClr val="tx1"/>
                </a:solidFill>
                <a:latin typeface="Cairo" panose="00000800000000000000" pitchFamily="2" charset="-78"/>
                <a:cs typeface="Fanan" pitchFamily="2" charset="-78"/>
              </a:rPr>
              <a:t>ماهو</a:t>
            </a:r>
            <a:r>
              <a:rPr lang="ar-SA" sz="3200" dirty="0">
                <a:solidFill>
                  <a:schemeClr val="tx1"/>
                </a:solidFill>
                <a:latin typeface="Cairo" panose="00000800000000000000" pitchFamily="2" charset="-78"/>
                <a:cs typeface="Fanan" pitchFamily="2" charset="-78"/>
              </a:rPr>
              <a:t> النموذج الأولي؟!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9BBFF46-F8C6-4178-90C6-F7740D6B65F2}"/>
              </a:ext>
            </a:extLst>
          </p:cNvPr>
          <p:cNvSpPr/>
          <p:nvPr/>
        </p:nvSpPr>
        <p:spPr>
          <a:xfrm>
            <a:off x="6390753" y="215063"/>
            <a:ext cx="5801248" cy="1072963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cs typeface="Fanan" pitchFamily="2" charset="-78"/>
              </a:rPr>
              <a:t>مراجعة لما تعلمته في السابق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E531D2D-28E2-EF87-0B6C-4FFCC1746725}"/>
              </a:ext>
            </a:extLst>
          </p:cNvPr>
          <p:cNvSpPr/>
          <p:nvPr/>
        </p:nvSpPr>
        <p:spPr>
          <a:xfrm>
            <a:off x="212690" y="3466681"/>
            <a:ext cx="6748591" cy="13136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  <a:latin typeface="Cairo" panose="00000800000000000000" pitchFamily="2" charset="-78"/>
                <a:cs typeface="Fanan" pitchFamily="2" charset="-78"/>
              </a:rPr>
              <a:t>- </a:t>
            </a:r>
            <a:r>
              <a:rPr lang="ar-SA" sz="3200" dirty="0" err="1">
                <a:solidFill>
                  <a:schemeClr val="tx1"/>
                </a:solidFill>
                <a:latin typeface="Cairo" panose="00000800000000000000" pitchFamily="2" charset="-78"/>
                <a:cs typeface="Fanan" pitchFamily="2" charset="-78"/>
              </a:rPr>
              <a:t>ماتصنيفات</a:t>
            </a:r>
            <a:r>
              <a:rPr lang="ar-SA" sz="3200" dirty="0">
                <a:solidFill>
                  <a:schemeClr val="tx1"/>
                </a:solidFill>
                <a:latin typeface="Cairo" panose="00000800000000000000" pitchFamily="2" charset="-78"/>
                <a:cs typeface="Fanan" pitchFamily="2" charset="-78"/>
              </a:rPr>
              <a:t> فئات النماذج الأولية؟!</a:t>
            </a:r>
          </a:p>
        </p:txBody>
      </p:sp>
      <p:pic>
        <p:nvPicPr>
          <p:cNvPr id="6" name="Picture 6" descr="الرجال علامة استفهام صورة Png المواد, بسيط, يجلس على الأرض مع علامات استفهام,  كامل الجسم PNG وملف PSD للتحميل مجانا">
            <a:extLst>
              <a:ext uri="{FF2B5EF4-FFF2-40B4-BE49-F238E27FC236}">
                <a16:creationId xmlns:a16="http://schemas.microsoft.com/office/drawing/2014/main" id="{11A663FD-BD2E-3907-C1A9-CD1FCC522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3" y="82409"/>
            <a:ext cx="2059636" cy="23877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7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6">
            <a:extLst>
              <a:ext uri="{FF2B5EF4-FFF2-40B4-BE49-F238E27FC236}">
                <a16:creationId xmlns:a16="http://schemas.microsoft.com/office/drawing/2014/main" id="{53D22D58-2658-463F-A04F-623B2C3ECB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7" b="37093"/>
          <a:stretch>
            <a:fillRect/>
          </a:stretch>
        </p:blipFill>
        <p:spPr>
          <a:xfrm>
            <a:off x="-11151" y="5325626"/>
            <a:ext cx="12203151" cy="1532373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A9BBFF46-F8C6-4178-90C6-F7740D6B65F2}"/>
              </a:ext>
            </a:extLst>
          </p:cNvPr>
          <p:cNvSpPr/>
          <p:nvPr/>
        </p:nvSpPr>
        <p:spPr>
          <a:xfrm>
            <a:off x="2866698" y="592751"/>
            <a:ext cx="6906568" cy="719434"/>
          </a:xfrm>
          <a:prstGeom prst="rect">
            <a:avLst/>
          </a:prstGeom>
          <a:solidFill>
            <a:srgbClr val="44546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600" dirty="0">
                <a:cs typeface="Fanan" pitchFamily="2" charset="-78"/>
              </a:rPr>
              <a:t>إنشاء </a:t>
            </a:r>
            <a:r>
              <a:rPr lang="ar-SA" sz="3600" dirty="0" err="1">
                <a:cs typeface="Fanan" pitchFamily="2" charset="-78"/>
              </a:rPr>
              <a:t>المنوذج</a:t>
            </a:r>
            <a:r>
              <a:rPr lang="ar-SA" sz="3600" dirty="0">
                <a:cs typeface="Fanan" pitchFamily="2" charset="-78"/>
              </a:rPr>
              <a:t> الأولي باستخدام بنسل </a:t>
            </a:r>
            <a:r>
              <a:rPr lang="ar-SA" sz="3600" dirty="0" err="1">
                <a:cs typeface="Fanan" pitchFamily="2" charset="-78"/>
              </a:rPr>
              <a:t>بروجكت</a:t>
            </a:r>
            <a:endParaRPr lang="ar-SA" sz="3600" dirty="0">
              <a:cs typeface="Fanan" pitchFamily="2" charset="-78"/>
            </a:endParaRPr>
          </a:p>
        </p:txBody>
      </p:sp>
      <p:sp>
        <p:nvSpPr>
          <p:cNvPr id="4" name="Google Shape;445;p32">
            <a:extLst>
              <a:ext uri="{FF2B5EF4-FFF2-40B4-BE49-F238E27FC236}">
                <a16:creationId xmlns:a16="http://schemas.microsoft.com/office/drawing/2014/main" id="{8AF4BB95-F8AA-7FC6-3244-41ABBD3AE085}"/>
              </a:ext>
            </a:extLst>
          </p:cNvPr>
          <p:cNvSpPr txBox="1">
            <a:spLocks/>
          </p:cNvSpPr>
          <p:nvPr/>
        </p:nvSpPr>
        <p:spPr>
          <a:xfrm>
            <a:off x="0" y="3068196"/>
            <a:ext cx="11865218" cy="5014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800"/>
              <a:buFontTx/>
              <a:buChar char="-"/>
            </a:pPr>
            <a:endParaRPr lang="ar-SA" dirty="0">
              <a:solidFill>
                <a:srgbClr val="7030A0"/>
              </a:solidFill>
              <a:cs typeface="Fanan" pitchFamily="2" charset="-78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616288C-DDFC-1E21-34E6-20E82879E0B6}"/>
              </a:ext>
            </a:extLst>
          </p:cNvPr>
          <p:cNvSpPr/>
          <p:nvPr/>
        </p:nvSpPr>
        <p:spPr>
          <a:xfrm>
            <a:off x="3952568" y="2850181"/>
            <a:ext cx="4322779" cy="87624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>
                <a:cs typeface="Fanan" pitchFamily="2" charset="-78"/>
              </a:rPr>
              <a:t> التطبيق العملي</a:t>
            </a:r>
          </a:p>
        </p:txBody>
      </p:sp>
    </p:spTree>
    <p:extLst>
      <p:ext uri="{BB962C8B-B14F-4D97-AF65-F5344CB8AC3E}">
        <p14:creationId xmlns:p14="http://schemas.microsoft.com/office/powerpoint/2010/main" val="37619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ＭＳ Ｐ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Montserrat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3301</TotalTime>
  <Words>287</Words>
  <Application>Microsoft Office PowerPoint</Application>
  <PresentationFormat>شاشة عريضة</PresentationFormat>
  <Paragraphs>85</Paragraphs>
  <Slides>14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6" baseType="lpstr">
      <vt:lpstr>Arial</vt:lpstr>
      <vt:lpstr>Cairo</vt:lpstr>
      <vt:lpstr>Calibri</vt:lpstr>
      <vt:lpstr>Calibri Light</vt:lpstr>
      <vt:lpstr>Century Gothic</vt:lpstr>
      <vt:lpstr>DejaVu Sans</vt:lpstr>
      <vt:lpstr>Dubai</vt:lpstr>
      <vt:lpstr>Fanan</vt:lpstr>
      <vt:lpstr>Montserrat</vt:lpstr>
      <vt:lpstr>Pangolin</vt:lpstr>
      <vt:lpstr>Sakkal Majalla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Anzichen</dc:creator>
  <cp:lastModifiedBy>sultanah albrak</cp:lastModifiedBy>
  <cp:revision>199</cp:revision>
  <dcterms:created xsi:type="dcterms:W3CDTF">2019-03-07T14:05:00Z</dcterms:created>
  <dcterms:modified xsi:type="dcterms:W3CDTF">2023-12-26T12:51:51Z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A9B540039A0C4AF89DCD508A6F944E71</vt:lpwstr>
  </property>
  <property fmtid="{D5CDD505-2E9C-101B-9397-08002B2CF9AE}" pid="3" name="KSOProductBuildVer">
    <vt:lpwstr>2052-11.1.0.10463</vt:lpwstr>
  </property>
</Properties>
</file>