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trictFirstAndLastChars="0" embedTrueTypeFonts="1" saveSubsetFonts="1" autoCompressPictures="0">
  <p:sldMasterIdLst>
    <p:sldMasterId id="2147483660" r:id="rId1"/>
  </p:sldMasterIdLst>
  <p:notesMasterIdLst>
    <p:notesMasterId r:id="rId41"/>
  </p:notesMasterIdLst>
  <p:sldIdLst>
    <p:sldId id="290" r:id="rId2"/>
    <p:sldId id="272" r:id="rId3"/>
    <p:sldId id="291" r:id="rId4"/>
    <p:sldId id="384" r:id="rId5"/>
    <p:sldId id="386" r:id="rId6"/>
    <p:sldId id="293" r:id="rId7"/>
    <p:sldId id="294" r:id="rId8"/>
    <p:sldId id="359" r:id="rId9"/>
    <p:sldId id="358" r:id="rId10"/>
    <p:sldId id="387" r:id="rId11"/>
    <p:sldId id="389" r:id="rId12"/>
    <p:sldId id="360" r:id="rId13"/>
    <p:sldId id="391" r:id="rId14"/>
    <p:sldId id="301" r:id="rId15"/>
    <p:sldId id="361" r:id="rId16"/>
    <p:sldId id="362" r:id="rId17"/>
    <p:sldId id="363" r:id="rId18"/>
    <p:sldId id="364" r:id="rId19"/>
    <p:sldId id="365" r:id="rId20"/>
    <p:sldId id="366" r:id="rId21"/>
    <p:sldId id="367" r:id="rId22"/>
    <p:sldId id="368" r:id="rId23"/>
    <p:sldId id="369" r:id="rId24"/>
    <p:sldId id="371" r:id="rId25"/>
    <p:sldId id="372" r:id="rId26"/>
    <p:sldId id="373" r:id="rId27"/>
    <p:sldId id="374" r:id="rId28"/>
    <p:sldId id="375" r:id="rId29"/>
    <p:sldId id="376" r:id="rId30"/>
    <p:sldId id="370" r:id="rId31"/>
    <p:sldId id="377" r:id="rId32"/>
    <p:sldId id="378" r:id="rId33"/>
    <p:sldId id="379" r:id="rId34"/>
    <p:sldId id="380" r:id="rId35"/>
    <p:sldId id="381" r:id="rId36"/>
    <p:sldId id="382" r:id="rId37"/>
    <p:sldId id="383" r:id="rId38"/>
    <p:sldId id="388" r:id="rId39"/>
    <p:sldId id="385" r:id="rId40"/>
  </p:sldIdLst>
  <p:sldSz cx="9144000" cy="5143500" type="screen16x9"/>
  <p:notesSz cx="6858000" cy="9144000"/>
  <p:embeddedFontLst>
    <p:embeddedFont>
      <p:font typeface="Calibri" panose="020F0502020204030204" pitchFamily="34" charset="0"/>
      <p:regular r:id="rId42"/>
      <p:bold r:id="rId43"/>
    </p:embeddedFont>
    <p:embeddedFont>
      <p:font typeface="Fira Sans" panose="020B0503050000020004" pitchFamily="34" charset="0"/>
      <p:regular r:id="rId44"/>
      <p:bold r:id="rId45"/>
      <p:italic r:id="rId46"/>
      <p:boldItalic r:id="rId47"/>
    </p:embeddedFont>
    <p:embeddedFont>
      <p:font typeface="Roboto" panose="02000000000000000000" pitchFamily="2" charset="0"/>
      <p:regular r:id="rId48"/>
      <p:bold r:id="rId49"/>
      <p:italic r:id="rId50"/>
      <p:boldItalic r:id="rId51"/>
    </p:embeddedFont>
    <p:embeddedFont>
      <p:font typeface="Sakkal Majalla" panose="02000000000000000000" pitchFamily="2" charset="-78"/>
      <p:regular r:id="rId52"/>
      <p:bold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2620"/>
    <a:srgbClr val="FF4F47"/>
    <a:srgbClr val="008C9E"/>
    <a:srgbClr val="FF9139"/>
    <a:srgbClr val="FFBE4A"/>
    <a:srgbClr val="00C5CE"/>
    <a:srgbClr val="70DFE4"/>
    <a:srgbClr val="FFFFFF"/>
    <a:srgbClr val="CCFE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نمط متوسط 2 - تميي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نمط فاتح 1 - تمييز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9DCAF9ED-07DC-4A11-8D7F-57B35C25682E}" styleName="نمط متوسط 1 - تميي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C083E6E3-FA7D-4D7B-A595-EF9225AFEA82}" styleName="نمط فاتح 1 - تمييز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162" autoAdjust="0"/>
    <p:restoredTop sz="94660"/>
  </p:normalViewPr>
  <p:slideViewPr>
    <p:cSldViewPr snapToGrid="0">
      <p:cViewPr varScale="1">
        <p:scale>
          <a:sx n="90" d="100"/>
          <a:sy n="90" d="100"/>
        </p:scale>
        <p:origin x="76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9811b2b24e_1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9811b2b24e_1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8ad61468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8ad61468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2642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8ad61468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8ad61468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9757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8ad61468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8ad61468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2456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8ad61468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8ad61468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33457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8ad61468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8ad61468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0525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8ad61468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8ad61468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7983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8ad61468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8ad61468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9782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8ad61468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8ad61468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2546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8ad61468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8ad61468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6798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8ad61468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8ad61468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7152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8ad61468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8ad61468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1752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8ad61468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8ad61468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7951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8ad61468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8ad61468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8459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8ad61468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8ad61468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9377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8ad61468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8ad61468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28019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8ad61468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8ad61468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04936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8ad61468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8ad61468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19735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8ad61468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8ad61468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1047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8ad61468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8ad61468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98334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8ad61468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8ad61468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34226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8ad61468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8ad61468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6469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8ad61468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8ad61468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86734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8ad61468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8ad61468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76714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8ad61468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8ad61468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87111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8ad61468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8ad61468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95595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8ad61468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8ad61468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88236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8ad61468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8ad61468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44587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8ad61468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8ad61468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59606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8ad61468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8ad61468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62066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8ad61468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8ad61468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08174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e42de1c253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e42de1c253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97662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8ad61468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8ad61468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6976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8ad61468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8ad61468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04251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8ad61468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8ad61468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8658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8ad61468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8ad61468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43705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8ad61468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8ad61468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5384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98ad614686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98ad614686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6707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1pPr>
            <a:lvl2pPr lvl="1">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2pPr>
            <a:lvl3pPr lvl="2">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3pPr>
            <a:lvl4pPr lvl="3">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4pPr>
            <a:lvl5pPr lvl="4">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5pPr>
            <a:lvl6pPr lvl="5">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6pPr>
            <a:lvl7pPr lvl="6">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7pPr>
            <a:lvl8pPr lvl="7">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8pPr>
            <a:lvl9pPr lvl="8">
              <a:spcBef>
                <a:spcPts val="0"/>
              </a:spcBef>
              <a:spcAft>
                <a:spcPts val="0"/>
              </a:spcAft>
              <a:buClr>
                <a:schemeClr val="dk1"/>
              </a:buClr>
              <a:buSzPts val="2800"/>
              <a:buFont typeface="Fira Sans"/>
              <a:buNone/>
              <a:defRPr sz="2800" b="1">
                <a:solidFill>
                  <a:schemeClr val="dk1"/>
                </a:solidFill>
                <a:latin typeface="Fira Sans"/>
                <a:ea typeface="Fira Sans"/>
                <a:cs typeface="Fira Sans"/>
                <a:sym typeface="Fira San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data.gov.sa/"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473;p48">
            <a:extLst>
              <a:ext uri="{FF2B5EF4-FFF2-40B4-BE49-F238E27FC236}">
                <a16:creationId xmlns:a16="http://schemas.microsoft.com/office/drawing/2014/main" id="{E84FA5D9-124D-758F-709B-539F75087B0B}"/>
              </a:ext>
            </a:extLst>
          </p:cNvPr>
          <p:cNvGrpSpPr/>
          <p:nvPr/>
        </p:nvGrpSpPr>
        <p:grpSpPr>
          <a:xfrm>
            <a:off x="6507127" y="95693"/>
            <a:ext cx="2466752" cy="4965406"/>
            <a:chOff x="6529419" y="1724307"/>
            <a:chExt cx="1480463" cy="2931917"/>
          </a:xfrm>
        </p:grpSpPr>
        <p:grpSp>
          <p:nvGrpSpPr>
            <p:cNvPr id="39" name="Google Shape;1475;p48">
              <a:extLst>
                <a:ext uri="{FF2B5EF4-FFF2-40B4-BE49-F238E27FC236}">
                  <a16:creationId xmlns:a16="http://schemas.microsoft.com/office/drawing/2014/main" id="{3320E9ED-625C-0819-0E94-5026F1193B03}"/>
                </a:ext>
              </a:extLst>
            </p:cNvPr>
            <p:cNvGrpSpPr/>
            <p:nvPr/>
          </p:nvGrpSpPr>
          <p:grpSpPr>
            <a:xfrm>
              <a:off x="6556827" y="1724307"/>
              <a:ext cx="956596" cy="944294"/>
              <a:chOff x="3800349" y="1238762"/>
              <a:chExt cx="1098904" cy="1084772"/>
            </a:xfrm>
          </p:grpSpPr>
          <p:sp>
            <p:nvSpPr>
              <p:cNvPr id="41" name="Google Shape;1476;p48">
                <a:extLst>
                  <a:ext uri="{FF2B5EF4-FFF2-40B4-BE49-F238E27FC236}">
                    <a16:creationId xmlns:a16="http://schemas.microsoft.com/office/drawing/2014/main" id="{5C6C3C97-A1AB-63C5-701F-AA0D74A25ED5}"/>
                  </a:ext>
                </a:extLst>
              </p:cNvPr>
              <p:cNvSpPr/>
              <p:nvPr/>
            </p:nvSpPr>
            <p:spPr>
              <a:xfrm>
                <a:off x="3800349" y="1238762"/>
                <a:ext cx="1098904" cy="1084772"/>
              </a:xfrm>
              <a:custGeom>
                <a:avLst/>
                <a:gdLst/>
                <a:ahLst/>
                <a:cxnLst/>
                <a:rect l="l" t="t" r="r" b="b"/>
                <a:pathLst>
                  <a:path w="45721" h="45133" extrusionOk="0">
                    <a:moveTo>
                      <a:pt x="22825" y="1"/>
                    </a:moveTo>
                    <a:cubicBezTo>
                      <a:pt x="22054" y="1"/>
                      <a:pt x="21283" y="295"/>
                      <a:pt x="20693" y="885"/>
                    </a:cubicBezTo>
                    <a:lnTo>
                      <a:pt x="1179" y="20482"/>
                    </a:lnTo>
                    <a:cubicBezTo>
                      <a:pt x="0" y="21661"/>
                      <a:pt x="0" y="23566"/>
                      <a:pt x="1179" y="24733"/>
                    </a:cubicBezTo>
                    <a:lnTo>
                      <a:pt x="20777" y="44259"/>
                    </a:lnTo>
                    <a:cubicBezTo>
                      <a:pt x="21364" y="44841"/>
                      <a:pt x="22133" y="45133"/>
                      <a:pt x="22900" y="45133"/>
                    </a:cubicBezTo>
                    <a:cubicBezTo>
                      <a:pt x="23672" y="45133"/>
                      <a:pt x="24442" y="44838"/>
                      <a:pt x="25027" y="44247"/>
                    </a:cubicBezTo>
                    <a:lnTo>
                      <a:pt x="32873" y="36377"/>
                    </a:lnTo>
                    <a:cubicBezTo>
                      <a:pt x="33053" y="36197"/>
                      <a:pt x="33283" y="36110"/>
                      <a:pt x="33511" y="36110"/>
                    </a:cubicBezTo>
                    <a:cubicBezTo>
                      <a:pt x="33810" y="36110"/>
                      <a:pt x="34108" y="36260"/>
                      <a:pt x="34290" y="36544"/>
                    </a:cubicBezTo>
                    <a:cubicBezTo>
                      <a:pt x="34743" y="37246"/>
                      <a:pt x="35112" y="38020"/>
                      <a:pt x="35409" y="38806"/>
                    </a:cubicBezTo>
                    <a:cubicBezTo>
                      <a:pt x="35588" y="39294"/>
                      <a:pt x="35909" y="39735"/>
                      <a:pt x="36362" y="40080"/>
                    </a:cubicBezTo>
                    <a:cubicBezTo>
                      <a:pt x="36890" y="40489"/>
                      <a:pt x="37508" y="40695"/>
                      <a:pt x="38128" y="40695"/>
                    </a:cubicBezTo>
                    <a:cubicBezTo>
                      <a:pt x="38682" y="40695"/>
                      <a:pt x="39237" y="40530"/>
                      <a:pt x="39731" y="40199"/>
                    </a:cubicBezTo>
                    <a:cubicBezTo>
                      <a:pt x="41303" y="39127"/>
                      <a:pt x="41446" y="36984"/>
                      <a:pt x="40172" y="35710"/>
                    </a:cubicBezTo>
                    <a:cubicBezTo>
                      <a:pt x="39862" y="35401"/>
                      <a:pt x="39505" y="35186"/>
                      <a:pt x="39112" y="35044"/>
                    </a:cubicBezTo>
                    <a:cubicBezTo>
                      <a:pt x="38326" y="34758"/>
                      <a:pt x="37564" y="34401"/>
                      <a:pt x="36862" y="33948"/>
                    </a:cubicBezTo>
                    <a:cubicBezTo>
                      <a:pt x="36374" y="33639"/>
                      <a:pt x="36279" y="32960"/>
                      <a:pt x="36695" y="32543"/>
                    </a:cubicBezTo>
                    <a:lnTo>
                      <a:pt x="44553" y="24661"/>
                    </a:lnTo>
                    <a:cubicBezTo>
                      <a:pt x="45720" y="23483"/>
                      <a:pt x="45720" y="21578"/>
                      <a:pt x="44542" y="20399"/>
                    </a:cubicBezTo>
                    <a:lnTo>
                      <a:pt x="24956" y="885"/>
                    </a:lnTo>
                    <a:cubicBezTo>
                      <a:pt x="24366" y="295"/>
                      <a:pt x="23595" y="1"/>
                      <a:pt x="22825" y="1"/>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77;p48">
                <a:extLst>
                  <a:ext uri="{FF2B5EF4-FFF2-40B4-BE49-F238E27FC236}">
                    <a16:creationId xmlns:a16="http://schemas.microsoft.com/office/drawing/2014/main" id="{60080B29-42CB-FD49-A55E-921AF1368953}"/>
                  </a:ext>
                </a:extLst>
              </p:cNvPr>
              <p:cNvSpPr/>
              <p:nvPr/>
            </p:nvSpPr>
            <p:spPr>
              <a:xfrm>
                <a:off x="3884758" y="1311226"/>
                <a:ext cx="287338" cy="287050"/>
              </a:xfrm>
              <a:custGeom>
                <a:avLst/>
                <a:gdLst/>
                <a:ahLst/>
                <a:cxnLst/>
                <a:rect l="l" t="t" r="r" b="b"/>
                <a:pathLst>
                  <a:path w="11955" h="11943" extrusionOk="0">
                    <a:moveTo>
                      <a:pt x="5978" y="1"/>
                    </a:moveTo>
                    <a:cubicBezTo>
                      <a:pt x="2679" y="1"/>
                      <a:pt x="1" y="2668"/>
                      <a:pt x="1" y="5966"/>
                    </a:cubicBezTo>
                    <a:cubicBezTo>
                      <a:pt x="1" y="9276"/>
                      <a:pt x="2679" y="11943"/>
                      <a:pt x="5978" y="11943"/>
                    </a:cubicBezTo>
                    <a:cubicBezTo>
                      <a:pt x="9276" y="11943"/>
                      <a:pt x="11954" y="9276"/>
                      <a:pt x="11954" y="5966"/>
                    </a:cubicBezTo>
                    <a:cubicBezTo>
                      <a:pt x="11954" y="2668"/>
                      <a:pt x="9276" y="1"/>
                      <a:pt x="5978" y="1"/>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oogle Shape;1479;p48">
              <a:extLst>
                <a:ext uri="{FF2B5EF4-FFF2-40B4-BE49-F238E27FC236}">
                  <a16:creationId xmlns:a16="http://schemas.microsoft.com/office/drawing/2014/main" id="{5477C708-07C0-78A8-F415-E0A87EEEF34E}"/>
                </a:ext>
              </a:extLst>
            </p:cNvPr>
            <p:cNvGrpSpPr/>
            <p:nvPr/>
          </p:nvGrpSpPr>
          <p:grpSpPr>
            <a:xfrm>
              <a:off x="7053286" y="2227254"/>
              <a:ext cx="956596" cy="944252"/>
              <a:chOff x="4370663" y="1816530"/>
              <a:chExt cx="1098904" cy="1084724"/>
            </a:xfrm>
          </p:grpSpPr>
          <p:grpSp>
            <p:nvGrpSpPr>
              <p:cNvPr id="31" name="Google Shape;1480;p48">
                <a:extLst>
                  <a:ext uri="{FF2B5EF4-FFF2-40B4-BE49-F238E27FC236}">
                    <a16:creationId xmlns:a16="http://schemas.microsoft.com/office/drawing/2014/main" id="{1417C1DD-1D29-85F6-50FC-0E059818B5DF}"/>
                  </a:ext>
                </a:extLst>
              </p:cNvPr>
              <p:cNvGrpSpPr/>
              <p:nvPr/>
            </p:nvGrpSpPr>
            <p:grpSpPr>
              <a:xfrm>
                <a:off x="4370663" y="1816530"/>
                <a:ext cx="1098904" cy="1084724"/>
                <a:chOff x="4370663" y="1816530"/>
                <a:chExt cx="1098904" cy="1084724"/>
              </a:xfrm>
            </p:grpSpPr>
            <p:sp>
              <p:nvSpPr>
                <p:cNvPr id="37" name="Google Shape;1481;p48">
                  <a:extLst>
                    <a:ext uri="{FF2B5EF4-FFF2-40B4-BE49-F238E27FC236}">
                      <a16:creationId xmlns:a16="http://schemas.microsoft.com/office/drawing/2014/main" id="{9B713613-04E8-BC03-3A62-8211BA98D0C8}"/>
                    </a:ext>
                  </a:extLst>
                </p:cNvPr>
                <p:cNvSpPr/>
                <p:nvPr/>
              </p:nvSpPr>
              <p:spPr>
                <a:xfrm>
                  <a:off x="4370663" y="1816530"/>
                  <a:ext cx="1098904" cy="1084724"/>
                </a:xfrm>
                <a:custGeom>
                  <a:avLst/>
                  <a:gdLst/>
                  <a:ahLst/>
                  <a:cxnLst/>
                  <a:rect l="l" t="t" r="r" b="b"/>
                  <a:pathLst>
                    <a:path w="45721" h="45131" extrusionOk="0">
                      <a:moveTo>
                        <a:pt x="22862" y="0"/>
                      </a:moveTo>
                      <a:cubicBezTo>
                        <a:pt x="22092" y="0"/>
                        <a:pt x="21324" y="295"/>
                        <a:pt x="20741" y="884"/>
                      </a:cubicBezTo>
                      <a:lnTo>
                        <a:pt x="12871" y="8742"/>
                      </a:lnTo>
                      <a:cubicBezTo>
                        <a:pt x="12698" y="8921"/>
                        <a:pt x="12472" y="9005"/>
                        <a:pt x="12246" y="9005"/>
                      </a:cubicBezTo>
                      <a:cubicBezTo>
                        <a:pt x="11945" y="9005"/>
                        <a:pt x="11643" y="8855"/>
                        <a:pt x="11466" y="8576"/>
                      </a:cubicBezTo>
                      <a:cubicBezTo>
                        <a:pt x="11014" y="7861"/>
                        <a:pt x="10645" y="7099"/>
                        <a:pt x="10347" y="6302"/>
                      </a:cubicBezTo>
                      <a:cubicBezTo>
                        <a:pt x="10168" y="5813"/>
                        <a:pt x="9847" y="5373"/>
                        <a:pt x="9394" y="5028"/>
                      </a:cubicBezTo>
                      <a:cubicBezTo>
                        <a:pt x="8866" y="4619"/>
                        <a:pt x="8248" y="4413"/>
                        <a:pt x="7630" y="4413"/>
                      </a:cubicBezTo>
                      <a:cubicBezTo>
                        <a:pt x="7078" y="4413"/>
                        <a:pt x="6526" y="4577"/>
                        <a:pt x="6037" y="4909"/>
                      </a:cubicBezTo>
                      <a:cubicBezTo>
                        <a:pt x="4465" y="5968"/>
                        <a:pt x="4310" y="8123"/>
                        <a:pt x="5584" y="9385"/>
                      </a:cubicBezTo>
                      <a:cubicBezTo>
                        <a:pt x="5894" y="9695"/>
                        <a:pt x="6251" y="9921"/>
                        <a:pt x="6632" y="10064"/>
                      </a:cubicBezTo>
                      <a:cubicBezTo>
                        <a:pt x="7418" y="10350"/>
                        <a:pt x="8180" y="10707"/>
                        <a:pt x="8882" y="11159"/>
                      </a:cubicBezTo>
                      <a:cubicBezTo>
                        <a:pt x="9383" y="11469"/>
                        <a:pt x="9466" y="12148"/>
                        <a:pt x="9049" y="12564"/>
                      </a:cubicBezTo>
                      <a:lnTo>
                        <a:pt x="1179" y="20434"/>
                      </a:lnTo>
                      <a:cubicBezTo>
                        <a:pt x="0" y="21613"/>
                        <a:pt x="0" y="23518"/>
                        <a:pt x="1179" y="24697"/>
                      </a:cubicBezTo>
                      <a:lnTo>
                        <a:pt x="20741" y="44247"/>
                      </a:lnTo>
                      <a:cubicBezTo>
                        <a:pt x="21324" y="44836"/>
                        <a:pt x="22092" y="45131"/>
                        <a:pt x="22862" y="45131"/>
                      </a:cubicBezTo>
                      <a:cubicBezTo>
                        <a:pt x="23631" y="45131"/>
                        <a:pt x="24402" y="44836"/>
                        <a:pt x="24992" y="44247"/>
                      </a:cubicBezTo>
                      <a:lnTo>
                        <a:pt x="44554" y="24697"/>
                      </a:lnTo>
                      <a:cubicBezTo>
                        <a:pt x="45720" y="23518"/>
                        <a:pt x="45720" y="21613"/>
                        <a:pt x="44554" y="20434"/>
                      </a:cubicBezTo>
                      <a:lnTo>
                        <a:pt x="24992" y="884"/>
                      </a:lnTo>
                      <a:cubicBezTo>
                        <a:pt x="24402" y="295"/>
                        <a:pt x="23631" y="0"/>
                        <a:pt x="22862"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482;p48">
                  <a:extLst>
                    <a:ext uri="{FF2B5EF4-FFF2-40B4-BE49-F238E27FC236}">
                      <a16:creationId xmlns:a16="http://schemas.microsoft.com/office/drawing/2014/main" id="{75EDB07A-3853-24D5-ABC7-7961D55277DD}"/>
                    </a:ext>
                  </a:extLst>
                </p:cNvPr>
                <p:cNvSpPr/>
                <p:nvPr/>
              </p:nvSpPr>
              <p:spPr>
                <a:xfrm>
                  <a:off x="5055718" y="1904160"/>
                  <a:ext cx="287338" cy="287338"/>
                </a:xfrm>
                <a:custGeom>
                  <a:avLst/>
                  <a:gdLst/>
                  <a:ahLst/>
                  <a:cxnLst/>
                  <a:rect l="l" t="t" r="r" b="b"/>
                  <a:pathLst>
                    <a:path w="11955" h="11955" extrusionOk="0">
                      <a:moveTo>
                        <a:pt x="5978" y="0"/>
                      </a:moveTo>
                      <a:cubicBezTo>
                        <a:pt x="2680" y="0"/>
                        <a:pt x="1" y="2679"/>
                        <a:pt x="1" y="5977"/>
                      </a:cubicBezTo>
                      <a:cubicBezTo>
                        <a:pt x="1" y="9275"/>
                        <a:pt x="2680" y="11954"/>
                        <a:pt x="5978" y="11954"/>
                      </a:cubicBezTo>
                      <a:cubicBezTo>
                        <a:pt x="9276" y="11954"/>
                        <a:pt x="11955" y="9275"/>
                        <a:pt x="11955" y="5977"/>
                      </a:cubicBezTo>
                      <a:cubicBezTo>
                        <a:pt x="11955" y="2679"/>
                        <a:pt x="9276" y="0"/>
                        <a:pt x="5978"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1483;p48">
                <a:extLst>
                  <a:ext uri="{FF2B5EF4-FFF2-40B4-BE49-F238E27FC236}">
                    <a16:creationId xmlns:a16="http://schemas.microsoft.com/office/drawing/2014/main" id="{D4D2BC89-911F-FA83-9143-B05FBEDA798C}"/>
                  </a:ext>
                </a:extLst>
              </p:cNvPr>
              <p:cNvGrpSpPr/>
              <p:nvPr/>
            </p:nvGrpSpPr>
            <p:grpSpPr>
              <a:xfrm>
                <a:off x="4732628" y="2171596"/>
                <a:ext cx="374986" cy="374572"/>
                <a:chOff x="3303268" y="3817349"/>
                <a:chExt cx="346056" cy="345674"/>
              </a:xfrm>
            </p:grpSpPr>
            <p:sp>
              <p:nvSpPr>
                <p:cNvPr id="33" name="Google Shape;1484;p48">
                  <a:extLst>
                    <a:ext uri="{FF2B5EF4-FFF2-40B4-BE49-F238E27FC236}">
                      <a16:creationId xmlns:a16="http://schemas.microsoft.com/office/drawing/2014/main" id="{8421DE0C-AEA9-E3E8-585A-A00C4178F01E}"/>
                    </a:ext>
                  </a:extLst>
                </p:cNvPr>
                <p:cNvSpPr/>
                <p:nvPr/>
              </p:nvSpPr>
              <p:spPr>
                <a:xfrm>
                  <a:off x="3303268" y="3817349"/>
                  <a:ext cx="346056" cy="345674"/>
                </a:xfrm>
                <a:custGeom>
                  <a:avLst/>
                  <a:gdLst/>
                  <a:ahLst/>
                  <a:cxnLst/>
                  <a:rect l="l" t="t" r="r" b="b"/>
                  <a:pathLst>
                    <a:path w="10872" h="10860" extrusionOk="0">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485;p48">
                  <a:extLst>
                    <a:ext uri="{FF2B5EF4-FFF2-40B4-BE49-F238E27FC236}">
                      <a16:creationId xmlns:a16="http://schemas.microsoft.com/office/drawing/2014/main" id="{DB6AE316-1286-8445-266F-DDD018187751}"/>
                    </a:ext>
                  </a:extLst>
                </p:cNvPr>
                <p:cNvSpPr/>
                <p:nvPr/>
              </p:nvSpPr>
              <p:spPr>
                <a:xfrm>
                  <a:off x="3368074" y="3882537"/>
                  <a:ext cx="215298" cy="215298"/>
                </a:xfrm>
                <a:custGeom>
                  <a:avLst/>
                  <a:gdLst/>
                  <a:ahLst/>
                  <a:cxnLst/>
                  <a:rect l="l" t="t" r="r" b="b"/>
                  <a:pathLst>
                    <a:path w="6764" h="6764" extrusionOk="0">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486;p48">
                  <a:extLst>
                    <a:ext uri="{FF2B5EF4-FFF2-40B4-BE49-F238E27FC236}">
                      <a16:creationId xmlns:a16="http://schemas.microsoft.com/office/drawing/2014/main" id="{CA500174-1E60-15EA-F20A-679B8D046755}"/>
                    </a:ext>
                  </a:extLst>
                </p:cNvPr>
                <p:cNvSpPr/>
                <p:nvPr/>
              </p:nvSpPr>
              <p:spPr>
                <a:xfrm>
                  <a:off x="3418143" y="3933656"/>
                  <a:ext cx="114811" cy="112742"/>
                </a:xfrm>
                <a:custGeom>
                  <a:avLst/>
                  <a:gdLst/>
                  <a:ahLst/>
                  <a:cxnLst/>
                  <a:rect l="l" t="t" r="r" b="b"/>
                  <a:pathLst>
                    <a:path w="3607" h="3542" extrusionOk="0">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487;p48">
                  <a:extLst>
                    <a:ext uri="{FF2B5EF4-FFF2-40B4-BE49-F238E27FC236}">
                      <a16:creationId xmlns:a16="http://schemas.microsoft.com/office/drawing/2014/main" id="{CA184786-BD60-438D-E185-8C8D7612C6DE}"/>
                    </a:ext>
                  </a:extLst>
                </p:cNvPr>
                <p:cNvSpPr/>
                <p:nvPr/>
              </p:nvSpPr>
              <p:spPr>
                <a:xfrm>
                  <a:off x="3519298" y="3910197"/>
                  <a:ext cx="29570" cy="29220"/>
                </a:xfrm>
                <a:custGeom>
                  <a:avLst/>
                  <a:gdLst/>
                  <a:ahLst/>
                  <a:cxnLst/>
                  <a:rect l="l" t="t" r="r" b="b"/>
                  <a:pathLst>
                    <a:path w="929" h="918" extrusionOk="0">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Google Shape;1488;p48">
              <a:extLst>
                <a:ext uri="{FF2B5EF4-FFF2-40B4-BE49-F238E27FC236}">
                  <a16:creationId xmlns:a16="http://schemas.microsoft.com/office/drawing/2014/main" id="{A3D01168-558F-6D81-8B8A-52B411942FEE}"/>
                </a:ext>
              </a:extLst>
            </p:cNvPr>
            <p:cNvGrpSpPr/>
            <p:nvPr/>
          </p:nvGrpSpPr>
          <p:grpSpPr>
            <a:xfrm>
              <a:off x="6547098" y="2715744"/>
              <a:ext cx="956596" cy="944315"/>
              <a:chOff x="3789173" y="2377690"/>
              <a:chExt cx="1098904" cy="1084796"/>
            </a:xfrm>
          </p:grpSpPr>
          <p:grpSp>
            <p:nvGrpSpPr>
              <p:cNvPr id="23" name="Google Shape;1489;p48">
                <a:extLst>
                  <a:ext uri="{FF2B5EF4-FFF2-40B4-BE49-F238E27FC236}">
                    <a16:creationId xmlns:a16="http://schemas.microsoft.com/office/drawing/2014/main" id="{74C6892D-E0B2-F9C3-156C-A05675D44955}"/>
                  </a:ext>
                </a:extLst>
              </p:cNvPr>
              <p:cNvGrpSpPr/>
              <p:nvPr/>
            </p:nvGrpSpPr>
            <p:grpSpPr>
              <a:xfrm>
                <a:off x="3789173" y="2377690"/>
                <a:ext cx="1098904" cy="1084796"/>
                <a:chOff x="3789173" y="2377690"/>
                <a:chExt cx="1098904" cy="1084796"/>
              </a:xfrm>
            </p:grpSpPr>
            <p:sp>
              <p:nvSpPr>
                <p:cNvPr id="29" name="Google Shape;1490;p48">
                  <a:extLst>
                    <a:ext uri="{FF2B5EF4-FFF2-40B4-BE49-F238E27FC236}">
                      <a16:creationId xmlns:a16="http://schemas.microsoft.com/office/drawing/2014/main" id="{D561588E-0731-A049-94F9-E2C34EE41939}"/>
                    </a:ext>
                  </a:extLst>
                </p:cNvPr>
                <p:cNvSpPr/>
                <p:nvPr/>
              </p:nvSpPr>
              <p:spPr>
                <a:xfrm>
                  <a:off x="3789173" y="2377690"/>
                  <a:ext cx="1098904" cy="1084796"/>
                </a:xfrm>
                <a:custGeom>
                  <a:avLst/>
                  <a:gdLst/>
                  <a:ahLst/>
                  <a:cxnLst/>
                  <a:rect l="l" t="t" r="r" b="b"/>
                  <a:pathLst>
                    <a:path w="45721" h="45134" extrusionOk="0">
                      <a:moveTo>
                        <a:pt x="22861" y="0"/>
                      </a:moveTo>
                      <a:cubicBezTo>
                        <a:pt x="22090" y="0"/>
                        <a:pt x="21319" y="295"/>
                        <a:pt x="20730" y="884"/>
                      </a:cubicBezTo>
                      <a:lnTo>
                        <a:pt x="1180" y="20446"/>
                      </a:lnTo>
                      <a:cubicBezTo>
                        <a:pt x="1" y="21613"/>
                        <a:pt x="1" y="23518"/>
                        <a:pt x="1180" y="24697"/>
                      </a:cubicBezTo>
                      <a:lnTo>
                        <a:pt x="20730" y="44259"/>
                      </a:lnTo>
                      <a:cubicBezTo>
                        <a:pt x="21319" y="44842"/>
                        <a:pt x="22090" y="45134"/>
                        <a:pt x="22861" y="45134"/>
                      </a:cubicBezTo>
                      <a:cubicBezTo>
                        <a:pt x="23632" y="45134"/>
                        <a:pt x="24403" y="44842"/>
                        <a:pt x="24992" y="44259"/>
                      </a:cubicBezTo>
                      <a:lnTo>
                        <a:pt x="44542" y="24697"/>
                      </a:lnTo>
                      <a:cubicBezTo>
                        <a:pt x="45721" y="23518"/>
                        <a:pt x="45721" y="21613"/>
                        <a:pt x="44542" y="20446"/>
                      </a:cubicBezTo>
                      <a:lnTo>
                        <a:pt x="36684" y="12576"/>
                      </a:lnTo>
                      <a:cubicBezTo>
                        <a:pt x="36267" y="12171"/>
                        <a:pt x="36363" y="11481"/>
                        <a:pt x="36851" y="11171"/>
                      </a:cubicBezTo>
                      <a:cubicBezTo>
                        <a:pt x="37565" y="10719"/>
                        <a:pt x="38327" y="10350"/>
                        <a:pt x="39125" y="10052"/>
                      </a:cubicBezTo>
                      <a:cubicBezTo>
                        <a:pt x="39613" y="9874"/>
                        <a:pt x="40054" y="9552"/>
                        <a:pt x="40399" y="9100"/>
                      </a:cubicBezTo>
                      <a:cubicBezTo>
                        <a:pt x="41173" y="8099"/>
                        <a:pt x="41220" y="6778"/>
                        <a:pt x="40518" y="5730"/>
                      </a:cubicBezTo>
                      <a:cubicBezTo>
                        <a:pt x="39932" y="4868"/>
                        <a:pt x="39013" y="4436"/>
                        <a:pt x="38094" y="4436"/>
                      </a:cubicBezTo>
                      <a:cubicBezTo>
                        <a:pt x="37349" y="4436"/>
                        <a:pt x="36606" y="4720"/>
                        <a:pt x="36041" y="5290"/>
                      </a:cubicBezTo>
                      <a:cubicBezTo>
                        <a:pt x="35732" y="5587"/>
                        <a:pt x="35505" y="5956"/>
                        <a:pt x="35362" y="6337"/>
                      </a:cubicBezTo>
                      <a:cubicBezTo>
                        <a:pt x="35077" y="7123"/>
                        <a:pt x="34720" y="7885"/>
                        <a:pt x="34267" y="8588"/>
                      </a:cubicBezTo>
                      <a:cubicBezTo>
                        <a:pt x="34091" y="8872"/>
                        <a:pt x="33797" y="9021"/>
                        <a:pt x="33498" y="9021"/>
                      </a:cubicBezTo>
                      <a:cubicBezTo>
                        <a:pt x="33271" y="9021"/>
                        <a:pt x="33042" y="8934"/>
                        <a:pt x="32862" y="8754"/>
                      </a:cubicBezTo>
                      <a:lnTo>
                        <a:pt x="24992" y="884"/>
                      </a:lnTo>
                      <a:cubicBezTo>
                        <a:pt x="24403" y="295"/>
                        <a:pt x="23632" y="0"/>
                        <a:pt x="22861"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91;p48">
                  <a:extLst>
                    <a:ext uri="{FF2B5EF4-FFF2-40B4-BE49-F238E27FC236}">
                      <a16:creationId xmlns:a16="http://schemas.microsoft.com/office/drawing/2014/main" id="{B1888C35-C40C-E219-0D8D-4C2260A1A074}"/>
                    </a:ext>
                  </a:extLst>
                </p:cNvPr>
                <p:cNvSpPr/>
                <p:nvPr/>
              </p:nvSpPr>
              <p:spPr>
                <a:xfrm>
                  <a:off x="3885623" y="2465897"/>
                  <a:ext cx="287050" cy="287338"/>
                </a:xfrm>
                <a:custGeom>
                  <a:avLst/>
                  <a:gdLst/>
                  <a:ahLst/>
                  <a:cxnLst/>
                  <a:rect l="l" t="t" r="r" b="b"/>
                  <a:pathLst>
                    <a:path w="11943" h="11955" extrusionOk="0">
                      <a:moveTo>
                        <a:pt x="5977" y="0"/>
                      </a:moveTo>
                      <a:cubicBezTo>
                        <a:pt x="2679" y="0"/>
                        <a:pt x="0" y="2679"/>
                        <a:pt x="0" y="5977"/>
                      </a:cubicBezTo>
                      <a:cubicBezTo>
                        <a:pt x="0" y="9275"/>
                        <a:pt x="2679" y="11954"/>
                        <a:pt x="5977" y="11954"/>
                      </a:cubicBezTo>
                      <a:cubicBezTo>
                        <a:pt x="9275" y="11954"/>
                        <a:pt x="11942" y="9275"/>
                        <a:pt x="11942" y="5977"/>
                      </a:cubicBezTo>
                      <a:cubicBezTo>
                        <a:pt x="11942" y="2679"/>
                        <a:pt x="9275" y="0"/>
                        <a:pt x="5977"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1493;p48">
                <a:extLst>
                  <a:ext uri="{FF2B5EF4-FFF2-40B4-BE49-F238E27FC236}">
                    <a16:creationId xmlns:a16="http://schemas.microsoft.com/office/drawing/2014/main" id="{46DAD6E8-D326-8029-103F-6FE19C8B3D7B}"/>
                  </a:ext>
                </a:extLst>
              </p:cNvPr>
              <p:cNvSpPr/>
              <p:nvPr/>
            </p:nvSpPr>
            <p:spPr>
              <a:xfrm>
                <a:off x="4151126" y="2732807"/>
                <a:ext cx="374985" cy="374573"/>
              </a:xfrm>
              <a:custGeom>
                <a:avLst/>
                <a:gdLst/>
                <a:ahLst/>
                <a:cxnLst/>
                <a:rect l="l" t="t" r="r" b="b"/>
                <a:pathLst>
                  <a:path w="10872" h="10860" extrusionOk="0">
                    <a:moveTo>
                      <a:pt x="5430" y="334"/>
                    </a:moveTo>
                    <a:cubicBezTo>
                      <a:pt x="8252" y="334"/>
                      <a:pt x="10526" y="2608"/>
                      <a:pt x="10526" y="5430"/>
                    </a:cubicBezTo>
                    <a:cubicBezTo>
                      <a:pt x="10526" y="8240"/>
                      <a:pt x="8228"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300" y="8240"/>
                      <a:pt x="10871" y="6871"/>
                      <a:pt x="10871" y="5430"/>
                    </a:cubicBezTo>
                    <a:cubicBezTo>
                      <a:pt x="10871" y="3989"/>
                      <a:pt x="10300" y="2620"/>
                      <a:pt x="9276" y="1584"/>
                    </a:cubicBezTo>
                    <a:cubicBezTo>
                      <a:pt x="8252" y="560"/>
                      <a:pt x="6882" y="1"/>
                      <a:pt x="5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497;p48">
              <a:extLst>
                <a:ext uri="{FF2B5EF4-FFF2-40B4-BE49-F238E27FC236}">
                  <a16:creationId xmlns:a16="http://schemas.microsoft.com/office/drawing/2014/main" id="{B583E55A-A03B-BEFC-23DF-29DD7EB3926F}"/>
                </a:ext>
              </a:extLst>
            </p:cNvPr>
            <p:cNvGrpSpPr/>
            <p:nvPr/>
          </p:nvGrpSpPr>
          <p:grpSpPr>
            <a:xfrm>
              <a:off x="7034853" y="3222917"/>
              <a:ext cx="956596" cy="944252"/>
              <a:chOff x="4349489" y="2960313"/>
              <a:chExt cx="1098904" cy="1084724"/>
            </a:xfrm>
          </p:grpSpPr>
          <p:grpSp>
            <p:nvGrpSpPr>
              <p:cNvPr id="17" name="Google Shape;1498;p48">
                <a:extLst>
                  <a:ext uri="{FF2B5EF4-FFF2-40B4-BE49-F238E27FC236}">
                    <a16:creationId xmlns:a16="http://schemas.microsoft.com/office/drawing/2014/main" id="{F4BAB92D-1D81-9128-54EC-CE9326BDF0CC}"/>
                  </a:ext>
                </a:extLst>
              </p:cNvPr>
              <p:cNvGrpSpPr/>
              <p:nvPr/>
            </p:nvGrpSpPr>
            <p:grpSpPr>
              <a:xfrm>
                <a:off x="4349489" y="2960313"/>
                <a:ext cx="1098904" cy="1084724"/>
                <a:chOff x="4349489" y="2960313"/>
                <a:chExt cx="1098904" cy="1084724"/>
              </a:xfrm>
            </p:grpSpPr>
            <p:sp>
              <p:nvSpPr>
                <p:cNvPr id="21" name="Google Shape;1499;p48">
                  <a:extLst>
                    <a:ext uri="{FF2B5EF4-FFF2-40B4-BE49-F238E27FC236}">
                      <a16:creationId xmlns:a16="http://schemas.microsoft.com/office/drawing/2014/main" id="{E6D83C04-6AA7-7FC0-9BBE-57EEEDB707DE}"/>
                    </a:ext>
                  </a:extLst>
                </p:cNvPr>
                <p:cNvSpPr/>
                <p:nvPr/>
              </p:nvSpPr>
              <p:spPr>
                <a:xfrm>
                  <a:off x="4349489" y="2960313"/>
                  <a:ext cx="1098904" cy="1084724"/>
                </a:xfrm>
                <a:custGeom>
                  <a:avLst/>
                  <a:gdLst/>
                  <a:ahLst/>
                  <a:cxnLst/>
                  <a:rect l="l" t="t" r="r" b="b"/>
                  <a:pathLst>
                    <a:path w="45721" h="45131" extrusionOk="0">
                      <a:moveTo>
                        <a:pt x="22862" y="0"/>
                      </a:moveTo>
                      <a:cubicBezTo>
                        <a:pt x="22092" y="0"/>
                        <a:pt x="21324" y="295"/>
                        <a:pt x="20741" y="884"/>
                      </a:cubicBezTo>
                      <a:lnTo>
                        <a:pt x="12871" y="8743"/>
                      </a:lnTo>
                      <a:cubicBezTo>
                        <a:pt x="12697" y="8917"/>
                        <a:pt x="12470" y="9001"/>
                        <a:pt x="12243" y="9001"/>
                      </a:cubicBezTo>
                      <a:cubicBezTo>
                        <a:pt x="11942" y="9001"/>
                        <a:pt x="11642" y="8854"/>
                        <a:pt x="11466" y="8576"/>
                      </a:cubicBezTo>
                      <a:cubicBezTo>
                        <a:pt x="11014" y="7861"/>
                        <a:pt x="10645" y="7099"/>
                        <a:pt x="10347" y="6302"/>
                      </a:cubicBezTo>
                      <a:cubicBezTo>
                        <a:pt x="10168" y="5814"/>
                        <a:pt x="9847" y="5373"/>
                        <a:pt x="9394" y="5028"/>
                      </a:cubicBezTo>
                      <a:cubicBezTo>
                        <a:pt x="8866" y="4619"/>
                        <a:pt x="8248" y="4413"/>
                        <a:pt x="7630" y="4413"/>
                      </a:cubicBezTo>
                      <a:cubicBezTo>
                        <a:pt x="7078" y="4413"/>
                        <a:pt x="6525" y="4577"/>
                        <a:pt x="6037" y="4909"/>
                      </a:cubicBezTo>
                      <a:cubicBezTo>
                        <a:pt x="4465" y="5968"/>
                        <a:pt x="4310" y="8123"/>
                        <a:pt x="5584" y="9385"/>
                      </a:cubicBezTo>
                      <a:cubicBezTo>
                        <a:pt x="5894" y="9695"/>
                        <a:pt x="6251" y="9921"/>
                        <a:pt x="6632" y="10064"/>
                      </a:cubicBezTo>
                      <a:cubicBezTo>
                        <a:pt x="7418" y="10350"/>
                        <a:pt x="8180" y="10707"/>
                        <a:pt x="8882" y="11159"/>
                      </a:cubicBezTo>
                      <a:cubicBezTo>
                        <a:pt x="9382" y="11469"/>
                        <a:pt x="9466" y="12148"/>
                        <a:pt x="9049" y="12564"/>
                      </a:cubicBezTo>
                      <a:lnTo>
                        <a:pt x="1179" y="20434"/>
                      </a:lnTo>
                      <a:cubicBezTo>
                        <a:pt x="0" y="21613"/>
                        <a:pt x="0" y="23518"/>
                        <a:pt x="1179" y="24697"/>
                      </a:cubicBezTo>
                      <a:lnTo>
                        <a:pt x="20741" y="44247"/>
                      </a:lnTo>
                      <a:cubicBezTo>
                        <a:pt x="21324" y="44836"/>
                        <a:pt x="22092" y="45131"/>
                        <a:pt x="22862" y="45131"/>
                      </a:cubicBezTo>
                      <a:cubicBezTo>
                        <a:pt x="23631" y="45131"/>
                        <a:pt x="24402" y="44836"/>
                        <a:pt x="24992" y="44247"/>
                      </a:cubicBezTo>
                      <a:lnTo>
                        <a:pt x="44554" y="24697"/>
                      </a:lnTo>
                      <a:cubicBezTo>
                        <a:pt x="45720" y="23518"/>
                        <a:pt x="45720" y="21613"/>
                        <a:pt x="44554" y="20434"/>
                      </a:cubicBezTo>
                      <a:lnTo>
                        <a:pt x="24992" y="884"/>
                      </a:lnTo>
                      <a:cubicBezTo>
                        <a:pt x="24402" y="295"/>
                        <a:pt x="23631" y="0"/>
                        <a:pt x="22862" y="0"/>
                      </a:cubicBez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500;p48">
                  <a:extLst>
                    <a:ext uri="{FF2B5EF4-FFF2-40B4-BE49-F238E27FC236}">
                      <a16:creationId xmlns:a16="http://schemas.microsoft.com/office/drawing/2014/main" id="{4922A6F0-8E0D-8855-1148-0E33C1D38647}"/>
                    </a:ext>
                  </a:extLst>
                </p:cNvPr>
                <p:cNvSpPr/>
                <p:nvPr/>
              </p:nvSpPr>
              <p:spPr>
                <a:xfrm>
                  <a:off x="5065741" y="3026769"/>
                  <a:ext cx="287338" cy="287338"/>
                </a:xfrm>
                <a:custGeom>
                  <a:avLst/>
                  <a:gdLst/>
                  <a:ahLst/>
                  <a:cxnLst/>
                  <a:rect l="l" t="t" r="r" b="b"/>
                  <a:pathLst>
                    <a:path w="11955" h="11955" extrusionOk="0">
                      <a:moveTo>
                        <a:pt x="5978" y="1"/>
                      </a:moveTo>
                      <a:cubicBezTo>
                        <a:pt x="2680" y="1"/>
                        <a:pt x="1" y="2679"/>
                        <a:pt x="1" y="5978"/>
                      </a:cubicBezTo>
                      <a:cubicBezTo>
                        <a:pt x="1" y="9276"/>
                        <a:pt x="2680" y="11954"/>
                        <a:pt x="5978" y="11954"/>
                      </a:cubicBezTo>
                      <a:cubicBezTo>
                        <a:pt x="9276" y="11954"/>
                        <a:pt x="11955" y="9276"/>
                        <a:pt x="11955" y="5978"/>
                      </a:cubicBezTo>
                      <a:cubicBezTo>
                        <a:pt x="11955" y="2679"/>
                        <a:pt x="9276" y="1"/>
                        <a:pt x="5978" y="1"/>
                      </a:cubicBez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501;p48">
                <a:extLst>
                  <a:ext uri="{FF2B5EF4-FFF2-40B4-BE49-F238E27FC236}">
                    <a16:creationId xmlns:a16="http://schemas.microsoft.com/office/drawing/2014/main" id="{56B6621E-B9D3-F865-9CD5-C9FD044B9A29}"/>
                  </a:ext>
                </a:extLst>
              </p:cNvPr>
              <p:cNvGrpSpPr/>
              <p:nvPr/>
            </p:nvGrpSpPr>
            <p:grpSpPr>
              <a:xfrm>
                <a:off x="4732657" y="3315384"/>
                <a:ext cx="374952" cy="374572"/>
                <a:chOff x="4201447" y="3817349"/>
                <a:chExt cx="346024" cy="345674"/>
              </a:xfrm>
            </p:grpSpPr>
            <p:sp>
              <p:nvSpPr>
                <p:cNvPr id="19" name="Google Shape;1502;p48">
                  <a:extLst>
                    <a:ext uri="{FF2B5EF4-FFF2-40B4-BE49-F238E27FC236}">
                      <a16:creationId xmlns:a16="http://schemas.microsoft.com/office/drawing/2014/main" id="{258632BE-1754-D902-9E2B-0CA6CED7EDA7}"/>
                    </a:ext>
                  </a:extLst>
                </p:cNvPr>
                <p:cNvSpPr/>
                <p:nvPr/>
              </p:nvSpPr>
              <p:spPr>
                <a:xfrm>
                  <a:off x="4201447" y="3817349"/>
                  <a:ext cx="346024" cy="345674"/>
                </a:xfrm>
                <a:custGeom>
                  <a:avLst/>
                  <a:gdLst/>
                  <a:ahLst/>
                  <a:cxnLst/>
                  <a:rect l="l" t="t" r="r" b="b"/>
                  <a:pathLst>
                    <a:path w="10871" h="10860" extrusionOk="0">
                      <a:moveTo>
                        <a:pt x="5430" y="334"/>
                      </a:moveTo>
                      <a:cubicBezTo>
                        <a:pt x="8252" y="334"/>
                        <a:pt x="10526" y="2608"/>
                        <a:pt x="10526" y="5430"/>
                      </a:cubicBezTo>
                      <a:cubicBezTo>
                        <a:pt x="10526" y="8240"/>
                        <a:pt x="8252"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299" y="8240"/>
                        <a:pt x="10871" y="6871"/>
                        <a:pt x="10871" y="5430"/>
                      </a:cubicBezTo>
                      <a:cubicBezTo>
                        <a:pt x="10871" y="3989"/>
                        <a:pt x="10299" y="2620"/>
                        <a:pt x="9276" y="1584"/>
                      </a:cubicBezTo>
                      <a:cubicBezTo>
                        <a:pt x="8252" y="560"/>
                        <a:pt x="6882" y="1"/>
                        <a:pt x="5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03;p48">
                  <a:extLst>
                    <a:ext uri="{FF2B5EF4-FFF2-40B4-BE49-F238E27FC236}">
                      <a16:creationId xmlns:a16="http://schemas.microsoft.com/office/drawing/2014/main" id="{CF4F31D9-8214-0724-985D-CD61A4D2E172}"/>
                    </a:ext>
                  </a:extLst>
                </p:cNvPr>
                <p:cNvSpPr/>
                <p:nvPr/>
              </p:nvSpPr>
              <p:spPr>
                <a:xfrm>
                  <a:off x="4271569" y="3904531"/>
                  <a:ext cx="227394" cy="185728"/>
                </a:xfrm>
                <a:custGeom>
                  <a:avLst/>
                  <a:gdLst/>
                  <a:ahLst/>
                  <a:cxnLst/>
                  <a:rect l="l" t="t" r="r" b="b"/>
                  <a:pathLst>
                    <a:path w="7144" h="5835" extrusionOk="0">
                      <a:moveTo>
                        <a:pt x="4620" y="0"/>
                      </a:moveTo>
                      <a:cubicBezTo>
                        <a:pt x="3727" y="0"/>
                        <a:pt x="2977" y="691"/>
                        <a:pt x="2905" y="1572"/>
                      </a:cubicBezTo>
                      <a:cubicBezTo>
                        <a:pt x="2727" y="1548"/>
                        <a:pt x="2358" y="1441"/>
                        <a:pt x="2262" y="1405"/>
                      </a:cubicBezTo>
                      <a:cubicBezTo>
                        <a:pt x="1643" y="1203"/>
                        <a:pt x="1072" y="810"/>
                        <a:pt x="631" y="322"/>
                      </a:cubicBezTo>
                      <a:cubicBezTo>
                        <a:pt x="596" y="298"/>
                        <a:pt x="572" y="274"/>
                        <a:pt x="524" y="262"/>
                      </a:cubicBezTo>
                      <a:cubicBezTo>
                        <a:pt x="517" y="261"/>
                        <a:pt x="509" y="260"/>
                        <a:pt x="501" y="260"/>
                      </a:cubicBezTo>
                      <a:cubicBezTo>
                        <a:pt x="436" y="260"/>
                        <a:pt x="367" y="304"/>
                        <a:pt x="346" y="357"/>
                      </a:cubicBezTo>
                      <a:cubicBezTo>
                        <a:pt x="238" y="572"/>
                        <a:pt x="179" y="810"/>
                        <a:pt x="179" y="1048"/>
                      </a:cubicBezTo>
                      <a:cubicBezTo>
                        <a:pt x="179" y="1393"/>
                        <a:pt x="286" y="1727"/>
                        <a:pt x="476" y="1977"/>
                      </a:cubicBezTo>
                      <a:cubicBezTo>
                        <a:pt x="466" y="1975"/>
                        <a:pt x="456" y="1974"/>
                        <a:pt x="446" y="1974"/>
                      </a:cubicBezTo>
                      <a:cubicBezTo>
                        <a:pt x="397" y="1974"/>
                        <a:pt x="349" y="1997"/>
                        <a:pt x="310" y="2036"/>
                      </a:cubicBezTo>
                      <a:cubicBezTo>
                        <a:pt x="286" y="2060"/>
                        <a:pt x="286" y="2108"/>
                        <a:pt x="274" y="2143"/>
                      </a:cubicBezTo>
                      <a:lnTo>
                        <a:pt x="274" y="2203"/>
                      </a:lnTo>
                      <a:cubicBezTo>
                        <a:pt x="274" y="2655"/>
                        <a:pt x="476" y="3072"/>
                        <a:pt x="822" y="3358"/>
                      </a:cubicBezTo>
                      <a:cubicBezTo>
                        <a:pt x="786" y="3370"/>
                        <a:pt x="774" y="3405"/>
                        <a:pt x="762" y="3417"/>
                      </a:cubicBezTo>
                      <a:cubicBezTo>
                        <a:pt x="750" y="3465"/>
                        <a:pt x="727" y="3513"/>
                        <a:pt x="750" y="3548"/>
                      </a:cubicBezTo>
                      <a:cubicBezTo>
                        <a:pt x="893" y="4024"/>
                        <a:pt x="1262" y="4405"/>
                        <a:pt x="1727" y="4548"/>
                      </a:cubicBezTo>
                      <a:cubicBezTo>
                        <a:pt x="1310" y="4798"/>
                        <a:pt x="834" y="4941"/>
                        <a:pt x="334" y="4941"/>
                      </a:cubicBezTo>
                      <a:lnTo>
                        <a:pt x="191" y="4941"/>
                      </a:lnTo>
                      <a:cubicBezTo>
                        <a:pt x="107" y="4941"/>
                        <a:pt x="36" y="5001"/>
                        <a:pt x="12" y="5084"/>
                      </a:cubicBezTo>
                      <a:cubicBezTo>
                        <a:pt x="0" y="5156"/>
                        <a:pt x="48" y="5239"/>
                        <a:pt x="107" y="5263"/>
                      </a:cubicBezTo>
                      <a:cubicBezTo>
                        <a:pt x="727" y="5632"/>
                        <a:pt x="1465" y="5834"/>
                        <a:pt x="2191" y="5834"/>
                      </a:cubicBezTo>
                      <a:cubicBezTo>
                        <a:pt x="3072" y="5834"/>
                        <a:pt x="3905" y="5560"/>
                        <a:pt x="4596" y="5060"/>
                      </a:cubicBezTo>
                      <a:cubicBezTo>
                        <a:pt x="4691" y="5001"/>
                        <a:pt x="4691" y="4858"/>
                        <a:pt x="4620" y="4786"/>
                      </a:cubicBezTo>
                      <a:cubicBezTo>
                        <a:pt x="4587" y="4754"/>
                        <a:pt x="4544" y="4735"/>
                        <a:pt x="4499" y="4735"/>
                      </a:cubicBezTo>
                      <a:cubicBezTo>
                        <a:pt x="4463" y="4735"/>
                        <a:pt x="4426" y="4748"/>
                        <a:pt x="4394" y="4775"/>
                      </a:cubicBezTo>
                      <a:cubicBezTo>
                        <a:pt x="3763" y="5215"/>
                        <a:pt x="3013" y="5489"/>
                        <a:pt x="2191" y="5489"/>
                      </a:cubicBezTo>
                      <a:cubicBezTo>
                        <a:pt x="1727" y="5489"/>
                        <a:pt x="1262" y="5394"/>
                        <a:pt x="846" y="5239"/>
                      </a:cubicBezTo>
                      <a:cubicBezTo>
                        <a:pt x="1369" y="5144"/>
                        <a:pt x="1846" y="4917"/>
                        <a:pt x="2262" y="4584"/>
                      </a:cubicBezTo>
                      <a:cubicBezTo>
                        <a:pt x="2310" y="4536"/>
                        <a:pt x="2334" y="4477"/>
                        <a:pt x="2322" y="4417"/>
                      </a:cubicBezTo>
                      <a:cubicBezTo>
                        <a:pt x="2310" y="4346"/>
                        <a:pt x="2239" y="4286"/>
                        <a:pt x="2155" y="4286"/>
                      </a:cubicBezTo>
                      <a:cubicBezTo>
                        <a:pt x="1739" y="4263"/>
                        <a:pt x="1369" y="4048"/>
                        <a:pt x="1167" y="3691"/>
                      </a:cubicBezTo>
                      <a:cubicBezTo>
                        <a:pt x="1250" y="3691"/>
                        <a:pt x="1358" y="3667"/>
                        <a:pt x="1441" y="3643"/>
                      </a:cubicBezTo>
                      <a:cubicBezTo>
                        <a:pt x="1524" y="3632"/>
                        <a:pt x="1584" y="3572"/>
                        <a:pt x="1584" y="3489"/>
                      </a:cubicBezTo>
                      <a:cubicBezTo>
                        <a:pt x="1596" y="3405"/>
                        <a:pt x="1536" y="3334"/>
                        <a:pt x="1441" y="3298"/>
                      </a:cubicBezTo>
                      <a:cubicBezTo>
                        <a:pt x="1000" y="3191"/>
                        <a:pt x="667" y="2822"/>
                        <a:pt x="596" y="2381"/>
                      </a:cubicBezTo>
                      <a:lnTo>
                        <a:pt x="596" y="2381"/>
                      </a:lnTo>
                      <a:cubicBezTo>
                        <a:pt x="727" y="2405"/>
                        <a:pt x="869" y="2417"/>
                        <a:pt x="1000" y="2417"/>
                      </a:cubicBezTo>
                      <a:cubicBezTo>
                        <a:pt x="1084" y="2417"/>
                        <a:pt x="1143" y="2358"/>
                        <a:pt x="1167" y="2274"/>
                      </a:cubicBezTo>
                      <a:cubicBezTo>
                        <a:pt x="1179" y="2203"/>
                        <a:pt x="1131" y="2143"/>
                        <a:pt x="1072" y="2108"/>
                      </a:cubicBezTo>
                      <a:cubicBezTo>
                        <a:pt x="703" y="1881"/>
                        <a:pt x="476" y="1488"/>
                        <a:pt x="476" y="1048"/>
                      </a:cubicBezTo>
                      <a:cubicBezTo>
                        <a:pt x="476" y="953"/>
                        <a:pt x="488" y="846"/>
                        <a:pt x="524" y="738"/>
                      </a:cubicBezTo>
                      <a:cubicBezTo>
                        <a:pt x="965" y="1191"/>
                        <a:pt x="1524" y="1524"/>
                        <a:pt x="2120" y="1727"/>
                      </a:cubicBezTo>
                      <a:cubicBezTo>
                        <a:pt x="2120" y="1727"/>
                        <a:pt x="2715" y="1905"/>
                        <a:pt x="2929" y="1917"/>
                      </a:cubicBezTo>
                      <a:lnTo>
                        <a:pt x="3024" y="1917"/>
                      </a:lnTo>
                      <a:cubicBezTo>
                        <a:pt x="3096" y="1917"/>
                        <a:pt x="3167" y="1869"/>
                        <a:pt x="3191" y="1798"/>
                      </a:cubicBezTo>
                      <a:cubicBezTo>
                        <a:pt x="3203" y="1786"/>
                        <a:pt x="3203" y="1750"/>
                        <a:pt x="3203" y="1738"/>
                      </a:cubicBezTo>
                      <a:lnTo>
                        <a:pt x="3203" y="1703"/>
                      </a:lnTo>
                      <a:cubicBezTo>
                        <a:pt x="3203" y="953"/>
                        <a:pt x="3810" y="334"/>
                        <a:pt x="4572" y="334"/>
                      </a:cubicBezTo>
                      <a:cubicBezTo>
                        <a:pt x="4941" y="334"/>
                        <a:pt x="5287" y="488"/>
                        <a:pt x="5549" y="750"/>
                      </a:cubicBezTo>
                      <a:cubicBezTo>
                        <a:pt x="5585" y="787"/>
                        <a:pt x="5621" y="802"/>
                        <a:pt x="5663" y="802"/>
                      </a:cubicBezTo>
                      <a:cubicBezTo>
                        <a:pt x="5676" y="802"/>
                        <a:pt x="5689" y="801"/>
                        <a:pt x="5703" y="798"/>
                      </a:cubicBezTo>
                      <a:cubicBezTo>
                        <a:pt x="5882" y="762"/>
                        <a:pt x="6049" y="738"/>
                        <a:pt x="6203" y="679"/>
                      </a:cubicBezTo>
                      <a:lnTo>
                        <a:pt x="6203" y="679"/>
                      </a:lnTo>
                      <a:cubicBezTo>
                        <a:pt x="6120" y="762"/>
                        <a:pt x="6013" y="857"/>
                        <a:pt x="5894" y="917"/>
                      </a:cubicBezTo>
                      <a:cubicBezTo>
                        <a:pt x="5822" y="965"/>
                        <a:pt x="5787" y="1048"/>
                        <a:pt x="5822" y="1143"/>
                      </a:cubicBezTo>
                      <a:cubicBezTo>
                        <a:pt x="5846" y="1203"/>
                        <a:pt x="5930" y="1250"/>
                        <a:pt x="6001" y="1250"/>
                      </a:cubicBezTo>
                      <a:cubicBezTo>
                        <a:pt x="6144" y="1227"/>
                        <a:pt x="6287" y="1215"/>
                        <a:pt x="6418" y="1167"/>
                      </a:cubicBezTo>
                      <a:lnTo>
                        <a:pt x="6418" y="1167"/>
                      </a:lnTo>
                      <a:cubicBezTo>
                        <a:pt x="6299" y="1286"/>
                        <a:pt x="6168" y="1405"/>
                        <a:pt x="6013" y="1512"/>
                      </a:cubicBezTo>
                      <a:cubicBezTo>
                        <a:pt x="5965" y="1548"/>
                        <a:pt x="5941" y="1608"/>
                        <a:pt x="5941" y="1655"/>
                      </a:cubicBezTo>
                      <a:lnTo>
                        <a:pt x="5941" y="1679"/>
                      </a:lnTo>
                      <a:lnTo>
                        <a:pt x="5941" y="1703"/>
                      </a:lnTo>
                      <a:lnTo>
                        <a:pt x="5941" y="1727"/>
                      </a:lnTo>
                      <a:cubicBezTo>
                        <a:pt x="5941" y="2691"/>
                        <a:pt x="5572" y="3572"/>
                        <a:pt x="4977" y="4227"/>
                      </a:cubicBezTo>
                      <a:cubicBezTo>
                        <a:pt x="4918" y="4298"/>
                        <a:pt x="4918" y="4405"/>
                        <a:pt x="4977" y="4465"/>
                      </a:cubicBezTo>
                      <a:cubicBezTo>
                        <a:pt x="5011" y="4499"/>
                        <a:pt x="5053" y="4514"/>
                        <a:pt x="5096" y="4514"/>
                      </a:cubicBezTo>
                      <a:cubicBezTo>
                        <a:pt x="5143" y="4514"/>
                        <a:pt x="5190" y="4496"/>
                        <a:pt x="5227" y="4465"/>
                      </a:cubicBezTo>
                      <a:cubicBezTo>
                        <a:pt x="5894" y="3715"/>
                        <a:pt x="6263" y="2762"/>
                        <a:pt x="6287" y="1750"/>
                      </a:cubicBezTo>
                      <a:cubicBezTo>
                        <a:pt x="6596" y="1524"/>
                        <a:pt x="6846" y="1250"/>
                        <a:pt x="7061" y="917"/>
                      </a:cubicBezTo>
                      <a:cubicBezTo>
                        <a:pt x="7144" y="857"/>
                        <a:pt x="7132" y="750"/>
                        <a:pt x="7061" y="715"/>
                      </a:cubicBezTo>
                      <a:cubicBezTo>
                        <a:pt x="7029" y="683"/>
                        <a:pt x="6987" y="667"/>
                        <a:pt x="6937" y="667"/>
                      </a:cubicBezTo>
                      <a:cubicBezTo>
                        <a:pt x="6912" y="667"/>
                        <a:pt x="6886" y="671"/>
                        <a:pt x="6858" y="679"/>
                      </a:cubicBezTo>
                      <a:cubicBezTo>
                        <a:pt x="6775" y="726"/>
                        <a:pt x="6680" y="750"/>
                        <a:pt x="6596" y="786"/>
                      </a:cubicBezTo>
                      <a:cubicBezTo>
                        <a:pt x="6680" y="667"/>
                        <a:pt x="6763" y="512"/>
                        <a:pt x="6823" y="369"/>
                      </a:cubicBezTo>
                      <a:cubicBezTo>
                        <a:pt x="6834" y="310"/>
                        <a:pt x="6834" y="238"/>
                        <a:pt x="6787" y="191"/>
                      </a:cubicBezTo>
                      <a:cubicBezTo>
                        <a:pt x="6750" y="153"/>
                        <a:pt x="6703" y="135"/>
                        <a:pt x="6659" y="135"/>
                      </a:cubicBezTo>
                      <a:cubicBezTo>
                        <a:pt x="6632" y="135"/>
                        <a:pt x="6607" y="142"/>
                        <a:pt x="6584" y="155"/>
                      </a:cubicBezTo>
                      <a:cubicBezTo>
                        <a:pt x="6322" y="310"/>
                        <a:pt x="6061" y="393"/>
                        <a:pt x="5775" y="441"/>
                      </a:cubicBezTo>
                      <a:cubicBezTo>
                        <a:pt x="5465" y="143"/>
                        <a:pt x="5048" y="0"/>
                        <a:pt x="46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Google Shape;1504;p48">
              <a:extLst>
                <a:ext uri="{FF2B5EF4-FFF2-40B4-BE49-F238E27FC236}">
                  <a16:creationId xmlns:a16="http://schemas.microsoft.com/office/drawing/2014/main" id="{880DB371-C18C-FA25-38BD-41FA63C900D0}"/>
                </a:ext>
              </a:extLst>
            </p:cNvPr>
            <p:cNvGrpSpPr/>
            <p:nvPr/>
          </p:nvGrpSpPr>
          <p:grpSpPr>
            <a:xfrm>
              <a:off x="6529419" y="3711909"/>
              <a:ext cx="956596" cy="944315"/>
              <a:chOff x="3768864" y="3522050"/>
              <a:chExt cx="1098904" cy="1084796"/>
            </a:xfrm>
          </p:grpSpPr>
          <p:grpSp>
            <p:nvGrpSpPr>
              <p:cNvPr id="8" name="Google Shape;1505;p48">
                <a:extLst>
                  <a:ext uri="{FF2B5EF4-FFF2-40B4-BE49-F238E27FC236}">
                    <a16:creationId xmlns:a16="http://schemas.microsoft.com/office/drawing/2014/main" id="{A3C73340-D4BF-0006-CBBE-81499C0D4EB2}"/>
                  </a:ext>
                </a:extLst>
              </p:cNvPr>
              <p:cNvGrpSpPr/>
              <p:nvPr/>
            </p:nvGrpSpPr>
            <p:grpSpPr>
              <a:xfrm>
                <a:off x="3768864" y="3522050"/>
                <a:ext cx="1098904" cy="1084796"/>
                <a:chOff x="3768864" y="3522050"/>
                <a:chExt cx="1098904" cy="1084796"/>
              </a:xfrm>
            </p:grpSpPr>
            <p:sp>
              <p:nvSpPr>
                <p:cNvPr id="15" name="Google Shape;1506;p48">
                  <a:extLst>
                    <a:ext uri="{FF2B5EF4-FFF2-40B4-BE49-F238E27FC236}">
                      <a16:creationId xmlns:a16="http://schemas.microsoft.com/office/drawing/2014/main" id="{259B201F-BC5B-AC08-00F2-DD552FCCE8FF}"/>
                    </a:ext>
                  </a:extLst>
                </p:cNvPr>
                <p:cNvSpPr/>
                <p:nvPr/>
              </p:nvSpPr>
              <p:spPr>
                <a:xfrm>
                  <a:off x="3768864" y="3522050"/>
                  <a:ext cx="1098904" cy="1084796"/>
                </a:xfrm>
                <a:custGeom>
                  <a:avLst/>
                  <a:gdLst/>
                  <a:ahLst/>
                  <a:cxnLst/>
                  <a:rect l="l" t="t" r="r" b="b"/>
                  <a:pathLst>
                    <a:path w="45721" h="45134" extrusionOk="0">
                      <a:moveTo>
                        <a:pt x="22862" y="0"/>
                      </a:moveTo>
                      <a:cubicBezTo>
                        <a:pt x="22093" y="0"/>
                        <a:pt x="21325" y="295"/>
                        <a:pt x="20741" y="884"/>
                      </a:cubicBezTo>
                      <a:lnTo>
                        <a:pt x="1179" y="20446"/>
                      </a:lnTo>
                      <a:cubicBezTo>
                        <a:pt x="1" y="21613"/>
                        <a:pt x="1" y="23518"/>
                        <a:pt x="1179" y="24697"/>
                      </a:cubicBezTo>
                      <a:lnTo>
                        <a:pt x="20741" y="44259"/>
                      </a:lnTo>
                      <a:cubicBezTo>
                        <a:pt x="21325" y="44842"/>
                        <a:pt x="22093" y="45134"/>
                        <a:pt x="22862" y="45134"/>
                      </a:cubicBezTo>
                      <a:cubicBezTo>
                        <a:pt x="23631" y="45134"/>
                        <a:pt x="24402" y="44842"/>
                        <a:pt x="24992" y="44259"/>
                      </a:cubicBezTo>
                      <a:lnTo>
                        <a:pt x="44554" y="24697"/>
                      </a:lnTo>
                      <a:cubicBezTo>
                        <a:pt x="45721" y="23518"/>
                        <a:pt x="45721" y="21613"/>
                        <a:pt x="44554" y="20446"/>
                      </a:cubicBezTo>
                      <a:lnTo>
                        <a:pt x="36684" y="12576"/>
                      </a:lnTo>
                      <a:cubicBezTo>
                        <a:pt x="36279" y="12171"/>
                        <a:pt x="36362" y="11481"/>
                        <a:pt x="36850" y="11171"/>
                      </a:cubicBezTo>
                      <a:cubicBezTo>
                        <a:pt x="37565" y="10719"/>
                        <a:pt x="38327" y="10362"/>
                        <a:pt x="39124" y="10052"/>
                      </a:cubicBezTo>
                      <a:cubicBezTo>
                        <a:pt x="39613" y="9874"/>
                        <a:pt x="40053" y="9552"/>
                        <a:pt x="40410" y="9100"/>
                      </a:cubicBezTo>
                      <a:cubicBezTo>
                        <a:pt x="41172" y="8111"/>
                        <a:pt x="41220" y="6778"/>
                        <a:pt x="40518" y="5742"/>
                      </a:cubicBezTo>
                      <a:cubicBezTo>
                        <a:pt x="39931" y="4872"/>
                        <a:pt x="39013" y="4437"/>
                        <a:pt x="38094" y="4437"/>
                      </a:cubicBezTo>
                      <a:cubicBezTo>
                        <a:pt x="37352" y="4437"/>
                        <a:pt x="36610" y="4721"/>
                        <a:pt x="36041" y="5290"/>
                      </a:cubicBezTo>
                      <a:cubicBezTo>
                        <a:pt x="35731" y="5599"/>
                        <a:pt x="35505" y="5956"/>
                        <a:pt x="35362" y="6337"/>
                      </a:cubicBezTo>
                      <a:cubicBezTo>
                        <a:pt x="35076" y="7135"/>
                        <a:pt x="34719" y="7885"/>
                        <a:pt x="34267" y="8588"/>
                      </a:cubicBezTo>
                      <a:cubicBezTo>
                        <a:pt x="34091" y="8872"/>
                        <a:pt x="33796" y="9021"/>
                        <a:pt x="33498" y="9021"/>
                      </a:cubicBezTo>
                      <a:cubicBezTo>
                        <a:pt x="33271" y="9021"/>
                        <a:pt x="33042" y="8934"/>
                        <a:pt x="32862" y="8754"/>
                      </a:cubicBezTo>
                      <a:lnTo>
                        <a:pt x="24992" y="884"/>
                      </a:lnTo>
                      <a:cubicBezTo>
                        <a:pt x="24402" y="295"/>
                        <a:pt x="23631" y="0"/>
                        <a:pt x="22862" y="0"/>
                      </a:cubicBezTo>
                      <a:close/>
                    </a:path>
                  </a:pathLst>
                </a:custGeom>
                <a:solidFill>
                  <a:srgbClr val="EC3A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507;p48">
                  <a:extLst>
                    <a:ext uri="{FF2B5EF4-FFF2-40B4-BE49-F238E27FC236}">
                      <a16:creationId xmlns:a16="http://schemas.microsoft.com/office/drawing/2014/main" id="{62B840F5-C7DA-59C1-5CA3-036229BF508F}"/>
                    </a:ext>
                  </a:extLst>
                </p:cNvPr>
                <p:cNvSpPr/>
                <p:nvPr/>
              </p:nvSpPr>
              <p:spPr>
                <a:xfrm>
                  <a:off x="3887041" y="3641743"/>
                  <a:ext cx="287338" cy="287026"/>
                </a:xfrm>
                <a:custGeom>
                  <a:avLst/>
                  <a:gdLst/>
                  <a:ahLst/>
                  <a:cxnLst/>
                  <a:rect l="l" t="t" r="r" b="b"/>
                  <a:pathLst>
                    <a:path w="11955" h="11942" extrusionOk="0">
                      <a:moveTo>
                        <a:pt x="5978" y="0"/>
                      </a:moveTo>
                      <a:cubicBezTo>
                        <a:pt x="2680" y="0"/>
                        <a:pt x="1" y="2667"/>
                        <a:pt x="1" y="5977"/>
                      </a:cubicBezTo>
                      <a:cubicBezTo>
                        <a:pt x="1" y="9275"/>
                        <a:pt x="2680" y="11942"/>
                        <a:pt x="5978" y="11942"/>
                      </a:cubicBezTo>
                      <a:cubicBezTo>
                        <a:pt x="9276" y="11942"/>
                        <a:pt x="11955" y="9275"/>
                        <a:pt x="11955" y="5977"/>
                      </a:cubicBezTo>
                      <a:cubicBezTo>
                        <a:pt x="11955" y="2667"/>
                        <a:pt x="9276" y="0"/>
                        <a:pt x="5978" y="0"/>
                      </a:cubicBezTo>
                      <a:close/>
                    </a:path>
                  </a:pathLst>
                </a:custGeom>
                <a:solidFill>
                  <a:srgbClr val="EC3A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1508;p48">
                <a:extLst>
                  <a:ext uri="{FF2B5EF4-FFF2-40B4-BE49-F238E27FC236}">
                    <a16:creationId xmlns:a16="http://schemas.microsoft.com/office/drawing/2014/main" id="{5FC2678E-2EF5-E077-3E5C-6DCD9940FD5D}"/>
                  </a:ext>
                </a:extLst>
              </p:cNvPr>
              <p:cNvGrpSpPr/>
              <p:nvPr/>
            </p:nvGrpSpPr>
            <p:grpSpPr>
              <a:xfrm>
                <a:off x="4139616" y="3871555"/>
                <a:ext cx="357419" cy="357005"/>
                <a:chOff x="7482229" y="3351230"/>
                <a:chExt cx="357419" cy="357005"/>
              </a:xfrm>
            </p:grpSpPr>
            <p:sp>
              <p:nvSpPr>
                <p:cNvPr id="10" name="Google Shape;1509;p48">
                  <a:extLst>
                    <a:ext uri="{FF2B5EF4-FFF2-40B4-BE49-F238E27FC236}">
                      <a16:creationId xmlns:a16="http://schemas.microsoft.com/office/drawing/2014/main" id="{0DF43FC2-855B-FB49-0B31-088A27277FF2}"/>
                    </a:ext>
                  </a:extLst>
                </p:cNvPr>
                <p:cNvSpPr/>
                <p:nvPr/>
              </p:nvSpPr>
              <p:spPr>
                <a:xfrm>
                  <a:off x="7482229" y="3351230"/>
                  <a:ext cx="357419" cy="357005"/>
                </a:xfrm>
                <a:custGeom>
                  <a:avLst/>
                  <a:gdLst/>
                  <a:ahLst/>
                  <a:cxnLst/>
                  <a:rect l="l" t="t" r="r" b="b"/>
                  <a:pathLst>
                    <a:path w="11229" h="11216" extrusionOk="0">
                      <a:moveTo>
                        <a:pt x="5633" y="357"/>
                      </a:moveTo>
                      <a:cubicBezTo>
                        <a:pt x="8538" y="357"/>
                        <a:pt x="10883" y="2703"/>
                        <a:pt x="10883" y="5608"/>
                      </a:cubicBezTo>
                      <a:cubicBezTo>
                        <a:pt x="10883" y="8513"/>
                        <a:pt x="8538" y="10859"/>
                        <a:pt x="5633" y="10859"/>
                      </a:cubicBezTo>
                      <a:cubicBezTo>
                        <a:pt x="2728" y="10859"/>
                        <a:pt x="382" y="8513"/>
                        <a:pt x="382" y="5608"/>
                      </a:cubicBezTo>
                      <a:cubicBezTo>
                        <a:pt x="382" y="2703"/>
                        <a:pt x="2728" y="357"/>
                        <a:pt x="5633" y="357"/>
                      </a:cubicBezTo>
                      <a:close/>
                      <a:moveTo>
                        <a:pt x="5621" y="0"/>
                      </a:moveTo>
                      <a:cubicBezTo>
                        <a:pt x="4109" y="0"/>
                        <a:pt x="2716" y="572"/>
                        <a:pt x="1644" y="1631"/>
                      </a:cubicBezTo>
                      <a:cubicBezTo>
                        <a:pt x="584" y="2691"/>
                        <a:pt x="1" y="4108"/>
                        <a:pt x="1" y="5608"/>
                      </a:cubicBezTo>
                      <a:cubicBezTo>
                        <a:pt x="1" y="7108"/>
                        <a:pt x="584" y="8513"/>
                        <a:pt x="1644" y="9585"/>
                      </a:cubicBezTo>
                      <a:cubicBezTo>
                        <a:pt x="2704" y="10632"/>
                        <a:pt x="4109" y="11216"/>
                        <a:pt x="5621" y="11216"/>
                      </a:cubicBezTo>
                      <a:cubicBezTo>
                        <a:pt x="7121" y="11216"/>
                        <a:pt x="8526" y="10632"/>
                        <a:pt x="9597" y="9585"/>
                      </a:cubicBezTo>
                      <a:cubicBezTo>
                        <a:pt x="10645" y="8525"/>
                        <a:pt x="11229" y="7108"/>
                        <a:pt x="11229" y="5608"/>
                      </a:cubicBezTo>
                      <a:cubicBezTo>
                        <a:pt x="11229" y="4108"/>
                        <a:pt x="10669" y="2703"/>
                        <a:pt x="9597" y="1631"/>
                      </a:cubicBezTo>
                      <a:cubicBezTo>
                        <a:pt x="8538" y="572"/>
                        <a:pt x="7121" y="0"/>
                        <a:pt x="56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10;p48">
                  <a:extLst>
                    <a:ext uri="{FF2B5EF4-FFF2-40B4-BE49-F238E27FC236}">
                      <a16:creationId xmlns:a16="http://schemas.microsoft.com/office/drawing/2014/main" id="{BEA9357E-8657-8269-0050-43CE1202C922}"/>
                    </a:ext>
                  </a:extLst>
                </p:cNvPr>
                <p:cNvSpPr/>
                <p:nvPr/>
              </p:nvSpPr>
              <p:spPr>
                <a:xfrm>
                  <a:off x="7592138" y="3605616"/>
                  <a:ext cx="137983" cy="32530"/>
                </a:xfrm>
                <a:custGeom>
                  <a:avLst/>
                  <a:gdLst/>
                  <a:ahLst/>
                  <a:cxnLst/>
                  <a:rect l="l" t="t" r="r" b="b"/>
                  <a:pathLst>
                    <a:path w="4335" h="1022" extrusionOk="0">
                      <a:moveTo>
                        <a:pt x="202" y="1"/>
                      </a:moveTo>
                      <a:cubicBezTo>
                        <a:pt x="147" y="1"/>
                        <a:pt x="94" y="21"/>
                        <a:pt x="60" y="69"/>
                      </a:cubicBezTo>
                      <a:cubicBezTo>
                        <a:pt x="1" y="140"/>
                        <a:pt x="1" y="259"/>
                        <a:pt x="96" y="319"/>
                      </a:cubicBezTo>
                      <a:cubicBezTo>
                        <a:pt x="644" y="783"/>
                        <a:pt x="1370" y="1021"/>
                        <a:pt x="2168" y="1021"/>
                      </a:cubicBezTo>
                      <a:cubicBezTo>
                        <a:pt x="2954" y="1021"/>
                        <a:pt x="3680" y="771"/>
                        <a:pt x="4239" y="319"/>
                      </a:cubicBezTo>
                      <a:cubicBezTo>
                        <a:pt x="4323" y="259"/>
                        <a:pt x="4335" y="140"/>
                        <a:pt x="4263" y="69"/>
                      </a:cubicBezTo>
                      <a:cubicBezTo>
                        <a:pt x="4228" y="26"/>
                        <a:pt x="4170" y="4"/>
                        <a:pt x="4115" y="4"/>
                      </a:cubicBezTo>
                      <a:cubicBezTo>
                        <a:pt x="4078" y="4"/>
                        <a:pt x="4042" y="14"/>
                        <a:pt x="4013" y="33"/>
                      </a:cubicBezTo>
                      <a:cubicBezTo>
                        <a:pt x="3537" y="438"/>
                        <a:pt x="2882" y="664"/>
                        <a:pt x="2168" y="664"/>
                      </a:cubicBezTo>
                      <a:cubicBezTo>
                        <a:pt x="1465" y="664"/>
                        <a:pt x="810" y="438"/>
                        <a:pt x="322" y="33"/>
                      </a:cubicBezTo>
                      <a:cubicBezTo>
                        <a:pt x="286" y="12"/>
                        <a:pt x="244" y="1"/>
                        <a:pt x="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11;p48">
                  <a:extLst>
                    <a:ext uri="{FF2B5EF4-FFF2-40B4-BE49-F238E27FC236}">
                      <a16:creationId xmlns:a16="http://schemas.microsoft.com/office/drawing/2014/main" id="{657D11B2-A32D-BBB0-7BBC-0377FFC828B0}"/>
                    </a:ext>
                  </a:extLst>
                </p:cNvPr>
                <p:cNvSpPr/>
                <p:nvPr/>
              </p:nvSpPr>
              <p:spPr>
                <a:xfrm>
                  <a:off x="7513709" y="3387962"/>
                  <a:ext cx="295987" cy="282014"/>
                </a:xfrm>
                <a:custGeom>
                  <a:avLst/>
                  <a:gdLst/>
                  <a:ahLst/>
                  <a:cxnLst/>
                  <a:rect l="l" t="t" r="r" b="b"/>
                  <a:pathLst>
                    <a:path w="9299" h="8860" extrusionOk="0">
                      <a:moveTo>
                        <a:pt x="6060" y="370"/>
                      </a:moveTo>
                      <a:cubicBezTo>
                        <a:pt x="6358" y="370"/>
                        <a:pt x="6596" y="608"/>
                        <a:pt x="6596" y="906"/>
                      </a:cubicBezTo>
                      <a:cubicBezTo>
                        <a:pt x="6596" y="1204"/>
                        <a:pt x="6358" y="1442"/>
                        <a:pt x="6060" y="1442"/>
                      </a:cubicBezTo>
                      <a:cubicBezTo>
                        <a:pt x="5763" y="1442"/>
                        <a:pt x="5525" y="1204"/>
                        <a:pt x="5525" y="906"/>
                      </a:cubicBezTo>
                      <a:cubicBezTo>
                        <a:pt x="5525" y="608"/>
                        <a:pt x="5763" y="370"/>
                        <a:pt x="6060" y="370"/>
                      </a:cubicBezTo>
                      <a:close/>
                      <a:moveTo>
                        <a:pt x="1322" y="2989"/>
                      </a:moveTo>
                      <a:cubicBezTo>
                        <a:pt x="1596" y="2989"/>
                        <a:pt x="1834" y="3097"/>
                        <a:pt x="2012" y="3263"/>
                      </a:cubicBezTo>
                      <a:cubicBezTo>
                        <a:pt x="1477" y="3680"/>
                        <a:pt x="1072" y="4240"/>
                        <a:pt x="881" y="4883"/>
                      </a:cubicBezTo>
                      <a:cubicBezTo>
                        <a:pt x="548" y="4716"/>
                        <a:pt x="334" y="4359"/>
                        <a:pt x="334" y="3990"/>
                      </a:cubicBezTo>
                      <a:cubicBezTo>
                        <a:pt x="334" y="3442"/>
                        <a:pt x="774" y="2989"/>
                        <a:pt x="1322" y="2989"/>
                      </a:cubicBezTo>
                      <a:close/>
                      <a:moveTo>
                        <a:pt x="7954" y="2989"/>
                      </a:moveTo>
                      <a:cubicBezTo>
                        <a:pt x="8501" y="2989"/>
                        <a:pt x="8942" y="3442"/>
                        <a:pt x="8942" y="3990"/>
                      </a:cubicBezTo>
                      <a:cubicBezTo>
                        <a:pt x="8966" y="4359"/>
                        <a:pt x="8739" y="4704"/>
                        <a:pt x="8394" y="4883"/>
                      </a:cubicBezTo>
                      <a:cubicBezTo>
                        <a:pt x="8216" y="4240"/>
                        <a:pt x="7811" y="3680"/>
                        <a:pt x="7263" y="3263"/>
                      </a:cubicBezTo>
                      <a:cubicBezTo>
                        <a:pt x="7442" y="3085"/>
                        <a:pt x="7692" y="2989"/>
                        <a:pt x="7954" y="2989"/>
                      </a:cubicBezTo>
                      <a:close/>
                      <a:moveTo>
                        <a:pt x="6072" y="1"/>
                      </a:moveTo>
                      <a:cubicBezTo>
                        <a:pt x="5632" y="1"/>
                        <a:pt x="5251" y="334"/>
                        <a:pt x="5191" y="763"/>
                      </a:cubicBezTo>
                      <a:lnTo>
                        <a:pt x="4596" y="953"/>
                      </a:lnTo>
                      <a:cubicBezTo>
                        <a:pt x="4525" y="989"/>
                        <a:pt x="4477" y="1049"/>
                        <a:pt x="4477" y="1120"/>
                      </a:cubicBezTo>
                      <a:lnTo>
                        <a:pt x="4477" y="2370"/>
                      </a:lnTo>
                      <a:cubicBezTo>
                        <a:pt x="3679" y="2394"/>
                        <a:pt x="2929" y="2632"/>
                        <a:pt x="2334" y="3025"/>
                      </a:cubicBezTo>
                      <a:cubicBezTo>
                        <a:pt x="2084" y="2751"/>
                        <a:pt x="1727" y="2608"/>
                        <a:pt x="1358" y="2608"/>
                      </a:cubicBezTo>
                      <a:cubicBezTo>
                        <a:pt x="607" y="2608"/>
                        <a:pt x="0" y="3216"/>
                        <a:pt x="0" y="3966"/>
                      </a:cubicBezTo>
                      <a:cubicBezTo>
                        <a:pt x="0" y="4513"/>
                        <a:pt x="345" y="5002"/>
                        <a:pt x="834" y="5216"/>
                      </a:cubicBezTo>
                      <a:cubicBezTo>
                        <a:pt x="822" y="5347"/>
                        <a:pt x="798" y="5478"/>
                        <a:pt x="798" y="5609"/>
                      </a:cubicBezTo>
                      <a:cubicBezTo>
                        <a:pt x="798" y="7395"/>
                        <a:pt x="2524" y="8859"/>
                        <a:pt x="4667" y="8859"/>
                      </a:cubicBezTo>
                      <a:cubicBezTo>
                        <a:pt x="5763" y="8859"/>
                        <a:pt x="6739" y="8490"/>
                        <a:pt x="7442" y="7871"/>
                      </a:cubicBezTo>
                      <a:cubicBezTo>
                        <a:pt x="7513" y="7811"/>
                        <a:pt x="7513" y="7692"/>
                        <a:pt x="7454" y="7621"/>
                      </a:cubicBezTo>
                      <a:cubicBezTo>
                        <a:pt x="7421" y="7588"/>
                        <a:pt x="7374" y="7570"/>
                        <a:pt x="7326" y="7570"/>
                      </a:cubicBezTo>
                      <a:cubicBezTo>
                        <a:pt x="7287" y="7570"/>
                        <a:pt x="7248" y="7582"/>
                        <a:pt x="7215" y="7609"/>
                      </a:cubicBezTo>
                      <a:cubicBezTo>
                        <a:pt x="6572" y="8157"/>
                        <a:pt x="5668" y="8514"/>
                        <a:pt x="4667" y="8514"/>
                      </a:cubicBezTo>
                      <a:cubicBezTo>
                        <a:pt x="2739" y="8514"/>
                        <a:pt x="1167" y="7216"/>
                        <a:pt x="1167" y="5633"/>
                      </a:cubicBezTo>
                      <a:cubicBezTo>
                        <a:pt x="1167" y="4037"/>
                        <a:pt x="2739" y="2739"/>
                        <a:pt x="4667" y="2739"/>
                      </a:cubicBezTo>
                      <a:cubicBezTo>
                        <a:pt x="6608" y="2739"/>
                        <a:pt x="8180" y="4037"/>
                        <a:pt x="8180" y="5633"/>
                      </a:cubicBezTo>
                      <a:cubicBezTo>
                        <a:pt x="8180" y="6133"/>
                        <a:pt x="8037" y="6597"/>
                        <a:pt x="7751" y="7014"/>
                      </a:cubicBezTo>
                      <a:cubicBezTo>
                        <a:pt x="7704" y="7085"/>
                        <a:pt x="7727" y="7169"/>
                        <a:pt x="7787" y="7228"/>
                      </a:cubicBezTo>
                      <a:cubicBezTo>
                        <a:pt x="7818" y="7264"/>
                        <a:pt x="7859" y="7280"/>
                        <a:pt x="7902" y="7280"/>
                      </a:cubicBezTo>
                      <a:cubicBezTo>
                        <a:pt x="7958" y="7280"/>
                        <a:pt x="8015" y="7252"/>
                        <a:pt x="8049" y="7204"/>
                      </a:cubicBezTo>
                      <a:cubicBezTo>
                        <a:pt x="8358" y="6740"/>
                        <a:pt x="8537" y="6192"/>
                        <a:pt x="8537" y="5621"/>
                      </a:cubicBezTo>
                      <a:cubicBezTo>
                        <a:pt x="8537" y="5490"/>
                        <a:pt x="8525" y="5359"/>
                        <a:pt x="8513" y="5228"/>
                      </a:cubicBezTo>
                      <a:cubicBezTo>
                        <a:pt x="8978" y="5014"/>
                        <a:pt x="9299" y="4525"/>
                        <a:pt x="9299" y="3978"/>
                      </a:cubicBezTo>
                      <a:cubicBezTo>
                        <a:pt x="9299" y="3228"/>
                        <a:pt x="8692" y="2620"/>
                        <a:pt x="7954" y="2620"/>
                      </a:cubicBezTo>
                      <a:cubicBezTo>
                        <a:pt x="7573" y="2620"/>
                        <a:pt x="7215" y="2775"/>
                        <a:pt x="6965" y="3037"/>
                      </a:cubicBezTo>
                      <a:cubicBezTo>
                        <a:pt x="6358" y="2656"/>
                        <a:pt x="5632" y="2406"/>
                        <a:pt x="4822" y="2382"/>
                      </a:cubicBezTo>
                      <a:lnTo>
                        <a:pt x="4822" y="1263"/>
                      </a:lnTo>
                      <a:lnTo>
                        <a:pt x="5215" y="1132"/>
                      </a:lnTo>
                      <a:cubicBezTo>
                        <a:pt x="5303" y="1507"/>
                        <a:pt x="5647" y="1780"/>
                        <a:pt x="6048" y="1780"/>
                      </a:cubicBezTo>
                      <a:cubicBezTo>
                        <a:pt x="6080" y="1780"/>
                        <a:pt x="6112" y="1779"/>
                        <a:pt x="6144" y="1775"/>
                      </a:cubicBezTo>
                      <a:cubicBezTo>
                        <a:pt x="6584" y="1727"/>
                        <a:pt x="6918" y="1382"/>
                        <a:pt x="6953" y="953"/>
                      </a:cubicBezTo>
                      <a:cubicBezTo>
                        <a:pt x="6977" y="430"/>
                        <a:pt x="6584" y="1"/>
                        <a:pt x="60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12;p48">
                  <a:extLst>
                    <a:ext uri="{FF2B5EF4-FFF2-40B4-BE49-F238E27FC236}">
                      <a16:creationId xmlns:a16="http://schemas.microsoft.com/office/drawing/2014/main" id="{F0F727DB-48D7-417B-97EF-B2C77268F80A}"/>
                    </a:ext>
                  </a:extLst>
                </p:cNvPr>
                <p:cNvSpPr/>
                <p:nvPr/>
              </p:nvSpPr>
              <p:spPr>
                <a:xfrm>
                  <a:off x="7580393" y="3516460"/>
                  <a:ext cx="56880" cy="56880"/>
                </a:xfrm>
                <a:custGeom>
                  <a:avLst/>
                  <a:gdLst/>
                  <a:ahLst/>
                  <a:cxnLst/>
                  <a:rect l="l" t="t" r="r" b="b"/>
                  <a:pathLst>
                    <a:path w="1787" h="1787" extrusionOk="0">
                      <a:moveTo>
                        <a:pt x="894" y="345"/>
                      </a:moveTo>
                      <a:cubicBezTo>
                        <a:pt x="1191" y="345"/>
                        <a:pt x="1429" y="584"/>
                        <a:pt x="1429" y="881"/>
                      </a:cubicBezTo>
                      <a:cubicBezTo>
                        <a:pt x="1418" y="1179"/>
                        <a:pt x="1179" y="1417"/>
                        <a:pt x="894" y="1417"/>
                      </a:cubicBezTo>
                      <a:cubicBezTo>
                        <a:pt x="596" y="1417"/>
                        <a:pt x="358" y="1179"/>
                        <a:pt x="358" y="881"/>
                      </a:cubicBezTo>
                      <a:cubicBezTo>
                        <a:pt x="358" y="584"/>
                        <a:pt x="596" y="345"/>
                        <a:pt x="894" y="345"/>
                      </a:cubicBezTo>
                      <a:close/>
                      <a:moveTo>
                        <a:pt x="894" y="0"/>
                      </a:moveTo>
                      <a:cubicBezTo>
                        <a:pt x="406" y="0"/>
                        <a:pt x="1" y="405"/>
                        <a:pt x="1" y="893"/>
                      </a:cubicBezTo>
                      <a:cubicBezTo>
                        <a:pt x="1" y="1381"/>
                        <a:pt x="406" y="1786"/>
                        <a:pt x="894" y="1786"/>
                      </a:cubicBezTo>
                      <a:cubicBezTo>
                        <a:pt x="1394" y="1786"/>
                        <a:pt x="1787" y="1381"/>
                        <a:pt x="1787" y="893"/>
                      </a:cubicBezTo>
                      <a:cubicBezTo>
                        <a:pt x="1775" y="405"/>
                        <a:pt x="1394" y="0"/>
                        <a:pt x="8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13;p48">
                  <a:extLst>
                    <a:ext uri="{FF2B5EF4-FFF2-40B4-BE49-F238E27FC236}">
                      <a16:creationId xmlns:a16="http://schemas.microsoft.com/office/drawing/2014/main" id="{F0F69DF7-97B7-9CBD-CF23-F4A0515C3445}"/>
                    </a:ext>
                  </a:extLst>
                </p:cNvPr>
                <p:cNvSpPr/>
                <p:nvPr/>
              </p:nvSpPr>
              <p:spPr>
                <a:xfrm>
                  <a:off x="7685750" y="3516460"/>
                  <a:ext cx="56880" cy="56880"/>
                </a:xfrm>
                <a:custGeom>
                  <a:avLst/>
                  <a:gdLst/>
                  <a:ahLst/>
                  <a:cxnLst/>
                  <a:rect l="l" t="t" r="r" b="b"/>
                  <a:pathLst>
                    <a:path w="1787" h="1787" extrusionOk="0">
                      <a:moveTo>
                        <a:pt x="894" y="345"/>
                      </a:moveTo>
                      <a:cubicBezTo>
                        <a:pt x="1191" y="345"/>
                        <a:pt x="1429" y="584"/>
                        <a:pt x="1429" y="881"/>
                      </a:cubicBezTo>
                      <a:cubicBezTo>
                        <a:pt x="1429" y="1179"/>
                        <a:pt x="1191" y="1417"/>
                        <a:pt x="894" y="1417"/>
                      </a:cubicBezTo>
                      <a:cubicBezTo>
                        <a:pt x="596" y="1417"/>
                        <a:pt x="358" y="1179"/>
                        <a:pt x="358" y="881"/>
                      </a:cubicBezTo>
                      <a:cubicBezTo>
                        <a:pt x="358" y="584"/>
                        <a:pt x="596" y="345"/>
                        <a:pt x="894" y="345"/>
                      </a:cubicBezTo>
                      <a:close/>
                      <a:moveTo>
                        <a:pt x="894" y="0"/>
                      </a:moveTo>
                      <a:cubicBezTo>
                        <a:pt x="405" y="0"/>
                        <a:pt x="1" y="405"/>
                        <a:pt x="1" y="893"/>
                      </a:cubicBezTo>
                      <a:cubicBezTo>
                        <a:pt x="1" y="1381"/>
                        <a:pt x="405" y="1786"/>
                        <a:pt x="894" y="1786"/>
                      </a:cubicBezTo>
                      <a:cubicBezTo>
                        <a:pt x="1382" y="1786"/>
                        <a:pt x="1787" y="1381"/>
                        <a:pt x="1787" y="893"/>
                      </a:cubicBezTo>
                      <a:cubicBezTo>
                        <a:pt x="1775" y="405"/>
                        <a:pt x="1382" y="0"/>
                        <a:pt x="8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44" name="Google Shape;433;p24">
            <a:extLst>
              <a:ext uri="{FF2B5EF4-FFF2-40B4-BE49-F238E27FC236}">
                <a16:creationId xmlns:a16="http://schemas.microsoft.com/office/drawing/2014/main" id="{C26F105A-7060-EABA-F913-B925CD14A1DF}"/>
              </a:ext>
            </a:extLst>
          </p:cNvPr>
          <p:cNvSpPr/>
          <p:nvPr/>
        </p:nvSpPr>
        <p:spPr>
          <a:xfrm>
            <a:off x="7098736" y="635544"/>
            <a:ext cx="420811" cy="370882"/>
          </a:xfrm>
          <a:custGeom>
            <a:avLst/>
            <a:gdLst/>
            <a:ahLst/>
            <a:cxnLst/>
            <a:rect l="l" t="t" r="r" b="b"/>
            <a:pathLst>
              <a:path w="11690" h="10303" extrusionOk="0">
                <a:moveTo>
                  <a:pt x="5042" y="1"/>
                </a:moveTo>
                <a:cubicBezTo>
                  <a:pt x="4506" y="1"/>
                  <a:pt x="4034" y="473"/>
                  <a:pt x="4034" y="1040"/>
                </a:cubicBezTo>
                <a:lnTo>
                  <a:pt x="4034" y="2395"/>
                </a:lnTo>
                <a:cubicBezTo>
                  <a:pt x="4034" y="2962"/>
                  <a:pt x="4506" y="3435"/>
                  <a:pt x="5042" y="3435"/>
                </a:cubicBezTo>
                <a:lnTo>
                  <a:pt x="6964" y="3435"/>
                </a:lnTo>
                <a:lnTo>
                  <a:pt x="7814" y="4254"/>
                </a:lnTo>
                <a:cubicBezTo>
                  <a:pt x="7216" y="4537"/>
                  <a:pt x="6775" y="5136"/>
                  <a:pt x="6775" y="5829"/>
                </a:cubicBezTo>
                <a:cubicBezTo>
                  <a:pt x="6775" y="6270"/>
                  <a:pt x="6932" y="6680"/>
                  <a:pt x="7216" y="6932"/>
                </a:cubicBezTo>
                <a:cubicBezTo>
                  <a:pt x="6585" y="7089"/>
                  <a:pt x="6081" y="7499"/>
                  <a:pt x="5766" y="8034"/>
                </a:cubicBezTo>
                <a:cubicBezTo>
                  <a:pt x="5451" y="7499"/>
                  <a:pt x="4916" y="7089"/>
                  <a:pt x="4286" y="6932"/>
                </a:cubicBezTo>
                <a:cubicBezTo>
                  <a:pt x="4569" y="6617"/>
                  <a:pt x="4727" y="6270"/>
                  <a:pt x="4727" y="5829"/>
                </a:cubicBezTo>
                <a:cubicBezTo>
                  <a:pt x="4727" y="4884"/>
                  <a:pt x="3971" y="4159"/>
                  <a:pt x="3025" y="4159"/>
                </a:cubicBezTo>
                <a:cubicBezTo>
                  <a:pt x="2080" y="4159"/>
                  <a:pt x="1356" y="4884"/>
                  <a:pt x="1356" y="5829"/>
                </a:cubicBezTo>
                <a:cubicBezTo>
                  <a:pt x="1356" y="6270"/>
                  <a:pt x="1513" y="6680"/>
                  <a:pt x="1765" y="6932"/>
                </a:cubicBezTo>
                <a:cubicBezTo>
                  <a:pt x="757" y="7215"/>
                  <a:pt x="1" y="8129"/>
                  <a:pt x="1" y="9263"/>
                </a:cubicBezTo>
                <a:lnTo>
                  <a:pt x="1" y="9925"/>
                </a:lnTo>
                <a:cubicBezTo>
                  <a:pt x="1" y="10145"/>
                  <a:pt x="158" y="10303"/>
                  <a:pt x="348" y="10303"/>
                </a:cubicBezTo>
                <a:lnTo>
                  <a:pt x="11343" y="10303"/>
                </a:lnTo>
                <a:cubicBezTo>
                  <a:pt x="11532" y="10303"/>
                  <a:pt x="11689" y="10145"/>
                  <a:pt x="11689" y="9925"/>
                </a:cubicBezTo>
                <a:lnTo>
                  <a:pt x="11689" y="9263"/>
                </a:lnTo>
                <a:cubicBezTo>
                  <a:pt x="11689" y="8160"/>
                  <a:pt x="10965" y="7215"/>
                  <a:pt x="9925" y="6932"/>
                </a:cubicBezTo>
                <a:cubicBezTo>
                  <a:pt x="10209" y="6617"/>
                  <a:pt x="10366" y="6270"/>
                  <a:pt x="10366" y="5829"/>
                </a:cubicBezTo>
                <a:cubicBezTo>
                  <a:pt x="10366" y="5010"/>
                  <a:pt x="9767" y="4317"/>
                  <a:pt x="8980" y="4159"/>
                </a:cubicBezTo>
                <a:lnTo>
                  <a:pt x="8980" y="3435"/>
                </a:lnTo>
                <a:lnTo>
                  <a:pt x="10555" y="3435"/>
                </a:lnTo>
                <a:cubicBezTo>
                  <a:pt x="11122" y="3435"/>
                  <a:pt x="11595" y="2962"/>
                  <a:pt x="11595" y="2395"/>
                </a:cubicBezTo>
                <a:lnTo>
                  <a:pt x="11595" y="1040"/>
                </a:lnTo>
                <a:cubicBezTo>
                  <a:pt x="11595" y="473"/>
                  <a:pt x="11122" y="1"/>
                  <a:pt x="10555" y="1"/>
                </a:cubicBezTo>
                <a:close/>
              </a:path>
            </a:pathLst>
          </a:custGeom>
          <a:no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493;p48">
            <a:extLst>
              <a:ext uri="{FF2B5EF4-FFF2-40B4-BE49-F238E27FC236}">
                <a16:creationId xmlns:a16="http://schemas.microsoft.com/office/drawing/2014/main" id="{EC9283E2-D8B1-B101-2C97-DB6A3CE2635B}"/>
              </a:ext>
            </a:extLst>
          </p:cNvPr>
          <p:cNvSpPr/>
          <p:nvPr/>
        </p:nvSpPr>
        <p:spPr>
          <a:xfrm>
            <a:off x="7058105" y="588751"/>
            <a:ext cx="543889" cy="552215"/>
          </a:xfrm>
          <a:custGeom>
            <a:avLst/>
            <a:gdLst/>
            <a:ahLst/>
            <a:cxnLst/>
            <a:rect l="l" t="t" r="r" b="b"/>
            <a:pathLst>
              <a:path w="10872" h="10860" extrusionOk="0">
                <a:moveTo>
                  <a:pt x="5430" y="334"/>
                </a:moveTo>
                <a:cubicBezTo>
                  <a:pt x="8252" y="334"/>
                  <a:pt x="10526" y="2608"/>
                  <a:pt x="10526" y="5430"/>
                </a:cubicBezTo>
                <a:cubicBezTo>
                  <a:pt x="10526" y="8240"/>
                  <a:pt x="8228"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300" y="8240"/>
                  <a:pt x="10871" y="6871"/>
                  <a:pt x="10871" y="5430"/>
                </a:cubicBezTo>
                <a:cubicBezTo>
                  <a:pt x="10871" y="3989"/>
                  <a:pt x="10300" y="2620"/>
                  <a:pt x="9276" y="1584"/>
                </a:cubicBezTo>
                <a:cubicBezTo>
                  <a:pt x="8252" y="560"/>
                  <a:pt x="6882" y="1"/>
                  <a:pt x="54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 name="مجموعة 51">
            <a:extLst>
              <a:ext uri="{FF2B5EF4-FFF2-40B4-BE49-F238E27FC236}">
                <a16:creationId xmlns:a16="http://schemas.microsoft.com/office/drawing/2014/main" id="{8A5ABE91-7723-5BFA-38AB-C4CF5CC5A2C8}"/>
              </a:ext>
            </a:extLst>
          </p:cNvPr>
          <p:cNvGrpSpPr/>
          <p:nvPr/>
        </p:nvGrpSpPr>
        <p:grpSpPr>
          <a:xfrm>
            <a:off x="7129106" y="2352174"/>
            <a:ext cx="421927" cy="419659"/>
            <a:chOff x="3255992" y="1745708"/>
            <a:chExt cx="421927" cy="419659"/>
          </a:xfrm>
          <a:noFill/>
        </p:grpSpPr>
        <p:sp>
          <p:nvSpPr>
            <p:cNvPr id="50" name="Google Shape;422;p24">
              <a:extLst>
                <a:ext uri="{FF2B5EF4-FFF2-40B4-BE49-F238E27FC236}">
                  <a16:creationId xmlns:a16="http://schemas.microsoft.com/office/drawing/2014/main" id="{03FEECC4-2E06-ED6F-40BA-1F70DF879E3E}"/>
                </a:ext>
              </a:extLst>
            </p:cNvPr>
            <p:cNvSpPr/>
            <p:nvPr/>
          </p:nvSpPr>
          <p:spPr>
            <a:xfrm>
              <a:off x="3426476" y="1917776"/>
              <a:ext cx="251443" cy="247591"/>
            </a:xfrm>
            <a:custGeom>
              <a:avLst/>
              <a:gdLst/>
              <a:ahLst/>
              <a:cxnLst/>
              <a:rect l="l" t="t" r="r" b="b"/>
              <a:pathLst>
                <a:path w="6985" h="6878" extrusionOk="0">
                  <a:moveTo>
                    <a:pt x="492" y="0"/>
                  </a:moveTo>
                  <a:cubicBezTo>
                    <a:pt x="219" y="0"/>
                    <a:pt x="0" y="235"/>
                    <a:pt x="85" y="545"/>
                  </a:cubicBezTo>
                  <a:lnTo>
                    <a:pt x="1503" y="5712"/>
                  </a:lnTo>
                  <a:cubicBezTo>
                    <a:pt x="1559" y="5882"/>
                    <a:pt x="1707" y="5984"/>
                    <a:pt x="1856" y="5984"/>
                  </a:cubicBezTo>
                  <a:cubicBezTo>
                    <a:pt x="1956" y="5984"/>
                    <a:pt x="2057" y="5939"/>
                    <a:pt x="2133" y="5838"/>
                  </a:cubicBezTo>
                  <a:lnTo>
                    <a:pt x="2889" y="4735"/>
                  </a:lnTo>
                  <a:lnTo>
                    <a:pt x="3739" y="5712"/>
                  </a:lnTo>
                  <a:lnTo>
                    <a:pt x="4622" y="6594"/>
                  </a:lnTo>
                  <a:cubicBezTo>
                    <a:pt x="4811" y="6783"/>
                    <a:pt x="5086" y="6878"/>
                    <a:pt x="5362" y="6878"/>
                  </a:cubicBezTo>
                  <a:cubicBezTo>
                    <a:pt x="5638" y="6878"/>
                    <a:pt x="5913" y="6783"/>
                    <a:pt x="6102" y="6594"/>
                  </a:cubicBezTo>
                  <a:lnTo>
                    <a:pt x="6575" y="6122"/>
                  </a:lnTo>
                  <a:cubicBezTo>
                    <a:pt x="6984" y="5712"/>
                    <a:pt x="6984" y="5113"/>
                    <a:pt x="6575" y="4672"/>
                  </a:cubicBezTo>
                  <a:lnTo>
                    <a:pt x="4811" y="2814"/>
                  </a:lnTo>
                  <a:lnTo>
                    <a:pt x="5913" y="2058"/>
                  </a:lnTo>
                  <a:cubicBezTo>
                    <a:pt x="6134" y="1900"/>
                    <a:pt x="6102" y="1522"/>
                    <a:pt x="5787" y="1427"/>
                  </a:cubicBezTo>
                  <a:lnTo>
                    <a:pt x="589" y="10"/>
                  </a:lnTo>
                  <a:cubicBezTo>
                    <a:pt x="556" y="3"/>
                    <a:pt x="524" y="0"/>
                    <a:pt x="492"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24;p24">
              <a:extLst>
                <a:ext uri="{FF2B5EF4-FFF2-40B4-BE49-F238E27FC236}">
                  <a16:creationId xmlns:a16="http://schemas.microsoft.com/office/drawing/2014/main" id="{8EEC349F-18B9-E095-D664-0B9DE42F2840}"/>
                </a:ext>
              </a:extLst>
            </p:cNvPr>
            <p:cNvSpPr/>
            <p:nvPr/>
          </p:nvSpPr>
          <p:spPr>
            <a:xfrm>
              <a:off x="3255992" y="1745708"/>
              <a:ext cx="370883" cy="368651"/>
            </a:xfrm>
            <a:custGeom>
              <a:avLst/>
              <a:gdLst/>
              <a:ahLst/>
              <a:cxnLst/>
              <a:rect l="l" t="t" r="r" b="b"/>
              <a:pathLst>
                <a:path w="10303" h="10241" extrusionOk="0">
                  <a:moveTo>
                    <a:pt x="5136" y="1"/>
                  </a:moveTo>
                  <a:cubicBezTo>
                    <a:pt x="2301" y="1"/>
                    <a:pt x="1" y="2269"/>
                    <a:pt x="1" y="5105"/>
                  </a:cubicBezTo>
                  <a:cubicBezTo>
                    <a:pt x="1" y="7972"/>
                    <a:pt x="2332" y="10240"/>
                    <a:pt x="5136" y="10240"/>
                  </a:cubicBezTo>
                  <a:cubicBezTo>
                    <a:pt x="5262" y="10240"/>
                    <a:pt x="5356" y="10240"/>
                    <a:pt x="5451" y="10177"/>
                  </a:cubicBezTo>
                  <a:lnTo>
                    <a:pt x="4978" y="8444"/>
                  </a:lnTo>
                  <a:cubicBezTo>
                    <a:pt x="4959" y="8445"/>
                    <a:pt x="4940" y="8445"/>
                    <a:pt x="4921" y="8445"/>
                  </a:cubicBezTo>
                  <a:cubicBezTo>
                    <a:pt x="3089" y="8445"/>
                    <a:pt x="1639" y="6945"/>
                    <a:pt x="1639" y="5105"/>
                  </a:cubicBezTo>
                  <a:cubicBezTo>
                    <a:pt x="1639" y="3214"/>
                    <a:pt x="3151" y="1702"/>
                    <a:pt x="5073" y="1702"/>
                  </a:cubicBezTo>
                  <a:cubicBezTo>
                    <a:pt x="6900" y="1702"/>
                    <a:pt x="8412" y="3151"/>
                    <a:pt x="8475" y="4979"/>
                  </a:cubicBezTo>
                  <a:lnTo>
                    <a:pt x="10208" y="5451"/>
                  </a:lnTo>
                  <a:cubicBezTo>
                    <a:pt x="10303" y="4002"/>
                    <a:pt x="9799" y="2553"/>
                    <a:pt x="8759" y="1482"/>
                  </a:cubicBezTo>
                  <a:cubicBezTo>
                    <a:pt x="7782" y="505"/>
                    <a:pt x="6522" y="1"/>
                    <a:pt x="5136" y="1"/>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a:extLst>
              <a:ext uri="{FF2B5EF4-FFF2-40B4-BE49-F238E27FC236}">
                <a16:creationId xmlns:a16="http://schemas.microsoft.com/office/drawing/2014/main" id="{7D28D75A-4576-C15B-9DC5-82513B1200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58" y="0"/>
            <a:ext cx="2619375" cy="5107476"/>
          </a:xfrm>
          <a:prstGeom prst="rect">
            <a:avLst/>
          </a:prstGeom>
          <a:noFill/>
          <a:extLst>
            <a:ext uri="{909E8E84-426E-40DD-AFC4-6F175D3DCCD1}">
              <a14:hiddenFill xmlns:a14="http://schemas.microsoft.com/office/drawing/2010/main">
                <a:solidFill>
                  <a:srgbClr val="FFFFFF"/>
                </a:solidFill>
              </a14:hiddenFill>
            </a:ext>
          </a:extLst>
        </p:spPr>
      </p:pic>
      <p:sp>
        <p:nvSpPr>
          <p:cNvPr id="3" name="مربع نص 2">
            <a:extLst>
              <a:ext uri="{FF2B5EF4-FFF2-40B4-BE49-F238E27FC236}">
                <a16:creationId xmlns:a16="http://schemas.microsoft.com/office/drawing/2014/main" id="{2F13B553-AD4D-CD92-DBCB-7FC4668AF4AC}"/>
              </a:ext>
            </a:extLst>
          </p:cNvPr>
          <p:cNvSpPr txBox="1"/>
          <p:nvPr/>
        </p:nvSpPr>
        <p:spPr>
          <a:xfrm>
            <a:off x="2306756" y="1910030"/>
            <a:ext cx="4200371" cy="1323439"/>
          </a:xfrm>
          <a:prstGeom prst="rect">
            <a:avLst/>
          </a:prstGeom>
          <a:noFill/>
        </p:spPr>
        <p:txBody>
          <a:bodyPr wrap="square">
            <a:spAutoFit/>
          </a:bodyPr>
          <a:lstStyle>
            <a:defPPr>
              <a:defRPr lang="zh-CN"/>
            </a:defPPr>
            <a:lvl1pPr algn="r" rtl="1">
              <a:defRPr sz="3000" b="0" i="0" u="none" strike="noStrike" baseline="0">
                <a:solidFill>
                  <a:srgbClr val="206763"/>
                </a:solidFill>
                <a:latin typeface="AXtManalBLack"/>
                <a:cs typeface="Fanan" pitchFamily="2" charset="-78"/>
              </a:defRPr>
            </a:lvl1pPr>
          </a:lstStyle>
          <a:p>
            <a:pPr algn="ctr"/>
            <a:r>
              <a:rPr lang="ar-SA" sz="4000" dirty="0">
                <a:solidFill>
                  <a:srgbClr val="533CD2"/>
                </a:solidFill>
                <a:latin typeface="Sakkal Majalla" panose="02000000000000000000" pitchFamily="2" charset="-78"/>
                <a:cs typeface="Sakkal Majalla" panose="02000000000000000000" pitchFamily="2" charset="-78"/>
              </a:rPr>
              <a:t>الدرس الثالث / التحسين</a:t>
            </a:r>
          </a:p>
          <a:p>
            <a:pPr algn="ctr"/>
            <a:r>
              <a:rPr lang="en-US" sz="4000" dirty="0">
                <a:solidFill>
                  <a:srgbClr val="533CD2"/>
                </a:solidFill>
                <a:latin typeface="Sakkal Majalla" panose="02000000000000000000" pitchFamily="2" charset="-78"/>
                <a:cs typeface="Sakkal Majalla" panose="02000000000000000000" pitchFamily="2" charset="-78"/>
              </a:rPr>
              <a:t>Optimization</a:t>
            </a:r>
            <a:endParaRPr lang="ar-SA" sz="4000" dirty="0">
              <a:solidFill>
                <a:srgbClr val="533CD2"/>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946495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2" name="مجموعة 1">
            <a:extLst>
              <a:ext uri="{FF2B5EF4-FFF2-40B4-BE49-F238E27FC236}">
                <a16:creationId xmlns:a16="http://schemas.microsoft.com/office/drawing/2014/main" id="{6006C731-C628-442F-6693-7CA3ADC61C93}"/>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61DBEFA3-921E-1F02-FE74-4FA0D1058604}"/>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B1508502-62DC-3ADD-6E99-96FB3F4A7F7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030" name="Picture 6">
            <a:extLst>
              <a:ext uri="{FF2B5EF4-FFF2-40B4-BE49-F238E27FC236}">
                <a16:creationId xmlns:a16="http://schemas.microsoft.com/office/drawing/2014/main" id="{E0D6BBFF-C878-C039-4D23-12B50A499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0" y="356743"/>
            <a:ext cx="2488019" cy="441838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764;p22">
            <a:extLst>
              <a:ext uri="{FF2B5EF4-FFF2-40B4-BE49-F238E27FC236}">
                <a16:creationId xmlns:a16="http://schemas.microsoft.com/office/drawing/2014/main" id="{5834191F-D556-8052-2AAD-CC42DE552491}"/>
              </a:ext>
            </a:extLst>
          </p:cNvPr>
          <p:cNvSpPr/>
          <p:nvPr/>
        </p:nvSpPr>
        <p:spPr>
          <a:xfrm>
            <a:off x="2530549" y="617675"/>
            <a:ext cx="6528391" cy="4093428"/>
          </a:xfrm>
          <a:prstGeom prst="roundRect">
            <a:avLst>
              <a:gd name="adj" fmla="val 11122"/>
            </a:avLst>
          </a:prstGeom>
          <a:solidFill>
            <a:srgbClr val="CCF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FEEB"/>
              </a:solidFill>
            </a:endParaRPr>
          </a:p>
        </p:txBody>
      </p:sp>
      <p:sp>
        <p:nvSpPr>
          <p:cNvPr id="5" name="مربع نص 4">
            <a:extLst>
              <a:ext uri="{FF2B5EF4-FFF2-40B4-BE49-F238E27FC236}">
                <a16:creationId xmlns:a16="http://schemas.microsoft.com/office/drawing/2014/main" id="{CA7EB51F-EFD7-946A-E14C-67E1C065A99E}"/>
              </a:ext>
            </a:extLst>
          </p:cNvPr>
          <p:cNvSpPr txBox="1"/>
          <p:nvPr/>
        </p:nvSpPr>
        <p:spPr>
          <a:xfrm>
            <a:off x="3764612" y="32900"/>
            <a:ext cx="3956132" cy="584775"/>
          </a:xfrm>
          <a:prstGeom prst="rect">
            <a:avLst/>
          </a:prstGeom>
          <a:noFill/>
        </p:spPr>
        <p:txBody>
          <a:bodyPr wrap="square">
            <a:spAutoFit/>
          </a:bodyPr>
          <a:lstStyle/>
          <a:p>
            <a:pPr algn="ctr" rtl="1"/>
            <a:r>
              <a:rPr lang="ar-SA" sz="3200" b="1" dirty="0">
                <a:solidFill>
                  <a:schemeClr val="accent2">
                    <a:lumMod val="75000"/>
                  </a:schemeClr>
                </a:solidFill>
                <a:latin typeface="Sakkal Majalla" panose="02000000000000000000" pitchFamily="2" charset="-78"/>
                <a:cs typeface="Sakkal Majalla" panose="02000000000000000000" pitchFamily="2" charset="-78"/>
              </a:rPr>
              <a:t>تقويم تكويني</a:t>
            </a:r>
            <a:endParaRPr lang="ar-SA" sz="6000" b="1" dirty="0">
              <a:ln w="0"/>
              <a:solidFill>
                <a:schemeClr val="accent2">
                  <a:lumMod val="75000"/>
                </a:schemeClr>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pic>
        <p:nvPicPr>
          <p:cNvPr id="9" name="صورة 8">
            <a:extLst>
              <a:ext uri="{FF2B5EF4-FFF2-40B4-BE49-F238E27FC236}">
                <a16:creationId xmlns:a16="http://schemas.microsoft.com/office/drawing/2014/main" id="{61BD46EF-4B3A-0704-C74A-D0636352EE62}"/>
              </a:ext>
            </a:extLst>
          </p:cNvPr>
          <p:cNvPicPr>
            <a:picLocks noChangeAspect="1"/>
          </p:cNvPicPr>
          <p:nvPr/>
        </p:nvPicPr>
        <p:blipFill>
          <a:blip r:embed="rId4"/>
          <a:stretch>
            <a:fillRect/>
          </a:stretch>
        </p:blipFill>
        <p:spPr>
          <a:xfrm>
            <a:off x="2747078" y="878607"/>
            <a:ext cx="5966636" cy="990600"/>
          </a:xfrm>
          <a:prstGeom prst="rect">
            <a:avLst/>
          </a:prstGeom>
        </p:spPr>
      </p:pic>
      <p:pic>
        <p:nvPicPr>
          <p:cNvPr id="10" name="صورة 9">
            <a:extLst>
              <a:ext uri="{FF2B5EF4-FFF2-40B4-BE49-F238E27FC236}">
                <a16:creationId xmlns:a16="http://schemas.microsoft.com/office/drawing/2014/main" id="{84AD3E58-3241-C680-59DE-0877378B2896}"/>
              </a:ext>
            </a:extLst>
          </p:cNvPr>
          <p:cNvPicPr>
            <a:picLocks noChangeAspect="1"/>
          </p:cNvPicPr>
          <p:nvPr/>
        </p:nvPicPr>
        <p:blipFill>
          <a:blip r:embed="rId5"/>
          <a:stretch>
            <a:fillRect/>
          </a:stretch>
        </p:blipFill>
        <p:spPr>
          <a:xfrm>
            <a:off x="2747077" y="2130139"/>
            <a:ext cx="5966636" cy="2395686"/>
          </a:xfrm>
          <a:prstGeom prst="rect">
            <a:avLst/>
          </a:prstGeom>
        </p:spPr>
      </p:pic>
      <p:pic>
        <p:nvPicPr>
          <p:cNvPr id="8" name="صورة 7">
            <a:extLst>
              <a:ext uri="{FF2B5EF4-FFF2-40B4-BE49-F238E27FC236}">
                <a16:creationId xmlns:a16="http://schemas.microsoft.com/office/drawing/2014/main" id="{9AB8947E-A08B-1EE3-D1BC-6D07ABFC5DA3}"/>
              </a:ext>
            </a:extLst>
          </p:cNvPr>
          <p:cNvPicPr>
            <a:picLocks noChangeAspect="1"/>
          </p:cNvPicPr>
          <p:nvPr/>
        </p:nvPicPr>
        <p:blipFill>
          <a:blip r:embed="rId6"/>
          <a:stretch>
            <a:fillRect/>
          </a:stretch>
        </p:blipFill>
        <p:spPr>
          <a:xfrm>
            <a:off x="5550195" y="2453982"/>
            <a:ext cx="1323436" cy="469971"/>
          </a:xfrm>
          <a:prstGeom prst="rect">
            <a:avLst/>
          </a:prstGeom>
        </p:spPr>
      </p:pic>
    </p:spTree>
    <p:extLst>
      <p:ext uri="{BB962C8B-B14F-4D97-AF65-F5344CB8AC3E}">
        <p14:creationId xmlns:p14="http://schemas.microsoft.com/office/powerpoint/2010/main" val="258891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2" name="مجموعة 1">
            <a:extLst>
              <a:ext uri="{FF2B5EF4-FFF2-40B4-BE49-F238E27FC236}">
                <a16:creationId xmlns:a16="http://schemas.microsoft.com/office/drawing/2014/main" id="{6006C731-C628-442F-6693-7CA3ADC61C93}"/>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61DBEFA3-921E-1F02-FE74-4FA0D1058604}"/>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B1508502-62DC-3ADD-6E99-96FB3F4A7F7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030" name="Picture 6">
            <a:extLst>
              <a:ext uri="{FF2B5EF4-FFF2-40B4-BE49-F238E27FC236}">
                <a16:creationId xmlns:a16="http://schemas.microsoft.com/office/drawing/2014/main" id="{E0D6BBFF-C878-C039-4D23-12B50A499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0" y="356743"/>
            <a:ext cx="2488019" cy="441838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764;p22">
            <a:extLst>
              <a:ext uri="{FF2B5EF4-FFF2-40B4-BE49-F238E27FC236}">
                <a16:creationId xmlns:a16="http://schemas.microsoft.com/office/drawing/2014/main" id="{5834191F-D556-8052-2AAD-CC42DE552491}"/>
              </a:ext>
            </a:extLst>
          </p:cNvPr>
          <p:cNvSpPr/>
          <p:nvPr/>
        </p:nvSpPr>
        <p:spPr>
          <a:xfrm>
            <a:off x="2530549" y="617675"/>
            <a:ext cx="6528391" cy="4093428"/>
          </a:xfrm>
          <a:prstGeom prst="roundRect">
            <a:avLst>
              <a:gd name="adj" fmla="val 11122"/>
            </a:avLst>
          </a:prstGeom>
          <a:solidFill>
            <a:srgbClr val="CCF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FEEB"/>
              </a:solidFill>
            </a:endParaRPr>
          </a:p>
        </p:txBody>
      </p:sp>
      <p:sp>
        <p:nvSpPr>
          <p:cNvPr id="5" name="مربع نص 4">
            <a:extLst>
              <a:ext uri="{FF2B5EF4-FFF2-40B4-BE49-F238E27FC236}">
                <a16:creationId xmlns:a16="http://schemas.microsoft.com/office/drawing/2014/main" id="{CA7EB51F-EFD7-946A-E14C-67E1C065A99E}"/>
              </a:ext>
            </a:extLst>
          </p:cNvPr>
          <p:cNvSpPr txBox="1"/>
          <p:nvPr/>
        </p:nvSpPr>
        <p:spPr>
          <a:xfrm>
            <a:off x="3764612" y="32900"/>
            <a:ext cx="3956132" cy="584775"/>
          </a:xfrm>
          <a:prstGeom prst="rect">
            <a:avLst/>
          </a:prstGeom>
          <a:noFill/>
        </p:spPr>
        <p:txBody>
          <a:bodyPr wrap="square">
            <a:spAutoFit/>
          </a:bodyPr>
          <a:lstStyle/>
          <a:p>
            <a:pPr algn="ctr" rtl="1"/>
            <a:r>
              <a:rPr lang="ar-SA" sz="3200" b="1" dirty="0">
                <a:solidFill>
                  <a:schemeClr val="accent2">
                    <a:lumMod val="75000"/>
                  </a:schemeClr>
                </a:solidFill>
                <a:latin typeface="Sakkal Majalla" panose="02000000000000000000" pitchFamily="2" charset="-78"/>
                <a:cs typeface="Sakkal Majalla" panose="02000000000000000000" pitchFamily="2" charset="-78"/>
              </a:rPr>
              <a:t>تقويم تكويني</a:t>
            </a:r>
            <a:endParaRPr lang="ar-SA" sz="6000" b="1" dirty="0">
              <a:ln w="0"/>
              <a:solidFill>
                <a:schemeClr val="accent2">
                  <a:lumMod val="75000"/>
                </a:schemeClr>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pic>
        <p:nvPicPr>
          <p:cNvPr id="6" name="صورة 5">
            <a:extLst>
              <a:ext uri="{FF2B5EF4-FFF2-40B4-BE49-F238E27FC236}">
                <a16:creationId xmlns:a16="http://schemas.microsoft.com/office/drawing/2014/main" id="{47BB0E89-F4EF-DE7B-20F8-77E243C2DF27}"/>
              </a:ext>
            </a:extLst>
          </p:cNvPr>
          <p:cNvPicPr>
            <a:picLocks noChangeAspect="1"/>
          </p:cNvPicPr>
          <p:nvPr/>
        </p:nvPicPr>
        <p:blipFill>
          <a:blip r:embed="rId4"/>
          <a:stretch>
            <a:fillRect/>
          </a:stretch>
        </p:blipFill>
        <p:spPr>
          <a:xfrm>
            <a:off x="2913321" y="878607"/>
            <a:ext cx="5873769" cy="809625"/>
          </a:xfrm>
          <a:prstGeom prst="rect">
            <a:avLst/>
          </a:prstGeom>
        </p:spPr>
      </p:pic>
      <p:pic>
        <p:nvPicPr>
          <p:cNvPr id="8" name="صورة 7">
            <a:extLst>
              <a:ext uri="{FF2B5EF4-FFF2-40B4-BE49-F238E27FC236}">
                <a16:creationId xmlns:a16="http://schemas.microsoft.com/office/drawing/2014/main" id="{328E4FF2-F452-043B-5DAB-592CDA53A28A}"/>
              </a:ext>
            </a:extLst>
          </p:cNvPr>
          <p:cNvPicPr>
            <a:picLocks noChangeAspect="1"/>
          </p:cNvPicPr>
          <p:nvPr/>
        </p:nvPicPr>
        <p:blipFill>
          <a:blip r:embed="rId5"/>
          <a:stretch>
            <a:fillRect/>
          </a:stretch>
        </p:blipFill>
        <p:spPr>
          <a:xfrm>
            <a:off x="2913321" y="1870930"/>
            <a:ext cx="5873769" cy="2657475"/>
          </a:xfrm>
          <a:prstGeom prst="rect">
            <a:avLst/>
          </a:prstGeom>
        </p:spPr>
      </p:pic>
      <p:pic>
        <p:nvPicPr>
          <p:cNvPr id="10" name="صورة 9">
            <a:extLst>
              <a:ext uri="{FF2B5EF4-FFF2-40B4-BE49-F238E27FC236}">
                <a16:creationId xmlns:a16="http://schemas.microsoft.com/office/drawing/2014/main" id="{F006CB4A-59B6-1A8F-61BB-72B175CA4F74}"/>
              </a:ext>
            </a:extLst>
          </p:cNvPr>
          <p:cNvPicPr>
            <a:picLocks noChangeAspect="1"/>
          </p:cNvPicPr>
          <p:nvPr/>
        </p:nvPicPr>
        <p:blipFill rotWithShape="1">
          <a:blip r:embed="rId6"/>
          <a:srcRect l="5202" b="8781"/>
          <a:stretch/>
        </p:blipFill>
        <p:spPr>
          <a:xfrm>
            <a:off x="4572000" y="2273007"/>
            <a:ext cx="1307805" cy="502092"/>
          </a:xfrm>
          <a:prstGeom prst="rect">
            <a:avLst/>
          </a:prstGeom>
        </p:spPr>
      </p:pic>
    </p:spTree>
    <p:extLst>
      <p:ext uri="{BB962C8B-B14F-4D97-AF65-F5344CB8AC3E}">
        <p14:creationId xmlns:p14="http://schemas.microsoft.com/office/powerpoint/2010/main" val="110736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2" name="مجموعة 1">
            <a:extLst>
              <a:ext uri="{FF2B5EF4-FFF2-40B4-BE49-F238E27FC236}">
                <a16:creationId xmlns:a16="http://schemas.microsoft.com/office/drawing/2014/main" id="{6006C731-C628-442F-6693-7CA3ADC61C93}"/>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61DBEFA3-921E-1F02-FE74-4FA0D1058604}"/>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B1508502-62DC-3ADD-6E99-96FB3F4A7F7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030" name="Picture 6">
            <a:extLst>
              <a:ext uri="{FF2B5EF4-FFF2-40B4-BE49-F238E27FC236}">
                <a16:creationId xmlns:a16="http://schemas.microsoft.com/office/drawing/2014/main" id="{E0D6BBFF-C878-C039-4D23-12B50A499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1" y="356743"/>
            <a:ext cx="2248200" cy="441838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764;p22">
            <a:extLst>
              <a:ext uri="{FF2B5EF4-FFF2-40B4-BE49-F238E27FC236}">
                <a16:creationId xmlns:a16="http://schemas.microsoft.com/office/drawing/2014/main" id="{5834191F-D556-8052-2AAD-CC42DE552491}"/>
              </a:ext>
            </a:extLst>
          </p:cNvPr>
          <p:cNvSpPr/>
          <p:nvPr/>
        </p:nvSpPr>
        <p:spPr>
          <a:xfrm>
            <a:off x="2333261" y="594977"/>
            <a:ext cx="6725679" cy="4152449"/>
          </a:xfrm>
          <a:prstGeom prst="roundRect">
            <a:avLst>
              <a:gd name="adj" fmla="val 11122"/>
            </a:avLst>
          </a:prstGeom>
          <a:solidFill>
            <a:srgbClr val="CCF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FEEB"/>
              </a:solidFill>
            </a:endParaRPr>
          </a:p>
        </p:txBody>
      </p:sp>
      <p:sp>
        <p:nvSpPr>
          <p:cNvPr id="10" name="مربع نص 9">
            <a:extLst>
              <a:ext uri="{FF2B5EF4-FFF2-40B4-BE49-F238E27FC236}">
                <a16:creationId xmlns:a16="http://schemas.microsoft.com/office/drawing/2014/main" id="{563BDF38-F900-292A-1B18-5ECE367CA082}"/>
              </a:ext>
            </a:extLst>
          </p:cNvPr>
          <p:cNvSpPr txBox="1"/>
          <p:nvPr/>
        </p:nvSpPr>
        <p:spPr>
          <a:xfrm>
            <a:off x="3345642" y="105534"/>
            <a:ext cx="4572000" cy="584775"/>
          </a:xfrm>
          <a:prstGeom prst="rect">
            <a:avLst/>
          </a:prstGeom>
          <a:noFill/>
        </p:spPr>
        <p:txBody>
          <a:bodyPr wrap="square">
            <a:spAutoFit/>
          </a:bodyPr>
          <a:lstStyle/>
          <a:p>
            <a:pPr algn="ctr" rtl="1"/>
            <a:r>
              <a:rPr lang="ar-SA" sz="3200" b="1" dirty="0">
                <a:solidFill>
                  <a:schemeClr val="accent2">
                    <a:lumMod val="75000"/>
                  </a:schemeClr>
                </a:solidFill>
                <a:latin typeface="Sakkal Majalla" panose="02000000000000000000" pitchFamily="2" charset="-78"/>
                <a:cs typeface="Sakkal Majalla" panose="02000000000000000000" pitchFamily="2" charset="-78"/>
              </a:rPr>
              <a:t>صياغة المشكلة </a:t>
            </a:r>
          </a:p>
        </p:txBody>
      </p:sp>
      <p:grpSp>
        <p:nvGrpSpPr>
          <p:cNvPr id="29" name="مجموعة 28">
            <a:extLst>
              <a:ext uri="{FF2B5EF4-FFF2-40B4-BE49-F238E27FC236}">
                <a16:creationId xmlns:a16="http://schemas.microsoft.com/office/drawing/2014/main" id="{443516E9-4118-8AF4-56A3-23BEDB78333F}"/>
              </a:ext>
            </a:extLst>
          </p:cNvPr>
          <p:cNvGrpSpPr/>
          <p:nvPr/>
        </p:nvGrpSpPr>
        <p:grpSpPr>
          <a:xfrm>
            <a:off x="2595843" y="812411"/>
            <a:ext cx="4858252" cy="782288"/>
            <a:chOff x="835" y="92777"/>
            <a:chExt cx="7867947" cy="727095"/>
          </a:xfrm>
        </p:grpSpPr>
        <p:sp>
          <p:nvSpPr>
            <p:cNvPr id="1044" name="مستطيل: زوايا علوية مستديرة 1043">
              <a:extLst>
                <a:ext uri="{FF2B5EF4-FFF2-40B4-BE49-F238E27FC236}">
                  <a16:creationId xmlns:a16="http://schemas.microsoft.com/office/drawing/2014/main" id="{50A9F59E-07CF-F305-378B-DB1909CE4BB8}"/>
                </a:ext>
              </a:extLst>
            </p:cNvPr>
            <p:cNvSpPr/>
            <p:nvPr/>
          </p:nvSpPr>
          <p:spPr>
            <a:xfrm rot="16200000">
              <a:off x="3571261" y="-3477649"/>
              <a:ext cx="727095" cy="7867947"/>
            </a:xfrm>
            <a:prstGeom prst="round2SameRect">
              <a:avLst/>
            </a:pr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1045" name="مستطيل: زوايا علوية مستديرة 4">
              <a:extLst>
                <a:ext uri="{FF2B5EF4-FFF2-40B4-BE49-F238E27FC236}">
                  <a16:creationId xmlns:a16="http://schemas.microsoft.com/office/drawing/2014/main" id="{1648C51C-E49C-2BC6-0958-AB5C3FDDB60C}"/>
                </a:ext>
              </a:extLst>
            </p:cNvPr>
            <p:cNvSpPr txBox="1"/>
            <p:nvPr/>
          </p:nvSpPr>
          <p:spPr>
            <a:xfrm rot="21600000">
              <a:off x="36329" y="128271"/>
              <a:ext cx="7832453" cy="65610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114300" lvl="1" indent="-114300" algn="r" defTabSz="622300" rtl="1">
                <a:lnSpc>
                  <a:spcPct val="90000"/>
                </a:lnSpc>
                <a:spcBef>
                  <a:spcPct val="0"/>
                </a:spcBef>
                <a:spcAft>
                  <a:spcPct val="15000"/>
                </a:spcAft>
                <a:buFont typeface="Arial"/>
                <a:buChar char="•"/>
              </a:pPr>
              <a:r>
                <a:rPr lang="ar-SA" sz="1200" dirty="0">
                  <a:solidFill>
                    <a:srgbClr val="000000"/>
                  </a:solidFill>
                  <a:latin typeface="Sakkal Majalla" panose="02000000000000000000" pitchFamily="2" charset="-78"/>
                  <a:cs typeface="Sakkal Majalla" panose="02000000000000000000" pitchFamily="2" charset="-78"/>
                </a:rPr>
                <a:t>لو افترضت أنك وكيل سفر وأردت تنظيم حملة ترويجية للسياحة للعام 2023 في المملكة العربية السعودية، فمن المهم في هذه الحالة معرفة عدد الرحلات السياحية التي تمت خلال العام 2019، وبناء على ذلك ستستطيع تحديد الطرق والوسائل التي يمكن الاستعانة بها لجذب المزيد من السياح في العام 2023.</a:t>
              </a:r>
            </a:p>
          </p:txBody>
        </p:sp>
      </p:grpSp>
      <p:grpSp>
        <p:nvGrpSpPr>
          <p:cNvPr id="30" name="مجموعة 29">
            <a:extLst>
              <a:ext uri="{FF2B5EF4-FFF2-40B4-BE49-F238E27FC236}">
                <a16:creationId xmlns:a16="http://schemas.microsoft.com/office/drawing/2014/main" id="{0DDF41A8-0C37-46B9-E41B-2F787F4C9326}"/>
              </a:ext>
            </a:extLst>
          </p:cNvPr>
          <p:cNvGrpSpPr/>
          <p:nvPr/>
        </p:nvGrpSpPr>
        <p:grpSpPr>
          <a:xfrm>
            <a:off x="7872205" y="819886"/>
            <a:ext cx="1065777" cy="774813"/>
            <a:chOff x="7868783" y="1889"/>
            <a:chExt cx="2077169" cy="908869"/>
          </a:xfrm>
        </p:grpSpPr>
        <p:sp>
          <p:nvSpPr>
            <p:cNvPr id="1042" name="مستطيل: زوايا مستديرة 1041">
              <a:extLst>
                <a:ext uri="{FF2B5EF4-FFF2-40B4-BE49-F238E27FC236}">
                  <a16:creationId xmlns:a16="http://schemas.microsoft.com/office/drawing/2014/main" id="{F46DE959-F4AF-6D89-8C26-A8ACEC3E3036}"/>
                </a:ext>
              </a:extLst>
            </p:cNvPr>
            <p:cNvSpPr/>
            <p:nvPr/>
          </p:nvSpPr>
          <p:spPr>
            <a:xfrm>
              <a:off x="7868783" y="1889"/>
              <a:ext cx="2077169" cy="908869"/>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043" name="مستطيل: زوايا مستديرة 6">
              <a:extLst>
                <a:ext uri="{FF2B5EF4-FFF2-40B4-BE49-F238E27FC236}">
                  <a16:creationId xmlns:a16="http://schemas.microsoft.com/office/drawing/2014/main" id="{50875A0C-ED5F-2A62-579E-0C9DE0A70782}"/>
                </a:ext>
              </a:extLst>
            </p:cNvPr>
            <p:cNvSpPr txBox="1"/>
            <p:nvPr/>
          </p:nvSpPr>
          <p:spPr>
            <a:xfrm>
              <a:off x="7913150" y="46256"/>
              <a:ext cx="1988435" cy="8201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26670" rIns="53340" bIns="26670" numCol="1" spcCol="1270" anchor="ctr" anchorCtr="0">
              <a:noAutofit/>
            </a:bodyPr>
            <a:lstStyle/>
            <a:p>
              <a:pPr algn="ctr" defTabSz="622300" rtl="1">
                <a:lnSpc>
                  <a:spcPct val="90000"/>
                </a:lnSpc>
                <a:spcBef>
                  <a:spcPct val="0"/>
                </a:spcBef>
                <a:spcAft>
                  <a:spcPct val="35000"/>
                </a:spcAft>
              </a:pPr>
              <a:r>
                <a:rPr lang="ar-SA" sz="1200" dirty="0">
                  <a:solidFill>
                    <a:schemeClr val="bg1"/>
                  </a:solidFill>
                  <a:latin typeface="Sakkal Majalla" panose="02000000000000000000" pitchFamily="2" charset="-78"/>
                  <a:cs typeface="Sakkal Majalla" panose="02000000000000000000" pitchFamily="2" charset="-78"/>
                </a:rPr>
                <a:t>تعريف المشكلة</a:t>
              </a:r>
            </a:p>
          </p:txBody>
        </p:sp>
      </p:grpSp>
      <p:grpSp>
        <p:nvGrpSpPr>
          <p:cNvPr id="31" name="مجموعة 30">
            <a:extLst>
              <a:ext uri="{FF2B5EF4-FFF2-40B4-BE49-F238E27FC236}">
                <a16:creationId xmlns:a16="http://schemas.microsoft.com/office/drawing/2014/main" id="{EFC02B4A-7CE1-6048-290D-27CCBFC1C82F}"/>
              </a:ext>
            </a:extLst>
          </p:cNvPr>
          <p:cNvGrpSpPr/>
          <p:nvPr/>
        </p:nvGrpSpPr>
        <p:grpSpPr>
          <a:xfrm>
            <a:off x="2573079" y="1832933"/>
            <a:ext cx="4881018" cy="716079"/>
            <a:chOff x="835" y="1047090"/>
            <a:chExt cx="7867948" cy="727095"/>
          </a:xfrm>
        </p:grpSpPr>
        <p:sp>
          <p:nvSpPr>
            <p:cNvPr id="1040" name="مستطيل: زوايا علوية مستديرة 1039">
              <a:extLst>
                <a:ext uri="{FF2B5EF4-FFF2-40B4-BE49-F238E27FC236}">
                  <a16:creationId xmlns:a16="http://schemas.microsoft.com/office/drawing/2014/main" id="{C60E24B0-3B1E-1620-C471-60D64DBE662D}"/>
                </a:ext>
              </a:extLst>
            </p:cNvPr>
            <p:cNvSpPr/>
            <p:nvPr/>
          </p:nvSpPr>
          <p:spPr>
            <a:xfrm rot="16200000">
              <a:off x="3571261" y="-2523336"/>
              <a:ext cx="727095" cy="7867947"/>
            </a:xfrm>
            <a:prstGeom prst="round2SameRect">
              <a:avLst/>
            </a:prstGeom>
          </p:spPr>
          <p:style>
            <a:lnRef idx="2">
              <a:schemeClr val="accent5">
                <a:tint val="40000"/>
                <a:alpha val="90000"/>
                <a:hueOff val="-2246587"/>
                <a:satOff val="-7611"/>
                <a:lumOff val="-976"/>
                <a:alphaOff val="0"/>
              </a:schemeClr>
            </a:lnRef>
            <a:fillRef idx="1">
              <a:schemeClr val="accent5">
                <a:tint val="40000"/>
                <a:alpha val="90000"/>
                <a:hueOff val="-2246587"/>
                <a:satOff val="-7611"/>
                <a:lumOff val="-976"/>
                <a:alphaOff val="0"/>
              </a:schemeClr>
            </a:fillRef>
            <a:effectRef idx="0">
              <a:schemeClr val="accent5">
                <a:tint val="40000"/>
                <a:alpha val="90000"/>
                <a:hueOff val="-2246587"/>
                <a:satOff val="-7611"/>
                <a:lumOff val="-976"/>
                <a:alphaOff val="0"/>
              </a:schemeClr>
            </a:effectRef>
            <a:fontRef idx="minor">
              <a:schemeClr val="dk1">
                <a:hueOff val="0"/>
                <a:satOff val="0"/>
                <a:lumOff val="0"/>
                <a:alphaOff val="0"/>
              </a:schemeClr>
            </a:fontRef>
          </p:style>
        </p:sp>
        <p:sp>
          <p:nvSpPr>
            <p:cNvPr id="1041" name="مستطيل: زوايا علوية مستديرة 8">
              <a:extLst>
                <a:ext uri="{FF2B5EF4-FFF2-40B4-BE49-F238E27FC236}">
                  <a16:creationId xmlns:a16="http://schemas.microsoft.com/office/drawing/2014/main" id="{24A6C1C5-53D5-BD6E-1755-CEAA5B2132A8}"/>
                </a:ext>
              </a:extLst>
            </p:cNvPr>
            <p:cNvSpPr txBox="1"/>
            <p:nvPr/>
          </p:nvSpPr>
          <p:spPr>
            <a:xfrm>
              <a:off x="36328" y="1082584"/>
              <a:ext cx="7832455" cy="65610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114300" lvl="1" indent="-114300" algn="r" defTabSz="622300" rtl="1">
                <a:lnSpc>
                  <a:spcPct val="90000"/>
                </a:lnSpc>
                <a:spcBef>
                  <a:spcPct val="0"/>
                </a:spcBef>
                <a:spcAft>
                  <a:spcPct val="15000"/>
                </a:spcAft>
                <a:buChar char="•"/>
              </a:pPr>
              <a:r>
                <a:rPr lang="ar-SA" sz="1200" dirty="0">
                  <a:solidFill>
                    <a:srgbClr val="000000"/>
                  </a:solidFill>
                  <a:latin typeface="Sakkal Majalla" panose="02000000000000000000" pitchFamily="2" charset="-78"/>
                  <a:cs typeface="Sakkal Majalla" panose="02000000000000000000" pitchFamily="2" charset="-78"/>
                </a:rPr>
                <a:t>سيتم الحصول على بيانات الرحلات السياحية الشهرية المطلوبة لعام 2019 من صفحة بيانات السياحة التابعة لوزارة السياحة السعودية - البوابة الوطنية للبيانات المفتوحة  </a:t>
              </a:r>
              <a:r>
                <a:rPr lang="en-US" sz="1200" dirty="0">
                  <a:solidFill>
                    <a:srgbClr val="000000"/>
                  </a:solidFill>
                  <a:latin typeface="Sakkal Majalla" panose="02000000000000000000" pitchFamily="2" charset="-78"/>
                  <a:cs typeface="Sakkal Majalla" panose="02000000000000000000" pitchFamily="2" charset="-78"/>
                  <a:hlinkClick r:id="rId4">
                    <a:extLst>
                      <a:ext uri="{A12FA001-AC4F-418D-AE19-62706E023703}">
                        <ahyp:hlinkClr xmlns:ahyp="http://schemas.microsoft.com/office/drawing/2018/hyperlinkcolor" val="tx"/>
                      </a:ext>
                    </a:extLst>
                  </a:hlinkClick>
                </a:rPr>
                <a:t>https://data.gov.sa</a:t>
              </a:r>
              <a:r>
                <a:rPr lang="en-US" sz="1200" dirty="0">
                  <a:solidFill>
                    <a:srgbClr val="000000"/>
                  </a:solidFill>
                  <a:latin typeface="Sakkal Majalla" panose="02000000000000000000" pitchFamily="2" charset="-78"/>
                  <a:cs typeface="Sakkal Majalla" panose="02000000000000000000" pitchFamily="2" charset="-78"/>
                </a:rPr>
                <a:t> . </a:t>
              </a:r>
              <a:endParaRPr lang="ar-SA" sz="1200" dirty="0">
                <a:solidFill>
                  <a:srgbClr val="000000"/>
                </a:solidFill>
                <a:latin typeface="Sakkal Majalla" panose="02000000000000000000" pitchFamily="2" charset="-78"/>
                <a:cs typeface="Sakkal Majalla" panose="02000000000000000000" pitchFamily="2" charset="-78"/>
              </a:endParaRPr>
            </a:p>
          </p:txBody>
        </p:sp>
      </p:grpSp>
      <p:grpSp>
        <p:nvGrpSpPr>
          <p:cNvPr id="1024" name="مجموعة 1023">
            <a:extLst>
              <a:ext uri="{FF2B5EF4-FFF2-40B4-BE49-F238E27FC236}">
                <a16:creationId xmlns:a16="http://schemas.microsoft.com/office/drawing/2014/main" id="{9520902A-07CE-159E-6E0B-FABACA330712}"/>
              </a:ext>
            </a:extLst>
          </p:cNvPr>
          <p:cNvGrpSpPr/>
          <p:nvPr/>
        </p:nvGrpSpPr>
        <p:grpSpPr>
          <a:xfrm>
            <a:off x="7849441" y="1832933"/>
            <a:ext cx="1065777" cy="738818"/>
            <a:chOff x="7868783" y="956202"/>
            <a:chExt cx="2077169" cy="908869"/>
          </a:xfrm>
        </p:grpSpPr>
        <p:sp>
          <p:nvSpPr>
            <p:cNvPr id="1038" name="مستطيل: زوايا مستديرة 1037">
              <a:extLst>
                <a:ext uri="{FF2B5EF4-FFF2-40B4-BE49-F238E27FC236}">
                  <a16:creationId xmlns:a16="http://schemas.microsoft.com/office/drawing/2014/main" id="{D9203D67-9784-C99F-4022-8BF0500963A6}"/>
                </a:ext>
              </a:extLst>
            </p:cNvPr>
            <p:cNvSpPr/>
            <p:nvPr/>
          </p:nvSpPr>
          <p:spPr>
            <a:xfrm>
              <a:off x="7868783" y="956202"/>
              <a:ext cx="2077169" cy="908869"/>
            </a:xfrm>
            <a:prstGeom prst="roundRect">
              <a:avLst/>
            </a:prstGeom>
          </p:spPr>
          <p:style>
            <a:lnRef idx="2">
              <a:schemeClr val="lt1">
                <a:hueOff val="0"/>
                <a:satOff val="0"/>
                <a:lumOff val="0"/>
                <a:alphaOff val="0"/>
              </a:schemeClr>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sp>
        <p:sp>
          <p:nvSpPr>
            <p:cNvPr id="1039" name="مستطيل: زوايا مستديرة 10">
              <a:extLst>
                <a:ext uri="{FF2B5EF4-FFF2-40B4-BE49-F238E27FC236}">
                  <a16:creationId xmlns:a16="http://schemas.microsoft.com/office/drawing/2014/main" id="{07EFDA39-58ED-5E66-EDF6-B115D918FB7C}"/>
                </a:ext>
              </a:extLst>
            </p:cNvPr>
            <p:cNvSpPr txBox="1"/>
            <p:nvPr/>
          </p:nvSpPr>
          <p:spPr>
            <a:xfrm>
              <a:off x="7913150" y="1000569"/>
              <a:ext cx="1988435" cy="8201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26670" rIns="53340" bIns="26670" numCol="1" spcCol="1270" anchor="ctr" anchorCtr="0">
              <a:noAutofit/>
            </a:bodyPr>
            <a:lstStyle/>
            <a:p>
              <a:pPr marL="0" lvl="0" indent="0" algn="ctr" defTabSz="622300" rtl="1">
                <a:lnSpc>
                  <a:spcPct val="90000"/>
                </a:lnSpc>
                <a:spcBef>
                  <a:spcPct val="0"/>
                </a:spcBef>
                <a:spcAft>
                  <a:spcPct val="35000"/>
                </a:spcAft>
                <a:buFont typeface="Arial"/>
                <a:buNone/>
              </a:pPr>
              <a:r>
                <a:rPr lang="ar-SA" sz="1200" dirty="0">
                  <a:solidFill>
                    <a:schemeClr val="bg1"/>
                  </a:solidFill>
                  <a:latin typeface="Sakkal Majalla" panose="02000000000000000000" pitchFamily="2" charset="-78"/>
                  <a:cs typeface="Sakkal Majalla" panose="02000000000000000000" pitchFamily="2" charset="-78"/>
                </a:rPr>
                <a:t>جمع البيانات</a:t>
              </a:r>
            </a:p>
          </p:txBody>
        </p:sp>
      </p:grpSp>
      <p:grpSp>
        <p:nvGrpSpPr>
          <p:cNvPr id="1025" name="مجموعة 1024">
            <a:extLst>
              <a:ext uri="{FF2B5EF4-FFF2-40B4-BE49-F238E27FC236}">
                <a16:creationId xmlns:a16="http://schemas.microsoft.com/office/drawing/2014/main" id="{5C91458E-2BF4-F44E-10AB-7D4F8EB76C98}"/>
              </a:ext>
            </a:extLst>
          </p:cNvPr>
          <p:cNvGrpSpPr/>
          <p:nvPr/>
        </p:nvGrpSpPr>
        <p:grpSpPr>
          <a:xfrm>
            <a:off x="2573076" y="2734090"/>
            <a:ext cx="4881018" cy="754637"/>
            <a:chOff x="835" y="2001403"/>
            <a:chExt cx="7867947" cy="727095"/>
          </a:xfrm>
        </p:grpSpPr>
        <p:sp>
          <p:nvSpPr>
            <p:cNvPr id="1036" name="مستطيل: زوايا علوية مستديرة 1035">
              <a:extLst>
                <a:ext uri="{FF2B5EF4-FFF2-40B4-BE49-F238E27FC236}">
                  <a16:creationId xmlns:a16="http://schemas.microsoft.com/office/drawing/2014/main" id="{60EA3BCA-EC1E-3C41-D20A-0BA038725708}"/>
                </a:ext>
              </a:extLst>
            </p:cNvPr>
            <p:cNvSpPr/>
            <p:nvPr/>
          </p:nvSpPr>
          <p:spPr>
            <a:xfrm rot="16200000">
              <a:off x="3571261" y="-1569023"/>
              <a:ext cx="727095" cy="7867947"/>
            </a:xfrm>
            <a:prstGeom prst="round2SameRect">
              <a:avLst/>
            </a:prstGeom>
          </p:spPr>
          <p:style>
            <a:lnRef idx="2">
              <a:schemeClr val="accent5">
                <a:tint val="40000"/>
                <a:alpha val="90000"/>
                <a:hueOff val="-4493175"/>
                <a:satOff val="-15221"/>
                <a:lumOff val="-1952"/>
                <a:alphaOff val="0"/>
              </a:schemeClr>
            </a:lnRef>
            <a:fillRef idx="1">
              <a:schemeClr val="accent5">
                <a:tint val="40000"/>
                <a:alpha val="90000"/>
                <a:hueOff val="-4493175"/>
                <a:satOff val="-15221"/>
                <a:lumOff val="-1952"/>
                <a:alphaOff val="0"/>
              </a:schemeClr>
            </a:fillRef>
            <a:effectRef idx="0">
              <a:schemeClr val="accent5">
                <a:tint val="40000"/>
                <a:alpha val="90000"/>
                <a:hueOff val="-4493175"/>
                <a:satOff val="-15221"/>
                <a:lumOff val="-1952"/>
                <a:alphaOff val="0"/>
              </a:schemeClr>
            </a:effectRef>
            <a:fontRef idx="minor">
              <a:schemeClr val="dk1">
                <a:hueOff val="0"/>
                <a:satOff val="0"/>
                <a:lumOff val="0"/>
                <a:alphaOff val="0"/>
              </a:schemeClr>
            </a:fontRef>
          </p:style>
        </p:sp>
        <p:sp>
          <p:nvSpPr>
            <p:cNvPr id="1037" name="مستطيل: زوايا علوية مستديرة 12">
              <a:extLst>
                <a:ext uri="{FF2B5EF4-FFF2-40B4-BE49-F238E27FC236}">
                  <a16:creationId xmlns:a16="http://schemas.microsoft.com/office/drawing/2014/main" id="{3C5927AA-1772-1CB1-494C-48093413536F}"/>
                </a:ext>
              </a:extLst>
            </p:cNvPr>
            <p:cNvSpPr txBox="1"/>
            <p:nvPr/>
          </p:nvSpPr>
          <p:spPr>
            <a:xfrm rot="21600000">
              <a:off x="36329" y="2036897"/>
              <a:ext cx="7832453" cy="65610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114300" lvl="1" indent="-114300" algn="r" defTabSz="622300" rtl="1">
                <a:lnSpc>
                  <a:spcPct val="90000"/>
                </a:lnSpc>
                <a:spcBef>
                  <a:spcPct val="0"/>
                </a:spcBef>
                <a:spcAft>
                  <a:spcPct val="15000"/>
                </a:spcAft>
                <a:buChar char="•"/>
              </a:pPr>
              <a:r>
                <a:rPr lang="ar-SA" sz="1200" dirty="0">
                  <a:solidFill>
                    <a:srgbClr val="000000"/>
                  </a:solidFill>
                  <a:latin typeface="Sakkal Majalla" panose="02000000000000000000" pitchFamily="2" charset="-78"/>
                  <a:cs typeface="Sakkal Majalla" panose="02000000000000000000" pitchFamily="2" charset="-78"/>
                </a:rPr>
                <a:t>انطلاقاً من حقيقة أنه في العام 2019 وصل عدد الرحلات السياحية للمملكة العربية السعودية إلى 17,526,000، يمكن  تحديد الهدف بزيادة هذا العدد إلى 25,000,000 رحلة سياحية في العام 2023.</a:t>
              </a:r>
            </a:p>
          </p:txBody>
        </p:sp>
      </p:grpSp>
      <p:grpSp>
        <p:nvGrpSpPr>
          <p:cNvPr id="1026" name="مجموعة 1025">
            <a:extLst>
              <a:ext uri="{FF2B5EF4-FFF2-40B4-BE49-F238E27FC236}">
                <a16:creationId xmlns:a16="http://schemas.microsoft.com/office/drawing/2014/main" id="{F7B188CF-75EA-400F-09C7-1BDBECF04F83}"/>
              </a:ext>
            </a:extLst>
          </p:cNvPr>
          <p:cNvGrpSpPr/>
          <p:nvPr/>
        </p:nvGrpSpPr>
        <p:grpSpPr>
          <a:xfrm>
            <a:off x="7849441" y="2701328"/>
            <a:ext cx="1065777" cy="787400"/>
            <a:chOff x="7868783" y="1791463"/>
            <a:chExt cx="2077169" cy="1027921"/>
          </a:xfrm>
        </p:grpSpPr>
        <p:sp>
          <p:nvSpPr>
            <p:cNvPr id="1034" name="مستطيل: زوايا مستديرة 1033">
              <a:extLst>
                <a:ext uri="{FF2B5EF4-FFF2-40B4-BE49-F238E27FC236}">
                  <a16:creationId xmlns:a16="http://schemas.microsoft.com/office/drawing/2014/main" id="{47BB21AD-291A-DED8-501B-C0F239E44FEE}"/>
                </a:ext>
              </a:extLst>
            </p:cNvPr>
            <p:cNvSpPr/>
            <p:nvPr/>
          </p:nvSpPr>
          <p:spPr>
            <a:xfrm>
              <a:off x="7868783" y="1910515"/>
              <a:ext cx="2077169" cy="908869"/>
            </a:xfrm>
            <a:prstGeom prst="roundRect">
              <a:avLst/>
            </a:prstGeom>
          </p:spPr>
          <p:style>
            <a:lnRef idx="2">
              <a:schemeClr val="lt1">
                <a:hueOff val="0"/>
                <a:satOff val="0"/>
                <a:lumOff val="0"/>
                <a:alphaOff val="0"/>
              </a:schemeClr>
            </a:lnRef>
            <a:fillRef idx="1">
              <a:schemeClr val="accent5">
                <a:hueOff val="-4505695"/>
                <a:satOff val="-11613"/>
                <a:lumOff val="-7843"/>
                <a:alphaOff val="0"/>
              </a:schemeClr>
            </a:fillRef>
            <a:effectRef idx="0">
              <a:schemeClr val="accent5">
                <a:hueOff val="-4505695"/>
                <a:satOff val="-11613"/>
                <a:lumOff val="-7843"/>
                <a:alphaOff val="0"/>
              </a:schemeClr>
            </a:effectRef>
            <a:fontRef idx="minor">
              <a:schemeClr val="lt1"/>
            </a:fontRef>
          </p:style>
        </p:sp>
        <p:sp>
          <p:nvSpPr>
            <p:cNvPr id="1035" name="مستطيل: زوايا مستديرة 14">
              <a:extLst>
                <a:ext uri="{FF2B5EF4-FFF2-40B4-BE49-F238E27FC236}">
                  <a16:creationId xmlns:a16="http://schemas.microsoft.com/office/drawing/2014/main" id="{084B0D45-EC00-8125-0A5C-C3C8AE6C1FDB}"/>
                </a:ext>
              </a:extLst>
            </p:cNvPr>
            <p:cNvSpPr txBox="1"/>
            <p:nvPr/>
          </p:nvSpPr>
          <p:spPr>
            <a:xfrm>
              <a:off x="7913149" y="1791463"/>
              <a:ext cx="1988434" cy="9835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26670" rIns="53340" bIns="26670" numCol="1" spcCol="1270" anchor="ctr" anchorCtr="0">
              <a:noAutofit/>
            </a:bodyPr>
            <a:lstStyle/>
            <a:p>
              <a:pPr algn="ctr" defTabSz="622300" rtl="1">
                <a:lnSpc>
                  <a:spcPct val="90000"/>
                </a:lnSpc>
                <a:spcBef>
                  <a:spcPct val="0"/>
                </a:spcBef>
                <a:spcAft>
                  <a:spcPct val="35000"/>
                </a:spcAft>
              </a:pPr>
              <a:r>
                <a:rPr lang="ar-SA" sz="1200" dirty="0">
                  <a:solidFill>
                    <a:schemeClr val="bg1"/>
                  </a:solidFill>
                  <a:latin typeface="Sakkal Majalla" panose="02000000000000000000" pitchFamily="2" charset="-78"/>
                  <a:cs typeface="Sakkal Majalla" panose="02000000000000000000" pitchFamily="2" charset="-78"/>
                </a:rPr>
                <a:t>تحديد الأهداف</a:t>
              </a:r>
            </a:p>
          </p:txBody>
        </p:sp>
      </p:grpSp>
      <p:grpSp>
        <p:nvGrpSpPr>
          <p:cNvPr id="1027" name="مجموعة 1026">
            <a:extLst>
              <a:ext uri="{FF2B5EF4-FFF2-40B4-BE49-F238E27FC236}">
                <a16:creationId xmlns:a16="http://schemas.microsoft.com/office/drawing/2014/main" id="{F810C0E1-9100-4DCD-6EA5-3193EA6FC1B0}"/>
              </a:ext>
            </a:extLst>
          </p:cNvPr>
          <p:cNvGrpSpPr/>
          <p:nvPr/>
        </p:nvGrpSpPr>
        <p:grpSpPr>
          <a:xfrm>
            <a:off x="2573076" y="3703000"/>
            <a:ext cx="4881019" cy="754638"/>
            <a:chOff x="835" y="2955716"/>
            <a:chExt cx="7867947" cy="727095"/>
          </a:xfrm>
        </p:grpSpPr>
        <p:sp>
          <p:nvSpPr>
            <p:cNvPr id="1032" name="مستطيل: زوايا علوية مستديرة 1031">
              <a:extLst>
                <a:ext uri="{FF2B5EF4-FFF2-40B4-BE49-F238E27FC236}">
                  <a16:creationId xmlns:a16="http://schemas.microsoft.com/office/drawing/2014/main" id="{70CD6AD3-2416-C0A0-4CE6-DEC1499D521D}"/>
                </a:ext>
              </a:extLst>
            </p:cNvPr>
            <p:cNvSpPr/>
            <p:nvPr/>
          </p:nvSpPr>
          <p:spPr>
            <a:xfrm rot="16200000">
              <a:off x="3571261" y="-614710"/>
              <a:ext cx="727095" cy="7867947"/>
            </a:xfrm>
            <a:prstGeom prst="round2SameRect">
              <a:avLst/>
            </a:prstGeom>
          </p:spPr>
          <p:style>
            <a:lnRef idx="2">
              <a:schemeClr val="accent5">
                <a:tint val="40000"/>
                <a:alpha val="90000"/>
                <a:hueOff val="-6739762"/>
                <a:satOff val="-22832"/>
                <a:lumOff val="-2928"/>
                <a:alphaOff val="0"/>
              </a:schemeClr>
            </a:lnRef>
            <a:fillRef idx="1">
              <a:schemeClr val="accent5">
                <a:tint val="40000"/>
                <a:alpha val="90000"/>
                <a:hueOff val="-6739762"/>
                <a:satOff val="-22832"/>
                <a:lumOff val="-2928"/>
                <a:alphaOff val="0"/>
              </a:schemeClr>
            </a:fillRef>
            <a:effectRef idx="0">
              <a:schemeClr val="accent5">
                <a:tint val="40000"/>
                <a:alpha val="90000"/>
                <a:hueOff val="-6739762"/>
                <a:satOff val="-22832"/>
                <a:lumOff val="-2928"/>
                <a:alphaOff val="0"/>
              </a:schemeClr>
            </a:effectRef>
            <a:fontRef idx="minor">
              <a:schemeClr val="dk1">
                <a:hueOff val="0"/>
                <a:satOff val="0"/>
                <a:lumOff val="0"/>
                <a:alphaOff val="0"/>
              </a:schemeClr>
            </a:fontRef>
          </p:style>
        </p:sp>
        <p:sp>
          <p:nvSpPr>
            <p:cNvPr id="1033" name="مستطيل: زوايا علوية مستديرة 16">
              <a:extLst>
                <a:ext uri="{FF2B5EF4-FFF2-40B4-BE49-F238E27FC236}">
                  <a16:creationId xmlns:a16="http://schemas.microsoft.com/office/drawing/2014/main" id="{ED271EC0-3FB4-96F9-A0A3-0F58D6A88D10}"/>
                </a:ext>
              </a:extLst>
            </p:cNvPr>
            <p:cNvSpPr txBox="1"/>
            <p:nvPr/>
          </p:nvSpPr>
          <p:spPr>
            <a:xfrm rot="21600000">
              <a:off x="36329" y="2991210"/>
              <a:ext cx="7832453" cy="65610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114300" lvl="1" indent="-114300" algn="r" defTabSz="622300" rtl="1">
                <a:lnSpc>
                  <a:spcPct val="90000"/>
                </a:lnSpc>
                <a:spcBef>
                  <a:spcPct val="0"/>
                </a:spcBef>
                <a:spcAft>
                  <a:spcPct val="15000"/>
                </a:spcAft>
                <a:buChar char="•"/>
              </a:pPr>
              <a:r>
                <a:rPr lang="ar-SA" sz="1200" dirty="0">
                  <a:solidFill>
                    <a:srgbClr val="000000"/>
                  </a:solidFill>
                  <a:latin typeface="Sakkal Majalla" panose="02000000000000000000" pitchFamily="2" charset="-78"/>
                  <a:cs typeface="Sakkal Majalla" panose="02000000000000000000" pitchFamily="2" charset="-78"/>
                </a:rPr>
                <a:t>في البداية ستقوم بتقييم بيانات الرحلات السياحية الشهرية لعام 2019 لتحديد، نقاط الضعف أو الإشكاليات الكامنة البيانات المتعلقة بكل شهر من شهور هذا العام، وبناء على هذا التقييم الأولي، ستحدد المتغير الذي يجب تغييره من أجل تحقيق الهدف، ثم بناء على النتائج ستقرر ما إذا كان يجب تنفيذ: أداة </a:t>
              </a:r>
              <a:r>
                <a:rPr lang="ar-SA" sz="1200" dirty="0" err="1">
                  <a:solidFill>
                    <a:srgbClr val="000000"/>
                  </a:solidFill>
                  <a:latin typeface="Sakkal Majalla" panose="02000000000000000000" pitchFamily="2" charset="-78"/>
                  <a:cs typeface="Sakkal Majalla" panose="02000000000000000000" pitchFamily="2" charset="-78"/>
                </a:rPr>
                <a:t>سـولفر</a:t>
              </a:r>
              <a:r>
                <a:rPr lang="ar-SA" sz="1200" dirty="0">
                  <a:solidFill>
                    <a:srgbClr val="000000"/>
                  </a:solidFill>
                  <a:latin typeface="Sakkal Majalla" panose="02000000000000000000" pitchFamily="2" charset="-78"/>
                  <a:cs typeface="Sakkal Majalla" panose="02000000000000000000" pitchFamily="2" charset="-78"/>
                </a:rPr>
                <a:t> بقيود أم لا.</a:t>
              </a:r>
            </a:p>
          </p:txBody>
        </p:sp>
      </p:grpSp>
      <p:grpSp>
        <p:nvGrpSpPr>
          <p:cNvPr id="1028" name="مجموعة 1027">
            <a:extLst>
              <a:ext uri="{FF2B5EF4-FFF2-40B4-BE49-F238E27FC236}">
                <a16:creationId xmlns:a16="http://schemas.microsoft.com/office/drawing/2014/main" id="{2BC271B5-8A79-C43E-FA75-9FE3041A2C8D}"/>
              </a:ext>
            </a:extLst>
          </p:cNvPr>
          <p:cNvGrpSpPr/>
          <p:nvPr/>
        </p:nvGrpSpPr>
        <p:grpSpPr>
          <a:xfrm>
            <a:off x="7849441" y="3702999"/>
            <a:ext cx="1065777" cy="754639"/>
            <a:chOff x="7868783" y="2745777"/>
            <a:chExt cx="2077169" cy="1027920"/>
          </a:xfrm>
        </p:grpSpPr>
        <p:sp>
          <p:nvSpPr>
            <p:cNvPr id="1029" name="مستطيل: زوايا مستديرة 1028">
              <a:extLst>
                <a:ext uri="{FF2B5EF4-FFF2-40B4-BE49-F238E27FC236}">
                  <a16:creationId xmlns:a16="http://schemas.microsoft.com/office/drawing/2014/main" id="{2B85A6F6-8B47-27E9-6B6C-D3B5595DD213}"/>
                </a:ext>
              </a:extLst>
            </p:cNvPr>
            <p:cNvSpPr/>
            <p:nvPr/>
          </p:nvSpPr>
          <p:spPr>
            <a:xfrm>
              <a:off x="7868783" y="2864828"/>
              <a:ext cx="2077169" cy="908869"/>
            </a:xfrm>
            <a:prstGeom prst="roundRect">
              <a:avLst/>
            </a:pr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sp>
        <p:sp>
          <p:nvSpPr>
            <p:cNvPr id="1031" name="مستطيل: زوايا مستديرة 18">
              <a:extLst>
                <a:ext uri="{FF2B5EF4-FFF2-40B4-BE49-F238E27FC236}">
                  <a16:creationId xmlns:a16="http://schemas.microsoft.com/office/drawing/2014/main" id="{917A937A-67B5-570E-E906-D3014DB2B147}"/>
                </a:ext>
              </a:extLst>
            </p:cNvPr>
            <p:cNvSpPr txBox="1"/>
            <p:nvPr/>
          </p:nvSpPr>
          <p:spPr>
            <a:xfrm>
              <a:off x="7913149" y="2745777"/>
              <a:ext cx="1988434" cy="9835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26670" rIns="53340" bIns="26670" numCol="1" spcCol="1270" anchor="ctr" anchorCtr="0">
              <a:noAutofit/>
            </a:bodyPr>
            <a:lstStyle/>
            <a:p>
              <a:pPr marL="0" lvl="0" indent="0" algn="ctr" defTabSz="622300" rtl="1">
                <a:lnSpc>
                  <a:spcPct val="90000"/>
                </a:lnSpc>
                <a:spcBef>
                  <a:spcPct val="0"/>
                </a:spcBef>
                <a:spcAft>
                  <a:spcPct val="35000"/>
                </a:spcAft>
                <a:buNone/>
              </a:pPr>
              <a:r>
                <a:rPr lang="ar-SA" sz="1200" dirty="0">
                  <a:solidFill>
                    <a:schemeClr val="bg1"/>
                  </a:solidFill>
                  <a:latin typeface="Sakkal Majalla" panose="02000000000000000000" pitchFamily="2" charset="-78"/>
                  <a:cs typeface="Sakkal Majalla" panose="02000000000000000000" pitchFamily="2" charset="-78"/>
                </a:rPr>
                <a:t>تحديد المتغيرات المتأثرة</a:t>
              </a:r>
            </a:p>
          </p:txBody>
        </p:sp>
      </p:grpSp>
    </p:spTree>
    <p:extLst>
      <p:ext uri="{BB962C8B-B14F-4D97-AF65-F5344CB8AC3E}">
        <p14:creationId xmlns:p14="http://schemas.microsoft.com/office/powerpoint/2010/main" val="4114682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pic>
        <p:nvPicPr>
          <p:cNvPr id="6" name="Optimizatio ثاني ثانوي - علم البيانات 2_1 - الوحدة الرابعة - الدرس الثالث - التحسين">
            <a:hlinkClick r:id="" action="ppaction://media"/>
            <a:extLst>
              <a:ext uri="{FF2B5EF4-FFF2-40B4-BE49-F238E27FC236}">
                <a16:creationId xmlns:a16="http://schemas.microsoft.com/office/drawing/2014/main" id="{5B389B4D-1F73-F41C-26E6-E415AECD27D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01816"/>
            <a:ext cx="9144000" cy="5545315"/>
          </a:xfrm>
          <a:prstGeom prst="rect">
            <a:avLst/>
          </a:prstGeom>
        </p:spPr>
      </p:pic>
    </p:spTree>
    <p:extLst>
      <p:ext uri="{BB962C8B-B14F-4D97-AF65-F5344CB8AC3E}">
        <p14:creationId xmlns:p14="http://schemas.microsoft.com/office/powerpoint/2010/main" val="24767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7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2" name="مجموعة 1">
            <a:extLst>
              <a:ext uri="{FF2B5EF4-FFF2-40B4-BE49-F238E27FC236}">
                <a16:creationId xmlns:a16="http://schemas.microsoft.com/office/drawing/2014/main" id="{6006C731-C628-442F-6693-7CA3ADC61C93}"/>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61DBEFA3-921E-1F02-FE74-4FA0D1058604}"/>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B1508502-62DC-3ADD-6E99-96FB3F4A7F7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030" name="Picture 6">
            <a:extLst>
              <a:ext uri="{FF2B5EF4-FFF2-40B4-BE49-F238E27FC236}">
                <a16:creationId xmlns:a16="http://schemas.microsoft.com/office/drawing/2014/main" id="{E0D6BBFF-C878-C039-4D23-12B50A499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0" y="356743"/>
            <a:ext cx="2488019" cy="441838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764;p22">
            <a:extLst>
              <a:ext uri="{FF2B5EF4-FFF2-40B4-BE49-F238E27FC236}">
                <a16:creationId xmlns:a16="http://schemas.microsoft.com/office/drawing/2014/main" id="{5834191F-D556-8052-2AAD-CC42DE552491}"/>
              </a:ext>
            </a:extLst>
          </p:cNvPr>
          <p:cNvSpPr/>
          <p:nvPr/>
        </p:nvSpPr>
        <p:spPr>
          <a:xfrm>
            <a:off x="2530549" y="509286"/>
            <a:ext cx="6528391" cy="4201817"/>
          </a:xfrm>
          <a:prstGeom prst="roundRect">
            <a:avLst>
              <a:gd name="adj" fmla="val 11122"/>
            </a:avLst>
          </a:prstGeom>
          <a:solidFill>
            <a:srgbClr val="CCF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FEEB"/>
              </a:solidFill>
            </a:endParaRPr>
          </a:p>
        </p:txBody>
      </p:sp>
      <p:sp>
        <p:nvSpPr>
          <p:cNvPr id="5" name="مربع نص 4">
            <a:extLst>
              <a:ext uri="{FF2B5EF4-FFF2-40B4-BE49-F238E27FC236}">
                <a16:creationId xmlns:a16="http://schemas.microsoft.com/office/drawing/2014/main" id="{CA7EB51F-EFD7-946A-E14C-67E1C065A99E}"/>
              </a:ext>
            </a:extLst>
          </p:cNvPr>
          <p:cNvSpPr txBox="1"/>
          <p:nvPr/>
        </p:nvSpPr>
        <p:spPr>
          <a:xfrm>
            <a:off x="3764612" y="32900"/>
            <a:ext cx="3956132" cy="584775"/>
          </a:xfrm>
          <a:prstGeom prst="rect">
            <a:avLst/>
          </a:prstGeom>
          <a:noFill/>
        </p:spPr>
        <p:txBody>
          <a:bodyPr wrap="square">
            <a:spAutoFit/>
          </a:bodyPr>
          <a:lstStyle/>
          <a:p>
            <a:pPr algn="ctr" rtl="1"/>
            <a:r>
              <a:rPr lang="ar-SA" sz="3200" b="1" dirty="0">
                <a:solidFill>
                  <a:schemeClr val="accent2">
                    <a:lumMod val="75000"/>
                  </a:schemeClr>
                </a:solidFill>
                <a:latin typeface="Sakkal Majalla" panose="02000000000000000000" pitchFamily="2" charset="-78"/>
                <a:cs typeface="Sakkal Majalla" panose="02000000000000000000" pitchFamily="2" charset="-78"/>
              </a:rPr>
              <a:t>التحسين</a:t>
            </a:r>
            <a:endParaRPr lang="ar-SA" sz="6000" b="1" dirty="0">
              <a:ln w="0"/>
              <a:solidFill>
                <a:schemeClr val="accent2">
                  <a:lumMod val="75000"/>
                </a:schemeClr>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sp>
        <p:nvSpPr>
          <p:cNvPr id="6" name="مربع نص 5">
            <a:extLst>
              <a:ext uri="{FF2B5EF4-FFF2-40B4-BE49-F238E27FC236}">
                <a16:creationId xmlns:a16="http://schemas.microsoft.com/office/drawing/2014/main" id="{CD1C4097-9D36-E55E-2743-354D598D3C72}"/>
              </a:ext>
            </a:extLst>
          </p:cNvPr>
          <p:cNvSpPr txBox="1"/>
          <p:nvPr/>
        </p:nvSpPr>
        <p:spPr>
          <a:xfrm>
            <a:off x="2731624" y="632078"/>
            <a:ext cx="6235014" cy="1077218"/>
          </a:xfrm>
          <a:prstGeom prst="rect">
            <a:avLst/>
          </a:prstGeom>
          <a:noFill/>
        </p:spPr>
        <p:txBody>
          <a:bodyPr wrap="square">
            <a:spAutoFit/>
          </a:bodyPr>
          <a:lstStyle>
            <a:defPPr>
              <a:defRPr lang="ar-SA"/>
            </a:defPPr>
            <a:lvl1pPr>
              <a:defRPr b="0" i="0">
                <a:solidFill>
                  <a:srgbClr val="202124"/>
                </a:solidFill>
                <a:effectLst/>
                <a:cs typeface="+mj-cs"/>
              </a:defRPr>
            </a:lvl1pPr>
          </a:lstStyle>
          <a:p>
            <a:pPr algn="r" rtl="1"/>
            <a:r>
              <a:rPr lang="ar-SA" sz="1600" dirty="0">
                <a:solidFill>
                  <a:srgbClr val="FF0000"/>
                </a:solidFill>
                <a:latin typeface="Sakkal Majalla" panose="02000000000000000000" pitchFamily="2" charset="-78"/>
                <a:cs typeface="Sakkal Majalla" panose="02000000000000000000" pitchFamily="2" charset="-78"/>
              </a:rPr>
              <a:t>أداة إكسل </a:t>
            </a:r>
            <a:r>
              <a:rPr lang="ar-SA" sz="1600" dirty="0" err="1">
                <a:solidFill>
                  <a:srgbClr val="FF0000"/>
                </a:solidFill>
                <a:latin typeface="Sakkal Majalla" panose="02000000000000000000" pitchFamily="2" charset="-78"/>
                <a:cs typeface="Sakkal Majalla" panose="02000000000000000000" pitchFamily="2" charset="-78"/>
              </a:rPr>
              <a:t>سولفر</a:t>
            </a:r>
            <a:r>
              <a:rPr lang="ar-SA" sz="1600" dirty="0">
                <a:solidFill>
                  <a:srgbClr val="FF0000"/>
                </a:solidFill>
                <a:latin typeface="Sakkal Majalla" panose="02000000000000000000" pitchFamily="2" charset="-78"/>
                <a:cs typeface="Sakkal Majalla" panose="02000000000000000000" pitchFamily="2" charset="-78"/>
              </a:rPr>
              <a:t> الإضافية</a:t>
            </a:r>
            <a:br>
              <a:rPr lang="en-US" sz="1600" dirty="0">
                <a:solidFill>
                  <a:srgbClr val="000000"/>
                </a:solidFill>
                <a:latin typeface="Sakkal Majalla" panose="02000000000000000000" pitchFamily="2" charset="-78"/>
                <a:cs typeface="Sakkal Majalla" panose="02000000000000000000" pitchFamily="2" charset="-78"/>
              </a:rPr>
            </a:br>
            <a:r>
              <a:rPr lang="ar-SA" sz="1600" dirty="0">
                <a:solidFill>
                  <a:srgbClr val="000000"/>
                </a:solidFill>
                <a:latin typeface="Sakkal Majalla" panose="02000000000000000000" pitchFamily="2" charset="-78"/>
                <a:cs typeface="Sakkal Majalla" panose="02000000000000000000" pitchFamily="2" charset="-78"/>
              </a:rPr>
              <a:t>الآن وبعد صياغة المشكلة بشكل جيد. يمكنك فتح برنامج إكسل وتشغيل أداة إكسل </a:t>
            </a:r>
            <a:r>
              <a:rPr lang="ar-SA" sz="1600" dirty="0" err="1">
                <a:solidFill>
                  <a:srgbClr val="000000"/>
                </a:solidFill>
                <a:latin typeface="Sakkal Majalla" panose="02000000000000000000" pitchFamily="2" charset="-78"/>
                <a:cs typeface="Sakkal Majalla" panose="02000000000000000000" pitchFamily="2" charset="-78"/>
              </a:rPr>
              <a:t>سولفر</a:t>
            </a:r>
            <a:r>
              <a:rPr lang="ar-SA" sz="1600" dirty="0">
                <a:solidFill>
                  <a:srgbClr val="000000"/>
                </a:solidFill>
                <a:latin typeface="Sakkal Majalla" panose="02000000000000000000" pitchFamily="2" charset="-78"/>
                <a:cs typeface="Sakkal Majalla" panose="02000000000000000000" pitchFamily="2" charset="-78"/>
              </a:rPr>
              <a:t>. يجب عليك أولا تنشيط هذه الأداة من نافذة خيارات إكسل  </a:t>
            </a:r>
            <a:r>
              <a:rPr lang="en-US" sz="1600" dirty="0">
                <a:solidFill>
                  <a:srgbClr val="000000"/>
                </a:solidFill>
                <a:latin typeface="Sakkal Majalla" panose="02000000000000000000" pitchFamily="2" charset="-78"/>
                <a:cs typeface="Sakkal Majalla" panose="02000000000000000000" pitchFamily="2" charset="-78"/>
              </a:rPr>
              <a:t>Excel Options ، </a:t>
            </a:r>
            <a:r>
              <a:rPr lang="ar-SA" sz="1600" dirty="0">
                <a:solidFill>
                  <a:srgbClr val="FF0000"/>
                </a:solidFill>
                <a:latin typeface="Sakkal Majalla" panose="02000000000000000000" pitchFamily="2" charset="-78"/>
                <a:cs typeface="Sakkal Majalla" panose="02000000000000000000" pitchFamily="2" charset="-78"/>
              </a:rPr>
              <a:t>لأنه لا يتم تنشيطها تلقائيا عند تثبيت مايكروسوفت أوفيس  </a:t>
            </a:r>
            <a:r>
              <a:rPr lang="en-US" sz="1600" dirty="0">
                <a:solidFill>
                  <a:srgbClr val="FF0000"/>
                </a:solidFill>
                <a:latin typeface="Sakkal Majalla" panose="02000000000000000000" pitchFamily="2" charset="-78"/>
                <a:cs typeface="Sakkal Majalla" panose="02000000000000000000" pitchFamily="2" charset="-78"/>
              </a:rPr>
              <a:t>Microsoft Office .</a:t>
            </a:r>
            <a:endParaRPr lang="ar-SA" sz="1600" dirty="0">
              <a:solidFill>
                <a:srgbClr val="FF0000"/>
              </a:solidFill>
              <a:latin typeface="Sakkal Majalla" panose="02000000000000000000" pitchFamily="2" charset="-78"/>
              <a:cs typeface="Sakkal Majalla" panose="02000000000000000000" pitchFamily="2" charset="-78"/>
            </a:endParaRPr>
          </a:p>
        </p:txBody>
      </p:sp>
      <p:pic>
        <p:nvPicPr>
          <p:cNvPr id="8" name="صورة 7">
            <a:extLst>
              <a:ext uri="{FF2B5EF4-FFF2-40B4-BE49-F238E27FC236}">
                <a16:creationId xmlns:a16="http://schemas.microsoft.com/office/drawing/2014/main" id="{A5D7B67C-45D8-C943-A054-7B029A76EDF5}"/>
              </a:ext>
            </a:extLst>
          </p:cNvPr>
          <p:cNvPicPr>
            <a:picLocks noChangeAspect="1"/>
          </p:cNvPicPr>
          <p:nvPr/>
        </p:nvPicPr>
        <p:blipFill>
          <a:blip r:embed="rId4"/>
          <a:stretch>
            <a:fillRect/>
          </a:stretch>
        </p:blipFill>
        <p:spPr>
          <a:xfrm>
            <a:off x="2731624" y="1516284"/>
            <a:ext cx="2639030" cy="2995138"/>
          </a:xfrm>
          <a:prstGeom prst="rect">
            <a:avLst/>
          </a:prstGeom>
        </p:spPr>
      </p:pic>
      <p:pic>
        <p:nvPicPr>
          <p:cNvPr id="9" name="صورة 8">
            <a:extLst>
              <a:ext uri="{FF2B5EF4-FFF2-40B4-BE49-F238E27FC236}">
                <a16:creationId xmlns:a16="http://schemas.microsoft.com/office/drawing/2014/main" id="{44C26EA1-94F4-DC1B-DFFA-69430934E307}"/>
              </a:ext>
            </a:extLst>
          </p:cNvPr>
          <p:cNvPicPr>
            <a:picLocks noChangeAspect="1"/>
          </p:cNvPicPr>
          <p:nvPr/>
        </p:nvPicPr>
        <p:blipFill>
          <a:blip r:embed="rId5"/>
          <a:stretch>
            <a:fillRect/>
          </a:stretch>
        </p:blipFill>
        <p:spPr>
          <a:xfrm>
            <a:off x="5472071" y="2113852"/>
            <a:ext cx="3506277" cy="1612769"/>
          </a:xfrm>
          <a:prstGeom prst="rect">
            <a:avLst/>
          </a:prstGeom>
        </p:spPr>
      </p:pic>
    </p:spTree>
    <p:extLst>
      <p:ext uri="{BB962C8B-B14F-4D97-AF65-F5344CB8AC3E}">
        <p14:creationId xmlns:p14="http://schemas.microsoft.com/office/powerpoint/2010/main" val="269974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2" name="مجموعة 1">
            <a:extLst>
              <a:ext uri="{FF2B5EF4-FFF2-40B4-BE49-F238E27FC236}">
                <a16:creationId xmlns:a16="http://schemas.microsoft.com/office/drawing/2014/main" id="{6006C731-C628-442F-6693-7CA3ADC61C93}"/>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61DBEFA3-921E-1F02-FE74-4FA0D1058604}"/>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B1508502-62DC-3ADD-6E99-96FB3F4A7F7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030" name="Picture 6">
            <a:extLst>
              <a:ext uri="{FF2B5EF4-FFF2-40B4-BE49-F238E27FC236}">
                <a16:creationId xmlns:a16="http://schemas.microsoft.com/office/drawing/2014/main" id="{E0D6BBFF-C878-C039-4D23-12B50A499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0" y="356743"/>
            <a:ext cx="2488019" cy="441838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764;p22">
            <a:extLst>
              <a:ext uri="{FF2B5EF4-FFF2-40B4-BE49-F238E27FC236}">
                <a16:creationId xmlns:a16="http://schemas.microsoft.com/office/drawing/2014/main" id="{5834191F-D556-8052-2AAD-CC42DE552491}"/>
              </a:ext>
            </a:extLst>
          </p:cNvPr>
          <p:cNvSpPr/>
          <p:nvPr/>
        </p:nvSpPr>
        <p:spPr>
          <a:xfrm>
            <a:off x="2530549" y="617675"/>
            <a:ext cx="6528391" cy="4093428"/>
          </a:xfrm>
          <a:prstGeom prst="roundRect">
            <a:avLst>
              <a:gd name="adj" fmla="val 11122"/>
            </a:avLst>
          </a:prstGeom>
          <a:solidFill>
            <a:srgbClr val="CCF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FEEB"/>
              </a:solidFill>
            </a:endParaRPr>
          </a:p>
        </p:txBody>
      </p:sp>
      <p:sp>
        <p:nvSpPr>
          <p:cNvPr id="5" name="مربع نص 4">
            <a:extLst>
              <a:ext uri="{FF2B5EF4-FFF2-40B4-BE49-F238E27FC236}">
                <a16:creationId xmlns:a16="http://schemas.microsoft.com/office/drawing/2014/main" id="{CA7EB51F-EFD7-946A-E14C-67E1C065A99E}"/>
              </a:ext>
            </a:extLst>
          </p:cNvPr>
          <p:cNvSpPr txBox="1"/>
          <p:nvPr/>
        </p:nvSpPr>
        <p:spPr>
          <a:xfrm>
            <a:off x="3764612" y="32900"/>
            <a:ext cx="3956132" cy="584775"/>
          </a:xfrm>
          <a:prstGeom prst="rect">
            <a:avLst/>
          </a:prstGeom>
          <a:noFill/>
        </p:spPr>
        <p:txBody>
          <a:bodyPr wrap="square">
            <a:spAutoFit/>
          </a:bodyPr>
          <a:lstStyle/>
          <a:p>
            <a:pPr algn="ctr" rtl="1"/>
            <a:r>
              <a:rPr lang="ar-SA" sz="3200" b="1" dirty="0">
                <a:solidFill>
                  <a:schemeClr val="accent2">
                    <a:lumMod val="75000"/>
                  </a:schemeClr>
                </a:solidFill>
                <a:latin typeface="Sakkal Majalla" panose="02000000000000000000" pitchFamily="2" charset="-78"/>
                <a:cs typeface="Sakkal Majalla" panose="02000000000000000000" pitchFamily="2" charset="-78"/>
              </a:rPr>
              <a:t>التحسين</a:t>
            </a:r>
            <a:endParaRPr lang="ar-SA" sz="6000" b="1" dirty="0">
              <a:ln w="0"/>
              <a:solidFill>
                <a:schemeClr val="accent2">
                  <a:lumMod val="75000"/>
                </a:schemeClr>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pic>
        <p:nvPicPr>
          <p:cNvPr id="6" name="صورة 5">
            <a:extLst>
              <a:ext uri="{FF2B5EF4-FFF2-40B4-BE49-F238E27FC236}">
                <a16:creationId xmlns:a16="http://schemas.microsoft.com/office/drawing/2014/main" id="{CC8D3943-B0F7-2205-794D-507763EB5419}"/>
              </a:ext>
            </a:extLst>
          </p:cNvPr>
          <p:cNvPicPr>
            <a:picLocks noChangeAspect="1"/>
          </p:cNvPicPr>
          <p:nvPr/>
        </p:nvPicPr>
        <p:blipFill>
          <a:blip r:embed="rId4"/>
          <a:stretch>
            <a:fillRect/>
          </a:stretch>
        </p:blipFill>
        <p:spPr>
          <a:xfrm>
            <a:off x="2746101" y="915346"/>
            <a:ext cx="6131681" cy="3610479"/>
          </a:xfrm>
          <a:prstGeom prst="rect">
            <a:avLst/>
          </a:prstGeom>
        </p:spPr>
      </p:pic>
    </p:spTree>
    <p:extLst>
      <p:ext uri="{BB962C8B-B14F-4D97-AF65-F5344CB8AC3E}">
        <p14:creationId xmlns:p14="http://schemas.microsoft.com/office/powerpoint/2010/main" val="113263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2" name="مجموعة 1">
            <a:extLst>
              <a:ext uri="{FF2B5EF4-FFF2-40B4-BE49-F238E27FC236}">
                <a16:creationId xmlns:a16="http://schemas.microsoft.com/office/drawing/2014/main" id="{6006C731-C628-442F-6693-7CA3ADC61C93}"/>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61DBEFA3-921E-1F02-FE74-4FA0D1058604}"/>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B1508502-62DC-3ADD-6E99-96FB3F4A7F7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030" name="Picture 6">
            <a:extLst>
              <a:ext uri="{FF2B5EF4-FFF2-40B4-BE49-F238E27FC236}">
                <a16:creationId xmlns:a16="http://schemas.microsoft.com/office/drawing/2014/main" id="{E0D6BBFF-C878-C039-4D23-12B50A499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0" y="356743"/>
            <a:ext cx="2488019" cy="441838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764;p22">
            <a:extLst>
              <a:ext uri="{FF2B5EF4-FFF2-40B4-BE49-F238E27FC236}">
                <a16:creationId xmlns:a16="http://schemas.microsoft.com/office/drawing/2014/main" id="{5834191F-D556-8052-2AAD-CC42DE552491}"/>
              </a:ext>
            </a:extLst>
          </p:cNvPr>
          <p:cNvSpPr/>
          <p:nvPr/>
        </p:nvSpPr>
        <p:spPr>
          <a:xfrm>
            <a:off x="2530549" y="617675"/>
            <a:ext cx="6528391" cy="4093428"/>
          </a:xfrm>
          <a:prstGeom prst="roundRect">
            <a:avLst>
              <a:gd name="adj" fmla="val 11122"/>
            </a:avLst>
          </a:prstGeom>
          <a:solidFill>
            <a:srgbClr val="CCF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FEEB"/>
              </a:solidFill>
            </a:endParaRPr>
          </a:p>
        </p:txBody>
      </p:sp>
      <p:sp>
        <p:nvSpPr>
          <p:cNvPr id="5" name="مربع نص 4">
            <a:extLst>
              <a:ext uri="{FF2B5EF4-FFF2-40B4-BE49-F238E27FC236}">
                <a16:creationId xmlns:a16="http://schemas.microsoft.com/office/drawing/2014/main" id="{CA7EB51F-EFD7-946A-E14C-67E1C065A99E}"/>
              </a:ext>
            </a:extLst>
          </p:cNvPr>
          <p:cNvSpPr txBox="1"/>
          <p:nvPr/>
        </p:nvSpPr>
        <p:spPr>
          <a:xfrm>
            <a:off x="3764612" y="32900"/>
            <a:ext cx="3956132" cy="584775"/>
          </a:xfrm>
          <a:prstGeom prst="rect">
            <a:avLst/>
          </a:prstGeom>
          <a:noFill/>
        </p:spPr>
        <p:txBody>
          <a:bodyPr wrap="square">
            <a:spAutoFit/>
          </a:bodyPr>
          <a:lstStyle/>
          <a:p>
            <a:pPr algn="ctr" rtl="1"/>
            <a:r>
              <a:rPr lang="ar-SA" sz="3200" b="1" dirty="0">
                <a:solidFill>
                  <a:schemeClr val="accent2">
                    <a:lumMod val="75000"/>
                  </a:schemeClr>
                </a:solidFill>
                <a:latin typeface="Sakkal Majalla" panose="02000000000000000000" pitchFamily="2" charset="-78"/>
                <a:cs typeface="Sakkal Majalla" panose="02000000000000000000" pitchFamily="2" charset="-78"/>
              </a:rPr>
              <a:t>التحسين</a:t>
            </a:r>
            <a:endParaRPr lang="ar-SA" sz="6000" b="1" dirty="0">
              <a:ln w="0"/>
              <a:solidFill>
                <a:schemeClr val="accent2">
                  <a:lumMod val="75000"/>
                </a:schemeClr>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pic>
        <p:nvPicPr>
          <p:cNvPr id="6" name="صورة 5">
            <a:extLst>
              <a:ext uri="{FF2B5EF4-FFF2-40B4-BE49-F238E27FC236}">
                <a16:creationId xmlns:a16="http://schemas.microsoft.com/office/drawing/2014/main" id="{31411AA9-701A-D240-C24C-F89162951466}"/>
              </a:ext>
            </a:extLst>
          </p:cNvPr>
          <p:cNvPicPr>
            <a:picLocks noChangeAspect="1"/>
          </p:cNvPicPr>
          <p:nvPr/>
        </p:nvPicPr>
        <p:blipFill>
          <a:blip r:embed="rId4"/>
          <a:stretch>
            <a:fillRect/>
          </a:stretch>
        </p:blipFill>
        <p:spPr>
          <a:xfrm>
            <a:off x="2744411" y="785762"/>
            <a:ext cx="6143196" cy="3740063"/>
          </a:xfrm>
          <a:prstGeom prst="rect">
            <a:avLst/>
          </a:prstGeom>
        </p:spPr>
      </p:pic>
    </p:spTree>
    <p:extLst>
      <p:ext uri="{BB962C8B-B14F-4D97-AF65-F5344CB8AC3E}">
        <p14:creationId xmlns:p14="http://schemas.microsoft.com/office/powerpoint/2010/main" val="13415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2" name="مجموعة 1">
            <a:extLst>
              <a:ext uri="{FF2B5EF4-FFF2-40B4-BE49-F238E27FC236}">
                <a16:creationId xmlns:a16="http://schemas.microsoft.com/office/drawing/2014/main" id="{6006C731-C628-442F-6693-7CA3ADC61C93}"/>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61DBEFA3-921E-1F02-FE74-4FA0D1058604}"/>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B1508502-62DC-3ADD-6E99-96FB3F4A7F7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030" name="Picture 6">
            <a:extLst>
              <a:ext uri="{FF2B5EF4-FFF2-40B4-BE49-F238E27FC236}">
                <a16:creationId xmlns:a16="http://schemas.microsoft.com/office/drawing/2014/main" id="{E0D6BBFF-C878-C039-4D23-12B50A499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0" y="356743"/>
            <a:ext cx="2488019" cy="441838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764;p22">
            <a:extLst>
              <a:ext uri="{FF2B5EF4-FFF2-40B4-BE49-F238E27FC236}">
                <a16:creationId xmlns:a16="http://schemas.microsoft.com/office/drawing/2014/main" id="{5834191F-D556-8052-2AAD-CC42DE552491}"/>
              </a:ext>
            </a:extLst>
          </p:cNvPr>
          <p:cNvSpPr/>
          <p:nvPr/>
        </p:nvSpPr>
        <p:spPr>
          <a:xfrm>
            <a:off x="2530549" y="519220"/>
            <a:ext cx="6528391" cy="4191883"/>
          </a:xfrm>
          <a:prstGeom prst="roundRect">
            <a:avLst>
              <a:gd name="adj" fmla="val 11122"/>
            </a:avLst>
          </a:prstGeom>
          <a:solidFill>
            <a:srgbClr val="CCF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FEEB"/>
              </a:solidFill>
            </a:endParaRPr>
          </a:p>
        </p:txBody>
      </p:sp>
      <p:sp>
        <p:nvSpPr>
          <p:cNvPr id="5" name="مربع نص 4">
            <a:extLst>
              <a:ext uri="{FF2B5EF4-FFF2-40B4-BE49-F238E27FC236}">
                <a16:creationId xmlns:a16="http://schemas.microsoft.com/office/drawing/2014/main" id="{CA7EB51F-EFD7-946A-E14C-67E1C065A99E}"/>
              </a:ext>
            </a:extLst>
          </p:cNvPr>
          <p:cNvSpPr txBox="1"/>
          <p:nvPr/>
        </p:nvSpPr>
        <p:spPr>
          <a:xfrm>
            <a:off x="3764612" y="32900"/>
            <a:ext cx="3956132" cy="584775"/>
          </a:xfrm>
          <a:prstGeom prst="rect">
            <a:avLst/>
          </a:prstGeom>
          <a:noFill/>
        </p:spPr>
        <p:txBody>
          <a:bodyPr wrap="square">
            <a:spAutoFit/>
          </a:bodyPr>
          <a:lstStyle/>
          <a:p>
            <a:pPr algn="ctr" rtl="1"/>
            <a:r>
              <a:rPr lang="ar-SA" sz="3200" b="1" dirty="0">
                <a:solidFill>
                  <a:schemeClr val="accent2">
                    <a:lumMod val="75000"/>
                  </a:schemeClr>
                </a:solidFill>
                <a:latin typeface="Sakkal Majalla" panose="02000000000000000000" pitchFamily="2" charset="-78"/>
                <a:cs typeface="Sakkal Majalla" panose="02000000000000000000" pitchFamily="2" charset="-78"/>
              </a:rPr>
              <a:t>التحسين</a:t>
            </a:r>
            <a:endParaRPr lang="ar-SA" sz="6000" b="1" dirty="0">
              <a:ln w="0"/>
              <a:solidFill>
                <a:schemeClr val="accent2">
                  <a:lumMod val="75000"/>
                </a:schemeClr>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sp>
        <p:nvSpPr>
          <p:cNvPr id="6" name="مربع نص 5">
            <a:extLst>
              <a:ext uri="{FF2B5EF4-FFF2-40B4-BE49-F238E27FC236}">
                <a16:creationId xmlns:a16="http://schemas.microsoft.com/office/drawing/2014/main" id="{FD7B8D04-17B8-3AAC-704F-1CAFB315381B}"/>
              </a:ext>
            </a:extLst>
          </p:cNvPr>
          <p:cNvSpPr txBox="1"/>
          <p:nvPr/>
        </p:nvSpPr>
        <p:spPr>
          <a:xfrm>
            <a:off x="2652218" y="681697"/>
            <a:ext cx="6285052" cy="1077218"/>
          </a:xfrm>
          <a:prstGeom prst="rect">
            <a:avLst/>
          </a:prstGeom>
          <a:noFill/>
        </p:spPr>
        <p:txBody>
          <a:bodyPr wrap="square">
            <a:spAutoFit/>
          </a:bodyPr>
          <a:lstStyle>
            <a:defPPr>
              <a:defRPr lang="ar-SA"/>
            </a:defPPr>
            <a:lvl1pPr>
              <a:defRPr b="0" i="0">
                <a:solidFill>
                  <a:srgbClr val="202124"/>
                </a:solidFill>
                <a:effectLst/>
                <a:cs typeface="+mj-cs"/>
              </a:defRPr>
            </a:lvl1pPr>
          </a:lstStyle>
          <a:p>
            <a:pPr algn="r" rtl="1"/>
            <a:r>
              <a:rPr lang="ar-SA" sz="1600" dirty="0">
                <a:solidFill>
                  <a:srgbClr val="FF0000"/>
                </a:solidFill>
                <a:latin typeface="Sakkal Majalla" panose="02000000000000000000" pitchFamily="2" charset="-78"/>
                <a:cs typeface="Sakkal Majalla" panose="02000000000000000000" pitchFamily="2" charset="-78"/>
              </a:rPr>
              <a:t>استخدام أداة </a:t>
            </a:r>
            <a:r>
              <a:rPr lang="ar-SA" sz="1600" dirty="0" err="1">
                <a:solidFill>
                  <a:srgbClr val="FF0000"/>
                </a:solidFill>
                <a:latin typeface="Sakkal Majalla" panose="02000000000000000000" pitchFamily="2" charset="-78"/>
                <a:cs typeface="Sakkal Majalla" panose="02000000000000000000" pitchFamily="2" charset="-78"/>
              </a:rPr>
              <a:t>سولفر</a:t>
            </a:r>
            <a:br>
              <a:rPr lang="en-US" sz="1600" dirty="0">
                <a:solidFill>
                  <a:srgbClr val="000000"/>
                </a:solidFill>
                <a:latin typeface="Sakkal Majalla" panose="02000000000000000000" pitchFamily="2" charset="-78"/>
                <a:cs typeface="Sakkal Majalla" panose="02000000000000000000" pitchFamily="2" charset="-78"/>
              </a:rPr>
            </a:br>
            <a:r>
              <a:rPr lang="ar-SA" sz="1600" dirty="0">
                <a:solidFill>
                  <a:srgbClr val="000000"/>
                </a:solidFill>
                <a:latin typeface="Sakkal Majalla" panose="02000000000000000000" pitchFamily="2" charset="-78"/>
                <a:cs typeface="Sakkal Majalla" panose="02000000000000000000" pitchFamily="2" charset="-78"/>
              </a:rPr>
              <a:t>عليك قبل كل شيء حساب العدد الإجمالي للرحلات السياحية لعام 2019 (مقدرا بالآلاف) ، وللقيام بذلك ستستخدم دالة الجمع  </a:t>
            </a:r>
            <a:r>
              <a:rPr lang="en-US" sz="1600" dirty="0">
                <a:solidFill>
                  <a:srgbClr val="000000"/>
                </a:solidFill>
                <a:latin typeface="Sakkal Majalla" panose="02000000000000000000" pitchFamily="2" charset="-78"/>
                <a:cs typeface="Sakkal Majalla" panose="02000000000000000000" pitchFamily="2" charset="-78"/>
              </a:rPr>
              <a:t>SUM  </a:t>
            </a:r>
            <a:r>
              <a:rPr lang="ar-SA" sz="1600" dirty="0">
                <a:solidFill>
                  <a:srgbClr val="000000"/>
                </a:solidFill>
                <a:latin typeface="Sakkal Majalla" panose="02000000000000000000" pitchFamily="2" charset="-78"/>
                <a:cs typeface="Sakkal Majalla" panose="02000000000000000000" pitchFamily="2" charset="-78"/>
              </a:rPr>
              <a:t>في إكسل، حيث ستقوم بتحديد وإيجاد مجموع الخلايا التي تحتوي على أعداد الرحلات السياحية الشهرية.</a:t>
            </a:r>
          </a:p>
        </p:txBody>
      </p:sp>
      <p:pic>
        <p:nvPicPr>
          <p:cNvPr id="8" name="صورة 7">
            <a:extLst>
              <a:ext uri="{FF2B5EF4-FFF2-40B4-BE49-F238E27FC236}">
                <a16:creationId xmlns:a16="http://schemas.microsoft.com/office/drawing/2014/main" id="{E16AFD8D-EFF6-D0BC-4A35-82D1691BF0DA}"/>
              </a:ext>
            </a:extLst>
          </p:cNvPr>
          <p:cNvPicPr>
            <a:picLocks noChangeAspect="1"/>
          </p:cNvPicPr>
          <p:nvPr/>
        </p:nvPicPr>
        <p:blipFill>
          <a:blip r:embed="rId4"/>
          <a:stretch>
            <a:fillRect/>
          </a:stretch>
        </p:blipFill>
        <p:spPr>
          <a:xfrm>
            <a:off x="2870523" y="1574730"/>
            <a:ext cx="2991554" cy="3049549"/>
          </a:xfrm>
          <a:prstGeom prst="rect">
            <a:avLst/>
          </a:prstGeom>
        </p:spPr>
      </p:pic>
      <p:pic>
        <p:nvPicPr>
          <p:cNvPr id="9" name="صورة 8">
            <a:extLst>
              <a:ext uri="{FF2B5EF4-FFF2-40B4-BE49-F238E27FC236}">
                <a16:creationId xmlns:a16="http://schemas.microsoft.com/office/drawing/2014/main" id="{C935E91E-924D-6E72-64AD-0DD7BD3A0225}"/>
              </a:ext>
            </a:extLst>
          </p:cNvPr>
          <p:cNvPicPr>
            <a:picLocks noChangeAspect="1"/>
          </p:cNvPicPr>
          <p:nvPr/>
        </p:nvPicPr>
        <p:blipFill>
          <a:blip r:embed="rId5"/>
          <a:stretch>
            <a:fillRect/>
          </a:stretch>
        </p:blipFill>
        <p:spPr>
          <a:xfrm>
            <a:off x="5950155" y="2113265"/>
            <a:ext cx="2987115" cy="1810003"/>
          </a:xfrm>
          <a:prstGeom prst="rect">
            <a:avLst/>
          </a:prstGeom>
        </p:spPr>
      </p:pic>
    </p:spTree>
    <p:extLst>
      <p:ext uri="{BB962C8B-B14F-4D97-AF65-F5344CB8AC3E}">
        <p14:creationId xmlns:p14="http://schemas.microsoft.com/office/powerpoint/2010/main" val="371084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2" name="مجموعة 1">
            <a:extLst>
              <a:ext uri="{FF2B5EF4-FFF2-40B4-BE49-F238E27FC236}">
                <a16:creationId xmlns:a16="http://schemas.microsoft.com/office/drawing/2014/main" id="{6006C731-C628-442F-6693-7CA3ADC61C93}"/>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61DBEFA3-921E-1F02-FE74-4FA0D1058604}"/>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B1508502-62DC-3ADD-6E99-96FB3F4A7F7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030" name="Picture 6">
            <a:extLst>
              <a:ext uri="{FF2B5EF4-FFF2-40B4-BE49-F238E27FC236}">
                <a16:creationId xmlns:a16="http://schemas.microsoft.com/office/drawing/2014/main" id="{E0D6BBFF-C878-C039-4D23-12B50A499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0" y="356743"/>
            <a:ext cx="2488019" cy="441838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764;p22">
            <a:extLst>
              <a:ext uri="{FF2B5EF4-FFF2-40B4-BE49-F238E27FC236}">
                <a16:creationId xmlns:a16="http://schemas.microsoft.com/office/drawing/2014/main" id="{5834191F-D556-8052-2AAD-CC42DE552491}"/>
              </a:ext>
            </a:extLst>
          </p:cNvPr>
          <p:cNvSpPr/>
          <p:nvPr/>
        </p:nvSpPr>
        <p:spPr>
          <a:xfrm>
            <a:off x="2530549" y="617675"/>
            <a:ext cx="6528391" cy="4093428"/>
          </a:xfrm>
          <a:prstGeom prst="roundRect">
            <a:avLst>
              <a:gd name="adj" fmla="val 11122"/>
            </a:avLst>
          </a:prstGeom>
          <a:solidFill>
            <a:srgbClr val="CCF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FEEB"/>
              </a:solidFill>
            </a:endParaRPr>
          </a:p>
        </p:txBody>
      </p:sp>
      <p:sp>
        <p:nvSpPr>
          <p:cNvPr id="5" name="مربع نص 4">
            <a:extLst>
              <a:ext uri="{FF2B5EF4-FFF2-40B4-BE49-F238E27FC236}">
                <a16:creationId xmlns:a16="http://schemas.microsoft.com/office/drawing/2014/main" id="{CA7EB51F-EFD7-946A-E14C-67E1C065A99E}"/>
              </a:ext>
            </a:extLst>
          </p:cNvPr>
          <p:cNvSpPr txBox="1"/>
          <p:nvPr/>
        </p:nvSpPr>
        <p:spPr>
          <a:xfrm>
            <a:off x="3764612" y="32900"/>
            <a:ext cx="3956132" cy="584775"/>
          </a:xfrm>
          <a:prstGeom prst="rect">
            <a:avLst/>
          </a:prstGeom>
          <a:noFill/>
        </p:spPr>
        <p:txBody>
          <a:bodyPr wrap="square">
            <a:spAutoFit/>
          </a:bodyPr>
          <a:lstStyle/>
          <a:p>
            <a:pPr algn="ctr" rtl="1"/>
            <a:r>
              <a:rPr lang="ar-SA" sz="3200" b="1" dirty="0">
                <a:solidFill>
                  <a:schemeClr val="accent2">
                    <a:lumMod val="75000"/>
                  </a:schemeClr>
                </a:solidFill>
                <a:latin typeface="Sakkal Majalla" panose="02000000000000000000" pitchFamily="2" charset="-78"/>
                <a:cs typeface="Sakkal Majalla" panose="02000000000000000000" pitchFamily="2" charset="-78"/>
              </a:rPr>
              <a:t>التحسين</a:t>
            </a:r>
            <a:endParaRPr lang="ar-SA" sz="6000" b="1" dirty="0">
              <a:ln w="0"/>
              <a:solidFill>
                <a:schemeClr val="accent2">
                  <a:lumMod val="75000"/>
                </a:schemeClr>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sp>
        <p:nvSpPr>
          <p:cNvPr id="6" name="مربع نص 5">
            <a:extLst>
              <a:ext uri="{FF2B5EF4-FFF2-40B4-BE49-F238E27FC236}">
                <a16:creationId xmlns:a16="http://schemas.microsoft.com/office/drawing/2014/main" id="{3DFB07DD-B3AF-B54C-E0C0-F72D78EAB8A7}"/>
              </a:ext>
            </a:extLst>
          </p:cNvPr>
          <p:cNvSpPr txBox="1"/>
          <p:nvPr/>
        </p:nvSpPr>
        <p:spPr>
          <a:xfrm>
            <a:off x="2663812" y="681697"/>
            <a:ext cx="6157732" cy="1569660"/>
          </a:xfrm>
          <a:prstGeom prst="rect">
            <a:avLst/>
          </a:prstGeom>
          <a:noFill/>
        </p:spPr>
        <p:txBody>
          <a:bodyPr wrap="square">
            <a:spAutoFit/>
          </a:bodyPr>
          <a:lstStyle>
            <a:defPPr>
              <a:defRPr lang="ar-SA"/>
            </a:defPPr>
            <a:lvl1pPr>
              <a:defRPr b="0" i="0">
                <a:solidFill>
                  <a:srgbClr val="202124"/>
                </a:solidFill>
                <a:effectLst/>
                <a:cs typeface="+mj-cs"/>
              </a:defRPr>
            </a:lvl1pPr>
          </a:lstStyle>
          <a:p>
            <a:pPr algn="r" rtl="1"/>
            <a:r>
              <a:rPr lang="ar-SA" sz="1600" dirty="0">
                <a:solidFill>
                  <a:srgbClr val="000000"/>
                </a:solidFill>
                <a:latin typeface="Sakkal Majalla" panose="02000000000000000000" pitchFamily="2" charset="-78"/>
                <a:cs typeface="Sakkal Majalla" panose="02000000000000000000" pitchFamily="2" charset="-78"/>
              </a:rPr>
              <a:t>عليك بعد ذلك فتح ملف إكسل الذي يحتوي على بيانات الرحلات السياحية لعام 2019 في ورقة عمل </a:t>
            </a:r>
            <a:r>
              <a:rPr lang="ar-SA" sz="1600" dirty="0" err="1">
                <a:solidFill>
                  <a:srgbClr val="000000"/>
                </a:solidFill>
                <a:latin typeface="Sakkal Majalla" panose="02000000000000000000" pitchFamily="2" charset="-78"/>
                <a:cs typeface="Sakkal Majalla" panose="02000000000000000000" pitchFamily="2" charset="-78"/>
              </a:rPr>
              <a:t>بإسم</a:t>
            </a:r>
            <a:r>
              <a:rPr lang="ar-SA" sz="1600" dirty="0">
                <a:solidFill>
                  <a:srgbClr val="000000"/>
                </a:solidFill>
                <a:latin typeface="Sakkal Majalla" panose="02000000000000000000" pitchFamily="2" charset="-78"/>
                <a:cs typeface="Sakkal Majalla" panose="02000000000000000000" pitchFamily="2" charset="-78"/>
              </a:rPr>
              <a:t> "2019"، ثم ستنشئ ورقة عمل جديدة باسم "</a:t>
            </a:r>
            <a:r>
              <a:rPr lang="en-US" sz="1600" dirty="0">
                <a:solidFill>
                  <a:srgbClr val="000000"/>
                </a:solidFill>
                <a:latin typeface="Sakkal Majalla" panose="02000000000000000000" pitchFamily="2" charset="-78"/>
                <a:cs typeface="Sakkal Majalla" panose="02000000000000000000" pitchFamily="2" charset="-78"/>
              </a:rPr>
              <a:t>Solver" </a:t>
            </a:r>
            <a:r>
              <a:rPr lang="ar-SA" sz="1600" dirty="0">
                <a:solidFill>
                  <a:srgbClr val="000000"/>
                </a:solidFill>
                <a:latin typeface="Sakkal Majalla" panose="02000000000000000000" pitchFamily="2" charset="-78"/>
                <a:cs typeface="Sakkal Majalla" panose="02000000000000000000" pitchFamily="2" charset="-78"/>
              </a:rPr>
              <a:t>بنفس البيانات الموجودة في ورقة عمل "2019".</a:t>
            </a:r>
            <a:br>
              <a:rPr lang="ar-SA" sz="1600" dirty="0">
                <a:solidFill>
                  <a:srgbClr val="000000"/>
                </a:solidFill>
                <a:latin typeface="Sakkal Majalla" panose="02000000000000000000" pitchFamily="2" charset="-78"/>
                <a:cs typeface="Sakkal Majalla" panose="02000000000000000000" pitchFamily="2" charset="-78"/>
              </a:rPr>
            </a:br>
            <a:r>
              <a:rPr lang="ar-SA" sz="1600" dirty="0">
                <a:solidFill>
                  <a:srgbClr val="000000"/>
                </a:solidFill>
                <a:latin typeface="Sakkal Majalla" panose="02000000000000000000" pitchFamily="2" charset="-78"/>
                <a:cs typeface="Sakkal Majalla" panose="02000000000000000000" pitchFamily="2" charset="-78"/>
              </a:rPr>
              <a:t>من المهم القيام بالخطوة المذكورة نظرا لأن استخدام أداة </a:t>
            </a:r>
            <a:r>
              <a:rPr lang="ar-SA" sz="1600" dirty="0" err="1">
                <a:solidFill>
                  <a:srgbClr val="000000"/>
                </a:solidFill>
                <a:latin typeface="Sakkal Majalla" panose="02000000000000000000" pitchFamily="2" charset="-78"/>
                <a:cs typeface="Sakkal Majalla" panose="02000000000000000000" pitchFamily="2" charset="-78"/>
              </a:rPr>
              <a:t>سولفر</a:t>
            </a:r>
            <a:r>
              <a:rPr lang="ar-SA" sz="1600" dirty="0">
                <a:solidFill>
                  <a:srgbClr val="000000"/>
                </a:solidFill>
                <a:latin typeface="Sakkal Majalla" panose="02000000000000000000" pitchFamily="2" charset="-78"/>
                <a:cs typeface="Sakkal Majalla" panose="02000000000000000000" pitchFamily="2" charset="-78"/>
              </a:rPr>
              <a:t> يؤدي إلى تغيير القيم الموجودة في البيانات بشكل دائم وبدون خيار للتراجع، لذلك عليك الاحتفاظ بورقة عمل البيانات الأصلية ( الورقة "2019" في هذا المثال)، لاستخدامها من جديد في حالة كانت نتائج أداة </a:t>
            </a:r>
            <a:r>
              <a:rPr lang="ar-SA" sz="1600" dirty="0" err="1">
                <a:solidFill>
                  <a:srgbClr val="000000"/>
                </a:solidFill>
                <a:latin typeface="Sakkal Majalla" panose="02000000000000000000" pitchFamily="2" charset="-78"/>
                <a:cs typeface="Sakkal Majalla" panose="02000000000000000000" pitchFamily="2" charset="-78"/>
              </a:rPr>
              <a:t>سولفر</a:t>
            </a:r>
            <a:r>
              <a:rPr lang="ar-SA" sz="1600" dirty="0">
                <a:solidFill>
                  <a:srgbClr val="000000"/>
                </a:solidFill>
                <a:latin typeface="Sakkal Majalla" panose="02000000000000000000" pitchFamily="2" charset="-78"/>
                <a:cs typeface="Sakkal Majalla" panose="02000000000000000000" pitchFamily="2" charset="-78"/>
              </a:rPr>
              <a:t> غير مرضية.</a:t>
            </a:r>
            <a:br>
              <a:rPr lang="ar-SA" sz="1600" dirty="0">
                <a:solidFill>
                  <a:srgbClr val="000000"/>
                </a:solidFill>
                <a:latin typeface="Sakkal Majalla" panose="02000000000000000000" pitchFamily="2" charset="-78"/>
                <a:cs typeface="Sakkal Majalla" panose="02000000000000000000" pitchFamily="2" charset="-78"/>
              </a:rPr>
            </a:br>
            <a:r>
              <a:rPr lang="ar-SA" sz="1600" dirty="0">
                <a:solidFill>
                  <a:srgbClr val="000000"/>
                </a:solidFill>
                <a:latin typeface="Sakkal Majalla" panose="02000000000000000000" pitchFamily="2" charset="-78"/>
                <a:cs typeface="Sakkal Majalla" panose="02000000000000000000" pitchFamily="2" charset="-78"/>
              </a:rPr>
              <a:t>إن أسهل طريقة لنسخ القيم الموجودة في ورقة العمل "2019" هي بإنشاء نسخة من الورقة نفسها.</a:t>
            </a:r>
          </a:p>
        </p:txBody>
      </p:sp>
      <p:pic>
        <p:nvPicPr>
          <p:cNvPr id="8" name="صورة 7">
            <a:extLst>
              <a:ext uri="{FF2B5EF4-FFF2-40B4-BE49-F238E27FC236}">
                <a16:creationId xmlns:a16="http://schemas.microsoft.com/office/drawing/2014/main" id="{DF96A3E0-B953-6F76-87DE-EB9830D9510F}"/>
              </a:ext>
            </a:extLst>
          </p:cNvPr>
          <p:cNvPicPr>
            <a:picLocks noChangeAspect="1"/>
          </p:cNvPicPr>
          <p:nvPr/>
        </p:nvPicPr>
        <p:blipFill>
          <a:blip r:embed="rId4"/>
          <a:stretch>
            <a:fillRect/>
          </a:stretch>
        </p:blipFill>
        <p:spPr>
          <a:xfrm>
            <a:off x="2882096" y="2388340"/>
            <a:ext cx="5833641" cy="2137486"/>
          </a:xfrm>
          <a:prstGeom prst="rect">
            <a:avLst/>
          </a:prstGeom>
        </p:spPr>
      </p:pic>
    </p:spTree>
    <p:extLst>
      <p:ext uri="{BB962C8B-B14F-4D97-AF65-F5344CB8AC3E}">
        <p14:creationId xmlns:p14="http://schemas.microsoft.com/office/powerpoint/2010/main" val="72588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2" name="مجموعة 1">
            <a:extLst>
              <a:ext uri="{FF2B5EF4-FFF2-40B4-BE49-F238E27FC236}">
                <a16:creationId xmlns:a16="http://schemas.microsoft.com/office/drawing/2014/main" id="{6006C731-C628-442F-6693-7CA3ADC61C93}"/>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61DBEFA3-921E-1F02-FE74-4FA0D1058604}"/>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B1508502-62DC-3ADD-6E99-96FB3F4A7F7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030" name="Picture 6">
            <a:extLst>
              <a:ext uri="{FF2B5EF4-FFF2-40B4-BE49-F238E27FC236}">
                <a16:creationId xmlns:a16="http://schemas.microsoft.com/office/drawing/2014/main" id="{E0D6BBFF-C878-C039-4D23-12B50A499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0" y="356743"/>
            <a:ext cx="2488019" cy="441838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764;p22">
            <a:extLst>
              <a:ext uri="{FF2B5EF4-FFF2-40B4-BE49-F238E27FC236}">
                <a16:creationId xmlns:a16="http://schemas.microsoft.com/office/drawing/2014/main" id="{5834191F-D556-8052-2AAD-CC42DE552491}"/>
              </a:ext>
            </a:extLst>
          </p:cNvPr>
          <p:cNvSpPr/>
          <p:nvPr/>
        </p:nvSpPr>
        <p:spPr>
          <a:xfrm>
            <a:off x="2573079" y="617675"/>
            <a:ext cx="6485861" cy="4012198"/>
          </a:xfrm>
          <a:prstGeom prst="roundRect">
            <a:avLst>
              <a:gd name="adj" fmla="val 11122"/>
            </a:avLst>
          </a:prstGeom>
          <a:solidFill>
            <a:srgbClr val="CCF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FEEB"/>
              </a:solidFill>
            </a:endParaRPr>
          </a:p>
        </p:txBody>
      </p:sp>
      <p:sp>
        <p:nvSpPr>
          <p:cNvPr id="5" name="مربع نص 4">
            <a:extLst>
              <a:ext uri="{FF2B5EF4-FFF2-40B4-BE49-F238E27FC236}">
                <a16:creationId xmlns:a16="http://schemas.microsoft.com/office/drawing/2014/main" id="{CA7EB51F-EFD7-946A-E14C-67E1C065A99E}"/>
              </a:ext>
            </a:extLst>
          </p:cNvPr>
          <p:cNvSpPr txBox="1"/>
          <p:nvPr/>
        </p:nvSpPr>
        <p:spPr>
          <a:xfrm>
            <a:off x="3764612" y="32900"/>
            <a:ext cx="3956132" cy="584775"/>
          </a:xfrm>
          <a:prstGeom prst="rect">
            <a:avLst/>
          </a:prstGeom>
          <a:noFill/>
        </p:spPr>
        <p:txBody>
          <a:bodyPr wrap="square">
            <a:spAutoFit/>
          </a:bodyPr>
          <a:lstStyle/>
          <a:p>
            <a:pPr algn="ctr" rtl="1"/>
            <a:r>
              <a:rPr lang="ar-SA" sz="3200" b="1" dirty="0">
                <a:solidFill>
                  <a:schemeClr val="accent2">
                    <a:lumMod val="75000"/>
                  </a:schemeClr>
                </a:solidFill>
                <a:latin typeface="Sakkal Majalla" panose="02000000000000000000" pitchFamily="2" charset="-78"/>
                <a:cs typeface="Sakkal Majalla" panose="02000000000000000000" pitchFamily="2" charset="-78"/>
              </a:rPr>
              <a:t>التحسين</a:t>
            </a:r>
            <a:endParaRPr lang="ar-SA" sz="6000" b="1" dirty="0">
              <a:ln w="0"/>
              <a:solidFill>
                <a:schemeClr val="accent2">
                  <a:lumMod val="75000"/>
                </a:schemeClr>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pic>
        <p:nvPicPr>
          <p:cNvPr id="6" name="صورة 5">
            <a:extLst>
              <a:ext uri="{FF2B5EF4-FFF2-40B4-BE49-F238E27FC236}">
                <a16:creationId xmlns:a16="http://schemas.microsoft.com/office/drawing/2014/main" id="{6207999A-D99B-36F5-A5E8-5E838F42E9D0}"/>
              </a:ext>
            </a:extLst>
          </p:cNvPr>
          <p:cNvPicPr>
            <a:picLocks noChangeAspect="1"/>
          </p:cNvPicPr>
          <p:nvPr/>
        </p:nvPicPr>
        <p:blipFill>
          <a:blip r:embed="rId4"/>
          <a:stretch>
            <a:fillRect/>
          </a:stretch>
        </p:blipFill>
        <p:spPr>
          <a:xfrm>
            <a:off x="5960426" y="729504"/>
            <a:ext cx="2856462" cy="3796321"/>
          </a:xfrm>
          <a:prstGeom prst="rect">
            <a:avLst/>
          </a:prstGeom>
        </p:spPr>
      </p:pic>
      <p:pic>
        <p:nvPicPr>
          <p:cNvPr id="8" name="صورة 7">
            <a:extLst>
              <a:ext uri="{FF2B5EF4-FFF2-40B4-BE49-F238E27FC236}">
                <a16:creationId xmlns:a16="http://schemas.microsoft.com/office/drawing/2014/main" id="{DA78A278-C80D-DB30-9FCE-E34CDDC2FB09}"/>
              </a:ext>
            </a:extLst>
          </p:cNvPr>
          <p:cNvPicPr>
            <a:picLocks noChangeAspect="1"/>
          </p:cNvPicPr>
          <p:nvPr/>
        </p:nvPicPr>
        <p:blipFill>
          <a:blip r:embed="rId5"/>
          <a:stretch>
            <a:fillRect/>
          </a:stretch>
        </p:blipFill>
        <p:spPr>
          <a:xfrm>
            <a:off x="2719781" y="2205163"/>
            <a:ext cx="2856462" cy="2320662"/>
          </a:xfrm>
          <a:prstGeom prst="rect">
            <a:avLst/>
          </a:prstGeom>
        </p:spPr>
      </p:pic>
      <p:pic>
        <p:nvPicPr>
          <p:cNvPr id="9" name="صورة 8">
            <a:extLst>
              <a:ext uri="{FF2B5EF4-FFF2-40B4-BE49-F238E27FC236}">
                <a16:creationId xmlns:a16="http://schemas.microsoft.com/office/drawing/2014/main" id="{9550DE01-2AC1-6018-FE9E-F7BBCC333BBB}"/>
              </a:ext>
            </a:extLst>
          </p:cNvPr>
          <p:cNvPicPr>
            <a:picLocks noChangeAspect="1"/>
          </p:cNvPicPr>
          <p:nvPr/>
        </p:nvPicPr>
        <p:blipFill>
          <a:blip r:embed="rId6"/>
          <a:stretch>
            <a:fillRect/>
          </a:stretch>
        </p:blipFill>
        <p:spPr>
          <a:xfrm>
            <a:off x="2719781" y="729504"/>
            <a:ext cx="2856462" cy="1411637"/>
          </a:xfrm>
          <a:prstGeom prst="rect">
            <a:avLst/>
          </a:prstGeom>
        </p:spPr>
      </p:pic>
    </p:spTree>
    <p:extLst>
      <p:ext uri="{BB962C8B-B14F-4D97-AF65-F5344CB8AC3E}">
        <p14:creationId xmlns:p14="http://schemas.microsoft.com/office/powerpoint/2010/main" val="346006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grpSp>
        <p:nvGrpSpPr>
          <p:cNvPr id="721" name="Google Shape;721;p31"/>
          <p:cNvGrpSpPr/>
          <p:nvPr/>
        </p:nvGrpSpPr>
        <p:grpSpPr>
          <a:xfrm>
            <a:off x="2527946" y="1170000"/>
            <a:ext cx="4106120" cy="3242102"/>
            <a:chOff x="2527946" y="1170000"/>
            <a:chExt cx="4106120" cy="3242102"/>
          </a:xfrm>
        </p:grpSpPr>
        <p:sp>
          <p:nvSpPr>
            <p:cNvPr id="722" name="Google Shape;722;p31"/>
            <p:cNvSpPr/>
            <p:nvPr/>
          </p:nvSpPr>
          <p:spPr>
            <a:xfrm>
              <a:off x="2527946" y="2541152"/>
              <a:ext cx="1420869" cy="513888"/>
            </a:xfrm>
            <a:custGeom>
              <a:avLst/>
              <a:gdLst/>
              <a:ahLst/>
              <a:cxnLst/>
              <a:rect l="l" t="t" r="r" b="b"/>
              <a:pathLst>
                <a:path w="32900" h="11899" extrusionOk="0">
                  <a:moveTo>
                    <a:pt x="32806" y="1"/>
                  </a:moveTo>
                  <a:lnTo>
                    <a:pt x="5949" y="1"/>
                  </a:lnTo>
                  <a:cubicBezTo>
                    <a:pt x="2664" y="1"/>
                    <a:pt x="1" y="2664"/>
                    <a:pt x="1" y="5950"/>
                  </a:cubicBezTo>
                  <a:cubicBezTo>
                    <a:pt x="1" y="9235"/>
                    <a:pt x="2664" y="11898"/>
                    <a:pt x="5949" y="11898"/>
                  </a:cubicBezTo>
                  <a:lnTo>
                    <a:pt x="32899" y="11898"/>
                  </a:lnTo>
                  <a:cubicBezTo>
                    <a:pt x="31625" y="10228"/>
                    <a:pt x="30861" y="8149"/>
                    <a:pt x="30861" y="5887"/>
                  </a:cubicBezTo>
                  <a:cubicBezTo>
                    <a:pt x="30861" y="3681"/>
                    <a:pt x="31589" y="1649"/>
                    <a:pt x="32806"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1"/>
            <p:cNvSpPr/>
            <p:nvPr/>
          </p:nvSpPr>
          <p:spPr>
            <a:xfrm>
              <a:off x="2575583" y="2588789"/>
              <a:ext cx="421121" cy="421121"/>
            </a:xfrm>
            <a:custGeom>
              <a:avLst/>
              <a:gdLst/>
              <a:ahLst/>
              <a:cxnLst/>
              <a:rect l="l" t="t" r="r" b="b"/>
              <a:pathLst>
                <a:path w="9751" h="9751" extrusionOk="0">
                  <a:moveTo>
                    <a:pt x="9751" y="4875"/>
                  </a:moveTo>
                  <a:cubicBezTo>
                    <a:pt x="9751" y="6168"/>
                    <a:pt x="9237" y="7409"/>
                    <a:pt x="8323" y="8322"/>
                  </a:cubicBezTo>
                  <a:cubicBezTo>
                    <a:pt x="7408" y="9237"/>
                    <a:pt x="6168" y="9751"/>
                    <a:pt x="4876" y="9751"/>
                  </a:cubicBezTo>
                  <a:cubicBezTo>
                    <a:pt x="3583" y="9751"/>
                    <a:pt x="2343" y="9237"/>
                    <a:pt x="1429" y="8322"/>
                  </a:cubicBezTo>
                  <a:cubicBezTo>
                    <a:pt x="514" y="7409"/>
                    <a:pt x="1" y="6168"/>
                    <a:pt x="1" y="4875"/>
                  </a:cubicBezTo>
                  <a:cubicBezTo>
                    <a:pt x="1" y="2183"/>
                    <a:pt x="2183" y="1"/>
                    <a:pt x="4876" y="1"/>
                  </a:cubicBezTo>
                  <a:cubicBezTo>
                    <a:pt x="6168" y="1"/>
                    <a:pt x="7408" y="514"/>
                    <a:pt x="8323" y="1428"/>
                  </a:cubicBezTo>
                  <a:cubicBezTo>
                    <a:pt x="9237" y="2343"/>
                    <a:pt x="9751" y="3583"/>
                    <a:pt x="9751" y="4875"/>
                  </a:cubicBez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dirty="0">
                  <a:solidFill>
                    <a:schemeClr val="bg1"/>
                  </a:solidFill>
                </a:rPr>
                <a:t>4</a:t>
              </a:r>
              <a:endParaRPr dirty="0">
                <a:solidFill>
                  <a:schemeClr val="bg1"/>
                </a:solidFill>
              </a:endParaRPr>
            </a:p>
          </p:txBody>
        </p:sp>
        <p:sp>
          <p:nvSpPr>
            <p:cNvPr id="724" name="Google Shape;724;p31"/>
            <p:cNvSpPr/>
            <p:nvPr/>
          </p:nvSpPr>
          <p:spPr>
            <a:xfrm>
              <a:off x="2527946" y="3705689"/>
              <a:ext cx="1420869" cy="513888"/>
            </a:xfrm>
            <a:custGeom>
              <a:avLst/>
              <a:gdLst/>
              <a:ahLst/>
              <a:cxnLst/>
              <a:rect l="l" t="t" r="r" b="b"/>
              <a:pathLst>
                <a:path w="32900" h="11899" extrusionOk="0">
                  <a:moveTo>
                    <a:pt x="32806" y="1"/>
                  </a:moveTo>
                  <a:lnTo>
                    <a:pt x="5949" y="1"/>
                  </a:lnTo>
                  <a:cubicBezTo>
                    <a:pt x="2664" y="1"/>
                    <a:pt x="1" y="2664"/>
                    <a:pt x="1" y="5950"/>
                  </a:cubicBezTo>
                  <a:cubicBezTo>
                    <a:pt x="1" y="9235"/>
                    <a:pt x="2664" y="11898"/>
                    <a:pt x="5949" y="11898"/>
                  </a:cubicBezTo>
                  <a:lnTo>
                    <a:pt x="32899" y="11898"/>
                  </a:lnTo>
                  <a:cubicBezTo>
                    <a:pt x="31625" y="10229"/>
                    <a:pt x="30861" y="8149"/>
                    <a:pt x="30861" y="5887"/>
                  </a:cubicBezTo>
                  <a:cubicBezTo>
                    <a:pt x="30861" y="3681"/>
                    <a:pt x="31589" y="1649"/>
                    <a:pt x="32806"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1"/>
            <p:cNvSpPr/>
            <p:nvPr/>
          </p:nvSpPr>
          <p:spPr>
            <a:xfrm>
              <a:off x="2575583" y="3751339"/>
              <a:ext cx="421121" cy="421121"/>
            </a:xfrm>
            <a:custGeom>
              <a:avLst/>
              <a:gdLst/>
              <a:ahLst/>
              <a:cxnLst/>
              <a:rect l="l" t="t" r="r" b="b"/>
              <a:pathLst>
                <a:path w="9751" h="9751" extrusionOk="0">
                  <a:moveTo>
                    <a:pt x="9751" y="4876"/>
                  </a:moveTo>
                  <a:cubicBezTo>
                    <a:pt x="9751" y="6169"/>
                    <a:pt x="9237" y="7409"/>
                    <a:pt x="8323" y="8323"/>
                  </a:cubicBezTo>
                  <a:cubicBezTo>
                    <a:pt x="7408" y="9237"/>
                    <a:pt x="6168" y="9751"/>
                    <a:pt x="4876" y="9751"/>
                  </a:cubicBezTo>
                  <a:cubicBezTo>
                    <a:pt x="3583" y="9751"/>
                    <a:pt x="2343" y="9237"/>
                    <a:pt x="1429" y="8323"/>
                  </a:cubicBezTo>
                  <a:cubicBezTo>
                    <a:pt x="514" y="7409"/>
                    <a:pt x="1" y="6169"/>
                    <a:pt x="1" y="4876"/>
                  </a:cubicBezTo>
                  <a:cubicBezTo>
                    <a:pt x="1" y="2183"/>
                    <a:pt x="2183" y="1"/>
                    <a:pt x="4876" y="1"/>
                  </a:cubicBezTo>
                  <a:cubicBezTo>
                    <a:pt x="6168" y="1"/>
                    <a:pt x="7408" y="514"/>
                    <a:pt x="8323" y="1429"/>
                  </a:cubicBezTo>
                  <a:cubicBezTo>
                    <a:pt x="9237" y="2343"/>
                    <a:pt x="9751" y="3583"/>
                    <a:pt x="9751" y="4876"/>
                  </a:cubicBezTo>
                  <a:close/>
                </a:path>
              </a:pathLst>
            </a:cu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dirty="0">
                  <a:solidFill>
                    <a:schemeClr val="bg1"/>
                  </a:solidFill>
                </a:rPr>
                <a:t>5</a:t>
              </a:r>
              <a:endParaRPr dirty="0">
                <a:solidFill>
                  <a:schemeClr val="bg1"/>
                </a:solidFill>
              </a:endParaRPr>
            </a:p>
          </p:txBody>
        </p:sp>
        <p:sp>
          <p:nvSpPr>
            <p:cNvPr id="726" name="Google Shape;726;p31"/>
            <p:cNvSpPr/>
            <p:nvPr/>
          </p:nvSpPr>
          <p:spPr>
            <a:xfrm>
              <a:off x="5213198" y="3127610"/>
              <a:ext cx="1420869" cy="513888"/>
            </a:xfrm>
            <a:custGeom>
              <a:avLst/>
              <a:gdLst/>
              <a:ahLst/>
              <a:cxnLst/>
              <a:rect l="l" t="t" r="r" b="b"/>
              <a:pathLst>
                <a:path w="32900" h="11899" extrusionOk="0">
                  <a:moveTo>
                    <a:pt x="32899" y="5949"/>
                  </a:moveTo>
                  <a:cubicBezTo>
                    <a:pt x="32899" y="2664"/>
                    <a:pt x="30236" y="0"/>
                    <a:pt x="26950" y="0"/>
                  </a:cubicBezTo>
                  <a:lnTo>
                    <a:pt x="94" y="0"/>
                  </a:lnTo>
                  <a:cubicBezTo>
                    <a:pt x="1310" y="1649"/>
                    <a:pt x="2039" y="3681"/>
                    <a:pt x="2039" y="5888"/>
                  </a:cubicBezTo>
                  <a:cubicBezTo>
                    <a:pt x="2039" y="8150"/>
                    <a:pt x="1274" y="10228"/>
                    <a:pt x="1" y="11898"/>
                  </a:cubicBezTo>
                  <a:lnTo>
                    <a:pt x="26950" y="11898"/>
                  </a:lnTo>
                  <a:cubicBezTo>
                    <a:pt x="30236" y="11898"/>
                    <a:pt x="32899" y="9235"/>
                    <a:pt x="32899" y="594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1"/>
            <p:cNvSpPr/>
            <p:nvPr/>
          </p:nvSpPr>
          <p:spPr>
            <a:xfrm>
              <a:off x="6163908" y="3174081"/>
              <a:ext cx="421121" cy="421078"/>
            </a:xfrm>
            <a:custGeom>
              <a:avLst/>
              <a:gdLst/>
              <a:ahLst/>
              <a:cxnLst/>
              <a:rect l="l" t="t" r="r" b="b"/>
              <a:pathLst>
                <a:path w="9751" h="9750" extrusionOk="0">
                  <a:moveTo>
                    <a:pt x="9750" y="4875"/>
                  </a:moveTo>
                  <a:cubicBezTo>
                    <a:pt x="9750" y="6169"/>
                    <a:pt x="9237" y="7408"/>
                    <a:pt x="8322" y="8322"/>
                  </a:cubicBezTo>
                  <a:cubicBezTo>
                    <a:pt x="7408" y="9236"/>
                    <a:pt x="6168" y="9750"/>
                    <a:pt x="4876" y="9750"/>
                  </a:cubicBezTo>
                  <a:cubicBezTo>
                    <a:pt x="3583" y="9750"/>
                    <a:pt x="2343" y="9236"/>
                    <a:pt x="1429" y="8322"/>
                  </a:cubicBezTo>
                  <a:cubicBezTo>
                    <a:pt x="514" y="7408"/>
                    <a:pt x="0" y="6169"/>
                    <a:pt x="0" y="4875"/>
                  </a:cubicBezTo>
                  <a:cubicBezTo>
                    <a:pt x="0" y="2183"/>
                    <a:pt x="2183" y="1"/>
                    <a:pt x="4876" y="1"/>
                  </a:cubicBezTo>
                  <a:cubicBezTo>
                    <a:pt x="6168" y="1"/>
                    <a:pt x="7408" y="514"/>
                    <a:pt x="8322" y="1428"/>
                  </a:cubicBezTo>
                  <a:cubicBezTo>
                    <a:pt x="9237" y="2343"/>
                    <a:pt x="9750" y="3582"/>
                    <a:pt x="9750" y="4875"/>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dirty="0">
                  <a:solidFill>
                    <a:schemeClr val="bg1"/>
                  </a:solidFill>
                </a:rPr>
                <a:t>1</a:t>
              </a:r>
              <a:endParaRPr dirty="0">
                <a:solidFill>
                  <a:schemeClr val="bg1"/>
                </a:solidFill>
              </a:endParaRPr>
            </a:p>
          </p:txBody>
        </p:sp>
        <p:sp>
          <p:nvSpPr>
            <p:cNvPr id="728" name="Google Shape;728;p31"/>
            <p:cNvSpPr/>
            <p:nvPr/>
          </p:nvSpPr>
          <p:spPr>
            <a:xfrm>
              <a:off x="5213198" y="1960740"/>
              <a:ext cx="1420869" cy="513845"/>
            </a:xfrm>
            <a:custGeom>
              <a:avLst/>
              <a:gdLst/>
              <a:ahLst/>
              <a:cxnLst/>
              <a:rect l="l" t="t" r="r" b="b"/>
              <a:pathLst>
                <a:path w="32900" h="11898" extrusionOk="0">
                  <a:moveTo>
                    <a:pt x="26950" y="11898"/>
                  </a:moveTo>
                  <a:cubicBezTo>
                    <a:pt x="30236" y="11898"/>
                    <a:pt x="32899" y="9234"/>
                    <a:pt x="32899" y="5949"/>
                  </a:cubicBezTo>
                  <a:cubicBezTo>
                    <a:pt x="32899" y="2663"/>
                    <a:pt x="30236" y="0"/>
                    <a:pt x="26950" y="0"/>
                  </a:cubicBezTo>
                  <a:lnTo>
                    <a:pt x="94" y="0"/>
                  </a:lnTo>
                  <a:cubicBezTo>
                    <a:pt x="1310" y="1649"/>
                    <a:pt x="2039" y="3681"/>
                    <a:pt x="2039" y="5888"/>
                  </a:cubicBezTo>
                  <a:cubicBezTo>
                    <a:pt x="2039" y="8149"/>
                    <a:pt x="1274" y="10228"/>
                    <a:pt x="1" y="11898"/>
                  </a:cubicBezTo>
                  <a:lnTo>
                    <a:pt x="26950" y="11898"/>
                  </a:ln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1"/>
            <p:cNvSpPr/>
            <p:nvPr/>
          </p:nvSpPr>
          <p:spPr>
            <a:xfrm>
              <a:off x="6163908" y="2007211"/>
              <a:ext cx="421121" cy="421121"/>
            </a:xfrm>
            <a:custGeom>
              <a:avLst/>
              <a:gdLst/>
              <a:ahLst/>
              <a:cxnLst/>
              <a:rect l="l" t="t" r="r" b="b"/>
              <a:pathLst>
                <a:path w="9751" h="9751" extrusionOk="0">
                  <a:moveTo>
                    <a:pt x="9750" y="4876"/>
                  </a:moveTo>
                  <a:cubicBezTo>
                    <a:pt x="9750" y="6168"/>
                    <a:pt x="9237" y="7408"/>
                    <a:pt x="8322" y="8323"/>
                  </a:cubicBezTo>
                  <a:cubicBezTo>
                    <a:pt x="7408" y="9237"/>
                    <a:pt x="6168" y="9750"/>
                    <a:pt x="4876" y="9750"/>
                  </a:cubicBezTo>
                  <a:cubicBezTo>
                    <a:pt x="3583" y="9750"/>
                    <a:pt x="2343" y="9237"/>
                    <a:pt x="1429" y="8323"/>
                  </a:cubicBezTo>
                  <a:cubicBezTo>
                    <a:pt x="514" y="7408"/>
                    <a:pt x="0" y="6168"/>
                    <a:pt x="0" y="4876"/>
                  </a:cubicBezTo>
                  <a:cubicBezTo>
                    <a:pt x="0" y="2183"/>
                    <a:pt x="2183" y="1"/>
                    <a:pt x="4876" y="1"/>
                  </a:cubicBezTo>
                  <a:cubicBezTo>
                    <a:pt x="6168" y="1"/>
                    <a:pt x="7408" y="514"/>
                    <a:pt x="8322" y="1429"/>
                  </a:cubicBezTo>
                  <a:cubicBezTo>
                    <a:pt x="9237" y="2343"/>
                    <a:pt x="9750" y="3583"/>
                    <a:pt x="9750" y="4876"/>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dirty="0">
                  <a:solidFill>
                    <a:schemeClr val="bg1"/>
                  </a:solidFill>
                </a:rPr>
                <a:t>2</a:t>
              </a:r>
              <a:endParaRPr dirty="0">
                <a:solidFill>
                  <a:schemeClr val="bg1"/>
                </a:solidFill>
              </a:endParaRPr>
            </a:p>
          </p:txBody>
        </p:sp>
        <p:sp>
          <p:nvSpPr>
            <p:cNvPr id="730" name="Google Shape;730;p31"/>
            <p:cNvSpPr/>
            <p:nvPr/>
          </p:nvSpPr>
          <p:spPr>
            <a:xfrm>
              <a:off x="2527946" y="1380847"/>
              <a:ext cx="1420869" cy="513888"/>
            </a:xfrm>
            <a:custGeom>
              <a:avLst/>
              <a:gdLst/>
              <a:ahLst/>
              <a:cxnLst/>
              <a:rect l="l" t="t" r="r" b="b"/>
              <a:pathLst>
                <a:path w="32900" h="11899" extrusionOk="0">
                  <a:moveTo>
                    <a:pt x="30861" y="5887"/>
                  </a:moveTo>
                  <a:cubicBezTo>
                    <a:pt x="30861" y="3681"/>
                    <a:pt x="31589" y="1649"/>
                    <a:pt x="32806" y="1"/>
                  </a:cubicBezTo>
                  <a:lnTo>
                    <a:pt x="5949" y="1"/>
                  </a:lnTo>
                  <a:cubicBezTo>
                    <a:pt x="2664" y="1"/>
                    <a:pt x="1" y="2664"/>
                    <a:pt x="1" y="5950"/>
                  </a:cubicBezTo>
                  <a:cubicBezTo>
                    <a:pt x="1" y="9235"/>
                    <a:pt x="2664" y="11898"/>
                    <a:pt x="5949" y="11898"/>
                  </a:cubicBezTo>
                  <a:lnTo>
                    <a:pt x="32899" y="11898"/>
                  </a:lnTo>
                  <a:cubicBezTo>
                    <a:pt x="31625" y="10229"/>
                    <a:pt x="30861" y="8150"/>
                    <a:pt x="30861" y="5887"/>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1"/>
            <p:cNvSpPr/>
            <p:nvPr/>
          </p:nvSpPr>
          <p:spPr>
            <a:xfrm>
              <a:off x="2575583" y="1426238"/>
              <a:ext cx="421121" cy="421078"/>
            </a:xfrm>
            <a:custGeom>
              <a:avLst/>
              <a:gdLst/>
              <a:ahLst/>
              <a:cxnLst/>
              <a:rect l="l" t="t" r="r" b="b"/>
              <a:pathLst>
                <a:path w="9751" h="9750" extrusionOk="0">
                  <a:moveTo>
                    <a:pt x="9751" y="4875"/>
                  </a:moveTo>
                  <a:cubicBezTo>
                    <a:pt x="9751" y="6168"/>
                    <a:pt x="9237" y="7408"/>
                    <a:pt x="8323" y="8322"/>
                  </a:cubicBezTo>
                  <a:cubicBezTo>
                    <a:pt x="7408" y="9236"/>
                    <a:pt x="6168" y="9750"/>
                    <a:pt x="4876" y="9750"/>
                  </a:cubicBezTo>
                  <a:cubicBezTo>
                    <a:pt x="3583" y="9750"/>
                    <a:pt x="2343" y="9236"/>
                    <a:pt x="1429" y="8322"/>
                  </a:cubicBezTo>
                  <a:cubicBezTo>
                    <a:pt x="514" y="7408"/>
                    <a:pt x="1" y="6168"/>
                    <a:pt x="1" y="4875"/>
                  </a:cubicBezTo>
                  <a:cubicBezTo>
                    <a:pt x="1" y="2183"/>
                    <a:pt x="2183" y="1"/>
                    <a:pt x="4876" y="1"/>
                  </a:cubicBezTo>
                  <a:cubicBezTo>
                    <a:pt x="6168" y="1"/>
                    <a:pt x="7408" y="514"/>
                    <a:pt x="8323" y="1428"/>
                  </a:cubicBezTo>
                  <a:cubicBezTo>
                    <a:pt x="9237" y="2343"/>
                    <a:pt x="9751" y="3582"/>
                    <a:pt x="9751" y="4875"/>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ar-SA" dirty="0">
                  <a:solidFill>
                    <a:schemeClr val="bg1"/>
                  </a:solidFill>
                </a:rPr>
                <a:t>3</a:t>
              </a:r>
              <a:endParaRPr dirty="0">
                <a:solidFill>
                  <a:schemeClr val="bg1"/>
                </a:solidFill>
              </a:endParaRPr>
            </a:p>
          </p:txBody>
        </p:sp>
        <p:sp>
          <p:nvSpPr>
            <p:cNvPr id="732" name="Google Shape;732;p31"/>
            <p:cNvSpPr/>
            <p:nvPr/>
          </p:nvSpPr>
          <p:spPr>
            <a:xfrm>
              <a:off x="4541874" y="1762418"/>
              <a:ext cx="775432" cy="908104"/>
            </a:xfrm>
            <a:custGeom>
              <a:avLst/>
              <a:gdLst/>
              <a:ahLst/>
              <a:cxnLst/>
              <a:rect l="l" t="t" r="r" b="b"/>
              <a:pathLst>
                <a:path w="17955" h="21027" extrusionOk="0">
                  <a:moveTo>
                    <a:pt x="7440" y="0"/>
                  </a:moveTo>
                  <a:cubicBezTo>
                    <a:pt x="6171" y="0"/>
                    <a:pt x="4959" y="237"/>
                    <a:pt x="3831" y="652"/>
                  </a:cubicBezTo>
                  <a:cubicBezTo>
                    <a:pt x="2386" y="1182"/>
                    <a:pt x="1084" y="2010"/>
                    <a:pt x="16" y="3078"/>
                  </a:cubicBezTo>
                  <a:lnTo>
                    <a:pt x="1403" y="4465"/>
                  </a:lnTo>
                  <a:lnTo>
                    <a:pt x="1431" y="4493"/>
                  </a:lnTo>
                  <a:cubicBezTo>
                    <a:pt x="2971" y="2955"/>
                    <a:pt x="5097" y="2002"/>
                    <a:pt x="7440" y="2002"/>
                  </a:cubicBezTo>
                  <a:cubicBezTo>
                    <a:pt x="12133" y="2002"/>
                    <a:pt x="15952" y="5820"/>
                    <a:pt x="15952" y="10513"/>
                  </a:cubicBezTo>
                  <a:cubicBezTo>
                    <a:pt x="15952" y="15206"/>
                    <a:pt x="12133" y="19024"/>
                    <a:pt x="7440" y="19024"/>
                  </a:cubicBezTo>
                  <a:cubicBezTo>
                    <a:pt x="5089" y="19024"/>
                    <a:pt x="2957" y="18064"/>
                    <a:pt x="1415" y="16517"/>
                  </a:cubicBezTo>
                  <a:lnTo>
                    <a:pt x="0" y="17932"/>
                  </a:lnTo>
                  <a:cubicBezTo>
                    <a:pt x="1904" y="19843"/>
                    <a:pt x="4536" y="21027"/>
                    <a:pt x="7440" y="21027"/>
                  </a:cubicBezTo>
                  <a:cubicBezTo>
                    <a:pt x="13237" y="21027"/>
                    <a:pt x="17954" y="16310"/>
                    <a:pt x="17954" y="10513"/>
                  </a:cubicBezTo>
                  <a:cubicBezTo>
                    <a:pt x="17954" y="4716"/>
                    <a:pt x="13237" y="0"/>
                    <a:pt x="7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1"/>
            <p:cNvSpPr/>
            <p:nvPr/>
          </p:nvSpPr>
          <p:spPr>
            <a:xfrm>
              <a:off x="3802399" y="1170000"/>
              <a:ext cx="801258" cy="919635"/>
            </a:xfrm>
            <a:custGeom>
              <a:avLst/>
              <a:gdLst/>
              <a:ahLst/>
              <a:cxnLst/>
              <a:rect l="l" t="t" r="r" b="b"/>
              <a:pathLst>
                <a:path w="18553" h="21294" extrusionOk="0">
                  <a:moveTo>
                    <a:pt x="17138" y="16795"/>
                  </a:moveTo>
                  <a:cubicBezTo>
                    <a:pt x="15280" y="18653"/>
                    <a:pt x="12570" y="19658"/>
                    <a:pt x="9652" y="19167"/>
                  </a:cubicBezTo>
                  <a:cubicBezTo>
                    <a:pt x="6199" y="18585"/>
                    <a:pt x="3399" y="15840"/>
                    <a:pt x="2761" y="12397"/>
                  </a:cubicBezTo>
                  <a:cubicBezTo>
                    <a:pt x="1761" y="6997"/>
                    <a:pt x="5900" y="2269"/>
                    <a:pt x="11122" y="2269"/>
                  </a:cubicBezTo>
                  <a:cubicBezTo>
                    <a:pt x="13088" y="2269"/>
                    <a:pt x="14954" y="2932"/>
                    <a:pt x="16462" y="4152"/>
                  </a:cubicBezTo>
                  <a:cubicBezTo>
                    <a:pt x="16853" y="4468"/>
                    <a:pt x="17424" y="4421"/>
                    <a:pt x="17778" y="4064"/>
                  </a:cubicBezTo>
                  <a:lnTo>
                    <a:pt x="17778" y="4064"/>
                  </a:lnTo>
                  <a:cubicBezTo>
                    <a:pt x="18198" y="3640"/>
                    <a:pt x="18157" y="2943"/>
                    <a:pt x="17691" y="2569"/>
                  </a:cubicBezTo>
                  <a:cubicBezTo>
                    <a:pt x="15502" y="812"/>
                    <a:pt x="12708" y="0"/>
                    <a:pt x="9824" y="344"/>
                  </a:cubicBezTo>
                  <a:cubicBezTo>
                    <a:pt x="5036" y="916"/>
                    <a:pt x="1178" y="4843"/>
                    <a:pt x="669" y="9637"/>
                  </a:cubicBezTo>
                  <a:cubicBezTo>
                    <a:pt x="0" y="15943"/>
                    <a:pt x="4948" y="21294"/>
                    <a:pt x="11122" y="21294"/>
                  </a:cubicBezTo>
                  <a:cubicBezTo>
                    <a:pt x="12391" y="21294"/>
                    <a:pt x="13604" y="21055"/>
                    <a:pt x="14731" y="20641"/>
                  </a:cubicBezTo>
                  <a:cubicBezTo>
                    <a:pt x="16178" y="20110"/>
                    <a:pt x="17482" y="19280"/>
                    <a:pt x="18553" y="18211"/>
                  </a:cubicBezTo>
                  <a:lnTo>
                    <a:pt x="17165" y="1682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1"/>
            <p:cNvSpPr/>
            <p:nvPr/>
          </p:nvSpPr>
          <p:spPr>
            <a:xfrm>
              <a:off x="4541053" y="2923673"/>
              <a:ext cx="775432" cy="908104"/>
            </a:xfrm>
            <a:custGeom>
              <a:avLst/>
              <a:gdLst/>
              <a:ahLst/>
              <a:cxnLst/>
              <a:rect l="l" t="t" r="r" b="b"/>
              <a:pathLst>
                <a:path w="17955" h="21027" extrusionOk="0">
                  <a:moveTo>
                    <a:pt x="7442" y="0"/>
                  </a:moveTo>
                  <a:cubicBezTo>
                    <a:pt x="6172" y="0"/>
                    <a:pt x="4960" y="238"/>
                    <a:pt x="3833" y="652"/>
                  </a:cubicBezTo>
                  <a:cubicBezTo>
                    <a:pt x="2388" y="1183"/>
                    <a:pt x="1085" y="2011"/>
                    <a:pt x="16" y="3078"/>
                  </a:cubicBezTo>
                  <a:lnTo>
                    <a:pt x="1404" y="4467"/>
                  </a:lnTo>
                  <a:lnTo>
                    <a:pt x="1431" y="4493"/>
                  </a:lnTo>
                  <a:cubicBezTo>
                    <a:pt x="2972" y="2955"/>
                    <a:pt x="5097" y="2003"/>
                    <a:pt x="7442" y="2003"/>
                  </a:cubicBezTo>
                  <a:cubicBezTo>
                    <a:pt x="12135" y="2003"/>
                    <a:pt x="15952" y="5820"/>
                    <a:pt x="15952" y="10514"/>
                  </a:cubicBezTo>
                  <a:cubicBezTo>
                    <a:pt x="15952" y="15207"/>
                    <a:pt x="12135" y="19025"/>
                    <a:pt x="7442" y="19025"/>
                  </a:cubicBezTo>
                  <a:cubicBezTo>
                    <a:pt x="5089" y="19025"/>
                    <a:pt x="2958" y="18066"/>
                    <a:pt x="1416" y="16519"/>
                  </a:cubicBezTo>
                  <a:lnTo>
                    <a:pt x="1" y="17934"/>
                  </a:lnTo>
                  <a:cubicBezTo>
                    <a:pt x="1905" y="19843"/>
                    <a:pt x="4538" y="21027"/>
                    <a:pt x="7442" y="21027"/>
                  </a:cubicBezTo>
                  <a:cubicBezTo>
                    <a:pt x="13239" y="21027"/>
                    <a:pt x="17955" y="16311"/>
                    <a:pt x="17955" y="10514"/>
                  </a:cubicBezTo>
                  <a:cubicBezTo>
                    <a:pt x="17955" y="4716"/>
                    <a:pt x="13239" y="0"/>
                    <a:pt x="74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1"/>
            <p:cNvSpPr/>
            <p:nvPr/>
          </p:nvSpPr>
          <p:spPr>
            <a:xfrm>
              <a:off x="3827837" y="2342700"/>
              <a:ext cx="775086" cy="908147"/>
            </a:xfrm>
            <a:custGeom>
              <a:avLst/>
              <a:gdLst/>
              <a:ahLst/>
              <a:cxnLst/>
              <a:rect l="l" t="t" r="r" b="b"/>
              <a:pathLst>
                <a:path w="17947" h="21028" extrusionOk="0">
                  <a:moveTo>
                    <a:pt x="16529" y="16529"/>
                  </a:moveTo>
                  <a:cubicBezTo>
                    <a:pt x="14988" y="18070"/>
                    <a:pt x="12860" y="19025"/>
                    <a:pt x="10514" y="19025"/>
                  </a:cubicBezTo>
                  <a:cubicBezTo>
                    <a:pt x="5821" y="19025"/>
                    <a:pt x="2003" y="15207"/>
                    <a:pt x="2003" y="10514"/>
                  </a:cubicBezTo>
                  <a:cubicBezTo>
                    <a:pt x="2003" y="5820"/>
                    <a:pt x="5821" y="2003"/>
                    <a:pt x="10514" y="2003"/>
                  </a:cubicBezTo>
                  <a:cubicBezTo>
                    <a:pt x="12772" y="2003"/>
                    <a:pt x="14900" y="2879"/>
                    <a:pt x="16505" y="4469"/>
                  </a:cubicBezTo>
                  <a:lnTo>
                    <a:pt x="16505" y="4468"/>
                  </a:lnTo>
                  <a:cubicBezTo>
                    <a:pt x="16514" y="4477"/>
                    <a:pt x="16522" y="4487"/>
                    <a:pt x="16531" y="4496"/>
                  </a:cubicBezTo>
                  <a:lnTo>
                    <a:pt x="17946" y="3081"/>
                  </a:lnTo>
                  <a:cubicBezTo>
                    <a:pt x="17935" y="3070"/>
                    <a:pt x="17926" y="3058"/>
                    <a:pt x="17915" y="3047"/>
                  </a:cubicBezTo>
                  <a:lnTo>
                    <a:pt x="17915" y="3046"/>
                  </a:lnTo>
                  <a:cubicBezTo>
                    <a:pt x="15933" y="1082"/>
                    <a:pt x="13304" y="1"/>
                    <a:pt x="10514" y="1"/>
                  </a:cubicBezTo>
                  <a:cubicBezTo>
                    <a:pt x="4717" y="1"/>
                    <a:pt x="1" y="4716"/>
                    <a:pt x="1" y="10514"/>
                  </a:cubicBezTo>
                  <a:cubicBezTo>
                    <a:pt x="1" y="16311"/>
                    <a:pt x="4717" y="21027"/>
                    <a:pt x="10514" y="21027"/>
                  </a:cubicBezTo>
                  <a:cubicBezTo>
                    <a:pt x="11784" y="21027"/>
                    <a:pt x="12995" y="20790"/>
                    <a:pt x="14123" y="20375"/>
                  </a:cubicBezTo>
                  <a:cubicBezTo>
                    <a:pt x="15571" y="19844"/>
                    <a:pt x="16875" y="19014"/>
                    <a:pt x="17944" y="17944"/>
                  </a:cubicBezTo>
                  <a:lnTo>
                    <a:pt x="16557" y="1655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1"/>
            <p:cNvSpPr/>
            <p:nvPr/>
          </p:nvSpPr>
          <p:spPr>
            <a:xfrm>
              <a:off x="3827146" y="3503955"/>
              <a:ext cx="775043" cy="908147"/>
            </a:xfrm>
            <a:custGeom>
              <a:avLst/>
              <a:gdLst/>
              <a:ahLst/>
              <a:cxnLst/>
              <a:rect l="l" t="t" r="r" b="b"/>
              <a:pathLst>
                <a:path w="17946" h="21028" extrusionOk="0">
                  <a:moveTo>
                    <a:pt x="16529" y="16530"/>
                  </a:moveTo>
                  <a:cubicBezTo>
                    <a:pt x="14988" y="18070"/>
                    <a:pt x="12860" y="19025"/>
                    <a:pt x="10514" y="19025"/>
                  </a:cubicBezTo>
                  <a:cubicBezTo>
                    <a:pt x="5820" y="19025"/>
                    <a:pt x="2003" y="15208"/>
                    <a:pt x="2003" y="10514"/>
                  </a:cubicBezTo>
                  <a:cubicBezTo>
                    <a:pt x="2003" y="5821"/>
                    <a:pt x="5820" y="2003"/>
                    <a:pt x="10514" y="2003"/>
                  </a:cubicBezTo>
                  <a:cubicBezTo>
                    <a:pt x="12772" y="2003"/>
                    <a:pt x="14900" y="2878"/>
                    <a:pt x="16504" y="4469"/>
                  </a:cubicBezTo>
                  <a:lnTo>
                    <a:pt x="16504" y="4468"/>
                  </a:lnTo>
                  <a:cubicBezTo>
                    <a:pt x="16514" y="4477"/>
                    <a:pt x="16522" y="4488"/>
                    <a:pt x="16531" y="4497"/>
                  </a:cubicBezTo>
                  <a:lnTo>
                    <a:pt x="17946" y="3082"/>
                  </a:lnTo>
                  <a:cubicBezTo>
                    <a:pt x="17935" y="3070"/>
                    <a:pt x="17926" y="3058"/>
                    <a:pt x="17914" y="3047"/>
                  </a:cubicBezTo>
                  <a:lnTo>
                    <a:pt x="17914" y="3046"/>
                  </a:lnTo>
                  <a:cubicBezTo>
                    <a:pt x="15932" y="1082"/>
                    <a:pt x="13304" y="1"/>
                    <a:pt x="10514" y="1"/>
                  </a:cubicBezTo>
                  <a:cubicBezTo>
                    <a:pt x="4716" y="1"/>
                    <a:pt x="0" y="4717"/>
                    <a:pt x="0" y="10514"/>
                  </a:cubicBezTo>
                  <a:cubicBezTo>
                    <a:pt x="0" y="16312"/>
                    <a:pt x="4716" y="21027"/>
                    <a:pt x="10514" y="21027"/>
                  </a:cubicBezTo>
                  <a:cubicBezTo>
                    <a:pt x="11783" y="21027"/>
                    <a:pt x="12995" y="20790"/>
                    <a:pt x="14122" y="20376"/>
                  </a:cubicBezTo>
                  <a:cubicBezTo>
                    <a:pt x="15570" y="19845"/>
                    <a:pt x="16875" y="19015"/>
                    <a:pt x="17944" y="17945"/>
                  </a:cubicBezTo>
                  <a:lnTo>
                    <a:pt x="16556" y="1655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1"/>
            <p:cNvSpPr/>
            <p:nvPr/>
          </p:nvSpPr>
          <p:spPr>
            <a:xfrm>
              <a:off x="4297513" y="1648141"/>
              <a:ext cx="583809" cy="583809"/>
            </a:xfrm>
            <a:custGeom>
              <a:avLst/>
              <a:gdLst/>
              <a:ahLst/>
              <a:cxnLst/>
              <a:rect l="l" t="t" r="r" b="b"/>
              <a:pathLst>
                <a:path w="13518" h="13518" extrusionOk="0">
                  <a:moveTo>
                    <a:pt x="1011" y="0"/>
                  </a:moveTo>
                  <a:lnTo>
                    <a:pt x="0" y="1011"/>
                  </a:lnTo>
                  <a:lnTo>
                    <a:pt x="12507" y="13517"/>
                  </a:lnTo>
                  <a:lnTo>
                    <a:pt x="13517" y="12507"/>
                  </a:lnTo>
                  <a:lnTo>
                    <a:pt x="1011"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1"/>
            <p:cNvSpPr/>
            <p:nvPr/>
          </p:nvSpPr>
          <p:spPr>
            <a:xfrm>
              <a:off x="4297513" y="2820971"/>
              <a:ext cx="583765" cy="583809"/>
            </a:xfrm>
            <a:custGeom>
              <a:avLst/>
              <a:gdLst/>
              <a:ahLst/>
              <a:cxnLst/>
              <a:rect l="l" t="t" r="r" b="b"/>
              <a:pathLst>
                <a:path w="13517" h="13518" extrusionOk="0">
                  <a:moveTo>
                    <a:pt x="1011" y="1"/>
                  </a:moveTo>
                  <a:lnTo>
                    <a:pt x="0" y="1011"/>
                  </a:lnTo>
                  <a:lnTo>
                    <a:pt x="12507" y="13518"/>
                  </a:lnTo>
                  <a:lnTo>
                    <a:pt x="13516" y="12507"/>
                  </a:lnTo>
                  <a:lnTo>
                    <a:pt x="1011"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1"/>
            <p:cNvSpPr/>
            <p:nvPr/>
          </p:nvSpPr>
          <p:spPr>
            <a:xfrm>
              <a:off x="4276912" y="2224277"/>
              <a:ext cx="583809" cy="583765"/>
            </a:xfrm>
            <a:custGeom>
              <a:avLst/>
              <a:gdLst/>
              <a:ahLst/>
              <a:cxnLst/>
              <a:rect l="l" t="t" r="r" b="b"/>
              <a:pathLst>
                <a:path w="13518" h="13517" extrusionOk="0">
                  <a:moveTo>
                    <a:pt x="12507" y="0"/>
                  </a:moveTo>
                  <a:lnTo>
                    <a:pt x="0" y="12507"/>
                  </a:lnTo>
                  <a:lnTo>
                    <a:pt x="1011" y="13517"/>
                  </a:lnTo>
                  <a:lnTo>
                    <a:pt x="13518" y="1011"/>
                  </a:lnTo>
                  <a:lnTo>
                    <a:pt x="12507"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1"/>
            <p:cNvSpPr/>
            <p:nvPr/>
          </p:nvSpPr>
          <p:spPr>
            <a:xfrm>
              <a:off x="4276955" y="3380047"/>
              <a:ext cx="583765" cy="583809"/>
            </a:xfrm>
            <a:custGeom>
              <a:avLst/>
              <a:gdLst/>
              <a:ahLst/>
              <a:cxnLst/>
              <a:rect l="l" t="t" r="r" b="b"/>
              <a:pathLst>
                <a:path w="13517" h="13518" extrusionOk="0">
                  <a:moveTo>
                    <a:pt x="12507" y="1"/>
                  </a:moveTo>
                  <a:lnTo>
                    <a:pt x="0" y="12507"/>
                  </a:lnTo>
                  <a:lnTo>
                    <a:pt x="1011" y="13517"/>
                  </a:lnTo>
                  <a:lnTo>
                    <a:pt x="13517" y="1011"/>
                  </a:lnTo>
                  <a:lnTo>
                    <a:pt x="12507"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1"/>
            <p:cNvSpPr/>
            <p:nvPr/>
          </p:nvSpPr>
          <p:spPr>
            <a:xfrm>
              <a:off x="4023136" y="3695022"/>
              <a:ext cx="535266" cy="535266"/>
            </a:xfrm>
            <a:custGeom>
              <a:avLst/>
              <a:gdLst/>
              <a:ahLst/>
              <a:cxnLst/>
              <a:rect l="l" t="t" r="r" b="b"/>
              <a:pathLst>
                <a:path w="12394" h="12394" extrusionOk="0">
                  <a:moveTo>
                    <a:pt x="12394" y="6197"/>
                  </a:moveTo>
                  <a:cubicBezTo>
                    <a:pt x="12394" y="7840"/>
                    <a:pt x="11741" y="9417"/>
                    <a:pt x="10579" y="10579"/>
                  </a:cubicBezTo>
                  <a:cubicBezTo>
                    <a:pt x="9417" y="11740"/>
                    <a:pt x="7841" y="12393"/>
                    <a:pt x="6198" y="12393"/>
                  </a:cubicBezTo>
                  <a:cubicBezTo>
                    <a:pt x="4553" y="12393"/>
                    <a:pt x="2978" y="11740"/>
                    <a:pt x="1815" y="10579"/>
                  </a:cubicBezTo>
                  <a:cubicBezTo>
                    <a:pt x="653" y="9417"/>
                    <a:pt x="0" y="7840"/>
                    <a:pt x="0" y="6197"/>
                  </a:cubicBezTo>
                  <a:cubicBezTo>
                    <a:pt x="0" y="4553"/>
                    <a:pt x="653" y="2977"/>
                    <a:pt x="1815" y="1814"/>
                  </a:cubicBezTo>
                  <a:cubicBezTo>
                    <a:pt x="2978" y="653"/>
                    <a:pt x="4553" y="0"/>
                    <a:pt x="6198" y="0"/>
                  </a:cubicBezTo>
                  <a:cubicBezTo>
                    <a:pt x="7841" y="0"/>
                    <a:pt x="9417" y="653"/>
                    <a:pt x="10579" y="1814"/>
                  </a:cubicBezTo>
                  <a:cubicBezTo>
                    <a:pt x="11741" y="2977"/>
                    <a:pt x="12394" y="4553"/>
                    <a:pt x="12394" y="6197"/>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1"/>
            <p:cNvSpPr/>
            <p:nvPr/>
          </p:nvSpPr>
          <p:spPr>
            <a:xfrm>
              <a:off x="4087357" y="3759200"/>
              <a:ext cx="406826" cy="406869"/>
            </a:xfrm>
            <a:custGeom>
              <a:avLst/>
              <a:gdLst/>
              <a:ahLst/>
              <a:cxnLst/>
              <a:rect l="l" t="t" r="r" b="b"/>
              <a:pathLst>
                <a:path w="9420" h="9421" extrusionOk="0">
                  <a:moveTo>
                    <a:pt x="9419" y="4711"/>
                  </a:moveTo>
                  <a:cubicBezTo>
                    <a:pt x="9419" y="5960"/>
                    <a:pt x="8924" y="7158"/>
                    <a:pt x="8040" y="8041"/>
                  </a:cubicBezTo>
                  <a:cubicBezTo>
                    <a:pt x="7157" y="8924"/>
                    <a:pt x="5959" y="9420"/>
                    <a:pt x="4711" y="9420"/>
                  </a:cubicBezTo>
                  <a:cubicBezTo>
                    <a:pt x="3461" y="9420"/>
                    <a:pt x="2263" y="8924"/>
                    <a:pt x="1380" y="8041"/>
                  </a:cubicBezTo>
                  <a:cubicBezTo>
                    <a:pt x="497" y="7158"/>
                    <a:pt x="1" y="5960"/>
                    <a:pt x="1" y="4711"/>
                  </a:cubicBezTo>
                  <a:cubicBezTo>
                    <a:pt x="1" y="2110"/>
                    <a:pt x="2110" y="1"/>
                    <a:pt x="4711" y="1"/>
                  </a:cubicBezTo>
                  <a:cubicBezTo>
                    <a:pt x="5959" y="1"/>
                    <a:pt x="7157" y="497"/>
                    <a:pt x="8040" y="1380"/>
                  </a:cubicBezTo>
                  <a:cubicBezTo>
                    <a:pt x="8924" y="2263"/>
                    <a:pt x="9419" y="3461"/>
                    <a:pt x="9419" y="471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1"/>
            <p:cNvSpPr/>
            <p:nvPr/>
          </p:nvSpPr>
          <p:spPr>
            <a:xfrm>
              <a:off x="4022229" y="2531650"/>
              <a:ext cx="535309" cy="535309"/>
            </a:xfrm>
            <a:custGeom>
              <a:avLst/>
              <a:gdLst/>
              <a:ahLst/>
              <a:cxnLst/>
              <a:rect l="l" t="t" r="r" b="b"/>
              <a:pathLst>
                <a:path w="12395" h="12395" extrusionOk="0">
                  <a:moveTo>
                    <a:pt x="12395" y="6198"/>
                  </a:moveTo>
                  <a:cubicBezTo>
                    <a:pt x="12395" y="7841"/>
                    <a:pt x="11742" y="9417"/>
                    <a:pt x="10579" y="10579"/>
                  </a:cubicBezTo>
                  <a:cubicBezTo>
                    <a:pt x="9417" y="11742"/>
                    <a:pt x="7841" y="12395"/>
                    <a:pt x="6197" y="12395"/>
                  </a:cubicBezTo>
                  <a:cubicBezTo>
                    <a:pt x="4554" y="12395"/>
                    <a:pt x="2978" y="11742"/>
                    <a:pt x="1816" y="10579"/>
                  </a:cubicBezTo>
                  <a:cubicBezTo>
                    <a:pt x="653" y="9417"/>
                    <a:pt x="1" y="7841"/>
                    <a:pt x="1" y="6198"/>
                  </a:cubicBezTo>
                  <a:cubicBezTo>
                    <a:pt x="1" y="4554"/>
                    <a:pt x="653" y="2978"/>
                    <a:pt x="1816" y="1816"/>
                  </a:cubicBezTo>
                  <a:cubicBezTo>
                    <a:pt x="2978" y="653"/>
                    <a:pt x="4554" y="1"/>
                    <a:pt x="6197" y="1"/>
                  </a:cubicBezTo>
                  <a:cubicBezTo>
                    <a:pt x="7841" y="1"/>
                    <a:pt x="9417" y="653"/>
                    <a:pt x="10579" y="1816"/>
                  </a:cubicBezTo>
                  <a:cubicBezTo>
                    <a:pt x="11742" y="2978"/>
                    <a:pt x="12395" y="4554"/>
                    <a:pt x="12395" y="6198"/>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
                <a:t>]</a:t>
              </a:r>
              <a:endParaRPr/>
            </a:p>
          </p:txBody>
        </p:sp>
        <p:sp>
          <p:nvSpPr>
            <p:cNvPr id="744" name="Google Shape;744;p31"/>
            <p:cNvSpPr/>
            <p:nvPr/>
          </p:nvSpPr>
          <p:spPr>
            <a:xfrm>
              <a:off x="4086450" y="2595872"/>
              <a:ext cx="406826" cy="406826"/>
            </a:xfrm>
            <a:custGeom>
              <a:avLst/>
              <a:gdLst/>
              <a:ahLst/>
              <a:cxnLst/>
              <a:rect l="l" t="t" r="r" b="b"/>
              <a:pathLst>
                <a:path w="9420" h="9420" extrusionOk="0">
                  <a:moveTo>
                    <a:pt x="9420" y="4710"/>
                  </a:moveTo>
                  <a:cubicBezTo>
                    <a:pt x="9420" y="5959"/>
                    <a:pt x="8924" y="7158"/>
                    <a:pt x="8041" y="8041"/>
                  </a:cubicBezTo>
                  <a:cubicBezTo>
                    <a:pt x="7158" y="8924"/>
                    <a:pt x="5959" y="9420"/>
                    <a:pt x="4710" y="9420"/>
                  </a:cubicBezTo>
                  <a:cubicBezTo>
                    <a:pt x="3461" y="9420"/>
                    <a:pt x="2264" y="8924"/>
                    <a:pt x="1381" y="8041"/>
                  </a:cubicBezTo>
                  <a:cubicBezTo>
                    <a:pt x="497" y="7158"/>
                    <a:pt x="0" y="5959"/>
                    <a:pt x="0" y="4710"/>
                  </a:cubicBezTo>
                  <a:cubicBezTo>
                    <a:pt x="0" y="2109"/>
                    <a:pt x="2109" y="0"/>
                    <a:pt x="4710" y="0"/>
                  </a:cubicBezTo>
                  <a:cubicBezTo>
                    <a:pt x="5959" y="0"/>
                    <a:pt x="7158" y="497"/>
                    <a:pt x="8041" y="1381"/>
                  </a:cubicBezTo>
                  <a:cubicBezTo>
                    <a:pt x="8924" y="2264"/>
                    <a:pt x="9420" y="3462"/>
                    <a:pt x="9420" y="471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1"/>
            <p:cNvSpPr/>
            <p:nvPr/>
          </p:nvSpPr>
          <p:spPr>
            <a:xfrm>
              <a:off x="4022229" y="1367458"/>
              <a:ext cx="535309" cy="535309"/>
            </a:xfrm>
            <a:custGeom>
              <a:avLst/>
              <a:gdLst/>
              <a:ahLst/>
              <a:cxnLst/>
              <a:rect l="l" t="t" r="r" b="b"/>
              <a:pathLst>
                <a:path w="12395" h="12395" extrusionOk="0">
                  <a:moveTo>
                    <a:pt x="12395" y="6197"/>
                  </a:moveTo>
                  <a:cubicBezTo>
                    <a:pt x="12395" y="7840"/>
                    <a:pt x="11742" y="9417"/>
                    <a:pt x="10579" y="10580"/>
                  </a:cubicBezTo>
                  <a:cubicBezTo>
                    <a:pt x="9417" y="11742"/>
                    <a:pt x="7841" y="12395"/>
                    <a:pt x="6197" y="12395"/>
                  </a:cubicBezTo>
                  <a:cubicBezTo>
                    <a:pt x="4554" y="12395"/>
                    <a:pt x="2978" y="11742"/>
                    <a:pt x="1816" y="10580"/>
                  </a:cubicBezTo>
                  <a:cubicBezTo>
                    <a:pt x="653" y="9417"/>
                    <a:pt x="1" y="7840"/>
                    <a:pt x="1" y="6197"/>
                  </a:cubicBezTo>
                  <a:cubicBezTo>
                    <a:pt x="1" y="4554"/>
                    <a:pt x="653" y="2978"/>
                    <a:pt x="1816" y="1816"/>
                  </a:cubicBezTo>
                  <a:cubicBezTo>
                    <a:pt x="2978" y="654"/>
                    <a:pt x="4554" y="1"/>
                    <a:pt x="6197" y="1"/>
                  </a:cubicBezTo>
                  <a:cubicBezTo>
                    <a:pt x="7841" y="1"/>
                    <a:pt x="9417" y="654"/>
                    <a:pt x="10579" y="1816"/>
                  </a:cubicBezTo>
                  <a:cubicBezTo>
                    <a:pt x="11742" y="2978"/>
                    <a:pt x="12395" y="4554"/>
                    <a:pt x="12395" y="6197"/>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1"/>
            <p:cNvSpPr/>
            <p:nvPr/>
          </p:nvSpPr>
          <p:spPr>
            <a:xfrm>
              <a:off x="4086450" y="1431680"/>
              <a:ext cx="406826" cy="406826"/>
            </a:xfrm>
            <a:custGeom>
              <a:avLst/>
              <a:gdLst/>
              <a:ahLst/>
              <a:cxnLst/>
              <a:rect l="l" t="t" r="r" b="b"/>
              <a:pathLst>
                <a:path w="9420" h="9420" extrusionOk="0">
                  <a:moveTo>
                    <a:pt x="9420" y="4710"/>
                  </a:moveTo>
                  <a:cubicBezTo>
                    <a:pt x="9420" y="5960"/>
                    <a:pt x="8924" y="7157"/>
                    <a:pt x="8041" y="8041"/>
                  </a:cubicBezTo>
                  <a:cubicBezTo>
                    <a:pt x="7158" y="8924"/>
                    <a:pt x="5959" y="9420"/>
                    <a:pt x="4710" y="9420"/>
                  </a:cubicBezTo>
                  <a:cubicBezTo>
                    <a:pt x="3461" y="9420"/>
                    <a:pt x="2264" y="8924"/>
                    <a:pt x="1381" y="8041"/>
                  </a:cubicBezTo>
                  <a:cubicBezTo>
                    <a:pt x="497" y="7157"/>
                    <a:pt x="0" y="5960"/>
                    <a:pt x="0" y="4710"/>
                  </a:cubicBezTo>
                  <a:cubicBezTo>
                    <a:pt x="0" y="2109"/>
                    <a:pt x="2109" y="0"/>
                    <a:pt x="4710" y="0"/>
                  </a:cubicBezTo>
                  <a:cubicBezTo>
                    <a:pt x="5959" y="0"/>
                    <a:pt x="7158" y="497"/>
                    <a:pt x="8041" y="1380"/>
                  </a:cubicBezTo>
                  <a:cubicBezTo>
                    <a:pt x="8924" y="2263"/>
                    <a:pt x="9420" y="3461"/>
                    <a:pt x="9420" y="471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1"/>
            <p:cNvSpPr/>
            <p:nvPr/>
          </p:nvSpPr>
          <p:spPr>
            <a:xfrm>
              <a:off x="4589641" y="1950029"/>
              <a:ext cx="535309" cy="535266"/>
            </a:xfrm>
            <a:custGeom>
              <a:avLst/>
              <a:gdLst/>
              <a:ahLst/>
              <a:cxnLst/>
              <a:rect l="l" t="t" r="r" b="b"/>
              <a:pathLst>
                <a:path w="12395" h="12394" extrusionOk="0">
                  <a:moveTo>
                    <a:pt x="12394" y="6197"/>
                  </a:moveTo>
                  <a:cubicBezTo>
                    <a:pt x="12394" y="7840"/>
                    <a:pt x="11740" y="9417"/>
                    <a:pt x="10579" y="10579"/>
                  </a:cubicBezTo>
                  <a:cubicBezTo>
                    <a:pt x="9417" y="11741"/>
                    <a:pt x="7840" y="12393"/>
                    <a:pt x="6197" y="12393"/>
                  </a:cubicBezTo>
                  <a:cubicBezTo>
                    <a:pt x="4554" y="12393"/>
                    <a:pt x="2977" y="11741"/>
                    <a:pt x="1816" y="10579"/>
                  </a:cubicBezTo>
                  <a:cubicBezTo>
                    <a:pt x="653" y="9417"/>
                    <a:pt x="0" y="7840"/>
                    <a:pt x="0" y="6197"/>
                  </a:cubicBezTo>
                  <a:cubicBezTo>
                    <a:pt x="0" y="4554"/>
                    <a:pt x="653" y="2977"/>
                    <a:pt x="1816" y="1815"/>
                  </a:cubicBezTo>
                  <a:cubicBezTo>
                    <a:pt x="2977" y="653"/>
                    <a:pt x="4554" y="0"/>
                    <a:pt x="6197" y="0"/>
                  </a:cubicBezTo>
                  <a:cubicBezTo>
                    <a:pt x="7840" y="0"/>
                    <a:pt x="9417" y="653"/>
                    <a:pt x="10579" y="1815"/>
                  </a:cubicBezTo>
                  <a:cubicBezTo>
                    <a:pt x="11740" y="2977"/>
                    <a:pt x="12394" y="4554"/>
                    <a:pt x="12394" y="6197"/>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1"/>
            <p:cNvSpPr/>
            <p:nvPr/>
          </p:nvSpPr>
          <p:spPr>
            <a:xfrm>
              <a:off x="4653862" y="2014251"/>
              <a:ext cx="406826" cy="406826"/>
            </a:xfrm>
            <a:custGeom>
              <a:avLst/>
              <a:gdLst/>
              <a:ahLst/>
              <a:cxnLst/>
              <a:rect l="l" t="t" r="r" b="b"/>
              <a:pathLst>
                <a:path w="9420" h="9420" extrusionOk="0">
                  <a:moveTo>
                    <a:pt x="9420" y="4710"/>
                  </a:moveTo>
                  <a:cubicBezTo>
                    <a:pt x="9420" y="5959"/>
                    <a:pt x="8923" y="7157"/>
                    <a:pt x="8040" y="8040"/>
                  </a:cubicBezTo>
                  <a:cubicBezTo>
                    <a:pt x="7157" y="8923"/>
                    <a:pt x="5959" y="9420"/>
                    <a:pt x="4710" y="9420"/>
                  </a:cubicBezTo>
                  <a:cubicBezTo>
                    <a:pt x="3460" y="9420"/>
                    <a:pt x="2262" y="8923"/>
                    <a:pt x="1379" y="8040"/>
                  </a:cubicBezTo>
                  <a:cubicBezTo>
                    <a:pt x="496" y="7157"/>
                    <a:pt x="0" y="5959"/>
                    <a:pt x="0" y="4710"/>
                  </a:cubicBezTo>
                  <a:cubicBezTo>
                    <a:pt x="0" y="2109"/>
                    <a:pt x="2109" y="0"/>
                    <a:pt x="4710" y="0"/>
                  </a:cubicBezTo>
                  <a:cubicBezTo>
                    <a:pt x="5959" y="0"/>
                    <a:pt x="7157" y="496"/>
                    <a:pt x="8040" y="1379"/>
                  </a:cubicBezTo>
                  <a:cubicBezTo>
                    <a:pt x="8923" y="2262"/>
                    <a:pt x="9420" y="3461"/>
                    <a:pt x="9420" y="471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1"/>
            <p:cNvSpPr/>
            <p:nvPr/>
          </p:nvSpPr>
          <p:spPr>
            <a:xfrm>
              <a:off x="4589641" y="3116899"/>
              <a:ext cx="535309" cy="535309"/>
            </a:xfrm>
            <a:custGeom>
              <a:avLst/>
              <a:gdLst/>
              <a:ahLst/>
              <a:cxnLst/>
              <a:rect l="l" t="t" r="r" b="b"/>
              <a:pathLst>
                <a:path w="12395" h="12395" extrusionOk="0">
                  <a:moveTo>
                    <a:pt x="12394" y="6197"/>
                  </a:moveTo>
                  <a:cubicBezTo>
                    <a:pt x="12394" y="7840"/>
                    <a:pt x="11740" y="9417"/>
                    <a:pt x="10579" y="10580"/>
                  </a:cubicBezTo>
                  <a:cubicBezTo>
                    <a:pt x="9417" y="11741"/>
                    <a:pt x="7840" y="12395"/>
                    <a:pt x="6197" y="12395"/>
                  </a:cubicBezTo>
                  <a:cubicBezTo>
                    <a:pt x="4554" y="12395"/>
                    <a:pt x="2977" y="11741"/>
                    <a:pt x="1816" y="10580"/>
                  </a:cubicBezTo>
                  <a:cubicBezTo>
                    <a:pt x="653" y="9417"/>
                    <a:pt x="0" y="7840"/>
                    <a:pt x="0" y="6197"/>
                  </a:cubicBezTo>
                  <a:cubicBezTo>
                    <a:pt x="0" y="4554"/>
                    <a:pt x="653" y="2977"/>
                    <a:pt x="1816" y="1816"/>
                  </a:cubicBezTo>
                  <a:cubicBezTo>
                    <a:pt x="2977" y="654"/>
                    <a:pt x="4554" y="1"/>
                    <a:pt x="6197" y="1"/>
                  </a:cubicBezTo>
                  <a:cubicBezTo>
                    <a:pt x="7840" y="1"/>
                    <a:pt x="9417" y="654"/>
                    <a:pt x="10579" y="1816"/>
                  </a:cubicBezTo>
                  <a:cubicBezTo>
                    <a:pt x="11740" y="2977"/>
                    <a:pt x="12394" y="4554"/>
                    <a:pt x="12394" y="6197"/>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1"/>
            <p:cNvSpPr/>
            <p:nvPr/>
          </p:nvSpPr>
          <p:spPr>
            <a:xfrm>
              <a:off x="4653862" y="3181120"/>
              <a:ext cx="406826" cy="406826"/>
            </a:xfrm>
            <a:custGeom>
              <a:avLst/>
              <a:gdLst/>
              <a:ahLst/>
              <a:cxnLst/>
              <a:rect l="l" t="t" r="r" b="b"/>
              <a:pathLst>
                <a:path w="9420" h="9420" extrusionOk="0">
                  <a:moveTo>
                    <a:pt x="9420" y="4710"/>
                  </a:moveTo>
                  <a:cubicBezTo>
                    <a:pt x="9420" y="5960"/>
                    <a:pt x="8923" y="7158"/>
                    <a:pt x="8040" y="8041"/>
                  </a:cubicBezTo>
                  <a:cubicBezTo>
                    <a:pt x="7157" y="8924"/>
                    <a:pt x="5959" y="9420"/>
                    <a:pt x="4710" y="9420"/>
                  </a:cubicBezTo>
                  <a:cubicBezTo>
                    <a:pt x="3460" y="9420"/>
                    <a:pt x="2262" y="8924"/>
                    <a:pt x="1379" y="8041"/>
                  </a:cubicBezTo>
                  <a:cubicBezTo>
                    <a:pt x="496" y="7158"/>
                    <a:pt x="0" y="5960"/>
                    <a:pt x="0" y="4710"/>
                  </a:cubicBezTo>
                  <a:cubicBezTo>
                    <a:pt x="0" y="2109"/>
                    <a:pt x="2109" y="1"/>
                    <a:pt x="4710" y="1"/>
                  </a:cubicBezTo>
                  <a:cubicBezTo>
                    <a:pt x="5959" y="1"/>
                    <a:pt x="7157" y="497"/>
                    <a:pt x="8040" y="1380"/>
                  </a:cubicBezTo>
                  <a:cubicBezTo>
                    <a:pt x="8923" y="2264"/>
                    <a:pt x="9420" y="3461"/>
                    <a:pt x="9420" y="471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مجموعة 1">
            <a:extLst>
              <a:ext uri="{FF2B5EF4-FFF2-40B4-BE49-F238E27FC236}">
                <a16:creationId xmlns:a16="http://schemas.microsoft.com/office/drawing/2014/main" id="{07D14EF7-76E8-2037-B0A7-09EC4EAA4468}"/>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34E632A3-F10E-A41A-04EC-573F7B41335F}"/>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A1ED21EB-AB56-44FC-E0C7-2158318A99FB}"/>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
        <p:nvSpPr>
          <p:cNvPr id="5" name="عنوان 1">
            <a:extLst>
              <a:ext uri="{FF2B5EF4-FFF2-40B4-BE49-F238E27FC236}">
                <a16:creationId xmlns:a16="http://schemas.microsoft.com/office/drawing/2014/main" id="{A35ECE81-D881-E550-E8DD-4A389231FB58}"/>
              </a:ext>
            </a:extLst>
          </p:cNvPr>
          <p:cNvSpPr txBox="1">
            <a:spLocks noGrp="1"/>
          </p:cNvSpPr>
          <p:nvPr>
            <p:ph type="title"/>
          </p:nvPr>
        </p:nvSpPr>
        <p:spPr>
          <a:xfrm>
            <a:off x="3580538" y="126354"/>
            <a:ext cx="1963498" cy="677078"/>
          </a:xfrm>
          <a:prstGeom prst="rect">
            <a:avLst/>
          </a:prstGeom>
          <a:noFill/>
        </p:spPr>
        <p:txBody>
          <a:bodyPr wrap="square">
            <a:spAutoFit/>
          </a:bodyPr>
          <a:lstStyle/>
          <a:p>
            <a:r>
              <a:rPr lang="ar-SA" sz="3200" dirty="0">
                <a:solidFill>
                  <a:srgbClr val="002060"/>
                </a:solidFill>
                <a:latin typeface="Sakkal Majalla" panose="02000000000000000000" pitchFamily="2" charset="-78"/>
                <a:cs typeface="Sakkal Majalla" panose="02000000000000000000" pitchFamily="2" charset="-78"/>
              </a:rPr>
              <a:t>أهداف التعلم </a:t>
            </a:r>
            <a:endParaRPr lang="ar-SA" sz="6000" b="1" dirty="0">
              <a:ln w="0"/>
              <a:solidFill>
                <a:srgbClr val="002060"/>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sp>
        <p:nvSpPr>
          <p:cNvPr id="7" name="مربع نص 6">
            <a:extLst>
              <a:ext uri="{FF2B5EF4-FFF2-40B4-BE49-F238E27FC236}">
                <a16:creationId xmlns:a16="http://schemas.microsoft.com/office/drawing/2014/main" id="{9E012326-1E2D-D08E-F83C-29BCF9204328}"/>
              </a:ext>
            </a:extLst>
          </p:cNvPr>
          <p:cNvSpPr txBox="1"/>
          <p:nvPr/>
        </p:nvSpPr>
        <p:spPr>
          <a:xfrm>
            <a:off x="-24204" y="3614820"/>
            <a:ext cx="2538422" cy="954107"/>
          </a:xfrm>
          <a:prstGeom prst="rect">
            <a:avLst/>
          </a:prstGeom>
          <a:noFill/>
        </p:spPr>
        <p:txBody>
          <a:bodyPr wrap="square">
            <a:spAutoFit/>
          </a:bodyPr>
          <a:lstStyle>
            <a:defPPr>
              <a:defRPr lang="zh-CN"/>
            </a:defPPr>
            <a:lvl1pPr algn="r" rtl="1">
              <a:defRPr b="0" i="0">
                <a:effectLst/>
                <a:latin typeface="Roboto" panose="02000000000000000000" pitchFamily="2" charset="0"/>
                <a:cs typeface="Sultan bold" pitchFamily="2" charset="-78"/>
              </a:defRPr>
            </a:lvl1pPr>
          </a:lstStyle>
          <a:p>
            <a:pPr marL="342900" indent="-342900">
              <a:buFont typeface="Arial" panose="020B0604020202020204" pitchFamily="34" charset="0"/>
              <a:buChar char="•"/>
            </a:pPr>
            <a:r>
              <a:rPr lang="ar-SA" dirty="0">
                <a:latin typeface="Sakkal Majalla" panose="02000000000000000000" pitchFamily="2" charset="-78"/>
                <a:cs typeface="Sakkal Majalla" panose="02000000000000000000" pitchFamily="2" charset="-78"/>
              </a:rPr>
              <a:t>يطبق عملية التحسين باستخدام أداة إكسل </a:t>
            </a:r>
            <a:r>
              <a:rPr lang="ar-SA" dirty="0" err="1">
                <a:latin typeface="Sakkal Majalla" panose="02000000000000000000" pitchFamily="2" charset="-78"/>
                <a:cs typeface="Sakkal Majalla" panose="02000000000000000000" pitchFamily="2" charset="-78"/>
              </a:rPr>
              <a:t>سولفر</a:t>
            </a:r>
            <a:r>
              <a:rPr lang="ar-SA" dirty="0">
                <a:latin typeface="Sakkal Majalla" panose="02000000000000000000" pitchFamily="2" charset="-78"/>
                <a:cs typeface="Sakkal Majalla" panose="02000000000000000000" pitchFamily="2" charset="-78"/>
              </a:rPr>
              <a:t>.</a:t>
            </a:r>
          </a:p>
          <a:p>
            <a:pPr marL="342900" indent="-342900">
              <a:buFont typeface="Arial" panose="020B0604020202020204" pitchFamily="34" charset="0"/>
              <a:buChar char="•"/>
            </a:pPr>
            <a:r>
              <a:rPr lang="ar-SA" dirty="0">
                <a:latin typeface="Sakkal Majalla" panose="02000000000000000000" pitchFamily="2" charset="-78"/>
                <a:cs typeface="Sakkal Majalla" panose="02000000000000000000" pitchFamily="2" charset="-78"/>
              </a:rPr>
              <a:t>يقيم نتائج عملية التحسين ويحدد التوصيات المستقبلية.</a:t>
            </a:r>
          </a:p>
        </p:txBody>
      </p:sp>
      <p:sp>
        <p:nvSpPr>
          <p:cNvPr id="9" name="مربع نص 8">
            <a:extLst>
              <a:ext uri="{FF2B5EF4-FFF2-40B4-BE49-F238E27FC236}">
                <a16:creationId xmlns:a16="http://schemas.microsoft.com/office/drawing/2014/main" id="{EAF28C2C-1BC0-F287-7BE5-2F4C28FBA551}"/>
              </a:ext>
            </a:extLst>
          </p:cNvPr>
          <p:cNvSpPr txBox="1"/>
          <p:nvPr/>
        </p:nvSpPr>
        <p:spPr>
          <a:xfrm>
            <a:off x="6551466" y="3131158"/>
            <a:ext cx="2507474" cy="954107"/>
          </a:xfrm>
          <a:prstGeom prst="rect">
            <a:avLst/>
          </a:prstGeom>
          <a:noFill/>
        </p:spPr>
        <p:txBody>
          <a:bodyPr wrap="square">
            <a:spAutoFit/>
          </a:bodyPr>
          <a:lstStyle/>
          <a:p>
            <a:pPr marL="342900" indent="-342900" algn="r" rtl="1">
              <a:buFont typeface="Arial" panose="020B0604020202020204" pitchFamily="34" charset="0"/>
              <a:buChar char="•"/>
            </a:pPr>
            <a:r>
              <a:rPr lang="ar-SA" dirty="0">
                <a:latin typeface="Sakkal Majalla" panose="02000000000000000000" pitchFamily="2" charset="-78"/>
                <a:cs typeface="Sakkal Majalla" panose="02000000000000000000" pitchFamily="2" charset="-78"/>
              </a:rPr>
              <a:t>يعرف مصطلح النمذجة التنبؤية.</a:t>
            </a:r>
          </a:p>
          <a:p>
            <a:pPr marL="342900" indent="-342900" algn="r" rtl="1">
              <a:buFont typeface="Arial" panose="020B0604020202020204" pitchFamily="34" charset="0"/>
              <a:buChar char="•"/>
            </a:pPr>
            <a:r>
              <a:rPr lang="ar-SA" dirty="0">
                <a:latin typeface="Sakkal Majalla" panose="02000000000000000000" pitchFamily="2" charset="-78"/>
                <a:cs typeface="Sakkal Majalla" panose="02000000000000000000" pitchFamily="2" charset="-78"/>
              </a:rPr>
              <a:t>يقدم وصفا واضحا لفئات النمذجة التنبؤية.</a:t>
            </a:r>
          </a:p>
          <a:p>
            <a:pPr marL="342900" indent="-342900" algn="r" rtl="1">
              <a:buFont typeface="Arial" panose="020B0604020202020204" pitchFamily="34" charset="0"/>
              <a:buChar char="•"/>
            </a:pPr>
            <a:r>
              <a:rPr lang="ar-SA" dirty="0">
                <a:latin typeface="Sakkal Majalla" panose="02000000000000000000" pitchFamily="2" charset="-78"/>
                <a:cs typeface="Sakkal Majalla" panose="02000000000000000000" pitchFamily="2" charset="-78"/>
              </a:rPr>
              <a:t>يحدد خطوات عملية النمذجة التنبؤية.</a:t>
            </a:r>
          </a:p>
        </p:txBody>
      </p:sp>
      <p:sp>
        <p:nvSpPr>
          <p:cNvPr id="11" name="مربع نص 10">
            <a:extLst>
              <a:ext uri="{FF2B5EF4-FFF2-40B4-BE49-F238E27FC236}">
                <a16:creationId xmlns:a16="http://schemas.microsoft.com/office/drawing/2014/main" id="{42B26995-EA98-628A-1EB7-35D35E336FC8}"/>
              </a:ext>
            </a:extLst>
          </p:cNvPr>
          <p:cNvSpPr txBox="1"/>
          <p:nvPr/>
        </p:nvSpPr>
        <p:spPr>
          <a:xfrm>
            <a:off x="6634067" y="1850513"/>
            <a:ext cx="2424873" cy="954107"/>
          </a:xfrm>
          <a:prstGeom prst="rect">
            <a:avLst/>
          </a:prstGeom>
          <a:noFill/>
        </p:spPr>
        <p:txBody>
          <a:bodyPr wrap="square">
            <a:spAutoFit/>
          </a:bodyPr>
          <a:lstStyle/>
          <a:p>
            <a:pPr marL="342900" indent="-342900" algn="r" rtl="1">
              <a:buFont typeface="Arial" panose="020B0604020202020204" pitchFamily="34" charset="0"/>
              <a:buChar char="•"/>
            </a:pPr>
            <a:r>
              <a:rPr lang="ar-SA" dirty="0">
                <a:latin typeface="Sakkal Majalla" panose="02000000000000000000" pitchFamily="2" charset="-78"/>
                <a:cs typeface="Sakkal Majalla" panose="02000000000000000000" pitchFamily="2" charset="-78"/>
              </a:rPr>
              <a:t>يعدد ميزات وعيوب النمذجة التنبؤية.</a:t>
            </a:r>
          </a:p>
          <a:p>
            <a:pPr marL="342900" indent="-342900" algn="r" rtl="1">
              <a:buFont typeface="Arial" panose="020B0604020202020204" pitchFamily="34" charset="0"/>
              <a:buChar char="•"/>
            </a:pPr>
            <a:r>
              <a:rPr lang="ar-SA" dirty="0">
                <a:latin typeface="Sakkal Majalla" panose="02000000000000000000" pitchFamily="2" charset="-78"/>
                <a:cs typeface="Sakkal Majalla" panose="02000000000000000000" pitchFamily="2" charset="-78"/>
              </a:rPr>
              <a:t>يعرف مصطلح التوقع.</a:t>
            </a:r>
          </a:p>
          <a:p>
            <a:pPr marL="342900" indent="-342900" algn="r" rtl="1">
              <a:buFont typeface="Arial" panose="020B0604020202020204" pitchFamily="34" charset="0"/>
              <a:buChar char="•"/>
            </a:pPr>
            <a:r>
              <a:rPr lang="ar-SA" dirty="0">
                <a:latin typeface="Sakkal Majalla" panose="02000000000000000000" pitchFamily="2" charset="-78"/>
                <a:cs typeface="Sakkal Majalla" panose="02000000000000000000" pitchFamily="2" charset="-78"/>
              </a:rPr>
              <a:t>يحدد الخطوات المتبعة في عمليات التنبؤ.</a:t>
            </a:r>
          </a:p>
        </p:txBody>
      </p:sp>
      <p:sp>
        <p:nvSpPr>
          <p:cNvPr id="13" name="مربع نص 12">
            <a:extLst>
              <a:ext uri="{FF2B5EF4-FFF2-40B4-BE49-F238E27FC236}">
                <a16:creationId xmlns:a16="http://schemas.microsoft.com/office/drawing/2014/main" id="{DADD4415-2C1F-2B81-60F2-EB1ECAD9A656}"/>
              </a:ext>
            </a:extLst>
          </p:cNvPr>
          <p:cNvSpPr txBox="1"/>
          <p:nvPr/>
        </p:nvSpPr>
        <p:spPr>
          <a:xfrm>
            <a:off x="-41942" y="1403058"/>
            <a:ext cx="2538423" cy="738664"/>
          </a:xfrm>
          <a:prstGeom prst="rect">
            <a:avLst/>
          </a:prstGeom>
          <a:noFill/>
        </p:spPr>
        <p:txBody>
          <a:bodyPr wrap="square">
            <a:spAutoFit/>
          </a:bodyPr>
          <a:lstStyle/>
          <a:p>
            <a:pPr marL="342900" indent="-342900" algn="r" rtl="1">
              <a:buFont typeface="Arial" panose="020B0604020202020204" pitchFamily="34" charset="0"/>
              <a:buChar char="•"/>
            </a:pPr>
            <a:r>
              <a:rPr lang="ar-SA" dirty="0">
                <a:latin typeface="Sakkal Majalla" panose="02000000000000000000" pitchFamily="2" charset="-78"/>
                <a:cs typeface="Sakkal Majalla" panose="02000000000000000000" pitchFamily="2" charset="-78"/>
              </a:rPr>
              <a:t>ينفذ عملية التوقع في مايكروسوفت إكسل </a:t>
            </a:r>
            <a:r>
              <a:rPr lang="en-US" dirty="0">
                <a:latin typeface="Sakkal Majalla" panose="02000000000000000000" pitchFamily="2" charset="-78"/>
                <a:cs typeface="Sakkal Majalla" panose="02000000000000000000" pitchFamily="2" charset="-78"/>
              </a:rPr>
              <a:t>Microsoft Excel</a:t>
            </a:r>
          </a:p>
          <a:p>
            <a:pPr marL="342900" indent="-342900" algn="r" rtl="1">
              <a:buFont typeface="Arial" panose="020B0604020202020204" pitchFamily="34" charset="0"/>
              <a:buChar char="•"/>
            </a:pPr>
            <a:r>
              <a:rPr lang="ar-SA" dirty="0">
                <a:latin typeface="Sakkal Majalla" panose="02000000000000000000" pitchFamily="2" charset="-78"/>
                <a:cs typeface="Sakkal Majalla" panose="02000000000000000000" pitchFamily="2" charset="-78"/>
              </a:rPr>
              <a:t>يعرف مفهوم نطاق الثقة.</a:t>
            </a:r>
          </a:p>
        </p:txBody>
      </p:sp>
      <p:sp>
        <p:nvSpPr>
          <p:cNvPr id="15" name="مربع نص 14">
            <a:extLst>
              <a:ext uri="{FF2B5EF4-FFF2-40B4-BE49-F238E27FC236}">
                <a16:creationId xmlns:a16="http://schemas.microsoft.com/office/drawing/2014/main" id="{0040DC8D-DCE4-7338-10AA-845127385262}"/>
              </a:ext>
            </a:extLst>
          </p:cNvPr>
          <p:cNvSpPr txBox="1"/>
          <p:nvPr/>
        </p:nvSpPr>
        <p:spPr>
          <a:xfrm>
            <a:off x="146994" y="2547421"/>
            <a:ext cx="2344245" cy="738664"/>
          </a:xfrm>
          <a:prstGeom prst="rect">
            <a:avLst/>
          </a:prstGeom>
          <a:noFill/>
        </p:spPr>
        <p:txBody>
          <a:bodyPr wrap="square">
            <a:spAutoFit/>
          </a:bodyPr>
          <a:lstStyle/>
          <a:p>
            <a:pPr marL="342900" indent="-342900" algn="r" rtl="1">
              <a:buFont typeface="Arial" panose="020B0604020202020204" pitchFamily="34" charset="0"/>
              <a:buChar char="•"/>
            </a:pPr>
            <a:r>
              <a:rPr lang="ar-SA" dirty="0">
                <a:latin typeface="Sakkal Majalla" panose="02000000000000000000" pitchFamily="2" charset="-78"/>
                <a:cs typeface="Sakkal Majalla" panose="02000000000000000000" pitchFamily="2" charset="-78"/>
              </a:rPr>
              <a:t>يصنف المخططات أو الرسومات البيانية المتنوعة للتوقع.</a:t>
            </a:r>
          </a:p>
          <a:p>
            <a:pPr marL="342900" indent="-342900" algn="r" rtl="1">
              <a:buFont typeface="Arial" panose="020B0604020202020204" pitchFamily="34" charset="0"/>
              <a:buChar char="•"/>
            </a:pPr>
            <a:r>
              <a:rPr lang="ar-SA" dirty="0">
                <a:latin typeface="Sakkal Majalla" panose="02000000000000000000" pitchFamily="2" charset="-78"/>
                <a:cs typeface="Sakkal Majalla" panose="02000000000000000000" pitchFamily="2" charset="-78"/>
              </a:rPr>
              <a:t>يعرف مفهوم نموذج التحسين.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2" name="مجموعة 1">
            <a:extLst>
              <a:ext uri="{FF2B5EF4-FFF2-40B4-BE49-F238E27FC236}">
                <a16:creationId xmlns:a16="http://schemas.microsoft.com/office/drawing/2014/main" id="{6006C731-C628-442F-6693-7CA3ADC61C93}"/>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61DBEFA3-921E-1F02-FE74-4FA0D1058604}"/>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B1508502-62DC-3ADD-6E99-96FB3F4A7F7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030" name="Picture 6">
            <a:extLst>
              <a:ext uri="{FF2B5EF4-FFF2-40B4-BE49-F238E27FC236}">
                <a16:creationId xmlns:a16="http://schemas.microsoft.com/office/drawing/2014/main" id="{E0D6BBFF-C878-C039-4D23-12B50A499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0" y="356743"/>
            <a:ext cx="2488019" cy="441838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764;p22">
            <a:extLst>
              <a:ext uri="{FF2B5EF4-FFF2-40B4-BE49-F238E27FC236}">
                <a16:creationId xmlns:a16="http://schemas.microsoft.com/office/drawing/2014/main" id="{5834191F-D556-8052-2AAD-CC42DE552491}"/>
              </a:ext>
            </a:extLst>
          </p:cNvPr>
          <p:cNvSpPr/>
          <p:nvPr/>
        </p:nvSpPr>
        <p:spPr>
          <a:xfrm>
            <a:off x="2530549" y="768145"/>
            <a:ext cx="6528391" cy="3418198"/>
          </a:xfrm>
          <a:prstGeom prst="roundRect">
            <a:avLst>
              <a:gd name="adj" fmla="val 11122"/>
            </a:avLst>
          </a:prstGeom>
          <a:solidFill>
            <a:srgbClr val="CCF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FEEB"/>
              </a:solidFill>
            </a:endParaRPr>
          </a:p>
        </p:txBody>
      </p:sp>
      <p:sp>
        <p:nvSpPr>
          <p:cNvPr id="5" name="مربع نص 4">
            <a:extLst>
              <a:ext uri="{FF2B5EF4-FFF2-40B4-BE49-F238E27FC236}">
                <a16:creationId xmlns:a16="http://schemas.microsoft.com/office/drawing/2014/main" id="{CA7EB51F-EFD7-946A-E14C-67E1C065A99E}"/>
              </a:ext>
            </a:extLst>
          </p:cNvPr>
          <p:cNvSpPr txBox="1"/>
          <p:nvPr/>
        </p:nvSpPr>
        <p:spPr>
          <a:xfrm>
            <a:off x="3764612" y="32900"/>
            <a:ext cx="3956132" cy="584775"/>
          </a:xfrm>
          <a:prstGeom prst="rect">
            <a:avLst/>
          </a:prstGeom>
          <a:noFill/>
        </p:spPr>
        <p:txBody>
          <a:bodyPr wrap="square">
            <a:spAutoFit/>
          </a:bodyPr>
          <a:lstStyle/>
          <a:p>
            <a:pPr algn="ctr" rtl="1"/>
            <a:r>
              <a:rPr lang="ar-SA" sz="3200" b="1" dirty="0">
                <a:solidFill>
                  <a:schemeClr val="accent2">
                    <a:lumMod val="75000"/>
                  </a:schemeClr>
                </a:solidFill>
                <a:latin typeface="Sakkal Majalla" panose="02000000000000000000" pitchFamily="2" charset="-78"/>
                <a:cs typeface="Sakkal Majalla" panose="02000000000000000000" pitchFamily="2" charset="-78"/>
              </a:rPr>
              <a:t>التحسين</a:t>
            </a:r>
            <a:endParaRPr lang="ar-SA" sz="6000" b="1" dirty="0">
              <a:ln w="0"/>
              <a:solidFill>
                <a:schemeClr val="accent2">
                  <a:lumMod val="75000"/>
                </a:schemeClr>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sp>
        <p:nvSpPr>
          <p:cNvPr id="6" name="مربع نص 5">
            <a:extLst>
              <a:ext uri="{FF2B5EF4-FFF2-40B4-BE49-F238E27FC236}">
                <a16:creationId xmlns:a16="http://schemas.microsoft.com/office/drawing/2014/main" id="{5D2A6DA3-2A59-A3CE-6205-A733BA89DC0D}"/>
              </a:ext>
            </a:extLst>
          </p:cNvPr>
          <p:cNvSpPr txBox="1"/>
          <p:nvPr/>
        </p:nvSpPr>
        <p:spPr>
          <a:xfrm>
            <a:off x="2725569" y="957157"/>
            <a:ext cx="6180881" cy="3139321"/>
          </a:xfrm>
          <a:prstGeom prst="rect">
            <a:avLst/>
          </a:prstGeom>
          <a:noFill/>
        </p:spPr>
        <p:txBody>
          <a:bodyPr wrap="square">
            <a:spAutoFit/>
          </a:bodyPr>
          <a:lstStyle>
            <a:defPPr>
              <a:defRPr lang="ar-SA"/>
            </a:defPPr>
            <a:lvl1pPr>
              <a:defRPr b="0" i="0">
                <a:solidFill>
                  <a:srgbClr val="202124"/>
                </a:solidFill>
                <a:effectLst/>
                <a:cs typeface="+mj-cs"/>
              </a:defRPr>
            </a:lvl1pPr>
          </a:lstStyle>
          <a:p>
            <a:pPr algn="r" rtl="1"/>
            <a:r>
              <a:rPr lang="ar-SA" sz="1800" dirty="0">
                <a:solidFill>
                  <a:srgbClr val="FF0000"/>
                </a:solidFill>
                <a:latin typeface="Sakkal Majalla" panose="02000000000000000000" pitchFamily="2" charset="-78"/>
                <a:cs typeface="Sakkal Majalla" panose="02000000000000000000" pitchFamily="2" charset="-78"/>
              </a:rPr>
              <a:t>البحث عن الخلايا ذات الإشكاليات الكامنة</a:t>
            </a:r>
            <a:br>
              <a:rPr lang="en-US" sz="1800" dirty="0">
                <a:solidFill>
                  <a:srgbClr val="000000"/>
                </a:solidFill>
                <a:latin typeface="Sakkal Majalla" panose="02000000000000000000" pitchFamily="2" charset="-78"/>
                <a:cs typeface="Sakkal Majalla" panose="02000000000000000000" pitchFamily="2" charset="-78"/>
              </a:rPr>
            </a:br>
            <a:r>
              <a:rPr lang="ar-SA" sz="1800" dirty="0">
                <a:solidFill>
                  <a:srgbClr val="000000"/>
                </a:solidFill>
                <a:latin typeface="Sakkal Majalla" panose="02000000000000000000" pitchFamily="2" charset="-78"/>
                <a:cs typeface="Sakkal Majalla" panose="02000000000000000000" pitchFamily="2" charset="-78"/>
              </a:rPr>
              <a:t>كما ذكر سابقا، سيتم تقييم بيانات الرحلات السياحية الشهرية لعام 2019 من أجل إيجاد القيم ذات الإشكاليات (إن وجدت) ، ثم تحديد المتغيرات التي تحتاج إلى تعديل لتحقيق الهدف المنشود. يتم تعريف هذه القيم في هذا المثال بالقيم التي تحتوي على العدد الأقل للرحلات السياحية. إذا ألقيت نظرة فاحصة على ورقة عمل إكسل "2019"، ستلاحظ أن عدد الرحلات السياحية الشهرية للأشهر يونيو ويوليو وسبتمبر هـي أقل بكثير من تلك الخاصة بالشهور الأخرى من العام، لذلك من الممكن من خلال هذه الملاحظة تقديم الاقتراح بالعمل على زيادة عدد الرحلات السياحية في أشهر يونيو ويوليو وسبتمبر، وليس في جميع أشهر العام.</a:t>
            </a:r>
            <a:br>
              <a:rPr lang="ar-SA" sz="1800" dirty="0">
                <a:solidFill>
                  <a:srgbClr val="000000"/>
                </a:solidFill>
                <a:latin typeface="Sakkal Majalla" panose="02000000000000000000" pitchFamily="2" charset="-78"/>
                <a:cs typeface="Sakkal Majalla" panose="02000000000000000000" pitchFamily="2" charset="-78"/>
              </a:rPr>
            </a:br>
            <a:r>
              <a:rPr lang="ar-SA" sz="1800" dirty="0">
                <a:solidFill>
                  <a:srgbClr val="FF0000"/>
                </a:solidFill>
                <a:latin typeface="Sakkal Majalla" panose="02000000000000000000" pitchFamily="2" charset="-78"/>
                <a:cs typeface="Sakkal Majalla" panose="02000000000000000000" pitchFamily="2" charset="-78"/>
              </a:rPr>
              <a:t>في معاملات أداة </a:t>
            </a:r>
            <a:r>
              <a:rPr lang="ar-SA" sz="1800" dirty="0" err="1">
                <a:solidFill>
                  <a:srgbClr val="FF0000"/>
                </a:solidFill>
                <a:latin typeface="Sakkal Majalla" panose="02000000000000000000" pitchFamily="2" charset="-78"/>
                <a:cs typeface="Sakkal Majalla" panose="02000000000000000000" pitchFamily="2" charset="-78"/>
              </a:rPr>
              <a:t>سولفر</a:t>
            </a:r>
            <a:r>
              <a:rPr lang="ar-SA" sz="1800" dirty="0">
                <a:solidFill>
                  <a:srgbClr val="FF0000"/>
                </a:solidFill>
                <a:latin typeface="Sakkal Majalla" panose="02000000000000000000" pitchFamily="2" charset="-78"/>
                <a:cs typeface="Sakkal Majalla" panose="02000000000000000000" pitchFamily="2" charset="-78"/>
              </a:rPr>
              <a:t>، ستكون الخلية الهدف  </a:t>
            </a:r>
            <a:r>
              <a:rPr lang="en-US" sz="1800" dirty="0">
                <a:solidFill>
                  <a:srgbClr val="FF0000"/>
                </a:solidFill>
                <a:latin typeface="Sakkal Majalla" panose="02000000000000000000" pitchFamily="2" charset="-78"/>
                <a:cs typeface="Sakkal Majalla" panose="02000000000000000000" pitchFamily="2" charset="-78"/>
              </a:rPr>
              <a:t>Objective Cell  </a:t>
            </a:r>
            <a:r>
              <a:rPr lang="ar-SA" sz="1800" dirty="0">
                <a:solidFill>
                  <a:srgbClr val="FF0000"/>
                </a:solidFill>
                <a:latin typeface="Sakkal Majalla" panose="02000000000000000000" pitchFamily="2" charset="-78"/>
                <a:cs typeface="Sakkal Majalla" panose="02000000000000000000" pitchFamily="2" charset="-78"/>
              </a:rPr>
              <a:t>هي إجمالي عدد الرحلات السياحية،</a:t>
            </a:r>
            <a:r>
              <a:rPr lang="ar-SA" sz="1800" dirty="0">
                <a:solidFill>
                  <a:srgbClr val="000000"/>
                </a:solidFill>
                <a:latin typeface="Sakkal Majalla" panose="02000000000000000000" pitchFamily="2" charset="-78"/>
                <a:cs typeface="Sakkal Majalla" panose="02000000000000000000" pitchFamily="2" charset="-78"/>
              </a:rPr>
              <a:t> وستكون </a:t>
            </a:r>
            <a:r>
              <a:rPr lang="ar-SA" sz="1800" dirty="0">
                <a:solidFill>
                  <a:srgbClr val="00B0F0"/>
                </a:solidFill>
                <a:latin typeface="Sakkal Majalla" panose="02000000000000000000" pitchFamily="2" charset="-78"/>
                <a:cs typeface="Sakkal Majalla" panose="02000000000000000000" pitchFamily="2" charset="-78"/>
              </a:rPr>
              <a:t>خلايا المتغير هـي أعـداد الرحلات السياحية في الأشهر يونيو ويوليو وسبتمبر</a:t>
            </a:r>
            <a:r>
              <a:rPr lang="ar-SA" sz="1800" dirty="0">
                <a:solidFill>
                  <a:srgbClr val="000000"/>
                </a:solidFill>
                <a:latin typeface="Sakkal Majalla" panose="02000000000000000000" pitchFamily="2" charset="-78"/>
                <a:cs typeface="Sakkal Majalla" panose="02000000000000000000" pitchFamily="2" charset="-78"/>
              </a:rPr>
              <a:t>، ولن يتم إضافة قيود محددة، وسيتم تعيين قيمة خلية الهدف إلى 25,000,000.</a:t>
            </a:r>
          </a:p>
        </p:txBody>
      </p:sp>
    </p:spTree>
    <p:extLst>
      <p:ext uri="{BB962C8B-B14F-4D97-AF65-F5344CB8AC3E}">
        <p14:creationId xmlns:p14="http://schemas.microsoft.com/office/powerpoint/2010/main" val="38425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2" name="مجموعة 1">
            <a:extLst>
              <a:ext uri="{FF2B5EF4-FFF2-40B4-BE49-F238E27FC236}">
                <a16:creationId xmlns:a16="http://schemas.microsoft.com/office/drawing/2014/main" id="{6006C731-C628-442F-6693-7CA3ADC61C93}"/>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61DBEFA3-921E-1F02-FE74-4FA0D1058604}"/>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B1508502-62DC-3ADD-6E99-96FB3F4A7F7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030" name="Picture 6">
            <a:extLst>
              <a:ext uri="{FF2B5EF4-FFF2-40B4-BE49-F238E27FC236}">
                <a16:creationId xmlns:a16="http://schemas.microsoft.com/office/drawing/2014/main" id="{E0D6BBFF-C878-C039-4D23-12B50A499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0" y="356743"/>
            <a:ext cx="2488019" cy="441838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764;p22">
            <a:extLst>
              <a:ext uri="{FF2B5EF4-FFF2-40B4-BE49-F238E27FC236}">
                <a16:creationId xmlns:a16="http://schemas.microsoft.com/office/drawing/2014/main" id="{5834191F-D556-8052-2AAD-CC42DE552491}"/>
              </a:ext>
            </a:extLst>
          </p:cNvPr>
          <p:cNvSpPr/>
          <p:nvPr/>
        </p:nvSpPr>
        <p:spPr>
          <a:xfrm>
            <a:off x="2530549" y="617675"/>
            <a:ext cx="6528391" cy="4093428"/>
          </a:xfrm>
          <a:prstGeom prst="roundRect">
            <a:avLst>
              <a:gd name="adj" fmla="val 11122"/>
            </a:avLst>
          </a:prstGeom>
          <a:solidFill>
            <a:srgbClr val="CCF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FEEB"/>
              </a:solidFill>
            </a:endParaRPr>
          </a:p>
        </p:txBody>
      </p:sp>
      <p:sp>
        <p:nvSpPr>
          <p:cNvPr id="5" name="مربع نص 4">
            <a:extLst>
              <a:ext uri="{FF2B5EF4-FFF2-40B4-BE49-F238E27FC236}">
                <a16:creationId xmlns:a16="http://schemas.microsoft.com/office/drawing/2014/main" id="{CA7EB51F-EFD7-946A-E14C-67E1C065A99E}"/>
              </a:ext>
            </a:extLst>
          </p:cNvPr>
          <p:cNvSpPr txBox="1"/>
          <p:nvPr/>
        </p:nvSpPr>
        <p:spPr>
          <a:xfrm>
            <a:off x="3764612" y="32900"/>
            <a:ext cx="3956132" cy="584775"/>
          </a:xfrm>
          <a:prstGeom prst="rect">
            <a:avLst/>
          </a:prstGeom>
          <a:noFill/>
        </p:spPr>
        <p:txBody>
          <a:bodyPr wrap="square">
            <a:spAutoFit/>
          </a:bodyPr>
          <a:lstStyle/>
          <a:p>
            <a:pPr algn="ctr" rtl="1"/>
            <a:r>
              <a:rPr lang="ar-SA" sz="3200" b="1" dirty="0">
                <a:solidFill>
                  <a:schemeClr val="accent2">
                    <a:lumMod val="75000"/>
                  </a:schemeClr>
                </a:solidFill>
                <a:latin typeface="Sakkal Majalla" panose="02000000000000000000" pitchFamily="2" charset="-78"/>
                <a:cs typeface="Sakkal Majalla" panose="02000000000000000000" pitchFamily="2" charset="-78"/>
              </a:rPr>
              <a:t>التحسين</a:t>
            </a:r>
            <a:endParaRPr lang="ar-SA" sz="6000" b="1" dirty="0">
              <a:ln w="0"/>
              <a:solidFill>
                <a:schemeClr val="accent2">
                  <a:lumMod val="75000"/>
                </a:schemeClr>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pic>
        <p:nvPicPr>
          <p:cNvPr id="6" name="صورة 5">
            <a:extLst>
              <a:ext uri="{FF2B5EF4-FFF2-40B4-BE49-F238E27FC236}">
                <a16:creationId xmlns:a16="http://schemas.microsoft.com/office/drawing/2014/main" id="{90483F24-05A0-49E4-4EF1-B29028B3BEC2}"/>
              </a:ext>
            </a:extLst>
          </p:cNvPr>
          <p:cNvPicPr>
            <a:picLocks noChangeAspect="1"/>
          </p:cNvPicPr>
          <p:nvPr/>
        </p:nvPicPr>
        <p:blipFill>
          <a:blip r:embed="rId4"/>
          <a:stretch>
            <a:fillRect/>
          </a:stretch>
        </p:blipFill>
        <p:spPr>
          <a:xfrm>
            <a:off x="2761204" y="687554"/>
            <a:ext cx="2710867" cy="3838271"/>
          </a:xfrm>
          <a:prstGeom prst="rect">
            <a:avLst/>
          </a:prstGeom>
        </p:spPr>
      </p:pic>
      <p:pic>
        <p:nvPicPr>
          <p:cNvPr id="8" name="صورة 7">
            <a:extLst>
              <a:ext uri="{FF2B5EF4-FFF2-40B4-BE49-F238E27FC236}">
                <a16:creationId xmlns:a16="http://schemas.microsoft.com/office/drawing/2014/main" id="{71D4B7BA-ECDA-DF17-6A2F-66E4AF61BD77}"/>
              </a:ext>
            </a:extLst>
          </p:cNvPr>
          <p:cNvPicPr>
            <a:picLocks noChangeAspect="1"/>
          </p:cNvPicPr>
          <p:nvPr/>
        </p:nvPicPr>
        <p:blipFill>
          <a:blip r:embed="rId5"/>
          <a:stretch>
            <a:fillRect/>
          </a:stretch>
        </p:blipFill>
        <p:spPr>
          <a:xfrm>
            <a:off x="5567424" y="1499417"/>
            <a:ext cx="3391382" cy="2581635"/>
          </a:xfrm>
          <a:prstGeom prst="rect">
            <a:avLst/>
          </a:prstGeom>
        </p:spPr>
      </p:pic>
    </p:spTree>
    <p:extLst>
      <p:ext uri="{BB962C8B-B14F-4D97-AF65-F5344CB8AC3E}">
        <p14:creationId xmlns:p14="http://schemas.microsoft.com/office/powerpoint/2010/main" val="63202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2" name="مجموعة 1">
            <a:extLst>
              <a:ext uri="{FF2B5EF4-FFF2-40B4-BE49-F238E27FC236}">
                <a16:creationId xmlns:a16="http://schemas.microsoft.com/office/drawing/2014/main" id="{6006C731-C628-442F-6693-7CA3ADC61C93}"/>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61DBEFA3-921E-1F02-FE74-4FA0D1058604}"/>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B1508502-62DC-3ADD-6E99-96FB3F4A7F7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030" name="Picture 6">
            <a:extLst>
              <a:ext uri="{FF2B5EF4-FFF2-40B4-BE49-F238E27FC236}">
                <a16:creationId xmlns:a16="http://schemas.microsoft.com/office/drawing/2014/main" id="{E0D6BBFF-C878-C039-4D23-12B50A499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0" y="356743"/>
            <a:ext cx="2488019" cy="441838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764;p22">
            <a:extLst>
              <a:ext uri="{FF2B5EF4-FFF2-40B4-BE49-F238E27FC236}">
                <a16:creationId xmlns:a16="http://schemas.microsoft.com/office/drawing/2014/main" id="{5834191F-D556-8052-2AAD-CC42DE552491}"/>
              </a:ext>
            </a:extLst>
          </p:cNvPr>
          <p:cNvSpPr/>
          <p:nvPr/>
        </p:nvSpPr>
        <p:spPr>
          <a:xfrm>
            <a:off x="2530549" y="617675"/>
            <a:ext cx="6528391" cy="4093428"/>
          </a:xfrm>
          <a:prstGeom prst="roundRect">
            <a:avLst>
              <a:gd name="adj" fmla="val 11122"/>
            </a:avLst>
          </a:prstGeom>
          <a:solidFill>
            <a:srgbClr val="CCF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FEEB"/>
              </a:solidFill>
            </a:endParaRPr>
          </a:p>
        </p:txBody>
      </p:sp>
      <p:sp>
        <p:nvSpPr>
          <p:cNvPr id="5" name="مربع نص 4">
            <a:extLst>
              <a:ext uri="{FF2B5EF4-FFF2-40B4-BE49-F238E27FC236}">
                <a16:creationId xmlns:a16="http://schemas.microsoft.com/office/drawing/2014/main" id="{CA7EB51F-EFD7-946A-E14C-67E1C065A99E}"/>
              </a:ext>
            </a:extLst>
          </p:cNvPr>
          <p:cNvSpPr txBox="1"/>
          <p:nvPr/>
        </p:nvSpPr>
        <p:spPr>
          <a:xfrm>
            <a:off x="3764612" y="32900"/>
            <a:ext cx="3956132" cy="584775"/>
          </a:xfrm>
          <a:prstGeom prst="rect">
            <a:avLst/>
          </a:prstGeom>
          <a:noFill/>
        </p:spPr>
        <p:txBody>
          <a:bodyPr wrap="square">
            <a:spAutoFit/>
          </a:bodyPr>
          <a:lstStyle/>
          <a:p>
            <a:pPr algn="ctr" rtl="1"/>
            <a:r>
              <a:rPr lang="ar-SA" sz="3200" b="1" dirty="0">
                <a:solidFill>
                  <a:schemeClr val="accent2">
                    <a:lumMod val="75000"/>
                  </a:schemeClr>
                </a:solidFill>
                <a:latin typeface="Sakkal Majalla" panose="02000000000000000000" pitchFamily="2" charset="-78"/>
                <a:cs typeface="Sakkal Majalla" panose="02000000000000000000" pitchFamily="2" charset="-78"/>
              </a:rPr>
              <a:t>التحسين</a:t>
            </a:r>
            <a:endParaRPr lang="ar-SA" sz="6000" b="1" dirty="0">
              <a:ln w="0"/>
              <a:solidFill>
                <a:schemeClr val="accent2">
                  <a:lumMod val="75000"/>
                </a:schemeClr>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pic>
        <p:nvPicPr>
          <p:cNvPr id="6" name="صورة 5">
            <a:extLst>
              <a:ext uri="{FF2B5EF4-FFF2-40B4-BE49-F238E27FC236}">
                <a16:creationId xmlns:a16="http://schemas.microsoft.com/office/drawing/2014/main" id="{094FCF5A-3B36-EF03-130F-A8D7E162B07A}"/>
              </a:ext>
            </a:extLst>
          </p:cNvPr>
          <p:cNvPicPr>
            <a:picLocks noChangeAspect="1"/>
          </p:cNvPicPr>
          <p:nvPr/>
        </p:nvPicPr>
        <p:blipFill>
          <a:blip r:embed="rId4"/>
          <a:stretch>
            <a:fillRect/>
          </a:stretch>
        </p:blipFill>
        <p:spPr>
          <a:xfrm>
            <a:off x="2881042" y="748879"/>
            <a:ext cx="5892568" cy="3776946"/>
          </a:xfrm>
          <a:prstGeom prst="rect">
            <a:avLst/>
          </a:prstGeom>
        </p:spPr>
      </p:pic>
    </p:spTree>
    <p:extLst>
      <p:ext uri="{BB962C8B-B14F-4D97-AF65-F5344CB8AC3E}">
        <p14:creationId xmlns:p14="http://schemas.microsoft.com/office/powerpoint/2010/main" val="356690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2" name="مجموعة 1">
            <a:extLst>
              <a:ext uri="{FF2B5EF4-FFF2-40B4-BE49-F238E27FC236}">
                <a16:creationId xmlns:a16="http://schemas.microsoft.com/office/drawing/2014/main" id="{6006C731-C628-442F-6693-7CA3ADC61C93}"/>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61DBEFA3-921E-1F02-FE74-4FA0D1058604}"/>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B1508502-62DC-3ADD-6E99-96FB3F4A7F7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030" name="Picture 6">
            <a:extLst>
              <a:ext uri="{FF2B5EF4-FFF2-40B4-BE49-F238E27FC236}">
                <a16:creationId xmlns:a16="http://schemas.microsoft.com/office/drawing/2014/main" id="{E0D6BBFF-C878-C039-4D23-12B50A499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0" y="356743"/>
            <a:ext cx="2488019" cy="441838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764;p22">
            <a:extLst>
              <a:ext uri="{FF2B5EF4-FFF2-40B4-BE49-F238E27FC236}">
                <a16:creationId xmlns:a16="http://schemas.microsoft.com/office/drawing/2014/main" id="{5834191F-D556-8052-2AAD-CC42DE552491}"/>
              </a:ext>
            </a:extLst>
          </p:cNvPr>
          <p:cNvSpPr/>
          <p:nvPr/>
        </p:nvSpPr>
        <p:spPr>
          <a:xfrm>
            <a:off x="2530549" y="617675"/>
            <a:ext cx="6528391" cy="4093428"/>
          </a:xfrm>
          <a:prstGeom prst="roundRect">
            <a:avLst>
              <a:gd name="adj" fmla="val 11122"/>
            </a:avLst>
          </a:prstGeom>
          <a:solidFill>
            <a:srgbClr val="CCF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FEEB"/>
              </a:solidFill>
            </a:endParaRPr>
          </a:p>
        </p:txBody>
      </p:sp>
      <p:sp>
        <p:nvSpPr>
          <p:cNvPr id="5" name="مربع نص 4">
            <a:extLst>
              <a:ext uri="{FF2B5EF4-FFF2-40B4-BE49-F238E27FC236}">
                <a16:creationId xmlns:a16="http://schemas.microsoft.com/office/drawing/2014/main" id="{CA7EB51F-EFD7-946A-E14C-67E1C065A99E}"/>
              </a:ext>
            </a:extLst>
          </p:cNvPr>
          <p:cNvSpPr txBox="1"/>
          <p:nvPr/>
        </p:nvSpPr>
        <p:spPr>
          <a:xfrm>
            <a:off x="3764612" y="32900"/>
            <a:ext cx="3956132" cy="584775"/>
          </a:xfrm>
          <a:prstGeom prst="rect">
            <a:avLst/>
          </a:prstGeom>
          <a:noFill/>
        </p:spPr>
        <p:txBody>
          <a:bodyPr wrap="square">
            <a:spAutoFit/>
          </a:bodyPr>
          <a:lstStyle/>
          <a:p>
            <a:pPr algn="ctr" rtl="1"/>
            <a:r>
              <a:rPr lang="ar-SA" sz="3200" b="1" dirty="0">
                <a:solidFill>
                  <a:schemeClr val="accent2">
                    <a:lumMod val="75000"/>
                  </a:schemeClr>
                </a:solidFill>
                <a:latin typeface="Sakkal Majalla" panose="02000000000000000000" pitchFamily="2" charset="-78"/>
                <a:cs typeface="Sakkal Majalla" panose="02000000000000000000" pitchFamily="2" charset="-78"/>
              </a:rPr>
              <a:t>التحسين</a:t>
            </a:r>
            <a:endParaRPr lang="ar-SA" sz="6000" b="1" dirty="0">
              <a:ln w="0"/>
              <a:solidFill>
                <a:schemeClr val="accent2">
                  <a:lumMod val="75000"/>
                </a:schemeClr>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sp>
        <p:nvSpPr>
          <p:cNvPr id="6" name="مربع نص 5">
            <a:extLst>
              <a:ext uri="{FF2B5EF4-FFF2-40B4-BE49-F238E27FC236}">
                <a16:creationId xmlns:a16="http://schemas.microsoft.com/office/drawing/2014/main" id="{96B4773D-0139-C045-9D56-702D904BF9F7}"/>
              </a:ext>
            </a:extLst>
          </p:cNvPr>
          <p:cNvSpPr txBox="1"/>
          <p:nvPr/>
        </p:nvSpPr>
        <p:spPr>
          <a:xfrm>
            <a:off x="2685326" y="811608"/>
            <a:ext cx="6373613" cy="2031325"/>
          </a:xfrm>
          <a:prstGeom prst="rect">
            <a:avLst/>
          </a:prstGeom>
          <a:noFill/>
        </p:spPr>
        <p:txBody>
          <a:bodyPr wrap="square">
            <a:spAutoFit/>
          </a:bodyPr>
          <a:lstStyle>
            <a:defPPr>
              <a:defRPr lang="ar-SA"/>
            </a:defPPr>
            <a:lvl1pPr>
              <a:defRPr b="0" i="0">
                <a:solidFill>
                  <a:srgbClr val="202124"/>
                </a:solidFill>
                <a:effectLst/>
                <a:cs typeface="+mj-cs"/>
              </a:defRPr>
            </a:lvl1pPr>
          </a:lstStyle>
          <a:p>
            <a:pPr algn="r" rtl="1"/>
            <a:r>
              <a:rPr lang="ar-SA" sz="1800" dirty="0">
                <a:solidFill>
                  <a:srgbClr val="FF0000"/>
                </a:solidFill>
                <a:latin typeface="Sakkal Majalla" panose="02000000000000000000" pitchFamily="2" charset="-78"/>
                <a:cs typeface="Sakkal Majalla" panose="02000000000000000000" pitchFamily="2" charset="-78"/>
              </a:rPr>
              <a:t>تقييم النتائج </a:t>
            </a:r>
          </a:p>
          <a:p>
            <a:pPr algn="r" rtl="1"/>
            <a:r>
              <a:rPr lang="ar-SA" sz="1800" dirty="0">
                <a:solidFill>
                  <a:srgbClr val="000000"/>
                </a:solidFill>
                <a:latin typeface="Sakkal Majalla" panose="02000000000000000000" pitchFamily="2" charset="-78"/>
                <a:cs typeface="Sakkal Majalla" panose="02000000000000000000" pitchFamily="2" charset="-78"/>
              </a:rPr>
              <a:t>الآن وبعد أن قمت بتنفيذ أداة </a:t>
            </a:r>
            <a:r>
              <a:rPr lang="ar-SA" sz="1800" dirty="0" err="1">
                <a:solidFill>
                  <a:srgbClr val="000000"/>
                </a:solidFill>
                <a:latin typeface="Sakkal Majalla" panose="02000000000000000000" pitchFamily="2" charset="-78"/>
                <a:cs typeface="Sakkal Majalla" panose="02000000000000000000" pitchFamily="2" charset="-78"/>
              </a:rPr>
              <a:t>سولفر</a:t>
            </a:r>
            <a:r>
              <a:rPr lang="ar-SA" sz="1800" dirty="0">
                <a:solidFill>
                  <a:srgbClr val="000000"/>
                </a:solidFill>
                <a:latin typeface="Sakkal Majalla" panose="02000000000000000000" pitchFamily="2" charset="-78"/>
                <a:cs typeface="Sakkal Majalla" panose="02000000000000000000" pitchFamily="2" charset="-78"/>
              </a:rPr>
              <a:t>، أصبحت جاهزا لإلقاء نظرة على نتائجها، كما تمت الإشارة إليه في بداية الدرس، فإن نتائج أداة </a:t>
            </a:r>
            <a:r>
              <a:rPr lang="ar-SA" sz="1800" dirty="0" err="1">
                <a:solidFill>
                  <a:srgbClr val="000000"/>
                </a:solidFill>
                <a:latin typeface="Sakkal Majalla" panose="02000000000000000000" pitchFamily="2" charset="-78"/>
                <a:cs typeface="Sakkal Majalla" panose="02000000000000000000" pitchFamily="2" charset="-78"/>
              </a:rPr>
              <a:t>سوالفر</a:t>
            </a:r>
            <a:r>
              <a:rPr lang="ar-SA" sz="1800" dirty="0">
                <a:solidFill>
                  <a:srgbClr val="000000"/>
                </a:solidFill>
                <a:latin typeface="Sakkal Majalla" panose="02000000000000000000" pitchFamily="2" charset="-78"/>
                <a:cs typeface="Sakkal Majalla" panose="02000000000000000000" pitchFamily="2" charset="-78"/>
              </a:rPr>
              <a:t> ليست مجرد أرقام، بل هي قيـم ذات معنى مخصص لموقف الدراسة المحدد، وبصفتك عالم بيانات، عليك تقييم هذه النتائج لتحديد الجدوى من القيام بالمزيد من الإجراءات. أولا، </a:t>
            </a:r>
            <a:r>
              <a:rPr lang="ar-SA" sz="1800" dirty="0">
                <a:solidFill>
                  <a:srgbClr val="00B0F0"/>
                </a:solidFill>
                <a:latin typeface="Sakkal Majalla" panose="02000000000000000000" pitchFamily="2" charset="-78"/>
                <a:cs typeface="Sakkal Majalla" panose="02000000000000000000" pitchFamily="2" charset="-78"/>
              </a:rPr>
              <a:t>ستنشئ في ورقة عمل </a:t>
            </a:r>
            <a:r>
              <a:rPr lang="ar-SA" sz="1800" dirty="0" err="1">
                <a:solidFill>
                  <a:srgbClr val="00B0F0"/>
                </a:solidFill>
                <a:latin typeface="Sakkal Majalla" panose="02000000000000000000" pitchFamily="2" charset="-78"/>
                <a:cs typeface="Sakkal Majalla" panose="02000000000000000000" pitchFamily="2" charset="-78"/>
              </a:rPr>
              <a:t>سولفر</a:t>
            </a:r>
            <a:r>
              <a:rPr lang="ar-SA" sz="1800" dirty="0">
                <a:solidFill>
                  <a:srgbClr val="00B0F0"/>
                </a:solidFill>
                <a:latin typeface="Sakkal Majalla" panose="02000000000000000000" pitchFamily="2" charset="-78"/>
                <a:cs typeface="Sakkal Majalla" panose="02000000000000000000" pitchFamily="2" charset="-78"/>
              </a:rPr>
              <a:t> جدولا يتضمن خمسة أعمدة وهي: الرقم التسلسلي، الشهر، الرحلات السياحية الشهرية 2019، نتائج </a:t>
            </a:r>
            <a:r>
              <a:rPr lang="en-US" sz="1800" dirty="0">
                <a:solidFill>
                  <a:srgbClr val="00B0F0"/>
                </a:solidFill>
                <a:latin typeface="Sakkal Majalla" panose="02000000000000000000" pitchFamily="2" charset="-78"/>
                <a:cs typeface="Sakkal Majalla" panose="02000000000000000000" pitchFamily="2" charset="-78"/>
              </a:rPr>
              <a:t>Solver </a:t>
            </a:r>
            <a:r>
              <a:rPr lang="ar-SA" sz="1800" dirty="0">
                <a:solidFill>
                  <a:srgbClr val="00B0F0"/>
                </a:solidFill>
                <a:latin typeface="Sakkal Majalla" panose="02000000000000000000" pitchFamily="2" charset="-78"/>
                <a:cs typeface="Sakkal Majalla" panose="02000000000000000000" pitchFamily="2" charset="-78"/>
              </a:rPr>
              <a:t>لعام 2023، والاختلاف، وبعد ذلك ستقوم بإجراء المقارنة بسهولة قبل تطبيق أداة </a:t>
            </a:r>
            <a:r>
              <a:rPr lang="ar-SA" sz="1800" dirty="0" err="1">
                <a:solidFill>
                  <a:srgbClr val="00B0F0"/>
                </a:solidFill>
                <a:latin typeface="Sakkal Majalla" panose="02000000000000000000" pitchFamily="2" charset="-78"/>
                <a:cs typeface="Sakkal Majalla" panose="02000000000000000000" pitchFamily="2" charset="-78"/>
              </a:rPr>
              <a:t>سولفر</a:t>
            </a:r>
            <a:r>
              <a:rPr lang="ar-SA" sz="1800" dirty="0">
                <a:solidFill>
                  <a:srgbClr val="00B0F0"/>
                </a:solidFill>
                <a:latin typeface="Sakkal Majalla" panose="02000000000000000000" pitchFamily="2" charset="-78"/>
                <a:cs typeface="Sakkal Majalla" panose="02000000000000000000" pitchFamily="2" charset="-78"/>
              </a:rPr>
              <a:t> وبعد تطبيقها.</a:t>
            </a:r>
          </a:p>
        </p:txBody>
      </p:sp>
      <p:pic>
        <p:nvPicPr>
          <p:cNvPr id="8" name="صورة 7">
            <a:extLst>
              <a:ext uri="{FF2B5EF4-FFF2-40B4-BE49-F238E27FC236}">
                <a16:creationId xmlns:a16="http://schemas.microsoft.com/office/drawing/2014/main" id="{052ED9BF-4E1A-F85C-B920-E14CB213B0DD}"/>
              </a:ext>
            </a:extLst>
          </p:cNvPr>
          <p:cNvPicPr>
            <a:picLocks noChangeAspect="1"/>
          </p:cNvPicPr>
          <p:nvPr/>
        </p:nvPicPr>
        <p:blipFill>
          <a:blip r:embed="rId4"/>
          <a:stretch>
            <a:fillRect/>
          </a:stretch>
        </p:blipFill>
        <p:spPr>
          <a:xfrm>
            <a:off x="3171463" y="2906955"/>
            <a:ext cx="5428527" cy="1618870"/>
          </a:xfrm>
          <a:prstGeom prst="rect">
            <a:avLst/>
          </a:prstGeom>
        </p:spPr>
      </p:pic>
    </p:spTree>
    <p:extLst>
      <p:ext uri="{BB962C8B-B14F-4D97-AF65-F5344CB8AC3E}">
        <p14:creationId xmlns:p14="http://schemas.microsoft.com/office/powerpoint/2010/main" val="80220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2" name="مجموعة 1">
            <a:extLst>
              <a:ext uri="{FF2B5EF4-FFF2-40B4-BE49-F238E27FC236}">
                <a16:creationId xmlns:a16="http://schemas.microsoft.com/office/drawing/2014/main" id="{6006C731-C628-442F-6693-7CA3ADC61C93}"/>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61DBEFA3-921E-1F02-FE74-4FA0D1058604}"/>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B1508502-62DC-3ADD-6E99-96FB3F4A7F7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030" name="Picture 6">
            <a:extLst>
              <a:ext uri="{FF2B5EF4-FFF2-40B4-BE49-F238E27FC236}">
                <a16:creationId xmlns:a16="http://schemas.microsoft.com/office/drawing/2014/main" id="{E0D6BBFF-C878-C039-4D23-12B50A499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0" y="356743"/>
            <a:ext cx="2488019" cy="441838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764;p22">
            <a:extLst>
              <a:ext uri="{FF2B5EF4-FFF2-40B4-BE49-F238E27FC236}">
                <a16:creationId xmlns:a16="http://schemas.microsoft.com/office/drawing/2014/main" id="{5834191F-D556-8052-2AAD-CC42DE552491}"/>
              </a:ext>
            </a:extLst>
          </p:cNvPr>
          <p:cNvSpPr/>
          <p:nvPr/>
        </p:nvSpPr>
        <p:spPr>
          <a:xfrm>
            <a:off x="2530549" y="617675"/>
            <a:ext cx="6528391" cy="4093428"/>
          </a:xfrm>
          <a:prstGeom prst="roundRect">
            <a:avLst>
              <a:gd name="adj" fmla="val 11122"/>
            </a:avLst>
          </a:prstGeom>
          <a:solidFill>
            <a:srgbClr val="CCF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FEEB"/>
              </a:solidFill>
            </a:endParaRPr>
          </a:p>
        </p:txBody>
      </p:sp>
      <p:sp>
        <p:nvSpPr>
          <p:cNvPr id="5" name="مربع نص 4">
            <a:extLst>
              <a:ext uri="{FF2B5EF4-FFF2-40B4-BE49-F238E27FC236}">
                <a16:creationId xmlns:a16="http://schemas.microsoft.com/office/drawing/2014/main" id="{CA7EB51F-EFD7-946A-E14C-67E1C065A99E}"/>
              </a:ext>
            </a:extLst>
          </p:cNvPr>
          <p:cNvSpPr txBox="1"/>
          <p:nvPr/>
        </p:nvSpPr>
        <p:spPr>
          <a:xfrm>
            <a:off x="3764612" y="32900"/>
            <a:ext cx="3956132" cy="584775"/>
          </a:xfrm>
          <a:prstGeom prst="rect">
            <a:avLst/>
          </a:prstGeom>
          <a:noFill/>
        </p:spPr>
        <p:txBody>
          <a:bodyPr wrap="square">
            <a:spAutoFit/>
          </a:bodyPr>
          <a:lstStyle/>
          <a:p>
            <a:pPr algn="ctr" rtl="1"/>
            <a:r>
              <a:rPr lang="ar-SA" sz="3200" b="1" dirty="0">
                <a:solidFill>
                  <a:schemeClr val="accent2">
                    <a:lumMod val="75000"/>
                  </a:schemeClr>
                </a:solidFill>
                <a:latin typeface="Sakkal Majalla" panose="02000000000000000000" pitchFamily="2" charset="-78"/>
                <a:cs typeface="Sakkal Majalla" panose="02000000000000000000" pitchFamily="2" charset="-78"/>
              </a:rPr>
              <a:t>التحسين</a:t>
            </a:r>
            <a:endParaRPr lang="ar-SA" sz="6000" b="1" dirty="0">
              <a:ln w="0"/>
              <a:solidFill>
                <a:schemeClr val="accent2">
                  <a:lumMod val="75000"/>
                </a:schemeClr>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pic>
        <p:nvPicPr>
          <p:cNvPr id="6" name="صورة 5">
            <a:extLst>
              <a:ext uri="{FF2B5EF4-FFF2-40B4-BE49-F238E27FC236}">
                <a16:creationId xmlns:a16="http://schemas.microsoft.com/office/drawing/2014/main" id="{08B30ACA-B0C9-1CDC-1B28-EAF2F887CEE5}"/>
              </a:ext>
            </a:extLst>
          </p:cNvPr>
          <p:cNvPicPr>
            <a:picLocks noChangeAspect="1"/>
          </p:cNvPicPr>
          <p:nvPr/>
        </p:nvPicPr>
        <p:blipFill>
          <a:blip r:embed="rId4"/>
          <a:stretch>
            <a:fillRect/>
          </a:stretch>
        </p:blipFill>
        <p:spPr>
          <a:xfrm>
            <a:off x="3151187" y="715293"/>
            <a:ext cx="5287113" cy="3810532"/>
          </a:xfrm>
          <a:prstGeom prst="rect">
            <a:avLst/>
          </a:prstGeom>
        </p:spPr>
      </p:pic>
    </p:spTree>
    <p:extLst>
      <p:ext uri="{BB962C8B-B14F-4D97-AF65-F5344CB8AC3E}">
        <p14:creationId xmlns:p14="http://schemas.microsoft.com/office/powerpoint/2010/main" val="40849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2" name="مجموعة 1">
            <a:extLst>
              <a:ext uri="{FF2B5EF4-FFF2-40B4-BE49-F238E27FC236}">
                <a16:creationId xmlns:a16="http://schemas.microsoft.com/office/drawing/2014/main" id="{6006C731-C628-442F-6693-7CA3ADC61C93}"/>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61DBEFA3-921E-1F02-FE74-4FA0D1058604}"/>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B1508502-62DC-3ADD-6E99-96FB3F4A7F7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030" name="Picture 6">
            <a:extLst>
              <a:ext uri="{FF2B5EF4-FFF2-40B4-BE49-F238E27FC236}">
                <a16:creationId xmlns:a16="http://schemas.microsoft.com/office/drawing/2014/main" id="{E0D6BBFF-C878-C039-4D23-12B50A499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0" y="356743"/>
            <a:ext cx="2488019" cy="441838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764;p22">
            <a:extLst>
              <a:ext uri="{FF2B5EF4-FFF2-40B4-BE49-F238E27FC236}">
                <a16:creationId xmlns:a16="http://schemas.microsoft.com/office/drawing/2014/main" id="{5834191F-D556-8052-2AAD-CC42DE552491}"/>
              </a:ext>
            </a:extLst>
          </p:cNvPr>
          <p:cNvSpPr/>
          <p:nvPr/>
        </p:nvSpPr>
        <p:spPr>
          <a:xfrm>
            <a:off x="2530549" y="617675"/>
            <a:ext cx="6528391" cy="4093428"/>
          </a:xfrm>
          <a:prstGeom prst="roundRect">
            <a:avLst>
              <a:gd name="adj" fmla="val 11122"/>
            </a:avLst>
          </a:prstGeom>
          <a:solidFill>
            <a:srgbClr val="CCF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FEEB"/>
              </a:solidFill>
            </a:endParaRPr>
          </a:p>
        </p:txBody>
      </p:sp>
      <p:sp>
        <p:nvSpPr>
          <p:cNvPr id="5" name="مربع نص 4">
            <a:extLst>
              <a:ext uri="{FF2B5EF4-FFF2-40B4-BE49-F238E27FC236}">
                <a16:creationId xmlns:a16="http://schemas.microsoft.com/office/drawing/2014/main" id="{CA7EB51F-EFD7-946A-E14C-67E1C065A99E}"/>
              </a:ext>
            </a:extLst>
          </p:cNvPr>
          <p:cNvSpPr txBox="1"/>
          <p:nvPr/>
        </p:nvSpPr>
        <p:spPr>
          <a:xfrm>
            <a:off x="3764612" y="32900"/>
            <a:ext cx="3956132" cy="584775"/>
          </a:xfrm>
          <a:prstGeom prst="rect">
            <a:avLst/>
          </a:prstGeom>
          <a:noFill/>
        </p:spPr>
        <p:txBody>
          <a:bodyPr wrap="square">
            <a:spAutoFit/>
          </a:bodyPr>
          <a:lstStyle/>
          <a:p>
            <a:pPr algn="ctr" rtl="1"/>
            <a:r>
              <a:rPr lang="ar-SA" sz="3200" b="1" dirty="0">
                <a:solidFill>
                  <a:schemeClr val="accent2">
                    <a:lumMod val="75000"/>
                  </a:schemeClr>
                </a:solidFill>
                <a:latin typeface="Sakkal Majalla" panose="02000000000000000000" pitchFamily="2" charset="-78"/>
                <a:cs typeface="Sakkal Majalla" panose="02000000000000000000" pitchFamily="2" charset="-78"/>
              </a:rPr>
              <a:t>التحسين</a:t>
            </a:r>
            <a:endParaRPr lang="ar-SA" sz="6000" b="1" dirty="0">
              <a:ln w="0"/>
              <a:solidFill>
                <a:schemeClr val="accent2">
                  <a:lumMod val="75000"/>
                </a:schemeClr>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pic>
        <p:nvPicPr>
          <p:cNvPr id="6" name="صورة 5">
            <a:extLst>
              <a:ext uri="{FF2B5EF4-FFF2-40B4-BE49-F238E27FC236}">
                <a16:creationId xmlns:a16="http://schemas.microsoft.com/office/drawing/2014/main" id="{F1C43932-FC7B-ACC5-F296-CE2BEF5FC523}"/>
              </a:ext>
            </a:extLst>
          </p:cNvPr>
          <p:cNvPicPr>
            <a:picLocks noChangeAspect="1"/>
          </p:cNvPicPr>
          <p:nvPr/>
        </p:nvPicPr>
        <p:blipFill>
          <a:blip r:embed="rId4"/>
          <a:stretch>
            <a:fillRect/>
          </a:stretch>
        </p:blipFill>
        <p:spPr>
          <a:xfrm>
            <a:off x="5872146" y="854383"/>
            <a:ext cx="2997119" cy="3620005"/>
          </a:xfrm>
          <a:prstGeom prst="rect">
            <a:avLst/>
          </a:prstGeom>
        </p:spPr>
      </p:pic>
      <p:pic>
        <p:nvPicPr>
          <p:cNvPr id="8" name="صورة 7">
            <a:extLst>
              <a:ext uri="{FF2B5EF4-FFF2-40B4-BE49-F238E27FC236}">
                <a16:creationId xmlns:a16="http://schemas.microsoft.com/office/drawing/2014/main" id="{B16F2309-1B35-A081-19C1-B5E12083FFB1}"/>
              </a:ext>
            </a:extLst>
          </p:cNvPr>
          <p:cNvPicPr>
            <a:picLocks noChangeAspect="1"/>
          </p:cNvPicPr>
          <p:nvPr/>
        </p:nvPicPr>
        <p:blipFill>
          <a:blip r:embed="rId5"/>
          <a:stretch>
            <a:fillRect/>
          </a:stretch>
        </p:blipFill>
        <p:spPr>
          <a:xfrm>
            <a:off x="2685352" y="864903"/>
            <a:ext cx="2997119" cy="3609485"/>
          </a:xfrm>
          <a:prstGeom prst="rect">
            <a:avLst/>
          </a:prstGeom>
        </p:spPr>
      </p:pic>
    </p:spTree>
    <p:extLst>
      <p:ext uri="{BB962C8B-B14F-4D97-AF65-F5344CB8AC3E}">
        <p14:creationId xmlns:p14="http://schemas.microsoft.com/office/powerpoint/2010/main" val="36903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2" name="مجموعة 1">
            <a:extLst>
              <a:ext uri="{FF2B5EF4-FFF2-40B4-BE49-F238E27FC236}">
                <a16:creationId xmlns:a16="http://schemas.microsoft.com/office/drawing/2014/main" id="{6006C731-C628-442F-6693-7CA3ADC61C93}"/>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61DBEFA3-921E-1F02-FE74-4FA0D1058604}"/>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B1508502-62DC-3ADD-6E99-96FB3F4A7F7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030" name="Picture 6">
            <a:extLst>
              <a:ext uri="{FF2B5EF4-FFF2-40B4-BE49-F238E27FC236}">
                <a16:creationId xmlns:a16="http://schemas.microsoft.com/office/drawing/2014/main" id="{E0D6BBFF-C878-C039-4D23-12B50A499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0" y="356743"/>
            <a:ext cx="2488019" cy="441838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764;p22">
            <a:extLst>
              <a:ext uri="{FF2B5EF4-FFF2-40B4-BE49-F238E27FC236}">
                <a16:creationId xmlns:a16="http://schemas.microsoft.com/office/drawing/2014/main" id="{5834191F-D556-8052-2AAD-CC42DE552491}"/>
              </a:ext>
            </a:extLst>
          </p:cNvPr>
          <p:cNvSpPr/>
          <p:nvPr/>
        </p:nvSpPr>
        <p:spPr>
          <a:xfrm>
            <a:off x="2530549" y="617675"/>
            <a:ext cx="6528391" cy="4093428"/>
          </a:xfrm>
          <a:prstGeom prst="roundRect">
            <a:avLst>
              <a:gd name="adj" fmla="val 11122"/>
            </a:avLst>
          </a:prstGeom>
          <a:solidFill>
            <a:srgbClr val="CCF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FEEB"/>
              </a:solidFill>
            </a:endParaRPr>
          </a:p>
        </p:txBody>
      </p:sp>
      <p:sp>
        <p:nvSpPr>
          <p:cNvPr id="5" name="مربع نص 4">
            <a:extLst>
              <a:ext uri="{FF2B5EF4-FFF2-40B4-BE49-F238E27FC236}">
                <a16:creationId xmlns:a16="http://schemas.microsoft.com/office/drawing/2014/main" id="{CA7EB51F-EFD7-946A-E14C-67E1C065A99E}"/>
              </a:ext>
            </a:extLst>
          </p:cNvPr>
          <p:cNvSpPr txBox="1"/>
          <p:nvPr/>
        </p:nvSpPr>
        <p:spPr>
          <a:xfrm>
            <a:off x="3764612" y="32900"/>
            <a:ext cx="3956132" cy="584775"/>
          </a:xfrm>
          <a:prstGeom prst="rect">
            <a:avLst/>
          </a:prstGeom>
          <a:noFill/>
        </p:spPr>
        <p:txBody>
          <a:bodyPr wrap="square">
            <a:spAutoFit/>
          </a:bodyPr>
          <a:lstStyle/>
          <a:p>
            <a:pPr algn="ctr" rtl="1"/>
            <a:r>
              <a:rPr lang="ar-SA" sz="3200" b="1" dirty="0">
                <a:solidFill>
                  <a:schemeClr val="accent2">
                    <a:lumMod val="75000"/>
                  </a:schemeClr>
                </a:solidFill>
                <a:latin typeface="Sakkal Majalla" panose="02000000000000000000" pitchFamily="2" charset="-78"/>
                <a:cs typeface="Sakkal Majalla" panose="02000000000000000000" pitchFamily="2" charset="-78"/>
              </a:rPr>
              <a:t>التحسين</a:t>
            </a:r>
            <a:endParaRPr lang="ar-SA" sz="6000" b="1" dirty="0">
              <a:ln w="0"/>
              <a:solidFill>
                <a:schemeClr val="accent2">
                  <a:lumMod val="75000"/>
                </a:schemeClr>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pic>
        <p:nvPicPr>
          <p:cNvPr id="6" name="صورة 5">
            <a:extLst>
              <a:ext uri="{FF2B5EF4-FFF2-40B4-BE49-F238E27FC236}">
                <a16:creationId xmlns:a16="http://schemas.microsoft.com/office/drawing/2014/main" id="{42BE7315-0238-ABE2-CCA0-D1B64ABFC0A7}"/>
              </a:ext>
            </a:extLst>
          </p:cNvPr>
          <p:cNvPicPr>
            <a:picLocks noChangeAspect="1"/>
          </p:cNvPicPr>
          <p:nvPr/>
        </p:nvPicPr>
        <p:blipFill>
          <a:blip r:embed="rId4"/>
          <a:stretch>
            <a:fillRect/>
          </a:stretch>
        </p:blipFill>
        <p:spPr>
          <a:xfrm>
            <a:off x="5731026" y="859555"/>
            <a:ext cx="3065733" cy="3534268"/>
          </a:xfrm>
          <a:prstGeom prst="rect">
            <a:avLst/>
          </a:prstGeom>
        </p:spPr>
      </p:pic>
      <p:pic>
        <p:nvPicPr>
          <p:cNvPr id="8" name="صورة 7">
            <a:extLst>
              <a:ext uri="{FF2B5EF4-FFF2-40B4-BE49-F238E27FC236}">
                <a16:creationId xmlns:a16="http://schemas.microsoft.com/office/drawing/2014/main" id="{C1E4E726-6F7E-1DE0-0EF0-2D74F5B6CFB8}"/>
              </a:ext>
            </a:extLst>
          </p:cNvPr>
          <p:cNvPicPr>
            <a:picLocks noChangeAspect="1"/>
          </p:cNvPicPr>
          <p:nvPr/>
        </p:nvPicPr>
        <p:blipFill>
          <a:blip r:embed="rId5"/>
          <a:stretch>
            <a:fillRect/>
          </a:stretch>
        </p:blipFill>
        <p:spPr>
          <a:xfrm>
            <a:off x="2720050" y="878607"/>
            <a:ext cx="2752021" cy="3515216"/>
          </a:xfrm>
          <a:prstGeom prst="rect">
            <a:avLst/>
          </a:prstGeom>
        </p:spPr>
      </p:pic>
    </p:spTree>
    <p:extLst>
      <p:ext uri="{BB962C8B-B14F-4D97-AF65-F5344CB8AC3E}">
        <p14:creationId xmlns:p14="http://schemas.microsoft.com/office/powerpoint/2010/main" val="114100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2" name="مجموعة 1">
            <a:extLst>
              <a:ext uri="{FF2B5EF4-FFF2-40B4-BE49-F238E27FC236}">
                <a16:creationId xmlns:a16="http://schemas.microsoft.com/office/drawing/2014/main" id="{6006C731-C628-442F-6693-7CA3ADC61C93}"/>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61DBEFA3-921E-1F02-FE74-4FA0D1058604}"/>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B1508502-62DC-3ADD-6E99-96FB3F4A7F7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030" name="Picture 6">
            <a:extLst>
              <a:ext uri="{FF2B5EF4-FFF2-40B4-BE49-F238E27FC236}">
                <a16:creationId xmlns:a16="http://schemas.microsoft.com/office/drawing/2014/main" id="{E0D6BBFF-C878-C039-4D23-12B50A499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0" y="356743"/>
            <a:ext cx="2488019" cy="441838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764;p22">
            <a:extLst>
              <a:ext uri="{FF2B5EF4-FFF2-40B4-BE49-F238E27FC236}">
                <a16:creationId xmlns:a16="http://schemas.microsoft.com/office/drawing/2014/main" id="{5834191F-D556-8052-2AAD-CC42DE552491}"/>
              </a:ext>
            </a:extLst>
          </p:cNvPr>
          <p:cNvSpPr/>
          <p:nvPr/>
        </p:nvSpPr>
        <p:spPr>
          <a:xfrm>
            <a:off x="2530549" y="729205"/>
            <a:ext cx="6528391" cy="3454665"/>
          </a:xfrm>
          <a:prstGeom prst="roundRect">
            <a:avLst>
              <a:gd name="adj" fmla="val 11122"/>
            </a:avLst>
          </a:prstGeom>
          <a:solidFill>
            <a:srgbClr val="CCF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FEEB"/>
              </a:solidFill>
            </a:endParaRPr>
          </a:p>
        </p:txBody>
      </p:sp>
      <p:sp>
        <p:nvSpPr>
          <p:cNvPr id="5" name="مربع نص 4">
            <a:extLst>
              <a:ext uri="{FF2B5EF4-FFF2-40B4-BE49-F238E27FC236}">
                <a16:creationId xmlns:a16="http://schemas.microsoft.com/office/drawing/2014/main" id="{CA7EB51F-EFD7-946A-E14C-67E1C065A99E}"/>
              </a:ext>
            </a:extLst>
          </p:cNvPr>
          <p:cNvSpPr txBox="1"/>
          <p:nvPr/>
        </p:nvSpPr>
        <p:spPr>
          <a:xfrm>
            <a:off x="3764612" y="32900"/>
            <a:ext cx="3956132" cy="584775"/>
          </a:xfrm>
          <a:prstGeom prst="rect">
            <a:avLst/>
          </a:prstGeom>
          <a:noFill/>
        </p:spPr>
        <p:txBody>
          <a:bodyPr wrap="square">
            <a:spAutoFit/>
          </a:bodyPr>
          <a:lstStyle/>
          <a:p>
            <a:pPr algn="ctr" rtl="1"/>
            <a:r>
              <a:rPr lang="ar-SA" sz="3200" b="1" dirty="0">
                <a:solidFill>
                  <a:schemeClr val="accent2">
                    <a:lumMod val="75000"/>
                  </a:schemeClr>
                </a:solidFill>
                <a:latin typeface="Sakkal Majalla" panose="02000000000000000000" pitchFamily="2" charset="-78"/>
                <a:cs typeface="Sakkal Majalla" panose="02000000000000000000" pitchFamily="2" charset="-78"/>
              </a:rPr>
              <a:t>التحسين</a:t>
            </a:r>
            <a:endParaRPr lang="ar-SA" sz="6000" b="1" dirty="0">
              <a:ln w="0"/>
              <a:solidFill>
                <a:schemeClr val="accent2">
                  <a:lumMod val="75000"/>
                </a:schemeClr>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sp>
        <p:nvSpPr>
          <p:cNvPr id="6" name="مربع نص 5">
            <a:extLst>
              <a:ext uri="{FF2B5EF4-FFF2-40B4-BE49-F238E27FC236}">
                <a16:creationId xmlns:a16="http://schemas.microsoft.com/office/drawing/2014/main" id="{400DF6DE-8846-3C54-8E05-366F45505352}"/>
              </a:ext>
            </a:extLst>
          </p:cNvPr>
          <p:cNvSpPr txBox="1"/>
          <p:nvPr/>
        </p:nvSpPr>
        <p:spPr>
          <a:xfrm>
            <a:off x="2573079" y="959630"/>
            <a:ext cx="6396763" cy="2862322"/>
          </a:xfrm>
          <a:prstGeom prst="rect">
            <a:avLst/>
          </a:prstGeom>
          <a:noFill/>
        </p:spPr>
        <p:txBody>
          <a:bodyPr wrap="square">
            <a:spAutoFit/>
          </a:bodyPr>
          <a:lstStyle>
            <a:defPPr>
              <a:defRPr lang="ar-SA"/>
            </a:defPPr>
            <a:lvl1pPr>
              <a:defRPr b="0" i="0">
                <a:solidFill>
                  <a:srgbClr val="202124"/>
                </a:solidFill>
                <a:effectLst/>
                <a:cs typeface="+mj-cs"/>
              </a:defRPr>
            </a:lvl1pPr>
          </a:lstStyle>
          <a:p>
            <a:pPr algn="r" rtl="1"/>
            <a:r>
              <a:rPr lang="ar-SA" sz="1800" dirty="0">
                <a:solidFill>
                  <a:srgbClr val="00B0F0"/>
                </a:solidFill>
                <a:latin typeface="Sakkal Majalla" panose="02000000000000000000" pitchFamily="2" charset="-78"/>
                <a:cs typeface="Sakkal Majalla" panose="02000000000000000000" pitchFamily="2" charset="-78"/>
              </a:rPr>
              <a:t>ستقوم الآن بإلقاء نظرة على ورقة العمل وتقييم النتائج، وستلاحظ فورا أن قيم أداة </a:t>
            </a:r>
            <a:r>
              <a:rPr lang="ar-SA" sz="1800" dirty="0" err="1">
                <a:solidFill>
                  <a:srgbClr val="00B0F0"/>
                </a:solidFill>
                <a:latin typeface="Sakkal Majalla" panose="02000000000000000000" pitchFamily="2" charset="-78"/>
                <a:cs typeface="Sakkal Majalla" panose="02000000000000000000" pitchFamily="2" charset="-78"/>
              </a:rPr>
              <a:t>سولفر</a:t>
            </a:r>
            <a:r>
              <a:rPr lang="ar-SA" sz="1800" dirty="0">
                <a:solidFill>
                  <a:srgbClr val="00B0F0"/>
                </a:solidFill>
                <a:latin typeface="Sakkal Majalla" panose="02000000000000000000" pitchFamily="2" charset="-78"/>
                <a:cs typeface="Sakkal Majalla" panose="02000000000000000000" pitchFamily="2" charset="-78"/>
              </a:rPr>
              <a:t> لأشهر يونيو ويوليو وسبتمبر مرتفعة للغاية.</a:t>
            </a:r>
          </a:p>
          <a:p>
            <a:pPr algn="r" rtl="1"/>
            <a:r>
              <a:rPr lang="ar-SA" sz="1800" dirty="0">
                <a:solidFill>
                  <a:srgbClr val="000000"/>
                </a:solidFill>
                <a:latin typeface="Sakkal Majalla" panose="02000000000000000000" pitchFamily="2" charset="-78"/>
                <a:cs typeface="Sakkal Majalla" panose="02000000000000000000" pitchFamily="2" charset="-78"/>
              </a:rPr>
              <a:t>يقدم لنا إكسل </a:t>
            </a:r>
            <a:r>
              <a:rPr lang="ar-SA" sz="1800" dirty="0" err="1">
                <a:solidFill>
                  <a:srgbClr val="000000"/>
                </a:solidFill>
                <a:latin typeface="Sakkal Majalla" panose="02000000000000000000" pitchFamily="2" charset="-78"/>
                <a:cs typeface="Sakkal Majalla" panose="02000000000000000000" pitchFamily="2" charset="-78"/>
              </a:rPr>
              <a:t>سولفر</a:t>
            </a:r>
            <a:r>
              <a:rPr lang="ar-SA" sz="1800" dirty="0">
                <a:solidFill>
                  <a:srgbClr val="000000"/>
                </a:solidFill>
                <a:latin typeface="Sakkal Majalla" panose="02000000000000000000" pitchFamily="2" charset="-78"/>
                <a:cs typeface="Sakkal Majalla" panose="02000000000000000000" pitchFamily="2" charset="-78"/>
              </a:rPr>
              <a:t> اقتراحا يمكن صياغته كالتالي: إذا أردت الوصول إلى هدف 25,000,000 رحلة سياحية في العام 2023، عليك القيام بحملات ترويجية للسياحة ليصل عدد الرحلات السياحية إلى 4,327,000 رحلة في شهر يونيو، و 3,109,000 رحلة في شهر يوليو، وأخيرا 2,327,000 رحلة في شهر سبتمبر، واستنادا إلى أعداد الرحلات في الشهور الأخرى، بعد هذا هدفا غير واقعي، حيث أن أعلى قيمة لعدد الرحلات في العام 2019 كانت 2,675,000 رحلة سياحية، مما يعني أنه مهما كانت الحملة الترويجية التي ستنفذها ناجعة، فإنها لن تصل إلى الهدف المقترح وهو 4,327,000 رحلة في شهر يونيو، حيث أن ذلك الرقم أعلى بنسبة 16096 من عدد الرحلات التي تم تسجيلها في أفضل شهرة العام 2019، كما هو موضح في الشكل 4.32</a:t>
            </a:r>
            <a:r>
              <a:rPr lang="ar-SA" dirty="0"/>
              <a:t>.</a:t>
            </a:r>
          </a:p>
        </p:txBody>
      </p:sp>
    </p:spTree>
    <p:extLst>
      <p:ext uri="{BB962C8B-B14F-4D97-AF65-F5344CB8AC3E}">
        <p14:creationId xmlns:p14="http://schemas.microsoft.com/office/powerpoint/2010/main" val="144872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2" name="مجموعة 1">
            <a:extLst>
              <a:ext uri="{FF2B5EF4-FFF2-40B4-BE49-F238E27FC236}">
                <a16:creationId xmlns:a16="http://schemas.microsoft.com/office/drawing/2014/main" id="{6006C731-C628-442F-6693-7CA3ADC61C93}"/>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61DBEFA3-921E-1F02-FE74-4FA0D1058604}"/>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B1508502-62DC-3ADD-6E99-96FB3F4A7F7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030" name="Picture 6">
            <a:extLst>
              <a:ext uri="{FF2B5EF4-FFF2-40B4-BE49-F238E27FC236}">
                <a16:creationId xmlns:a16="http://schemas.microsoft.com/office/drawing/2014/main" id="{E0D6BBFF-C878-C039-4D23-12B50A499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0" y="356743"/>
            <a:ext cx="2488019" cy="441838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764;p22">
            <a:extLst>
              <a:ext uri="{FF2B5EF4-FFF2-40B4-BE49-F238E27FC236}">
                <a16:creationId xmlns:a16="http://schemas.microsoft.com/office/drawing/2014/main" id="{5834191F-D556-8052-2AAD-CC42DE552491}"/>
              </a:ext>
            </a:extLst>
          </p:cNvPr>
          <p:cNvSpPr/>
          <p:nvPr/>
        </p:nvSpPr>
        <p:spPr>
          <a:xfrm>
            <a:off x="2530549" y="617675"/>
            <a:ext cx="6528391" cy="4093428"/>
          </a:xfrm>
          <a:prstGeom prst="roundRect">
            <a:avLst>
              <a:gd name="adj" fmla="val 11122"/>
            </a:avLst>
          </a:prstGeom>
          <a:solidFill>
            <a:srgbClr val="CCF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FEEB"/>
              </a:solidFill>
            </a:endParaRPr>
          </a:p>
        </p:txBody>
      </p:sp>
      <p:sp>
        <p:nvSpPr>
          <p:cNvPr id="5" name="مربع نص 4">
            <a:extLst>
              <a:ext uri="{FF2B5EF4-FFF2-40B4-BE49-F238E27FC236}">
                <a16:creationId xmlns:a16="http://schemas.microsoft.com/office/drawing/2014/main" id="{CA7EB51F-EFD7-946A-E14C-67E1C065A99E}"/>
              </a:ext>
            </a:extLst>
          </p:cNvPr>
          <p:cNvSpPr txBox="1"/>
          <p:nvPr/>
        </p:nvSpPr>
        <p:spPr>
          <a:xfrm>
            <a:off x="3764612" y="32900"/>
            <a:ext cx="3956132" cy="584775"/>
          </a:xfrm>
          <a:prstGeom prst="rect">
            <a:avLst/>
          </a:prstGeom>
          <a:noFill/>
        </p:spPr>
        <p:txBody>
          <a:bodyPr wrap="square">
            <a:spAutoFit/>
          </a:bodyPr>
          <a:lstStyle/>
          <a:p>
            <a:pPr algn="ctr" rtl="1"/>
            <a:r>
              <a:rPr lang="ar-SA" sz="3200" b="1" dirty="0">
                <a:solidFill>
                  <a:schemeClr val="accent2">
                    <a:lumMod val="75000"/>
                  </a:schemeClr>
                </a:solidFill>
                <a:latin typeface="Sakkal Majalla" panose="02000000000000000000" pitchFamily="2" charset="-78"/>
                <a:cs typeface="Sakkal Majalla" panose="02000000000000000000" pitchFamily="2" charset="-78"/>
              </a:rPr>
              <a:t>التحسين</a:t>
            </a:r>
            <a:endParaRPr lang="ar-SA" sz="6000" b="1" dirty="0">
              <a:ln w="0"/>
              <a:solidFill>
                <a:schemeClr val="accent2">
                  <a:lumMod val="75000"/>
                </a:schemeClr>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pic>
        <p:nvPicPr>
          <p:cNvPr id="6" name="صورة 5">
            <a:extLst>
              <a:ext uri="{FF2B5EF4-FFF2-40B4-BE49-F238E27FC236}">
                <a16:creationId xmlns:a16="http://schemas.microsoft.com/office/drawing/2014/main" id="{518ACD1E-7002-9FB9-D202-93F4BC3B277A}"/>
              </a:ext>
            </a:extLst>
          </p:cNvPr>
          <p:cNvPicPr>
            <a:picLocks noChangeAspect="1"/>
          </p:cNvPicPr>
          <p:nvPr/>
        </p:nvPicPr>
        <p:blipFill>
          <a:blip r:embed="rId4"/>
          <a:stretch>
            <a:fillRect/>
          </a:stretch>
        </p:blipFill>
        <p:spPr>
          <a:xfrm>
            <a:off x="2812649" y="707017"/>
            <a:ext cx="5949386" cy="2672791"/>
          </a:xfrm>
          <a:prstGeom prst="rect">
            <a:avLst/>
          </a:prstGeom>
        </p:spPr>
      </p:pic>
      <p:sp>
        <p:nvSpPr>
          <p:cNvPr id="8" name="مربع نص 7">
            <a:extLst>
              <a:ext uri="{FF2B5EF4-FFF2-40B4-BE49-F238E27FC236}">
                <a16:creationId xmlns:a16="http://schemas.microsoft.com/office/drawing/2014/main" id="{3D74CDEC-683C-EC14-1266-5530113E2E69}"/>
              </a:ext>
            </a:extLst>
          </p:cNvPr>
          <p:cNvSpPr txBox="1"/>
          <p:nvPr/>
        </p:nvSpPr>
        <p:spPr>
          <a:xfrm>
            <a:off x="2762853" y="3560244"/>
            <a:ext cx="5798915" cy="646331"/>
          </a:xfrm>
          <a:prstGeom prst="rect">
            <a:avLst/>
          </a:prstGeom>
          <a:noFill/>
        </p:spPr>
        <p:txBody>
          <a:bodyPr wrap="square">
            <a:spAutoFit/>
          </a:bodyPr>
          <a:lstStyle>
            <a:defPPr>
              <a:defRPr lang="ar-SA"/>
            </a:defPPr>
            <a:lvl1pPr>
              <a:defRPr b="0" i="0">
                <a:solidFill>
                  <a:srgbClr val="202124"/>
                </a:solidFill>
                <a:effectLst/>
                <a:cs typeface="+mj-cs"/>
              </a:defRPr>
            </a:lvl1pPr>
          </a:lstStyle>
          <a:p>
            <a:pPr algn="ctr" rtl="1"/>
            <a:r>
              <a:rPr lang="ar-SA" sz="1800" dirty="0">
                <a:solidFill>
                  <a:srgbClr val="000000"/>
                </a:solidFill>
                <a:latin typeface="Sakkal Majalla" panose="02000000000000000000" pitchFamily="2" charset="-78"/>
                <a:cs typeface="Sakkal Majalla" panose="02000000000000000000" pitchFamily="2" charset="-78"/>
              </a:rPr>
              <a:t>للعمل على ملف إكسل نفسه، </a:t>
            </a:r>
            <a:r>
              <a:rPr lang="ar-SA" sz="1800" dirty="0">
                <a:solidFill>
                  <a:srgbClr val="00B0F0"/>
                </a:solidFill>
                <a:latin typeface="Sakkal Majalla" panose="02000000000000000000" pitchFamily="2" charset="-78"/>
                <a:cs typeface="Sakkal Majalla" panose="02000000000000000000" pitchFamily="2" charset="-78"/>
              </a:rPr>
              <a:t>ستنشئ نسخة أخرى من ورقة العمل "2019" باسم "(</a:t>
            </a:r>
            <a:r>
              <a:rPr lang="en-US" sz="1800" dirty="0">
                <a:solidFill>
                  <a:srgbClr val="00B0F0"/>
                </a:solidFill>
                <a:latin typeface="Sakkal Majalla" panose="02000000000000000000" pitchFamily="2" charset="-78"/>
                <a:cs typeface="Sakkal Majalla" panose="02000000000000000000" pitchFamily="2" charset="-78"/>
              </a:rPr>
              <a:t>Solver (constraints" </a:t>
            </a:r>
            <a:r>
              <a:rPr lang="ar-SA" sz="1800" dirty="0">
                <a:solidFill>
                  <a:srgbClr val="00B0F0"/>
                </a:solidFill>
                <a:latin typeface="Sakkal Majalla" panose="02000000000000000000" pitchFamily="2" charset="-78"/>
                <a:cs typeface="Sakkal Majalla" panose="02000000000000000000" pitchFamily="2" charset="-78"/>
              </a:rPr>
              <a:t>وستقوم بتشغيل أداة </a:t>
            </a:r>
            <a:r>
              <a:rPr lang="ar-SA" sz="1800" dirty="0" err="1">
                <a:solidFill>
                  <a:srgbClr val="00B0F0"/>
                </a:solidFill>
                <a:latin typeface="Sakkal Majalla" panose="02000000000000000000" pitchFamily="2" charset="-78"/>
                <a:cs typeface="Sakkal Majalla" panose="02000000000000000000" pitchFamily="2" charset="-78"/>
              </a:rPr>
              <a:t>سولفر</a:t>
            </a:r>
            <a:r>
              <a:rPr lang="ar-SA" sz="1800" dirty="0">
                <a:solidFill>
                  <a:srgbClr val="00B0F0"/>
                </a:solidFill>
                <a:latin typeface="Sakkal Majalla" panose="02000000000000000000" pitchFamily="2" charset="-78"/>
                <a:cs typeface="Sakkal Majalla" panose="02000000000000000000" pitchFamily="2" charset="-78"/>
              </a:rPr>
              <a:t> مرة أخرى،</a:t>
            </a:r>
            <a:r>
              <a:rPr lang="ar-SA" sz="1800" dirty="0">
                <a:solidFill>
                  <a:srgbClr val="000000"/>
                </a:solidFill>
                <a:latin typeface="Sakkal Majalla" panose="02000000000000000000" pitchFamily="2" charset="-78"/>
                <a:cs typeface="Sakkal Majalla" panose="02000000000000000000" pitchFamily="2" charset="-78"/>
              </a:rPr>
              <a:t> ولكن هذه المرة بقيود.</a:t>
            </a:r>
          </a:p>
        </p:txBody>
      </p:sp>
    </p:spTree>
    <p:extLst>
      <p:ext uri="{BB962C8B-B14F-4D97-AF65-F5344CB8AC3E}">
        <p14:creationId xmlns:p14="http://schemas.microsoft.com/office/powerpoint/2010/main" val="396581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2" name="مجموعة 1">
            <a:extLst>
              <a:ext uri="{FF2B5EF4-FFF2-40B4-BE49-F238E27FC236}">
                <a16:creationId xmlns:a16="http://schemas.microsoft.com/office/drawing/2014/main" id="{6006C731-C628-442F-6693-7CA3ADC61C93}"/>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61DBEFA3-921E-1F02-FE74-4FA0D1058604}"/>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B1508502-62DC-3ADD-6E99-96FB3F4A7F7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030" name="Picture 6">
            <a:extLst>
              <a:ext uri="{FF2B5EF4-FFF2-40B4-BE49-F238E27FC236}">
                <a16:creationId xmlns:a16="http://schemas.microsoft.com/office/drawing/2014/main" id="{E0D6BBFF-C878-C039-4D23-12B50A499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0" y="356743"/>
            <a:ext cx="2488019" cy="441838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764;p22">
            <a:extLst>
              <a:ext uri="{FF2B5EF4-FFF2-40B4-BE49-F238E27FC236}">
                <a16:creationId xmlns:a16="http://schemas.microsoft.com/office/drawing/2014/main" id="{5834191F-D556-8052-2AAD-CC42DE552491}"/>
              </a:ext>
            </a:extLst>
          </p:cNvPr>
          <p:cNvSpPr/>
          <p:nvPr/>
        </p:nvSpPr>
        <p:spPr>
          <a:xfrm>
            <a:off x="2635393" y="1030147"/>
            <a:ext cx="6423547" cy="2592729"/>
          </a:xfrm>
          <a:prstGeom prst="roundRect">
            <a:avLst>
              <a:gd name="adj" fmla="val 11122"/>
            </a:avLst>
          </a:prstGeom>
          <a:solidFill>
            <a:srgbClr val="CCF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FEEB"/>
              </a:solidFill>
            </a:endParaRPr>
          </a:p>
        </p:txBody>
      </p:sp>
      <p:sp>
        <p:nvSpPr>
          <p:cNvPr id="5" name="مربع نص 4">
            <a:extLst>
              <a:ext uri="{FF2B5EF4-FFF2-40B4-BE49-F238E27FC236}">
                <a16:creationId xmlns:a16="http://schemas.microsoft.com/office/drawing/2014/main" id="{CA7EB51F-EFD7-946A-E14C-67E1C065A99E}"/>
              </a:ext>
            </a:extLst>
          </p:cNvPr>
          <p:cNvSpPr txBox="1"/>
          <p:nvPr/>
        </p:nvSpPr>
        <p:spPr>
          <a:xfrm>
            <a:off x="3764612" y="32900"/>
            <a:ext cx="3956132" cy="584775"/>
          </a:xfrm>
          <a:prstGeom prst="rect">
            <a:avLst/>
          </a:prstGeom>
          <a:noFill/>
        </p:spPr>
        <p:txBody>
          <a:bodyPr wrap="square">
            <a:spAutoFit/>
          </a:bodyPr>
          <a:lstStyle/>
          <a:p>
            <a:pPr algn="ctr" rtl="1"/>
            <a:r>
              <a:rPr lang="ar-SA" sz="3200" b="1" dirty="0">
                <a:solidFill>
                  <a:schemeClr val="accent2">
                    <a:lumMod val="75000"/>
                  </a:schemeClr>
                </a:solidFill>
                <a:latin typeface="Sakkal Majalla" panose="02000000000000000000" pitchFamily="2" charset="-78"/>
                <a:cs typeface="Sakkal Majalla" panose="02000000000000000000" pitchFamily="2" charset="-78"/>
              </a:rPr>
              <a:t>التحسين</a:t>
            </a:r>
            <a:endParaRPr lang="ar-SA" sz="6000" b="1" dirty="0">
              <a:ln w="0"/>
              <a:solidFill>
                <a:schemeClr val="accent2">
                  <a:lumMod val="75000"/>
                </a:schemeClr>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sp>
        <p:nvSpPr>
          <p:cNvPr id="6" name="مربع نص 5">
            <a:extLst>
              <a:ext uri="{FF2B5EF4-FFF2-40B4-BE49-F238E27FC236}">
                <a16:creationId xmlns:a16="http://schemas.microsoft.com/office/drawing/2014/main" id="{8929BEC8-5B72-4D11-FD97-34E1EA5F3546}"/>
              </a:ext>
            </a:extLst>
          </p:cNvPr>
          <p:cNvSpPr txBox="1"/>
          <p:nvPr/>
        </p:nvSpPr>
        <p:spPr>
          <a:xfrm>
            <a:off x="2635393" y="1297745"/>
            <a:ext cx="6214570" cy="2031325"/>
          </a:xfrm>
          <a:prstGeom prst="rect">
            <a:avLst/>
          </a:prstGeom>
          <a:noFill/>
        </p:spPr>
        <p:txBody>
          <a:bodyPr wrap="square">
            <a:spAutoFit/>
          </a:bodyPr>
          <a:lstStyle>
            <a:defPPr>
              <a:defRPr lang="ar-SA"/>
            </a:defPPr>
            <a:lvl1pPr>
              <a:defRPr b="0" i="0">
                <a:solidFill>
                  <a:srgbClr val="202124"/>
                </a:solidFill>
                <a:effectLst/>
                <a:cs typeface="+mj-cs"/>
              </a:defRPr>
            </a:lvl1pPr>
          </a:lstStyle>
          <a:p>
            <a:pPr algn="r" rtl="1"/>
            <a:r>
              <a:rPr lang="ar-SA" sz="1800" dirty="0">
                <a:solidFill>
                  <a:srgbClr val="00B0F0"/>
                </a:solidFill>
                <a:latin typeface="Sakkal Majalla" panose="02000000000000000000" pitchFamily="2" charset="-78"/>
                <a:cs typeface="Sakkal Majalla" panose="02000000000000000000" pitchFamily="2" charset="-78"/>
              </a:rPr>
              <a:t>ولأن النتائج الأولية بعد تطبيق أداة </a:t>
            </a:r>
            <a:r>
              <a:rPr lang="ar-SA" sz="1800" dirty="0" err="1">
                <a:solidFill>
                  <a:srgbClr val="00B0F0"/>
                </a:solidFill>
                <a:latin typeface="Sakkal Majalla" panose="02000000000000000000" pitchFamily="2" charset="-78"/>
                <a:cs typeface="Sakkal Majalla" panose="02000000000000000000" pitchFamily="2" charset="-78"/>
              </a:rPr>
              <a:t>سولفري</a:t>
            </a:r>
            <a:r>
              <a:rPr lang="ar-SA" sz="1800" dirty="0">
                <a:solidFill>
                  <a:srgbClr val="00B0F0"/>
                </a:solidFill>
                <a:latin typeface="Sakkal Majalla" panose="02000000000000000000" pitchFamily="2" charset="-78"/>
                <a:cs typeface="Sakkal Majalla" panose="02000000000000000000" pitchFamily="2" charset="-78"/>
              </a:rPr>
              <a:t> المثال السابق ليست واقعية، يتعين عليك تنفيذ تشغيل أداة </a:t>
            </a:r>
            <a:r>
              <a:rPr lang="ar-SA" sz="1800" dirty="0" err="1">
                <a:solidFill>
                  <a:srgbClr val="00B0F0"/>
                </a:solidFill>
                <a:latin typeface="Sakkal Majalla" panose="02000000000000000000" pitchFamily="2" charset="-78"/>
                <a:cs typeface="Sakkal Majalla" panose="02000000000000000000" pitchFamily="2" charset="-78"/>
              </a:rPr>
              <a:t>سولفر</a:t>
            </a:r>
            <a:r>
              <a:rPr lang="ar-SA" sz="1800" dirty="0">
                <a:solidFill>
                  <a:srgbClr val="00B0F0"/>
                </a:solidFill>
                <a:latin typeface="Sakkal Majalla" panose="02000000000000000000" pitchFamily="2" charset="-78"/>
                <a:cs typeface="Sakkal Majalla" panose="02000000000000000000" pitchFamily="2" charset="-78"/>
              </a:rPr>
              <a:t> من جديد، ولكن مع تحديد بعض القيود لأجل الحصول على أهداف أكثر واقعية. </a:t>
            </a:r>
            <a:r>
              <a:rPr lang="ar-SA" sz="1800" dirty="0">
                <a:solidFill>
                  <a:srgbClr val="000000"/>
                </a:solidFill>
                <a:latin typeface="Sakkal Majalla" panose="02000000000000000000" pitchFamily="2" charset="-78"/>
                <a:cs typeface="Sakkal Majalla" panose="02000000000000000000" pitchFamily="2" charset="-78"/>
              </a:rPr>
              <a:t>على سبيل المثال، يمكنك ضبط أداة </a:t>
            </a:r>
            <a:r>
              <a:rPr lang="ar-SA" sz="1800" dirty="0" err="1">
                <a:solidFill>
                  <a:srgbClr val="000000"/>
                </a:solidFill>
                <a:latin typeface="Sakkal Majalla" panose="02000000000000000000" pitchFamily="2" charset="-78"/>
                <a:cs typeface="Sakkal Majalla" panose="02000000000000000000" pitchFamily="2" charset="-78"/>
              </a:rPr>
              <a:t>سولفر</a:t>
            </a:r>
            <a:r>
              <a:rPr lang="ar-SA" sz="1800" dirty="0">
                <a:solidFill>
                  <a:srgbClr val="000000"/>
                </a:solidFill>
                <a:latin typeface="Sakkal Majalla" panose="02000000000000000000" pitchFamily="2" charset="-78"/>
                <a:cs typeface="Sakkal Majalla" panose="02000000000000000000" pitchFamily="2" charset="-78"/>
              </a:rPr>
              <a:t> لحساب القيم دون قيد لجميع الشهور باستثناء أشهر يونيو ويوليو وسبتمبر، والتي يجب تعيين قيد لقيمها لتجنب الحصول على نتائج غير واقعية، ويمكن تحقيق ذلك باستخدام متوسط قيم البيانات الموجودة. ستسمح لأداة </a:t>
            </a:r>
            <a:r>
              <a:rPr lang="ar-SA" sz="1800" dirty="0" err="1">
                <a:solidFill>
                  <a:srgbClr val="000000"/>
                </a:solidFill>
                <a:latin typeface="Sakkal Majalla" panose="02000000000000000000" pitchFamily="2" charset="-78"/>
                <a:cs typeface="Sakkal Majalla" panose="02000000000000000000" pitchFamily="2" charset="-78"/>
              </a:rPr>
              <a:t>سولفر</a:t>
            </a:r>
            <a:r>
              <a:rPr lang="ar-SA" sz="1800" dirty="0">
                <a:solidFill>
                  <a:srgbClr val="000000"/>
                </a:solidFill>
                <a:latin typeface="Sakkal Majalla" panose="02000000000000000000" pitchFamily="2" charset="-78"/>
                <a:cs typeface="Sakkal Majalla" panose="02000000000000000000" pitchFamily="2" charset="-78"/>
              </a:rPr>
              <a:t> بحساب القيم لجميع الشهور، ولكن بإضافة قيود تحدد أن الأعداد المستهدفة لأشهر يونيو ويوليو وسبتمبر يجب أن تكون أعلى من المتوسط الشهري للعام 2019.</a:t>
            </a:r>
          </a:p>
        </p:txBody>
      </p:sp>
    </p:spTree>
    <p:extLst>
      <p:ext uri="{BB962C8B-B14F-4D97-AF65-F5344CB8AC3E}">
        <p14:creationId xmlns:p14="http://schemas.microsoft.com/office/powerpoint/2010/main" val="310734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2" name="مجموعة 1">
            <a:extLst>
              <a:ext uri="{FF2B5EF4-FFF2-40B4-BE49-F238E27FC236}">
                <a16:creationId xmlns:a16="http://schemas.microsoft.com/office/drawing/2014/main" id="{6006C731-C628-442F-6693-7CA3ADC61C93}"/>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61DBEFA3-921E-1F02-FE74-4FA0D1058604}"/>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B1508502-62DC-3ADD-6E99-96FB3F4A7F7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sp>
        <p:nvSpPr>
          <p:cNvPr id="5" name="مربع نص 4">
            <a:extLst>
              <a:ext uri="{FF2B5EF4-FFF2-40B4-BE49-F238E27FC236}">
                <a16:creationId xmlns:a16="http://schemas.microsoft.com/office/drawing/2014/main" id="{3AE17458-C86E-5EFC-16FF-51F9A596F553}"/>
              </a:ext>
            </a:extLst>
          </p:cNvPr>
          <p:cNvSpPr txBox="1"/>
          <p:nvPr/>
        </p:nvSpPr>
        <p:spPr>
          <a:xfrm>
            <a:off x="3624881" y="-74428"/>
            <a:ext cx="3956132" cy="584775"/>
          </a:xfrm>
          <a:prstGeom prst="rect">
            <a:avLst/>
          </a:prstGeom>
          <a:noFill/>
        </p:spPr>
        <p:txBody>
          <a:bodyPr wrap="square">
            <a:spAutoFit/>
          </a:bodyPr>
          <a:lstStyle/>
          <a:p>
            <a:pPr algn="ctr" rtl="1"/>
            <a:r>
              <a:rPr lang="ar-SA" sz="3200" b="1" dirty="0">
                <a:solidFill>
                  <a:srgbClr val="FF0000"/>
                </a:solidFill>
                <a:latin typeface="Sakkal Majalla" panose="02000000000000000000" pitchFamily="2" charset="-78"/>
                <a:cs typeface="Sakkal Majalla" panose="02000000000000000000" pitchFamily="2" charset="-78"/>
              </a:rPr>
              <a:t>أهداف الدرس </a:t>
            </a:r>
            <a:endParaRPr lang="ar-SA" sz="6000" b="1" dirty="0">
              <a:ln w="0"/>
              <a:solidFill>
                <a:srgbClr val="FF0000"/>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sp>
        <p:nvSpPr>
          <p:cNvPr id="6" name="مربع نص 5">
            <a:extLst>
              <a:ext uri="{FF2B5EF4-FFF2-40B4-BE49-F238E27FC236}">
                <a16:creationId xmlns:a16="http://schemas.microsoft.com/office/drawing/2014/main" id="{D258240C-D4EA-B109-9BB3-2E10D05D5C79}"/>
              </a:ext>
            </a:extLst>
          </p:cNvPr>
          <p:cNvSpPr txBox="1"/>
          <p:nvPr/>
        </p:nvSpPr>
        <p:spPr>
          <a:xfrm>
            <a:off x="2002420" y="727132"/>
            <a:ext cx="6897033" cy="3677603"/>
          </a:xfrm>
          <a:prstGeom prst="flowChartAlternateProcess">
            <a:avLst/>
          </a:prstGeom>
          <a:solidFill>
            <a:srgbClr val="CCFEEB"/>
          </a:solidFill>
          <a:ln>
            <a:solidFill>
              <a:srgbClr val="CCFEEB"/>
            </a:solid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justLow" rtl="1">
              <a:buAutoNum type="arabicPeriod"/>
            </a:pPr>
            <a:r>
              <a:rPr lang="ar-SA" dirty="0">
                <a:solidFill>
                  <a:schemeClr val="tx1"/>
                </a:solidFill>
                <a:latin typeface="Sakkal Majalla" panose="02000000000000000000" pitchFamily="2" charset="-78"/>
                <a:cs typeface="Sakkal Majalla" panose="02000000000000000000" pitchFamily="2" charset="-78"/>
              </a:rPr>
              <a:t>أن تعرف الطالبة مفهوم التحسين .</a:t>
            </a:r>
          </a:p>
          <a:p>
            <a:pPr marL="342900" indent="-342900" algn="justLow" rtl="1">
              <a:buAutoNum type="arabicPeriod"/>
            </a:pPr>
            <a:r>
              <a:rPr lang="ar-SA" dirty="0">
                <a:solidFill>
                  <a:schemeClr val="tx1"/>
                </a:solidFill>
                <a:latin typeface="Sakkal Majalla" panose="02000000000000000000" pitchFamily="2" charset="-78"/>
                <a:cs typeface="Sakkal Majalla" panose="02000000000000000000" pitchFamily="2" charset="-78"/>
              </a:rPr>
              <a:t>أن تعرف الطالبة أداة إكسل </a:t>
            </a:r>
            <a:r>
              <a:rPr lang="ar-SA" dirty="0" err="1">
                <a:solidFill>
                  <a:schemeClr val="tx1"/>
                </a:solidFill>
                <a:latin typeface="Sakkal Majalla" panose="02000000000000000000" pitchFamily="2" charset="-78"/>
                <a:cs typeface="Sakkal Majalla" panose="02000000000000000000" pitchFamily="2" charset="-78"/>
              </a:rPr>
              <a:t>سولفر</a:t>
            </a:r>
            <a:r>
              <a:rPr lang="ar-SA" dirty="0">
                <a:solidFill>
                  <a:schemeClr val="tx1"/>
                </a:solidFill>
                <a:latin typeface="Sakkal Majalla" panose="02000000000000000000" pitchFamily="2" charset="-78"/>
                <a:cs typeface="Sakkal Majalla" panose="02000000000000000000" pitchFamily="2" charset="-78"/>
              </a:rPr>
              <a:t> </a:t>
            </a:r>
            <a:r>
              <a:rPr lang="en-US" dirty="0">
                <a:solidFill>
                  <a:schemeClr val="tx1"/>
                </a:solidFill>
                <a:latin typeface="Sakkal Majalla" panose="02000000000000000000" pitchFamily="2" charset="-78"/>
                <a:cs typeface="Sakkal Majalla" panose="02000000000000000000" pitchFamily="2" charset="-78"/>
              </a:rPr>
              <a:t>Excel Solver</a:t>
            </a:r>
            <a:r>
              <a:rPr lang="ar-SA" dirty="0">
                <a:solidFill>
                  <a:schemeClr val="tx1"/>
                </a:solidFill>
                <a:latin typeface="Sakkal Majalla" panose="02000000000000000000" pitchFamily="2" charset="-78"/>
                <a:cs typeface="Sakkal Majalla" panose="02000000000000000000" pitchFamily="2" charset="-78"/>
              </a:rPr>
              <a:t>.</a:t>
            </a:r>
          </a:p>
          <a:p>
            <a:pPr marL="342900" indent="-342900" algn="justLow" rtl="1">
              <a:buAutoNum type="arabicPeriod"/>
            </a:pPr>
            <a:r>
              <a:rPr lang="ar-SA" dirty="0">
                <a:solidFill>
                  <a:schemeClr val="tx1"/>
                </a:solidFill>
                <a:latin typeface="Sakkal Majalla" panose="02000000000000000000" pitchFamily="2" charset="-78"/>
                <a:cs typeface="Sakkal Majalla" panose="02000000000000000000" pitchFamily="2" charset="-78"/>
              </a:rPr>
              <a:t>أن تحدد الطالبة خطوات صياغة المشكلة .</a:t>
            </a:r>
          </a:p>
          <a:p>
            <a:pPr marL="342900" indent="-342900" algn="justLow" rtl="1">
              <a:buAutoNum type="arabicPeriod"/>
            </a:pPr>
            <a:r>
              <a:rPr lang="ar-SA" dirty="0">
                <a:solidFill>
                  <a:schemeClr val="tx1"/>
                </a:solidFill>
                <a:latin typeface="Sakkal Majalla" panose="02000000000000000000" pitchFamily="2" charset="-78"/>
                <a:cs typeface="Sakkal Majalla" panose="02000000000000000000" pitchFamily="2" charset="-78"/>
              </a:rPr>
              <a:t>أن تستخدم الطالبة أداة إكسل </a:t>
            </a:r>
            <a:r>
              <a:rPr lang="ar-SA" dirty="0" err="1">
                <a:solidFill>
                  <a:schemeClr val="tx1"/>
                </a:solidFill>
                <a:latin typeface="Sakkal Majalla" panose="02000000000000000000" pitchFamily="2" charset="-78"/>
                <a:cs typeface="Sakkal Majalla" panose="02000000000000000000" pitchFamily="2" charset="-78"/>
              </a:rPr>
              <a:t>سولفر</a:t>
            </a:r>
            <a:r>
              <a:rPr lang="ar-SA" dirty="0">
                <a:solidFill>
                  <a:schemeClr val="tx1"/>
                </a:solidFill>
                <a:latin typeface="Sakkal Majalla" panose="02000000000000000000" pitchFamily="2" charset="-78"/>
                <a:cs typeface="Sakkal Majalla" panose="02000000000000000000" pitchFamily="2" charset="-78"/>
              </a:rPr>
              <a:t> الإضافية .</a:t>
            </a:r>
          </a:p>
          <a:p>
            <a:pPr marL="342900" indent="-342900" algn="justLow" rtl="1">
              <a:buAutoNum type="arabicPeriod"/>
            </a:pPr>
            <a:r>
              <a:rPr lang="ar-SA" dirty="0">
                <a:solidFill>
                  <a:schemeClr val="tx1"/>
                </a:solidFill>
                <a:latin typeface="Sakkal Majalla" panose="02000000000000000000" pitchFamily="2" charset="-78"/>
                <a:cs typeface="Sakkal Majalla" panose="02000000000000000000" pitchFamily="2" charset="-78"/>
              </a:rPr>
              <a:t>أن تستخدم الطالبة أداة </a:t>
            </a:r>
            <a:r>
              <a:rPr lang="ar-SA" dirty="0" err="1">
                <a:solidFill>
                  <a:schemeClr val="tx1"/>
                </a:solidFill>
                <a:latin typeface="Sakkal Majalla" panose="02000000000000000000" pitchFamily="2" charset="-78"/>
                <a:cs typeface="Sakkal Majalla" panose="02000000000000000000" pitchFamily="2" charset="-78"/>
              </a:rPr>
              <a:t>سولفر</a:t>
            </a:r>
            <a:r>
              <a:rPr lang="ar-SA" dirty="0">
                <a:solidFill>
                  <a:schemeClr val="tx1"/>
                </a:solidFill>
                <a:latin typeface="Sakkal Majalla" panose="02000000000000000000" pitchFamily="2" charset="-78"/>
                <a:cs typeface="Sakkal Majalla" panose="02000000000000000000" pitchFamily="2" charset="-78"/>
              </a:rPr>
              <a:t> لحساب عدد الرحلات الإجمالي .</a:t>
            </a:r>
          </a:p>
          <a:p>
            <a:pPr marL="342900" indent="-342900" algn="justLow" rtl="1">
              <a:buAutoNum type="arabicPeriod"/>
            </a:pPr>
            <a:r>
              <a:rPr lang="ar-SA" dirty="0">
                <a:solidFill>
                  <a:schemeClr val="tx1"/>
                </a:solidFill>
                <a:latin typeface="Sakkal Majalla" panose="02000000000000000000" pitchFamily="2" charset="-78"/>
                <a:cs typeface="Sakkal Majalla" panose="02000000000000000000" pitchFamily="2" charset="-78"/>
              </a:rPr>
              <a:t>أن تنشأ الطالبة نسخة من ورقة عمل في إكسل ..</a:t>
            </a:r>
          </a:p>
          <a:p>
            <a:pPr marL="342900" indent="-342900" algn="justLow" rtl="1">
              <a:buAutoNum type="arabicPeriod"/>
            </a:pPr>
            <a:r>
              <a:rPr lang="ar-SA" dirty="0">
                <a:solidFill>
                  <a:schemeClr val="tx1"/>
                </a:solidFill>
                <a:latin typeface="Sakkal Majalla" panose="02000000000000000000" pitchFamily="2" charset="-78"/>
                <a:cs typeface="Sakkal Majalla" panose="02000000000000000000" pitchFamily="2" charset="-78"/>
              </a:rPr>
              <a:t>أن تقيم الطالبة نتائج عملية التحسين .</a:t>
            </a:r>
          </a:p>
          <a:p>
            <a:pPr marL="342900" indent="-342900" algn="justLow" rtl="1">
              <a:buAutoNum type="arabicPeriod"/>
            </a:pPr>
            <a:r>
              <a:rPr lang="ar-SA" dirty="0">
                <a:solidFill>
                  <a:schemeClr val="tx1"/>
                </a:solidFill>
                <a:latin typeface="Sakkal Majalla" panose="02000000000000000000" pitchFamily="2" charset="-78"/>
                <a:cs typeface="Sakkal Majalla" panose="02000000000000000000" pitchFamily="2" charset="-78"/>
              </a:rPr>
              <a:t>أن تحدد الطالبة التوصيات المستقبلية لعملية التنبؤ .</a:t>
            </a:r>
          </a:p>
          <a:p>
            <a:pPr marL="342900" indent="-342900" algn="justLow" rtl="1">
              <a:buAutoNum type="arabicPeriod"/>
            </a:pPr>
            <a:r>
              <a:rPr lang="ar-SA" dirty="0">
                <a:solidFill>
                  <a:schemeClr val="tx1"/>
                </a:solidFill>
                <a:latin typeface="Sakkal Majalla" panose="02000000000000000000" pitchFamily="2" charset="-78"/>
                <a:cs typeface="Sakkal Majalla" panose="02000000000000000000" pitchFamily="2" charset="-78"/>
              </a:rPr>
              <a:t>أن تطبق الطالبة خطوات حساب المتوسط لمجموعة من البيانات .</a:t>
            </a:r>
          </a:p>
          <a:p>
            <a:pPr marL="342900" indent="-342900" algn="justLow" rtl="1">
              <a:buAutoNum type="arabicPeriod"/>
            </a:pPr>
            <a:r>
              <a:rPr lang="ar-SA" dirty="0">
                <a:solidFill>
                  <a:schemeClr val="tx1"/>
                </a:solidFill>
                <a:latin typeface="Sakkal Majalla" panose="02000000000000000000" pitchFamily="2" charset="-78"/>
                <a:cs typeface="Sakkal Majalla" panose="02000000000000000000" pitchFamily="2" charset="-78"/>
              </a:rPr>
              <a:t>أن تستخدم الطالبة أداة </a:t>
            </a:r>
            <a:r>
              <a:rPr lang="ar-SA" dirty="0" err="1">
                <a:solidFill>
                  <a:schemeClr val="tx1"/>
                </a:solidFill>
                <a:latin typeface="Sakkal Majalla" panose="02000000000000000000" pitchFamily="2" charset="-78"/>
                <a:cs typeface="Sakkal Majalla" panose="02000000000000000000" pitchFamily="2" charset="-78"/>
              </a:rPr>
              <a:t>سولفر</a:t>
            </a:r>
            <a:r>
              <a:rPr lang="ar-SA" dirty="0">
                <a:solidFill>
                  <a:schemeClr val="tx1"/>
                </a:solidFill>
                <a:latin typeface="Sakkal Majalla" panose="02000000000000000000" pitchFamily="2" charset="-78"/>
                <a:cs typeface="Sakkal Majalla" panose="02000000000000000000" pitchFamily="2" charset="-78"/>
              </a:rPr>
              <a:t> مع قيود في مايكروسوفت إكسل .</a:t>
            </a:r>
          </a:p>
          <a:p>
            <a:pPr marL="342900" indent="-342900" algn="justLow" rtl="1">
              <a:buAutoNum type="arabicPeriod"/>
            </a:pPr>
            <a:r>
              <a:rPr lang="ar-SA" dirty="0">
                <a:solidFill>
                  <a:schemeClr val="tx1"/>
                </a:solidFill>
                <a:latin typeface="Sakkal Majalla" panose="02000000000000000000" pitchFamily="2" charset="-78"/>
                <a:cs typeface="Sakkal Majalla" panose="02000000000000000000" pitchFamily="2" charset="-78"/>
              </a:rPr>
              <a:t>أن تضبط الطالبة إعداد القيود في مايكروسوفت إكسل .</a:t>
            </a:r>
          </a:p>
          <a:p>
            <a:pPr marL="342900" indent="-342900" algn="justLow" rtl="1">
              <a:buAutoNum type="arabicPeriod"/>
            </a:pPr>
            <a:r>
              <a:rPr lang="ar-SA" dirty="0">
                <a:solidFill>
                  <a:schemeClr val="tx1"/>
                </a:solidFill>
                <a:latin typeface="Sakkal Majalla" panose="02000000000000000000" pitchFamily="2" charset="-78"/>
                <a:cs typeface="Sakkal Majalla" panose="02000000000000000000" pitchFamily="2" charset="-78"/>
              </a:rPr>
              <a:t>أن تقارن الطالبة بين استخدام أداة </a:t>
            </a:r>
            <a:r>
              <a:rPr lang="ar-SA" dirty="0" err="1">
                <a:solidFill>
                  <a:schemeClr val="tx1"/>
                </a:solidFill>
                <a:latin typeface="Sakkal Majalla" panose="02000000000000000000" pitchFamily="2" charset="-78"/>
                <a:cs typeface="Sakkal Majalla" panose="02000000000000000000" pitchFamily="2" charset="-78"/>
              </a:rPr>
              <a:t>سولفر</a:t>
            </a:r>
            <a:r>
              <a:rPr lang="ar-SA" dirty="0">
                <a:solidFill>
                  <a:schemeClr val="tx1"/>
                </a:solidFill>
                <a:latin typeface="Sakkal Majalla" panose="02000000000000000000" pitchFamily="2" charset="-78"/>
                <a:cs typeface="Sakkal Majalla" panose="02000000000000000000" pitchFamily="2" charset="-78"/>
              </a:rPr>
              <a:t> دون قيود واستخدام أداة </a:t>
            </a:r>
            <a:r>
              <a:rPr lang="ar-SA" dirty="0" err="1">
                <a:solidFill>
                  <a:schemeClr val="tx1"/>
                </a:solidFill>
                <a:latin typeface="Sakkal Majalla" panose="02000000000000000000" pitchFamily="2" charset="-78"/>
                <a:cs typeface="Sakkal Majalla" panose="02000000000000000000" pitchFamily="2" charset="-78"/>
              </a:rPr>
              <a:t>سولفر</a:t>
            </a:r>
            <a:r>
              <a:rPr lang="ar-SA" dirty="0">
                <a:solidFill>
                  <a:schemeClr val="tx1"/>
                </a:solidFill>
                <a:latin typeface="Sakkal Majalla" panose="02000000000000000000" pitchFamily="2" charset="-78"/>
                <a:cs typeface="Sakkal Majalla" panose="02000000000000000000" pitchFamily="2" charset="-78"/>
              </a:rPr>
              <a:t> بقيود .</a:t>
            </a:r>
          </a:p>
          <a:p>
            <a:pPr marL="342900" indent="-342900" algn="justLow" rtl="1">
              <a:buAutoNum type="arabicPeriod"/>
            </a:pPr>
            <a:r>
              <a:rPr lang="ar-SA" dirty="0">
                <a:solidFill>
                  <a:schemeClr val="tx1"/>
                </a:solidFill>
                <a:latin typeface="Sakkal Majalla" panose="02000000000000000000" pitchFamily="2" charset="-78"/>
                <a:cs typeface="Sakkal Majalla" panose="02000000000000000000" pitchFamily="2" charset="-78"/>
              </a:rPr>
              <a:t>أن تذكر الطالبة خطوات تعيين معاملات أداة </a:t>
            </a:r>
            <a:r>
              <a:rPr lang="ar-SA" dirty="0" err="1">
                <a:solidFill>
                  <a:schemeClr val="tx1"/>
                </a:solidFill>
                <a:latin typeface="Sakkal Majalla" panose="02000000000000000000" pitchFamily="2" charset="-78"/>
                <a:cs typeface="Sakkal Majalla" panose="02000000000000000000" pitchFamily="2" charset="-78"/>
              </a:rPr>
              <a:t>سولفر</a:t>
            </a:r>
            <a:r>
              <a:rPr lang="ar-SA" dirty="0">
                <a:solidFill>
                  <a:schemeClr val="tx1"/>
                </a:solidFill>
                <a:latin typeface="Sakkal Majalla" panose="02000000000000000000" pitchFamily="2" charset="-78"/>
                <a:cs typeface="Sakkal Majalla" panose="02000000000000000000" pitchFamily="2" charset="-78"/>
              </a:rPr>
              <a:t> .</a:t>
            </a:r>
          </a:p>
          <a:p>
            <a:pPr marL="342900" indent="-342900" algn="justLow" rtl="1">
              <a:buAutoNum type="arabicPeriod"/>
            </a:pPr>
            <a:r>
              <a:rPr lang="ar-SA" dirty="0">
                <a:solidFill>
                  <a:schemeClr val="tx1"/>
                </a:solidFill>
                <a:latin typeface="Sakkal Majalla" panose="02000000000000000000" pitchFamily="2" charset="-78"/>
                <a:cs typeface="Sakkal Majalla" panose="02000000000000000000" pitchFamily="2" charset="-78"/>
              </a:rPr>
              <a:t>أن تقيم الطالبة نتائج أداة </a:t>
            </a:r>
            <a:r>
              <a:rPr lang="ar-SA" dirty="0" err="1">
                <a:solidFill>
                  <a:schemeClr val="tx1"/>
                </a:solidFill>
                <a:latin typeface="Sakkal Majalla" panose="02000000000000000000" pitchFamily="2" charset="-78"/>
                <a:cs typeface="Sakkal Majalla" panose="02000000000000000000" pitchFamily="2" charset="-78"/>
              </a:rPr>
              <a:t>سولفر</a:t>
            </a:r>
            <a:r>
              <a:rPr lang="ar-SA" dirty="0">
                <a:solidFill>
                  <a:schemeClr val="tx1"/>
                </a:solidFill>
                <a:latin typeface="Sakkal Majalla" panose="02000000000000000000" pitchFamily="2" charset="-78"/>
                <a:cs typeface="Sakkal Majalla" panose="02000000000000000000" pitchFamily="2" charset="-78"/>
              </a:rPr>
              <a:t> بقيود في مايكروسوفت إكسل .</a:t>
            </a:r>
          </a:p>
          <a:p>
            <a:pPr marL="342900" indent="-342900" algn="justLow" rtl="1">
              <a:buAutoNum type="arabicPeriod"/>
            </a:pPr>
            <a:r>
              <a:rPr lang="ar-SA" dirty="0">
                <a:solidFill>
                  <a:schemeClr val="tx1"/>
                </a:solidFill>
                <a:latin typeface="Sakkal Majalla" panose="02000000000000000000" pitchFamily="2" charset="-78"/>
                <a:cs typeface="Sakkal Majalla" panose="02000000000000000000" pitchFamily="2" charset="-78"/>
              </a:rPr>
              <a:t>أن توظف الطالبة أداة </a:t>
            </a:r>
            <a:r>
              <a:rPr lang="ar-SA" dirty="0" err="1">
                <a:solidFill>
                  <a:schemeClr val="tx1"/>
                </a:solidFill>
                <a:latin typeface="Sakkal Majalla" panose="02000000000000000000" pitchFamily="2" charset="-78"/>
                <a:cs typeface="Sakkal Majalla" panose="02000000000000000000" pitchFamily="2" charset="-78"/>
              </a:rPr>
              <a:t>سولفر</a:t>
            </a:r>
            <a:r>
              <a:rPr lang="ar-SA" dirty="0">
                <a:solidFill>
                  <a:schemeClr val="tx1"/>
                </a:solidFill>
                <a:latin typeface="Sakkal Majalla" panose="02000000000000000000" pitchFamily="2" charset="-78"/>
                <a:cs typeface="Sakkal Majalla" panose="02000000000000000000" pitchFamily="2" charset="-78"/>
              </a:rPr>
              <a:t> بدون قيود في مايكروسوفت إكسل .</a:t>
            </a:r>
          </a:p>
        </p:txBody>
      </p:sp>
      <p:pic>
        <p:nvPicPr>
          <p:cNvPr id="1030" name="Picture 6">
            <a:extLst>
              <a:ext uri="{FF2B5EF4-FFF2-40B4-BE49-F238E27FC236}">
                <a16:creationId xmlns:a16="http://schemas.microsoft.com/office/drawing/2014/main" id="{E0D6BBFF-C878-C039-4D23-12B50A499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2" y="356743"/>
            <a:ext cx="1244008" cy="4418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69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2" name="مجموعة 1">
            <a:extLst>
              <a:ext uri="{FF2B5EF4-FFF2-40B4-BE49-F238E27FC236}">
                <a16:creationId xmlns:a16="http://schemas.microsoft.com/office/drawing/2014/main" id="{6006C731-C628-442F-6693-7CA3ADC61C93}"/>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61DBEFA3-921E-1F02-FE74-4FA0D1058604}"/>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B1508502-62DC-3ADD-6E99-96FB3F4A7F7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030" name="Picture 6">
            <a:extLst>
              <a:ext uri="{FF2B5EF4-FFF2-40B4-BE49-F238E27FC236}">
                <a16:creationId xmlns:a16="http://schemas.microsoft.com/office/drawing/2014/main" id="{E0D6BBFF-C878-C039-4D23-12B50A499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0" y="356743"/>
            <a:ext cx="2488019" cy="441838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764;p22">
            <a:extLst>
              <a:ext uri="{FF2B5EF4-FFF2-40B4-BE49-F238E27FC236}">
                <a16:creationId xmlns:a16="http://schemas.microsoft.com/office/drawing/2014/main" id="{5834191F-D556-8052-2AAD-CC42DE552491}"/>
              </a:ext>
            </a:extLst>
          </p:cNvPr>
          <p:cNvSpPr/>
          <p:nvPr/>
        </p:nvSpPr>
        <p:spPr>
          <a:xfrm>
            <a:off x="2596362" y="645373"/>
            <a:ext cx="6462578" cy="3822455"/>
          </a:xfrm>
          <a:prstGeom prst="roundRect">
            <a:avLst>
              <a:gd name="adj" fmla="val 11122"/>
            </a:avLst>
          </a:prstGeom>
          <a:solidFill>
            <a:srgbClr val="CCF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FEEB"/>
              </a:solidFill>
            </a:endParaRPr>
          </a:p>
        </p:txBody>
      </p:sp>
      <p:sp>
        <p:nvSpPr>
          <p:cNvPr id="5" name="مربع نص 4">
            <a:extLst>
              <a:ext uri="{FF2B5EF4-FFF2-40B4-BE49-F238E27FC236}">
                <a16:creationId xmlns:a16="http://schemas.microsoft.com/office/drawing/2014/main" id="{CA7EB51F-EFD7-946A-E14C-67E1C065A99E}"/>
              </a:ext>
            </a:extLst>
          </p:cNvPr>
          <p:cNvSpPr txBox="1"/>
          <p:nvPr/>
        </p:nvSpPr>
        <p:spPr>
          <a:xfrm>
            <a:off x="3764612" y="32900"/>
            <a:ext cx="3956132" cy="584775"/>
          </a:xfrm>
          <a:prstGeom prst="rect">
            <a:avLst/>
          </a:prstGeom>
          <a:noFill/>
        </p:spPr>
        <p:txBody>
          <a:bodyPr wrap="square">
            <a:spAutoFit/>
          </a:bodyPr>
          <a:lstStyle/>
          <a:p>
            <a:pPr algn="ctr" rtl="1"/>
            <a:r>
              <a:rPr lang="ar-SA" sz="3200" b="1" dirty="0">
                <a:solidFill>
                  <a:schemeClr val="accent2">
                    <a:lumMod val="75000"/>
                  </a:schemeClr>
                </a:solidFill>
                <a:latin typeface="Sakkal Majalla" panose="02000000000000000000" pitchFamily="2" charset="-78"/>
                <a:cs typeface="Sakkal Majalla" panose="02000000000000000000" pitchFamily="2" charset="-78"/>
              </a:rPr>
              <a:t>التحسين</a:t>
            </a:r>
            <a:endParaRPr lang="ar-SA" sz="6000" b="1" dirty="0">
              <a:ln w="0"/>
              <a:solidFill>
                <a:schemeClr val="accent2">
                  <a:lumMod val="75000"/>
                </a:schemeClr>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sp>
        <p:nvSpPr>
          <p:cNvPr id="6" name="مربع نص 5">
            <a:extLst>
              <a:ext uri="{FF2B5EF4-FFF2-40B4-BE49-F238E27FC236}">
                <a16:creationId xmlns:a16="http://schemas.microsoft.com/office/drawing/2014/main" id="{E330E33E-2193-63F1-EAF8-37E4B1DA3A60}"/>
              </a:ext>
            </a:extLst>
          </p:cNvPr>
          <p:cNvSpPr txBox="1"/>
          <p:nvPr/>
        </p:nvSpPr>
        <p:spPr>
          <a:xfrm>
            <a:off x="4922171" y="663841"/>
            <a:ext cx="1405680" cy="369332"/>
          </a:xfrm>
          <a:prstGeom prst="rect">
            <a:avLst/>
          </a:prstGeom>
          <a:noFill/>
        </p:spPr>
        <p:txBody>
          <a:bodyPr wrap="square">
            <a:spAutoFit/>
          </a:bodyPr>
          <a:lstStyle>
            <a:defPPr>
              <a:defRPr lang="ar-SA"/>
            </a:defPPr>
            <a:lvl1pPr>
              <a:defRPr b="0" i="0">
                <a:solidFill>
                  <a:srgbClr val="202124"/>
                </a:solidFill>
                <a:effectLst/>
                <a:cs typeface="+mj-cs"/>
              </a:defRPr>
            </a:lvl1pPr>
          </a:lstStyle>
          <a:p>
            <a:pPr algn="r" rtl="1"/>
            <a:r>
              <a:rPr lang="ar-SA" sz="1800" dirty="0">
                <a:solidFill>
                  <a:srgbClr val="FF0000"/>
                </a:solidFill>
                <a:latin typeface="Sakkal Majalla" panose="02000000000000000000" pitchFamily="2" charset="-78"/>
                <a:cs typeface="Sakkal Majalla" panose="02000000000000000000" pitchFamily="2" charset="-78"/>
              </a:rPr>
              <a:t>حساب المتوسط</a:t>
            </a:r>
          </a:p>
        </p:txBody>
      </p:sp>
      <p:sp>
        <p:nvSpPr>
          <p:cNvPr id="8" name="مربع نص 7">
            <a:extLst>
              <a:ext uri="{FF2B5EF4-FFF2-40B4-BE49-F238E27FC236}">
                <a16:creationId xmlns:a16="http://schemas.microsoft.com/office/drawing/2014/main" id="{165AB97D-C1A6-93E1-99F6-4C3528C71021}"/>
              </a:ext>
            </a:extLst>
          </p:cNvPr>
          <p:cNvSpPr txBox="1"/>
          <p:nvPr/>
        </p:nvSpPr>
        <p:spPr>
          <a:xfrm>
            <a:off x="2544296" y="1051990"/>
            <a:ext cx="6396763" cy="677108"/>
          </a:xfrm>
          <a:prstGeom prst="rect">
            <a:avLst/>
          </a:prstGeom>
          <a:noFill/>
        </p:spPr>
        <p:txBody>
          <a:bodyPr wrap="square">
            <a:spAutoFit/>
          </a:bodyPr>
          <a:lstStyle>
            <a:defPPr>
              <a:defRPr lang="ar-SA"/>
            </a:defPPr>
            <a:lvl1pPr>
              <a:defRPr sz="2000" b="0" i="0">
                <a:solidFill>
                  <a:schemeClr val="bg1"/>
                </a:solidFill>
                <a:effectLst/>
                <a:cs typeface="+mj-cs"/>
              </a:defRPr>
            </a:lvl1pPr>
          </a:lstStyle>
          <a:p>
            <a:pPr algn="r" rtl="1"/>
            <a:r>
              <a:rPr lang="ar-SA" sz="1800" dirty="0">
                <a:solidFill>
                  <a:srgbClr val="FF0000"/>
                </a:solidFill>
                <a:latin typeface="Sakkal Majalla" panose="02000000000000000000" pitchFamily="2" charset="-78"/>
                <a:cs typeface="Sakkal Majalla" panose="02000000000000000000" pitchFamily="2" charset="-78"/>
              </a:rPr>
              <a:t>الوسط الحسابي: </a:t>
            </a:r>
            <a:r>
              <a:rPr lang="ar-SA" sz="1800" dirty="0">
                <a:solidFill>
                  <a:srgbClr val="000000"/>
                </a:solidFill>
                <a:latin typeface="Sakkal Majalla" panose="02000000000000000000" pitchFamily="2" charset="-78"/>
                <a:cs typeface="Sakkal Majalla" panose="02000000000000000000" pitchFamily="2" charset="-78"/>
              </a:rPr>
              <a:t>يتم حساب المعدل في الإحصاء الـوصـفـي عن طريق جمع النتائج معا ثم قسمة الإجمالي على عدد هذه النتائج</a:t>
            </a:r>
            <a:r>
              <a:rPr lang="ar-SA" dirty="0">
                <a:cs typeface="+mn-cs"/>
              </a:rPr>
              <a:t>.</a:t>
            </a:r>
          </a:p>
        </p:txBody>
      </p:sp>
      <p:sp>
        <p:nvSpPr>
          <p:cNvPr id="9" name="مربع نص 8">
            <a:extLst>
              <a:ext uri="{FF2B5EF4-FFF2-40B4-BE49-F238E27FC236}">
                <a16:creationId xmlns:a16="http://schemas.microsoft.com/office/drawing/2014/main" id="{D1F7CEDD-E7E6-4F19-1AA0-ECEA0B89562B}"/>
              </a:ext>
            </a:extLst>
          </p:cNvPr>
          <p:cNvSpPr txBox="1"/>
          <p:nvPr/>
        </p:nvSpPr>
        <p:spPr>
          <a:xfrm>
            <a:off x="2596362" y="1756372"/>
            <a:ext cx="6396763" cy="923330"/>
          </a:xfrm>
          <a:prstGeom prst="rect">
            <a:avLst/>
          </a:prstGeom>
          <a:noFill/>
        </p:spPr>
        <p:txBody>
          <a:bodyPr wrap="square">
            <a:spAutoFit/>
          </a:bodyPr>
          <a:lstStyle>
            <a:defPPr>
              <a:defRPr lang="ar-SA"/>
            </a:defPPr>
            <a:lvl1pPr>
              <a:defRPr b="0" i="0">
                <a:solidFill>
                  <a:srgbClr val="202124"/>
                </a:solidFill>
                <a:effectLst/>
                <a:cs typeface="+mj-cs"/>
              </a:defRPr>
            </a:lvl1pPr>
          </a:lstStyle>
          <a:p>
            <a:pPr algn="r" rtl="1"/>
            <a:r>
              <a:rPr lang="ar-SA" sz="1800" dirty="0">
                <a:solidFill>
                  <a:srgbClr val="FF0000"/>
                </a:solidFill>
                <a:latin typeface="Sakkal Majalla" panose="02000000000000000000" pitchFamily="2" charset="-78"/>
                <a:cs typeface="Sakkal Majalla" panose="02000000000000000000" pitchFamily="2" charset="-78"/>
              </a:rPr>
              <a:t>يتم حساب المتوسط  </a:t>
            </a:r>
            <a:r>
              <a:rPr lang="en-US" sz="1800" dirty="0">
                <a:solidFill>
                  <a:srgbClr val="000000"/>
                </a:solidFill>
                <a:latin typeface="Sakkal Majalla" panose="02000000000000000000" pitchFamily="2" charset="-78"/>
                <a:cs typeface="Sakkal Majalla" panose="02000000000000000000" pitchFamily="2" charset="-78"/>
              </a:rPr>
              <a:t>Average  </a:t>
            </a:r>
            <a:r>
              <a:rPr lang="ar-SA" sz="1800" dirty="0">
                <a:solidFill>
                  <a:srgbClr val="000000"/>
                </a:solidFill>
                <a:latin typeface="Sakkal Majalla" panose="02000000000000000000" pitchFamily="2" charset="-78"/>
                <a:cs typeface="Sakkal Majalla" panose="02000000000000000000" pitchFamily="2" charset="-78"/>
              </a:rPr>
              <a:t>أو ما يسمى بالوسط الحسابي   </a:t>
            </a:r>
            <a:r>
              <a:rPr lang="en-US" sz="1800" dirty="0">
                <a:solidFill>
                  <a:srgbClr val="000000"/>
                </a:solidFill>
                <a:latin typeface="Sakkal Majalla" panose="02000000000000000000" pitchFamily="2" charset="-78"/>
                <a:cs typeface="Sakkal Majalla" panose="02000000000000000000" pitchFamily="2" charset="-78"/>
              </a:rPr>
              <a:t>Arithmetic mean  </a:t>
            </a:r>
            <a:r>
              <a:rPr lang="ar-SA" sz="1800" dirty="0">
                <a:solidFill>
                  <a:srgbClr val="00B0F0"/>
                </a:solidFill>
                <a:latin typeface="Sakkal Majalla" panose="02000000000000000000" pitchFamily="2" charset="-78"/>
                <a:cs typeface="Sakkal Majalla" panose="02000000000000000000" pitchFamily="2" charset="-78"/>
              </a:rPr>
              <a:t>لمجموعة من الأرقام بجمعها ثم قسمة الناتج على عدد هذه الأرقام. في الحالة التالية</a:t>
            </a:r>
            <a:r>
              <a:rPr lang="ar-SA" sz="1800" dirty="0">
                <a:solidFill>
                  <a:srgbClr val="000000"/>
                </a:solidFill>
                <a:latin typeface="Sakkal Majalla" panose="02000000000000000000" pitchFamily="2" charset="-78"/>
                <a:cs typeface="Sakkal Majalla" panose="02000000000000000000" pitchFamily="2" charset="-78"/>
              </a:rPr>
              <a:t>، ستجمع إجمالي عدد الرحلات السياحية الشهرية ثم تقسم الناتج على 12.</a:t>
            </a:r>
          </a:p>
        </p:txBody>
      </p:sp>
      <p:pic>
        <p:nvPicPr>
          <p:cNvPr id="10" name="صورة 9">
            <a:extLst>
              <a:ext uri="{FF2B5EF4-FFF2-40B4-BE49-F238E27FC236}">
                <a16:creationId xmlns:a16="http://schemas.microsoft.com/office/drawing/2014/main" id="{646952C6-F25F-4A32-DE45-1F721E2914B1}"/>
              </a:ext>
            </a:extLst>
          </p:cNvPr>
          <p:cNvPicPr>
            <a:picLocks noChangeAspect="1"/>
          </p:cNvPicPr>
          <p:nvPr/>
        </p:nvPicPr>
        <p:blipFill>
          <a:blip r:embed="rId4"/>
          <a:stretch>
            <a:fillRect/>
          </a:stretch>
        </p:blipFill>
        <p:spPr>
          <a:xfrm>
            <a:off x="2913356" y="2706976"/>
            <a:ext cx="5756081" cy="1621956"/>
          </a:xfrm>
          <a:prstGeom prst="rect">
            <a:avLst/>
          </a:prstGeom>
        </p:spPr>
      </p:pic>
    </p:spTree>
    <p:extLst>
      <p:ext uri="{BB962C8B-B14F-4D97-AF65-F5344CB8AC3E}">
        <p14:creationId xmlns:p14="http://schemas.microsoft.com/office/powerpoint/2010/main" val="155304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2" name="مجموعة 1">
            <a:extLst>
              <a:ext uri="{FF2B5EF4-FFF2-40B4-BE49-F238E27FC236}">
                <a16:creationId xmlns:a16="http://schemas.microsoft.com/office/drawing/2014/main" id="{6006C731-C628-442F-6693-7CA3ADC61C93}"/>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61DBEFA3-921E-1F02-FE74-4FA0D1058604}"/>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B1508502-62DC-3ADD-6E99-96FB3F4A7F7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030" name="Picture 6">
            <a:extLst>
              <a:ext uri="{FF2B5EF4-FFF2-40B4-BE49-F238E27FC236}">
                <a16:creationId xmlns:a16="http://schemas.microsoft.com/office/drawing/2014/main" id="{E0D6BBFF-C878-C039-4D23-12B50A499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0" y="356743"/>
            <a:ext cx="2488019" cy="441838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764;p22">
            <a:extLst>
              <a:ext uri="{FF2B5EF4-FFF2-40B4-BE49-F238E27FC236}">
                <a16:creationId xmlns:a16="http://schemas.microsoft.com/office/drawing/2014/main" id="{5834191F-D556-8052-2AAD-CC42DE552491}"/>
              </a:ext>
            </a:extLst>
          </p:cNvPr>
          <p:cNvSpPr/>
          <p:nvPr/>
        </p:nvSpPr>
        <p:spPr>
          <a:xfrm>
            <a:off x="2530549" y="617675"/>
            <a:ext cx="6528391" cy="4093428"/>
          </a:xfrm>
          <a:prstGeom prst="roundRect">
            <a:avLst>
              <a:gd name="adj" fmla="val 11122"/>
            </a:avLst>
          </a:prstGeom>
          <a:solidFill>
            <a:srgbClr val="CCF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FEEB"/>
              </a:solidFill>
            </a:endParaRPr>
          </a:p>
        </p:txBody>
      </p:sp>
      <p:sp>
        <p:nvSpPr>
          <p:cNvPr id="5" name="مربع نص 4">
            <a:extLst>
              <a:ext uri="{FF2B5EF4-FFF2-40B4-BE49-F238E27FC236}">
                <a16:creationId xmlns:a16="http://schemas.microsoft.com/office/drawing/2014/main" id="{CA7EB51F-EFD7-946A-E14C-67E1C065A99E}"/>
              </a:ext>
            </a:extLst>
          </p:cNvPr>
          <p:cNvSpPr txBox="1"/>
          <p:nvPr/>
        </p:nvSpPr>
        <p:spPr>
          <a:xfrm>
            <a:off x="3764612" y="32900"/>
            <a:ext cx="3956132" cy="584775"/>
          </a:xfrm>
          <a:prstGeom prst="rect">
            <a:avLst/>
          </a:prstGeom>
          <a:noFill/>
        </p:spPr>
        <p:txBody>
          <a:bodyPr wrap="square">
            <a:spAutoFit/>
          </a:bodyPr>
          <a:lstStyle/>
          <a:p>
            <a:pPr algn="ctr" rtl="1"/>
            <a:r>
              <a:rPr lang="ar-SA" sz="3200" b="1" dirty="0">
                <a:solidFill>
                  <a:schemeClr val="accent2">
                    <a:lumMod val="75000"/>
                  </a:schemeClr>
                </a:solidFill>
                <a:latin typeface="Sakkal Majalla" panose="02000000000000000000" pitchFamily="2" charset="-78"/>
                <a:cs typeface="Sakkal Majalla" panose="02000000000000000000" pitchFamily="2" charset="-78"/>
              </a:rPr>
              <a:t>التحسين</a:t>
            </a:r>
            <a:endParaRPr lang="ar-SA" sz="6000" b="1" dirty="0">
              <a:ln w="0"/>
              <a:solidFill>
                <a:schemeClr val="accent2">
                  <a:lumMod val="75000"/>
                </a:schemeClr>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pic>
        <p:nvPicPr>
          <p:cNvPr id="6" name="صورة 5">
            <a:extLst>
              <a:ext uri="{FF2B5EF4-FFF2-40B4-BE49-F238E27FC236}">
                <a16:creationId xmlns:a16="http://schemas.microsoft.com/office/drawing/2014/main" id="{9EFFB256-45F6-F6B5-800B-6E29EDA4401A}"/>
              </a:ext>
            </a:extLst>
          </p:cNvPr>
          <p:cNvPicPr>
            <a:picLocks noChangeAspect="1"/>
          </p:cNvPicPr>
          <p:nvPr/>
        </p:nvPicPr>
        <p:blipFill>
          <a:blip r:embed="rId4"/>
          <a:stretch>
            <a:fillRect/>
          </a:stretch>
        </p:blipFill>
        <p:spPr>
          <a:xfrm>
            <a:off x="2680403" y="878607"/>
            <a:ext cx="6228681" cy="3566071"/>
          </a:xfrm>
          <a:prstGeom prst="rect">
            <a:avLst/>
          </a:prstGeom>
        </p:spPr>
      </p:pic>
    </p:spTree>
    <p:extLst>
      <p:ext uri="{BB962C8B-B14F-4D97-AF65-F5344CB8AC3E}">
        <p14:creationId xmlns:p14="http://schemas.microsoft.com/office/powerpoint/2010/main" val="375243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2" name="مجموعة 1">
            <a:extLst>
              <a:ext uri="{FF2B5EF4-FFF2-40B4-BE49-F238E27FC236}">
                <a16:creationId xmlns:a16="http://schemas.microsoft.com/office/drawing/2014/main" id="{6006C731-C628-442F-6693-7CA3ADC61C93}"/>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61DBEFA3-921E-1F02-FE74-4FA0D1058604}"/>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B1508502-62DC-3ADD-6E99-96FB3F4A7F7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030" name="Picture 6">
            <a:extLst>
              <a:ext uri="{FF2B5EF4-FFF2-40B4-BE49-F238E27FC236}">
                <a16:creationId xmlns:a16="http://schemas.microsoft.com/office/drawing/2014/main" id="{E0D6BBFF-C878-C039-4D23-12B50A499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0" y="356743"/>
            <a:ext cx="2488019" cy="441838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764;p22">
            <a:extLst>
              <a:ext uri="{FF2B5EF4-FFF2-40B4-BE49-F238E27FC236}">
                <a16:creationId xmlns:a16="http://schemas.microsoft.com/office/drawing/2014/main" id="{5834191F-D556-8052-2AAD-CC42DE552491}"/>
              </a:ext>
            </a:extLst>
          </p:cNvPr>
          <p:cNvSpPr/>
          <p:nvPr/>
        </p:nvSpPr>
        <p:spPr>
          <a:xfrm>
            <a:off x="2530549" y="617675"/>
            <a:ext cx="6528391" cy="4093428"/>
          </a:xfrm>
          <a:prstGeom prst="roundRect">
            <a:avLst>
              <a:gd name="adj" fmla="val 11122"/>
            </a:avLst>
          </a:prstGeom>
          <a:solidFill>
            <a:srgbClr val="CCF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FEEB"/>
              </a:solidFill>
            </a:endParaRPr>
          </a:p>
        </p:txBody>
      </p:sp>
      <p:sp>
        <p:nvSpPr>
          <p:cNvPr id="5" name="مربع نص 4">
            <a:extLst>
              <a:ext uri="{FF2B5EF4-FFF2-40B4-BE49-F238E27FC236}">
                <a16:creationId xmlns:a16="http://schemas.microsoft.com/office/drawing/2014/main" id="{CA7EB51F-EFD7-946A-E14C-67E1C065A99E}"/>
              </a:ext>
            </a:extLst>
          </p:cNvPr>
          <p:cNvSpPr txBox="1"/>
          <p:nvPr/>
        </p:nvSpPr>
        <p:spPr>
          <a:xfrm>
            <a:off x="3764612" y="32900"/>
            <a:ext cx="3956132" cy="584775"/>
          </a:xfrm>
          <a:prstGeom prst="rect">
            <a:avLst/>
          </a:prstGeom>
          <a:noFill/>
        </p:spPr>
        <p:txBody>
          <a:bodyPr wrap="square">
            <a:spAutoFit/>
          </a:bodyPr>
          <a:lstStyle/>
          <a:p>
            <a:pPr algn="ctr" rtl="1"/>
            <a:r>
              <a:rPr lang="ar-SA" sz="3200" b="1" dirty="0">
                <a:solidFill>
                  <a:schemeClr val="accent2">
                    <a:lumMod val="75000"/>
                  </a:schemeClr>
                </a:solidFill>
                <a:latin typeface="Sakkal Majalla" panose="02000000000000000000" pitchFamily="2" charset="-78"/>
                <a:cs typeface="Sakkal Majalla" panose="02000000000000000000" pitchFamily="2" charset="-78"/>
              </a:rPr>
              <a:t>التحسين</a:t>
            </a:r>
            <a:endParaRPr lang="ar-SA" sz="6000" b="1" dirty="0">
              <a:ln w="0"/>
              <a:solidFill>
                <a:schemeClr val="accent2">
                  <a:lumMod val="75000"/>
                </a:schemeClr>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pic>
        <p:nvPicPr>
          <p:cNvPr id="6" name="صورة 5">
            <a:extLst>
              <a:ext uri="{FF2B5EF4-FFF2-40B4-BE49-F238E27FC236}">
                <a16:creationId xmlns:a16="http://schemas.microsoft.com/office/drawing/2014/main" id="{70215D7E-1DF1-BD36-EFC5-0BCD6B2CE076}"/>
              </a:ext>
            </a:extLst>
          </p:cNvPr>
          <p:cNvPicPr>
            <a:picLocks noChangeAspect="1"/>
          </p:cNvPicPr>
          <p:nvPr/>
        </p:nvPicPr>
        <p:blipFill>
          <a:blip r:embed="rId4"/>
          <a:stretch>
            <a:fillRect/>
          </a:stretch>
        </p:blipFill>
        <p:spPr>
          <a:xfrm>
            <a:off x="5794744" y="763930"/>
            <a:ext cx="3094613" cy="1968036"/>
          </a:xfrm>
          <a:prstGeom prst="rect">
            <a:avLst/>
          </a:prstGeom>
        </p:spPr>
      </p:pic>
      <p:pic>
        <p:nvPicPr>
          <p:cNvPr id="8" name="صورة 7">
            <a:extLst>
              <a:ext uri="{FF2B5EF4-FFF2-40B4-BE49-F238E27FC236}">
                <a16:creationId xmlns:a16="http://schemas.microsoft.com/office/drawing/2014/main" id="{033CB44B-CA60-256E-60D8-2CA02A5A0A61}"/>
              </a:ext>
            </a:extLst>
          </p:cNvPr>
          <p:cNvPicPr>
            <a:picLocks noChangeAspect="1"/>
          </p:cNvPicPr>
          <p:nvPr/>
        </p:nvPicPr>
        <p:blipFill>
          <a:blip r:embed="rId5"/>
          <a:stretch>
            <a:fillRect/>
          </a:stretch>
        </p:blipFill>
        <p:spPr>
          <a:xfrm>
            <a:off x="5794744" y="2917213"/>
            <a:ext cx="3094613" cy="1598204"/>
          </a:xfrm>
          <a:prstGeom prst="rect">
            <a:avLst/>
          </a:prstGeom>
        </p:spPr>
      </p:pic>
      <p:pic>
        <p:nvPicPr>
          <p:cNvPr id="9" name="صورة 8">
            <a:extLst>
              <a:ext uri="{FF2B5EF4-FFF2-40B4-BE49-F238E27FC236}">
                <a16:creationId xmlns:a16="http://schemas.microsoft.com/office/drawing/2014/main" id="{800208F5-5274-7368-1BDA-90E654746F04}"/>
              </a:ext>
            </a:extLst>
          </p:cNvPr>
          <p:cNvPicPr>
            <a:picLocks noChangeAspect="1"/>
          </p:cNvPicPr>
          <p:nvPr/>
        </p:nvPicPr>
        <p:blipFill>
          <a:blip r:embed="rId6"/>
          <a:stretch>
            <a:fillRect/>
          </a:stretch>
        </p:blipFill>
        <p:spPr>
          <a:xfrm>
            <a:off x="2784758" y="763930"/>
            <a:ext cx="2687314" cy="3761896"/>
          </a:xfrm>
          <a:prstGeom prst="rect">
            <a:avLst/>
          </a:prstGeom>
        </p:spPr>
      </p:pic>
    </p:spTree>
    <p:extLst>
      <p:ext uri="{BB962C8B-B14F-4D97-AF65-F5344CB8AC3E}">
        <p14:creationId xmlns:p14="http://schemas.microsoft.com/office/powerpoint/2010/main" val="275194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2" name="مجموعة 1">
            <a:extLst>
              <a:ext uri="{FF2B5EF4-FFF2-40B4-BE49-F238E27FC236}">
                <a16:creationId xmlns:a16="http://schemas.microsoft.com/office/drawing/2014/main" id="{6006C731-C628-442F-6693-7CA3ADC61C93}"/>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61DBEFA3-921E-1F02-FE74-4FA0D1058604}"/>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B1508502-62DC-3ADD-6E99-96FB3F4A7F7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030" name="Picture 6">
            <a:extLst>
              <a:ext uri="{FF2B5EF4-FFF2-40B4-BE49-F238E27FC236}">
                <a16:creationId xmlns:a16="http://schemas.microsoft.com/office/drawing/2014/main" id="{E0D6BBFF-C878-C039-4D23-12B50A499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0" y="356743"/>
            <a:ext cx="2488019" cy="441838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764;p22">
            <a:extLst>
              <a:ext uri="{FF2B5EF4-FFF2-40B4-BE49-F238E27FC236}">
                <a16:creationId xmlns:a16="http://schemas.microsoft.com/office/drawing/2014/main" id="{5834191F-D556-8052-2AAD-CC42DE552491}"/>
              </a:ext>
            </a:extLst>
          </p:cNvPr>
          <p:cNvSpPr/>
          <p:nvPr/>
        </p:nvSpPr>
        <p:spPr>
          <a:xfrm>
            <a:off x="2530549" y="617675"/>
            <a:ext cx="6528391" cy="4093428"/>
          </a:xfrm>
          <a:prstGeom prst="roundRect">
            <a:avLst>
              <a:gd name="adj" fmla="val 11122"/>
            </a:avLst>
          </a:prstGeom>
          <a:solidFill>
            <a:srgbClr val="CCF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FEEB"/>
              </a:solidFill>
            </a:endParaRPr>
          </a:p>
        </p:txBody>
      </p:sp>
      <p:sp>
        <p:nvSpPr>
          <p:cNvPr id="5" name="مربع نص 4">
            <a:extLst>
              <a:ext uri="{FF2B5EF4-FFF2-40B4-BE49-F238E27FC236}">
                <a16:creationId xmlns:a16="http://schemas.microsoft.com/office/drawing/2014/main" id="{CA7EB51F-EFD7-946A-E14C-67E1C065A99E}"/>
              </a:ext>
            </a:extLst>
          </p:cNvPr>
          <p:cNvSpPr txBox="1"/>
          <p:nvPr/>
        </p:nvSpPr>
        <p:spPr>
          <a:xfrm>
            <a:off x="3764612" y="32900"/>
            <a:ext cx="3956132" cy="584775"/>
          </a:xfrm>
          <a:prstGeom prst="rect">
            <a:avLst/>
          </a:prstGeom>
          <a:noFill/>
        </p:spPr>
        <p:txBody>
          <a:bodyPr wrap="square">
            <a:spAutoFit/>
          </a:bodyPr>
          <a:lstStyle/>
          <a:p>
            <a:pPr algn="ctr" rtl="1"/>
            <a:r>
              <a:rPr lang="ar-SA" sz="3200" b="1" dirty="0">
                <a:solidFill>
                  <a:schemeClr val="accent2">
                    <a:lumMod val="75000"/>
                  </a:schemeClr>
                </a:solidFill>
                <a:latin typeface="Sakkal Majalla" panose="02000000000000000000" pitchFamily="2" charset="-78"/>
                <a:cs typeface="Sakkal Majalla" panose="02000000000000000000" pitchFamily="2" charset="-78"/>
              </a:rPr>
              <a:t>التحسين</a:t>
            </a:r>
            <a:endParaRPr lang="ar-SA" sz="6000" b="1" dirty="0">
              <a:ln w="0"/>
              <a:solidFill>
                <a:schemeClr val="accent2">
                  <a:lumMod val="75000"/>
                </a:schemeClr>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pic>
        <p:nvPicPr>
          <p:cNvPr id="6" name="صورة 5">
            <a:extLst>
              <a:ext uri="{FF2B5EF4-FFF2-40B4-BE49-F238E27FC236}">
                <a16:creationId xmlns:a16="http://schemas.microsoft.com/office/drawing/2014/main" id="{31E9A5AA-523D-6F5D-7C93-2EFF3E9376D1}"/>
              </a:ext>
            </a:extLst>
          </p:cNvPr>
          <p:cNvPicPr>
            <a:picLocks noChangeAspect="1"/>
          </p:cNvPicPr>
          <p:nvPr/>
        </p:nvPicPr>
        <p:blipFill>
          <a:blip r:embed="rId4"/>
          <a:stretch>
            <a:fillRect/>
          </a:stretch>
        </p:blipFill>
        <p:spPr>
          <a:xfrm>
            <a:off x="6169307" y="802901"/>
            <a:ext cx="2668968" cy="3686637"/>
          </a:xfrm>
          <a:prstGeom prst="rect">
            <a:avLst/>
          </a:prstGeom>
        </p:spPr>
      </p:pic>
      <p:pic>
        <p:nvPicPr>
          <p:cNvPr id="8" name="صورة 7">
            <a:extLst>
              <a:ext uri="{FF2B5EF4-FFF2-40B4-BE49-F238E27FC236}">
                <a16:creationId xmlns:a16="http://schemas.microsoft.com/office/drawing/2014/main" id="{8BD08FF4-DD8B-C84B-01DC-0D6E8928D26D}"/>
              </a:ext>
            </a:extLst>
          </p:cNvPr>
          <p:cNvPicPr>
            <a:picLocks noChangeAspect="1"/>
          </p:cNvPicPr>
          <p:nvPr/>
        </p:nvPicPr>
        <p:blipFill>
          <a:blip r:embed="rId5"/>
          <a:stretch>
            <a:fillRect/>
          </a:stretch>
        </p:blipFill>
        <p:spPr>
          <a:xfrm>
            <a:off x="2827786" y="766616"/>
            <a:ext cx="2973845" cy="3759209"/>
          </a:xfrm>
          <a:prstGeom prst="rect">
            <a:avLst/>
          </a:prstGeom>
        </p:spPr>
      </p:pic>
    </p:spTree>
    <p:extLst>
      <p:ext uri="{BB962C8B-B14F-4D97-AF65-F5344CB8AC3E}">
        <p14:creationId xmlns:p14="http://schemas.microsoft.com/office/powerpoint/2010/main" val="16589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2" name="مجموعة 1">
            <a:extLst>
              <a:ext uri="{FF2B5EF4-FFF2-40B4-BE49-F238E27FC236}">
                <a16:creationId xmlns:a16="http://schemas.microsoft.com/office/drawing/2014/main" id="{6006C731-C628-442F-6693-7CA3ADC61C93}"/>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61DBEFA3-921E-1F02-FE74-4FA0D1058604}"/>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B1508502-62DC-3ADD-6E99-96FB3F4A7F7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030" name="Picture 6">
            <a:extLst>
              <a:ext uri="{FF2B5EF4-FFF2-40B4-BE49-F238E27FC236}">
                <a16:creationId xmlns:a16="http://schemas.microsoft.com/office/drawing/2014/main" id="{E0D6BBFF-C878-C039-4D23-12B50A499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0" y="356743"/>
            <a:ext cx="2488019" cy="441838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764;p22">
            <a:extLst>
              <a:ext uri="{FF2B5EF4-FFF2-40B4-BE49-F238E27FC236}">
                <a16:creationId xmlns:a16="http://schemas.microsoft.com/office/drawing/2014/main" id="{5834191F-D556-8052-2AAD-CC42DE552491}"/>
              </a:ext>
            </a:extLst>
          </p:cNvPr>
          <p:cNvSpPr/>
          <p:nvPr/>
        </p:nvSpPr>
        <p:spPr>
          <a:xfrm>
            <a:off x="2530549" y="520861"/>
            <a:ext cx="6528391" cy="4016415"/>
          </a:xfrm>
          <a:prstGeom prst="roundRect">
            <a:avLst>
              <a:gd name="adj" fmla="val 11122"/>
            </a:avLst>
          </a:prstGeom>
          <a:solidFill>
            <a:srgbClr val="CCF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FEEB"/>
              </a:solidFill>
            </a:endParaRPr>
          </a:p>
        </p:txBody>
      </p:sp>
      <p:sp>
        <p:nvSpPr>
          <p:cNvPr id="5" name="مربع نص 4">
            <a:extLst>
              <a:ext uri="{FF2B5EF4-FFF2-40B4-BE49-F238E27FC236}">
                <a16:creationId xmlns:a16="http://schemas.microsoft.com/office/drawing/2014/main" id="{CA7EB51F-EFD7-946A-E14C-67E1C065A99E}"/>
              </a:ext>
            </a:extLst>
          </p:cNvPr>
          <p:cNvSpPr txBox="1"/>
          <p:nvPr/>
        </p:nvSpPr>
        <p:spPr>
          <a:xfrm>
            <a:off x="3764612" y="32900"/>
            <a:ext cx="3956132" cy="584775"/>
          </a:xfrm>
          <a:prstGeom prst="rect">
            <a:avLst/>
          </a:prstGeom>
          <a:noFill/>
        </p:spPr>
        <p:txBody>
          <a:bodyPr wrap="square">
            <a:spAutoFit/>
          </a:bodyPr>
          <a:lstStyle/>
          <a:p>
            <a:pPr algn="ctr" rtl="1"/>
            <a:r>
              <a:rPr lang="ar-SA" sz="3200" b="1" dirty="0">
                <a:solidFill>
                  <a:schemeClr val="accent2">
                    <a:lumMod val="75000"/>
                  </a:schemeClr>
                </a:solidFill>
                <a:latin typeface="Sakkal Majalla" panose="02000000000000000000" pitchFamily="2" charset="-78"/>
                <a:cs typeface="Sakkal Majalla" panose="02000000000000000000" pitchFamily="2" charset="-78"/>
              </a:rPr>
              <a:t>التحسين</a:t>
            </a:r>
            <a:endParaRPr lang="ar-SA" sz="6000" b="1" dirty="0">
              <a:ln w="0"/>
              <a:solidFill>
                <a:schemeClr val="accent2">
                  <a:lumMod val="75000"/>
                </a:schemeClr>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pic>
        <p:nvPicPr>
          <p:cNvPr id="6" name="صورة 5">
            <a:extLst>
              <a:ext uri="{FF2B5EF4-FFF2-40B4-BE49-F238E27FC236}">
                <a16:creationId xmlns:a16="http://schemas.microsoft.com/office/drawing/2014/main" id="{4078B6C1-5C14-1D89-E1EA-C2F7F1E6A5F1}"/>
              </a:ext>
            </a:extLst>
          </p:cNvPr>
          <p:cNvPicPr>
            <a:picLocks noChangeAspect="1"/>
          </p:cNvPicPr>
          <p:nvPr/>
        </p:nvPicPr>
        <p:blipFill>
          <a:blip r:embed="rId4"/>
          <a:stretch>
            <a:fillRect/>
          </a:stretch>
        </p:blipFill>
        <p:spPr>
          <a:xfrm>
            <a:off x="6211890" y="681698"/>
            <a:ext cx="2651988" cy="3642994"/>
          </a:xfrm>
          <a:prstGeom prst="rect">
            <a:avLst/>
          </a:prstGeom>
        </p:spPr>
      </p:pic>
      <p:pic>
        <p:nvPicPr>
          <p:cNvPr id="8" name="صورة 7">
            <a:extLst>
              <a:ext uri="{FF2B5EF4-FFF2-40B4-BE49-F238E27FC236}">
                <a16:creationId xmlns:a16="http://schemas.microsoft.com/office/drawing/2014/main" id="{4A0DCFA7-5ED4-5151-AF5E-661A92C80549}"/>
              </a:ext>
            </a:extLst>
          </p:cNvPr>
          <p:cNvPicPr>
            <a:picLocks noChangeAspect="1"/>
          </p:cNvPicPr>
          <p:nvPr/>
        </p:nvPicPr>
        <p:blipFill>
          <a:blip r:embed="rId5"/>
          <a:stretch>
            <a:fillRect/>
          </a:stretch>
        </p:blipFill>
        <p:spPr>
          <a:xfrm>
            <a:off x="2690923" y="687696"/>
            <a:ext cx="3325905" cy="1471537"/>
          </a:xfrm>
          <a:prstGeom prst="rect">
            <a:avLst/>
          </a:prstGeom>
        </p:spPr>
      </p:pic>
      <p:pic>
        <p:nvPicPr>
          <p:cNvPr id="9" name="صورة 8">
            <a:extLst>
              <a:ext uri="{FF2B5EF4-FFF2-40B4-BE49-F238E27FC236}">
                <a16:creationId xmlns:a16="http://schemas.microsoft.com/office/drawing/2014/main" id="{09176C4E-A8A9-7D55-F234-012C5333CF3E}"/>
              </a:ext>
            </a:extLst>
          </p:cNvPr>
          <p:cNvPicPr>
            <a:picLocks noChangeAspect="1"/>
          </p:cNvPicPr>
          <p:nvPr/>
        </p:nvPicPr>
        <p:blipFill>
          <a:blip r:embed="rId6"/>
          <a:stretch>
            <a:fillRect/>
          </a:stretch>
        </p:blipFill>
        <p:spPr>
          <a:xfrm>
            <a:off x="2690923" y="2300674"/>
            <a:ext cx="3325905" cy="2024018"/>
          </a:xfrm>
          <a:prstGeom prst="rect">
            <a:avLst/>
          </a:prstGeom>
        </p:spPr>
      </p:pic>
    </p:spTree>
    <p:extLst>
      <p:ext uri="{BB962C8B-B14F-4D97-AF65-F5344CB8AC3E}">
        <p14:creationId xmlns:p14="http://schemas.microsoft.com/office/powerpoint/2010/main" val="335346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2" name="مجموعة 1">
            <a:extLst>
              <a:ext uri="{FF2B5EF4-FFF2-40B4-BE49-F238E27FC236}">
                <a16:creationId xmlns:a16="http://schemas.microsoft.com/office/drawing/2014/main" id="{6006C731-C628-442F-6693-7CA3ADC61C93}"/>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61DBEFA3-921E-1F02-FE74-4FA0D1058604}"/>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B1508502-62DC-3ADD-6E99-96FB3F4A7F7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030" name="Picture 6">
            <a:extLst>
              <a:ext uri="{FF2B5EF4-FFF2-40B4-BE49-F238E27FC236}">
                <a16:creationId xmlns:a16="http://schemas.microsoft.com/office/drawing/2014/main" id="{E0D6BBFF-C878-C039-4D23-12B50A499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0" y="356743"/>
            <a:ext cx="2488019" cy="441838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764;p22">
            <a:extLst>
              <a:ext uri="{FF2B5EF4-FFF2-40B4-BE49-F238E27FC236}">
                <a16:creationId xmlns:a16="http://schemas.microsoft.com/office/drawing/2014/main" id="{5834191F-D556-8052-2AAD-CC42DE552491}"/>
              </a:ext>
            </a:extLst>
          </p:cNvPr>
          <p:cNvSpPr/>
          <p:nvPr/>
        </p:nvSpPr>
        <p:spPr>
          <a:xfrm>
            <a:off x="2530549" y="856527"/>
            <a:ext cx="6528391" cy="3402957"/>
          </a:xfrm>
          <a:prstGeom prst="roundRect">
            <a:avLst>
              <a:gd name="adj" fmla="val 11122"/>
            </a:avLst>
          </a:prstGeom>
          <a:solidFill>
            <a:srgbClr val="CCF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FEEB"/>
              </a:solidFill>
            </a:endParaRPr>
          </a:p>
        </p:txBody>
      </p:sp>
      <p:sp>
        <p:nvSpPr>
          <p:cNvPr id="5" name="مربع نص 4">
            <a:extLst>
              <a:ext uri="{FF2B5EF4-FFF2-40B4-BE49-F238E27FC236}">
                <a16:creationId xmlns:a16="http://schemas.microsoft.com/office/drawing/2014/main" id="{CA7EB51F-EFD7-946A-E14C-67E1C065A99E}"/>
              </a:ext>
            </a:extLst>
          </p:cNvPr>
          <p:cNvSpPr txBox="1"/>
          <p:nvPr/>
        </p:nvSpPr>
        <p:spPr>
          <a:xfrm>
            <a:off x="3764612" y="32900"/>
            <a:ext cx="3956132" cy="584775"/>
          </a:xfrm>
          <a:prstGeom prst="rect">
            <a:avLst/>
          </a:prstGeom>
          <a:noFill/>
        </p:spPr>
        <p:txBody>
          <a:bodyPr wrap="square">
            <a:spAutoFit/>
          </a:bodyPr>
          <a:lstStyle/>
          <a:p>
            <a:pPr algn="ctr" rtl="1"/>
            <a:r>
              <a:rPr lang="ar-SA" sz="3200" b="1" dirty="0">
                <a:solidFill>
                  <a:schemeClr val="accent2">
                    <a:lumMod val="75000"/>
                  </a:schemeClr>
                </a:solidFill>
                <a:latin typeface="Sakkal Majalla" panose="02000000000000000000" pitchFamily="2" charset="-78"/>
                <a:cs typeface="Sakkal Majalla" panose="02000000000000000000" pitchFamily="2" charset="-78"/>
              </a:rPr>
              <a:t>التحسين</a:t>
            </a:r>
            <a:endParaRPr lang="ar-SA" sz="6000" b="1" dirty="0">
              <a:ln w="0"/>
              <a:solidFill>
                <a:schemeClr val="accent2">
                  <a:lumMod val="75000"/>
                </a:schemeClr>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sp>
        <p:nvSpPr>
          <p:cNvPr id="6" name="مربع نص 5">
            <a:extLst>
              <a:ext uri="{FF2B5EF4-FFF2-40B4-BE49-F238E27FC236}">
                <a16:creationId xmlns:a16="http://schemas.microsoft.com/office/drawing/2014/main" id="{56819306-77A3-773F-3404-C447F550D97F}"/>
              </a:ext>
            </a:extLst>
          </p:cNvPr>
          <p:cNvSpPr txBox="1"/>
          <p:nvPr/>
        </p:nvSpPr>
        <p:spPr>
          <a:xfrm>
            <a:off x="2662176" y="982531"/>
            <a:ext cx="6327825" cy="2862322"/>
          </a:xfrm>
          <a:prstGeom prst="rect">
            <a:avLst/>
          </a:prstGeom>
          <a:noFill/>
        </p:spPr>
        <p:txBody>
          <a:bodyPr wrap="square">
            <a:spAutoFit/>
          </a:bodyPr>
          <a:lstStyle>
            <a:defPPr>
              <a:defRPr lang="ar-SA"/>
            </a:defPPr>
            <a:lvl1pPr>
              <a:defRPr b="0" i="0">
                <a:solidFill>
                  <a:srgbClr val="202124"/>
                </a:solidFill>
                <a:effectLst/>
                <a:cs typeface="+mj-cs"/>
              </a:defRPr>
            </a:lvl1pPr>
          </a:lstStyle>
          <a:p>
            <a:pPr algn="r" rtl="1"/>
            <a:r>
              <a:rPr lang="ar-SA" sz="1800" dirty="0">
                <a:solidFill>
                  <a:srgbClr val="FF0000"/>
                </a:solidFill>
                <a:latin typeface="Sakkal Majalla" panose="02000000000000000000" pitchFamily="2" charset="-78"/>
                <a:cs typeface="Sakkal Majalla" panose="02000000000000000000" pitchFamily="2" charset="-78"/>
              </a:rPr>
              <a:t>تقييم </a:t>
            </a:r>
            <a:r>
              <a:rPr lang="ar-SA" sz="1800" dirty="0" err="1">
                <a:solidFill>
                  <a:srgbClr val="FF0000"/>
                </a:solidFill>
                <a:latin typeface="Sakkal Majalla" panose="02000000000000000000" pitchFamily="2" charset="-78"/>
                <a:cs typeface="Sakkal Majalla" panose="02000000000000000000" pitchFamily="2" charset="-78"/>
              </a:rPr>
              <a:t>سولفر</a:t>
            </a:r>
            <a:r>
              <a:rPr lang="ar-SA" sz="1800" dirty="0">
                <a:solidFill>
                  <a:srgbClr val="FF0000"/>
                </a:solidFill>
                <a:latin typeface="Sakkal Majalla" panose="02000000000000000000" pitchFamily="2" charset="-78"/>
                <a:cs typeface="Sakkal Majalla" panose="02000000000000000000" pitchFamily="2" charset="-78"/>
              </a:rPr>
              <a:t> باستخدام نتائج القيود</a:t>
            </a:r>
            <a:br>
              <a:rPr lang="en-US" sz="1800" dirty="0">
                <a:solidFill>
                  <a:srgbClr val="000000"/>
                </a:solidFill>
                <a:latin typeface="Sakkal Majalla" panose="02000000000000000000" pitchFamily="2" charset="-78"/>
                <a:cs typeface="Sakkal Majalla" panose="02000000000000000000" pitchFamily="2" charset="-78"/>
              </a:rPr>
            </a:br>
            <a:r>
              <a:rPr lang="ar-SA" sz="1800" dirty="0">
                <a:solidFill>
                  <a:srgbClr val="000000"/>
                </a:solidFill>
                <a:latin typeface="Sakkal Majalla" panose="02000000000000000000" pitchFamily="2" charset="-78"/>
                <a:cs typeface="Sakkal Majalla" panose="02000000000000000000" pitchFamily="2" charset="-78"/>
              </a:rPr>
              <a:t>الآن وبعد أن استخدمت أداة </a:t>
            </a:r>
            <a:r>
              <a:rPr lang="ar-SA" sz="1800" dirty="0" err="1">
                <a:solidFill>
                  <a:srgbClr val="000000"/>
                </a:solidFill>
                <a:latin typeface="Sakkal Majalla" panose="02000000000000000000" pitchFamily="2" charset="-78"/>
                <a:cs typeface="Sakkal Majalla" panose="02000000000000000000" pitchFamily="2" charset="-78"/>
              </a:rPr>
              <a:t>سـولفر</a:t>
            </a:r>
            <a:r>
              <a:rPr lang="ar-SA" sz="1800" dirty="0">
                <a:solidFill>
                  <a:srgbClr val="000000"/>
                </a:solidFill>
                <a:latin typeface="Sakkal Majalla" panose="02000000000000000000" pitchFamily="2" charset="-78"/>
                <a:cs typeface="Sakkal Majalla" panose="02000000000000000000" pitchFamily="2" charset="-78"/>
              </a:rPr>
              <a:t> بقيود ، يمكنك إنشاء جدول مكون من الأعمدة الخمسة التالية مرة أخرى: الرقم التسلسلي، والشهر، والرحلات السياحية الشهرية لعـام 2019، ونتائج (</a:t>
            </a:r>
            <a:r>
              <a:rPr lang="en-US" sz="1800" dirty="0">
                <a:solidFill>
                  <a:srgbClr val="000000"/>
                </a:solidFill>
                <a:latin typeface="Sakkal Majalla" panose="02000000000000000000" pitchFamily="2" charset="-78"/>
                <a:cs typeface="Sakkal Majalla" panose="02000000000000000000" pitchFamily="2" charset="-78"/>
              </a:rPr>
              <a:t>Solver (Constraints </a:t>
            </a:r>
            <a:r>
              <a:rPr lang="ar-SA" sz="1800" dirty="0">
                <a:solidFill>
                  <a:srgbClr val="000000"/>
                </a:solidFill>
                <a:latin typeface="Sakkal Majalla" panose="02000000000000000000" pitchFamily="2" charset="-78"/>
                <a:cs typeface="Sakkal Majalla" panose="02000000000000000000" pitchFamily="2" charset="-78"/>
              </a:rPr>
              <a:t>لعـام 2023، والاختلاف، وبهدف مقارنة البيانات بسهولة قبل استخدام أداة </a:t>
            </a:r>
            <a:r>
              <a:rPr lang="ar-SA" sz="1800" dirty="0" err="1">
                <a:solidFill>
                  <a:srgbClr val="000000"/>
                </a:solidFill>
                <a:latin typeface="Sakkal Majalla" panose="02000000000000000000" pitchFamily="2" charset="-78"/>
                <a:cs typeface="Sakkal Majalla" panose="02000000000000000000" pitchFamily="2" charset="-78"/>
              </a:rPr>
              <a:t>سـولفر</a:t>
            </a:r>
            <a:r>
              <a:rPr lang="ar-SA" sz="1800" dirty="0">
                <a:solidFill>
                  <a:srgbClr val="000000"/>
                </a:solidFill>
                <a:latin typeface="Sakkal Majalla" panose="02000000000000000000" pitchFamily="2" charset="-78"/>
                <a:cs typeface="Sakkal Majalla" panose="02000000000000000000" pitchFamily="2" charset="-78"/>
              </a:rPr>
              <a:t> وبعدها. من خلال إلقاء نظرة على النتائج، يمكنك هذه المرة ملاحظة أن إكسل بمساعدة </a:t>
            </a:r>
            <a:r>
              <a:rPr lang="ar-SA" sz="1800" dirty="0" err="1">
                <a:solidFill>
                  <a:srgbClr val="000000"/>
                </a:solidFill>
                <a:latin typeface="Sakkal Majalla" panose="02000000000000000000" pitchFamily="2" charset="-78"/>
                <a:cs typeface="Sakkal Majalla" panose="02000000000000000000" pitchFamily="2" charset="-78"/>
              </a:rPr>
              <a:t>سولفر</a:t>
            </a:r>
            <a:r>
              <a:rPr lang="ar-SA" sz="1800" dirty="0">
                <a:solidFill>
                  <a:srgbClr val="000000"/>
                </a:solidFill>
                <a:latin typeface="Sakkal Majalla" panose="02000000000000000000" pitchFamily="2" charset="-78"/>
                <a:cs typeface="Sakkal Majalla" panose="02000000000000000000" pitchFamily="2" charset="-78"/>
              </a:rPr>
              <a:t> يقدم اقتراحا بأنه إذا أردت الوصول إلى هـدف 25,000,000 زيارة سياحية في العام 2023، فيجب تنفيذ حملتك الترويجية للسياحة بحيث تتم زيادة أعداد الرحلات السياحية لجميع شهور السنة، كما يجب أن تكون الحملة الترويجية للسياحة أكثر شمولية على مدار العام ولا تقتصر فقط على الأشهر يونيو ويوليو وسبتمبر حيث وجدت الأرقام ذات الإشكالية في البداية. تشير نتائج </a:t>
            </a:r>
            <a:r>
              <a:rPr lang="ar-SA" sz="1800" dirty="0" err="1">
                <a:solidFill>
                  <a:srgbClr val="000000"/>
                </a:solidFill>
                <a:latin typeface="Sakkal Majalla" panose="02000000000000000000" pitchFamily="2" charset="-78"/>
                <a:cs typeface="Sakkal Majalla" panose="02000000000000000000" pitchFamily="2" charset="-78"/>
              </a:rPr>
              <a:t>سـولفر</a:t>
            </a:r>
            <a:r>
              <a:rPr lang="ar-SA" sz="1800" dirty="0">
                <a:solidFill>
                  <a:srgbClr val="000000"/>
                </a:solidFill>
                <a:latin typeface="Sakkal Majalla" panose="02000000000000000000" pitchFamily="2" charset="-78"/>
                <a:cs typeface="Sakkal Majalla" panose="02000000000000000000" pitchFamily="2" charset="-78"/>
              </a:rPr>
              <a:t> أيضا إلى أن حملتك السياحية يجب أن تركز على زيادة عدد الزيارات، ولكن بصورة واقعية.</a:t>
            </a:r>
          </a:p>
        </p:txBody>
      </p:sp>
    </p:spTree>
    <p:extLst>
      <p:ext uri="{BB962C8B-B14F-4D97-AF65-F5344CB8AC3E}">
        <p14:creationId xmlns:p14="http://schemas.microsoft.com/office/powerpoint/2010/main" val="61623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2" name="مجموعة 1">
            <a:extLst>
              <a:ext uri="{FF2B5EF4-FFF2-40B4-BE49-F238E27FC236}">
                <a16:creationId xmlns:a16="http://schemas.microsoft.com/office/drawing/2014/main" id="{6006C731-C628-442F-6693-7CA3ADC61C93}"/>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61DBEFA3-921E-1F02-FE74-4FA0D1058604}"/>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B1508502-62DC-3ADD-6E99-96FB3F4A7F7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030" name="Picture 6">
            <a:extLst>
              <a:ext uri="{FF2B5EF4-FFF2-40B4-BE49-F238E27FC236}">
                <a16:creationId xmlns:a16="http://schemas.microsoft.com/office/drawing/2014/main" id="{E0D6BBFF-C878-C039-4D23-12B50A499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0" y="356743"/>
            <a:ext cx="2488019" cy="441838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764;p22">
            <a:extLst>
              <a:ext uri="{FF2B5EF4-FFF2-40B4-BE49-F238E27FC236}">
                <a16:creationId xmlns:a16="http://schemas.microsoft.com/office/drawing/2014/main" id="{5834191F-D556-8052-2AAD-CC42DE552491}"/>
              </a:ext>
            </a:extLst>
          </p:cNvPr>
          <p:cNvSpPr/>
          <p:nvPr/>
        </p:nvSpPr>
        <p:spPr>
          <a:xfrm>
            <a:off x="2530549" y="617675"/>
            <a:ext cx="6528391" cy="4093428"/>
          </a:xfrm>
          <a:prstGeom prst="roundRect">
            <a:avLst>
              <a:gd name="adj" fmla="val 11122"/>
            </a:avLst>
          </a:prstGeom>
          <a:solidFill>
            <a:srgbClr val="CCF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FEEB"/>
              </a:solidFill>
            </a:endParaRPr>
          </a:p>
        </p:txBody>
      </p:sp>
      <p:sp>
        <p:nvSpPr>
          <p:cNvPr id="5" name="مربع نص 4">
            <a:extLst>
              <a:ext uri="{FF2B5EF4-FFF2-40B4-BE49-F238E27FC236}">
                <a16:creationId xmlns:a16="http://schemas.microsoft.com/office/drawing/2014/main" id="{CA7EB51F-EFD7-946A-E14C-67E1C065A99E}"/>
              </a:ext>
            </a:extLst>
          </p:cNvPr>
          <p:cNvSpPr txBox="1"/>
          <p:nvPr/>
        </p:nvSpPr>
        <p:spPr>
          <a:xfrm>
            <a:off x="3764612" y="32900"/>
            <a:ext cx="3956132" cy="584775"/>
          </a:xfrm>
          <a:prstGeom prst="rect">
            <a:avLst/>
          </a:prstGeom>
          <a:noFill/>
        </p:spPr>
        <p:txBody>
          <a:bodyPr wrap="square">
            <a:spAutoFit/>
          </a:bodyPr>
          <a:lstStyle/>
          <a:p>
            <a:pPr algn="ctr" rtl="1"/>
            <a:r>
              <a:rPr lang="ar-SA" sz="3200" b="1" dirty="0">
                <a:solidFill>
                  <a:schemeClr val="accent2">
                    <a:lumMod val="75000"/>
                  </a:schemeClr>
                </a:solidFill>
                <a:latin typeface="Sakkal Majalla" panose="02000000000000000000" pitchFamily="2" charset="-78"/>
                <a:cs typeface="Sakkal Majalla" panose="02000000000000000000" pitchFamily="2" charset="-78"/>
              </a:rPr>
              <a:t>التحسين</a:t>
            </a:r>
            <a:endParaRPr lang="ar-SA" sz="6000" b="1" dirty="0">
              <a:ln w="0"/>
              <a:solidFill>
                <a:schemeClr val="accent2">
                  <a:lumMod val="75000"/>
                </a:schemeClr>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grpSp>
        <p:nvGrpSpPr>
          <p:cNvPr id="6" name="مجموعة 5">
            <a:extLst>
              <a:ext uri="{FF2B5EF4-FFF2-40B4-BE49-F238E27FC236}">
                <a16:creationId xmlns:a16="http://schemas.microsoft.com/office/drawing/2014/main" id="{85DF2530-C48C-74E8-7484-FCCDF4D98EA9}"/>
              </a:ext>
            </a:extLst>
          </p:cNvPr>
          <p:cNvGrpSpPr/>
          <p:nvPr/>
        </p:nvGrpSpPr>
        <p:grpSpPr>
          <a:xfrm>
            <a:off x="2801890" y="787078"/>
            <a:ext cx="6028238" cy="3738747"/>
            <a:chOff x="67762" y="1563329"/>
            <a:chExt cx="6028238" cy="4689987"/>
          </a:xfrm>
        </p:grpSpPr>
        <p:pic>
          <p:nvPicPr>
            <p:cNvPr id="8" name="صورة 7">
              <a:extLst>
                <a:ext uri="{FF2B5EF4-FFF2-40B4-BE49-F238E27FC236}">
                  <a16:creationId xmlns:a16="http://schemas.microsoft.com/office/drawing/2014/main" id="{211782BE-47DC-646B-BDC7-74B16DC35D66}"/>
                </a:ext>
              </a:extLst>
            </p:cNvPr>
            <p:cNvPicPr>
              <a:picLocks noChangeAspect="1"/>
            </p:cNvPicPr>
            <p:nvPr/>
          </p:nvPicPr>
          <p:blipFill>
            <a:blip r:embed="rId4"/>
            <a:stretch>
              <a:fillRect/>
            </a:stretch>
          </p:blipFill>
          <p:spPr>
            <a:xfrm>
              <a:off x="67762" y="1563329"/>
              <a:ext cx="6028238" cy="4572923"/>
            </a:xfrm>
            <a:prstGeom prst="rect">
              <a:avLst/>
            </a:prstGeom>
          </p:spPr>
        </p:pic>
        <p:sp>
          <p:nvSpPr>
            <p:cNvPr id="9" name="مستطيل 8">
              <a:extLst>
                <a:ext uri="{FF2B5EF4-FFF2-40B4-BE49-F238E27FC236}">
                  <a16:creationId xmlns:a16="http://schemas.microsoft.com/office/drawing/2014/main" id="{99CDA47C-3417-B98F-FBF8-D58EB9671639}"/>
                </a:ext>
              </a:extLst>
            </p:cNvPr>
            <p:cNvSpPr/>
            <p:nvPr/>
          </p:nvSpPr>
          <p:spPr>
            <a:xfrm>
              <a:off x="206477" y="5678129"/>
              <a:ext cx="4144297" cy="575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Tree>
    <p:extLst>
      <p:ext uri="{BB962C8B-B14F-4D97-AF65-F5344CB8AC3E}">
        <p14:creationId xmlns:p14="http://schemas.microsoft.com/office/powerpoint/2010/main" val="398253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2" name="مجموعة 1">
            <a:extLst>
              <a:ext uri="{FF2B5EF4-FFF2-40B4-BE49-F238E27FC236}">
                <a16:creationId xmlns:a16="http://schemas.microsoft.com/office/drawing/2014/main" id="{6006C731-C628-442F-6693-7CA3ADC61C93}"/>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61DBEFA3-921E-1F02-FE74-4FA0D1058604}"/>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B1508502-62DC-3ADD-6E99-96FB3F4A7F7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030" name="Picture 6">
            <a:extLst>
              <a:ext uri="{FF2B5EF4-FFF2-40B4-BE49-F238E27FC236}">
                <a16:creationId xmlns:a16="http://schemas.microsoft.com/office/drawing/2014/main" id="{E0D6BBFF-C878-C039-4D23-12B50A499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0" y="356743"/>
            <a:ext cx="2488019" cy="441838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764;p22">
            <a:extLst>
              <a:ext uri="{FF2B5EF4-FFF2-40B4-BE49-F238E27FC236}">
                <a16:creationId xmlns:a16="http://schemas.microsoft.com/office/drawing/2014/main" id="{5834191F-D556-8052-2AAD-CC42DE552491}"/>
              </a:ext>
            </a:extLst>
          </p:cNvPr>
          <p:cNvSpPr/>
          <p:nvPr/>
        </p:nvSpPr>
        <p:spPr>
          <a:xfrm>
            <a:off x="2573079" y="1068697"/>
            <a:ext cx="6528391" cy="2935753"/>
          </a:xfrm>
          <a:prstGeom prst="roundRect">
            <a:avLst>
              <a:gd name="adj" fmla="val 11122"/>
            </a:avLst>
          </a:prstGeom>
          <a:solidFill>
            <a:srgbClr val="CCF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FEEB"/>
              </a:solidFill>
            </a:endParaRPr>
          </a:p>
        </p:txBody>
      </p:sp>
      <p:sp>
        <p:nvSpPr>
          <p:cNvPr id="5" name="مربع نص 4">
            <a:extLst>
              <a:ext uri="{FF2B5EF4-FFF2-40B4-BE49-F238E27FC236}">
                <a16:creationId xmlns:a16="http://schemas.microsoft.com/office/drawing/2014/main" id="{CA7EB51F-EFD7-946A-E14C-67E1C065A99E}"/>
              </a:ext>
            </a:extLst>
          </p:cNvPr>
          <p:cNvSpPr txBox="1"/>
          <p:nvPr/>
        </p:nvSpPr>
        <p:spPr>
          <a:xfrm>
            <a:off x="3672015" y="324094"/>
            <a:ext cx="3956132" cy="584775"/>
          </a:xfrm>
          <a:prstGeom prst="rect">
            <a:avLst/>
          </a:prstGeom>
          <a:noFill/>
        </p:spPr>
        <p:txBody>
          <a:bodyPr wrap="square">
            <a:spAutoFit/>
          </a:bodyPr>
          <a:lstStyle/>
          <a:p>
            <a:pPr algn="ctr" rtl="1"/>
            <a:r>
              <a:rPr lang="ar-SA" sz="3200" b="1" dirty="0">
                <a:solidFill>
                  <a:schemeClr val="accent2">
                    <a:lumMod val="75000"/>
                  </a:schemeClr>
                </a:solidFill>
                <a:latin typeface="Sakkal Majalla" panose="02000000000000000000" pitchFamily="2" charset="-78"/>
                <a:cs typeface="Sakkal Majalla" panose="02000000000000000000" pitchFamily="2" charset="-78"/>
              </a:rPr>
              <a:t>التحسين</a:t>
            </a:r>
            <a:endParaRPr lang="ar-SA" sz="6000" b="1" dirty="0">
              <a:ln w="0"/>
              <a:solidFill>
                <a:schemeClr val="accent2">
                  <a:lumMod val="75000"/>
                </a:schemeClr>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sp>
        <p:nvSpPr>
          <p:cNvPr id="6" name="مربع نص 5">
            <a:extLst>
              <a:ext uri="{FF2B5EF4-FFF2-40B4-BE49-F238E27FC236}">
                <a16:creationId xmlns:a16="http://schemas.microsoft.com/office/drawing/2014/main" id="{5BFEB44C-6B97-F4D7-84AD-BF4C86022346}"/>
              </a:ext>
            </a:extLst>
          </p:cNvPr>
          <p:cNvSpPr txBox="1"/>
          <p:nvPr/>
        </p:nvSpPr>
        <p:spPr>
          <a:xfrm>
            <a:off x="2734006" y="1520910"/>
            <a:ext cx="6164006" cy="2031325"/>
          </a:xfrm>
          <a:prstGeom prst="rect">
            <a:avLst/>
          </a:prstGeom>
          <a:noFill/>
        </p:spPr>
        <p:txBody>
          <a:bodyPr wrap="square">
            <a:spAutoFit/>
          </a:bodyPr>
          <a:lstStyle>
            <a:defPPr>
              <a:defRPr lang="ar-SA"/>
            </a:defPPr>
            <a:lvl1pPr>
              <a:defRPr b="0" i="0">
                <a:solidFill>
                  <a:srgbClr val="202124"/>
                </a:solidFill>
                <a:effectLst/>
                <a:cs typeface="+mj-cs"/>
              </a:defRPr>
            </a:lvl1pPr>
          </a:lstStyle>
          <a:p>
            <a:pPr algn="r" rtl="1"/>
            <a:r>
              <a:rPr lang="ar-SA" sz="1800" dirty="0">
                <a:solidFill>
                  <a:srgbClr val="7030A0"/>
                </a:solidFill>
                <a:latin typeface="Sakkal Majalla" panose="02000000000000000000" pitchFamily="2" charset="-78"/>
                <a:cs typeface="Sakkal Majalla" panose="02000000000000000000" pitchFamily="2" charset="-78"/>
              </a:rPr>
              <a:t>في الختام، تظهر نتائـج </a:t>
            </a:r>
            <a:r>
              <a:rPr lang="ar-SA" sz="1800" dirty="0" err="1">
                <a:solidFill>
                  <a:srgbClr val="7030A0"/>
                </a:solidFill>
                <a:latin typeface="Sakkal Majalla" panose="02000000000000000000" pitchFamily="2" charset="-78"/>
                <a:cs typeface="Sakkal Majalla" panose="02000000000000000000" pitchFamily="2" charset="-78"/>
              </a:rPr>
              <a:t>سـولفـر</a:t>
            </a:r>
            <a:r>
              <a:rPr lang="ar-SA" sz="1800" dirty="0">
                <a:solidFill>
                  <a:srgbClr val="7030A0"/>
                </a:solidFill>
                <a:latin typeface="Sakkal Majalla" panose="02000000000000000000" pitchFamily="2" charset="-78"/>
                <a:cs typeface="Sakkal Majalla" panose="02000000000000000000" pitchFamily="2" charset="-78"/>
              </a:rPr>
              <a:t> مـع قـيـود بأنه يجب تصميم حملة ترويجية شاملة للسياحة لتعزيز عدد الرحلات السياحية في كل شهر من شهور العام، مع هدف يتراوح بين 500,000 إلى 1,000,000 رحلة سياحية شهريا. يمكن لوكالات السياحة والسفر الاستفادة من هذه الاقتراحات ووضع استراتيجيات لتعزيز الحملات الترويجية للسياحة في المملكة العربية السعودية على مدار العام، مع التركيز بشكل خاص على الأشهر يونيو ويوليو وسبتمبر، يمكن على سبيل المثال تقديم خصومات على تذاكر الطيران أو تنظيم واستقطاب رحلات بحرية، وتنظيم المهرجانات المختلفة لجذب المزيد من السياح خلال هذه الأشهر الثلاثة.</a:t>
            </a:r>
          </a:p>
        </p:txBody>
      </p:sp>
    </p:spTree>
    <p:extLst>
      <p:ext uri="{BB962C8B-B14F-4D97-AF65-F5344CB8AC3E}">
        <p14:creationId xmlns:p14="http://schemas.microsoft.com/office/powerpoint/2010/main" val="263737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2" name="مجموعة 1">
            <a:extLst>
              <a:ext uri="{FF2B5EF4-FFF2-40B4-BE49-F238E27FC236}">
                <a16:creationId xmlns:a16="http://schemas.microsoft.com/office/drawing/2014/main" id="{6006C731-C628-442F-6693-7CA3ADC61C93}"/>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61DBEFA3-921E-1F02-FE74-4FA0D1058604}"/>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B1508502-62DC-3ADD-6E99-96FB3F4A7F7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030" name="Picture 6">
            <a:extLst>
              <a:ext uri="{FF2B5EF4-FFF2-40B4-BE49-F238E27FC236}">
                <a16:creationId xmlns:a16="http://schemas.microsoft.com/office/drawing/2014/main" id="{E0D6BBFF-C878-C039-4D23-12B50A499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0" y="356743"/>
            <a:ext cx="2488019" cy="441838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764;p22">
            <a:extLst>
              <a:ext uri="{FF2B5EF4-FFF2-40B4-BE49-F238E27FC236}">
                <a16:creationId xmlns:a16="http://schemas.microsoft.com/office/drawing/2014/main" id="{5834191F-D556-8052-2AAD-CC42DE552491}"/>
              </a:ext>
            </a:extLst>
          </p:cNvPr>
          <p:cNvSpPr/>
          <p:nvPr/>
        </p:nvSpPr>
        <p:spPr>
          <a:xfrm>
            <a:off x="2530549" y="617675"/>
            <a:ext cx="6528391" cy="4093428"/>
          </a:xfrm>
          <a:prstGeom prst="roundRect">
            <a:avLst>
              <a:gd name="adj" fmla="val 11122"/>
            </a:avLst>
          </a:prstGeom>
          <a:solidFill>
            <a:srgbClr val="CCF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FEEB"/>
              </a:solidFill>
            </a:endParaRPr>
          </a:p>
        </p:txBody>
      </p:sp>
      <p:sp>
        <p:nvSpPr>
          <p:cNvPr id="5" name="مربع نص 4">
            <a:extLst>
              <a:ext uri="{FF2B5EF4-FFF2-40B4-BE49-F238E27FC236}">
                <a16:creationId xmlns:a16="http://schemas.microsoft.com/office/drawing/2014/main" id="{CA7EB51F-EFD7-946A-E14C-67E1C065A99E}"/>
              </a:ext>
            </a:extLst>
          </p:cNvPr>
          <p:cNvSpPr txBox="1"/>
          <p:nvPr/>
        </p:nvSpPr>
        <p:spPr>
          <a:xfrm>
            <a:off x="3764612" y="32900"/>
            <a:ext cx="3956132" cy="584775"/>
          </a:xfrm>
          <a:prstGeom prst="rect">
            <a:avLst/>
          </a:prstGeom>
          <a:noFill/>
        </p:spPr>
        <p:txBody>
          <a:bodyPr wrap="square">
            <a:spAutoFit/>
          </a:bodyPr>
          <a:lstStyle/>
          <a:p>
            <a:pPr algn="ctr" rtl="1"/>
            <a:r>
              <a:rPr lang="ar-SA" sz="3200" b="1" dirty="0">
                <a:solidFill>
                  <a:schemeClr val="accent2">
                    <a:lumMod val="75000"/>
                  </a:schemeClr>
                </a:solidFill>
                <a:latin typeface="Sakkal Majalla" panose="02000000000000000000" pitchFamily="2" charset="-78"/>
                <a:cs typeface="Sakkal Majalla" panose="02000000000000000000" pitchFamily="2" charset="-78"/>
              </a:rPr>
              <a:t>تقويم ختامي</a:t>
            </a:r>
            <a:endParaRPr lang="ar-SA" sz="6000" b="1" dirty="0">
              <a:ln w="0"/>
              <a:solidFill>
                <a:schemeClr val="accent2">
                  <a:lumMod val="75000"/>
                </a:schemeClr>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pic>
        <p:nvPicPr>
          <p:cNvPr id="6" name="صورة 5">
            <a:extLst>
              <a:ext uri="{FF2B5EF4-FFF2-40B4-BE49-F238E27FC236}">
                <a16:creationId xmlns:a16="http://schemas.microsoft.com/office/drawing/2014/main" id="{CAEF066F-FF60-2486-542B-FF67A3F61E64}"/>
              </a:ext>
            </a:extLst>
          </p:cNvPr>
          <p:cNvPicPr>
            <a:picLocks noChangeAspect="1"/>
          </p:cNvPicPr>
          <p:nvPr/>
        </p:nvPicPr>
        <p:blipFill>
          <a:blip r:embed="rId4"/>
          <a:stretch>
            <a:fillRect/>
          </a:stretch>
        </p:blipFill>
        <p:spPr>
          <a:xfrm>
            <a:off x="2753833" y="740487"/>
            <a:ext cx="6135229" cy="923925"/>
          </a:xfrm>
          <a:prstGeom prst="rect">
            <a:avLst/>
          </a:prstGeom>
        </p:spPr>
      </p:pic>
      <p:pic>
        <p:nvPicPr>
          <p:cNvPr id="8" name="صورة 7">
            <a:extLst>
              <a:ext uri="{FF2B5EF4-FFF2-40B4-BE49-F238E27FC236}">
                <a16:creationId xmlns:a16="http://schemas.microsoft.com/office/drawing/2014/main" id="{8D84C177-04F7-3EF8-D785-23D4C3F89313}"/>
              </a:ext>
            </a:extLst>
          </p:cNvPr>
          <p:cNvPicPr>
            <a:picLocks noChangeAspect="1"/>
          </p:cNvPicPr>
          <p:nvPr/>
        </p:nvPicPr>
        <p:blipFill>
          <a:blip r:embed="rId5"/>
          <a:stretch>
            <a:fillRect/>
          </a:stretch>
        </p:blipFill>
        <p:spPr>
          <a:xfrm>
            <a:off x="2733875" y="1840788"/>
            <a:ext cx="6135229" cy="2562225"/>
          </a:xfrm>
          <a:prstGeom prst="rect">
            <a:avLst/>
          </a:prstGeom>
        </p:spPr>
      </p:pic>
      <p:pic>
        <p:nvPicPr>
          <p:cNvPr id="10" name="صورة 9">
            <a:extLst>
              <a:ext uri="{FF2B5EF4-FFF2-40B4-BE49-F238E27FC236}">
                <a16:creationId xmlns:a16="http://schemas.microsoft.com/office/drawing/2014/main" id="{C595FB1E-D8D8-BAEE-10B9-5B95DD1C53FF}"/>
              </a:ext>
            </a:extLst>
          </p:cNvPr>
          <p:cNvPicPr>
            <a:picLocks noChangeAspect="1"/>
          </p:cNvPicPr>
          <p:nvPr/>
        </p:nvPicPr>
        <p:blipFill rotWithShape="1">
          <a:blip r:embed="rId6"/>
          <a:srcRect l="9122" t="9685"/>
          <a:stretch/>
        </p:blipFill>
        <p:spPr>
          <a:xfrm>
            <a:off x="6315740" y="2445487"/>
            <a:ext cx="978196" cy="529081"/>
          </a:xfrm>
          <a:prstGeom prst="rect">
            <a:avLst/>
          </a:prstGeom>
        </p:spPr>
      </p:pic>
      <p:pic>
        <p:nvPicPr>
          <p:cNvPr id="12" name="صورة 11">
            <a:extLst>
              <a:ext uri="{FF2B5EF4-FFF2-40B4-BE49-F238E27FC236}">
                <a16:creationId xmlns:a16="http://schemas.microsoft.com/office/drawing/2014/main" id="{C21A5432-345D-82C9-FF45-E2E9D9032427}"/>
              </a:ext>
            </a:extLst>
          </p:cNvPr>
          <p:cNvPicPr>
            <a:picLocks noChangeAspect="1"/>
          </p:cNvPicPr>
          <p:nvPr/>
        </p:nvPicPr>
        <p:blipFill rotWithShape="1">
          <a:blip r:embed="rId7"/>
          <a:srcRect l="8139" t="15444" b="6846"/>
          <a:stretch/>
        </p:blipFill>
        <p:spPr>
          <a:xfrm>
            <a:off x="3296092" y="2445487"/>
            <a:ext cx="893136" cy="529081"/>
          </a:xfrm>
          <a:prstGeom prst="rect">
            <a:avLst/>
          </a:prstGeom>
        </p:spPr>
      </p:pic>
    </p:spTree>
    <p:extLst>
      <p:ext uri="{BB962C8B-B14F-4D97-AF65-F5344CB8AC3E}">
        <p14:creationId xmlns:p14="http://schemas.microsoft.com/office/powerpoint/2010/main" val="258340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5" name="Google Shape;764;p22">
            <a:extLst>
              <a:ext uri="{FF2B5EF4-FFF2-40B4-BE49-F238E27FC236}">
                <a16:creationId xmlns:a16="http://schemas.microsoft.com/office/drawing/2014/main" id="{7F82D2A7-F9A5-63C5-6465-3AD7D059AF1B}"/>
              </a:ext>
            </a:extLst>
          </p:cNvPr>
          <p:cNvSpPr/>
          <p:nvPr/>
        </p:nvSpPr>
        <p:spPr>
          <a:xfrm>
            <a:off x="3418797" y="955400"/>
            <a:ext cx="5483249" cy="3376467"/>
          </a:xfrm>
          <a:prstGeom prst="roundRect">
            <a:avLst>
              <a:gd name="adj" fmla="val 11122"/>
            </a:avLst>
          </a:prstGeom>
          <a:gradFill flip="none" rotWithShape="1">
            <a:gsLst>
              <a:gs pos="0">
                <a:srgbClr val="03DEB1">
                  <a:tint val="66000"/>
                  <a:satMod val="160000"/>
                </a:srgbClr>
              </a:gs>
              <a:gs pos="50000">
                <a:srgbClr val="03DEB1">
                  <a:tint val="44500"/>
                  <a:satMod val="160000"/>
                </a:srgbClr>
              </a:gs>
              <a:gs pos="100000">
                <a:srgbClr val="03DEB1">
                  <a:tint val="23500"/>
                  <a:satMod val="160000"/>
                </a:srgbClr>
              </a:gs>
            </a:gsLst>
            <a:lin ang="13500000" scaled="1"/>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مجموعة 8">
            <a:extLst>
              <a:ext uri="{FF2B5EF4-FFF2-40B4-BE49-F238E27FC236}">
                <a16:creationId xmlns:a16="http://schemas.microsoft.com/office/drawing/2014/main" id="{266F70C7-8E70-FE96-5A10-806939C8D613}"/>
              </a:ext>
            </a:extLst>
          </p:cNvPr>
          <p:cNvGrpSpPr/>
          <p:nvPr/>
        </p:nvGrpSpPr>
        <p:grpSpPr>
          <a:xfrm>
            <a:off x="85060" y="4775125"/>
            <a:ext cx="8973880" cy="368915"/>
            <a:chOff x="85060" y="4775125"/>
            <a:chExt cx="8973880" cy="368915"/>
          </a:xfrm>
        </p:grpSpPr>
        <p:sp>
          <p:nvSpPr>
            <p:cNvPr id="10" name="Google Shape;1161;p24">
              <a:extLst>
                <a:ext uri="{FF2B5EF4-FFF2-40B4-BE49-F238E27FC236}">
                  <a16:creationId xmlns:a16="http://schemas.microsoft.com/office/drawing/2014/main" id="{49E64B43-BD67-63E5-D57B-2F26C86E1C52}"/>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مربع نص 10">
              <a:extLst>
                <a:ext uri="{FF2B5EF4-FFF2-40B4-BE49-F238E27FC236}">
                  <a16:creationId xmlns:a16="http://schemas.microsoft.com/office/drawing/2014/main" id="{7A658B84-5117-FFED-0AFA-7E84CEC2A52D}"/>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2" name="Picture 2" descr="الواجب (@_phoneoman) / Twitter">
            <a:extLst>
              <a:ext uri="{FF2B5EF4-FFF2-40B4-BE49-F238E27FC236}">
                <a16:creationId xmlns:a16="http://schemas.microsoft.com/office/drawing/2014/main" id="{5224AFB3-B110-080C-A5AA-C8D7A0E842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2932" y="978195"/>
            <a:ext cx="2299607" cy="327594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مربع نص 2">
            <a:extLst>
              <a:ext uri="{FF2B5EF4-FFF2-40B4-BE49-F238E27FC236}">
                <a16:creationId xmlns:a16="http://schemas.microsoft.com/office/drawing/2014/main" id="{D486B49E-5231-F957-721C-B3211A9948AE}"/>
              </a:ext>
            </a:extLst>
          </p:cNvPr>
          <p:cNvSpPr txBox="1"/>
          <p:nvPr/>
        </p:nvSpPr>
        <p:spPr>
          <a:xfrm>
            <a:off x="3575374" y="2498825"/>
            <a:ext cx="2838094" cy="461665"/>
          </a:xfrm>
          <a:prstGeom prst="rect">
            <a:avLst/>
          </a:prstGeom>
          <a:noFill/>
        </p:spPr>
        <p:txBody>
          <a:bodyPr wrap="square">
            <a:spAutoFit/>
          </a:bodyPr>
          <a:lstStyle/>
          <a:p>
            <a:pPr algn="ctr" rtl="1"/>
            <a:r>
              <a:rPr lang="ar-SA" sz="2400" b="0" i="0" u="none" strike="noStrike" baseline="0" dirty="0">
                <a:solidFill>
                  <a:srgbClr val="002060"/>
                </a:solidFill>
                <a:latin typeface="Calibri" panose="020F0502020204030204" pitchFamily="34" charset="0"/>
                <a:cs typeface="Calibri" panose="020F0502020204030204" pitchFamily="34" charset="0"/>
              </a:rPr>
              <a:t>السؤال الأول ص 202</a:t>
            </a:r>
            <a:r>
              <a:rPr lang="ar-SA" sz="2400" b="0" i="0" u="none" strike="noStrike" baseline="0" dirty="0">
                <a:latin typeface="Calibri" panose="020F0502020204030204" pitchFamily="34" charset="0"/>
                <a:cs typeface="Calibri" panose="020F0502020204030204" pitchFamily="34" charset="0"/>
              </a:rPr>
              <a:t>.</a:t>
            </a:r>
          </a:p>
        </p:txBody>
      </p:sp>
      <p:pic>
        <p:nvPicPr>
          <p:cNvPr id="4" name="Picture 6">
            <a:extLst>
              <a:ext uri="{FF2B5EF4-FFF2-40B4-BE49-F238E27FC236}">
                <a16:creationId xmlns:a16="http://schemas.microsoft.com/office/drawing/2014/main" id="{B320B089-FF62-9533-DE5D-1069BC388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954" y="384441"/>
            <a:ext cx="2764467" cy="4315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30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2" name="مجموعة 1">
            <a:extLst>
              <a:ext uri="{FF2B5EF4-FFF2-40B4-BE49-F238E27FC236}">
                <a16:creationId xmlns:a16="http://schemas.microsoft.com/office/drawing/2014/main" id="{6006C731-C628-442F-6693-7CA3ADC61C93}"/>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61DBEFA3-921E-1F02-FE74-4FA0D1058604}"/>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B1508502-62DC-3ADD-6E99-96FB3F4A7F7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030" name="Picture 6">
            <a:extLst>
              <a:ext uri="{FF2B5EF4-FFF2-40B4-BE49-F238E27FC236}">
                <a16:creationId xmlns:a16="http://schemas.microsoft.com/office/drawing/2014/main" id="{E0D6BBFF-C878-C039-4D23-12B50A499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0" y="356743"/>
            <a:ext cx="2488019" cy="441838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764;p22">
            <a:extLst>
              <a:ext uri="{FF2B5EF4-FFF2-40B4-BE49-F238E27FC236}">
                <a16:creationId xmlns:a16="http://schemas.microsoft.com/office/drawing/2014/main" id="{5834191F-D556-8052-2AAD-CC42DE552491}"/>
              </a:ext>
            </a:extLst>
          </p:cNvPr>
          <p:cNvSpPr/>
          <p:nvPr/>
        </p:nvSpPr>
        <p:spPr>
          <a:xfrm>
            <a:off x="2530549" y="617675"/>
            <a:ext cx="6528391" cy="4093428"/>
          </a:xfrm>
          <a:prstGeom prst="roundRect">
            <a:avLst>
              <a:gd name="adj" fmla="val 11122"/>
            </a:avLst>
          </a:prstGeom>
          <a:solidFill>
            <a:srgbClr val="CCF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FEEB"/>
              </a:solidFill>
            </a:endParaRPr>
          </a:p>
        </p:txBody>
      </p:sp>
      <p:sp>
        <p:nvSpPr>
          <p:cNvPr id="5" name="مربع نص 4">
            <a:extLst>
              <a:ext uri="{FF2B5EF4-FFF2-40B4-BE49-F238E27FC236}">
                <a16:creationId xmlns:a16="http://schemas.microsoft.com/office/drawing/2014/main" id="{CA7EB51F-EFD7-946A-E14C-67E1C065A99E}"/>
              </a:ext>
            </a:extLst>
          </p:cNvPr>
          <p:cNvSpPr txBox="1"/>
          <p:nvPr/>
        </p:nvSpPr>
        <p:spPr>
          <a:xfrm>
            <a:off x="3764612" y="32900"/>
            <a:ext cx="3956132" cy="584775"/>
          </a:xfrm>
          <a:prstGeom prst="rect">
            <a:avLst/>
          </a:prstGeom>
          <a:noFill/>
        </p:spPr>
        <p:txBody>
          <a:bodyPr wrap="square">
            <a:spAutoFit/>
          </a:bodyPr>
          <a:lstStyle/>
          <a:p>
            <a:pPr algn="ctr" rtl="1"/>
            <a:r>
              <a:rPr lang="ar-SA" sz="3200" b="1" dirty="0">
                <a:solidFill>
                  <a:schemeClr val="accent2">
                    <a:lumMod val="75000"/>
                  </a:schemeClr>
                </a:solidFill>
                <a:latin typeface="Sakkal Majalla" panose="02000000000000000000" pitchFamily="2" charset="-78"/>
                <a:cs typeface="Sakkal Majalla" panose="02000000000000000000" pitchFamily="2" charset="-78"/>
              </a:rPr>
              <a:t>تقويم قبلي</a:t>
            </a:r>
            <a:endParaRPr lang="ar-SA" sz="6000" b="1" dirty="0">
              <a:ln w="0"/>
              <a:solidFill>
                <a:schemeClr val="accent2">
                  <a:lumMod val="75000"/>
                </a:schemeClr>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pic>
        <p:nvPicPr>
          <p:cNvPr id="6" name="صورة 5">
            <a:extLst>
              <a:ext uri="{FF2B5EF4-FFF2-40B4-BE49-F238E27FC236}">
                <a16:creationId xmlns:a16="http://schemas.microsoft.com/office/drawing/2014/main" id="{2C9D8A7C-90C7-C706-F585-DDF11417384A}"/>
              </a:ext>
            </a:extLst>
          </p:cNvPr>
          <p:cNvPicPr>
            <a:picLocks noChangeAspect="1"/>
          </p:cNvPicPr>
          <p:nvPr/>
        </p:nvPicPr>
        <p:blipFill rotWithShape="1">
          <a:blip r:embed="rId4"/>
          <a:srcRect l="2109" t="8044" b="904"/>
          <a:stretch/>
        </p:blipFill>
        <p:spPr>
          <a:xfrm>
            <a:off x="2930053" y="1385990"/>
            <a:ext cx="5835709" cy="3044142"/>
          </a:xfrm>
          <a:prstGeom prst="rect">
            <a:avLst/>
          </a:prstGeom>
        </p:spPr>
      </p:pic>
      <p:pic>
        <p:nvPicPr>
          <p:cNvPr id="9" name="صورة 8">
            <a:extLst>
              <a:ext uri="{FF2B5EF4-FFF2-40B4-BE49-F238E27FC236}">
                <a16:creationId xmlns:a16="http://schemas.microsoft.com/office/drawing/2014/main" id="{281947AF-A114-FC13-504D-CF034AF020D6}"/>
              </a:ext>
            </a:extLst>
          </p:cNvPr>
          <p:cNvPicPr>
            <a:picLocks noChangeAspect="1"/>
          </p:cNvPicPr>
          <p:nvPr/>
        </p:nvPicPr>
        <p:blipFill rotWithShape="1">
          <a:blip r:embed="rId5"/>
          <a:srcRect t="1" b="11767"/>
          <a:stretch/>
        </p:blipFill>
        <p:spPr>
          <a:xfrm>
            <a:off x="4545418" y="2217035"/>
            <a:ext cx="2498651" cy="420208"/>
          </a:xfrm>
          <a:prstGeom prst="rect">
            <a:avLst/>
          </a:prstGeom>
        </p:spPr>
      </p:pic>
      <p:pic>
        <p:nvPicPr>
          <p:cNvPr id="11" name="صورة 10">
            <a:extLst>
              <a:ext uri="{FF2B5EF4-FFF2-40B4-BE49-F238E27FC236}">
                <a16:creationId xmlns:a16="http://schemas.microsoft.com/office/drawing/2014/main" id="{DB7DD0FE-DC01-B94A-B1AD-2B71541D8D38}"/>
              </a:ext>
            </a:extLst>
          </p:cNvPr>
          <p:cNvPicPr>
            <a:picLocks noChangeAspect="1"/>
          </p:cNvPicPr>
          <p:nvPr/>
        </p:nvPicPr>
        <p:blipFill rotWithShape="1">
          <a:blip r:embed="rId6"/>
          <a:srcRect t="6851" b="2041"/>
          <a:stretch/>
        </p:blipFill>
        <p:spPr>
          <a:xfrm>
            <a:off x="4566684" y="1546331"/>
            <a:ext cx="2498651" cy="531628"/>
          </a:xfrm>
          <a:prstGeom prst="rect">
            <a:avLst/>
          </a:prstGeom>
        </p:spPr>
      </p:pic>
      <p:pic>
        <p:nvPicPr>
          <p:cNvPr id="13" name="صورة 12">
            <a:extLst>
              <a:ext uri="{FF2B5EF4-FFF2-40B4-BE49-F238E27FC236}">
                <a16:creationId xmlns:a16="http://schemas.microsoft.com/office/drawing/2014/main" id="{70512E1E-230E-5351-5BC7-322A6723C1BD}"/>
              </a:ext>
            </a:extLst>
          </p:cNvPr>
          <p:cNvPicPr>
            <a:picLocks noChangeAspect="1"/>
          </p:cNvPicPr>
          <p:nvPr/>
        </p:nvPicPr>
        <p:blipFill rotWithShape="1">
          <a:blip r:embed="rId7"/>
          <a:srcRect l="4844" t="-17711" b="10952"/>
          <a:stretch/>
        </p:blipFill>
        <p:spPr>
          <a:xfrm>
            <a:off x="4644367" y="2710342"/>
            <a:ext cx="2498652" cy="559284"/>
          </a:xfrm>
          <a:prstGeom prst="rect">
            <a:avLst/>
          </a:prstGeom>
        </p:spPr>
      </p:pic>
      <p:pic>
        <p:nvPicPr>
          <p:cNvPr id="14" name="صورة 13">
            <a:extLst>
              <a:ext uri="{FF2B5EF4-FFF2-40B4-BE49-F238E27FC236}">
                <a16:creationId xmlns:a16="http://schemas.microsoft.com/office/drawing/2014/main" id="{E21F33D0-BA26-35BC-25A8-7A01944634B5}"/>
              </a:ext>
            </a:extLst>
          </p:cNvPr>
          <p:cNvPicPr>
            <a:picLocks noChangeAspect="1"/>
          </p:cNvPicPr>
          <p:nvPr/>
        </p:nvPicPr>
        <p:blipFill>
          <a:blip r:embed="rId8"/>
          <a:stretch>
            <a:fillRect/>
          </a:stretch>
        </p:blipFill>
        <p:spPr>
          <a:xfrm>
            <a:off x="2938019" y="698793"/>
            <a:ext cx="5819775" cy="555793"/>
          </a:xfrm>
          <a:prstGeom prst="rect">
            <a:avLst/>
          </a:prstGeom>
        </p:spPr>
      </p:pic>
    </p:spTree>
    <p:extLst>
      <p:ext uri="{BB962C8B-B14F-4D97-AF65-F5344CB8AC3E}">
        <p14:creationId xmlns:p14="http://schemas.microsoft.com/office/powerpoint/2010/main" val="10733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2" name="مجموعة 1">
            <a:extLst>
              <a:ext uri="{FF2B5EF4-FFF2-40B4-BE49-F238E27FC236}">
                <a16:creationId xmlns:a16="http://schemas.microsoft.com/office/drawing/2014/main" id="{6006C731-C628-442F-6693-7CA3ADC61C93}"/>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61DBEFA3-921E-1F02-FE74-4FA0D1058604}"/>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B1508502-62DC-3ADD-6E99-96FB3F4A7F7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030" name="Picture 6">
            <a:extLst>
              <a:ext uri="{FF2B5EF4-FFF2-40B4-BE49-F238E27FC236}">
                <a16:creationId xmlns:a16="http://schemas.microsoft.com/office/drawing/2014/main" id="{E0D6BBFF-C878-C039-4D23-12B50A499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0" y="356743"/>
            <a:ext cx="2488019" cy="441838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764;p22">
            <a:extLst>
              <a:ext uri="{FF2B5EF4-FFF2-40B4-BE49-F238E27FC236}">
                <a16:creationId xmlns:a16="http://schemas.microsoft.com/office/drawing/2014/main" id="{5834191F-D556-8052-2AAD-CC42DE552491}"/>
              </a:ext>
            </a:extLst>
          </p:cNvPr>
          <p:cNvSpPr/>
          <p:nvPr/>
        </p:nvSpPr>
        <p:spPr>
          <a:xfrm>
            <a:off x="2530549" y="617675"/>
            <a:ext cx="6528391" cy="4093428"/>
          </a:xfrm>
          <a:prstGeom prst="roundRect">
            <a:avLst>
              <a:gd name="adj" fmla="val 11122"/>
            </a:avLst>
          </a:prstGeom>
          <a:solidFill>
            <a:srgbClr val="CCF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FEEB"/>
              </a:solidFill>
            </a:endParaRPr>
          </a:p>
        </p:txBody>
      </p:sp>
      <p:sp>
        <p:nvSpPr>
          <p:cNvPr id="5" name="مربع نص 4">
            <a:extLst>
              <a:ext uri="{FF2B5EF4-FFF2-40B4-BE49-F238E27FC236}">
                <a16:creationId xmlns:a16="http://schemas.microsoft.com/office/drawing/2014/main" id="{CA7EB51F-EFD7-946A-E14C-67E1C065A99E}"/>
              </a:ext>
            </a:extLst>
          </p:cNvPr>
          <p:cNvSpPr txBox="1"/>
          <p:nvPr/>
        </p:nvSpPr>
        <p:spPr>
          <a:xfrm>
            <a:off x="3764612" y="32900"/>
            <a:ext cx="3956132" cy="584775"/>
          </a:xfrm>
          <a:prstGeom prst="rect">
            <a:avLst/>
          </a:prstGeom>
          <a:noFill/>
        </p:spPr>
        <p:txBody>
          <a:bodyPr wrap="square">
            <a:spAutoFit/>
          </a:bodyPr>
          <a:lstStyle/>
          <a:p>
            <a:pPr algn="ctr" rtl="1"/>
            <a:r>
              <a:rPr lang="ar-SA" sz="3200" b="1" dirty="0">
                <a:solidFill>
                  <a:schemeClr val="accent2">
                    <a:lumMod val="75000"/>
                  </a:schemeClr>
                </a:solidFill>
                <a:latin typeface="Sakkal Majalla" panose="02000000000000000000" pitchFamily="2" charset="-78"/>
                <a:cs typeface="Sakkal Majalla" panose="02000000000000000000" pitchFamily="2" charset="-78"/>
              </a:rPr>
              <a:t>تقويم قبلي</a:t>
            </a:r>
            <a:endParaRPr lang="ar-SA" sz="6000" b="1" dirty="0">
              <a:ln w="0"/>
              <a:solidFill>
                <a:schemeClr val="accent2">
                  <a:lumMod val="75000"/>
                </a:schemeClr>
              </a:solidFill>
              <a:effectLst>
                <a:outerShdw blurRad="38100" dist="25400" dir="5400000" algn="ctr" rotWithShape="0">
                  <a:srgbClr val="6E747A">
                    <a:alpha val="43000"/>
                  </a:srgbClr>
                </a:outerShdw>
              </a:effectLst>
              <a:latin typeface="Sakkal Majalla" panose="02000000000000000000" pitchFamily="2" charset="-78"/>
              <a:cs typeface="Sakkal Majalla" panose="02000000000000000000" pitchFamily="2" charset="-78"/>
            </a:endParaRPr>
          </a:p>
        </p:txBody>
      </p:sp>
      <p:pic>
        <p:nvPicPr>
          <p:cNvPr id="9" name="صورة 8">
            <a:extLst>
              <a:ext uri="{FF2B5EF4-FFF2-40B4-BE49-F238E27FC236}">
                <a16:creationId xmlns:a16="http://schemas.microsoft.com/office/drawing/2014/main" id="{50B1B3BB-74F1-4CF4-B5B5-83273497FB0E}"/>
              </a:ext>
            </a:extLst>
          </p:cNvPr>
          <p:cNvPicPr>
            <a:picLocks noChangeAspect="1"/>
          </p:cNvPicPr>
          <p:nvPr/>
        </p:nvPicPr>
        <p:blipFill>
          <a:blip r:embed="rId4"/>
          <a:stretch>
            <a:fillRect/>
          </a:stretch>
        </p:blipFill>
        <p:spPr>
          <a:xfrm>
            <a:off x="2698455" y="764300"/>
            <a:ext cx="6179731" cy="876300"/>
          </a:xfrm>
          <a:prstGeom prst="rect">
            <a:avLst/>
          </a:prstGeom>
        </p:spPr>
      </p:pic>
      <p:pic>
        <p:nvPicPr>
          <p:cNvPr id="10" name="صورة 9">
            <a:extLst>
              <a:ext uri="{FF2B5EF4-FFF2-40B4-BE49-F238E27FC236}">
                <a16:creationId xmlns:a16="http://schemas.microsoft.com/office/drawing/2014/main" id="{AC5D9B79-DBB2-0504-2DA3-85A88522906E}"/>
              </a:ext>
            </a:extLst>
          </p:cNvPr>
          <p:cNvPicPr>
            <a:picLocks noChangeAspect="1"/>
          </p:cNvPicPr>
          <p:nvPr/>
        </p:nvPicPr>
        <p:blipFill rotWithShape="1">
          <a:blip r:embed="rId5"/>
          <a:srcRect t="9885"/>
          <a:stretch/>
        </p:blipFill>
        <p:spPr>
          <a:xfrm>
            <a:off x="2698455" y="1787225"/>
            <a:ext cx="6179731" cy="2591975"/>
          </a:xfrm>
          <a:prstGeom prst="rect">
            <a:avLst/>
          </a:prstGeom>
        </p:spPr>
      </p:pic>
      <p:pic>
        <p:nvPicPr>
          <p:cNvPr id="8" name="صورة 7">
            <a:extLst>
              <a:ext uri="{FF2B5EF4-FFF2-40B4-BE49-F238E27FC236}">
                <a16:creationId xmlns:a16="http://schemas.microsoft.com/office/drawing/2014/main" id="{8DC486FC-5753-5E7F-497C-71C4388D1CF0}"/>
              </a:ext>
            </a:extLst>
          </p:cNvPr>
          <p:cNvPicPr>
            <a:picLocks noChangeAspect="1"/>
          </p:cNvPicPr>
          <p:nvPr/>
        </p:nvPicPr>
        <p:blipFill>
          <a:blip r:embed="rId6"/>
          <a:stretch>
            <a:fillRect/>
          </a:stretch>
        </p:blipFill>
        <p:spPr>
          <a:xfrm>
            <a:off x="3325928" y="2987749"/>
            <a:ext cx="1501254" cy="361507"/>
          </a:xfrm>
          <a:prstGeom prst="rect">
            <a:avLst/>
          </a:prstGeom>
        </p:spPr>
      </p:pic>
      <p:pic>
        <p:nvPicPr>
          <p:cNvPr id="12" name="صورة 11">
            <a:extLst>
              <a:ext uri="{FF2B5EF4-FFF2-40B4-BE49-F238E27FC236}">
                <a16:creationId xmlns:a16="http://schemas.microsoft.com/office/drawing/2014/main" id="{2A097575-2856-B243-9433-2700FA595A9E}"/>
              </a:ext>
            </a:extLst>
          </p:cNvPr>
          <p:cNvPicPr>
            <a:picLocks noChangeAspect="1"/>
          </p:cNvPicPr>
          <p:nvPr/>
        </p:nvPicPr>
        <p:blipFill>
          <a:blip r:embed="rId7"/>
          <a:stretch>
            <a:fillRect/>
          </a:stretch>
        </p:blipFill>
        <p:spPr>
          <a:xfrm>
            <a:off x="3325928" y="2483635"/>
            <a:ext cx="1501254" cy="361507"/>
          </a:xfrm>
          <a:prstGeom prst="rect">
            <a:avLst/>
          </a:prstGeom>
        </p:spPr>
      </p:pic>
      <p:pic>
        <p:nvPicPr>
          <p:cNvPr id="14" name="صورة 13">
            <a:extLst>
              <a:ext uri="{FF2B5EF4-FFF2-40B4-BE49-F238E27FC236}">
                <a16:creationId xmlns:a16="http://schemas.microsoft.com/office/drawing/2014/main" id="{35DC3197-EAC5-791F-F619-4AAF9B447822}"/>
              </a:ext>
            </a:extLst>
          </p:cNvPr>
          <p:cNvPicPr>
            <a:picLocks noChangeAspect="1"/>
          </p:cNvPicPr>
          <p:nvPr/>
        </p:nvPicPr>
        <p:blipFill>
          <a:blip r:embed="rId8"/>
          <a:stretch>
            <a:fillRect/>
          </a:stretch>
        </p:blipFill>
        <p:spPr>
          <a:xfrm>
            <a:off x="3325928" y="1901532"/>
            <a:ext cx="1501254" cy="435478"/>
          </a:xfrm>
          <a:prstGeom prst="rect">
            <a:avLst/>
          </a:prstGeom>
        </p:spPr>
      </p:pic>
      <p:pic>
        <p:nvPicPr>
          <p:cNvPr id="16" name="صورة 15">
            <a:extLst>
              <a:ext uri="{FF2B5EF4-FFF2-40B4-BE49-F238E27FC236}">
                <a16:creationId xmlns:a16="http://schemas.microsoft.com/office/drawing/2014/main" id="{2FFD1E39-9C19-BA61-CF62-E4C589624ABD}"/>
              </a:ext>
            </a:extLst>
          </p:cNvPr>
          <p:cNvPicPr>
            <a:picLocks noChangeAspect="1"/>
          </p:cNvPicPr>
          <p:nvPr/>
        </p:nvPicPr>
        <p:blipFill>
          <a:blip r:embed="rId9"/>
          <a:stretch>
            <a:fillRect/>
          </a:stretch>
        </p:blipFill>
        <p:spPr>
          <a:xfrm>
            <a:off x="6485859" y="2987749"/>
            <a:ext cx="1587353" cy="361507"/>
          </a:xfrm>
          <a:prstGeom prst="rect">
            <a:avLst/>
          </a:prstGeom>
        </p:spPr>
      </p:pic>
      <p:pic>
        <p:nvPicPr>
          <p:cNvPr id="18" name="صورة 17">
            <a:extLst>
              <a:ext uri="{FF2B5EF4-FFF2-40B4-BE49-F238E27FC236}">
                <a16:creationId xmlns:a16="http://schemas.microsoft.com/office/drawing/2014/main" id="{DEC4FB5F-3CF8-21F9-3F1A-8F49D3AB58DC}"/>
              </a:ext>
            </a:extLst>
          </p:cNvPr>
          <p:cNvPicPr>
            <a:picLocks noChangeAspect="1"/>
          </p:cNvPicPr>
          <p:nvPr/>
        </p:nvPicPr>
        <p:blipFill rotWithShape="1">
          <a:blip r:embed="rId10"/>
          <a:srcRect l="7013" b="11589"/>
          <a:stretch/>
        </p:blipFill>
        <p:spPr>
          <a:xfrm>
            <a:off x="6571957" y="2483635"/>
            <a:ext cx="1501254" cy="397788"/>
          </a:xfrm>
          <a:prstGeom prst="rect">
            <a:avLst/>
          </a:prstGeom>
        </p:spPr>
      </p:pic>
      <p:pic>
        <p:nvPicPr>
          <p:cNvPr id="20" name="صورة 19">
            <a:extLst>
              <a:ext uri="{FF2B5EF4-FFF2-40B4-BE49-F238E27FC236}">
                <a16:creationId xmlns:a16="http://schemas.microsoft.com/office/drawing/2014/main" id="{457CF53A-D35D-D7DC-972E-8EE043DEDE4D}"/>
              </a:ext>
            </a:extLst>
          </p:cNvPr>
          <p:cNvPicPr>
            <a:picLocks noChangeAspect="1"/>
          </p:cNvPicPr>
          <p:nvPr/>
        </p:nvPicPr>
        <p:blipFill>
          <a:blip r:embed="rId11"/>
          <a:stretch>
            <a:fillRect/>
          </a:stretch>
        </p:blipFill>
        <p:spPr>
          <a:xfrm>
            <a:off x="6485859" y="1970864"/>
            <a:ext cx="1537847" cy="397788"/>
          </a:xfrm>
          <a:prstGeom prst="rect">
            <a:avLst/>
          </a:prstGeom>
        </p:spPr>
      </p:pic>
    </p:spTree>
    <p:extLst>
      <p:ext uri="{BB962C8B-B14F-4D97-AF65-F5344CB8AC3E}">
        <p14:creationId xmlns:p14="http://schemas.microsoft.com/office/powerpoint/2010/main" val="207960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2" name="مجموعة 1">
            <a:extLst>
              <a:ext uri="{FF2B5EF4-FFF2-40B4-BE49-F238E27FC236}">
                <a16:creationId xmlns:a16="http://schemas.microsoft.com/office/drawing/2014/main" id="{6006C731-C628-442F-6693-7CA3ADC61C93}"/>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61DBEFA3-921E-1F02-FE74-4FA0D1058604}"/>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B1508502-62DC-3ADD-6E99-96FB3F4A7F7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030" name="Picture 6">
            <a:extLst>
              <a:ext uri="{FF2B5EF4-FFF2-40B4-BE49-F238E27FC236}">
                <a16:creationId xmlns:a16="http://schemas.microsoft.com/office/drawing/2014/main" id="{E0D6BBFF-C878-C039-4D23-12B50A499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0" y="356743"/>
            <a:ext cx="2488019" cy="441838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764;p22">
            <a:extLst>
              <a:ext uri="{FF2B5EF4-FFF2-40B4-BE49-F238E27FC236}">
                <a16:creationId xmlns:a16="http://schemas.microsoft.com/office/drawing/2014/main" id="{5834191F-D556-8052-2AAD-CC42DE552491}"/>
              </a:ext>
            </a:extLst>
          </p:cNvPr>
          <p:cNvSpPr/>
          <p:nvPr/>
        </p:nvSpPr>
        <p:spPr>
          <a:xfrm>
            <a:off x="2930549" y="857998"/>
            <a:ext cx="6028660" cy="3292986"/>
          </a:xfrm>
          <a:prstGeom prst="roundRect">
            <a:avLst>
              <a:gd name="adj" fmla="val 11122"/>
            </a:avLst>
          </a:prstGeom>
          <a:solidFill>
            <a:srgbClr val="CCF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FEEB"/>
              </a:solidFill>
            </a:endParaRPr>
          </a:p>
        </p:txBody>
      </p:sp>
      <p:sp>
        <p:nvSpPr>
          <p:cNvPr id="8" name="مربع نص 7">
            <a:extLst>
              <a:ext uri="{FF2B5EF4-FFF2-40B4-BE49-F238E27FC236}">
                <a16:creationId xmlns:a16="http://schemas.microsoft.com/office/drawing/2014/main" id="{A7F6EBF5-7AFC-9803-15A4-695C3E202F62}"/>
              </a:ext>
            </a:extLst>
          </p:cNvPr>
          <p:cNvSpPr txBox="1"/>
          <p:nvPr/>
        </p:nvSpPr>
        <p:spPr>
          <a:xfrm>
            <a:off x="3163680" y="980885"/>
            <a:ext cx="5562398" cy="3170099"/>
          </a:xfrm>
          <a:prstGeom prst="rect">
            <a:avLst/>
          </a:prstGeom>
          <a:noFill/>
        </p:spPr>
        <p:txBody>
          <a:bodyPr wrap="square">
            <a:spAutoFit/>
          </a:bodyPr>
          <a:lstStyle>
            <a:defPPr>
              <a:defRPr lang="ar-SA"/>
            </a:defPPr>
            <a:lvl1pPr>
              <a:defRPr b="0" i="0">
                <a:solidFill>
                  <a:srgbClr val="202124"/>
                </a:solidFill>
                <a:effectLst/>
                <a:cs typeface="+mj-cs"/>
              </a:defRPr>
            </a:lvl1pPr>
          </a:lstStyle>
          <a:p>
            <a:pPr algn="just" rtl="1"/>
            <a:r>
              <a:rPr lang="ar-SA" sz="20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يواجه الإنسان المشاكل المتعلقة بالتحسين في الكثير من جوانب الحياة ومجالاتها كالأعمال التجارية والاقتصاد، والرياضيات، والهندسة، والعلوم. تكمن المشكلة الأساسية في محاولة إيجاد الطريقة المثلى أو الأكثر فاعلية لاستخدام الموارد المحدودة لتحقيق هدف معين والذي قد يكون زيادة الريح، أو تقليل التكلفة. أو تقليل الوقت اللازم لتنفيذ مشروع ما ، أو اختصار الوقت أو المسافة للسفر إلى وجهة معينة.</a:t>
            </a:r>
          </a:p>
          <a:p>
            <a:pPr algn="just" rtl="1"/>
            <a:r>
              <a:rPr lang="ar-SA" sz="20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بعد استقطاب المزيد من الرحلات السياحية إلى بلد ما أحد أهداف التحسين، كما يمكن النظر إلى بعض الأمثلة الأخرى حول التحسين، كتحديد الميزانية المناسبة لحملة تسويقية، أو تصميم الجدول المثالي لعمل الموظفين، أو خفض تكلفة التوصيل. </a:t>
            </a:r>
          </a:p>
        </p:txBody>
      </p:sp>
      <p:sp>
        <p:nvSpPr>
          <p:cNvPr id="11" name="مربع نص 10">
            <a:extLst>
              <a:ext uri="{FF2B5EF4-FFF2-40B4-BE49-F238E27FC236}">
                <a16:creationId xmlns:a16="http://schemas.microsoft.com/office/drawing/2014/main" id="{AF1D697C-CE9E-66B7-AFEF-D2FBBEBA9C9A}"/>
              </a:ext>
            </a:extLst>
          </p:cNvPr>
          <p:cNvSpPr txBox="1"/>
          <p:nvPr/>
        </p:nvSpPr>
        <p:spPr>
          <a:xfrm>
            <a:off x="4194655" y="273223"/>
            <a:ext cx="3696361" cy="584775"/>
          </a:xfrm>
          <a:prstGeom prst="rect">
            <a:avLst/>
          </a:prstGeom>
          <a:noFill/>
        </p:spPr>
        <p:txBody>
          <a:bodyPr wrap="square">
            <a:spAutoFit/>
          </a:bodyPr>
          <a:lstStyle/>
          <a:p>
            <a:pPr algn="ctr" rtl="1"/>
            <a:r>
              <a:rPr lang="ar-SA" sz="3200" b="1" dirty="0">
                <a:solidFill>
                  <a:schemeClr val="accent2">
                    <a:lumMod val="75000"/>
                  </a:schemeClr>
                </a:solidFill>
                <a:latin typeface="Sakkal Majalla" panose="02000000000000000000" pitchFamily="2" charset="-78"/>
                <a:cs typeface="Sakkal Majalla" panose="02000000000000000000" pitchFamily="2" charset="-78"/>
              </a:rPr>
              <a:t>التعامل مع مشاكل التحسين</a:t>
            </a:r>
            <a:endParaRPr lang="ar-SA" sz="1400" dirty="0">
              <a:solidFill>
                <a:srgbClr val="000000"/>
              </a:solidFill>
              <a:latin typeface="Sakkal Majalla" panose="02000000000000000000" pitchFamily="2" charset="-78"/>
              <a:ea typeface="Calibri" panose="020F0502020204030204" pitchFamily="34" charset="0"/>
              <a:cs typeface="Sakkal Majalla" panose="02000000000000000000" pitchFamily="2" charset="-78"/>
            </a:endParaRPr>
          </a:p>
        </p:txBody>
      </p:sp>
      <p:sp>
        <p:nvSpPr>
          <p:cNvPr id="12" name="مربع نص 11">
            <a:extLst>
              <a:ext uri="{FF2B5EF4-FFF2-40B4-BE49-F238E27FC236}">
                <a16:creationId xmlns:a16="http://schemas.microsoft.com/office/drawing/2014/main" id="{37DB65AF-C565-1165-48A3-0D421B5E99CB}"/>
              </a:ext>
            </a:extLst>
          </p:cNvPr>
          <p:cNvSpPr txBox="1"/>
          <p:nvPr/>
        </p:nvSpPr>
        <p:spPr>
          <a:xfrm>
            <a:off x="2880683" y="4333189"/>
            <a:ext cx="6128391" cy="369332"/>
          </a:xfrm>
          <a:prstGeom prst="rect">
            <a:avLst/>
          </a:prstGeom>
          <a:noFill/>
        </p:spPr>
        <p:txBody>
          <a:bodyPr wrap="square">
            <a:spAutoFit/>
          </a:bodyPr>
          <a:lstStyle>
            <a:defPPr>
              <a:defRPr lang="ar-SA"/>
            </a:defPPr>
            <a:lvl1pPr>
              <a:defRPr sz="2000" b="0" i="0">
                <a:solidFill>
                  <a:schemeClr val="bg1"/>
                </a:solidFill>
                <a:effectLst/>
                <a:cs typeface="+mj-cs"/>
              </a:defRPr>
            </a:lvl1pPr>
          </a:lstStyle>
          <a:p>
            <a:pPr algn="r" rtl="1"/>
            <a:r>
              <a:rPr lang="ar-SA" sz="1800" dirty="0">
                <a:solidFill>
                  <a:srgbClr val="FF0000"/>
                </a:solidFill>
                <a:latin typeface="Sakkal Majalla" panose="02000000000000000000" pitchFamily="2" charset="-78"/>
                <a:ea typeface="Calibri" panose="020F0502020204030204" pitchFamily="34" charset="0"/>
                <a:cs typeface="Sakkal Majalla" panose="02000000000000000000" pitchFamily="2" charset="-78"/>
              </a:rPr>
              <a:t>التحسين  : </a:t>
            </a:r>
            <a:r>
              <a:rPr lang="ar-SA" sz="18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هو عملية اختيار العنصر الأفضل من مجموعة من البدائل وذلك تحت قيود معينة.</a:t>
            </a:r>
          </a:p>
        </p:txBody>
      </p:sp>
    </p:spTree>
    <p:extLst>
      <p:ext uri="{BB962C8B-B14F-4D97-AF65-F5344CB8AC3E}">
        <p14:creationId xmlns:p14="http://schemas.microsoft.com/office/powerpoint/2010/main" val="1177934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2" name="مجموعة 1">
            <a:extLst>
              <a:ext uri="{FF2B5EF4-FFF2-40B4-BE49-F238E27FC236}">
                <a16:creationId xmlns:a16="http://schemas.microsoft.com/office/drawing/2014/main" id="{6006C731-C628-442F-6693-7CA3ADC61C93}"/>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61DBEFA3-921E-1F02-FE74-4FA0D1058604}"/>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B1508502-62DC-3ADD-6E99-96FB3F4A7F7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030" name="Picture 6">
            <a:extLst>
              <a:ext uri="{FF2B5EF4-FFF2-40B4-BE49-F238E27FC236}">
                <a16:creationId xmlns:a16="http://schemas.microsoft.com/office/drawing/2014/main" id="{E0D6BBFF-C878-C039-4D23-12B50A499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0" y="356743"/>
            <a:ext cx="2488019" cy="441838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764;p22">
            <a:extLst>
              <a:ext uri="{FF2B5EF4-FFF2-40B4-BE49-F238E27FC236}">
                <a16:creationId xmlns:a16="http://schemas.microsoft.com/office/drawing/2014/main" id="{5834191F-D556-8052-2AAD-CC42DE552491}"/>
              </a:ext>
            </a:extLst>
          </p:cNvPr>
          <p:cNvSpPr/>
          <p:nvPr/>
        </p:nvSpPr>
        <p:spPr>
          <a:xfrm>
            <a:off x="2530549" y="617675"/>
            <a:ext cx="6528391" cy="4124010"/>
          </a:xfrm>
          <a:prstGeom prst="roundRect">
            <a:avLst>
              <a:gd name="adj" fmla="val 11122"/>
            </a:avLst>
          </a:prstGeom>
          <a:solidFill>
            <a:srgbClr val="CCF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ar-SA" dirty="0">
              <a:solidFill>
                <a:srgbClr val="CCFEEB"/>
              </a:solidFill>
            </a:endParaRPr>
          </a:p>
        </p:txBody>
      </p:sp>
      <p:sp>
        <p:nvSpPr>
          <p:cNvPr id="6" name="مربع نص 5">
            <a:extLst>
              <a:ext uri="{FF2B5EF4-FFF2-40B4-BE49-F238E27FC236}">
                <a16:creationId xmlns:a16="http://schemas.microsoft.com/office/drawing/2014/main" id="{5521DB04-3111-73F1-D27E-D32D7D370F28}"/>
              </a:ext>
            </a:extLst>
          </p:cNvPr>
          <p:cNvSpPr txBox="1"/>
          <p:nvPr/>
        </p:nvSpPr>
        <p:spPr>
          <a:xfrm>
            <a:off x="2573079" y="709701"/>
            <a:ext cx="6327315" cy="3754874"/>
          </a:xfrm>
          <a:prstGeom prst="rect">
            <a:avLst/>
          </a:prstGeom>
          <a:noFill/>
        </p:spPr>
        <p:txBody>
          <a:bodyPr wrap="square">
            <a:spAutoFit/>
          </a:bodyPr>
          <a:lstStyle>
            <a:defPPr>
              <a:defRPr lang="ar-SA"/>
            </a:defPPr>
            <a:lvl1pPr>
              <a:defRPr b="0" i="0">
                <a:solidFill>
                  <a:srgbClr val="202124"/>
                </a:solidFill>
                <a:effectLst/>
                <a:cs typeface="+mj-cs"/>
              </a:defRPr>
            </a:lvl1pPr>
          </a:lstStyle>
          <a:p>
            <a:pPr algn="just" rtl="1"/>
            <a:r>
              <a:rPr lang="ar-SA" sz="17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تعتبر أداة إكسل </a:t>
            </a:r>
            <a:r>
              <a:rPr lang="ar-SA" sz="1700" dirty="0" err="1">
                <a:solidFill>
                  <a:srgbClr val="000000"/>
                </a:solidFill>
                <a:latin typeface="Sakkal Majalla" panose="02000000000000000000" pitchFamily="2" charset="-78"/>
                <a:ea typeface="Calibri" panose="020F0502020204030204" pitchFamily="34" charset="0"/>
                <a:cs typeface="Sakkal Majalla" panose="02000000000000000000" pitchFamily="2" charset="-78"/>
              </a:rPr>
              <a:t>سولفر</a:t>
            </a:r>
            <a:r>
              <a:rPr lang="ar-SA" sz="17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  </a:t>
            </a:r>
            <a:r>
              <a:rPr lang="en-US" sz="17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Excel Solver  </a:t>
            </a:r>
            <a:r>
              <a:rPr lang="ar-SA" sz="17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 </a:t>
            </a:r>
            <a:r>
              <a:rPr lang="ar-SA" sz="1700" dirty="0">
                <a:solidFill>
                  <a:schemeClr val="accent2">
                    <a:lumMod val="75000"/>
                  </a:schemeClr>
                </a:solidFill>
                <a:latin typeface="Sakkal Majalla" panose="02000000000000000000" pitchFamily="2" charset="-78"/>
                <a:ea typeface="Calibri" panose="020F0502020204030204" pitchFamily="34" charset="0"/>
                <a:cs typeface="Sakkal Majalla" panose="02000000000000000000" pitchFamily="2" charset="-78"/>
              </a:rPr>
              <a:t>أداة برمجية تستخدم لمحاكاة وتحسين نماذج الهندسة والأعمال المختلفة.</a:t>
            </a:r>
            <a:r>
              <a:rPr lang="ar-SA" sz="17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 تنتمي هذه الأداة إلى مجموعة خاصة من أدوات إكسل يشار إليها باسم أدوات تحليل ماذا إذا  </a:t>
            </a:r>
            <a:r>
              <a:rPr lang="en-US" sz="17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 </a:t>
            </a:r>
            <a:r>
              <a:rPr lang="ar-SA" sz="1700" dirty="0">
                <a:solidFill>
                  <a:srgbClr val="7030A0"/>
                </a:solidFill>
                <a:latin typeface="Sakkal Majalla" panose="02000000000000000000" pitchFamily="2" charset="-78"/>
                <a:ea typeface="Calibri" panose="020F0502020204030204" pitchFamily="34" charset="0"/>
                <a:cs typeface="Sakkal Majalla" panose="02000000000000000000" pitchFamily="2" charset="-78"/>
              </a:rPr>
              <a:t>وتستخدم للوصول إلى أفضل الحلول لنموذج يحتوي على مدخلات متعددة</a:t>
            </a:r>
            <a:r>
              <a:rPr lang="ar-SA" sz="17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 </a:t>
            </a:r>
          </a:p>
          <a:p>
            <a:pPr algn="just" rtl="1"/>
            <a:r>
              <a:rPr lang="ar-SA" sz="17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تعد الحاجة إلى تحديد قيمة لخلية واحدة  تسمى الخلية الهدف  عن طريق تغيير قيم خلايا أخرى معينة  </a:t>
            </a:r>
            <a:r>
              <a:rPr lang="ar-SA" sz="1700" dirty="0">
                <a:solidFill>
                  <a:srgbClr val="FF0000"/>
                </a:solidFill>
                <a:latin typeface="Sakkal Majalla" panose="02000000000000000000" pitchFamily="2" charset="-78"/>
                <a:ea typeface="Calibri" panose="020F0502020204030204" pitchFamily="34" charset="0"/>
                <a:cs typeface="Sakkal Majalla" panose="02000000000000000000" pitchFamily="2" charset="-78"/>
              </a:rPr>
              <a:t>تسمى خلايا المتغير  </a:t>
            </a:r>
            <a:r>
              <a:rPr lang="ar-SA" sz="17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وذلك باستخدام القيود أو بدونها، </a:t>
            </a:r>
            <a:r>
              <a:rPr lang="ar-SA" sz="1700" dirty="0">
                <a:solidFill>
                  <a:srgbClr val="FF0000"/>
                </a:solidFill>
                <a:latin typeface="Sakkal Majalla" panose="02000000000000000000" pitchFamily="2" charset="-78"/>
                <a:ea typeface="Calibri" panose="020F0502020204030204" pitchFamily="34" charset="0"/>
                <a:cs typeface="Sakkal Majalla" panose="02000000000000000000" pitchFamily="2" charset="-78"/>
              </a:rPr>
              <a:t>من أكثر  الاستخدامات شيوعا لأداة إكسل </a:t>
            </a:r>
            <a:r>
              <a:rPr lang="ar-SA" sz="1700" dirty="0" err="1">
                <a:solidFill>
                  <a:srgbClr val="FF0000"/>
                </a:solidFill>
                <a:latin typeface="Sakkal Majalla" panose="02000000000000000000" pitchFamily="2" charset="-78"/>
                <a:ea typeface="Calibri" panose="020F0502020204030204" pitchFamily="34" charset="0"/>
                <a:cs typeface="Sakkal Majalla" panose="02000000000000000000" pitchFamily="2" charset="-78"/>
              </a:rPr>
              <a:t>سولفر</a:t>
            </a:r>
            <a:r>
              <a:rPr lang="ar-SA" sz="17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 حيث </a:t>
            </a:r>
            <a:r>
              <a:rPr lang="ar-SA" sz="1700" dirty="0">
                <a:solidFill>
                  <a:srgbClr val="0070C0"/>
                </a:solidFill>
                <a:latin typeface="Sakkal Majalla" panose="02000000000000000000" pitchFamily="2" charset="-78"/>
                <a:ea typeface="Calibri" panose="020F0502020204030204" pitchFamily="34" charset="0"/>
                <a:cs typeface="Sakkal Majalla" panose="02000000000000000000" pitchFamily="2" charset="-78"/>
              </a:rPr>
              <a:t>تعتبر هذه الأداة مثالية لحل مشاكل البرمجة الخطية  المعروفة أيضا باسم مشاكل التحسين الخطي </a:t>
            </a:r>
            <a:r>
              <a:rPr lang="ar-SA" sz="17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 ، ولذلك يطلق عليها أحيانا </a:t>
            </a:r>
            <a:r>
              <a:rPr lang="ar-SA" sz="1700" dirty="0">
                <a:solidFill>
                  <a:srgbClr val="0070C0"/>
                </a:solidFill>
                <a:latin typeface="Sakkal Majalla" panose="02000000000000000000" pitchFamily="2" charset="-78"/>
                <a:ea typeface="Calibri" panose="020F0502020204030204" pitchFamily="34" charset="0"/>
                <a:cs typeface="Sakkal Majalla" panose="02000000000000000000" pitchFamily="2" charset="-78"/>
              </a:rPr>
              <a:t>اسم البرمجة الخطية </a:t>
            </a:r>
            <a:r>
              <a:rPr lang="ar-SA" sz="1700" dirty="0" err="1">
                <a:solidFill>
                  <a:srgbClr val="0070C0"/>
                </a:solidFill>
                <a:latin typeface="Sakkal Majalla" panose="02000000000000000000" pitchFamily="2" charset="-78"/>
                <a:ea typeface="Calibri" panose="020F0502020204030204" pitchFamily="34" charset="0"/>
                <a:cs typeface="Sakkal Majalla" panose="02000000000000000000" pitchFamily="2" charset="-78"/>
              </a:rPr>
              <a:t>لسولفر</a:t>
            </a:r>
            <a:r>
              <a:rPr lang="ar-SA" sz="1700" dirty="0">
                <a:solidFill>
                  <a:srgbClr val="0070C0"/>
                </a:solidFill>
                <a:latin typeface="Sakkal Majalla" panose="02000000000000000000" pitchFamily="2" charset="-78"/>
                <a:ea typeface="Calibri" panose="020F0502020204030204" pitchFamily="34" charset="0"/>
                <a:cs typeface="Sakkal Majalla" panose="02000000000000000000" pitchFamily="2" charset="-78"/>
              </a:rPr>
              <a:t> </a:t>
            </a:r>
            <a:r>
              <a:rPr lang="ar-SA" sz="17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 </a:t>
            </a:r>
          </a:p>
          <a:p>
            <a:pPr algn="just" rtl="1"/>
            <a:r>
              <a:rPr lang="ar-SA" sz="17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تعد أداة إكسل </a:t>
            </a:r>
            <a:r>
              <a:rPr lang="ar-SA" sz="1700" dirty="0" err="1">
                <a:solidFill>
                  <a:srgbClr val="000000"/>
                </a:solidFill>
                <a:latin typeface="Sakkal Majalla" panose="02000000000000000000" pitchFamily="2" charset="-78"/>
                <a:ea typeface="Calibri" panose="020F0502020204030204" pitchFamily="34" charset="0"/>
                <a:cs typeface="Sakkal Majalla" panose="02000000000000000000" pitchFamily="2" charset="-78"/>
              </a:rPr>
              <a:t>سوالفر</a:t>
            </a:r>
            <a:r>
              <a:rPr lang="ar-SA" sz="17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 </a:t>
            </a:r>
            <a:r>
              <a:rPr lang="ar-SA" sz="1700" dirty="0">
                <a:solidFill>
                  <a:srgbClr val="B22620"/>
                </a:solidFill>
                <a:latin typeface="Sakkal Majalla" panose="02000000000000000000" pitchFamily="2" charset="-78"/>
                <a:ea typeface="Calibri" panose="020F0502020204030204" pitchFamily="34" charset="0"/>
                <a:cs typeface="Sakkal Majalla" panose="02000000000000000000" pitchFamily="2" charset="-78"/>
              </a:rPr>
              <a:t>مثالية للتعامل مع مشاكل التحسين. حيث تمكنك من استخدام جداول البيانات لإدراج متغيرات القرار وقيود النموذج</a:t>
            </a:r>
            <a:r>
              <a:rPr lang="ar-SA" sz="17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 ثم تنفيذ دالة الهدف التي تصفها، ولا حين يعد استخدام النماذج الشبكية مثالياً لحل النموذج الذي يحتوي على متغيرين للقرار، تتضمن الكثير من المشاكل في الحياة الواقعية متغيرات عديدة، ولذلك هناك حاجة إلى استخدام تقنيات وحسابات معقدة للوصول إلى الحل الأمثل لمثل تلك المشاكل.</a:t>
            </a:r>
          </a:p>
          <a:p>
            <a:pPr algn="just" rtl="1"/>
            <a:r>
              <a:rPr lang="ar-SA" sz="17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تساهم </a:t>
            </a:r>
            <a:r>
              <a:rPr lang="ar-SA" sz="1700" dirty="0">
                <a:solidFill>
                  <a:srgbClr val="FF0000"/>
                </a:solidFill>
                <a:latin typeface="Sakkal Majalla" panose="02000000000000000000" pitchFamily="2" charset="-78"/>
                <a:ea typeface="Calibri" panose="020F0502020204030204" pitchFamily="34" charset="0"/>
                <a:cs typeface="Sakkal Majalla" panose="02000000000000000000" pitchFamily="2" charset="-78"/>
              </a:rPr>
              <a:t>جداول البيانات وأداة </a:t>
            </a:r>
            <a:r>
              <a:rPr lang="ar-SA" sz="1700" dirty="0" err="1">
                <a:solidFill>
                  <a:srgbClr val="FF0000"/>
                </a:solidFill>
                <a:latin typeface="Sakkal Majalla" panose="02000000000000000000" pitchFamily="2" charset="-78"/>
                <a:ea typeface="Calibri" panose="020F0502020204030204" pitchFamily="34" charset="0"/>
                <a:cs typeface="Sakkal Majalla" panose="02000000000000000000" pitchFamily="2" charset="-78"/>
              </a:rPr>
              <a:t>سولفري</a:t>
            </a:r>
            <a:r>
              <a:rPr lang="ar-SA" sz="1700" dirty="0">
                <a:solidFill>
                  <a:srgbClr val="FF0000"/>
                </a:solidFill>
                <a:latin typeface="Sakkal Majalla" panose="02000000000000000000" pitchFamily="2" charset="-78"/>
                <a:ea typeface="Calibri" panose="020F0502020204030204" pitchFamily="34" charset="0"/>
                <a:cs typeface="Sakkal Majalla" panose="02000000000000000000" pitchFamily="2" charset="-78"/>
              </a:rPr>
              <a:t> </a:t>
            </a:r>
            <a:r>
              <a:rPr lang="ar-SA" sz="1700" dirty="0">
                <a:solidFill>
                  <a:srgbClr val="000000"/>
                </a:solidFill>
                <a:latin typeface="Sakkal Majalla" panose="02000000000000000000" pitchFamily="2" charset="-78"/>
                <a:ea typeface="Calibri" panose="020F0502020204030204" pitchFamily="34" charset="0"/>
                <a:cs typeface="Sakkal Majalla" panose="02000000000000000000" pitchFamily="2" charset="-78"/>
              </a:rPr>
              <a:t>حل مشاكل التحسين بطريقة مبسطة وملائمة للمستخدمين يصرف النظر عن قدراتهم الحسابية.</a:t>
            </a:r>
          </a:p>
        </p:txBody>
      </p:sp>
      <p:sp>
        <p:nvSpPr>
          <p:cNvPr id="11" name="مربع نص 10">
            <a:extLst>
              <a:ext uri="{FF2B5EF4-FFF2-40B4-BE49-F238E27FC236}">
                <a16:creationId xmlns:a16="http://schemas.microsoft.com/office/drawing/2014/main" id="{BA9E80D3-B9BA-8167-BC4A-8B1974D879CF}"/>
              </a:ext>
            </a:extLst>
          </p:cNvPr>
          <p:cNvSpPr txBox="1"/>
          <p:nvPr/>
        </p:nvSpPr>
        <p:spPr>
          <a:xfrm>
            <a:off x="4040830" y="109427"/>
            <a:ext cx="3330615" cy="584775"/>
          </a:xfrm>
          <a:prstGeom prst="rect">
            <a:avLst/>
          </a:prstGeom>
          <a:noFill/>
        </p:spPr>
        <p:txBody>
          <a:bodyPr wrap="square">
            <a:spAutoFit/>
          </a:bodyPr>
          <a:lstStyle/>
          <a:p>
            <a:pPr algn="ctr" rtl="1"/>
            <a:r>
              <a:rPr lang="ar-SA" sz="3200" b="1" dirty="0">
                <a:solidFill>
                  <a:schemeClr val="accent2">
                    <a:lumMod val="75000"/>
                  </a:schemeClr>
                </a:solidFill>
                <a:latin typeface="Sakkal Majalla" panose="02000000000000000000" pitchFamily="2" charset="-78"/>
                <a:cs typeface="Sakkal Majalla" panose="02000000000000000000" pitchFamily="2" charset="-78"/>
              </a:rPr>
              <a:t>ما هي أداة إكسل </a:t>
            </a:r>
            <a:r>
              <a:rPr lang="ar-SA" sz="3200" b="1" dirty="0" err="1">
                <a:solidFill>
                  <a:schemeClr val="accent2">
                    <a:lumMod val="75000"/>
                  </a:schemeClr>
                </a:solidFill>
                <a:latin typeface="Sakkal Majalla" panose="02000000000000000000" pitchFamily="2" charset="-78"/>
                <a:cs typeface="Sakkal Majalla" panose="02000000000000000000" pitchFamily="2" charset="-78"/>
              </a:rPr>
              <a:t>سولفر</a:t>
            </a:r>
            <a:r>
              <a:rPr lang="ar-SA" sz="3200" b="1" dirty="0">
                <a:solidFill>
                  <a:schemeClr val="accent2">
                    <a:lumMod val="75000"/>
                  </a:schemeClr>
                </a:solidFill>
                <a:latin typeface="Sakkal Majalla" panose="02000000000000000000" pitchFamily="2" charset="-78"/>
                <a:cs typeface="Sakkal Majalla" panose="02000000000000000000" pitchFamily="2" charset="-78"/>
              </a:rPr>
              <a:t>؟ </a:t>
            </a:r>
            <a:endParaRPr lang="ar-SA" sz="1400" dirty="0">
              <a:solidFill>
                <a:srgbClr val="000000"/>
              </a:solidFill>
              <a:latin typeface="Sakkal Majalla" panose="02000000000000000000" pitchFamily="2" charset="-78"/>
              <a:ea typeface="Calibri" panose="020F0502020204030204" pitchFamily="34" charset="0"/>
              <a:cs typeface="Sakkal Majalla" panose="02000000000000000000" pitchFamily="2" charset="-78"/>
            </a:endParaRPr>
          </a:p>
        </p:txBody>
      </p:sp>
    </p:spTree>
    <p:extLst>
      <p:ext uri="{BB962C8B-B14F-4D97-AF65-F5344CB8AC3E}">
        <p14:creationId xmlns:p14="http://schemas.microsoft.com/office/powerpoint/2010/main" val="390772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2" name="مجموعة 1">
            <a:extLst>
              <a:ext uri="{FF2B5EF4-FFF2-40B4-BE49-F238E27FC236}">
                <a16:creationId xmlns:a16="http://schemas.microsoft.com/office/drawing/2014/main" id="{6006C731-C628-442F-6693-7CA3ADC61C93}"/>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61DBEFA3-921E-1F02-FE74-4FA0D1058604}"/>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B1508502-62DC-3ADD-6E99-96FB3F4A7F7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030" name="Picture 6">
            <a:extLst>
              <a:ext uri="{FF2B5EF4-FFF2-40B4-BE49-F238E27FC236}">
                <a16:creationId xmlns:a16="http://schemas.microsoft.com/office/drawing/2014/main" id="{E0D6BBFF-C878-C039-4D23-12B50A499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0" y="356743"/>
            <a:ext cx="2488019" cy="441838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764;p22">
            <a:extLst>
              <a:ext uri="{FF2B5EF4-FFF2-40B4-BE49-F238E27FC236}">
                <a16:creationId xmlns:a16="http://schemas.microsoft.com/office/drawing/2014/main" id="{5834191F-D556-8052-2AAD-CC42DE552491}"/>
              </a:ext>
            </a:extLst>
          </p:cNvPr>
          <p:cNvSpPr/>
          <p:nvPr/>
        </p:nvSpPr>
        <p:spPr>
          <a:xfrm>
            <a:off x="2573079" y="1286540"/>
            <a:ext cx="6437274" cy="2158409"/>
          </a:xfrm>
          <a:prstGeom prst="roundRect">
            <a:avLst>
              <a:gd name="adj" fmla="val 11122"/>
            </a:avLst>
          </a:prstGeom>
          <a:solidFill>
            <a:srgbClr val="CCF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FEEB"/>
              </a:solidFill>
            </a:endParaRPr>
          </a:p>
        </p:txBody>
      </p:sp>
      <p:sp>
        <p:nvSpPr>
          <p:cNvPr id="5" name="مربع نص 4">
            <a:extLst>
              <a:ext uri="{FF2B5EF4-FFF2-40B4-BE49-F238E27FC236}">
                <a16:creationId xmlns:a16="http://schemas.microsoft.com/office/drawing/2014/main" id="{2DD830A3-16C8-7DFF-CBFD-6FBB790A509B}"/>
              </a:ext>
            </a:extLst>
          </p:cNvPr>
          <p:cNvSpPr txBox="1"/>
          <p:nvPr/>
        </p:nvSpPr>
        <p:spPr>
          <a:xfrm>
            <a:off x="2754505" y="1546086"/>
            <a:ext cx="6074421" cy="1754326"/>
          </a:xfrm>
          <a:prstGeom prst="rect">
            <a:avLst/>
          </a:prstGeom>
          <a:noFill/>
        </p:spPr>
        <p:txBody>
          <a:bodyPr wrap="square">
            <a:spAutoFit/>
          </a:bodyPr>
          <a:lstStyle>
            <a:defPPr>
              <a:defRPr lang="ar-SA"/>
            </a:defPPr>
            <a:lvl1pPr>
              <a:defRPr sz="2000" b="0" i="0">
                <a:solidFill>
                  <a:schemeClr val="bg1"/>
                </a:solidFill>
                <a:effectLst/>
                <a:cs typeface="+mj-cs"/>
              </a:defRPr>
            </a:lvl1pPr>
          </a:lstStyle>
          <a:p>
            <a:pPr algn="just" rtl="1"/>
            <a:r>
              <a:rPr lang="ar-SA" sz="1800" dirty="0">
                <a:solidFill>
                  <a:srgbClr val="000000"/>
                </a:solidFill>
                <a:latin typeface="Sakkal Majalla" panose="02000000000000000000" pitchFamily="2" charset="-78"/>
                <a:cs typeface="Sakkal Majalla" panose="02000000000000000000" pitchFamily="2" charset="-78"/>
              </a:rPr>
              <a:t>من الضروري فهم إمكانية إجـراء تغييرات على معاملات أداة </a:t>
            </a:r>
            <a:r>
              <a:rPr lang="ar-SA" sz="1800" dirty="0" err="1">
                <a:solidFill>
                  <a:srgbClr val="000000"/>
                </a:solidFill>
                <a:latin typeface="Sakkal Majalla" panose="02000000000000000000" pitchFamily="2" charset="-78"/>
                <a:cs typeface="Sakkal Majalla" panose="02000000000000000000" pitchFamily="2" charset="-78"/>
              </a:rPr>
              <a:t>سـولفر</a:t>
            </a:r>
            <a:r>
              <a:rPr lang="ar-SA" sz="1800" dirty="0">
                <a:solidFill>
                  <a:srgbClr val="000000"/>
                </a:solidFill>
                <a:latin typeface="Sakkal Majalla" panose="02000000000000000000" pitchFamily="2" charset="-78"/>
                <a:cs typeface="Sakkal Majalla" panose="02000000000000000000" pitchFamily="2" charset="-78"/>
              </a:rPr>
              <a:t> أو على الإجراء الذي يتم تنفيذه في أي وقت، </a:t>
            </a:r>
            <a:r>
              <a:rPr lang="ar-SA" sz="1800" dirty="0">
                <a:solidFill>
                  <a:srgbClr val="FF0000"/>
                </a:solidFill>
                <a:latin typeface="Sakkal Majalla" panose="02000000000000000000" pitchFamily="2" charset="-78"/>
                <a:cs typeface="Sakkal Majalla" panose="02000000000000000000" pitchFamily="2" charset="-78"/>
              </a:rPr>
              <a:t>وبذلك بناء على النتائج التي تقدمها الأداة</a:t>
            </a:r>
            <a:r>
              <a:rPr lang="ar-SA" sz="1800" dirty="0">
                <a:solidFill>
                  <a:srgbClr val="000000"/>
                </a:solidFill>
                <a:latin typeface="Sakkal Majalla" panose="02000000000000000000" pitchFamily="2" charset="-78"/>
                <a:cs typeface="Sakkal Majalla" panose="02000000000000000000" pitchFamily="2" charset="-78"/>
              </a:rPr>
              <a:t>، يمكن إعادة تقييـم المشكلة وتحديد ما إذا كانت هناك حاجة إلى تنفيذ عملية هذه الأداة مع تطبيق قيود معينة. </a:t>
            </a:r>
            <a:r>
              <a:rPr lang="ar-SA" sz="1800" dirty="0">
                <a:solidFill>
                  <a:srgbClr val="FF0000"/>
                </a:solidFill>
                <a:latin typeface="Sakkal Majalla" panose="02000000000000000000" pitchFamily="2" charset="-78"/>
                <a:cs typeface="Sakkal Majalla" panose="02000000000000000000" pitchFamily="2" charset="-78"/>
              </a:rPr>
              <a:t>لا تعد النتائج + </a:t>
            </a:r>
            <a:r>
              <a:rPr lang="ar-SA" sz="1800" dirty="0" err="1">
                <a:solidFill>
                  <a:srgbClr val="FF0000"/>
                </a:solidFill>
                <a:latin typeface="Sakkal Majalla" panose="02000000000000000000" pitchFamily="2" charset="-78"/>
                <a:cs typeface="Sakkal Majalla" panose="02000000000000000000" pitchFamily="2" charset="-78"/>
              </a:rPr>
              <a:t>سولفر</a:t>
            </a:r>
            <a:r>
              <a:rPr lang="ar-SA" sz="1800" dirty="0">
                <a:solidFill>
                  <a:srgbClr val="FF0000"/>
                </a:solidFill>
                <a:latin typeface="Sakkal Majalla" panose="02000000000000000000" pitchFamily="2" charset="-78"/>
                <a:cs typeface="Sakkal Majalla" panose="02000000000000000000" pitchFamily="2" charset="-78"/>
              </a:rPr>
              <a:t> مجرد أرقام فقط، </a:t>
            </a:r>
            <a:r>
              <a:rPr lang="ar-SA" sz="1800" dirty="0">
                <a:solidFill>
                  <a:srgbClr val="00B050"/>
                </a:solidFill>
                <a:latin typeface="Sakkal Majalla" panose="02000000000000000000" pitchFamily="2" charset="-78"/>
                <a:cs typeface="Sakkal Majalla" panose="02000000000000000000" pitchFamily="2" charset="-78"/>
              </a:rPr>
              <a:t>بل هي قيم ذات معنى محدد تخص الموقف قيد الدراسة</a:t>
            </a:r>
            <a:r>
              <a:rPr lang="ar-SA" sz="1800" dirty="0">
                <a:solidFill>
                  <a:srgbClr val="000000"/>
                </a:solidFill>
                <a:latin typeface="Sakkal Majalla" panose="02000000000000000000" pitchFamily="2" charset="-78"/>
                <a:cs typeface="Sakkal Majalla" panose="02000000000000000000" pitchFamily="2" charset="-78"/>
              </a:rPr>
              <a:t>، ولذلك يجب على عالم البيانات أو محلل الأعمال إجراء تقييم نقدي لهذه النتائج واتخاذ إجراءات إضافية إذا كانت النتائج غير مرضية.</a:t>
            </a:r>
          </a:p>
        </p:txBody>
      </p:sp>
      <p:sp>
        <p:nvSpPr>
          <p:cNvPr id="6" name="مربع نص 5">
            <a:extLst>
              <a:ext uri="{FF2B5EF4-FFF2-40B4-BE49-F238E27FC236}">
                <a16:creationId xmlns:a16="http://schemas.microsoft.com/office/drawing/2014/main" id="{5687B3EC-5A08-CBA8-B7A2-6A3B2ACFC64D}"/>
              </a:ext>
            </a:extLst>
          </p:cNvPr>
          <p:cNvSpPr txBox="1"/>
          <p:nvPr/>
        </p:nvSpPr>
        <p:spPr>
          <a:xfrm>
            <a:off x="4040830" y="109427"/>
            <a:ext cx="3330615" cy="584775"/>
          </a:xfrm>
          <a:prstGeom prst="rect">
            <a:avLst/>
          </a:prstGeom>
          <a:noFill/>
        </p:spPr>
        <p:txBody>
          <a:bodyPr wrap="square">
            <a:spAutoFit/>
          </a:bodyPr>
          <a:lstStyle/>
          <a:p>
            <a:pPr algn="ctr" rtl="1"/>
            <a:r>
              <a:rPr lang="ar-SA" sz="3200" b="1" dirty="0">
                <a:solidFill>
                  <a:schemeClr val="accent2">
                    <a:lumMod val="75000"/>
                  </a:schemeClr>
                </a:solidFill>
                <a:latin typeface="Sakkal Majalla" panose="02000000000000000000" pitchFamily="2" charset="-78"/>
                <a:cs typeface="Sakkal Majalla" panose="02000000000000000000" pitchFamily="2" charset="-78"/>
              </a:rPr>
              <a:t>ما هي أداة إكسل </a:t>
            </a:r>
            <a:r>
              <a:rPr lang="ar-SA" sz="3200" b="1" dirty="0" err="1">
                <a:solidFill>
                  <a:schemeClr val="accent2">
                    <a:lumMod val="75000"/>
                  </a:schemeClr>
                </a:solidFill>
                <a:latin typeface="Sakkal Majalla" panose="02000000000000000000" pitchFamily="2" charset="-78"/>
                <a:cs typeface="Sakkal Majalla" panose="02000000000000000000" pitchFamily="2" charset="-78"/>
              </a:rPr>
              <a:t>سولفر</a:t>
            </a:r>
            <a:r>
              <a:rPr lang="ar-SA" sz="3200" b="1" dirty="0">
                <a:solidFill>
                  <a:schemeClr val="accent2">
                    <a:lumMod val="75000"/>
                  </a:schemeClr>
                </a:solidFill>
                <a:latin typeface="Sakkal Majalla" panose="02000000000000000000" pitchFamily="2" charset="-78"/>
                <a:cs typeface="Sakkal Majalla" panose="02000000000000000000" pitchFamily="2" charset="-78"/>
              </a:rPr>
              <a:t>؟ </a:t>
            </a:r>
            <a:endParaRPr lang="ar-SA" sz="1400" dirty="0">
              <a:solidFill>
                <a:srgbClr val="000000"/>
              </a:solidFill>
              <a:latin typeface="Sakkal Majalla" panose="02000000000000000000" pitchFamily="2" charset="-78"/>
              <a:ea typeface="Calibri" panose="020F0502020204030204" pitchFamily="34" charset="0"/>
              <a:cs typeface="Sakkal Majalla" panose="02000000000000000000" pitchFamily="2" charset="-78"/>
            </a:endParaRPr>
          </a:p>
        </p:txBody>
      </p:sp>
    </p:spTree>
    <p:extLst>
      <p:ext uri="{BB962C8B-B14F-4D97-AF65-F5344CB8AC3E}">
        <p14:creationId xmlns:p14="http://schemas.microsoft.com/office/powerpoint/2010/main" val="261489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2" name="مجموعة 1">
            <a:extLst>
              <a:ext uri="{FF2B5EF4-FFF2-40B4-BE49-F238E27FC236}">
                <a16:creationId xmlns:a16="http://schemas.microsoft.com/office/drawing/2014/main" id="{6006C731-C628-442F-6693-7CA3ADC61C93}"/>
              </a:ext>
            </a:extLst>
          </p:cNvPr>
          <p:cNvGrpSpPr/>
          <p:nvPr/>
        </p:nvGrpSpPr>
        <p:grpSpPr>
          <a:xfrm>
            <a:off x="85060" y="4775125"/>
            <a:ext cx="8973880" cy="368915"/>
            <a:chOff x="85060" y="4775125"/>
            <a:chExt cx="8973880" cy="368915"/>
          </a:xfrm>
        </p:grpSpPr>
        <p:sp>
          <p:nvSpPr>
            <p:cNvPr id="3" name="Google Shape;1161;p24">
              <a:extLst>
                <a:ext uri="{FF2B5EF4-FFF2-40B4-BE49-F238E27FC236}">
                  <a16:creationId xmlns:a16="http://schemas.microsoft.com/office/drawing/2014/main" id="{61DBEFA3-921E-1F02-FE74-4FA0D1058604}"/>
                </a:ext>
              </a:extLst>
            </p:cNvPr>
            <p:cNvSpPr/>
            <p:nvPr/>
          </p:nvSpPr>
          <p:spPr>
            <a:xfrm>
              <a:off x="85060" y="4775125"/>
              <a:ext cx="8973880" cy="368915"/>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مربع نص 3">
              <a:extLst>
                <a:ext uri="{FF2B5EF4-FFF2-40B4-BE49-F238E27FC236}">
                  <a16:creationId xmlns:a16="http://schemas.microsoft.com/office/drawing/2014/main" id="{B1508502-62DC-3ADD-6E99-96FB3F4A7F76}"/>
                </a:ext>
              </a:extLst>
            </p:cNvPr>
            <p:cNvSpPr txBox="1"/>
            <p:nvPr/>
          </p:nvSpPr>
          <p:spPr>
            <a:xfrm>
              <a:off x="3325928" y="4802823"/>
              <a:ext cx="2146143" cy="307777"/>
            </a:xfrm>
            <a:prstGeom prst="rect">
              <a:avLst/>
            </a:prstGeom>
            <a:noFill/>
          </p:spPr>
          <p:txBody>
            <a:bodyPr wrap="square">
              <a:spAutoFit/>
            </a:bodyPr>
            <a:lstStyle/>
            <a:p>
              <a:pPr algn="ctr" rtl="1"/>
              <a:r>
                <a:rPr lang="ar-SA" b="1" i="0" u="none" strike="noStrike" baseline="0" dirty="0">
                  <a:solidFill>
                    <a:schemeClr val="bg1"/>
                  </a:solidFill>
                  <a:latin typeface="Calibri" panose="020F0502020204030204" pitchFamily="34" charset="0"/>
                  <a:cs typeface="Calibri" panose="020F0502020204030204" pitchFamily="34" charset="0"/>
                </a:rPr>
                <a:t>إعداد المعلمة : منال الرحيلي</a:t>
              </a:r>
              <a:endParaRPr lang="ar-SA" b="1" dirty="0">
                <a:solidFill>
                  <a:schemeClr val="bg1"/>
                </a:solidFill>
              </a:endParaRPr>
            </a:p>
          </p:txBody>
        </p:sp>
      </p:grpSp>
      <p:pic>
        <p:nvPicPr>
          <p:cNvPr id="1030" name="Picture 6">
            <a:extLst>
              <a:ext uri="{FF2B5EF4-FFF2-40B4-BE49-F238E27FC236}">
                <a16:creationId xmlns:a16="http://schemas.microsoft.com/office/drawing/2014/main" id="{E0D6BBFF-C878-C039-4D23-12B50A499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60" y="356743"/>
            <a:ext cx="2488019" cy="4418382"/>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764;p22">
            <a:extLst>
              <a:ext uri="{FF2B5EF4-FFF2-40B4-BE49-F238E27FC236}">
                <a16:creationId xmlns:a16="http://schemas.microsoft.com/office/drawing/2014/main" id="{5834191F-D556-8052-2AAD-CC42DE552491}"/>
              </a:ext>
            </a:extLst>
          </p:cNvPr>
          <p:cNvSpPr/>
          <p:nvPr/>
        </p:nvSpPr>
        <p:spPr>
          <a:xfrm>
            <a:off x="2530549" y="1064871"/>
            <a:ext cx="6528391" cy="2963119"/>
          </a:xfrm>
          <a:prstGeom prst="roundRect">
            <a:avLst>
              <a:gd name="adj" fmla="val 11122"/>
            </a:avLst>
          </a:prstGeom>
          <a:solidFill>
            <a:srgbClr val="CCF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CCFEEB"/>
              </a:solidFill>
            </a:endParaRPr>
          </a:p>
        </p:txBody>
      </p:sp>
      <p:sp>
        <p:nvSpPr>
          <p:cNvPr id="8" name="مربع نص 7">
            <a:extLst>
              <a:ext uri="{FF2B5EF4-FFF2-40B4-BE49-F238E27FC236}">
                <a16:creationId xmlns:a16="http://schemas.microsoft.com/office/drawing/2014/main" id="{6ECEA98E-10C8-21DC-0590-1CBD33014AE1}"/>
              </a:ext>
            </a:extLst>
          </p:cNvPr>
          <p:cNvSpPr txBox="1"/>
          <p:nvPr/>
        </p:nvSpPr>
        <p:spPr>
          <a:xfrm>
            <a:off x="2661908" y="1411772"/>
            <a:ext cx="6308203" cy="2308324"/>
          </a:xfrm>
          <a:prstGeom prst="rect">
            <a:avLst/>
          </a:prstGeom>
          <a:noFill/>
        </p:spPr>
        <p:txBody>
          <a:bodyPr wrap="square">
            <a:spAutoFit/>
          </a:bodyPr>
          <a:lstStyle>
            <a:defPPr>
              <a:defRPr lang="ar-SA"/>
            </a:defPPr>
            <a:lvl1pPr>
              <a:defRPr b="0" i="0">
                <a:solidFill>
                  <a:srgbClr val="202124"/>
                </a:solidFill>
                <a:effectLst/>
                <a:cs typeface="+mj-cs"/>
              </a:defRPr>
            </a:lvl1pPr>
          </a:lstStyle>
          <a:p>
            <a:pPr algn="just" rtl="1"/>
            <a:r>
              <a:rPr lang="ar-SA" sz="1800" dirty="0">
                <a:solidFill>
                  <a:srgbClr val="000000"/>
                </a:solidFill>
                <a:latin typeface="Sakkal Majalla" panose="02000000000000000000" pitchFamily="2" charset="-78"/>
                <a:cs typeface="Sakkal Majalla" panose="02000000000000000000" pitchFamily="2" charset="-78"/>
              </a:rPr>
              <a:t>قيل تشغيل أداة إكسل </a:t>
            </a:r>
            <a:r>
              <a:rPr lang="ar-SA" sz="1800" dirty="0" err="1">
                <a:solidFill>
                  <a:srgbClr val="000000"/>
                </a:solidFill>
                <a:latin typeface="Sakkal Majalla" panose="02000000000000000000" pitchFamily="2" charset="-78"/>
                <a:cs typeface="Sakkal Majalla" panose="02000000000000000000" pitchFamily="2" charset="-78"/>
              </a:rPr>
              <a:t>سولقر</a:t>
            </a:r>
            <a:r>
              <a:rPr lang="ar-SA" sz="1800" dirty="0">
                <a:solidFill>
                  <a:srgbClr val="000000"/>
                </a:solidFill>
                <a:latin typeface="Sakkal Majalla" panose="02000000000000000000" pitchFamily="2" charset="-78"/>
                <a:cs typeface="Sakkal Majalla" panose="02000000000000000000" pitchFamily="2" charset="-78"/>
              </a:rPr>
              <a:t>، </a:t>
            </a:r>
            <a:r>
              <a:rPr lang="ar-SA" sz="1800" dirty="0">
                <a:solidFill>
                  <a:srgbClr val="FF0000"/>
                </a:solidFill>
                <a:latin typeface="Sakkal Majalla" panose="02000000000000000000" pitchFamily="2" charset="-78"/>
                <a:cs typeface="Sakkal Majalla" panose="02000000000000000000" pitchFamily="2" charset="-78"/>
              </a:rPr>
              <a:t>يجب صياغة المشكلة (النموذج) في ورقة عمل</a:t>
            </a:r>
            <a:r>
              <a:rPr lang="ar-SA" sz="1800" dirty="0">
                <a:solidFill>
                  <a:srgbClr val="000000"/>
                </a:solidFill>
                <a:latin typeface="Sakkal Majalla" panose="02000000000000000000" pitchFamily="2" charset="-78"/>
                <a:cs typeface="Sakkal Majalla" panose="02000000000000000000" pitchFamily="2" charset="-78"/>
              </a:rPr>
              <a:t>، حيث يعرف هذا النموذج المشكلة التي تريد إيجاد حل لها. </a:t>
            </a:r>
          </a:p>
          <a:p>
            <a:pPr algn="just" rtl="1"/>
            <a:r>
              <a:rPr lang="ar-SA" sz="1800" dirty="0">
                <a:solidFill>
                  <a:srgbClr val="000000"/>
                </a:solidFill>
                <a:latin typeface="Sakkal Majalla" panose="02000000000000000000" pitchFamily="2" charset="-78"/>
                <a:cs typeface="Sakkal Majalla" panose="02000000000000000000" pitchFamily="2" charset="-78"/>
              </a:rPr>
              <a:t>لقد جمعت في الدرس السابق بيانات الرحلات السياحية الشهرية للعام 2019 من صفحة بيانات السياحة التابعة لوزارة السياحة السعودية في البوابة الوطنية للبيانات المفتوحة  </a:t>
            </a:r>
            <a:r>
              <a:rPr lang="en-US" sz="1800" dirty="0">
                <a:solidFill>
                  <a:srgbClr val="000000"/>
                </a:solidFill>
                <a:latin typeface="Sakkal Majalla" panose="02000000000000000000" pitchFamily="2" charset="-78"/>
                <a:cs typeface="Sakkal Majalla" panose="02000000000000000000" pitchFamily="2" charset="-78"/>
              </a:rPr>
              <a:t>https://data.gov.sa ، </a:t>
            </a:r>
            <a:r>
              <a:rPr lang="ar-SA" sz="1800" dirty="0">
                <a:solidFill>
                  <a:srgbClr val="000000"/>
                </a:solidFill>
                <a:latin typeface="Sakkal Majalla" panose="02000000000000000000" pitchFamily="2" charset="-78"/>
                <a:cs typeface="Sakkal Majalla" panose="02000000000000000000" pitchFamily="2" charset="-78"/>
              </a:rPr>
              <a:t>وفي هذا الدرس ستستخدم نفس البيانات من أجل الوصول إلى نتائج محددة تساعد في تنظيم حملات للترويج للسياحة في المملكة العربية السعودية للعام 2023، وذلك باستخدام أداة إكسل </a:t>
            </a:r>
            <a:r>
              <a:rPr lang="ar-SA" sz="1800" dirty="0" err="1">
                <a:solidFill>
                  <a:srgbClr val="000000"/>
                </a:solidFill>
                <a:latin typeface="Sakkal Majalla" panose="02000000000000000000" pitchFamily="2" charset="-78"/>
                <a:cs typeface="Sakkal Majalla" panose="02000000000000000000" pitchFamily="2" charset="-78"/>
              </a:rPr>
              <a:t>سولفر</a:t>
            </a:r>
            <a:r>
              <a:rPr lang="ar-SA" sz="1800" dirty="0">
                <a:solidFill>
                  <a:srgbClr val="000000"/>
                </a:solidFill>
                <a:latin typeface="Sakkal Majalla" panose="02000000000000000000" pitchFamily="2" charset="-78"/>
                <a:cs typeface="Sakkal Majalla" panose="02000000000000000000" pitchFamily="2" charset="-78"/>
              </a:rPr>
              <a:t>. لتحقيق ذلك، يتعين عليك أولا صياغة المشكلة ثم تحديد نوع المعلومات التي تريد، الحصول عليها من أداة إكسل </a:t>
            </a:r>
            <a:r>
              <a:rPr lang="ar-SA" sz="1800" dirty="0" err="1">
                <a:solidFill>
                  <a:srgbClr val="000000"/>
                </a:solidFill>
                <a:latin typeface="Sakkal Majalla" panose="02000000000000000000" pitchFamily="2" charset="-78"/>
                <a:cs typeface="Sakkal Majalla" panose="02000000000000000000" pitchFamily="2" charset="-78"/>
              </a:rPr>
              <a:t>سولفر</a:t>
            </a:r>
            <a:r>
              <a:rPr lang="ar-SA" sz="1800" dirty="0">
                <a:solidFill>
                  <a:srgbClr val="000000"/>
                </a:solidFill>
                <a:latin typeface="Sakkal Majalla" panose="02000000000000000000" pitchFamily="2" charset="-78"/>
                <a:cs typeface="Sakkal Majalla" panose="02000000000000000000" pitchFamily="2" charset="-78"/>
              </a:rPr>
              <a:t>.</a:t>
            </a:r>
          </a:p>
        </p:txBody>
      </p:sp>
      <p:sp>
        <p:nvSpPr>
          <p:cNvPr id="10" name="مربع نص 9">
            <a:extLst>
              <a:ext uri="{FF2B5EF4-FFF2-40B4-BE49-F238E27FC236}">
                <a16:creationId xmlns:a16="http://schemas.microsoft.com/office/drawing/2014/main" id="{563BDF38-F900-292A-1B18-5ECE367CA082}"/>
              </a:ext>
            </a:extLst>
          </p:cNvPr>
          <p:cNvSpPr txBox="1"/>
          <p:nvPr/>
        </p:nvSpPr>
        <p:spPr>
          <a:xfrm>
            <a:off x="3345642" y="105534"/>
            <a:ext cx="4572000" cy="584775"/>
          </a:xfrm>
          <a:prstGeom prst="rect">
            <a:avLst/>
          </a:prstGeom>
          <a:noFill/>
        </p:spPr>
        <p:txBody>
          <a:bodyPr wrap="square">
            <a:spAutoFit/>
          </a:bodyPr>
          <a:lstStyle/>
          <a:p>
            <a:pPr algn="ctr" rtl="1"/>
            <a:r>
              <a:rPr lang="ar-SA" sz="3200" b="1" dirty="0">
                <a:solidFill>
                  <a:schemeClr val="accent2">
                    <a:lumMod val="75000"/>
                  </a:schemeClr>
                </a:solidFill>
                <a:latin typeface="Sakkal Majalla" panose="02000000000000000000" pitchFamily="2" charset="-78"/>
                <a:cs typeface="Sakkal Majalla" panose="02000000000000000000" pitchFamily="2" charset="-78"/>
              </a:rPr>
              <a:t>صياغة المشكلة </a:t>
            </a:r>
          </a:p>
        </p:txBody>
      </p:sp>
    </p:spTree>
    <p:extLst>
      <p:ext uri="{BB962C8B-B14F-4D97-AF65-F5344CB8AC3E}">
        <p14:creationId xmlns:p14="http://schemas.microsoft.com/office/powerpoint/2010/main" val="2590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theme/theme1.xml><?xml version="1.0" encoding="utf-8"?>
<a:theme xmlns:a="http://schemas.openxmlformats.org/drawingml/2006/main" name="Marketing Models Infographics by Slidesgo">
  <a:themeElements>
    <a:clrScheme name="Simple Light">
      <a:dk1>
        <a:srgbClr val="000000"/>
      </a:dk1>
      <a:lt1>
        <a:srgbClr val="FFFFFF"/>
      </a:lt1>
      <a:dk2>
        <a:srgbClr val="595959"/>
      </a:dk2>
      <a:lt2>
        <a:srgbClr val="EEEEEE"/>
      </a:lt2>
      <a:accent1>
        <a:srgbClr val="B22620"/>
      </a:accent1>
      <a:accent2>
        <a:srgbClr val="FF4F47"/>
      </a:accent2>
      <a:accent3>
        <a:srgbClr val="FF9139"/>
      </a:accent3>
      <a:accent4>
        <a:srgbClr val="FFBE4A"/>
      </a:accent4>
      <a:accent5>
        <a:srgbClr val="008C9E"/>
      </a:accent5>
      <a:accent6>
        <a:srgbClr val="00C5CE"/>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1088</TotalTime>
  <Words>2230</Words>
  <Application>Microsoft Office PowerPoint</Application>
  <PresentationFormat>عرض على الشاشة (16:9)</PresentationFormat>
  <Paragraphs>142</Paragraphs>
  <Slides>39</Slides>
  <Notes>38</Notes>
  <HiddenSlides>0</HiddenSlides>
  <MMClips>1</MMClips>
  <ScaleCrop>false</ScaleCrop>
  <HeadingPairs>
    <vt:vector size="6" baseType="variant">
      <vt:variant>
        <vt:lpstr>الخطوط المستخدمة</vt:lpstr>
      </vt:variant>
      <vt:variant>
        <vt:i4>5</vt:i4>
      </vt:variant>
      <vt:variant>
        <vt:lpstr>نسق</vt:lpstr>
      </vt:variant>
      <vt:variant>
        <vt:i4>1</vt:i4>
      </vt:variant>
      <vt:variant>
        <vt:lpstr>عناوين الشرائح</vt:lpstr>
      </vt:variant>
      <vt:variant>
        <vt:i4>39</vt:i4>
      </vt:variant>
    </vt:vector>
  </HeadingPairs>
  <TitlesOfParts>
    <vt:vector size="45" baseType="lpstr">
      <vt:lpstr>Calibri</vt:lpstr>
      <vt:lpstr>Roboto</vt:lpstr>
      <vt:lpstr>Arial</vt:lpstr>
      <vt:lpstr>Fira Sans</vt:lpstr>
      <vt:lpstr>Sakkal Majalla</vt:lpstr>
      <vt:lpstr>Marketing Models Infographics by Slidesgo</vt:lpstr>
      <vt:lpstr>عرض تقديمي في PowerPoint</vt:lpstr>
      <vt:lpstr>أهداف التعلم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hp</dc:creator>
  <cp:lastModifiedBy>منال الرحيلي</cp:lastModifiedBy>
  <cp:revision>14</cp:revision>
  <dcterms:modified xsi:type="dcterms:W3CDTF">2022-11-01T18:07:01Z</dcterms:modified>
</cp:coreProperties>
</file>