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</p:sldIdLst>
  <p:sldSz cy="6858000" cx="12192000"/>
  <p:notesSz cx="6858000" cy="9144000"/>
  <p:embeddedFontLst>
    <p:embeddedFont>
      <p:font typeface="Tahoma"/>
      <p:regular r:id="rId36"/>
      <p:bold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8" roundtripDataSignature="AMtx7mh7InQnasmE+q6PSqPiqmaxq+OZz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7" Type="http://schemas.openxmlformats.org/officeDocument/2006/relationships/font" Target="fonts/Tahoma-bold.fntdata"/><Relationship Id="rId36" Type="http://schemas.openxmlformats.org/officeDocument/2006/relationships/font" Target="fonts/Tahoma-regular.fntdata"/><Relationship Id="rId38" Type="http://customschemas.google.com/relationships/presentationmetadata" Target="metadata"/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ar-SA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9eMWG3fwiEU" TargetMode="Externa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www.youtube.com/watch?v=xiAcWWEUQyU" TargetMode="Externa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4" name="Google Shape;144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6" name="Google Shape;256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995"/>
              </a:buClr>
              <a:buSzPts val="1200"/>
              <a:buFont typeface="Calibri"/>
              <a:buNone/>
            </a:pPr>
            <a:r>
              <a:rPr b="1" lang="ar-SA" sz="1200">
                <a:solidFill>
                  <a:srgbClr val="FF7995"/>
                </a:solidFill>
              </a:rPr>
              <a:t>لأن أساس جميع العمليات في الحاسب منظمة و مرتبة فإن الحاسب دقيق و سريع في عمله و هنا دعوة للجميع إلى الانضباط و الانتظام</a:t>
            </a:r>
            <a:endParaRPr b="1" sz="1200">
              <a:solidFill>
                <a:srgbClr val="FF7995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995"/>
              </a:buClr>
              <a:buSzPts val="1200"/>
              <a:buFont typeface="Calibri"/>
              <a:buNone/>
            </a:pPr>
            <a:r>
              <a:rPr b="1" lang="ar-SA" sz="1200">
                <a:solidFill>
                  <a:srgbClr val="FF7995"/>
                </a:solidFill>
              </a:rPr>
              <a:t>فكل أمورنا لابد لها من التخطيط و التنظيم و تحديد أوقات لها لضمان سيرها على أكمل وجه</a:t>
            </a:r>
            <a:endParaRPr/>
          </a:p>
        </p:txBody>
      </p:sp>
      <p:sp>
        <p:nvSpPr>
          <p:cNvPr id="257" name="Google Shape;257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1" name="Google Shape;311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Google Shape;355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ar-SA"/>
              <a:t>هذا القالب مصمم ومقدم حصريًا من قبل "بوربوينت بالعربي Arabppt.com. لمزيد من القوالب العربية الاحترافية، يمكنكم تصفح موقعنا وتنزيل القوالب العربية الاحترافية مجانًا.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8" name="Google Shape;378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-SA" u="sng">
                <a:solidFill>
                  <a:schemeClr val="hlink"/>
                </a:solidFill>
                <a:hlinkClick r:id="rId2"/>
              </a:rPr>
              <a:t>Inside of Hard Drive - YouTube</a:t>
            </a:r>
            <a:endParaRPr/>
          </a:p>
        </p:txBody>
      </p:sp>
      <p:sp>
        <p:nvSpPr>
          <p:cNvPr id="379" name="Google Shape;379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6" name="Google Shape;386;p2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-SA"/>
              <a:t>https://wordwall.net/resource/19535853</a:t>
            </a:r>
            <a:endParaRPr/>
          </a:p>
        </p:txBody>
      </p:sp>
      <p:sp>
        <p:nvSpPr>
          <p:cNvPr id="387" name="Google Shape;387;p2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" name="Google Shape;394;p2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3" name="Google Shape;443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" name="Google Shape;444;p2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3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9" name="Google Shape;159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6" name="Google Shape;496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/>
              <a:t>نعم – الفلاش ميموري – ذاكرة SD – التخزين السحابي</a:t>
            </a:r>
            <a:endParaRPr/>
          </a:p>
        </p:txBody>
      </p:sp>
      <p:sp>
        <p:nvSpPr>
          <p:cNvPr id="497" name="Google Shape;497;p3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" name="Google Shape;502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5" name="Google Shape;175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-SA"/>
              <a:t>https://www.liveworksheets.com/1-gx2063007ee</a:t>
            </a:r>
            <a:endParaRPr/>
          </a:p>
        </p:txBody>
      </p:sp>
      <p:sp>
        <p:nvSpPr>
          <p:cNvPr id="188" name="Google Shape;188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u="sng">
                <a:solidFill>
                  <a:schemeClr val="hlink"/>
                </a:solidFill>
                <a:hlinkClick r:id="rId2"/>
              </a:rPr>
              <a:t>الجهاز الهضمي ورحلة الهضم - YouTube</a:t>
            </a:r>
            <a:endParaRPr/>
          </a:p>
        </p:txBody>
      </p:sp>
      <p:sp>
        <p:nvSpPr>
          <p:cNvPr id="200" name="Google Shape;200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-SA"/>
              <a:t>https://youtu.be/7tNXHDL43Eo</a:t>
            </a:r>
            <a:endParaRPr/>
          </a:p>
        </p:txBody>
      </p:sp>
      <p:sp>
        <p:nvSpPr>
          <p:cNvPr id="218" name="Google Shape;218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1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شريحة عنوان">
  <p:cSld name="شريحة عنوان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عنوان ومحتوى">
  <p:cSld name="9_عنوان ومحتوى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4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عنوان ومحتوى">
  <p:cSld name="8_عنوان ومحتوى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عنوان ومحتوى">
  <p:cSld name="7_عنوان ومحتوى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Google Shape;38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عنوان ومحتوى">
  <p:cSld name="6_عنوان ومحتوى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Google Shape;40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عنوان ومحتوى">
  <p:cSld name="5_عنوان ومحتوى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عنوان ومحتوى">
  <p:cSld name="4_عنوان ومحتوى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Google Shape;44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عنوان ومحتوى">
  <p:cSld name="3_عنوان ومحتوى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عنوان ومحتوى">
  <p:cSld name="2_عنوان ومحتوى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Google Shape;48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عنوان ومحتوى">
  <p:cSld name="1_عنوان ومحتوى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عنوان المقطع">
  <p:cSld name="3_عنوان المقطع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Google Shape;52;p5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محتويان">
  <p:cSld name="محتويان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oogle Shape;18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عنوان المقطع">
  <p:cSld name="2_عنوان المقطع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عنوان المقطع">
  <p:cSld name="1_عنوان المقطع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Google Shape;56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محتويان">
  <p:cSld name="2_محتويان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5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محتويان">
  <p:cSld name="1_محتويان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5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9_مقارنة">
  <p:cSld name="29_مقارنة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5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8_مقارنة">
  <p:cSld name="28_مقارنة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5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7_مقارنة">
  <p:cSld name="27_مقارنة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5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6_مقارنة">
  <p:cSld name="26_مقارنة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5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5_مقارنة">
  <p:cSld name="25_مقارنة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Google Shape;70;p6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4_مقارنة">
  <p:cSld name="24_مقارنة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6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المقطع">
  <p:cSld name="عنوان المقطع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3_مقارنة">
  <p:cSld name="23_مقارنة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6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2_مقارنة">
  <p:cSld name="22_مقارنة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6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1_مقارنة">
  <p:cSld name="21_مقارنة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6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0_مقارنة">
  <p:cSld name="20_مقارنة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" name="Google Shape;80;p6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9_مقارنة">
  <p:cSld name="19_مقارنة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6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8_مقارنة">
  <p:cSld name="18_مقارنة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6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7_مقارنة">
  <p:cSld name="17_مقارنة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6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6_مقارنة">
  <p:cSld name="16_مقارنة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6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5_مقارنة">
  <p:cSld name="15_مقارنة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7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4_مقارنة">
  <p:cSld name="14_مقارنة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7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مقارنة">
  <p:cSld name="مقارنة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3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مقارنة">
  <p:cSld name="13_مقارنة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7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مقارنة">
  <p:cSld name="12_مقارنة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7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مقارنة">
  <p:cSld name="11_مقارنة"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7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مقارنة">
  <p:cSld name="10_مقارنة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7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مقارنة">
  <p:cSld name="9_مقارنة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7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_مقارنة">
  <p:cSld name="8_مقارنة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7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مقارنة">
  <p:cSld name="7_مقارنة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7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_مقارنة">
  <p:cSld name="6_مقارنة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7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مقارنة">
  <p:cSld name="5_مقارنة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8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مقارنة">
  <p:cSld name="4_مقارنة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Google Shape;112;p8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ومحتوى">
  <p:cSld name="عنوان ومحتوى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3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مقارنة">
  <p:cSld name="3_مقارنة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8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مقارنة">
  <p:cSld name="2_مقارنة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8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مقارنة">
  <p:cSld name="1_مقارنة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8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فقط">
  <p:cSld name="عنوان فقط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799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فارغ" type="blank">
  <p:cSld name="BLANK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محتوى مع تسمية توضيحية">
  <p:cSld name="محتوى مع تسمية توضيحية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صورة مع تسمية توضيحية" type="picTx">
  <p:cSld name="PICTURE_WITH_CAPTION_TEXT"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8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5" name="Google Shape;125;p8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26" name="Google Shape;126;p8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27" name="Google Shape;127;p88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p8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88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ونص عمودي" type="vertTx">
  <p:cSld name="VERTICAL_TEXT"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8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p89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p8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89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عنوان ونص عموديان" type="vertTitleAndTx">
  <p:cSld name="VERTICAL_TITLE_AND_VERTICAL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9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9" name="Google Shape;139;p90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9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90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1" algn="l">
              <a:spcBef>
                <a:spcPts val="0"/>
              </a:spcBef>
              <a:buNone/>
              <a:defRPr/>
            </a:lvl1pPr>
            <a:lvl2pPr indent="0" lvl="1" marL="0" rtl="1" algn="l">
              <a:spcBef>
                <a:spcPts val="0"/>
              </a:spcBef>
              <a:buNone/>
              <a:defRPr/>
            </a:lvl2pPr>
            <a:lvl3pPr indent="0" lvl="2" marL="0" rtl="1" algn="l">
              <a:spcBef>
                <a:spcPts val="0"/>
              </a:spcBef>
              <a:buNone/>
              <a:defRPr/>
            </a:lvl3pPr>
            <a:lvl4pPr indent="0" lvl="3" marL="0" rtl="1" algn="l">
              <a:spcBef>
                <a:spcPts val="0"/>
              </a:spcBef>
              <a:buNone/>
              <a:defRPr/>
            </a:lvl4pPr>
            <a:lvl5pPr indent="0" lvl="4" marL="0" rtl="1" algn="l">
              <a:spcBef>
                <a:spcPts val="0"/>
              </a:spcBef>
              <a:buNone/>
              <a:defRPr/>
            </a:lvl5pPr>
            <a:lvl6pPr indent="0" lvl="5" marL="0" rtl="1" algn="l">
              <a:spcBef>
                <a:spcPts val="0"/>
              </a:spcBef>
              <a:buNone/>
              <a:defRPr/>
            </a:lvl6pPr>
            <a:lvl7pPr indent="0" lvl="6" marL="0" rtl="1" algn="l">
              <a:spcBef>
                <a:spcPts val="0"/>
              </a:spcBef>
              <a:buNone/>
              <a:defRPr/>
            </a:lvl7pPr>
            <a:lvl8pPr indent="0" lvl="7" marL="0" rtl="1" algn="l">
              <a:spcBef>
                <a:spcPts val="0"/>
              </a:spcBef>
              <a:buNone/>
              <a:defRPr/>
            </a:lvl8pPr>
            <a:lvl9pPr indent="0" lvl="8" marL="0" rtl="1" algn="l">
              <a:spcBef>
                <a:spcPts val="0"/>
              </a:spcBef>
              <a:buNone/>
              <a:defRPr/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3_عنوان ومحتوى">
  <p:cSld name="13_عنوان ومحتوى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oogle Shape;26;p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عنوان ومحتوى">
  <p:cSld name="12_عنوان ومحتوى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3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عنوان ومحتوى">
  <p:cSld name="11_عنوان ومحتوى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oogle Shape;30;p4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عنوان ومحتوى">
  <p:cSld name="10_عنوان ومحتوى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Google Shape;32;p4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11.xml"/><Relationship Id="rId5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10.xml"/><Relationship Id="rId54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13.xml"/><Relationship Id="rId5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12.xml"/><Relationship Id="rId56" Type="http://schemas.openxmlformats.org/officeDocument/2006/relationships/slideLayout" Target="../slideLayouts/slideLayout56.xml"/><Relationship Id="rId15" Type="http://schemas.openxmlformats.org/officeDocument/2006/relationships/slideLayout" Target="../slideLayouts/slideLayout15.xml"/><Relationship Id="rId59" Type="http://schemas.openxmlformats.org/officeDocument/2006/relationships/theme" Target="../theme/theme2.xml"/><Relationship Id="rId14" Type="http://schemas.openxmlformats.org/officeDocument/2006/relationships/slideLayout" Target="../slideLayouts/slideLayout14.xml"/><Relationship Id="rId58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1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3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1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32"/>
          <p:cNvSpPr txBox="1"/>
          <p:nvPr>
            <p:ph idx="10" type="dt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32"/>
          <p:cNvSpPr txBox="1"/>
          <p:nvPr>
            <p:ph idx="12" type="sldNum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1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S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  <p:sldLayoutId id="2147483702" r:id="rId54"/>
    <p:sldLayoutId id="2147483703" r:id="rId55"/>
    <p:sldLayoutId id="2147483704" r:id="rId56"/>
    <p:sldLayoutId id="2147483705" r:id="rId57"/>
    <p:sldLayoutId id="2147483706" r:id="rId5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Relationship Id="rId4" Type="http://schemas.openxmlformats.org/officeDocument/2006/relationships/image" Target="../media/image17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jpg"/><Relationship Id="rId4" Type="http://schemas.openxmlformats.org/officeDocument/2006/relationships/image" Target="../media/image18.jpg"/><Relationship Id="rId5" Type="http://schemas.openxmlformats.org/officeDocument/2006/relationships/image" Target="../media/image11.jpg"/><Relationship Id="rId6" Type="http://schemas.openxmlformats.org/officeDocument/2006/relationships/image" Target="../media/image2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4.png"/><Relationship Id="rId4" Type="http://schemas.openxmlformats.org/officeDocument/2006/relationships/image" Target="../media/image2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wordwall.net/resource/19535853" TargetMode="Externa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3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6.jpg"/><Relationship Id="rId4" Type="http://schemas.openxmlformats.org/officeDocument/2006/relationships/image" Target="../media/image11.jpg"/><Relationship Id="rId5" Type="http://schemas.openxmlformats.org/officeDocument/2006/relationships/image" Target="../media/image25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jpg"/><Relationship Id="rId4" Type="http://schemas.openxmlformats.org/officeDocument/2006/relationships/image" Target="../media/image10.png"/><Relationship Id="rId5" Type="http://schemas.openxmlformats.org/officeDocument/2006/relationships/image" Target="../media/image6.gif"/><Relationship Id="rId6" Type="http://schemas.openxmlformats.org/officeDocument/2006/relationships/image" Target="../media/image7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1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liveworksheets.com/1-gx2063007ee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2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ordwall.net/ar/resource/662108/%D9%82%D9%85-%D8%A8%D8%AA%D8%B1%D8%AA%D9%8A%D8%A8-%D9%85%D8%B1%D8%A7%D8%AD%D9%84-%D8%AF%D9%88%D8%B1%D8%A9-%D8%A7%D9%84%D8%AC%D9%84%D8%A8-%D9%88%D8%A7%D9%84%D8%AA%D9%86%D9%81%D9%8A%D8%B0" TargetMode="External"/><Relationship Id="rId4" Type="http://schemas.openxmlformats.org/officeDocument/2006/relationships/hyperlink" Target="https://wordwall.net/resource/6820346/%D8%B1%D8%AA%D8%A8%D9%8A-%D9%85%D8%B1%D8%A7%D8%AD%D9%84-%D8%AF%D9%88%D8%B1%D8%A9-%D8%A7%D9%84%D8%AC%D9%84%D8%A8-%D9%88%D8%A7%D9%84%D8%AA%D9%86%D9%81%D9%8A%D8%B0" TargetMode="External"/><Relationship Id="rId5" Type="http://schemas.openxmlformats.org/officeDocument/2006/relationships/hyperlink" Target="https://www.liveworksheets.com/1-nm2063680me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"/>
          <p:cNvSpPr txBox="1"/>
          <p:nvPr/>
        </p:nvSpPr>
        <p:spPr>
          <a:xfrm>
            <a:off x="3648075" y="2271019"/>
            <a:ext cx="4722768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ar-SA" sz="6000" u="none" cap="none" strike="noStrike">
                <a:solidFill>
                  <a:srgbClr val="FF7995"/>
                </a:solidFill>
                <a:latin typeface="Calibri"/>
                <a:ea typeface="Calibri"/>
                <a:cs typeface="Calibri"/>
                <a:sym typeface="Calibri"/>
              </a:rPr>
              <a:t>الوحدة الأولى</a:t>
            </a:r>
            <a:endParaRPr/>
          </a:p>
        </p:txBody>
      </p:sp>
      <p:sp>
        <p:nvSpPr>
          <p:cNvPr id="148" name="Google Shape;148;p1"/>
          <p:cNvSpPr txBox="1"/>
          <p:nvPr/>
        </p:nvSpPr>
        <p:spPr>
          <a:xfrm>
            <a:off x="3915755" y="3571319"/>
            <a:ext cx="4360489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36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أساسيات علم الحاسب</a:t>
            </a:r>
            <a:endParaRPr sz="36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1"/>
          <p:cNvSpPr txBox="1"/>
          <p:nvPr/>
        </p:nvSpPr>
        <p:spPr>
          <a:xfrm>
            <a:off x="1685926" y="4555788"/>
            <a:ext cx="8820150" cy="10233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440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الدرس الثاني : بنية الحاسب</a:t>
            </a:r>
            <a:endParaRPr b="1" sz="4400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"/>
          <p:cNvSpPr/>
          <p:nvPr/>
        </p:nvSpPr>
        <p:spPr>
          <a:xfrm>
            <a:off x="0" y="-31028"/>
            <a:ext cx="12192000" cy="707886"/>
          </a:xfrm>
          <a:prstGeom prst="rect">
            <a:avLst/>
          </a:prstGeom>
          <a:solidFill>
            <a:srgbClr val="FFFF00"/>
          </a:solidFill>
          <a:ln cap="flat" cmpd="sng" w="12700">
            <a:solidFill>
              <a:srgbClr val="00878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10"/>
          <p:cNvSpPr/>
          <p:nvPr/>
        </p:nvSpPr>
        <p:spPr>
          <a:xfrm>
            <a:off x="0" y="676858"/>
            <a:ext cx="12192000" cy="618114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0"/>
          <p:cNvSpPr txBox="1"/>
          <p:nvPr/>
        </p:nvSpPr>
        <p:spPr>
          <a:xfrm>
            <a:off x="1424752" y="-31028"/>
            <a:ext cx="8823698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4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دورة الجلب و التنفيذ Fetch-execute cycle</a:t>
            </a:r>
            <a:endParaRPr b="1" sz="4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0" name="Google Shape;230;p10"/>
          <p:cNvCxnSpPr/>
          <p:nvPr/>
        </p:nvCxnSpPr>
        <p:spPr>
          <a:xfrm rot="5400000">
            <a:off x="8076597" y="3237815"/>
            <a:ext cx="1819200" cy="10800"/>
          </a:xfrm>
          <a:prstGeom prst="curvedConnector3">
            <a:avLst>
              <a:gd fmla="val 50002" name="adj1"/>
            </a:avLst>
          </a:prstGeom>
          <a:noFill/>
          <a:ln cap="flat" cmpd="sng" w="57150">
            <a:solidFill>
              <a:schemeClr val="dk1"/>
            </a:solidFill>
            <a:prstDash val="solid"/>
            <a:miter lim="800000"/>
            <a:headEnd len="med" w="med" type="stealth"/>
            <a:tailEnd len="sm" w="sm" type="none"/>
          </a:ln>
        </p:spPr>
      </p:cxnSp>
      <p:sp>
        <p:nvSpPr>
          <p:cNvPr id="231" name="Google Shape;231;p10"/>
          <p:cNvSpPr/>
          <p:nvPr/>
        </p:nvSpPr>
        <p:spPr>
          <a:xfrm>
            <a:off x="3202773" y="781275"/>
            <a:ext cx="5510225" cy="518881"/>
          </a:xfrm>
          <a:prstGeom prst="flowChartTerminator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الذاكرة الرئيسة Main memory</a:t>
            </a:r>
            <a:endParaRPr b="1"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p10"/>
          <p:cNvSpPr/>
          <p:nvPr/>
        </p:nvSpPr>
        <p:spPr>
          <a:xfrm>
            <a:off x="642934" y="1819500"/>
            <a:ext cx="4398171" cy="518881"/>
          </a:xfrm>
          <a:prstGeom prst="roundRect">
            <a:avLst>
              <a:gd fmla="val 16667" name="adj"/>
            </a:avLst>
          </a:prstGeom>
          <a:solidFill>
            <a:srgbClr val="00B05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(1) إحضار التعليمات Fetch Instruction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0"/>
          <p:cNvSpPr/>
          <p:nvPr/>
        </p:nvSpPr>
        <p:spPr>
          <a:xfrm>
            <a:off x="809624" y="4043601"/>
            <a:ext cx="4398171" cy="518881"/>
          </a:xfrm>
          <a:prstGeom prst="roundRect">
            <a:avLst>
              <a:gd fmla="val 16667" name="adj"/>
            </a:avLst>
          </a:prstGeom>
          <a:solidFill>
            <a:srgbClr val="BF90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(2) فك ترميز التعليمة Decode instruction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10"/>
          <p:cNvSpPr/>
          <p:nvPr/>
        </p:nvSpPr>
        <p:spPr>
          <a:xfrm>
            <a:off x="6816330" y="4043600"/>
            <a:ext cx="4398171" cy="518881"/>
          </a:xfrm>
          <a:prstGeom prst="roundRect">
            <a:avLst>
              <a:gd fmla="val 16667" name="adj"/>
            </a:avLst>
          </a:prstGeom>
          <a:solidFill>
            <a:srgbClr val="0070C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(3) تنفيذ التعليمة Execute the instruction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5" name="Google Shape;235;p10"/>
          <p:cNvCxnSpPr>
            <a:endCxn id="232" idx="2"/>
          </p:cNvCxnSpPr>
          <p:nvPr/>
        </p:nvCxnSpPr>
        <p:spPr>
          <a:xfrm flipH="1" rot="5400000">
            <a:off x="1937819" y="3242581"/>
            <a:ext cx="1819200" cy="10800"/>
          </a:xfrm>
          <a:prstGeom prst="curvedConnector3">
            <a:avLst>
              <a:gd fmla="val 49998" name="adj1"/>
            </a:avLst>
          </a:prstGeom>
          <a:noFill/>
          <a:ln cap="flat" cmpd="sng" w="57150">
            <a:solidFill>
              <a:schemeClr val="dk1"/>
            </a:solidFill>
            <a:prstDash val="solid"/>
            <a:miter lim="800000"/>
            <a:headEnd len="med" w="med" type="stealth"/>
            <a:tailEnd len="sm" w="sm" type="none"/>
          </a:ln>
        </p:spPr>
      </p:cxnSp>
      <p:sp>
        <p:nvSpPr>
          <p:cNvPr id="236" name="Google Shape;236;p10"/>
          <p:cNvSpPr/>
          <p:nvPr/>
        </p:nvSpPr>
        <p:spPr>
          <a:xfrm>
            <a:off x="6983018" y="1809979"/>
            <a:ext cx="4398171" cy="518881"/>
          </a:xfrm>
          <a:prstGeom prst="roundRect">
            <a:avLst>
              <a:gd fmla="val 16667" name="adj"/>
            </a:avLst>
          </a:prstGeom>
          <a:solidFill>
            <a:srgbClr val="7030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(4)حفظ النتائج Store results</a:t>
            </a:r>
            <a:endParaRPr b="1"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37" name="Google Shape;237;p10"/>
          <p:cNvGrpSpPr/>
          <p:nvPr/>
        </p:nvGrpSpPr>
        <p:grpSpPr>
          <a:xfrm>
            <a:off x="690555" y="2867253"/>
            <a:ext cx="4610106" cy="2676297"/>
            <a:chOff x="690555" y="2867253"/>
            <a:chExt cx="4610106" cy="2676297"/>
          </a:xfrm>
        </p:grpSpPr>
        <p:sp>
          <p:nvSpPr>
            <p:cNvPr id="238" name="Google Shape;238;p10"/>
            <p:cNvSpPr/>
            <p:nvPr/>
          </p:nvSpPr>
          <p:spPr>
            <a:xfrm>
              <a:off x="704844" y="3164790"/>
              <a:ext cx="4581529" cy="2378760"/>
            </a:xfrm>
            <a:prstGeom prst="rect">
              <a:avLst/>
            </a:prstGeom>
            <a:noFill/>
            <a:ln cap="flat" cmpd="sng" w="57150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10"/>
            <p:cNvSpPr/>
            <p:nvPr/>
          </p:nvSpPr>
          <p:spPr>
            <a:xfrm>
              <a:off x="690555" y="2867253"/>
              <a:ext cx="4610106" cy="518881"/>
            </a:xfrm>
            <a:prstGeom prst="roundRect">
              <a:avLst>
                <a:gd fmla="val 16667" name="adj"/>
              </a:avLst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SA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دورة الجلب Fetch Cycle</a:t>
              </a:r>
              <a:endParaRPr b="1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0" name="Google Shape;240;p10"/>
          <p:cNvGrpSpPr/>
          <p:nvPr/>
        </p:nvGrpSpPr>
        <p:grpSpPr>
          <a:xfrm>
            <a:off x="6715121" y="2905350"/>
            <a:ext cx="4610106" cy="2662009"/>
            <a:chOff x="6715121" y="2905350"/>
            <a:chExt cx="4610106" cy="2662009"/>
          </a:xfrm>
        </p:grpSpPr>
        <p:sp>
          <p:nvSpPr>
            <p:cNvPr id="241" name="Google Shape;241;p10"/>
            <p:cNvSpPr/>
            <p:nvPr/>
          </p:nvSpPr>
          <p:spPr>
            <a:xfrm>
              <a:off x="6729412" y="3188599"/>
              <a:ext cx="4581529" cy="2378760"/>
            </a:xfrm>
            <a:prstGeom prst="rect">
              <a:avLst/>
            </a:prstGeom>
            <a:noFill/>
            <a:ln cap="flat" cmpd="sng" w="57150">
              <a:solidFill>
                <a:srgbClr val="7F7F7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10"/>
            <p:cNvSpPr/>
            <p:nvPr/>
          </p:nvSpPr>
          <p:spPr>
            <a:xfrm>
              <a:off x="6715121" y="2905350"/>
              <a:ext cx="4610106" cy="518881"/>
            </a:xfrm>
            <a:prstGeom prst="roundRect">
              <a:avLst>
                <a:gd fmla="val 16667" name="adj"/>
              </a:avLst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SA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دورة التنفيذ Execution Cycle</a:t>
              </a:r>
              <a:endParaRPr b="1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cxnSp>
        <p:nvCxnSpPr>
          <p:cNvPr id="243" name="Google Shape;243;p10"/>
          <p:cNvCxnSpPr>
            <a:stCxn id="232" idx="0"/>
            <a:endCxn id="231" idx="1"/>
          </p:cNvCxnSpPr>
          <p:nvPr/>
        </p:nvCxnSpPr>
        <p:spPr>
          <a:xfrm rot="-5400000">
            <a:off x="2633069" y="1249650"/>
            <a:ext cx="778800" cy="360900"/>
          </a:xfrm>
          <a:prstGeom prst="curvedConnector2">
            <a:avLst/>
          </a:prstGeom>
          <a:noFill/>
          <a:ln cap="flat" cmpd="sng" w="57150">
            <a:solidFill>
              <a:schemeClr val="dk1"/>
            </a:solidFill>
            <a:prstDash val="solid"/>
            <a:miter lim="800000"/>
            <a:headEnd len="med" w="med" type="stealth"/>
            <a:tailEnd len="sm" w="sm" type="none"/>
          </a:ln>
        </p:spPr>
      </p:cxnSp>
      <p:grpSp>
        <p:nvGrpSpPr>
          <p:cNvPr id="244" name="Google Shape;244;p10"/>
          <p:cNvGrpSpPr/>
          <p:nvPr/>
        </p:nvGrpSpPr>
        <p:grpSpPr>
          <a:xfrm>
            <a:off x="2978940" y="4562481"/>
            <a:ext cx="6036477" cy="1480637"/>
            <a:chOff x="2978940" y="4562481"/>
            <a:chExt cx="6036477" cy="1480637"/>
          </a:xfrm>
        </p:grpSpPr>
        <p:grpSp>
          <p:nvGrpSpPr>
            <p:cNvPr id="245" name="Google Shape;245;p10"/>
            <p:cNvGrpSpPr/>
            <p:nvPr/>
          </p:nvGrpSpPr>
          <p:grpSpPr>
            <a:xfrm>
              <a:off x="2978940" y="4563840"/>
              <a:ext cx="6036477" cy="1479278"/>
              <a:chOff x="2978940" y="4563840"/>
              <a:chExt cx="6036477" cy="1479278"/>
            </a:xfrm>
          </p:grpSpPr>
          <p:cxnSp>
            <p:nvCxnSpPr>
              <p:cNvPr id="246" name="Google Shape;246;p10"/>
              <p:cNvCxnSpPr/>
              <p:nvPr/>
            </p:nvCxnSpPr>
            <p:spPr>
              <a:xfrm flipH="1" rot="5400000">
                <a:off x="2442900" y="5099881"/>
                <a:ext cx="1479278" cy="407197"/>
              </a:xfrm>
              <a:prstGeom prst="curvedConnector3">
                <a:avLst>
                  <a:gd fmla="val 3" name="adj1"/>
                </a:avLst>
              </a:prstGeom>
              <a:noFill/>
              <a:ln cap="flat" cmpd="sng" w="571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cxnSp>
            <p:nvCxnSpPr>
              <p:cNvPr id="247" name="Google Shape;247;p10"/>
              <p:cNvCxnSpPr/>
              <p:nvPr/>
            </p:nvCxnSpPr>
            <p:spPr>
              <a:xfrm flipH="1">
                <a:off x="3372696" y="6034266"/>
                <a:ext cx="5642721" cy="4724"/>
              </a:xfrm>
              <a:prstGeom prst="curvedConnector3">
                <a:avLst>
                  <a:gd fmla="val 50000" name="adj1"/>
                </a:avLst>
              </a:prstGeom>
              <a:noFill/>
              <a:ln cap="flat" cmpd="sng" w="57150">
                <a:solidFill>
                  <a:schemeClr val="dk1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</p:grpSp>
        <p:cxnSp>
          <p:nvCxnSpPr>
            <p:cNvPr id="248" name="Google Shape;248;p10"/>
            <p:cNvCxnSpPr>
              <a:endCxn id="234" idx="2"/>
            </p:cNvCxnSpPr>
            <p:nvPr/>
          </p:nvCxnSpPr>
          <p:spPr>
            <a:xfrm rot="-5400000">
              <a:off x="8263915" y="5290281"/>
              <a:ext cx="1479300" cy="23700"/>
            </a:xfrm>
            <a:prstGeom prst="curvedConnector3">
              <a:avLst>
                <a:gd fmla="val 50000" name="adj1"/>
              </a:avLst>
            </a:prstGeom>
            <a:noFill/>
            <a:ln cap="flat" cmpd="sng" w="57150">
              <a:solidFill>
                <a:schemeClr val="dk1"/>
              </a:solidFill>
              <a:prstDash val="solid"/>
              <a:miter lim="800000"/>
              <a:headEnd len="sm" w="sm" type="none"/>
              <a:tailEnd len="med" w="med" type="stealth"/>
            </a:ln>
          </p:spPr>
        </p:cxnSp>
      </p:grpSp>
      <p:cxnSp>
        <p:nvCxnSpPr>
          <p:cNvPr id="249" name="Google Shape;249;p10"/>
          <p:cNvCxnSpPr>
            <a:stCxn id="231" idx="3"/>
          </p:cNvCxnSpPr>
          <p:nvPr/>
        </p:nvCxnSpPr>
        <p:spPr>
          <a:xfrm>
            <a:off x="8712998" y="1040716"/>
            <a:ext cx="302400" cy="759600"/>
          </a:xfrm>
          <a:prstGeom prst="curvedConnector2">
            <a:avLst/>
          </a:prstGeom>
          <a:noFill/>
          <a:ln cap="flat" cmpd="sng" w="57150">
            <a:solidFill>
              <a:schemeClr val="dk1"/>
            </a:solidFill>
            <a:prstDash val="solid"/>
            <a:miter lim="800000"/>
            <a:headEnd len="med" w="med" type="stealth"/>
            <a:tailEnd len="sm" w="sm" type="none"/>
          </a:ln>
        </p:spPr>
      </p:cxnSp>
      <p:cxnSp>
        <p:nvCxnSpPr>
          <p:cNvPr id="250" name="Google Shape;250;p10"/>
          <p:cNvCxnSpPr/>
          <p:nvPr/>
        </p:nvCxnSpPr>
        <p:spPr>
          <a:xfrm flipH="1" rot="5400000">
            <a:off x="4762051" y="2397591"/>
            <a:ext cx="3012300" cy="798600"/>
          </a:xfrm>
          <a:prstGeom prst="curvedConnector3">
            <a:avLst>
              <a:gd fmla="val 200" name="adj1"/>
            </a:avLst>
          </a:prstGeom>
          <a:noFill/>
          <a:ln cap="flat" cmpd="sng" w="57150">
            <a:solidFill>
              <a:srgbClr val="FA9EA8"/>
            </a:solidFill>
            <a:prstDash val="dash"/>
            <a:miter lim="800000"/>
            <a:headEnd len="med" w="med" type="stealth"/>
            <a:tailEnd len="sm" w="sm" type="none"/>
          </a:ln>
        </p:spPr>
      </p:cxnSp>
      <p:sp>
        <p:nvSpPr>
          <p:cNvPr id="251" name="Google Shape;251;p10"/>
          <p:cNvSpPr/>
          <p:nvPr/>
        </p:nvSpPr>
        <p:spPr>
          <a:xfrm>
            <a:off x="949011" y="4661165"/>
            <a:ext cx="1918438" cy="783701"/>
          </a:xfrm>
          <a:prstGeom prst="ellipse">
            <a:avLst/>
          </a:prstGeom>
          <a:solidFill>
            <a:srgbClr val="005C5E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وحدة التحكم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CU</a:t>
            </a:r>
            <a:endParaRPr b="1"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0"/>
          <p:cNvSpPr/>
          <p:nvPr/>
        </p:nvSpPr>
        <p:spPr>
          <a:xfrm>
            <a:off x="9029707" y="4673069"/>
            <a:ext cx="2247894" cy="783701"/>
          </a:xfrm>
          <a:prstGeom prst="ellipse">
            <a:avLst/>
          </a:prstGeom>
          <a:solidFill>
            <a:srgbClr val="005C5E"/>
          </a:soli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وحدة الحساب و المنطق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ALU</a:t>
            </a:r>
            <a:endParaRPr b="1"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0"/>
          <p:cNvSpPr/>
          <p:nvPr/>
        </p:nvSpPr>
        <p:spPr>
          <a:xfrm>
            <a:off x="5034704" y="2264912"/>
            <a:ext cx="1943550" cy="518881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F7ACB3"/>
              </a:gs>
              <a:gs pos="50000">
                <a:srgbClr val="FA9BA5"/>
              </a:gs>
              <a:gs pos="100000">
                <a:srgbClr val="E1838C"/>
              </a:gs>
            </a:gsLst>
            <a:lin ang="5400000" scaled="0"/>
          </a:gradFill>
          <a:ln>
            <a:noFill/>
          </a:ln>
          <a:effectLst>
            <a:outerShdw blurRad="57150" rotWithShape="0" algn="ctr" dir="5400000" dist="19050">
              <a:srgbClr val="000000">
                <a:alpha val="6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الحصول على مزيد من البيانات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1"/>
          <p:cNvSpPr txBox="1"/>
          <p:nvPr/>
        </p:nvSpPr>
        <p:spPr>
          <a:xfrm>
            <a:off x="507506" y="1366897"/>
            <a:ext cx="11429732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SA" sz="3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قال تعالى: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600">
              <a:solidFill>
                <a:srgbClr val="000000"/>
              </a:solidFill>
              <a:latin typeface="Tahoma"/>
              <a:ea typeface="Tahoma"/>
              <a:cs typeface="Tahoma"/>
              <a:sym typeface="Tahoma"/>
            </a:endParaRPr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SA" sz="3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﴿ </a:t>
            </a:r>
            <a:r>
              <a:rPr b="1" i="0" lang="ar-SA" sz="3600">
                <a:solidFill>
                  <a:srgbClr val="008000"/>
                </a:solidFill>
                <a:latin typeface="Tahoma"/>
                <a:ea typeface="Tahoma"/>
                <a:cs typeface="Tahoma"/>
                <a:sym typeface="Tahoma"/>
              </a:rPr>
              <a:t>لَا الشَّمْسُ يَنْبَغِي لَهَا أَنْ تُدْرِكَ الْقَمَرَ وَلَا اللَّيْلُ سَابِقُ النَّهَارِ</a:t>
            </a:r>
            <a:r>
              <a:rPr b="1" i="0" lang="ar-SA" sz="3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﴾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SA" sz="3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b="1" i="0" lang="ar-SA" sz="1600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[يس: 40]</a:t>
            </a:r>
            <a:endParaRPr b="1" sz="3600">
              <a:solidFill>
                <a:srgbClr val="FF799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2"/>
          <p:cNvSpPr txBox="1"/>
          <p:nvPr/>
        </p:nvSpPr>
        <p:spPr>
          <a:xfrm>
            <a:off x="1144869" y="397604"/>
            <a:ext cx="9297738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4400">
                <a:solidFill>
                  <a:srgbClr val="FF7995"/>
                </a:solidFill>
                <a:latin typeface="Calibri"/>
                <a:ea typeface="Calibri"/>
                <a:cs typeface="Calibri"/>
                <a:sym typeface="Calibri"/>
              </a:rPr>
              <a:t>من خبرتك السابقة ..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4400">
                <a:solidFill>
                  <a:srgbClr val="FF7995"/>
                </a:solidFill>
                <a:latin typeface="Calibri"/>
                <a:ea typeface="Calibri"/>
                <a:cs typeface="Calibri"/>
                <a:sym typeface="Calibri"/>
              </a:rPr>
              <a:t>ماهي أقسام ذاكرة الحاسب الرئيسية ؟</a:t>
            </a:r>
            <a:endParaRPr b="1" sz="4400">
              <a:solidFill>
                <a:srgbClr val="FF799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5" name="Google Shape;26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86227" y="5429250"/>
            <a:ext cx="2219546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3"/>
          <p:cNvSpPr txBox="1"/>
          <p:nvPr/>
        </p:nvSpPr>
        <p:spPr>
          <a:xfrm>
            <a:off x="1094042" y="430467"/>
            <a:ext cx="7978467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4400">
                <a:solidFill>
                  <a:srgbClr val="00B9BC"/>
                </a:solidFill>
                <a:latin typeface="Calibri"/>
                <a:ea typeface="Calibri"/>
                <a:cs typeface="Calibri"/>
                <a:sym typeface="Calibri"/>
              </a:rPr>
              <a:t>ذاكرة الحاسب التي لا يمكن مسح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4400">
                <a:solidFill>
                  <a:srgbClr val="00B9BC"/>
                </a:solidFill>
                <a:latin typeface="Calibri"/>
                <a:ea typeface="Calibri"/>
                <a:cs typeface="Calibri"/>
                <a:sym typeface="Calibri"/>
              </a:rPr>
              <a:t> أو إعادة كتابة البيانات داخلها</a:t>
            </a:r>
            <a:endParaRPr b="1" sz="4400">
              <a:solidFill>
                <a:srgbClr val="00B9B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1" name="Google Shape;271;p13"/>
          <p:cNvGrpSpPr/>
          <p:nvPr/>
        </p:nvGrpSpPr>
        <p:grpSpPr>
          <a:xfrm>
            <a:off x="1868337" y="3027342"/>
            <a:ext cx="3977481" cy="900000"/>
            <a:chOff x="2670629" y="1901370"/>
            <a:chExt cx="3977481" cy="900000"/>
          </a:xfrm>
        </p:grpSpPr>
        <p:sp>
          <p:nvSpPr>
            <p:cNvPr id="272" name="Google Shape;272;p13"/>
            <p:cNvSpPr/>
            <p:nvPr/>
          </p:nvSpPr>
          <p:spPr>
            <a:xfrm>
              <a:off x="2670629" y="1901370"/>
              <a:ext cx="899885" cy="900000"/>
            </a:xfrm>
            <a:prstGeom prst="ellipse">
              <a:avLst/>
            </a:prstGeom>
            <a:solidFill>
              <a:srgbClr val="F6A0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SA"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A</a:t>
              </a:r>
              <a:endParaRPr b="1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13"/>
            <p:cNvSpPr/>
            <p:nvPr/>
          </p:nvSpPr>
          <p:spPr>
            <a:xfrm>
              <a:off x="3556568" y="1901370"/>
              <a:ext cx="3091542" cy="899999"/>
            </a:xfrm>
            <a:prstGeom prst="flowChartTermina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SA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RAM</a:t>
              </a:r>
              <a:endParaRPr b="1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4" name="Google Shape;274;p13"/>
          <p:cNvGrpSpPr/>
          <p:nvPr/>
        </p:nvGrpSpPr>
        <p:grpSpPr>
          <a:xfrm>
            <a:off x="7241392" y="3027341"/>
            <a:ext cx="3977481" cy="900000"/>
            <a:chOff x="2670629" y="1901370"/>
            <a:chExt cx="3977481" cy="900000"/>
          </a:xfrm>
        </p:grpSpPr>
        <p:sp>
          <p:nvSpPr>
            <p:cNvPr id="275" name="Google Shape;275;p13"/>
            <p:cNvSpPr/>
            <p:nvPr/>
          </p:nvSpPr>
          <p:spPr>
            <a:xfrm>
              <a:off x="2670629" y="1901370"/>
              <a:ext cx="899885" cy="900000"/>
            </a:xfrm>
            <a:prstGeom prst="ellipse">
              <a:avLst/>
            </a:prstGeom>
            <a:solidFill>
              <a:srgbClr val="F6A0A9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SA" sz="44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</a:t>
              </a:r>
              <a:endParaRPr b="1" sz="4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13"/>
            <p:cNvSpPr/>
            <p:nvPr/>
          </p:nvSpPr>
          <p:spPr>
            <a:xfrm>
              <a:off x="3556568" y="1901370"/>
              <a:ext cx="3091542" cy="899999"/>
            </a:xfrm>
            <a:prstGeom prst="flowChartTerminator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-SA" sz="3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ROM</a:t>
              </a:r>
              <a:endParaRPr b="1" sz="3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77" name="Google Shape;277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86227" y="5505450"/>
            <a:ext cx="2219545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الفرق بين RAM و ROM - موضوع" id="278" name="Google Shape;278;p13"/>
          <p:cNvPicPr preferRelativeResize="0"/>
          <p:nvPr/>
        </p:nvPicPr>
        <p:blipFill rotWithShape="1">
          <a:blip r:embed="rId4">
            <a:alphaModFix/>
          </a:blip>
          <a:srcRect b="0" l="50001" r="-1" t="0"/>
          <a:stretch/>
        </p:blipFill>
        <p:spPr>
          <a:xfrm>
            <a:off x="1358702" y="3909823"/>
            <a:ext cx="3000375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الفرق بين RAM و ROM - موضوع" id="279" name="Google Shape;279;p13"/>
          <p:cNvPicPr preferRelativeResize="0"/>
          <p:nvPr/>
        </p:nvPicPr>
        <p:blipFill rotWithShape="1">
          <a:blip r:embed="rId4">
            <a:alphaModFix/>
          </a:blip>
          <a:srcRect b="0" l="-11421" r="61422" t="0"/>
          <a:stretch/>
        </p:blipFill>
        <p:spPr>
          <a:xfrm>
            <a:off x="7233166" y="4000500"/>
            <a:ext cx="3000375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4"/>
          <p:cNvSpPr txBox="1"/>
          <p:nvPr/>
        </p:nvSpPr>
        <p:spPr>
          <a:xfrm>
            <a:off x="678893" y="282353"/>
            <a:ext cx="10390793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4000">
                <a:solidFill>
                  <a:srgbClr val="FF7995"/>
                </a:solidFill>
                <a:latin typeface="Calibri"/>
                <a:ea typeface="Calibri"/>
                <a:cs typeface="Calibri"/>
                <a:sym typeface="Calibri"/>
              </a:rPr>
              <a:t>بالتعاون مع أفراد مجموعتك..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4000">
                <a:solidFill>
                  <a:srgbClr val="FF7995"/>
                </a:solidFill>
                <a:latin typeface="Calibri"/>
                <a:ea typeface="Calibri"/>
                <a:cs typeface="Calibri"/>
                <a:sym typeface="Calibri"/>
              </a:rPr>
              <a:t>وباستخدام استراتيجية "فن"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4000">
                <a:solidFill>
                  <a:srgbClr val="FF7995"/>
                </a:solidFill>
                <a:latin typeface="Calibri"/>
                <a:ea typeface="Calibri"/>
                <a:cs typeface="Calibri"/>
                <a:sym typeface="Calibri"/>
              </a:rPr>
              <a:t> أوجدي وجه الشبه و الاختلاف بين RAM  و ROM</a:t>
            </a:r>
            <a:endParaRPr b="1" sz="4000">
              <a:solidFill>
                <a:srgbClr val="FF799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5" name="Google Shape;285;p14"/>
          <p:cNvGrpSpPr/>
          <p:nvPr/>
        </p:nvGrpSpPr>
        <p:grpSpPr>
          <a:xfrm>
            <a:off x="3951221" y="2384982"/>
            <a:ext cx="5769204" cy="3930977"/>
            <a:chOff x="3951221" y="2384982"/>
            <a:chExt cx="5769204" cy="3930977"/>
          </a:xfrm>
        </p:grpSpPr>
        <p:sp>
          <p:nvSpPr>
            <p:cNvPr id="286" name="Google Shape;286;p14"/>
            <p:cNvSpPr/>
            <p:nvPr/>
          </p:nvSpPr>
          <p:spPr>
            <a:xfrm>
              <a:off x="5874289" y="2384982"/>
              <a:ext cx="3846136" cy="3930977"/>
            </a:xfrm>
            <a:prstGeom prst="ellipse">
              <a:avLst/>
            </a:prstGeom>
            <a:noFill/>
            <a:ln cap="flat" cmpd="sng" w="12700">
              <a:solidFill>
                <a:srgbClr val="00878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14"/>
            <p:cNvSpPr/>
            <p:nvPr/>
          </p:nvSpPr>
          <p:spPr>
            <a:xfrm>
              <a:off x="3951221" y="2384982"/>
              <a:ext cx="3846136" cy="3930977"/>
            </a:xfrm>
            <a:prstGeom prst="ellipse">
              <a:avLst/>
            </a:prstGeom>
            <a:noFill/>
            <a:ln cap="flat" cmpd="sng" w="12700">
              <a:solidFill>
                <a:srgbClr val="00878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8" name="Google Shape;288;p14"/>
          <p:cNvSpPr txBox="1"/>
          <p:nvPr/>
        </p:nvSpPr>
        <p:spPr>
          <a:xfrm rot="-845604">
            <a:off x="5922592" y="4058082"/>
            <a:ext cx="152121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الشبه</a:t>
            </a:r>
            <a:endParaRPr/>
          </a:p>
        </p:txBody>
      </p:sp>
      <p:sp>
        <p:nvSpPr>
          <p:cNvPr id="289" name="Google Shape;289;p14"/>
          <p:cNvSpPr txBox="1"/>
          <p:nvPr/>
        </p:nvSpPr>
        <p:spPr>
          <a:xfrm rot="-845604">
            <a:off x="7799864" y="3118235"/>
            <a:ext cx="152121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4"/>
          <p:cNvSpPr txBox="1"/>
          <p:nvPr/>
        </p:nvSpPr>
        <p:spPr>
          <a:xfrm rot="-845604">
            <a:off x="3685064" y="3127641"/>
            <a:ext cx="1521217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RAM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4"/>
          <p:cNvSpPr txBox="1"/>
          <p:nvPr/>
        </p:nvSpPr>
        <p:spPr>
          <a:xfrm rot="-845604">
            <a:off x="7702943" y="4101743"/>
            <a:ext cx="182107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الاختلاف</a:t>
            </a:r>
            <a:endParaRPr/>
          </a:p>
        </p:txBody>
      </p:sp>
      <p:sp>
        <p:nvSpPr>
          <p:cNvPr id="292" name="Google Shape;292;p14"/>
          <p:cNvSpPr txBox="1"/>
          <p:nvPr/>
        </p:nvSpPr>
        <p:spPr>
          <a:xfrm rot="-845604">
            <a:off x="3925353" y="4101744"/>
            <a:ext cx="182107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الاختلاف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bg>
      <p:bgPr>
        <a:solidFill>
          <a:srgbClr val="FEF3F3"/>
        </a:solidFill>
      </p:bgPr>
    </p:bg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الفرق بين RAM و ROM – موقع زيادة" id="297" name="Google Shape;297;p15"/>
          <p:cNvPicPr preferRelativeResize="0"/>
          <p:nvPr/>
        </p:nvPicPr>
        <p:blipFill rotWithShape="1">
          <a:blip r:embed="rId3">
            <a:alphaModFix/>
          </a:blip>
          <a:srcRect b="28969" l="52163" r="0" t="0"/>
          <a:stretch/>
        </p:blipFill>
        <p:spPr>
          <a:xfrm>
            <a:off x="7412220" y="709756"/>
            <a:ext cx="5187277" cy="42790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الفرق بين RAM و ROM – موقع زيادة" id="298" name="Google Shape;298;p15"/>
          <p:cNvPicPr preferRelativeResize="0"/>
          <p:nvPr/>
        </p:nvPicPr>
        <p:blipFill rotWithShape="1">
          <a:blip r:embed="rId3">
            <a:alphaModFix/>
          </a:blip>
          <a:srcRect b="27836" l="-2737" r="54901" t="1132"/>
          <a:stretch/>
        </p:blipFill>
        <p:spPr>
          <a:xfrm>
            <a:off x="-127983" y="961344"/>
            <a:ext cx="5187277" cy="427904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9" name="Google Shape;299;p15"/>
          <p:cNvGrpSpPr/>
          <p:nvPr/>
        </p:nvGrpSpPr>
        <p:grpSpPr>
          <a:xfrm>
            <a:off x="1448653" y="497306"/>
            <a:ext cx="9459981" cy="5818654"/>
            <a:chOff x="3951221" y="2384982"/>
            <a:chExt cx="5769204" cy="3930977"/>
          </a:xfrm>
        </p:grpSpPr>
        <p:sp>
          <p:nvSpPr>
            <p:cNvPr id="300" name="Google Shape;300;p15"/>
            <p:cNvSpPr/>
            <p:nvPr/>
          </p:nvSpPr>
          <p:spPr>
            <a:xfrm>
              <a:off x="5874289" y="2384982"/>
              <a:ext cx="3846136" cy="3930977"/>
            </a:xfrm>
            <a:prstGeom prst="ellipse">
              <a:avLst/>
            </a:prstGeom>
            <a:noFill/>
            <a:ln cap="flat" cmpd="sng" w="12700">
              <a:solidFill>
                <a:srgbClr val="00878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15"/>
            <p:cNvSpPr/>
            <p:nvPr/>
          </p:nvSpPr>
          <p:spPr>
            <a:xfrm>
              <a:off x="3951221" y="2384982"/>
              <a:ext cx="3846136" cy="3930977"/>
            </a:xfrm>
            <a:prstGeom prst="ellipse">
              <a:avLst/>
            </a:prstGeom>
            <a:noFill/>
            <a:ln cap="flat" cmpd="sng" w="12700">
              <a:solidFill>
                <a:srgbClr val="008789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1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2" name="Google Shape;302;p15"/>
          <p:cNvSpPr txBox="1"/>
          <p:nvPr/>
        </p:nvSpPr>
        <p:spPr>
          <a:xfrm rot="-845604">
            <a:off x="6067219" y="789040"/>
            <a:ext cx="210101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15"/>
          <p:cNvSpPr txBox="1"/>
          <p:nvPr/>
        </p:nvSpPr>
        <p:spPr>
          <a:xfrm rot="-845604">
            <a:off x="3064631" y="789043"/>
            <a:ext cx="2101010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RAM</a:t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15"/>
          <p:cNvSpPr txBox="1"/>
          <p:nvPr/>
        </p:nvSpPr>
        <p:spPr>
          <a:xfrm>
            <a:off x="7626230" y="3613123"/>
            <a:ext cx="2576746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تخزن التعليمات التي يحتاجها الحاسب لبدء التشغيل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(البرامج الثابتة)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15"/>
          <p:cNvSpPr txBox="1"/>
          <p:nvPr/>
        </p:nvSpPr>
        <p:spPr>
          <a:xfrm>
            <a:off x="7934141" y="1648950"/>
            <a:ext cx="196092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لايمكن محو أو إعادة كتابة البيانات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p15"/>
          <p:cNvSpPr txBox="1"/>
          <p:nvPr/>
        </p:nvSpPr>
        <p:spPr>
          <a:xfrm>
            <a:off x="2386684" y="1665555"/>
            <a:ext cx="1960924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يمكن محو أو إعادة كتابة البيانات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15"/>
          <p:cNvSpPr txBox="1"/>
          <p:nvPr/>
        </p:nvSpPr>
        <p:spPr>
          <a:xfrm>
            <a:off x="2188556" y="3757134"/>
            <a:ext cx="1960924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ذاكرة مؤقتة تفقد بياناتها بمجرد انقطاع التيار عنها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" name="Google Shape;308;p15"/>
          <p:cNvSpPr txBox="1"/>
          <p:nvPr/>
        </p:nvSpPr>
        <p:spPr>
          <a:xfrm>
            <a:off x="5006150" y="3100866"/>
            <a:ext cx="2576746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كلاهما يحفظ</a:t>
            </a:r>
            <a:endParaRPr b="1"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16"/>
          <p:cNvSpPr txBox="1"/>
          <p:nvPr/>
        </p:nvSpPr>
        <p:spPr>
          <a:xfrm>
            <a:off x="213513" y="367165"/>
            <a:ext cx="10278776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4400">
                <a:solidFill>
                  <a:srgbClr val="FF7995"/>
                </a:solidFill>
                <a:latin typeface="Calibri"/>
                <a:ea typeface="Calibri"/>
                <a:cs typeface="Calibri"/>
                <a:sym typeface="Calibri"/>
              </a:rPr>
              <a:t>من خبرتك السابقة 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4400">
                <a:solidFill>
                  <a:srgbClr val="FF7995"/>
                </a:solidFill>
                <a:latin typeface="Calibri"/>
                <a:ea typeface="Calibri"/>
                <a:cs typeface="Calibri"/>
                <a:sym typeface="Calibri"/>
              </a:rPr>
              <a:t>ما هي وحدات تخزين البيانات في الحاسب ؟</a:t>
            </a:r>
            <a:endParaRPr b="1" sz="4400">
              <a:solidFill>
                <a:srgbClr val="FF799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5" name="Google Shape;31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86227" y="5429250"/>
            <a:ext cx="2219546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oogle Shape;320;p17"/>
          <p:cNvGrpSpPr/>
          <p:nvPr/>
        </p:nvGrpSpPr>
        <p:grpSpPr>
          <a:xfrm>
            <a:off x="1157689" y="677581"/>
            <a:ext cx="10548540" cy="4130352"/>
            <a:chOff x="243288" y="-132795"/>
            <a:chExt cx="10548540" cy="4130352"/>
          </a:xfrm>
        </p:grpSpPr>
        <p:sp>
          <p:nvSpPr>
            <p:cNvPr id="321" name="Google Shape;321;p17"/>
            <p:cNvSpPr/>
            <p:nvPr/>
          </p:nvSpPr>
          <p:spPr>
            <a:xfrm>
              <a:off x="5240945" y="463584"/>
              <a:ext cx="3297561" cy="73420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88736"/>
                  </a:lnTo>
                  <a:lnTo>
                    <a:pt x="120000" y="88736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322" name="Google Shape;322;p17"/>
            <p:cNvSpPr/>
            <p:nvPr/>
          </p:nvSpPr>
          <p:spPr>
            <a:xfrm>
              <a:off x="2267187" y="1867931"/>
              <a:ext cx="4288333" cy="60051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81776"/>
                  </a:lnTo>
                  <a:lnTo>
                    <a:pt x="120000" y="81776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323" name="Google Shape;323;p17"/>
            <p:cNvSpPr/>
            <p:nvPr/>
          </p:nvSpPr>
          <p:spPr>
            <a:xfrm>
              <a:off x="2267187" y="1867931"/>
              <a:ext cx="1764672" cy="60051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81776"/>
                  </a:lnTo>
                  <a:lnTo>
                    <a:pt x="120000" y="81776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324" name="Google Shape;324;p17"/>
            <p:cNvSpPr/>
            <p:nvPr/>
          </p:nvSpPr>
          <p:spPr>
            <a:xfrm>
              <a:off x="1508199" y="1867931"/>
              <a:ext cx="758988" cy="600516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81776"/>
                  </a:lnTo>
                  <a:lnTo>
                    <a:pt x="0" y="81776"/>
                  </a:lnTo>
                  <a:lnTo>
                    <a:pt x="0" y="120000"/>
                  </a:lnTo>
                </a:path>
              </a:pathLst>
            </a:custGeom>
            <a:noFill/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325" name="Google Shape;325;p17"/>
            <p:cNvSpPr/>
            <p:nvPr/>
          </p:nvSpPr>
          <p:spPr>
            <a:xfrm>
              <a:off x="2267187" y="463584"/>
              <a:ext cx="2973757" cy="734202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88736"/>
                  </a:lnTo>
                  <a:lnTo>
                    <a:pt x="0" y="88736"/>
                  </a:lnTo>
                  <a:lnTo>
                    <a:pt x="0" y="120000"/>
                  </a:lnTo>
                </a:path>
              </a:pathLst>
            </a:custGeom>
            <a:noFill/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326" name="Google Shape;326;p17"/>
            <p:cNvSpPr/>
            <p:nvPr/>
          </p:nvSpPr>
          <p:spPr>
            <a:xfrm>
              <a:off x="3218129" y="-132795"/>
              <a:ext cx="4045630" cy="596379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7"/>
            <p:cNvSpPr/>
            <p:nvPr/>
          </p:nvSpPr>
          <p:spPr>
            <a:xfrm>
              <a:off x="3447553" y="85157"/>
              <a:ext cx="4045630" cy="59637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7"/>
            <p:cNvSpPr txBox="1"/>
            <p:nvPr/>
          </p:nvSpPr>
          <p:spPr>
            <a:xfrm>
              <a:off x="3465020" y="102624"/>
              <a:ext cx="4010696" cy="56144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b="1" lang="ar-SA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وحدات التخزين</a:t>
              </a:r>
              <a:endParaRPr/>
            </a:p>
          </p:txBody>
        </p:sp>
        <p:sp>
          <p:nvSpPr>
            <p:cNvPr id="329" name="Google Shape;329;p17"/>
            <p:cNvSpPr/>
            <p:nvPr/>
          </p:nvSpPr>
          <p:spPr>
            <a:xfrm>
              <a:off x="243288" y="1197786"/>
              <a:ext cx="4047798" cy="670145"/>
            </a:xfrm>
            <a:prstGeom prst="roundRect">
              <a:avLst>
                <a:gd fmla="val 10000" name="adj"/>
              </a:avLst>
            </a:prstGeom>
            <a:solidFill>
              <a:schemeClr val="accent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7"/>
            <p:cNvSpPr/>
            <p:nvPr/>
          </p:nvSpPr>
          <p:spPr>
            <a:xfrm>
              <a:off x="472712" y="1415739"/>
              <a:ext cx="4047798" cy="67014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17"/>
            <p:cNvSpPr txBox="1"/>
            <p:nvPr/>
          </p:nvSpPr>
          <p:spPr>
            <a:xfrm>
              <a:off x="492340" y="1435367"/>
              <a:ext cx="4008542" cy="6308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b="1" lang="ar-SA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أجهزة تخزين ثانوية</a:t>
              </a:r>
              <a:endParaRPr/>
            </a:p>
          </p:txBody>
        </p:sp>
        <p:sp>
          <p:nvSpPr>
            <p:cNvPr id="332" name="Google Shape;332;p17"/>
            <p:cNvSpPr/>
            <p:nvPr/>
          </p:nvSpPr>
          <p:spPr>
            <a:xfrm>
              <a:off x="475792" y="2468448"/>
              <a:ext cx="2064813" cy="1311156"/>
            </a:xfrm>
            <a:prstGeom prst="roundRect">
              <a:avLst>
                <a:gd fmla="val 10000" name="adj"/>
              </a:avLst>
            </a:prstGeom>
            <a:solidFill>
              <a:schemeClr val="accent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17"/>
            <p:cNvSpPr/>
            <p:nvPr/>
          </p:nvSpPr>
          <p:spPr>
            <a:xfrm>
              <a:off x="705215" y="2686401"/>
              <a:ext cx="2064813" cy="1311156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17"/>
            <p:cNvSpPr txBox="1"/>
            <p:nvPr/>
          </p:nvSpPr>
          <p:spPr>
            <a:xfrm>
              <a:off x="743617" y="2724803"/>
              <a:ext cx="1988009" cy="12343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b="1" lang="ar-SA" sz="2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محرك الأقراص الصلبة HDD</a:t>
              </a:r>
              <a:endParaRPr b="1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17"/>
            <p:cNvSpPr/>
            <p:nvPr/>
          </p:nvSpPr>
          <p:spPr>
            <a:xfrm>
              <a:off x="2999453" y="2468448"/>
              <a:ext cx="2064813" cy="1311156"/>
            </a:xfrm>
            <a:prstGeom prst="roundRect">
              <a:avLst>
                <a:gd fmla="val 10000" name="adj"/>
              </a:avLst>
            </a:prstGeom>
            <a:solidFill>
              <a:schemeClr val="accent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6" name="Google Shape;336;p17"/>
            <p:cNvSpPr/>
            <p:nvPr/>
          </p:nvSpPr>
          <p:spPr>
            <a:xfrm>
              <a:off x="3228877" y="2686401"/>
              <a:ext cx="2064813" cy="1311156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7" name="Google Shape;337;p17"/>
            <p:cNvSpPr txBox="1"/>
            <p:nvPr/>
          </p:nvSpPr>
          <p:spPr>
            <a:xfrm>
              <a:off x="3267279" y="2724803"/>
              <a:ext cx="1988009" cy="12343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b="1" lang="ar-SA" sz="2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محرك الأقراص المضغوطة CD</a:t>
              </a:r>
              <a:endParaRPr b="1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17"/>
            <p:cNvSpPr/>
            <p:nvPr/>
          </p:nvSpPr>
          <p:spPr>
            <a:xfrm>
              <a:off x="5523114" y="2468448"/>
              <a:ext cx="2064813" cy="1311156"/>
            </a:xfrm>
            <a:prstGeom prst="roundRect">
              <a:avLst>
                <a:gd fmla="val 10000" name="adj"/>
              </a:avLst>
            </a:prstGeom>
            <a:solidFill>
              <a:schemeClr val="accent4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17"/>
            <p:cNvSpPr/>
            <p:nvPr/>
          </p:nvSpPr>
          <p:spPr>
            <a:xfrm>
              <a:off x="5752538" y="2686401"/>
              <a:ext cx="2064813" cy="1311156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chemeClr val="accent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17"/>
            <p:cNvSpPr txBox="1"/>
            <p:nvPr/>
          </p:nvSpPr>
          <p:spPr>
            <a:xfrm>
              <a:off x="5790940" y="2724803"/>
              <a:ext cx="1988009" cy="12343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87625" lIns="87625" spcFirstLastPara="1" rIns="87625" wrap="square" tIns="8762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300"/>
                <a:buFont typeface="Calibri"/>
                <a:buNone/>
              </a:pPr>
              <a:r>
                <a:rPr b="1" lang="ar-SA" sz="2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أقراص الفيديو الرقمية DVD</a:t>
              </a:r>
              <a:endParaRPr b="1" sz="2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17"/>
            <p:cNvSpPr/>
            <p:nvPr/>
          </p:nvSpPr>
          <p:spPr>
            <a:xfrm>
              <a:off x="6514607" y="1197786"/>
              <a:ext cx="4047798" cy="670145"/>
            </a:xfrm>
            <a:prstGeom prst="roundRect">
              <a:avLst>
                <a:gd fmla="val 10000" name="adj"/>
              </a:avLst>
            </a:prstGeom>
            <a:solidFill>
              <a:schemeClr val="accent3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17"/>
            <p:cNvSpPr/>
            <p:nvPr/>
          </p:nvSpPr>
          <p:spPr>
            <a:xfrm>
              <a:off x="6744030" y="1415739"/>
              <a:ext cx="4047798" cy="670145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17"/>
            <p:cNvSpPr txBox="1"/>
            <p:nvPr/>
          </p:nvSpPr>
          <p:spPr>
            <a:xfrm>
              <a:off x="6763658" y="1435367"/>
              <a:ext cx="4008542" cy="63088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b="1" lang="ar-SA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ذاكرة رئيسة</a:t>
              </a:r>
              <a:endParaRPr/>
            </a:p>
          </p:txBody>
        </p:sp>
      </p:grpSp>
      <p:pic>
        <p:nvPicPr>
          <p:cNvPr descr="القرص الصلب Hard Disk و طريقة عمله - الموسوعة التقنية" id="344" name="Google Shape;344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21790" y="2983388"/>
            <a:ext cx="2346960" cy="19802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اعرف قصة أول أسطوانة CD في التاريخ – فولت" id="345" name="Google Shape;345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60181" y="4963636"/>
            <a:ext cx="1935819" cy="14630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عرب هاردوير - الفرق بين نُسخ أقراص DVD و Blu-Ray المُختلفة" id="346" name="Google Shape;346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81461" y="4930412"/>
            <a:ext cx="1754868" cy="17548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mazon.com: Satechi Aluminum USB Type-C External HDD Hard Drive Disk  Enclosure Case - Up to 10 Gbps - Compatible with Most 2.5-inch HDD and SSD  (Space Gray): Computers &amp;amp; Accessories" id="347" name="Google Shape;347;p1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547656" y="4887870"/>
            <a:ext cx="2346960" cy="1839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18"/>
          <p:cNvSpPr txBox="1"/>
          <p:nvPr/>
        </p:nvSpPr>
        <p:spPr>
          <a:xfrm>
            <a:off x="1996858" y="1267672"/>
            <a:ext cx="8829661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5400">
                <a:solidFill>
                  <a:srgbClr val="FF7995"/>
                </a:solidFill>
                <a:latin typeface="Calibri"/>
                <a:ea typeface="Calibri"/>
                <a:cs typeface="Calibri"/>
                <a:sym typeface="Calibri"/>
              </a:rPr>
              <a:t>حسب نموذج بنية فون نيومان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5400">
                <a:solidFill>
                  <a:srgbClr val="FF7995"/>
                </a:solidFill>
                <a:latin typeface="Calibri"/>
                <a:ea typeface="Calibri"/>
                <a:cs typeface="Calibri"/>
                <a:sym typeface="Calibri"/>
              </a:rPr>
              <a:t>هل أجهزة التخزين الثانوية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5400">
                <a:solidFill>
                  <a:srgbClr val="FF7995"/>
                </a:solidFill>
                <a:latin typeface="Calibri"/>
                <a:ea typeface="Calibri"/>
                <a:cs typeface="Calibri"/>
                <a:sym typeface="Calibri"/>
              </a:rPr>
              <a:t> تعد أجهزة إدخال أم إخراج؟</a:t>
            </a:r>
            <a:endParaRPr b="1" sz="5400">
              <a:solidFill>
                <a:srgbClr val="FF799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19"/>
          <p:cNvPicPr preferRelativeResize="0"/>
          <p:nvPr/>
        </p:nvPicPr>
        <p:blipFill rotWithShape="1">
          <a:blip r:embed="rId3">
            <a:alphaModFix/>
          </a:blip>
          <a:srcRect b="4708" l="1891" r="2122" t="0"/>
          <a:stretch/>
        </p:blipFill>
        <p:spPr>
          <a:xfrm>
            <a:off x="2115847" y="679851"/>
            <a:ext cx="7071695" cy="5164659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19"/>
          <p:cNvSpPr txBox="1"/>
          <p:nvPr/>
        </p:nvSpPr>
        <p:spPr>
          <a:xfrm>
            <a:off x="8465708" y="216786"/>
            <a:ext cx="3531737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4400">
                <a:solidFill>
                  <a:srgbClr val="FF7995"/>
                </a:solidFill>
                <a:latin typeface="Calibri"/>
                <a:ea typeface="Calibri"/>
                <a:cs typeface="Calibri"/>
                <a:sym typeface="Calibri"/>
              </a:rPr>
              <a:t>الأقراص الصلبة</a:t>
            </a:r>
            <a:endParaRPr b="1" sz="4400">
              <a:solidFill>
                <a:srgbClr val="FF799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"/>
          <p:cNvSpPr txBox="1"/>
          <p:nvPr/>
        </p:nvSpPr>
        <p:spPr>
          <a:xfrm>
            <a:off x="1159496" y="1687769"/>
            <a:ext cx="8627400" cy="3109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457200" lvl="0" marL="4572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lang="ar-SA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كيفية تمثيل البيانات في نظام الحاسب.</a:t>
            </a:r>
            <a:endParaRPr/>
          </a:p>
          <a:p>
            <a:pPr indent="-457200" lvl="0" marL="4572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lang="ar-SA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كيفية تخزين البيانات و معالجتها بوساطة الحاسب.</a:t>
            </a:r>
            <a:endParaRPr/>
          </a:p>
          <a:p>
            <a:pPr indent="-457200" lvl="0" marL="4572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lang="ar-SA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كيفية اتخاذ أجهزة الحاسب للقرارات المختلفة وفق المنطق الثنائي.</a:t>
            </a:r>
            <a:endParaRPr/>
          </a:p>
          <a:p>
            <a:pPr indent="-457200" lvl="0" marL="4572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lang="ar-SA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كيفية إدارة أجهزة الحاسب للذاكرة و العمليات و الملفات,</a:t>
            </a:r>
            <a:endParaRPr/>
          </a:p>
          <a:p>
            <a:pPr indent="-457200" lvl="0" marL="4572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lang="ar-SA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كيفية نقل البيانات عبر الشبكة.</a:t>
            </a:r>
            <a:endParaRPr/>
          </a:p>
          <a:p>
            <a:pPr indent="-457200" lvl="0" marL="4572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lang="ar-SA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أهمية الخصوصية داخل الانترنت.</a:t>
            </a:r>
            <a:endParaRPr/>
          </a:p>
          <a:p>
            <a:pPr indent="-457200" lvl="0" marL="45720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AutoNum type="arabicPeriod"/>
            </a:pPr>
            <a:r>
              <a:rPr b="1" lang="ar-SA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مدى تأثير التقنية على الحساب و المجتمع.</a:t>
            </a:r>
            <a:endParaRPr/>
          </a:p>
        </p:txBody>
      </p:sp>
      <p:sp>
        <p:nvSpPr>
          <p:cNvPr id="156" name="Google Shape;156;p2"/>
          <p:cNvSpPr txBox="1"/>
          <p:nvPr/>
        </p:nvSpPr>
        <p:spPr>
          <a:xfrm>
            <a:off x="2909871" y="306167"/>
            <a:ext cx="6062878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7200">
                <a:solidFill>
                  <a:srgbClr val="00B9BC"/>
                </a:solidFill>
                <a:latin typeface="Calibri"/>
                <a:ea typeface="Calibri"/>
                <a:cs typeface="Calibri"/>
                <a:sym typeface="Calibri"/>
              </a:rPr>
              <a:t>أهداف الوحدة:</a:t>
            </a:r>
            <a:endParaRPr sz="7200">
              <a:solidFill>
                <a:srgbClr val="00B9B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0"/>
          <p:cNvSpPr txBox="1"/>
          <p:nvPr/>
        </p:nvSpPr>
        <p:spPr>
          <a:xfrm>
            <a:off x="8465708" y="216786"/>
            <a:ext cx="3531737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4400">
                <a:solidFill>
                  <a:srgbClr val="FF7995"/>
                </a:solidFill>
                <a:latin typeface="Calibri"/>
                <a:ea typeface="Calibri"/>
                <a:cs typeface="Calibri"/>
                <a:sym typeface="Calibri"/>
              </a:rPr>
              <a:t>الأقراص الصلبة</a:t>
            </a:r>
            <a:endParaRPr b="1" sz="4400">
              <a:solidFill>
                <a:srgbClr val="FF799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4" name="Google Shape;364;p20"/>
          <p:cNvPicPr preferRelativeResize="0"/>
          <p:nvPr/>
        </p:nvPicPr>
        <p:blipFill rotWithShape="1">
          <a:blip r:embed="rId3">
            <a:alphaModFix/>
          </a:blip>
          <a:srcRect b="1257" l="984" r="939" t="0"/>
          <a:stretch/>
        </p:blipFill>
        <p:spPr>
          <a:xfrm>
            <a:off x="6527282" y="1566783"/>
            <a:ext cx="4848446" cy="372443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65" name="Google Shape;365;p20"/>
          <p:cNvGrpSpPr/>
          <p:nvPr/>
        </p:nvGrpSpPr>
        <p:grpSpPr>
          <a:xfrm>
            <a:off x="553716" y="1225730"/>
            <a:ext cx="3298882" cy="5363918"/>
            <a:chOff x="774781" y="880832"/>
            <a:chExt cx="3298882" cy="5363918"/>
          </a:xfrm>
        </p:grpSpPr>
        <p:sp>
          <p:nvSpPr>
            <p:cNvPr id="366" name="Google Shape;366;p20"/>
            <p:cNvSpPr/>
            <p:nvPr/>
          </p:nvSpPr>
          <p:spPr>
            <a:xfrm>
              <a:off x="1491866" y="880832"/>
              <a:ext cx="2581797" cy="2582190"/>
            </a:xfrm>
            <a:custGeom>
              <a:rect b="b" l="l" r="r" t="t"/>
              <a:pathLst>
                <a:path extrusionOk="0" h="120000" w="120000">
                  <a:moveTo>
                    <a:pt x="8412" y="60000"/>
                  </a:moveTo>
                  <a:lnTo>
                    <a:pt x="8412" y="60000"/>
                  </a:lnTo>
                  <a:cubicBezTo>
                    <a:pt x="8412" y="32962"/>
                    <a:pt x="29287" y="10511"/>
                    <a:pt x="56253" y="8547"/>
                  </a:cubicBezTo>
                  <a:cubicBezTo>
                    <a:pt x="83219" y="6583"/>
                    <a:pt x="107126" y="25773"/>
                    <a:pt x="111044" y="52526"/>
                  </a:cubicBezTo>
                  <a:cubicBezTo>
                    <a:pt x="114961" y="79279"/>
                    <a:pt x="97559" y="104517"/>
                    <a:pt x="71162" y="110367"/>
                  </a:cubicBezTo>
                  <a:lnTo>
                    <a:pt x="70593" y="118429"/>
                  </a:lnTo>
                  <a:lnTo>
                    <a:pt x="56830" y="104890"/>
                  </a:lnTo>
                  <a:lnTo>
                    <a:pt x="72706" y="88508"/>
                  </a:lnTo>
                  <a:lnTo>
                    <a:pt x="72145" y="96445"/>
                  </a:lnTo>
                  <a:lnTo>
                    <a:pt x="72145" y="96445"/>
                  </a:lnTo>
                  <a:cubicBezTo>
                    <a:pt x="90761" y="90240"/>
                    <a:pt x="101708" y="70999"/>
                    <a:pt x="97532" y="51824"/>
                  </a:cubicBezTo>
                  <a:cubicBezTo>
                    <a:pt x="93356" y="32649"/>
                    <a:pt x="75399" y="19705"/>
                    <a:pt x="55889" y="21805"/>
                  </a:cubicBezTo>
                  <a:cubicBezTo>
                    <a:pt x="36379" y="23906"/>
                    <a:pt x="21588" y="40375"/>
                    <a:pt x="21588" y="60000"/>
                  </a:cubicBezTo>
                  <a:close/>
                </a:path>
              </a:pathLst>
            </a:custGeom>
            <a:gradFill>
              <a:gsLst>
                <a:gs pos="0">
                  <a:srgbClr val="6EA5DA"/>
                </a:gs>
                <a:gs pos="50000">
                  <a:srgbClr val="529BDA"/>
                </a:gs>
                <a:gs pos="100000">
                  <a:srgbClr val="4188C8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7" name="Google Shape;367;p20"/>
            <p:cNvSpPr/>
            <p:nvPr/>
          </p:nvSpPr>
          <p:spPr>
            <a:xfrm>
              <a:off x="2062528" y="1813081"/>
              <a:ext cx="1434655" cy="7171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20"/>
            <p:cNvSpPr txBox="1"/>
            <p:nvPr/>
          </p:nvSpPr>
          <p:spPr>
            <a:xfrm>
              <a:off x="2062528" y="1813081"/>
              <a:ext cx="1434655" cy="7171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050" lIns="12050" spcFirstLastPara="1" rIns="12050" wrap="square" tIns="1205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rPr b="1" lang="ar-SA" sz="1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رقم الصفيحة</a:t>
              </a:r>
              <a:endParaRPr/>
            </a:p>
          </p:txBody>
        </p:sp>
        <p:sp>
          <p:nvSpPr>
            <p:cNvPr id="369" name="Google Shape;369;p20"/>
            <p:cNvSpPr/>
            <p:nvPr/>
          </p:nvSpPr>
          <p:spPr>
            <a:xfrm>
              <a:off x="774781" y="2364492"/>
              <a:ext cx="2581797" cy="2582190"/>
            </a:xfrm>
            <a:custGeom>
              <a:rect b="b" l="l" r="r" t="t"/>
              <a:pathLst>
                <a:path extrusionOk="0" h="120000" w="120000">
                  <a:moveTo>
                    <a:pt x="96481" y="23524"/>
                  </a:moveTo>
                  <a:lnTo>
                    <a:pt x="87165" y="32840"/>
                  </a:lnTo>
                  <a:lnTo>
                    <a:pt x="87165" y="32840"/>
                  </a:lnTo>
                  <a:cubicBezTo>
                    <a:pt x="75945" y="21617"/>
                    <a:pt x="58981" y="18448"/>
                    <a:pt x="44467" y="24866"/>
                  </a:cubicBezTo>
                  <a:cubicBezTo>
                    <a:pt x="29954" y="31283"/>
                    <a:pt x="20881" y="45964"/>
                    <a:pt x="21631" y="61816"/>
                  </a:cubicBezTo>
                  <a:cubicBezTo>
                    <a:pt x="22381" y="77668"/>
                    <a:pt x="32801" y="91427"/>
                    <a:pt x="47855" y="96445"/>
                  </a:cubicBezTo>
                  <a:lnTo>
                    <a:pt x="47294" y="88508"/>
                  </a:lnTo>
                  <a:lnTo>
                    <a:pt x="63170" y="104890"/>
                  </a:lnTo>
                  <a:lnTo>
                    <a:pt x="49407" y="118429"/>
                  </a:lnTo>
                  <a:lnTo>
                    <a:pt x="48838" y="110367"/>
                  </a:lnTo>
                  <a:lnTo>
                    <a:pt x="48838" y="110367"/>
                  </a:lnTo>
                  <a:cubicBezTo>
                    <a:pt x="27395" y="105615"/>
                    <a:pt x="11311" y="87806"/>
                    <a:pt x="8761" y="65990"/>
                  </a:cubicBezTo>
                  <a:cubicBezTo>
                    <a:pt x="6211" y="44174"/>
                    <a:pt x="17753" y="23136"/>
                    <a:pt x="37522" y="13566"/>
                  </a:cubicBezTo>
                  <a:cubicBezTo>
                    <a:pt x="57291" y="3995"/>
                    <a:pt x="80952" y="7992"/>
                    <a:pt x="96481" y="23524"/>
                  </a:cubicBezTo>
                  <a:close/>
                </a:path>
              </a:pathLst>
            </a:custGeom>
            <a:gradFill>
              <a:gsLst>
                <a:gs pos="0">
                  <a:srgbClr val="65C998"/>
                </a:gs>
                <a:gs pos="50000">
                  <a:srgbClr val="46C78C"/>
                </a:gs>
                <a:gs pos="100000">
                  <a:srgbClr val="35B87B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20"/>
            <p:cNvSpPr/>
            <p:nvPr/>
          </p:nvSpPr>
          <p:spPr>
            <a:xfrm>
              <a:off x="1348352" y="3305323"/>
              <a:ext cx="1434655" cy="7171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20"/>
            <p:cNvSpPr txBox="1"/>
            <p:nvPr/>
          </p:nvSpPr>
          <p:spPr>
            <a:xfrm>
              <a:off x="1348352" y="3305323"/>
              <a:ext cx="1434655" cy="7171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050" lIns="12050" spcFirstLastPara="1" rIns="12050" wrap="square" tIns="1205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rPr b="1" lang="ar-SA" sz="1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رقم المسار</a:t>
              </a:r>
              <a:endParaRPr/>
            </a:p>
          </p:txBody>
        </p:sp>
        <p:sp>
          <p:nvSpPr>
            <p:cNvPr id="372" name="Google Shape;372;p20"/>
            <p:cNvSpPr/>
            <p:nvPr/>
          </p:nvSpPr>
          <p:spPr>
            <a:xfrm>
              <a:off x="1675622" y="4025697"/>
              <a:ext cx="2218164" cy="2219053"/>
            </a:xfrm>
            <a:prstGeom prst="blockArc">
              <a:avLst>
                <a:gd fmla="val 13500000" name="adj1"/>
                <a:gd fmla="val 10800000" name="adj2"/>
                <a:gd fmla="val 12740" name="adj3"/>
              </a:avLst>
            </a:prstGeom>
            <a:gradFill>
              <a:gsLst>
                <a:gs pos="0">
                  <a:srgbClr val="7EB55F"/>
                </a:gs>
                <a:gs pos="50000">
                  <a:srgbClr val="6EB03F"/>
                </a:gs>
                <a:gs pos="100000">
                  <a:srgbClr val="5F9F34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20"/>
            <p:cNvSpPr/>
            <p:nvPr/>
          </p:nvSpPr>
          <p:spPr>
            <a:xfrm>
              <a:off x="2065922" y="4799711"/>
              <a:ext cx="1434655" cy="7171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0"/>
            <p:cNvSpPr txBox="1"/>
            <p:nvPr/>
          </p:nvSpPr>
          <p:spPr>
            <a:xfrm>
              <a:off x="2065922" y="4799711"/>
              <a:ext cx="1434655" cy="7171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050" lIns="12050" spcFirstLastPara="1" rIns="12050" wrap="square" tIns="1205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900"/>
                <a:buFont typeface="Calibri"/>
                <a:buNone/>
              </a:pPr>
              <a:r>
                <a:rPr b="1" lang="ar-SA" sz="1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رقم المقطع</a:t>
              </a:r>
              <a:endParaRPr/>
            </a:p>
          </p:txBody>
        </p:sp>
      </p:grpSp>
      <p:sp>
        <p:nvSpPr>
          <p:cNvPr id="375" name="Google Shape;375;p20"/>
          <p:cNvSpPr txBox="1"/>
          <p:nvPr/>
        </p:nvSpPr>
        <p:spPr>
          <a:xfrm>
            <a:off x="198323" y="328856"/>
            <a:ext cx="4624984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32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الوصول إلى بيانات محددة</a:t>
            </a:r>
            <a:endParaRPr b="1" sz="32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1"/>
          <p:cNvSpPr txBox="1"/>
          <p:nvPr/>
        </p:nvSpPr>
        <p:spPr>
          <a:xfrm>
            <a:off x="8465708" y="216786"/>
            <a:ext cx="3531737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4400">
                <a:solidFill>
                  <a:srgbClr val="FF7995"/>
                </a:solidFill>
                <a:latin typeface="Calibri"/>
                <a:ea typeface="Calibri"/>
                <a:cs typeface="Calibri"/>
                <a:sym typeface="Calibri"/>
              </a:rPr>
              <a:t>الأقراص الصلبة</a:t>
            </a:r>
            <a:endParaRPr b="1" sz="4400">
              <a:solidFill>
                <a:srgbClr val="FF799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2" name="Google Shape;382;p21"/>
          <p:cNvPicPr preferRelativeResize="0"/>
          <p:nvPr/>
        </p:nvPicPr>
        <p:blipFill rotWithShape="1">
          <a:blip r:embed="rId3">
            <a:alphaModFix/>
          </a:blip>
          <a:srcRect b="18941" l="15611" r="11270" t="19545"/>
          <a:stretch/>
        </p:blipFill>
        <p:spPr>
          <a:xfrm>
            <a:off x="2076026" y="986227"/>
            <a:ext cx="8248868" cy="5452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06798" y="1686666"/>
            <a:ext cx="6909846" cy="40723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2"/>
          <p:cNvSpPr txBox="1"/>
          <p:nvPr/>
        </p:nvSpPr>
        <p:spPr>
          <a:xfrm>
            <a:off x="2355315" y="453689"/>
            <a:ext cx="6551794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4400">
                <a:solidFill>
                  <a:srgbClr val="FF7995"/>
                </a:solidFill>
                <a:latin typeface="Calibri"/>
                <a:ea typeface="Calibri"/>
                <a:cs typeface="Calibri"/>
                <a:sym typeface="Calibri"/>
              </a:rPr>
              <a:t>عوامل كفاءة القرص الصلب</a:t>
            </a:r>
            <a:endParaRPr b="1" sz="4400">
              <a:solidFill>
                <a:srgbClr val="FF799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0" name="Google Shape;390;p22"/>
          <p:cNvSpPr txBox="1"/>
          <p:nvPr/>
        </p:nvSpPr>
        <p:spPr>
          <a:xfrm>
            <a:off x="4603931" y="5010722"/>
            <a:ext cx="6096000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https://wordwall.net/resource/19535853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p22"/>
          <p:cNvSpPr txBox="1"/>
          <p:nvPr/>
        </p:nvSpPr>
        <p:spPr>
          <a:xfrm>
            <a:off x="1463040" y="1638836"/>
            <a:ext cx="10107702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44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عزيزتي الطالبة ..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44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بالرجوع للكتاب المدرسي صفحة 24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44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حلي النشاط في الرابط التالي:</a:t>
            </a:r>
            <a:endParaRPr b="1" sz="44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oogle Shape;396;p23"/>
          <p:cNvGrpSpPr/>
          <p:nvPr/>
        </p:nvGrpSpPr>
        <p:grpSpPr>
          <a:xfrm>
            <a:off x="804286" y="543533"/>
            <a:ext cx="10669316" cy="5418667"/>
            <a:chOff x="563654" y="0"/>
            <a:chExt cx="10669316" cy="5418667"/>
          </a:xfrm>
        </p:grpSpPr>
        <p:sp>
          <p:nvSpPr>
            <p:cNvPr id="397" name="Google Shape;397;p23"/>
            <p:cNvSpPr/>
            <p:nvPr/>
          </p:nvSpPr>
          <p:spPr>
            <a:xfrm>
              <a:off x="6323655" y="4669700"/>
              <a:ext cx="675382" cy="91440"/>
            </a:xfrm>
            <a:custGeom>
              <a:rect b="b" l="l" r="r" t="t"/>
              <a:pathLst>
                <a:path extrusionOk="0" h="120000" w="120000">
                  <a:moveTo>
                    <a:pt x="120000" y="60000"/>
                  </a:moveTo>
                  <a:lnTo>
                    <a:pt x="0" y="60000"/>
                  </a:lnTo>
                </a:path>
              </a:pathLst>
            </a:custGeom>
            <a:noFill/>
            <a:ln cap="flat" cmpd="sng" w="12700">
              <a:solidFill>
                <a:srgbClr val="3D4B5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8" name="Google Shape;398;p23"/>
            <p:cNvSpPr txBox="1"/>
            <p:nvPr/>
          </p:nvSpPr>
          <p:spPr>
            <a:xfrm>
              <a:off x="6644462" y="4698536"/>
              <a:ext cx="33769" cy="337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23"/>
            <p:cNvSpPr/>
            <p:nvPr/>
          </p:nvSpPr>
          <p:spPr>
            <a:xfrm>
              <a:off x="9528042" y="2709333"/>
              <a:ext cx="675382" cy="200608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12700">
              <a:solidFill>
                <a:srgbClr val="35425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" name="Google Shape;400;p23"/>
            <p:cNvSpPr txBox="1"/>
            <p:nvPr/>
          </p:nvSpPr>
          <p:spPr>
            <a:xfrm>
              <a:off x="9812815" y="3659458"/>
              <a:ext cx="105836" cy="1058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23"/>
            <p:cNvSpPr/>
            <p:nvPr/>
          </p:nvSpPr>
          <p:spPr>
            <a:xfrm>
              <a:off x="6323655" y="3332309"/>
              <a:ext cx="675382" cy="91440"/>
            </a:xfrm>
            <a:custGeom>
              <a:rect b="b" l="l" r="r" t="t"/>
              <a:pathLst>
                <a:path extrusionOk="0" h="120000" w="120000">
                  <a:moveTo>
                    <a:pt x="120000" y="60000"/>
                  </a:moveTo>
                  <a:lnTo>
                    <a:pt x="0" y="60000"/>
                  </a:lnTo>
                </a:path>
              </a:pathLst>
            </a:custGeom>
            <a:noFill/>
            <a:ln cap="flat" cmpd="sng" w="12700">
              <a:solidFill>
                <a:srgbClr val="3D4B5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23"/>
            <p:cNvSpPr txBox="1"/>
            <p:nvPr/>
          </p:nvSpPr>
          <p:spPr>
            <a:xfrm>
              <a:off x="6644462" y="3361144"/>
              <a:ext cx="33769" cy="337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23"/>
            <p:cNvSpPr/>
            <p:nvPr/>
          </p:nvSpPr>
          <p:spPr>
            <a:xfrm>
              <a:off x="9528042" y="2709333"/>
              <a:ext cx="675382" cy="66869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60000" y="0"/>
                  </a:lnTo>
                  <a:lnTo>
                    <a:pt x="60000" y="12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12700">
              <a:solidFill>
                <a:srgbClr val="35425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23"/>
            <p:cNvSpPr txBox="1"/>
            <p:nvPr/>
          </p:nvSpPr>
          <p:spPr>
            <a:xfrm>
              <a:off x="9841973" y="3019920"/>
              <a:ext cx="47520" cy="47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23"/>
            <p:cNvSpPr/>
            <p:nvPr/>
          </p:nvSpPr>
          <p:spPr>
            <a:xfrm>
              <a:off x="6323655" y="1994917"/>
              <a:ext cx="675382" cy="91440"/>
            </a:xfrm>
            <a:custGeom>
              <a:rect b="b" l="l" r="r" t="t"/>
              <a:pathLst>
                <a:path extrusionOk="0" h="120000" w="120000">
                  <a:moveTo>
                    <a:pt x="120000" y="60000"/>
                  </a:moveTo>
                  <a:lnTo>
                    <a:pt x="0" y="60000"/>
                  </a:lnTo>
                </a:path>
              </a:pathLst>
            </a:custGeom>
            <a:noFill/>
            <a:ln cap="flat" cmpd="sng" w="12700">
              <a:solidFill>
                <a:srgbClr val="3D4B5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23"/>
            <p:cNvSpPr txBox="1"/>
            <p:nvPr/>
          </p:nvSpPr>
          <p:spPr>
            <a:xfrm>
              <a:off x="6644462" y="2023753"/>
              <a:ext cx="33769" cy="337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23"/>
            <p:cNvSpPr/>
            <p:nvPr/>
          </p:nvSpPr>
          <p:spPr>
            <a:xfrm>
              <a:off x="9528042" y="2040637"/>
              <a:ext cx="675382" cy="668695"/>
            </a:xfrm>
            <a:custGeom>
              <a:rect b="b" l="l" r="r" t="t"/>
              <a:pathLst>
                <a:path extrusionOk="0" h="120000" w="120000">
                  <a:moveTo>
                    <a:pt x="12000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rgbClr val="35425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23"/>
            <p:cNvSpPr txBox="1"/>
            <p:nvPr/>
          </p:nvSpPr>
          <p:spPr>
            <a:xfrm>
              <a:off x="9841973" y="2351225"/>
              <a:ext cx="47520" cy="4752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23"/>
            <p:cNvSpPr/>
            <p:nvPr/>
          </p:nvSpPr>
          <p:spPr>
            <a:xfrm>
              <a:off x="6323655" y="657526"/>
              <a:ext cx="675382" cy="91440"/>
            </a:xfrm>
            <a:custGeom>
              <a:rect b="b" l="l" r="r" t="t"/>
              <a:pathLst>
                <a:path extrusionOk="0" h="120000" w="120000">
                  <a:moveTo>
                    <a:pt x="120000" y="60000"/>
                  </a:moveTo>
                  <a:lnTo>
                    <a:pt x="0" y="60000"/>
                  </a:lnTo>
                </a:path>
              </a:pathLst>
            </a:custGeom>
            <a:noFill/>
            <a:ln cap="flat" cmpd="sng" w="12700">
              <a:solidFill>
                <a:srgbClr val="3D4B5F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0" name="Google Shape;410;p23"/>
            <p:cNvSpPr txBox="1"/>
            <p:nvPr/>
          </p:nvSpPr>
          <p:spPr>
            <a:xfrm>
              <a:off x="6644462" y="686361"/>
              <a:ext cx="33769" cy="3376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23"/>
            <p:cNvSpPr/>
            <p:nvPr/>
          </p:nvSpPr>
          <p:spPr>
            <a:xfrm>
              <a:off x="9528042" y="703246"/>
              <a:ext cx="675382" cy="2006087"/>
            </a:xfrm>
            <a:custGeom>
              <a:rect b="b" l="l" r="r" t="t"/>
              <a:pathLst>
                <a:path extrusionOk="0" h="120000" w="120000">
                  <a:moveTo>
                    <a:pt x="120000" y="120000"/>
                  </a:moveTo>
                  <a:lnTo>
                    <a:pt x="60000" y="120000"/>
                  </a:lnTo>
                  <a:lnTo>
                    <a:pt x="60000" y="0"/>
                  </a:lnTo>
                  <a:lnTo>
                    <a:pt x="0" y="0"/>
                  </a:lnTo>
                </a:path>
              </a:pathLst>
            </a:custGeom>
            <a:noFill/>
            <a:ln cap="flat" cmpd="sng" w="12700">
              <a:solidFill>
                <a:srgbClr val="354254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2" name="Google Shape;412;p23"/>
            <p:cNvSpPr txBox="1"/>
            <p:nvPr/>
          </p:nvSpPr>
          <p:spPr>
            <a:xfrm>
              <a:off x="9812815" y="1653371"/>
              <a:ext cx="105836" cy="1058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12700" spcFirstLastPara="1" rIns="12700" wrap="square" tIns="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"/>
                <a:buFont typeface="Calibri"/>
                <a:buNone/>
              </a:pPr>
              <a:r>
                <a:t/>
              </a:r>
              <a:endParaRPr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3" name="Google Shape;413;p23"/>
            <p:cNvSpPr/>
            <p:nvPr/>
          </p:nvSpPr>
          <p:spPr>
            <a:xfrm rot="5400000">
              <a:off x="8008864" y="2194560"/>
              <a:ext cx="5418667" cy="1029546"/>
            </a:xfrm>
            <a:prstGeom prst="rect">
              <a:avLst/>
            </a:prstGeom>
            <a:solidFill>
              <a:srgbClr val="38562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" name="Google Shape;414;p23"/>
            <p:cNvSpPr txBox="1"/>
            <p:nvPr/>
          </p:nvSpPr>
          <p:spPr>
            <a:xfrm rot="5400000">
              <a:off x="8008864" y="2194560"/>
              <a:ext cx="5418667" cy="10295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9825" lIns="29825" spcFirstLastPara="1" rIns="29825" wrap="square" tIns="2982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4700"/>
                <a:buFont typeface="Calibri"/>
                <a:buNone/>
              </a:pPr>
              <a:r>
                <a:rPr lang="ar-SA" sz="47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كفاء القرص الصلب</a:t>
              </a:r>
              <a:endParaRPr/>
            </a:p>
          </p:txBody>
        </p:sp>
        <p:sp>
          <p:nvSpPr>
            <p:cNvPr id="415" name="Google Shape;415;p23"/>
            <p:cNvSpPr/>
            <p:nvPr/>
          </p:nvSpPr>
          <p:spPr>
            <a:xfrm>
              <a:off x="6999038" y="188472"/>
              <a:ext cx="2529004" cy="1029546"/>
            </a:xfrm>
            <a:prstGeom prst="rect">
              <a:avLst/>
            </a:prstGeom>
            <a:solidFill>
              <a:srgbClr val="1F1F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6" name="Google Shape;416;p23"/>
            <p:cNvSpPr txBox="1"/>
            <p:nvPr/>
          </p:nvSpPr>
          <p:spPr>
            <a:xfrm>
              <a:off x="6999038" y="188472"/>
              <a:ext cx="2529004" cy="10295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050" lIns="12050" spcFirstLastPara="1" rIns="12050" wrap="square" tIns="1205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ar-SA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وقت البحث</a:t>
              </a:r>
              <a:endParaRPr/>
            </a:p>
          </p:txBody>
        </p:sp>
        <p:sp>
          <p:nvSpPr>
            <p:cNvPr id="417" name="Google Shape;417;p23"/>
            <p:cNvSpPr/>
            <p:nvPr/>
          </p:nvSpPr>
          <p:spPr>
            <a:xfrm>
              <a:off x="563654" y="163243"/>
              <a:ext cx="5760000" cy="1080004"/>
            </a:xfrm>
            <a:prstGeom prst="rect">
              <a:avLst/>
            </a:prstGeom>
            <a:gradFill>
              <a:gsLst>
                <a:gs pos="0">
                  <a:srgbClr val="5E697B"/>
                </a:gs>
                <a:gs pos="50000">
                  <a:srgbClr val="42536A"/>
                </a:gs>
                <a:gs pos="100000">
                  <a:srgbClr val="38495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8" name="Google Shape;418;p23"/>
            <p:cNvSpPr txBox="1"/>
            <p:nvPr/>
          </p:nvSpPr>
          <p:spPr>
            <a:xfrm>
              <a:off x="563654" y="163243"/>
              <a:ext cx="5760000" cy="10800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2050" lIns="12050" spcFirstLastPara="1" rIns="12050" wrap="square" tIns="12050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900"/>
                <a:buFont typeface="Calibri"/>
                <a:buNone/>
              </a:pPr>
              <a:r>
                <a:rPr lang="ar-SA" sz="19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الزمن الذي يستغرقه رأس القراءة و الكتابة للوصول إلى المسار المناسب</a:t>
              </a:r>
              <a:endParaRPr/>
            </a:p>
          </p:txBody>
        </p:sp>
        <p:sp>
          <p:nvSpPr>
            <p:cNvPr id="419" name="Google Shape;419;p23"/>
            <p:cNvSpPr/>
            <p:nvPr/>
          </p:nvSpPr>
          <p:spPr>
            <a:xfrm>
              <a:off x="6999038" y="1525864"/>
              <a:ext cx="2529004" cy="1029546"/>
            </a:xfrm>
            <a:prstGeom prst="rect">
              <a:avLst/>
            </a:prstGeom>
            <a:solidFill>
              <a:srgbClr val="1F1F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23"/>
            <p:cNvSpPr txBox="1"/>
            <p:nvPr/>
          </p:nvSpPr>
          <p:spPr>
            <a:xfrm>
              <a:off x="6999038" y="1525864"/>
              <a:ext cx="2529004" cy="10295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ar-SA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وقت الانتظار</a:t>
              </a:r>
              <a:endParaRPr/>
            </a:p>
          </p:txBody>
        </p:sp>
        <p:sp>
          <p:nvSpPr>
            <p:cNvPr id="421" name="Google Shape;421;p23"/>
            <p:cNvSpPr/>
            <p:nvPr/>
          </p:nvSpPr>
          <p:spPr>
            <a:xfrm>
              <a:off x="563654" y="1500635"/>
              <a:ext cx="5760000" cy="1080004"/>
            </a:xfrm>
            <a:prstGeom prst="rect">
              <a:avLst/>
            </a:prstGeom>
            <a:gradFill>
              <a:gsLst>
                <a:gs pos="0">
                  <a:srgbClr val="5E697B"/>
                </a:gs>
                <a:gs pos="50000">
                  <a:srgbClr val="42536A"/>
                </a:gs>
                <a:gs pos="100000">
                  <a:srgbClr val="38495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2" name="Google Shape;422;p23"/>
            <p:cNvSpPr txBox="1"/>
            <p:nvPr/>
          </p:nvSpPr>
          <p:spPr>
            <a:xfrm>
              <a:off x="563654" y="1500635"/>
              <a:ext cx="5760000" cy="10800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ar-SA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الزمن الذي يستغرقه المقطع المحدد ليتموضع أسفل رأس القراءة و الكتابة</a:t>
              </a:r>
              <a:endParaRPr/>
            </a:p>
          </p:txBody>
        </p:sp>
        <p:sp>
          <p:nvSpPr>
            <p:cNvPr id="423" name="Google Shape;423;p23"/>
            <p:cNvSpPr/>
            <p:nvPr/>
          </p:nvSpPr>
          <p:spPr>
            <a:xfrm>
              <a:off x="6999038" y="2863255"/>
              <a:ext cx="2529004" cy="1029546"/>
            </a:xfrm>
            <a:prstGeom prst="rect">
              <a:avLst/>
            </a:prstGeom>
            <a:solidFill>
              <a:srgbClr val="1F1F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4" name="Google Shape;424;p23"/>
            <p:cNvSpPr txBox="1"/>
            <p:nvPr/>
          </p:nvSpPr>
          <p:spPr>
            <a:xfrm>
              <a:off x="6999038" y="2863255"/>
              <a:ext cx="2529004" cy="10295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ar-SA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وقت الوصول</a:t>
              </a:r>
              <a:endParaRPr/>
            </a:p>
          </p:txBody>
        </p:sp>
        <p:sp>
          <p:nvSpPr>
            <p:cNvPr id="425" name="Google Shape;425;p23"/>
            <p:cNvSpPr/>
            <p:nvPr/>
          </p:nvSpPr>
          <p:spPr>
            <a:xfrm>
              <a:off x="563654" y="2838026"/>
              <a:ext cx="5760000" cy="1080004"/>
            </a:xfrm>
            <a:prstGeom prst="rect">
              <a:avLst/>
            </a:prstGeom>
            <a:gradFill>
              <a:gsLst>
                <a:gs pos="0">
                  <a:srgbClr val="5E697B"/>
                </a:gs>
                <a:gs pos="50000">
                  <a:srgbClr val="42536A"/>
                </a:gs>
                <a:gs pos="100000">
                  <a:srgbClr val="38495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23"/>
            <p:cNvSpPr txBox="1"/>
            <p:nvPr/>
          </p:nvSpPr>
          <p:spPr>
            <a:xfrm>
              <a:off x="563654" y="2838026"/>
              <a:ext cx="5760000" cy="10800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ar-SA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الزمن المستغرق لقراءة مجموعة البيانات وهو حاصل مجموع وقت البحث ووقت الانتظار</a:t>
              </a:r>
              <a:endParaRPr/>
            </a:p>
          </p:txBody>
        </p:sp>
        <p:sp>
          <p:nvSpPr>
            <p:cNvPr id="427" name="Google Shape;427;p23"/>
            <p:cNvSpPr/>
            <p:nvPr/>
          </p:nvSpPr>
          <p:spPr>
            <a:xfrm>
              <a:off x="6999038" y="4200647"/>
              <a:ext cx="2529004" cy="1029546"/>
            </a:xfrm>
            <a:prstGeom prst="rect">
              <a:avLst/>
            </a:prstGeom>
            <a:solidFill>
              <a:srgbClr val="1F1F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23"/>
            <p:cNvSpPr txBox="1"/>
            <p:nvPr/>
          </p:nvSpPr>
          <p:spPr>
            <a:xfrm>
              <a:off x="6999038" y="4200647"/>
              <a:ext cx="2529004" cy="10295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ar-SA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معدل النقل</a:t>
              </a:r>
              <a:endParaRPr/>
            </a:p>
          </p:txBody>
        </p:sp>
        <p:sp>
          <p:nvSpPr>
            <p:cNvPr id="429" name="Google Shape;429;p23"/>
            <p:cNvSpPr/>
            <p:nvPr/>
          </p:nvSpPr>
          <p:spPr>
            <a:xfrm>
              <a:off x="563654" y="4175418"/>
              <a:ext cx="5760000" cy="1080004"/>
            </a:xfrm>
            <a:prstGeom prst="rect">
              <a:avLst/>
            </a:prstGeom>
            <a:gradFill>
              <a:gsLst>
                <a:gs pos="0">
                  <a:srgbClr val="5E697B"/>
                </a:gs>
                <a:gs pos="50000">
                  <a:srgbClr val="42536A"/>
                </a:gs>
                <a:gs pos="100000">
                  <a:srgbClr val="38495F"/>
                </a:gs>
              </a:gsLst>
              <a:lin ang="5400000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23"/>
            <p:cNvSpPr txBox="1"/>
            <p:nvPr/>
          </p:nvSpPr>
          <p:spPr>
            <a:xfrm>
              <a:off x="563654" y="4175418"/>
              <a:ext cx="5760000" cy="108000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r>
                <a:rPr lang="ar-SA"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معدل نقل البيانات بين القرص و الذاكرة الرئيسة</a:t>
              </a:r>
              <a:endParaRPr/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بحث او قصة عن السرعة المتجهة" id="435" name="Google Shape;435;p24"/>
          <p:cNvPicPr preferRelativeResize="0"/>
          <p:nvPr/>
        </p:nvPicPr>
        <p:blipFill rotWithShape="1">
          <a:blip r:embed="rId3">
            <a:alphaModFix/>
          </a:blip>
          <a:srcRect b="9661" l="0" r="0" t="0"/>
          <a:stretch/>
        </p:blipFill>
        <p:spPr>
          <a:xfrm>
            <a:off x="4136770" y="2430258"/>
            <a:ext cx="4391025" cy="2417967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24"/>
          <p:cNvSpPr txBox="1"/>
          <p:nvPr/>
        </p:nvSpPr>
        <p:spPr>
          <a:xfrm>
            <a:off x="1556135" y="581178"/>
            <a:ext cx="907973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4800">
                <a:solidFill>
                  <a:srgbClr val="FF7995"/>
                </a:solidFill>
                <a:latin typeface="Calibri"/>
                <a:ea typeface="Calibri"/>
                <a:cs typeface="Calibri"/>
                <a:sym typeface="Calibri"/>
              </a:rPr>
              <a:t>في العلوم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4800">
                <a:solidFill>
                  <a:srgbClr val="FF7995"/>
                </a:solidFill>
                <a:latin typeface="Calibri"/>
                <a:ea typeface="Calibri"/>
                <a:cs typeface="Calibri"/>
                <a:sym typeface="Calibri"/>
              </a:rPr>
              <a:t>العلاقة عكسية بين السرعة و الزمن</a:t>
            </a:r>
            <a:endParaRPr b="1" sz="4800">
              <a:solidFill>
                <a:srgbClr val="FF799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24"/>
          <p:cNvSpPr/>
          <p:nvPr/>
        </p:nvSpPr>
        <p:spPr>
          <a:xfrm>
            <a:off x="1772323" y="5647163"/>
            <a:ext cx="2364441" cy="108198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سرعة</a:t>
            </a:r>
            <a:endParaRPr b="1" sz="4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24"/>
          <p:cNvSpPr/>
          <p:nvPr/>
        </p:nvSpPr>
        <p:spPr>
          <a:xfrm>
            <a:off x="4401223" y="5663502"/>
            <a:ext cx="2364441" cy="108198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الزمن</a:t>
            </a:r>
            <a:endParaRPr b="1" sz="4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39" name="Google Shape;439;p24"/>
          <p:cNvCxnSpPr/>
          <p:nvPr/>
        </p:nvCxnSpPr>
        <p:spPr>
          <a:xfrm>
            <a:off x="5598857" y="5045538"/>
            <a:ext cx="0" cy="759679"/>
          </a:xfrm>
          <a:prstGeom prst="straightConnector1">
            <a:avLst/>
          </a:prstGeom>
          <a:noFill/>
          <a:ln cap="flat" cmpd="sng" w="76200">
            <a:solidFill>
              <a:srgbClr val="0C0C0C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40" name="Google Shape;440;p24"/>
          <p:cNvCxnSpPr/>
          <p:nvPr/>
        </p:nvCxnSpPr>
        <p:spPr>
          <a:xfrm rot="10800000">
            <a:off x="2969957" y="5038724"/>
            <a:ext cx="0" cy="759679"/>
          </a:xfrm>
          <a:prstGeom prst="straightConnector1">
            <a:avLst/>
          </a:prstGeom>
          <a:noFill/>
          <a:ln cap="flat" cmpd="sng" w="76200">
            <a:solidFill>
              <a:srgbClr val="0C0C0C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46802" y="-48379"/>
            <a:ext cx="8969838" cy="4539099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25"/>
          <p:cNvSpPr txBox="1"/>
          <p:nvPr/>
        </p:nvSpPr>
        <p:spPr>
          <a:xfrm>
            <a:off x="7284720" y="4612640"/>
            <a:ext cx="3413760" cy="64633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قاعدة بيانات</a:t>
            </a:r>
            <a:endParaRPr/>
          </a:p>
        </p:txBody>
      </p:sp>
      <p:sp>
        <p:nvSpPr>
          <p:cNvPr id="448" name="Google Shape;448;p25"/>
          <p:cNvSpPr txBox="1"/>
          <p:nvPr/>
        </p:nvSpPr>
        <p:spPr>
          <a:xfrm>
            <a:off x="2011680" y="4612639"/>
            <a:ext cx="3413760" cy="120032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3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فيديو عالي الدقة</a:t>
            </a:r>
            <a:endParaRPr/>
          </a:p>
        </p:txBody>
      </p:sp>
      <p:sp>
        <p:nvSpPr>
          <p:cNvPr id="449" name="Google Shape;449;p25"/>
          <p:cNvSpPr/>
          <p:nvPr/>
        </p:nvSpPr>
        <p:spPr>
          <a:xfrm>
            <a:off x="4137662" y="5796629"/>
            <a:ext cx="2364441" cy="108198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النقل</a:t>
            </a:r>
            <a:endParaRPr b="1" sz="4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25"/>
          <p:cNvSpPr/>
          <p:nvPr/>
        </p:nvSpPr>
        <p:spPr>
          <a:xfrm>
            <a:off x="6766562" y="5812968"/>
            <a:ext cx="2364441" cy="1081980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الزمن</a:t>
            </a:r>
            <a:endParaRPr b="1" sz="4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51" name="Google Shape;451;p25"/>
          <p:cNvCxnSpPr/>
          <p:nvPr/>
        </p:nvCxnSpPr>
        <p:spPr>
          <a:xfrm>
            <a:off x="7964196" y="5195004"/>
            <a:ext cx="0" cy="759679"/>
          </a:xfrm>
          <a:prstGeom prst="straightConnector1">
            <a:avLst/>
          </a:prstGeom>
          <a:noFill/>
          <a:ln cap="flat" cmpd="sng" w="76200">
            <a:solidFill>
              <a:srgbClr val="0C0C0C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452" name="Google Shape;452;p25"/>
          <p:cNvCxnSpPr/>
          <p:nvPr/>
        </p:nvCxnSpPr>
        <p:spPr>
          <a:xfrm rot="10800000">
            <a:off x="5335296" y="5188190"/>
            <a:ext cx="0" cy="759679"/>
          </a:xfrm>
          <a:prstGeom prst="straightConnector1">
            <a:avLst/>
          </a:prstGeom>
          <a:noFill/>
          <a:ln cap="flat" cmpd="sng" w="76200">
            <a:solidFill>
              <a:srgbClr val="0C0C0C"/>
            </a:solidFill>
            <a:prstDash val="solid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26"/>
          <p:cNvSpPr txBox="1"/>
          <p:nvPr/>
        </p:nvSpPr>
        <p:spPr>
          <a:xfrm>
            <a:off x="1759724" y="280377"/>
            <a:ext cx="9049272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6600">
                <a:solidFill>
                  <a:srgbClr val="FF7995"/>
                </a:solidFill>
                <a:latin typeface="Calibri"/>
                <a:ea typeface="Calibri"/>
                <a:cs typeface="Calibri"/>
                <a:sym typeface="Calibri"/>
              </a:rPr>
              <a:t>الأقراص المدمجة الرقمية</a:t>
            </a:r>
            <a:endParaRPr b="1" sz="6600">
              <a:solidFill>
                <a:srgbClr val="FF799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26"/>
          <p:cNvSpPr txBox="1"/>
          <p:nvPr/>
        </p:nvSpPr>
        <p:spPr>
          <a:xfrm>
            <a:off x="2765833" y="1828440"/>
            <a:ext cx="8043163" cy="2585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54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من خبرتك السابقة .. عددي أنواع الأقراص المدمجة التي تعرفينها.</a:t>
            </a:r>
            <a:endParaRPr b="1" sz="540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59" name="Google Shape;459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4888" y="5077558"/>
            <a:ext cx="2219546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4" name="Google Shape;464;p27"/>
          <p:cNvGrpSpPr/>
          <p:nvPr/>
        </p:nvGrpSpPr>
        <p:grpSpPr>
          <a:xfrm>
            <a:off x="2051537" y="718714"/>
            <a:ext cx="8108462" cy="2836100"/>
            <a:chOff x="19537" y="1299949"/>
            <a:chExt cx="8108462" cy="2836100"/>
          </a:xfrm>
        </p:grpSpPr>
        <p:sp>
          <p:nvSpPr>
            <p:cNvPr id="465" name="Google Shape;465;p27"/>
            <p:cNvSpPr/>
            <p:nvPr/>
          </p:nvSpPr>
          <p:spPr>
            <a:xfrm>
              <a:off x="1243187" y="2470082"/>
              <a:ext cx="2742628" cy="409295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81776"/>
                  </a:lnTo>
                  <a:lnTo>
                    <a:pt x="0" y="81776"/>
                  </a:lnTo>
                  <a:lnTo>
                    <a:pt x="0" y="120000"/>
                  </a:lnTo>
                </a:path>
              </a:pathLst>
            </a:custGeom>
            <a:noFill/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466" name="Google Shape;466;p27"/>
            <p:cNvSpPr/>
            <p:nvPr/>
          </p:nvSpPr>
          <p:spPr>
            <a:xfrm>
              <a:off x="3940095" y="2470082"/>
              <a:ext cx="91440" cy="409295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81776"/>
                  </a:lnTo>
                  <a:lnTo>
                    <a:pt x="82845" y="81776"/>
                  </a:lnTo>
                  <a:lnTo>
                    <a:pt x="82845" y="120000"/>
                  </a:lnTo>
                </a:path>
              </a:pathLst>
            </a:custGeom>
            <a:noFill/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467" name="Google Shape;467;p27"/>
            <p:cNvSpPr/>
            <p:nvPr/>
          </p:nvSpPr>
          <p:spPr>
            <a:xfrm>
              <a:off x="3985815" y="2470082"/>
              <a:ext cx="2762166" cy="40929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81776"/>
                  </a:lnTo>
                  <a:lnTo>
                    <a:pt x="120000" y="81776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</p:sp>
        <p:sp>
          <p:nvSpPr>
            <p:cNvPr id="468" name="Google Shape;468;p27"/>
            <p:cNvSpPr/>
            <p:nvPr/>
          </p:nvSpPr>
          <p:spPr>
            <a:xfrm>
              <a:off x="771647" y="1299949"/>
              <a:ext cx="6428336" cy="1170132"/>
            </a:xfrm>
            <a:prstGeom prst="roundRect">
              <a:avLst>
                <a:gd fmla="val 10000" name="adj"/>
              </a:avLst>
            </a:prstGeom>
            <a:solidFill>
              <a:schemeClr val="accen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9" name="Google Shape;469;p27"/>
            <p:cNvSpPr/>
            <p:nvPr/>
          </p:nvSpPr>
          <p:spPr>
            <a:xfrm>
              <a:off x="928016" y="1448499"/>
              <a:ext cx="6428336" cy="117013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chemeClr val="accen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0" name="Google Shape;470;p27"/>
            <p:cNvSpPr txBox="1"/>
            <p:nvPr/>
          </p:nvSpPr>
          <p:spPr>
            <a:xfrm>
              <a:off x="962288" y="1482771"/>
              <a:ext cx="6359792" cy="11015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b="1" lang="ar-SA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أنواع الأقراص المدمجة الرقمية</a:t>
              </a:r>
              <a:endParaRPr/>
            </a:p>
          </p:txBody>
        </p:sp>
        <p:sp>
          <p:nvSpPr>
            <p:cNvPr id="471" name="Google Shape;471;p27"/>
            <p:cNvSpPr/>
            <p:nvPr/>
          </p:nvSpPr>
          <p:spPr>
            <a:xfrm>
              <a:off x="5524332" y="2879377"/>
              <a:ext cx="2447299" cy="1108122"/>
            </a:xfrm>
            <a:prstGeom prst="roundRect">
              <a:avLst>
                <a:gd fmla="val 10000" name="adj"/>
              </a:avLst>
            </a:prstGeom>
            <a:solidFill>
              <a:schemeClr val="accent3"/>
            </a:solidFill>
            <a:ln cap="flat" cmpd="sng" w="12700">
              <a:solidFill>
                <a:srgbClr val="E6E6E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2" name="Google Shape;472;p27"/>
            <p:cNvSpPr/>
            <p:nvPr/>
          </p:nvSpPr>
          <p:spPr>
            <a:xfrm>
              <a:off x="5680700" y="3027927"/>
              <a:ext cx="2447299" cy="110812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3" name="Google Shape;473;p27"/>
            <p:cNvSpPr txBox="1"/>
            <p:nvPr/>
          </p:nvSpPr>
          <p:spPr>
            <a:xfrm>
              <a:off x="5713156" y="3060383"/>
              <a:ext cx="2382387" cy="10432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b="1" lang="ar-SA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الأقراص المدمجة CD</a:t>
              </a:r>
              <a:endParaRPr b="1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4" name="Google Shape;474;p27"/>
            <p:cNvSpPr/>
            <p:nvPr/>
          </p:nvSpPr>
          <p:spPr>
            <a:xfrm>
              <a:off x="2779574" y="2879377"/>
              <a:ext cx="2447299" cy="1108122"/>
            </a:xfrm>
            <a:prstGeom prst="roundRect">
              <a:avLst>
                <a:gd fmla="val 10000" name="adj"/>
              </a:avLst>
            </a:prstGeom>
            <a:solidFill>
              <a:schemeClr val="accent3"/>
            </a:solidFill>
            <a:ln cap="flat" cmpd="sng" w="12700">
              <a:solidFill>
                <a:srgbClr val="E6E6E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5" name="Google Shape;475;p27"/>
            <p:cNvSpPr/>
            <p:nvPr/>
          </p:nvSpPr>
          <p:spPr>
            <a:xfrm>
              <a:off x="2935943" y="3027927"/>
              <a:ext cx="2447299" cy="110812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6" name="Google Shape;476;p27"/>
            <p:cNvSpPr txBox="1"/>
            <p:nvPr/>
          </p:nvSpPr>
          <p:spPr>
            <a:xfrm>
              <a:off x="2968399" y="3060383"/>
              <a:ext cx="2382387" cy="10432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b="1" lang="ar-SA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أقراص الفيديو الرقمية DVD</a:t>
              </a:r>
              <a:endParaRPr b="1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7" name="Google Shape;477;p27"/>
            <p:cNvSpPr/>
            <p:nvPr/>
          </p:nvSpPr>
          <p:spPr>
            <a:xfrm>
              <a:off x="19537" y="2879377"/>
              <a:ext cx="2447299" cy="1108122"/>
            </a:xfrm>
            <a:prstGeom prst="roundRect">
              <a:avLst>
                <a:gd fmla="val 10000" name="adj"/>
              </a:avLst>
            </a:prstGeom>
            <a:solidFill>
              <a:schemeClr val="accent3"/>
            </a:solidFill>
            <a:ln cap="flat" cmpd="sng" w="12700">
              <a:solidFill>
                <a:srgbClr val="E6E6E6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8" name="Google Shape;478;p27"/>
            <p:cNvSpPr/>
            <p:nvPr/>
          </p:nvSpPr>
          <p:spPr>
            <a:xfrm>
              <a:off x="175906" y="3027927"/>
              <a:ext cx="2447299" cy="110812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12700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9" name="Google Shape;479;p27"/>
            <p:cNvSpPr txBox="1"/>
            <p:nvPr/>
          </p:nvSpPr>
          <p:spPr>
            <a:xfrm>
              <a:off x="208362" y="3060383"/>
              <a:ext cx="2382387" cy="10432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06675" lIns="106675" spcFirstLastPara="1" rIns="106675" wrap="square" tIns="106675">
              <a:noAutofit/>
            </a:bodyPr>
            <a:lstStyle/>
            <a:p>
              <a:pPr indent="0" lvl="0" marL="0" marR="0" rtl="1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b="1" lang="ar-SA" sz="2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أقراص الأشعة الزرقاء BD</a:t>
              </a:r>
              <a:endParaRPr b="1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descr="55,159 Cd Stock Photos, Pictures &amp;amp; Royalty-Free Images - iStock" id="480" name="Google Shape;480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001000" y="3984180"/>
            <a:ext cx="1741170" cy="174117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عرب هاردوير - الفرق بين نُسخ أقراص DVD و Blu-Ray المُختلفة" id="481" name="Google Shape;481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31480" y="3890245"/>
            <a:ext cx="1929039" cy="19290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ما هي أقراص بلو راي (Blu ray)؟ - YouTube" id="482" name="Google Shape;482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70174" y="3890245"/>
            <a:ext cx="3561306" cy="20032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6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8"/>
          <p:cNvSpPr txBox="1"/>
          <p:nvPr/>
        </p:nvSpPr>
        <p:spPr>
          <a:xfrm>
            <a:off x="625592" y="1305342"/>
            <a:ext cx="10940816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6600">
                <a:solidFill>
                  <a:srgbClr val="FF7995"/>
                </a:solidFill>
                <a:latin typeface="Calibri"/>
                <a:ea typeface="Calibri"/>
                <a:cs typeface="Calibri"/>
                <a:sym typeface="Calibri"/>
              </a:rPr>
              <a:t>رتبي الأقراص المدمجة الرقمية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6600">
                <a:solidFill>
                  <a:srgbClr val="FF7995"/>
                </a:solidFill>
                <a:latin typeface="Calibri"/>
                <a:ea typeface="Calibri"/>
                <a:cs typeface="Calibri"/>
                <a:sym typeface="Calibri"/>
              </a:rPr>
              <a:t>من الأصغر إلى الأكبر</a:t>
            </a:r>
            <a:endParaRPr b="1" sz="6600">
              <a:solidFill>
                <a:srgbClr val="FF799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29"/>
          <p:cNvSpPr txBox="1"/>
          <p:nvPr/>
        </p:nvSpPr>
        <p:spPr>
          <a:xfrm>
            <a:off x="1759724" y="280377"/>
            <a:ext cx="9049272" cy="110799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6600">
                <a:solidFill>
                  <a:srgbClr val="FF7995"/>
                </a:solidFill>
                <a:latin typeface="Calibri"/>
                <a:ea typeface="Calibri"/>
                <a:cs typeface="Calibri"/>
                <a:sym typeface="Calibri"/>
              </a:rPr>
              <a:t>الأقراص المدمجة الرقمية</a:t>
            </a:r>
            <a:endParaRPr b="1" sz="6600">
              <a:solidFill>
                <a:srgbClr val="FF799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3" name="Google Shape;49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18516" y="1543367"/>
            <a:ext cx="6477000" cy="484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"/>
          <p:cNvSpPr txBox="1"/>
          <p:nvPr/>
        </p:nvSpPr>
        <p:spPr>
          <a:xfrm>
            <a:off x="2059473" y="299999"/>
            <a:ext cx="8741496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4000">
                <a:solidFill>
                  <a:srgbClr val="00B9BC"/>
                </a:solidFill>
                <a:latin typeface="Calibri"/>
                <a:ea typeface="Calibri"/>
                <a:cs typeface="Calibri"/>
                <a:sym typeface="Calibri"/>
              </a:rPr>
              <a:t>من خلال الصور التالية..</a:t>
            </a:r>
            <a:endParaRPr/>
          </a:p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4000">
                <a:solidFill>
                  <a:srgbClr val="00B9BC"/>
                </a:solidFill>
                <a:latin typeface="Calibri"/>
                <a:ea typeface="Calibri"/>
                <a:cs typeface="Calibri"/>
                <a:sym typeface="Calibri"/>
              </a:rPr>
              <a:t>استنتجي مهام أجهزة الحاسب الأساسية</a:t>
            </a:r>
            <a:endParaRPr b="1" sz="4000">
              <a:solidFill>
                <a:srgbClr val="00B9B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3" name="Google Shape;163;p3"/>
          <p:cNvGrpSpPr/>
          <p:nvPr/>
        </p:nvGrpSpPr>
        <p:grpSpPr>
          <a:xfrm>
            <a:off x="7546045" y="1819921"/>
            <a:ext cx="3689697" cy="2986173"/>
            <a:chOff x="7545914" y="1819839"/>
            <a:chExt cx="3689697" cy="3106390"/>
          </a:xfrm>
        </p:grpSpPr>
        <p:sp>
          <p:nvSpPr>
            <p:cNvPr id="164" name="Google Shape;164;p3"/>
            <p:cNvSpPr/>
            <p:nvPr/>
          </p:nvSpPr>
          <p:spPr>
            <a:xfrm>
              <a:off x="7545914" y="1819839"/>
              <a:ext cx="3689697" cy="310639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FF79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place holder" id="165" name="Google Shape;165;p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049232" y="2408905"/>
              <a:ext cx="2840227" cy="225158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6" name="Google Shape;166;p3"/>
          <p:cNvGrpSpPr/>
          <p:nvPr/>
        </p:nvGrpSpPr>
        <p:grpSpPr>
          <a:xfrm>
            <a:off x="1686560" y="1810284"/>
            <a:ext cx="3689697" cy="3106390"/>
            <a:chOff x="1686560" y="1810284"/>
            <a:chExt cx="3689697" cy="3106390"/>
          </a:xfrm>
        </p:grpSpPr>
        <p:sp>
          <p:nvSpPr>
            <p:cNvPr id="167" name="Google Shape;167;p3"/>
            <p:cNvSpPr/>
            <p:nvPr/>
          </p:nvSpPr>
          <p:spPr>
            <a:xfrm>
              <a:off x="1686560" y="1810284"/>
              <a:ext cx="3689697" cy="310639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FF79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افضل برنامج لاستعادة الملفات من القرص الصلب" id="168" name="Google Shape;168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104889" y="1934729"/>
              <a:ext cx="2857500" cy="28575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9" name="Google Shape;169;p3"/>
          <p:cNvGrpSpPr/>
          <p:nvPr/>
        </p:nvGrpSpPr>
        <p:grpSpPr>
          <a:xfrm>
            <a:off x="4616237" y="3363479"/>
            <a:ext cx="3689697" cy="3106390"/>
            <a:chOff x="4616237" y="3363479"/>
            <a:chExt cx="3689697" cy="3106390"/>
          </a:xfrm>
        </p:grpSpPr>
        <p:sp>
          <p:nvSpPr>
            <p:cNvPr id="170" name="Google Shape;170;p3"/>
            <p:cNvSpPr/>
            <p:nvPr/>
          </p:nvSpPr>
          <p:spPr>
            <a:xfrm>
              <a:off x="4616237" y="3363479"/>
              <a:ext cx="3689697" cy="3106390"/>
            </a:xfrm>
            <a:prstGeom prst="hexagon">
              <a:avLst>
                <a:gd fmla="val 25000" name="adj"/>
                <a:gd fmla="val 115470" name="vf"/>
              </a:avLst>
            </a:prstGeom>
            <a:solidFill>
              <a:srgbClr val="00B9B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t/>
              </a:r>
              <a:endParaRPr sz="1800">
                <a:solidFill>
                  <a:srgbClr val="00B9BC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descr="How to save a document" id="171" name="Google Shape;171;p3"/>
            <p:cNvPicPr preferRelativeResize="0"/>
            <p:nvPr/>
          </p:nvPicPr>
          <p:blipFill rotWithShape="1">
            <a:blip r:embed="rId5">
              <a:alphaModFix/>
            </a:blip>
            <a:srcRect b="11720" l="0" r="0" t="0"/>
            <a:stretch/>
          </p:blipFill>
          <p:spPr>
            <a:xfrm>
              <a:off x="6213987" y="4892153"/>
              <a:ext cx="1624242" cy="14338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224028" y="3363479"/>
              <a:ext cx="1715697" cy="1715697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30"/>
          <p:cNvSpPr txBox="1"/>
          <p:nvPr/>
        </p:nvSpPr>
        <p:spPr>
          <a:xfrm>
            <a:off x="1898376" y="898581"/>
            <a:ext cx="8395247" cy="14465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4400">
                <a:solidFill>
                  <a:srgbClr val="FF7995"/>
                </a:solidFill>
                <a:latin typeface="Calibri"/>
                <a:ea typeface="Calibri"/>
                <a:cs typeface="Calibri"/>
                <a:sym typeface="Calibri"/>
              </a:rPr>
              <a:t>هل هناك طرق تخزين أخرى للبيانات 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4400">
                <a:solidFill>
                  <a:srgbClr val="FF7995"/>
                </a:solidFill>
                <a:latin typeface="Calibri"/>
                <a:ea typeface="Calibri"/>
                <a:cs typeface="Calibri"/>
                <a:sym typeface="Calibri"/>
              </a:rPr>
              <a:t>غير التي ذكرت في الدرس؟</a:t>
            </a:r>
            <a:endParaRPr b="1" sz="4400">
              <a:solidFill>
                <a:srgbClr val="FF799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31"/>
          <p:cNvSpPr txBox="1"/>
          <p:nvPr/>
        </p:nvSpPr>
        <p:spPr>
          <a:xfrm>
            <a:off x="4575391" y="2489256"/>
            <a:ext cx="3041218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4400">
                <a:solidFill>
                  <a:srgbClr val="FF7995"/>
                </a:solidFill>
                <a:latin typeface="Calibri"/>
                <a:ea typeface="Calibri"/>
                <a:cs typeface="Calibri"/>
                <a:sym typeface="Calibri"/>
              </a:rPr>
              <a:t>حل التدريبات</a:t>
            </a:r>
            <a:endParaRPr b="1" sz="4400">
              <a:solidFill>
                <a:srgbClr val="FF799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"/>
          <p:cNvSpPr txBox="1"/>
          <p:nvPr/>
        </p:nvSpPr>
        <p:spPr>
          <a:xfrm>
            <a:off x="2122213" y="516310"/>
            <a:ext cx="883607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5400">
                <a:solidFill>
                  <a:srgbClr val="00B9BC"/>
                </a:solidFill>
                <a:latin typeface="Calibri"/>
                <a:ea typeface="Calibri"/>
                <a:cs typeface="Calibri"/>
                <a:sym typeface="Calibri"/>
              </a:rPr>
              <a:t>مهام أجهزة الحاسب الأساسية</a:t>
            </a:r>
            <a:endParaRPr b="1" sz="5400">
              <a:solidFill>
                <a:srgbClr val="00B9B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4"/>
          <p:cNvSpPr/>
          <p:nvPr/>
        </p:nvSpPr>
        <p:spPr>
          <a:xfrm>
            <a:off x="1686560" y="1810284"/>
            <a:ext cx="3689697" cy="310639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79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4"/>
          <p:cNvSpPr/>
          <p:nvPr/>
        </p:nvSpPr>
        <p:spPr>
          <a:xfrm>
            <a:off x="4616237" y="3363479"/>
            <a:ext cx="3689697" cy="310639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00B9B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rgbClr val="00B9B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4"/>
          <p:cNvSpPr/>
          <p:nvPr/>
        </p:nvSpPr>
        <p:spPr>
          <a:xfrm>
            <a:off x="7545914" y="1819839"/>
            <a:ext cx="3689697" cy="3106390"/>
          </a:xfrm>
          <a:prstGeom prst="hexagon">
            <a:avLst>
              <a:gd fmla="val 25000" name="adj"/>
              <a:gd fmla="val 115470" name="vf"/>
            </a:avLst>
          </a:prstGeom>
          <a:solidFill>
            <a:srgbClr val="FF79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4"/>
          <p:cNvSpPr txBox="1"/>
          <p:nvPr/>
        </p:nvSpPr>
        <p:spPr>
          <a:xfrm>
            <a:off x="7676114" y="2482602"/>
            <a:ext cx="3073174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معالجة البيانات</a:t>
            </a:r>
            <a:endParaRPr b="1" sz="6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4"/>
          <p:cNvSpPr txBox="1"/>
          <p:nvPr/>
        </p:nvSpPr>
        <p:spPr>
          <a:xfrm>
            <a:off x="3895245" y="4297631"/>
            <a:ext cx="3780869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حفظ البيانات</a:t>
            </a:r>
            <a:endParaRPr b="1" sz="6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4"/>
          <p:cNvSpPr txBox="1"/>
          <p:nvPr/>
        </p:nvSpPr>
        <p:spPr>
          <a:xfrm>
            <a:off x="1095040" y="2290783"/>
            <a:ext cx="3573714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استرجاع البيانات</a:t>
            </a:r>
            <a:endParaRPr b="1" sz="6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5"/>
          <p:cNvSpPr txBox="1"/>
          <p:nvPr/>
        </p:nvSpPr>
        <p:spPr>
          <a:xfrm>
            <a:off x="566937" y="530172"/>
            <a:ext cx="1031667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3600">
                <a:solidFill>
                  <a:srgbClr val="FF7995"/>
                </a:solidFill>
                <a:latin typeface="Calibri"/>
                <a:ea typeface="Calibri"/>
                <a:cs typeface="Calibri"/>
                <a:sym typeface="Calibri"/>
              </a:rPr>
              <a:t>معمارية فون نيومان Von Neumann الرئيسية للحاسب</a:t>
            </a:r>
            <a:endParaRPr b="1" sz="3600">
              <a:solidFill>
                <a:srgbClr val="FF799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5"/>
          <p:cNvSpPr txBox="1"/>
          <p:nvPr/>
        </p:nvSpPr>
        <p:spPr>
          <a:xfrm>
            <a:off x="3047215" y="3246690"/>
            <a:ext cx="6094428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8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https://www.liveworksheets.com/1-gx2063007ee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202;p7"/>
          <p:cNvPicPr preferRelativeResize="0"/>
          <p:nvPr/>
        </p:nvPicPr>
        <p:blipFill rotWithShape="1">
          <a:blip r:embed="rId3">
            <a:alphaModFix/>
          </a:blip>
          <a:srcRect b="18941" l="15611" r="11270" t="19545"/>
          <a:stretch/>
        </p:blipFill>
        <p:spPr>
          <a:xfrm>
            <a:off x="4421169" y="2365631"/>
            <a:ext cx="4819641" cy="3185653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7"/>
          <p:cNvSpPr/>
          <p:nvPr/>
        </p:nvSpPr>
        <p:spPr>
          <a:xfrm>
            <a:off x="8392565" y="959426"/>
            <a:ext cx="2688557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مدخلات</a:t>
            </a:r>
            <a:endParaRPr b="1" sz="5400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7"/>
          <p:cNvSpPr/>
          <p:nvPr/>
        </p:nvSpPr>
        <p:spPr>
          <a:xfrm>
            <a:off x="4884752" y="965318"/>
            <a:ext cx="2403223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معالجة</a:t>
            </a:r>
            <a:endParaRPr b="1" sz="5400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7"/>
          <p:cNvSpPr/>
          <p:nvPr/>
        </p:nvSpPr>
        <p:spPr>
          <a:xfrm>
            <a:off x="969761" y="959426"/>
            <a:ext cx="2650084" cy="9233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54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مخرجات</a:t>
            </a:r>
            <a:endParaRPr b="1" sz="5400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7"/>
          <p:cNvSpPr/>
          <p:nvPr/>
        </p:nvSpPr>
        <p:spPr>
          <a:xfrm flipH="1">
            <a:off x="7407687" y="1274975"/>
            <a:ext cx="761833" cy="29223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00878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7"/>
          <p:cNvSpPr/>
          <p:nvPr/>
        </p:nvSpPr>
        <p:spPr>
          <a:xfrm flipH="1">
            <a:off x="3950511" y="1274975"/>
            <a:ext cx="761833" cy="292231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00878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8" name="Google Shape;20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66128" y="2797213"/>
            <a:ext cx="4086326" cy="22985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"/>
          <p:cNvSpPr txBox="1"/>
          <p:nvPr/>
        </p:nvSpPr>
        <p:spPr>
          <a:xfrm>
            <a:off x="1919931" y="397604"/>
            <a:ext cx="7747634" cy="6432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4400">
                <a:solidFill>
                  <a:srgbClr val="FF7995"/>
                </a:solidFill>
                <a:latin typeface="Calibri"/>
                <a:ea typeface="Calibri"/>
                <a:cs typeface="Calibri"/>
                <a:sym typeface="Calibri"/>
              </a:rPr>
              <a:t>عزيزتي الطالبة 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4400">
                <a:solidFill>
                  <a:srgbClr val="FF7995"/>
                </a:solidFill>
                <a:latin typeface="Calibri"/>
                <a:ea typeface="Calibri"/>
                <a:cs typeface="Calibri"/>
                <a:sym typeface="Calibri"/>
              </a:rPr>
              <a:t>بالرجوع للكتاب صفحة 23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4400">
                <a:solidFill>
                  <a:srgbClr val="FF7995"/>
                </a:solidFill>
                <a:latin typeface="Calibri"/>
                <a:ea typeface="Calibri"/>
                <a:cs typeface="Calibri"/>
                <a:sym typeface="Calibri"/>
              </a:rPr>
              <a:t>و بالتعاون مع أفراد مجموعتك ..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4400">
                <a:solidFill>
                  <a:srgbClr val="FF7995"/>
                </a:solidFill>
                <a:latin typeface="Calibri"/>
                <a:ea typeface="Calibri"/>
                <a:cs typeface="Calibri"/>
                <a:sym typeface="Calibri"/>
              </a:rPr>
              <a:t>نفذي النشاط التالي: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2800">
                <a:solidFill>
                  <a:srgbClr val="FF7995"/>
                </a:solidFill>
                <a:latin typeface="Calibri"/>
                <a:ea typeface="Calibri"/>
                <a:cs typeface="Calibri"/>
                <a:sym typeface="Calibri"/>
              </a:rPr>
              <a:t>(مجموعة أنشطة لترتيب الخطوات)</a:t>
            </a:r>
            <a:endParaRPr/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rgbClr val="FF799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قم بترتيب مراحل دورة الجلب والتنفيذ - المطابقة (wordwall.net)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799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-SA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رتبي مراحل دورة الجلب والتنفيذ - Rank order (wordwall.net)</a:t>
            </a:r>
            <a:endParaRPr b="1" sz="2000">
              <a:solidFill>
                <a:srgbClr val="FF799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799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-SA" sz="2000" u="sng">
                <a:solidFill>
                  <a:srgbClr val="FF7995"/>
                </a:solidFill>
                <a:latin typeface="Calibri"/>
                <a:ea typeface="Calibri"/>
                <a:cs typeface="Calibri"/>
                <a:sym typeface="Calibri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https://www.liveworksheets.com/1-nm2063680me</a:t>
            </a:r>
            <a:endParaRPr b="1" sz="2000">
              <a:solidFill>
                <a:srgbClr val="FF799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rgbClr val="FF799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4400">
              <a:solidFill>
                <a:srgbClr val="FF799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9"/>
          <p:cNvPicPr preferRelativeResize="0"/>
          <p:nvPr/>
        </p:nvPicPr>
        <p:blipFill rotWithShape="1">
          <a:blip r:embed="rId3">
            <a:alphaModFix/>
          </a:blip>
          <a:srcRect b="18941" l="15611" r="11270" t="19545"/>
          <a:stretch/>
        </p:blipFill>
        <p:spPr>
          <a:xfrm>
            <a:off x="3154344" y="374906"/>
            <a:ext cx="7075506" cy="4676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89739" y="993912"/>
            <a:ext cx="5972313" cy="3429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نسق Office">
  <a:themeElements>
    <a:clrScheme name="مخصص 4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B9BC"/>
      </a:accent1>
      <a:accent2>
        <a:srgbClr val="F6A0A9"/>
      </a:accent2>
      <a:accent3>
        <a:srgbClr val="3F3F3F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2019-12-24T11:02:59Z</dcterms:created>
  <dc:creator>ArabPPT.com</dc:creator>
</cp:coreProperties>
</file>