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8"/>
  </p:notesMasterIdLst>
  <p:sldIdLst>
    <p:sldId id="259" r:id="rId2"/>
    <p:sldId id="308" r:id="rId3"/>
    <p:sldId id="256" r:id="rId4"/>
    <p:sldId id="261" r:id="rId5"/>
    <p:sldId id="263" r:id="rId6"/>
    <p:sldId id="309" r:id="rId7"/>
    <p:sldId id="262" r:id="rId8"/>
    <p:sldId id="840" r:id="rId9"/>
    <p:sldId id="844" r:id="rId10"/>
    <p:sldId id="845" r:id="rId11"/>
    <p:sldId id="846" r:id="rId12"/>
    <p:sldId id="847" r:id="rId13"/>
    <p:sldId id="849" r:id="rId14"/>
    <p:sldId id="266" r:id="rId15"/>
    <p:sldId id="335" r:id="rId16"/>
    <p:sldId id="852" r:id="rId17"/>
    <p:sldId id="851" r:id="rId18"/>
    <p:sldId id="316" r:id="rId19"/>
    <p:sldId id="788" r:id="rId20"/>
    <p:sldId id="854" r:id="rId21"/>
    <p:sldId id="880" r:id="rId22"/>
    <p:sldId id="268" r:id="rId23"/>
    <p:sldId id="272" r:id="rId24"/>
    <p:sldId id="318" r:id="rId25"/>
    <p:sldId id="319" r:id="rId26"/>
    <p:sldId id="320" r:id="rId27"/>
    <p:sldId id="321" r:id="rId28"/>
    <p:sldId id="322" r:id="rId29"/>
    <p:sldId id="323" r:id="rId30"/>
    <p:sldId id="324" r:id="rId31"/>
    <p:sldId id="857" r:id="rId32"/>
    <p:sldId id="269" r:id="rId33"/>
    <p:sldId id="853" r:id="rId34"/>
    <p:sldId id="326" r:id="rId35"/>
    <p:sldId id="843" r:id="rId36"/>
    <p:sldId id="875" r:id="rId37"/>
    <p:sldId id="871" r:id="rId38"/>
    <p:sldId id="874" r:id="rId39"/>
    <p:sldId id="873" r:id="rId40"/>
    <p:sldId id="872" r:id="rId41"/>
    <p:sldId id="876" r:id="rId42"/>
    <p:sldId id="878" r:id="rId43"/>
    <p:sldId id="336" r:id="rId44"/>
    <p:sldId id="274" r:id="rId45"/>
    <p:sldId id="334" r:id="rId46"/>
    <p:sldId id="333" r:id="rId47"/>
  </p:sldIdLst>
  <p:sldSz cx="9144000" cy="5143500" type="screen16x9"/>
  <p:notesSz cx="6858000" cy="9144000"/>
  <p:embeddedFontLst>
    <p:embeddedFont>
      <p:font typeface="Adobe Arabic" panose="02040503050201020203" charset="-78"/>
      <p:regular r:id="rId49"/>
    </p:embeddedFont>
    <p:embeddedFont>
      <p:font typeface="Bebas Neue" panose="020B0606020202050201" pitchFamily="34" charset="0"/>
      <p:regular r:id="rId50"/>
    </p:embeddedFont>
    <p:embeddedFont>
      <p:font typeface="Calibri" panose="020F0502020204030204" pitchFamily="34" charset="0"/>
      <p:regular r:id="rId51"/>
      <p:bold r:id="rId52"/>
      <p:italic r:id="rId53"/>
      <p:boldItalic r:id="rId54"/>
    </p:embeddedFont>
    <p:embeddedFont>
      <p:font typeface="Cambria" panose="02040503050406030204" pitchFamily="18" charset="0"/>
      <p:regular r:id="rId55"/>
      <p:bold r:id="rId56"/>
      <p:italic r:id="rId57"/>
      <p:boldItalic r:id="rId58"/>
    </p:embeddedFont>
    <p:embeddedFont>
      <p:font typeface="Raleway" pitchFamily="2" charset="0"/>
      <p:regular r:id="rId59"/>
      <p:bold r:id="rId60"/>
      <p:italic r:id="rId61"/>
      <p:boldItalic r:id="rId62"/>
    </p:embeddedFont>
    <p:embeddedFont>
      <p:font typeface="Raleway Black" pitchFamily="2" charset="0"/>
      <p:bold r:id="rId63"/>
      <p:boldItalic r:id="rId64"/>
    </p:embeddedFont>
    <p:embeddedFont>
      <p:font typeface="Raleway ExtraBold" pitchFamily="2" charset="0"/>
      <p:bold r:id="rId65"/>
      <p:boldItalic r:id="rId66"/>
    </p:embeddedFont>
    <p:embeddedFont>
      <p:font typeface="Tajawal" panose="020B0604020202020204" charset="-78"/>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EC3FE6-D94F-4684-B4A1-00BEFB279B17}">
  <a:tblStyle styleId="{35EC3FE6-D94F-4684-B4A1-00BEFB279B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97" autoAdjust="0"/>
  </p:normalViewPr>
  <p:slideViewPr>
    <p:cSldViewPr snapToGrid="0">
      <p:cViewPr varScale="1">
        <p:scale>
          <a:sx n="74" d="100"/>
          <a:sy n="74" d="100"/>
        </p:scale>
        <p:origin x="3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DB3E7-5201-416A-BAD1-F07B909C94E6}"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3021A873-F2CE-4710-B770-6606B5ED7DBE}">
      <dgm:prSet phldrT="[Text]" custT="1"/>
      <dgm:spPr/>
      <dgm:t>
        <a:bodyPr/>
        <a:lstStyle/>
        <a:p>
          <a:r>
            <a:rPr lang="ar-SA" sz="2400" b="1" dirty="0">
              <a:latin typeface="Adobe Arabic" panose="02040503050201020203" charset="-78"/>
              <a:cs typeface="Adobe Arabic" panose="02040503050201020203" charset="-78"/>
            </a:rPr>
            <a:t>تحديد المشكلة ومتطلبات حلها</a:t>
          </a:r>
          <a:endParaRPr lang="en-US" sz="2400" dirty="0">
            <a:latin typeface="Adobe Arabic" panose="02040503050201020203" charset="-78"/>
            <a:cs typeface="Adobe Arabic" panose="02040503050201020203" charset="-78"/>
          </a:endParaRPr>
        </a:p>
      </dgm:t>
    </dgm:pt>
    <dgm:pt modelId="{94C33C33-D260-47FE-A38B-1DC70E2184D2}" type="parTrans" cxnId="{3E7A8812-36BF-4A4E-ABEA-CC9F287C07B0}">
      <dgm:prSet/>
      <dgm:spPr/>
      <dgm:t>
        <a:bodyPr/>
        <a:lstStyle/>
        <a:p>
          <a:endParaRPr lang="en-US"/>
        </a:p>
      </dgm:t>
    </dgm:pt>
    <dgm:pt modelId="{2A52BAD2-BD6F-42DD-9941-EE1C2F0CC1FC}" type="sibTrans" cxnId="{3E7A8812-36BF-4A4E-ABEA-CC9F287C07B0}">
      <dgm:prSet/>
      <dgm:spPr/>
      <dgm:t>
        <a:bodyPr/>
        <a:lstStyle/>
        <a:p>
          <a:endParaRPr lang="en-US"/>
        </a:p>
      </dgm:t>
    </dgm:pt>
    <dgm:pt modelId="{E9DD954B-3ED2-4619-8F66-77785B4FAECB}">
      <dgm:prSet custT="1"/>
      <dgm:spPr/>
      <dgm:t>
        <a:bodyPr/>
        <a:lstStyle/>
        <a:p>
          <a:r>
            <a:rPr lang="ar-SA" sz="2400" b="1" dirty="0">
              <a:latin typeface="Adobe Arabic" panose="02040503050201020203" charset="-78"/>
              <a:cs typeface="Adobe Arabic" panose="02040503050201020203" charset="-78"/>
            </a:rPr>
            <a:t>الفئة المستهدفة</a:t>
          </a:r>
        </a:p>
      </dgm:t>
    </dgm:pt>
    <dgm:pt modelId="{23556F53-B94B-4D6E-848A-DABF3D324406}" type="parTrans" cxnId="{AFCACB2B-857B-4D7F-984C-7517F41748E8}">
      <dgm:prSet/>
      <dgm:spPr/>
      <dgm:t>
        <a:bodyPr/>
        <a:lstStyle/>
        <a:p>
          <a:endParaRPr lang="en-US"/>
        </a:p>
      </dgm:t>
    </dgm:pt>
    <dgm:pt modelId="{D608CC84-ADB8-46E5-B944-52A2EBE8CCD7}" type="sibTrans" cxnId="{AFCACB2B-857B-4D7F-984C-7517F41748E8}">
      <dgm:prSet/>
      <dgm:spPr/>
      <dgm:t>
        <a:bodyPr/>
        <a:lstStyle/>
        <a:p>
          <a:endParaRPr lang="en-US"/>
        </a:p>
      </dgm:t>
    </dgm:pt>
    <dgm:pt modelId="{5456EC2A-529A-4B6B-90C8-B49A105BE02C}">
      <dgm:prSet custT="1"/>
      <dgm:spPr/>
      <dgm:t>
        <a:bodyPr/>
        <a:lstStyle/>
        <a:p>
          <a:r>
            <a:rPr lang="ar-SA" sz="2400" b="1" dirty="0">
              <a:latin typeface="Adobe Arabic" panose="02040503050201020203" charset="-78"/>
              <a:cs typeface="Adobe Arabic" panose="02040503050201020203" charset="-78"/>
            </a:rPr>
            <a:t>الوظائف المطلوبة (المتطلبات)</a:t>
          </a:r>
        </a:p>
      </dgm:t>
    </dgm:pt>
    <dgm:pt modelId="{3FB5D97D-9450-4914-A2DD-95AC9AA3E6FA}" type="parTrans" cxnId="{D50B2F0E-E18E-415F-A91E-32BEB4F53EC9}">
      <dgm:prSet/>
      <dgm:spPr/>
      <dgm:t>
        <a:bodyPr/>
        <a:lstStyle/>
        <a:p>
          <a:endParaRPr lang="en-US"/>
        </a:p>
      </dgm:t>
    </dgm:pt>
    <dgm:pt modelId="{850C69E1-6835-49CA-9CED-79D1A95215F6}" type="sibTrans" cxnId="{D50B2F0E-E18E-415F-A91E-32BEB4F53EC9}">
      <dgm:prSet/>
      <dgm:spPr/>
      <dgm:t>
        <a:bodyPr/>
        <a:lstStyle/>
        <a:p>
          <a:endParaRPr lang="en-US"/>
        </a:p>
      </dgm:t>
    </dgm:pt>
    <dgm:pt modelId="{E8AA6CD9-C81C-4FC2-8FCD-635EEE5E820D}" type="pres">
      <dgm:prSet presAssocID="{D43DB3E7-5201-416A-BAD1-F07B909C94E6}" presName="linear" presStyleCnt="0">
        <dgm:presLayoutVars>
          <dgm:dir val="rev"/>
          <dgm:animLvl val="lvl"/>
          <dgm:resizeHandles val="exact"/>
        </dgm:presLayoutVars>
      </dgm:prSet>
      <dgm:spPr/>
    </dgm:pt>
    <dgm:pt modelId="{F2CB3B2C-DC6C-4BEE-89BC-342B640DC542}" type="pres">
      <dgm:prSet presAssocID="{3021A873-F2CE-4710-B770-6606B5ED7DBE}" presName="parentLin" presStyleCnt="0"/>
      <dgm:spPr/>
    </dgm:pt>
    <dgm:pt modelId="{A20A8DE2-96C7-42E3-81B9-B94A3276B63B}" type="pres">
      <dgm:prSet presAssocID="{3021A873-F2CE-4710-B770-6606B5ED7DBE}" presName="parentLeftMargin" presStyleLbl="node1" presStyleIdx="0" presStyleCnt="3"/>
      <dgm:spPr/>
    </dgm:pt>
    <dgm:pt modelId="{8AB4759D-B67C-4295-989F-E17317AAEB93}" type="pres">
      <dgm:prSet presAssocID="{3021A873-F2CE-4710-B770-6606B5ED7DBE}" presName="parentText" presStyleLbl="node1" presStyleIdx="0" presStyleCnt="3">
        <dgm:presLayoutVars>
          <dgm:chMax val="0"/>
          <dgm:bulletEnabled val="1"/>
        </dgm:presLayoutVars>
      </dgm:prSet>
      <dgm:spPr/>
    </dgm:pt>
    <dgm:pt modelId="{0A6F6CFC-2A35-42D0-A586-5D5F448BD340}" type="pres">
      <dgm:prSet presAssocID="{3021A873-F2CE-4710-B770-6606B5ED7DBE}" presName="negativeSpace" presStyleCnt="0"/>
      <dgm:spPr/>
    </dgm:pt>
    <dgm:pt modelId="{427CC778-24F8-403C-B40D-D403B3370C0A}" type="pres">
      <dgm:prSet presAssocID="{3021A873-F2CE-4710-B770-6606B5ED7DBE}" presName="childText" presStyleLbl="conFgAcc1" presStyleIdx="0" presStyleCnt="3">
        <dgm:presLayoutVars>
          <dgm:bulletEnabled val="1"/>
        </dgm:presLayoutVars>
      </dgm:prSet>
      <dgm:spPr/>
    </dgm:pt>
    <dgm:pt modelId="{0E5A617B-CACB-4948-86D2-8E390F9D2FD6}" type="pres">
      <dgm:prSet presAssocID="{2A52BAD2-BD6F-42DD-9941-EE1C2F0CC1FC}" presName="spaceBetweenRectangles" presStyleCnt="0"/>
      <dgm:spPr/>
    </dgm:pt>
    <dgm:pt modelId="{9C7E8EC8-032B-4765-9BE6-7FC4332F229A}" type="pres">
      <dgm:prSet presAssocID="{E9DD954B-3ED2-4619-8F66-77785B4FAECB}" presName="parentLin" presStyleCnt="0"/>
      <dgm:spPr/>
    </dgm:pt>
    <dgm:pt modelId="{805E5B13-F6FD-4AE3-A997-E04B70538281}" type="pres">
      <dgm:prSet presAssocID="{E9DD954B-3ED2-4619-8F66-77785B4FAECB}" presName="parentLeftMargin" presStyleLbl="node1" presStyleIdx="0" presStyleCnt="3"/>
      <dgm:spPr/>
    </dgm:pt>
    <dgm:pt modelId="{8F1330FF-A2BE-4EDE-B20C-3F2A734DB8F1}" type="pres">
      <dgm:prSet presAssocID="{E9DD954B-3ED2-4619-8F66-77785B4FAECB}" presName="parentText" presStyleLbl="node1" presStyleIdx="1" presStyleCnt="3">
        <dgm:presLayoutVars>
          <dgm:chMax val="0"/>
          <dgm:bulletEnabled val="1"/>
        </dgm:presLayoutVars>
      </dgm:prSet>
      <dgm:spPr/>
    </dgm:pt>
    <dgm:pt modelId="{08419F50-A904-4062-98EC-1DC0569EBBE8}" type="pres">
      <dgm:prSet presAssocID="{E9DD954B-3ED2-4619-8F66-77785B4FAECB}" presName="negativeSpace" presStyleCnt="0"/>
      <dgm:spPr/>
    </dgm:pt>
    <dgm:pt modelId="{DF8C9D5E-511F-4140-A404-F83CCAFC8059}" type="pres">
      <dgm:prSet presAssocID="{E9DD954B-3ED2-4619-8F66-77785B4FAECB}" presName="childText" presStyleLbl="conFgAcc1" presStyleIdx="1" presStyleCnt="3">
        <dgm:presLayoutVars>
          <dgm:bulletEnabled val="1"/>
        </dgm:presLayoutVars>
      </dgm:prSet>
      <dgm:spPr/>
    </dgm:pt>
    <dgm:pt modelId="{957D690E-8E9E-4328-865D-DB838BFF8BAF}" type="pres">
      <dgm:prSet presAssocID="{D608CC84-ADB8-46E5-B944-52A2EBE8CCD7}" presName="spaceBetweenRectangles" presStyleCnt="0"/>
      <dgm:spPr/>
    </dgm:pt>
    <dgm:pt modelId="{7EAE4078-1689-42C3-AFAC-8F1F789F81A4}" type="pres">
      <dgm:prSet presAssocID="{5456EC2A-529A-4B6B-90C8-B49A105BE02C}" presName="parentLin" presStyleCnt="0"/>
      <dgm:spPr/>
    </dgm:pt>
    <dgm:pt modelId="{856BFCF6-FB29-4C8D-B9E0-AF1AA20FFE55}" type="pres">
      <dgm:prSet presAssocID="{5456EC2A-529A-4B6B-90C8-B49A105BE02C}" presName="parentLeftMargin" presStyleLbl="node1" presStyleIdx="1" presStyleCnt="3"/>
      <dgm:spPr/>
    </dgm:pt>
    <dgm:pt modelId="{26D7A501-2B31-4CAA-A984-BF8086835F4F}" type="pres">
      <dgm:prSet presAssocID="{5456EC2A-529A-4B6B-90C8-B49A105BE02C}" presName="parentText" presStyleLbl="node1" presStyleIdx="2" presStyleCnt="3">
        <dgm:presLayoutVars>
          <dgm:chMax val="0"/>
          <dgm:bulletEnabled val="1"/>
        </dgm:presLayoutVars>
      </dgm:prSet>
      <dgm:spPr/>
    </dgm:pt>
    <dgm:pt modelId="{4777F97C-70E5-400F-AAB3-CACB1A1491D5}" type="pres">
      <dgm:prSet presAssocID="{5456EC2A-529A-4B6B-90C8-B49A105BE02C}" presName="negativeSpace" presStyleCnt="0"/>
      <dgm:spPr/>
    </dgm:pt>
    <dgm:pt modelId="{508F6C7F-DDEB-4627-B366-44D59E393ABD}" type="pres">
      <dgm:prSet presAssocID="{5456EC2A-529A-4B6B-90C8-B49A105BE02C}" presName="childText" presStyleLbl="conFgAcc1" presStyleIdx="2" presStyleCnt="3">
        <dgm:presLayoutVars>
          <dgm:bulletEnabled val="1"/>
        </dgm:presLayoutVars>
      </dgm:prSet>
      <dgm:spPr/>
    </dgm:pt>
  </dgm:ptLst>
  <dgm:cxnLst>
    <dgm:cxn modelId="{E9B61506-942C-468A-BBDE-153A64DFCA9F}" type="presOf" srcId="{E9DD954B-3ED2-4619-8F66-77785B4FAECB}" destId="{8F1330FF-A2BE-4EDE-B20C-3F2A734DB8F1}" srcOrd="1" destOrd="0" presId="urn:microsoft.com/office/officeart/2005/8/layout/list1"/>
    <dgm:cxn modelId="{D7A6330A-D3C7-4573-BBA1-4023D03A348D}" type="presOf" srcId="{3021A873-F2CE-4710-B770-6606B5ED7DBE}" destId="{A20A8DE2-96C7-42E3-81B9-B94A3276B63B}" srcOrd="0" destOrd="0" presId="urn:microsoft.com/office/officeart/2005/8/layout/list1"/>
    <dgm:cxn modelId="{D50B2F0E-E18E-415F-A91E-32BEB4F53EC9}" srcId="{D43DB3E7-5201-416A-BAD1-F07B909C94E6}" destId="{5456EC2A-529A-4B6B-90C8-B49A105BE02C}" srcOrd="2" destOrd="0" parTransId="{3FB5D97D-9450-4914-A2DD-95AC9AA3E6FA}" sibTransId="{850C69E1-6835-49CA-9CED-79D1A95215F6}"/>
    <dgm:cxn modelId="{3E7A8812-36BF-4A4E-ABEA-CC9F287C07B0}" srcId="{D43DB3E7-5201-416A-BAD1-F07B909C94E6}" destId="{3021A873-F2CE-4710-B770-6606B5ED7DBE}" srcOrd="0" destOrd="0" parTransId="{94C33C33-D260-47FE-A38B-1DC70E2184D2}" sibTransId="{2A52BAD2-BD6F-42DD-9941-EE1C2F0CC1FC}"/>
    <dgm:cxn modelId="{AFCACB2B-857B-4D7F-984C-7517F41748E8}" srcId="{D43DB3E7-5201-416A-BAD1-F07B909C94E6}" destId="{E9DD954B-3ED2-4619-8F66-77785B4FAECB}" srcOrd="1" destOrd="0" parTransId="{23556F53-B94B-4D6E-848A-DABF3D324406}" sibTransId="{D608CC84-ADB8-46E5-B944-52A2EBE8CCD7}"/>
    <dgm:cxn modelId="{74721861-E8A0-4522-879E-AB9279DE1F69}" type="presOf" srcId="{D43DB3E7-5201-416A-BAD1-F07B909C94E6}" destId="{E8AA6CD9-C81C-4FC2-8FCD-635EEE5E820D}" srcOrd="0" destOrd="0" presId="urn:microsoft.com/office/officeart/2005/8/layout/list1"/>
    <dgm:cxn modelId="{6058F369-40B3-4504-BD32-35DA86638006}" type="presOf" srcId="{E9DD954B-3ED2-4619-8F66-77785B4FAECB}" destId="{805E5B13-F6FD-4AE3-A997-E04B70538281}" srcOrd="0" destOrd="0" presId="urn:microsoft.com/office/officeart/2005/8/layout/list1"/>
    <dgm:cxn modelId="{D6BD6B6F-D56F-4A33-B8C9-27CE40E006A0}" type="presOf" srcId="{3021A873-F2CE-4710-B770-6606B5ED7DBE}" destId="{8AB4759D-B67C-4295-989F-E17317AAEB93}" srcOrd="1" destOrd="0" presId="urn:microsoft.com/office/officeart/2005/8/layout/list1"/>
    <dgm:cxn modelId="{7995B88B-77D7-4A69-AB44-F142055DA06C}" type="presOf" srcId="{5456EC2A-529A-4B6B-90C8-B49A105BE02C}" destId="{26D7A501-2B31-4CAA-A984-BF8086835F4F}" srcOrd="1" destOrd="0" presId="urn:microsoft.com/office/officeart/2005/8/layout/list1"/>
    <dgm:cxn modelId="{1A5ADB98-0F66-40D7-990A-D52E40D875B2}" type="presOf" srcId="{5456EC2A-529A-4B6B-90C8-B49A105BE02C}" destId="{856BFCF6-FB29-4C8D-B9E0-AF1AA20FFE55}" srcOrd="0" destOrd="0" presId="urn:microsoft.com/office/officeart/2005/8/layout/list1"/>
    <dgm:cxn modelId="{03CC4399-298D-4D73-89CA-B0348EB92F13}" type="presParOf" srcId="{E8AA6CD9-C81C-4FC2-8FCD-635EEE5E820D}" destId="{F2CB3B2C-DC6C-4BEE-89BC-342B640DC542}" srcOrd="0" destOrd="0" presId="urn:microsoft.com/office/officeart/2005/8/layout/list1"/>
    <dgm:cxn modelId="{3FBCD2D4-7714-4732-BB79-B6D7232429F5}" type="presParOf" srcId="{F2CB3B2C-DC6C-4BEE-89BC-342B640DC542}" destId="{A20A8DE2-96C7-42E3-81B9-B94A3276B63B}" srcOrd="0" destOrd="0" presId="urn:microsoft.com/office/officeart/2005/8/layout/list1"/>
    <dgm:cxn modelId="{33D22F95-3848-4996-A369-C9CCC67E530D}" type="presParOf" srcId="{F2CB3B2C-DC6C-4BEE-89BC-342B640DC542}" destId="{8AB4759D-B67C-4295-989F-E17317AAEB93}" srcOrd="1" destOrd="0" presId="urn:microsoft.com/office/officeart/2005/8/layout/list1"/>
    <dgm:cxn modelId="{E113F627-6642-47E5-B705-6363E1769053}" type="presParOf" srcId="{E8AA6CD9-C81C-4FC2-8FCD-635EEE5E820D}" destId="{0A6F6CFC-2A35-42D0-A586-5D5F448BD340}" srcOrd="1" destOrd="0" presId="urn:microsoft.com/office/officeart/2005/8/layout/list1"/>
    <dgm:cxn modelId="{B4F92496-C9EE-49E9-84DA-2F8DA10A13D3}" type="presParOf" srcId="{E8AA6CD9-C81C-4FC2-8FCD-635EEE5E820D}" destId="{427CC778-24F8-403C-B40D-D403B3370C0A}" srcOrd="2" destOrd="0" presId="urn:microsoft.com/office/officeart/2005/8/layout/list1"/>
    <dgm:cxn modelId="{6338E843-45AF-4D63-920B-4249AFCF58B9}" type="presParOf" srcId="{E8AA6CD9-C81C-4FC2-8FCD-635EEE5E820D}" destId="{0E5A617B-CACB-4948-86D2-8E390F9D2FD6}" srcOrd="3" destOrd="0" presId="urn:microsoft.com/office/officeart/2005/8/layout/list1"/>
    <dgm:cxn modelId="{04B27580-23B3-4623-985C-124450BDBEDB}" type="presParOf" srcId="{E8AA6CD9-C81C-4FC2-8FCD-635EEE5E820D}" destId="{9C7E8EC8-032B-4765-9BE6-7FC4332F229A}" srcOrd="4" destOrd="0" presId="urn:microsoft.com/office/officeart/2005/8/layout/list1"/>
    <dgm:cxn modelId="{142ECF9D-0FA5-4233-B5A6-528FA7C62ED9}" type="presParOf" srcId="{9C7E8EC8-032B-4765-9BE6-7FC4332F229A}" destId="{805E5B13-F6FD-4AE3-A997-E04B70538281}" srcOrd="0" destOrd="0" presId="urn:microsoft.com/office/officeart/2005/8/layout/list1"/>
    <dgm:cxn modelId="{460B0B0C-6BA5-4ACD-92FB-DEA7A0D95D42}" type="presParOf" srcId="{9C7E8EC8-032B-4765-9BE6-7FC4332F229A}" destId="{8F1330FF-A2BE-4EDE-B20C-3F2A734DB8F1}" srcOrd="1" destOrd="0" presId="urn:microsoft.com/office/officeart/2005/8/layout/list1"/>
    <dgm:cxn modelId="{5A5B59E9-AD3B-4D41-956C-8A0A267C691A}" type="presParOf" srcId="{E8AA6CD9-C81C-4FC2-8FCD-635EEE5E820D}" destId="{08419F50-A904-4062-98EC-1DC0569EBBE8}" srcOrd="5" destOrd="0" presId="urn:microsoft.com/office/officeart/2005/8/layout/list1"/>
    <dgm:cxn modelId="{C50A8024-0FCD-43C2-9493-B68739787F39}" type="presParOf" srcId="{E8AA6CD9-C81C-4FC2-8FCD-635EEE5E820D}" destId="{DF8C9D5E-511F-4140-A404-F83CCAFC8059}" srcOrd="6" destOrd="0" presId="urn:microsoft.com/office/officeart/2005/8/layout/list1"/>
    <dgm:cxn modelId="{038EF3E2-7C1E-4340-B97E-53E0B1F34491}" type="presParOf" srcId="{E8AA6CD9-C81C-4FC2-8FCD-635EEE5E820D}" destId="{957D690E-8E9E-4328-865D-DB838BFF8BAF}" srcOrd="7" destOrd="0" presId="urn:microsoft.com/office/officeart/2005/8/layout/list1"/>
    <dgm:cxn modelId="{DFEEA8E2-AD35-45A8-AEE2-E78A5808BE7B}" type="presParOf" srcId="{E8AA6CD9-C81C-4FC2-8FCD-635EEE5E820D}" destId="{7EAE4078-1689-42C3-AFAC-8F1F789F81A4}" srcOrd="8" destOrd="0" presId="urn:microsoft.com/office/officeart/2005/8/layout/list1"/>
    <dgm:cxn modelId="{D4B83794-5245-4049-A8A0-FBAD5A93ACEB}" type="presParOf" srcId="{7EAE4078-1689-42C3-AFAC-8F1F789F81A4}" destId="{856BFCF6-FB29-4C8D-B9E0-AF1AA20FFE55}" srcOrd="0" destOrd="0" presId="urn:microsoft.com/office/officeart/2005/8/layout/list1"/>
    <dgm:cxn modelId="{D8350195-2319-4FF5-A163-E82068501FB3}" type="presParOf" srcId="{7EAE4078-1689-42C3-AFAC-8F1F789F81A4}" destId="{26D7A501-2B31-4CAA-A984-BF8086835F4F}" srcOrd="1" destOrd="0" presId="urn:microsoft.com/office/officeart/2005/8/layout/list1"/>
    <dgm:cxn modelId="{BFB195E0-6D20-4D69-B98C-F14A9126DC8C}" type="presParOf" srcId="{E8AA6CD9-C81C-4FC2-8FCD-635EEE5E820D}" destId="{4777F97C-70E5-400F-AAB3-CACB1A1491D5}" srcOrd="9" destOrd="0" presId="urn:microsoft.com/office/officeart/2005/8/layout/list1"/>
    <dgm:cxn modelId="{E41F765A-495D-421E-8EA5-EB7A7DA26E81}" type="presParOf" srcId="{E8AA6CD9-C81C-4FC2-8FCD-635EEE5E820D}" destId="{508F6C7F-DDEB-4627-B366-44D59E393A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DB3E7-5201-416A-BAD1-F07B909C94E6}"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3021A873-F2CE-4710-B770-6606B5ED7DBE}">
      <dgm:prSet phldrT="[Text]" custT="1"/>
      <dgm:spPr/>
      <dgm:t>
        <a:bodyPr/>
        <a:lstStyle/>
        <a:p>
          <a:r>
            <a:rPr lang="ar-SA" sz="2400" b="1" dirty="0">
              <a:latin typeface="Adobe Arabic" panose="02040503050201020203" charset="-78"/>
              <a:cs typeface="Adobe Arabic" panose="02040503050201020203" charset="-78"/>
            </a:rPr>
            <a:t>تحديد المشكلة ومتطلبات حلها</a:t>
          </a:r>
          <a:endParaRPr lang="en-US" sz="2400" dirty="0">
            <a:latin typeface="Adobe Arabic" panose="02040503050201020203" charset="-78"/>
            <a:cs typeface="Adobe Arabic" panose="02040503050201020203" charset="-78"/>
          </a:endParaRPr>
        </a:p>
      </dgm:t>
    </dgm:pt>
    <dgm:pt modelId="{94C33C33-D260-47FE-A38B-1DC70E2184D2}" type="parTrans" cxnId="{3E7A8812-36BF-4A4E-ABEA-CC9F287C07B0}">
      <dgm:prSet/>
      <dgm:spPr/>
      <dgm:t>
        <a:bodyPr/>
        <a:lstStyle/>
        <a:p>
          <a:endParaRPr lang="en-US"/>
        </a:p>
      </dgm:t>
    </dgm:pt>
    <dgm:pt modelId="{2A52BAD2-BD6F-42DD-9941-EE1C2F0CC1FC}" type="sibTrans" cxnId="{3E7A8812-36BF-4A4E-ABEA-CC9F287C07B0}">
      <dgm:prSet/>
      <dgm:spPr/>
      <dgm:t>
        <a:bodyPr/>
        <a:lstStyle/>
        <a:p>
          <a:endParaRPr lang="en-US"/>
        </a:p>
      </dgm:t>
    </dgm:pt>
    <dgm:pt modelId="{E9DD954B-3ED2-4619-8F66-77785B4FAECB}">
      <dgm:prSet custT="1"/>
      <dgm:spPr/>
      <dgm:t>
        <a:bodyPr/>
        <a:lstStyle/>
        <a:p>
          <a:r>
            <a:rPr lang="ar-SA" sz="2400" b="1" dirty="0">
              <a:latin typeface="Adobe Arabic" panose="02040503050201020203" charset="-78"/>
              <a:cs typeface="Adobe Arabic" panose="02040503050201020203" charset="-78"/>
            </a:rPr>
            <a:t>الفئة المستهدفة</a:t>
          </a:r>
        </a:p>
      </dgm:t>
    </dgm:pt>
    <dgm:pt modelId="{23556F53-B94B-4D6E-848A-DABF3D324406}" type="parTrans" cxnId="{AFCACB2B-857B-4D7F-984C-7517F41748E8}">
      <dgm:prSet/>
      <dgm:spPr/>
      <dgm:t>
        <a:bodyPr/>
        <a:lstStyle/>
        <a:p>
          <a:endParaRPr lang="en-US"/>
        </a:p>
      </dgm:t>
    </dgm:pt>
    <dgm:pt modelId="{D608CC84-ADB8-46E5-B944-52A2EBE8CCD7}" type="sibTrans" cxnId="{AFCACB2B-857B-4D7F-984C-7517F41748E8}">
      <dgm:prSet/>
      <dgm:spPr/>
      <dgm:t>
        <a:bodyPr/>
        <a:lstStyle/>
        <a:p>
          <a:endParaRPr lang="en-US"/>
        </a:p>
      </dgm:t>
    </dgm:pt>
    <dgm:pt modelId="{5456EC2A-529A-4B6B-90C8-B49A105BE02C}">
      <dgm:prSet custT="1"/>
      <dgm:spPr/>
      <dgm:t>
        <a:bodyPr/>
        <a:lstStyle/>
        <a:p>
          <a:r>
            <a:rPr lang="ar-SA" sz="2000" b="1" dirty="0">
              <a:latin typeface="Adobe Arabic" panose="02040503050201020203" charset="-78"/>
              <a:cs typeface="Adobe Arabic" panose="02040503050201020203" charset="-78"/>
            </a:rPr>
            <a:t>الوظائف المطلوبة (المتطلبات)</a:t>
          </a:r>
        </a:p>
      </dgm:t>
    </dgm:pt>
    <dgm:pt modelId="{3FB5D97D-9450-4914-A2DD-95AC9AA3E6FA}" type="parTrans" cxnId="{D50B2F0E-E18E-415F-A91E-32BEB4F53EC9}">
      <dgm:prSet/>
      <dgm:spPr/>
      <dgm:t>
        <a:bodyPr/>
        <a:lstStyle/>
        <a:p>
          <a:endParaRPr lang="en-US"/>
        </a:p>
      </dgm:t>
    </dgm:pt>
    <dgm:pt modelId="{850C69E1-6835-49CA-9CED-79D1A95215F6}" type="sibTrans" cxnId="{D50B2F0E-E18E-415F-A91E-32BEB4F53EC9}">
      <dgm:prSet/>
      <dgm:spPr/>
      <dgm:t>
        <a:bodyPr/>
        <a:lstStyle/>
        <a:p>
          <a:endParaRPr lang="en-US"/>
        </a:p>
      </dgm:t>
    </dgm:pt>
    <dgm:pt modelId="{E8AA6CD9-C81C-4FC2-8FCD-635EEE5E820D}" type="pres">
      <dgm:prSet presAssocID="{D43DB3E7-5201-416A-BAD1-F07B909C94E6}" presName="linear" presStyleCnt="0">
        <dgm:presLayoutVars>
          <dgm:dir val="rev"/>
          <dgm:animLvl val="lvl"/>
          <dgm:resizeHandles val="exact"/>
        </dgm:presLayoutVars>
      </dgm:prSet>
      <dgm:spPr/>
    </dgm:pt>
    <dgm:pt modelId="{F2CB3B2C-DC6C-4BEE-89BC-342B640DC542}" type="pres">
      <dgm:prSet presAssocID="{3021A873-F2CE-4710-B770-6606B5ED7DBE}" presName="parentLin" presStyleCnt="0"/>
      <dgm:spPr/>
    </dgm:pt>
    <dgm:pt modelId="{A20A8DE2-96C7-42E3-81B9-B94A3276B63B}" type="pres">
      <dgm:prSet presAssocID="{3021A873-F2CE-4710-B770-6606B5ED7DBE}" presName="parentLeftMargin" presStyleLbl="node1" presStyleIdx="0" presStyleCnt="3"/>
      <dgm:spPr/>
    </dgm:pt>
    <dgm:pt modelId="{8AB4759D-B67C-4295-989F-E17317AAEB93}" type="pres">
      <dgm:prSet presAssocID="{3021A873-F2CE-4710-B770-6606B5ED7DBE}" presName="parentText" presStyleLbl="node1" presStyleIdx="0" presStyleCnt="3">
        <dgm:presLayoutVars>
          <dgm:chMax val="0"/>
          <dgm:bulletEnabled val="1"/>
        </dgm:presLayoutVars>
      </dgm:prSet>
      <dgm:spPr/>
    </dgm:pt>
    <dgm:pt modelId="{0A6F6CFC-2A35-42D0-A586-5D5F448BD340}" type="pres">
      <dgm:prSet presAssocID="{3021A873-F2CE-4710-B770-6606B5ED7DBE}" presName="negativeSpace" presStyleCnt="0"/>
      <dgm:spPr/>
    </dgm:pt>
    <dgm:pt modelId="{427CC778-24F8-403C-B40D-D403B3370C0A}" type="pres">
      <dgm:prSet presAssocID="{3021A873-F2CE-4710-B770-6606B5ED7DBE}" presName="childText" presStyleLbl="conFgAcc1" presStyleIdx="0" presStyleCnt="3">
        <dgm:presLayoutVars>
          <dgm:bulletEnabled val="1"/>
        </dgm:presLayoutVars>
      </dgm:prSet>
      <dgm:spPr/>
    </dgm:pt>
    <dgm:pt modelId="{0E5A617B-CACB-4948-86D2-8E390F9D2FD6}" type="pres">
      <dgm:prSet presAssocID="{2A52BAD2-BD6F-42DD-9941-EE1C2F0CC1FC}" presName="spaceBetweenRectangles" presStyleCnt="0"/>
      <dgm:spPr/>
    </dgm:pt>
    <dgm:pt modelId="{9C7E8EC8-032B-4765-9BE6-7FC4332F229A}" type="pres">
      <dgm:prSet presAssocID="{E9DD954B-3ED2-4619-8F66-77785B4FAECB}" presName="parentLin" presStyleCnt="0"/>
      <dgm:spPr/>
    </dgm:pt>
    <dgm:pt modelId="{805E5B13-F6FD-4AE3-A997-E04B70538281}" type="pres">
      <dgm:prSet presAssocID="{E9DD954B-3ED2-4619-8F66-77785B4FAECB}" presName="parentLeftMargin" presStyleLbl="node1" presStyleIdx="0" presStyleCnt="3"/>
      <dgm:spPr/>
    </dgm:pt>
    <dgm:pt modelId="{8F1330FF-A2BE-4EDE-B20C-3F2A734DB8F1}" type="pres">
      <dgm:prSet presAssocID="{E9DD954B-3ED2-4619-8F66-77785B4FAECB}" presName="parentText" presStyleLbl="node1" presStyleIdx="1" presStyleCnt="3">
        <dgm:presLayoutVars>
          <dgm:chMax val="0"/>
          <dgm:bulletEnabled val="1"/>
        </dgm:presLayoutVars>
      </dgm:prSet>
      <dgm:spPr/>
    </dgm:pt>
    <dgm:pt modelId="{08419F50-A904-4062-98EC-1DC0569EBBE8}" type="pres">
      <dgm:prSet presAssocID="{E9DD954B-3ED2-4619-8F66-77785B4FAECB}" presName="negativeSpace" presStyleCnt="0"/>
      <dgm:spPr/>
    </dgm:pt>
    <dgm:pt modelId="{DF8C9D5E-511F-4140-A404-F83CCAFC8059}" type="pres">
      <dgm:prSet presAssocID="{E9DD954B-3ED2-4619-8F66-77785B4FAECB}" presName="childText" presStyleLbl="conFgAcc1" presStyleIdx="1" presStyleCnt="3">
        <dgm:presLayoutVars>
          <dgm:bulletEnabled val="1"/>
        </dgm:presLayoutVars>
      </dgm:prSet>
      <dgm:spPr/>
    </dgm:pt>
    <dgm:pt modelId="{957D690E-8E9E-4328-865D-DB838BFF8BAF}" type="pres">
      <dgm:prSet presAssocID="{D608CC84-ADB8-46E5-B944-52A2EBE8CCD7}" presName="spaceBetweenRectangles" presStyleCnt="0"/>
      <dgm:spPr/>
    </dgm:pt>
    <dgm:pt modelId="{7EAE4078-1689-42C3-AFAC-8F1F789F81A4}" type="pres">
      <dgm:prSet presAssocID="{5456EC2A-529A-4B6B-90C8-B49A105BE02C}" presName="parentLin" presStyleCnt="0"/>
      <dgm:spPr/>
    </dgm:pt>
    <dgm:pt modelId="{856BFCF6-FB29-4C8D-B9E0-AF1AA20FFE55}" type="pres">
      <dgm:prSet presAssocID="{5456EC2A-529A-4B6B-90C8-B49A105BE02C}" presName="parentLeftMargin" presStyleLbl="node1" presStyleIdx="1" presStyleCnt="3"/>
      <dgm:spPr/>
    </dgm:pt>
    <dgm:pt modelId="{26D7A501-2B31-4CAA-A984-BF8086835F4F}" type="pres">
      <dgm:prSet presAssocID="{5456EC2A-529A-4B6B-90C8-B49A105BE02C}" presName="parentText" presStyleLbl="node1" presStyleIdx="2" presStyleCnt="3">
        <dgm:presLayoutVars>
          <dgm:chMax val="0"/>
          <dgm:bulletEnabled val="1"/>
        </dgm:presLayoutVars>
      </dgm:prSet>
      <dgm:spPr/>
    </dgm:pt>
    <dgm:pt modelId="{4777F97C-70E5-400F-AAB3-CACB1A1491D5}" type="pres">
      <dgm:prSet presAssocID="{5456EC2A-529A-4B6B-90C8-B49A105BE02C}" presName="negativeSpace" presStyleCnt="0"/>
      <dgm:spPr/>
    </dgm:pt>
    <dgm:pt modelId="{508F6C7F-DDEB-4627-B366-44D59E393ABD}" type="pres">
      <dgm:prSet presAssocID="{5456EC2A-529A-4B6B-90C8-B49A105BE02C}" presName="childText" presStyleLbl="conFgAcc1" presStyleIdx="2" presStyleCnt="3">
        <dgm:presLayoutVars>
          <dgm:bulletEnabled val="1"/>
        </dgm:presLayoutVars>
      </dgm:prSet>
      <dgm:spPr/>
    </dgm:pt>
  </dgm:ptLst>
  <dgm:cxnLst>
    <dgm:cxn modelId="{E9B61506-942C-468A-BBDE-153A64DFCA9F}" type="presOf" srcId="{E9DD954B-3ED2-4619-8F66-77785B4FAECB}" destId="{8F1330FF-A2BE-4EDE-B20C-3F2A734DB8F1}" srcOrd="1" destOrd="0" presId="urn:microsoft.com/office/officeart/2005/8/layout/list1"/>
    <dgm:cxn modelId="{D7A6330A-D3C7-4573-BBA1-4023D03A348D}" type="presOf" srcId="{3021A873-F2CE-4710-B770-6606B5ED7DBE}" destId="{A20A8DE2-96C7-42E3-81B9-B94A3276B63B}" srcOrd="0" destOrd="0" presId="urn:microsoft.com/office/officeart/2005/8/layout/list1"/>
    <dgm:cxn modelId="{D50B2F0E-E18E-415F-A91E-32BEB4F53EC9}" srcId="{D43DB3E7-5201-416A-BAD1-F07B909C94E6}" destId="{5456EC2A-529A-4B6B-90C8-B49A105BE02C}" srcOrd="2" destOrd="0" parTransId="{3FB5D97D-9450-4914-A2DD-95AC9AA3E6FA}" sibTransId="{850C69E1-6835-49CA-9CED-79D1A95215F6}"/>
    <dgm:cxn modelId="{3E7A8812-36BF-4A4E-ABEA-CC9F287C07B0}" srcId="{D43DB3E7-5201-416A-BAD1-F07B909C94E6}" destId="{3021A873-F2CE-4710-B770-6606B5ED7DBE}" srcOrd="0" destOrd="0" parTransId="{94C33C33-D260-47FE-A38B-1DC70E2184D2}" sibTransId="{2A52BAD2-BD6F-42DD-9941-EE1C2F0CC1FC}"/>
    <dgm:cxn modelId="{AFCACB2B-857B-4D7F-984C-7517F41748E8}" srcId="{D43DB3E7-5201-416A-BAD1-F07B909C94E6}" destId="{E9DD954B-3ED2-4619-8F66-77785B4FAECB}" srcOrd="1" destOrd="0" parTransId="{23556F53-B94B-4D6E-848A-DABF3D324406}" sibTransId="{D608CC84-ADB8-46E5-B944-52A2EBE8CCD7}"/>
    <dgm:cxn modelId="{74721861-E8A0-4522-879E-AB9279DE1F69}" type="presOf" srcId="{D43DB3E7-5201-416A-BAD1-F07B909C94E6}" destId="{E8AA6CD9-C81C-4FC2-8FCD-635EEE5E820D}" srcOrd="0" destOrd="0" presId="urn:microsoft.com/office/officeart/2005/8/layout/list1"/>
    <dgm:cxn modelId="{6058F369-40B3-4504-BD32-35DA86638006}" type="presOf" srcId="{E9DD954B-3ED2-4619-8F66-77785B4FAECB}" destId="{805E5B13-F6FD-4AE3-A997-E04B70538281}" srcOrd="0" destOrd="0" presId="urn:microsoft.com/office/officeart/2005/8/layout/list1"/>
    <dgm:cxn modelId="{D6BD6B6F-D56F-4A33-B8C9-27CE40E006A0}" type="presOf" srcId="{3021A873-F2CE-4710-B770-6606B5ED7DBE}" destId="{8AB4759D-B67C-4295-989F-E17317AAEB93}" srcOrd="1" destOrd="0" presId="urn:microsoft.com/office/officeart/2005/8/layout/list1"/>
    <dgm:cxn modelId="{7995B88B-77D7-4A69-AB44-F142055DA06C}" type="presOf" srcId="{5456EC2A-529A-4B6B-90C8-B49A105BE02C}" destId="{26D7A501-2B31-4CAA-A984-BF8086835F4F}" srcOrd="1" destOrd="0" presId="urn:microsoft.com/office/officeart/2005/8/layout/list1"/>
    <dgm:cxn modelId="{1A5ADB98-0F66-40D7-990A-D52E40D875B2}" type="presOf" srcId="{5456EC2A-529A-4B6B-90C8-B49A105BE02C}" destId="{856BFCF6-FB29-4C8D-B9E0-AF1AA20FFE55}" srcOrd="0" destOrd="0" presId="urn:microsoft.com/office/officeart/2005/8/layout/list1"/>
    <dgm:cxn modelId="{03CC4399-298D-4D73-89CA-B0348EB92F13}" type="presParOf" srcId="{E8AA6CD9-C81C-4FC2-8FCD-635EEE5E820D}" destId="{F2CB3B2C-DC6C-4BEE-89BC-342B640DC542}" srcOrd="0" destOrd="0" presId="urn:microsoft.com/office/officeart/2005/8/layout/list1"/>
    <dgm:cxn modelId="{3FBCD2D4-7714-4732-BB79-B6D7232429F5}" type="presParOf" srcId="{F2CB3B2C-DC6C-4BEE-89BC-342B640DC542}" destId="{A20A8DE2-96C7-42E3-81B9-B94A3276B63B}" srcOrd="0" destOrd="0" presId="urn:microsoft.com/office/officeart/2005/8/layout/list1"/>
    <dgm:cxn modelId="{33D22F95-3848-4996-A369-C9CCC67E530D}" type="presParOf" srcId="{F2CB3B2C-DC6C-4BEE-89BC-342B640DC542}" destId="{8AB4759D-B67C-4295-989F-E17317AAEB93}" srcOrd="1" destOrd="0" presId="urn:microsoft.com/office/officeart/2005/8/layout/list1"/>
    <dgm:cxn modelId="{E113F627-6642-47E5-B705-6363E1769053}" type="presParOf" srcId="{E8AA6CD9-C81C-4FC2-8FCD-635EEE5E820D}" destId="{0A6F6CFC-2A35-42D0-A586-5D5F448BD340}" srcOrd="1" destOrd="0" presId="urn:microsoft.com/office/officeart/2005/8/layout/list1"/>
    <dgm:cxn modelId="{B4F92496-C9EE-49E9-84DA-2F8DA10A13D3}" type="presParOf" srcId="{E8AA6CD9-C81C-4FC2-8FCD-635EEE5E820D}" destId="{427CC778-24F8-403C-B40D-D403B3370C0A}" srcOrd="2" destOrd="0" presId="urn:microsoft.com/office/officeart/2005/8/layout/list1"/>
    <dgm:cxn modelId="{6338E843-45AF-4D63-920B-4249AFCF58B9}" type="presParOf" srcId="{E8AA6CD9-C81C-4FC2-8FCD-635EEE5E820D}" destId="{0E5A617B-CACB-4948-86D2-8E390F9D2FD6}" srcOrd="3" destOrd="0" presId="urn:microsoft.com/office/officeart/2005/8/layout/list1"/>
    <dgm:cxn modelId="{04B27580-23B3-4623-985C-124450BDBEDB}" type="presParOf" srcId="{E8AA6CD9-C81C-4FC2-8FCD-635EEE5E820D}" destId="{9C7E8EC8-032B-4765-9BE6-7FC4332F229A}" srcOrd="4" destOrd="0" presId="urn:microsoft.com/office/officeart/2005/8/layout/list1"/>
    <dgm:cxn modelId="{142ECF9D-0FA5-4233-B5A6-528FA7C62ED9}" type="presParOf" srcId="{9C7E8EC8-032B-4765-9BE6-7FC4332F229A}" destId="{805E5B13-F6FD-4AE3-A997-E04B70538281}" srcOrd="0" destOrd="0" presId="urn:microsoft.com/office/officeart/2005/8/layout/list1"/>
    <dgm:cxn modelId="{460B0B0C-6BA5-4ACD-92FB-DEA7A0D95D42}" type="presParOf" srcId="{9C7E8EC8-032B-4765-9BE6-7FC4332F229A}" destId="{8F1330FF-A2BE-4EDE-B20C-3F2A734DB8F1}" srcOrd="1" destOrd="0" presId="urn:microsoft.com/office/officeart/2005/8/layout/list1"/>
    <dgm:cxn modelId="{5A5B59E9-AD3B-4D41-956C-8A0A267C691A}" type="presParOf" srcId="{E8AA6CD9-C81C-4FC2-8FCD-635EEE5E820D}" destId="{08419F50-A904-4062-98EC-1DC0569EBBE8}" srcOrd="5" destOrd="0" presId="urn:microsoft.com/office/officeart/2005/8/layout/list1"/>
    <dgm:cxn modelId="{C50A8024-0FCD-43C2-9493-B68739787F39}" type="presParOf" srcId="{E8AA6CD9-C81C-4FC2-8FCD-635EEE5E820D}" destId="{DF8C9D5E-511F-4140-A404-F83CCAFC8059}" srcOrd="6" destOrd="0" presId="urn:microsoft.com/office/officeart/2005/8/layout/list1"/>
    <dgm:cxn modelId="{038EF3E2-7C1E-4340-B97E-53E0B1F34491}" type="presParOf" srcId="{E8AA6CD9-C81C-4FC2-8FCD-635EEE5E820D}" destId="{957D690E-8E9E-4328-865D-DB838BFF8BAF}" srcOrd="7" destOrd="0" presId="urn:microsoft.com/office/officeart/2005/8/layout/list1"/>
    <dgm:cxn modelId="{DFEEA8E2-AD35-45A8-AEE2-E78A5808BE7B}" type="presParOf" srcId="{E8AA6CD9-C81C-4FC2-8FCD-635EEE5E820D}" destId="{7EAE4078-1689-42C3-AFAC-8F1F789F81A4}" srcOrd="8" destOrd="0" presId="urn:microsoft.com/office/officeart/2005/8/layout/list1"/>
    <dgm:cxn modelId="{D4B83794-5245-4049-A8A0-FBAD5A93ACEB}" type="presParOf" srcId="{7EAE4078-1689-42C3-AFAC-8F1F789F81A4}" destId="{856BFCF6-FB29-4C8D-B9E0-AF1AA20FFE55}" srcOrd="0" destOrd="0" presId="urn:microsoft.com/office/officeart/2005/8/layout/list1"/>
    <dgm:cxn modelId="{D8350195-2319-4FF5-A163-E82068501FB3}" type="presParOf" srcId="{7EAE4078-1689-42C3-AFAC-8F1F789F81A4}" destId="{26D7A501-2B31-4CAA-A984-BF8086835F4F}" srcOrd="1" destOrd="0" presId="urn:microsoft.com/office/officeart/2005/8/layout/list1"/>
    <dgm:cxn modelId="{BFB195E0-6D20-4D69-B98C-F14A9126DC8C}" type="presParOf" srcId="{E8AA6CD9-C81C-4FC2-8FCD-635EEE5E820D}" destId="{4777F97C-70E5-400F-AAB3-CACB1A1491D5}" srcOrd="9" destOrd="0" presId="urn:microsoft.com/office/officeart/2005/8/layout/list1"/>
    <dgm:cxn modelId="{E41F765A-495D-421E-8EA5-EB7A7DA26E81}" type="presParOf" srcId="{E8AA6CD9-C81C-4FC2-8FCD-635EEE5E820D}" destId="{508F6C7F-DDEB-4627-B366-44D59E393A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C778-24F8-403C-B40D-D403B3370C0A}">
      <dsp:nvSpPr>
        <dsp:cNvPr id="0" name=""/>
        <dsp:cNvSpPr/>
      </dsp:nvSpPr>
      <dsp:spPr>
        <a:xfrm>
          <a:off x="0" y="297779"/>
          <a:ext cx="4572000"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B4759D-B67C-4295-989F-E17317AAEB93}">
      <dsp:nvSpPr>
        <dsp:cNvPr id="0" name=""/>
        <dsp:cNvSpPr/>
      </dsp:nvSpPr>
      <dsp:spPr>
        <a:xfrm>
          <a:off x="1143000" y="32099"/>
          <a:ext cx="3200400" cy="5313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r" defTabSz="1066800">
            <a:lnSpc>
              <a:spcPct val="90000"/>
            </a:lnSpc>
            <a:spcBef>
              <a:spcPct val="0"/>
            </a:spcBef>
            <a:spcAft>
              <a:spcPct val="35000"/>
            </a:spcAft>
            <a:buNone/>
          </a:pPr>
          <a:r>
            <a:rPr lang="ar-SA" sz="2400" b="1" kern="1200" dirty="0">
              <a:latin typeface="Adobe Arabic" panose="02040503050201020203" charset="-78"/>
              <a:cs typeface="Adobe Arabic" panose="02040503050201020203" charset="-78"/>
            </a:rPr>
            <a:t>تحديد المشكلة ومتطلبات حلها</a:t>
          </a:r>
          <a:endParaRPr lang="en-US" sz="2400" kern="1200" dirty="0">
            <a:latin typeface="Adobe Arabic" panose="02040503050201020203" charset="-78"/>
            <a:cs typeface="Adobe Arabic" panose="02040503050201020203" charset="-78"/>
          </a:endParaRPr>
        </a:p>
      </dsp:txBody>
      <dsp:txXfrm>
        <a:off x="1168939" y="58038"/>
        <a:ext cx="3148522" cy="479482"/>
      </dsp:txXfrm>
    </dsp:sp>
    <dsp:sp modelId="{DF8C9D5E-511F-4140-A404-F83CCAFC8059}">
      <dsp:nvSpPr>
        <dsp:cNvPr id="0" name=""/>
        <dsp:cNvSpPr/>
      </dsp:nvSpPr>
      <dsp:spPr>
        <a:xfrm>
          <a:off x="0" y="1114259"/>
          <a:ext cx="4572000" cy="453600"/>
        </a:xfrm>
        <a:prstGeom prst="rect">
          <a:avLst/>
        </a:prstGeom>
        <a:solidFill>
          <a:schemeClr val="lt1">
            <a:alpha val="90000"/>
            <a:hueOff val="0"/>
            <a:satOff val="0"/>
            <a:lumOff val="0"/>
            <a:alphaOff val="0"/>
          </a:schemeClr>
        </a:solidFill>
        <a:ln w="9525" cap="flat" cmpd="sng" algn="ctr">
          <a:solidFill>
            <a:schemeClr val="accent4">
              <a:hueOff val="6860294"/>
              <a:satOff val="-11950"/>
              <a:lumOff val="-9608"/>
              <a:alphaOff val="0"/>
            </a:schemeClr>
          </a:solidFill>
          <a:prstDash val="solid"/>
        </a:ln>
        <a:effectLst/>
      </dsp:spPr>
      <dsp:style>
        <a:lnRef idx="1">
          <a:scrgbClr r="0" g="0" b="0"/>
        </a:lnRef>
        <a:fillRef idx="1">
          <a:scrgbClr r="0" g="0" b="0"/>
        </a:fillRef>
        <a:effectRef idx="0">
          <a:scrgbClr r="0" g="0" b="0"/>
        </a:effectRef>
        <a:fontRef idx="minor"/>
      </dsp:style>
    </dsp:sp>
    <dsp:sp modelId="{8F1330FF-A2BE-4EDE-B20C-3F2A734DB8F1}">
      <dsp:nvSpPr>
        <dsp:cNvPr id="0" name=""/>
        <dsp:cNvSpPr/>
      </dsp:nvSpPr>
      <dsp:spPr>
        <a:xfrm>
          <a:off x="1143000" y="848579"/>
          <a:ext cx="3200400" cy="531360"/>
        </a:xfrm>
        <a:prstGeom prst="roundRect">
          <a:avLst/>
        </a:prstGeom>
        <a:gradFill rotWithShape="0">
          <a:gsLst>
            <a:gs pos="0">
              <a:schemeClr val="accent4">
                <a:hueOff val="6860294"/>
                <a:satOff val="-11950"/>
                <a:lumOff val="-9608"/>
                <a:alphaOff val="0"/>
                <a:tint val="50000"/>
                <a:satMod val="300000"/>
              </a:schemeClr>
            </a:gs>
            <a:gs pos="35000">
              <a:schemeClr val="accent4">
                <a:hueOff val="6860294"/>
                <a:satOff val="-11950"/>
                <a:lumOff val="-9608"/>
                <a:alphaOff val="0"/>
                <a:tint val="37000"/>
                <a:satMod val="300000"/>
              </a:schemeClr>
            </a:gs>
            <a:gs pos="100000">
              <a:schemeClr val="accent4">
                <a:hueOff val="6860294"/>
                <a:satOff val="-11950"/>
                <a:lumOff val="-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r" defTabSz="1066800">
            <a:lnSpc>
              <a:spcPct val="90000"/>
            </a:lnSpc>
            <a:spcBef>
              <a:spcPct val="0"/>
            </a:spcBef>
            <a:spcAft>
              <a:spcPct val="35000"/>
            </a:spcAft>
            <a:buNone/>
          </a:pPr>
          <a:r>
            <a:rPr lang="ar-SA" sz="2400" b="1" kern="1200" dirty="0">
              <a:latin typeface="Adobe Arabic" panose="02040503050201020203" charset="-78"/>
              <a:cs typeface="Adobe Arabic" panose="02040503050201020203" charset="-78"/>
            </a:rPr>
            <a:t>الفئة المستهدفة</a:t>
          </a:r>
        </a:p>
      </dsp:txBody>
      <dsp:txXfrm>
        <a:off x="1168939" y="874518"/>
        <a:ext cx="3148522" cy="479482"/>
      </dsp:txXfrm>
    </dsp:sp>
    <dsp:sp modelId="{508F6C7F-DDEB-4627-B366-44D59E393ABD}">
      <dsp:nvSpPr>
        <dsp:cNvPr id="0" name=""/>
        <dsp:cNvSpPr/>
      </dsp:nvSpPr>
      <dsp:spPr>
        <a:xfrm>
          <a:off x="0" y="1930739"/>
          <a:ext cx="4572000" cy="453600"/>
        </a:xfrm>
        <a:prstGeom prst="rect">
          <a:avLst/>
        </a:prstGeom>
        <a:solidFill>
          <a:schemeClr val="lt1">
            <a:alpha val="90000"/>
            <a:hueOff val="0"/>
            <a:satOff val="0"/>
            <a:lumOff val="0"/>
            <a:alphaOff val="0"/>
          </a:schemeClr>
        </a:solidFill>
        <a:ln w="9525" cap="flat" cmpd="sng" algn="ctr">
          <a:solidFill>
            <a:schemeClr val="accent4">
              <a:hueOff val="13720589"/>
              <a:satOff val="-23899"/>
              <a:lumOff val="-19216"/>
              <a:alphaOff val="0"/>
            </a:schemeClr>
          </a:solidFill>
          <a:prstDash val="solid"/>
        </a:ln>
        <a:effectLst/>
      </dsp:spPr>
      <dsp:style>
        <a:lnRef idx="1">
          <a:scrgbClr r="0" g="0" b="0"/>
        </a:lnRef>
        <a:fillRef idx="1">
          <a:scrgbClr r="0" g="0" b="0"/>
        </a:fillRef>
        <a:effectRef idx="0">
          <a:scrgbClr r="0" g="0" b="0"/>
        </a:effectRef>
        <a:fontRef idx="minor"/>
      </dsp:style>
    </dsp:sp>
    <dsp:sp modelId="{26D7A501-2B31-4CAA-A984-BF8086835F4F}">
      <dsp:nvSpPr>
        <dsp:cNvPr id="0" name=""/>
        <dsp:cNvSpPr/>
      </dsp:nvSpPr>
      <dsp:spPr>
        <a:xfrm>
          <a:off x="1143000" y="1665059"/>
          <a:ext cx="3200400" cy="531360"/>
        </a:xfrm>
        <a:prstGeom prst="roundRect">
          <a:avLst/>
        </a:prstGeom>
        <a:gradFill rotWithShape="0">
          <a:gsLst>
            <a:gs pos="0">
              <a:schemeClr val="accent4">
                <a:hueOff val="13720589"/>
                <a:satOff val="-23899"/>
                <a:lumOff val="-19216"/>
                <a:alphaOff val="0"/>
                <a:tint val="50000"/>
                <a:satMod val="300000"/>
              </a:schemeClr>
            </a:gs>
            <a:gs pos="35000">
              <a:schemeClr val="accent4">
                <a:hueOff val="13720589"/>
                <a:satOff val="-23899"/>
                <a:lumOff val="-19216"/>
                <a:alphaOff val="0"/>
                <a:tint val="37000"/>
                <a:satMod val="300000"/>
              </a:schemeClr>
            </a:gs>
            <a:gs pos="100000">
              <a:schemeClr val="accent4">
                <a:hueOff val="13720589"/>
                <a:satOff val="-23899"/>
                <a:lumOff val="-192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r" defTabSz="1066800">
            <a:lnSpc>
              <a:spcPct val="90000"/>
            </a:lnSpc>
            <a:spcBef>
              <a:spcPct val="0"/>
            </a:spcBef>
            <a:spcAft>
              <a:spcPct val="35000"/>
            </a:spcAft>
            <a:buNone/>
          </a:pPr>
          <a:r>
            <a:rPr lang="ar-SA" sz="2400" b="1" kern="1200" dirty="0">
              <a:latin typeface="Adobe Arabic" panose="02040503050201020203" charset="-78"/>
              <a:cs typeface="Adobe Arabic" panose="02040503050201020203" charset="-78"/>
            </a:rPr>
            <a:t>الوظائف المطلوبة (المتطلبات)</a:t>
          </a:r>
        </a:p>
      </dsp:txBody>
      <dsp:txXfrm>
        <a:off x="1168939" y="1690998"/>
        <a:ext cx="314852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C778-24F8-403C-B40D-D403B3370C0A}">
      <dsp:nvSpPr>
        <dsp:cNvPr id="0" name=""/>
        <dsp:cNvSpPr/>
      </dsp:nvSpPr>
      <dsp:spPr>
        <a:xfrm>
          <a:off x="0" y="297779"/>
          <a:ext cx="4572000"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B4759D-B67C-4295-989F-E17317AAEB93}">
      <dsp:nvSpPr>
        <dsp:cNvPr id="0" name=""/>
        <dsp:cNvSpPr/>
      </dsp:nvSpPr>
      <dsp:spPr>
        <a:xfrm>
          <a:off x="1143000" y="32099"/>
          <a:ext cx="3200400" cy="5313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r" defTabSz="1066800">
            <a:lnSpc>
              <a:spcPct val="90000"/>
            </a:lnSpc>
            <a:spcBef>
              <a:spcPct val="0"/>
            </a:spcBef>
            <a:spcAft>
              <a:spcPct val="35000"/>
            </a:spcAft>
            <a:buNone/>
          </a:pPr>
          <a:r>
            <a:rPr lang="ar-SA" sz="2400" b="1" kern="1200" dirty="0">
              <a:latin typeface="Adobe Arabic" panose="02040503050201020203" charset="-78"/>
              <a:cs typeface="Adobe Arabic" panose="02040503050201020203" charset="-78"/>
            </a:rPr>
            <a:t>تحديد المشكلة ومتطلبات حلها</a:t>
          </a:r>
          <a:endParaRPr lang="en-US" sz="2400" kern="1200" dirty="0">
            <a:latin typeface="Adobe Arabic" panose="02040503050201020203" charset="-78"/>
            <a:cs typeface="Adobe Arabic" panose="02040503050201020203" charset="-78"/>
          </a:endParaRPr>
        </a:p>
      </dsp:txBody>
      <dsp:txXfrm>
        <a:off x="1168939" y="58038"/>
        <a:ext cx="3148522" cy="479482"/>
      </dsp:txXfrm>
    </dsp:sp>
    <dsp:sp modelId="{DF8C9D5E-511F-4140-A404-F83CCAFC8059}">
      <dsp:nvSpPr>
        <dsp:cNvPr id="0" name=""/>
        <dsp:cNvSpPr/>
      </dsp:nvSpPr>
      <dsp:spPr>
        <a:xfrm>
          <a:off x="0" y="1114259"/>
          <a:ext cx="4572000" cy="453600"/>
        </a:xfrm>
        <a:prstGeom prst="rect">
          <a:avLst/>
        </a:prstGeom>
        <a:solidFill>
          <a:schemeClr val="lt1">
            <a:alpha val="90000"/>
            <a:hueOff val="0"/>
            <a:satOff val="0"/>
            <a:lumOff val="0"/>
            <a:alphaOff val="0"/>
          </a:schemeClr>
        </a:solidFill>
        <a:ln w="9525" cap="flat" cmpd="sng" algn="ctr">
          <a:solidFill>
            <a:schemeClr val="accent4">
              <a:hueOff val="6860294"/>
              <a:satOff val="-11950"/>
              <a:lumOff val="-9608"/>
              <a:alphaOff val="0"/>
            </a:schemeClr>
          </a:solidFill>
          <a:prstDash val="solid"/>
        </a:ln>
        <a:effectLst/>
      </dsp:spPr>
      <dsp:style>
        <a:lnRef idx="1">
          <a:scrgbClr r="0" g="0" b="0"/>
        </a:lnRef>
        <a:fillRef idx="1">
          <a:scrgbClr r="0" g="0" b="0"/>
        </a:fillRef>
        <a:effectRef idx="0">
          <a:scrgbClr r="0" g="0" b="0"/>
        </a:effectRef>
        <a:fontRef idx="minor"/>
      </dsp:style>
    </dsp:sp>
    <dsp:sp modelId="{8F1330FF-A2BE-4EDE-B20C-3F2A734DB8F1}">
      <dsp:nvSpPr>
        <dsp:cNvPr id="0" name=""/>
        <dsp:cNvSpPr/>
      </dsp:nvSpPr>
      <dsp:spPr>
        <a:xfrm>
          <a:off x="1143000" y="848579"/>
          <a:ext cx="3200400" cy="531360"/>
        </a:xfrm>
        <a:prstGeom prst="roundRect">
          <a:avLst/>
        </a:prstGeom>
        <a:gradFill rotWithShape="0">
          <a:gsLst>
            <a:gs pos="0">
              <a:schemeClr val="accent4">
                <a:hueOff val="6860294"/>
                <a:satOff val="-11950"/>
                <a:lumOff val="-9608"/>
                <a:alphaOff val="0"/>
                <a:tint val="50000"/>
                <a:satMod val="300000"/>
              </a:schemeClr>
            </a:gs>
            <a:gs pos="35000">
              <a:schemeClr val="accent4">
                <a:hueOff val="6860294"/>
                <a:satOff val="-11950"/>
                <a:lumOff val="-9608"/>
                <a:alphaOff val="0"/>
                <a:tint val="37000"/>
                <a:satMod val="300000"/>
              </a:schemeClr>
            </a:gs>
            <a:gs pos="100000">
              <a:schemeClr val="accent4">
                <a:hueOff val="6860294"/>
                <a:satOff val="-11950"/>
                <a:lumOff val="-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r" defTabSz="1066800">
            <a:lnSpc>
              <a:spcPct val="90000"/>
            </a:lnSpc>
            <a:spcBef>
              <a:spcPct val="0"/>
            </a:spcBef>
            <a:spcAft>
              <a:spcPct val="35000"/>
            </a:spcAft>
            <a:buNone/>
          </a:pPr>
          <a:r>
            <a:rPr lang="ar-SA" sz="2400" b="1" kern="1200" dirty="0">
              <a:latin typeface="Adobe Arabic" panose="02040503050201020203" charset="-78"/>
              <a:cs typeface="Adobe Arabic" panose="02040503050201020203" charset="-78"/>
            </a:rPr>
            <a:t>الفئة المستهدفة</a:t>
          </a:r>
        </a:p>
      </dsp:txBody>
      <dsp:txXfrm>
        <a:off x="1168939" y="874518"/>
        <a:ext cx="3148522" cy="479482"/>
      </dsp:txXfrm>
    </dsp:sp>
    <dsp:sp modelId="{508F6C7F-DDEB-4627-B366-44D59E393ABD}">
      <dsp:nvSpPr>
        <dsp:cNvPr id="0" name=""/>
        <dsp:cNvSpPr/>
      </dsp:nvSpPr>
      <dsp:spPr>
        <a:xfrm>
          <a:off x="0" y="1930739"/>
          <a:ext cx="4572000" cy="453600"/>
        </a:xfrm>
        <a:prstGeom prst="rect">
          <a:avLst/>
        </a:prstGeom>
        <a:solidFill>
          <a:schemeClr val="lt1">
            <a:alpha val="90000"/>
            <a:hueOff val="0"/>
            <a:satOff val="0"/>
            <a:lumOff val="0"/>
            <a:alphaOff val="0"/>
          </a:schemeClr>
        </a:solidFill>
        <a:ln w="9525" cap="flat" cmpd="sng" algn="ctr">
          <a:solidFill>
            <a:schemeClr val="accent4">
              <a:hueOff val="13720589"/>
              <a:satOff val="-23899"/>
              <a:lumOff val="-19216"/>
              <a:alphaOff val="0"/>
            </a:schemeClr>
          </a:solidFill>
          <a:prstDash val="solid"/>
        </a:ln>
        <a:effectLst/>
      </dsp:spPr>
      <dsp:style>
        <a:lnRef idx="1">
          <a:scrgbClr r="0" g="0" b="0"/>
        </a:lnRef>
        <a:fillRef idx="1">
          <a:scrgbClr r="0" g="0" b="0"/>
        </a:fillRef>
        <a:effectRef idx="0">
          <a:scrgbClr r="0" g="0" b="0"/>
        </a:effectRef>
        <a:fontRef idx="minor"/>
      </dsp:style>
    </dsp:sp>
    <dsp:sp modelId="{26D7A501-2B31-4CAA-A984-BF8086835F4F}">
      <dsp:nvSpPr>
        <dsp:cNvPr id="0" name=""/>
        <dsp:cNvSpPr/>
      </dsp:nvSpPr>
      <dsp:spPr>
        <a:xfrm>
          <a:off x="1143000" y="1665059"/>
          <a:ext cx="3200400" cy="531360"/>
        </a:xfrm>
        <a:prstGeom prst="roundRect">
          <a:avLst/>
        </a:prstGeom>
        <a:gradFill rotWithShape="0">
          <a:gsLst>
            <a:gs pos="0">
              <a:schemeClr val="accent4">
                <a:hueOff val="13720589"/>
                <a:satOff val="-23899"/>
                <a:lumOff val="-19216"/>
                <a:alphaOff val="0"/>
                <a:tint val="50000"/>
                <a:satMod val="300000"/>
              </a:schemeClr>
            </a:gs>
            <a:gs pos="35000">
              <a:schemeClr val="accent4">
                <a:hueOff val="13720589"/>
                <a:satOff val="-23899"/>
                <a:lumOff val="-19216"/>
                <a:alphaOff val="0"/>
                <a:tint val="37000"/>
                <a:satMod val="300000"/>
              </a:schemeClr>
            </a:gs>
            <a:gs pos="100000">
              <a:schemeClr val="accent4">
                <a:hueOff val="13720589"/>
                <a:satOff val="-23899"/>
                <a:lumOff val="-192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r" defTabSz="889000">
            <a:lnSpc>
              <a:spcPct val="90000"/>
            </a:lnSpc>
            <a:spcBef>
              <a:spcPct val="0"/>
            </a:spcBef>
            <a:spcAft>
              <a:spcPct val="35000"/>
            </a:spcAft>
            <a:buNone/>
          </a:pPr>
          <a:r>
            <a:rPr lang="ar-SA" sz="2000" b="1" kern="1200" dirty="0">
              <a:latin typeface="Adobe Arabic" panose="02040503050201020203" charset="-78"/>
              <a:cs typeface="Adobe Arabic" panose="02040503050201020203" charset="-78"/>
            </a:rPr>
            <a:t>الوظائف المطلوبة (المتطلبات)</a:t>
          </a:r>
        </a:p>
      </dsp:txBody>
      <dsp:txXfrm>
        <a:off x="1168939" y="1690998"/>
        <a:ext cx="314852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0dbcdf23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b0dbcdf23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SA" dirty="0"/>
              <a:t>لأن بقية المراحل تعتمد على تحليلك للمشكلة وطريقة حلك بحيث تغطي جميع الجوانب من ناحية احتياجات الناس والمتطلبات المطلوبة في التطبيق.</a:t>
            </a:r>
            <a:br>
              <a:rPr lang="ar-SA" dirty="0"/>
            </a:br>
            <a:r>
              <a:rPr lang="ar-SA" dirty="0"/>
              <a:t>وأي نقص أو خطأ في التحليل يؤدي إلى تأخير تسليم المشروع.</a:t>
            </a:r>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16</a:t>
            </a:fld>
            <a:endParaRPr lang="en-US"/>
          </a:p>
        </p:txBody>
      </p:sp>
    </p:spTree>
    <p:extLst>
      <p:ext uri="{BB962C8B-B14F-4D97-AF65-F5344CB8AC3E}">
        <p14:creationId xmlns:p14="http://schemas.microsoft.com/office/powerpoint/2010/main" val="348128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17</a:t>
            </a:fld>
            <a:endParaRPr lang="ar-SA"/>
          </a:p>
        </p:txBody>
      </p:sp>
    </p:spTree>
    <p:extLst>
      <p:ext uri="{BB962C8B-B14F-4D97-AF65-F5344CB8AC3E}">
        <p14:creationId xmlns:p14="http://schemas.microsoft.com/office/powerpoint/2010/main" val="67425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b17130de75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b17130de75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03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19</a:t>
            </a:fld>
            <a:endParaRPr lang="ar-SA"/>
          </a:p>
        </p:txBody>
      </p:sp>
    </p:spTree>
    <p:extLst>
      <p:ext uri="{BB962C8B-B14F-4D97-AF65-F5344CB8AC3E}">
        <p14:creationId xmlns:p14="http://schemas.microsoft.com/office/powerpoint/2010/main" val="234513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20</a:t>
            </a:fld>
            <a:endParaRPr lang="en-US"/>
          </a:p>
        </p:txBody>
      </p:sp>
    </p:spTree>
    <p:extLst>
      <p:ext uri="{BB962C8B-B14F-4D97-AF65-F5344CB8AC3E}">
        <p14:creationId xmlns:p14="http://schemas.microsoft.com/office/powerpoint/2010/main" val="106345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21</a:t>
            </a:fld>
            <a:endParaRPr lang="en-US"/>
          </a:p>
        </p:txBody>
      </p:sp>
    </p:spTree>
    <p:extLst>
      <p:ext uri="{BB962C8B-B14F-4D97-AF65-F5344CB8AC3E}">
        <p14:creationId xmlns:p14="http://schemas.microsoft.com/office/powerpoint/2010/main" val="199098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17130de75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17130de7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extLst>
      <p:ext uri="{BB962C8B-B14F-4D97-AF65-F5344CB8AC3E}">
        <p14:creationId xmlns:p14="http://schemas.microsoft.com/office/powerpoint/2010/main" val="1447506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extLst>
      <p:ext uri="{BB962C8B-B14F-4D97-AF65-F5344CB8AC3E}">
        <p14:creationId xmlns:p14="http://schemas.microsoft.com/office/powerpoint/2010/main" val="74902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b0dbcdf23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b0dbcdf23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062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extLst>
      <p:ext uri="{BB962C8B-B14F-4D97-AF65-F5344CB8AC3E}">
        <p14:creationId xmlns:p14="http://schemas.microsoft.com/office/powerpoint/2010/main" val="273828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extLst>
      <p:ext uri="{BB962C8B-B14F-4D97-AF65-F5344CB8AC3E}">
        <p14:creationId xmlns:p14="http://schemas.microsoft.com/office/powerpoint/2010/main" val="829049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extLst>
      <p:ext uri="{BB962C8B-B14F-4D97-AF65-F5344CB8AC3E}">
        <p14:creationId xmlns:p14="http://schemas.microsoft.com/office/powerpoint/2010/main" val="720975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extLst>
      <p:ext uri="{BB962C8B-B14F-4D97-AF65-F5344CB8AC3E}">
        <p14:creationId xmlns:p14="http://schemas.microsoft.com/office/powerpoint/2010/main" val="2858374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17130de75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17130de7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عمل مسابقة بالمجموعات اسرع مجموعة تجد الكلمة </a:t>
            </a:r>
            <a:r>
              <a:rPr lang="ar-SA" dirty="0" err="1"/>
              <a:t>المناسبه</a:t>
            </a:r>
            <a:r>
              <a:rPr lang="ar-SA" dirty="0"/>
              <a:t> </a:t>
            </a:r>
            <a:endParaRPr dirty="0"/>
          </a:p>
        </p:txBody>
      </p:sp>
    </p:spTree>
    <p:extLst>
      <p:ext uri="{BB962C8B-B14F-4D97-AF65-F5344CB8AC3E}">
        <p14:creationId xmlns:p14="http://schemas.microsoft.com/office/powerpoint/2010/main" val="137238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17130de7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17130de7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33</a:t>
            </a:fld>
            <a:endParaRPr lang="ar-SA"/>
          </a:p>
        </p:txBody>
      </p:sp>
    </p:spTree>
    <p:extLst>
      <p:ext uri="{BB962C8B-B14F-4D97-AF65-F5344CB8AC3E}">
        <p14:creationId xmlns:p14="http://schemas.microsoft.com/office/powerpoint/2010/main" val="2795170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17130de7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17130de7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793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35</a:t>
            </a:fld>
            <a:endParaRPr lang="ar-SA"/>
          </a:p>
        </p:txBody>
      </p:sp>
    </p:spTree>
    <p:extLst>
      <p:ext uri="{BB962C8B-B14F-4D97-AF65-F5344CB8AC3E}">
        <p14:creationId xmlns:p14="http://schemas.microsoft.com/office/powerpoint/2010/main" val="1063688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36</a:t>
            </a:fld>
            <a:endParaRPr lang="en-US"/>
          </a:p>
        </p:txBody>
      </p:sp>
    </p:spTree>
    <p:extLst>
      <p:ext uri="{BB962C8B-B14F-4D97-AF65-F5344CB8AC3E}">
        <p14:creationId xmlns:p14="http://schemas.microsoft.com/office/powerpoint/2010/main" val="168636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40</a:t>
            </a:fld>
            <a:endParaRPr lang="en-US"/>
          </a:p>
        </p:txBody>
      </p:sp>
    </p:spTree>
    <p:extLst>
      <p:ext uri="{BB962C8B-B14F-4D97-AF65-F5344CB8AC3E}">
        <p14:creationId xmlns:p14="http://schemas.microsoft.com/office/powerpoint/2010/main" val="1373541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41</a:t>
            </a:fld>
            <a:endParaRPr lang="en-US"/>
          </a:p>
        </p:txBody>
      </p:sp>
    </p:spTree>
    <p:extLst>
      <p:ext uri="{BB962C8B-B14F-4D97-AF65-F5344CB8AC3E}">
        <p14:creationId xmlns:p14="http://schemas.microsoft.com/office/powerpoint/2010/main" val="50681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42</a:t>
            </a:fld>
            <a:endParaRPr lang="en-US"/>
          </a:p>
        </p:txBody>
      </p:sp>
    </p:spTree>
    <p:extLst>
      <p:ext uri="{BB962C8B-B14F-4D97-AF65-F5344CB8AC3E}">
        <p14:creationId xmlns:p14="http://schemas.microsoft.com/office/powerpoint/2010/main" val="1419058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b17130de75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b17130de75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769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b17130de75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b17130de75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b17130de75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b17130de75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347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b17130de75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b17130de75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15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0dbcdf237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b0dbcdf237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b0dbcdf237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b0dbcdf237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0dbcdf237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b0dbcdf237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26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17130de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17130de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b17130de7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b17130de7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17130de75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17130de75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973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0" name="Google Shape;10;p2"/>
          <p:cNvGrpSpPr/>
          <p:nvPr/>
        </p:nvGrpSpPr>
        <p:grpSpPr>
          <a:xfrm>
            <a:off x="1185100" y="540000"/>
            <a:ext cx="6773700" cy="4063500"/>
            <a:chOff x="1185100" y="540000"/>
            <a:chExt cx="6773700" cy="4063500"/>
          </a:xfrm>
        </p:grpSpPr>
        <p:sp>
          <p:nvSpPr>
            <p:cNvPr id="11" name="Google Shape;11;p2"/>
            <p:cNvSpPr/>
            <p:nvPr/>
          </p:nvSpPr>
          <p:spPr>
            <a:xfrm>
              <a:off x="1185100" y="996900"/>
              <a:ext cx="6773700" cy="3606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85100" y="540000"/>
              <a:ext cx="67737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470700" y="5400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649106" y="1225500"/>
            <a:ext cx="5845800" cy="20526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649100" y="3025314"/>
            <a:ext cx="5845800" cy="5817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1"/>
        <p:cNvGrpSpPr/>
        <p:nvPr/>
      </p:nvGrpSpPr>
      <p:grpSpPr>
        <a:xfrm>
          <a:off x="0" y="0"/>
          <a:ext cx="0" cy="0"/>
          <a:chOff x="0" y="0"/>
          <a:chExt cx="0" cy="0"/>
        </a:xfrm>
      </p:grpSpPr>
      <p:pic>
        <p:nvPicPr>
          <p:cNvPr id="202" name="Google Shape;202;p15"/>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203" name="Google Shape;203;p15"/>
          <p:cNvGrpSpPr/>
          <p:nvPr/>
        </p:nvGrpSpPr>
        <p:grpSpPr>
          <a:xfrm>
            <a:off x="1954088" y="379200"/>
            <a:ext cx="5894825" cy="4385100"/>
            <a:chOff x="1954088" y="379200"/>
            <a:chExt cx="5894825" cy="4385100"/>
          </a:xfrm>
        </p:grpSpPr>
        <p:sp>
          <p:nvSpPr>
            <p:cNvPr id="204" name="Google Shape;204;p15"/>
            <p:cNvSpPr/>
            <p:nvPr/>
          </p:nvSpPr>
          <p:spPr>
            <a:xfrm>
              <a:off x="1954100" y="836100"/>
              <a:ext cx="5894700" cy="3928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7360813" y="3792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954088" y="379200"/>
              <a:ext cx="54066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txBox="1">
            <a:spLocks noGrp="1"/>
          </p:cNvSpPr>
          <p:nvPr>
            <p:ph type="title"/>
          </p:nvPr>
        </p:nvSpPr>
        <p:spPr>
          <a:xfrm>
            <a:off x="2473162" y="3385525"/>
            <a:ext cx="4856700" cy="572700"/>
          </a:xfrm>
          <a:prstGeom prst="rect">
            <a:avLst/>
          </a:prstGeom>
        </p:spPr>
        <p:txBody>
          <a:bodyPr spcFirstLastPara="1" wrap="square" lIns="0" tIns="0" rIns="0" bIns="0" anchor="ctr" anchorCtr="0">
            <a:noAutofit/>
          </a:bodyPr>
          <a:lstStyle>
            <a:lvl1pPr lvl="0" algn="ctr" rtl="0">
              <a:spcBef>
                <a:spcPts val="0"/>
              </a:spcBef>
              <a:spcAft>
                <a:spcPts val="0"/>
              </a:spcAft>
              <a:buSzPts val="1600"/>
              <a:buFont typeface="Raleway ExtraBold"/>
              <a:buNone/>
              <a:defRPr sz="1600">
                <a:latin typeface="Raleway ExtraBold"/>
                <a:ea typeface="Raleway ExtraBold"/>
                <a:cs typeface="Raleway ExtraBold"/>
                <a:sym typeface="Raleway ExtraBold"/>
              </a:defRPr>
            </a:lvl1pPr>
            <a:lvl2pPr lvl="1" rtl="0">
              <a:spcBef>
                <a:spcPts val="0"/>
              </a:spcBef>
              <a:spcAft>
                <a:spcPts val="0"/>
              </a:spcAft>
              <a:buSzPts val="1600"/>
              <a:buNone/>
              <a:defRPr sz="1600">
                <a:latin typeface="Tajawal"/>
                <a:ea typeface="Tajawal"/>
                <a:cs typeface="Tajawal"/>
                <a:sym typeface="Tajawal"/>
              </a:defRPr>
            </a:lvl2pPr>
            <a:lvl3pPr lvl="2" rtl="0">
              <a:spcBef>
                <a:spcPts val="0"/>
              </a:spcBef>
              <a:spcAft>
                <a:spcPts val="0"/>
              </a:spcAft>
              <a:buSzPts val="1600"/>
              <a:buNone/>
              <a:defRPr sz="1600">
                <a:latin typeface="Tajawal"/>
                <a:ea typeface="Tajawal"/>
                <a:cs typeface="Tajawal"/>
                <a:sym typeface="Tajawal"/>
              </a:defRPr>
            </a:lvl3pPr>
            <a:lvl4pPr lvl="3" rtl="0">
              <a:spcBef>
                <a:spcPts val="0"/>
              </a:spcBef>
              <a:spcAft>
                <a:spcPts val="0"/>
              </a:spcAft>
              <a:buSzPts val="1600"/>
              <a:buNone/>
              <a:defRPr sz="1600">
                <a:latin typeface="Tajawal"/>
                <a:ea typeface="Tajawal"/>
                <a:cs typeface="Tajawal"/>
                <a:sym typeface="Tajawal"/>
              </a:defRPr>
            </a:lvl4pPr>
            <a:lvl5pPr lvl="4" rtl="0">
              <a:spcBef>
                <a:spcPts val="0"/>
              </a:spcBef>
              <a:spcAft>
                <a:spcPts val="0"/>
              </a:spcAft>
              <a:buSzPts val="1600"/>
              <a:buNone/>
              <a:defRPr sz="1600">
                <a:latin typeface="Tajawal"/>
                <a:ea typeface="Tajawal"/>
                <a:cs typeface="Tajawal"/>
                <a:sym typeface="Tajawal"/>
              </a:defRPr>
            </a:lvl5pPr>
            <a:lvl6pPr lvl="5" rtl="0">
              <a:spcBef>
                <a:spcPts val="0"/>
              </a:spcBef>
              <a:spcAft>
                <a:spcPts val="0"/>
              </a:spcAft>
              <a:buSzPts val="1600"/>
              <a:buNone/>
              <a:defRPr sz="1600">
                <a:latin typeface="Tajawal"/>
                <a:ea typeface="Tajawal"/>
                <a:cs typeface="Tajawal"/>
                <a:sym typeface="Tajawal"/>
              </a:defRPr>
            </a:lvl6pPr>
            <a:lvl7pPr lvl="6" rtl="0">
              <a:spcBef>
                <a:spcPts val="0"/>
              </a:spcBef>
              <a:spcAft>
                <a:spcPts val="0"/>
              </a:spcAft>
              <a:buSzPts val="1600"/>
              <a:buNone/>
              <a:defRPr sz="1600">
                <a:latin typeface="Tajawal"/>
                <a:ea typeface="Tajawal"/>
                <a:cs typeface="Tajawal"/>
                <a:sym typeface="Tajawal"/>
              </a:defRPr>
            </a:lvl7pPr>
            <a:lvl8pPr lvl="7" rtl="0">
              <a:spcBef>
                <a:spcPts val="0"/>
              </a:spcBef>
              <a:spcAft>
                <a:spcPts val="0"/>
              </a:spcAft>
              <a:buSzPts val="1600"/>
              <a:buNone/>
              <a:defRPr sz="1600">
                <a:latin typeface="Tajawal"/>
                <a:ea typeface="Tajawal"/>
                <a:cs typeface="Tajawal"/>
                <a:sym typeface="Tajawal"/>
              </a:defRPr>
            </a:lvl8pPr>
            <a:lvl9pPr lvl="8" rtl="0">
              <a:spcBef>
                <a:spcPts val="0"/>
              </a:spcBef>
              <a:spcAft>
                <a:spcPts val="0"/>
              </a:spcAft>
              <a:buSzPts val="1600"/>
              <a:buNone/>
              <a:defRPr sz="1600">
                <a:latin typeface="Tajawal"/>
                <a:ea typeface="Tajawal"/>
                <a:cs typeface="Tajawal"/>
                <a:sym typeface="Tajawal"/>
              </a:defRPr>
            </a:lvl9pPr>
          </a:lstStyle>
          <a:p>
            <a:endParaRPr/>
          </a:p>
        </p:txBody>
      </p:sp>
      <p:sp>
        <p:nvSpPr>
          <p:cNvPr id="208" name="Google Shape;208;p15"/>
          <p:cNvSpPr txBox="1">
            <a:spLocks noGrp="1"/>
          </p:cNvSpPr>
          <p:nvPr>
            <p:ph type="title" idx="2"/>
          </p:nvPr>
        </p:nvSpPr>
        <p:spPr>
          <a:xfrm>
            <a:off x="2473174" y="2088475"/>
            <a:ext cx="4856700" cy="1294500"/>
          </a:xfrm>
          <a:prstGeom prst="rect">
            <a:avLst/>
          </a:prstGeom>
        </p:spPr>
        <p:txBody>
          <a:bodyPr spcFirstLastPara="1" wrap="square" lIns="0" tIns="0" rIns="0" bIns="0" anchor="ctr" anchorCtr="0">
            <a:noAutofit/>
          </a:bodyPr>
          <a:lstStyle>
            <a:lvl1pPr lvl="0" algn="ctr" rtl="0">
              <a:spcBef>
                <a:spcPts val="0"/>
              </a:spcBef>
              <a:spcAft>
                <a:spcPts val="0"/>
              </a:spcAft>
              <a:buSzPts val="1600"/>
              <a:buFont typeface="Tajawal"/>
              <a:buNone/>
              <a:defRPr sz="2300">
                <a:solidFill>
                  <a:schemeClr val="dk2"/>
                </a:solidFill>
                <a:latin typeface="Tajawal"/>
                <a:ea typeface="Tajawal"/>
                <a:cs typeface="Tajawal"/>
                <a:sym typeface="Tajawal"/>
              </a:defRPr>
            </a:lvl1pPr>
            <a:lvl2pPr lvl="1" rtl="0">
              <a:spcBef>
                <a:spcPts val="0"/>
              </a:spcBef>
              <a:spcAft>
                <a:spcPts val="0"/>
              </a:spcAft>
              <a:buSzPts val="1600"/>
              <a:buFont typeface="Tajawal"/>
              <a:buNone/>
              <a:defRPr sz="1600">
                <a:latin typeface="Tajawal"/>
                <a:ea typeface="Tajawal"/>
                <a:cs typeface="Tajawal"/>
                <a:sym typeface="Tajawal"/>
              </a:defRPr>
            </a:lvl2pPr>
            <a:lvl3pPr lvl="2" rtl="0">
              <a:spcBef>
                <a:spcPts val="0"/>
              </a:spcBef>
              <a:spcAft>
                <a:spcPts val="0"/>
              </a:spcAft>
              <a:buSzPts val="1600"/>
              <a:buFont typeface="Tajawal"/>
              <a:buNone/>
              <a:defRPr sz="1600">
                <a:latin typeface="Tajawal"/>
                <a:ea typeface="Tajawal"/>
                <a:cs typeface="Tajawal"/>
                <a:sym typeface="Tajawal"/>
              </a:defRPr>
            </a:lvl3pPr>
            <a:lvl4pPr lvl="3" rtl="0">
              <a:spcBef>
                <a:spcPts val="0"/>
              </a:spcBef>
              <a:spcAft>
                <a:spcPts val="0"/>
              </a:spcAft>
              <a:buSzPts val="1600"/>
              <a:buFont typeface="Tajawal"/>
              <a:buNone/>
              <a:defRPr sz="1600">
                <a:latin typeface="Tajawal"/>
                <a:ea typeface="Tajawal"/>
                <a:cs typeface="Tajawal"/>
                <a:sym typeface="Tajawal"/>
              </a:defRPr>
            </a:lvl4pPr>
            <a:lvl5pPr lvl="4" rtl="0">
              <a:spcBef>
                <a:spcPts val="0"/>
              </a:spcBef>
              <a:spcAft>
                <a:spcPts val="0"/>
              </a:spcAft>
              <a:buSzPts val="1600"/>
              <a:buFont typeface="Tajawal"/>
              <a:buNone/>
              <a:defRPr sz="1600">
                <a:latin typeface="Tajawal"/>
                <a:ea typeface="Tajawal"/>
                <a:cs typeface="Tajawal"/>
                <a:sym typeface="Tajawal"/>
              </a:defRPr>
            </a:lvl5pPr>
            <a:lvl6pPr lvl="5" rtl="0">
              <a:spcBef>
                <a:spcPts val="0"/>
              </a:spcBef>
              <a:spcAft>
                <a:spcPts val="0"/>
              </a:spcAft>
              <a:buSzPts val="1600"/>
              <a:buFont typeface="Tajawal"/>
              <a:buNone/>
              <a:defRPr sz="1600">
                <a:latin typeface="Tajawal"/>
                <a:ea typeface="Tajawal"/>
                <a:cs typeface="Tajawal"/>
                <a:sym typeface="Tajawal"/>
              </a:defRPr>
            </a:lvl6pPr>
            <a:lvl7pPr lvl="6" rtl="0">
              <a:spcBef>
                <a:spcPts val="0"/>
              </a:spcBef>
              <a:spcAft>
                <a:spcPts val="0"/>
              </a:spcAft>
              <a:buSzPts val="1600"/>
              <a:buFont typeface="Tajawal"/>
              <a:buNone/>
              <a:defRPr sz="1600">
                <a:latin typeface="Tajawal"/>
                <a:ea typeface="Tajawal"/>
                <a:cs typeface="Tajawal"/>
                <a:sym typeface="Tajawal"/>
              </a:defRPr>
            </a:lvl7pPr>
            <a:lvl8pPr lvl="7" rtl="0">
              <a:spcBef>
                <a:spcPts val="0"/>
              </a:spcBef>
              <a:spcAft>
                <a:spcPts val="0"/>
              </a:spcAft>
              <a:buSzPts val="1600"/>
              <a:buFont typeface="Tajawal"/>
              <a:buNone/>
              <a:defRPr sz="1600">
                <a:latin typeface="Tajawal"/>
                <a:ea typeface="Tajawal"/>
                <a:cs typeface="Tajawal"/>
                <a:sym typeface="Tajawal"/>
              </a:defRPr>
            </a:lvl8pPr>
            <a:lvl9pPr lvl="8" rtl="0">
              <a:spcBef>
                <a:spcPts val="0"/>
              </a:spcBef>
              <a:spcAft>
                <a:spcPts val="0"/>
              </a:spcAft>
              <a:buSzPts val="1600"/>
              <a:buFont typeface="Tajawal"/>
              <a:buNone/>
              <a:defRPr sz="1600">
                <a:latin typeface="Tajawal"/>
                <a:ea typeface="Tajawal"/>
                <a:cs typeface="Tajawal"/>
                <a:sym typeface="Tajawal"/>
              </a:defRPr>
            </a:lvl9pPr>
          </a:lstStyle>
          <a:p>
            <a:endParaRPr/>
          </a:p>
        </p:txBody>
      </p:sp>
      <p:sp>
        <p:nvSpPr>
          <p:cNvPr id="209" name="Google Shape;209;p15">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0" name="Google Shape;210;p15">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1" name="Google Shape;211;p15">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2" name="Google Shape;212;p15">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3" name="Google Shape;213;p15">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4" name="Google Shape;214;p15">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15" name="Google Shape;215;p15">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16" name="Google Shape;216;p15">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E60BC-EF3F-4258-B8EC-4C77AE3C994A}" type="uaqdatetime1">
              <a:rPr lang="ar-SA" smtClean="0"/>
              <a:t>03/03/45</a:t>
            </a:fld>
            <a:endParaRPr lang="ar-SA"/>
          </a:p>
        </p:txBody>
      </p:sp>
      <p:sp>
        <p:nvSpPr>
          <p:cNvPr id="3" name="Footer Placeholder 2"/>
          <p:cNvSpPr>
            <a:spLocks noGrp="1"/>
          </p:cNvSpPr>
          <p:nvPr>
            <p:ph type="ftr" sz="quarter" idx="11"/>
          </p:nvPr>
        </p:nvSpPr>
        <p:spPr/>
        <p:txBody>
          <a:bodyPr/>
          <a:lstStyle/>
          <a:p>
            <a:r>
              <a:rPr lang="ar-SA"/>
              <a:t>حاسب 2 - إعداد معلمة المادة: ازدهار بيفاري</a:t>
            </a:r>
          </a:p>
        </p:txBody>
      </p:sp>
      <p:sp>
        <p:nvSpPr>
          <p:cNvPr id="4" name="Slide Number Placeholder 3"/>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38345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2AD2BC4-CFAE-433F-889C-7B90C1459965}" type="uaqdatetime1">
              <a:rPr lang="ar-SA" smtClean="0"/>
              <a:t>03/03/45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16062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8" name="Google Shape;18;p3"/>
          <p:cNvGrpSpPr/>
          <p:nvPr/>
        </p:nvGrpSpPr>
        <p:grpSpPr>
          <a:xfrm>
            <a:off x="1411050" y="379256"/>
            <a:ext cx="6981000" cy="4385069"/>
            <a:chOff x="1411050" y="379256"/>
            <a:chExt cx="6981000" cy="4385069"/>
          </a:xfrm>
        </p:grpSpPr>
        <p:sp>
          <p:nvSpPr>
            <p:cNvPr id="19" name="Google Shape;19;p3"/>
            <p:cNvSpPr/>
            <p:nvPr/>
          </p:nvSpPr>
          <p:spPr>
            <a:xfrm flipH="1">
              <a:off x="5454429" y="379256"/>
              <a:ext cx="2489700" cy="1196400"/>
            </a:xfrm>
            <a:prstGeom prst="roundRect">
              <a:avLst>
                <a:gd name="adj"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411050" y="829825"/>
              <a:ext cx="6981000" cy="39345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2570850" y="2366563"/>
            <a:ext cx="4661400" cy="7623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4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 name="Google Shape;22;p3"/>
          <p:cNvSpPr txBox="1">
            <a:spLocks noGrp="1"/>
          </p:cNvSpPr>
          <p:nvPr>
            <p:ph type="subTitle" idx="1"/>
          </p:nvPr>
        </p:nvSpPr>
        <p:spPr>
          <a:xfrm>
            <a:off x="3159975" y="3992000"/>
            <a:ext cx="3483000" cy="701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 name="Google Shape;23;p3"/>
          <p:cNvSpPr txBox="1">
            <a:spLocks noGrp="1"/>
          </p:cNvSpPr>
          <p:nvPr>
            <p:ph type="title" idx="2" hasCustomPrompt="1"/>
          </p:nvPr>
        </p:nvSpPr>
        <p:spPr>
          <a:xfrm>
            <a:off x="4244000" y="1256362"/>
            <a:ext cx="1299000" cy="10656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24" name="Google Shape;24;p3">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5" name="Google Shape;25;p3">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6" name="Google Shape;26;p3">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7" name="Google Shape;27;p3">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8" name="Google Shape;28;p3">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9" name="Google Shape;29;p3">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0" name="Google Shape;30;p3">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1" name="Google Shape;31;p3">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pic>
        <p:nvPicPr>
          <p:cNvPr id="49" name="Google Shape;49;p5"/>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50" name="Google Shape;50;p5"/>
          <p:cNvGrpSpPr/>
          <p:nvPr/>
        </p:nvGrpSpPr>
        <p:grpSpPr>
          <a:xfrm>
            <a:off x="931900" y="379200"/>
            <a:ext cx="7939200" cy="4385100"/>
            <a:chOff x="931900" y="379200"/>
            <a:chExt cx="7939200" cy="4385100"/>
          </a:xfrm>
        </p:grpSpPr>
        <p:sp>
          <p:nvSpPr>
            <p:cNvPr id="51" name="Google Shape;51;p5"/>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5"/>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5"/>
          <p:cNvSpPr txBox="1">
            <a:spLocks noGrp="1"/>
          </p:cNvSpPr>
          <p:nvPr>
            <p:ph type="subTitle" idx="1"/>
          </p:nvPr>
        </p:nvSpPr>
        <p:spPr>
          <a:xfrm>
            <a:off x="1751850" y="2885875"/>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6" name="Google Shape;56;p5"/>
          <p:cNvSpPr txBox="1">
            <a:spLocks noGrp="1"/>
          </p:cNvSpPr>
          <p:nvPr>
            <p:ph type="subTitle" idx="2"/>
          </p:nvPr>
        </p:nvSpPr>
        <p:spPr>
          <a:xfrm>
            <a:off x="1751850" y="3355675"/>
            <a:ext cx="2518500" cy="86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7" name="Google Shape;57;p5"/>
          <p:cNvSpPr txBox="1">
            <a:spLocks noGrp="1"/>
          </p:cNvSpPr>
          <p:nvPr>
            <p:ph type="subTitle" idx="3"/>
          </p:nvPr>
        </p:nvSpPr>
        <p:spPr>
          <a:xfrm>
            <a:off x="5271088" y="2885875"/>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8" name="Google Shape;58;p5"/>
          <p:cNvSpPr txBox="1">
            <a:spLocks noGrp="1"/>
          </p:cNvSpPr>
          <p:nvPr>
            <p:ph type="subTitle" idx="4"/>
          </p:nvPr>
        </p:nvSpPr>
        <p:spPr>
          <a:xfrm>
            <a:off x="5271095" y="3355675"/>
            <a:ext cx="2518500" cy="86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9" name="Google Shape;59;p5">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60" name="Google Shape;60;p5">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61" name="Google Shape;61;p5">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62" name="Google Shape;62;p5">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63" name="Google Shape;63;p5">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64" name="Google Shape;64;p5">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65" name="Google Shape;65;p5">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66" name="Google Shape;66;p5">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pic>
        <p:nvPicPr>
          <p:cNvPr id="68" name="Google Shape;68;p6"/>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69" name="Google Shape;69;p6"/>
          <p:cNvGrpSpPr/>
          <p:nvPr/>
        </p:nvGrpSpPr>
        <p:grpSpPr>
          <a:xfrm>
            <a:off x="931900" y="379200"/>
            <a:ext cx="7939200" cy="4385100"/>
            <a:chOff x="931900" y="379200"/>
            <a:chExt cx="7939200" cy="4385100"/>
          </a:xfrm>
        </p:grpSpPr>
        <p:sp>
          <p:nvSpPr>
            <p:cNvPr id="70" name="Google Shape;70;p6"/>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6"/>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4" name="Google Shape;74;p6">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5" name="Google Shape;75;p6">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6" name="Google Shape;76;p6">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7" name="Google Shape;77;p6">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8" name="Google Shape;78;p6">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9" name="Google Shape;79;p6">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80" name="Google Shape;80;p6">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81" name="Google Shape;81;p6">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pic>
        <p:nvPicPr>
          <p:cNvPr id="83" name="Google Shape;83;p7"/>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84" name="Google Shape;84;p7"/>
          <p:cNvGrpSpPr/>
          <p:nvPr/>
        </p:nvGrpSpPr>
        <p:grpSpPr>
          <a:xfrm>
            <a:off x="931900" y="379200"/>
            <a:ext cx="7939200" cy="4385100"/>
            <a:chOff x="931900" y="379200"/>
            <a:chExt cx="7939200" cy="4385100"/>
          </a:xfrm>
        </p:grpSpPr>
        <p:sp>
          <p:nvSpPr>
            <p:cNvPr id="85" name="Google Shape;85;p7"/>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7"/>
          <p:cNvSpPr txBox="1">
            <a:spLocks noGrp="1"/>
          </p:cNvSpPr>
          <p:nvPr>
            <p:ph type="title"/>
          </p:nvPr>
        </p:nvSpPr>
        <p:spPr>
          <a:xfrm>
            <a:off x="1406400" y="1667375"/>
            <a:ext cx="2929200" cy="17304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9" name="Google Shape;89;p7"/>
          <p:cNvSpPr txBox="1">
            <a:spLocks noGrp="1"/>
          </p:cNvSpPr>
          <p:nvPr>
            <p:ph type="subTitle" idx="1"/>
          </p:nvPr>
        </p:nvSpPr>
        <p:spPr>
          <a:xfrm>
            <a:off x="1406400" y="3397775"/>
            <a:ext cx="2929200" cy="1128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0" name="Google Shape;90;p7">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1" name="Google Shape;91;p7">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2" name="Google Shape;92;p7">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3" name="Google Shape;93;p7">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4" name="Google Shape;94;p7">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5" name="Google Shape;95;p7">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96" name="Google Shape;96;p7">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97" name="Google Shape;97;p7">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pic>
        <p:nvPicPr>
          <p:cNvPr id="99" name="Google Shape;99;p8"/>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00" name="Google Shape;100;p8"/>
          <p:cNvGrpSpPr/>
          <p:nvPr/>
        </p:nvGrpSpPr>
        <p:grpSpPr>
          <a:xfrm>
            <a:off x="1954088" y="379200"/>
            <a:ext cx="5894825" cy="4385100"/>
            <a:chOff x="1954088" y="379200"/>
            <a:chExt cx="5894825" cy="4385100"/>
          </a:xfrm>
        </p:grpSpPr>
        <p:sp>
          <p:nvSpPr>
            <p:cNvPr id="101" name="Google Shape;101;p8"/>
            <p:cNvSpPr/>
            <p:nvPr/>
          </p:nvSpPr>
          <p:spPr>
            <a:xfrm>
              <a:off x="1954100" y="836100"/>
              <a:ext cx="5894700" cy="3928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7360813" y="3792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1954088" y="379200"/>
              <a:ext cx="54066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8"/>
          <p:cNvSpPr txBox="1">
            <a:spLocks noGrp="1"/>
          </p:cNvSpPr>
          <p:nvPr>
            <p:ph type="title"/>
          </p:nvPr>
        </p:nvSpPr>
        <p:spPr>
          <a:xfrm>
            <a:off x="2606000" y="1050675"/>
            <a:ext cx="4575000" cy="18252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5" name="Google Shape;105;p8"/>
          <p:cNvSpPr txBox="1">
            <a:spLocks noGrp="1"/>
          </p:cNvSpPr>
          <p:nvPr>
            <p:ph type="subTitle" idx="1"/>
          </p:nvPr>
        </p:nvSpPr>
        <p:spPr>
          <a:xfrm>
            <a:off x="3283988" y="3833075"/>
            <a:ext cx="3219000" cy="897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06" name="Google Shape;106;p8">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07" name="Google Shape;107;p8">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08" name="Google Shape;108;p8">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09" name="Google Shape;109;p8">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10" name="Google Shape;110;p8">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11" name="Google Shape;111;p8">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12" name="Google Shape;112;p8">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13" name="Google Shape;113;p8">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0"/>
        <p:cNvGrpSpPr/>
        <p:nvPr/>
      </p:nvGrpSpPr>
      <p:grpSpPr>
        <a:xfrm>
          <a:off x="0" y="0"/>
          <a:ext cx="0" cy="0"/>
          <a:chOff x="0" y="0"/>
          <a:chExt cx="0" cy="0"/>
        </a:xfrm>
      </p:grpSpPr>
      <p:pic>
        <p:nvPicPr>
          <p:cNvPr id="131" name="Google Shape;131;p10"/>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32" name="Google Shape;132;p10"/>
          <p:cNvGrpSpPr/>
          <p:nvPr/>
        </p:nvGrpSpPr>
        <p:grpSpPr>
          <a:xfrm>
            <a:off x="931900" y="379200"/>
            <a:ext cx="7939200" cy="4385100"/>
            <a:chOff x="931900" y="379200"/>
            <a:chExt cx="7939200" cy="4385100"/>
          </a:xfrm>
        </p:grpSpPr>
        <p:sp>
          <p:nvSpPr>
            <p:cNvPr id="133" name="Google Shape;133;p10"/>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10"/>
          <p:cNvSpPr txBox="1">
            <a:spLocks noGrp="1"/>
          </p:cNvSpPr>
          <p:nvPr>
            <p:ph type="title"/>
          </p:nvPr>
        </p:nvSpPr>
        <p:spPr>
          <a:xfrm>
            <a:off x="2291300" y="3388475"/>
            <a:ext cx="5204400" cy="11280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37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7" name="Google Shape;137;p10">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38" name="Google Shape;138;p10">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39" name="Google Shape;139;p10">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40" name="Google Shape;140;p10">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41" name="Google Shape;141;p10">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42" name="Google Shape;142;p10">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43" name="Google Shape;143;p10">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44" name="Google Shape;144;p10">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62"/>
        <p:cNvGrpSpPr/>
        <p:nvPr/>
      </p:nvGrpSpPr>
      <p:grpSpPr>
        <a:xfrm>
          <a:off x="0" y="0"/>
          <a:ext cx="0" cy="0"/>
          <a:chOff x="0" y="0"/>
          <a:chExt cx="0" cy="0"/>
        </a:xfrm>
      </p:grpSpPr>
      <p:pic>
        <p:nvPicPr>
          <p:cNvPr id="163" name="Google Shape;163;p13"/>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64" name="Google Shape;164;p13"/>
          <p:cNvGrpSpPr/>
          <p:nvPr/>
        </p:nvGrpSpPr>
        <p:grpSpPr>
          <a:xfrm>
            <a:off x="931900" y="379200"/>
            <a:ext cx="7939200" cy="4385100"/>
            <a:chOff x="931900" y="379200"/>
            <a:chExt cx="7939200" cy="4385100"/>
          </a:xfrm>
        </p:grpSpPr>
        <p:sp>
          <p:nvSpPr>
            <p:cNvPr id="165" name="Google Shape;165;p13"/>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3"/>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13"/>
          <p:cNvSpPr txBox="1">
            <a:spLocks noGrp="1"/>
          </p:cNvSpPr>
          <p:nvPr>
            <p:ph type="subTitle" idx="1"/>
          </p:nvPr>
        </p:nvSpPr>
        <p:spPr>
          <a:xfrm>
            <a:off x="1816375" y="1591475"/>
            <a:ext cx="6154200" cy="2603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Char char="●"/>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70" name="Google Shape;170;p13">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1" name="Google Shape;171;p13">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2" name="Google Shape;172;p13">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3" name="Google Shape;173;p13">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4" name="Google Shape;174;p13">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5" name="Google Shape;175;p13">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76" name="Google Shape;176;p13">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77" name="Google Shape;177;p13">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8"/>
        <p:cNvGrpSpPr/>
        <p:nvPr/>
      </p:nvGrpSpPr>
      <p:grpSpPr>
        <a:xfrm>
          <a:off x="0" y="0"/>
          <a:ext cx="0" cy="0"/>
          <a:chOff x="0" y="0"/>
          <a:chExt cx="0" cy="0"/>
        </a:xfrm>
      </p:grpSpPr>
      <p:pic>
        <p:nvPicPr>
          <p:cNvPr id="179" name="Google Shape;179;p14"/>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80" name="Google Shape;180;p14"/>
          <p:cNvGrpSpPr/>
          <p:nvPr/>
        </p:nvGrpSpPr>
        <p:grpSpPr>
          <a:xfrm>
            <a:off x="931900" y="379200"/>
            <a:ext cx="7939200" cy="4385100"/>
            <a:chOff x="931900" y="379200"/>
            <a:chExt cx="7939200" cy="4385100"/>
          </a:xfrm>
        </p:grpSpPr>
        <p:sp>
          <p:nvSpPr>
            <p:cNvPr id="181" name="Google Shape;181;p14"/>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4"/>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600"/>
              <a:buFont typeface="Raleway Black"/>
              <a:buNone/>
              <a:defRPr>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85" name="Google Shape;185;p14"/>
          <p:cNvSpPr txBox="1">
            <a:spLocks noGrp="1"/>
          </p:cNvSpPr>
          <p:nvPr>
            <p:ph type="subTitle" idx="1"/>
          </p:nvPr>
        </p:nvSpPr>
        <p:spPr>
          <a:xfrm>
            <a:off x="1814598" y="3285154"/>
            <a:ext cx="2176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86" name="Google Shape;186;p14"/>
          <p:cNvSpPr txBox="1">
            <a:spLocks noGrp="1"/>
          </p:cNvSpPr>
          <p:nvPr>
            <p:ph type="subTitle" idx="2"/>
          </p:nvPr>
        </p:nvSpPr>
        <p:spPr>
          <a:xfrm>
            <a:off x="1814600" y="3654568"/>
            <a:ext cx="217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 name="Google Shape;187;p14"/>
          <p:cNvSpPr txBox="1">
            <a:spLocks noGrp="1"/>
          </p:cNvSpPr>
          <p:nvPr>
            <p:ph type="subTitle" idx="3"/>
          </p:nvPr>
        </p:nvSpPr>
        <p:spPr>
          <a:xfrm>
            <a:off x="5811898" y="3285154"/>
            <a:ext cx="2176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88" name="Google Shape;188;p14"/>
          <p:cNvSpPr txBox="1">
            <a:spLocks noGrp="1"/>
          </p:cNvSpPr>
          <p:nvPr>
            <p:ph type="subTitle" idx="4"/>
          </p:nvPr>
        </p:nvSpPr>
        <p:spPr>
          <a:xfrm>
            <a:off x="5811900" y="3654568"/>
            <a:ext cx="217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9" name="Google Shape;189;p14">
            <a:hlinkClick r:id="rId3" action="ppaction://hlinksldjump"/>
          </p:cNvPr>
          <p:cNvSpPr txBox="1">
            <a:spLocks noGrp="1"/>
          </p:cNvSpPr>
          <p:nvPr>
            <p:ph type="subTitle" idx="5"/>
          </p:nvPr>
        </p:nvSpPr>
        <p:spPr>
          <a:xfrm>
            <a:off x="1814598" y="1481591"/>
            <a:ext cx="2176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90" name="Google Shape;190;p14"/>
          <p:cNvSpPr txBox="1">
            <a:spLocks noGrp="1"/>
          </p:cNvSpPr>
          <p:nvPr>
            <p:ph type="subTitle" idx="6"/>
          </p:nvPr>
        </p:nvSpPr>
        <p:spPr>
          <a:xfrm>
            <a:off x="1814600" y="1851005"/>
            <a:ext cx="217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1" name="Google Shape;191;p14"/>
          <p:cNvSpPr txBox="1">
            <a:spLocks noGrp="1"/>
          </p:cNvSpPr>
          <p:nvPr>
            <p:ph type="subTitle" idx="7"/>
          </p:nvPr>
        </p:nvSpPr>
        <p:spPr>
          <a:xfrm>
            <a:off x="5811898" y="1481591"/>
            <a:ext cx="2176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92" name="Google Shape;192;p14"/>
          <p:cNvSpPr txBox="1">
            <a:spLocks noGrp="1"/>
          </p:cNvSpPr>
          <p:nvPr>
            <p:ph type="subTitle" idx="8"/>
          </p:nvPr>
        </p:nvSpPr>
        <p:spPr>
          <a:xfrm>
            <a:off x="5811900" y="1851005"/>
            <a:ext cx="217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3" name="Google Shape;193;p14">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94" name="Google Shape;194;p14">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95" name="Google Shape;195;p14">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96" name="Google Shape;196;p14">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97" name="Google Shape;197;p14">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98" name="Google Shape;198;p14">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99" name="Google Shape;199;p14">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00" name="Google Shape;200;p14">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4050" y="393425"/>
            <a:ext cx="6915900" cy="5727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000"/>
              <a:buFont typeface="Raleway Black"/>
              <a:buNone/>
              <a:defRPr sz="30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Tajawal"/>
              <a:buChar char="●"/>
              <a:defRPr sz="1600">
                <a:solidFill>
                  <a:schemeClr val="dk2"/>
                </a:solidFill>
                <a:latin typeface="Tajawal"/>
                <a:ea typeface="Tajawal"/>
                <a:cs typeface="Tajawal"/>
                <a:sym typeface="Tajawal"/>
              </a:defRPr>
            </a:lvl1pPr>
            <a:lvl2pPr marL="914400" lvl="1"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2pPr>
            <a:lvl3pPr marL="1371600" lvl="2"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3pPr>
            <a:lvl4pPr marL="1828800" lvl="3"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4pPr>
            <a:lvl5pPr marL="2286000" lvl="4"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5pPr>
            <a:lvl6pPr marL="2743200" lvl="5"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6pPr>
            <a:lvl7pPr marL="3200400" lvl="6"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7pPr>
            <a:lvl8pPr marL="3657600" lvl="7"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8pPr>
            <a:lvl9pPr marL="4114800" lvl="8" indent="-330200">
              <a:lnSpc>
                <a:spcPct val="115000"/>
              </a:lnSpc>
              <a:spcBef>
                <a:spcPts val="1600"/>
              </a:spcBef>
              <a:spcAft>
                <a:spcPts val="1600"/>
              </a:spcAft>
              <a:buClr>
                <a:schemeClr val="dk2"/>
              </a:buClr>
              <a:buSzPts val="1600"/>
              <a:buFont typeface="Tajawal"/>
              <a:buChar char="■"/>
              <a:defRPr sz="1600">
                <a:solidFill>
                  <a:schemeClr val="dk2"/>
                </a:solidFill>
                <a:latin typeface="Tajawal"/>
                <a:ea typeface="Tajawal"/>
                <a:cs typeface="Tajawal"/>
                <a:sym typeface="Tajaw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9" r:id="rId8"/>
    <p:sldLayoutId id="2147483660" r:id="rId9"/>
    <p:sldLayoutId id="2147483661"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2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2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2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2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2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sv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jpe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4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4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44.xml"/><Relationship Id="rId5" Type="http://schemas.openxmlformats.org/officeDocument/2006/relationships/image" Target="../media/image3.png"/><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8"/>
          <p:cNvPicPr preferRelativeResize="0"/>
          <p:nvPr/>
        </p:nvPicPr>
        <p:blipFill rotWithShape="1">
          <a:blip r:embed="rId3">
            <a:alphaModFix/>
          </a:blip>
          <a:srcRect t="465" b="475"/>
          <a:stretch/>
        </p:blipFill>
        <p:spPr>
          <a:xfrm>
            <a:off x="7472087" y="478225"/>
            <a:ext cx="265550" cy="258850"/>
          </a:xfrm>
          <a:prstGeom prst="rect">
            <a:avLst/>
          </a:prstGeom>
          <a:noFill/>
          <a:ln>
            <a:noFill/>
          </a:ln>
        </p:spPr>
      </p:pic>
      <p:grpSp>
        <p:nvGrpSpPr>
          <p:cNvPr id="392" name="Google Shape;392;p28"/>
          <p:cNvGrpSpPr/>
          <p:nvPr/>
        </p:nvGrpSpPr>
        <p:grpSpPr>
          <a:xfrm>
            <a:off x="4204357" y="924488"/>
            <a:ext cx="1418253" cy="366775"/>
            <a:chOff x="4192325" y="1565187"/>
            <a:chExt cx="1418253" cy="366775"/>
          </a:xfrm>
        </p:grpSpPr>
        <p:grpSp>
          <p:nvGrpSpPr>
            <p:cNvPr id="393" name="Google Shape;393;p28"/>
            <p:cNvGrpSpPr/>
            <p:nvPr/>
          </p:nvGrpSpPr>
          <p:grpSpPr>
            <a:xfrm>
              <a:off x="4750600" y="1565187"/>
              <a:ext cx="301703" cy="366775"/>
              <a:chOff x="4551450" y="2523500"/>
              <a:chExt cx="274775" cy="334100"/>
            </a:xfrm>
          </p:grpSpPr>
          <p:sp>
            <p:nvSpPr>
              <p:cNvPr id="394" name="Google Shape;394;p28"/>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28"/>
            <p:cNvGrpSpPr/>
            <p:nvPr/>
          </p:nvGrpSpPr>
          <p:grpSpPr>
            <a:xfrm>
              <a:off x="5308875" y="1565187"/>
              <a:ext cx="301703" cy="366775"/>
              <a:chOff x="4551450" y="2523500"/>
              <a:chExt cx="274775" cy="334100"/>
            </a:xfrm>
          </p:grpSpPr>
          <p:sp>
            <p:nvSpPr>
              <p:cNvPr id="405" name="Google Shape;405;p28"/>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8"/>
            <p:cNvGrpSpPr/>
            <p:nvPr/>
          </p:nvGrpSpPr>
          <p:grpSpPr>
            <a:xfrm>
              <a:off x="4192325" y="1565187"/>
              <a:ext cx="301703" cy="366775"/>
              <a:chOff x="4192325" y="1565187"/>
              <a:chExt cx="301703" cy="366775"/>
            </a:xfrm>
          </p:grpSpPr>
          <p:sp>
            <p:nvSpPr>
              <p:cNvPr id="416" name="Google Shape;416;p28"/>
              <p:cNvSpPr/>
              <p:nvPr/>
            </p:nvSpPr>
            <p:spPr>
              <a:xfrm>
                <a:off x="4192325" y="1565187"/>
                <a:ext cx="294127" cy="366775"/>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4255241" y="1756149"/>
                <a:ext cx="175872" cy="25002"/>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4343163" y="1565187"/>
                <a:ext cx="150865" cy="366775"/>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4343163" y="1756149"/>
                <a:ext cx="87950" cy="25002"/>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4267730" y="1806346"/>
                <a:ext cx="150893" cy="25249"/>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4343163" y="1806346"/>
                <a:ext cx="75460" cy="25249"/>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4280220" y="1856543"/>
                <a:ext cx="125913" cy="25249"/>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4343163" y="1856543"/>
                <a:ext cx="62970" cy="25249"/>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4292216" y="1628283"/>
                <a:ext cx="102389" cy="83103"/>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4343163" y="1628283"/>
                <a:ext cx="51194" cy="83103"/>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6" name="Google Shape;426;p28"/>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427" name="Google Shape;427;p28"/>
          <p:cNvPicPr preferRelativeResize="0"/>
          <p:nvPr/>
        </p:nvPicPr>
        <p:blipFill>
          <a:blip r:embed="rId5">
            <a:alphaModFix/>
          </a:blip>
          <a:stretch>
            <a:fillRect/>
          </a:stretch>
        </p:blipFill>
        <p:spPr>
          <a:xfrm>
            <a:off x="237301" y="1181549"/>
            <a:ext cx="294875" cy="307964"/>
          </a:xfrm>
          <a:prstGeom prst="rect">
            <a:avLst/>
          </a:prstGeom>
          <a:noFill/>
          <a:ln>
            <a:noFill/>
          </a:ln>
        </p:spPr>
      </p:pic>
      <p:pic>
        <p:nvPicPr>
          <p:cNvPr id="428" name="Google Shape;428;p28"/>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429" name="Google Shape;429;p28"/>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430" name="Google Shape;430;p28"/>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431" name="Google Shape;431;p28"/>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432" name="Google Shape;432;p28"/>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433" name="Google Shape;433;p28"/>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6" name="Picture 2" descr="تاج الاستغفار | Hipster home decor, Wisdom quotes life, Hipster home">
            <a:extLst>
              <a:ext uri="{FF2B5EF4-FFF2-40B4-BE49-F238E27FC236}">
                <a16:creationId xmlns:a16="http://schemas.microsoft.com/office/drawing/2014/main" id="{E0530A84-1184-C56F-4D96-3824000D3005}"/>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326" t="20294" b="22812"/>
          <a:stretch/>
        </p:blipFill>
        <p:spPr bwMode="auto">
          <a:xfrm>
            <a:off x="2064775" y="1028802"/>
            <a:ext cx="5540097" cy="2996719"/>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زوايا مستديرة 6">
            <a:extLst>
              <a:ext uri="{FF2B5EF4-FFF2-40B4-BE49-F238E27FC236}">
                <a16:creationId xmlns:a16="http://schemas.microsoft.com/office/drawing/2014/main" id="{6E012698-F1FB-D5EF-FE9A-DCCB1D884DBE}"/>
              </a:ext>
            </a:extLst>
          </p:cNvPr>
          <p:cNvSpPr/>
          <p:nvPr/>
        </p:nvSpPr>
        <p:spPr>
          <a:xfrm>
            <a:off x="2162951" y="1944488"/>
            <a:ext cx="5441921" cy="237276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solidFill>
                <a:prstClr val="white"/>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4BD8A0DF-B467-B08F-FC82-EFF3FFB79F7E}"/>
              </a:ext>
            </a:extLst>
          </p:cNvPr>
          <p:cNvSpPr/>
          <p:nvPr/>
        </p:nvSpPr>
        <p:spPr>
          <a:xfrm>
            <a:off x="1092095" y="309563"/>
            <a:ext cx="6953250" cy="35385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10</a:t>
            </a:fld>
            <a:endParaRPr lang="ar-SA"/>
          </a:p>
        </p:txBody>
      </p:sp>
      <p:pic>
        <p:nvPicPr>
          <p:cNvPr id="3" name="Picture 2">
            <a:extLst>
              <a:ext uri="{FF2B5EF4-FFF2-40B4-BE49-F238E27FC236}">
                <a16:creationId xmlns:a16="http://schemas.microsoft.com/office/drawing/2014/main" id="{948B0138-F730-AECD-E043-8836B89A832A}"/>
              </a:ext>
            </a:extLst>
          </p:cNvPr>
          <p:cNvPicPr>
            <a:picLocks noChangeAspect="1"/>
          </p:cNvPicPr>
          <p:nvPr/>
        </p:nvPicPr>
        <p:blipFill>
          <a:blip r:embed="rId2"/>
          <a:stretch>
            <a:fillRect/>
          </a:stretch>
        </p:blipFill>
        <p:spPr>
          <a:xfrm>
            <a:off x="1324548" y="615952"/>
            <a:ext cx="6494903" cy="2932112"/>
          </a:xfrm>
          <a:prstGeom prst="rect">
            <a:avLst/>
          </a:prstGeom>
        </p:spPr>
      </p:pic>
      <p:sp>
        <p:nvSpPr>
          <p:cNvPr id="6" name="Rectangle 5">
            <a:extLst>
              <a:ext uri="{FF2B5EF4-FFF2-40B4-BE49-F238E27FC236}">
                <a16:creationId xmlns:a16="http://schemas.microsoft.com/office/drawing/2014/main" id="{744C40BA-3C27-7D8A-80A2-D4A5FCFB420B}"/>
              </a:ext>
            </a:extLst>
          </p:cNvPr>
          <p:cNvSpPr/>
          <p:nvPr/>
        </p:nvSpPr>
        <p:spPr>
          <a:xfrm>
            <a:off x="1358213" y="3810000"/>
            <a:ext cx="6421013" cy="10239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sz="1800" b="1" dirty="0">
                <a:solidFill>
                  <a:srgbClr val="FF0000"/>
                </a:solidFill>
              </a:rPr>
              <a:t>يجب أن يكون التطبيق مصمما كذلك لأنظمة تشغيل </a:t>
            </a:r>
            <a:r>
              <a:rPr lang="en-US" sz="1800" b="1" dirty="0">
                <a:solidFill>
                  <a:srgbClr val="FF0000"/>
                </a:solidFill>
              </a:rPr>
              <a:t>iOS</a:t>
            </a:r>
            <a:r>
              <a:rPr lang="ar-SA" sz="1800" b="1" dirty="0">
                <a:solidFill>
                  <a:srgbClr val="FF0000"/>
                </a:solidFill>
              </a:rPr>
              <a:t>.</a:t>
            </a:r>
          </a:p>
          <a:p>
            <a:pPr marL="257175" indent="-257175" algn="r" rtl="1">
              <a:buFont typeface="Arial" panose="020B0604020202020204" pitchFamily="34" charset="0"/>
              <a:buChar char="•"/>
            </a:pPr>
            <a:r>
              <a:rPr lang="ar-SA" sz="1800" b="1" dirty="0">
                <a:solidFill>
                  <a:srgbClr val="FF0000"/>
                </a:solidFill>
              </a:rPr>
              <a:t>يجب أن يحتوي على مقاطع فيديو تعرض المحتوى بلغة الإشارة.</a:t>
            </a:r>
          </a:p>
          <a:p>
            <a:pPr marL="257175" indent="-257175" algn="r" rtl="1">
              <a:buFont typeface="Arial" panose="020B0604020202020204" pitchFamily="34" charset="0"/>
              <a:buChar char="•"/>
            </a:pPr>
            <a:r>
              <a:rPr lang="ar-SA" sz="1800" b="1" dirty="0">
                <a:solidFill>
                  <a:srgbClr val="FF0000"/>
                </a:solidFill>
              </a:rPr>
              <a:t>وضع زر خيار لتحديد إذا كان المستخدم يرغب بظهور مقاطع لغة الإشارة تلقائيا.</a:t>
            </a:r>
          </a:p>
        </p:txBody>
      </p:sp>
    </p:spTree>
    <p:extLst>
      <p:ext uri="{BB962C8B-B14F-4D97-AF65-F5344CB8AC3E}">
        <p14:creationId xmlns:p14="http://schemas.microsoft.com/office/powerpoint/2010/main" val="42076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17C38A27-B12C-277B-403C-6FC82FF32687}"/>
              </a:ext>
            </a:extLst>
          </p:cNvPr>
          <p:cNvSpPr/>
          <p:nvPr/>
        </p:nvSpPr>
        <p:spPr>
          <a:xfrm>
            <a:off x="1092095" y="309563"/>
            <a:ext cx="6953250" cy="35385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11</a:t>
            </a:fld>
            <a:endParaRPr lang="ar-SA"/>
          </a:p>
        </p:txBody>
      </p:sp>
      <p:sp>
        <p:nvSpPr>
          <p:cNvPr id="6" name="Rectangle 5">
            <a:extLst>
              <a:ext uri="{FF2B5EF4-FFF2-40B4-BE49-F238E27FC236}">
                <a16:creationId xmlns:a16="http://schemas.microsoft.com/office/drawing/2014/main" id="{744C40BA-3C27-7D8A-80A2-D4A5FCFB420B}"/>
              </a:ext>
            </a:extLst>
          </p:cNvPr>
          <p:cNvSpPr/>
          <p:nvPr/>
        </p:nvSpPr>
        <p:spPr>
          <a:xfrm>
            <a:off x="1358212" y="3905251"/>
            <a:ext cx="6421013" cy="7604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sz="1800" b="1" dirty="0">
                <a:solidFill>
                  <a:srgbClr val="FF0000"/>
                </a:solidFill>
              </a:rPr>
              <a:t>برمجة الواجهات بحيث تقبل تضمين مقاطع الفيديو.</a:t>
            </a:r>
          </a:p>
          <a:p>
            <a:pPr marL="257175" indent="-257175" algn="r" rtl="1">
              <a:buFont typeface="Arial" panose="020B0604020202020204" pitchFamily="34" charset="0"/>
              <a:buChar char="•"/>
            </a:pPr>
            <a:r>
              <a:rPr lang="ar-SA" sz="1800" b="1" dirty="0">
                <a:solidFill>
                  <a:srgbClr val="FF0000"/>
                </a:solidFill>
              </a:rPr>
              <a:t>اختبار التطبيق للتأكد من عمل المقاطع بشكل صحيح.</a:t>
            </a:r>
          </a:p>
        </p:txBody>
      </p:sp>
      <p:pic>
        <p:nvPicPr>
          <p:cNvPr id="7" name="Picture 6">
            <a:extLst>
              <a:ext uri="{FF2B5EF4-FFF2-40B4-BE49-F238E27FC236}">
                <a16:creationId xmlns:a16="http://schemas.microsoft.com/office/drawing/2014/main" id="{9411D642-4940-3792-3528-CEEA3C580240}"/>
              </a:ext>
            </a:extLst>
          </p:cNvPr>
          <p:cNvPicPr>
            <a:picLocks noChangeAspect="1"/>
          </p:cNvPicPr>
          <p:nvPr/>
        </p:nvPicPr>
        <p:blipFill>
          <a:blip r:embed="rId2"/>
          <a:stretch>
            <a:fillRect/>
          </a:stretch>
        </p:blipFill>
        <p:spPr>
          <a:xfrm>
            <a:off x="1463911" y="679972"/>
            <a:ext cx="6209617" cy="2683418"/>
          </a:xfrm>
          <a:prstGeom prst="rect">
            <a:avLst/>
          </a:prstGeom>
        </p:spPr>
      </p:pic>
    </p:spTree>
    <p:extLst>
      <p:ext uri="{BB962C8B-B14F-4D97-AF65-F5344CB8AC3E}">
        <p14:creationId xmlns:p14="http://schemas.microsoft.com/office/powerpoint/2010/main" val="38029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08236FE8-4E09-3564-4CC4-6D2498320577}"/>
              </a:ext>
            </a:extLst>
          </p:cNvPr>
          <p:cNvSpPr/>
          <p:nvPr/>
        </p:nvSpPr>
        <p:spPr>
          <a:xfrm>
            <a:off x="1092095" y="309563"/>
            <a:ext cx="6953250" cy="35385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12</a:t>
            </a:fld>
            <a:endParaRPr lang="ar-SA"/>
          </a:p>
        </p:txBody>
      </p:sp>
      <p:sp>
        <p:nvSpPr>
          <p:cNvPr id="6" name="Rectangle 5">
            <a:extLst>
              <a:ext uri="{FF2B5EF4-FFF2-40B4-BE49-F238E27FC236}">
                <a16:creationId xmlns:a16="http://schemas.microsoft.com/office/drawing/2014/main" id="{744C40BA-3C27-7D8A-80A2-D4A5FCFB420B}"/>
              </a:ext>
            </a:extLst>
          </p:cNvPr>
          <p:cNvSpPr/>
          <p:nvPr/>
        </p:nvSpPr>
        <p:spPr>
          <a:xfrm>
            <a:off x="1092095" y="4024313"/>
            <a:ext cx="6850538" cy="5238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rtl="1">
              <a:lnSpc>
                <a:spcPct val="150000"/>
              </a:lnSpc>
              <a:buFont typeface="Arial" panose="020B0604020202020204" pitchFamily="34" charset="0"/>
              <a:buChar char="•"/>
            </a:pPr>
            <a:r>
              <a:rPr lang="ar-SA" sz="1800" b="1" dirty="0">
                <a:solidFill>
                  <a:srgbClr val="FF0000"/>
                </a:solidFill>
              </a:rPr>
              <a:t>يجب أن يكون التطبيق متاحا أيضا عبر متاجر ابل ستور لتحميله على هواتفهم الذكية.</a:t>
            </a:r>
          </a:p>
        </p:txBody>
      </p:sp>
      <p:pic>
        <p:nvPicPr>
          <p:cNvPr id="4" name="Picture 3">
            <a:extLst>
              <a:ext uri="{FF2B5EF4-FFF2-40B4-BE49-F238E27FC236}">
                <a16:creationId xmlns:a16="http://schemas.microsoft.com/office/drawing/2014/main" id="{F8E84F7F-830D-449A-72B1-1E595540588B}"/>
              </a:ext>
            </a:extLst>
          </p:cNvPr>
          <p:cNvPicPr>
            <a:picLocks noChangeAspect="1"/>
          </p:cNvPicPr>
          <p:nvPr/>
        </p:nvPicPr>
        <p:blipFill>
          <a:blip r:embed="rId2"/>
          <a:stretch>
            <a:fillRect/>
          </a:stretch>
        </p:blipFill>
        <p:spPr>
          <a:xfrm>
            <a:off x="1358213" y="935336"/>
            <a:ext cx="6471917" cy="1440305"/>
          </a:xfrm>
          <a:prstGeom prst="rect">
            <a:avLst/>
          </a:prstGeom>
        </p:spPr>
      </p:pic>
    </p:spTree>
    <p:extLst>
      <p:ext uri="{BB962C8B-B14F-4D97-AF65-F5344CB8AC3E}">
        <p14:creationId xmlns:p14="http://schemas.microsoft.com/office/powerpoint/2010/main" val="28054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6523318B-9E98-80CF-4B5D-AC6D3A0A6D0F}"/>
              </a:ext>
            </a:extLst>
          </p:cNvPr>
          <p:cNvSpPr/>
          <p:nvPr/>
        </p:nvSpPr>
        <p:spPr>
          <a:xfrm>
            <a:off x="1092095" y="309563"/>
            <a:ext cx="6953250" cy="35385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F90BC51-AEA3-9192-D82B-5C66E2FA3028}"/>
              </a:ext>
            </a:extLst>
          </p:cNvPr>
          <p:cNvSpPr>
            <a:spLocks noGrp="1"/>
          </p:cNvSpPr>
          <p:nvPr>
            <p:ph type="sldNum" sz="quarter" idx="12"/>
          </p:nvPr>
        </p:nvSpPr>
        <p:spPr/>
        <p:txBody>
          <a:bodyPr/>
          <a:lstStyle/>
          <a:p>
            <a:fld id="{1C0259F5-17A8-48C3-BEB2-FFECF2A5E66F}" type="slidenum">
              <a:rPr lang="ar-SA" smtClean="0"/>
              <a:pPr/>
              <a:t>13</a:t>
            </a:fld>
            <a:endParaRPr lang="ar-SA"/>
          </a:p>
        </p:txBody>
      </p:sp>
      <p:sp>
        <p:nvSpPr>
          <p:cNvPr id="6" name="Rectangle 5">
            <a:extLst>
              <a:ext uri="{FF2B5EF4-FFF2-40B4-BE49-F238E27FC236}">
                <a16:creationId xmlns:a16="http://schemas.microsoft.com/office/drawing/2014/main" id="{744C40BA-3C27-7D8A-80A2-D4A5FCFB420B}"/>
              </a:ext>
            </a:extLst>
          </p:cNvPr>
          <p:cNvSpPr/>
          <p:nvPr/>
        </p:nvSpPr>
        <p:spPr>
          <a:xfrm>
            <a:off x="1358210" y="3800474"/>
            <a:ext cx="6421013" cy="1176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sz="1800" b="1" dirty="0">
                <a:solidFill>
                  <a:srgbClr val="FF0000"/>
                </a:solidFill>
              </a:rPr>
              <a:t>أخذ رأي مستخدمين صم يعرفون القراءة في مقاطع الفيديو.</a:t>
            </a:r>
          </a:p>
          <a:p>
            <a:pPr marL="257175" indent="-257175" algn="r" rtl="1">
              <a:buFont typeface="Arial" panose="020B0604020202020204" pitchFamily="34" charset="0"/>
              <a:buChar char="•"/>
            </a:pPr>
            <a:r>
              <a:rPr lang="ar-SA" sz="1800" b="1" dirty="0">
                <a:solidFill>
                  <a:srgbClr val="FF0000"/>
                </a:solidFill>
              </a:rPr>
              <a:t>أخذ رأي مستخدمين صم لا يعرفون القراءة في مقاطع الفيديو عن طريق اتاحة رد يحتوي على خاصية ارفاق ملف.</a:t>
            </a:r>
          </a:p>
        </p:txBody>
      </p:sp>
      <p:pic>
        <p:nvPicPr>
          <p:cNvPr id="5" name="Picture 4">
            <a:extLst>
              <a:ext uri="{FF2B5EF4-FFF2-40B4-BE49-F238E27FC236}">
                <a16:creationId xmlns:a16="http://schemas.microsoft.com/office/drawing/2014/main" id="{75FE8FF7-D3E5-B36E-EEEC-0DA9BBD6F838}"/>
              </a:ext>
            </a:extLst>
          </p:cNvPr>
          <p:cNvPicPr>
            <a:picLocks noChangeAspect="1"/>
          </p:cNvPicPr>
          <p:nvPr/>
        </p:nvPicPr>
        <p:blipFill>
          <a:blip r:embed="rId2"/>
          <a:stretch>
            <a:fillRect/>
          </a:stretch>
        </p:blipFill>
        <p:spPr>
          <a:xfrm>
            <a:off x="1222295" y="1095353"/>
            <a:ext cx="6692845" cy="1966958"/>
          </a:xfrm>
          <a:prstGeom prst="rect">
            <a:avLst/>
          </a:prstGeom>
        </p:spPr>
      </p:pic>
    </p:spTree>
    <p:extLst>
      <p:ext uri="{BB962C8B-B14F-4D97-AF65-F5344CB8AC3E}">
        <p14:creationId xmlns:p14="http://schemas.microsoft.com/office/powerpoint/2010/main" val="154658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9" name="Google Shape;639;p35">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2" name="Google Shape;460;p29">
            <a:extLst>
              <a:ext uri="{FF2B5EF4-FFF2-40B4-BE49-F238E27FC236}">
                <a16:creationId xmlns:a16="http://schemas.microsoft.com/office/drawing/2014/main" id="{8CCEBCB3-AAAE-685C-43CD-F26FD4011F11}"/>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6572BD43-956E-E09B-0190-264B6C1FF384}"/>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8F33935E-0310-0432-AEDC-ABFF23E28798}"/>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sp>
        <p:nvSpPr>
          <p:cNvPr id="14" name="Google Shape;493;p31">
            <a:extLst>
              <a:ext uri="{FF2B5EF4-FFF2-40B4-BE49-F238E27FC236}">
                <a16:creationId xmlns:a16="http://schemas.microsoft.com/office/drawing/2014/main" id="{E51AE186-5351-DFB5-1647-39C251E145A7}"/>
              </a:ext>
            </a:extLst>
          </p:cNvPr>
          <p:cNvSpPr txBox="1">
            <a:spLocks/>
          </p:cNvSpPr>
          <p:nvPr/>
        </p:nvSpPr>
        <p:spPr>
          <a:xfrm>
            <a:off x="1157814" y="910242"/>
            <a:ext cx="8725569" cy="51245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ar-SA" b="1" dirty="0">
                <a:solidFill>
                  <a:srgbClr val="000000"/>
                </a:solidFill>
                <a:latin typeface="Adobe Arabic" panose="02040503050201020203" pitchFamily="18" charset="-78"/>
                <a:cs typeface="Adobe Arabic" panose="02040503050201020203" pitchFamily="18" charset="-78"/>
              </a:rPr>
              <a:t> اكتشفي العناصر الغير مناسبة للتفاصيل الفنية لتطبيق مساعدة كبار السن   </a:t>
            </a:r>
            <a:r>
              <a:rPr lang="en-US" b="1" dirty="0">
                <a:solidFill>
                  <a:srgbClr val="000000"/>
                </a:solidFill>
                <a:latin typeface="Adobe Arabic" panose="02040503050201020203" pitchFamily="18" charset="-78"/>
                <a:cs typeface="Adobe Arabic" panose="02040503050201020203" pitchFamily="18" charset="-78"/>
              </a:rPr>
              <a:t>  </a:t>
            </a:r>
            <a:r>
              <a:rPr lang="ar-SA" b="1" dirty="0">
                <a:solidFill>
                  <a:srgbClr val="000000"/>
                </a:solidFill>
                <a:latin typeface="Adobe Arabic" panose="02040503050201020203" pitchFamily="18" charset="-78"/>
                <a:cs typeface="Adobe Arabic" panose="02040503050201020203" pitchFamily="18" charset="-78"/>
              </a:rPr>
              <a:t>    </a:t>
            </a:r>
          </a:p>
        </p:txBody>
      </p:sp>
      <p:sp>
        <p:nvSpPr>
          <p:cNvPr id="652" name="مستطيل: زوايا مستديرة 651">
            <a:extLst>
              <a:ext uri="{FF2B5EF4-FFF2-40B4-BE49-F238E27FC236}">
                <a16:creationId xmlns:a16="http://schemas.microsoft.com/office/drawing/2014/main" id="{EC413B03-1639-6BE5-8B90-0B577C1E4BEC}"/>
              </a:ext>
            </a:extLst>
          </p:cNvPr>
          <p:cNvSpPr/>
          <p:nvPr/>
        </p:nvSpPr>
        <p:spPr>
          <a:xfrm>
            <a:off x="5247838" y="1695165"/>
            <a:ext cx="3331512" cy="565421"/>
          </a:xfrm>
          <a:prstGeom prst="roundRect">
            <a:avLst>
              <a:gd name="adj" fmla="val 78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a:solidFill>
                  <a:srgbClr val="000000"/>
                </a:solidFill>
                <a:latin typeface="Adobe Arabic" panose="02040503050201020203" pitchFamily="18" charset="-78"/>
                <a:cs typeface="Adobe Arabic" panose="02040503050201020203" pitchFamily="18" charset="-78"/>
              </a:rPr>
              <a:t>مصمم لأنظمة تشغيل أندرويد</a:t>
            </a:r>
          </a:p>
        </p:txBody>
      </p:sp>
      <p:sp>
        <p:nvSpPr>
          <p:cNvPr id="653" name="مستطيل: زوايا مستديرة 652">
            <a:extLst>
              <a:ext uri="{FF2B5EF4-FFF2-40B4-BE49-F238E27FC236}">
                <a16:creationId xmlns:a16="http://schemas.microsoft.com/office/drawing/2014/main" id="{5675DA85-5660-E9B0-CDAC-299B6B4B782D}"/>
              </a:ext>
            </a:extLst>
          </p:cNvPr>
          <p:cNvSpPr/>
          <p:nvPr/>
        </p:nvSpPr>
        <p:spPr>
          <a:xfrm>
            <a:off x="5242822" y="2581633"/>
            <a:ext cx="3331512" cy="532609"/>
          </a:xfrm>
          <a:prstGeom prst="roundRect">
            <a:avLst>
              <a:gd name="adj" fmla="val 78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a:solidFill>
                  <a:srgbClr val="000000"/>
                </a:solidFill>
                <a:latin typeface="Adobe Arabic" panose="02040503050201020203" pitchFamily="18" charset="-78"/>
                <a:cs typeface="Adobe Arabic" panose="02040503050201020203" pitchFamily="18" charset="-78"/>
              </a:rPr>
              <a:t>حجم الشاشة صغير  </a:t>
            </a:r>
          </a:p>
        </p:txBody>
      </p:sp>
      <p:sp>
        <p:nvSpPr>
          <p:cNvPr id="654" name="مستطيل: زوايا مستديرة 653">
            <a:extLst>
              <a:ext uri="{FF2B5EF4-FFF2-40B4-BE49-F238E27FC236}">
                <a16:creationId xmlns:a16="http://schemas.microsoft.com/office/drawing/2014/main" id="{009F34D6-84C0-C70B-7E65-947395BC3AF4}"/>
              </a:ext>
            </a:extLst>
          </p:cNvPr>
          <p:cNvSpPr/>
          <p:nvPr/>
        </p:nvSpPr>
        <p:spPr>
          <a:xfrm>
            <a:off x="1591044" y="2548821"/>
            <a:ext cx="3331512" cy="565421"/>
          </a:xfrm>
          <a:prstGeom prst="roundRect">
            <a:avLst>
              <a:gd name="adj" fmla="val 78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a:solidFill>
                  <a:srgbClr val="000000"/>
                </a:solidFill>
                <a:latin typeface="Adobe Arabic" panose="02040503050201020203" pitchFamily="18" charset="-78"/>
                <a:cs typeface="Adobe Arabic" panose="02040503050201020203" pitchFamily="18" charset="-78"/>
              </a:rPr>
              <a:t>استخدام الوان محددة </a:t>
            </a:r>
          </a:p>
        </p:txBody>
      </p:sp>
      <p:sp>
        <p:nvSpPr>
          <p:cNvPr id="662" name="مستطيل: زوايا مستديرة 661">
            <a:extLst>
              <a:ext uri="{FF2B5EF4-FFF2-40B4-BE49-F238E27FC236}">
                <a16:creationId xmlns:a16="http://schemas.microsoft.com/office/drawing/2014/main" id="{C29C36F9-109D-E07E-C92C-9E0DE46764DB}"/>
              </a:ext>
            </a:extLst>
          </p:cNvPr>
          <p:cNvSpPr/>
          <p:nvPr/>
        </p:nvSpPr>
        <p:spPr>
          <a:xfrm>
            <a:off x="1347537" y="1663054"/>
            <a:ext cx="3575019" cy="565421"/>
          </a:xfrm>
          <a:prstGeom prst="roundRect">
            <a:avLst>
              <a:gd name="adj" fmla="val 78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700" b="1" dirty="0">
                <a:solidFill>
                  <a:srgbClr val="000000"/>
                </a:solidFill>
                <a:latin typeface="Adobe Arabic" panose="02040503050201020203" pitchFamily="18" charset="-78"/>
                <a:cs typeface="Adobe Arabic" panose="02040503050201020203" pitchFamily="18" charset="-78"/>
              </a:rPr>
              <a:t>التفاعل الصوتي مع المستخدم </a:t>
            </a:r>
          </a:p>
        </p:txBody>
      </p:sp>
      <p:sp>
        <p:nvSpPr>
          <p:cNvPr id="664" name="مستطيل: زوايا مستديرة 663">
            <a:extLst>
              <a:ext uri="{FF2B5EF4-FFF2-40B4-BE49-F238E27FC236}">
                <a16:creationId xmlns:a16="http://schemas.microsoft.com/office/drawing/2014/main" id="{FC0B679A-2ABB-B55E-AB37-BA062AA2CDDB}"/>
              </a:ext>
            </a:extLst>
          </p:cNvPr>
          <p:cNvSpPr/>
          <p:nvPr/>
        </p:nvSpPr>
        <p:spPr>
          <a:xfrm>
            <a:off x="2583723" y="3371956"/>
            <a:ext cx="4517352" cy="565421"/>
          </a:xfrm>
          <a:prstGeom prst="roundRect">
            <a:avLst>
              <a:gd name="adj" fmla="val 78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a:solidFill>
                  <a:srgbClr val="000000"/>
                </a:solidFill>
                <a:latin typeface="Adobe Arabic" panose="02040503050201020203" pitchFamily="18" charset="-78"/>
                <a:cs typeface="Adobe Arabic" panose="02040503050201020203" pitchFamily="18" charset="-78"/>
              </a:rPr>
              <a:t>حجم الشاشة قابل للتكييف مع جميع الأجهزة </a:t>
            </a:r>
          </a:p>
        </p:txBody>
      </p:sp>
      <p:sp>
        <p:nvSpPr>
          <p:cNvPr id="665" name="مستطيل: زوايا مستديرة 664">
            <a:extLst>
              <a:ext uri="{FF2B5EF4-FFF2-40B4-BE49-F238E27FC236}">
                <a16:creationId xmlns:a16="http://schemas.microsoft.com/office/drawing/2014/main" id="{26A7FF64-FDD7-A85F-9A08-7BF3EBDA95CF}"/>
              </a:ext>
            </a:extLst>
          </p:cNvPr>
          <p:cNvSpPr/>
          <p:nvPr/>
        </p:nvSpPr>
        <p:spPr>
          <a:xfrm>
            <a:off x="1027334" y="4096804"/>
            <a:ext cx="3575019" cy="532609"/>
          </a:xfrm>
          <a:prstGeom prst="roundRect">
            <a:avLst>
              <a:gd name="adj" fmla="val 78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a:solidFill>
                  <a:srgbClr val="000000"/>
                </a:solidFill>
                <a:latin typeface="Adobe Arabic" panose="02040503050201020203" pitchFamily="18" charset="-78"/>
                <a:cs typeface="Adobe Arabic" panose="02040503050201020203" pitchFamily="18" charset="-78"/>
              </a:rPr>
              <a:t>استخدام الكثير من الألوان</a:t>
            </a:r>
          </a:p>
        </p:txBody>
      </p:sp>
      <p:sp>
        <p:nvSpPr>
          <p:cNvPr id="666" name="مستطيل: زوايا مستديرة 665">
            <a:extLst>
              <a:ext uri="{FF2B5EF4-FFF2-40B4-BE49-F238E27FC236}">
                <a16:creationId xmlns:a16="http://schemas.microsoft.com/office/drawing/2014/main" id="{9ADF03DB-01A3-B947-9B1F-18994184E761}"/>
              </a:ext>
            </a:extLst>
          </p:cNvPr>
          <p:cNvSpPr/>
          <p:nvPr/>
        </p:nvSpPr>
        <p:spPr>
          <a:xfrm>
            <a:off x="5115062" y="4157014"/>
            <a:ext cx="3331513" cy="532609"/>
          </a:xfrm>
          <a:prstGeom prst="roundRect">
            <a:avLst>
              <a:gd name="adj" fmla="val 78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a:solidFill>
                  <a:srgbClr val="000000"/>
                </a:solidFill>
                <a:latin typeface="Adobe Arabic" panose="02040503050201020203" pitchFamily="18" charset="-78"/>
                <a:cs typeface="Adobe Arabic" panose="02040503050201020203" pitchFamily="18" charset="-78"/>
              </a:rPr>
              <a:t>واجهة المستخدم سهلة الاستخدام </a:t>
            </a:r>
          </a:p>
        </p:txBody>
      </p:sp>
      <p:sp>
        <p:nvSpPr>
          <p:cNvPr id="670" name="Google Shape;493;p31">
            <a:extLst>
              <a:ext uri="{FF2B5EF4-FFF2-40B4-BE49-F238E27FC236}">
                <a16:creationId xmlns:a16="http://schemas.microsoft.com/office/drawing/2014/main" id="{637E4F07-C259-56C1-E6F7-0AB8A3323297}"/>
              </a:ext>
            </a:extLst>
          </p:cNvPr>
          <p:cNvSpPr txBox="1">
            <a:spLocks/>
          </p:cNvSpPr>
          <p:nvPr/>
        </p:nvSpPr>
        <p:spPr>
          <a:xfrm>
            <a:off x="6172200" y="309145"/>
            <a:ext cx="1857750"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ar-SA" sz="4000" b="1" dirty="0">
                <a:solidFill>
                  <a:srgbClr val="000000"/>
                </a:solidFill>
                <a:latin typeface="Adobe Arabic" panose="02040503050201020203" pitchFamily="18" charset="-78"/>
                <a:cs typeface="Adobe Arabic" panose="02040503050201020203" pitchFamily="18" charset="-78"/>
              </a:rPr>
              <a:t>التصميم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653"/>
                                        </p:tgtEl>
                                      </p:cBhvr>
                                    </p:animEffect>
                                    <p:set>
                                      <p:cBhvr>
                                        <p:cTn id="7" dur="1" fill="hold">
                                          <p:stCondLst>
                                            <p:cond delay="1999"/>
                                          </p:stCondLst>
                                        </p:cTn>
                                        <p:tgtEl>
                                          <p:spTgt spid="6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65"/>
                                        </p:tgtEl>
                                      </p:cBhvr>
                                    </p:animEffect>
                                    <p:set>
                                      <p:cBhvr>
                                        <p:cTn id="12" dur="1" fill="hold">
                                          <p:stCondLst>
                                            <p:cond delay="499"/>
                                          </p:stCondLst>
                                        </p:cTn>
                                        <p:tgtEl>
                                          <p:spTgt spid="6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animBg="1"/>
      <p:bldP spid="6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44"/>
          <p:cNvSpPr txBox="1">
            <a:spLocks noGrp="1"/>
          </p:cNvSpPr>
          <p:nvPr>
            <p:ph type="title"/>
          </p:nvPr>
        </p:nvSpPr>
        <p:spPr>
          <a:xfrm>
            <a:off x="814753" y="355650"/>
            <a:ext cx="7514493"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ar-SA" sz="2800" dirty="0">
                <a:solidFill>
                  <a:srgbClr val="000000"/>
                </a:solidFill>
                <a:latin typeface="Adobe Arabic" panose="02040503050201020203" pitchFamily="18" charset="-78"/>
                <a:cs typeface="Adobe Arabic" panose="02040503050201020203" pitchFamily="18" charset="-78"/>
              </a:rPr>
              <a:t>ضعي كل عبارة مناسبة للمرحلة المناسبة في دورة حياة نظام تطبيق هاتف ذكي</a:t>
            </a:r>
            <a:endParaRPr sz="2800" dirty="0">
              <a:solidFill>
                <a:srgbClr val="000000"/>
              </a:solidFill>
              <a:latin typeface="Adobe Arabic" panose="02040503050201020203" pitchFamily="18" charset="-78"/>
              <a:cs typeface="Adobe Arabic" panose="02040503050201020203" pitchFamily="18" charset="-78"/>
            </a:endParaRPr>
          </a:p>
        </p:txBody>
      </p:sp>
      <p:sp>
        <p:nvSpPr>
          <p:cNvPr id="1117" name="Google Shape;1117;p44"/>
          <p:cNvSpPr txBox="1"/>
          <p:nvPr/>
        </p:nvSpPr>
        <p:spPr>
          <a:xfrm>
            <a:off x="2552047" y="2259926"/>
            <a:ext cx="1464600" cy="432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ar-SA" sz="3000" b="1" dirty="0">
                <a:latin typeface="Adobe Arabic" panose="02040503050201020203" pitchFamily="18" charset="-78"/>
                <a:ea typeface="Raleway ExtraBold"/>
                <a:cs typeface="Adobe Arabic" panose="02040503050201020203" pitchFamily="18" charset="-78"/>
                <a:sym typeface="Raleway ExtraBold"/>
              </a:rPr>
              <a:t>الصيانة</a:t>
            </a:r>
            <a:endParaRPr sz="3000" b="1" dirty="0">
              <a:latin typeface="Adobe Arabic" panose="02040503050201020203" pitchFamily="18" charset="-78"/>
              <a:ea typeface="Raleway ExtraBold"/>
              <a:cs typeface="Adobe Arabic" panose="02040503050201020203" pitchFamily="18" charset="-78"/>
              <a:sym typeface="Raleway ExtraBold"/>
            </a:endParaRPr>
          </a:p>
        </p:txBody>
      </p:sp>
      <p:sp>
        <p:nvSpPr>
          <p:cNvPr id="1128" name="Google Shape;1128;p44"/>
          <p:cNvSpPr/>
          <p:nvPr/>
        </p:nvSpPr>
        <p:spPr>
          <a:xfrm>
            <a:off x="2981749" y="3425275"/>
            <a:ext cx="679500" cy="679200"/>
          </a:xfrm>
          <a:prstGeom prst="rect">
            <a:avLst/>
          </a:prstGeom>
          <a:solidFill>
            <a:schemeClr val="l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2" name="Google Shape;1132;p44"/>
          <p:cNvCxnSpPr>
            <a:cxnSpLocks/>
          </p:cNvCxnSpPr>
          <p:nvPr/>
        </p:nvCxnSpPr>
        <p:spPr>
          <a:xfrm flipV="1">
            <a:off x="1115949" y="2853763"/>
            <a:ext cx="4847637" cy="3175"/>
          </a:xfrm>
          <a:prstGeom prst="straightConnector1">
            <a:avLst/>
          </a:prstGeom>
          <a:noFill/>
          <a:ln w="38100" cap="flat" cmpd="sng">
            <a:solidFill>
              <a:schemeClr val="accent2"/>
            </a:solidFill>
            <a:prstDash val="solid"/>
            <a:round/>
            <a:headEnd type="none" w="med" len="med"/>
            <a:tailEnd type="none" w="med" len="med"/>
          </a:ln>
        </p:spPr>
      </p:cxnSp>
      <p:cxnSp>
        <p:nvCxnSpPr>
          <p:cNvPr id="1133" name="Google Shape;1133;p44"/>
          <p:cNvCxnSpPr>
            <a:cxnSpLocks/>
          </p:cNvCxnSpPr>
          <p:nvPr/>
        </p:nvCxnSpPr>
        <p:spPr>
          <a:xfrm>
            <a:off x="1998574" y="2288550"/>
            <a:ext cx="0" cy="580500"/>
          </a:xfrm>
          <a:prstGeom prst="straightConnector1">
            <a:avLst/>
          </a:prstGeom>
          <a:noFill/>
          <a:ln w="38100" cap="flat" cmpd="sng">
            <a:solidFill>
              <a:schemeClr val="accent2"/>
            </a:solidFill>
            <a:prstDash val="solid"/>
            <a:round/>
            <a:headEnd type="none" w="med" len="med"/>
            <a:tailEnd type="none" w="med" len="med"/>
          </a:ln>
        </p:spPr>
      </p:cxnSp>
      <p:cxnSp>
        <p:nvCxnSpPr>
          <p:cNvPr id="1134" name="Google Shape;1134;p44"/>
          <p:cNvCxnSpPr>
            <a:cxnSpLocks/>
          </p:cNvCxnSpPr>
          <p:nvPr/>
        </p:nvCxnSpPr>
        <p:spPr>
          <a:xfrm>
            <a:off x="4644386" y="2288550"/>
            <a:ext cx="0" cy="580500"/>
          </a:xfrm>
          <a:prstGeom prst="straightConnector1">
            <a:avLst/>
          </a:prstGeom>
          <a:noFill/>
          <a:ln w="38100" cap="flat" cmpd="sng">
            <a:solidFill>
              <a:schemeClr val="accent2"/>
            </a:solidFill>
            <a:prstDash val="solid"/>
            <a:round/>
            <a:headEnd type="none" w="med" len="med"/>
            <a:tailEnd type="none" w="med" len="med"/>
          </a:ln>
        </p:spPr>
      </p:cxnSp>
      <p:cxnSp>
        <p:nvCxnSpPr>
          <p:cNvPr id="1136" name="Google Shape;1136;p44"/>
          <p:cNvCxnSpPr>
            <a:endCxn id="1128" idx="0"/>
          </p:cNvCxnSpPr>
          <p:nvPr/>
        </p:nvCxnSpPr>
        <p:spPr>
          <a:xfrm>
            <a:off x="3321499" y="2857075"/>
            <a:ext cx="0" cy="568200"/>
          </a:xfrm>
          <a:prstGeom prst="straightConnector1">
            <a:avLst/>
          </a:prstGeom>
          <a:noFill/>
          <a:ln w="38100" cap="flat" cmpd="sng">
            <a:solidFill>
              <a:schemeClr val="accent2"/>
            </a:solidFill>
            <a:prstDash val="solid"/>
            <a:round/>
            <a:headEnd type="none" w="med" len="med"/>
            <a:tailEnd type="none" w="med" len="med"/>
          </a:ln>
        </p:spPr>
      </p:cxnSp>
      <p:cxnSp>
        <p:nvCxnSpPr>
          <p:cNvPr id="1137" name="Google Shape;1137;p44"/>
          <p:cNvCxnSpPr>
            <a:cxnSpLocks/>
          </p:cNvCxnSpPr>
          <p:nvPr/>
        </p:nvCxnSpPr>
        <p:spPr>
          <a:xfrm flipH="1">
            <a:off x="5967286" y="2857075"/>
            <a:ext cx="300" cy="568200"/>
          </a:xfrm>
          <a:prstGeom prst="straightConnector1">
            <a:avLst/>
          </a:prstGeom>
          <a:noFill/>
          <a:ln w="38100" cap="flat" cmpd="sng">
            <a:solidFill>
              <a:schemeClr val="accent2"/>
            </a:solidFill>
            <a:prstDash val="solid"/>
            <a:round/>
            <a:headEnd type="none" w="med" len="med"/>
            <a:tailEnd type="none" w="med" len="med"/>
          </a:ln>
        </p:spPr>
      </p:cxnSp>
      <p:pic>
        <p:nvPicPr>
          <p:cNvPr id="1174" name="Google Shape;1174;p44">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2" name="Google Shape;460;p29">
            <a:extLst>
              <a:ext uri="{FF2B5EF4-FFF2-40B4-BE49-F238E27FC236}">
                <a16:creationId xmlns:a16="http://schemas.microsoft.com/office/drawing/2014/main" id="{B947E023-DD08-1C9F-00DD-75505CFCDB1F}"/>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5CA6BCF1-0B2D-DE37-CC8E-4EA115D1F883}"/>
              </a:ext>
            </a:extLst>
          </p:cNvPr>
          <p:cNvPicPr preferRelativeResize="0"/>
          <p:nvPr/>
        </p:nvPicPr>
        <p:blipFill>
          <a:blip r:embed="rId5">
            <a:alphaModFix/>
          </a:blip>
          <a:stretch>
            <a:fillRect/>
          </a:stretch>
        </p:blipFill>
        <p:spPr>
          <a:xfrm>
            <a:off x="178685" y="1179943"/>
            <a:ext cx="294875" cy="307964"/>
          </a:xfrm>
          <a:prstGeom prst="rect">
            <a:avLst/>
          </a:prstGeom>
          <a:noFill/>
          <a:ln>
            <a:noFill/>
          </a:ln>
        </p:spPr>
      </p:pic>
      <p:pic>
        <p:nvPicPr>
          <p:cNvPr id="4" name="Google Shape;462;p29">
            <a:extLst>
              <a:ext uri="{FF2B5EF4-FFF2-40B4-BE49-F238E27FC236}">
                <a16:creationId xmlns:a16="http://schemas.microsoft.com/office/drawing/2014/main" id="{1BC29C2F-C3F2-CA35-E353-D5D7ACCD519F}"/>
              </a:ext>
            </a:extLst>
          </p:cNvPr>
          <p:cNvPicPr preferRelativeResize="0"/>
          <p:nvPr/>
        </p:nvPicPr>
        <p:blipFill>
          <a:blip r:embed="rId5">
            <a:alphaModFix/>
          </a:blip>
          <a:stretch>
            <a:fillRect/>
          </a:stretch>
        </p:blipFill>
        <p:spPr>
          <a:xfrm flipH="1">
            <a:off x="202132" y="3724924"/>
            <a:ext cx="294875" cy="307964"/>
          </a:xfrm>
          <a:prstGeom prst="rect">
            <a:avLst/>
          </a:prstGeom>
          <a:noFill/>
          <a:ln>
            <a:noFill/>
          </a:ln>
        </p:spPr>
      </p:pic>
      <p:pic>
        <p:nvPicPr>
          <p:cNvPr id="5" name="Google Shape;463;p29">
            <a:extLst>
              <a:ext uri="{FF2B5EF4-FFF2-40B4-BE49-F238E27FC236}">
                <a16:creationId xmlns:a16="http://schemas.microsoft.com/office/drawing/2014/main" id="{01604C03-96FF-4E3E-3A78-7B75E125B19B}"/>
              </a:ext>
            </a:extLst>
          </p:cNvPr>
          <p:cNvPicPr preferRelativeResize="0"/>
          <p:nvPr/>
        </p:nvPicPr>
        <p:blipFill rotWithShape="1">
          <a:blip r:embed="rId6">
            <a:alphaModFix/>
          </a:blip>
          <a:srcRect l="396" r="396"/>
          <a:stretch/>
        </p:blipFill>
        <p:spPr>
          <a:xfrm>
            <a:off x="134266" y="4350525"/>
            <a:ext cx="302603" cy="307950"/>
          </a:xfrm>
          <a:prstGeom prst="rect">
            <a:avLst/>
          </a:prstGeom>
          <a:noFill/>
          <a:ln>
            <a:noFill/>
          </a:ln>
        </p:spPr>
      </p:pic>
      <p:sp>
        <p:nvSpPr>
          <p:cNvPr id="6" name="Google Shape;464;p29">
            <a:extLst>
              <a:ext uri="{FF2B5EF4-FFF2-40B4-BE49-F238E27FC236}">
                <a16:creationId xmlns:a16="http://schemas.microsoft.com/office/drawing/2014/main" id="{74A22B9E-B48E-5C3F-8D24-4D28F6AAF9F2}"/>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F9A9146E-B8A8-4044-3FCA-8EFF637E7BF5}"/>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14FD02F3-B067-3278-733E-D85DE70EF772}"/>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757752EE-D484-189A-97DE-4AC7F4FD4212}"/>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
        <p:nvSpPr>
          <p:cNvPr id="11" name="Google Shape;1117;p44">
            <a:extLst>
              <a:ext uri="{FF2B5EF4-FFF2-40B4-BE49-F238E27FC236}">
                <a16:creationId xmlns:a16="http://schemas.microsoft.com/office/drawing/2014/main" id="{C94D9C6B-ACA4-E59C-726B-3D3BEB68F826}"/>
              </a:ext>
            </a:extLst>
          </p:cNvPr>
          <p:cNvSpPr txBox="1"/>
          <p:nvPr/>
        </p:nvSpPr>
        <p:spPr>
          <a:xfrm>
            <a:off x="979069" y="3865298"/>
            <a:ext cx="1717761" cy="432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ar-SA" sz="3000" b="1" dirty="0">
                <a:latin typeface="Adobe Arabic" panose="02040503050201020203" pitchFamily="18" charset="-78"/>
                <a:ea typeface="Raleway ExtraBold"/>
                <a:cs typeface="Adobe Arabic" panose="02040503050201020203" pitchFamily="18" charset="-78"/>
                <a:sym typeface="Raleway ExtraBold"/>
              </a:rPr>
              <a:t>التطوير والاختبار</a:t>
            </a:r>
            <a:endParaRPr sz="3000" b="1" dirty="0">
              <a:latin typeface="Adobe Arabic" panose="02040503050201020203" pitchFamily="18" charset="-78"/>
              <a:ea typeface="Raleway ExtraBold"/>
              <a:cs typeface="Adobe Arabic" panose="02040503050201020203" pitchFamily="18" charset="-78"/>
              <a:sym typeface="Raleway ExtraBold"/>
            </a:endParaRPr>
          </a:p>
        </p:txBody>
      </p:sp>
      <p:sp>
        <p:nvSpPr>
          <p:cNvPr id="12" name="Google Shape;1117;p44">
            <a:extLst>
              <a:ext uri="{FF2B5EF4-FFF2-40B4-BE49-F238E27FC236}">
                <a16:creationId xmlns:a16="http://schemas.microsoft.com/office/drawing/2014/main" id="{8EFFAC4F-89A5-CB1B-7C77-A0603F3B8382}"/>
              </a:ext>
            </a:extLst>
          </p:cNvPr>
          <p:cNvSpPr txBox="1"/>
          <p:nvPr/>
        </p:nvSpPr>
        <p:spPr>
          <a:xfrm>
            <a:off x="3923138" y="3991938"/>
            <a:ext cx="1464600" cy="432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ar-SA" sz="3000" b="1" dirty="0">
                <a:latin typeface="Adobe Arabic" panose="02040503050201020203" pitchFamily="18" charset="-78"/>
                <a:ea typeface="Raleway ExtraBold"/>
                <a:cs typeface="Adobe Arabic" panose="02040503050201020203" pitchFamily="18" charset="-78"/>
                <a:sym typeface="Raleway ExtraBold"/>
              </a:rPr>
              <a:t>التوثيق</a:t>
            </a:r>
            <a:endParaRPr sz="3000" b="1" dirty="0">
              <a:latin typeface="Adobe Arabic" panose="02040503050201020203" pitchFamily="18" charset="-78"/>
              <a:ea typeface="Raleway ExtraBold"/>
              <a:cs typeface="Adobe Arabic" panose="02040503050201020203" pitchFamily="18" charset="-78"/>
              <a:sym typeface="Raleway ExtraBold"/>
            </a:endParaRPr>
          </a:p>
        </p:txBody>
      </p:sp>
      <p:sp>
        <p:nvSpPr>
          <p:cNvPr id="13" name="Google Shape;1117;p44">
            <a:extLst>
              <a:ext uri="{FF2B5EF4-FFF2-40B4-BE49-F238E27FC236}">
                <a16:creationId xmlns:a16="http://schemas.microsoft.com/office/drawing/2014/main" id="{8BD3072B-E195-B0F5-C7A2-18792E25AA44}"/>
              </a:ext>
            </a:extLst>
          </p:cNvPr>
          <p:cNvSpPr txBox="1"/>
          <p:nvPr/>
        </p:nvSpPr>
        <p:spPr>
          <a:xfrm>
            <a:off x="4895236" y="2311800"/>
            <a:ext cx="1464600" cy="432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ar-SA" sz="3000" b="1" dirty="0">
                <a:latin typeface="Adobe Arabic" panose="02040503050201020203" pitchFamily="18" charset="-78"/>
                <a:ea typeface="Raleway ExtraBold"/>
                <a:cs typeface="Adobe Arabic" panose="02040503050201020203" pitchFamily="18" charset="-78"/>
                <a:sym typeface="Raleway ExtraBold"/>
              </a:rPr>
              <a:t>التحليل</a:t>
            </a:r>
            <a:endParaRPr sz="3000" b="1" dirty="0">
              <a:latin typeface="Adobe Arabic" panose="02040503050201020203" pitchFamily="18" charset="-78"/>
              <a:ea typeface="Raleway ExtraBold"/>
              <a:cs typeface="Adobe Arabic" panose="02040503050201020203" pitchFamily="18" charset="-78"/>
              <a:sym typeface="Raleway ExtraBold"/>
            </a:endParaRPr>
          </a:p>
        </p:txBody>
      </p:sp>
      <p:sp>
        <p:nvSpPr>
          <p:cNvPr id="17" name="مربع نص 16">
            <a:extLst>
              <a:ext uri="{FF2B5EF4-FFF2-40B4-BE49-F238E27FC236}">
                <a16:creationId xmlns:a16="http://schemas.microsoft.com/office/drawing/2014/main" id="{DDFDA53A-D879-B833-B514-88C5A40F7F6F}"/>
              </a:ext>
            </a:extLst>
          </p:cNvPr>
          <p:cNvSpPr txBox="1"/>
          <p:nvPr/>
        </p:nvSpPr>
        <p:spPr>
          <a:xfrm>
            <a:off x="5992594" y="853518"/>
            <a:ext cx="3222575" cy="830997"/>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
                <a:srgbClr val="000000"/>
              </a:buClr>
              <a:buSzTx/>
              <a:tabLst/>
              <a:defRPr/>
            </a:pPr>
            <a:r>
              <a:rPr lang="ar-SA" sz="2400" b="1" dirty="0">
                <a:solidFill>
                  <a:schemeClr val="tx1"/>
                </a:solidFill>
                <a:latin typeface="Adobe Arabic" panose="02040503050201020203" pitchFamily="18" charset="-78"/>
                <a:cs typeface="Adobe Arabic" panose="02040503050201020203" pitchFamily="18" charset="-78"/>
              </a:rPr>
              <a:t>ا</a:t>
            </a:r>
            <a:r>
              <a:rPr kumimoji="0" lang="ar-SA" sz="2400" b="1" i="0" u="none" strike="noStrike" kern="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sym typeface="Arial"/>
              </a:rPr>
              <a:t>عداد دليل</a:t>
            </a:r>
          </a:p>
          <a:p>
            <a:pPr marR="0" lvl="0" algn="ctr" defTabSz="914400" rtl="1" eaLnBrk="1" fontAlgn="auto" latinLnBrk="0" hangingPunct="1">
              <a:lnSpc>
                <a:spcPct val="100000"/>
              </a:lnSpc>
              <a:spcBef>
                <a:spcPts val="0"/>
              </a:spcBef>
              <a:spcAft>
                <a:spcPts val="0"/>
              </a:spcAft>
              <a:buClr>
                <a:srgbClr val="000000"/>
              </a:buClr>
              <a:buSzTx/>
              <a:tabLst/>
              <a:defRPr/>
            </a:pPr>
            <a:r>
              <a:rPr kumimoji="0" lang="ar-SA" sz="2400" b="1" i="0" u="none" strike="noStrike" kern="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sym typeface="Arial"/>
              </a:rPr>
              <a:t> المستخدمين </a:t>
            </a:r>
          </a:p>
        </p:txBody>
      </p:sp>
      <p:sp>
        <p:nvSpPr>
          <p:cNvPr id="18" name="مربع نص 17">
            <a:extLst>
              <a:ext uri="{FF2B5EF4-FFF2-40B4-BE49-F238E27FC236}">
                <a16:creationId xmlns:a16="http://schemas.microsoft.com/office/drawing/2014/main" id="{CFB49303-59CB-231C-C606-A41C66E45778}"/>
              </a:ext>
            </a:extLst>
          </p:cNvPr>
          <p:cNvSpPr txBox="1"/>
          <p:nvPr/>
        </p:nvSpPr>
        <p:spPr>
          <a:xfrm>
            <a:off x="6757261" y="1685646"/>
            <a:ext cx="1954563" cy="1200329"/>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
                <a:srgbClr val="000000"/>
              </a:buClr>
              <a:buSzTx/>
              <a:tabLst/>
              <a:defRPr/>
            </a:pPr>
            <a:r>
              <a:rPr lang="ar-SA" sz="2400" b="1" dirty="0">
                <a:solidFill>
                  <a:schemeClr val="accent1">
                    <a:lumMod val="25000"/>
                  </a:schemeClr>
                </a:solidFill>
                <a:latin typeface="Adobe Arabic" panose="02040503050201020203" pitchFamily="18" charset="-78"/>
                <a:cs typeface="Adobe Arabic" panose="02040503050201020203" pitchFamily="18" charset="-78"/>
              </a:rPr>
              <a:t>استقبال التغذية الراجعة</a:t>
            </a:r>
          </a:p>
          <a:p>
            <a:pPr marR="0" lvl="0" algn="ctr" defTabSz="914400" rtl="1" eaLnBrk="1" fontAlgn="auto" latinLnBrk="0" hangingPunct="1">
              <a:lnSpc>
                <a:spcPct val="100000"/>
              </a:lnSpc>
              <a:spcBef>
                <a:spcPts val="0"/>
              </a:spcBef>
              <a:spcAft>
                <a:spcPts val="0"/>
              </a:spcAft>
              <a:buClr>
                <a:srgbClr val="000000"/>
              </a:buClr>
              <a:buSzTx/>
              <a:tabLst/>
              <a:defRPr/>
            </a:pPr>
            <a:r>
              <a:rPr lang="ar-SA" sz="2400" b="1" dirty="0">
                <a:solidFill>
                  <a:schemeClr val="accent1">
                    <a:lumMod val="25000"/>
                  </a:schemeClr>
                </a:solidFill>
                <a:latin typeface="Adobe Arabic" panose="02040503050201020203" pitchFamily="18" charset="-78"/>
                <a:cs typeface="Adobe Arabic" panose="02040503050201020203" pitchFamily="18" charset="-78"/>
              </a:rPr>
              <a:t> للمستخدمين</a:t>
            </a:r>
            <a:endParaRPr kumimoji="0" lang="ar-SA" sz="2400" b="1" i="0" u="none" strike="noStrike" kern="0" cap="none" spc="0" normalizeH="0" baseline="0" noProof="0" dirty="0">
              <a:ln>
                <a:noFill/>
              </a:ln>
              <a:solidFill>
                <a:schemeClr val="accent1">
                  <a:lumMod val="25000"/>
                </a:schemeClr>
              </a:solidFill>
              <a:effectLst/>
              <a:uLnTx/>
              <a:uFillTx/>
              <a:latin typeface="Adobe Arabic" panose="02040503050201020203" pitchFamily="18" charset="-78"/>
              <a:cs typeface="Adobe Arabic" panose="02040503050201020203" pitchFamily="18" charset="-78"/>
              <a:sym typeface="Arial"/>
            </a:endParaRPr>
          </a:p>
        </p:txBody>
      </p:sp>
      <p:sp>
        <p:nvSpPr>
          <p:cNvPr id="19" name="مربع نص 18">
            <a:extLst>
              <a:ext uri="{FF2B5EF4-FFF2-40B4-BE49-F238E27FC236}">
                <a16:creationId xmlns:a16="http://schemas.microsoft.com/office/drawing/2014/main" id="{BAF4F150-45A4-29BE-11A3-CCD537B52F20}"/>
              </a:ext>
            </a:extLst>
          </p:cNvPr>
          <p:cNvSpPr txBox="1"/>
          <p:nvPr/>
        </p:nvSpPr>
        <p:spPr>
          <a:xfrm>
            <a:off x="6757262" y="2834419"/>
            <a:ext cx="1954563" cy="830997"/>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
                <a:srgbClr val="000000"/>
              </a:buClr>
              <a:buSzTx/>
              <a:tabLst/>
              <a:defRPr/>
            </a:pPr>
            <a:r>
              <a:rPr lang="ar-SA" sz="2400" b="1" dirty="0">
                <a:solidFill>
                  <a:schemeClr val="tx1"/>
                </a:solidFill>
                <a:latin typeface="Adobe Arabic" panose="02040503050201020203" pitchFamily="18" charset="-78"/>
                <a:cs typeface="Adobe Arabic" panose="02040503050201020203" pitchFamily="18" charset="-78"/>
              </a:rPr>
              <a:t>تحديد المشكلة وتلبية احتياجات المستخدمين</a:t>
            </a:r>
            <a:endParaRPr kumimoji="0" lang="ar-SA" sz="2400" b="1" i="0" u="none" strike="noStrike" kern="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sym typeface="Arial"/>
            </a:endParaRPr>
          </a:p>
        </p:txBody>
      </p:sp>
      <p:sp>
        <p:nvSpPr>
          <p:cNvPr id="20" name="مربع نص 19">
            <a:extLst>
              <a:ext uri="{FF2B5EF4-FFF2-40B4-BE49-F238E27FC236}">
                <a16:creationId xmlns:a16="http://schemas.microsoft.com/office/drawing/2014/main" id="{122E0D0B-BE92-8159-800B-A114F8B35996}"/>
              </a:ext>
            </a:extLst>
          </p:cNvPr>
          <p:cNvSpPr txBox="1"/>
          <p:nvPr/>
        </p:nvSpPr>
        <p:spPr>
          <a:xfrm>
            <a:off x="6798590" y="3671207"/>
            <a:ext cx="1913234" cy="1200329"/>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
                <a:srgbClr val="000000"/>
              </a:buClr>
              <a:buSzTx/>
              <a:tabLst/>
              <a:defRPr/>
            </a:pPr>
            <a:r>
              <a:rPr lang="ar-SA" sz="2400" b="1" dirty="0">
                <a:solidFill>
                  <a:schemeClr val="accent1">
                    <a:lumMod val="25000"/>
                  </a:schemeClr>
                </a:solidFill>
                <a:latin typeface="Adobe Arabic" panose="02040503050201020203" pitchFamily="18" charset="-78"/>
                <a:cs typeface="Adobe Arabic" panose="02040503050201020203" pitchFamily="18" charset="-78"/>
              </a:rPr>
              <a:t>تحويل الأجزاء المصممة إلى أجزاء مبرمجة</a:t>
            </a:r>
            <a:endParaRPr kumimoji="0" lang="ar-SA" sz="2400" b="1" i="0" u="none" strike="noStrike" kern="0" cap="none" spc="0" normalizeH="0" baseline="0" noProof="0" dirty="0">
              <a:ln>
                <a:noFill/>
              </a:ln>
              <a:solidFill>
                <a:schemeClr val="accent1">
                  <a:lumMod val="25000"/>
                </a:schemeClr>
              </a:solidFill>
              <a:effectLst/>
              <a:uLnTx/>
              <a:uFillTx/>
              <a:latin typeface="Adobe Arabic" panose="02040503050201020203" pitchFamily="18" charset="-78"/>
              <a:cs typeface="Adobe Arabic" panose="02040503050201020203" pitchFamily="18" charset="-78"/>
              <a:sym typeface="Arial"/>
            </a:endParaRPr>
          </a:p>
        </p:txBody>
      </p:sp>
      <p:pic>
        <p:nvPicPr>
          <p:cNvPr id="1026" name="Picture 2" descr="نظام الصيانة – الكود العربيه لتقنيه المعلومات">
            <a:extLst>
              <a:ext uri="{FF2B5EF4-FFF2-40B4-BE49-F238E27FC236}">
                <a16:creationId xmlns:a16="http://schemas.microsoft.com/office/drawing/2014/main" id="{24C22C6B-9236-99B9-DA8F-F68C23AD0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850" y="1724656"/>
            <a:ext cx="507901" cy="5079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Google Shape;1128;p44">
            <a:extLst>
              <a:ext uri="{FF2B5EF4-FFF2-40B4-BE49-F238E27FC236}">
                <a16:creationId xmlns:a16="http://schemas.microsoft.com/office/drawing/2014/main" id="{AF859F20-7C34-20BC-83FD-317081ECE708}"/>
              </a:ext>
            </a:extLst>
          </p:cNvPr>
          <p:cNvSpPr/>
          <p:nvPr/>
        </p:nvSpPr>
        <p:spPr>
          <a:xfrm>
            <a:off x="1683604" y="1610921"/>
            <a:ext cx="679500" cy="6792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28;p44">
            <a:extLst>
              <a:ext uri="{FF2B5EF4-FFF2-40B4-BE49-F238E27FC236}">
                <a16:creationId xmlns:a16="http://schemas.microsoft.com/office/drawing/2014/main" id="{428779CD-3757-F08B-34DA-36A817B69831}"/>
              </a:ext>
            </a:extLst>
          </p:cNvPr>
          <p:cNvSpPr/>
          <p:nvPr/>
        </p:nvSpPr>
        <p:spPr>
          <a:xfrm>
            <a:off x="4304636" y="1640334"/>
            <a:ext cx="679500" cy="679200"/>
          </a:xfrm>
          <a:prstGeom prst="rect">
            <a:avLst/>
          </a:prstGeom>
          <a:solidFill>
            <a:schemeClr val="l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28;p44">
            <a:extLst>
              <a:ext uri="{FF2B5EF4-FFF2-40B4-BE49-F238E27FC236}">
                <a16:creationId xmlns:a16="http://schemas.microsoft.com/office/drawing/2014/main" id="{E7CA9558-36B4-5FFF-C9B8-30498521BF30}"/>
              </a:ext>
            </a:extLst>
          </p:cNvPr>
          <p:cNvSpPr/>
          <p:nvPr/>
        </p:nvSpPr>
        <p:spPr>
          <a:xfrm>
            <a:off x="5619216" y="3425275"/>
            <a:ext cx="679500" cy="679200"/>
          </a:xfrm>
          <a:prstGeom prst="rect">
            <a:avLst/>
          </a:prstGeom>
          <a:solidFill>
            <a:schemeClr val="l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
            <a:extLst>
              <a:ext uri="{FF2B5EF4-FFF2-40B4-BE49-F238E27FC236}">
                <a16:creationId xmlns:a16="http://schemas.microsoft.com/office/drawing/2014/main" id="{982D2E7E-387B-5FB1-F5A8-8B4440AAEF88}"/>
              </a:ext>
            </a:extLst>
          </p:cNvPr>
          <p:cNvPicPr>
            <a:picLocks noChangeAspect="1" noChangeArrowheads="1"/>
          </p:cNvPicPr>
          <p:nvPr/>
        </p:nvPicPr>
        <p:blipFill>
          <a:blip r:embed="rId8"/>
          <a:srcRect/>
          <a:stretch/>
        </p:blipFill>
        <p:spPr bwMode="auto">
          <a:xfrm>
            <a:off x="3045548" y="3480775"/>
            <a:ext cx="507901" cy="568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735E0359-AB5E-B95C-0F8C-09570B9F50D7}"/>
              </a:ext>
            </a:extLst>
          </p:cNvPr>
          <p:cNvPicPr>
            <a:picLocks noChangeAspect="1" noChangeArrowheads="1"/>
          </p:cNvPicPr>
          <p:nvPr/>
        </p:nvPicPr>
        <p:blipFill>
          <a:blip r:embed="rId9"/>
          <a:srcRect/>
          <a:stretch/>
        </p:blipFill>
        <p:spPr bwMode="auto">
          <a:xfrm>
            <a:off x="5660015" y="3527520"/>
            <a:ext cx="507901" cy="5053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96D0F2-EAAA-5B81-80B0-3845C74F12C6}"/>
              </a:ext>
            </a:extLst>
          </p:cNvPr>
          <p:cNvPicPr>
            <a:picLocks noChangeAspect="1" noChangeArrowheads="1"/>
          </p:cNvPicPr>
          <p:nvPr/>
        </p:nvPicPr>
        <p:blipFill>
          <a:blip r:embed="rId10"/>
          <a:srcRect t="5817" b="5817"/>
          <a:stretch/>
        </p:blipFill>
        <p:spPr bwMode="auto">
          <a:xfrm>
            <a:off x="4339805" y="1746739"/>
            <a:ext cx="603239" cy="52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9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1684 0.01821 L -0.32136 0.42068 " pathEditMode="relative" rAng="0" ptsTypes="AA">
                                      <p:cBhvr>
                                        <p:cTn id="6" dur="2000" fill="hold"/>
                                        <p:tgtEl>
                                          <p:spTgt spid="17"/>
                                        </p:tgtEl>
                                        <p:attrNameLst>
                                          <p:attrName>ppt_x</p:attrName>
                                          <p:attrName>ppt_y</p:attrName>
                                        </p:attrNameLst>
                                      </p:cBhvr>
                                      <p:rCtr x="-15226" y="201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01753 0.00278 L -0.48264 -0.13333 " pathEditMode="relative" rAng="0" ptsTypes="AA">
                                      <p:cBhvr>
                                        <p:cTn id="10" dur="2000" fill="hold"/>
                                        <p:tgtEl>
                                          <p:spTgt spid="18"/>
                                        </p:tgtEl>
                                        <p:attrNameLst>
                                          <p:attrName>ppt_x</p:attrName>
                                          <p:attrName>ppt_y</p:attrName>
                                        </p:attrNameLst>
                                      </p:cBhvr>
                                      <p:rCtr x="-23264" y="-6821"/>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33333E-6 -1.23457E-7 L -0.17777 -0.27809 " pathEditMode="relative" rAng="0" ptsTypes="AA">
                                      <p:cBhvr>
                                        <p:cTn id="14" dur="2000" fill="hold"/>
                                        <p:tgtEl>
                                          <p:spTgt spid="19"/>
                                        </p:tgtEl>
                                        <p:attrNameLst>
                                          <p:attrName>ppt_x</p:attrName>
                                          <p:attrName>ppt_y</p:attrName>
                                        </p:attrNameLst>
                                      </p:cBhvr>
                                      <p:rCtr x="-8889" y="-1392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2205 -0.00525 L -0.62344 -0.15834 " pathEditMode="relative" rAng="0" ptsTypes="AA">
                                      <p:cBhvr>
                                        <p:cTn id="18" dur="2000" fill="hold"/>
                                        <p:tgtEl>
                                          <p:spTgt spid="20"/>
                                        </p:tgtEl>
                                        <p:attrNameLst>
                                          <p:attrName>ppt_x</p:attrName>
                                          <p:attrName>ppt_y</p:attrName>
                                        </p:attrNameLst>
                                      </p:cBhvr>
                                      <p:rCtr x="-30069" y="-76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054466224"/>
              </p:ext>
            </p:extLst>
          </p:nvPr>
        </p:nvGraphicFramePr>
        <p:xfrm>
          <a:off x="1217069" y="94357"/>
          <a:ext cx="6709864" cy="984367"/>
        </p:xfrm>
        <a:graphic>
          <a:graphicData uri="http://schemas.openxmlformats.org/drawingml/2006/table">
            <a:tbl>
              <a:tblPr rtl="1" firstRow="1" bandRow="1">
                <a:tableStyleId>{5940675A-B579-460E-94D1-54222C63F5DA}</a:tableStyleId>
              </a:tblPr>
              <a:tblGrid>
                <a:gridCol w="3308180">
                  <a:extLst>
                    <a:ext uri="{9D8B030D-6E8A-4147-A177-3AD203B41FA5}">
                      <a16:colId xmlns:a16="http://schemas.microsoft.com/office/drawing/2014/main" val="20000"/>
                    </a:ext>
                  </a:extLst>
                </a:gridCol>
                <a:gridCol w="1539336">
                  <a:extLst>
                    <a:ext uri="{9D8B030D-6E8A-4147-A177-3AD203B41FA5}">
                      <a16:colId xmlns:a16="http://schemas.microsoft.com/office/drawing/2014/main" val="20001"/>
                    </a:ext>
                  </a:extLst>
                </a:gridCol>
                <a:gridCol w="1862348">
                  <a:extLst>
                    <a:ext uri="{9D8B030D-6E8A-4147-A177-3AD203B41FA5}">
                      <a16:colId xmlns:a16="http://schemas.microsoft.com/office/drawing/2014/main" val="20002"/>
                    </a:ext>
                  </a:extLst>
                </a:gridCol>
              </a:tblGrid>
              <a:tr h="292624">
                <a:tc>
                  <a:txBody>
                    <a:bodyPr/>
                    <a:lstStyle/>
                    <a:p>
                      <a:pPr rtl="1">
                        <a:lnSpc>
                          <a:spcPct val="100000"/>
                        </a:lnSpc>
                      </a:pPr>
                      <a:r>
                        <a:rPr lang="ar-SA" sz="1800" b="1" dirty="0">
                          <a:solidFill>
                            <a:srgbClr val="0070C0"/>
                          </a:solidFill>
                          <a:latin typeface="Adobe Arabic" panose="02040503050201020203" charset="-78"/>
                          <a:cs typeface="Adobe Arabic" panose="02040503050201020203" charset="-78"/>
                        </a:rPr>
                        <a:t>ورقة</a:t>
                      </a:r>
                      <a:r>
                        <a:rPr lang="ar-SA" sz="1800" b="1" baseline="0" dirty="0">
                          <a:solidFill>
                            <a:srgbClr val="0070C0"/>
                          </a:solidFill>
                          <a:latin typeface="Adobe Arabic" panose="02040503050201020203" charset="-78"/>
                          <a:cs typeface="Adobe Arabic" panose="02040503050201020203" charset="-78"/>
                        </a:rPr>
                        <a:t> عمل – 3</a:t>
                      </a:r>
                      <a:endParaRPr lang="ar-SA" sz="1800" b="1" dirty="0">
                        <a:solidFill>
                          <a:srgbClr val="0070C0"/>
                        </a:solidFill>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زمن التنفيذ: 1 د</a:t>
                      </a:r>
                    </a:p>
                  </a:txBody>
                  <a:tcPr marL="40500" marR="101250" marT="25718" marB="25718"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طريقة التنفيذ: جماعي</a:t>
                      </a:r>
                    </a:p>
                  </a:txBody>
                  <a:tcPr marL="40500" marR="101250" marT="25718" marB="25718"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85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الاستراتيجية</a:t>
                      </a:r>
                      <a:r>
                        <a:rPr lang="ar-SA" sz="1800" b="1" baseline="0" dirty="0">
                          <a:latin typeface="Adobe Arabic" panose="02040503050201020203" charset="-78"/>
                          <a:cs typeface="Adobe Arabic" panose="02040503050201020203" charset="-78"/>
                        </a:rPr>
                        <a:t> المستخدمة: </a:t>
                      </a:r>
                      <a:r>
                        <a:rPr lang="ar-SA" sz="1800" b="1" baseline="0" dirty="0" err="1">
                          <a:latin typeface="Adobe Arabic" panose="02040503050201020203" charset="-78"/>
                          <a:cs typeface="Adobe Arabic" panose="02040503050201020203" charset="-78"/>
                        </a:rPr>
                        <a:t>الذكاءات</a:t>
                      </a:r>
                      <a:r>
                        <a:rPr lang="ar-SA" sz="1800" b="1" baseline="0" dirty="0">
                          <a:latin typeface="Adobe Arabic" panose="02040503050201020203" charset="-78"/>
                          <a:cs typeface="Adobe Arabic" panose="02040503050201020203" charset="-78"/>
                        </a:rPr>
                        <a:t> المتعددة</a:t>
                      </a:r>
                      <a:endParaRPr lang="ar-SA" sz="1800" b="1" dirty="0">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292624">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الهدف: أن تذكر الطالبة أهمية مرحلة التحليل في دورة حياة النظام</a:t>
                      </a: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4809067" y="1113588"/>
            <a:ext cx="3111305" cy="3942438"/>
          </a:xfrm>
          <a:prstGeom prst="rect">
            <a:avLst/>
          </a:prstGeom>
        </p:spPr>
        <p:txBody>
          <a:bodyPr lIns="135000" tIns="27000" rIns="135000" bIns="27000">
            <a:normAutofit/>
          </a:bodyPr>
          <a:lstStyle/>
          <a:p>
            <a:pPr indent="-27000" algn="ctr" defTabSz="685800" rtl="1">
              <a:lnSpc>
                <a:spcPct val="150000"/>
              </a:lnSpc>
              <a:buClrTx/>
              <a:defRPr/>
            </a:pPr>
            <a:endParaRPr lang="ar-SA" sz="2400" b="1" kern="1200" dirty="0">
              <a:solidFill>
                <a:srgbClr val="0070C0"/>
              </a:solidFill>
              <a:latin typeface="Adobe Arabic" panose="02040503050201020203" charset="-78"/>
              <a:ea typeface="+mn-ea"/>
              <a:cs typeface="Adobe Arabic" panose="02040503050201020203" charset="-78"/>
            </a:endParaRPr>
          </a:p>
          <a:p>
            <a:pPr indent="-27000" algn="ctr" defTabSz="685800" rtl="1">
              <a:lnSpc>
                <a:spcPct val="150000"/>
              </a:lnSpc>
              <a:buClrTx/>
              <a:defRPr/>
            </a:pPr>
            <a:r>
              <a:rPr lang="ar-SA" sz="2400" b="1" kern="1200" dirty="0">
                <a:solidFill>
                  <a:srgbClr val="0070C0"/>
                </a:solidFill>
                <a:latin typeface="Adobe Arabic" panose="02040503050201020203" charset="-78"/>
                <a:ea typeface="+mn-ea"/>
                <a:cs typeface="Adobe Arabic" panose="02040503050201020203" charset="-78"/>
              </a:rPr>
              <a:t>طالبتي المفكرة،، </a:t>
            </a:r>
          </a:p>
          <a:p>
            <a:pPr indent="-27000" algn="ctr" defTabSz="685800" rtl="1">
              <a:lnSpc>
                <a:spcPct val="150000"/>
              </a:lnSpc>
              <a:buClrTx/>
              <a:defRPr/>
            </a:pPr>
            <a:r>
              <a:rPr lang="ar-SA" sz="2400" b="1" kern="1200" dirty="0">
                <a:solidFill>
                  <a:prstClr val="black"/>
                </a:solidFill>
                <a:latin typeface="Adobe Arabic" panose="02040503050201020203" charset="-78"/>
                <a:ea typeface="+mn-ea"/>
                <a:cs typeface="Adobe Arabic" panose="02040503050201020203" charset="-78"/>
              </a:rPr>
              <a:t>أهم مرحلة في دورة حياة النظام هي</a:t>
            </a:r>
            <a:r>
              <a:rPr lang="ar-SA" sz="2400" b="1" dirty="0">
                <a:solidFill>
                  <a:prstClr val="black"/>
                </a:solidFill>
                <a:latin typeface="Adobe Arabic" panose="02040503050201020203" charset="-78"/>
                <a:cs typeface="Adobe Arabic" panose="02040503050201020203" charset="-78"/>
              </a:rPr>
              <a:t> </a:t>
            </a:r>
            <a:r>
              <a:rPr lang="ar-SA" sz="2400" b="1" kern="1200" dirty="0">
                <a:solidFill>
                  <a:srgbClr val="FF0000"/>
                </a:solidFill>
                <a:latin typeface="Adobe Arabic" panose="02040503050201020203" charset="-78"/>
                <a:ea typeface="+mn-ea"/>
                <a:cs typeface="Adobe Arabic" panose="02040503050201020203" charset="-78"/>
              </a:rPr>
              <a:t>مرحلة التحليل</a:t>
            </a:r>
            <a:r>
              <a:rPr lang="ar-SA" sz="2400" b="1" kern="1200" dirty="0">
                <a:solidFill>
                  <a:prstClr val="black"/>
                </a:solidFill>
                <a:latin typeface="Adobe Arabic" panose="02040503050201020203" charset="-78"/>
                <a:ea typeface="+mn-ea"/>
                <a:cs typeface="Adobe Arabic" panose="02040503050201020203" charset="-78"/>
              </a:rPr>
              <a:t>، </a:t>
            </a:r>
            <a:br>
              <a:rPr lang="ar-SA" sz="2400" b="1" kern="1200" dirty="0">
                <a:solidFill>
                  <a:prstClr val="black"/>
                </a:solidFill>
                <a:latin typeface="Adobe Arabic" panose="02040503050201020203" charset="-78"/>
                <a:ea typeface="+mn-ea"/>
                <a:cs typeface="Adobe Arabic" panose="02040503050201020203" charset="-78"/>
              </a:rPr>
            </a:br>
            <a:r>
              <a:rPr lang="ar-SA" sz="2400" b="1" kern="1200" dirty="0">
                <a:solidFill>
                  <a:prstClr val="black"/>
                </a:solidFill>
                <a:latin typeface="Adobe Arabic" panose="02040503050201020203" charset="-78"/>
                <a:ea typeface="+mn-ea"/>
                <a:cs typeface="Adobe Arabic" panose="02040503050201020203" charset="-78"/>
              </a:rPr>
              <a:t>حيث تتمثل الخطوة الأولى في</a:t>
            </a:r>
          </a:p>
          <a:p>
            <a:pPr indent="-27000" algn="ctr" defTabSz="685800" rtl="1">
              <a:lnSpc>
                <a:spcPct val="150000"/>
              </a:lnSpc>
              <a:buClrTx/>
              <a:defRPr/>
            </a:pPr>
            <a:r>
              <a:rPr lang="ar-SA" sz="2400" b="1" kern="1200" dirty="0">
                <a:solidFill>
                  <a:prstClr val="black"/>
                </a:solidFill>
                <a:latin typeface="Adobe Arabic" panose="02040503050201020203" charset="-78"/>
                <a:ea typeface="+mn-ea"/>
                <a:cs typeface="Adobe Arabic" panose="02040503050201020203" charset="-78"/>
              </a:rPr>
              <a:t> </a:t>
            </a:r>
            <a:r>
              <a:rPr lang="ar-SA" sz="2400" b="1" kern="1200" dirty="0">
                <a:solidFill>
                  <a:prstClr val="black"/>
                </a:solidFill>
                <a:highlight>
                  <a:srgbClr val="00FFFF"/>
                </a:highlight>
                <a:latin typeface="Adobe Arabic" panose="02040503050201020203" charset="-78"/>
                <a:ea typeface="+mn-ea"/>
                <a:cs typeface="Adobe Arabic" panose="02040503050201020203" charset="-78"/>
              </a:rPr>
              <a:t>نجاح أي مشروع</a:t>
            </a:r>
            <a:r>
              <a:rPr lang="ar-SA" sz="2400" b="1" kern="1200" dirty="0">
                <a:solidFill>
                  <a:prstClr val="black"/>
                </a:solidFill>
                <a:latin typeface="Adobe Arabic" panose="02040503050201020203" charset="-78"/>
                <a:ea typeface="+mn-ea"/>
                <a:cs typeface="Adobe Arabic" panose="02040503050201020203" charset="-78"/>
              </a:rPr>
              <a:t>، </a:t>
            </a:r>
            <a:r>
              <a:rPr lang="ar-SA" sz="2400" b="1" kern="1200" dirty="0">
                <a:solidFill>
                  <a:srgbClr val="FF0000"/>
                </a:solidFill>
                <a:latin typeface="Adobe Arabic" panose="02040503050201020203" charset="-78"/>
                <a:ea typeface="+mn-ea"/>
                <a:cs typeface="Adobe Arabic" panose="02040503050201020203" charset="-78"/>
              </a:rPr>
              <a:t>عللي</a:t>
            </a:r>
            <a:r>
              <a:rPr lang="ar-SA" sz="2400" b="1" kern="1200" dirty="0">
                <a:solidFill>
                  <a:prstClr val="black"/>
                </a:solidFill>
                <a:latin typeface="Adobe Arabic" panose="02040503050201020203" charset="-78"/>
                <a:ea typeface="+mn-ea"/>
                <a:cs typeface="Adobe Arabic" panose="02040503050201020203" charset="-78"/>
              </a:rPr>
              <a:t>؟</a:t>
            </a:r>
          </a:p>
        </p:txBody>
      </p:sp>
      <p:sp>
        <p:nvSpPr>
          <p:cNvPr id="3" name="Slide Number Placeholder 2">
            <a:extLst>
              <a:ext uri="{FF2B5EF4-FFF2-40B4-BE49-F238E27FC236}">
                <a16:creationId xmlns:a16="http://schemas.microsoft.com/office/drawing/2014/main" id="{98E389C4-DEA8-FAEA-9A9C-DA28EA35FC48}"/>
              </a:ext>
            </a:extLst>
          </p:cNvPr>
          <p:cNvSpPr>
            <a:spLocks noGrp="1"/>
          </p:cNvSpPr>
          <p:nvPr>
            <p:ph type="sldNum" sz="quarter" idx="12"/>
          </p:nvPr>
        </p:nvSpPr>
        <p:spPr/>
        <p:txBody>
          <a:bodyPr/>
          <a:lstStyle/>
          <a:p>
            <a:fld id="{1C0259F5-17A8-48C3-BEB2-FFECF2A5E66F}" type="slidenum">
              <a:rPr lang="ar-SA" sz="1600" smtClean="0">
                <a:latin typeface="Adobe Arabic" panose="02040503050201020203" charset="-78"/>
                <a:cs typeface="Adobe Arabic" panose="02040503050201020203" charset="-78"/>
              </a:rPr>
              <a:pPr/>
              <a:t>16</a:t>
            </a:fld>
            <a:endParaRPr lang="ar-SA" sz="1600">
              <a:latin typeface="Adobe Arabic" panose="02040503050201020203" charset="-78"/>
              <a:cs typeface="Adobe Arabic" panose="02040503050201020203" charset="-78"/>
            </a:endParaRPr>
          </a:p>
        </p:txBody>
      </p:sp>
      <p:pic>
        <p:nvPicPr>
          <p:cNvPr id="4" name="Picture 3">
            <a:extLst>
              <a:ext uri="{FF2B5EF4-FFF2-40B4-BE49-F238E27FC236}">
                <a16:creationId xmlns:a16="http://schemas.microsoft.com/office/drawing/2014/main" id="{AADCC3C0-2B8D-F6DD-62E5-FC48BE1A4D4F}"/>
              </a:ext>
            </a:extLst>
          </p:cNvPr>
          <p:cNvPicPr>
            <a:picLocks noChangeAspect="1"/>
          </p:cNvPicPr>
          <p:nvPr/>
        </p:nvPicPr>
        <p:blipFill>
          <a:blip r:embed="rId3"/>
          <a:stretch>
            <a:fillRect/>
          </a:stretch>
        </p:blipFill>
        <p:spPr>
          <a:xfrm>
            <a:off x="1289497" y="1489041"/>
            <a:ext cx="3593206" cy="3278222"/>
          </a:xfrm>
          <a:prstGeom prst="rect">
            <a:avLst/>
          </a:prstGeom>
        </p:spPr>
      </p:pic>
      <p:sp>
        <p:nvSpPr>
          <p:cNvPr id="5" name="Rectangle 4">
            <a:extLst>
              <a:ext uri="{FF2B5EF4-FFF2-40B4-BE49-F238E27FC236}">
                <a16:creationId xmlns:a16="http://schemas.microsoft.com/office/drawing/2014/main" id="{5F674ED0-FA48-92B8-B7CD-34C95A41B01D}"/>
              </a:ext>
            </a:extLst>
          </p:cNvPr>
          <p:cNvSpPr/>
          <p:nvPr/>
        </p:nvSpPr>
        <p:spPr>
          <a:xfrm>
            <a:off x="2641600" y="1489041"/>
            <a:ext cx="702734" cy="5006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Adobe Arabic" panose="02040503050201020203" charset="-78"/>
              <a:cs typeface="Adobe Arabic" panose="02040503050201020203" charset="-78"/>
            </a:endParaRPr>
          </a:p>
        </p:txBody>
      </p:sp>
      <p:sp>
        <p:nvSpPr>
          <p:cNvPr id="6" name="Oval 5">
            <a:extLst>
              <a:ext uri="{FF2B5EF4-FFF2-40B4-BE49-F238E27FC236}">
                <a16:creationId xmlns:a16="http://schemas.microsoft.com/office/drawing/2014/main" id="{288EF599-BB8B-26D1-6EBC-F717A11DD5CC}"/>
              </a:ext>
            </a:extLst>
          </p:cNvPr>
          <p:cNvSpPr/>
          <p:nvPr/>
        </p:nvSpPr>
        <p:spPr>
          <a:xfrm>
            <a:off x="1359440" y="715605"/>
            <a:ext cx="1257300" cy="5240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100" b="1" dirty="0">
                <a:latin typeface="Adobe Arabic" panose="02040503050201020203" charset="-78"/>
                <a:cs typeface="Adobe Arabic" panose="02040503050201020203" charset="-78"/>
              </a:rPr>
              <a:t>ربط بالدرس السابق</a:t>
            </a:r>
            <a:endParaRPr lang="en-US" sz="1100" b="1" dirty="0">
              <a:latin typeface="Adobe Arabic" panose="02040503050201020203" charset="-78"/>
              <a:cs typeface="Adobe Arabic" panose="02040503050201020203" charset="-78"/>
            </a:endParaRPr>
          </a:p>
        </p:txBody>
      </p:sp>
    </p:spTree>
    <p:extLst>
      <p:ext uri="{BB962C8B-B14F-4D97-AF65-F5344CB8AC3E}">
        <p14:creationId xmlns:p14="http://schemas.microsoft.com/office/powerpoint/2010/main" val="13278667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ar-SA" sz="3200" b="1" dirty="0">
                <a:solidFill>
                  <a:schemeClr val="accent1">
                    <a:lumMod val="75000"/>
                  </a:schemeClr>
                </a:solidFill>
                <a:latin typeface="Adobe Arabic" panose="02040503050201020203" charset="-78"/>
                <a:cs typeface="Adobe Arabic" panose="02040503050201020203" charset="-78"/>
              </a:rPr>
              <a:t> مرحلة التحليل </a:t>
            </a:r>
            <a:r>
              <a:rPr lang="en-US" sz="3200" b="1" dirty="0">
                <a:solidFill>
                  <a:schemeClr val="accent1">
                    <a:lumMod val="75000"/>
                  </a:schemeClr>
                </a:solidFill>
                <a:latin typeface="Adobe Arabic" panose="02040503050201020203" charset="-78"/>
                <a:cs typeface="Adobe Arabic" panose="02040503050201020203" charset="-78"/>
              </a:rPr>
              <a:t>Analysis</a:t>
            </a:r>
          </a:p>
        </p:txBody>
      </p:sp>
      <p:sp>
        <p:nvSpPr>
          <p:cNvPr id="9" name="Content Placeholder 8"/>
          <p:cNvSpPr>
            <a:spLocks noGrp="1"/>
          </p:cNvSpPr>
          <p:nvPr>
            <p:ph idx="1"/>
          </p:nvPr>
        </p:nvSpPr>
        <p:spPr>
          <a:xfrm>
            <a:off x="1385646" y="1113588"/>
            <a:ext cx="6272454" cy="3855876"/>
          </a:xfrm>
          <a:ln>
            <a:solidFill>
              <a:srgbClr val="4F81BD"/>
            </a:solidFill>
          </a:ln>
        </p:spPr>
        <p:txBody>
          <a:bodyPr>
            <a:noAutofit/>
          </a:bodyPr>
          <a:lstStyle/>
          <a:p>
            <a:pPr marL="0" indent="0" algn="just">
              <a:lnSpc>
                <a:spcPct val="150000"/>
              </a:lnSpc>
              <a:buNone/>
            </a:pPr>
            <a:r>
              <a:rPr lang="ar-SA" b="1" dirty="0">
                <a:latin typeface="Adobe Arabic" panose="02040503050201020203" charset="-78"/>
                <a:cs typeface="Adobe Arabic" panose="02040503050201020203" charset="-78"/>
              </a:rPr>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17</a:t>
            </a:fld>
            <a:endParaRPr lang="ar-SA"/>
          </a:p>
        </p:txBody>
      </p:sp>
      <p:graphicFrame>
        <p:nvGraphicFramePr>
          <p:cNvPr id="2" name="Diagram 1">
            <a:extLst>
              <a:ext uri="{FF2B5EF4-FFF2-40B4-BE49-F238E27FC236}">
                <a16:creationId xmlns:a16="http://schemas.microsoft.com/office/drawing/2014/main" id="{9C4E25CB-EC65-F9DD-2434-0FAB48173349}"/>
              </a:ext>
            </a:extLst>
          </p:cNvPr>
          <p:cNvGraphicFramePr/>
          <p:nvPr>
            <p:extLst>
              <p:ext uri="{D42A27DB-BD31-4B8C-83A1-F6EECF244321}">
                <p14:modId xmlns:p14="http://schemas.microsoft.com/office/powerpoint/2010/main" val="3308510143"/>
              </p:ext>
            </p:extLst>
          </p:nvPr>
        </p:nvGraphicFramePr>
        <p:xfrm>
          <a:off x="2286000" y="1670844"/>
          <a:ext cx="4572000" cy="2416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heckmark with solid fill">
            <a:extLst>
              <a:ext uri="{FF2B5EF4-FFF2-40B4-BE49-F238E27FC236}">
                <a16:creationId xmlns:a16="http://schemas.microsoft.com/office/drawing/2014/main" id="{99D3AA3F-5377-2CD9-332C-1018ABA363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2974" y="3314787"/>
            <a:ext cx="607585" cy="607585"/>
          </a:xfrm>
          <a:prstGeom prst="rect">
            <a:avLst/>
          </a:prstGeom>
        </p:spPr>
      </p:pic>
    </p:spTree>
    <p:extLst>
      <p:ext uri="{BB962C8B-B14F-4D97-AF65-F5344CB8AC3E}">
        <p14:creationId xmlns:p14="http://schemas.microsoft.com/office/powerpoint/2010/main" val="770949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5" name="Google Shape;655;p36">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2" name="Google Shape;460;p29">
            <a:extLst>
              <a:ext uri="{FF2B5EF4-FFF2-40B4-BE49-F238E27FC236}">
                <a16:creationId xmlns:a16="http://schemas.microsoft.com/office/drawing/2014/main" id="{D2E42A2D-E64C-3E09-CC58-B246458CB009}"/>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D28CB37D-A65E-3F83-370C-143DC3F75498}"/>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6E1A70FE-267C-8BD4-2E2C-8C307615CA67}"/>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D7E4BE31-772F-ACF0-ED13-E86894A386F5}"/>
              </a:ext>
            </a:extLst>
          </p:cNvPr>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80D08F8A-2095-6137-8242-195A9F220910}"/>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4F832BCE-274E-2FAD-4052-45E28BADAA13}"/>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7C92A5C7-B848-96E1-A7EB-C9DE3D40E583}"/>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C6A9D396-89A5-E300-861E-5668588FB527}"/>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
        <p:nvSpPr>
          <p:cNvPr id="12" name="Google Shape;493;p31">
            <a:extLst>
              <a:ext uri="{FF2B5EF4-FFF2-40B4-BE49-F238E27FC236}">
                <a16:creationId xmlns:a16="http://schemas.microsoft.com/office/drawing/2014/main" id="{BB8622C1-3C61-BF98-86D7-8555D0EFAE12}"/>
              </a:ext>
            </a:extLst>
          </p:cNvPr>
          <p:cNvSpPr txBox="1">
            <a:spLocks/>
          </p:cNvSpPr>
          <p:nvPr/>
        </p:nvSpPr>
        <p:spPr>
          <a:xfrm>
            <a:off x="2871537" y="357271"/>
            <a:ext cx="5142371"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ar-SA" sz="4000" b="1" dirty="0">
                <a:solidFill>
                  <a:srgbClr val="000000"/>
                </a:solidFill>
                <a:latin typeface="Adobe Arabic" panose="02040503050201020203" pitchFamily="18" charset="-78"/>
                <a:cs typeface="Adobe Arabic" panose="02040503050201020203" pitchFamily="18" charset="-78"/>
              </a:rPr>
              <a:t>المتطلبات الوظيفية وغير الوظيفية</a:t>
            </a:r>
          </a:p>
        </p:txBody>
      </p:sp>
      <p:sp>
        <p:nvSpPr>
          <p:cNvPr id="13" name="Google Shape;516;p32">
            <a:extLst>
              <a:ext uri="{FF2B5EF4-FFF2-40B4-BE49-F238E27FC236}">
                <a16:creationId xmlns:a16="http://schemas.microsoft.com/office/drawing/2014/main" id="{3D65960C-A3DC-10BD-E634-6CB64C3E4FE5}"/>
              </a:ext>
            </a:extLst>
          </p:cNvPr>
          <p:cNvSpPr txBox="1">
            <a:spLocks/>
          </p:cNvSpPr>
          <p:nvPr/>
        </p:nvSpPr>
        <p:spPr>
          <a:xfrm>
            <a:off x="1640520" y="1306257"/>
            <a:ext cx="6938830" cy="2864912"/>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endParaRPr lang="ar-SA" sz="3000" b="1" dirty="0">
              <a:latin typeface="Adobe Arabic" panose="02040503050201020203" pitchFamily="18" charset="-78"/>
              <a:cs typeface="Adobe Arabic" panose="02040503050201020203" pitchFamily="18" charset="-78"/>
            </a:endParaRPr>
          </a:p>
        </p:txBody>
      </p:sp>
      <p:sp>
        <p:nvSpPr>
          <p:cNvPr id="15" name="مربع نص 14">
            <a:extLst>
              <a:ext uri="{FF2B5EF4-FFF2-40B4-BE49-F238E27FC236}">
                <a16:creationId xmlns:a16="http://schemas.microsoft.com/office/drawing/2014/main" id="{AFFF561E-F8FE-0E70-160E-1AF4CB2F5E91}"/>
              </a:ext>
            </a:extLst>
          </p:cNvPr>
          <p:cNvSpPr txBox="1"/>
          <p:nvPr/>
        </p:nvSpPr>
        <p:spPr>
          <a:xfrm>
            <a:off x="1027283" y="1282865"/>
            <a:ext cx="7684842" cy="1173398"/>
          </a:xfrm>
          <a:prstGeom prst="rect">
            <a:avLst/>
          </a:prstGeom>
          <a:noFill/>
        </p:spPr>
        <p:txBody>
          <a:bodyPr wrap="square">
            <a:spAutoFit/>
          </a:bodyPr>
          <a:lstStyle/>
          <a:p>
            <a:pPr algn="ctr" rtl="1">
              <a:lnSpc>
                <a:spcPts val="4230"/>
              </a:lnSpc>
            </a:pP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يتم</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في</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مرحلة</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التحليل</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البحث</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في</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تفاصيل</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النظام</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المطلوب</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أو</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أي</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متطلبات</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يطرحها</a:t>
            </a:r>
            <a:r>
              <a:rPr lang="en-US" sz="3600" b="1" dirty="0">
                <a:latin typeface="Adobe Arabic" panose="02040503050201020203" pitchFamily="18" charset="-78"/>
                <a:cs typeface="Adobe Arabic" panose="02040503050201020203" pitchFamily="18" charset="-78"/>
              </a:rPr>
              <a:t> </a:t>
            </a:r>
            <a:r>
              <a:rPr lang="en-US" sz="3600" b="1" dirty="0" err="1">
                <a:latin typeface="Adobe Arabic" panose="02040503050201020203" pitchFamily="18" charset="-78"/>
                <a:cs typeface="Adobe Arabic" panose="02040503050201020203" pitchFamily="18" charset="-78"/>
              </a:rPr>
              <a:t>العميل</a:t>
            </a:r>
            <a:r>
              <a:rPr lang="en-US" sz="3600" b="1" dirty="0">
                <a:latin typeface="Adobe Arabic" panose="02040503050201020203" pitchFamily="18" charset="-78"/>
                <a:cs typeface="Adobe Arabic" panose="02040503050201020203" pitchFamily="18" charset="-78"/>
              </a:rPr>
              <a:t>، </a:t>
            </a:r>
            <a:r>
              <a:rPr lang="en-US" sz="3600" b="1" dirty="0" err="1">
                <a:solidFill>
                  <a:schemeClr val="tx1">
                    <a:lumMod val="75000"/>
                  </a:schemeClr>
                </a:solidFill>
                <a:latin typeface="Adobe Arabic" panose="02040503050201020203" pitchFamily="18" charset="-78"/>
                <a:cs typeface="Adobe Arabic" panose="02040503050201020203" pitchFamily="18" charset="-78"/>
              </a:rPr>
              <a:t>والتي</a:t>
            </a:r>
            <a:r>
              <a:rPr lang="en-US" sz="3600" b="1" dirty="0">
                <a:solidFill>
                  <a:schemeClr val="tx1">
                    <a:lumMod val="75000"/>
                  </a:schemeClr>
                </a:solidFill>
                <a:latin typeface="Adobe Arabic" panose="02040503050201020203" pitchFamily="18" charset="-78"/>
                <a:cs typeface="Adobe Arabic" panose="02040503050201020203" pitchFamily="18" charset="-78"/>
              </a:rPr>
              <a:t> </a:t>
            </a:r>
            <a:r>
              <a:rPr lang="en-US" sz="3600" b="1" dirty="0" err="1">
                <a:solidFill>
                  <a:schemeClr val="tx1">
                    <a:lumMod val="75000"/>
                  </a:schemeClr>
                </a:solidFill>
                <a:latin typeface="Adobe Arabic" panose="02040503050201020203" pitchFamily="18" charset="-78"/>
                <a:cs typeface="Adobe Arabic" panose="02040503050201020203" pitchFamily="18" charset="-78"/>
              </a:rPr>
              <a:t>تنقسم</a:t>
            </a:r>
            <a:r>
              <a:rPr lang="en-US" sz="3600" b="1" dirty="0">
                <a:solidFill>
                  <a:schemeClr val="tx1">
                    <a:lumMod val="75000"/>
                  </a:schemeClr>
                </a:solidFill>
                <a:latin typeface="Adobe Arabic" panose="02040503050201020203" pitchFamily="18" charset="-78"/>
                <a:cs typeface="Adobe Arabic" panose="02040503050201020203" pitchFamily="18" charset="-78"/>
              </a:rPr>
              <a:t> </a:t>
            </a:r>
            <a:r>
              <a:rPr lang="en-US" sz="3600" b="1" dirty="0" err="1">
                <a:solidFill>
                  <a:schemeClr val="tx1">
                    <a:lumMod val="75000"/>
                  </a:schemeClr>
                </a:solidFill>
                <a:latin typeface="Adobe Arabic" panose="02040503050201020203" pitchFamily="18" charset="-78"/>
                <a:cs typeface="Adobe Arabic" panose="02040503050201020203" pitchFamily="18" charset="-78"/>
              </a:rPr>
              <a:t>إلى</a:t>
            </a:r>
            <a:r>
              <a:rPr lang="en-US" sz="3600" b="1" dirty="0">
                <a:solidFill>
                  <a:schemeClr val="tx1">
                    <a:lumMod val="75000"/>
                  </a:schemeClr>
                </a:solidFill>
                <a:latin typeface="Adobe Arabic" panose="02040503050201020203" pitchFamily="18" charset="-78"/>
                <a:cs typeface="Adobe Arabic" panose="02040503050201020203" pitchFamily="18" charset="-78"/>
              </a:rPr>
              <a:t> </a:t>
            </a:r>
            <a:r>
              <a:rPr lang="en-US" sz="3600" b="1" dirty="0" err="1">
                <a:solidFill>
                  <a:schemeClr val="tx1">
                    <a:lumMod val="75000"/>
                  </a:schemeClr>
                </a:solidFill>
                <a:latin typeface="Adobe Arabic" panose="02040503050201020203" pitchFamily="18" charset="-78"/>
                <a:cs typeface="Adobe Arabic" panose="02040503050201020203" pitchFamily="18" charset="-78"/>
              </a:rPr>
              <a:t>قسمين</a:t>
            </a:r>
            <a:r>
              <a:rPr lang="en-US" sz="3600" b="1" dirty="0">
                <a:solidFill>
                  <a:schemeClr val="tx1">
                    <a:lumMod val="75000"/>
                  </a:schemeClr>
                </a:solidFill>
                <a:latin typeface="Adobe Arabic" panose="02040503050201020203" pitchFamily="18" charset="-78"/>
                <a:cs typeface="Adobe Arabic" panose="02040503050201020203" pitchFamily="18" charset="-78"/>
              </a:rPr>
              <a:t> </a:t>
            </a:r>
            <a:r>
              <a:rPr lang="en-US" sz="3600" b="1" dirty="0">
                <a:latin typeface="Adobe Arabic" panose="02040503050201020203" pitchFamily="18" charset="-78"/>
                <a:cs typeface="Adobe Arabic" panose="02040503050201020203" pitchFamily="18" charset="-78"/>
              </a:rPr>
              <a:t>: </a:t>
            </a:r>
          </a:p>
        </p:txBody>
      </p:sp>
      <p:grpSp>
        <p:nvGrpSpPr>
          <p:cNvPr id="10" name="Google Shape;669;p37">
            <a:extLst>
              <a:ext uri="{FF2B5EF4-FFF2-40B4-BE49-F238E27FC236}">
                <a16:creationId xmlns:a16="http://schemas.microsoft.com/office/drawing/2014/main" id="{A8137536-63F1-E419-F4E2-1BD7A3263333}"/>
              </a:ext>
            </a:extLst>
          </p:cNvPr>
          <p:cNvGrpSpPr/>
          <p:nvPr/>
        </p:nvGrpSpPr>
        <p:grpSpPr>
          <a:xfrm>
            <a:off x="4917374" y="2830898"/>
            <a:ext cx="3268511" cy="1173398"/>
            <a:chOff x="2920838" y="3190475"/>
            <a:chExt cx="3945325" cy="1725900"/>
          </a:xfrm>
        </p:grpSpPr>
        <p:sp>
          <p:nvSpPr>
            <p:cNvPr id="11" name="Google Shape;670;p37">
              <a:extLst>
                <a:ext uri="{FF2B5EF4-FFF2-40B4-BE49-F238E27FC236}">
                  <a16:creationId xmlns:a16="http://schemas.microsoft.com/office/drawing/2014/main" id="{2C8009B8-88BD-B9D3-682A-9084D0687776}"/>
                </a:ext>
              </a:extLst>
            </p:cNvPr>
            <p:cNvSpPr/>
            <p:nvPr/>
          </p:nvSpPr>
          <p:spPr>
            <a:xfrm>
              <a:off x="2920838" y="3647375"/>
              <a:ext cx="3945300" cy="1269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1;p37">
              <a:extLst>
                <a:ext uri="{FF2B5EF4-FFF2-40B4-BE49-F238E27FC236}">
                  <a16:creationId xmlns:a16="http://schemas.microsoft.com/office/drawing/2014/main" id="{208E2259-251B-3967-F33D-B262B887AE37}"/>
                </a:ext>
              </a:extLst>
            </p:cNvPr>
            <p:cNvSpPr/>
            <p:nvPr/>
          </p:nvSpPr>
          <p:spPr>
            <a:xfrm>
              <a:off x="2920838" y="3190475"/>
              <a:ext cx="39453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2;p37">
              <a:extLst>
                <a:ext uri="{FF2B5EF4-FFF2-40B4-BE49-F238E27FC236}">
                  <a16:creationId xmlns:a16="http://schemas.microsoft.com/office/drawing/2014/main" id="{54441EC4-DEE1-752F-00D8-BE0788B240CF}"/>
                </a:ext>
              </a:extLst>
            </p:cNvPr>
            <p:cNvSpPr/>
            <p:nvPr/>
          </p:nvSpPr>
          <p:spPr>
            <a:xfrm>
              <a:off x="6378063" y="319047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Google Shape;679;p37">
            <a:hlinkClick r:id="" action="ppaction://noaction"/>
            <a:extLst>
              <a:ext uri="{FF2B5EF4-FFF2-40B4-BE49-F238E27FC236}">
                <a16:creationId xmlns:a16="http://schemas.microsoft.com/office/drawing/2014/main" id="{9D1A64DF-9F76-BF68-A09F-216DD0BEEEE8}"/>
              </a:ext>
            </a:extLst>
          </p:cNvPr>
          <p:cNvPicPr preferRelativeResize="0"/>
          <p:nvPr/>
        </p:nvPicPr>
        <p:blipFill rotWithShape="1">
          <a:blip r:embed="rId3">
            <a:alphaModFix/>
          </a:blip>
          <a:srcRect t="465" b="475"/>
          <a:stretch/>
        </p:blipFill>
        <p:spPr>
          <a:xfrm>
            <a:off x="7922534" y="2924408"/>
            <a:ext cx="178874" cy="175986"/>
          </a:xfrm>
          <a:prstGeom prst="rect">
            <a:avLst/>
          </a:prstGeom>
          <a:noFill/>
          <a:ln>
            <a:noFill/>
          </a:ln>
        </p:spPr>
      </p:pic>
      <p:sp>
        <p:nvSpPr>
          <p:cNvPr id="23" name="Google Shape;493;p31">
            <a:extLst>
              <a:ext uri="{FF2B5EF4-FFF2-40B4-BE49-F238E27FC236}">
                <a16:creationId xmlns:a16="http://schemas.microsoft.com/office/drawing/2014/main" id="{148CF139-B6CE-9989-367F-1CAF32849FCE}"/>
              </a:ext>
            </a:extLst>
          </p:cNvPr>
          <p:cNvSpPr txBox="1">
            <a:spLocks/>
          </p:cNvSpPr>
          <p:nvPr/>
        </p:nvSpPr>
        <p:spPr>
          <a:xfrm>
            <a:off x="5181600" y="3292985"/>
            <a:ext cx="2896362"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ar-SA" b="1" dirty="0">
                <a:solidFill>
                  <a:srgbClr val="000000"/>
                </a:solidFill>
                <a:latin typeface="Adobe Arabic" panose="02040503050201020203" pitchFamily="18" charset="-78"/>
                <a:cs typeface="Adobe Arabic" panose="02040503050201020203" pitchFamily="18" charset="-78"/>
              </a:rPr>
              <a:t>المتطلبات الوظيفية</a:t>
            </a:r>
          </a:p>
          <a:p>
            <a:pPr algn="ctr"/>
            <a:r>
              <a:rPr lang="en-US" b="1" dirty="0">
                <a:solidFill>
                  <a:srgbClr val="000000"/>
                </a:solidFill>
                <a:latin typeface="Adobe Arabic" panose="02040503050201020203" pitchFamily="18" charset="-78"/>
                <a:cs typeface="Adobe Arabic" panose="02040503050201020203" pitchFamily="18" charset="-78"/>
              </a:rPr>
              <a:t>Functional Requirements</a:t>
            </a:r>
            <a:endParaRPr lang="ar-SA" b="1" dirty="0">
              <a:solidFill>
                <a:srgbClr val="000000"/>
              </a:solidFill>
              <a:latin typeface="Adobe Arabic" panose="02040503050201020203" pitchFamily="18" charset="-78"/>
              <a:cs typeface="Adobe Arabic" panose="02040503050201020203" pitchFamily="18" charset="-78"/>
            </a:endParaRPr>
          </a:p>
        </p:txBody>
      </p:sp>
      <p:grpSp>
        <p:nvGrpSpPr>
          <p:cNvPr id="24" name="Google Shape;669;p37">
            <a:extLst>
              <a:ext uri="{FF2B5EF4-FFF2-40B4-BE49-F238E27FC236}">
                <a16:creationId xmlns:a16="http://schemas.microsoft.com/office/drawing/2014/main" id="{D38DD252-1318-DC1B-597D-C0E6CC15153E}"/>
              </a:ext>
            </a:extLst>
          </p:cNvPr>
          <p:cNvGrpSpPr/>
          <p:nvPr/>
        </p:nvGrpSpPr>
        <p:grpSpPr>
          <a:xfrm>
            <a:off x="1099661" y="2859490"/>
            <a:ext cx="3608385" cy="1173398"/>
            <a:chOff x="2920838" y="3190475"/>
            <a:chExt cx="3945325" cy="1725900"/>
          </a:xfrm>
        </p:grpSpPr>
        <p:sp>
          <p:nvSpPr>
            <p:cNvPr id="25" name="Google Shape;670;p37">
              <a:extLst>
                <a:ext uri="{FF2B5EF4-FFF2-40B4-BE49-F238E27FC236}">
                  <a16:creationId xmlns:a16="http://schemas.microsoft.com/office/drawing/2014/main" id="{AE4EE153-E537-1B0D-AFF8-8E751B608B92}"/>
                </a:ext>
              </a:extLst>
            </p:cNvPr>
            <p:cNvSpPr/>
            <p:nvPr/>
          </p:nvSpPr>
          <p:spPr>
            <a:xfrm>
              <a:off x="2920838" y="3647375"/>
              <a:ext cx="3945300" cy="1269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1;p37">
              <a:extLst>
                <a:ext uri="{FF2B5EF4-FFF2-40B4-BE49-F238E27FC236}">
                  <a16:creationId xmlns:a16="http://schemas.microsoft.com/office/drawing/2014/main" id="{E0223AF9-41EE-0162-7AF7-D5C6FF074669}"/>
                </a:ext>
              </a:extLst>
            </p:cNvPr>
            <p:cNvSpPr/>
            <p:nvPr/>
          </p:nvSpPr>
          <p:spPr>
            <a:xfrm>
              <a:off x="2920838" y="3190475"/>
              <a:ext cx="39453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72;p37">
              <a:extLst>
                <a:ext uri="{FF2B5EF4-FFF2-40B4-BE49-F238E27FC236}">
                  <a16:creationId xmlns:a16="http://schemas.microsoft.com/office/drawing/2014/main" id="{1570FE53-7E52-A315-4A2D-A39E1EAF3F3A}"/>
                </a:ext>
              </a:extLst>
            </p:cNvPr>
            <p:cNvSpPr/>
            <p:nvPr/>
          </p:nvSpPr>
          <p:spPr>
            <a:xfrm>
              <a:off x="6378063" y="319047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679;p37">
            <a:hlinkClick r:id="" action="ppaction://noaction"/>
            <a:extLst>
              <a:ext uri="{FF2B5EF4-FFF2-40B4-BE49-F238E27FC236}">
                <a16:creationId xmlns:a16="http://schemas.microsoft.com/office/drawing/2014/main" id="{5113F65B-07D4-9592-21C9-884F75A31C52}"/>
              </a:ext>
            </a:extLst>
          </p:cNvPr>
          <p:cNvPicPr preferRelativeResize="0"/>
          <p:nvPr/>
        </p:nvPicPr>
        <p:blipFill rotWithShape="1">
          <a:blip r:embed="rId3">
            <a:alphaModFix/>
          </a:blip>
          <a:srcRect t="465" b="475"/>
          <a:stretch/>
        </p:blipFill>
        <p:spPr>
          <a:xfrm>
            <a:off x="4381706" y="2927667"/>
            <a:ext cx="178874" cy="175986"/>
          </a:xfrm>
          <a:prstGeom prst="rect">
            <a:avLst/>
          </a:prstGeom>
          <a:noFill/>
          <a:ln>
            <a:noFill/>
          </a:ln>
        </p:spPr>
      </p:pic>
      <p:sp>
        <p:nvSpPr>
          <p:cNvPr id="29" name="Google Shape;493;p31">
            <a:extLst>
              <a:ext uri="{FF2B5EF4-FFF2-40B4-BE49-F238E27FC236}">
                <a16:creationId xmlns:a16="http://schemas.microsoft.com/office/drawing/2014/main" id="{AB6360D7-B0C1-A271-FA7A-B320865137FC}"/>
              </a:ext>
            </a:extLst>
          </p:cNvPr>
          <p:cNvSpPr txBox="1">
            <a:spLocks/>
          </p:cNvSpPr>
          <p:nvPr/>
        </p:nvSpPr>
        <p:spPr>
          <a:xfrm>
            <a:off x="1159822" y="3317387"/>
            <a:ext cx="3505962"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ar-SA" b="1" dirty="0">
                <a:solidFill>
                  <a:srgbClr val="000000"/>
                </a:solidFill>
                <a:latin typeface="Adobe Arabic" panose="02040503050201020203" pitchFamily="18" charset="-78"/>
                <a:cs typeface="Adobe Arabic" panose="02040503050201020203" pitchFamily="18" charset="-78"/>
              </a:rPr>
              <a:t>المتطلبات غير الوظيفية</a:t>
            </a:r>
          </a:p>
          <a:p>
            <a:pPr algn="ctr"/>
            <a:r>
              <a:rPr lang="en-US" b="1" dirty="0">
                <a:solidFill>
                  <a:srgbClr val="000000"/>
                </a:solidFill>
                <a:latin typeface="Adobe Arabic" panose="02040503050201020203" pitchFamily="18" charset="-78"/>
                <a:cs typeface="Adobe Arabic" panose="02040503050201020203" pitchFamily="18" charset="-78"/>
              </a:rPr>
              <a:t>Non Functional Requirements</a:t>
            </a:r>
            <a:endParaRPr lang="ar-SA" b="1" dirty="0">
              <a:solidFill>
                <a:srgbClr val="00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8401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nodePh="1">
                                  <p:stCondLst>
                                    <p:cond delay="0"/>
                                  </p:stCondLst>
                                  <p:endCondLst>
                                    <p:cond evt="begin" delay="0">
                                      <p:tn val="10"/>
                                    </p:cond>
                                  </p:endCondLst>
                                  <p:childTnLst>
                                    <p:animEffect transition="out" filter="fade">
                                      <p:cBhvr>
                                        <p:cTn id="11" dur="500"/>
                                        <p:tgtEl>
                                          <p:spTgt spid="13">
                                            <p:txEl>
                                              <p:pRg st="0" end="0"/>
                                            </p:txEl>
                                          </p:spTgt>
                                        </p:tgtEl>
                                      </p:cBhvr>
                                    </p:animEffect>
                                    <p:set>
                                      <p:cBhvr>
                                        <p:cTn id="12"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23"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ar-SA" b="1" dirty="0">
                <a:solidFill>
                  <a:schemeClr val="accent1">
                    <a:lumMod val="75000"/>
                  </a:schemeClr>
                </a:solidFill>
                <a:latin typeface="Adobe Arabic" panose="02040503050201020203" charset="-78"/>
                <a:cs typeface="Adobe Arabic" panose="02040503050201020203" charset="-78"/>
              </a:rPr>
              <a:t>المتطلبات في مرحلة التحليل</a:t>
            </a:r>
          </a:p>
        </p:txBody>
      </p:sp>
      <p:sp>
        <p:nvSpPr>
          <p:cNvPr id="9" name="Content Placeholder 8"/>
          <p:cNvSpPr>
            <a:spLocks noGrp="1"/>
          </p:cNvSpPr>
          <p:nvPr>
            <p:ph idx="1"/>
          </p:nvPr>
        </p:nvSpPr>
        <p:spPr>
          <a:xfrm>
            <a:off x="1385646" y="1113588"/>
            <a:ext cx="6272454" cy="3855876"/>
          </a:xfrm>
          <a:ln>
            <a:solidFill>
              <a:srgbClr val="4F81BD"/>
            </a:solidFill>
          </a:ln>
        </p:spPr>
        <p:txBody>
          <a:bodyPr>
            <a:noAutofit/>
          </a:bodyPr>
          <a:lstStyle/>
          <a:p>
            <a:pPr marL="0" indent="0" algn="just">
              <a:lnSpc>
                <a:spcPct val="150000"/>
              </a:lnSpc>
              <a:buNone/>
            </a:pPr>
            <a:r>
              <a:rPr lang="ar-SA" b="1" dirty="0">
                <a:latin typeface="Adobe Arabic" panose="02040503050201020203" charset="-78"/>
                <a:cs typeface="Adobe Arabic" panose="02040503050201020203" charset="-78"/>
              </a:rPr>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19</a:t>
            </a:fld>
            <a:endParaRPr lang="ar-SA"/>
          </a:p>
        </p:txBody>
      </p:sp>
      <p:sp>
        <p:nvSpPr>
          <p:cNvPr id="2" name="Rectangle 1">
            <a:extLst>
              <a:ext uri="{FF2B5EF4-FFF2-40B4-BE49-F238E27FC236}">
                <a16:creationId xmlns:a16="http://schemas.microsoft.com/office/drawing/2014/main" id="{D6E2438F-7A44-E87C-F972-AE6CE0C2C0BB}"/>
              </a:ext>
            </a:extLst>
          </p:cNvPr>
          <p:cNvSpPr/>
          <p:nvPr/>
        </p:nvSpPr>
        <p:spPr>
          <a:xfrm>
            <a:off x="5088467" y="1792065"/>
            <a:ext cx="2182760" cy="117550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800" b="1" dirty="0">
                <a:solidFill>
                  <a:schemeClr val="tx1"/>
                </a:solidFill>
                <a:latin typeface="Adobe Arabic" panose="02040503050201020203" charset="-78"/>
                <a:cs typeface="Adobe Arabic" panose="02040503050201020203" charset="-78"/>
              </a:rPr>
              <a:t>المتطلبات الوظيفية</a:t>
            </a:r>
          </a:p>
        </p:txBody>
      </p:sp>
      <p:sp>
        <p:nvSpPr>
          <p:cNvPr id="3" name="Rectangle 2">
            <a:extLst>
              <a:ext uri="{FF2B5EF4-FFF2-40B4-BE49-F238E27FC236}">
                <a16:creationId xmlns:a16="http://schemas.microsoft.com/office/drawing/2014/main" id="{D2DAB269-2C5E-E5FA-8393-EAD37FE357A1}"/>
              </a:ext>
            </a:extLst>
          </p:cNvPr>
          <p:cNvSpPr/>
          <p:nvPr/>
        </p:nvSpPr>
        <p:spPr>
          <a:xfrm>
            <a:off x="5088467" y="3134032"/>
            <a:ext cx="2182760" cy="1175501"/>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latin typeface="Adobe Arabic" panose="02040503050201020203" charset="-78"/>
                <a:cs typeface="Adobe Arabic" panose="02040503050201020203" charset="-78"/>
              </a:rPr>
              <a:t>المتطلبات الغير وظيفية</a:t>
            </a:r>
          </a:p>
        </p:txBody>
      </p:sp>
      <p:sp>
        <p:nvSpPr>
          <p:cNvPr id="5" name="Rectangle 4">
            <a:extLst>
              <a:ext uri="{FF2B5EF4-FFF2-40B4-BE49-F238E27FC236}">
                <a16:creationId xmlns:a16="http://schemas.microsoft.com/office/drawing/2014/main" id="{815E2B67-0BB3-4ACC-16FC-D8F42EFF3D3D}"/>
              </a:ext>
            </a:extLst>
          </p:cNvPr>
          <p:cNvSpPr/>
          <p:nvPr/>
        </p:nvSpPr>
        <p:spPr>
          <a:xfrm>
            <a:off x="1786468" y="1792065"/>
            <a:ext cx="3143726" cy="11755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100" b="1" dirty="0">
                <a:solidFill>
                  <a:schemeClr val="tx1"/>
                </a:solidFill>
                <a:latin typeface="Adobe Arabic" panose="02040503050201020203" charset="-78"/>
                <a:cs typeface="Adobe Arabic" panose="02040503050201020203" charset="-78"/>
              </a:rPr>
              <a:t>تحدد ما يجب على النظام القيام به بشكل أساسي </a:t>
            </a:r>
            <a:r>
              <a:rPr lang="ar-SA" sz="2100" b="1" dirty="0">
                <a:solidFill>
                  <a:srgbClr val="FF0000"/>
                </a:solidFill>
                <a:latin typeface="Adobe Arabic" panose="02040503050201020203" charset="-78"/>
                <a:cs typeface="Adobe Arabic" panose="02040503050201020203" charset="-78"/>
              </a:rPr>
              <a:t>(وظائف أساسية)</a:t>
            </a:r>
          </a:p>
        </p:txBody>
      </p:sp>
      <p:sp>
        <p:nvSpPr>
          <p:cNvPr id="6" name="Rectangle 5">
            <a:extLst>
              <a:ext uri="{FF2B5EF4-FFF2-40B4-BE49-F238E27FC236}">
                <a16:creationId xmlns:a16="http://schemas.microsoft.com/office/drawing/2014/main" id="{81C453AD-B16B-70E8-C232-365B719AF407}"/>
              </a:ext>
            </a:extLst>
          </p:cNvPr>
          <p:cNvSpPr/>
          <p:nvPr/>
        </p:nvSpPr>
        <p:spPr>
          <a:xfrm>
            <a:off x="1786468" y="3134032"/>
            <a:ext cx="3143726" cy="11755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100" b="1" dirty="0">
                <a:solidFill>
                  <a:schemeClr val="tx1"/>
                </a:solidFill>
                <a:latin typeface="Adobe Arabic" panose="02040503050201020203" charset="-78"/>
                <a:cs typeface="Adobe Arabic" panose="02040503050201020203" charset="-78"/>
              </a:rPr>
              <a:t>تصف خصائص </a:t>
            </a:r>
            <a:r>
              <a:rPr lang="ar-SA" sz="2100" b="1" dirty="0">
                <a:solidFill>
                  <a:srgbClr val="FF0000"/>
                </a:solidFill>
                <a:latin typeface="Adobe Arabic" panose="02040503050201020203" charset="-78"/>
                <a:cs typeface="Adobe Arabic" panose="02040503050201020203" charset="-78"/>
              </a:rPr>
              <a:t>جودة</a:t>
            </a:r>
            <a:r>
              <a:rPr lang="ar-SA" sz="2100" b="1" dirty="0">
                <a:solidFill>
                  <a:schemeClr val="tx1"/>
                </a:solidFill>
                <a:latin typeface="Adobe Arabic" panose="02040503050201020203" charset="-78"/>
                <a:cs typeface="Adobe Arabic" panose="02040503050201020203" charset="-78"/>
              </a:rPr>
              <a:t> النظام و</a:t>
            </a:r>
            <a:r>
              <a:rPr lang="ar-SA" sz="2100" b="1" dirty="0">
                <a:solidFill>
                  <a:srgbClr val="FF0000"/>
                </a:solidFill>
                <a:latin typeface="Adobe Arabic" panose="02040503050201020203" charset="-78"/>
                <a:cs typeface="Adobe Arabic" panose="02040503050201020203" charset="-78"/>
              </a:rPr>
              <a:t>المعايير</a:t>
            </a:r>
            <a:r>
              <a:rPr lang="ar-SA" sz="2100" b="1" dirty="0">
                <a:solidFill>
                  <a:schemeClr val="tx1"/>
                </a:solidFill>
                <a:latin typeface="Adobe Arabic" panose="02040503050201020203" charset="-78"/>
                <a:cs typeface="Adobe Arabic" panose="02040503050201020203" charset="-78"/>
              </a:rPr>
              <a:t> التي تحكم تشغيله</a:t>
            </a:r>
          </a:p>
        </p:txBody>
      </p:sp>
    </p:spTree>
    <p:extLst>
      <p:ext uri="{BB962C8B-B14F-4D97-AF65-F5344CB8AC3E}">
        <p14:creationId xmlns:p14="http://schemas.microsoft.com/office/powerpoint/2010/main" val="21104850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59" name="Google Shape;459;p29"/>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460" name="Google Shape;460;p29"/>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461" name="Google Shape;461;p29"/>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62" name="Google Shape;462;p29"/>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463" name="Google Shape;463;p29"/>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464" name="Google Shape;464;p29"/>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465" name="Google Shape;465;p29"/>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466" name="Google Shape;466;p29"/>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467" name="Google Shape;467;p29"/>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
        <p:nvSpPr>
          <p:cNvPr id="19" name="TextBox 23">
            <a:extLst>
              <a:ext uri="{FF2B5EF4-FFF2-40B4-BE49-F238E27FC236}">
                <a16:creationId xmlns:a16="http://schemas.microsoft.com/office/drawing/2014/main" id="{345FB82B-4FC9-6CA3-C546-E7DFC34A2520}"/>
              </a:ext>
            </a:extLst>
          </p:cNvPr>
          <p:cNvSpPr txBox="1"/>
          <p:nvPr/>
        </p:nvSpPr>
        <p:spPr>
          <a:xfrm>
            <a:off x="3669082" y="182425"/>
            <a:ext cx="2526000" cy="795089"/>
          </a:xfrm>
          <a:prstGeom prst="rect">
            <a:avLst/>
          </a:prstGeom>
        </p:spPr>
        <p:txBody>
          <a:bodyPr wrap="square" lIns="0" tIns="0" rIns="0" bIns="0" rtlCol="0" anchor="t">
            <a:spAutoFit/>
          </a:bodyPr>
          <a:lstStyle/>
          <a:p>
            <a:pPr algn="r">
              <a:lnSpc>
                <a:spcPts val="6160"/>
              </a:lnSpc>
              <a:spcBef>
                <a:spcPct val="0"/>
              </a:spcBef>
            </a:pPr>
            <a:r>
              <a:rPr lang="ar-SA" sz="4500" b="1" dirty="0">
                <a:solidFill>
                  <a:srgbClr val="000000"/>
                </a:solidFill>
                <a:latin typeface="Adobe Arabic" panose="02040503050201020203" pitchFamily="18" charset="-78"/>
                <a:cs typeface="Adobe Arabic" panose="02040503050201020203" pitchFamily="18" charset="-78"/>
              </a:rPr>
              <a:t>التغذية الراجعة </a:t>
            </a:r>
            <a:endParaRPr lang="en-US" sz="4500" b="1" dirty="0">
              <a:solidFill>
                <a:srgbClr val="000000"/>
              </a:solidFill>
              <a:latin typeface="Adobe Arabic" panose="02040503050201020203" pitchFamily="18" charset="-78"/>
              <a:cs typeface="Adobe Arabic" panose="02040503050201020203" pitchFamily="18" charset="-78"/>
            </a:endParaRPr>
          </a:p>
        </p:txBody>
      </p:sp>
      <p:sp>
        <p:nvSpPr>
          <p:cNvPr id="469" name="TextBox 23">
            <a:extLst>
              <a:ext uri="{FF2B5EF4-FFF2-40B4-BE49-F238E27FC236}">
                <a16:creationId xmlns:a16="http://schemas.microsoft.com/office/drawing/2014/main" id="{9E1E6A22-91BD-68B9-6F3F-C1CF18C306CF}"/>
              </a:ext>
            </a:extLst>
          </p:cNvPr>
          <p:cNvSpPr txBox="1"/>
          <p:nvPr/>
        </p:nvSpPr>
        <p:spPr>
          <a:xfrm>
            <a:off x="4665957" y="1346800"/>
            <a:ext cx="4022577" cy="384721"/>
          </a:xfrm>
          <a:prstGeom prst="rect">
            <a:avLst/>
          </a:prstGeom>
        </p:spPr>
        <p:txBody>
          <a:bodyPr wrap="square" lIns="0" tIns="0" rIns="0" bIns="0" rtlCol="0" anchor="t">
            <a:spAutoFit/>
          </a:bodyPr>
          <a:lstStyle/>
          <a:p>
            <a:pPr algn="r">
              <a:spcBef>
                <a:spcPct val="0"/>
              </a:spcBef>
            </a:pPr>
            <a:endParaRPr lang="ar-SA" sz="2500" b="1" dirty="0">
              <a:latin typeface="Adobe Arabic" panose="02040503050201020203" pitchFamily="18" charset="-78"/>
              <a:cs typeface="Adobe Arabic" panose="02040503050201020203" pitchFamily="18" charset="-78"/>
              <a:sym typeface="Wingdings" panose="05000000000000000000" pitchFamily="2" charset="2"/>
            </a:endParaRPr>
          </a:p>
        </p:txBody>
      </p:sp>
      <p:sp>
        <p:nvSpPr>
          <p:cNvPr id="4" name="Rounded Rectangle 45">
            <a:extLst>
              <a:ext uri="{FF2B5EF4-FFF2-40B4-BE49-F238E27FC236}">
                <a16:creationId xmlns:a16="http://schemas.microsoft.com/office/drawing/2014/main" id="{ED7210E2-F2FC-947D-B49F-46AB1C586050}"/>
              </a:ext>
            </a:extLst>
          </p:cNvPr>
          <p:cNvSpPr/>
          <p:nvPr/>
        </p:nvSpPr>
        <p:spPr>
          <a:xfrm>
            <a:off x="4642803" y="1246947"/>
            <a:ext cx="4146292" cy="1358989"/>
          </a:xfrm>
          <a:prstGeom prst="roundRect">
            <a:avLst/>
          </a:prstGeom>
          <a:solidFill>
            <a:srgbClr val="FFFFF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r">
              <a:spcBef>
                <a:spcPct val="0"/>
              </a:spcBef>
            </a:pPr>
            <a:r>
              <a:rPr lang="ar-SA" sz="2400" b="1" dirty="0">
                <a:latin typeface="Adobe Arabic" panose="02040503050201020203" pitchFamily="18" charset="-78"/>
                <a:cs typeface="Adobe Arabic" panose="02040503050201020203" pitchFamily="18" charset="-78"/>
              </a:rPr>
              <a:t>مرحلة تستخدم فيها لغات البرمجة لإعداد النظام </a:t>
            </a:r>
          </a:p>
          <a:p>
            <a:pPr algn="r">
              <a:spcBef>
                <a:spcPct val="0"/>
              </a:spcBef>
            </a:pPr>
            <a:r>
              <a:rPr lang="en-US" sz="2400" b="1" dirty="0">
                <a:latin typeface="Adobe Arabic" panose="02040503050201020203" pitchFamily="18" charset="-78"/>
                <a:cs typeface="Adobe Arabic" panose="02040503050201020203" pitchFamily="18" charset="-78"/>
                <a:sym typeface="Wingdings" panose="05000000000000000000" pitchFamily="2" charset="2"/>
              </a:rPr>
              <a:t>   </a:t>
            </a:r>
            <a:r>
              <a:rPr lang="ar-SA" sz="2400" b="1" dirty="0">
                <a:latin typeface="Adobe Arabic" panose="02040503050201020203" pitchFamily="18" charset="-78"/>
                <a:cs typeface="Adobe Arabic" panose="02040503050201020203" pitchFamily="18" charset="-78"/>
                <a:sym typeface="Wingdings" panose="05000000000000000000" pitchFamily="2" charset="2"/>
              </a:rPr>
              <a:t>التحليل        التصميم</a:t>
            </a:r>
          </a:p>
          <a:p>
            <a:pPr algn="r">
              <a:spcBef>
                <a:spcPct val="0"/>
              </a:spcBef>
            </a:pPr>
            <a:r>
              <a:rPr lang="ar-SA" sz="2400" b="1" dirty="0">
                <a:latin typeface="Adobe Arabic" panose="02040503050201020203" pitchFamily="18" charset="-78"/>
                <a:cs typeface="Adobe Arabic" panose="02040503050201020203" pitchFamily="18" charset="-78"/>
                <a:sym typeface="Wingdings" panose="05000000000000000000" pitchFamily="2" charset="2"/>
              </a:rPr>
              <a:t>التطوير       التنفيذ</a:t>
            </a:r>
          </a:p>
        </p:txBody>
      </p:sp>
      <p:sp>
        <p:nvSpPr>
          <p:cNvPr id="5" name="Rounded Rectangle 18">
            <a:extLst>
              <a:ext uri="{FF2B5EF4-FFF2-40B4-BE49-F238E27FC236}">
                <a16:creationId xmlns:a16="http://schemas.microsoft.com/office/drawing/2014/main" id="{3AB8553A-51B4-2FF8-DD4F-4E8B767BD561}"/>
              </a:ext>
            </a:extLst>
          </p:cNvPr>
          <p:cNvSpPr/>
          <p:nvPr/>
        </p:nvSpPr>
        <p:spPr>
          <a:xfrm>
            <a:off x="4743928" y="1302625"/>
            <a:ext cx="4022577" cy="1188164"/>
          </a:xfrm>
          <a:prstGeom prst="roundRect">
            <a:avLst/>
          </a:prstGeom>
          <a:solidFill>
            <a:schemeClr val="accent5"/>
          </a:solidFill>
          <a:ln w="25400" cap="flat" cmpd="sng" algn="ctr">
            <a:solidFill>
              <a:srgbClr val="2D2D8A">
                <a:shade val="50000"/>
              </a:srgbClr>
            </a:solid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3713" b="1" i="0" u="none" strike="noStrike" kern="1200" cap="none" spc="0" normalizeH="0" baseline="0" noProof="0" dirty="0">
              <a:ln>
                <a:noFill/>
              </a:ln>
              <a:solidFill>
                <a:srgbClr val="FFFFFF"/>
              </a:solidFill>
              <a:effectLst/>
              <a:uLnTx/>
              <a:uFillTx/>
              <a:latin typeface="Arial"/>
              <a:ea typeface="+mn-ea"/>
              <a:cs typeface="+mn-cs"/>
            </a:endParaRPr>
          </a:p>
        </p:txBody>
      </p:sp>
      <p:sp>
        <p:nvSpPr>
          <p:cNvPr id="479" name="Google Shape;464;p29">
            <a:extLst>
              <a:ext uri="{FF2B5EF4-FFF2-40B4-BE49-F238E27FC236}">
                <a16:creationId xmlns:a16="http://schemas.microsoft.com/office/drawing/2014/main" id="{D166E7EF-01DA-3814-B980-A78C9A898505}"/>
              </a:ext>
            </a:extLst>
          </p:cNvPr>
          <p:cNvSpPr/>
          <p:nvPr/>
        </p:nvSpPr>
        <p:spPr>
          <a:xfrm>
            <a:off x="5209130" y="184073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800" b="1" dirty="0">
                <a:solidFill>
                  <a:schemeClr val="tx2"/>
                </a:solidFill>
                <a:latin typeface="Raleway"/>
                <a:ea typeface="Raleway"/>
                <a:cs typeface="Raleway"/>
                <a:sym typeface="Raleway"/>
              </a:rPr>
              <a:t>02</a:t>
            </a:r>
          </a:p>
        </p:txBody>
      </p:sp>
      <p:sp>
        <p:nvSpPr>
          <p:cNvPr id="6" name="Rounded Rectangle 45">
            <a:extLst>
              <a:ext uri="{FF2B5EF4-FFF2-40B4-BE49-F238E27FC236}">
                <a16:creationId xmlns:a16="http://schemas.microsoft.com/office/drawing/2014/main" id="{567A53D6-B56A-8134-3BE9-A4FCF01F614C}"/>
              </a:ext>
            </a:extLst>
          </p:cNvPr>
          <p:cNvSpPr/>
          <p:nvPr/>
        </p:nvSpPr>
        <p:spPr>
          <a:xfrm>
            <a:off x="4657334" y="2997417"/>
            <a:ext cx="4131761" cy="1591735"/>
          </a:xfrm>
          <a:prstGeom prst="roundRect">
            <a:avLst/>
          </a:prstGeom>
          <a:solidFill>
            <a:srgbClr val="FFFFF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r">
              <a:spcBef>
                <a:spcPct val="0"/>
              </a:spcBef>
            </a:pPr>
            <a:r>
              <a:rPr lang="ar-SA" sz="2000" b="1" dirty="0">
                <a:latin typeface="Adobe Arabic" panose="02040503050201020203" pitchFamily="18" charset="-78"/>
                <a:cs typeface="Adobe Arabic" panose="02040503050201020203" pitchFamily="18" charset="-78"/>
              </a:rPr>
              <a:t>مرحلة يمكن تنفيذها ليس فقط من قبل فريق تقنية المعلومات ولكن أيضاً بواسطة المستخدمين والإدارة :      </a:t>
            </a:r>
            <a:r>
              <a:rPr lang="ar-SA" sz="2000" b="1" dirty="0">
                <a:latin typeface="Adobe Arabic" panose="02040503050201020203" pitchFamily="18" charset="-78"/>
                <a:cs typeface="Adobe Arabic" panose="02040503050201020203" pitchFamily="18" charset="-78"/>
                <a:sym typeface="Wingdings" panose="05000000000000000000" pitchFamily="2" charset="2"/>
              </a:rPr>
              <a:t>       التصميم    التقييم</a:t>
            </a:r>
          </a:p>
          <a:p>
            <a:pPr algn="r">
              <a:spcBef>
                <a:spcPct val="0"/>
              </a:spcBef>
            </a:pPr>
            <a:r>
              <a:rPr lang="ar-SA" sz="2000" b="1" dirty="0">
                <a:latin typeface="Adobe Arabic" panose="02040503050201020203" pitchFamily="18" charset="-78"/>
                <a:cs typeface="Adobe Arabic" panose="02040503050201020203" pitchFamily="18" charset="-78"/>
                <a:sym typeface="Wingdings" panose="05000000000000000000" pitchFamily="2" charset="2"/>
              </a:rPr>
              <a:t>        التطوير    التوثيق</a:t>
            </a:r>
          </a:p>
        </p:txBody>
      </p:sp>
      <p:sp>
        <p:nvSpPr>
          <p:cNvPr id="7" name="Rounded Rectangle 18">
            <a:extLst>
              <a:ext uri="{FF2B5EF4-FFF2-40B4-BE49-F238E27FC236}">
                <a16:creationId xmlns:a16="http://schemas.microsoft.com/office/drawing/2014/main" id="{6ACAA128-2801-3E0F-BEC0-067AA9B29B0A}"/>
              </a:ext>
            </a:extLst>
          </p:cNvPr>
          <p:cNvSpPr/>
          <p:nvPr/>
        </p:nvSpPr>
        <p:spPr>
          <a:xfrm>
            <a:off x="4808309" y="3072773"/>
            <a:ext cx="3903816" cy="1446932"/>
          </a:xfrm>
          <a:prstGeom prst="roundRect">
            <a:avLst/>
          </a:prstGeom>
          <a:solidFill>
            <a:schemeClr val="bg2"/>
          </a:solidFill>
          <a:ln w="25400" cap="flat" cmpd="sng" algn="ctr">
            <a:solidFill>
              <a:srgbClr val="2D2D8A">
                <a:shade val="50000"/>
              </a:srgbClr>
            </a:solid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3713"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Google Shape;464;p29">
            <a:extLst>
              <a:ext uri="{FF2B5EF4-FFF2-40B4-BE49-F238E27FC236}">
                <a16:creationId xmlns:a16="http://schemas.microsoft.com/office/drawing/2014/main" id="{37CF5690-4C40-7026-4DA9-39062DDDD42C}"/>
              </a:ext>
            </a:extLst>
          </p:cNvPr>
          <p:cNvSpPr/>
          <p:nvPr/>
        </p:nvSpPr>
        <p:spPr>
          <a:xfrm>
            <a:off x="5199128" y="3566139"/>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800" b="1" dirty="0">
                <a:solidFill>
                  <a:schemeClr val="tx2"/>
                </a:solidFill>
                <a:latin typeface="Raleway"/>
                <a:ea typeface="Raleway"/>
                <a:cs typeface="Raleway"/>
                <a:sym typeface="Raleway"/>
              </a:rPr>
              <a:t>04</a:t>
            </a:r>
          </a:p>
        </p:txBody>
      </p:sp>
      <p:sp>
        <p:nvSpPr>
          <p:cNvPr id="9" name="Rounded Rectangle 45">
            <a:extLst>
              <a:ext uri="{FF2B5EF4-FFF2-40B4-BE49-F238E27FC236}">
                <a16:creationId xmlns:a16="http://schemas.microsoft.com/office/drawing/2014/main" id="{F131AC89-C869-A23E-42C0-592F87475959}"/>
              </a:ext>
            </a:extLst>
          </p:cNvPr>
          <p:cNvSpPr/>
          <p:nvPr/>
        </p:nvSpPr>
        <p:spPr>
          <a:xfrm>
            <a:off x="1023648" y="1246946"/>
            <a:ext cx="3487679" cy="1358989"/>
          </a:xfrm>
          <a:prstGeom prst="roundRect">
            <a:avLst/>
          </a:prstGeom>
          <a:solidFill>
            <a:srgbClr val="FFFFF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r">
              <a:spcBef>
                <a:spcPct val="0"/>
              </a:spcBef>
            </a:pPr>
            <a:r>
              <a:rPr lang="ar-SA" sz="2400" b="1" dirty="0">
                <a:latin typeface="Adobe Arabic" panose="02040503050201020203" pitchFamily="18" charset="-78"/>
                <a:cs typeface="Adobe Arabic" panose="02040503050201020203" pitchFamily="18" charset="-78"/>
              </a:rPr>
              <a:t>صح أم خطأ : </a:t>
            </a:r>
          </a:p>
          <a:p>
            <a:pPr algn="r">
              <a:spcBef>
                <a:spcPct val="0"/>
              </a:spcBef>
            </a:pPr>
            <a:r>
              <a:rPr lang="ar-SA" sz="2400" b="1" dirty="0">
                <a:latin typeface="Adobe Arabic" panose="02040503050201020203" pitchFamily="18" charset="-78"/>
                <a:cs typeface="Adobe Arabic" panose="02040503050201020203" pitchFamily="18" charset="-78"/>
              </a:rPr>
              <a:t>لتحديد المستخدمين واحتياجاتهم يتم جمع البيانات منهم عن طريق الاستبانات</a:t>
            </a:r>
            <a:endParaRPr lang="en-US" sz="2400" b="1" dirty="0">
              <a:latin typeface="Adobe Arabic" panose="02040503050201020203" pitchFamily="18" charset="-78"/>
              <a:cs typeface="Adobe Arabic" panose="02040503050201020203" pitchFamily="18" charset="-78"/>
            </a:endParaRPr>
          </a:p>
        </p:txBody>
      </p:sp>
      <p:sp>
        <p:nvSpPr>
          <p:cNvPr id="10" name="Rounded Rectangle 18">
            <a:extLst>
              <a:ext uri="{FF2B5EF4-FFF2-40B4-BE49-F238E27FC236}">
                <a16:creationId xmlns:a16="http://schemas.microsoft.com/office/drawing/2014/main" id="{BAC0F551-42EE-24C0-DF4F-394F2842840F}"/>
              </a:ext>
            </a:extLst>
          </p:cNvPr>
          <p:cNvSpPr/>
          <p:nvPr/>
        </p:nvSpPr>
        <p:spPr>
          <a:xfrm>
            <a:off x="1096460" y="1283619"/>
            <a:ext cx="3399984" cy="1243699"/>
          </a:xfrm>
          <a:prstGeom prst="roundRect">
            <a:avLst/>
          </a:prstGeom>
          <a:solidFill>
            <a:schemeClr val="accent3"/>
          </a:solidFill>
          <a:ln w="25400" cap="flat" cmpd="sng" algn="ctr">
            <a:solidFill>
              <a:srgbClr val="2D2D8A">
                <a:shade val="50000"/>
              </a:srgbClr>
            </a:solid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3713" b="1" i="0" u="none" strike="noStrike" kern="1200" cap="none" spc="0" normalizeH="0" baseline="0" noProof="0" dirty="0">
              <a:ln>
                <a:noFill/>
              </a:ln>
              <a:solidFill>
                <a:srgbClr val="FFFFFF"/>
              </a:solidFill>
              <a:effectLst/>
              <a:uLnTx/>
              <a:uFillTx/>
              <a:latin typeface="Arial"/>
              <a:ea typeface="+mn-ea"/>
              <a:cs typeface="+mn-cs"/>
            </a:endParaRPr>
          </a:p>
        </p:txBody>
      </p:sp>
      <p:sp>
        <p:nvSpPr>
          <p:cNvPr id="478" name="Google Shape;464;p29">
            <a:extLst>
              <a:ext uri="{FF2B5EF4-FFF2-40B4-BE49-F238E27FC236}">
                <a16:creationId xmlns:a16="http://schemas.microsoft.com/office/drawing/2014/main" id="{89261E86-7F42-CAD7-0508-70971286116E}"/>
              </a:ext>
            </a:extLst>
          </p:cNvPr>
          <p:cNvSpPr/>
          <p:nvPr/>
        </p:nvSpPr>
        <p:spPr>
          <a:xfrm>
            <a:off x="1272575" y="161063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bg2"/>
                </a:solidFill>
                <a:latin typeface="Raleway"/>
                <a:ea typeface="Raleway"/>
                <a:cs typeface="Raleway"/>
                <a:sym typeface="Raleway"/>
              </a:rPr>
              <a:t>01</a:t>
            </a:r>
            <a:endParaRPr sz="1800" b="1" dirty="0">
              <a:solidFill>
                <a:schemeClr val="bg2"/>
              </a:solidFill>
              <a:latin typeface="Raleway"/>
              <a:ea typeface="Raleway"/>
              <a:cs typeface="Raleway"/>
              <a:sym typeface="Raleway"/>
            </a:endParaRPr>
          </a:p>
        </p:txBody>
      </p:sp>
      <p:sp>
        <p:nvSpPr>
          <p:cNvPr id="11" name="Rounded Rectangle 45">
            <a:extLst>
              <a:ext uri="{FF2B5EF4-FFF2-40B4-BE49-F238E27FC236}">
                <a16:creationId xmlns:a16="http://schemas.microsoft.com/office/drawing/2014/main" id="{D3D0F249-8396-4332-ABE8-0091F3DB138D}"/>
              </a:ext>
            </a:extLst>
          </p:cNvPr>
          <p:cNvSpPr/>
          <p:nvPr/>
        </p:nvSpPr>
        <p:spPr>
          <a:xfrm>
            <a:off x="1071598" y="2997417"/>
            <a:ext cx="3487679" cy="1591735"/>
          </a:xfrm>
          <a:prstGeom prst="roundRect">
            <a:avLst/>
          </a:prstGeom>
          <a:solidFill>
            <a:srgbClr val="FFFFF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r">
              <a:spcBef>
                <a:spcPct val="0"/>
              </a:spcBef>
            </a:pPr>
            <a:r>
              <a:rPr lang="ar-SA" sz="2400" b="1" dirty="0">
                <a:latin typeface="Adobe Arabic" panose="02040503050201020203" pitchFamily="18" charset="-78"/>
                <a:cs typeface="Adobe Arabic" panose="02040503050201020203" pitchFamily="18" charset="-78"/>
              </a:rPr>
              <a:t>عددي مراحل دورة حياة النظام بالترتيب؟</a:t>
            </a:r>
            <a:endParaRPr lang="en-US" sz="2400" b="1" dirty="0">
              <a:latin typeface="Adobe Arabic" panose="02040503050201020203" pitchFamily="18" charset="-78"/>
              <a:cs typeface="Adobe Arabic" panose="02040503050201020203" pitchFamily="18" charset="-78"/>
            </a:endParaRPr>
          </a:p>
        </p:txBody>
      </p:sp>
      <p:sp>
        <p:nvSpPr>
          <p:cNvPr id="12" name="Rounded Rectangle 18">
            <a:extLst>
              <a:ext uri="{FF2B5EF4-FFF2-40B4-BE49-F238E27FC236}">
                <a16:creationId xmlns:a16="http://schemas.microsoft.com/office/drawing/2014/main" id="{5FF8D243-5ECC-BD24-1EE3-EB30A551DC2A}"/>
              </a:ext>
            </a:extLst>
          </p:cNvPr>
          <p:cNvSpPr/>
          <p:nvPr/>
        </p:nvSpPr>
        <p:spPr>
          <a:xfrm>
            <a:off x="1167959" y="3064553"/>
            <a:ext cx="3323722" cy="1443919"/>
          </a:xfrm>
          <a:prstGeom prst="roundRect">
            <a:avLst/>
          </a:prstGeom>
          <a:solidFill>
            <a:schemeClr val="bg1"/>
          </a:solidFill>
          <a:ln w="25400" cap="flat" cmpd="sng" algn="ctr">
            <a:solidFill>
              <a:srgbClr val="2D2D8A">
                <a:shade val="50000"/>
              </a:srgbClr>
            </a:solid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3713" b="1" i="0" u="none" strike="noStrike" kern="1200" cap="none" spc="0" normalizeH="0" baseline="0" noProof="0" dirty="0">
              <a:ln>
                <a:noFill/>
              </a:ln>
              <a:solidFill>
                <a:srgbClr val="FFFFFF"/>
              </a:solidFill>
              <a:effectLst/>
              <a:uLnTx/>
              <a:uFillTx/>
              <a:latin typeface="Arial"/>
              <a:ea typeface="+mn-ea"/>
              <a:cs typeface="+mn-cs"/>
            </a:endParaRPr>
          </a:p>
        </p:txBody>
      </p:sp>
      <p:sp>
        <p:nvSpPr>
          <p:cNvPr id="416" name="Google Shape;464;p29">
            <a:extLst>
              <a:ext uri="{FF2B5EF4-FFF2-40B4-BE49-F238E27FC236}">
                <a16:creationId xmlns:a16="http://schemas.microsoft.com/office/drawing/2014/main" id="{F585069D-EDE2-4EDE-EC4C-06BB0C0BF899}"/>
              </a:ext>
            </a:extLst>
          </p:cNvPr>
          <p:cNvSpPr/>
          <p:nvPr/>
        </p:nvSpPr>
        <p:spPr>
          <a:xfrm>
            <a:off x="1295312" y="3546972"/>
            <a:ext cx="507900" cy="355904"/>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bg2"/>
                </a:solidFill>
                <a:latin typeface="Raleway"/>
                <a:ea typeface="Raleway"/>
                <a:cs typeface="Raleway"/>
                <a:sym typeface="Raleway"/>
              </a:rPr>
              <a:t>03</a:t>
            </a:r>
            <a:endParaRPr sz="1800" b="1" dirty="0">
              <a:solidFill>
                <a:schemeClr val="bg2"/>
              </a:solidFill>
              <a:latin typeface="Raleway"/>
              <a:ea typeface="Raleway"/>
              <a:cs typeface="Raleway"/>
              <a:sym typeface="Raleway"/>
            </a:endParaRPr>
          </a:p>
        </p:txBody>
      </p:sp>
    </p:spTree>
    <p:extLst>
      <p:ext uri="{BB962C8B-B14F-4D97-AF65-F5344CB8AC3E}">
        <p14:creationId xmlns:p14="http://schemas.microsoft.com/office/powerpoint/2010/main" val="34043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469"/>
                                        </p:tgtEl>
                                        <p:attrNameLst>
                                          <p:attrName>style.visibility</p:attrName>
                                        </p:attrNameLst>
                                      </p:cBhvr>
                                      <p:to>
                                        <p:strVal val="visible"/>
                                      </p:to>
                                    </p:set>
                                    <p:anim calcmode="lin" valueType="num">
                                      <p:cBhvr>
                                        <p:cTn id="7" dur="500" fill="hold"/>
                                        <p:tgtEl>
                                          <p:spTgt spid="469"/>
                                        </p:tgtEl>
                                        <p:attrNameLst>
                                          <p:attrName>ppt_w</p:attrName>
                                        </p:attrNameLst>
                                      </p:cBhvr>
                                      <p:tavLst>
                                        <p:tav tm="0">
                                          <p:val>
                                            <p:fltVal val="0"/>
                                          </p:val>
                                        </p:tav>
                                        <p:tav tm="100000">
                                          <p:val>
                                            <p:strVal val="#ppt_w"/>
                                          </p:val>
                                        </p:tav>
                                      </p:tavLst>
                                    </p:anim>
                                    <p:anim calcmode="lin" valueType="num">
                                      <p:cBhvr>
                                        <p:cTn id="8" dur="500" fill="hold"/>
                                        <p:tgtEl>
                                          <p:spTgt spid="4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grpId="0" nodeType="clickEffect">
                                  <p:stCondLst>
                                    <p:cond delay="0"/>
                                  </p:stCondLst>
                                  <p:childTnLst>
                                    <p:anim calcmode="lin" valueType="num">
                                      <p:cBhvr>
                                        <p:cTn id="13" dur="250"/>
                                        <p:tgtEl>
                                          <p:spTgt spid="5"/>
                                        </p:tgtEl>
                                        <p:attrNameLst>
                                          <p:attrName>ppt_w</p:attrName>
                                        </p:attrNameLst>
                                      </p:cBhvr>
                                      <p:tavLst>
                                        <p:tav tm="0">
                                          <p:val>
                                            <p:strVal val="ppt_w"/>
                                          </p:val>
                                        </p:tav>
                                        <p:tav tm="100000">
                                          <p:val>
                                            <p:fltVal val="0"/>
                                          </p:val>
                                        </p:tav>
                                      </p:tavLst>
                                    </p:anim>
                                    <p:anim calcmode="lin" valueType="num">
                                      <p:cBhvr>
                                        <p:cTn id="14" dur="250"/>
                                        <p:tgtEl>
                                          <p:spTgt spid="5"/>
                                        </p:tgtEl>
                                        <p:attrNameLst>
                                          <p:attrName>ppt_h</p:attrName>
                                        </p:attrNameLst>
                                      </p:cBhvr>
                                      <p:tavLst>
                                        <p:tav tm="0">
                                          <p:val>
                                            <p:strVal val="ppt_h"/>
                                          </p:val>
                                        </p:tav>
                                        <p:tav tm="100000">
                                          <p:val>
                                            <p:strVal val="ppt_h"/>
                                          </p:val>
                                        </p:tav>
                                      </p:tavLst>
                                    </p:anim>
                                    <p:set>
                                      <p:cBhvr>
                                        <p:cTn id="15" dur="1" fill="hold">
                                          <p:stCondLst>
                                            <p:cond delay="249"/>
                                          </p:stCondLst>
                                        </p:cTn>
                                        <p:tgtEl>
                                          <p:spTgt spid="5"/>
                                        </p:tgtEl>
                                        <p:attrNameLst>
                                          <p:attrName>style.visibility</p:attrName>
                                        </p:attrNameLst>
                                      </p:cBhvr>
                                      <p:to>
                                        <p:strVal val="hidden"/>
                                      </p:to>
                                    </p:set>
                                  </p:childTnLst>
                                </p:cTn>
                              </p:par>
                            </p:childTnLst>
                          </p:cTn>
                        </p:par>
                        <p:par>
                          <p:cTn id="16" fill="hold">
                            <p:stCondLst>
                              <p:cond delay="250"/>
                            </p:stCondLst>
                            <p:childTnLst>
                              <p:par>
                                <p:cTn id="17" presetID="17"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50" fill="hold"/>
                                        <p:tgtEl>
                                          <p:spTgt spid="4"/>
                                        </p:tgtEl>
                                        <p:attrNameLst>
                                          <p:attrName>ppt_w</p:attrName>
                                        </p:attrNameLst>
                                      </p:cBhvr>
                                      <p:tavLst>
                                        <p:tav tm="0">
                                          <p:val>
                                            <p:fltVal val="0"/>
                                          </p:val>
                                        </p:tav>
                                        <p:tav tm="100000">
                                          <p:val>
                                            <p:strVal val="#ppt_w"/>
                                          </p:val>
                                        </p:tav>
                                      </p:tavLst>
                                    </p:anim>
                                    <p:anim calcmode="lin" valueType="num">
                                      <p:cBhvr>
                                        <p:cTn id="20" dur="25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nodeType="clickEffect">
                                  <p:stCondLst>
                                    <p:cond delay="0"/>
                                  </p:stCondLst>
                                  <p:childTnLst>
                                    <p:anim calcmode="lin" valueType="num">
                                      <p:cBhvr>
                                        <p:cTn id="25" dur="250"/>
                                        <p:tgtEl>
                                          <p:spTgt spid="4"/>
                                        </p:tgtEl>
                                        <p:attrNameLst>
                                          <p:attrName>ppt_w</p:attrName>
                                        </p:attrNameLst>
                                      </p:cBhvr>
                                      <p:tavLst>
                                        <p:tav tm="0">
                                          <p:val>
                                            <p:strVal val="ppt_w"/>
                                          </p:val>
                                        </p:tav>
                                        <p:tav tm="100000">
                                          <p:val>
                                            <p:fltVal val="0"/>
                                          </p:val>
                                        </p:tav>
                                      </p:tavLst>
                                    </p:anim>
                                    <p:anim calcmode="lin" valueType="num">
                                      <p:cBhvr>
                                        <p:cTn id="26" dur="250"/>
                                        <p:tgtEl>
                                          <p:spTgt spid="4"/>
                                        </p:tgtEl>
                                        <p:attrNameLst>
                                          <p:attrName>ppt_h</p:attrName>
                                        </p:attrNameLst>
                                      </p:cBhvr>
                                      <p:tavLst>
                                        <p:tav tm="0">
                                          <p:val>
                                            <p:strVal val="ppt_h"/>
                                          </p:val>
                                        </p:tav>
                                        <p:tav tm="100000">
                                          <p:val>
                                            <p:strVal val="ppt_h"/>
                                          </p:val>
                                        </p:tav>
                                      </p:tavLst>
                                    </p:anim>
                                    <p:set>
                                      <p:cBhvr>
                                        <p:cTn id="27" dur="1" fill="hold">
                                          <p:stCondLst>
                                            <p:cond delay="249"/>
                                          </p:stCondLst>
                                        </p:cTn>
                                        <p:tgtEl>
                                          <p:spTgt spid="4"/>
                                        </p:tgtEl>
                                        <p:attrNameLst>
                                          <p:attrName>style.visibility</p:attrName>
                                        </p:attrNameLst>
                                      </p:cBhvr>
                                      <p:to>
                                        <p:strVal val="hidden"/>
                                      </p:to>
                                    </p:set>
                                  </p:childTnLst>
                                </p:cTn>
                              </p:par>
                            </p:childTnLst>
                          </p:cTn>
                        </p:par>
                        <p:par>
                          <p:cTn id="28" fill="hold">
                            <p:stCondLst>
                              <p:cond delay="250"/>
                            </p:stCondLst>
                            <p:childTnLst>
                              <p:par>
                                <p:cTn id="29" presetID="17" presetClass="entr" presetSubtype="10" fill="hold" grpId="1"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50" fill="hold"/>
                                        <p:tgtEl>
                                          <p:spTgt spid="5"/>
                                        </p:tgtEl>
                                        <p:attrNameLst>
                                          <p:attrName>ppt_w</p:attrName>
                                        </p:attrNameLst>
                                      </p:cBhvr>
                                      <p:tavLst>
                                        <p:tav tm="0">
                                          <p:val>
                                            <p:fltVal val="0"/>
                                          </p:val>
                                        </p:tav>
                                        <p:tav tm="100000">
                                          <p:val>
                                            <p:strVal val="#ppt_w"/>
                                          </p:val>
                                        </p:tav>
                                      </p:tavLst>
                                    </p:anim>
                                    <p:anim calcmode="lin" valueType="num">
                                      <p:cBhvr>
                                        <p:cTn id="32" dur="25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7" presetClass="exit" presetSubtype="10" fill="hold" grpId="0" nodeType="clickEffect">
                                  <p:stCondLst>
                                    <p:cond delay="0"/>
                                  </p:stCondLst>
                                  <p:childTnLst>
                                    <p:anim calcmode="lin" valueType="num">
                                      <p:cBhvr>
                                        <p:cTn id="37" dur="250"/>
                                        <p:tgtEl>
                                          <p:spTgt spid="7"/>
                                        </p:tgtEl>
                                        <p:attrNameLst>
                                          <p:attrName>ppt_w</p:attrName>
                                        </p:attrNameLst>
                                      </p:cBhvr>
                                      <p:tavLst>
                                        <p:tav tm="0">
                                          <p:val>
                                            <p:strVal val="ppt_w"/>
                                          </p:val>
                                        </p:tav>
                                        <p:tav tm="100000">
                                          <p:val>
                                            <p:fltVal val="0"/>
                                          </p:val>
                                        </p:tav>
                                      </p:tavLst>
                                    </p:anim>
                                    <p:anim calcmode="lin" valueType="num">
                                      <p:cBhvr>
                                        <p:cTn id="38" dur="250"/>
                                        <p:tgtEl>
                                          <p:spTgt spid="7"/>
                                        </p:tgtEl>
                                        <p:attrNameLst>
                                          <p:attrName>ppt_h</p:attrName>
                                        </p:attrNameLst>
                                      </p:cBhvr>
                                      <p:tavLst>
                                        <p:tav tm="0">
                                          <p:val>
                                            <p:strVal val="ppt_h"/>
                                          </p:val>
                                        </p:tav>
                                        <p:tav tm="100000">
                                          <p:val>
                                            <p:strVal val="ppt_h"/>
                                          </p:val>
                                        </p:tav>
                                      </p:tavLst>
                                    </p:anim>
                                    <p:set>
                                      <p:cBhvr>
                                        <p:cTn id="39" dur="1" fill="hold">
                                          <p:stCondLst>
                                            <p:cond delay="249"/>
                                          </p:stCondLst>
                                        </p:cTn>
                                        <p:tgtEl>
                                          <p:spTgt spid="7"/>
                                        </p:tgtEl>
                                        <p:attrNameLst>
                                          <p:attrName>style.visibility</p:attrName>
                                        </p:attrNameLst>
                                      </p:cBhvr>
                                      <p:to>
                                        <p:strVal val="hidden"/>
                                      </p:to>
                                    </p:set>
                                  </p:childTnLst>
                                </p:cTn>
                              </p:par>
                            </p:childTnLst>
                          </p:cTn>
                        </p:par>
                        <p:par>
                          <p:cTn id="40" fill="hold">
                            <p:stCondLst>
                              <p:cond delay="250"/>
                            </p:stCondLst>
                            <p:childTnLst>
                              <p:par>
                                <p:cTn id="41" presetID="17"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250" fill="hold"/>
                                        <p:tgtEl>
                                          <p:spTgt spid="6"/>
                                        </p:tgtEl>
                                        <p:attrNameLst>
                                          <p:attrName>ppt_w</p:attrName>
                                        </p:attrNameLst>
                                      </p:cBhvr>
                                      <p:tavLst>
                                        <p:tav tm="0">
                                          <p:val>
                                            <p:fltVal val="0"/>
                                          </p:val>
                                        </p:tav>
                                        <p:tav tm="100000">
                                          <p:val>
                                            <p:strVal val="#ppt_w"/>
                                          </p:val>
                                        </p:tav>
                                      </p:tavLst>
                                    </p:anim>
                                    <p:anim calcmode="lin" valueType="num">
                                      <p:cBhvr>
                                        <p:cTn id="44" dur="2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7" presetClass="exit" presetSubtype="10" fill="hold" nodeType="clickEffect">
                                  <p:stCondLst>
                                    <p:cond delay="0"/>
                                  </p:stCondLst>
                                  <p:childTnLst>
                                    <p:anim calcmode="lin" valueType="num">
                                      <p:cBhvr>
                                        <p:cTn id="49" dur="250"/>
                                        <p:tgtEl>
                                          <p:spTgt spid="6"/>
                                        </p:tgtEl>
                                        <p:attrNameLst>
                                          <p:attrName>ppt_w</p:attrName>
                                        </p:attrNameLst>
                                      </p:cBhvr>
                                      <p:tavLst>
                                        <p:tav tm="0">
                                          <p:val>
                                            <p:strVal val="ppt_w"/>
                                          </p:val>
                                        </p:tav>
                                        <p:tav tm="100000">
                                          <p:val>
                                            <p:fltVal val="0"/>
                                          </p:val>
                                        </p:tav>
                                      </p:tavLst>
                                    </p:anim>
                                    <p:anim calcmode="lin" valueType="num">
                                      <p:cBhvr>
                                        <p:cTn id="50" dur="250"/>
                                        <p:tgtEl>
                                          <p:spTgt spid="6"/>
                                        </p:tgtEl>
                                        <p:attrNameLst>
                                          <p:attrName>ppt_h</p:attrName>
                                        </p:attrNameLst>
                                      </p:cBhvr>
                                      <p:tavLst>
                                        <p:tav tm="0">
                                          <p:val>
                                            <p:strVal val="ppt_h"/>
                                          </p:val>
                                        </p:tav>
                                        <p:tav tm="100000">
                                          <p:val>
                                            <p:strVal val="ppt_h"/>
                                          </p:val>
                                        </p:tav>
                                      </p:tavLst>
                                    </p:anim>
                                    <p:set>
                                      <p:cBhvr>
                                        <p:cTn id="51" dur="1" fill="hold">
                                          <p:stCondLst>
                                            <p:cond delay="249"/>
                                          </p:stCondLst>
                                        </p:cTn>
                                        <p:tgtEl>
                                          <p:spTgt spid="6"/>
                                        </p:tgtEl>
                                        <p:attrNameLst>
                                          <p:attrName>style.visibility</p:attrName>
                                        </p:attrNameLst>
                                      </p:cBhvr>
                                      <p:to>
                                        <p:strVal val="hidden"/>
                                      </p:to>
                                    </p:set>
                                  </p:childTnLst>
                                </p:cTn>
                              </p:par>
                            </p:childTnLst>
                          </p:cTn>
                        </p:par>
                        <p:par>
                          <p:cTn id="52" fill="hold">
                            <p:stCondLst>
                              <p:cond delay="250"/>
                            </p:stCondLst>
                            <p:childTnLst>
                              <p:par>
                                <p:cTn id="53" presetID="17" presetClass="entr" presetSubtype="10" fill="hold" grpId="1"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p:stCondLst>
                        <p:cond delay="0"/>
                      </p:stCondLst>
                      <p:childTnLst>
                        <p:par>
                          <p:cTn id="59" fill="hold">
                            <p:stCondLst>
                              <p:cond delay="0"/>
                            </p:stCondLst>
                            <p:childTnLst>
                              <p:par>
                                <p:cTn id="60" presetID="17" presetClass="exit" presetSubtype="10" fill="hold" grpId="0" nodeType="clickEffect">
                                  <p:stCondLst>
                                    <p:cond delay="0"/>
                                  </p:stCondLst>
                                  <p:childTnLst>
                                    <p:anim calcmode="lin" valueType="num">
                                      <p:cBhvr>
                                        <p:cTn id="61" dur="250"/>
                                        <p:tgtEl>
                                          <p:spTgt spid="10"/>
                                        </p:tgtEl>
                                        <p:attrNameLst>
                                          <p:attrName>ppt_w</p:attrName>
                                        </p:attrNameLst>
                                      </p:cBhvr>
                                      <p:tavLst>
                                        <p:tav tm="0">
                                          <p:val>
                                            <p:strVal val="ppt_w"/>
                                          </p:val>
                                        </p:tav>
                                        <p:tav tm="100000">
                                          <p:val>
                                            <p:fltVal val="0"/>
                                          </p:val>
                                        </p:tav>
                                      </p:tavLst>
                                    </p:anim>
                                    <p:anim calcmode="lin" valueType="num">
                                      <p:cBhvr>
                                        <p:cTn id="62" dur="250"/>
                                        <p:tgtEl>
                                          <p:spTgt spid="10"/>
                                        </p:tgtEl>
                                        <p:attrNameLst>
                                          <p:attrName>ppt_h</p:attrName>
                                        </p:attrNameLst>
                                      </p:cBhvr>
                                      <p:tavLst>
                                        <p:tav tm="0">
                                          <p:val>
                                            <p:strVal val="ppt_h"/>
                                          </p:val>
                                        </p:tav>
                                        <p:tav tm="100000">
                                          <p:val>
                                            <p:strVal val="ppt_h"/>
                                          </p:val>
                                        </p:tav>
                                      </p:tavLst>
                                    </p:anim>
                                    <p:set>
                                      <p:cBhvr>
                                        <p:cTn id="63" dur="1" fill="hold">
                                          <p:stCondLst>
                                            <p:cond delay="249"/>
                                          </p:stCondLst>
                                        </p:cTn>
                                        <p:tgtEl>
                                          <p:spTgt spid="10"/>
                                        </p:tgtEl>
                                        <p:attrNameLst>
                                          <p:attrName>style.visibility</p:attrName>
                                        </p:attrNameLst>
                                      </p:cBhvr>
                                      <p:to>
                                        <p:strVal val="hidden"/>
                                      </p:to>
                                    </p:set>
                                  </p:childTnLst>
                                </p:cTn>
                              </p:par>
                            </p:childTnLst>
                          </p:cTn>
                        </p:par>
                        <p:par>
                          <p:cTn id="64" fill="hold">
                            <p:stCondLst>
                              <p:cond delay="250"/>
                            </p:stCondLst>
                            <p:childTnLst>
                              <p:par>
                                <p:cTn id="65" presetID="17" presetClass="entr" presetSubtype="1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250" fill="hold"/>
                                        <p:tgtEl>
                                          <p:spTgt spid="9"/>
                                        </p:tgtEl>
                                        <p:attrNameLst>
                                          <p:attrName>ppt_w</p:attrName>
                                        </p:attrNameLst>
                                      </p:cBhvr>
                                      <p:tavLst>
                                        <p:tav tm="0">
                                          <p:val>
                                            <p:fltVal val="0"/>
                                          </p:val>
                                        </p:tav>
                                        <p:tav tm="100000">
                                          <p:val>
                                            <p:strVal val="#ppt_w"/>
                                          </p:val>
                                        </p:tav>
                                      </p:tavLst>
                                    </p:anim>
                                    <p:anim calcmode="lin" valueType="num">
                                      <p:cBhvr>
                                        <p:cTn id="68" dur="2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7" presetClass="exit" presetSubtype="10" fill="hold" nodeType="clickEffect">
                                  <p:stCondLst>
                                    <p:cond delay="0"/>
                                  </p:stCondLst>
                                  <p:childTnLst>
                                    <p:anim calcmode="lin" valueType="num">
                                      <p:cBhvr>
                                        <p:cTn id="73" dur="250"/>
                                        <p:tgtEl>
                                          <p:spTgt spid="9"/>
                                        </p:tgtEl>
                                        <p:attrNameLst>
                                          <p:attrName>ppt_w</p:attrName>
                                        </p:attrNameLst>
                                      </p:cBhvr>
                                      <p:tavLst>
                                        <p:tav tm="0">
                                          <p:val>
                                            <p:strVal val="ppt_w"/>
                                          </p:val>
                                        </p:tav>
                                        <p:tav tm="100000">
                                          <p:val>
                                            <p:fltVal val="0"/>
                                          </p:val>
                                        </p:tav>
                                      </p:tavLst>
                                    </p:anim>
                                    <p:anim calcmode="lin" valueType="num">
                                      <p:cBhvr>
                                        <p:cTn id="74" dur="250"/>
                                        <p:tgtEl>
                                          <p:spTgt spid="9"/>
                                        </p:tgtEl>
                                        <p:attrNameLst>
                                          <p:attrName>ppt_h</p:attrName>
                                        </p:attrNameLst>
                                      </p:cBhvr>
                                      <p:tavLst>
                                        <p:tav tm="0">
                                          <p:val>
                                            <p:strVal val="ppt_h"/>
                                          </p:val>
                                        </p:tav>
                                        <p:tav tm="100000">
                                          <p:val>
                                            <p:strVal val="ppt_h"/>
                                          </p:val>
                                        </p:tav>
                                      </p:tavLst>
                                    </p:anim>
                                    <p:set>
                                      <p:cBhvr>
                                        <p:cTn id="75" dur="1" fill="hold">
                                          <p:stCondLst>
                                            <p:cond delay="249"/>
                                          </p:stCondLst>
                                        </p:cTn>
                                        <p:tgtEl>
                                          <p:spTgt spid="9"/>
                                        </p:tgtEl>
                                        <p:attrNameLst>
                                          <p:attrName>style.visibility</p:attrName>
                                        </p:attrNameLst>
                                      </p:cBhvr>
                                      <p:to>
                                        <p:strVal val="hidden"/>
                                      </p:to>
                                    </p:set>
                                  </p:childTnLst>
                                </p:cTn>
                              </p:par>
                            </p:childTnLst>
                          </p:cTn>
                        </p:par>
                        <p:par>
                          <p:cTn id="76" fill="hold">
                            <p:stCondLst>
                              <p:cond delay="250"/>
                            </p:stCondLst>
                            <p:childTnLst>
                              <p:par>
                                <p:cTn id="77" presetID="17" presetClass="entr" presetSubtype="10" fill="hold" grpId="1"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250" fill="hold"/>
                                        <p:tgtEl>
                                          <p:spTgt spid="10"/>
                                        </p:tgtEl>
                                        <p:attrNameLst>
                                          <p:attrName>ppt_w</p:attrName>
                                        </p:attrNameLst>
                                      </p:cBhvr>
                                      <p:tavLst>
                                        <p:tav tm="0">
                                          <p:val>
                                            <p:fltVal val="0"/>
                                          </p:val>
                                        </p:tav>
                                        <p:tav tm="100000">
                                          <p:val>
                                            <p:strVal val="#ppt_w"/>
                                          </p:val>
                                        </p:tav>
                                      </p:tavLst>
                                    </p:anim>
                                    <p:anim calcmode="lin" valueType="num">
                                      <p:cBhvr>
                                        <p:cTn id="80" dur="2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12"/>
                    </p:tgtEl>
                  </p:cond>
                </p:stCondLst>
                <p:endSync evt="end" delay="0">
                  <p:rtn val="all"/>
                </p:endSync>
                <p:childTnLst>
                  <p:par>
                    <p:cTn id="82" fill="hold">
                      <p:stCondLst>
                        <p:cond delay="0"/>
                      </p:stCondLst>
                      <p:childTnLst>
                        <p:par>
                          <p:cTn id="83" fill="hold">
                            <p:stCondLst>
                              <p:cond delay="0"/>
                            </p:stCondLst>
                            <p:childTnLst>
                              <p:par>
                                <p:cTn id="84" presetID="17" presetClass="exit" presetSubtype="10" fill="hold" grpId="0" nodeType="clickEffect">
                                  <p:stCondLst>
                                    <p:cond delay="0"/>
                                  </p:stCondLst>
                                  <p:childTnLst>
                                    <p:anim calcmode="lin" valueType="num">
                                      <p:cBhvr>
                                        <p:cTn id="85" dur="250"/>
                                        <p:tgtEl>
                                          <p:spTgt spid="12"/>
                                        </p:tgtEl>
                                        <p:attrNameLst>
                                          <p:attrName>ppt_w</p:attrName>
                                        </p:attrNameLst>
                                      </p:cBhvr>
                                      <p:tavLst>
                                        <p:tav tm="0">
                                          <p:val>
                                            <p:strVal val="ppt_w"/>
                                          </p:val>
                                        </p:tav>
                                        <p:tav tm="100000">
                                          <p:val>
                                            <p:fltVal val="0"/>
                                          </p:val>
                                        </p:tav>
                                      </p:tavLst>
                                    </p:anim>
                                    <p:anim calcmode="lin" valueType="num">
                                      <p:cBhvr>
                                        <p:cTn id="86" dur="250"/>
                                        <p:tgtEl>
                                          <p:spTgt spid="12"/>
                                        </p:tgtEl>
                                        <p:attrNameLst>
                                          <p:attrName>ppt_h</p:attrName>
                                        </p:attrNameLst>
                                      </p:cBhvr>
                                      <p:tavLst>
                                        <p:tav tm="0">
                                          <p:val>
                                            <p:strVal val="ppt_h"/>
                                          </p:val>
                                        </p:tav>
                                        <p:tav tm="100000">
                                          <p:val>
                                            <p:strVal val="ppt_h"/>
                                          </p:val>
                                        </p:tav>
                                      </p:tavLst>
                                    </p:anim>
                                    <p:set>
                                      <p:cBhvr>
                                        <p:cTn id="87" dur="1" fill="hold">
                                          <p:stCondLst>
                                            <p:cond delay="249"/>
                                          </p:stCondLst>
                                        </p:cTn>
                                        <p:tgtEl>
                                          <p:spTgt spid="12"/>
                                        </p:tgtEl>
                                        <p:attrNameLst>
                                          <p:attrName>style.visibility</p:attrName>
                                        </p:attrNameLst>
                                      </p:cBhvr>
                                      <p:to>
                                        <p:strVal val="hidden"/>
                                      </p:to>
                                    </p:set>
                                  </p:childTnLst>
                                </p:cTn>
                              </p:par>
                            </p:childTnLst>
                          </p:cTn>
                        </p:par>
                        <p:par>
                          <p:cTn id="88" fill="hold">
                            <p:stCondLst>
                              <p:cond delay="250"/>
                            </p:stCondLst>
                            <p:childTnLst>
                              <p:par>
                                <p:cTn id="89" presetID="17" presetClass="entr" presetSubtype="1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250" fill="hold"/>
                                        <p:tgtEl>
                                          <p:spTgt spid="11"/>
                                        </p:tgtEl>
                                        <p:attrNameLst>
                                          <p:attrName>ppt_w</p:attrName>
                                        </p:attrNameLst>
                                      </p:cBhvr>
                                      <p:tavLst>
                                        <p:tav tm="0">
                                          <p:val>
                                            <p:fltVal val="0"/>
                                          </p:val>
                                        </p:tav>
                                        <p:tav tm="100000">
                                          <p:val>
                                            <p:strVal val="#ppt_w"/>
                                          </p:val>
                                        </p:tav>
                                      </p:tavLst>
                                    </p:anim>
                                    <p:anim calcmode="lin" valueType="num">
                                      <p:cBhvr>
                                        <p:cTn id="92" dur="25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seq concurrent="1" nextAc="seek">
              <p:cTn id="93" restart="whenNotActive" fill="hold" evtFilter="cancelBubble" nodeType="interactiveSeq">
                <p:stCondLst>
                  <p:cond evt="onClick" delay="0">
                    <p:tgtEl>
                      <p:spTgt spid="11"/>
                    </p:tgtEl>
                  </p:cond>
                </p:stCondLst>
                <p:endSync evt="end" delay="0">
                  <p:rtn val="all"/>
                </p:endSync>
                <p:childTnLst>
                  <p:par>
                    <p:cTn id="94" fill="hold">
                      <p:stCondLst>
                        <p:cond delay="0"/>
                      </p:stCondLst>
                      <p:childTnLst>
                        <p:par>
                          <p:cTn id="95" fill="hold">
                            <p:stCondLst>
                              <p:cond delay="0"/>
                            </p:stCondLst>
                            <p:childTnLst>
                              <p:par>
                                <p:cTn id="96" presetID="17" presetClass="exit" presetSubtype="10" fill="hold" nodeType="clickEffect">
                                  <p:stCondLst>
                                    <p:cond delay="0"/>
                                  </p:stCondLst>
                                  <p:childTnLst>
                                    <p:anim calcmode="lin" valueType="num">
                                      <p:cBhvr>
                                        <p:cTn id="97" dur="250"/>
                                        <p:tgtEl>
                                          <p:spTgt spid="11"/>
                                        </p:tgtEl>
                                        <p:attrNameLst>
                                          <p:attrName>ppt_w</p:attrName>
                                        </p:attrNameLst>
                                      </p:cBhvr>
                                      <p:tavLst>
                                        <p:tav tm="0">
                                          <p:val>
                                            <p:strVal val="ppt_w"/>
                                          </p:val>
                                        </p:tav>
                                        <p:tav tm="100000">
                                          <p:val>
                                            <p:fltVal val="0"/>
                                          </p:val>
                                        </p:tav>
                                      </p:tavLst>
                                    </p:anim>
                                    <p:anim calcmode="lin" valueType="num">
                                      <p:cBhvr>
                                        <p:cTn id="98" dur="250"/>
                                        <p:tgtEl>
                                          <p:spTgt spid="11"/>
                                        </p:tgtEl>
                                        <p:attrNameLst>
                                          <p:attrName>ppt_h</p:attrName>
                                        </p:attrNameLst>
                                      </p:cBhvr>
                                      <p:tavLst>
                                        <p:tav tm="0">
                                          <p:val>
                                            <p:strVal val="ppt_h"/>
                                          </p:val>
                                        </p:tav>
                                        <p:tav tm="100000">
                                          <p:val>
                                            <p:strVal val="ppt_h"/>
                                          </p:val>
                                        </p:tav>
                                      </p:tavLst>
                                    </p:anim>
                                    <p:set>
                                      <p:cBhvr>
                                        <p:cTn id="99" dur="1" fill="hold">
                                          <p:stCondLst>
                                            <p:cond delay="249"/>
                                          </p:stCondLst>
                                        </p:cTn>
                                        <p:tgtEl>
                                          <p:spTgt spid="11"/>
                                        </p:tgtEl>
                                        <p:attrNameLst>
                                          <p:attrName>style.visibility</p:attrName>
                                        </p:attrNameLst>
                                      </p:cBhvr>
                                      <p:to>
                                        <p:strVal val="hidden"/>
                                      </p:to>
                                    </p:set>
                                  </p:childTnLst>
                                </p:cTn>
                              </p:par>
                            </p:childTnLst>
                          </p:cTn>
                        </p:par>
                        <p:par>
                          <p:cTn id="100" fill="hold">
                            <p:stCondLst>
                              <p:cond delay="250"/>
                            </p:stCondLst>
                            <p:childTnLst>
                              <p:par>
                                <p:cTn id="101" presetID="17" presetClass="entr" presetSubtype="10" fill="hold" grpId="1"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250" fill="hold"/>
                                        <p:tgtEl>
                                          <p:spTgt spid="12"/>
                                        </p:tgtEl>
                                        <p:attrNameLst>
                                          <p:attrName>ppt_w</p:attrName>
                                        </p:attrNameLst>
                                      </p:cBhvr>
                                      <p:tavLst>
                                        <p:tav tm="0">
                                          <p:val>
                                            <p:fltVal val="0"/>
                                          </p:val>
                                        </p:tav>
                                        <p:tav tm="100000">
                                          <p:val>
                                            <p:strVal val="#ppt_w"/>
                                          </p:val>
                                        </p:tav>
                                      </p:tavLst>
                                    </p:anim>
                                    <p:anim calcmode="lin" valueType="num">
                                      <p:cBhvr>
                                        <p:cTn id="104" dur="25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childTnLst>
        </p:cTn>
      </p:par>
    </p:tnLst>
    <p:bldLst>
      <p:bldP spid="469" grpId="0"/>
      <p:bldP spid="5" grpId="0" animBg="1"/>
      <p:bldP spid="5" grpId="1" animBg="1"/>
      <p:bldP spid="7" grpId="0" animBg="1"/>
      <p:bldP spid="7" grpId="1" animBg="1"/>
      <p:bldP spid="10" grpId="0" animBg="1"/>
      <p:bldP spid="10" grpId="1" animBg="1"/>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586405438"/>
              </p:ext>
            </p:extLst>
          </p:nvPr>
        </p:nvGraphicFramePr>
        <p:xfrm>
          <a:off x="1217069" y="94357"/>
          <a:ext cx="6709864" cy="984367"/>
        </p:xfrm>
        <a:graphic>
          <a:graphicData uri="http://schemas.openxmlformats.org/drawingml/2006/table">
            <a:tbl>
              <a:tblPr rtl="1" firstRow="1" bandRow="1">
                <a:tableStyleId>{5940675A-B579-460E-94D1-54222C63F5DA}</a:tableStyleId>
              </a:tblPr>
              <a:tblGrid>
                <a:gridCol w="3308180">
                  <a:extLst>
                    <a:ext uri="{9D8B030D-6E8A-4147-A177-3AD203B41FA5}">
                      <a16:colId xmlns:a16="http://schemas.microsoft.com/office/drawing/2014/main" val="20000"/>
                    </a:ext>
                  </a:extLst>
                </a:gridCol>
                <a:gridCol w="1539336">
                  <a:extLst>
                    <a:ext uri="{9D8B030D-6E8A-4147-A177-3AD203B41FA5}">
                      <a16:colId xmlns:a16="http://schemas.microsoft.com/office/drawing/2014/main" val="20001"/>
                    </a:ext>
                  </a:extLst>
                </a:gridCol>
                <a:gridCol w="1862348">
                  <a:extLst>
                    <a:ext uri="{9D8B030D-6E8A-4147-A177-3AD203B41FA5}">
                      <a16:colId xmlns:a16="http://schemas.microsoft.com/office/drawing/2014/main" val="20002"/>
                    </a:ext>
                  </a:extLst>
                </a:gridCol>
              </a:tblGrid>
              <a:tr h="292624">
                <a:tc>
                  <a:txBody>
                    <a:bodyPr/>
                    <a:lstStyle/>
                    <a:p>
                      <a:pPr rtl="1">
                        <a:lnSpc>
                          <a:spcPct val="100000"/>
                        </a:lnSpc>
                      </a:pPr>
                      <a:r>
                        <a:rPr lang="ar-SA" sz="1800" b="1" dirty="0">
                          <a:solidFill>
                            <a:srgbClr val="0070C0"/>
                          </a:solidFill>
                          <a:latin typeface="Adobe Arabic" panose="02040503050201020203" charset="-78"/>
                          <a:cs typeface="Adobe Arabic" panose="02040503050201020203" charset="-78"/>
                        </a:rPr>
                        <a:t>ورقة</a:t>
                      </a:r>
                      <a:r>
                        <a:rPr lang="ar-SA" sz="1800" b="1" baseline="0" dirty="0">
                          <a:solidFill>
                            <a:srgbClr val="0070C0"/>
                          </a:solidFill>
                          <a:latin typeface="Adobe Arabic" panose="02040503050201020203" charset="-78"/>
                          <a:cs typeface="Adobe Arabic" panose="02040503050201020203" charset="-78"/>
                        </a:rPr>
                        <a:t> عمل – </a:t>
                      </a:r>
                      <a:r>
                        <a:rPr lang="ar-SA" sz="1400" b="1" baseline="0" dirty="0">
                          <a:solidFill>
                            <a:srgbClr val="0070C0"/>
                          </a:solidFill>
                          <a:latin typeface="Adobe Arabic" panose="02040503050201020203" charset="-78"/>
                          <a:cs typeface="Adobe Arabic" panose="02040503050201020203" charset="-78"/>
                        </a:rPr>
                        <a:t>4</a:t>
                      </a:r>
                      <a:endParaRPr lang="ar-SA" sz="1800" b="1" dirty="0">
                        <a:solidFill>
                          <a:srgbClr val="0070C0"/>
                        </a:solidFill>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زمن التنفيذ: </a:t>
                      </a:r>
                      <a:r>
                        <a:rPr lang="ar-SA" sz="1400" b="1" dirty="0">
                          <a:latin typeface="Adobe Arabic" panose="02040503050201020203" charset="-78"/>
                          <a:cs typeface="Adobe Arabic" panose="02040503050201020203" charset="-78"/>
                        </a:rPr>
                        <a:t>1</a:t>
                      </a:r>
                      <a:r>
                        <a:rPr lang="ar-SA" sz="1800" b="1" dirty="0">
                          <a:latin typeface="Adobe Arabic" panose="02040503050201020203" charset="-78"/>
                          <a:cs typeface="Adobe Arabic" panose="02040503050201020203" charset="-78"/>
                        </a:rPr>
                        <a:t> د</a:t>
                      </a:r>
                    </a:p>
                  </a:txBody>
                  <a:tcPr marL="40500" marR="101250" marT="25718" marB="25718"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طريقة التنفيذ: جماعي</a:t>
                      </a:r>
                    </a:p>
                  </a:txBody>
                  <a:tcPr marL="40500" marR="101250" marT="25718" marB="25718"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85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الاستراتيجية</a:t>
                      </a:r>
                      <a:r>
                        <a:rPr lang="ar-SA" sz="1800" b="1" baseline="0" dirty="0">
                          <a:latin typeface="Adobe Arabic" panose="02040503050201020203" charset="-78"/>
                          <a:cs typeface="Adobe Arabic" panose="02040503050201020203" charset="-78"/>
                        </a:rPr>
                        <a:t> المستخدمة: </a:t>
                      </a:r>
                      <a:r>
                        <a:rPr lang="ar-SA" sz="1800" b="1" baseline="0" dirty="0" err="1">
                          <a:latin typeface="Adobe Arabic" panose="02040503050201020203" charset="-78"/>
                          <a:cs typeface="Adobe Arabic" panose="02040503050201020203" charset="-78"/>
                        </a:rPr>
                        <a:t>الذكاءات</a:t>
                      </a:r>
                      <a:r>
                        <a:rPr lang="ar-SA" sz="1800" b="1" baseline="0" dirty="0">
                          <a:latin typeface="Adobe Arabic" panose="02040503050201020203" charset="-78"/>
                          <a:cs typeface="Adobe Arabic" panose="02040503050201020203" charset="-78"/>
                        </a:rPr>
                        <a:t> المتعددة</a:t>
                      </a:r>
                      <a:endParaRPr lang="ar-SA" sz="1800" b="1" dirty="0">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292624">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الهدف: أن تصنف الطالبة الأمثلة أو المهام إلى متطلبات وظيفية أو غير وظيفية</a:t>
                      </a: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1217068" y="1004249"/>
            <a:ext cx="6703304" cy="3942438"/>
          </a:xfrm>
          <a:prstGeom prst="rect">
            <a:avLst/>
          </a:prstGeom>
        </p:spPr>
        <p:txBody>
          <a:bodyPr lIns="135000" tIns="27000" rIns="135000" bIns="27000">
            <a:normAutofit/>
          </a:bodyPr>
          <a:lstStyle/>
          <a:p>
            <a:pPr indent="-27000" algn="ctr" defTabSz="685800" rtl="1">
              <a:lnSpc>
                <a:spcPct val="150000"/>
              </a:lnSpc>
              <a:buClrTx/>
              <a:defRPr/>
            </a:pPr>
            <a:r>
              <a:rPr lang="ar-SA" sz="2400" b="1" kern="1200" dirty="0">
                <a:solidFill>
                  <a:srgbClr val="0070C0"/>
                </a:solidFill>
                <a:latin typeface="Adobe Arabic" panose="02040503050201020203" charset="-78"/>
                <a:ea typeface="+mn-ea"/>
                <a:cs typeface="Adobe Arabic" panose="02040503050201020203" charset="-78"/>
              </a:rPr>
              <a:t>طالبتي المميزة،، </a:t>
            </a:r>
            <a:r>
              <a:rPr lang="ar-SA" sz="2400" b="1" kern="1200" dirty="0">
                <a:solidFill>
                  <a:prstClr val="black"/>
                </a:solidFill>
                <a:latin typeface="Adobe Arabic" panose="02040503050201020203" charset="-78"/>
                <a:ea typeface="+mn-ea"/>
                <a:cs typeface="Adobe Arabic" panose="02040503050201020203" charset="-78"/>
              </a:rPr>
              <a:t>صنفي الأمثلة والمهام التالية إلى:</a:t>
            </a:r>
          </a:p>
          <a:p>
            <a:pPr indent="-27000" algn="ctr" defTabSz="685800" rtl="1">
              <a:lnSpc>
                <a:spcPct val="150000"/>
              </a:lnSpc>
              <a:buClrTx/>
              <a:defRPr/>
            </a:pPr>
            <a:endParaRPr lang="ar-SA" sz="2400" b="1" kern="1200" dirty="0">
              <a:solidFill>
                <a:prstClr val="black"/>
              </a:solidFill>
              <a:latin typeface="Adobe Arabic" panose="02040503050201020203" charset="-78"/>
              <a:ea typeface="+mn-ea"/>
              <a:cs typeface="Adobe Arabic" panose="02040503050201020203" charset="-78"/>
            </a:endParaRPr>
          </a:p>
        </p:txBody>
      </p:sp>
      <p:graphicFrame>
        <p:nvGraphicFramePr>
          <p:cNvPr id="7" name="Table 6">
            <a:extLst>
              <a:ext uri="{FF2B5EF4-FFF2-40B4-BE49-F238E27FC236}">
                <a16:creationId xmlns:a16="http://schemas.microsoft.com/office/drawing/2014/main" id="{EAA97136-3099-2D37-09BE-4F4AC7091D57}"/>
              </a:ext>
            </a:extLst>
          </p:cNvPr>
          <p:cNvGraphicFramePr>
            <a:graphicFrameLocks noGrp="1"/>
          </p:cNvGraphicFramePr>
          <p:nvPr>
            <p:extLst>
              <p:ext uri="{D42A27DB-BD31-4B8C-83A1-F6EECF244321}">
                <p14:modId xmlns:p14="http://schemas.microsoft.com/office/powerpoint/2010/main" val="4256833390"/>
              </p:ext>
            </p:extLst>
          </p:nvPr>
        </p:nvGraphicFramePr>
        <p:xfrm>
          <a:off x="949187" y="2081940"/>
          <a:ext cx="7106478" cy="3028441"/>
        </p:xfrm>
        <a:graphic>
          <a:graphicData uri="http://schemas.openxmlformats.org/drawingml/2006/table">
            <a:tbl>
              <a:tblPr firstRow="1" bandRow="1">
                <a:tableStyleId>{5940675A-B579-460E-94D1-54222C63F5DA}</a:tableStyleId>
              </a:tblPr>
              <a:tblGrid>
                <a:gridCol w="3081130">
                  <a:extLst>
                    <a:ext uri="{9D8B030D-6E8A-4147-A177-3AD203B41FA5}">
                      <a16:colId xmlns:a16="http://schemas.microsoft.com/office/drawing/2014/main" val="1569413361"/>
                    </a:ext>
                  </a:extLst>
                </a:gridCol>
                <a:gridCol w="665922">
                  <a:extLst>
                    <a:ext uri="{9D8B030D-6E8A-4147-A177-3AD203B41FA5}">
                      <a16:colId xmlns:a16="http://schemas.microsoft.com/office/drawing/2014/main" val="958236418"/>
                    </a:ext>
                  </a:extLst>
                </a:gridCol>
                <a:gridCol w="2773018">
                  <a:extLst>
                    <a:ext uri="{9D8B030D-6E8A-4147-A177-3AD203B41FA5}">
                      <a16:colId xmlns:a16="http://schemas.microsoft.com/office/drawing/2014/main" val="2961569980"/>
                    </a:ext>
                  </a:extLst>
                </a:gridCol>
                <a:gridCol w="586408">
                  <a:extLst>
                    <a:ext uri="{9D8B030D-6E8A-4147-A177-3AD203B41FA5}">
                      <a16:colId xmlns:a16="http://schemas.microsoft.com/office/drawing/2014/main" val="1846075054"/>
                    </a:ext>
                  </a:extLst>
                </a:gridCol>
              </a:tblGrid>
              <a:tr h="36958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المثال أو المهمة</a:t>
                      </a:r>
                    </a:p>
                  </a:txBody>
                  <a:tcPr marL="68580" marR="68580" marT="34290" marB="34290">
                    <a:solidFill>
                      <a:schemeClr val="accent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الرقم</a:t>
                      </a:r>
                    </a:p>
                  </a:txBody>
                  <a:tcPr marL="68580" marR="68580" marT="34290" marB="34290">
                    <a:solidFill>
                      <a:schemeClr val="accent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المثال أو المهمة</a:t>
                      </a:r>
                    </a:p>
                  </a:txBody>
                  <a:tcPr marL="68580" marR="68580" marT="34290" marB="34290">
                    <a:solidFill>
                      <a:schemeClr val="accent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الرقم</a:t>
                      </a:r>
                    </a:p>
                  </a:txBody>
                  <a:tcPr marL="68580" marR="68580" marT="34290" marB="34290">
                    <a:solidFill>
                      <a:schemeClr val="accent1"/>
                    </a:solidFill>
                  </a:tcPr>
                </a:tc>
                <a:extLst>
                  <a:ext uri="{0D108BD9-81ED-4DB2-BD59-A6C34878D82A}">
                    <a16:rowId xmlns:a16="http://schemas.microsoft.com/office/drawing/2014/main" val="1904515680"/>
                  </a:ext>
                </a:extLst>
              </a:tr>
              <a:tr h="66524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إمكانية البحث في محتويات النظام.</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قدرة أداء النظام كعدد المستخدمين وزمن الاستجابة.</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1022323978"/>
                  </a:ext>
                </a:extLst>
              </a:tr>
              <a:tr h="6243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سهولة الإدارة وتكامل البيانات.</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إصدار التقارير المختلفة وطباعتها.</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3115373697"/>
                  </a:ext>
                </a:extLst>
              </a:tr>
              <a:tr h="66524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طرق عرض البيانات والخطوط والألوان والتصاميم المفضلة للعميل.</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التوافق أو التكامل مع البرامج الأخرى.</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214482619"/>
                  </a:ext>
                </a:extLst>
              </a:tr>
              <a:tr h="66524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الموثوقية وإمكانيات استرداد النظام في حالة حدوث</a:t>
                      </a:r>
                      <a:r>
                        <a:rPr lang="en-US" sz="2000" b="1" dirty="0">
                          <a:solidFill>
                            <a:schemeClr val="tx1"/>
                          </a:solidFill>
                          <a:effectLst/>
                          <a:latin typeface="Adobe Arabic" panose="02040503050201020203" charset="-78"/>
                          <a:cs typeface="Adobe Arabic" panose="02040503050201020203" charset="-78"/>
                        </a:rPr>
                        <a:t> </a:t>
                      </a:r>
                      <a:r>
                        <a:rPr lang="ar-SA" sz="2000" b="1" dirty="0">
                          <a:solidFill>
                            <a:schemeClr val="tx1"/>
                          </a:solidFill>
                          <a:effectLst/>
                          <a:latin typeface="Adobe Arabic" panose="02040503050201020203" charset="-78"/>
                          <a:cs typeface="Adobe Arabic" panose="02040503050201020203" charset="-78"/>
                        </a:rPr>
                        <a:t>أمر طارئ.</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سهولة الاستخدام والتوافق التشغيلي.</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2989903512"/>
                  </a:ext>
                </a:extLst>
              </a:tr>
            </a:tbl>
          </a:graphicData>
        </a:graphic>
      </p:graphicFrame>
      <p:graphicFrame>
        <p:nvGraphicFramePr>
          <p:cNvPr id="8" name="Table 6">
            <a:extLst>
              <a:ext uri="{FF2B5EF4-FFF2-40B4-BE49-F238E27FC236}">
                <a16:creationId xmlns:a16="http://schemas.microsoft.com/office/drawing/2014/main" id="{EA123869-2119-7201-CF3E-4E754F856BE6}"/>
              </a:ext>
            </a:extLst>
          </p:cNvPr>
          <p:cNvGraphicFramePr>
            <a:graphicFrameLocks noGrp="1"/>
          </p:cNvGraphicFramePr>
          <p:nvPr>
            <p:extLst>
              <p:ext uri="{D42A27DB-BD31-4B8C-83A1-F6EECF244321}">
                <p14:modId xmlns:p14="http://schemas.microsoft.com/office/powerpoint/2010/main" val="3398378166"/>
              </p:ext>
            </p:extLst>
          </p:nvPr>
        </p:nvGraphicFramePr>
        <p:xfrm>
          <a:off x="1256234" y="1591316"/>
          <a:ext cx="6624972" cy="342900"/>
        </p:xfrm>
        <a:graphic>
          <a:graphicData uri="http://schemas.openxmlformats.org/drawingml/2006/table">
            <a:tbl>
              <a:tblPr firstRow="1" bandRow="1">
                <a:tableStyleId>{5940675A-B579-460E-94D1-54222C63F5DA}</a:tableStyleId>
              </a:tblPr>
              <a:tblGrid>
                <a:gridCol w="3312486">
                  <a:extLst>
                    <a:ext uri="{9D8B030D-6E8A-4147-A177-3AD203B41FA5}">
                      <a16:colId xmlns:a16="http://schemas.microsoft.com/office/drawing/2014/main" val="2961569980"/>
                    </a:ext>
                  </a:extLst>
                </a:gridCol>
                <a:gridCol w="3312486">
                  <a:extLst>
                    <a:ext uri="{9D8B030D-6E8A-4147-A177-3AD203B41FA5}">
                      <a16:colId xmlns:a16="http://schemas.microsoft.com/office/drawing/2014/main" val="1846075054"/>
                    </a:ext>
                  </a:extLst>
                </a:gridCol>
              </a:tblGrid>
              <a:tr h="27519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latin typeface="Adobe Arabic" panose="02040503050201020203" charset="-78"/>
                          <a:cs typeface="Adobe Arabic" panose="02040503050201020203" charset="-78"/>
                        </a:rPr>
                        <a:t>2. المتطلبات الغير وظيفية </a:t>
                      </a:r>
                      <a:r>
                        <a:rPr lang="ar-SA" sz="1800" b="1" dirty="0">
                          <a:solidFill>
                            <a:srgbClr val="FF0000"/>
                          </a:solidFill>
                          <a:latin typeface="Adobe Arabic" panose="02040503050201020203" charset="-78"/>
                          <a:cs typeface="Adobe Arabic" panose="02040503050201020203" charset="-78"/>
                        </a:rPr>
                        <a:t>جودة</a:t>
                      </a:r>
                      <a:r>
                        <a:rPr lang="ar-SA" sz="1800" b="1" dirty="0">
                          <a:solidFill>
                            <a:schemeClr val="tx1"/>
                          </a:solidFill>
                          <a:latin typeface="Adobe Arabic" panose="02040503050201020203" charset="-78"/>
                          <a:cs typeface="Adobe Arabic" panose="02040503050201020203" charset="-78"/>
                        </a:rPr>
                        <a:t> و </a:t>
                      </a:r>
                      <a:r>
                        <a:rPr lang="ar-SA" sz="1800" b="1" dirty="0">
                          <a:solidFill>
                            <a:srgbClr val="FF0000"/>
                          </a:solidFill>
                          <a:latin typeface="Adobe Arabic" panose="02040503050201020203" charset="-78"/>
                          <a:cs typeface="Adobe Arabic" panose="02040503050201020203" charset="-78"/>
                        </a:rPr>
                        <a:t>تحكم</a:t>
                      </a:r>
                      <a:endParaRPr lang="ar-SA" sz="1800" b="1" dirty="0">
                        <a:solidFill>
                          <a:schemeClr val="tx1"/>
                        </a:solidFill>
                        <a:latin typeface="Adobe Arabic" panose="02040503050201020203" charset="-78"/>
                        <a:cs typeface="Adobe Arabic" panose="02040503050201020203" charset="-78"/>
                      </a:endParaRPr>
                    </a:p>
                  </a:txBody>
                  <a:tcPr marL="68580" marR="68580" marT="34290" marB="34290">
                    <a:solidFill>
                      <a:schemeClr val="bg1">
                        <a:lumMod val="95000"/>
                      </a:schemeClr>
                    </a:solidFill>
                  </a:tcPr>
                </a:tc>
                <a:tc>
                  <a:txBody>
                    <a:bodyPr/>
                    <a:lstStyle/>
                    <a:p>
                      <a:pPr marL="457200" marR="0" lvl="0" indent="-457200" algn="ctr" defTabSz="914400" rtl="1" eaLnBrk="1" fontAlgn="auto" latinLnBrk="0" hangingPunct="1">
                        <a:lnSpc>
                          <a:spcPct val="100000"/>
                        </a:lnSpc>
                        <a:spcBef>
                          <a:spcPts val="0"/>
                        </a:spcBef>
                        <a:spcAft>
                          <a:spcPts val="0"/>
                        </a:spcAft>
                        <a:buClrTx/>
                        <a:buSzTx/>
                        <a:buFontTx/>
                        <a:buAutoNum type="arabicPeriod"/>
                        <a:tabLst/>
                        <a:defRPr/>
                      </a:pPr>
                      <a:r>
                        <a:rPr lang="ar-SA" sz="1800" b="1" dirty="0">
                          <a:solidFill>
                            <a:schemeClr val="tx1"/>
                          </a:solidFill>
                          <a:latin typeface="Adobe Arabic" panose="02040503050201020203" charset="-78"/>
                          <a:cs typeface="Adobe Arabic" panose="02040503050201020203" charset="-78"/>
                        </a:rPr>
                        <a:t>المتطلبات الوظيفية </a:t>
                      </a:r>
                      <a:r>
                        <a:rPr lang="ar-SA" sz="1800" b="1" i="0" u="none" strike="noStrike" cap="none" dirty="0">
                          <a:solidFill>
                            <a:srgbClr val="FF0000"/>
                          </a:solidFill>
                          <a:latin typeface="Adobe Arabic" panose="02040503050201020203" charset="-78"/>
                          <a:ea typeface="+mn-ea"/>
                          <a:cs typeface="Adobe Arabic" panose="02040503050201020203" charset="-78"/>
                          <a:sym typeface="Arial"/>
                        </a:rPr>
                        <a:t>وظيفة</a:t>
                      </a:r>
                      <a:r>
                        <a:rPr lang="ar-SA" sz="1800" b="1" dirty="0">
                          <a:solidFill>
                            <a:schemeClr val="tx1"/>
                          </a:solidFill>
                          <a:latin typeface="Adobe Arabic" panose="02040503050201020203" charset="-78"/>
                          <a:cs typeface="Adobe Arabic" panose="02040503050201020203" charset="-78"/>
                        </a:rPr>
                        <a:t> </a:t>
                      </a:r>
                      <a:r>
                        <a:rPr lang="ar-SA" sz="1800" b="1" dirty="0">
                          <a:solidFill>
                            <a:srgbClr val="FF0000"/>
                          </a:solidFill>
                          <a:latin typeface="Adobe Arabic" panose="02040503050201020203" charset="-78"/>
                          <a:cs typeface="Adobe Arabic" panose="02040503050201020203" charset="-78"/>
                        </a:rPr>
                        <a:t>أساسي</a:t>
                      </a:r>
                    </a:p>
                  </a:txBody>
                  <a:tcPr marL="68580" marR="68580" marT="34290" marB="34290">
                    <a:solidFill>
                      <a:schemeClr val="bg1">
                        <a:lumMod val="95000"/>
                      </a:schemeClr>
                    </a:solidFill>
                  </a:tcPr>
                </a:tc>
                <a:extLst>
                  <a:ext uri="{0D108BD9-81ED-4DB2-BD59-A6C34878D82A}">
                    <a16:rowId xmlns:a16="http://schemas.microsoft.com/office/drawing/2014/main" val="1904515680"/>
                  </a:ext>
                </a:extLst>
              </a:tr>
            </a:tbl>
          </a:graphicData>
        </a:graphic>
      </p:graphicFrame>
    </p:spTree>
    <p:extLst>
      <p:ext uri="{BB962C8B-B14F-4D97-AF65-F5344CB8AC3E}">
        <p14:creationId xmlns:p14="http://schemas.microsoft.com/office/powerpoint/2010/main" val="17757589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1217069" y="94357"/>
          <a:ext cx="6709864" cy="984367"/>
        </p:xfrm>
        <a:graphic>
          <a:graphicData uri="http://schemas.openxmlformats.org/drawingml/2006/table">
            <a:tbl>
              <a:tblPr rtl="1" firstRow="1" bandRow="1">
                <a:tableStyleId>{5940675A-B579-460E-94D1-54222C63F5DA}</a:tableStyleId>
              </a:tblPr>
              <a:tblGrid>
                <a:gridCol w="3308180">
                  <a:extLst>
                    <a:ext uri="{9D8B030D-6E8A-4147-A177-3AD203B41FA5}">
                      <a16:colId xmlns:a16="http://schemas.microsoft.com/office/drawing/2014/main" val="20000"/>
                    </a:ext>
                  </a:extLst>
                </a:gridCol>
                <a:gridCol w="1539336">
                  <a:extLst>
                    <a:ext uri="{9D8B030D-6E8A-4147-A177-3AD203B41FA5}">
                      <a16:colId xmlns:a16="http://schemas.microsoft.com/office/drawing/2014/main" val="20001"/>
                    </a:ext>
                  </a:extLst>
                </a:gridCol>
                <a:gridCol w="1862348">
                  <a:extLst>
                    <a:ext uri="{9D8B030D-6E8A-4147-A177-3AD203B41FA5}">
                      <a16:colId xmlns:a16="http://schemas.microsoft.com/office/drawing/2014/main" val="20002"/>
                    </a:ext>
                  </a:extLst>
                </a:gridCol>
              </a:tblGrid>
              <a:tr h="292624">
                <a:tc>
                  <a:txBody>
                    <a:bodyPr/>
                    <a:lstStyle/>
                    <a:p>
                      <a:pPr rtl="1">
                        <a:lnSpc>
                          <a:spcPct val="100000"/>
                        </a:lnSpc>
                      </a:pPr>
                      <a:r>
                        <a:rPr lang="ar-SA" sz="1800" b="1" dirty="0">
                          <a:solidFill>
                            <a:srgbClr val="0070C0"/>
                          </a:solidFill>
                          <a:latin typeface="Adobe Arabic" panose="02040503050201020203" charset="-78"/>
                          <a:cs typeface="Adobe Arabic" panose="02040503050201020203" charset="-78"/>
                        </a:rPr>
                        <a:t>ورقة</a:t>
                      </a:r>
                      <a:r>
                        <a:rPr lang="ar-SA" sz="1800" b="1" baseline="0" dirty="0">
                          <a:solidFill>
                            <a:srgbClr val="0070C0"/>
                          </a:solidFill>
                          <a:latin typeface="Adobe Arabic" panose="02040503050201020203" charset="-78"/>
                          <a:cs typeface="Adobe Arabic" panose="02040503050201020203" charset="-78"/>
                        </a:rPr>
                        <a:t> عمل – </a:t>
                      </a:r>
                      <a:r>
                        <a:rPr lang="ar-SA" sz="1400" b="1" baseline="0" dirty="0">
                          <a:solidFill>
                            <a:srgbClr val="0070C0"/>
                          </a:solidFill>
                          <a:latin typeface="Adobe Arabic" panose="02040503050201020203" charset="-78"/>
                          <a:cs typeface="Adobe Arabic" panose="02040503050201020203" charset="-78"/>
                        </a:rPr>
                        <a:t>4</a:t>
                      </a:r>
                      <a:endParaRPr lang="ar-SA" sz="1800" b="1" dirty="0">
                        <a:solidFill>
                          <a:srgbClr val="0070C0"/>
                        </a:solidFill>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زمن التنفيذ: </a:t>
                      </a:r>
                      <a:r>
                        <a:rPr lang="ar-SA" sz="1400" b="1" dirty="0">
                          <a:latin typeface="Adobe Arabic" panose="02040503050201020203" charset="-78"/>
                          <a:cs typeface="Adobe Arabic" panose="02040503050201020203" charset="-78"/>
                        </a:rPr>
                        <a:t>1</a:t>
                      </a:r>
                      <a:r>
                        <a:rPr lang="ar-SA" sz="1800" b="1" dirty="0">
                          <a:latin typeface="Adobe Arabic" panose="02040503050201020203" charset="-78"/>
                          <a:cs typeface="Adobe Arabic" panose="02040503050201020203" charset="-78"/>
                        </a:rPr>
                        <a:t> د</a:t>
                      </a:r>
                    </a:p>
                  </a:txBody>
                  <a:tcPr marL="40500" marR="101250" marT="25718" marB="25718"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طريقة التنفيذ: جماعي</a:t>
                      </a:r>
                    </a:p>
                  </a:txBody>
                  <a:tcPr marL="40500" marR="101250" marT="25718" marB="25718"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85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الاستراتيجية</a:t>
                      </a:r>
                      <a:r>
                        <a:rPr lang="ar-SA" sz="1800" b="1" baseline="0" dirty="0">
                          <a:latin typeface="Adobe Arabic" panose="02040503050201020203" charset="-78"/>
                          <a:cs typeface="Adobe Arabic" panose="02040503050201020203" charset="-78"/>
                        </a:rPr>
                        <a:t> المستخدمة: </a:t>
                      </a:r>
                      <a:r>
                        <a:rPr lang="ar-SA" sz="1800" b="1" baseline="0" dirty="0" err="1">
                          <a:latin typeface="Adobe Arabic" panose="02040503050201020203" charset="-78"/>
                          <a:cs typeface="Adobe Arabic" panose="02040503050201020203" charset="-78"/>
                        </a:rPr>
                        <a:t>الذكاءات</a:t>
                      </a:r>
                      <a:r>
                        <a:rPr lang="ar-SA" sz="1800" b="1" baseline="0" dirty="0">
                          <a:latin typeface="Adobe Arabic" panose="02040503050201020203" charset="-78"/>
                          <a:cs typeface="Adobe Arabic" panose="02040503050201020203" charset="-78"/>
                        </a:rPr>
                        <a:t> المتعددة</a:t>
                      </a:r>
                      <a:endParaRPr lang="ar-SA" sz="1800" b="1" dirty="0">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292624">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الهدف: أن تصنف الطالبة الأمثلة أو المهام إلى متطلبات وظيفية أو غير وظيفية</a:t>
                      </a: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1217068" y="1004249"/>
            <a:ext cx="6703304" cy="3942438"/>
          </a:xfrm>
          <a:prstGeom prst="rect">
            <a:avLst/>
          </a:prstGeom>
        </p:spPr>
        <p:txBody>
          <a:bodyPr lIns="135000" tIns="27000" rIns="135000" bIns="27000">
            <a:normAutofit/>
          </a:bodyPr>
          <a:lstStyle/>
          <a:p>
            <a:pPr indent="-27000" algn="ctr" defTabSz="685800" rtl="1">
              <a:lnSpc>
                <a:spcPct val="150000"/>
              </a:lnSpc>
              <a:buClrTx/>
              <a:defRPr/>
            </a:pPr>
            <a:r>
              <a:rPr lang="ar-SA" sz="2400" b="1" kern="1200" dirty="0">
                <a:solidFill>
                  <a:srgbClr val="0070C0"/>
                </a:solidFill>
                <a:latin typeface="Adobe Arabic" panose="02040503050201020203" charset="-78"/>
                <a:ea typeface="+mn-ea"/>
                <a:cs typeface="Adobe Arabic" panose="02040503050201020203" charset="-78"/>
              </a:rPr>
              <a:t>طالبتي المميزة،، </a:t>
            </a:r>
            <a:r>
              <a:rPr lang="ar-SA" sz="2400" b="1" kern="1200" dirty="0">
                <a:solidFill>
                  <a:prstClr val="black"/>
                </a:solidFill>
                <a:latin typeface="Adobe Arabic" panose="02040503050201020203" charset="-78"/>
                <a:ea typeface="+mn-ea"/>
                <a:cs typeface="Adobe Arabic" panose="02040503050201020203" charset="-78"/>
              </a:rPr>
              <a:t>صنفي الأمثلة والمهام التالية إلى:</a:t>
            </a:r>
          </a:p>
          <a:p>
            <a:pPr indent="-27000" algn="ctr" defTabSz="685800" rtl="1">
              <a:lnSpc>
                <a:spcPct val="150000"/>
              </a:lnSpc>
              <a:buClrTx/>
              <a:defRPr/>
            </a:pPr>
            <a:endParaRPr lang="ar-SA" sz="2400" b="1" kern="1200" dirty="0">
              <a:solidFill>
                <a:prstClr val="black"/>
              </a:solidFill>
              <a:latin typeface="Adobe Arabic" panose="02040503050201020203" charset="-78"/>
              <a:ea typeface="+mn-ea"/>
              <a:cs typeface="Adobe Arabic" panose="02040503050201020203" charset="-78"/>
            </a:endParaRPr>
          </a:p>
        </p:txBody>
      </p:sp>
      <p:graphicFrame>
        <p:nvGraphicFramePr>
          <p:cNvPr id="7" name="Table 6">
            <a:extLst>
              <a:ext uri="{FF2B5EF4-FFF2-40B4-BE49-F238E27FC236}">
                <a16:creationId xmlns:a16="http://schemas.microsoft.com/office/drawing/2014/main" id="{EAA97136-3099-2D37-09BE-4F4AC7091D57}"/>
              </a:ext>
            </a:extLst>
          </p:cNvPr>
          <p:cNvGraphicFramePr>
            <a:graphicFrameLocks noGrp="1"/>
          </p:cNvGraphicFramePr>
          <p:nvPr/>
        </p:nvGraphicFramePr>
        <p:xfrm>
          <a:off x="949187" y="2081940"/>
          <a:ext cx="7106478" cy="3028441"/>
        </p:xfrm>
        <a:graphic>
          <a:graphicData uri="http://schemas.openxmlformats.org/drawingml/2006/table">
            <a:tbl>
              <a:tblPr firstRow="1" bandRow="1">
                <a:tableStyleId>{5940675A-B579-460E-94D1-54222C63F5DA}</a:tableStyleId>
              </a:tblPr>
              <a:tblGrid>
                <a:gridCol w="3081130">
                  <a:extLst>
                    <a:ext uri="{9D8B030D-6E8A-4147-A177-3AD203B41FA5}">
                      <a16:colId xmlns:a16="http://schemas.microsoft.com/office/drawing/2014/main" val="1569413361"/>
                    </a:ext>
                  </a:extLst>
                </a:gridCol>
                <a:gridCol w="665922">
                  <a:extLst>
                    <a:ext uri="{9D8B030D-6E8A-4147-A177-3AD203B41FA5}">
                      <a16:colId xmlns:a16="http://schemas.microsoft.com/office/drawing/2014/main" val="958236418"/>
                    </a:ext>
                  </a:extLst>
                </a:gridCol>
                <a:gridCol w="2773018">
                  <a:extLst>
                    <a:ext uri="{9D8B030D-6E8A-4147-A177-3AD203B41FA5}">
                      <a16:colId xmlns:a16="http://schemas.microsoft.com/office/drawing/2014/main" val="2961569980"/>
                    </a:ext>
                  </a:extLst>
                </a:gridCol>
                <a:gridCol w="586408">
                  <a:extLst>
                    <a:ext uri="{9D8B030D-6E8A-4147-A177-3AD203B41FA5}">
                      <a16:colId xmlns:a16="http://schemas.microsoft.com/office/drawing/2014/main" val="1846075054"/>
                    </a:ext>
                  </a:extLst>
                </a:gridCol>
              </a:tblGrid>
              <a:tr h="36958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المثال أو المهمة</a:t>
                      </a:r>
                    </a:p>
                  </a:txBody>
                  <a:tcPr marL="68580" marR="68580" marT="34290" marB="34290">
                    <a:solidFill>
                      <a:schemeClr val="accent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الرقم</a:t>
                      </a:r>
                    </a:p>
                  </a:txBody>
                  <a:tcPr marL="68580" marR="68580" marT="34290" marB="34290">
                    <a:solidFill>
                      <a:schemeClr val="accent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المثال أو المهمة</a:t>
                      </a:r>
                    </a:p>
                  </a:txBody>
                  <a:tcPr marL="68580" marR="68580" marT="34290" marB="34290">
                    <a:solidFill>
                      <a:schemeClr val="accent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effectLst/>
                          <a:latin typeface="Adobe Arabic" panose="02040503050201020203" charset="-78"/>
                          <a:cs typeface="Adobe Arabic" panose="02040503050201020203" charset="-78"/>
                        </a:rPr>
                        <a:t>الرقم</a:t>
                      </a:r>
                    </a:p>
                  </a:txBody>
                  <a:tcPr marL="68580" marR="68580" marT="34290" marB="34290">
                    <a:solidFill>
                      <a:schemeClr val="accent1"/>
                    </a:solidFill>
                  </a:tcPr>
                </a:tc>
                <a:extLst>
                  <a:ext uri="{0D108BD9-81ED-4DB2-BD59-A6C34878D82A}">
                    <a16:rowId xmlns:a16="http://schemas.microsoft.com/office/drawing/2014/main" val="1904515680"/>
                  </a:ext>
                </a:extLst>
              </a:tr>
              <a:tr h="66524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إمكانية البحث في محتويات النظام.</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قدرة أداء النظام كعدد المستخدمين وزمن الاستجابة.</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1022323978"/>
                  </a:ext>
                </a:extLst>
              </a:tr>
              <a:tr h="6243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سهولة الإدارة وتكامل البيانات.</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إصدار التقارير المختلفة وطباعتها.</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3115373697"/>
                  </a:ext>
                </a:extLst>
              </a:tr>
              <a:tr h="66524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طرق عرض البيانات والخطوط والألوان والتصاميم المفضلة للعميل.</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التوافق أو التكامل مع البرامج الأخرى.</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214482619"/>
                  </a:ext>
                </a:extLst>
              </a:tr>
              <a:tr h="66524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الموثوقية وإمكانيات استرداد النظام في حالة حدوث</a:t>
                      </a:r>
                      <a:r>
                        <a:rPr lang="en-US" sz="2000" b="1" dirty="0">
                          <a:solidFill>
                            <a:schemeClr val="tx1"/>
                          </a:solidFill>
                          <a:effectLst/>
                          <a:latin typeface="Adobe Arabic" panose="02040503050201020203" charset="-78"/>
                          <a:cs typeface="Adobe Arabic" panose="02040503050201020203" charset="-78"/>
                        </a:rPr>
                        <a:t> </a:t>
                      </a:r>
                      <a:r>
                        <a:rPr lang="ar-SA" sz="2000" b="1" dirty="0">
                          <a:solidFill>
                            <a:schemeClr val="tx1"/>
                          </a:solidFill>
                          <a:effectLst/>
                          <a:latin typeface="Adobe Arabic" panose="02040503050201020203" charset="-78"/>
                          <a:cs typeface="Adobe Arabic" panose="02040503050201020203" charset="-78"/>
                        </a:rPr>
                        <a:t>أمر طارئ.</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000" b="1" dirty="0">
                        <a:solidFill>
                          <a:schemeClr val="tx1"/>
                        </a:solidFill>
                        <a:effectLst/>
                        <a:latin typeface="Adobe Arabic" panose="02040503050201020203" charset="-78"/>
                        <a:cs typeface="Adobe Arabic" panose="02040503050201020203" charset="-78"/>
                      </a:endParaRP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dirty="0">
                          <a:solidFill>
                            <a:schemeClr val="tx1"/>
                          </a:solidFill>
                          <a:effectLst/>
                          <a:latin typeface="Adobe Arabic" panose="02040503050201020203" charset="-78"/>
                          <a:cs typeface="Adobe Arabic" panose="02040503050201020203" charset="-78"/>
                        </a:rPr>
                        <a:t>سهولة الاستخدام والتوافق التشغيلي.</a:t>
                      </a:r>
                    </a:p>
                  </a:txBody>
                  <a:tcPr marL="68580" marR="68580" marT="34290" marB="34290" anchor="c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800" b="1" dirty="0">
                        <a:solidFill>
                          <a:srgbClr val="FF0000"/>
                        </a:solidFill>
                        <a:effectLst/>
                        <a:latin typeface="Adobe Arabic" panose="02040503050201020203" charset="-78"/>
                        <a:cs typeface="Adobe Arabic" panose="02040503050201020203" charset="-78"/>
                      </a:endParaRPr>
                    </a:p>
                  </a:txBody>
                  <a:tcPr marL="68580" marR="68580" marT="34290" marB="34290" anchor="ctr">
                    <a:noFill/>
                  </a:tcPr>
                </a:tc>
                <a:extLst>
                  <a:ext uri="{0D108BD9-81ED-4DB2-BD59-A6C34878D82A}">
                    <a16:rowId xmlns:a16="http://schemas.microsoft.com/office/drawing/2014/main" val="2989903512"/>
                  </a:ext>
                </a:extLst>
              </a:tr>
            </a:tbl>
          </a:graphicData>
        </a:graphic>
      </p:graphicFrame>
      <p:graphicFrame>
        <p:nvGraphicFramePr>
          <p:cNvPr id="8" name="Table 6">
            <a:extLst>
              <a:ext uri="{FF2B5EF4-FFF2-40B4-BE49-F238E27FC236}">
                <a16:creationId xmlns:a16="http://schemas.microsoft.com/office/drawing/2014/main" id="{EA123869-2119-7201-CF3E-4E754F856BE6}"/>
              </a:ext>
            </a:extLst>
          </p:cNvPr>
          <p:cNvGraphicFramePr>
            <a:graphicFrameLocks noGrp="1"/>
          </p:cNvGraphicFramePr>
          <p:nvPr/>
        </p:nvGraphicFramePr>
        <p:xfrm>
          <a:off x="1256234" y="1591316"/>
          <a:ext cx="6624972" cy="342900"/>
        </p:xfrm>
        <a:graphic>
          <a:graphicData uri="http://schemas.openxmlformats.org/drawingml/2006/table">
            <a:tbl>
              <a:tblPr firstRow="1" bandRow="1">
                <a:tableStyleId>{5940675A-B579-460E-94D1-54222C63F5DA}</a:tableStyleId>
              </a:tblPr>
              <a:tblGrid>
                <a:gridCol w="3312486">
                  <a:extLst>
                    <a:ext uri="{9D8B030D-6E8A-4147-A177-3AD203B41FA5}">
                      <a16:colId xmlns:a16="http://schemas.microsoft.com/office/drawing/2014/main" val="2961569980"/>
                    </a:ext>
                  </a:extLst>
                </a:gridCol>
                <a:gridCol w="3312486">
                  <a:extLst>
                    <a:ext uri="{9D8B030D-6E8A-4147-A177-3AD203B41FA5}">
                      <a16:colId xmlns:a16="http://schemas.microsoft.com/office/drawing/2014/main" val="1846075054"/>
                    </a:ext>
                  </a:extLst>
                </a:gridCol>
              </a:tblGrid>
              <a:tr h="27519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latin typeface="Adobe Arabic" panose="02040503050201020203" charset="-78"/>
                          <a:cs typeface="Adobe Arabic" panose="02040503050201020203" charset="-78"/>
                        </a:rPr>
                        <a:t>2. المتطلبات الغير وظيفية </a:t>
                      </a:r>
                      <a:r>
                        <a:rPr lang="ar-SA" sz="1800" b="1" dirty="0">
                          <a:solidFill>
                            <a:srgbClr val="FF0000"/>
                          </a:solidFill>
                          <a:latin typeface="Adobe Arabic" panose="02040503050201020203" charset="-78"/>
                          <a:cs typeface="Adobe Arabic" panose="02040503050201020203" charset="-78"/>
                        </a:rPr>
                        <a:t>جودة</a:t>
                      </a:r>
                      <a:r>
                        <a:rPr lang="ar-SA" sz="1800" b="1" dirty="0">
                          <a:solidFill>
                            <a:schemeClr val="tx1"/>
                          </a:solidFill>
                          <a:latin typeface="Adobe Arabic" panose="02040503050201020203" charset="-78"/>
                          <a:cs typeface="Adobe Arabic" panose="02040503050201020203" charset="-78"/>
                        </a:rPr>
                        <a:t> و </a:t>
                      </a:r>
                      <a:r>
                        <a:rPr lang="ar-SA" sz="1800" b="1" dirty="0">
                          <a:solidFill>
                            <a:srgbClr val="FF0000"/>
                          </a:solidFill>
                          <a:latin typeface="Adobe Arabic" panose="02040503050201020203" charset="-78"/>
                          <a:cs typeface="Adobe Arabic" panose="02040503050201020203" charset="-78"/>
                        </a:rPr>
                        <a:t>تحكم</a:t>
                      </a:r>
                      <a:endParaRPr lang="ar-SA" sz="1800" b="1" dirty="0">
                        <a:solidFill>
                          <a:schemeClr val="tx1"/>
                        </a:solidFill>
                        <a:latin typeface="Adobe Arabic" panose="02040503050201020203" charset="-78"/>
                        <a:cs typeface="Adobe Arabic" panose="02040503050201020203" charset="-78"/>
                      </a:endParaRPr>
                    </a:p>
                  </a:txBody>
                  <a:tcPr marL="68580" marR="68580" marT="34290" marB="34290">
                    <a:solidFill>
                      <a:schemeClr val="bg1">
                        <a:lumMod val="95000"/>
                      </a:schemeClr>
                    </a:solidFill>
                  </a:tcPr>
                </a:tc>
                <a:tc>
                  <a:txBody>
                    <a:bodyPr/>
                    <a:lstStyle/>
                    <a:p>
                      <a:pPr marL="457200" marR="0" lvl="0" indent="-457200" algn="ctr" defTabSz="914400" rtl="1" eaLnBrk="1" fontAlgn="auto" latinLnBrk="0" hangingPunct="1">
                        <a:lnSpc>
                          <a:spcPct val="100000"/>
                        </a:lnSpc>
                        <a:spcBef>
                          <a:spcPts val="0"/>
                        </a:spcBef>
                        <a:spcAft>
                          <a:spcPts val="0"/>
                        </a:spcAft>
                        <a:buClrTx/>
                        <a:buSzTx/>
                        <a:buFontTx/>
                        <a:buAutoNum type="arabicPeriod"/>
                        <a:tabLst/>
                        <a:defRPr/>
                      </a:pPr>
                      <a:r>
                        <a:rPr lang="ar-SA" sz="1800" b="1" dirty="0">
                          <a:solidFill>
                            <a:schemeClr val="tx1"/>
                          </a:solidFill>
                          <a:latin typeface="Adobe Arabic" panose="02040503050201020203" charset="-78"/>
                          <a:cs typeface="Adobe Arabic" panose="02040503050201020203" charset="-78"/>
                        </a:rPr>
                        <a:t>المتطلبات الوظيفية </a:t>
                      </a:r>
                      <a:r>
                        <a:rPr lang="ar-SA" sz="1800" b="1" i="0" u="none" strike="noStrike" cap="none" dirty="0">
                          <a:solidFill>
                            <a:srgbClr val="FF0000"/>
                          </a:solidFill>
                          <a:latin typeface="Adobe Arabic" panose="02040503050201020203" charset="-78"/>
                          <a:ea typeface="+mn-ea"/>
                          <a:cs typeface="Adobe Arabic" panose="02040503050201020203" charset="-78"/>
                          <a:sym typeface="Arial"/>
                        </a:rPr>
                        <a:t>وظيفة</a:t>
                      </a:r>
                      <a:r>
                        <a:rPr lang="ar-SA" sz="1800" b="1" dirty="0">
                          <a:solidFill>
                            <a:schemeClr val="tx1"/>
                          </a:solidFill>
                          <a:latin typeface="Adobe Arabic" panose="02040503050201020203" charset="-78"/>
                          <a:cs typeface="Adobe Arabic" panose="02040503050201020203" charset="-78"/>
                        </a:rPr>
                        <a:t> </a:t>
                      </a:r>
                      <a:r>
                        <a:rPr lang="ar-SA" sz="1800" b="1" dirty="0">
                          <a:solidFill>
                            <a:srgbClr val="FF0000"/>
                          </a:solidFill>
                          <a:latin typeface="Adobe Arabic" panose="02040503050201020203" charset="-78"/>
                          <a:cs typeface="Adobe Arabic" panose="02040503050201020203" charset="-78"/>
                        </a:rPr>
                        <a:t>أساسي</a:t>
                      </a:r>
                    </a:p>
                  </a:txBody>
                  <a:tcPr marL="68580" marR="68580" marT="34290" marB="34290">
                    <a:solidFill>
                      <a:schemeClr val="bg1">
                        <a:lumMod val="95000"/>
                      </a:schemeClr>
                    </a:solidFill>
                  </a:tcPr>
                </a:tc>
                <a:extLst>
                  <a:ext uri="{0D108BD9-81ED-4DB2-BD59-A6C34878D82A}">
                    <a16:rowId xmlns:a16="http://schemas.microsoft.com/office/drawing/2014/main" val="1904515680"/>
                  </a:ext>
                </a:extLst>
              </a:tr>
            </a:tbl>
          </a:graphicData>
        </a:graphic>
      </p:graphicFrame>
      <p:sp>
        <p:nvSpPr>
          <p:cNvPr id="2" name="TextBox 1">
            <a:extLst>
              <a:ext uri="{FF2B5EF4-FFF2-40B4-BE49-F238E27FC236}">
                <a16:creationId xmlns:a16="http://schemas.microsoft.com/office/drawing/2014/main" id="{D4C8CFCD-6259-2F58-A865-D76AC103361B}"/>
              </a:ext>
            </a:extLst>
          </p:cNvPr>
          <p:cNvSpPr txBox="1"/>
          <p:nvPr/>
        </p:nvSpPr>
        <p:spPr>
          <a:xfrm>
            <a:off x="7504071" y="2587994"/>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2</a:t>
            </a:r>
            <a:endParaRPr lang="en-US" sz="2100" dirty="0"/>
          </a:p>
        </p:txBody>
      </p:sp>
      <p:sp>
        <p:nvSpPr>
          <p:cNvPr id="3" name="TextBox 9">
            <a:extLst>
              <a:ext uri="{FF2B5EF4-FFF2-40B4-BE49-F238E27FC236}">
                <a16:creationId xmlns:a16="http://schemas.microsoft.com/office/drawing/2014/main" id="{1138CB55-3E47-DE95-5F7E-4CA67A1C1C16}"/>
              </a:ext>
            </a:extLst>
          </p:cNvPr>
          <p:cNvSpPr txBox="1"/>
          <p:nvPr/>
        </p:nvSpPr>
        <p:spPr>
          <a:xfrm>
            <a:off x="4212122" y="2596409"/>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1</a:t>
            </a:r>
            <a:endParaRPr lang="en-US" sz="2100" dirty="0"/>
          </a:p>
        </p:txBody>
      </p:sp>
      <p:sp>
        <p:nvSpPr>
          <p:cNvPr id="4" name="TextBox 2">
            <a:extLst>
              <a:ext uri="{FF2B5EF4-FFF2-40B4-BE49-F238E27FC236}">
                <a16:creationId xmlns:a16="http://schemas.microsoft.com/office/drawing/2014/main" id="{E95CEA08-1416-CAA5-E31A-B291BBE94D87}"/>
              </a:ext>
            </a:extLst>
          </p:cNvPr>
          <p:cNvSpPr txBox="1"/>
          <p:nvPr/>
        </p:nvSpPr>
        <p:spPr>
          <a:xfrm>
            <a:off x="7507328" y="3263165"/>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1</a:t>
            </a:r>
            <a:endParaRPr lang="en-US" sz="2100" dirty="0"/>
          </a:p>
        </p:txBody>
      </p:sp>
      <p:sp>
        <p:nvSpPr>
          <p:cNvPr id="5" name="TextBox 10">
            <a:extLst>
              <a:ext uri="{FF2B5EF4-FFF2-40B4-BE49-F238E27FC236}">
                <a16:creationId xmlns:a16="http://schemas.microsoft.com/office/drawing/2014/main" id="{95F9906F-9E7D-904D-0BAA-E49CDBE31BB2}"/>
              </a:ext>
            </a:extLst>
          </p:cNvPr>
          <p:cNvSpPr txBox="1"/>
          <p:nvPr/>
        </p:nvSpPr>
        <p:spPr>
          <a:xfrm>
            <a:off x="4215379" y="3271581"/>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2</a:t>
            </a:r>
            <a:endParaRPr lang="en-US" sz="2100" dirty="0"/>
          </a:p>
        </p:txBody>
      </p:sp>
      <p:sp>
        <p:nvSpPr>
          <p:cNvPr id="6" name="TextBox 3">
            <a:extLst>
              <a:ext uri="{FF2B5EF4-FFF2-40B4-BE49-F238E27FC236}">
                <a16:creationId xmlns:a16="http://schemas.microsoft.com/office/drawing/2014/main" id="{75B71D4C-EFC1-9980-8836-6CFF0D0D2679}"/>
              </a:ext>
            </a:extLst>
          </p:cNvPr>
          <p:cNvSpPr txBox="1"/>
          <p:nvPr/>
        </p:nvSpPr>
        <p:spPr>
          <a:xfrm>
            <a:off x="7517665" y="3953263"/>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1</a:t>
            </a:r>
            <a:endParaRPr lang="en-US" sz="2100" dirty="0"/>
          </a:p>
        </p:txBody>
      </p:sp>
      <p:sp>
        <p:nvSpPr>
          <p:cNvPr id="9" name="TextBox 11">
            <a:extLst>
              <a:ext uri="{FF2B5EF4-FFF2-40B4-BE49-F238E27FC236}">
                <a16:creationId xmlns:a16="http://schemas.microsoft.com/office/drawing/2014/main" id="{BEE98A2C-84DA-3612-16EC-A15F03A82CED}"/>
              </a:ext>
            </a:extLst>
          </p:cNvPr>
          <p:cNvSpPr txBox="1"/>
          <p:nvPr/>
        </p:nvSpPr>
        <p:spPr>
          <a:xfrm>
            <a:off x="4225716" y="3961678"/>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1</a:t>
            </a:r>
            <a:endParaRPr lang="en-US" sz="2100" dirty="0"/>
          </a:p>
        </p:txBody>
      </p:sp>
      <p:sp>
        <p:nvSpPr>
          <p:cNvPr id="10" name="TextBox 4">
            <a:extLst>
              <a:ext uri="{FF2B5EF4-FFF2-40B4-BE49-F238E27FC236}">
                <a16:creationId xmlns:a16="http://schemas.microsoft.com/office/drawing/2014/main" id="{1A14A8EE-719C-84BB-FAB3-E7E8004C0AC7}"/>
              </a:ext>
            </a:extLst>
          </p:cNvPr>
          <p:cNvSpPr txBox="1"/>
          <p:nvPr/>
        </p:nvSpPr>
        <p:spPr>
          <a:xfrm>
            <a:off x="7512692" y="4520895"/>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2</a:t>
            </a:r>
            <a:endParaRPr lang="en-US" sz="2100" dirty="0"/>
          </a:p>
        </p:txBody>
      </p:sp>
      <p:sp>
        <p:nvSpPr>
          <p:cNvPr id="11" name="TextBox 12">
            <a:extLst>
              <a:ext uri="{FF2B5EF4-FFF2-40B4-BE49-F238E27FC236}">
                <a16:creationId xmlns:a16="http://schemas.microsoft.com/office/drawing/2014/main" id="{00684383-3495-2457-A248-10CB07E1BF40}"/>
              </a:ext>
            </a:extLst>
          </p:cNvPr>
          <p:cNvSpPr txBox="1"/>
          <p:nvPr/>
        </p:nvSpPr>
        <p:spPr>
          <a:xfrm>
            <a:off x="4220743" y="4529311"/>
            <a:ext cx="431799" cy="415498"/>
          </a:xfrm>
          <a:prstGeom prst="rect">
            <a:avLst/>
          </a:prstGeom>
          <a:noFill/>
        </p:spPr>
        <p:txBody>
          <a:bodyPr wrap="square">
            <a:spAutoFit/>
          </a:bodyPr>
          <a:lstStyle/>
          <a:p>
            <a:pPr algn="ctr" rtl="1"/>
            <a:r>
              <a:rPr lang="ar-SA" sz="2100" b="1" dirty="0">
                <a:solidFill>
                  <a:srgbClr val="FF0000"/>
                </a:solidFill>
                <a:latin typeface="Cambria" panose="02040503050406030204"/>
                <a:cs typeface="Times New Roman" panose="02020603050405020304" pitchFamily="18" charset="0"/>
              </a:rPr>
              <a:t>2</a:t>
            </a:r>
            <a:endParaRPr lang="en-US" sz="2100" dirty="0"/>
          </a:p>
        </p:txBody>
      </p:sp>
    </p:spTree>
    <p:extLst>
      <p:ext uri="{BB962C8B-B14F-4D97-AF65-F5344CB8AC3E}">
        <p14:creationId xmlns:p14="http://schemas.microsoft.com/office/powerpoint/2010/main" val="3979150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78" name="Google Shape;678;p37">
            <a:hlinkClick r:id="" action="ppaction://noaction"/>
          </p:cNvPr>
          <p:cNvPicPr preferRelativeResize="0"/>
          <p:nvPr/>
        </p:nvPicPr>
        <p:blipFill rotWithShape="1">
          <a:blip r:embed="rId3">
            <a:alphaModFix/>
          </a:blip>
          <a:srcRect t="465" b="475"/>
          <a:stretch/>
        </p:blipFill>
        <p:spPr>
          <a:xfrm>
            <a:off x="7472087" y="478225"/>
            <a:ext cx="265550" cy="258850"/>
          </a:xfrm>
          <a:prstGeom prst="rect">
            <a:avLst/>
          </a:prstGeom>
          <a:noFill/>
          <a:ln>
            <a:noFill/>
          </a:ln>
        </p:spPr>
      </p:pic>
      <p:pic>
        <p:nvPicPr>
          <p:cNvPr id="2" name="Google Shape;460;p29">
            <a:extLst>
              <a:ext uri="{FF2B5EF4-FFF2-40B4-BE49-F238E27FC236}">
                <a16:creationId xmlns:a16="http://schemas.microsoft.com/office/drawing/2014/main" id="{1C6B769E-0A32-7A33-3EBF-6FF036D7E9CB}"/>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C9EFD175-C371-0437-8D7C-BAEB523C92F1}"/>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7A40D7F3-A435-D0BB-874A-EA6BE0CE7A12}"/>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8D71232E-D128-6DD7-400E-584180DD95BE}"/>
              </a:ext>
            </a:extLst>
          </p:cNvPr>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C4678BDB-BB80-3D7F-D94F-9AC97F79C083}"/>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B0EDEA6C-2D59-C523-D47C-B5CA7B32C03F}"/>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9185D971-C00C-FF3A-09FD-D990C6B3EBD3}"/>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D3202016-1CCE-E83D-E9A6-29B7B0091323}"/>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
        <p:nvSpPr>
          <p:cNvPr id="12" name="Google Shape;493;p31">
            <a:extLst>
              <a:ext uri="{FF2B5EF4-FFF2-40B4-BE49-F238E27FC236}">
                <a16:creationId xmlns:a16="http://schemas.microsoft.com/office/drawing/2014/main" id="{258A077F-F81C-D769-A701-F5DFB7276827}"/>
              </a:ext>
            </a:extLst>
          </p:cNvPr>
          <p:cNvSpPr txBox="1">
            <a:spLocks/>
          </p:cNvSpPr>
          <p:nvPr/>
        </p:nvSpPr>
        <p:spPr>
          <a:xfrm>
            <a:off x="1735016" y="339499"/>
            <a:ext cx="6225716"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rtl="1"/>
            <a:r>
              <a:rPr lang="ar-SA" b="1" dirty="0">
                <a:solidFill>
                  <a:srgbClr val="000000"/>
                </a:solidFill>
                <a:latin typeface="Adobe Arabic" panose="02040503050201020203" pitchFamily="18" charset="-78"/>
                <a:cs typeface="Adobe Arabic" panose="02040503050201020203" pitchFamily="18" charset="-78"/>
              </a:rPr>
              <a:t>المتطلبات الوظيفية  </a:t>
            </a:r>
            <a:r>
              <a:rPr lang="en-US" b="1" dirty="0">
                <a:solidFill>
                  <a:srgbClr val="000000"/>
                </a:solidFill>
                <a:latin typeface="Adobe Arabic" panose="02040503050201020203" pitchFamily="18" charset="-78"/>
                <a:cs typeface="Adobe Arabic" panose="02040503050201020203" pitchFamily="18" charset="-78"/>
              </a:rPr>
              <a:t>Functional Requirements</a:t>
            </a:r>
            <a:endParaRPr lang="ar-SA" b="1" dirty="0">
              <a:solidFill>
                <a:srgbClr val="000000"/>
              </a:solidFill>
              <a:latin typeface="Adobe Arabic" panose="02040503050201020203" pitchFamily="18" charset="-78"/>
              <a:cs typeface="Adobe Arabic" panose="02040503050201020203" pitchFamily="18" charset="-78"/>
            </a:endParaRPr>
          </a:p>
        </p:txBody>
      </p:sp>
      <p:sp>
        <p:nvSpPr>
          <p:cNvPr id="15" name="مربع نص 14">
            <a:extLst>
              <a:ext uri="{FF2B5EF4-FFF2-40B4-BE49-F238E27FC236}">
                <a16:creationId xmlns:a16="http://schemas.microsoft.com/office/drawing/2014/main" id="{D082B634-8AEC-BE7E-70FA-6D5674D3664E}"/>
              </a:ext>
            </a:extLst>
          </p:cNvPr>
          <p:cNvSpPr txBox="1"/>
          <p:nvPr/>
        </p:nvSpPr>
        <p:spPr>
          <a:xfrm>
            <a:off x="1932835" y="1944488"/>
            <a:ext cx="5769633" cy="1173398"/>
          </a:xfrm>
          <a:prstGeom prst="rect">
            <a:avLst/>
          </a:prstGeom>
          <a:noFill/>
        </p:spPr>
        <p:txBody>
          <a:bodyPr wrap="square">
            <a:spAutoFit/>
          </a:bodyPr>
          <a:lstStyle/>
          <a:p>
            <a:pPr algn="ctr" rtl="1">
              <a:lnSpc>
                <a:spcPts val="4230"/>
              </a:lnSpc>
            </a:pPr>
            <a:r>
              <a:rPr lang="ar-SA" sz="3000" b="1" dirty="0">
                <a:latin typeface="Adobe Arabic" panose="02040503050201020203" pitchFamily="18" charset="-78"/>
                <a:cs typeface="Adobe Arabic" panose="02040503050201020203" pitchFamily="18" charset="-78"/>
              </a:rPr>
              <a:t>تحدد المتطلبات الوظيفية ما يجب على النظام القيام به بشكل أساسي </a:t>
            </a:r>
            <a:r>
              <a:rPr lang="ar-SA" sz="3200" b="1" dirty="0">
                <a:solidFill>
                  <a:srgbClr val="FF0000"/>
                </a:solidFill>
                <a:latin typeface="Adobe Arabic" panose="02040503050201020203" charset="-78"/>
                <a:cs typeface="Adobe Arabic" panose="02040503050201020203" charset="-78"/>
              </a:rPr>
              <a:t>(وظائف أساسية)</a:t>
            </a:r>
            <a:endParaRPr lang="en-US" sz="3000" b="1" dirty="0">
              <a:latin typeface="Adobe Arabic" panose="02040503050201020203" pitchFamily="18" charset="-78"/>
              <a:cs typeface="Adobe Arabic" panose="02040503050201020203" pitchFamily="18"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أدوارهم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522824"/>
            <a:ext cx="2416591" cy="861774"/>
          </a:xfrm>
          <a:prstGeom prst="rect">
            <a:avLst/>
          </a:prstGeom>
          <a:noFill/>
        </p:spPr>
        <p:txBody>
          <a:bodyPr wrap="square">
            <a:spAutoFit/>
          </a:bodyPr>
          <a:lstStyle/>
          <a:p>
            <a:pPr algn="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التوافق أو ................ مع البرامج والتطبيقات الأخرى </a:t>
            </a:r>
            <a:endParaRPr lang="ar-SA" dirty="0"/>
          </a:p>
        </p:txBody>
      </p:sp>
      <p:sp>
        <p:nvSpPr>
          <p:cNvPr id="3" name="مربع نص 2">
            <a:extLst>
              <a:ext uri="{FF2B5EF4-FFF2-40B4-BE49-F238E27FC236}">
                <a16:creationId xmlns:a16="http://schemas.microsoft.com/office/drawing/2014/main" id="{72F11389-62E0-AFBF-FEB4-BF4899056EF9}"/>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4.81481E-6 L 0.32552 -0.29907 " pathEditMode="relative" rAng="0" ptsTypes="AA">
                                      <p:cBhvr>
                                        <p:cTn id="6" dur="2000" fill="hold"/>
                                        <p:tgtEl>
                                          <p:spTgt spid="769"/>
                                        </p:tgtEl>
                                        <p:attrNameLst>
                                          <p:attrName>ppt_x</p:attrName>
                                          <p:attrName>ppt_y</p:attrName>
                                        </p:attrNameLst>
                                      </p:cBhvr>
                                      <p:rCtr x="16267" y="-149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522824"/>
            <a:ext cx="2416591" cy="861774"/>
          </a:xfrm>
          <a:prstGeom prst="rect">
            <a:avLst/>
          </a:prstGeom>
          <a:noFill/>
        </p:spPr>
        <p:txBody>
          <a:bodyPr wrap="square">
            <a:spAutoFit/>
          </a:bodyPr>
          <a:lstStyle/>
          <a:p>
            <a:pPr algn="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مسؤولو الأنظمة</a:t>
            </a:r>
            <a:r>
              <a:rPr kumimoji="0" lang="ar-SA" sz="2500" b="1" i="0" u="none" strike="noStrike" kern="0" cap="none" spc="0" normalizeH="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 والمستخدمون و ................</a:t>
            </a:r>
            <a:endParaRPr lang="ar-SA" dirty="0"/>
          </a:p>
        </p:txBody>
      </p:sp>
      <p:sp>
        <p:nvSpPr>
          <p:cNvPr id="3" name="مربع نص 2">
            <a:extLst>
              <a:ext uri="{FF2B5EF4-FFF2-40B4-BE49-F238E27FC236}">
                <a16:creationId xmlns:a16="http://schemas.microsoft.com/office/drawing/2014/main" id="{1D83428A-4112-1191-1B70-9AF4CC615F2B}"/>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37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72222E-6 -2.09877E-6 L -0.43559 0.24753 " pathEditMode="relative" rAng="0" ptsTypes="AA">
                                      <p:cBhvr>
                                        <p:cTn id="6" dur="2000" fill="hold"/>
                                        <p:tgtEl>
                                          <p:spTgt spid="796"/>
                                        </p:tgtEl>
                                        <p:attrNameLst>
                                          <p:attrName>ppt_x</p:attrName>
                                          <p:attrName>ppt_y</p:attrName>
                                        </p:attrNameLst>
                                      </p:cBhvr>
                                      <p:rCtr x="-21788" y="123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522824"/>
            <a:ext cx="2416591" cy="861774"/>
          </a:xfrm>
          <a:prstGeom prst="rect">
            <a:avLst/>
          </a:prstGeom>
          <a:noFill/>
        </p:spPr>
        <p:txBody>
          <a:bodyPr wrap="square">
            <a:spAutoFit/>
          </a:bodyPr>
          <a:lstStyle/>
          <a:p>
            <a:pPr algn="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إصدار ...................... المختلفة وطباعتها </a:t>
            </a:r>
            <a:endParaRPr lang="ar-SA" dirty="0"/>
          </a:p>
        </p:txBody>
      </p:sp>
      <p:sp>
        <p:nvSpPr>
          <p:cNvPr id="3" name="مربع نص 2">
            <a:extLst>
              <a:ext uri="{FF2B5EF4-FFF2-40B4-BE49-F238E27FC236}">
                <a16:creationId xmlns:a16="http://schemas.microsoft.com/office/drawing/2014/main" id="{A9B0F149-462A-A995-98F5-87A7C71352F1}"/>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1231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44444E-6 6.17284E-7 L 0.36494 -0.15185 " pathEditMode="relative" rAng="0" ptsTypes="AA">
                                      <p:cBhvr>
                                        <p:cTn id="6" dur="2000" fill="hold"/>
                                        <p:tgtEl>
                                          <p:spTgt spid="768"/>
                                        </p:tgtEl>
                                        <p:attrNameLst>
                                          <p:attrName>ppt_x</p:attrName>
                                          <p:attrName>ppt_y</p:attrName>
                                        </p:attrNameLst>
                                      </p:cBhvr>
                                      <p:rCtr x="18247" y="-7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522824"/>
            <a:ext cx="2416591" cy="861774"/>
          </a:xfrm>
          <a:prstGeom prst="rect">
            <a:avLst/>
          </a:prstGeom>
          <a:noFill/>
        </p:spPr>
        <p:txBody>
          <a:bodyPr wrap="square">
            <a:spAutoFit/>
          </a:bodyPr>
          <a:lstStyle/>
          <a:p>
            <a:pPr algn="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إمكانية ......................... في محتويات النظام </a:t>
            </a:r>
            <a:endParaRPr lang="ar-SA" dirty="0"/>
          </a:p>
        </p:txBody>
      </p:sp>
      <p:sp>
        <p:nvSpPr>
          <p:cNvPr id="3" name="مربع نص 2">
            <a:extLst>
              <a:ext uri="{FF2B5EF4-FFF2-40B4-BE49-F238E27FC236}">
                <a16:creationId xmlns:a16="http://schemas.microsoft.com/office/drawing/2014/main" id="{182953D1-0C89-5FD1-8D34-9C49416D336B}"/>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557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77778E-7 3.82716E-6 L 0.31372 0.09043 " pathEditMode="relative" rAng="0" ptsTypes="AA">
                                      <p:cBhvr>
                                        <p:cTn id="6" dur="2000" fill="hold"/>
                                        <p:tgtEl>
                                          <p:spTgt spid="31"/>
                                        </p:tgtEl>
                                        <p:attrNameLst>
                                          <p:attrName>ppt_x</p:attrName>
                                          <p:attrName>ppt_y</p:attrName>
                                        </p:attrNameLst>
                                      </p:cBhvr>
                                      <p:rCtr x="15677" y="4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522824"/>
            <a:ext cx="2416591" cy="1198405"/>
          </a:xfrm>
          <a:prstGeom prst="rect">
            <a:avLst/>
          </a:prstGeom>
          <a:noFill/>
        </p:spPr>
        <p:txBody>
          <a:bodyPr wrap="square">
            <a:spAutoFit/>
          </a:bodyPr>
          <a:lstStyle/>
          <a:p>
            <a:pPr algn="r">
              <a:lnSpc>
                <a:spcPct val="150000"/>
              </a:lnSpc>
            </a:pP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طرق تصفح النظام والتنقل بين ...........................</a:t>
            </a:r>
            <a:endParaRPr lang="ar-SA" dirty="0"/>
          </a:p>
        </p:txBody>
      </p:sp>
      <p:sp>
        <p:nvSpPr>
          <p:cNvPr id="3" name="مربع نص 2">
            <a:extLst>
              <a:ext uri="{FF2B5EF4-FFF2-40B4-BE49-F238E27FC236}">
                <a16:creationId xmlns:a16="http://schemas.microsoft.com/office/drawing/2014/main" id="{A30A2E6B-1D7E-5D83-67DB-BF04421FC6C5}"/>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80413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61111E-6 -4.69136E-6 L -0.38525 -0.04938 " pathEditMode="relative" rAng="0" ptsTypes="AA">
                                      <p:cBhvr>
                                        <p:cTn id="6" dur="2000" fill="hold"/>
                                        <p:tgtEl>
                                          <p:spTgt spid="28"/>
                                        </p:tgtEl>
                                        <p:attrNameLst>
                                          <p:attrName>ppt_x</p:attrName>
                                          <p:attrName>ppt_y</p:attrName>
                                        </p:attrNameLst>
                                      </p:cBhvr>
                                      <p:rCtr x="-19271" y="-24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183424"/>
            <a:ext cx="2416591" cy="1775486"/>
          </a:xfrm>
          <a:prstGeom prst="rect">
            <a:avLst/>
          </a:prstGeom>
          <a:noFill/>
        </p:spPr>
        <p:txBody>
          <a:bodyPr wrap="square">
            <a:spAutoFit/>
          </a:bodyPr>
          <a:lstStyle/>
          <a:p>
            <a:pPr algn="r">
              <a:lnSpc>
                <a:spcPct val="150000"/>
              </a:lnSpc>
            </a:pP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طرق عرض البيانات والخطوط و ................... والتصاميم المفضلة للعميل</a:t>
            </a:r>
            <a:endParaRPr lang="ar-SA" dirty="0"/>
          </a:p>
        </p:txBody>
      </p:sp>
      <p:sp>
        <p:nvSpPr>
          <p:cNvPr id="3" name="مربع نص 2">
            <a:extLst>
              <a:ext uri="{FF2B5EF4-FFF2-40B4-BE49-F238E27FC236}">
                <a16:creationId xmlns:a16="http://schemas.microsoft.com/office/drawing/2014/main" id="{C2553DEF-7736-BCCD-6836-0F58A0441255}"/>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8272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61111E-6 0 L -0.38577 0.07562 " pathEditMode="relative" rAng="0" ptsTypes="AA">
                                      <p:cBhvr>
                                        <p:cTn id="6" dur="2000" fill="hold"/>
                                        <p:tgtEl>
                                          <p:spTgt spid="27"/>
                                        </p:tgtEl>
                                        <p:attrNameLst>
                                          <p:attrName>ppt_x</p:attrName>
                                          <p:attrName>ppt_y</p:attrName>
                                        </p:attrNameLst>
                                      </p:cBhvr>
                                      <p:rCtr x="-19288" y="37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522824"/>
            <a:ext cx="2416591" cy="477054"/>
          </a:xfrm>
          <a:prstGeom prst="rect">
            <a:avLst/>
          </a:prstGeom>
          <a:noFill/>
        </p:spPr>
        <p:txBody>
          <a:bodyPr wrap="square">
            <a:spAutoFit/>
          </a:bodyPr>
          <a:lstStyle/>
          <a:p>
            <a:pPr algn="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الأزرار ....................</a:t>
            </a:r>
            <a:endParaRPr lang="ar-SA" dirty="0"/>
          </a:p>
        </p:txBody>
      </p:sp>
      <p:sp>
        <p:nvSpPr>
          <p:cNvPr id="3" name="مربع نص 2">
            <a:extLst>
              <a:ext uri="{FF2B5EF4-FFF2-40B4-BE49-F238E27FC236}">
                <a16:creationId xmlns:a16="http://schemas.microsoft.com/office/drawing/2014/main" id="{7F1520F6-0DA1-9E15-CFE7-BA15A7F00F3C}"/>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162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889E-6 3.45679E-6 L 0.31805 0.19506 " pathEditMode="relative" rAng="0" ptsTypes="AA">
                                      <p:cBhvr>
                                        <p:cTn id="6" dur="2000" fill="hold"/>
                                        <p:tgtEl>
                                          <p:spTgt spid="30"/>
                                        </p:tgtEl>
                                        <p:attrNameLst>
                                          <p:attrName>ppt_x</p:attrName>
                                          <p:attrName>ppt_y</p:attrName>
                                        </p:attrNameLst>
                                      </p:cBhvr>
                                      <p:rCtr x="15903" y="97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5"/>
          <p:cNvPicPr preferRelativeResize="0"/>
          <p:nvPr/>
        </p:nvPicPr>
        <p:blipFill rotWithShape="1">
          <a:blip r:embed="rId3">
            <a:alphaModFix/>
          </a:blip>
          <a:srcRect t="465" b="465"/>
          <a:stretch/>
        </p:blipFill>
        <p:spPr>
          <a:xfrm>
            <a:off x="7599675" y="656275"/>
            <a:ext cx="230150" cy="224350"/>
          </a:xfrm>
          <a:prstGeom prst="rect">
            <a:avLst/>
          </a:prstGeom>
          <a:noFill/>
          <a:ln>
            <a:noFill/>
          </a:ln>
        </p:spPr>
      </p:pic>
      <p:sp>
        <p:nvSpPr>
          <p:cNvPr id="350" name="Google Shape;350;p25"/>
          <p:cNvSpPr/>
          <p:nvPr/>
        </p:nvSpPr>
        <p:spPr>
          <a:xfrm>
            <a:off x="3702200" y="3771475"/>
            <a:ext cx="17397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Raleway"/>
                <a:ea typeface="Raleway"/>
                <a:cs typeface="Raleway"/>
                <a:sym typeface="Raleway"/>
              </a:rPr>
              <a:t>ENTER</a:t>
            </a:r>
            <a:endParaRPr b="1" dirty="0">
              <a:solidFill>
                <a:schemeClr val="dk1"/>
              </a:solidFill>
              <a:latin typeface="Raleway"/>
              <a:ea typeface="Raleway"/>
              <a:cs typeface="Raleway"/>
              <a:sym typeface="Raleway"/>
            </a:endParaRPr>
          </a:p>
        </p:txBody>
      </p:sp>
      <p:sp>
        <p:nvSpPr>
          <p:cNvPr id="6" name="TextBox 12">
            <a:extLst>
              <a:ext uri="{FF2B5EF4-FFF2-40B4-BE49-F238E27FC236}">
                <a16:creationId xmlns:a16="http://schemas.microsoft.com/office/drawing/2014/main" id="{A7AC5434-A13C-485E-D6E0-1D8D9F5D3222}"/>
              </a:ext>
            </a:extLst>
          </p:cNvPr>
          <p:cNvSpPr txBox="1"/>
          <p:nvPr/>
        </p:nvSpPr>
        <p:spPr>
          <a:xfrm>
            <a:off x="100486" y="157256"/>
            <a:ext cx="9137489" cy="3366306"/>
          </a:xfrm>
          <a:prstGeom prst="rect">
            <a:avLst/>
          </a:prstGeom>
        </p:spPr>
        <p:txBody>
          <a:bodyPr wrap="square" lIns="0" tIns="0" rIns="0" bIns="0" rtlCol="0" anchor="t">
            <a:spAutoFit/>
          </a:bodyPr>
          <a:lstStyle/>
          <a:p>
            <a:pPr algn="ctr">
              <a:lnSpc>
                <a:spcPct val="150000"/>
              </a:lnSpc>
              <a:spcBef>
                <a:spcPct val="0"/>
              </a:spcBef>
            </a:pPr>
            <a:r>
              <a:rPr lang="ar-SA" sz="5000" b="1" u="sng" dirty="0">
                <a:solidFill>
                  <a:srgbClr val="0070C0"/>
                </a:solidFill>
                <a:latin typeface="Adobe Arabic" panose="02040503050201020203" pitchFamily="18" charset="-78"/>
                <a:cs typeface="Adobe Arabic" panose="02040503050201020203" pitchFamily="18" charset="-78"/>
              </a:rPr>
              <a:t>الوحدة الثانية </a:t>
            </a:r>
          </a:p>
          <a:p>
            <a:pPr algn="ctr">
              <a:lnSpc>
                <a:spcPct val="150000"/>
              </a:lnSpc>
              <a:spcBef>
                <a:spcPct val="0"/>
              </a:spcBef>
            </a:pPr>
            <a:r>
              <a:rPr lang="ar-SA" sz="5000" b="1" u="sng" dirty="0">
                <a:latin typeface="Adobe Arabic" panose="02040503050201020203" pitchFamily="18" charset="-78"/>
                <a:cs typeface="Adobe Arabic" panose="02040503050201020203" pitchFamily="18" charset="-78"/>
              </a:rPr>
              <a:t>تابع الدرس الأول </a:t>
            </a:r>
            <a:r>
              <a:rPr lang="ar-SA" sz="5000" b="1" dirty="0">
                <a:latin typeface="Adobe Arabic" panose="02040503050201020203" pitchFamily="18" charset="-78"/>
                <a:cs typeface="Adobe Arabic" panose="02040503050201020203" pitchFamily="18" charset="-78"/>
              </a:rPr>
              <a:t>: دورة حياة النظام </a:t>
            </a:r>
          </a:p>
          <a:p>
            <a:pPr algn="ctr">
              <a:lnSpc>
                <a:spcPct val="150000"/>
              </a:lnSpc>
              <a:spcBef>
                <a:spcPct val="0"/>
              </a:spcBef>
            </a:pPr>
            <a:r>
              <a:rPr lang="en-US" sz="5000" b="1" dirty="0">
                <a:solidFill>
                  <a:schemeClr val="bg2">
                    <a:lumMod val="50000"/>
                  </a:schemeClr>
                </a:solidFill>
                <a:latin typeface="Adobe Arabic" panose="02040503050201020203" pitchFamily="18" charset="-78"/>
                <a:ea typeface="ADLaM Display" panose="020F0502020204030204" pitchFamily="2" charset="0"/>
                <a:cs typeface="Adobe Arabic" panose="02040503050201020203" pitchFamily="18" charset="-78"/>
              </a:rPr>
              <a:t>System Life Cycle</a:t>
            </a:r>
            <a:r>
              <a:rPr lang="ar-SA" sz="5000" b="1" dirty="0">
                <a:solidFill>
                  <a:schemeClr val="bg2">
                    <a:lumMod val="50000"/>
                  </a:schemeClr>
                </a:solidFill>
                <a:latin typeface="Adobe Arabic" panose="02040503050201020203" pitchFamily="18" charset="-78"/>
                <a:ea typeface="ADLaM Display" panose="020F0502020204030204" pitchFamily="2" charset="0"/>
                <a:cs typeface="Adobe Arabic" panose="02040503050201020203" pitchFamily="18" charset="-78"/>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4" name="Google Shape;774;p41"/>
          <p:cNvGrpSpPr/>
          <p:nvPr/>
        </p:nvGrpSpPr>
        <p:grpSpPr>
          <a:xfrm>
            <a:off x="3427051" y="1622072"/>
            <a:ext cx="2932689" cy="2451309"/>
            <a:chOff x="3427051" y="1622072"/>
            <a:chExt cx="2932689" cy="2451309"/>
          </a:xfrm>
        </p:grpSpPr>
        <p:sp>
          <p:nvSpPr>
            <p:cNvPr id="775" name="Google Shape;775;p41"/>
            <p:cNvSpPr/>
            <p:nvPr/>
          </p:nvSpPr>
          <p:spPr>
            <a:xfrm>
              <a:off x="3427051" y="2119453"/>
              <a:ext cx="2932688" cy="195392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5828380" y="1622072"/>
              <a:ext cx="531346"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27051" y="1622072"/>
              <a:ext cx="2401343" cy="497381"/>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1"/>
          <p:cNvSpPr txBox="1"/>
          <p:nvPr/>
        </p:nvSpPr>
        <p:spPr>
          <a:xfrm>
            <a:off x="7772880" y="1516054"/>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ادوارهم</a:t>
            </a:r>
            <a:endParaRPr lang="en-US" sz="2500" dirty="0">
              <a:solidFill>
                <a:schemeClr val="tx1">
                  <a:lumMod val="75000"/>
                </a:schemeClr>
              </a:solidFill>
              <a:latin typeface="Tajawal"/>
              <a:ea typeface="Tajawal"/>
              <a:cs typeface="Tajawal"/>
              <a:sym typeface="Tajawal"/>
            </a:endParaRPr>
          </a:p>
        </p:txBody>
      </p:sp>
      <p:cxnSp>
        <p:nvCxnSpPr>
          <p:cNvPr id="797" name="Google Shape;797;p41"/>
          <p:cNvCxnSpPr>
            <a:cxnSpLocks/>
          </p:cNvCxnSpPr>
          <p:nvPr/>
        </p:nvCxnSpPr>
        <p:spPr>
          <a:xfrm>
            <a:off x="2368062" y="1589252"/>
            <a:ext cx="1321715" cy="956732"/>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8" name="Google Shape;798;p41"/>
          <p:cNvCxnSpPr>
            <a:cxnSpLocks/>
          </p:cNvCxnSpPr>
          <p:nvPr/>
        </p:nvCxnSpPr>
        <p:spPr>
          <a:xfrm flipV="1">
            <a:off x="1953137" y="3024638"/>
            <a:ext cx="1672302" cy="700285"/>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99" name="Google Shape;799;p41"/>
          <p:cNvCxnSpPr>
            <a:cxnSpLocks/>
            <a:stCxn id="796" idx="1"/>
          </p:cNvCxnSpPr>
          <p:nvPr/>
        </p:nvCxnSpPr>
        <p:spPr>
          <a:xfrm rot="10800000" flipV="1">
            <a:off x="6256406" y="1750953"/>
            <a:ext cx="1516475" cy="977013"/>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00" name="Google Shape;800;p41"/>
          <p:cNvCxnSpPr>
            <a:cxnSpLocks/>
          </p:cNvCxnSpPr>
          <p:nvPr/>
        </p:nvCxnSpPr>
        <p:spPr>
          <a:xfrm rot="10800000">
            <a:off x="6226958" y="3366339"/>
            <a:ext cx="2063892" cy="712061"/>
          </a:xfrm>
          <a:prstGeom prst="bentConnector3">
            <a:avLst>
              <a:gd name="adj1" fmla="val 50000"/>
            </a:avLst>
          </a:prstGeom>
          <a:noFill/>
          <a:ln w="28575" cap="flat" cmpd="sng">
            <a:solidFill>
              <a:schemeClr val="accent2"/>
            </a:solidFill>
            <a:prstDash val="dot"/>
            <a:round/>
            <a:headEnd type="none" w="med" len="med"/>
            <a:tailEnd type="oval" w="med" len="med"/>
          </a:ln>
        </p:spPr>
      </p:cxnSp>
      <p:pic>
        <p:nvPicPr>
          <p:cNvPr id="801" name="Google Shape;801;p4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802" name="Google Shape;802;p4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803" name="Google Shape;803;p4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804" name="Google Shape;804;p4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805" name="Google Shape;805;p4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806" name="Google Shape;806;p41">
            <a:hlinkClick r:id="" action="ppaction://noaction"/>
          </p:cNvPr>
          <p:cNvPicPr preferRelativeResize="0"/>
          <p:nvPr/>
        </p:nvPicPr>
        <p:blipFill rotWithShape="1">
          <a:blip r:embed="rId3">
            <a:alphaModFix/>
          </a:blip>
          <a:srcRect t="465" b="475"/>
          <a:stretch/>
        </p:blipFill>
        <p:spPr>
          <a:xfrm>
            <a:off x="5961408" y="1753449"/>
            <a:ext cx="265550" cy="258850"/>
          </a:xfrm>
          <a:prstGeom prst="rect">
            <a:avLst/>
          </a:prstGeom>
          <a:noFill/>
          <a:ln>
            <a:noFill/>
          </a:ln>
        </p:spPr>
      </p:pic>
      <p:sp>
        <p:nvSpPr>
          <p:cNvPr id="807" name="Google Shape;807;p4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808" name="Google Shape;808;p4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809" name="Google Shape;809;p4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810" name="Google Shape;810;p4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مربع نص 1">
            <a:extLst>
              <a:ext uri="{FF2B5EF4-FFF2-40B4-BE49-F238E27FC236}">
                <a16:creationId xmlns:a16="http://schemas.microsoft.com/office/drawing/2014/main" id="{4619E515-7AE6-C149-200F-8D4E6249AEE9}"/>
              </a:ext>
            </a:extLst>
          </p:cNvPr>
          <p:cNvSpPr txBox="1"/>
          <p:nvPr/>
        </p:nvSpPr>
        <p:spPr>
          <a:xfrm>
            <a:off x="1188516" y="437830"/>
            <a:ext cx="7258057" cy="477054"/>
          </a:xfrm>
          <a:prstGeom prst="rect">
            <a:avLst/>
          </a:prstGeom>
          <a:noFill/>
        </p:spPr>
        <p:txBody>
          <a:bodyPr wrap="square">
            <a:spAutoFit/>
          </a:bodyPr>
          <a:lstStyle/>
          <a:p>
            <a:pPr algn="ctr" rtl="1"/>
            <a:r>
              <a:rPr lang="ar-SA" sz="2500" b="1" dirty="0">
                <a:latin typeface="Adobe Arabic" panose="02040503050201020203" pitchFamily="18" charset="-78"/>
                <a:cs typeface="Adobe Arabic" panose="02040503050201020203" pitchFamily="18" charset="-78"/>
              </a:rPr>
              <a:t>أمامك أمثلة للمتطلبات الوظيفية لمرحلة التحليل </a:t>
            </a:r>
          </a:p>
        </p:txBody>
      </p:sp>
      <p:cxnSp>
        <p:nvCxnSpPr>
          <p:cNvPr id="6" name="Google Shape;800;p41">
            <a:extLst>
              <a:ext uri="{FF2B5EF4-FFF2-40B4-BE49-F238E27FC236}">
                <a16:creationId xmlns:a16="http://schemas.microsoft.com/office/drawing/2014/main" id="{2864D1B6-33E0-14A9-F9AB-67C2EE09DED9}"/>
              </a:ext>
            </a:extLst>
          </p:cNvPr>
          <p:cNvCxnSpPr>
            <a:cxnSpLocks/>
          </p:cNvCxnSpPr>
          <p:nvPr/>
        </p:nvCxnSpPr>
        <p:spPr>
          <a:xfrm rot="10800000">
            <a:off x="6308429" y="2403523"/>
            <a:ext cx="1686712" cy="37567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7" name="Google Shape;800;p41">
            <a:extLst>
              <a:ext uri="{FF2B5EF4-FFF2-40B4-BE49-F238E27FC236}">
                <a16:creationId xmlns:a16="http://schemas.microsoft.com/office/drawing/2014/main" id="{727EE33B-022B-80A0-A69F-3B8D480D712A}"/>
              </a:ext>
            </a:extLst>
          </p:cNvPr>
          <p:cNvCxnSpPr>
            <a:cxnSpLocks/>
            <a:endCxn id="775" idx="3"/>
          </p:cNvCxnSpPr>
          <p:nvPr/>
        </p:nvCxnSpPr>
        <p:spPr>
          <a:xfrm rot="10800000">
            <a:off x="6359740" y="3096417"/>
            <a:ext cx="1635403" cy="625550"/>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8" name="Google Shape;798;p41">
            <a:extLst>
              <a:ext uri="{FF2B5EF4-FFF2-40B4-BE49-F238E27FC236}">
                <a16:creationId xmlns:a16="http://schemas.microsoft.com/office/drawing/2014/main" id="{30027A34-72E3-97B3-4429-34E0F5486F28}"/>
              </a:ext>
            </a:extLst>
          </p:cNvPr>
          <p:cNvCxnSpPr>
            <a:cxnSpLocks/>
          </p:cNvCxnSpPr>
          <p:nvPr/>
        </p:nvCxnSpPr>
        <p:spPr>
          <a:xfrm flipV="1">
            <a:off x="1953137" y="3333999"/>
            <a:ext cx="1672302" cy="858648"/>
          </a:xfrm>
          <a:prstGeom prst="bentConnector3">
            <a:avLst>
              <a:gd name="adj1" fmla="val 50000"/>
            </a:avLst>
          </a:prstGeom>
          <a:noFill/>
          <a:ln w="28575" cap="flat" cmpd="sng">
            <a:solidFill>
              <a:schemeClr val="accent2"/>
            </a:solidFill>
            <a:prstDash val="dot"/>
            <a:round/>
            <a:headEnd type="none" w="med" len="med"/>
            <a:tailEnd type="oval" w="med" len="med"/>
          </a:ln>
        </p:spPr>
      </p:cxnSp>
      <p:cxnSp>
        <p:nvCxnSpPr>
          <p:cNvPr id="11" name="Google Shape;797;p41">
            <a:extLst>
              <a:ext uri="{FF2B5EF4-FFF2-40B4-BE49-F238E27FC236}">
                <a16:creationId xmlns:a16="http://schemas.microsoft.com/office/drawing/2014/main" id="{E74F7FF8-451F-B57F-5F7B-B3FACB575A48}"/>
              </a:ext>
            </a:extLst>
          </p:cNvPr>
          <p:cNvCxnSpPr>
            <a:cxnSpLocks/>
          </p:cNvCxnSpPr>
          <p:nvPr/>
        </p:nvCxnSpPr>
        <p:spPr>
          <a:xfrm>
            <a:off x="2061514" y="2114435"/>
            <a:ext cx="1563925" cy="632816"/>
          </a:xfrm>
          <a:prstGeom prst="bentConnector3">
            <a:avLst>
              <a:gd name="adj1" fmla="val 50000"/>
            </a:avLst>
          </a:prstGeom>
          <a:noFill/>
          <a:ln w="28575" cap="flat" cmpd="sng">
            <a:solidFill>
              <a:schemeClr val="accent2"/>
            </a:solidFill>
            <a:prstDash val="dot"/>
            <a:round/>
            <a:headEnd type="none" w="med" len="med"/>
            <a:tailEnd type="oval" w="med" len="med"/>
          </a:ln>
        </p:spPr>
      </p:cxnSp>
      <p:sp>
        <p:nvSpPr>
          <p:cNvPr id="27" name="Google Shape;796;p41">
            <a:extLst>
              <a:ext uri="{FF2B5EF4-FFF2-40B4-BE49-F238E27FC236}">
                <a16:creationId xmlns:a16="http://schemas.microsoft.com/office/drawing/2014/main" id="{89F59843-43FD-D092-2C14-EC7AE5BE3297}"/>
              </a:ext>
            </a:extLst>
          </p:cNvPr>
          <p:cNvSpPr txBox="1"/>
          <p:nvPr/>
        </p:nvSpPr>
        <p:spPr>
          <a:xfrm>
            <a:off x="7725276" y="23367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الألوان</a:t>
            </a:r>
            <a:endParaRPr lang="en-US" sz="2500" dirty="0">
              <a:solidFill>
                <a:schemeClr val="tx1">
                  <a:lumMod val="75000"/>
                </a:schemeClr>
              </a:solidFill>
              <a:latin typeface="Tajawal"/>
              <a:ea typeface="Tajawal"/>
              <a:cs typeface="Tajawal"/>
              <a:sym typeface="Tajawal"/>
            </a:endParaRPr>
          </a:p>
        </p:txBody>
      </p:sp>
      <p:sp>
        <p:nvSpPr>
          <p:cNvPr id="28" name="Google Shape;796;p41">
            <a:extLst>
              <a:ext uri="{FF2B5EF4-FFF2-40B4-BE49-F238E27FC236}">
                <a16:creationId xmlns:a16="http://schemas.microsoft.com/office/drawing/2014/main" id="{670D1706-F0FF-6EB1-B229-7D7C1D023D95}"/>
              </a:ext>
            </a:extLst>
          </p:cNvPr>
          <p:cNvSpPr txBox="1"/>
          <p:nvPr/>
        </p:nvSpPr>
        <p:spPr>
          <a:xfrm>
            <a:off x="7838287" y="327760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محتوياته</a:t>
            </a:r>
            <a:endParaRPr lang="en-US" sz="2500" dirty="0">
              <a:solidFill>
                <a:schemeClr val="tx1">
                  <a:lumMod val="75000"/>
                </a:schemeClr>
              </a:solidFill>
              <a:latin typeface="Tajawal"/>
              <a:ea typeface="Tajawal"/>
              <a:cs typeface="Tajawal"/>
              <a:sym typeface="Tajawal"/>
            </a:endParaRPr>
          </a:p>
        </p:txBody>
      </p:sp>
      <p:sp>
        <p:nvSpPr>
          <p:cNvPr id="29" name="Google Shape;796;p41">
            <a:extLst>
              <a:ext uri="{FF2B5EF4-FFF2-40B4-BE49-F238E27FC236}">
                <a16:creationId xmlns:a16="http://schemas.microsoft.com/office/drawing/2014/main" id="{C1FCC120-9E9C-6833-33E0-43FF772F3F57}"/>
              </a:ext>
            </a:extLst>
          </p:cNvPr>
          <p:cNvSpPr txBox="1"/>
          <p:nvPr/>
        </p:nvSpPr>
        <p:spPr>
          <a:xfrm>
            <a:off x="8036675" y="4042078"/>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التنبيهات</a:t>
            </a:r>
            <a:endParaRPr lang="en-US" sz="2500" dirty="0">
              <a:solidFill>
                <a:schemeClr val="tx1">
                  <a:lumMod val="75000"/>
                </a:schemeClr>
              </a:solidFill>
              <a:latin typeface="Tajawal"/>
              <a:ea typeface="Tajawal"/>
              <a:cs typeface="Tajawal"/>
              <a:sym typeface="Tajawal"/>
            </a:endParaRPr>
          </a:p>
        </p:txBody>
      </p:sp>
      <p:sp>
        <p:nvSpPr>
          <p:cNvPr id="30" name="Google Shape;796;p41">
            <a:extLst>
              <a:ext uri="{FF2B5EF4-FFF2-40B4-BE49-F238E27FC236}">
                <a16:creationId xmlns:a16="http://schemas.microsoft.com/office/drawing/2014/main" id="{1B9B455C-079A-61AE-A325-2124CF6CA9F6}"/>
              </a:ext>
            </a:extLst>
          </p:cNvPr>
          <p:cNvSpPr txBox="1"/>
          <p:nvPr/>
        </p:nvSpPr>
        <p:spPr>
          <a:xfrm>
            <a:off x="1470352" y="1359373"/>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ووظائفها</a:t>
            </a:r>
            <a:endParaRPr lang="en-US" sz="2500" dirty="0">
              <a:solidFill>
                <a:schemeClr val="tx1">
                  <a:lumMod val="75000"/>
                </a:schemeClr>
              </a:solidFill>
              <a:latin typeface="Tajawal"/>
              <a:ea typeface="Tajawal"/>
              <a:cs typeface="Tajawal"/>
              <a:sym typeface="Tajawal"/>
            </a:endParaRPr>
          </a:p>
        </p:txBody>
      </p:sp>
      <p:sp>
        <p:nvSpPr>
          <p:cNvPr id="31" name="Google Shape;796;p41">
            <a:extLst>
              <a:ext uri="{FF2B5EF4-FFF2-40B4-BE49-F238E27FC236}">
                <a16:creationId xmlns:a16="http://schemas.microsoft.com/office/drawing/2014/main" id="{58D885C6-10A2-F0C1-1D4E-809C00A6F709}"/>
              </a:ext>
            </a:extLst>
          </p:cNvPr>
          <p:cNvSpPr txBox="1"/>
          <p:nvPr/>
        </p:nvSpPr>
        <p:spPr>
          <a:xfrm>
            <a:off x="1400701" y="189701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البحث</a:t>
            </a:r>
            <a:endParaRPr lang="en-US" sz="2500" dirty="0">
              <a:solidFill>
                <a:schemeClr val="tx1">
                  <a:lumMod val="75000"/>
                </a:schemeClr>
              </a:solidFill>
              <a:latin typeface="Tajawal"/>
              <a:ea typeface="Tajawal"/>
              <a:cs typeface="Tajawal"/>
              <a:sym typeface="Tajawal"/>
            </a:endParaRPr>
          </a:p>
        </p:txBody>
      </p:sp>
      <p:sp>
        <p:nvSpPr>
          <p:cNvPr id="768" name="Google Shape;796;p41">
            <a:extLst>
              <a:ext uri="{FF2B5EF4-FFF2-40B4-BE49-F238E27FC236}">
                <a16:creationId xmlns:a16="http://schemas.microsoft.com/office/drawing/2014/main" id="{11226F1E-9CE7-C37F-6308-7E899D1E4ADE}"/>
              </a:ext>
            </a:extLst>
          </p:cNvPr>
          <p:cNvSpPr txBox="1"/>
          <p:nvPr/>
        </p:nvSpPr>
        <p:spPr>
          <a:xfrm>
            <a:off x="1103294" y="3191020"/>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التقارير</a:t>
            </a:r>
            <a:endParaRPr lang="en-US" sz="2500" dirty="0">
              <a:solidFill>
                <a:schemeClr val="tx1">
                  <a:lumMod val="75000"/>
                </a:schemeClr>
              </a:solidFill>
              <a:latin typeface="Tajawal"/>
              <a:ea typeface="Tajawal"/>
              <a:cs typeface="Tajawal"/>
              <a:sym typeface="Tajawal"/>
            </a:endParaRPr>
          </a:p>
        </p:txBody>
      </p:sp>
      <p:sp>
        <p:nvSpPr>
          <p:cNvPr id="769" name="Google Shape;796;p41">
            <a:extLst>
              <a:ext uri="{FF2B5EF4-FFF2-40B4-BE49-F238E27FC236}">
                <a16:creationId xmlns:a16="http://schemas.microsoft.com/office/drawing/2014/main" id="{9CA8A4C4-09E9-089A-4523-7B40D4A3ED2A}"/>
              </a:ext>
            </a:extLst>
          </p:cNvPr>
          <p:cNvSpPr txBox="1"/>
          <p:nvPr/>
        </p:nvSpPr>
        <p:spPr>
          <a:xfrm>
            <a:off x="1301682" y="3955489"/>
            <a:ext cx="1350900" cy="469800"/>
          </a:xfrm>
          <a:prstGeom prst="rect">
            <a:avLst/>
          </a:prstGeom>
          <a:noFill/>
          <a:ln>
            <a:noFill/>
          </a:ln>
        </p:spPr>
        <p:txBody>
          <a:bodyPr spcFirstLastPara="1" wrap="square" lIns="36000" tIns="0" rIns="0" bIns="0" anchor="ctr" anchorCtr="0">
            <a:noAutofit/>
          </a:bodyPr>
          <a:lstStyle/>
          <a:p>
            <a:pPr marL="0" lvl="0" indent="0" algn="l" rtl="0">
              <a:spcBef>
                <a:spcPts val="0"/>
              </a:spcBef>
              <a:spcAft>
                <a:spcPts val="0"/>
              </a:spcAft>
              <a:buNone/>
            </a:pPr>
            <a:r>
              <a:rPr kumimoji="0" lang="ar-SA" sz="2500" b="1" i="0" u="none" strike="noStrike" kern="0" cap="none" spc="0" normalizeH="0" baseline="0" noProof="0" dirty="0">
                <a:ln>
                  <a:noFill/>
                </a:ln>
                <a:solidFill>
                  <a:schemeClr val="tx1">
                    <a:lumMod val="75000"/>
                  </a:schemeClr>
                </a:solidFill>
                <a:effectLst/>
                <a:uLnTx/>
                <a:uFillTx/>
                <a:latin typeface="Adobe Arabic" panose="02040503050201020203" pitchFamily="18" charset="-78"/>
                <a:cs typeface="Adobe Arabic" panose="02040503050201020203" pitchFamily="18" charset="-78"/>
                <a:sym typeface="Arial"/>
              </a:rPr>
              <a:t>التكامل</a:t>
            </a:r>
            <a:endParaRPr lang="en-US" sz="2500" dirty="0">
              <a:solidFill>
                <a:schemeClr val="tx1">
                  <a:lumMod val="75000"/>
                </a:schemeClr>
              </a:solidFill>
              <a:latin typeface="Tajawal"/>
              <a:ea typeface="Tajawal"/>
              <a:cs typeface="Tajawal"/>
              <a:sym typeface="Tajawal"/>
            </a:endParaRPr>
          </a:p>
        </p:txBody>
      </p:sp>
      <p:sp>
        <p:nvSpPr>
          <p:cNvPr id="820" name="مربع نص 819">
            <a:extLst>
              <a:ext uri="{FF2B5EF4-FFF2-40B4-BE49-F238E27FC236}">
                <a16:creationId xmlns:a16="http://schemas.microsoft.com/office/drawing/2014/main" id="{B71F3961-3A63-9AC0-28E6-32000FB16E8B}"/>
              </a:ext>
            </a:extLst>
          </p:cNvPr>
          <p:cNvSpPr txBox="1"/>
          <p:nvPr/>
        </p:nvSpPr>
        <p:spPr>
          <a:xfrm>
            <a:off x="3605519" y="2522824"/>
            <a:ext cx="2416591" cy="1246495"/>
          </a:xfrm>
          <a:prstGeom prst="rect">
            <a:avLst/>
          </a:prstGeom>
          <a:noFill/>
        </p:spPr>
        <p:txBody>
          <a:bodyPr wrap="square">
            <a:spAutoFit/>
          </a:bodyPr>
          <a:lstStyle/>
          <a:p>
            <a:pPr algn="r"/>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الرسائل و ................... التي يظهرها النظام للمستخدمين </a:t>
            </a:r>
            <a:endParaRPr lang="ar-SA" dirty="0"/>
          </a:p>
        </p:txBody>
      </p:sp>
      <p:sp>
        <p:nvSpPr>
          <p:cNvPr id="4" name="مربع نص 3">
            <a:extLst>
              <a:ext uri="{FF2B5EF4-FFF2-40B4-BE49-F238E27FC236}">
                <a16:creationId xmlns:a16="http://schemas.microsoft.com/office/drawing/2014/main" id="{AD49432A-D3C3-2A6C-398B-3A3A9C5297BB}"/>
              </a:ext>
            </a:extLst>
          </p:cNvPr>
          <p:cNvSpPr txBox="1"/>
          <p:nvPr/>
        </p:nvSpPr>
        <p:spPr>
          <a:xfrm>
            <a:off x="1400701" y="1024357"/>
            <a:ext cx="6594440" cy="400110"/>
          </a:xfrm>
          <a:prstGeom prst="rect">
            <a:avLst/>
          </a:prstGeom>
          <a:noFill/>
        </p:spPr>
        <p:txBody>
          <a:bodyPr wrap="square">
            <a:spAutoFit/>
          </a:bodyPr>
          <a:lstStyle/>
          <a:p>
            <a:pPr algn="ctr" rtl="1"/>
            <a:r>
              <a:rPr lang="ar-SA" sz="2000" b="1" dirty="0">
                <a:solidFill>
                  <a:schemeClr val="accent4">
                    <a:lumMod val="75000"/>
                  </a:schemeClr>
                </a:solidFill>
                <a:latin typeface="Adobe Arabic" panose="02040503050201020203" pitchFamily="18" charset="-78"/>
                <a:cs typeface="Adobe Arabic" panose="02040503050201020203" pitchFamily="18" charset="-78"/>
              </a:rPr>
              <a:t>بالتعاون مع أفراد مجموعتك ضعي الكلمة الناقصة للعبارة ليكتمل المعنى المناسب ؟</a:t>
            </a:r>
            <a:endParaRPr lang="en-US" sz="2000" b="1" dirty="0">
              <a:solidFill>
                <a:schemeClr val="accent4">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264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6 -1.48148E-6 L -0.42378 -0.32623 " pathEditMode="relative" rAng="0" ptsTypes="AA">
                                      <p:cBhvr>
                                        <p:cTn id="6" dur="2000" fill="hold"/>
                                        <p:tgtEl>
                                          <p:spTgt spid="29"/>
                                        </p:tgtEl>
                                        <p:attrNameLst>
                                          <p:attrName>ppt_x</p:attrName>
                                          <p:attrName>ppt_y</p:attrName>
                                        </p:attrNameLst>
                                      </p:cBhvr>
                                      <p:rCtr x="-21198" y="-163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5C305-3C29-57B5-02C5-B8B01F75B1C3}"/>
              </a:ext>
            </a:extLst>
          </p:cNvPr>
          <p:cNvSpPr>
            <a:spLocks noGrp="1"/>
          </p:cNvSpPr>
          <p:nvPr>
            <p:ph type="sldNum" sz="quarter" idx="12"/>
          </p:nvPr>
        </p:nvSpPr>
        <p:spPr/>
        <p:txBody>
          <a:bodyPr/>
          <a:lstStyle/>
          <a:p>
            <a:fld id="{1C0259F5-17A8-48C3-BEB2-FFECF2A5E66F}" type="slidenum">
              <a:rPr lang="ar-SA" smtClean="0"/>
              <a:pPr/>
              <a:t>31</a:t>
            </a:fld>
            <a:endParaRPr lang="ar-SA"/>
          </a:p>
        </p:txBody>
      </p:sp>
      <p:pic>
        <p:nvPicPr>
          <p:cNvPr id="3" name="Picture 2">
            <a:extLst>
              <a:ext uri="{FF2B5EF4-FFF2-40B4-BE49-F238E27FC236}">
                <a16:creationId xmlns:a16="http://schemas.microsoft.com/office/drawing/2014/main" id="{210DC4D8-4DB0-6620-71C7-E3C3EC01E442}"/>
              </a:ext>
            </a:extLst>
          </p:cNvPr>
          <p:cNvPicPr>
            <a:picLocks noChangeAspect="1"/>
          </p:cNvPicPr>
          <p:nvPr/>
        </p:nvPicPr>
        <p:blipFill>
          <a:blip r:embed="rId2"/>
          <a:stretch>
            <a:fillRect/>
          </a:stretch>
        </p:blipFill>
        <p:spPr>
          <a:xfrm>
            <a:off x="1409700" y="416984"/>
            <a:ext cx="6148043" cy="4309533"/>
          </a:xfrm>
          <a:prstGeom prst="rect">
            <a:avLst/>
          </a:prstGeom>
          <a:ln w="28575">
            <a:solidFill>
              <a:schemeClr val="accent4"/>
            </a:solidFill>
          </a:ln>
        </p:spPr>
      </p:pic>
    </p:spTree>
    <p:extLst>
      <p:ext uri="{BB962C8B-B14F-4D97-AF65-F5344CB8AC3E}">
        <p14:creationId xmlns:p14="http://schemas.microsoft.com/office/powerpoint/2010/main" val="3468184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95" name="Google Shape;695;p38">
            <a:hlinkClick r:id="" action="ppaction://noaction"/>
          </p:cNvPr>
          <p:cNvPicPr preferRelativeResize="0"/>
          <p:nvPr/>
        </p:nvPicPr>
        <p:blipFill rotWithShape="1">
          <a:blip r:embed="rId3">
            <a:alphaModFix/>
          </a:blip>
          <a:srcRect t="465" b="475"/>
          <a:stretch/>
        </p:blipFill>
        <p:spPr>
          <a:xfrm>
            <a:off x="7533725" y="496125"/>
            <a:ext cx="265550" cy="258850"/>
          </a:xfrm>
          <a:prstGeom prst="rect">
            <a:avLst/>
          </a:prstGeom>
          <a:noFill/>
          <a:ln>
            <a:noFill/>
          </a:ln>
        </p:spPr>
      </p:pic>
      <p:pic>
        <p:nvPicPr>
          <p:cNvPr id="2" name="Google Shape;460;p29">
            <a:extLst>
              <a:ext uri="{FF2B5EF4-FFF2-40B4-BE49-F238E27FC236}">
                <a16:creationId xmlns:a16="http://schemas.microsoft.com/office/drawing/2014/main" id="{95A72EFD-67C7-805C-E73F-739938586465}"/>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42530C1E-BD31-4560-D3B7-BCE93CB2E838}"/>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E3DFFEC2-B018-95BF-6E0C-C8FC3BF180FD}"/>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4859BDDA-24AB-DC25-D5FC-12EBDB8CF0C7}"/>
              </a:ext>
            </a:extLst>
          </p:cNvPr>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6B818B44-4E9C-673A-63A3-AFE867607E40}"/>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04AA8B60-8FB3-FAFE-3DFF-4D7A4511E13E}"/>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A187C27D-ADDB-040C-DC50-EE22D1A55501}"/>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995D75AA-09F5-9107-4B29-BB1A8352F69D}"/>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
        <p:nvSpPr>
          <p:cNvPr id="14" name="Google Shape;493;p31">
            <a:extLst>
              <a:ext uri="{FF2B5EF4-FFF2-40B4-BE49-F238E27FC236}">
                <a16:creationId xmlns:a16="http://schemas.microsoft.com/office/drawing/2014/main" id="{B7D8250C-DC92-8935-965F-1058B0083EC6}"/>
              </a:ext>
            </a:extLst>
          </p:cNvPr>
          <p:cNvSpPr txBox="1">
            <a:spLocks/>
          </p:cNvSpPr>
          <p:nvPr/>
        </p:nvSpPr>
        <p:spPr>
          <a:xfrm>
            <a:off x="5423770" y="289395"/>
            <a:ext cx="2474332"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rtl="1"/>
            <a:r>
              <a:rPr lang="ar-SA" b="1" dirty="0">
                <a:solidFill>
                  <a:srgbClr val="000000"/>
                </a:solidFill>
                <a:latin typeface="Adobe Arabic" panose="02040503050201020203" pitchFamily="18" charset="-78"/>
                <a:cs typeface="Adobe Arabic" panose="02040503050201020203" pitchFamily="18" charset="-78"/>
              </a:rPr>
              <a:t>جمع المتطلبات</a:t>
            </a:r>
          </a:p>
        </p:txBody>
      </p:sp>
      <p:sp>
        <p:nvSpPr>
          <p:cNvPr id="15" name="Google Shape;493;p31">
            <a:extLst>
              <a:ext uri="{FF2B5EF4-FFF2-40B4-BE49-F238E27FC236}">
                <a16:creationId xmlns:a16="http://schemas.microsoft.com/office/drawing/2014/main" id="{E02E22D4-FA81-530B-B112-DDB5674E3309}"/>
              </a:ext>
            </a:extLst>
          </p:cNvPr>
          <p:cNvSpPr txBox="1">
            <a:spLocks/>
          </p:cNvSpPr>
          <p:nvPr/>
        </p:nvSpPr>
        <p:spPr>
          <a:xfrm>
            <a:off x="1308009" y="1609567"/>
            <a:ext cx="6225716" cy="27028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rtl="1"/>
            <a:r>
              <a:rPr lang="ar-SA" b="1" dirty="0">
                <a:solidFill>
                  <a:schemeClr val="tx1">
                    <a:lumMod val="75000"/>
                  </a:schemeClr>
                </a:solidFill>
                <a:latin typeface="Adobe Arabic" panose="02040503050201020203" pitchFamily="18" charset="-78"/>
                <a:cs typeface="Adobe Arabic" panose="02040503050201020203" pitchFamily="18" charset="-78"/>
              </a:rPr>
              <a:t>من خلال معرفتك السابقة لمرحلة التحليل برايك ماهي أهم النقاط في التحليل التي يجب معرفتها ؟</a:t>
            </a:r>
          </a:p>
          <a:p>
            <a:pPr algn="r" rtl="1"/>
            <a:endParaRPr lang="ar-SA" b="1" dirty="0">
              <a:solidFill>
                <a:schemeClr val="tx1">
                  <a:lumMod val="75000"/>
                </a:schemeClr>
              </a:solidFill>
              <a:latin typeface="Adobe Arabic" panose="02040503050201020203" pitchFamily="18" charset="-78"/>
              <a:cs typeface="Adobe Arabic" panose="02040503050201020203" pitchFamily="18" charset="-78"/>
            </a:endParaRPr>
          </a:p>
          <a:p>
            <a:pPr marL="457200" indent="-457200" algn="r" rtl="1">
              <a:buFont typeface="Wingdings" panose="05000000000000000000" pitchFamily="2" charset="2"/>
              <a:buChar char="o"/>
            </a:pPr>
            <a:r>
              <a:rPr lang="ar-SA" b="1" dirty="0">
                <a:solidFill>
                  <a:srgbClr val="000000"/>
                </a:solidFill>
                <a:latin typeface="Adobe Arabic" panose="02040503050201020203" pitchFamily="18" charset="-78"/>
                <a:cs typeface="Adobe Arabic" panose="02040503050201020203" pitchFamily="18" charset="-78"/>
              </a:rPr>
              <a:t>  معرفة ما يريده أصحاب المصلحة من النظام </a:t>
            </a:r>
            <a:endParaRPr lang="ar-SA" b="1" dirty="0">
              <a:solidFill>
                <a:srgbClr val="000000"/>
              </a:solidFill>
              <a:latin typeface="Adobe Arabic" panose="02040503050201020203" pitchFamily="18" charset="-78"/>
              <a:cs typeface="Adobe Arabic" panose="02040503050201020203" pitchFamily="18" charset="-78"/>
              <a:sym typeface="Wingdings" panose="05000000000000000000" pitchFamily="2" charset="2"/>
            </a:endParaRPr>
          </a:p>
          <a:p>
            <a:pPr marL="457200" indent="-457200" algn="r" rtl="1">
              <a:buFont typeface="Wingdings" panose="05000000000000000000" pitchFamily="2" charset="2"/>
              <a:buChar char="o"/>
            </a:pPr>
            <a:r>
              <a:rPr lang="ar-SA" b="1" dirty="0">
                <a:solidFill>
                  <a:srgbClr val="000000"/>
                </a:solidFill>
                <a:latin typeface="Adobe Arabic" panose="02040503050201020203" pitchFamily="18" charset="-78"/>
                <a:cs typeface="Adobe Arabic" panose="02040503050201020203" pitchFamily="18" charset="-78"/>
                <a:sym typeface="Wingdings" panose="05000000000000000000" pitchFamily="2" charset="2"/>
              </a:rPr>
              <a:t>  معالجة أخطاء النظام أثناء تطبيقه في الواقع </a:t>
            </a:r>
          </a:p>
          <a:p>
            <a:pPr marL="457200" indent="-457200" algn="r" rtl="1">
              <a:buFont typeface="Wingdings" panose="05000000000000000000" pitchFamily="2" charset="2"/>
              <a:buChar char="o"/>
            </a:pPr>
            <a:r>
              <a:rPr lang="ar-SA" b="1" dirty="0">
                <a:solidFill>
                  <a:srgbClr val="000000"/>
                </a:solidFill>
                <a:latin typeface="Adobe Arabic" panose="02040503050201020203" pitchFamily="18" charset="-78"/>
                <a:cs typeface="Adobe Arabic" panose="02040503050201020203" pitchFamily="18" charset="-78"/>
                <a:sym typeface="Wingdings" panose="05000000000000000000" pitchFamily="2" charset="2"/>
              </a:rPr>
              <a:t>  اعداد النظام للنشر والثبيت في الموقع</a:t>
            </a:r>
          </a:p>
          <a:p>
            <a:pPr marL="457200" indent="-457200" algn="r" rtl="1">
              <a:buFont typeface="Wingdings" panose="05000000000000000000" pitchFamily="2" charset="2"/>
              <a:buChar char="o"/>
            </a:pPr>
            <a:r>
              <a:rPr lang="ar-SA" b="1" dirty="0">
                <a:solidFill>
                  <a:srgbClr val="000000"/>
                </a:solidFill>
                <a:latin typeface="Adobe Arabic" panose="02040503050201020203" pitchFamily="18" charset="-78"/>
                <a:cs typeface="Adobe Arabic" panose="02040503050201020203" pitchFamily="18" charset="-78"/>
                <a:sym typeface="Wingdings" panose="05000000000000000000" pitchFamily="2" charset="2"/>
              </a:rPr>
              <a:t>  مراقبة النظام الحالي لمعرفة كيفية عمله </a:t>
            </a:r>
          </a:p>
          <a:p>
            <a:pPr marL="457200" indent="-457200" algn="r" rtl="1">
              <a:buFont typeface="Wingdings" panose="05000000000000000000" pitchFamily="2" charset="2"/>
              <a:buChar char="o"/>
            </a:pPr>
            <a:endParaRPr lang="ar-SA" b="1" dirty="0">
              <a:solidFill>
                <a:srgbClr val="000000"/>
              </a:solidFill>
              <a:latin typeface="Adobe Arabic" panose="02040503050201020203" pitchFamily="18" charset="-78"/>
              <a:cs typeface="Adobe Arabic" panose="02040503050201020203" pitchFamily="18" charset="-78"/>
            </a:endParaRPr>
          </a:p>
        </p:txBody>
      </p:sp>
      <p:pic>
        <p:nvPicPr>
          <p:cNvPr id="2050" name="Picture 2" descr="Blue Ok, HD Png Download , Transparent Png Image - PNGitem">
            <a:extLst>
              <a:ext uri="{FF2B5EF4-FFF2-40B4-BE49-F238E27FC236}">
                <a16:creationId xmlns:a16="http://schemas.microsoft.com/office/drawing/2014/main" id="{63AD1B34-968A-B7E5-0781-EB9F10DC0CE5}"/>
              </a:ext>
            </a:extLst>
          </p:cNvPr>
          <p:cNvPicPr>
            <a:picLocks noChangeAspect="1" noChangeArrowheads="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190603" y="2456263"/>
            <a:ext cx="446021" cy="3635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lue Ok, HD Png Download , Transparent Png Image - PNGitem">
            <a:extLst>
              <a:ext uri="{FF2B5EF4-FFF2-40B4-BE49-F238E27FC236}">
                <a16:creationId xmlns:a16="http://schemas.microsoft.com/office/drawing/2014/main" id="{3CD32982-C3BB-D968-C4A9-5DB0037083A5}"/>
              </a:ext>
            </a:extLst>
          </p:cNvPr>
          <p:cNvPicPr>
            <a:picLocks noChangeAspect="1" noChangeArrowheads="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190603" y="3751432"/>
            <a:ext cx="446021" cy="363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ar-SA" sz="3200" b="1" dirty="0">
                <a:solidFill>
                  <a:schemeClr val="accent1"/>
                </a:solidFill>
                <a:latin typeface="Adobe Arabic" panose="02040503050201020203" charset="-78"/>
                <a:cs typeface="Adobe Arabic" panose="02040503050201020203" charset="-78"/>
              </a:rPr>
              <a:t>مرحلة التحليل (</a:t>
            </a:r>
            <a:r>
              <a:rPr lang="en-US" sz="3200" b="1" dirty="0">
                <a:solidFill>
                  <a:schemeClr val="accent1"/>
                </a:solidFill>
                <a:latin typeface="Adobe Arabic" panose="02040503050201020203" charset="-78"/>
                <a:cs typeface="Adobe Arabic" panose="02040503050201020203" charset="-78"/>
              </a:rPr>
              <a:t>Analysis</a:t>
            </a:r>
            <a:r>
              <a:rPr lang="ar-SA" sz="3200" b="1" dirty="0">
                <a:solidFill>
                  <a:schemeClr val="accent1"/>
                </a:solidFill>
                <a:latin typeface="Adobe Arabic" panose="02040503050201020203" charset="-78"/>
                <a:cs typeface="Adobe Arabic" panose="02040503050201020203" charset="-78"/>
              </a:rPr>
              <a:t>)</a:t>
            </a:r>
            <a:endParaRPr lang="en-US" sz="3200" b="1" dirty="0">
              <a:solidFill>
                <a:schemeClr val="accent1"/>
              </a:solidFill>
              <a:latin typeface="Adobe Arabic" panose="02040503050201020203" charset="-78"/>
              <a:cs typeface="Adobe Arabic" panose="02040503050201020203" charset="-78"/>
            </a:endParaRPr>
          </a:p>
        </p:txBody>
      </p:sp>
      <p:sp>
        <p:nvSpPr>
          <p:cNvPr id="9" name="Content Placeholder 8"/>
          <p:cNvSpPr>
            <a:spLocks noGrp="1"/>
          </p:cNvSpPr>
          <p:nvPr>
            <p:ph idx="1"/>
          </p:nvPr>
        </p:nvSpPr>
        <p:spPr>
          <a:xfrm>
            <a:off x="1385646" y="1113588"/>
            <a:ext cx="6272454" cy="3855876"/>
          </a:xfrm>
          <a:ln>
            <a:solidFill>
              <a:srgbClr val="4F81BD"/>
            </a:solidFill>
          </a:ln>
        </p:spPr>
        <p:txBody>
          <a:bodyPr>
            <a:noAutofit/>
          </a:bodyPr>
          <a:lstStyle/>
          <a:p>
            <a:pPr marL="0" indent="0" algn="just">
              <a:lnSpc>
                <a:spcPct val="150000"/>
              </a:lnSpc>
              <a:buNone/>
            </a:pPr>
            <a:r>
              <a:rPr lang="ar-SA"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33</a:t>
            </a:fld>
            <a:endParaRPr lang="ar-SA"/>
          </a:p>
        </p:txBody>
      </p:sp>
      <p:graphicFrame>
        <p:nvGraphicFramePr>
          <p:cNvPr id="2" name="Diagram 1">
            <a:extLst>
              <a:ext uri="{FF2B5EF4-FFF2-40B4-BE49-F238E27FC236}">
                <a16:creationId xmlns:a16="http://schemas.microsoft.com/office/drawing/2014/main" id="{9C4E25CB-EC65-F9DD-2434-0FAB48173349}"/>
              </a:ext>
            </a:extLst>
          </p:cNvPr>
          <p:cNvGraphicFramePr/>
          <p:nvPr>
            <p:extLst>
              <p:ext uri="{D42A27DB-BD31-4B8C-83A1-F6EECF244321}">
                <p14:modId xmlns:p14="http://schemas.microsoft.com/office/powerpoint/2010/main" val="3274903364"/>
              </p:ext>
            </p:extLst>
          </p:nvPr>
        </p:nvGraphicFramePr>
        <p:xfrm>
          <a:off x="2286000" y="1670844"/>
          <a:ext cx="4572000" cy="2416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41CA2A5C-659C-EDA5-F33D-26E5BB5892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2973" y="2477120"/>
            <a:ext cx="607585" cy="607585"/>
          </a:xfrm>
          <a:prstGeom prst="rect">
            <a:avLst/>
          </a:prstGeom>
        </p:spPr>
      </p:pic>
    </p:spTree>
    <p:extLst>
      <p:ext uri="{BB962C8B-B14F-4D97-AF65-F5344CB8AC3E}">
        <p14:creationId xmlns:p14="http://schemas.microsoft.com/office/powerpoint/2010/main" val="490336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95" name="Google Shape;695;p38">
            <a:hlinkClick r:id="" action="ppaction://noaction"/>
          </p:cNvPr>
          <p:cNvPicPr preferRelativeResize="0"/>
          <p:nvPr/>
        </p:nvPicPr>
        <p:blipFill rotWithShape="1">
          <a:blip r:embed="rId3">
            <a:alphaModFix/>
          </a:blip>
          <a:srcRect t="465" b="475"/>
          <a:stretch/>
        </p:blipFill>
        <p:spPr>
          <a:xfrm>
            <a:off x="7533725" y="496125"/>
            <a:ext cx="265550" cy="258850"/>
          </a:xfrm>
          <a:prstGeom prst="rect">
            <a:avLst/>
          </a:prstGeom>
          <a:noFill/>
          <a:ln>
            <a:noFill/>
          </a:ln>
        </p:spPr>
      </p:pic>
      <p:pic>
        <p:nvPicPr>
          <p:cNvPr id="2" name="Google Shape;460;p29">
            <a:extLst>
              <a:ext uri="{FF2B5EF4-FFF2-40B4-BE49-F238E27FC236}">
                <a16:creationId xmlns:a16="http://schemas.microsoft.com/office/drawing/2014/main" id="{95A72EFD-67C7-805C-E73F-739938586465}"/>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42530C1E-BD31-4560-D3B7-BCE93CB2E838}"/>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E3DFFEC2-B018-95BF-6E0C-C8FC3BF180FD}"/>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4859BDDA-24AB-DC25-D5FC-12EBDB8CF0C7}"/>
              </a:ext>
            </a:extLst>
          </p:cNvPr>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6B818B44-4E9C-673A-63A3-AFE867607E40}"/>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04AA8B60-8FB3-FAFE-3DFF-4D7A4511E13E}"/>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A187C27D-ADDB-040C-DC50-EE22D1A55501}"/>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995D75AA-09F5-9107-4B29-BB1A8352F69D}"/>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
        <p:nvSpPr>
          <p:cNvPr id="14" name="Google Shape;493;p31">
            <a:extLst>
              <a:ext uri="{FF2B5EF4-FFF2-40B4-BE49-F238E27FC236}">
                <a16:creationId xmlns:a16="http://schemas.microsoft.com/office/drawing/2014/main" id="{B7D8250C-DC92-8935-965F-1058B0083EC6}"/>
              </a:ext>
            </a:extLst>
          </p:cNvPr>
          <p:cNvSpPr txBox="1">
            <a:spLocks/>
          </p:cNvSpPr>
          <p:nvPr/>
        </p:nvSpPr>
        <p:spPr>
          <a:xfrm>
            <a:off x="5423770" y="289395"/>
            <a:ext cx="2474332"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rtl="1"/>
            <a:r>
              <a:rPr lang="ar-SA" b="1" dirty="0">
                <a:solidFill>
                  <a:srgbClr val="000000"/>
                </a:solidFill>
                <a:latin typeface="Adobe Arabic" panose="02040503050201020203" pitchFamily="18" charset="-78"/>
                <a:cs typeface="Adobe Arabic" panose="02040503050201020203" pitchFamily="18" charset="-78"/>
              </a:rPr>
              <a:t>جمع المتطلبات</a:t>
            </a:r>
          </a:p>
        </p:txBody>
      </p:sp>
      <p:sp>
        <p:nvSpPr>
          <p:cNvPr id="15" name="Google Shape;493;p31">
            <a:extLst>
              <a:ext uri="{FF2B5EF4-FFF2-40B4-BE49-F238E27FC236}">
                <a16:creationId xmlns:a16="http://schemas.microsoft.com/office/drawing/2014/main" id="{E02E22D4-FA81-530B-B112-DDB5674E3309}"/>
              </a:ext>
            </a:extLst>
          </p:cNvPr>
          <p:cNvSpPr txBox="1">
            <a:spLocks/>
          </p:cNvSpPr>
          <p:nvPr/>
        </p:nvSpPr>
        <p:spPr>
          <a:xfrm>
            <a:off x="5899758" y="1502319"/>
            <a:ext cx="2182320" cy="27028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rtl="1"/>
            <a:r>
              <a:rPr lang="ar-SA" b="1" dirty="0">
                <a:solidFill>
                  <a:schemeClr val="tx1">
                    <a:lumMod val="75000"/>
                  </a:schemeClr>
                </a:solidFill>
                <a:latin typeface="Adobe Arabic" panose="02040503050201020203" pitchFamily="18" charset="-78"/>
                <a:cs typeface="Adobe Arabic" panose="02040503050201020203" pitchFamily="18" charset="-78"/>
              </a:rPr>
              <a:t>سابقا تعرفنا على طرق جمع البيانات لغرض التحليل من خلال أدوات معينة اذكريها؟</a:t>
            </a:r>
          </a:p>
          <a:p>
            <a:pPr algn="r" rtl="1"/>
            <a:endParaRPr lang="ar-SA" b="1" dirty="0">
              <a:solidFill>
                <a:schemeClr val="tx1">
                  <a:lumMod val="75000"/>
                </a:schemeClr>
              </a:solidFill>
              <a:latin typeface="Adobe Arabic" panose="02040503050201020203" pitchFamily="18" charset="-78"/>
              <a:cs typeface="Adobe Arabic" panose="02040503050201020203" pitchFamily="18" charset="-78"/>
            </a:endParaRPr>
          </a:p>
          <a:p>
            <a:pPr marL="457200" indent="-457200" algn="r" rtl="1">
              <a:buFont typeface="Wingdings" panose="05000000000000000000" pitchFamily="2" charset="2"/>
              <a:buChar char="o"/>
            </a:pPr>
            <a:endParaRPr lang="ar-SA" b="1" dirty="0">
              <a:solidFill>
                <a:srgbClr val="000000"/>
              </a:solidFill>
              <a:latin typeface="Adobe Arabic" panose="02040503050201020203" pitchFamily="18" charset="-78"/>
              <a:cs typeface="Adobe Arabic" panose="02040503050201020203" pitchFamily="18" charset="-78"/>
            </a:endParaRPr>
          </a:p>
        </p:txBody>
      </p:sp>
      <p:pic>
        <p:nvPicPr>
          <p:cNvPr id="19" name="Picture 4">
            <a:extLst>
              <a:ext uri="{FF2B5EF4-FFF2-40B4-BE49-F238E27FC236}">
                <a16:creationId xmlns:a16="http://schemas.microsoft.com/office/drawing/2014/main" id="{3F4CE305-C53E-1BBB-93ED-6060E12570C7}"/>
              </a:ext>
            </a:extLst>
          </p:cNvPr>
          <p:cNvPicPr>
            <a:picLocks noChangeAspect="1" noChangeArrowheads="1"/>
          </p:cNvPicPr>
          <p:nvPr/>
        </p:nvPicPr>
        <p:blipFill>
          <a:blip r:embed="rId7"/>
          <a:srcRect/>
          <a:stretch/>
        </p:blipFill>
        <p:spPr bwMode="auto">
          <a:xfrm>
            <a:off x="1592047" y="898668"/>
            <a:ext cx="1307386" cy="13122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66BA4BCC-349C-0A86-A277-CFDA8EB40B11}"/>
              </a:ext>
            </a:extLst>
          </p:cNvPr>
          <p:cNvPicPr>
            <a:picLocks noChangeAspect="1" noChangeArrowheads="1"/>
          </p:cNvPicPr>
          <p:nvPr/>
        </p:nvPicPr>
        <p:blipFill>
          <a:blip r:embed="rId8"/>
          <a:srcRect/>
          <a:stretch/>
        </p:blipFill>
        <p:spPr bwMode="auto">
          <a:xfrm>
            <a:off x="3594450" y="754975"/>
            <a:ext cx="1436984" cy="14711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C3169B80-FAF9-8489-1A5A-CE8715981F0C}"/>
              </a:ext>
            </a:extLst>
          </p:cNvPr>
          <p:cNvPicPr>
            <a:picLocks noChangeAspect="1" noChangeArrowheads="1"/>
          </p:cNvPicPr>
          <p:nvPr/>
        </p:nvPicPr>
        <p:blipFill>
          <a:blip r:embed="rId9"/>
          <a:srcRect/>
          <a:stretch/>
        </p:blipFill>
        <p:spPr bwMode="auto">
          <a:xfrm>
            <a:off x="1501624" y="2824699"/>
            <a:ext cx="1303896" cy="1083276"/>
          </a:xfrm>
          <a:prstGeom prst="rect">
            <a:avLst/>
          </a:prstGeom>
          <a:noFill/>
          <a:extLst>
            <a:ext uri="{909E8E84-426E-40DD-AFC4-6F175D3DCCD1}">
              <a14:hiddenFill xmlns:a14="http://schemas.microsoft.com/office/drawing/2010/main">
                <a:solidFill>
                  <a:srgbClr val="FFFFFF"/>
                </a:solidFill>
              </a14:hiddenFill>
            </a:ext>
          </a:extLst>
        </p:spPr>
      </p:pic>
      <p:sp>
        <p:nvSpPr>
          <p:cNvPr id="22" name="مربع نص 21">
            <a:extLst>
              <a:ext uri="{FF2B5EF4-FFF2-40B4-BE49-F238E27FC236}">
                <a16:creationId xmlns:a16="http://schemas.microsoft.com/office/drawing/2014/main" id="{E109AA81-71DE-E8C6-9A1B-B6B7F4D005B3}"/>
              </a:ext>
            </a:extLst>
          </p:cNvPr>
          <p:cNvSpPr txBox="1"/>
          <p:nvPr/>
        </p:nvSpPr>
        <p:spPr>
          <a:xfrm>
            <a:off x="3244243" y="1815982"/>
            <a:ext cx="2004460" cy="938719"/>
          </a:xfrm>
          <a:prstGeom prst="rect">
            <a:avLst/>
          </a:prstGeom>
          <a:noFill/>
        </p:spPr>
        <p:txBody>
          <a:bodyPr wrap="square">
            <a:spAutoFit/>
          </a:bodyPr>
          <a:lstStyle/>
          <a:p>
            <a:pPr algn="ctr">
              <a:lnSpc>
                <a:spcPts val="7551"/>
              </a:lnSpc>
              <a:spcBef>
                <a:spcPct val="0"/>
              </a:spcBef>
              <a:buClrTx/>
              <a:buFontTx/>
              <a:buNone/>
              <a:defRPr/>
            </a:pPr>
            <a:r>
              <a:rPr lang="ar-SA" sz="3000" b="1" kern="1200" dirty="0">
                <a:solidFill>
                  <a:srgbClr val="0070C0"/>
                </a:solidFill>
                <a:latin typeface="Adobe Arabic" panose="02040503050201020203" pitchFamily="18" charset="-78"/>
                <a:ea typeface="+mn-ea"/>
                <a:cs typeface="Adobe Arabic" panose="02040503050201020203" pitchFamily="18" charset="-78"/>
              </a:rPr>
              <a:t>الاستبانات</a:t>
            </a:r>
            <a:endParaRPr lang="en-US" sz="3000" b="1" kern="1200" dirty="0">
              <a:solidFill>
                <a:srgbClr val="0070C0"/>
              </a:solidFill>
              <a:latin typeface="Adobe Arabic" panose="02040503050201020203" pitchFamily="18" charset="-78"/>
              <a:ea typeface="+mn-ea"/>
              <a:cs typeface="Adobe Arabic" panose="02040503050201020203" pitchFamily="18" charset="-78"/>
            </a:endParaRPr>
          </a:p>
        </p:txBody>
      </p:sp>
      <p:sp>
        <p:nvSpPr>
          <p:cNvPr id="23" name="مربع نص 22">
            <a:extLst>
              <a:ext uri="{FF2B5EF4-FFF2-40B4-BE49-F238E27FC236}">
                <a16:creationId xmlns:a16="http://schemas.microsoft.com/office/drawing/2014/main" id="{ABDB11B6-DED8-1912-7618-8D0D6118E2F2}"/>
              </a:ext>
            </a:extLst>
          </p:cNvPr>
          <p:cNvSpPr txBox="1"/>
          <p:nvPr/>
        </p:nvSpPr>
        <p:spPr>
          <a:xfrm>
            <a:off x="876985" y="1907471"/>
            <a:ext cx="3071361" cy="938719"/>
          </a:xfrm>
          <a:prstGeom prst="rect">
            <a:avLst/>
          </a:prstGeom>
          <a:noFill/>
        </p:spPr>
        <p:txBody>
          <a:bodyPr wrap="square">
            <a:spAutoFit/>
          </a:bodyPr>
          <a:lstStyle/>
          <a:p>
            <a:pPr algn="ctr">
              <a:lnSpc>
                <a:spcPts val="7551"/>
              </a:lnSpc>
              <a:spcBef>
                <a:spcPct val="0"/>
              </a:spcBef>
              <a:buClrTx/>
              <a:buFontTx/>
              <a:buNone/>
              <a:defRPr/>
            </a:pPr>
            <a:r>
              <a:rPr lang="ar-SA" sz="3000" b="1" kern="1200" dirty="0">
                <a:solidFill>
                  <a:srgbClr val="0070C0"/>
                </a:solidFill>
                <a:latin typeface="Adobe Arabic" panose="02040503050201020203" pitchFamily="18" charset="-78"/>
                <a:ea typeface="+mn-ea"/>
                <a:cs typeface="Adobe Arabic" panose="02040503050201020203" pitchFamily="18" charset="-78"/>
              </a:rPr>
              <a:t>المقابلات</a:t>
            </a:r>
            <a:endParaRPr lang="en-US" sz="3000" b="1" kern="1200" dirty="0">
              <a:solidFill>
                <a:srgbClr val="0070C0"/>
              </a:solidFill>
              <a:latin typeface="Adobe Arabic" panose="02040503050201020203" pitchFamily="18" charset="-78"/>
              <a:ea typeface="+mn-ea"/>
              <a:cs typeface="Adobe Arabic" panose="02040503050201020203" pitchFamily="18" charset="-78"/>
            </a:endParaRPr>
          </a:p>
        </p:txBody>
      </p:sp>
      <p:sp>
        <p:nvSpPr>
          <p:cNvPr id="24" name="مربع نص 23">
            <a:extLst>
              <a:ext uri="{FF2B5EF4-FFF2-40B4-BE49-F238E27FC236}">
                <a16:creationId xmlns:a16="http://schemas.microsoft.com/office/drawing/2014/main" id="{1F543210-8BD1-B9FC-C9F7-551307B0BD17}"/>
              </a:ext>
            </a:extLst>
          </p:cNvPr>
          <p:cNvSpPr txBox="1"/>
          <p:nvPr/>
        </p:nvSpPr>
        <p:spPr>
          <a:xfrm>
            <a:off x="1633317" y="3634747"/>
            <a:ext cx="1267462" cy="938719"/>
          </a:xfrm>
          <a:prstGeom prst="rect">
            <a:avLst/>
          </a:prstGeom>
          <a:noFill/>
        </p:spPr>
        <p:txBody>
          <a:bodyPr wrap="square">
            <a:spAutoFit/>
          </a:bodyPr>
          <a:lstStyle/>
          <a:p>
            <a:pPr algn="ctr">
              <a:lnSpc>
                <a:spcPts val="7551"/>
              </a:lnSpc>
              <a:spcBef>
                <a:spcPct val="0"/>
              </a:spcBef>
              <a:buClrTx/>
              <a:buFontTx/>
              <a:buNone/>
              <a:defRPr/>
            </a:pPr>
            <a:r>
              <a:rPr lang="ar-SA" sz="3000" b="1" kern="1200" dirty="0">
                <a:solidFill>
                  <a:srgbClr val="0070C0"/>
                </a:solidFill>
                <a:latin typeface="Adobe Arabic" panose="02040503050201020203" pitchFamily="18" charset="-78"/>
                <a:ea typeface="+mn-ea"/>
                <a:cs typeface="Adobe Arabic" panose="02040503050201020203" pitchFamily="18" charset="-78"/>
              </a:rPr>
              <a:t>الملاحظة</a:t>
            </a:r>
            <a:endParaRPr lang="en-US" sz="3000" b="1" kern="1200" dirty="0">
              <a:solidFill>
                <a:srgbClr val="0070C0"/>
              </a:solidFill>
              <a:latin typeface="Adobe Arabic" panose="02040503050201020203" pitchFamily="18" charset="-78"/>
              <a:ea typeface="+mn-ea"/>
              <a:cs typeface="Adobe Arabic" panose="02040503050201020203" pitchFamily="18" charset="-78"/>
            </a:endParaRPr>
          </a:p>
        </p:txBody>
      </p:sp>
      <p:pic>
        <p:nvPicPr>
          <p:cNvPr id="3074" name="Picture 2" descr="طريقة توثيق المراجع في البحث العلمي | المرسال">
            <a:extLst>
              <a:ext uri="{FF2B5EF4-FFF2-40B4-BE49-F238E27FC236}">
                <a16:creationId xmlns:a16="http://schemas.microsoft.com/office/drawing/2014/main" id="{659D4E5E-107A-B119-F075-77F33DD976BD}"/>
              </a:ext>
            </a:extLst>
          </p:cNvPr>
          <p:cNvPicPr>
            <a:picLocks noChangeAspect="1" noChangeArrowheads="1"/>
          </p:cNvPicPr>
          <p:nvPr/>
        </p:nvPicPr>
        <p:blipFill>
          <a:blip r:embed="rId10">
            <a:clrChange>
              <a:clrFrom>
                <a:srgbClr val="09A4BA"/>
              </a:clrFrom>
              <a:clrTo>
                <a:srgbClr val="09A4BA">
                  <a:alpha val="0"/>
                </a:srgbClr>
              </a:clrTo>
            </a:clrChange>
            <a:extLst>
              <a:ext uri="{28A0092B-C50C-407E-A947-70E740481C1C}">
                <a14:useLocalDpi xmlns:a14="http://schemas.microsoft.com/office/drawing/2010/main" val="0"/>
              </a:ext>
            </a:extLst>
          </a:blip>
          <a:srcRect/>
          <a:stretch>
            <a:fillRect/>
          </a:stretch>
        </p:blipFill>
        <p:spPr bwMode="auto">
          <a:xfrm>
            <a:off x="3594450" y="2949612"/>
            <a:ext cx="1773300" cy="833451"/>
          </a:xfrm>
          <a:prstGeom prst="rect">
            <a:avLst/>
          </a:prstGeom>
          <a:noFill/>
          <a:extLst>
            <a:ext uri="{909E8E84-426E-40DD-AFC4-6F175D3DCCD1}">
              <a14:hiddenFill xmlns:a14="http://schemas.microsoft.com/office/drawing/2010/main">
                <a:solidFill>
                  <a:srgbClr val="FFFFFF"/>
                </a:solidFill>
              </a14:hiddenFill>
            </a:ext>
          </a:extLst>
        </p:spPr>
      </p:pic>
      <p:sp>
        <p:nvSpPr>
          <p:cNvPr id="25" name="مربع نص 24">
            <a:extLst>
              <a:ext uri="{FF2B5EF4-FFF2-40B4-BE49-F238E27FC236}">
                <a16:creationId xmlns:a16="http://schemas.microsoft.com/office/drawing/2014/main" id="{1742E2AC-9D36-DA25-75E7-3029A6FA3772}"/>
              </a:ext>
            </a:extLst>
          </p:cNvPr>
          <p:cNvSpPr txBox="1"/>
          <p:nvPr/>
        </p:nvSpPr>
        <p:spPr>
          <a:xfrm>
            <a:off x="3565613" y="3697374"/>
            <a:ext cx="1916437" cy="1015663"/>
          </a:xfrm>
          <a:prstGeom prst="rect">
            <a:avLst/>
          </a:prstGeom>
          <a:noFill/>
        </p:spPr>
        <p:txBody>
          <a:bodyPr wrap="square">
            <a:spAutoFit/>
          </a:bodyPr>
          <a:lstStyle/>
          <a:p>
            <a:pPr algn="ctr">
              <a:spcBef>
                <a:spcPct val="0"/>
              </a:spcBef>
              <a:buClrTx/>
              <a:buFontTx/>
              <a:buNone/>
              <a:defRPr/>
            </a:pPr>
            <a:r>
              <a:rPr lang="ar-SA" sz="3000" b="1" kern="1200" dirty="0">
                <a:solidFill>
                  <a:srgbClr val="0070C0"/>
                </a:solidFill>
                <a:latin typeface="Adobe Arabic" panose="02040503050201020203" pitchFamily="18" charset="-78"/>
                <a:ea typeface="+mn-ea"/>
                <a:cs typeface="Adobe Arabic" panose="02040503050201020203" pitchFamily="18" charset="-78"/>
              </a:rPr>
              <a:t>فحص توثيقات النظام </a:t>
            </a:r>
            <a:endParaRPr lang="en-US" sz="3000" b="1" kern="1200" dirty="0">
              <a:solidFill>
                <a:srgbClr val="0070C0"/>
              </a:solidFill>
              <a:latin typeface="Adobe Arabic" panose="02040503050201020203" pitchFamily="18" charset="-78"/>
              <a:ea typeface="+mn-ea"/>
              <a:cs typeface="Adobe Arabic" panose="02040503050201020203" pitchFamily="18" charset="-78"/>
            </a:endParaRPr>
          </a:p>
        </p:txBody>
      </p:sp>
    </p:spTree>
    <p:extLst>
      <p:ext uri="{BB962C8B-B14F-4D97-AF65-F5344CB8AC3E}">
        <p14:creationId xmlns:p14="http://schemas.microsoft.com/office/powerpoint/2010/main" val="281732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ipe(down)">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ar-SA" sz="3600" b="1" dirty="0">
                <a:solidFill>
                  <a:schemeClr val="accent1">
                    <a:lumMod val="75000"/>
                  </a:schemeClr>
                </a:solidFill>
                <a:latin typeface="Adobe Arabic" panose="02040503050201020203" charset="-78"/>
                <a:cs typeface="Adobe Arabic" panose="02040503050201020203" charset="-78"/>
              </a:rPr>
              <a:t>جمع المتطلبات</a:t>
            </a:r>
            <a:endParaRPr lang="en-US" sz="3600" b="1" dirty="0">
              <a:solidFill>
                <a:schemeClr val="accent1">
                  <a:lumMod val="75000"/>
                </a:schemeClr>
              </a:solidFill>
              <a:latin typeface="Adobe Arabic" panose="02040503050201020203" charset="-78"/>
              <a:cs typeface="Adobe Arabic" panose="02040503050201020203" charset="-78"/>
            </a:endParaRPr>
          </a:p>
        </p:txBody>
      </p:sp>
      <p:sp>
        <p:nvSpPr>
          <p:cNvPr id="9" name="Content Placeholder 8"/>
          <p:cNvSpPr>
            <a:spLocks noGrp="1"/>
          </p:cNvSpPr>
          <p:nvPr>
            <p:ph idx="1"/>
          </p:nvPr>
        </p:nvSpPr>
        <p:spPr>
          <a:xfrm>
            <a:off x="1391478" y="1125151"/>
            <a:ext cx="6266622" cy="3238127"/>
          </a:xfrm>
          <a:ln>
            <a:solidFill>
              <a:srgbClr val="4F81BD"/>
            </a:solidFill>
          </a:ln>
        </p:spPr>
        <p:txBody>
          <a:bodyPr>
            <a:noAutofit/>
          </a:bodyPr>
          <a:lstStyle/>
          <a:p>
            <a:pPr algn="just" rtl="1">
              <a:lnSpc>
                <a:spcPct val="150000"/>
              </a:lnSpc>
            </a:pPr>
            <a:r>
              <a:rPr lang="ar-SA" sz="2800" b="1" dirty="0">
                <a:latin typeface="Adobe Arabic" panose="02040503050201020203" charset="-78"/>
                <a:cs typeface="Adobe Arabic" panose="02040503050201020203" charset="-78"/>
              </a:rPr>
              <a:t>إحدى أهم النقاط في التحليل هي </a:t>
            </a:r>
            <a:r>
              <a:rPr lang="ar-SA" sz="2800" b="1" dirty="0">
                <a:solidFill>
                  <a:srgbClr val="FF0000"/>
                </a:solidFill>
                <a:latin typeface="Adobe Arabic" panose="02040503050201020203" charset="-78"/>
                <a:cs typeface="Adobe Arabic" panose="02040503050201020203" charset="-78"/>
              </a:rPr>
              <a:t>معرفة ما يريده </a:t>
            </a:r>
            <a:r>
              <a:rPr lang="ar-SA" sz="2800" b="1" dirty="0">
                <a:latin typeface="Adobe Arabic" panose="02040503050201020203" charset="-78"/>
                <a:cs typeface="Adobe Arabic" panose="02040503050201020203" charset="-78"/>
              </a:rPr>
              <a:t>أصحاب المصلحة من النظام المقترح، أو مراقبة النظام الحالي لمعرفة كيفية عمله وكيف يمكن </a:t>
            </a:r>
            <a:r>
              <a:rPr lang="ar-SA" sz="2800" b="1" dirty="0">
                <a:solidFill>
                  <a:srgbClr val="FF0000"/>
                </a:solidFill>
                <a:latin typeface="Adobe Arabic" panose="02040503050201020203" charset="-78"/>
                <a:cs typeface="Adobe Arabic" panose="02040503050201020203" charset="-78"/>
              </a:rPr>
              <a:t>تحسينه</a:t>
            </a:r>
            <a:r>
              <a:rPr lang="ar-SA" sz="2800" b="1" dirty="0">
                <a:latin typeface="Adobe Arabic" panose="02040503050201020203" charset="-78"/>
                <a:cs typeface="Adobe Arabic" panose="02040503050201020203" charset="-78"/>
              </a:rPr>
              <a:t>.</a:t>
            </a:r>
          </a:p>
          <a:p>
            <a:pPr algn="just" rtl="1">
              <a:lnSpc>
                <a:spcPct val="150000"/>
              </a:lnSpc>
            </a:pPr>
            <a:endParaRPr lang="ar-SA" sz="2800" b="1" dirty="0">
              <a:latin typeface="Adobe Arabic" panose="02040503050201020203" charset="-78"/>
              <a:cs typeface="Adobe Arabic" panose="02040503050201020203" charset="-78"/>
            </a:endParaRP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35</a:t>
            </a:fld>
            <a:endParaRPr lang="ar-SA"/>
          </a:p>
        </p:txBody>
      </p:sp>
    </p:spTree>
    <p:extLst>
      <p:ext uri="{BB962C8B-B14F-4D97-AF65-F5344CB8AC3E}">
        <p14:creationId xmlns:p14="http://schemas.microsoft.com/office/powerpoint/2010/main" val="14925453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105449893"/>
              </p:ext>
            </p:extLst>
          </p:nvPr>
        </p:nvGraphicFramePr>
        <p:xfrm>
          <a:off x="1217069" y="94357"/>
          <a:ext cx="6709864" cy="984367"/>
        </p:xfrm>
        <a:graphic>
          <a:graphicData uri="http://schemas.openxmlformats.org/drawingml/2006/table">
            <a:tbl>
              <a:tblPr rtl="1" firstRow="1" bandRow="1">
                <a:tableStyleId>{5940675A-B579-460E-94D1-54222C63F5DA}</a:tableStyleId>
              </a:tblPr>
              <a:tblGrid>
                <a:gridCol w="3308180">
                  <a:extLst>
                    <a:ext uri="{9D8B030D-6E8A-4147-A177-3AD203B41FA5}">
                      <a16:colId xmlns:a16="http://schemas.microsoft.com/office/drawing/2014/main" val="20000"/>
                    </a:ext>
                  </a:extLst>
                </a:gridCol>
                <a:gridCol w="1539336">
                  <a:extLst>
                    <a:ext uri="{9D8B030D-6E8A-4147-A177-3AD203B41FA5}">
                      <a16:colId xmlns:a16="http://schemas.microsoft.com/office/drawing/2014/main" val="20001"/>
                    </a:ext>
                  </a:extLst>
                </a:gridCol>
                <a:gridCol w="1862348">
                  <a:extLst>
                    <a:ext uri="{9D8B030D-6E8A-4147-A177-3AD203B41FA5}">
                      <a16:colId xmlns:a16="http://schemas.microsoft.com/office/drawing/2014/main" val="20002"/>
                    </a:ext>
                  </a:extLst>
                </a:gridCol>
              </a:tblGrid>
              <a:tr h="292624">
                <a:tc>
                  <a:txBody>
                    <a:bodyPr/>
                    <a:lstStyle/>
                    <a:p>
                      <a:pPr rtl="1">
                        <a:lnSpc>
                          <a:spcPct val="100000"/>
                        </a:lnSpc>
                      </a:pPr>
                      <a:r>
                        <a:rPr lang="ar-SA" sz="1800" b="1" dirty="0">
                          <a:solidFill>
                            <a:srgbClr val="0070C0"/>
                          </a:solidFill>
                          <a:latin typeface="Adobe Arabic" panose="02040503050201020203" charset="-78"/>
                          <a:cs typeface="Adobe Arabic" panose="02040503050201020203" charset="-78"/>
                        </a:rPr>
                        <a:t>ورقة</a:t>
                      </a:r>
                      <a:r>
                        <a:rPr lang="ar-SA" sz="1800" b="1" baseline="0" dirty="0">
                          <a:solidFill>
                            <a:srgbClr val="0070C0"/>
                          </a:solidFill>
                          <a:latin typeface="Adobe Arabic" panose="02040503050201020203" charset="-78"/>
                          <a:cs typeface="Adobe Arabic" panose="02040503050201020203" charset="-78"/>
                        </a:rPr>
                        <a:t> عمل – 5</a:t>
                      </a:r>
                      <a:endParaRPr lang="ar-SA" sz="1800" b="1" dirty="0">
                        <a:solidFill>
                          <a:srgbClr val="0070C0"/>
                        </a:solidFill>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زمن التنفيذ: 10 د</a:t>
                      </a:r>
                    </a:p>
                  </a:txBody>
                  <a:tcPr marL="40500" marR="101250" marT="25718" marB="25718"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طريقة التنفيذ: جماعي</a:t>
                      </a:r>
                    </a:p>
                  </a:txBody>
                  <a:tcPr marL="40500" marR="101250" marT="25718" marB="25718"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85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الاستراتيجية</a:t>
                      </a:r>
                      <a:r>
                        <a:rPr lang="ar-SA" sz="1800" b="1" baseline="0" dirty="0">
                          <a:latin typeface="Adobe Arabic" panose="02040503050201020203" charset="-78"/>
                          <a:cs typeface="Adobe Arabic" panose="02040503050201020203" charset="-78"/>
                        </a:rPr>
                        <a:t> المستخدمة: </a:t>
                      </a:r>
                      <a:r>
                        <a:rPr lang="ar-SA" sz="1800" b="1" baseline="0" dirty="0" err="1">
                          <a:latin typeface="Adobe Arabic" panose="02040503050201020203" charset="-78"/>
                          <a:cs typeface="Adobe Arabic" panose="02040503050201020203" charset="-78"/>
                        </a:rPr>
                        <a:t>الذكاءات</a:t>
                      </a:r>
                      <a:r>
                        <a:rPr lang="ar-SA" sz="1800" b="1" baseline="0" dirty="0">
                          <a:latin typeface="Adobe Arabic" panose="02040503050201020203" charset="-78"/>
                          <a:cs typeface="Adobe Arabic" panose="02040503050201020203" charset="-78"/>
                        </a:rPr>
                        <a:t> المتعددة – الصف المقلوب</a:t>
                      </a:r>
                      <a:endParaRPr lang="ar-SA" sz="1800" b="1" dirty="0">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292624">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latin typeface="Adobe Arabic" panose="02040503050201020203" charset="-78"/>
                          <a:cs typeface="Adobe Arabic" panose="02040503050201020203" charset="-78"/>
                        </a:rPr>
                        <a:t>الهدف: أن تشرح الطالبة طريقة من طرق جمع المتطلبات</a:t>
                      </a: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1217068" y="1113588"/>
            <a:ext cx="6709864" cy="3776464"/>
          </a:xfrm>
          <a:prstGeom prst="rect">
            <a:avLst/>
          </a:prstGeom>
        </p:spPr>
        <p:txBody>
          <a:bodyPr lIns="135000" tIns="27000" rIns="135000" bIns="27000">
            <a:normAutofit/>
          </a:bodyPr>
          <a:lstStyle/>
          <a:p>
            <a:pPr indent="-27000" algn="ctr" defTabSz="685800" rtl="1">
              <a:lnSpc>
                <a:spcPct val="150000"/>
              </a:lnSpc>
              <a:buClrTx/>
              <a:defRPr/>
            </a:pPr>
            <a:r>
              <a:rPr lang="ar-SA" sz="2400" b="1" kern="1200" dirty="0">
                <a:solidFill>
                  <a:srgbClr val="0070C0"/>
                </a:solidFill>
                <a:latin typeface="Adobe Arabic" panose="02040503050201020203" charset="-78"/>
                <a:ea typeface="+mn-ea"/>
                <a:cs typeface="Adobe Arabic" panose="02040503050201020203" charset="-78"/>
              </a:rPr>
              <a:t>معلمتي الصغيرة،، </a:t>
            </a:r>
          </a:p>
          <a:p>
            <a:pPr indent="-27000" algn="ctr" defTabSz="685800" rtl="1">
              <a:lnSpc>
                <a:spcPct val="150000"/>
              </a:lnSpc>
              <a:buClrTx/>
              <a:defRPr/>
            </a:pPr>
            <a:r>
              <a:rPr lang="ar-SA" sz="2400" b="1" kern="1200" dirty="0">
                <a:solidFill>
                  <a:prstClr val="black"/>
                </a:solidFill>
                <a:latin typeface="Adobe Arabic" panose="02040503050201020203" charset="-78"/>
                <a:ea typeface="+mn-ea"/>
                <a:cs typeface="Adobe Arabic" panose="02040503050201020203" charset="-78"/>
              </a:rPr>
              <a:t>اقرئي المادة العلمية عن (</a:t>
            </a:r>
            <a:r>
              <a:rPr lang="ar-SA" sz="2400" b="1" kern="1200" dirty="0">
                <a:solidFill>
                  <a:srgbClr val="FF0000"/>
                </a:solidFill>
                <a:latin typeface="Adobe Arabic" panose="02040503050201020203" charset="-78"/>
                <a:ea typeface="+mn-ea"/>
                <a:cs typeface="Adobe Arabic" panose="02040503050201020203" charset="-78"/>
              </a:rPr>
              <a:t>طرق جمع المتطلبات</a:t>
            </a:r>
            <a:r>
              <a:rPr lang="ar-SA" sz="2400" b="1" kern="1200" dirty="0">
                <a:solidFill>
                  <a:prstClr val="black"/>
                </a:solidFill>
                <a:latin typeface="Adobe Arabic" panose="02040503050201020203" charset="-78"/>
                <a:ea typeface="+mn-ea"/>
                <a:cs typeface="Adobe Arabic" panose="02040503050201020203" charset="-78"/>
              </a:rPr>
              <a:t>)</a:t>
            </a:r>
          </a:p>
          <a:p>
            <a:pPr indent="-27000" algn="ctr" defTabSz="685800" rtl="1">
              <a:lnSpc>
                <a:spcPct val="150000"/>
              </a:lnSpc>
              <a:buClrTx/>
              <a:defRPr/>
            </a:pPr>
            <a:r>
              <a:rPr lang="ar-SA" sz="2400" b="1" dirty="0">
                <a:solidFill>
                  <a:prstClr val="black"/>
                </a:solidFill>
                <a:latin typeface="Adobe Arabic" panose="02040503050201020203" charset="-78"/>
                <a:cs typeface="Adobe Arabic" panose="02040503050201020203" charset="-78"/>
              </a:rPr>
              <a:t>في الكتاب صفحة 62 – 63</a:t>
            </a:r>
          </a:p>
          <a:p>
            <a:pPr indent="-27000" algn="ctr" defTabSz="685800" rtl="1">
              <a:lnSpc>
                <a:spcPct val="150000"/>
              </a:lnSpc>
              <a:buClrTx/>
              <a:defRPr/>
            </a:pPr>
            <a:r>
              <a:rPr lang="ar-SA" sz="2400" b="1" kern="1200" dirty="0">
                <a:solidFill>
                  <a:prstClr val="black"/>
                </a:solidFill>
                <a:latin typeface="Adobe Arabic" panose="02040503050201020203" charset="-78"/>
                <a:ea typeface="+mn-ea"/>
                <a:cs typeface="Adobe Arabic" panose="02040503050201020203" charset="-78"/>
              </a:rPr>
              <a:t>وساعديني في شرحها لزميلاتك في الفصل.</a:t>
            </a:r>
          </a:p>
          <a:p>
            <a:pPr indent="-27000" algn="ctr" defTabSz="685800" rtl="1">
              <a:lnSpc>
                <a:spcPct val="150000"/>
              </a:lnSpc>
              <a:buClrTx/>
              <a:defRPr/>
            </a:pPr>
            <a:r>
              <a:rPr lang="ar-SA" sz="1600" b="1" dirty="0">
                <a:solidFill>
                  <a:prstClr val="black"/>
                </a:solidFill>
                <a:latin typeface="Adobe Arabic" panose="02040503050201020203" charset="-78"/>
                <a:cs typeface="Adobe Arabic" panose="02040503050201020203" charset="-78"/>
              </a:rPr>
              <a:t>(حاولي أن تذكري </a:t>
            </a:r>
            <a:r>
              <a:rPr lang="ar-SA" sz="1600" b="1" dirty="0">
                <a:solidFill>
                  <a:srgbClr val="FF0000"/>
                </a:solidFill>
                <a:latin typeface="Adobe Arabic" panose="02040503050201020203" charset="-78"/>
                <a:cs typeface="Adobe Arabic" panose="02040503050201020203" charset="-78"/>
              </a:rPr>
              <a:t>خاصية استخدام </a:t>
            </a:r>
            <a:r>
              <a:rPr lang="ar-SA" sz="1600" b="1" dirty="0">
                <a:solidFill>
                  <a:prstClr val="black"/>
                </a:solidFill>
                <a:latin typeface="Adobe Arabic" panose="02040503050201020203" charset="-78"/>
                <a:cs typeface="Adobe Arabic" panose="02040503050201020203" charset="-78"/>
              </a:rPr>
              <a:t>و</a:t>
            </a:r>
            <a:r>
              <a:rPr lang="ar-SA" sz="1600" b="1" dirty="0">
                <a:solidFill>
                  <a:srgbClr val="FF0000"/>
                </a:solidFill>
                <a:latin typeface="Adobe Arabic" panose="02040503050201020203" charset="-78"/>
                <a:cs typeface="Adobe Arabic" panose="02040503050201020203" charset="-78"/>
              </a:rPr>
              <a:t>تحديات استخدام </a:t>
            </a:r>
            <a:r>
              <a:rPr lang="ar-SA" sz="1600" b="1" dirty="0">
                <a:solidFill>
                  <a:prstClr val="black"/>
                </a:solidFill>
                <a:latin typeface="Adobe Arabic" panose="02040503050201020203" charset="-78"/>
                <a:cs typeface="Adobe Arabic" panose="02040503050201020203" charset="-78"/>
              </a:rPr>
              <a:t>إضافية غير المذكورة في الكتاب)</a:t>
            </a:r>
            <a:endParaRPr lang="ar-SA" sz="1600" b="1" kern="1200" dirty="0">
              <a:solidFill>
                <a:prstClr val="black"/>
              </a:solidFill>
              <a:latin typeface="Adobe Arabic" panose="02040503050201020203" charset="-78"/>
              <a:ea typeface="+mn-ea"/>
              <a:cs typeface="Adobe Arabic" panose="02040503050201020203" charset="-78"/>
            </a:endParaRPr>
          </a:p>
        </p:txBody>
      </p:sp>
      <p:sp>
        <p:nvSpPr>
          <p:cNvPr id="3" name="Slide Number Placeholder 2">
            <a:extLst>
              <a:ext uri="{FF2B5EF4-FFF2-40B4-BE49-F238E27FC236}">
                <a16:creationId xmlns:a16="http://schemas.microsoft.com/office/drawing/2014/main" id="{98E389C4-DEA8-FAEA-9A9C-DA28EA35FC48}"/>
              </a:ext>
            </a:extLst>
          </p:cNvPr>
          <p:cNvSpPr>
            <a:spLocks noGrp="1"/>
          </p:cNvSpPr>
          <p:nvPr>
            <p:ph type="sldNum" sz="quarter" idx="12"/>
          </p:nvPr>
        </p:nvSpPr>
        <p:spPr/>
        <p:txBody>
          <a:bodyPr/>
          <a:lstStyle/>
          <a:p>
            <a:fld id="{1C0259F5-17A8-48C3-BEB2-FFECF2A5E66F}" type="slidenum">
              <a:rPr lang="ar-SA" smtClean="0"/>
              <a:pPr/>
              <a:t>36</a:t>
            </a:fld>
            <a:endParaRPr lang="ar-SA"/>
          </a:p>
        </p:txBody>
      </p:sp>
      <p:sp>
        <p:nvSpPr>
          <p:cNvPr id="2" name="Rectangle 1">
            <a:extLst>
              <a:ext uri="{FF2B5EF4-FFF2-40B4-BE49-F238E27FC236}">
                <a16:creationId xmlns:a16="http://schemas.microsoft.com/office/drawing/2014/main" id="{0E73CC3D-11E1-6A3E-3779-2A63B78004BB}"/>
              </a:ext>
            </a:extLst>
          </p:cNvPr>
          <p:cNvSpPr/>
          <p:nvPr/>
        </p:nvSpPr>
        <p:spPr>
          <a:xfrm>
            <a:off x="6266907" y="3811716"/>
            <a:ext cx="1613519" cy="90408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1650" b="1" dirty="0">
                <a:solidFill>
                  <a:schemeClr val="tx1"/>
                </a:solidFill>
              </a:rPr>
              <a:t>الاستبانات</a:t>
            </a:r>
          </a:p>
          <a:p>
            <a:pPr algn="ctr" rtl="1">
              <a:lnSpc>
                <a:spcPct val="150000"/>
              </a:lnSpc>
            </a:pPr>
            <a:r>
              <a:rPr lang="ar-SA" sz="1650" b="1" dirty="0">
                <a:solidFill>
                  <a:schemeClr val="tx1"/>
                </a:solidFill>
              </a:rPr>
              <a:t>المجموعة 1</a:t>
            </a:r>
          </a:p>
        </p:txBody>
      </p:sp>
      <p:sp>
        <p:nvSpPr>
          <p:cNvPr id="7" name="Rectangle 6">
            <a:extLst>
              <a:ext uri="{FF2B5EF4-FFF2-40B4-BE49-F238E27FC236}">
                <a16:creationId xmlns:a16="http://schemas.microsoft.com/office/drawing/2014/main" id="{BA7823AC-FB6F-E974-BD0C-5F5625FB2DA5}"/>
              </a:ext>
            </a:extLst>
          </p:cNvPr>
          <p:cNvSpPr/>
          <p:nvPr/>
        </p:nvSpPr>
        <p:spPr>
          <a:xfrm>
            <a:off x="4612694" y="3811716"/>
            <a:ext cx="1613519" cy="90408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1650" b="1" dirty="0">
                <a:solidFill>
                  <a:schemeClr val="tx1"/>
                </a:solidFill>
              </a:rPr>
              <a:t>المقابلات</a:t>
            </a:r>
          </a:p>
          <a:p>
            <a:pPr algn="ctr" rtl="1">
              <a:lnSpc>
                <a:spcPct val="150000"/>
              </a:lnSpc>
            </a:pPr>
            <a:r>
              <a:rPr lang="ar-SA" sz="1650" b="1" dirty="0">
                <a:solidFill>
                  <a:schemeClr val="tx1"/>
                </a:solidFill>
              </a:rPr>
              <a:t>المجموعة 2</a:t>
            </a:r>
          </a:p>
        </p:txBody>
      </p:sp>
      <p:sp>
        <p:nvSpPr>
          <p:cNvPr id="8" name="Rectangle 7">
            <a:extLst>
              <a:ext uri="{FF2B5EF4-FFF2-40B4-BE49-F238E27FC236}">
                <a16:creationId xmlns:a16="http://schemas.microsoft.com/office/drawing/2014/main" id="{CC01F76A-3B91-2390-18E7-65137D4C3D71}"/>
              </a:ext>
            </a:extLst>
          </p:cNvPr>
          <p:cNvSpPr/>
          <p:nvPr/>
        </p:nvSpPr>
        <p:spPr>
          <a:xfrm>
            <a:off x="2958481" y="3811716"/>
            <a:ext cx="1613519" cy="90408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1650" b="1" dirty="0">
                <a:solidFill>
                  <a:schemeClr val="tx1"/>
                </a:solidFill>
              </a:rPr>
              <a:t>الملاحظة</a:t>
            </a:r>
          </a:p>
          <a:p>
            <a:pPr algn="ctr" rtl="1">
              <a:lnSpc>
                <a:spcPct val="150000"/>
              </a:lnSpc>
            </a:pPr>
            <a:r>
              <a:rPr lang="ar-SA" sz="1650" b="1" dirty="0">
                <a:solidFill>
                  <a:schemeClr val="tx1"/>
                </a:solidFill>
              </a:rPr>
              <a:t>المجموعة 3</a:t>
            </a:r>
          </a:p>
        </p:txBody>
      </p:sp>
      <p:sp>
        <p:nvSpPr>
          <p:cNvPr id="9" name="Rectangle 8">
            <a:extLst>
              <a:ext uri="{FF2B5EF4-FFF2-40B4-BE49-F238E27FC236}">
                <a16:creationId xmlns:a16="http://schemas.microsoft.com/office/drawing/2014/main" id="{0C479C9A-94DE-1434-66F7-A9C5113201B3}"/>
              </a:ext>
            </a:extLst>
          </p:cNvPr>
          <p:cNvSpPr/>
          <p:nvPr/>
        </p:nvSpPr>
        <p:spPr>
          <a:xfrm>
            <a:off x="1298522" y="3811716"/>
            <a:ext cx="1613519" cy="90408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1650" b="1" dirty="0">
                <a:solidFill>
                  <a:schemeClr val="tx1"/>
                </a:solidFill>
              </a:rPr>
              <a:t>فحص توثيقات النظام</a:t>
            </a:r>
          </a:p>
          <a:p>
            <a:pPr algn="ctr" rtl="1">
              <a:lnSpc>
                <a:spcPct val="150000"/>
              </a:lnSpc>
            </a:pPr>
            <a:r>
              <a:rPr lang="ar-SA" sz="1650" b="1" dirty="0">
                <a:solidFill>
                  <a:schemeClr val="tx1"/>
                </a:solidFill>
              </a:rPr>
              <a:t>المجموعة 4</a:t>
            </a:r>
          </a:p>
        </p:txBody>
      </p:sp>
    </p:spTree>
    <p:extLst>
      <p:ext uri="{BB962C8B-B14F-4D97-AF65-F5344CB8AC3E}">
        <p14:creationId xmlns:p14="http://schemas.microsoft.com/office/powerpoint/2010/main" val="1180328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9FFBCF-95E3-42AC-B187-D911618BEABA}"/>
              </a:ext>
            </a:extLst>
          </p:cNvPr>
          <p:cNvSpPr>
            <a:spLocks noGrp="1"/>
          </p:cNvSpPr>
          <p:nvPr>
            <p:ph type="sldNum" sz="quarter" idx="12"/>
          </p:nvPr>
        </p:nvSpPr>
        <p:spPr/>
        <p:txBody>
          <a:bodyPr/>
          <a:lstStyle/>
          <a:p>
            <a:fld id="{1C0259F5-17A8-48C3-BEB2-FFECF2A5E66F}" type="slidenum">
              <a:rPr lang="ar-SA" smtClean="0"/>
              <a:pPr/>
              <a:t>37</a:t>
            </a:fld>
            <a:endParaRPr lang="ar-SA"/>
          </a:p>
        </p:txBody>
      </p:sp>
      <p:pic>
        <p:nvPicPr>
          <p:cNvPr id="6" name="Picture 5">
            <a:extLst>
              <a:ext uri="{FF2B5EF4-FFF2-40B4-BE49-F238E27FC236}">
                <a16:creationId xmlns:a16="http://schemas.microsoft.com/office/drawing/2014/main" id="{5C49D9A1-46B5-653E-E94E-BDBA52E33718}"/>
              </a:ext>
            </a:extLst>
          </p:cNvPr>
          <p:cNvPicPr>
            <a:picLocks noChangeAspect="1"/>
          </p:cNvPicPr>
          <p:nvPr/>
        </p:nvPicPr>
        <p:blipFill>
          <a:blip r:embed="rId2"/>
          <a:stretch>
            <a:fillRect/>
          </a:stretch>
        </p:blipFill>
        <p:spPr>
          <a:xfrm>
            <a:off x="1286584" y="537936"/>
            <a:ext cx="6570833" cy="3625522"/>
          </a:xfrm>
          <a:prstGeom prst="rect">
            <a:avLst/>
          </a:prstGeom>
        </p:spPr>
      </p:pic>
      <p:sp>
        <p:nvSpPr>
          <p:cNvPr id="14" name="TextBox 13">
            <a:extLst>
              <a:ext uri="{FF2B5EF4-FFF2-40B4-BE49-F238E27FC236}">
                <a16:creationId xmlns:a16="http://schemas.microsoft.com/office/drawing/2014/main" id="{74BF3AAF-DA97-3448-FE2C-2FD466DAD412}"/>
              </a:ext>
            </a:extLst>
          </p:cNvPr>
          <p:cNvSpPr txBox="1"/>
          <p:nvPr/>
        </p:nvSpPr>
        <p:spPr>
          <a:xfrm>
            <a:off x="1565910" y="1909587"/>
            <a:ext cx="4303395"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يمكن الوصول إلى عدد كبير من الأشخاص (رابط يرسل في مواقع التواصل).</a:t>
            </a:r>
            <a:endParaRPr lang="en-US" sz="1050" dirty="0"/>
          </a:p>
        </p:txBody>
      </p:sp>
      <p:sp>
        <p:nvSpPr>
          <p:cNvPr id="15" name="TextBox 14">
            <a:extLst>
              <a:ext uri="{FF2B5EF4-FFF2-40B4-BE49-F238E27FC236}">
                <a16:creationId xmlns:a16="http://schemas.microsoft.com/office/drawing/2014/main" id="{CE7ED926-383E-4CB5-3EDC-5D78E8E50DAC}"/>
              </a:ext>
            </a:extLst>
          </p:cNvPr>
          <p:cNvSpPr txBox="1"/>
          <p:nvPr/>
        </p:nvSpPr>
        <p:spPr>
          <a:xfrm>
            <a:off x="1640205" y="3166887"/>
            <a:ext cx="4229100"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احتمالية تجاهل الاستبيان، خاصة إن كان </a:t>
            </a:r>
            <a:r>
              <a:rPr lang="ar-SA" sz="1050" b="1" dirty="0">
                <a:solidFill>
                  <a:srgbClr val="FF0000"/>
                </a:solidFill>
                <a:latin typeface="Cambria" panose="02040503050406030204"/>
                <a:cs typeface="Times New Roman" panose="02020603050405020304" pitchFamily="18" charset="0"/>
              </a:rPr>
              <a:t>ي</a:t>
            </a:r>
            <a:r>
              <a:rPr lang="ar-SA" sz="1350" b="1" kern="1200" dirty="0">
                <a:solidFill>
                  <a:srgbClr val="FF0000"/>
                </a:solidFill>
                <a:latin typeface="Cambria" panose="02040503050406030204"/>
                <a:ea typeface="+mn-ea"/>
                <a:cs typeface="Times New Roman" panose="02020603050405020304" pitchFamily="18" charset="0"/>
              </a:rPr>
              <a:t>ستغرق فترة طويلة للتعبئة.</a:t>
            </a:r>
            <a:endParaRPr lang="en-US" sz="1050" dirty="0"/>
          </a:p>
        </p:txBody>
      </p:sp>
    </p:spTree>
    <p:extLst>
      <p:ext uri="{BB962C8B-B14F-4D97-AF65-F5344CB8AC3E}">
        <p14:creationId xmlns:p14="http://schemas.microsoft.com/office/powerpoint/2010/main" val="10773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740E7-9AC3-E1EE-F527-E9E22CC41EA8}"/>
              </a:ext>
            </a:extLst>
          </p:cNvPr>
          <p:cNvSpPr>
            <a:spLocks noGrp="1"/>
          </p:cNvSpPr>
          <p:nvPr>
            <p:ph type="sldNum" sz="quarter" idx="12"/>
          </p:nvPr>
        </p:nvSpPr>
        <p:spPr/>
        <p:txBody>
          <a:bodyPr/>
          <a:lstStyle/>
          <a:p>
            <a:fld id="{1C0259F5-17A8-48C3-BEB2-FFECF2A5E66F}" type="slidenum">
              <a:rPr lang="ar-SA" smtClean="0"/>
              <a:pPr/>
              <a:t>38</a:t>
            </a:fld>
            <a:endParaRPr lang="ar-SA"/>
          </a:p>
        </p:txBody>
      </p:sp>
      <p:pic>
        <p:nvPicPr>
          <p:cNvPr id="3" name="Picture 2">
            <a:extLst>
              <a:ext uri="{FF2B5EF4-FFF2-40B4-BE49-F238E27FC236}">
                <a16:creationId xmlns:a16="http://schemas.microsoft.com/office/drawing/2014/main" id="{0C6D1022-2B03-2384-6CE1-3E57E902F90D}"/>
              </a:ext>
            </a:extLst>
          </p:cNvPr>
          <p:cNvPicPr>
            <a:picLocks noChangeAspect="1"/>
          </p:cNvPicPr>
          <p:nvPr/>
        </p:nvPicPr>
        <p:blipFill>
          <a:blip r:embed="rId2"/>
          <a:stretch>
            <a:fillRect/>
          </a:stretch>
        </p:blipFill>
        <p:spPr>
          <a:xfrm>
            <a:off x="1290527" y="447215"/>
            <a:ext cx="6564032" cy="3781970"/>
          </a:xfrm>
          <a:prstGeom prst="rect">
            <a:avLst/>
          </a:prstGeom>
        </p:spPr>
      </p:pic>
      <p:sp>
        <p:nvSpPr>
          <p:cNvPr id="4" name="TextBox 3">
            <a:extLst>
              <a:ext uri="{FF2B5EF4-FFF2-40B4-BE49-F238E27FC236}">
                <a16:creationId xmlns:a16="http://schemas.microsoft.com/office/drawing/2014/main" id="{E30BA69F-195E-35D0-EAD2-F9419D3AF8BA}"/>
              </a:ext>
            </a:extLst>
          </p:cNvPr>
          <p:cNvSpPr txBox="1"/>
          <p:nvPr/>
        </p:nvSpPr>
        <p:spPr>
          <a:xfrm>
            <a:off x="1714500" y="1726707"/>
            <a:ext cx="4229100"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إمكانية معرفة مميزات الأشخاص ونقاط قوتهم.</a:t>
            </a:r>
            <a:endParaRPr lang="en-US" sz="1050" dirty="0"/>
          </a:p>
        </p:txBody>
      </p:sp>
      <p:sp>
        <p:nvSpPr>
          <p:cNvPr id="5" name="TextBox 4">
            <a:extLst>
              <a:ext uri="{FF2B5EF4-FFF2-40B4-BE49-F238E27FC236}">
                <a16:creationId xmlns:a16="http://schemas.microsoft.com/office/drawing/2014/main" id="{D717B6E0-3E2F-94D4-85F5-6301FC857FDD}"/>
              </a:ext>
            </a:extLst>
          </p:cNvPr>
          <p:cNvSpPr txBox="1"/>
          <p:nvPr/>
        </p:nvSpPr>
        <p:spPr>
          <a:xfrm>
            <a:off x="1714500" y="2977945"/>
            <a:ext cx="4229100"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عدم التجهيز للمقابلة بالأسئلة المناسبة.</a:t>
            </a:r>
            <a:endParaRPr lang="en-US" sz="1050" dirty="0"/>
          </a:p>
        </p:txBody>
      </p:sp>
    </p:spTree>
    <p:extLst>
      <p:ext uri="{BB962C8B-B14F-4D97-AF65-F5344CB8AC3E}">
        <p14:creationId xmlns:p14="http://schemas.microsoft.com/office/powerpoint/2010/main" val="11867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4D30FA-4781-5B1A-2BDB-5ECFE01E65BB}"/>
              </a:ext>
            </a:extLst>
          </p:cNvPr>
          <p:cNvSpPr>
            <a:spLocks noGrp="1"/>
          </p:cNvSpPr>
          <p:nvPr>
            <p:ph type="sldNum" sz="quarter" idx="12"/>
          </p:nvPr>
        </p:nvSpPr>
        <p:spPr/>
        <p:txBody>
          <a:bodyPr/>
          <a:lstStyle/>
          <a:p>
            <a:fld id="{1C0259F5-17A8-48C3-BEB2-FFECF2A5E66F}" type="slidenum">
              <a:rPr lang="ar-SA" smtClean="0"/>
              <a:pPr/>
              <a:t>39</a:t>
            </a:fld>
            <a:endParaRPr lang="ar-SA"/>
          </a:p>
        </p:txBody>
      </p:sp>
      <p:pic>
        <p:nvPicPr>
          <p:cNvPr id="3" name="Picture 2">
            <a:extLst>
              <a:ext uri="{FF2B5EF4-FFF2-40B4-BE49-F238E27FC236}">
                <a16:creationId xmlns:a16="http://schemas.microsoft.com/office/drawing/2014/main" id="{D17C6D3C-4488-482D-7D8E-232132F3ED02}"/>
              </a:ext>
            </a:extLst>
          </p:cNvPr>
          <p:cNvPicPr>
            <a:picLocks noChangeAspect="1"/>
          </p:cNvPicPr>
          <p:nvPr/>
        </p:nvPicPr>
        <p:blipFill>
          <a:blip r:embed="rId2"/>
          <a:stretch>
            <a:fillRect/>
          </a:stretch>
        </p:blipFill>
        <p:spPr>
          <a:xfrm>
            <a:off x="1345749" y="549769"/>
            <a:ext cx="6468801" cy="3605115"/>
          </a:xfrm>
          <a:prstGeom prst="rect">
            <a:avLst/>
          </a:prstGeom>
        </p:spPr>
      </p:pic>
      <p:sp>
        <p:nvSpPr>
          <p:cNvPr id="4" name="TextBox 3">
            <a:extLst>
              <a:ext uri="{FF2B5EF4-FFF2-40B4-BE49-F238E27FC236}">
                <a16:creationId xmlns:a16="http://schemas.microsoft.com/office/drawing/2014/main" id="{7E51C148-3E49-9F08-8F83-47F00ECC43FD}"/>
              </a:ext>
            </a:extLst>
          </p:cNvPr>
          <p:cNvSpPr txBox="1"/>
          <p:nvPr/>
        </p:nvSpPr>
        <p:spPr>
          <a:xfrm>
            <a:off x="1737360" y="1914955"/>
            <a:ext cx="4229100"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معرفة المشاكل التي قد تظهر في النظام بالتجربة.</a:t>
            </a:r>
            <a:endParaRPr lang="en-US" sz="1050" dirty="0"/>
          </a:p>
        </p:txBody>
      </p:sp>
      <p:sp>
        <p:nvSpPr>
          <p:cNvPr id="5" name="TextBox 4">
            <a:extLst>
              <a:ext uri="{FF2B5EF4-FFF2-40B4-BE49-F238E27FC236}">
                <a16:creationId xmlns:a16="http://schemas.microsoft.com/office/drawing/2014/main" id="{9381485D-E353-D76B-1B0D-8EF3A57C49E5}"/>
              </a:ext>
            </a:extLst>
          </p:cNvPr>
          <p:cNvSpPr txBox="1"/>
          <p:nvPr/>
        </p:nvSpPr>
        <p:spPr>
          <a:xfrm>
            <a:off x="1737360" y="3177970"/>
            <a:ext cx="4229100"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قد يتم تجاهل بعض التفاصيل التي تعتبر هامة وتؤثر في عمل النظام.</a:t>
            </a:r>
            <a:endParaRPr lang="en-US" sz="1050" dirty="0"/>
          </a:p>
        </p:txBody>
      </p:sp>
    </p:spTree>
    <p:extLst>
      <p:ext uri="{BB962C8B-B14F-4D97-AF65-F5344CB8AC3E}">
        <p14:creationId xmlns:p14="http://schemas.microsoft.com/office/powerpoint/2010/main" val="42823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15" name="مستطيل 14">
            <a:extLst>
              <a:ext uri="{FF2B5EF4-FFF2-40B4-BE49-F238E27FC236}">
                <a16:creationId xmlns:a16="http://schemas.microsoft.com/office/drawing/2014/main" id="{5BADA8DA-49E1-DBF1-6B04-B61C92C20181}"/>
              </a:ext>
            </a:extLst>
          </p:cNvPr>
          <p:cNvSpPr/>
          <p:nvPr/>
        </p:nvSpPr>
        <p:spPr>
          <a:xfrm>
            <a:off x="1840832" y="1179943"/>
            <a:ext cx="6184231" cy="3170582"/>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Google Shape;460;p29">
            <a:extLst>
              <a:ext uri="{FF2B5EF4-FFF2-40B4-BE49-F238E27FC236}">
                <a16:creationId xmlns:a16="http://schemas.microsoft.com/office/drawing/2014/main" id="{EFFCF0A4-7A8B-2880-CC8D-CF0D4AF8F72A}"/>
              </a:ext>
            </a:extLst>
          </p:cNvPr>
          <p:cNvPicPr preferRelativeResize="0"/>
          <p:nvPr/>
        </p:nvPicPr>
        <p:blipFill rotWithShape="1">
          <a:blip r:embed="rId3">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B6A1CF8E-35E0-D5E8-D23D-1A43693D65C4}"/>
              </a:ext>
            </a:extLst>
          </p:cNvPr>
          <p:cNvPicPr preferRelativeResize="0"/>
          <p:nvPr/>
        </p:nvPicPr>
        <p:blipFill>
          <a:blip r:embed="rId4">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5C07F8EA-2720-E460-E05D-810D62EE0871}"/>
              </a:ext>
            </a:extLst>
          </p:cNvPr>
          <p:cNvPicPr preferRelativeResize="0"/>
          <p:nvPr/>
        </p:nvPicPr>
        <p:blipFill>
          <a:blip r:embed="rId4">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FD4B0380-22EF-AA7E-E29D-7A3AD6EB5C1C}"/>
              </a:ext>
            </a:extLst>
          </p:cNvPr>
          <p:cNvPicPr preferRelativeResize="0"/>
          <p:nvPr/>
        </p:nvPicPr>
        <p:blipFill rotWithShape="1">
          <a:blip r:embed="rId5">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25BE581D-A914-359B-171C-44C2403DC130}"/>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001F432A-BDDF-191B-7016-84243E0C4352}"/>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B13024E0-32BC-BDE6-1E8F-A8D4C360C6A8}"/>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4D4A595E-3321-D787-7851-A209080BAEC2}"/>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pic>
        <p:nvPicPr>
          <p:cNvPr id="10" name="Google Shape;495;p31">
            <a:extLst>
              <a:ext uri="{FF2B5EF4-FFF2-40B4-BE49-F238E27FC236}">
                <a16:creationId xmlns:a16="http://schemas.microsoft.com/office/drawing/2014/main" id="{2F2B3A1A-24F5-01CA-BC9E-85A11F136931}"/>
              </a:ext>
            </a:extLst>
          </p:cNvPr>
          <p:cNvPicPr preferRelativeResize="0"/>
          <p:nvPr/>
        </p:nvPicPr>
        <p:blipFill rotWithShape="1">
          <a:blip r:embed="rId6">
            <a:alphaModFix/>
          </a:blip>
          <a:srcRect t="465" b="475"/>
          <a:stretch/>
        </p:blipFill>
        <p:spPr>
          <a:xfrm>
            <a:off x="7592332" y="477461"/>
            <a:ext cx="265550" cy="258850"/>
          </a:xfrm>
          <a:prstGeom prst="rect">
            <a:avLst/>
          </a:prstGeom>
          <a:noFill/>
          <a:ln>
            <a:noFill/>
          </a:ln>
        </p:spPr>
      </p:pic>
      <p:sp>
        <p:nvSpPr>
          <p:cNvPr id="18" name="TextBox 6">
            <a:extLst>
              <a:ext uri="{FF2B5EF4-FFF2-40B4-BE49-F238E27FC236}">
                <a16:creationId xmlns:a16="http://schemas.microsoft.com/office/drawing/2014/main" id="{24C522E9-A474-FD0D-8903-ADF03872D187}"/>
              </a:ext>
            </a:extLst>
          </p:cNvPr>
          <p:cNvSpPr txBox="1"/>
          <p:nvPr/>
        </p:nvSpPr>
        <p:spPr>
          <a:xfrm>
            <a:off x="3749537" y="973434"/>
            <a:ext cx="6075441" cy="856004"/>
          </a:xfrm>
          <a:prstGeom prst="rect">
            <a:avLst/>
          </a:prstGeom>
        </p:spPr>
        <p:txBody>
          <a:bodyPr lIns="0" tIns="0" rIns="0" bIns="0" rtlCol="0" anchor="t">
            <a:spAutoFit/>
          </a:bodyPr>
          <a:lstStyle/>
          <a:p>
            <a:pPr algn="ctr">
              <a:lnSpc>
                <a:spcPts val="7280"/>
              </a:lnSpc>
              <a:spcBef>
                <a:spcPct val="0"/>
              </a:spcBef>
            </a:pPr>
            <a:r>
              <a:rPr lang="ar-SA" sz="4000" b="1" u="sng" dirty="0">
                <a:solidFill>
                  <a:schemeClr val="accent2"/>
                </a:solidFill>
                <a:latin typeface="Adobe Arabic" panose="02040503050201020203" pitchFamily="18" charset="-78"/>
                <a:cs typeface="Adobe Arabic" panose="02040503050201020203" pitchFamily="18" charset="-78"/>
              </a:rPr>
              <a:t>أهداف الدرس:</a:t>
            </a:r>
            <a:endParaRPr lang="en-US" sz="4000" b="1" u="sng" dirty="0">
              <a:solidFill>
                <a:schemeClr val="accent2"/>
              </a:solidFill>
              <a:latin typeface="Adobe Arabic" panose="02040503050201020203" pitchFamily="18" charset="-78"/>
              <a:cs typeface="Adobe Arabic" panose="02040503050201020203" pitchFamily="18" charset="-78"/>
            </a:endParaRPr>
          </a:p>
        </p:txBody>
      </p:sp>
      <p:sp>
        <p:nvSpPr>
          <p:cNvPr id="19" name="TextBox 19">
            <a:extLst>
              <a:ext uri="{FF2B5EF4-FFF2-40B4-BE49-F238E27FC236}">
                <a16:creationId xmlns:a16="http://schemas.microsoft.com/office/drawing/2014/main" id="{5FED0D50-DFE0-8D0A-1CFB-46A317AF8A9F}"/>
              </a:ext>
            </a:extLst>
          </p:cNvPr>
          <p:cNvSpPr txBox="1"/>
          <p:nvPr/>
        </p:nvSpPr>
        <p:spPr>
          <a:xfrm>
            <a:off x="2370221" y="2035947"/>
            <a:ext cx="5222111" cy="2154436"/>
          </a:xfrm>
          <a:prstGeom prst="rect">
            <a:avLst/>
          </a:prstGeom>
        </p:spPr>
        <p:txBody>
          <a:bodyPr wrap="square" lIns="0" tIns="0" rIns="0" bIns="0" rtlCol="0" anchor="t">
            <a:spAutoFit/>
          </a:bodyPr>
          <a:lstStyle/>
          <a:p>
            <a:pPr marL="457200" indent="-457200" algn="r" rtl="1">
              <a:buAutoNum type="arabicPeriod"/>
            </a:pPr>
            <a:r>
              <a:rPr lang="ar-SA" sz="3500" b="1" dirty="0">
                <a:latin typeface="Adobe Arabic" panose="02040503050201020203" pitchFamily="18" charset="-78"/>
                <a:cs typeface="Adobe Arabic" panose="02040503050201020203" pitchFamily="18" charset="-78"/>
              </a:rPr>
              <a:t>التعرف على دورة حياة النظام لتطوير تطبيق هاتف ذكي </a:t>
            </a:r>
          </a:p>
          <a:p>
            <a:pPr marL="457200" indent="-457200" algn="r" rtl="1">
              <a:buAutoNum type="arabicPeriod"/>
            </a:pPr>
            <a:r>
              <a:rPr lang="ar-SA" sz="3500" b="1" dirty="0">
                <a:latin typeface="Adobe Arabic" panose="02040503050201020203" pitchFamily="18" charset="-78"/>
                <a:cs typeface="Adobe Arabic" panose="02040503050201020203" pitchFamily="18" charset="-78"/>
              </a:rPr>
              <a:t>المتطلبات الوظيفية وغير الوظيفية</a:t>
            </a:r>
          </a:p>
          <a:p>
            <a:pPr marL="457200" indent="-457200" algn="r" rtl="1">
              <a:buAutoNum type="arabicPeriod"/>
            </a:pPr>
            <a:r>
              <a:rPr lang="ar-SA" sz="3500" b="1" dirty="0">
                <a:latin typeface="Adobe Arabic" panose="02040503050201020203" pitchFamily="18" charset="-78"/>
                <a:cs typeface="Adobe Arabic" panose="02040503050201020203" pitchFamily="18" charset="-78"/>
              </a:rPr>
              <a:t>طرق جمع المتطلبات والفرق بينهم</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73C09-B647-BF1E-8DB0-32F5B544D59F}"/>
              </a:ext>
            </a:extLst>
          </p:cNvPr>
          <p:cNvSpPr>
            <a:spLocks noGrp="1"/>
          </p:cNvSpPr>
          <p:nvPr>
            <p:ph type="sldNum" sz="quarter" idx="12"/>
          </p:nvPr>
        </p:nvSpPr>
        <p:spPr/>
        <p:txBody>
          <a:bodyPr/>
          <a:lstStyle/>
          <a:p>
            <a:fld id="{1C0259F5-17A8-48C3-BEB2-FFECF2A5E66F}" type="slidenum">
              <a:rPr lang="ar-SA" smtClean="0"/>
              <a:pPr/>
              <a:t>40</a:t>
            </a:fld>
            <a:endParaRPr lang="ar-SA"/>
          </a:p>
        </p:txBody>
      </p:sp>
      <p:pic>
        <p:nvPicPr>
          <p:cNvPr id="3" name="Picture 2">
            <a:extLst>
              <a:ext uri="{FF2B5EF4-FFF2-40B4-BE49-F238E27FC236}">
                <a16:creationId xmlns:a16="http://schemas.microsoft.com/office/drawing/2014/main" id="{B64CDDAA-66C0-A676-6E2D-33EBCB289A89}"/>
              </a:ext>
            </a:extLst>
          </p:cNvPr>
          <p:cNvPicPr>
            <a:picLocks noChangeAspect="1"/>
          </p:cNvPicPr>
          <p:nvPr/>
        </p:nvPicPr>
        <p:blipFill>
          <a:blip r:embed="rId3"/>
          <a:stretch>
            <a:fillRect/>
          </a:stretch>
        </p:blipFill>
        <p:spPr>
          <a:xfrm>
            <a:off x="1286584" y="398727"/>
            <a:ext cx="6570833" cy="3836387"/>
          </a:xfrm>
          <a:prstGeom prst="rect">
            <a:avLst/>
          </a:prstGeom>
        </p:spPr>
      </p:pic>
      <p:sp>
        <p:nvSpPr>
          <p:cNvPr id="4" name="TextBox 3">
            <a:extLst>
              <a:ext uri="{FF2B5EF4-FFF2-40B4-BE49-F238E27FC236}">
                <a16:creationId xmlns:a16="http://schemas.microsoft.com/office/drawing/2014/main" id="{F2909C0D-55DE-CD63-1390-716055D34B68}"/>
              </a:ext>
            </a:extLst>
          </p:cNvPr>
          <p:cNvSpPr txBox="1"/>
          <p:nvPr/>
        </p:nvSpPr>
        <p:spPr>
          <a:xfrm>
            <a:off x="1423035" y="1760650"/>
            <a:ext cx="3846195"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إمكانية استخدام تقنيات مثل الذكاء الاصطناعي في تحليل الوثائق </a:t>
            </a:r>
            <a:endParaRPr lang="en-US" sz="1050" dirty="0"/>
          </a:p>
        </p:txBody>
      </p:sp>
      <p:sp>
        <p:nvSpPr>
          <p:cNvPr id="5" name="TextBox 4">
            <a:extLst>
              <a:ext uri="{FF2B5EF4-FFF2-40B4-BE49-F238E27FC236}">
                <a16:creationId xmlns:a16="http://schemas.microsoft.com/office/drawing/2014/main" id="{989CD10C-7C07-DEF0-016D-6D788B6E5411}"/>
              </a:ext>
            </a:extLst>
          </p:cNvPr>
          <p:cNvSpPr txBox="1"/>
          <p:nvPr/>
        </p:nvSpPr>
        <p:spPr>
          <a:xfrm>
            <a:off x="1423035" y="3261073"/>
            <a:ext cx="3217545" cy="300082"/>
          </a:xfrm>
          <a:prstGeom prst="rect">
            <a:avLst/>
          </a:prstGeom>
          <a:noFill/>
        </p:spPr>
        <p:txBody>
          <a:bodyPr wrap="square">
            <a:spAutoFit/>
          </a:bodyPr>
          <a:lstStyle/>
          <a:p>
            <a:pPr algn="r" rtl="1"/>
            <a:r>
              <a:rPr lang="ar-SA" sz="1350" b="1" kern="1200" dirty="0">
                <a:solidFill>
                  <a:srgbClr val="FF0000"/>
                </a:solidFill>
                <a:latin typeface="Cambria" panose="02040503050406030204"/>
                <a:ea typeface="+mn-ea"/>
                <a:cs typeface="Times New Roman" panose="02020603050405020304" pitchFamily="18" charset="0"/>
              </a:rPr>
              <a:t>حجم التخزين واحتمالية فقدان الوثائق.</a:t>
            </a:r>
            <a:endParaRPr lang="en-US" sz="1050" dirty="0"/>
          </a:p>
        </p:txBody>
      </p:sp>
    </p:spTree>
    <p:extLst>
      <p:ext uri="{BB962C8B-B14F-4D97-AF65-F5344CB8AC3E}">
        <p14:creationId xmlns:p14="http://schemas.microsoft.com/office/powerpoint/2010/main" val="13648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1217069" y="94357"/>
          <a:ext cx="6709864" cy="918103"/>
        </p:xfrm>
        <a:graphic>
          <a:graphicData uri="http://schemas.openxmlformats.org/drawingml/2006/table">
            <a:tbl>
              <a:tblPr rtl="1" firstRow="1" bandRow="1">
                <a:tableStyleId>{5940675A-B579-460E-94D1-54222C63F5DA}</a:tableStyleId>
              </a:tblPr>
              <a:tblGrid>
                <a:gridCol w="3308180">
                  <a:extLst>
                    <a:ext uri="{9D8B030D-6E8A-4147-A177-3AD203B41FA5}">
                      <a16:colId xmlns:a16="http://schemas.microsoft.com/office/drawing/2014/main" val="20000"/>
                    </a:ext>
                  </a:extLst>
                </a:gridCol>
                <a:gridCol w="1539336">
                  <a:extLst>
                    <a:ext uri="{9D8B030D-6E8A-4147-A177-3AD203B41FA5}">
                      <a16:colId xmlns:a16="http://schemas.microsoft.com/office/drawing/2014/main" val="20001"/>
                    </a:ext>
                  </a:extLst>
                </a:gridCol>
                <a:gridCol w="1862348">
                  <a:extLst>
                    <a:ext uri="{9D8B030D-6E8A-4147-A177-3AD203B41FA5}">
                      <a16:colId xmlns:a16="http://schemas.microsoft.com/office/drawing/2014/main" val="20002"/>
                    </a:ext>
                  </a:extLst>
                </a:gridCol>
              </a:tblGrid>
              <a:tr h="292624">
                <a:tc>
                  <a:txBody>
                    <a:bodyPr/>
                    <a:lstStyle/>
                    <a:p>
                      <a:pPr rtl="1">
                        <a:lnSpc>
                          <a:spcPct val="100000"/>
                        </a:lnSpc>
                      </a:pPr>
                      <a:r>
                        <a:rPr lang="ar-SA" sz="1400" b="1" dirty="0">
                          <a:solidFill>
                            <a:srgbClr val="0070C0"/>
                          </a:solidFill>
                        </a:rPr>
                        <a:t>ورقة</a:t>
                      </a:r>
                      <a:r>
                        <a:rPr lang="ar-SA" sz="1400" b="1" baseline="0" dirty="0">
                          <a:solidFill>
                            <a:srgbClr val="0070C0"/>
                          </a:solidFill>
                        </a:rPr>
                        <a:t> عمل – 6</a:t>
                      </a:r>
                      <a:endParaRPr lang="ar-SA" sz="1400" b="1" dirty="0">
                        <a:solidFill>
                          <a:srgbClr val="0070C0"/>
                        </a:solidFill>
                      </a:endParaRPr>
                    </a:p>
                  </a:txBody>
                  <a:tcPr marL="40500" marR="101250" marT="25718" marB="25718"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زمن التنفيذ: 2 د</a:t>
                      </a:r>
                    </a:p>
                  </a:txBody>
                  <a:tcPr marL="40500" marR="101250" marT="25718" marB="25718"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طريقة التنفيذ: جماعي</a:t>
                      </a:r>
                    </a:p>
                  </a:txBody>
                  <a:tcPr marL="40500" marR="101250" marT="25718" marB="25718"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85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الاستراتيجية</a:t>
                      </a:r>
                      <a:r>
                        <a:rPr lang="ar-SA" sz="1400" b="1" baseline="0" dirty="0"/>
                        <a:t> المستخدمة: </a:t>
                      </a:r>
                      <a:r>
                        <a:rPr lang="ar-SA" sz="1400" b="1" baseline="0" dirty="0" err="1"/>
                        <a:t>الذكاءات</a:t>
                      </a:r>
                      <a:r>
                        <a:rPr lang="ar-SA" sz="1400" b="1" baseline="0" dirty="0"/>
                        <a:t> المتعددة</a:t>
                      </a:r>
                      <a:endParaRPr lang="ar-SA" sz="1400" b="1" dirty="0"/>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292624">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الهدف: أن تفرق الطالبة بين طرق جمع متطلبات النظام الأربعة</a:t>
                      </a: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1217068" y="1113588"/>
            <a:ext cx="6709864" cy="3942438"/>
          </a:xfrm>
          <a:prstGeom prst="rect">
            <a:avLst/>
          </a:prstGeom>
        </p:spPr>
        <p:txBody>
          <a:bodyPr lIns="135000" tIns="27000" rIns="135000" bIns="27000">
            <a:normAutofit/>
          </a:bodyPr>
          <a:lstStyle/>
          <a:p>
            <a:pPr indent="-27000" algn="ctr" defTabSz="685800" rtl="1">
              <a:lnSpc>
                <a:spcPct val="150000"/>
              </a:lnSpc>
              <a:buClrTx/>
              <a:defRPr/>
            </a:pPr>
            <a:r>
              <a:rPr lang="ar-SA" sz="1800" b="1" kern="1200" dirty="0">
                <a:solidFill>
                  <a:srgbClr val="0070C0"/>
                </a:solidFill>
                <a:latin typeface="Cambria" panose="02040503050406030204"/>
                <a:ea typeface="+mn-ea"/>
                <a:cs typeface="Times New Roman" panose="02020603050405020304" pitchFamily="18" charset="0"/>
              </a:rPr>
              <a:t>طالبتي،، </a:t>
            </a:r>
            <a:r>
              <a:rPr lang="ar-SA" sz="1800" b="1" kern="1200" dirty="0">
                <a:solidFill>
                  <a:prstClr val="black"/>
                </a:solidFill>
                <a:latin typeface="Cambria" panose="02040503050406030204"/>
                <a:ea typeface="+mn-ea"/>
                <a:cs typeface="Times New Roman" panose="02020603050405020304" pitchFamily="18" charset="0"/>
              </a:rPr>
              <a:t>اقرئي جدول المقارنة بين (</a:t>
            </a:r>
            <a:r>
              <a:rPr lang="ar-SA" sz="1800" b="1" kern="1200" dirty="0">
                <a:solidFill>
                  <a:srgbClr val="FF0000"/>
                </a:solidFill>
                <a:latin typeface="Cambria" panose="02040503050406030204"/>
                <a:ea typeface="+mn-ea"/>
                <a:cs typeface="Times New Roman" panose="02020603050405020304" pitchFamily="18" charset="0"/>
              </a:rPr>
              <a:t>طرق جمع المتطلبات</a:t>
            </a:r>
            <a:r>
              <a:rPr lang="ar-SA" sz="1800" b="1" kern="1200" dirty="0">
                <a:solidFill>
                  <a:prstClr val="black"/>
                </a:solidFill>
                <a:latin typeface="Cambria" panose="02040503050406030204"/>
                <a:ea typeface="+mn-ea"/>
                <a:cs typeface="Times New Roman" panose="02020603050405020304" pitchFamily="18" charset="0"/>
              </a:rPr>
              <a:t>) </a:t>
            </a:r>
            <a:r>
              <a:rPr lang="ar-SA" sz="1800" b="1" dirty="0">
                <a:solidFill>
                  <a:prstClr val="black"/>
                </a:solidFill>
                <a:latin typeface="Cambria" panose="02040503050406030204"/>
                <a:cs typeface="Times New Roman" panose="02020603050405020304" pitchFamily="18" charset="0"/>
              </a:rPr>
              <a:t>في الكتاب صفحة 64، </a:t>
            </a:r>
            <a:br>
              <a:rPr lang="ar-SA" sz="1800" b="1" dirty="0">
                <a:solidFill>
                  <a:prstClr val="black"/>
                </a:solidFill>
                <a:latin typeface="Cambria" panose="02040503050406030204"/>
                <a:cs typeface="Times New Roman" panose="02020603050405020304" pitchFamily="18" charset="0"/>
              </a:rPr>
            </a:br>
            <a:r>
              <a:rPr lang="ar-SA" sz="1800" b="1" dirty="0">
                <a:solidFill>
                  <a:prstClr val="black"/>
                </a:solidFill>
                <a:latin typeface="Cambria" panose="02040503050406030204"/>
                <a:cs typeface="Times New Roman" panose="02020603050405020304" pitchFamily="18" charset="0"/>
              </a:rPr>
              <a:t>ثم رتبي من الأصغر 1 إلى الأكبر 4 حسب وجهة نظرك (يمكن تكرار الرقم):</a:t>
            </a:r>
          </a:p>
          <a:p>
            <a:pPr indent="-27000" algn="ctr" defTabSz="685800" rtl="1">
              <a:lnSpc>
                <a:spcPct val="150000"/>
              </a:lnSpc>
              <a:buClrTx/>
              <a:defRPr/>
            </a:pPr>
            <a:endParaRPr lang="ar-SA" sz="1800" b="1" kern="1200" dirty="0">
              <a:solidFill>
                <a:srgbClr val="0070C0"/>
              </a:solidFill>
              <a:latin typeface="Cambria" panose="02040503050406030204"/>
              <a:ea typeface="+mn-ea"/>
              <a:cs typeface="Times New Roman" panose="02020603050405020304" pitchFamily="18" charset="0"/>
            </a:endParaRPr>
          </a:p>
        </p:txBody>
      </p:sp>
      <p:graphicFrame>
        <p:nvGraphicFramePr>
          <p:cNvPr id="4" name="Table 4">
            <a:extLst>
              <a:ext uri="{FF2B5EF4-FFF2-40B4-BE49-F238E27FC236}">
                <a16:creationId xmlns:a16="http://schemas.microsoft.com/office/drawing/2014/main" id="{A8023335-B88E-0607-C637-EA2B5015730D}"/>
              </a:ext>
            </a:extLst>
          </p:cNvPr>
          <p:cNvGraphicFramePr>
            <a:graphicFrameLocks noGrp="1"/>
          </p:cNvGraphicFramePr>
          <p:nvPr/>
        </p:nvGraphicFramePr>
        <p:xfrm>
          <a:off x="1217066" y="2097619"/>
          <a:ext cx="6709864" cy="2766352"/>
        </p:xfrm>
        <a:graphic>
          <a:graphicData uri="http://schemas.openxmlformats.org/drawingml/2006/table">
            <a:tbl>
              <a:tblPr firstRow="1" bandRow="1">
                <a:tableStyleId>{5940675A-B579-460E-94D1-54222C63F5DA}</a:tableStyleId>
              </a:tblPr>
              <a:tblGrid>
                <a:gridCol w="1677466">
                  <a:extLst>
                    <a:ext uri="{9D8B030D-6E8A-4147-A177-3AD203B41FA5}">
                      <a16:colId xmlns:a16="http://schemas.microsoft.com/office/drawing/2014/main" val="823051042"/>
                    </a:ext>
                  </a:extLst>
                </a:gridCol>
                <a:gridCol w="1677466">
                  <a:extLst>
                    <a:ext uri="{9D8B030D-6E8A-4147-A177-3AD203B41FA5}">
                      <a16:colId xmlns:a16="http://schemas.microsoft.com/office/drawing/2014/main" val="1527936189"/>
                    </a:ext>
                  </a:extLst>
                </a:gridCol>
                <a:gridCol w="1677466">
                  <a:extLst>
                    <a:ext uri="{9D8B030D-6E8A-4147-A177-3AD203B41FA5}">
                      <a16:colId xmlns:a16="http://schemas.microsoft.com/office/drawing/2014/main" val="2290984133"/>
                    </a:ext>
                  </a:extLst>
                </a:gridCol>
                <a:gridCol w="1677466">
                  <a:extLst>
                    <a:ext uri="{9D8B030D-6E8A-4147-A177-3AD203B41FA5}">
                      <a16:colId xmlns:a16="http://schemas.microsoft.com/office/drawing/2014/main" val="3331260579"/>
                    </a:ext>
                  </a:extLst>
                </a:gridCol>
              </a:tblGrid>
              <a:tr h="357716">
                <a:tc>
                  <a:txBody>
                    <a:bodyPr/>
                    <a:lstStyle/>
                    <a:p>
                      <a:pPr algn="ctr"/>
                      <a:r>
                        <a:rPr lang="ar-SA" sz="1500" b="1" dirty="0"/>
                        <a:t>التكلفة</a:t>
                      </a:r>
                      <a:endParaRPr lang="en-US" sz="1500" b="1" dirty="0"/>
                    </a:p>
                  </a:txBody>
                  <a:tcPr marL="68580" marR="68580" marT="34290" marB="34290" anchor="ctr">
                    <a:solidFill>
                      <a:schemeClr val="accent6">
                        <a:lumMod val="20000"/>
                        <a:lumOff val="80000"/>
                      </a:schemeClr>
                    </a:solidFill>
                  </a:tcPr>
                </a:tc>
                <a:tc>
                  <a:txBody>
                    <a:bodyPr/>
                    <a:lstStyle/>
                    <a:p>
                      <a:pPr algn="ctr"/>
                      <a:r>
                        <a:rPr lang="ar-SA" sz="1500" b="1" dirty="0"/>
                        <a:t>الجهد</a:t>
                      </a:r>
                      <a:endParaRPr lang="en-US" sz="1500" b="1" dirty="0"/>
                    </a:p>
                  </a:txBody>
                  <a:tcPr marL="68580" marR="68580" marT="34290" marB="34290" anchor="ctr">
                    <a:solidFill>
                      <a:schemeClr val="accent6">
                        <a:lumMod val="20000"/>
                        <a:lumOff val="80000"/>
                      </a:schemeClr>
                    </a:solidFill>
                  </a:tcPr>
                </a:tc>
                <a:tc>
                  <a:txBody>
                    <a:bodyPr/>
                    <a:lstStyle/>
                    <a:p>
                      <a:pPr algn="ctr"/>
                      <a:r>
                        <a:rPr lang="ar-SA" sz="1500" b="1" dirty="0"/>
                        <a:t>الوقت المستغرق</a:t>
                      </a:r>
                      <a:endParaRPr lang="en-US" sz="1500" b="1" dirty="0"/>
                    </a:p>
                  </a:txBody>
                  <a:tcPr marL="68580" marR="68580" marT="34290" marB="34290" anchor="ctr">
                    <a:solidFill>
                      <a:schemeClr val="accent6">
                        <a:lumMod val="20000"/>
                        <a:lumOff val="80000"/>
                      </a:schemeClr>
                    </a:solidFill>
                  </a:tcPr>
                </a:tc>
                <a:tc>
                  <a:txBody>
                    <a:bodyPr/>
                    <a:lstStyle/>
                    <a:p>
                      <a:pPr algn="ctr"/>
                      <a:r>
                        <a:rPr lang="ar-SA" sz="1500" b="1" dirty="0"/>
                        <a:t>الطريقة</a:t>
                      </a:r>
                      <a:endParaRPr lang="en-US" sz="1500" b="1" dirty="0"/>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2562218877"/>
                  </a:ext>
                </a:extLst>
              </a:tr>
              <a:tr h="602159">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dirty="0"/>
                    </a:p>
                  </a:txBody>
                  <a:tcPr marL="68580" marR="68580" marT="34290" marB="34290" anchor="ctr"/>
                </a:tc>
                <a:tc>
                  <a:txBody>
                    <a:bodyPr/>
                    <a:lstStyle/>
                    <a:p>
                      <a:pPr algn="ctr"/>
                      <a:r>
                        <a:rPr lang="ar-SA" sz="1500" b="1" dirty="0"/>
                        <a:t>الاستبانات</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4293892038"/>
                  </a:ext>
                </a:extLst>
              </a:tr>
              <a:tr h="602159">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r>
                        <a:rPr lang="ar-SA" sz="1500" b="1" dirty="0"/>
                        <a:t>المقابلات</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64680387"/>
                  </a:ext>
                </a:extLst>
              </a:tr>
              <a:tr h="602159">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r>
                        <a:rPr lang="ar-SA" sz="1500" b="1" dirty="0"/>
                        <a:t>الملاحظة</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3970961135"/>
                  </a:ext>
                </a:extLst>
              </a:tr>
              <a:tr h="602159">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r>
                        <a:rPr lang="ar-SA" sz="1500" b="1" dirty="0"/>
                        <a:t>فحص توثيقات النظام</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1236709159"/>
                  </a:ext>
                </a:extLst>
              </a:tr>
            </a:tbl>
          </a:graphicData>
        </a:graphic>
      </p:graphicFrame>
    </p:spTree>
    <p:extLst>
      <p:ext uri="{BB962C8B-B14F-4D97-AF65-F5344CB8AC3E}">
        <p14:creationId xmlns:p14="http://schemas.microsoft.com/office/powerpoint/2010/main" val="156972155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1217069" y="94357"/>
          <a:ext cx="6709864" cy="918103"/>
        </p:xfrm>
        <a:graphic>
          <a:graphicData uri="http://schemas.openxmlformats.org/drawingml/2006/table">
            <a:tbl>
              <a:tblPr rtl="1" firstRow="1" bandRow="1">
                <a:tableStyleId>{5940675A-B579-460E-94D1-54222C63F5DA}</a:tableStyleId>
              </a:tblPr>
              <a:tblGrid>
                <a:gridCol w="3308180">
                  <a:extLst>
                    <a:ext uri="{9D8B030D-6E8A-4147-A177-3AD203B41FA5}">
                      <a16:colId xmlns:a16="http://schemas.microsoft.com/office/drawing/2014/main" val="20000"/>
                    </a:ext>
                  </a:extLst>
                </a:gridCol>
                <a:gridCol w="1539336">
                  <a:extLst>
                    <a:ext uri="{9D8B030D-6E8A-4147-A177-3AD203B41FA5}">
                      <a16:colId xmlns:a16="http://schemas.microsoft.com/office/drawing/2014/main" val="20001"/>
                    </a:ext>
                  </a:extLst>
                </a:gridCol>
                <a:gridCol w="1862348">
                  <a:extLst>
                    <a:ext uri="{9D8B030D-6E8A-4147-A177-3AD203B41FA5}">
                      <a16:colId xmlns:a16="http://schemas.microsoft.com/office/drawing/2014/main" val="20002"/>
                    </a:ext>
                  </a:extLst>
                </a:gridCol>
              </a:tblGrid>
              <a:tr h="292624">
                <a:tc>
                  <a:txBody>
                    <a:bodyPr/>
                    <a:lstStyle/>
                    <a:p>
                      <a:pPr rtl="1">
                        <a:lnSpc>
                          <a:spcPct val="100000"/>
                        </a:lnSpc>
                      </a:pPr>
                      <a:r>
                        <a:rPr lang="ar-SA" sz="1400" b="1" dirty="0">
                          <a:solidFill>
                            <a:srgbClr val="0070C0"/>
                          </a:solidFill>
                        </a:rPr>
                        <a:t>ورقة</a:t>
                      </a:r>
                      <a:r>
                        <a:rPr lang="ar-SA" sz="1400" b="1" baseline="0" dirty="0">
                          <a:solidFill>
                            <a:srgbClr val="0070C0"/>
                          </a:solidFill>
                        </a:rPr>
                        <a:t> عمل – 6</a:t>
                      </a:r>
                      <a:endParaRPr lang="ar-SA" sz="1400" b="1" dirty="0">
                        <a:solidFill>
                          <a:srgbClr val="0070C0"/>
                        </a:solidFill>
                      </a:endParaRPr>
                    </a:p>
                  </a:txBody>
                  <a:tcPr marL="40500" marR="101250" marT="25718" marB="25718"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زمن التنفيذ: 2 د</a:t>
                      </a:r>
                    </a:p>
                  </a:txBody>
                  <a:tcPr marL="40500" marR="101250" marT="25718" marB="25718"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طريقة التنفيذ: جماعي</a:t>
                      </a:r>
                    </a:p>
                  </a:txBody>
                  <a:tcPr marL="40500" marR="101250" marT="25718" marB="25718"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85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الاستراتيجية</a:t>
                      </a:r>
                      <a:r>
                        <a:rPr lang="ar-SA" sz="1400" b="1" baseline="0" dirty="0"/>
                        <a:t> المستخدمة: </a:t>
                      </a:r>
                      <a:r>
                        <a:rPr lang="ar-SA" sz="1400" b="1" baseline="0" dirty="0" err="1"/>
                        <a:t>الذكاءات</a:t>
                      </a:r>
                      <a:r>
                        <a:rPr lang="ar-SA" sz="1400" b="1" baseline="0" dirty="0"/>
                        <a:t> المتعددة</a:t>
                      </a:r>
                      <a:endParaRPr lang="ar-SA" sz="1400" b="1" dirty="0"/>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292624">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t>الهدف: أن تفرق الطالبة بين طرق جمع متطلبات النظام الأربعة</a:t>
                      </a: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1217068" y="1113588"/>
            <a:ext cx="6709864" cy="3942438"/>
          </a:xfrm>
          <a:prstGeom prst="rect">
            <a:avLst/>
          </a:prstGeom>
        </p:spPr>
        <p:txBody>
          <a:bodyPr lIns="135000" tIns="27000" rIns="135000" bIns="27000">
            <a:normAutofit/>
          </a:bodyPr>
          <a:lstStyle/>
          <a:p>
            <a:pPr indent="-27000" algn="ctr" defTabSz="685800" rtl="1">
              <a:lnSpc>
                <a:spcPct val="150000"/>
              </a:lnSpc>
              <a:buClrTx/>
              <a:defRPr/>
            </a:pPr>
            <a:r>
              <a:rPr lang="ar-SA" sz="1800" b="1" kern="1200" dirty="0">
                <a:solidFill>
                  <a:srgbClr val="0070C0"/>
                </a:solidFill>
                <a:latin typeface="Cambria" panose="02040503050406030204"/>
                <a:ea typeface="+mn-ea"/>
                <a:cs typeface="Times New Roman" panose="02020603050405020304" pitchFamily="18" charset="0"/>
              </a:rPr>
              <a:t>طالبتي،، </a:t>
            </a:r>
            <a:r>
              <a:rPr lang="ar-SA" sz="1800" b="1" kern="1200" dirty="0">
                <a:solidFill>
                  <a:prstClr val="black"/>
                </a:solidFill>
                <a:latin typeface="Cambria" panose="02040503050406030204"/>
                <a:ea typeface="+mn-ea"/>
                <a:cs typeface="Times New Roman" panose="02020603050405020304" pitchFamily="18" charset="0"/>
              </a:rPr>
              <a:t>اقرئي جدول المقارنة بين (</a:t>
            </a:r>
            <a:r>
              <a:rPr lang="ar-SA" sz="1800" b="1" kern="1200" dirty="0">
                <a:solidFill>
                  <a:srgbClr val="FF0000"/>
                </a:solidFill>
                <a:latin typeface="Cambria" panose="02040503050406030204"/>
                <a:ea typeface="+mn-ea"/>
                <a:cs typeface="Times New Roman" panose="02020603050405020304" pitchFamily="18" charset="0"/>
              </a:rPr>
              <a:t>طرق جمع المتطلبات</a:t>
            </a:r>
            <a:r>
              <a:rPr lang="ar-SA" sz="1800" b="1" kern="1200" dirty="0">
                <a:solidFill>
                  <a:prstClr val="black"/>
                </a:solidFill>
                <a:latin typeface="Cambria" panose="02040503050406030204"/>
                <a:ea typeface="+mn-ea"/>
                <a:cs typeface="Times New Roman" panose="02020603050405020304" pitchFamily="18" charset="0"/>
              </a:rPr>
              <a:t>) </a:t>
            </a:r>
            <a:r>
              <a:rPr lang="ar-SA" sz="1800" b="1" dirty="0">
                <a:solidFill>
                  <a:prstClr val="black"/>
                </a:solidFill>
                <a:latin typeface="Cambria" panose="02040503050406030204"/>
                <a:cs typeface="Times New Roman" panose="02020603050405020304" pitchFamily="18" charset="0"/>
              </a:rPr>
              <a:t>في الكتاب صفحة 64، </a:t>
            </a:r>
            <a:br>
              <a:rPr lang="ar-SA" sz="1800" b="1" dirty="0">
                <a:solidFill>
                  <a:prstClr val="black"/>
                </a:solidFill>
                <a:latin typeface="Cambria" panose="02040503050406030204"/>
                <a:cs typeface="Times New Roman" panose="02020603050405020304" pitchFamily="18" charset="0"/>
              </a:rPr>
            </a:br>
            <a:r>
              <a:rPr lang="ar-SA" sz="1800" b="1" dirty="0">
                <a:solidFill>
                  <a:prstClr val="black"/>
                </a:solidFill>
                <a:latin typeface="Cambria" panose="02040503050406030204"/>
                <a:cs typeface="Times New Roman" panose="02020603050405020304" pitchFamily="18" charset="0"/>
              </a:rPr>
              <a:t>ثم رتبي من الأصغر 1 إلى الأكبر 4 حسب وجهة نظرك (يمكن تكرار الرقم):</a:t>
            </a:r>
          </a:p>
          <a:p>
            <a:pPr indent="-27000" algn="ctr" defTabSz="685800" rtl="1">
              <a:lnSpc>
                <a:spcPct val="150000"/>
              </a:lnSpc>
              <a:buClrTx/>
              <a:defRPr/>
            </a:pPr>
            <a:endParaRPr lang="ar-SA" sz="1800" b="1" kern="1200" dirty="0">
              <a:solidFill>
                <a:srgbClr val="0070C0"/>
              </a:solidFill>
              <a:latin typeface="Cambria" panose="02040503050406030204"/>
              <a:ea typeface="+mn-ea"/>
              <a:cs typeface="Times New Roman" panose="02020603050405020304" pitchFamily="18" charset="0"/>
            </a:endParaRPr>
          </a:p>
        </p:txBody>
      </p:sp>
      <p:graphicFrame>
        <p:nvGraphicFramePr>
          <p:cNvPr id="4" name="Table 4">
            <a:extLst>
              <a:ext uri="{FF2B5EF4-FFF2-40B4-BE49-F238E27FC236}">
                <a16:creationId xmlns:a16="http://schemas.microsoft.com/office/drawing/2014/main" id="{A8023335-B88E-0607-C637-EA2B5015730D}"/>
              </a:ext>
            </a:extLst>
          </p:cNvPr>
          <p:cNvGraphicFramePr>
            <a:graphicFrameLocks noGrp="1"/>
          </p:cNvGraphicFramePr>
          <p:nvPr/>
        </p:nvGraphicFramePr>
        <p:xfrm>
          <a:off x="1217066" y="2097619"/>
          <a:ext cx="6709864" cy="2766352"/>
        </p:xfrm>
        <a:graphic>
          <a:graphicData uri="http://schemas.openxmlformats.org/drawingml/2006/table">
            <a:tbl>
              <a:tblPr firstRow="1" bandRow="1">
                <a:tableStyleId>{5940675A-B579-460E-94D1-54222C63F5DA}</a:tableStyleId>
              </a:tblPr>
              <a:tblGrid>
                <a:gridCol w="1677466">
                  <a:extLst>
                    <a:ext uri="{9D8B030D-6E8A-4147-A177-3AD203B41FA5}">
                      <a16:colId xmlns:a16="http://schemas.microsoft.com/office/drawing/2014/main" val="823051042"/>
                    </a:ext>
                  </a:extLst>
                </a:gridCol>
                <a:gridCol w="1677466">
                  <a:extLst>
                    <a:ext uri="{9D8B030D-6E8A-4147-A177-3AD203B41FA5}">
                      <a16:colId xmlns:a16="http://schemas.microsoft.com/office/drawing/2014/main" val="1527936189"/>
                    </a:ext>
                  </a:extLst>
                </a:gridCol>
                <a:gridCol w="1677466">
                  <a:extLst>
                    <a:ext uri="{9D8B030D-6E8A-4147-A177-3AD203B41FA5}">
                      <a16:colId xmlns:a16="http://schemas.microsoft.com/office/drawing/2014/main" val="2290984133"/>
                    </a:ext>
                  </a:extLst>
                </a:gridCol>
                <a:gridCol w="1677466">
                  <a:extLst>
                    <a:ext uri="{9D8B030D-6E8A-4147-A177-3AD203B41FA5}">
                      <a16:colId xmlns:a16="http://schemas.microsoft.com/office/drawing/2014/main" val="3331260579"/>
                    </a:ext>
                  </a:extLst>
                </a:gridCol>
              </a:tblGrid>
              <a:tr h="357716">
                <a:tc>
                  <a:txBody>
                    <a:bodyPr/>
                    <a:lstStyle/>
                    <a:p>
                      <a:pPr algn="ctr"/>
                      <a:r>
                        <a:rPr lang="ar-SA" sz="1500" b="1" dirty="0"/>
                        <a:t>الجهد</a:t>
                      </a:r>
                      <a:endParaRPr lang="en-US" sz="1500" b="1" dirty="0"/>
                    </a:p>
                  </a:txBody>
                  <a:tcPr marL="68580" marR="68580" marT="34290" marB="34290" anchor="ctr">
                    <a:solidFill>
                      <a:schemeClr val="accent6">
                        <a:lumMod val="20000"/>
                        <a:lumOff val="80000"/>
                      </a:schemeClr>
                    </a:solidFill>
                  </a:tcPr>
                </a:tc>
                <a:tc>
                  <a:txBody>
                    <a:bodyPr/>
                    <a:lstStyle/>
                    <a:p>
                      <a:pPr algn="ctr"/>
                      <a:r>
                        <a:rPr lang="ar-SA" sz="1500" b="1" dirty="0"/>
                        <a:t>التكلفة</a:t>
                      </a:r>
                      <a:endParaRPr lang="en-US" sz="1500" b="1" dirty="0"/>
                    </a:p>
                  </a:txBody>
                  <a:tcPr marL="68580" marR="68580" marT="34290" marB="34290" anchor="ctr">
                    <a:solidFill>
                      <a:schemeClr val="accent6">
                        <a:lumMod val="20000"/>
                        <a:lumOff val="80000"/>
                      </a:schemeClr>
                    </a:solidFill>
                  </a:tcPr>
                </a:tc>
                <a:tc>
                  <a:txBody>
                    <a:bodyPr/>
                    <a:lstStyle/>
                    <a:p>
                      <a:pPr algn="ctr"/>
                      <a:r>
                        <a:rPr lang="ar-SA" sz="1500" b="1" dirty="0"/>
                        <a:t>الوقت المستغرق</a:t>
                      </a:r>
                      <a:endParaRPr lang="en-US" sz="1500" b="1" dirty="0"/>
                    </a:p>
                  </a:txBody>
                  <a:tcPr marL="68580" marR="68580" marT="34290" marB="34290" anchor="ctr">
                    <a:solidFill>
                      <a:schemeClr val="accent6">
                        <a:lumMod val="20000"/>
                        <a:lumOff val="80000"/>
                      </a:schemeClr>
                    </a:solidFill>
                  </a:tcPr>
                </a:tc>
                <a:tc>
                  <a:txBody>
                    <a:bodyPr/>
                    <a:lstStyle/>
                    <a:p>
                      <a:pPr algn="ctr"/>
                      <a:r>
                        <a:rPr lang="ar-SA" sz="1500" b="1" dirty="0"/>
                        <a:t>الطريقة</a:t>
                      </a:r>
                      <a:endParaRPr lang="en-US" sz="1500" b="1" dirty="0"/>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2562218877"/>
                  </a:ext>
                </a:extLst>
              </a:tr>
              <a:tr h="602159">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dirty="0"/>
                    </a:p>
                  </a:txBody>
                  <a:tcPr marL="68580" marR="68580" marT="34290" marB="34290" anchor="ctr"/>
                </a:tc>
                <a:tc>
                  <a:txBody>
                    <a:bodyPr/>
                    <a:lstStyle/>
                    <a:p>
                      <a:pPr algn="ctr"/>
                      <a:r>
                        <a:rPr lang="ar-SA" sz="1500" b="1" dirty="0"/>
                        <a:t>الاستبانات</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4293892038"/>
                  </a:ext>
                </a:extLst>
              </a:tr>
              <a:tr h="602159">
                <a:tc>
                  <a:txBody>
                    <a:bodyPr/>
                    <a:lstStyle/>
                    <a:p>
                      <a:pPr algn="ctr"/>
                      <a:endParaRPr lang="en-US" sz="1500" b="1" dirty="0"/>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dirty="0"/>
                    </a:p>
                  </a:txBody>
                  <a:tcPr marL="68580" marR="68580" marT="34290" marB="34290" anchor="ctr"/>
                </a:tc>
                <a:tc>
                  <a:txBody>
                    <a:bodyPr/>
                    <a:lstStyle/>
                    <a:p>
                      <a:pPr algn="ctr"/>
                      <a:r>
                        <a:rPr lang="ar-SA" sz="1500" b="1" dirty="0"/>
                        <a:t>المقابلات</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64680387"/>
                  </a:ext>
                </a:extLst>
              </a:tr>
              <a:tr h="602159">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r>
                        <a:rPr lang="ar-SA" sz="1500" b="1" dirty="0"/>
                        <a:t>الملاحظة</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3970961135"/>
                  </a:ext>
                </a:extLst>
              </a:tr>
              <a:tr h="602159">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endParaRPr lang="en-US" sz="1500" b="1"/>
                    </a:p>
                  </a:txBody>
                  <a:tcPr marL="68580" marR="68580" marT="34290" marB="34290" anchor="ctr"/>
                </a:tc>
                <a:tc>
                  <a:txBody>
                    <a:bodyPr/>
                    <a:lstStyle/>
                    <a:p>
                      <a:pPr algn="ctr"/>
                      <a:r>
                        <a:rPr lang="ar-SA" sz="1500" b="1" dirty="0"/>
                        <a:t>فحص توثيقات النظام</a:t>
                      </a:r>
                      <a:endParaRPr lang="en-US" sz="1500" b="1" dirty="0"/>
                    </a:p>
                  </a:txBody>
                  <a:tcPr marL="68580" marR="68580" marT="34290" marB="34290" anchor="ctr">
                    <a:solidFill>
                      <a:schemeClr val="bg1">
                        <a:lumMod val="95000"/>
                      </a:schemeClr>
                    </a:solidFill>
                  </a:tcPr>
                </a:tc>
                <a:extLst>
                  <a:ext uri="{0D108BD9-81ED-4DB2-BD59-A6C34878D82A}">
                    <a16:rowId xmlns:a16="http://schemas.microsoft.com/office/drawing/2014/main" val="1236709159"/>
                  </a:ext>
                </a:extLst>
              </a:tr>
            </a:tbl>
          </a:graphicData>
        </a:graphic>
      </p:graphicFrame>
      <p:sp>
        <p:nvSpPr>
          <p:cNvPr id="2" name="TextBox 1">
            <a:extLst>
              <a:ext uri="{FF2B5EF4-FFF2-40B4-BE49-F238E27FC236}">
                <a16:creationId xmlns:a16="http://schemas.microsoft.com/office/drawing/2014/main" id="{9B49F31E-3176-916E-C30F-FCA29E46A04D}"/>
              </a:ext>
            </a:extLst>
          </p:cNvPr>
          <p:cNvSpPr txBox="1"/>
          <p:nvPr/>
        </p:nvSpPr>
        <p:spPr>
          <a:xfrm>
            <a:off x="5223928" y="2515375"/>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1</a:t>
            </a:r>
            <a:endParaRPr lang="en-US" sz="2700" dirty="0"/>
          </a:p>
        </p:txBody>
      </p:sp>
      <p:sp>
        <p:nvSpPr>
          <p:cNvPr id="3" name="TextBox 2">
            <a:extLst>
              <a:ext uri="{FF2B5EF4-FFF2-40B4-BE49-F238E27FC236}">
                <a16:creationId xmlns:a16="http://schemas.microsoft.com/office/drawing/2014/main" id="{4EEC1389-AADC-4A20-68F0-2B1412D94D4D}"/>
              </a:ext>
            </a:extLst>
          </p:cNvPr>
          <p:cNvSpPr txBox="1"/>
          <p:nvPr/>
        </p:nvSpPr>
        <p:spPr>
          <a:xfrm>
            <a:off x="5223928" y="3114432"/>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4</a:t>
            </a:r>
            <a:endParaRPr lang="en-US" sz="2700" dirty="0"/>
          </a:p>
        </p:txBody>
      </p:sp>
      <p:sp>
        <p:nvSpPr>
          <p:cNvPr id="5" name="TextBox 4">
            <a:extLst>
              <a:ext uri="{FF2B5EF4-FFF2-40B4-BE49-F238E27FC236}">
                <a16:creationId xmlns:a16="http://schemas.microsoft.com/office/drawing/2014/main" id="{24D3356F-0AB9-FA9A-DE3A-F686EC0642AC}"/>
              </a:ext>
            </a:extLst>
          </p:cNvPr>
          <p:cNvSpPr txBox="1"/>
          <p:nvPr/>
        </p:nvSpPr>
        <p:spPr>
          <a:xfrm>
            <a:off x="5223928" y="3725710"/>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3</a:t>
            </a:r>
            <a:endParaRPr lang="en-US" sz="2700" dirty="0"/>
          </a:p>
        </p:txBody>
      </p:sp>
      <p:sp>
        <p:nvSpPr>
          <p:cNvPr id="6" name="TextBox 5">
            <a:extLst>
              <a:ext uri="{FF2B5EF4-FFF2-40B4-BE49-F238E27FC236}">
                <a16:creationId xmlns:a16="http://schemas.microsoft.com/office/drawing/2014/main" id="{320DD377-FDEF-9562-8C26-61C0418E097B}"/>
              </a:ext>
            </a:extLst>
          </p:cNvPr>
          <p:cNvSpPr txBox="1"/>
          <p:nvPr/>
        </p:nvSpPr>
        <p:spPr>
          <a:xfrm>
            <a:off x="5223928" y="4311487"/>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2</a:t>
            </a:r>
            <a:endParaRPr lang="en-US" sz="2700" dirty="0"/>
          </a:p>
        </p:txBody>
      </p:sp>
      <p:sp>
        <p:nvSpPr>
          <p:cNvPr id="7" name="TextBox 6">
            <a:extLst>
              <a:ext uri="{FF2B5EF4-FFF2-40B4-BE49-F238E27FC236}">
                <a16:creationId xmlns:a16="http://schemas.microsoft.com/office/drawing/2014/main" id="{48FB0B5F-2716-1FA3-E782-AEE84222FDCD}"/>
              </a:ext>
            </a:extLst>
          </p:cNvPr>
          <p:cNvSpPr txBox="1"/>
          <p:nvPr/>
        </p:nvSpPr>
        <p:spPr>
          <a:xfrm>
            <a:off x="3488274" y="2515375"/>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1</a:t>
            </a:r>
            <a:endParaRPr lang="en-US" sz="2700" dirty="0"/>
          </a:p>
        </p:txBody>
      </p:sp>
      <p:sp>
        <p:nvSpPr>
          <p:cNvPr id="8" name="TextBox 7">
            <a:extLst>
              <a:ext uri="{FF2B5EF4-FFF2-40B4-BE49-F238E27FC236}">
                <a16:creationId xmlns:a16="http://schemas.microsoft.com/office/drawing/2014/main" id="{31453771-E9EF-E08D-1D73-2016920CF5A1}"/>
              </a:ext>
            </a:extLst>
          </p:cNvPr>
          <p:cNvSpPr txBox="1"/>
          <p:nvPr/>
        </p:nvSpPr>
        <p:spPr>
          <a:xfrm>
            <a:off x="3488274" y="3114432"/>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2</a:t>
            </a:r>
            <a:endParaRPr lang="en-US" sz="2700" dirty="0"/>
          </a:p>
        </p:txBody>
      </p:sp>
      <p:sp>
        <p:nvSpPr>
          <p:cNvPr id="9" name="TextBox 8">
            <a:extLst>
              <a:ext uri="{FF2B5EF4-FFF2-40B4-BE49-F238E27FC236}">
                <a16:creationId xmlns:a16="http://schemas.microsoft.com/office/drawing/2014/main" id="{C00EC559-354F-3515-69E0-22702385B71F}"/>
              </a:ext>
            </a:extLst>
          </p:cNvPr>
          <p:cNvSpPr txBox="1"/>
          <p:nvPr/>
        </p:nvSpPr>
        <p:spPr>
          <a:xfrm>
            <a:off x="3488274" y="3725710"/>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1</a:t>
            </a:r>
            <a:endParaRPr lang="en-US" sz="2700" dirty="0"/>
          </a:p>
        </p:txBody>
      </p:sp>
      <p:sp>
        <p:nvSpPr>
          <p:cNvPr id="10" name="TextBox 9">
            <a:extLst>
              <a:ext uri="{FF2B5EF4-FFF2-40B4-BE49-F238E27FC236}">
                <a16:creationId xmlns:a16="http://schemas.microsoft.com/office/drawing/2014/main" id="{EF389623-643B-5EC0-D042-F777CFE6EF27}"/>
              </a:ext>
            </a:extLst>
          </p:cNvPr>
          <p:cNvSpPr txBox="1"/>
          <p:nvPr/>
        </p:nvSpPr>
        <p:spPr>
          <a:xfrm>
            <a:off x="3488274" y="4311487"/>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1</a:t>
            </a:r>
            <a:endParaRPr lang="en-US" sz="2700" dirty="0"/>
          </a:p>
        </p:txBody>
      </p:sp>
      <p:sp>
        <p:nvSpPr>
          <p:cNvPr id="11" name="TextBox 10">
            <a:extLst>
              <a:ext uri="{FF2B5EF4-FFF2-40B4-BE49-F238E27FC236}">
                <a16:creationId xmlns:a16="http://schemas.microsoft.com/office/drawing/2014/main" id="{49F9F03C-0FBE-D155-3660-F98C496C6F50}"/>
              </a:ext>
            </a:extLst>
          </p:cNvPr>
          <p:cNvSpPr txBox="1"/>
          <p:nvPr/>
        </p:nvSpPr>
        <p:spPr>
          <a:xfrm>
            <a:off x="1858441" y="2515375"/>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1</a:t>
            </a:r>
            <a:endParaRPr lang="en-US" sz="2700" dirty="0"/>
          </a:p>
        </p:txBody>
      </p:sp>
      <p:sp>
        <p:nvSpPr>
          <p:cNvPr id="12" name="TextBox 11">
            <a:extLst>
              <a:ext uri="{FF2B5EF4-FFF2-40B4-BE49-F238E27FC236}">
                <a16:creationId xmlns:a16="http://schemas.microsoft.com/office/drawing/2014/main" id="{97C730A2-5F8B-F84E-4EDC-C26D9EB275C6}"/>
              </a:ext>
            </a:extLst>
          </p:cNvPr>
          <p:cNvSpPr txBox="1"/>
          <p:nvPr/>
        </p:nvSpPr>
        <p:spPr>
          <a:xfrm>
            <a:off x="1858441" y="3114432"/>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3</a:t>
            </a:r>
            <a:endParaRPr lang="en-US" sz="2700" dirty="0"/>
          </a:p>
        </p:txBody>
      </p:sp>
      <p:sp>
        <p:nvSpPr>
          <p:cNvPr id="13" name="TextBox 12">
            <a:extLst>
              <a:ext uri="{FF2B5EF4-FFF2-40B4-BE49-F238E27FC236}">
                <a16:creationId xmlns:a16="http://schemas.microsoft.com/office/drawing/2014/main" id="{6508C18A-881A-6FF9-75DC-A1F0247AE481}"/>
              </a:ext>
            </a:extLst>
          </p:cNvPr>
          <p:cNvSpPr txBox="1"/>
          <p:nvPr/>
        </p:nvSpPr>
        <p:spPr>
          <a:xfrm>
            <a:off x="1858441" y="3725710"/>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2</a:t>
            </a:r>
            <a:endParaRPr lang="en-US" sz="2700" dirty="0"/>
          </a:p>
        </p:txBody>
      </p:sp>
      <p:sp>
        <p:nvSpPr>
          <p:cNvPr id="14" name="TextBox 13">
            <a:extLst>
              <a:ext uri="{FF2B5EF4-FFF2-40B4-BE49-F238E27FC236}">
                <a16:creationId xmlns:a16="http://schemas.microsoft.com/office/drawing/2014/main" id="{32EF05C9-2DFF-BF4E-7385-42F90460AE7E}"/>
              </a:ext>
            </a:extLst>
          </p:cNvPr>
          <p:cNvSpPr txBox="1"/>
          <p:nvPr/>
        </p:nvSpPr>
        <p:spPr>
          <a:xfrm>
            <a:off x="1858441" y="4311487"/>
            <a:ext cx="431799" cy="507831"/>
          </a:xfrm>
          <a:prstGeom prst="rect">
            <a:avLst/>
          </a:prstGeom>
          <a:noFill/>
        </p:spPr>
        <p:txBody>
          <a:bodyPr wrap="square">
            <a:spAutoFit/>
          </a:bodyPr>
          <a:lstStyle/>
          <a:p>
            <a:pPr algn="ctr" rtl="1"/>
            <a:r>
              <a:rPr lang="ar-SA" sz="2700" b="1" dirty="0">
                <a:solidFill>
                  <a:srgbClr val="FF0000"/>
                </a:solidFill>
                <a:latin typeface="Cambria" panose="02040503050406030204"/>
                <a:cs typeface="Times New Roman" panose="02020603050405020304" pitchFamily="18" charset="0"/>
              </a:rPr>
              <a:t>2</a:t>
            </a:r>
            <a:endParaRPr lang="en-US" sz="2700" dirty="0"/>
          </a:p>
        </p:txBody>
      </p:sp>
    </p:spTree>
    <p:extLst>
      <p:ext uri="{BB962C8B-B14F-4D97-AF65-F5344CB8AC3E}">
        <p14:creationId xmlns:p14="http://schemas.microsoft.com/office/powerpoint/2010/main" val="448292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708"/>
        <p:cNvGrpSpPr/>
        <p:nvPr/>
      </p:nvGrpSpPr>
      <p:grpSpPr>
        <a:xfrm>
          <a:off x="0" y="0"/>
          <a:ext cx="0" cy="0"/>
          <a:chOff x="0" y="0"/>
          <a:chExt cx="0" cy="0"/>
        </a:xfrm>
      </p:grpSpPr>
      <p:pic>
        <p:nvPicPr>
          <p:cNvPr id="2" name="Google Shape;460;p29">
            <a:extLst>
              <a:ext uri="{FF2B5EF4-FFF2-40B4-BE49-F238E27FC236}">
                <a16:creationId xmlns:a16="http://schemas.microsoft.com/office/drawing/2014/main" id="{0C5324AF-AF89-1F68-9F96-6F403680750E}"/>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2BB22588-5BE0-D62A-F0E3-62B629B5AF57}"/>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415EAEC3-50DD-1DD8-529A-7F2DDB686723}"/>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2E8DE411-589B-FD11-314E-0166589E577E}"/>
              </a:ext>
            </a:extLst>
          </p:cNvPr>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C9B4E0D0-1EA4-F312-CD50-A22123801B8F}"/>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E8D706DC-0AA5-C673-7850-53E941DA06C8}"/>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26AFD41A-7280-F82C-83AB-156E285B5EC8}"/>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6FD6EC0B-4071-331B-6D52-B27489639416}"/>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pic>
        <p:nvPicPr>
          <p:cNvPr id="22" name="صورة 21" descr="صورة تحتوي على نص, لقطة شاشة, الخط&#10;&#10;تم إنشاء الوصف تلقائياً">
            <a:extLst>
              <a:ext uri="{FF2B5EF4-FFF2-40B4-BE49-F238E27FC236}">
                <a16:creationId xmlns:a16="http://schemas.microsoft.com/office/drawing/2014/main" id="{EA40C221-9B5D-747F-CD7B-38140F88157C}"/>
              </a:ext>
            </a:extLst>
          </p:cNvPr>
          <p:cNvPicPr>
            <a:picLocks noChangeAspect="1"/>
          </p:cNvPicPr>
          <p:nvPr/>
        </p:nvPicPr>
        <p:blipFill rotWithShape="1">
          <a:blip r:embed="rId7"/>
          <a:srcRect b="23246"/>
          <a:stretch/>
        </p:blipFill>
        <p:spPr>
          <a:xfrm>
            <a:off x="1490597" y="463842"/>
            <a:ext cx="6349724" cy="1225800"/>
          </a:xfrm>
          <a:prstGeom prst="rect">
            <a:avLst/>
          </a:prstGeom>
        </p:spPr>
      </p:pic>
      <p:pic>
        <p:nvPicPr>
          <p:cNvPr id="24" name="صورة 23" descr="صورة تحتوي على نص, الخط, لقطة شاشة&#10;&#10;تم إنشاء الوصف تلقائياً">
            <a:extLst>
              <a:ext uri="{FF2B5EF4-FFF2-40B4-BE49-F238E27FC236}">
                <a16:creationId xmlns:a16="http://schemas.microsoft.com/office/drawing/2014/main" id="{F42EB1C2-968F-FDC2-F5A2-09B9495F39A2}"/>
              </a:ext>
            </a:extLst>
          </p:cNvPr>
          <p:cNvPicPr>
            <a:picLocks noChangeAspect="1"/>
          </p:cNvPicPr>
          <p:nvPr/>
        </p:nvPicPr>
        <p:blipFill>
          <a:blip r:embed="rId8"/>
          <a:stretch>
            <a:fillRect/>
          </a:stretch>
        </p:blipFill>
        <p:spPr>
          <a:xfrm>
            <a:off x="1490597" y="3787784"/>
            <a:ext cx="6375630" cy="1034184"/>
          </a:xfrm>
          <a:prstGeom prst="rect">
            <a:avLst/>
          </a:prstGeom>
        </p:spPr>
      </p:pic>
      <p:pic>
        <p:nvPicPr>
          <p:cNvPr id="26" name="صورة 25" descr="صورة تحتوي على نص, لقطة شاشة, تلبيس, شخص&#10;&#10;تم إنشاء الوصف تلقائياً">
            <a:extLst>
              <a:ext uri="{FF2B5EF4-FFF2-40B4-BE49-F238E27FC236}">
                <a16:creationId xmlns:a16="http://schemas.microsoft.com/office/drawing/2014/main" id="{020EB616-13F5-D9CE-9F1A-9518F6423713}"/>
              </a:ext>
            </a:extLst>
          </p:cNvPr>
          <p:cNvPicPr>
            <a:picLocks noChangeAspect="1"/>
          </p:cNvPicPr>
          <p:nvPr/>
        </p:nvPicPr>
        <p:blipFill>
          <a:blip r:embed="rId9"/>
          <a:stretch>
            <a:fillRect/>
          </a:stretch>
        </p:blipFill>
        <p:spPr>
          <a:xfrm>
            <a:off x="1454435" y="1690569"/>
            <a:ext cx="6349724" cy="1034184"/>
          </a:xfrm>
          <a:prstGeom prst="rect">
            <a:avLst/>
          </a:prstGeom>
        </p:spPr>
      </p:pic>
      <p:pic>
        <p:nvPicPr>
          <p:cNvPr id="28" name="صورة 27" descr="صورة تحتوي على نص, الخط, لقطة شاشة&#10;&#10;تم إنشاء الوصف تلقائياً">
            <a:extLst>
              <a:ext uri="{FF2B5EF4-FFF2-40B4-BE49-F238E27FC236}">
                <a16:creationId xmlns:a16="http://schemas.microsoft.com/office/drawing/2014/main" id="{A6CC015A-320F-E4FC-CCBA-75FB3DB89326}"/>
              </a:ext>
            </a:extLst>
          </p:cNvPr>
          <p:cNvPicPr>
            <a:picLocks noChangeAspect="1"/>
          </p:cNvPicPr>
          <p:nvPr/>
        </p:nvPicPr>
        <p:blipFill>
          <a:blip r:embed="rId10"/>
          <a:stretch>
            <a:fillRect/>
          </a:stretch>
        </p:blipFill>
        <p:spPr>
          <a:xfrm>
            <a:off x="1516503" y="2738713"/>
            <a:ext cx="6349724" cy="1034184"/>
          </a:xfrm>
          <a:prstGeom prst="rect">
            <a:avLst/>
          </a:prstGeom>
        </p:spPr>
      </p:pic>
      <p:sp>
        <p:nvSpPr>
          <p:cNvPr id="704" name="مربع نص 703">
            <a:extLst>
              <a:ext uri="{FF2B5EF4-FFF2-40B4-BE49-F238E27FC236}">
                <a16:creationId xmlns:a16="http://schemas.microsoft.com/office/drawing/2014/main" id="{890CC419-0005-57F6-D89B-87710078A025}"/>
              </a:ext>
            </a:extLst>
          </p:cNvPr>
          <p:cNvSpPr txBox="1"/>
          <p:nvPr/>
        </p:nvSpPr>
        <p:spPr>
          <a:xfrm>
            <a:off x="-93945" y="-39944"/>
            <a:ext cx="9331890" cy="477054"/>
          </a:xfrm>
          <a:prstGeom prst="rect">
            <a:avLst/>
          </a:prstGeom>
          <a:solidFill>
            <a:schemeClr val="tx2"/>
          </a:solidFill>
        </p:spPr>
        <p:txBody>
          <a:bodyPr wrap="square">
            <a:spAutoFit/>
          </a:bodyPr>
          <a:lstStyle/>
          <a:p>
            <a:r>
              <a:rPr kumimoji="0" lang="ar-SA" sz="2500" b="1" i="0" u="none" strike="noStrike" kern="0" cap="none" spc="0" normalizeH="0" baseline="0" noProof="0" dirty="0">
                <a:ln>
                  <a:noFill/>
                </a:ln>
                <a:solidFill>
                  <a:srgbClr val="000000"/>
                </a:solidFill>
                <a:effectLst/>
                <a:uLnTx/>
                <a:uFillTx/>
                <a:latin typeface="Adobe Arabic" panose="02040503050201020203" pitchFamily="18" charset="-78"/>
                <a:cs typeface="Adobe Arabic" panose="02040503050201020203" pitchFamily="18" charset="-78"/>
                <a:sym typeface="Arial"/>
              </a:rPr>
              <a:t>قارني بين الطرق المختلفة لجمع البيانات من حيث الوقت المستغرق والجهد المبذول وواقعية البيانات المستخرجة </a:t>
            </a:r>
            <a:endParaRPr lang="ar-SA" sz="2500" dirty="0"/>
          </a:p>
        </p:txBody>
      </p:sp>
      <p:pic>
        <p:nvPicPr>
          <p:cNvPr id="705" name="Google Shape;716;p39">
            <a:hlinkClick r:id="" action="ppaction://noaction"/>
            <a:extLst>
              <a:ext uri="{FF2B5EF4-FFF2-40B4-BE49-F238E27FC236}">
                <a16:creationId xmlns:a16="http://schemas.microsoft.com/office/drawing/2014/main" id="{5FB0A1D8-76F6-3C7D-7B44-27345888BC80}"/>
              </a:ext>
            </a:extLst>
          </p:cNvPr>
          <p:cNvPicPr preferRelativeResize="0"/>
          <p:nvPr/>
        </p:nvPicPr>
        <p:blipFill rotWithShape="1">
          <a:blip r:embed="rId11">
            <a:alphaModFix/>
          </a:blip>
          <a:srcRect t="465" b="475"/>
          <a:stretch/>
        </p:blipFill>
        <p:spPr>
          <a:xfrm>
            <a:off x="8446575" y="550350"/>
            <a:ext cx="265550" cy="258850"/>
          </a:xfrm>
          <a:prstGeom prst="rect">
            <a:avLst/>
          </a:prstGeom>
          <a:noFill/>
          <a:ln>
            <a:noFill/>
          </a:ln>
        </p:spPr>
      </p:pic>
      <p:sp>
        <p:nvSpPr>
          <p:cNvPr id="707" name="مستطيل: زوايا مستديرة 706">
            <a:extLst>
              <a:ext uri="{FF2B5EF4-FFF2-40B4-BE49-F238E27FC236}">
                <a16:creationId xmlns:a16="http://schemas.microsoft.com/office/drawing/2014/main" id="{3D9A162F-311E-7018-EF2A-4EADDA5780F1}"/>
              </a:ext>
            </a:extLst>
          </p:cNvPr>
          <p:cNvSpPr/>
          <p:nvPr/>
        </p:nvSpPr>
        <p:spPr>
          <a:xfrm>
            <a:off x="5316168" y="844373"/>
            <a:ext cx="1147262" cy="560112"/>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08" name="مستطيل: زوايا مستديرة 707">
            <a:extLst>
              <a:ext uri="{FF2B5EF4-FFF2-40B4-BE49-F238E27FC236}">
                <a16:creationId xmlns:a16="http://schemas.microsoft.com/office/drawing/2014/main" id="{20903AD8-EFAD-38AC-7260-C2AB17376300}"/>
              </a:ext>
            </a:extLst>
          </p:cNvPr>
          <p:cNvSpPr/>
          <p:nvPr/>
        </p:nvSpPr>
        <p:spPr>
          <a:xfrm>
            <a:off x="4091828" y="904993"/>
            <a:ext cx="1147262" cy="560112"/>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09" name="مستطيل: زوايا مستديرة 708">
            <a:extLst>
              <a:ext uri="{FF2B5EF4-FFF2-40B4-BE49-F238E27FC236}">
                <a16:creationId xmlns:a16="http://schemas.microsoft.com/office/drawing/2014/main" id="{6E14798D-D4F9-B9FD-26F8-53B30C4FEBFE}"/>
              </a:ext>
            </a:extLst>
          </p:cNvPr>
          <p:cNvSpPr/>
          <p:nvPr/>
        </p:nvSpPr>
        <p:spPr>
          <a:xfrm>
            <a:off x="1869238" y="880934"/>
            <a:ext cx="1616336" cy="560112"/>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0" name="مستطيل: زوايا مستديرة 709">
            <a:extLst>
              <a:ext uri="{FF2B5EF4-FFF2-40B4-BE49-F238E27FC236}">
                <a16:creationId xmlns:a16="http://schemas.microsoft.com/office/drawing/2014/main" id="{8B7F36B3-E304-9399-8054-AEB0B0DF6A59}"/>
              </a:ext>
            </a:extLst>
          </p:cNvPr>
          <p:cNvSpPr/>
          <p:nvPr/>
        </p:nvSpPr>
        <p:spPr>
          <a:xfrm>
            <a:off x="5377954" y="1757154"/>
            <a:ext cx="1147262" cy="900790"/>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1" name="مستطيل: زوايا مستديرة 710">
            <a:extLst>
              <a:ext uri="{FF2B5EF4-FFF2-40B4-BE49-F238E27FC236}">
                <a16:creationId xmlns:a16="http://schemas.microsoft.com/office/drawing/2014/main" id="{36F85BFB-6202-0D1D-D822-2CF0965BC215}"/>
              </a:ext>
            </a:extLst>
          </p:cNvPr>
          <p:cNvSpPr/>
          <p:nvPr/>
        </p:nvSpPr>
        <p:spPr>
          <a:xfrm>
            <a:off x="4040880" y="1714388"/>
            <a:ext cx="1147262" cy="961405"/>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2" name="مستطيل: زوايا مستديرة 711">
            <a:extLst>
              <a:ext uri="{FF2B5EF4-FFF2-40B4-BE49-F238E27FC236}">
                <a16:creationId xmlns:a16="http://schemas.microsoft.com/office/drawing/2014/main" id="{4AA0D49A-2653-A252-92BE-3DE4861E4C6B}"/>
              </a:ext>
            </a:extLst>
          </p:cNvPr>
          <p:cNvSpPr/>
          <p:nvPr/>
        </p:nvSpPr>
        <p:spPr>
          <a:xfrm>
            <a:off x="1694178" y="1900177"/>
            <a:ext cx="2091327" cy="560112"/>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3" name="مستطيل: زوايا مستديرة 712">
            <a:extLst>
              <a:ext uri="{FF2B5EF4-FFF2-40B4-BE49-F238E27FC236}">
                <a16:creationId xmlns:a16="http://schemas.microsoft.com/office/drawing/2014/main" id="{F0879469-DCF3-102C-E2FF-02A1CF50122F}"/>
              </a:ext>
            </a:extLst>
          </p:cNvPr>
          <p:cNvSpPr/>
          <p:nvPr/>
        </p:nvSpPr>
        <p:spPr>
          <a:xfrm>
            <a:off x="5377954" y="2806225"/>
            <a:ext cx="1147262" cy="737079"/>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4" name="مستطيل: زوايا مستديرة 713">
            <a:extLst>
              <a:ext uri="{FF2B5EF4-FFF2-40B4-BE49-F238E27FC236}">
                <a16:creationId xmlns:a16="http://schemas.microsoft.com/office/drawing/2014/main" id="{5B6ED2C9-2E85-1BF0-9D69-AD9FDBD92A70}"/>
              </a:ext>
            </a:extLst>
          </p:cNvPr>
          <p:cNvSpPr/>
          <p:nvPr/>
        </p:nvSpPr>
        <p:spPr>
          <a:xfrm>
            <a:off x="4053406" y="2752673"/>
            <a:ext cx="1147262" cy="913572"/>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5" name="مستطيل: زوايا مستديرة 714">
            <a:extLst>
              <a:ext uri="{FF2B5EF4-FFF2-40B4-BE49-F238E27FC236}">
                <a16:creationId xmlns:a16="http://schemas.microsoft.com/office/drawing/2014/main" id="{E72E755E-3BC5-628F-59EB-D791C6FD7F05}"/>
              </a:ext>
            </a:extLst>
          </p:cNvPr>
          <p:cNvSpPr/>
          <p:nvPr/>
        </p:nvSpPr>
        <p:spPr>
          <a:xfrm>
            <a:off x="1670848" y="2849664"/>
            <a:ext cx="2180220" cy="737079"/>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7" name="مستطيل: زوايا مستديرة 716">
            <a:extLst>
              <a:ext uri="{FF2B5EF4-FFF2-40B4-BE49-F238E27FC236}">
                <a16:creationId xmlns:a16="http://schemas.microsoft.com/office/drawing/2014/main" id="{FFBDA4BF-7180-C551-7CC3-665616126858}"/>
              </a:ext>
            </a:extLst>
          </p:cNvPr>
          <p:cNvSpPr/>
          <p:nvPr/>
        </p:nvSpPr>
        <p:spPr>
          <a:xfrm>
            <a:off x="5348823" y="3906720"/>
            <a:ext cx="1147262" cy="848439"/>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8" name="مستطيل: زوايا مستديرة 717">
            <a:extLst>
              <a:ext uri="{FF2B5EF4-FFF2-40B4-BE49-F238E27FC236}">
                <a16:creationId xmlns:a16="http://schemas.microsoft.com/office/drawing/2014/main" id="{C2FBE5F9-4B63-1134-8103-FF11DA8F377B}"/>
              </a:ext>
            </a:extLst>
          </p:cNvPr>
          <p:cNvSpPr/>
          <p:nvPr/>
        </p:nvSpPr>
        <p:spPr>
          <a:xfrm>
            <a:off x="4040880" y="3921396"/>
            <a:ext cx="1147262" cy="737079"/>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9" name="مستطيل: زوايا مستديرة 718">
            <a:extLst>
              <a:ext uri="{FF2B5EF4-FFF2-40B4-BE49-F238E27FC236}">
                <a16:creationId xmlns:a16="http://schemas.microsoft.com/office/drawing/2014/main" id="{A3467815-C2FA-468E-A3ED-36FB3863374E}"/>
              </a:ext>
            </a:extLst>
          </p:cNvPr>
          <p:cNvSpPr/>
          <p:nvPr/>
        </p:nvSpPr>
        <p:spPr>
          <a:xfrm>
            <a:off x="1670848" y="3845179"/>
            <a:ext cx="2180220" cy="737079"/>
          </a:xfrm>
          <a:prstGeom prst="roundRect">
            <a:avLst/>
          </a:prstGeom>
          <a:solidFill>
            <a:srgbClr val="FFFFFF"/>
          </a:solidFill>
          <a:ln w="12700" cap="flat" cmpd="sng" algn="ctr">
            <a:solidFill>
              <a:srgbClr val="FFFFFF"/>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9707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07"/>
                                        </p:tgtEl>
                                      </p:cBhvr>
                                    </p:animEffect>
                                    <p:anim calcmode="lin" valueType="num">
                                      <p:cBhvr>
                                        <p:cTn id="7" dur="1000"/>
                                        <p:tgtEl>
                                          <p:spTgt spid="707"/>
                                        </p:tgtEl>
                                        <p:attrNameLst>
                                          <p:attrName>ppt_x</p:attrName>
                                        </p:attrNameLst>
                                      </p:cBhvr>
                                      <p:tavLst>
                                        <p:tav tm="0">
                                          <p:val>
                                            <p:strVal val="ppt_x"/>
                                          </p:val>
                                        </p:tav>
                                        <p:tav tm="100000">
                                          <p:val>
                                            <p:strVal val="ppt_x"/>
                                          </p:val>
                                        </p:tav>
                                      </p:tavLst>
                                    </p:anim>
                                    <p:anim calcmode="lin" valueType="num">
                                      <p:cBhvr>
                                        <p:cTn id="8" dur="1000"/>
                                        <p:tgtEl>
                                          <p:spTgt spid="707"/>
                                        </p:tgtEl>
                                        <p:attrNameLst>
                                          <p:attrName>ppt_y</p:attrName>
                                        </p:attrNameLst>
                                      </p:cBhvr>
                                      <p:tavLst>
                                        <p:tav tm="0">
                                          <p:val>
                                            <p:strVal val="ppt_y"/>
                                          </p:val>
                                        </p:tav>
                                        <p:tav tm="100000">
                                          <p:val>
                                            <p:strVal val="ppt_y+.1"/>
                                          </p:val>
                                        </p:tav>
                                      </p:tavLst>
                                    </p:anim>
                                    <p:set>
                                      <p:cBhvr>
                                        <p:cTn id="9" dur="1" fill="hold">
                                          <p:stCondLst>
                                            <p:cond delay="999"/>
                                          </p:stCondLst>
                                        </p:cTn>
                                        <p:tgtEl>
                                          <p:spTgt spid="70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08"/>
                                        </p:tgtEl>
                                      </p:cBhvr>
                                    </p:animEffect>
                                    <p:anim calcmode="lin" valueType="num">
                                      <p:cBhvr>
                                        <p:cTn id="14" dur="1000"/>
                                        <p:tgtEl>
                                          <p:spTgt spid="708"/>
                                        </p:tgtEl>
                                        <p:attrNameLst>
                                          <p:attrName>ppt_x</p:attrName>
                                        </p:attrNameLst>
                                      </p:cBhvr>
                                      <p:tavLst>
                                        <p:tav tm="0">
                                          <p:val>
                                            <p:strVal val="ppt_x"/>
                                          </p:val>
                                        </p:tav>
                                        <p:tav tm="100000">
                                          <p:val>
                                            <p:strVal val="ppt_x"/>
                                          </p:val>
                                        </p:tav>
                                      </p:tavLst>
                                    </p:anim>
                                    <p:anim calcmode="lin" valueType="num">
                                      <p:cBhvr>
                                        <p:cTn id="15" dur="1000"/>
                                        <p:tgtEl>
                                          <p:spTgt spid="708"/>
                                        </p:tgtEl>
                                        <p:attrNameLst>
                                          <p:attrName>ppt_y</p:attrName>
                                        </p:attrNameLst>
                                      </p:cBhvr>
                                      <p:tavLst>
                                        <p:tav tm="0">
                                          <p:val>
                                            <p:strVal val="ppt_y"/>
                                          </p:val>
                                        </p:tav>
                                        <p:tav tm="100000">
                                          <p:val>
                                            <p:strVal val="ppt_y+.1"/>
                                          </p:val>
                                        </p:tav>
                                      </p:tavLst>
                                    </p:anim>
                                    <p:set>
                                      <p:cBhvr>
                                        <p:cTn id="16" dur="1" fill="hold">
                                          <p:stCondLst>
                                            <p:cond delay="999"/>
                                          </p:stCondLst>
                                        </p:cTn>
                                        <p:tgtEl>
                                          <p:spTgt spid="70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709"/>
                                        </p:tgtEl>
                                      </p:cBhvr>
                                    </p:animEffect>
                                    <p:anim calcmode="lin" valueType="num">
                                      <p:cBhvr>
                                        <p:cTn id="21" dur="1000"/>
                                        <p:tgtEl>
                                          <p:spTgt spid="709"/>
                                        </p:tgtEl>
                                        <p:attrNameLst>
                                          <p:attrName>ppt_x</p:attrName>
                                        </p:attrNameLst>
                                      </p:cBhvr>
                                      <p:tavLst>
                                        <p:tav tm="0">
                                          <p:val>
                                            <p:strVal val="ppt_x"/>
                                          </p:val>
                                        </p:tav>
                                        <p:tav tm="100000">
                                          <p:val>
                                            <p:strVal val="ppt_x"/>
                                          </p:val>
                                        </p:tav>
                                      </p:tavLst>
                                    </p:anim>
                                    <p:anim calcmode="lin" valueType="num">
                                      <p:cBhvr>
                                        <p:cTn id="22" dur="1000"/>
                                        <p:tgtEl>
                                          <p:spTgt spid="709"/>
                                        </p:tgtEl>
                                        <p:attrNameLst>
                                          <p:attrName>ppt_y</p:attrName>
                                        </p:attrNameLst>
                                      </p:cBhvr>
                                      <p:tavLst>
                                        <p:tav tm="0">
                                          <p:val>
                                            <p:strVal val="ppt_y"/>
                                          </p:val>
                                        </p:tav>
                                        <p:tav tm="100000">
                                          <p:val>
                                            <p:strVal val="ppt_y+.1"/>
                                          </p:val>
                                        </p:tav>
                                      </p:tavLst>
                                    </p:anim>
                                    <p:set>
                                      <p:cBhvr>
                                        <p:cTn id="23" dur="1" fill="hold">
                                          <p:stCondLst>
                                            <p:cond delay="999"/>
                                          </p:stCondLst>
                                        </p:cTn>
                                        <p:tgtEl>
                                          <p:spTgt spid="70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710"/>
                                        </p:tgtEl>
                                      </p:cBhvr>
                                    </p:animEffect>
                                    <p:anim calcmode="lin" valueType="num">
                                      <p:cBhvr>
                                        <p:cTn id="28" dur="1000"/>
                                        <p:tgtEl>
                                          <p:spTgt spid="710"/>
                                        </p:tgtEl>
                                        <p:attrNameLst>
                                          <p:attrName>ppt_x</p:attrName>
                                        </p:attrNameLst>
                                      </p:cBhvr>
                                      <p:tavLst>
                                        <p:tav tm="0">
                                          <p:val>
                                            <p:strVal val="ppt_x"/>
                                          </p:val>
                                        </p:tav>
                                        <p:tav tm="100000">
                                          <p:val>
                                            <p:strVal val="ppt_x"/>
                                          </p:val>
                                        </p:tav>
                                      </p:tavLst>
                                    </p:anim>
                                    <p:anim calcmode="lin" valueType="num">
                                      <p:cBhvr>
                                        <p:cTn id="29" dur="1000"/>
                                        <p:tgtEl>
                                          <p:spTgt spid="710"/>
                                        </p:tgtEl>
                                        <p:attrNameLst>
                                          <p:attrName>ppt_y</p:attrName>
                                        </p:attrNameLst>
                                      </p:cBhvr>
                                      <p:tavLst>
                                        <p:tav tm="0">
                                          <p:val>
                                            <p:strVal val="ppt_y"/>
                                          </p:val>
                                        </p:tav>
                                        <p:tav tm="100000">
                                          <p:val>
                                            <p:strVal val="ppt_y+.1"/>
                                          </p:val>
                                        </p:tav>
                                      </p:tavLst>
                                    </p:anim>
                                    <p:set>
                                      <p:cBhvr>
                                        <p:cTn id="30" dur="1" fill="hold">
                                          <p:stCondLst>
                                            <p:cond delay="999"/>
                                          </p:stCondLst>
                                        </p:cTn>
                                        <p:tgtEl>
                                          <p:spTgt spid="7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711"/>
                                        </p:tgtEl>
                                      </p:cBhvr>
                                    </p:animEffect>
                                    <p:anim calcmode="lin" valueType="num">
                                      <p:cBhvr>
                                        <p:cTn id="35" dur="1000"/>
                                        <p:tgtEl>
                                          <p:spTgt spid="711"/>
                                        </p:tgtEl>
                                        <p:attrNameLst>
                                          <p:attrName>ppt_x</p:attrName>
                                        </p:attrNameLst>
                                      </p:cBhvr>
                                      <p:tavLst>
                                        <p:tav tm="0">
                                          <p:val>
                                            <p:strVal val="ppt_x"/>
                                          </p:val>
                                        </p:tav>
                                        <p:tav tm="100000">
                                          <p:val>
                                            <p:strVal val="ppt_x"/>
                                          </p:val>
                                        </p:tav>
                                      </p:tavLst>
                                    </p:anim>
                                    <p:anim calcmode="lin" valueType="num">
                                      <p:cBhvr>
                                        <p:cTn id="36" dur="1000"/>
                                        <p:tgtEl>
                                          <p:spTgt spid="711"/>
                                        </p:tgtEl>
                                        <p:attrNameLst>
                                          <p:attrName>ppt_y</p:attrName>
                                        </p:attrNameLst>
                                      </p:cBhvr>
                                      <p:tavLst>
                                        <p:tav tm="0">
                                          <p:val>
                                            <p:strVal val="ppt_y"/>
                                          </p:val>
                                        </p:tav>
                                        <p:tav tm="100000">
                                          <p:val>
                                            <p:strVal val="ppt_y+.1"/>
                                          </p:val>
                                        </p:tav>
                                      </p:tavLst>
                                    </p:anim>
                                    <p:set>
                                      <p:cBhvr>
                                        <p:cTn id="37" dur="1" fill="hold">
                                          <p:stCondLst>
                                            <p:cond delay="999"/>
                                          </p:stCondLst>
                                        </p:cTn>
                                        <p:tgtEl>
                                          <p:spTgt spid="7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712"/>
                                        </p:tgtEl>
                                      </p:cBhvr>
                                    </p:animEffect>
                                    <p:anim calcmode="lin" valueType="num">
                                      <p:cBhvr>
                                        <p:cTn id="42" dur="1000"/>
                                        <p:tgtEl>
                                          <p:spTgt spid="712"/>
                                        </p:tgtEl>
                                        <p:attrNameLst>
                                          <p:attrName>ppt_x</p:attrName>
                                        </p:attrNameLst>
                                      </p:cBhvr>
                                      <p:tavLst>
                                        <p:tav tm="0">
                                          <p:val>
                                            <p:strVal val="ppt_x"/>
                                          </p:val>
                                        </p:tav>
                                        <p:tav tm="100000">
                                          <p:val>
                                            <p:strVal val="ppt_x"/>
                                          </p:val>
                                        </p:tav>
                                      </p:tavLst>
                                    </p:anim>
                                    <p:anim calcmode="lin" valueType="num">
                                      <p:cBhvr>
                                        <p:cTn id="43" dur="1000"/>
                                        <p:tgtEl>
                                          <p:spTgt spid="712"/>
                                        </p:tgtEl>
                                        <p:attrNameLst>
                                          <p:attrName>ppt_y</p:attrName>
                                        </p:attrNameLst>
                                      </p:cBhvr>
                                      <p:tavLst>
                                        <p:tav tm="0">
                                          <p:val>
                                            <p:strVal val="ppt_y"/>
                                          </p:val>
                                        </p:tav>
                                        <p:tav tm="100000">
                                          <p:val>
                                            <p:strVal val="ppt_y+.1"/>
                                          </p:val>
                                        </p:tav>
                                      </p:tavLst>
                                    </p:anim>
                                    <p:set>
                                      <p:cBhvr>
                                        <p:cTn id="44" dur="1" fill="hold">
                                          <p:stCondLst>
                                            <p:cond delay="999"/>
                                          </p:stCondLst>
                                        </p:cTn>
                                        <p:tgtEl>
                                          <p:spTgt spid="7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nodeType="clickEffect">
                                  <p:stCondLst>
                                    <p:cond delay="0"/>
                                  </p:stCondLst>
                                  <p:childTnLst>
                                    <p:animEffect transition="out" filter="fade">
                                      <p:cBhvr>
                                        <p:cTn id="48" dur="1000"/>
                                        <p:tgtEl>
                                          <p:spTgt spid="713"/>
                                        </p:tgtEl>
                                      </p:cBhvr>
                                    </p:animEffect>
                                    <p:anim calcmode="lin" valueType="num">
                                      <p:cBhvr>
                                        <p:cTn id="49" dur="1000"/>
                                        <p:tgtEl>
                                          <p:spTgt spid="713"/>
                                        </p:tgtEl>
                                        <p:attrNameLst>
                                          <p:attrName>ppt_x</p:attrName>
                                        </p:attrNameLst>
                                      </p:cBhvr>
                                      <p:tavLst>
                                        <p:tav tm="0">
                                          <p:val>
                                            <p:strVal val="ppt_x"/>
                                          </p:val>
                                        </p:tav>
                                        <p:tav tm="100000">
                                          <p:val>
                                            <p:strVal val="ppt_x"/>
                                          </p:val>
                                        </p:tav>
                                      </p:tavLst>
                                    </p:anim>
                                    <p:anim calcmode="lin" valueType="num">
                                      <p:cBhvr>
                                        <p:cTn id="50" dur="1000"/>
                                        <p:tgtEl>
                                          <p:spTgt spid="713"/>
                                        </p:tgtEl>
                                        <p:attrNameLst>
                                          <p:attrName>ppt_y</p:attrName>
                                        </p:attrNameLst>
                                      </p:cBhvr>
                                      <p:tavLst>
                                        <p:tav tm="0">
                                          <p:val>
                                            <p:strVal val="ppt_y"/>
                                          </p:val>
                                        </p:tav>
                                        <p:tav tm="100000">
                                          <p:val>
                                            <p:strVal val="ppt_y+.1"/>
                                          </p:val>
                                        </p:tav>
                                      </p:tavLst>
                                    </p:anim>
                                    <p:set>
                                      <p:cBhvr>
                                        <p:cTn id="51" dur="1" fill="hold">
                                          <p:stCondLst>
                                            <p:cond delay="999"/>
                                          </p:stCondLst>
                                        </p:cTn>
                                        <p:tgtEl>
                                          <p:spTgt spid="7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714"/>
                                        </p:tgtEl>
                                      </p:cBhvr>
                                    </p:animEffect>
                                    <p:anim calcmode="lin" valueType="num">
                                      <p:cBhvr>
                                        <p:cTn id="56" dur="1000"/>
                                        <p:tgtEl>
                                          <p:spTgt spid="714"/>
                                        </p:tgtEl>
                                        <p:attrNameLst>
                                          <p:attrName>ppt_x</p:attrName>
                                        </p:attrNameLst>
                                      </p:cBhvr>
                                      <p:tavLst>
                                        <p:tav tm="0">
                                          <p:val>
                                            <p:strVal val="ppt_x"/>
                                          </p:val>
                                        </p:tav>
                                        <p:tav tm="100000">
                                          <p:val>
                                            <p:strVal val="ppt_x"/>
                                          </p:val>
                                        </p:tav>
                                      </p:tavLst>
                                    </p:anim>
                                    <p:anim calcmode="lin" valueType="num">
                                      <p:cBhvr>
                                        <p:cTn id="57" dur="1000"/>
                                        <p:tgtEl>
                                          <p:spTgt spid="714"/>
                                        </p:tgtEl>
                                        <p:attrNameLst>
                                          <p:attrName>ppt_y</p:attrName>
                                        </p:attrNameLst>
                                      </p:cBhvr>
                                      <p:tavLst>
                                        <p:tav tm="0">
                                          <p:val>
                                            <p:strVal val="ppt_y"/>
                                          </p:val>
                                        </p:tav>
                                        <p:tav tm="100000">
                                          <p:val>
                                            <p:strVal val="ppt_y+.1"/>
                                          </p:val>
                                        </p:tav>
                                      </p:tavLst>
                                    </p:anim>
                                    <p:set>
                                      <p:cBhvr>
                                        <p:cTn id="58" dur="1" fill="hold">
                                          <p:stCondLst>
                                            <p:cond delay="999"/>
                                          </p:stCondLst>
                                        </p:cTn>
                                        <p:tgtEl>
                                          <p:spTgt spid="7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715"/>
                                        </p:tgtEl>
                                      </p:cBhvr>
                                    </p:animEffect>
                                    <p:anim calcmode="lin" valueType="num">
                                      <p:cBhvr>
                                        <p:cTn id="63" dur="1000"/>
                                        <p:tgtEl>
                                          <p:spTgt spid="715"/>
                                        </p:tgtEl>
                                        <p:attrNameLst>
                                          <p:attrName>ppt_x</p:attrName>
                                        </p:attrNameLst>
                                      </p:cBhvr>
                                      <p:tavLst>
                                        <p:tav tm="0">
                                          <p:val>
                                            <p:strVal val="ppt_x"/>
                                          </p:val>
                                        </p:tav>
                                        <p:tav tm="100000">
                                          <p:val>
                                            <p:strVal val="ppt_x"/>
                                          </p:val>
                                        </p:tav>
                                      </p:tavLst>
                                    </p:anim>
                                    <p:anim calcmode="lin" valueType="num">
                                      <p:cBhvr>
                                        <p:cTn id="64" dur="1000"/>
                                        <p:tgtEl>
                                          <p:spTgt spid="715"/>
                                        </p:tgtEl>
                                        <p:attrNameLst>
                                          <p:attrName>ppt_y</p:attrName>
                                        </p:attrNameLst>
                                      </p:cBhvr>
                                      <p:tavLst>
                                        <p:tav tm="0">
                                          <p:val>
                                            <p:strVal val="ppt_y"/>
                                          </p:val>
                                        </p:tav>
                                        <p:tav tm="100000">
                                          <p:val>
                                            <p:strVal val="ppt_y+.1"/>
                                          </p:val>
                                        </p:tav>
                                      </p:tavLst>
                                    </p:anim>
                                    <p:set>
                                      <p:cBhvr>
                                        <p:cTn id="65" dur="1" fill="hold">
                                          <p:stCondLst>
                                            <p:cond delay="999"/>
                                          </p:stCondLst>
                                        </p:cTn>
                                        <p:tgtEl>
                                          <p:spTgt spid="71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717"/>
                                        </p:tgtEl>
                                      </p:cBhvr>
                                    </p:animEffect>
                                    <p:anim calcmode="lin" valueType="num">
                                      <p:cBhvr>
                                        <p:cTn id="70" dur="1000"/>
                                        <p:tgtEl>
                                          <p:spTgt spid="717"/>
                                        </p:tgtEl>
                                        <p:attrNameLst>
                                          <p:attrName>ppt_x</p:attrName>
                                        </p:attrNameLst>
                                      </p:cBhvr>
                                      <p:tavLst>
                                        <p:tav tm="0">
                                          <p:val>
                                            <p:strVal val="ppt_x"/>
                                          </p:val>
                                        </p:tav>
                                        <p:tav tm="100000">
                                          <p:val>
                                            <p:strVal val="ppt_x"/>
                                          </p:val>
                                        </p:tav>
                                      </p:tavLst>
                                    </p:anim>
                                    <p:anim calcmode="lin" valueType="num">
                                      <p:cBhvr>
                                        <p:cTn id="71" dur="1000"/>
                                        <p:tgtEl>
                                          <p:spTgt spid="717"/>
                                        </p:tgtEl>
                                        <p:attrNameLst>
                                          <p:attrName>ppt_y</p:attrName>
                                        </p:attrNameLst>
                                      </p:cBhvr>
                                      <p:tavLst>
                                        <p:tav tm="0">
                                          <p:val>
                                            <p:strVal val="ppt_y"/>
                                          </p:val>
                                        </p:tav>
                                        <p:tav tm="100000">
                                          <p:val>
                                            <p:strVal val="ppt_y+.1"/>
                                          </p:val>
                                        </p:tav>
                                      </p:tavLst>
                                    </p:anim>
                                    <p:set>
                                      <p:cBhvr>
                                        <p:cTn id="72" dur="1" fill="hold">
                                          <p:stCondLst>
                                            <p:cond delay="999"/>
                                          </p:stCondLst>
                                        </p:cTn>
                                        <p:tgtEl>
                                          <p:spTgt spid="7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nodeType="clickEffect">
                                  <p:stCondLst>
                                    <p:cond delay="0"/>
                                  </p:stCondLst>
                                  <p:childTnLst>
                                    <p:animEffect transition="out" filter="fade">
                                      <p:cBhvr>
                                        <p:cTn id="76" dur="1000"/>
                                        <p:tgtEl>
                                          <p:spTgt spid="718"/>
                                        </p:tgtEl>
                                      </p:cBhvr>
                                    </p:animEffect>
                                    <p:anim calcmode="lin" valueType="num">
                                      <p:cBhvr>
                                        <p:cTn id="77" dur="1000"/>
                                        <p:tgtEl>
                                          <p:spTgt spid="718"/>
                                        </p:tgtEl>
                                        <p:attrNameLst>
                                          <p:attrName>ppt_x</p:attrName>
                                        </p:attrNameLst>
                                      </p:cBhvr>
                                      <p:tavLst>
                                        <p:tav tm="0">
                                          <p:val>
                                            <p:strVal val="ppt_x"/>
                                          </p:val>
                                        </p:tav>
                                        <p:tav tm="100000">
                                          <p:val>
                                            <p:strVal val="ppt_x"/>
                                          </p:val>
                                        </p:tav>
                                      </p:tavLst>
                                    </p:anim>
                                    <p:anim calcmode="lin" valueType="num">
                                      <p:cBhvr>
                                        <p:cTn id="78" dur="1000"/>
                                        <p:tgtEl>
                                          <p:spTgt spid="718"/>
                                        </p:tgtEl>
                                        <p:attrNameLst>
                                          <p:attrName>ppt_y</p:attrName>
                                        </p:attrNameLst>
                                      </p:cBhvr>
                                      <p:tavLst>
                                        <p:tav tm="0">
                                          <p:val>
                                            <p:strVal val="ppt_y"/>
                                          </p:val>
                                        </p:tav>
                                        <p:tav tm="100000">
                                          <p:val>
                                            <p:strVal val="ppt_y+.1"/>
                                          </p:val>
                                        </p:tav>
                                      </p:tavLst>
                                    </p:anim>
                                    <p:set>
                                      <p:cBhvr>
                                        <p:cTn id="79" dur="1" fill="hold">
                                          <p:stCondLst>
                                            <p:cond delay="999"/>
                                          </p:stCondLst>
                                        </p:cTn>
                                        <p:tgtEl>
                                          <p:spTgt spid="71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nodeType="clickEffect">
                                  <p:stCondLst>
                                    <p:cond delay="0"/>
                                  </p:stCondLst>
                                  <p:childTnLst>
                                    <p:animEffect transition="out" filter="fade">
                                      <p:cBhvr>
                                        <p:cTn id="83" dur="1000"/>
                                        <p:tgtEl>
                                          <p:spTgt spid="719"/>
                                        </p:tgtEl>
                                      </p:cBhvr>
                                    </p:animEffect>
                                    <p:anim calcmode="lin" valueType="num">
                                      <p:cBhvr>
                                        <p:cTn id="84" dur="1000"/>
                                        <p:tgtEl>
                                          <p:spTgt spid="719"/>
                                        </p:tgtEl>
                                        <p:attrNameLst>
                                          <p:attrName>ppt_x</p:attrName>
                                        </p:attrNameLst>
                                      </p:cBhvr>
                                      <p:tavLst>
                                        <p:tav tm="0">
                                          <p:val>
                                            <p:strVal val="ppt_x"/>
                                          </p:val>
                                        </p:tav>
                                        <p:tav tm="100000">
                                          <p:val>
                                            <p:strVal val="ppt_x"/>
                                          </p:val>
                                        </p:tav>
                                      </p:tavLst>
                                    </p:anim>
                                    <p:anim calcmode="lin" valueType="num">
                                      <p:cBhvr>
                                        <p:cTn id="85" dur="1000"/>
                                        <p:tgtEl>
                                          <p:spTgt spid="719"/>
                                        </p:tgtEl>
                                        <p:attrNameLst>
                                          <p:attrName>ppt_y</p:attrName>
                                        </p:attrNameLst>
                                      </p:cBhvr>
                                      <p:tavLst>
                                        <p:tav tm="0">
                                          <p:val>
                                            <p:strVal val="ppt_y"/>
                                          </p:val>
                                        </p:tav>
                                        <p:tav tm="100000">
                                          <p:val>
                                            <p:strVal val="ppt_y+.1"/>
                                          </p:val>
                                        </p:tav>
                                      </p:tavLst>
                                    </p:anim>
                                    <p:set>
                                      <p:cBhvr>
                                        <p:cTn id="86" dur="1" fill="hold">
                                          <p:stCondLst>
                                            <p:cond delay="999"/>
                                          </p:stCondLst>
                                        </p:cTn>
                                        <p:tgtEl>
                                          <p:spTgt spid="7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animBg="1"/>
      <p:bldP spid="708" grpId="0" animBg="1"/>
      <p:bldP spid="709" grpId="0" animBg="1"/>
      <p:bldP spid="710" grpId="0" animBg="1"/>
      <p:bldP spid="711" grpId="0" animBg="1"/>
      <p:bldP spid="712" grpId="0" animBg="1"/>
      <p:bldP spid="713" grpId="0" animBg="1"/>
      <p:bldP spid="714" grpId="0" animBg="1"/>
      <p:bldP spid="715" grpId="0" animBg="1"/>
      <p:bldP spid="717" grpId="0" animBg="1"/>
      <p:bldP spid="718" grpId="0" animBg="1"/>
      <p:bldP spid="7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3"/>
          <p:cNvSpPr txBox="1">
            <a:spLocks noGrp="1"/>
          </p:cNvSpPr>
          <p:nvPr>
            <p:ph type="title"/>
          </p:nvPr>
        </p:nvSpPr>
        <p:spPr>
          <a:xfrm>
            <a:off x="5586608" y="393425"/>
            <a:ext cx="2443341"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ar-SA" sz="4000" b="1" dirty="0">
                <a:solidFill>
                  <a:srgbClr val="000000"/>
                </a:solidFill>
                <a:latin typeface="Adobe Arabic" panose="02040503050201020203" pitchFamily="18" charset="-78"/>
                <a:cs typeface="Adobe Arabic" panose="02040503050201020203" pitchFamily="18" charset="-78"/>
              </a:rPr>
              <a:t>ماذا تعلمنا اليوم </a:t>
            </a:r>
            <a:endParaRPr sz="4000" b="1" dirty="0">
              <a:solidFill>
                <a:srgbClr val="000000"/>
              </a:solidFill>
              <a:latin typeface="Adobe Arabic" panose="02040503050201020203" pitchFamily="18" charset="-78"/>
              <a:cs typeface="Adobe Arabic" panose="02040503050201020203" pitchFamily="18" charset="-78"/>
            </a:endParaRPr>
          </a:p>
        </p:txBody>
      </p:sp>
      <p:pic>
        <p:nvPicPr>
          <p:cNvPr id="1103" name="Google Shape;1103;p43">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104" name="Google Shape;1104;p43">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105" name="Google Shape;1105;p43">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106" name="Google Shape;1106;p43">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107" name="Google Shape;1107;p43">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108" name="Google Shape;1108;p43">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109" name="Google Shape;1109;p43">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110" name="Google Shape;1110;p43">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111" name="Google Shape;1111;p43">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Google Shape;835;p43">
            <a:extLst>
              <a:ext uri="{FF2B5EF4-FFF2-40B4-BE49-F238E27FC236}">
                <a16:creationId xmlns:a16="http://schemas.microsoft.com/office/drawing/2014/main" id="{7C019D64-4707-2480-6949-254D977845EE}"/>
              </a:ext>
            </a:extLst>
          </p:cNvPr>
          <p:cNvSpPr txBox="1">
            <a:spLocks/>
          </p:cNvSpPr>
          <p:nvPr/>
        </p:nvSpPr>
        <p:spPr>
          <a:xfrm>
            <a:off x="1503124" y="2571750"/>
            <a:ext cx="6814924"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742950" indent="-742950" algn="r" rtl="1">
              <a:buAutoNum type="arabicPeriod"/>
            </a:pPr>
            <a:r>
              <a:rPr lang="ar-SA" sz="4000" b="1" dirty="0">
                <a:solidFill>
                  <a:schemeClr val="accent5">
                    <a:lumMod val="75000"/>
                  </a:schemeClr>
                </a:solidFill>
                <a:latin typeface="Adobe Arabic" panose="02040503050201020203" pitchFamily="18" charset="-78"/>
                <a:cs typeface="Adobe Arabic" panose="02040503050201020203" pitchFamily="18" charset="-78"/>
              </a:rPr>
              <a:t>دورة حياة النظام لتطوير تطبيق هاتف ذكي</a:t>
            </a:r>
          </a:p>
          <a:p>
            <a:pPr marL="742950" indent="-742950" algn="r" rtl="1">
              <a:buAutoNum type="arabicPeriod"/>
            </a:pPr>
            <a:r>
              <a:rPr lang="ar-SA" sz="4000" b="1" dirty="0">
                <a:solidFill>
                  <a:schemeClr val="accent5">
                    <a:lumMod val="75000"/>
                  </a:schemeClr>
                </a:solidFill>
                <a:latin typeface="Adobe Arabic" panose="02040503050201020203" pitchFamily="18" charset="-78"/>
                <a:cs typeface="Adobe Arabic" panose="02040503050201020203" pitchFamily="18" charset="-78"/>
              </a:rPr>
              <a:t>المتطلبات الوظيفية وغير الوظيفية</a:t>
            </a:r>
          </a:p>
          <a:p>
            <a:pPr marL="742950" indent="-742950" algn="r" rtl="1">
              <a:buAutoNum type="arabicPeriod"/>
            </a:pPr>
            <a:r>
              <a:rPr lang="ar-SA" sz="4000" b="1" dirty="0">
                <a:solidFill>
                  <a:schemeClr val="accent5">
                    <a:lumMod val="75000"/>
                  </a:schemeClr>
                </a:solidFill>
                <a:latin typeface="Adobe Arabic" panose="02040503050201020203" pitchFamily="18" charset="-78"/>
                <a:cs typeface="Adobe Arabic" panose="02040503050201020203" pitchFamily="18" charset="-78"/>
              </a:rPr>
              <a:t>أدوات جمع المتطلبات</a:t>
            </a:r>
            <a:endParaRPr lang="en-US" sz="4000" b="1" dirty="0">
              <a:solidFill>
                <a:schemeClr val="accent5">
                  <a:lumMod val="75000"/>
                </a:schemeClr>
              </a:solidFill>
              <a:latin typeface="Adobe Arabic" panose="02040503050201020203" pitchFamily="18" charset="-78"/>
              <a:cs typeface="Adobe Arabic" panose="02040503050201020203" pitchFamily="18" charset="-78"/>
            </a:endParaRPr>
          </a:p>
          <a:p>
            <a:pPr algn="r" rtl="1"/>
            <a:endParaRPr lang="ar-SA" sz="4000" b="1" dirty="0">
              <a:solidFill>
                <a:schemeClr val="accent5">
                  <a:lumMod val="75000"/>
                </a:schemeClr>
              </a:solidFill>
              <a:latin typeface="Adobe Arabic" panose="02040503050201020203" pitchFamily="18" charset="-78"/>
              <a:cs typeface="Adobe Arabic" panose="02040503050201020203" pitchFamily="18"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3"/>
          <p:cNvSpPr txBox="1">
            <a:spLocks noGrp="1"/>
          </p:cNvSpPr>
          <p:nvPr>
            <p:ph type="title"/>
          </p:nvPr>
        </p:nvSpPr>
        <p:spPr>
          <a:xfrm>
            <a:off x="5586608" y="393425"/>
            <a:ext cx="2443341"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ar-SA" sz="4000" b="1" dirty="0">
                <a:solidFill>
                  <a:srgbClr val="000000"/>
                </a:solidFill>
                <a:latin typeface="Adobe Arabic" panose="02040503050201020203" pitchFamily="18" charset="-78"/>
                <a:cs typeface="Adobe Arabic" panose="02040503050201020203" pitchFamily="18" charset="-78"/>
              </a:rPr>
              <a:t>تقويم نهائي</a:t>
            </a:r>
            <a:endParaRPr sz="4000" b="1" dirty="0">
              <a:solidFill>
                <a:srgbClr val="000000"/>
              </a:solidFill>
              <a:latin typeface="Adobe Arabic" panose="02040503050201020203" pitchFamily="18" charset="-78"/>
              <a:cs typeface="Adobe Arabic" panose="02040503050201020203" pitchFamily="18" charset="-78"/>
            </a:endParaRPr>
          </a:p>
        </p:txBody>
      </p:sp>
      <p:pic>
        <p:nvPicPr>
          <p:cNvPr id="1103" name="Google Shape;1103;p43">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104" name="Google Shape;1104;p43">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105" name="Google Shape;1105;p43">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106" name="Google Shape;1106;p43">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107" name="Google Shape;1107;p43">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108" name="Google Shape;1108;p43">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109" name="Google Shape;1109;p43">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110" name="Google Shape;1110;p43">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111" name="Google Shape;1111;p43">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Google Shape;835;p43">
            <a:extLst>
              <a:ext uri="{FF2B5EF4-FFF2-40B4-BE49-F238E27FC236}">
                <a16:creationId xmlns:a16="http://schemas.microsoft.com/office/drawing/2014/main" id="{7C019D64-4707-2480-6949-254D977845EE}"/>
              </a:ext>
            </a:extLst>
          </p:cNvPr>
          <p:cNvSpPr txBox="1">
            <a:spLocks/>
          </p:cNvSpPr>
          <p:nvPr/>
        </p:nvSpPr>
        <p:spPr>
          <a:xfrm>
            <a:off x="1897201" y="1181549"/>
            <a:ext cx="6814924"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742950" indent="-742950" algn="r" rtl="1">
              <a:buAutoNum type="arabicPeriod"/>
            </a:pPr>
            <a:r>
              <a:rPr lang="ar-SA" sz="4000" b="1" dirty="0" err="1">
                <a:solidFill>
                  <a:schemeClr val="accent5">
                    <a:lumMod val="75000"/>
                  </a:schemeClr>
                </a:solidFill>
                <a:latin typeface="Adobe Arabic" panose="02040503050201020203" pitchFamily="18" charset="-78"/>
                <a:cs typeface="Adobe Arabic" panose="02040503050201020203" pitchFamily="18" charset="-78"/>
              </a:rPr>
              <a:t>أجيبي</a:t>
            </a:r>
            <a:r>
              <a:rPr lang="ar-SA" sz="4000" b="1" dirty="0">
                <a:solidFill>
                  <a:schemeClr val="accent5">
                    <a:lumMod val="75000"/>
                  </a:schemeClr>
                </a:solidFill>
                <a:latin typeface="Adobe Arabic" panose="02040503050201020203" pitchFamily="18" charset="-78"/>
                <a:cs typeface="Adobe Arabic" panose="02040503050201020203" pitchFamily="18" charset="-78"/>
              </a:rPr>
              <a:t> بصح أو خطأ </a:t>
            </a:r>
          </a:p>
        </p:txBody>
      </p:sp>
      <p:pic>
        <p:nvPicPr>
          <p:cNvPr id="4" name="صورة 3">
            <a:extLst>
              <a:ext uri="{FF2B5EF4-FFF2-40B4-BE49-F238E27FC236}">
                <a16:creationId xmlns:a16="http://schemas.microsoft.com/office/drawing/2014/main" id="{9CD71911-6B5A-2A15-64D6-816FC161CFB8}"/>
              </a:ext>
            </a:extLst>
          </p:cNvPr>
          <p:cNvPicPr>
            <a:picLocks noChangeAspect="1"/>
          </p:cNvPicPr>
          <p:nvPr/>
        </p:nvPicPr>
        <p:blipFill rotWithShape="1">
          <a:blip r:embed="rId12"/>
          <a:srcRect l="16712" t="45295" r="2494" b="15400"/>
          <a:stretch/>
        </p:blipFill>
        <p:spPr>
          <a:xfrm>
            <a:off x="1191574" y="2126598"/>
            <a:ext cx="7387776" cy="2020684"/>
          </a:xfrm>
          <a:prstGeom prst="rect">
            <a:avLst/>
          </a:prstGeom>
        </p:spPr>
      </p:pic>
      <p:pic>
        <p:nvPicPr>
          <p:cNvPr id="5" name="Picture 2" descr="Blue Ok, HD Png Download , Transparent Png Image - PNGitem">
            <a:extLst>
              <a:ext uri="{FF2B5EF4-FFF2-40B4-BE49-F238E27FC236}">
                <a16:creationId xmlns:a16="http://schemas.microsoft.com/office/drawing/2014/main" id="{936FB631-5744-4CE3-4258-9E1FDB1EE646}"/>
              </a:ext>
            </a:extLst>
          </p:cNvPr>
          <p:cNvPicPr>
            <a:picLocks noChangeAspect="1" noChangeArrowheads="1"/>
          </p:cNvPicPr>
          <p:nvPr/>
        </p:nvPicPr>
        <p:blipFill>
          <a:blip r:embed="rId1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68563" y="2968813"/>
            <a:ext cx="446021" cy="363549"/>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1103;p43">
            <a:hlinkClick r:id="" action="ppaction://noaction"/>
            <a:extLst>
              <a:ext uri="{FF2B5EF4-FFF2-40B4-BE49-F238E27FC236}">
                <a16:creationId xmlns:a16="http://schemas.microsoft.com/office/drawing/2014/main" id="{47C49AEB-7040-7B10-623A-0B301BBF18A6}"/>
              </a:ext>
            </a:extLst>
          </p:cNvPr>
          <p:cNvPicPr preferRelativeResize="0"/>
          <p:nvPr/>
        </p:nvPicPr>
        <p:blipFill rotWithShape="1">
          <a:blip r:embed="rId3">
            <a:alphaModFix/>
          </a:blip>
          <a:srcRect t="465" b="475"/>
          <a:stretch/>
        </p:blipFill>
        <p:spPr>
          <a:xfrm>
            <a:off x="1741425" y="2228476"/>
            <a:ext cx="311551" cy="363549"/>
          </a:xfrm>
          <a:prstGeom prst="rect">
            <a:avLst/>
          </a:prstGeom>
          <a:noFill/>
          <a:ln>
            <a:noFill/>
          </a:ln>
        </p:spPr>
      </p:pic>
      <p:pic>
        <p:nvPicPr>
          <p:cNvPr id="7" name="Google Shape;1103;p43">
            <a:hlinkClick r:id="" action="ppaction://noaction"/>
            <a:extLst>
              <a:ext uri="{FF2B5EF4-FFF2-40B4-BE49-F238E27FC236}">
                <a16:creationId xmlns:a16="http://schemas.microsoft.com/office/drawing/2014/main" id="{22307A83-1DC3-6D18-11E6-EB2C23A73591}"/>
              </a:ext>
            </a:extLst>
          </p:cNvPr>
          <p:cNvPicPr preferRelativeResize="0"/>
          <p:nvPr/>
        </p:nvPicPr>
        <p:blipFill rotWithShape="1">
          <a:blip r:embed="rId3">
            <a:alphaModFix/>
          </a:blip>
          <a:srcRect t="465" b="475"/>
          <a:stretch/>
        </p:blipFill>
        <p:spPr>
          <a:xfrm>
            <a:off x="1190281" y="3669339"/>
            <a:ext cx="311551" cy="363549"/>
          </a:xfrm>
          <a:prstGeom prst="rect">
            <a:avLst/>
          </a:prstGeom>
          <a:noFill/>
          <a:ln>
            <a:noFill/>
          </a:ln>
        </p:spPr>
      </p:pic>
    </p:spTree>
    <p:extLst>
      <p:ext uri="{BB962C8B-B14F-4D97-AF65-F5344CB8AC3E}">
        <p14:creationId xmlns:p14="http://schemas.microsoft.com/office/powerpoint/2010/main" val="15577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3"/>
          <p:cNvSpPr txBox="1">
            <a:spLocks noGrp="1"/>
          </p:cNvSpPr>
          <p:nvPr>
            <p:ph type="title"/>
          </p:nvPr>
        </p:nvSpPr>
        <p:spPr>
          <a:xfrm>
            <a:off x="6814158" y="393425"/>
            <a:ext cx="1215791"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ar-SA" sz="4000" b="1" dirty="0">
                <a:solidFill>
                  <a:srgbClr val="000000"/>
                </a:solidFill>
                <a:latin typeface="Adobe Arabic" panose="02040503050201020203" pitchFamily="18" charset="-78"/>
                <a:cs typeface="Adobe Arabic" panose="02040503050201020203" pitchFamily="18" charset="-78"/>
              </a:rPr>
              <a:t>الواجب </a:t>
            </a:r>
            <a:endParaRPr sz="4000" b="1" dirty="0">
              <a:solidFill>
                <a:srgbClr val="000000"/>
              </a:solidFill>
              <a:latin typeface="Adobe Arabic" panose="02040503050201020203" pitchFamily="18" charset="-78"/>
              <a:cs typeface="Adobe Arabic" panose="02040503050201020203" pitchFamily="18" charset="-78"/>
            </a:endParaRPr>
          </a:p>
        </p:txBody>
      </p:sp>
      <p:pic>
        <p:nvPicPr>
          <p:cNvPr id="1103" name="Google Shape;1103;p43">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104" name="Google Shape;1104;p43">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105" name="Google Shape;1105;p43">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106" name="Google Shape;1106;p43">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107" name="Google Shape;1107;p43">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108" name="Google Shape;1108;p43">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109" name="Google Shape;1109;p43">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110" name="Google Shape;1110;p43">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111" name="Google Shape;1111;p43">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Google Shape;835;p43">
            <a:extLst>
              <a:ext uri="{FF2B5EF4-FFF2-40B4-BE49-F238E27FC236}">
                <a16:creationId xmlns:a16="http://schemas.microsoft.com/office/drawing/2014/main" id="{7C019D64-4707-2480-6949-254D977845EE}"/>
              </a:ext>
            </a:extLst>
          </p:cNvPr>
          <p:cNvSpPr txBox="1">
            <a:spLocks/>
          </p:cNvSpPr>
          <p:nvPr/>
        </p:nvSpPr>
        <p:spPr>
          <a:xfrm>
            <a:off x="2948453" y="2341213"/>
            <a:ext cx="3247094"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Black"/>
              <a:buNone/>
              <a:defRPr sz="30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ar-SA" sz="4000" b="1" dirty="0">
                <a:solidFill>
                  <a:srgbClr val="000000"/>
                </a:solidFill>
                <a:latin typeface="Adobe Arabic" panose="02040503050201020203" pitchFamily="18" charset="-78"/>
                <a:cs typeface="Adobe Arabic" panose="02040503050201020203" pitchFamily="18" charset="-78"/>
              </a:rPr>
              <a:t>تدريب 1 صفحة 65</a:t>
            </a:r>
          </a:p>
        </p:txBody>
      </p:sp>
    </p:spTree>
    <p:extLst>
      <p:ext uri="{BB962C8B-B14F-4D97-AF65-F5344CB8AC3E}">
        <p14:creationId xmlns:p14="http://schemas.microsoft.com/office/powerpoint/2010/main" val="268582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11" name="Google Shape;511;p32"/>
          <p:cNvGrpSpPr/>
          <p:nvPr/>
        </p:nvGrpSpPr>
        <p:grpSpPr>
          <a:xfrm>
            <a:off x="1325908" y="1408749"/>
            <a:ext cx="6862891" cy="2574740"/>
            <a:chOff x="1639850" y="2438600"/>
            <a:chExt cx="2750100" cy="1855525"/>
          </a:xfrm>
        </p:grpSpPr>
        <p:sp>
          <p:nvSpPr>
            <p:cNvPr id="512" name="Google Shape;512;p32"/>
            <p:cNvSpPr/>
            <p:nvPr/>
          </p:nvSpPr>
          <p:spPr>
            <a:xfrm>
              <a:off x="1801924" y="2438600"/>
              <a:ext cx="900900" cy="432900"/>
            </a:xfrm>
            <a:prstGeom prst="roundRect">
              <a:avLst>
                <a:gd name="adj"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1639850" y="2616825"/>
              <a:ext cx="2750100" cy="16773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32"/>
          <p:cNvSpPr txBox="1">
            <a:spLocks noGrp="1"/>
          </p:cNvSpPr>
          <p:nvPr>
            <p:ph type="subTitle" idx="2"/>
          </p:nvPr>
        </p:nvSpPr>
        <p:spPr>
          <a:xfrm>
            <a:off x="1376471" y="2563767"/>
            <a:ext cx="6761767" cy="865200"/>
          </a:xfrm>
          <a:prstGeom prst="rect">
            <a:avLst/>
          </a:prstGeom>
        </p:spPr>
        <p:txBody>
          <a:bodyPr spcFirstLastPara="1" wrap="square" lIns="0" tIns="0" rIns="0" bIns="0" anchor="ctr" anchorCtr="0">
            <a:noAutofit/>
          </a:bodyPr>
          <a:lstStyle/>
          <a:p>
            <a:pPr marL="0" lvl="0" indent="0" algn="ctr" rtl="1">
              <a:spcBef>
                <a:spcPts val="0"/>
              </a:spcBef>
              <a:spcAft>
                <a:spcPts val="0"/>
              </a:spcAft>
              <a:buNone/>
            </a:pPr>
            <a:r>
              <a:rPr kumimoji="0" lang="ar-SA" sz="3000" b="1" i="0" u="none" strike="noStrike" kern="0" cap="none" spc="0" normalizeH="0" baseline="0" noProof="0" dirty="0">
                <a:ln>
                  <a:noFill/>
                </a:ln>
                <a:solidFill>
                  <a:srgbClr val="CBCDF7">
                    <a:lumMod val="10000"/>
                  </a:srgbClr>
                </a:solidFill>
                <a:effectLst/>
                <a:uLnTx/>
                <a:uFillTx/>
                <a:latin typeface="Adobe Arabic" panose="02040503050201020203" pitchFamily="18" charset="-78"/>
                <a:cs typeface="Adobe Arabic" panose="02040503050201020203" pitchFamily="18" charset="-78"/>
                <a:sym typeface="Tajawal"/>
              </a:rPr>
              <a:t>نظام أساسي للتطوير عبر الانترنت يسمح بتطوير تطبيقات لهواتف تعمل بنظام </a:t>
            </a:r>
            <a:r>
              <a:rPr lang="en-US" sz="3000" b="1" dirty="0">
                <a:solidFill>
                  <a:srgbClr val="CBCDF7">
                    <a:lumMod val="10000"/>
                  </a:srgbClr>
                </a:solidFill>
                <a:latin typeface="Adobe Arabic" panose="02040503050201020203" pitchFamily="18" charset="-78"/>
                <a:cs typeface="Adobe Arabic" panose="02040503050201020203" pitchFamily="18" charset="-78"/>
              </a:rPr>
              <a:t>Android</a:t>
            </a:r>
            <a:r>
              <a:rPr lang="ar-SA" sz="3000" b="1" dirty="0">
                <a:solidFill>
                  <a:srgbClr val="CBCDF7">
                    <a:lumMod val="10000"/>
                  </a:srgbClr>
                </a:solidFill>
                <a:latin typeface="Adobe Arabic" panose="02040503050201020203" pitchFamily="18" charset="-78"/>
                <a:cs typeface="Adobe Arabic" panose="02040503050201020203" pitchFamily="18" charset="-78"/>
              </a:rPr>
              <a:t> باستخدام متصفح المواقع الالكترونية أو هاتف متصل </a:t>
            </a:r>
            <a:r>
              <a:rPr lang="ar-SA" sz="3000" b="1" dirty="0" err="1">
                <a:solidFill>
                  <a:srgbClr val="CBCDF7">
                    <a:lumMod val="10000"/>
                  </a:srgbClr>
                </a:solidFill>
                <a:latin typeface="Adobe Arabic" panose="02040503050201020203" pitchFamily="18" charset="-78"/>
                <a:cs typeface="Adobe Arabic" panose="02040503050201020203" pitchFamily="18" charset="-78"/>
              </a:rPr>
              <a:t>بالانترنت</a:t>
            </a:r>
            <a:r>
              <a:rPr lang="ar-SA" sz="3000" b="1" dirty="0">
                <a:solidFill>
                  <a:srgbClr val="CBCDF7">
                    <a:lumMod val="10000"/>
                  </a:srgbClr>
                </a:solidFill>
                <a:latin typeface="Adobe Arabic" panose="02040503050201020203" pitchFamily="18" charset="-78"/>
                <a:cs typeface="Adobe Arabic" panose="02040503050201020203" pitchFamily="18" charset="-78"/>
              </a:rPr>
              <a:t> أو محاكي </a:t>
            </a:r>
            <a:r>
              <a:rPr lang="en-US" sz="3000" b="1" dirty="0">
                <a:solidFill>
                  <a:srgbClr val="CBCDF7">
                    <a:lumMod val="10000"/>
                  </a:srgbClr>
                </a:solidFill>
                <a:latin typeface="Adobe Arabic" panose="02040503050201020203" pitchFamily="18" charset="-78"/>
                <a:cs typeface="Adobe Arabic" panose="02040503050201020203" pitchFamily="18" charset="-78"/>
              </a:rPr>
              <a:t>Emulator </a:t>
            </a:r>
            <a:r>
              <a:rPr lang="ar-SA" sz="3000" b="1" dirty="0">
                <a:solidFill>
                  <a:srgbClr val="CBCDF7">
                    <a:lumMod val="10000"/>
                  </a:srgbClr>
                </a:solidFill>
                <a:latin typeface="Adobe Arabic" panose="02040503050201020203" pitchFamily="18" charset="-78"/>
                <a:cs typeface="Adobe Arabic" panose="02040503050201020203" pitchFamily="18" charset="-78"/>
              </a:rPr>
              <a:t> كما يستخدم لتطوير تطبيقات الهواتف الذكية </a:t>
            </a:r>
            <a:endParaRPr lang="en-US" dirty="0"/>
          </a:p>
        </p:txBody>
      </p:sp>
      <p:pic>
        <p:nvPicPr>
          <p:cNvPr id="535" name="Google Shape;535;p32"/>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2" name="Google Shape;460;p29">
            <a:extLst>
              <a:ext uri="{FF2B5EF4-FFF2-40B4-BE49-F238E27FC236}">
                <a16:creationId xmlns:a16="http://schemas.microsoft.com/office/drawing/2014/main" id="{66153B57-774C-4CCD-A500-CC909597CC14}"/>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EBAA4C05-4960-6162-F618-52C19A8DD187}"/>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A7AF699E-D112-EED7-454A-8BAAE300EE24}"/>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1F070232-F11E-65C5-E2E5-DC96F5B1221E}"/>
              </a:ext>
            </a:extLst>
          </p:cNvPr>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DD99351F-A15E-A724-1624-8217023FF819}"/>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D038D5DC-1954-F70C-3438-BA204867B5E3}"/>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59FE3EA5-F9D8-A3D1-60D3-DD2219E1C83B}"/>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C0D392B2-1902-9B18-2D76-102CF35AE5B5}"/>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
        <p:nvSpPr>
          <p:cNvPr id="12" name="Google Shape;493;p31">
            <a:extLst>
              <a:ext uri="{FF2B5EF4-FFF2-40B4-BE49-F238E27FC236}">
                <a16:creationId xmlns:a16="http://schemas.microsoft.com/office/drawing/2014/main" id="{6B3C3C2F-D989-0870-B8B4-3A21D543EE8C}"/>
              </a:ext>
            </a:extLst>
          </p:cNvPr>
          <p:cNvSpPr txBox="1">
            <a:spLocks noGrp="1"/>
          </p:cNvSpPr>
          <p:nvPr>
            <p:ph type="title"/>
          </p:nvPr>
        </p:nvSpPr>
        <p:spPr>
          <a:xfrm>
            <a:off x="962530" y="369612"/>
            <a:ext cx="7175708" cy="572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ar-SA" sz="4000" b="1" dirty="0">
                <a:latin typeface="Adobe Arabic" panose="02040503050201020203" pitchFamily="18" charset="-78"/>
                <a:cs typeface="Adobe Arabic" panose="02040503050201020203" pitchFamily="18" charset="-78"/>
              </a:rPr>
              <a:t>مطور التطبيقات : </a:t>
            </a:r>
            <a:endParaRPr sz="4000" b="1" dirty="0">
              <a:latin typeface="Adobe Arabic" panose="02040503050201020203" pitchFamily="18" charset="-78"/>
              <a:cs typeface="Adobe Arabic" panose="02040503050201020203"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
                                        </p:tgtEl>
                                        <p:attrNameLst>
                                          <p:attrName>style.visibility</p:attrName>
                                        </p:attrNameLst>
                                      </p:cBhvr>
                                      <p:to>
                                        <p:strVal val="visible"/>
                                      </p:to>
                                    </p:set>
                                    <p:animEffect transition="in" filter="fade">
                                      <p:cBhvr>
                                        <p:cTn id="12" dur="500"/>
                                        <p:tgtEl>
                                          <p:spTgt spid="5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6">
                                            <p:txEl>
                                              <p:pRg st="0" end="0"/>
                                            </p:txEl>
                                          </p:spTgt>
                                        </p:tgtEl>
                                        <p:attrNameLst>
                                          <p:attrName>style.visibility</p:attrName>
                                        </p:attrNameLst>
                                      </p:cBhvr>
                                      <p:to>
                                        <p:strVal val="visible"/>
                                      </p:to>
                                    </p:set>
                                    <p:animEffect transition="in" filter="fade">
                                      <p:cBhvr>
                                        <p:cTn id="15" dur="500"/>
                                        <p:tgtEl>
                                          <p:spTgt spid="5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15" name="مستطيل 14">
            <a:extLst>
              <a:ext uri="{FF2B5EF4-FFF2-40B4-BE49-F238E27FC236}">
                <a16:creationId xmlns:a16="http://schemas.microsoft.com/office/drawing/2014/main" id="{5BADA8DA-49E1-DBF1-6B04-B61C92C20181}"/>
              </a:ext>
            </a:extLst>
          </p:cNvPr>
          <p:cNvSpPr/>
          <p:nvPr/>
        </p:nvSpPr>
        <p:spPr>
          <a:xfrm>
            <a:off x="1840832" y="1179943"/>
            <a:ext cx="6184231" cy="3170582"/>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8" name="Google Shape;478;p30"/>
          <p:cNvSpPr txBox="1">
            <a:spLocks noGrp="1"/>
          </p:cNvSpPr>
          <p:nvPr>
            <p:ph type="subTitle" idx="1"/>
          </p:nvPr>
        </p:nvSpPr>
        <p:spPr>
          <a:xfrm>
            <a:off x="2026691" y="1457828"/>
            <a:ext cx="5168194" cy="277214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ar-SA" sz="3000" b="1" dirty="0">
                <a:solidFill>
                  <a:schemeClr val="bg1">
                    <a:lumMod val="10000"/>
                  </a:schemeClr>
                </a:solidFill>
                <a:latin typeface="Adobe Arabic" panose="02040503050201020203" pitchFamily="18" charset="-78"/>
                <a:cs typeface="Adobe Arabic" panose="02040503050201020203" pitchFamily="18" charset="-78"/>
              </a:rPr>
              <a:t>لو أردنا انشاء تطبيق هاتف ذكي يختص بتقديم معلومات عن المعالم السياحية في المملكة بحيث يساعد هذا التطبيق كبار السن ممن يعانون من مشكلات في الرؤية وارتعاش اليدين عند التصفح قدمي مقترحات لمساعدتهم لاستخدام هذا التطبيق بكل يسر وسهولة </a:t>
            </a:r>
            <a:endParaRPr sz="3000" b="1" dirty="0">
              <a:solidFill>
                <a:schemeClr val="bg1">
                  <a:lumMod val="10000"/>
                </a:schemeClr>
              </a:solidFill>
              <a:latin typeface="Adobe Arabic" panose="02040503050201020203" pitchFamily="18" charset="-78"/>
              <a:cs typeface="Adobe Arabic" panose="02040503050201020203" pitchFamily="18" charset="-78"/>
            </a:endParaRPr>
          </a:p>
        </p:txBody>
      </p:sp>
      <p:pic>
        <p:nvPicPr>
          <p:cNvPr id="2" name="Google Shape;460;p29">
            <a:extLst>
              <a:ext uri="{FF2B5EF4-FFF2-40B4-BE49-F238E27FC236}">
                <a16:creationId xmlns:a16="http://schemas.microsoft.com/office/drawing/2014/main" id="{EFFCF0A4-7A8B-2880-CC8D-CF0D4AF8F72A}"/>
              </a:ext>
            </a:extLst>
          </p:cNvPr>
          <p:cNvPicPr preferRelativeResize="0"/>
          <p:nvPr/>
        </p:nvPicPr>
        <p:blipFill rotWithShape="1">
          <a:blip r:embed="rId3">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B6A1CF8E-35E0-D5E8-D23D-1A43693D65C4}"/>
              </a:ext>
            </a:extLst>
          </p:cNvPr>
          <p:cNvPicPr preferRelativeResize="0"/>
          <p:nvPr/>
        </p:nvPicPr>
        <p:blipFill>
          <a:blip r:embed="rId4">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5C07F8EA-2720-E460-E05D-810D62EE0871}"/>
              </a:ext>
            </a:extLst>
          </p:cNvPr>
          <p:cNvPicPr preferRelativeResize="0"/>
          <p:nvPr/>
        </p:nvPicPr>
        <p:blipFill>
          <a:blip r:embed="rId4">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FD4B0380-22EF-AA7E-E29D-7A3AD6EB5C1C}"/>
              </a:ext>
            </a:extLst>
          </p:cNvPr>
          <p:cNvPicPr preferRelativeResize="0"/>
          <p:nvPr/>
        </p:nvPicPr>
        <p:blipFill rotWithShape="1">
          <a:blip r:embed="rId5">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25BE581D-A914-359B-171C-44C2403DC130}"/>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001F432A-BDDF-191B-7016-84243E0C4352}"/>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B13024E0-32BC-BDE6-1E8F-A8D4C360C6A8}"/>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4D4A595E-3321-D787-7851-A209080BAEC2}"/>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pic>
        <p:nvPicPr>
          <p:cNvPr id="10" name="Google Shape;495;p31">
            <a:extLst>
              <a:ext uri="{FF2B5EF4-FFF2-40B4-BE49-F238E27FC236}">
                <a16:creationId xmlns:a16="http://schemas.microsoft.com/office/drawing/2014/main" id="{2F2B3A1A-24F5-01CA-BC9E-85A11F136931}"/>
              </a:ext>
            </a:extLst>
          </p:cNvPr>
          <p:cNvPicPr preferRelativeResize="0"/>
          <p:nvPr/>
        </p:nvPicPr>
        <p:blipFill rotWithShape="1">
          <a:blip r:embed="rId6">
            <a:alphaModFix/>
          </a:blip>
          <a:srcRect t="465" b="475"/>
          <a:stretch/>
        </p:blipFill>
        <p:spPr>
          <a:xfrm>
            <a:off x="7592332" y="453648"/>
            <a:ext cx="265550" cy="258850"/>
          </a:xfrm>
          <a:prstGeom prst="rect">
            <a:avLst/>
          </a:prstGeom>
          <a:noFill/>
          <a:ln>
            <a:noFill/>
          </a:ln>
        </p:spPr>
      </p:pic>
      <p:pic>
        <p:nvPicPr>
          <p:cNvPr id="1026" name="Picture 2" descr="Asking Illustrations and Clip Art. 78,039 Asking royalty free illustrations  and drawings available to search from thousands of stock vector EPS clipart  graphic designers.">
            <a:extLst>
              <a:ext uri="{FF2B5EF4-FFF2-40B4-BE49-F238E27FC236}">
                <a16:creationId xmlns:a16="http://schemas.microsoft.com/office/drawing/2014/main" id="{9E1385ED-5B3A-4A3C-56E7-107BD89C8416}"/>
              </a:ext>
            </a:extLst>
          </p:cNvPr>
          <p:cNvPicPr>
            <a:picLocks noChangeAspect="1" noChangeArrowheads="1"/>
          </p:cNvPicPr>
          <p:nvPr/>
        </p:nvPicPr>
        <p:blipFill rotWithShape="1">
          <a:blip r:embed="rId7">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r="11087"/>
          <a:stretch/>
        </p:blipFill>
        <p:spPr bwMode="auto">
          <a:xfrm>
            <a:off x="6998538" y="1107448"/>
            <a:ext cx="1149417" cy="146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66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title"/>
          </p:nvPr>
        </p:nvSpPr>
        <p:spPr>
          <a:xfrm>
            <a:off x="962530" y="393425"/>
            <a:ext cx="7175708" cy="572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ar-SA" sz="4000" dirty="0">
                <a:latin typeface="Adobe Arabic" panose="02040503050201020203" pitchFamily="18" charset="-78"/>
                <a:cs typeface="Adobe Arabic" panose="02040503050201020203" pitchFamily="18" charset="-78"/>
              </a:rPr>
              <a:t>مقترحات لتطوير تطبيق هاتف ذكي لمساعدة كبار السن</a:t>
            </a:r>
            <a:endParaRPr sz="4000" dirty="0">
              <a:latin typeface="Adobe Arabic" panose="02040503050201020203" pitchFamily="18" charset="-78"/>
              <a:cs typeface="Adobe Arabic" panose="02040503050201020203" pitchFamily="18" charset="-78"/>
            </a:endParaRPr>
          </a:p>
        </p:txBody>
      </p:sp>
      <p:sp>
        <p:nvSpPr>
          <p:cNvPr id="494" name="Google Shape;494;p31"/>
          <p:cNvSpPr txBox="1">
            <a:spLocks noGrp="1"/>
          </p:cNvSpPr>
          <p:nvPr>
            <p:ph type="subTitle" idx="1"/>
          </p:nvPr>
        </p:nvSpPr>
        <p:spPr>
          <a:xfrm>
            <a:off x="1203158" y="1436863"/>
            <a:ext cx="7508967" cy="2603700"/>
          </a:xfrm>
          <a:prstGeom prst="rect">
            <a:avLst/>
          </a:prstGeom>
        </p:spPr>
        <p:txBody>
          <a:bodyPr spcFirstLastPara="1" wrap="square" lIns="0" tIns="0" rIns="0" bIns="0" anchor="ctr" anchorCtr="0">
            <a:noAutofit/>
          </a:bodyPr>
          <a:lstStyle/>
          <a:p>
            <a:pPr marL="127000" indent="0" algn="r" rtl="1">
              <a:lnSpc>
                <a:spcPct val="150000"/>
              </a:lnSpc>
              <a:buNone/>
            </a:pPr>
            <a:r>
              <a:rPr lang="ar-SA" sz="3000" b="1" dirty="0">
                <a:solidFill>
                  <a:srgbClr val="000000"/>
                </a:solidFill>
                <a:latin typeface="Adobe Arabic" panose="02040503050201020203" pitchFamily="18" charset="-78"/>
                <a:cs typeface="Adobe Arabic" panose="02040503050201020203" pitchFamily="18" charset="-78"/>
              </a:rPr>
              <a:t>1. </a:t>
            </a:r>
            <a:r>
              <a:rPr lang="en-US" sz="3000" b="1" dirty="0" err="1">
                <a:solidFill>
                  <a:srgbClr val="000000"/>
                </a:solidFill>
                <a:latin typeface="Adobe Arabic" panose="02040503050201020203" pitchFamily="18" charset="-78"/>
                <a:cs typeface="Adobe Arabic" panose="02040503050201020203" pitchFamily="18" charset="-78"/>
              </a:rPr>
              <a:t>ضبط</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حجم</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خط</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النص</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بما</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يناسبهم</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ليتمكنوا</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من</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قراءة</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المعلومات</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بسهولة</a:t>
            </a:r>
            <a:r>
              <a:rPr lang="en-US" sz="3000" b="1" dirty="0">
                <a:solidFill>
                  <a:srgbClr val="000000"/>
                </a:solidFill>
                <a:latin typeface="Adobe Arabic" panose="02040503050201020203" pitchFamily="18" charset="-78"/>
                <a:cs typeface="Adobe Arabic" panose="02040503050201020203" pitchFamily="18" charset="-78"/>
              </a:rPr>
              <a:t> </a:t>
            </a:r>
          </a:p>
          <a:p>
            <a:pPr marL="127000" indent="0" algn="r" rtl="1">
              <a:lnSpc>
                <a:spcPct val="150000"/>
              </a:lnSpc>
              <a:buNone/>
            </a:pPr>
            <a:r>
              <a:rPr lang="ar-SA" sz="3000" b="1" dirty="0">
                <a:solidFill>
                  <a:srgbClr val="000000"/>
                </a:solidFill>
                <a:latin typeface="Adobe Arabic" panose="02040503050201020203" pitchFamily="18" charset="-78"/>
                <a:cs typeface="Adobe Arabic" panose="02040503050201020203" pitchFamily="18" charset="-78"/>
              </a:rPr>
              <a:t>2. </a:t>
            </a:r>
            <a:r>
              <a:rPr lang="en-US" sz="3000" b="1" dirty="0" err="1">
                <a:solidFill>
                  <a:srgbClr val="000000"/>
                </a:solidFill>
                <a:latin typeface="Adobe Arabic" panose="02040503050201020203" pitchFamily="18" charset="-78"/>
                <a:cs typeface="Adobe Arabic" panose="02040503050201020203" pitchFamily="18" charset="-78"/>
              </a:rPr>
              <a:t>ضبط</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حجم</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الأزرار</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وذلك</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لتجنب</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الضغط</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على</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زر</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عن</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طريق</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الخط</a:t>
            </a:r>
            <a:r>
              <a:rPr lang="ar-SA" sz="3000" b="1" dirty="0">
                <a:solidFill>
                  <a:srgbClr val="000000"/>
                </a:solidFill>
                <a:latin typeface="Adobe Arabic" panose="02040503050201020203" pitchFamily="18" charset="-78"/>
                <a:cs typeface="Adobe Arabic" panose="02040503050201020203" pitchFamily="18" charset="-78"/>
              </a:rPr>
              <a:t>أ </a:t>
            </a:r>
            <a:r>
              <a:rPr lang="en-US" sz="3000" b="1" dirty="0">
                <a:solidFill>
                  <a:srgbClr val="000000"/>
                </a:solidFill>
                <a:latin typeface="Adobe Arabic" panose="02040503050201020203" pitchFamily="18" charset="-78"/>
                <a:cs typeface="Adobe Arabic" panose="02040503050201020203" pitchFamily="18" charset="-78"/>
              </a:rPr>
              <a:t> </a:t>
            </a:r>
          </a:p>
          <a:p>
            <a:pPr marL="127000" indent="0" algn="r" rtl="1">
              <a:lnSpc>
                <a:spcPct val="150000"/>
              </a:lnSpc>
              <a:buNone/>
            </a:pPr>
            <a:r>
              <a:rPr lang="ar-SA" sz="3000" b="1" dirty="0">
                <a:solidFill>
                  <a:srgbClr val="000000"/>
                </a:solidFill>
                <a:latin typeface="Adobe Arabic" panose="02040503050201020203" pitchFamily="18" charset="-78"/>
                <a:cs typeface="Adobe Arabic" panose="02040503050201020203" pitchFamily="18" charset="-78"/>
              </a:rPr>
              <a:t>3. </a:t>
            </a:r>
            <a:r>
              <a:rPr lang="en-US" sz="3000" b="1" dirty="0" err="1">
                <a:solidFill>
                  <a:srgbClr val="000000"/>
                </a:solidFill>
                <a:latin typeface="Adobe Arabic" panose="02040503050201020203" pitchFamily="18" charset="-78"/>
                <a:cs typeface="Adobe Arabic" panose="02040503050201020203" pitchFamily="18" charset="-78"/>
              </a:rPr>
              <a:t>القدرة</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على</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تغيير</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الألوان</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داخل</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التطبيق</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إلى</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اللون</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الأسود</a:t>
            </a:r>
            <a:r>
              <a:rPr lang="en-US" sz="3000" b="1" dirty="0">
                <a:solidFill>
                  <a:srgbClr val="000000"/>
                </a:solidFill>
                <a:latin typeface="Adobe Arabic" panose="02040503050201020203" pitchFamily="18" charset="-78"/>
                <a:cs typeface="Adobe Arabic" panose="02040503050201020203" pitchFamily="18" charset="-78"/>
              </a:rPr>
              <a:t> </a:t>
            </a:r>
            <a:r>
              <a:rPr lang="en-US" sz="3000" b="1" dirty="0" err="1">
                <a:solidFill>
                  <a:srgbClr val="000000"/>
                </a:solidFill>
                <a:latin typeface="Adobe Arabic" panose="02040503050201020203" pitchFamily="18" charset="-78"/>
                <a:cs typeface="Adobe Arabic" panose="02040503050201020203" pitchFamily="18" charset="-78"/>
              </a:rPr>
              <a:t>والأبيض</a:t>
            </a:r>
            <a:endParaRPr lang="en-US" sz="3000" b="1" dirty="0">
              <a:solidFill>
                <a:srgbClr val="000000"/>
              </a:solidFill>
              <a:latin typeface="Adobe Arabic" panose="02040503050201020203" pitchFamily="18" charset="-78"/>
              <a:cs typeface="Adobe Arabic" panose="02040503050201020203" pitchFamily="18" charset="-78"/>
            </a:endParaRPr>
          </a:p>
        </p:txBody>
      </p:sp>
      <p:pic>
        <p:nvPicPr>
          <p:cNvPr id="495" name="Google Shape;495;p31"/>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2" name="Google Shape;460;p29">
            <a:extLst>
              <a:ext uri="{FF2B5EF4-FFF2-40B4-BE49-F238E27FC236}">
                <a16:creationId xmlns:a16="http://schemas.microsoft.com/office/drawing/2014/main" id="{CE3AF434-02D8-0428-4030-9CC36B155C9C}"/>
              </a:ext>
            </a:extLst>
          </p:cNvPr>
          <p:cNvPicPr preferRelativeResize="0"/>
          <p:nvPr/>
        </p:nvPicPr>
        <p:blipFill rotWithShape="1">
          <a:blip r:embed="rId4">
            <a:alphaModFix/>
          </a:blip>
          <a:srcRect t="941" b="941"/>
          <a:stretch/>
        </p:blipFill>
        <p:spPr>
          <a:xfrm>
            <a:off x="237300" y="550513"/>
            <a:ext cx="294878" cy="230099"/>
          </a:xfrm>
          <a:prstGeom prst="rect">
            <a:avLst/>
          </a:prstGeom>
          <a:noFill/>
          <a:ln>
            <a:noFill/>
          </a:ln>
        </p:spPr>
      </p:pic>
      <p:pic>
        <p:nvPicPr>
          <p:cNvPr id="3" name="Google Shape;461;p29">
            <a:extLst>
              <a:ext uri="{FF2B5EF4-FFF2-40B4-BE49-F238E27FC236}">
                <a16:creationId xmlns:a16="http://schemas.microsoft.com/office/drawing/2014/main" id="{5134607F-7482-49EE-A36B-F92FFA5CDC53}"/>
              </a:ext>
            </a:extLst>
          </p:cNvPr>
          <p:cNvPicPr preferRelativeResize="0"/>
          <p:nvPr/>
        </p:nvPicPr>
        <p:blipFill>
          <a:blip r:embed="rId5">
            <a:alphaModFix/>
          </a:blip>
          <a:stretch>
            <a:fillRect/>
          </a:stretch>
        </p:blipFill>
        <p:spPr>
          <a:xfrm>
            <a:off x="237300" y="1179943"/>
            <a:ext cx="294875" cy="307964"/>
          </a:xfrm>
          <a:prstGeom prst="rect">
            <a:avLst/>
          </a:prstGeom>
          <a:noFill/>
          <a:ln>
            <a:noFill/>
          </a:ln>
        </p:spPr>
      </p:pic>
      <p:pic>
        <p:nvPicPr>
          <p:cNvPr id="4" name="Google Shape;462;p29">
            <a:extLst>
              <a:ext uri="{FF2B5EF4-FFF2-40B4-BE49-F238E27FC236}">
                <a16:creationId xmlns:a16="http://schemas.microsoft.com/office/drawing/2014/main" id="{0632142A-D0E8-01DE-C552-D2B8AE34D0E0}"/>
              </a:ext>
            </a:extLst>
          </p:cNvPr>
          <p:cNvPicPr preferRelativeResize="0"/>
          <p:nvPr/>
        </p:nvPicPr>
        <p:blipFill>
          <a:blip r:embed="rId5">
            <a:alphaModFix/>
          </a:blip>
          <a:stretch>
            <a:fillRect/>
          </a:stretch>
        </p:blipFill>
        <p:spPr>
          <a:xfrm flipH="1">
            <a:off x="237301" y="3724924"/>
            <a:ext cx="294875" cy="307964"/>
          </a:xfrm>
          <a:prstGeom prst="rect">
            <a:avLst/>
          </a:prstGeom>
          <a:noFill/>
          <a:ln>
            <a:noFill/>
          </a:ln>
        </p:spPr>
      </p:pic>
      <p:pic>
        <p:nvPicPr>
          <p:cNvPr id="5" name="Google Shape;463;p29">
            <a:extLst>
              <a:ext uri="{FF2B5EF4-FFF2-40B4-BE49-F238E27FC236}">
                <a16:creationId xmlns:a16="http://schemas.microsoft.com/office/drawing/2014/main" id="{8BAD5F40-6121-716B-29F9-F7B5C56B816C}"/>
              </a:ext>
            </a:extLst>
          </p:cNvPr>
          <p:cNvPicPr preferRelativeResize="0"/>
          <p:nvPr/>
        </p:nvPicPr>
        <p:blipFill rotWithShape="1">
          <a:blip r:embed="rId6">
            <a:alphaModFix/>
          </a:blip>
          <a:srcRect l="396" r="396"/>
          <a:stretch/>
        </p:blipFill>
        <p:spPr>
          <a:xfrm>
            <a:off x="228050" y="4350525"/>
            <a:ext cx="302603" cy="307950"/>
          </a:xfrm>
          <a:prstGeom prst="rect">
            <a:avLst/>
          </a:prstGeom>
          <a:noFill/>
          <a:ln>
            <a:noFill/>
          </a:ln>
        </p:spPr>
      </p:pic>
      <p:sp>
        <p:nvSpPr>
          <p:cNvPr id="6" name="Google Shape;464;p29">
            <a:extLst>
              <a:ext uri="{FF2B5EF4-FFF2-40B4-BE49-F238E27FC236}">
                <a16:creationId xmlns:a16="http://schemas.microsoft.com/office/drawing/2014/main" id="{953A526D-16A4-6A28-9F5C-4CAD3AEFE50C}"/>
              </a:ext>
            </a:extLst>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01</a:t>
            </a:r>
            <a:endParaRPr sz="1800" b="1" dirty="0">
              <a:solidFill>
                <a:schemeClr val="dk1"/>
              </a:solidFill>
              <a:latin typeface="Raleway"/>
              <a:ea typeface="Raleway"/>
              <a:cs typeface="Raleway"/>
              <a:sym typeface="Raleway"/>
            </a:endParaRPr>
          </a:p>
        </p:txBody>
      </p:sp>
      <p:sp>
        <p:nvSpPr>
          <p:cNvPr id="7" name="Google Shape;465;p29">
            <a:extLst>
              <a:ext uri="{FF2B5EF4-FFF2-40B4-BE49-F238E27FC236}">
                <a16:creationId xmlns:a16="http://schemas.microsoft.com/office/drawing/2014/main" id="{A9EEA5B1-4A89-0AB0-DD61-7EF62D9AB493}"/>
              </a:ext>
            </a:extLst>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02</a:t>
            </a:r>
            <a:endParaRPr sz="1800" b="1" dirty="0">
              <a:solidFill>
                <a:schemeClr val="dk1"/>
              </a:solidFill>
              <a:latin typeface="Raleway"/>
              <a:ea typeface="Raleway"/>
              <a:cs typeface="Raleway"/>
              <a:sym typeface="Raleway"/>
            </a:endParaRPr>
          </a:p>
        </p:txBody>
      </p:sp>
      <p:sp>
        <p:nvSpPr>
          <p:cNvPr id="8" name="Google Shape;466;p29">
            <a:extLst>
              <a:ext uri="{FF2B5EF4-FFF2-40B4-BE49-F238E27FC236}">
                <a16:creationId xmlns:a16="http://schemas.microsoft.com/office/drawing/2014/main" id="{31AEABF4-6A3D-1222-004D-9DE0ACE776E4}"/>
              </a:ext>
            </a:extLst>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03</a:t>
            </a:r>
            <a:endParaRPr sz="1800" b="1" dirty="0">
              <a:solidFill>
                <a:schemeClr val="dk1"/>
              </a:solidFill>
              <a:latin typeface="Raleway"/>
              <a:ea typeface="Raleway"/>
              <a:cs typeface="Raleway"/>
              <a:sym typeface="Raleway"/>
            </a:endParaRPr>
          </a:p>
        </p:txBody>
      </p:sp>
      <p:sp>
        <p:nvSpPr>
          <p:cNvPr id="9" name="Google Shape;467;p29">
            <a:extLst>
              <a:ext uri="{FF2B5EF4-FFF2-40B4-BE49-F238E27FC236}">
                <a16:creationId xmlns:a16="http://schemas.microsoft.com/office/drawing/2014/main" id="{80A2E2D7-896F-F376-A54F-23BEF10D19D1}"/>
              </a:ext>
            </a:extLst>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dk1"/>
                </a:solidFill>
                <a:latin typeface="Raleway"/>
                <a:ea typeface="Raleway"/>
                <a:cs typeface="Raleway"/>
                <a:sym typeface="Raleway"/>
              </a:rPr>
              <a:t>04</a:t>
            </a:r>
            <a:endParaRPr sz="1800" b="1" dirty="0">
              <a:solidFill>
                <a:schemeClr val="dk1"/>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Effect transition="in" filter="randombar(horizontal)">
                                      <p:cBhvr>
                                        <p:cTn id="7" dur="500"/>
                                        <p:tgtEl>
                                          <p:spTgt spid="4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Effect transition="in" filter="randombar(horizontal)">
                                      <p:cBhvr>
                                        <p:cTn id="12" dur="500"/>
                                        <p:tgtEl>
                                          <p:spTgt spid="4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94">
                                            <p:txEl>
                                              <p:pRg st="2" end="2"/>
                                            </p:txEl>
                                          </p:spTgt>
                                        </p:tgtEl>
                                        <p:attrNameLst>
                                          <p:attrName>style.visibility</p:attrName>
                                        </p:attrNameLst>
                                      </p:cBhvr>
                                      <p:to>
                                        <p:strVal val="visible"/>
                                      </p:to>
                                    </p:set>
                                    <p:animEffect transition="in" filter="randombar(horizontal)">
                                      <p:cBhvr>
                                        <p:cTn id="17" dur="500"/>
                                        <p:tgtEl>
                                          <p:spTgt spid="4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47703577"/>
              </p:ext>
            </p:extLst>
          </p:nvPr>
        </p:nvGraphicFramePr>
        <p:xfrm>
          <a:off x="1217069" y="94357"/>
          <a:ext cx="6709864" cy="923407"/>
        </p:xfrm>
        <a:graphic>
          <a:graphicData uri="http://schemas.openxmlformats.org/drawingml/2006/table">
            <a:tbl>
              <a:tblPr rtl="1" firstRow="1" bandRow="1">
                <a:tableStyleId>{5940675A-B579-460E-94D1-54222C63F5DA}</a:tableStyleId>
              </a:tblPr>
              <a:tblGrid>
                <a:gridCol w="3308180">
                  <a:extLst>
                    <a:ext uri="{9D8B030D-6E8A-4147-A177-3AD203B41FA5}">
                      <a16:colId xmlns:a16="http://schemas.microsoft.com/office/drawing/2014/main" val="20000"/>
                    </a:ext>
                  </a:extLst>
                </a:gridCol>
                <a:gridCol w="1539336">
                  <a:extLst>
                    <a:ext uri="{9D8B030D-6E8A-4147-A177-3AD203B41FA5}">
                      <a16:colId xmlns:a16="http://schemas.microsoft.com/office/drawing/2014/main" val="20001"/>
                    </a:ext>
                  </a:extLst>
                </a:gridCol>
                <a:gridCol w="1862348">
                  <a:extLst>
                    <a:ext uri="{9D8B030D-6E8A-4147-A177-3AD203B41FA5}">
                      <a16:colId xmlns:a16="http://schemas.microsoft.com/office/drawing/2014/main" val="20002"/>
                    </a:ext>
                  </a:extLst>
                </a:gridCol>
              </a:tblGrid>
              <a:tr h="292624">
                <a:tc>
                  <a:txBody>
                    <a:bodyPr/>
                    <a:lstStyle/>
                    <a:p>
                      <a:pPr rtl="1">
                        <a:lnSpc>
                          <a:spcPct val="100000"/>
                        </a:lnSpc>
                      </a:pPr>
                      <a:r>
                        <a:rPr lang="ar-SA" sz="1600" b="1" dirty="0">
                          <a:solidFill>
                            <a:srgbClr val="0070C0"/>
                          </a:solidFill>
                          <a:latin typeface="Adobe Arabic" panose="02040503050201020203" charset="-78"/>
                          <a:cs typeface="Adobe Arabic" panose="02040503050201020203" charset="-78"/>
                        </a:rPr>
                        <a:t>ورقة</a:t>
                      </a:r>
                      <a:r>
                        <a:rPr lang="ar-SA" sz="1600" b="1" baseline="0" dirty="0">
                          <a:solidFill>
                            <a:srgbClr val="0070C0"/>
                          </a:solidFill>
                          <a:latin typeface="Adobe Arabic" panose="02040503050201020203" charset="-78"/>
                          <a:cs typeface="Adobe Arabic" panose="02040503050201020203" charset="-78"/>
                        </a:rPr>
                        <a:t> عمل – 2</a:t>
                      </a:r>
                      <a:endParaRPr lang="ar-SA" sz="1600" b="1" dirty="0">
                        <a:solidFill>
                          <a:srgbClr val="0070C0"/>
                        </a:solidFill>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a:latin typeface="Adobe Arabic" panose="02040503050201020203" charset="-78"/>
                          <a:cs typeface="Adobe Arabic" panose="02040503050201020203" charset="-78"/>
                        </a:rPr>
                        <a:t>زمن التنفيذ: 5 د</a:t>
                      </a:r>
                    </a:p>
                  </a:txBody>
                  <a:tcPr marL="40500" marR="101250" marT="25718" marB="25718"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a:latin typeface="Adobe Arabic" panose="02040503050201020203" charset="-78"/>
                          <a:cs typeface="Adobe Arabic" panose="02040503050201020203" charset="-78"/>
                        </a:rPr>
                        <a:t>طريقة التنفيذ: جماعي</a:t>
                      </a:r>
                    </a:p>
                  </a:txBody>
                  <a:tcPr marL="40500" marR="101250" marT="25718" marB="25718"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85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a:latin typeface="Adobe Arabic" panose="02040503050201020203" charset="-78"/>
                          <a:cs typeface="Adobe Arabic" panose="02040503050201020203" charset="-78"/>
                        </a:rPr>
                        <a:t>الاستراتيجية</a:t>
                      </a:r>
                      <a:r>
                        <a:rPr lang="ar-SA" sz="1600" b="1" baseline="0" dirty="0">
                          <a:latin typeface="Adobe Arabic" panose="02040503050201020203" charset="-78"/>
                          <a:cs typeface="Adobe Arabic" panose="02040503050201020203" charset="-78"/>
                        </a:rPr>
                        <a:t> المستخدمة: الذكاءات المتعددة</a:t>
                      </a:r>
                      <a:endParaRPr lang="ar-SA" sz="1600" b="1" dirty="0">
                        <a:latin typeface="Adobe Arabic" panose="02040503050201020203" charset="-78"/>
                        <a:cs typeface="Adobe Arabic" panose="02040503050201020203" charset="-78"/>
                      </a:endParaRP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292624">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a:latin typeface="Adobe Arabic" panose="02040503050201020203" charset="-78"/>
                          <a:cs typeface="Adobe Arabic" panose="02040503050201020203" charset="-78"/>
                        </a:rPr>
                        <a:t>الهدف: أن تضيف الطالبة متطلب جديد في تطبيق الهاتف الذكي للسياحة والموجه لكبار السن</a:t>
                      </a:r>
                    </a:p>
                  </a:txBody>
                  <a:tcPr marL="40500" marR="101250" marT="25718" marB="25718"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1217068" y="1113588"/>
            <a:ext cx="6703304" cy="3942438"/>
          </a:xfrm>
          <a:prstGeom prst="rect">
            <a:avLst/>
          </a:prstGeom>
        </p:spPr>
        <p:txBody>
          <a:bodyPr lIns="135000" tIns="27000" rIns="135000" bIns="27000">
            <a:normAutofit/>
          </a:bodyPr>
          <a:lstStyle/>
          <a:p>
            <a:pPr indent="-27000" algn="ctr" defTabSz="685800" rtl="1">
              <a:buClrTx/>
              <a:defRPr/>
            </a:pPr>
            <a:r>
              <a:rPr lang="ar-SA" sz="2800" b="1" kern="1200" dirty="0">
                <a:solidFill>
                  <a:srgbClr val="0070C0"/>
                </a:solidFill>
                <a:latin typeface="Adobe Arabic" panose="02040503050201020203" charset="-78"/>
                <a:ea typeface="+mn-ea"/>
                <a:cs typeface="Adobe Arabic" panose="02040503050201020203" charset="-78"/>
              </a:rPr>
              <a:t>طالبتي العزيزة،، </a:t>
            </a:r>
          </a:p>
          <a:p>
            <a:pPr indent="-27000" algn="ctr" defTabSz="685800" rtl="1">
              <a:buClrTx/>
              <a:defRPr/>
            </a:pPr>
            <a:r>
              <a:rPr lang="ar-SA" sz="2800" b="1" kern="1200" dirty="0">
                <a:solidFill>
                  <a:prstClr val="black"/>
                </a:solidFill>
                <a:latin typeface="Adobe Arabic" panose="02040503050201020203" charset="-78"/>
                <a:ea typeface="+mn-ea"/>
                <a:cs typeface="Adobe Arabic" panose="02040503050201020203" charset="-78"/>
              </a:rPr>
              <a:t>لديك مقترح لتطوير تطبيق هاتف ذكي في كتابك المدرسي </a:t>
            </a:r>
            <a:r>
              <a:rPr lang="ar-SA" sz="2400" b="1" kern="1200" dirty="0">
                <a:solidFill>
                  <a:prstClr val="black"/>
                </a:solidFill>
                <a:latin typeface="Adobe Arabic" panose="02040503050201020203" charset="-78"/>
                <a:ea typeface="+mn-ea"/>
                <a:cs typeface="Adobe Arabic" panose="02040503050201020203" charset="-78"/>
              </a:rPr>
              <a:t>صفحة</a:t>
            </a:r>
            <a:r>
              <a:rPr lang="ar-SA" sz="1800" b="1" kern="1200" dirty="0">
                <a:solidFill>
                  <a:prstClr val="black"/>
                </a:solidFill>
                <a:latin typeface="Adobe Arabic" panose="02040503050201020203" charset="-78"/>
                <a:ea typeface="+mn-ea"/>
                <a:cs typeface="Adobe Arabic" panose="02040503050201020203" charset="-78"/>
              </a:rPr>
              <a:t> 59-60،</a:t>
            </a:r>
            <a:endParaRPr lang="ar-SA" sz="2800" b="1" kern="1200" dirty="0">
              <a:solidFill>
                <a:prstClr val="black"/>
              </a:solidFill>
              <a:latin typeface="Adobe Arabic" panose="02040503050201020203" charset="-78"/>
              <a:ea typeface="+mn-ea"/>
              <a:cs typeface="Adobe Arabic" panose="02040503050201020203" charset="-78"/>
            </a:endParaRPr>
          </a:p>
          <a:p>
            <a:pPr indent="-27000" algn="ctr" defTabSz="685800" rtl="1">
              <a:buClrTx/>
              <a:defRPr/>
            </a:pPr>
            <a:r>
              <a:rPr lang="ar-SA" sz="2800" b="1" dirty="0">
                <a:solidFill>
                  <a:prstClr val="black"/>
                </a:solidFill>
                <a:latin typeface="Adobe Arabic" panose="02040503050201020203" charset="-78"/>
                <a:cs typeface="Adobe Arabic" panose="02040503050201020203" charset="-78"/>
              </a:rPr>
              <a:t>التطبيق لنظام </a:t>
            </a:r>
            <a:r>
              <a:rPr lang="ar-SA" sz="2800" b="1" dirty="0">
                <a:solidFill>
                  <a:srgbClr val="FF0000"/>
                </a:solidFill>
                <a:latin typeface="Adobe Arabic" panose="02040503050201020203" charset="-78"/>
                <a:cs typeface="Adobe Arabic" panose="02040503050201020203" charset="-78"/>
              </a:rPr>
              <a:t>اندرويد</a:t>
            </a:r>
            <a:r>
              <a:rPr lang="ar-SA" sz="2800" b="1" dirty="0">
                <a:solidFill>
                  <a:prstClr val="black"/>
                </a:solidFill>
                <a:latin typeface="Adobe Arabic" panose="02040503050201020203" charset="-78"/>
                <a:cs typeface="Adobe Arabic" panose="02040503050201020203" charset="-78"/>
              </a:rPr>
              <a:t> ومختص بتقديم المعلومات عن </a:t>
            </a:r>
            <a:r>
              <a:rPr lang="ar-SA" sz="2800" b="1" dirty="0">
                <a:solidFill>
                  <a:srgbClr val="FF0000"/>
                </a:solidFill>
                <a:latin typeface="Adobe Arabic" panose="02040503050201020203" charset="-78"/>
                <a:cs typeface="Adobe Arabic" panose="02040503050201020203" charset="-78"/>
              </a:rPr>
              <a:t>المعالم السياحية</a:t>
            </a:r>
            <a:r>
              <a:rPr lang="ar-SA" sz="2800" b="1" dirty="0">
                <a:solidFill>
                  <a:prstClr val="black"/>
                </a:solidFill>
                <a:latin typeface="Adobe Arabic" panose="02040503050201020203" charset="-78"/>
                <a:cs typeface="Adobe Arabic" panose="02040503050201020203" charset="-78"/>
              </a:rPr>
              <a:t> المختلفة في السعودية، حيث يهدف التطبيق إلى مساعدة </a:t>
            </a:r>
            <a:r>
              <a:rPr lang="ar-SA" sz="2800" b="1" dirty="0">
                <a:solidFill>
                  <a:srgbClr val="FF0000"/>
                </a:solidFill>
                <a:latin typeface="Adobe Arabic" panose="02040503050201020203" charset="-78"/>
                <a:cs typeface="Adobe Arabic" panose="02040503050201020203" charset="-78"/>
              </a:rPr>
              <a:t>كبار السن </a:t>
            </a:r>
            <a:r>
              <a:rPr lang="ar-SA" sz="2800" b="1" dirty="0">
                <a:solidFill>
                  <a:prstClr val="black"/>
                </a:solidFill>
                <a:latin typeface="Adobe Arabic" panose="02040503050201020203" charset="-78"/>
                <a:cs typeface="Adobe Arabic" panose="02040503050201020203" charset="-78"/>
              </a:rPr>
              <a:t>ممن يعانون من </a:t>
            </a:r>
            <a:r>
              <a:rPr lang="ar-SA" sz="2800" b="1" dirty="0">
                <a:solidFill>
                  <a:srgbClr val="FF0000"/>
                </a:solidFill>
                <a:latin typeface="Adobe Arabic" panose="02040503050201020203" charset="-78"/>
                <a:cs typeface="Adobe Arabic" panose="02040503050201020203" charset="-78"/>
              </a:rPr>
              <a:t>مشكلات في الرؤية أو مشكلة ارتعاش الأيدي </a:t>
            </a:r>
            <a:r>
              <a:rPr lang="ar-SA" sz="2800" b="1" dirty="0">
                <a:solidFill>
                  <a:prstClr val="black"/>
                </a:solidFill>
                <a:latin typeface="Adobe Arabic" panose="02040503050201020203" charset="-78"/>
                <a:cs typeface="Adobe Arabic" panose="02040503050201020203" charset="-78"/>
              </a:rPr>
              <a:t>من التصفح على الشاشة.</a:t>
            </a:r>
          </a:p>
        </p:txBody>
      </p:sp>
      <p:sp>
        <p:nvSpPr>
          <p:cNvPr id="2" name="Rectangle 1">
            <a:extLst>
              <a:ext uri="{FF2B5EF4-FFF2-40B4-BE49-F238E27FC236}">
                <a16:creationId xmlns:a16="http://schemas.microsoft.com/office/drawing/2014/main" id="{AAEE9933-B326-0A6D-E1A4-A75E2512E57E}"/>
              </a:ext>
            </a:extLst>
          </p:cNvPr>
          <p:cNvSpPr/>
          <p:nvPr/>
        </p:nvSpPr>
        <p:spPr>
          <a:xfrm>
            <a:off x="566738" y="3681413"/>
            <a:ext cx="7810500" cy="12192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latin typeface="Adobe Arabic" panose="02040503050201020203" charset="-78"/>
                <a:cs typeface="Adobe Arabic" panose="02040503050201020203" charset="-78"/>
              </a:rPr>
              <a:t>أضيفي متطلبين جديدة للتطبيق وهما: </a:t>
            </a:r>
            <a:br>
              <a:rPr lang="ar-SA" sz="2400" b="1" dirty="0">
                <a:solidFill>
                  <a:schemeClr val="tx1"/>
                </a:solidFill>
                <a:latin typeface="Adobe Arabic" panose="02040503050201020203" charset="-78"/>
                <a:cs typeface="Adobe Arabic" panose="02040503050201020203" charset="-78"/>
              </a:rPr>
            </a:br>
            <a:r>
              <a:rPr lang="ar-SA" sz="2400" b="1" dirty="0">
                <a:solidFill>
                  <a:schemeClr val="tx1"/>
                </a:solidFill>
                <a:latin typeface="Adobe Arabic" panose="02040503050201020203" charset="-78"/>
                <a:cs typeface="Adobe Arabic" panose="02040503050201020203" charset="-78"/>
              </a:rPr>
              <a:t>(</a:t>
            </a:r>
            <a:r>
              <a:rPr lang="ar-SA" sz="2400" b="1" dirty="0">
                <a:solidFill>
                  <a:srgbClr val="FF0000"/>
                </a:solidFill>
                <a:latin typeface="Adobe Arabic" panose="02040503050201020203" charset="-78"/>
                <a:cs typeface="Adobe Arabic" panose="02040503050201020203" charset="-78"/>
              </a:rPr>
              <a:t>مساعدة كبار السن الصم ولا يعرفون القراءة</a:t>
            </a:r>
            <a:r>
              <a:rPr lang="ar-SA" sz="2400" b="1" dirty="0">
                <a:solidFill>
                  <a:schemeClr val="tx1"/>
                </a:solidFill>
                <a:latin typeface="Adobe Arabic" panose="02040503050201020203" charset="-78"/>
                <a:cs typeface="Adobe Arabic" panose="02040503050201020203" charset="-78"/>
              </a:rPr>
              <a:t>) و (</a:t>
            </a:r>
            <a:r>
              <a:rPr lang="ar-SA" sz="2400" b="1" dirty="0">
                <a:solidFill>
                  <a:srgbClr val="FF0000"/>
                </a:solidFill>
                <a:latin typeface="Adobe Arabic" panose="02040503050201020203" charset="-78"/>
                <a:cs typeface="Adobe Arabic" panose="02040503050201020203" charset="-78"/>
              </a:rPr>
              <a:t>يعمل أيضا في أجهزة بنظام </a:t>
            </a:r>
            <a:r>
              <a:rPr lang="en-US" sz="2400" b="1" dirty="0">
                <a:solidFill>
                  <a:srgbClr val="FF0000"/>
                </a:solidFill>
                <a:latin typeface="Adobe Arabic" panose="02040503050201020203" charset="-78"/>
                <a:cs typeface="Adobe Arabic" panose="02040503050201020203" charset="-78"/>
              </a:rPr>
              <a:t>iOS</a:t>
            </a:r>
            <a:r>
              <a:rPr lang="ar-SA" sz="2400" b="1" dirty="0">
                <a:solidFill>
                  <a:schemeClr val="tx1"/>
                </a:solidFill>
                <a:latin typeface="Adobe Arabic" panose="02040503050201020203" charset="-78"/>
                <a:cs typeface="Adobe Arabic" panose="02040503050201020203" charset="-78"/>
              </a:rPr>
              <a:t>)</a:t>
            </a:r>
          </a:p>
          <a:p>
            <a:pPr algn="ctr" rtl="1"/>
            <a:r>
              <a:rPr lang="ar-SA" sz="2400" b="1" dirty="0">
                <a:solidFill>
                  <a:schemeClr val="tx1"/>
                </a:solidFill>
                <a:latin typeface="Adobe Arabic" panose="02040503050201020203" charset="-78"/>
                <a:cs typeface="Adobe Arabic" panose="02040503050201020203" charset="-78"/>
              </a:rPr>
              <a:t>ماهي التغييرات التي يمكن أن تضيفيها في مرحلتي التحليل والتصميم.</a:t>
            </a:r>
          </a:p>
        </p:txBody>
      </p:sp>
      <p:sp>
        <p:nvSpPr>
          <p:cNvPr id="3" name="Slide Number Placeholder 2">
            <a:extLst>
              <a:ext uri="{FF2B5EF4-FFF2-40B4-BE49-F238E27FC236}">
                <a16:creationId xmlns:a16="http://schemas.microsoft.com/office/drawing/2014/main" id="{98E389C4-DEA8-FAEA-9A9C-DA28EA35FC48}"/>
              </a:ext>
            </a:extLst>
          </p:cNvPr>
          <p:cNvSpPr>
            <a:spLocks noGrp="1"/>
          </p:cNvSpPr>
          <p:nvPr>
            <p:ph type="sldNum" sz="quarter" idx="12"/>
          </p:nvPr>
        </p:nvSpPr>
        <p:spPr/>
        <p:txBody>
          <a:bodyPr/>
          <a:lstStyle/>
          <a:p>
            <a:fld id="{1C0259F5-17A8-48C3-BEB2-FFECF2A5E66F}" type="slidenum">
              <a:rPr lang="ar-SA" smtClean="0"/>
              <a:pPr/>
              <a:t>8</a:t>
            </a:fld>
            <a:endParaRPr lang="ar-SA" dirty="0"/>
          </a:p>
        </p:txBody>
      </p:sp>
    </p:spTree>
    <p:extLst>
      <p:ext uri="{BB962C8B-B14F-4D97-AF65-F5344CB8AC3E}">
        <p14:creationId xmlns:p14="http://schemas.microsoft.com/office/powerpoint/2010/main" val="3001618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00723D1D-CC2E-88AC-3530-4C274341869A}"/>
              </a:ext>
            </a:extLst>
          </p:cNvPr>
          <p:cNvSpPr/>
          <p:nvPr/>
        </p:nvSpPr>
        <p:spPr>
          <a:xfrm>
            <a:off x="1092095" y="309563"/>
            <a:ext cx="6953250" cy="35385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A3803EB-A56C-A1E1-66ED-4D9157D0380F}"/>
              </a:ext>
            </a:extLst>
          </p:cNvPr>
          <p:cNvSpPr>
            <a:spLocks noGrp="1"/>
          </p:cNvSpPr>
          <p:nvPr>
            <p:ph type="sldNum" sz="quarter" idx="12"/>
          </p:nvPr>
        </p:nvSpPr>
        <p:spPr/>
        <p:txBody>
          <a:bodyPr/>
          <a:lstStyle/>
          <a:p>
            <a:fld id="{1C0259F5-17A8-48C3-BEB2-FFECF2A5E66F}" type="slidenum">
              <a:rPr lang="ar-SA" smtClean="0"/>
              <a:pPr/>
              <a:t>9</a:t>
            </a:fld>
            <a:endParaRPr lang="ar-SA"/>
          </a:p>
        </p:txBody>
      </p:sp>
      <p:pic>
        <p:nvPicPr>
          <p:cNvPr id="4" name="Picture 3">
            <a:extLst>
              <a:ext uri="{FF2B5EF4-FFF2-40B4-BE49-F238E27FC236}">
                <a16:creationId xmlns:a16="http://schemas.microsoft.com/office/drawing/2014/main" id="{5F48E34A-8FC1-A2AA-3871-A119413523C9}"/>
              </a:ext>
            </a:extLst>
          </p:cNvPr>
          <p:cNvPicPr>
            <a:picLocks noChangeAspect="1"/>
          </p:cNvPicPr>
          <p:nvPr/>
        </p:nvPicPr>
        <p:blipFill>
          <a:blip r:embed="rId2"/>
          <a:stretch>
            <a:fillRect/>
          </a:stretch>
        </p:blipFill>
        <p:spPr>
          <a:xfrm>
            <a:off x="2108198" y="609950"/>
            <a:ext cx="4921042" cy="2937764"/>
          </a:xfrm>
          <a:prstGeom prst="rect">
            <a:avLst/>
          </a:prstGeom>
        </p:spPr>
      </p:pic>
      <p:sp>
        <p:nvSpPr>
          <p:cNvPr id="6" name="Rectangle 5">
            <a:extLst>
              <a:ext uri="{FF2B5EF4-FFF2-40B4-BE49-F238E27FC236}">
                <a16:creationId xmlns:a16="http://schemas.microsoft.com/office/drawing/2014/main" id="{82A6F492-C85A-4A72-8624-926C61F5E2D9}"/>
              </a:ext>
            </a:extLst>
          </p:cNvPr>
          <p:cNvSpPr/>
          <p:nvPr/>
        </p:nvSpPr>
        <p:spPr>
          <a:xfrm>
            <a:off x="1358213" y="3848101"/>
            <a:ext cx="6421013" cy="602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1800" b="1" dirty="0">
                <a:solidFill>
                  <a:srgbClr val="FF0000"/>
                </a:solidFill>
              </a:rPr>
              <a:t>مصمم للأشخاص الذين يعانون من مشاكل في السمع ولا يستطيعون القراءة.</a:t>
            </a:r>
          </a:p>
        </p:txBody>
      </p:sp>
    </p:spTree>
    <p:extLst>
      <p:ext uri="{BB962C8B-B14F-4D97-AF65-F5344CB8AC3E}">
        <p14:creationId xmlns:p14="http://schemas.microsoft.com/office/powerpoint/2010/main" val="38399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ute Lovely Interface by Slidesgo">
  <a:themeElements>
    <a:clrScheme name="Simple Light">
      <a:dk1>
        <a:srgbClr val="7376EC"/>
      </a:dk1>
      <a:lt1>
        <a:srgbClr val="CBCDF7"/>
      </a:lt1>
      <a:dk2>
        <a:srgbClr val="595959"/>
      </a:dk2>
      <a:lt2>
        <a:srgbClr val="FFFFFF"/>
      </a:lt2>
      <a:accent1>
        <a:srgbClr val="FFCCC2"/>
      </a:accent1>
      <a:accent2>
        <a:srgbClr val="7376EC"/>
      </a:accent2>
      <a:accent3>
        <a:srgbClr val="FFFFFF"/>
      </a:accent3>
      <a:accent4>
        <a:srgbClr val="FFCCC2"/>
      </a:accent4>
      <a:accent5>
        <a:srgbClr val="7376EC"/>
      </a:accent5>
      <a:accent6>
        <a:srgbClr val="FFFFFF"/>
      </a:accent6>
      <a:hlink>
        <a:srgbClr val="7376E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2525</TotalTime>
  <Words>1875</Words>
  <Application>Microsoft Office PowerPoint</Application>
  <PresentationFormat>عرض على الشاشة (16:9)</PresentationFormat>
  <Paragraphs>456</Paragraphs>
  <Slides>46</Slides>
  <Notes>36</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46</vt:i4>
      </vt:variant>
    </vt:vector>
  </HeadingPairs>
  <TitlesOfParts>
    <vt:vector size="57" baseType="lpstr">
      <vt:lpstr>Cambria</vt:lpstr>
      <vt:lpstr>Arial</vt:lpstr>
      <vt:lpstr>Raleway Black</vt:lpstr>
      <vt:lpstr>Tajawal</vt:lpstr>
      <vt:lpstr>Raleway</vt:lpstr>
      <vt:lpstr>Bebas Neue</vt:lpstr>
      <vt:lpstr>Calibri</vt:lpstr>
      <vt:lpstr>Adobe Arabic</vt:lpstr>
      <vt:lpstr>Raleway ExtraBold</vt:lpstr>
      <vt:lpstr>Wingdings</vt:lpstr>
      <vt:lpstr>Cute Lovely Interface by Slidesgo</vt:lpstr>
      <vt:lpstr>عرض تقديمي في PowerPoint</vt:lpstr>
      <vt:lpstr>عرض تقديمي في PowerPoint</vt:lpstr>
      <vt:lpstr>عرض تقديمي في PowerPoint</vt:lpstr>
      <vt:lpstr>عرض تقديمي في PowerPoint</vt:lpstr>
      <vt:lpstr>مطور التطبيقات : </vt:lpstr>
      <vt:lpstr>عرض تقديمي في PowerPoint</vt:lpstr>
      <vt:lpstr>مقترحات لتطوير تطبيق هاتف ذكي لمساعدة كبار السن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ضعي كل عبارة مناسبة للمرحلة المناسبة في دورة حياة نظام تطبيق هاتف ذكي</vt:lpstr>
      <vt:lpstr>عرض تقديمي في PowerPoint</vt:lpstr>
      <vt:lpstr> مرحلة التحليل Analysis</vt:lpstr>
      <vt:lpstr>عرض تقديمي في PowerPoint</vt:lpstr>
      <vt:lpstr>المتطلبات في مرحلة التحليل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مرحلة التحليل (Analysis)</vt:lpstr>
      <vt:lpstr>عرض تقديمي في PowerPoint</vt:lpstr>
      <vt:lpstr>جمع المتطلبات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ماذا تعلمنا اليوم </vt:lpstr>
      <vt:lpstr>تقويم نهائي</vt:lpstr>
      <vt:lpstr>الواجب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amaal Al-jeaid</dc:creator>
  <cp:lastModifiedBy>rȿƕo</cp:lastModifiedBy>
  <cp:revision>31</cp:revision>
  <dcterms:modified xsi:type="dcterms:W3CDTF">2023-09-19T05:19:39Z</dcterms:modified>
</cp:coreProperties>
</file>