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256" r:id="rId2"/>
    <p:sldId id="371" r:id="rId3"/>
    <p:sldId id="374" r:id="rId4"/>
    <p:sldId id="268" r:id="rId5"/>
    <p:sldId id="257" r:id="rId6"/>
    <p:sldId id="365" r:id="rId7"/>
    <p:sldId id="269" r:id="rId8"/>
    <p:sldId id="270" r:id="rId9"/>
    <p:sldId id="258" r:id="rId10"/>
    <p:sldId id="259" r:id="rId11"/>
    <p:sldId id="271" r:id="rId12"/>
    <p:sldId id="260" r:id="rId13"/>
    <p:sldId id="367" r:id="rId14"/>
    <p:sldId id="368" r:id="rId15"/>
    <p:sldId id="261" r:id="rId16"/>
    <p:sldId id="262" r:id="rId17"/>
    <p:sldId id="273" r:id="rId18"/>
    <p:sldId id="264" r:id="rId19"/>
    <p:sldId id="265" r:id="rId20"/>
    <p:sldId id="274" r:id="rId21"/>
    <p:sldId id="370" r:id="rId22"/>
    <p:sldId id="275" r:id="rId23"/>
    <p:sldId id="266" r:id="rId24"/>
    <p:sldId id="272" r:id="rId25"/>
    <p:sldId id="277" r:id="rId26"/>
    <p:sldId id="279" r:id="rId27"/>
    <p:sldId id="280" r:id="rId28"/>
    <p:sldId id="278" r:id="rId29"/>
    <p:sldId id="276" r:id="rId30"/>
    <p:sldId id="281" r:id="rId31"/>
    <p:sldId id="282" r:id="rId32"/>
    <p:sldId id="283" r:id="rId33"/>
    <p:sldId id="284" r:id="rId34"/>
    <p:sldId id="285" r:id="rId35"/>
    <p:sldId id="286" r:id="rId36"/>
    <p:sldId id="287" r:id="rId37"/>
    <p:sldId id="288" r:id="rId38"/>
    <p:sldId id="364" r:id="rId39"/>
    <p:sldId id="366" r:id="rId40"/>
    <p:sldId id="362" r:id="rId41"/>
  </p:sldIdLst>
  <p:sldSz cx="18288000" cy="10287000"/>
  <p:notesSz cx="6858000" cy="9144000"/>
  <p:embeddedFontLst>
    <p:embeddedFont>
      <p:font typeface="ADLaM Display" panose="02010000000000000000" pitchFamily="2" charset="0"/>
      <p:regular r:id="rId43"/>
    </p:embeddedFont>
    <p:embeddedFont>
      <p:font typeface="Adobe Arabic" panose="02040503050201020203" charset="-78"/>
      <p:regular r:id="rId44"/>
    </p:embeddedFont>
    <p:embeddedFont>
      <p:font typeface="Calibri" panose="020F0502020204030204" pitchFamily="34" charset="0"/>
      <p:regular r:id="rId45"/>
      <p:bold r:id="rId46"/>
      <p:italic r:id="rId47"/>
      <p:boldItalic r:id="rId48"/>
    </p:embeddedFont>
    <p:embeddedFont>
      <p:font typeface="Corbel Light" panose="020B0303020204020204" pitchFamily="34" charset="0"/>
      <p:regular r:id="rId49"/>
      <p:italic r:id="rId50"/>
    </p:embeddedFont>
    <p:embeddedFont>
      <p:font typeface="Marykate" panose="020B0604020202020204" charset="0"/>
      <p:regular r:id="rId51"/>
    </p:embeddedFont>
    <p:embeddedFont>
      <p:font typeface="Microsoft Uighur" panose="02000000000000000000" pitchFamily="2" charset="-78"/>
      <p:regular r:id="rId52"/>
      <p:bold r:id="rId53"/>
    </p:embeddedFont>
    <p:embeddedFont>
      <p:font typeface="Sakkal Majalla" panose="02000000000000000000" pitchFamily="2" charset="-78"/>
      <p:regular r:id="rId54"/>
      <p:bold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FF5050"/>
    <a:srgbClr val="FFC1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نمط فاتح 3 - تميي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3" autoAdjust="0"/>
    <p:restoredTop sz="86015" autoAdjust="0"/>
  </p:normalViewPr>
  <p:slideViewPr>
    <p:cSldViewPr>
      <p:cViewPr>
        <p:scale>
          <a:sx n="39" d="100"/>
          <a:sy n="39" d="100"/>
        </p:scale>
        <p:origin x="502"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BD0E3E31-44E4-45A7-B390-C7664E886E44}" type="datetimeFigureOut">
              <a:rPr lang="ar-SA" smtClean="0"/>
              <a:t>04/03/45</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9015028C-33B8-4D83-983C-D5ABC5C05B56}" type="slidenum">
              <a:rPr lang="ar-SA" smtClean="0"/>
              <a:t>‹#›</a:t>
            </a:fld>
            <a:endParaRPr lang="ar-SA"/>
          </a:p>
        </p:txBody>
      </p:sp>
    </p:spTree>
    <p:extLst>
      <p:ext uri="{BB962C8B-B14F-4D97-AF65-F5344CB8AC3E}">
        <p14:creationId xmlns:p14="http://schemas.microsoft.com/office/powerpoint/2010/main" val="197487936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كبداية في كل عرض حاولي بداية درسك بذكر معين وعيديه فالعروض القادمة عشان يحفظونه حصتك تحفها الملائكة وذكر وبركة وهدوء وسكينة بينك وبين طالباتك ومنها تذكر من الغفلة (التيجان تاج الذكر وتاج التسبيح وتاج الدعاء وتاج الاستغفار ..... الخ </a:t>
            </a:r>
          </a:p>
        </p:txBody>
      </p:sp>
      <p:sp>
        <p:nvSpPr>
          <p:cNvPr id="4" name="عنصر نائب لرقم الشريحة 3"/>
          <p:cNvSpPr>
            <a:spLocks noGrp="1"/>
          </p:cNvSpPr>
          <p:nvPr>
            <p:ph type="sldNum" sz="quarter" idx="5"/>
          </p:nvPr>
        </p:nvSpPr>
        <p:spPr/>
        <p:txBody>
          <a:bodyPr/>
          <a:lstStyle/>
          <a:p>
            <a:fld id="{9015028C-33B8-4D83-983C-D5ABC5C05B56}" type="slidenum">
              <a:rPr lang="ar-SA" smtClean="0"/>
              <a:t>1</a:t>
            </a:fld>
            <a:endParaRPr lang="ar-SA"/>
          </a:p>
        </p:txBody>
      </p:sp>
    </p:spTree>
    <p:extLst>
      <p:ext uri="{BB962C8B-B14F-4D97-AF65-F5344CB8AC3E}">
        <p14:creationId xmlns:p14="http://schemas.microsoft.com/office/powerpoint/2010/main" val="1128130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سؤال مناسب لمراعاة الفروق الفردية ولتحقيق تنوع في مستويات الأسئلة ( مستوى سهل )    </a:t>
            </a:r>
          </a:p>
        </p:txBody>
      </p:sp>
      <p:sp>
        <p:nvSpPr>
          <p:cNvPr id="4" name="عنصر نائب لرقم الشريحة 3"/>
          <p:cNvSpPr>
            <a:spLocks noGrp="1"/>
          </p:cNvSpPr>
          <p:nvPr>
            <p:ph type="sldNum" sz="quarter" idx="5"/>
          </p:nvPr>
        </p:nvSpPr>
        <p:spPr/>
        <p:txBody>
          <a:bodyPr/>
          <a:lstStyle/>
          <a:p>
            <a:fld id="{FA3C320C-D641-4C2F-8451-A6F8982F31AE}" type="slidenum">
              <a:rPr lang="ar-SA" smtClean="0"/>
              <a:t>2</a:t>
            </a:fld>
            <a:endParaRPr lang="ar-SA"/>
          </a:p>
        </p:txBody>
      </p:sp>
    </p:spTree>
    <p:extLst>
      <p:ext uri="{BB962C8B-B14F-4D97-AF65-F5344CB8AC3E}">
        <p14:creationId xmlns:p14="http://schemas.microsoft.com/office/powerpoint/2010/main" val="107826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سؤال مناسب لمراعاة الفروق الفردية ولتحقيق تنوع في مستويات الأسئلة ( مستوى سهل )    </a:t>
            </a:r>
          </a:p>
        </p:txBody>
      </p:sp>
      <p:sp>
        <p:nvSpPr>
          <p:cNvPr id="4" name="عنصر نائب لرقم الشريحة 3"/>
          <p:cNvSpPr>
            <a:spLocks noGrp="1"/>
          </p:cNvSpPr>
          <p:nvPr>
            <p:ph type="sldNum" sz="quarter" idx="5"/>
          </p:nvPr>
        </p:nvSpPr>
        <p:spPr/>
        <p:txBody>
          <a:bodyPr/>
          <a:lstStyle/>
          <a:p>
            <a:fld id="{FA3C320C-D641-4C2F-8451-A6F8982F31AE}" type="slidenum">
              <a:rPr lang="ar-SA" smtClean="0"/>
              <a:t>3</a:t>
            </a:fld>
            <a:endParaRPr lang="ar-SA"/>
          </a:p>
        </p:txBody>
      </p:sp>
    </p:spTree>
    <p:extLst>
      <p:ext uri="{BB962C8B-B14F-4D97-AF65-F5344CB8AC3E}">
        <p14:creationId xmlns:p14="http://schemas.microsoft.com/office/powerpoint/2010/main" val="2823446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الصورة تعبر عن التعاون وان كل مسلم مكمل لأخية المسلم  ( كل مرحله من مراحل دورة النظام مكملة لجميع المراحل الأخرى )</a:t>
            </a:r>
          </a:p>
        </p:txBody>
      </p:sp>
      <p:sp>
        <p:nvSpPr>
          <p:cNvPr id="4" name="عنصر نائب لرقم الشريحة 3"/>
          <p:cNvSpPr>
            <a:spLocks noGrp="1"/>
          </p:cNvSpPr>
          <p:nvPr>
            <p:ph type="sldNum" sz="quarter" idx="5"/>
          </p:nvPr>
        </p:nvSpPr>
        <p:spPr/>
        <p:txBody>
          <a:bodyPr/>
          <a:lstStyle/>
          <a:p>
            <a:fld id="{9015028C-33B8-4D83-983C-D5ABC5C05B56}" type="slidenum">
              <a:rPr lang="ar-SA" smtClean="0"/>
              <a:t>4</a:t>
            </a:fld>
            <a:endParaRPr lang="ar-SA"/>
          </a:p>
        </p:txBody>
      </p:sp>
    </p:spTree>
    <p:extLst>
      <p:ext uri="{BB962C8B-B14F-4D97-AF65-F5344CB8AC3E}">
        <p14:creationId xmlns:p14="http://schemas.microsoft.com/office/powerpoint/2010/main" val="2229282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طباعة الصورة على ورق وتقطيعها والطلب من الطالبات تجميعها </a:t>
            </a:r>
          </a:p>
        </p:txBody>
      </p:sp>
      <p:sp>
        <p:nvSpPr>
          <p:cNvPr id="4" name="عنصر نائب لرقم الشريحة 3"/>
          <p:cNvSpPr>
            <a:spLocks noGrp="1"/>
          </p:cNvSpPr>
          <p:nvPr>
            <p:ph type="sldNum" sz="quarter" idx="5"/>
          </p:nvPr>
        </p:nvSpPr>
        <p:spPr/>
        <p:txBody>
          <a:bodyPr/>
          <a:lstStyle/>
          <a:p>
            <a:fld id="{9015028C-33B8-4D83-983C-D5ABC5C05B56}" type="slidenum">
              <a:rPr lang="ar-SA" smtClean="0"/>
              <a:t>6</a:t>
            </a:fld>
            <a:endParaRPr lang="ar-SA"/>
          </a:p>
        </p:txBody>
      </p:sp>
    </p:spTree>
    <p:extLst>
      <p:ext uri="{BB962C8B-B14F-4D97-AF65-F5344CB8AC3E}">
        <p14:creationId xmlns:p14="http://schemas.microsoft.com/office/powerpoint/2010/main" val="174918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5"/>
          </p:nvPr>
        </p:nvSpPr>
        <p:spPr/>
        <p:txBody>
          <a:bodyPr/>
          <a:lstStyle/>
          <a:p>
            <a:fld id="{9015028C-33B8-4D83-983C-D5ABC5C05B56}" type="slidenum">
              <a:rPr lang="ar-SA" smtClean="0"/>
              <a:t>29</a:t>
            </a:fld>
            <a:endParaRPr lang="ar-SA"/>
          </a:p>
        </p:txBody>
      </p:sp>
    </p:spTree>
    <p:extLst>
      <p:ext uri="{BB962C8B-B14F-4D97-AF65-F5344CB8AC3E}">
        <p14:creationId xmlns:p14="http://schemas.microsoft.com/office/powerpoint/2010/main" val="348399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jpe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13.svg"/><Relationship Id="rId12" Type="http://schemas.openxmlformats.org/officeDocument/2006/relationships/image" Target="../media/image2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4.png"/><Relationship Id="rId5" Type="http://schemas.openxmlformats.org/officeDocument/2006/relationships/image" Target="../media/image2.png"/><Relationship Id="rId10" Type="http://schemas.openxmlformats.org/officeDocument/2006/relationships/image" Target="../media/image35.jpg"/><Relationship Id="rId4" Type="http://schemas.openxmlformats.org/officeDocument/2006/relationships/image" Target="../media/image34.svg"/><Relationship Id="rId9" Type="http://schemas.openxmlformats.org/officeDocument/2006/relationships/image" Target="../media/image5.svg"/><Relationship Id="rId14" Type="http://schemas.openxmlformats.org/officeDocument/2006/relationships/image" Target="../media/image37.sv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2.png"/><Relationship Id="rId7" Type="http://schemas.openxmlformats.org/officeDocument/2006/relationships/image" Target="../media/image39.svg"/><Relationship Id="rId12"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37.svg"/><Relationship Id="rId5" Type="http://schemas.openxmlformats.org/officeDocument/2006/relationships/image" Target="../media/image13.sv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12.png"/><Relationship Id="rId9" Type="http://schemas.openxmlformats.org/officeDocument/2006/relationships/image" Target="../media/image7.svg"/><Relationship Id="rId1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34.svg"/><Relationship Id="rId12"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5.png"/><Relationship Id="rId5" Type="http://schemas.openxmlformats.org/officeDocument/2006/relationships/image" Target="../media/image21.svg"/><Relationship Id="rId10" Type="http://schemas.openxmlformats.org/officeDocument/2006/relationships/image" Target="../media/image44.jpeg"/><Relationship Id="rId4" Type="http://schemas.openxmlformats.org/officeDocument/2006/relationships/image" Target="../media/image20.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7.svg"/><Relationship Id="rId12" Type="http://schemas.openxmlformats.org/officeDocument/2006/relationships/image" Target="../media/image3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6.png"/><Relationship Id="rId5" Type="http://schemas.openxmlformats.org/officeDocument/2006/relationships/image" Target="../media/image11.svg"/><Relationship Id="rId10" Type="http://schemas.openxmlformats.org/officeDocument/2006/relationships/image" Target="../media/image48.png"/><Relationship Id="rId4" Type="http://schemas.openxmlformats.org/officeDocument/2006/relationships/image" Target="../media/image10.png"/><Relationship Id="rId9" Type="http://schemas.openxmlformats.org/officeDocument/2006/relationships/image" Target="../media/image39.svg"/><Relationship Id="rId14" Type="http://schemas.openxmlformats.org/officeDocument/2006/relationships/image" Target="../media/image13.sv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7.svg"/><Relationship Id="rId12" Type="http://schemas.openxmlformats.org/officeDocument/2006/relationships/image" Target="../media/image3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6.png"/><Relationship Id="rId5" Type="http://schemas.openxmlformats.org/officeDocument/2006/relationships/image" Target="../media/image11.svg"/><Relationship Id="rId10" Type="http://schemas.openxmlformats.org/officeDocument/2006/relationships/image" Target="../media/image48.png"/><Relationship Id="rId4" Type="http://schemas.openxmlformats.org/officeDocument/2006/relationships/image" Target="../media/image10.png"/><Relationship Id="rId9" Type="http://schemas.openxmlformats.org/officeDocument/2006/relationships/image" Target="../media/image39.svg"/><Relationship Id="rId14" Type="http://schemas.openxmlformats.org/officeDocument/2006/relationships/image" Target="../media/image13.svg"/></Relationships>
</file>

<file path=ppt/slides/_rels/slide15.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png"/><Relationship Id="rId10" Type="http://schemas.openxmlformats.org/officeDocument/2006/relationships/image" Target="../media/image23.svg"/><Relationship Id="rId4" Type="http://schemas.openxmlformats.org/officeDocument/2006/relationships/image" Target="../media/image30.sv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53.jpeg"/><Relationship Id="rId12" Type="http://schemas.openxmlformats.org/officeDocument/2006/relationships/image" Target="../media/image5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5.jpeg"/><Relationship Id="rId5" Type="http://schemas.openxmlformats.org/officeDocument/2006/relationships/image" Target="../media/image23.svg"/><Relationship Id="rId10" Type="http://schemas.openxmlformats.org/officeDocument/2006/relationships/image" Target="../media/image25.svg"/><Relationship Id="rId4" Type="http://schemas.openxmlformats.org/officeDocument/2006/relationships/image" Target="../media/image22.png"/><Relationship Id="rId9" Type="http://schemas.openxmlformats.org/officeDocument/2006/relationships/image" Target="../media/image24.png"/><Relationship Id="rId14" Type="http://schemas.openxmlformats.org/officeDocument/2006/relationships/image" Target="../media/image21.sv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60.png"/><Relationship Id="rId3" Type="http://schemas.openxmlformats.org/officeDocument/2006/relationships/image" Target="../media/image15.png"/><Relationship Id="rId7" Type="http://schemas.openxmlformats.org/officeDocument/2006/relationships/image" Target="../media/image25.svg"/><Relationship Id="rId12"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58.png"/><Relationship Id="rId5" Type="http://schemas.openxmlformats.org/officeDocument/2006/relationships/image" Target="../media/image23.svg"/><Relationship Id="rId10" Type="http://schemas.openxmlformats.org/officeDocument/2006/relationships/image" Target="../media/image57.png"/><Relationship Id="rId4" Type="http://schemas.openxmlformats.org/officeDocument/2006/relationships/image" Target="../media/image22.png"/><Relationship Id="rId9" Type="http://schemas.openxmlformats.org/officeDocument/2006/relationships/image" Target="../media/image21.sv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7.svg"/></Relationships>
</file>

<file path=ppt/slides/_rels/slide19.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1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63.png"/><Relationship Id="rId12" Type="http://schemas.openxmlformats.org/officeDocument/2006/relationships/image" Target="../media/image68.svg"/><Relationship Id="rId17" Type="http://schemas.openxmlformats.org/officeDocument/2006/relationships/image" Target="../media/image73.svg"/><Relationship Id="rId2" Type="http://schemas.openxmlformats.org/officeDocument/2006/relationships/image" Target="../media/image1.jpeg"/><Relationship Id="rId16"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svg"/><Relationship Id="rId19" Type="http://schemas.openxmlformats.org/officeDocument/2006/relationships/image" Target="../media/image39.svg"/><Relationship Id="rId4" Type="http://schemas.openxmlformats.org/officeDocument/2006/relationships/image" Target="../media/image49.png"/><Relationship Id="rId9" Type="http://schemas.openxmlformats.org/officeDocument/2006/relationships/image" Target="../media/image65.png"/><Relationship Id="rId14" Type="http://schemas.openxmlformats.org/officeDocument/2006/relationships/image" Target="../media/image70.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74.png"/><Relationship Id="rId3" Type="http://schemas.openxmlformats.org/officeDocument/2006/relationships/image" Target="../media/image2.png"/><Relationship Id="rId7" Type="http://schemas.openxmlformats.org/officeDocument/2006/relationships/image" Target="../media/image63.png"/><Relationship Id="rId12" Type="http://schemas.openxmlformats.org/officeDocument/2006/relationships/image" Target="../media/image39.svg"/><Relationship Id="rId17" Type="http://schemas.openxmlformats.org/officeDocument/2006/relationships/image" Target="../media/image78.svg"/><Relationship Id="rId2" Type="http://schemas.openxmlformats.org/officeDocument/2006/relationships/image" Target="../media/image1.jpeg"/><Relationship Id="rId16"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38.png"/><Relationship Id="rId5" Type="http://schemas.openxmlformats.org/officeDocument/2006/relationships/image" Target="../media/image61.png"/><Relationship Id="rId15" Type="http://schemas.openxmlformats.org/officeDocument/2006/relationships/image" Target="../media/image76.png"/><Relationship Id="rId10" Type="http://schemas.openxmlformats.org/officeDocument/2006/relationships/image" Target="../media/image73.svg"/><Relationship Id="rId4" Type="http://schemas.openxmlformats.org/officeDocument/2006/relationships/image" Target="../media/image49.png"/><Relationship Id="rId9" Type="http://schemas.openxmlformats.org/officeDocument/2006/relationships/image" Target="../media/image72.png"/><Relationship Id="rId14" Type="http://schemas.openxmlformats.org/officeDocument/2006/relationships/image" Target="../media/image75.svg"/></Relationships>
</file>

<file path=ppt/slides/_rels/slide21.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36.png"/><Relationship Id="rId12"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6.png"/><Relationship Id="rId5" Type="http://schemas.openxmlformats.org/officeDocument/2006/relationships/image" Target="../media/image38.png"/><Relationship Id="rId10" Type="http://schemas.openxmlformats.org/officeDocument/2006/relationships/image" Target="../media/image11.svg"/><Relationship Id="rId4" Type="http://schemas.openxmlformats.org/officeDocument/2006/relationships/image" Target="../media/image13.svg"/><Relationship Id="rId9" Type="http://schemas.openxmlformats.org/officeDocument/2006/relationships/image" Target="../media/image10.png"/><Relationship Id="rId14" Type="http://schemas.openxmlformats.org/officeDocument/2006/relationships/image" Target="../media/image79.jpeg"/></Relationships>
</file>

<file path=ppt/slides/_rels/slide2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10" Type="http://schemas.openxmlformats.org/officeDocument/2006/relationships/image" Target="../media/image21.svg"/><Relationship Id="rId4" Type="http://schemas.openxmlformats.org/officeDocument/2006/relationships/image" Target="../media/image49.png"/><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10" Type="http://schemas.openxmlformats.org/officeDocument/2006/relationships/image" Target="../media/image21.svg"/><Relationship Id="rId4" Type="http://schemas.openxmlformats.org/officeDocument/2006/relationships/image" Target="../media/image49.png"/><Relationship Id="rId9" Type="http://schemas.openxmlformats.org/officeDocument/2006/relationships/image" Target="../media/image20.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39.svg"/><Relationship Id="rId12"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11.svg"/><Relationship Id="rId5" Type="http://schemas.openxmlformats.org/officeDocument/2006/relationships/image" Target="../media/image13.svg"/><Relationship Id="rId10"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37.svg"/><Relationship Id="rId14"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1.svg"/><Relationship Id="rId11" Type="http://schemas.openxmlformats.org/officeDocument/2006/relationships/image" Target="../media/image15.png"/><Relationship Id="rId5" Type="http://schemas.openxmlformats.org/officeDocument/2006/relationships/image" Target="../media/image80.png"/><Relationship Id="rId10" Type="http://schemas.openxmlformats.org/officeDocument/2006/relationships/image" Target="../media/image21.svg"/><Relationship Id="rId4" Type="http://schemas.openxmlformats.org/officeDocument/2006/relationships/image" Target="../media/image49.png"/><Relationship Id="rId9"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1.svg"/><Relationship Id="rId11" Type="http://schemas.openxmlformats.org/officeDocument/2006/relationships/image" Target="../media/image15.png"/><Relationship Id="rId5" Type="http://schemas.openxmlformats.org/officeDocument/2006/relationships/image" Target="../media/image80.png"/><Relationship Id="rId10" Type="http://schemas.openxmlformats.org/officeDocument/2006/relationships/image" Target="../media/image21.svg"/><Relationship Id="rId4" Type="http://schemas.openxmlformats.org/officeDocument/2006/relationships/image" Target="../media/image49.png"/><Relationship Id="rId9" Type="http://schemas.openxmlformats.org/officeDocument/2006/relationships/image" Target="../media/image20.png"/></Relationships>
</file>

<file path=ppt/slides/_rels/slide2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1.svg"/><Relationship Id="rId11" Type="http://schemas.openxmlformats.org/officeDocument/2006/relationships/image" Target="../media/image15.png"/><Relationship Id="rId5" Type="http://schemas.openxmlformats.org/officeDocument/2006/relationships/image" Target="../media/image80.png"/><Relationship Id="rId10" Type="http://schemas.openxmlformats.org/officeDocument/2006/relationships/image" Target="../media/image21.svg"/><Relationship Id="rId4" Type="http://schemas.openxmlformats.org/officeDocument/2006/relationships/image" Target="../media/image49.png"/><Relationship Id="rId9" Type="http://schemas.openxmlformats.org/officeDocument/2006/relationships/image" Target="../media/image20.png"/></Relationships>
</file>

<file path=ppt/slides/_rels/slide28.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1.svg"/><Relationship Id="rId11" Type="http://schemas.openxmlformats.org/officeDocument/2006/relationships/image" Target="../media/image15.png"/><Relationship Id="rId5" Type="http://schemas.openxmlformats.org/officeDocument/2006/relationships/image" Target="../media/image80.png"/><Relationship Id="rId10" Type="http://schemas.openxmlformats.org/officeDocument/2006/relationships/image" Target="../media/image21.svg"/><Relationship Id="rId4" Type="http://schemas.openxmlformats.org/officeDocument/2006/relationships/image" Target="../media/image49.png"/><Relationship Id="rId9" Type="http://schemas.openxmlformats.org/officeDocument/2006/relationships/image" Target="../media/image20.png"/></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7.svg"/><Relationship Id="rId3" Type="http://schemas.openxmlformats.org/officeDocument/2006/relationships/image" Target="../media/image1.jpeg"/><Relationship Id="rId7" Type="http://schemas.openxmlformats.org/officeDocument/2006/relationships/image" Target="../media/image39.svg"/><Relationship Id="rId12"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11.svg"/><Relationship Id="rId5" Type="http://schemas.openxmlformats.org/officeDocument/2006/relationships/image" Target="../media/image13.svg"/><Relationship Id="rId10"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37.sv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36.png"/><Relationship Id="rId12"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6.png"/><Relationship Id="rId5" Type="http://schemas.openxmlformats.org/officeDocument/2006/relationships/image" Target="../media/image38.png"/><Relationship Id="rId10" Type="http://schemas.openxmlformats.org/officeDocument/2006/relationships/image" Target="../media/image11.svg"/><Relationship Id="rId4" Type="http://schemas.openxmlformats.org/officeDocument/2006/relationships/image" Target="../media/image13.svg"/><Relationship Id="rId9"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49.png"/><Relationship Id="rId9" Type="http://schemas.openxmlformats.org/officeDocument/2006/relationships/image" Target="../media/image15.png"/></Relationships>
</file>

<file path=ppt/slides/_rels/slide32.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36.png"/><Relationship Id="rId12"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6.png"/><Relationship Id="rId5" Type="http://schemas.openxmlformats.org/officeDocument/2006/relationships/image" Target="../media/image38.png"/><Relationship Id="rId10" Type="http://schemas.openxmlformats.org/officeDocument/2006/relationships/image" Target="../media/image11.svg"/><Relationship Id="rId4" Type="http://schemas.openxmlformats.org/officeDocument/2006/relationships/image" Target="../media/image13.svg"/><Relationship Id="rId9" Type="http://schemas.openxmlformats.org/officeDocument/2006/relationships/image" Target="../media/image10.png"/></Relationships>
</file>

<file path=ppt/slides/_rels/slide3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10" Type="http://schemas.openxmlformats.org/officeDocument/2006/relationships/image" Target="../media/image21.svg"/><Relationship Id="rId4" Type="http://schemas.openxmlformats.org/officeDocument/2006/relationships/image" Target="../media/image49.png"/><Relationship Id="rId9" Type="http://schemas.openxmlformats.org/officeDocument/2006/relationships/image" Target="../media/image20.png"/></Relationships>
</file>

<file path=ppt/slides/_rels/slide3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1.svg"/><Relationship Id="rId11" Type="http://schemas.openxmlformats.org/officeDocument/2006/relationships/image" Target="../media/image15.png"/><Relationship Id="rId5" Type="http://schemas.openxmlformats.org/officeDocument/2006/relationships/image" Target="../media/image80.png"/><Relationship Id="rId10" Type="http://schemas.openxmlformats.org/officeDocument/2006/relationships/image" Target="../media/image21.svg"/><Relationship Id="rId4" Type="http://schemas.openxmlformats.org/officeDocument/2006/relationships/image" Target="../media/image49.png"/><Relationship Id="rId9" Type="http://schemas.openxmlformats.org/officeDocument/2006/relationships/image" Target="../media/image20.png"/></Relationships>
</file>

<file path=ppt/slides/_rels/slide35.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36.png"/><Relationship Id="rId12"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15.png"/><Relationship Id="rId5" Type="http://schemas.openxmlformats.org/officeDocument/2006/relationships/image" Target="../media/image38.png"/><Relationship Id="rId15" Type="http://schemas.openxmlformats.org/officeDocument/2006/relationships/image" Target="../media/image83.png"/><Relationship Id="rId10" Type="http://schemas.openxmlformats.org/officeDocument/2006/relationships/image" Target="../media/image7.svg"/><Relationship Id="rId4" Type="http://schemas.openxmlformats.org/officeDocument/2006/relationships/image" Target="../media/image13.svg"/><Relationship Id="rId9" Type="http://schemas.openxmlformats.org/officeDocument/2006/relationships/image" Target="../media/image6.png"/><Relationship Id="rId14" Type="http://schemas.openxmlformats.org/officeDocument/2006/relationships/image" Target="../media/image82.png"/></Relationships>
</file>

<file path=ppt/slides/_rels/slide36.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36.png"/><Relationship Id="rId12"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15.png"/><Relationship Id="rId5" Type="http://schemas.openxmlformats.org/officeDocument/2006/relationships/image" Target="../media/image38.png"/><Relationship Id="rId10" Type="http://schemas.openxmlformats.org/officeDocument/2006/relationships/image" Target="../media/image7.svg"/><Relationship Id="rId4" Type="http://schemas.openxmlformats.org/officeDocument/2006/relationships/image" Target="../media/image13.svg"/><Relationship Id="rId9" Type="http://schemas.openxmlformats.org/officeDocument/2006/relationships/image" Target="../media/image6.png"/><Relationship Id="rId14" Type="http://schemas.openxmlformats.org/officeDocument/2006/relationships/image" Target="../media/image82.png"/></Relationships>
</file>

<file path=ppt/slides/_rels/slide3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1.svg"/><Relationship Id="rId11" Type="http://schemas.openxmlformats.org/officeDocument/2006/relationships/image" Target="../media/image15.png"/><Relationship Id="rId5" Type="http://schemas.openxmlformats.org/officeDocument/2006/relationships/image" Target="../media/image80.png"/><Relationship Id="rId10" Type="http://schemas.openxmlformats.org/officeDocument/2006/relationships/image" Target="../media/image21.svg"/><Relationship Id="rId4" Type="http://schemas.openxmlformats.org/officeDocument/2006/relationships/image" Target="../media/image49.png"/><Relationship Id="rId9" Type="http://schemas.openxmlformats.org/officeDocument/2006/relationships/image" Target="../media/image20.png"/></Relationships>
</file>

<file path=ppt/slides/_rels/slide3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10" Type="http://schemas.openxmlformats.org/officeDocument/2006/relationships/image" Target="../media/image27.svg"/><Relationship Id="rId4" Type="http://schemas.openxmlformats.org/officeDocument/2006/relationships/image" Target="../media/image49.png"/><Relationship Id="rId9" Type="http://schemas.openxmlformats.org/officeDocument/2006/relationships/image" Target="../media/image26.png"/></Relationships>
</file>

<file path=ppt/slides/_rels/slide3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10" Type="http://schemas.openxmlformats.org/officeDocument/2006/relationships/image" Target="../media/image27.svg"/><Relationship Id="rId4" Type="http://schemas.openxmlformats.org/officeDocument/2006/relationships/image" Target="../media/image49.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6.png"/><Relationship Id="rId12" Type="http://schemas.openxmlformats.org/officeDocument/2006/relationships/image" Target="../media/image13.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2.png"/><Relationship Id="rId5" Type="http://schemas.openxmlformats.org/officeDocument/2006/relationships/image" Target="../media/image10.png"/><Relationship Id="rId10" Type="http://schemas.openxmlformats.org/officeDocument/2006/relationships/image" Target="../media/image9.svg"/><Relationship Id="rId4" Type="http://schemas.openxmlformats.org/officeDocument/2006/relationships/image" Target="../media/image14.jpeg"/><Relationship Id="rId9" Type="http://schemas.openxmlformats.org/officeDocument/2006/relationships/image" Target="../media/image8.png"/><Relationship Id="rId14" Type="http://schemas.openxmlformats.org/officeDocument/2006/relationships/image" Target="../media/image5.svg"/></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png"/><Relationship Id="rId7"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7.jpeg"/><Relationship Id="rId5" Type="http://schemas.openxmlformats.org/officeDocument/2006/relationships/image" Target="../media/image13.sv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3.svg"/><Relationship Id="rId10" Type="http://schemas.openxmlformats.org/officeDocument/2006/relationships/image" Target="../media/image11.svg"/><Relationship Id="rId4" Type="http://schemas.openxmlformats.org/officeDocument/2006/relationships/image" Target="../media/image12.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5.svg"/><Relationship Id="rId5" Type="http://schemas.openxmlformats.org/officeDocument/2006/relationships/image" Target="../media/image21.sv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sv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32.png"/><Relationship Id="rId4" Type="http://schemas.openxmlformats.org/officeDocument/2006/relationships/image" Target="../media/image27.sv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ar-SA"/>
          </a:p>
        </p:txBody>
      </p:sp>
      <p:sp>
        <p:nvSpPr>
          <p:cNvPr id="4" name="Freeform 4"/>
          <p:cNvSpPr/>
          <p:nvPr/>
        </p:nvSpPr>
        <p:spPr>
          <a:xfrm>
            <a:off x="2058072" y="1597197"/>
            <a:ext cx="14171857" cy="7336748"/>
          </a:xfrm>
          <a:custGeom>
            <a:avLst/>
            <a:gdLst/>
            <a:ahLst/>
            <a:cxnLst/>
            <a:rect l="l" t="t" r="r" b="b"/>
            <a:pathLst>
              <a:path w="18895809" h="9782330">
                <a:moveTo>
                  <a:pt x="0" y="0"/>
                </a:moveTo>
                <a:lnTo>
                  <a:pt x="18895809" y="0"/>
                </a:lnTo>
                <a:lnTo>
                  <a:pt x="18895809" y="9782329"/>
                </a:lnTo>
                <a:lnTo>
                  <a:pt x="0" y="9782329"/>
                </a:lnTo>
                <a:lnTo>
                  <a:pt x="0" y="0"/>
                </a:lnTo>
                <a:close/>
              </a:path>
            </a:pathLst>
          </a:custGeom>
          <a:blipFill>
            <a:blip r:embed="rId4"/>
            <a:stretch>
              <a:fillRect t="-5190" b="-42337"/>
            </a:stretch>
          </a:blipFill>
        </p:spPr>
        <p:txBody>
          <a:bodyPr/>
          <a:lstStyle/>
          <a:p>
            <a:endParaRPr lang="ar-SA"/>
          </a:p>
        </p:txBody>
      </p:sp>
      <p:pic>
        <p:nvPicPr>
          <p:cNvPr id="2050" name="Picture 2" descr="تاج الاستغفار | Hipster home decor, Wisdom quotes life, Hipster home">
            <a:extLst>
              <a:ext uri="{FF2B5EF4-FFF2-40B4-BE49-F238E27FC236}">
                <a16:creationId xmlns:a16="http://schemas.microsoft.com/office/drawing/2014/main" id="{60E84CF6-660A-0515-D7F5-BA36581100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26" t="20294" b="22812"/>
          <a:stretch/>
        </p:blipFill>
        <p:spPr bwMode="auto">
          <a:xfrm>
            <a:off x="2286000" y="1597195"/>
            <a:ext cx="13563600" cy="7336748"/>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10"/>
          <p:cNvSpPr/>
          <p:nvPr/>
        </p:nvSpPr>
        <p:spPr>
          <a:xfrm>
            <a:off x="15531315" y="6145889"/>
            <a:ext cx="2194959" cy="2788054"/>
          </a:xfrm>
          <a:custGeom>
            <a:avLst/>
            <a:gdLst/>
            <a:ahLst/>
            <a:cxnLst/>
            <a:rect l="l" t="t" r="r" b="b"/>
            <a:pathLst>
              <a:path w="2194959" h="2788054">
                <a:moveTo>
                  <a:pt x="0" y="0"/>
                </a:moveTo>
                <a:lnTo>
                  <a:pt x="2194959" y="0"/>
                </a:lnTo>
                <a:lnTo>
                  <a:pt x="2194959" y="2788054"/>
                </a:lnTo>
                <a:lnTo>
                  <a:pt x="0" y="27880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ar-SA"/>
          </a:p>
        </p:txBody>
      </p:sp>
      <p:sp>
        <p:nvSpPr>
          <p:cNvPr id="11" name="Freeform 11"/>
          <p:cNvSpPr/>
          <p:nvPr/>
        </p:nvSpPr>
        <p:spPr>
          <a:xfrm rot="-4183691">
            <a:off x="-109045" y="86688"/>
            <a:ext cx="3883048" cy="3049957"/>
          </a:xfrm>
          <a:custGeom>
            <a:avLst/>
            <a:gdLst/>
            <a:ahLst/>
            <a:cxnLst/>
            <a:rect l="l" t="t" r="r" b="b"/>
            <a:pathLst>
              <a:path w="3883048" h="3049957">
                <a:moveTo>
                  <a:pt x="0" y="0"/>
                </a:moveTo>
                <a:lnTo>
                  <a:pt x="3883048" y="0"/>
                </a:lnTo>
                <a:lnTo>
                  <a:pt x="3883048" y="3049957"/>
                </a:lnTo>
                <a:lnTo>
                  <a:pt x="0" y="30499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ar-SA"/>
          </a:p>
        </p:txBody>
      </p:sp>
      <p:sp>
        <p:nvSpPr>
          <p:cNvPr id="7" name="Freeform 7"/>
          <p:cNvSpPr/>
          <p:nvPr/>
        </p:nvSpPr>
        <p:spPr>
          <a:xfrm rot="-4388606">
            <a:off x="4192684" y="1723748"/>
            <a:ext cx="1260418" cy="1398523"/>
          </a:xfrm>
          <a:custGeom>
            <a:avLst/>
            <a:gdLst/>
            <a:ahLst/>
            <a:cxnLst/>
            <a:rect l="l" t="t" r="r" b="b"/>
            <a:pathLst>
              <a:path w="1260418" h="1398523">
                <a:moveTo>
                  <a:pt x="0" y="0"/>
                </a:moveTo>
                <a:lnTo>
                  <a:pt x="1260418" y="0"/>
                </a:lnTo>
                <a:lnTo>
                  <a:pt x="1260418" y="1398523"/>
                </a:lnTo>
                <a:lnTo>
                  <a:pt x="0" y="13985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ar-SA"/>
          </a:p>
        </p:txBody>
      </p:sp>
      <p:sp>
        <p:nvSpPr>
          <p:cNvPr id="12" name="مستطيل: زوايا مستديرة 11">
            <a:extLst>
              <a:ext uri="{FF2B5EF4-FFF2-40B4-BE49-F238E27FC236}">
                <a16:creationId xmlns:a16="http://schemas.microsoft.com/office/drawing/2014/main" id="{294785DA-6520-59DB-5C81-E67EC6EDC690}"/>
              </a:ext>
            </a:extLst>
          </p:cNvPr>
          <p:cNvSpPr/>
          <p:nvPr/>
        </p:nvSpPr>
        <p:spPr>
          <a:xfrm>
            <a:off x="2717163" y="3787129"/>
            <a:ext cx="12746909" cy="469101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SA">
              <a:solidFill>
                <a:prstClr val="white"/>
              </a:solidFill>
              <a:latin typeface="Calibri" panose="020F0502020204030204"/>
            </a:endParaRPr>
          </a:p>
        </p:txBody>
      </p:sp>
      <p:sp>
        <p:nvSpPr>
          <p:cNvPr id="9" name="Freeform 9"/>
          <p:cNvSpPr/>
          <p:nvPr/>
        </p:nvSpPr>
        <p:spPr>
          <a:xfrm rot="-1150047">
            <a:off x="2737392" y="8258064"/>
            <a:ext cx="3348950" cy="1351758"/>
          </a:xfrm>
          <a:custGeom>
            <a:avLst/>
            <a:gdLst/>
            <a:ahLst/>
            <a:cxnLst/>
            <a:rect l="l" t="t" r="r" b="b"/>
            <a:pathLst>
              <a:path w="3348950" h="1351758">
                <a:moveTo>
                  <a:pt x="0" y="0"/>
                </a:moveTo>
                <a:lnTo>
                  <a:pt x="3348950" y="0"/>
                </a:lnTo>
                <a:lnTo>
                  <a:pt x="3348950" y="1351758"/>
                </a:lnTo>
                <a:lnTo>
                  <a:pt x="0" y="13517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ar-SA"/>
          </a:p>
        </p:txBody>
      </p:sp>
      <p:sp>
        <p:nvSpPr>
          <p:cNvPr id="5" name="Freeform 5"/>
          <p:cNvSpPr/>
          <p:nvPr/>
        </p:nvSpPr>
        <p:spPr>
          <a:xfrm rot="1838892">
            <a:off x="14582282" y="1061943"/>
            <a:ext cx="1213285" cy="1142693"/>
          </a:xfrm>
          <a:custGeom>
            <a:avLst/>
            <a:gdLst/>
            <a:ahLst/>
            <a:cxnLst/>
            <a:rect l="l" t="t" r="r" b="b"/>
            <a:pathLst>
              <a:path w="1617713" h="1523591">
                <a:moveTo>
                  <a:pt x="0" y="0"/>
                </a:moveTo>
                <a:lnTo>
                  <a:pt x="1617713" y="0"/>
                </a:lnTo>
                <a:lnTo>
                  <a:pt x="1617713" y="1523592"/>
                </a:lnTo>
                <a:lnTo>
                  <a:pt x="0" y="152359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ar-SA" dirty="0">
              <a:highlight>
                <a:srgbClr val="FFFF00"/>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2"/>
                                        </p:tgtEl>
                                      </p:cBhvr>
                                    </p:animEffect>
                                    <p:anim calcmode="lin" valueType="num">
                                      <p:cBhvr>
                                        <p:cTn id="7" dur="1000"/>
                                        <p:tgtEl>
                                          <p:spTgt spid="12"/>
                                        </p:tgtEl>
                                        <p:attrNameLst>
                                          <p:attrName>ppt_x</p:attrName>
                                        </p:attrNameLst>
                                      </p:cBhvr>
                                      <p:tavLst>
                                        <p:tav tm="0">
                                          <p:val>
                                            <p:strVal val="ppt_x"/>
                                          </p:val>
                                        </p:tav>
                                        <p:tav tm="100000">
                                          <p:val>
                                            <p:strVal val="ppt_x"/>
                                          </p:val>
                                        </p:tav>
                                      </p:tavLst>
                                    </p:anim>
                                    <p:anim calcmode="lin" valueType="num">
                                      <p:cBhvr>
                                        <p:cTn id="8" dur="1000"/>
                                        <p:tgtEl>
                                          <p:spTgt spid="12"/>
                                        </p:tgtEl>
                                        <p:attrNameLst>
                                          <p:attrName>ppt_y</p:attrName>
                                        </p:attrNameLst>
                                      </p:cBhvr>
                                      <p:tavLst>
                                        <p:tav tm="0">
                                          <p:val>
                                            <p:strVal val="ppt_y"/>
                                          </p:val>
                                        </p:tav>
                                        <p:tav tm="100000">
                                          <p:val>
                                            <p:strVal val="ppt_y+.1"/>
                                          </p:val>
                                        </p:tav>
                                      </p:tavLst>
                                    </p:anim>
                                    <p:set>
                                      <p:cBhvr>
                                        <p:cTn id="9"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ar-SA"/>
          </a:p>
        </p:txBody>
      </p:sp>
      <p:sp>
        <p:nvSpPr>
          <p:cNvPr id="3" name="Freeform 3"/>
          <p:cNvSpPr/>
          <p:nvPr/>
        </p:nvSpPr>
        <p:spPr>
          <a:xfrm rot="-5292464">
            <a:off x="16148032" y="1139828"/>
            <a:ext cx="2915037" cy="2029926"/>
          </a:xfrm>
          <a:custGeom>
            <a:avLst/>
            <a:gdLst/>
            <a:ahLst/>
            <a:cxnLst/>
            <a:rect l="l" t="t" r="r" b="b"/>
            <a:pathLst>
              <a:path w="2915037" h="2029926">
                <a:moveTo>
                  <a:pt x="0" y="0"/>
                </a:moveTo>
                <a:lnTo>
                  <a:pt x="2915037" y="0"/>
                </a:lnTo>
                <a:lnTo>
                  <a:pt x="2915037" y="2029926"/>
                </a:lnTo>
                <a:lnTo>
                  <a:pt x="0" y="20299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ar-SA"/>
          </a:p>
        </p:txBody>
      </p:sp>
      <p:grpSp>
        <p:nvGrpSpPr>
          <p:cNvPr id="5" name="Group 5"/>
          <p:cNvGrpSpPr/>
          <p:nvPr/>
        </p:nvGrpSpPr>
        <p:grpSpPr>
          <a:xfrm>
            <a:off x="3326269" y="190499"/>
            <a:ext cx="12841625" cy="8915467"/>
            <a:chOff x="0" y="0"/>
            <a:chExt cx="15469336" cy="7980677"/>
          </a:xfrm>
        </p:grpSpPr>
        <p:sp>
          <p:nvSpPr>
            <p:cNvPr id="6" name="Freeform 6"/>
            <p:cNvSpPr/>
            <p:nvPr/>
          </p:nvSpPr>
          <p:spPr>
            <a:xfrm>
              <a:off x="0" y="315916"/>
              <a:ext cx="15469336" cy="7664761"/>
            </a:xfrm>
            <a:custGeom>
              <a:avLst/>
              <a:gdLst/>
              <a:ahLst/>
              <a:cxnLst/>
              <a:rect l="l" t="t" r="r" b="b"/>
              <a:pathLst>
                <a:path w="15469336" h="7664761">
                  <a:moveTo>
                    <a:pt x="0" y="0"/>
                  </a:moveTo>
                  <a:lnTo>
                    <a:pt x="15469336" y="0"/>
                  </a:lnTo>
                  <a:lnTo>
                    <a:pt x="15469336" y="7664761"/>
                  </a:lnTo>
                  <a:lnTo>
                    <a:pt x="0" y="7664761"/>
                  </a:lnTo>
                  <a:lnTo>
                    <a:pt x="0" y="0"/>
                  </a:lnTo>
                  <a:close/>
                </a:path>
              </a:pathLst>
            </a:custGeom>
            <a:blipFill>
              <a:blip r:embed="rId5"/>
              <a:stretch>
                <a:fillRect l="-11156" t="-64511" r="-18410" b="-35206"/>
              </a:stretch>
            </a:blipFill>
          </p:spPr>
          <p:txBody>
            <a:bodyPr/>
            <a:lstStyle/>
            <a:p>
              <a:endParaRPr lang="ar-SA"/>
            </a:p>
          </p:txBody>
        </p:sp>
        <p:sp>
          <p:nvSpPr>
            <p:cNvPr id="7" name="Freeform 7"/>
            <p:cNvSpPr/>
            <p:nvPr/>
          </p:nvSpPr>
          <p:spPr>
            <a:xfrm rot="1699596">
              <a:off x="13648210" y="259858"/>
              <a:ext cx="1436787" cy="1353192"/>
            </a:xfrm>
            <a:custGeom>
              <a:avLst/>
              <a:gdLst/>
              <a:ahLst/>
              <a:cxnLst/>
              <a:rect l="l" t="t" r="r" b="b"/>
              <a:pathLst>
                <a:path w="1436787" h="1353192">
                  <a:moveTo>
                    <a:pt x="0" y="0"/>
                  </a:moveTo>
                  <a:lnTo>
                    <a:pt x="1436787" y="0"/>
                  </a:lnTo>
                  <a:lnTo>
                    <a:pt x="1436787" y="1353192"/>
                  </a:lnTo>
                  <a:lnTo>
                    <a:pt x="0" y="13531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ar-SA"/>
            </a:p>
          </p:txBody>
        </p:sp>
      </p:grpSp>
      <p:sp>
        <p:nvSpPr>
          <p:cNvPr id="8" name="Freeform 8"/>
          <p:cNvSpPr/>
          <p:nvPr/>
        </p:nvSpPr>
        <p:spPr>
          <a:xfrm>
            <a:off x="672140" y="651874"/>
            <a:ext cx="1572705" cy="1997662"/>
          </a:xfrm>
          <a:custGeom>
            <a:avLst/>
            <a:gdLst/>
            <a:ahLst/>
            <a:cxnLst/>
            <a:rect l="l" t="t" r="r" b="b"/>
            <a:pathLst>
              <a:path w="1572705" h="1997662">
                <a:moveTo>
                  <a:pt x="0" y="0"/>
                </a:moveTo>
                <a:lnTo>
                  <a:pt x="1572705" y="0"/>
                </a:lnTo>
                <a:lnTo>
                  <a:pt x="1572705" y="1997662"/>
                </a:lnTo>
                <a:lnTo>
                  <a:pt x="0" y="19976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ar-SA"/>
          </a:p>
        </p:txBody>
      </p:sp>
      <p:grpSp>
        <p:nvGrpSpPr>
          <p:cNvPr id="10" name="Group 10"/>
          <p:cNvGrpSpPr>
            <a:grpSpLocks noChangeAspect="1"/>
          </p:cNvGrpSpPr>
          <p:nvPr/>
        </p:nvGrpSpPr>
        <p:grpSpPr>
          <a:xfrm>
            <a:off x="4005205" y="2667583"/>
            <a:ext cx="4595746" cy="4595746"/>
            <a:chOff x="0" y="0"/>
            <a:chExt cx="6350000" cy="6350000"/>
          </a:xfrm>
        </p:grpSpPr>
        <p:sp>
          <p:nvSpPr>
            <p:cNvPr id="11" name="Freeform 11"/>
            <p:cNvSpPr/>
            <p:nvPr/>
          </p:nvSpPr>
          <p:spPr>
            <a:xfrm>
              <a:off x="88900" y="88900"/>
              <a:ext cx="6172200" cy="6172200"/>
            </a:xfrm>
            <a:custGeom>
              <a:avLst/>
              <a:gdLst/>
              <a:ahLst/>
              <a:cxnLst/>
              <a:rect l="l" t="t" r="r" b="b"/>
              <a:pathLst>
                <a:path w="6172200" h="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10">
                <a:extLst>
                  <a:ext uri="{28A0092B-C50C-407E-A947-70E740481C1C}">
                    <a14:useLocalDpi xmlns:a14="http://schemas.microsoft.com/office/drawing/2010/main" val="0"/>
                  </a:ext>
                </a:extLst>
              </a:blip>
              <a:stretch>
                <a:fillRect/>
              </a:stretch>
            </a:blipFill>
          </p:spPr>
          <p:txBody>
            <a:bodyPr/>
            <a:lstStyle/>
            <a:p>
              <a:endParaRPr lang="ar-SA"/>
            </a:p>
          </p:txBody>
        </p:sp>
        <p:sp>
          <p:nvSpPr>
            <p:cNvPr id="12" name="Freeform 12"/>
            <p:cNvSpPr/>
            <p:nvPr/>
          </p:nvSpPr>
          <p:spPr>
            <a:xfrm>
              <a:off x="0" y="0"/>
              <a:ext cx="6350000" cy="6350000"/>
            </a:xfrm>
            <a:custGeom>
              <a:avLst/>
              <a:gdLst/>
              <a:ahLst/>
              <a:cxnLst/>
              <a:rect l="l" t="t" r="r" b="b"/>
              <a:pathLst>
                <a:path w="6350000" h="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000000"/>
            </a:solidFill>
          </p:spPr>
          <p:txBody>
            <a:bodyPr/>
            <a:lstStyle/>
            <a:p>
              <a:endParaRPr lang="ar-SA"/>
            </a:p>
          </p:txBody>
        </p:sp>
      </p:grpSp>
      <p:sp>
        <p:nvSpPr>
          <p:cNvPr id="13" name="Freeform 13"/>
          <p:cNvSpPr/>
          <p:nvPr/>
        </p:nvSpPr>
        <p:spPr>
          <a:xfrm rot="-3098941">
            <a:off x="2237814" y="7478990"/>
            <a:ext cx="1839919" cy="2340120"/>
          </a:xfrm>
          <a:custGeom>
            <a:avLst/>
            <a:gdLst/>
            <a:ahLst/>
            <a:cxnLst/>
            <a:rect l="l" t="t" r="r" b="b"/>
            <a:pathLst>
              <a:path w="1839919" h="2340120">
                <a:moveTo>
                  <a:pt x="0" y="0"/>
                </a:moveTo>
                <a:lnTo>
                  <a:pt x="1839919" y="0"/>
                </a:lnTo>
                <a:lnTo>
                  <a:pt x="1839919" y="2340120"/>
                </a:lnTo>
                <a:lnTo>
                  <a:pt x="0" y="23401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ar-SA"/>
          </a:p>
        </p:txBody>
      </p:sp>
      <p:sp>
        <p:nvSpPr>
          <p:cNvPr id="14" name="Freeform 14"/>
          <p:cNvSpPr/>
          <p:nvPr/>
        </p:nvSpPr>
        <p:spPr>
          <a:xfrm rot="-4101907">
            <a:off x="4990233" y="1195023"/>
            <a:ext cx="828408" cy="692850"/>
          </a:xfrm>
          <a:custGeom>
            <a:avLst/>
            <a:gdLst/>
            <a:ahLst/>
            <a:cxnLst/>
            <a:rect l="l" t="t" r="r" b="b"/>
            <a:pathLst>
              <a:path w="828408" h="692850">
                <a:moveTo>
                  <a:pt x="0" y="0"/>
                </a:moveTo>
                <a:lnTo>
                  <a:pt x="828408" y="0"/>
                </a:lnTo>
                <a:lnTo>
                  <a:pt x="828408" y="692850"/>
                </a:lnTo>
                <a:lnTo>
                  <a:pt x="0" y="69285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ar-SA"/>
          </a:p>
        </p:txBody>
      </p:sp>
      <p:sp>
        <p:nvSpPr>
          <p:cNvPr id="4" name="TextBox 4"/>
          <p:cNvSpPr txBox="1"/>
          <p:nvPr/>
        </p:nvSpPr>
        <p:spPr>
          <a:xfrm>
            <a:off x="8894161" y="2107460"/>
            <a:ext cx="6924158" cy="5052665"/>
          </a:xfrm>
          <a:prstGeom prst="rect">
            <a:avLst/>
          </a:prstGeom>
        </p:spPr>
        <p:txBody>
          <a:bodyPr wrap="square" lIns="0" tIns="0" rIns="0" bIns="0" rtlCol="0" anchor="t">
            <a:spAutoFit/>
          </a:bodyPr>
          <a:lstStyle/>
          <a:p>
            <a:pPr marL="0" lvl="0" indent="0" algn="ctr">
              <a:lnSpc>
                <a:spcPts val="13439"/>
              </a:lnSpc>
              <a:spcBef>
                <a:spcPct val="0"/>
              </a:spcBef>
            </a:pPr>
            <a:r>
              <a:rPr lang="ar-SA" sz="8500" b="1" dirty="0">
                <a:solidFill>
                  <a:schemeClr val="tx2">
                    <a:lumMod val="75000"/>
                  </a:schemeClr>
                </a:solidFill>
                <a:latin typeface="Adobe Arabic" panose="02040503050201020203" pitchFamily="18" charset="-78"/>
                <a:cs typeface="Adobe Arabic" panose="02040503050201020203" pitchFamily="18" charset="-78"/>
              </a:rPr>
              <a:t>ما هو التطبيق المفضل لديك في هاتفك الذكي؟ وماهي مراحل تطوره؟</a:t>
            </a:r>
            <a:endParaRPr lang="en-US" sz="8500" b="1" dirty="0">
              <a:solidFill>
                <a:schemeClr val="tx2">
                  <a:lumMod val="75000"/>
                </a:schemeClr>
              </a:solidFill>
              <a:latin typeface="Adobe Arabic" panose="02040503050201020203" pitchFamily="18" charset="-78"/>
              <a:cs typeface="Adobe Arabic" panose="02040503050201020203" pitchFamily="18" charset="-7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ar-SA"/>
          </a:p>
        </p:txBody>
      </p:sp>
      <p:sp>
        <p:nvSpPr>
          <p:cNvPr id="3" name="Freeform 3"/>
          <p:cNvSpPr/>
          <p:nvPr/>
        </p:nvSpPr>
        <p:spPr>
          <a:xfrm>
            <a:off x="3657600" y="1337737"/>
            <a:ext cx="10527254" cy="2305835"/>
          </a:xfrm>
          <a:custGeom>
            <a:avLst/>
            <a:gdLst/>
            <a:ahLst/>
            <a:cxnLst/>
            <a:rect l="l" t="t" r="r" b="b"/>
            <a:pathLst>
              <a:path w="7549327" h="2305835">
                <a:moveTo>
                  <a:pt x="0" y="0"/>
                </a:moveTo>
                <a:lnTo>
                  <a:pt x="7549328" y="0"/>
                </a:lnTo>
                <a:lnTo>
                  <a:pt x="7549328" y="2305835"/>
                </a:lnTo>
                <a:lnTo>
                  <a:pt x="0" y="2305835"/>
                </a:lnTo>
                <a:lnTo>
                  <a:pt x="0" y="0"/>
                </a:lnTo>
                <a:close/>
              </a:path>
            </a:pathLst>
          </a:custGeom>
          <a:blipFill>
            <a:blip r:embed="rId3"/>
            <a:stretch>
              <a:fillRect l="-13682" t="-42599" r="-2423" b="-147725"/>
            </a:stretch>
          </a:blipFill>
        </p:spPr>
        <p:txBody>
          <a:bodyPr/>
          <a:lstStyle/>
          <a:p>
            <a:endParaRPr lang="ar-SA"/>
          </a:p>
        </p:txBody>
      </p:sp>
      <p:sp>
        <p:nvSpPr>
          <p:cNvPr id="4" name="Freeform 4"/>
          <p:cNvSpPr/>
          <p:nvPr/>
        </p:nvSpPr>
        <p:spPr>
          <a:xfrm rot="1699596">
            <a:off x="3404496" y="1010473"/>
            <a:ext cx="862925" cy="812718"/>
          </a:xfrm>
          <a:custGeom>
            <a:avLst/>
            <a:gdLst/>
            <a:ahLst/>
            <a:cxnLst/>
            <a:rect l="l" t="t" r="r" b="b"/>
            <a:pathLst>
              <a:path w="862925" h="812718">
                <a:moveTo>
                  <a:pt x="0" y="0"/>
                </a:moveTo>
                <a:lnTo>
                  <a:pt x="862925" y="0"/>
                </a:lnTo>
                <a:lnTo>
                  <a:pt x="862925" y="812718"/>
                </a:lnTo>
                <a:lnTo>
                  <a:pt x="0" y="812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ar-SA"/>
          </a:p>
        </p:txBody>
      </p:sp>
      <p:sp>
        <p:nvSpPr>
          <p:cNvPr id="5" name="TextBox 5"/>
          <p:cNvSpPr txBox="1"/>
          <p:nvPr/>
        </p:nvSpPr>
        <p:spPr>
          <a:xfrm>
            <a:off x="3657600" y="1678990"/>
            <a:ext cx="10527254" cy="1558119"/>
          </a:xfrm>
          <a:prstGeom prst="rect">
            <a:avLst/>
          </a:prstGeom>
        </p:spPr>
        <p:txBody>
          <a:bodyPr lIns="0" tIns="0" rIns="0" bIns="0" rtlCol="0" anchor="t">
            <a:spAutoFit/>
          </a:bodyPr>
          <a:lstStyle/>
          <a:p>
            <a:pPr marL="0" lvl="0" indent="0" algn="ctr">
              <a:lnSpc>
                <a:spcPts val="13439"/>
              </a:lnSpc>
              <a:spcBef>
                <a:spcPct val="0"/>
              </a:spcBef>
            </a:pPr>
            <a:r>
              <a:rPr lang="ar-SA" sz="7000" b="1" dirty="0">
                <a:solidFill>
                  <a:srgbClr val="C00000"/>
                </a:solidFill>
                <a:latin typeface="Adobe Arabic" panose="02040503050201020203" pitchFamily="18" charset="-78"/>
                <a:cs typeface="Adobe Arabic" panose="02040503050201020203" pitchFamily="18" charset="-78"/>
              </a:rPr>
              <a:t>توفر دورة حياة تطوير البرمجيات </a:t>
            </a:r>
            <a:endParaRPr lang="en-US" sz="7000" b="1" dirty="0">
              <a:solidFill>
                <a:srgbClr val="C00000"/>
              </a:solidFill>
              <a:latin typeface="Adobe Arabic" panose="02040503050201020203" pitchFamily="18" charset="-78"/>
              <a:cs typeface="Adobe Arabic" panose="02040503050201020203" pitchFamily="18" charset="-78"/>
            </a:endParaRPr>
          </a:p>
        </p:txBody>
      </p:sp>
      <p:sp>
        <p:nvSpPr>
          <p:cNvPr id="6" name="Freeform 6"/>
          <p:cNvSpPr/>
          <p:nvPr/>
        </p:nvSpPr>
        <p:spPr>
          <a:xfrm rot="2962300">
            <a:off x="-662544" y="-398389"/>
            <a:ext cx="2786716" cy="2854178"/>
          </a:xfrm>
          <a:custGeom>
            <a:avLst/>
            <a:gdLst/>
            <a:ahLst/>
            <a:cxnLst/>
            <a:rect l="l" t="t" r="r" b="b"/>
            <a:pathLst>
              <a:path w="2786716" h="2854178">
                <a:moveTo>
                  <a:pt x="0" y="0"/>
                </a:moveTo>
                <a:lnTo>
                  <a:pt x="2786715" y="0"/>
                </a:lnTo>
                <a:lnTo>
                  <a:pt x="2786715" y="2854178"/>
                </a:lnTo>
                <a:lnTo>
                  <a:pt x="0" y="28541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ar-SA"/>
          </a:p>
        </p:txBody>
      </p:sp>
      <p:sp>
        <p:nvSpPr>
          <p:cNvPr id="7" name="Freeform 7"/>
          <p:cNvSpPr/>
          <p:nvPr/>
        </p:nvSpPr>
        <p:spPr>
          <a:xfrm rot="8100000">
            <a:off x="16114224" y="900445"/>
            <a:ext cx="2290151" cy="1798810"/>
          </a:xfrm>
          <a:custGeom>
            <a:avLst/>
            <a:gdLst/>
            <a:ahLst/>
            <a:cxnLst/>
            <a:rect l="l" t="t" r="r" b="b"/>
            <a:pathLst>
              <a:path w="2290151" h="1798810">
                <a:moveTo>
                  <a:pt x="0" y="0"/>
                </a:moveTo>
                <a:lnTo>
                  <a:pt x="2290152" y="0"/>
                </a:lnTo>
                <a:lnTo>
                  <a:pt x="2290152" y="1798810"/>
                </a:lnTo>
                <a:lnTo>
                  <a:pt x="0" y="17988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ar-SA"/>
          </a:p>
        </p:txBody>
      </p:sp>
      <p:sp>
        <p:nvSpPr>
          <p:cNvPr id="20" name="Freeform 20"/>
          <p:cNvSpPr/>
          <p:nvPr/>
        </p:nvSpPr>
        <p:spPr>
          <a:xfrm rot="1546427">
            <a:off x="13778262" y="1156178"/>
            <a:ext cx="813183" cy="680117"/>
          </a:xfrm>
          <a:custGeom>
            <a:avLst/>
            <a:gdLst/>
            <a:ahLst/>
            <a:cxnLst/>
            <a:rect l="l" t="t" r="r" b="b"/>
            <a:pathLst>
              <a:path w="813183" h="680117">
                <a:moveTo>
                  <a:pt x="0" y="0"/>
                </a:moveTo>
                <a:lnTo>
                  <a:pt x="813183" y="0"/>
                </a:lnTo>
                <a:lnTo>
                  <a:pt x="813183" y="680116"/>
                </a:lnTo>
                <a:lnTo>
                  <a:pt x="0" y="6801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ar-SA"/>
          </a:p>
        </p:txBody>
      </p:sp>
      <p:sp>
        <p:nvSpPr>
          <p:cNvPr id="27" name="TextBox 27"/>
          <p:cNvSpPr txBox="1"/>
          <p:nvPr/>
        </p:nvSpPr>
        <p:spPr>
          <a:xfrm>
            <a:off x="3751783" y="4026981"/>
            <a:ext cx="9144000" cy="5876609"/>
          </a:xfrm>
          <a:prstGeom prst="rect">
            <a:avLst/>
          </a:prstGeom>
        </p:spPr>
        <p:txBody>
          <a:bodyPr wrap="square" lIns="0" tIns="0" rIns="0" bIns="0" rtlCol="0" anchor="t">
            <a:spAutoFit/>
          </a:bodyPr>
          <a:lstStyle/>
          <a:p>
            <a:pPr marL="914400" lvl="0" indent="-914400" algn="r" rtl="1">
              <a:lnSpc>
                <a:spcPct val="150000"/>
              </a:lnSpc>
              <a:spcBef>
                <a:spcPct val="0"/>
              </a:spcBef>
              <a:buAutoNum type="arabicPeriod"/>
            </a:pPr>
            <a:r>
              <a:rPr lang="ar-SA" sz="6500" b="1" dirty="0">
                <a:solidFill>
                  <a:srgbClr val="000000"/>
                </a:solidFill>
                <a:latin typeface="Adobe Arabic" panose="02040503050201020203" pitchFamily="18" charset="-78"/>
                <a:cs typeface="Adobe Arabic" panose="02040503050201020203" pitchFamily="18" charset="-78"/>
              </a:rPr>
              <a:t>تحسين المنتج النهائي</a:t>
            </a:r>
          </a:p>
          <a:p>
            <a:pPr marL="914400" lvl="0" indent="-914400" algn="r" rtl="1">
              <a:lnSpc>
                <a:spcPct val="150000"/>
              </a:lnSpc>
              <a:spcBef>
                <a:spcPct val="0"/>
              </a:spcBef>
              <a:buAutoNum type="arabicPeriod"/>
            </a:pPr>
            <a:r>
              <a:rPr lang="ar-SA" sz="6500" b="1" dirty="0">
                <a:solidFill>
                  <a:srgbClr val="000000"/>
                </a:solidFill>
                <a:latin typeface="Adobe Arabic" panose="02040503050201020203" pitchFamily="18" charset="-78"/>
                <a:cs typeface="Adobe Arabic" panose="02040503050201020203" pitchFamily="18" charset="-78"/>
              </a:rPr>
              <a:t>تحسين عمليات الإنتاج والتطوير </a:t>
            </a:r>
          </a:p>
          <a:p>
            <a:pPr marL="914400" lvl="0" indent="-914400" algn="r" rtl="1">
              <a:lnSpc>
                <a:spcPct val="150000"/>
              </a:lnSpc>
              <a:spcBef>
                <a:spcPct val="0"/>
              </a:spcBef>
              <a:buAutoNum type="arabicPeriod"/>
            </a:pPr>
            <a:r>
              <a:rPr lang="ar-SA" sz="6500" b="1" dirty="0">
                <a:solidFill>
                  <a:srgbClr val="000000"/>
                </a:solidFill>
                <a:latin typeface="Adobe Arabic" panose="02040503050201020203" pitchFamily="18" charset="-78"/>
                <a:cs typeface="Adobe Arabic" panose="02040503050201020203" pitchFamily="18" charset="-78"/>
              </a:rPr>
              <a:t>الاستخدام الأمثل للموارد </a:t>
            </a:r>
            <a:endParaRPr lang="en-US" sz="6500" b="1" dirty="0">
              <a:solidFill>
                <a:srgbClr val="000000"/>
              </a:solidFill>
              <a:latin typeface="Adobe Arabic" panose="02040503050201020203" pitchFamily="18" charset="-78"/>
              <a:cs typeface="Adobe Arabic" panose="02040503050201020203" pitchFamily="18" charset="-78"/>
            </a:endParaRPr>
          </a:p>
          <a:p>
            <a:pPr marL="0" lvl="0" indent="0" algn="r">
              <a:lnSpc>
                <a:spcPct val="150000"/>
              </a:lnSpc>
              <a:spcBef>
                <a:spcPct val="0"/>
              </a:spcBef>
            </a:pPr>
            <a:endParaRPr lang="en-US" sz="6500" b="1" dirty="0">
              <a:solidFill>
                <a:srgbClr val="000000"/>
              </a:solidFill>
              <a:latin typeface="Adobe Arabic" panose="02040503050201020203" pitchFamily="18" charset="-78"/>
              <a:cs typeface="Adobe Arabic" panose="02040503050201020203" pitchFamily="18" charset="-78"/>
            </a:endParaRPr>
          </a:p>
        </p:txBody>
      </p:sp>
      <p:sp>
        <p:nvSpPr>
          <p:cNvPr id="29" name="TextBox 29"/>
          <p:cNvSpPr txBox="1"/>
          <p:nvPr/>
        </p:nvSpPr>
        <p:spPr>
          <a:xfrm>
            <a:off x="14965512" y="6755031"/>
            <a:ext cx="2293788"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31" name="Freeform 31"/>
          <p:cNvSpPr/>
          <p:nvPr/>
        </p:nvSpPr>
        <p:spPr>
          <a:xfrm rot="-1803884">
            <a:off x="12747546" y="8256747"/>
            <a:ext cx="2366203" cy="955086"/>
          </a:xfrm>
          <a:custGeom>
            <a:avLst/>
            <a:gdLst/>
            <a:ahLst/>
            <a:cxnLst/>
            <a:rect l="l" t="t" r="r" b="b"/>
            <a:pathLst>
              <a:path w="2366203" h="955086">
                <a:moveTo>
                  <a:pt x="0" y="0"/>
                </a:moveTo>
                <a:lnTo>
                  <a:pt x="2366203" y="0"/>
                </a:lnTo>
                <a:lnTo>
                  <a:pt x="2366203" y="955086"/>
                </a:lnTo>
                <a:lnTo>
                  <a:pt x="0" y="9550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ar-SA"/>
          </a:p>
        </p:txBody>
      </p:sp>
      <p:pic>
        <p:nvPicPr>
          <p:cNvPr id="1026" name="Picture 2" descr="3d Data Rising Trend PNG Transparent Image And Clipart Image For Free  Download - Lovepik | 401893387">
            <a:extLst>
              <a:ext uri="{FF2B5EF4-FFF2-40B4-BE49-F238E27FC236}">
                <a16:creationId xmlns:a16="http://schemas.microsoft.com/office/drawing/2014/main" id="{F7AEC1A1-B4AC-491E-7CBB-37FF8AA31EDC}"/>
              </a:ext>
            </a:extLst>
          </p:cNvPr>
          <p:cNvPicPr>
            <a:picLocks noChangeAspect="1" noChangeArrowheads="1"/>
          </p:cNvPicPr>
          <p:nvPr/>
        </p:nvPicPr>
        <p:blipFill rotWithShape="1">
          <a:blip r:embed="rId14" cstate="print">
            <a:clrChange>
              <a:clrFrom>
                <a:srgbClr val="F6F6F6"/>
              </a:clrFrom>
              <a:clrTo>
                <a:srgbClr val="F6F6F6">
                  <a:alpha val="0"/>
                </a:srgbClr>
              </a:clrTo>
            </a:clrChange>
            <a:extLst>
              <a:ext uri="{28A0092B-C50C-407E-A947-70E740481C1C}">
                <a14:useLocalDpi xmlns:a14="http://schemas.microsoft.com/office/drawing/2010/main" val="0"/>
              </a:ext>
            </a:extLst>
          </a:blip>
          <a:srcRect l="14667" t="8475" r="19174" b="56"/>
          <a:stretch/>
        </p:blipFill>
        <p:spPr bwMode="auto">
          <a:xfrm>
            <a:off x="14530229" y="4435972"/>
            <a:ext cx="2919335" cy="26907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1A70D69F-6443-2D2F-6EAA-AC5B8115979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13835" r="13835"/>
          <a:stretch/>
        </p:blipFill>
        <p:spPr bwMode="auto">
          <a:xfrm>
            <a:off x="958561" y="5845148"/>
            <a:ext cx="3892188" cy="3587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68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wipe(down)">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wipe(down)">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wipe(down)">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ar-SA"/>
          </a:p>
        </p:txBody>
      </p:sp>
      <p:grpSp>
        <p:nvGrpSpPr>
          <p:cNvPr id="3" name="Group 3"/>
          <p:cNvGrpSpPr/>
          <p:nvPr/>
        </p:nvGrpSpPr>
        <p:grpSpPr>
          <a:xfrm>
            <a:off x="207835" y="127678"/>
            <a:ext cx="17791293" cy="9663946"/>
            <a:chOff x="-108049" y="-253709"/>
            <a:chExt cx="23721724" cy="12885262"/>
          </a:xfrm>
        </p:grpSpPr>
        <p:sp>
          <p:nvSpPr>
            <p:cNvPr id="4" name="Freeform 4"/>
            <p:cNvSpPr/>
            <p:nvPr/>
          </p:nvSpPr>
          <p:spPr>
            <a:xfrm>
              <a:off x="0" y="406792"/>
              <a:ext cx="23613675" cy="12224761"/>
            </a:xfrm>
            <a:custGeom>
              <a:avLst/>
              <a:gdLst/>
              <a:ahLst/>
              <a:cxnLst/>
              <a:rect l="l" t="t" r="r" b="b"/>
              <a:pathLst>
                <a:path w="23613675" h="12224761">
                  <a:moveTo>
                    <a:pt x="0" y="0"/>
                  </a:moveTo>
                  <a:lnTo>
                    <a:pt x="23613675" y="0"/>
                  </a:lnTo>
                  <a:lnTo>
                    <a:pt x="23613675" y="12224762"/>
                  </a:lnTo>
                  <a:lnTo>
                    <a:pt x="0" y="12224762"/>
                  </a:lnTo>
                  <a:lnTo>
                    <a:pt x="0" y="0"/>
                  </a:lnTo>
                  <a:close/>
                </a:path>
              </a:pathLst>
            </a:custGeom>
            <a:blipFill>
              <a:blip r:embed="rId3"/>
              <a:stretch>
                <a:fillRect t="-5190" b="-42337"/>
              </a:stretch>
            </a:blipFill>
          </p:spPr>
          <p:txBody>
            <a:bodyPr/>
            <a:lstStyle/>
            <a:p>
              <a:endParaRPr lang="ar-SA" dirty="0"/>
            </a:p>
          </p:txBody>
        </p:sp>
        <p:sp>
          <p:nvSpPr>
            <p:cNvPr id="5" name="Freeform 5"/>
            <p:cNvSpPr/>
            <p:nvPr/>
          </p:nvSpPr>
          <p:spPr>
            <a:xfrm>
              <a:off x="-108049" y="-253709"/>
              <a:ext cx="968329" cy="1895305"/>
            </a:xfrm>
            <a:custGeom>
              <a:avLst/>
              <a:gdLst/>
              <a:ahLst/>
              <a:cxnLst/>
              <a:rect l="l" t="t" r="r" b="b"/>
              <a:pathLst>
                <a:path w="968329" h="1895306">
                  <a:moveTo>
                    <a:pt x="0" y="0"/>
                  </a:moveTo>
                  <a:lnTo>
                    <a:pt x="968329" y="0"/>
                  </a:lnTo>
                  <a:lnTo>
                    <a:pt x="968329" y="1895306"/>
                  </a:lnTo>
                  <a:lnTo>
                    <a:pt x="0" y="18953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ar-SA"/>
            </a:p>
          </p:txBody>
        </p:sp>
      </p:grpSp>
      <p:sp>
        <p:nvSpPr>
          <p:cNvPr id="18" name="TextBox 18"/>
          <p:cNvSpPr txBox="1"/>
          <p:nvPr/>
        </p:nvSpPr>
        <p:spPr>
          <a:xfrm>
            <a:off x="1141916" y="501766"/>
            <a:ext cx="15907668" cy="1231106"/>
          </a:xfrm>
          <a:prstGeom prst="rect">
            <a:avLst/>
          </a:prstGeom>
        </p:spPr>
        <p:txBody>
          <a:bodyPr wrap="square" lIns="0" tIns="0" rIns="0" bIns="0" rtlCol="0" anchor="t">
            <a:spAutoFit/>
          </a:bodyPr>
          <a:lstStyle/>
          <a:p>
            <a:pPr algn="ctr" rtl="1"/>
            <a:r>
              <a:rPr lang="ar-SA" sz="8000" b="1" dirty="0">
                <a:solidFill>
                  <a:schemeClr val="accent2">
                    <a:lumMod val="75000"/>
                  </a:schemeClr>
                </a:solidFill>
                <a:latin typeface="Adobe Arabic" panose="02040503050201020203" pitchFamily="18" charset="-78"/>
                <a:cs typeface="Adobe Arabic" panose="02040503050201020203" pitchFamily="18" charset="-78"/>
              </a:rPr>
              <a:t>دورة حياة النظام (</a:t>
            </a:r>
            <a:r>
              <a:rPr lang="en-US" sz="8000" b="1" dirty="0">
                <a:solidFill>
                  <a:schemeClr val="accent2">
                    <a:lumMod val="75000"/>
                  </a:schemeClr>
                </a:solidFill>
                <a:latin typeface="Adobe Arabic" panose="02040503050201020203" pitchFamily="18" charset="-78"/>
                <a:cs typeface="Adobe Arabic" panose="02040503050201020203" pitchFamily="18" charset="-78"/>
              </a:rPr>
              <a:t>System Life Cycle</a:t>
            </a:r>
            <a:r>
              <a:rPr lang="ar-SA" sz="8000" b="1" dirty="0">
                <a:solidFill>
                  <a:schemeClr val="accent2">
                    <a:lumMod val="75000"/>
                  </a:schemeClr>
                </a:solidFill>
                <a:latin typeface="Adobe Arabic" panose="02040503050201020203" pitchFamily="18" charset="-78"/>
                <a:cs typeface="Adobe Arabic" panose="02040503050201020203" pitchFamily="18" charset="-78"/>
              </a:rPr>
              <a:t>)</a:t>
            </a:r>
          </a:p>
        </p:txBody>
      </p:sp>
      <p:sp>
        <p:nvSpPr>
          <p:cNvPr id="19" name="Freeform 3">
            <a:extLst>
              <a:ext uri="{FF2B5EF4-FFF2-40B4-BE49-F238E27FC236}">
                <a16:creationId xmlns:a16="http://schemas.microsoft.com/office/drawing/2014/main" id="{EEC1041B-3322-A833-A2BC-75CF96C6C68A}"/>
              </a:ext>
            </a:extLst>
          </p:cNvPr>
          <p:cNvSpPr/>
          <p:nvPr/>
        </p:nvSpPr>
        <p:spPr>
          <a:xfrm rot="14730370">
            <a:off x="15616129" y="-129797"/>
            <a:ext cx="2915037" cy="2029926"/>
          </a:xfrm>
          <a:custGeom>
            <a:avLst/>
            <a:gdLst/>
            <a:ahLst/>
            <a:cxnLst/>
            <a:rect l="l" t="t" r="r" b="b"/>
            <a:pathLst>
              <a:path w="2915037" h="2029926">
                <a:moveTo>
                  <a:pt x="0" y="0"/>
                </a:moveTo>
                <a:lnTo>
                  <a:pt x="2915037" y="0"/>
                </a:lnTo>
                <a:lnTo>
                  <a:pt x="2915037" y="2029926"/>
                </a:lnTo>
                <a:lnTo>
                  <a:pt x="0" y="20299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ar-SA"/>
          </a:p>
        </p:txBody>
      </p:sp>
      <p:grpSp>
        <p:nvGrpSpPr>
          <p:cNvPr id="5126" name="مجموعة 5125">
            <a:extLst>
              <a:ext uri="{FF2B5EF4-FFF2-40B4-BE49-F238E27FC236}">
                <a16:creationId xmlns:a16="http://schemas.microsoft.com/office/drawing/2014/main" id="{CB1DE2A4-803F-262D-33EF-E82E8A62A187}"/>
              </a:ext>
            </a:extLst>
          </p:cNvPr>
          <p:cNvGrpSpPr/>
          <p:nvPr/>
        </p:nvGrpSpPr>
        <p:grpSpPr>
          <a:xfrm>
            <a:off x="5602153" y="7782716"/>
            <a:ext cx="5039964" cy="2419666"/>
            <a:chOff x="12024700" y="1876459"/>
            <a:chExt cx="5039964" cy="2419666"/>
          </a:xfrm>
        </p:grpSpPr>
        <p:pic>
          <p:nvPicPr>
            <p:cNvPr id="5122" name="Picture 2">
              <a:extLst>
                <a:ext uri="{FF2B5EF4-FFF2-40B4-BE49-F238E27FC236}">
                  <a16:creationId xmlns:a16="http://schemas.microsoft.com/office/drawing/2014/main" id="{C8870FA8-BB56-934C-D2F5-751916E2146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14396828" y="1876459"/>
              <a:ext cx="2667836" cy="241966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0" name="مستطيل 19">
              <a:extLst>
                <a:ext uri="{FF2B5EF4-FFF2-40B4-BE49-F238E27FC236}">
                  <a16:creationId xmlns:a16="http://schemas.microsoft.com/office/drawing/2014/main" id="{79C3AA42-D819-97C7-D735-FA21F95F5C2A}"/>
                </a:ext>
              </a:extLst>
            </p:cNvPr>
            <p:cNvSpPr/>
            <p:nvPr/>
          </p:nvSpPr>
          <p:spPr>
            <a:xfrm>
              <a:off x="12024700" y="2358702"/>
              <a:ext cx="1877437" cy="1169551"/>
            </a:xfrm>
            <a:prstGeom prst="rect">
              <a:avLst/>
            </a:prstGeom>
            <a:noFill/>
          </p:spPr>
          <p:txBody>
            <a:bodyPr wrap="none" lIns="91440" tIns="45720" rIns="91440" bIns="45720">
              <a:spAutoFit/>
            </a:bodyPr>
            <a:lstStyle/>
            <a:p>
              <a:pPr algn="ctr"/>
              <a:r>
                <a:rPr lang="ar-SA" sz="7000" b="1" dirty="0">
                  <a:ln w="12700" cmpd="sng">
                    <a:solidFill>
                      <a:schemeClr val="tx2">
                        <a:lumMod val="75000"/>
                      </a:schemeClr>
                    </a:solidFill>
                    <a:prstDash val="solid"/>
                  </a:ln>
                  <a:solidFill>
                    <a:schemeClr val="tx2"/>
                  </a:solidFill>
                  <a:latin typeface="Adobe Arabic" panose="02040503050201020203" pitchFamily="18" charset="-78"/>
                  <a:cs typeface="Adobe Arabic" panose="02040503050201020203" pitchFamily="18" charset="-78"/>
                </a:rPr>
                <a:t>التحليل</a:t>
              </a:r>
              <a:endParaRPr lang="ar-SA" sz="7000" b="1" cap="none" spc="0" dirty="0">
                <a:ln w="12700" cmpd="sng">
                  <a:solidFill>
                    <a:schemeClr val="tx2">
                      <a:lumMod val="75000"/>
                    </a:schemeClr>
                  </a:solidFill>
                  <a:prstDash val="solid"/>
                </a:ln>
                <a:solidFill>
                  <a:schemeClr val="tx2"/>
                </a:solidFill>
                <a:effectLst/>
                <a:latin typeface="Adobe Arabic" panose="02040503050201020203" pitchFamily="18" charset="-78"/>
                <a:cs typeface="Adobe Arabic" panose="02040503050201020203" pitchFamily="18" charset="-78"/>
              </a:endParaRPr>
            </a:p>
          </p:txBody>
        </p:sp>
      </p:grpSp>
      <p:grpSp>
        <p:nvGrpSpPr>
          <p:cNvPr id="5127" name="مجموعة 5126">
            <a:extLst>
              <a:ext uri="{FF2B5EF4-FFF2-40B4-BE49-F238E27FC236}">
                <a16:creationId xmlns:a16="http://schemas.microsoft.com/office/drawing/2014/main" id="{389EC080-21BB-0EE4-1C09-1ACA3966B0F7}"/>
              </a:ext>
            </a:extLst>
          </p:cNvPr>
          <p:cNvGrpSpPr/>
          <p:nvPr/>
        </p:nvGrpSpPr>
        <p:grpSpPr>
          <a:xfrm>
            <a:off x="11796044" y="7185844"/>
            <a:ext cx="5253540" cy="2419665"/>
            <a:chOff x="11841156" y="4493071"/>
            <a:chExt cx="5253540" cy="2419665"/>
          </a:xfrm>
        </p:grpSpPr>
        <p:pic>
          <p:nvPicPr>
            <p:cNvPr id="27" name="Picture 2">
              <a:extLst>
                <a:ext uri="{FF2B5EF4-FFF2-40B4-BE49-F238E27FC236}">
                  <a16:creationId xmlns:a16="http://schemas.microsoft.com/office/drawing/2014/main" id="{6EE44520-B97A-AFEA-0E22-AE13D01D34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14419215" y="4493071"/>
              <a:ext cx="2675481" cy="241966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120" name="مستطيل 5119">
              <a:extLst>
                <a:ext uri="{FF2B5EF4-FFF2-40B4-BE49-F238E27FC236}">
                  <a16:creationId xmlns:a16="http://schemas.microsoft.com/office/drawing/2014/main" id="{998F4FBF-4E72-5B84-7632-D479D9665082}"/>
                </a:ext>
              </a:extLst>
            </p:cNvPr>
            <p:cNvSpPr/>
            <p:nvPr/>
          </p:nvSpPr>
          <p:spPr>
            <a:xfrm>
              <a:off x="11841156" y="5334960"/>
              <a:ext cx="2244524" cy="1169551"/>
            </a:xfrm>
            <a:prstGeom prst="rect">
              <a:avLst/>
            </a:prstGeom>
            <a:noFill/>
          </p:spPr>
          <p:txBody>
            <a:bodyPr wrap="none" lIns="91440" tIns="45720" rIns="91440" bIns="45720">
              <a:spAutoFit/>
            </a:bodyPr>
            <a:lstStyle/>
            <a:p>
              <a:pPr algn="ctr"/>
              <a:r>
                <a:rPr lang="ar-SA" sz="7000" b="1" dirty="0">
                  <a:ln w="12700" cmpd="sng">
                    <a:solidFill>
                      <a:schemeClr val="tx2">
                        <a:lumMod val="75000"/>
                      </a:schemeClr>
                    </a:solidFill>
                    <a:prstDash val="solid"/>
                  </a:ln>
                  <a:solidFill>
                    <a:schemeClr val="tx2"/>
                  </a:solidFill>
                  <a:latin typeface="Adobe Arabic" panose="02040503050201020203" pitchFamily="18" charset="-78"/>
                  <a:cs typeface="Adobe Arabic" panose="02040503050201020203" pitchFamily="18" charset="-78"/>
                </a:rPr>
                <a:t>التصميم </a:t>
              </a:r>
              <a:endParaRPr lang="ar-SA" sz="7000" b="1" cap="none" spc="0" dirty="0">
                <a:ln w="12700" cmpd="sng">
                  <a:solidFill>
                    <a:schemeClr val="tx2">
                      <a:lumMod val="75000"/>
                    </a:schemeClr>
                  </a:solidFill>
                  <a:prstDash val="solid"/>
                </a:ln>
                <a:solidFill>
                  <a:schemeClr val="tx2"/>
                </a:solidFill>
                <a:effectLst/>
                <a:latin typeface="Adobe Arabic" panose="02040503050201020203" pitchFamily="18" charset="-78"/>
                <a:cs typeface="Adobe Arabic" panose="02040503050201020203" pitchFamily="18" charset="-78"/>
              </a:endParaRPr>
            </a:p>
          </p:txBody>
        </p:sp>
      </p:grpSp>
      <p:grpSp>
        <p:nvGrpSpPr>
          <p:cNvPr id="5128" name="مجموعة 5127">
            <a:extLst>
              <a:ext uri="{FF2B5EF4-FFF2-40B4-BE49-F238E27FC236}">
                <a16:creationId xmlns:a16="http://schemas.microsoft.com/office/drawing/2014/main" id="{9944107B-0D6C-8B51-6FB9-3820F718063A}"/>
              </a:ext>
            </a:extLst>
          </p:cNvPr>
          <p:cNvGrpSpPr/>
          <p:nvPr/>
        </p:nvGrpSpPr>
        <p:grpSpPr>
          <a:xfrm>
            <a:off x="1214899" y="5380269"/>
            <a:ext cx="5085611" cy="2451370"/>
            <a:chOff x="12021424" y="7184856"/>
            <a:chExt cx="5085611" cy="2451370"/>
          </a:xfrm>
        </p:grpSpPr>
        <p:pic>
          <p:nvPicPr>
            <p:cNvPr id="26" name="Picture 2">
              <a:extLst>
                <a:ext uri="{FF2B5EF4-FFF2-40B4-BE49-F238E27FC236}">
                  <a16:creationId xmlns:a16="http://schemas.microsoft.com/office/drawing/2014/main" id="{FBE02D9C-1FE8-3FB5-A067-B928F3A273E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14431554" y="7184856"/>
              <a:ext cx="2675481" cy="245137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121" name="مستطيل 5120">
              <a:extLst>
                <a:ext uri="{FF2B5EF4-FFF2-40B4-BE49-F238E27FC236}">
                  <a16:creationId xmlns:a16="http://schemas.microsoft.com/office/drawing/2014/main" id="{0D20E959-E2D9-F099-A5B9-53D345B3E07C}"/>
                </a:ext>
              </a:extLst>
            </p:cNvPr>
            <p:cNvSpPr/>
            <p:nvPr/>
          </p:nvSpPr>
          <p:spPr>
            <a:xfrm>
              <a:off x="12021424" y="7928298"/>
              <a:ext cx="1888658" cy="1169551"/>
            </a:xfrm>
            <a:prstGeom prst="rect">
              <a:avLst/>
            </a:prstGeom>
            <a:noFill/>
          </p:spPr>
          <p:txBody>
            <a:bodyPr wrap="none" lIns="91440" tIns="45720" rIns="91440" bIns="45720">
              <a:spAutoFit/>
            </a:bodyPr>
            <a:lstStyle/>
            <a:p>
              <a:pPr algn="ctr"/>
              <a:r>
                <a:rPr lang="ar-SA" sz="7000" b="1" dirty="0">
                  <a:ln w="12700" cmpd="sng">
                    <a:solidFill>
                      <a:schemeClr val="tx2">
                        <a:lumMod val="75000"/>
                      </a:schemeClr>
                    </a:solidFill>
                    <a:prstDash val="solid"/>
                  </a:ln>
                  <a:solidFill>
                    <a:schemeClr val="tx2"/>
                  </a:solidFill>
                  <a:latin typeface="Adobe Arabic" panose="02040503050201020203" pitchFamily="18" charset="-78"/>
                  <a:cs typeface="Adobe Arabic" panose="02040503050201020203" pitchFamily="18" charset="-78"/>
                </a:rPr>
                <a:t>التطوير</a:t>
              </a:r>
              <a:endParaRPr lang="ar-SA" sz="7000" b="1" cap="none" spc="0" dirty="0">
                <a:ln w="12700" cmpd="sng">
                  <a:solidFill>
                    <a:schemeClr val="tx2">
                      <a:lumMod val="75000"/>
                    </a:schemeClr>
                  </a:solidFill>
                  <a:prstDash val="solid"/>
                </a:ln>
                <a:solidFill>
                  <a:schemeClr val="tx2"/>
                </a:solidFill>
                <a:effectLst/>
                <a:latin typeface="Adobe Arabic" panose="02040503050201020203" pitchFamily="18" charset="-78"/>
                <a:cs typeface="Adobe Arabic" panose="02040503050201020203" pitchFamily="18" charset="-78"/>
              </a:endParaRPr>
            </a:p>
          </p:txBody>
        </p:sp>
      </p:grpSp>
      <p:grpSp>
        <p:nvGrpSpPr>
          <p:cNvPr id="5129" name="مجموعة 5128">
            <a:extLst>
              <a:ext uri="{FF2B5EF4-FFF2-40B4-BE49-F238E27FC236}">
                <a16:creationId xmlns:a16="http://schemas.microsoft.com/office/drawing/2014/main" id="{64F928E2-4118-A96E-3EDA-7E80CF03B920}"/>
              </a:ext>
            </a:extLst>
          </p:cNvPr>
          <p:cNvGrpSpPr/>
          <p:nvPr/>
        </p:nvGrpSpPr>
        <p:grpSpPr>
          <a:xfrm>
            <a:off x="74360" y="7775453"/>
            <a:ext cx="5203573" cy="2511547"/>
            <a:chOff x="1614064" y="1684504"/>
            <a:chExt cx="4945009" cy="2511547"/>
          </a:xfrm>
        </p:grpSpPr>
        <p:pic>
          <p:nvPicPr>
            <p:cNvPr id="29" name="Picture 2">
              <a:extLst>
                <a:ext uri="{FF2B5EF4-FFF2-40B4-BE49-F238E27FC236}">
                  <a16:creationId xmlns:a16="http://schemas.microsoft.com/office/drawing/2014/main" id="{4FB24F16-E007-4BD8-ECE3-3ADE686503B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1614064" y="1684504"/>
              <a:ext cx="2975944" cy="251154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123" name="مستطيل 5122">
              <a:extLst>
                <a:ext uri="{FF2B5EF4-FFF2-40B4-BE49-F238E27FC236}">
                  <a16:creationId xmlns:a16="http://schemas.microsoft.com/office/drawing/2014/main" id="{5765842D-A817-FCA0-B3CD-024FDDBF505A}"/>
                </a:ext>
              </a:extLst>
            </p:cNvPr>
            <p:cNvSpPr/>
            <p:nvPr/>
          </p:nvSpPr>
          <p:spPr>
            <a:xfrm>
              <a:off x="4773401" y="2308347"/>
              <a:ext cx="1785672" cy="1169551"/>
            </a:xfrm>
            <a:prstGeom prst="rect">
              <a:avLst/>
            </a:prstGeom>
            <a:noFill/>
          </p:spPr>
          <p:txBody>
            <a:bodyPr wrap="none" lIns="91440" tIns="45720" rIns="91440" bIns="45720">
              <a:spAutoFit/>
            </a:bodyPr>
            <a:lstStyle/>
            <a:p>
              <a:pPr algn="ctr"/>
              <a:r>
                <a:rPr lang="ar-SA" sz="7000" b="1" dirty="0">
                  <a:ln w="12700" cmpd="sng">
                    <a:solidFill>
                      <a:schemeClr val="tx2">
                        <a:lumMod val="75000"/>
                      </a:schemeClr>
                    </a:solidFill>
                    <a:prstDash val="solid"/>
                  </a:ln>
                  <a:solidFill>
                    <a:schemeClr val="tx2"/>
                  </a:solidFill>
                  <a:latin typeface="Adobe Arabic" panose="02040503050201020203" pitchFamily="18" charset="-78"/>
                  <a:cs typeface="Adobe Arabic" panose="02040503050201020203" pitchFamily="18" charset="-78"/>
                </a:rPr>
                <a:t>الاختبار</a:t>
              </a:r>
              <a:endParaRPr lang="ar-SA" sz="7000" b="1" cap="none" spc="0" dirty="0">
                <a:ln w="12700" cmpd="sng">
                  <a:solidFill>
                    <a:schemeClr val="tx2">
                      <a:lumMod val="75000"/>
                    </a:schemeClr>
                  </a:solidFill>
                  <a:prstDash val="solid"/>
                </a:ln>
                <a:solidFill>
                  <a:schemeClr val="tx2"/>
                </a:solidFill>
                <a:effectLst/>
                <a:latin typeface="Adobe Arabic" panose="02040503050201020203" pitchFamily="18" charset="-78"/>
                <a:cs typeface="Adobe Arabic" panose="02040503050201020203" pitchFamily="18" charset="-78"/>
              </a:endParaRPr>
            </a:p>
          </p:txBody>
        </p:sp>
      </p:grpSp>
      <p:grpSp>
        <p:nvGrpSpPr>
          <p:cNvPr id="5130" name="مجموعة 5129">
            <a:extLst>
              <a:ext uri="{FF2B5EF4-FFF2-40B4-BE49-F238E27FC236}">
                <a16:creationId xmlns:a16="http://schemas.microsoft.com/office/drawing/2014/main" id="{5F1A8E89-A3C4-3D77-F2B9-58A659BE3475}"/>
              </a:ext>
            </a:extLst>
          </p:cNvPr>
          <p:cNvGrpSpPr/>
          <p:nvPr/>
        </p:nvGrpSpPr>
        <p:grpSpPr>
          <a:xfrm>
            <a:off x="6300510" y="3138277"/>
            <a:ext cx="5037040" cy="2563341"/>
            <a:chOff x="1344384" y="4296125"/>
            <a:chExt cx="5037040" cy="2563341"/>
          </a:xfrm>
        </p:grpSpPr>
        <p:pic>
          <p:nvPicPr>
            <p:cNvPr id="30" name="Picture 2">
              <a:extLst>
                <a:ext uri="{FF2B5EF4-FFF2-40B4-BE49-F238E27FC236}">
                  <a16:creationId xmlns:a16="http://schemas.microsoft.com/office/drawing/2014/main" id="{B3CEF8C2-A488-CA53-A5D7-37E97BF6B9B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1344384" y="4296125"/>
              <a:ext cx="3002399" cy="25633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124" name="مستطيل 5123">
              <a:extLst>
                <a:ext uri="{FF2B5EF4-FFF2-40B4-BE49-F238E27FC236}">
                  <a16:creationId xmlns:a16="http://schemas.microsoft.com/office/drawing/2014/main" id="{5E59F1B3-DFD3-2DB6-D9D5-09AA41CA6348}"/>
                </a:ext>
              </a:extLst>
            </p:cNvPr>
            <p:cNvSpPr/>
            <p:nvPr/>
          </p:nvSpPr>
          <p:spPr>
            <a:xfrm>
              <a:off x="4664287" y="5126201"/>
              <a:ext cx="1717137" cy="1169551"/>
            </a:xfrm>
            <a:prstGeom prst="rect">
              <a:avLst/>
            </a:prstGeom>
            <a:noFill/>
          </p:spPr>
          <p:txBody>
            <a:bodyPr wrap="none" lIns="91440" tIns="45720" rIns="91440" bIns="45720">
              <a:spAutoFit/>
            </a:bodyPr>
            <a:lstStyle/>
            <a:p>
              <a:pPr algn="ctr"/>
              <a:r>
                <a:rPr lang="ar-SA" sz="7000" b="1" dirty="0">
                  <a:ln w="12700" cmpd="sng">
                    <a:solidFill>
                      <a:schemeClr val="tx2">
                        <a:lumMod val="75000"/>
                      </a:schemeClr>
                    </a:solidFill>
                    <a:prstDash val="solid"/>
                  </a:ln>
                  <a:solidFill>
                    <a:schemeClr val="tx2"/>
                  </a:solidFill>
                  <a:latin typeface="Adobe Arabic" panose="02040503050201020203" pitchFamily="18" charset="-78"/>
                  <a:cs typeface="Adobe Arabic" panose="02040503050201020203" pitchFamily="18" charset="-78"/>
                </a:rPr>
                <a:t>التنفيذ</a:t>
              </a:r>
              <a:endParaRPr lang="ar-SA" sz="7000" b="1" cap="none" spc="0" dirty="0">
                <a:ln w="12700" cmpd="sng">
                  <a:solidFill>
                    <a:schemeClr val="tx2">
                      <a:lumMod val="75000"/>
                    </a:schemeClr>
                  </a:solidFill>
                  <a:prstDash val="solid"/>
                </a:ln>
                <a:solidFill>
                  <a:schemeClr val="tx2"/>
                </a:solidFill>
                <a:effectLst/>
                <a:latin typeface="Adobe Arabic" panose="02040503050201020203" pitchFamily="18" charset="-78"/>
                <a:cs typeface="Adobe Arabic" panose="02040503050201020203" pitchFamily="18" charset="-78"/>
              </a:endParaRPr>
            </a:p>
          </p:txBody>
        </p:sp>
      </p:grpSp>
      <p:grpSp>
        <p:nvGrpSpPr>
          <p:cNvPr id="5131" name="مجموعة 5130">
            <a:extLst>
              <a:ext uri="{FF2B5EF4-FFF2-40B4-BE49-F238E27FC236}">
                <a16:creationId xmlns:a16="http://schemas.microsoft.com/office/drawing/2014/main" id="{8D8474CE-0410-C1C0-7340-D4AD25067AE9}"/>
              </a:ext>
            </a:extLst>
          </p:cNvPr>
          <p:cNvGrpSpPr/>
          <p:nvPr/>
        </p:nvGrpSpPr>
        <p:grpSpPr>
          <a:xfrm>
            <a:off x="10249187" y="5133109"/>
            <a:ext cx="5274768" cy="2806868"/>
            <a:chOff x="1344384" y="6984756"/>
            <a:chExt cx="5274768" cy="2806868"/>
          </a:xfrm>
        </p:grpSpPr>
        <p:pic>
          <p:nvPicPr>
            <p:cNvPr id="31" name="Picture 2">
              <a:extLst>
                <a:ext uri="{FF2B5EF4-FFF2-40B4-BE49-F238E27FC236}">
                  <a16:creationId xmlns:a16="http://schemas.microsoft.com/office/drawing/2014/main" id="{6AEB67D8-3E75-7003-E68E-6A4253453C5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1344384" y="6984756"/>
              <a:ext cx="3002398" cy="28068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125" name="مستطيل 5124">
              <a:extLst>
                <a:ext uri="{FF2B5EF4-FFF2-40B4-BE49-F238E27FC236}">
                  <a16:creationId xmlns:a16="http://schemas.microsoft.com/office/drawing/2014/main" id="{D9D090E3-DB1C-A3BB-BA80-922934A18610}"/>
                </a:ext>
              </a:extLst>
            </p:cNvPr>
            <p:cNvSpPr/>
            <p:nvPr/>
          </p:nvSpPr>
          <p:spPr>
            <a:xfrm>
              <a:off x="4807439" y="7928297"/>
              <a:ext cx="1811713" cy="1169551"/>
            </a:xfrm>
            <a:prstGeom prst="rect">
              <a:avLst/>
            </a:prstGeom>
            <a:noFill/>
          </p:spPr>
          <p:txBody>
            <a:bodyPr wrap="none" lIns="91440" tIns="45720" rIns="91440" bIns="45720">
              <a:spAutoFit/>
            </a:bodyPr>
            <a:lstStyle/>
            <a:p>
              <a:pPr algn="ctr"/>
              <a:r>
                <a:rPr lang="ar-SA" sz="7000" b="1" dirty="0">
                  <a:ln w="12700" cmpd="sng">
                    <a:solidFill>
                      <a:schemeClr val="tx2">
                        <a:lumMod val="75000"/>
                      </a:schemeClr>
                    </a:solidFill>
                    <a:prstDash val="solid"/>
                  </a:ln>
                  <a:solidFill>
                    <a:schemeClr val="tx2"/>
                  </a:solidFill>
                  <a:latin typeface="Adobe Arabic" panose="02040503050201020203" pitchFamily="18" charset="-78"/>
                  <a:cs typeface="Adobe Arabic" panose="02040503050201020203" pitchFamily="18" charset="-78"/>
                </a:rPr>
                <a:t>الصيانة</a:t>
              </a:r>
              <a:endParaRPr lang="ar-SA" sz="7000" b="1" cap="none" spc="0" dirty="0">
                <a:ln w="12700" cmpd="sng">
                  <a:solidFill>
                    <a:schemeClr val="tx2">
                      <a:lumMod val="75000"/>
                    </a:schemeClr>
                  </a:solidFill>
                  <a:prstDash val="solid"/>
                </a:ln>
                <a:solidFill>
                  <a:schemeClr val="tx2"/>
                </a:solidFill>
                <a:effectLst/>
                <a:latin typeface="Adobe Arabic" panose="02040503050201020203" pitchFamily="18" charset="-78"/>
                <a:cs typeface="Adobe Arabic" panose="02040503050201020203" pitchFamily="18" charset="-78"/>
              </a:endParaRPr>
            </a:p>
          </p:txBody>
        </p:sp>
      </p:grpSp>
      <p:sp>
        <p:nvSpPr>
          <p:cNvPr id="5135" name="مربع نص 5134">
            <a:extLst>
              <a:ext uri="{FF2B5EF4-FFF2-40B4-BE49-F238E27FC236}">
                <a16:creationId xmlns:a16="http://schemas.microsoft.com/office/drawing/2014/main" id="{8A8958C7-B063-5E64-B8F5-473AE32B4F20}"/>
              </a:ext>
            </a:extLst>
          </p:cNvPr>
          <p:cNvSpPr txBox="1"/>
          <p:nvPr/>
        </p:nvSpPr>
        <p:spPr>
          <a:xfrm>
            <a:off x="1310168" y="1570905"/>
            <a:ext cx="15386284" cy="1631216"/>
          </a:xfrm>
          <a:prstGeom prst="rect">
            <a:avLst/>
          </a:prstGeom>
          <a:noFill/>
        </p:spPr>
        <p:txBody>
          <a:bodyPr wrap="square" rtlCol="1">
            <a:spAutoFit/>
          </a:bodyPr>
          <a:lstStyle/>
          <a:p>
            <a:pPr algn="ctr" rtl="1"/>
            <a:r>
              <a:rPr lang="ar-SA" sz="5000" b="1" dirty="0">
                <a:solidFill>
                  <a:prstClr val="black"/>
                </a:solidFill>
                <a:latin typeface="Adobe Arabic" panose="02040503050201020203" pitchFamily="18" charset="-78"/>
                <a:cs typeface="Adobe Arabic" panose="02040503050201020203" pitchFamily="18" charset="-78"/>
              </a:rPr>
              <a:t>طالبتي ذات الذكاء البصري أعيدي ترتيب مراحل دورة حياة النظام في سياق تطوير أنظمة تقنية المعلومات والاتصالات للترتيب الصحيح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77778E-6 -4.07407E-6 L 0.34687 -0.53888 " pathEditMode="relative" rAng="0" ptsTypes="AA">
                                      <p:cBhvr>
                                        <p:cTn id="6" dur="2000" fill="hold"/>
                                        <p:tgtEl>
                                          <p:spTgt spid="5126"/>
                                        </p:tgtEl>
                                        <p:attrNameLst>
                                          <p:attrName>ppt_x</p:attrName>
                                          <p:attrName>ppt_y</p:attrName>
                                        </p:attrNameLst>
                                      </p:cBhvr>
                                      <p:rCtr x="17344" y="-26944"/>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1.52778E-6 -3.7037E-6 L -0.60781 -0.45725 " pathEditMode="relative" rAng="0" ptsTypes="AA">
                                      <p:cBhvr>
                                        <p:cTn id="10" dur="2000" fill="hold"/>
                                        <p:tgtEl>
                                          <p:spTgt spid="5127"/>
                                        </p:tgtEl>
                                        <p:attrNameLst>
                                          <p:attrName>ppt_x</p:attrName>
                                          <p:attrName>ppt_y</p:attrName>
                                        </p:attrNameLst>
                                      </p:cBhvr>
                                      <p:rCtr x="-30391" y="-22870"/>
                                    </p:animMotion>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1.25E-6 3.7037E-7 L 0.58559 -0.0196 " pathEditMode="relative" rAng="0" ptsTypes="AA">
                                      <p:cBhvr>
                                        <p:cTn id="14" dur="2000" fill="hold"/>
                                        <p:tgtEl>
                                          <p:spTgt spid="5128"/>
                                        </p:tgtEl>
                                        <p:attrNameLst>
                                          <p:attrName>ppt_x</p:attrName>
                                          <p:attrName>ppt_y</p:attrName>
                                        </p:attrNameLst>
                                      </p:cBhvr>
                                      <p:rCtr x="29280" y="-988"/>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nodeType="clickEffect">
                                  <p:stCondLst>
                                    <p:cond delay="0"/>
                                  </p:stCondLst>
                                  <p:childTnLst>
                                    <p:animMotion origin="layout" path="M -4.16667E-6 -2.09877E-6 L -4.16667E-6 -0.25 " pathEditMode="relative" rAng="0" ptsTypes="AA">
                                      <p:cBhvr>
                                        <p:cTn id="18" dur="2000" fill="hold"/>
                                        <p:tgtEl>
                                          <p:spTgt spid="5129"/>
                                        </p:tgtEl>
                                        <p:attrNameLst>
                                          <p:attrName>ppt_x</p:attrName>
                                          <p:attrName>ppt_y</p:attrName>
                                        </p:attrNameLst>
                                      </p:cBhvr>
                                      <p:rCtr x="0" y="-12500"/>
                                    </p:animMotion>
                                  </p:childTnLst>
                                </p:cTn>
                              </p:par>
                            </p:childTnLst>
                          </p:cTn>
                        </p:par>
                      </p:childTnLst>
                    </p:cTn>
                  </p:par>
                  <p:par>
                    <p:cTn id="19" fill="hold">
                      <p:stCondLst>
                        <p:cond delay="indefinite"/>
                      </p:stCondLst>
                      <p:childTnLst>
                        <p:par>
                          <p:cTn id="20" fill="hold">
                            <p:stCondLst>
                              <p:cond delay="0"/>
                            </p:stCondLst>
                            <p:childTnLst>
                              <p:par>
                                <p:cTn id="21" presetID="50" presetClass="path" presetSubtype="0" accel="50000" decel="50000" fill="hold" nodeType="clickEffect">
                                  <p:stCondLst>
                                    <p:cond delay="0"/>
                                  </p:stCondLst>
                                  <p:childTnLst>
                                    <p:animMotion origin="layout" path="M -4.86111E-6 -0.05556 L 0.09445 -0.05556 C 0.13681 -0.05556 0.18907 0.07438 0.18907 0.18025 L 0.18907 0.4162 " pathEditMode="relative" rAng="0" ptsTypes="AAAA">
                                      <p:cBhvr>
                                        <p:cTn id="22" dur="2000" fill="hold"/>
                                        <p:tgtEl>
                                          <p:spTgt spid="5130"/>
                                        </p:tgtEl>
                                        <p:attrNameLst>
                                          <p:attrName>ppt_x</p:attrName>
                                          <p:attrName>ppt_y</p:attrName>
                                        </p:attrNameLst>
                                      </p:cBhvr>
                                      <p:rCtr x="9453" y="23580"/>
                                    </p:animMotion>
                                  </p:childTnLst>
                                </p:cTn>
                              </p:par>
                            </p:childTnLst>
                          </p:cTn>
                        </p:par>
                      </p:childTnLst>
                    </p:cTn>
                  </p:par>
                  <p:par>
                    <p:cTn id="23" fill="hold">
                      <p:stCondLst>
                        <p:cond delay="indefinite"/>
                      </p:stCondLst>
                      <p:childTnLst>
                        <p:par>
                          <p:cTn id="24" fill="hold">
                            <p:stCondLst>
                              <p:cond delay="0"/>
                            </p:stCondLst>
                            <p:childTnLst>
                              <p:par>
                                <p:cTn id="25" presetID="41" presetClass="path" presetSubtype="0" accel="50000" decel="50000" fill="hold" nodeType="clickEffect">
                                  <p:stCondLst>
                                    <p:cond delay="0"/>
                                  </p:stCondLst>
                                  <p:childTnLst>
                                    <p:animMotion origin="layout" path="M -6.94444E-7 0.02485 C -0.00677 0.0196 -0.03038 0.01466 -0.03889 0.01466 C -0.09115 0.01466 -0.14522 0.09522 -0.14522 0.17577 C -0.14522 0.13518 -0.17213 0.09522 -0.19757 0.09522 C -0.22448 0.09522 -0.24974 0.13565 -0.24974 0.17577 C -0.24974 0.15556 -0.26328 0.13518 -0.27674 0.13518 C -0.29019 0.13518 -0.30365 0.15509 -0.30365 0.17577 C -0.30365 0.16528 -0.31042 0.15556 -0.3171 0.15556 C -0.32387 0.15556 -0.33064 0.16589 -0.33064 0.17577 C -0.33064 0.17052 -0.33394 0.16528 -0.33733 0.16528 C -0.33915 0.16528 -0.3441 0.17052 -0.3441 0.17577 C -0.3441 0.17299 -0.34592 0.17052 -0.34748 0.17052 C -0.34748 0.16991 -0.35078 0.17299 -0.35078 0.17577 C -0.35078 0.17438 -0.35078 0.17299 -0.3526 0.17299 C -0.3526 0.17361 -0.35434 0.17438 -0.35434 0.17577 C -0.35434 0.17515 -0.35434 0.17438 -0.35434 0.17376 C -0.35616 0.17376 -0.35616 0.17438 -0.35616 0.17515 C -0.3579 0.17515 -0.3579 0.17454 -0.3579 0.17376 C -0.35955 0.17376 -0.35955 0.17438 -0.35955 0.17515 " pathEditMode="relative" rAng="0" ptsTypes="AAAAAAAAAAAAAAAAAAA">
                                      <p:cBhvr>
                                        <p:cTn id="26" dur="2000" fill="hold"/>
                                        <p:tgtEl>
                                          <p:spTgt spid="5131"/>
                                        </p:tgtEl>
                                        <p:attrNameLst>
                                          <p:attrName>ppt_x</p:attrName>
                                          <p:attrName>ppt_y</p:attrName>
                                        </p:attrNameLst>
                                      </p:cBhvr>
                                      <p:rCtr x="-17977" y="7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ar-SA"/>
          </a:p>
        </p:txBody>
      </p:sp>
      <p:sp>
        <p:nvSpPr>
          <p:cNvPr id="3" name="Freeform 3"/>
          <p:cNvSpPr/>
          <p:nvPr/>
        </p:nvSpPr>
        <p:spPr>
          <a:xfrm>
            <a:off x="5146563" y="46548"/>
            <a:ext cx="7549327" cy="1550044"/>
          </a:xfrm>
          <a:custGeom>
            <a:avLst/>
            <a:gdLst/>
            <a:ahLst/>
            <a:cxnLst/>
            <a:rect l="l" t="t" r="r" b="b"/>
            <a:pathLst>
              <a:path w="7549327" h="2305835">
                <a:moveTo>
                  <a:pt x="0" y="0"/>
                </a:moveTo>
                <a:lnTo>
                  <a:pt x="7549328" y="0"/>
                </a:lnTo>
                <a:lnTo>
                  <a:pt x="7549328" y="2305835"/>
                </a:lnTo>
                <a:lnTo>
                  <a:pt x="0" y="2305835"/>
                </a:lnTo>
                <a:lnTo>
                  <a:pt x="0" y="0"/>
                </a:lnTo>
                <a:close/>
              </a:path>
            </a:pathLst>
          </a:custGeom>
          <a:blipFill>
            <a:blip r:embed="rId3"/>
            <a:stretch>
              <a:fillRect l="-13682" t="-42599" r="-2423" b="-147725"/>
            </a:stretch>
          </a:blipFill>
        </p:spPr>
        <p:txBody>
          <a:bodyPr/>
          <a:lstStyle/>
          <a:p>
            <a:endParaRPr lang="ar-SA"/>
          </a:p>
        </p:txBody>
      </p:sp>
      <p:sp>
        <p:nvSpPr>
          <p:cNvPr id="5" name="TextBox 5"/>
          <p:cNvSpPr txBox="1"/>
          <p:nvPr/>
        </p:nvSpPr>
        <p:spPr>
          <a:xfrm>
            <a:off x="4003783" y="-241436"/>
            <a:ext cx="10527254" cy="1596591"/>
          </a:xfrm>
          <a:prstGeom prst="rect">
            <a:avLst/>
          </a:prstGeom>
        </p:spPr>
        <p:txBody>
          <a:bodyPr lIns="0" tIns="0" rIns="0" bIns="0" rtlCol="0" anchor="t">
            <a:spAutoFit/>
          </a:bodyPr>
          <a:lstStyle/>
          <a:p>
            <a:pPr marL="0" lvl="0" indent="0" algn="ctr">
              <a:lnSpc>
                <a:spcPts val="13439"/>
              </a:lnSpc>
              <a:spcBef>
                <a:spcPct val="0"/>
              </a:spcBef>
            </a:pPr>
            <a:r>
              <a:rPr lang="ar-SA" sz="8000" b="1" dirty="0">
                <a:solidFill>
                  <a:srgbClr val="C00000"/>
                </a:solidFill>
                <a:latin typeface="Adobe Arabic" panose="02040503050201020203" pitchFamily="18" charset="-78"/>
                <a:cs typeface="Adobe Arabic" panose="02040503050201020203" pitchFamily="18" charset="-78"/>
              </a:rPr>
              <a:t>مراحل دورة حياة النظام </a:t>
            </a:r>
            <a:endParaRPr lang="en-US" sz="8000" b="1" dirty="0">
              <a:solidFill>
                <a:srgbClr val="C00000"/>
              </a:solidFill>
              <a:latin typeface="Adobe Arabic" panose="02040503050201020203" pitchFamily="18" charset="-78"/>
              <a:cs typeface="Adobe Arabic" panose="02040503050201020203" pitchFamily="18" charset="-78"/>
            </a:endParaRPr>
          </a:p>
        </p:txBody>
      </p:sp>
      <p:sp>
        <p:nvSpPr>
          <p:cNvPr id="31" name="Freeform 31"/>
          <p:cNvSpPr/>
          <p:nvPr/>
        </p:nvSpPr>
        <p:spPr>
          <a:xfrm rot="-1803884">
            <a:off x="15876602" y="7874644"/>
            <a:ext cx="2366203" cy="955086"/>
          </a:xfrm>
          <a:custGeom>
            <a:avLst/>
            <a:gdLst/>
            <a:ahLst/>
            <a:cxnLst/>
            <a:rect l="l" t="t" r="r" b="b"/>
            <a:pathLst>
              <a:path w="2366203" h="955086">
                <a:moveTo>
                  <a:pt x="0" y="0"/>
                </a:moveTo>
                <a:lnTo>
                  <a:pt x="2366203" y="0"/>
                </a:lnTo>
                <a:lnTo>
                  <a:pt x="2366203" y="955086"/>
                </a:lnTo>
                <a:lnTo>
                  <a:pt x="0" y="9550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ar-SA"/>
          </a:p>
        </p:txBody>
      </p:sp>
      <p:sp>
        <p:nvSpPr>
          <p:cNvPr id="7" name="Freeform 7"/>
          <p:cNvSpPr/>
          <p:nvPr/>
        </p:nvSpPr>
        <p:spPr>
          <a:xfrm rot="8100000">
            <a:off x="15202478" y="1278104"/>
            <a:ext cx="3358329" cy="1798810"/>
          </a:xfrm>
          <a:custGeom>
            <a:avLst/>
            <a:gdLst/>
            <a:ahLst/>
            <a:cxnLst/>
            <a:rect l="l" t="t" r="r" b="b"/>
            <a:pathLst>
              <a:path w="2290151" h="1798810">
                <a:moveTo>
                  <a:pt x="0" y="0"/>
                </a:moveTo>
                <a:lnTo>
                  <a:pt x="2290152" y="0"/>
                </a:lnTo>
                <a:lnTo>
                  <a:pt x="2290152" y="1798810"/>
                </a:lnTo>
                <a:lnTo>
                  <a:pt x="0" y="1798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ar-SA"/>
          </a:p>
        </p:txBody>
      </p:sp>
      <p:sp>
        <p:nvSpPr>
          <p:cNvPr id="6" name="Freeform 6"/>
          <p:cNvSpPr/>
          <p:nvPr/>
        </p:nvSpPr>
        <p:spPr>
          <a:xfrm rot="2962300">
            <a:off x="139001" y="-515394"/>
            <a:ext cx="3422495" cy="4066181"/>
          </a:xfrm>
          <a:custGeom>
            <a:avLst/>
            <a:gdLst/>
            <a:ahLst/>
            <a:cxnLst/>
            <a:rect l="l" t="t" r="r" b="b"/>
            <a:pathLst>
              <a:path w="2786716" h="2854178">
                <a:moveTo>
                  <a:pt x="0" y="0"/>
                </a:moveTo>
                <a:lnTo>
                  <a:pt x="2786715" y="0"/>
                </a:lnTo>
                <a:lnTo>
                  <a:pt x="2786715" y="2854178"/>
                </a:lnTo>
                <a:lnTo>
                  <a:pt x="0" y="28541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ar-SA"/>
          </a:p>
        </p:txBody>
      </p:sp>
      <p:pic>
        <p:nvPicPr>
          <p:cNvPr id="9" name="صورة 8">
            <a:extLst>
              <a:ext uri="{FF2B5EF4-FFF2-40B4-BE49-F238E27FC236}">
                <a16:creationId xmlns:a16="http://schemas.microsoft.com/office/drawing/2014/main" id="{496CB198-B280-3BAF-C839-DB7038D3E3C3}"/>
              </a:ext>
            </a:extLst>
          </p:cNvPr>
          <p:cNvPicPr>
            <a:picLocks noChangeAspect="1"/>
          </p:cNvPicPr>
          <p:nvPr/>
        </p:nvPicPr>
        <p:blipFill>
          <a:blip r:embed="rId10"/>
          <a:stretch>
            <a:fillRect/>
          </a:stretch>
        </p:blipFill>
        <p:spPr>
          <a:xfrm>
            <a:off x="4455605" y="1879779"/>
            <a:ext cx="9350519" cy="8018222"/>
          </a:xfrm>
          <a:prstGeom prst="rect">
            <a:avLst/>
          </a:prstGeom>
        </p:spPr>
      </p:pic>
      <p:sp>
        <p:nvSpPr>
          <p:cNvPr id="20" name="Freeform 20"/>
          <p:cNvSpPr/>
          <p:nvPr/>
        </p:nvSpPr>
        <p:spPr>
          <a:xfrm rot="1546427">
            <a:off x="11633332" y="1667574"/>
            <a:ext cx="813183" cy="680117"/>
          </a:xfrm>
          <a:custGeom>
            <a:avLst/>
            <a:gdLst/>
            <a:ahLst/>
            <a:cxnLst/>
            <a:rect l="l" t="t" r="r" b="b"/>
            <a:pathLst>
              <a:path w="813183" h="680117">
                <a:moveTo>
                  <a:pt x="0" y="0"/>
                </a:moveTo>
                <a:lnTo>
                  <a:pt x="813183" y="0"/>
                </a:lnTo>
                <a:lnTo>
                  <a:pt x="813183" y="680116"/>
                </a:lnTo>
                <a:lnTo>
                  <a:pt x="0" y="6801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ar-SA"/>
          </a:p>
        </p:txBody>
      </p:sp>
      <p:sp>
        <p:nvSpPr>
          <p:cNvPr id="4" name="Freeform 4"/>
          <p:cNvSpPr/>
          <p:nvPr/>
        </p:nvSpPr>
        <p:spPr>
          <a:xfrm rot="1699596">
            <a:off x="5679838" y="1184769"/>
            <a:ext cx="862925" cy="812718"/>
          </a:xfrm>
          <a:custGeom>
            <a:avLst/>
            <a:gdLst/>
            <a:ahLst/>
            <a:cxnLst/>
            <a:rect l="l" t="t" r="r" b="b"/>
            <a:pathLst>
              <a:path w="862925" h="812718">
                <a:moveTo>
                  <a:pt x="0" y="0"/>
                </a:moveTo>
                <a:lnTo>
                  <a:pt x="862925" y="0"/>
                </a:lnTo>
                <a:lnTo>
                  <a:pt x="862925" y="812718"/>
                </a:lnTo>
                <a:lnTo>
                  <a:pt x="0" y="81271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ar-SA"/>
          </a:p>
        </p:txBody>
      </p:sp>
    </p:spTree>
    <p:extLst>
      <p:ext uri="{BB962C8B-B14F-4D97-AF65-F5344CB8AC3E}">
        <p14:creationId xmlns:p14="http://schemas.microsoft.com/office/powerpoint/2010/main" val="2284976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ar-SA"/>
          </a:p>
        </p:txBody>
      </p:sp>
      <p:sp>
        <p:nvSpPr>
          <p:cNvPr id="3" name="Freeform 3"/>
          <p:cNvSpPr/>
          <p:nvPr/>
        </p:nvSpPr>
        <p:spPr>
          <a:xfrm>
            <a:off x="5146563" y="46548"/>
            <a:ext cx="7549327" cy="1550044"/>
          </a:xfrm>
          <a:custGeom>
            <a:avLst/>
            <a:gdLst/>
            <a:ahLst/>
            <a:cxnLst/>
            <a:rect l="l" t="t" r="r" b="b"/>
            <a:pathLst>
              <a:path w="7549327" h="2305835">
                <a:moveTo>
                  <a:pt x="0" y="0"/>
                </a:moveTo>
                <a:lnTo>
                  <a:pt x="7549328" y="0"/>
                </a:lnTo>
                <a:lnTo>
                  <a:pt x="7549328" y="2305835"/>
                </a:lnTo>
                <a:lnTo>
                  <a:pt x="0" y="2305835"/>
                </a:lnTo>
                <a:lnTo>
                  <a:pt x="0" y="0"/>
                </a:lnTo>
                <a:close/>
              </a:path>
            </a:pathLst>
          </a:custGeom>
          <a:blipFill>
            <a:blip r:embed="rId3"/>
            <a:stretch>
              <a:fillRect l="-13682" t="-42599" r="-2423" b="-147725"/>
            </a:stretch>
          </a:blipFill>
        </p:spPr>
        <p:txBody>
          <a:bodyPr/>
          <a:lstStyle/>
          <a:p>
            <a:endParaRPr lang="ar-SA"/>
          </a:p>
        </p:txBody>
      </p:sp>
      <p:sp>
        <p:nvSpPr>
          <p:cNvPr id="5" name="TextBox 5"/>
          <p:cNvSpPr txBox="1"/>
          <p:nvPr/>
        </p:nvSpPr>
        <p:spPr>
          <a:xfrm>
            <a:off x="4003783" y="-241436"/>
            <a:ext cx="10527254" cy="1596591"/>
          </a:xfrm>
          <a:prstGeom prst="rect">
            <a:avLst/>
          </a:prstGeom>
        </p:spPr>
        <p:txBody>
          <a:bodyPr lIns="0" tIns="0" rIns="0" bIns="0" rtlCol="0" anchor="t">
            <a:spAutoFit/>
          </a:bodyPr>
          <a:lstStyle/>
          <a:p>
            <a:pPr marL="0" lvl="0" indent="0" algn="ctr">
              <a:lnSpc>
                <a:spcPts val="13439"/>
              </a:lnSpc>
              <a:spcBef>
                <a:spcPct val="0"/>
              </a:spcBef>
            </a:pPr>
            <a:r>
              <a:rPr lang="ar-SA" sz="8000" b="1" dirty="0">
                <a:solidFill>
                  <a:srgbClr val="C00000"/>
                </a:solidFill>
                <a:latin typeface="Adobe Arabic" panose="02040503050201020203" pitchFamily="18" charset="-78"/>
                <a:cs typeface="Adobe Arabic" panose="02040503050201020203" pitchFamily="18" charset="-78"/>
              </a:rPr>
              <a:t>مراحل دورة حياة النظام </a:t>
            </a:r>
            <a:endParaRPr lang="en-US" sz="8000" b="1" dirty="0">
              <a:solidFill>
                <a:srgbClr val="C00000"/>
              </a:solidFill>
              <a:latin typeface="Adobe Arabic" panose="02040503050201020203" pitchFamily="18" charset="-78"/>
              <a:cs typeface="Adobe Arabic" panose="02040503050201020203" pitchFamily="18" charset="-78"/>
            </a:endParaRPr>
          </a:p>
        </p:txBody>
      </p:sp>
      <p:sp>
        <p:nvSpPr>
          <p:cNvPr id="31" name="Freeform 31"/>
          <p:cNvSpPr/>
          <p:nvPr/>
        </p:nvSpPr>
        <p:spPr>
          <a:xfrm rot="-1803884">
            <a:off x="15876602" y="7874644"/>
            <a:ext cx="2366203" cy="955086"/>
          </a:xfrm>
          <a:custGeom>
            <a:avLst/>
            <a:gdLst/>
            <a:ahLst/>
            <a:cxnLst/>
            <a:rect l="l" t="t" r="r" b="b"/>
            <a:pathLst>
              <a:path w="2366203" h="955086">
                <a:moveTo>
                  <a:pt x="0" y="0"/>
                </a:moveTo>
                <a:lnTo>
                  <a:pt x="2366203" y="0"/>
                </a:lnTo>
                <a:lnTo>
                  <a:pt x="2366203" y="955086"/>
                </a:lnTo>
                <a:lnTo>
                  <a:pt x="0" y="9550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ar-SA"/>
          </a:p>
        </p:txBody>
      </p:sp>
      <p:sp>
        <p:nvSpPr>
          <p:cNvPr id="7" name="Freeform 7"/>
          <p:cNvSpPr/>
          <p:nvPr/>
        </p:nvSpPr>
        <p:spPr>
          <a:xfrm rot="8100000">
            <a:off x="15202478" y="1278104"/>
            <a:ext cx="3358329" cy="1798810"/>
          </a:xfrm>
          <a:custGeom>
            <a:avLst/>
            <a:gdLst/>
            <a:ahLst/>
            <a:cxnLst/>
            <a:rect l="l" t="t" r="r" b="b"/>
            <a:pathLst>
              <a:path w="2290151" h="1798810">
                <a:moveTo>
                  <a:pt x="0" y="0"/>
                </a:moveTo>
                <a:lnTo>
                  <a:pt x="2290152" y="0"/>
                </a:lnTo>
                <a:lnTo>
                  <a:pt x="2290152" y="1798810"/>
                </a:lnTo>
                <a:lnTo>
                  <a:pt x="0" y="1798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ar-SA"/>
          </a:p>
        </p:txBody>
      </p:sp>
      <p:sp>
        <p:nvSpPr>
          <p:cNvPr id="6" name="Freeform 6"/>
          <p:cNvSpPr/>
          <p:nvPr/>
        </p:nvSpPr>
        <p:spPr>
          <a:xfrm rot="2962300">
            <a:off x="139001" y="-515394"/>
            <a:ext cx="3422495" cy="4066181"/>
          </a:xfrm>
          <a:custGeom>
            <a:avLst/>
            <a:gdLst/>
            <a:ahLst/>
            <a:cxnLst/>
            <a:rect l="l" t="t" r="r" b="b"/>
            <a:pathLst>
              <a:path w="2786716" h="2854178">
                <a:moveTo>
                  <a:pt x="0" y="0"/>
                </a:moveTo>
                <a:lnTo>
                  <a:pt x="2786715" y="0"/>
                </a:lnTo>
                <a:lnTo>
                  <a:pt x="2786715" y="2854178"/>
                </a:lnTo>
                <a:lnTo>
                  <a:pt x="0" y="28541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ar-SA"/>
          </a:p>
        </p:txBody>
      </p:sp>
      <p:pic>
        <p:nvPicPr>
          <p:cNvPr id="9" name="صورة 8">
            <a:extLst>
              <a:ext uri="{FF2B5EF4-FFF2-40B4-BE49-F238E27FC236}">
                <a16:creationId xmlns:a16="http://schemas.microsoft.com/office/drawing/2014/main" id="{496CB198-B280-3BAF-C839-DB7038D3E3C3}"/>
              </a:ext>
            </a:extLst>
          </p:cNvPr>
          <p:cNvPicPr>
            <a:picLocks noChangeAspect="1"/>
          </p:cNvPicPr>
          <p:nvPr/>
        </p:nvPicPr>
        <p:blipFill>
          <a:blip r:embed="rId10">
            <a:alphaModFix amt="35000"/>
          </a:blip>
          <a:stretch>
            <a:fillRect/>
          </a:stretch>
        </p:blipFill>
        <p:spPr>
          <a:xfrm>
            <a:off x="4455605" y="1879779"/>
            <a:ext cx="9350519" cy="8018222"/>
          </a:xfrm>
          <a:prstGeom prst="rect">
            <a:avLst/>
          </a:prstGeom>
        </p:spPr>
      </p:pic>
      <p:sp>
        <p:nvSpPr>
          <p:cNvPr id="20" name="Freeform 20"/>
          <p:cNvSpPr/>
          <p:nvPr/>
        </p:nvSpPr>
        <p:spPr>
          <a:xfrm rot="1546427">
            <a:off x="11633332" y="1667574"/>
            <a:ext cx="813183" cy="680117"/>
          </a:xfrm>
          <a:custGeom>
            <a:avLst/>
            <a:gdLst/>
            <a:ahLst/>
            <a:cxnLst/>
            <a:rect l="l" t="t" r="r" b="b"/>
            <a:pathLst>
              <a:path w="813183" h="680117">
                <a:moveTo>
                  <a:pt x="0" y="0"/>
                </a:moveTo>
                <a:lnTo>
                  <a:pt x="813183" y="0"/>
                </a:lnTo>
                <a:lnTo>
                  <a:pt x="813183" y="680116"/>
                </a:lnTo>
                <a:lnTo>
                  <a:pt x="0" y="6801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ar-SA"/>
          </a:p>
        </p:txBody>
      </p:sp>
      <p:sp>
        <p:nvSpPr>
          <p:cNvPr id="4" name="Freeform 4"/>
          <p:cNvSpPr/>
          <p:nvPr/>
        </p:nvSpPr>
        <p:spPr>
          <a:xfrm rot="1699596">
            <a:off x="5679838" y="1184769"/>
            <a:ext cx="862925" cy="812718"/>
          </a:xfrm>
          <a:custGeom>
            <a:avLst/>
            <a:gdLst/>
            <a:ahLst/>
            <a:cxnLst/>
            <a:rect l="l" t="t" r="r" b="b"/>
            <a:pathLst>
              <a:path w="862925" h="812718">
                <a:moveTo>
                  <a:pt x="0" y="0"/>
                </a:moveTo>
                <a:lnTo>
                  <a:pt x="862925" y="0"/>
                </a:lnTo>
                <a:lnTo>
                  <a:pt x="862925" y="812718"/>
                </a:lnTo>
                <a:lnTo>
                  <a:pt x="0" y="81271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ar-SA"/>
          </a:p>
        </p:txBody>
      </p:sp>
      <p:sp>
        <p:nvSpPr>
          <p:cNvPr id="10" name="TextBox 22">
            <a:extLst>
              <a:ext uri="{FF2B5EF4-FFF2-40B4-BE49-F238E27FC236}">
                <a16:creationId xmlns:a16="http://schemas.microsoft.com/office/drawing/2014/main" id="{718DDFE5-DBC7-6DE9-F2A0-888EA206FAD0}"/>
              </a:ext>
            </a:extLst>
          </p:cNvPr>
          <p:cNvSpPr txBox="1"/>
          <p:nvPr/>
        </p:nvSpPr>
        <p:spPr>
          <a:xfrm>
            <a:off x="2760152" y="3976828"/>
            <a:ext cx="12486968" cy="3824124"/>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lnSpc>
                <a:spcPts val="7551"/>
              </a:lnSpc>
              <a:spcBef>
                <a:spcPct val="0"/>
              </a:spcBef>
            </a:pPr>
            <a:r>
              <a:rPr lang="ar-SA" sz="4400" b="1" dirty="0">
                <a:latin typeface="Adobe Arabic" panose="02040503050201020203" pitchFamily="18" charset="-78"/>
                <a:cs typeface="Adobe Arabic" panose="02040503050201020203" pitchFamily="18" charset="-78"/>
              </a:rPr>
              <a:t>سنناقش في هذا الدرس مراحل دورة حياة النظام في سياق تطوير أنظمة </a:t>
            </a:r>
          </a:p>
          <a:p>
            <a:pPr algn="ctr">
              <a:lnSpc>
                <a:spcPts val="7551"/>
              </a:lnSpc>
              <a:spcBef>
                <a:spcPct val="0"/>
              </a:spcBef>
            </a:pPr>
            <a:r>
              <a:rPr lang="ar-SA" sz="4400" b="1" dirty="0">
                <a:latin typeface="Adobe Arabic" panose="02040503050201020203" pitchFamily="18" charset="-78"/>
                <a:cs typeface="Adobe Arabic" panose="02040503050201020203" pitchFamily="18" charset="-78"/>
              </a:rPr>
              <a:t>تقنية المعلومات والاتصالات </a:t>
            </a:r>
          </a:p>
          <a:p>
            <a:pPr algn="ctr">
              <a:lnSpc>
                <a:spcPts val="7551"/>
              </a:lnSpc>
              <a:spcBef>
                <a:spcPct val="0"/>
              </a:spcBef>
            </a:pPr>
            <a:r>
              <a:rPr lang="ar-SA" sz="4400" b="1" dirty="0">
                <a:latin typeface="Adobe Arabic" panose="02040503050201020203" pitchFamily="18" charset="-78"/>
                <a:cs typeface="Adobe Arabic" panose="02040503050201020203" pitchFamily="18" charset="-78"/>
              </a:rPr>
              <a:t>)</a:t>
            </a:r>
            <a:r>
              <a:rPr lang="en-US" sz="4400" b="1" dirty="0">
                <a:latin typeface="Adobe Arabic" panose="02040503050201020203" pitchFamily="18" charset="-78"/>
                <a:cs typeface="Adobe Arabic" panose="02040503050201020203" pitchFamily="18" charset="-78"/>
              </a:rPr>
              <a:t>ICT - technology communications and Information )</a:t>
            </a:r>
            <a:endParaRPr lang="ar-SA" sz="4400" b="1" dirty="0">
              <a:latin typeface="Adobe Arabic" panose="02040503050201020203" pitchFamily="18" charset="-78"/>
              <a:cs typeface="Adobe Arabic" panose="02040503050201020203" pitchFamily="18" charset="-78"/>
            </a:endParaRPr>
          </a:p>
          <a:p>
            <a:pPr algn="ctr">
              <a:lnSpc>
                <a:spcPts val="7551"/>
              </a:lnSpc>
              <a:spcBef>
                <a:spcPct val="0"/>
              </a:spcBef>
            </a:pPr>
            <a:r>
              <a:rPr lang="ar-SA" sz="4400" b="1" dirty="0">
                <a:latin typeface="Adobe Arabic" panose="02040503050201020203" pitchFamily="18" charset="-78"/>
                <a:cs typeface="Adobe Arabic" panose="02040503050201020203" pitchFamily="18" charset="-78"/>
              </a:rPr>
              <a:t>على وجه التحديد</a:t>
            </a:r>
            <a:endParaRPr lang="en-US" sz="4400" b="1"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2606036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ar-SA"/>
          </a:p>
        </p:txBody>
      </p:sp>
      <p:sp>
        <p:nvSpPr>
          <p:cNvPr id="7" name="Freeform 7"/>
          <p:cNvSpPr/>
          <p:nvPr/>
        </p:nvSpPr>
        <p:spPr>
          <a:xfrm>
            <a:off x="17373601" y="3374934"/>
            <a:ext cx="918025" cy="2576913"/>
          </a:xfrm>
          <a:custGeom>
            <a:avLst/>
            <a:gdLst/>
            <a:ahLst/>
            <a:cxnLst/>
            <a:rect l="l" t="t" r="r" b="b"/>
            <a:pathLst>
              <a:path w="918025" h="2576913">
                <a:moveTo>
                  <a:pt x="0" y="0"/>
                </a:moveTo>
                <a:lnTo>
                  <a:pt x="918025" y="0"/>
                </a:lnTo>
                <a:lnTo>
                  <a:pt x="918025" y="2576913"/>
                </a:lnTo>
                <a:lnTo>
                  <a:pt x="0" y="25769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ar-SA"/>
          </a:p>
        </p:txBody>
      </p:sp>
      <p:grpSp>
        <p:nvGrpSpPr>
          <p:cNvPr id="41" name="مجموعة 40">
            <a:extLst>
              <a:ext uri="{FF2B5EF4-FFF2-40B4-BE49-F238E27FC236}">
                <a16:creationId xmlns:a16="http://schemas.microsoft.com/office/drawing/2014/main" id="{5805BB68-171B-7B98-C750-43CFCA14A249}"/>
              </a:ext>
            </a:extLst>
          </p:cNvPr>
          <p:cNvGrpSpPr/>
          <p:nvPr/>
        </p:nvGrpSpPr>
        <p:grpSpPr>
          <a:xfrm>
            <a:off x="11728458" y="3881699"/>
            <a:ext cx="6312804" cy="2943420"/>
            <a:chOff x="11457551" y="3641147"/>
            <a:chExt cx="5641517" cy="2943420"/>
          </a:xfrm>
        </p:grpSpPr>
        <p:grpSp>
          <p:nvGrpSpPr>
            <p:cNvPr id="8" name="Group 8"/>
            <p:cNvGrpSpPr/>
            <p:nvPr/>
          </p:nvGrpSpPr>
          <p:grpSpPr>
            <a:xfrm>
              <a:off x="11457551" y="3641147"/>
              <a:ext cx="5641517" cy="2943420"/>
              <a:chOff x="0" y="0"/>
              <a:chExt cx="7561594" cy="8937643"/>
            </a:xfrm>
          </p:grpSpPr>
          <p:sp>
            <p:nvSpPr>
              <p:cNvPr id="9" name="Freeform 9"/>
              <p:cNvSpPr/>
              <p:nvPr/>
            </p:nvSpPr>
            <p:spPr>
              <a:xfrm rot="-5400000">
                <a:off x="-103297" y="1484387"/>
                <a:ext cx="7743821" cy="6252723"/>
              </a:xfrm>
              <a:custGeom>
                <a:avLst/>
                <a:gdLst/>
                <a:ahLst/>
                <a:cxnLst/>
                <a:rect l="l" t="t" r="r" b="b"/>
                <a:pathLst>
                  <a:path w="7743821" h="6252723">
                    <a:moveTo>
                      <a:pt x="0" y="0"/>
                    </a:moveTo>
                    <a:lnTo>
                      <a:pt x="7743821" y="0"/>
                    </a:lnTo>
                    <a:lnTo>
                      <a:pt x="7743821" y="6252723"/>
                    </a:lnTo>
                    <a:lnTo>
                      <a:pt x="0" y="6252723"/>
                    </a:lnTo>
                    <a:lnTo>
                      <a:pt x="0" y="0"/>
                    </a:lnTo>
                    <a:close/>
                  </a:path>
                </a:pathLst>
              </a:custGeom>
              <a:blipFill>
                <a:blip r:embed="rId5"/>
                <a:stretch>
                  <a:fillRect t="-45598" r="-74216" b="-19189"/>
                </a:stretch>
              </a:blipFill>
            </p:spPr>
            <p:txBody>
              <a:bodyPr/>
              <a:lstStyle/>
              <a:p>
                <a:endParaRPr lang="ar-SA"/>
              </a:p>
            </p:txBody>
          </p:sp>
          <p:sp>
            <p:nvSpPr>
              <p:cNvPr id="10" name="Freeform 10"/>
              <p:cNvSpPr/>
              <p:nvPr/>
            </p:nvSpPr>
            <p:spPr>
              <a:xfrm rot="-2458770">
                <a:off x="-55433" y="717760"/>
                <a:ext cx="2470844" cy="754250"/>
              </a:xfrm>
              <a:custGeom>
                <a:avLst/>
                <a:gdLst/>
                <a:ahLst/>
                <a:cxnLst/>
                <a:rect l="l" t="t" r="r" b="b"/>
                <a:pathLst>
                  <a:path w="2470844" h="754250">
                    <a:moveTo>
                      <a:pt x="0" y="0"/>
                    </a:moveTo>
                    <a:lnTo>
                      <a:pt x="2470844" y="0"/>
                    </a:lnTo>
                    <a:lnTo>
                      <a:pt x="2470844" y="754250"/>
                    </a:lnTo>
                    <a:lnTo>
                      <a:pt x="0" y="754250"/>
                    </a:lnTo>
                    <a:lnTo>
                      <a:pt x="0" y="0"/>
                    </a:lnTo>
                    <a:close/>
                  </a:path>
                </a:pathLst>
              </a:custGeom>
              <a:blipFill>
                <a:blip r:embed="rId6">
                  <a:alphaModFix amt="57000"/>
                </a:blip>
                <a:stretch>
                  <a:fillRect t="-8836" r="-38667" b="-35674"/>
                </a:stretch>
              </a:blipFill>
            </p:spPr>
            <p:txBody>
              <a:bodyPr/>
              <a:lstStyle/>
              <a:p>
                <a:endParaRPr lang="ar-SA"/>
              </a:p>
            </p:txBody>
          </p:sp>
          <p:sp>
            <p:nvSpPr>
              <p:cNvPr id="11" name="Freeform 11"/>
              <p:cNvSpPr/>
              <p:nvPr/>
            </p:nvSpPr>
            <p:spPr>
              <a:xfrm rot="-2458770">
                <a:off x="6269066" y="8007772"/>
                <a:ext cx="1251818" cy="591935"/>
              </a:xfrm>
              <a:custGeom>
                <a:avLst/>
                <a:gdLst/>
                <a:ahLst/>
                <a:cxnLst/>
                <a:rect l="l" t="t" r="r" b="b"/>
                <a:pathLst>
                  <a:path w="1251818" h="591935">
                    <a:moveTo>
                      <a:pt x="0" y="0"/>
                    </a:moveTo>
                    <a:lnTo>
                      <a:pt x="1251818" y="0"/>
                    </a:lnTo>
                    <a:lnTo>
                      <a:pt x="1251818" y="591936"/>
                    </a:lnTo>
                    <a:lnTo>
                      <a:pt x="0" y="591936"/>
                    </a:lnTo>
                    <a:lnTo>
                      <a:pt x="0" y="0"/>
                    </a:lnTo>
                    <a:close/>
                  </a:path>
                </a:pathLst>
              </a:custGeom>
              <a:blipFill>
                <a:blip r:embed="rId6">
                  <a:alphaModFix amt="57000"/>
                </a:blip>
                <a:stretch>
                  <a:fillRect l="-79409" t="-42006" r="-31668"/>
                </a:stretch>
              </a:blipFill>
            </p:spPr>
            <p:txBody>
              <a:bodyPr/>
              <a:lstStyle/>
              <a:p>
                <a:endParaRPr lang="ar-SA"/>
              </a:p>
            </p:txBody>
          </p:sp>
        </p:grpSp>
        <p:sp>
          <p:nvSpPr>
            <p:cNvPr id="22" name="TextBox 22"/>
            <p:cNvSpPr txBox="1"/>
            <p:nvPr/>
          </p:nvSpPr>
          <p:spPr>
            <a:xfrm>
              <a:off x="12144948" y="4114192"/>
              <a:ext cx="4248541" cy="1897955"/>
            </a:xfrm>
            <a:prstGeom prst="rect">
              <a:avLst/>
            </a:prstGeom>
          </p:spPr>
          <p:txBody>
            <a:bodyPr wrap="square" lIns="0" tIns="0" rIns="0" bIns="0" rtlCol="0" anchor="t">
              <a:spAutoFit/>
            </a:bodyPr>
            <a:lstStyle/>
            <a:p>
              <a:pPr algn="ctr">
                <a:lnSpc>
                  <a:spcPts val="7551"/>
                </a:lnSpc>
                <a:spcBef>
                  <a:spcPct val="0"/>
                </a:spcBef>
              </a:pPr>
              <a:r>
                <a:rPr lang="ar-SA" sz="5000" b="1" dirty="0">
                  <a:solidFill>
                    <a:srgbClr val="0070C0"/>
                  </a:solidFill>
                  <a:latin typeface="Adobe Arabic" panose="02040503050201020203" pitchFamily="18" charset="-78"/>
                  <a:ea typeface="ADLaM Display" panose="02010000000000000000" pitchFamily="2" charset="0"/>
                  <a:cs typeface="Adobe Arabic" panose="02040503050201020203" pitchFamily="18" charset="-78"/>
                </a:rPr>
                <a:t>تصميم الواجهة لتبادل البيانات</a:t>
              </a:r>
              <a:endParaRPr lang="en-US" sz="5000" b="1" dirty="0">
                <a:solidFill>
                  <a:srgbClr val="0070C0"/>
                </a:solidFill>
                <a:latin typeface="Adobe Arabic" panose="02040503050201020203" pitchFamily="18" charset="-78"/>
                <a:ea typeface="ADLaM Display" panose="02010000000000000000" pitchFamily="2" charset="0"/>
                <a:cs typeface="Adobe Arabic" panose="02040503050201020203" pitchFamily="18" charset="-78"/>
              </a:endParaRPr>
            </a:p>
          </p:txBody>
        </p:sp>
      </p:grpSp>
      <p:grpSp>
        <p:nvGrpSpPr>
          <p:cNvPr id="24" name="Group 24"/>
          <p:cNvGrpSpPr/>
          <p:nvPr/>
        </p:nvGrpSpPr>
        <p:grpSpPr>
          <a:xfrm>
            <a:off x="308940" y="193810"/>
            <a:ext cx="2100645" cy="2741802"/>
            <a:chOff x="0" y="0"/>
            <a:chExt cx="2800860" cy="3655736"/>
          </a:xfrm>
        </p:grpSpPr>
        <p:sp>
          <p:nvSpPr>
            <p:cNvPr id="25" name="Freeform 25"/>
            <p:cNvSpPr/>
            <p:nvPr/>
          </p:nvSpPr>
          <p:spPr>
            <a:xfrm rot="-413333">
              <a:off x="1431094" y="1428644"/>
              <a:ext cx="1271359" cy="1717397"/>
            </a:xfrm>
            <a:custGeom>
              <a:avLst/>
              <a:gdLst/>
              <a:ahLst/>
              <a:cxnLst/>
              <a:rect l="l" t="t" r="r" b="b"/>
              <a:pathLst>
                <a:path w="1271359" h="1717397">
                  <a:moveTo>
                    <a:pt x="0" y="0"/>
                  </a:moveTo>
                  <a:lnTo>
                    <a:pt x="1271359" y="0"/>
                  </a:lnTo>
                  <a:lnTo>
                    <a:pt x="1271359" y="1717397"/>
                  </a:lnTo>
                  <a:lnTo>
                    <a:pt x="0" y="17173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ar-SA"/>
            </a:p>
          </p:txBody>
        </p:sp>
        <p:sp>
          <p:nvSpPr>
            <p:cNvPr id="26" name="Freeform 26"/>
            <p:cNvSpPr/>
            <p:nvPr/>
          </p:nvSpPr>
          <p:spPr>
            <a:xfrm rot="-413333">
              <a:off x="80055" y="56984"/>
              <a:ext cx="1034265" cy="1397121"/>
            </a:xfrm>
            <a:custGeom>
              <a:avLst/>
              <a:gdLst/>
              <a:ahLst/>
              <a:cxnLst/>
              <a:rect l="l" t="t" r="r" b="b"/>
              <a:pathLst>
                <a:path w="1034265" h="1397121">
                  <a:moveTo>
                    <a:pt x="0" y="0"/>
                  </a:moveTo>
                  <a:lnTo>
                    <a:pt x="1034265" y="0"/>
                  </a:lnTo>
                  <a:lnTo>
                    <a:pt x="1034265" y="1397121"/>
                  </a:lnTo>
                  <a:lnTo>
                    <a:pt x="0" y="13971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ar-SA"/>
            </a:p>
          </p:txBody>
        </p:sp>
        <p:sp>
          <p:nvSpPr>
            <p:cNvPr id="27" name="Freeform 27"/>
            <p:cNvSpPr/>
            <p:nvPr/>
          </p:nvSpPr>
          <p:spPr>
            <a:xfrm rot="295983">
              <a:off x="197097" y="2542420"/>
              <a:ext cx="800182" cy="1080914"/>
            </a:xfrm>
            <a:custGeom>
              <a:avLst/>
              <a:gdLst/>
              <a:ahLst/>
              <a:cxnLst/>
              <a:rect l="l" t="t" r="r" b="b"/>
              <a:pathLst>
                <a:path w="800182" h="1080914">
                  <a:moveTo>
                    <a:pt x="0" y="0"/>
                  </a:moveTo>
                  <a:lnTo>
                    <a:pt x="800181" y="0"/>
                  </a:lnTo>
                  <a:lnTo>
                    <a:pt x="800181" y="1080914"/>
                  </a:lnTo>
                  <a:lnTo>
                    <a:pt x="0" y="10809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ar-SA"/>
            </a:p>
          </p:txBody>
        </p:sp>
      </p:grpSp>
      <p:sp>
        <p:nvSpPr>
          <p:cNvPr id="40" name="TextBox 22">
            <a:extLst>
              <a:ext uri="{FF2B5EF4-FFF2-40B4-BE49-F238E27FC236}">
                <a16:creationId xmlns:a16="http://schemas.microsoft.com/office/drawing/2014/main" id="{4CF5A4DC-22EC-71F6-D36B-24433E884373}"/>
              </a:ext>
            </a:extLst>
          </p:cNvPr>
          <p:cNvSpPr txBox="1"/>
          <p:nvPr/>
        </p:nvSpPr>
        <p:spPr>
          <a:xfrm>
            <a:off x="3048000" y="2210253"/>
            <a:ext cx="12474360" cy="923330"/>
          </a:xfrm>
          <a:prstGeom prst="rect">
            <a:avLst/>
          </a:prstGeom>
        </p:spPr>
        <p:txBody>
          <a:bodyPr wrap="square" lIns="0" tIns="0" rIns="0" bIns="0" rtlCol="0" anchor="t">
            <a:spAutoFit/>
          </a:bodyPr>
          <a:lstStyle/>
          <a:p>
            <a:pPr algn="ctr">
              <a:lnSpc>
                <a:spcPts val="7551"/>
              </a:lnSpc>
              <a:spcBef>
                <a:spcPct val="0"/>
              </a:spcBef>
            </a:pPr>
            <a:r>
              <a:rPr lang="ar-SA" sz="5000" b="1" dirty="0">
                <a:latin typeface="Adobe Arabic" panose="02040503050201020203" pitchFamily="18" charset="-78"/>
                <a:cs typeface="Adobe Arabic" panose="02040503050201020203" pitchFamily="18" charset="-78"/>
              </a:rPr>
              <a:t>أمامك مجموعة من الخطوات أي منها تمثل الخطوة الأولى لنجاح أي مشروع </a:t>
            </a:r>
            <a:endParaRPr lang="en-US" sz="5000" b="1" dirty="0">
              <a:latin typeface="Adobe Arabic" panose="02040503050201020203" pitchFamily="18" charset="-78"/>
              <a:cs typeface="Adobe Arabic" panose="02040503050201020203" pitchFamily="18" charset="-78"/>
            </a:endParaRPr>
          </a:p>
        </p:txBody>
      </p:sp>
      <p:grpSp>
        <p:nvGrpSpPr>
          <p:cNvPr id="66" name="مجموعة 65">
            <a:extLst>
              <a:ext uri="{FF2B5EF4-FFF2-40B4-BE49-F238E27FC236}">
                <a16:creationId xmlns:a16="http://schemas.microsoft.com/office/drawing/2014/main" id="{8F78EB32-275D-5EDE-6E60-2FD42C1B3AAB}"/>
              </a:ext>
            </a:extLst>
          </p:cNvPr>
          <p:cNvGrpSpPr/>
          <p:nvPr/>
        </p:nvGrpSpPr>
        <p:grpSpPr>
          <a:xfrm>
            <a:off x="5806462" y="5085045"/>
            <a:ext cx="6047019" cy="2943420"/>
            <a:chOff x="6187288" y="3889309"/>
            <a:chExt cx="6047019" cy="2943420"/>
          </a:xfrm>
        </p:grpSpPr>
        <p:grpSp>
          <p:nvGrpSpPr>
            <p:cNvPr id="43" name="Group 8">
              <a:extLst>
                <a:ext uri="{FF2B5EF4-FFF2-40B4-BE49-F238E27FC236}">
                  <a16:creationId xmlns:a16="http://schemas.microsoft.com/office/drawing/2014/main" id="{E1952059-8FC4-E187-6044-8AD8590EC3EF}"/>
                </a:ext>
              </a:extLst>
            </p:cNvPr>
            <p:cNvGrpSpPr/>
            <p:nvPr/>
          </p:nvGrpSpPr>
          <p:grpSpPr>
            <a:xfrm>
              <a:off x="6187288" y="3889309"/>
              <a:ext cx="6047019" cy="2943420"/>
              <a:chOff x="0" y="0"/>
              <a:chExt cx="7561594" cy="8937643"/>
            </a:xfrm>
          </p:grpSpPr>
          <p:sp>
            <p:nvSpPr>
              <p:cNvPr id="45" name="Freeform 9">
                <a:extLst>
                  <a:ext uri="{FF2B5EF4-FFF2-40B4-BE49-F238E27FC236}">
                    <a16:creationId xmlns:a16="http://schemas.microsoft.com/office/drawing/2014/main" id="{09032252-736F-9C85-8C05-0F3ACC2B13ED}"/>
                  </a:ext>
                </a:extLst>
              </p:cNvPr>
              <p:cNvSpPr/>
              <p:nvPr/>
            </p:nvSpPr>
            <p:spPr>
              <a:xfrm rot="-5400000">
                <a:off x="-103297" y="1484387"/>
                <a:ext cx="7743821" cy="6252723"/>
              </a:xfrm>
              <a:custGeom>
                <a:avLst/>
                <a:gdLst/>
                <a:ahLst/>
                <a:cxnLst/>
                <a:rect l="l" t="t" r="r" b="b"/>
                <a:pathLst>
                  <a:path w="7743821" h="6252723">
                    <a:moveTo>
                      <a:pt x="0" y="0"/>
                    </a:moveTo>
                    <a:lnTo>
                      <a:pt x="7743821" y="0"/>
                    </a:lnTo>
                    <a:lnTo>
                      <a:pt x="7743821" y="6252723"/>
                    </a:lnTo>
                    <a:lnTo>
                      <a:pt x="0" y="6252723"/>
                    </a:lnTo>
                    <a:lnTo>
                      <a:pt x="0" y="0"/>
                    </a:lnTo>
                    <a:close/>
                  </a:path>
                </a:pathLst>
              </a:custGeom>
              <a:blipFill>
                <a:blip r:embed="rId5"/>
                <a:stretch>
                  <a:fillRect t="-45598" r="-74216" b="-19189"/>
                </a:stretch>
              </a:blipFill>
            </p:spPr>
            <p:txBody>
              <a:bodyPr/>
              <a:lstStyle/>
              <a:p>
                <a:endParaRPr lang="ar-SA"/>
              </a:p>
            </p:txBody>
          </p:sp>
          <p:sp>
            <p:nvSpPr>
              <p:cNvPr id="46" name="Freeform 10">
                <a:extLst>
                  <a:ext uri="{FF2B5EF4-FFF2-40B4-BE49-F238E27FC236}">
                    <a16:creationId xmlns:a16="http://schemas.microsoft.com/office/drawing/2014/main" id="{3EECFE3F-0BB9-01E5-13E8-E86C93D4FDCE}"/>
                  </a:ext>
                </a:extLst>
              </p:cNvPr>
              <p:cNvSpPr/>
              <p:nvPr/>
            </p:nvSpPr>
            <p:spPr>
              <a:xfrm rot="-2458770">
                <a:off x="-55433" y="717760"/>
                <a:ext cx="2470844" cy="754250"/>
              </a:xfrm>
              <a:custGeom>
                <a:avLst/>
                <a:gdLst/>
                <a:ahLst/>
                <a:cxnLst/>
                <a:rect l="l" t="t" r="r" b="b"/>
                <a:pathLst>
                  <a:path w="2470844" h="754250">
                    <a:moveTo>
                      <a:pt x="0" y="0"/>
                    </a:moveTo>
                    <a:lnTo>
                      <a:pt x="2470844" y="0"/>
                    </a:lnTo>
                    <a:lnTo>
                      <a:pt x="2470844" y="754250"/>
                    </a:lnTo>
                    <a:lnTo>
                      <a:pt x="0" y="754250"/>
                    </a:lnTo>
                    <a:lnTo>
                      <a:pt x="0" y="0"/>
                    </a:lnTo>
                    <a:close/>
                  </a:path>
                </a:pathLst>
              </a:custGeom>
              <a:blipFill>
                <a:blip r:embed="rId6">
                  <a:alphaModFix amt="57000"/>
                </a:blip>
                <a:stretch>
                  <a:fillRect t="-8836" r="-38667" b="-35674"/>
                </a:stretch>
              </a:blipFill>
            </p:spPr>
            <p:txBody>
              <a:bodyPr/>
              <a:lstStyle/>
              <a:p>
                <a:endParaRPr lang="ar-SA"/>
              </a:p>
            </p:txBody>
          </p:sp>
          <p:sp>
            <p:nvSpPr>
              <p:cNvPr id="47" name="Freeform 11">
                <a:extLst>
                  <a:ext uri="{FF2B5EF4-FFF2-40B4-BE49-F238E27FC236}">
                    <a16:creationId xmlns:a16="http://schemas.microsoft.com/office/drawing/2014/main" id="{AE09D391-7CF5-530A-8790-052F34D4FC76}"/>
                  </a:ext>
                </a:extLst>
              </p:cNvPr>
              <p:cNvSpPr/>
              <p:nvPr/>
            </p:nvSpPr>
            <p:spPr>
              <a:xfrm rot="-2458770">
                <a:off x="6269066" y="8007772"/>
                <a:ext cx="1251818" cy="591935"/>
              </a:xfrm>
              <a:custGeom>
                <a:avLst/>
                <a:gdLst/>
                <a:ahLst/>
                <a:cxnLst/>
                <a:rect l="l" t="t" r="r" b="b"/>
                <a:pathLst>
                  <a:path w="1251818" h="591935">
                    <a:moveTo>
                      <a:pt x="0" y="0"/>
                    </a:moveTo>
                    <a:lnTo>
                      <a:pt x="1251818" y="0"/>
                    </a:lnTo>
                    <a:lnTo>
                      <a:pt x="1251818" y="591936"/>
                    </a:lnTo>
                    <a:lnTo>
                      <a:pt x="0" y="591936"/>
                    </a:lnTo>
                    <a:lnTo>
                      <a:pt x="0" y="0"/>
                    </a:lnTo>
                    <a:close/>
                  </a:path>
                </a:pathLst>
              </a:custGeom>
              <a:blipFill>
                <a:blip r:embed="rId6">
                  <a:alphaModFix amt="57000"/>
                </a:blip>
                <a:stretch>
                  <a:fillRect l="-79409" t="-42006" r="-31668"/>
                </a:stretch>
              </a:blipFill>
            </p:spPr>
            <p:txBody>
              <a:bodyPr/>
              <a:lstStyle/>
              <a:p>
                <a:endParaRPr lang="ar-SA"/>
              </a:p>
            </p:txBody>
          </p:sp>
        </p:grpSp>
        <p:sp>
          <p:nvSpPr>
            <p:cNvPr id="44" name="TextBox 22">
              <a:extLst>
                <a:ext uri="{FF2B5EF4-FFF2-40B4-BE49-F238E27FC236}">
                  <a16:creationId xmlns:a16="http://schemas.microsoft.com/office/drawing/2014/main" id="{2D4DAA17-3A7B-F0DE-BBFB-8F8A75EE3FCE}"/>
                </a:ext>
              </a:extLst>
            </p:cNvPr>
            <p:cNvSpPr txBox="1"/>
            <p:nvPr/>
          </p:nvSpPr>
          <p:spPr>
            <a:xfrm>
              <a:off x="6766498" y="4489648"/>
              <a:ext cx="4968302" cy="1897955"/>
            </a:xfrm>
            <a:prstGeom prst="rect">
              <a:avLst/>
            </a:prstGeom>
          </p:spPr>
          <p:txBody>
            <a:bodyPr wrap="square" lIns="0" tIns="0" rIns="0" bIns="0" rtlCol="0" anchor="t">
              <a:spAutoFit/>
            </a:bodyPr>
            <a:lstStyle/>
            <a:p>
              <a:pPr algn="ctr">
                <a:lnSpc>
                  <a:spcPts val="7551"/>
                </a:lnSpc>
                <a:spcBef>
                  <a:spcPct val="0"/>
                </a:spcBef>
              </a:pPr>
              <a:r>
                <a:rPr lang="ar-SA" sz="5000" b="1" dirty="0">
                  <a:solidFill>
                    <a:srgbClr val="0070C0"/>
                  </a:solidFill>
                  <a:latin typeface="Adobe Arabic" panose="02040503050201020203" pitchFamily="18" charset="-78"/>
                  <a:cs typeface="Adobe Arabic" panose="02040503050201020203" pitchFamily="18" charset="-78"/>
                </a:rPr>
                <a:t>تحديد المشكلة وحلها</a:t>
              </a:r>
            </a:p>
            <a:p>
              <a:pPr algn="ctr">
                <a:lnSpc>
                  <a:spcPts val="7551"/>
                </a:lnSpc>
                <a:spcBef>
                  <a:spcPct val="0"/>
                </a:spcBef>
              </a:pPr>
              <a:r>
                <a:rPr lang="ar-SA" sz="5000" b="1" dirty="0">
                  <a:solidFill>
                    <a:srgbClr val="0070C0"/>
                  </a:solidFill>
                  <a:latin typeface="Adobe Arabic" panose="02040503050201020203" pitchFamily="18" charset="-78"/>
                  <a:cs typeface="Adobe Arabic" panose="02040503050201020203" pitchFamily="18" charset="-78"/>
                </a:rPr>
                <a:t> بقدر من الدقة</a:t>
              </a:r>
              <a:endParaRPr lang="en-US" sz="5000" b="1" dirty="0">
                <a:solidFill>
                  <a:srgbClr val="0070C0"/>
                </a:solidFill>
                <a:latin typeface="Adobe Arabic" panose="02040503050201020203" pitchFamily="18" charset="-78"/>
                <a:cs typeface="Adobe Arabic" panose="02040503050201020203" pitchFamily="18" charset="-78"/>
              </a:endParaRPr>
            </a:p>
          </p:txBody>
        </p:sp>
      </p:grpSp>
      <p:grpSp>
        <p:nvGrpSpPr>
          <p:cNvPr id="48" name="مجموعة 47">
            <a:extLst>
              <a:ext uri="{FF2B5EF4-FFF2-40B4-BE49-F238E27FC236}">
                <a16:creationId xmlns:a16="http://schemas.microsoft.com/office/drawing/2014/main" id="{D290B5FE-2611-A5B0-0D0E-71CE165B95E9}"/>
              </a:ext>
            </a:extLst>
          </p:cNvPr>
          <p:cNvGrpSpPr/>
          <p:nvPr/>
        </p:nvGrpSpPr>
        <p:grpSpPr>
          <a:xfrm>
            <a:off x="-109425" y="3763174"/>
            <a:ext cx="6373539" cy="2943420"/>
            <a:chOff x="11457551" y="3641147"/>
            <a:chExt cx="5641517" cy="2943420"/>
          </a:xfrm>
        </p:grpSpPr>
        <p:grpSp>
          <p:nvGrpSpPr>
            <p:cNvPr id="49" name="Group 8">
              <a:extLst>
                <a:ext uri="{FF2B5EF4-FFF2-40B4-BE49-F238E27FC236}">
                  <a16:creationId xmlns:a16="http://schemas.microsoft.com/office/drawing/2014/main" id="{DF92A35B-FF07-DBAC-B253-B136956BBABB}"/>
                </a:ext>
              </a:extLst>
            </p:cNvPr>
            <p:cNvGrpSpPr/>
            <p:nvPr/>
          </p:nvGrpSpPr>
          <p:grpSpPr>
            <a:xfrm>
              <a:off x="11457551" y="3641147"/>
              <a:ext cx="5641517" cy="2943420"/>
              <a:chOff x="0" y="0"/>
              <a:chExt cx="7561594" cy="8937643"/>
            </a:xfrm>
          </p:grpSpPr>
          <p:sp>
            <p:nvSpPr>
              <p:cNvPr id="51" name="Freeform 9">
                <a:extLst>
                  <a:ext uri="{FF2B5EF4-FFF2-40B4-BE49-F238E27FC236}">
                    <a16:creationId xmlns:a16="http://schemas.microsoft.com/office/drawing/2014/main" id="{D6A61505-E2BC-EFB2-2E79-1FFDBC090F20}"/>
                  </a:ext>
                </a:extLst>
              </p:cNvPr>
              <p:cNvSpPr/>
              <p:nvPr/>
            </p:nvSpPr>
            <p:spPr>
              <a:xfrm rot="-5400000">
                <a:off x="-103297" y="1484387"/>
                <a:ext cx="7743821" cy="6252723"/>
              </a:xfrm>
              <a:custGeom>
                <a:avLst/>
                <a:gdLst/>
                <a:ahLst/>
                <a:cxnLst/>
                <a:rect l="l" t="t" r="r" b="b"/>
                <a:pathLst>
                  <a:path w="7743821" h="6252723">
                    <a:moveTo>
                      <a:pt x="0" y="0"/>
                    </a:moveTo>
                    <a:lnTo>
                      <a:pt x="7743821" y="0"/>
                    </a:lnTo>
                    <a:lnTo>
                      <a:pt x="7743821" y="6252723"/>
                    </a:lnTo>
                    <a:lnTo>
                      <a:pt x="0" y="6252723"/>
                    </a:lnTo>
                    <a:lnTo>
                      <a:pt x="0" y="0"/>
                    </a:lnTo>
                    <a:close/>
                  </a:path>
                </a:pathLst>
              </a:custGeom>
              <a:blipFill>
                <a:blip r:embed="rId5"/>
                <a:stretch>
                  <a:fillRect t="-45598" r="-74216" b="-19189"/>
                </a:stretch>
              </a:blipFill>
            </p:spPr>
            <p:txBody>
              <a:bodyPr/>
              <a:lstStyle/>
              <a:p>
                <a:endParaRPr lang="ar-SA"/>
              </a:p>
            </p:txBody>
          </p:sp>
          <p:sp>
            <p:nvSpPr>
              <p:cNvPr id="52" name="Freeform 10">
                <a:extLst>
                  <a:ext uri="{FF2B5EF4-FFF2-40B4-BE49-F238E27FC236}">
                    <a16:creationId xmlns:a16="http://schemas.microsoft.com/office/drawing/2014/main" id="{9D4422A3-E0CD-9068-326F-BC5BC5D38C82}"/>
                  </a:ext>
                </a:extLst>
              </p:cNvPr>
              <p:cNvSpPr/>
              <p:nvPr/>
            </p:nvSpPr>
            <p:spPr>
              <a:xfrm rot="-2458770">
                <a:off x="-55433" y="717760"/>
                <a:ext cx="2470844" cy="754250"/>
              </a:xfrm>
              <a:custGeom>
                <a:avLst/>
                <a:gdLst/>
                <a:ahLst/>
                <a:cxnLst/>
                <a:rect l="l" t="t" r="r" b="b"/>
                <a:pathLst>
                  <a:path w="2470844" h="754250">
                    <a:moveTo>
                      <a:pt x="0" y="0"/>
                    </a:moveTo>
                    <a:lnTo>
                      <a:pt x="2470844" y="0"/>
                    </a:lnTo>
                    <a:lnTo>
                      <a:pt x="2470844" y="754250"/>
                    </a:lnTo>
                    <a:lnTo>
                      <a:pt x="0" y="754250"/>
                    </a:lnTo>
                    <a:lnTo>
                      <a:pt x="0" y="0"/>
                    </a:lnTo>
                    <a:close/>
                  </a:path>
                </a:pathLst>
              </a:custGeom>
              <a:blipFill>
                <a:blip r:embed="rId6">
                  <a:alphaModFix amt="57000"/>
                </a:blip>
                <a:stretch>
                  <a:fillRect t="-8836" r="-38667" b="-35674"/>
                </a:stretch>
              </a:blipFill>
            </p:spPr>
            <p:txBody>
              <a:bodyPr/>
              <a:lstStyle/>
              <a:p>
                <a:endParaRPr lang="ar-SA"/>
              </a:p>
            </p:txBody>
          </p:sp>
          <p:sp>
            <p:nvSpPr>
              <p:cNvPr id="53" name="Freeform 11">
                <a:extLst>
                  <a:ext uri="{FF2B5EF4-FFF2-40B4-BE49-F238E27FC236}">
                    <a16:creationId xmlns:a16="http://schemas.microsoft.com/office/drawing/2014/main" id="{0C70FEE5-ADB7-2E7B-7D94-11A8CAFA5BDD}"/>
                  </a:ext>
                </a:extLst>
              </p:cNvPr>
              <p:cNvSpPr/>
              <p:nvPr/>
            </p:nvSpPr>
            <p:spPr>
              <a:xfrm rot="-2458770">
                <a:off x="6269066" y="8007772"/>
                <a:ext cx="1251818" cy="591935"/>
              </a:xfrm>
              <a:custGeom>
                <a:avLst/>
                <a:gdLst/>
                <a:ahLst/>
                <a:cxnLst/>
                <a:rect l="l" t="t" r="r" b="b"/>
                <a:pathLst>
                  <a:path w="1251818" h="591935">
                    <a:moveTo>
                      <a:pt x="0" y="0"/>
                    </a:moveTo>
                    <a:lnTo>
                      <a:pt x="1251818" y="0"/>
                    </a:lnTo>
                    <a:lnTo>
                      <a:pt x="1251818" y="591936"/>
                    </a:lnTo>
                    <a:lnTo>
                      <a:pt x="0" y="591936"/>
                    </a:lnTo>
                    <a:lnTo>
                      <a:pt x="0" y="0"/>
                    </a:lnTo>
                    <a:close/>
                  </a:path>
                </a:pathLst>
              </a:custGeom>
              <a:blipFill>
                <a:blip r:embed="rId6">
                  <a:alphaModFix amt="57000"/>
                </a:blip>
                <a:stretch>
                  <a:fillRect l="-79409" t="-42006" r="-31668"/>
                </a:stretch>
              </a:blipFill>
            </p:spPr>
            <p:txBody>
              <a:bodyPr/>
              <a:lstStyle/>
              <a:p>
                <a:endParaRPr lang="ar-SA"/>
              </a:p>
            </p:txBody>
          </p:sp>
        </p:grpSp>
        <p:sp>
          <p:nvSpPr>
            <p:cNvPr id="50" name="TextBox 22">
              <a:extLst>
                <a:ext uri="{FF2B5EF4-FFF2-40B4-BE49-F238E27FC236}">
                  <a16:creationId xmlns:a16="http://schemas.microsoft.com/office/drawing/2014/main" id="{093EB15E-3E91-8AD3-902C-86EE925419CC}"/>
                </a:ext>
              </a:extLst>
            </p:cNvPr>
            <p:cNvSpPr txBox="1"/>
            <p:nvPr/>
          </p:nvSpPr>
          <p:spPr>
            <a:xfrm>
              <a:off x="12144948" y="4114192"/>
              <a:ext cx="4248541" cy="1949252"/>
            </a:xfrm>
            <a:prstGeom prst="rect">
              <a:avLst/>
            </a:prstGeom>
          </p:spPr>
          <p:txBody>
            <a:bodyPr wrap="square" lIns="0" tIns="0" rIns="0" bIns="0" rtlCol="0" anchor="t">
              <a:spAutoFit/>
            </a:bodyPr>
            <a:lstStyle/>
            <a:p>
              <a:pPr algn="ctr">
                <a:lnSpc>
                  <a:spcPts val="7551"/>
                </a:lnSpc>
                <a:spcBef>
                  <a:spcPct val="0"/>
                </a:spcBef>
              </a:pPr>
              <a:r>
                <a:rPr lang="ar-SA" sz="5000" b="1" dirty="0">
                  <a:solidFill>
                    <a:srgbClr val="0070C0"/>
                  </a:solidFill>
                  <a:latin typeface="Adobe Arabic" panose="02040503050201020203" pitchFamily="18" charset="-78"/>
                  <a:cs typeface="Adobe Arabic" panose="02040503050201020203" pitchFamily="18" charset="-78"/>
                </a:rPr>
                <a:t>التأكد من صحة </a:t>
              </a:r>
            </a:p>
            <a:p>
              <a:pPr algn="ctr">
                <a:lnSpc>
                  <a:spcPts val="7551"/>
                </a:lnSpc>
                <a:spcBef>
                  <a:spcPct val="0"/>
                </a:spcBef>
              </a:pPr>
              <a:r>
                <a:rPr lang="ar-SA" sz="5000" b="1" dirty="0">
                  <a:solidFill>
                    <a:srgbClr val="0070C0"/>
                  </a:solidFill>
                  <a:latin typeface="Adobe Arabic" panose="02040503050201020203" pitchFamily="18" charset="-78"/>
                  <a:cs typeface="Adobe Arabic" panose="02040503050201020203" pitchFamily="18" charset="-78"/>
                </a:rPr>
                <a:t>البيانات المدخلة </a:t>
              </a:r>
              <a:endParaRPr lang="en-US" sz="5000" b="1" dirty="0">
                <a:solidFill>
                  <a:srgbClr val="0070C0"/>
                </a:solidFill>
                <a:latin typeface="Adobe Arabic" panose="02040503050201020203" pitchFamily="18" charset="-78"/>
                <a:cs typeface="Adobe Arabic" panose="02040503050201020203" pitchFamily="18" charset="-78"/>
              </a:endParaRPr>
            </a:p>
          </p:txBody>
        </p:sp>
      </p:grpSp>
      <p:grpSp>
        <p:nvGrpSpPr>
          <p:cNvPr id="54" name="مجموعة 53">
            <a:extLst>
              <a:ext uri="{FF2B5EF4-FFF2-40B4-BE49-F238E27FC236}">
                <a16:creationId xmlns:a16="http://schemas.microsoft.com/office/drawing/2014/main" id="{7ECE3D2D-0858-3621-6E52-D9E3F9AB11EE}"/>
              </a:ext>
            </a:extLst>
          </p:cNvPr>
          <p:cNvGrpSpPr/>
          <p:nvPr/>
        </p:nvGrpSpPr>
        <p:grpSpPr>
          <a:xfrm>
            <a:off x="11627208" y="6972140"/>
            <a:ext cx="6310016" cy="2943420"/>
            <a:chOff x="11457551" y="3641147"/>
            <a:chExt cx="5641517" cy="2943420"/>
          </a:xfrm>
        </p:grpSpPr>
        <p:grpSp>
          <p:nvGrpSpPr>
            <p:cNvPr id="55" name="Group 8">
              <a:extLst>
                <a:ext uri="{FF2B5EF4-FFF2-40B4-BE49-F238E27FC236}">
                  <a16:creationId xmlns:a16="http://schemas.microsoft.com/office/drawing/2014/main" id="{81BC9FE2-2BA7-1378-942A-E3B890421FFA}"/>
                </a:ext>
              </a:extLst>
            </p:cNvPr>
            <p:cNvGrpSpPr/>
            <p:nvPr/>
          </p:nvGrpSpPr>
          <p:grpSpPr>
            <a:xfrm>
              <a:off x="11457551" y="3641147"/>
              <a:ext cx="5641517" cy="2943420"/>
              <a:chOff x="0" y="0"/>
              <a:chExt cx="7561594" cy="8937643"/>
            </a:xfrm>
          </p:grpSpPr>
          <p:sp>
            <p:nvSpPr>
              <p:cNvPr id="57" name="Freeform 9">
                <a:extLst>
                  <a:ext uri="{FF2B5EF4-FFF2-40B4-BE49-F238E27FC236}">
                    <a16:creationId xmlns:a16="http://schemas.microsoft.com/office/drawing/2014/main" id="{042C996F-5A7C-D882-11CB-0836CB1B6D96}"/>
                  </a:ext>
                </a:extLst>
              </p:cNvPr>
              <p:cNvSpPr/>
              <p:nvPr/>
            </p:nvSpPr>
            <p:spPr>
              <a:xfrm rot="-5400000">
                <a:off x="-103297" y="1484387"/>
                <a:ext cx="7743821" cy="6252723"/>
              </a:xfrm>
              <a:custGeom>
                <a:avLst/>
                <a:gdLst/>
                <a:ahLst/>
                <a:cxnLst/>
                <a:rect l="l" t="t" r="r" b="b"/>
                <a:pathLst>
                  <a:path w="7743821" h="6252723">
                    <a:moveTo>
                      <a:pt x="0" y="0"/>
                    </a:moveTo>
                    <a:lnTo>
                      <a:pt x="7743821" y="0"/>
                    </a:lnTo>
                    <a:lnTo>
                      <a:pt x="7743821" y="6252723"/>
                    </a:lnTo>
                    <a:lnTo>
                      <a:pt x="0" y="6252723"/>
                    </a:lnTo>
                    <a:lnTo>
                      <a:pt x="0" y="0"/>
                    </a:lnTo>
                    <a:close/>
                  </a:path>
                </a:pathLst>
              </a:custGeom>
              <a:blipFill>
                <a:blip r:embed="rId5"/>
                <a:stretch>
                  <a:fillRect t="-45598" r="-74216" b="-19189"/>
                </a:stretch>
              </a:blipFill>
            </p:spPr>
            <p:txBody>
              <a:bodyPr/>
              <a:lstStyle/>
              <a:p>
                <a:endParaRPr lang="ar-SA"/>
              </a:p>
            </p:txBody>
          </p:sp>
          <p:sp>
            <p:nvSpPr>
              <p:cNvPr id="58" name="Freeform 10">
                <a:extLst>
                  <a:ext uri="{FF2B5EF4-FFF2-40B4-BE49-F238E27FC236}">
                    <a16:creationId xmlns:a16="http://schemas.microsoft.com/office/drawing/2014/main" id="{9D572062-56F2-7DE4-2A2A-B14AB992DF79}"/>
                  </a:ext>
                </a:extLst>
              </p:cNvPr>
              <p:cNvSpPr/>
              <p:nvPr/>
            </p:nvSpPr>
            <p:spPr>
              <a:xfrm rot="-2458770">
                <a:off x="-55433" y="717760"/>
                <a:ext cx="2470844" cy="754250"/>
              </a:xfrm>
              <a:custGeom>
                <a:avLst/>
                <a:gdLst/>
                <a:ahLst/>
                <a:cxnLst/>
                <a:rect l="l" t="t" r="r" b="b"/>
                <a:pathLst>
                  <a:path w="2470844" h="754250">
                    <a:moveTo>
                      <a:pt x="0" y="0"/>
                    </a:moveTo>
                    <a:lnTo>
                      <a:pt x="2470844" y="0"/>
                    </a:lnTo>
                    <a:lnTo>
                      <a:pt x="2470844" y="754250"/>
                    </a:lnTo>
                    <a:lnTo>
                      <a:pt x="0" y="754250"/>
                    </a:lnTo>
                    <a:lnTo>
                      <a:pt x="0" y="0"/>
                    </a:lnTo>
                    <a:close/>
                  </a:path>
                </a:pathLst>
              </a:custGeom>
              <a:blipFill>
                <a:blip r:embed="rId6">
                  <a:alphaModFix amt="57000"/>
                </a:blip>
                <a:stretch>
                  <a:fillRect t="-8836" r="-38667" b="-35674"/>
                </a:stretch>
              </a:blipFill>
            </p:spPr>
            <p:txBody>
              <a:bodyPr/>
              <a:lstStyle/>
              <a:p>
                <a:endParaRPr lang="ar-SA"/>
              </a:p>
            </p:txBody>
          </p:sp>
          <p:sp>
            <p:nvSpPr>
              <p:cNvPr id="59" name="Freeform 11">
                <a:extLst>
                  <a:ext uri="{FF2B5EF4-FFF2-40B4-BE49-F238E27FC236}">
                    <a16:creationId xmlns:a16="http://schemas.microsoft.com/office/drawing/2014/main" id="{1C7A670F-E4C1-FAB0-414E-8B3921E4D1CB}"/>
                  </a:ext>
                </a:extLst>
              </p:cNvPr>
              <p:cNvSpPr/>
              <p:nvPr/>
            </p:nvSpPr>
            <p:spPr>
              <a:xfrm rot="-2458770">
                <a:off x="6269066" y="8007772"/>
                <a:ext cx="1251818" cy="591935"/>
              </a:xfrm>
              <a:custGeom>
                <a:avLst/>
                <a:gdLst/>
                <a:ahLst/>
                <a:cxnLst/>
                <a:rect l="l" t="t" r="r" b="b"/>
                <a:pathLst>
                  <a:path w="1251818" h="591935">
                    <a:moveTo>
                      <a:pt x="0" y="0"/>
                    </a:moveTo>
                    <a:lnTo>
                      <a:pt x="1251818" y="0"/>
                    </a:lnTo>
                    <a:lnTo>
                      <a:pt x="1251818" y="591936"/>
                    </a:lnTo>
                    <a:lnTo>
                      <a:pt x="0" y="591936"/>
                    </a:lnTo>
                    <a:lnTo>
                      <a:pt x="0" y="0"/>
                    </a:lnTo>
                    <a:close/>
                  </a:path>
                </a:pathLst>
              </a:custGeom>
              <a:blipFill>
                <a:blip r:embed="rId6">
                  <a:alphaModFix amt="57000"/>
                </a:blip>
                <a:stretch>
                  <a:fillRect l="-79409" t="-42006" r="-31668"/>
                </a:stretch>
              </a:blipFill>
            </p:spPr>
            <p:txBody>
              <a:bodyPr/>
              <a:lstStyle/>
              <a:p>
                <a:endParaRPr lang="ar-SA"/>
              </a:p>
            </p:txBody>
          </p:sp>
        </p:grpSp>
        <p:sp>
          <p:nvSpPr>
            <p:cNvPr id="56" name="TextBox 22">
              <a:extLst>
                <a:ext uri="{FF2B5EF4-FFF2-40B4-BE49-F238E27FC236}">
                  <a16:creationId xmlns:a16="http://schemas.microsoft.com/office/drawing/2014/main" id="{2EDFF120-532D-A2DE-3BD1-8FEFF045986B}"/>
                </a:ext>
              </a:extLst>
            </p:cNvPr>
            <p:cNvSpPr txBox="1"/>
            <p:nvPr/>
          </p:nvSpPr>
          <p:spPr>
            <a:xfrm>
              <a:off x="12144948" y="4114192"/>
              <a:ext cx="4248541" cy="1949252"/>
            </a:xfrm>
            <a:prstGeom prst="rect">
              <a:avLst/>
            </a:prstGeom>
          </p:spPr>
          <p:txBody>
            <a:bodyPr wrap="square" lIns="0" tIns="0" rIns="0" bIns="0" rtlCol="0" anchor="t">
              <a:spAutoFit/>
            </a:bodyPr>
            <a:lstStyle/>
            <a:p>
              <a:pPr algn="ctr">
                <a:lnSpc>
                  <a:spcPts val="7551"/>
                </a:lnSpc>
                <a:spcBef>
                  <a:spcPct val="0"/>
                </a:spcBef>
              </a:pPr>
              <a:r>
                <a:rPr lang="ar-SA" sz="5000" b="1" dirty="0">
                  <a:solidFill>
                    <a:srgbClr val="0070C0"/>
                  </a:solidFill>
                  <a:latin typeface="Adobe Arabic" panose="02040503050201020203" pitchFamily="18" charset="-78"/>
                  <a:cs typeface="Adobe Arabic" panose="02040503050201020203" pitchFamily="18" charset="-78"/>
                </a:rPr>
                <a:t>ضبط النظام ليتلاءم </a:t>
              </a:r>
            </a:p>
            <a:p>
              <a:pPr algn="ctr">
                <a:lnSpc>
                  <a:spcPts val="7551"/>
                </a:lnSpc>
                <a:spcBef>
                  <a:spcPct val="0"/>
                </a:spcBef>
              </a:pPr>
              <a:r>
                <a:rPr lang="ar-SA" sz="5000" b="1" dirty="0">
                  <a:solidFill>
                    <a:srgbClr val="0070C0"/>
                  </a:solidFill>
                  <a:latin typeface="Adobe Arabic" panose="02040503050201020203" pitchFamily="18" charset="-78"/>
                  <a:cs typeface="Adobe Arabic" panose="02040503050201020203" pitchFamily="18" charset="-78"/>
                </a:rPr>
                <a:t>مع بيئة العمل</a:t>
              </a:r>
              <a:endParaRPr lang="en-US" sz="5000" b="1" dirty="0">
                <a:solidFill>
                  <a:srgbClr val="0070C0"/>
                </a:solidFill>
                <a:latin typeface="Adobe Arabic" panose="02040503050201020203" pitchFamily="18" charset="-78"/>
                <a:cs typeface="Adobe Arabic" panose="02040503050201020203" pitchFamily="18" charset="-78"/>
              </a:endParaRPr>
            </a:p>
          </p:txBody>
        </p:sp>
      </p:grpSp>
      <p:grpSp>
        <p:nvGrpSpPr>
          <p:cNvPr id="60" name="مجموعة 59">
            <a:extLst>
              <a:ext uri="{FF2B5EF4-FFF2-40B4-BE49-F238E27FC236}">
                <a16:creationId xmlns:a16="http://schemas.microsoft.com/office/drawing/2014/main" id="{BE4570FB-7648-6ADB-C821-A1CC9DC1DDE6}"/>
              </a:ext>
            </a:extLst>
          </p:cNvPr>
          <p:cNvGrpSpPr/>
          <p:nvPr/>
        </p:nvGrpSpPr>
        <p:grpSpPr>
          <a:xfrm>
            <a:off x="-3626" y="7080773"/>
            <a:ext cx="6568050" cy="2943420"/>
            <a:chOff x="11457551" y="3641147"/>
            <a:chExt cx="5641517" cy="2943420"/>
          </a:xfrm>
        </p:grpSpPr>
        <p:grpSp>
          <p:nvGrpSpPr>
            <p:cNvPr id="61" name="Group 8">
              <a:extLst>
                <a:ext uri="{FF2B5EF4-FFF2-40B4-BE49-F238E27FC236}">
                  <a16:creationId xmlns:a16="http://schemas.microsoft.com/office/drawing/2014/main" id="{13A7787C-446B-7DFB-6BB8-EDD0DA2DC0FE}"/>
                </a:ext>
              </a:extLst>
            </p:cNvPr>
            <p:cNvGrpSpPr/>
            <p:nvPr/>
          </p:nvGrpSpPr>
          <p:grpSpPr>
            <a:xfrm>
              <a:off x="11457551" y="3641147"/>
              <a:ext cx="5641517" cy="2943420"/>
              <a:chOff x="0" y="0"/>
              <a:chExt cx="7561594" cy="8937643"/>
            </a:xfrm>
          </p:grpSpPr>
          <p:sp>
            <p:nvSpPr>
              <p:cNvPr id="63" name="Freeform 9">
                <a:extLst>
                  <a:ext uri="{FF2B5EF4-FFF2-40B4-BE49-F238E27FC236}">
                    <a16:creationId xmlns:a16="http://schemas.microsoft.com/office/drawing/2014/main" id="{FB720632-BBCA-8F54-6FDD-0B39A073FD94}"/>
                  </a:ext>
                </a:extLst>
              </p:cNvPr>
              <p:cNvSpPr/>
              <p:nvPr/>
            </p:nvSpPr>
            <p:spPr>
              <a:xfrm rot="-5400000">
                <a:off x="-103297" y="1484387"/>
                <a:ext cx="7743821" cy="6252723"/>
              </a:xfrm>
              <a:custGeom>
                <a:avLst/>
                <a:gdLst/>
                <a:ahLst/>
                <a:cxnLst/>
                <a:rect l="l" t="t" r="r" b="b"/>
                <a:pathLst>
                  <a:path w="7743821" h="6252723">
                    <a:moveTo>
                      <a:pt x="0" y="0"/>
                    </a:moveTo>
                    <a:lnTo>
                      <a:pt x="7743821" y="0"/>
                    </a:lnTo>
                    <a:lnTo>
                      <a:pt x="7743821" y="6252723"/>
                    </a:lnTo>
                    <a:lnTo>
                      <a:pt x="0" y="6252723"/>
                    </a:lnTo>
                    <a:lnTo>
                      <a:pt x="0" y="0"/>
                    </a:lnTo>
                    <a:close/>
                  </a:path>
                </a:pathLst>
              </a:custGeom>
              <a:blipFill>
                <a:blip r:embed="rId5"/>
                <a:stretch>
                  <a:fillRect t="-45598" r="-74216" b="-19189"/>
                </a:stretch>
              </a:blipFill>
            </p:spPr>
            <p:txBody>
              <a:bodyPr/>
              <a:lstStyle/>
              <a:p>
                <a:endParaRPr lang="ar-SA"/>
              </a:p>
            </p:txBody>
          </p:sp>
          <p:sp>
            <p:nvSpPr>
              <p:cNvPr id="64" name="Freeform 10">
                <a:extLst>
                  <a:ext uri="{FF2B5EF4-FFF2-40B4-BE49-F238E27FC236}">
                    <a16:creationId xmlns:a16="http://schemas.microsoft.com/office/drawing/2014/main" id="{1CECC52F-FEBE-CC0D-5AE9-B07E56F3918D}"/>
                  </a:ext>
                </a:extLst>
              </p:cNvPr>
              <p:cNvSpPr/>
              <p:nvPr/>
            </p:nvSpPr>
            <p:spPr>
              <a:xfrm rot="-2458770">
                <a:off x="-55433" y="717760"/>
                <a:ext cx="2470844" cy="754250"/>
              </a:xfrm>
              <a:custGeom>
                <a:avLst/>
                <a:gdLst/>
                <a:ahLst/>
                <a:cxnLst/>
                <a:rect l="l" t="t" r="r" b="b"/>
                <a:pathLst>
                  <a:path w="2470844" h="754250">
                    <a:moveTo>
                      <a:pt x="0" y="0"/>
                    </a:moveTo>
                    <a:lnTo>
                      <a:pt x="2470844" y="0"/>
                    </a:lnTo>
                    <a:lnTo>
                      <a:pt x="2470844" y="754250"/>
                    </a:lnTo>
                    <a:lnTo>
                      <a:pt x="0" y="754250"/>
                    </a:lnTo>
                    <a:lnTo>
                      <a:pt x="0" y="0"/>
                    </a:lnTo>
                    <a:close/>
                  </a:path>
                </a:pathLst>
              </a:custGeom>
              <a:blipFill>
                <a:blip r:embed="rId6">
                  <a:alphaModFix amt="57000"/>
                </a:blip>
                <a:stretch>
                  <a:fillRect t="-8836" r="-38667" b="-35674"/>
                </a:stretch>
              </a:blipFill>
            </p:spPr>
            <p:txBody>
              <a:bodyPr/>
              <a:lstStyle/>
              <a:p>
                <a:endParaRPr lang="ar-SA"/>
              </a:p>
            </p:txBody>
          </p:sp>
          <p:sp>
            <p:nvSpPr>
              <p:cNvPr id="65" name="Freeform 11">
                <a:extLst>
                  <a:ext uri="{FF2B5EF4-FFF2-40B4-BE49-F238E27FC236}">
                    <a16:creationId xmlns:a16="http://schemas.microsoft.com/office/drawing/2014/main" id="{F114A9AA-2939-D628-3417-48E59986ED1E}"/>
                  </a:ext>
                </a:extLst>
              </p:cNvPr>
              <p:cNvSpPr/>
              <p:nvPr/>
            </p:nvSpPr>
            <p:spPr>
              <a:xfrm rot="-2458770">
                <a:off x="6269066" y="8007772"/>
                <a:ext cx="1251818" cy="591935"/>
              </a:xfrm>
              <a:custGeom>
                <a:avLst/>
                <a:gdLst/>
                <a:ahLst/>
                <a:cxnLst/>
                <a:rect l="l" t="t" r="r" b="b"/>
                <a:pathLst>
                  <a:path w="1251818" h="591935">
                    <a:moveTo>
                      <a:pt x="0" y="0"/>
                    </a:moveTo>
                    <a:lnTo>
                      <a:pt x="1251818" y="0"/>
                    </a:lnTo>
                    <a:lnTo>
                      <a:pt x="1251818" y="591936"/>
                    </a:lnTo>
                    <a:lnTo>
                      <a:pt x="0" y="591936"/>
                    </a:lnTo>
                    <a:lnTo>
                      <a:pt x="0" y="0"/>
                    </a:lnTo>
                    <a:close/>
                  </a:path>
                </a:pathLst>
              </a:custGeom>
              <a:blipFill>
                <a:blip r:embed="rId6">
                  <a:alphaModFix amt="57000"/>
                </a:blip>
                <a:stretch>
                  <a:fillRect l="-79409" t="-42006" r="-31668"/>
                </a:stretch>
              </a:blipFill>
            </p:spPr>
            <p:txBody>
              <a:bodyPr/>
              <a:lstStyle/>
              <a:p>
                <a:endParaRPr lang="ar-SA"/>
              </a:p>
            </p:txBody>
          </p:sp>
        </p:grpSp>
        <p:sp>
          <p:nvSpPr>
            <p:cNvPr id="62" name="TextBox 22">
              <a:extLst>
                <a:ext uri="{FF2B5EF4-FFF2-40B4-BE49-F238E27FC236}">
                  <a16:creationId xmlns:a16="http://schemas.microsoft.com/office/drawing/2014/main" id="{E7C13240-C03A-9776-CDEA-EC462843C083}"/>
                </a:ext>
              </a:extLst>
            </p:cNvPr>
            <p:cNvSpPr txBox="1"/>
            <p:nvPr/>
          </p:nvSpPr>
          <p:spPr>
            <a:xfrm>
              <a:off x="12144948" y="4114192"/>
              <a:ext cx="4248541" cy="1949252"/>
            </a:xfrm>
            <a:prstGeom prst="rect">
              <a:avLst/>
            </a:prstGeom>
          </p:spPr>
          <p:txBody>
            <a:bodyPr wrap="square" lIns="0" tIns="0" rIns="0" bIns="0" rtlCol="0" anchor="t">
              <a:spAutoFit/>
            </a:bodyPr>
            <a:lstStyle/>
            <a:p>
              <a:pPr algn="ctr">
                <a:lnSpc>
                  <a:spcPts val="7551"/>
                </a:lnSpc>
                <a:spcBef>
                  <a:spcPct val="0"/>
                </a:spcBef>
              </a:pPr>
              <a:r>
                <a:rPr lang="ar-SA" sz="5000" b="1" dirty="0">
                  <a:solidFill>
                    <a:srgbClr val="0070C0"/>
                  </a:solidFill>
                  <a:latin typeface="Adobe Arabic" panose="02040503050201020203" pitchFamily="18" charset="-78"/>
                  <a:cs typeface="Adobe Arabic" panose="02040503050201020203" pitchFamily="18" charset="-78"/>
                </a:rPr>
                <a:t>تثبيت النظام في الموقع المستهدف</a:t>
              </a:r>
              <a:endParaRPr lang="en-US" sz="5000" b="1" dirty="0">
                <a:solidFill>
                  <a:srgbClr val="0070C0"/>
                </a:solidFill>
                <a:latin typeface="Adobe Arabic" panose="02040503050201020203" pitchFamily="18" charset="-78"/>
                <a:cs typeface="Adobe Arabic" panose="02040503050201020203" pitchFamily="18" charset="-78"/>
              </a:endParaRPr>
            </a:p>
          </p:txBody>
        </p:sp>
      </p:grpSp>
      <p:sp>
        <p:nvSpPr>
          <p:cNvPr id="16" name="Freeform 16"/>
          <p:cNvSpPr/>
          <p:nvPr/>
        </p:nvSpPr>
        <p:spPr>
          <a:xfrm>
            <a:off x="14662902" y="8757537"/>
            <a:ext cx="3904279" cy="2250523"/>
          </a:xfrm>
          <a:custGeom>
            <a:avLst/>
            <a:gdLst/>
            <a:ahLst/>
            <a:cxnLst/>
            <a:rect l="l" t="t" r="r" b="b"/>
            <a:pathLst>
              <a:path w="3904279" h="2250523">
                <a:moveTo>
                  <a:pt x="0" y="0"/>
                </a:moveTo>
                <a:lnTo>
                  <a:pt x="3904278" y="0"/>
                </a:lnTo>
                <a:lnTo>
                  <a:pt x="3904278" y="2250524"/>
                </a:lnTo>
                <a:lnTo>
                  <a:pt x="0" y="22505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ar-SA"/>
          </a:p>
        </p:txBody>
      </p:sp>
      <p:grpSp>
        <p:nvGrpSpPr>
          <p:cNvPr id="67" name="مجموعة 66">
            <a:extLst>
              <a:ext uri="{FF2B5EF4-FFF2-40B4-BE49-F238E27FC236}">
                <a16:creationId xmlns:a16="http://schemas.microsoft.com/office/drawing/2014/main" id="{DAE8ABBA-8EFD-BF8C-16B7-D6BA1433519B}"/>
              </a:ext>
            </a:extLst>
          </p:cNvPr>
          <p:cNvGrpSpPr/>
          <p:nvPr/>
        </p:nvGrpSpPr>
        <p:grpSpPr>
          <a:xfrm>
            <a:off x="9808119" y="497241"/>
            <a:ext cx="8024494" cy="1159829"/>
            <a:chOff x="5474653" y="593817"/>
            <a:chExt cx="8024494" cy="1159829"/>
          </a:xfrm>
        </p:grpSpPr>
        <p:grpSp>
          <p:nvGrpSpPr>
            <p:cNvPr id="68" name="Group 2">
              <a:extLst>
                <a:ext uri="{FF2B5EF4-FFF2-40B4-BE49-F238E27FC236}">
                  <a16:creationId xmlns:a16="http://schemas.microsoft.com/office/drawing/2014/main" id="{B688890C-C7C1-047E-0EA5-934C3936983E}"/>
                </a:ext>
              </a:extLst>
            </p:cNvPr>
            <p:cNvGrpSpPr/>
            <p:nvPr/>
          </p:nvGrpSpPr>
          <p:grpSpPr>
            <a:xfrm>
              <a:off x="5474653" y="593817"/>
              <a:ext cx="8024494" cy="1159829"/>
              <a:chOff x="0" y="0"/>
              <a:chExt cx="10699330" cy="1546438"/>
            </a:xfrm>
          </p:grpSpPr>
          <p:sp>
            <p:nvSpPr>
              <p:cNvPr id="70" name="Freeform 4">
                <a:extLst>
                  <a:ext uri="{FF2B5EF4-FFF2-40B4-BE49-F238E27FC236}">
                    <a16:creationId xmlns:a16="http://schemas.microsoft.com/office/drawing/2014/main" id="{990AD5FC-F34E-FBC2-8A3D-D3C282E5BD25}"/>
                  </a:ext>
                </a:extLst>
              </p:cNvPr>
              <p:cNvSpPr/>
              <p:nvPr/>
            </p:nvSpPr>
            <p:spPr>
              <a:xfrm>
                <a:off x="0" y="0"/>
                <a:ext cx="10110841" cy="1483315"/>
              </a:xfrm>
              <a:custGeom>
                <a:avLst/>
                <a:gdLst/>
                <a:ahLst/>
                <a:cxnLst/>
                <a:rect l="l" t="t" r="r" b="b"/>
                <a:pathLst>
                  <a:path w="2039731" h="299240">
                    <a:moveTo>
                      <a:pt x="0" y="0"/>
                    </a:moveTo>
                    <a:lnTo>
                      <a:pt x="2039731" y="0"/>
                    </a:lnTo>
                    <a:lnTo>
                      <a:pt x="2039731" y="299240"/>
                    </a:lnTo>
                    <a:lnTo>
                      <a:pt x="0" y="299240"/>
                    </a:lnTo>
                    <a:close/>
                  </a:path>
                </a:pathLst>
              </a:custGeom>
              <a:solidFill>
                <a:schemeClr val="accent2">
                  <a:lumMod val="60000"/>
                  <a:lumOff val="40000"/>
                </a:schemeClr>
              </a:solidFill>
              <a:ln>
                <a:noFill/>
              </a:ln>
            </p:spPr>
            <p:txBody>
              <a:bodyPr/>
              <a:lstStyle/>
              <a:p>
                <a:pPr algn="r" rtl="1"/>
                <a:endParaRPr lang="ar-SA">
                  <a:cs typeface="PT Bold Heading" panose="02010400000000000000" pitchFamily="2" charset="-78"/>
                </a:endParaRPr>
              </a:p>
            </p:txBody>
          </p:sp>
          <p:sp>
            <p:nvSpPr>
              <p:cNvPr id="71" name="Freeform 7">
                <a:extLst>
                  <a:ext uri="{FF2B5EF4-FFF2-40B4-BE49-F238E27FC236}">
                    <a16:creationId xmlns:a16="http://schemas.microsoft.com/office/drawing/2014/main" id="{7E0B0B27-2AF9-D2E7-E9EB-8D9BD4471EA7}"/>
                  </a:ext>
                </a:extLst>
              </p:cNvPr>
              <p:cNvSpPr/>
              <p:nvPr/>
            </p:nvSpPr>
            <p:spPr>
              <a:xfrm>
                <a:off x="338517" y="217089"/>
                <a:ext cx="9772324" cy="1266225"/>
              </a:xfrm>
              <a:custGeom>
                <a:avLst/>
                <a:gdLst/>
                <a:ahLst/>
                <a:cxnLst/>
                <a:rect l="l" t="t" r="r" b="b"/>
                <a:pathLst>
                  <a:path w="1971439" h="255445">
                    <a:moveTo>
                      <a:pt x="9988" y="0"/>
                    </a:moveTo>
                    <a:lnTo>
                      <a:pt x="1961451" y="0"/>
                    </a:lnTo>
                    <a:cubicBezTo>
                      <a:pt x="1966967" y="0"/>
                      <a:pt x="1971439" y="4472"/>
                      <a:pt x="1971439" y="9988"/>
                    </a:cubicBezTo>
                    <a:lnTo>
                      <a:pt x="1971439" y="245457"/>
                    </a:lnTo>
                    <a:cubicBezTo>
                      <a:pt x="1971439" y="248106"/>
                      <a:pt x="1970387" y="250646"/>
                      <a:pt x="1968514" y="252519"/>
                    </a:cubicBezTo>
                    <a:cubicBezTo>
                      <a:pt x="1966641" y="254392"/>
                      <a:pt x="1964100" y="255445"/>
                      <a:pt x="1961451" y="255445"/>
                    </a:cubicBezTo>
                    <a:lnTo>
                      <a:pt x="9988" y="255445"/>
                    </a:lnTo>
                    <a:cubicBezTo>
                      <a:pt x="7339" y="255445"/>
                      <a:pt x="4799" y="254392"/>
                      <a:pt x="2925" y="252519"/>
                    </a:cubicBezTo>
                    <a:cubicBezTo>
                      <a:pt x="1052" y="250646"/>
                      <a:pt x="0" y="248106"/>
                      <a:pt x="0" y="245457"/>
                    </a:cubicBezTo>
                    <a:lnTo>
                      <a:pt x="0" y="9988"/>
                    </a:lnTo>
                    <a:cubicBezTo>
                      <a:pt x="0" y="7339"/>
                      <a:pt x="1052" y="4799"/>
                      <a:pt x="2925" y="2925"/>
                    </a:cubicBezTo>
                    <a:cubicBezTo>
                      <a:pt x="4799" y="1052"/>
                      <a:pt x="7339" y="0"/>
                      <a:pt x="9988" y="0"/>
                    </a:cubicBezTo>
                    <a:close/>
                  </a:path>
                </a:pathLst>
              </a:custGeom>
              <a:solidFill>
                <a:srgbClr val="FFFFFF"/>
              </a:solidFill>
              <a:ln w="38100">
                <a:solidFill>
                  <a:schemeClr val="accent2">
                    <a:lumMod val="75000"/>
                  </a:schemeClr>
                </a:solidFill>
              </a:ln>
              <a:effectLst>
                <a:outerShdw blurRad="50800" dist="38100" dir="5400000" algn="t" rotWithShape="0">
                  <a:prstClr val="black">
                    <a:alpha val="40000"/>
                  </a:prstClr>
                </a:outerShdw>
              </a:effectLst>
            </p:spPr>
            <p:txBody>
              <a:bodyPr/>
              <a:lstStyle/>
              <a:p>
                <a:pPr algn="r" rtl="1"/>
                <a:endParaRPr lang="ar-SA">
                  <a:cs typeface="PT Bold Heading" panose="02010400000000000000" pitchFamily="2" charset="-78"/>
                </a:endParaRPr>
              </a:p>
            </p:txBody>
          </p:sp>
          <p:sp>
            <p:nvSpPr>
              <p:cNvPr id="72" name="TextBox 9">
                <a:extLst>
                  <a:ext uri="{FF2B5EF4-FFF2-40B4-BE49-F238E27FC236}">
                    <a16:creationId xmlns:a16="http://schemas.microsoft.com/office/drawing/2014/main" id="{3B743FA0-6C7D-A3D0-6E1E-F5AF218C7127}"/>
                  </a:ext>
                </a:extLst>
              </p:cNvPr>
              <p:cNvSpPr txBox="1"/>
              <p:nvPr/>
            </p:nvSpPr>
            <p:spPr>
              <a:xfrm>
                <a:off x="1162735" y="489169"/>
                <a:ext cx="7853315" cy="807913"/>
              </a:xfrm>
              <a:prstGeom prst="rect">
                <a:avLst/>
              </a:prstGeom>
            </p:spPr>
            <p:txBody>
              <a:bodyPr lIns="0" tIns="0" rIns="0" bIns="0" rtlCol="0" anchor="t">
                <a:spAutoFit/>
              </a:bodyPr>
              <a:lstStyle/>
              <a:p>
                <a:pPr algn="ctr" rtl="1">
                  <a:lnSpc>
                    <a:spcPts val="3883"/>
                  </a:lnSpc>
                </a:pPr>
                <a:r>
                  <a:rPr lang="en-US" sz="6000" b="1" dirty="0" err="1">
                    <a:solidFill>
                      <a:srgbClr val="17383E"/>
                    </a:solidFill>
                    <a:latin typeface="Adobe Arabic" panose="02040503050201020203" pitchFamily="18" charset="-78"/>
                    <a:cs typeface="Adobe Arabic" panose="02040503050201020203" pitchFamily="18" charset="-78"/>
                  </a:rPr>
                  <a:t>التحليل</a:t>
                </a:r>
                <a:r>
                  <a:rPr lang="en-US" sz="5000" b="1" dirty="0">
                    <a:solidFill>
                      <a:srgbClr val="17383E"/>
                    </a:solidFill>
                    <a:latin typeface="+mj-lt"/>
                    <a:cs typeface="Sakkal Majalla" panose="02000000000000000000" pitchFamily="2" charset="-78"/>
                  </a:rPr>
                  <a:t> </a:t>
                </a:r>
                <a:r>
                  <a:rPr lang="en-US" sz="4500" b="1" dirty="0">
                    <a:solidFill>
                      <a:srgbClr val="17383E"/>
                    </a:solidFill>
                    <a:latin typeface="Corbel Light" panose="020B0303020204020204" pitchFamily="34" charset="0"/>
                    <a:cs typeface="Sakkal Majalla" panose="02000000000000000000" pitchFamily="2" charset="-78"/>
                  </a:rPr>
                  <a:t>Analysis</a:t>
                </a:r>
              </a:p>
            </p:txBody>
          </p:sp>
          <p:sp>
            <p:nvSpPr>
              <p:cNvPr id="73" name="Freeform 11">
                <a:extLst>
                  <a:ext uri="{FF2B5EF4-FFF2-40B4-BE49-F238E27FC236}">
                    <a16:creationId xmlns:a16="http://schemas.microsoft.com/office/drawing/2014/main" id="{B3E63C14-D4EA-CD59-8DA8-DCAB9F0E4224}"/>
                  </a:ext>
                </a:extLst>
              </p:cNvPr>
              <p:cNvSpPr/>
              <p:nvPr/>
            </p:nvSpPr>
            <p:spPr>
              <a:xfrm>
                <a:off x="9159792" y="0"/>
                <a:ext cx="1539538" cy="154643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60000"/>
                  <a:lumOff val="40000"/>
                </a:schemeClr>
              </a:solidFill>
              <a:ln>
                <a:solidFill>
                  <a:schemeClr val="accent2">
                    <a:lumMod val="75000"/>
                  </a:schemeClr>
                </a:solidFill>
              </a:ln>
            </p:spPr>
            <p:txBody>
              <a:bodyPr/>
              <a:lstStyle/>
              <a:p>
                <a:pPr algn="r" rtl="1"/>
                <a:endParaRPr lang="ar-SA">
                  <a:cs typeface="PT Bold Heading" panose="02010400000000000000" pitchFamily="2" charset="-78"/>
                </a:endParaRPr>
              </a:p>
            </p:txBody>
          </p:sp>
          <p:sp>
            <p:nvSpPr>
              <p:cNvPr id="74" name="TextBox 13">
                <a:extLst>
                  <a:ext uri="{FF2B5EF4-FFF2-40B4-BE49-F238E27FC236}">
                    <a16:creationId xmlns:a16="http://schemas.microsoft.com/office/drawing/2014/main" id="{7382C57E-810B-CCCB-2F70-E9470D8BE5AB}"/>
                  </a:ext>
                </a:extLst>
              </p:cNvPr>
              <p:cNvSpPr txBox="1"/>
              <p:nvPr/>
            </p:nvSpPr>
            <p:spPr>
              <a:xfrm>
                <a:off x="9517371" y="426045"/>
                <a:ext cx="921075" cy="756617"/>
              </a:xfrm>
              <a:prstGeom prst="rect">
                <a:avLst/>
              </a:prstGeom>
            </p:spPr>
            <p:txBody>
              <a:bodyPr wrap="square" lIns="0" tIns="0" rIns="0" bIns="0" rtlCol="0" anchor="t">
                <a:spAutoFit/>
              </a:bodyPr>
              <a:lstStyle/>
              <a:p>
                <a:pPr algn="ctr" rtl="1">
                  <a:lnSpc>
                    <a:spcPts val="3883"/>
                  </a:lnSpc>
                </a:pPr>
                <a:endParaRPr lang="en-US" sz="5000" b="1" dirty="0">
                  <a:solidFill>
                    <a:srgbClr val="FFFFFF"/>
                  </a:solidFill>
                  <a:latin typeface="Sakkal Majalla" panose="02000000000000000000" pitchFamily="2" charset="-78"/>
                  <a:cs typeface="Sakkal Majalla" panose="02000000000000000000" pitchFamily="2" charset="-78"/>
                </a:endParaRPr>
              </a:p>
            </p:txBody>
          </p:sp>
        </p:grpSp>
        <p:sp>
          <p:nvSpPr>
            <p:cNvPr id="69" name="مستطيل 68">
              <a:extLst>
                <a:ext uri="{FF2B5EF4-FFF2-40B4-BE49-F238E27FC236}">
                  <a16:creationId xmlns:a16="http://schemas.microsoft.com/office/drawing/2014/main" id="{F521BC5C-3411-7CC0-EC5B-BB083981559C}"/>
                </a:ext>
              </a:extLst>
            </p:cNvPr>
            <p:cNvSpPr/>
            <p:nvPr/>
          </p:nvSpPr>
          <p:spPr>
            <a:xfrm>
              <a:off x="12612678" y="759988"/>
              <a:ext cx="574195" cy="923330"/>
            </a:xfrm>
            <a:prstGeom prst="rect">
              <a:avLst/>
            </a:prstGeom>
            <a:noFill/>
          </p:spPr>
          <p:txBody>
            <a:bodyPr wrap="none" lIns="91440" tIns="45720" rIns="91440" bIns="45720">
              <a:spAutoFit/>
            </a:bodyPr>
            <a:lstStyle/>
            <a:p>
              <a:pPr algn="ctr"/>
              <a:r>
                <a:rPr lang="ar-SA" sz="5400" b="1" cap="none" spc="0" dirty="0">
                  <a:ln w="22225">
                    <a:solidFill>
                      <a:schemeClr val="tx2">
                        <a:lumMod val="75000"/>
                      </a:schemeClr>
                    </a:solidFill>
                    <a:prstDash val="solid"/>
                  </a:ln>
                  <a:effectLst/>
                </a:rPr>
                <a:t>1</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nodeType="clickEffect">
                                  <p:stCondLst>
                                    <p:cond delay="0"/>
                                  </p:stCondLst>
                                  <p:childTnLst>
                                    <p:animEffect transition="out" filter="wedge">
                                      <p:cBhvr>
                                        <p:cTn id="6" dur="2000"/>
                                        <p:tgtEl>
                                          <p:spTgt spid="41"/>
                                        </p:tgtEl>
                                      </p:cBhvr>
                                    </p:animEffect>
                                    <p:set>
                                      <p:cBhvr>
                                        <p:cTn id="7" dur="1" fill="hold">
                                          <p:stCondLst>
                                            <p:cond delay="1999"/>
                                          </p:stCondLst>
                                        </p:cTn>
                                        <p:tgtEl>
                                          <p:spTgt spid="41"/>
                                        </p:tgtEl>
                                        <p:attrNameLst>
                                          <p:attrName>style.visibility</p:attrName>
                                        </p:attrNameLst>
                                      </p:cBhvr>
                                      <p:to>
                                        <p:strVal val="hidden"/>
                                      </p:to>
                                    </p:set>
                                  </p:childTnLst>
                                </p:cTn>
                              </p:par>
                              <p:par>
                                <p:cTn id="8" presetID="8" presetClass="exit" presetSubtype="32" fill="hold" nodeType="withEffect">
                                  <p:stCondLst>
                                    <p:cond delay="0"/>
                                  </p:stCondLst>
                                  <p:childTnLst>
                                    <p:animEffect transition="out" filter="diamond(out)">
                                      <p:cBhvr>
                                        <p:cTn id="9" dur="2000"/>
                                        <p:tgtEl>
                                          <p:spTgt spid="48"/>
                                        </p:tgtEl>
                                      </p:cBhvr>
                                    </p:animEffect>
                                    <p:set>
                                      <p:cBhvr>
                                        <p:cTn id="10" dur="1" fill="hold">
                                          <p:stCondLst>
                                            <p:cond delay="1999"/>
                                          </p:stCondLst>
                                        </p:cTn>
                                        <p:tgtEl>
                                          <p:spTgt spid="48"/>
                                        </p:tgtEl>
                                        <p:attrNameLst>
                                          <p:attrName>style.visibility</p:attrName>
                                        </p:attrNameLst>
                                      </p:cBhvr>
                                      <p:to>
                                        <p:strVal val="hidden"/>
                                      </p:to>
                                    </p:set>
                                  </p:childTnLst>
                                </p:cTn>
                              </p:par>
                              <p:par>
                                <p:cTn id="11" presetID="8" presetClass="exit" presetSubtype="32" fill="hold" nodeType="withEffect">
                                  <p:stCondLst>
                                    <p:cond delay="0"/>
                                  </p:stCondLst>
                                  <p:childTnLst>
                                    <p:animEffect transition="out" filter="diamond(out)">
                                      <p:cBhvr>
                                        <p:cTn id="12" dur="2000"/>
                                        <p:tgtEl>
                                          <p:spTgt spid="54"/>
                                        </p:tgtEl>
                                      </p:cBhvr>
                                    </p:animEffect>
                                    <p:set>
                                      <p:cBhvr>
                                        <p:cTn id="13" dur="1" fill="hold">
                                          <p:stCondLst>
                                            <p:cond delay="1999"/>
                                          </p:stCondLst>
                                        </p:cTn>
                                        <p:tgtEl>
                                          <p:spTgt spid="54"/>
                                        </p:tgtEl>
                                        <p:attrNameLst>
                                          <p:attrName>style.visibility</p:attrName>
                                        </p:attrNameLst>
                                      </p:cBhvr>
                                      <p:to>
                                        <p:strVal val="hidden"/>
                                      </p:to>
                                    </p:set>
                                  </p:childTnLst>
                                </p:cTn>
                              </p:par>
                              <p:par>
                                <p:cTn id="14" presetID="55" presetClass="exit" presetSubtype="0" fill="hold" nodeType="withEffect">
                                  <p:stCondLst>
                                    <p:cond delay="0"/>
                                  </p:stCondLst>
                                  <p:childTnLst>
                                    <p:anim calcmode="lin" valueType="num">
                                      <p:cBhvr>
                                        <p:cTn id="15" dur="1000"/>
                                        <p:tgtEl>
                                          <p:spTgt spid="60"/>
                                        </p:tgtEl>
                                        <p:attrNameLst>
                                          <p:attrName>ppt_w</p:attrName>
                                        </p:attrNameLst>
                                      </p:cBhvr>
                                      <p:tavLst>
                                        <p:tav tm="0">
                                          <p:val>
                                            <p:strVal val="ppt_w"/>
                                          </p:val>
                                        </p:tav>
                                        <p:tav tm="100000">
                                          <p:val>
                                            <p:strVal val="ppt_w*0.70"/>
                                          </p:val>
                                        </p:tav>
                                      </p:tavLst>
                                    </p:anim>
                                    <p:anim calcmode="lin" valueType="num">
                                      <p:cBhvr>
                                        <p:cTn id="16" dur="1000"/>
                                        <p:tgtEl>
                                          <p:spTgt spid="60"/>
                                        </p:tgtEl>
                                        <p:attrNameLst>
                                          <p:attrName>ppt_h</p:attrName>
                                        </p:attrNameLst>
                                      </p:cBhvr>
                                      <p:tavLst>
                                        <p:tav tm="0">
                                          <p:val>
                                            <p:strVal val="ppt_h"/>
                                          </p:val>
                                        </p:tav>
                                        <p:tav tm="100000">
                                          <p:val>
                                            <p:strVal val="ppt_h"/>
                                          </p:val>
                                        </p:tav>
                                      </p:tavLst>
                                    </p:anim>
                                    <p:animEffect transition="out" filter="fade">
                                      <p:cBhvr>
                                        <p:cTn id="17" dur="1000"/>
                                        <p:tgtEl>
                                          <p:spTgt spid="60"/>
                                        </p:tgtEl>
                                      </p:cBhvr>
                                    </p:animEffect>
                                    <p:set>
                                      <p:cBhvr>
                                        <p:cTn id="18" dur="1" fill="hold">
                                          <p:stCondLst>
                                            <p:cond delay="9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ar-SA"/>
          </a:p>
        </p:txBody>
      </p:sp>
      <p:sp>
        <p:nvSpPr>
          <p:cNvPr id="3" name="Freeform 3"/>
          <p:cNvSpPr/>
          <p:nvPr/>
        </p:nvSpPr>
        <p:spPr>
          <a:xfrm>
            <a:off x="1066800" y="-767276"/>
            <a:ext cx="16840200" cy="10576967"/>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3"/>
            <a:stretch>
              <a:fillRect t="-451" r="-56646" b="-4863"/>
            </a:stretch>
          </a:blipFill>
        </p:spPr>
        <p:txBody>
          <a:bodyPr/>
          <a:lstStyle/>
          <a:p>
            <a:endParaRPr lang="ar-SA"/>
          </a:p>
        </p:txBody>
      </p:sp>
      <p:sp>
        <p:nvSpPr>
          <p:cNvPr id="7" name="Freeform 7"/>
          <p:cNvSpPr/>
          <p:nvPr/>
        </p:nvSpPr>
        <p:spPr>
          <a:xfrm rot="-1940726">
            <a:off x="16181977" y="8360898"/>
            <a:ext cx="3362512" cy="1938236"/>
          </a:xfrm>
          <a:custGeom>
            <a:avLst/>
            <a:gdLst/>
            <a:ahLst/>
            <a:cxnLst/>
            <a:rect l="l" t="t" r="r" b="b"/>
            <a:pathLst>
              <a:path w="3362512" h="1938236">
                <a:moveTo>
                  <a:pt x="0" y="0"/>
                </a:moveTo>
                <a:lnTo>
                  <a:pt x="3362513" y="0"/>
                </a:lnTo>
                <a:lnTo>
                  <a:pt x="3362513" y="1938235"/>
                </a:lnTo>
                <a:lnTo>
                  <a:pt x="0" y="19382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ar-SA"/>
          </a:p>
        </p:txBody>
      </p:sp>
      <p:sp>
        <p:nvSpPr>
          <p:cNvPr id="15" name="TextBox 22">
            <a:extLst>
              <a:ext uri="{FF2B5EF4-FFF2-40B4-BE49-F238E27FC236}">
                <a16:creationId xmlns:a16="http://schemas.microsoft.com/office/drawing/2014/main" id="{5793795E-DBC7-A5AB-F8F0-0245538D6E1D}"/>
              </a:ext>
            </a:extLst>
          </p:cNvPr>
          <p:cNvSpPr txBox="1"/>
          <p:nvPr/>
        </p:nvSpPr>
        <p:spPr>
          <a:xfrm>
            <a:off x="1801731" y="1706280"/>
            <a:ext cx="15497354" cy="974626"/>
          </a:xfrm>
          <a:prstGeom prst="rect">
            <a:avLst/>
          </a:prstGeom>
        </p:spPr>
        <p:txBody>
          <a:bodyPr wrap="square" lIns="0" tIns="0" rIns="0" bIns="0" rtlCol="0" anchor="t">
            <a:spAutoFit/>
          </a:bodyPr>
          <a:lstStyle/>
          <a:p>
            <a:pPr algn="ctr">
              <a:lnSpc>
                <a:spcPts val="7551"/>
              </a:lnSpc>
              <a:spcBef>
                <a:spcPct val="0"/>
              </a:spcBef>
            </a:pPr>
            <a:r>
              <a:rPr lang="ar-SA" sz="5000" b="1" dirty="0">
                <a:latin typeface="Sakkal Majalla" panose="02000000000000000000" pitchFamily="2" charset="-78"/>
                <a:cs typeface="Sakkal Majalla" panose="02000000000000000000" pitchFamily="2" charset="-78"/>
              </a:rPr>
              <a:t>في هذه المرحلة يجب أن تُؤخذ في الاعتبار عدة أشياء قومي بتحديدها من خلال الصور </a:t>
            </a:r>
            <a:endParaRPr lang="en-US" sz="5000" b="1" dirty="0">
              <a:latin typeface="Sakkal Majalla" panose="02000000000000000000" pitchFamily="2" charset="-78"/>
              <a:cs typeface="Sakkal Majalla" panose="02000000000000000000" pitchFamily="2" charset="-78"/>
            </a:endParaRPr>
          </a:p>
        </p:txBody>
      </p:sp>
      <p:pic>
        <p:nvPicPr>
          <p:cNvPr id="8194" name="Picture 2">
            <a:extLst>
              <a:ext uri="{FF2B5EF4-FFF2-40B4-BE49-F238E27FC236}">
                <a16:creationId xmlns:a16="http://schemas.microsoft.com/office/drawing/2014/main" id="{CC31105A-5603-6278-1301-ABA1EBE3DB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14305506" y="2954867"/>
            <a:ext cx="3221994" cy="326128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omputer Repair PNG, Vector, PSD, and Clipart With Transparent Background  for Free Download | Pngtree">
            <a:extLst>
              <a:ext uri="{FF2B5EF4-FFF2-40B4-BE49-F238E27FC236}">
                <a16:creationId xmlns:a16="http://schemas.microsoft.com/office/drawing/2014/main" id="{843F7331-986B-C3B4-2AB3-DA1D3B2B71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35113" y="6317304"/>
            <a:ext cx="3492387" cy="34923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كيفية عمل ميزانية مشروع صغير - موسوعة">
            <a:extLst>
              <a:ext uri="{FF2B5EF4-FFF2-40B4-BE49-F238E27FC236}">
                <a16:creationId xmlns:a16="http://schemas.microsoft.com/office/drawing/2014/main" id="{1011EF19-1085-175B-0573-AAACE3ECDC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6275" y="2723767"/>
            <a:ext cx="3978627" cy="34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3"/>
          <p:cNvSpPr/>
          <p:nvPr/>
        </p:nvSpPr>
        <p:spPr>
          <a:xfrm>
            <a:off x="-39462" y="-50965"/>
            <a:ext cx="2612214" cy="3322370"/>
          </a:xfrm>
          <a:custGeom>
            <a:avLst/>
            <a:gdLst/>
            <a:ahLst/>
            <a:cxnLst/>
            <a:rect l="l" t="t" r="r" b="b"/>
            <a:pathLst>
              <a:path w="2612214" h="3322370">
                <a:moveTo>
                  <a:pt x="0" y="0"/>
                </a:moveTo>
                <a:lnTo>
                  <a:pt x="2612214" y="0"/>
                </a:lnTo>
                <a:lnTo>
                  <a:pt x="2612214" y="3322371"/>
                </a:lnTo>
                <a:lnTo>
                  <a:pt x="0" y="33223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ar-SA" dirty="0"/>
          </a:p>
        </p:txBody>
      </p:sp>
      <p:pic>
        <p:nvPicPr>
          <p:cNvPr id="8198" name="Picture 6" descr="75,100+ Expense Illustrations, Royalty-Free Vector Graphics &amp; Clip Art -  iStock | Business expense, Value, Finance">
            <a:extLst>
              <a:ext uri="{FF2B5EF4-FFF2-40B4-BE49-F238E27FC236}">
                <a16:creationId xmlns:a16="http://schemas.microsoft.com/office/drawing/2014/main" id="{44B172E9-F44E-1200-1E62-770ADA479DF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96238" y="6007817"/>
            <a:ext cx="3653664" cy="3373353"/>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1CE253D2-72A7-80C2-F9AE-2E1EB8A4061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6895" t="8989" r="26815" b="9292"/>
          <a:stretch/>
        </p:blipFill>
        <p:spPr bwMode="auto">
          <a:xfrm>
            <a:off x="7660068" y="3879252"/>
            <a:ext cx="3653664" cy="3373353"/>
          </a:xfrm>
          <a:prstGeom prst="rect">
            <a:avLst/>
          </a:prstGeom>
          <a:noFill/>
          <a:extLst>
            <a:ext uri="{909E8E84-426E-40DD-AFC4-6F175D3DCCD1}">
              <a14:hiddenFill xmlns:a14="http://schemas.microsoft.com/office/drawing/2010/main">
                <a:solidFill>
                  <a:srgbClr val="FFFFFF"/>
                </a:solidFill>
              </a14:hiddenFill>
            </a:ext>
          </a:extLst>
        </p:spPr>
      </p:pic>
      <p:sp>
        <p:nvSpPr>
          <p:cNvPr id="20" name="مربع نص 19">
            <a:extLst>
              <a:ext uri="{FF2B5EF4-FFF2-40B4-BE49-F238E27FC236}">
                <a16:creationId xmlns:a16="http://schemas.microsoft.com/office/drawing/2014/main" id="{9E9D0F85-11A3-C50A-D143-1366D0F71D1B}"/>
              </a:ext>
            </a:extLst>
          </p:cNvPr>
          <p:cNvSpPr txBox="1"/>
          <p:nvPr/>
        </p:nvSpPr>
        <p:spPr>
          <a:xfrm>
            <a:off x="11127822" y="4304937"/>
            <a:ext cx="3492388"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5000" b="1" i="0" u="none" strike="noStrike" kern="1200" cap="none" spc="0" normalizeH="0" baseline="0" noProof="0" dirty="0">
                <a:ln w="12700" cmpd="sng">
                  <a:solidFill>
                    <a:srgbClr val="1F497D">
                      <a:lumMod val="75000"/>
                    </a:srgbClr>
                  </a:solidFill>
                  <a:prstDash val="solid"/>
                </a:ln>
                <a:solidFill>
                  <a:srgbClr val="1F497D"/>
                </a:solidFill>
                <a:effectLst/>
                <a:uLnTx/>
                <a:uFillTx/>
                <a:latin typeface="Sakkal Majalla" panose="02000000000000000000" pitchFamily="2" charset="-78"/>
                <a:ea typeface="+mn-ea"/>
                <a:cs typeface="Sakkal Majalla" panose="02000000000000000000" pitchFamily="2" charset="-78"/>
              </a:rPr>
              <a:t>الموارد البشرية</a:t>
            </a:r>
          </a:p>
        </p:txBody>
      </p:sp>
      <p:sp>
        <p:nvSpPr>
          <p:cNvPr id="21" name="مربع نص 20">
            <a:extLst>
              <a:ext uri="{FF2B5EF4-FFF2-40B4-BE49-F238E27FC236}">
                <a16:creationId xmlns:a16="http://schemas.microsoft.com/office/drawing/2014/main" id="{B7AA04D3-D5E7-87A8-04C7-09628C6AF9A7}"/>
              </a:ext>
            </a:extLst>
          </p:cNvPr>
          <p:cNvSpPr txBox="1"/>
          <p:nvPr/>
        </p:nvSpPr>
        <p:spPr>
          <a:xfrm>
            <a:off x="10893771" y="7264907"/>
            <a:ext cx="3492388"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5000" b="1" i="0" u="none" strike="noStrike" kern="1200" cap="none" spc="0" normalizeH="0" baseline="0" noProof="0" dirty="0">
                <a:ln w="12700" cmpd="sng">
                  <a:solidFill>
                    <a:srgbClr val="1F497D">
                      <a:lumMod val="75000"/>
                    </a:srgbClr>
                  </a:solidFill>
                  <a:prstDash val="solid"/>
                </a:ln>
                <a:solidFill>
                  <a:srgbClr val="1F497D"/>
                </a:solidFill>
                <a:effectLst/>
                <a:uLnTx/>
                <a:uFillTx/>
                <a:latin typeface="Sakkal Majalla" panose="02000000000000000000" pitchFamily="2" charset="-78"/>
                <a:ea typeface="+mn-ea"/>
                <a:cs typeface="Sakkal Majalla" panose="02000000000000000000" pitchFamily="2" charset="-78"/>
              </a:rPr>
              <a:t>الموارد المادية</a:t>
            </a:r>
          </a:p>
        </p:txBody>
      </p:sp>
      <p:sp>
        <p:nvSpPr>
          <p:cNvPr id="22" name="مربع نص 21">
            <a:extLst>
              <a:ext uri="{FF2B5EF4-FFF2-40B4-BE49-F238E27FC236}">
                <a16:creationId xmlns:a16="http://schemas.microsoft.com/office/drawing/2014/main" id="{86032FAF-FCB2-82E2-C6EF-CB9321F2D5D4}"/>
              </a:ext>
            </a:extLst>
          </p:cNvPr>
          <p:cNvSpPr txBox="1"/>
          <p:nvPr/>
        </p:nvSpPr>
        <p:spPr>
          <a:xfrm>
            <a:off x="7660068" y="7501983"/>
            <a:ext cx="3492388"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5000" b="1" i="0" u="none" strike="noStrike" kern="1200" cap="none" spc="0" normalizeH="0" baseline="0" noProof="0" dirty="0">
                <a:ln w="12700" cmpd="sng">
                  <a:solidFill>
                    <a:srgbClr val="1F497D">
                      <a:lumMod val="75000"/>
                    </a:srgbClr>
                  </a:solidFill>
                  <a:prstDash val="solid"/>
                </a:ln>
                <a:solidFill>
                  <a:srgbClr val="1F497D"/>
                </a:solidFill>
                <a:effectLst/>
                <a:uLnTx/>
                <a:uFillTx/>
                <a:latin typeface="Sakkal Majalla" panose="02000000000000000000" pitchFamily="2" charset="-78"/>
                <a:ea typeface="+mn-ea"/>
                <a:cs typeface="Sakkal Majalla" panose="02000000000000000000" pitchFamily="2" charset="-78"/>
              </a:rPr>
              <a:t>الوقت</a:t>
            </a:r>
          </a:p>
        </p:txBody>
      </p:sp>
      <p:sp>
        <p:nvSpPr>
          <p:cNvPr id="23" name="مربع نص 22">
            <a:extLst>
              <a:ext uri="{FF2B5EF4-FFF2-40B4-BE49-F238E27FC236}">
                <a16:creationId xmlns:a16="http://schemas.microsoft.com/office/drawing/2014/main" id="{F35FE57A-58C8-CCE9-FE98-6ECBF7F69312}"/>
              </a:ext>
            </a:extLst>
          </p:cNvPr>
          <p:cNvSpPr txBox="1"/>
          <p:nvPr/>
        </p:nvSpPr>
        <p:spPr>
          <a:xfrm>
            <a:off x="4248318" y="4450943"/>
            <a:ext cx="3492388"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5000" b="1" i="0" u="none" strike="noStrike" kern="1200" cap="none" spc="0" normalizeH="0" baseline="0" noProof="0" dirty="0">
                <a:ln w="12700" cmpd="sng">
                  <a:solidFill>
                    <a:srgbClr val="1F497D">
                      <a:lumMod val="75000"/>
                    </a:srgbClr>
                  </a:solidFill>
                  <a:prstDash val="solid"/>
                </a:ln>
                <a:solidFill>
                  <a:srgbClr val="1F497D"/>
                </a:solidFill>
                <a:effectLst/>
                <a:uLnTx/>
                <a:uFillTx/>
                <a:latin typeface="Sakkal Majalla" panose="02000000000000000000" pitchFamily="2" charset="-78"/>
                <a:ea typeface="+mn-ea"/>
                <a:cs typeface="Sakkal Majalla" panose="02000000000000000000" pitchFamily="2" charset="-78"/>
              </a:rPr>
              <a:t>الميزانية</a:t>
            </a:r>
          </a:p>
        </p:txBody>
      </p:sp>
      <p:sp>
        <p:nvSpPr>
          <p:cNvPr id="24" name="مربع نص 23">
            <a:extLst>
              <a:ext uri="{FF2B5EF4-FFF2-40B4-BE49-F238E27FC236}">
                <a16:creationId xmlns:a16="http://schemas.microsoft.com/office/drawing/2014/main" id="{2D27A20E-26DE-381B-7710-EA106A817009}"/>
              </a:ext>
            </a:extLst>
          </p:cNvPr>
          <p:cNvSpPr txBox="1"/>
          <p:nvPr/>
        </p:nvSpPr>
        <p:spPr>
          <a:xfrm>
            <a:off x="4280012" y="7512443"/>
            <a:ext cx="3492388"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5000" b="1" i="0" u="none" strike="noStrike" kern="1200" cap="none" spc="0" normalizeH="0" baseline="0" noProof="0" dirty="0">
                <a:ln w="12700" cmpd="sng">
                  <a:solidFill>
                    <a:srgbClr val="1F497D">
                      <a:lumMod val="75000"/>
                    </a:srgbClr>
                  </a:solidFill>
                  <a:prstDash val="solid"/>
                </a:ln>
                <a:solidFill>
                  <a:srgbClr val="1F497D"/>
                </a:solidFill>
                <a:effectLst/>
                <a:uLnTx/>
                <a:uFillTx/>
                <a:latin typeface="Sakkal Majalla" panose="02000000000000000000" pitchFamily="2" charset="-78"/>
                <a:ea typeface="+mn-ea"/>
                <a:cs typeface="Sakkal Majalla" panose="02000000000000000000" pitchFamily="2" charset="-78"/>
              </a:rPr>
              <a:t>التكاليف</a:t>
            </a:r>
          </a:p>
        </p:txBody>
      </p:sp>
      <p:grpSp>
        <p:nvGrpSpPr>
          <p:cNvPr id="8193" name="مجموعة 8192">
            <a:extLst>
              <a:ext uri="{FF2B5EF4-FFF2-40B4-BE49-F238E27FC236}">
                <a16:creationId xmlns:a16="http://schemas.microsoft.com/office/drawing/2014/main" id="{BDB47D63-3AA4-655C-3034-CD346E92F920}"/>
              </a:ext>
            </a:extLst>
          </p:cNvPr>
          <p:cNvGrpSpPr/>
          <p:nvPr/>
        </p:nvGrpSpPr>
        <p:grpSpPr>
          <a:xfrm>
            <a:off x="9808119" y="497241"/>
            <a:ext cx="8024494" cy="1159829"/>
            <a:chOff x="5474653" y="593817"/>
            <a:chExt cx="8024494" cy="1159829"/>
          </a:xfrm>
        </p:grpSpPr>
        <p:grpSp>
          <p:nvGrpSpPr>
            <p:cNvPr id="8195" name="Group 2">
              <a:extLst>
                <a:ext uri="{FF2B5EF4-FFF2-40B4-BE49-F238E27FC236}">
                  <a16:creationId xmlns:a16="http://schemas.microsoft.com/office/drawing/2014/main" id="{ADD31816-D213-CFB9-7005-D596B04633A7}"/>
                </a:ext>
              </a:extLst>
            </p:cNvPr>
            <p:cNvGrpSpPr/>
            <p:nvPr/>
          </p:nvGrpSpPr>
          <p:grpSpPr>
            <a:xfrm>
              <a:off x="5474653" y="593817"/>
              <a:ext cx="8024494" cy="1159829"/>
              <a:chOff x="0" y="0"/>
              <a:chExt cx="10699330" cy="1546438"/>
            </a:xfrm>
          </p:grpSpPr>
          <p:sp>
            <p:nvSpPr>
              <p:cNvPr id="8199" name="Freeform 4">
                <a:extLst>
                  <a:ext uri="{FF2B5EF4-FFF2-40B4-BE49-F238E27FC236}">
                    <a16:creationId xmlns:a16="http://schemas.microsoft.com/office/drawing/2014/main" id="{F9CD97ED-0273-BFFC-F07F-E0EAA8ECDBCF}"/>
                  </a:ext>
                </a:extLst>
              </p:cNvPr>
              <p:cNvSpPr/>
              <p:nvPr/>
            </p:nvSpPr>
            <p:spPr>
              <a:xfrm>
                <a:off x="0" y="0"/>
                <a:ext cx="10110841" cy="1483315"/>
              </a:xfrm>
              <a:custGeom>
                <a:avLst/>
                <a:gdLst/>
                <a:ahLst/>
                <a:cxnLst/>
                <a:rect l="l" t="t" r="r" b="b"/>
                <a:pathLst>
                  <a:path w="2039731" h="299240">
                    <a:moveTo>
                      <a:pt x="0" y="0"/>
                    </a:moveTo>
                    <a:lnTo>
                      <a:pt x="2039731" y="0"/>
                    </a:lnTo>
                    <a:lnTo>
                      <a:pt x="2039731" y="299240"/>
                    </a:lnTo>
                    <a:lnTo>
                      <a:pt x="0" y="299240"/>
                    </a:lnTo>
                    <a:close/>
                  </a:path>
                </a:pathLst>
              </a:custGeom>
              <a:solidFill>
                <a:schemeClr val="accent2">
                  <a:lumMod val="60000"/>
                  <a:lumOff val="40000"/>
                </a:schemeClr>
              </a:solidFill>
              <a:ln>
                <a:noFill/>
              </a:ln>
            </p:spPr>
            <p:txBody>
              <a:bodyPr/>
              <a:lstStyle/>
              <a:p>
                <a:pPr algn="r" rtl="1"/>
                <a:endParaRPr lang="ar-SA">
                  <a:cs typeface="PT Bold Heading" panose="02010400000000000000" pitchFamily="2" charset="-78"/>
                </a:endParaRPr>
              </a:p>
            </p:txBody>
          </p:sp>
          <p:sp>
            <p:nvSpPr>
              <p:cNvPr id="8201" name="Freeform 7">
                <a:extLst>
                  <a:ext uri="{FF2B5EF4-FFF2-40B4-BE49-F238E27FC236}">
                    <a16:creationId xmlns:a16="http://schemas.microsoft.com/office/drawing/2014/main" id="{116753BF-E714-648D-5952-76B4102DC12B}"/>
                  </a:ext>
                </a:extLst>
              </p:cNvPr>
              <p:cNvSpPr/>
              <p:nvPr/>
            </p:nvSpPr>
            <p:spPr>
              <a:xfrm>
                <a:off x="338517" y="217089"/>
                <a:ext cx="9772324" cy="1266225"/>
              </a:xfrm>
              <a:custGeom>
                <a:avLst/>
                <a:gdLst/>
                <a:ahLst/>
                <a:cxnLst/>
                <a:rect l="l" t="t" r="r" b="b"/>
                <a:pathLst>
                  <a:path w="1971439" h="255445">
                    <a:moveTo>
                      <a:pt x="9988" y="0"/>
                    </a:moveTo>
                    <a:lnTo>
                      <a:pt x="1961451" y="0"/>
                    </a:lnTo>
                    <a:cubicBezTo>
                      <a:pt x="1966967" y="0"/>
                      <a:pt x="1971439" y="4472"/>
                      <a:pt x="1971439" y="9988"/>
                    </a:cubicBezTo>
                    <a:lnTo>
                      <a:pt x="1971439" y="245457"/>
                    </a:lnTo>
                    <a:cubicBezTo>
                      <a:pt x="1971439" y="248106"/>
                      <a:pt x="1970387" y="250646"/>
                      <a:pt x="1968514" y="252519"/>
                    </a:cubicBezTo>
                    <a:cubicBezTo>
                      <a:pt x="1966641" y="254392"/>
                      <a:pt x="1964100" y="255445"/>
                      <a:pt x="1961451" y="255445"/>
                    </a:cubicBezTo>
                    <a:lnTo>
                      <a:pt x="9988" y="255445"/>
                    </a:lnTo>
                    <a:cubicBezTo>
                      <a:pt x="7339" y="255445"/>
                      <a:pt x="4799" y="254392"/>
                      <a:pt x="2925" y="252519"/>
                    </a:cubicBezTo>
                    <a:cubicBezTo>
                      <a:pt x="1052" y="250646"/>
                      <a:pt x="0" y="248106"/>
                      <a:pt x="0" y="245457"/>
                    </a:cubicBezTo>
                    <a:lnTo>
                      <a:pt x="0" y="9988"/>
                    </a:lnTo>
                    <a:cubicBezTo>
                      <a:pt x="0" y="7339"/>
                      <a:pt x="1052" y="4799"/>
                      <a:pt x="2925" y="2925"/>
                    </a:cubicBezTo>
                    <a:cubicBezTo>
                      <a:pt x="4799" y="1052"/>
                      <a:pt x="7339" y="0"/>
                      <a:pt x="9988" y="0"/>
                    </a:cubicBezTo>
                    <a:close/>
                  </a:path>
                </a:pathLst>
              </a:custGeom>
              <a:solidFill>
                <a:srgbClr val="FFFFFF"/>
              </a:solidFill>
              <a:ln w="38100">
                <a:solidFill>
                  <a:schemeClr val="accent2">
                    <a:lumMod val="75000"/>
                  </a:schemeClr>
                </a:solidFill>
              </a:ln>
              <a:effectLst>
                <a:outerShdw blurRad="50800" dist="38100" dir="5400000" algn="t" rotWithShape="0">
                  <a:prstClr val="black">
                    <a:alpha val="40000"/>
                  </a:prstClr>
                </a:outerShdw>
              </a:effectLst>
            </p:spPr>
            <p:txBody>
              <a:bodyPr/>
              <a:lstStyle/>
              <a:p>
                <a:pPr algn="r" rtl="1"/>
                <a:endParaRPr lang="ar-SA">
                  <a:cs typeface="PT Bold Heading" panose="02010400000000000000" pitchFamily="2" charset="-78"/>
                </a:endParaRPr>
              </a:p>
            </p:txBody>
          </p:sp>
          <p:sp>
            <p:nvSpPr>
              <p:cNvPr id="8202" name="TextBox 9">
                <a:extLst>
                  <a:ext uri="{FF2B5EF4-FFF2-40B4-BE49-F238E27FC236}">
                    <a16:creationId xmlns:a16="http://schemas.microsoft.com/office/drawing/2014/main" id="{0A6232D9-6534-420A-A4C9-90C1801B0514}"/>
                  </a:ext>
                </a:extLst>
              </p:cNvPr>
              <p:cNvSpPr txBox="1"/>
              <p:nvPr/>
            </p:nvSpPr>
            <p:spPr>
              <a:xfrm>
                <a:off x="1162735" y="489169"/>
                <a:ext cx="7853315" cy="807913"/>
              </a:xfrm>
              <a:prstGeom prst="rect">
                <a:avLst/>
              </a:prstGeom>
            </p:spPr>
            <p:txBody>
              <a:bodyPr lIns="0" tIns="0" rIns="0" bIns="0" rtlCol="0" anchor="t">
                <a:spAutoFit/>
              </a:bodyPr>
              <a:lstStyle/>
              <a:p>
                <a:pPr algn="ctr" rtl="1">
                  <a:lnSpc>
                    <a:spcPts val="3883"/>
                  </a:lnSpc>
                </a:pPr>
                <a:r>
                  <a:rPr lang="en-US" sz="6000" b="1" dirty="0" err="1">
                    <a:solidFill>
                      <a:srgbClr val="17383E"/>
                    </a:solidFill>
                    <a:latin typeface="Adobe Arabic" panose="02040503050201020203" pitchFamily="18" charset="-78"/>
                    <a:cs typeface="Adobe Arabic" panose="02040503050201020203" pitchFamily="18" charset="-78"/>
                  </a:rPr>
                  <a:t>التحليل</a:t>
                </a:r>
                <a:r>
                  <a:rPr lang="en-US" sz="5000" b="1" dirty="0">
                    <a:solidFill>
                      <a:srgbClr val="17383E"/>
                    </a:solidFill>
                    <a:latin typeface="+mj-lt"/>
                    <a:cs typeface="Sakkal Majalla" panose="02000000000000000000" pitchFamily="2" charset="-78"/>
                  </a:rPr>
                  <a:t> </a:t>
                </a:r>
                <a:r>
                  <a:rPr lang="en-US" sz="4500" b="1" dirty="0">
                    <a:solidFill>
                      <a:srgbClr val="17383E"/>
                    </a:solidFill>
                    <a:latin typeface="Corbel Light" panose="020B0303020204020204" pitchFamily="34" charset="0"/>
                    <a:cs typeface="Sakkal Majalla" panose="02000000000000000000" pitchFamily="2" charset="-78"/>
                  </a:rPr>
                  <a:t>Analysis</a:t>
                </a:r>
              </a:p>
            </p:txBody>
          </p:sp>
          <p:sp>
            <p:nvSpPr>
              <p:cNvPr id="8203" name="Freeform 11">
                <a:extLst>
                  <a:ext uri="{FF2B5EF4-FFF2-40B4-BE49-F238E27FC236}">
                    <a16:creationId xmlns:a16="http://schemas.microsoft.com/office/drawing/2014/main" id="{9F5481FF-107B-F58D-D2BC-8D73F6852702}"/>
                  </a:ext>
                </a:extLst>
              </p:cNvPr>
              <p:cNvSpPr/>
              <p:nvPr/>
            </p:nvSpPr>
            <p:spPr>
              <a:xfrm>
                <a:off x="9159792" y="0"/>
                <a:ext cx="1539538" cy="154643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60000"/>
                  <a:lumOff val="40000"/>
                </a:schemeClr>
              </a:solidFill>
              <a:ln>
                <a:solidFill>
                  <a:schemeClr val="accent2">
                    <a:lumMod val="75000"/>
                  </a:schemeClr>
                </a:solidFill>
              </a:ln>
            </p:spPr>
            <p:txBody>
              <a:bodyPr/>
              <a:lstStyle/>
              <a:p>
                <a:pPr algn="r" rtl="1"/>
                <a:endParaRPr lang="ar-SA">
                  <a:cs typeface="PT Bold Heading" panose="02010400000000000000" pitchFamily="2" charset="-78"/>
                </a:endParaRPr>
              </a:p>
            </p:txBody>
          </p:sp>
          <p:sp>
            <p:nvSpPr>
              <p:cNvPr id="8204" name="TextBox 13">
                <a:extLst>
                  <a:ext uri="{FF2B5EF4-FFF2-40B4-BE49-F238E27FC236}">
                    <a16:creationId xmlns:a16="http://schemas.microsoft.com/office/drawing/2014/main" id="{217E0128-9FB1-2A37-9449-8194B4C1E7E6}"/>
                  </a:ext>
                </a:extLst>
              </p:cNvPr>
              <p:cNvSpPr txBox="1"/>
              <p:nvPr/>
            </p:nvSpPr>
            <p:spPr>
              <a:xfrm>
                <a:off x="9517371" y="426045"/>
                <a:ext cx="921075" cy="756617"/>
              </a:xfrm>
              <a:prstGeom prst="rect">
                <a:avLst/>
              </a:prstGeom>
            </p:spPr>
            <p:txBody>
              <a:bodyPr wrap="square" lIns="0" tIns="0" rIns="0" bIns="0" rtlCol="0" anchor="t">
                <a:spAutoFit/>
              </a:bodyPr>
              <a:lstStyle/>
              <a:p>
                <a:pPr algn="ctr" rtl="1">
                  <a:lnSpc>
                    <a:spcPts val="3883"/>
                  </a:lnSpc>
                </a:pPr>
                <a:endParaRPr lang="en-US" sz="5000" b="1" dirty="0">
                  <a:solidFill>
                    <a:srgbClr val="FFFFFF"/>
                  </a:solidFill>
                  <a:latin typeface="Sakkal Majalla" panose="02000000000000000000" pitchFamily="2" charset="-78"/>
                  <a:cs typeface="Sakkal Majalla" panose="02000000000000000000" pitchFamily="2" charset="-78"/>
                </a:endParaRPr>
              </a:p>
            </p:txBody>
          </p:sp>
        </p:grpSp>
        <p:sp>
          <p:nvSpPr>
            <p:cNvPr id="8197" name="مستطيل 8196">
              <a:extLst>
                <a:ext uri="{FF2B5EF4-FFF2-40B4-BE49-F238E27FC236}">
                  <a16:creationId xmlns:a16="http://schemas.microsoft.com/office/drawing/2014/main" id="{9938A64F-985A-F4C7-625C-95AD769E22D2}"/>
                </a:ext>
              </a:extLst>
            </p:cNvPr>
            <p:cNvSpPr/>
            <p:nvPr/>
          </p:nvSpPr>
          <p:spPr>
            <a:xfrm>
              <a:off x="12612678" y="759988"/>
              <a:ext cx="574195" cy="923330"/>
            </a:xfrm>
            <a:prstGeom prst="rect">
              <a:avLst/>
            </a:prstGeom>
            <a:noFill/>
          </p:spPr>
          <p:txBody>
            <a:bodyPr wrap="none" lIns="91440" tIns="45720" rIns="91440" bIns="45720">
              <a:spAutoFit/>
            </a:bodyPr>
            <a:lstStyle/>
            <a:p>
              <a:pPr algn="ctr"/>
              <a:r>
                <a:rPr lang="ar-SA" sz="5400" b="1" cap="none" spc="0" dirty="0">
                  <a:ln w="22225">
                    <a:solidFill>
                      <a:schemeClr val="tx2">
                        <a:lumMod val="75000"/>
                      </a:schemeClr>
                    </a:solidFill>
                    <a:prstDash val="solid"/>
                  </a:ln>
                  <a:effectLst/>
                </a:rPr>
                <a:t>1</a:t>
              </a:r>
            </a:p>
          </p:txBody>
        </p:sp>
      </p:grpSp>
      <p:sp>
        <p:nvSpPr>
          <p:cNvPr id="4" name="Freeform 4"/>
          <p:cNvSpPr/>
          <p:nvPr/>
        </p:nvSpPr>
        <p:spPr>
          <a:xfrm rot="2464724">
            <a:off x="16209489" y="18418"/>
            <a:ext cx="548388" cy="1073358"/>
          </a:xfrm>
          <a:custGeom>
            <a:avLst/>
            <a:gdLst/>
            <a:ahLst/>
            <a:cxnLst/>
            <a:rect l="l" t="t" r="r" b="b"/>
            <a:pathLst>
              <a:path w="548388" h="1073358">
                <a:moveTo>
                  <a:pt x="0" y="0"/>
                </a:moveTo>
                <a:lnTo>
                  <a:pt x="548389" y="0"/>
                </a:lnTo>
                <a:lnTo>
                  <a:pt x="548389" y="1073358"/>
                </a:lnTo>
                <a:lnTo>
                  <a:pt x="0" y="107335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ar-S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ar-SA"/>
          </a:p>
        </p:txBody>
      </p:sp>
      <p:sp>
        <p:nvSpPr>
          <p:cNvPr id="3" name="Freeform 3"/>
          <p:cNvSpPr/>
          <p:nvPr/>
        </p:nvSpPr>
        <p:spPr>
          <a:xfrm>
            <a:off x="1052423" y="-887592"/>
            <a:ext cx="16840200" cy="10576967"/>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3"/>
            <a:stretch>
              <a:fillRect t="-451" r="-56646" b="-4863"/>
            </a:stretch>
          </a:blipFill>
        </p:spPr>
        <p:txBody>
          <a:bodyPr/>
          <a:lstStyle/>
          <a:p>
            <a:endParaRPr lang="ar-SA"/>
          </a:p>
        </p:txBody>
      </p:sp>
      <p:sp>
        <p:nvSpPr>
          <p:cNvPr id="7" name="Freeform 7"/>
          <p:cNvSpPr/>
          <p:nvPr/>
        </p:nvSpPr>
        <p:spPr>
          <a:xfrm rot="-1940726">
            <a:off x="16181977" y="8360898"/>
            <a:ext cx="3362512" cy="1938236"/>
          </a:xfrm>
          <a:custGeom>
            <a:avLst/>
            <a:gdLst/>
            <a:ahLst/>
            <a:cxnLst/>
            <a:rect l="l" t="t" r="r" b="b"/>
            <a:pathLst>
              <a:path w="3362512" h="1938236">
                <a:moveTo>
                  <a:pt x="0" y="0"/>
                </a:moveTo>
                <a:lnTo>
                  <a:pt x="3362513" y="0"/>
                </a:lnTo>
                <a:lnTo>
                  <a:pt x="3362513" y="1938235"/>
                </a:lnTo>
                <a:lnTo>
                  <a:pt x="0" y="19382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ar-SA"/>
          </a:p>
        </p:txBody>
      </p:sp>
      <p:sp>
        <p:nvSpPr>
          <p:cNvPr id="15" name="TextBox 22">
            <a:extLst>
              <a:ext uri="{FF2B5EF4-FFF2-40B4-BE49-F238E27FC236}">
                <a16:creationId xmlns:a16="http://schemas.microsoft.com/office/drawing/2014/main" id="{5793795E-DBC7-A5AB-F8F0-0245538D6E1D}"/>
              </a:ext>
            </a:extLst>
          </p:cNvPr>
          <p:cNvSpPr txBox="1"/>
          <p:nvPr/>
        </p:nvSpPr>
        <p:spPr>
          <a:xfrm>
            <a:off x="2636872" y="1205718"/>
            <a:ext cx="4624808" cy="2492990"/>
          </a:xfrm>
          <a:prstGeom prst="rect">
            <a:avLst/>
          </a:prstGeom>
        </p:spPr>
        <p:txBody>
          <a:bodyPr wrap="square" lIns="0" tIns="0" rIns="0" bIns="0" rtlCol="0" anchor="t">
            <a:spAutoFit/>
          </a:bodyPr>
          <a:lstStyle/>
          <a:p>
            <a:pPr algn="ctr" defTabSz="619125" fontAlgn="auto">
              <a:spcBef>
                <a:spcPts val="0"/>
              </a:spcBef>
              <a:spcAft>
                <a:spcPts val="0"/>
              </a:spcAft>
              <a:defRPr/>
            </a:pPr>
            <a:r>
              <a:rPr lang="ar-SA" sz="5400" b="1" dirty="0">
                <a:uFill>
                  <a:solidFill>
                    <a:srgbClr val="323C40"/>
                  </a:solidFill>
                </a:uFill>
                <a:latin typeface="Adobe Arabic" panose="02040503050201020203" pitchFamily="18" charset="-78"/>
                <a:cs typeface="Adobe Arabic" panose="02040503050201020203" pitchFamily="18" charset="-78"/>
                <a:sym typeface="Helvetica"/>
              </a:rPr>
              <a:t>لإنتاج منتج أو خدمة لابد أن تكون ضمن احتياجات المستخدمين ومتطلباتهم </a:t>
            </a:r>
            <a:endParaRPr lang="ar-SA" sz="5400" b="1" dirty="0">
              <a:uFill>
                <a:solidFill>
                  <a:srgbClr val="323C40"/>
                </a:solidFill>
              </a:uFill>
              <a:latin typeface="Adobe Arabic" panose="02040503050201020203" pitchFamily="18" charset="-78"/>
              <a:cs typeface="Adobe Arabic" panose="02040503050201020203" pitchFamily="18" charset="-78"/>
              <a:sym typeface="Helvetica Neue UltraLight"/>
            </a:endParaRPr>
          </a:p>
        </p:txBody>
      </p:sp>
      <p:sp>
        <p:nvSpPr>
          <p:cNvPr id="13" name="Freeform 13"/>
          <p:cNvSpPr/>
          <p:nvPr/>
        </p:nvSpPr>
        <p:spPr>
          <a:xfrm>
            <a:off x="-39462" y="-50965"/>
            <a:ext cx="2612214" cy="3322370"/>
          </a:xfrm>
          <a:custGeom>
            <a:avLst/>
            <a:gdLst/>
            <a:ahLst/>
            <a:cxnLst/>
            <a:rect l="l" t="t" r="r" b="b"/>
            <a:pathLst>
              <a:path w="2612214" h="3322370">
                <a:moveTo>
                  <a:pt x="0" y="0"/>
                </a:moveTo>
                <a:lnTo>
                  <a:pt x="2612214" y="0"/>
                </a:lnTo>
                <a:lnTo>
                  <a:pt x="2612214" y="3322371"/>
                </a:lnTo>
                <a:lnTo>
                  <a:pt x="0" y="33223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ar-SA" dirty="0"/>
          </a:p>
        </p:txBody>
      </p:sp>
      <p:grpSp>
        <p:nvGrpSpPr>
          <p:cNvPr id="5" name="مجموعة 4">
            <a:extLst>
              <a:ext uri="{FF2B5EF4-FFF2-40B4-BE49-F238E27FC236}">
                <a16:creationId xmlns:a16="http://schemas.microsoft.com/office/drawing/2014/main" id="{DCC289D4-0246-9ECC-4C2C-8E16907F3F93}"/>
              </a:ext>
            </a:extLst>
          </p:cNvPr>
          <p:cNvGrpSpPr/>
          <p:nvPr/>
        </p:nvGrpSpPr>
        <p:grpSpPr>
          <a:xfrm>
            <a:off x="9211083" y="208274"/>
            <a:ext cx="8024494" cy="1159829"/>
            <a:chOff x="5474653" y="593817"/>
            <a:chExt cx="8024494" cy="1159829"/>
          </a:xfrm>
        </p:grpSpPr>
        <p:grpSp>
          <p:nvGrpSpPr>
            <p:cNvPr id="6" name="Group 2">
              <a:extLst>
                <a:ext uri="{FF2B5EF4-FFF2-40B4-BE49-F238E27FC236}">
                  <a16:creationId xmlns:a16="http://schemas.microsoft.com/office/drawing/2014/main" id="{9CF4AA56-C997-EB0B-D7ED-64800398C017}"/>
                </a:ext>
              </a:extLst>
            </p:cNvPr>
            <p:cNvGrpSpPr/>
            <p:nvPr/>
          </p:nvGrpSpPr>
          <p:grpSpPr>
            <a:xfrm>
              <a:off x="5474653" y="593817"/>
              <a:ext cx="8024494" cy="1159829"/>
              <a:chOff x="0" y="0"/>
              <a:chExt cx="10699330" cy="1546438"/>
            </a:xfrm>
          </p:grpSpPr>
          <p:sp>
            <p:nvSpPr>
              <p:cNvPr id="9" name="Freeform 4">
                <a:extLst>
                  <a:ext uri="{FF2B5EF4-FFF2-40B4-BE49-F238E27FC236}">
                    <a16:creationId xmlns:a16="http://schemas.microsoft.com/office/drawing/2014/main" id="{7C924C6E-9970-5CD3-434A-18B9E9027EE5}"/>
                  </a:ext>
                </a:extLst>
              </p:cNvPr>
              <p:cNvSpPr/>
              <p:nvPr/>
            </p:nvSpPr>
            <p:spPr>
              <a:xfrm>
                <a:off x="0" y="0"/>
                <a:ext cx="10110841" cy="1483315"/>
              </a:xfrm>
              <a:custGeom>
                <a:avLst/>
                <a:gdLst/>
                <a:ahLst/>
                <a:cxnLst/>
                <a:rect l="l" t="t" r="r" b="b"/>
                <a:pathLst>
                  <a:path w="2039731" h="299240">
                    <a:moveTo>
                      <a:pt x="0" y="0"/>
                    </a:moveTo>
                    <a:lnTo>
                      <a:pt x="2039731" y="0"/>
                    </a:lnTo>
                    <a:lnTo>
                      <a:pt x="2039731" y="299240"/>
                    </a:lnTo>
                    <a:lnTo>
                      <a:pt x="0" y="299240"/>
                    </a:lnTo>
                    <a:close/>
                  </a:path>
                </a:pathLst>
              </a:custGeom>
              <a:solidFill>
                <a:schemeClr val="accent2">
                  <a:lumMod val="60000"/>
                  <a:lumOff val="40000"/>
                </a:schemeClr>
              </a:solidFill>
              <a:ln>
                <a:noFill/>
              </a:ln>
            </p:spPr>
            <p:txBody>
              <a:bodyPr/>
              <a:lstStyle/>
              <a:p>
                <a:pPr algn="r" rtl="1"/>
                <a:endParaRPr lang="ar-SA">
                  <a:cs typeface="PT Bold Heading" panose="02010400000000000000" pitchFamily="2" charset="-78"/>
                </a:endParaRPr>
              </a:p>
            </p:txBody>
          </p:sp>
          <p:sp>
            <p:nvSpPr>
              <p:cNvPr id="10" name="Freeform 7">
                <a:extLst>
                  <a:ext uri="{FF2B5EF4-FFF2-40B4-BE49-F238E27FC236}">
                    <a16:creationId xmlns:a16="http://schemas.microsoft.com/office/drawing/2014/main" id="{9F7260BC-58CF-AD72-50B8-C9F03065E31B}"/>
                  </a:ext>
                </a:extLst>
              </p:cNvPr>
              <p:cNvSpPr/>
              <p:nvPr/>
            </p:nvSpPr>
            <p:spPr>
              <a:xfrm>
                <a:off x="338517" y="217089"/>
                <a:ext cx="9772324" cy="1266225"/>
              </a:xfrm>
              <a:custGeom>
                <a:avLst/>
                <a:gdLst/>
                <a:ahLst/>
                <a:cxnLst/>
                <a:rect l="l" t="t" r="r" b="b"/>
                <a:pathLst>
                  <a:path w="1971439" h="255445">
                    <a:moveTo>
                      <a:pt x="9988" y="0"/>
                    </a:moveTo>
                    <a:lnTo>
                      <a:pt x="1961451" y="0"/>
                    </a:lnTo>
                    <a:cubicBezTo>
                      <a:pt x="1966967" y="0"/>
                      <a:pt x="1971439" y="4472"/>
                      <a:pt x="1971439" y="9988"/>
                    </a:cubicBezTo>
                    <a:lnTo>
                      <a:pt x="1971439" y="245457"/>
                    </a:lnTo>
                    <a:cubicBezTo>
                      <a:pt x="1971439" y="248106"/>
                      <a:pt x="1970387" y="250646"/>
                      <a:pt x="1968514" y="252519"/>
                    </a:cubicBezTo>
                    <a:cubicBezTo>
                      <a:pt x="1966641" y="254392"/>
                      <a:pt x="1964100" y="255445"/>
                      <a:pt x="1961451" y="255445"/>
                    </a:cubicBezTo>
                    <a:lnTo>
                      <a:pt x="9988" y="255445"/>
                    </a:lnTo>
                    <a:cubicBezTo>
                      <a:pt x="7339" y="255445"/>
                      <a:pt x="4799" y="254392"/>
                      <a:pt x="2925" y="252519"/>
                    </a:cubicBezTo>
                    <a:cubicBezTo>
                      <a:pt x="1052" y="250646"/>
                      <a:pt x="0" y="248106"/>
                      <a:pt x="0" y="245457"/>
                    </a:cubicBezTo>
                    <a:lnTo>
                      <a:pt x="0" y="9988"/>
                    </a:lnTo>
                    <a:cubicBezTo>
                      <a:pt x="0" y="7339"/>
                      <a:pt x="1052" y="4799"/>
                      <a:pt x="2925" y="2925"/>
                    </a:cubicBezTo>
                    <a:cubicBezTo>
                      <a:pt x="4799" y="1052"/>
                      <a:pt x="7339" y="0"/>
                      <a:pt x="9988" y="0"/>
                    </a:cubicBezTo>
                    <a:close/>
                  </a:path>
                </a:pathLst>
              </a:custGeom>
              <a:solidFill>
                <a:srgbClr val="FFFFFF"/>
              </a:solidFill>
              <a:ln w="38100">
                <a:solidFill>
                  <a:schemeClr val="accent2">
                    <a:lumMod val="75000"/>
                  </a:schemeClr>
                </a:solidFill>
              </a:ln>
              <a:effectLst>
                <a:outerShdw blurRad="50800" dist="38100" dir="5400000" algn="t" rotWithShape="0">
                  <a:prstClr val="black">
                    <a:alpha val="40000"/>
                  </a:prstClr>
                </a:outerShdw>
              </a:effectLst>
            </p:spPr>
            <p:txBody>
              <a:bodyPr/>
              <a:lstStyle/>
              <a:p>
                <a:pPr algn="r" rtl="1"/>
                <a:endParaRPr lang="ar-SA">
                  <a:cs typeface="PT Bold Heading" panose="02010400000000000000" pitchFamily="2" charset="-78"/>
                </a:endParaRPr>
              </a:p>
            </p:txBody>
          </p:sp>
          <p:sp>
            <p:nvSpPr>
              <p:cNvPr id="11" name="TextBox 9">
                <a:extLst>
                  <a:ext uri="{FF2B5EF4-FFF2-40B4-BE49-F238E27FC236}">
                    <a16:creationId xmlns:a16="http://schemas.microsoft.com/office/drawing/2014/main" id="{900ABDBB-CA2D-891F-FD12-7AD833F146BD}"/>
                  </a:ext>
                </a:extLst>
              </p:cNvPr>
              <p:cNvSpPr txBox="1"/>
              <p:nvPr/>
            </p:nvSpPr>
            <p:spPr>
              <a:xfrm>
                <a:off x="1162735" y="489169"/>
                <a:ext cx="7853315" cy="807913"/>
              </a:xfrm>
              <a:prstGeom prst="rect">
                <a:avLst/>
              </a:prstGeom>
            </p:spPr>
            <p:txBody>
              <a:bodyPr lIns="0" tIns="0" rIns="0" bIns="0" rtlCol="0" anchor="t">
                <a:spAutoFit/>
              </a:bodyPr>
              <a:lstStyle/>
              <a:p>
                <a:pPr algn="ctr" rtl="1">
                  <a:lnSpc>
                    <a:spcPts val="3883"/>
                  </a:lnSpc>
                </a:pPr>
                <a:r>
                  <a:rPr lang="en-US" sz="6000" b="1" dirty="0" err="1">
                    <a:solidFill>
                      <a:srgbClr val="17383E"/>
                    </a:solidFill>
                    <a:latin typeface="Adobe Arabic" panose="02040503050201020203" pitchFamily="18" charset="-78"/>
                    <a:cs typeface="Adobe Arabic" panose="02040503050201020203" pitchFamily="18" charset="-78"/>
                  </a:rPr>
                  <a:t>التحليل</a:t>
                </a:r>
                <a:r>
                  <a:rPr lang="en-US" sz="5000" b="1" dirty="0">
                    <a:solidFill>
                      <a:srgbClr val="17383E"/>
                    </a:solidFill>
                    <a:latin typeface="+mj-lt"/>
                    <a:cs typeface="Sakkal Majalla" panose="02000000000000000000" pitchFamily="2" charset="-78"/>
                  </a:rPr>
                  <a:t> </a:t>
                </a:r>
                <a:r>
                  <a:rPr lang="en-US" sz="4500" b="1" dirty="0">
                    <a:solidFill>
                      <a:srgbClr val="17383E"/>
                    </a:solidFill>
                    <a:latin typeface="Corbel Light" panose="020B0303020204020204" pitchFamily="34" charset="0"/>
                    <a:cs typeface="Sakkal Majalla" panose="02000000000000000000" pitchFamily="2" charset="-78"/>
                  </a:rPr>
                  <a:t>Analysis</a:t>
                </a:r>
              </a:p>
            </p:txBody>
          </p:sp>
          <p:sp>
            <p:nvSpPr>
              <p:cNvPr id="12" name="Freeform 11">
                <a:extLst>
                  <a:ext uri="{FF2B5EF4-FFF2-40B4-BE49-F238E27FC236}">
                    <a16:creationId xmlns:a16="http://schemas.microsoft.com/office/drawing/2014/main" id="{FC67AFD3-E835-2AE6-A41A-A53B07F4F5AF}"/>
                  </a:ext>
                </a:extLst>
              </p:cNvPr>
              <p:cNvSpPr/>
              <p:nvPr/>
            </p:nvSpPr>
            <p:spPr>
              <a:xfrm>
                <a:off x="9159792" y="0"/>
                <a:ext cx="1539538" cy="154643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60000"/>
                  <a:lumOff val="40000"/>
                </a:schemeClr>
              </a:solidFill>
              <a:ln>
                <a:solidFill>
                  <a:schemeClr val="accent2">
                    <a:lumMod val="75000"/>
                  </a:schemeClr>
                </a:solidFill>
              </a:ln>
            </p:spPr>
            <p:txBody>
              <a:bodyPr/>
              <a:lstStyle/>
              <a:p>
                <a:pPr algn="r" rtl="1"/>
                <a:endParaRPr lang="ar-SA">
                  <a:cs typeface="PT Bold Heading" panose="02010400000000000000" pitchFamily="2" charset="-78"/>
                </a:endParaRPr>
              </a:p>
            </p:txBody>
          </p:sp>
          <p:sp>
            <p:nvSpPr>
              <p:cNvPr id="14" name="TextBox 13">
                <a:extLst>
                  <a:ext uri="{FF2B5EF4-FFF2-40B4-BE49-F238E27FC236}">
                    <a16:creationId xmlns:a16="http://schemas.microsoft.com/office/drawing/2014/main" id="{8C6196D8-74A3-4FA0-7CD2-0CEC3252B432}"/>
                  </a:ext>
                </a:extLst>
              </p:cNvPr>
              <p:cNvSpPr txBox="1"/>
              <p:nvPr/>
            </p:nvSpPr>
            <p:spPr>
              <a:xfrm>
                <a:off x="9517371" y="426045"/>
                <a:ext cx="921075" cy="756617"/>
              </a:xfrm>
              <a:prstGeom prst="rect">
                <a:avLst/>
              </a:prstGeom>
            </p:spPr>
            <p:txBody>
              <a:bodyPr wrap="square" lIns="0" tIns="0" rIns="0" bIns="0" rtlCol="0" anchor="t">
                <a:spAutoFit/>
              </a:bodyPr>
              <a:lstStyle/>
              <a:p>
                <a:pPr algn="ctr" rtl="1">
                  <a:lnSpc>
                    <a:spcPts val="3883"/>
                  </a:lnSpc>
                </a:pPr>
                <a:endParaRPr lang="en-US" sz="5000" b="1" dirty="0">
                  <a:solidFill>
                    <a:srgbClr val="FFFFFF"/>
                  </a:solidFill>
                  <a:latin typeface="Sakkal Majalla" panose="02000000000000000000" pitchFamily="2" charset="-78"/>
                  <a:cs typeface="Sakkal Majalla" panose="02000000000000000000" pitchFamily="2" charset="-78"/>
                </a:endParaRPr>
              </a:p>
            </p:txBody>
          </p:sp>
        </p:grpSp>
        <p:sp>
          <p:nvSpPr>
            <p:cNvPr id="8" name="مستطيل 7">
              <a:extLst>
                <a:ext uri="{FF2B5EF4-FFF2-40B4-BE49-F238E27FC236}">
                  <a16:creationId xmlns:a16="http://schemas.microsoft.com/office/drawing/2014/main" id="{55392856-FC9D-F4A2-1BC8-4DD10595C0A3}"/>
                </a:ext>
              </a:extLst>
            </p:cNvPr>
            <p:cNvSpPr/>
            <p:nvPr/>
          </p:nvSpPr>
          <p:spPr>
            <a:xfrm>
              <a:off x="12612678" y="759988"/>
              <a:ext cx="574195" cy="923330"/>
            </a:xfrm>
            <a:prstGeom prst="rect">
              <a:avLst/>
            </a:prstGeom>
            <a:noFill/>
          </p:spPr>
          <p:txBody>
            <a:bodyPr wrap="none" lIns="91440" tIns="45720" rIns="91440" bIns="45720">
              <a:spAutoFit/>
            </a:bodyPr>
            <a:lstStyle/>
            <a:p>
              <a:pPr algn="ctr"/>
              <a:r>
                <a:rPr lang="ar-SA" sz="5400" b="1" cap="none" spc="0" dirty="0">
                  <a:ln w="22225">
                    <a:solidFill>
                      <a:schemeClr val="tx2">
                        <a:lumMod val="75000"/>
                      </a:schemeClr>
                    </a:solidFill>
                    <a:prstDash val="solid"/>
                  </a:ln>
                  <a:effectLst/>
                </a:rPr>
                <a:t>1</a:t>
              </a:r>
            </a:p>
          </p:txBody>
        </p:sp>
      </p:grpSp>
      <p:sp>
        <p:nvSpPr>
          <p:cNvPr id="4" name="Freeform 4"/>
          <p:cNvSpPr/>
          <p:nvPr/>
        </p:nvSpPr>
        <p:spPr>
          <a:xfrm rot="2464724">
            <a:off x="16979656" y="-105414"/>
            <a:ext cx="548388" cy="1073358"/>
          </a:xfrm>
          <a:custGeom>
            <a:avLst/>
            <a:gdLst/>
            <a:ahLst/>
            <a:cxnLst/>
            <a:rect l="l" t="t" r="r" b="b"/>
            <a:pathLst>
              <a:path w="548388" h="1073358">
                <a:moveTo>
                  <a:pt x="0" y="0"/>
                </a:moveTo>
                <a:lnTo>
                  <a:pt x="548389" y="0"/>
                </a:lnTo>
                <a:lnTo>
                  <a:pt x="548389" y="1073358"/>
                </a:lnTo>
                <a:lnTo>
                  <a:pt x="0" y="10733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ar-SA"/>
          </a:p>
        </p:txBody>
      </p:sp>
      <p:sp>
        <p:nvSpPr>
          <p:cNvPr id="17" name="Exellence">
            <a:extLst>
              <a:ext uri="{FF2B5EF4-FFF2-40B4-BE49-F238E27FC236}">
                <a16:creationId xmlns:a16="http://schemas.microsoft.com/office/drawing/2014/main" id="{1D257CCE-C3F4-6D24-4CC5-F43B6EEB181B}"/>
              </a:ext>
            </a:extLst>
          </p:cNvPr>
          <p:cNvSpPr>
            <a:spLocks noChangeArrowheads="1"/>
          </p:cNvSpPr>
          <p:nvPr/>
        </p:nvSpPr>
        <p:spPr bwMode="auto">
          <a:xfrm>
            <a:off x="1143000" y="4974208"/>
            <a:ext cx="3797490" cy="3012363"/>
          </a:xfrm>
          <a:prstGeom prst="rect">
            <a:avLst/>
          </a:prstGeom>
          <a:noFill/>
          <a:ln>
            <a:noFill/>
          </a:ln>
        </p:spPr>
        <p:txBody>
          <a:bodyPr wrap="square" lIns="0" tIns="0" rIns="0" bIns="0" anchor="ctr">
            <a:spAutoFit/>
          </a:bodyPr>
          <a:lstStyle>
            <a:lvl1pPr defTabSz="1155700">
              <a:defRPr>
                <a:solidFill>
                  <a:schemeClr val="tx1"/>
                </a:solidFill>
                <a:latin typeface="Arial" panose="020B0604020202020204" pitchFamily="34" charset="0"/>
                <a:cs typeface="Arial" panose="020B0604020202020204" pitchFamily="34" charset="0"/>
              </a:defRPr>
            </a:lvl1pPr>
            <a:lvl2pPr marL="742950" indent="-285750" defTabSz="1155700">
              <a:defRPr>
                <a:solidFill>
                  <a:schemeClr val="tx1"/>
                </a:solidFill>
                <a:latin typeface="Arial" panose="020B0604020202020204" pitchFamily="34" charset="0"/>
                <a:cs typeface="Arial" panose="020B0604020202020204" pitchFamily="34" charset="0"/>
              </a:defRPr>
            </a:lvl2pPr>
            <a:lvl3pPr marL="1143000" indent="-228600" defTabSz="1155700">
              <a:defRPr>
                <a:solidFill>
                  <a:schemeClr val="tx1"/>
                </a:solidFill>
                <a:latin typeface="Arial" panose="020B0604020202020204" pitchFamily="34" charset="0"/>
                <a:cs typeface="Arial" panose="020B0604020202020204" pitchFamily="34" charset="0"/>
              </a:defRPr>
            </a:lvl3pPr>
            <a:lvl4pPr marL="1600200" indent="-228600" defTabSz="1155700">
              <a:defRPr>
                <a:solidFill>
                  <a:schemeClr val="tx1"/>
                </a:solidFill>
                <a:latin typeface="Arial" panose="020B0604020202020204" pitchFamily="34" charset="0"/>
                <a:cs typeface="Arial" panose="020B0604020202020204" pitchFamily="34" charset="0"/>
              </a:defRPr>
            </a:lvl4pPr>
            <a:lvl5pPr marL="2057400" indent="-228600" defTabSz="1155700">
              <a:defRPr>
                <a:solidFill>
                  <a:schemeClr val="tx1"/>
                </a:solidFill>
                <a:latin typeface="Arial" panose="020B0604020202020204" pitchFamily="34" charset="0"/>
                <a:cs typeface="Arial" panose="020B0604020202020204" pitchFamily="34" charset="0"/>
              </a:defRPr>
            </a:lvl5pPr>
            <a:lvl6pPr marL="25146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a:lnSpc>
                <a:spcPct val="90000"/>
              </a:lnSpc>
              <a:defRPr/>
            </a:pPr>
            <a:r>
              <a:rPr lang="ar-SA" altLang="ar-SA" sz="5400" b="1" dirty="0">
                <a:solidFill>
                  <a:srgbClr val="800000"/>
                </a:solidFill>
                <a:uFill>
                  <a:solidFill>
                    <a:srgbClr val="323C40"/>
                  </a:solidFill>
                </a:uFill>
                <a:latin typeface="Adobe Arabic" panose="02040503050201020203" pitchFamily="18" charset="-78"/>
                <a:ea typeface="Montserrat Regular"/>
                <a:cs typeface="Adobe Arabic" panose="02040503050201020203" pitchFamily="18" charset="-78"/>
                <a:sym typeface="Helvetica" panose="020B0604020202020204" pitchFamily="34" charset="0"/>
              </a:rPr>
              <a:t>ماهي الأدوات المستخدمة لجمع البيانات المطلوبة من المستخدمين ؟</a:t>
            </a:r>
            <a:endParaRPr lang="ar-SA" altLang="ar-SA" sz="5400" b="1" dirty="0">
              <a:solidFill>
                <a:srgbClr val="800000"/>
              </a:solidFill>
              <a:latin typeface="Adobe Arabic" panose="02040503050201020203" pitchFamily="18" charset="-78"/>
              <a:ea typeface="Montserrat Regular"/>
              <a:cs typeface="Adobe Arabic" panose="02040503050201020203" pitchFamily="18" charset="-78"/>
              <a:sym typeface="Helvetica" panose="020B0604020202020204" pitchFamily="34" charset="0"/>
            </a:endParaRPr>
          </a:p>
        </p:txBody>
      </p:sp>
      <p:pic>
        <p:nvPicPr>
          <p:cNvPr id="9220" name="Picture 4" descr="المقابلة الوظيفية للمتقدمين الجدد">
            <a:extLst>
              <a:ext uri="{FF2B5EF4-FFF2-40B4-BE49-F238E27FC236}">
                <a16:creationId xmlns:a16="http://schemas.microsoft.com/office/drawing/2014/main" id="{E249EEC1-72CC-55AD-674C-40DF88374B40}"/>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09741" y="5131820"/>
            <a:ext cx="4329421" cy="22255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D2B8B8BF-D0D5-6485-9C8B-A3CEFCDBEE5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9650616" y="2219577"/>
            <a:ext cx="3304713" cy="2252465"/>
          </a:xfrm>
          <a:prstGeom prst="rect">
            <a:avLst/>
          </a:prstGeom>
          <a:noFill/>
          <a:extLst>
            <a:ext uri="{909E8E84-426E-40DD-AFC4-6F175D3DCCD1}">
              <a14:hiddenFill xmlns:a14="http://schemas.microsoft.com/office/drawing/2010/main">
                <a:solidFill>
                  <a:srgbClr val="FFFFFF"/>
                </a:solidFill>
              </a14:hiddenFill>
            </a:ext>
          </a:extLst>
        </p:spPr>
      </p:pic>
      <p:pic>
        <p:nvPicPr>
          <p:cNvPr id="9217" name="صورة 9216" descr="صورة تحتوي على رسم بياني, رسم, التصميم&#10;&#10;تم إنشاء الوصف تلقائياً">
            <a:extLst>
              <a:ext uri="{FF2B5EF4-FFF2-40B4-BE49-F238E27FC236}">
                <a16:creationId xmlns:a16="http://schemas.microsoft.com/office/drawing/2014/main" id="{26FE76ED-8EFD-DCFA-0360-8827B9C21101}"/>
              </a:ext>
            </a:extLst>
          </p:cNvPr>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r="67235"/>
          <a:stretch/>
        </p:blipFill>
        <p:spPr>
          <a:xfrm>
            <a:off x="5185458" y="2705101"/>
            <a:ext cx="3729942" cy="8488200"/>
          </a:xfrm>
          <a:prstGeom prst="rect">
            <a:avLst/>
          </a:prstGeom>
        </p:spPr>
      </p:pic>
      <p:pic>
        <p:nvPicPr>
          <p:cNvPr id="9219" name="Picture 4">
            <a:extLst>
              <a:ext uri="{FF2B5EF4-FFF2-40B4-BE49-F238E27FC236}">
                <a16:creationId xmlns:a16="http://schemas.microsoft.com/office/drawing/2014/main" id="{BCD6DE8C-2A88-3AA3-86FE-F36006FA8B8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9998793" y="7803964"/>
            <a:ext cx="2951316" cy="1693864"/>
          </a:xfrm>
          <a:prstGeom prst="rect">
            <a:avLst/>
          </a:prstGeom>
          <a:noFill/>
          <a:extLst>
            <a:ext uri="{909E8E84-426E-40DD-AFC4-6F175D3DCCD1}">
              <a14:hiddenFill xmlns:a14="http://schemas.microsoft.com/office/drawing/2010/main">
                <a:solidFill>
                  <a:srgbClr val="FFFFFF"/>
                </a:solidFill>
              </a14:hiddenFill>
            </a:ext>
          </a:extLst>
        </p:spPr>
      </p:pic>
      <p:sp>
        <p:nvSpPr>
          <p:cNvPr id="9225" name="مربع نص 9224">
            <a:extLst>
              <a:ext uri="{FF2B5EF4-FFF2-40B4-BE49-F238E27FC236}">
                <a16:creationId xmlns:a16="http://schemas.microsoft.com/office/drawing/2014/main" id="{A11C8F91-C867-976E-1F8C-64CC262ACD16}"/>
              </a:ext>
            </a:extLst>
          </p:cNvPr>
          <p:cNvSpPr txBox="1"/>
          <p:nvPr/>
        </p:nvSpPr>
        <p:spPr>
          <a:xfrm>
            <a:off x="13170281" y="2592142"/>
            <a:ext cx="3071361" cy="1015663"/>
          </a:xfrm>
          <a:prstGeom prst="rect">
            <a:avLst/>
          </a:prstGeom>
          <a:noFill/>
        </p:spPr>
        <p:txBody>
          <a:bodyPr wrap="square">
            <a:spAutoFit/>
          </a:bodyPr>
          <a:lstStyle/>
          <a:p>
            <a:pPr marL="0" marR="0" lvl="0" indent="0" algn="ctr" defTabSz="914400" rtl="0" eaLnBrk="1" fontAlgn="auto" latinLnBrk="0" hangingPunct="1">
              <a:lnSpc>
                <a:spcPts val="7551"/>
              </a:lnSpc>
              <a:spcBef>
                <a:spcPct val="0"/>
              </a:spcBef>
              <a:spcAft>
                <a:spcPts val="0"/>
              </a:spcAft>
              <a:buClrTx/>
              <a:buSzTx/>
              <a:buFontTx/>
              <a:buNone/>
              <a:tabLst/>
              <a:defRPr/>
            </a:pPr>
            <a:r>
              <a:rPr kumimoji="0" lang="ar-SA" sz="5000" b="1" i="0" u="none" strike="noStrike" kern="1200" cap="none" spc="0" normalizeH="0" baseline="0" noProof="0" dirty="0">
                <a:ln>
                  <a:noFill/>
                </a:ln>
                <a:solidFill>
                  <a:srgbClr val="0070C0"/>
                </a:solidFill>
                <a:effectLst/>
                <a:uLnTx/>
                <a:uFillTx/>
                <a:latin typeface="Adobe Arabic" panose="02040503050201020203" pitchFamily="18" charset="-78"/>
                <a:ea typeface="+mn-ea"/>
                <a:cs typeface="Adobe Arabic" panose="02040503050201020203" pitchFamily="18" charset="-78"/>
              </a:rPr>
              <a:t>الاستبيانات</a:t>
            </a:r>
            <a:endParaRPr kumimoji="0" lang="en-US" sz="5000" b="1" i="0" u="none" strike="noStrike" kern="1200" cap="none" spc="0" normalizeH="0" baseline="0" noProof="0" dirty="0">
              <a:ln>
                <a:noFill/>
              </a:ln>
              <a:solidFill>
                <a:srgbClr val="0070C0"/>
              </a:solidFill>
              <a:effectLst/>
              <a:uLnTx/>
              <a:uFillTx/>
              <a:latin typeface="Adobe Arabic" panose="02040503050201020203" pitchFamily="18" charset="-78"/>
              <a:ea typeface="+mn-ea"/>
              <a:cs typeface="Adobe Arabic" panose="02040503050201020203" pitchFamily="18" charset="-78"/>
            </a:endParaRPr>
          </a:p>
        </p:txBody>
      </p:sp>
      <p:sp>
        <p:nvSpPr>
          <p:cNvPr id="9226" name="مربع نص 9225">
            <a:extLst>
              <a:ext uri="{FF2B5EF4-FFF2-40B4-BE49-F238E27FC236}">
                <a16:creationId xmlns:a16="http://schemas.microsoft.com/office/drawing/2014/main" id="{3E8080D1-51D8-9153-B258-CD71F78DECAB}"/>
              </a:ext>
            </a:extLst>
          </p:cNvPr>
          <p:cNvSpPr txBox="1"/>
          <p:nvPr/>
        </p:nvSpPr>
        <p:spPr>
          <a:xfrm>
            <a:off x="13311639" y="5526692"/>
            <a:ext cx="3071361" cy="1015663"/>
          </a:xfrm>
          <a:prstGeom prst="rect">
            <a:avLst/>
          </a:prstGeom>
          <a:noFill/>
        </p:spPr>
        <p:txBody>
          <a:bodyPr wrap="square">
            <a:spAutoFit/>
          </a:bodyPr>
          <a:lstStyle/>
          <a:p>
            <a:pPr marL="0" marR="0" lvl="0" indent="0" algn="ctr" defTabSz="914400" rtl="0" eaLnBrk="1" fontAlgn="auto" latinLnBrk="0" hangingPunct="1">
              <a:lnSpc>
                <a:spcPts val="7551"/>
              </a:lnSpc>
              <a:spcBef>
                <a:spcPct val="0"/>
              </a:spcBef>
              <a:spcAft>
                <a:spcPts val="0"/>
              </a:spcAft>
              <a:buClrTx/>
              <a:buSzTx/>
              <a:buFontTx/>
              <a:buNone/>
              <a:tabLst/>
              <a:defRPr/>
            </a:pPr>
            <a:r>
              <a:rPr kumimoji="0" lang="ar-SA" sz="5000" b="1" i="0" u="none" strike="noStrike" kern="1200" cap="none" spc="0" normalizeH="0" baseline="0" noProof="0" dirty="0">
                <a:ln>
                  <a:noFill/>
                </a:ln>
                <a:solidFill>
                  <a:srgbClr val="0070C0"/>
                </a:solidFill>
                <a:effectLst/>
                <a:uLnTx/>
                <a:uFillTx/>
                <a:latin typeface="Adobe Arabic" panose="02040503050201020203" pitchFamily="18" charset="-78"/>
                <a:ea typeface="+mn-ea"/>
                <a:cs typeface="Adobe Arabic" panose="02040503050201020203" pitchFamily="18" charset="-78"/>
              </a:rPr>
              <a:t>المقابلات</a:t>
            </a:r>
            <a:endParaRPr kumimoji="0" lang="en-US" sz="5000" b="1" i="0" u="none" strike="noStrike" kern="1200" cap="none" spc="0" normalizeH="0" baseline="0" noProof="0" dirty="0">
              <a:ln>
                <a:noFill/>
              </a:ln>
              <a:solidFill>
                <a:srgbClr val="0070C0"/>
              </a:solidFill>
              <a:effectLst/>
              <a:uLnTx/>
              <a:uFillTx/>
              <a:latin typeface="Adobe Arabic" panose="02040503050201020203" pitchFamily="18" charset="-78"/>
              <a:ea typeface="+mn-ea"/>
              <a:cs typeface="Adobe Arabic" panose="02040503050201020203" pitchFamily="18" charset="-78"/>
            </a:endParaRPr>
          </a:p>
        </p:txBody>
      </p:sp>
      <p:sp>
        <p:nvSpPr>
          <p:cNvPr id="9227" name="مربع نص 9226">
            <a:extLst>
              <a:ext uri="{FF2B5EF4-FFF2-40B4-BE49-F238E27FC236}">
                <a16:creationId xmlns:a16="http://schemas.microsoft.com/office/drawing/2014/main" id="{4E054B44-38BE-EA4A-B26D-AE134CCCB2E4}"/>
              </a:ext>
            </a:extLst>
          </p:cNvPr>
          <p:cNvSpPr txBox="1"/>
          <p:nvPr/>
        </p:nvSpPr>
        <p:spPr>
          <a:xfrm>
            <a:off x="13311638" y="8143064"/>
            <a:ext cx="3071361" cy="1015663"/>
          </a:xfrm>
          <a:prstGeom prst="rect">
            <a:avLst/>
          </a:prstGeom>
          <a:noFill/>
        </p:spPr>
        <p:txBody>
          <a:bodyPr wrap="square">
            <a:spAutoFit/>
          </a:bodyPr>
          <a:lstStyle/>
          <a:p>
            <a:pPr marL="0" marR="0" lvl="0" indent="0" algn="ctr" defTabSz="914400" rtl="0" eaLnBrk="1" fontAlgn="auto" latinLnBrk="0" hangingPunct="1">
              <a:lnSpc>
                <a:spcPts val="7551"/>
              </a:lnSpc>
              <a:spcBef>
                <a:spcPct val="0"/>
              </a:spcBef>
              <a:spcAft>
                <a:spcPts val="0"/>
              </a:spcAft>
              <a:buClrTx/>
              <a:buSzTx/>
              <a:buFontTx/>
              <a:buNone/>
              <a:tabLst/>
              <a:defRPr/>
            </a:pPr>
            <a:r>
              <a:rPr kumimoji="0" lang="ar-SA" sz="5000" b="1" i="0" u="none" strike="noStrike" kern="1200" cap="none" spc="0" normalizeH="0" baseline="0" noProof="0" dirty="0">
                <a:ln>
                  <a:noFill/>
                </a:ln>
                <a:solidFill>
                  <a:srgbClr val="0070C0"/>
                </a:solidFill>
                <a:effectLst/>
                <a:uLnTx/>
                <a:uFillTx/>
                <a:latin typeface="Adobe Arabic" panose="02040503050201020203" pitchFamily="18" charset="-78"/>
                <a:ea typeface="+mn-ea"/>
                <a:cs typeface="Adobe Arabic" panose="02040503050201020203" pitchFamily="18" charset="-78"/>
              </a:rPr>
              <a:t>الملاحظة</a:t>
            </a:r>
            <a:endParaRPr kumimoji="0" lang="en-US" sz="5000" b="1" i="0" u="none" strike="noStrike" kern="1200" cap="none" spc="0" normalizeH="0" baseline="0" noProof="0" dirty="0">
              <a:ln>
                <a:noFill/>
              </a:ln>
              <a:solidFill>
                <a:srgbClr val="0070C0"/>
              </a:solidFill>
              <a:effectLst/>
              <a:uLnTx/>
              <a:uFillTx/>
              <a:latin typeface="Adobe Arabic" panose="02040503050201020203" pitchFamily="18" charset="-78"/>
              <a:ea typeface="+mn-ea"/>
              <a:cs typeface="Adobe Arabic" panose="02040503050201020203" pitchFamily="18" charset="-78"/>
            </a:endParaRPr>
          </a:p>
        </p:txBody>
      </p:sp>
    </p:spTree>
    <p:extLst>
      <p:ext uri="{BB962C8B-B14F-4D97-AF65-F5344CB8AC3E}">
        <p14:creationId xmlns:p14="http://schemas.microsoft.com/office/powerpoint/2010/main" val="389801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wipe(down)">
                                      <p:cBhvr>
                                        <p:cTn id="10" dur="500"/>
                                        <p:tgtEl>
                                          <p:spTgt spid="9220"/>
                                        </p:tgtEl>
                                      </p:cBhvr>
                                    </p:animEffect>
                                  </p:childTnLst>
                                </p:cTn>
                              </p:par>
                              <p:par>
                                <p:cTn id="11" presetID="22" presetClass="entr" presetSubtype="4" fill="hold" nodeType="withEffect">
                                  <p:stCondLst>
                                    <p:cond delay="0"/>
                                  </p:stCondLst>
                                  <p:childTnLst>
                                    <p:set>
                                      <p:cBhvr>
                                        <p:cTn id="12" dur="1" fill="hold">
                                          <p:stCondLst>
                                            <p:cond delay="0"/>
                                          </p:stCondLst>
                                        </p:cTn>
                                        <p:tgtEl>
                                          <p:spTgt spid="9219"/>
                                        </p:tgtEl>
                                        <p:attrNameLst>
                                          <p:attrName>style.visibility</p:attrName>
                                        </p:attrNameLst>
                                      </p:cBhvr>
                                      <p:to>
                                        <p:strVal val="visible"/>
                                      </p:to>
                                    </p:set>
                                    <p:animEffect transition="in" filter="wipe(down)">
                                      <p:cBhvr>
                                        <p:cTn id="13" dur="500"/>
                                        <p:tgtEl>
                                          <p:spTgt spid="92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225"/>
                                        </p:tgtEl>
                                        <p:attrNameLst>
                                          <p:attrName>style.visibility</p:attrName>
                                        </p:attrNameLst>
                                      </p:cBhvr>
                                      <p:to>
                                        <p:strVal val="visible"/>
                                      </p:to>
                                    </p:set>
                                    <p:animEffect transition="in" filter="wipe(down)">
                                      <p:cBhvr>
                                        <p:cTn id="18" dur="500"/>
                                        <p:tgtEl>
                                          <p:spTgt spid="92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226"/>
                                        </p:tgtEl>
                                        <p:attrNameLst>
                                          <p:attrName>style.visibility</p:attrName>
                                        </p:attrNameLst>
                                      </p:cBhvr>
                                      <p:to>
                                        <p:strVal val="visible"/>
                                      </p:to>
                                    </p:set>
                                    <p:animEffect transition="in" filter="wipe(down)">
                                      <p:cBhvr>
                                        <p:cTn id="23" dur="500"/>
                                        <p:tgtEl>
                                          <p:spTgt spid="92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227"/>
                                        </p:tgtEl>
                                        <p:attrNameLst>
                                          <p:attrName>style.visibility</p:attrName>
                                        </p:attrNameLst>
                                      </p:cBhvr>
                                      <p:to>
                                        <p:strVal val="visible"/>
                                      </p:to>
                                    </p:set>
                                    <p:animEffect transition="in" filter="wipe(down)">
                                      <p:cBhvr>
                                        <p:cTn id="28" dur="500"/>
                                        <p:tgtEl>
                                          <p:spTgt spid="9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p:bldP spid="9226" grpId="0"/>
      <p:bldP spid="92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ar-SA"/>
          </a:p>
        </p:txBody>
      </p:sp>
      <p:grpSp>
        <p:nvGrpSpPr>
          <p:cNvPr id="3" name="Group 3"/>
          <p:cNvGrpSpPr/>
          <p:nvPr/>
        </p:nvGrpSpPr>
        <p:grpSpPr>
          <a:xfrm>
            <a:off x="288872" y="317960"/>
            <a:ext cx="17710256" cy="9473665"/>
            <a:chOff x="0" y="0"/>
            <a:chExt cx="23613675" cy="12631554"/>
          </a:xfrm>
        </p:grpSpPr>
        <p:sp>
          <p:nvSpPr>
            <p:cNvPr id="4" name="Freeform 4"/>
            <p:cNvSpPr/>
            <p:nvPr/>
          </p:nvSpPr>
          <p:spPr>
            <a:xfrm>
              <a:off x="0" y="406792"/>
              <a:ext cx="23613675" cy="12224761"/>
            </a:xfrm>
            <a:custGeom>
              <a:avLst/>
              <a:gdLst/>
              <a:ahLst/>
              <a:cxnLst/>
              <a:rect l="l" t="t" r="r" b="b"/>
              <a:pathLst>
                <a:path w="23613675" h="12224761">
                  <a:moveTo>
                    <a:pt x="0" y="0"/>
                  </a:moveTo>
                  <a:lnTo>
                    <a:pt x="23613675" y="0"/>
                  </a:lnTo>
                  <a:lnTo>
                    <a:pt x="23613675" y="12224762"/>
                  </a:lnTo>
                  <a:lnTo>
                    <a:pt x="0" y="12224762"/>
                  </a:lnTo>
                  <a:lnTo>
                    <a:pt x="0" y="0"/>
                  </a:lnTo>
                  <a:close/>
                </a:path>
              </a:pathLst>
            </a:custGeom>
            <a:blipFill>
              <a:blip r:embed="rId3"/>
              <a:stretch>
                <a:fillRect t="-5190" b="-42337"/>
              </a:stretch>
            </a:blipFill>
          </p:spPr>
          <p:txBody>
            <a:bodyPr/>
            <a:lstStyle/>
            <a:p>
              <a:endParaRPr lang="ar-SA"/>
            </a:p>
          </p:txBody>
        </p:sp>
        <p:sp>
          <p:nvSpPr>
            <p:cNvPr id="5" name="Freeform 5"/>
            <p:cNvSpPr/>
            <p:nvPr/>
          </p:nvSpPr>
          <p:spPr>
            <a:xfrm>
              <a:off x="761161" y="0"/>
              <a:ext cx="968329" cy="1895306"/>
            </a:xfrm>
            <a:custGeom>
              <a:avLst/>
              <a:gdLst/>
              <a:ahLst/>
              <a:cxnLst/>
              <a:rect l="l" t="t" r="r" b="b"/>
              <a:pathLst>
                <a:path w="968329" h="1895306">
                  <a:moveTo>
                    <a:pt x="0" y="0"/>
                  </a:moveTo>
                  <a:lnTo>
                    <a:pt x="968329" y="0"/>
                  </a:lnTo>
                  <a:lnTo>
                    <a:pt x="968329" y="1895306"/>
                  </a:lnTo>
                  <a:lnTo>
                    <a:pt x="0" y="18953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ar-SA"/>
            </a:p>
          </p:txBody>
        </p:sp>
      </p:grpSp>
      <p:sp>
        <p:nvSpPr>
          <p:cNvPr id="7" name="Freeform 7"/>
          <p:cNvSpPr/>
          <p:nvPr/>
        </p:nvSpPr>
        <p:spPr>
          <a:xfrm>
            <a:off x="-307019" y="7625956"/>
            <a:ext cx="1893009" cy="2407642"/>
          </a:xfrm>
          <a:custGeom>
            <a:avLst/>
            <a:gdLst/>
            <a:ahLst/>
            <a:cxnLst/>
            <a:rect l="l" t="t" r="r" b="b"/>
            <a:pathLst>
              <a:path w="1893009" h="2407642">
                <a:moveTo>
                  <a:pt x="0" y="0"/>
                </a:moveTo>
                <a:lnTo>
                  <a:pt x="1893008" y="0"/>
                </a:lnTo>
                <a:lnTo>
                  <a:pt x="1893008" y="2407642"/>
                </a:lnTo>
                <a:lnTo>
                  <a:pt x="0" y="24076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ar-SA"/>
          </a:p>
        </p:txBody>
      </p:sp>
      <p:sp>
        <p:nvSpPr>
          <p:cNvPr id="8" name="Freeform 8"/>
          <p:cNvSpPr/>
          <p:nvPr/>
        </p:nvSpPr>
        <p:spPr>
          <a:xfrm>
            <a:off x="16245530" y="1678466"/>
            <a:ext cx="2242847" cy="1990017"/>
          </a:xfrm>
          <a:custGeom>
            <a:avLst/>
            <a:gdLst/>
            <a:ahLst/>
            <a:cxnLst/>
            <a:rect l="l" t="t" r="r" b="b"/>
            <a:pathLst>
              <a:path w="2242847" h="1990017">
                <a:moveTo>
                  <a:pt x="0" y="0"/>
                </a:moveTo>
                <a:lnTo>
                  <a:pt x="2242847" y="0"/>
                </a:lnTo>
                <a:lnTo>
                  <a:pt x="2242847" y="1990017"/>
                </a:lnTo>
                <a:lnTo>
                  <a:pt x="0" y="19900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ar-SA"/>
          </a:p>
        </p:txBody>
      </p:sp>
      <p:grpSp>
        <p:nvGrpSpPr>
          <p:cNvPr id="11" name="مجموعة 10">
            <a:extLst>
              <a:ext uri="{FF2B5EF4-FFF2-40B4-BE49-F238E27FC236}">
                <a16:creationId xmlns:a16="http://schemas.microsoft.com/office/drawing/2014/main" id="{9AF16E2F-69E1-8683-DED2-7B7E47112E0C}"/>
              </a:ext>
            </a:extLst>
          </p:cNvPr>
          <p:cNvGrpSpPr/>
          <p:nvPr/>
        </p:nvGrpSpPr>
        <p:grpSpPr>
          <a:xfrm>
            <a:off x="9403763" y="543384"/>
            <a:ext cx="8024494" cy="1159829"/>
            <a:chOff x="5474653" y="593817"/>
            <a:chExt cx="8024494" cy="1159829"/>
          </a:xfrm>
        </p:grpSpPr>
        <p:grpSp>
          <p:nvGrpSpPr>
            <p:cNvPr id="12" name="Group 2">
              <a:extLst>
                <a:ext uri="{FF2B5EF4-FFF2-40B4-BE49-F238E27FC236}">
                  <a16:creationId xmlns:a16="http://schemas.microsoft.com/office/drawing/2014/main" id="{58B260CE-C68E-46F1-EF90-7918B31E0E37}"/>
                </a:ext>
              </a:extLst>
            </p:cNvPr>
            <p:cNvGrpSpPr/>
            <p:nvPr/>
          </p:nvGrpSpPr>
          <p:grpSpPr>
            <a:xfrm>
              <a:off x="5474653" y="593817"/>
              <a:ext cx="8024494" cy="1159829"/>
              <a:chOff x="0" y="0"/>
              <a:chExt cx="10699330" cy="1546438"/>
            </a:xfrm>
          </p:grpSpPr>
          <p:sp>
            <p:nvSpPr>
              <p:cNvPr id="14" name="Freeform 4">
                <a:extLst>
                  <a:ext uri="{FF2B5EF4-FFF2-40B4-BE49-F238E27FC236}">
                    <a16:creationId xmlns:a16="http://schemas.microsoft.com/office/drawing/2014/main" id="{B0F2E1AA-7CF5-944A-C054-9AF8759309CF}"/>
                  </a:ext>
                </a:extLst>
              </p:cNvPr>
              <p:cNvSpPr/>
              <p:nvPr/>
            </p:nvSpPr>
            <p:spPr>
              <a:xfrm>
                <a:off x="0" y="0"/>
                <a:ext cx="10110841" cy="1483315"/>
              </a:xfrm>
              <a:custGeom>
                <a:avLst/>
                <a:gdLst/>
                <a:ahLst/>
                <a:cxnLst/>
                <a:rect l="l" t="t" r="r" b="b"/>
                <a:pathLst>
                  <a:path w="2039731" h="299240">
                    <a:moveTo>
                      <a:pt x="0" y="0"/>
                    </a:moveTo>
                    <a:lnTo>
                      <a:pt x="2039731" y="0"/>
                    </a:lnTo>
                    <a:lnTo>
                      <a:pt x="2039731" y="299240"/>
                    </a:lnTo>
                    <a:lnTo>
                      <a:pt x="0" y="299240"/>
                    </a:lnTo>
                    <a:close/>
                  </a:path>
                </a:pathLst>
              </a:custGeom>
              <a:solidFill>
                <a:schemeClr val="accent2">
                  <a:lumMod val="60000"/>
                  <a:lumOff val="40000"/>
                </a:schemeClr>
              </a:solidFill>
              <a:ln>
                <a:noFill/>
              </a:ln>
            </p:spPr>
            <p:txBody>
              <a:bodyPr/>
              <a:lstStyle/>
              <a:p>
                <a:pPr algn="r" rtl="1"/>
                <a:endParaRPr lang="ar-SA">
                  <a:cs typeface="PT Bold Heading" panose="02010400000000000000" pitchFamily="2" charset="-78"/>
                </a:endParaRPr>
              </a:p>
            </p:txBody>
          </p:sp>
          <p:sp>
            <p:nvSpPr>
              <p:cNvPr id="15" name="Freeform 7">
                <a:extLst>
                  <a:ext uri="{FF2B5EF4-FFF2-40B4-BE49-F238E27FC236}">
                    <a16:creationId xmlns:a16="http://schemas.microsoft.com/office/drawing/2014/main" id="{B70C3DA9-7A94-43D1-DB8C-FC881BABB2C6}"/>
                  </a:ext>
                </a:extLst>
              </p:cNvPr>
              <p:cNvSpPr/>
              <p:nvPr/>
            </p:nvSpPr>
            <p:spPr>
              <a:xfrm>
                <a:off x="338517" y="217089"/>
                <a:ext cx="9772324" cy="1266225"/>
              </a:xfrm>
              <a:custGeom>
                <a:avLst/>
                <a:gdLst/>
                <a:ahLst/>
                <a:cxnLst/>
                <a:rect l="l" t="t" r="r" b="b"/>
                <a:pathLst>
                  <a:path w="1971439" h="255445">
                    <a:moveTo>
                      <a:pt x="9988" y="0"/>
                    </a:moveTo>
                    <a:lnTo>
                      <a:pt x="1961451" y="0"/>
                    </a:lnTo>
                    <a:cubicBezTo>
                      <a:pt x="1966967" y="0"/>
                      <a:pt x="1971439" y="4472"/>
                      <a:pt x="1971439" y="9988"/>
                    </a:cubicBezTo>
                    <a:lnTo>
                      <a:pt x="1971439" y="245457"/>
                    </a:lnTo>
                    <a:cubicBezTo>
                      <a:pt x="1971439" y="248106"/>
                      <a:pt x="1970387" y="250646"/>
                      <a:pt x="1968514" y="252519"/>
                    </a:cubicBezTo>
                    <a:cubicBezTo>
                      <a:pt x="1966641" y="254392"/>
                      <a:pt x="1964100" y="255445"/>
                      <a:pt x="1961451" y="255445"/>
                    </a:cubicBezTo>
                    <a:lnTo>
                      <a:pt x="9988" y="255445"/>
                    </a:lnTo>
                    <a:cubicBezTo>
                      <a:pt x="7339" y="255445"/>
                      <a:pt x="4799" y="254392"/>
                      <a:pt x="2925" y="252519"/>
                    </a:cubicBezTo>
                    <a:cubicBezTo>
                      <a:pt x="1052" y="250646"/>
                      <a:pt x="0" y="248106"/>
                      <a:pt x="0" y="245457"/>
                    </a:cubicBezTo>
                    <a:lnTo>
                      <a:pt x="0" y="9988"/>
                    </a:lnTo>
                    <a:cubicBezTo>
                      <a:pt x="0" y="7339"/>
                      <a:pt x="1052" y="4799"/>
                      <a:pt x="2925" y="2925"/>
                    </a:cubicBezTo>
                    <a:cubicBezTo>
                      <a:pt x="4799" y="1052"/>
                      <a:pt x="7339" y="0"/>
                      <a:pt x="9988" y="0"/>
                    </a:cubicBezTo>
                    <a:close/>
                  </a:path>
                </a:pathLst>
              </a:custGeom>
              <a:solidFill>
                <a:srgbClr val="FFFFFF"/>
              </a:solidFill>
              <a:ln w="38100">
                <a:solidFill>
                  <a:schemeClr val="accent2">
                    <a:lumMod val="75000"/>
                  </a:schemeClr>
                </a:solidFill>
              </a:ln>
              <a:effectLst>
                <a:outerShdw blurRad="50800" dist="38100" dir="5400000" algn="t" rotWithShape="0">
                  <a:prstClr val="black">
                    <a:alpha val="40000"/>
                  </a:prstClr>
                </a:outerShdw>
              </a:effectLst>
            </p:spPr>
            <p:txBody>
              <a:bodyPr/>
              <a:lstStyle/>
              <a:p>
                <a:pPr algn="r" rtl="1"/>
                <a:endParaRPr lang="ar-SA">
                  <a:cs typeface="PT Bold Heading" panose="02010400000000000000" pitchFamily="2" charset="-78"/>
                </a:endParaRPr>
              </a:p>
            </p:txBody>
          </p:sp>
          <p:sp>
            <p:nvSpPr>
              <p:cNvPr id="16" name="TextBox 9">
                <a:extLst>
                  <a:ext uri="{FF2B5EF4-FFF2-40B4-BE49-F238E27FC236}">
                    <a16:creationId xmlns:a16="http://schemas.microsoft.com/office/drawing/2014/main" id="{547C0061-42B7-ADE3-082A-71E4F2732803}"/>
                  </a:ext>
                </a:extLst>
              </p:cNvPr>
              <p:cNvSpPr txBox="1"/>
              <p:nvPr/>
            </p:nvSpPr>
            <p:spPr>
              <a:xfrm>
                <a:off x="1162735" y="489169"/>
                <a:ext cx="7853315" cy="807913"/>
              </a:xfrm>
              <a:prstGeom prst="rect">
                <a:avLst/>
              </a:prstGeom>
            </p:spPr>
            <p:txBody>
              <a:bodyPr lIns="0" tIns="0" rIns="0" bIns="0" rtlCol="0" anchor="t">
                <a:spAutoFit/>
              </a:bodyPr>
              <a:lstStyle/>
              <a:p>
                <a:pPr algn="ctr" rtl="1">
                  <a:lnSpc>
                    <a:spcPts val="3883"/>
                  </a:lnSpc>
                </a:pPr>
                <a:r>
                  <a:rPr lang="ar-SA" sz="6000" b="1" dirty="0">
                    <a:solidFill>
                      <a:srgbClr val="17383E"/>
                    </a:solidFill>
                    <a:latin typeface="Adobe Arabic" panose="02040503050201020203" pitchFamily="18" charset="-78"/>
                    <a:cs typeface="Adobe Arabic" panose="02040503050201020203" pitchFamily="18" charset="-78"/>
                  </a:rPr>
                  <a:t>التصميم </a:t>
                </a:r>
                <a:r>
                  <a:rPr lang="en-US" sz="5000" b="1" dirty="0">
                    <a:solidFill>
                      <a:srgbClr val="17383E"/>
                    </a:solidFill>
                    <a:latin typeface="+mj-lt"/>
                    <a:cs typeface="Sakkal Majalla" panose="02000000000000000000" pitchFamily="2" charset="-78"/>
                  </a:rPr>
                  <a:t> </a:t>
                </a:r>
                <a:r>
                  <a:rPr lang="en-US" sz="4500" b="1" dirty="0">
                    <a:solidFill>
                      <a:srgbClr val="17383E"/>
                    </a:solidFill>
                    <a:latin typeface="Corbel Light" panose="020B0303020204020204" pitchFamily="34" charset="0"/>
                    <a:cs typeface="Sakkal Majalla" panose="02000000000000000000" pitchFamily="2" charset="-78"/>
                  </a:rPr>
                  <a:t>Design</a:t>
                </a:r>
              </a:p>
            </p:txBody>
          </p:sp>
          <p:sp>
            <p:nvSpPr>
              <p:cNvPr id="17" name="Freeform 11">
                <a:extLst>
                  <a:ext uri="{FF2B5EF4-FFF2-40B4-BE49-F238E27FC236}">
                    <a16:creationId xmlns:a16="http://schemas.microsoft.com/office/drawing/2014/main" id="{B8FF7B3D-5667-9C7A-021A-38B4B453790D}"/>
                  </a:ext>
                </a:extLst>
              </p:cNvPr>
              <p:cNvSpPr/>
              <p:nvPr/>
            </p:nvSpPr>
            <p:spPr>
              <a:xfrm>
                <a:off x="9159792" y="0"/>
                <a:ext cx="1539538" cy="154643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60000"/>
                  <a:lumOff val="40000"/>
                </a:schemeClr>
              </a:solidFill>
              <a:ln>
                <a:solidFill>
                  <a:schemeClr val="accent2">
                    <a:lumMod val="75000"/>
                  </a:schemeClr>
                </a:solidFill>
              </a:ln>
            </p:spPr>
            <p:txBody>
              <a:bodyPr/>
              <a:lstStyle/>
              <a:p>
                <a:pPr algn="r" rtl="1"/>
                <a:endParaRPr lang="ar-SA">
                  <a:cs typeface="PT Bold Heading" panose="02010400000000000000" pitchFamily="2" charset="-78"/>
                </a:endParaRPr>
              </a:p>
            </p:txBody>
          </p:sp>
          <p:sp>
            <p:nvSpPr>
              <p:cNvPr id="18" name="TextBox 13">
                <a:extLst>
                  <a:ext uri="{FF2B5EF4-FFF2-40B4-BE49-F238E27FC236}">
                    <a16:creationId xmlns:a16="http://schemas.microsoft.com/office/drawing/2014/main" id="{13B54904-48A3-C8DB-6EFD-0B1C423EF7CF}"/>
                  </a:ext>
                </a:extLst>
              </p:cNvPr>
              <p:cNvSpPr txBox="1"/>
              <p:nvPr/>
            </p:nvSpPr>
            <p:spPr>
              <a:xfrm>
                <a:off x="9517371" y="426045"/>
                <a:ext cx="921075" cy="756617"/>
              </a:xfrm>
              <a:prstGeom prst="rect">
                <a:avLst/>
              </a:prstGeom>
            </p:spPr>
            <p:txBody>
              <a:bodyPr wrap="square" lIns="0" tIns="0" rIns="0" bIns="0" rtlCol="0" anchor="t">
                <a:spAutoFit/>
              </a:bodyPr>
              <a:lstStyle/>
              <a:p>
                <a:pPr algn="ctr" rtl="1">
                  <a:lnSpc>
                    <a:spcPts val="3883"/>
                  </a:lnSpc>
                </a:pPr>
                <a:endParaRPr lang="en-US" sz="5000" b="1" dirty="0">
                  <a:solidFill>
                    <a:srgbClr val="FFFFFF"/>
                  </a:solidFill>
                  <a:latin typeface="Sakkal Majalla" panose="02000000000000000000" pitchFamily="2" charset="-78"/>
                  <a:cs typeface="Sakkal Majalla" panose="02000000000000000000" pitchFamily="2" charset="-78"/>
                </a:endParaRPr>
              </a:p>
            </p:txBody>
          </p:sp>
        </p:grpSp>
        <p:sp>
          <p:nvSpPr>
            <p:cNvPr id="13" name="مستطيل 12">
              <a:extLst>
                <a:ext uri="{FF2B5EF4-FFF2-40B4-BE49-F238E27FC236}">
                  <a16:creationId xmlns:a16="http://schemas.microsoft.com/office/drawing/2014/main" id="{EC557633-314F-DEBB-FC95-DDE56C45265F}"/>
                </a:ext>
              </a:extLst>
            </p:cNvPr>
            <p:cNvSpPr/>
            <p:nvPr/>
          </p:nvSpPr>
          <p:spPr>
            <a:xfrm>
              <a:off x="12612678" y="759988"/>
              <a:ext cx="574195" cy="923330"/>
            </a:xfrm>
            <a:prstGeom prst="rect">
              <a:avLst/>
            </a:prstGeom>
            <a:noFill/>
          </p:spPr>
          <p:txBody>
            <a:bodyPr wrap="none" lIns="91440" tIns="45720" rIns="91440" bIns="45720">
              <a:spAutoFit/>
            </a:bodyPr>
            <a:lstStyle/>
            <a:p>
              <a:pPr algn="ctr"/>
              <a:r>
                <a:rPr lang="ar-SA" sz="5400" b="1" cap="none" spc="0" dirty="0">
                  <a:ln w="22225">
                    <a:solidFill>
                      <a:schemeClr val="tx2">
                        <a:lumMod val="75000"/>
                      </a:schemeClr>
                    </a:solidFill>
                    <a:prstDash val="solid"/>
                  </a:ln>
                  <a:effectLst/>
                </a:rPr>
                <a:t>2</a:t>
              </a:r>
            </a:p>
          </p:txBody>
        </p:sp>
      </p:grpSp>
      <p:sp>
        <p:nvSpPr>
          <p:cNvPr id="19" name="Exellence">
            <a:extLst>
              <a:ext uri="{FF2B5EF4-FFF2-40B4-BE49-F238E27FC236}">
                <a16:creationId xmlns:a16="http://schemas.microsoft.com/office/drawing/2014/main" id="{8FCF0F3A-EF07-A2E0-D0BC-B5B45B7EFC87}"/>
              </a:ext>
            </a:extLst>
          </p:cNvPr>
          <p:cNvSpPr>
            <a:spLocks noChangeArrowheads="1"/>
          </p:cNvSpPr>
          <p:nvPr/>
        </p:nvSpPr>
        <p:spPr bwMode="auto">
          <a:xfrm>
            <a:off x="1595542" y="1778872"/>
            <a:ext cx="15096915" cy="5424562"/>
          </a:xfrm>
          <a:prstGeom prst="rect">
            <a:avLst/>
          </a:prstGeom>
          <a:noFill/>
          <a:ln>
            <a:noFill/>
          </a:ln>
        </p:spPr>
        <p:txBody>
          <a:bodyPr wrap="square" lIns="0" tIns="0" rIns="0" bIns="0" anchor="ctr">
            <a:spAutoFit/>
          </a:bodyPr>
          <a:lstStyle>
            <a:lvl1pPr defTabSz="1155700">
              <a:defRPr>
                <a:solidFill>
                  <a:schemeClr val="tx1"/>
                </a:solidFill>
                <a:latin typeface="Arial" panose="020B0604020202020204" pitchFamily="34" charset="0"/>
                <a:cs typeface="Arial" panose="020B0604020202020204" pitchFamily="34" charset="0"/>
              </a:defRPr>
            </a:lvl1pPr>
            <a:lvl2pPr marL="742950" indent="-285750" defTabSz="1155700">
              <a:defRPr>
                <a:solidFill>
                  <a:schemeClr val="tx1"/>
                </a:solidFill>
                <a:latin typeface="Arial" panose="020B0604020202020204" pitchFamily="34" charset="0"/>
                <a:cs typeface="Arial" panose="020B0604020202020204" pitchFamily="34" charset="0"/>
              </a:defRPr>
            </a:lvl2pPr>
            <a:lvl3pPr marL="1143000" indent="-228600" defTabSz="1155700">
              <a:defRPr>
                <a:solidFill>
                  <a:schemeClr val="tx1"/>
                </a:solidFill>
                <a:latin typeface="Arial" panose="020B0604020202020204" pitchFamily="34" charset="0"/>
                <a:cs typeface="Arial" panose="020B0604020202020204" pitchFamily="34" charset="0"/>
              </a:defRPr>
            </a:lvl3pPr>
            <a:lvl4pPr marL="1600200" indent="-228600" defTabSz="1155700">
              <a:defRPr>
                <a:solidFill>
                  <a:schemeClr val="tx1"/>
                </a:solidFill>
                <a:latin typeface="Arial" panose="020B0604020202020204" pitchFamily="34" charset="0"/>
                <a:cs typeface="Arial" panose="020B0604020202020204" pitchFamily="34" charset="0"/>
              </a:defRPr>
            </a:lvl4pPr>
            <a:lvl5pPr marL="2057400" indent="-228600" defTabSz="1155700">
              <a:defRPr>
                <a:solidFill>
                  <a:schemeClr val="tx1"/>
                </a:solidFill>
                <a:latin typeface="Arial" panose="020B0604020202020204" pitchFamily="34" charset="0"/>
                <a:cs typeface="Arial" panose="020B0604020202020204" pitchFamily="34" charset="0"/>
              </a:defRPr>
            </a:lvl5pPr>
            <a:lvl6pPr marL="25146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a:lnSpc>
                <a:spcPct val="150000"/>
              </a:lnSpc>
              <a:defRPr/>
            </a:pPr>
            <a:r>
              <a:rPr lang="ar-SA" altLang="ar-SA" sz="6000" b="1" u="sng" dirty="0">
                <a:solidFill>
                  <a:srgbClr val="800000"/>
                </a:solidFill>
                <a:uFill>
                  <a:solidFill>
                    <a:srgbClr val="323C40"/>
                  </a:solidFill>
                </a:uFill>
                <a:latin typeface="Adobe Arabic" panose="02040503050201020203" pitchFamily="18" charset="-78"/>
                <a:ea typeface="Montserrat Regular"/>
                <a:cs typeface="Adobe Arabic" panose="02040503050201020203" pitchFamily="18" charset="-78"/>
                <a:sym typeface="Helvetica" panose="020B0604020202020204" pitchFamily="34" charset="0"/>
              </a:rPr>
              <a:t>صوبي الكلمات الملونة التالية:</a:t>
            </a:r>
          </a:p>
          <a:p>
            <a:pPr algn="ctr" rtl="1">
              <a:lnSpc>
                <a:spcPct val="150000"/>
              </a:lnSpc>
              <a:defRPr/>
            </a:pPr>
            <a:r>
              <a:rPr lang="ar-SA" altLang="ar-SA" sz="6000" b="1" dirty="0">
                <a:uFill>
                  <a:solidFill>
                    <a:srgbClr val="323C40"/>
                  </a:solidFill>
                </a:uFill>
                <a:latin typeface="Adobe Arabic" panose="02040503050201020203" pitchFamily="18" charset="-78"/>
                <a:ea typeface="Montserrat Regular"/>
                <a:cs typeface="Adobe Arabic" panose="02040503050201020203" pitchFamily="18" charset="-78"/>
                <a:sym typeface="Helvetica" panose="020B0604020202020204" pitchFamily="34" charset="0"/>
              </a:rPr>
              <a:t>التصميم هي المرحلة </a:t>
            </a:r>
            <a:r>
              <a:rPr lang="ar-SA" altLang="ar-SA" sz="6000" b="1" dirty="0">
                <a:solidFill>
                  <a:schemeClr val="accent6">
                    <a:lumMod val="75000"/>
                  </a:schemeClr>
                </a:solidFill>
                <a:uFill>
                  <a:solidFill>
                    <a:srgbClr val="323C40"/>
                  </a:solidFill>
                </a:uFill>
                <a:latin typeface="Adobe Arabic" panose="02040503050201020203" pitchFamily="18" charset="-78"/>
                <a:ea typeface="Montserrat Regular"/>
                <a:cs typeface="Adobe Arabic" panose="02040503050201020203" pitchFamily="18" charset="-78"/>
                <a:sym typeface="Helvetica" panose="020B0604020202020204" pitchFamily="34" charset="0"/>
              </a:rPr>
              <a:t>الأولى</a:t>
            </a:r>
            <a:r>
              <a:rPr lang="ar-SA" altLang="ar-SA" sz="6000" b="1" dirty="0">
                <a:uFill>
                  <a:solidFill>
                    <a:srgbClr val="323C40"/>
                  </a:solidFill>
                </a:uFill>
                <a:latin typeface="Adobe Arabic" panose="02040503050201020203" pitchFamily="18" charset="-78"/>
                <a:ea typeface="Montserrat Regular"/>
                <a:cs typeface="Adobe Arabic" panose="02040503050201020203" pitchFamily="18" charset="-78"/>
                <a:sym typeface="Helvetica" panose="020B0604020202020204" pitchFamily="34" charset="0"/>
              </a:rPr>
              <a:t> من دورة حياة النظام , ويشارك فيها </a:t>
            </a:r>
            <a:r>
              <a:rPr lang="ar-SA" altLang="ar-SA" sz="6000" b="1" dirty="0">
                <a:solidFill>
                  <a:schemeClr val="accent6">
                    <a:lumMod val="75000"/>
                  </a:schemeClr>
                </a:solidFill>
                <a:uFill>
                  <a:solidFill>
                    <a:srgbClr val="323C40"/>
                  </a:solidFill>
                </a:uFill>
                <a:latin typeface="Adobe Arabic" panose="02040503050201020203" pitchFamily="18" charset="-78"/>
                <a:ea typeface="Montserrat Regular"/>
                <a:cs typeface="Adobe Arabic" panose="02040503050201020203" pitchFamily="18" charset="-78"/>
                <a:sym typeface="Helvetica" panose="020B0604020202020204" pitchFamily="34" charset="0"/>
              </a:rPr>
              <a:t>مختبر</a:t>
            </a:r>
            <a:r>
              <a:rPr lang="ar-SA" altLang="ar-SA" sz="6000" b="1" dirty="0">
                <a:uFill>
                  <a:solidFill>
                    <a:srgbClr val="323C40"/>
                  </a:solidFill>
                </a:uFill>
                <a:latin typeface="Adobe Arabic" panose="02040503050201020203" pitchFamily="18" charset="-78"/>
                <a:ea typeface="Montserrat Regular"/>
                <a:cs typeface="Adobe Arabic" panose="02040503050201020203" pitchFamily="18" charset="-78"/>
                <a:sym typeface="Helvetica" panose="020B0604020202020204" pitchFamily="34" charset="0"/>
              </a:rPr>
              <a:t> النظام بتقديم الخبرات والمهارات في بناء هيكلة وتصميم النظام حيث تقسم المشكلة الرئيسية إلى مشكلات أصغر يمكن حلها باستخدام الحاسب</a:t>
            </a:r>
            <a:endParaRPr lang="ar-SA" altLang="ar-SA" sz="6000" b="1" dirty="0">
              <a:latin typeface="Adobe Arabic" panose="02040503050201020203" pitchFamily="18" charset="-78"/>
              <a:ea typeface="Montserrat Regular"/>
              <a:cs typeface="Adobe Arabic" panose="02040503050201020203" pitchFamily="18" charset="-78"/>
              <a:sym typeface="Helvetica" panose="020B0604020202020204" pitchFamily="34" charset="0"/>
            </a:endParaRPr>
          </a:p>
        </p:txBody>
      </p:sp>
      <p:sp>
        <p:nvSpPr>
          <p:cNvPr id="21" name="مربع نص 20">
            <a:extLst>
              <a:ext uri="{FF2B5EF4-FFF2-40B4-BE49-F238E27FC236}">
                <a16:creationId xmlns:a16="http://schemas.microsoft.com/office/drawing/2014/main" id="{41C42261-B567-0308-B427-8E320F9240C2}"/>
              </a:ext>
            </a:extLst>
          </p:cNvPr>
          <p:cNvSpPr txBox="1"/>
          <p:nvPr/>
        </p:nvSpPr>
        <p:spPr>
          <a:xfrm>
            <a:off x="11185167" y="3475490"/>
            <a:ext cx="1387833" cy="1015663"/>
          </a:xfrm>
          <a:prstGeom prst="rect">
            <a:avLst/>
          </a:prstGeom>
          <a:solidFill>
            <a:srgbClr val="FFC1C1"/>
          </a:solidFill>
          <a:ln>
            <a:noFill/>
          </a:ln>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6000" b="1" i="0" u="none" strike="noStrike" kern="0" cap="none" spc="0" normalizeH="0" baseline="0" noProof="0" dirty="0">
                <a:ln>
                  <a:noFill/>
                </a:ln>
                <a:solidFill>
                  <a:prstClr val="black"/>
                </a:solidFill>
                <a:effectLst/>
                <a:uLnTx/>
                <a:uFillTx/>
                <a:latin typeface="Adobe Arabic" panose="02040503050201020203" pitchFamily="18" charset="-78"/>
                <a:cs typeface="Adobe Arabic" panose="02040503050201020203" pitchFamily="18" charset="-78"/>
              </a:rPr>
              <a:t>الثانية</a:t>
            </a:r>
          </a:p>
        </p:txBody>
      </p:sp>
      <p:sp>
        <p:nvSpPr>
          <p:cNvPr id="22" name="مربع نص 21">
            <a:extLst>
              <a:ext uri="{FF2B5EF4-FFF2-40B4-BE49-F238E27FC236}">
                <a16:creationId xmlns:a16="http://schemas.microsoft.com/office/drawing/2014/main" id="{FB89A3DC-A3C4-7999-6121-C481512E60D4}"/>
              </a:ext>
            </a:extLst>
          </p:cNvPr>
          <p:cNvSpPr txBox="1"/>
          <p:nvPr/>
        </p:nvSpPr>
        <p:spPr>
          <a:xfrm>
            <a:off x="2955567" y="3475490"/>
            <a:ext cx="1387833" cy="1015663"/>
          </a:xfrm>
          <a:prstGeom prst="rect">
            <a:avLst/>
          </a:prstGeom>
          <a:solidFill>
            <a:srgbClr val="FFC1C1"/>
          </a:solidFill>
          <a:ln>
            <a:noFill/>
          </a:ln>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6000" b="1" i="0" u="none" strike="noStrike" kern="0" cap="none" spc="0" normalizeH="0" baseline="0" noProof="0" dirty="0">
                <a:ln>
                  <a:noFill/>
                </a:ln>
                <a:solidFill>
                  <a:prstClr val="black"/>
                </a:solidFill>
                <a:effectLst/>
                <a:uLnTx/>
                <a:uFillTx/>
                <a:latin typeface="Adobe Arabic" panose="02040503050201020203" pitchFamily="18" charset="-78"/>
                <a:cs typeface="Adobe Arabic" panose="02040503050201020203" pitchFamily="18" charset="-78"/>
              </a:rPr>
              <a:t>محلل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ar-SA" sz="5000">
              <a:latin typeface="Adobe Arabic" panose="02040503050201020203" pitchFamily="18" charset="-78"/>
              <a:cs typeface="Adobe Arabic" panose="02040503050201020203" pitchFamily="18" charset="-78"/>
            </a:endParaRPr>
          </a:p>
        </p:txBody>
      </p:sp>
      <p:grpSp>
        <p:nvGrpSpPr>
          <p:cNvPr id="3" name="Group 3"/>
          <p:cNvGrpSpPr/>
          <p:nvPr/>
        </p:nvGrpSpPr>
        <p:grpSpPr>
          <a:xfrm rot="182147">
            <a:off x="-538391" y="2571644"/>
            <a:ext cx="19802770" cy="7449255"/>
            <a:chOff x="0" y="0"/>
            <a:chExt cx="25079204" cy="9932340"/>
          </a:xfrm>
        </p:grpSpPr>
        <p:sp>
          <p:nvSpPr>
            <p:cNvPr id="4" name="Freeform 4"/>
            <p:cNvSpPr/>
            <p:nvPr/>
          </p:nvSpPr>
          <p:spPr>
            <a:xfrm rot="-78066">
              <a:off x="828565" y="1324834"/>
              <a:ext cx="22806446" cy="7734208"/>
            </a:xfrm>
            <a:custGeom>
              <a:avLst/>
              <a:gdLst/>
              <a:ahLst/>
              <a:cxnLst/>
              <a:rect l="l" t="t" r="r" b="b"/>
              <a:pathLst>
                <a:path w="22806446" h="7734208">
                  <a:moveTo>
                    <a:pt x="0" y="0"/>
                  </a:moveTo>
                  <a:lnTo>
                    <a:pt x="22806446" y="0"/>
                  </a:lnTo>
                  <a:lnTo>
                    <a:pt x="22806446" y="7734207"/>
                  </a:lnTo>
                  <a:lnTo>
                    <a:pt x="0" y="7734207"/>
                  </a:lnTo>
                  <a:lnTo>
                    <a:pt x="0" y="0"/>
                  </a:lnTo>
                  <a:close/>
                </a:path>
              </a:pathLst>
            </a:custGeom>
            <a:blipFill>
              <a:blip r:embed="rId3"/>
              <a:stretch>
                <a:fillRect t="-68652" r="-10162" b="-79448"/>
              </a:stretch>
            </a:blipFill>
          </p:spPr>
          <p:txBody>
            <a:bodyPr/>
            <a:lstStyle/>
            <a:p>
              <a:endParaRPr lang="ar-SA" sz="5000">
                <a:latin typeface="Adobe Arabic" panose="02040503050201020203" pitchFamily="18" charset="-78"/>
                <a:cs typeface="Adobe Arabic" panose="02040503050201020203" pitchFamily="18" charset="-78"/>
              </a:endParaRPr>
            </a:p>
          </p:txBody>
        </p:sp>
        <p:sp>
          <p:nvSpPr>
            <p:cNvPr id="5" name="Freeform 5"/>
            <p:cNvSpPr/>
            <p:nvPr/>
          </p:nvSpPr>
          <p:spPr>
            <a:xfrm rot="-2572215">
              <a:off x="-130575" y="1315800"/>
              <a:ext cx="4394757" cy="1341544"/>
            </a:xfrm>
            <a:custGeom>
              <a:avLst/>
              <a:gdLst/>
              <a:ahLst/>
              <a:cxnLst/>
              <a:rect l="l" t="t" r="r" b="b"/>
              <a:pathLst>
                <a:path w="4394757" h="1341544">
                  <a:moveTo>
                    <a:pt x="0" y="0"/>
                  </a:moveTo>
                  <a:lnTo>
                    <a:pt x="4394757" y="0"/>
                  </a:lnTo>
                  <a:lnTo>
                    <a:pt x="4394757" y="1341544"/>
                  </a:lnTo>
                  <a:lnTo>
                    <a:pt x="0" y="1341544"/>
                  </a:lnTo>
                  <a:lnTo>
                    <a:pt x="0" y="0"/>
                  </a:lnTo>
                  <a:close/>
                </a:path>
              </a:pathLst>
            </a:custGeom>
            <a:blipFill>
              <a:blip r:embed="rId4">
                <a:alphaModFix amt="57000"/>
              </a:blip>
              <a:stretch>
                <a:fillRect t="-8836" r="-38667" b="-35674"/>
              </a:stretch>
            </a:blipFill>
          </p:spPr>
          <p:txBody>
            <a:bodyPr/>
            <a:lstStyle/>
            <a:p>
              <a:endParaRPr lang="ar-SA" sz="5000">
                <a:latin typeface="Adobe Arabic" panose="02040503050201020203" pitchFamily="18" charset="-78"/>
                <a:cs typeface="Adobe Arabic" panose="02040503050201020203" pitchFamily="18" charset="-78"/>
              </a:endParaRPr>
            </a:p>
          </p:txBody>
        </p:sp>
        <p:sp>
          <p:nvSpPr>
            <p:cNvPr id="6" name="Freeform 6"/>
            <p:cNvSpPr/>
            <p:nvPr/>
          </p:nvSpPr>
          <p:spPr>
            <a:xfrm rot="-2572215">
              <a:off x="20126777" y="6987441"/>
              <a:ext cx="5179792" cy="1365215"/>
            </a:xfrm>
            <a:custGeom>
              <a:avLst/>
              <a:gdLst/>
              <a:ahLst/>
              <a:cxnLst/>
              <a:rect l="l" t="t" r="r" b="b"/>
              <a:pathLst>
                <a:path w="5179792" h="1365215">
                  <a:moveTo>
                    <a:pt x="0" y="0"/>
                  </a:moveTo>
                  <a:lnTo>
                    <a:pt x="5179793" y="0"/>
                  </a:lnTo>
                  <a:lnTo>
                    <a:pt x="5179793" y="1365215"/>
                  </a:lnTo>
                  <a:lnTo>
                    <a:pt x="0" y="1365215"/>
                  </a:lnTo>
                  <a:lnTo>
                    <a:pt x="0" y="0"/>
                  </a:lnTo>
                  <a:close/>
                </a:path>
              </a:pathLst>
            </a:custGeom>
            <a:blipFill>
              <a:blip r:embed="rId4">
                <a:alphaModFix amt="57000"/>
              </a:blip>
              <a:stretch>
                <a:fillRect t="-42006" r="-17651"/>
              </a:stretch>
            </a:blipFill>
          </p:spPr>
          <p:txBody>
            <a:bodyPr/>
            <a:lstStyle/>
            <a:p>
              <a:endParaRPr lang="ar-SA" sz="5000">
                <a:latin typeface="Adobe Arabic" panose="02040503050201020203" pitchFamily="18" charset="-78"/>
                <a:cs typeface="Adobe Arabic" panose="02040503050201020203" pitchFamily="18" charset="-78"/>
              </a:endParaRPr>
            </a:p>
          </p:txBody>
        </p:sp>
      </p:grpSp>
      <p:sp>
        <p:nvSpPr>
          <p:cNvPr id="7" name="Freeform 7"/>
          <p:cNvSpPr/>
          <p:nvPr/>
        </p:nvSpPr>
        <p:spPr>
          <a:xfrm>
            <a:off x="1028700" y="831584"/>
            <a:ext cx="1682290" cy="2208257"/>
          </a:xfrm>
          <a:custGeom>
            <a:avLst/>
            <a:gdLst/>
            <a:ahLst/>
            <a:cxnLst/>
            <a:rect l="l" t="t" r="r" b="b"/>
            <a:pathLst>
              <a:path w="1682290" h="2208257">
                <a:moveTo>
                  <a:pt x="0" y="0"/>
                </a:moveTo>
                <a:lnTo>
                  <a:pt x="1682290" y="0"/>
                </a:lnTo>
                <a:lnTo>
                  <a:pt x="1682290" y="2208256"/>
                </a:lnTo>
                <a:lnTo>
                  <a:pt x="0" y="22082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sz="5000">
              <a:latin typeface="Adobe Arabic" panose="02040503050201020203" pitchFamily="18" charset="-78"/>
              <a:cs typeface="Adobe Arabic" panose="02040503050201020203" pitchFamily="18" charset="-78"/>
            </a:endParaRPr>
          </a:p>
        </p:txBody>
      </p:sp>
      <p:sp>
        <p:nvSpPr>
          <p:cNvPr id="15" name="Freeform 15"/>
          <p:cNvSpPr/>
          <p:nvPr/>
        </p:nvSpPr>
        <p:spPr>
          <a:xfrm rot="10695930">
            <a:off x="7639859" y="8297201"/>
            <a:ext cx="2414352" cy="1378375"/>
          </a:xfrm>
          <a:custGeom>
            <a:avLst/>
            <a:gdLst/>
            <a:ahLst/>
            <a:cxnLst/>
            <a:rect l="l" t="t" r="r" b="b"/>
            <a:pathLst>
              <a:path w="2414352" h="1378375">
                <a:moveTo>
                  <a:pt x="0" y="0"/>
                </a:moveTo>
                <a:lnTo>
                  <a:pt x="2414351" y="0"/>
                </a:lnTo>
                <a:lnTo>
                  <a:pt x="2414351" y="1378376"/>
                </a:lnTo>
                <a:lnTo>
                  <a:pt x="0" y="13783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ar-SA" sz="5000">
              <a:latin typeface="Adobe Arabic" panose="02040503050201020203" pitchFamily="18" charset="-78"/>
              <a:cs typeface="Adobe Arabic" panose="02040503050201020203" pitchFamily="18" charset="-78"/>
            </a:endParaRPr>
          </a:p>
        </p:txBody>
      </p:sp>
      <p:grpSp>
        <p:nvGrpSpPr>
          <p:cNvPr id="70" name="Group 22">
            <a:extLst>
              <a:ext uri="{FF2B5EF4-FFF2-40B4-BE49-F238E27FC236}">
                <a16:creationId xmlns:a16="http://schemas.microsoft.com/office/drawing/2014/main" id="{C6B63712-6821-9C16-0A03-73CFAA4E2831}"/>
              </a:ext>
            </a:extLst>
          </p:cNvPr>
          <p:cNvGrpSpPr/>
          <p:nvPr/>
        </p:nvGrpSpPr>
        <p:grpSpPr>
          <a:xfrm>
            <a:off x="13733225" y="4434480"/>
            <a:ext cx="3763807" cy="4571768"/>
            <a:chOff x="0" y="0"/>
            <a:chExt cx="4372519" cy="6095691"/>
          </a:xfrm>
        </p:grpSpPr>
        <p:sp>
          <p:nvSpPr>
            <p:cNvPr id="71" name="Freeform 24">
              <a:extLst>
                <a:ext uri="{FF2B5EF4-FFF2-40B4-BE49-F238E27FC236}">
                  <a16:creationId xmlns:a16="http://schemas.microsoft.com/office/drawing/2014/main" id="{ACD4F591-F468-8E83-7716-0D896174B2C3}"/>
                </a:ext>
              </a:extLst>
            </p:cNvPr>
            <p:cNvSpPr/>
            <p:nvPr/>
          </p:nvSpPr>
          <p:spPr>
            <a:xfrm>
              <a:off x="232445" y="2522445"/>
              <a:ext cx="3557301" cy="357324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194">
                <a:alpha val="37647"/>
              </a:srgbClr>
            </a:solidFill>
          </p:spPr>
          <p:txBody>
            <a:bodyPr/>
            <a:lstStyle/>
            <a:p>
              <a:pPr algn="r" rtl="1"/>
              <a:endParaRPr lang="ar-SA" sz="5000">
                <a:solidFill>
                  <a:prstClr val="black"/>
                </a:solidFill>
                <a:latin typeface="Adobe Arabic" panose="02040503050201020203" pitchFamily="18" charset="-78"/>
                <a:cs typeface="Adobe Arabic" panose="02040503050201020203" pitchFamily="18" charset="-78"/>
              </a:endParaRPr>
            </a:p>
          </p:txBody>
        </p:sp>
        <p:sp>
          <p:nvSpPr>
            <p:cNvPr id="72" name="Freeform 27">
              <a:extLst>
                <a:ext uri="{FF2B5EF4-FFF2-40B4-BE49-F238E27FC236}">
                  <a16:creationId xmlns:a16="http://schemas.microsoft.com/office/drawing/2014/main" id="{9A87C4D0-1E80-1C41-EC13-36B482BFFF91}"/>
                </a:ext>
              </a:extLst>
            </p:cNvPr>
            <p:cNvSpPr/>
            <p:nvPr/>
          </p:nvSpPr>
          <p:spPr>
            <a:xfrm>
              <a:off x="0" y="0"/>
              <a:ext cx="3976116" cy="4131871"/>
            </a:xfrm>
            <a:custGeom>
              <a:avLst/>
              <a:gdLst/>
              <a:ahLst/>
              <a:cxnLst/>
              <a:rect l="l" t="t" r="r" b="b"/>
              <a:pathLst>
                <a:path w="939925" h="976744">
                  <a:moveTo>
                    <a:pt x="23365" y="0"/>
                  </a:moveTo>
                  <a:lnTo>
                    <a:pt x="916559" y="0"/>
                  </a:lnTo>
                  <a:cubicBezTo>
                    <a:pt x="929464" y="0"/>
                    <a:pt x="939925" y="10461"/>
                    <a:pt x="939925" y="23365"/>
                  </a:cubicBezTo>
                  <a:lnTo>
                    <a:pt x="939925" y="953379"/>
                  </a:lnTo>
                  <a:cubicBezTo>
                    <a:pt x="939925" y="966283"/>
                    <a:pt x="929464" y="976744"/>
                    <a:pt x="916559" y="976744"/>
                  </a:cubicBezTo>
                  <a:lnTo>
                    <a:pt x="23365" y="976744"/>
                  </a:lnTo>
                  <a:cubicBezTo>
                    <a:pt x="10461" y="976744"/>
                    <a:pt x="0" y="966283"/>
                    <a:pt x="0" y="953379"/>
                  </a:cubicBezTo>
                  <a:lnTo>
                    <a:pt x="0" y="23365"/>
                  </a:lnTo>
                  <a:cubicBezTo>
                    <a:pt x="0" y="10461"/>
                    <a:pt x="10461" y="0"/>
                    <a:pt x="23365" y="0"/>
                  </a:cubicBezTo>
                  <a:close/>
                </a:path>
              </a:pathLst>
            </a:custGeom>
            <a:solidFill>
              <a:srgbClr val="FFFFFF"/>
            </a:solidFill>
            <a:ln w="38100">
              <a:solidFill>
                <a:srgbClr val="959E9D"/>
              </a:solidFill>
            </a:ln>
          </p:spPr>
          <p:txBody>
            <a:bodyPr/>
            <a:lstStyle/>
            <a:p>
              <a:pPr algn="r" rtl="1"/>
              <a:endParaRPr lang="ar-SA" sz="5000">
                <a:solidFill>
                  <a:prstClr val="black"/>
                </a:solidFill>
                <a:latin typeface="Adobe Arabic" panose="02040503050201020203" pitchFamily="18" charset="-78"/>
                <a:cs typeface="Adobe Arabic" panose="02040503050201020203" pitchFamily="18" charset="-78"/>
              </a:endParaRPr>
            </a:p>
          </p:txBody>
        </p:sp>
        <p:grpSp>
          <p:nvGrpSpPr>
            <p:cNvPr id="73" name="Group 29">
              <a:extLst>
                <a:ext uri="{FF2B5EF4-FFF2-40B4-BE49-F238E27FC236}">
                  <a16:creationId xmlns:a16="http://schemas.microsoft.com/office/drawing/2014/main" id="{D9035C75-6817-60C2-78BC-519784A4211B}"/>
                </a:ext>
              </a:extLst>
            </p:cNvPr>
            <p:cNvGrpSpPr/>
            <p:nvPr/>
          </p:nvGrpSpPr>
          <p:grpSpPr>
            <a:xfrm>
              <a:off x="3579713" y="1567318"/>
              <a:ext cx="792806" cy="792806"/>
              <a:chOff x="0" y="0"/>
              <a:chExt cx="812800" cy="812800"/>
            </a:xfrm>
          </p:grpSpPr>
          <p:sp>
            <p:nvSpPr>
              <p:cNvPr id="77" name="Freeform 30">
                <a:extLst>
                  <a:ext uri="{FF2B5EF4-FFF2-40B4-BE49-F238E27FC236}">
                    <a16:creationId xmlns:a16="http://schemas.microsoft.com/office/drawing/2014/main" id="{9F8B5B12-D458-BC05-9406-3376BAB0CA60}"/>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2A8D87"/>
                </a:solidFill>
              </a:ln>
            </p:spPr>
            <p:txBody>
              <a:bodyPr/>
              <a:lstStyle/>
              <a:p>
                <a:pPr algn="r" rtl="1"/>
                <a:endParaRPr lang="ar-SA" sz="5000">
                  <a:solidFill>
                    <a:prstClr val="black"/>
                  </a:solidFill>
                  <a:latin typeface="Adobe Arabic" panose="02040503050201020203" pitchFamily="18" charset="-78"/>
                  <a:cs typeface="Adobe Arabic" panose="02040503050201020203" pitchFamily="18" charset="-78"/>
                </a:endParaRPr>
              </a:p>
            </p:txBody>
          </p:sp>
          <p:sp>
            <p:nvSpPr>
              <p:cNvPr id="78" name="TextBox 31">
                <a:extLst>
                  <a:ext uri="{FF2B5EF4-FFF2-40B4-BE49-F238E27FC236}">
                    <a16:creationId xmlns:a16="http://schemas.microsoft.com/office/drawing/2014/main" id="{5DBE332C-66A4-E0B4-1A0C-EF236E9940D0}"/>
                  </a:ext>
                </a:extLst>
              </p:cNvPr>
              <p:cNvSpPr txBox="1"/>
              <p:nvPr/>
            </p:nvSpPr>
            <p:spPr>
              <a:xfrm>
                <a:off x="76200" y="38100"/>
                <a:ext cx="660400" cy="698500"/>
              </a:xfrm>
              <a:prstGeom prst="rect">
                <a:avLst/>
              </a:prstGeom>
            </p:spPr>
            <p:txBody>
              <a:bodyPr lIns="50800" tIns="50800" rIns="50800" bIns="50800" rtlCol="0" anchor="ctr"/>
              <a:lstStyle/>
              <a:p>
                <a:pPr algn="ctr" rtl="1">
                  <a:lnSpc>
                    <a:spcPts val="2940"/>
                  </a:lnSpc>
                </a:pPr>
                <a:endParaRPr sz="5000">
                  <a:solidFill>
                    <a:prstClr val="black"/>
                  </a:solidFill>
                  <a:latin typeface="Adobe Arabic" panose="02040503050201020203" pitchFamily="18" charset="-78"/>
                  <a:cs typeface="Adobe Arabic" panose="02040503050201020203" pitchFamily="18" charset="-78"/>
                </a:endParaRPr>
              </a:p>
            </p:txBody>
          </p:sp>
        </p:grpSp>
        <p:sp>
          <p:nvSpPr>
            <p:cNvPr id="74" name="Freeform 32">
              <a:extLst>
                <a:ext uri="{FF2B5EF4-FFF2-40B4-BE49-F238E27FC236}">
                  <a16:creationId xmlns:a16="http://schemas.microsoft.com/office/drawing/2014/main" id="{86572028-DB92-9F49-C072-F1EE94A29532}"/>
                </a:ext>
              </a:extLst>
            </p:cNvPr>
            <p:cNvSpPr/>
            <p:nvPr/>
          </p:nvSpPr>
          <p:spPr>
            <a:xfrm>
              <a:off x="863374" y="3800525"/>
              <a:ext cx="2465930" cy="2231667"/>
            </a:xfrm>
            <a:custGeom>
              <a:avLst/>
              <a:gdLst/>
              <a:ahLst/>
              <a:cxnLst/>
              <a:rect l="l" t="t" r="r" b="b"/>
              <a:pathLst>
                <a:path w="2465930" h="2231667">
                  <a:moveTo>
                    <a:pt x="0" y="0"/>
                  </a:moveTo>
                  <a:lnTo>
                    <a:pt x="2465930" y="0"/>
                  </a:lnTo>
                  <a:lnTo>
                    <a:pt x="2465930" y="2231666"/>
                  </a:lnTo>
                  <a:lnTo>
                    <a:pt x="0" y="22316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algn="r" rtl="1"/>
              <a:endParaRPr lang="ar-SA" sz="5000">
                <a:solidFill>
                  <a:prstClr val="black"/>
                </a:solidFill>
                <a:latin typeface="Adobe Arabic" panose="02040503050201020203" pitchFamily="18" charset="-78"/>
                <a:cs typeface="Adobe Arabic" panose="02040503050201020203" pitchFamily="18" charset="-78"/>
              </a:endParaRPr>
            </a:p>
          </p:txBody>
        </p:sp>
        <p:sp>
          <p:nvSpPr>
            <p:cNvPr id="75" name="TextBox 33">
              <a:extLst>
                <a:ext uri="{FF2B5EF4-FFF2-40B4-BE49-F238E27FC236}">
                  <a16:creationId xmlns:a16="http://schemas.microsoft.com/office/drawing/2014/main" id="{49B42975-DF56-36E0-2263-FE0F3917E968}"/>
                </a:ext>
              </a:extLst>
            </p:cNvPr>
            <p:cNvSpPr txBox="1"/>
            <p:nvPr/>
          </p:nvSpPr>
          <p:spPr>
            <a:xfrm>
              <a:off x="97573" y="322817"/>
              <a:ext cx="3780968" cy="3424015"/>
            </a:xfrm>
            <a:prstGeom prst="rect">
              <a:avLst/>
            </a:prstGeom>
          </p:spPr>
          <p:txBody>
            <a:bodyPr lIns="0" tIns="0" rIns="0" bIns="0" rtlCol="0" anchor="t">
              <a:spAutoFit/>
            </a:bodyPr>
            <a:lstStyle/>
            <a:p>
              <a:pPr algn="ctr" rtl="1">
                <a:lnSpc>
                  <a:spcPts val="3851"/>
                </a:lnSpc>
              </a:pP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تحديد</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تدفق</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البيانات</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والمعلومات</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في</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جميع</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جوانب</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النظام</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الجديد</a:t>
              </a:r>
              <a:r>
                <a:rPr lang="en-US" sz="5000" dirty="0">
                  <a:solidFill>
                    <a:srgbClr val="191C1C"/>
                  </a:solidFill>
                  <a:latin typeface="Adobe Arabic" panose="02040503050201020203" pitchFamily="18" charset="-78"/>
                  <a:cs typeface="Adobe Arabic" panose="02040503050201020203" pitchFamily="18" charset="-78"/>
                </a:rPr>
                <a:t> .</a:t>
              </a:r>
            </a:p>
          </p:txBody>
        </p:sp>
        <p:sp>
          <p:nvSpPr>
            <p:cNvPr id="76" name="TextBox 34">
              <a:extLst>
                <a:ext uri="{FF2B5EF4-FFF2-40B4-BE49-F238E27FC236}">
                  <a16:creationId xmlns:a16="http://schemas.microsoft.com/office/drawing/2014/main" id="{36EA364E-4747-604D-4FD7-61DEC014E75D}"/>
                </a:ext>
              </a:extLst>
            </p:cNvPr>
            <p:cNvSpPr txBox="1"/>
            <p:nvPr/>
          </p:nvSpPr>
          <p:spPr>
            <a:xfrm>
              <a:off x="3617161" y="1590616"/>
              <a:ext cx="667876" cy="807913"/>
            </a:xfrm>
            <a:prstGeom prst="rect">
              <a:avLst/>
            </a:prstGeom>
          </p:spPr>
          <p:txBody>
            <a:bodyPr lIns="0" tIns="0" rIns="0" bIns="0" rtlCol="0" anchor="t">
              <a:spAutoFit/>
            </a:bodyPr>
            <a:lstStyle/>
            <a:p>
              <a:pPr algn="ctr" rtl="1">
                <a:lnSpc>
                  <a:spcPts val="4299"/>
                </a:lnSpc>
              </a:pPr>
              <a:r>
                <a:rPr lang="ar-SA" sz="5000" dirty="0">
                  <a:solidFill>
                    <a:srgbClr val="2A8D87"/>
                  </a:solidFill>
                  <a:latin typeface="Adobe Arabic" panose="02040503050201020203" pitchFamily="18" charset="-78"/>
                  <a:cs typeface="Adobe Arabic" panose="02040503050201020203" pitchFamily="18" charset="-78"/>
                </a:rPr>
                <a:t>1</a:t>
              </a:r>
              <a:endParaRPr lang="en-US" sz="5000" dirty="0">
                <a:solidFill>
                  <a:srgbClr val="2A8D87"/>
                </a:solidFill>
                <a:latin typeface="Adobe Arabic" panose="02040503050201020203" pitchFamily="18" charset="-78"/>
                <a:cs typeface="Adobe Arabic" panose="02040503050201020203" pitchFamily="18" charset="-78"/>
              </a:endParaRPr>
            </a:p>
          </p:txBody>
        </p:sp>
      </p:grpSp>
      <p:grpSp>
        <p:nvGrpSpPr>
          <p:cNvPr id="79" name="Group 35">
            <a:extLst>
              <a:ext uri="{FF2B5EF4-FFF2-40B4-BE49-F238E27FC236}">
                <a16:creationId xmlns:a16="http://schemas.microsoft.com/office/drawing/2014/main" id="{DD2A9AC4-A513-A31F-FC5B-399CC79FF597}"/>
              </a:ext>
            </a:extLst>
          </p:cNvPr>
          <p:cNvGrpSpPr/>
          <p:nvPr/>
        </p:nvGrpSpPr>
        <p:grpSpPr>
          <a:xfrm>
            <a:off x="8958271" y="4381500"/>
            <a:ext cx="4709177" cy="4895392"/>
            <a:chOff x="0" y="0"/>
            <a:chExt cx="5575176" cy="6527189"/>
          </a:xfrm>
        </p:grpSpPr>
        <p:sp>
          <p:nvSpPr>
            <p:cNvPr id="80" name="Freeform 37">
              <a:extLst>
                <a:ext uri="{FF2B5EF4-FFF2-40B4-BE49-F238E27FC236}">
                  <a16:creationId xmlns:a16="http://schemas.microsoft.com/office/drawing/2014/main" id="{5FB8CE46-8B2F-1878-37EC-26F5B2889788}"/>
                </a:ext>
              </a:extLst>
            </p:cNvPr>
            <p:cNvSpPr/>
            <p:nvPr/>
          </p:nvSpPr>
          <p:spPr>
            <a:xfrm>
              <a:off x="784703" y="2522445"/>
              <a:ext cx="3557301" cy="357324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194">
                <a:alpha val="37647"/>
              </a:srgbClr>
            </a:solidFill>
          </p:spPr>
          <p:txBody>
            <a:bodyPr/>
            <a:lstStyle/>
            <a:p>
              <a:pPr algn="r" rtl="1"/>
              <a:endParaRPr lang="ar-SA" sz="5000">
                <a:solidFill>
                  <a:prstClr val="black"/>
                </a:solidFill>
                <a:latin typeface="Adobe Arabic" panose="02040503050201020203" pitchFamily="18" charset="-78"/>
                <a:cs typeface="Adobe Arabic" panose="02040503050201020203" pitchFamily="18" charset="-78"/>
              </a:endParaRPr>
            </a:p>
          </p:txBody>
        </p:sp>
        <p:sp>
          <p:nvSpPr>
            <p:cNvPr id="81" name="Freeform 40">
              <a:extLst>
                <a:ext uri="{FF2B5EF4-FFF2-40B4-BE49-F238E27FC236}">
                  <a16:creationId xmlns:a16="http://schemas.microsoft.com/office/drawing/2014/main" id="{9D4C83C4-B238-4F52-5ADE-CC68F3BAAA6A}"/>
                </a:ext>
              </a:extLst>
            </p:cNvPr>
            <p:cNvSpPr/>
            <p:nvPr/>
          </p:nvSpPr>
          <p:spPr>
            <a:xfrm>
              <a:off x="0" y="0"/>
              <a:ext cx="5180544" cy="4131870"/>
            </a:xfrm>
            <a:custGeom>
              <a:avLst/>
              <a:gdLst/>
              <a:ahLst/>
              <a:cxnLst/>
              <a:rect l="l" t="t" r="r" b="b"/>
              <a:pathLst>
                <a:path w="1224642" h="976744">
                  <a:moveTo>
                    <a:pt x="17933" y="0"/>
                  </a:moveTo>
                  <a:lnTo>
                    <a:pt x="1206709" y="0"/>
                  </a:lnTo>
                  <a:cubicBezTo>
                    <a:pt x="1216613" y="0"/>
                    <a:pt x="1224642" y="8029"/>
                    <a:pt x="1224642" y="17933"/>
                  </a:cubicBezTo>
                  <a:lnTo>
                    <a:pt x="1224642" y="958811"/>
                  </a:lnTo>
                  <a:cubicBezTo>
                    <a:pt x="1224642" y="963567"/>
                    <a:pt x="1222753" y="968128"/>
                    <a:pt x="1219390" y="971491"/>
                  </a:cubicBezTo>
                  <a:cubicBezTo>
                    <a:pt x="1216027" y="974855"/>
                    <a:pt x="1211465" y="976744"/>
                    <a:pt x="1206709" y="976744"/>
                  </a:cubicBezTo>
                  <a:lnTo>
                    <a:pt x="17933" y="976744"/>
                  </a:lnTo>
                  <a:cubicBezTo>
                    <a:pt x="13177" y="976744"/>
                    <a:pt x="8616" y="974855"/>
                    <a:pt x="5252" y="971491"/>
                  </a:cubicBezTo>
                  <a:cubicBezTo>
                    <a:pt x="1889" y="968128"/>
                    <a:pt x="0" y="963567"/>
                    <a:pt x="0" y="958811"/>
                  </a:cubicBezTo>
                  <a:lnTo>
                    <a:pt x="0" y="17933"/>
                  </a:lnTo>
                  <a:cubicBezTo>
                    <a:pt x="0" y="13177"/>
                    <a:pt x="1889" y="8616"/>
                    <a:pt x="5252" y="5252"/>
                  </a:cubicBezTo>
                  <a:cubicBezTo>
                    <a:pt x="8616" y="1889"/>
                    <a:pt x="13177" y="0"/>
                    <a:pt x="17933" y="0"/>
                  </a:cubicBezTo>
                  <a:close/>
                </a:path>
              </a:pathLst>
            </a:custGeom>
            <a:solidFill>
              <a:srgbClr val="FFFFFF"/>
            </a:solidFill>
            <a:ln w="38100">
              <a:solidFill>
                <a:srgbClr val="959E9D"/>
              </a:solidFill>
            </a:ln>
          </p:spPr>
          <p:txBody>
            <a:bodyPr/>
            <a:lstStyle/>
            <a:p>
              <a:pPr algn="r" rtl="1"/>
              <a:endParaRPr lang="ar-SA" sz="5000">
                <a:solidFill>
                  <a:prstClr val="black"/>
                </a:solidFill>
                <a:latin typeface="Adobe Arabic" panose="02040503050201020203" pitchFamily="18" charset="-78"/>
                <a:cs typeface="Adobe Arabic" panose="02040503050201020203" pitchFamily="18" charset="-78"/>
              </a:endParaRPr>
            </a:p>
          </p:txBody>
        </p:sp>
        <p:sp>
          <p:nvSpPr>
            <p:cNvPr id="82" name="Freeform 43">
              <a:extLst>
                <a:ext uri="{FF2B5EF4-FFF2-40B4-BE49-F238E27FC236}">
                  <a16:creationId xmlns:a16="http://schemas.microsoft.com/office/drawing/2014/main" id="{8D3DB649-A9A7-7459-2310-FDA876426785}"/>
                </a:ext>
              </a:extLst>
            </p:cNvPr>
            <p:cNvSpPr/>
            <p:nvPr/>
          </p:nvSpPr>
          <p:spPr>
            <a:xfrm>
              <a:off x="4785908" y="1567319"/>
              <a:ext cx="789268" cy="792807"/>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2A8D87"/>
              </a:solidFill>
            </a:ln>
          </p:spPr>
          <p:txBody>
            <a:bodyPr/>
            <a:lstStyle/>
            <a:p>
              <a:pPr algn="r" rtl="1"/>
              <a:endParaRPr lang="ar-SA" sz="5000">
                <a:solidFill>
                  <a:prstClr val="black"/>
                </a:solidFill>
                <a:latin typeface="Adobe Arabic" panose="02040503050201020203" pitchFamily="18" charset="-78"/>
                <a:cs typeface="Adobe Arabic" panose="02040503050201020203" pitchFamily="18" charset="-78"/>
              </a:endParaRPr>
            </a:p>
          </p:txBody>
        </p:sp>
        <p:sp>
          <p:nvSpPr>
            <p:cNvPr id="83" name="Freeform 45">
              <a:extLst>
                <a:ext uri="{FF2B5EF4-FFF2-40B4-BE49-F238E27FC236}">
                  <a16:creationId xmlns:a16="http://schemas.microsoft.com/office/drawing/2014/main" id="{8AE33FAF-879D-8268-8192-5F106CDE3B68}"/>
                </a:ext>
              </a:extLst>
            </p:cNvPr>
            <p:cNvSpPr/>
            <p:nvPr/>
          </p:nvSpPr>
          <p:spPr>
            <a:xfrm>
              <a:off x="1099915" y="3628445"/>
              <a:ext cx="2980713" cy="2898744"/>
            </a:xfrm>
            <a:custGeom>
              <a:avLst/>
              <a:gdLst/>
              <a:ahLst/>
              <a:cxnLst/>
              <a:rect l="l" t="t" r="r" b="b"/>
              <a:pathLst>
                <a:path w="2980713" h="2898744">
                  <a:moveTo>
                    <a:pt x="0" y="0"/>
                  </a:moveTo>
                  <a:lnTo>
                    <a:pt x="2980713" y="0"/>
                  </a:lnTo>
                  <a:lnTo>
                    <a:pt x="2980713" y="2898743"/>
                  </a:lnTo>
                  <a:lnTo>
                    <a:pt x="0" y="28987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algn="r" rtl="1"/>
              <a:endParaRPr lang="ar-SA" sz="5000">
                <a:solidFill>
                  <a:prstClr val="black"/>
                </a:solidFill>
                <a:latin typeface="Adobe Arabic" panose="02040503050201020203" pitchFamily="18" charset="-78"/>
                <a:cs typeface="Adobe Arabic" panose="02040503050201020203" pitchFamily="18" charset="-78"/>
              </a:endParaRPr>
            </a:p>
          </p:txBody>
        </p:sp>
        <p:sp>
          <p:nvSpPr>
            <p:cNvPr id="84" name="TextBox 46">
              <a:extLst>
                <a:ext uri="{FF2B5EF4-FFF2-40B4-BE49-F238E27FC236}">
                  <a16:creationId xmlns:a16="http://schemas.microsoft.com/office/drawing/2014/main" id="{F36FDDF8-33CC-35F7-231C-653BCFEF36C1}"/>
                </a:ext>
              </a:extLst>
            </p:cNvPr>
            <p:cNvSpPr txBox="1"/>
            <p:nvPr/>
          </p:nvSpPr>
          <p:spPr>
            <a:xfrm>
              <a:off x="330553" y="310119"/>
              <a:ext cx="4519434" cy="4090864"/>
            </a:xfrm>
            <a:prstGeom prst="rect">
              <a:avLst/>
            </a:prstGeom>
          </p:spPr>
          <p:txBody>
            <a:bodyPr lIns="0" tIns="0" rIns="0" bIns="0" rtlCol="0" anchor="t">
              <a:spAutoFit/>
            </a:bodyPr>
            <a:lstStyle/>
            <a:p>
              <a:pPr algn="ctr" rtl="1">
                <a:lnSpc>
                  <a:spcPts val="3851"/>
                </a:lnSpc>
              </a:pPr>
              <a:r>
                <a:rPr lang="en-US" sz="5000" dirty="0" err="1">
                  <a:solidFill>
                    <a:srgbClr val="191C1C"/>
                  </a:solidFill>
                  <a:latin typeface="Adobe Arabic" panose="02040503050201020203" pitchFamily="18" charset="-78"/>
                  <a:cs typeface="Adobe Arabic" panose="02040503050201020203" pitchFamily="18" charset="-78"/>
                </a:rPr>
                <a:t>تحديد</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البيانات</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الرئيسة</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المراد</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معالجتها</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والتي</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تحدّد</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هياكل</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البيانات</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المستخدمة</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بواسطة</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النظام</a:t>
              </a:r>
              <a:r>
                <a:rPr lang="en-US" sz="5000" dirty="0">
                  <a:solidFill>
                    <a:srgbClr val="191C1C"/>
                  </a:solidFill>
                  <a:latin typeface="Adobe Arabic" panose="02040503050201020203" pitchFamily="18" charset="-78"/>
                  <a:cs typeface="Adobe Arabic" panose="02040503050201020203" pitchFamily="18" charset="-78"/>
                </a:rPr>
                <a:t> .</a:t>
              </a:r>
            </a:p>
          </p:txBody>
        </p:sp>
        <p:sp>
          <p:nvSpPr>
            <p:cNvPr id="85" name="TextBox 47">
              <a:extLst>
                <a:ext uri="{FF2B5EF4-FFF2-40B4-BE49-F238E27FC236}">
                  <a16:creationId xmlns:a16="http://schemas.microsoft.com/office/drawing/2014/main" id="{C1DF0FF1-E0FC-6E18-8427-A91031EBE775}"/>
                </a:ext>
              </a:extLst>
            </p:cNvPr>
            <p:cNvSpPr txBox="1"/>
            <p:nvPr/>
          </p:nvSpPr>
          <p:spPr>
            <a:xfrm>
              <a:off x="4846605" y="1584263"/>
              <a:ext cx="667875" cy="807913"/>
            </a:xfrm>
            <a:prstGeom prst="rect">
              <a:avLst/>
            </a:prstGeom>
          </p:spPr>
          <p:txBody>
            <a:bodyPr lIns="0" tIns="0" rIns="0" bIns="0" rtlCol="0" anchor="t">
              <a:spAutoFit/>
            </a:bodyPr>
            <a:lstStyle/>
            <a:p>
              <a:pPr algn="ctr" rtl="1">
                <a:lnSpc>
                  <a:spcPts val="4299"/>
                </a:lnSpc>
              </a:pPr>
              <a:r>
                <a:rPr lang="ar-SA" sz="5000" dirty="0">
                  <a:solidFill>
                    <a:srgbClr val="2A8D87"/>
                  </a:solidFill>
                  <a:latin typeface="Adobe Arabic" panose="02040503050201020203" pitchFamily="18" charset="-78"/>
                  <a:cs typeface="Adobe Arabic" panose="02040503050201020203" pitchFamily="18" charset="-78"/>
                </a:rPr>
                <a:t>2</a:t>
              </a:r>
              <a:endParaRPr lang="en-US" sz="5000" dirty="0">
                <a:solidFill>
                  <a:srgbClr val="2A8D87"/>
                </a:solidFill>
                <a:latin typeface="Adobe Arabic" panose="02040503050201020203" pitchFamily="18" charset="-78"/>
                <a:cs typeface="Adobe Arabic" panose="02040503050201020203" pitchFamily="18" charset="-78"/>
              </a:endParaRPr>
            </a:p>
          </p:txBody>
        </p:sp>
      </p:grpSp>
      <p:grpSp>
        <p:nvGrpSpPr>
          <p:cNvPr id="86" name="Group 48">
            <a:extLst>
              <a:ext uri="{FF2B5EF4-FFF2-40B4-BE49-F238E27FC236}">
                <a16:creationId xmlns:a16="http://schemas.microsoft.com/office/drawing/2014/main" id="{8601BA6E-9273-8051-0463-FD4D71469F28}"/>
              </a:ext>
            </a:extLst>
          </p:cNvPr>
          <p:cNvGrpSpPr/>
          <p:nvPr/>
        </p:nvGrpSpPr>
        <p:grpSpPr>
          <a:xfrm>
            <a:off x="5027529" y="4407079"/>
            <a:ext cx="3839392" cy="4708475"/>
            <a:chOff x="0" y="0"/>
            <a:chExt cx="4370750" cy="6277967"/>
          </a:xfrm>
        </p:grpSpPr>
        <p:sp>
          <p:nvSpPr>
            <p:cNvPr id="87" name="Freeform 50">
              <a:extLst>
                <a:ext uri="{FF2B5EF4-FFF2-40B4-BE49-F238E27FC236}">
                  <a16:creationId xmlns:a16="http://schemas.microsoft.com/office/drawing/2014/main" id="{D824D90B-A38D-77CE-AF5B-ED73E3833FAF}"/>
                </a:ext>
              </a:extLst>
            </p:cNvPr>
            <p:cNvSpPr/>
            <p:nvPr/>
          </p:nvSpPr>
          <p:spPr>
            <a:xfrm>
              <a:off x="232445" y="2522445"/>
              <a:ext cx="3557301" cy="357324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194">
                <a:alpha val="37647"/>
              </a:srgbClr>
            </a:solidFill>
          </p:spPr>
          <p:txBody>
            <a:bodyPr/>
            <a:lstStyle/>
            <a:p>
              <a:pPr algn="r" rtl="1"/>
              <a:endParaRPr lang="ar-SA" sz="5000">
                <a:solidFill>
                  <a:prstClr val="black"/>
                </a:solidFill>
                <a:latin typeface="Adobe Arabic" panose="02040503050201020203" pitchFamily="18" charset="-78"/>
                <a:cs typeface="Adobe Arabic" panose="02040503050201020203" pitchFamily="18" charset="-78"/>
              </a:endParaRPr>
            </a:p>
          </p:txBody>
        </p:sp>
        <p:sp>
          <p:nvSpPr>
            <p:cNvPr id="88" name="Freeform 53">
              <a:extLst>
                <a:ext uri="{FF2B5EF4-FFF2-40B4-BE49-F238E27FC236}">
                  <a16:creationId xmlns:a16="http://schemas.microsoft.com/office/drawing/2014/main" id="{37802E45-196B-ABA9-1B4E-67D9F4AF35C2}"/>
                </a:ext>
              </a:extLst>
            </p:cNvPr>
            <p:cNvSpPr/>
            <p:nvPr/>
          </p:nvSpPr>
          <p:spPr>
            <a:xfrm>
              <a:off x="0" y="0"/>
              <a:ext cx="3976116" cy="4131871"/>
            </a:xfrm>
            <a:custGeom>
              <a:avLst/>
              <a:gdLst/>
              <a:ahLst/>
              <a:cxnLst/>
              <a:rect l="l" t="t" r="r" b="b"/>
              <a:pathLst>
                <a:path w="939925" h="976744">
                  <a:moveTo>
                    <a:pt x="23365" y="0"/>
                  </a:moveTo>
                  <a:lnTo>
                    <a:pt x="916559" y="0"/>
                  </a:lnTo>
                  <a:cubicBezTo>
                    <a:pt x="929464" y="0"/>
                    <a:pt x="939925" y="10461"/>
                    <a:pt x="939925" y="23365"/>
                  </a:cubicBezTo>
                  <a:lnTo>
                    <a:pt x="939925" y="953379"/>
                  </a:lnTo>
                  <a:cubicBezTo>
                    <a:pt x="939925" y="966283"/>
                    <a:pt x="929464" y="976744"/>
                    <a:pt x="916559" y="976744"/>
                  </a:cubicBezTo>
                  <a:lnTo>
                    <a:pt x="23365" y="976744"/>
                  </a:lnTo>
                  <a:cubicBezTo>
                    <a:pt x="10461" y="976744"/>
                    <a:pt x="0" y="966283"/>
                    <a:pt x="0" y="953379"/>
                  </a:cubicBezTo>
                  <a:lnTo>
                    <a:pt x="0" y="23365"/>
                  </a:lnTo>
                  <a:cubicBezTo>
                    <a:pt x="0" y="10461"/>
                    <a:pt x="10461" y="0"/>
                    <a:pt x="23365" y="0"/>
                  </a:cubicBezTo>
                  <a:close/>
                </a:path>
              </a:pathLst>
            </a:custGeom>
            <a:solidFill>
              <a:srgbClr val="FFFFFF"/>
            </a:solidFill>
            <a:ln w="38100">
              <a:solidFill>
                <a:srgbClr val="959E9D"/>
              </a:solidFill>
            </a:ln>
          </p:spPr>
          <p:txBody>
            <a:bodyPr/>
            <a:lstStyle/>
            <a:p>
              <a:pPr algn="r" rtl="1"/>
              <a:endParaRPr lang="ar-SA" sz="5000">
                <a:solidFill>
                  <a:prstClr val="black"/>
                </a:solidFill>
                <a:latin typeface="Adobe Arabic" panose="02040503050201020203" pitchFamily="18" charset="-78"/>
                <a:cs typeface="Adobe Arabic" panose="02040503050201020203" pitchFamily="18" charset="-78"/>
              </a:endParaRPr>
            </a:p>
          </p:txBody>
        </p:sp>
        <p:sp>
          <p:nvSpPr>
            <p:cNvPr id="89" name="Freeform 56">
              <a:extLst>
                <a:ext uri="{FF2B5EF4-FFF2-40B4-BE49-F238E27FC236}">
                  <a16:creationId xmlns:a16="http://schemas.microsoft.com/office/drawing/2014/main" id="{C63F7E04-1B9C-DD9B-E7B2-C73E8C239793}"/>
                </a:ext>
              </a:extLst>
            </p:cNvPr>
            <p:cNvSpPr/>
            <p:nvPr/>
          </p:nvSpPr>
          <p:spPr>
            <a:xfrm>
              <a:off x="3581481" y="1567317"/>
              <a:ext cx="789269" cy="792805"/>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2A8D87"/>
              </a:solidFill>
            </a:ln>
          </p:spPr>
          <p:txBody>
            <a:bodyPr/>
            <a:lstStyle/>
            <a:p>
              <a:pPr algn="r" rtl="1"/>
              <a:endParaRPr lang="ar-SA" sz="5000">
                <a:solidFill>
                  <a:prstClr val="black"/>
                </a:solidFill>
                <a:latin typeface="Adobe Arabic" panose="02040503050201020203" pitchFamily="18" charset="-78"/>
                <a:cs typeface="Adobe Arabic" panose="02040503050201020203" pitchFamily="18" charset="-78"/>
              </a:endParaRPr>
            </a:p>
          </p:txBody>
        </p:sp>
        <p:sp>
          <p:nvSpPr>
            <p:cNvPr id="90" name="Freeform 58">
              <a:extLst>
                <a:ext uri="{FF2B5EF4-FFF2-40B4-BE49-F238E27FC236}">
                  <a16:creationId xmlns:a16="http://schemas.microsoft.com/office/drawing/2014/main" id="{5761F7AE-A40C-E4D9-E5E0-B8627F21A335}"/>
                </a:ext>
              </a:extLst>
            </p:cNvPr>
            <p:cNvSpPr/>
            <p:nvPr/>
          </p:nvSpPr>
          <p:spPr>
            <a:xfrm>
              <a:off x="824357" y="3903067"/>
              <a:ext cx="2327402" cy="2374900"/>
            </a:xfrm>
            <a:custGeom>
              <a:avLst/>
              <a:gdLst/>
              <a:ahLst/>
              <a:cxnLst/>
              <a:rect l="l" t="t" r="r" b="b"/>
              <a:pathLst>
                <a:path w="2327402" h="2374900">
                  <a:moveTo>
                    <a:pt x="0" y="0"/>
                  </a:moveTo>
                  <a:lnTo>
                    <a:pt x="2327402" y="0"/>
                  </a:lnTo>
                  <a:lnTo>
                    <a:pt x="2327402" y="2374900"/>
                  </a:lnTo>
                  <a:lnTo>
                    <a:pt x="0" y="23749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algn="r" rtl="1"/>
              <a:endParaRPr lang="ar-SA" sz="5000">
                <a:solidFill>
                  <a:prstClr val="black"/>
                </a:solidFill>
                <a:latin typeface="Adobe Arabic" panose="02040503050201020203" pitchFamily="18" charset="-78"/>
                <a:cs typeface="Adobe Arabic" panose="02040503050201020203" pitchFamily="18" charset="-78"/>
              </a:endParaRPr>
            </a:p>
          </p:txBody>
        </p:sp>
        <p:sp>
          <p:nvSpPr>
            <p:cNvPr id="91" name="TextBox 59">
              <a:extLst>
                <a:ext uri="{FF2B5EF4-FFF2-40B4-BE49-F238E27FC236}">
                  <a16:creationId xmlns:a16="http://schemas.microsoft.com/office/drawing/2014/main" id="{CC9CE05F-1950-6600-755E-3F2DA7B4A657}"/>
                </a:ext>
              </a:extLst>
            </p:cNvPr>
            <p:cNvSpPr txBox="1"/>
            <p:nvPr/>
          </p:nvSpPr>
          <p:spPr>
            <a:xfrm>
              <a:off x="258707" y="361537"/>
              <a:ext cx="3321007" cy="3424015"/>
            </a:xfrm>
            <a:prstGeom prst="rect">
              <a:avLst/>
            </a:prstGeom>
          </p:spPr>
          <p:txBody>
            <a:bodyPr lIns="0" tIns="0" rIns="0" bIns="0" rtlCol="0" anchor="t">
              <a:spAutoFit/>
            </a:bodyPr>
            <a:lstStyle/>
            <a:p>
              <a:pPr algn="ctr" rtl="1">
                <a:lnSpc>
                  <a:spcPts val="3851"/>
                </a:lnSpc>
              </a:pPr>
              <a:r>
                <a:rPr lang="en-US" sz="5000" dirty="0" err="1">
                  <a:solidFill>
                    <a:srgbClr val="191C1C"/>
                  </a:solidFill>
                  <a:latin typeface="Adobe Arabic" panose="02040503050201020203" pitchFamily="18" charset="-78"/>
                  <a:cs typeface="Adobe Arabic" panose="02040503050201020203" pitchFamily="18" charset="-78"/>
                </a:rPr>
                <a:t>تحديد</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مكان</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وكيفية</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تخزين</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البيانات</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لتكون</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قابلة</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للوصول</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وآمنة</a:t>
              </a:r>
              <a:r>
                <a:rPr lang="en-US" sz="5000" dirty="0">
                  <a:solidFill>
                    <a:srgbClr val="191C1C"/>
                  </a:solidFill>
                  <a:latin typeface="Adobe Arabic" panose="02040503050201020203" pitchFamily="18" charset="-78"/>
                  <a:cs typeface="Adobe Arabic" panose="02040503050201020203" pitchFamily="18" charset="-78"/>
                </a:rPr>
                <a:t> .</a:t>
              </a:r>
            </a:p>
          </p:txBody>
        </p:sp>
        <p:sp>
          <p:nvSpPr>
            <p:cNvPr id="92" name="TextBox 60">
              <a:extLst>
                <a:ext uri="{FF2B5EF4-FFF2-40B4-BE49-F238E27FC236}">
                  <a16:creationId xmlns:a16="http://schemas.microsoft.com/office/drawing/2014/main" id="{F2BE25A3-405C-87A7-F41A-5D064D5CE256}"/>
                </a:ext>
              </a:extLst>
            </p:cNvPr>
            <p:cNvSpPr txBox="1"/>
            <p:nvPr/>
          </p:nvSpPr>
          <p:spPr>
            <a:xfrm>
              <a:off x="3642179" y="1584263"/>
              <a:ext cx="667875" cy="807913"/>
            </a:xfrm>
            <a:prstGeom prst="rect">
              <a:avLst/>
            </a:prstGeom>
          </p:spPr>
          <p:txBody>
            <a:bodyPr lIns="0" tIns="0" rIns="0" bIns="0" rtlCol="0" anchor="t">
              <a:spAutoFit/>
            </a:bodyPr>
            <a:lstStyle/>
            <a:p>
              <a:pPr algn="ctr" rtl="1">
                <a:lnSpc>
                  <a:spcPts val="4299"/>
                </a:lnSpc>
              </a:pPr>
              <a:r>
                <a:rPr lang="ar-SA" sz="5000" dirty="0">
                  <a:solidFill>
                    <a:srgbClr val="2A8D87"/>
                  </a:solidFill>
                  <a:latin typeface="Adobe Arabic" panose="02040503050201020203" pitchFamily="18" charset="-78"/>
                  <a:cs typeface="Adobe Arabic" panose="02040503050201020203" pitchFamily="18" charset="-78"/>
                </a:rPr>
                <a:t>3</a:t>
              </a:r>
              <a:endParaRPr lang="en-US" sz="5000" dirty="0">
                <a:solidFill>
                  <a:srgbClr val="2A8D87"/>
                </a:solidFill>
                <a:latin typeface="Adobe Arabic" panose="02040503050201020203" pitchFamily="18" charset="-78"/>
                <a:cs typeface="Adobe Arabic" panose="02040503050201020203" pitchFamily="18" charset="-78"/>
              </a:endParaRPr>
            </a:p>
          </p:txBody>
        </p:sp>
      </p:grpSp>
      <p:grpSp>
        <p:nvGrpSpPr>
          <p:cNvPr id="93" name="Group 61">
            <a:extLst>
              <a:ext uri="{FF2B5EF4-FFF2-40B4-BE49-F238E27FC236}">
                <a16:creationId xmlns:a16="http://schemas.microsoft.com/office/drawing/2014/main" id="{79B621AC-7866-B057-9D77-0660E204392A}"/>
              </a:ext>
            </a:extLst>
          </p:cNvPr>
          <p:cNvGrpSpPr/>
          <p:nvPr/>
        </p:nvGrpSpPr>
        <p:grpSpPr>
          <a:xfrm>
            <a:off x="925689" y="4380593"/>
            <a:ext cx="3946812" cy="4571768"/>
            <a:chOff x="0" y="0"/>
            <a:chExt cx="4370750" cy="6095691"/>
          </a:xfrm>
        </p:grpSpPr>
        <p:sp>
          <p:nvSpPr>
            <p:cNvPr id="94" name="Freeform 63">
              <a:extLst>
                <a:ext uri="{FF2B5EF4-FFF2-40B4-BE49-F238E27FC236}">
                  <a16:creationId xmlns:a16="http://schemas.microsoft.com/office/drawing/2014/main" id="{4595BBE3-B3BC-753A-4BBE-9D2FE4FEFC9B}"/>
                </a:ext>
              </a:extLst>
            </p:cNvPr>
            <p:cNvSpPr/>
            <p:nvPr/>
          </p:nvSpPr>
          <p:spPr>
            <a:xfrm>
              <a:off x="232445" y="2522445"/>
              <a:ext cx="3557301" cy="357324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194">
                <a:alpha val="37647"/>
              </a:srgbClr>
            </a:solidFill>
          </p:spPr>
          <p:txBody>
            <a:bodyPr/>
            <a:lstStyle/>
            <a:p>
              <a:pPr algn="r" rtl="1"/>
              <a:endParaRPr lang="ar-SA" sz="5000">
                <a:solidFill>
                  <a:prstClr val="black"/>
                </a:solidFill>
                <a:latin typeface="Adobe Arabic" panose="02040503050201020203" pitchFamily="18" charset="-78"/>
                <a:cs typeface="Adobe Arabic" panose="02040503050201020203" pitchFamily="18" charset="-78"/>
              </a:endParaRPr>
            </a:p>
          </p:txBody>
        </p:sp>
        <p:sp>
          <p:nvSpPr>
            <p:cNvPr id="95" name="Freeform 66">
              <a:extLst>
                <a:ext uri="{FF2B5EF4-FFF2-40B4-BE49-F238E27FC236}">
                  <a16:creationId xmlns:a16="http://schemas.microsoft.com/office/drawing/2014/main" id="{42E625DB-DA0D-8EA3-1AC0-85E340A50C28}"/>
                </a:ext>
              </a:extLst>
            </p:cNvPr>
            <p:cNvSpPr/>
            <p:nvPr/>
          </p:nvSpPr>
          <p:spPr>
            <a:xfrm>
              <a:off x="0" y="0"/>
              <a:ext cx="3976116" cy="4131871"/>
            </a:xfrm>
            <a:custGeom>
              <a:avLst/>
              <a:gdLst/>
              <a:ahLst/>
              <a:cxnLst/>
              <a:rect l="l" t="t" r="r" b="b"/>
              <a:pathLst>
                <a:path w="939925" h="976744">
                  <a:moveTo>
                    <a:pt x="23365" y="0"/>
                  </a:moveTo>
                  <a:lnTo>
                    <a:pt x="916559" y="0"/>
                  </a:lnTo>
                  <a:cubicBezTo>
                    <a:pt x="929464" y="0"/>
                    <a:pt x="939925" y="10461"/>
                    <a:pt x="939925" y="23365"/>
                  </a:cubicBezTo>
                  <a:lnTo>
                    <a:pt x="939925" y="953379"/>
                  </a:lnTo>
                  <a:cubicBezTo>
                    <a:pt x="939925" y="966283"/>
                    <a:pt x="929464" y="976744"/>
                    <a:pt x="916559" y="976744"/>
                  </a:cubicBezTo>
                  <a:lnTo>
                    <a:pt x="23365" y="976744"/>
                  </a:lnTo>
                  <a:cubicBezTo>
                    <a:pt x="10461" y="976744"/>
                    <a:pt x="0" y="966283"/>
                    <a:pt x="0" y="953379"/>
                  </a:cubicBezTo>
                  <a:lnTo>
                    <a:pt x="0" y="23365"/>
                  </a:lnTo>
                  <a:cubicBezTo>
                    <a:pt x="0" y="10461"/>
                    <a:pt x="10461" y="0"/>
                    <a:pt x="23365" y="0"/>
                  </a:cubicBezTo>
                  <a:close/>
                </a:path>
              </a:pathLst>
            </a:custGeom>
            <a:solidFill>
              <a:srgbClr val="FFFFFF"/>
            </a:solidFill>
            <a:ln w="38100">
              <a:solidFill>
                <a:srgbClr val="959E9D"/>
              </a:solidFill>
            </a:ln>
          </p:spPr>
          <p:txBody>
            <a:bodyPr/>
            <a:lstStyle/>
            <a:p>
              <a:pPr algn="r" rtl="1"/>
              <a:endParaRPr lang="ar-SA" sz="5000">
                <a:solidFill>
                  <a:prstClr val="black"/>
                </a:solidFill>
                <a:latin typeface="Adobe Arabic" panose="02040503050201020203" pitchFamily="18" charset="-78"/>
                <a:cs typeface="Adobe Arabic" panose="02040503050201020203" pitchFamily="18" charset="-78"/>
              </a:endParaRPr>
            </a:p>
          </p:txBody>
        </p:sp>
        <p:sp>
          <p:nvSpPr>
            <p:cNvPr id="96" name="Freeform 69">
              <a:extLst>
                <a:ext uri="{FF2B5EF4-FFF2-40B4-BE49-F238E27FC236}">
                  <a16:creationId xmlns:a16="http://schemas.microsoft.com/office/drawing/2014/main" id="{52505363-40BE-7E3E-00A8-FFBEDBED1348}"/>
                </a:ext>
              </a:extLst>
            </p:cNvPr>
            <p:cNvSpPr/>
            <p:nvPr/>
          </p:nvSpPr>
          <p:spPr>
            <a:xfrm>
              <a:off x="3581481" y="1567317"/>
              <a:ext cx="789269" cy="792805"/>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2A8D87"/>
              </a:solidFill>
            </a:ln>
          </p:spPr>
          <p:txBody>
            <a:bodyPr/>
            <a:lstStyle/>
            <a:p>
              <a:pPr algn="r" rtl="1"/>
              <a:endParaRPr lang="ar-SA" sz="5000">
                <a:solidFill>
                  <a:prstClr val="black"/>
                </a:solidFill>
                <a:latin typeface="Adobe Arabic" panose="02040503050201020203" pitchFamily="18" charset="-78"/>
                <a:cs typeface="Adobe Arabic" panose="02040503050201020203" pitchFamily="18" charset="-78"/>
              </a:endParaRPr>
            </a:p>
          </p:txBody>
        </p:sp>
        <p:sp>
          <p:nvSpPr>
            <p:cNvPr id="97" name="Freeform 71">
              <a:extLst>
                <a:ext uri="{FF2B5EF4-FFF2-40B4-BE49-F238E27FC236}">
                  <a16:creationId xmlns:a16="http://schemas.microsoft.com/office/drawing/2014/main" id="{0E9155F2-6200-9C43-237D-42D46BFBD62C}"/>
                </a:ext>
              </a:extLst>
            </p:cNvPr>
            <p:cNvSpPr/>
            <p:nvPr/>
          </p:nvSpPr>
          <p:spPr>
            <a:xfrm>
              <a:off x="962168" y="3572255"/>
              <a:ext cx="2064151" cy="2299890"/>
            </a:xfrm>
            <a:custGeom>
              <a:avLst/>
              <a:gdLst/>
              <a:ahLst/>
              <a:cxnLst/>
              <a:rect l="l" t="t" r="r" b="b"/>
              <a:pathLst>
                <a:path w="2064151" h="2299890">
                  <a:moveTo>
                    <a:pt x="0" y="0"/>
                  </a:moveTo>
                  <a:lnTo>
                    <a:pt x="2064151" y="0"/>
                  </a:lnTo>
                  <a:lnTo>
                    <a:pt x="2064151" y="2299890"/>
                  </a:lnTo>
                  <a:lnTo>
                    <a:pt x="0" y="2299890"/>
                  </a:lnTo>
                  <a:lnTo>
                    <a:pt x="0" y="0"/>
                  </a:lnTo>
                  <a:close/>
                </a:path>
              </a:pathLst>
            </a:custGeom>
            <a:blipFill>
              <a:blip r:embed="rId15"/>
              <a:stretch>
                <a:fillRect/>
              </a:stretch>
            </a:blipFill>
          </p:spPr>
          <p:txBody>
            <a:bodyPr/>
            <a:lstStyle/>
            <a:p>
              <a:pPr algn="r" rtl="1"/>
              <a:endParaRPr lang="ar-SA" sz="5000">
                <a:solidFill>
                  <a:prstClr val="black"/>
                </a:solidFill>
                <a:latin typeface="Adobe Arabic" panose="02040503050201020203" pitchFamily="18" charset="-78"/>
                <a:cs typeface="Adobe Arabic" panose="02040503050201020203" pitchFamily="18" charset="-78"/>
              </a:endParaRPr>
            </a:p>
          </p:txBody>
        </p:sp>
        <p:sp>
          <p:nvSpPr>
            <p:cNvPr id="98" name="TextBox 72">
              <a:extLst>
                <a:ext uri="{FF2B5EF4-FFF2-40B4-BE49-F238E27FC236}">
                  <a16:creationId xmlns:a16="http://schemas.microsoft.com/office/drawing/2014/main" id="{63B47018-DA30-1E28-5983-1F74A2DABB16}"/>
                </a:ext>
              </a:extLst>
            </p:cNvPr>
            <p:cNvSpPr txBox="1"/>
            <p:nvPr/>
          </p:nvSpPr>
          <p:spPr>
            <a:xfrm>
              <a:off x="78281" y="598676"/>
              <a:ext cx="3568574" cy="3424015"/>
            </a:xfrm>
            <a:prstGeom prst="rect">
              <a:avLst/>
            </a:prstGeom>
          </p:spPr>
          <p:txBody>
            <a:bodyPr wrap="square" lIns="0" tIns="0" rIns="0" bIns="0" rtlCol="0" anchor="t">
              <a:spAutoFit/>
            </a:bodyPr>
            <a:lstStyle/>
            <a:p>
              <a:pPr algn="ctr" rtl="1">
                <a:lnSpc>
                  <a:spcPts val="3851"/>
                </a:lnSpc>
              </a:pPr>
              <a:r>
                <a:rPr lang="en-US" sz="5000" dirty="0" err="1">
                  <a:solidFill>
                    <a:srgbClr val="191C1C"/>
                  </a:solidFill>
                  <a:latin typeface="Adobe Arabic" panose="02040503050201020203" pitchFamily="18" charset="-78"/>
                  <a:cs typeface="Adobe Arabic" panose="02040503050201020203" pitchFamily="18" charset="-78"/>
                </a:rPr>
                <a:t>تصميم</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التقارير</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وغيرها</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من</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مخرجات</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البيانات</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والمعلومات</a:t>
              </a:r>
              <a:r>
                <a:rPr lang="en-US" sz="5000" dirty="0">
                  <a:solidFill>
                    <a:srgbClr val="191C1C"/>
                  </a:solidFill>
                  <a:latin typeface="Adobe Arabic" panose="02040503050201020203" pitchFamily="18" charset="-78"/>
                  <a:cs typeface="Adobe Arabic" panose="02040503050201020203" pitchFamily="18" charset="-78"/>
                </a:rPr>
                <a:t>  .</a:t>
              </a:r>
            </a:p>
          </p:txBody>
        </p:sp>
        <p:sp>
          <p:nvSpPr>
            <p:cNvPr id="99" name="TextBox 73">
              <a:extLst>
                <a:ext uri="{FF2B5EF4-FFF2-40B4-BE49-F238E27FC236}">
                  <a16:creationId xmlns:a16="http://schemas.microsoft.com/office/drawing/2014/main" id="{13775528-95A5-DB72-BCC4-886E3E350527}"/>
                </a:ext>
              </a:extLst>
            </p:cNvPr>
            <p:cNvSpPr txBox="1"/>
            <p:nvPr/>
          </p:nvSpPr>
          <p:spPr>
            <a:xfrm>
              <a:off x="3642179" y="1584263"/>
              <a:ext cx="667875" cy="807913"/>
            </a:xfrm>
            <a:prstGeom prst="rect">
              <a:avLst/>
            </a:prstGeom>
          </p:spPr>
          <p:txBody>
            <a:bodyPr lIns="0" tIns="0" rIns="0" bIns="0" rtlCol="0" anchor="t">
              <a:spAutoFit/>
            </a:bodyPr>
            <a:lstStyle/>
            <a:p>
              <a:pPr algn="ctr" rtl="1">
                <a:lnSpc>
                  <a:spcPts val="4299"/>
                </a:lnSpc>
              </a:pPr>
              <a:r>
                <a:rPr lang="ar-SA" sz="5000" dirty="0">
                  <a:solidFill>
                    <a:srgbClr val="2A8D87"/>
                  </a:solidFill>
                  <a:latin typeface="Adobe Arabic" panose="02040503050201020203" pitchFamily="18" charset="-78"/>
                  <a:cs typeface="Adobe Arabic" panose="02040503050201020203" pitchFamily="18" charset="-78"/>
                </a:rPr>
                <a:t>4</a:t>
              </a:r>
              <a:endParaRPr lang="en-US" sz="5000" dirty="0">
                <a:solidFill>
                  <a:srgbClr val="2A8D87"/>
                </a:solidFill>
                <a:latin typeface="Adobe Arabic" panose="02040503050201020203" pitchFamily="18" charset="-78"/>
                <a:cs typeface="Adobe Arabic" panose="02040503050201020203" pitchFamily="18" charset="-78"/>
              </a:endParaRPr>
            </a:p>
          </p:txBody>
        </p:sp>
      </p:grpSp>
      <p:sp>
        <p:nvSpPr>
          <p:cNvPr id="100" name="Freeform 3">
            <a:extLst>
              <a:ext uri="{FF2B5EF4-FFF2-40B4-BE49-F238E27FC236}">
                <a16:creationId xmlns:a16="http://schemas.microsoft.com/office/drawing/2014/main" id="{1A551736-AD90-CD94-2467-FB9703102031}"/>
              </a:ext>
            </a:extLst>
          </p:cNvPr>
          <p:cNvSpPr/>
          <p:nvPr/>
        </p:nvSpPr>
        <p:spPr>
          <a:xfrm>
            <a:off x="1143000" y="860123"/>
            <a:ext cx="15743543" cy="1387777"/>
          </a:xfrm>
          <a:custGeom>
            <a:avLst/>
            <a:gdLst/>
            <a:ahLst/>
            <a:cxnLst/>
            <a:rect l="l" t="t" r="r" b="b"/>
            <a:pathLst>
              <a:path w="7549327" h="2305835">
                <a:moveTo>
                  <a:pt x="0" y="0"/>
                </a:moveTo>
                <a:lnTo>
                  <a:pt x="7549328" y="0"/>
                </a:lnTo>
                <a:lnTo>
                  <a:pt x="7549328" y="2305835"/>
                </a:lnTo>
                <a:lnTo>
                  <a:pt x="0" y="2305835"/>
                </a:lnTo>
                <a:lnTo>
                  <a:pt x="0" y="0"/>
                </a:lnTo>
                <a:close/>
              </a:path>
            </a:pathLst>
          </a:custGeom>
          <a:blipFill>
            <a:blip r:embed="rId3"/>
            <a:stretch>
              <a:fillRect l="-13682" t="-42599" r="-2423" b="-147725"/>
            </a:stretch>
          </a:blipFill>
        </p:spPr>
        <p:txBody>
          <a:bodyPr/>
          <a:lstStyle/>
          <a:p>
            <a:endParaRPr lang="ar-SA"/>
          </a:p>
        </p:txBody>
      </p:sp>
      <p:sp>
        <p:nvSpPr>
          <p:cNvPr id="69" name="TextBox 21">
            <a:extLst>
              <a:ext uri="{FF2B5EF4-FFF2-40B4-BE49-F238E27FC236}">
                <a16:creationId xmlns:a16="http://schemas.microsoft.com/office/drawing/2014/main" id="{9EACBD65-5311-F53F-75FC-0583A598C67B}"/>
              </a:ext>
            </a:extLst>
          </p:cNvPr>
          <p:cNvSpPr txBox="1"/>
          <p:nvPr/>
        </p:nvSpPr>
        <p:spPr>
          <a:xfrm>
            <a:off x="1019276" y="1136973"/>
            <a:ext cx="15481505" cy="1173398"/>
          </a:xfrm>
          <a:prstGeom prst="rect">
            <a:avLst/>
          </a:prstGeom>
        </p:spPr>
        <p:txBody>
          <a:bodyPr wrap="square" lIns="0" tIns="0" rIns="0" bIns="0" rtlCol="0" anchor="t">
            <a:spAutoFit/>
          </a:bodyPr>
          <a:lstStyle/>
          <a:p>
            <a:pPr algn="r" rtl="1">
              <a:lnSpc>
                <a:spcPts val="4235"/>
              </a:lnSpc>
            </a:pPr>
            <a:r>
              <a:rPr lang="en-US" sz="6000" b="1" dirty="0" err="1">
                <a:solidFill>
                  <a:srgbClr val="800000"/>
                </a:solidFill>
                <a:latin typeface="Adobe Arabic" panose="02040503050201020203" pitchFamily="18" charset="-78"/>
                <a:cs typeface="Adobe Arabic" panose="02040503050201020203" pitchFamily="18" charset="-78"/>
              </a:rPr>
              <a:t>تحدد</a:t>
            </a:r>
            <a:r>
              <a:rPr lang="en-US" sz="6000" b="1" dirty="0">
                <a:solidFill>
                  <a:srgbClr val="800000"/>
                </a:solidFill>
                <a:latin typeface="Adobe Arabic" panose="02040503050201020203" pitchFamily="18" charset="-78"/>
                <a:cs typeface="Adobe Arabic" panose="02040503050201020203" pitchFamily="18" charset="-78"/>
              </a:rPr>
              <a:t> </a:t>
            </a:r>
            <a:r>
              <a:rPr lang="en-US" sz="6000" b="1" dirty="0" err="1">
                <a:solidFill>
                  <a:srgbClr val="800000"/>
                </a:solidFill>
                <a:latin typeface="Adobe Arabic" panose="02040503050201020203" pitchFamily="18" charset="-78"/>
                <a:cs typeface="Adobe Arabic" panose="02040503050201020203" pitchFamily="18" charset="-78"/>
              </a:rPr>
              <a:t>مرحلة</a:t>
            </a:r>
            <a:r>
              <a:rPr lang="en-US" sz="6000" b="1" dirty="0">
                <a:solidFill>
                  <a:srgbClr val="800000"/>
                </a:solidFill>
                <a:latin typeface="Adobe Arabic" panose="02040503050201020203" pitchFamily="18" charset="-78"/>
                <a:cs typeface="Adobe Arabic" panose="02040503050201020203" pitchFamily="18" charset="-78"/>
              </a:rPr>
              <a:t> </a:t>
            </a:r>
            <a:r>
              <a:rPr lang="en-US" sz="6000" b="1" dirty="0" err="1">
                <a:solidFill>
                  <a:srgbClr val="800000"/>
                </a:solidFill>
                <a:latin typeface="Adobe Arabic" panose="02040503050201020203" pitchFamily="18" charset="-78"/>
                <a:cs typeface="Adobe Arabic" panose="02040503050201020203" pitchFamily="18" charset="-78"/>
              </a:rPr>
              <a:t>التصميم</a:t>
            </a:r>
            <a:r>
              <a:rPr lang="en-US" sz="6000" b="1" dirty="0">
                <a:solidFill>
                  <a:srgbClr val="800000"/>
                </a:solidFill>
                <a:latin typeface="Adobe Arabic" panose="02040503050201020203" pitchFamily="18" charset="-78"/>
                <a:cs typeface="Adobe Arabic" panose="02040503050201020203" pitchFamily="18" charset="-78"/>
              </a:rPr>
              <a:t> </a:t>
            </a:r>
            <a:r>
              <a:rPr lang="en-US" sz="6000" b="1" dirty="0" err="1">
                <a:solidFill>
                  <a:srgbClr val="800000"/>
                </a:solidFill>
                <a:latin typeface="Adobe Arabic" panose="02040503050201020203" pitchFamily="18" charset="-78"/>
                <a:cs typeface="Adobe Arabic" panose="02040503050201020203" pitchFamily="18" charset="-78"/>
              </a:rPr>
              <a:t>الواجهات</a:t>
            </a:r>
            <a:r>
              <a:rPr lang="en-US" sz="6000" b="1" dirty="0">
                <a:solidFill>
                  <a:srgbClr val="800000"/>
                </a:solidFill>
                <a:latin typeface="Adobe Arabic" panose="02040503050201020203" pitchFamily="18" charset="-78"/>
                <a:cs typeface="Adobe Arabic" panose="02040503050201020203" pitchFamily="18" charset="-78"/>
              </a:rPr>
              <a:t> </a:t>
            </a:r>
            <a:r>
              <a:rPr lang="en-US" sz="6000" b="1" dirty="0" err="1">
                <a:solidFill>
                  <a:srgbClr val="800000"/>
                </a:solidFill>
                <a:latin typeface="Adobe Arabic" panose="02040503050201020203" pitchFamily="18" charset="-78"/>
                <a:cs typeface="Adobe Arabic" panose="02040503050201020203" pitchFamily="18" charset="-78"/>
              </a:rPr>
              <a:t>المختلفة</a:t>
            </a:r>
            <a:r>
              <a:rPr lang="en-US" sz="6000" b="1" dirty="0">
                <a:solidFill>
                  <a:srgbClr val="800000"/>
                </a:solidFill>
                <a:latin typeface="Adobe Arabic" panose="02040503050201020203" pitchFamily="18" charset="-78"/>
                <a:cs typeface="Adobe Arabic" panose="02040503050201020203" pitchFamily="18" charset="-78"/>
              </a:rPr>
              <a:t> </a:t>
            </a:r>
            <a:r>
              <a:rPr lang="en-US" sz="6000" b="1" dirty="0" err="1">
                <a:solidFill>
                  <a:srgbClr val="800000"/>
                </a:solidFill>
                <a:latin typeface="Adobe Arabic" panose="02040503050201020203" pitchFamily="18" charset="-78"/>
                <a:cs typeface="Adobe Arabic" panose="02040503050201020203" pitchFamily="18" charset="-78"/>
              </a:rPr>
              <a:t>وأنواع</a:t>
            </a:r>
            <a:r>
              <a:rPr lang="en-US" sz="6000" b="1" dirty="0">
                <a:solidFill>
                  <a:srgbClr val="800000"/>
                </a:solidFill>
                <a:latin typeface="Adobe Arabic" panose="02040503050201020203" pitchFamily="18" charset="-78"/>
                <a:cs typeface="Adobe Arabic" panose="02040503050201020203" pitchFamily="18" charset="-78"/>
              </a:rPr>
              <a:t> </a:t>
            </a:r>
            <a:r>
              <a:rPr lang="en-US" sz="6000" b="1" dirty="0" err="1">
                <a:solidFill>
                  <a:srgbClr val="800000"/>
                </a:solidFill>
                <a:latin typeface="Adobe Arabic" panose="02040503050201020203" pitchFamily="18" charset="-78"/>
                <a:cs typeface="Adobe Arabic" panose="02040503050201020203" pitchFamily="18" charset="-78"/>
              </a:rPr>
              <a:t>البيانات</a:t>
            </a:r>
            <a:r>
              <a:rPr lang="en-US" sz="6000" b="1" dirty="0">
                <a:solidFill>
                  <a:srgbClr val="800000"/>
                </a:solidFill>
                <a:latin typeface="Adobe Arabic" panose="02040503050201020203" pitchFamily="18" charset="-78"/>
                <a:cs typeface="Adobe Arabic" panose="02040503050201020203" pitchFamily="18" charset="-78"/>
              </a:rPr>
              <a:t> </a:t>
            </a:r>
            <a:r>
              <a:rPr lang="en-US" sz="6000" b="1" dirty="0" err="1">
                <a:solidFill>
                  <a:srgbClr val="800000"/>
                </a:solidFill>
                <a:latin typeface="Adobe Arabic" panose="02040503050201020203" pitchFamily="18" charset="-78"/>
                <a:cs typeface="Adobe Arabic" panose="02040503050201020203" pitchFamily="18" charset="-78"/>
              </a:rPr>
              <a:t>التي</a:t>
            </a:r>
            <a:r>
              <a:rPr lang="en-US" sz="6000" b="1" dirty="0">
                <a:solidFill>
                  <a:srgbClr val="800000"/>
                </a:solidFill>
                <a:latin typeface="Adobe Arabic" panose="02040503050201020203" pitchFamily="18" charset="-78"/>
                <a:cs typeface="Adobe Arabic" panose="02040503050201020203" pitchFamily="18" charset="-78"/>
              </a:rPr>
              <a:t> </a:t>
            </a:r>
            <a:r>
              <a:rPr lang="en-US" sz="6000" b="1" dirty="0" err="1">
                <a:solidFill>
                  <a:srgbClr val="800000"/>
                </a:solidFill>
                <a:latin typeface="Adobe Arabic" panose="02040503050201020203" pitchFamily="18" charset="-78"/>
                <a:cs typeface="Adobe Arabic" panose="02040503050201020203" pitchFamily="18" charset="-78"/>
              </a:rPr>
              <a:t>تستخدم</a:t>
            </a:r>
            <a:r>
              <a:rPr lang="en-US" sz="6000" b="1" dirty="0">
                <a:solidFill>
                  <a:srgbClr val="800000"/>
                </a:solidFill>
                <a:latin typeface="Adobe Arabic" panose="02040503050201020203" pitchFamily="18" charset="-78"/>
                <a:cs typeface="Adobe Arabic" panose="02040503050201020203" pitchFamily="18" charset="-78"/>
              </a:rPr>
              <a:t> </a:t>
            </a:r>
            <a:r>
              <a:rPr lang="en-US" sz="6000" b="1" dirty="0" err="1">
                <a:solidFill>
                  <a:srgbClr val="800000"/>
                </a:solidFill>
                <a:latin typeface="Adobe Arabic" panose="02040503050201020203" pitchFamily="18" charset="-78"/>
                <a:cs typeface="Adobe Arabic" panose="02040503050201020203" pitchFamily="18" charset="-78"/>
              </a:rPr>
              <a:t>في</a:t>
            </a:r>
            <a:r>
              <a:rPr lang="en-US" sz="6000" b="1" dirty="0">
                <a:solidFill>
                  <a:srgbClr val="800000"/>
                </a:solidFill>
                <a:latin typeface="Adobe Arabic" panose="02040503050201020203" pitchFamily="18" charset="-78"/>
                <a:cs typeface="Adobe Arabic" panose="02040503050201020203" pitchFamily="18" charset="-78"/>
              </a:rPr>
              <a:t> نظام </a:t>
            </a:r>
            <a:r>
              <a:rPr lang="en-US" sz="6000" b="1" dirty="0" err="1">
                <a:solidFill>
                  <a:srgbClr val="800000"/>
                </a:solidFill>
                <a:latin typeface="Adobe Arabic" panose="02040503050201020203" pitchFamily="18" charset="-78"/>
                <a:cs typeface="Adobe Arabic" panose="02040503050201020203" pitchFamily="18" charset="-78"/>
              </a:rPr>
              <a:t>تقنية</a:t>
            </a:r>
            <a:r>
              <a:rPr lang="en-US" sz="6000" b="1" dirty="0">
                <a:solidFill>
                  <a:srgbClr val="800000"/>
                </a:solidFill>
                <a:latin typeface="Adobe Arabic" panose="02040503050201020203" pitchFamily="18" charset="-78"/>
                <a:cs typeface="Adobe Arabic" panose="02040503050201020203" pitchFamily="18" charset="-78"/>
              </a:rPr>
              <a:t> </a:t>
            </a:r>
            <a:r>
              <a:rPr lang="en-US" sz="6000" b="1" dirty="0" err="1">
                <a:solidFill>
                  <a:srgbClr val="800000"/>
                </a:solidFill>
                <a:latin typeface="Adobe Arabic" panose="02040503050201020203" pitchFamily="18" charset="-78"/>
                <a:cs typeface="Adobe Arabic" panose="02040503050201020203" pitchFamily="18" charset="-78"/>
              </a:rPr>
              <a:t>المعلومات</a:t>
            </a:r>
            <a:r>
              <a:rPr lang="en-US" sz="6000" b="1" dirty="0">
                <a:solidFill>
                  <a:srgbClr val="800000"/>
                </a:solidFill>
                <a:latin typeface="Adobe Arabic" panose="02040503050201020203" pitchFamily="18" charset="-78"/>
                <a:cs typeface="Adobe Arabic" panose="02040503050201020203" pitchFamily="18" charset="-78"/>
              </a:rPr>
              <a:t> </a:t>
            </a:r>
            <a:r>
              <a:rPr lang="en-US" sz="6000" b="1" dirty="0" err="1">
                <a:solidFill>
                  <a:srgbClr val="800000"/>
                </a:solidFill>
                <a:latin typeface="Adobe Arabic" panose="02040503050201020203" pitchFamily="18" charset="-78"/>
                <a:cs typeface="Adobe Arabic" panose="02040503050201020203" pitchFamily="18" charset="-78"/>
              </a:rPr>
              <a:t>والاتصالات</a:t>
            </a:r>
            <a:r>
              <a:rPr lang="en-US" sz="6000" b="1" dirty="0">
                <a:solidFill>
                  <a:srgbClr val="800000"/>
                </a:solidFill>
                <a:latin typeface="Adobe Arabic" panose="02040503050201020203" pitchFamily="18" charset="-78"/>
                <a:cs typeface="Adobe Arabic" panose="02040503050201020203" pitchFamily="18" charset="-78"/>
              </a:rPr>
              <a:t>، </a:t>
            </a:r>
            <a:r>
              <a:rPr lang="en-US" sz="6000" b="1" dirty="0" err="1">
                <a:solidFill>
                  <a:srgbClr val="800000"/>
                </a:solidFill>
                <a:latin typeface="Adobe Arabic" panose="02040503050201020203" pitchFamily="18" charset="-78"/>
                <a:cs typeface="Adobe Arabic" panose="02040503050201020203" pitchFamily="18" charset="-78"/>
              </a:rPr>
              <a:t>وبشكل</a:t>
            </a:r>
            <a:r>
              <a:rPr lang="en-US" sz="6000" b="1" dirty="0">
                <a:solidFill>
                  <a:srgbClr val="800000"/>
                </a:solidFill>
                <a:latin typeface="Adobe Arabic" panose="02040503050201020203" pitchFamily="18" charset="-78"/>
                <a:cs typeface="Adobe Arabic" panose="02040503050201020203" pitchFamily="18" charset="-78"/>
              </a:rPr>
              <a:t> </a:t>
            </a:r>
            <a:r>
              <a:rPr lang="en-US" sz="6000" b="1" dirty="0" err="1">
                <a:solidFill>
                  <a:srgbClr val="800000"/>
                </a:solidFill>
                <a:latin typeface="Adobe Arabic" panose="02040503050201020203" pitchFamily="18" charset="-78"/>
                <a:cs typeface="Adobe Arabic" panose="02040503050201020203" pitchFamily="18" charset="-78"/>
              </a:rPr>
              <a:t>أكثر</a:t>
            </a:r>
            <a:r>
              <a:rPr lang="en-US" sz="6000" b="1" dirty="0">
                <a:solidFill>
                  <a:srgbClr val="800000"/>
                </a:solidFill>
                <a:latin typeface="Adobe Arabic" panose="02040503050201020203" pitchFamily="18" charset="-78"/>
                <a:cs typeface="Adobe Arabic" panose="02040503050201020203" pitchFamily="18" charset="-78"/>
              </a:rPr>
              <a:t> </a:t>
            </a:r>
            <a:r>
              <a:rPr lang="en-US" sz="6000" b="1" dirty="0" err="1">
                <a:solidFill>
                  <a:srgbClr val="800000"/>
                </a:solidFill>
                <a:latin typeface="Adobe Arabic" panose="02040503050201020203" pitchFamily="18" charset="-78"/>
                <a:cs typeface="Adobe Arabic" panose="02040503050201020203" pitchFamily="18" charset="-78"/>
              </a:rPr>
              <a:t>تحديدا</a:t>
            </a:r>
            <a:r>
              <a:rPr lang="en-US" sz="6000" b="1" dirty="0">
                <a:solidFill>
                  <a:srgbClr val="800000"/>
                </a:solidFill>
                <a:latin typeface="Adobe Arabic" panose="02040503050201020203" pitchFamily="18" charset="-78"/>
                <a:cs typeface="Adobe Arabic" panose="02040503050201020203" pitchFamily="18" charset="-78"/>
              </a:rPr>
              <a:t> </a:t>
            </a:r>
            <a:r>
              <a:rPr lang="en-US" sz="6000" b="1" dirty="0" err="1">
                <a:solidFill>
                  <a:srgbClr val="800000"/>
                </a:solidFill>
                <a:latin typeface="Adobe Arabic" panose="02040503050201020203" pitchFamily="18" charset="-78"/>
                <a:cs typeface="Adobe Arabic" panose="02040503050201020203" pitchFamily="18" charset="-78"/>
              </a:rPr>
              <a:t>تعمل</a:t>
            </a:r>
            <a:r>
              <a:rPr lang="en-US" sz="6000" b="1" dirty="0">
                <a:solidFill>
                  <a:srgbClr val="800000"/>
                </a:solidFill>
                <a:latin typeface="Adobe Arabic" panose="02040503050201020203" pitchFamily="18" charset="-78"/>
                <a:cs typeface="Adobe Arabic" panose="02040503050201020203" pitchFamily="18" charset="-78"/>
              </a:rPr>
              <a:t> </a:t>
            </a:r>
            <a:r>
              <a:rPr lang="en-US" sz="6000" b="1" dirty="0" err="1">
                <a:solidFill>
                  <a:srgbClr val="800000"/>
                </a:solidFill>
                <a:latin typeface="Adobe Arabic" panose="02040503050201020203" pitchFamily="18" charset="-78"/>
                <a:cs typeface="Adobe Arabic" panose="02040503050201020203" pitchFamily="18" charset="-78"/>
              </a:rPr>
              <a:t>على</a:t>
            </a:r>
            <a:r>
              <a:rPr lang="en-US" sz="6000" b="1" dirty="0">
                <a:solidFill>
                  <a:srgbClr val="800000"/>
                </a:solidFill>
                <a:latin typeface="Adobe Arabic" panose="02040503050201020203" pitchFamily="18" charset="-78"/>
                <a:cs typeface="Adobe Arabic" panose="02040503050201020203" pitchFamily="18" charset="-78"/>
              </a:rPr>
              <a:t> :</a:t>
            </a:r>
          </a:p>
        </p:txBody>
      </p:sp>
      <p:sp>
        <p:nvSpPr>
          <p:cNvPr id="16" name="Freeform 16"/>
          <p:cNvSpPr/>
          <p:nvPr/>
        </p:nvSpPr>
        <p:spPr>
          <a:xfrm rot="-132081">
            <a:off x="14650324" y="-227006"/>
            <a:ext cx="1200770" cy="762489"/>
          </a:xfrm>
          <a:custGeom>
            <a:avLst/>
            <a:gdLst/>
            <a:ahLst/>
            <a:cxnLst/>
            <a:rect l="l" t="t" r="r" b="b"/>
            <a:pathLst>
              <a:path w="1200770" h="762489">
                <a:moveTo>
                  <a:pt x="0" y="0"/>
                </a:moveTo>
                <a:lnTo>
                  <a:pt x="1200770" y="0"/>
                </a:lnTo>
                <a:lnTo>
                  <a:pt x="1200770" y="762489"/>
                </a:lnTo>
                <a:lnTo>
                  <a:pt x="0" y="76248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ar-SA" sz="5000">
              <a:latin typeface="Adobe Arabic" panose="02040503050201020203" pitchFamily="18" charset="-78"/>
              <a:cs typeface="Adobe Arabic" panose="02040503050201020203" pitchFamily="18" charset="-78"/>
            </a:endParaRPr>
          </a:p>
        </p:txBody>
      </p:sp>
      <p:sp>
        <p:nvSpPr>
          <p:cNvPr id="8" name="Freeform 8"/>
          <p:cNvSpPr/>
          <p:nvPr/>
        </p:nvSpPr>
        <p:spPr>
          <a:xfrm>
            <a:off x="16222741" y="-723827"/>
            <a:ext cx="3037292" cy="3110820"/>
          </a:xfrm>
          <a:custGeom>
            <a:avLst/>
            <a:gdLst/>
            <a:ahLst/>
            <a:cxnLst/>
            <a:rect l="l" t="t" r="r" b="b"/>
            <a:pathLst>
              <a:path w="3037292" h="3110820">
                <a:moveTo>
                  <a:pt x="0" y="0"/>
                </a:moveTo>
                <a:lnTo>
                  <a:pt x="3037291" y="0"/>
                </a:lnTo>
                <a:lnTo>
                  <a:pt x="3037291" y="3110821"/>
                </a:lnTo>
                <a:lnTo>
                  <a:pt x="0" y="311082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ar-SA" sz="5000">
              <a:latin typeface="Adobe Arabic" panose="02040503050201020203" pitchFamily="18" charset="-78"/>
              <a:cs typeface="Adobe Arabic" panose="02040503050201020203"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down)">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down)">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wipe(down)">
                                      <p:cBhvr>
                                        <p:cTn id="17" dur="500"/>
                                        <p:tgtEl>
                                          <p:spTgt spid="8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3"/>
                                        </p:tgtEl>
                                        <p:attrNameLst>
                                          <p:attrName>style.visibility</p:attrName>
                                        </p:attrNameLst>
                                      </p:cBhvr>
                                      <p:to>
                                        <p:strVal val="visible"/>
                                      </p:to>
                                    </p:set>
                                    <p:animEffect transition="in" filter="wipe(down)">
                                      <p:cBhvr>
                                        <p:cTn id="22"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جدول 4">
            <a:extLst>
              <a:ext uri="{FF2B5EF4-FFF2-40B4-BE49-F238E27FC236}">
                <a16:creationId xmlns:a16="http://schemas.microsoft.com/office/drawing/2014/main" id="{D8E12B17-DD6B-4B60-86E2-A311ABDCF009}"/>
              </a:ext>
            </a:extLst>
          </p:cNvPr>
          <p:cNvGraphicFramePr>
            <a:graphicFrameLocks noGrp="1"/>
          </p:cNvGraphicFramePr>
          <p:nvPr>
            <p:extLst>
              <p:ext uri="{D42A27DB-BD31-4B8C-83A1-F6EECF244321}">
                <p14:modId xmlns:p14="http://schemas.microsoft.com/office/powerpoint/2010/main" val="280013330"/>
              </p:ext>
            </p:extLst>
          </p:nvPr>
        </p:nvGraphicFramePr>
        <p:xfrm>
          <a:off x="628618" y="2458329"/>
          <a:ext cx="17328460" cy="6687228"/>
        </p:xfrm>
        <a:graphic>
          <a:graphicData uri="http://schemas.openxmlformats.org/drawingml/2006/table">
            <a:tbl>
              <a:tblPr rtl="1" firstRow="1" bandRow="1">
                <a:tableStyleId>{E8B1032C-EA38-4F05-BA0D-38AFFFC7BED3}</a:tableStyleId>
              </a:tblPr>
              <a:tblGrid>
                <a:gridCol w="14099924">
                  <a:extLst>
                    <a:ext uri="{9D8B030D-6E8A-4147-A177-3AD203B41FA5}">
                      <a16:colId xmlns:a16="http://schemas.microsoft.com/office/drawing/2014/main" val="3458681334"/>
                    </a:ext>
                  </a:extLst>
                </a:gridCol>
                <a:gridCol w="3228536">
                  <a:extLst>
                    <a:ext uri="{9D8B030D-6E8A-4147-A177-3AD203B41FA5}">
                      <a16:colId xmlns:a16="http://schemas.microsoft.com/office/drawing/2014/main" val="408227151"/>
                    </a:ext>
                  </a:extLst>
                </a:gridCol>
              </a:tblGrid>
              <a:tr h="1783080">
                <a:tc>
                  <a:txBody>
                    <a:bodyPr/>
                    <a:lstStyle/>
                    <a:p>
                      <a:pPr algn="r" rtl="1" eaLnBrk="1" latinLnBrk="0" hangingPunct="1"/>
                      <a:r>
                        <a:rPr lang="ar-SA" sz="4800" b="1" kern="1200" dirty="0">
                          <a:solidFill>
                            <a:srgbClr val="000000"/>
                          </a:solidFill>
                          <a:latin typeface="Sakkal Majalla" panose="02000000000000000000" pitchFamily="2" charset="-78"/>
                          <a:ea typeface="+mn-ea"/>
                          <a:cs typeface="Sakkal Majalla" panose="02000000000000000000" pitchFamily="2" charset="-78"/>
                        </a:rPr>
                        <a:t>سلسلة من الأنشطة أو المهام الواجب إنجازها خلال إطار زمني محدد ضمن ميزانية محددة للتوصل إلى منتج أو خدمة.</a:t>
                      </a:r>
                    </a:p>
                  </a:txBody>
                  <a:tcPr marL="137160" marR="137160" marT="68580" marB="68580" anchor="ctr"/>
                </a:tc>
                <a:tc>
                  <a:txBody>
                    <a:bodyPr/>
                    <a:lstStyle/>
                    <a:p>
                      <a:pPr algn="ctr" rtl="1"/>
                      <a:endParaRPr lang="ar-SA" sz="4400" dirty="0">
                        <a:solidFill>
                          <a:schemeClr val="bg2">
                            <a:lumMod val="25000"/>
                          </a:schemeClr>
                        </a:solidFill>
                        <a:latin typeface="Microsoft Uighur" panose="02000000000000000000" pitchFamily="2" charset="-78"/>
                        <a:cs typeface="Microsoft Uighur" panose="02000000000000000000" pitchFamily="2" charset="-78"/>
                      </a:endParaRPr>
                    </a:p>
                  </a:txBody>
                  <a:tcPr marL="137160" marR="137160" marT="68580" marB="68580"/>
                </a:tc>
                <a:extLst>
                  <a:ext uri="{0D108BD9-81ED-4DB2-BD59-A6C34878D82A}">
                    <a16:rowId xmlns:a16="http://schemas.microsoft.com/office/drawing/2014/main" val="1206148788"/>
                  </a:ext>
                </a:extLst>
              </a:tr>
              <a:tr h="1783080">
                <a:tc>
                  <a:txBody>
                    <a:bodyPr/>
                    <a:lstStyle/>
                    <a:p>
                      <a:pPr algn="r" rtl="1"/>
                      <a:r>
                        <a:rPr lang="ar-SA" sz="4800" b="1" kern="1200" dirty="0">
                          <a:solidFill>
                            <a:srgbClr val="000000"/>
                          </a:solidFill>
                          <a:latin typeface="Sakkal Majalla" panose="02000000000000000000" pitchFamily="2" charset="-78"/>
                          <a:ea typeface="+mn-ea"/>
                          <a:cs typeface="Sakkal Majalla" panose="02000000000000000000" pitchFamily="2" charset="-78"/>
                        </a:rPr>
                        <a:t>العملية التي تتضمن مراحل البدء والتخطيط والتنفيذ والتحكم و الإغلاق وذلك لتحقيق أهداف محددة في زمن محدد لإنجاز عمل ما.</a:t>
                      </a:r>
                      <a:endParaRPr lang="en-US" sz="4800" b="1" kern="1200" dirty="0">
                        <a:solidFill>
                          <a:srgbClr val="000000"/>
                        </a:solidFill>
                        <a:latin typeface="Sakkal Majalla" panose="02000000000000000000" pitchFamily="2" charset="-78"/>
                        <a:ea typeface="+mn-ea"/>
                        <a:cs typeface="Sakkal Majalla" panose="02000000000000000000" pitchFamily="2" charset="-78"/>
                      </a:endParaRPr>
                    </a:p>
                  </a:txBody>
                  <a:tcPr marL="137160" marR="137160" marT="68580" marB="68580" anchor="ctr"/>
                </a:tc>
                <a:tc>
                  <a:txBody>
                    <a:bodyPr/>
                    <a:lstStyle/>
                    <a:p>
                      <a:pPr algn="ctr" rtl="1"/>
                      <a:endParaRPr lang="ar-SA" sz="4000" dirty="0">
                        <a:solidFill>
                          <a:schemeClr val="bg2">
                            <a:lumMod val="25000"/>
                          </a:schemeClr>
                        </a:solidFill>
                        <a:latin typeface="Microsoft Uighur" panose="02000000000000000000" pitchFamily="2" charset="-78"/>
                        <a:cs typeface="Microsoft Uighur" panose="02000000000000000000" pitchFamily="2" charset="-78"/>
                      </a:endParaRPr>
                    </a:p>
                  </a:txBody>
                  <a:tcPr marL="137160" marR="137160" marT="68580" marB="68580"/>
                </a:tc>
                <a:extLst>
                  <a:ext uri="{0D108BD9-81ED-4DB2-BD59-A6C34878D82A}">
                    <a16:rowId xmlns:a16="http://schemas.microsoft.com/office/drawing/2014/main" val="3974595261"/>
                  </a:ext>
                </a:extLst>
              </a:tr>
              <a:tr h="1560534">
                <a:tc>
                  <a:txBody>
                    <a:bodyPr/>
                    <a:lstStyle/>
                    <a:p>
                      <a:pPr algn="r" rtl="1">
                        <a:lnSpc>
                          <a:spcPct val="100000"/>
                        </a:lnSpc>
                      </a:pPr>
                      <a:r>
                        <a:rPr lang="ar-SA" sz="4800" b="1" kern="1200" dirty="0">
                          <a:solidFill>
                            <a:srgbClr val="000000"/>
                          </a:solidFill>
                          <a:latin typeface="Sakkal Majalla" panose="02000000000000000000" pitchFamily="2" charset="-78"/>
                          <a:ea typeface="+mn-ea"/>
                          <a:cs typeface="Sakkal Majalla" panose="02000000000000000000" pitchFamily="2" charset="-78"/>
                        </a:rPr>
                        <a:t> كيفية إتمام مشروع في إطار زمني محدد ، بمراحل محددة وموارد معينة.</a:t>
                      </a:r>
                    </a:p>
                  </a:txBody>
                  <a:tcPr marL="137160" marR="137160" marT="68580" marB="68580" anchor="ctr"/>
                </a:tc>
                <a:tc>
                  <a:txBody>
                    <a:bodyPr/>
                    <a:lstStyle/>
                    <a:p>
                      <a:pPr algn="ctr" rtl="1"/>
                      <a:endParaRPr lang="ar-SA" sz="4000" dirty="0">
                        <a:solidFill>
                          <a:schemeClr val="bg2">
                            <a:lumMod val="25000"/>
                          </a:schemeClr>
                        </a:solidFill>
                        <a:latin typeface="Microsoft Uighur" panose="02000000000000000000" pitchFamily="2" charset="-78"/>
                        <a:cs typeface="Microsoft Uighur" panose="02000000000000000000" pitchFamily="2" charset="-78"/>
                      </a:endParaRPr>
                    </a:p>
                  </a:txBody>
                  <a:tcPr marL="137160" marR="137160" marT="68580" marB="68580"/>
                </a:tc>
                <a:extLst>
                  <a:ext uri="{0D108BD9-81ED-4DB2-BD59-A6C34878D82A}">
                    <a16:rowId xmlns:a16="http://schemas.microsoft.com/office/drawing/2014/main" val="1005971492"/>
                  </a:ext>
                </a:extLst>
              </a:tr>
              <a:tr h="1560534">
                <a:tc>
                  <a:txBody>
                    <a:bodyPr/>
                    <a:lstStyle/>
                    <a:p>
                      <a:pPr algn="r" rtl="1">
                        <a:lnSpc>
                          <a:spcPct val="100000"/>
                        </a:lnSpc>
                      </a:pPr>
                      <a:r>
                        <a:rPr lang="ar-SA" sz="4800" b="1" kern="1200" dirty="0">
                          <a:solidFill>
                            <a:srgbClr val="000000"/>
                          </a:solidFill>
                          <a:latin typeface="Sakkal Majalla" panose="02000000000000000000" pitchFamily="2" charset="-78"/>
                          <a:ea typeface="+mn-ea"/>
                          <a:cs typeface="Sakkal Majalla" panose="02000000000000000000" pitchFamily="2" charset="-78"/>
                        </a:rPr>
                        <a:t>وثيقة رسمية يتم إعدادها للمساعدة في مراقبة وتنفيذ المشروع.</a:t>
                      </a:r>
                    </a:p>
                  </a:txBody>
                  <a:tcPr marL="137160" marR="137160" marT="68580" marB="68580" anchor="ctr"/>
                </a:tc>
                <a:tc>
                  <a:txBody>
                    <a:bodyPr/>
                    <a:lstStyle/>
                    <a:p>
                      <a:pPr algn="ctr" rtl="1"/>
                      <a:endParaRPr lang="ar-SA" sz="4000" dirty="0">
                        <a:solidFill>
                          <a:schemeClr val="bg2">
                            <a:lumMod val="25000"/>
                          </a:schemeClr>
                        </a:solidFill>
                        <a:latin typeface="Microsoft Uighur" panose="02000000000000000000" pitchFamily="2" charset="-78"/>
                        <a:cs typeface="Microsoft Uighur" panose="02000000000000000000" pitchFamily="2" charset="-78"/>
                      </a:endParaRPr>
                    </a:p>
                  </a:txBody>
                  <a:tcPr marL="137160" marR="137160" marT="68580" marB="68580"/>
                </a:tc>
                <a:extLst>
                  <a:ext uri="{0D108BD9-81ED-4DB2-BD59-A6C34878D82A}">
                    <a16:rowId xmlns:a16="http://schemas.microsoft.com/office/drawing/2014/main" val="2967446383"/>
                  </a:ext>
                </a:extLst>
              </a:tr>
            </a:tbl>
          </a:graphicData>
        </a:graphic>
      </p:graphicFrame>
      <p:sp>
        <p:nvSpPr>
          <p:cNvPr id="2" name="مستطيل: زوايا مستديرة 1">
            <a:extLst>
              <a:ext uri="{FF2B5EF4-FFF2-40B4-BE49-F238E27FC236}">
                <a16:creationId xmlns:a16="http://schemas.microsoft.com/office/drawing/2014/main" id="{A914D401-0512-44DC-8876-C84CB902A027}"/>
              </a:ext>
            </a:extLst>
          </p:cNvPr>
          <p:cNvSpPr/>
          <p:nvPr/>
        </p:nvSpPr>
        <p:spPr>
          <a:xfrm>
            <a:off x="14280601" y="417240"/>
            <a:ext cx="2940599" cy="1558485"/>
          </a:xfrm>
          <a:prstGeom prst="roundRect">
            <a:avLst/>
          </a:prstGeom>
          <a:gradFill flip="none" rotWithShape="1">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lin ang="2700000" scaled="1"/>
            <a:tileRect/>
          </a:gra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spc="75" dirty="0">
                <a:ln w="9525" cmpd="sng">
                  <a:solidFill>
                    <a:schemeClr val="accent1"/>
                  </a:solidFill>
                  <a:prstDash val="solid"/>
                </a:ln>
                <a:solidFill>
                  <a:srgbClr val="70AD47">
                    <a:tint val="1000"/>
                  </a:srgbClr>
                </a:solidFill>
                <a:effectLst>
                  <a:glow rad="38100">
                    <a:schemeClr val="accent1">
                      <a:alpha val="40000"/>
                    </a:schemeClr>
                  </a:glow>
                </a:effectLst>
              </a:rPr>
              <a:t>المشروع</a:t>
            </a:r>
            <a:endParaRPr lang="ar-SA" sz="4800" dirty="0">
              <a:ln w="0"/>
              <a:solidFill>
                <a:schemeClr val="accent1"/>
              </a:solidFill>
              <a:effectLst>
                <a:outerShdw blurRad="38100" dist="25400" dir="5400000" algn="ctr" rotWithShape="0">
                  <a:srgbClr val="6E747A">
                    <a:alpha val="43000"/>
                  </a:srgbClr>
                </a:outerShdw>
              </a:effectLst>
            </a:endParaRPr>
          </a:p>
        </p:txBody>
      </p:sp>
      <p:sp>
        <p:nvSpPr>
          <p:cNvPr id="7" name="مستطيل: زوايا مستديرة 6">
            <a:extLst>
              <a:ext uri="{FF2B5EF4-FFF2-40B4-BE49-F238E27FC236}">
                <a16:creationId xmlns:a16="http://schemas.microsoft.com/office/drawing/2014/main" id="{04FF070D-B57C-4667-BF0B-B79BAF17AFF8}"/>
              </a:ext>
            </a:extLst>
          </p:cNvPr>
          <p:cNvSpPr/>
          <p:nvPr/>
        </p:nvSpPr>
        <p:spPr>
          <a:xfrm>
            <a:off x="6618198" y="296072"/>
            <a:ext cx="3038618" cy="1624613"/>
          </a:xfrm>
          <a:prstGeom prst="round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5400000" scaled="1"/>
            <a:tileRect/>
          </a:gra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spc="75" dirty="0">
                <a:ln w="9525" cmpd="sng">
                  <a:solidFill>
                    <a:schemeClr val="accent1"/>
                  </a:solidFill>
                  <a:prstDash val="solid"/>
                </a:ln>
                <a:solidFill>
                  <a:srgbClr val="70AD47">
                    <a:tint val="1000"/>
                  </a:srgbClr>
                </a:solidFill>
                <a:effectLst>
                  <a:glow rad="38100">
                    <a:schemeClr val="accent1">
                      <a:alpha val="40000"/>
                    </a:schemeClr>
                  </a:glow>
                </a:effectLst>
              </a:rPr>
              <a:t>تخطيط المشروع</a:t>
            </a:r>
            <a:r>
              <a:rPr lang="ar-SA" sz="4800" dirty="0">
                <a:ln w="0"/>
                <a:solidFill>
                  <a:schemeClr val="accent1"/>
                </a:solidFill>
                <a:effectLst>
                  <a:outerShdw blurRad="38100" dist="25400" dir="5400000" algn="ctr" rotWithShape="0">
                    <a:srgbClr val="6E747A">
                      <a:alpha val="43000"/>
                    </a:srgbClr>
                  </a:outerShdw>
                </a:effectLst>
              </a:rPr>
              <a:t> </a:t>
            </a:r>
          </a:p>
        </p:txBody>
      </p:sp>
      <p:sp>
        <p:nvSpPr>
          <p:cNvPr id="8" name="مستطيل: زوايا مستديرة 7">
            <a:extLst>
              <a:ext uri="{FF2B5EF4-FFF2-40B4-BE49-F238E27FC236}">
                <a16:creationId xmlns:a16="http://schemas.microsoft.com/office/drawing/2014/main" id="{1240BD93-CDD3-4BFC-B323-80CAEAA73FD6}"/>
              </a:ext>
            </a:extLst>
          </p:cNvPr>
          <p:cNvSpPr/>
          <p:nvPr/>
        </p:nvSpPr>
        <p:spPr>
          <a:xfrm>
            <a:off x="10449400" y="355762"/>
            <a:ext cx="3038619" cy="1599069"/>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4800" b="1" spc="75" dirty="0">
                <a:ln w="9525" cmpd="sng">
                  <a:solidFill>
                    <a:schemeClr val="accent1"/>
                  </a:solidFill>
                  <a:prstDash val="solid"/>
                </a:ln>
                <a:solidFill>
                  <a:srgbClr val="70AD47">
                    <a:tint val="1000"/>
                  </a:srgbClr>
                </a:solidFill>
                <a:effectLst>
                  <a:glow rad="38100">
                    <a:schemeClr val="accent1">
                      <a:alpha val="40000"/>
                    </a:schemeClr>
                  </a:glow>
                </a:effectLst>
              </a:rPr>
              <a:t>إدارة المشروع</a:t>
            </a:r>
            <a:r>
              <a:rPr lang="ar-SA" sz="4800" dirty="0">
                <a:ln w="0"/>
                <a:solidFill>
                  <a:schemeClr val="accent1"/>
                </a:solidFill>
                <a:effectLst>
                  <a:outerShdw blurRad="38100" dist="25400" dir="5400000" algn="ctr" rotWithShape="0">
                    <a:srgbClr val="6E747A">
                      <a:alpha val="43000"/>
                    </a:srgbClr>
                  </a:outerShdw>
                </a:effectLst>
              </a:rPr>
              <a:t> </a:t>
            </a:r>
          </a:p>
        </p:txBody>
      </p:sp>
      <p:sp>
        <p:nvSpPr>
          <p:cNvPr id="4" name="مربع نص 3">
            <a:extLst>
              <a:ext uri="{FF2B5EF4-FFF2-40B4-BE49-F238E27FC236}">
                <a16:creationId xmlns:a16="http://schemas.microsoft.com/office/drawing/2014/main" id="{AAF32EC1-819D-40F9-8802-EE8FFB16D835}"/>
              </a:ext>
            </a:extLst>
          </p:cNvPr>
          <p:cNvSpPr txBox="1"/>
          <p:nvPr/>
        </p:nvSpPr>
        <p:spPr>
          <a:xfrm>
            <a:off x="3886199" y="9398512"/>
            <a:ext cx="10591801" cy="738664"/>
          </a:xfrm>
          <a:prstGeom prst="rect">
            <a:avLst/>
          </a:prstGeom>
          <a:noFill/>
        </p:spPr>
        <p:txBody>
          <a:bodyPr wrap="square" rtlCol="1">
            <a:spAutoFit/>
          </a:bodyPr>
          <a:lstStyle/>
          <a:p>
            <a:pPr algn="r" rtl="1"/>
            <a:r>
              <a:rPr lang="ar-SA" sz="4200" b="1" dirty="0">
                <a:ln w="6600">
                  <a:solidFill>
                    <a:schemeClr val="accent2"/>
                  </a:solidFill>
                  <a:prstDash val="solid"/>
                </a:ln>
                <a:solidFill>
                  <a:srgbClr val="FFFFFF"/>
                </a:solidFill>
                <a:effectLst>
                  <a:outerShdw dist="38100" dir="2700000" algn="tl" rotWithShape="0">
                    <a:schemeClr val="accent2"/>
                  </a:outerShdw>
                </a:effectLst>
              </a:rPr>
              <a:t>عزيزتي الطالبة ... صلي كل مصطلح بالمفهوم المناسب له </a:t>
            </a:r>
          </a:p>
        </p:txBody>
      </p:sp>
      <p:sp>
        <p:nvSpPr>
          <p:cNvPr id="9" name="مستطيل: زوايا مستديرة 8">
            <a:extLst>
              <a:ext uri="{FF2B5EF4-FFF2-40B4-BE49-F238E27FC236}">
                <a16:creationId xmlns:a16="http://schemas.microsoft.com/office/drawing/2014/main" id="{F56CFE69-0D0B-490E-995C-2ECF965E3F17}"/>
              </a:ext>
            </a:extLst>
          </p:cNvPr>
          <p:cNvSpPr/>
          <p:nvPr/>
        </p:nvSpPr>
        <p:spPr>
          <a:xfrm>
            <a:off x="2786995" y="330152"/>
            <a:ext cx="3038619" cy="1590533"/>
          </a:xfrm>
          <a:prstGeom prst="roundRect">
            <a:avLst/>
          </a:prstGeom>
          <a:gradFill flip="none"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2700000" scaled="1"/>
            <a:tileRect/>
          </a:gradFill>
          <a:effectLst/>
        </p:spPr>
        <p:style>
          <a:lnRef idx="0">
            <a:schemeClr val="accent2"/>
          </a:lnRef>
          <a:fillRef idx="3">
            <a:schemeClr val="accent2"/>
          </a:fillRef>
          <a:effectRef idx="3">
            <a:schemeClr val="accent2"/>
          </a:effectRef>
          <a:fontRef idx="minor">
            <a:schemeClr val="lt1"/>
          </a:fontRef>
        </p:style>
        <p:txBody>
          <a:bodyPr rtlCol="1" anchor="ctr"/>
          <a:lstStyle/>
          <a:p>
            <a:pPr algn="ctr"/>
            <a:r>
              <a:rPr lang="ar-SA" sz="4800" b="1" spc="75" dirty="0">
                <a:ln w="9525" cmpd="sng">
                  <a:solidFill>
                    <a:schemeClr val="accent1"/>
                  </a:solidFill>
                  <a:prstDash val="solid"/>
                </a:ln>
                <a:solidFill>
                  <a:srgbClr val="70AD47">
                    <a:tint val="1000"/>
                  </a:srgbClr>
                </a:solidFill>
                <a:effectLst>
                  <a:glow rad="38100">
                    <a:schemeClr val="accent1">
                      <a:alpha val="40000"/>
                    </a:schemeClr>
                  </a:glow>
                </a:effectLst>
              </a:rPr>
              <a:t>خطة المشروع</a:t>
            </a:r>
            <a:endParaRPr lang="ar-SA" sz="4800" dirty="0">
              <a:ln w="0"/>
              <a:solidFill>
                <a:schemeClr val="accent1"/>
              </a:solidFill>
              <a:effectLst>
                <a:outerShdw blurRad="38100" dist="25400" dir="5400000" algn="ctr" rotWithShape="0">
                  <a:srgbClr val="6E747A">
                    <a:alpha val="43000"/>
                  </a:srgbClr>
                </a:outerShdw>
              </a:effectLst>
            </a:endParaRPr>
          </a:p>
        </p:txBody>
      </p:sp>
      <p:sp>
        <p:nvSpPr>
          <p:cNvPr id="5" name="شريط جانبي 4">
            <a:extLst>
              <a:ext uri="{FF2B5EF4-FFF2-40B4-BE49-F238E27FC236}">
                <a16:creationId xmlns:a16="http://schemas.microsoft.com/office/drawing/2014/main" id="{BFF94C20-4B05-441F-9E11-F451AABE68DF}"/>
              </a:ext>
            </a:extLst>
          </p:cNvPr>
          <p:cNvSpPr/>
          <p:nvPr/>
        </p:nvSpPr>
        <p:spPr>
          <a:xfrm>
            <a:off x="1" y="1"/>
            <a:ext cx="2278967" cy="2679896"/>
          </a:xfrm>
          <a:prstGeom prst="diagStripe">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ar-SA" sz="2700">
              <a:solidFill>
                <a:schemeClr val="tx1"/>
              </a:solidFill>
            </a:endParaRPr>
          </a:p>
        </p:txBody>
      </p:sp>
      <p:sp>
        <p:nvSpPr>
          <p:cNvPr id="6" name="مربع نص 5">
            <a:extLst>
              <a:ext uri="{FF2B5EF4-FFF2-40B4-BE49-F238E27FC236}">
                <a16:creationId xmlns:a16="http://schemas.microsoft.com/office/drawing/2014/main" id="{5E3521C3-2082-4C0C-ABE1-C4B8CB7132DC}"/>
              </a:ext>
            </a:extLst>
          </p:cNvPr>
          <p:cNvSpPr txBox="1"/>
          <p:nvPr/>
        </p:nvSpPr>
        <p:spPr>
          <a:xfrm rot="18567850">
            <a:off x="-368139" y="570570"/>
            <a:ext cx="2278967" cy="923330"/>
          </a:xfrm>
          <a:prstGeom prst="rect">
            <a:avLst/>
          </a:prstGeom>
          <a:noFill/>
        </p:spPr>
        <p:txBody>
          <a:bodyPr wrap="square" rtlCol="1">
            <a:spAutoFit/>
          </a:bodyPr>
          <a:lstStyle/>
          <a:p>
            <a:pPr algn="ctr" rtl="1"/>
            <a:r>
              <a:rPr lang="ar-SA" sz="2700" b="1" dirty="0"/>
              <a:t>مراجعة</a:t>
            </a:r>
          </a:p>
          <a:p>
            <a:pPr algn="ctr" rtl="1"/>
            <a:r>
              <a:rPr lang="ar-SA" sz="2700" b="1" dirty="0"/>
              <a:t>لمفاهيم الوحدة</a:t>
            </a:r>
          </a:p>
        </p:txBody>
      </p:sp>
    </p:spTree>
    <p:custDataLst>
      <p:tags r:id="rId1"/>
    </p:custDataLst>
    <p:extLst>
      <p:ext uri="{BB962C8B-B14F-4D97-AF65-F5344CB8AC3E}">
        <p14:creationId xmlns:p14="http://schemas.microsoft.com/office/powerpoint/2010/main" val="189870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4.72222E-6 1.97531E-6 L -0.73663 0.20586 " pathEditMode="relative" rAng="0" ptsTypes="AA">
                                      <p:cBhvr>
                                        <p:cTn id="6" dur="2000" fill="hold"/>
                                        <p:tgtEl>
                                          <p:spTgt spid="2"/>
                                        </p:tgtEl>
                                        <p:attrNameLst>
                                          <p:attrName>ppt_x</p:attrName>
                                          <p:attrName>ppt_y</p:attrName>
                                        </p:attrNameLst>
                                      </p:cBhvr>
                                      <p:rCtr x="-36832" y="10293"/>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grpId="0" nodeType="clickEffect">
                                  <p:stCondLst>
                                    <p:cond delay="0"/>
                                  </p:stCondLst>
                                  <p:childTnLst>
                                    <p:animMotion origin="layout" path="M 2.91667E-6 -1.35802E-6 L -0.52978 0.38735 " pathEditMode="relative" rAng="0" ptsTypes="AA">
                                      <p:cBhvr>
                                        <p:cTn id="10" dur="2000" fill="hold"/>
                                        <p:tgtEl>
                                          <p:spTgt spid="8"/>
                                        </p:tgtEl>
                                        <p:attrNameLst>
                                          <p:attrName>ppt_x</p:attrName>
                                          <p:attrName>ppt_y</p:attrName>
                                        </p:attrNameLst>
                                      </p:cBhvr>
                                      <p:rCtr x="-26493" y="19367"/>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grpId="0" nodeType="clickEffect">
                                  <p:stCondLst>
                                    <p:cond delay="0"/>
                                  </p:stCondLst>
                                  <p:childTnLst>
                                    <p:animMotion origin="layout" path="M 4.72222E-6 3.95062E-6 L -0.32032 0.55524 " pathEditMode="relative" rAng="0" ptsTypes="AA">
                                      <p:cBhvr>
                                        <p:cTn id="14" dur="2000" fill="hold"/>
                                        <p:tgtEl>
                                          <p:spTgt spid="7"/>
                                        </p:tgtEl>
                                        <p:attrNameLst>
                                          <p:attrName>ppt_x</p:attrName>
                                          <p:attrName>ppt_y</p:attrName>
                                        </p:attrNameLst>
                                      </p:cBhvr>
                                      <p:rCtr x="-16016" y="27762"/>
                                    </p:animMotion>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grpId="0" nodeType="clickEffect">
                                  <p:stCondLst>
                                    <p:cond delay="0"/>
                                  </p:stCondLst>
                                  <p:childTnLst>
                                    <p:animMotion origin="layout" path="M 0.05191 0.1284 L -0.11085 0.72392 " pathEditMode="relative" rAng="0" ptsTypes="AA">
                                      <p:cBhvr>
                                        <p:cTn id="18" dur="2000" fill="hold"/>
                                        <p:tgtEl>
                                          <p:spTgt spid="9"/>
                                        </p:tgtEl>
                                        <p:attrNameLst>
                                          <p:attrName>ppt_x</p:attrName>
                                          <p:attrName>ppt_y</p:attrName>
                                        </p:attrNameLst>
                                      </p:cBhvr>
                                      <p:rCtr x="-8142" y="29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ar-SA" sz="5000">
              <a:latin typeface="Adobe Arabic" panose="02040503050201020203" pitchFamily="18" charset="-78"/>
              <a:cs typeface="Adobe Arabic" panose="02040503050201020203" pitchFamily="18" charset="-78"/>
            </a:endParaRPr>
          </a:p>
        </p:txBody>
      </p:sp>
      <p:grpSp>
        <p:nvGrpSpPr>
          <p:cNvPr id="3" name="Group 3"/>
          <p:cNvGrpSpPr/>
          <p:nvPr/>
        </p:nvGrpSpPr>
        <p:grpSpPr>
          <a:xfrm rot="182147">
            <a:off x="-538391" y="2571644"/>
            <a:ext cx="19802770" cy="7449255"/>
            <a:chOff x="0" y="0"/>
            <a:chExt cx="25079204" cy="9932340"/>
          </a:xfrm>
        </p:grpSpPr>
        <p:sp>
          <p:nvSpPr>
            <p:cNvPr id="4" name="Freeform 4"/>
            <p:cNvSpPr/>
            <p:nvPr/>
          </p:nvSpPr>
          <p:spPr>
            <a:xfrm rot="-78066">
              <a:off x="828565" y="1324834"/>
              <a:ext cx="22806446" cy="7734208"/>
            </a:xfrm>
            <a:custGeom>
              <a:avLst/>
              <a:gdLst/>
              <a:ahLst/>
              <a:cxnLst/>
              <a:rect l="l" t="t" r="r" b="b"/>
              <a:pathLst>
                <a:path w="22806446" h="7734208">
                  <a:moveTo>
                    <a:pt x="0" y="0"/>
                  </a:moveTo>
                  <a:lnTo>
                    <a:pt x="22806446" y="0"/>
                  </a:lnTo>
                  <a:lnTo>
                    <a:pt x="22806446" y="7734207"/>
                  </a:lnTo>
                  <a:lnTo>
                    <a:pt x="0" y="7734207"/>
                  </a:lnTo>
                  <a:lnTo>
                    <a:pt x="0" y="0"/>
                  </a:lnTo>
                  <a:close/>
                </a:path>
              </a:pathLst>
            </a:custGeom>
            <a:blipFill>
              <a:blip r:embed="rId3"/>
              <a:stretch>
                <a:fillRect t="-68652" r="-10162" b="-79448"/>
              </a:stretch>
            </a:blipFill>
          </p:spPr>
          <p:txBody>
            <a:bodyPr/>
            <a:lstStyle/>
            <a:p>
              <a:endParaRPr lang="ar-SA" sz="5000">
                <a:latin typeface="Adobe Arabic" panose="02040503050201020203" pitchFamily="18" charset="-78"/>
                <a:cs typeface="Adobe Arabic" panose="02040503050201020203" pitchFamily="18" charset="-78"/>
              </a:endParaRPr>
            </a:p>
          </p:txBody>
        </p:sp>
        <p:sp>
          <p:nvSpPr>
            <p:cNvPr id="5" name="Freeform 5"/>
            <p:cNvSpPr/>
            <p:nvPr/>
          </p:nvSpPr>
          <p:spPr>
            <a:xfrm rot="-2572215">
              <a:off x="-130575" y="1315800"/>
              <a:ext cx="4394757" cy="1341544"/>
            </a:xfrm>
            <a:custGeom>
              <a:avLst/>
              <a:gdLst/>
              <a:ahLst/>
              <a:cxnLst/>
              <a:rect l="l" t="t" r="r" b="b"/>
              <a:pathLst>
                <a:path w="4394757" h="1341544">
                  <a:moveTo>
                    <a:pt x="0" y="0"/>
                  </a:moveTo>
                  <a:lnTo>
                    <a:pt x="4394757" y="0"/>
                  </a:lnTo>
                  <a:lnTo>
                    <a:pt x="4394757" y="1341544"/>
                  </a:lnTo>
                  <a:lnTo>
                    <a:pt x="0" y="1341544"/>
                  </a:lnTo>
                  <a:lnTo>
                    <a:pt x="0" y="0"/>
                  </a:lnTo>
                  <a:close/>
                </a:path>
              </a:pathLst>
            </a:custGeom>
            <a:blipFill>
              <a:blip r:embed="rId4">
                <a:alphaModFix amt="57000"/>
              </a:blip>
              <a:stretch>
                <a:fillRect t="-8836" r="-38667" b="-35674"/>
              </a:stretch>
            </a:blipFill>
          </p:spPr>
          <p:txBody>
            <a:bodyPr/>
            <a:lstStyle/>
            <a:p>
              <a:endParaRPr lang="ar-SA" sz="5000">
                <a:latin typeface="Adobe Arabic" panose="02040503050201020203" pitchFamily="18" charset="-78"/>
                <a:cs typeface="Adobe Arabic" panose="02040503050201020203" pitchFamily="18" charset="-78"/>
              </a:endParaRPr>
            </a:p>
          </p:txBody>
        </p:sp>
        <p:sp>
          <p:nvSpPr>
            <p:cNvPr id="6" name="Freeform 6"/>
            <p:cNvSpPr/>
            <p:nvPr/>
          </p:nvSpPr>
          <p:spPr>
            <a:xfrm rot="-2572215">
              <a:off x="20126777" y="6987441"/>
              <a:ext cx="5179792" cy="1365215"/>
            </a:xfrm>
            <a:custGeom>
              <a:avLst/>
              <a:gdLst/>
              <a:ahLst/>
              <a:cxnLst/>
              <a:rect l="l" t="t" r="r" b="b"/>
              <a:pathLst>
                <a:path w="5179792" h="1365215">
                  <a:moveTo>
                    <a:pt x="0" y="0"/>
                  </a:moveTo>
                  <a:lnTo>
                    <a:pt x="5179793" y="0"/>
                  </a:lnTo>
                  <a:lnTo>
                    <a:pt x="5179793" y="1365215"/>
                  </a:lnTo>
                  <a:lnTo>
                    <a:pt x="0" y="1365215"/>
                  </a:lnTo>
                  <a:lnTo>
                    <a:pt x="0" y="0"/>
                  </a:lnTo>
                  <a:close/>
                </a:path>
              </a:pathLst>
            </a:custGeom>
            <a:blipFill>
              <a:blip r:embed="rId4">
                <a:alphaModFix amt="57000"/>
              </a:blip>
              <a:stretch>
                <a:fillRect t="-42006" r="-17651"/>
              </a:stretch>
            </a:blipFill>
          </p:spPr>
          <p:txBody>
            <a:bodyPr/>
            <a:lstStyle/>
            <a:p>
              <a:endParaRPr lang="ar-SA" sz="5000">
                <a:latin typeface="Adobe Arabic" panose="02040503050201020203" pitchFamily="18" charset="-78"/>
                <a:cs typeface="Adobe Arabic" panose="02040503050201020203" pitchFamily="18" charset="-78"/>
              </a:endParaRPr>
            </a:p>
          </p:txBody>
        </p:sp>
      </p:grpSp>
      <p:sp>
        <p:nvSpPr>
          <p:cNvPr id="7" name="Freeform 7"/>
          <p:cNvSpPr/>
          <p:nvPr/>
        </p:nvSpPr>
        <p:spPr>
          <a:xfrm>
            <a:off x="1028700" y="831584"/>
            <a:ext cx="1682290" cy="2208257"/>
          </a:xfrm>
          <a:custGeom>
            <a:avLst/>
            <a:gdLst/>
            <a:ahLst/>
            <a:cxnLst/>
            <a:rect l="l" t="t" r="r" b="b"/>
            <a:pathLst>
              <a:path w="1682290" h="2208257">
                <a:moveTo>
                  <a:pt x="0" y="0"/>
                </a:moveTo>
                <a:lnTo>
                  <a:pt x="1682290" y="0"/>
                </a:lnTo>
                <a:lnTo>
                  <a:pt x="1682290" y="2208256"/>
                </a:lnTo>
                <a:lnTo>
                  <a:pt x="0" y="22082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sz="5000">
              <a:latin typeface="Adobe Arabic" panose="02040503050201020203" pitchFamily="18" charset="-78"/>
              <a:cs typeface="Adobe Arabic" panose="02040503050201020203" pitchFamily="18" charset="-78"/>
            </a:endParaRPr>
          </a:p>
        </p:txBody>
      </p:sp>
      <p:sp>
        <p:nvSpPr>
          <p:cNvPr id="15" name="Freeform 15"/>
          <p:cNvSpPr/>
          <p:nvPr/>
        </p:nvSpPr>
        <p:spPr>
          <a:xfrm rot="10695930">
            <a:off x="7639859" y="8297201"/>
            <a:ext cx="2414352" cy="1378375"/>
          </a:xfrm>
          <a:custGeom>
            <a:avLst/>
            <a:gdLst/>
            <a:ahLst/>
            <a:cxnLst/>
            <a:rect l="l" t="t" r="r" b="b"/>
            <a:pathLst>
              <a:path w="2414352" h="1378375">
                <a:moveTo>
                  <a:pt x="0" y="0"/>
                </a:moveTo>
                <a:lnTo>
                  <a:pt x="2414351" y="0"/>
                </a:lnTo>
                <a:lnTo>
                  <a:pt x="2414351" y="1378376"/>
                </a:lnTo>
                <a:lnTo>
                  <a:pt x="0" y="13783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ar-SA" sz="5000">
              <a:latin typeface="Adobe Arabic" panose="02040503050201020203" pitchFamily="18" charset="-78"/>
              <a:cs typeface="Adobe Arabic" panose="02040503050201020203" pitchFamily="18" charset="-78"/>
            </a:endParaRPr>
          </a:p>
        </p:txBody>
      </p:sp>
      <p:sp>
        <p:nvSpPr>
          <p:cNvPr id="100" name="Freeform 3">
            <a:extLst>
              <a:ext uri="{FF2B5EF4-FFF2-40B4-BE49-F238E27FC236}">
                <a16:creationId xmlns:a16="http://schemas.microsoft.com/office/drawing/2014/main" id="{1A551736-AD90-CD94-2467-FB9703102031}"/>
              </a:ext>
            </a:extLst>
          </p:cNvPr>
          <p:cNvSpPr/>
          <p:nvPr/>
        </p:nvSpPr>
        <p:spPr>
          <a:xfrm>
            <a:off x="1143000" y="860123"/>
            <a:ext cx="15743543" cy="1387777"/>
          </a:xfrm>
          <a:custGeom>
            <a:avLst/>
            <a:gdLst/>
            <a:ahLst/>
            <a:cxnLst/>
            <a:rect l="l" t="t" r="r" b="b"/>
            <a:pathLst>
              <a:path w="7549327" h="2305835">
                <a:moveTo>
                  <a:pt x="0" y="0"/>
                </a:moveTo>
                <a:lnTo>
                  <a:pt x="7549328" y="0"/>
                </a:lnTo>
                <a:lnTo>
                  <a:pt x="7549328" y="2305835"/>
                </a:lnTo>
                <a:lnTo>
                  <a:pt x="0" y="2305835"/>
                </a:lnTo>
                <a:lnTo>
                  <a:pt x="0" y="0"/>
                </a:lnTo>
                <a:close/>
              </a:path>
            </a:pathLst>
          </a:custGeom>
          <a:blipFill>
            <a:blip r:embed="rId3"/>
            <a:stretch>
              <a:fillRect l="-13682" t="-42599" r="-2423" b="-147725"/>
            </a:stretch>
          </a:blipFill>
        </p:spPr>
        <p:txBody>
          <a:bodyPr/>
          <a:lstStyle/>
          <a:p>
            <a:endParaRPr lang="ar-SA"/>
          </a:p>
        </p:txBody>
      </p:sp>
      <p:sp>
        <p:nvSpPr>
          <p:cNvPr id="69" name="TextBox 21">
            <a:extLst>
              <a:ext uri="{FF2B5EF4-FFF2-40B4-BE49-F238E27FC236}">
                <a16:creationId xmlns:a16="http://schemas.microsoft.com/office/drawing/2014/main" id="{9EACBD65-5311-F53F-75FC-0583A598C67B}"/>
              </a:ext>
            </a:extLst>
          </p:cNvPr>
          <p:cNvSpPr txBox="1"/>
          <p:nvPr/>
        </p:nvSpPr>
        <p:spPr>
          <a:xfrm>
            <a:off x="1019276" y="1136973"/>
            <a:ext cx="15481505" cy="1173398"/>
          </a:xfrm>
          <a:prstGeom prst="rect">
            <a:avLst/>
          </a:prstGeom>
        </p:spPr>
        <p:txBody>
          <a:bodyPr wrap="square" lIns="0" tIns="0" rIns="0" bIns="0" rtlCol="0" anchor="t">
            <a:spAutoFit/>
          </a:bodyPr>
          <a:lstStyle/>
          <a:p>
            <a:pPr algn="r" rtl="1">
              <a:lnSpc>
                <a:spcPts val="4235"/>
              </a:lnSpc>
            </a:pPr>
            <a:r>
              <a:rPr lang="en-US" sz="6000" b="1" dirty="0" err="1">
                <a:solidFill>
                  <a:srgbClr val="800000"/>
                </a:solidFill>
                <a:latin typeface="Adobe Arabic" panose="02040503050201020203" pitchFamily="18" charset="-78"/>
                <a:cs typeface="Adobe Arabic" panose="02040503050201020203" pitchFamily="18" charset="-78"/>
              </a:rPr>
              <a:t>تحدد</a:t>
            </a:r>
            <a:r>
              <a:rPr lang="en-US" sz="6000" b="1" dirty="0">
                <a:solidFill>
                  <a:srgbClr val="800000"/>
                </a:solidFill>
                <a:latin typeface="Adobe Arabic" panose="02040503050201020203" pitchFamily="18" charset="-78"/>
                <a:cs typeface="Adobe Arabic" panose="02040503050201020203" pitchFamily="18" charset="-78"/>
              </a:rPr>
              <a:t> </a:t>
            </a:r>
            <a:r>
              <a:rPr lang="en-US" sz="6000" b="1" dirty="0" err="1">
                <a:solidFill>
                  <a:srgbClr val="800000"/>
                </a:solidFill>
                <a:latin typeface="Adobe Arabic" panose="02040503050201020203" pitchFamily="18" charset="-78"/>
                <a:cs typeface="Adobe Arabic" panose="02040503050201020203" pitchFamily="18" charset="-78"/>
              </a:rPr>
              <a:t>مرحلة</a:t>
            </a:r>
            <a:r>
              <a:rPr lang="en-US" sz="6000" b="1" dirty="0">
                <a:solidFill>
                  <a:srgbClr val="800000"/>
                </a:solidFill>
                <a:latin typeface="Adobe Arabic" panose="02040503050201020203" pitchFamily="18" charset="-78"/>
                <a:cs typeface="Adobe Arabic" panose="02040503050201020203" pitchFamily="18" charset="-78"/>
              </a:rPr>
              <a:t> </a:t>
            </a:r>
            <a:r>
              <a:rPr lang="en-US" sz="6000" b="1" dirty="0" err="1">
                <a:solidFill>
                  <a:srgbClr val="800000"/>
                </a:solidFill>
                <a:latin typeface="Adobe Arabic" panose="02040503050201020203" pitchFamily="18" charset="-78"/>
                <a:cs typeface="Adobe Arabic" panose="02040503050201020203" pitchFamily="18" charset="-78"/>
              </a:rPr>
              <a:t>التصميم</a:t>
            </a:r>
            <a:r>
              <a:rPr lang="en-US" sz="6000" b="1" dirty="0">
                <a:solidFill>
                  <a:srgbClr val="800000"/>
                </a:solidFill>
                <a:latin typeface="Adobe Arabic" panose="02040503050201020203" pitchFamily="18" charset="-78"/>
                <a:cs typeface="Adobe Arabic" panose="02040503050201020203" pitchFamily="18" charset="-78"/>
              </a:rPr>
              <a:t> </a:t>
            </a:r>
            <a:r>
              <a:rPr lang="en-US" sz="6000" b="1" dirty="0" err="1">
                <a:solidFill>
                  <a:srgbClr val="800000"/>
                </a:solidFill>
                <a:latin typeface="Adobe Arabic" panose="02040503050201020203" pitchFamily="18" charset="-78"/>
                <a:cs typeface="Adobe Arabic" panose="02040503050201020203" pitchFamily="18" charset="-78"/>
              </a:rPr>
              <a:t>الواجهات</a:t>
            </a:r>
            <a:r>
              <a:rPr lang="en-US" sz="6000" b="1" dirty="0">
                <a:solidFill>
                  <a:srgbClr val="800000"/>
                </a:solidFill>
                <a:latin typeface="Adobe Arabic" panose="02040503050201020203" pitchFamily="18" charset="-78"/>
                <a:cs typeface="Adobe Arabic" panose="02040503050201020203" pitchFamily="18" charset="-78"/>
              </a:rPr>
              <a:t> </a:t>
            </a:r>
            <a:r>
              <a:rPr lang="en-US" sz="6000" b="1" dirty="0" err="1">
                <a:solidFill>
                  <a:srgbClr val="800000"/>
                </a:solidFill>
                <a:latin typeface="Adobe Arabic" panose="02040503050201020203" pitchFamily="18" charset="-78"/>
                <a:cs typeface="Adobe Arabic" panose="02040503050201020203" pitchFamily="18" charset="-78"/>
              </a:rPr>
              <a:t>المختلفة</a:t>
            </a:r>
            <a:r>
              <a:rPr lang="en-US" sz="6000" b="1" dirty="0">
                <a:solidFill>
                  <a:srgbClr val="800000"/>
                </a:solidFill>
                <a:latin typeface="Adobe Arabic" panose="02040503050201020203" pitchFamily="18" charset="-78"/>
                <a:cs typeface="Adobe Arabic" panose="02040503050201020203" pitchFamily="18" charset="-78"/>
              </a:rPr>
              <a:t> </a:t>
            </a:r>
            <a:r>
              <a:rPr lang="en-US" sz="6000" b="1" dirty="0" err="1">
                <a:solidFill>
                  <a:srgbClr val="800000"/>
                </a:solidFill>
                <a:latin typeface="Adobe Arabic" panose="02040503050201020203" pitchFamily="18" charset="-78"/>
                <a:cs typeface="Adobe Arabic" panose="02040503050201020203" pitchFamily="18" charset="-78"/>
              </a:rPr>
              <a:t>وأنواع</a:t>
            </a:r>
            <a:r>
              <a:rPr lang="en-US" sz="6000" b="1" dirty="0">
                <a:solidFill>
                  <a:srgbClr val="800000"/>
                </a:solidFill>
                <a:latin typeface="Adobe Arabic" panose="02040503050201020203" pitchFamily="18" charset="-78"/>
                <a:cs typeface="Adobe Arabic" panose="02040503050201020203" pitchFamily="18" charset="-78"/>
              </a:rPr>
              <a:t> </a:t>
            </a:r>
            <a:r>
              <a:rPr lang="en-US" sz="6000" b="1" dirty="0" err="1">
                <a:solidFill>
                  <a:srgbClr val="800000"/>
                </a:solidFill>
                <a:latin typeface="Adobe Arabic" panose="02040503050201020203" pitchFamily="18" charset="-78"/>
                <a:cs typeface="Adobe Arabic" panose="02040503050201020203" pitchFamily="18" charset="-78"/>
              </a:rPr>
              <a:t>البيانات</a:t>
            </a:r>
            <a:r>
              <a:rPr lang="en-US" sz="6000" b="1" dirty="0">
                <a:solidFill>
                  <a:srgbClr val="800000"/>
                </a:solidFill>
                <a:latin typeface="Adobe Arabic" panose="02040503050201020203" pitchFamily="18" charset="-78"/>
                <a:cs typeface="Adobe Arabic" panose="02040503050201020203" pitchFamily="18" charset="-78"/>
              </a:rPr>
              <a:t> </a:t>
            </a:r>
            <a:r>
              <a:rPr lang="en-US" sz="6000" b="1" dirty="0" err="1">
                <a:solidFill>
                  <a:srgbClr val="800000"/>
                </a:solidFill>
                <a:latin typeface="Adobe Arabic" panose="02040503050201020203" pitchFamily="18" charset="-78"/>
                <a:cs typeface="Adobe Arabic" panose="02040503050201020203" pitchFamily="18" charset="-78"/>
              </a:rPr>
              <a:t>التي</a:t>
            </a:r>
            <a:r>
              <a:rPr lang="en-US" sz="6000" b="1" dirty="0">
                <a:solidFill>
                  <a:srgbClr val="800000"/>
                </a:solidFill>
                <a:latin typeface="Adobe Arabic" panose="02040503050201020203" pitchFamily="18" charset="-78"/>
                <a:cs typeface="Adobe Arabic" panose="02040503050201020203" pitchFamily="18" charset="-78"/>
              </a:rPr>
              <a:t> </a:t>
            </a:r>
            <a:r>
              <a:rPr lang="en-US" sz="6000" b="1" dirty="0" err="1">
                <a:solidFill>
                  <a:srgbClr val="800000"/>
                </a:solidFill>
                <a:latin typeface="Adobe Arabic" panose="02040503050201020203" pitchFamily="18" charset="-78"/>
                <a:cs typeface="Adobe Arabic" panose="02040503050201020203" pitchFamily="18" charset="-78"/>
              </a:rPr>
              <a:t>تستخدم</a:t>
            </a:r>
            <a:r>
              <a:rPr lang="en-US" sz="6000" b="1" dirty="0">
                <a:solidFill>
                  <a:srgbClr val="800000"/>
                </a:solidFill>
                <a:latin typeface="Adobe Arabic" panose="02040503050201020203" pitchFamily="18" charset="-78"/>
                <a:cs typeface="Adobe Arabic" panose="02040503050201020203" pitchFamily="18" charset="-78"/>
              </a:rPr>
              <a:t> </a:t>
            </a:r>
            <a:r>
              <a:rPr lang="en-US" sz="6000" b="1" dirty="0" err="1">
                <a:solidFill>
                  <a:srgbClr val="800000"/>
                </a:solidFill>
                <a:latin typeface="Adobe Arabic" panose="02040503050201020203" pitchFamily="18" charset="-78"/>
                <a:cs typeface="Adobe Arabic" panose="02040503050201020203" pitchFamily="18" charset="-78"/>
              </a:rPr>
              <a:t>في</a:t>
            </a:r>
            <a:r>
              <a:rPr lang="en-US" sz="6000" b="1" dirty="0">
                <a:solidFill>
                  <a:srgbClr val="800000"/>
                </a:solidFill>
                <a:latin typeface="Adobe Arabic" panose="02040503050201020203" pitchFamily="18" charset="-78"/>
                <a:cs typeface="Adobe Arabic" panose="02040503050201020203" pitchFamily="18" charset="-78"/>
              </a:rPr>
              <a:t> نظام </a:t>
            </a:r>
            <a:r>
              <a:rPr lang="en-US" sz="6000" b="1" dirty="0" err="1">
                <a:solidFill>
                  <a:srgbClr val="800000"/>
                </a:solidFill>
                <a:latin typeface="Adobe Arabic" panose="02040503050201020203" pitchFamily="18" charset="-78"/>
                <a:cs typeface="Adobe Arabic" panose="02040503050201020203" pitchFamily="18" charset="-78"/>
              </a:rPr>
              <a:t>تقنية</a:t>
            </a:r>
            <a:r>
              <a:rPr lang="en-US" sz="6000" b="1" dirty="0">
                <a:solidFill>
                  <a:srgbClr val="800000"/>
                </a:solidFill>
                <a:latin typeface="Adobe Arabic" panose="02040503050201020203" pitchFamily="18" charset="-78"/>
                <a:cs typeface="Adobe Arabic" panose="02040503050201020203" pitchFamily="18" charset="-78"/>
              </a:rPr>
              <a:t> </a:t>
            </a:r>
            <a:r>
              <a:rPr lang="en-US" sz="6000" b="1" dirty="0" err="1">
                <a:solidFill>
                  <a:srgbClr val="800000"/>
                </a:solidFill>
                <a:latin typeface="Adobe Arabic" panose="02040503050201020203" pitchFamily="18" charset="-78"/>
                <a:cs typeface="Adobe Arabic" panose="02040503050201020203" pitchFamily="18" charset="-78"/>
              </a:rPr>
              <a:t>المعلومات</a:t>
            </a:r>
            <a:r>
              <a:rPr lang="en-US" sz="6000" b="1" dirty="0">
                <a:solidFill>
                  <a:srgbClr val="800000"/>
                </a:solidFill>
                <a:latin typeface="Adobe Arabic" panose="02040503050201020203" pitchFamily="18" charset="-78"/>
                <a:cs typeface="Adobe Arabic" panose="02040503050201020203" pitchFamily="18" charset="-78"/>
              </a:rPr>
              <a:t> </a:t>
            </a:r>
            <a:r>
              <a:rPr lang="en-US" sz="6000" b="1" dirty="0" err="1">
                <a:solidFill>
                  <a:srgbClr val="800000"/>
                </a:solidFill>
                <a:latin typeface="Adobe Arabic" panose="02040503050201020203" pitchFamily="18" charset="-78"/>
                <a:cs typeface="Adobe Arabic" panose="02040503050201020203" pitchFamily="18" charset="-78"/>
              </a:rPr>
              <a:t>والاتصالات</a:t>
            </a:r>
            <a:r>
              <a:rPr lang="en-US" sz="6000" b="1" dirty="0">
                <a:solidFill>
                  <a:srgbClr val="800000"/>
                </a:solidFill>
                <a:latin typeface="Adobe Arabic" panose="02040503050201020203" pitchFamily="18" charset="-78"/>
                <a:cs typeface="Adobe Arabic" panose="02040503050201020203" pitchFamily="18" charset="-78"/>
              </a:rPr>
              <a:t>، </a:t>
            </a:r>
            <a:r>
              <a:rPr lang="en-US" sz="6000" b="1" dirty="0" err="1">
                <a:solidFill>
                  <a:srgbClr val="800000"/>
                </a:solidFill>
                <a:latin typeface="Adobe Arabic" panose="02040503050201020203" pitchFamily="18" charset="-78"/>
                <a:cs typeface="Adobe Arabic" panose="02040503050201020203" pitchFamily="18" charset="-78"/>
              </a:rPr>
              <a:t>وبشكل</a:t>
            </a:r>
            <a:r>
              <a:rPr lang="en-US" sz="6000" b="1" dirty="0">
                <a:solidFill>
                  <a:srgbClr val="800000"/>
                </a:solidFill>
                <a:latin typeface="Adobe Arabic" panose="02040503050201020203" pitchFamily="18" charset="-78"/>
                <a:cs typeface="Adobe Arabic" panose="02040503050201020203" pitchFamily="18" charset="-78"/>
              </a:rPr>
              <a:t> </a:t>
            </a:r>
            <a:r>
              <a:rPr lang="en-US" sz="6000" b="1" dirty="0" err="1">
                <a:solidFill>
                  <a:srgbClr val="800000"/>
                </a:solidFill>
                <a:latin typeface="Adobe Arabic" panose="02040503050201020203" pitchFamily="18" charset="-78"/>
                <a:cs typeface="Adobe Arabic" panose="02040503050201020203" pitchFamily="18" charset="-78"/>
              </a:rPr>
              <a:t>أكثر</a:t>
            </a:r>
            <a:r>
              <a:rPr lang="en-US" sz="6000" b="1" dirty="0">
                <a:solidFill>
                  <a:srgbClr val="800000"/>
                </a:solidFill>
                <a:latin typeface="Adobe Arabic" panose="02040503050201020203" pitchFamily="18" charset="-78"/>
                <a:cs typeface="Adobe Arabic" panose="02040503050201020203" pitchFamily="18" charset="-78"/>
              </a:rPr>
              <a:t> </a:t>
            </a:r>
            <a:r>
              <a:rPr lang="en-US" sz="6000" b="1" dirty="0" err="1">
                <a:solidFill>
                  <a:srgbClr val="800000"/>
                </a:solidFill>
                <a:latin typeface="Adobe Arabic" panose="02040503050201020203" pitchFamily="18" charset="-78"/>
                <a:cs typeface="Adobe Arabic" panose="02040503050201020203" pitchFamily="18" charset="-78"/>
              </a:rPr>
              <a:t>تحديدا</a:t>
            </a:r>
            <a:r>
              <a:rPr lang="en-US" sz="6000" b="1" dirty="0">
                <a:solidFill>
                  <a:srgbClr val="800000"/>
                </a:solidFill>
                <a:latin typeface="Adobe Arabic" panose="02040503050201020203" pitchFamily="18" charset="-78"/>
                <a:cs typeface="Adobe Arabic" panose="02040503050201020203" pitchFamily="18" charset="-78"/>
              </a:rPr>
              <a:t> </a:t>
            </a:r>
            <a:r>
              <a:rPr lang="en-US" sz="6000" b="1" dirty="0" err="1">
                <a:solidFill>
                  <a:srgbClr val="800000"/>
                </a:solidFill>
                <a:latin typeface="Adobe Arabic" panose="02040503050201020203" pitchFamily="18" charset="-78"/>
                <a:cs typeface="Adobe Arabic" panose="02040503050201020203" pitchFamily="18" charset="-78"/>
              </a:rPr>
              <a:t>تعمل</a:t>
            </a:r>
            <a:r>
              <a:rPr lang="en-US" sz="6000" b="1" dirty="0">
                <a:solidFill>
                  <a:srgbClr val="800000"/>
                </a:solidFill>
                <a:latin typeface="Adobe Arabic" panose="02040503050201020203" pitchFamily="18" charset="-78"/>
                <a:cs typeface="Adobe Arabic" panose="02040503050201020203" pitchFamily="18" charset="-78"/>
              </a:rPr>
              <a:t> </a:t>
            </a:r>
            <a:r>
              <a:rPr lang="en-US" sz="6000" b="1" dirty="0" err="1">
                <a:solidFill>
                  <a:srgbClr val="800000"/>
                </a:solidFill>
                <a:latin typeface="Adobe Arabic" panose="02040503050201020203" pitchFamily="18" charset="-78"/>
                <a:cs typeface="Adobe Arabic" panose="02040503050201020203" pitchFamily="18" charset="-78"/>
              </a:rPr>
              <a:t>على</a:t>
            </a:r>
            <a:r>
              <a:rPr lang="en-US" sz="6000" b="1" dirty="0">
                <a:solidFill>
                  <a:srgbClr val="800000"/>
                </a:solidFill>
                <a:latin typeface="Adobe Arabic" panose="02040503050201020203" pitchFamily="18" charset="-78"/>
                <a:cs typeface="Adobe Arabic" panose="02040503050201020203" pitchFamily="18" charset="-78"/>
              </a:rPr>
              <a:t> :</a:t>
            </a:r>
          </a:p>
        </p:txBody>
      </p:sp>
      <p:sp>
        <p:nvSpPr>
          <p:cNvPr id="16" name="Freeform 16"/>
          <p:cNvSpPr/>
          <p:nvPr/>
        </p:nvSpPr>
        <p:spPr>
          <a:xfrm rot="-132081">
            <a:off x="14650324" y="-227006"/>
            <a:ext cx="1200770" cy="762489"/>
          </a:xfrm>
          <a:custGeom>
            <a:avLst/>
            <a:gdLst/>
            <a:ahLst/>
            <a:cxnLst/>
            <a:rect l="l" t="t" r="r" b="b"/>
            <a:pathLst>
              <a:path w="1200770" h="762489">
                <a:moveTo>
                  <a:pt x="0" y="0"/>
                </a:moveTo>
                <a:lnTo>
                  <a:pt x="1200770" y="0"/>
                </a:lnTo>
                <a:lnTo>
                  <a:pt x="1200770" y="762489"/>
                </a:lnTo>
                <a:lnTo>
                  <a:pt x="0" y="7624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ar-SA" sz="5000">
              <a:latin typeface="Adobe Arabic" panose="02040503050201020203" pitchFamily="18" charset="-78"/>
              <a:cs typeface="Adobe Arabic" panose="02040503050201020203" pitchFamily="18" charset="-78"/>
            </a:endParaRPr>
          </a:p>
        </p:txBody>
      </p:sp>
      <p:sp>
        <p:nvSpPr>
          <p:cNvPr id="8" name="Freeform 8"/>
          <p:cNvSpPr/>
          <p:nvPr/>
        </p:nvSpPr>
        <p:spPr>
          <a:xfrm>
            <a:off x="16222741" y="-723827"/>
            <a:ext cx="3037292" cy="3110820"/>
          </a:xfrm>
          <a:custGeom>
            <a:avLst/>
            <a:gdLst/>
            <a:ahLst/>
            <a:cxnLst/>
            <a:rect l="l" t="t" r="r" b="b"/>
            <a:pathLst>
              <a:path w="3037292" h="3110820">
                <a:moveTo>
                  <a:pt x="0" y="0"/>
                </a:moveTo>
                <a:lnTo>
                  <a:pt x="3037291" y="0"/>
                </a:lnTo>
                <a:lnTo>
                  <a:pt x="3037291" y="3110821"/>
                </a:lnTo>
                <a:lnTo>
                  <a:pt x="0" y="31108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ar-SA" sz="5000">
              <a:latin typeface="Adobe Arabic" panose="02040503050201020203" pitchFamily="18" charset="-78"/>
              <a:cs typeface="Adobe Arabic" panose="02040503050201020203" pitchFamily="18" charset="-78"/>
            </a:endParaRPr>
          </a:p>
        </p:txBody>
      </p:sp>
      <p:grpSp>
        <p:nvGrpSpPr>
          <p:cNvPr id="9" name="Group 22">
            <a:extLst>
              <a:ext uri="{FF2B5EF4-FFF2-40B4-BE49-F238E27FC236}">
                <a16:creationId xmlns:a16="http://schemas.microsoft.com/office/drawing/2014/main" id="{2D0336F5-CA0E-62BA-AB8D-4D2D1DBDC6FB}"/>
              </a:ext>
            </a:extLst>
          </p:cNvPr>
          <p:cNvGrpSpPr/>
          <p:nvPr/>
        </p:nvGrpSpPr>
        <p:grpSpPr>
          <a:xfrm>
            <a:off x="12110426" y="4447050"/>
            <a:ext cx="4426094" cy="4562185"/>
            <a:chOff x="0" y="0"/>
            <a:chExt cx="5174358" cy="6082913"/>
          </a:xfrm>
        </p:grpSpPr>
        <p:sp>
          <p:nvSpPr>
            <p:cNvPr id="10" name="Freeform 24">
              <a:extLst>
                <a:ext uri="{FF2B5EF4-FFF2-40B4-BE49-F238E27FC236}">
                  <a16:creationId xmlns:a16="http://schemas.microsoft.com/office/drawing/2014/main" id="{D51836FF-0E8F-FEBD-629A-6FFE3F653259}"/>
                </a:ext>
              </a:extLst>
            </p:cNvPr>
            <p:cNvSpPr/>
            <p:nvPr/>
          </p:nvSpPr>
          <p:spPr>
            <a:xfrm>
              <a:off x="611209" y="2319848"/>
              <a:ext cx="3557300" cy="357324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194">
                <a:alpha val="37647"/>
              </a:srgbClr>
            </a:solidFill>
          </p:spPr>
          <p:txBody>
            <a:bodyPr/>
            <a:lstStyle/>
            <a:p>
              <a:pPr algn="r" rtl="1"/>
              <a:endParaRPr lang="ar-SA">
                <a:cs typeface="PT Bold Heading" panose="02010400000000000000" pitchFamily="2" charset="-78"/>
              </a:endParaRPr>
            </a:p>
          </p:txBody>
        </p:sp>
        <p:sp>
          <p:nvSpPr>
            <p:cNvPr id="11" name="Freeform 27">
              <a:extLst>
                <a:ext uri="{FF2B5EF4-FFF2-40B4-BE49-F238E27FC236}">
                  <a16:creationId xmlns:a16="http://schemas.microsoft.com/office/drawing/2014/main" id="{5AEACD1B-557C-0C34-E845-D69EBF5983A8}"/>
                </a:ext>
              </a:extLst>
            </p:cNvPr>
            <p:cNvSpPr/>
            <p:nvPr/>
          </p:nvSpPr>
          <p:spPr>
            <a:xfrm>
              <a:off x="0" y="0"/>
              <a:ext cx="4779726" cy="4131870"/>
            </a:xfrm>
            <a:custGeom>
              <a:avLst/>
              <a:gdLst/>
              <a:ahLst/>
              <a:cxnLst/>
              <a:rect l="l" t="t" r="r" b="b"/>
              <a:pathLst>
                <a:path w="1129892" h="976744">
                  <a:moveTo>
                    <a:pt x="19437" y="0"/>
                  </a:moveTo>
                  <a:lnTo>
                    <a:pt x="1110455" y="0"/>
                  </a:lnTo>
                  <a:cubicBezTo>
                    <a:pt x="1121190" y="0"/>
                    <a:pt x="1129892" y="8702"/>
                    <a:pt x="1129892" y="19437"/>
                  </a:cubicBezTo>
                  <a:lnTo>
                    <a:pt x="1129892" y="957307"/>
                  </a:lnTo>
                  <a:cubicBezTo>
                    <a:pt x="1129892" y="968042"/>
                    <a:pt x="1121190" y="976744"/>
                    <a:pt x="1110455" y="976744"/>
                  </a:cubicBezTo>
                  <a:lnTo>
                    <a:pt x="19437" y="976744"/>
                  </a:lnTo>
                  <a:cubicBezTo>
                    <a:pt x="14282" y="976744"/>
                    <a:pt x="9338" y="974696"/>
                    <a:pt x="5693" y="971051"/>
                  </a:cubicBezTo>
                  <a:cubicBezTo>
                    <a:pt x="2048" y="967406"/>
                    <a:pt x="0" y="962462"/>
                    <a:pt x="0" y="957307"/>
                  </a:cubicBezTo>
                  <a:lnTo>
                    <a:pt x="0" y="19437"/>
                  </a:lnTo>
                  <a:cubicBezTo>
                    <a:pt x="0" y="8702"/>
                    <a:pt x="8702" y="0"/>
                    <a:pt x="19437" y="0"/>
                  </a:cubicBezTo>
                  <a:close/>
                </a:path>
              </a:pathLst>
            </a:custGeom>
            <a:solidFill>
              <a:srgbClr val="FFFFFF"/>
            </a:solidFill>
            <a:ln w="38100">
              <a:solidFill>
                <a:srgbClr val="959E9D"/>
              </a:solidFill>
            </a:ln>
          </p:spPr>
          <p:txBody>
            <a:bodyPr/>
            <a:lstStyle/>
            <a:p>
              <a:pPr algn="r" rtl="1"/>
              <a:endParaRPr lang="ar-SA">
                <a:cs typeface="PT Bold Heading" panose="02010400000000000000" pitchFamily="2" charset="-78"/>
              </a:endParaRPr>
            </a:p>
          </p:txBody>
        </p:sp>
        <p:sp>
          <p:nvSpPr>
            <p:cNvPr id="12" name="Freeform 30">
              <a:extLst>
                <a:ext uri="{FF2B5EF4-FFF2-40B4-BE49-F238E27FC236}">
                  <a16:creationId xmlns:a16="http://schemas.microsoft.com/office/drawing/2014/main" id="{B79BE197-54E2-A3A7-C529-0653C539A8FF}"/>
                </a:ext>
              </a:extLst>
            </p:cNvPr>
            <p:cNvSpPr/>
            <p:nvPr/>
          </p:nvSpPr>
          <p:spPr>
            <a:xfrm>
              <a:off x="4385090" y="1567319"/>
              <a:ext cx="789268" cy="792807"/>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2A8D87"/>
              </a:solidFill>
            </a:ln>
          </p:spPr>
          <p:txBody>
            <a:bodyPr/>
            <a:lstStyle/>
            <a:p>
              <a:pPr algn="r" rtl="1"/>
              <a:endParaRPr lang="ar-SA">
                <a:cs typeface="PT Bold Heading" panose="02010400000000000000" pitchFamily="2" charset="-78"/>
              </a:endParaRPr>
            </a:p>
          </p:txBody>
        </p:sp>
        <p:sp>
          <p:nvSpPr>
            <p:cNvPr id="13" name="Freeform 32">
              <a:extLst>
                <a:ext uri="{FF2B5EF4-FFF2-40B4-BE49-F238E27FC236}">
                  <a16:creationId xmlns:a16="http://schemas.microsoft.com/office/drawing/2014/main" id="{A718B752-C9C8-573A-8A73-FBE832552C0F}"/>
                </a:ext>
              </a:extLst>
            </p:cNvPr>
            <p:cNvSpPr/>
            <p:nvPr/>
          </p:nvSpPr>
          <p:spPr>
            <a:xfrm>
              <a:off x="1220170" y="3898513"/>
              <a:ext cx="2339384" cy="2184400"/>
            </a:xfrm>
            <a:custGeom>
              <a:avLst/>
              <a:gdLst/>
              <a:ahLst/>
              <a:cxnLst/>
              <a:rect l="l" t="t" r="r" b="b"/>
              <a:pathLst>
                <a:path w="2339384" h="2184400">
                  <a:moveTo>
                    <a:pt x="0" y="0"/>
                  </a:moveTo>
                  <a:lnTo>
                    <a:pt x="2339384" y="0"/>
                  </a:lnTo>
                  <a:lnTo>
                    <a:pt x="2339384" y="2184400"/>
                  </a:lnTo>
                  <a:lnTo>
                    <a:pt x="0" y="21844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algn="r" rtl="1"/>
              <a:endParaRPr lang="ar-SA">
                <a:cs typeface="PT Bold Heading" panose="02010400000000000000" pitchFamily="2" charset="-78"/>
              </a:endParaRPr>
            </a:p>
          </p:txBody>
        </p:sp>
        <p:sp>
          <p:nvSpPr>
            <p:cNvPr id="14" name="TextBox 33">
              <a:extLst>
                <a:ext uri="{FF2B5EF4-FFF2-40B4-BE49-F238E27FC236}">
                  <a16:creationId xmlns:a16="http://schemas.microsoft.com/office/drawing/2014/main" id="{12B0E83A-A6C9-22DB-D526-961CD1F48E3C}"/>
                </a:ext>
              </a:extLst>
            </p:cNvPr>
            <p:cNvSpPr txBox="1"/>
            <p:nvPr/>
          </p:nvSpPr>
          <p:spPr>
            <a:xfrm>
              <a:off x="63500" y="671111"/>
              <a:ext cx="4390051" cy="3424014"/>
            </a:xfrm>
            <a:prstGeom prst="rect">
              <a:avLst/>
            </a:prstGeom>
          </p:spPr>
          <p:txBody>
            <a:bodyPr lIns="0" tIns="0" rIns="0" bIns="0" rtlCol="0" anchor="t">
              <a:spAutoFit/>
            </a:bodyPr>
            <a:lstStyle/>
            <a:p>
              <a:pPr algn="ctr" rtl="1">
                <a:lnSpc>
                  <a:spcPts val="3851"/>
                </a:lnSpc>
              </a:pPr>
              <a:r>
                <a:rPr lang="en-US" sz="5000" dirty="0" err="1">
                  <a:solidFill>
                    <a:srgbClr val="191C1C"/>
                  </a:solidFill>
                  <a:latin typeface="Adobe Arabic" panose="02040503050201020203" pitchFamily="18" charset="-78"/>
                  <a:cs typeface="Adobe Arabic" panose="02040503050201020203" pitchFamily="18" charset="-78"/>
                </a:rPr>
                <a:t>تصميم</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واجهة</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المستخدم</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وتحديد</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وظائف</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جميع</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العناصر</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الموجودة</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فيها</a:t>
              </a:r>
              <a:r>
                <a:rPr lang="en-US" sz="5000" dirty="0">
                  <a:solidFill>
                    <a:srgbClr val="191C1C"/>
                  </a:solidFill>
                  <a:latin typeface="Adobe Arabic" panose="02040503050201020203" pitchFamily="18" charset="-78"/>
                  <a:cs typeface="Adobe Arabic" panose="02040503050201020203" pitchFamily="18" charset="-78"/>
                </a:rPr>
                <a:t> .</a:t>
              </a:r>
            </a:p>
          </p:txBody>
        </p:sp>
        <p:sp>
          <p:nvSpPr>
            <p:cNvPr id="17" name="TextBox 34">
              <a:extLst>
                <a:ext uri="{FF2B5EF4-FFF2-40B4-BE49-F238E27FC236}">
                  <a16:creationId xmlns:a16="http://schemas.microsoft.com/office/drawing/2014/main" id="{D441B0A8-3121-E27A-ED03-531C4DAD5A6D}"/>
                </a:ext>
              </a:extLst>
            </p:cNvPr>
            <p:cNvSpPr txBox="1"/>
            <p:nvPr/>
          </p:nvSpPr>
          <p:spPr>
            <a:xfrm>
              <a:off x="4445787" y="1584263"/>
              <a:ext cx="667875" cy="756617"/>
            </a:xfrm>
            <a:prstGeom prst="rect">
              <a:avLst/>
            </a:prstGeom>
          </p:spPr>
          <p:txBody>
            <a:bodyPr lIns="0" tIns="0" rIns="0" bIns="0" rtlCol="0" anchor="t">
              <a:spAutoFit/>
            </a:bodyPr>
            <a:lstStyle/>
            <a:p>
              <a:pPr algn="ctr" rtl="1">
                <a:lnSpc>
                  <a:spcPts val="4299"/>
                </a:lnSpc>
              </a:pPr>
              <a:r>
                <a:rPr lang="ar-SA" sz="4000" b="1" dirty="0">
                  <a:solidFill>
                    <a:srgbClr val="2A8D87"/>
                  </a:solidFill>
                  <a:latin typeface="Adobe Arabic" panose="02040503050201020203" pitchFamily="18" charset="-78"/>
                  <a:cs typeface="Adobe Arabic" panose="02040503050201020203" pitchFamily="18" charset="-78"/>
                </a:rPr>
                <a:t>4</a:t>
              </a:r>
              <a:endParaRPr lang="en-US" sz="4000" b="1" dirty="0">
                <a:solidFill>
                  <a:srgbClr val="2A8D87"/>
                </a:solidFill>
                <a:latin typeface="Adobe Arabic" panose="02040503050201020203" pitchFamily="18" charset="-78"/>
                <a:cs typeface="Adobe Arabic" panose="02040503050201020203" pitchFamily="18" charset="-78"/>
              </a:endParaRPr>
            </a:p>
          </p:txBody>
        </p:sp>
      </p:grpSp>
      <p:grpSp>
        <p:nvGrpSpPr>
          <p:cNvPr id="18" name="Group 35">
            <a:extLst>
              <a:ext uri="{FF2B5EF4-FFF2-40B4-BE49-F238E27FC236}">
                <a16:creationId xmlns:a16="http://schemas.microsoft.com/office/drawing/2014/main" id="{3B6BCC72-AA8E-1EB8-B976-418B4E0DEF99}"/>
              </a:ext>
            </a:extLst>
          </p:cNvPr>
          <p:cNvGrpSpPr/>
          <p:nvPr/>
        </p:nvGrpSpPr>
        <p:grpSpPr>
          <a:xfrm>
            <a:off x="6739404" y="4420178"/>
            <a:ext cx="4790534" cy="4525692"/>
            <a:chOff x="0" y="0"/>
            <a:chExt cx="5575176" cy="6034256"/>
          </a:xfrm>
        </p:grpSpPr>
        <p:sp>
          <p:nvSpPr>
            <p:cNvPr id="19" name="Freeform 37">
              <a:extLst>
                <a:ext uri="{FF2B5EF4-FFF2-40B4-BE49-F238E27FC236}">
                  <a16:creationId xmlns:a16="http://schemas.microsoft.com/office/drawing/2014/main" id="{B86F1D85-29B7-D440-A8F2-A2D634F51324}"/>
                </a:ext>
              </a:extLst>
            </p:cNvPr>
            <p:cNvSpPr/>
            <p:nvPr/>
          </p:nvSpPr>
          <p:spPr>
            <a:xfrm>
              <a:off x="629160" y="2345248"/>
              <a:ext cx="3557301" cy="3573247"/>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194">
                <a:alpha val="37647"/>
              </a:srgbClr>
            </a:solidFill>
          </p:spPr>
          <p:txBody>
            <a:bodyPr/>
            <a:lstStyle/>
            <a:p>
              <a:pPr algn="r" rtl="1"/>
              <a:endParaRPr lang="ar-SA">
                <a:cs typeface="PT Bold Heading" panose="02010400000000000000" pitchFamily="2" charset="-78"/>
              </a:endParaRPr>
            </a:p>
          </p:txBody>
        </p:sp>
        <p:sp>
          <p:nvSpPr>
            <p:cNvPr id="20" name="Freeform 40">
              <a:extLst>
                <a:ext uri="{FF2B5EF4-FFF2-40B4-BE49-F238E27FC236}">
                  <a16:creationId xmlns:a16="http://schemas.microsoft.com/office/drawing/2014/main" id="{63DF83D1-5885-1239-3B6A-B17DB38D7C21}"/>
                </a:ext>
              </a:extLst>
            </p:cNvPr>
            <p:cNvSpPr/>
            <p:nvPr/>
          </p:nvSpPr>
          <p:spPr>
            <a:xfrm>
              <a:off x="0" y="0"/>
              <a:ext cx="5180544" cy="4131871"/>
            </a:xfrm>
            <a:custGeom>
              <a:avLst/>
              <a:gdLst/>
              <a:ahLst/>
              <a:cxnLst/>
              <a:rect l="l" t="t" r="r" b="b"/>
              <a:pathLst>
                <a:path w="1224642" h="976744">
                  <a:moveTo>
                    <a:pt x="17933" y="0"/>
                  </a:moveTo>
                  <a:lnTo>
                    <a:pt x="1206709" y="0"/>
                  </a:lnTo>
                  <a:cubicBezTo>
                    <a:pt x="1216613" y="0"/>
                    <a:pt x="1224642" y="8029"/>
                    <a:pt x="1224642" y="17933"/>
                  </a:cubicBezTo>
                  <a:lnTo>
                    <a:pt x="1224642" y="958811"/>
                  </a:lnTo>
                  <a:cubicBezTo>
                    <a:pt x="1224642" y="963567"/>
                    <a:pt x="1222753" y="968128"/>
                    <a:pt x="1219390" y="971491"/>
                  </a:cubicBezTo>
                  <a:cubicBezTo>
                    <a:pt x="1216027" y="974855"/>
                    <a:pt x="1211465" y="976744"/>
                    <a:pt x="1206709" y="976744"/>
                  </a:cubicBezTo>
                  <a:lnTo>
                    <a:pt x="17933" y="976744"/>
                  </a:lnTo>
                  <a:cubicBezTo>
                    <a:pt x="13177" y="976744"/>
                    <a:pt x="8616" y="974855"/>
                    <a:pt x="5252" y="971491"/>
                  </a:cubicBezTo>
                  <a:cubicBezTo>
                    <a:pt x="1889" y="968128"/>
                    <a:pt x="0" y="963567"/>
                    <a:pt x="0" y="958811"/>
                  </a:cubicBezTo>
                  <a:lnTo>
                    <a:pt x="0" y="17933"/>
                  </a:lnTo>
                  <a:cubicBezTo>
                    <a:pt x="0" y="13177"/>
                    <a:pt x="1889" y="8616"/>
                    <a:pt x="5252" y="5252"/>
                  </a:cubicBezTo>
                  <a:cubicBezTo>
                    <a:pt x="8616" y="1889"/>
                    <a:pt x="13177" y="0"/>
                    <a:pt x="17933" y="0"/>
                  </a:cubicBezTo>
                  <a:close/>
                </a:path>
              </a:pathLst>
            </a:custGeom>
            <a:solidFill>
              <a:srgbClr val="FFFFFF"/>
            </a:solidFill>
            <a:ln w="38100">
              <a:solidFill>
                <a:srgbClr val="959E9D"/>
              </a:solidFill>
            </a:ln>
          </p:spPr>
          <p:txBody>
            <a:bodyPr/>
            <a:lstStyle/>
            <a:p>
              <a:pPr algn="r" rtl="1"/>
              <a:endParaRPr lang="ar-SA">
                <a:cs typeface="PT Bold Heading" panose="02010400000000000000" pitchFamily="2" charset="-78"/>
              </a:endParaRPr>
            </a:p>
          </p:txBody>
        </p:sp>
        <p:sp>
          <p:nvSpPr>
            <p:cNvPr id="21" name="Freeform 43">
              <a:extLst>
                <a:ext uri="{FF2B5EF4-FFF2-40B4-BE49-F238E27FC236}">
                  <a16:creationId xmlns:a16="http://schemas.microsoft.com/office/drawing/2014/main" id="{82A32A53-C5EB-45B0-92B5-3108B4A8D7A6}"/>
                </a:ext>
              </a:extLst>
            </p:cNvPr>
            <p:cNvSpPr/>
            <p:nvPr/>
          </p:nvSpPr>
          <p:spPr>
            <a:xfrm>
              <a:off x="4785908" y="1567319"/>
              <a:ext cx="789268" cy="792807"/>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2A8D87"/>
              </a:solidFill>
            </a:ln>
          </p:spPr>
          <p:txBody>
            <a:bodyPr/>
            <a:lstStyle/>
            <a:p>
              <a:pPr algn="r" rtl="1"/>
              <a:endParaRPr lang="ar-SA">
                <a:cs typeface="PT Bold Heading" panose="02010400000000000000" pitchFamily="2" charset="-78"/>
              </a:endParaRPr>
            </a:p>
          </p:txBody>
        </p:sp>
        <p:sp>
          <p:nvSpPr>
            <p:cNvPr id="22" name="Freeform 45">
              <a:extLst>
                <a:ext uri="{FF2B5EF4-FFF2-40B4-BE49-F238E27FC236}">
                  <a16:creationId xmlns:a16="http://schemas.microsoft.com/office/drawing/2014/main" id="{928795FF-C921-F5C2-295D-19EA4F6E8295}"/>
                </a:ext>
              </a:extLst>
            </p:cNvPr>
            <p:cNvSpPr/>
            <p:nvPr/>
          </p:nvSpPr>
          <p:spPr>
            <a:xfrm>
              <a:off x="1194973" y="3923913"/>
              <a:ext cx="2425682" cy="2110343"/>
            </a:xfrm>
            <a:custGeom>
              <a:avLst/>
              <a:gdLst/>
              <a:ahLst/>
              <a:cxnLst/>
              <a:rect l="l" t="t" r="r" b="b"/>
              <a:pathLst>
                <a:path w="2425682" h="2110343">
                  <a:moveTo>
                    <a:pt x="0" y="0"/>
                  </a:moveTo>
                  <a:lnTo>
                    <a:pt x="2425681" y="0"/>
                  </a:lnTo>
                  <a:lnTo>
                    <a:pt x="2425681" y="2110343"/>
                  </a:lnTo>
                  <a:lnTo>
                    <a:pt x="0" y="2110343"/>
                  </a:lnTo>
                  <a:lnTo>
                    <a:pt x="0" y="0"/>
                  </a:lnTo>
                  <a:close/>
                </a:path>
              </a:pathLst>
            </a:custGeom>
            <a:blipFill>
              <a:blip r:embed="rId15"/>
              <a:stretch>
                <a:fillRect/>
              </a:stretch>
            </a:blipFill>
          </p:spPr>
          <p:txBody>
            <a:bodyPr/>
            <a:lstStyle/>
            <a:p>
              <a:pPr algn="r" rtl="1"/>
              <a:endParaRPr lang="ar-SA">
                <a:cs typeface="PT Bold Heading" panose="02010400000000000000" pitchFamily="2" charset="-78"/>
              </a:endParaRPr>
            </a:p>
          </p:txBody>
        </p:sp>
        <p:sp>
          <p:nvSpPr>
            <p:cNvPr id="23" name="TextBox 46">
              <a:extLst>
                <a:ext uri="{FF2B5EF4-FFF2-40B4-BE49-F238E27FC236}">
                  <a16:creationId xmlns:a16="http://schemas.microsoft.com/office/drawing/2014/main" id="{158C8830-F5B7-C651-550F-7AA03A5449BF}"/>
                </a:ext>
              </a:extLst>
            </p:cNvPr>
            <p:cNvSpPr txBox="1"/>
            <p:nvPr/>
          </p:nvSpPr>
          <p:spPr>
            <a:xfrm>
              <a:off x="330553" y="310119"/>
              <a:ext cx="4519434" cy="3424015"/>
            </a:xfrm>
            <a:prstGeom prst="rect">
              <a:avLst/>
            </a:prstGeom>
          </p:spPr>
          <p:txBody>
            <a:bodyPr lIns="0" tIns="0" rIns="0" bIns="0" rtlCol="0" anchor="t">
              <a:spAutoFit/>
            </a:bodyPr>
            <a:lstStyle/>
            <a:p>
              <a:pPr algn="ctr" rtl="1">
                <a:lnSpc>
                  <a:spcPts val="3851"/>
                </a:lnSpc>
              </a:pP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تصميم</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الواجهة</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لتبادل</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البيانات</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مع</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أنظمة</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تقنية</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المعلومات</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والاتصالات</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الأخرى</a:t>
              </a:r>
              <a:r>
                <a:rPr lang="en-US" sz="5000" dirty="0">
                  <a:solidFill>
                    <a:srgbClr val="191C1C"/>
                  </a:solidFill>
                  <a:latin typeface="Adobe Arabic" panose="02040503050201020203" pitchFamily="18" charset="-78"/>
                  <a:cs typeface="Adobe Arabic" panose="02040503050201020203" pitchFamily="18" charset="-78"/>
                </a:rPr>
                <a:t> .</a:t>
              </a:r>
            </a:p>
          </p:txBody>
        </p:sp>
        <p:sp>
          <p:nvSpPr>
            <p:cNvPr id="24" name="TextBox 47">
              <a:extLst>
                <a:ext uri="{FF2B5EF4-FFF2-40B4-BE49-F238E27FC236}">
                  <a16:creationId xmlns:a16="http://schemas.microsoft.com/office/drawing/2014/main" id="{153E2247-B1C0-8680-ABA4-A7D2960E4869}"/>
                </a:ext>
              </a:extLst>
            </p:cNvPr>
            <p:cNvSpPr txBox="1"/>
            <p:nvPr/>
          </p:nvSpPr>
          <p:spPr>
            <a:xfrm>
              <a:off x="4846605" y="1584263"/>
              <a:ext cx="667875" cy="756617"/>
            </a:xfrm>
            <a:prstGeom prst="rect">
              <a:avLst/>
            </a:prstGeom>
          </p:spPr>
          <p:txBody>
            <a:bodyPr lIns="0" tIns="0" rIns="0" bIns="0" rtlCol="0" anchor="t">
              <a:spAutoFit/>
            </a:bodyPr>
            <a:lstStyle/>
            <a:p>
              <a:pPr algn="ctr" rtl="1">
                <a:lnSpc>
                  <a:spcPts val="4299"/>
                </a:lnSpc>
              </a:pPr>
              <a:r>
                <a:rPr lang="ar-SA" sz="4000" b="1" dirty="0">
                  <a:solidFill>
                    <a:srgbClr val="2A8D87"/>
                  </a:solidFill>
                  <a:latin typeface="Adobe Arabic" panose="02040503050201020203" pitchFamily="18" charset="-78"/>
                  <a:cs typeface="Adobe Arabic" panose="02040503050201020203" pitchFamily="18" charset="-78"/>
                </a:rPr>
                <a:t>6</a:t>
              </a:r>
              <a:endParaRPr lang="en-US" sz="4000" b="1" dirty="0">
                <a:solidFill>
                  <a:srgbClr val="2A8D87"/>
                </a:solidFill>
                <a:latin typeface="Adobe Arabic" panose="02040503050201020203" pitchFamily="18" charset="-78"/>
                <a:cs typeface="Adobe Arabic" panose="02040503050201020203" pitchFamily="18" charset="-78"/>
              </a:endParaRPr>
            </a:p>
          </p:txBody>
        </p:sp>
      </p:grpSp>
      <p:grpSp>
        <p:nvGrpSpPr>
          <p:cNvPr id="25" name="Group 48">
            <a:extLst>
              <a:ext uri="{FF2B5EF4-FFF2-40B4-BE49-F238E27FC236}">
                <a16:creationId xmlns:a16="http://schemas.microsoft.com/office/drawing/2014/main" id="{A5EB465C-EC0E-F5B0-FCB0-B5FDF5B5F30D}"/>
              </a:ext>
            </a:extLst>
          </p:cNvPr>
          <p:cNvGrpSpPr/>
          <p:nvPr/>
        </p:nvGrpSpPr>
        <p:grpSpPr>
          <a:xfrm>
            <a:off x="1421104" y="4376913"/>
            <a:ext cx="4707479" cy="4677204"/>
            <a:chOff x="0" y="0"/>
            <a:chExt cx="5392888" cy="6236272"/>
          </a:xfrm>
        </p:grpSpPr>
        <p:sp>
          <p:nvSpPr>
            <p:cNvPr id="26" name="Freeform 50">
              <a:extLst>
                <a:ext uri="{FF2B5EF4-FFF2-40B4-BE49-F238E27FC236}">
                  <a16:creationId xmlns:a16="http://schemas.microsoft.com/office/drawing/2014/main" id="{1D3E4D0D-78D4-5E2C-AD4D-B95AF22D401E}"/>
                </a:ext>
              </a:extLst>
            </p:cNvPr>
            <p:cNvSpPr/>
            <p:nvPr/>
          </p:nvSpPr>
          <p:spPr>
            <a:xfrm>
              <a:off x="587973" y="2345248"/>
              <a:ext cx="3557301" cy="3573247"/>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194">
                <a:alpha val="37647"/>
              </a:srgbClr>
            </a:solidFill>
          </p:spPr>
          <p:txBody>
            <a:bodyPr/>
            <a:lstStyle/>
            <a:p>
              <a:pPr algn="r" rtl="1"/>
              <a:endParaRPr lang="ar-SA">
                <a:cs typeface="PT Bold Heading" panose="02010400000000000000" pitchFamily="2" charset="-78"/>
              </a:endParaRPr>
            </a:p>
          </p:txBody>
        </p:sp>
        <p:sp>
          <p:nvSpPr>
            <p:cNvPr id="27" name="Freeform 53">
              <a:extLst>
                <a:ext uri="{FF2B5EF4-FFF2-40B4-BE49-F238E27FC236}">
                  <a16:creationId xmlns:a16="http://schemas.microsoft.com/office/drawing/2014/main" id="{5A2D5ED3-8594-4A1F-8A12-E0ABFF61ACB2}"/>
                </a:ext>
              </a:extLst>
            </p:cNvPr>
            <p:cNvSpPr/>
            <p:nvPr/>
          </p:nvSpPr>
          <p:spPr>
            <a:xfrm>
              <a:off x="0" y="0"/>
              <a:ext cx="4998255" cy="4131871"/>
            </a:xfrm>
            <a:custGeom>
              <a:avLst/>
              <a:gdLst/>
              <a:ahLst/>
              <a:cxnLst/>
              <a:rect l="l" t="t" r="r" b="b"/>
              <a:pathLst>
                <a:path w="1181551" h="976744">
                  <a:moveTo>
                    <a:pt x="18587" y="0"/>
                  </a:moveTo>
                  <a:lnTo>
                    <a:pt x="1162964" y="0"/>
                  </a:lnTo>
                  <a:cubicBezTo>
                    <a:pt x="1173229" y="0"/>
                    <a:pt x="1181551" y="8322"/>
                    <a:pt x="1181551" y="18587"/>
                  </a:cubicBezTo>
                  <a:lnTo>
                    <a:pt x="1181551" y="958157"/>
                  </a:lnTo>
                  <a:cubicBezTo>
                    <a:pt x="1181551" y="968422"/>
                    <a:pt x="1173229" y="976744"/>
                    <a:pt x="1162964" y="976744"/>
                  </a:cubicBezTo>
                  <a:lnTo>
                    <a:pt x="18587" y="976744"/>
                  </a:lnTo>
                  <a:cubicBezTo>
                    <a:pt x="13657" y="976744"/>
                    <a:pt x="8930" y="974786"/>
                    <a:pt x="5444" y="971300"/>
                  </a:cubicBezTo>
                  <a:cubicBezTo>
                    <a:pt x="1958" y="967814"/>
                    <a:pt x="0" y="963086"/>
                    <a:pt x="0" y="958157"/>
                  </a:cubicBezTo>
                  <a:lnTo>
                    <a:pt x="0" y="18587"/>
                  </a:lnTo>
                  <a:cubicBezTo>
                    <a:pt x="0" y="8322"/>
                    <a:pt x="8322" y="0"/>
                    <a:pt x="18587" y="0"/>
                  </a:cubicBezTo>
                  <a:close/>
                </a:path>
              </a:pathLst>
            </a:custGeom>
            <a:solidFill>
              <a:srgbClr val="FFFFFF"/>
            </a:solidFill>
            <a:ln w="38100">
              <a:solidFill>
                <a:srgbClr val="959E9D"/>
              </a:solidFill>
            </a:ln>
          </p:spPr>
          <p:txBody>
            <a:bodyPr/>
            <a:lstStyle/>
            <a:p>
              <a:pPr algn="r" rtl="1"/>
              <a:endParaRPr lang="ar-SA">
                <a:cs typeface="PT Bold Heading" panose="02010400000000000000" pitchFamily="2" charset="-78"/>
              </a:endParaRPr>
            </a:p>
          </p:txBody>
        </p:sp>
        <p:sp>
          <p:nvSpPr>
            <p:cNvPr id="28" name="Freeform 56">
              <a:extLst>
                <a:ext uri="{FF2B5EF4-FFF2-40B4-BE49-F238E27FC236}">
                  <a16:creationId xmlns:a16="http://schemas.microsoft.com/office/drawing/2014/main" id="{AA9753F6-12B3-5ED5-9E3D-7D4EE22CFC6E}"/>
                </a:ext>
              </a:extLst>
            </p:cNvPr>
            <p:cNvSpPr/>
            <p:nvPr/>
          </p:nvSpPr>
          <p:spPr>
            <a:xfrm>
              <a:off x="4603619" y="1567319"/>
              <a:ext cx="789269" cy="792807"/>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2A8D87"/>
              </a:solidFill>
            </a:ln>
          </p:spPr>
          <p:txBody>
            <a:bodyPr/>
            <a:lstStyle/>
            <a:p>
              <a:pPr algn="r" rtl="1"/>
              <a:endParaRPr lang="ar-SA">
                <a:cs typeface="PT Bold Heading" panose="02010400000000000000" pitchFamily="2" charset="-78"/>
              </a:endParaRPr>
            </a:p>
          </p:txBody>
        </p:sp>
        <p:sp>
          <p:nvSpPr>
            <p:cNvPr id="29" name="Freeform 58">
              <a:extLst>
                <a:ext uri="{FF2B5EF4-FFF2-40B4-BE49-F238E27FC236}">
                  <a16:creationId xmlns:a16="http://schemas.microsoft.com/office/drawing/2014/main" id="{01E11292-7DEB-E95E-4582-8399297895D2}"/>
                </a:ext>
              </a:extLst>
            </p:cNvPr>
            <p:cNvSpPr/>
            <p:nvPr/>
          </p:nvSpPr>
          <p:spPr>
            <a:xfrm>
              <a:off x="1216521" y="3821355"/>
              <a:ext cx="2300209" cy="2414917"/>
            </a:xfrm>
            <a:custGeom>
              <a:avLst/>
              <a:gdLst/>
              <a:ahLst/>
              <a:cxnLst/>
              <a:rect l="l" t="t" r="r" b="b"/>
              <a:pathLst>
                <a:path w="2300209" h="2414917">
                  <a:moveTo>
                    <a:pt x="0" y="0"/>
                  </a:moveTo>
                  <a:lnTo>
                    <a:pt x="2300208" y="0"/>
                  </a:lnTo>
                  <a:lnTo>
                    <a:pt x="2300208" y="2414917"/>
                  </a:lnTo>
                  <a:lnTo>
                    <a:pt x="0" y="241491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algn="r" rtl="1"/>
              <a:endParaRPr lang="ar-SA">
                <a:cs typeface="PT Bold Heading" panose="02010400000000000000" pitchFamily="2" charset="-78"/>
              </a:endParaRPr>
            </a:p>
          </p:txBody>
        </p:sp>
        <p:sp>
          <p:nvSpPr>
            <p:cNvPr id="30" name="TextBox 59">
              <a:extLst>
                <a:ext uri="{FF2B5EF4-FFF2-40B4-BE49-F238E27FC236}">
                  <a16:creationId xmlns:a16="http://schemas.microsoft.com/office/drawing/2014/main" id="{BF5613C3-BD72-8417-90AC-E6569464D43F}"/>
                </a:ext>
              </a:extLst>
            </p:cNvPr>
            <p:cNvSpPr txBox="1"/>
            <p:nvPr/>
          </p:nvSpPr>
          <p:spPr>
            <a:xfrm>
              <a:off x="360920" y="361539"/>
              <a:ext cx="4240931" cy="4090864"/>
            </a:xfrm>
            <a:prstGeom prst="rect">
              <a:avLst/>
            </a:prstGeom>
          </p:spPr>
          <p:txBody>
            <a:bodyPr lIns="0" tIns="0" rIns="0" bIns="0" rtlCol="0" anchor="t">
              <a:spAutoFit/>
            </a:bodyPr>
            <a:lstStyle/>
            <a:p>
              <a:pPr algn="ctr" rtl="1">
                <a:lnSpc>
                  <a:spcPts val="3851"/>
                </a:lnSpc>
              </a:pPr>
              <a:r>
                <a:rPr lang="en-US" sz="5000" dirty="0" err="1">
                  <a:solidFill>
                    <a:srgbClr val="191C1C"/>
                  </a:solidFill>
                  <a:latin typeface="Adobe Arabic" panose="02040503050201020203" pitchFamily="18" charset="-78"/>
                  <a:cs typeface="Adobe Arabic" panose="02040503050201020203" pitchFamily="18" charset="-78"/>
                </a:rPr>
                <a:t>تحديد</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طريقة</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اختبار</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النظام</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والبيانات</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المستخدمة</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للاختبار</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وكيفية</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استخدامها</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في</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ضمان</a:t>
              </a:r>
              <a:r>
                <a:rPr lang="en-US" sz="5000" dirty="0">
                  <a:solidFill>
                    <a:srgbClr val="191C1C"/>
                  </a:solidFill>
                  <a:latin typeface="Adobe Arabic" panose="02040503050201020203" pitchFamily="18" charset="-78"/>
                  <a:cs typeface="Adobe Arabic" panose="02040503050201020203" pitchFamily="18" charset="-78"/>
                </a:rPr>
                <a:t> </a:t>
              </a:r>
              <a:r>
                <a:rPr lang="en-US" sz="5000" dirty="0" err="1">
                  <a:solidFill>
                    <a:srgbClr val="191C1C"/>
                  </a:solidFill>
                  <a:latin typeface="Adobe Arabic" panose="02040503050201020203" pitchFamily="18" charset="-78"/>
                  <a:cs typeface="Adobe Arabic" panose="02040503050201020203" pitchFamily="18" charset="-78"/>
                </a:rPr>
                <a:t>الجودة</a:t>
              </a:r>
              <a:r>
                <a:rPr lang="en-US" sz="5000" dirty="0">
                  <a:solidFill>
                    <a:srgbClr val="191C1C"/>
                  </a:solidFill>
                  <a:latin typeface="Adobe Arabic" panose="02040503050201020203" pitchFamily="18" charset="-78"/>
                  <a:cs typeface="Adobe Arabic" panose="02040503050201020203" pitchFamily="18" charset="-78"/>
                </a:rPr>
                <a:t> .</a:t>
              </a:r>
            </a:p>
          </p:txBody>
        </p:sp>
        <p:sp>
          <p:nvSpPr>
            <p:cNvPr id="31" name="TextBox 60">
              <a:extLst>
                <a:ext uri="{FF2B5EF4-FFF2-40B4-BE49-F238E27FC236}">
                  <a16:creationId xmlns:a16="http://schemas.microsoft.com/office/drawing/2014/main" id="{570FE2B3-4EAD-09D4-C1E0-16A75315D05D}"/>
                </a:ext>
              </a:extLst>
            </p:cNvPr>
            <p:cNvSpPr txBox="1"/>
            <p:nvPr/>
          </p:nvSpPr>
          <p:spPr>
            <a:xfrm>
              <a:off x="4664318" y="1584263"/>
              <a:ext cx="667874" cy="756617"/>
            </a:xfrm>
            <a:prstGeom prst="rect">
              <a:avLst/>
            </a:prstGeom>
          </p:spPr>
          <p:txBody>
            <a:bodyPr lIns="0" tIns="0" rIns="0" bIns="0" rtlCol="0" anchor="t">
              <a:spAutoFit/>
            </a:bodyPr>
            <a:lstStyle/>
            <a:p>
              <a:pPr algn="ctr" rtl="1">
                <a:lnSpc>
                  <a:spcPts val="4299"/>
                </a:lnSpc>
              </a:pPr>
              <a:r>
                <a:rPr lang="ar-SA" sz="4000" b="1" dirty="0">
                  <a:solidFill>
                    <a:srgbClr val="2A8D87"/>
                  </a:solidFill>
                  <a:latin typeface="Adobe Arabic" panose="02040503050201020203" pitchFamily="18" charset="-78"/>
                  <a:cs typeface="Adobe Arabic" panose="02040503050201020203" pitchFamily="18" charset="-78"/>
                </a:rPr>
                <a:t>7</a:t>
              </a:r>
              <a:endParaRPr lang="en-US" sz="4000" b="1" dirty="0">
                <a:solidFill>
                  <a:srgbClr val="2A8D87"/>
                </a:solidFill>
                <a:latin typeface="Adobe Arabic" panose="02040503050201020203" pitchFamily="18" charset="-78"/>
                <a:cs typeface="Adobe Arabic" panose="02040503050201020203" pitchFamily="18" charset="-78"/>
              </a:endParaRPr>
            </a:p>
          </p:txBody>
        </p:sp>
      </p:grpSp>
    </p:spTree>
    <p:extLst>
      <p:ext uri="{BB962C8B-B14F-4D97-AF65-F5344CB8AC3E}">
        <p14:creationId xmlns:p14="http://schemas.microsoft.com/office/powerpoint/2010/main" val="299411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ar-SA"/>
          </a:p>
        </p:txBody>
      </p:sp>
      <p:sp>
        <p:nvSpPr>
          <p:cNvPr id="4" name="Freeform 4"/>
          <p:cNvSpPr/>
          <p:nvPr/>
        </p:nvSpPr>
        <p:spPr>
          <a:xfrm rot="1699596">
            <a:off x="3397929" y="1529187"/>
            <a:ext cx="862925" cy="812718"/>
          </a:xfrm>
          <a:custGeom>
            <a:avLst/>
            <a:gdLst/>
            <a:ahLst/>
            <a:cxnLst/>
            <a:rect l="l" t="t" r="r" b="b"/>
            <a:pathLst>
              <a:path w="862925" h="812718">
                <a:moveTo>
                  <a:pt x="0" y="0"/>
                </a:moveTo>
                <a:lnTo>
                  <a:pt x="862925" y="0"/>
                </a:lnTo>
                <a:lnTo>
                  <a:pt x="862925" y="812718"/>
                </a:lnTo>
                <a:lnTo>
                  <a:pt x="0" y="8127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ar-SA"/>
          </a:p>
        </p:txBody>
      </p:sp>
      <p:sp>
        <p:nvSpPr>
          <p:cNvPr id="6" name="Freeform 6"/>
          <p:cNvSpPr/>
          <p:nvPr/>
        </p:nvSpPr>
        <p:spPr>
          <a:xfrm rot="2962300">
            <a:off x="-662544" y="-398389"/>
            <a:ext cx="2786716" cy="2854178"/>
          </a:xfrm>
          <a:custGeom>
            <a:avLst/>
            <a:gdLst/>
            <a:ahLst/>
            <a:cxnLst/>
            <a:rect l="l" t="t" r="r" b="b"/>
            <a:pathLst>
              <a:path w="2786716" h="2854178">
                <a:moveTo>
                  <a:pt x="0" y="0"/>
                </a:moveTo>
                <a:lnTo>
                  <a:pt x="2786715" y="0"/>
                </a:lnTo>
                <a:lnTo>
                  <a:pt x="2786715" y="2854178"/>
                </a:lnTo>
                <a:lnTo>
                  <a:pt x="0" y="2854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a:p>
        </p:txBody>
      </p:sp>
      <p:sp>
        <p:nvSpPr>
          <p:cNvPr id="20" name="Freeform 20"/>
          <p:cNvSpPr/>
          <p:nvPr/>
        </p:nvSpPr>
        <p:spPr>
          <a:xfrm rot="1546427">
            <a:off x="13538009" y="1759590"/>
            <a:ext cx="813183" cy="680117"/>
          </a:xfrm>
          <a:custGeom>
            <a:avLst/>
            <a:gdLst/>
            <a:ahLst/>
            <a:cxnLst/>
            <a:rect l="l" t="t" r="r" b="b"/>
            <a:pathLst>
              <a:path w="813183" h="680117">
                <a:moveTo>
                  <a:pt x="0" y="0"/>
                </a:moveTo>
                <a:lnTo>
                  <a:pt x="813183" y="0"/>
                </a:lnTo>
                <a:lnTo>
                  <a:pt x="813183" y="680116"/>
                </a:lnTo>
                <a:lnTo>
                  <a:pt x="0" y="6801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ar-SA"/>
          </a:p>
        </p:txBody>
      </p:sp>
      <p:sp>
        <p:nvSpPr>
          <p:cNvPr id="31" name="Freeform 31"/>
          <p:cNvSpPr/>
          <p:nvPr/>
        </p:nvSpPr>
        <p:spPr>
          <a:xfrm rot="-1803884">
            <a:off x="11192331" y="8780757"/>
            <a:ext cx="2366203" cy="955086"/>
          </a:xfrm>
          <a:custGeom>
            <a:avLst/>
            <a:gdLst/>
            <a:ahLst/>
            <a:cxnLst/>
            <a:rect l="l" t="t" r="r" b="b"/>
            <a:pathLst>
              <a:path w="2366203" h="955086">
                <a:moveTo>
                  <a:pt x="0" y="0"/>
                </a:moveTo>
                <a:lnTo>
                  <a:pt x="2366203" y="0"/>
                </a:lnTo>
                <a:lnTo>
                  <a:pt x="2366203" y="955086"/>
                </a:lnTo>
                <a:lnTo>
                  <a:pt x="0" y="9550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ar-SA"/>
          </a:p>
        </p:txBody>
      </p:sp>
      <p:sp>
        <p:nvSpPr>
          <p:cNvPr id="7" name="Freeform 7"/>
          <p:cNvSpPr/>
          <p:nvPr/>
        </p:nvSpPr>
        <p:spPr>
          <a:xfrm rot="8100000">
            <a:off x="16114224" y="900445"/>
            <a:ext cx="2290151" cy="1798810"/>
          </a:xfrm>
          <a:custGeom>
            <a:avLst/>
            <a:gdLst/>
            <a:ahLst/>
            <a:cxnLst/>
            <a:rect l="l" t="t" r="r" b="b"/>
            <a:pathLst>
              <a:path w="2290151" h="1798810">
                <a:moveTo>
                  <a:pt x="0" y="0"/>
                </a:moveTo>
                <a:lnTo>
                  <a:pt x="2290152" y="0"/>
                </a:lnTo>
                <a:lnTo>
                  <a:pt x="2290152" y="1798810"/>
                </a:lnTo>
                <a:lnTo>
                  <a:pt x="0" y="1798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ar-SA"/>
          </a:p>
        </p:txBody>
      </p:sp>
      <p:sp>
        <p:nvSpPr>
          <p:cNvPr id="46" name="TextBox 29">
            <a:extLst>
              <a:ext uri="{FF2B5EF4-FFF2-40B4-BE49-F238E27FC236}">
                <a16:creationId xmlns:a16="http://schemas.microsoft.com/office/drawing/2014/main" id="{ADDC5E96-1172-C5F2-A064-85D2D78FB76F}"/>
              </a:ext>
            </a:extLst>
          </p:cNvPr>
          <p:cNvSpPr txBox="1"/>
          <p:nvPr/>
        </p:nvSpPr>
        <p:spPr>
          <a:xfrm>
            <a:off x="4544980" y="6710315"/>
            <a:ext cx="11535944"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47" name="Freeform 3">
            <a:extLst>
              <a:ext uri="{FF2B5EF4-FFF2-40B4-BE49-F238E27FC236}">
                <a16:creationId xmlns:a16="http://schemas.microsoft.com/office/drawing/2014/main" id="{A05E1D69-8E74-FC63-EAD5-5CE606D5DF38}"/>
              </a:ext>
            </a:extLst>
          </p:cNvPr>
          <p:cNvSpPr/>
          <p:nvPr/>
        </p:nvSpPr>
        <p:spPr>
          <a:xfrm>
            <a:off x="640484" y="800100"/>
            <a:ext cx="16616691" cy="9132717"/>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3"/>
            <a:stretch>
              <a:fillRect t="-451" r="-56646" b="-4863"/>
            </a:stretch>
          </a:blipFill>
        </p:spPr>
        <p:txBody>
          <a:bodyPr/>
          <a:lstStyle/>
          <a:p>
            <a:endParaRPr lang="ar-SA"/>
          </a:p>
        </p:txBody>
      </p:sp>
      <p:sp>
        <p:nvSpPr>
          <p:cNvPr id="3" name="مربع نص 2">
            <a:extLst>
              <a:ext uri="{FF2B5EF4-FFF2-40B4-BE49-F238E27FC236}">
                <a16:creationId xmlns:a16="http://schemas.microsoft.com/office/drawing/2014/main" id="{84FC64C1-07C0-EF21-AE9F-19775B3F800E}"/>
              </a:ext>
            </a:extLst>
          </p:cNvPr>
          <p:cNvSpPr txBox="1"/>
          <p:nvPr/>
        </p:nvSpPr>
        <p:spPr>
          <a:xfrm>
            <a:off x="6432248" y="3521898"/>
            <a:ext cx="10800346" cy="4708981"/>
          </a:xfrm>
          <a:prstGeom prst="rect">
            <a:avLst/>
          </a:prstGeom>
          <a:noFill/>
        </p:spPr>
        <p:txBody>
          <a:bodyPr wrap="square">
            <a:spAutoFit/>
          </a:bodyPr>
          <a:lstStyle/>
          <a:p>
            <a:pPr algn="ctr" rtl="1"/>
            <a:r>
              <a:rPr lang="ar-SA" sz="6000" b="1" u="sng" dirty="0">
                <a:solidFill>
                  <a:srgbClr val="FF0000"/>
                </a:solidFill>
                <a:uFill>
                  <a:solidFill>
                    <a:srgbClr val="323C40"/>
                  </a:solidFill>
                </a:uFill>
                <a:latin typeface="Adobe Arabic" panose="02040503050201020203" pitchFamily="18" charset="-78"/>
                <a:cs typeface="Adobe Arabic" panose="02040503050201020203" pitchFamily="18" charset="-78"/>
              </a:rPr>
              <a:t>مثلا</a:t>
            </a:r>
            <a:r>
              <a:rPr lang="ar-SA" sz="6000" b="1" dirty="0">
                <a:uFill>
                  <a:solidFill>
                    <a:srgbClr val="323C40"/>
                  </a:solidFill>
                </a:uFill>
                <a:latin typeface="Adobe Arabic" panose="02040503050201020203" pitchFamily="18" charset="-78"/>
                <a:cs typeface="Adobe Arabic" panose="02040503050201020203" pitchFamily="18" charset="-78"/>
              </a:rPr>
              <a:t> في</a:t>
            </a:r>
            <a:r>
              <a:rPr lang="en-US" sz="6000" b="1" dirty="0">
                <a:uFill>
                  <a:solidFill>
                    <a:srgbClr val="323C40"/>
                  </a:solidFill>
                </a:uFill>
                <a:latin typeface="Adobe Arabic" panose="02040503050201020203" pitchFamily="18" charset="-78"/>
                <a:cs typeface="Adobe Arabic" panose="02040503050201020203" pitchFamily="18" charset="-78"/>
              </a:rPr>
              <a:t> نظام </a:t>
            </a:r>
            <a:r>
              <a:rPr lang="en-US" sz="6000" b="1" dirty="0" err="1">
                <a:uFill>
                  <a:solidFill>
                    <a:srgbClr val="323C40"/>
                  </a:solidFill>
                </a:uFill>
                <a:latin typeface="Adobe Arabic" panose="02040503050201020203" pitchFamily="18" charset="-78"/>
                <a:cs typeface="Adobe Arabic" panose="02040503050201020203" pitchFamily="18" charset="-78"/>
              </a:rPr>
              <a:t>الخدمات</a:t>
            </a:r>
            <a:r>
              <a:rPr lang="en-US" sz="6000" b="1" dirty="0">
                <a:uFill>
                  <a:solidFill>
                    <a:srgbClr val="323C40"/>
                  </a:solidFill>
                </a:uFill>
                <a:latin typeface="Adobe Arabic" panose="02040503050201020203" pitchFamily="18" charset="-78"/>
                <a:cs typeface="Adobe Arabic" panose="02040503050201020203" pitchFamily="18" charset="-78"/>
              </a:rPr>
              <a:t> </a:t>
            </a:r>
            <a:r>
              <a:rPr lang="en-US" sz="6000" b="1" dirty="0" err="1">
                <a:uFill>
                  <a:solidFill>
                    <a:srgbClr val="323C40"/>
                  </a:solidFill>
                </a:uFill>
                <a:latin typeface="Adobe Arabic" panose="02040503050201020203" pitchFamily="18" charset="-78"/>
                <a:cs typeface="Adobe Arabic" panose="02040503050201020203" pitchFamily="18" charset="-78"/>
              </a:rPr>
              <a:t>المصرفية</a:t>
            </a:r>
            <a:r>
              <a:rPr lang="en-US" sz="6000" b="1" dirty="0">
                <a:uFill>
                  <a:solidFill>
                    <a:srgbClr val="323C40"/>
                  </a:solidFill>
                </a:uFill>
                <a:latin typeface="Adobe Arabic" panose="02040503050201020203" pitchFamily="18" charset="-78"/>
                <a:cs typeface="Adobe Arabic" panose="02040503050201020203" pitchFamily="18" charset="-78"/>
              </a:rPr>
              <a:t> </a:t>
            </a:r>
            <a:r>
              <a:rPr lang="ar-SA" sz="6000" b="1" dirty="0">
                <a:uFill>
                  <a:solidFill>
                    <a:srgbClr val="323C40"/>
                  </a:solidFill>
                </a:uFill>
                <a:latin typeface="Adobe Arabic" panose="02040503050201020203" pitchFamily="18" charset="-78"/>
                <a:cs typeface="Adobe Arabic" panose="02040503050201020203" pitchFamily="18" charset="-78"/>
              </a:rPr>
              <a:t>الإلكتروني</a:t>
            </a:r>
            <a:r>
              <a:rPr lang="en-US" sz="6000" b="1" dirty="0">
                <a:uFill>
                  <a:solidFill>
                    <a:srgbClr val="323C40"/>
                  </a:solidFill>
                </a:uFill>
                <a:latin typeface="Adobe Arabic" panose="02040503050201020203" pitchFamily="18" charset="-78"/>
                <a:cs typeface="Adobe Arabic" panose="02040503050201020203" pitchFamily="18" charset="-78"/>
              </a:rPr>
              <a:t>، </a:t>
            </a:r>
            <a:r>
              <a:rPr lang="en-US" sz="6000" b="1" dirty="0" err="1">
                <a:uFill>
                  <a:solidFill>
                    <a:srgbClr val="323C40"/>
                  </a:solidFill>
                </a:uFill>
                <a:latin typeface="Adobe Arabic" panose="02040503050201020203" pitchFamily="18" charset="-78"/>
                <a:cs typeface="Adobe Arabic" panose="02040503050201020203" pitchFamily="18" charset="-78"/>
              </a:rPr>
              <a:t>ينبغي</a:t>
            </a:r>
            <a:r>
              <a:rPr lang="en-US" sz="6000" b="1" dirty="0">
                <a:uFill>
                  <a:solidFill>
                    <a:srgbClr val="323C40"/>
                  </a:solidFill>
                </a:uFill>
                <a:latin typeface="Adobe Arabic" panose="02040503050201020203" pitchFamily="18" charset="-78"/>
                <a:cs typeface="Adobe Arabic" panose="02040503050201020203" pitchFamily="18" charset="-78"/>
              </a:rPr>
              <a:t> </a:t>
            </a:r>
            <a:r>
              <a:rPr lang="en-US" sz="6000" b="1" dirty="0" err="1">
                <a:uFill>
                  <a:solidFill>
                    <a:srgbClr val="323C40"/>
                  </a:solidFill>
                </a:uFill>
                <a:latin typeface="Adobe Arabic" panose="02040503050201020203" pitchFamily="18" charset="-78"/>
                <a:cs typeface="Adobe Arabic" panose="02040503050201020203" pitchFamily="18" charset="-78"/>
              </a:rPr>
              <a:t>توضيح</a:t>
            </a:r>
            <a:r>
              <a:rPr lang="en-US" sz="6000" b="1" dirty="0">
                <a:uFill>
                  <a:solidFill>
                    <a:srgbClr val="323C40"/>
                  </a:solidFill>
                </a:uFill>
                <a:latin typeface="Adobe Arabic" panose="02040503050201020203" pitchFamily="18" charset="-78"/>
                <a:cs typeface="Adobe Arabic" panose="02040503050201020203" pitchFamily="18" charset="-78"/>
              </a:rPr>
              <a:t> </a:t>
            </a:r>
            <a:r>
              <a:rPr lang="en-US" sz="6000" b="1" dirty="0" err="1">
                <a:uFill>
                  <a:solidFill>
                    <a:srgbClr val="323C40"/>
                  </a:solidFill>
                </a:uFill>
                <a:latin typeface="Adobe Arabic" panose="02040503050201020203" pitchFamily="18" charset="-78"/>
                <a:cs typeface="Adobe Arabic" panose="02040503050201020203" pitchFamily="18" charset="-78"/>
              </a:rPr>
              <a:t>خطوط</a:t>
            </a:r>
            <a:r>
              <a:rPr lang="en-US" sz="6000" b="1" dirty="0">
                <a:uFill>
                  <a:solidFill>
                    <a:srgbClr val="323C40"/>
                  </a:solidFill>
                </a:uFill>
                <a:latin typeface="Adobe Arabic" panose="02040503050201020203" pitchFamily="18" charset="-78"/>
                <a:cs typeface="Adobe Arabic" panose="02040503050201020203" pitchFamily="18" charset="-78"/>
              </a:rPr>
              <a:t> </a:t>
            </a:r>
            <a:r>
              <a:rPr lang="en-US" sz="6000" b="1" dirty="0" err="1">
                <a:uFill>
                  <a:solidFill>
                    <a:srgbClr val="323C40"/>
                  </a:solidFill>
                </a:uFill>
                <a:latin typeface="Adobe Arabic" panose="02040503050201020203" pitchFamily="18" charset="-78"/>
                <a:cs typeface="Adobe Arabic" panose="02040503050201020203" pitchFamily="18" charset="-78"/>
              </a:rPr>
              <a:t>تدفق</a:t>
            </a:r>
            <a:r>
              <a:rPr lang="en-US" sz="6000" b="1" dirty="0">
                <a:uFill>
                  <a:solidFill>
                    <a:srgbClr val="323C40"/>
                  </a:solidFill>
                </a:uFill>
                <a:latin typeface="Adobe Arabic" panose="02040503050201020203" pitchFamily="18" charset="-78"/>
                <a:cs typeface="Adobe Arabic" panose="02040503050201020203" pitchFamily="18" charset="-78"/>
              </a:rPr>
              <a:t> </a:t>
            </a:r>
            <a:r>
              <a:rPr lang="en-US" sz="6000" b="1" dirty="0" err="1">
                <a:uFill>
                  <a:solidFill>
                    <a:srgbClr val="323C40"/>
                  </a:solidFill>
                </a:uFill>
                <a:latin typeface="Adobe Arabic" panose="02040503050201020203" pitchFamily="18" charset="-78"/>
                <a:cs typeface="Adobe Arabic" panose="02040503050201020203" pitchFamily="18" charset="-78"/>
              </a:rPr>
              <a:t>البيانات</a:t>
            </a:r>
            <a:r>
              <a:rPr lang="en-US" sz="6000" b="1" dirty="0">
                <a:uFill>
                  <a:solidFill>
                    <a:srgbClr val="323C40"/>
                  </a:solidFill>
                </a:uFill>
                <a:latin typeface="Adobe Arabic" panose="02040503050201020203" pitchFamily="18" charset="-78"/>
                <a:cs typeface="Adobe Arabic" panose="02040503050201020203" pitchFamily="18" charset="-78"/>
              </a:rPr>
              <a:t> </a:t>
            </a:r>
            <a:r>
              <a:rPr lang="en-US" sz="6000" b="1" dirty="0" err="1">
                <a:uFill>
                  <a:solidFill>
                    <a:srgbClr val="323C40"/>
                  </a:solidFill>
                </a:uFill>
                <a:latin typeface="Adobe Arabic" panose="02040503050201020203" pitchFamily="18" charset="-78"/>
                <a:cs typeface="Adobe Arabic" panose="02040503050201020203" pitchFamily="18" charset="-78"/>
              </a:rPr>
              <a:t>من</a:t>
            </a:r>
            <a:r>
              <a:rPr lang="en-US" sz="6000" b="1" dirty="0">
                <a:uFill>
                  <a:solidFill>
                    <a:srgbClr val="323C40"/>
                  </a:solidFill>
                </a:uFill>
                <a:latin typeface="Adobe Arabic" panose="02040503050201020203" pitchFamily="18" charset="-78"/>
                <a:cs typeface="Adobe Arabic" panose="02040503050201020203" pitchFamily="18" charset="-78"/>
              </a:rPr>
              <a:t> </a:t>
            </a:r>
            <a:r>
              <a:rPr lang="en-US" sz="6000" b="1" dirty="0" err="1">
                <a:uFill>
                  <a:solidFill>
                    <a:srgbClr val="323C40"/>
                  </a:solidFill>
                </a:uFill>
                <a:latin typeface="Adobe Arabic" panose="02040503050201020203" pitchFamily="18" charset="-78"/>
                <a:cs typeface="Adobe Arabic" panose="02040503050201020203" pitchFamily="18" charset="-78"/>
              </a:rPr>
              <a:t>وإلى</a:t>
            </a:r>
            <a:r>
              <a:rPr lang="en-US" sz="6000" b="1" dirty="0">
                <a:uFill>
                  <a:solidFill>
                    <a:srgbClr val="323C40"/>
                  </a:solidFill>
                </a:uFill>
                <a:latin typeface="Adobe Arabic" panose="02040503050201020203" pitchFamily="18" charset="-78"/>
                <a:cs typeface="Adobe Arabic" panose="02040503050201020203" pitchFamily="18" charset="-78"/>
              </a:rPr>
              <a:t> </a:t>
            </a:r>
            <a:r>
              <a:rPr lang="en-US" sz="6000" b="1" dirty="0" err="1">
                <a:uFill>
                  <a:solidFill>
                    <a:srgbClr val="323C40"/>
                  </a:solidFill>
                </a:uFill>
                <a:latin typeface="Adobe Arabic" panose="02040503050201020203" pitchFamily="18" charset="-78"/>
                <a:cs typeface="Adobe Arabic" panose="02040503050201020203" pitchFamily="18" charset="-78"/>
              </a:rPr>
              <a:t>النظام</a:t>
            </a:r>
            <a:r>
              <a:rPr lang="en-US" sz="6000" b="1" dirty="0">
                <a:uFill>
                  <a:solidFill>
                    <a:srgbClr val="323C40"/>
                  </a:solidFill>
                </a:uFill>
                <a:latin typeface="Adobe Arabic" panose="02040503050201020203" pitchFamily="18" charset="-78"/>
                <a:cs typeface="Adobe Arabic" panose="02040503050201020203" pitchFamily="18" charset="-78"/>
              </a:rPr>
              <a:t> </a:t>
            </a:r>
            <a:r>
              <a:rPr lang="en-US" sz="6000" b="1" dirty="0" err="1">
                <a:uFill>
                  <a:solidFill>
                    <a:srgbClr val="323C40"/>
                  </a:solidFill>
                </a:uFill>
                <a:latin typeface="Adobe Arabic" panose="02040503050201020203" pitchFamily="18" charset="-78"/>
                <a:cs typeface="Adobe Arabic" panose="02040503050201020203" pitchFamily="18" charset="-78"/>
              </a:rPr>
              <a:t>من</a:t>
            </a:r>
            <a:r>
              <a:rPr lang="en-US" sz="6000" b="1" dirty="0">
                <a:uFill>
                  <a:solidFill>
                    <a:srgbClr val="323C40"/>
                  </a:solidFill>
                </a:uFill>
                <a:latin typeface="Adobe Arabic" panose="02040503050201020203" pitchFamily="18" charset="-78"/>
                <a:cs typeface="Adobe Arabic" panose="02040503050201020203" pitchFamily="18" charset="-78"/>
              </a:rPr>
              <a:t> </a:t>
            </a:r>
            <a:r>
              <a:rPr lang="en-US" sz="6000" b="1" dirty="0" err="1">
                <a:uFill>
                  <a:solidFill>
                    <a:srgbClr val="323C40"/>
                  </a:solidFill>
                </a:uFill>
                <a:latin typeface="Adobe Arabic" panose="02040503050201020203" pitchFamily="18" charset="-78"/>
                <a:cs typeface="Adobe Arabic" panose="02040503050201020203" pitchFamily="18" charset="-78"/>
              </a:rPr>
              <a:t>قبل</a:t>
            </a:r>
            <a:r>
              <a:rPr lang="en-US" sz="6000" b="1" dirty="0">
                <a:uFill>
                  <a:solidFill>
                    <a:srgbClr val="323C40"/>
                  </a:solidFill>
                </a:uFill>
                <a:latin typeface="Adobe Arabic" panose="02040503050201020203" pitchFamily="18" charset="-78"/>
                <a:cs typeface="Adobe Arabic" panose="02040503050201020203" pitchFamily="18" charset="-78"/>
              </a:rPr>
              <a:t> </a:t>
            </a:r>
            <a:r>
              <a:rPr lang="en-US" sz="6000" b="1" dirty="0" err="1">
                <a:uFill>
                  <a:solidFill>
                    <a:srgbClr val="323C40"/>
                  </a:solidFill>
                </a:uFill>
                <a:latin typeface="Adobe Arabic" panose="02040503050201020203" pitchFamily="18" charset="-78"/>
                <a:cs typeface="Adobe Arabic" panose="02040503050201020203" pitchFamily="18" charset="-78"/>
              </a:rPr>
              <a:t>المستخدمين</a:t>
            </a:r>
            <a:r>
              <a:rPr lang="en-US" sz="6000" b="1" dirty="0">
                <a:uFill>
                  <a:solidFill>
                    <a:srgbClr val="323C40"/>
                  </a:solidFill>
                </a:uFill>
                <a:latin typeface="Adobe Arabic" panose="02040503050201020203" pitchFamily="18" charset="-78"/>
                <a:cs typeface="Adobe Arabic" panose="02040503050201020203" pitchFamily="18" charset="-78"/>
              </a:rPr>
              <a:t> </a:t>
            </a:r>
            <a:r>
              <a:rPr lang="en-US" sz="6000" b="1" dirty="0" err="1">
                <a:uFill>
                  <a:solidFill>
                    <a:srgbClr val="323C40"/>
                  </a:solidFill>
                </a:uFill>
                <a:latin typeface="Adobe Arabic" panose="02040503050201020203" pitchFamily="18" charset="-78"/>
                <a:cs typeface="Adobe Arabic" panose="02040503050201020203" pitchFamily="18" charset="-78"/>
              </a:rPr>
              <a:t>ومن</a:t>
            </a:r>
            <a:r>
              <a:rPr lang="en-US" sz="6000" b="1" dirty="0">
                <a:uFill>
                  <a:solidFill>
                    <a:srgbClr val="323C40"/>
                  </a:solidFill>
                </a:uFill>
                <a:latin typeface="Adobe Arabic" panose="02040503050201020203" pitchFamily="18" charset="-78"/>
                <a:cs typeface="Adobe Arabic" panose="02040503050201020203" pitchFamily="18" charset="-78"/>
              </a:rPr>
              <a:t> </a:t>
            </a:r>
            <a:r>
              <a:rPr lang="en-US" sz="6000" b="1" dirty="0" err="1">
                <a:uFill>
                  <a:solidFill>
                    <a:srgbClr val="323C40"/>
                  </a:solidFill>
                </a:uFill>
                <a:latin typeface="Adobe Arabic" panose="02040503050201020203" pitchFamily="18" charset="-78"/>
                <a:cs typeface="Adobe Arabic" panose="02040503050201020203" pitchFamily="18" charset="-78"/>
              </a:rPr>
              <a:t>قواعد</a:t>
            </a:r>
            <a:r>
              <a:rPr lang="ar-SA" sz="6000" b="1" dirty="0">
                <a:uFill>
                  <a:solidFill>
                    <a:srgbClr val="323C40"/>
                  </a:solidFill>
                </a:uFill>
                <a:latin typeface="Adobe Arabic" panose="02040503050201020203" pitchFamily="18" charset="-78"/>
                <a:cs typeface="Adobe Arabic" panose="02040503050201020203" pitchFamily="18" charset="-78"/>
              </a:rPr>
              <a:t> </a:t>
            </a:r>
            <a:r>
              <a:rPr lang="en-US" sz="6000" b="1" dirty="0" err="1">
                <a:uFill>
                  <a:solidFill>
                    <a:srgbClr val="323C40"/>
                  </a:solidFill>
                </a:uFill>
                <a:latin typeface="Adobe Arabic" panose="02040503050201020203" pitchFamily="18" charset="-78"/>
                <a:cs typeface="Adobe Arabic" panose="02040503050201020203" pitchFamily="18" charset="-78"/>
              </a:rPr>
              <a:t>البيانات</a:t>
            </a:r>
            <a:r>
              <a:rPr lang="en-US" sz="6000" b="1" dirty="0">
                <a:uFill>
                  <a:solidFill>
                    <a:srgbClr val="323C40"/>
                  </a:solidFill>
                </a:uFill>
                <a:latin typeface="Adobe Arabic" panose="02040503050201020203" pitchFamily="18" charset="-78"/>
                <a:cs typeface="Adobe Arabic" panose="02040503050201020203" pitchFamily="18" charset="-78"/>
              </a:rPr>
              <a:t> </a:t>
            </a:r>
            <a:r>
              <a:rPr lang="en-US" sz="6000" b="1" dirty="0" err="1">
                <a:uFill>
                  <a:solidFill>
                    <a:srgbClr val="323C40"/>
                  </a:solidFill>
                </a:uFill>
                <a:latin typeface="Adobe Arabic" panose="02040503050201020203" pitchFamily="18" charset="-78"/>
                <a:cs typeface="Adobe Arabic" panose="02040503050201020203" pitchFamily="18" charset="-78"/>
              </a:rPr>
              <a:t>المختلفة</a:t>
            </a:r>
            <a:r>
              <a:rPr lang="en-US" sz="6000" b="1" dirty="0">
                <a:uFill>
                  <a:solidFill>
                    <a:srgbClr val="323C40"/>
                  </a:solidFill>
                </a:uFill>
                <a:latin typeface="Adobe Arabic" panose="02040503050201020203" pitchFamily="18" charset="-78"/>
                <a:cs typeface="Adobe Arabic" panose="02040503050201020203" pitchFamily="18" charset="-78"/>
              </a:rPr>
              <a:t> </a:t>
            </a:r>
            <a:r>
              <a:rPr lang="en-US" sz="6000" b="1" dirty="0" err="1">
                <a:uFill>
                  <a:solidFill>
                    <a:srgbClr val="323C40"/>
                  </a:solidFill>
                </a:uFill>
                <a:latin typeface="Adobe Arabic" panose="02040503050201020203" pitchFamily="18" charset="-78"/>
                <a:cs typeface="Adobe Arabic" panose="02040503050201020203" pitchFamily="18" charset="-78"/>
              </a:rPr>
              <a:t>وال</a:t>
            </a:r>
            <a:r>
              <a:rPr lang="ar-SA" sz="6000" b="1" dirty="0">
                <a:uFill>
                  <a:solidFill>
                    <a:srgbClr val="323C40"/>
                  </a:solidFill>
                </a:uFill>
                <a:latin typeface="Adobe Arabic" panose="02040503050201020203" pitchFamily="18" charset="-78"/>
                <a:cs typeface="Adobe Arabic" panose="02040503050201020203" pitchFamily="18" charset="-78"/>
              </a:rPr>
              <a:t>أ</a:t>
            </a:r>
            <a:r>
              <a:rPr lang="en-US" sz="6000" b="1" dirty="0" err="1">
                <a:uFill>
                  <a:solidFill>
                    <a:srgbClr val="323C40"/>
                  </a:solidFill>
                </a:uFill>
                <a:latin typeface="Adobe Arabic" panose="02040503050201020203" pitchFamily="18" charset="-78"/>
                <a:cs typeface="Adobe Arabic" panose="02040503050201020203" pitchFamily="18" charset="-78"/>
              </a:rPr>
              <a:t>نظمة</a:t>
            </a:r>
            <a:r>
              <a:rPr lang="en-US" sz="6000" b="1" dirty="0">
                <a:uFill>
                  <a:solidFill>
                    <a:srgbClr val="323C40"/>
                  </a:solidFill>
                </a:uFill>
                <a:latin typeface="Adobe Arabic" panose="02040503050201020203" pitchFamily="18" charset="-78"/>
                <a:cs typeface="Adobe Arabic" panose="02040503050201020203" pitchFamily="18" charset="-78"/>
              </a:rPr>
              <a:t> </a:t>
            </a:r>
            <a:r>
              <a:rPr lang="en-US" sz="6000" b="1" dirty="0" err="1">
                <a:uFill>
                  <a:solidFill>
                    <a:srgbClr val="323C40"/>
                  </a:solidFill>
                </a:uFill>
                <a:latin typeface="Adobe Arabic" panose="02040503050201020203" pitchFamily="18" charset="-78"/>
                <a:cs typeface="Adobe Arabic" panose="02040503050201020203" pitchFamily="18" charset="-78"/>
              </a:rPr>
              <a:t>المتكاملة</a:t>
            </a:r>
            <a:r>
              <a:rPr lang="en-US" sz="6000" b="1" dirty="0">
                <a:uFill>
                  <a:solidFill>
                    <a:srgbClr val="323C40"/>
                  </a:solidFill>
                </a:uFill>
                <a:latin typeface="Adobe Arabic" panose="02040503050201020203" pitchFamily="18" charset="-78"/>
                <a:cs typeface="Adobe Arabic" panose="02040503050201020203" pitchFamily="18" charset="-78"/>
              </a:rPr>
              <a:t>، </a:t>
            </a:r>
            <a:r>
              <a:rPr lang="en-US" sz="6000" b="1" dirty="0" err="1">
                <a:uFill>
                  <a:solidFill>
                    <a:srgbClr val="323C40"/>
                  </a:solidFill>
                </a:uFill>
                <a:latin typeface="Adobe Arabic" panose="02040503050201020203" pitchFamily="18" charset="-78"/>
                <a:cs typeface="Adobe Arabic" panose="02040503050201020203" pitchFamily="18" charset="-78"/>
              </a:rPr>
              <a:t>كما</a:t>
            </a:r>
            <a:r>
              <a:rPr lang="en-US" sz="6000" b="1" dirty="0">
                <a:uFill>
                  <a:solidFill>
                    <a:srgbClr val="323C40"/>
                  </a:solidFill>
                </a:uFill>
                <a:latin typeface="Adobe Arabic" panose="02040503050201020203" pitchFamily="18" charset="-78"/>
                <a:cs typeface="Adobe Arabic" panose="02040503050201020203" pitchFamily="18" charset="-78"/>
              </a:rPr>
              <a:t> </a:t>
            </a:r>
            <a:r>
              <a:rPr lang="en-US" sz="6000" b="1" dirty="0" err="1">
                <a:uFill>
                  <a:solidFill>
                    <a:srgbClr val="323C40"/>
                  </a:solidFill>
                </a:uFill>
                <a:latin typeface="Adobe Arabic" panose="02040503050201020203" pitchFamily="18" charset="-78"/>
                <a:cs typeface="Adobe Arabic" panose="02040503050201020203" pitchFamily="18" charset="-78"/>
              </a:rPr>
              <a:t>ينبغي</a:t>
            </a:r>
            <a:r>
              <a:rPr lang="en-US" sz="6000" b="1" dirty="0">
                <a:uFill>
                  <a:solidFill>
                    <a:srgbClr val="323C40"/>
                  </a:solidFill>
                </a:uFill>
                <a:latin typeface="Adobe Arabic" panose="02040503050201020203" pitchFamily="18" charset="-78"/>
                <a:cs typeface="Adobe Arabic" panose="02040503050201020203" pitchFamily="18" charset="-78"/>
              </a:rPr>
              <a:t> </a:t>
            </a:r>
            <a:r>
              <a:rPr lang="en-US" sz="6000" b="1" dirty="0" err="1">
                <a:uFill>
                  <a:solidFill>
                    <a:srgbClr val="323C40"/>
                  </a:solidFill>
                </a:uFill>
                <a:latin typeface="Adobe Arabic" panose="02040503050201020203" pitchFamily="18" charset="-78"/>
                <a:cs typeface="Adobe Arabic" panose="02040503050201020203" pitchFamily="18" charset="-78"/>
              </a:rPr>
              <a:t>توضيح</a:t>
            </a:r>
            <a:r>
              <a:rPr lang="en-US" sz="6000" b="1" dirty="0">
                <a:uFill>
                  <a:solidFill>
                    <a:srgbClr val="323C40"/>
                  </a:solidFill>
                </a:uFill>
                <a:latin typeface="Adobe Arabic" panose="02040503050201020203" pitchFamily="18" charset="-78"/>
                <a:cs typeface="Adobe Arabic" panose="02040503050201020203" pitchFamily="18" charset="-78"/>
              </a:rPr>
              <a:t> </a:t>
            </a:r>
            <a:r>
              <a:rPr lang="en-US" sz="6000" b="1" dirty="0" err="1">
                <a:uFill>
                  <a:solidFill>
                    <a:srgbClr val="323C40"/>
                  </a:solidFill>
                </a:uFill>
                <a:latin typeface="Adobe Arabic" panose="02040503050201020203" pitchFamily="18" charset="-78"/>
                <a:cs typeface="Adobe Arabic" panose="02040503050201020203" pitchFamily="18" charset="-78"/>
              </a:rPr>
              <a:t>هيكلية</a:t>
            </a:r>
            <a:r>
              <a:rPr lang="en-US" sz="6000" b="1" dirty="0">
                <a:uFill>
                  <a:solidFill>
                    <a:srgbClr val="323C40"/>
                  </a:solidFill>
                </a:uFill>
                <a:latin typeface="Adobe Arabic" panose="02040503050201020203" pitchFamily="18" charset="-78"/>
                <a:cs typeface="Adobe Arabic" panose="02040503050201020203" pitchFamily="18" charset="-78"/>
              </a:rPr>
              <a:t> </a:t>
            </a:r>
            <a:r>
              <a:rPr lang="en-US" sz="6000" b="1" dirty="0" err="1">
                <a:uFill>
                  <a:solidFill>
                    <a:srgbClr val="323C40"/>
                  </a:solidFill>
                </a:uFill>
                <a:latin typeface="Adobe Arabic" panose="02040503050201020203" pitchFamily="18" charset="-78"/>
                <a:cs typeface="Adobe Arabic" panose="02040503050201020203" pitchFamily="18" charset="-78"/>
              </a:rPr>
              <a:t>النظام</a:t>
            </a:r>
            <a:r>
              <a:rPr lang="en-US" sz="6000" b="1" dirty="0">
                <a:uFill>
                  <a:solidFill>
                    <a:srgbClr val="323C40"/>
                  </a:solidFill>
                </a:uFill>
                <a:latin typeface="Adobe Arabic" panose="02040503050201020203" pitchFamily="18" charset="-78"/>
                <a:cs typeface="Adobe Arabic" panose="02040503050201020203" pitchFamily="18" charset="-78"/>
              </a:rPr>
              <a:t> </a:t>
            </a:r>
            <a:r>
              <a:rPr lang="en-US" sz="6000" b="1" dirty="0" err="1">
                <a:uFill>
                  <a:solidFill>
                    <a:srgbClr val="323C40"/>
                  </a:solidFill>
                </a:uFill>
                <a:latin typeface="Adobe Arabic" panose="02040503050201020203" pitchFamily="18" charset="-78"/>
                <a:cs typeface="Adobe Arabic" panose="02040503050201020203" pitchFamily="18" charset="-78"/>
              </a:rPr>
              <a:t>والتصميم</a:t>
            </a:r>
            <a:r>
              <a:rPr lang="en-US" sz="6000" b="1" dirty="0">
                <a:uFill>
                  <a:solidFill>
                    <a:srgbClr val="323C40"/>
                  </a:solidFill>
                </a:uFill>
                <a:latin typeface="Adobe Arabic" panose="02040503050201020203" pitchFamily="18" charset="-78"/>
                <a:cs typeface="Adobe Arabic" panose="02040503050201020203" pitchFamily="18" charset="-78"/>
              </a:rPr>
              <a:t> </a:t>
            </a:r>
            <a:r>
              <a:rPr lang="en-US" sz="6000" b="1" dirty="0" err="1">
                <a:uFill>
                  <a:solidFill>
                    <a:srgbClr val="323C40"/>
                  </a:solidFill>
                </a:uFill>
                <a:latin typeface="Adobe Arabic" panose="02040503050201020203" pitchFamily="18" charset="-78"/>
                <a:cs typeface="Adobe Arabic" panose="02040503050201020203" pitchFamily="18" charset="-78"/>
              </a:rPr>
              <a:t>المبدئي</a:t>
            </a:r>
            <a:r>
              <a:rPr lang="en-US" sz="6000" b="1" dirty="0">
                <a:uFill>
                  <a:solidFill>
                    <a:srgbClr val="323C40"/>
                  </a:solidFill>
                </a:uFill>
                <a:latin typeface="Adobe Arabic" panose="02040503050201020203" pitchFamily="18" charset="-78"/>
                <a:cs typeface="Adobe Arabic" panose="02040503050201020203" pitchFamily="18" charset="-78"/>
              </a:rPr>
              <a:t> </a:t>
            </a:r>
            <a:r>
              <a:rPr lang="en-US" sz="6000" b="1" dirty="0" err="1">
                <a:uFill>
                  <a:solidFill>
                    <a:srgbClr val="323C40"/>
                  </a:solidFill>
                </a:uFill>
                <a:latin typeface="Adobe Arabic" panose="02040503050201020203" pitchFamily="18" charset="-78"/>
                <a:cs typeface="Adobe Arabic" panose="02040503050201020203" pitchFamily="18" charset="-78"/>
              </a:rPr>
              <a:t>لواجهات</a:t>
            </a:r>
            <a:r>
              <a:rPr lang="en-US" sz="6000" b="1" dirty="0">
                <a:uFill>
                  <a:solidFill>
                    <a:srgbClr val="323C40"/>
                  </a:solidFill>
                </a:uFill>
                <a:latin typeface="Adobe Arabic" panose="02040503050201020203" pitchFamily="18" charset="-78"/>
                <a:cs typeface="Adobe Arabic" panose="02040503050201020203" pitchFamily="18" charset="-78"/>
              </a:rPr>
              <a:t> </a:t>
            </a:r>
            <a:r>
              <a:rPr lang="en-US" sz="6000" b="1" dirty="0" err="1">
                <a:uFill>
                  <a:solidFill>
                    <a:srgbClr val="323C40"/>
                  </a:solidFill>
                </a:uFill>
                <a:latin typeface="Adobe Arabic" panose="02040503050201020203" pitchFamily="18" charset="-78"/>
                <a:cs typeface="Adobe Arabic" panose="02040503050201020203" pitchFamily="18" charset="-78"/>
              </a:rPr>
              <a:t>المستخدمين</a:t>
            </a:r>
            <a:r>
              <a:rPr lang="ar-SA" sz="6000" b="1" dirty="0">
                <a:uFill>
                  <a:solidFill>
                    <a:srgbClr val="323C40"/>
                  </a:solidFill>
                </a:uFill>
                <a:latin typeface="Adobe Arabic" panose="02040503050201020203" pitchFamily="18" charset="-78"/>
                <a:cs typeface="Adobe Arabic" panose="02040503050201020203" pitchFamily="18" charset="-78"/>
              </a:rPr>
              <a:t>.</a:t>
            </a:r>
            <a:endParaRPr lang="en-US" sz="6000" b="1" dirty="0">
              <a:uFill>
                <a:solidFill>
                  <a:srgbClr val="323C40"/>
                </a:solidFill>
              </a:uFill>
              <a:latin typeface="Adobe Arabic" panose="02040503050201020203" pitchFamily="18" charset="-78"/>
              <a:cs typeface="Adobe Arabic" panose="02040503050201020203" pitchFamily="18" charset="-78"/>
            </a:endParaRPr>
          </a:p>
        </p:txBody>
      </p:sp>
      <p:grpSp>
        <p:nvGrpSpPr>
          <p:cNvPr id="8" name="مجموعة 7">
            <a:extLst>
              <a:ext uri="{FF2B5EF4-FFF2-40B4-BE49-F238E27FC236}">
                <a16:creationId xmlns:a16="http://schemas.microsoft.com/office/drawing/2014/main" id="{55B38C86-6D8F-F39E-E732-134568F3CFE2}"/>
              </a:ext>
            </a:extLst>
          </p:cNvPr>
          <p:cNvGrpSpPr/>
          <p:nvPr/>
        </p:nvGrpSpPr>
        <p:grpSpPr>
          <a:xfrm>
            <a:off x="9403763" y="543384"/>
            <a:ext cx="8024494" cy="1159829"/>
            <a:chOff x="5474653" y="593817"/>
            <a:chExt cx="8024494" cy="1159829"/>
          </a:xfrm>
        </p:grpSpPr>
        <p:grpSp>
          <p:nvGrpSpPr>
            <p:cNvPr id="9" name="Group 2">
              <a:extLst>
                <a:ext uri="{FF2B5EF4-FFF2-40B4-BE49-F238E27FC236}">
                  <a16:creationId xmlns:a16="http://schemas.microsoft.com/office/drawing/2014/main" id="{0CDEDC70-8239-4411-0834-0E3751F84446}"/>
                </a:ext>
              </a:extLst>
            </p:cNvPr>
            <p:cNvGrpSpPr/>
            <p:nvPr/>
          </p:nvGrpSpPr>
          <p:grpSpPr>
            <a:xfrm>
              <a:off x="5474653" y="593817"/>
              <a:ext cx="8024494" cy="1159829"/>
              <a:chOff x="0" y="0"/>
              <a:chExt cx="10699330" cy="1546438"/>
            </a:xfrm>
          </p:grpSpPr>
          <p:sp>
            <p:nvSpPr>
              <p:cNvPr id="11" name="Freeform 4">
                <a:extLst>
                  <a:ext uri="{FF2B5EF4-FFF2-40B4-BE49-F238E27FC236}">
                    <a16:creationId xmlns:a16="http://schemas.microsoft.com/office/drawing/2014/main" id="{AD931575-3517-585A-5A4F-3F3C11386497}"/>
                  </a:ext>
                </a:extLst>
              </p:cNvPr>
              <p:cNvSpPr/>
              <p:nvPr/>
            </p:nvSpPr>
            <p:spPr>
              <a:xfrm>
                <a:off x="0" y="0"/>
                <a:ext cx="10110841" cy="1483315"/>
              </a:xfrm>
              <a:custGeom>
                <a:avLst/>
                <a:gdLst/>
                <a:ahLst/>
                <a:cxnLst/>
                <a:rect l="l" t="t" r="r" b="b"/>
                <a:pathLst>
                  <a:path w="2039731" h="299240">
                    <a:moveTo>
                      <a:pt x="0" y="0"/>
                    </a:moveTo>
                    <a:lnTo>
                      <a:pt x="2039731" y="0"/>
                    </a:lnTo>
                    <a:lnTo>
                      <a:pt x="2039731" y="299240"/>
                    </a:lnTo>
                    <a:lnTo>
                      <a:pt x="0" y="299240"/>
                    </a:lnTo>
                    <a:close/>
                  </a:path>
                </a:pathLst>
              </a:custGeom>
              <a:solidFill>
                <a:schemeClr val="accent2">
                  <a:lumMod val="60000"/>
                  <a:lumOff val="40000"/>
                </a:schemeClr>
              </a:solidFill>
              <a:ln>
                <a:noFill/>
              </a:ln>
            </p:spPr>
            <p:txBody>
              <a:bodyPr/>
              <a:lstStyle/>
              <a:p>
                <a:pPr algn="r" rtl="1"/>
                <a:endParaRPr lang="ar-SA">
                  <a:cs typeface="PT Bold Heading" panose="02010400000000000000" pitchFamily="2" charset="-78"/>
                </a:endParaRPr>
              </a:p>
            </p:txBody>
          </p:sp>
          <p:sp>
            <p:nvSpPr>
              <p:cNvPr id="12" name="Freeform 7">
                <a:extLst>
                  <a:ext uri="{FF2B5EF4-FFF2-40B4-BE49-F238E27FC236}">
                    <a16:creationId xmlns:a16="http://schemas.microsoft.com/office/drawing/2014/main" id="{6E42543C-51C1-53FA-5D68-870B0C506DB9}"/>
                  </a:ext>
                </a:extLst>
              </p:cNvPr>
              <p:cNvSpPr/>
              <p:nvPr/>
            </p:nvSpPr>
            <p:spPr>
              <a:xfrm>
                <a:off x="338517" y="217089"/>
                <a:ext cx="9772324" cy="1266225"/>
              </a:xfrm>
              <a:custGeom>
                <a:avLst/>
                <a:gdLst/>
                <a:ahLst/>
                <a:cxnLst/>
                <a:rect l="l" t="t" r="r" b="b"/>
                <a:pathLst>
                  <a:path w="1971439" h="255445">
                    <a:moveTo>
                      <a:pt x="9988" y="0"/>
                    </a:moveTo>
                    <a:lnTo>
                      <a:pt x="1961451" y="0"/>
                    </a:lnTo>
                    <a:cubicBezTo>
                      <a:pt x="1966967" y="0"/>
                      <a:pt x="1971439" y="4472"/>
                      <a:pt x="1971439" y="9988"/>
                    </a:cubicBezTo>
                    <a:lnTo>
                      <a:pt x="1971439" y="245457"/>
                    </a:lnTo>
                    <a:cubicBezTo>
                      <a:pt x="1971439" y="248106"/>
                      <a:pt x="1970387" y="250646"/>
                      <a:pt x="1968514" y="252519"/>
                    </a:cubicBezTo>
                    <a:cubicBezTo>
                      <a:pt x="1966641" y="254392"/>
                      <a:pt x="1964100" y="255445"/>
                      <a:pt x="1961451" y="255445"/>
                    </a:cubicBezTo>
                    <a:lnTo>
                      <a:pt x="9988" y="255445"/>
                    </a:lnTo>
                    <a:cubicBezTo>
                      <a:pt x="7339" y="255445"/>
                      <a:pt x="4799" y="254392"/>
                      <a:pt x="2925" y="252519"/>
                    </a:cubicBezTo>
                    <a:cubicBezTo>
                      <a:pt x="1052" y="250646"/>
                      <a:pt x="0" y="248106"/>
                      <a:pt x="0" y="245457"/>
                    </a:cubicBezTo>
                    <a:lnTo>
                      <a:pt x="0" y="9988"/>
                    </a:lnTo>
                    <a:cubicBezTo>
                      <a:pt x="0" y="7339"/>
                      <a:pt x="1052" y="4799"/>
                      <a:pt x="2925" y="2925"/>
                    </a:cubicBezTo>
                    <a:cubicBezTo>
                      <a:pt x="4799" y="1052"/>
                      <a:pt x="7339" y="0"/>
                      <a:pt x="9988" y="0"/>
                    </a:cubicBezTo>
                    <a:close/>
                  </a:path>
                </a:pathLst>
              </a:custGeom>
              <a:solidFill>
                <a:srgbClr val="FFFFFF"/>
              </a:solidFill>
              <a:ln w="38100">
                <a:solidFill>
                  <a:schemeClr val="accent2">
                    <a:lumMod val="75000"/>
                  </a:schemeClr>
                </a:solidFill>
              </a:ln>
              <a:effectLst>
                <a:outerShdw blurRad="50800" dist="38100" dir="5400000" algn="t" rotWithShape="0">
                  <a:prstClr val="black">
                    <a:alpha val="40000"/>
                  </a:prstClr>
                </a:outerShdw>
              </a:effectLst>
            </p:spPr>
            <p:txBody>
              <a:bodyPr/>
              <a:lstStyle/>
              <a:p>
                <a:pPr algn="r" rtl="1"/>
                <a:endParaRPr lang="ar-SA">
                  <a:cs typeface="PT Bold Heading" panose="02010400000000000000" pitchFamily="2" charset="-78"/>
                </a:endParaRPr>
              </a:p>
            </p:txBody>
          </p:sp>
          <p:sp>
            <p:nvSpPr>
              <p:cNvPr id="13" name="TextBox 9">
                <a:extLst>
                  <a:ext uri="{FF2B5EF4-FFF2-40B4-BE49-F238E27FC236}">
                    <a16:creationId xmlns:a16="http://schemas.microsoft.com/office/drawing/2014/main" id="{E84F2CB3-94D8-F833-3C77-352E4C4F2EF0}"/>
                  </a:ext>
                </a:extLst>
              </p:cNvPr>
              <p:cNvSpPr txBox="1"/>
              <p:nvPr/>
            </p:nvSpPr>
            <p:spPr>
              <a:xfrm>
                <a:off x="1162735" y="489169"/>
                <a:ext cx="7853315" cy="807913"/>
              </a:xfrm>
              <a:prstGeom prst="rect">
                <a:avLst/>
              </a:prstGeom>
            </p:spPr>
            <p:txBody>
              <a:bodyPr lIns="0" tIns="0" rIns="0" bIns="0" rtlCol="0" anchor="t">
                <a:spAutoFit/>
              </a:bodyPr>
              <a:lstStyle/>
              <a:p>
                <a:pPr algn="ctr" rtl="1">
                  <a:lnSpc>
                    <a:spcPts val="3883"/>
                  </a:lnSpc>
                </a:pPr>
                <a:r>
                  <a:rPr lang="ar-SA" sz="6000" b="1" dirty="0">
                    <a:solidFill>
                      <a:srgbClr val="17383E"/>
                    </a:solidFill>
                    <a:latin typeface="Adobe Arabic" panose="02040503050201020203" pitchFamily="18" charset="-78"/>
                    <a:cs typeface="Adobe Arabic" panose="02040503050201020203" pitchFamily="18" charset="-78"/>
                  </a:rPr>
                  <a:t>التصميم </a:t>
                </a:r>
                <a:r>
                  <a:rPr lang="en-US" sz="5000" b="1" dirty="0">
                    <a:solidFill>
                      <a:srgbClr val="17383E"/>
                    </a:solidFill>
                    <a:latin typeface="+mj-lt"/>
                    <a:cs typeface="Sakkal Majalla" panose="02000000000000000000" pitchFamily="2" charset="-78"/>
                  </a:rPr>
                  <a:t> </a:t>
                </a:r>
                <a:r>
                  <a:rPr lang="en-US" sz="4500" b="1" dirty="0">
                    <a:solidFill>
                      <a:srgbClr val="17383E"/>
                    </a:solidFill>
                    <a:latin typeface="Corbel Light" panose="020B0303020204020204" pitchFamily="34" charset="0"/>
                    <a:cs typeface="Sakkal Majalla" panose="02000000000000000000" pitchFamily="2" charset="-78"/>
                  </a:rPr>
                  <a:t>Design</a:t>
                </a:r>
              </a:p>
            </p:txBody>
          </p:sp>
          <p:sp>
            <p:nvSpPr>
              <p:cNvPr id="14" name="Freeform 11">
                <a:extLst>
                  <a:ext uri="{FF2B5EF4-FFF2-40B4-BE49-F238E27FC236}">
                    <a16:creationId xmlns:a16="http://schemas.microsoft.com/office/drawing/2014/main" id="{00845870-0ED5-10FD-2368-8E6497E931D7}"/>
                  </a:ext>
                </a:extLst>
              </p:cNvPr>
              <p:cNvSpPr/>
              <p:nvPr/>
            </p:nvSpPr>
            <p:spPr>
              <a:xfrm>
                <a:off x="9159792" y="0"/>
                <a:ext cx="1539538" cy="154643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60000"/>
                  <a:lumOff val="40000"/>
                </a:schemeClr>
              </a:solidFill>
              <a:ln>
                <a:solidFill>
                  <a:schemeClr val="accent2">
                    <a:lumMod val="75000"/>
                  </a:schemeClr>
                </a:solidFill>
              </a:ln>
            </p:spPr>
            <p:txBody>
              <a:bodyPr/>
              <a:lstStyle/>
              <a:p>
                <a:pPr algn="r" rtl="1"/>
                <a:endParaRPr lang="ar-SA">
                  <a:cs typeface="PT Bold Heading" panose="02010400000000000000" pitchFamily="2" charset="-78"/>
                </a:endParaRPr>
              </a:p>
            </p:txBody>
          </p:sp>
          <p:sp>
            <p:nvSpPr>
              <p:cNvPr id="15" name="TextBox 13">
                <a:extLst>
                  <a:ext uri="{FF2B5EF4-FFF2-40B4-BE49-F238E27FC236}">
                    <a16:creationId xmlns:a16="http://schemas.microsoft.com/office/drawing/2014/main" id="{48047340-F647-F909-1E23-2455CCE6D6A4}"/>
                  </a:ext>
                </a:extLst>
              </p:cNvPr>
              <p:cNvSpPr txBox="1"/>
              <p:nvPr/>
            </p:nvSpPr>
            <p:spPr>
              <a:xfrm>
                <a:off x="9517371" y="426045"/>
                <a:ext cx="921075" cy="756617"/>
              </a:xfrm>
              <a:prstGeom prst="rect">
                <a:avLst/>
              </a:prstGeom>
            </p:spPr>
            <p:txBody>
              <a:bodyPr wrap="square" lIns="0" tIns="0" rIns="0" bIns="0" rtlCol="0" anchor="t">
                <a:spAutoFit/>
              </a:bodyPr>
              <a:lstStyle/>
              <a:p>
                <a:pPr algn="ctr" rtl="1">
                  <a:lnSpc>
                    <a:spcPts val="3883"/>
                  </a:lnSpc>
                </a:pPr>
                <a:endParaRPr lang="en-US" sz="5000" b="1" dirty="0">
                  <a:solidFill>
                    <a:srgbClr val="FFFFFF"/>
                  </a:solidFill>
                  <a:latin typeface="Sakkal Majalla" panose="02000000000000000000" pitchFamily="2" charset="-78"/>
                  <a:cs typeface="Sakkal Majalla" panose="02000000000000000000" pitchFamily="2" charset="-78"/>
                </a:endParaRPr>
              </a:p>
            </p:txBody>
          </p:sp>
        </p:grpSp>
        <p:sp>
          <p:nvSpPr>
            <p:cNvPr id="10" name="مستطيل 9">
              <a:extLst>
                <a:ext uri="{FF2B5EF4-FFF2-40B4-BE49-F238E27FC236}">
                  <a16:creationId xmlns:a16="http://schemas.microsoft.com/office/drawing/2014/main" id="{ACBED10B-02D6-BB90-C798-D957148AEA03}"/>
                </a:ext>
              </a:extLst>
            </p:cNvPr>
            <p:cNvSpPr/>
            <p:nvPr/>
          </p:nvSpPr>
          <p:spPr>
            <a:xfrm>
              <a:off x="12612678" y="759988"/>
              <a:ext cx="574195" cy="923330"/>
            </a:xfrm>
            <a:prstGeom prst="rect">
              <a:avLst/>
            </a:prstGeom>
            <a:noFill/>
          </p:spPr>
          <p:txBody>
            <a:bodyPr wrap="none" lIns="91440" tIns="45720" rIns="91440" bIns="45720">
              <a:spAutoFit/>
            </a:bodyPr>
            <a:lstStyle/>
            <a:p>
              <a:pPr algn="ctr"/>
              <a:r>
                <a:rPr lang="ar-SA" sz="5400" b="1" cap="none" spc="0" dirty="0">
                  <a:ln w="22225">
                    <a:solidFill>
                      <a:schemeClr val="tx2">
                        <a:lumMod val="75000"/>
                      </a:schemeClr>
                    </a:solidFill>
                    <a:prstDash val="solid"/>
                  </a:ln>
                  <a:effectLst/>
                </a:rPr>
                <a:t>2</a:t>
              </a:r>
            </a:p>
          </p:txBody>
        </p:sp>
      </p:grpSp>
      <p:pic>
        <p:nvPicPr>
          <p:cNvPr id="1028" name="Picture 4" descr="دعوة لتطوير الخدمات الإلكترونية المصرفية للبنوك المحلية">
            <a:extLst>
              <a:ext uri="{FF2B5EF4-FFF2-40B4-BE49-F238E27FC236}">
                <a16:creationId xmlns:a16="http://schemas.microsoft.com/office/drawing/2014/main" id="{4E7AB17C-2522-2152-D8FD-CC854D075E6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8200" y="5737235"/>
            <a:ext cx="5755424" cy="3834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188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ar-SA"/>
          </a:p>
        </p:txBody>
      </p:sp>
      <p:grpSp>
        <p:nvGrpSpPr>
          <p:cNvPr id="3" name="Group 3"/>
          <p:cNvGrpSpPr/>
          <p:nvPr/>
        </p:nvGrpSpPr>
        <p:grpSpPr>
          <a:xfrm>
            <a:off x="969962" y="1887925"/>
            <a:ext cx="16022638" cy="6887298"/>
            <a:chOff x="0" y="0"/>
            <a:chExt cx="18749433" cy="9183064"/>
          </a:xfrm>
        </p:grpSpPr>
        <p:sp>
          <p:nvSpPr>
            <p:cNvPr id="4" name="Freeform 4"/>
            <p:cNvSpPr/>
            <p:nvPr/>
          </p:nvSpPr>
          <p:spPr>
            <a:xfrm rot="-78066">
              <a:off x="968257" y="961703"/>
              <a:ext cx="16705887" cy="7257036"/>
            </a:xfrm>
            <a:custGeom>
              <a:avLst/>
              <a:gdLst/>
              <a:ahLst/>
              <a:cxnLst/>
              <a:rect l="l" t="t" r="r" b="b"/>
              <a:pathLst>
                <a:path w="16705887" h="7257036">
                  <a:moveTo>
                    <a:pt x="0" y="0"/>
                  </a:moveTo>
                  <a:lnTo>
                    <a:pt x="16705886" y="0"/>
                  </a:lnTo>
                  <a:lnTo>
                    <a:pt x="16705886" y="7257035"/>
                  </a:lnTo>
                  <a:lnTo>
                    <a:pt x="0" y="7257035"/>
                  </a:lnTo>
                  <a:lnTo>
                    <a:pt x="0" y="0"/>
                  </a:lnTo>
                  <a:close/>
                </a:path>
              </a:pathLst>
            </a:custGeom>
            <a:blipFill>
              <a:blip r:embed="rId3"/>
              <a:stretch>
                <a:fillRect t="-28026" r="-8637" b="-62976"/>
              </a:stretch>
            </a:blipFill>
          </p:spPr>
          <p:txBody>
            <a:bodyPr/>
            <a:lstStyle/>
            <a:p>
              <a:endParaRPr lang="ar-SA"/>
            </a:p>
          </p:txBody>
        </p:sp>
        <p:sp>
          <p:nvSpPr>
            <p:cNvPr id="5" name="Freeform 5"/>
            <p:cNvSpPr/>
            <p:nvPr/>
          </p:nvSpPr>
          <p:spPr>
            <a:xfrm rot="-2572215">
              <a:off x="-115252" y="1208538"/>
              <a:ext cx="4042889" cy="1248445"/>
            </a:xfrm>
            <a:custGeom>
              <a:avLst/>
              <a:gdLst/>
              <a:ahLst/>
              <a:cxnLst/>
              <a:rect l="l" t="t" r="r" b="b"/>
              <a:pathLst>
                <a:path w="4042889" h="1248445">
                  <a:moveTo>
                    <a:pt x="0" y="0"/>
                  </a:moveTo>
                  <a:lnTo>
                    <a:pt x="4042889" y="0"/>
                  </a:lnTo>
                  <a:lnTo>
                    <a:pt x="4042889" y="1248445"/>
                  </a:lnTo>
                  <a:lnTo>
                    <a:pt x="0" y="1248445"/>
                  </a:lnTo>
                  <a:lnTo>
                    <a:pt x="0" y="0"/>
                  </a:lnTo>
                  <a:close/>
                </a:path>
              </a:pathLst>
            </a:custGeom>
            <a:blipFill>
              <a:blip r:embed="rId4">
                <a:alphaModFix amt="57000"/>
              </a:blip>
              <a:stretch>
                <a:fillRect t="-6513" r="-3391"/>
              </a:stretch>
            </a:blipFill>
          </p:spPr>
          <p:txBody>
            <a:bodyPr/>
            <a:lstStyle/>
            <a:p>
              <a:endParaRPr lang="ar-SA"/>
            </a:p>
          </p:txBody>
        </p:sp>
        <p:sp>
          <p:nvSpPr>
            <p:cNvPr id="6" name="Freeform 6"/>
            <p:cNvSpPr/>
            <p:nvPr/>
          </p:nvSpPr>
          <p:spPr>
            <a:xfrm rot="-2572215">
              <a:off x="14821796" y="6726082"/>
              <a:ext cx="4042889" cy="1248445"/>
            </a:xfrm>
            <a:custGeom>
              <a:avLst/>
              <a:gdLst/>
              <a:ahLst/>
              <a:cxnLst/>
              <a:rect l="l" t="t" r="r" b="b"/>
              <a:pathLst>
                <a:path w="4042889" h="1248445">
                  <a:moveTo>
                    <a:pt x="0" y="0"/>
                  </a:moveTo>
                  <a:lnTo>
                    <a:pt x="4042889" y="0"/>
                  </a:lnTo>
                  <a:lnTo>
                    <a:pt x="4042889" y="1248444"/>
                  </a:lnTo>
                  <a:lnTo>
                    <a:pt x="0" y="1248444"/>
                  </a:lnTo>
                  <a:lnTo>
                    <a:pt x="0" y="0"/>
                  </a:lnTo>
                  <a:close/>
                </a:path>
              </a:pathLst>
            </a:custGeom>
            <a:blipFill>
              <a:blip r:embed="rId4">
                <a:alphaModFix amt="57000"/>
              </a:blip>
              <a:stretch>
                <a:fillRect t="-6513" r="-3391"/>
              </a:stretch>
            </a:blipFill>
          </p:spPr>
          <p:txBody>
            <a:bodyPr/>
            <a:lstStyle/>
            <a:p>
              <a:endParaRPr lang="ar-SA"/>
            </a:p>
          </p:txBody>
        </p:sp>
      </p:grpSp>
      <p:sp>
        <p:nvSpPr>
          <p:cNvPr id="7" name="Freeform 7"/>
          <p:cNvSpPr/>
          <p:nvPr/>
        </p:nvSpPr>
        <p:spPr>
          <a:xfrm rot="2951973">
            <a:off x="-1335923" y="-256851"/>
            <a:ext cx="3799654" cy="2051813"/>
          </a:xfrm>
          <a:custGeom>
            <a:avLst/>
            <a:gdLst/>
            <a:ahLst/>
            <a:cxnLst/>
            <a:rect l="l" t="t" r="r" b="b"/>
            <a:pathLst>
              <a:path w="3799654" h="2051813">
                <a:moveTo>
                  <a:pt x="0" y="0"/>
                </a:moveTo>
                <a:lnTo>
                  <a:pt x="3799654" y="0"/>
                </a:lnTo>
                <a:lnTo>
                  <a:pt x="3799654" y="2051814"/>
                </a:lnTo>
                <a:lnTo>
                  <a:pt x="0" y="20518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a:p>
        </p:txBody>
      </p:sp>
      <p:sp>
        <p:nvSpPr>
          <p:cNvPr id="8" name="Freeform 8"/>
          <p:cNvSpPr/>
          <p:nvPr/>
        </p:nvSpPr>
        <p:spPr>
          <a:xfrm>
            <a:off x="15477715" y="7601692"/>
            <a:ext cx="2277206" cy="2020503"/>
          </a:xfrm>
          <a:custGeom>
            <a:avLst/>
            <a:gdLst/>
            <a:ahLst/>
            <a:cxnLst/>
            <a:rect l="l" t="t" r="r" b="b"/>
            <a:pathLst>
              <a:path w="2277206" h="2020503">
                <a:moveTo>
                  <a:pt x="0" y="0"/>
                </a:moveTo>
                <a:lnTo>
                  <a:pt x="2277207" y="0"/>
                </a:lnTo>
                <a:lnTo>
                  <a:pt x="2277207" y="2020503"/>
                </a:lnTo>
                <a:lnTo>
                  <a:pt x="0" y="20205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ar-SA"/>
          </a:p>
        </p:txBody>
      </p:sp>
      <p:sp>
        <p:nvSpPr>
          <p:cNvPr id="22" name="Exellence">
            <a:extLst>
              <a:ext uri="{FF2B5EF4-FFF2-40B4-BE49-F238E27FC236}">
                <a16:creationId xmlns:a16="http://schemas.microsoft.com/office/drawing/2014/main" id="{1DDB68C4-3010-17A1-DDB6-80421FA19085}"/>
              </a:ext>
            </a:extLst>
          </p:cNvPr>
          <p:cNvSpPr>
            <a:spLocks noChangeArrowheads="1"/>
          </p:cNvSpPr>
          <p:nvPr/>
        </p:nvSpPr>
        <p:spPr bwMode="auto">
          <a:xfrm>
            <a:off x="1595542" y="3163867"/>
            <a:ext cx="15096915" cy="2654573"/>
          </a:xfrm>
          <a:prstGeom prst="rect">
            <a:avLst/>
          </a:prstGeom>
          <a:noFill/>
          <a:ln>
            <a:noFill/>
          </a:ln>
        </p:spPr>
        <p:txBody>
          <a:bodyPr wrap="square" lIns="0" tIns="0" rIns="0" bIns="0" anchor="ctr">
            <a:spAutoFit/>
          </a:bodyPr>
          <a:lstStyle>
            <a:lvl1pPr defTabSz="1155700">
              <a:defRPr>
                <a:solidFill>
                  <a:schemeClr val="tx1"/>
                </a:solidFill>
                <a:latin typeface="Arial" panose="020B0604020202020204" pitchFamily="34" charset="0"/>
                <a:cs typeface="Arial" panose="020B0604020202020204" pitchFamily="34" charset="0"/>
              </a:defRPr>
            </a:lvl1pPr>
            <a:lvl2pPr marL="742950" indent="-285750" defTabSz="1155700">
              <a:defRPr>
                <a:solidFill>
                  <a:schemeClr val="tx1"/>
                </a:solidFill>
                <a:latin typeface="Arial" panose="020B0604020202020204" pitchFamily="34" charset="0"/>
                <a:cs typeface="Arial" panose="020B0604020202020204" pitchFamily="34" charset="0"/>
              </a:defRPr>
            </a:lvl2pPr>
            <a:lvl3pPr marL="1143000" indent="-228600" defTabSz="1155700">
              <a:defRPr>
                <a:solidFill>
                  <a:schemeClr val="tx1"/>
                </a:solidFill>
                <a:latin typeface="Arial" panose="020B0604020202020204" pitchFamily="34" charset="0"/>
                <a:cs typeface="Arial" panose="020B0604020202020204" pitchFamily="34" charset="0"/>
              </a:defRPr>
            </a:lvl3pPr>
            <a:lvl4pPr marL="1600200" indent="-228600" defTabSz="1155700">
              <a:defRPr>
                <a:solidFill>
                  <a:schemeClr val="tx1"/>
                </a:solidFill>
                <a:latin typeface="Arial" panose="020B0604020202020204" pitchFamily="34" charset="0"/>
                <a:cs typeface="Arial" panose="020B0604020202020204" pitchFamily="34" charset="0"/>
              </a:defRPr>
            </a:lvl4pPr>
            <a:lvl5pPr marL="2057400" indent="-228600" defTabSz="1155700">
              <a:defRPr>
                <a:solidFill>
                  <a:schemeClr val="tx1"/>
                </a:solidFill>
                <a:latin typeface="Arial" panose="020B0604020202020204" pitchFamily="34" charset="0"/>
                <a:cs typeface="Arial" panose="020B0604020202020204" pitchFamily="34" charset="0"/>
              </a:defRPr>
            </a:lvl5pPr>
            <a:lvl6pPr marL="25146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a:lnSpc>
                <a:spcPct val="150000"/>
              </a:lnSpc>
              <a:defRPr/>
            </a:pPr>
            <a:r>
              <a:rPr lang="ar-SA" altLang="ar-SA" sz="6000" b="1" dirty="0">
                <a:latin typeface="Adobe Arabic" panose="02040503050201020203" pitchFamily="18" charset="-78"/>
                <a:ea typeface="Montserrat Regular"/>
                <a:cs typeface="Adobe Arabic" panose="02040503050201020203" pitchFamily="18" charset="-78"/>
                <a:sym typeface="Helvetica" panose="020B0604020202020204" pitchFamily="34" charset="0"/>
              </a:rPr>
              <a:t>لا يمكن فصل مرحلتي التطوير والاختبار عن بعضهما أثناء المشروع </a:t>
            </a:r>
          </a:p>
          <a:p>
            <a:pPr algn="ctr" rtl="1">
              <a:lnSpc>
                <a:spcPct val="150000"/>
              </a:lnSpc>
              <a:defRPr/>
            </a:pPr>
            <a:r>
              <a:rPr lang="ar-SA" altLang="ar-SA" sz="6000" b="1" dirty="0">
                <a:latin typeface="Adobe Arabic" panose="02040503050201020203" pitchFamily="18" charset="-78"/>
                <a:ea typeface="Montserrat Regular"/>
                <a:cs typeface="Adobe Arabic" panose="02040503050201020203" pitchFamily="18" charset="-78"/>
                <a:sym typeface="Helvetica" panose="020B0604020202020204" pitchFamily="34" charset="0"/>
              </a:rPr>
              <a:t>ما مدى صحة هذه العبارة ؟</a:t>
            </a:r>
          </a:p>
        </p:txBody>
      </p:sp>
      <p:sp>
        <p:nvSpPr>
          <p:cNvPr id="21" name="مربع نص 20">
            <a:extLst>
              <a:ext uri="{FF2B5EF4-FFF2-40B4-BE49-F238E27FC236}">
                <a16:creationId xmlns:a16="http://schemas.microsoft.com/office/drawing/2014/main" id="{33883263-ADF3-2ECA-C456-9DBEB11EF6C8}"/>
              </a:ext>
            </a:extLst>
          </p:cNvPr>
          <p:cNvSpPr txBox="1"/>
          <p:nvPr/>
        </p:nvSpPr>
        <p:spPr>
          <a:xfrm>
            <a:off x="2581903" y="5952593"/>
            <a:ext cx="12027088" cy="1938992"/>
          </a:xfrm>
          <a:prstGeom prst="rect">
            <a:avLst/>
          </a:prstGeom>
          <a:noFill/>
        </p:spPr>
        <p:txBody>
          <a:bodyPr wrap="square">
            <a:spAutoFit/>
          </a:bodyPr>
          <a:lstStyle/>
          <a:p>
            <a:pPr algn="ctr"/>
            <a:r>
              <a:rPr kumimoji="0" lang="en-US" sz="6000" b="1" i="0" u="none" strike="noStrike" kern="1200" cap="none" spc="0" normalizeH="0" baseline="0" noProof="0" dirty="0" err="1">
                <a:ln>
                  <a:noFill/>
                </a:ln>
                <a:solidFill>
                  <a:srgbClr val="0070C0"/>
                </a:solidFill>
                <a:effectLst/>
                <a:uLnTx/>
                <a:uFillTx/>
                <a:latin typeface="Adobe Arabic" panose="02040503050201020203" pitchFamily="18" charset="-78"/>
                <a:cs typeface="Adobe Arabic" panose="02040503050201020203" pitchFamily="18" charset="-78"/>
              </a:rPr>
              <a:t>لضمان</a:t>
            </a:r>
            <a:r>
              <a:rPr kumimoji="0" lang="en-US" sz="6000" b="1" i="0" u="none" strike="noStrike" kern="1200" cap="none" spc="0" normalizeH="0" baseline="0" noProof="0" dirty="0">
                <a:ln>
                  <a:noFill/>
                </a:ln>
                <a:solidFill>
                  <a:srgbClr val="0070C0"/>
                </a:solidFill>
                <a:effectLst/>
                <a:uLnTx/>
                <a:uFillTx/>
                <a:latin typeface="Adobe Arabic" panose="02040503050201020203" pitchFamily="18" charset="-78"/>
                <a:cs typeface="Adobe Arabic" panose="02040503050201020203" pitchFamily="18" charset="-78"/>
              </a:rPr>
              <a:t> </a:t>
            </a:r>
            <a:r>
              <a:rPr kumimoji="0" lang="en-US" sz="6000" b="1" i="0" u="none" strike="noStrike" kern="1200" cap="none" spc="0" normalizeH="0" baseline="0" noProof="0" dirty="0" err="1">
                <a:ln>
                  <a:noFill/>
                </a:ln>
                <a:solidFill>
                  <a:srgbClr val="0070C0"/>
                </a:solidFill>
                <a:effectLst/>
                <a:uLnTx/>
                <a:uFillTx/>
                <a:latin typeface="Adobe Arabic" panose="02040503050201020203" pitchFamily="18" charset="-78"/>
                <a:cs typeface="Adobe Arabic" panose="02040503050201020203" pitchFamily="18" charset="-78"/>
              </a:rPr>
              <a:t>معالجة</a:t>
            </a:r>
            <a:r>
              <a:rPr kumimoji="0" lang="en-US" sz="6000" b="1" i="0" u="none" strike="noStrike" kern="1200" cap="none" spc="0" normalizeH="0" baseline="0" noProof="0" dirty="0">
                <a:ln>
                  <a:noFill/>
                </a:ln>
                <a:solidFill>
                  <a:srgbClr val="0070C0"/>
                </a:solidFill>
                <a:effectLst/>
                <a:uLnTx/>
                <a:uFillTx/>
                <a:latin typeface="Adobe Arabic" panose="02040503050201020203" pitchFamily="18" charset="-78"/>
                <a:cs typeface="Adobe Arabic" panose="02040503050201020203" pitchFamily="18" charset="-78"/>
              </a:rPr>
              <a:t> </a:t>
            </a:r>
            <a:r>
              <a:rPr kumimoji="0" lang="en-US" sz="6000" b="1" i="0" u="none" strike="noStrike" kern="1200" cap="none" spc="0" normalizeH="0" baseline="0" noProof="0" dirty="0" err="1">
                <a:ln>
                  <a:noFill/>
                </a:ln>
                <a:solidFill>
                  <a:srgbClr val="0070C0"/>
                </a:solidFill>
                <a:effectLst/>
                <a:uLnTx/>
                <a:uFillTx/>
                <a:latin typeface="Adobe Arabic" panose="02040503050201020203" pitchFamily="18" charset="-78"/>
                <a:cs typeface="Adobe Arabic" panose="02040503050201020203" pitchFamily="18" charset="-78"/>
              </a:rPr>
              <a:t>جميع</a:t>
            </a:r>
            <a:r>
              <a:rPr kumimoji="0" lang="en-US" sz="6000" b="1" i="0" u="none" strike="noStrike" kern="1200" cap="none" spc="0" normalizeH="0" baseline="0" noProof="0" dirty="0">
                <a:ln>
                  <a:noFill/>
                </a:ln>
                <a:solidFill>
                  <a:srgbClr val="0070C0"/>
                </a:solidFill>
                <a:effectLst/>
                <a:uLnTx/>
                <a:uFillTx/>
                <a:latin typeface="Adobe Arabic" panose="02040503050201020203" pitchFamily="18" charset="-78"/>
                <a:cs typeface="Adobe Arabic" panose="02040503050201020203" pitchFamily="18" charset="-78"/>
              </a:rPr>
              <a:t> </a:t>
            </a:r>
            <a:r>
              <a:rPr kumimoji="0" lang="en-US" sz="6000" b="1" i="0" u="none" strike="noStrike" kern="1200" cap="none" spc="0" normalizeH="0" baseline="0" noProof="0" dirty="0" err="1">
                <a:ln>
                  <a:noFill/>
                </a:ln>
                <a:solidFill>
                  <a:srgbClr val="0070C0"/>
                </a:solidFill>
                <a:effectLst/>
                <a:uLnTx/>
                <a:uFillTx/>
                <a:latin typeface="Adobe Arabic" panose="02040503050201020203" pitchFamily="18" charset="-78"/>
                <a:cs typeface="Adobe Arabic" panose="02040503050201020203" pitchFamily="18" charset="-78"/>
              </a:rPr>
              <a:t>المشكلات</a:t>
            </a:r>
            <a:r>
              <a:rPr kumimoji="0" lang="en-US" sz="6000" b="1" i="0" u="none" strike="noStrike" kern="1200" cap="none" spc="0" normalizeH="0" baseline="0" noProof="0" dirty="0">
                <a:ln>
                  <a:noFill/>
                </a:ln>
                <a:solidFill>
                  <a:srgbClr val="0070C0"/>
                </a:solidFill>
                <a:effectLst/>
                <a:uLnTx/>
                <a:uFillTx/>
                <a:latin typeface="Adobe Arabic" panose="02040503050201020203" pitchFamily="18" charset="-78"/>
                <a:cs typeface="Adobe Arabic" panose="02040503050201020203" pitchFamily="18" charset="-78"/>
              </a:rPr>
              <a:t> </a:t>
            </a:r>
            <a:r>
              <a:rPr kumimoji="0" lang="en-US" sz="6000" b="1" i="0" u="none" strike="noStrike" kern="1200" cap="none" spc="0" normalizeH="0" baseline="0" noProof="0" dirty="0" err="1">
                <a:ln>
                  <a:noFill/>
                </a:ln>
                <a:solidFill>
                  <a:srgbClr val="0070C0"/>
                </a:solidFill>
                <a:effectLst/>
                <a:uLnTx/>
                <a:uFillTx/>
                <a:latin typeface="Adobe Arabic" panose="02040503050201020203" pitchFamily="18" charset="-78"/>
                <a:cs typeface="Adobe Arabic" panose="02040503050201020203" pitchFamily="18" charset="-78"/>
              </a:rPr>
              <a:t>ولضمان</a:t>
            </a:r>
            <a:r>
              <a:rPr kumimoji="0" lang="en-US" sz="6000" b="1" i="0" u="none" strike="noStrike" kern="1200" cap="none" spc="0" normalizeH="0" baseline="0" noProof="0" dirty="0">
                <a:ln>
                  <a:noFill/>
                </a:ln>
                <a:solidFill>
                  <a:srgbClr val="0070C0"/>
                </a:solidFill>
                <a:effectLst/>
                <a:uLnTx/>
                <a:uFillTx/>
                <a:latin typeface="Adobe Arabic" panose="02040503050201020203" pitchFamily="18" charset="-78"/>
                <a:cs typeface="Adobe Arabic" panose="02040503050201020203" pitchFamily="18" charset="-78"/>
              </a:rPr>
              <a:t> </a:t>
            </a:r>
            <a:r>
              <a:rPr kumimoji="0" lang="en-US" sz="6000" b="1" i="0" u="none" strike="noStrike" kern="1200" cap="none" spc="0" normalizeH="0" baseline="0" noProof="0" dirty="0" err="1">
                <a:ln>
                  <a:noFill/>
                </a:ln>
                <a:solidFill>
                  <a:srgbClr val="0070C0"/>
                </a:solidFill>
                <a:effectLst/>
                <a:uLnTx/>
                <a:uFillTx/>
                <a:latin typeface="Adobe Arabic" panose="02040503050201020203" pitchFamily="18" charset="-78"/>
                <a:cs typeface="Adobe Arabic" panose="02040503050201020203" pitchFamily="18" charset="-78"/>
              </a:rPr>
              <a:t>وصول</a:t>
            </a:r>
            <a:r>
              <a:rPr kumimoji="0" lang="en-US" sz="6000" b="1" i="0" u="none" strike="noStrike" kern="1200" cap="none" spc="0" normalizeH="0" baseline="0" noProof="0" dirty="0">
                <a:ln>
                  <a:noFill/>
                </a:ln>
                <a:solidFill>
                  <a:srgbClr val="0070C0"/>
                </a:solidFill>
                <a:effectLst/>
                <a:uLnTx/>
                <a:uFillTx/>
                <a:latin typeface="Adobe Arabic" panose="02040503050201020203" pitchFamily="18" charset="-78"/>
                <a:cs typeface="Adobe Arabic" panose="02040503050201020203" pitchFamily="18" charset="-78"/>
              </a:rPr>
              <a:t> </a:t>
            </a:r>
            <a:r>
              <a:rPr kumimoji="0" lang="en-US" sz="6000" b="1" i="0" u="none" strike="noStrike" kern="1200" cap="none" spc="0" normalizeH="0" baseline="0" noProof="0" dirty="0" err="1">
                <a:ln>
                  <a:noFill/>
                </a:ln>
                <a:solidFill>
                  <a:srgbClr val="0070C0"/>
                </a:solidFill>
                <a:effectLst/>
                <a:uLnTx/>
                <a:uFillTx/>
                <a:latin typeface="Adobe Arabic" panose="02040503050201020203" pitchFamily="18" charset="-78"/>
                <a:cs typeface="Adobe Arabic" panose="02040503050201020203" pitchFamily="18" charset="-78"/>
              </a:rPr>
              <a:t>النظام</a:t>
            </a:r>
            <a:r>
              <a:rPr kumimoji="0" lang="en-US" sz="6000" b="1" i="0" u="none" strike="noStrike" kern="1200" cap="none" spc="0" normalizeH="0" baseline="0" noProof="0" dirty="0">
                <a:ln>
                  <a:noFill/>
                </a:ln>
                <a:solidFill>
                  <a:srgbClr val="0070C0"/>
                </a:solidFill>
                <a:effectLst/>
                <a:uLnTx/>
                <a:uFillTx/>
                <a:latin typeface="Adobe Arabic" panose="02040503050201020203" pitchFamily="18" charset="-78"/>
                <a:cs typeface="Adobe Arabic" panose="02040503050201020203" pitchFamily="18" charset="-78"/>
              </a:rPr>
              <a:t> </a:t>
            </a:r>
            <a:r>
              <a:rPr kumimoji="0" lang="en-US" sz="6000" b="1" i="0" u="none" strike="noStrike" kern="1200" cap="none" spc="0" normalizeH="0" baseline="0" noProof="0" dirty="0" err="1">
                <a:ln>
                  <a:noFill/>
                </a:ln>
                <a:solidFill>
                  <a:srgbClr val="0070C0"/>
                </a:solidFill>
                <a:effectLst/>
                <a:uLnTx/>
                <a:uFillTx/>
                <a:latin typeface="Adobe Arabic" panose="02040503050201020203" pitchFamily="18" charset="-78"/>
                <a:cs typeface="Adobe Arabic" panose="02040503050201020203" pitchFamily="18" charset="-78"/>
              </a:rPr>
              <a:t>إلى</a:t>
            </a:r>
            <a:r>
              <a:rPr kumimoji="0" lang="en-US" sz="6000" b="1" i="0" u="none" strike="noStrike" kern="1200" cap="none" spc="0" normalizeH="0" baseline="0" noProof="0" dirty="0">
                <a:ln>
                  <a:noFill/>
                </a:ln>
                <a:solidFill>
                  <a:srgbClr val="0070C0"/>
                </a:solidFill>
                <a:effectLst/>
                <a:uLnTx/>
                <a:uFillTx/>
                <a:latin typeface="Adobe Arabic" panose="02040503050201020203" pitchFamily="18" charset="-78"/>
                <a:cs typeface="Adobe Arabic" panose="02040503050201020203" pitchFamily="18" charset="-78"/>
              </a:rPr>
              <a:t> </a:t>
            </a:r>
            <a:r>
              <a:rPr kumimoji="0" lang="en-US" sz="6000" b="1" i="0" u="none" strike="noStrike" kern="1200" cap="none" spc="0" normalizeH="0" baseline="0" noProof="0" dirty="0" err="1">
                <a:ln>
                  <a:noFill/>
                </a:ln>
                <a:solidFill>
                  <a:srgbClr val="0070C0"/>
                </a:solidFill>
                <a:effectLst/>
                <a:uLnTx/>
                <a:uFillTx/>
                <a:latin typeface="Adobe Arabic" panose="02040503050201020203" pitchFamily="18" charset="-78"/>
                <a:cs typeface="Adobe Arabic" panose="02040503050201020203" pitchFamily="18" charset="-78"/>
              </a:rPr>
              <a:t>مستخدميه</a:t>
            </a:r>
            <a:r>
              <a:rPr kumimoji="0" lang="en-US" sz="6000" b="1" i="0" u="none" strike="noStrike" kern="1200" cap="none" spc="0" normalizeH="0" baseline="0" noProof="0" dirty="0">
                <a:ln>
                  <a:noFill/>
                </a:ln>
                <a:solidFill>
                  <a:srgbClr val="0070C0"/>
                </a:solidFill>
                <a:effectLst/>
                <a:uLnTx/>
                <a:uFillTx/>
                <a:latin typeface="Adobe Arabic" panose="02040503050201020203" pitchFamily="18" charset="-78"/>
                <a:cs typeface="Adobe Arabic" panose="02040503050201020203" pitchFamily="18" charset="-78"/>
              </a:rPr>
              <a:t> </a:t>
            </a:r>
            <a:r>
              <a:rPr kumimoji="0" lang="en-US" sz="6000" b="1" i="0" u="none" strike="noStrike" kern="1200" cap="none" spc="0" normalizeH="0" baseline="0" noProof="0" dirty="0" err="1">
                <a:ln>
                  <a:noFill/>
                </a:ln>
                <a:solidFill>
                  <a:srgbClr val="0070C0"/>
                </a:solidFill>
                <a:effectLst/>
                <a:uLnTx/>
                <a:uFillTx/>
                <a:latin typeface="Adobe Arabic" panose="02040503050201020203" pitchFamily="18" charset="-78"/>
                <a:cs typeface="Adobe Arabic" panose="02040503050201020203" pitchFamily="18" charset="-78"/>
              </a:rPr>
              <a:t>النهائيين</a:t>
            </a:r>
            <a:r>
              <a:rPr kumimoji="0" lang="en-US" sz="6000" b="1" i="0" u="none" strike="noStrike" kern="1200" cap="none" spc="0" normalizeH="0" baseline="0" noProof="0" dirty="0">
                <a:ln>
                  <a:noFill/>
                </a:ln>
                <a:solidFill>
                  <a:srgbClr val="0070C0"/>
                </a:solidFill>
                <a:effectLst/>
                <a:uLnTx/>
                <a:uFillTx/>
                <a:latin typeface="Adobe Arabic" panose="02040503050201020203" pitchFamily="18" charset="-78"/>
                <a:cs typeface="Adobe Arabic" panose="02040503050201020203" pitchFamily="18" charset="-78"/>
              </a:rPr>
              <a:t> </a:t>
            </a:r>
            <a:r>
              <a:rPr kumimoji="0" lang="en-US" sz="6000" b="1" i="0" u="none" strike="noStrike" kern="1200" cap="none" spc="0" normalizeH="0" baseline="0" noProof="0" dirty="0" err="1">
                <a:ln>
                  <a:noFill/>
                </a:ln>
                <a:solidFill>
                  <a:srgbClr val="0070C0"/>
                </a:solidFill>
                <a:effectLst/>
                <a:uLnTx/>
                <a:uFillTx/>
                <a:latin typeface="Adobe Arabic" panose="02040503050201020203" pitchFamily="18" charset="-78"/>
                <a:cs typeface="Adobe Arabic" panose="02040503050201020203" pitchFamily="18" charset="-78"/>
              </a:rPr>
              <a:t>وفقًا</a:t>
            </a:r>
            <a:r>
              <a:rPr kumimoji="0" lang="en-US" sz="6000" b="1" i="0" u="none" strike="noStrike" kern="1200" cap="none" spc="0" normalizeH="0" baseline="0" noProof="0" dirty="0">
                <a:ln>
                  <a:noFill/>
                </a:ln>
                <a:solidFill>
                  <a:srgbClr val="0070C0"/>
                </a:solidFill>
                <a:effectLst/>
                <a:uLnTx/>
                <a:uFillTx/>
                <a:latin typeface="Adobe Arabic" panose="02040503050201020203" pitchFamily="18" charset="-78"/>
                <a:cs typeface="Adobe Arabic" panose="02040503050201020203" pitchFamily="18" charset="-78"/>
              </a:rPr>
              <a:t> </a:t>
            </a:r>
            <a:r>
              <a:rPr kumimoji="0" lang="en-US" sz="6000" b="1" i="0" u="none" strike="noStrike" kern="1200" cap="none" spc="0" normalizeH="0" baseline="0" noProof="0" dirty="0" err="1">
                <a:ln>
                  <a:noFill/>
                </a:ln>
                <a:solidFill>
                  <a:srgbClr val="0070C0"/>
                </a:solidFill>
                <a:effectLst/>
                <a:uLnTx/>
                <a:uFillTx/>
                <a:latin typeface="Adobe Arabic" panose="02040503050201020203" pitchFamily="18" charset="-78"/>
                <a:cs typeface="Adobe Arabic" panose="02040503050201020203" pitchFamily="18" charset="-78"/>
              </a:rPr>
              <a:t>لمتطلباتهم</a:t>
            </a:r>
            <a:r>
              <a:rPr kumimoji="0" lang="en-US" sz="6000" b="1" i="0" u="none" strike="noStrike" kern="1200" cap="none" spc="0" normalizeH="0" baseline="0" noProof="0" dirty="0">
                <a:ln>
                  <a:noFill/>
                </a:ln>
                <a:solidFill>
                  <a:srgbClr val="0070C0"/>
                </a:solidFill>
                <a:effectLst/>
                <a:uLnTx/>
                <a:uFillTx/>
                <a:latin typeface="Adobe Arabic" panose="02040503050201020203" pitchFamily="18" charset="-78"/>
                <a:cs typeface="Adobe Arabic" panose="02040503050201020203" pitchFamily="18" charset="-78"/>
              </a:rPr>
              <a:t> .</a:t>
            </a:r>
            <a:endParaRPr lang="ar-SA" sz="6000" b="1" dirty="0">
              <a:solidFill>
                <a:srgbClr val="0070C0"/>
              </a:solidFill>
              <a:latin typeface="Adobe Arabic" panose="02040503050201020203" pitchFamily="18" charset="-78"/>
              <a:cs typeface="Adobe Arabic" panose="02040503050201020203" pitchFamily="18" charset="-78"/>
            </a:endParaRPr>
          </a:p>
        </p:txBody>
      </p:sp>
      <p:grpSp>
        <p:nvGrpSpPr>
          <p:cNvPr id="23" name="مجموعة 22">
            <a:extLst>
              <a:ext uri="{FF2B5EF4-FFF2-40B4-BE49-F238E27FC236}">
                <a16:creationId xmlns:a16="http://schemas.microsoft.com/office/drawing/2014/main" id="{A2C52566-7037-2BFA-C7D3-7A51A6E18235}"/>
              </a:ext>
            </a:extLst>
          </p:cNvPr>
          <p:cNvGrpSpPr/>
          <p:nvPr/>
        </p:nvGrpSpPr>
        <p:grpSpPr>
          <a:xfrm>
            <a:off x="5257800" y="208274"/>
            <a:ext cx="11977777" cy="1159829"/>
            <a:chOff x="1521370" y="593817"/>
            <a:chExt cx="11977777" cy="1159829"/>
          </a:xfrm>
        </p:grpSpPr>
        <p:grpSp>
          <p:nvGrpSpPr>
            <p:cNvPr id="24" name="Group 2">
              <a:extLst>
                <a:ext uri="{FF2B5EF4-FFF2-40B4-BE49-F238E27FC236}">
                  <a16:creationId xmlns:a16="http://schemas.microsoft.com/office/drawing/2014/main" id="{27AAC36C-80B6-3E7A-2A0D-2F43965ACB3F}"/>
                </a:ext>
              </a:extLst>
            </p:cNvPr>
            <p:cNvGrpSpPr/>
            <p:nvPr/>
          </p:nvGrpSpPr>
          <p:grpSpPr>
            <a:xfrm>
              <a:off x="1521370" y="593817"/>
              <a:ext cx="11977777" cy="1159829"/>
              <a:chOff x="-5271045" y="0"/>
              <a:chExt cx="15970375" cy="1546438"/>
            </a:xfrm>
          </p:grpSpPr>
          <p:sp>
            <p:nvSpPr>
              <p:cNvPr id="26" name="Freeform 4">
                <a:extLst>
                  <a:ext uri="{FF2B5EF4-FFF2-40B4-BE49-F238E27FC236}">
                    <a16:creationId xmlns:a16="http://schemas.microsoft.com/office/drawing/2014/main" id="{16193AFE-8D5F-790B-D263-400AFBCEEC61}"/>
                  </a:ext>
                </a:extLst>
              </p:cNvPr>
              <p:cNvSpPr/>
              <p:nvPr/>
            </p:nvSpPr>
            <p:spPr>
              <a:xfrm>
                <a:off x="-5271045" y="0"/>
                <a:ext cx="15381887" cy="1483315"/>
              </a:xfrm>
              <a:custGeom>
                <a:avLst/>
                <a:gdLst/>
                <a:ahLst/>
                <a:cxnLst/>
                <a:rect l="l" t="t" r="r" b="b"/>
                <a:pathLst>
                  <a:path w="2039731" h="299240">
                    <a:moveTo>
                      <a:pt x="0" y="0"/>
                    </a:moveTo>
                    <a:lnTo>
                      <a:pt x="2039731" y="0"/>
                    </a:lnTo>
                    <a:lnTo>
                      <a:pt x="2039731" y="299240"/>
                    </a:lnTo>
                    <a:lnTo>
                      <a:pt x="0" y="299240"/>
                    </a:lnTo>
                    <a:close/>
                  </a:path>
                </a:pathLst>
              </a:custGeom>
              <a:solidFill>
                <a:schemeClr val="accent2">
                  <a:lumMod val="60000"/>
                  <a:lumOff val="40000"/>
                </a:schemeClr>
              </a:solidFill>
              <a:ln>
                <a:noFill/>
              </a:ln>
            </p:spPr>
            <p:txBody>
              <a:bodyPr/>
              <a:lstStyle/>
              <a:p>
                <a:pPr algn="r" rtl="1"/>
                <a:endParaRPr lang="ar-SA">
                  <a:cs typeface="PT Bold Heading" panose="02010400000000000000" pitchFamily="2" charset="-78"/>
                </a:endParaRPr>
              </a:p>
            </p:txBody>
          </p:sp>
          <p:sp>
            <p:nvSpPr>
              <p:cNvPr id="27" name="Freeform 7">
                <a:extLst>
                  <a:ext uri="{FF2B5EF4-FFF2-40B4-BE49-F238E27FC236}">
                    <a16:creationId xmlns:a16="http://schemas.microsoft.com/office/drawing/2014/main" id="{9200D78E-74F7-EC24-7C6A-83B311F215D6}"/>
                  </a:ext>
                </a:extLst>
              </p:cNvPr>
              <p:cNvSpPr/>
              <p:nvPr/>
            </p:nvSpPr>
            <p:spPr>
              <a:xfrm>
                <a:off x="-4559845" y="217089"/>
                <a:ext cx="14670684" cy="1266225"/>
              </a:xfrm>
              <a:custGeom>
                <a:avLst/>
                <a:gdLst/>
                <a:ahLst/>
                <a:cxnLst/>
                <a:rect l="l" t="t" r="r" b="b"/>
                <a:pathLst>
                  <a:path w="1971439" h="255445">
                    <a:moveTo>
                      <a:pt x="9988" y="0"/>
                    </a:moveTo>
                    <a:lnTo>
                      <a:pt x="1961451" y="0"/>
                    </a:lnTo>
                    <a:cubicBezTo>
                      <a:pt x="1966967" y="0"/>
                      <a:pt x="1971439" y="4472"/>
                      <a:pt x="1971439" y="9988"/>
                    </a:cubicBezTo>
                    <a:lnTo>
                      <a:pt x="1971439" y="245457"/>
                    </a:lnTo>
                    <a:cubicBezTo>
                      <a:pt x="1971439" y="248106"/>
                      <a:pt x="1970387" y="250646"/>
                      <a:pt x="1968514" y="252519"/>
                    </a:cubicBezTo>
                    <a:cubicBezTo>
                      <a:pt x="1966641" y="254392"/>
                      <a:pt x="1964100" y="255445"/>
                      <a:pt x="1961451" y="255445"/>
                    </a:cubicBezTo>
                    <a:lnTo>
                      <a:pt x="9988" y="255445"/>
                    </a:lnTo>
                    <a:cubicBezTo>
                      <a:pt x="7339" y="255445"/>
                      <a:pt x="4799" y="254392"/>
                      <a:pt x="2925" y="252519"/>
                    </a:cubicBezTo>
                    <a:cubicBezTo>
                      <a:pt x="1052" y="250646"/>
                      <a:pt x="0" y="248106"/>
                      <a:pt x="0" y="245457"/>
                    </a:cubicBezTo>
                    <a:lnTo>
                      <a:pt x="0" y="9988"/>
                    </a:lnTo>
                    <a:cubicBezTo>
                      <a:pt x="0" y="7339"/>
                      <a:pt x="1052" y="4799"/>
                      <a:pt x="2925" y="2925"/>
                    </a:cubicBezTo>
                    <a:cubicBezTo>
                      <a:pt x="4799" y="1052"/>
                      <a:pt x="7339" y="0"/>
                      <a:pt x="9988" y="0"/>
                    </a:cubicBezTo>
                    <a:close/>
                  </a:path>
                </a:pathLst>
              </a:custGeom>
              <a:solidFill>
                <a:srgbClr val="FFFFFF"/>
              </a:solidFill>
              <a:ln w="38100">
                <a:solidFill>
                  <a:schemeClr val="accent2">
                    <a:lumMod val="75000"/>
                  </a:schemeClr>
                </a:solidFill>
              </a:ln>
              <a:effectLst>
                <a:outerShdw blurRad="50800" dist="38100" dir="5400000" algn="t" rotWithShape="0">
                  <a:prstClr val="black">
                    <a:alpha val="40000"/>
                  </a:prstClr>
                </a:outerShdw>
              </a:effectLst>
            </p:spPr>
            <p:txBody>
              <a:bodyPr/>
              <a:lstStyle/>
              <a:p>
                <a:pPr algn="r" rtl="1"/>
                <a:endParaRPr lang="ar-SA">
                  <a:cs typeface="PT Bold Heading" panose="02010400000000000000" pitchFamily="2" charset="-78"/>
                </a:endParaRPr>
              </a:p>
            </p:txBody>
          </p:sp>
          <p:sp>
            <p:nvSpPr>
              <p:cNvPr id="28" name="TextBox 9">
                <a:extLst>
                  <a:ext uri="{FF2B5EF4-FFF2-40B4-BE49-F238E27FC236}">
                    <a16:creationId xmlns:a16="http://schemas.microsoft.com/office/drawing/2014/main" id="{2DEAB1B0-8B93-5F90-32C2-30DDA7335945}"/>
                  </a:ext>
                </a:extLst>
              </p:cNvPr>
              <p:cNvSpPr txBox="1"/>
              <p:nvPr/>
            </p:nvSpPr>
            <p:spPr>
              <a:xfrm>
                <a:off x="-4233933" y="489169"/>
                <a:ext cx="13249984" cy="807913"/>
              </a:xfrm>
              <a:prstGeom prst="rect">
                <a:avLst/>
              </a:prstGeom>
            </p:spPr>
            <p:txBody>
              <a:bodyPr wrap="square" lIns="0" tIns="0" rIns="0" bIns="0" rtlCol="0" anchor="t">
                <a:spAutoFit/>
              </a:bodyPr>
              <a:lstStyle/>
              <a:p>
                <a:pPr algn="ctr" rtl="1">
                  <a:lnSpc>
                    <a:spcPts val="3883"/>
                  </a:lnSpc>
                </a:pPr>
                <a:r>
                  <a:rPr lang="ar-SA" sz="6000" b="1" dirty="0">
                    <a:solidFill>
                      <a:srgbClr val="17383E"/>
                    </a:solidFill>
                    <a:latin typeface="Adobe Arabic" panose="02040503050201020203" pitchFamily="18" charset="-78"/>
                    <a:cs typeface="Adobe Arabic" panose="02040503050201020203" pitchFamily="18" charset="-78"/>
                  </a:rPr>
                  <a:t>التطوير والاختبار </a:t>
                </a:r>
                <a:r>
                  <a:rPr lang="en-US" sz="6000" b="1" dirty="0">
                    <a:solidFill>
                      <a:srgbClr val="17383E"/>
                    </a:solidFill>
                    <a:latin typeface="Adobe Arabic" panose="02040503050201020203" pitchFamily="18" charset="-78"/>
                    <a:cs typeface="Adobe Arabic" panose="02040503050201020203" pitchFamily="18" charset="-78"/>
                  </a:rPr>
                  <a:t>Development and Testing</a:t>
                </a:r>
                <a:endParaRPr lang="en-US" sz="4500" b="1" dirty="0">
                  <a:solidFill>
                    <a:srgbClr val="17383E"/>
                  </a:solidFill>
                  <a:latin typeface="Corbel Light" panose="020B0303020204020204" pitchFamily="34" charset="0"/>
                  <a:cs typeface="Sakkal Majalla" panose="02000000000000000000" pitchFamily="2" charset="-78"/>
                </a:endParaRPr>
              </a:p>
            </p:txBody>
          </p:sp>
          <p:sp>
            <p:nvSpPr>
              <p:cNvPr id="29" name="Freeform 11">
                <a:extLst>
                  <a:ext uri="{FF2B5EF4-FFF2-40B4-BE49-F238E27FC236}">
                    <a16:creationId xmlns:a16="http://schemas.microsoft.com/office/drawing/2014/main" id="{6FC8660B-74EA-4A6C-3ABB-141B26B4CD7B}"/>
                  </a:ext>
                </a:extLst>
              </p:cNvPr>
              <p:cNvSpPr/>
              <p:nvPr/>
            </p:nvSpPr>
            <p:spPr>
              <a:xfrm>
                <a:off x="9159792" y="0"/>
                <a:ext cx="1539538" cy="154643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60000"/>
                  <a:lumOff val="40000"/>
                </a:schemeClr>
              </a:solidFill>
              <a:ln>
                <a:solidFill>
                  <a:schemeClr val="accent2">
                    <a:lumMod val="75000"/>
                  </a:schemeClr>
                </a:solidFill>
              </a:ln>
            </p:spPr>
            <p:txBody>
              <a:bodyPr/>
              <a:lstStyle/>
              <a:p>
                <a:pPr algn="r" rtl="1"/>
                <a:endParaRPr lang="ar-SA">
                  <a:cs typeface="PT Bold Heading" panose="02010400000000000000" pitchFamily="2" charset="-78"/>
                </a:endParaRPr>
              </a:p>
            </p:txBody>
          </p:sp>
          <p:sp>
            <p:nvSpPr>
              <p:cNvPr id="30" name="TextBox 13">
                <a:extLst>
                  <a:ext uri="{FF2B5EF4-FFF2-40B4-BE49-F238E27FC236}">
                    <a16:creationId xmlns:a16="http://schemas.microsoft.com/office/drawing/2014/main" id="{EF22E8FA-2394-90F6-0BFA-388EC7EADE24}"/>
                  </a:ext>
                </a:extLst>
              </p:cNvPr>
              <p:cNvSpPr txBox="1"/>
              <p:nvPr/>
            </p:nvSpPr>
            <p:spPr>
              <a:xfrm>
                <a:off x="9517371" y="426045"/>
                <a:ext cx="921075" cy="756617"/>
              </a:xfrm>
              <a:prstGeom prst="rect">
                <a:avLst/>
              </a:prstGeom>
            </p:spPr>
            <p:txBody>
              <a:bodyPr wrap="square" lIns="0" tIns="0" rIns="0" bIns="0" rtlCol="0" anchor="t">
                <a:spAutoFit/>
              </a:bodyPr>
              <a:lstStyle/>
              <a:p>
                <a:pPr algn="ctr" rtl="1">
                  <a:lnSpc>
                    <a:spcPts val="3883"/>
                  </a:lnSpc>
                </a:pPr>
                <a:endParaRPr lang="en-US" sz="5000" b="1" dirty="0">
                  <a:solidFill>
                    <a:srgbClr val="FFFFFF"/>
                  </a:solidFill>
                  <a:latin typeface="Sakkal Majalla" panose="02000000000000000000" pitchFamily="2" charset="-78"/>
                  <a:cs typeface="Sakkal Majalla" panose="02000000000000000000" pitchFamily="2" charset="-78"/>
                </a:endParaRPr>
              </a:p>
            </p:txBody>
          </p:sp>
        </p:grpSp>
        <p:sp>
          <p:nvSpPr>
            <p:cNvPr id="25" name="مستطيل 24">
              <a:extLst>
                <a:ext uri="{FF2B5EF4-FFF2-40B4-BE49-F238E27FC236}">
                  <a16:creationId xmlns:a16="http://schemas.microsoft.com/office/drawing/2014/main" id="{2BF881FE-90FE-25C3-285E-4B69F6F3D87D}"/>
                </a:ext>
              </a:extLst>
            </p:cNvPr>
            <p:cNvSpPr/>
            <p:nvPr/>
          </p:nvSpPr>
          <p:spPr>
            <a:xfrm>
              <a:off x="12612678" y="759988"/>
              <a:ext cx="574195" cy="923330"/>
            </a:xfrm>
            <a:prstGeom prst="rect">
              <a:avLst/>
            </a:prstGeom>
            <a:noFill/>
          </p:spPr>
          <p:txBody>
            <a:bodyPr wrap="none" lIns="91440" tIns="45720" rIns="91440" bIns="45720">
              <a:spAutoFit/>
            </a:bodyPr>
            <a:lstStyle/>
            <a:p>
              <a:pPr algn="ctr"/>
              <a:r>
                <a:rPr lang="ar-SA" sz="5400" b="1" cap="none" spc="0" dirty="0">
                  <a:ln w="22225">
                    <a:solidFill>
                      <a:schemeClr val="tx2">
                        <a:lumMod val="75000"/>
                      </a:schemeClr>
                    </a:solidFill>
                    <a:prstDash val="solid"/>
                  </a:ln>
                  <a:effectLst/>
                </a:rPr>
                <a:t>3</a:t>
              </a:r>
            </a:p>
          </p:txBody>
        </p:sp>
      </p:grpSp>
      <p:sp>
        <p:nvSpPr>
          <p:cNvPr id="20" name="Freeform 4">
            <a:extLst>
              <a:ext uri="{FF2B5EF4-FFF2-40B4-BE49-F238E27FC236}">
                <a16:creationId xmlns:a16="http://schemas.microsoft.com/office/drawing/2014/main" id="{FAA4FBA3-9969-545E-1B6E-28DEF328133B}"/>
              </a:ext>
            </a:extLst>
          </p:cNvPr>
          <p:cNvSpPr/>
          <p:nvPr/>
        </p:nvSpPr>
        <p:spPr>
          <a:xfrm rot="2464724">
            <a:off x="16929191" y="199357"/>
            <a:ext cx="548388" cy="1073358"/>
          </a:xfrm>
          <a:custGeom>
            <a:avLst/>
            <a:gdLst/>
            <a:ahLst/>
            <a:cxnLst/>
            <a:rect l="l" t="t" r="r" b="b"/>
            <a:pathLst>
              <a:path w="548388" h="1073358">
                <a:moveTo>
                  <a:pt x="0" y="0"/>
                </a:moveTo>
                <a:lnTo>
                  <a:pt x="548389" y="0"/>
                </a:lnTo>
                <a:lnTo>
                  <a:pt x="548389" y="1073358"/>
                </a:lnTo>
                <a:lnTo>
                  <a:pt x="0" y="10733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ar-SA"/>
          </a:p>
        </p:txBody>
      </p:sp>
    </p:spTree>
    <p:extLst>
      <p:ext uri="{BB962C8B-B14F-4D97-AF65-F5344CB8AC3E}">
        <p14:creationId xmlns:p14="http://schemas.microsoft.com/office/powerpoint/2010/main" val="4588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down)">
                                      <p:cBhvr>
                                        <p:cTn id="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ar-SA"/>
          </a:p>
        </p:txBody>
      </p:sp>
      <p:grpSp>
        <p:nvGrpSpPr>
          <p:cNvPr id="3" name="Group 3"/>
          <p:cNvGrpSpPr/>
          <p:nvPr/>
        </p:nvGrpSpPr>
        <p:grpSpPr>
          <a:xfrm>
            <a:off x="969962" y="1887925"/>
            <a:ext cx="16022638" cy="6887298"/>
            <a:chOff x="0" y="0"/>
            <a:chExt cx="18749433" cy="9183064"/>
          </a:xfrm>
        </p:grpSpPr>
        <p:sp>
          <p:nvSpPr>
            <p:cNvPr id="4" name="Freeform 4"/>
            <p:cNvSpPr/>
            <p:nvPr/>
          </p:nvSpPr>
          <p:spPr>
            <a:xfrm rot="-78066">
              <a:off x="968257" y="961703"/>
              <a:ext cx="16705887" cy="7257036"/>
            </a:xfrm>
            <a:custGeom>
              <a:avLst/>
              <a:gdLst/>
              <a:ahLst/>
              <a:cxnLst/>
              <a:rect l="l" t="t" r="r" b="b"/>
              <a:pathLst>
                <a:path w="16705887" h="7257036">
                  <a:moveTo>
                    <a:pt x="0" y="0"/>
                  </a:moveTo>
                  <a:lnTo>
                    <a:pt x="16705886" y="0"/>
                  </a:lnTo>
                  <a:lnTo>
                    <a:pt x="16705886" y="7257035"/>
                  </a:lnTo>
                  <a:lnTo>
                    <a:pt x="0" y="7257035"/>
                  </a:lnTo>
                  <a:lnTo>
                    <a:pt x="0" y="0"/>
                  </a:lnTo>
                  <a:close/>
                </a:path>
              </a:pathLst>
            </a:custGeom>
            <a:blipFill>
              <a:blip r:embed="rId3"/>
              <a:stretch>
                <a:fillRect t="-28026" r="-8637" b="-62976"/>
              </a:stretch>
            </a:blipFill>
          </p:spPr>
          <p:txBody>
            <a:bodyPr/>
            <a:lstStyle/>
            <a:p>
              <a:endParaRPr lang="ar-SA"/>
            </a:p>
          </p:txBody>
        </p:sp>
        <p:sp>
          <p:nvSpPr>
            <p:cNvPr id="5" name="Freeform 5"/>
            <p:cNvSpPr/>
            <p:nvPr/>
          </p:nvSpPr>
          <p:spPr>
            <a:xfrm rot="-2572215">
              <a:off x="-115252" y="1208538"/>
              <a:ext cx="4042889" cy="1248445"/>
            </a:xfrm>
            <a:custGeom>
              <a:avLst/>
              <a:gdLst/>
              <a:ahLst/>
              <a:cxnLst/>
              <a:rect l="l" t="t" r="r" b="b"/>
              <a:pathLst>
                <a:path w="4042889" h="1248445">
                  <a:moveTo>
                    <a:pt x="0" y="0"/>
                  </a:moveTo>
                  <a:lnTo>
                    <a:pt x="4042889" y="0"/>
                  </a:lnTo>
                  <a:lnTo>
                    <a:pt x="4042889" y="1248445"/>
                  </a:lnTo>
                  <a:lnTo>
                    <a:pt x="0" y="1248445"/>
                  </a:lnTo>
                  <a:lnTo>
                    <a:pt x="0" y="0"/>
                  </a:lnTo>
                  <a:close/>
                </a:path>
              </a:pathLst>
            </a:custGeom>
            <a:blipFill>
              <a:blip r:embed="rId4">
                <a:alphaModFix amt="57000"/>
              </a:blip>
              <a:stretch>
                <a:fillRect t="-6513" r="-3391"/>
              </a:stretch>
            </a:blipFill>
          </p:spPr>
          <p:txBody>
            <a:bodyPr/>
            <a:lstStyle/>
            <a:p>
              <a:endParaRPr lang="ar-SA"/>
            </a:p>
          </p:txBody>
        </p:sp>
        <p:sp>
          <p:nvSpPr>
            <p:cNvPr id="6" name="Freeform 6"/>
            <p:cNvSpPr/>
            <p:nvPr/>
          </p:nvSpPr>
          <p:spPr>
            <a:xfrm rot="-2572215">
              <a:off x="14821796" y="6726082"/>
              <a:ext cx="4042889" cy="1248445"/>
            </a:xfrm>
            <a:custGeom>
              <a:avLst/>
              <a:gdLst/>
              <a:ahLst/>
              <a:cxnLst/>
              <a:rect l="l" t="t" r="r" b="b"/>
              <a:pathLst>
                <a:path w="4042889" h="1248445">
                  <a:moveTo>
                    <a:pt x="0" y="0"/>
                  </a:moveTo>
                  <a:lnTo>
                    <a:pt x="4042889" y="0"/>
                  </a:lnTo>
                  <a:lnTo>
                    <a:pt x="4042889" y="1248444"/>
                  </a:lnTo>
                  <a:lnTo>
                    <a:pt x="0" y="1248444"/>
                  </a:lnTo>
                  <a:lnTo>
                    <a:pt x="0" y="0"/>
                  </a:lnTo>
                  <a:close/>
                </a:path>
              </a:pathLst>
            </a:custGeom>
            <a:blipFill>
              <a:blip r:embed="rId4">
                <a:alphaModFix amt="57000"/>
              </a:blip>
              <a:stretch>
                <a:fillRect t="-6513" r="-3391"/>
              </a:stretch>
            </a:blipFill>
          </p:spPr>
          <p:txBody>
            <a:bodyPr/>
            <a:lstStyle/>
            <a:p>
              <a:endParaRPr lang="ar-SA"/>
            </a:p>
          </p:txBody>
        </p:sp>
      </p:grpSp>
      <p:sp>
        <p:nvSpPr>
          <p:cNvPr id="7" name="Freeform 7"/>
          <p:cNvSpPr/>
          <p:nvPr/>
        </p:nvSpPr>
        <p:spPr>
          <a:xfrm rot="2951973">
            <a:off x="-1335923" y="-256851"/>
            <a:ext cx="3799654" cy="2051813"/>
          </a:xfrm>
          <a:custGeom>
            <a:avLst/>
            <a:gdLst/>
            <a:ahLst/>
            <a:cxnLst/>
            <a:rect l="l" t="t" r="r" b="b"/>
            <a:pathLst>
              <a:path w="3799654" h="2051813">
                <a:moveTo>
                  <a:pt x="0" y="0"/>
                </a:moveTo>
                <a:lnTo>
                  <a:pt x="3799654" y="0"/>
                </a:lnTo>
                <a:lnTo>
                  <a:pt x="3799654" y="2051814"/>
                </a:lnTo>
                <a:lnTo>
                  <a:pt x="0" y="20518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a:p>
        </p:txBody>
      </p:sp>
      <p:sp>
        <p:nvSpPr>
          <p:cNvPr id="8" name="Freeform 8"/>
          <p:cNvSpPr/>
          <p:nvPr/>
        </p:nvSpPr>
        <p:spPr>
          <a:xfrm>
            <a:off x="15477715" y="7601692"/>
            <a:ext cx="2277206" cy="2020503"/>
          </a:xfrm>
          <a:custGeom>
            <a:avLst/>
            <a:gdLst/>
            <a:ahLst/>
            <a:cxnLst/>
            <a:rect l="l" t="t" r="r" b="b"/>
            <a:pathLst>
              <a:path w="2277206" h="2020503">
                <a:moveTo>
                  <a:pt x="0" y="0"/>
                </a:moveTo>
                <a:lnTo>
                  <a:pt x="2277207" y="0"/>
                </a:lnTo>
                <a:lnTo>
                  <a:pt x="2277207" y="2020503"/>
                </a:lnTo>
                <a:lnTo>
                  <a:pt x="0" y="20205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ar-SA"/>
          </a:p>
        </p:txBody>
      </p:sp>
      <p:grpSp>
        <p:nvGrpSpPr>
          <p:cNvPr id="12" name="مجموعة 11">
            <a:extLst>
              <a:ext uri="{FF2B5EF4-FFF2-40B4-BE49-F238E27FC236}">
                <a16:creationId xmlns:a16="http://schemas.microsoft.com/office/drawing/2014/main" id="{4CA78C94-38A8-AB97-7A85-7E37F94F5C2C}"/>
              </a:ext>
            </a:extLst>
          </p:cNvPr>
          <p:cNvGrpSpPr/>
          <p:nvPr/>
        </p:nvGrpSpPr>
        <p:grpSpPr>
          <a:xfrm>
            <a:off x="5257800" y="208274"/>
            <a:ext cx="11977777" cy="1159829"/>
            <a:chOff x="1521370" y="593817"/>
            <a:chExt cx="11977777" cy="1159829"/>
          </a:xfrm>
        </p:grpSpPr>
        <p:grpSp>
          <p:nvGrpSpPr>
            <p:cNvPr id="13" name="Group 2">
              <a:extLst>
                <a:ext uri="{FF2B5EF4-FFF2-40B4-BE49-F238E27FC236}">
                  <a16:creationId xmlns:a16="http://schemas.microsoft.com/office/drawing/2014/main" id="{26DCBCCE-E61F-17B1-6F90-1495D1AAC32D}"/>
                </a:ext>
              </a:extLst>
            </p:cNvPr>
            <p:cNvGrpSpPr/>
            <p:nvPr/>
          </p:nvGrpSpPr>
          <p:grpSpPr>
            <a:xfrm>
              <a:off x="1521370" y="593817"/>
              <a:ext cx="11977777" cy="1159829"/>
              <a:chOff x="-5271045" y="0"/>
              <a:chExt cx="15970375" cy="1546438"/>
            </a:xfrm>
          </p:grpSpPr>
          <p:sp>
            <p:nvSpPr>
              <p:cNvPr id="15" name="Freeform 4">
                <a:extLst>
                  <a:ext uri="{FF2B5EF4-FFF2-40B4-BE49-F238E27FC236}">
                    <a16:creationId xmlns:a16="http://schemas.microsoft.com/office/drawing/2014/main" id="{417B3F7A-759E-D88A-75D9-238AD5EC3D9C}"/>
                  </a:ext>
                </a:extLst>
              </p:cNvPr>
              <p:cNvSpPr/>
              <p:nvPr/>
            </p:nvSpPr>
            <p:spPr>
              <a:xfrm>
                <a:off x="-5271045" y="0"/>
                <a:ext cx="15381887" cy="1483315"/>
              </a:xfrm>
              <a:custGeom>
                <a:avLst/>
                <a:gdLst/>
                <a:ahLst/>
                <a:cxnLst/>
                <a:rect l="l" t="t" r="r" b="b"/>
                <a:pathLst>
                  <a:path w="2039731" h="299240">
                    <a:moveTo>
                      <a:pt x="0" y="0"/>
                    </a:moveTo>
                    <a:lnTo>
                      <a:pt x="2039731" y="0"/>
                    </a:lnTo>
                    <a:lnTo>
                      <a:pt x="2039731" y="299240"/>
                    </a:lnTo>
                    <a:lnTo>
                      <a:pt x="0" y="299240"/>
                    </a:lnTo>
                    <a:close/>
                  </a:path>
                </a:pathLst>
              </a:custGeom>
              <a:solidFill>
                <a:schemeClr val="accent2">
                  <a:lumMod val="60000"/>
                  <a:lumOff val="40000"/>
                </a:schemeClr>
              </a:solidFill>
              <a:ln>
                <a:noFill/>
              </a:ln>
            </p:spPr>
            <p:txBody>
              <a:bodyPr/>
              <a:lstStyle/>
              <a:p>
                <a:pPr algn="r" rtl="1"/>
                <a:endParaRPr lang="ar-SA">
                  <a:cs typeface="PT Bold Heading" panose="02010400000000000000" pitchFamily="2" charset="-78"/>
                </a:endParaRPr>
              </a:p>
            </p:txBody>
          </p:sp>
          <p:sp>
            <p:nvSpPr>
              <p:cNvPr id="16" name="Freeform 7">
                <a:extLst>
                  <a:ext uri="{FF2B5EF4-FFF2-40B4-BE49-F238E27FC236}">
                    <a16:creationId xmlns:a16="http://schemas.microsoft.com/office/drawing/2014/main" id="{3FFF112A-FEFE-EDB2-A4CD-2A653F2B0049}"/>
                  </a:ext>
                </a:extLst>
              </p:cNvPr>
              <p:cNvSpPr/>
              <p:nvPr/>
            </p:nvSpPr>
            <p:spPr>
              <a:xfrm>
                <a:off x="-4559845" y="217089"/>
                <a:ext cx="14670684" cy="1266225"/>
              </a:xfrm>
              <a:custGeom>
                <a:avLst/>
                <a:gdLst/>
                <a:ahLst/>
                <a:cxnLst/>
                <a:rect l="l" t="t" r="r" b="b"/>
                <a:pathLst>
                  <a:path w="1971439" h="255445">
                    <a:moveTo>
                      <a:pt x="9988" y="0"/>
                    </a:moveTo>
                    <a:lnTo>
                      <a:pt x="1961451" y="0"/>
                    </a:lnTo>
                    <a:cubicBezTo>
                      <a:pt x="1966967" y="0"/>
                      <a:pt x="1971439" y="4472"/>
                      <a:pt x="1971439" y="9988"/>
                    </a:cubicBezTo>
                    <a:lnTo>
                      <a:pt x="1971439" y="245457"/>
                    </a:lnTo>
                    <a:cubicBezTo>
                      <a:pt x="1971439" y="248106"/>
                      <a:pt x="1970387" y="250646"/>
                      <a:pt x="1968514" y="252519"/>
                    </a:cubicBezTo>
                    <a:cubicBezTo>
                      <a:pt x="1966641" y="254392"/>
                      <a:pt x="1964100" y="255445"/>
                      <a:pt x="1961451" y="255445"/>
                    </a:cubicBezTo>
                    <a:lnTo>
                      <a:pt x="9988" y="255445"/>
                    </a:lnTo>
                    <a:cubicBezTo>
                      <a:pt x="7339" y="255445"/>
                      <a:pt x="4799" y="254392"/>
                      <a:pt x="2925" y="252519"/>
                    </a:cubicBezTo>
                    <a:cubicBezTo>
                      <a:pt x="1052" y="250646"/>
                      <a:pt x="0" y="248106"/>
                      <a:pt x="0" y="245457"/>
                    </a:cubicBezTo>
                    <a:lnTo>
                      <a:pt x="0" y="9988"/>
                    </a:lnTo>
                    <a:cubicBezTo>
                      <a:pt x="0" y="7339"/>
                      <a:pt x="1052" y="4799"/>
                      <a:pt x="2925" y="2925"/>
                    </a:cubicBezTo>
                    <a:cubicBezTo>
                      <a:pt x="4799" y="1052"/>
                      <a:pt x="7339" y="0"/>
                      <a:pt x="9988" y="0"/>
                    </a:cubicBezTo>
                    <a:close/>
                  </a:path>
                </a:pathLst>
              </a:custGeom>
              <a:solidFill>
                <a:srgbClr val="FFFFFF"/>
              </a:solidFill>
              <a:ln w="38100">
                <a:solidFill>
                  <a:schemeClr val="accent2">
                    <a:lumMod val="75000"/>
                  </a:schemeClr>
                </a:solidFill>
              </a:ln>
              <a:effectLst>
                <a:outerShdw blurRad="50800" dist="38100" dir="5400000" algn="t" rotWithShape="0">
                  <a:prstClr val="black">
                    <a:alpha val="40000"/>
                  </a:prstClr>
                </a:outerShdw>
              </a:effectLst>
            </p:spPr>
            <p:txBody>
              <a:bodyPr/>
              <a:lstStyle/>
              <a:p>
                <a:pPr algn="r" rtl="1"/>
                <a:endParaRPr lang="ar-SA">
                  <a:cs typeface="PT Bold Heading" panose="02010400000000000000" pitchFamily="2" charset="-78"/>
                </a:endParaRPr>
              </a:p>
            </p:txBody>
          </p:sp>
          <p:sp>
            <p:nvSpPr>
              <p:cNvPr id="17" name="TextBox 9">
                <a:extLst>
                  <a:ext uri="{FF2B5EF4-FFF2-40B4-BE49-F238E27FC236}">
                    <a16:creationId xmlns:a16="http://schemas.microsoft.com/office/drawing/2014/main" id="{B8D20AD4-4D60-E9CC-6411-F0F755A007B9}"/>
                  </a:ext>
                </a:extLst>
              </p:cNvPr>
              <p:cNvSpPr txBox="1"/>
              <p:nvPr/>
            </p:nvSpPr>
            <p:spPr>
              <a:xfrm>
                <a:off x="-4233933" y="489169"/>
                <a:ext cx="13249984" cy="807913"/>
              </a:xfrm>
              <a:prstGeom prst="rect">
                <a:avLst/>
              </a:prstGeom>
            </p:spPr>
            <p:txBody>
              <a:bodyPr wrap="square" lIns="0" tIns="0" rIns="0" bIns="0" rtlCol="0" anchor="t">
                <a:spAutoFit/>
              </a:bodyPr>
              <a:lstStyle/>
              <a:p>
                <a:pPr algn="ctr" rtl="1">
                  <a:lnSpc>
                    <a:spcPts val="3883"/>
                  </a:lnSpc>
                </a:pPr>
                <a:r>
                  <a:rPr lang="ar-SA" sz="6000" b="1" dirty="0">
                    <a:solidFill>
                      <a:srgbClr val="17383E"/>
                    </a:solidFill>
                    <a:latin typeface="Adobe Arabic" panose="02040503050201020203" pitchFamily="18" charset="-78"/>
                    <a:cs typeface="Adobe Arabic" panose="02040503050201020203" pitchFamily="18" charset="-78"/>
                  </a:rPr>
                  <a:t>التطوير والاختبار </a:t>
                </a:r>
                <a:r>
                  <a:rPr lang="en-US" sz="6000" b="1" dirty="0">
                    <a:solidFill>
                      <a:srgbClr val="17383E"/>
                    </a:solidFill>
                    <a:latin typeface="Adobe Arabic" panose="02040503050201020203" pitchFamily="18" charset="-78"/>
                    <a:cs typeface="Adobe Arabic" panose="02040503050201020203" pitchFamily="18" charset="-78"/>
                  </a:rPr>
                  <a:t>Development and Testing</a:t>
                </a:r>
                <a:endParaRPr lang="en-US" sz="4500" b="1" dirty="0">
                  <a:solidFill>
                    <a:srgbClr val="17383E"/>
                  </a:solidFill>
                  <a:latin typeface="Corbel Light" panose="020B0303020204020204" pitchFamily="34" charset="0"/>
                  <a:cs typeface="Sakkal Majalla" panose="02000000000000000000" pitchFamily="2" charset="-78"/>
                </a:endParaRPr>
              </a:p>
            </p:txBody>
          </p:sp>
          <p:sp>
            <p:nvSpPr>
              <p:cNvPr id="18" name="Freeform 11">
                <a:extLst>
                  <a:ext uri="{FF2B5EF4-FFF2-40B4-BE49-F238E27FC236}">
                    <a16:creationId xmlns:a16="http://schemas.microsoft.com/office/drawing/2014/main" id="{B4D540A3-490C-75F9-CAB9-7F1F39435987}"/>
                  </a:ext>
                </a:extLst>
              </p:cNvPr>
              <p:cNvSpPr/>
              <p:nvPr/>
            </p:nvSpPr>
            <p:spPr>
              <a:xfrm>
                <a:off x="9159792" y="0"/>
                <a:ext cx="1539538" cy="154643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60000"/>
                  <a:lumOff val="40000"/>
                </a:schemeClr>
              </a:solidFill>
              <a:ln>
                <a:solidFill>
                  <a:schemeClr val="accent2">
                    <a:lumMod val="75000"/>
                  </a:schemeClr>
                </a:solidFill>
              </a:ln>
            </p:spPr>
            <p:txBody>
              <a:bodyPr/>
              <a:lstStyle/>
              <a:p>
                <a:pPr algn="r" rtl="1"/>
                <a:endParaRPr lang="ar-SA">
                  <a:cs typeface="PT Bold Heading" panose="02010400000000000000" pitchFamily="2" charset="-78"/>
                </a:endParaRPr>
              </a:p>
            </p:txBody>
          </p:sp>
          <p:sp>
            <p:nvSpPr>
              <p:cNvPr id="19" name="TextBox 13">
                <a:extLst>
                  <a:ext uri="{FF2B5EF4-FFF2-40B4-BE49-F238E27FC236}">
                    <a16:creationId xmlns:a16="http://schemas.microsoft.com/office/drawing/2014/main" id="{20DBF9FE-CBA5-5503-9AD7-B3FE2008DF79}"/>
                  </a:ext>
                </a:extLst>
              </p:cNvPr>
              <p:cNvSpPr txBox="1"/>
              <p:nvPr/>
            </p:nvSpPr>
            <p:spPr>
              <a:xfrm>
                <a:off x="9517371" y="426045"/>
                <a:ext cx="921075" cy="756617"/>
              </a:xfrm>
              <a:prstGeom prst="rect">
                <a:avLst/>
              </a:prstGeom>
            </p:spPr>
            <p:txBody>
              <a:bodyPr wrap="square" lIns="0" tIns="0" rIns="0" bIns="0" rtlCol="0" anchor="t">
                <a:spAutoFit/>
              </a:bodyPr>
              <a:lstStyle/>
              <a:p>
                <a:pPr algn="ctr" rtl="1">
                  <a:lnSpc>
                    <a:spcPts val="3883"/>
                  </a:lnSpc>
                </a:pPr>
                <a:endParaRPr lang="en-US" sz="5000" b="1" dirty="0">
                  <a:solidFill>
                    <a:srgbClr val="FFFFFF"/>
                  </a:solidFill>
                  <a:latin typeface="Sakkal Majalla" panose="02000000000000000000" pitchFamily="2" charset="-78"/>
                  <a:cs typeface="Sakkal Majalla" panose="02000000000000000000" pitchFamily="2" charset="-78"/>
                </a:endParaRPr>
              </a:p>
            </p:txBody>
          </p:sp>
        </p:grpSp>
        <p:sp>
          <p:nvSpPr>
            <p:cNvPr id="14" name="مستطيل 13">
              <a:extLst>
                <a:ext uri="{FF2B5EF4-FFF2-40B4-BE49-F238E27FC236}">
                  <a16:creationId xmlns:a16="http://schemas.microsoft.com/office/drawing/2014/main" id="{763DB2FC-781F-EDE1-EDF4-17B7061D7AD9}"/>
                </a:ext>
              </a:extLst>
            </p:cNvPr>
            <p:cNvSpPr/>
            <p:nvPr/>
          </p:nvSpPr>
          <p:spPr>
            <a:xfrm>
              <a:off x="12612678" y="759988"/>
              <a:ext cx="574195" cy="923330"/>
            </a:xfrm>
            <a:prstGeom prst="rect">
              <a:avLst/>
            </a:prstGeom>
            <a:noFill/>
          </p:spPr>
          <p:txBody>
            <a:bodyPr wrap="none" lIns="91440" tIns="45720" rIns="91440" bIns="45720">
              <a:spAutoFit/>
            </a:bodyPr>
            <a:lstStyle/>
            <a:p>
              <a:pPr algn="ctr"/>
              <a:r>
                <a:rPr lang="ar-SA" sz="5400" b="1" cap="none" spc="0" dirty="0">
                  <a:ln w="22225">
                    <a:solidFill>
                      <a:schemeClr val="tx2">
                        <a:lumMod val="75000"/>
                      </a:schemeClr>
                    </a:solidFill>
                    <a:prstDash val="solid"/>
                  </a:ln>
                  <a:effectLst/>
                </a:rPr>
                <a:t>3</a:t>
              </a:r>
            </a:p>
          </p:txBody>
        </p:sp>
      </p:grpSp>
      <p:sp>
        <p:nvSpPr>
          <p:cNvPr id="20" name="Freeform 4">
            <a:extLst>
              <a:ext uri="{FF2B5EF4-FFF2-40B4-BE49-F238E27FC236}">
                <a16:creationId xmlns:a16="http://schemas.microsoft.com/office/drawing/2014/main" id="{FAA4FBA3-9969-545E-1B6E-28DEF328133B}"/>
              </a:ext>
            </a:extLst>
          </p:cNvPr>
          <p:cNvSpPr/>
          <p:nvPr/>
        </p:nvSpPr>
        <p:spPr>
          <a:xfrm rot="2464724">
            <a:off x="16979656" y="-105414"/>
            <a:ext cx="548388" cy="1073358"/>
          </a:xfrm>
          <a:custGeom>
            <a:avLst/>
            <a:gdLst/>
            <a:ahLst/>
            <a:cxnLst/>
            <a:rect l="l" t="t" r="r" b="b"/>
            <a:pathLst>
              <a:path w="548388" h="1073358">
                <a:moveTo>
                  <a:pt x="0" y="0"/>
                </a:moveTo>
                <a:lnTo>
                  <a:pt x="548389" y="0"/>
                </a:lnTo>
                <a:lnTo>
                  <a:pt x="548389" y="1073358"/>
                </a:lnTo>
                <a:lnTo>
                  <a:pt x="0" y="10733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ar-SA"/>
          </a:p>
        </p:txBody>
      </p:sp>
      <p:sp>
        <p:nvSpPr>
          <p:cNvPr id="22" name="Exellence">
            <a:extLst>
              <a:ext uri="{FF2B5EF4-FFF2-40B4-BE49-F238E27FC236}">
                <a16:creationId xmlns:a16="http://schemas.microsoft.com/office/drawing/2014/main" id="{1DDB68C4-3010-17A1-DDB6-80421FA19085}"/>
              </a:ext>
            </a:extLst>
          </p:cNvPr>
          <p:cNvSpPr>
            <a:spLocks noChangeArrowheads="1"/>
          </p:cNvSpPr>
          <p:nvPr/>
        </p:nvSpPr>
        <p:spPr bwMode="auto">
          <a:xfrm>
            <a:off x="2895600" y="3123716"/>
            <a:ext cx="12958657" cy="4039567"/>
          </a:xfrm>
          <a:prstGeom prst="rect">
            <a:avLst/>
          </a:prstGeom>
          <a:noFill/>
          <a:ln>
            <a:noFill/>
          </a:ln>
        </p:spPr>
        <p:txBody>
          <a:bodyPr wrap="square" lIns="0" tIns="0" rIns="0" bIns="0" anchor="ctr">
            <a:spAutoFit/>
          </a:bodyPr>
          <a:lstStyle>
            <a:lvl1pPr defTabSz="1155700">
              <a:defRPr>
                <a:solidFill>
                  <a:schemeClr val="tx1"/>
                </a:solidFill>
                <a:latin typeface="Arial" panose="020B0604020202020204" pitchFamily="34" charset="0"/>
                <a:cs typeface="Arial" panose="020B0604020202020204" pitchFamily="34" charset="0"/>
              </a:defRPr>
            </a:lvl1pPr>
            <a:lvl2pPr marL="742950" indent="-285750" defTabSz="1155700">
              <a:defRPr>
                <a:solidFill>
                  <a:schemeClr val="tx1"/>
                </a:solidFill>
                <a:latin typeface="Arial" panose="020B0604020202020204" pitchFamily="34" charset="0"/>
                <a:cs typeface="Arial" panose="020B0604020202020204" pitchFamily="34" charset="0"/>
              </a:defRPr>
            </a:lvl2pPr>
            <a:lvl3pPr marL="1143000" indent="-228600" defTabSz="1155700">
              <a:defRPr>
                <a:solidFill>
                  <a:schemeClr val="tx1"/>
                </a:solidFill>
                <a:latin typeface="Arial" panose="020B0604020202020204" pitchFamily="34" charset="0"/>
                <a:cs typeface="Arial" panose="020B0604020202020204" pitchFamily="34" charset="0"/>
              </a:defRPr>
            </a:lvl3pPr>
            <a:lvl4pPr marL="1600200" indent="-228600" defTabSz="1155700">
              <a:defRPr>
                <a:solidFill>
                  <a:schemeClr val="tx1"/>
                </a:solidFill>
                <a:latin typeface="Arial" panose="020B0604020202020204" pitchFamily="34" charset="0"/>
                <a:cs typeface="Arial" panose="020B0604020202020204" pitchFamily="34" charset="0"/>
              </a:defRPr>
            </a:lvl4pPr>
            <a:lvl5pPr marL="2057400" indent="-228600" defTabSz="1155700">
              <a:defRPr>
                <a:solidFill>
                  <a:schemeClr val="tx1"/>
                </a:solidFill>
                <a:latin typeface="Arial" panose="020B0604020202020204" pitchFamily="34" charset="0"/>
                <a:cs typeface="Arial" panose="020B0604020202020204" pitchFamily="34" charset="0"/>
              </a:defRPr>
            </a:lvl5pPr>
            <a:lvl6pPr marL="25146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a:lnSpc>
                <a:spcPct val="150000"/>
              </a:lnSpc>
              <a:defRPr/>
            </a:pPr>
            <a:r>
              <a:rPr lang="en-US" sz="6000" b="1" dirty="0" err="1">
                <a:latin typeface="Adobe Arabic" panose="02040503050201020203" pitchFamily="18" charset="-78"/>
                <a:cs typeface="Adobe Arabic" panose="02040503050201020203" pitchFamily="18" charset="-78"/>
              </a:rPr>
              <a:t>يأتي</a:t>
            </a:r>
            <a:r>
              <a:rPr lang="en-US" sz="6000" b="1" dirty="0">
                <a:latin typeface="Adobe Arabic" panose="02040503050201020203" pitchFamily="18" charset="-78"/>
                <a:cs typeface="Adobe Arabic" panose="02040503050201020203" pitchFamily="18" charset="-78"/>
              </a:rPr>
              <a:t> </a:t>
            </a:r>
            <a:r>
              <a:rPr lang="en-US" sz="6000" b="1" dirty="0" err="1">
                <a:latin typeface="Adobe Arabic" panose="02040503050201020203" pitchFamily="18" charset="-78"/>
                <a:cs typeface="Adobe Arabic" panose="02040503050201020203" pitchFamily="18" charset="-78"/>
              </a:rPr>
              <a:t>دور</a:t>
            </a:r>
            <a:r>
              <a:rPr lang="en-US" sz="6000" b="1" dirty="0">
                <a:latin typeface="Adobe Arabic" panose="02040503050201020203" pitchFamily="18" charset="-78"/>
                <a:cs typeface="Adobe Arabic" panose="02040503050201020203" pitchFamily="18" charset="-78"/>
              </a:rPr>
              <a:t> </a:t>
            </a:r>
            <a:r>
              <a:rPr lang="en-US" sz="6000" b="1" dirty="0" err="1">
                <a:latin typeface="Adobe Arabic" panose="02040503050201020203" pitchFamily="18" charset="-78"/>
                <a:cs typeface="Adobe Arabic" panose="02040503050201020203" pitchFamily="18" charset="-78"/>
              </a:rPr>
              <a:t>المبرمجين</a:t>
            </a:r>
            <a:r>
              <a:rPr lang="en-US" sz="6000" b="1" dirty="0">
                <a:latin typeface="Adobe Arabic" panose="02040503050201020203" pitchFamily="18" charset="-78"/>
                <a:cs typeface="Adobe Arabic" panose="02040503050201020203" pitchFamily="18" charset="-78"/>
              </a:rPr>
              <a:t> </a:t>
            </a:r>
            <a:r>
              <a:rPr lang="en-US" sz="6000" b="1" dirty="0" err="1">
                <a:latin typeface="Adobe Arabic" panose="02040503050201020203" pitchFamily="18" charset="-78"/>
                <a:cs typeface="Adobe Arabic" panose="02040503050201020203" pitchFamily="18" charset="-78"/>
              </a:rPr>
              <a:t>ومختبري</a:t>
            </a:r>
            <a:r>
              <a:rPr lang="en-US" sz="6000" b="1" dirty="0">
                <a:latin typeface="Adobe Arabic" panose="02040503050201020203" pitchFamily="18" charset="-78"/>
                <a:cs typeface="Adobe Arabic" panose="02040503050201020203" pitchFamily="18" charset="-78"/>
              </a:rPr>
              <a:t> </a:t>
            </a:r>
            <a:r>
              <a:rPr lang="en-US" sz="6000" b="1" dirty="0" err="1">
                <a:latin typeface="Adobe Arabic" panose="02040503050201020203" pitchFamily="18" charset="-78"/>
                <a:cs typeface="Adobe Arabic" panose="02040503050201020203" pitchFamily="18" charset="-78"/>
              </a:rPr>
              <a:t>النظام</a:t>
            </a:r>
            <a:r>
              <a:rPr lang="en-US" sz="6000" b="1" dirty="0">
                <a:latin typeface="Adobe Arabic" panose="02040503050201020203" pitchFamily="18" charset="-78"/>
                <a:cs typeface="Adobe Arabic" panose="02040503050201020203" pitchFamily="18" charset="-78"/>
              </a:rPr>
              <a:t>، </a:t>
            </a:r>
            <a:r>
              <a:rPr lang="en-US" sz="6000" b="1" dirty="0" err="1">
                <a:latin typeface="Adobe Arabic" panose="02040503050201020203" pitchFamily="18" charset="-78"/>
                <a:cs typeface="Adobe Arabic" panose="02040503050201020203" pitchFamily="18" charset="-78"/>
              </a:rPr>
              <a:t>في</a:t>
            </a:r>
            <a:r>
              <a:rPr lang="en-US" sz="6000" b="1" dirty="0">
                <a:latin typeface="Adobe Arabic" panose="02040503050201020203" pitchFamily="18" charset="-78"/>
                <a:cs typeface="Adobe Arabic" panose="02040503050201020203" pitchFamily="18" charset="-78"/>
              </a:rPr>
              <a:t> </a:t>
            </a:r>
            <a:r>
              <a:rPr lang="en-US" sz="6000" b="1" dirty="0" err="1">
                <a:latin typeface="Adobe Arabic" panose="02040503050201020203" pitchFamily="18" charset="-78"/>
                <a:cs typeface="Adobe Arabic" panose="02040503050201020203" pitchFamily="18" charset="-78"/>
              </a:rPr>
              <a:t>تحويل</a:t>
            </a:r>
            <a:r>
              <a:rPr lang="en-US" sz="6000" b="1" dirty="0">
                <a:latin typeface="Adobe Arabic" panose="02040503050201020203" pitchFamily="18" charset="-78"/>
                <a:cs typeface="Adobe Arabic" panose="02040503050201020203" pitchFamily="18" charset="-78"/>
              </a:rPr>
              <a:t> </a:t>
            </a:r>
            <a:r>
              <a:rPr lang="en-US" sz="6000" b="1" dirty="0" err="1">
                <a:latin typeface="Adobe Arabic" panose="02040503050201020203" pitchFamily="18" charset="-78"/>
                <a:cs typeface="Adobe Arabic" panose="02040503050201020203" pitchFamily="18" charset="-78"/>
              </a:rPr>
              <a:t>المتطلبات</a:t>
            </a:r>
            <a:r>
              <a:rPr lang="en-US" sz="6000" b="1" dirty="0">
                <a:latin typeface="Adobe Arabic" panose="02040503050201020203" pitchFamily="18" charset="-78"/>
                <a:cs typeface="Adobe Arabic" panose="02040503050201020203" pitchFamily="18" charset="-78"/>
              </a:rPr>
              <a:t> </a:t>
            </a:r>
            <a:r>
              <a:rPr lang="en-US" sz="6000" b="1" dirty="0" err="1">
                <a:latin typeface="Adobe Arabic" panose="02040503050201020203" pitchFamily="18" charset="-78"/>
                <a:cs typeface="Adobe Arabic" panose="02040503050201020203" pitchFamily="18" charset="-78"/>
              </a:rPr>
              <a:t>والمواصفات</a:t>
            </a:r>
            <a:r>
              <a:rPr lang="en-US" sz="6000" b="1" dirty="0">
                <a:latin typeface="Adobe Arabic" panose="02040503050201020203" pitchFamily="18" charset="-78"/>
                <a:cs typeface="Adobe Arabic" panose="02040503050201020203" pitchFamily="18" charset="-78"/>
              </a:rPr>
              <a:t> </a:t>
            </a:r>
            <a:r>
              <a:rPr lang="en-US" sz="6000" b="1" dirty="0" err="1">
                <a:latin typeface="Adobe Arabic" panose="02040503050201020203" pitchFamily="18" charset="-78"/>
                <a:cs typeface="Adobe Arabic" panose="02040503050201020203" pitchFamily="18" charset="-78"/>
              </a:rPr>
              <a:t>إلى</a:t>
            </a:r>
            <a:r>
              <a:rPr lang="en-US" sz="6000" b="1" dirty="0">
                <a:latin typeface="Adobe Arabic" panose="02040503050201020203" pitchFamily="18" charset="-78"/>
                <a:cs typeface="Adobe Arabic" panose="02040503050201020203" pitchFamily="18" charset="-78"/>
              </a:rPr>
              <a:t> </a:t>
            </a:r>
            <a:r>
              <a:rPr lang="en-US" sz="6000" b="1" dirty="0" err="1">
                <a:latin typeface="Adobe Arabic" panose="02040503050201020203" pitchFamily="18" charset="-78"/>
                <a:cs typeface="Adobe Arabic" panose="02040503050201020203" pitchFamily="18" charset="-78"/>
              </a:rPr>
              <a:t>مقاطع</a:t>
            </a:r>
            <a:r>
              <a:rPr lang="en-US" sz="6000" b="1" dirty="0">
                <a:latin typeface="Adobe Arabic" panose="02040503050201020203" pitchFamily="18" charset="-78"/>
                <a:cs typeface="Adobe Arabic" panose="02040503050201020203" pitchFamily="18" charset="-78"/>
              </a:rPr>
              <a:t> </a:t>
            </a:r>
            <a:r>
              <a:rPr lang="en-US" sz="6000" b="1" dirty="0" err="1">
                <a:latin typeface="Adobe Arabic" panose="02040503050201020203" pitchFamily="18" charset="-78"/>
                <a:cs typeface="Adobe Arabic" panose="02040503050201020203" pitchFamily="18" charset="-78"/>
              </a:rPr>
              <a:t>برمجية</a:t>
            </a:r>
            <a:r>
              <a:rPr lang="en-US" sz="6000" b="1" dirty="0">
                <a:latin typeface="Adobe Arabic" panose="02040503050201020203" pitchFamily="18" charset="-78"/>
                <a:cs typeface="Adobe Arabic" panose="02040503050201020203" pitchFamily="18" charset="-78"/>
              </a:rPr>
              <a:t> </a:t>
            </a:r>
            <a:r>
              <a:rPr lang="en-US" sz="6000" b="1" dirty="0" err="1">
                <a:latin typeface="Adobe Arabic" panose="02040503050201020203" pitchFamily="18" charset="-78"/>
                <a:cs typeface="Adobe Arabic" panose="02040503050201020203" pitchFamily="18" charset="-78"/>
              </a:rPr>
              <a:t>باستخدام</a:t>
            </a:r>
            <a:r>
              <a:rPr lang="en-US" sz="6000" b="1" dirty="0">
                <a:latin typeface="Adobe Arabic" panose="02040503050201020203" pitchFamily="18" charset="-78"/>
                <a:cs typeface="Adobe Arabic" panose="02040503050201020203" pitchFamily="18" charset="-78"/>
              </a:rPr>
              <a:t> </a:t>
            </a:r>
            <a:r>
              <a:rPr lang="en-US" sz="6000" b="1" dirty="0" err="1">
                <a:latin typeface="Adobe Arabic" panose="02040503050201020203" pitchFamily="18" charset="-78"/>
                <a:cs typeface="Adobe Arabic" panose="02040503050201020203" pitchFamily="18" charset="-78"/>
              </a:rPr>
              <a:t>إحدى</a:t>
            </a:r>
            <a:r>
              <a:rPr lang="en-US" sz="6000" b="1" dirty="0">
                <a:latin typeface="Adobe Arabic" panose="02040503050201020203" pitchFamily="18" charset="-78"/>
                <a:cs typeface="Adobe Arabic" panose="02040503050201020203" pitchFamily="18" charset="-78"/>
              </a:rPr>
              <a:t> </a:t>
            </a:r>
            <a:r>
              <a:rPr lang="en-US" sz="6000" b="1" dirty="0" err="1">
                <a:latin typeface="Adobe Arabic" panose="02040503050201020203" pitchFamily="18" charset="-78"/>
                <a:cs typeface="Adobe Arabic" panose="02040503050201020203" pitchFamily="18" charset="-78"/>
              </a:rPr>
              <a:t>لغات</a:t>
            </a:r>
            <a:r>
              <a:rPr lang="en-US" sz="6000" b="1" dirty="0">
                <a:latin typeface="Adobe Arabic" panose="02040503050201020203" pitchFamily="18" charset="-78"/>
                <a:cs typeface="Adobe Arabic" panose="02040503050201020203" pitchFamily="18" charset="-78"/>
              </a:rPr>
              <a:t> </a:t>
            </a:r>
            <a:r>
              <a:rPr lang="en-US" sz="6000" b="1" dirty="0" err="1">
                <a:latin typeface="Adobe Arabic" panose="02040503050201020203" pitchFamily="18" charset="-78"/>
                <a:cs typeface="Adobe Arabic" panose="02040503050201020203" pitchFamily="18" charset="-78"/>
              </a:rPr>
              <a:t>البرمجة</a:t>
            </a:r>
            <a:r>
              <a:rPr lang="en-US" sz="6000" b="1" dirty="0">
                <a:latin typeface="Adobe Arabic" panose="02040503050201020203" pitchFamily="18" charset="-78"/>
                <a:cs typeface="Adobe Arabic" panose="02040503050201020203" pitchFamily="18" charset="-78"/>
              </a:rPr>
              <a:t> </a:t>
            </a:r>
            <a:r>
              <a:rPr lang="en-US" sz="6000" b="1" dirty="0" err="1">
                <a:latin typeface="Adobe Arabic" panose="02040503050201020203" pitchFamily="18" charset="-78"/>
                <a:cs typeface="Adobe Arabic" panose="02040503050201020203" pitchFamily="18" charset="-78"/>
              </a:rPr>
              <a:t>وذلك</a:t>
            </a:r>
            <a:r>
              <a:rPr lang="en-US" sz="6000" b="1" dirty="0">
                <a:latin typeface="Adobe Arabic" panose="02040503050201020203" pitchFamily="18" charset="-78"/>
                <a:cs typeface="Adobe Arabic" panose="02040503050201020203" pitchFamily="18" charset="-78"/>
              </a:rPr>
              <a:t> </a:t>
            </a:r>
            <a:r>
              <a:rPr lang="en-US" sz="6000" b="1" dirty="0" err="1">
                <a:latin typeface="Adobe Arabic" panose="02040503050201020203" pitchFamily="18" charset="-78"/>
                <a:cs typeface="Adobe Arabic" panose="02040503050201020203" pitchFamily="18" charset="-78"/>
              </a:rPr>
              <a:t>في</a:t>
            </a:r>
            <a:r>
              <a:rPr lang="en-US" sz="6000" b="1" dirty="0">
                <a:latin typeface="Adobe Arabic" panose="02040503050201020203" pitchFamily="18" charset="-78"/>
                <a:cs typeface="Adobe Arabic" panose="02040503050201020203" pitchFamily="18" charset="-78"/>
              </a:rPr>
              <a:t> </a:t>
            </a:r>
            <a:r>
              <a:rPr lang="en-US" sz="6000" b="1" dirty="0" err="1">
                <a:latin typeface="Adobe Arabic" panose="02040503050201020203" pitchFamily="18" charset="-78"/>
                <a:cs typeface="Adobe Arabic" panose="02040503050201020203" pitchFamily="18" charset="-78"/>
              </a:rPr>
              <a:t>مرحلة</a:t>
            </a:r>
            <a:r>
              <a:rPr lang="en-US" sz="6000" b="1" dirty="0">
                <a:latin typeface="Adobe Arabic" panose="02040503050201020203" pitchFamily="18" charset="-78"/>
                <a:cs typeface="Adobe Arabic" panose="02040503050201020203" pitchFamily="18" charset="-78"/>
              </a:rPr>
              <a:t> </a:t>
            </a:r>
            <a:r>
              <a:rPr lang="en-US" sz="6000" b="1" dirty="0" err="1">
                <a:latin typeface="Adobe Arabic" panose="02040503050201020203" pitchFamily="18" charset="-78"/>
                <a:cs typeface="Adobe Arabic" panose="02040503050201020203" pitchFamily="18" charset="-78"/>
              </a:rPr>
              <a:t>التطوير</a:t>
            </a:r>
            <a:r>
              <a:rPr lang="en-US" sz="6000" b="1" dirty="0">
                <a:latin typeface="Adobe Arabic" panose="02040503050201020203" pitchFamily="18" charset="-78"/>
                <a:cs typeface="Adobe Arabic" panose="02040503050201020203" pitchFamily="18" charset="-78"/>
              </a:rPr>
              <a:t>.</a:t>
            </a:r>
            <a:r>
              <a:rPr lang="ar-SA" altLang="ar-SA" sz="6000" b="1" dirty="0">
                <a:latin typeface="Adobe Arabic" panose="02040503050201020203" pitchFamily="18" charset="-78"/>
                <a:ea typeface="Montserrat Regular"/>
                <a:cs typeface="Adobe Arabic" panose="02040503050201020203" pitchFamily="18" charset="-78"/>
                <a:sym typeface="Helvetica" panose="020B0604020202020204" pitchFamily="34" charset="0"/>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ar-SA"/>
          </a:p>
        </p:txBody>
      </p:sp>
      <p:sp>
        <p:nvSpPr>
          <p:cNvPr id="3" name="Freeform 3"/>
          <p:cNvSpPr/>
          <p:nvPr/>
        </p:nvSpPr>
        <p:spPr>
          <a:xfrm>
            <a:off x="3663321" y="1884707"/>
            <a:ext cx="10281279" cy="1658593"/>
          </a:xfrm>
          <a:custGeom>
            <a:avLst/>
            <a:gdLst/>
            <a:ahLst/>
            <a:cxnLst/>
            <a:rect l="l" t="t" r="r" b="b"/>
            <a:pathLst>
              <a:path w="7549327" h="2305835">
                <a:moveTo>
                  <a:pt x="0" y="0"/>
                </a:moveTo>
                <a:lnTo>
                  <a:pt x="7549328" y="0"/>
                </a:lnTo>
                <a:lnTo>
                  <a:pt x="7549328" y="2305835"/>
                </a:lnTo>
                <a:lnTo>
                  <a:pt x="0" y="2305835"/>
                </a:lnTo>
                <a:lnTo>
                  <a:pt x="0" y="0"/>
                </a:lnTo>
                <a:close/>
              </a:path>
            </a:pathLst>
          </a:custGeom>
          <a:blipFill>
            <a:blip r:embed="rId3"/>
            <a:stretch>
              <a:fillRect l="-13682" t="-42599" r="-2423" b="-147725"/>
            </a:stretch>
          </a:blipFill>
        </p:spPr>
        <p:txBody>
          <a:bodyPr/>
          <a:lstStyle/>
          <a:p>
            <a:endParaRPr lang="ar-SA"/>
          </a:p>
        </p:txBody>
      </p:sp>
      <p:sp>
        <p:nvSpPr>
          <p:cNvPr id="4" name="Freeform 4"/>
          <p:cNvSpPr/>
          <p:nvPr/>
        </p:nvSpPr>
        <p:spPr>
          <a:xfrm rot="1699596">
            <a:off x="3397929" y="1529187"/>
            <a:ext cx="862925" cy="812718"/>
          </a:xfrm>
          <a:custGeom>
            <a:avLst/>
            <a:gdLst/>
            <a:ahLst/>
            <a:cxnLst/>
            <a:rect l="l" t="t" r="r" b="b"/>
            <a:pathLst>
              <a:path w="862925" h="812718">
                <a:moveTo>
                  <a:pt x="0" y="0"/>
                </a:moveTo>
                <a:lnTo>
                  <a:pt x="862925" y="0"/>
                </a:lnTo>
                <a:lnTo>
                  <a:pt x="862925" y="812718"/>
                </a:lnTo>
                <a:lnTo>
                  <a:pt x="0" y="812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ar-SA"/>
          </a:p>
        </p:txBody>
      </p:sp>
      <p:sp>
        <p:nvSpPr>
          <p:cNvPr id="5" name="TextBox 5"/>
          <p:cNvSpPr txBox="1"/>
          <p:nvPr/>
        </p:nvSpPr>
        <p:spPr>
          <a:xfrm>
            <a:off x="3657600" y="1678990"/>
            <a:ext cx="10527254" cy="1558119"/>
          </a:xfrm>
          <a:prstGeom prst="rect">
            <a:avLst/>
          </a:prstGeom>
        </p:spPr>
        <p:txBody>
          <a:bodyPr lIns="0" tIns="0" rIns="0" bIns="0" rtlCol="0" anchor="t">
            <a:spAutoFit/>
          </a:bodyPr>
          <a:lstStyle/>
          <a:p>
            <a:pPr marL="0" lvl="0" indent="0" algn="ctr">
              <a:lnSpc>
                <a:spcPts val="13439"/>
              </a:lnSpc>
              <a:spcBef>
                <a:spcPct val="0"/>
              </a:spcBef>
            </a:pPr>
            <a:r>
              <a:rPr lang="ar-SA" sz="7000" b="1" dirty="0">
                <a:solidFill>
                  <a:srgbClr val="C00000"/>
                </a:solidFill>
                <a:latin typeface="Sakkal Majalla" panose="02000000000000000000" pitchFamily="2" charset="-78"/>
                <a:cs typeface="Sakkal Majalla" panose="02000000000000000000" pitchFamily="2" charset="-78"/>
              </a:rPr>
              <a:t>تطبيق الاختبار بطرق مختلفة مثل: </a:t>
            </a:r>
            <a:endParaRPr lang="en-US" sz="7000" b="1" dirty="0">
              <a:solidFill>
                <a:srgbClr val="C00000"/>
              </a:solidFill>
              <a:latin typeface="Sakkal Majalla" panose="02000000000000000000" pitchFamily="2" charset="-78"/>
              <a:cs typeface="Sakkal Majalla" panose="02000000000000000000" pitchFamily="2" charset="-78"/>
            </a:endParaRPr>
          </a:p>
        </p:txBody>
      </p:sp>
      <p:sp>
        <p:nvSpPr>
          <p:cNvPr id="6" name="Freeform 6"/>
          <p:cNvSpPr/>
          <p:nvPr/>
        </p:nvSpPr>
        <p:spPr>
          <a:xfrm rot="2962300">
            <a:off x="-662544" y="-398389"/>
            <a:ext cx="2786716" cy="2854178"/>
          </a:xfrm>
          <a:custGeom>
            <a:avLst/>
            <a:gdLst/>
            <a:ahLst/>
            <a:cxnLst/>
            <a:rect l="l" t="t" r="r" b="b"/>
            <a:pathLst>
              <a:path w="2786716" h="2854178">
                <a:moveTo>
                  <a:pt x="0" y="0"/>
                </a:moveTo>
                <a:lnTo>
                  <a:pt x="2786715" y="0"/>
                </a:lnTo>
                <a:lnTo>
                  <a:pt x="2786715" y="2854178"/>
                </a:lnTo>
                <a:lnTo>
                  <a:pt x="0" y="28541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ar-SA"/>
          </a:p>
        </p:txBody>
      </p:sp>
      <p:grpSp>
        <p:nvGrpSpPr>
          <p:cNvPr id="8" name="Group 8"/>
          <p:cNvGrpSpPr/>
          <p:nvPr/>
        </p:nvGrpSpPr>
        <p:grpSpPr>
          <a:xfrm>
            <a:off x="1595094" y="4434932"/>
            <a:ext cx="13949706" cy="300201"/>
            <a:chOff x="0" y="0"/>
            <a:chExt cx="18599608" cy="400267"/>
          </a:xfrm>
        </p:grpSpPr>
        <p:sp>
          <p:nvSpPr>
            <p:cNvPr id="9" name="AutoShape 9"/>
            <p:cNvSpPr/>
            <p:nvPr/>
          </p:nvSpPr>
          <p:spPr>
            <a:xfrm>
              <a:off x="179136" y="179136"/>
              <a:ext cx="18241336" cy="0"/>
            </a:xfrm>
            <a:prstGeom prst="line">
              <a:avLst/>
            </a:prstGeom>
            <a:ln w="78208" cap="rnd">
              <a:solidFill>
                <a:srgbClr val="000000"/>
              </a:solidFill>
              <a:prstDash val="solid"/>
              <a:headEnd type="none" w="sm" len="sm"/>
              <a:tailEnd type="none" w="sm" len="sm"/>
            </a:ln>
          </p:spPr>
          <p:txBody>
            <a:bodyPr/>
            <a:lstStyle/>
            <a:p>
              <a:endParaRPr lang="ar-SA"/>
            </a:p>
          </p:txBody>
        </p:sp>
        <p:grpSp>
          <p:nvGrpSpPr>
            <p:cNvPr id="10" name="Group 10"/>
            <p:cNvGrpSpPr/>
            <p:nvPr/>
          </p:nvGrpSpPr>
          <p:grpSpPr>
            <a:xfrm>
              <a:off x="0" y="41996"/>
              <a:ext cx="358271" cy="358271"/>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000000"/>
              </a:solidFill>
            </p:spPr>
            <p:txBody>
              <a:bodyPr/>
              <a:lstStyle/>
              <a:p>
                <a:endParaRPr lang="ar-SA"/>
              </a:p>
            </p:txBody>
          </p:sp>
        </p:grpSp>
        <p:grpSp>
          <p:nvGrpSpPr>
            <p:cNvPr id="12" name="Group 12"/>
            <p:cNvGrpSpPr/>
            <p:nvPr/>
          </p:nvGrpSpPr>
          <p:grpSpPr>
            <a:xfrm>
              <a:off x="4744377" y="31459"/>
              <a:ext cx="358271" cy="358271"/>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000000"/>
              </a:solidFill>
            </p:spPr>
            <p:txBody>
              <a:bodyPr/>
              <a:lstStyle/>
              <a:p>
                <a:endParaRPr lang="ar-SA"/>
              </a:p>
            </p:txBody>
          </p:sp>
        </p:grpSp>
        <p:grpSp>
          <p:nvGrpSpPr>
            <p:cNvPr id="14" name="Group 14"/>
            <p:cNvGrpSpPr/>
            <p:nvPr/>
          </p:nvGrpSpPr>
          <p:grpSpPr>
            <a:xfrm>
              <a:off x="9488754" y="31459"/>
              <a:ext cx="358271" cy="358271"/>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000000"/>
              </a:solidFill>
            </p:spPr>
            <p:txBody>
              <a:bodyPr/>
              <a:lstStyle/>
              <a:p>
                <a:endParaRPr lang="ar-SA"/>
              </a:p>
            </p:txBody>
          </p:sp>
        </p:grpSp>
        <p:grpSp>
          <p:nvGrpSpPr>
            <p:cNvPr id="16" name="Group 16"/>
            <p:cNvGrpSpPr/>
            <p:nvPr/>
          </p:nvGrpSpPr>
          <p:grpSpPr>
            <a:xfrm>
              <a:off x="14233131" y="31459"/>
              <a:ext cx="358271" cy="358271"/>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000000"/>
              </a:solidFill>
            </p:spPr>
            <p:txBody>
              <a:bodyPr/>
              <a:lstStyle/>
              <a:p>
                <a:endParaRPr lang="ar-SA"/>
              </a:p>
            </p:txBody>
          </p:sp>
        </p:grpSp>
        <p:grpSp>
          <p:nvGrpSpPr>
            <p:cNvPr id="18" name="Group 18"/>
            <p:cNvGrpSpPr/>
            <p:nvPr/>
          </p:nvGrpSpPr>
          <p:grpSpPr>
            <a:xfrm>
              <a:off x="18241336" y="0"/>
              <a:ext cx="358271" cy="358271"/>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000000"/>
              </a:solidFill>
            </p:spPr>
            <p:txBody>
              <a:bodyPr/>
              <a:lstStyle/>
              <a:p>
                <a:endParaRPr lang="ar-SA"/>
              </a:p>
            </p:txBody>
          </p:sp>
        </p:grpSp>
      </p:grpSp>
      <p:sp>
        <p:nvSpPr>
          <p:cNvPr id="20" name="Freeform 20"/>
          <p:cNvSpPr/>
          <p:nvPr/>
        </p:nvSpPr>
        <p:spPr>
          <a:xfrm rot="1546427">
            <a:off x="13538009" y="1759590"/>
            <a:ext cx="813183" cy="680117"/>
          </a:xfrm>
          <a:custGeom>
            <a:avLst/>
            <a:gdLst/>
            <a:ahLst/>
            <a:cxnLst/>
            <a:rect l="l" t="t" r="r" b="b"/>
            <a:pathLst>
              <a:path w="813183" h="680117">
                <a:moveTo>
                  <a:pt x="0" y="0"/>
                </a:moveTo>
                <a:lnTo>
                  <a:pt x="813183" y="0"/>
                </a:lnTo>
                <a:lnTo>
                  <a:pt x="813183" y="680116"/>
                </a:lnTo>
                <a:lnTo>
                  <a:pt x="0" y="6801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ar-SA"/>
          </a:p>
        </p:txBody>
      </p:sp>
      <p:sp>
        <p:nvSpPr>
          <p:cNvPr id="31" name="Freeform 31"/>
          <p:cNvSpPr/>
          <p:nvPr/>
        </p:nvSpPr>
        <p:spPr>
          <a:xfrm rot="-1803884">
            <a:off x="11192331" y="8780757"/>
            <a:ext cx="2366203" cy="955086"/>
          </a:xfrm>
          <a:custGeom>
            <a:avLst/>
            <a:gdLst/>
            <a:ahLst/>
            <a:cxnLst/>
            <a:rect l="l" t="t" r="r" b="b"/>
            <a:pathLst>
              <a:path w="2366203" h="955086">
                <a:moveTo>
                  <a:pt x="0" y="0"/>
                </a:moveTo>
                <a:lnTo>
                  <a:pt x="2366203" y="0"/>
                </a:lnTo>
                <a:lnTo>
                  <a:pt x="2366203" y="955086"/>
                </a:lnTo>
                <a:lnTo>
                  <a:pt x="0" y="9550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ar-SA"/>
          </a:p>
        </p:txBody>
      </p:sp>
      <p:grpSp>
        <p:nvGrpSpPr>
          <p:cNvPr id="24" name="مجموعة 23">
            <a:extLst>
              <a:ext uri="{FF2B5EF4-FFF2-40B4-BE49-F238E27FC236}">
                <a16:creationId xmlns:a16="http://schemas.microsoft.com/office/drawing/2014/main" id="{9939E935-7428-9E46-10E3-1023716EA98A}"/>
              </a:ext>
            </a:extLst>
          </p:cNvPr>
          <p:cNvGrpSpPr/>
          <p:nvPr/>
        </p:nvGrpSpPr>
        <p:grpSpPr>
          <a:xfrm>
            <a:off x="5257800" y="208274"/>
            <a:ext cx="11977777" cy="1159829"/>
            <a:chOff x="1521370" y="593817"/>
            <a:chExt cx="11977777" cy="1159829"/>
          </a:xfrm>
        </p:grpSpPr>
        <p:grpSp>
          <p:nvGrpSpPr>
            <p:cNvPr id="25" name="Group 2">
              <a:extLst>
                <a:ext uri="{FF2B5EF4-FFF2-40B4-BE49-F238E27FC236}">
                  <a16:creationId xmlns:a16="http://schemas.microsoft.com/office/drawing/2014/main" id="{AC20E638-8A5E-A6A9-5FC3-044FA0C8AC4A}"/>
                </a:ext>
              </a:extLst>
            </p:cNvPr>
            <p:cNvGrpSpPr/>
            <p:nvPr/>
          </p:nvGrpSpPr>
          <p:grpSpPr>
            <a:xfrm>
              <a:off x="1521370" y="593817"/>
              <a:ext cx="11977777" cy="1159829"/>
              <a:chOff x="-5271045" y="0"/>
              <a:chExt cx="15970375" cy="1546438"/>
            </a:xfrm>
          </p:grpSpPr>
          <p:sp>
            <p:nvSpPr>
              <p:cNvPr id="28" name="Freeform 4">
                <a:extLst>
                  <a:ext uri="{FF2B5EF4-FFF2-40B4-BE49-F238E27FC236}">
                    <a16:creationId xmlns:a16="http://schemas.microsoft.com/office/drawing/2014/main" id="{8EA80F63-5489-E832-5BB0-9D598EF71D43}"/>
                  </a:ext>
                </a:extLst>
              </p:cNvPr>
              <p:cNvSpPr/>
              <p:nvPr/>
            </p:nvSpPr>
            <p:spPr>
              <a:xfrm>
                <a:off x="-5271045" y="0"/>
                <a:ext cx="15381887" cy="1483315"/>
              </a:xfrm>
              <a:custGeom>
                <a:avLst/>
                <a:gdLst/>
                <a:ahLst/>
                <a:cxnLst/>
                <a:rect l="l" t="t" r="r" b="b"/>
                <a:pathLst>
                  <a:path w="2039731" h="299240">
                    <a:moveTo>
                      <a:pt x="0" y="0"/>
                    </a:moveTo>
                    <a:lnTo>
                      <a:pt x="2039731" y="0"/>
                    </a:lnTo>
                    <a:lnTo>
                      <a:pt x="2039731" y="299240"/>
                    </a:lnTo>
                    <a:lnTo>
                      <a:pt x="0" y="299240"/>
                    </a:lnTo>
                    <a:close/>
                  </a:path>
                </a:pathLst>
              </a:custGeom>
              <a:solidFill>
                <a:schemeClr val="accent2">
                  <a:lumMod val="60000"/>
                  <a:lumOff val="40000"/>
                </a:schemeClr>
              </a:solidFill>
              <a:ln>
                <a:noFill/>
              </a:ln>
            </p:spPr>
            <p:txBody>
              <a:bodyPr/>
              <a:lstStyle/>
              <a:p>
                <a:pPr algn="r" rtl="1"/>
                <a:endParaRPr lang="ar-SA">
                  <a:cs typeface="PT Bold Heading" panose="02010400000000000000" pitchFamily="2" charset="-78"/>
                </a:endParaRPr>
              </a:p>
            </p:txBody>
          </p:sp>
          <p:sp>
            <p:nvSpPr>
              <p:cNvPr id="30" name="Freeform 7">
                <a:extLst>
                  <a:ext uri="{FF2B5EF4-FFF2-40B4-BE49-F238E27FC236}">
                    <a16:creationId xmlns:a16="http://schemas.microsoft.com/office/drawing/2014/main" id="{B69969F9-18B4-16FF-C629-445CA1F9D67B}"/>
                  </a:ext>
                </a:extLst>
              </p:cNvPr>
              <p:cNvSpPr/>
              <p:nvPr/>
            </p:nvSpPr>
            <p:spPr>
              <a:xfrm>
                <a:off x="-4559845" y="217089"/>
                <a:ext cx="14670684" cy="1266225"/>
              </a:xfrm>
              <a:custGeom>
                <a:avLst/>
                <a:gdLst/>
                <a:ahLst/>
                <a:cxnLst/>
                <a:rect l="l" t="t" r="r" b="b"/>
                <a:pathLst>
                  <a:path w="1971439" h="255445">
                    <a:moveTo>
                      <a:pt x="9988" y="0"/>
                    </a:moveTo>
                    <a:lnTo>
                      <a:pt x="1961451" y="0"/>
                    </a:lnTo>
                    <a:cubicBezTo>
                      <a:pt x="1966967" y="0"/>
                      <a:pt x="1971439" y="4472"/>
                      <a:pt x="1971439" y="9988"/>
                    </a:cubicBezTo>
                    <a:lnTo>
                      <a:pt x="1971439" y="245457"/>
                    </a:lnTo>
                    <a:cubicBezTo>
                      <a:pt x="1971439" y="248106"/>
                      <a:pt x="1970387" y="250646"/>
                      <a:pt x="1968514" y="252519"/>
                    </a:cubicBezTo>
                    <a:cubicBezTo>
                      <a:pt x="1966641" y="254392"/>
                      <a:pt x="1964100" y="255445"/>
                      <a:pt x="1961451" y="255445"/>
                    </a:cubicBezTo>
                    <a:lnTo>
                      <a:pt x="9988" y="255445"/>
                    </a:lnTo>
                    <a:cubicBezTo>
                      <a:pt x="7339" y="255445"/>
                      <a:pt x="4799" y="254392"/>
                      <a:pt x="2925" y="252519"/>
                    </a:cubicBezTo>
                    <a:cubicBezTo>
                      <a:pt x="1052" y="250646"/>
                      <a:pt x="0" y="248106"/>
                      <a:pt x="0" y="245457"/>
                    </a:cubicBezTo>
                    <a:lnTo>
                      <a:pt x="0" y="9988"/>
                    </a:lnTo>
                    <a:cubicBezTo>
                      <a:pt x="0" y="7339"/>
                      <a:pt x="1052" y="4799"/>
                      <a:pt x="2925" y="2925"/>
                    </a:cubicBezTo>
                    <a:cubicBezTo>
                      <a:pt x="4799" y="1052"/>
                      <a:pt x="7339" y="0"/>
                      <a:pt x="9988" y="0"/>
                    </a:cubicBezTo>
                    <a:close/>
                  </a:path>
                </a:pathLst>
              </a:custGeom>
              <a:solidFill>
                <a:srgbClr val="FFFFFF"/>
              </a:solidFill>
              <a:ln w="38100">
                <a:solidFill>
                  <a:schemeClr val="accent2">
                    <a:lumMod val="75000"/>
                  </a:schemeClr>
                </a:solidFill>
              </a:ln>
              <a:effectLst>
                <a:outerShdw blurRad="50800" dist="38100" dir="5400000" algn="t" rotWithShape="0">
                  <a:prstClr val="black">
                    <a:alpha val="40000"/>
                  </a:prstClr>
                </a:outerShdw>
              </a:effectLst>
            </p:spPr>
            <p:txBody>
              <a:bodyPr/>
              <a:lstStyle/>
              <a:p>
                <a:pPr algn="r" rtl="1"/>
                <a:endParaRPr lang="ar-SA">
                  <a:cs typeface="PT Bold Heading" panose="02010400000000000000" pitchFamily="2" charset="-78"/>
                </a:endParaRPr>
              </a:p>
            </p:txBody>
          </p:sp>
          <p:sp>
            <p:nvSpPr>
              <p:cNvPr id="32" name="TextBox 9">
                <a:extLst>
                  <a:ext uri="{FF2B5EF4-FFF2-40B4-BE49-F238E27FC236}">
                    <a16:creationId xmlns:a16="http://schemas.microsoft.com/office/drawing/2014/main" id="{30438ECF-1973-25E0-17C0-1340F6F45C67}"/>
                  </a:ext>
                </a:extLst>
              </p:cNvPr>
              <p:cNvSpPr txBox="1"/>
              <p:nvPr/>
            </p:nvSpPr>
            <p:spPr>
              <a:xfrm>
                <a:off x="-4233933" y="489169"/>
                <a:ext cx="13249984" cy="807913"/>
              </a:xfrm>
              <a:prstGeom prst="rect">
                <a:avLst/>
              </a:prstGeom>
            </p:spPr>
            <p:txBody>
              <a:bodyPr wrap="square" lIns="0" tIns="0" rIns="0" bIns="0" rtlCol="0" anchor="t">
                <a:spAutoFit/>
              </a:bodyPr>
              <a:lstStyle/>
              <a:p>
                <a:pPr algn="ctr" rtl="1">
                  <a:lnSpc>
                    <a:spcPts val="3883"/>
                  </a:lnSpc>
                </a:pPr>
                <a:r>
                  <a:rPr lang="ar-SA" sz="6000" b="1" dirty="0">
                    <a:solidFill>
                      <a:srgbClr val="17383E"/>
                    </a:solidFill>
                    <a:latin typeface="Adobe Arabic" panose="02040503050201020203" pitchFamily="18" charset="-78"/>
                    <a:cs typeface="Adobe Arabic" panose="02040503050201020203" pitchFamily="18" charset="-78"/>
                  </a:rPr>
                  <a:t>التطوير والاختبار </a:t>
                </a:r>
                <a:r>
                  <a:rPr lang="en-US" sz="6000" b="1" dirty="0">
                    <a:solidFill>
                      <a:srgbClr val="17383E"/>
                    </a:solidFill>
                    <a:latin typeface="Adobe Arabic" panose="02040503050201020203" pitchFamily="18" charset="-78"/>
                    <a:cs typeface="Adobe Arabic" panose="02040503050201020203" pitchFamily="18" charset="-78"/>
                  </a:rPr>
                  <a:t>Development and Testing</a:t>
                </a:r>
                <a:endParaRPr lang="en-US" sz="4500" b="1" dirty="0">
                  <a:solidFill>
                    <a:srgbClr val="17383E"/>
                  </a:solidFill>
                  <a:latin typeface="Corbel Light" panose="020B0303020204020204" pitchFamily="34" charset="0"/>
                  <a:cs typeface="Sakkal Majalla" panose="02000000000000000000" pitchFamily="2" charset="-78"/>
                </a:endParaRPr>
              </a:p>
            </p:txBody>
          </p:sp>
          <p:sp>
            <p:nvSpPr>
              <p:cNvPr id="33" name="Freeform 11">
                <a:extLst>
                  <a:ext uri="{FF2B5EF4-FFF2-40B4-BE49-F238E27FC236}">
                    <a16:creationId xmlns:a16="http://schemas.microsoft.com/office/drawing/2014/main" id="{929EF237-6FBF-5A85-A5CB-268C709DFD96}"/>
                  </a:ext>
                </a:extLst>
              </p:cNvPr>
              <p:cNvSpPr/>
              <p:nvPr/>
            </p:nvSpPr>
            <p:spPr>
              <a:xfrm>
                <a:off x="9159792" y="0"/>
                <a:ext cx="1539538" cy="154643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60000"/>
                  <a:lumOff val="40000"/>
                </a:schemeClr>
              </a:solidFill>
              <a:ln>
                <a:solidFill>
                  <a:schemeClr val="accent2">
                    <a:lumMod val="75000"/>
                  </a:schemeClr>
                </a:solidFill>
              </a:ln>
            </p:spPr>
            <p:txBody>
              <a:bodyPr/>
              <a:lstStyle/>
              <a:p>
                <a:pPr algn="r" rtl="1"/>
                <a:endParaRPr lang="ar-SA">
                  <a:cs typeface="PT Bold Heading" panose="02010400000000000000" pitchFamily="2" charset="-78"/>
                </a:endParaRPr>
              </a:p>
            </p:txBody>
          </p:sp>
          <p:sp>
            <p:nvSpPr>
              <p:cNvPr id="34" name="TextBox 13">
                <a:extLst>
                  <a:ext uri="{FF2B5EF4-FFF2-40B4-BE49-F238E27FC236}">
                    <a16:creationId xmlns:a16="http://schemas.microsoft.com/office/drawing/2014/main" id="{EEB91FB4-A99C-34C3-426A-2DBE193A5917}"/>
                  </a:ext>
                </a:extLst>
              </p:cNvPr>
              <p:cNvSpPr txBox="1"/>
              <p:nvPr/>
            </p:nvSpPr>
            <p:spPr>
              <a:xfrm>
                <a:off x="9517371" y="426045"/>
                <a:ext cx="921075" cy="756617"/>
              </a:xfrm>
              <a:prstGeom prst="rect">
                <a:avLst/>
              </a:prstGeom>
            </p:spPr>
            <p:txBody>
              <a:bodyPr wrap="square" lIns="0" tIns="0" rIns="0" bIns="0" rtlCol="0" anchor="t">
                <a:spAutoFit/>
              </a:bodyPr>
              <a:lstStyle/>
              <a:p>
                <a:pPr algn="ctr" rtl="1">
                  <a:lnSpc>
                    <a:spcPts val="3883"/>
                  </a:lnSpc>
                </a:pPr>
                <a:endParaRPr lang="en-US" sz="5000" b="1" dirty="0">
                  <a:solidFill>
                    <a:srgbClr val="FFFFFF"/>
                  </a:solidFill>
                  <a:latin typeface="Sakkal Majalla" panose="02000000000000000000" pitchFamily="2" charset="-78"/>
                  <a:cs typeface="Sakkal Majalla" panose="02000000000000000000" pitchFamily="2" charset="-78"/>
                </a:endParaRPr>
              </a:p>
            </p:txBody>
          </p:sp>
        </p:grpSp>
        <p:sp>
          <p:nvSpPr>
            <p:cNvPr id="26" name="مستطيل 25">
              <a:extLst>
                <a:ext uri="{FF2B5EF4-FFF2-40B4-BE49-F238E27FC236}">
                  <a16:creationId xmlns:a16="http://schemas.microsoft.com/office/drawing/2014/main" id="{BBD4D2A4-4B28-65A4-6D99-E58137E5AEEF}"/>
                </a:ext>
              </a:extLst>
            </p:cNvPr>
            <p:cNvSpPr/>
            <p:nvPr/>
          </p:nvSpPr>
          <p:spPr>
            <a:xfrm>
              <a:off x="12612678" y="759988"/>
              <a:ext cx="574195" cy="923330"/>
            </a:xfrm>
            <a:prstGeom prst="rect">
              <a:avLst/>
            </a:prstGeom>
            <a:noFill/>
          </p:spPr>
          <p:txBody>
            <a:bodyPr wrap="none" lIns="91440" tIns="45720" rIns="91440" bIns="45720">
              <a:spAutoFit/>
            </a:bodyPr>
            <a:lstStyle/>
            <a:p>
              <a:pPr algn="ctr"/>
              <a:r>
                <a:rPr lang="ar-SA" sz="5400" b="1" cap="none" spc="0" dirty="0">
                  <a:ln w="22225">
                    <a:solidFill>
                      <a:schemeClr val="tx2">
                        <a:lumMod val="75000"/>
                      </a:schemeClr>
                    </a:solidFill>
                    <a:prstDash val="solid"/>
                  </a:ln>
                  <a:effectLst/>
                </a:rPr>
                <a:t>3</a:t>
              </a:r>
            </a:p>
          </p:txBody>
        </p:sp>
      </p:grpSp>
      <p:sp>
        <p:nvSpPr>
          <p:cNvPr id="7" name="Freeform 7"/>
          <p:cNvSpPr/>
          <p:nvPr/>
        </p:nvSpPr>
        <p:spPr>
          <a:xfrm rot="8100000">
            <a:off x="16114224" y="900445"/>
            <a:ext cx="2290151" cy="1798810"/>
          </a:xfrm>
          <a:custGeom>
            <a:avLst/>
            <a:gdLst/>
            <a:ahLst/>
            <a:cxnLst/>
            <a:rect l="l" t="t" r="r" b="b"/>
            <a:pathLst>
              <a:path w="2290151" h="1798810">
                <a:moveTo>
                  <a:pt x="0" y="0"/>
                </a:moveTo>
                <a:lnTo>
                  <a:pt x="2290152" y="0"/>
                </a:lnTo>
                <a:lnTo>
                  <a:pt x="2290152" y="1798810"/>
                </a:lnTo>
                <a:lnTo>
                  <a:pt x="0" y="1798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ar-SA"/>
          </a:p>
        </p:txBody>
      </p:sp>
      <p:grpSp>
        <p:nvGrpSpPr>
          <p:cNvPr id="36" name="مجموعة 35">
            <a:extLst>
              <a:ext uri="{FF2B5EF4-FFF2-40B4-BE49-F238E27FC236}">
                <a16:creationId xmlns:a16="http://schemas.microsoft.com/office/drawing/2014/main" id="{56705466-F053-D66A-1719-1A982E5FE408}"/>
              </a:ext>
            </a:extLst>
          </p:cNvPr>
          <p:cNvGrpSpPr/>
          <p:nvPr/>
        </p:nvGrpSpPr>
        <p:grpSpPr>
          <a:xfrm>
            <a:off x="14184854" y="4959616"/>
            <a:ext cx="3074446" cy="2992543"/>
            <a:chOff x="14184854" y="4959616"/>
            <a:chExt cx="3074446" cy="2992543"/>
          </a:xfrm>
        </p:grpSpPr>
        <p:sp>
          <p:nvSpPr>
            <p:cNvPr id="29" name="TextBox 29"/>
            <p:cNvSpPr txBox="1"/>
            <p:nvPr/>
          </p:nvSpPr>
          <p:spPr>
            <a:xfrm>
              <a:off x="14965512" y="6755031"/>
              <a:ext cx="2293788"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35" name="Freeform 3">
              <a:extLst>
                <a:ext uri="{FF2B5EF4-FFF2-40B4-BE49-F238E27FC236}">
                  <a16:creationId xmlns:a16="http://schemas.microsoft.com/office/drawing/2014/main" id="{69165174-DAD3-6AD6-EFE1-D0FC1264D055}"/>
                </a:ext>
              </a:extLst>
            </p:cNvPr>
            <p:cNvSpPr/>
            <p:nvPr/>
          </p:nvSpPr>
          <p:spPr>
            <a:xfrm>
              <a:off x="14184854" y="4959616"/>
              <a:ext cx="2560538" cy="2992543"/>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4"/>
              <a:stretch>
                <a:fillRect t="-451" r="-56646" b="-4863"/>
              </a:stretch>
            </a:blipFill>
          </p:spPr>
          <p:txBody>
            <a:bodyPr/>
            <a:lstStyle/>
            <a:p>
              <a:endParaRPr lang="ar-SA"/>
            </a:p>
          </p:txBody>
        </p:sp>
        <p:sp>
          <p:nvSpPr>
            <p:cNvPr id="27" name="TextBox 27"/>
            <p:cNvSpPr txBox="1"/>
            <p:nvPr/>
          </p:nvSpPr>
          <p:spPr>
            <a:xfrm>
              <a:off x="14233670" y="5439906"/>
              <a:ext cx="2560539" cy="2500685"/>
            </a:xfrm>
            <a:prstGeom prst="rect">
              <a:avLst/>
            </a:prstGeom>
            <a:noFill/>
          </p:spPr>
          <p:txBody>
            <a:bodyPr wrap="square" lIns="0" tIns="0" rIns="0" bIns="0" rtlCol="0" anchor="t">
              <a:spAutoFit/>
            </a:bodyPr>
            <a:lstStyle/>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1. اختبار صحة البيانات المدخلة</a:t>
              </a:r>
              <a:endParaRPr lang="en-US" sz="5000" b="1" dirty="0">
                <a:solidFill>
                  <a:srgbClr val="0070C0"/>
                </a:solidFill>
                <a:latin typeface="Sakkal Majalla" panose="02000000000000000000" pitchFamily="2" charset="-78"/>
                <a:cs typeface="Sakkal Majalla" panose="02000000000000000000" pitchFamily="2" charset="-78"/>
              </a:endParaRPr>
            </a:p>
          </p:txBody>
        </p:sp>
      </p:grpSp>
      <p:grpSp>
        <p:nvGrpSpPr>
          <p:cNvPr id="37" name="مجموعة 36">
            <a:extLst>
              <a:ext uri="{FF2B5EF4-FFF2-40B4-BE49-F238E27FC236}">
                <a16:creationId xmlns:a16="http://schemas.microsoft.com/office/drawing/2014/main" id="{3540C29C-EAAB-4136-C41D-2A77B6DC802E}"/>
              </a:ext>
            </a:extLst>
          </p:cNvPr>
          <p:cNvGrpSpPr/>
          <p:nvPr/>
        </p:nvGrpSpPr>
        <p:grpSpPr>
          <a:xfrm>
            <a:off x="9544804" y="4762500"/>
            <a:ext cx="3074446" cy="3705120"/>
            <a:chOff x="14184854" y="4959616"/>
            <a:chExt cx="3074446" cy="3021880"/>
          </a:xfrm>
        </p:grpSpPr>
        <p:sp>
          <p:nvSpPr>
            <p:cNvPr id="38" name="TextBox 29">
              <a:extLst>
                <a:ext uri="{FF2B5EF4-FFF2-40B4-BE49-F238E27FC236}">
                  <a16:creationId xmlns:a16="http://schemas.microsoft.com/office/drawing/2014/main" id="{DE7B0FB5-4778-E241-35FA-69ED4E7F80B3}"/>
                </a:ext>
              </a:extLst>
            </p:cNvPr>
            <p:cNvSpPr txBox="1"/>
            <p:nvPr/>
          </p:nvSpPr>
          <p:spPr>
            <a:xfrm>
              <a:off x="14965512" y="6755031"/>
              <a:ext cx="2293788"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39" name="Freeform 3">
              <a:extLst>
                <a:ext uri="{FF2B5EF4-FFF2-40B4-BE49-F238E27FC236}">
                  <a16:creationId xmlns:a16="http://schemas.microsoft.com/office/drawing/2014/main" id="{BACBD54A-E4DE-4BE2-5CA3-72DFF0721095}"/>
                </a:ext>
              </a:extLst>
            </p:cNvPr>
            <p:cNvSpPr/>
            <p:nvPr/>
          </p:nvSpPr>
          <p:spPr>
            <a:xfrm>
              <a:off x="14184854" y="4959616"/>
              <a:ext cx="2560538" cy="2992543"/>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4"/>
              <a:stretch>
                <a:fillRect t="-451" r="-56646" b="-4863"/>
              </a:stretch>
            </a:blipFill>
          </p:spPr>
          <p:txBody>
            <a:bodyPr/>
            <a:lstStyle/>
            <a:p>
              <a:endParaRPr lang="ar-SA"/>
            </a:p>
          </p:txBody>
        </p:sp>
        <p:sp>
          <p:nvSpPr>
            <p:cNvPr id="40" name="TextBox 27">
              <a:extLst>
                <a:ext uri="{FF2B5EF4-FFF2-40B4-BE49-F238E27FC236}">
                  <a16:creationId xmlns:a16="http://schemas.microsoft.com/office/drawing/2014/main" id="{554D7EBA-63EE-2669-9722-5D04A897FE04}"/>
                </a:ext>
              </a:extLst>
            </p:cNvPr>
            <p:cNvSpPr txBox="1"/>
            <p:nvPr/>
          </p:nvSpPr>
          <p:spPr>
            <a:xfrm>
              <a:off x="14233671" y="5439906"/>
              <a:ext cx="2676322" cy="2541590"/>
            </a:xfrm>
            <a:prstGeom prst="rect">
              <a:avLst/>
            </a:prstGeom>
            <a:noFill/>
          </p:spPr>
          <p:txBody>
            <a:bodyPr wrap="square" lIns="0" tIns="0" rIns="0" bIns="0" rtlCol="0" anchor="t">
              <a:spAutoFit/>
            </a:bodyPr>
            <a:lstStyle/>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2. اختبار وظائف </a:t>
              </a:r>
            </a:p>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النظام</a:t>
              </a:r>
            </a:p>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 وقابلية الاستخدام</a:t>
              </a:r>
              <a:endParaRPr lang="en-US" sz="5000" b="1" dirty="0">
                <a:solidFill>
                  <a:srgbClr val="0070C0"/>
                </a:solidFill>
                <a:latin typeface="Sakkal Majalla" panose="02000000000000000000" pitchFamily="2" charset="-78"/>
                <a:cs typeface="Sakkal Majalla" panose="02000000000000000000" pitchFamily="2" charset="-78"/>
              </a:endParaRPr>
            </a:p>
          </p:txBody>
        </p:sp>
      </p:grpSp>
      <p:grpSp>
        <p:nvGrpSpPr>
          <p:cNvPr id="41" name="مجموعة 40">
            <a:extLst>
              <a:ext uri="{FF2B5EF4-FFF2-40B4-BE49-F238E27FC236}">
                <a16:creationId xmlns:a16="http://schemas.microsoft.com/office/drawing/2014/main" id="{9A6087AA-0CE3-8448-DC15-C9B502224762}"/>
              </a:ext>
            </a:extLst>
          </p:cNvPr>
          <p:cNvGrpSpPr/>
          <p:nvPr/>
        </p:nvGrpSpPr>
        <p:grpSpPr>
          <a:xfrm>
            <a:off x="5029356" y="4950425"/>
            <a:ext cx="3074446" cy="2992543"/>
            <a:chOff x="14184854" y="4959616"/>
            <a:chExt cx="3074446" cy="2992543"/>
          </a:xfrm>
        </p:grpSpPr>
        <p:sp>
          <p:nvSpPr>
            <p:cNvPr id="42" name="TextBox 29">
              <a:extLst>
                <a:ext uri="{FF2B5EF4-FFF2-40B4-BE49-F238E27FC236}">
                  <a16:creationId xmlns:a16="http://schemas.microsoft.com/office/drawing/2014/main" id="{25EBA80B-00AF-BA3F-A97D-02D5B76D1C3C}"/>
                </a:ext>
              </a:extLst>
            </p:cNvPr>
            <p:cNvSpPr txBox="1"/>
            <p:nvPr/>
          </p:nvSpPr>
          <p:spPr>
            <a:xfrm>
              <a:off x="14965512" y="6755031"/>
              <a:ext cx="2293788"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43" name="Freeform 3">
              <a:extLst>
                <a:ext uri="{FF2B5EF4-FFF2-40B4-BE49-F238E27FC236}">
                  <a16:creationId xmlns:a16="http://schemas.microsoft.com/office/drawing/2014/main" id="{D7939C83-8C06-C12A-B9DC-1850B990FE39}"/>
                </a:ext>
              </a:extLst>
            </p:cNvPr>
            <p:cNvSpPr/>
            <p:nvPr/>
          </p:nvSpPr>
          <p:spPr>
            <a:xfrm>
              <a:off x="14184854" y="4959616"/>
              <a:ext cx="2560538" cy="2992543"/>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4"/>
              <a:stretch>
                <a:fillRect t="-451" r="-56646" b="-4863"/>
              </a:stretch>
            </a:blipFill>
          </p:spPr>
          <p:txBody>
            <a:bodyPr/>
            <a:lstStyle/>
            <a:p>
              <a:endParaRPr lang="ar-SA"/>
            </a:p>
          </p:txBody>
        </p:sp>
        <p:sp>
          <p:nvSpPr>
            <p:cNvPr id="44" name="TextBox 27">
              <a:extLst>
                <a:ext uri="{FF2B5EF4-FFF2-40B4-BE49-F238E27FC236}">
                  <a16:creationId xmlns:a16="http://schemas.microsoft.com/office/drawing/2014/main" id="{60F062A0-033D-CBA6-AFAA-433BB515F7D4}"/>
                </a:ext>
              </a:extLst>
            </p:cNvPr>
            <p:cNvSpPr txBox="1"/>
            <p:nvPr/>
          </p:nvSpPr>
          <p:spPr>
            <a:xfrm>
              <a:off x="14233670" y="5439906"/>
              <a:ext cx="2560539" cy="2500685"/>
            </a:xfrm>
            <a:prstGeom prst="rect">
              <a:avLst/>
            </a:prstGeom>
            <a:noFill/>
          </p:spPr>
          <p:txBody>
            <a:bodyPr wrap="square" lIns="0" tIns="0" rIns="0" bIns="0" rtlCol="0" anchor="t">
              <a:spAutoFit/>
            </a:bodyPr>
            <a:lstStyle/>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3. اختبار أخطاء التصميم والتشغيل</a:t>
              </a:r>
              <a:endParaRPr lang="en-US" sz="5000" b="1" dirty="0">
                <a:solidFill>
                  <a:srgbClr val="0070C0"/>
                </a:solidFill>
                <a:latin typeface="Sakkal Majalla" panose="02000000000000000000" pitchFamily="2" charset="-78"/>
                <a:cs typeface="Sakkal Majalla" panose="02000000000000000000" pitchFamily="2" charset="-78"/>
              </a:endParaRPr>
            </a:p>
          </p:txBody>
        </p:sp>
      </p:grpSp>
      <p:grpSp>
        <p:nvGrpSpPr>
          <p:cNvPr id="45" name="مجموعة 44">
            <a:extLst>
              <a:ext uri="{FF2B5EF4-FFF2-40B4-BE49-F238E27FC236}">
                <a16:creationId xmlns:a16="http://schemas.microsoft.com/office/drawing/2014/main" id="{52E10F5B-CCBF-9216-A421-26462DD68B79}"/>
              </a:ext>
            </a:extLst>
          </p:cNvPr>
          <p:cNvGrpSpPr/>
          <p:nvPr/>
        </p:nvGrpSpPr>
        <p:grpSpPr>
          <a:xfrm>
            <a:off x="618886" y="4914900"/>
            <a:ext cx="3074446" cy="2992543"/>
            <a:chOff x="14184854" y="4959616"/>
            <a:chExt cx="3074446" cy="2992543"/>
          </a:xfrm>
        </p:grpSpPr>
        <p:sp>
          <p:nvSpPr>
            <p:cNvPr id="46" name="TextBox 29">
              <a:extLst>
                <a:ext uri="{FF2B5EF4-FFF2-40B4-BE49-F238E27FC236}">
                  <a16:creationId xmlns:a16="http://schemas.microsoft.com/office/drawing/2014/main" id="{ADDC5E96-1172-C5F2-A064-85D2D78FB76F}"/>
                </a:ext>
              </a:extLst>
            </p:cNvPr>
            <p:cNvSpPr txBox="1"/>
            <p:nvPr/>
          </p:nvSpPr>
          <p:spPr>
            <a:xfrm>
              <a:off x="14965512" y="6755031"/>
              <a:ext cx="2293788"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47" name="Freeform 3">
              <a:extLst>
                <a:ext uri="{FF2B5EF4-FFF2-40B4-BE49-F238E27FC236}">
                  <a16:creationId xmlns:a16="http://schemas.microsoft.com/office/drawing/2014/main" id="{A05E1D69-8E74-FC63-EAD5-5CE606D5DF38}"/>
                </a:ext>
              </a:extLst>
            </p:cNvPr>
            <p:cNvSpPr/>
            <p:nvPr/>
          </p:nvSpPr>
          <p:spPr>
            <a:xfrm>
              <a:off x="14184854" y="4959616"/>
              <a:ext cx="2560538" cy="2992543"/>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4"/>
              <a:stretch>
                <a:fillRect t="-451" r="-56646" b="-4863"/>
              </a:stretch>
            </a:blipFill>
          </p:spPr>
          <p:txBody>
            <a:bodyPr/>
            <a:lstStyle/>
            <a:p>
              <a:endParaRPr lang="ar-SA"/>
            </a:p>
          </p:txBody>
        </p:sp>
        <p:sp>
          <p:nvSpPr>
            <p:cNvPr id="48" name="TextBox 27">
              <a:extLst>
                <a:ext uri="{FF2B5EF4-FFF2-40B4-BE49-F238E27FC236}">
                  <a16:creationId xmlns:a16="http://schemas.microsoft.com/office/drawing/2014/main" id="{D2CF9743-AF65-7B0B-4B06-9C796AD5CBC7}"/>
                </a:ext>
              </a:extLst>
            </p:cNvPr>
            <p:cNvSpPr txBox="1"/>
            <p:nvPr/>
          </p:nvSpPr>
          <p:spPr>
            <a:xfrm>
              <a:off x="14233670" y="5439906"/>
              <a:ext cx="2560539" cy="2500685"/>
            </a:xfrm>
            <a:prstGeom prst="rect">
              <a:avLst/>
            </a:prstGeom>
            <a:noFill/>
          </p:spPr>
          <p:txBody>
            <a:bodyPr wrap="square" lIns="0" tIns="0" rIns="0" bIns="0" rtlCol="0" anchor="t">
              <a:spAutoFit/>
            </a:bodyPr>
            <a:lstStyle/>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4. اختبار الاتصال مع الأنظمة الأخرى </a:t>
              </a:r>
              <a:endParaRPr lang="en-US" sz="5000" b="1" dirty="0">
                <a:solidFill>
                  <a:srgbClr val="0070C0"/>
                </a:solidFill>
                <a:latin typeface="Sakkal Majalla" panose="02000000000000000000" pitchFamily="2" charset="-78"/>
                <a:cs typeface="Sakkal Majalla" panose="02000000000000000000" pitchFamily="2" charset="-78"/>
              </a:endParaRPr>
            </a:p>
          </p:txBody>
        </p:sp>
      </p:grpSp>
      <p:grpSp>
        <p:nvGrpSpPr>
          <p:cNvPr id="49" name="مجموعة 48">
            <a:extLst>
              <a:ext uri="{FF2B5EF4-FFF2-40B4-BE49-F238E27FC236}">
                <a16:creationId xmlns:a16="http://schemas.microsoft.com/office/drawing/2014/main" id="{CD461BDA-C63E-BFF6-20B1-A930886A45F5}"/>
              </a:ext>
            </a:extLst>
          </p:cNvPr>
          <p:cNvGrpSpPr/>
          <p:nvPr/>
        </p:nvGrpSpPr>
        <p:grpSpPr>
          <a:xfrm>
            <a:off x="14184854" y="4950425"/>
            <a:ext cx="3074446" cy="2992543"/>
            <a:chOff x="14184854" y="4959616"/>
            <a:chExt cx="3074446" cy="2992543"/>
          </a:xfrm>
        </p:grpSpPr>
        <p:sp>
          <p:nvSpPr>
            <p:cNvPr id="50" name="TextBox 29">
              <a:extLst>
                <a:ext uri="{FF2B5EF4-FFF2-40B4-BE49-F238E27FC236}">
                  <a16:creationId xmlns:a16="http://schemas.microsoft.com/office/drawing/2014/main" id="{997DAB39-D549-361B-4FEA-E92C24BD4847}"/>
                </a:ext>
              </a:extLst>
            </p:cNvPr>
            <p:cNvSpPr txBox="1"/>
            <p:nvPr/>
          </p:nvSpPr>
          <p:spPr>
            <a:xfrm>
              <a:off x="14965512" y="6755031"/>
              <a:ext cx="2293788"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51" name="Freeform 3">
              <a:extLst>
                <a:ext uri="{FF2B5EF4-FFF2-40B4-BE49-F238E27FC236}">
                  <a16:creationId xmlns:a16="http://schemas.microsoft.com/office/drawing/2014/main" id="{D49531FA-C08D-92E3-7AEF-4A94E437AA9A}"/>
                </a:ext>
              </a:extLst>
            </p:cNvPr>
            <p:cNvSpPr/>
            <p:nvPr/>
          </p:nvSpPr>
          <p:spPr>
            <a:xfrm>
              <a:off x="14184854" y="4959616"/>
              <a:ext cx="2560538" cy="2992543"/>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4"/>
              <a:stretch>
                <a:fillRect t="-451" r="-56646" b="-4863"/>
              </a:stretch>
            </a:blipFill>
          </p:spPr>
          <p:txBody>
            <a:bodyPr/>
            <a:lstStyle/>
            <a:p>
              <a:endParaRPr lang="ar-SA"/>
            </a:p>
          </p:txBody>
        </p:sp>
        <p:sp>
          <p:nvSpPr>
            <p:cNvPr id="52" name="TextBox 27">
              <a:extLst>
                <a:ext uri="{FF2B5EF4-FFF2-40B4-BE49-F238E27FC236}">
                  <a16:creationId xmlns:a16="http://schemas.microsoft.com/office/drawing/2014/main" id="{E4BDAC3C-FE34-F62A-B06F-17007D5DD3E1}"/>
                </a:ext>
              </a:extLst>
            </p:cNvPr>
            <p:cNvSpPr txBox="1"/>
            <p:nvPr/>
          </p:nvSpPr>
          <p:spPr>
            <a:xfrm>
              <a:off x="14233670" y="5439906"/>
              <a:ext cx="2560539" cy="2500685"/>
            </a:xfrm>
            <a:prstGeom prst="rect">
              <a:avLst/>
            </a:prstGeom>
            <a:noFill/>
          </p:spPr>
          <p:txBody>
            <a:bodyPr wrap="square" lIns="0" tIns="0" rIns="0" bIns="0" rtlCol="0" anchor="t">
              <a:spAutoFit/>
            </a:bodyPr>
            <a:lstStyle/>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1. اختبار صحة البيانات المدخلة</a:t>
              </a:r>
              <a:endParaRPr lang="en-US" sz="5000" b="1" dirty="0">
                <a:solidFill>
                  <a:srgbClr val="0070C0"/>
                </a:solidFill>
                <a:latin typeface="Sakkal Majalla" panose="02000000000000000000" pitchFamily="2" charset="-78"/>
                <a:cs typeface="Sakkal Majalla" panose="02000000000000000000" pitchFamily="2" charset="-78"/>
              </a:endParaRPr>
            </a:p>
          </p:txBody>
        </p:sp>
      </p:grpSp>
      <p:grpSp>
        <p:nvGrpSpPr>
          <p:cNvPr id="53" name="مجموعة 52">
            <a:extLst>
              <a:ext uri="{FF2B5EF4-FFF2-40B4-BE49-F238E27FC236}">
                <a16:creationId xmlns:a16="http://schemas.microsoft.com/office/drawing/2014/main" id="{30AA6383-A875-1D34-CE19-07F69114466C}"/>
              </a:ext>
            </a:extLst>
          </p:cNvPr>
          <p:cNvGrpSpPr/>
          <p:nvPr/>
        </p:nvGrpSpPr>
        <p:grpSpPr>
          <a:xfrm>
            <a:off x="9544804" y="4753309"/>
            <a:ext cx="3074446" cy="3705120"/>
            <a:chOff x="14184854" y="4959616"/>
            <a:chExt cx="3074446" cy="3021880"/>
          </a:xfrm>
        </p:grpSpPr>
        <p:sp>
          <p:nvSpPr>
            <p:cNvPr id="54" name="TextBox 29">
              <a:extLst>
                <a:ext uri="{FF2B5EF4-FFF2-40B4-BE49-F238E27FC236}">
                  <a16:creationId xmlns:a16="http://schemas.microsoft.com/office/drawing/2014/main" id="{11CC9115-79C7-B90B-3C11-D64A5592B7CC}"/>
                </a:ext>
              </a:extLst>
            </p:cNvPr>
            <p:cNvSpPr txBox="1"/>
            <p:nvPr/>
          </p:nvSpPr>
          <p:spPr>
            <a:xfrm>
              <a:off x="14965512" y="6755031"/>
              <a:ext cx="2293788"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55" name="Freeform 3">
              <a:extLst>
                <a:ext uri="{FF2B5EF4-FFF2-40B4-BE49-F238E27FC236}">
                  <a16:creationId xmlns:a16="http://schemas.microsoft.com/office/drawing/2014/main" id="{DD63FAC7-BB7F-3919-55B1-56B1BE4A7AE8}"/>
                </a:ext>
              </a:extLst>
            </p:cNvPr>
            <p:cNvSpPr/>
            <p:nvPr/>
          </p:nvSpPr>
          <p:spPr>
            <a:xfrm>
              <a:off x="14184854" y="4959616"/>
              <a:ext cx="2560538" cy="2992543"/>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4"/>
              <a:stretch>
                <a:fillRect t="-451" r="-56646" b="-4863"/>
              </a:stretch>
            </a:blipFill>
          </p:spPr>
          <p:txBody>
            <a:bodyPr/>
            <a:lstStyle/>
            <a:p>
              <a:endParaRPr lang="ar-SA"/>
            </a:p>
          </p:txBody>
        </p:sp>
        <p:sp>
          <p:nvSpPr>
            <p:cNvPr id="56" name="TextBox 27">
              <a:extLst>
                <a:ext uri="{FF2B5EF4-FFF2-40B4-BE49-F238E27FC236}">
                  <a16:creationId xmlns:a16="http://schemas.microsoft.com/office/drawing/2014/main" id="{5F5A6B28-F454-FE46-3F43-1CF48CD7974D}"/>
                </a:ext>
              </a:extLst>
            </p:cNvPr>
            <p:cNvSpPr txBox="1"/>
            <p:nvPr/>
          </p:nvSpPr>
          <p:spPr>
            <a:xfrm>
              <a:off x="14233671" y="5439906"/>
              <a:ext cx="2676322" cy="2541590"/>
            </a:xfrm>
            <a:prstGeom prst="rect">
              <a:avLst/>
            </a:prstGeom>
            <a:noFill/>
          </p:spPr>
          <p:txBody>
            <a:bodyPr wrap="square" lIns="0" tIns="0" rIns="0" bIns="0" rtlCol="0" anchor="t">
              <a:spAutoFit/>
            </a:bodyPr>
            <a:lstStyle/>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2. اختبار وظائف </a:t>
              </a:r>
            </a:p>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النظام</a:t>
              </a:r>
            </a:p>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 وقابلية الاستخدام</a:t>
              </a:r>
              <a:endParaRPr lang="en-US" sz="5000" b="1" dirty="0">
                <a:solidFill>
                  <a:srgbClr val="0070C0"/>
                </a:solidFill>
                <a:latin typeface="Sakkal Majalla" panose="02000000000000000000" pitchFamily="2" charset="-78"/>
                <a:cs typeface="Sakkal Majalla" panose="02000000000000000000" pitchFamily="2" charset="-78"/>
              </a:endParaRPr>
            </a:p>
          </p:txBody>
        </p:sp>
      </p:grpSp>
    </p:spTree>
    <p:extLst>
      <p:ext uri="{BB962C8B-B14F-4D97-AF65-F5344CB8AC3E}">
        <p14:creationId xmlns:p14="http://schemas.microsoft.com/office/powerpoint/2010/main" val="346236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down)">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down)">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wipe(down)">
                                      <p:cBhvr>
                                        <p:cTn id="3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ar-SA"/>
          </a:p>
        </p:txBody>
      </p:sp>
      <p:grpSp>
        <p:nvGrpSpPr>
          <p:cNvPr id="3" name="Group 3"/>
          <p:cNvGrpSpPr/>
          <p:nvPr/>
        </p:nvGrpSpPr>
        <p:grpSpPr>
          <a:xfrm>
            <a:off x="301272" y="1887925"/>
            <a:ext cx="16691328" cy="6887298"/>
            <a:chOff x="0" y="0"/>
            <a:chExt cx="18749433" cy="9183064"/>
          </a:xfrm>
        </p:grpSpPr>
        <p:sp>
          <p:nvSpPr>
            <p:cNvPr id="4" name="Freeform 4"/>
            <p:cNvSpPr/>
            <p:nvPr/>
          </p:nvSpPr>
          <p:spPr>
            <a:xfrm rot="-78066">
              <a:off x="968257" y="961703"/>
              <a:ext cx="16705887" cy="7257036"/>
            </a:xfrm>
            <a:custGeom>
              <a:avLst/>
              <a:gdLst/>
              <a:ahLst/>
              <a:cxnLst/>
              <a:rect l="l" t="t" r="r" b="b"/>
              <a:pathLst>
                <a:path w="16705887" h="7257036">
                  <a:moveTo>
                    <a:pt x="0" y="0"/>
                  </a:moveTo>
                  <a:lnTo>
                    <a:pt x="16705886" y="0"/>
                  </a:lnTo>
                  <a:lnTo>
                    <a:pt x="16705886" y="7257035"/>
                  </a:lnTo>
                  <a:lnTo>
                    <a:pt x="0" y="7257035"/>
                  </a:lnTo>
                  <a:lnTo>
                    <a:pt x="0" y="0"/>
                  </a:lnTo>
                  <a:close/>
                </a:path>
              </a:pathLst>
            </a:custGeom>
            <a:blipFill>
              <a:blip r:embed="rId3"/>
              <a:stretch>
                <a:fillRect t="-28026" r="-8637" b="-62976"/>
              </a:stretch>
            </a:blipFill>
          </p:spPr>
          <p:txBody>
            <a:bodyPr/>
            <a:lstStyle/>
            <a:p>
              <a:endParaRPr lang="ar-SA"/>
            </a:p>
          </p:txBody>
        </p:sp>
        <p:sp>
          <p:nvSpPr>
            <p:cNvPr id="5" name="Freeform 5"/>
            <p:cNvSpPr/>
            <p:nvPr/>
          </p:nvSpPr>
          <p:spPr>
            <a:xfrm rot="-2572215">
              <a:off x="-115252" y="1208538"/>
              <a:ext cx="4042889" cy="1248445"/>
            </a:xfrm>
            <a:custGeom>
              <a:avLst/>
              <a:gdLst/>
              <a:ahLst/>
              <a:cxnLst/>
              <a:rect l="l" t="t" r="r" b="b"/>
              <a:pathLst>
                <a:path w="4042889" h="1248445">
                  <a:moveTo>
                    <a:pt x="0" y="0"/>
                  </a:moveTo>
                  <a:lnTo>
                    <a:pt x="4042889" y="0"/>
                  </a:lnTo>
                  <a:lnTo>
                    <a:pt x="4042889" y="1248445"/>
                  </a:lnTo>
                  <a:lnTo>
                    <a:pt x="0" y="1248445"/>
                  </a:lnTo>
                  <a:lnTo>
                    <a:pt x="0" y="0"/>
                  </a:lnTo>
                  <a:close/>
                </a:path>
              </a:pathLst>
            </a:custGeom>
            <a:blipFill>
              <a:blip r:embed="rId4">
                <a:alphaModFix amt="57000"/>
              </a:blip>
              <a:stretch>
                <a:fillRect t="-6513" r="-3391"/>
              </a:stretch>
            </a:blipFill>
          </p:spPr>
          <p:txBody>
            <a:bodyPr/>
            <a:lstStyle/>
            <a:p>
              <a:endParaRPr lang="ar-SA"/>
            </a:p>
          </p:txBody>
        </p:sp>
        <p:sp>
          <p:nvSpPr>
            <p:cNvPr id="6" name="Freeform 6"/>
            <p:cNvSpPr/>
            <p:nvPr/>
          </p:nvSpPr>
          <p:spPr>
            <a:xfrm rot="-2572215">
              <a:off x="14821796" y="6726082"/>
              <a:ext cx="4042889" cy="1248445"/>
            </a:xfrm>
            <a:custGeom>
              <a:avLst/>
              <a:gdLst/>
              <a:ahLst/>
              <a:cxnLst/>
              <a:rect l="l" t="t" r="r" b="b"/>
              <a:pathLst>
                <a:path w="4042889" h="1248445">
                  <a:moveTo>
                    <a:pt x="0" y="0"/>
                  </a:moveTo>
                  <a:lnTo>
                    <a:pt x="4042889" y="0"/>
                  </a:lnTo>
                  <a:lnTo>
                    <a:pt x="4042889" y="1248444"/>
                  </a:lnTo>
                  <a:lnTo>
                    <a:pt x="0" y="1248444"/>
                  </a:lnTo>
                  <a:lnTo>
                    <a:pt x="0" y="0"/>
                  </a:lnTo>
                  <a:close/>
                </a:path>
              </a:pathLst>
            </a:custGeom>
            <a:blipFill>
              <a:blip r:embed="rId4">
                <a:alphaModFix amt="57000"/>
              </a:blip>
              <a:stretch>
                <a:fillRect t="-6513" r="-3391"/>
              </a:stretch>
            </a:blipFill>
          </p:spPr>
          <p:txBody>
            <a:bodyPr/>
            <a:lstStyle/>
            <a:p>
              <a:endParaRPr lang="ar-SA"/>
            </a:p>
          </p:txBody>
        </p:sp>
      </p:grpSp>
      <p:sp>
        <p:nvSpPr>
          <p:cNvPr id="7" name="Freeform 7"/>
          <p:cNvSpPr/>
          <p:nvPr/>
        </p:nvSpPr>
        <p:spPr>
          <a:xfrm rot="2951973">
            <a:off x="-1335923" y="-256851"/>
            <a:ext cx="3799654" cy="2051813"/>
          </a:xfrm>
          <a:custGeom>
            <a:avLst/>
            <a:gdLst/>
            <a:ahLst/>
            <a:cxnLst/>
            <a:rect l="l" t="t" r="r" b="b"/>
            <a:pathLst>
              <a:path w="3799654" h="2051813">
                <a:moveTo>
                  <a:pt x="0" y="0"/>
                </a:moveTo>
                <a:lnTo>
                  <a:pt x="3799654" y="0"/>
                </a:lnTo>
                <a:lnTo>
                  <a:pt x="3799654" y="2051814"/>
                </a:lnTo>
                <a:lnTo>
                  <a:pt x="0" y="20518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a:p>
        </p:txBody>
      </p:sp>
      <p:sp>
        <p:nvSpPr>
          <p:cNvPr id="8" name="Freeform 8"/>
          <p:cNvSpPr/>
          <p:nvPr/>
        </p:nvSpPr>
        <p:spPr>
          <a:xfrm>
            <a:off x="15477715" y="7601692"/>
            <a:ext cx="2277206" cy="2020503"/>
          </a:xfrm>
          <a:custGeom>
            <a:avLst/>
            <a:gdLst/>
            <a:ahLst/>
            <a:cxnLst/>
            <a:rect l="l" t="t" r="r" b="b"/>
            <a:pathLst>
              <a:path w="2277206" h="2020503">
                <a:moveTo>
                  <a:pt x="0" y="0"/>
                </a:moveTo>
                <a:lnTo>
                  <a:pt x="2277207" y="0"/>
                </a:lnTo>
                <a:lnTo>
                  <a:pt x="2277207" y="2020503"/>
                </a:lnTo>
                <a:lnTo>
                  <a:pt x="0" y="20205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ar-SA"/>
          </a:p>
        </p:txBody>
      </p:sp>
      <p:grpSp>
        <p:nvGrpSpPr>
          <p:cNvPr id="12" name="مجموعة 11">
            <a:extLst>
              <a:ext uri="{FF2B5EF4-FFF2-40B4-BE49-F238E27FC236}">
                <a16:creationId xmlns:a16="http://schemas.microsoft.com/office/drawing/2014/main" id="{4CA78C94-38A8-AB97-7A85-7E37F94F5C2C}"/>
              </a:ext>
            </a:extLst>
          </p:cNvPr>
          <p:cNvGrpSpPr/>
          <p:nvPr/>
        </p:nvGrpSpPr>
        <p:grpSpPr>
          <a:xfrm>
            <a:off x="5257800" y="208274"/>
            <a:ext cx="11977777" cy="1159829"/>
            <a:chOff x="1521370" y="593817"/>
            <a:chExt cx="11977777" cy="1159829"/>
          </a:xfrm>
        </p:grpSpPr>
        <p:grpSp>
          <p:nvGrpSpPr>
            <p:cNvPr id="13" name="Group 2">
              <a:extLst>
                <a:ext uri="{FF2B5EF4-FFF2-40B4-BE49-F238E27FC236}">
                  <a16:creationId xmlns:a16="http://schemas.microsoft.com/office/drawing/2014/main" id="{26DCBCCE-E61F-17B1-6F90-1495D1AAC32D}"/>
                </a:ext>
              </a:extLst>
            </p:cNvPr>
            <p:cNvGrpSpPr/>
            <p:nvPr/>
          </p:nvGrpSpPr>
          <p:grpSpPr>
            <a:xfrm>
              <a:off x="1521370" y="593817"/>
              <a:ext cx="11977777" cy="1159829"/>
              <a:chOff x="-5271045" y="0"/>
              <a:chExt cx="15970375" cy="1546438"/>
            </a:xfrm>
          </p:grpSpPr>
          <p:sp>
            <p:nvSpPr>
              <p:cNvPr id="15" name="Freeform 4">
                <a:extLst>
                  <a:ext uri="{FF2B5EF4-FFF2-40B4-BE49-F238E27FC236}">
                    <a16:creationId xmlns:a16="http://schemas.microsoft.com/office/drawing/2014/main" id="{417B3F7A-759E-D88A-75D9-238AD5EC3D9C}"/>
                  </a:ext>
                </a:extLst>
              </p:cNvPr>
              <p:cNvSpPr/>
              <p:nvPr/>
            </p:nvSpPr>
            <p:spPr>
              <a:xfrm>
                <a:off x="-5271045" y="0"/>
                <a:ext cx="15381887" cy="1483315"/>
              </a:xfrm>
              <a:custGeom>
                <a:avLst/>
                <a:gdLst/>
                <a:ahLst/>
                <a:cxnLst/>
                <a:rect l="l" t="t" r="r" b="b"/>
                <a:pathLst>
                  <a:path w="2039731" h="299240">
                    <a:moveTo>
                      <a:pt x="0" y="0"/>
                    </a:moveTo>
                    <a:lnTo>
                      <a:pt x="2039731" y="0"/>
                    </a:lnTo>
                    <a:lnTo>
                      <a:pt x="2039731" y="299240"/>
                    </a:lnTo>
                    <a:lnTo>
                      <a:pt x="0" y="299240"/>
                    </a:lnTo>
                    <a:close/>
                  </a:path>
                </a:pathLst>
              </a:custGeom>
              <a:solidFill>
                <a:schemeClr val="accent2">
                  <a:lumMod val="60000"/>
                  <a:lumOff val="40000"/>
                </a:schemeClr>
              </a:solidFill>
              <a:ln>
                <a:noFill/>
              </a:ln>
            </p:spPr>
            <p:txBody>
              <a:bodyPr/>
              <a:lstStyle/>
              <a:p>
                <a:pPr algn="r" rtl="1"/>
                <a:endParaRPr lang="ar-SA">
                  <a:cs typeface="PT Bold Heading" panose="02010400000000000000" pitchFamily="2" charset="-78"/>
                </a:endParaRPr>
              </a:p>
            </p:txBody>
          </p:sp>
          <p:sp>
            <p:nvSpPr>
              <p:cNvPr id="16" name="Freeform 7">
                <a:extLst>
                  <a:ext uri="{FF2B5EF4-FFF2-40B4-BE49-F238E27FC236}">
                    <a16:creationId xmlns:a16="http://schemas.microsoft.com/office/drawing/2014/main" id="{3FFF112A-FEFE-EDB2-A4CD-2A653F2B0049}"/>
                  </a:ext>
                </a:extLst>
              </p:cNvPr>
              <p:cNvSpPr/>
              <p:nvPr/>
            </p:nvSpPr>
            <p:spPr>
              <a:xfrm>
                <a:off x="-4559845" y="217089"/>
                <a:ext cx="14670684" cy="1266225"/>
              </a:xfrm>
              <a:custGeom>
                <a:avLst/>
                <a:gdLst/>
                <a:ahLst/>
                <a:cxnLst/>
                <a:rect l="l" t="t" r="r" b="b"/>
                <a:pathLst>
                  <a:path w="1971439" h="255445">
                    <a:moveTo>
                      <a:pt x="9988" y="0"/>
                    </a:moveTo>
                    <a:lnTo>
                      <a:pt x="1961451" y="0"/>
                    </a:lnTo>
                    <a:cubicBezTo>
                      <a:pt x="1966967" y="0"/>
                      <a:pt x="1971439" y="4472"/>
                      <a:pt x="1971439" y="9988"/>
                    </a:cubicBezTo>
                    <a:lnTo>
                      <a:pt x="1971439" y="245457"/>
                    </a:lnTo>
                    <a:cubicBezTo>
                      <a:pt x="1971439" y="248106"/>
                      <a:pt x="1970387" y="250646"/>
                      <a:pt x="1968514" y="252519"/>
                    </a:cubicBezTo>
                    <a:cubicBezTo>
                      <a:pt x="1966641" y="254392"/>
                      <a:pt x="1964100" y="255445"/>
                      <a:pt x="1961451" y="255445"/>
                    </a:cubicBezTo>
                    <a:lnTo>
                      <a:pt x="9988" y="255445"/>
                    </a:lnTo>
                    <a:cubicBezTo>
                      <a:pt x="7339" y="255445"/>
                      <a:pt x="4799" y="254392"/>
                      <a:pt x="2925" y="252519"/>
                    </a:cubicBezTo>
                    <a:cubicBezTo>
                      <a:pt x="1052" y="250646"/>
                      <a:pt x="0" y="248106"/>
                      <a:pt x="0" y="245457"/>
                    </a:cubicBezTo>
                    <a:lnTo>
                      <a:pt x="0" y="9988"/>
                    </a:lnTo>
                    <a:cubicBezTo>
                      <a:pt x="0" y="7339"/>
                      <a:pt x="1052" y="4799"/>
                      <a:pt x="2925" y="2925"/>
                    </a:cubicBezTo>
                    <a:cubicBezTo>
                      <a:pt x="4799" y="1052"/>
                      <a:pt x="7339" y="0"/>
                      <a:pt x="9988" y="0"/>
                    </a:cubicBezTo>
                    <a:close/>
                  </a:path>
                </a:pathLst>
              </a:custGeom>
              <a:solidFill>
                <a:srgbClr val="FFFFFF"/>
              </a:solidFill>
              <a:ln w="38100">
                <a:solidFill>
                  <a:schemeClr val="accent2">
                    <a:lumMod val="75000"/>
                  </a:schemeClr>
                </a:solidFill>
              </a:ln>
              <a:effectLst>
                <a:outerShdw blurRad="50800" dist="38100" dir="5400000" algn="t" rotWithShape="0">
                  <a:prstClr val="black">
                    <a:alpha val="40000"/>
                  </a:prstClr>
                </a:outerShdw>
              </a:effectLst>
            </p:spPr>
            <p:txBody>
              <a:bodyPr/>
              <a:lstStyle/>
              <a:p>
                <a:pPr algn="r" rtl="1"/>
                <a:endParaRPr lang="ar-SA">
                  <a:cs typeface="PT Bold Heading" panose="02010400000000000000" pitchFamily="2" charset="-78"/>
                </a:endParaRPr>
              </a:p>
            </p:txBody>
          </p:sp>
          <p:sp>
            <p:nvSpPr>
              <p:cNvPr id="17" name="TextBox 9">
                <a:extLst>
                  <a:ext uri="{FF2B5EF4-FFF2-40B4-BE49-F238E27FC236}">
                    <a16:creationId xmlns:a16="http://schemas.microsoft.com/office/drawing/2014/main" id="{B8D20AD4-4D60-E9CC-6411-F0F755A007B9}"/>
                  </a:ext>
                </a:extLst>
              </p:cNvPr>
              <p:cNvSpPr txBox="1"/>
              <p:nvPr/>
            </p:nvSpPr>
            <p:spPr>
              <a:xfrm>
                <a:off x="-4233933" y="489169"/>
                <a:ext cx="13249984" cy="807913"/>
              </a:xfrm>
              <a:prstGeom prst="rect">
                <a:avLst/>
              </a:prstGeom>
            </p:spPr>
            <p:txBody>
              <a:bodyPr wrap="square" lIns="0" tIns="0" rIns="0" bIns="0" rtlCol="0" anchor="t">
                <a:spAutoFit/>
              </a:bodyPr>
              <a:lstStyle/>
              <a:p>
                <a:pPr algn="ctr" rtl="1">
                  <a:lnSpc>
                    <a:spcPts val="3883"/>
                  </a:lnSpc>
                </a:pPr>
                <a:r>
                  <a:rPr lang="ar-SA" sz="6000" b="1" dirty="0">
                    <a:solidFill>
                      <a:srgbClr val="17383E"/>
                    </a:solidFill>
                    <a:latin typeface="Adobe Arabic" panose="02040503050201020203" pitchFamily="18" charset="-78"/>
                    <a:cs typeface="Adobe Arabic" panose="02040503050201020203" pitchFamily="18" charset="-78"/>
                  </a:rPr>
                  <a:t>التطوير والاختبار </a:t>
                </a:r>
                <a:r>
                  <a:rPr lang="en-US" sz="6000" b="1" dirty="0">
                    <a:solidFill>
                      <a:srgbClr val="17383E"/>
                    </a:solidFill>
                    <a:latin typeface="Adobe Arabic" panose="02040503050201020203" pitchFamily="18" charset="-78"/>
                    <a:cs typeface="Adobe Arabic" panose="02040503050201020203" pitchFamily="18" charset="-78"/>
                  </a:rPr>
                  <a:t>Development and Testing</a:t>
                </a:r>
                <a:endParaRPr lang="en-US" sz="4500" b="1" dirty="0">
                  <a:solidFill>
                    <a:srgbClr val="17383E"/>
                  </a:solidFill>
                  <a:latin typeface="Corbel Light" panose="020B0303020204020204" pitchFamily="34" charset="0"/>
                  <a:cs typeface="Sakkal Majalla" panose="02000000000000000000" pitchFamily="2" charset="-78"/>
                </a:endParaRPr>
              </a:p>
            </p:txBody>
          </p:sp>
          <p:sp>
            <p:nvSpPr>
              <p:cNvPr id="18" name="Freeform 11">
                <a:extLst>
                  <a:ext uri="{FF2B5EF4-FFF2-40B4-BE49-F238E27FC236}">
                    <a16:creationId xmlns:a16="http://schemas.microsoft.com/office/drawing/2014/main" id="{B4D540A3-490C-75F9-CAB9-7F1F39435987}"/>
                  </a:ext>
                </a:extLst>
              </p:cNvPr>
              <p:cNvSpPr/>
              <p:nvPr/>
            </p:nvSpPr>
            <p:spPr>
              <a:xfrm>
                <a:off x="9159792" y="0"/>
                <a:ext cx="1539538" cy="154643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60000"/>
                  <a:lumOff val="40000"/>
                </a:schemeClr>
              </a:solidFill>
              <a:ln>
                <a:solidFill>
                  <a:schemeClr val="accent2">
                    <a:lumMod val="75000"/>
                  </a:schemeClr>
                </a:solidFill>
              </a:ln>
            </p:spPr>
            <p:txBody>
              <a:bodyPr/>
              <a:lstStyle/>
              <a:p>
                <a:pPr algn="r" rtl="1"/>
                <a:endParaRPr lang="ar-SA">
                  <a:cs typeface="PT Bold Heading" panose="02010400000000000000" pitchFamily="2" charset="-78"/>
                </a:endParaRPr>
              </a:p>
            </p:txBody>
          </p:sp>
          <p:sp>
            <p:nvSpPr>
              <p:cNvPr id="19" name="TextBox 13">
                <a:extLst>
                  <a:ext uri="{FF2B5EF4-FFF2-40B4-BE49-F238E27FC236}">
                    <a16:creationId xmlns:a16="http://schemas.microsoft.com/office/drawing/2014/main" id="{20DBF9FE-CBA5-5503-9AD7-B3FE2008DF79}"/>
                  </a:ext>
                </a:extLst>
              </p:cNvPr>
              <p:cNvSpPr txBox="1"/>
              <p:nvPr/>
            </p:nvSpPr>
            <p:spPr>
              <a:xfrm>
                <a:off x="9517371" y="426045"/>
                <a:ext cx="921075" cy="756617"/>
              </a:xfrm>
              <a:prstGeom prst="rect">
                <a:avLst/>
              </a:prstGeom>
            </p:spPr>
            <p:txBody>
              <a:bodyPr wrap="square" lIns="0" tIns="0" rIns="0" bIns="0" rtlCol="0" anchor="t">
                <a:spAutoFit/>
              </a:bodyPr>
              <a:lstStyle/>
              <a:p>
                <a:pPr algn="ctr" rtl="1">
                  <a:lnSpc>
                    <a:spcPts val="3883"/>
                  </a:lnSpc>
                </a:pPr>
                <a:endParaRPr lang="en-US" sz="5000" b="1" dirty="0">
                  <a:solidFill>
                    <a:srgbClr val="FFFFFF"/>
                  </a:solidFill>
                  <a:latin typeface="Sakkal Majalla" panose="02000000000000000000" pitchFamily="2" charset="-78"/>
                  <a:cs typeface="Sakkal Majalla" panose="02000000000000000000" pitchFamily="2" charset="-78"/>
                </a:endParaRPr>
              </a:p>
            </p:txBody>
          </p:sp>
        </p:grpSp>
        <p:sp>
          <p:nvSpPr>
            <p:cNvPr id="14" name="مستطيل 13">
              <a:extLst>
                <a:ext uri="{FF2B5EF4-FFF2-40B4-BE49-F238E27FC236}">
                  <a16:creationId xmlns:a16="http://schemas.microsoft.com/office/drawing/2014/main" id="{763DB2FC-781F-EDE1-EDF4-17B7061D7AD9}"/>
                </a:ext>
              </a:extLst>
            </p:cNvPr>
            <p:cNvSpPr/>
            <p:nvPr/>
          </p:nvSpPr>
          <p:spPr>
            <a:xfrm>
              <a:off x="12612678" y="759988"/>
              <a:ext cx="574195" cy="923330"/>
            </a:xfrm>
            <a:prstGeom prst="rect">
              <a:avLst/>
            </a:prstGeom>
            <a:noFill/>
          </p:spPr>
          <p:txBody>
            <a:bodyPr wrap="none" lIns="91440" tIns="45720" rIns="91440" bIns="45720">
              <a:spAutoFit/>
            </a:bodyPr>
            <a:lstStyle/>
            <a:p>
              <a:pPr algn="ctr"/>
              <a:r>
                <a:rPr lang="ar-SA" sz="5400" b="1" cap="none" spc="0" dirty="0">
                  <a:ln w="22225">
                    <a:solidFill>
                      <a:schemeClr val="tx2">
                        <a:lumMod val="75000"/>
                      </a:schemeClr>
                    </a:solidFill>
                    <a:prstDash val="solid"/>
                  </a:ln>
                  <a:effectLst/>
                </a:rPr>
                <a:t>3</a:t>
              </a:r>
            </a:p>
          </p:txBody>
        </p:sp>
      </p:grpSp>
      <p:sp>
        <p:nvSpPr>
          <p:cNvPr id="20" name="Freeform 4">
            <a:extLst>
              <a:ext uri="{FF2B5EF4-FFF2-40B4-BE49-F238E27FC236}">
                <a16:creationId xmlns:a16="http://schemas.microsoft.com/office/drawing/2014/main" id="{FAA4FBA3-9969-545E-1B6E-28DEF328133B}"/>
              </a:ext>
            </a:extLst>
          </p:cNvPr>
          <p:cNvSpPr/>
          <p:nvPr/>
        </p:nvSpPr>
        <p:spPr>
          <a:xfrm rot="2464724">
            <a:off x="16979656" y="-105414"/>
            <a:ext cx="548388" cy="1073358"/>
          </a:xfrm>
          <a:custGeom>
            <a:avLst/>
            <a:gdLst/>
            <a:ahLst/>
            <a:cxnLst/>
            <a:rect l="l" t="t" r="r" b="b"/>
            <a:pathLst>
              <a:path w="548388" h="1073358">
                <a:moveTo>
                  <a:pt x="0" y="0"/>
                </a:moveTo>
                <a:lnTo>
                  <a:pt x="548389" y="0"/>
                </a:lnTo>
                <a:lnTo>
                  <a:pt x="548389" y="1073358"/>
                </a:lnTo>
                <a:lnTo>
                  <a:pt x="0" y="10733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ar-SA"/>
          </a:p>
        </p:txBody>
      </p:sp>
      <p:sp>
        <p:nvSpPr>
          <p:cNvPr id="22" name="Exellence">
            <a:extLst>
              <a:ext uri="{FF2B5EF4-FFF2-40B4-BE49-F238E27FC236}">
                <a16:creationId xmlns:a16="http://schemas.microsoft.com/office/drawing/2014/main" id="{1DDB68C4-3010-17A1-DDB6-80421FA19085}"/>
              </a:ext>
            </a:extLst>
          </p:cNvPr>
          <p:cNvSpPr>
            <a:spLocks noChangeArrowheads="1"/>
          </p:cNvSpPr>
          <p:nvPr/>
        </p:nvSpPr>
        <p:spPr bwMode="auto">
          <a:xfrm>
            <a:off x="2895601" y="3758505"/>
            <a:ext cx="8001000" cy="2769989"/>
          </a:xfrm>
          <a:prstGeom prst="rect">
            <a:avLst/>
          </a:prstGeom>
          <a:noFill/>
          <a:ln>
            <a:noFill/>
          </a:ln>
        </p:spPr>
        <p:txBody>
          <a:bodyPr wrap="square" lIns="0" tIns="0" rIns="0" bIns="0" anchor="ctr">
            <a:spAutoFit/>
          </a:bodyPr>
          <a:lstStyle>
            <a:lvl1pPr defTabSz="1155700">
              <a:defRPr>
                <a:solidFill>
                  <a:schemeClr val="tx1"/>
                </a:solidFill>
                <a:latin typeface="Arial" panose="020B0604020202020204" pitchFamily="34" charset="0"/>
                <a:cs typeface="Arial" panose="020B0604020202020204" pitchFamily="34" charset="0"/>
              </a:defRPr>
            </a:lvl1pPr>
            <a:lvl2pPr marL="742950" indent="-285750" defTabSz="1155700">
              <a:defRPr>
                <a:solidFill>
                  <a:schemeClr val="tx1"/>
                </a:solidFill>
                <a:latin typeface="Arial" panose="020B0604020202020204" pitchFamily="34" charset="0"/>
                <a:cs typeface="Arial" panose="020B0604020202020204" pitchFamily="34" charset="0"/>
              </a:defRPr>
            </a:lvl2pPr>
            <a:lvl3pPr marL="1143000" indent="-228600" defTabSz="1155700">
              <a:defRPr>
                <a:solidFill>
                  <a:schemeClr val="tx1"/>
                </a:solidFill>
                <a:latin typeface="Arial" panose="020B0604020202020204" pitchFamily="34" charset="0"/>
                <a:cs typeface="Arial" panose="020B0604020202020204" pitchFamily="34" charset="0"/>
              </a:defRPr>
            </a:lvl3pPr>
            <a:lvl4pPr marL="1600200" indent="-228600" defTabSz="1155700">
              <a:defRPr>
                <a:solidFill>
                  <a:schemeClr val="tx1"/>
                </a:solidFill>
                <a:latin typeface="Arial" panose="020B0604020202020204" pitchFamily="34" charset="0"/>
                <a:cs typeface="Arial" panose="020B0604020202020204" pitchFamily="34" charset="0"/>
              </a:defRPr>
            </a:lvl4pPr>
            <a:lvl5pPr marL="2057400" indent="-228600" defTabSz="1155700">
              <a:defRPr>
                <a:solidFill>
                  <a:schemeClr val="tx1"/>
                </a:solidFill>
                <a:latin typeface="Arial" panose="020B0604020202020204" pitchFamily="34" charset="0"/>
                <a:cs typeface="Arial" panose="020B0604020202020204" pitchFamily="34" charset="0"/>
              </a:defRPr>
            </a:lvl5pPr>
            <a:lvl6pPr marL="25146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a:defRPr/>
            </a:pPr>
            <a:r>
              <a:rPr lang="ar-SA" altLang="ar-SA" sz="6000" b="1" dirty="0">
                <a:latin typeface="Adobe Arabic" panose="02040503050201020203" pitchFamily="18" charset="-78"/>
                <a:ea typeface="Montserrat Regular"/>
                <a:cs typeface="Adobe Arabic" panose="02040503050201020203" pitchFamily="18" charset="-78"/>
                <a:sym typeface="Helvetica" panose="020B0604020202020204" pitchFamily="34" charset="0"/>
              </a:rPr>
              <a:t>وضع قواعد أمان لاستقبال كلمة المرور من المستخدمين ,</a:t>
            </a:r>
          </a:p>
          <a:p>
            <a:pPr algn="ctr" rtl="1">
              <a:defRPr/>
            </a:pPr>
            <a:r>
              <a:rPr lang="ar-SA" altLang="ar-SA" sz="6000" b="1" dirty="0">
                <a:latin typeface="Adobe Arabic" panose="02040503050201020203" pitchFamily="18" charset="-78"/>
                <a:ea typeface="Montserrat Regular"/>
                <a:cs typeface="Adobe Arabic" panose="02040503050201020203" pitchFamily="18" charset="-78"/>
                <a:sym typeface="Helvetica" panose="020B0604020202020204" pitchFamily="34" charset="0"/>
              </a:rPr>
              <a:t>وعدد المحاولات المسموحة للإدخال الخطأ </a:t>
            </a:r>
          </a:p>
        </p:txBody>
      </p:sp>
      <p:grpSp>
        <p:nvGrpSpPr>
          <p:cNvPr id="9" name="مجموعة 8">
            <a:extLst>
              <a:ext uri="{FF2B5EF4-FFF2-40B4-BE49-F238E27FC236}">
                <a16:creationId xmlns:a16="http://schemas.microsoft.com/office/drawing/2014/main" id="{29F41636-40D5-53D6-7971-5B7FD1B6C7C8}"/>
              </a:ext>
            </a:extLst>
          </p:cNvPr>
          <p:cNvGrpSpPr/>
          <p:nvPr/>
        </p:nvGrpSpPr>
        <p:grpSpPr>
          <a:xfrm>
            <a:off x="15377373" y="1640294"/>
            <a:ext cx="3074446" cy="2992543"/>
            <a:chOff x="14184854" y="4959616"/>
            <a:chExt cx="3074446" cy="2992543"/>
          </a:xfrm>
        </p:grpSpPr>
        <p:sp>
          <p:nvSpPr>
            <p:cNvPr id="10" name="TextBox 29">
              <a:extLst>
                <a:ext uri="{FF2B5EF4-FFF2-40B4-BE49-F238E27FC236}">
                  <a16:creationId xmlns:a16="http://schemas.microsoft.com/office/drawing/2014/main" id="{C33044BD-C9CF-0DC9-4585-8C5474DF751E}"/>
                </a:ext>
              </a:extLst>
            </p:cNvPr>
            <p:cNvSpPr txBox="1"/>
            <p:nvPr/>
          </p:nvSpPr>
          <p:spPr>
            <a:xfrm>
              <a:off x="14965512" y="6755031"/>
              <a:ext cx="2293788"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11" name="Freeform 3">
              <a:extLst>
                <a:ext uri="{FF2B5EF4-FFF2-40B4-BE49-F238E27FC236}">
                  <a16:creationId xmlns:a16="http://schemas.microsoft.com/office/drawing/2014/main" id="{F105DF8E-E7B7-117F-A6A1-6F0267C361C6}"/>
                </a:ext>
              </a:extLst>
            </p:cNvPr>
            <p:cNvSpPr/>
            <p:nvPr/>
          </p:nvSpPr>
          <p:spPr>
            <a:xfrm>
              <a:off x="14184854" y="4959616"/>
              <a:ext cx="2560538" cy="2992543"/>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1"/>
              <a:stretch>
                <a:fillRect t="-451" r="-56646" b="-4863"/>
              </a:stretch>
            </a:blipFill>
          </p:spPr>
          <p:txBody>
            <a:bodyPr/>
            <a:lstStyle/>
            <a:p>
              <a:endParaRPr lang="ar-SA"/>
            </a:p>
          </p:txBody>
        </p:sp>
        <p:sp>
          <p:nvSpPr>
            <p:cNvPr id="21" name="TextBox 27">
              <a:extLst>
                <a:ext uri="{FF2B5EF4-FFF2-40B4-BE49-F238E27FC236}">
                  <a16:creationId xmlns:a16="http://schemas.microsoft.com/office/drawing/2014/main" id="{63629BD8-2A80-1328-3CEF-23EC4F0FDF98}"/>
                </a:ext>
              </a:extLst>
            </p:cNvPr>
            <p:cNvSpPr txBox="1"/>
            <p:nvPr/>
          </p:nvSpPr>
          <p:spPr>
            <a:xfrm>
              <a:off x="14233670" y="5439906"/>
              <a:ext cx="2560539" cy="2500685"/>
            </a:xfrm>
            <a:prstGeom prst="rect">
              <a:avLst/>
            </a:prstGeom>
            <a:noFill/>
          </p:spPr>
          <p:txBody>
            <a:bodyPr wrap="square" lIns="0" tIns="0" rIns="0" bIns="0" rtlCol="0" anchor="t">
              <a:spAutoFit/>
            </a:bodyPr>
            <a:lstStyle/>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3. اختبار أخطاء التصميم والتشغيل</a:t>
              </a:r>
              <a:endParaRPr lang="en-US" sz="5000" b="1" dirty="0">
                <a:solidFill>
                  <a:srgbClr val="0070C0"/>
                </a:solidFill>
                <a:latin typeface="Sakkal Majalla" panose="02000000000000000000" pitchFamily="2" charset="-78"/>
                <a:cs typeface="Sakkal Majalla" panose="02000000000000000000" pitchFamily="2" charset="-78"/>
              </a:endParaRPr>
            </a:p>
          </p:txBody>
        </p:sp>
      </p:grpSp>
      <p:grpSp>
        <p:nvGrpSpPr>
          <p:cNvPr id="23" name="مجموعة 22">
            <a:extLst>
              <a:ext uri="{FF2B5EF4-FFF2-40B4-BE49-F238E27FC236}">
                <a16:creationId xmlns:a16="http://schemas.microsoft.com/office/drawing/2014/main" id="{5DFE9A6B-2191-66DB-1171-C2AC0C9D2AF0}"/>
              </a:ext>
            </a:extLst>
          </p:cNvPr>
          <p:cNvGrpSpPr/>
          <p:nvPr/>
        </p:nvGrpSpPr>
        <p:grpSpPr>
          <a:xfrm>
            <a:off x="15106240" y="4888940"/>
            <a:ext cx="3074446" cy="2992543"/>
            <a:chOff x="14184854" y="4959616"/>
            <a:chExt cx="3074446" cy="2992543"/>
          </a:xfrm>
        </p:grpSpPr>
        <p:sp>
          <p:nvSpPr>
            <p:cNvPr id="24" name="TextBox 29">
              <a:extLst>
                <a:ext uri="{FF2B5EF4-FFF2-40B4-BE49-F238E27FC236}">
                  <a16:creationId xmlns:a16="http://schemas.microsoft.com/office/drawing/2014/main" id="{9348CF05-93FF-0AE6-796C-2D5F1420F13A}"/>
                </a:ext>
              </a:extLst>
            </p:cNvPr>
            <p:cNvSpPr txBox="1"/>
            <p:nvPr/>
          </p:nvSpPr>
          <p:spPr>
            <a:xfrm>
              <a:off x="14965512" y="6755031"/>
              <a:ext cx="2293788"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25" name="Freeform 3">
              <a:extLst>
                <a:ext uri="{FF2B5EF4-FFF2-40B4-BE49-F238E27FC236}">
                  <a16:creationId xmlns:a16="http://schemas.microsoft.com/office/drawing/2014/main" id="{F926ADB2-18C8-AD93-3B58-68C340440133}"/>
                </a:ext>
              </a:extLst>
            </p:cNvPr>
            <p:cNvSpPr/>
            <p:nvPr/>
          </p:nvSpPr>
          <p:spPr>
            <a:xfrm>
              <a:off x="14184854" y="4959616"/>
              <a:ext cx="2560538" cy="2992543"/>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1"/>
              <a:stretch>
                <a:fillRect t="-451" r="-56646" b="-4863"/>
              </a:stretch>
            </a:blipFill>
          </p:spPr>
          <p:txBody>
            <a:bodyPr/>
            <a:lstStyle/>
            <a:p>
              <a:endParaRPr lang="ar-SA"/>
            </a:p>
          </p:txBody>
        </p:sp>
        <p:sp>
          <p:nvSpPr>
            <p:cNvPr id="26" name="TextBox 27">
              <a:extLst>
                <a:ext uri="{FF2B5EF4-FFF2-40B4-BE49-F238E27FC236}">
                  <a16:creationId xmlns:a16="http://schemas.microsoft.com/office/drawing/2014/main" id="{9E94E074-123B-B3EF-1573-C7D0B3B177BC}"/>
                </a:ext>
              </a:extLst>
            </p:cNvPr>
            <p:cNvSpPr txBox="1"/>
            <p:nvPr/>
          </p:nvSpPr>
          <p:spPr>
            <a:xfrm>
              <a:off x="14233670" y="5439906"/>
              <a:ext cx="2560539" cy="2500685"/>
            </a:xfrm>
            <a:prstGeom prst="rect">
              <a:avLst/>
            </a:prstGeom>
            <a:noFill/>
          </p:spPr>
          <p:txBody>
            <a:bodyPr wrap="square" lIns="0" tIns="0" rIns="0" bIns="0" rtlCol="0" anchor="t">
              <a:spAutoFit/>
            </a:bodyPr>
            <a:lstStyle/>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4. اختبار الاتصال مع الأنظمة الأخرى </a:t>
              </a:r>
              <a:endParaRPr lang="en-US" sz="5000" b="1" dirty="0">
                <a:solidFill>
                  <a:srgbClr val="0070C0"/>
                </a:solidFill>
                <a:latin typeface="Sakkal Majalla" panose="02000000000000000000" pitchFamily="2" charset="-78"/>
                <a:cs typeface="Sakkal Majalla" panose="02000000000000000000" pitchFamily="2" charset="-78"/>
              </a:endParaRPr>
            </a:p>
          </p:txBody>
        </p:sp>
      </p:grpSp>
      <p:grpSp>
        <p:nvGrpSpPr>
          <p:cNvPr id="27" name="مجموعة 26">
            <a:extLst>
              <a:ext uri="{FF2B5EF4-FFF2-40B4-BE49-F238E27FC236}">
                <a16:creationId xmlns:a16="http://schemas.microsoft.com/office/drawing/2014/main" id="{CCCA96B6-A778-9309-6C5B-C7E5CF2C07A2}"/>
              </a:ext>
            </a:extLst>
          </p:cNvPr>
          <p:cNvGrpSpPr/>
          <p:nvPr/>
        </p:nvGrpSpPr>
        <p:grpSpPr>
          <a:xfrm>
            <a:off x="12669314" y="2064788"/>
            <a:ext cx="3074446" cy="2992543"/>
            <a:chOff x="14184854" y="4959616"/>
            <a:chExt cx="3074446" cy="2992543"/>
          </a:xfrm>
        </p:grpSpPr>
        <p:sp>
          <p:nvSpPr>
            <p:cNvPr id="28" name="TextBox 29">
              <a:extLst>
                <a:ext uri="{FF2B5EF4-FFF2-40B4-BE49-F238E27FC236}">
                  <a16:creationId xmlns:a16="http://schemas.microsoft.com/office/drawing/2014/main" id="{4B1D28D1-255A-D720-3AAF-E954A3498AAF}"/>
                </a:ext>
              </a:extLst>
            </p:cNvPr>
            <p:cNvSpPr txBox="1"/>
            <p:nvPr/>
          </p:nvSpPr>
          <p:spPr>
            <a:xfrm>
              <a:off x="14965512" y="6755031"/>
              <a:ext cx="2293788"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29" name="Freeform 3">
              <a:extLst>
                <a:ext uri="{FF2B5EF4-FFF2-40B4-BE49-F238E27FC236}">
                  <a16:creationId xmlns:a16="http://schemas.microsoft.com/office/drawing/2014/main" id="{C9EBB597-5D8D-F77F-D8EE-70406788D297}"/>
                </a:ext>
              </a:extLst>
            </p:cNvPr>
            <p:cNvSpPr/>
            <p:nvPr/>
          </p:nvSpPr>
          <p:spPr>
            <a:xfrm>
              <a:off x="14184854" y="4959616"/>
              <a:ext cx="2560538" cy="2992543"/>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1"/>
              <a:stretch>
                <a:fillRect t="-451" r="-56646" b="-4863"/>
              </a:stretch>
            </a:blipFill>
          </p:spPr>
          <p:txBody>
            <a:bodyPr/>
            <a:lstStyle/>
            <a:p>
              <a:endParaRPr lang="ar-SA"/>
            </a:p>
          </p:txBody>
        </p:sp>
        <p:sp>
          <p:nvSpPr>
            <p:cNvPr id="30" name="TextBox 27">
              <a:extLst>
                <a:ext uri="{FF2B5EF4-FFF2-40B4-BE49-F238E27FC236}">
                  <a16:creationId xmlns:a16="http://schemas.microsoft.com/office/drawing/2014/main" id="{83F7044B-D77F-A3AF-2661-67A5924925B1}"/>
                </a:ext>
              </a:extLst>
            </p:cNvPr>
            <p:cNvSpPr txBox="1"/>
            <p:nvPr/>
          </p:nvSpPr>
          <p:spPr>
            <a:xfrm>
              <a:off x="14233670" y="5439906"/>
              <a:ext cx="2560539" cy="2500685"/>
            </a:xfrm>
            <a:prstGeom prst="rect">
              <a:avLst/>
            </a:prstGeom>
            <a:noFill/>
          </p:spPr>
          <p:txBody>
            <a:bodyPr wrap="square" lIns="0" tIns="0" rIns="0" bIns="0" rtlCol="0" anchor="t">
              <a:spAutoFit/>
            </a:bodyPr>
            <a:lstStyle/>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1. اختبار صحة البيانات المدخلة</a:t>
              </a:r>
              <a:endParaRPr lang="en-US" sz="5000" b="1" dirty="0">
                <a:solidFill>
                  <a:srgbClr val="0070C0"/>
                </a:solidFill>
                <a:latin typeface="Sakkal Majalla" panose="02000000000000000000" pitchFamily="2" charset="-78"/>
                <a:cs typeface="Sakkal Majalla" panose="02000000000000000000" pitchFamily="2" charset="-78"/>
              </a:endParaRPr>
            </a:p>
          </p:txBody>
        </p:sp>
      </p:grpSp>
      <p:grpSp>
        <p:nvGrpSpPr>
          <p:cNvPr id="31" name="مجموعة 30">
            <a:extLst>
              <a:ext uri="{FF2B5EF4-FFF2-40B4-BE49-F238E27FC236}">
                <a16:creationId xmlns:a16="http://schemas.microsoft.com/office/drawing/2014/main" id="{4A9EFB52-05AF-8005-E732-26CADF5789BF}"/>
              </a:ext>
            </a:extLst>
          </p:cNvPr>
          <p:cNvGrpSpPr/>
          <p:nvPr/>
        </p:nvGrpSpPr>
        <p:grpSpPr>
          <a:xfrm>
            <a:off x="11676222" y="4964990"/>
            <a:ext cx="3074446" cy="3705120"/>
            <a:chOff x="14184854" y="4959616"/>
            <a:chExt cx="3074446" cy="3021880"/>
          </a:xfrm>
        </p:grpSpPr>
        <p:sp>
          <p:nvSpPr>
            <p:cNvPr id="32" name="TextBox 29">
              <a:extLst>
                <a:ext uri="{FF2B5EF4-FFF2-40B4-BE49-F238E27FC236}">
                  <a16:creationId xmlns:a16="http://schemas.microsoft.com/office/drawing/2014/main" id="{D52650AF-0F78-18A9-8F77-978839499E08}"/>
                </a:ext>
              </a:extLst>
            </p:cNvPr>
            <p:cNvSpPr txBox="1"/>
            <p:nvPr/>
          </p:nvSpPr>
          <p:spPr>
            <a:xfrm>
              <a:off x="14965512" y="6755031"/>
              <a:ext cx="2293788"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33" name="Freeform 3">
              <a:extLst>
                <a:ext uri="{FF2B5EF4-FFF2-40B4-BE49-F238E27FC236}">
                  <a16:creationId xmlns:a16="http://schemas.microsoft.com/office/drawing/2014/main" id="{141498BD-FBB5-9F5E-6B32-F3D8DB886288}"/>
                </a:ext>
              </a:extLst>
            </p:cNvPr>
            <p:cNvSpPr/>
            <p:nvPr/>
          </p:nvSpPr>
          <p:spPr>
            <a:xfrm>
              <a:off x="14184854" y="4959616"/>
              <a:ext cx="2560538" cy="2992543"/>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1"/>
              <a:stretch>
                <a:fillRect t="-451" r="-56646" b="-4863"/>
              </a:stretch>
            </a:blipFill>
          </p:spPr>
          <p:txBody>
            <a:bodyPr/>
            <a:lstStyle/>
            <a:p>
              <a:endParaRPr lang="ar-SA"/>
            </a:p>
          </p:txBody>
        </p:sp>
        <p:sp>
          <p:nvSpPr>
            <p:cNvPr id="34" name="TextBox 27">
              <a:extLst>
                <a:ext uri="{FF2B5EF4-FFF2-40B4-BE49-F238E27FC236}">
                  <a16:creationId xmlns:a16="http://schemas.microsoft.com/office/drawing/2014/main" id="{7E3CD343-996B-DA07-673B-E85C938483FC}"/>
                </a:ext>
              </a:extLst>
            </p:cNvPr>
            <p:cNvSpPr txBox="1"/>
            <p:nvPr/>
          </p:nvSpPr>
          <p:spPr>
            <a:xfrm>
              <a:off x="14233671" y="5439906"/>
              <a:ext cx="2676322" cy="2541590"/>
            </a:xfrm>
            <a:prstGeom prst="rect">
              <a:avLst/>
            </a:prstGeom>
            <a:noFill/>
          </p:spPr>
          <p:txBody>
            <a:bodyPr wrap="square" lIns="0" tIns="0" rIns="0" bIns="0" rtlCol="0" anchor="t">
              <a:spAutoFit/>
            </a:bodyPr>
            <a:lstStyle/>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2. اختبار وظائف </a:t>
              </a:r>
            </a:p>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النظام</a:t>
              </a:r>
            </a:p>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 وقابلية الاستخدام</a:t>
              </a:r>
              <a:endParaRPr lang="en-US" sz="5000" b="1" dirty="0">
                <a:solidFill>
                  <a:srgbClr val="0070C0"/>
                </a:solidFill>
                <a:latin typeface="Sakkal Majalla" panose="02000000000000000000" pitchFamily="2" charset="-78"/>
                <a:cs typeface="Sakkal Majalla" panose="02000000000000000000" pitchFamily="2" charset="-78"/>
              </a:endParaRPr>
            </a:p>
          </p:txBody>
        </p:sp>
      </p:grpSp>
      <p:sp>
        <p:nvSpPr>
          <p:cNvPr id="35" name="Exellence">
            <a:extLst>
              <a:ext uri="{FF2B5EF4-FFF2-40B4-BE49-F238E27FC236}">
                <a16:creationId xmlns:a16="http://schemas.microsoft.com/office/drawing/2014/main" id="{F15C517B-0609-33B5-B1AE-4302020B77A6}"/>
              </a:ext>
            </a:extLst>
          </p:cNvPr>
          <p:cNvSpPr>
            <a:spLocks noChangeArrowheads="1"/>
          </p:cNvSpPr>
          <p:nvPr/>
        </p:nvSpPr>
        <p:spPr bwMode="auto">
          <a:xfrm>
            <a:off x="1048370" y="2222672"/>
            <a:ext cx="11392663" cy="1269578"/>
          </a:xfrm>
          <a:prstGeom prst="rect">
            <a:avLst/>
          </a:prstGeom>
          <a:noFill/>
          <a:ln>
            <a:noFill/>
          </a:ln>
        </p:spPr>
        <p:txBody>
          <a:bodyPr wrap="square" lIns="0" tIns="0" rIns="0" bIns="0" anchor="ctr">
            <a:spAutoFit/>
          </a:bodyPr>
          <a:lstStyle>
            <a:lvl1pPr defTabSz="1155700">
              <a:defRPr>
                <a:solidFill>
                  <a:schemeClr val="tx1"/>
                </a:solidFill>
                <a:latin typeface="Arial" panose="020B0604020202020204" pitchFamily="34" charset="0"/>
                <a:cs typeface="Arial" panose="020B0604020202020204" pitchFamily="34" charset="0"/>
              </a:defRPr>
            </a:lvl1pPr>
            <a:lvl2pPr marL="742950" indent="-285750" defTabSz="1155700">
              <a:defRPr>
                <a:solidFill>
                  <a:schemeClr val="tx1"/>
                </a:solidFill>
                <a:latin typeface="Arial" panose="020B0604020202020204" pitchFamily="34" charset="0"/>
                <a:cs typeface="Arial" panose="020B0604020202020204" pitchFamily="34" charset="0"/>
              </a:defRPr>
            </a:lvl2pPr>
            <a:lvl3pPr marL="1143000" indent="-228600" defTabSz="1155700">
              <a:defRPr>
                <a:solidFill>
                  <a:schemeClr val="tx1"/>
                </a:solidFill>
                <a:latin typeface="Arial" panose="020B0604020202020204" pitchFamily="34" charset="0"/>
                <a:cs typeface="Arial" panose="020B0604020202020204" pitchFamily="34" charset="0"/>
              </a:defRPr>
            </a:lvl3pPr>
            <a:lvl4pPr marL="1600200" indent="-228600" defTabSz="1155700">
              <a:defRPr>
                <a:solidFill>
                  <a:schemeClr val="tx1"/>
                </a:solidFill>
                <a:latin typeface="Arial" panose="020B0604020202020204" pitchFamily="34" charset="0"/>
                <a:cs typeface="Arial" panose="020B0604020202020204" pitchFamily="34" charset="0"/>
              </a:defRPr>
            </a:lvl4pPr>
            <a:lvl5pPr marL="2057400" indent="-228600" defTabSz="1155700">
              <a:defRPr>
                <a:solidFill>
                  <a:schemeClr val="tx1"/>
                </a:solidFill>
                <a:latin typeface="Arial" panose="020B0604020202020204" pitchFamily="34" charset="0"/>
                <a:cs typeface="Arial" panose="020B0604020202020204" pitchFamily="34" charset="0"/>
              </a:defRPr>
            </a:lvl5pPr>
            <a:lvl6pPr marL="25146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a:lnSpc>
                <a:spcPct val="150000"/>
              </a:lnSpc>
              <a:defRPr/>
            </a:pPr>
            <a:r>
              <a:rPr lang="ar-SA" altLang="ar-SA" sz="6000" b="1" dirty="0">
                <a:solidFill>
                  <a:srgbClr val="800000"/>
                </a:solidFill>
                <a:latin typeface="Adobe Arabic" panose="02040503050201020203" pitchFamily="18" charset="-78"/>
                <a:ea typeface="Montserrat Regular"/>
                <a:cs typeface="Adobe Arabic" panose="02040503050201020203" pitchFamily="18" charset="-78"/>
                <a:sym typeface="Helvetica" panose="020B0604020202020204" pitchFamily="34" charset="0"/>
              </a:rPr>
              <a:t>اختاري طريقة تطبيق الاختبار المناسبة للعبارات التالية :</a:t>
            </a:r>
          </a:p>
        </p:txBody>
      </p:sp>
    </p:spTree>
    <p:extLst>
      <p:ext uri="{BB962C8B-B14F-4D97-AF65-F5344CB8AC3E}">
        <p14:creationId xmlns:p14="http://schemas.microsoft.com/office/powerpoint/2010/main" val="176371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32" fill="hold" nodeType="clickEffect">
                                  <p:stCondLst>
                                    <p:cond delay="0"/>
                                  </p:stCondLst>
                                  <p:childTnLst>
                                    <p:animEffect transition="out" filter="diamond(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par>
                                <p:cTn id="8" presetID="8" presetClass="exit" presetSubtype="32" fill="hold" nodeType="withEffect">
                                  <p:stCondLst>
                                    <p:cond delay="0"/>
                                  </p:stCondLst>
                                  <p:childTnLst>
                                    <p:animEffect transition="out" filter="diamond(out)">
                                      <p:cBhvr>
                                        <p:cTn id="9" dur="2000"/>
                                        <p:tgtEl>
                                          <p:spTgt spid="31"/>
                                        </p:tgtEl>
                                      </p:cBhvr>
                                    </p:animEffect>
                                    <p:set>
                                      <p:cBhvr>
                                        <p:cTn id="10" dur="1" fill="hold">
                                          <p:stCondLst>
                                            <p:cond delay="1999"/>
                                          </p:stCondLst>
                                        </p:cTn>
                                        <p:tgtEl>
                                          <p:spTgt spid="31"/>
                                        </p:tgtEl>
                                        <p:attrNameLst>
                                          <p:attrName>style.visibility</p:attrName>
                                        </p:attrNameLst>
                                      </p:cBhvr>
                                      <p:to>
                                        <p:strVal val="hidden"/>
                                      </p:to>
                                    </p:set>
                                  </p:childTnLst>
                                </p:cTn>
                              </p:par>
                              <p:par>
                                <p:cTn id="11" presetID="8" presetClass="exit" presetSubtype="32" fill="hold" nodeType="withEffect">
                                  <p:stCondLst>
                                    <p:cond delay="0"/>
                                  </p:stCondLst>
                                  <p:childTnLst>
                                    <p:animEffect transition="out" filter="diamond(out)">
                                      <p:cBhvr>
                                        <p:cTn id="12" dur="2000"/>
                                        <p:tgtEl>
                                          <p:spTgt spid="23"/>
                                        </p:tgtEl>
                                      </p:cBhvr>
                                    </p:animEffect>
                                    <p:set>
                                      <p:cBhvr>
                                        <p:cTn id="13" dur="1" fill="hold">
                                          <p:stCondLst>
                                            <p:cond delay="1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ar-SA"/>
          </a:p>
        </p:txBody>
      </p:sp>
      <p:grpSp>
        <p:nvGrpSpPr>
          <p:cNvPr id="3" name="Group 3"/>
          <p:cNvGrpSpPr/>
          <p:nvPr/>
        </p:nvGrpSpPr>
        <p:grpSpPr>
          <a:xfrm>
            <a:off x="301272" y="1887925"/>
            <a:ext cx="16691328" cy="6887298"/>
            <a:chOff x="0" y="0"/>
            <a:chExt cx="18749433" cy="9183064"/>
          </a:xfrm>
        </p:grpSpPr>
        <p:sp>
          <p:nvSpPr>
            <p:cNvPr id="4" name="Freeform 4"/>
            <p:cNvSpPr/>
            <p:nvPr/>
          </p:nvSpPr>
          <p:spPr>
            <a:xfrm rot="-78066">
              <a:off x="968257" y="961703"/>
              <a:ext cx="16705887" cy="7257036"/>
            </a:xfrm>
            <a:custGeom>
              <a:avLst/>
              <a:gdLst/>
              <a:ahLst/>
              <a:cxnLst/>
              <a:rect l="l" t="t" r="r" b="b"/>
              <a:pathLst>
                <a:path w="16705887" h="7257036">
                  <a:moveTo>
                    <a:pt x="0" y="0"/>
                  </a:moveTo>
                  <a:lnTo>
                    <a:pt x="16705886" y="0"/>
                  </a:lnTo>
                  <a:lnTo>
                    <a:pt x="16705886" y="7257035"/>
                  </a:lnTo>
                  <a:lnTo>
                    <a:pt x="0" y="7257035"/>
                  </a:lnTo>
                  <a:lnTo>
                    <a:pt x="0" y="0"/>
                  </a:lnTo>
                  <a:close/>
                </a:path>
              </a:pathLst>
            </a:custGeom>
            <a:blipFill>
              <a:blip r:embed="rId3"/>
              <a:stretch>
                <a:fillRect t="-28026" r="-8637" b="-62976"/>
              </a:stretch>
            </a:blipFill>
          </p:spPr>
          <p:txBody>
            <a:bodyPr/>
            <a:lstStyle/>
            <a:p>
              <a:endParaRPr lang="ar-SA"/>
            </a:p>
          </p:txBody>
        </p:sp>
        <p:sp>
          <p:nvSpPr>
            <p:cNvPr id="5" name="Freeform 5"/>
            <p:cNvSpPr/>
            <p:nvPr/>
          </p:nvSpPr>
          <p:spPr>
            <a:xfrm rot="-2572215">
              <a:off x="-115252" y="1208538"/>
              <a:ext cx="4042889" cy="1248445"/>
            </a:xfrm>
            <a:custGeom>
              <a:avLst/>
              <a:gdLst/>
              <a:ahLst/>
              <a:cxnLst/>
              <a:rect l="l" t="t" r="r" b="b"/>
              <a:pathLst>
                <a:path w="4042889" h="1248445">
                  <a:moveTo>
                    <a:pt x="0" y="0"/>
                  </a:moveTo>
                  <a:lnTo>
                    <a:pt x="4042889" y="0"/>
                  </a:lnTo>
                  <a:lnTo>
                    <a:pt x="4042889" y="1248445"/>
                  </a:lnTo>
                  <a:lnTo>
                    <a:pt x="0" y="1248445"/>
                  </a:lnTo>
                  <a:lnTo>
                    <a:pt x="0" y="0"/>
                  </a:lnTo>
                  <a:close/>
                </a:path>
              </a:pathLst>
            </a:custGeom>
            <a:blipFill>
              <a:blip r:embed="rId4">
                <a:alphaModFix amt="57000"/>
              </a:blip>
              <a:stretch>
                <a:fillRect t="-6513" r="-3391"/>
              </a:stretch>
            </a:blipFill>
          </p:spPr>
          <p:txBody>
            <a:bodyPr/>
            <a:lstStyle/>
            <a:p>
              <a:endParaRPr lang="ar-SA"/>
            </a:p>
          </p:txBody>
        </p:sp>
        <p:sp>
          <p:nvSpPr>
            <p:cNvPr id="6" name="Freeform 6"/>
            <p:cNvSpPr/>
            <p:nvPr/>
          </p:nvSpPr>
          <p:spPr>
            <a:xfrm rot="-2572215">
              <a:off x="14821796" y="6726082"/>
              <a:ext cx="4042889" cy="1248445"/>
            </a:xfrm>
            <a:custGeom>
              <a:avLst/>
              <a:gdLst/>
              <a:ahLst/>
              <a:cxnLst/>
              <a:rect l="l" t="t" r="r" b="b"/>
              <a:pathLst>
                <a:path w="4042889" h="1248445">
                  <a:moveTo>
                    <a:pt x="0" y="0"/>
                  </a:moveTo>
                  <a:lnTo>
                    <a:pt x="4042889" y="0"/>
                  </a:lnTo>
                  <a:lnTo>
                    <a:pt x="4042889" y="1248444"/>
                  </a:lnTo>
                  <a:lnTo>
                    <a:pt x="0" y="1248444"/>
                  </a:lnTo>
                  <a:lnTo>
                    <a:pt x="0" y="0"/>
                  </a:lnTo>
                  <a:close/>
                </a:path>
              </a:pathLst>
            </a:custGeom>
            <a:blipFill>
              <a:blip r:embed="rId4">
                <a:alphaModFix amt="57000"/>
              </a:blip>
              <a:stretch>
                <a:fillRect t="-6513" r="-3391"/>
              </a:stretch>
            </a:blipFill>
          </p:spPr>
          <p:txBody>
            <a:bodyPr/>
            <a:lstStyle/>
            <a:p>
              <a:endParaRPr lang="ar-SA"/>
            </a:p>
          </p:txBody>
        </p:sp>
      </p:grpSp>
      <p:sp>
        <p:nvSpPr>
          <p:cNvPr id="7" name="Freeform 7"/>
          <p:cNvSpPr/>
          <p:nvPr/>
        </p:nvSpPr>
        <p:spPr>
          <a:xfrm rot="2951973">
            <a:off x="-1335923" y="-256851"/>
            <a:ext cx="3799654" cy="2051813"/>
          </a:xfrm>
          <a:custGeom>
            <a:avLst/>
            <a:gdLst/>
            <a:ahLst/>
            <a:cxnLst/>
            <a:rect l="l" t="t" r="r" b="b"/>
            <a:pathLst>
              <a:path w="3799654" h="2051813">
                <a:moveTo>
                  <a:pt x="0" y="0"/>
                </a:moveTo>
                <a:lnTo>
                  <a:pt x="3799654" y="0"/>
                </a:lnTo>
                <a:lnTo>
                  <a:pt x="3799654" y="2051814"/>
                </a:lnTo>
                <a:lnTo>
                  <a:pt x="0" y="20518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a:p>
        </p:txBody>
      </p:sp>
      <p:sp>
        <p:nvSpPr>
          <p:cNvPr id="8" name="Freeform 8"/>
          <p:cNvSpPr/>
          <p:nvPr/>
        </p:nvSpPr>
        <p:spPr>
          <a:xfrm>
            <a:off x="15477715" y="7601692"/>
            <a:ext cx="2277206" cy="2020503"/>
          </a:xfrm>
          <a:custGeom>
            <a:avLst/>
            <a:gdLst/>
            <a:ahLst/>
            <a:cxnLst/>
            <a:rect l="l" t="t" r="r" b="b"/>
            <a:pathLst>
              <a:path w="2277206" h="2020503">
                <a:moveTo>
                  <a:pt x="0" y="0"/>
                </a:moveTo>
                <a:lnTo>
                  <a:pt x="2277207" y="0"/>
                </a:lnTo>
                <a:lnTo>
                  <a:pt x="2277207" y="2020503"/>
                </a:lnTo>
                <a:lnTo>
                  <a:pt x="0" y="20205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ar-SA"/>
          </a:p>
        </p:txBody>
      </p:sp>
      <p:grpSp>
        <p:nvGrpSpPr>
          <p:cNvPr id="12" name="مجموعة 11">
            <a:extLst>
              <a:ext uri="{FF2B5EF4-FFF2-40B4-BE49-F238E27FC236}">
                <a16:creationId xmlns:a16="http://schemas.microsoft.com/office/drawing/2014/main" id="{4CA78C94-38A8-AB97-7A85-7E37F94F5C2C}"/>
              </a:ext>
            </a:extLst>
          </p:cNvPr>
          <p:cNvGrpSpPr/>
          <p:nvPr/>
        </p:nvGrpSpPr>
        <p:grpSpPr>
          <a:xfrm>
            <a:off x="5257800" y="208274"/>
            <a:ext cx="11977777" cy="1159829"/>
            <a:chOff x="1521370" y="593817"/>
            <a:chExt cx="11977777" cy="1159829"/>
          </a:xfrm>
        </p:grpSpPr>
        <p:grpSp>
          <p:nvGrpSpPr>
            <p:cNvPr id="13" name="Group 2">
              <a:extLst>
                <a:ext uri="{FF2B5EF4-FFF2-40B4-BE49-F238E27FC236}">
                  <a16:creationId xmlns:a16="http://schemas.microsoft.com/office/drawing/2014/main" id="{26DCBCCE-E61F-17B1-6F90-1495D1AAC32D}"/>
                </a:ext>
              </a:extLst>
            </p:cNvPr>
            <p:cNvGrpSpPr/>
            <p:nvPr/>
          </p:nvGrpSpPr>
          <p:grpSpPr>
            <a:xfrm>
              <a:off x="1521370" y="593817"/>
              <a:ext cx="11977777" cy="1159829"/>
              <a:chOff x="-5271045" y="0"/>
              <a:chExt cx="15970375" cy="1546438"/>
            </a:xfrm>
          </p:grpSpPr>
          <p:sp>
            <p:nvSpPr>
              <p:cNvPr id="15" name="Freeform 4">
                <a:extLst>
                  <a:ext uri="{FF2B5EF4-FFF2-40B4-BE49-F238E27FC236}">
                    <a16:creationId xmlns:a16="http://schemas.microsoft.com/office/drawing/2014/main" id="{417B3F7A-759E-D88A-75D9-238AD5EC3D9C}"/>
                  </a:ext>
                </a:extLst>
              </p:cNvPr>
              <p:cNvSpPr/>
              <p:nvPr/>
            </p:nvSpPr>
            <p:spPr>
              <a:xfrm>
                <a:off x="-5271045" y="0"/>
                <a:ext cx="15381887" cy="1483315"/>
              </a:xfrm>
              <a:custGeom>
                <a:avLst/>
                <a:gdLst/>
                <a:ahLst/>
                <a:cxnLst/>
                <a:rect l="l" t="t" r="r" b="b"/>
                <a:pathLst>
                  <a:path w="2039731" h="299240">
                    <a:moveTo>
                      <a:pt x="0" y="0"/>
                    </a:moveTo>
                    <a:lnTo>
                      <a:pt x="2039731" y="0"/>
                    </a:lnTo>
                    <a:lnTo>
                      <a:pt x="2039731" y="299240"/>
                    </a:lnTo>
                    <a:lnTo>
                      <a:pt x="0" y="299240"/>
                    </a:lnTo>
                    <a:close/>
                  </a:path>
                </a:pathLst>
              </a:custGeom>
              <a:solidFill>
                <a:schemeClr val="accent2">
                  <a:lumMod val="60000"/>
                  <a:lumOff val="40000"/>
                </a:schemeClr>
              </a:solidFill>
              <a:ln>
                <a:noFill/>
              </a:ln>
            </p:spPr>
            <p:txBody>
              <a:bodyPr/>
              <a:lstStyle/>
              <a:p>
                <a:pPr algn="r" rtl="1"/>
                <a:endParaRPr lang="ar-SA">
                  <a:cs typeface="PT Bold Heading" panose="02010400000000000000" pitchFamily="2" charset="-78"/>
                </a:endParaRPr>
              </a:p>
            </p:txBody>
          </p:sp>
          <p:sp>
            <p:nvSpPr>
              <p:cNvPr id="16" name="Freeform 7">
                <a:extLst>
                  <a:ext uri="{FF2B5EF4-FFF2-40B4-BE49-F238E27FC236}">
                    <a16:creationId xmlns:a16="http://schemas.microsoft.com/office/drawing/2014/main" id="{3FFF112A-FEFE-EDB2-A4CD-2A653F2B0049}"/>
                  </a:ext>
                </a:extLst>
              </p:cNvPr>
              <p:cNvSpPr/>
              <p:nvPr/>
            </p:nvSpPr>
            <p:spPr>
              <a:xfrm>
                <a:off x="-4559845" y="217089"/>
                <a:ext cx="14670684" cy="1266225"/>
              </a:xfrm>
              <a:custGeom>
                <a:avLst/>
                <a:gdLst/>
                <a:ahLst/>
                <a:cxnLst/>
                <a:rect l="l" t="t" r="r" b="b"/>
                <a:pathLst>
                  <a:path w="1971439" h="255445">
                    <a:moveTo>
                      <a:pt x="9988" y="0"/>
                    </a:moveTo>
                    <a:lnTo>
                      <a:pt x="1961451" y="0"/>
                    </a:lnTo>
                    <a:cubicBezTo>
                      <a:pt x="1966967" y="0"/>
                      <a:pt x="1971439" y="4472"/>
                      <a:pt x="1971439" y="9988"/>
                    </a:cubicBezTo>
                    <a:lnTo>
                      <a:pt x="1971439" y="245457"/>
                    </a:lnTo>
                    <a:cubicBezTo>
                      <a:pt x="1971439" y="248106"/>
                      <a:pt x="1970387" y="250646"/>
                      <a:pt x="1968514" y="252519"/>
                    </a:cubicBezTo>
                    <a:cubicBezTo>
                      <a:pt x="1966641" y="254392"/>
                      <a:pt x="1964100" y="255445"/>
                      <a:pt x="1961451" y="255445"/>
                    </a:cubicBezTo>
                    <a:lnTo>
                      <a:pt x="9988" y="255445"/>
                    </a:lnTo>
                    <a:cubicBezTo>
                      <a:pt x="7339" y="255445"/>
                      <a:pt x="4799" y="254392"/>
                      <a:pt x="2925" y="252519"/>
                    </a:cubicBezTo>
                    <a:cubicBezTo>
                      <a:pt x="1052" y="250646"/>
                      <a:pt x="0" y="248106"/>
                      <a:pt x="0" y="245457"/>
                    </a:cubicBezTo>
                    <a:lnTo>
                      <a:pt x="0" y="9988"/>
                    </a:lnTo>
                    <a:cubicBezTo>
                      <a:pt x="0" y="7339"/>
                      <a:pt x="1052" y="4799"/>
                      <a:pt x="2925" y="2925"/>
                    </a:cubicBezTo>
                    <a:cubicBezTo>
                      <a:pt x="4799" y="1052"/>
                      <a:pt x="7339" y="0"/>
                      <a:pt x="9988" y="0"/>
                    </a:cubicBezTo>
                    <a:close/>
                  </a:path>
                </a:pathLst>
              </a:custGeom>
              <a:solidFill>
                <a:srgbClr val="FFFFFF"/>
              </a:solidFill>
              <a:ln w="38100">
                <a:solidFill>
                  <a:schemeClr val="accent2">
                    <a:lumMod val="75000"/>
                  </a:schemeClr>
                </a:solidFill>
              </a:ln>
              <a:effectLst>
                <a:outerShdw blurRad="50800" dist="38100" dir="5400000" algn="t" rotWithShape="0">
                  <a:prstClr val="black">
                    <a:alpha val="40000"/>
                  </a:prstClr>
                </a:outerShdw>
              </a:effectLst>
            </p:spPr>
            <p:txBody>
              <a:bodyPr/>
              <a:lstStyle/>
              <a:p>
                <a:pPr algn="r" rtl="1"/>
                <a:endParaRPr lang="ar-SA">
                  <a:cs typeface="PT Bold Heading" panose="02010400000000000000" pitchFamily="2" charset="-78"/>
                </a:endParaRPr>
              </a:p>
            </p:txBody>
          </p:sp>
          <p:sp>
            <p:nvSpPr>
              <p:cNvPr id="17" name="TextBox 9">
                <a:extLst>
                  <a:ext uri="{FF2B5EF4-FFF2-40B4-BE49-F238E27FC236}">
                    <a16:creationId xmlns:a16="http://schemas.microsoft.com/office/drawing/2014/main" id="{B8D20AD4-4D60-E9CC-6411-F0F755A007B9}"/>
                  </a:ext>
                </a:extLst>
              </p:cNvPr>
              <p:cNvSpPr txBox="1"/>
              <p:nvPr/>
            </p:nvSpPr>
            <p:spPr>
              <a:xfrm>
                <a:off x="-4233933" y="489169"/>
                <a:ext cx="13249984" cy="807913"/>
              </a:xfrm>
              <a:prstGeom prst="rect">
                <a:avLst/>
              </a:prstGeom>
            </p:spPr>
            <p:txBody>
              <a:bodyPr wrap="square" lIns="0" tIns="0" rIns="0" bIns="0" rtlCol="0" anchor="t">
                <a:spAutoFit/>
              </a:bodyPr>
              <a:lstStyle/>
              <a:p>
                <a:pPr algn="ctr" rtl="1">
                  <a:lnSpc>
                    <a:spcPts val="3883"/>
                  </a:lnSpc>
                </a:pPr>
                <a:r>
                  <a:rPr lang="ar-SA" sz="6000" b="1" dirty="0">
                    <a:solidFill>
                      <a:srgbClr val="17383E"/>
                    </a:solidFill>
                    <a:latin typeface="Adobe Arabic" panose="02040503050201020203" pitchFamily="18" charset="-78"/>
                    <a:cs typeface="Adobe Arabic" panose="02040503050201020203" pitchFamily="18" charset="-78"/>
                  </a:rPr>
                  <a:t>التطوير والاختبار </a:t>
                </a:r>
                <a:r>
                  <a:rPr lang="en-US" sz="6000" b="1" dirty="0">
                    <a:solidFill>
                      <a:srgbClr val="17383E"/>
                    </a:solidFill>
                    <a:latin typeface="Adobe Arabic" panose="02040503050201020203" pitchFamily="18" charset="-78"/>
                    <a:cs typeface="Adobe Arabic" panose="02040503050201020203" pitchFamily="18" charset="-78"/>
                  </a:rPr>
                  <a:t>Development and Testing</a:t>
                </a:r>
                <a:endParaRPr lang="en-US" sz="4500" b="1" dirty="0">
                  <a:solidFill>
                    <a:srgbClr val="17383E"/>
                  </a:solidFill>
                  <a:latin typeface="Corbel Light" panose="020B0303020204020204" pitchFamily="34" charset="0"/>
                  <a:cs typeface="Sakkal Majalla" panose="02000000000000000000" pitchFamily="2" charset="-78"/>
                </a:endParaRPr>
              </a:p>
            </p:txBody>
          </p:sp>
          <p:sp>
            <p:nvSpPr>
              <p:cNvPr id="18" name="Freeform 11">
                <a:extLst>
                  <a:ext uri="{FF2B5EF4-FFF2-40B4-BE49-F238E27FC236}">
                    <a16:creationId xmlns:a16="http://schemas.microsoft.com/office/drawing/2014/main" id="{B4D540A3-490C-75F9-CAB9-7F1F39435987}"/>
                  </a:ext>
                </a:extLst>
              </p:cNvPr>
              <p:cNvSpPr/>
              <p:nvPr/>
            </p:nvSpPr>
            <p:spPr>
              <a:xfrm>
                <a:off x="9159792" y="0"/>
                <a:ext cx="1539538" cy="154643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60000"/>
                  <a:lumOff val="40000"/>
                </a:schemeClr>
              </a:solidFill>
              <a:ln>
                <a:solidFill>
                  <a:schemeClr val="accent2">
                    <a:lumMod val="75000"/>
                  </a:schemeClr>
                </a:solidFill>
              </a:ln>
            </p:spPr>
            <p:txBody>
              <a:bodyPr/>
              <a:lstStyle/>
              <a:p>
                <a:pPr algn="r" rtl="1"/>
                <a:endParaRPr lang="ar-SA">
                  <a:cs typeface="PT Bold Heading" panose="02010400000000000000" pitchFamily="2" charset="-78"/>
                </a:endParaRPr>
              </a:p>
            </p:txBody>
          </p:sp>
          <p:sp>
            <p:nvSpPr>
              <p:cNvPr id="19" name="TextBox 13">
                <a:extLst>
                  <a:ext uri="{FF2B5EF4-FFF2-40B4-BE49-F238E27FC236}">
                    <a16:creationId xmlns:a16="http://schemas.microsoft.com/office/drawing/2014/main" id="{20DBF9FE-CBA5-5503-9AD7-B3FE2008DF79}"/>
                  </a:ext>
                </a:extLst>
              </p:cNvPr>
              <p:cNvSpPr txBox="1"/>
              <p:nvPr/>
            </p:nvSpPr>
            <p:spPr>
              <a:xfrm>
                <a:off x="9517371" y="426045"/>
                <a:ext cx="921075" cy="756617"/>
              </a:xfrm>
              <a:prstGeom prst="rect">
                <a:avLst/>
              </a:prstGeom>
            </p:spPr>
            <p:txBody>
              <a:bodyPr wrap="square" lIns="0" tIns="0" rIns="0" bIns="0" rtlCol="0" anchor="t">
                <a:spAutoFit/>
              </a:bodyPr>
              <a:lstStyle/>
              <a:p>
                <a:pPr algn="ctr" rtl="1">
                  <a:lnSpc>
                    <a:spcPts val="3883"/>
                  </a:lnSpc>
                </a:pPr>
                <a:endParaRPr lang="en-US" sz="5000" b="1" dirty="0">
                  <a:solidFill>
                    <a:srgbClr val="FFFFFF"/>
                  </a:solidFill>
                  <a:latin typeface="Sakkal Majalla" panose="02000000000000000000" pitchFamily="2" charset="-78"/>
                  <a:cs typeface="Sakkal Majalla" panose="02000000000000000000" pitchFamily="2" charset="-78"/>
                </a:endParaRPr>
              </a:p>
            </p:txBody>
          </p:sp>
        </p:grpSp>
        <p:sp>
          <p:nvSpPr>
            <p:cNvPr id="14" name="مستطيل 13">
              <a:extLst>
                <a:ext uri="{FF2B5EF4-FFF2-40B4-BE49-F238E27FC236}">
                  <a16:creationId xmlns:a16="http://schemas.microsoft.com/office/drawing/2014/main" id="{763DB2FC-781F-EDE1-EDF4-17B7061D7AD9}"/>
                </a:ext>
              </a:extLst>
            </p:cNvPr>
            <p:cNvSpPr/>
            <p:nvPr/>
          </p:nvSpPr>
          <p:spPr>
            <a:xfrm>
              <a:off x="12612678" y="759988"/>
              <a:ext cx="574195" cy="923330"/>
            </a:xfrm>
            <a:prstGeom prst="rect">
              <a:avLst/>
            </a:prstGeom>
            <a:noFill/>
          </p:spPr>
          <p:txBody>
            <a:bodyPr wrap="none" lIns="91440" tIns="45720" rIns="91440" bIns="45720">
              <a:spAutoFit/>
            </a:bodyPr>
            <a:lstStyle/>
            <a:p>
              <a:pPr algn="ctr"/>
              <a:r>
                <a:rPr lang="ar-SA" sz="5400" b="1" cap="none" spc="0" dirty="0">
                  <a:ln w="22225">
                    <a:solidFill>
                      <a:schemeClr val="tx2">
                        <a:lumMod val="75000"/>
                      </a:schemeClr>
                    </a:solidFill>
                    <a:prstDash val="solid"/>
                  </a:ln>
                  <a:effectLst/>
                </a:rPr>
                <a:t>3</a:t>
              </a:r>
            </a:p>
          </p:txBody>
        </p:sp>
      </p:grpSp>
      <p:sp>
        <p:nvSpPr>
          <p:cNvPr id="20" name="Freeform 4">
            <a:extLst>
              <a:ext uri="{FF2B5EF4-FFF2-40B4-BE49-F238E27FC236}">
                <a16:creationId xmlns:a16="http://schemas.microsoft.com/office/drawing/2014/main" id="{FAA4FBA3-9969-545E-1B6E-28DEF328133B}"/>
              </a:ext>
            </a:extLst>
          </p:cNvPr>
          <p:cNvSpPr/>
          <p:nvPr/>
        </p:nvSpPr>
        <p:spPr>
          <a:xfrm rot="2464724">
            <a:off x="16979656" y="-105414"/>
            <a:ext cx="548388" cy="1073358"/>
          </a:xfrm>
          <a:custGeom>
            <a:avLst/>
            <a:gdLst/>
            <a:ahLst/>
            <a:cxnLst/>
            <a:rect l="l" t="t" r="r" b="b"/>
            <a:pathLst>
              <a:path w="548388" h="1073358">
                <a:moveTo>
                  <a:pt x="0" y="0"/>
                </a:moveTo>
                <a:lnTo>
                  <a:pt x="548389" y="0"/>
                </a:lnTo>
                <a:lnTo>
                  <a:pt x="548389" y="1073358"/>
                </a:lnTo>
                <a:lnTo>
                  <a:pt x="0" y="10733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ar-SA"/>
          </a:p>
        </p:txBody>
      </p:sp>
      <p:sp>
        <p:nvSpPr>
          <p:cNvPr id="22" name="Exellence">
            <a:extLst>
              <a:ext uri="{FF2B5EF4-FFF2-40B4-BE49-F238E27FC236}">
                <a16:creationId xmlns:a16="http://schemas.microsoft.com/office/drawing/2014/main" id="{1DDB68C4-3010-17A1-DDB6-80421FA19085}"/>
              </a:ext>
            </a:extLst>
          </p:cNvPr>
          <p:cNvSpPr>
            <a:spLocks noChangeArrowheads="1"/>
          </p:cNvSpPr>
          <p:nvPr/>
        </p:nvSpPr>
        <p:spPr bwMode="auto">
          <a:xfrm>
            <a:off x="1313124" y="3854703"/>
            <a:ext cx="9833449" cy="3693319"/>
          </a:xfrm>
          <a:prstGeom prst="rect">
            <a:avLst/>
          </a:prstGeom>
          <a:noFill/>
          <a:ln>
            <a:noFill/>
          </a:ln>
        </p:spPr>
        <p:txBody>
          <a:bodyPr wrap="square" lIns="0" tIns="0" rIns="0" bIns="0" anchor="ctr">
            <a:spAutoFit/>
          </a:bodyPr>
          <a:lstStyle>
            <a:lvl1pPr defTabSz="1155700">
              <a:defRPr>
                <a:solidFill>
                  <a:schemeClr val="tx1"/>
                </a:solidFill>
                <a:latin typeface="Arial" panose="020B0604020202020204" pitchFamily="34" charset="0"/>
                <a:cs typeface="Arial" panose="020B0604020202020204" pitchFamily="34" charset="0"/>
              </a:defRPr>
            </a:lvl1pPr>
            <a:lvl2pPr marL="742950" indent="-285750" defTabSz="1155700">
              <a:defRPr>
                <a:solidFill>
                  <a:schemeClr val="tx1"/>
                </a:solidFill>
                <a:latin typeface="Arial" panose="020B0604020202020204" pitchFamily="34" charset="0"/>
                <a:cs typeface="Arial" panose="020B0604020202020204" pitchFamily="34" charset="0"/>
              </a:defRPr>
            </a:lvl2pPr>
            <a:lvl3pPr marL="1143000" indent="-228600" defTabSz="1155700">
              <a:defRPr>
                <a:solidFill>
                  <a:schemeClr val="tx1"/>
                </a:solidFill>
                <a:latin typeface="Arial" panose="020B0604020202020204" pitchFamily="34" charset="0"/>
                <a:cs typeface="Arial" panose="020B0604020202020204" pitchFamily="34" charset="0"/>
              </a:defRPr>
            </a:lvl3pPr>
            <a:lvl4pPr marL="1600200" indent="-228600" defTabSz="1155700">
              <a:defRPr>
                <a:solidFill>
                  <a:schemeClr val="tx1"/>
                </a:solidFill>
                <a:latin typeface="Arial" panose="020B0604020202020204" pitchFamily="34" charset="0"/>
                <a:cs typeface="Arial" panose="020B0604020202020204" pitchFamily="34" charset="0"/>
              </a:defRPr>
            </a:lvl4pPr>
            <a:lvl5pPr marL="2057400" indent="-228600" defTabSz="1155700">
              <a:defRPr>
                <a:solidFill>
                  <a:schemeClr val="tx1"/>
                </a:solidFill>
                <a:latin typeface="Arial" panose="020B0604020202020204" pitchFamily="34" charset="0"/>
                <a:cs typeface="Arial" panose="020B0604020202020204" pitchFamily="34" charset="0"/>
              </a:defRPr>
            </a:lvl5pPr>
            <a:lvl6pPr marL="25146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a:defRPr/>
            </a:pPr>
            <a:r>
              <a:rPr lang="ar-SA" altLang="ar-SA" sz="6000" b="1" dirty="0">
                <a:latin typeface="Adobe Arabic" panose="02040503050201020203" pitchFamily="18" charset="-78"/>
                <a:ea typeface="Montserrat Regular"/>
                <a:cs typeface="Adobe Arabic" panose="02040503050201020203" pitchFamily="18" charset="-78"/>
                <a:sym typeface="Helvetica" panose="020B0604020202020204" pitchFamily="34" charset="0"/>
              </a:rPr>
              <a:t>يشمل الأخطاء المنطقية الموجودة في التعليمات البرمجية </a:t>
            </a:r>
          </a:p>
          <a:p>
            <a:pPr algn="ctr" rtl="1">
              <a:defRPr/>
            </a:pPr>
            <a:r>
              <a:rPr lang="ar-SA" altLang="ar-SA" sz="6000" b="1" dirty="0">
                <a:latin typeface="Adobe Arabic" panose="02040503050201020203" pitchFamily="18" charset="-78"/>
                <a:ea typeface="Montserrat Regular"/>
                <a:cs typeface="Adobe Arabic" panose="02040503050201020203" pitchFamily="18" charset="-78"/>
                <a:sym typeface="Helvetica" panose="020B0604020202020204" pitchFamily="34" charset="0"/>
              </a:rPr>
              <a:t>مثل إتمام معاملة ماليه بشكل منطقي</a:t>
            </a:r>
          </a:p>
          <a:p>
            <a:pPr algn="ctr" rtl="1">
              <a:defRPr/>
            </a:pPr>
            <a:r>
              <a:rPr lang="ar-SA" altLang="ar-SA" sz="6000" b="1" dirty="0">
                <a:latin typeface="Adobe Arabic" panose="02040503050201020203" pitchFamily="18" charset="-78"/>
                <a:ea typeface="Montserrat Regular"/>
                <a:cs typeface="Adobe Arabic" panose="02040503050201020203" pitchFamily="18" charset="-78"/>
                <a:sym typeface="Helvetica" panose="020B0604020202020204" pitchFamily="34" charset="0"/>
              </a:rPr>
              <a:t>او ظهور رسائل التأكيد والخطأ في الوقت المناسب</a:t>
            </a:r>
          </a:p>
        </p:txBody>
      </p:sp>
      <p:grpSp>
        <p:nvGrpSpPr>
          <p:cNvPr id="9" name="مجموعة 8">
            <a:extLst>
              <a:ext uri="{FF2B5EF4-FFF2-40B4-BE49-F238E27FC236}">
                <a16:creationId xmlns:a16="http://schemas.microsoft.com/office/drawing/2014/main" id="{29F41636-40D5-53D6-7971-5B7FD1B6C7C8}"/>
              </a:ext>
            </a:extLst>
          </p:cNvPr>
          <p:cNvGrpSpPr/>
          <p:nvPr/>
        </p:nvGrpSpPr>
        <p:grpSpPr>
          <a:xfrm>
            <a:off x="15377373" y="1640294"/>
            <a:ext cx="3074446" cy="2992543"/>
            <a:chOff x="14184854" y="4959616"/>
            <a:chExt cx="3074446" cy="2992543"/>
          </a:xfrm>
        </p:grpSpPr>
        <p:sp>
          <p:nvSpPr>
            <p:cNvPr id="10" name="TextBox 29">
              <a:extLst>
                <a:ext uri="{FF2B5EF4-FFF2-40B4-BE49-F238E27FC236}">
                  <a16:creationId xmlns:a16="http://schemas.microsoft.com/office/drawing/2014/main" id="{C33044BD-C9CF-0DC9-4585-8C5474DF751E}"/>
                </a:ext>
              </a:extLst>
            </p:cNvPr>
            <p:cNvSpPr txBox="1"/>
            <p:nvPr/>
          </p:nvSpPr>
          <p:spPr>
            <a:xfrm>
              <a:off x="14965512" y="6755031"/>
              <a:ext cx="2293788"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11" name="Freeform 3">
              <a:extLst>
                <a:ext uri="{FF2B5EF4-FFF2-40B4-BE49-F238E27FC236}">
                  <a16:creationId xmlns:a16="http://schemas.microsoft.com/office/drawing/2014/main" id="{F105DF8E-E7B7-117F-A6A1-6F0267C361C6}"/>
                </a:ext>
              </a:extLst>
            </p:cNvPr>
            <p:cNvSpPr/>
            <p:nvPr/>
          </p:nvSpPr>
          <p:spPr>
            <a:xfrm>
              <a:off x="14184854" y="4959616"/>
              <a:ext cx="2560538" cy="2992543"/>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1"/>
              <a:stretch>
                <a:fillRect t="-451" r="-56646" b="-4863"/>
              </a:stretch>
            </a:blipFill>
          </p:spPr>
          <p:txBody>
            <a:bodyPr/>
            <a:lstStyle/>
            <a:p>
              <a:endParaRPr lang="ar-SA"/>
            </a:p>
          </p:txBody>
        </p:sp>
        <p:sp>
          <p:nvSpPr>
            <p:cNvPr id="21" name="TextBox 27">
              <a:extLst>
                <a:ext uri="{FF2B5EF4-FFF2-40B4-BE49-F238E27FC236}">
                  <a16:creationId xmlns:a16="http://schemas.microsoft.com/office/drawing/2014/main" id="{63629BD8-2A80-1328-3CEF-23EC4F0FDF98}"/>
                </a:ext>
              </a:extLst>
            </p:cNvPr>
            <p:cNvSpPr txBox="1"/>
            <p:nvPr/>
          </p:nvSpPr>
          <p:spPr>
            <a:xfrm>
              <a:off x="14233670" y="5439906"/>
              <a:ext cx="2560539" cy="2500685"/>
            </a:xfrm>
            <a:prstGeom prst="rect">
              <a:avLst/>
            </a:prstGeom>
            <a:noFill/>
          </p:spPr>
          <p:txBody>
            <a:bodyPr wrap="square" lIns="0" tIns="0" rIns="0" bIns="0" rtlCol="0" anchor="t">
              <a:spAutoFit/>
            </a:bodyPr>
            <a:lstStyle/>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3. اختبار أخطاء التصميم والتشغيل</a:t>
              </a:r>
              <a:endParaRPr lang="en-US" sz="5000" b="1" dirty="0">
                <a:solidFill>
                  <a:srgbClr val="0070C0"/>
                </a:solidFill>
                <a:latin typeface="Sakkal Majalla" panose="02000000000000000000" pitchFamily="2" charset="-78"/>
                <a:cs typeface="Sakkal Majalla" panose="02000000000000000000" pitchFamily="2" charset="-78"/>
              </a:endParaRPr>
            </a:p>
          </p:txBody>
        </p:sp>
      </p:grpSp>
      <p:grpSp>
        <p:nvGrpSpPr>
          <p:cNvPr id="23" name="مجموعة 22">
            <a:extLst>
              <a:ext uri="{FF2B5EF4-FFF2-40B4-BE49-F238E27FC236}">
                <a16:creationId xmlns:a16="http://schemas.microsoft.com/office/drawing/2014/main" id="{5DFE9A6B-2191-66DB-1171-C2AC0C9D2AF0}"/>
              </a:ext>
            </a:extLst>
          </p:cNvPr>
          <p:cNvGrpSpPr/>
          <p:nvPr/>
        </p:nvGrpSpPr>
        <p:grpSpPr>
          <a:xfrm>
            <a:off x="15106240" y="4888940"/>
            <a:ext cx="3074446" cy="2992543"/>
            <a:chOff x="14184854" y="4959616"/>
            <a:chExt cx="3074446" cy="2992543"/>
          </a:xfrm>
        </p:grpSpPr>
        <p:sp>
          <p:nvSpPr>
            <p:cNvPr id="24" name="TextBox 29">
              <a:extLst>
                <a:ext uri="{FF2B5EF4-FFF2-40B4-BE49-F238E27FC236}">
                  <a16:creationId xmlns:a16="http://schemas.microsoft.com/office/drawing/2014/main" id="{9348CF05-93FF-0AE6-796C-2D5F1420F13A}"/>
                </a:ext>
              </a:extLst>
            </p:cNvPr>
            <p:cNvSpPr txBox="1"/>
            <p:nvPr/>
          </p:nvSpPr>
          <p:spPr>
            <a:xfrm>
              <a:off x="14965512" y="6755031"/>
              <a:ext cx="2293788"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25" name="Freeform 3">
              <a:extLst>
                <a:ext uri="{FF2B5EF4-FFF2-40B4-BE49-F238E27FC236}">
                  <a16:creationId xmlns:a16="http://schemas.microsoft.com/office/drawing/2014/main" id="{F926ADB2-18C8-AD93-3B58-68C340440133}"/>
                </a:ext>
              </a:extLst>
            </p:cNvPr>
            <p:cNvSpPr/>
            <p:nvPr/>
          </p:nvSpPr>
          <p:spPr>
            <a:xfrm>
              <a:off x="14184854" y="4959616"/>
              <a:ext cx="2560538" cy="2992543"/>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1"/>
              <a:stretch>
                <a:fillRect t="-451" r="-56646" b="-4863"/>
              </a:stretch>
            </a:blipFill>
          </p:spPr>
          <p:txBody>
            <a:bodyPr/>
            <a:lstStyle/>
            <a:p>
              <a:endParaRPr lang="ar-SA"/>
            </a:p>
          </p:txBody>
        </p:sp>
        <p:sp>
          <p:nvSpPr>
            <p:cNvPr id="26" name="TextBox 27">
              <a:extLst>
                <a:ext uri="{FF2B5EF4-FFF2-40B4-BE49-F238E27FC236}">
                  <a16:creationId xmlns:a16="http://schemas.microsoft.com/office/drawing/2014/main" id="{9E94E074-123B-B3EF-1573-C7D0B3B177BC}"/>
                </a:ext>
              </a:extLst>
            </p:cNvPr>
            <p:cNvSpPr txBox="1"/>
            <p:nvPr/>
          </p:nvSpPr>
          <p:spPr>
            <a:xfrm>
              <a:off x="14233670" y="5439906"/>
              <a:ext cx="2560539" cy="2500685"/>
            </a:xfrm>
            <a:prstGeom prst="rect">
              <a:avLst/>
            </a:prstGeom>
            <a:noFill/>
          </p:spPr>
          <p:txBody>
            <a:bodyPr wrap="square" lIns="0" tIns="0" rIns="0" bIns="0" rtlCol="0" anchor="t">
              <a:spAutoFit/>
            </a:bodyPr>
            <a:lstStyle/>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4. اختبار الاتصال مع الأنظمة الأخرى </a:t>
              </a:r>
              <a:endParaRPr lang="en-US" sz="5000" b="1" dirty="0">
                <a:solidFill>
                  <a:srgbClr val="0070C0"/>
                </a:solidFill>
                <a:latin typeface="Sakkal Majalla" panose="02000000000000000000" pitchFamily="2" charset="-78"/>
                <a:cs typeface="Sakkal Majalla" panose="02000000000000000000" pitchFamily="2" charset="-78"/>
              </a:endParaRPr>
            </a:p>
          </p:txBody>
        </p:sp>
      </p:grpSp>
      <p:grpSp>
        <p:nvGrpSpPr>
          <p:cNvPr id="27" name="مجموعة 26">
            <a:extLst>
              <a:ext uri="{FF2B5EF4-FFF2-40B4-BE49-F238E27FC236}">
                <a16:creationId xmlns:a16="http://schemas.microsoft.com/office/drawing/2014/main" id="{CCCA96B6-A778-9309-6C5B-C7E5CF2C07A2}"/>
              </a:ext>
            </a:extLst>
          </p:cNvPr>
          <p:cNvGrpSpPr/>
          <p:nvPr/>
        </p:nvGrpSpPr>
        <p:grpSpPr>
          <a:xfrm>
            <a:off x="12669314" y="2064788"/>
            <a:ext cx="3074446" cy="2992543"/>
            <a:chOff x="14184854" y="4959616"/>
            <a:chExt cx="3074446" cy="2992543"/>
          </a:xfrm>
        </p:grpSpPr>
        <p:sp>
          <p:nvSpPr>
            <p:cNvPr id="28" name="TextBox 29">
              <a:extLst>
                <a:ext uri="{FF2B5EF4-FFF2-40B4-BE49-F238E27FC236}">
                  <a16:creationId xmlns:a16="http://schemas.microsoft.com/office/drawing/2014/main" id="{4B1D28D1-255A-D720-3AAF-E954A3498AAF}"/>
                </a:ext>
              </a:extLst>
            </p:cNvPr>
            <p:cNvSpPr txBox="1"/>
            <p:nvPr/>
          </p:nvSpPr>
          <p:spPr>
            <a:xfrm>
              <a:off x="14965512" y="6755031"/>
              <a:ext cx="2293788"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29" name="Freeform 3">
              <a:extLst>
                <a:ext uri="{FF2B5EF4-FFF2-40B4-BE49-F238E27FC236}">
                  <a16:creationId xmlns:a16="http://schemas.microsoft.com/office/drawing/2014/main" id="{C9EBB597-5D8D-F77F-D8EE-70406788D297}"/>
                </a:ext>
              </a:extLst>
            </p:cNvPr>
            <p:cNvSpPr/>
            <p:nvPr/>
          </p:nvSpPr>
          <p:spPr>
            <a:xfrm>
              <a:off x="14184854" y="4959616"/>
              <a:ext cx="2560538" cy="2992543"/>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1"/>
              <a:stretch>
                <a:fillRect t="-451" r="-56646" b="-4863"/>
              </a:stretch>
            </a:blipFill>
          </p:spPr>
          <p:txBody>
            <a:bodyPr/>
            <a:lstStyle/>
            <a:p>
              <a:endParaRPr lang="ar-SA"/>
            </a:p>
          </p:txBody>
        </p:sp>
        <p:sp>
          <p:nvSpPr>
            <p:cNvPr id="30" name="TextBox 27">
              <a:extLst>
                <a:ext uri="{FF2B5EF4-FFF2-40B4-BE49-F238E27FC236}">
                  <a16:creationId xmlns:a16="http://schemas.microsoft.com/office/drawing/2014/main" id="{83F7044B-D77F-A3AF-2661-67A5924925B1}"/>
                </a:ext>
              </a:extLst>
            </p:cNvPr>
            <p:cNvSpPr txBox="1"/>
            <p:nvPr/>
          </p:nvSpPr>
          <p:spPr>
            <a:xfrm>
              <a:off x="14233670" y="5439906"/>
              <a:ext cx="2560539" cy="2500685"/>
            </a:xfrm>
            <a:prstGeom prst="rect">
              <a:avLst/>
            </a:prstGeom>
            <a:noFill/>
          </p:spPr>
          <p:txBody>
            <a:bodyPr wrap="square" lIns="0" tIns="0" rIns="0" bIns="0" rtlCol="0" anchor="t">
              <a:spAutoFit/>
            </a:bodyPr>
            <a:lstStyle/>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1. اختبار صحة البيانات المدخلة</a:t>
              </a:r>
              <a:endParaRPr lang="en-US" sz="5000" b="1" dirty="0">
                <a:solidFill>
                  <a:srgbClr val="0070C0"/>
                </a:solidFill>
                <a:latin typeface="Sakkal Majalla" panose="02000000000000000000" pitchFamily="2" charset="-78"/>
                <a:cs typeface="Sakkal Majalla" panose="02000000000000000000" pitchFamily="2" charset="-78"/>
              </a:endParaRPr>
            </a:p>
          </p:txBody>
        </p:sp>
      </p:grpSp>
      <p:grpSp>
        <p:nvGrpSpPr>
          <p:cNvPr id="31" name="مجموعة 30">
            <a:extLst>
              <a:ext uri="{FF2B5EF4-FFF2-40B4-BE49-F238E27FC236}">
                <a16:creationId xmlns:a16="http://schemas.microsoft.com/office/drawing/2014/main" id="{4A9EFB52-05AF-8005-E732-26CADF5789BF}"/>
              </a:ext>
            </a:extLst>
          </p:cNvPr>
          <p:cNvGrpSpPr/>
          <p:nvPr/>
        </p:nvGrpSpPr>
        <p:grpSpPr>
          <a:xfrm>
            <a:off x="11676222" y="4964990"/>
            <a:ext cx="3074446" cy="3705120"/>
            <a:chOff x="14184854" y="4959616"/>
            <a:chExt cx="3074446" cy="3021880"/>
          </a:xfrm>
        </p:grpSpPr>
        <p:sp>
          <p:nvSpPr>
            <p:cNvPr id="32" name="TextBox 29">
              <a:extLst>
                <a:ext uri="{FF2B5EF4-FFF2-40B4-BE49-F238E27FC236}">
                  <a16:creationId xmlns:a16="http://schemas.microsoft.com/office/drawing/2014/main" id="{D52650AF-0F78-18A9-8F77-978839499E08}"/>
                </a:ext>
              </a:extLst>
            </p:cNvPr>
            <p:cNvSpPr txBox="1"/>
            <p:nvPr/>
          </p:nvSpPr>
          <p:spPr>
            <a:xfrm>
              <a:off x="14965512" y="6755031"/>
              <a:ext cx="2293788"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33" name="Freeform 3">
              <a:extLst>
                <a:ext uri="{FF2B5EF4-FFF2-40B4-BE49-F238E27FC236}">
                  <a16:creationId xmlns:a16="http://schemas.microsoft.com/office/drawing/2014/main" id="{141498BD-FBB5-9F5E-6B32-F3D8DB886288}"/>
                </a:ext>
              </a:extLst>
            </p:cNvPr>
            <p:cNvSpPr/>
            <p:nvPr/>
          </p:nvSpPr>
          <p:spPr>
            <a:xfrm>
              <a:off x="14184854" y="4959616"/>
              <a:ext cx="2560538" cy="2992543"/>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1"/>
              <a:stretch>
                <a:fillRect t="-451" r="-56646" b="-4863"/>
              </a:stretch>
            </a:blipFill>
          </p:spPr>
          <p:txBody>
            <a:bodyPr/>
            <a:lstStyle/>
            <a:p>
              <a:endParaRPr lang="ar-SA"/>
            </a:p>
          </p:txBody>
        </p:sp>
        <p:sp>
          <p:nvSpPr>
            <p:cNvPr id="34" name="TextBox 27">
              <a:extLst>
                <a:ext uri="{FF2B5EF4-FFF2-40B4-BE49-F238E27FC236}">
                  <a16:creationId xmlns:a16="http://schemas.microsoft.com/office/drawing/2014/main" id="{7E3CD343-996B-DA07-673B-E85C938483FC}"/>
                </a:ext>
              </a:extLst>
            </p:cNvPr>
            <p:cNvSpPr txBox="1"/>
            <p:nvPr/>
          </p:nvSpPr>
          <p:spPr>
            <a:xfrm>
              <a:off x="14233671" y="5439906"/>
              <a:ext cx="2676322" cy="2541590"/>
            </a:xfrm>
            <a:prstGeom prst="rect">
              <a:avLst/>
            </a:prstGeom>
            <a:noFill/>
          </p:spPr>
          <p:txBody>
            <a:bodyPr wrap="square" lIns="0" tIns="0" rIns="0" bIns="0" rtlCol="0" anchor="t">
              <a:spAutoFit/>
            </a:bodyPr>
            <a:lstStyle/>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2. اختبار وظائف </a:t>
              </a:r>
            </a:p>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النظام</a:t>
              </a:r>
            </a:p>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 وقابلية الاستخدام</a:t>
              </a:r>
              <a:endParaRPr lang="en-US" sz="5000" b="1" dirty="0">
                <a:solidFill>
                  <a:srgbClr val="0070C0"/>
                </a:solidFill>
                <a:latin typeface="Sakkal Majalla" panose="02000000000000000000" pitchFamily="2" charset="-78"/>
                <a:cs typeface="Sakkal Majalla" panose="02000000000000000000" pitchFamily="2" charset="-78"/>
              </a:endParaRPr>
            </a:p>
          </p:txBody>
        </p:sp>
      </p:grpSp>
      <p:sp>
        <p:nvSpPr>
          <p:cNvPr id="35" name="Exellence">
            <a:extLst>
              <a:ext uri="{FF2B5EF4-FFF2-40B4-BE49-F238E27FC236}">
                <a16:creationId xmlns:a16="http://schemas.microsoft.com/office/drawing/2014/main" id="{F15C517B-0609-33B5-B1AE-4302020B77A6}"/>
              </a:ext>
            </a:extLst>
          </p:cNvPr>
          <p:cNvSpPr>
            <a:spLocks noChangeArrowheads="1"/>
          </p:cNvSpPr>
          <p:nvPr/>
        </p:nvSpPr>
        <p:spPr bwMode="auto">
          <a:xfrm>
            <a:off x="1048370" y="2222672"/>
            <a:ext cx="11392663" cy="1269578"/>
          </a:xfrm>
          <a:prstGeom prst="rect">
            <a:avLst/>
          </a:prstGeom>
          <a:noFill/>
          <a:ln>
            <a:noFill/>
          </a:ln>
        </p:spPr>
        <p:txBody>
          <a:bodyPr wrap="square" lIns="0" tIns="0" rIns="0" bIns="0" anchor="ctr">
            <a:spAutoFit/>
          </a:bodyPr>
          <a:lstStyle>
            <a:lvl1pPr defTabSz="1155700">
              <a:defRPr>
                <a:solidFill>
                  <a:schemeClr val="tx1"/>
                </a:solidFill>
                <a:latin typeface="Arial" panose="020B0604020202020204" pitchFamily="34" charset="0"/>
                <a:cs typeface="Arial" panose="020B0604020202020204" pitchFamily="34" charset="0"/>
              </a:defRPr>
            </a:lvl1pPr>
            <a:lvl2pPr marL="742950" indent="-285750" defTabSz="1155700">
              <a:defRPr>
                <a:solidFill>
                  <a:schemeClr val="tx1"/>
                </a:solidFill>
                <a:latin typeface="Arial" panose="020B0604020202020204" pitchFamily="34" charset="0"/>
                <a:cs typeface="Arial" panose="020B0604020202020204" pitchFamily="34" charset="0"/>
              </a:defRPr>
            </a:lvl2pPr>
            <a:lvl3pPr marL="1143000" indent="-228600" defTabSz="1155700">
              <a:defRPr>
                <a:solidFill>
                  <a:schemeClr val="tx1"/>
                </a:solidFill>
                <a:latin typeface="Arial" panose="020B0604020202020204" pitchFamily="34" charset="0"/>
                <a:cs typeface="Arial" panose="020B0604020202020204" pitchFamily="34" charset="0"/>
              </a:defRPr>
            </a:lvl3pPr>
            <a:lvl4pPr marL="1600200" indent="-228600" defTabSz="1155700">
              <a:defRPr>
                <a:solidFill>
                  <a:schemeClr val="tx1"/>
                </a:solidFill>
                <a:latin typeface="Arial" panose="020B0604020202020204" pitchFamily="34" charset="0"/>
                <a:cs typeface="Arial" panose="020B0604020202020204" pitchFamily="34" charset="0"/>
              </a:defRPr>
            </a:lvl4pPr>
            <a:lvl5pPr marL="2057400" indent="-228600" defTabSz="1155700">
              <a:defRPr>
                <a:solidFill>
                  <a:schemeClr val="tx1"/>
                </a:solidFill>
                <a:latin typeface="Arial" panose="020B0604020202020204" pitchFamily="34" charset="0"/>
                <a:cs typeface="Arial" panose="020B0604020202020204" pitchFamily="34" charset="0"/>
              </a:defRPr>
            </a:lvl5pPr>
            <a:lvl6pPr marL="25146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a:lnSpc>
                <a:spcPct val="150000"/>
              </a:lnSpc>
              <a:defRPr/>
            </a:pPr>
            <a:r>
              <a:rPr lang="ar-SA" altLang="ar-SA" sz="6000" b="1" dirty="0">
                <a:solidFill>
                  <a:srgbClr val="800000"/>
                </a:solidFill>
                <a:latin typeface="Adobe Arabic" panose="02040503050201020203" pitchFamily="18" charset="-78"/>
                <a:ea typeface="Montserrat Regular"/>
                <a:cs typeface="Adobe Arabic" panose="02040503050201020203" pitchFamily="18" charset="-78"/>
                <a:sym typeface="Helvetica" panose="020B0604020202020204" pitchFamily="34" charset="0"/>
              </a:rPr>
              <a:t>اختاري طريقة تطبيق الاختبار المناسبة للعبارات التالية :</a:t>
            </a:r>
          </a:p>
        </p:txBody>
      </p:sp>
    </p:spTree>
    <p:extLst>
      <p:ext uri="{BB962C8B-B14F-4D97-AF65-F5344CB8AC3E}">
        <p14:creationId xmlns:p14="http://schemas.microsoft.com/office/powerpoint/2010/main" val="94030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31"/>
                                        </p:tgtEl>
                                      </p:cBhvr>
                                    </p:animEffect>
                                    <p:anim calcmode="lin" valueType="num">
                                      <p:cBhvr>
                                        <p:cTn id="7" dur="2000"/>
                                        <p:tgtEl>
                                          <p:spTgt spid="3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31"/>
                                        </p:tgtEl>
                                        <p:attrNameLst>
                                          <p:attrName>ppt_h</p:attrName>
                                        </p:attrNameLst>
                                      </p:cBhvr>
                                      <p:tavLst>
                                        <p:tav tm="0">
                                          <p:val>
                                            <p:strVal val="ppt_h"/>
                                          </p:val>
                                        </p:tav>
                                        <p:tav tm="100000">
                                          <p:val>
                                            <p:strVal val="ppt_h"/>
                                          </p:val>
                                        </p:tav>
                                      </p:tavLst>
                                    </p:anim>
                                    <p:set>
                                      <p:cBhvr>
                                        <p:cTn id="9" dur="1" fill="hold">
                                          <p:stCondLst>
                                            <p:cond delay="1999"/>
                                          </p:stCondLst>
                                        </p:cTn>
                                        <p:tgtEl>
                                          <p:spTgt spid="31"/>
                                        </p:tgtEl>
                                        <p:attrNameLst>
                                          <p:attrName>style.visibility</p:attrName>
                                        </p:attrNameLst>
                                      </p:cBhvr>
                                      <p:to>
                                        <p:strVal val="hidden"/>
                                      </p:to>
                                    </p:set>
                                  </p:childTnLst>
                                </p:cTn>
                              </p:par>
                              <p:par>
                                <p:cTn id="10" presetID="45" presetClass="exit" presetSubtype="0" fill="hold" nodeType="withEffect">
                                  <p:stCondLst>
                                    <p:cond delay="0"/>
                                  </p:stCondLst>
                                  <p:childTnLst>
                                    <p:animEffect transition="out" filter="fade">
                                      <p:cBhvr>
                                        <p:cTn id="11" dur="2000"/>
                                        <p:tgtEl>
                                          <p:spTgt spid="27"/>
                                        </p:tgtEl>
                                      </p:cBhvr>
                                    </p:animEffect>
                                    <p:anim calcmode="lin" valueType="num">
                                      <p:cBhvr>
                                        <p:cTn id="12" dur="2000"/>
                                        <p:tgtEl>
                                          <p:spTgt spid="2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 dur="2000"/>
                                        <p:tgtEl>
                                          <p:spTgt spid="27"/>
                                        </p:tgtEl>
                                        <p:attrNameLst>
                                          <p:attrName>ppt_h</p:attrName>
                                        </p:attrNameLst>
                                      </p:cBhvr>
                                      <p:tavLst>
                                        <p:tav tm="0">
                                          <p:val>
                                            <p:strVal val="ppt_h"/>
                                          </p:val>
                                        </p:tav>
                                        <p:tav tm="100000">
                                          <p:val>
                                            <p:strVal val="ppt_h"/>
                                          </p:val>
                                        </p:tav>
                                      </p:tavLst>
                                    </p:anim>
                                    <p:set>
                                      <p:cBhvr>
                                        <p:cTn id="14" dur="1" fill="hold">
                                          <p:stCondLst>
                                            <p:cond delay="1999"/>
                                          </p:stCondLst>
                                        </p:cTn>
                                        <p:tgtEl>
                                          <p:spTgt spid="27"/>
                                        </p:tgtEl>
                                        <p:attrNameLst>
                                          <p:attrName>style.visibility</p:attrName>
                                        </p:attrNameLst>
                                      </p:cBhvr>
                                      <p:to>
                                        <p:strVal val="hidden"/>
                                      </p:to>
                                    </p:set>
                                  </p:childTnLst>
                                </p:cTn>
                              </p:par>
                              <p:par>
                                <p:cTn id="15" presetID="45" presetClass="exit" presetSubtype="0" fill="hold" nodeType="withEffect">
                                  <p:stCondLst>
                                    <p:cond delay="0"/>
                                  </p:stCondLst>
                                  <p:childTnLst>
                                    <p:animEffect transition="out" filter="fade">
                                      <p:cBhvr>
                                        <p:cTn id="16" dur="2000"/>
                                        <p:tgtEl>
                                          <p:spTgt spid="23"/>
                                        </p:tgtEl>
                                      </p:cBhvr>
                                    </p:animEffect>
                                    <p:anim calcmode="lin" valueType="num">
                                      <p:cBhvr>
                                        <p:cTn id="17" dur="2000"/>
                                        <p:tgtEl>
                                          <p:spTgt spid="2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 dur="2000"/>
                                        <p:tgtEl>
                                          <p:spTgt spid="23"/>
                                        </p:tgtEl>
                                        <p:attrNameLst>
                                          <p:attrName>ppt_h</p:attrName>
                                        </p:attrNameLst>
                                      </p:cBhvr>
                                      <p:tavLst>
                                        <p:tav tm="0">
                                          <p:val>
                                            <p:strVal val="ppt_h"/>
                                          </p:val>
                                        </p:tav>
                                        <p:tav tm="100000">
                                          <p:val>
                                            <p:strVal val="ppt_h"/>
                                          </p:val>
                                        </p:tav>
                                      </p:tavLst>
                                    </p:anim>
                                    <p:set>
                                      <p:cBhvr>
                                        <p:cTn id="19" dur="1" fill="hold">
                                          <p:stCondLst>
                                            <p:cond delay="1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ar-SA"/>
          </a:p>
        </p:txBody>
      </p:sp>
      <p:grpSp>
        <p:nvGrpSpPr>
          <p:cNvPr id="3" name="Group 3"/>
          <p:cNvGrpSpPr/>
          <p:nvPr/>
        </p:nvGrpSpPr>
        <p:grpSpPr>
          <a:xfrm>
            <a:off x="301272" y="1887925"/>
            <a:ext cx="16691328" cy="6887298"/>
            <a:chOff x="0" y="0"/>
            <a:chExt cx="18749433" cy="9183064"/>
          </a:xfrm>
        </p:grpSpPr>
        <p:sp>
          <p:nvSpPr>
            <p:cNvPr id="4" name="Freeform 4"/>
            <p:cNvSpPr/>
            <p:nvPr/>
          </p:nvSpPr>
          <p:spPr>
            <a:xfrm rot="-78066">
              <a:off x="968257" y="961703"/>
              <a:ext cx="16705887" cy="7257036"/>
            </a:xfrm>
            <a:custGeom>
              <a:avLst/>
              <a:gdLst/>
              <a:ahLst/>
              <a:cxnLst/>
              <a:rect l="l" t="t" r="r" b="b"/>
              <a:pathLst>
                <a:path w="16705887" h="7257036">
                  <a:moveTo>
                    <a:pt x="0" y="0"/>
                  </a:moveTo>
                  <a:lnTo>
                    <a:pt x="16705886" y="0"/>
                  </a:lnTo>
                  <a:lnTo>
                    <a:pt x="16705886" y="7257035"/>
                  </a:lnTo>
                  <a:lnTo>
                    <a:pt x="0" y="7257035"/>
                  </a:lnTo>
                  <a:lnTo>
                    <a:pt x="0" y="0"/>
                  </a:lnTo>
                  <a:close/>
                </a:path>
              </a:pathLst>
            </a:custGeom>
            <a:blipFill>
              <a:blip r:embed="rId3"/>
              <a:stretch>
                <a:fillRect t="-28026" r="-8637" b="-62976"/>
              </a:stretch>
            </a:blipFill>
          </p:spPr>
          <p:txBody>
            <a:bodyPr/>
            <a:lstStyle/>
            <a:p>
              <a:endParaRPr lang="ar-SA"/>
            </a:p>
          </p:txBody>
        </p:sp>
        <p:sp>
          <p:nvSpPr>
            <p:cNvPr id="5" name="Freeform 5"/>
            <p:cNvSpPr/>
            <p:nvPr/>
          </p:nvSpPr>
          <p:spPr>
            <a:xfrm rot="-2572215">
              <a:off x="-115252" y="1208538"/>
              <a:ext cx="4042889" cy="1248445"/>
            </a:xfrm>
            <a:custGeom>
              <a:avLst/>
              <a:gdLst/>
              <a:ahLst/>
              <a:cxnLst/>
              <a:rect l="l" t="t" r="r" b="b"/>
              <a:pathLst>
                <a:path w="4042889" h="1248445">
                  <a:moveTo>
                    <a:pt x="0" y="0"/>
                  </a:moveTo>
                  <a:lnTo>
                    <a:pt x="4042889" y="0"/>
                  </a:lnTo>
                  <a:lnTo>
                    <a:pt x="4042889" y="1248445"/>
                  </a:lnTo>
                  <a:lnTo>
                    <a:pt x="0" y="1248445"/>
                  </a:lnTo>
                  <a:lnTo>
                    <a:pt x="0" y="0"/>
                  </a:lnTo>
                  <a:close/>
                </a:path>
              </a:pathLst>
            </a:custGeom>
            <a:blipFill>
              <a:blip r:embed="rId4">
                <a:alphaModFix amt="57000"/>
              </a:blip>
              <a:stretch>
                <a:fillRect t="-6513" r="-3391"/>
              </a:stretch>
            </a:blipFill>
          </p:spPr>
          <p:txBody>
            <a:bodyPr/>
            <a:lstStyle/>
            <a:p>
              <a:endParaRPr lang="ar-SA"/>
            </a:p>
          </p:txBody>
        </p:sp>
        <p:sp>
          <p:nvSpPr>
            <p:cNvPr id="6" name="Freeform 6"/>
            <p:cNvSpPr/>
            <p:nvPr/>
          </p:nvSpPr>
          <p:spPr>
            <a:xfrm rot="-2572215">
              <a:off x="14821796" y="6726082"/>
              <a:ext cx="4042889" cy="1248445"/>
            </a:xfrm>
            <a:custGeom>
              <a:avLst/>
              <a:gdLst/>
              <a:ahLst/>
              <a:cxnLst/>
              <a:rect l="l" t="t" r="r" b="b"/>
              <a:pathLst>
                <a:path w="4042889" h="1248445">
                  <a:moveTo>
                    <a:pt x="0" y="0"/>
                  </a:moveTo>
                  <a:lnTo>
                    <a:pt x="4042889" y="0"/>
                  </a:lnTo>
                  <a:lnTo>
                    <a:pt x="4042889" y="1248444"/>
                  </a:lnTo>
                  <a:lnTo>
                    <a:pt x="0" y="1248444"/>
                  </a:lnTo>
                  <a:lnTo>
                    <a:pt x="0" y="0"/>
                  </a:lnTo>
                  <a:close/>
                </a:path>
              </a:pathLst>
            </a:custGeom>
            <a:blipFill>
              <a:blip r:embed="rId4">
                <a:alphaModFix amt="57000"/>
              </a:blip>
              <a:stretch>
                <a:fillRect t="-6513" r="-3391"/>
              </a:stretch>
            </a:blipFill>
          </p:spPr>
          <p:txBody>
            <a:bodyPr/>
            <a:lstStyle/>
            <a:p>
              <a:endParaRPr lang="ar-SA"/>
            </a:p>
          </p:txBody>
        </p:sp>
      </p:grpSp>
      <p:sp>
        <p:nvSpPr>
          <p:cNvPr id="7" name="Freeform 7"/>
          <p:cNvSpPr/>
          <p:nvPr/>
        </p:nvSpPr>
        <p:spPr>
          <a:xfrm rot="2951973">
            <a:off x="-1335923" y="-256851"/>
            <a:ext cx="3799654" cy="2051813"/>
          </a:xfrm>
          <a:custGeom>
            <a:avLst/>
            <a:gdLst/>
            <a:ahLst/>
            <a:cxnLst/>
            <a:rect l="l" t="t" r="r" b="b"/>
            <a:pathLst>
              <a:path w="3799654" h="2051813">
                <a:moveTo>
                  <a:pt x="0" y="0"/>
                </a:moveTo>
                <a:lnTo>
                  <a:pt x="3799654" y="0"/>
                </a:lnTo>
                <a:lnTo>
                  <a:pt x="3799654" y="2051814"/>
                </a:lnTo>
                <a:lnTo>
                  <a:pt x="0" y="20518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a:p>
        </p:txBody>
      </p:sp>
      <p:sp>
        <p:nvSpPr>
          <p:cNvPr id="8" name="Freeform 8"/>
          <p:cNvSpPr/>
          <p:nvPr/>
        </p:nvSpPr>
        <p:spPr>
          <a:xfrm>
            <a:off x="15477715" y="7601692"/>
            <a:ext cx="2277206" cy="2020503"/>
          </a:xfrm>
          <a:custGeom>
            <a:avLst/>
            <a:gdLst/>
            <a:ahLst/>
            <a:cxnLst/>
            <a:rect l="l" t="t" r="r" b="b"/>
            <a:pathLst>
              <a:path w="2277206" h="2020503">
                <a:moveTo>
                  <a:pt x="0" y="0"/>
                </a:moveTo>
                <a:lnTo>
                  <a:pt x="2277207" y="0"/>
                </a:lnTo>
                <a:lnTo>
                  <a:pt x="2277207" y="2020503"/>
                </a:lnTo>
                <a:lnTo>
                  <a:pt x="0" y="20205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ar-SA"/>
          </a:p>
        </p:txBody>
      </p:sp>
      <p:grpSp>
        <p:nvGrpSpPr>
          <p:cNvPr id="12" name="مجموعة 11">
            <a:extLst>
              <a:ext uri="{FF2B5EF4-FFF2-40B4-BE49-F238E27FC236}">
                <a16:creationId xmlns:a16="http://schemas.microsoft.com/office/drawing/2014/main" id="{4CA78C94-38A8-AB97-7A85-7E37F94F5C2C}"/>
              </a:ext>
            </a:extLst>
          </p:cNvPr>
          <p:cNvGrpSpPr/>
          <p:nvPr/>
        </p:nvGrpSpPr>
        <p:grpSpPr>
          <a:xfrm>
            <a:off x="5257800" y="208274"/>
            <a:ext cx="11977777" cy="1159829"/>
            <a:chOff x="1521370" y="593817"/>
            <a:chExt cx="11977777" cy="1159829"/>
          </a:xfrm>
        </p:grpSpPr>
        <p:grpSp>
          <p:nvGrpSpPr>
            <p:cNvPr id="13" name="Group 2">
              <a:extLst>
                <a:ext uri="{FF2B5EF4-FFF2-40B4-BE49-F238E27FC236}">
                  <a16:creationId xmlns:a16="http://schemas.microsoft.com/office/drawing/2014/main" id="{26DCBCCE-E61F-17B1-6F90-1495D1AAC32D}"/>
                </a:ext>
              </a:extLst>
            </p:cNvPr>
            <p:cNvGrpSpPr/>
            <p:nvPr/>
          </p:nvGrpSpPr>
          <p:grpSpPr>
            <a:xfrm>
              <a:off x="1521370" y="593817"/>
              <a:ext cx="11977777" cy="1159829"/>
              <a:chOff x="-5271045" y="0"/>
              <a:chExt cx="15970375" cy="1546438"/>
            </a:xfrm>
          </p:grpSpPr>
          <p:sp>
            <p:nvSpPr>
              <p:cNvPr id="15" name="Freeform 4">
                <a:extLst>
                  <a:ext uri="{FF2B5EF4-FFF2-40B4-BE49-F238E27FC236}">
                    <a16:creationId xmlns:a16="http://schemas.microsoft.com/office/drawing/2014/main" id="{417B3F7A-759E-D88A-75D9-238AD5EC3D9C}"/>
                  </a:ext>
                </a:extLst>
              </p:cNvPr>
              <p:cNvSpPr/>
              <p:nvPr/>
            </p:nvSpPr>
            <p:spPr>
              <a:xfrm>
                <a:off x="-5271045" y="0"/>
                <a:ext cx="15381887" cy="1483315"/>
              </a:xfrm>
              <a:custGeom>
                <a:avLst/>
                <a:gdLst/>
                <a:ahLst/>
                <a:cxnLst/>
                <a:rect l="l" t="t" r="r" b="b"/>
                <a:pathLst>
                  <a:path w="2039731" h="299240">
                    <a:moveTo>
                      <a:pt x="0" y="0"/>
                    </a:moveTo>
                    <a:lnTo>
                      <a:pt x="2039731" y="0"/>
                    </a:lnTo>
                    <a:lnTo>
                      <a:pt x="2039731" y="299240"/>
                    </a:lnTo>
                    <a:lnTo>
                      <a:pt x="0" y="299240"/>
                    </a:lnTo>
                    <a:close/>
                  </a:path>
                </a:pathLst>
              </a:custGeom>
              <a:solidFill>
                <a:schemeClr val="accent2">
                  <a:lumMod val="60000"/>
                  <a:lumOff val="40000"/>
                </a:schemeClr>
              </a:solidFill>
              <a:ln>
                <a:noFill/>
              </a:ln>
            </p:spPr>
            <p:txBody>
              <a:bodyPr/>
              <a:lstStyle/>
              <a:p>
                <a:pPr algn="r" rtl="1"/>
                <a:endParaRPr lang="ar-SA">
                  <a:cs typeface="PT Bold Heading" panose="02010400000000000000" pitchFamily="2" charset="-78"/>
                </a:endParaRPr>
              </a:p>
            </p:txBody>
          </p:sp>
          <p:sp>
            <p:nvSpPr>
              <p:cNvPr id="16" name="Freeform 7">
                <a:extLst>
                  <a:ext uri="{FF2B5EF4-FFF2-40B4-BE49-F238E27FC236}">
                    <a16:creationId xmlns:a16="http://schemas.microsoft.com/office/drawing/2014/main" id="{3FFF112A-FEFE-EDB2-A4CD-2A653F2B0049}"/>
                  </a:ext>
                </a:extLst>
              </p:cNvPr>
              <p:cNvSpPr/>
              <p:nvPr/>
            </p:nvSpPr>
            <p:spPr>
              <a:xfrm>
                <a:off x="-4559845" y="217089"/>
                <a:ext cx="14670684" cy="1266225"/>
              </a:xfrm>
              <a:custGeom>
                <a:avLst/>
                <a:gdLst/>
                <a:ahLst/>
                <a:cxnLst/>
                <a:rect l="l" t="t" r="r" b="b"/>
                <a:pathLst>
                  <a:path w="1971439" h="255445">
                    <a:moveTo>
                      <a:pt x="9988" y="0"/>
                    </a:moveTo>
                    <a:lnTo>
                      <a:pt x="1961451" y="0"/>
                    </a:lnTo>
                    <a:cubicBezTo>
                      <a:pt x="1966967" y="0"/>
                      <a:pt x="1971439" y="4472"/>
                      <a:pt x="1971439" y="9988"/>
                    </a:cubicBezTo>
                    <a:lnTo>
                      <a:pt x="1971439" y="245457"/>
                    </a:lnTo>
                    <a:cubicBezTo>
                      <a:pt x="1971439" y="248106"/>
                      <a:pt x="1970387" y="250646"/>
                      <a:pt x="1968514" y="252519"/>
                    </a:cubicBezTo>
                    <a:cubicBezTo>
                      <a:pt x="1966641" y="254392"/>
                      <a:pt x="1964100" y="255445"/>
                      <a:pt x="1961451" y="255445"/>
                    </a:cubicBezTo>
                    <a:lnTo>
                      <a:pt x="9988" y="255445"/>
                    </a:lnTo>
                    <a:cubicBezTo>
                      <a:pt x="7339" y="255445"/>
                      <a:pt x="4799" y="254392"/>
                      <a:pt x="2925" y="252519"/>
                    </a:cubicBezTo>
                    <a:cubicBezTo>
                      <a:pt x="1052" y="250646"/>
                      <a:pt x="0" y="248106"/>
                      <a:pt x="0" y="245457"/>
                    </a:cubicBezTo>
                    <a:lnTo>
                      <a:pt x="0" y="9988"/>
                    </a:lnTo>
                    <a:cubicBezTo>
                      <a:pt x="0" y="7339"/>
                      <a:pt x="1052" y="4799"/>
                      <a:pt x="2925" y="2925"/>
                    </a:cubicBezTo>
                    <a:cubicBezTo>
                      <a:pt x="4799" y="1052"/>
                      <a:pt x="7339" y="0"/>
                      <a:pt x="9988" y="0"/>
                    </a:cubicBezTo>
                    <a:close/>
                  </a:path>
                </a:pathLst>
              </a:custGeom>
              <a:solidFill>
                <a:srgbClr val="FFFFFF"/>
              </a:solidFill>
              <a:ln w="38100">
                <a:solidFill>
                  <a:schemeClr val="accent2">
                    <a:lumMod val="75000"/>
                  </a:schemeClr>
                </a:solidFill>
              </a:ln>
              <a:effectLst>
                <a:outerShdw blurRad="50800" dist="38100" dir="5400000" algn="t" rotWithShape="0">
                  <a:prstClr val="black">
                    <a:alpha val="40000"/>
                  </a:prstClr>
                </a:outerShdw>
              </a:effectLst>
            </p:spPr>
            <p:txBody>
              <a:bodyPr/>
              <a:lstStyle/>
              <a:p>
                <a:pPr algn="r" rtl="1"/>
                <a:endParaRPr lang="ar-SA">
                  <a:cs typeface="PT Bold Heading" panose="02010400000000000000" pitchFamily="2" charset="-78"/>
                </a:endParaRPr>
              </a:p>
            </p:txBody>
          </p:sp>
          <p:sp>
            <p:nvSpPr>
              <p:cNvPr id="17" name="TextBox 9">
                <a:extLst>
                  <a:ext uri="{FF2B5EF4-FFF2-40B4-BE49-F238E27FC236}">
                    <a16:creationId xmlns:a16="http://schemas.microsoft.com/office/drawing/2014/main" id="{B8D20AD4-4D60-E9CC-6411-F0F755A007B9}"/>
                  </a:ext>
                </a:extLst>
              </p:cNvPr>
              <p:cNvSpPr txBox="1"/>
              <p:nvPr/>
            </p:nvSpPr>
            <p:spPr>
              <a:xfrm>
                <a:off x="-4233933" y="489169"/>
                <a:ext cx="13249984" cy="807913"/>
              </a:xfrm>
              <a:prstGeom prst="rect">
                <a:avLst/>
              </a:prstGeom>
            </p:spPr>
            <p:txBody>
              <a:bodyPr wrap="square" lIns="0" tIns="0" rIns="0" bIns="0" rtlCol="0" anchor="t">
                <a:spAutoFit/>
              </a:bodyPr>
              <a:lstStyle/>
              <a:p>
                <a:pPr algn="ctr" rtl="1">
                  <a:lnSpc>
                    <a:spcPts val="3883"/>
                  </a:lnSpc>
                </a:pPr>
                <a:r>
                  <a:rPr lang="ar-SA" sz="6000" b="1" dirty="0">
                    <a:solidFill>
                      <a:srgbClr val="17383E"/>
                    </a:solidFill>
                    <a:latin typeface="Adobe Arabic" panose="02040503050201020203" pitchFamily="18" charset="-78"/>
                    <a:cs typeface="Adobe Arabic" panose="02040503050201020203" pitchFamily="18" charset="-78"/>
                  </a:rPr>
                  <a:t>التطوير والاختبار </a:t>
                </a:r>
                <a:r>
                  <a:rPr lang="en-US" sz="6000" b="1" dirty="0">
                    <a:solidFill>
                      <a:srgbClr val="17383E"/>
                    </a:solidFill>
                    <a:latin typeface="Adobe Arabic" panose="02040503050201020203" pitchFamily="18" charset="-78"/>
                    <a:cs typeface="Adobe Arabic" panose="02040503050201020203" pitchFamily="18" charset="-78"/>
                  </a:rPr>
                  <a:t>Development and Testing</a:t>
                </a:r>
                <a:endParaRPr lang="en-US" sz="4500" b="1" dirty="0">
                  <a:solidFill>
                    <a:srgbClr val="17383E"/>
                  </a:solidFill>
                  <a:latin typeface="Corbel Light" panose="020B0303020204020204" pitchFamily="34" charset="0"/>
                  <a:cs typeface="Sakkal Majalla" panose="02000000000000000000" pitchFamily="2" charset="-78"/>
                </a:endParaRPr>
              </a:p>
            </p:txBody>
          </p:sp>
          <p:sp>
            <p:nvSpPr>
              <p:cNvPr id="18" name="Freeform 11">
                <a:extLst>
                  <a:ext uri="{FF2B5EF4-FFF2-40B4-BE49-F238E27FC236}">
                    <a16:creationId xmlns:a16="http://schemas.microsoft.com/office/drawing/2014/main" id="{B4D540A3-490C-75F9-CAB9-7F1F39435987}"/>
                  </a:ext>
                </a:extLst>
              </p:cNvPr>
              <p:cNvSpPr/>
              <p:nvPr/>
            </p:nvSpPr>
            <p:spPr>
              <a:xfrm>
                <a:off x="9159792" y="0"/>
                <a:ext cx="1539538" cy="154643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60000"/>
                  <a:lumOff val="40000"/>
                </a:schemeClr>
              </a:solidFill>
              <a:ln>
                <a:solidFill>
                  <a:schemeClr val="accent2">
                    <a:lumMod val="75000"/>
                  </a:schemeClr>
                </a:solidFill>
              </a:ln>
            </p:spPr>
            <p:txBody>
              <a:bodyPr/>
              <a:lstStyle/>
              <a:p>
                <a:pPr algn="r" rtl="1"/>
                <a:endParaRPr lang="ar-SA">
                  <a:cs typeface="PT Bold Heading" panose="02010400000000000000" pitchFamily="2" charset="-78"/>
                </a:endParaRPr>
              </a:p>
            </p:txBody>
          </p:sp>
          <p:sp>
            <p:nvSpPr>
              <p:cNvPr id="19" name="TextBox 13">
                <a:extLst>
                  <a:ext uri="{FF2B5EF4-FFF2-40B4-BE49-F238E27FC236}">
                    <a16:creationId xmlns:a16="http://schemas.microsoft.com/office/drawing/2014/main" id="{20DBF9FE-CBA5-5503-9AD7-B3FE2008DF79}"/>
                  </a:ext>
                </a:extLst>
              </p:cNvPr>
              <p:cNvSpPr txBox="1"/>
              <p:nvPr/>
            </p:nvSpPr>
            <p:spPr>
              <a:xfrm>
                <a:off x="9517371" y="426045"/>
                <a:ext cx="921075" cy="756617"/>
              </a:xfrm>
              <a:prstGeom prst="rect">
                <a:avLst/>
              </a:prstGeom>
            </p:spPr>
            <p:txBody>
              <a:bodyPr wrap="square" lIns="0" tIns="0" rIns="0" bIns="0" rtlCol="0" anchor="t">
                <a:spAutoFit/>
              </a:bodyPr>
              <a:lstStyle/>
              <a:p>
                <a:pPr algn="ctr" rtl="1">
                  <a:lnSpc>
                    <a:spcPts val="3883"/>
                  </a:lnSpc>
                </a:pPr>
                <a:endParaRPr lang="en-US" sz="5000" b="1" dirty="0">
                  <a:solidFill>
                    <a:srgbClr val="FFFFFF"/>
                  </a:solidFill>
                  <a:latin typeface="Sakkal Majalla" panose="02000000000000000000" pitchFamily="2" charset="-78"/>
                  <a:cs typeface="Sakkal Majalla" panose="02000000000000000000" pitchFamily="2" charset="-78"/>
                </a:endParaRPr>
              </a:p>
            </p:txBody>
          </p:sp>
        </p:grpSp>
        <p:sp>
          <p:nvSpPr>
            <p:cNvPr id="14" name="مستطيل 13">
              <a:extLst>
                <a:ext uri="{FF2B5EF4-FFF2-40B4-BE49-F238E27FC236}">
                  <a16:creationId xmlns:a16="http://schemas.microsoft.com/office/drawing/2014/main" id="{763DB2FC-781F-EDE1-EDF4-17B7061D7AD9}"/>
                </a:ext>
              </a:extLst>
            </p:cNvPr>
            <p:cNvSpPr/>
            <p:nvPr/>
          </p:nvSpPr>
          <p:spPr>
            <a:xfrm>
              <a:off x="12612678" y="759988"/>
              <a:ext cx="574195" cy="923330"/>
            </a:xfrm>
            <a:prstGeom prst="rect">
              <a:avLst/>
            </a:prstGeom>
            <a:noFill/>
          </p:spPr>
          <p:txBody>
            <a:bodyPr wrap="none" lIns="91440" tIns="45720" rIns="91440" bIns="45720">
              <a:spAutoFit/>
            </a:bodyPr>
            <a:lstStyle/>
            <a:p>
              <a:pPr algn="ctr"/>
              <a:r>
                <a:rPr lang="ar-SA" sz="5400" b="1" cap="none" spc="0" dirty="0">
                  <a:ln w="22225">
                    <a:solidFill>
                      <a:schemeClr val="tx2">
                        <a:lumMod val="75000"/>
                      </a:schemeClr>
                    </a:solidFill>
                    <a:prstDash val="solid"/>
                  </a:ln>
                  <a:effectLst/>
                </a:rPr>
                <a:t>3</a:t>
              </a:r>
            </a:p>
          </p:txBody>
        </p:sp>
      </p:grpSp>
      <p:sp>
        <p:nvSpPr>
          <p:cNvPr id="20" name="Freeform 4">
            <a:extLst>
              <a:ext uri="{FF2B5EF4-FFF2-40B4-BE49-F238E27FC236}">
                <a16:creationId xmlns:a16="http://schemas.microsoft.com/office/drawing/2014/main" id="{FAA4FBA3-9969-545E-1B6E-28DEF328133B}"/>
              </a:ext>
            </a:extLst>
          </p:cNvPr>
          <p:cNvSpPr/>
          <p:nvPr/>
        </p:nvSpPr>
        <p:spPr>
          <a:xfrm rot="2464724">
            <a:off x="16979656" y="-105414"/>
            <a:ext cx="548388" cy="1073358"/>
          </a:xfrm>
          <a:custGeom>
            <a:avLst/>
            <a:gdLst/>
            <a:ahLst/>
            <a:cxnLst/>
            <a:rect l="l" t="t" r="r" b="b"/>
            <a:pathLst>
              <a:path w="548388" h="1073358">
                <a:moveTo>
                  <a:pt x="0" y="0"/>
                </a:moveTo>
                <a:lnTo>
                  <a:pt x="548389" y="0"/>
                </a:lnTo>
                <a:lnTo>
                  <a:pt x="548389" y="1073358"/>
                </a:lnTo>
                <a:lnTo>
                  <a:pt x="0" y="10733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ar-SA"/>
          </a:p>
        </p:txBody>
      </p:sp>
      <p:sp>
        <p:nvSpPr>
          <p:cNvPr id="22" name="Exellence">
            <a:extLst>
              <a:ext uri="{FF2B5EF4-FFF2-40B4-BE49-F238E27FC236}">
                <a16:creationId xmlns:a16="http://schemas.microsoft.com/office/drawing/2014/main" id="{1DDB68C4-3010-17A1-DDB6-80421FA19085}"/>
              </a:ext>
            </a:extLst>
          </p:cNvPr>
          <p:cNvSpPr>
            <a:spLocks noChangeArrowheads="1"/>
          </p:cNvSpPr>
          <p:nvPr/>
        </p:nvSpPr>
        <p:spPr bwMode="auto">
          <a:xfrm>
            <a:off x="3297275" y="3993106"/>
            <a:ext cx="6533505" cy="2654573"/>
          </a:xfrm>
          <a:prstGeom prst="rect">
            <a:avLst/>
          </a:prstGeom>
          <a:noFill/>
          <a:ln>
            <a:noFill/>
          </a:ln>
        </p:spPr>
        <p:txBody>
          <a:bodyPr wrap="square" lIns="0" tIns="0" rIns="0" bIns="0" anchor="ctr">
            <a:spAutoFit/>
          </a:bodyPr>
          <a:lstStyle>
            <a:lvl1pPr defTabSz="1155700">
              <a:defRPr>
                <a:solidFill>
                  <a:schemeClr val="tx1"/>
                </a:solidFill>
                <a:latin typeface="Arial" panose="020B0604020202020204" pitchFamily="34" charset="0"/>
                <a:cs typeface="Arial" panose="020B0604020202020204" pitchFamily="34" charset="0"/>
              </a:defRPr>
            </a:lvl1pPr>
            <a:lvl2pPr marL="742950" indent="-285750" defTabSz="1155700">
              <a:defRPr>
                <a:solidFill>
                  <a:schemeClr val="tx1"/>
                </a:solidFill>
                <a:latin typeface="Arial" panose="020B0604020202020204" pitchFamily="34" charset="0"/>
                <a:cs typeface="Arial" panose="020B0604020202020204" pitchFamily="34" charset="0"/>
              </a:defRPr>
            </a:lvl2pPr>
            <a:lvl3pPr marL="1143000" indent="-228600" defTabSz="1155700">
              <a:defRPr>
                <a:solidFill>
                  <a:schemeClr val="tx1"/>
                </a:solidFill>
                <a:latin typeface="Arial" panose="020B0604020202020204" pitchFamily="34" charset="0"/>
                <a:cs typeface="Arial" panose="020B0604020202020204" pitchFamily="34" charset="0"/>
              </a:defRPr>
            </a:lvl3pPr>
            <a:lvl4pPr marL="1600200" indent="-228600" defTabSz="1155700">
              <a:defRPr>
                <a:solidFill>
                  <a:schemeClr val="tx1"/>
                </a:solidFill>
                <a:latin typeface="Arial" panose="020B0604020202020204" pitchFamily="34" charset="0"/>
                <a:cs typeface="Arial" panose="020B0604020202020204" pitchFamily="34" charset="0"/>
              </a:defRPr>
            </a:lvl4pPr>
            <a:lvl5pPr marL="2057400" indent="-228600" defTabSz="1155700">
              <a:defRPr>
                <a:solidFill>
                  <a:schemeClr val="tx1"/>
                </a:solidFill>
                <a:latin typeface="Arial" panose="020B0604020202020204" pitchFamily="34" charset="0"/>
                <a:cs typeface="Arial" panose="020B0604020202020204" pitchFamily="34" charset="0"/>
              </a:defRPr>
            </a:lvl5pPr>
            <a:lvl6pPr marL="25146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a:lnSpc>
                <a:spcPct val="150000"/>
              </a:lnSpc>
              <a:defRPr/>
            </a:pPr>
            <a:r>
              <a:rPr lang="ar-SA" altLang="ar-SA" sz="6000" b="1" dirty="0">
                <a:latin typeface="Adobe Arabic" panose="02040503050201020203" pitchFamily="18" charset="-78"/>
                <a:ea typeface="Montserrat Regular"/>
                <a:cs typeface="Adobe Arabic" panose="02040503050201020203" pitchFamily="18" charset="-78"/>
                <a:sym typeface="Helvetica" panose="020B0604020202020204" pitchFamily="34" charset="0"/>
              </a:rPr>
              <a:t>يشمل اختبار واجهة المستخدم وتجربة المستخدم </a:t>
            </a:r>
          </a:p>
        </p:txBody>
      </p:sp>
      <p:grpSp>
        <p:nvGrpSpPr>
          <p:cNvPr id="9" name="مجموعة 8">
            <a:extLst>
              <a:ext uri="{FF2B5EF4-FFF2-40B4-BE49-F238E27FC236}">
                <a16:creationId xmlns:a16="http://schemas.microsoft.com/office/drawing/2014/main" id="{29F41636-40D5-53D6-7971-5B7FD1B6C7C8}"/>
              </a:ext>
            </a:extLst>
          </p:cNvPr>
          <p:cNvGrpSpPr/>
          <p:nvPr/>
        </p:nvGrpSpPr>
        <p:grpSpPr>
          <a:xfrm>
            <a:off x="15377373" y="1640294"/>
            <a:ext cx="3074446" cy="2992543"/>
            <a:chOff x="14184854" y="4959616"/>
            <a:chExt cx="3074446" cy="2992543"/>
          </a:xfrm>
        </p:grpSpPr>
        <p:sp>
          <p:nvSpPr>
            <p:cNvPr id="10" name="TextBox 29">
              <a:extLst>
                <a:ext uri="{FF2B5EF4-FFF2-40B4-BE49-F238E27FC236}">
                  <a16:creationId xmlns:a16="http://schemas.microsoft.com/office/drawing/2014/main" id="{C33044BD-C9CF-0DC9-4585-8C5474DF751E}"/>
                </a:ext>
              </a:extLst>
            </p:cNvPr>
            <p:cNvSpPr txBox="1"/>
            <p:nvPr/>
          </p:nvSpPr>
          <p:spPr>
            <a:xfrm>
              <a:off x="14965512" y="6755031"/>
              <a:ext cx="2293788"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11" name="Freeform 3">
              <a:extLst>
                <a:ext uri="{FF2B5EF4-FFF2-40B4-BE49-F238E27FC236}">
                  <a16:creationId xmlns:a16="http://schemas.microsoft.com/office/drawing/2014/main" id="{F105DF8E-E7B7-117F-A6A1-6F0267C361C6}"/>
                </a:ext>
              </a:extLst>
            </p:cNvPr>
            <p:cNvSpPr/>
            <p:nvPr/>
          </p:nvSpPr>
          <p:spPr>
            <a:xfrm>
              <a:off x="14184854" y="4959616"/>
              <a:ext cx="2560538" cy="2992543"/>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1"/>
              <a:stretch>
                <a:fillRect t="-451" r="-56646" b="-4863"/>
              </a:stretch>
            </a:blipFill>
          </p:spPr>
          <p:txBody>
            <a:bodyPr/>
            <a:lstStyle/>
            <a:p>
              <a:endParaRPr lang="ar-SA"/>
            </a:p>
          </p:txBody>
        </p:sp>
        <p:sp>
          <p:nvSpPr>
            <p:cNvPr id="21" name="TextBox 27">
              <a:extLst>
                <a:ext uri="{FF2B5EF4-FFF2-40B4-BE49-F238E27FC236}">
                  <a16:creationId xmlns:a16="http://schemas.microsoft.com/office/drawing/2014/main" id="{63629BD8-2A80-1328-3CEF-23EC4F0FDF98}"/>
                </a:ext>
              </a:extLst>
            </p:cNvPr>
            <p:cNvSpPr txBox="1"/>
            <p:nvPr/>
          </p:nvSpPr>
          <p:spPr>
            <a:xfrm>
              <a:off x="14233670" y="5439906"/>
              <a:ext cx="2560539" cy="2500685"/>
            </a:xfrm>
            <a:prstGeom prst="rect">
              <a:avLst/>
            </a:prstGeom>
            <a:noFill/>
          </p:spPr>
          <p:txBody>
            <a:bodyPr wrap="square" lIns="0" tIns="0" rIns="0" bIns="0" rtlCol="0" anchor="t">
              <a:spAutoFit/>
            </a:bodyPr>
            <a:lstStyle/>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3. اختبار أخطاء التصميم والتشغيل</a:t>
              </a:r>
              <a:endParaRPr lang="en-US" sz="5000" b="1" dirty="0">
                <a:solidFill>
                  <a:srgbClr val="0070C0"/>
                </a:solidFill>
                <a:latin typeface="Sakkal Majalla" panose="02000000000000000000" pitchFamily="2" charset="-78"/>
                <a:cs typeface="Sakkal Majalla" panose="02000000000000000000" pitchFamily="2" charset="-78"/>
              </a:endParaRPr>
            </a:p>
          </p:txBody>
        </p:sp>
      </p:grpSp>
      <p:grpSp>
        <p:nvGrpSpPr>
          <p:cNvPr id="23" name="مجموعة 22">
            <a:extLst>
              <a:ext uri="{FF2B5EF4-FFF2-40B4-BE49-F238E27FC236}">
                <a16:creationId xmlns:a16="http://schemas.microsoft.com/office/drawing/2014/main" id="{5DFE9A6B-2191-66DB-1171-C2AC0C9D2AF0}"/>
              </a:ext>
            </a:extLst>
          </p:cNvPr>
          <p:cNvGrpSpPr/>
          <p:nvPr/>
        </p:nvGrpSpPr>
        <p:grpSpPr>
          <a:xfrm>
            <a:off x="15106240" y="4888940"/>
            <a:ext cx="3074446" cy="2992543"/>
            <a:chOff x="14184854" y="4959616"/>
            <a:chExt cx="3074446" cy="2992543"/>
          </a:xfrm>
        </p:grpSpPr>
        <p:sp>
          <p:nvSpPr>
            <p:cNvPr id="24" name="TextBox 29">
              <a:extLst>
                <a:ext uri="{FF2B5EF4-FFF2-40B4-BE49-F238E27FC236}">
                  <a16:creationId xmlns:a16="http://schemas.microsoft.com/office/drawing/2014/main" id="{9348CF05-93FF-0AE6-796C-2D5F1420F13A}"/>
                </a:ext>
              </a:extLst>
            </p:cNvPr>
            <p:cNvSpPr txBox="1"/>
            <p:nvPr/>
          </p:nvSpPr>
          <p:spPr>
            <a:xfrm>
              <a:off x="14965512" y="6755031"/>
              <a:ext cx="2293788"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25" name="Freeform 3">
              <a:extLst>
                <a:ext uri="{FF2B5EF4-FFF2-40B4-BE49-F238E27FC236}">
                  <a16:creationId xmlns:a16="http://schemas.microsoft.com/office/drawing/2014/main" id="{F926ADB2-18C8-AD93-3B58-68C340440133}"/>
                </a:ext>
              </a:extLst>
            </p:cNvPr>
            <p:cNvSpPr/>
            <p:nvPr/>
          </p:nvSpPr>
          <p:spPr>
            <a:xfrm>
              <a:off x="14184854" y="4959616"/>
              <a:ext cx="2560538" cy="2992543"/>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1"/>
              <a:stretch>
                <a:fillRect t="-451" r="-56646" b="-4863"/>
              </a:stretch>
            </a:blipFill>
          </p:spPr>
          <p:txBody>
            <a:bodyPr/>
            <a:lstStyle/>
            <a:p>
              <a:endParaRPr lang="ar-SA"/>
            </a:p>
          </p:txBody>
        </p:sp>
        <p:sp>
          <p:nvSpPr>
            <p:cNvPr id="26" name="TextBox 27">
              <a:extLst>
                <a:ext uri="{FF2B5EF4-FFF2-40B4-BE49-F238E27FC236}">
                  <a16:creationId xmlns:a16="http://schemas.microsoft.com/office/drawing/2014/main" id="{9E94E074-123B-B3EF-1573-C7D0B3B177BC}"/>
                </a:ext>
              </a:extLst>
            </p:cNvPr>
            <p:cNvSpPr txBox="1"/>
            <p:nvPr/>
          </p:nvSpPr>
          <p:spPr>
            <a:xfrm>
              <a:off x="14233670" y="5439906"/>
              <a:ext cx="2560539" cy="2500685"/>
            </a:xfrm>
            <a:prstGeom prst="rect">
              <a:avLst/>
            </a:prstGeom>
            <a:noFill/>
          </p:spPr>
          <p:txBody>
            <a:bodyPr wrap="square" lIns="0" tIns="0" rIns="0" bIns="0" rtlCol="0" anchor="t">
              <a:spAutoFit/>
            </a:bodyPr>
            <a:lstStyle/>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4. اختبار الاتصال مع الأنظمة الأخرى </a:t>
              </a:r>
              <a:endParaRPr lang="en-US" sz="5000" b="1" dirty="0">
                <a:solidFill>
                  <a:srgbClr val="0070C0"/>
                </a:solidFill>
                <a:latin typeface="Sakkal Majalla" panose="02000000000000000000" pitchFamily="2" charset="-78"/>
                <a:cs typeface="Sakkal Majalla" panose="02000000000000000000" pitchFamily="2" charset="-78"/>
              </a:endParaRPr>
            </a:p>
          </p:txBody>
        </p:sp>
      </p:grpSp>
      <p:grpSp>
        <p:nvGrpSpPr>
          <p:cNvPr id="27" name="مجموعة 26">
            <a:extLst>
              <a:ext uri="{FF2B5EF4-FFF2-40B4-BE49-F238E27FC236}">
                <a16:creationId xmlns:a16="http://schemas.microsoft.com/office/drawing/2014/main" id="{CCCA96B6-A778-9309-6C5B-C7E5CF2C07A2}"/>
              </a:ext>
            </a:extLst>
          </p:cNvPr>
          <p:cNvGrpSpPr/>
          <p:nvPr/>
        </p:nvGrpSpPr>
        <p:grpSpPr>
          <a:xfrm>
            <a:off x="12669314" y="2064788"/>
            <a:ext cx="3074446" cy="2992543"/>
            <a:chOff x="14184854" y="4959616"/>
            <a:chExt cx="3074446" cy="2992543"/>
          </a:xfrm>
        </p:grpSpPr>
        <p:sp>
          <p:nvSpPr>
            <p:cNvPr id="28" name="TextBox 29">
              <a:extLst>
                <a:ext uri="{FF2B5EF4-FFF2-40B4-BE49-F238E27FC236}">
                  <a16:creationId xmlns:a16="http://schemas.microsoft.com/office/drawing/2014/main" id="{4B1D28D1-255A-D720-3AAF-E954A3498AAF}"/>
                </a:ext>
              </a:extLst>
            </p:cNvPr>
            <p:cNvSpPr txBox="1"/>
            <p:nvPr/>
          </p:nvSpPr>
          <p:spPr>
            <a:xfrm>
              <a:off x="14965512" y="6755031"/>
              <a:ext cx="2293788"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29" name="Freeform 3">
              <a:extLst>
                <a:ext uri="{FF2B5EF4-FFF2-40B4-BE49-F238E27FC236}">
                  <a16:creationId xmlns:a16="http://schemas.microsoft.com/office/drawing/2014/main" id="{C9EBB597-5D8D-F77F-D8EE-70406788D297}"/>
                </a:ext>
              </a:extLst>
            </p:cNvPr>
            <p:cNvSpPr/>
            <p:nvPr/>
          </p:nvSpPr>
          <p:spPr>
            <a:xfrm>
              <a:off x="14184854" y="4959616"/>
              <a:ext cx="2560538" cy="2992543"/>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1"/>
              <a:stretch>
                <a:fillRect t="-451" r="-56646" b="-4863"/>
              </a:stretch>
            </a:blipFill>
          </p:spPr>
          <p:txBody>
            <a:bodyPr/>
            <a:lstStyle/>
            <a:p>
              <a:endParaRPr lang="ar-SA"/>
            </a:p>
          </p:txBody>
        </p:sp>
        <p:sp>
          <p:nvSpPr>
            <p:cNvPr id="30" name="TextBox 27">
              <a:extLst>
                <a:ext uri="{FF2B5EF4-FFF2-40B4-BE49-F238E27FC236}">
                  <a16:creationId xmlns:a16="http://schemas.microsoft.com/office/drawing/2014/main" id="{83F7044B-D77F-A3AF-2661-67A5924925B1}"/>
                </a:ext>
              </a:extLst>
            </p:cNvPr>
            <p:cNvSpPr txBox="1"/>
            <p:nvPr/>
          </p:nvSpPr>
          <p:spPr>
            <a:xfrm>
              <a:off x="14233670" y="5439906"/>
              <a:ext cx="2560539" cy="2500685"/>
            </a:xfrm>
            <a:prstGeom prst="rect">
              <a:avLst/>
            </a:prstGeom>
            <a:noFill/>
          </p:spPr>
          <p:txBody>
            <a:bodyPr wrap="square" lIns="0" tIns="0" rIns="0" bIns="0" rtlCol="0" anchor="t">
              <a:spAutoFit/>
            </a:bodyPr>
            <a:lstStyle/>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1. اختبار صحة البيانات المدخلة</a:t>
              </a:r>
              <a:endParaRPr lang="en-US" sz="5000" b="1" dirty="0">
                <a:solidFill>
                  <a:srgbClr val="0070C0"/>
                </a:solidFill>
                <a:latin typeface="Sakkal Majalla" panose="02000000000000000000" pitchFamily="2" charset="-78"/>
                <a:cs typeface="Sakkal Majalla" panose="02000000000000000000" pitchFamily="2" charset="-78"/>
              </a:endParaRPr>
            </a:p>
          </p:txBody>
        </p:sp>
      </p:grpSp>
      <p:grpSp>
        <p:nvGrpSpPr>
          <p:cNvPr id="31" name="مجموعة 30">
            <a:extLst>
              <a:ext uri="{FF2B5EF4-FFF2-40B4-BE49-F238E27FC236}">
                <a16:creationId xmlns:a16="http://schemas.microsoft.com/office/drawing/2014/main" id="{4A9EFB52-05AF-8005-E732-26CADF5789BF}"/>
              </a:ext>
            </a:extLst>
          </p:cNvPr>
          <p:cNvGrpSpPr/>
          <p:nvPr/>
        </p:nvGrpSpPr>
        <p:grpSpPr>
          <a:xfrm>
            <a:off x="11676222" y="4964990"/>
            <a:ext cx="3074446" cy="3705120"/>
            <a:chOff x="14184854" y="4959616"/>
            <a:chExt cx="3074446" cy="3021880"/>
          </a:xfrm>
        </p:grpSpPr>
        <p:sp>
          <p:nvSpPr>
            <p:cNvPr id="32" name="TextBox 29">
              <a:extLst>
                <a:ext uri="{FF2B5EF4-FFF2-40B4-BE49-F238E27FC236}">
                  <a16:creationId xmlns:a16="http://schemas.microsoft.com/office/drawing/2014/main" id="{D52650AF-0F78-18A9-8F77-978839499E08}"/>
                </a:ext>
              </a:extLst>
            </p:cNvPr>
            <p:cNvSpPr txBox="1"/>
            <p:nvPr/>
          </p:nvSpPr>
          <p:spPr>
            <a:xfrm>
              <a:off x="14965512" y="6755031"/>
              <a:ext cx="2293788"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33" name="Freeform 3">
              <a:extLst>
                <a:ext uri="{FF2B5EF4-FFF2-40B4-BE49-F238E27FC236}">
                  <a16:creationId xmlns:a16="http://schemas.microsoft.com/office/drawing/2014/main" id="{141498BD-FBB5-9F5E-6B32-F3D8DB886288}"/>
                </a:ext>
              </a:extLst>
            </p:cNvPr>
            <p:cNvSpPr/>
            <p:nvPr/>
          </p:nvSpPr>
          <p:spPr>
            <a:xfrm>
              <a:off x="14184854" y="4959616"/>
              <a:ext cx="2560538" cy="2992543"/>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1"/>
              <a:stretch>
                <a:fillRect t="-451" r="-56646" b="-4863"/>
              </a:stretch>
            </a:blipFill>
          </p:spPr>
          <p:txBody>
            <a:bodyPr/>
            <a:lstStyle/>
            <a:p>
              <a:endParaRPr lang="ar-SA"/>
            </a:p>
          </p:txBody>
        </p:sp>
        <p:sp>
          <p:nvSpPr>
            <p:cNvPr id="34" name="TextBox 27">
              <a:extLst>
                <a:ext uri="{FF2B5EF4-FFF2-40B4-BE49-F238E27FC236}">
                  <a16:creationId xmlns:a16="http://schemas.microsoft.com/office/drawing/2014/main" id="{7E3CD343-996B-DA07-673B-E85C938483FC}"/>
                </a:ext>
              </a:extLst>
            </p:cNvPr>
            <p:cNvSpPr txBox="1"/>
            <p:nvPr/>
          </p:nvSpPr>
          <p:spPr>
            <a:xfrm>
              <a:off x="14233671" y="5439906"/>
              <a:ext cx="2676322" cy="2541590"/>
            </a:xfrm>
            <a:prstGeom prst="rect">
              <a:avLst/>
            </a:prstGeom>
            <a:noFill/>
          </p:spPr>
          <p:txBody>
            <a:bodyPr wrap="square" lIns="0" tIns="0" rIns="0" bIns="0" rtlCol="0" anchor="t">
              <a:spAutoFit/>
            </a:bodyPr>
            <a:lstStyle/>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2. اختبار وظائف </a:t>
              </a:r>
            </a:p>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النظام</a:t>
              </a:r>
            </a:p>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 وقابلية الاستخدام</a:t>
              </a:r>
              <a:endParaRPr lang="en-US" sz="5000" b="1" dirty="0">
                <a:solidFill>
                  <a:srgbClr val="0070C0"/>
                </a:solidFill>
                <a:latin typeface="Sakkal Majalla" panose="02000000000000000000" pitchFamily="2" charset="-78"/>
                <a:cs typeface="Sakkal Majalla" panose="02000000000000000000" pitchFamily="2" charset="-78"/>
              </a:endParaRPr>
            </a:p>
          </p:txBody>
        </p:sp>
      </p:grpSp>
      <p:sp>
        <p:nvSpPr>
          <p:cNvPr id="35" name="Exellence">
            <a:extLst>
              <a:ext uri="{FF2B5EF4-FFF2-40B4-BE49-F238E27FC236}">
                <a16:creationId xmlns:a16="http://schemas.microsoft.com/office/drawing/2014/main" id="{F15C517B-0609-33B5-B1AE-4302020B77A6}"/>
              </a:ext>
            </a:extLst>
          </p:cNvPr>
          <p:cNvSpPr>
            <a:spLocks noChangeArrowheads="1"/>
          </p:cNvSpPr>
          <p:nvPr/>
        </p:nvSpPr>
        <p:spPr bwMode="auto">
          <a:xfrm>
            <a:off x="1048370" y="2222672"/>
            <a:ext cx="11392663" cy="1269578"/>
          </a:xfrm>
          <a:prstGeom prst="rect">
            <a:avLst/>
          </a:prstGeom>
          <a:noFill/>
          <a:ln>
            <a:noFill/>
          </a:ln>
        </p:spPr>
        <p:txBody>
          <a:bodyPr wrap="square" lIns="0" tIns="0" rIns="0" bIns="0" anchor="ctr">
            <a:spAutoFit/>
          </a:bodyPr>
          <a:lstStyle>
            <a:lvl1pPr defTabSz="1155700">
              <a:defRPr>
                <a:solidFill>
                  <a:schemeClr val="tx1"/>
                </a:solidFill>
                <a:latin typeface="Arial" panose="020B0604020202020204" pitchFamily="34" charset="0"/>
                <a:cs typeface="Arial" panose="020B0604020202020204" pitchFamily="34" charset="0"/>
              </a:defRPr>
            </a:lvl1pPr>
            <a:lvl2pPr marL="742950" indent="-285750" defTabSz="1155700">
              <a:defRPr>
                <a:solidFill>
                  <a:schemeClr val="tx1"/>
                </a:solidFill>
                <a:latin typeface="Arial" panose="020B0604020202020204" pitchFamily="34" charset="0"/>
                <a:cs typeface="Arial" panose="020B0604020202020204" pitchFamily="34" charset="0"/>
              </a:defRPr>
            </a:lvl2pPr>
            <a:lvl3pPr marL="1143000" indent="-228600" defTabSz="1155700">
              <a:defRPr>
                <a:solidFill>
                  <a:schemeClr val="tx1"/>
                </a:solidFill>
                <a:latin typeface="Arial" panose="020B0604020202020204" pitchFamily="34" charset="0"/>
                <a:cs typeface="Arial" panose="020B0604020202020204" pitchFamily="34" charset="0"/>
              </a:defRPr>
            </a:lvl3pPr>
            <a:lvl4pPr marL="1600200" indent="-228600" defTabSz="1155700">
              <a:defRPr>
                <a:solidFill>
                  <a:schemeClr val="tx1"/>
                </a:solidFill>
                <a:latin typeface="Arial" panose="020B0604020202020204" pitchFamily="34" charset="0"/>
                <a:cs typeface="Arial" panose="020B0604020202020204" pitchFamily="34" charset="0"/>
              </a:defRPr>
            </a:lvl4pPr>
            <a:lvl5pPr marL="2057400" indent="-228600" defTabSz="1155700">
              <a:defRPr>
                <a:solidFill>
                  <a:schemeClr val="tx1"/>
                </a:solidFill>
                <a:latin typeface="Arial" panose="020B0604020202020204" pitchFamily="34" charset="0"/>
                <a:cs typeface="Arial" panose="020B0604020202020204" pitchFamily="34" charset="0"/>
              </a:defRPr>
            </a:lvl5pPr>
            <a:lvl6pPr marL="25146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a:lnSpc>
                <a:spcPct val="150000"/>
              </a:lnSpc>
              <a:defRPr/>
            </a:pPr>
            <a:r>
              <a:rPr lang="ar-SA" altLang="ar-SA" sz="6000" b="1" dirty="0">
                <a:solidFill>
                  <a:srgbClr val="800000"/>
                </a:solidFill>
                <a:latin typeface="Adobe Arabic" panose="02040503050201020203" pitchFamily="18" charset="-78"/>
                <a:ea typeface="Montserrat Regular"/>
                <a:cs typeface="Adobe Arabic" panose="02040503050201020203" pitchFamily="18" charset="-78"/>
                <a:sym typeface="Helvetica" panose="020B0604020202020204" pitchFamily="34" charset="0"/>
              </a:rPr>
              <a:t>اختاري طريقة تطبيق الاختبار المناسبة للعبارات التالية :</a:t>
            </a:r>
          </a:p>
        </p:txBody>
      </p:sp>
    </p:spTree>
    <p:extLst>
      <p:ext uri="{BB962C8B-B14F-4D97-AF65-F5344CB8AC3E}">
        <p14:creationId xmlns:p14="http://schemas.microsoft.com/office/powerpoint/2010/main" val="359085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27"/>
                                        </p:tgtEl>
                                      </p:cBhvr>
                                    </p:animEffect>
                                    <p:anim calcmode="lin" valueType="num">
                                      <p:cBhvr>
                                        <p:cTn id="7" dur="2000"/>
                                        <p:tgtEl>
                                          <p:spTgt spid="2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27"/>
                                        </p:tgtEl>
                                        <p:attrNameLst>
                                          <p:attrName>ppt_h</p:attrName>
                                        </p:attrNameLst>
                                      </p:cBhvr>
                                      <p:tavLst>
                                        <p:tav tm="0">
                                          <p:val>
                                            <p:strVal val="ppt_h"/>
                                          </p:val>
                                        </p:tav>
                                        <p:tav tm="100000">
                                          <p:val>
                                            <p:strVal val="ppt_h"/>
                                          </p:val>
                                        </p:tav>
                                      </p:tavLst>
                                    </p:anim>
                                    <p:set>
                                      <p:cBhvr>
                                        <p:cTn id="9" dur="1" fill="hold">
                                          <p:stCondLst>
                                            <p:cond delay="1999"/>
                                          </p:stCondLst>
                                        </p:cTn>
                                        <p:tgtEl>
                                          <p:spTgt spid="27"/>
                                        </p:tgtEl>
                                        <p:attrNameLst>
                                          <p:attrName>style.visibility</p:attrName>
                                        </p:attrNameLst>
                                      </p:cBhvr>
                                      <p:to>
                                        <p:strVal val="hidden"/>
                                      </p:to>
                                    </p:set>
                                  </p:childTnLst>
                                </p:cTn>
                              </p:par>
                              <p:par>
                                <p:cTn id="10" presetID="45" presetClass="exit" presetSubtype="0" fill="hold" nodeType="withEffect">
                                  <p:stCondLst>
                                    <p:cond delay="0"/>
                                  </p:stCondLst>
                                  <p:childTnLst>
                                    <p:animEffect transition="out" filter="fade">
                                      <p:cBhvr>
                                        <p:cTn id="11" dur="2000"/>
                                        <p:tgtEl>
                                          <p:spTgt spid="23"/>
                                        </p:tgtEl>
                                      </p:cBhvr>
                                    </p:animEffect>
                                    <p:anim calcmode="lin" valueType="num">
                                      <p:cBhvr>
                                        <p:cTn id="12" dur="2000"/>
                                        <p:tgtEl>
                                          <p:spTgt spid="2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 dur="2000"/>
                                        <p:tgtEl>
                                          <p:spTgt spid="23"/>
                                        </p:tgtEl>
                                        <p:attrNameLst>
                                          <p:attrName>ppt_h</p:attrName>
                                        </p:attrNameLst>
                                      </p:cBhvr>
                                      <p:tavLst>
                                        <p:tav tm="0">
                                          <p:val>
                                            <p:strVal val="ppt_h"/>
                                          </p:val>
                                        </p:tav>
                                        <p:tav tm="100000">
                                          <p:val>
                                            <p:strVal val="ppt_h"/>
                                          </p:val>
                                        </p:tav>
                                      </p:tavLst>
                                    </p:anim>
                                    <p:set>
                                      <p:cBhvr>
                                        <p:cTn id="14" dur="1" fill="hold">
                                          <p:stCondLst>
                                            <p:cond delay="1999"/>
                                          </p:stCondLst>
                                        </p:cTn>
                                        <p:tgtEl>
                                          <p:spTgt spid="23"/>
                                        </p:tgtEl>
                                        <p:attrNameLst>
                                          <p:attrName>style.visibility</p:attrName>
                                        </p:attrNameLst>
                                      </p:cBhvr>
                                      <p:to>
                                        <p:strVal val="hidden"/>
                                      </p:to>
                                    </p:set>
                                  </p:childTnLst>
                                </p:cTn>
                              </p:par>
                              <p:par>
                                <p:cTn id="15" presetID="45" presetClass="exit" presetSubtype="0" fill="hold" nodeType="withEffect">
                                  <p:stCondLst>
                                    <p:cond delay="0"/>
                                  </p:stCondLst>
                                  <p:childTnLst>
                                    <p:animEffect transition="out" filter="fade">
                                      <p:cBhvr>
                                        <p:cTn id="16" dur="2000"/>
                                        <p:tgtEl>
                                          <p:spTgt spid="9"/>
                                        </p:tgtEl>
                                      </p:cBhvr>
                                    </p:animEffect>
                                    <p:anim calcmode="lin" valueType="num">
                                      <p:cBhvr>
                                        <p:cTn id="17" dur="2000"/>
                                        <p:tgtEl>
                                          <p:spTgt spid="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 dur="2000"/>
                                        <p:tgtEl>
                                          <p:spTgt spid="9"/>
                                        </p:tgtEl>
                                        <p:attrNameLst>
                                          <p:attrName>ppt_h</p:attrName>
                                        </p:attrNameLst>
                                      </p:cBhvr>
                                      <p:tavLst>
                                        <p:tav tm="0">
                                          <p:val>
                                            <p:strVal val="ppt_h"/>
                                          </p:val>
                                        </p:tav>
                                        <p:tav tm="100000">
                                          <p:val>
                                            <p:strVal val="ppt_h"/>
                                          </p:val>
                                        </p:tav>
                                      </p:tavLst>
                                    </p:anim>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ar-SA"/>
          </a:p>
        </p:txBody>
      </p:sp>
      <p:grpSp>
        <p:nvGrpSpPr>
          <p:cNvPr id="3" name="Group 3"/>
          <p:cNvGrpSpPr/>
          <p:nvPr/>
        </p:nvGrpSpPr>
        <p:grpSpPr>
          <a:xfrm>
            <a:off x="-838200" y="1178807"/>
            <a:ext cx="17830800" cy="9261556"/>
            <a:chOff x="0" y="0"/>
            <a:chExt cx="18749433" cy="9183064"/>
          </a:xfrm>
        </p:grpSpPr>
        <p:sp>
          <p:nvSpPr>
            <p:cNvPr id="4" name="Freeform 4"/>
            <p:cNvSpPr/>
            <p:nvPr/>
          </p:nvSpPr>
          <p:spPr>
            <a:xfrm rot="-78066">
              <a:off x="968257" y="961703"/>
              <a:ext cx="16705887" cy="7257036"/>
            </a:xfrm>
            <a:custGeom>
              <a:avLst/>
              <a:gdLst/>
              <a:ahLst/>
              <a:cxnLst/>
              <a:rect l="l" t="t" r="r" b="b"/>
              <a:pathLst>
                <a:path w="16705887" h="7257036">
                  <a:moveTo>
                    <a:pt x="0" y="0"/>
                  </a:moveTo>
                  <a:lnTo>
                    <a:pt x="16705886" y="0"/>
                  </a:lnTo>
                  <a:lnTo>
                    <a:pt x="16705886" y="7257035"/>
                  </a:lnTo>
                  <a:lnTo>
                    <a:pt x="0" y="7257035"/>
                  </a:lnTo>
                  <a:lnTo>
                    <a:pt x="0" y="0"/>
                  </a:lnTo>
                  <a:close/>
                </a:path>
              </a:pathLst>
            </a:custGeom>
            <a:blipFill>
              <a:blip r:embed="rId3"/>
              <a:stretch>
                <a:fillRect t="-28026" r="-8637" b="-62976"/>
              </a:stretch>
            </a:blipFill>
          </p:spPr>
          <p:txBody>
            <a:bodyPr/>
            <a:lstStyle/>
            <a:p>
              <a:endParaRPr lang="ar-SA"/>
            </a:p>
          </p:txBody>
        </p:sp>
        <p:sp>
          <p:nvSpPr>
            <p:cNvPr id="5" name="Freeform 5"/>
            <p:cNvSpPr/>
            <p:nvPr/>
          </p:nvSpPr>
          <p:spPr>
            <a:xfrm rot="-2572215">
              <a:off x="-115252" y="1208538"/>
              <a:ext cx="4042889" cy="1248445"/>
            </a:xfrm>
            <a:custGeom>
              <a:avLst/>
              <a:gdLst/>
              <a:ahLst/>
              <a:cxnLst/>
              <a:rect l="l" t="t" r="r" b="b"/>
              <a:pathLst>
                <a:path w="4042889" h="1248445">
                  <a:moveTo>
                    <a:pt x="0" y="0"/>
                  </a:moveTo>
                  <a:lnTo>
                    <a:pt x="4042889" y="0"/>
                  </a:lnTo>
                  <a:lnTo>
                    <a:pt x="4042889" y="1248445"/>
                  </a:lnTo>
                  <a:lnTo>
                    <a:pt x="0" y="1248445"/>
                  </a:lnTo>
                  <a:lnTo>
                    <a:pt x="0" y="0"/>
                  </a:lnTo>
                  <a:close/>
                </a:path>
              </a:pathLst>
            </a:custGeom>
            <a:blipFill>
              <a:blip r:embed="rId4">
                <a:alphaModFix amt="57000"/>
              </a:blip>
              <a:stretch>
                <a:fillRect t="-6513" r="-3391"/>
              </a:stretch>
            </a:blipFill>
          </p:spPr>
          <p:txBody>
            <a:bodyPr/>
            <a:lstStyle/>
            <a:p>
              <a:endParaRPr lang="ar-SA"/>
            </a:p>
          </p:txBody>
        </p:sp>
        <p:sp>
          <p:nvSpPr>
            <p:cNvPr id="6" name="Freeform 6"/>
            <p:cNvSpPr/>
            <p:nvPr/>
          </p:nvSpPr>
          <p:spPr>
            <a:xfrm rot="-2572215">
              <a:off x="14821796" y="6726082"/>
              <a:ext cx="4042889" cy="1248445"/>
            </a:xfrm>
            <a:custGeom>
              <a:avLst/>
              <a:gdLst/>
              <a:ahLst/>
              <a:cxnLst/>
              <a:rect l="l" t="t" r="r" b="b"/>
              <a:pathLst>
                <a:path w="4042889" h="1248445">
                  <a:moveTo>
                    <a:pt x="0" y="0"/>
                  </a:moveTo>
                  <a:lnTo>
                    <a:pt x="4042889" y="0"/>
                  </a:lnTo>
                  <a:lnTo>
                    <a:pt x="4042889" y="1248444"/>
                  </a:lnTo>
                  <a:lnTo>
                    <a:pt x="0" y="1248444"/>
                  </a:lnTo>
                  <a:lnTo>
                    <a:pt x="0" y="0"/>
                  </a:lnTo>
                  <a:close/>
                </a:path>
              </a:pathLst>
            </a:custGeom>
            <a:blipFill>
              <a:blip r:embed="rId4">
                <a:alphaModFix amt="57000"/>
              </a:blip>
              <a:stretch>
                <a:fillRect t="-6513" r="-3391"/>
              </a:stretch>
            </a:blipFill>
          </p:spPr>
          <p:txBody>
            <a:bodyPr/>
            <a:lstStyle/>
            <a:p>
              <a:endParaRPr lang="ar-SA"/>
            </a:p>
          </p:txBody>
        </p:sp>
      </p:grpSp>
      <p:sp>
        <p:nvSpPr>
          <p:cNvPr id="7" name="Freeform 7"/>
          <p:cNvSpPr/>
          <p:nvPr/>
        </p:nvSpPr>
        <p:spPr>
          <a:xfrm rot="2951973">
            <a:off x="-1335923" y="-256851"/>
            <a:ext cx="3799654" cy="2051813"/>
          </a:xfrm>
          <a:custGeom>
            <a:avLst/>
            <a:gdLst/>
            <a:ahLst/>
            <a:cxnLst/>
            <a:rect l="l" t="t" r="r" b="b"/>
            <a:pathLst>
              <a:path w="3799654" h="2051813">
                <a:moveTo>
                  <a:pt x="0" y="0"/>
                </a:moveTo>
                <a:lnTo>
                  <a:pt x="3799654" y="0"/>
                </a:lnTo>
                <a:lnTo>
                  <a:pt x="3799654" y="2051814"/>
                </a:lnTo>
                <a:lnTo>
                  <a:pt x="0" y="20518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a:p>
        </p:txBody>
      </p:sp>
      <p:sp>
        <p:nvSpPr>
          <p:cNvPr id="8" name="Freeform 8"/>
          <p:cNvSpPr/>
          <p:nvPr/>
        </p:nvSpPr>
        <p:spPr>
          <a:xfrm>
            <a:off x="15477715" y="7601692"/>
            <a:ext cx="2277206" cy="2020503"/>
          </a:xfrm>
          <a:custGeom>
            <a:avLst/>
            <a:gdLst/>
            <a:ahLst/>
            <a:cxnLst/>
            <a:rect l="l" t="t" r="r" b="b"/>
            <a:pathLst>
              <a:path w="2277206" h="2020503">
                <a:moveTo>
                  <a:pt x="0" y="0"/>
                </a:moveTo>
                <a:lnTo>
                  <a:pt x="2277207" y="0"/>
                </a:lnTo>
                <a:lnTo>
                  <a:pt x="2277207" y="2020503"/>
                </a:lnTo>
                <a:lnTo>
                  <a:pt x="0" y="20205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ar-SA"/>
          </a:p>
        </p:txBody>
      </p:sp>
      <p:grpSp>
        <p:nvGrpSpPr>
          <p:cNvPr id="12" name="مجموعة 11">
            <a:extLst>
              <a:ext uri="{FF2B5EF4-FFF2-40B4-BE49-F238E27FC236}">
                <a16:creationId xmlns:a16="http://schemas.microsoft.com/office/drawing/2014/main" id="{4CA78C94-38A8-AB97-7A85-7E37F94F5C2C}"/>
              </a:ext>
            </a:extLst>
          </p:cNvPr>
          <p:cNvGrpSpPr/>
          <p:nvPr/>
        </p:nvGrpSpPr>
        <p:grpSpPr>
          <a:xfrm>
            <a:off x="5257800" y="208274"/>
            <a:ext cx="11977777" cy="1159829"/>
            <a:chOff x="1521370" y="593817"/>
            <a:chExt cx="11977777" cy="1159829"/>
          </a:xfrm>
        </p:grpSpPr>
        <p:grpSp>
          <p:nvGrpSpPr>
            <p:cNvPr id="13" name="Group 2">
              <a:extLst>
                <a:ext uri="{FF2B5EF4-FFF2-40B4-BE49-F238E27FC236}">
                  <a16:creationId xmlns:a16="http://schemas.microsoft.com/office/drawing/2014/main" id="{26DCBCCE-E61F-17B1-6F90-1495D1AAC32D}"/>
                </a:ext>
              </a:extLst>
            </p:cNvPr>
            <p:cNvGrpSpPr/>
            <p:nvPr/>
          </p:nvGrpSpPr>
          <p:grpSpPr>
            <a:xfrm>
              <a:off x="1521370" y="593817"/>
              <a:ext cx="11977777" cy="1159829"/>
              <a:chOff x="-5271045" y="0"/>
              <a:chExt cx="15970375" cy="1546438"/>
            </a:xfrm>
          </p:grpSpPr>
          <p:sp>
            <p:nvSpPr>
              <p:cNvPr id="15" name="Freeform 4">
                <a:extLst>
                  <a:ext uri="{FF2B5EF4-FFF2-40B4-BE49-F238E27FC236}">
                    <a16:creationId xmlns:a16="http://schemas.microsoft.com/office/drawing/2014/main" id="{417B3F7A-759E-D88A-75D9-238AD5EC3D9C}"/>
                  </a:ext>
                </a:extLst>
              </p:cNvPr>
              <p:cNvSpPr/>
              <p:nvPr/>
            </p:nvSpPr>
            <p:spPr>
              <a:xfrm>
                <a:off x="-5271045" y="0"/>
                <a:ext cx="15381887" cy="1483315"/>
              </a:xfrm>
              <a:custGeom>
                <a:avLst/>
                <a:gdLst/>
                <a:ahLst/>
                <a:cxnLst/>
                <a:rect l="l" t="t" r="r" b="b"/>
                <a:pathLst>
                  <a:path w="2039731" h="299240">
                    <a:moveTo>
                      <a:pt x="0" y="0"/>
                    </a:moveTo>
                    <a:lnTo>
                      <a:pt x="2039731" y="0"/>
                    </a:lnTo>
                    <a:lnTo>
                      <a:pt x="2039731" y="299240"/>
                    </a:lnTo>
                    <a:lnTo>
                      <a:pt x="0" y="299240"/>
                    </a:lnTo>
                    <a:close/>
                  </a:path>
                </a:pathLst>
              </a:custGeom>
              <a:solidFill>
                <a:schemeClr val="accent2">
                  <a:lumMod val="60000"/>
                  <a:lumOff val="40000"/>
                </a:schemeClr>
              </a:solidFill>
              <a:ln>
                <a:noFill/>
              </a:ln>
            </p:spPr>
            <p:txBody>
              <a:bodyPr/>
              <a:lstStyle/>
              <a:p>
                <a:pPr algn="r" rtl="1"/>
                <a:endParaRPr lang="ar-SA">
                  <a:cs typeface="PT Bold Heading" panose="02010400000000000000" pitchFamily="2" charset="-78"/>
                </a:endParaRPr>
              </a:p>
            </p:txBody>
          </p:sp>
          <p:sp>
            <p:nvSpPr>
              <p:cNvPr id="16" name="Freeform 7">
                <a:extLst>
                  <a:ext uri="{FF2B5EF4-FFF2-40B4-BE49-F238E27FC236}">
                    <a16:creationId xmlns:a16="http://schemas.microsoft.com/office/drawing/2014/main" id="{3FFF112A-FEFE-EDB2-A4CD-2A653F2B0049}"/>
                  </a:ext>
                </a:extLst>
              </p:cNvPr>
              <p:cNvSpPr/>
              <p:nvPr/>
            </p:nvSpPr>
            <p:spPr>
              <a:xfrm>
                <a:off x="-4559845" y="217089"/>
                <a:ext cx="14670684" cy="1266225"/>
              </a:xfrm>
              <a:custGeom>
                <a:avLst/>
                <a:gdLst/>
                <a:ahLst/>
                <a:cxnLst/>
                <a:rect l="l" t="t" r="r" b="b"/>
                <a:pathLst>
                  <a:path w="1971439" h="255445">
                    <a:moveTo>
                      <a:pt x="9988" y="0"/>
                    </a:moveTo>
                    <a:lnTo>
                      <a:pt x="1961451" y="0"/>
                    </a:lnTo>
                    <a:cubicBezTo>
                      <a:pt x="1966967" y="0"/>
                      <a:pt x="1971439" y="4472"/>
                      <a:pt x="1971439" y="9988"/>
                    </a:cubicBezTo>
                    <a:lnTo>
                      <a:pt x="1971439" y="245457"/>
                    </a:lnTo>
                    <a:cubicBezTo>
                      <a:pt x="1971439" y="248106"/>
                      <a:pt x="1970387" y="250646"/>
                      <a:pt x="1968514" y="252519"/>
                    </a:cubicBezTo>
                    <a:cubicBezTo>
                      <a:pt x="1966641" y="254392"/>
                      <a:pt x="1964100" y="255445"/>
                      <a:pt x="1961451" y="255445"/>
                    </a:cubicBezTo>
                    <a:lnTo>
                      <a:pt x="9988" y="255445"/>
                    </a:lnTo>
                    <a:cubicBezTo>
                      <a:pt x="7339" y="255445"/>
                      <a:pt x="4799" y="254392"/>
                      <a:pt x="2925" y="252519"/>
                    </a:cubicBezTo>
                    <a:cubicBezTo>
                      <a:pt x="1052" y="250646"/>
                      <a:pt x="0" y="248106"/>
                      <a:pt x="0" y="245457"/>
                    </a:cubicBezTo>
                    <a:lnTo>
                      <a:pt x="0" y="9988"/>
                    </a:lnTo>
                    <a:cubicBezTo>
                      <a:pt x="0" y="7339"/>
                      <a:pt x="1052" y="4799"/>
                      <a:pt x="2925" y="2925"/>
                    </a:cubicBezTo>
                    <a:cubicBezTo>
                      <a:pt x="4799" y="1052"/>
                      <a:pt x="7339" y="0"/>
                      <a:pt x="9988" y="0"/>
                    </a:cubicBezTo>
                    <a:close/>
                  </a:path>
                </a:pathLst>
              </a:custGeom>
              <a:solidFill>
                <a:srgbClr val="FFFFFF"/>
              </a:solidFill>
              <a:ln w="38100">
                <a:solidFill>
                  <a:schemeClr val="accent2">
                    <a:lumMod val="75000"/>
                  </a:schemeClr>
                </a:solidFill>
              </a:ln>
              <a:effectLst>
                <a:outerShdw blurRad="50800" dist="38100" dir="5400000" algn="t" rotWithShape="0">
                  <a:prstClr val="black">
                    <a:alpha val="40000"/>
                  </a:prstClr>
                </a:outerShdw>
              </a:effectLst>
            </p:spPr>
            <p:txBody>
              <a:bodyPr/>
              <a:lstStyle/>
              <a:p>
                <a:pPr algn="r" rtl="1"/>
                <a:endParaRPr lang="ar-SA">
                  <a:cs typeface="PT Bold Heading" panose="02010400000000000000" pitchFamily="2" charset="-78"/>
                </a:endParaRPr>
              </a:p>
            </p:txBody>
          </p:sp>
          <p:sp>
            <p:nvSpPr>
              <p:cNvPr id="17" name="TextBox 9">
                <a:extLst>
                  <a:ext uri="{FF2B5EF4-FFF2-40B4-BE49-F238E27FC236}">
                    <a16:creationId xmlns:a16="http://schemas.microsoft.com/office/drawing/2014/main" id="{B8D20AD4-4D60-E9CC-6411-F0F755A007B9}"/>
                  </a:ext>
                </a:extLst>
              </p:cNvPr>
              <p:cNvSpPr txBox="1"/>
              <p:nvPr/>
            </p:nvSpPr>
            <p:spPr>
              <a:xfrm>
                <a:off x="-4233933" y="489169"/>
                <a:ext cx="13249984" cy="807913"/>
              </a:xfrm>
              <a:prstGeom prst="rect">
                <a:avLst/>
              </a:prstGeom>
            </p:spPr>
            <p:txBody>
              <a:bodyPr wrap="square" lIns="0" tIns="0" rIns="0" bIns="0" rtlCol="0" anchor="t">
                <a:spAutoFit/>
              </a:bodyPr>
              <a:lstStyle/>
              <a:p>
                <a:pPr algn="ctr" rtl="1">
                  <a:lnSpc>
                    <a:spcPts val="3883"/>
                  </a:lnSpc>
                </a:pPr>
                <a:r>
                  <a:rPr lang="ar-SA" sz="6000" b="1" dirty="0">
                    <a:solidFill>
                      <a:srgbClr val="17383E"/>
                    </a:solidFill>
                    <a:latin typeface="Adobe Arabic" panose="02040503050201020203" pitchFamily="18" charset="-78"/>
                    <a:cs typeface="Adobe Arabic" panose="02040503050201020203" pitchFamily="18" charset="-78"/>
                  </a:rPr>
                  <a:t>التطوير والاختبار </a:t>
                </a:r>
                <a:r>
                  <a:rPr lang="en-US" sz="6000" b="1" dirty="0">
                    <a:solidFill>
                      <a:srgbClr val="17383E"/>
                    </a:solidFill>
                    <a:latin typeface="Adobe Arabic" panose="02040503050201020203" pitchFamily="18" charset="-78"/>
                    <a:cs typeface="Adobe Arabic" panose="02040503050201020203" pitchFamily="18" charset="-78"/>
                  </a:rPr>
                  <a:t>Development and Testing</a:t>
                </a:r>
                <a:endParaRPr lang="en-US" sz="4500" b="1" dirty="0">
                  <a:solidFill>
                    <a:srgbClr val="17383E"/>
                  </a:solidFill>
                  <a:latin typeface="Corbel Light" panose="020B0303020204020204" pitchFamily="34" charset="0"/>
                  <a:cs typeface="Sakkal Majalla" panose="02000000000000000000" pitchFamily="2" charset="-78"/>
                </a:endParaRPr>
              </a:p>
            </p:txBody>
          </p:sp>
          <p:sp>
            <p:nvSpPr>
              <p:cNvPr id="18" name="Freeform 11">
                <a:extLst>
                  <a:ext uri="{FF2B5EF4-FFF2-40B4-BE49-F238E27FC236}">
                    <a16:creationId xmlns:a16="http://schemas.microsoft.com/office/drawing/2014/main" id="{B4D540A3-490C-75F9-CAB9-7F1F39435987}"/>
                  </a:ext>
                </a:extLst>
              </p:cNvPr>
              <p:cNvSpPr/>
              <p:nvPr/>
            </p:nvSpPr>
            <p:spPr>
              <a:xfrm>
                <a:off x="9159792" y="0"/>
                <a:ext cx="1539538" cy="154643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60000"/>
                  <a:lumOff val="40000"/>
                </a:schemeClr>
              </a:solidFill>
              <a:ln>
                <a:solidFill>
                  <a:schemeClr val="accent2">
                    <a:lumMod val="75000"/>
                  </a:schemeClr>
                </a:solidFill>
              </a:ln>
            </p:spPr>
            <p:txBody>
              <a:bodyPr/>
              <a:lstStyle/>
              <a:p>
                <a:pPr algn="r" rtl="1"/>
                <a:endParaRPr lang="ar-SA">
                  <a:cs typeface="PT Bold Heading" panose="02010400000000000000" pitchFamily="2" charset="-78"/>
                </a:endParaRPr>
              </a:p>
            </p:txBody>
          </p:sp>
          <p:sp>
            <p:nvSpPr>
              <p:cNvPr id="19" name="TextBox 13">
                <a:extLst>
                  <a:ext uri="{FF2B5EF4-FFF2-40B4-BE49-F238E27FC236}">
                    <a16:creationId xmlns:a16="http://schemas.microsoft.com/office/drawing/2014/main" id="{20DBF9FE-CBA5-5503-9AD7-B3FE2008DF79}"/>
                  </a:ext>
                </a:extLst>
              </p:cNvPr>
              <p:cNvSpPr txBox="1"/>
              <p:nvPr/>
            </p:nvSpPr>
            <p:spPr>
              <a:xfrm>
                <a:off x="9517371" y="426045"/>
                <a:ext cx="921075" cy="756617"/>
              </a:xfrm>
              <a:prstGeom prst="rect">
                <a:avLst/>
              </a:prstGeom>
            </p:spPr>
            <p:txBody>
              <a:bodyPr wrap="square" lIns="0" tIns="0" rIns="0" bIns="0" rtlCol="0" anchor="t">
                <a:spAutoFit/>
              </a:bodyPr>
              <a:lstStyle/>
              <a:p>
                <a:pPr algn="ctr" rtl="1">
                  <a:lnSpc>
                    <a:spcPts val="3883"/>
                  </a:lnSpc>
                </a:pPr>
                <a:endParaRPr lang="en-US" sz="5000" b="1" dirty="0">
                  <a:solidFill>
                    <a:srgbClr val="FFFFFF"/>
                  </a:solidFill>
                  <a:latin typeface="Sakkal Majalla" panose="02000000000000000000" pitchFamily="2" charset="-78"/>
                  <a:cs typeface="Sakkal Majalla" panose="02000000000000000000" pitchFamily="2" charset="-78"/>
                </a:endParaRPr>
              </a:p>
            </p:txBody>
          </p:sp>
        </p:grpSp>
        <p:sp>
          <p:nvSpPr>
            <p:cNvPr id="14" name="مستطيل 13">
              <a:extLst>
                <a:ext uri="{FF2B5EF4-FFF2-40B4-BE49-F238E27FC236}">
                  <a16:creationId xmlns:a16="http://schemas.microsoft.com/office/drawing/2014/main" id="{763DB2FC-781F-EDE1-EDF4-17B7061D7AD9}"/>
                </a:ext>
              </a:extLst>
            </p:cNvPr>
            <p:cNvSpPr/>
            <p:nvPr/>
          </p:nvSpPr>
          <p:spPr>
            <a:xfrm>
              <a:off x="12612678" y="759988"/>
              <a:ext cx="574195" cy="923330"/>
            </a:xfrm>
            <a:prstGeom prst="rect">
              <a:avLst/>
            </a:prstGeom>
            <a:noFill/>
          </p:spPr>
          <p:txBody>
            <a:bodyPr wrap="none" lIns="91440" tIns="45720" rIns="91440" bIns="45720">
              <a:spAutoFit/>
            </a:bodyPr>
            <a:lstStyle/>
            <a:p>
              <a:pPr algn="ctr"/>
              <a:r>
                <a:rPr lang="ar-SA" sz="5400" b="1" cap="none" spc="0" dirty="0">
                  <a:ln w="22225">
                    <a:solidFill>
                      <a:schemeClr val="tx2">
                        <a:lumMod val="75000"/>
                      </a:schemeClr>
                    </a:solidFill>
                    <a:prstDash val="solid"/>
                  </a:ln>
                  <a:effectLst/>
                </a:rPr>
                <a:t>3</a:t>
              </a:r>
            </a:p>
          </p:txBody>
        </p:sp>
      </p:grpSp>
      <p:sp>
        <p:nvSpPr>
          <p:cNvPr id="20" name="Freeform 4">
            <a:extLst>
              <a:ext uri="{FF2B5EF4-FFF2-40B4-BE49-F238E27FC236}">
                <a16:creationId xmlns:a16="http://schemas.microsoft.com/office/drawing/2014/main" id="{FAA4FBA3-9969-545E-1B6E-28DEF328133B}"/>
              </a:ext>
            </a:extLst>
          </p:cNvPr>
          <p:cNvSpPr/>
          <p:nvPr/>
        </p:nvSpPr>
        <p:spPr>
          <a:xfrm rot="2464724">
            <a:off x="16979656" y="-105414"/>
            <a:ext cx="548388" cy="1073358"/>
          </a:xfrm>
          <a:custGeom>
            <a:avLst/>
            <a:gdLst/>
            <a:ahLst/>
            <a:cxnLst/>
            <a:rect l="l" t="t" r="r" b="b"/>
            <a:pathLst>
              <a:path w="548388" h="1073358">
                <a:moveTo>
                  <a:pt x="0" y="0"/>
                </a:moveTo>
                <a:lnTo>
                  <a:pt x="548389" y="0"/>
                </a:lnTo>
                <a:lnTo>
                  <a:pt x="548389" y="1073358"/>
                </a:lnTo>
                <a:lnTo>
                  <a:pt x="0" y="10733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ar-SA"/>
          </a:p>
        </p:txBody>
      </p:sp>
      <p:sp>
        <p:nvSpPr>
          <p:cNvPr id="22" name="Exellence">
            <a:extLst>
              <a:ext uri="{FF2B5EF4-FFF2-40B4-BE49-F238E27FC236}">
                <a16:creationId xmlns:a16="http://schemas.microsoft.com/office/drawing/2014/main" id="{1DDB68C4-3010-17A1-DDB6-80421FA19085}"/>
              </a:ext>
            </a:extLst>
          </p:cNvPr>
          <p:cNvSpPr>
            <a:spLocks noChangeArrowheads="1"/>
          </p:cNvSpPr>
          <p:nvPr/>
        </p:nvSpPr>
        <p:spPr bwMode="auto">
          <a:xfrm>
            <a:off x="1236614" y="3604495"/>
            <a:ext cx="10365126" cy="5424562"/>
          </a:xfrm>
          <a:prstGeom prst="rect">
            <a:avLst/>
          </a:prstGeom>
          <a:noFill/>
          <a:ln>
            <a:noFill/>
          </a:ln>
        </p:spPr>
        <p:txBody>
          <a:bodyPr wrap="square" lIns="0" tIns="0" rIns="0" bIns="0" anchor="ctr">
            <a:spAutoFit/>
          </a:bodyPr>
          <a:lstStyle>
            <a:lvl1pPr defTabSz="1155700">
              <a:defRPr>
                <a:solidFill>
                  <a:schemeClr val="tx1"/>
                </a:solidFill>
                <a:latin typeface="Arial" panose="020B0604020202020204" pitchFamily="34" charset="0"/>
                <a:cs typeface="Arial" panose="020B0604020202020204" pitchFamily="34" charset="0"/>
              </a:defRPr>
            </a:lvl1pPr>
            <a:lvl2pPr marL="742950" indent="-285750" defTabSz="1155700">
              <a:defRPr>
                <a:solidFill>
                  <a:schemeClr val="tx1"/>
                </a:solidFill>
                <a:latin typeface="Arial" panose="020B0604020202020204" pitchFamily="34" charset="0"/>
                <a:cs typeface="Arial" panose="020B0604020202020204" pitchFamily="34" charset="0"/>
              </a:defRPr>
            </a:lvl2pPr>
            <a:lvl3pPr marL="1143000" indent="-228600" defTabSz="1155700">
              <a:defRPr>
                <a:solidFill>
                  <a:schemeClr val="tx1"/>
                </a:solidFill>
                <a:latin typeface="Arial" panose="020B0604020202020204" pitchFamily="34" charset="0"/>
                <a:cs typeface="Arial" panose="020B0604020202020204" pitchFamily="34" charset="0"/>
              </a:defRPr>
            </a:lvl3pPr>
            <a:lvl4pPr marL="1600200" indent="-228600" defTabSz="1155700">
              <a:defRPr>
                <a:solidFill>
                  <a:schemeClr val="tx1"/>
                </a:solidFill>
                <a:latin typeface="Arial" panose="020B0604020202020204" pitchFamily="34" charset="0"/>
                <a:cs typeface="Arial" panose="020B0604020202020204" pitchFamily="34" charset="0"/>
              </a:defRPr>
            </a:lvl4pPr>
            <a:lvl5pPr marL="2057400" indent="-228600" defTabSz="1155700">
              <a:defRPr>
                <a:solidFill>
                  <a:schemeClr val="tx1"/>
                </a:solidFill>
                <a:latin typeface="Arial" panose="020B0604020202020204" pitchFamily="34" charset="0"/>
                <a:cs typeface="Arial" panose="020B0604020202020204" pitchFamily="34" charset="0"/>
              </a:defRPr>
            </a:lvl5pPr>
            <a:lvl6pPr marL="25146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a:lnSpc>
                <a:spcPct val="150000"/>
              </a:lnSpc>
              <a:defRPr/>
            </a:pPr>
            <a:r>
              <a:rPr lang="ar-SA" altLang="ar-SA" sz="6000" b="1" dirty="0">
                <a:latin typeface="Adobe Arabic" panose="02040503050201020203" pitchFamily="18" charset="-78"/>
                <a:ea typeface="Montserrat Regular"/>
                <a:cs typeface="Adobe Arabic" panose="02040503050201020203" pitchFamily="18" charset="-78"/>
                <a:sym typeface="Helvetica" panose="020B0604020202020204" pitchFamily="34" charset="0"/>
              </a:rPr>
              <a:t>مثلاً التأكد اذا كان النظام المصرفي الالكتروني يتكامل بشكل جيد مع أنظمة تقنية المعلومات الأخرى في البنك مثل قواعد بيانات العملاء وأنظمة التحويل بين العملات وأنظمة الصراف الآلي </a:t>
            </a:r>
          </a:p>
        </p:txBody>
      </p:sp>
      <p:grpSp>
        <p:nvGrpSpPr>
          <p:cNvPr id="9" name="مجموعة 8">
            <a:extLst>
              <a:ext uri="{FF2B5EF4-FFF2-40B4-BE49-F238E27FC236}">
                <a16:creationId xmlns:a16="http://schemas.microsoft.com/office/drawing/2014/main" id="{29F41636-40D5-53D6-7971-5B7FD1B6C7C8}"/>
              </a:ext>
            </a:extLst>
          </p:cNvPr>
          <p:cNvGrpSpPr/>
          <p:nvPr/>
        </p:nvGrpSpPr>
        <p:grpSpPr>
          <a:xfrm>
            <a:off x="15377373" y="1640294"/>
            <a:ext cx="3074446" cy="2992543"/>
            <a:chOff x="14184854" y="4959616"/>
            <a:chExt cx="3074446" cy="2992543"/>
          </a:xfrm>
        </p:grpSpPr>
        <p:sp>
          <p:nvSpPr>
            <p:cNvPr id="10" name="TextBox 29">
              <a:extLst>
                <a:ext uri="{FF2B5EF4-FFF2-40B4-BE49-F238E27FC236}">
                  <a16:creationId xmlns:a16="http://schemas.microsoft.com/office/drawing/2014/main" id="{C33044BD-C9CF-0DC9-4585-8C5474DF751E}"/>
                </a:ext>
              </a:extLst>
            </p:cNvPr>
            <p:cNvSpPr txBox="1"/>
            <p:nvPr/>
          </p:nvSpPr>
          <p:spPr>
            <a:xfrm>
              <a:off x="14965512" y="6755031"/>
              <a:ext cx="2293788"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11" name="Freeform 3">
              <a:extLst>
                <a:ext uri="{FF2B5EF4-FFF2-40B4-BE49-F238E27FC236}">
                  <a16:creationId xmlns:a16="http://schemas.microsoft.com/office/drawing/2014/main" id="{F105DF8E-E7B7-117F-A6A1-6F0267C361C6}"/>
                </a:ext>
              </a:extLst>
            </p:cNvPr>
            <p:cNvSpPr/>
            <p:nvPr/>
          </p:nvSpPr>
          <p:spPr>
            <a:xfrm>
              <a:off x="14184854" y="4959616"/>
              <a:ext cx="2560538" cy="2992543"/>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1"/>
              <a:stretch>
                <a:fillRect t="-451" r="-56646" b="-4863"/>
              </a:stretch>
            </a:blipFill>
          </p:spPr>
          <p:txBody>
            <a:bodyPr/>
            <a:lstStyle/>
            <a:p>
              <a:endParaRPr lang="ar-SA"/>
            </a:p>
          </p:txBody>
        </p:sp>
        <p:sp>
          <p:nvSpPr>
            <p:cNvPr id="21" name="TextBox 27">
              <a:extLst>
                <a:ext uri="{FF2B5EF4-FFF2-40B4-BE49-F238E27FC236}">
                  <a16:creationId xmlns:a16="http://schemas.microsoft.com/office/drawing/2014/main" id="{63629BD8-2A80-1328-3CEF-23EC4F0FDF98}"/>
                </a:ext>
              </a:extLst>
            </p:cNvPr>
            <p:cNvSpPr txBox="1"/>
            <p:nvPr/>
          </p:nvSpPr>
          <p:spPr>
            <a:xfrm>
              <a:off x="14233670" y="5439906"/>
              <a:ext cx="2560539" cy="2500685"/>
            </a:xfrm>
            <a:prstGeom prst="rect">
              <a:avLst/>
            </a:prstGeom>
            <a:noFill/>
          </p:spPr>
          <p:txBody>
            <a:bodyPr wrap="square" lIns="0" tIns="0" rIns="0" bIns="0" rtlCol="0" anchor="t">
              <a:spAutoFit/>
            </a:bodyPr>
            <a:lstStyle/>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3. اختبار أخطاء التصميم والتشغيل</a:t>
              </a:r>
              <a:endParaRPr lang="en-US" sz="5000" b="1" dirty="0">
                <a:solidFill>
                  <a:srgbClr val="0070C0"/>
                </a:solidFill>
                <a:latin typeface="Sakkal Majalla" panose="02000000000000000000" pitchFamily="2" charset="-78"/>
                <a:cs typeface="Sakkal Majalla" panose="02000000000000000000" pitchFamily="2" charset="-78"/>
              </a:endParaRPr>
            </a:p>
          </p:txBody>
        </p:sp>
      </p:grpSp>
      <p:grpSp>
        <p:nvGrpSpPr>
          <p:cNvPr id="23" name="مجموعة 22">
            <a:extLst>
              <a:ext uri="{FF2B5EF4-FFF2-40B4-BE49-F238E27FC236}">
                <a16:creationId xmlns:a16="http://schemas.microsoft.com/office/drawing/2014/main" id="{5DFE9A6B-2191-66DB-1171-C2AC0C9D2AF0}"/>
              </a:ext>
            </a:extLst>
          </p:cNvPr>
          <p:cNvGrpSpPr/>
          <p:nvPr/>
        </p:nvGrpSpPr>
        <p:grpSpPr>
          <a:xfrm>
            <a:off x="15106240" y="4888940"/>
            <a:ext cx="3074446" cy="2992543"/>
            <a:chOff x="14184854" y="4959616"/>
            <a:chExt cx="3074446" cy="2992543"/>
          </a:xfrm>
        </p:grpSpPr>
        <p:sp>
          <p:nvSpPr>
            <p:cNvPr id="24" name="TextBox 29">
              <a:extLst>
                <a:ext uri="{FF2B5EF4-FFF2-40B4-BE49-F238E27FC236}">
                  <a16:creationId xmlns:a16="http://schemas.microsoft.com/office/drawing/2014/main" id="{9348CF05-93FF-0AE6-796C-2D5F1420F13A}"/>
                </a:ext>
              </a:extLst>
            </p:cNvPr>
            <p:cNvSpPr txBox="1"/>
            <p:nvPr/>
          </p:nvSpPr>
          <p:spPr>
            <a:xfrm>
              <a:off x="14965512" y="6755031"/>
              <a:ext cx="2293788"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25" name="Freeform 3">
              <a:extLst>
                <a:ext uri="{FF2B5EF4-FFF2-40B4-BE49-F238E27FC236}">
                  <a16:creationId xmlns:a16="http://schemas.microsoft.com/office/drawing/2014/main" id="{F926ADB2-18C8-AD93-3B58-68C340440133}"/>
                </a:ext>
              </a:extLst>
            </p:cNvPr>
            <p:cNvSpPr/>
            <p:nvPr/>
          </p:nvSpPr>
          <p:spPr>
            <a:xfrm>
              <a:off x="14184854" y="4959616"/>
              <a:ext cx="2560538" cy="2992543"/>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1"/>
              <a:stretch>
                <a:fillRect t="-451" r="-56646" b="-4863"/>
              </a:stretch>
            </a:blipFill>
          </p:spPr>
          <p:txBody>
            <a:bodyPr/>
            <a:lstStyle/>
            <a:p>
              <a:endParaRPr lang="ar-SA"/>
            </a:p>
          </p:txBody>
        </p:sp>
        <p:sp>
          <p:nvSpPr>
            <p:cNvPr id="26" name="TextBox 27">
              <a:extLst>
                <a:ext uri="{FF2B5EF4-FFF2-40B4-BE49-F238E27FC236}">
                  <a16:creationId xmlns:a16="http://schemas.microsoft.com/office/drawing/2014/main" id="{9E94E074-123B-B3EF-1573-C7D0B3B177BC}"/>
                </a:ext>
              </a:extLst>
            </p:cNvPr>
            <p:cNvSpPr txBox="1"/>
            <p:nvPr/>
          </p:nvSpPr>
          <p:spPr>
            <a:xfrm>
              <a:off x="14233670" y="5439906"/>
              <a:ext cx="2560539" cy="2500685"/>
            </a:xfrm>
            <a:prstGeom prst="rect">
              <a:avLst/>
            </a:prstGeom>
            <a:noFill/>
          </p:spPr>
          <p:txBody>
            <a:bodyPr wrap="square" lIns="0" tIns="0" rIns="0" bIns="0" rtlCol="0" anchor="t">
              <a:spAutoFit/>
            </a:bodyPr>
            <a:lstStyle/>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4. اختبار الاتصال مع الأنظمة الأخرى </a:t>
              </a:r>
              <a:endParaRPr lang="en-US" sz="5000" b="1" dirty="0">
                <a:solidFill>
                  <a:srgbClr val="0070C0"/>
                </a:solidFill>
                <a:latin typeface="Sakkal Majalla" panose="02000000000000000000" pitchFamily="2" charset="-78"/>
                <a:cs typeface="Sakkal Majalla" panose="02000000000000000000" pitchFamily="2" charset="-78"/>
              </a:endParaRPr>
            </a:p>
          </p:txBody>
        </p:sp>
      </p:grpSp>
      <p:grpSp>
        <p:nvGrpSpPr>
          <p:cNvPr id="27" name="مجموعة 26">
            <a:extLst>
              <a:ext uri="{FF2B5EF4-FFF2-40B4-BE49-F238E27FC236}">
                <a16:creationId xmlns:a16="http://schemas.microsoft.com/office/drawing/2014/main" id="{CCCA96B6-A778-9309-6C5B-C7E5CF2C07A2}"/>
              </a:ext>
            </a:extLst>
          </p:cNvPr>
          <p:cNvGrpSpPr/>
          <p:nvPr/>
        </p:nvGrpSpPr>
        <p:grpSpPr>
          <a:xfrm>
            <a:off x="12669314" y="2064788"/>
            <a:ext cx="3074446" cy="2992543"/>
            <a:chOff x="14184854" y="4959616"/>
            <a:chExt cx="3074446" cy="2992543"/>
          </a:xfrm>
        </p:grpSpPr>
        <p:sp>
          <p:nvSpPr>
            <p:cNvPr id="28" name="TextBox 29">
              <a:extLst>
                <a:ext uri="{FF2B5EF4-FFF2-40B4-BE49-F238E27FC236}">
                  <a16:creationId xmlns:a16="http://schemas.microsoft.com/office/drawing/2014/main" id="{4B1D28D1-255A-D720-3AAF-E954A3498AAF}"/>
                </a:ext>
              </a:extLst>
            </p:cNvPr>
            <p:cNvSpPr txBox="1"/>
            <p:nvPr/>
          </p:nvSpPr>
          <p:spPr>
            <a:xfrm>
              <a:off x="14965512" y="6755031"/>
              <a:ext cx="2293788"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29" name="Freeform 3">
              <a:extLst>
                <a:ext uri="{FF2B5EF4-FFF2-40B4-BE49-F238E27FC236}">
                  <a16:creationId xmlns:a16="http://schemas.microsoft.com/office/drawing/2014/main" id="{C9EBB597-5D8D-F77F-D8EE-70406788D297}"/>
                </a:ext>
              </a:extLst>
            </p:cNvPr>
            <p:cNvSpPr/>
            <p:nvPr/>
          </p:nvSpPr>
          <p:spPr>
            <a:xfrm>
              <a:off x="14184854" y="4959616"/>
              <a:ext cx="2560538" cy="2992543"/>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1"/>
              <a:stretch>
                <a:fillRect t="-451" r="-56646" b="-4863"/>
              </a:stretch>
            </a:blipFill>
          </p:spPr>
          <p:txBody>
            <a:bodyPr/>
            <a:lstStyle/>
            <a:p>
              <a:endParaRPr lang="ar-SA"/>
            </a:p>
          </p:txBody>
        </p:sp>
        <p:sp>
          <p:nvSpPr>
            <p:cNvPr id="30" name="TextBox 27">
              <a:extLst>
                <a:ext uri="{FF2B5EF4-FFF2-40B4-BE49-F238E27FC236}">
                  <a16:creationId xmlns:a16="http://schemas.microsoft.com/office/drawing/2014/main" id="{83F7044B-D77F-A3AF-2661-67A5924925B1}"/>
                </a:ext>
              </a:extLst>
            </p:cNvPr>
            <p:cNvSpPr txBox="1"/>
            <p:nvPr/>
          </p:nvSpPr>
          <p:spPr>
            <a:xfrm>
              <a:off x="14233670" y="5439906"/>
              <a:ext cx="2560539" cy="2500685"/>
            </a:xfrm>
            <a:prstGeom prst="rect">
              <a:avLst/>
            </a:prstGeom>
            <a:noFill/>
          </p:spPr>
          <p:txBody>
            <a:bodyPr wrap="square" lIns="0" tIns="0" rIns="0" bIns="0" rtlCol="0" anchor="t">
              <a:spAutoFit/>
            </a:bodyPr>
            <a:lstStyle/>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1. اختبار صحة البيانات المدخلة</a:t>
              </a:r>
              <a:endParaRPr lang="en-US" sz="5000" b="1" dirty="0">
                <a:solidFill>
                  <a:srgbClr val="0070C0"/>
                </a:solidFill>
                <a:latin typeface="Sakkal Majalla" panose="02000000000000000000" pitchFamily="2" charset="-78"/>
                <a:cs typeface="Sakkal Majalla" panose="02000000000000000000" pitchFamily="2" charset="-78"/>
              </a:endParaRPr>
            </a:p>
          </p:txBody>
        </p:sp>
      </p:grpSp>
      <p:grpSp>
        <p:nvGrpSpPr>
          <p:cNvPr id="31" name="مجموعة 30">
            <a:extLst>
              <a:ext uri="{FF2B5EF4-FFF2-40B4-BE49-F238E27FC236}">
                <a16:creationId xmlns:a16="http://schemas.microsoft.com/office/drawing/2014/main" id="{4A9EFB52-05AF-8005-E732-26CADF5789BF}"/>
              </a:ext>
            </a:extLst>
          </p:cNvPr>
          <p:cNvGrpSpPr/>
          <p:nvPr/>
        </p:nvGrpSpPr>
        <p:grpSpPr>
          <a:xfrm>
            <a:off x="11676222" y="4964990"/>
            <a:ext cx="3074446" cy="3705120"/>
            <a:chOff x="14184854" y="4959616"/>
            <a:chExt cx="3074446" cy="3021880"/>
          </a:xfrm>
        </p:grpSpPr>
        <p:sp>
          <p:nvSpPr>
            <p:cNvPr id="32" name="TextBox 29">
              <a:extLst>
                <a:ext uri="{FF2B5EF4-FFF2-40B4-BE49-F238E27FC236}">
                  <a16:creationId xmlns:a16="http://schemas.microsoft.com/office/drawing/2014/main" id="{D52650AF-0F78-18A9-8F77-978839499E08}"/>
                </a:ext>
              </a:extLst>
            </p:cNvPr>
            <p:cNvSpPr txBox="1"/>
            <p:nvPr/>
          </p:nvSpPr>
          <p:spPr>
            <a:xfrm>
              <a:off x="14965512" y="6755031"/>
              <a:ext cx="2293788"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33" name="Freeform 3">
              <a:extLst>
                <a:ext uri="{FF2B5EF4-FFF2-40B4-BE49-F238E27FC236}">
                  <a16:creationId xmlns:a16="http://schemas.microsoft.com/office/drawing/2014/main" id="{141498BD-FBB5-9F5E-6B32-F3D8DB886288}"/>
                </a:ext>
              </a:extLst>
            </p:cNvPr>
            <p:cNvSpPr/>
            <p:nvPr/>
          </p:nvSpPr>
          <p:spPr>
            <a:xfrm>
              <a:off x="14184854" y="4959616"/>
              <a:ext cx="2560538" cy="2992543"/>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1"/>
              <a:stretch>
                <a:fillRect t="-451" r="-56646" b="-4863"/>
              </a:stretch>
            </a:blipFill>
          </p:spPr>
          <p:txBody>
            <a:bodyPr/>
            <a:lstStyle/>
            <a:p>
              <a:endParaRPr lang="ar-SA"/>
            </a:p>
          </p:txBody>
        </p:sp>
        <p:sp>
          <p:nvSpPr>
            <p:cNvPr id="34" name="TextBox 27">
              <a:extLst>
                <a:ext uri="{FF2B5EF4-FFF2-40B4-BE49-F238E27FC236}">
                  <a16:creationId xmlns:a16="http://schemas.microsoft.com/office/drawing/2014/main" id="{7E3CD343-996B-DA07-673B-E85C938483FC}"/>
                </a:ext>
              </a:extLst>
            </p:cNvPr>
            <p:cNvSpPr txBox="1"/>
            <p:nvPr/>
          </p:nvSpPr>
          <p:spPr>
            <a:xfrm>
              <a:off x="14233671" y="5439906"/>
              <a:ext cx="2676322" cy="2541590"/>
            </a:xfrm>
            <a:prstGeom prst="rect">
              <a:avLst/>
            </a:prstGeom>
            <a:noFill/>
          </p:spPr>
          <p:txBody>
            <a:bodyPr wrap="square" lIns="0" tIns="0" rIns="0" bIns="0" rtlCol="0" anchor="t">
              <a:spAutoFit/>
            </a:bodyPr>
            <a:lstStyle/>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2. اختبار وظائف </a:t>
              </a:r>
            </a:p>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النظام</a:t>
              </a:r>
            </a:p>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 وقابلية الاستخدام</a:t>
              </a:r>
              <a:endParaRPr lang="en-US" sz="5000" b="1" dirty="0">
                <a:solidFill>
                  <a:srgbClr val="0070C0"/>
                </a:solidFill>
                <a:latin typeface="Sakkal Majalla" panose="02000000000000000000" pitchFamily="2" charset="-78"/>
                <a:cs typeface="Sakkal Majalla" panose="02000000000000000000" pitchFamily="2" charset="-78"/>
              </a:endParaRPr>
            </a:p>
          </p:txBody>
        </p:sp>
      </p:grpSp>
      <p:sp>
        <p:nvSpPr>
          <p:cNvPr id="35" name="Exellence">
            <a:extLst>
              <a:ext uri="{FF2B5EF4-FFF2-40B4-BE49-F238E27FC236}">
                <a16:creationId xmlns:a16="http://schemas.microsoft.com/office/drawing/2014/main" id="{F15C517B-0609-33B5-B1AE-4302020B77A6}"/>
              </a:ext>
            </a:extLst>
          </p:cNvPr>
          <p:cNvSpPr>
            <a:spLocks noChangeArrowheads="1"/>
          </p:cNvSpPr>
          <p:nvPr/>
        </p:nvSpPr>
        <p:spPr bwMode="auto">
          <a:xfrm>
            <a:off x="1112832" y="2260756"/>
            <a:ext cx="11392663" cy="1269578"/>
          </a:xfrm>
          <a:prstGeom prst="rect">
            <a:avLst/>
          </a:prstGeom>
          <a:noFill/>
          <a:ln>
            <a:noFill/>
          </a:ln>
        </p:spPr>
        <p:txBody>
          <a:bodyPr wrap="square" lIns="0" tIns="0" rIns="0" bIns="0" anchor="ctr">
            <a:spAutoFit/>
          </a:bodyPr>
          <a:lstStyle>
            <a:lvl1pPr defTabSz="1155700">
              <a:defRPr>
                <a:solidFill>
                  <a:schemeClr val="tx1"/>
                </a:solidFill>
                <a:latin typeface="Arial" panose="020B0604020202020204" pitchFamily="34" charset="0"/>
                <a:cs typeface="Arial" panose="020B0604020202020204" pitchFamily="34" charset="0"/>
              </a:defRPr>
            </a:lvl1pPr>
            <a:lvl2pPr marL="742950" indent="-285750" defTabSz="1155700">
              <a:defRPr>
                <a:solidFill>
                  <a:schemeClr val="tx1"/>
                </a:solidFill>
                <a:latin typeface="Arial" panose="020B0604020202020204" pitchFamily="34" charset="0"/>
                <a:cs typeface="Arial" panose="020B0604020202020204" pitchFamily="34" charset="0"/>
              </a:defRPr>
            </a:lvl2pPr>
            <a:lvl3pPr marL="1143000" indent="-228600" defTabSz="1155700">
              <a:defRPr>
                <a:solidFill>
                  <a:schemeClr val="tx1"/>
                </a:solidFill>
                <a:latin typeface="Arial" panose="020B0604020202020204" pitchFamily="34" charset="0"/>
                <a:cs typeface="Arial" panose="020B0604020202020204" pitchFamily="34" charset="0"/>
              </a:defRPr>
            </a:lvl3pPr>
            <a:lvl4pPr marL="1600200" indent="-228600" defTabSz="1155700">
              <a:defRPr>
                <a:solidFill>
                  <a:schemeClr val="tx1"/>
                </a:solidFill>
                <a:latin typeface="Arial" panose="020B0604020202020204" pitchFamily="34" charset="0"/>
                <a:cs typeface="Arial" panose="020B0604020202020204" pitchFamily="34" charset="0"/>
              </a:defRPr>
            </a:lvl4pPr>
            <a:lvl5pPr marL="2057400" indent="-228600" defTabSz="1155700">
              <a:defRPr>
                <a:solidFill>
                  <a:schemeClr val="tx1"/>
                </a:solidFill>
                <a:latin typeface="Arial" panose="020B0604020202020204" pitchFamily="34" charset="0"/>
                <a:cs typeface="Arial" panose="020B0604020202020204" pitchFamily="34" charset="0"/>
              </a:defRPr>
            </a:lvl5pPr>
            <a:lvl6pPr marL="25146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a:lnSpc>
                <a:spcPct val="150000"/>
              </a:lnSpc>
              <a:defRPr/>
            </a:pPr>
            <a:r>
              <a:rPr lang="ar-SA" altLang="ar-SA" sz="6000" b="1" dirty="0">
                <a:solidFill>
                  <a:srgbClr val="800000"/>
                </a:solidFill>
                <a:latin typeface="Adobe Arabic" panose="02040503050201020203" pitchFamily="18" charset="-78"/>
                <a:ea typeface="Montserrat Regular"/>
                <a:cs typeface="Adobe Arabic" panose="02040503050201020203" pitchFamily="18" charset="-78"/>
                <a:sym typeface="Helvetica" panose="020B0604020202020204" pitchFamily="34" charset="0"/>
              </a:rPr>
              <a:t>اختاري طريقة تطبيق الاختبار المناسبة للعبارات التالية :</a:t>
            </a:r>
          </a:p>
        </p:txBody>
      </p:sp>
    </p:spTree>
    <p:extLst>
      <p:ext uri="{BB962C8B-B14F-4D97-AF65-F5344CB8AC3E}">
        <p14:creationId xmlns:p14="http://schemas.microsoft.com/office/powerpoint/2010/main" val="376196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27"/>
                                        </p:tgtEl>
                                      </p:cBhvr>
                                    </p:animEffect>
                                    <p:set>
                                      <p:cBhvr>
                                        <p:cTn id="7" dur="1" fill="hold">
                                          <p:stCondLst>
                                            <p:cond delay="1999"/>
                                          </p:stCondLst>
                                        </p:cTn>
                                        <p:tgtEl>
                                          <p:spTgt spid="27"/>
                                        </p:tgtEl>
                                        <p:attrNameLst>
                                          <p:attrName>style.visibility</p:attrName>
                                        </p:attrNameLst>
                                      </p:cBhvr>
                                      <p:to>
                                        <p:strVal val="hidden"/>
                                      </p:to>
                                    </p:set>
                                  </p:childTnLst>
                                </p:cTn>
                              </p:par>
                              <p:par>
                                <p:cTn id="8" presetID="21" presetClass="exit" presetSubtype="1" fill="hold" nodeType="withEffect">
                                  <p:stCondLst>
                                    <p:cond delay="0"/>
                                  </p:stCondLst>
                                  <p:childTnLst>
                                    <p:animEffect transition="out" filter="wheel(1)">
                                      <p:cBhvr>
                                        <p:cTn id="9" dur="2000"/>
                                        <p:tgtEl>
                                          <p:spTgt spid="31"/>
                                        </p:tgtEl>
                                      </p:cBhvr>
                                    </p:animEffect>
                                    <p:set>
                                      <p:cBhvr>
                                        <p:cTn id="10" dur="1" fill="hold">
                                          <p:stCondLst>
                                            <p:cond delay="1999"/>
                                          </p:stCondLst>
                                        </p:cTn>
                                        <p:tgtEl>
                                          <p:spTgt spid="31"/>
                                        </p:tgtEl>
                                        <p:attrNameLst>
                                          <p:attrName>style.visibility</p:attrName>
                                        </p:attrNameLst>
                                      </p:cBhvr>
                                      <p:to>
                                        <p:strVal val="hidden"/>
                                      </p:to>
                                    </p:set>
                                  </p:childTnLst>
                                </p:cTn>
                              </p:par>
                              <p:par>
                                <p:cTn id="11" presetID="21" presetClass="exit" presetSubtype="1" fill="hold" nodeType="withEffect">
                                  <p:stCondLst>
                                    <p:cond delay="0"/>
                                  </p:stCondLst>
                                  <p:childTnLst>
                                    <p:animEffect transition="out" filter="wheel(1)">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ar-SA"/>
          </a:p>
        </p:txBody>
      </p:sp>
      <p:sp>
        <p:nvSpPr>
          <p:cNvPr id="4" name="Freeform 4"/>
          <p:cNvSpPr/>
          <p:nvPr/>
        </p:nvSpPr>
        <p:spPr>
          <a:xfrm rot="1699596">
            <a:off x="3397929" y="1529187"/>
            <a:ext cx="862925" cy="812718"/>
          </a:xfrm>
          <a:custGeom>
            <a:avLst/>
            <a:gdLst/>
            <a:ahLst/>
            <a:cxnLst/>
            <a:rect l="l" t="t" r="r" b="b"/>
            <a:pathLst>
              <a:path w="862925" h="812718">
                <a:moveTo>
                  <a:pt x="0" y="0"/>
                </a:moveTo>
                <a:lnTo>
                  <a:pt x="862925" y="0"/>
                </a:lnTo>
                <a:lnTo>
                  <a:pt x="862925" y="812718"/>
                </a:lnTo>
                <a:lnTo>
                  <a:pt x="0" y="812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ar-SA"/>
          </a:p>
        </p:txBody>
      </p:sp>
      <p:sp>
        <p:nvSpPr>
          <p:cNvPr id="6" name="Freeform 6"/>
          <p:cNvSpPr/>
          <p:nvPr/>
        </p:nvSpPr>
        <p:spPr>
          <a:xfrm rot="2962300">
            <a:off x="-662544" y="-398389"/>
            <a:ext cx="2786716" cy="2854178"/>
          </a:xfrm>
          <a:custGeom>
            <a:avLst/>
            <a:gdLst/>
            <a:ahLst/>
            <a:cxnLst/>
            <a:rect l="l" t="t" r="r" b="b"/>
            <a:pathLst>
              <a:path w="2786716" h="2854178">
                <a:moveTo>
                  <a:pt x="0" y="0"/>
                </a:moveTo>
                <a:lnTo>
                  <a:pt x="2786715" y="0"/>
                </a:lnTo>
                <a:lnTo>
                  <a:pt x="2786715" y="2854178"/>
                </a:lnTo>
                <a:lnTo>
                  <a:pt x="0" y="28541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ar-SA"/>
          </a:p>
        </p:txBody>
      </p:sp>
      <p:sp>
        <p:nvSpPr>
          <p:cNvPr id="20" name="Freeform 20"/>
          <p:cNvSpPr/>
          <p:nvPr/>
        </p:nvSpPr>
        <p:spPr>
          <a:xfrm rot="1546427">
            <a:off x="13538009" y="1759590"/>
            <a:ext cx="813183" cy="680117"/>
          </a:xfrm>
          <a:custGeom>
            <a:avLst/>
            <a:gdLst/>
            <a:ahLst/>
            <a:cxnLst/>
            <a:rect l="l" t="t" r="r" b="b"/>
            <a:pathLst>
              <a:path w="813183" h="680117">
                <a:moveTo>
                  <a:pt x="0" y="0"/>
                </a:moveTo>
                <a:lnTo>
                  <a:pt x="813183" y="0"/>
                </a:lnTo>
                <a:lnTo>
                  <a:pt x="813183" y="680116"/>
                </a:lnTo>
                <a:lnTo>
                  <a:pt x="0" y="6801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ar-SA"/>
          </a:p>
        </p:txBody>
      </p:sp>
      <p:sp>
        <p:nvSpPr>
          <p:cNvPr id="31" name="Freeform 31"/>
          <p:cNvSpPr/>
          <p:nvPr/>
        </p:nvSpPr>
        <p:spPr>
          <a:xfrm rot="-1803884">
            <a:off x="11662464" y="8842906"/>
            <a:ext cx="2366203" cy="955086"/>
          </a:xfrm>
          <a:custGeom>
            <a:avLst/>
            <a:gdLst/>
            <a:ahLst/>
            <a:cxnLst/>
            <a:rect l="l" t="t" r="r" b="b"/>
            <a:pathLst>
              <a:path w="2366203" h="955086">
                <a:moveTo>
                  <a:pt x="0" y="0"/>
                </a:moveTo>
                <a:lnTo>
                  <a:pt x="2366203" y="0"/>
                </a:lnTo>
                <a:lnTo>
                  <a:pt x="2366203" y="955086"/>
                </a:lnTo>
                <a:lnTo>
                  <a:pt x="0" y="9550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ar-SA"/>
          </a:p>
        </p:txBody>
      </p:sp>
      <p:grpSp>
        <p:nvGrpSpPr>
          <p:cNvPr id="24" name="مجموعة 23">
            <a:extLst>
              <a:ext uri="{FF2B5EF4-FFF2-40B4-BE49-F238E27FC236}">
                <a16:creationId xmlns:a16="http://schemas.microsoft.com/office/drawing/2014/main" id="{9939E935-7428-9E46-10E3-1023716EA98A}"/>
              </a:ext>
            </a:extLst>
          </p:cNvPr>
          <p:cNvGrpSpPr/>
          <p:nvPr/>
        </p:nvGrpSpPr>
        <p:grpSpPr>
          <a:xfrm>
            <a:off x="5257800" y="208274"/>
            <a:ext cx="11977777" cy="1159829"/>
            <a:chOff x="1521370" y="593817"/>
            <a:chExt cx="11977777" cy="1159829"/>
          </a:xfrm>
        </p:grpSpPr>
        <p:grpSp>
          <p:nvGrpSpPr>
            <p:cNvPr id="25" name="Group 2">
              <a:extLst>
                <a:ext uri="{FF2B5EF4-FFF2-40B4-BE49-F238E27FC236}">
                  <a16:creationId xmlns:a16="http://schemas.microsoft.com/office/drawing/2014/main" id="{AC20E638-8A5E-A6A9-5FC3-044FA0C8AC4A}"/>
                </a:ext>
              </a:extLst>
            </p:cNvPr>
            <p:cNvGrpSpPr/>
            <p:nvPr/>
          </p:nvGrpSpPr>
          <p:grpSpPr>
            <a:xfrm>
              <a:off x="1521370" y="593817"/>
              <a:ext cx="11977777" cy="1159829"/>
              <a:chOff x="-5271045" y="0"/>
              <a:chExt cx="15970375" cy="1546438"/>
            </a:xfrm>
          </p:grpSpPr>
          <p:sp>
            <p:nvSpPr>
              <p:cNvPr id="28" name="Freeform 4">
                <a:extLst>
                  <a:ext uri="{FF2B5EF4-FFF2-40B4-BE49-F238E27FC236}">
                    <a16:creationId xmlns:a16="http://schemas.microsoft.com/office/drawing/2014/main" id="{8EA80F63-5489-E832-5BB0-9D598EF71D43}"/>
                  </a:ext>
                </a:extLst>
              </p:cNvPr>
              <p:cNvSpPr/>
              <p:nvPr/>
            </p:nvSpPr>
            <p:spPr>
              <a:xfrm>
                <a:off x="-5271045" y="0"/>
                <a:ext cx="15381887" cy="1483315"/>
              </a:xfrm>
              <a:custGeom>
                <a:avLst/>
                <a:gdLst/>
                <a:ahLst/>
                <a:cxnLst/>
                <a:rect l="l" t="t" r="r" b="b"/>
                <a:pathLst>
                  <a:path w="2039731" h="299240">
                    <a:moveTo>
                      <a:pt x="0" y="0"/>
                    </a:moveTo>
                    <a:lnTo>
                      <a:pt x="2039731" y="0"/>
                    </a:lnTo>
                    <a:lnTo>
                      <a:pt x="2039731" y="299240"/>
                    </a:lnTo>
                    <a:lnTo>
                      <a:pt x="0" y="299240"/>
                    </a:lnTo>
                    <a:close/>
                  </a:path>
                </a:pathLst>
              </a:custGeom>
              <a:solidFill>
                <a:schemeClr val="accent2">
                  <a:lumMod val="60000"/>
                  <a:lumOff val="40000"/>
                </a:schemeClr>
              </a:solidFill>
              <a:ln>
                <a:noFill/>
              </a:ln>
            </p:spPr>
            <p:txBody>
              <a:bodyPr/>
              <a:lstStyle/>
              <a:p>
                <a:pPr algn="r" rtl="1"/>
                <a:endParaRPr lang="ar-SA">
                  <a:cs typeface="PT Bold Heading" panose="02010400000000000000" pitchFamily="2" charset="-78"/>
                </a:endParaRPr>
              </a:p>
            </p:txBody>
          </p:sp>
          <p:sp>
            <p:nvSpPr>
              <p:cNvPr id="30" name="Freeform 7">
                <a:extLst>
                  <a:ext uri="{FF2B5EF4-FFF2-40B4-BE49-F238E27FC236}">
                    <a16:creationId xmlns:a16="http://schemas.microsoft.com/office/drawing/2014/main" id="{B69969F9-18B4-16FF-C629-445CA1F9D67B}"/>
                  </a:ext>
                </a:extLst>
              </p:cNvPr>
              <p:cNvSpPr/>
              <p:nvPr/>
            </p:nvSpPr>
            <p:spPr>
              <a:xfrm>
                <a:off x="-4559845" y="217089"/>
                <a:ext cx="14670684" cy="1266225"/>
              </a:xfrm>
              <a:custGeom>
                <a:avLst/>
                <a:gdLst/>
                <a:ahLst/>
                <a:cxnLst/>
                <a:rect l="l" t="t" r="r" b="b"/>
                <a:pathLst>
                  <a:path w="1971439" h="255445">
                    <a:moveTo>
                      <a:pt x="9988" y="0"/>
                    </a:moveTo>
                    <a:lnTo>
                      <a:pt x="1961451" y="0"/>
                    </a:lnTo>
                    <a:cubicBezTo>
                      <a:pt x="1966967" y="0"/>
                      <a:pt x="1971439" y="4472"/>
                      <a:pt x="1971439" y="9988"/>
                    </a:cubicBezTo>
                    <a:lnTo>
                      <a:pt x="1971439" y="245457"/>
                    </a:lnTo>
                    <a:cubicBezTo>
                      <a:pt x="1971439" y="248106"/>
                      <a:pt x="1970387" y="250646"/>
                      <a:pt x="1968514" y="252519"/>
                    </a:cubicBezTo>
                    <a:cubicBezTo>
                      <a:pt x="1966641" y="254392"/>
                      <a:pt x="1964100" y="255445"/>
                      <a:pt x="1961451" y="255445"/>
                    </a:cubicBezTo>
                    <a:lnTo>
                      <a:pt x="9988" y="255445"/>
                    </a:lnTo>
                    <a:cubicBezTo>
                      <a:pt x="7339" y="255445"/>
                      <a:pt x="4799" y="254392"/>
                      <a:pt x="2925" y="252519"/>
                    </a:cubicBezTo>
                    <a:cubicBezTo>
                      <a:pt x="1052" y="250646"/>
                      <a:pt x="0" y="248106"/>
                      <a:pt x="0" y="245457"/>
                    </a:cubicBezTo>
                    <a:lnTo>
                      <a:pt x="0" y="9988"/>
                    </a:lnTo>
                    <a:cubicBezTo>
                      <a:pt x="0" y="7339"/>
                      <a:pt x="1052" y="4799"/>
                      <a:pt x="2925" y="2925"/>
                    </a:cubicBezTo>
                    <a:cubicBezTo>
                      <a:pt x="4799" y="1052"/>
                      <a:pt x="7339" y="0"/>
                      <a:pt x="9988" y="0"/>
                    </a:cubicBezTo>
                    <a:close/>
                  </a:path>
                </a:pathLst>
              </a:custGeom>
              <a:solidFill>
                <a:srgbClr val="FFFFFF"/>
              </a:solidFill>
              <a:ln w="38100">
                <a:solidFill>
                  <a:schemeClr val="accent2">
                    <a:lumMod val="75000"/>
                  </a:schemeClr>
                </a:solidFill>
              </a:ln>
              <a:effectLst>
                <a:outerShdw blurRad="50800" dist="38100" dir="5400000" algn="t" rotWithShape="0">
                  <a:prstClr val="black">
                    <a:alpha val="40000"/>
                  </a:prstClr>
                </a:outerShdw>
              </a:effectLst>
            </p:spPr>
            <p:txBody>
              <a:bodyPr/>
              <a:lstStyle/>
              <a:p>
                <a:pPr algn="r" rtl="1"/>
                <a:endParaRPr lang="ar-SA">
                  <a:cs typeface="PT Bold Heading" panose="02010400000000000000" pitchFamily="2" charset="-78"/>
                </a:endParaRPr>
              </a:p>
            </p:txBody>
          </p:sp>
          <p:sp>
            <p:nvSpPr>
              <p:cNvPr id="32" name="TextBox 9">
                <a:extLst>
                  <a:ext uri="{FF2B5EF4-FFF2-40B4-BE49-F238E27FC236}">
                    <a16:creationId xmlns:a16="http://schemas.microsoft.com/office/drawing/2014/main" id="{30438ECF-1973-25E0-17C0-1340F6F45C67}"/>
                  </a:ext>
                </a:extLst>
              </p:cNvPr>
              <p:cNvSpPr txBox="1"/>
              <p:nvPr/>
            </p:nvSpPr>
            <p:spPr>
              <a:xfrm>
                <a:off x="-4233933" y="489169"/>
                <a:ext cx="13249984" cy="807913"/>
              </a:xfrm>
              <a:prstGeom prst="rect">
                <a:avLst/>
              </a:prstGeom>
            </p:spPr>
            <p:txBody>
              <a:bodyPr wrap="square" lIns="0" tIns="0" rIns="0" bIns="0" rtlCol="0" anchor="t">
                <a:spAutoFit/>
              </a:bodyPr>
              <a:lstStyle/>
              <a:p>
                <a:pPr algn="ctr" rtl="1">
                  <a:lnSpc>
                    <a:spcPts val="3883"/>
                  </a:lnSpc>
                </a:pPr>
                <a:r>
                  <a:rPr lang="ar-SA" sz="6000" b="1" dirty="0">
                    <a:solidFill>
                      <a:srgbClr val="17383E"/>
                    </a:solidFill>
                    <a:latin typeface="Adobe Arabic" panose="02040503050201020203" pitchFamily="18" charset="-78"/>
                    <a:cs typeface="Adobe Arabic" panose="02040503050201020203" pitchFamily="18" charset="-78"/>
                  </a:rPr>
                  <a:t>التنفيذ </a:t>
                </a:r>
                <a:r>
                  <a:rPr lang="en-US" sz="6000" b="1" dirty="0">
                    <a:solidFill>
                      <a:srgbClr val="17383E"/>
                    </a:solidFill>
                    <a:latin typeface="Adobe Arabic" panose="02040503050201020203" pitchFamily="18" charset="-78"/>
                    <a:cs typeface="Adobe Arabic" panose="02040503050201020203" pitchFamily="18" charset="-78"/>
                  </a:rPr>
                  <a:t>Implementation</a:t>
                </a:r>
                <a:endParaRPr lang="en-US" sz="4500" b="1" dirty="0">
                  <a:solidFill>
                    <a:srgbClr val="17383E"/>
                  </a:solidFill>
                  <a:latin typeface="Corbel Light" panose="020B0303020204020204" pitchFamily="34" charset="0"/>
                  <a:cs typeface="Sakkal Majalla" panose="02000000000000000000" pitchFamily="2" charset="-78"/>
                </a:endParaRPr>
              </a:p>
            </p:txBody>
          </p:sp>
          <p:sp>
            <p:nvSpPr>
              <p:cNvPr id="33" name="Freeform 11">
                <a:extLst>
                  <a:ext uri="{FF2B5EF4-FFF2-40B4-BE49-F238E27FC236}">
                    <a16:creationId xmlns:a16="http://schemas.microsoft.com/office/drawing/2014/main" id="{929EF237-6FBF-5A85-A5CB-268C709DFD96}"/>
                  </a:ext>
                </a:extLst>
              </p:cNvPr>
              <p:cNvSpPr/>
              <p:nvPr/>
            </p:nvSpPr>
            <p:spPr>
              <a:xfrm>
                <a:off x="9159792" y="0"/>
                <a:ext cx="1539538" cy="154643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60000"/>
                  <a:lumOff val="40000"/>
                </a:schemeClr>
              </a:solidFill>
              <a:ln>
                <a:solidFill>
                  <a:schemeClr val="accent2">
                    <a:lumMod val="75000"/>
                  </a:schemeClr>
                </a:solidFill>
              </a:ln>
            </p:spPr>
            <p:txBody>
              <a:bodyPr/>
              <a:lstStyle/>
              <a:p>
                <a:pPr algn="r" rtl="1"/>
                <a:endParaRPr lang="ar-SA">
                  <a:cs typeface="PT Bold Heading" panose="02010400000000000000" pitchFamily="2" charset="-78"/>
                </a:endParaRPr>
              </a:p>
            </p:txBody>
          </p:sp>
          <p:sp>
            <p:nvSpPr>
              <p:cNvPr id="34" name="TextBox 13">
                <a:extLst>
                  <a:ext uri="{FF2B5EF4-FFF2-40B4-BE49-F238E27FC236}">
                    <a16:creationId xmlns:a16="http://schemas.microsoft.com/office/drawing/2014/main" id="{EEB91FB4-A99C-34C3-426A-2DBE193A5917}"/>
                  </a:ext>
                </a:extLst>
              </p:cNvPr>
              <p:cNvSpPr txBox="1"/>
              <p:nvPr/>
            </p:nvSpPr>
            <p:spPr>
              <a:xfrm>
                <a:off x="9517371" y="426045"/>
                <a:ext cx="921075" cy="756617"/>
              </a:xfrm>
              <a:prstGeom prst="rect">
                <a:avLst/>
              </a:prstGeom>
            </p:spPr>
            <p:txBody>
              <a:bodyPr wrap="square" lIns="0" tIns="0" rIns="0" bIns="0" rtlCol="0" anchor="t">
                <a:spAutoFit/>
              </a:bodyPr>
              <a:lstStyle/>
              <a:p>
                <a:pPr algn="ctr" rtl="1">
                  <a:lnSpc>
                    <a:spcPts val="3883"/>
                  </a:lnSpc>
                </a:pPr>
                <a:endParaRPr lang="en-US" sz="5000" b="1" dirty="0">
                  <a:solidFill>
                    <a:srgbClr val="FFFFFF"/>
                  </a:solidFill>
                  <a:latin typeface="Sakkal Majalla" panose="02000000000000000000" pitchFamily="2" charset="-78"/>
                  <a:cs typeface="Sakkal Majalla" panose="02000000000000000000" pitchFamily="2" charset="-78"/>
                </a:endParaRPr>
              </a:p>
            </p:txBody>
          </p:sp>
        </p:grpSp>
        <p:sp>
          <p:nvSpPr>
            <p:cNvPr id="26" name="مستطيل 25">
              <a:extLst>
                <a:ext uri="{FF2B5EF4-FFF2-40B4-BE49-F238E27FC236}">
                  <a16:creationId xmlns:a16="http://schemas.microsoft.com/office/drawing/2014/main" id="{BBD4D2A4-4B28-65A4-6D99-E58137E5AEEF}"/>
                </a:ext>
              </a:extLst>
            </p:cNvPr>
            <p:cNvSpPr/>
            <p:nvPr/>
          </p:nvSpPr>
          <p:spPr>
            <a:xfrm>
              <a:off x="12612678" y="759988"/>
              <a:ext cx="574195" cy="923330"/>
            </a:xfrm>
            <a:prstGeom prst="rect">
              <a:avLst/>
            </a:prstGeom>
            <a:noFill/>
          </p:spPr>
          <p:txBody>
            <a:bodyPr wrap="none" lIns="91440" tIns="45720" rIns="91440" bIns="45720">
              <a:spAutoFit/>
            </a:bodyPr>
            <a:lstStyle/>
            <a:p>
              <a:pPr algn="ctr"/>
              <a:r>
                <a:rPr lang="ar-SA" sz="5400" b="1" cap="none" spc="0" dirty="0">
                  <a:ln w="22225">
                    <a:solidFill>
                      <a:schemeClr val="tx2">
                        <a:lumMod val="75000"/>
                      </a:schemeClr>
                    </a:solidFill>
                    <a:prstDash val="solid"/>
                  </a:ln>
                  <a:effectLst/>
                </a:rPr>
                <a:t>4</a:t>
              </a:r>
            </a:p>
          </p:txBody>
        </p:sp>
      </p:grpSp>
      <p:sp>
        <p:nvSpPr>
          <p:cNvPr id="7" name="Freeform 7"/>
          <p:cNvSpPr/>
          <p:nvPr/>
        </p:nvSpPr>
        <p:spPr>
          <a:xfrm rot="8100000">
            <a:off x="16114224" y="900445"/>
            <a:ext cx="2290151" cy="1798810"/>
          </a:xfrm>
          <a:custGeom>
            <a:avLst/>
            <a:gdLst/>
            <a:ahLst/>
            <a:cxnLst/>
            <a:rect l="l" t="t" r="r" b="b"/>
            <a:pathLst>
              <a:path w="2290151" h="1798810">
                <a:moveTo>
                  <a:pt x="0" y="0"/>
                </a:moveTo>
                <a:lnTo>
                  <a:pt x="2290152" y="0"/>
                </a:lnTo>
                <a:lnTo>
                  <a:pt x="2290152" y="1798810"/>
                </a:lnTo>
                <a:lnTo>
                  <a:pt x="0" y="1798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ar-SA"/>
          </a:p>
        </p:txBody>
      </p:sp>
      <p:sp>
        <p:nvSpPr>
          <p:cNvPr id="46" name="TextBox 29">
            <a:extLst>
              <a:ext uri="{FF2B5EF4-FFF2-40B4-BE49-F238E27FC236}">
                <a16:creationId xmlns:a16="http://schemas.microsoft.com/office/drawing/2014/main" id="{ADDC5E96-1172-C5F2-A064-85D2D78FB76F}"/>
              </a:ext>
            </a:extLst>
          </p:cNvPr>
          <p:cNvSpPr txBox="1"/>
          <p:nvPr/>
        </p:nvSpPr>
        <p:spPr>
          <a:xfrm>
            <a:off x="4544980" y="6710315"/>
            <a:ext cx="11535944"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47" name="Freeform 3">
            <a:extLst>
              <a:ext uri="{FF2B5EF4-FFF2-40B4-BE49-F238E27FC236}">
                <a16:creationId xmlns:a16="http://schemas.microsoft.com/office/drawing/2014/main" id="{A05E1D69-8E74-FC63-EAD5-5CE606D5DF38}"/>
              </a:ext>
            </a:extLst>
          </p:cNvPr>
          <p:cNvSpPr/>
          <p:nvPr/>
        </p:nvSpPr>
        <p:spPr>
          <a:xfrm>
            <a:off x="642608" y="3658675"/>
            <a:ext cx="16616691" cy="2992543"/>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4"/>
            <a:stretch>
              <a:fillRect t="-451" r="-56646" b="-4863"/>
            </a:stretch>
          </a:blipFill>
        </p:spPr>
        <p:txBody>
          <a:bodyPr/>
          <a:lstStyle/>
          <a:p>
            <a:endParaRPr lang="ar-SA"/>
          </a:p>
        </p:txBody>
      </p:sp>
      <p:sp>
        <p:nvSpPr>
          <p:cNvPr id="5" name="مربع نص 4">
            <a:extLst>
              <a:ext uri="{FF2B5EF4-FFF2-40B4-BE49-F238E27FC236}">
                <a16:creationId xmlns:a16="http://schemas.microsoft.com/office/drawing/2014/main" id="{90508309-E9BF-DED4-B1B2-47D34B905B1C}"/>
              </a:ext>
            </a:extLst>
          </p:cNvPr>
          <p:cNvSpPr txBox="1"/>
          <p:nvPr/>
        </p:nvSpPr>
        <p:spPr>
          <a:xfrm>
            <a:off x="1295400" y="4533900"/>
            <a:ext cx="15627903" cy="1938992"/>
          </a:xfrm>
          <a:prstGeom prst="rect">
            <a:avLst/>
          </a:prstGeom>
          <a:noFill/>
        </p:spPr>
        <p:txBody>
          <a:bodyPr wrap="square" rtlCol="1">
            <a:spAutoFit/>
          </a:bodyPr>
          <a:lstStyle/>
          <a:p>
            <a:pPr algn="r"/>
            <a:r>
              <a:rPr kumimoji="0" lang="ar-SA" altLang="ar-SA" sz="6000" b="1" i="0" u="none" strike="noStrike" kern="1200" cap="none" spc="0" normalizeH="0" baseline="0" noProof="0" dirty="0">
                <a:ln>
                  <a:noFill/>
                </a:ln>
                <a:solidFill>
                  <a:prstClr val="black"/>
                </a:solidFill>
                <a:effectLst/>
                <a:uLnTx/>
                <a:uFillTx/>
                <a:latin typeface="Adobe Arabic" panose="02040503050201020203" pitchFamily="18" charset="-78"/>
                <a:ea typeface="Montserrat Regular"/>
                <a:cs typeface="Adobe Arabic" panose="02040503050201020203" pitchFamily="18" charset="-78"/>
                <a:sym typeface="Helvetica" panose="020B0604020202020204" pitchFamily="34" charset="0"/>
              </a:rPr>
              <a:t>مرحلة يتم فيها تحويل </a:t>
            </a:r>
            <a:r>
              <a:rPr kumimoji="0" lang="ar-SA" altLang="ar-SA" sz="6000" b="1" i="0" u="none" strike="noStrike" kern="1200" cap="none" spc="0" normalizeH="0" baseline="0" noProof="0" dirty="0">
                <a:ln>
                  <a:noFill/>
                </a:ln>
                <a:solidFill>
                  <a:srgbClr val="FF0000"/>
                </a:solidFill>
                <a:effectLst/>
                <a:uLnTx/>
                <a:uFillTx/>
                <a:latin typeface="Adobe Arabic" panose="02040503050201020203" pitchFamily="18" charset="-78"/>
                <a:ea typeface="Montserrat Regular"/>
                <a:cs typeface="Adobe Arabic" panose="02040503050201020203" pitchFamily="18" charset="-78"/>
                <a:sym typeface="Helvetica" panose="020B0604020202020204" pitchFamily="34" charset="0"/>
              </a:rPr>
              <a:t>التطوير النظري إلى عملي </a:t>
            </a:r>
            <a:r>
              <a:rPr kumimoji="0" lang="ar-SA" altLang="ar-SA" sz="6000" b="1" i="0" u="none" strike="noStrike" kern="1200" cap="none" spc="0" normalizeH="0" baseline="0" noProof="0" dirty="0">
                <a:ln>
                  <a:noFill/>
                </a:ln>
                <a:solidFill>
                  <a:prstClr val="black"/>
                </a:solidFill>
                <a:effectLst/>
                <a:uLnTx/>
                <a:uFillTx/>
                <a:latin typeface="Adobe Arabic" panose="02040503050201020203" pitchFamily="18" charset="-78"/>
                <a:ea typeface="Montserrat Regular"/>
                <a:cs typeface="Adobe Arabic" panose="02040503050201020203" pitchFamily="18" charset="-78"/>
                <a:sym typeface="Helvetica" panose="020B0604020202020204" pitchFamily="34" charset="0"/>
              </a:rPr>
              <a:t>من خلال إعداد النظام للنشر وتثبيته في الموقع المستهدف ليكون جاهزاً للعمل والإنتاجية .</a:t>
            </a:r>
            <a:endParaRPr lang="ar-SA" dirty="0"/>
          </a:p>
        </p:txBody>
      </p:sp>
      <p:sp>
        <p:nvSpPr>
          <p:cNvPr id="8" name="مستطيل: زوايا مستديرة 7">
            <a:extLst>
              <a:ext uri="{FF2B5EF4-FFF2-40B4-BE49-F238E27FC236}">
                <a16:creationId xmlns:a16="http://schemas.microsoft.com/office/drawing/2014/main" id="{D25A220B-F0F9-0496-6500-3144C23C6892}"/>
              </a:ext>
            </a:extLst>
          </p:cNvPr>
          <p:cNvSpPr/>
          <p:nvPr/>
        </p:nvSpPr>
        <p:spPr>
          <a:xfrm>
            <a:off x="12954000" y="2857500"/>
            <a:ext cx="3126924" cy="966045"/>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sz="6000" b="1" dirty="0">
                <a:latin typeface="Adobe Arabic" panose="02040503050201020203" pitchFamily="18" charset="-78"/>
                <a:cs typeface="Adobe Arabic" panose="02040503050201020203" pitchFamily="18" charset="-78"/>
              </a:rPr>
              <a:t>التحليل </a:t>
            </a:r>
          </a:p>
        </p:txBody>
      </p:sp>
      <p:sp>
        <p:nvSpPr>
          <p:cNvPr id="9" name="مستطيل: زوايا مستديرة 8">
            <a:extLst>
              <a:ext uri="{FF2B5EF4-FFF2-40B4-BE49-F238E27FC236}">
                <a16:creationId xmlns:a16="http://schemas.microsoft.com/office/drawing/2014/main" id="{5CE8B01D-02B9-1245-39AD-4241C2FD8F50}"/>
              </a:ext>
            </a:extLst>
          </p:cNvPr>
          <p:cNvSpPr/>
          <p:nvPr/>
        </p:nvSpPr>
        <p:spPr>
          <a:xfrm>
            <a:off x="9658172" y="2768537"/>
            <a:ext cx="3126924" cy="966045"/>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sz="6000" b="1" dirty="0">
                <a:latin typeface="Adobe Arabic" panose="02040503050201020203" pitchFamily="18" charset="-78"/>
                <a:cs typeface="Adobe Arabic" panose="02040503050201020203" pitchFamily="18" charset="-78"/>
              </a:rPr>
              <a:t>التصميم  </a:t>
            </a:r>
          </a:p>
        </p:txBody>
      </p:sp>
      <p:sp>
        <p:nvSpPr>
          <p:cNvPr id="10" name="مستطيل: زوايا مستديرة 9">
            <a:extLst>
              <a:ext uri="{FF2B5EF4-FFF2-40B4-BE49-F238E27FC236}">
                <a16:creationId xmlns:a16="http://schemas.microsoft.com/office/drawing/2014/main" id="{C7754033-71CE-BC84-2426-BA88C678F060}"/>
              </a:ext>
            </a:extLst>
          </p:cNvPr>
          <p:cNvSpPr/>
          <p:nvPr/>
        </p:nvSpPr>
        <p:spPr>
          <a:xfrm>
            <a:off x="5417434" y="2854034"/>
            <a:ext cx="3126924" cy="966045"/>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sz="6000" b="1" dirty="0">
                <a:latin typeface="Adobe Arabic" panose="02040503050201020203" pitchFamily="18" charset="-78"/>
                <a:cs typeface="Adobe Arabic" panose="02040503050201020203" pitchFamily="18" charset="-78"/>
              </a:rPr>
              <a:t>التطوير </a:t>
            </a:r>
          </a:p>
        </p:txBody>
      </p:sp>
      <p:sp>
        <p:nvSpPr>
          <p:cNvPr id="11" name="مستطيل: زوايا مستديرة 10">
            <a:extLst>
              <a:ext uri="{FF2B5EF4-FFF2-40B4-BE49-F238E27FC236}">
                <a16:creationId xmlns:a16="http://schemas.microsoft.com/office/drawing/2014/main" id="{09542208-6FA1-DB5F-8F6B-7CF79AD3A58C}"/>
              </a:ext>
            </a:extLst>
          </p:cNvPr>
          <p:cNvSpPr/>
          <p:nvPr/>
        </p:nvSpPr>
        <p:spPr>
          <a:xfrm>
            <a:off x="1242177" y="2814270"/>
            <a:ext cx="3126924" cy="966045"/>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sz="6000" b="1" dirty="0">
                <a:latin typeface="Adobe Arabic" panose="02040503050201020203" pitchFamily="18" charset="-78"/>
                <a:cs typeface="Adobe Arabic" panose="02040503050201020203" pitchFamily="18" charset="-78"/>
              </a:rPr>
              <a:t>الاختبار</a:t>
            </a:r>
          </a:p>
        </p:txBody>
      </p:sp>
      <p:sp>
        <p:nvSpPr>
          <p:cNvPr id="12" name="مستطيل: زوايا مستديرة 11">
            <a:extLst>
              <a:ext uri="{FF2B5EF4-FFF2-40B4-BE49-F238E27FC236}">
                <a16:creationId xmlns:a16="http://schemas.microsoft.com/office/drawing/2014/main" id="{E4EC620B-E21A-12BB-2B40-565DDB0E6A79}"/>
              </a:ext>
            </a:extLst>
          </p:cNvPr>
          <p:cNvSpPr/>
          <p:nvPr/>
        </p:nvSpPr>
        <p:spPr>
          <a:xfrm>
            <a:off x="13162483" y="7050440"/>
            <a:ext cx="3126924" cy="966045"/>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sz="6000" b="1" dirty="0">
                <a:latin typeface="Adobe Arabic" panose="02040503050201020203" pitchFamily="18" charset="-78"/>
                <a:cs typeface="Adobe Arabic" panose="02040503050201020203" pitchFamily="18" charset="-78"/>
              </a:rPr>
              <a:t>التنفيذ</a:t>
            </a:r>
          </a:p>
        </p:txBody>
      </p:sp>
      <p:sp>
        <p:nvSpPr>
          <p:cNvPr id="13" name="مستطيل: زوايا مستديرة 12">
            <a:extLst>
              <a:ext uri="{FF2B5EF4-FFF2-40B4-BE49-F238E27FC236}">
                <a16:creationId xmlns:a16="http://schemas.microsoft.com/office/drawing/2014/main" id="{6C5DC540-90C0-4183-A676-920B9BB66FAD}"/>
              </a:ext>
            </a:extLst>
          </p:cNvPr>
          <p:cNvSpPr/>
          <p:nvPr/>
        </p:nvSpPr>
        <p:spPr>
          <a:xfrm>
            <a:off x="9552977" y="7088201"/>
            <a:ext cx="3126924" cy="966045"/>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sz="6000" b="1" dirty="0">
                <a:latin typeface="Adobe Arabic" panose="02040503050201020203" pitchFamily="18" charset="-78"/>
                <a:cs typeface="Adobe Arabic" panose="02040503050201020203" pitchFamily="18" charset="-78"/>
              </a:rPr>
              <a:t>الصيانة</a:t>
            </a:r>
          </a:p>
        </p:txBody>
      </p:sp>
      <p:sp>
        <p:nvSpPr>
          <p:cNvPr id="14" name="مستطيل: زوايا مستديرة 13">
            <a:extLst>
              <a:ext uri="{FF2B5EF4-FFF2-40B4-BE49-F238E27FC236}">
                <a16:creationId xmlns:a16="http://schemas.microsoft.com/office/drawing/2014/main" id="{F5D0CE45-1B1D-E65C-13FC-E73260D4FE0C}"/>
              </a:ext>
            </a:extLst>
          </p:cNvPr>
          <p:cNvSpPr/>
          <p:nvPr/>
        </p:nvSpPr>
        <p:spPr>
          <a:xfrm>
            <a:off x="5638580" y="7126232"/>
            <a:ext cx="3126924" cy="966045"/>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sz="6000" b="1" dirty="0">
                <a:latin typeface="Adobe Arabic" panose="02040503050201020203" pitchFamily="18" charset="-78"/>
                <a:cs typeface="Adobe Arabic" panose="02040503050201020203" pitchFamily="18" charset="-78"/>
              </a:rPr>
              <a:t>التوثيق</a:t>
            </a:r>
          </a:p>
        </p:txBody>
      </p:sp>
      <p:sp>
        <p:nvSpPr>
          <p:cNvPr id="15" name="مستطيل: زوايا مستديرة 14">
            <a:extLst>
              <a:ext uri="{FF2B5EF4-FFF2-40B4-BE49-F238E27FC236}">
                <a16:creationId xmlns:a16="http://schemas.microsoft.com/office/drawing/2014/main" id="{039104D9-CE28-FABF-9B66-724119BFD5F3}"/>
              </a:ext>
            </a:extLst>
          </p:cNvPr>
          <p:cNvSpPr/>
          <p:nvPr/>
        </p:nvSpPr>
        <p:spPr>
          <a:xfrm>
            <a:off x="1418056" y="7088200"/>
            <a:ext cx="3126924" cy="966045"/>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sz="6000" b="1" dirty="0">
                <a:latin typeface="Adobe Arabic" panose="02040503050201020203" pitchFamily="18" charset="-78"/>
                <a:cs typeface="Adobe Arabic" panose="02040503050201020203" pitchFamily="18" charset="-78"/>
              </a:rPr>
              <a:t>التقييم</a:t>
            </a:r>
          </a:p>
        </p:txBody>
      </p:sp>
    </p:spTree>
    <p:extLst>
      <p:ext uri="{BB962C8B-B14F-4D97-AF65-F5344CB8AC3E}">
        <p14:creationId xmlns:p14="http://schemas.microsoft.com/office/powerpoint/2010/main" val="76053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9"/>
                                        </p:tgtEl>
                                      </p:cBhvr>
                                    </p:animEffect>
                                    <p:anim calcmode="lin" valueType="num">
                                      <p:cBhvr>
                                        <p:cTn id="7" dur="1000"/>
                                        <p:tgtEl>
                                          <p:spTgt spid="9"/>
                                        </p:tgtEl>
                                        <p:attrNameLst>
                                          <p:attrName>ppt_x</p:attrName>
                                        </p:attrNameLst>
                                      </p:cBhvr>
                                      <p:tavLst>
                                        <p:tav tm="0">
                                          <p:val>
                                            <p:strVal val="ppt_x"/>
                                          </p:val>
                                        </p:tav>
                                        <p:tav tm="100000">
                                          <p:val>
                                            <p:strVal val="ppt_x"/>
                                          </p:val>
                                        </p:tav>
                                      </p:tavLst>
                                    </p:anim>
                                    <p:anim calcmode="lin" valueType="num">
                                      <p:cBhvr>
                                        <p:cTn id="8" dur="1000"/>
                                        <p:tgtEl>
                                          <p:spTgt spid="9"/>
                                        </p:tgtEl>
                                        <p:attrNameLst>
                                          <p:attrName>ppt_y</p:attrName>
                                        </p:attrNameLst>
                                      </p:cBhvr>
                                      <p:tavLst>
                                        <p:tav tm="0">
                                          <p:val>
                                            <p:strVal val="ppt_y"/>
                                          </p:val>
                                        </p:tav>
                                        <p:tav tm="100000">
                                          <p:val>
                                            <p:strVal val="ppt_y+.1"/>
                                          </p:val>
                                        </p:tav>
                                      </p:tavLst>
                                    </p:anim>
                                    <p:set>
                                      <p:cBhvr>
                                        <p:cTn id="9" dur="1" fill="hold">
                                          <p:stCondLst>
                                            <p:cond delay="999"/>
                                          </p:stCondLst>
                                        </p:cTn>
                                        <p:tgtEl>
                                          <p:spTgt spid="9"/>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8"/>
                                        </p:tgtEl>
                                      </p:cBhvr>
                                    </p:animEffect>
                                    <p:anim calcmode="lin" valueType="num">
                                      <p:cBhvr>
                                        <p:cTn id="12" dur="1000"/>
                                        <p:tgtEl>
                                          <p:spTgt spid="8"/>
                                        </p:tgtEl>
                                        <p:attrNameLst>
                                          <p:attrName>ppt_x</p:attrName>
                                        </p:attrNameLst>
                                      </p:cBhvr>
                                      <p:tavLst>
                                        <p:tav tm="0">
                                          <p:val>
                                            <p:strVal val="ppt_x"/>
                                          </p:val>
                                        </p:tav>
                                        <p:tav tm="100000">
                                          <p:val>
                                            <p:strVal val="ppt_x"/>
                                          </p:val>
                                        </p:tav>
                                      </p:tavLst>
                                    </p:anim>
                                    <p:anim calcmode="lin" valueType="num">
                                      <p:cBhvr>
                                        <p:cTn id="13" dur="1000"/>
                                        <p:tgtEl>
                                          <p:spTgt spid="8"/>
                                        </p:tgtEl>
                                        <p:attrNameLst>
                                          <p:attrName>ppt_y</p:attrName>
                                        </p:attrNameLst>
                                      </p:cBhvr>
                                      <p:tavLst>
                                        <p:tav tm="0">
                                          <p:val>
                                            <p:strVal val="ppt_y"/>
                                          </p:val>
                                        </p:tav>
                                        <p:tav tm="100000">
                                          <p:val>
                                            <p:strVal val="ppt_y+.1"/>
                                          </p:val>
                                        </p:tav>
                                      </p:tavLst>
                                    </p:anim>
                                    <p:set>
                                      <p:cBhvr>
                                        <p:cTn id="14" dur="1" fill="hold">
                                          <p:stCondLst>
                                            <p:cond delay="999"/>
                                          </p:stCondLst>
                                        </p:cTn>
                                        <p:tgtEl>
                                          <p:spTgt spid="8"/>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11"/>
                                        </p:tgtEl>
                                      </p:cBhvr>
                                    </p:animEffect>
                                    <p:anim calcmode="lin" valueType="num">
                                      <p:cBhvr>
                                        <p:cTn id="17" dur="1000"/>
                                        <p:tgtEl>
                                          <p:spTgt spid="11"/>
                                        </p:tgtEl>
                                        <p:attrNameLst>
                                          <p:attrName>ppt_x</p:attrName>
                                        </p:attrNameLst>
                                      </p:cBhvr>
                                      <p:tavLst>
                                        <p:tav tm="0">
                                          <p:val>
                                            <p:strVal val="ppt_x"/>
                                          </p:val>
                                        </p:tav>
                                        <p:tav tm="100000">
                                          <p:val>
                                            <p:strVal val="ppt_x"/>
                                          </p:val>
                                        </p:tav>
                                      </p:tavLst>
                                    </p:anim>
                                    <p:anim calcmode="lin" valueType="num">
                                      <p:cBhvr>
                                        <p:cTn id="18" dur="1000"/>
                                        <p:tgtEl>
                                          <p:spTgt spid="11"/>
                                        </p:tgtEl>
                                        <p:attrNameLst>
                                          <p:attrName>ppt_y</p:attrName>
                                        </p:attrNameLst>
                                      </p:cBhvr>
                                      <p:tavLst>
                                        <p:tav tm="0">
                                          <p:val>
                                            <p:strVal val="ppt_y"/>
                                          </p:val>
                                        </p:tav>
                                        <p:tav tm="100000">
                                          <p:val>
                                            <p:strVal val="ppt_y+.1"/>
                                          </p:val>
                                        </p:tav>
                                      </p:tavLst>
                                    </p:anim>
                                    <p:set>
                                      <p:cBhvr>
                                        <p:cTn id="19" dur="1" fill="hold">
                                          <p:stCondLst>
                                            <p:cond delay="999"/>
                                          </p:stCondLst>
                                        </p:cTn>
                                        <p:tgtEl>
                                          <p:spTgt spid="11"/>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10"/>
                                        </p:tgtEl>
                                      </p:cBhvr>
                                    </p:animEffect>
                                    <p:anim calcmode="lin" valueType="num">
                                      <p:cBhvr>
                                        <p:cTn id="22" dur="1000"/>
                                        <p:tgtEl>
                                          <p:spTgt spid="10"/>
                                        </p:tgtEl>
                                        <p:attrNameLst>
                                          <p:attrName>ppt_x</p:attrName>
                                        </p:attrNameLst>
                                      </p:cBhvr>
                                      <p:tavLst>
                                        <p:tav tm="0">
                                          <p:val>
                                            <p:strVal val="ppt_x"/>
                                          </p:val>
                                        </p:tav>
                                        <p:tav tm="100000">
                                          <p:val>
                                            <p:strVal val="ppt_x"/>
                                          </p:val>
                                        </p:tav>
                                      </p:tavLst>
                                    </p:anim>
                                    <p:anim calcmode="lin" valueType="num">
                                      <p:cBhvr>
                                        <p:cTn id="23" dur="1000"/>
                                        <p:tgtEl>
                                          <p:spTgt spid="10"/>
                                        </p:tgtEl>
                                        <p:attrNameLst>
                                          <p:attrName>ppt_y</p:attrName>
                                        </p:attrNameLst>
                                      </p:cBhvr>
                                      <p:tavLst>
                                        <p:tav tm="0">
                                          <p:val>
                                            <p:strVal val="ppt_y"/>
                                          </p:val>
                                        </p:tav>
                                        <p:tav tm="100000">
                                          <p:val>
                                            <p:strVal val="ppt_y+.1"/>
                                          </p:val>
                                        </p:tav>
                                      </p:tavLst>
                                    </p:anim>
                                    <p:set>
                                      <p:cBhvr>
                                        <p:cTn id="24" dur="1" fill="hold">
                                          <p:stCondLst>
                                            <p:cond delay="999"/>
                                          </p:stCondLst>
                                        </p:cTn>
                                        <p:tgtEl>
                                          <p:spTgt spid="10"/>
                                        </p:tgtEl>
                                        <p:attrNameLst>
                                          <p:attrName>style.visibility</p:attrName>
                                        </p:attrNameLst>
                                      </p:cBhvr>
                                      <p:to>
                                        <p:strVal val="hidden"/>
                                      </p:to>
                                    </p:set>
                                  </p:childTnLst>
                                </p:cTn>
                              </p:par>
                              <p:par>
                                <p:cTn id="25" presetID="42" presetClass="exit" presetSubtype="0" fill="hold" grpId="0" nodeType="withEffect">
                                  <p:stCondLst>
                                    <p:cond delay="0"/>
                                  </p:stCondLst>
                                  <p:childTnLst>
                                    <p:animEffect transition="out" filter="fade">
                                      <p:cBhvr>
                                        <p:cTn id="26" dur="1000"/>
                                        <p:tgtEl>
                                          <p:spTgt spid="15"/>
                                        </p:tgtEl>
                                      </p:cBhvr>
                                    </p:animEffect>
                                    <p:anim calcmode="lin" valueType="num">
                                      <p:cBhvr>
                                        <p:cTn id="27" dur="1000"/>
                                        <p:tgtEl>
                                          <p:spTgt spid="15"/>
                                        </p:tgtEl>
                                        <p:attrNameLst>
                                          <p:attrName>ppt_x</p:attrName>
                                        </p:attrNameLst>
                                      </p:cBhvr>
                                      <p:tavLst>
                                        <p:tav tm="0">
                                          <p:val>
                                            <p:strVal val="ppt_x"/>
                                          </p:val>
                                        </p:tav>
                                        <p:tav tm="100000">
                                          <p:val>
                                            <p:strVal val="ppt_x"/>
                                          </p:val>
                                        </p:tav>
                                      </p:tavLst>
                                    </p:anim>
                                    <p:anim calcmode="lin" valueType="num">
                                      <p:cBhvr>
                                        <p:cTn id="28" dur="1000"/>
                                        <p:tgtEl>
                                          <p:spTgt spid="15"/>
                                        </p:tgtEl>
                                        <p:attrNameLst>
                                          <p:attrName>ppt_y</p:attrName>
                                        </p:attrNameLst>
                                      </p:cBhvr>
                                      <p:tavLst>
                                        <p:tav tm="0">
                                          <p:val>
                                            <p:strVal val="ppt_y"/>
                                          </p:val>
                                        </p:tav>
                                        <p:tav tm="100000">
                                          <p:val>
                                            <p:strVal val="ppt_y+.1"/>
                                          </p:val>
                                        </p:tav>
                                      </p:tavLst>
                                    </p:anim>
                                    <p:set>
                                      <p:cBhvr>
                                        <p:cTn id="29" dur="1" fill="hold">
                                          <p:stCondLst>
                                            <p:cond delay="999"/>
                                          </p:stCondLst>
                                        </p:cTn>
                                        <p:tgtEl>
                                          <p:spTgt spid="15"/>
                                        </p:tgtEl>
                                        <p:attrNameLst>
                                          <p:attrName>style.visibility</p:attrName>
                                        </p:attrNameLst>
                                      </p:cBhvr>
                                      <p:to>
                                        <p:strVal val="hidden"/>
                                      </p:to>
                                    </p:set>
                                  </p:childTnLst>
                                </p:cTn>
                              </p:par>
                              <p:par>
                                <p:cTn id="30" presetID="42" presetClass="exit" presetSubtype="0" fill="hold" grpId="0" nodeType="withEffect">
                                  <p:stCondLst>
                                    <p:cond delay="0"/>
                                  </p:stCondLst>
                                  <p:childTnLst>
                                    <p:animEffect transition="out" filter="fade">
                                      <p:cBhvr>
                                        <p:cTn id="31" dur="1000"/>
                                        <p:tgtEl>
                                          <p:spTgt spid="14"/>
                                        </p:tgtEl>
                                      </p:cBhvr>
                                    </p:animEffect>
                                    <p:anim calcmode="lin" valueType="num">
                                      <p:cBhvr>
                                        <p:cTn id="32" dur="1000"/>
                                        <p:tgtEl>
                                          <p:spTgt spid="14"/>
                                        </p:tgtEl>
                                        <p:attrNameLst>
                                          <p:attrName>ppt_x</p:attrName>
                                        </p:attrNameLst>
                                      </p:cBhvr>
                                      <p:tavLst>
                                        <p:tav tm="0">
                                          <p:val>
                                            <p:strVal val="ppt_x"/>
                                          </p:val>
                                        </p:tav>
                                        <p:tav tm="100000">
                                          <p:val>
                                            <p:strVal val="ppt_x"/>
                                          </p:val>
                                        </p:tav>
                                      </p:tavLst>
                                    </p:anim>
                                    <p:anim calcmode="lin" valueType="num">
                                      <p:cBhvr>
                                        <p:cTn id="33" dur="1000"/>
                                        <p:tgtEl>
                                          <p:spTgt spid="14"/>
                                        </p:tgtEl>
                                        <p:attrNameLst>
                                          <p:attrName>ppt_y</p:attrName>
                                        </p:attrNameLst>
                                      </p:cBhvr>
                                      <p:tavLst>
                                        <p:tav tm="0">
                                          <p:val>
                                            <p:strVal val="ppt_y"/>
                                          </p:val>
                                        </p:tav>
                                        <p:tav tm="100000">
                                          <p:val>
                                            <p:strVal val="ppt_y+.1"/>
                                          </p:val>
                                        </p:tav>
                                      </p:tavLst>
                                    </p:anim>
                                    <p:set>
                                      <p:cBhvr>
                                        <p:cTn id="34" dur="1" fill="hold">
                                          <p:stCondLst>
                                            <p:cond delay="999"/>
                                          </p:stCondLst>
                                        </p:cTn>
                                        <p:tgtEl>
                                          <p:spTgt spid="14"/>
                                        </p:tgtEl>
                                        <p:attrNameLst>
                                          <p:attrName>style.visibility</p:attrName>
                                        </p:attrNameLst>
                                      </p:cBhvr>
                                      <p:to>
                                        <p:strVal val="hidden"/>
                                      </p:to>
                                    </p:set>
                                  </p:childTnLst>
                                </p:cTn>
                              </p:par>
                              <p:par>
                                <p:cTn id="35" presetID="42" presetClass="exit" presetSubtype="0" fill="hold" grpId="0" nodeType="withEffect">
                                  <p:stCondLst>
                                    <p:cond delay="0"/>
                                  </p:stCondLst>
                                  <p:childTnLst>
                                    <p:animEffect transition="out" filter="fade">
                                      <p:cBhvr>
                                        <p:cTn id="36" dur="1000"/>
                                        <p:tgtEl>
                                          <p:spTgt spid="13"/>
                                        </p:tgtEl>
                                      </p:cBhvr>
                                    </p:animEffect>
                                    <p:anim calcmode="lin" valueType="num">
                                      <p:cBhvr>
                                        <p:cTn id="37" dur="1000"/>
                                        <p:tgtEl>
                                          <p:spTgt spid="13"/>
                                        </p:tgtEl>
                                        <p:attrNameLst>
                                          <p:attrName>ppt_x</p:attrName>
                                        </p:attrNameLst>
                                      </p:cBhvr>
                                      <p:tavLst>
                                        <p:tav tm="0">
                                          <p:val>
                                            <p:strVal val="ppt_x"/>
                                          </p:val>
                                        </p:tav>
                                        <p:tav tm="100000">
                                          <p:val>
                                            <p:strVal val="ppt_x"/>
                                          </p:val>
                                        </p:tav>
                                      </p:tavLst>
                                    </p:anim>
                                    <p:anim calcmode="lin" valueType="num">
                                      <p:cBhvr>
                                        <p:cTn id="38" dur="1000"/>
                                        <p:tgtEl>
                                          <p:spTgt spid="13"/>
                                        </p:tgtEl>
                                        <p:attrNameLst>
                                          <p:attrName>ppt_y</p:attrName>
                                        </p:attrNameLst>
                                      </p:cBhvr>
                                      <p:tavLst>
                                        <p:tav tm="0">
                                          <p:val>
                                            <p:strVal val="ppt_y"/>
                                          </p:val>
                                        </p:tav>
                                        <p:tav tm="100000">
                                          <p:val>
                                            <p:strVal val="ppt_y+.1"/>
                                          </p:val>
                                        </p:tav>
                                      </p:tavLst>
                                    </p:anim>
                                    <p:set>
                                      <p:cBhvr>
                                        <p:cTn id="39" dur="1" fill="hold">
                                          <p:stCondLst>
                                            <p:cond delay="999"/>
                                          </p:stCondLst>
                                        </p:cTn>
                                        <p:tgtEl>
                                          <p:spTgt spid="13"/>
                                        </p:tgtEl>
                                        <p:attrNameLst>
                                          <p:attrName>style.visibility</p:attrName>
                                        </p:attrNameLst>
                                      </p:cBhvr>
                                      <p:to>
                                        <p:strVal val="hidden"/>
                                      </p:to>
                                    </p:set>
                                  </p:childTnLst>
                                </p:cTn>
                              </p:par>
                              <p:par>
                                <p:cTn id="40" presetID="16" presetClass="entr" presetSubtype="21"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8" grpId="0" animBg="1"/>
      <p:bldP spid="9" grpId="0" animBg="1"/>
      <p:bldP spid="10" grpId="0" animBg="1"/>
      <p:bldP spid="11" grpId="0" animBg="1"/>
      <p:bldP spid="13"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جدول 4">
            <a:extLst>
              <a:ext uri="{FF2B5EF4-FFF2-40B4-BE49-F238E27FC236}">
                <a16:creationId xmlns:a16="http://schemas.microsoft.com/office/drawing/2014/main" id="{D8E12B17-DD6B-4B60-86E2-A311ABDCF009}"/>
              </a:ext>
            </a:extLst>
          </p:cNvPr>
          <p:cNvGraphicFramePr>
            <a:graphicFrameLocks noGrp="1"/>
          </p:cNvGraphicFramePr>
          <p:nvPr>
            <p:extLst>
              <p:ext uri="{D42A27DB-BD31-4B8C-83A1-F6EECF244321}">
                <p14:modId xmlns:p14="http://schemas.microsoft.com/office/powerpoint/2010/main" val="2083170671"/>
              </p:ext>
            </p:extLst>
          </p:nvPr>
        </p:nvGraphicFramePr>
        <p:xfrm>
          <a:off x="628618" y="2458329"/>
          <a:ext cx="17328460" cy="6446520"/>
        </p:xfrm>
        <a:graphic>
          <a:graphicData uri="http://schemas.openxmlformats.org/drawingml/2006/table">
            <a:tbl>
              <a:tblPr rtl="1" firstRow="1" bandRow="1">
                <a:tableStyleId>{E8B1032C-EA38-4F05-BA0D-38AFFFC7BED3}</a:tableStyleId>
              </a:tblPr>
              <a:tblGrid>
                <a:gridCol w="14099924">
                  <a:extLst>
                    <a:ext uri="{9D8B030D-6E8A-4147-A177-3AD203B41FA5}">
                      <a16:colId xmlns:a16="http://schemas.microsoft.com/office/drawing/2014/main" val="3458681334"/>
                    </a:ext>
                  </a:extLst>
                </a:gridCol>
                <a:gridCol w="3228536">
                  <a:extLst>
                    <a:ext uri="{9D8B030D-6E8A-4147-A177-3AD203B41FA5}">
                      <a16:colId xmlns:a16="http://schemas.microsoft.com/office/drawing/2014/main" val="408227151"/>
                    </a:ext>
                  </a:extLst>
                </a:gridCol>
              </a:tblGrid>
              <a:tr h="1783080">
                <a:tc>
                  <a:txBody>
                    <a:bodyPr/>
                    <a:lstStyle/>
                    <a:p>
                      <a:pPr algn="r" rtl="1" eaLnBrk="1" latinLnBrk="0" hangingPunct="1"/>
                      <a:r>
                        <a:rPr lang="ar-SA" sz="4800" b="1" kern="1200" dirty="0">
                          <a:solidFill>
                            <a:srgbClr val="000000"/>
                          </a:solidFill>
                          <a:latin typeface="Sakkal Majalla" panose="02000000000000000000" pitchFamily="2" charset="-78"/>
                          <a:ea typeface="+mn-ea"/>
                          <a:cs typeface="Sakkal Majalla" panose="02000000000000000000" pitchFamily="2" charset="-78"/>
                        </a:rPr>
                        <a:t> عملية تحديد وتنظيم جميع الموارد اللازمة لإكمال المشروع، مثل الموارد البشرية والمعدات والمواد والمرافق، وتحديد كيفية تخصيصها وإدارتها.</a:t>
                      </a:r>
                    </a:p>
                  </a:txBody>
                  <a:tcPr marL="137160" marR="137160" marT="68580" marB="68580" anchor="ctr"/>
                </a:tc>
                <a:tc>
                  <a:txBody>
                    <a:bodyPr/>
                    <a:lstStyle/>
                    <a:p>
                      <a:pPr algn="ctr" rtl="1"/>
                      <a:endParaRPr lang="ar-SA" sz="4400" dirty="0">
                        <a:solidFill>
                          <a:schemeClr val="bg2">
                            <a:lumMod val="25000"/>
                          </a:schemeClr>
                        </a:solidFill>
                        <a:latin typeface="Microsoft Uighur" panose="02000000000000000000" pitchFamily="2" charset="-78"/>
                        <a:cs typeface="Microsoft Uighur" panose="02000000000000000000" pitchFamily="2" charset="-78"/>
                      </a:endParaRPr>
                    </a:p>
                  </a:txBody>
                  <a:tcPr marL="137160" marR="137160" marT="68580" marB="68580"/>
                </a:tc>
                <a:extLst>
                  <a:ext uri="{0D108BD9-81ED-4DB2-BD59-A6C34878D82A}">
                    <a16:rowId xmlns:a16="http://schemas.microsoft.com/office/drawing/2014/main" val="1206148788"/>
                  </a:ext>
                </a:extLst>
              </a:tr>
              <a:tr h="178308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4800" b="1" kern="1200" dirty="0">
                          <a:solidFill>
                            <a:srgbClr val="000000"/>
                          </a:solidFill>
                          <a:latin typeface="Sakkal Majalla" panose="02000000000000000000" pitchFamily="2" charset="-78"/>
                          <a:ea typeface="+mn-ea"/>
                          <a:cs typeface="Sakkal Majalla" panose="02000000000000000000" pitchFamily="2" charset="-78"/>
                        </a:rPr>
                        <a:t>دور رئيسي في المشروع حيث يعد </a:t>
                      </a:r>
                      <a:r>
                        <a:rPr lang="ar-SA" sz="4800" b="1" kern="1200" dirty="0" err="1">
                          <a:solidFill>
                            <a:srgbClr val="000000"/>
                          </a:solidFill>
                          <a:latin typeface="Sakkal Majalla" panose="02000000000000000000" pitchFamily="2" charset="-78"/>
                          <a:ea typeface="+mn-ea"/>
                          <a:cs typeface="Sakkal Majalla" panose="02000000000000000000" pitchFamily="2" charset="-78"/>
                        </a:rPr>
                        <a:t>المسؤل</a:t>
                      </a:r>
                      <a:r>
                        <a:rPr lang="ar-SA" sz="4800" b="1" kern="1200" dirty="0">
                          <a:solidFill>
                            <a:srgbClr val="000000"/>
                          </a:solidFill>
                          <a:latin typeface="Sakkal Majalla" panose="02000000000000000000" pitchFamily="2" charset="-78"/>
                          <a:ea typeface="+mn-ea"/>
                          <a:cs typeface="Sakkal Majalla" panose="02000000000000000000" pitchFamily="2" charset="-78"/>
                        </a:rPr>
                        <a:t> الأول عن اكماله بنجاح وتتمثل وظيفته في التأكد من أن المشروع يمضي خلال إطاره الزمني وفي نطاق ميزانيته المحددة مع تحقيق أهدافه.</a:t>
                      </a:r>
                    </a:p>
                  </a:txBody>
                  <a:tcPr marL="137160" marR="137160" marT="68580" marB="68580" anchor="ctr"/>
                </a:tc>
                <a:tc>
                  <a:txBody>
                    <a:bodyPr/>
                    <a:lstStyle/>
                    <a:p>
                      <a:pPr algn="ctr" rtl="1"/>
                      <a:endParaRPr lang="ar-SA" sz="4000" dirty="0">
                        <a:solidFill>
                          <a:schemeClr val="bg2">
                            <a:lumMod val="25000"/>
                          </a:schemeClr>
                        </a:solidFill>
                        <a:latin typeface="Microsoft Uighur" panose="02000000000000000000" pitchFamily="2" charset="-78"/>
                        <a:cs typeface="Microsoft Uighur" panose="02000000000000000000" pitchFamily="2" charset="-78"/>
                      </a:endParaRPr>
                    </a:p>
                  </a:txBody>
                  <a:tcPr marL="137160" marR="137160" marT="68580" marB="68580"/>
                </a:tc>
                <a:extLst>
                  <a:ext uri="{0D108BD9-81ED-4DB2-BD59-A6C34878D82A}">
                    <a16:rowId xmlns:a16="http://schemas.microsoft.com/office/drawing/2014/main" val="3974595261"/>
                  </a:ext>
                </a:extLst>
              </a:tr>
              <a:tr h="1560534">
                <a:tc>
                  <a:txBody>
                    <a:bodyPr/>
                    <a:lstStyle/>
                    <a:p>
                      <a:pPr algn="r" rtl="1">
                        <a:lnSpc>
                          <a:spcPct val="100000"/>
                        </a:lnSpc>
                      </a:pPr>
                      <a:r>
                        <a:rPr lang="ar-SA" sz="4800" b="1" kern="1200" dirty="0">
                          <a:solidFill>
                            <a:srgbClr val="000000"/>
                          </a:solidFill>
                          <a:latin typeface="Sakkal Majalla" panose="02000000000000000000" pitchFamily="2" charset="-78"/>
                          <a:ea typeface="+mn-ea"/>
                          <a:cs typeface="Sakkal Majalla" panose="02000000000000000000" pitchFamily="2" charset="-78"/>
                        </a:rPr>
                        <a:t>عملية تقدير التكاليف المرتبطة بالمشروع والتخطيط لها والتحكم بها. وهي تتضمن إنشاء ميزانية، ومراقبة النفقات، وإجراء التعديلات حسب الحاجة لضمان اكتمال المشروع ضمن الميزانية المحددة</a:t>
                      </a:r>
                    </a:p>
                  </a:txBody>
                  <a:tcPr marL="137160" marR="137160" marT="68580" marB="68580" anchor="ctr"/>
                </a:tc>
                <a:tc>
                  <a:txBody>
                    <a:bodyPr/>
                    <a:lstStyle/>
                    <a:p>
                      <a:pPr algn="ctr" rtl="1"/>
                      <a:endParaRPr lang="ar-SA" sz="4000" dirty="0">
                        <a:solidFill>
                          <a:schemeClr val="bg2">
                            <a:lumMod val="25000"/>
                          </a:schemeClr>
                        </a:solidFill>
                        <a:latin typeface="Microsoft Uighur" panose="02000000000000000000" pitchFamily="2" charset="-78"/>
                        <a:cs typeface="Microsoft Uighur" panose="02000000000000000000" pitchFamily="2" charset="-78"/>
                      </a:endParaRPr>
                    </a:p>
                  </a:txBody>
                  <a:tcPr marL="137160" marR="137160" marT="68580" marB="68580"/>
                </a:tc>
                <a:extLst>
                  <a:ext uri="{0D108BD9-81ED-4DB2-BD59-A6C34878D82A}">
                    <a16:rowId xmlns:a16="http://schemas.microsoft.com/office/drawing/2014/main" val="1005971492"/>
                  </a:ext>
                </a:extLst>
              </a:tr>
            </a:tbl>
          </a:graphicData>
        </a:graphic>
      </p:graphicFrame>
      <p:sp>
        <p:nvSpPr>
          <p:cNvPr id="2" name="مستطيل: زوايا مستديرة 1">
            <a:extLst>
              <a:ext uri="{FF2B5EF4-FFF2-40B4-BE49-F238E27FC236}">
                <a16:creationId xmlns:a16="http://schemas.microsoft.com/office/drawing/2014/main" id="{A914D401-0512-44DC-8876-C84CB902A027}"/>
              </a:ext>
            </a:extLst>
          </p:cNvPr>
          <p:cNvSpPr/>
          <p:nvPr/>
        </p:nvSpPr>
        <p:spPr>
          <a:xfrm>
            <a:off x="14280601" y="417240"/>
            <a:ext cx="3038618" cy="1558485"/>
          </a:xfrm>
          <a:prstGeom prst="roundRect">
            <a:avLst/>
          </a:prstGeom>
          <a:gradFill flip="none" rotWithShape="1">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lin ang="2700000" scaled="1"/>
            <a:tileRect/>
          </a:gra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spc="75" dirty="0">
                <a:ln w="9525" cmpd="sng">
                  <a:solidFill>
                    <a:schemeClr val="accent1"/>
                  </a:solidFill>
                  <a:prstDash val="solid"/>
                </a:ln>
                <a:solidFill>
                  <a:srgbClr val="70AD47">
                    <a:tint val="1000"/>
                  </a:srgbClr>
                </a:solidFill>
                <a:effectLst>
                  <a:glow rad="38100">
                    <a:schemeClr val="accent1">
                      <a:alpha val="40000"/>
                    </a:schemeClr>
                  </a:glow>
                </a:effectLst>
              </a:rPr>
              <a:t>مدير المشروع</a:t>
            </a:r>
            <a:endParaRPr lang="ar-SA" sz="4800" dirty="0">
              <a:ln w="0"/>
              <a:solidFill>
                <a:schemeClr val="accent1"/>
              </a:solidFill>
              <a:effectLst>
                <a:outerShdw blurRad="38100" dist="25400" dir="5400000" algn="ctr" rotWithShape="0">
                  <a:srgbClr val="6E747A">
                    <a:alpha val="43000"/>
                  </a:srgbClr>
                </a:outerShdw>
              </a:effectLst>
            </a:endParaRPr>
          </a:p>
        </p:txBody>
      </p:sp>
      <p:sp>
        <p:nvSpPr>
          <p:cNvPr id="7" name="مستطيل: زوايا مستديرة 6">
            <a:extLst>
              <a:ext uri="{FF2B5EF4-FFF2-40B4-BE49-F238E27FC236}">
                <a16:creationId xmlns:a16="http://schemas.microsoft.com/office/drawing/2014/main" id="{04FF070D-B57C-4667-BF0B-B79BAF17AFF8}"/>
              </a:ext>
            </a:extLst>
          </p:cNvPr>
          <p:cNvSpPr/>
          <p:nvPr/>
        </p:nvSpPr>
        <p:spPr>
          <a:xfrm>
            <a:off x="6618198" y="296072"/>
            <a:ext cx="3038618" cy="1624613"/>
          </a:xfrm>
          <a:prstGeom prst="round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5400000" scaled="1"/>
            <a:tileRect/>
          </a:gra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spc="75" dirty="0">
                <a:ln w="9525" cmpd="sng">
                  <a:solidFill>
                    <a:schemeClr val="accent1"/>
                  </a:solidFill>
                  <a:prstDash val="solid"/>
                </a:ln>
                <a:solidFill>
                  <a:srgbClr val="70AD47">
                    <a:tint val="1000"/>
                  </a:srgbClr>
                </a:solidFill>
                <a:effectLst>
                  <a:glow rad="38100">
                    <a:schemeClr val="accent1">
                      <a:alpha val="40000"/>
                    </a:schemeClr>
                  </a:glow>
                </a:effectLst>
              </a:rPr>
              <a:t>تعيين الموارد </a:t>
            </a:r>
            <a:endParaRPr lang="ar-SA" sz="4800" dirty="0">
              <a:ln w="0"/>
              <a:solidFill>
                <a:schemeClr val="accent1"/>
              </a:solidFill>
              <a:effectLst>
                <a:outerShdw blurRad="38100" dist="25400" dir="5400000" algn="ctr" rotWithShape="0">
                  <a:srgbClr val="6E747A">
                    <a:alpha val="43000"/>
                  </a:srgbClr>
                </a:outerShdw>
              </a:effectLst>
            </a:endParaRPr>
          </a:p>
        </p:txBody>
      </p:sp>
      <p:sp>
        <p:nvSpPr>
          <p:cNvPr id="8" name="مستطيل: زوايا مستديرة 7">
            <a:extLst>
              <a:ext uri="{FF2B5EF4-FFF2-40B4-BE49-F238E27FC236}">
                <a16:creationId xmlns:a16="http://schemas.microsoft.com/office/drawing/2014/main" id="{1240BD93-CDD3-4BFC-B323-80CAEAA73FD6}"/>
              </a:ext>
            </a:extLst>
          </p:cNvPr>
          <p:cNvSpPr/>
          <p:nvPr/>
        </p:nvSpPr>
        <p:spPr>
          <a:xfrm>
            <a:off x="10449400" y="355762"/>
            <a:ext cx="3038619" cy="1599069"/>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4800" b="1" spc="75" dirty="0">
                <a:ln w="9525" cmpd="sng">
                  <a:solidFill>
                    <a:schemeClr val="accent1"/>
                  </a:solidFill>
                  <a:prstDash val="solid"/>
                </a:ln>
                <a:solidFill>
                  <a:srgbClr val="70AD47">
                    <a:tint val="1000"/>
                  </a:srgbClr>
                </a:solidFill>
                <a:effectLst>
                  <a:glow rad="38100">
                    <a:schemeClr val="accent1">
                      <a:alpha val="40000"/>
                    </a:schemeClr>
                  </a:glow>
                </a:effectLst>
              </a:rPr>
              <a:t>إدارة التكاليف </a:t>
            </a:r>
            <a:endParaRPr lang="ar-SA" sz="4800" dirty="0">
              <a:ln w="0"/>
              <a:solidFill>
                <a:schemeClr val="accent1"/>
              </a:solidFill>
              <a:effectLst>
                <a:outerShdw blurRad="38100" dist="25400" dir="5400000" algn="ctr" rotWithShape="0">
                  <a:srgbClr val="6E747A">
                    <a:alpha val="43000"/>
                  </a:srgbClr>
                </a:outerShdw>
              </a:effectLst>
            </a:endParaRPr>
          </a:p>
        </p:txBody>
      </p:sp>
      <p:sp>
        <p:nvSpPr>
          <p:cNvPr id="4" name="مربع نص 3">
            <a:extLst>
              <a:ext uri="{FF2B5EF4-FFF2-40B4-BE49-F238E27FC236}">
                <a16:creationId xmlns:a16="http://schemas.microsoft.com/office/drawing/2014/main" id="{AAF32EC1-819D-40F9-8802-EE8FFB16D835}"/>
              </a:ext>
            </a:extLst>
          </p:cNvPr>
          <p:cNvSpPr txBox="1"/>
          <p:nvPr/>
        </p:nvSpPr>
        <p:spPr>
          <a:xfrm>
            <a:off x="3848099" y="9192574"/>
            <a:ext cx="10591801" cy="738664"/>
          </a:xfrm>
          <a:prstGeom prst="rect">
            <a:avLst/>
          </a:prstGeom>
          <a:noFill/>
        </p:spPr>
        <p:txBody>
          <a:bodyPr wrap="square" rtlCol="1">
            <a:spAutoFit/>
          </a:bodyPr>
          <a:lstStyle/>
          <a:p>
            <a:pPr algn="r" rtl="1"/>
            <a:r>
              <a:rPr lang="ar-SA" sz="4200" b="1" dirty="0">
                <a:ln w="6600">
                  <a:solidFill>
                    <a:schemeClr val="accent2"/>
                  </a:solidFill>
                  <a:prstDash val="solid"/>
                </a:ln>
                <a:solidFill>
                  <a:srgbClr val="FFFFFF"/>
                </a:solidFill>
                <a:effectLst>
                  <a:outerShdw dist="38100" dir="2700000" algn="tl" rotWithShape="0">
                    <a:schemeClr val="accent2"/>
                  </a:outerShdw>
                </a:effectLst>
              </a:rPr>
              <a:t>عزيزتي الطالبة ... صلي كل مصطلح بالمفهوم المناسب له </a:t>
            </a:r>
          </a:p>
        </p:txBody>
      </p:sp>
      <p:sp>
        <p:nvSpPr>
          <p:cNvPr id="5" name="شريط جانبي 4">
            <a:extLst>
              <a:ext uri="{FF2B5EF4-FFF2-40B4-BE49-F238E27FC236}">
                <a16:creationId xmlns:a16="http://schemas.microsoft.com/office/drawing/2014/main" id="{BFF94C20-4B05-441F-9E11-F451AABE68DF}"/>
              </a:ext>
            </a:extLst>
          </p:cNvPr>
          <p:cNvSpPr/>
          <p:nvPr/>
        </p:nvSpPr>
        <p:spPr>
          <a:xfrm>
            <a:off x="1" y="1"/>
            <a:ext cx="2278967" cy="2679896"/>
          </a:xfrm>
          <a:prstGeom prst="diagStripe">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ar-SA" sz="2700">
              <a:solidFill>
                <a:schemeClr val="tx1"/>
              </a:solidFill>
            </a:endParaRPr>
          </a:p>
        </p:txBody>
      </p:sp>
      <p:sp>
        <p:nvSpPr>
          <p:cNvPr id="6" name="مربع نص 5">
            <a:extLst>
              <a:ext uri="{FF2B5EF4-FFF2-40B4-BE49-F238E27FC236}">
                <a16:creationId xmlns:a16="http://schemas.microsoft.com/office/drawing/2014/main" id="{5E3521C3-2082-4C0C-ABE1-C4B8CB7132DC}"/>
              </a:ext>
            </a:extLst>
          </p:cNvPr>
          <p:cNvSpPr txBox="1"/>
          <p:nvPr/>
        </p:nvSpPr>
        <p:spPr>
          <a:xfrm rot="18567850">
            <a:off x="-368139" y="570570"/>
            <a:ext cx="2278967" cy="923330"/>
          </a:xfrm>
          <a:prstGeom prst="rect">
            <a:avLst/>
          </a:prstGeom>
          <a:noFill/>
        </p:spPr>
        <p:txBody>
          <a:bodyPr wrap="square" rtlCol="1">
            <a:spAutoFit/>
          </a:bodyPr>
          <a:lstStyle/>
          <a:p>
            <a:pPr algn="ctr" rtl="1"/>
            <a:r>
              <a:rPr lang="ar-SA" sz="2700" b="1" dirty="0"/>
              <a:t>مراجعة</a:t>
            </a:r>
          </a:p>
          <a:p>
            <a:pPr algn="ctr" rtl="1"/>
            <a:r>
              <a:rPr lang="ar-SA" sz="2700" b="1" dirty="0"/>
              <a:t>لمفاهيم الوحدة</a:t>
            </a:r>
          </a:p>
        </p:txBody>
      </p:sp>
    </p:spTree>
    <p:custDataLst>
      <p:tags r:id="rId1"/>
    </p:custDataLst>
    <p:extLst>
      <p:ext uri="{BB962C8B-B14F-4D97-AF65-F5344CB8AC3E}">
        <p14:creationId xmlns:p14="http://schemas.microsoft.com/office/powerpoint/2010/main" val="120551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0.00704 -0.33257 L -0.32049 0.19845 " pathEditMode="relative" rAng="0" ptsTypes="AA">
                                      <p:cBhvr>
                                        <p:cTn id="6" dur="2000" fill="hold"/>
                                        <p:tgtEl>
                                          <p:spTgt spid="7"/>
                                        </p:tgtEl>
                                        <p:attrNameLst>
                                          <p:attrName>ppt_x</p:attrName>
                                          <p:attrName>ppt_y</p:attrName>
                                        </p:attrNameLst>
                                      </p:cBhvr>
                                      <p:rCtr x="-15677" y="26543"/>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grpId="0" nodeType="clickEffect">
                                  <p:stCondLst>
                                    <p:cond delay="0"/>
                                  </p:stCondLst>
                                  <p:childTnLst>
                                    <p:animMotion origin="layout" path="M 0.01857 0.18673 L -0.7402 0.40987 " pathEditMode="relative" rAng="0" ptsTypes="AA">
                                      <p:cBhvr>
                                        <p:cTn id="10" dur="2000" fill="hold"/>
                                        <p:tgtEl>
                                          <p:spTgt spid="2"/>
                                        </p:tgtEl>
                                        <p:attrNameLst>
                                          <p:attrName>ppt_x</p:attrName>
                                          <p:attrName>ppt_y</p:attrName>
                                        </p:attrNameLst>
                                      </p:cBhvr>
                                      <p:rCtr x="-37943" y="11157"/>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grpId="0" nodeType="clickEffect">
                                  <p:stCondLst>
                                    <p:cond delay="0"/>
                                  </p:stCondLst>
                                  <p:childTnLst>
                                    <p:animMotion origin="layout" path="M 2.91667E-6 -1.35802E-6 L -0.52978 0.65448 " pathEditMode="relative" rAng="0" ptsTypes="AA">
                                      <p:cBhvr>
                                        <p:cTn id="14" dur="2000" fill="hold"/>
                                        <p:tgtEl>
                                          <p:spTgt spid="8"/>
                                        </p:tgtEl>
                                        <p:attrNameLst>
                                          <p:attrName>ppt_x</p:attrName>
                                          <p:attrName>ppt_y</p:attrName>
                                        </p:attrNameLst>
                                      </p:cBhvr>
                                      <p:rCtr x="-26493" y="327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ar-SA"/>
          </a:p>
        </p:txBody>
      </p:sp>
      <p:sp>
        <p:nvSpPr>
          <p:cNvPr id="4" name="Freeform 4"/>
          <p:cNvSpPr/>
          <p:nvPr/>
        </p:nvSpPr>
        <p:spPr>
          <a:xfrm rot="1699596">
            <a:off x="3397929" y="1529187"/>
            <a:ext cx="862925" cy="812718"/>
          </a:xfrm>
          <a:custGeom>
            <a:avLst/>
            <a:gdLst/>
            <a:ahLst/>
            <a:cxnLst/>
            <a:rect l="l" t="t" r="r" b="b"/>
            <a:pathLst>
              <a:path w="862925" h="812718">
                <a:moveTo>
                  <a:pt x="0" y="0"/>
                </a:moveTo>
                <a:lnTo>
                  <a:pt x="862925" y="0"/>
                </a:lnTo>
                <a:lnTo>
                  <a:pt x="862925" y="812718"/>
                </a:lnTo>
                <a:lnTo>
                  <a:pt x="0" y="8127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ar-SA"/>
          </a:p>
        </p:txBody>
      </p:sp>
      <p:sp>
        <p:nvSpPr>
          <p:cNvPr id="6" name="Freeform 6"/>
          <p:cNvSpPr/>
          <p:nvPr/>
        </p:nvSpPr>
        <p:spPr>
          <a:xfrm rot="2962300">
            <a:off x="-662544" y="-398389"/>
            <a:ext cx="2786716" cy="2854178"/>
          </a:xfrm>
          <a:custGeom>
            <a:avLst/>
            <a:gdLst/>
            <a:ahLst/>
            <a:cxnLst/>
            <a:rect l="l" t="t" r="r" b="b"/>
            <a:pathLst>
              <a:path w="2786716" h="2854178">
                <a:moveTo>
                  <a:pt x="0" y="0"/>
                </a:moveTo>
                <a:lnTo>
                  <a:pt x="2786715" y="0"/>
                </a:lnTo>
                <a:lnTo>
                  <a:pt x="2786715" y="2854178"/>
                </a:lnTo>
                <a:lnTo>
                  <a:pt x="0" y="2854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a:p>
        </p:txBody>
      </p:sp>
      <p:sp>
        <p:nvSpPr>
          <p:cNvPr id="20" name="Freeform 20"/>
          <p:cNvSpPr/>
          <p:nvPr/>
        </p:nvSpPr>
        <p:spPr>
          <a:xfrm rot="1546427">
            <a:off x="13538009" y="1759590"/>
            <a:ext cx="813183" cy="680117"/>
          </a:xfrm>
          <a:custGeom>
            <a:avLst/>
            <a:gdLst/>
            <a:ahLst/>
            <a:cxnLst/>
            <a:rect l="l" t="t" r="r" b="b"/>
            <a:pathLst>
              <a:path w="813183" h="680117">
                <a:moveTo>
                  <a:pt x="0" y="0"/>
                </a:moveTo>
                <a:lnTo>
                  <a:pt x="813183" y="0"/>
                </a:lnTo>
                <a:lnTo>
                  <a:pt x="813183" y="680116"/>
                </a:lnTo>
                <a:lnTo>
                  <a:pt x="0" y="6801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ar-SA"/>
          </a:p>
        </p:txBody>
      </p:sp>
      <p:sp>
        <p:nvSpPr>
          <p:cNvPr id="31" name="Freeform 31"/>
          <p:cNvSpPr/>
          <p:nvPr/>
        </p:nvSpPr>
        <p:spPr>
          <a:xfrm rot="-1803884">
            <a:off x="11192331" y="8780757"/>
            <a:ext cx="2366203" cy="955086"/>
          </a:xfrm>
          <a:custGeom>
            <a:avLst/>
            <a:gdLst/>
            <a:ahLst/>
            <a:cxnLst/>
            <a:rect l="l" t="t" r="r" b="b"/>
            <a:pathLst>
              <a:path w="2366203" h="955086">
                <a:moveTo>
                  <a:pt x="0" y="0"/>
                </a:moveTo>
                <a:lnTo>
                  <a:pt x="2366203" y="0"/>
                </a:lnTo>
                <a:lnTo>
                  <a:pt x="2366203" y="955086"/>
                </a:lnTo>
                <a:lnTo>
                  <a:pt x="0" y="9550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ar-SA"/>
          </a:p>
        </p:txBody>
      </p:sp>
      <p:grpSp>
        <p:nvGrpSpPr>
          <p:cNvPr id="24" name="مجموعة 23">
            <a:extLst>
              <a:ext uri="{FF2B5EF4-FFF2-40B4-BE49-F238E27FC236}">
                <a16:creationId xmlns:a16="http://schemas.microsoft.com/office/drawing/2014/main" id="{9939E935-7428-9E46-10E3-1023716EA98A}"/>
              </a:ext>
            </a:extLst>
          </p:cNvPr>
          <p:cNvGrpSpPr/>
          <p:nvPr/>
        </p:nvGrpSpPr>
        <p:grpSpPr>
          <a:xfrm>
            <a:off x="5257800" y="208274"/>
            <a:ext cx="11977777" cy="1159829"/>
            <a:chOff x="1521370" y="593817"/>
            <a:chExt cx="11977777" cy="1159829"/>
          </a:xfrm>
        </p:grpSpPr>
        <p:grpSp>
          <p:nvGrpSpPr>
            <p:cNvPr id="25" name="Group 2">
              <a:extLst>
                <a:ext uri="{FF2B5EF4-FFF2-40B4-BE49-F238E27FC236}">
                  <a16:creationId xmlns:a16="http://schemas.microsoft.com/office/drawing/2014/main" id="{AC20E638-8A5E-A6A9-5FC3-044FA0C8AC4A}"/>
                </a:ext>
              </a:extLst>
            </p:cNvPr>
            <p:cNvGrpSpPr/>
            <p:nvPr/>
          </p:nvGrpSpPr>
          <p:grpSpPr>
            <a:xfrm>
              <a:off x="1521370" y="593817"/>
              <a:ext cx="11977777" cy="1159829"/>
              <a:chOff x="-5271045" y="0"/>
              <a:chExt cx="15970375" cy="1546438"/>
            </a:xfrm>
          </p:grpSpPr>
          <p:sp>
            <p:nvSpPr>
              <p:cNvPr id="28" name="Freeform 4">
                <a:extLst>
                  <a:ext uri="{FF2B5EF4-FFF2-40B4-BE49-F238E27FC236}">
                    <a16:creationId xmlns:a16="http://schemas.microsoft.com/office/drawing/2014/main" id="{8EA80F63-5489-E832-5BB0-9D598EF71D43}"/>
                  </a:ext>
                </a:extLst>
              </p:cNvPr>
              <p:cNvSpPr/>
              <p:nvPr/>
            </p:nvSpPr>
            <p:spPr>
              <a:xfrm>
                <a:off x="-5271045" y="0"/>
                <a:ext cx="15381887" cy="1483315"/>
              </a:xfrm>
              <a:custGeom>
                <a:avLst/>
                <a:gdLst/>
                <a:ahLst/>
                <a:cxnLst/>
                <a:rect l="l" t="t" r="r" b="b"/>
                <a:pathLst>
                  <a:path w="2039731" h="299240">
                    <a:moveTo>
                      <a:pt x="0" y="0"/>
                    </a:moveTo>
                    <a:lnTo>
                      <a:pt x="2039731" y="0"/>
                    </a:lnTo>
                    <a:lnTo>
                      <a:pt x="2039731" y="299240"/>
                    </a:lnTo>
                    <a:lnTo>
                      <a:pt x="0" y="299240"/>
                    </a:lnTo>
                    <a:close/>
                  </a:path>
                </a:pathLst>
              </a:custGeom>
              <a:solidFill>
                <a:schemeClr val="accent2">
                  <a:lumMod val="60000"/>
                  <a:lumOff val="40000"/>
                </a:schemeClr>
              </a:solidFill>
              <a:ln>
                <a:noFill/>
              </a:ln>
            </p:spPr>
            <p:txBody>
              <a:bodyPr/>
              <a:lstStyle/>
              <a:p>
                <a:pPr algn="r" rtl="1"/>
                <a:endParaRPr lang="ar-SA">
                  <a:cs typeface="PT Bold Heading" panose="02010400000000000000" pitchFamily="2" charset="-78"/>
                </a:endParaRPr>
              </a:p>
            </p:txBody>
          </p:sp>
          <p:sp>
            <p:nvSpPr>
              <p:cNvPr id="30" name="Freeform 7">
                <a:extLst>
                  <a:ext uri="{FF2B5EF4-FFF2-40B4-BE49-F238E27FC236}">
                    <a16:creationId xmlns:a16="http://schemas.microsoft.com/office/drawing/2014/main" id="{B69969F9-18B4-16FF-C629-445CA1F9D67B}"/>
                  </a:ext>
                </a:extLst>
              </p:cNvPr>
              <p:cNvSpPr/>
              <p:nvPr/>
            </p:nvSpPr>
            <p:spPr>
              <a:xfrm>
                <a:off x="-4559845" y="217089"/>
                <a:ext cx="14670684" cy="1266225"/>
              </a:xfrm>
              <a:custGeom>
                <a:avLst/>
                <a:gdLst/>
                <a:ahLst/>
                <a:cxnLst/>
                <a:rect l="l" t="t" r="r" b="b"/>
                <a:pathLst>
                  <a:path w="1971439" h="255445">
                    <a:moveTo>
                      <a:pt x="9988" y="0"/>
                    </a:moveTo>
                    <a:lnTo>
                      <a:pt x="1961451" y="0"/>
                    </a:lnTo>
                    <a:cubicBezTo>
                      <a:pt x="1966967" y="0"/>
                      <a:pt x="1971439" y="4472"/>
                      <a:pt x="1971439" y="9988"/>
                    </a:cubicBezTo>
                    <a:lnTo>
                      <a:pt x="1971439" y="245457"/>
                    </a:lnTo>
                    <a:cubicBezTo>
                      <a:pt x="1971439" y="248106"/>
                      <a:pt x="1970387" y="250646"/>
                      <a:pt x="1968514" y="252519"/>
                    </a:cubicBezTo>
                    <a:cubicBezTo>
                      <a:pt x="1966641" y="254392"/>
                      <a:pt x="1964100" y="255445"/>
                      <a:pt x="1961451" y="255445"/>
                    </a:cubicBezTo>
                    <a:lnTo>
                      <a:pt x="9988" y="255445"/>
                    </a:lnTo>
                    <a:cubicBezTo>
                      <a:pt x="7339" y="255445"/>
                      <a:pt x="4799" y="254392"/>
                      <a:pt x="2925" y="252519"/>
                    </a:cubicBezTo>
                    <a:cubicBezTo>
                      <a:pt x="1052" y="250646"/>
                      <a:pt x="0" y="248106"/>
                      <a:pt x="0" y="245457"/>
                    </a:cubicBezTo>
                    <a:lnTo>
                      <a:pt x="0" y="9988"/>
                    </a:lnTo>
                    <a:cubicBezTo>
                      <a:pt x="0" y="7339"/>
                      <a:pt x="1052" y="4799"/>
                      <a:pt x="2925" y="2925"/>
                    </a:cubicBezTo>
                    <a:cubicBezTo>
                      <a:pt x="4799" y="1052"/>
                      <a:pt x="7339" y="0"/>
                      <a:pt x="9988" y="0"/>
                    </a:cubicBezTo>
                    <a:close/>
                  </a:path>
                </a:pathLst>
              </a:custGeom>
              <a:solidFill>
                <a:srgbClr val="FFFFFF"/>
              </a:solidFill>
              <a:ln w="38100">
                <a:solidFill>
                  <a:schemeClr val="accent2">
                    <a:lumMod val="75000"/>
                  </a:schemeClr>
                </a:solidFill>
              </a:ln>
              <a:effectLst>
                <a:outerShdw blurRad="50800" dist="38100" dir="5400000" algn="t" rotWithShape="0">
                  <a:prstClr val="black">
                    <a:alpha val="40000"/>
                  </a:prstClr>
                </a:outerShdw>
              </a:effectLst>
            </p:spPr>
            <p:txBody>
              <a:bodyPr/>
              <a:lstStyle/>
              <a:p>
                <a:pPr algn="r" rtl="1"/>
                <a:endParaRPr lang="ar-SA">
                  <a:cs typeface="PT Bold Heading" panose="02010400000000000000" pitchFamily="2" charset="-78"/>
                </a:endParaRPr>
              </a:p>
            </p:txBody>
          </p:sp>
          <p:sp>
            <p:nvSpPr>
              <p:cNvPr id="32" name="TextBox 9">
                <a:extLst>
                  <a:ext uri="{FF2B5EF4-FFF2-40B4-BE49-F238E27FC236}">
                    <a16:creationId xmlns:a16="http://schemas.microsoft.com/office/drawing/2014/main" id="{30438ECF-1973-25E0-17C0-1340F6F45C67}"/>
                  </a:ext>
                </a:extLst>
              </p:cNvPr>
              <p:cNvSpPr txBox="1"/>
              <p:nvPr/>
            </p:nvSpPr>
            <p:spPr>
              <a:xfrm>
                <a:off x="-4233933" y="489169"/>
                <a:ext cx="13249984" cy="807913"/>
              </a:xfrm>
              <a:prstGeom prst="rect">
                <a:avLst/>
              </a:prstGeom>
            </p:spPr>
            <p:txBody>
              <a:bodyPr wrap="square" lIns="0" tIns="0" rIns="0" bIns="0" rtlCol="0" anchor="t">
                <a:spAutoFit/>
              </a:bodyPr>
              <a:lstStyle/>
              <a:p>
                <a:pPr algn="ctr" rtl="1">
                  <a:lnSpc>
                    <a:spcPts val="3883"/>
                  </a:lnSpc>
                </a:pPr>
                <a:r>
                  <a:rPr lang="ar-SA" sz="6000" b="1" dirty="0">
                    <a:solidFill>
                      <a:srgbClr val="17383E"/>
                    </a:solidFill>
                    <a:latin typeface="Adobe Arabic" panose="02040503050201020203" pitchFamily="18" charset="-78"/>
                    <a:cs typeface="Adobe Arabic" panose="02040503050201020203" pitchFamily="18" charset="-78"/>
                  </a:rPr>
                  <a:t>التنفيذ </a:t>
                </a:r>
                <a:r>
                  <a:rPr lang="en-US" sz="6000" b="1" dirty="0">
                    <a:solidFill>
                      <a:srgbClr val="17383E"/>
                    </a:solidFill>
                    <a:latin typeface="Adobe Arabic" panose="02040503050201020203" pitchFamily="18" charset="-78"/>
                    <a:cs typeface="Adobe Arabic" panose="02040503050201020203" pitchFamily="18" charset="-78"/>
                  </a:rPr>
                  <a:t>Implementation</a:t>
                </a:r>
                <a:endParaRPr lang="en-US" sz="4500" b="1" dirty="0">
                  <a:solidFill>
                    <a:srgbClr val="17383E"/>
                  </a:solidFill>
                  <a:latin typeface="Corbel Light" panose="020B0303020204020204" pitchFamily="34" charset="0"/>
                  <a:cs typeface="Sakkal Majalla" panose="02000000000000000000" pitchFamily="2" charset="-78"/>
                </a:endParaRPr>
              </a:p>
            </p:txBody>
          </p:sp>
          <p:sp>
            <p:nvSpPr>
              <p:cNvPr id="33" name="Freeform 11">
                <a:extLst>
                  <a:ext uri="{FF2B5EF4-FFF2-40B4-BE49-F238E27FC236}">
                    <a16:creationId xmlns:a16="http://schemas.microsoft.com/office/drawing/2014/main" id="{929EF237-6FBF-5A85-A5CB-268C709DFD96}"/>
                  </a:ext>
                </a:extLst>
              </p:cNvPr>
              <p:cNvSpPr/>
              <p:nvPr/>
            </p:nvSpPr>
            <p:spPr>
              <a:xfrm>
                <a:off x="9159792" y="0"/>
                <a:ext cx="1539538" cy="154643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60000"/>
                  <a:lumOff val="40000"/>
                </a:schemeClr>
              </a:solidFill>
              <a:ln>
                <a:solidFill>
                  <a:schemeClr val="accent2">
                    <a:lumMod val="75000"/>
                  </a:schemeClr>
                </a:solidFill>
              </a:ln>
            </p:spPr>
            <p:txBody>
              <a:bodyPr/>
              <a:lstStyle/>
              <a:p>
                <a:pPr algn="r" rtl="1"/>
                <a:endParaRPr lang="ar-SA">
                  <a:cs typeface="PT Bold Heading" panose="02010400000000000000" pitchFamily="2" charset="-78"/>
                </a:endParaRPr>
              </a:p>
            </p:txBody>
          </p:sp>
          <p:sp>
            <p:nvSpPr>
              <p:cNvPr id="34" name="TextBox 13">
                <a:extLst>
                  <a:ext uri="{FF2B5EF4-FFF2-40B4-BE49-F238E27FC236}">
                    <a16:creationId xmlns:a16="http://schemas.microsoft.com/office/drawing/2014/main" id="{EEB91FB4-A99C-34C3-426A-2DBE193A5917}"/>
                  </a:ext>
                </a:extLst>
              </p:cNvPr>
              <p:cNvSpPr txBox="1"/>
              <p:nvPr/>
            </p:nvSpPr>
            <p:spPr>
              <a:xfrm>
                <a:off x="9517371" y="426045"/>
                <a:ext cx="921075" cy="756617"/>
              </a:xfrm>
              <a:prstGeom prst="rect">
                <a:avLst/>
              </a:prstGeom>
            </p:spPr>
            <p:txBody>
              <a:bodyPr wrap="square" lIns="0" tIns="0" rIns="0" bIns="0" rtlCol="0" anchor="t">
                <a:spAutoFit/>
              </a:bodyPr>
              <a:lstStyle/>
              <a:p>
                <a:pPr algn="ctr" rtl="1">
                  <a:lnSpc>
                    <a:spcPts val="3883"/>
                  </a:lnSpc>
                </a:pPr>
                <a:endParaRPr lang="en-US" sz="5000" b="1" dirty="0">
                  <a:solidFill>
                    <a:srgbClr val="FFFFFF"/>
                  </a:solidFill>
                  <a:latin typeface="Sakkal Majalla" panose="02000000000000000000" pitchFamily="2" charset="-78"/>
                  <a:cs typeface="Sakkal Majalla" panose="02000000000000000000" pitchFamily="2" charset="-78"/>
                </a:endParaRPr>
              </a:p>
            </p:txBody>
          </p:sp>
        </p:grpSp>
        <p:sp>
          <p:nvSpPr>
            <p:cNvPr id="26" name="مستطيل 25">
              <a:extLst>
                <a:ext uri="{FF2B5EF4-FFF2-40B4-BE49-F238E27FC236}">
                  <a16:creationId xmlns:a16="http://schemas.microsoft.com/office/drawing/2014/main" id="{BBD4D2A4-4B28-65A4-6D99-E58137E5AEEF}"/>
                </a:ext>
              </a:extLst>
            </p:cNvPr>
            <p:cNvSpPr/>
            <p:nvPr/>
          </p:nvSpPr>
          <p:spPr>
            <a:xfrm>
              <a:off x="12612678" y="759988"/>
              <a:ext cx="574195" cy="923330"/>
            </a:xfrm>
            <a:prstGeom prst="rect">
              <a:avLst/>
            </a:prstGeom>
            <a:noFill/>
          </p:spPr>
          <p:txBody>
            <a:bodyPr wrap="none" lIns="91440" tIns="45720" rIns="91440" bIns="45720">
              <a:spAutoFit/>
            </a:bodyPr>
            <a:lstStyle/>
            <a:p>
              <a:pPr algn="ctr"/>
              <a:r>
                <a:rPr lang="ar-SA" sz="5400" b="1" cap="none" spc="0" dirty="0">
                  <a:ln w="22225">
                    <a:solidFill>
                      <a:schemeClr val="tx2">
                        <a:lumMod val="75000"/>
                      </a:schemeClr>
                    </a:solidFill>
                    <a:prstDash val="solid"/>
                  </a:ln>
                  <a:effectLst/>
                </a:rPr>
                <a:t>4</a:t>
              </a:r>
            </a:p>
          </p:txBody>
        </p:sp>
      </p:grpSp>
      <p:sp>
        <p:nvSpPr>
          <p:cNvPr id="7" name="Freeform 7"/>
          <p:cNvSpPr/>
          <p:nvPr/>
        </p:nvSpPr>
        <p:spPr>
          <a:xfrm rot="8100000">
            <a:off x="16114224" y="900445"/>
            <a:ext cx="2290151" cy="1798810"/>
          </a:xfrm>
          <a:custGeom>
            <a:avLst/>
            <a:gdLst/>
            <a:ahLst/>
            <a:cxnLst/>
            <a:rect l="l" t="t" r="r" b="b"/>
            <a:pathLst>
              <a:path w="2290151" h="1798810">
                <a:moveTo>
                  <a:pt x="0" y="0"/>
                </a:moveTo>
                <a:lnTo>
                  <a:pt x="2290152" y="0"/>
                </a:lnTo>
                <a:lnTo>
                  <a:pt x="2290152" y="1798810"/>
                </a:lnTo>
                <a:lnTo>
                  <a:pt x="0" y="1798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ar-SA"/>
          </a:p>
        </p:txBody>
      </p:sp>
      <p:sp>
        <p:nvSpPr>
          <p:cNvPr id="46" name="TextBox 29">
            <a:extLst>
              <a:ext uri="{FF2B5EF4-FFF2-40B4-BE49-F238E27FC236}">
                <a16:creationId xmlns:a16="http://schemas.microsoft.com/office/drawing/2014/main" id="{ADDC5E96-1172-C5F2-A064-85D2D78FB76F}"/>
              </a:ext>
            </a:extLst>
          </p:cNvPr>
          <p:cNvSpPr txBox="1"/>
          <p:nvPr/>
        </p:nvSpPr>
        <p:spPr>
          <a:xfrm>
            <a:off x="4544980" y="6710315"/>
            <a:ext cx="11535944"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47" name="Freeform 3">
            <a:extLst>
              <a:ext uri="{FF2B5EF4-FFF2-40B4-BE49-F238E27FC236}">
                <a16:creationId xmlns:a16="http://schemas.microsoft.com/office/drawing/2014/main" id="{A05E1D69-8E74-FC63-EAD5-5CE606D5DF38}"/>
              </a:ext>
            </a:extLst>
          </p:cNvPr>
          <p:cNvSpPr/>
          <p:nvPr/>
        </p:nvSpPr>
        <p:spPr>
          <a:xfrm>
            <a:off x="642608" y="800100"/>
            <a:ext cx="16616691" cy="9132717"/>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3"/>
            <a:stretch>
              <a:fillRect t="-451" r="-56646" b="-4863"/>
            </a:stretch>
          </a:blipFill>
        </p:spPr>
        <p:txBody>
          <a:bodyPr/>
          <a:lstStyle/>
          <a:p>
            <a:endParaRPr lang="ar-SA"/>
          </a:p>
        </p:txBody>
      </p:sp>
      <p:sp>
        <p:nvSpPr>
          <p:cNvPr id="5" name="مربع نص 4">
            <a:extLst>
              <a:ext uri="{FF2B5EF4-FFF2-40B4-BE49-F238E27FC236}">
                <a16:creationId xmlns:a16="http://schemas.microsoft.com/office/drawing/2014/main" id="{90508309-E9BF-DED4-B1B2-47D34B905B1C}"/>
              </a:ext>
            </a:extLst>
          </p:cNvPr>
          <p:cNvSpPr txBox="1"/>
          <p:nvPr/>
        </p:nvSpPr>
        <p:spPr>
          <a:xfrm>
            <a:off x="488891" y="2857500"/>
            <a:ext cx="16732309" cy="5996513"/>
          </a:xfrm>
          <a:prstGeom prst="rect">
            <a:avLst/>
          </a:prstGeom>
          <a:noFill/>
        </p:spPr>
        <p:txBody>
          <a:bodyPr wrap="square" rtlCol="1">
            <a:spAutoFit/>
          </a:bodyPr>
          <a:lstStyle/>
          <a:p>
            <a:pPr marL="1143000" indent="-1143000" algn="r" rtl="1">
              <a:lnSpc>
                <a:spcPct val="150000"/>
              </a:lnSpc>
              <a:buAutoNum type="arabicPeriod"/>
            </a:pPr>
            <a:r>
              <a:rPr kumimoji="0" lang="ar-SA" altLang="ar-SA" sz="6000" b="1" i="0" u="none" strike="noStrike" kern="1200" cap="none" spc="0" normalizeH="0" baseline="0" noProof="0" dirty="0">
                <a:ln>
                  <a:noFill/>
                </a:ln>
                <a:solidFill>
                  <a:prstClr val="black"/>
                </a:solidFill>
                <a:effectLst/>
                <a:uLnTx/>
                <a:uFillTx/>
                <a:latin typeface="Adobe Arabic" panose="02040503050201020203" pitchFamily="18" charset="-78"/>
                <a:ea typeface="Montserrat Regular"/>
                <a:cs typeface="Adobe Arabic" panose="02040503050201020203" pitchFamily="18" charset="-78"/>
                <a:sym typeface="Helvetica" panose="020B0604020202020204" pitchFamily="34" charset="0"/>
              </a:rPr>
              <a:t>يحتاج المستخدمون النهائيون التدريب للتأكد من معرفتهم لاستخدام النظام</a:t>
            </a:r>
          </a:p>
          <a:p>
            <a:pPr marL="1143000" indent="-1143000" algn="r" rtl="1">
              <a:lnSpc>
                <a:spcPct val="150000"/>
              </a:lnSpc>
              <a:buAutoNum type="arabicPeriod"/>
            </a:pPr>
            <a:r>
              <a:rPr lang="ar-SA" altLang="ar-SA" sz="6000" b="1" dirty="0">
                <a:solidFill>
                  <a:prstClr val="black"/>
                </a:solidFill>
                <a:latin typeface="Adobe Arabic" panose="02040503050201020203" pitchFamily="18" charset="-78"/>
                <a:ea typeface="Montserrat Regular"/>
                <a:cs typeface="Adobe Arabic" panose="02040503050201020203" pitchFamily="18" charset="-78"/>
                <a:sym typeface="Helvetica" panose="020B0604020202020204" pitchFamily="34" charset="0"/>
              </a:rPr>
              <a:t>قد تستغرق وقتاً طويلاً حسب تعقيد النظام </a:t>
            </a:r>
          </a:p>
          <a:p>
            <a:pPr marL="1143000" indent="-1143000" algn="r" rtl="1">
              <a:lnSpc>
                <a:spcPct val="150000"/>
              </a:lnSpc>
              <a:buAutoNum type="arabicPeriod"/>
            </a:pPr>
            <a:r>
              <a:rPr kumimoji="0" lang="ar-SA" altLang="ar-SA" sz="6000" b="1" i="0" u="none" strike="noStrike" kern="1200" cap="none" spc="0" normalizeH="0" baseline="0" noProof="0" dirty="0">
                <a:ln>
                  <a:noFill/>
                </a:ln>
                <a:solidFill>
                  <a:prstClr val="black"/>
                </a:solidFill>
                <a:effectLst/>
                <a:uLnTx/>
                <a:uFillTx/>
                <a:latin typeface="Adobe Arabic" panose="02040503050201020203" pitchFamily="18" charset="-78"/>
                <a:ea typeface="Montserrat Regular"/>
                <a:cs typeface="Adobe Arabic" panose="02040503050201020203" pitchFamily="18" charset="-78"/>
                <a:sym typeface="Helvetica" panose="020B0604020202020204" pitchFamily="34" charset="0"/>
              </a:rPr>
              <a:t>يتطلب نقل البينات من النظام الحالي  الى النظام الجديد</a:t>
            </a:r>
          </a:p>
          <a:p>
            <a:pPr marL="1143000" indent="-1143000" algn="r" rtl="1">
              <a:lnSpc>
                <a:spcPct val="150000"/>
              </a:lnSpc>
              <a:buAutoNum type="arabicPeriod"/>
            </a:pPr>
            <a:r>
              <a:rPr lang="ar-SA" altLang="ar-SA" sz="6000" b="1" dirty="0">
                <a:solidFill>
                  <a:prstClr val="black"/>
                </a:solidFill>
                <a:latin typeface="Adobe Arabic" panose="02040503050201020203" pitchFamily="18" charset="-78"/>
                <a:ea typeface="Montserrat Regular"/>
                <a:cs typeface="Adobe Arabic" panose="02040503050201020203" pitchFamily="18" charset="-78"/>
                <a:sym typeface="Helvetica" panose="020B0604020202020204" pitchFamily="34" charset="0"/>
              </a:rPr>
              <a:t>يُوصى بإدخال النظام الجديد تدريجياً واستبدال النظام القديم في الوقت المناسب</a:t>
            </a:r>
            <a:endParaRPr kumimoji="0" lang="ar-SA" altLang="ar-SA" sz="6000" b="1" i="0" u="none" strike="noStrike" kern="1200" cap="none" spc="0" normalizeH="0" baseline="0" noProof="0" dirty="0">
              <a:ln>
                <a:noFill/>
              </a:ln>
              <a:solidFill>
                <a:prstClr val="black"/>
              </a:solidFill>
              <a:effectLst/>
              <a:uLnTx/>
              <a:uFillTx/>
              <a:latin typeface="Adobe Arabic" panose="02040503050201020203" pitchFamily="18" charset="-78"/>
              <a:ea typeface="Montserrat Regular"/>
              <a:cs typeface="Adobe Arabic" panose="02040503050201020203" pitchFamily="18" charset="-78"/>
              <a:sym typeface="Helvetica" panose="020B0604020202020204" pitchFamily="34" charset="0"/>
            </a:endParaRPr>
          </a:p>
          <a:p>
            <a:pPr algn="r">
              <a:lnSpc>
                <a:spcPct val="150000"/>
              </a:lnSpc>
            </a:pPr>
            <a:endParaRPr lang="ar-SA" dirty="0"/>
          </a:p>
        </p:txBody>
      </p:sp>
    </p:spTree>
    <p:extLst>
      <p:ext uri="{BB962C8B-B14F-4D97-AF65-F5344CB8AC3E}">
        <p14:creationId xmlns:p14="http://schemas.microsoft.com/office/powerpoint/2010/main" val="237835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down)">
                                      <p:cBhvr>
                                        <p:cTn id="11" dur="500"/>
                                        <p:tgtEl>
                                          <p:spTgt spid="5">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down)">
                                      <p:cBhvr>
                                        <p:cTn id="15" dur="500"/>
                                        <p:tgtEl>
                                          <p:spTgt spid="5">
                                            <p:txEl>
                                              <p:pRg st="2" end="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wipe(down)">
                                      <p:cBhvr>
                                        <p:cTn id="1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ar-SA"/>
          </a:p>
        </p:txBody>
      </p:sp>
      <p:grpSp>
        <p:nvGrpSpPr>
          <p:cNvPr id="3" name="Group 3"/>
          <p:cNvGrpSpPr/>
          <p:nvPr/>
        </p:nvGrpSpPr>
        <p:grpSpPr>
          <a:xfrm>
            <a:off x="-777904" y="1295818"/>
            <a:ext cx="20132704" cy="8572082"/>
            <a:chOff x="-115252" y="961702"/>
            <a:chExt cx="18979937" cy="7257036"/>
          </a:xfrm>
        </p:grpSpPr>
        <p:sp>
          <p:nvSpPr>
            <p:cNvPr id="4" name="Freeform 4"/>
            <p:cNvSpPr/>
            <p:nvPr/>
          </p:nvSpPr>
          <p:spPr>
            <a:xfrm rot="21521934">
              <a:off x="968257" y="961702"/>
              <a:ext cx="16705887" cy="7257036"/>
            </a:xfrm>
            <a:custGeom>
              <a:avLst/>
              <a:gdLst/>
              <a:ahLst/>
              <a:cxnLst/>
              <a:rect l="l" t="t" r="r" b="b"/>
              <a:pathLst>
                <a:path w="16705887" h="7257036">
                  <a:moveTo>
                    <a:pt x="0" y="0"/>
                  </a:moveTo>
                  <a:lnTo>
                    <a:pt x="16705886" y="0"/>
                  </a:lnTo>
                  <a:lnTo>
                    <a:pt x="16705886" y="7257035"/>
                  </a:lnTo>
                  <a:lnTo>
                    <a:pt x="0" y="7257035"/>
                  </a:lnTo>
                  <a:lnTo>
                    <a:pt x="0" y="0"/>
                  </a:lnTo>
                  <a:close/>
                </a:path>
              </a:pathLst>
            </a:custGeom>
            <a:blipFill>
              <a:blip r:embed="rId3"/>
              <a:stretch>
                <a:fillRect t="-28026" r="-8637" b="-62976"/>
              </a:stretch>
            </a:blipFill>
          </p:spPr>
          <p:txBody>
            <a:bodyPr/>
            <a:lstStyle/>
            <a:p>
              <a:endParaRPr lang="ar-SA"/>
            </a:p>
          </p:txBody>
        </p:sp>
        <p:sp>
          <p:nvSpPr>
            <p:cNvPr id="5" name="Freeform 5"/>
            <p:cNvSpPr/>
            <p:nvPr/>
          </p:nvSpPr>
          <p:spPr>
            <a:xfrm rot="-2572215">
              <a:off x="-115252" y="1208538"/>
              <a:ext cx="4042889" cy="1248445"/>
            </a:xfrm>
            <a:custGeom>
              <a:avLst/>
              <a:gdLst/>
              <a:ahLst/>
              <a:cxnLst/>
              <a:rect l="l" t="t" r="r" b="b"/>
              <a:pathLst>
                <a:path w="4042889" h="1248445">
                  <a:moveTo>
                    <a:pt x="0" y="0"/>
                  </a:moveTo>
                  <a:lnTo>
                    <a:pt x="4042889" y="0"/>
                  </a:lnTo>
                  <a:lnTo>
                    <a:pt x="4042889" y="1248445"/>
                  </a:lnTo>
                  <a:lnTo>
                    <a:pt x="0" y="1248445"/>
                  </a:lnTo>
                  <a:lnTo>
                    <a:pt x="0" y="0"/>
                  </a:lnTo>
                  <a:close/>
                </a:path>
              </a:pathLst>
            </a:custGeom>
            <a:blipFill>
              <a:blip r:embed="rId4">
                <a:alphaModFix amt="57000"/>
              </a:blip>
              <a:stretch>
                <a:fillRect t="-6513" r="-3391"/>
              </a:stretch>
            </a:blipFill>
          </p:spPr>
          <p:txBody>
            <a:bodyPr/>
            <a:lstStyle/>
            <a:p>
              <a:endParaRPr lang="ar-SA"/>
            </a:p>
          </p:txBody>
        </p:sp>
        <p:sp>
          <p:nvSpPr>
            <p:cNvPr id="6" name="Freeform 6"/>
            <p:cNvSpPr/>
            <p:nvPr/>
          </p:nvSpPr>
          <p:spPr>
            <a:xfrm rot="-2572215">
              <a:off x="14821796" y="6726082"/>
              <a:ext cx="4042889" cy="1248445"/>
            </a:xfrm>
            <a:custGeom>
              <a:avLst/>
              <a:gdLst/>
              <a:ahLst/>
              <a:cxnLst/>
              <a:rect l="l" t="t" r="r" b="b"/>
              <a:pathLst>
                <a:path w="4042889" h="1248445">
                  <a:moveTo>
                    <a:pt x="0" y="0"/>
                  </a:moveTo>
                  <a:lnTo>
                    <a:pt x="4042889" y="0"/>
                  </a:lnTo>
                  <a:lnTo>
                    <a:pt x="4042889" y="1248444"/>
                  </a:lnTo>
                  <a:lnTo>
                    <a:pt x="0" y="1248444"/>
                  </a:lnTo>
                  <a:lnTo>
                    <a:pt x="0" y="0"/>
                  </a:lnTo>
                  <a:close/>
                </a:path>
              </a:pathLst>
            </a:custGeom>
            <a:blipFill>
              <a:blip r:embed="rId4">
                <a:alphaModFix amt="57000"/>
              </a:blip>
              <a:stretch>
                <a:fillRect t="-6513" r="-3391"/>
              </a:stretch>
            </a:blipFill>
          </p:spPr>
          <p:txBody>
            <a:bodyPr/>
            <a:lstStyle/>
            <a:p>
              <a:endParaRPr lang="ar-SA"/>
            </a:p>
          </p:txBody>
        </p:sp>
      </p:grpSp>
      <p:sp>
        <p:nvSpPr>
          <p:cNvPr id="7" name="Freeform 7"/>
          <p:cNvSpPr/>
          <p:nvPr/>
        </p:nvSpPr>
        <p:spPr>
          <a:xfrm rot="2951973">
            <a:off x="-1335923" y="-256851"/>
            <a:ext cx="3799654" cy="2051813"/>
          </a:xfrm>
          <a:custGeom>
            <a:avLst/>
            <a:gdLst/>
            <a:ahLst/>
            <a:cxnLst/>
            <a:rect l="l" t="t" r="r" b="b"/>
            <a:pathLst>
              <a:path w="3799654" h="2051813">
                <a:moveTo>
                  <a:pt x="0" y="0"/>
                </a:moveTo>
                <a:lnTo>
                  <a:pt x="3799654" y="0"/>
                </a:lnTo>
                <a:lnTo>
                  <a:pt x="3799654" y="2051814"/>
                </a:lnTo>
                <a:lnTo>
                  <a:pt x="0" y="20518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a:p>
        </p:txBody>
      </p:sp>
      <p:grpSp>
        <p:nvGrpSpPr>
          <p:cNvPr id="12" name="مجموعة 11">
            <a:extLst>
              <a:ext uri="{FF2B5EF4-FFF2-40B4-BE49-F238E27FC236}">
                <a16:creationId xmlns:a16="http://schemas.microsoft.com/office/drawing/2014/main" id="{4CA78C94-38A8-AB97-7A85-7E37F94F5C2C}"/>
              </a:ext>
            </a:extLst>
          </p:cNvPr>
          <p:cNvGrpSpPr/>
          <p:nvPr/>
        </p:nvGrpSpPr>
        <p:grpSpPr>
          <a:xfrm>
            <a:off x="5257800" y="208274"/>
            <a:ext cx="11977777" cy="1159829"/>
            <a:chOff x="1521370" y="593817"/>
            <a:chExt cx="11977777" cy="1159829"/>
          </a:xfrm>
        </p:grpSpPr>
        <p:grpSp>
          <p:nvGrpSpPr>
            <p:cNvPr id="13" name="Group 2">
              <a:extLst>
                <a:ext uri="{FF2B5EF4-FFF2-40B4-BE49-F238E27FC236}">
                  <a16:creationId xmlns:a16="http://schemas.microsoft.com/office/drawing/2014/main" id="{26DCBCCE-E61F-17B1-6F90-1495D1AAC32D}"/>
                </a:ext>
              </a:extLst>
            </p:cNvPr>
            <p:cNvGrpSpPr/>
            <p:nvPr/>
          </p:nvGrpSpPr>
          <p:grpSpPr>
            <a:xfrm>
              <a:off x="1521370" y="593817"/>
              <a:ext cx="11977777" cy="1159829"/>
              <a:chOff x="-5271045" y="0"/>
              <a:chExt cx="15970375" cy="1546438"/>
            </a:xfrm>
          </p:grpSpPr>
          <p:sp>
            <p:nvSpPr>
              <p:cNvPr id="15" name="Freeform 4">
                <a:extLst>
                  <a:ext uri="{FF2B5EF4-FFF2-40B4-BE49-F238E27FC236}">
                    <a16:creationId xmlns:a16="http://schemas.microsoft.com/office/drawing/2014/main" id="{417B3F7A-759E-D88A-75D9-238AD5EC3D9C}"/>
                  </a:ext>
                </a:extLst>
              </p:cNvPr>
              <p:cNvSpPr/>
              <p:nvPr/>
            </p:nvSpPr>
            <p:spPr>
              <a:xfrm>
                <a:off x="-5271045" y="0"/>
                <a:ext cx="15381887" cy="1483315"/>
              </a:xfrm>
              <a:custGeom>
                <a:avLst/>
                <a:gdLst/>
                <a:ahLst/>
                <a:cxnLst/>
                <a:rect l="l" t="t" r="r" b="b"/>
                <a:pathLst>
                  <a:path w="2039731" h="299240">
                    <a:moveTo>
                      <a:pt x="0" y="0"/>
                    </a:moveTo>
                    <a:lnTo>
                      <a:pt x="2039731" y="0"/>
                    </a:lnTo>
                    <a:lnTo>
                      <a:pt x="2039731" y="299240"/>
                    </a:lnTo>
                    <a:lnTo>
                      <a:pt x="0" y="299240"/>
                    </a:lnTo>
                    <a:close/>
                  </a:path>
                </a:pathLst>
              </a:custGeom>
              <a:solidFill>
                <a:schemeClr val="accent2">
                  <a:lumMod val="60000"/>
                  <a:lumOff val="40000"/>
                </a:schemeClr>
              </a:solidFill>
              <a:ln>
                <a:noFill/>
              </a:ln>
            </p:spPr>
            <p:txBody>
              <a:bodyPr/>
              <a:lstStyle/>
              <a:p>
                <a:pPr algn="r" rtl="1"/>
                <a:endParaRPr lang="ar-SA">
                  <a:cs typeface="PT Bold Heading" panose="02010400000000000000" pitchFamily="2" charset="-78"/>
                </a:endParaRPr>
              </a:p>
            </p:txBody>
          </p:sp>
          <p:sp>
            <p:nvSpPr>
              <p:cNvPr id="16" name="Freeform 7">
                <a:extLst>
                  <a:ext uri="{FF2B5EF4-FFF2-40B4-BE49-F238E27FC236}">
                    <a16:creationId xmlns:a16="http://schemas.microsoft.com/office/drawing/2014/main" id="{3FFF112A-FEFE-EDB2-A4CD-2A653F2B0049}"/>
                  </a:ext>
                </a:extLst>
              </p:cNvPr>
              <p:cNvSpPr/>
              <p:nvPr/>
            </p:nvSpPr>
            <p:spPr>
              <a:xfrm>
                <a:off x="-4559845" y="217089"/>
                <a:ext cx="14670684" cy="1266225"/>
              </a:xfrm>
              <a:custGeom>
                <a:avLst/>
                <a:gdLst/>
                <a:ahLst/>
                <a:cxnLst/>
                <a:rect l="l" t="t" r="r" b="b"/>
                <a:pathLst>
                  <a:path w="1971439" h="255445">
                    <a:moveTo>
                      <a:pt x="9988" y="0"/>
                    </a:moveTo>
                    <a:lnTo>
                      <a:pt x="1961451" y="0"/>
                    </a:lnTo>
                    <a:cubicBezTo>
                      <a:pt x="1966967" y="0"/>
                      <a:pt x="1971439" y="4472"/>
                      <a:pt x="1971439" y="9988"/>
                    </a:cubicBezTo>
                    <a:lnTo>
                      <a:pt x="1971439" y="245457"/>
                    </a:lnTo>
                    <a:cubicBezTo>
                      <a:pt x="1971439" y="248106"/>
                      <a:pt x="1970387" y="250646"/>
                      <a:pt x="1968514" y="252519"/>
                    </a:cubicBezTo>
                    <a:cubicBezTo>
                      <a:pt x="1966641" y="254392"/>
                      <a:pt x="1964100" y="255445"/>
                      <a:pt x="1961451" y="255445"/>
                    </a:cubicBezTo>
                    <a:lnTo>
                      <a:pt x="9988" y="255445"/>
                    </a:lnTo>
                    <a:cubicBezTo>
                      <a:pt x="7339" y="255445"/>
                      <a:pt x="4799" y="254392"/>
                      <a:pt x="2925" y="252519"/>
                    </a:cubicBezTo>
                    <a:cubicBezTo>
                      <a:pt x="1052" y="250646"/>
                      <a:pt x="0" y="248106"/>
                      <a:pt x="0" y="245457"/>
                    </a:cubicBezTo>
                    <a:lnTo>
                      <a:pt x="0" y="9988"/>
                    </a:lnTo>
                    <a:cubicBezTo>
                      <a:pt x="0" y="7339"/>
                      <a:pt x="1052" y="4799"/>
                      <a:pt x="2925" y="2925"/>
                    </a:cubicBezTo>
                    <a:cubicBezTo>
                      <a:pt x="4799" y="1052"/>
                      <a:pt x="7339" y="0"/>
                      <a:pt x="9988" y="0"/>
                    </a:cubicBezTo>
                    <a:close/>
                  </a:path>
                </a:pathLst>
              </a:custGeom>
              <a:solidFill>
                <a:srgbClr val="FFFFFF"/>
              </a:solidFill>
              <a:ln w="38100">
                <a:solidFill>
                  <a:schemeClr val="accent2">
                    <a:lumMod val="75000"/>
                  </a:schemeClr>
                </a:solidFill>
              </a:ln>
              <a:effectLst>
                <a:outerShdw blurRad="50800" dist="38100" dir="5400000" algn="t" rotWithShape="0">
                  <a:prstClr val="black">
                    <a:alpha val="40000"/>
                  </a:prstClr>
                </a:outerShdw>
              </a:effectLst>
            </p:spPr>
            <p:txBody>
              <a:bodyPr/>
              <a:lstStyle/>
              <a:p>
                <a:pPr algn="r" rtl="1"/>
                <a:endParaRPr lang="ar-SA">
                  <a:cs typeface="PT Bold Heading" panose="02010400000000000000" pitchFamily="2" charset="-78"/>
                </a:endParaRPr>
              </a:p>
            </p:txBody>
          </p:sp>
          <p:sp>
            <p:nvSpPr>
              <p:cNvPr id="17" name="TextBox 9">
                <a:extLst>
                  <a:ext uri="{FF2B5EF4-FFF2-40B4-BE49-F238E27FC236}">
                    <a16:creationId xmlns:a16="http://schemas.microsoft.com/office/drawing/2014/main" id="{B8D20AD4-4D60-E9CC-6411-F0F755A007B9}"/>
                  </a:ext>
                </a:extLst>
              </p:cNvPr>
              <p:cNvSpPr txBox="1"/>
              <p:nvPr/>
            </p:nvSpPr>
            <p:spPr>
              <a:xfrm>
                <a:off x="-4233933" y="489169"/>
                <a:ext cx="13249983" cy="807913"/>
              </a:xfrm>
              <a:prstGeom prst="rect">
                <a:avLst/>
              </a:prstGeom>
            </p:spPr>
            <p:txBody>
              <a:bodyPr wrap="square" lIns="0" tIns="0" rIns="0" bIns="0" rtlCol="0" anchor="t">
                <a:spAutoFit/>
              </a:bodyPr>
              <a:lstStyle/>
              <a:p>
                <a:pPr algn="ctr" rtl="1">
                  <a:lnSpc>
                    <a:spcPts val="3883"/>
                  </a:lnSpc>
                </a:pPr>
                <a:r>
                  <a:rPr lang="ar-SA" sz="6000" b="1" dirty="0">
                    <a:solidFill>
                      <a:srgbClr val="17383E"/>
                    </a:solidFill>
                    <a:latin typeface="Adobe Arabic" panose="02040503050201020203" pitchFamily="18" charset="-78"/>
                    <a:cs typeface="Adobe Arabic" panose="02040503050201020203" pitchFamily="18" charset="-78"/>
                  </a:rPr>
                  <a:t>الصيانــــــــــة </a:t>
                </a:r>
                <a:r>
                  <a:rPr lang="en-US" sz="6000" b="1" dirty="0">
                    <a:solidFill>
                      <a:srgbClr val="17383E"/>
                    </a:solidFill>
                    <a:latin typeface="Adobe Arabic" panose="02040503050201020203" pitchFamily="18" charset="-78"/>
                    <a:cs typeface="Adobe Arabic" panose="02040503050201020203" pitchFamily="18" charset="-78"/>
                  </a:rPr>
                  <a:t>Maintenance</a:t>
                </a:r>
                <a:endParaRPr lang="en-US" sz="4500" b="1" dirty="0">
                  <a:solidFill>
                    <a:srgbClr val="17383E"/>
                  </a:solidFill>
                  <a:latin typeface="Corbel Light" panose="020B0303020204020204" pitchFamily="34" charset="0"/>
                  <a:cs typeface="Sakkal Majalla" panose="02000000000000000000" pitchFamily="2" charset="-78"/>
                </a:endParaRPr>
              </a:p>
            </p:txBody>
          </p:sp>
          <p:sp>
            <p:nvSpPr>
              <p:cNvPr id="18" name="Freeform 11">
                <a:extLst>
                  <a:ext uri="{FF2B5EF4-FFF2-40B4-BE49-F238E27FC236}">
                    <a16:creationId xmlns:a16="http://schemas.microsoft.com/office/drawing/2014/main" id="{B4D540A3-490C-75F9-CAB9-7F1F39435987}"/>
                  </a:ext>
                </a:extLst>
              </p:cNvPr>
              <p:cNvSpPr/>
              <p:nvPr/>
            </p:nvSpPr>
            <p:spPr>
              <a:xfrm>
                <a:off x="9159792" y="0"/>
                <a:ext cx="1539538" cy="154643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60000"/>
                  <a:lumOff val="40000"/>
                </a:schemeClr>
              </a:solidFill>
              <a:ln>
                <a:solidFill>
                  <a:schemeClr val="accent2">
                    <a:lumMod val="75000"/>
                  </a:schemeClr>
                </a:solidFill>
              </a:ln>
            </p:spPr>
            <p:txBody>
              <a:bodyPr/>
              <a:lstStyle/>
              <a:p>
                <a:pPr algn="r" rtl="1"/>
                <a:endParaRPr lang="ar-SA">
                  <a:cs typeface="PT Bold Heading" panose="02010400000000000000" pitchFamily="2" charset="-78"/>
                </a:endParaRPr>
              </a:p>
            </p:txBody>
          </p:sp>
          <p:sp>
            <p:nvSpPr>
              <p:cNvPr id="19" name="TextBox 13">
                <a:extLst>
                  <a:ext uri="{FF2B5EF4-FFF2-40B4-BE49-F238E27FC236}">
                    <a16:creationId xmlns:a16="http://schemas.microsoft.com/office/drawing/2014/main" id="{20DBF9FE-CBA5-5503-9AD7-B3FE2008DF79}"/>
                  </a:ext>
                </a:extLst>
              </p:cNvPr>
              <p:cNvSpPr txBox="1"/>
              <p:nvPr/>
            </p:nvSpPr>
            <p:spPr>
              <a:xfrm>
                <a:off x="9517371" y="426045"/>
                <a:ext cx="921075" cy="756617"/>
              </a:xfrm>
              <a:prstGeom prst="rect">
                <a:avLst/>
              </a:prstGeom>
            </p:spPr>
            <p:txBody>
              <a:bodyPr wrap="square" lIns="0" tIns="0" rIns="0" bIns="0" rtlCol="0" anchor="t">
                <a:spAutoFit/>
              </a:bodyPr>
              <a:lstStyle/>
              <a:p>
                <a:pPr algn="ctr" rtl="1">
                  <a:lnSpc>
                    <a:spcPts val="3883"/>
                  </a:lnSpc>
                </a:pPr>
                <a:endParaRPr lang="en-US" sz="5000" b="1" dirty="0">
                  <a:solidFill>
                    <a:srgbClr val="FFFFFF"/>
                  </a:solidFill>
                  <a:latin typeface="Sakkal Majalla" panose="02000000000000000000" pitchFamily="2" charset="-78"/>
                  <a:cs typeface="Sakkal Majalla" panose="02000000000000000000" pitchFamily="2" charset="-78"/>
                </a:endParaRPr>
              </a:p>
            </p:txBody>
          </p:sp>
        </p:grpSp>
        <p:sp>
          <p:nvSpPr>
            <p:cNvPr id="14" name="مستطيل 13">
              <a:extLst>
                <a:ext uri="{FF2B5EF4-FFF2-40B4-BE49-F238E27FC236}">
                  <a16:creationId xmlns:a16="http://schemas.microsoft.com/office/drawing/2014/main" id="{763DB2FC-781F-EDE1-EDF4-17B7061D7AD9}"/>
                </a:ext>
              </a:extLst>
            </p:cNvPr>
            <p:cNvSpPr/>
            <p:nvPr/>
          </p:nvSpPr>
          <p:spPr>
            <a:xfrm>
              <a:off x="12612678" y="759988"/>
              <a:ext cx="574195" cy="923330"/>
            </a:xfrm>
            <a:prstGeom prst="rect">
              <a:avLst/>
            </a:prstGeom>
            <a:noFill/>
          </p:spPr>
          <p:txBody>
            <a:bodyPr wrap="none" lIns="91440" tIns="45720" rIns="91440" bIns="45720">
              <a:spAutoFit/>
            </a:bodyPr>
            <a:lstStyle/>
            <a:p>
              <a:pPr algn="ctr"/>
              <a:r>
                <a:rPr lang="ar-SA" sz="5400" b="1" cap="none" spc="0" dirty="0">
                  <a:ln w="22225">
                    <a:solidFill>
                      <a:schemeClr val="tx2">
                        <a:lumMod val="75000"/>
                      </a:schemeClr>
                    </a:solidFill>
                    <a:prstDash val="solid"/>
                  </a:ln>
                  <a:effectLst/>
                </a:rPr>
                <a:t>5</a:t>
              </a:r>
            </a:p>
          </p:txBody>
        </p:sp>
      </p:grpSp>
      <p:sp>
        <p:nvSpPr>
          <p:cNvPr id="20" name="Freeform 4">
            <a:extLst>
              <a:ext uri="{FF2B5EF4-FFF2-40B4-BE49-F238E27FC236}">
                <a16:creationId xmlns:a16="http://schemas.microsoft.com/office/drawing/2014/main" id="{FAA4FBA3-9969-545E-1B6E-28DEF328133B}"/>
              </a:ext>
            </a:extLst>
          </p:cNvPr>
          <p:cNvSpPr/>
          <p:nvPr/>
        </p:nvSpPr>
        <p:spPr>
          <a:xfrm rot="2464724">
            <a:off x="16979656" y="-105414"/>
            <a:ext cx="548388" cy="1073358"/>
          </a:xfrm>
          <a:custGeom>
            <a:avLst/>
            <a:gdLst/>
            <a:ahLst/>
            <a:cxnLst/>
            <a:rect l="l" t="t" r="r" b="b"/>
            <a:pathLst>
              <a:path w="548388" h="1073358">
                <a:moveTo>
                  <a:pt x="0" y="0"/>
                </a:moveTo>
                <a:lnTo>
                  <a:pt x="548389" y="0"/>
                </a:lnTo>
                <a:lnTo>
                  <a:pt x="548389" y="1073358"/>
                </a:lnTo>
                <a:lnTo>
                  <a:pt x="0" y="10733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ar-SA"/>
          </a:p>
        </p:txBody>
      </p:sp>
      <p:sp>
        <p:nvSpPr>
          <p:cNvPr id="10" name="TextBox 29">
            <a:extLst>
              <a:ext uri="{FF2B5EF4-FFF2-40B4-BE49-F238E27FC236}">
                <a16:creationId xmlns:a16="http://schemas.microsoft.com/office/drawing/2014/main" id="{C33044BD-C9CF-0DC9-4585-8C5474DF751E}"/>
              </a:ext>
            </a:extLst>
          </p:cNvPr>
          <p:cNvSpPr txBox="1"/>
          <p:nvPr/>
        </p:nvSpPr>
        <p:spPr>
          <a:xfrm>
            <a:off x="13644435" y="4657280"/>
            <a:ext cx="1744481" cy="215929"/>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grpSp>
        <p:nvGrpSpPr>
          <p:cNvPr id="36" name="مجموعة 35">
            <a:extLst>
              <a:ext uri="{FF2B5EF4-FFF2-40B4-BE49-F238E27FC236}">
                <a16:creationId xmlns:a16="http://schemas.microsoft.com/office/drawing/2014/main" id="{53FA36D7-1473-CDA8-95E4-2D27EFFAA2E4}"/>
              </a:ext>
            </a:extLst>
          </p:cNvPr>
          <p:cNvGrpSpPr/>
          <p:nvPr/>
        </p:nvGrpSpPr>
        <p:grpSpPr>
          <a:xfrm>
            <a:off x="6815563" y="4072363"/>
            <a:ext cx="1984477" cy="1741759"/>
            <a:chOff x="11004376" y="4875157"/>
            <a:chExt cx="1984477" cy="1741759"/>
          </a:xfrm>
        </p:grpSpPr>
        <p:sp>
          <p:nvSpPr>
            <p:cNvPr id="11" name="Freeform 3">
              <a:extLst>
                <a:ext uri="{FF2B5EF4-FFF2-40B4-BE49-F238E27FC236}">
                  <a16:creationId xmlns:a16="http://schemas.microsoft.com/office/drawing/2014/main" id="{F105DF8E-E7B7-117F-A6A1-6F0267C361C6}"/>
                </a:ext>
              </a:extLst>
            </p:cNvPr>
            <p:cNvSpPr/>
            <p:nvPr/>
          </p:nvSpPr>
          <p:spPr>
            <a:xfrm>
              <a:off x="11004376" y="4875157"/>
              <a:ext cx="1947351" cy="1159278"/>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9"/>
              <a:stretch>
                <a:fillRect t="-451" r="-56646" b="-4863"/>
              </a:stretch>
            </a:blipFill>
          </p:spPr>
          <p:txBody>
            <a:bodyPr/>
            <a:lstStyle/>
            <a:p>
              <a:endParaRPr lang="ar-SA"/>
            </a:p>
          </p:txBody>
        </p:sp>
        <p:sp>
          <p:nvSpPr>
            <p:cNvPr id="21" name="TextBox 27">
              <a:extLst>
                <a:ext uri="{FF2B5EF4-FFF2-40B4-BE49-F238E27FC236}">
                  <a16:creationId xmlns:a16="http://schemas.microsoft.com/office/drawing/2014/main" id="{63629BD8-2A80-1328-3CEF-23EC4F0FDF98}"/>
                </a:ext>
              </a:extLst>
            </p:cNvPr>
            <p:cNvSpPr txBox="1"/>
            <p:nvPr/>
          </p:nvSpPr>
          <p:spPr>
            <a:xfrm>
              <a:off x="11041502" y="5347338"/>
              <a:ext cx="1947351" cy="1269578"/>
            </a:xfrm>
            <a:prstGeom prst="rect">
              <a:avLst/>
            </a:prstGeom>
            <a:noFill/>
          </p:spPr>
          <p:txBody>
            <a:bodyPr wrap="square" lIns="0" tIns="0" rIns="0" bIns="0" rtlCol="0" anchor="t">
              <a:spAutoFit/>
            </a:bodyPr>
            <a:lstStyle/>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تعد</a:t>
              </a:r>
              <a:endParaRPr lang="en-US" sz="5000" b="1" dirty="0">
                <a:solidFill>
                  <a:srgbClr val="0070C0"/>
                </a:solidFill>
                <a:latin typeface="Sakkal Majalla" panose="02000000000000000000" pitchFamily="2" charset="-78"/>
                <a:cs typeface="Sakkal Majalla" panose="02000000000000000000" pitchFamily="2" charset="-78"/>
              </a:endParaRPr>
            </a:p>
            <a:p>
              <a:pPr marL="0" lvl="0" indent="0" algn="ctr">
                <a:lnSpc>
                  <a:spcPts val="4803"/>
                </a:lnSpc>
                <a:spcBef>
                  <a:spcPct val="0"/>
                </a:spcBef>
              </a:pPr>
              <a:endParaRPr lang="en-US" sz="5000" b="1" dirty="0">
                <a:solidFill>
                  <a:srgbClr val="0070C0"/>
                </a:solidFill>
                <a:latin typeface="Sakkal Majalla" panose="02000000000000000000" pitchFamily="2" charset="-78"/>
                <a:cs typeface="Sakkal Majalla" panose="02000000000000000000" pitchFamily="2" charset="-78"/>
              </a:endParaRPr>
            </a:p>
          </p:txBody>
        </p:sp>
      </p:grpSp>
      <p:sp>
        <p:nvSpPr>
          <p:cNvPr id="35" name="Exellence">
            <a:extLst>
              <a:ext uri="{FF2B5EF4-FFF2-40B4-BE49-F238E27FC236}">
                <a16:creationId xmlns:a16="http://schemas.microsoft.com/office/drawing/2014/main" id="{F15C517B-0609-33B5-B1AE-4302020B77A6}"/>
              </a:ext>
            </a:extLst>
          </p:cNvPr>
          <p:cNvSpPr>
            <a:spLocks noChangeArrowheads="1"/>
          </p:cNvSpPr>
          <p:nvPr/>
        </p:nvSpPr>
        <p:spPr bwMode="auto">
          <a:xfrm>
            <a:off x="546306" y="1130722"/>
            <a:ext cx="17665877" cy="1269578"/>
          </a:xfrm>
          <a:prstGeom prst="rect">
            <a:avLst/>
          </a:prstGeom>
          <a:noFill/>
          <a:ln>
            <a:noFill/>
          </a:ln>
        </p:spPr>
        <p:txBody>
          <a:bodyPr wrap="square" lIns="0" tIns="0" rIns="0" bIns="0" anchor="ctr">
            <a:spAutoFit/>
          </a:bodyPr>
          <a:lstStyle>
            <a:lvl1pPr defTabSz="1155700">
              <a:defRPr>
                <a:solidFill>
                  <a:schemeClr val="tx1"/>
                </a:solidFill>
                <a:latin typeface="Arial" panose="020B0604020202020204" pitchFamily="34" charset="0"/>
                <a:cs typeface="Arial" panose="020B0604020202020204" pitchFamily="34" charset="0"/>
              </a:defRPr>
            </a:lvl1pPr>
            <a:lvl2pPr marL="742950" indent="-285750" defTabSz="1155700">
              <a:defRPr>
                <a:solidFill>
                  <a:schemeClr val="tx1"/>
                </a:solidFill>
                <a:latin typeface="Arial" panose="020B0604020202020204" pitchFamily="34" charset="0"/>
                <a:cs typeface="Arial" panose="020B0604020202020204" pitchFamily="34" charset="0"/>
              </a:defRPr>
            </a:lvl2pPr>
            <a:lvl3pPr marL="1143000" indent="-228600" defTabSz="1155700">
              <a:defRPr>
                <a:solidFill>
                  <a:schemeClr val="tx1"/>
                </a:solidFill>
                <a:latin typeface="Arial" panose="020B0604020202020204" pitchFamily="34" charset="0"/>
                <a:cs typeface="Arial" panose="020B0604020202020204" pitchFamily="34" charset="0"/>
              </a:defRPr>
            </a:lvl3pPr>
            <a:lvl4pPr marL="1600200" indent="-228600" defTabSz="1155700">
              <a:defRPr>
                <a:solidFill>
                  <a:schemeClr val="tx1"/>
                </a:solidFill>
                <a:latin typeface="Arial" panose="020B0604020202020204" pitchFamily="34" charset="0"/>
                <a:cs typeface="Arial" panose="020B0604020202020204" pitchFamily="34" charset="0"/>
              </a:defRPr>
            </a:lvl4pPr>
            <a:lvl5pPr marL="2057400" indent="-228600" defTabSz="1155700">
              <a:defRPr>
                <a:solidFill>
                  <a:schemeClr val="tx1"/>
                </a:solidFill>
                <a:latin typeface="Arial" panose="020B0604020202020204" pitchFamily="34" charset="0"/>
                <a:cs typeface="Arial" panose="020B0604020202020204" pitchFamily="34" charset="0"/>
              </a:defRPr>
            </a:lvl5pPr>
            <a:lvl6pPr marL="25146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a:lnSpc>
                <a:spcPct val="150000"/>
              </a:lnSpc>
              <a:defRPr/>
            </a:pPr>
            <a:r>
              <a:rPr lang="ar-SA" altLang="ar-SA" sz="6000" b="1" dirty="0">
                <a:solidFill>
                  <a:srgbClr val="800000"/>
                </a:solidFill>
                <a:latin typeface="Adobe Arabic" panose="02040503050201020203" pitchFamily="18" charset="-78"/>
                <a:ea typeface="Montserrat Regular"/>
                <a:cs typeface="Adobe Arabic" panose="02040503050201020203" pitchFamily="18" charset="-78"/>
                <a:sym typeface="Helvetica" panose="020B0604020202020204" pitchFamily="34" charset="0"/>
              </a:rPr>
              <a:t>ركبي جملة مفيدة بناء على أهمية مرحلة الصيانة في دورة </a:t>
            </a:r>
            <a:r>
              <a:rPr lang="ar-SA" altLang="ar-SA" sz="6000" b="1" dirty="0" err="1">
                <a:solidFill>
                  <a:srgbClr val="800000"/>
                </a:solidFill>
                <a:latin typeface="Adobe Arabic" panose="02040503050201020203" pitchFamily="18" charset="-78"/>
                <a:ea typeface="Montserrat Regular"/>
                <a:cs typeface="Adobe Arabic" panose="02040503050201020203" pitchFamily="18" charset="-78"/>
                <a:sym typeface="Helvetica" panose="020B0604020202020204" pitchFamily="34" charset="0"/>
              </a:rPr>
              <a:t>حياةالنظام</a:t>
            </a:r>
            <a:endParaRPr lang="ar-SA" altLang="ar-SA" sz="6000" b="1" dirty="0">
              <a:solidFill>
                <a:srgbClr val="800000"/>
              </a:solidFill>
              <a:latin typeface="Adobe Arabic" panose="02040503050201020203" pitchFamily="18" charset="-78"/>
              <a:ea typeface="Montserrat Regular"/>
              <a:cs typeface="Adobe Arabic" panose="02040503050201020203" pitchFamily="18" charset="-78"/>
              <a:sym typeface="Helvetica" panose="020B0604020202020204" pitchFamily="34" charset="0"/>
            </a:endParaRPr>
          </a:p>
        </p:txBody>
      </p:sp>
      <p:grpSp>
        <p:nvGrpSpPr>
          <p:cNvPr id="37" name="مجموعة 36">
            <a:extLst>
              <a:ext uri="{FF2B5EF4-FFF2-40B4-BE49-F238E27FC236}">
                <a16:creationId xmlns:a16="http://schemas.microsoft.com/office/drawing/2014/main" id="{4435C30D-148F-66D0-C642-E8F3C86BD9B3}"/>
              </a:ext>
            </a:extLst>
          </p:cNvPr>
          <p:cNvGrpSpPr/>
          <p:nvPr/>
        </p:nvGrpSpPr>
        <p:grpSpPr>
          <a:xfrm>
            <a:off x="10968173" y="2455993"/>
            <a:ext cx="1984477" cy="1741759"/>
            <a:chOff x="11004376" y="4875157"/>
            <a:chExt cx="1984477" cy="1741759"/>
          </a:xfrm>
        </p:grpSpPr>
        <p:sp>
          <p:nvSpPr>
            <p:cNvPr id="38" name="Freeform 3">
              <a:extLst>
                <a:ext uri="{FF2B5EF4-FFF2-40B4-BE49-F238E27FC236}">
                  <a16:creationId xmlns:a16="http://schemas.microsoft.com/office/drawing/2014/main" id="{56DD26B8-2635-929B-E7C3-C137463D588A}"/>
                </a:ext>
              </a:extLst>
            </p:cNvPr>
            <p:cNvSpPr/>
            <p:nvPr/>
          </p:nvSpPr>
          <p:spPr>
            <a:xfrm>
              <a:off x="11004376" y="4875157"/>
              <a:ext cx="1947351" cy="1159278"/>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9"/>
              <a:stretch>
                <a:fillRect t="-451" r="-56646" b="-4863"/>
              </a:stretch>
            </a:blipFill>
          </p:spPr>
          <p:txBody>
            <a:bodyPr/>
            <a:lstStyle/>
            <a:p>
              <a:endParaRPr lang="ar-SA"/>
            </a:p>
          </p:txBody>
        </p:sp>
        <p:sp>
          <p:nvSpPr>
            <p:cNvPr id="39" name="TextBox 27">
              <a:extLst>
                <a:ext uri="{FF2B5EF4-FFF2-40B4-BE49-F238E27FC236}">
                  <a16:creationId xmlns:a16="http://schemas.microsoft.com/office/drawing/2014/main" id="{56B058A6-9A88-DCBE-C1CA-44FDE546D09E}"/>
                </a:ext>
              </a:extLst>
            </p:cNvPr>
            <p:cNvSpPr txBox="1"/>
            <p:nvPr/>
          </p:nvSpPr>
          <p:spPr>
            <a:xfrm>
              <a:off x="11041502" y="5347338"/>
              <a:ext cx="1947351" cy="1269578"/>
            </a:xfrm>
            <a:prstGeom prst="rect">
              <a:avLst/>
            </a:prstGeom>
            <a:noFill/>
          </p:spPr>
          <p:txBody>
            <a:bodyPr wrap="square" lIns="0" tIns="0" rIns="0" bIns="0" rtlCol="0" anchor="t">
              <a:spAutoFit/>
            </a:bodyPr>
            <a:lstStyle/>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الصيانة</a:t>
              </a:r>
              <a:endParaRPr lang="en-US" sz="5000" b="1" dirty="0">
                <a:solidFill>
                  <a:srgbClr val="0070C0"/>
                </a:solidFill>
                <a:latin typeface="Sakkal Majalla" panose="02000000000000000000" pitchFamily="2" charset="-78"/>
                <a:cs typeface="Sakkal Majalla" panose="02000000000000000000" pitchFamily="2" charset="-78"/>
              </a:endParaRPr>
            </a:p>
            <a:p>
              <a:pPr marL="0" lvl="0" indent="0" algn="ctr">
                <a:lnSpc>
                  <a:spcPts val="4803"/>
                </a:lnSpc>
                <a:spcBef>
                  <a:spcPct val="0"/>
                </a:spcBef>
              </a:pPr>
              <a:endParaRPr lang="en-US" sz="5000" b="1" dirty="0">
                <a:solidFill>
                  <a:srgbClr val="0070C0"/>
                </a:solidFill>
                <a:latin typeface="Sakkal Majalla" panose="02000000000000000000" pitchFamily="2" charset="-78"/>
                <a:cs typeface="Sakkal Majalla" panose="02000000000000000000" pitchFamily="2" charset="-78"/>
              </a:endParaRPr>
            </a:p>
          </p:txBody>
        </p:sp>
      </p:grpSp>
      <p:grpSp>
        <p:nvGrpSpPr>
          <p:cNvPr id="40" name="مجموعة 39">
            <a:extLst>
              <a:ext uri="{FF2B5EF4-FFF2-40B4-BE49-F238E27FC236}">
                <a16:creationId xmlns:a16="http://schemas.microsoft.com/office/drawing/2014/main" id="{A37959A5-48B4-9AE9-70B7-D1C88472A085}"/>
              </a:ext>
            </a:extLst>
          </p:cNvPr>
          <p:cNvGrpSpPr/>
          <p:nvPr/>
        </p:nvGrpSpPr>
        <p:grpSpPr>
          <a:xfrm>
            <a:off x="3733402" y="4110662"/>
            <a:ext cx="1984477" cy="1741759"/>
            <a:chOff x="11004376" y="4875157"/>
            <a:chExt cx="1984477" cy="1741759"/>
          </a:xfrm>
        </p:grpSpPr>
        <p:sp>
          <p:nvSpPr>
            <p:cNvPr id="41" name="Freeform 3">
              <a:extLst>
                <a:ext uri="{FF2B5EF4-FFF2-40B4-BE49-F238E27FC236}">
                  <a16:creationId xmlns:a16="http://schemas.microsoft.com/office/drawing/2014/main" id="{47CD074A-D521-B95D-92CC-497EBCB88B17}"/>
                </a:ext>
              </a:extLst>
            </p:cNvPr>
            <p:cNvSpPr/>
            <p:nvPr/>
          </p:nvSpPr>
          <p:spPr>
            <a:xfrm>
              <a:off x="11004376" y="4875157"/>
              <a:ext cx="1947351" cy="1159278"/>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9"/>
              <a:stretch>
                <a:fillRect t="-451" r="-56646" b="-4863"/>
              </a:stretch>
            </a:blipFill>
          </p:spPr>
          <p:txBody>
            <a:bodyPr/>
            <a:lstStyle/>
            <a:p>
              <a:endParaRPr lang="ar-SA"/>
            </a:p>
          </p:txBody>
        </p:sp>
        <p:sp>
          <p:nvSpPr>
            <p:cNvPr id="42" name="TextBox 27">
              <a:extLst>
                <a:ext uri="{FF2B5EF4-FFF2-40B4-BE49-F238E27FC236}">
                  <a16:creationId xmlns:a16="http://schemas.microsoft.com/office/drawing/2014/main" id="{7D1CA126-51BF-2F41-F718-5B4A8F85F8F2}"/>
                </a:ext>
              </a:extLst>
            </p:cNvPr>
            <p:cNvSpPr txBox="1"/>
            <p:nvPr/>
          </p:nvSpPr>
          <p:spPr>
            <a:xfrm>
              <a:off x="11041502" y="5347338"/>
              <a:ext cx="1947351" cy="1269578"/>
            </a:xfrm>
            <a:prstGeom prst="rect">
              <a:avLst/>
            </a:prstGeom>
            <a:noFill/>
          </p:spPr>
          <p:txBody>
            <a:bodyPr wrap="square" lIns="0" tIns="0" rIns="0" bIns="0" rtlCol="0" anchor="t">
              <a:spAutoFit/>
            </a:bodyPr>
            <a:lstStyle/>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ضرورية</a:t>
              </a:r>
              <a:endParaRPr lang="en-US" sz="5000" b="1" dirty="0">
                <a:solidFill>
                  <a:srgbClr val="0070C0"/>
                </a:solidFill>
                <a:latin typeface="Sakkal Majalla" panose="02000000000000000000" pitchFamily="2" charset="-78"/>
                <a:cs typeface="Sakkal Majalla" panose="02000000000000000000" pitchFamily="2" charset="-78"/>
              </a:endParaRPr>
            </a:p>
            <a:p>
              <a:pPr marL="0" lvl="0" indent="0" algn="ctr">
                <a:lnSpc>
                  <a:spcPts val="4803"/>
                </a:lnSpc>
                <a:spcBef>
                  <a:spcPct val="0"/>
                </a:spcBef>
              </a:pPr>
              <a:endParaRPr lang="en-US" sz="5000" b="1" dirty="0">
                <a:solidFill>
                  <a:srgbClr val="0070C0"/>
                </a:solidFill>
                <a:latin typeface="Sakkal Majalla" panose="02000000000000000000" pitchFamily="2" charset="-78"/>
                <a:cs typeface="Sakkal Majalla" panose="02000000000000000000" pitchFamily="2" charset="-78"/>
              </a:endParaRPr>
            </a:p>
          </p:txBody>
        </p:sp>
      </p:grpSp>
      <p:grpSp>
        <p:nvGrpSpPr>
          <p:cNvPr id="43" name="مجموعة 42">
            <a:extLst>
              <a:ext uri="{FF2B5EF4-FFF2-40B4-BE49-F238E27FC236}">
                <a16:creationId xmlns:a16="http://schemas.microsoft.com/office/drawing/2014/main" id="{97356F3D-5BDE-B6A7-BAB8-CB0CA9B746A8}"/>
              </a:ext>
            </a:extLst>
          </p:cNvPr>
          <p:cNvGrpSpPr/>
          <p:nvPr/>
        </p:nvGrpSpPr>
        <p:grpSpPr>
          <a:xfrm>
            <a:off x="13530558" y="2337551"/>
            <a:ext cx="1984477" cy="1741759"/>
            <a:chOff x="11004376" y="4875157"/>
            <a:chExt cx="1984477" cy="1741759"/>
          </a:xfrm>
        </p:grpSpPr>
        <p:sp>
          <p:nvSpPr>
            <p:cNvPr id="44" name="Freeform 3">
              <a:extLst>
                <a:ext uri="{FF2B5EF4-FFF2-40B4-BE49-F238E27FC236}">
                  <a16:creationId xmlns:a16="http://schemas.microsoft.com/office/drawing/2014/main" id="{7709F6E3-4978-32AC-CBEA-C6764E9F0E1F}"/>
                </a:ext>
              </a:extLst>
            </p:cNvPr>
            <p:cNvSpPr/>
            <p:nvPr/>
          </p:nvSpPr>
          <p:spPr>
            <a:xfrm>
              <a:off x="11004376" y="4875157"/>
              <a:ext cx="1947351" cy="1159278"/>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9"/>
              <a:stretch>
                <a:fillRect t="-451" r="-56646" b="-4863"/>
              </a:stretch>
            </a:blipFill>
          </p:spPr>
          <p:txBody>
            <a:bodyPr/>
            <a:lstStyle/>
            <a:p>
              <a:endParaRPr lang="ar-SA"/>
            </a:p>
          </p:txBody>
        </p:sp>
        <p:sp>
          <p:nvSpPr>
            <p:cNvPr id="45" name="TextBox 27">
              <a:extLst>
                <a:ext uri="{FF2B5EF4-FFF2-40B4-BE49-F238E27FC236}">
                  <a16:creationId xmlns:a16="http://schemas.microsoft.com/office/drawing/2014/main" id="{6CA47A2C-8814-172F-26B5-A9AB1C06239B}"/>
                </a:ext>
              </a:extLst>
            </p:cNvPr>
            <p:cNvSpPr txBox="1"/>
            <p:nvPr/>
          </p:nvSpPr>
          <p:spPr>
            <a:xfrm>
              <a:off x="11041502" y="5347338"/>
              <a:ext cx="1947351" cy="1269578"/>
            </a:xfrm>
            <a:prstGeom prst="rect">
              <a:avLst/>
            </a:prstGeom>
            <a:noFill/>
          </p:spPr>
          <p:txBody>
            <a:bodyPr wrap="square" lIns="0" tIns="0" rIns="0" bIns="0" rtlCol="0" anchor="t">
              <a:spAutoFit/>
            </a:bodyPr>
            <a:lstStyle/>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لمعالجة</a:t>
              </a:r>
              <a:endParaRPr lang="en-US" sz="5000" b="1" dirty="0">
                <a:solidFill>
                  <a:srgbClr val="0070C0"/>
                </a:solidFill>
                <a:latin typeface="Sakkal Majalla" panose="02000000000000000000" pitchFamily="2" charset="-78"/>
                <a:cs typeface="Sakkal Majalla" panose="02000000000000000000" pitchFamily="2" charset="-78"/>
              </a:endParaRPr>
            </a:p>
            <a:p>
              <a:pPr marL="0" lvl="0" indent="0" algn="ctr">
                <a:lnSpc>
                  <a:spcPts val="4803"/>
                </a:lnSpc>
                <a:spcBef>
                  <a:spcPct val="0"/>
                </a:spcBef>
              </a:pPr>
              <a:endParaRPr lang="en-US" sz="5000" b="1" dirty="0">
                <a:solidFill>
                  <a:srgbClr val="0070C0"/>
                </a:solidFill>
                <a:latin typeface="Sakkal Majalla" panose="02000000000000000000" pitchFamily="2" charset="-78"/>
                <a:cs typeface="Sakkal Majalla" panose="02000000000000000000" pitchFamily="2" charset="-78"/>
              </a:endParaRPr>
            </a:p>
          </p:txBody>
        </p:sp>
      </p:grpSp>
      <p:grpSp>
        <p:nvGrpSpPr>
          <p:cNvPr id="46" name="مجموعة 45">
            <a:extLst>
              <a:ext uri="{FF2B5EF4-FFF2-40B4-BE49-F238E27FC236}">
                <a16:creationId xmlns:a16="http://schemas.microsoft.com/office/drawing/2014/main" id="{E2B552F4-CFE3-E624-E1D2-E98AEBBFFDA9}"/>
              </a:ext>
            </a:extLst>
          </p:cNvPr>
          <p:cNvGrpSpPr/>
          <p:nvPr/>
        </p:nvGrpSpPr>
        <p:grpSpPr>
          <a:xfrm>
            <a:off x="3078148" y="2342120"/>
            <a:ext cx="1984477" cy="1741759"/>
            <a:chOff x="11004376" y="4875157"/>
            <a:chExt cx="1984477" cy="1741759"/>
          </a:xfrm>
        </p:grpSpPr>
        <p:sp>
          <p:nvSpPr>
            <p:cNvPr id="47" name="Freeform 3">
              <a:extLst>
                <a:ext uri="{FF2B5EF4-FFF2-40B4-BE49-F238E27FC236}">
                  <a16:creationId xmlns:a16="http://schemas.microsoft.com/office/drawing/2014/main" id="{A34878BD-BD66-1973-31D2-33C41DA4F714}"/>
                </a:ext>
              </a:extLst>
            </p:cNvPr>
            <p:cNvSpPr/>
            <p:nvPr/>
          </p:nvSpPr>
          <p:spPr>
            <a:xfrm>
              <a:off x="11004376" y="4875157"/>
              <a:ext cx="1947351" cy="1159278"/>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9"/>
              <a:stretch>
                <a:fillRect t="-451" r="-56646" b="-4863"/>
              </a:stretch>
            </a:blipFill>
          </p:spPr>
          <p:txBody>
            <a:bodyPr/>
            <a:lstStyle/>
            <a:p>
              <a:endParaRPr lang="ar-SA"/>
            </a:p>
          </p:txBody>
        </p:sp>
        <p:sp>
          <p:nvSpPr>
            <p:cNvPr id="48" name="TextBox 27">
              <a:extLst>
                <a:ext uri="{FF2B5EF4-FFF2-40B4-BE49-F238E27FC236}">
                  <a16:creationId xmlns:a16="http://schemas.microsoft.com/office/drawing/2014/main" id="{8E407155-FE00-6031-F54F-DBE3CD0509BC}"/>
                </a:ext>
              </a:extLst>
            </p:cNvPr>
            <p:cNvSpPr txBox="1"/>
            <p:nvPr/>
          </p:nvSpPr>
          <p:spPr>
            <a:xfrm>
              <a:off x="11041502" y="5347338"/>
              <a:ext cx="1947351" cy="1269578"/>
            </a:xfrm>
            <a:prstGeom prst="rect">
              <a:avLst/>
            </a:prstGeom>
            <a:noFill/>
          </p:spPr>
          <p:txBody>
            <a:bodyPr wrap="square" lIns="0" tIns="0" rIns="0" bIns="0" rtlCol="0" anchor="t">
              <a:spAutoFit/>
            </a:bodyPr>
            <a:lstStyle/>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أخطاء </a:t>
              </a:r>
              <a:endParaRPr lang="en-US" sz="5000" b="1" dirty="0">
                <a:solidFill>
                  <a:srgbClr val="0070C0"/>
                </a:solidFill>
                <a:latin typeface="Sakkal Majalla" panose="02000000000000000000" pitchFamily="2" charset="-78"/>
                <a:cs typeface="Sakkal Majalla" panose="02000000000000000000" pitchFamily="2" charset="-78"/>
              </a:endParaRPr>
            </a:p>
            <a:p>
              <a:pPr marL="0" lvl="0" indent="0" algn="ctr">
                <a:lnSpc>
                  <a:spcPts val="4803"/>
                </a:lnSpc>
                <a:spcBef>
                  <a:spcPct val="0"/>
                </a:spcBef>
              </a:pPr>
              <a:endParaRPr lang="en-US" sz="5000" b="1" dirty="0">
                <a:solidFill>
                  <a:srgbClr val="0070C0"/>
                </a:solidFill>
                <a:latin typeface="Sakkal Majalla" panose="02000000000000000000" pitchFamily="2" charset="-78"/>
                <a:cs typeface="Sakkal Majalla" panose="02000000000000000000" pitchFamily="2" charset="-78"/>
              </a:endParaRPr>
            </a:p>
          </p:txBody>
        </p:sp>
      </p:grpSp>
      <p:grpSp>
        <p:nvGrpSpPr>
          <p:cNvPr id="49" name="مجموعة 48">
            <a:extLst>
              <a:ext uri="{FF2B5EF4-FFF2-40B4-BE49-F238E27FC236}">
                <a16:creationId xmlns:a16="http://schemas.microsoft.com/office/drawing/2014/main" id="{769C7DAA-856D-A46B-7173-CF6B2F45FA58}"/>
              </a:ext>
            </a:extLst>
          </p:cNvPr>
          <p:cNvGrpSpPr/>
          <p:nvPr/>
        </p:nvGrpSpPr>
        <p:grpSpPr>
          <a:xfrm>
            <a:off x="8256648" y="2455993"/>
            <a:ext cx="1984477" cy="1741759"/>
            <a:chOff x="11004376" y="4875157"/>
            <a:chExt cx="1984477" cy="1741759"/>
          </a:xfrm>
        </p:grpSpPr>
        <p:sp>
          <p:nvSpPr>
            <p:cNvPr id="50" name="Freeform 3">
              <a:extLst>
                <a:ext uri="{FF2B5EF4-FFF2-40B4-BE49-F238E27FC236}">
                  <a16:creationId xmlns:a16="http://schemas.microsoft.com/office/drawing/2014/main" id="{32BA7A58-8437-E84D-7B17-0715A0E5F22A}"/>
                </a:ext>
              </a:extLst>
            </p:cNvPr>
            <p:cNvSpPr/>
            <p:nvPr/>
          </p:nvSpPr>
          <p:spPr>
            <a:xfrm>
              <a:off x="11004376" y="4875157"/>
              <a:ext cx="1947351" cy="1159278"/>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9"/>
              <a:stretch>
                <a:fillRect t="-451" r="-56646" b="-4863"/>
              </a:stretch>
            </a:blipFill>
          </p:spPr>
          <p:txBody>
            <a:bodyPr/>
            <a:lstStyle/>
            <a:p>
              <a:endParaRPr lang="ar-SA"/>
            </a:p>
          </p:txBody>
        </p:sp>
        <p:sp>
          <p:nvSpPr>
            <p:cNvPr id="51" name="TextBox 27">
              <a:extLst>
                <a:ext uri="{FF2B5EF4-FFF2-40B4-BE49-F238E27FC236}">
                  <a16:creationId xmlns:a16="http://schemas.microsoft.com/office/drawing/2014/main" id="{0E69A98E-0291-5E88-8483-FE4704304081}"/>
                </a:ext>
              </a:extLst>
            </p:cNvPr>
            <p:cNvSpPr txBox="1"/>
            <p:nvPr/>
          </p:nvSpPr>
          <p:spPr>
            <a:xfrm>
              <a:off x="11041502" y="5347338"/>
              <a:ext cx="1947351" cy="1269578"/>
            </a:xfrm>
            <a:prstGeom prst="rect">
              <a:avLst/>
            </a:prstGeom>
            <a:noFill/>
          </p:spPr>
          <p:txBody>
            <a:bodyPr wrap="square" lIns="0" tIns="0" rIns="0" bIns="0" rtlCol="0" anchor="t">
              <a:spAutoFit/>
            </a:bodyPr>
            <a:lstStyle/>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النظام </a:t>
              </a:r>
              <a:endParaRPr lang="en-US" sz="5000" b="1" dirty="0">
                <a:solidFill>
                  <a:srgbClr val="0070C0"/>
                </a:solidFill>
                <a:latin typeface="Sakkal Majalla" panose="02000000000000000000" pitchFamily="2" charset="-78"/>
                <a:cs typeface="Sakkal Majalla" panose="02000000000000000000" pitchFamily="2" charset="-78"/>
              </a:endParaRPr>
            </a:p>
            <a:p>
              <a:pPr marL="0" lvl="0" indent="0" algn="ctr">
                <a:lnSpc>
                  <a:spcPts val="4803"/>
                </a:lnSpc>
                <a:spcBef>
                  <a:spcPct val="0"/>
                </a:spcBef>
              </a:pPr>
              <a:endParaRPr lang="en-US" sz="5000" b="1" dirty="0">
                <a:solidFill>
                  <a:srgbClr val="0070C0"/>
                </a:solidFill>
                <a:latin typeface="Sakkal Majalla" panose="02000000000000000000" pitchFamily="2" charset="-78"/>
                <a:cs typeface="Sakkal Majalla" panose="02000000000000000000" pitchFamily="2" charset="-78"/>
              </a:endParaRPr>
            </a:p>
          </p:txBody>
        </p:sp>
      </p:grpSp>
      <p:grpSp>
        <p:nvGrpSpPr>
          <p:cNvPr id="52" name="مجموعة 51">
            <a:extLst>
              <a:ext uri="{FF2B5EF4-FFF2-40B4-BE49-F238E27FC236}">
                <a16:creationId xmlns:a16="http://schemas.microsoft.com/office/drawing/2014/main" id="{AFFD0877-4772-E16F-8213-90A127FFED58}"/>
              </a:ext>
            </a:extLst>
          </p:cNvPr>
          <p:cNvGrpSpPr/>
          <p:nvPr/>
        </p:nvGrpSpPr>
        <p:grpSpPr>
          <a:xfrm>
            <a:off x="5796344" y="2585308"/>
            <a:ext cx="1740189" cy="1564294"/>
            <a:chOff x="11004376" y="4875157"/>
            <a:chExt cx="1984477" cy="1741759"/>
          </a:xfrm>
        </p:grpSpPr>
        <p:sp>
          <p:nvSpPr>
            <p:cNvPr id="53" name="Freeform 3">
              <a:extLst>
                <a:ext uri="{FF2B5EF4-FFF2-40B4-BE49-F238E27FC236}">
                  <a16:creationId xmlns:a16="http://schemas.microsoft.com/office/drawing/2014/main" id="{F7DF7EF2-CFD4-F547-BD3D-BE8EBB464E30}"/>
                </a:ext>
              </a:extLst>
            </p:cNvPr>
            <p:cNvSpPr/>
            <p:nvPr/>
          </p:nvSpPr>
          <p:spPr>
            <a:xfrm>
              <a:off x="11004376" y="4875157"/>
              <a:ext cx="1947351" cy="1159278"/>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9"/>
              <a:stretch>
                <a:fillRect t="-451" r="-56646" b="-4863"/>
              </a:stretch>
            </a:blipFill>
          </p:spPr>
          <p:txBody>
            <a:bodyPr/>
            <a:lstStyle/>
            <a:p>
              <a:endParaRPr lang="ar-SA"/>
            </a:p>
          </p:txBody>
        </p:sp>
        <p:sp>
          <p:nvSpPr>
            <p:cNvPr id="54" name="TextBox 27">
              <a:extLst>
                <a:ext uri="{FF2B5EF4-FFF2-40B4-BE49-F238E27FC236}">
                  <a16:creationId xmlns:a16="http://schemas.microsoft.com/office/drawing/2014/main" id="{ED8A23C1-CA24-BE08-D427-D19E221FB0D4}"/>
                </a:ext>
              </a:extLst>
            </p:cNvPr>
            <p:cNvSpPr txBox="1"/>
            <p:nvPr/>
          </p:nvSpPr>
          <p:spPr>
            <a:xfrm>
              <a:off x="11041502" y="5347338"/>
              <a:ext cx="1947351" cy="1269578"/>
            </a:xfrm>
            <a:prstGeom prst="rect">
              <a:avLst/>
            </a:prstGeom>
            <a:noFill/>
          </p:spPr>
          <p:txBody>
            <a:bodyPr wrap="square" lIns="0" tIns="0" rIns="0" bIns="0" rtlCol="0" anchor="t">
              <a:spAutoFit/>
            </a:bodyPr>
            <a:lstStyle/>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التي</a:t>
              </a:r>
              <a:endParaRPr lang="en-US" sz="5000" b="1" dirty="0">
                <a:solidFill>
                  <a:srgbClr val="0070C0"/>
                </a:solidFill>
                <a:latin typeface="Sakkal Majalla" panose="02000000000000000000" pitchFamily="2" charset="-78"/>
                <a:cs typeface="Sakkal Majalla" panose="02000000000000000000" pitchFamily="2" charset="-78"/>
              </a:endParaRPr>
            </a:p>
            <a:p>
              <a:pPr marL="0" lvl="0" indent="0" algn="ctr">
                <a:lnSpc>
                  <a:spcPts val="4803"/>
                </a:lnSpc>
                <a:spcBef>
                  <a:spcPct val="0"/>
                </a:spcBef>
              </a:pPr>
              <a:endParaRPr lang="en-US" sz="5000" b="1" dirty="0">
                <a:solidFill>
                  <a:srgbClr val="0070C0"/>
                </a:solidFill>
                <a:latin typeface="Sakkal Majalla" panose="02000000000000000000" pitchFamily="2" charset="-78"/>
                <a:cs typeface="Sakkal Majalla" panose="02000000000000000000" pitchFamily="2" charset="-78"/>
              </a:endParaRPr>
            </a:p>
          </p:txBody>
        </p:sp>
      </p:grpSp>
      <p:grpSp>
        <p:nvGrpSpPr>
          <p:cNvPr id="55" name="مجموعة 54">
            <a:extLst>
              <a:ext uri="{FF2B5EF4-FFF2-40B4-BE49-F238E27FC236}">
                <a16:creationId xmlns:a16="http://schemas.microsoft.com/office/drawing/2014/main" id="{8F7FAF7A-D1FB-C978-E519-46C882B140CB}"/>
              </a:ext>
            </a:extLst>
          </p:cNvPr>
          <p:cNvGrpSpPr/>
          <p:nvPr/>
        </p:nvGrpSpPr>
        <p:grpSpPr>
          <a:xfrm>
            <a:off x="15939765" y="2407842"/>
            <a:ext cx="1984477" cy="1741759"/>
            <a:chOff x="11004376" y="4875157"/>
            <a:chExt cx="1984477" cy="1741759"/>
          </a:xfrm>
        </p:grpSpPr>
        <p:sp>
          <p:nvSpPr>
            <p:cNvPr id="56" name="Freeform 3">
              <a:extLst>
                <a:ext uri="{FF2B5EF4-FFF2-40B4-BE49-F238E27FC236}">
                  <a16:creationId xmlns:a16="http://schemas.microsoft.com/office/drawing/2014/main" id="{5BFE5C1F-70F9-8C9C-FC03-7B4AC6BE2828}"/>
                </a:ext>
              </a:extLst>
            </p:cNvPr>
            <p:cNvSpPr/>
            <p:nvPr/>
          </p:nvSpPr>
          <p:spPr>
            <a:xfrm>
              <a:off x="11004376" y="4875157"/>
              <a:ext cx="1947351" cy="1159278"/>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9"/>
              <a:stretch>
                <a:fillRect t="-451" r="-56646" b="-4863"/>
              </a:stretch>
            </a:blipFill>
          </p:spPr>
          <p:txBody>
            <a:bodyPr/>
            <a:lstStyle/>
            <a:p>
              <a:endParaRPr lang="ar-SA"/>
            </a:p>
          </p:txBody>
        </p:sp>
        <p:sp>
          <p:nvSpPr>
            <p:cNvPr id="57" name="TextBox 27">
              <a:extLst>
                <a:ext uri="{FF2B5EF4-FFF2-40B4-BE49-F238E27FC236}">
                  <a16:creationId xmlns:a16="http://schemas.microsoft.com/office/drawing/2014/main" id="{C4D51FAE-A201-4F9D-F866-82FF2D225D1F}"/>
                </a:ext>
              </a:extLst>
            </p:cNvPr>
            <p:cNvSpPr txBox="1"/>
            <p:nvPr/>
          </p:nvSpPr>
          <p:spPr>
            <a:xfrm>
              <a:off x="11041502" y="5347338"/>
              <a:ext cx="1947351" cy="1269578"/>
            </a:xfrm>
            <a:prstGeom prst="rect">
              <a:avLst/>
            </a:prstGeom>
            <a:noFill/>
          </p:spPr>
          <p:txBody>
            <a:bodyPr wrap="square" lIns="0" tIns="0" rIns="0" bIns="0" rtlCol="0" anchor="t">
              <a:spAutoFit/>
            </a:bodyPr>
            <a:lstStyle/>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تحدث</a:t>
              </a:r>
              <a:endParaRPr lang="en-US" sz="5000" b="1" dirty="0">
                <a:solidFill>
                  <a:srgbClr val="0070C0"/>
                </a:solidFill>
                <a:latin typeface="Sakkal Majalla" panose="02000000000000000000" pitchFamily="2" charset="-78"/>
                <a:cs typeface="Sakkal Majalla" panose="02000000000000000000" pitchFamily="2" charset="-78"/>
              </a:endParaRPr>
            </a:p>
            <a:p>
              <a:pPr marL="0" lvl="0" indent="0" algn="ctr">
                <a:lnSpc>
                  <a:spcPts val="4803"/>
                </a:lnSpc>
                <a:spcBef>
                  <a:spcPct val="0"/>
                </a:spcBef>
              </a:pPr>
              <a:endParaRPr lang="en-US" sz="5000" b="1" dirty="0">
                <a:solidFill>
                  <a:srgbClr val="0070C0"/>
                </a:solidFill>
                <a:latin typeface="Sakkal Majalla" panose="02000000000000000000" pitchFamily="2" charset="-78"/>
                <a:cs typeface="Sakkal Majalla" panose="02000000000000000000" pitchFamily="2" charset="-78"/>
              </a:endParaRPr>
            </a:p>
          </p:txBody>
        </p:sp>
      </p:grpSp>
      <p:grpSp>
        <p:nvGrpSpPr>
          <p:cNvPr id="58" name="مجموعة 57">
            <a:extLst>
              <a:ext uri="{FF2B5EF4-FFF2-40B4-BE49-F238E27FC236}">
                <a16:creationId xmlns:a16="http://schemas.microsoft.com/office/drawing/2014/main" id="{75E9C8AE-7FA0-CAA2-F366-823222B98E44}"/>
              </a:ext>
            </a:extLst>
          </p:cNvPr>
          <p:cNvGrpSpPr/>
          <p:nvPr/>
        </p:nvGrpSpPr>
        <p:grpSpPr>
          <a:xfrm>
            <a:off x="9782133" y="3766227"/>
            <a:ext cx="1984477" cy="1741759"/>
            <a:chOff x="11004376" y="4875157"/>
            <a:chExt cx="1984477" cy="1741759"/>
          </a:xfrm>
        </p:grpSpPr>
        <p:sp>
          <p:nvSpPr>
            <p:cNvPr id="59" name="Freeform 3">
              <a:extLst>
                <a:ext uri="{FF2B5EF4-FFF2-40B4-BE49-F238E27FC236}">
                  <a16:creationId xmlns:a16="http://schemas.microsoft.com/office/drawing/2014/main" id="{4F155057-14C9-4ED6-32FE-9A361A69432A}"/>
                </a:ext>
              </a:extLst>
            </p:cNvPr>
            <p:cNvSpPr/>
            <p:nvPr/>
          </p:nvSpPr>
          <p:spPr>
            <a:xfrm>
              <a:off x="11004376" y="4875157"/>
              <a:ext cx="1947351" cy="1159278"/>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9"/>
              <a:stretch>
                <a:fillRect t="-451" r="-56646" b="-4863"/>
              </a:stretch>
            </a:blipFill>
          </p:spPr>
          <p:txBody>
            <a:bodyPr/>
            <a:lstStyle/>
            <a:p>
              <a:endParaRPr lang="ar-SA"/>
            </a:p>
          </p:txBody>
        </p:sp>
        <p:sp>
          <p:nvSpPr>
            <p:cNvPr id="60" name="TextBox 27">
              <a:extLst>
                <a:ext uri="{FF2B5EF4-FFF2-40B4-BE49-F238E27FC236}">
                  <a16:creationId xmlns:a16="http://schemas.microsoft.com/office/drawing/2014/main" id="{5CF882EF-6046-A8C5-65EC-6389DAED7D6A}"/>
                </a:ext>
              </a:extLst>
            </p:cNvPr>
            <p:cNvSpPr txBox="1"/>
            <p:nvPr/>
          </p:nvSpPr>
          <p:spPr>
            <a:xfrm>
              <a:off x="11041502" y="5347338"/>
              <a:ext cx="1947351" cy="1269578"/>
            </a:xfrm>
            <a:prstGeom prst="rect">
              <a:avLst/>
            </a:prstGeom>
            <a:noFill/>
          </p:spPr>
          <p:txBody>
            <a:bodyPr wrap="square" lIns="0" tIns="0" rIns="0" bIns="0" rtlCol="0" anchor="t">
              <a:spAutoFit/>
            </a:bodyPr>
            <a:lstStyle/>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اثناء</a:t>
              </a:r>
              <a:endParaRPr lang="en-US" sz="5000" b="1" dirty="0">
                <a:solidFill>
                  <a:srgbClr val="0070C0"/>
                </a:solidFill>
                <a:latin typeface="Sakkal Majalla" panose="02000000000000000000" pitchFamily="2" charset="-78"/>
                <a:cs typeface="Sakkal Majalla" panose="02000000000000000000" pitchFamily="2" charset="-78"/>
              </a:endParaRPr>
            </a:p>
            <a:p>
              <a:pPr marL="0" lvl="0" indent="0" algn="ctr">
                <a:lnSpc>
                  <a:spcPts val="4803"/>
                </a:lnSpc>
                <a:spcBef>
                  <a:spcPct val="0"/>
                </a:spcBef>
              </a:pPr>
              <a:endParaRPr lang="en-US" sz="5000" b="1" dirty="0">
                <a:solidFill>
                  <a:srgbClr val="0070C0"/>
                </a:solidFill>
                <a:latin typeface="Sakkal Majalla" panose="02000000000000000000" pitchFamily="2" charset="-78"/>
                <a:cs typeface="Sakkal Majalla" panose="02000000000000000000" pitchFamily="2" charset="-78"/>
              </a:endParaRPr>
            </a:p>
          </p:txBody>
        </p:sp>
      </p:grpSp>
      <p:grpSp>
        <p:nvGrpSpPr>
          <p:cNvPr id="61" name="مجموعة 60">
            <a:extLst>
              <a:ext uri="{FF2B5EF4-FFF2-40B4-BE49-F238E27FC236}">
                <a16:creationId xmlns:a16="http://schemas.microsoft.com/office/drawing/2014/main" id="{2707795B-A28E-D968-B963-D339A32BDCD5}"/>
              </a:ext>
            </a:extLst>
          </p:cNvPr>
          <p:cNvGrpSpPr/>
          <p:nvPr/>
        </p:nvGrpSpPr>
        <p:grpSpPr>
          <a:xfrm>
            <a:off x="12443410" y="3801607"/>
            <a:ext cx="1984477" cy="1741759"/>
            <a:chOff x="11004376" y="4875157"/>
            <a:chExt cx="1984477" cy="1741759"/>
          </a:xfrm>
        </p:grpSpPr>
        <p:sp>
          <p:nvSpPr>
            <p:cNvPr id="62" name="Freeform 3">
              <a:extLst>
                <a:ext uri="{FF2B5EF4-FFF2-40B4-BE49-F238E27FC236}">
                  <a16:creationId xmlns:a16="http://schemas.microsoft.com/office/drawing/2014/main" id="{95D3893D-D5DD-A667-82F9-5260C76B5CA6}"/>
                </a:ext>
              </a:extLst>
            </p:cNvPr>
            <p:cNvSpPr/>
            <p:nvPr/>
          </p:nvSpPr>
          <p:spPr>
            <a:xfrm>
              <a:off x="11004376" y="4875157"/>
              <a:ext cx="1947351" cy="1159278"/>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9"/>
              <a:stretch>
                <a:fillRect t="-451" r="-56646" b="-4863"/>
              </a:stretch>
            </a:blipFill>
          </p:spPr>
          <p:txBody>
            <a:bodyPr/>
            <a:lstStyle/>
            <a:p>
              <a:endParaRPr lang="ar-SA"/>
            </a:p>
          </p:txBody>
        </p:sp>
        <p:sp>
          <p:nvSpPr>
            <p:cNvPr id="63" name="TextBox 27">
              <a:extLst>
                <a:ext uri="{FF2B5EF4-FFF2-40B4-BE49-F238E27FC236}">
                  <a16:creationId xmlns:a16="http://schemas.microsoft.com/office/drawing/2014/main" id="{E742D22C-1079-FB7B-E9AF-D79D2B0EDFB1}"/>
                </a:ext>
              </a:extLst>
            </p:cNvPr>
            <p:cNvSpPr txBox="1"/>
            <p:nvPr/>
          </p:nvSpPr>
          <p:spPr>
            <a:xfrm>
              <a:off x="11041502" y="5347338"/>
              <a:ext cx="1947351" cy="1269578"/>
            </a:xfrm>
            <a:prstGeom prst="rect">
              <a:avLst/>
            </a:prstGeom>
            <a:noFill/>
          </p:spPr>
          <p:txBody>
            <a:bodyPr wrap="square" lIns="0" tIns="0" rIns="0" bIns="0" rtlCol="0" anchor="t">
              <a:spAutoFit/>
            </a:bodyPr>
            <a:lstStyle/>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تطبيقه</a:t>
              </a:r>
              <a:endParaRPr lang="en-US" sz="5000" b="1" dirty="0">
                <a:solidFill>
                  <a:srgbClr val="0070C0"/>
                </a:solidFill>
                <a:latin typeface="Sakkal Majalla" panose="02000000000000000000" pitchFamily="2" charset="-78"/>
                <a:cs typeface="Sakkal Majalla" panose="02000000000000000000" pitchFamily="2" charset="-78"/>
              </a:endParaRPr>
            </a:p>
            <a:p>
              <a:pPr marL="0" lvl="0" indent="0" algn="ctr">
                <a:lnSpc>
                  <a:spcPts val="4803"/>
                </a:lnSpc>
                <a:spcBef>
                  <a:spcPct val="0"/>
                </a:spcBef>
              </a:pPr>
              <a:endParaRPr lang="en-US" sz="5000" b="1" dirty="0">
                <a:solidFill>
                  <a:srgbClr val="0070C0"/>
                </a:solidFill>
                <a:latin typeface="Sakkal Majalla" panose="02000000000000000000" pitchFamily="2" charset="-78"/>
                <a:cs typeface="Sakkal Majalla" panose="02000000000000000000" pitchFamily="2" charset="-78"/>
              </a:endParaRPr>
            </a:p>
          </p:txBody>
        </p:sp>
      </p:grpSp>
      <p:grpSp>
        <p:nvGrpSpPr>
          <p:cNvPr id="64" name="مجموعة 63">
            <a:extLst>
              <a:ext uri="{FF2B5EF4-FFF2-40B4-BE49-F238E27FC236}">
                <a16:creationId xmlns:a16="http://schemas.microsoft.com/office/drawing/2014/main" id="{DDA8F737-9353-D778-4932-83AD830CEB8C}"/>
              </a:ext>
            </a:extLst>
          </p:cNvPr>
          <p:cNvGrpSpPr/>
          <p:nvPr/>
        </p:nvGrpSpPr>
        <p:grpSpPr>
          <a:xfrm>
            <a:off x="15601192" y="3794660"/>
            <a:ext cx="1984477" cy="1741759"/>
            <a:chOff x="11004376" y="4875157"/>
            <a:chExt cx="1984477" cy="1741759"/>
          </a:xfrm>
        </p:grpSpPr>
        <p:sp>
          <p:nvSpPr>
            <p:cNvPr id="65" name="Freeform 3">
              <a:extLst>
                <a:ext uri="{FF2B5EF4-FFF2-40B4-BE49-F238E27FC236}">
                  <a16:creationId xmlns:a16="http://schemas.microsoft.com/office/drawing/2014/main" id="{87FB0FEA-E7D2-28C7-AD5F-BD8E6920995C}"/>
                </a:ext>
              </a:extLst>
            </p:cNvPr>
            <p:cNvSpPr/>
            <p:nvPr/>
          </p:nvSpPr>
          <p:spPr>
            <a:xfrm>
              <a:off x="11004376" y="4875157"/>
              <a:ext cx="1947351" cy="1159278"/>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9"/>
              <a:stretch>
                <a:fillRect t="-451" r="-56646" b="-4863"/>
              </a:stretch>
            </a:blipFill>
          </p:spPr>
          <p:txBody>
            <a:bodyPr/>
            <a:lstStyle/>
            <a:p>
              <a:endParaRPr lang="ar-SA"/>
            </a:p>
          </p:txBody>
        </p:sp>
        <p:sp>
          <p:nvSpPr>
            <p:cNvPr id="66" name="TextBox 27">
              <a:extLst>
                <a:ext uri="{FF2B5EF4-FFF2-40B4-BE49-F238E27FC236}">
                  <a16:creationId xmlns:a16="http://schemas.microsoft.com/office/drawing/2014/main" id="{C86873EB-E6F4-286B-0A63-79C69A026CD2}"/>
                </a:ext>
              </a:extLst>
            </p:cNvPr>
            <p:cNvSpPr txBox="1"/>
            <p:nvPr/>
          </p:nvSpPr>
          <p:spPr>
            <a:xfrm>
              <a:off x="11041502" y="5347338"/>
              <a:ext cx="1947351" cy="1269578"/>
            </a:xfrm>
            <a:prstGeom prst="rect">
              <a:avLst/>
            </a:prstGeom>
            <a:noFill/>
          </p:spPr>
          <p:txBody>
            <a:bodyPr wrap="square" lIns="0" tIns="0" rIns="0" bIns="0" rtlCol="0" anchor="t">
              <a:spAutoFit/>
            </a:bodyPr>
            <a:lstStyle/>
            <a:p>
              <a:pPr marL="0" lvl="0" indent="0" algn="ctr">
                <a:lnSpc>
                  <a:spcPts val="4803"/>
                </a:lnSpc>
                <a:spcBef>
                  <a:spcPct val="0"/>
                </a:spcBef>
              </a:pPr>
              <a:r>
                <a:rPr lang="ar-SA" sz="5000" b="1" dirty="0">
                  <a:solidFill>
                    <a:srgbClr val="0070C0"/>
                  </a:solidFill>
                  <a:latin typeface="Sakkal Majalla" panose="02000000000000000000" pitchFamily="2" charset="-78"/>
                  <a:cs typeface="Sakkal Majalla" panose="02000000000000000000" pitchFamily="2" charset="-78"/>
                </a:rPr>
                <a:t>فالواقع</a:t>
              </a:r>
              <a:endParaRPr lang="en-US" sz="5000" b="1" dirty="0">
                <a:solidFill>
                  <a:srgbClr val="0070C0"/>
                </a:solidFill>
                <a:latin typeface="Sakkal Majalla" panose="02000000000000000000" pitchFamily="2" charset="-78"/>
                <a:cs typeface="Sakkal Majalla" panose="02000000000000000000" pitchFamily="2" charset="-78"/>
              </a:endParaRPr>
            </a:p>
            <a:p>
              <a:pPr marL="0" lvl="0" indent="0" algn="ctr">
                <a:lnSpc>
                  <a:spcPts val="4803"/>
                </a:lnSpc>
                <a:spcBef>
                  <a:spcPct val="0"/>
                </a:spcBef>
              </a:pPr>
              <a:endParaRPr lang="en-US" sz="5000" b="1" dirty="0">
                <a:solidFill>
                  <a:srgbClr val="0070C0"/>
                </a:solidFill>
                <a:latin typeface="Sakkal Majalla" panose="02000000000000000000" pitchFamily="2" charset="-78"/>
                <a:cs typeface="Sakkal Majalla" panose="02000000000000000000" pitchFamily="2" charset="-78"/>
              </a:endParaRPr>
            </a:p>
          </p:txBody>
        </p:sp>
      </p:grpSp>
      <p:sp>
        <p:nvSpPr>
          <p:cNvPr id="68" name="Exellence">
            <a:extLst>
              <a:ext uri="{FF2B5EF4-FFF2-40B4-BE49-F238E27FC236}">
                <a16:creationId xmlns:a16="http://schemas.microsoft.com/office/drawing/2014/main" id="{DCA1A0F5-1617-376C-40BC-E0C75399CECF}"/>
              </a:ext>
            </a:extLst>
          </p:cNvPr>
          <p:cNvSpPr>
            <a:spLocks noChangeArrowheads="1"/>
          </p:cNvSpPr>
          <p:nvPr/>
        </p:nvSpPr>
        <p:spPr bwMode="auto">
          <a:xfrm>
            <a:off x="1356215" y="7823951"/>
            <a:ext cx="16428533" cy="1269578"/>
          </a:xfrm>
          <a:prstGeom prst="rect">
            <a:avLst/>
          </a:prstGeom>
          <a:noFill/>
          <a:ln>
            <a:noFill/>
          </a:ln>
        </p:spPr>
        <p:txBody>
          <a:bodyPr wrap="square" lIns="0" tIns="0" rIns="0" bIns="0" anchor="ctr">
            <a:spAutoFit/>
          </a:bodyPr>
          <a:lstStyle>
            <a:lvl1pPr defTabSz="1155700">
              <a:defRPr>
                <a:solidFill>
                  <a:schemeClr val="tx1"/>
                </a:solidFill>
                <a:latin typeface="Arial" panose="020B0604020202020204" pitchFamily="34" charset="0"/>
                <a:cs typeface="Arial" panose="020B0604020202020204" pitchFamily="34" charset="0"/>
              </a:defRPr>
            </a:lvl1pPr>
            <a:lvl2pPr marL="742950" indent="-285750" defTabSz="1155700">
              <a:defRPr>
                <a:solidFill>
                  <a:schemeClr val="tx1"/>
                </a:solidFill>
                <a:latin typeface="Arial" panose="020B0604020202020204" pitchFamily="34" charset="0"/>
                <a:cs typeface="Arial" panose="020B0604020202020204" pitchFamily="34" charset="0"/>
              </a:defRPr>
            </a:lvl2pPr>
            <a:lvl3pPr marL="1143000" indent="-228600" defTabSz="1155700">
              <a:defRPr>
                <a:solidFill>
                  <a:schemeClr val="tx1"/>
                </a:solidFill>
                <a:latin typeface="Arial" panose="020B0604020202020204" pitchFamily="34" charset="0"/>
                <a:cs typeface="Arial" panose="020B0604020202020204" pitchFamily="34" charset="0"/>
              </a:defRPr>
            </a:lvl3pPr>
            <a:lvl4pPr marL="1600200" indent="-228600" defTabSz="1155700">
              <a:defRPr>
                <a:solidFill>
                  <a:schemeClr val="tx1"/>
                </a:solidFill>
                <a:latin typeface="Arial" panose="020B0604020202020204" pitchFamily="34" charset="0"/>
                <a:cs typeface="Arial" panose="020B0604020202020204" pitchFamily="34" charset="0"/>
              </a:defRPr>
            </a:lvl4pPr>
            <a:lvl5pPr marL="2057400" indent="-228600" defTabSz="1155700">
              <a:defRPr>
                <a:solidFill>
                  <a:schemeClr val="tx1"/>
                </a:solidFill>
                <a:latin typeface="Arial" panose="020B0604020202020204" pitchFamily="34" charset="0"/>
                <a:cs typeface="Arial" panose="020B0604020202020204" pitchFamily="34" charset="0"/>
              </a:defRPr>
            </a:lvl5pPr>
            <a:lvl6pPr marL="25146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a:lnSpc>
                <a:spcPct val="150000"/>
              </a:lnSpc>
              <a:defRPr/>
            </a:pPr>
            <a:r>
              <a:rPr lang="ar-SA" altLang="ar-SA" sz="6000" b="1" dirty="0">
                <a:solidFill>
                  <a:srgbClr val="0070C0"/>
                </a:solidFill>
                <a:latin typeface="Adobe Arabic" panose="02040503050201020203" pitchFamily="18" charset="-78"/>
                <a:ea typeface="Montserrat Regular"/>
                <a:cs typeface="Adobe Arabic" panose="02040503050201020203" pitchFamily="18" charset="-78"/>
                <a:sym typeface="Helvetica" panose="020B0604020202020204" pitchFamily="34" charset="0"/>
              </a:rPr>
              <a:t>تعمل على ضبط النظام ليتلاءم مع أي اختلافات في بيئات العمل الخاصة بالنظام </a:t>
            </a:r>
          </a:p>
        </p:txBody>
      </p:sp>
    </p:spTree>
    <p:extLst>
      <p:ext uri="{BB962C8B-B14F-4D97-AF65-F5344CB8AC3E}">
        <p14:creationId xmlns:p14="http://schemas.microsoft.com/office/powerpoint/2010/main" val="62336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0.00165 0.00695 L 0.53611 0.14398 " pathEditMode="relative" rAng="0" ptsTypes="AA">
                                      <p:cBhvr>
                                        <p:cTn id="6" dur="2000" fill="hold"/>
                                        <p:tgtEl>
                                          <p:spTgt spid="36"/>
                                        </p:tgtEl>
                                        <p:attrNameLst>
                                          <p:attrName>ppt_x</p:attrName>
                                          <p:attrName>ppt_y</p:attrName>
                                        </p:attrNameLst>
                                      </p:cBhvr>
                                      <p:rCtr x="26719" y="6852"/>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3.05556E-6 -2.46914E-6 L 0.21762 0.32053 " pathEditMode="relative" rAng="0" ptsTypes="AA">
                                      <p:cBhvr>
                                        <p:cTn id="10" dur="2000" fill="hold"/>
                                        <p:tgtEl>
                                          <p:spTgt spid="37"/>
                                        </p:tgtEl>
                                        <p:attrNameLst>
                                          <p:attrName>ppt_x</p:attrName>
                                          <p:attrName>ppt_y</p:attrName>
                                        </p:attrNameLst>
                                      </p:cBhvr>
                                      <p:rCtr x="10877" y="16019"/>
                                    </p:animMotion>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1.38889E-7 7.40741E-7 L 0.51406 0.18488 " pathEditMode="relative" rAng="0" ptsTypes="AA">
                                      <p:cBhvr>
                                        <p:cTn id="14" dur="2000" fill="hold"/>
                                        <p:tgtEl>
                                          <p:spTgt spid="40"/>
                                        </p:tgtEl>
                                        <p:attrNameLst>
                                          <p:attrName>ppt_x</p:attrName>
                                          <p:attrName>ppt_y</p:attrName>
                                        </p:attrNameLst>
                                      </p:cBhvr>
                                      <p:rCtr x="25703" y="9244"/>
                                    </p:animMotion>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nodeType="clickEffect">
                                  <p:stCondLst>
                                    <p:cond delay="0"/>
                                  </p:stCondLst>
                                  <p:childTnLst>
                                    <p:animMotion origin="layout" path="M 2.77778E-6 -2.71605E-6 L -0.13012 0.31729 " pathEditMode="relative" rAng="0" ptsTypes="AA">
                                      <p:cBhvr>
                                        <p:cTn id="18" dur="2000" fill="hold"/>
                                        <p:tgtEl>
                                          <p:spTgt spid="43"/>
                                        </p:tgtEl>
                                        <p:attrNameLst>
                                          <p:attrName>ppt_x</p:attrName>
                                          <p:attrName>ppt_y</p:attrName>
                                        </p:attrNameLst>
                                      </p:cBhvr>
                                      <p:rCtr x="-6510" y="1586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5.55556E-7 4.32099E-6 L 0.35399 0.31666 " pathEditMode="relative" rAng="0" ptsTypes="AA">
                                      <p:cBhvr>
                                        <p:cTn id="22" dur="2000" fill="hold"/>
                                        <p:tgtEl>
                                          <p:spTgt spid="46"/>
                                        </p:tgtEl>
                                        <p:attrNameLst>
                                          <p:attrName>ppt_x</p:attrName>
                                          <p:attrName>ppt_y</p:attrName>
                                        </p:attrNameLst>
                                      </p:cBhvr>
                                      <p:rCtr x="17700" y="15833"/>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8.33333E-7 -2.46914E-6 L -0.02769 0.3321 " pathEditMode="relative" rAng="0" ptsTypes="AA">
                                      <p:cBhvr>
                                        <p:cTn id="26" dur="2000" fill="hold"/>
                                        <p:tgtEl>
                                          <p:spTgt spid="49"/>
                                        </p:tgtEl>
                                        <p:attrNameLst>
                                          <p:attrName>ppt_x</p:attrName>
                                          <p:attrName>ppt_y</p:attrName>
                                        </p:attrNameLst>
                                      </p:cBhvr>
                                      <p:rCtr x="-1389" y="16605"/>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3.47222E-6 -4.81481E-6 L 0.03993 0.34892 " pathEditMode="relative" rAng="0" ptsTypes="AA">
                                      <p:cBhvr>
                                        <p:cTn id="30" dur="2000" fill="hold"/>
                                        <p:tgtEl>
                                          <p:spTgt spid="52"/>
                                        </p:tgtEl>
                                        <p:attrNameLst>
                                          <p:attrName>ppt_x</p:attrName>
                                          <p:attrName>ppt_y</p:attrName>
                                        </p:attrNameLst>
                                      </p:cBhvr>
                                      <p:rCtr x="1997" y="17438"/>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03411 -0.00015 L -0.61693 0.33133 " pathEditMode="relative" rAng="0" ptsTypes="AA">
                                      <p:cBhvr>
                                        <p:cTn id="34" dur="2000" fill="hold"/>
                                        <p:tgtEl>
                                          <p:spTgt spid="55"/>
                                        </p:tgtEl>
                                        <p:attrNameLst>
                                          <p:attrName>ppt_x</p:attrName>
                                          <p:attrName>ppt_y</p:attrName>
                                        </p:attrNameLst>
                                      </p:cBhvr>
                                      <p:rCtr x="-32552" y="16574"/>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6.94444E-7 -1.60494E-6 L -0.36545 0.19722 " pathEditMode="relative" rAng="0" ptsTypes="AA">
                                      <p:cBhvr>
                                        <p:cTn id="38" dur="2000" fill="hold"/>
                                        <p:tgtEl>
                                          <p:spTgt spid="58"/>
                                        </p:tgtEl>
                                        <p:attrNameLst>
                                          <p:attrName>ppt_x</p:attrName>
                                          <p:attrName>ppt_y</p:attrName>
                                        </p:attrNameLst>
                                      </p:cBhvr>
                                      <p:rCtr x="-18273" y="9861"/>
                                    </p:animMotion>
                                  </p:childTnLst>
                                </p:cTn>
                              </p:par>
                            </p:childTnLst>
                          </p:cTn>
                        </p:par>
                      </p:childTnLst>
                    </p:cTn>
                  </p:par>
                  <p:par>
                    <p:cTn id="39" fill="hold">
                      <p:stCondLst>
                        <p:cond delay="indefinite"/>
                      </p:stCondLst>
                      <p:childTnLst>
                        <p:par>
                          <p:cTn id="40" fill="hold">
                            <p:stCondLst>
                              <p:cond delay="0"/>
                            </p:stCondLst>
                            <p:childTnLst>
                              <p:par>
                                <p:cTn id="41" presetID="64" presetClass="path" presetSubtype="0" accel="50000" decel="50000" fill="hold" nodeType="clickEffect">
                                  <p:stCondLst>
                                    <p:cond delay="0"/>
                                  </p:stCondLst>
                                  <p:childTnLst>
                                    <p:animMotion origin="layout" path="M 4.58333E-6 3.33333E-6 L -0.58351 0.20771 " pathEditMode="relative" rAng="0" ptsTypes="AA">
                                      <p:cBhvr>
                                        <p:cTn id="42" dur="2000" fill="hold"/>
                                        <p:tgtEl>
                                          <p:spTgt spid="61"/>
                                        </p:tgtEl>
                                        <p:attrNameLst>
                                          <p:attrName>ppt_x</p:attrName>
                                          <p:attrName>ppt_y</p:attrName>
                                        </p:attrNameLst>
                                      </p:cBhvr>
                                      <p:rCtr x="-29175" y="10386"/>
                                    </p:animMotion>
                                  </p:childTnLst>
                                </p:cTn>
                              </p:par>
                            </p:childTnLst>
                          </p:cTn>
                        </p:par>
                      </p:childTnLst>
                    </p:cTn>
                  </p:par>
                  <p:par>
                    <p:cTn id="43" fill="hold">
                      <p:stCondLst>
                        <p:cond delay="indefinite"/>
                      </p:stCondLst>
                      <p:childTnLst>
                        <p:par>
                          <p:cTn id="44" fill="hold">
                            <p:stCondLst>
                              <p:cond delay="0"/>
                            </p:stCondLst>
                            <p:childTnLst>
                              <p:par>
                                <p:cTn id="45" presetID="64" presetClass="path" presetSubtype="0" accel="50000" decel="50000" fill="hold" nodeType="clickEffect">
                                  <p:stCondLst>
                                    <p:cond delay="0"/>
                                  </p:stCondLst>
                                  <p:childTnLst>
                                    <p:animMotion origin="layout" path="M 1.52778E-6 6.17284E-7 L -0.84696 0.20787 " pathEditMode="relative" rAng="0" ptsTypes="AA">
                                      <p:cBhvr>
                                        <p:cTn id="46" dur="2000" fill="hold"/>
                                        <p:tgtEl>
                                          <p:spTgt spid="64"/>
                                        </p:tgtEl>
                                        <p:attrNameLst>
                                          <p:attrName>ppt_x</p:attrName>
                                          <p:attrName>ppt_y</p:attrName>
                                        </p:attrNameLst>
                                      </p:cBhvr>
                                      <p:rCtr x="-42352" y="10386"/>
                                    </p:animMotion>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wipe(down)">
                                      <p:cBhvr>
                                        <p:cTn id="51"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ar-SA"/>
          </a:p>
        </p:txBody>
      </p:sp>
      <p:sp>
        <p:nvSpPr>
          <p:cNvPr id="4" name="Freeform 4"/>
          <p:cNvSpPr/>
          <p:nvPr/>
        </p:nvSpPr>
        <p:spPr>
          <a:xfrm rot="1699596">
            <a:off x="3397929" y="1529187"/>
            <a:ext cx="862925" cy="812718"/>
          </a:xfrm>
          <a:custGeom>
            <a:avLst/>
            <a:gdLst/>
            <a:ahLst/>
            <a:cxnLst/>
            <a:rect l="l" t="t" r="r" b="b"/>
            <a:pathLst>
              <a:path w="862925" h="812718">
                <a:moveTo>
                  <a:pt x="0" y="0"/>
                </a:moveTo>
                <a:lnTo>
                  <a:pt x="862925" y="0"/>
                </a:lnTo>
                <a:lnTo>
                  <a:pt x="862925" y="812718"/>
                </a:lnTo>
                <a:lnTo>
                  <a:pt x="0" y="8127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ar-SA"/>
          </a:p>
        </p:txBody>
      </p:sp>
      <p:sp>
        <p:nvSpPr>
          <p:cNvPr id="6" name="Freeform 6"/>
          <p:cNvSpPr/>
          <p:nvPr/>
        </p:nvSpPr>
        <p:spPr>
          <a:xfrm rot="2962300">
            <a:off x="-662544" y="-398389"/>
            <a:ext cx="2786716" cy="2854178"/>
          </a:xfrm>
          <a:custGeom>
            <a:avLst/>
            <a:gdLst/>
            <a:ahLst/>
            <a:cxnLst/>
            <a:rect l="l" t="t" r="r" b="b"/>
            <a:pathLst>
              <a:path w="2786716" h="2854178">
                <a:moveTo>
                  <a:pt x="0" y="0"/>
                </a:moveTo>
                <a:lnTo>
                  <a:pt x="2786715" y="0"/>
                </a:lnTo>
                <a:lnTo>
                  <a:pt x="2786715" y="2854178"/>
                </a:lnTo>
                <a:lnTo>
                  <a:pt x="0" y="2854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a:p>
        </p:txBody>
      </p:sp>
      <p:sp>
        <p:nvSpPr>
          <p:cNvPr id="20" name="Freeform 20"/>
          <p:cNvSpPr/>
          <p:nvPr/>
        </p:nvSpPr>
        <p:spPr>
          <a:xfrm rot="1546427">
            <a:off x="13538009" y="1759590"/>
            <a:ext cx="813183" cy="680117"/>
          </a:xfrm>
          <a:custGeom>
            <a:avLst/>
            <a:gdLst/>
            <a:ahLst/>
            <a:cxnLst/>
            <a:rect l="l" t="t" r="r" b="b"/>
            <a:pathLst>
              <a:path w="813183" h="680117">
                <a:moveTo>
                  <a:pt x="0" y="0"/>
                </a:moveTo>
                <a:lnTo>
                  <a:pt x="813183" y="0"/>
                </a:lnTo>
                <a:lnTo>
                  <a:pt x="813183" y="680116"/>
                </a:lnTo>
                <a:lnTo>
                  <a:pt x="0" y="6801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ar-SA"/>
          </a:p>
        </p:txBody>
      </p:sp>
      <p:sp>
        <p:nvSpPr>
          <p:cNvPr id="31" name="Freeform 31"/>
          <p:cNvSpPr/>
          <p:nvPr/>
        </p:nvSpPr>
        <p:spPr>
          <a:xfrm rot="-1803884">
            <a:off x="11192331" y="8780757"/>
            <a:ext cx="2366203" cy="955086"/>
          </a:xfrm>
          <a:custGeom>
            <a:avLst/>
            <a:gdLst/>
            <a:ahLst/>
            <a:cxnLst/>
            <a:rect l="l" t="t" r="r" b="b"/>
            <a:pathLst>
              <a:path w="2366203" h="955086">
                <a:moveTo>
                  <a:pt x="0" y="0"/>
                </a:moveTo>
                <a:lnTo>
                  <a:pt x="2366203" y="0"/>
                </a:lnTo>
                <a:lnTo>
                  <a:pt x="2366203" y="955086"/>
                </a:lnTo>
                <a:lnTo>
                  <a:pt x="0" y="9550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ar-SA"/>
          </a:p>
        </p:txBody>
      </p:sp>
      <p:grpSp>
        <p:nvGrpSpPr>
          <p:cNvPr id="24" name="مجموعة 23">
            <a:extLst>
              <a:ext uri="{FF2B5EF4-FFF2-40B4-BE49-F238E27FC236}">
                <a16:creationId xmlns:a16="http://schemas.microsoft.com/office/drawing/2014/main" id="{9939E935-7428-9E46-10E3-1023716EA98A}"/>
              </a:ext>
            </a:extLst>
          </p:cNvPr>
          <p:cNvGrpSpPr/>
          <p:nvPr/>
        </p:nvGrpSpPr>
        <p:grpSpPr>
          <a:xfrm>
            <a:off x="5257800" y="208274"/>
            <a:ext cx="11977777" cy="1159829"/>
            <a:chOff x="1521370" y="593817"/>
            <a:chExt cx="11977777" cy="1159829"/>
          </a:xfrm>
        </p:grpSpPr>
        <p:grpSp>
          <p:nvGrpSpPr>
            <p:cNvPr id="25" name="Group 2">
              <a:extLst>
                <a:ext uri="{FF2B5EF4-FFF2-40B4-BE49-F238E27FC236}">
                  <a16:creationId xmlns:a16="http://schemas.microsoft.com/office/drawing/2014/main" id="{AC20E638-8A5E-A6A9-5FC3-044FA0C8AC4A}"/>
                </a:ext>
              </a:extLst>
            </p:cNvPr>
            <p:cNvGrpSpPr/>
            <p:nvPr/>
          </p:nvGrpSpPr>
          <p:grpSpPr>
            <a:xfrm>
              <a:off x="1521370" y="593817"/>
              <a:ext cx="11977777" cy="1159829"/>
              <a:chOff x="-5271045" y="0"/>
              <a:chExt cx="15970375" cy="1546438"/>
            </a:xfrm>
          </p:grpSpPr>
          <p:sp>
            <p:nvSpPr>
              <p:cNvPr id="28" name="Freeform 4">
                <a:extLst>
                  <a:ext uri="{FF2B5EF4-FFF2-40B4-BE49-F238E27FC236}">
                    <a16:creationId xmlns:a16="http://schemas.microsoft.com/office/drawing/2014/main" id="{8EA80F63-5489-E832-5BB0-9D598EF71D43}"/>
                  </a:ext>
                </a:extLst>
              </p:cNvPr>
              <p:cNvSpPr/>
              <p:nvPr/>
            </p:nvSpPr>
            <p:spPr>
              <a:xfrm>
                <a:off x="-5271045" y="0"/>
                <a:ext cx="15381887" cy="1483315"/>
              </a:xfrm>
              <a:custGeom>
                <a:avLst/>
                <a:gdLst/>
                <a:ahLst/>
                <a:cxnLst/>
                <a:rect l="l" t="t" r="r" b="b"/>
                <a:pathLst>
                  <a:path w="2039731" h="299240">
                    <a:moveTo>
                      <a:pt x="0" y="0"/>
                    </a:moveTo>
                    <a:lnTo>
                      <a:pt x="2039731" y="0"/>
                    </a:lnTo>
                    <a:lnTo>
                      <a:pt x="2039731" y="299240"/>
                    </a:lnTo>
                    <a:lnTo>
                      <a:pt x="0" y="299240"/>
                    </a:lnTo>
                    <a:close/>
                  </a:path>
                </a:pathLst>
              </a:custGeom>
              <a:solidFill>
                <a:schemeClr val="accent2">
                  <a:lumMod val="60000"/>
                  <a:lumOff val="40000"/>
                </a:schemeClr>
              </a:solidFill>
              <a:ln>
                <a:noFill/>
              </a:ln>
            </p:spPr>
            <p:txBody>
              <a:bodyPr/>
              <a:lstStyle/>
              <a:p>
                <a:pPr algn="r" rtl="1"/>
                <a:endParaRPr lang="ar-SA">
                  <a:cs typeface="PT Bold Heading" panose="02010400000000000000" pitchFamily="2" charset="-78"/>
                </a:endParaRPr>
              </a:p>
            </p:txBody>
          </p:sp>
          <p:sp>
            <p:nvSpPr>
              <p:cNvPr id="30" name="Freeform 7">
                <a:extLst>
                  <a:ext uri="{FF2B5EF4-FFF2-40B4-BE49-F238E27FC236}">
                    <a16:creationId xmlns:a16="http://schemas.microsoft.com/office/drawing/2014/main" id="{B69969F9-18B4-16FF-C629-445CA1F9D67B}"/>
                  </a:ext>
                </a:extLst>
              </p:cNvPr>
              <p:cNvSpPr/>
              <p:nvPr/>
            </p:nvSpPr>
            <p:spPr>
              <a:xfrm>
                <a:off x="-4559845" y="217089"/>
                <a:ext cx="14670684" cy="1266225"/>
              </a:xfrm>
              <a:custGeom>
                <a:avLst/>
                <a:gdLst/>
                <a:ahLst/>
                <a:cxnLst/>
                <a:rect l="l" t="t" r="r" b="b"/>
                <a:pathLst>
                  <a:path w="1971439" h="255445">
                    <a:moveTo>
                      <a:pt x="9988" y="0"/>
                    </a:moveTo>
                    <a:lnTo>
                      <a:pt x="1961451" y="0"/>
                    </a:lnTo>
                    <a:cubicBezTo>
                      <a:pt x="1966967" y="0"/>
                      <a:pt x="1971439" y="4472"/>
                      <a:pt x="1971439" y="9988"/>
                    </a:cubicBezTo>
                    <a:lnTo>
                      <a:pt x="1971439" y="245457"/>
                    </a:lnTo>
                    <a:cubicBezTo>
                      <a:pt x="1971439" y="248106"/>
                      <a:pt x="1970387" y="250646"/>
                      <a:pt x="1968514" y="252519"/>
                    </a:cubicBezTo>
                    <a:cubicBezTo>
                      <a:pt x="1966641" y="254392"/>
                      <a:pt x="1964100" y="255445"/>
                      <a:pt x="1961451" y="255445"/>
                    </a:cubicBezTo>
                    <a:lnTo>
                      <a:pt x="9988" y="255445"/>
                    </a:lnTo>
                    <a:cubicBezTo>
                      <a:pt x="7339" y="255445"/>
                      <a:pt x="4799" y="254392"/>
                      <a:pt x="2925" y="252519"/>
                    </a:cubicBezTo>
                    <a:cubicBezTo>
                      <a:pt x="1052" y="250646"/>
                      <a:pt x="0" y="248106"/>
                      <a:pt x="0" y="245457"/>
                    </a:cubicBezTo>
                    <a:lnTo>
                      <a:pt x="0" y="9988"/>
                    </a:lnTo>
                    <a:cubicBezTo>
                      <a:pt x="0" y="7339"/>
                      <a:pt x="1052" y="4799"/>
                      <a:pt x="2925" y="2925"/>
                    </a:cubicBezTo>
                    <a:cubicBezTo>
                      <a:pt x="4799" y="1052"/>
                      <a:pt x="7339" y="0"/>
                      <a:pt x="9988" y="0"/>
                    </a:cubicBezTo>
                    <a:close/>
                  </a:path>
                </a:pathLst>
              </a:custGeom>
              <a:solidFill>
                <a:srgbClr val="FFFFFF"/>
              </a:solidFill>
              <a:ln w="38100">
                <a:solidFill>
                  <a:schemeClr val="accent2">
                    <a:lumMod val="75000"/>
                  </a:schemeClr>
                </a:solidFill>
              </a:ln>
              <a:effectLst>
                <a:outerShdw blurRad="50800" dist="38100" dir="5400000" algn="t" rotWithShape="0">
                  <a:prstClr val="black">
                    <a:alpha val="40000"/>
                  </a:prstClr>
                </a:outerShdw>
              </a:effectLst>
            </p:spPr>
            <p:txBody>
              <a:bodyPr/>
              <a:lstStyle/>
              <a:p>
                <a:pPr algn="r" rtl="1"/>
                <a:endParaRPr lang="ar-SA">
                  <a:cs typeface="PT Bold Heading" panose="02010400000000000000" pitchFamily="2" charset="-78"/>
                </a:endParaRPr>
              </a:p>
            </p:txBody>
          </p:sp>
          <p:sp>
            <p:nvSpPr>
              <p:cNvPr id="32" name="TextBox 9">
                <a:extLst>
                  <a:ext uri="{FF2B5EF4-FFF2-40B4-BE49-F238E27FC236}">
                    <a16:creationId xmlns:a16="http://schemas.microsoft.com/office/drawing/2014/main" id="{30438ECF-1973-25E0-17C0-1340F6F45C67}"/>
                  </a:ext>
                </a:extLst>
              </p:cNvPr>
              <p:cNvSpPr txBox="1"/>
              <p:nvPr/>
            </p:nvSpPr>
            <p:spPr>
              <a:xfrm>
                <a:off x="-4233933" y="489169"/>
                <a:ext cx="13249984" cy="807913"/>
              </a:xfrm>
              <a:prstGeom prst="rect">
                <a:avLst/>
              </a:prstGeom>
            </p:spPr>
            <p:txBody>
              <a:bodyPr wrap="square" lIns="0" tIns="0" rIns="0" bIns="0" rtlCol="0" anchor="t">
                <a:spAutoFit/>
              </a:bodyPr>
              <a:lstStyle/>
              <a:p>
                <a:pPr algn="ctr" rtl="1">
                  <a:lnSpc>
                    <a:spcPts val="3883"/>
                  </a:lnSpc>
                </a:pPr>
                <a:r>
                  <a:rPr lang="ar-SA" sz="6000" b="1" dirty="0">
                    <a:solidFill>
                      <a:srgbClr val="17383E"/>
                    </a:solidFill>
                    <a:latin typeface="Adobe Arabic" panose="02040503050201020203" pitchFamily="18" charset="-78"/>
                    <a:cs typeface="Adobe Arabic" panose="02040503050201020203" pitchFamily="18" charset="-78"/>
                  </a:rPr>
                  <a:t>الصيانــــــــــة </a:t>
                </a:r>
                <a:r>
                  <a:rPr lang="en-US" sz="6000" b="1" dirty="0">
                    <a:solidFill>
                      <a:srgbClr val="17383E"/>
                    </a:solidFill>
                    <a:latin typeface="Adobe Arabic" panose="02040503050201020203" pitchFamily="18" charset="-78"/>
                    <a:cs typeface="Adobe Arabic" panose="02040503050201020203" pitchFamily="18" charset="-78"/>
                  </a:rPr>
                  <a:t>Maintenance</a:t>
                </a:r>
                <a:endParaRPr lang="en-US" sz="4500" b="1" dirty="0">
                  <a:solidFill>
                    <a:srgbClr val="17383E"/>
                  </a:solidFill>
                  <a:latin typeface="Corbel Light" panose="020B0303020204020204" pitchFamily="34" charset="0"/>
                  <a:cs typeface="Sakkal Majalla" panose="02000000000000000000" pitchFamily="2" charset="-78"/>
                </a:endParaRPr>
              </a:p>
            </p:txBody>
          </p:sp>
          <p:sp>
            <p:nvSpPr>
              <p:cNvPr id="33" name="Freeform 11">
                <a:extLst>
                  <a:ext uri="{FF2B5EF4-FFF2-40B4-BE49-F238E27FC236}">
                    <a16:creationId xmlns:a16="http://schemas.microsoft.com/office/drawing/2014/main" id="{929EF237-6FBF-5A85-A5CB-268C709DFD96}"/>
                  </a:ext>
                </a:extLst>
              </p:cNvPr>
              <p:cNvSpPr/>
              <p:nvPr/>
            </p:nvSpPr>
            <p:spPr>
              <a:xfrm>
                <a:off x="9159792" y="0"/>
                <a:ext cx="1539538" cy="154643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60000"/>
                  <a:lumOff val="40000"/>
                </a:schemeClr>
              </a:solidFill>
              <a:ln>
                <a:solidFill>
                  <a:schemeClr val="accent2">
                    <a:lumMod val="75000"/>
                  </a:schemeClr>
                </a:solidFill>
              </a:ln>
            </p:spPr>
            <p:txBody>
              <a:bodyPr/>
              <a:lstStyle/>
              <a:p>
                <a:pPr algn="r" rtl="1"/>
                <a:endParaRPr lang="ar-SA">
                  <a:cs typeface="PT Bold Heading" panose="02010400000000000000" pitchFamily="2" charset="-78"/>
                </a:endParaRPr>
              </a:p>
            </p:txBody>
          </p:sp>
          <p:sp>
            <p:nvSpPr>
              <p:cNvPr id="34" name="TextBox 13">
                <a:extLst>
                  <a:ext uri="{FF2B5EF4-FFF2-40B4-BE49-F238E27FC236}">
                    <a16:creationId xmlns:a16="http://schemas.microsoft.com/office/drawing/2014/main" id="{EEB91FB4-A99C-34C3-426A-2DBE193A5917}"/>
                  </a:ext>
                </a:extLst>
              </p:cNvPr>
              <p:cNvSpPr txBox="1"/>
              <p:nvPr/>
            </p:nvSpPr>
            <p:spPr>
              <a:xfrm>
                <a:off x="9517371" y="426045"/>
                <a:ext cx="921075" cy="756617"/>
              </a:xfrm>
              <a:prstGeom prst="rect">
                <a:avLst/>
              </a:prstGeom>
            </p:spPr>
            <p:txBody>
              <a:bodyPr wrap="square" lIns="0" tIns="0" rIns="0" bIns="0" rtlCol="0" anchor="t">
                <a:spAutoFit/>
              </a:bodyPr>
              <a:lstStyle/>
              <a:p>
                <a:pPr algn="ctr" rtl="1">
                  <a:lnSpc>
                    <a:spcPts val="3883"/>
                  </a:lnSpc>
                </a:pPr>
                <a:endParaRPr lang="en-US" sz="5000" b="1" dirty="0">
                  <a:solidFill>
                    <a:srgbClr val="FFFFFF"/>
                  </a:solidFill>
                  <a:latin typeface="Sakkal Majalla" panose="02000000000000000000" pitchFamily="2" charset="-78"/>
                  <a:cs typeface="Sakkal Majalla" panose="02000000000000000000" pitchFamily="2" charset="-78"/>
                </a:endParaRPr>
              </a:p>
            </p:txBody>
          </p:sp>
        </p:grpSp>
        <p:sp>
          <p:nvSpPr>
            <p:cNvPr id="26" name="مستطيل 25">
              <a:extLst>
                <a:ext uri="{FF2B5EF4-FFF2-40B4-BE49-F238E27FC236}">
                  <a16:creationId xmlns:a16="http://schemas.microsoft.com/office/drawing/2014/main" id="{BBD4D2A4-4B28-65A4-6D99-E58137E5AEEF}"/>
                </a:ext>
              </a:extLst>
            </p:cNvPr>
            <p:cNvSpPr/>
            <p:nvPr/>
          </p:nvSpPr>
          <p:spPr>
            <a:xfrm>
              <a:off x="12612678" y="759988"/>
              <a:ext cx="574195" cy="923330"/>
            </a:xfrm>
            <a:prstGeom prst="rect">
              <a:avLst/>
            </a:prstGeom>
            <a:noFill/>
          </p:spPr>
          <p:txBody>
            <a:bodyPr wrap="none" lIns="91440" tIns="45720" rIns="91440" bIns="45720">
              <a:spAutoFit/>
            </a:bodyPr>
            <a:lstStyle/>
            <a:p>
              <a:pPr algn="ctr"/>
              <a:r>
                <a:rPr lang="ar-SA" sz="5400" b="1" cap="none" spc="0" dirty="0">
                  <a:ln w="22225">
                    <a:solidFill>
                      <a:schemeClr val="tx2">
                        <a:lumMod val="75000"/>
                      </a:schemeClr>
                    </a:solidFill>
                    <a:prstDash val="solid"/>
                  </a:ln>
                  <a:effectLst/>
                </a:rPr>
                <a:t>5</a:t>
              </a:r>
            </a:p>
          </p:txBody>
        </p:sp>
      </p:grpSp>
      <p:sp>
        <p:nvSpPr>
          <p:cNvPr id="7" name="Freeform 7"/>
          <p:cNvSpPr/>
          <p:nvPr/>
        </p:nvSpPr>
        <p:spPr>
          <a:xfrm rot="8100000">
            <a:off x="16114224" y="900445"/>
            <a:ext cx="2290151" cy="1798810"/>
          </a:xfrm>
          <a:custGeom>
            <a:avLst/>
            <a:gdLst/>
            <a:ahLst/>
            <a:cxnLst/>
            <a:rect l="l" t="t" r="r" b="b"/>
            <a:pathLst>
              <a:path w="2290151" h="1798810">
                <a:moveTo>
                  <a:pt x="0" y="0"/>
                </a:moveTo>
                <a:lnTo>
                  <a:pt x="2290152" y="0"/>
                </a:lnTo>
                <a:lnTo>
                  <a:pt x="2290152" y="1798810"/>
                </a:lnTo>
                <a:lnTo>
                  <a:pt x="0" y="1798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ar-SA"/>
          </a:p>
        </p:txBody>
      </p:sp>
      <p:sp>
        <p:nvSpPr>
          <p:cNvPr id="46" name="TextBox 29">
            <a:extLst>
              <a:ext uri="{FF2B5EF4-FFF2-40B4-BE49-F238E27FC236}">
                <a16:creationId xmlns:a16="http://schemas.microsoft.com/office/drawing/2014/main" id="{ADDC5E96-1172-C5F2-A064-85D2D78FB76F}"/>
              </a:ext>
            </a:extLst>
          </p:cNvPr>
          <p:cNvSpPr txBox="1"/>
          <p:nvPr/>
        </p:nvSpPr>
        <p:spPr>
          <a:xfrm>
            <a:off x="4544980" y="6710315"/>
            <a:ext cx="11535944"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47" name="Freeform 3">
            <a:extLst>
              <a:ext uri="{FF2B5EF4-FFF2-40B4-BE49-F238E27FC236}">
                <a16:creationId xmlns:a16="http://schemas.microsoft.com/office/drawing/2014/main" id="{A05E1D69-8E74-FC63-EAD5-5CE606D5DF38}"/>
              </a:ext>
            </a:extLst>
          </p:cNvPr>
          <p:cNvSpPr/>
          <p:nvPr/>
        </p:nvSpPr>
        <p:spPr>
          <a:xfrm>
            <a:off x="228600" y="800100"/>
            <a:ext cx="17830800" cy="9132717"/>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3"/>
            <a:stretch>
              <a:fillRect t="-451" r="-56646" b="-4863"/>
            </a:stretch>
          </a:blipFill>
        </p:spPr>
        <p:txBody>
          <a:bodyPr/>
          <a:lstStyle/>
          <a:p>
            <a:endParaRPr lang="ar-SA"/>
          </a:p>
        </p:txBody>
      </p:sp>
      <p:sp>
        <p:nvSpPr>
          <p:cNvPr id="5" name="مربع نص 4">
            <a:extLst>
              <a:ext uri="{FF2B5EF4-FFF2-40B4-BE49-F238E27FC236}">
                <a16:creationId xmlns:a16="http://schemas.microsoft.com/office/drawing/2014/main" id="{90508309-E9BF-DED4-B1B2-47D34B905B1C}"/>
              </a:ext>
            </a:extLst>
          </p:cNvPr>
          <p:cNvSpPr txBox="1"/>
          <p:nvPr/>
        </p:nvSpPr>
        <p:spPr>
          <a:xfrm>
            <a:off x="3581400" y="4000393"/>
            <a:ext cx="11753020" cy="3226524"/>
          </a:xfrm>
          <a:prstGeom prst="rect">
            <a:avLst/>
          </a:prstGeom>
          <a:noFill/>
        </p:spPr>
        <p:txBody>
          <a:bodyPr wrap="square" rtlCol="1">
            <a:spAutoFit/>
          </a:bodyPr>
          <a:lstStyle/>
          <a:p>
            <a:pPr algn="r" rtl="1">
              <a:lnSpc>
                <a:spcPct val="150000"/>
              </a:lnSpc>
            </a:pPr>
            <a:r>
              <a:rPr lang="ar-SA" altLang="ar-SA" sz="6000" b="1" dirty="0">
                <a:solidFill>
                  <a:prstClr val="black"/>
                </a:solidFill>
                <a:latin typeface="Adobe Arabic" panose="02040503050201020203" pitchFamily="18" charset="-78"/>
                <a:ea typeface="Montserrat Regular"/>
                <a:cs typeface="Adobe Arabic" panose="02040503050201020203" pitchFamily="18" charset="-78"/>
                <a:sym typeface="Helvetica" panose="020B0604020202020204" pitchFamily="34" charset="0"/>
              </a:rPr>
              <a:t>  </a:t>
            </a:r>
            <a:r>
              <a:rPr lang="ar-SA" sz="6000" b="1" dirty="0">
                <a:solidFill>
                  <a:prstClr val="black"/>
                </a:solidFill>
                <a:latin typeface="Adobe Arabic" panose="02040503050201020203" pitchFamily="18" charset="-78"/>
                <a:cs typeface="Adobe Arabic" panose="02040503050201020203" pitchFamily="18" charset="-78"/>
                <a:sym typeface="Helvetica" panose="020B0604020202020204" pitchFamily="34" charset="0"/>
              </a:rPr>
              <a:t>    1.   ادخال تحسينات على وظائف النظام </a:t>
            </a:r>
          </a:p>
          <a:p>
            <a:pPr algn="r" rtl="1">
              <a:lnSpc>
                <a:spcPct val="150000"/>
              </a:lnSpc>
            </a:pPr>
            <a:r>
              <a:rPr lang="ar-SA" sz="6000" b="1" dirty="0">
                <a:solidFill>
                  <a:prstClr val="black"/>
                </a:solidFill>
                <a:latin typeface="Adobe Arabic" panose="02040503050201020203" pitchFamily="18" charset="-78"/>
                <a:cs typeface="Adobe Arabic" panose="02040503050201020203" pitchFamily="18" charset="-78"/>
                <a:sym typeface="Helvetica" panose="020B0604020202020204" pitchFamily="34" charset="0"/>
              </a:rPr>
              <a:t>      2.   اضافة ميزات أخرى لمواكبة الاحتياجات المستقبلية</a:t>
            </a:r>
          </a:p>
          <a:p>
            <a:pPr marL="540000" indent="-1143000" algn="r" rtl="1">
              <a:lnSpc>
                <a:spcPct val="150000"/>
              </a:lnSpc>
              <a:buAutoNum type="arabicPeriod"/>
            </a:pPr>
            <a:endParaRPr lang="ar-SA" dirty="0"/>
          </a:p>
        </p:txBody>
      </p:sp>
      <p:sp>
        <p:nvSpPr>
          <p:cNvPr id="3" name="Exellence">
            <a:extLst>
              <a:ext uri="{FF2B5EF4-FFF2-40B4-BE49-F238E27FC236}">
                <a16:creationId xmlns:a16="http://schemas.microsoft.com/office/drawing/2014/main" id="{738FBCB4-1B75-AF97-06E1-DC911B233C22}"/>
              </a:ext>
            </a:extLst>
          </p:cNvPr>
          <p:cNvSpPr>
            <a:spLocks noChangeArrowheads="1"/>
          </p:cNvSpPr>
          <p:nvPr/>
        </p:nvSpPr>
        <p:spPr bwMode="auto">
          <a:xfrm>
            <a:off x="8480717" y="2645645"/>
            <a:ext cx="8313492" cy="1269578"/>
          </a:xfrm>
          <a:prstGeom prst="rect">
            <a:avLst/>
          </a:prstGeom>
          <a:noFill/>
          <a:ln>
            <a:noFill/>
          </a:ln>
        </p:spPr>
        <p:txBody>
          <a:bodyPr wrap="square" lIns="0" tIns="0" rIns="0" bIns="0" anchor="ctr">
            <a:spAutoFit/>
          </a:bodyPr>
          <a:lstStyle>
            <a:lvl1pPr defTabSz="1155700">
              <a:defRPr>
                <a:solidFill>
                  <a:schemeClr val="tx1"/>
                </a:solidFill>
                <a:latin typeface="Arial" panose="020B0604020202020204" pitchFamily="34" charset="0"/>
                <a:cs typeface="Arial" panose="020B0604020202020204" pitchFamily="34" charset="0"/>
              </a:defRPr>
            </a:lvl1pPr>
            <a:lvl2pPr marL="742950" indent="-285750" defTabSz="1155700">
              <a:defRPr>
                <a:solidFill>
                  <a:schemeClr val="tx1"/>
                </a:solidFill>
                <a:latin typeface="Arial" panose="020B0604020202020204" pitchFamily="34" charset="0"/>
                <a:cs typeface="Arial" panose="020B0604020202020204" pitchFamily="34" charset="0"/>
              </a:defRPr>
            </a:lvl2pPr>
            <a:lvl3pPr marL="1143000" indent="-228600" defTabSz="1155700">
              <a:defRPr>
                <a:solidFill>
                  <a:schemeClr val="tx1"/>
                </a:solidFill>
                <a:latin typeface="Arial" panose="020B0604020202020204" pitchFamily="34" charset="0"/>
                <a:cs typeface="Arial" panose="020B0604020202020204" pitchFamily="34" charset="0"/>
              </a:defRPr>
            </a:lvl3pPr>
            <a:lvl4pPr marL="1600200" indent="-228600" defTabSz="1155700">
              <a:defRPr>
                <a:solidFill>
                  <a:schemeClr val="tx1"/>
                </a:solidFill>
                <a:latin typeface="Arial" panose="020B0604020202020204" pitchFamily="34" charset="0"/>
                <a:cs typeface="Arial" panose="020B0604020202020204" pitchFamily="34" charset="0"/>
              </a:defRPr>
            </a:lvl4pPr>
            <a:lvl5pPr marL="2057400" indent="-228600" defTabSz="1155700">
              <a:defRPr>
                <a:solidFill>
                  <a:schemeClr val="tx1"/>
                </a:solidFill>
                <a:latin typeface="Arial" panose="020B0604020202020204" pitchFamily="34" charset="0"/>
                <a:cs typeface="Arial" panose="020B0604020202020204" pitchFamily="34" charset="0"/>
              </a:defRPr>
            </a:lvl5pPr>
            <a:lvl6pPr marL="25146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a:lnSpc>
                <a:spcPct val="150000"/>
              </a:lnSpc>
              <a:defRPr/>
            </a:pPr>
            <a:r>
              <a:rPr lang="ar-SA" altLang="ar-SA" sz="6000" b="1" dirty="0">
                <a:solidFill>
                  <a:srgbClr val="800000"/>
                </a:solidFill>
                <a:latin typeface="Adobe Arabic" panose="02040503050201020203" pitchFamily="18" charset="-78"/>
                <a:ea typeface="Montserrat Regular"/>
                <a:cs typeface="Adobe Arabic" panose="02040503050201020203" pitchFamily="18" charset="-78"/>
                <a:sym typeface="Helvetica" panose="020B0604020202020204" pitchFamily="34" charset="0"/>
              </a:rPr>
              <a:t>تتضمن صيانة الأنظمة مهمات مثل : </a:t>
            </a:r>
          </a:p>
        </p:txBody>
      </p:sp>
    </p:spTree>
    <p:extLst>
      <p:ext uri="{BB962C8B-B14F-4D97-AF65-F5344CB8AC3E}">
        <p14:creationId xmlns:p14="http://schemas.microsoft.com/office/powerpoint/2010/main" val="45662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down)">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ar-SA"/>
          </a:p>
        </p:txBody>
      </p:sp>
      <p:grpSp>
        <p:nvGrpSpPr>
          <p:cNvPr id="3" name="Group 3"/>
          <p:cNvGrpSpPr/>
          <p:nvPr/>
        </p:nvGrpSpPr>
        <p:grpSpPr>
          <a:xfrm>
            <a:off x="969962" y="1887925"/>
            <a:ext cx="16022638" cy="6887298"/>
            <a:chOff x="0" y="0"/>
            <a:chExt cx="18749433" cy="9183064"/>
          </a:xfrm>
        </p:grpSpPr>
        <p:sp>
          <p:nvSpPr>
            <p:cNvPr id="4" name="Freeform 4"/>
            <p:cNvSpPr/>
            <p:nvPr/>
          </p:nvSpPr>
          <p:spPr>
            <a:xfrm rot="-78066">
              <a:off x="968257" y="961703"/>
              <a:ext cx="16705887" cy="7257036"/>
            </a:xfrm>
            <a:custGeom>
              <a:avLst/>
              <a:gdLst/>
              <a:ahLst/>
              <a:cxnLst/>
              <a:rect l="l" t="t" r="r" b="b"/>
              <a:pathLst>
                <a:path w="16705887" h="7257036">
                  <a:moveTo>
                    <a:pt x="0" y="0"/>
                  </a:moveTo>
                  <a:lnTo>
                    <a:pt x="16705886" y="0"/>
                  </a:lnTo>
                  <a:lnTo>
                    <a:pt x="16705886" y="7257035"/>
                  </a:lnTo>
                  <a:lnTo>
                    <a:pt x="0" y="7257035"/>
                  </a:lnTo>
                  <a:lnTo>
                    <a:pt x="0" y="0"/>
                  </a:lnTo>
                  <a:close/>
                </a:path>
              </a:pathLst>
            </a:custGeom>
            <a:blipFill>
              <a:blip r:embed="rId3"/>
              <a:stretch>
                <a:fillRect t="-28026" r="-8637" b="-62976"/>
              </a:stretch>
            </a:blipFill>
          </p:spPr>
          <p:txBody>
            <a:bodyPr/>
            <a:lstStyle/>
            <a:p>
              <a:endParaRPr lang="ar-SA"/>
            </a:p>
          </p:txBody>
        </p:sp>
        <p:sp>
          <p:nvSpPr>
            <p:cNvPr id="5" name="Freeform 5"/>
            <p:cNvSpPr/>
            <p:nvPr/>
          </p:nvSpPr>
          <p:spPr>
            <a:xfrm rot="-2572215">
              <a:off x="-115252" y="1208538"/>
              <a:ext cx="4042889" cy="1248445"/>
            </a:xfrm>
            <a:custGeom>
              <a:avLst/>
              <a:gdLst/>
              <a:ahLst/>
              <a:cxnLst/>
              <a:rect l="l" t="t" r="r" b="b"/>
              <a:pathLst>
                <a:path w="4042889" h="1248445">
                  <a:moveTo>
                    <a:pt x="0" y="0"/>
                  </a:moveTo>
                  <a:lnTo>
                    <a:pt x="4042889" y="0"/>
                  </a:lnTo>
                  <a:lnTo>
                    <a:pt x="4042889" y="1248445"/>
                  </a:lnTo>
                  <a:lnTo>
                    <a:pt x="0" y="1248445"/>
                  </a:lnTo>
                  <a:lnTo>
                    <a:pt x="0" y="0"/>
                  </a:lnTo>
                  <a:close/>
                </a:path>
              </a:pathLst>
            </a:custGeom>
            <a:blipFill>
              <a:blip r:embed="rId4">
                <a:alphaModFix amt="57000"/>
              </a:blip>
              <a:stretch>
                <a:fillRect t="-6513" r="-3391"/>
              </a:stretch>
            </a:blipFill>
          </p:spPr>
          <p:txBody>
            <a:bodyPr/>
            <a:lstStyle/>
            <a:p>
              <a:endParaRPr lang="ar-SA"/>
            </a:p>
          </p:txBody>
        </p:sp>
        <p:sp>
          <p:nvSpPr>
            <p:cNvPr id="6" name="Freeform 6"/>
            <p:cNvSpPr/>
            <p:nvPr/>
          </p:nvSpPr>
          <p:spPr>
            <a:xfrm rot="-2572215">
              <a:off x="14821796" y="6726082"/>
              <a:ext cx="4042889" cy="1248445"/>
            </a:xfrm>
            <a:custGeom>
              <a:avLst/>
              <a:gdLst/>
              <a:ahLst/>
              <a:cxnLst/>
              <a:rect l="l" t="t" r="r" b="b"/>
              <a:pathLst>
                <a:path w="4042889" h="1248445">
                  <a:moveTo>
                    <a:pt x="0" y="0"/>
                  </a:moveTo>
                  <a:lnTo>
                    <a:pt x="4042889" y="0"/>
                  </a:lnTo>
                  <a:lnTo>
                    <a:pt x="4042889" y="1248444"/>
                  </a:lnTo>
                  <a:lnTo>
                    <a:pt x="0" y="1248444"/>
                  </a:lnTo>
                  <a:lnTo>
                    <a:pt x="0" y="0"/>
                  </a:lnTo>
                  <a:close/>
                </a:path>
              </a:pathLst>
            </a:custGeom>
            <a:blipFill>
              <a:blip r:embed="rId4">
                <a:alphaModFix amt="57000"/>
              </a:blip>
              <a:stretch>
                <a:fillRect t="-6513" r="-3391"/>
              </a:stretch>
            </a:blipFill>
          </p:spPr>
          <p:txBody>
            <a:bodyPr/>
            <a:lstStyle/>
            <a:p>
              <a:endParaRPr lang="ar-SA"/>
            </a:p>
          </p:txBody>
        </p:sp>
      </p:grpSp>
      <p:sp>
        <p:nvSpPr>
          <p:cNvPr id="7" name="Freeform 7"/>
          <p:cNvSpPr/>
          <p:nvPr/>
        </p:nvSpPr>
        <p:spPr>
          <a:xfrm rot="2951973">
            <a:off x="-1335923" y="-256851"/>
            <a:ext cx="3799654" cy="2051813"/>
          </a:xfrm>
          <a:custGeom>
            <a:avLst/>
            <a:gdLst/>
            <a:ahLst/>
            <a:cxnLst/>
            <a:rect l="l" t="t" r="r" b="b"/>
            <a:pathLst>
              <a:path w="3799654" h="2051813">
                <a:moveTo>
                  <a:pt x="0" y="0"/>
                </a:moveTo>
                <a:lnTo>
                  <a:pt x="3799654" y="0"/>
                </a:lnTo>
                <a:lnTo>
                  <a:pt x="3799654" y="2051814"/>
                </a:lnTo>
                <a:lnTo>
                  <a:pt x="0" y="20518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a:p>
        </p:txBody>
      </p:sp>
      <p:sp>
        <p:nvSpPr>
          <p:cNvPr id="8" name="Freeform 8"/>
          <p:cNvSpPr/>
          <p:nvPr/>
        </p:nvSpPr>
        <p:spPr>
          <a:xfrm>
            <a:off x="15477715" y="7601692"/>
            <a:ext cx="2277206" cy="2020503"/>
          </a:xfrm>
          <a:custGeom>
            <a:avLst/>
            <a:gdLst/>
            <a:ahLst/>
            <a:cxnLst/>
            <a:rect l="l" t="t" r="r" b="b"/>
            <a:pathLst>
              <a:path w="2277206" h="2020503">
                <a:moveTo>
                  <a:pt x="0" y="0"/>
                </a:moveTo>
                <a:lnTo>
                  <a:pt x="2277207" y="0"/>
                </a:lnTo>
                <a:lnTo>
                  <a:pt x="2277207" y="2020503"/>
                </a:lnTo>
                <a:lnTo>
                  <a:pt x="0" y="20205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ar-SA"/>
          </a:p>
        </p:txBody>
      </p:sp>
      <p:sp>
        <p:nvSpPr>
          <p:cNvPr id="22" name="Exellence">
            <a:extLst>
              <a:ext uri="{FF2B5EF4-FFF2-40B4-BE49-F238E27FC236}">
                <a16:creationId xmlns:a16="http://schemas.microsoft.com/office/drawing/2014/main" id="{1DDB68C4-3010-17A1-DDB6-80421FA19085}"/>
              </a:ext>
            </a:extLst>
          </p:cNvPr>
          <p:cNvSpPr>
            <a:spLocks noChangeArrowheads="1"/>
          </p:cNvSpPr>
          <p:nvPr/>
        </p:nvSpPr>
        <p:spPr bwMode="auto">
          <a:xfrm>
            <a:off x="2571017" y="2877560"/>
            <a:ext cx="15096915" cy="1269578"/>
          </a:xfrm>
          <a:prstGeom prst="rect">
            <a:avLst/>
          </a:prstGeom>
          <a:noFill/>
          <a:ln>
            <a:noFill/>
          </a:ln>
        </p:spPr>
        <p:txBody>
          <a:bodyPr wrap="square" lIns="0" tIns="0" rIns="0" bIns="0" anchor="ctr">
            <a:spAutoFit/>
          </a:bodyPr>
          <a:lstStyle>
            <a:lvl1pPr defTabSz="1155700">
              <a:defRPr>
                <a:solidFill>
                  <a:schemeClr val="tx1"/>
                </a:solidFill>
                <a:latin typeface="Arial" panose="020B0604020202020204" pitchFamily="34" charset="0"/>
                <a:cs typeface="Arial" panose="020B0604020202020204" pitchFamily="34" charset="0"/>
              </a:defRPr>
            </a:lvl1pPr>
            <a:lvl2pPr marL="742950" indent="-285750" defTabSz="1155700">
              <a:defRPr>
                <a:solidFill>
                  <a:schemeClr val="tx1"/>
                </a:solidFill>
                <a:latin typeface="Arial" panose="020B0604020202020204" pitchFamily="34" charset="0"/>
                <a:cs typeface="Arial" panose="020B0604020202020204" pitchFamily="34" charset="0"/>
              </a:defRPr>
            </a:lvl2pPr>
            <a:lvl3pPr marL="1143000" indent="-228600" defTabSz="1155700">
              <a:defRPr>
                <a:solidFill>
                  <a:schemeClr val="tx1"/>
                </a:solidFill>
                <a:latin typeface="Arial" panose="020B0604020202020204" pitchFamily="34" charset="0"/>
                <a:cs typeface="Arial" panose="020B0604020202020204" pitchFamily="34" charset="0"/>
              </a:defRPr>
            </a:lvl3pPr>
            <a:lvl4pPr marL="1600200" indent="-228600" defTabSz="1155700">
              <a:defRPr>
                <a:solidFill>
                  <a:schemeClr val="tx1"/>
                </a:solidFill>
                <a:latin typeface="Arial" panose="020B0604020202020204" pitchFamily="34" charset="0"/>
                <a:cs typeface="Arial" panose="020B0604020202020204" pitchFamily="34" charset="0"/>
              </a:defRPr>
            </a:lvl4pPr>
            <a:lvl5pPr marL="2057400" indent="-228600" defTabSz="1155700">
              <a:defRPr>
                <a:solidFill>
                  <a:schemeClr val="tx1"/>
                </a:solidFill>
                <a:latin typeface="Arial" panose="020B0604020202020204" pitchFamily="34" charset="0"/>
                <a:cs typeface="Arial" panose="020B0604020202020204" pitchFamily="34" charset="0"/>
              </a:defRPr>
            </a:lvl5pPr>
            <a:lvl6pPr marL="25146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a:lnSpc>
                <a:spcPct val="150000"/>
              </a:lnSpc>
              <a:defRPr/>
            </a:pPr>
            <a:r>
              <a:rPr lang="ar-SA" altLang="ar-SA" sz="6000" b="1" dirty="0">
                <a:latin typeface="Adobe Arabic" panose="02040503050201020203" pitchFamily="18" charset="-78"/>
                <a:ea typeface="Montserrat Regular"/>
                <a:cs typeface="Adobe Arabic" panose="02040503050201020203" pitchFamily="18" charset="-78"/>
                <a:sym typeface="Helvetica" panose="020B0604020202020204" pitchFamily="34" charset="0"/>
              </a:rPr>
              <a:t>هل تعد مرحلة التوثيق مرحلة منفصلة ؟</a:t>
            </a:r>
          </a:p>
        </p:txBody>
      </p:sp>
      <p:sp>
        <p:nvSpPr>
          <p:cNvPr id="21" name="مربع نص 20">
            <a:extLst>
              <a:ext uri="{FF2B5EF4-FFF2-40B4-BE49-F238E27FC236}">
                <a16:creationId xmlns:a16="http://schemas.microsoft.com/office/drawing/2014/main" id="{33883263-ADF3-2ECA-C456-9DBEB11EF6C8}"/>
              </a:ext>
            </a:extLst>
          </p:cNvPr>
          <p:cNvSpPr txBox="1"/>
          <p:nvPr/>
        </p:nvSpPr>
        <p:spPr>
          <a:xfrm>
            <a:off x="2708229" y="4997895"/>
            <a:ext cx="12871542" cy="1938992"/>
          </a:xfrm>
          <a:prstGeom prst="rect">
            <a:avLst/>
          </a:prstGeom>
          <a:noFill/>
        </p:spPr>
        <p:txBody>
          <a:bodyPr wrap="square">
            <a:spAutoFit/>
          </a:bodyPr>
          <a:lstStyle/>
          <a:p>
            <a:pPr algn="ctr"/>
            <a:r>
              <a:rPr kumimoji="0" lang="ar-SA" sz="6000" b="1" i="0" u="none" strike="noStrike" kern="1200" cap="none" spc="0" normalizeH="0" baseline="0" noProof="0" dirty="0">
                <a:ln>
                  <a:noFill/>
                </a:ln>
                <a:solidFill>
                  <a:srgbClr val="0070C0"/>
                </a:solidFill>
                <a:effectLst/>
                <a:uLnTx/>
                <a:uFillTx/>
                <a:latin typeface="Adobe Arabic" panose="02040503050201020203" pitchFamily="18" charset="-78"/>
                <a:cs typeface="Adobe Arabic" panose="02040503050201020203" pitchFamily="18" charset="-78"/>
              </a:rPr>
              <a:t>لا,</a:t>
            </a:r>
            <a:r>
              <a:rPr kumimoji="0" lang="ar-SA" sz="6000" b="1" i="0" u="none" strike="noStrike" kern="1200" cap="none" spc="0" normalizeH="0" noProof="0" dirty="0">
                <a:ln>
                  <a:noFill/>
                </a:ln>
                <a:solidFill>
                  <a:srgbClr val="0070C0"/>
                </a:solidFill>
                <a:effectLst/>
                <a:uLnTx/>
                <a:uFillTx/>
                <a:latin typeface="Adobe Arabic" panose="02040503050201020203" pitchFamily="18" charset="-78"/>
                <a:cs typeface="Adobe Arabic" panose="02040503050201020203" pitchFamily="18" charset="-78"/>
              </a:rPr>
              <a:t> </a:t>
            </a:r>
            <a:r>
              <a:rPr lang="en-US" sz="6000" b="1" dirty="0" err="1">
                <a:solidFill>
                  <a:srgbClr val="0070C0"/>
                </a:solidFill>
                <a:latin typeface="Adobe Arabic" panose="02040503050201020203" pitchFamily="18" charset="-78"/>
                <a:cs typeface="Adobe Arabic" panose="02040503050201020203" pitchFamily="18" charset="-78"/>
              </a:rPr>
              <a:t>بل</a:t>
            </a:r>
            <a:r>
              <a:rPr lang="en-US" sz="6000" b="1" dirty="0">
                <a:solidFill>
                  <a:srgbClr val="0070C0"/>
                </a:solidFill>
                <a:latin typeface="Adobe Arabic" panose="02040503050201020203" pitchFamily="18" charset="-78"/>
                <a:cs typeface="Adobe Arabic" panose="02040503050201020203" pitchFamily="18" charset="-78"/>
              </a:rPr>
              <a:t> </a:t>
            </a:r>
            <a:r>
              <a:rPr lang="en-US" sz="6000" b="1" dirty="0" err="1">
                <a:solidFill>
                  <a:srgbClr val="0070C0"/>
                </a:solidFill>
                <a:latin typeface="Adobe Arabic" panose="02040503050201020203" pitchFamily="18" charset="-78"/>
                <a:cs typeface="Adobe Arabic" panose="02040503050201020203" pitchFamily="18" charset="-78"/>
              </a:rPr>
              <a:t>هي</a:t>
            </a:r>
            <a:r>
              <a:rPr lang="en-US" sz="6000" b="1" dirty="0">
                <a:solidFill>
                  <a:srgbClr val="0070C0"/>
                </a:solidFill>
                <a:latin typeface="Adobe Arabic" panose="02040503050201020203" pitchFamily="18" charset="-78"/>
                <a:cs typeface="Adobe Arabic" panose="02040503050201020203" pitchFamily="18" charset="-78"/>
              </a:rPr>
              <a:t> </a:t>
            </a:r>
            <a:r>
              <a:rPr lang="en-US" sz="6000" b="1" dirty="0" err="1">
                <a:solidFill>
                  <a:srgbClr val="0070C0"/>
                </a:solidFill>
                <a:latin typeface="Adobe Arabic" panose="02040503050201020203" pitchFamily="18" charset="-78"/>
                <a:cs typeface="Adobe Arabic" panose="02040503050201020203" pitchFamily="18" charset="-78"/>
              </a:rPr>
              <a:t>مهمة</a:t>
            </a:r>
            <a:r>
              <a:rPr lang="en-US" sz="6000" b="1" dirty="0">
                <a:solidFill>
                  <a:srgbClr val="0070C0"/>
                </a:solidFill>
                <a:latin typeface="Adobe Arabic" panose="02040503050201020203" pitchFamily="18" charset="-78"/>
                <a:cs typeface="Adobe Arabic" panose="02040503050201020203" pitchFamily="18" charset="-78"/>
              </a:rPr>
              <a:t> </a:t>
            </a:r>
            <a:r>
              <a:rPr lang="en-US" sz="6000" b="1" dirty="0" err="1">
                <a:solidFill>
                  <a:srgbClr val="0070C0"/>
                </a:solidFill>
                <a:latin typeface="Adobe Arabic" panose="02040503050201020203" pitchFamily="18" charset="-78"/>
                <a:cs typeface="Adobe Arabic" panose="02040503050201020203" pitchFamily="18" charset="-78"/>
              </a:rPr>
              <a:t>ثابتة</a:t>
            </a:r>
            <a:r>
              <a:rPr lang="en-US" sz="6000" b="1" dirty="0">
                <a:solidFill>
                  <a:srgbClr val="0070C0"/>
                </a:solidFill>
                <a:latin typeface="Adobe Arabic" panose="02040503050201020203" pitchFamily="18" charset="-78"/>
                <a:cs typeface="Adobe Arabic" panose="02040503050201020203" pitchFamily="18" charset="-78"/>
              </a:rPr>
              <a:t> </a:t>
            </a:r>
            <a:r>
              <a:rPr lang="en-US" sz="6000" b="1" dirty="0" err="1">
                <a:solidFill>
                  <a:srgbClr val="0070C0"/>
                </a:solidFill>
                <a:latin typeface="Adobe Arabic" panose="02040503050201020203" pitchFamily="18" charset="-78"/>
                <a:cs typeface="Adobe Arabic" panose="02040503050201020203" pitchFamily="18" charset="-78"/>
              </a:rPr>
              <a:t>وجوهرية</a:t>
            </a:r>
            <a:r>
              <a:rPr lang="en-US" sz="6000" b="1" dirty="0">
                <a:solidFill>
                  <a:srgbClr val="0070C0"/>
                </a:solidFill>
                <a:latin typeface="Adobe Arabic" panose="02040503050201020203" pitchFamily="18" charset="-78"/>
                <a:cs typeface="Adobe Arabic" panose="02040503050201020203" pitchFamily="18" charset="-78"/>
              </a:rPr>
              <a:t> </a:t>
            </a:r>
            <a:r>
              <a:rPr lang="en-US" sz="6000" b="1" dirty="0" err="1">
                <a:solidFill>
                  <a:srgbClr val="0070C0"/>
                </a:solidFill>
                <a:latin typeface="Adobe Arabic" panose="02040503050201020203" pitchFamily="18" charset="-78"/>
                <a:cs typeface="Adobe Arabic" panose="02040503050201020203" pitchFamily="18" charset="-78"/>
              </a:rPr>
              <a:t>تبدأ</a:t>
            </a:r>
            <a:r>
              <a:rPr lang="en-US" sz="6000" b="1" dirty="0">
                <a:solidFill>
                  <a:srgbClr val="0070C0"/>
                </a:solidFill>
                <a:latin typeface="Adobe Arabic" panose="02040503050201020203" pitchFamily="18" charset="-78"/>
                <a:cs typeface="Adobe Arabic" panose="02040503050201020203" pitchFamily="18" charset="-78"/>
              </a:rPr>
              <a:t> </a:t>
            </a:r>
            <a:r>
              <a:rPr lang="en-US" sz="6000" b="1" dirty="0" err="1">
                <a:solidFill>
                  <a:srgbClr val="0070C0"/>
                </a:solidFill>
                <a:latin typeface="Adobe Arabic" panose="02040503050201020203" pitchFamily="18" charset="-78"/>
                <a:cs typeface="Adobe Arabic" panose="02040503050201020203" pitchFamily="18" charset="-78"/>
              </a:rPr>
              <a:t>خلال</a:t>
            </a:r>
            <a:r>
              <a:rPr lang="en-US" sz="6000" b="1" dirty="0">
                <a:solidFill>
                  <a:srgbClr val="0070C0"/>
                </a:solidFill>
                <a:latin typeface="Adobe Arabic" panose="02040503050201020203" pitchFamily="18" charset="-78"/>
                <a:cs typeface="Adobe Arabic" panose="02040503050201020203" pitchFamily="18" charset="-78"/>
              </a:rPr>
              <a:t> </a:t>
            </a:r>
            <a:r>
              <a:rPr lang="en-US" sz="6000" b="1" dirty="0" err="1">
                <a:solidFill>
                  <a:srgbClr val="0070C0"/>
                </a:solidFill>
                <a:latin typeface="Adobe Arabic" panose="02040503050201020203" pitchFamily="18" charset="-78"/>
                <a:cs typeface="Adobe Arabic" panose="02040503050201020203" pitchFamily="18" charset="-78"/>
              </a:rPr>
              <a:t>عملية</a:t>
            </a:r>
            <a:r>
              <a:rPr lang="en-US" sz="6000" b="1" dirty="0">
                <a:solidFill>
                  <a:srgbClr val="0070C0"/>
                </a:solidFill>
                <a:latin typeface="Adobe Arabic" panose="02040503050201020203" pitchFamily="18" charset="-78"/>
                <a:cs typeface="Adobe Arabic" panose="02040503050201020203" pitchFamily="18" charset="-78"/>
              </a:rPr>
              <a:t> </a:t>
            </a:r>
            <a:r>
              <a:rPr lang="en-US" sz="6000" b="1" dirty="0" err="1">
                <a:solidFill>
                  <a:srgbClr val="0070C0"/>
                </a:solidFill>
                <a:latin typeface="Adobe Arabic" panose="02040503050201020203" pitchFamily="18" charset="-78"/>
                <a:cs typeface="Adobe Arabic" panose="02040503050201020203" pitchFamily="18" charset="-78"/>
              </a:rPr>
              <a:t>تخطيط</a:t>
            </a:r>
            <a:r>
              <a:rPr lang="en-US" sz="6000" b="1" dirty="0">
                <a:solidFill>
                  <a:srgbClr val="0070C0"/>
                </a:solidFill>
                <a:latin typeface="Adobe Arabic" panose="02040503050201020203" pitchFamily="18" charset="-78"/>
                <a:cs typeface="Adobe Arabic" panose="02040503050201020203" pitchFamily="18" charset="-78"/>
              </a:rPr>
              <a:t> </a:t>
            </a:r>
            <a:r>
              <a:rPr lang="en-US" sz="6000" b="1" dirty="0" err="1">
                <a:solidFill>
                  <a:srgbClr val="0070C0"/>
                </a:solidFill>
                <a:latin typeface="Adobe Arabic" panose="02040503050201020203" pitchFamily="18" charset="-78"/>
                <a:cs typeface="Adobe Arabic" panose="02040503050201020203" pitchFamily="18" charset="-78"/>
              </a:rPr>
              <a:t>وتحليل</a:t>
            </a:r>
            <a:r>
              <a:rPr lang="en-US" sz="6000" b="1" dirty="0">
                <a:solidFill>
                  <a:srgbClr val="0070C0"/>
                </a:solidFill>
                <a:latin typeface="Adobe Arabic" panose="02040503050201020203" pitchFamily="18" charset="-78"/>
                <a:cs typeface="Adobe Arabic" panose="02040503050201020203" pitchFamily="18" charset="-78"/>
              </a:rPr>
              <a:t> </a:t>
            </a:r>
            <a:r>
              <a:rPr lang="en-US" sz="6000" b="1" dirty="0" err="1">
                <a:solidFill>
                  <a:srgbClr val="0070C0"/>
                </a:solidFill>
                <a:latin typeface="Adobe Arabic" panose="02040503050201020203" pitchFamily="18" charset="-78"/>
                <a:cs typeface="Adobe Arabic" panose="02040503050201020203" pitchFamily="18" charset="-78"/>
              </a:rPr>
              <a:t>النظام</a:t>
            </a:r>
            <a:r>
              <a:rPr lang="en-US" sz="6000" b="1" dirty="0">
                <a:solidFill>
                  <a:srgbClr val="0070C0"/>
                </a:solidFill>
                <a:latin typeface="Adobe Arabic" panose="02040503050201020203" pitchFamily="18" charset="-78"/>
                <a:cs typeface="Adobe Arabic" panose="02040503050201020203" pitchFamily="18" charset="-78"/>
              </a:rPr>
              <a:t> </a:t>
            </a:r>
            <a:r>
              <a:rPr lang="en-US" sz="6000" b="1" dirty="0" err="1">
                <a:solidFill>
                  <a:srgbClr val="0070C0"/>
                </a:solidFill>
                <a:latin typeface="Adobe Arabic" panose="02040503050201020203" pitchFamily="18" charset="-78"/>
                <a:cs typeface="Adobe Arabic" panose="02040503050201020203" pitchFamily="18" charset="-78"/>
              </a:rPr>
              <a:t>الجديد</a:t>
            </a:r>
            <a:r>
              <a:rPr lang="en-US" sz="6000" b="1" dirty="0">
                <a:solidFill>
                  <a:srgbClr val="0070C0"/>
                </a:solidFill>
                <a:latin typeface="Adobe Arabic" panose="02040503050201020203" pitchFamily="18" charset="-78"/>
                <a:cs typeface="Adobe Arabic" panose="02040503050201020203" pitchFamily="18" charset="-78"/>
              </a:rPr>
              <a:t> </a:t>
            </a:r>
            <a:r>
              <a:rPr lang="en-US" sz="6000" b="1" dirty="0" err="1">
                <a:solidFill>
                  <a:srgbClr val="0070C0"/>
                </a:solidFill>
                <a:latin typeface="Adobe Arabic" panose="02040503050201020203" pitchFamily="18" charset="-78"/>
                <a:cs typeface="Adobe Arabic" panose="02040503050201020203" pitchFamily="18" charset="-78"/>
              </a:rPr>
              <a:t>ويستمر</a:t>
            </a:r>
            <a:r>
              <a:rPr lang="en-US" sz="6000" b="1" dirty="0">
                <a:solidFill>
                  <a:srgbClr val="0070C0"/>
                </a:solidFill>
                <a:latin typeface="Adobe Arabic" panose="02040503050201020203" pitchFamily="18" charset="-78"/>
                <a:cs typeface="Adobe Arabic" panose="02040503050201020203" pitchFamily="18" charset="-78"/>
              </a:rPr>
              <a:t> </a:t>
            </a:r>
            <a:r>
              <a:rPr lang="en-US" sz="6000" b="1" dirty="0" err="1">
                <a:solidFill>
                  <a:srgbClr val="0070C0"/>
                </a:solidFill>
                <a:latin typeface="Adobe Arabic" panose="02040503050201020203" pitchFamily="18" charset="-78"/>
                <a:cs typeface="Adobe Arabic" panose="02040503050201020203" pitchFamily="18" charset="-78"/>
              </a:rPr>
              <a:t>تنفيذها</a:t>
            </a:r>
            <a:r>
              <a:rPr lang="en-US" sz="6000" b="1" dirty="0">
                <a:solidFill>
                  <a:srgbClr val="0070C0"/>
                </a:solidFill>
                <a:latin typeface="Adobe Arabic" panose="02040503050201020203" pitchFamily="18" charset="-78"/>
                <a:cs typeface="Adobe Arabic" panose="02040503050201020203" pitchFamily="18" charset="-78"/>
              </a:rPr>
              <a:t> </a:t>
            </a:r>
            <a:r>
              <a:rPr lang="en-US" sz="6000" b="1" dirty="0" err="1">
                <a:solidFill>
                  <a:srgbClr val="0070C0"/>
                </a:solidFill>
                <a:latin typeface="Adobe Arabic" panose="02040503050201020203" pitchFamily="18" charset="-78"/>
                <a:cs typeface="Adobe Arabic" panose="02040503050201020203" pitchFamily="18" charset="-78"/>
              </a:rPr>
              <a:t>حتى</a:t>
            </a:r>
            <a:r>
              <a:rPr lang="en-US" sz="6000" b="1" dirty="0">
                <a:solidFill>
                  <a:srgbClr val="0070C0"/>
                </a:solidFill>
                <a:latin typeface="Adobe Arabic" panose="02040503050201020203" pitchFamily="18" charset="-78"/>
                <a:cs typeface="Adobe Arabic" panose="02040503050201020203" pitchFamily="18" charset="-78"/>
              </a:rPr>
              <a:t> </a:t>
            </a:r>
            <a:r>
              <a:rPr lang="en-US" sz="6000" b="1" dirty="0" err="1">
                <a:solidFill>
                  <a:srgbClr val="0070C0"/>
                </a:solidFill>
                <a:latin typeface="Adobe Arabic" panose="02040503050201020203" pitchFamily="18" charset="-78"/>
                <a:cs typeface="Adobe Arabic" panose="02040503050201020203" pitchFamily="18" charset="-78"/>
              </a:rPr>
              <a:t>أثناء</a:t>
            </a:r>
            <a:r>
              <a:rPr lang="en-US" sz="6000" b="1" dirty="0">
                <a:solidFill>
                  <a:srgbClr val="0070C0"/>
                </a:solidFill>
                <a:latin typeface="Adobe Arabic" panose="02040503050201020203" pitchFamily="18" charset="-78"/>
                <a:cs typeface="Adobe Arabic" panose="02040503050201020203" pitchFamily="18" charset="-78"/>
              </a:rPr>
              <a:t> </a:t>
            </a:r>
            <a:r>
              <a:rPr lang="en-US" sz="6000" b="1" dirty="0" err="1">
                <a:solidFill>
                  <a:srgbClr val="0070C0"/>
                </a:solidFill>
                <a:latin typeface="Adobe Arabic" panose="02040503050201020203" pitchFamily="18" charset="-78"/>
                <a:cs typeface="Adobe Arabic" panose="02040503050201020203" pitchFamily="18" charset="-78"/>
              </a:rPr>
              <a:t>مرحلة</a:t>
            </a:r>
            <a:r>
              <a:rPr lang="en-US" sz="6000" b="1" dirty="0">
                <a:solidFill>
                  <a:srgbClr val="0070C0"/>
                </a:solidFill>
                <a:latin typeface="Adobe Arabic" panose="02040503050201020203" pitchFamily="18" charset="-78"/>
                <a:cs typeface="Adobe Arabic" panose="02040503050201020203" pitchFamily="18" charset="-78"/>
              </a:rPr>
              <a:t> </a:t>
            </a:r>
            <a:r>
              <a:rPr lang="en-US" sz="6000" b="1" dirty="0" err="1">
                <a:solidFill>
                  <a:srgbClr val="0070C0"/>
                </a:solidFill>
                <a:latin typeface="Adobe Arabic" panose="02040503050201020203" pitchFamily="18" charset="-78"/>
                <a:cs typeface="Adobe Arabic" panose="02040503050201020203" pitchFamily="18" charset="-78"/>
              </a:rPr>
              <a:t>الصيانة</a:t>
            </a:r>
            <a:r>
              <a:rPr lang="en-US" sz="6000" b="1" dirty="0">
                <a:solidFill>
                  <a:srgbClr val="0070C0"/>
                </a:solidFill>
                <a:latin typeface="Adobe Arabic" panose="02040503050201020203" pitchFamily="18" charset="-78"/>
                <a:cs typeface="Adobe Arabic" panose="02040503050201020203" pitchFamily="18" charset="-78"/>
              </a:rPr>
              <a:t> .</a:t>
            </a:r>
            <a:endParaRPr lang="ar-SA" sz="6000" b="1" dirty="0">
              <a:solidFill>
                <a:srgbClr val="0070C0"/>
              </a:solidFill>
              <a:latin typeface="Adobe Arabic" panose="02040503050201020203" pitchFamily="18" charset="-78"/>
              <a:cs typeface="Adobe Arabic" panose="02040503050201020203" pitchFamily="18" charset="-78"/>
            </a:endParaRPr>
          </a:p>
        </p:txBody>
      </p:sp>
      <p:grpSp>
        <p:nvGrpSpPr>
          <p:cNvPr id="23" name="مجموعة 22">
            <a:extLst>
              <a:ext uri="{FF2B5EF4-FFF2-40B4-BE49-F238E27FC236}">
                <a16:creationId xmlns:a16="http://schemas.microsoft.com/office/drawing/2014/main" id="{A2C52566-7037-2BFA-C7D3-7A51A6E18235}"/>
              </a:ext>
            </a:extLst>
          </p:cNvPr>
          <p:cNvGrpSpPr/>
          <p:nvPr/>
        </p:nvGrpSpPr>
        <p:grpSpPr>
          <a:xfrm>
            <a:off x="5257800" y="208274"/>
            <a:ext cx="11977777" cy="1159829"/>
            <a:chOff x="1521370" y="593817"/>
            <a:chExt cx="11977777" cy="1159829"/>
          </a:xfrm>
        </p:grpSpPr>
        <p:grpSp>
          <p:nvGrpSpPr>
            <p:cNvPr id="24" name="Group 2">
              <a:extLst>
                <a:ext uri="{FF2B5EF4-FFF2-40B4-BE49-F238E27FC236}">
                  <a16:creationId xmlns:a16="http://schemas.microsoft.com/office/drawing/2014/main" id="{27AAC36C-80B6-3E7A-2A0D-2F43965ACB3F}"/>
                </a:ext>
              </a:extLst>
            </p:cNvPr>
            <p:cNvGrpSpPr/>
            <p:nvPr/>
          </p:nvGrpSpPr>
          <p:grpSpPr>
            <a:xfrm>
              <a:off x="1521370" y="593817"/>
              <a:ext cx="11977777" cy="1159829"/>
              <a:chOff x="-5271045" y="0"/>
              <a:chExt cx="15970375" cy="1546438"/>
            </a:xfrm>
          </p:grpSpPr>
          <p:sp>
            <p:nvSpPr>
              <p:cNvPr id="26" name="Freeform 4">
                <a:extLst>
                  <a:ext uri="{FF2B5EF4-FFF2-40B4-BE49-F238E27FC236}">
                    <a16:creationId xmlns:a16="http://schemas.microsoft.com/office/drawing/2014/main" id="{16193AFE-8D5F-790B-D263-400AFBCEEC61}"/>
                  </a:ext>
                </a:extLst>
              </p:cNvPr>
              <p:cNvSpPr/>
              <p:nvPr/>
            </p:nvSpPr>
            <p:spPr>
              <a:xfrm>
                <a:off x="-5271045" y="0"/>
                <a:ext cx="15381887" cy="1483315"/>
              </a:xfrm>
              <a:custGeom>
                <a:avLst/>
                <a:gdLst/>
                <a:ahLst/>
                <a:cxnLst/>
                <a:rect l="l" t="t" r="r" b="b"/>
                <a:pathLst>
                  <a:path w="2039731" h="299240">
                    <a:moveTo>
                      <a:pt x="0" y="0"/>
                    </a:moveTo>
                    <a:lnTo>
                      <a:pt x="2039731" y="0"/>
                    </a:lnTo>
                    <a:lnTo>
                      <a:pt x="2039731" y="299240"/>
                    </a:lnTo>
                    <a:lnTo>
                      <a:pt x="0" y="299240"/>
                    </a:lnTo>
                    <a:close/>
                  </a:path>
                </a:pathLst>
              </a:custGeom>
              <a:solidFill>
                <a:schemeClr val="accent2">
                  <a:lumMod val="60000"/>
                  <a:lumOff val="40000"/>
                </a:schemeClr>
              </a:solidFill>
              <a:ln>
                <a:noFill/>
              </a:ln>
            </p:spPr>
            <p:txBody>
              <a:bodyPr/>
              <a:lstStyle/>
              <a:p>
                <a:pPr algn="r" rtl="1"/>
                <a:endParaRPr lang="ar-SA">
                  <a:cs typeface="PT Bold Heading" panose="02010400000000000000" pitchFamily="2" charset="-78"/>
                </a:endParaRPr>
              </a:p>
            </p:txBody>
          </p:sp>
          <p:sp>
            <p:nvSpPr>
              <p:cNvPr id="27" name="Freeform 7">
                <a:extLst>
                  <a:ext uri="{FF2B5EF4-FFF2-40B4-BE49-F238E27FC236}">
                    <a16:creationId xmlns:a16="http://schemas.microsoft.com/office/drawing/2014/main" id="{9200D78E-74F7-EC24-7C6A-83B311F215D6}"/>
                  </a:ext>
                </a:extLst>
              </p:cNvPr>
              <p:cNvSpPr/>
              <p:nvPr/>
            </p:nvSpPr>
            <p:spPr>
              <a:xfrm>
                <a:off x="-4559845" y="217089"/>
                <a:ext cx="14670684" cy="1266225"/>
              </a:xfrm>
              <a:custGeom>
                <a:avLst/>
                <a:gdLst/>
                <a:ahLst/>
                <a:cxnLst/>
                <a:rect l="l" t="t" r="r" b="b"/>
                <a:pathLst>
                  <a:path w="1971439" h="255445">
                    <a:moveTo>
                      <a:pt x="9988" y="0"/>
                    </a:moveTo>
                    <a:lnTo>
                      <a:pt x="1961451" y="0"/>
                    </a:lnTo>
                    <a:cubicBezTo>
                      <a:pt x="1966967" y="0"/>
                      <a:pt x="1971439" y="4472"/>
                      <a:pt x="1971439" y="9988"/>
                    </a:cubicBezTo>
                    <a:lnTo>
                      <a:pt x="1971439" y="245457"/>
                    </a:lnTo>
                    <a:cubicBezTo>
                      <a:pt x="1971439" y="248106"/>
                      <a:pt x="1970387" y="250646"/>
                      <a:pt x="1968514" y="252519"/>
                    </a:cubicBezTo>
                    <a:cubicBezTo>
                      <a:pt x="1966641" y="254392"/>
                      <a:pt x="1964100" y="255445"/>
                      <a:pt x="1961451" y="255445"/>
                    </a:cubicBezTo>
                    <a:lnTo>
                      <a:pt x="9988" y="255445"/>
                    </a:lnTo>
                    <a:cubicBezTo>
                      <a:pt x="7339" y="255445"/>
                      <a:pt x="4799" y="254392"/>
                      <a:pt x="2925" y="252519"/>
                    </a:cubicBezTo>
                    <a:cubicBezTo>
                      <a:pt x="1052" y="250646"/>
                      <a:pt x="0" y="248106"/>
                      <a:pt x="0" y="245457"/>
                    </a:cubicBezTo>
                    <a:lnTo>
                      <a:pt x="0" y="9988"/>
                    </a:lnTo>
                    <a:cubicBezTo>
                      <a:pt x="0" y="7339"/>
                      <a:pt x="1052" y="4799"/>
                      <a:pt x="2925" y="2925"/>
                    </a:cubicBezTo>
                    <a:cubicBezTo>
                      <a:pt x="4799" y="1052"/>
                      <a:pt x="7339" y="0"/>
                      <a:pt x="9988" y="0"/>
                    </a:cubicBezTo>
                    <a:close/>
                  </a:path>
                </a:pathLst>
              </a:custGeom>
              <a:solidFill>
                <a:srgbClr val="FFFFFF"/>
              </a:solidFill>
              <a:ln w="38100">
                <a:solidFill>
                  <a:schemeClr val="accent2">
                    <a:lumMod val="75000"/>
                  </a:schemeClr>
                </a:solidFill>
              </a:ln>
              <a:effectLst>
                <a:outerShdw blurRad="50800" dist="38100" dir="5400000" algn="t" rotWithShape="0">
                  <a:prstClr val="black">
                    <a:alpha val="40000"/>
                  </a:prstClr>
                </a:outerShdw>
              </a:effectLst>
            </p:spPr>
            <p:txBody>
              <a:bodyPr/>
              <a:lstStyle/>
              <a:p>
                <a:pPr algn="r" rtl="1"/>
                <a:endParaRPr lang="ar-SA">
                  <a:cs typeface="PT Bold Heading" panose="02010400000000000000" pitchFamily="2" charset="-78"/>
                </a:endParaRPr>
              </a:p>
            </p:txBody>
          </p:sp>
          <p:sp>
            <p:nvSpPr>
              <p:cNvPr id="28" name="TextBox 9">
                <a:extLst>
                  <a:ext uri="{FF2B5EF4-FFF2-40B4-BE49-F238E27FC236}">
                    <a16:creationId xmlns:a16="http://schemas.microsoft.com/office/drawing/2014/main" id="{2DEAB1B0-8B93-5F90-32C2-30DDA7335945}"/>
                  </a:ext>
                </a:extLst>
              </p:cNvPr>
              <p:cNvSpPr txBox="1"/>
              <p:nvPr/>
            </p:nvSpPr>
            <p:spPr>
              <a:xfrm>
                <a:off x="-4233933" y="489169"/>
                <a:ext cx="13249984" cy="807913"/>
              </a:xfrm>
              <a:prstGeom prst="rect">
                <a:avLst/>
              </a:prstGeom>
            </p:spPr>
            <p:txBody>
              <a:bodyPr wrap="square" lIns="0" tIns="0" rIns="0" bIns="0" rtlCol="0" anchor="t">
                <a:spAutoFit/>
              </a:bodyPr>
              <a:lstStyle/>
              <a:p>
                <a:pPr algn="ctr" rtl="1">
                  <a:lnSpc>
                    <a:spcPts val="3883"/>
                  </a:lnSpc>
                </a:pPr>
                <a:r>
                  <a:rPr lang="ar-SA" sz="6000" b="1" dirty="0">
                    <a:solidFill>
                      <a:srgbClr val="17383E"/>
                    </a:solidFill>
                    <a:latin typeface="Adobe Arabic" panose="02040503050201020203" pitchFamily="18" charset="-78"/>
                    <a:cs typeface="Adobe Arabic" panose="02040503050201020203" pitchFamily="18" charset="-78"/>
                  </a:rPr>
                  <a:t>التوثيق </a:t>
                </a:r>
                <a:r>
                  <a:rPr lang="en-US" sz="6000" b="1" dirty="0">
                    <a:solidFill>
                      <a:srgbClr val="17383E"/>
                    </a:solidFill>
                    <a:latin typeface="Adobe Arabic" panose="02040503050201020203" pitchFamily="18" charset="-78"/>
                    <a:cs typeface="Adobe Arabic" panose="02040503050201020203" pitchFamily="18" charset="-78"/>
                  </a:rPr>
                  <a:t>Documentation</a:t>
                </a:r>
                <a:endParaRPr lang="en-US" sz="4500" b="1" dirty="0">
                  <a:solidFill>
                    <a:srgbClr val="17383E"/>
                  </a:solidFill>
                  <a:latin typeface="Corbel Light" panose="020B0303020204020204" pitchFamily="34" charset="0"/>
                  <a:cs typeface="Sakkal Majalla" panose="02000000000000000000" pitchFamily="2" charset="-78"/>
                </a:endParaRPr>
              </a:p>
            </p:txBody>
          </p:sp>
          <p:sp>
            <p:nvSpPr>
              <p:cNvPr id="29" name="Freeform 11">
                <a:extLst>
                  <a:ext uri="{FF2B5EF4-FFF2-40B4-BE49-F238E27FC236}">
                    <a16:creationId xmlns:a16="http://schemas.microsoft.com/office/drawing/2014/main" id="{6FC8660B-74EA-4A6C-3ABB-141B26B4CD7B}"/>
                  </a:ext>
                </a:extLst>
              </p:cNvPr>
              <p:cNvSpPr/>
              <p:nvPr/>
            </p:nvSpPr>
            <p:spPr>
              <a:xfrm>
                <a:off x="9159792" y="0"/>
                <a:ext cx="1539538" cy="154643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60000"/>
                  <a:lumOff val="40000"/>
                </a:schemeClr>
              </a:solidFill>
              <a:ln>
                <a:solidFill>
                  <a:schemeClr val="accent2">
                    <a:lumMod val="75000"/>
                  </a:schemeClr>
                </a:solidFill>
              </a:ln>
            </p:spPr>
            <p:txBody>
              <a:bodyPr/>
              <a:lstStyle/>
              <a:p>
                <a:pPr algn="r" rtl="1"/>
                <a:endParaRPr lang="ar-SA">
                  <a:cs typeface="PT Bold Heading" panose="02010400000000000000" pitchFamily="2" charset="-78"/>
                </a:endParaRPr>
              </a:p>
            </p:txBody>
          </p:sp>
          <p:sp>
            <p:nvSpPr>
              <p:cNvPr id="30" name="TextBox 13">
                <a:extLst>
                  <a:ext uri="{FF2B5EF4-FFF2-40B4-BE49-F238E27FC236}">
                    <a16:creationId xmlns:a16="http://schemas.microsoft.com/office/drawing/2014/main" id="{EF22E8FA-2394-90F6-0BFA-388EC7EADE24}"/>
                  </a:ext>
                </a:extLst>
              </p:cNvPr>
              <p:cNvSpPr txBox="1"/>
              <p:nvPr/>
            </p:nvSpPr>
            <p:spPr>
              <a:xfrm>
                <a:off x="9517371" y="426045"/>
                <a:ext cx="921075" cy="756617"/>
              </a:xfrm>
              <a:prstGeom prst="rect">
                <a:avLst/>
              </a:prstGeom>
            </p:spPr>
            <p:txBody>
              <a:bodyPr wrap="square" lIns="0" tIns="0" rIns="0" bIns="0" rtlCol="0" anchor="t">
                <a:spAutoFit/>
              </a:bodyPr>
              <a:lstStyle/>
              <a:p>
                <a:pPr algn="ctr" rtl="1">
                  <a:lnSpc>
                    <a:spcPts val="3883"/>
                  </a:lnSpc>
                </a:pPr>
                <a:endParaRPr lang="en-US" sz="5000" b="1" dirty="0">
                  <a:solidFill>
                    <a:srgbClr val="FFFFFF"/>
                  </a:solidFill>
                  <a:latin typeface="Sakkal Majalla" panose="02000000000000000000" pitchFamily="2" charset="-78"/>
                  <a:cs typeface="Sakkal Majalla" panose="02000000000000000000" pitchFamily="2" charset="-78"/>
                </a:endParaRPr>
              </a:p>
            </p:txBody>
          </p:sp>
        </p:grpSp>
        <p:sp>
          <p:nvSpPr>
            <p:cNvPr id="25" name="مستطيل 24">
              <a:extLst>
                <a:ext uri="{FF2B5EF4-FFF2-40B4-BE49-F238E27FC236}">
                  <a16:creationId xmlns:a16="http://schemas.microsoft.com/office/drawing/2014/main" id="{2BF881FE-90FE-25C3-285E-4B69F6F3D87D}"/>
                </a:ext>
              </a:extLst>
            </p:cNvPr>
            <p:cNvSpPr/>
            <p:nvPr/>
          </p:nvSpPr>
          <p:spPr>
            <a:xfrm>
              <a:off x="12612678" y="759988"/>
              <a:ext cx="574195" cy="923330"/>
            </a:xfrm>
            <a:prstGeom prst="rect">
              <a:avLst/>
            </a:prstGeom>
            <a:noFill/>
          </p:spPr>
          <p:txBody>
            <a:bodyPr wrap="none" lIns="91440" tIns="45720" rIns="91440" bIns="45720">
              <a:spAutoFit/>
            </a:bodyPr>
            <a:lstStyle/>
            <a:p>
              <a:pPr algn="ctr"/>
              <a:r>
                <a:rPr lang="ar-SA" sz="5400" b="1" cap="none" spc="0" dirty="0">
                  <a:ln w="22225">
                    <a:solidFill>
                      <a:schemeClr val="tx2">
                        <a:lumMod val="75000"/>
                      </a:schemeClr>
                    </a:solidFill>
                    <a:prstDash val="solid"/>
                  </a:ln>
                  <a:effectLst/>
                </a:rPr>
                <a:t>6</a:t>
              </a:r>
            </a:p>
          </p:txBody>
        </p:sp>
      </p:grpSp>
      <p:sp>
        <p:nvSpPr>
          <p:cNvPr id="20" name="Freeform 4">
            <a:extLst>
              <a:ext uri="{FF2B5EF4-FFF2-40B4-BE49-F238E27FC236}">
                <a16:creationId xmlns:a16="http://schemas.microsoft.com/office/drawing/2014/main" id="{FAA4FBA3-9969-545E-1B6E-28DEF328133B}"/>
              </a:ext>
            </a:extLst>
          </p:cNvPr>
          <p:cNvSpPr/>
          <p:nvPr/>
        </p:nvSpPr>
        <p:spPr>
          <a:xfrm rot="2464724">
            <a:off x="16929191" y="199357"/>
            <a:ext cx="548388" cy="1073358"/>
          </a:xfrm>
          <a:custGeom>
            <a:avLst/>
            <a:gdLst/>
            <a:ahLst/>
            <a:cxnLst/>
            <a:rect l="l" t="t" r="r" b="b"/>
            <a:pathLst>
              <a:path w="548388" h="1073358">
                <a:moveTo>
                  <a:pt x="0" y="0"/>
                </a:moveTo>
                <a:lnTo>
                  <a:pt x="548389" y="0"/>
                </a:lnTo>
                <a:lnTo>
                  <a:pt x="548389" y="1073358"/>
                </a:lnTo>
                <a:lnTo>
                  <a:pt x="0" y="10733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ar-SA"/>
          </a:p>
        </p:txBody>
      </p:sp>
    </p:spTree>
    <p:extLst>
      <p:ext uri="{BB962C8B-B14F-4D97-AF65-F5344CB8AC3E}">
        <p14:creationId xmlns:p14="http://schemas.microsoft.com/office/powerpoint/2010/main" val="230171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down)">
                                      <p:cBhvr>
                                        <p:cTn id="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ar-SA"/>
          </a:p>
        </p:txBody>
      </p:sp>
      <p:grpSp>
        <p:nvGrpSpPr>
          <p:cNvPr id="3" name="Group 3"/>
          <p:cNvGrpSpPr/>
          <p:nvPr/>
        </p:nvGrpSpPr>
        <p:grpSpPr>
          <a:xfrm>
            <a:off x="5257800" y="1984838"/>
            <a:ext cx="8174038" cy="2116298"/>
            <a:chOff x="0" y="0"/>
            <a:chExt cx="18749433" cy="9183064"/>
          </a:xfrm>
        </p:grpSpPr>
        <p:sp>
          <p:nvSpPr>
            <p:cNvPr id="4" name="Freeform 4"/>
            <p:cNvSpPr/>
            <p:nvPr/>
          </p:nvSpPr>
          <p:spPr>
            <a:xfrm rot="-78066">
              <a:off x="968257" y="961703"/>
              <a:ext cx="16705887" cy="7257036"/>
            </a:xfrm>
            <a:custGeom>
              <a:avLst/>
              <a:gdLst/>
              <a:ahLst/>
              <a:cxnLst/>
              <a:rect l="l" t="t" r="r" b="b"/>
              <a:pathLst>
                <a:path w="16705887" h="7257036">
                  <a:moveTo>
                    <a:pt x="0" y="0"/>
                  </a:moveTo>
                  <a:lnTo>
                    <a:pt x="16705886" y="0"/>
                  </a:lnTo>
                  <a:lnTo>
                    <a:pt x="16705886" y="7257035"/>
                  </a:lnTo>
                  <a:lnTo>
                    <a:pt x="0" y="7257035"/>
                  </a:lnTo>
                  <a:lnTo>
                    <a:pt x="0" y="0"/>
                  </a:lnTo>
                  <a:close/>
                </a:path>
              </a:pathLst>
            </a:custGeom>
            <a:blipFill>
              <a:blip r:embed="rId3"/>
              <a:stretch>
                <a:fillRect t="-28026" r="-8637" b="-62976"/>
              </a:stretch>
            </a:blipFill>
          </p:spPr>
          <p:txBody>
            <a:bodyPr/>
            <a:lstStyle/>
            <a:p>
              <a:endParaRPr lang="ar-SA"/>
            </a:p>
          </p:txBody>
        </p:sp>
        <p:sp>
          <p:nvSpPr>
            <p:cNvPr id="5" name="Freeform 5"/>
            <p:cNvSpPr/>
            <p:nvPr/>
          </p:nvSpPr>
          <p:spPr>
            <a:xfrm rot="-2572215">
              <a:off x="-115252" y="1208538"/>
              <a:ext cx="4042889" cy="1248445"/>
            </a:xfrm>
            <a:custGeom>
              <a:avLst/>
              <a:gdLst/>
              <a:ahLst/>
              <a:cxnLst/>
              <a:rect l="l" t="t" r="r" b="b"/>
              <a:pathLst>
                <a:path w="4042889" h="1248445">
                  <a:moveTo>
                    <a:pt x="0" y="0"/>
                  </a:moveTo>
                  <a:lnTo>
                    <a:pt x="4042889" y="0"/>
                  </a:lnTo>
                  <a:lnTo>
                    <a:pt x="4042889" y="1248445"/>
                  </a:lnTo>
                  <a:lnTo>
                    <a:pt x="0" y="1248445"/>
                  </a:lnTo>
                  <a:lnTo>
                    <a:pt x="0" y="0"/>
                  </a:lnTo>
                  <a:close/>
                </a:path>
              </a:pathLst>
            </a:custGeom>
            <a:blipFill>
              <a:blip r:embed="rId4">
                <a:alphaModFix amt="57000"/>
              </a:blip>
              <a:stretch>
                <a:fillRect t="-6513" r="-3391"/>
              </a:stretch>
            </a:blipFill>
          </p:spPr>
          <p:txBody>
            <a:bodyPr/>
            <a:lstStyle/>
            <a:p>
              <a:endParaRPr lang="ar-SA"/>
            </a:p>
          </p:txBody>
        </p:sp>
        <p:sp>
          <p:nvSpPr>
            <p:cNvPr id="6" name="Freeform 6"/>
            <p:cNvSpPr/>
            <p:nvPr/>
          </p:nvSpPr>
          <p:spPr>
            <a:xfrm rot="-2572215">
              <a:off x="14821796" y="6726082"/>
              <a:ext cx="4042889" cy="1248445"/>
            </a:xfrm>
            <a:custGeom>
              <a:avLst/>
              <a:gdLst/>
              <a:ahLst/>
              <a:cxnLst/>
              <a:rect l="l" t="t" r="r" b="b"/>
              <a:pathLst>
                <a:path w="4042889" h="1248445">
                  <a:moveTo>
                    <a:pt x="0" y="0"/>
                  </a:moveTo>
                  <a:lnTo>
                    <a:pt x="4042889" y="0"/>
                  </a:lnTo>
                  <a:lnTo>
                    <a:pt x="4042889" y="1248444"/>
                  </a:lnTo>
                  <a:lnTo>
                    <a:pt x="0" y="1248444"/>
                  </a:lnTo>
                  <a:lnTo>
                    <a:pt x="0" y="0"/>
                  </a:lnTo>
                  <a:close/>
                </a:path>
              </a:pathLst>
            </a:custGeom>
            <a:blipFill>
              <a:blip r:embed="rId4">
                <a:alphaModFix amt="57000"/>
              </a:blip>
              <a:stretch>
                <a:fillRect t="-6513" r="-3391"/>
              </a:stretch>
            </a:blipFill>
          </p:spPr>
          <p:txBody>
            <a:bodyPr/>
            <a:lstStyle/>
            <a:p>
              <a:endParaRPr lang="ar-SA"/>
            </a:p>
          </p:txBody>
        </p:sp>
      </p:grpSp>
      <p:sp>
        <p:nvSpPr>
          <p:cNvPr id="7" name="Freeform 7"/>
          <p:cNvSpPr/>
          <p:nvPr/>
        </p:nvSpPr>
        <p:spPr>
          <a:xfrm rot="2951973">
            <a:off x="-1335923" y="-256851"/>
            <a:ext cx="3799654" cy="2051813"/>
          </a:xfrm>
          <a:custGeom>
            <a:avLst/>
            <a:gdLst/>
            <a:ahLst/>
            <a:cxnLst/>
            <a:rect l="l" t="t" r="r" b="b"/>
            <a:pathLst>
              <a:path w="3799654" h="2051813">
                <a:moveTo>
                  <a:pt x="0" y="0"/>
                </a:moveTo>
                <a:lnTo>
                  <a:pt x="3799654" y="0"/>
                </a:lnTo>
                <a:lnTo>
                  <a:pt x="3799654" y="2051814"/>
                </a:lnTo>
                <a:lnTo>
                  <a:pt x="0" y="20518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a:p>
        </p:txBody>
      </p:sp>
      <p:sp>
        <p:nvSpPr>
          <p:cNvPr id="8" name="Freeform 8"/>
          <p:cNvSpPr/>
          <p:nvPr/>
        </p:nvSpPr>
        <p:spPr>
          <a:xfrm>
            <a:off x="15782194" y="7068550"/>
            <a:ext cx="2277206" cy="2020503"/>
          </a:xfrm>
          <a:custGeom>
            <a:avLst/>
            <a:gdLst/>
            <a:ahLst/>
            <a:cxnLst/>
            <a:rect l="l" t="t" r="r" b="b"/>
            <a:pathLst>
              <a:path w="2277206" h="2020503">
                <a:moveTo>
                  <a:pt x="0" y="0"/>
                </a:moveTo>
                <a:lnTo>
                  <a:pt x="2277207" y="0"/>
                </a:lnTo>
                <a:lnTo>
                  <a:pt x="2277207" y="2020503"/>
                </a:lnTo>
                <a:lnTo>
                  <a:pt x="0" y="20205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ar-SA"/>
          </a:p>
        </p:txBody>
      </p:sp>
      <p:sp>
        <p:nvSpPr>
          <p:cNvPr id="22" name="Exellence">
            <a:extLst>
              <a:ext uri="{FF2B5EF4-FFF2-40B4-BE49-F238E27FC236}">
                <a16:creationId xmlns:a16="http://schemas.microsoft.com/office/drawing/2014/main" id="{1DDB68C4-3010-17A1-DDB6-80421FA19085}"/>
              </a:ext>
            </a:extLst>
          </p:cNvPr>
          <p:cNvSpPr>
            <a:spLocks noChangeArrowheads="1"/>
          </p:cNvSpPr>
          <p:nvPr/>
        </p:nvSpPr>
        <p:spPr bwMode="auto">
          <a:xfrm>
            <a:off x="1798998" y="2182731"/>
            <a:ext cx="15096915" cy="1269578"/>
          </a:xfrm>
          <a:prstGeom prst="rect">
            <a:avLst/>
          </a:prstGeom>
          <a:noFill/>
          <a:ln>
            <a:noFill/>
          </a:ln>
        </p:spPr>
        <p:txBody>
          <a:bodyPr wrap="square" lIns="0" tIns="0" rIns="0" bIns="0" anchor="ctr">
            <a:spAutoFit/>
          </a:bodyPr>
          <a:lstStyle>
            <a:lvl1pPr defTabSz="1155700">
              <a:defRPr>
                <a:solidFill>
                  <a:schemeClr val="tx1"/>
                </a:solidFill>
                <a:latin typeface="Arial" panose="020B0604020202020204" pitchFamily="34" charset="0"/>
                <a:cs typeface="Arial" panose="020B0604020202020204" pitchFamily="34" charset="0"/>
              </a:defRPr>
            </a:lvl1pPr>
            <a:lvl2pPr marL="742950" indent="-285750" defTabSz="1155700">
              <a:defRPr>
                <a:solidFill>
                  <a:schemeClr val="tx1"/>
                </a:solidFill>
                <a:latin typeface="Arial" panose="020B0604020202020204" pitchFamily="34" charset="0"/>
                <a:cs typeface="Arial" panose="020B0604020202020204" pitchFamily="34" charset="0"/>
              </a:defRPr>
            </a:lvl2pPr>
            <a:lvl3pPr marL="1143000" indent="-228600" defTabSz="1155700">
              <a:defRPr>
                <a:solidFill>
                  <a:schemeClr val="tx1"/>
                </a:solidFill>
                <a:latin typeface="Arial" panose="020B0604020202020204" pitchFamily="34" charset="0"/>
                <a:cs typeface="Arial" panose="020B0604020202020204" pitchFamily="34" charset="0"/>
              </a:defRPr>
            </a:lvl3pPr>
            <a:lvl4pPr marL="1600200" indent="-228600" defTabSz="1155700">
              <a:defRPr>
                <a:solidFill>
                  <a:schemeClr val="tx1"/>
                </a:solidFill>
                <a:latin typeface="Arial" panose="020B0604020202020204" pitchFamily="34" charset="0"/>
                <a:cs typeface="Arial" panose="020B0604020202020204" pitchFamily="34" charset="0"/>
              </a:defRPr>
            </a:lvl4pPr>
            <a:lvl5pPr marL="2057400" indent="-228600" defTabSz="1155700">
              <a:defRPr>
                <a:solidFill>
                  <a:schemeClr val="tx1"/>
                </a:solidFill>
                <a:latin typeface="Arial" panose="020B0604020202020204" pitchFamily="34" charset="0"/>
                <a:cs typeface="Arial" panose="020B0604020202020204" pitchFamily="34" charset="0"/>
              </a:defRPr>
            </a:lvl5pPr>
            <a:lvl6pPr marL="25146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a:lnSpc>
                <a:spcPct val="150000"/>
              </a:lnSpc>
              <a:defRPr/>
            </a:pPr>
            <a:r>
              <a:rPr lang="ar-SA" altLang="ar-SA" sz="6000" b="1" dirty="0">
                <a:latin typeface="Adobe Arabic" panose="02040503050201020203" pitchFamily="18" charset="-78"/>
                <a:ea typeface="Montserrat Regular"/>
                <a:cs typeface="Adobe Arabic" panose="02040503050201020203" pitchFamily="18" charset="-78"/>
                <a:sym typeface="Helvetica" panose="020B0604020202020204" pitchFamily="34" charset="0"/>
              </a:rPr>
              <a:t>عملية التوثيق :</a:t>
            </a:r>
          </a:p>
        </p:txBody>
      </p:sp>
      <p:grpSp>
        <p:nvGrpSpPr>
          <p:cNvPr id="23" name="مجموعة 22">
            <a:extLst>
              <a:ext uri="{FF2B5EF4-FFF2-40B4-BE49-F238E27FC236}">
                <a16:creationId xmlns:a16="http://schemas.microsoft.com/office/drawing/2014/main" id="{A2C52566-7037-2BFA-C7D3-7A51A6E18235}"/>
              </a:ext>
            </a:extLst>
          </p:cNvPr>
          <p:cNvGrpSpPr/>
          <p:nvPr/>
        </p:nvGrpSpPr>
        <p:grpSpPr>
          <a:xfrm>
            <a:off x="5257800" y="208274"/>
            <a:ext cx="11977777" cy="1159829"/>
            <a:chOff x="1521370" y="593817"/>
            <a:chExt cx="11977777" cy="1159829"/>
          </a:xfrm>
        </p:grpSpPr>
        <p:grpSp>
          <p:nvGrpSpPr>
            <p:cNvPr id="24" name="Group 2">
              <a:extLst>
                <a:ext uri="{FF2B5EF4-FFF2-40B4-BE49-F238E27FC236}">
                  <a16:creationId xmlns:a16="http://schemas.microsoft.com/office/drawing/2014/main" id="{27AAC36C-80B6-3E7A-2A0D-2F43965ACB3F}"/>
                </a:ext>
              </a:extLst>
            </p:cNvPr>
            <p:cNvGrpSpPr/>
            <p:nvPr/>
          </p:nvGrpSpPr>
          <p:grpSpPr>
            <a:xfrm>
              <a:off x="1521370" y="593817"/>
              <a:ext cx="11977777" cy="1159829"/>
              <a:chOff x="-5271045" y="0"/>
              <a:chExt cx="15970375" cy="1546438"/>
            </a:xfrm>
          </p:grpSpPr>
          <p:sp>
            <p:nvSpPr>
              <p:cNvPr id="26" name="Freeform 4">
                <a:extLst>
                  <a:ext uri="{FF2B5EF4-FFF2-40B4-BE49-F238E27FC236}">
                    <a16:creationId xmlns:a16="http://schemas.microsoft.com/office/drawing/2014/main" id="{16193AFE-8D5F-790B-D263-400AFBCEEC61}"/>
                  </a:ext>
                </a:extLst>
              </p:cNvPr>
              <p:cNvSpPr/>
              <p:nvPr/>
            </p:nvSpPr>
            <p:spPr>
              <a:xfrm>
                <a:off x="-5271045" y="0"/>
                <a:ext cx="15381887" cy="1483315"/>
              </a:xfrm>
              <a:custGeom>
                <a:avLst/>
                <a:gdLst/>
                <a:ahLst/>
                <a:cxnLst/>
                <a:rect l="l" t="t" r="r" b="b"/>
                <a:pathLst>
                  <a:path w="2039731" h="299240">
                    <a:moveTo>
                      <a:pt x="0" y="0"/>
                    </a:moveTo>
                    <a:lnTo>
                      <a:pt x="2039731" y="0"/>
                    </a:lnTo>
                    <a:lnTo>
                      <a:pt x="2039731" y="299240"/>
                    </a:lnTo>
                    <a:lnTo>
                      <a:pt x="0" y="299240"/>
                    </a:lnTo>
                    <a:close/>
                  </a:path>
                </a:pathLst>
              </a:custGeom>
              <a:solidFill>
                <a:schemeClr val="accent2">
                  <a:lumMod val="60000"/>
                  <a:lumOff val="40000"/>
                </a:schemeClr>
              </a:solidFill>
              <a:ln>
                <a:noFill/>
              </a:ln>
            </p:spPr>
            <p:txBody>
              <a:bodyPr/>
              <a:lstStyle/>
              <a:p>
                <a:pPr algn="r" rtl="1"/>
                <a:endParaRPr lang="ar-SA">
                  <a:cs typeface="PT Bold Heading" panose="02010400000000000000" pitchFamily="2" charset="-78"/>
                </a:endParaRPr>
              </a:p>
            </p:txBody>
          </p:sp>
          <p:sp>
            <p:nvSpPr>
              <p:cNvPr id="27" name="Freeform 7">
                <a:extLst>
                  <a:ext uri="{FF2B5EF4-FFF2-40B4-BE49-F238E27FC236}">
                    <a16:creationId xmlns:a16="http://schemas.microsoft.com/office/drawing/2014/main" id="{9200D78E-74F7-EC24-7C6A-83B311F215D6}"/>
                  </a:ext>
                </a:extLst>
              </p:cNvPr>
              <p:cNvSpPr/>
              <p:nvPr/>
            </p:nvSpPr>
            <p:spPr>
              <a:xfrm>
                <a:off x="-4559845" y="217089"/>
                <a:ext cx="14670684" cy="1266225"/>
              </a:xfrm>
              <a:custGeom>
                <a:avLst/>
                <a:gdLst/>
                <a:ahLst/>
                <a:cxnLst/>
                <a:rect l="l" t="t" r="r" b="b"/>
                <a:pathLst>
                  <a:path w="1971439" h="255445">
                    <a:moveTo>
                      <a:pt x="9988" y="0"/>
                    </a:moveTo>
                    <a:lnTo>
                      <a:pt x="1961451" y="0"/>
                    </a:lnTo>
                    <a:cubicBezTo>
                      <a:pt x="1966967" y="0"/>
                      <a:pt x="1971439" y="4472"/>
                      <a:pt x="1971439" y="9988"/>
                    </a:cubicBezTo>
                    <a:lnTo>
                      <a:pt x="1971439" y="245457"/>
                    </a:lnTo>
                    <a:cubicBezTo>
                      <a:pt x="1971439" y="248106"/>
                      <a:pt x="1970387" y="250646"/>
                      <a:pt x="1968514" y="252519"/>
                    </a:cubicBezTo>
                    <a:cubicBezTo>
                      <a:pt x="1966641" y="254392"/>
                      <a:pt x="1964100" y="255445"/>
                      <a:pt x="1961451" y="255445"/>
                    </a:cubicBezTo>
                    <a:lnTo>
                      <a:pt x="9988" y="255445"/>
                    </a:lnTo>
                    <a:cubicBezTo>
                      <a:pt x="7339" y="255445"/>
                      <a:pt x="4799" y="254392"/>
                      <a:pt x="2925" y="252519"/>
                    </a:cubicBezTo>
                    <a:cubicBezTo>
                      <a:pt x="1052" y="250646"/>
                      <a:pt x="0" y="248106"/>
                      <a:pt x="0" y="245457"/>
                    </a:cubicBezTo>
                    <a:lnTo>
                      <a:pt x="0" y="9988"/>
                    </a:lnTo>
                    <a:cubicBezTo>
                      <a:pt x="0" y="7339"/>
                      <a:pt x="1052" y="4799"/>
                      <a:pt x="2925" y="2925"/>
                    </a:cubicBezTo>
                    <a:cubicBezTo>
                      <a:pt x="4799" y="1052"/>
                      <a:pt x="7339" y="0"/>
                      <a:pt x="9988" y="0"/>
                    </a:cubicBezTo>
                    <a:close/>
                  </a:path>
                </a:pathLst>
              </a:custGeom>
              <a:solidFill>
                <a:srgbClr val="FFFFFF"/>
              </a:solidFill>
              <a:ln w="38100">
                <a:solidFill>
                  <a:schemeClr val="accent2">
                    <a:lumMod val="75000"/>
                  </a:schemeClr>
                </a:solidFill>
              </a:ln>
              <a:effectLst>
                <a:outerShdw blurRad="50800" dist="38100" dir="5400000" algn="t" rotWithShape="0">
                  <a:prstClr val="black">
                    <a:alpha val="40000"/>
                  </a:prstClr>
                </a:outerShdw>
              </a:effectLst>
            </p:spPr>
            <p:txBody>
              <a:bodyPr/>
              <a:lstStyle/>
              <a:p>
                <a:pPr algn="r" rtl="1"/>
                <a:endParaRPr lang="ar-SA">
                  <a:cs typeface="PT Bold Heading" panose="02010400000000000000" pitchFamily="2" charset="-78"/>
                </a:endParaRPr>
              </a:p>
            </p:txBody>
          </p:sp>
          <p:sp>
            <p:nvSpPr>
              <p:cNvPr id="28" name="TextBox 9">
                <a:extLst>
                  <a:ext uri="{FF2B5EF4-FFF2-40B4-BE49-F238E27FC236}">
                    <a16:creationId xmlns:a16="http://schemas.microsoft.com/office/drawing/2014/main" id="{2DEAB1B0-8B93-5F90-32C2-30DDA7335945}"/>
                  </a:ext>
                </a:extLst>
              </p:cNvPr>
              <p:cNvSpPr txBox="1"/>
              <p:nvPr/>
            </p:nvSpPr>
            <p:spPr>
              <a:xfrm>
                <a:off x="-4233933" y="489169"/>
                <a:ext cx="13249984" cy="807913"/>
              </a:xfrm>
              <a:prstGeom prst="rect">
                <a:avLst/>
              </a:prstGeom>
            </p:spPr>
            <p:txBody>
              <a:bodyPr wrap="square" lIns="0" tIns="0" rIns="0" bIns="0" rtlCol="0" anchor="t">
                <a:spAutoFit/>
              </a:bodyPr>
              <a:lstStyle/>
              <a:p>
                <a:pPr algn="ctr" rtl="1">
                  <a:lnSpc>
                    <a:spcPts val="3883"/>
                  </a:lnSpc>
                </a:pPr>
                <a:r>
                  <a:rPr lang="ar-SA" sz="6000" b="1" dirty="0">
                    <a:solidFill>
                      <a:srgbClr val="17383E"/>
                    </a:solidFill>
                    <a:latin typeface="Adobe Arabic" panose="02040503050201020203" pitchFamily="18" charset="-78"/>
                    <a:cs typeface="Adobe Arabic" panose="02040503050201020203" pitchFamily="18" charset="-78"/>
                  </a:rPr>
                  <a:t>التوثيق </a:t>
                </a:r>
                <a:r>
                  <a:rPr lang="en-US" sz="6000" b="1" dirty="0">
                    <a:solidFill>
                      <a:srgbClr val="17383E"/>
                    </a:solidFill>
                    <a:latin typeface="Adobe Arabic" panose="02040503050201020203" pitchFamily="18" charset="-78"/>
                    <a:cs typeface="Adobe Arabic" panose="02040503050201020203" pitchFamily="18" charset="-78"/>
                  </a:rPr>
                  <a:t>Documentation</a:t>
                </a:r>
                <a:endParaRPr lang="en-US" sz="4500" b="1" dirty="0">
                  <a:solidFill>
                    <a:srgbClr val="17383E"/>
                  </a:solidFill>
                  <a:latin typeface="Corbel Light" panose="020B0303020204020204" pitchFamily="34" charset="0"/>
                  <a:cs typeface="Sakkal Majalla" panose="02000000000000000000" pitchFamily="2" charset="-78"/>
                </a:endParaRPr>
              </a:p>
            </p:txBody>
          </p:sp>
          <p:sp>
            <p:nvSpPr>
              <p:cNvPr id="29" name="Freeform 11">
                <a:extLst>
                  <a:ext uri="{FF2B5EF4-FFF2-40B4-BE49-F238E27FC236}">
                    <a16:creationId xmlns:a16="http://schemas.microsoft.com/office/drawing/2014/main" id="{6FC8660B-74EA-4A6C-3ABB-141B26B4CD7B}"/>
                  </a:ext>
                </a:extLst>
              </p:cNvPr>
              <p:cNvSpPr/>
              <p:nvPr/>
            </p:nvSpPr>
            <p:spPr>
              <a:xfrm>
                <a:off x="9159792" y="0"/>
                <a:ext cx="1539538" cy="154643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60000"/>
                  <a:lumOff val="40000"/>
                </a:schemeClr>
              </a:solidFill>
              <a:ln>
                <a:solidFill>
                  <a:schemeClr val="accent2">
                    <a:lumMod val="75000"/>
                  </a:schemeClr>
                </a:solidFill>
              </a:ln>
            </p:spPr>
            <p:txBody>
              <a:bodyPr/>
              <a:lstStyle/>
              <a:p>
                <a:pPr algn="r" rtl="1"/>
                <a:endParaRPr lang="ar-SA">
                  <a:cs typeface="PT Bold Heading" panose="02010400000000000000" pitchFamily="2" charset="-78"/>
                </a:endParaRPr>
              </a:p>
            </p:txBody>
          </p:sp>
          <p:sp>
            <p:nvSpPr>
              <p:cNvPr id="30" name="TextBox 13">
                <a:extLst>
                  <a:ext uri="{FF2B5EF4-FFF2-40B4-BE49-F238E27FC236}">
                    <a16:creationId xmlns:a16="http://schemas.microsoft.com/office/drawing/2014/main" id="{EF22E8FA-2394-90F6-0BFA-388EC7EADE24}"/>
                  </a:ext>
                </a:extLst>
              </p:cNvPr>
              <p:cNvSpPr txBox="1"/>
              <p:nvPr/>
            </p:nvSpPr>
            <p:spPr>
              <a:xfrm>
                <a:off x="9517371" y="426045"/>
                <a:ext cx="921075" cy="756617"/>
              </a:xfrm>
              <a:prstGeom prst="rect">
                <a:avLst/>
              </a:prstGeom>
            </p:spPr>
            <p:txBody>
              <a:bodyPr wrap="square" lIns="0" tIns="0" rIns="0" bIns="0" rtlCol="0" anchor="t">
                <a:spAutoFit/>
              </a:bodyPr>
              <a:lstStyle/>
              <a:p>
                <a:pPr algn="ctr" rtl="1">
                  <a:lnSpc>
                    <a:spcPts val="3883"/>
                  </a:lnSpc>
                </a:pPr>
                <a:endParaRPr lang="en-US" sz="5000" b="1" dirty="0">
                  <a:solidFill>
                    <a:srgbClr val="FFFFFF"/>
                  </a:solidFill>
                  <a:latin typeface="Sakkal Majalla" panose="02000000000000000000" pitchFamily="2" charset="-78"/>
                  <a:cs typeface="Sakkal Majalla" panose="02000000000000000000" pitchFamily="2" charset="-78"/>
                </a:endParaRPr>
              </a:p>
            </p:txBody>
          </p:sp>
        </p:grpSp>
        <p:sp>
          <p:nvSpPr>
            <p:cNvPr id="25" name="مستطيل 24">
              <a:extLst>
                <a:ext uri="{FF2B5EF4-FFF2-40B4-BE49-F238E27FC236}">
                  <a16:creationId xmlns:a16="http://schemas.microsoft.com/office/drawing/2014/main" id="{2BF881FE-90FE-25C3-285E-4B69F6F3D87D}"/>
                </a:ext>
              </a:extLst>
            </p:cNvPr>
            <p:cNvSpPr/>
            <p:nvPr/>
          </p:nvSpPr>
          <p:spPr>
            <a:xfrm>
              <a:off x="12612678" y="759988"/>
              <a:ext cx="574195" cy="923330"/>
            </a:xfrm>
            <a:prstGeom prst="rect">
              <a:avLst/>
            </a:prstGeom>
            <a:noFill/>
          </p:spPr>
          <p:txBody>
            <a:bodyPr wrap="none" lIns="91440" tIns="45720" rIns="91440" bIns="45720">
              <a:spAutoFit/>
            </a:bodyPr>
            <a:lstStyle/>
            <a:p>
              <a:pPr algn="ctr"/>
              <a:r>
                <a:rPr lang="ar-SA" sz="5400" b="1" cap="none" spc="0" dirty="0">
                  <a:ln w="22225">
                    <a:solidFill>
                      <a:schemeClr val="tx2">
                        <a:lumMod val="75000"/>
                      </a:schemeClr>
                    </a:solidFill>
                    <a:prstDash val="solid"/>
                  </a:ln>
                  <a:effectLst/>
                </a:rPr>
                <a:t>6</a:t>
              </a:r>
            </a:p>
          </p:txBody>
        </p:sp>
      </p:grpSp>
      <p:sp>
        <p:nvSpPr>
          <p:cNvPr id="20" name="Freeform 4">
            <a:extLst>
              <a:ext uri="{FF2B5EF4-FFF2-40B4-BE49-F238E27FC236}">
                <a16:creationId xmlns:a16="http://schemas.microsoft.com/office/drawing/2014/main" id="{FAA4FBA3-9969-545E-1B6E-28DEF328133B}"/>
              </a:ext>
            </a:extLst>
          </p:cNvPr>
          <p:cNvSpPr/>
          <p:nvPr/>
        </p:nvSpPr>
        <p:spPr>
          <a:xfrm rot="2464724">
            <a:off x="16929191" y="199357"/>
            <a:ext cx="548388" cy="1073358"/>
          </a:xfrm>
          <a:custGeom>
            <a:avLst/>
            <a:gdLst/>
            <a:ahLst/>
            <a:cxnLst/>
            <a:rect l="l" t="t" r="r" b="b"/>
            <a:pathLst>
              <a:path w="548388" h="1073358">
                <a:moveTo>
                  <a:pt x="0" y="0"/>
                </a:moveTo>
                <a:lnTo>
                  <a:pt x="548389" y="0"/>
                </a:lnTo>
                <a:lnTo>
                  <a:pt x="548389" y="1073358"/>
                </a:lnTo>
                <a:lnTo>
                  <a:pt x="0" y="10733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ar-SA"/>
          </a:p>
        </p:txBody>
      </p:sp>
      <p:grpSp>
        <p:nvGrpSpPr>
          <p:cNvPr id="13" name="مجموعة 12">
            <a:extLst>
              <a:ext uri="{FF2B5EF4-FFF2-40B4-BE49-F238E27FC236}">
                <a16:creationId xmlns:a16="http://schemas.microsoft.com/office/drawing/2014/main" id="{ADC2D5EF-67E5-E223-2F93-D1FF13D2743B}"/>
              </a:ext>
            </a:extLst>
          </p:cNvPr>
          <p:cNvGrpSpPr/>
          <p:nvPr/>
        </p:nvGrpSpPr>
        <p:grpSpPr>
          <a:xfrm>
            <a:off x="11332962" y="3877922"/>
            <a:ext cx="4352515" cy="5170129"/>
            <a:chOff x="14184854" y="4959616"/>
            <a:chExt cx="3074446" cy="2535758"/>
          </a:xfrm>
        </p:grpSpPr>
        <p:sp>
          <p:nvSpPr>
            <p:cNvPr id="14" name="TextBox 29">
              <a:extLst>
                <a:ext uri="{FF2B5EF4-FFF2-40B4-BE49-F238E27FC236}">
                  <a16:creationId xmlns:a16="http://schemas.microsoft.com/office/drawing/2014/main" id="{95AD0524-6E7A-967B-E7E1-6CDEC648066D}"/>
                </a:ext>
              </a:extLst>
            </p:cNvPr>
            <p:cNvSpPr txBox="1"/>
            <p:nvPr/>
          </p:nvSpPr>
          <p:spPr>
            <a:xfrm>
              <a:off x="14965512" y="6755031"/>
              <a:ext cx="2293788"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15" name="Freeform 3">
              <a:extLst>
                <a:ext uri="{FF2B5EF4-FFF2-40B4-BE49-F238E27FC236}">
                  <a16:creationId xmlns:a16="http://schemas.microsoft.com/office/drawing/2014/main" id="{F9ECC9CC-B293-DF74-B671-445086E306DC}"/>
                </a:ext>
              </a:extLst>
            </p:cNvPr>
            <p:cNvSpPr/>
            <p:nvPr/>
          </p:nvSpPr>
          <p:spPr>
            <a:xfrm>
              <a:off x="14184854" y="4959616"/>
              <a:ext cx="2560538" cy="2504011"/>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1"/>
              <a:stretch>
                <a:fillRect t="-451" r="-56646" b="-4863"/>
              </a:stretch>
            </a:blipFill>
          </p:spPr>
          <p:txBody>
            <a:bodyPr/>
            <a:lstStyle/>
            <a:p>
              <a:endParaRPr lang="ar-SA"/>
            </a:p>
          </p:txBody>
        </p:sp>
        <p:sp>
          <p:nvSpPr>
            <p:cNvPr id="16" name="TextBox 27">
              <a:extLst>
                <a:ext uri="{FF2B5EF4-FFF2-40B4-BE49-F238E27FC236}">
                  <a16:creationId xmlns:a16="http://schemas.microsoft.com/office/drawing/2014/main" id="{1AD9040B-B420-9845-ACAD-CA57342807D2}"/>
                </a:ext>
              </a:extLst>
            </p:cNvPr>
            <p:cNvSpPr txBox="1"/>
            <p:nvPr/>
          </p:nvSpPr>
          <p:spPr>
            <a:xfrm>
              <a:off x="14224733" y="5344293"/>
              <a:ext cx="2560539" cy="2151081"/>
            </a:xfrm>
            <a:prstGeom prst="rect">
              <a:avLst/>
            </a:prstGeom>
            <a:noFill/>
          </p:spPr>
          <p:txBody>
            <a:bodyPr wrap="square" lIns="0" tIns="0" rIns="0" bIns="0" rtlCol="0" anchor="t">
              <a:spAutoFit/>
            </a:bodyPr>
            <a:lstStyle/>
            <a:p>
              <a:pPr marL="0" lvl="0" indent="0" algn="ctr">
                <a:lnSpc>
                  <a:spcPts val="4803"/>
                </a:lnSpc>
                <a:spcBef>
                  <a:spcPct val="0"/>
                </a:spcBef>
              </a:pPr>
              <a:endParaRPr lang="en-US" sz="6000" b="1" dirty="0">
                <a:solidFill>
                  <a:srgbClr val="0070C0"/>
                </a:solidFill>
                <a:latin typeface="Adobe Arabic" panose="02040503050201020203" pitchFamily="18" charset="-78"/>
                <a:cs typeface="Adobe Arabic" panose="02040503050201020203" pitchFamily="18" charset="-78"/>
              </a:endParaRPr>
            </a:p>
            <a:p>
              <a:pPr marL="0" lvl="0" indent="0" algn="ctr">
                <a:lnSpc>
                  <a:spcPts val="4803"/>
                </a:lnSpc>
                <a:spcBef>
                  <a:spcPct val="0"/>
                </a:spcBef>
              </a:pPr>
              <a:r>
                <a:rPr lang="ar-SA" sz="6000" b="1" dirty="0">
                  <a:solidFill>
                    <a:srgbClr val="0070C0"/>
                  </a:solidFill>
                  <a:latin typeface="Adobe Arabic" panose="02040503050201020203" pitchFamily="18" charset="-78"/>
                  <a:cs typeface="Adobe Arabic" panose="02040503050201020203" pitchFamily="18" charset="-78"/>
                </a:rPr>
                <a:t>تتضمن وصف جميع تفاصيل</a:t>
              </a:r>
            </a:p>
            <a:p>
              <a:pPr marL="0" lvl="0" indent="0" algn="ctr">
                <a:lnSpc>
                  <a:spcPts val="4803"/>
                </a:lnSpc>
                <a:spcBef>
                  <a:spcPct val="0"/>
                </a:spcBef>
              </a:pPr>
              <a:r>
                <a:rPr lang="ar-SA" sz="6000" b="1" dirty="0">
                  <a:solidFill>
                    <a:srgbClr val="0070C0"/>
                  </a:solidFill>
                  <a:latin typeface="Adobe Arabic" panose="02040503050201020203" pitchFamily="18" charset="-78"/>
                  <a:cs typeface="Adobe Arabic" panose="02040503050201020203" pitchFamily="18" charset="-78"/>
                </a:rPr>
                <a:t>التصميم والتطوير</a:t>
              </a:r>
            </a:p>
            <a:p>
              <a:pPr marL="0" lvl="0" indent="0" algn="ctr">
                <a:lnSpc>
                  <a:spcPts val="4803"/>
                </a:lnSpc>
                <a:spcBef>
                  <a:spcPct val="0"/>
                </a:spcBef>
              </a:pPr>
              <a:r>
                <a:rPr lang="ar-SA" sz="6000" b="1" dirty="0">
                  <a:solidFill>
                    <a:srgbClr val="0070C0"/>
                  </a:solidFill>
                  <a:latin typeface="Adobe Arabic" panose="02040503050201020203" pitchFamily="18" charset="-78"/>
                  <a:cs typeface="Adobe Arabic" panose="02040503050201020203" pitchFamily="18" charset="-78"/>
                </a:rPr>
                <a:t>والاختبار والتنفيذ</a:t>
              </a:r>
            </a:p>
            <a:p>
              <a:pPr marL="0" lvl="0" indent="0" algn="ctr">
                <a:lnSpc>
                  <a:spcPts val="4803"/>
                </a:lnSpc>
                <a:spcBef>
                  <a:spcPct val="0"/>
                </a:spcBef>
              </a:pPr>
              <a:r>
                <a:rPr lang="ar-SA" sz="6000" b="1" dirty="0">
                  <a:solidFill>
                    <a:srgbClr val="0070C0"/>
                  </a:solidFill>
                  <a:latin typeface="Adobe Arabic" panose="02040503050201020203" pitchFamily="18" charset="-78"/>
                  <a:cs typeface="Adobe Arabic" panose="02040503050201020203" pitchFamily="18" charset="-78"/>
                </a:rPr>
                <a:t>وسجلات صيانة النظام</a:t>
              </a:r>
              <a:endParaRPr lang="en-US" sz="6000" b="1" dirty="0">
                <a:solidFill>
                  <a:srgbClr val="0070C0"/>
                </a:solidFill>
                <a:latin typeface="Adobe Arabic" panose="02040503050201020203" pitchFamily="18" charset="-78"/>
                <a:cs typeface="Adobe Arabic" panose="02040503050201020203" pitchFamily="18" charset="-78"/>
              </a:endParaRPr>
            </a:p>
          </p:txBody>
        </p:sp>
      </p:grpSp>
      <p:grpSp>
        <p:nvGrpSpPr>
          <p:cNvPr id="17" name="مجموعة 16">
            <a:extLst>
              <a:ext uri="{FF2B5EF4-FFF2-40B4-BE49-F238E27FC236}">
                <a16:creationId xmlns:a16="http://schemas.microsoft.com/office/drawing/2014/main" id="{B7E12AFC-6E44-F046-4123-5DB71BB5195E}"/>
              </a:ext>
            </a:extLst>
          </p:cNvPr>
          <p:cNvGrpSpPr/>
          <p:nvPr/>
        </p:nvGrpSpPr>
        <p:grpSpPr>
          <a:xfrm>
            <a:off x="6901506" y="3901243"/>
            <a:ext cx="4352515" cy="5105401"/>
            <a:chOff x="14184854" y="4959616"/>
            <a:chExt cx="3074446" cy="2504011"/>
          </a:xfrm>
        </p:grpSpPr>
        <p:sp>
          <p:nvSpPr>
            <p:cNvPr id="18" name="TextBox 29">
              <a:extLst>
                <a:ext uri="{FF2B5EF4-FFF2-40B4-BE49-F238E27FC236}">
                  <a16:creationId xmlns:a16="http://schemas.microsoft.com/office/drawing/2014/main" id="{E2B6946D-DA9F-6DCD-3D45-AA8BAF47941D}"/>
                </a:ext>
              </a:extLst>
            </p:cNvPr>
            <p:cNvSpPr txBox="1"/>
            <p:nvPr/>
          </p:nvSpPr>
          <p:spPr>
            <a:xfrm>
              <a:off x="14965512" y="6755031"/>
              <a:ext cx="2293788"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19" name="Freeform 3">
              <a:extLst>
                <a:ext uri="{FF2B5EF4-FFF2-40B4-BE49-F238E27FC236}">
                  <a16:creationId xmlns:a16="http://schemas.microsoft.com/office/drawing/2014/main" id="{9371B0BB-0BCA-2D80-3DFE-3ECB4EB01BEE}"/>
                </a:ext>
              </a:extLst>
            </p:cNvPr>
            <p:cNvSpPr/>
            <p:nvPr/>
          </p:nvSpPr>
          <p:spPr>
            <a:xfrm>
              <a:off x="14184854" y="4959616"/>
              <a:ext cx="2560538" cy="2504011"/>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1"/>
              <a:stretch>
                <a:fillRect t="-451" r="-56646" b="-4863"/>
              </a:stretch>
            </a:blipFill>
          </p:spPr>
          <p:txBody>
            <a:bodyPr/>
            <a:lstStyle/>
            <a:p>
              <a:endParaRPr lang="ar-SA"/>
            </a:p>
          </p:txBody>
        </p:sp>
        <p:sp>
          <p:nvSpPr>
            <p:cNvPr id="31" name="TextBox 27">
              <a:extLst>
                <a:ext uri="{FF2B5EF4-FFF2-40B4-BE49-F238E27FC236}">
                  <a16:creationId xmlns:a16="http://schemas.microsoft.com/office/drawing/2014/main" id="{436D33D8-EC64-E7E0-3AFF-43AD5269B6A5}"/>
                </a:ext>
              </a:extLst>
            </p:cNvPr>
            <p:cNvSpPr txBox="1"/>
            <p:nvPr/>
          </p:nvSpPr>
          <p:spPr>
            <a:xfrm>
              <a:off x="14224733" y="5370386"/>
              <a:ext cx="2560539" cy="1547269"/>
            </a:xfrm>
            <a:prstGeom prst="rect">
              <a:avLst/>
            </a:prstGeom>
            <a:noFill/>
          </p:spPr>
          <p:txBody>
            <a:bodyPr wrap="square" lIns="0" tIns="0" rIns="0" bIns="0" rtlCol="0" anchor="t">
              <a:spAutoFit/>
            </a:bodyPr>
            <a:lstStyle/>
            <a:p>
              <a:pPr marL="0" lvl="0" indent="0" algn="ctr">
                <a:lnSpc>
                  <a:spcPts val="4803"/>
                </a:lnSpc>
                <a:spcBef>
                  <a:spcPct val="0"/>
                </a:spcBef>
              </a:pPr>
              <a:endParaRPr lang="en-US" sz="6000" b="1" dirty="0">
                <a:solidFill>
                  <a:srgbClr val="0070C0"/>
                </a:solidFill>
                <a:latin typeface="Adobe Arabic" panose="02040503050201020203" pitchFamily="18" charset="-78"/>
                <a:cs typeface="Adobe Arabic" panose="02040503050201020203" pitchFamily="18" charset="-78"/>
              </a:endParaRPr>
            </a:p>
            <a:p>
              <a:pPr marL="0" lvl="0" indent="0" algn="ctr">
                <a:lnSpc>
                  <a:spcPts val="4803"/>
                </a:lnSpc>
                <a:spcBef>
                  <a:spcPct val="0"/>
                </a:spcBef>
              </a:pPr>
              <a:r>
                <a:rPr lang="ar-SA" sz="6000" b="1" dirty="0">
                  <a:solidFill>
                    <a:srgbClr val="0070C0"/>
                  </a:solidFill>
                  <a:latin typeface="Adobe Arabic" panose="02040503050201020203" pitchFamily="18" charset="-78"/>
                  <a:cs typeface="Adobe Arabic" panose="02040503050201020203" pitchFamily="18" charset="-78"/>
                </a:rPr>
                <a:t>مرجع مفيد لأي </a:t>
              </a:r>
            </a:p>
            <a:p>
              <a:pPr marL="0" lvl="0" indent="0" algn="ctr">
                <a:lnSpc>
                  <a:spcPts val="4803"/>
                </a:lnSpc>
                <a:spcBef>
                  <a:spcPct val="0"/>
                </a:spcBef>
              </a:pPr>
              <a:r>
                <a:rPr lang="ar-SA" sz="6000" b="1" dirty="0">
                  <a:solidFill>
                    <a:srgbClr val="0070C0"/>
                  </a:solidFill>
                  <a:latin typeface="Adobe Arabic" panose="02040503050201020203" pitchFamily="18" charset="-78"/>
                  <a:cs typeface="Adobe Arabic" panose="02040503050201020203" pitchFamily="18" charset="-78"/>
                </a:rPr>
                <a:t>شخص يريد أن </a:t>
              </a:r>
            </a:p>
            <a:p>
              <a:pPr marL="0" lvl="0" indent="0" algn="ctr">
                <a:lnSpc>
                  <a:spcPts val="4803"/>
                </a:lnSpc>
                <a:spcBef>
                  <a:spcPct val="0"/>
                </a:spcBef>
              </a:pPr>
              <a:r>
                <a:rPr lang="ar-SA" sz="6000" b="1" dirty="0">
                  <a:solidFill>
                    <a:srgbClr val="0070C0"/>
                  </a:solidFill>
                  <a:latin typeface="Adobe Arabic" panose="02040503050201020203" pitchFamily="18" charset="-78"/>
                  <a:cs typeface="Adobe Arabic" panose="02040503050201020203" pitchFamily="18" charset="-78"/>
                </a:rPr>
                <a:t>يفهم عمل </a:t>
              </a:r>
            </a:p>
            <a:p>
              <a:pPr marL="0" lvl="0" indent="0" algn="ctr">
                <a:lnSpc>
                  <a:spcPts val="4803"/>
                </a:lnSpc>
                <a:spcBef>
                  <a:spcPct val="0"/>
                </a:spcBef>
              </a:pPr>
              <a:r>
                <a:rPr lang="ar-SA" sz="6000" b="1" dirty="0">
                  <a:solidFill>
                    <a:srgbClr val="0070C0"/>
                  </a:solidFill>
                  <a:latin typeface="Adobe Arabic" panose="02040503050201020203" pitchFamily="18" charset="-78"/>
                  <a:cs typeface="Adobe Arabic" panose="02040503050201020203" pitchFamily="18" charset="-78"/>
                </a:rPr>
                <a:t>النظام </a:t>
              </a:r>
              <a:endParaRPr lang="en-US" sz="6000" b="1" dirty="0">
                <a:solidFill>
                  <a:srgbClr val="0070C0"/>
                </a:solidFill>
                <a:latin typeface="Adobe Arabic" panose="02040503050201020203" pitchFamily="18" charset="-78"/>
                <a:cs typeface="Adobe Arabic" panose="02040503050201020203" pitchFamily="18" charset="-78"/>
              </a:endParaRPr>
            </a:p>
          </p:txBody>
        </p:sp>
      </p:grpSp>
      <p:grpSp>
        <p:nvGrpSpPr>
          <p:cNvPr id="32" name="مجموعة 31">
            <a:extLst>
              <a:ext uri="{FF2B5EF4-FFF2-40B4-BE49-F238E27FC236}">
                <a16:creationId xmlns:a16="http://schemas.microsoft.com/office/drawing/2014/main" id="{7B946909-1308-0159-6132-9328117DADA7}"/>
              </a:ext>
            </a:extLst>
          </p:cNvPr>
          <p:cNvGrpSpPr/>
          <p:nvPr/>
        </p:nvGrpSpPr>
        <p:grpSpPr>
          <a:xfrm>
            <a:off x="2186221" y="3848100"/>
            <a:ext cx="4352515" cy="5223330"/>
            <a:chOff x="14184854" y="4959616"/>
            <a:chExt cx="3074446" cy="2561851"/>
          </a:xfrm>
        </p:grpSpPr>
        <p:sp>
          <p:nvSpPr>
            <p:cNvPr id="33" name="TextBox 29">
              <a:extLst>
                <a:ext uri="{FF2B5EF4-FFF2-40B4-BE49-F238E27FC236}">
                  <a16:creationId xmlns:a16="http://schemas.microsoft.com/office/drawing/2014/main" id="{CD8BAE9D-3BA6-2676-2893-63F6F87D7587}"/>
                </a:ext>
              </a:extLst>
            </p:cNvPr>
            <p:cNvSpPr txBox="1"/>
            <p:nvPr/>
          </p:nvSpPr>
          <p:spPr>
            <a:xfrm>
              <a:off x="14965512" y="6755031"/>
              <a:ext cx="2293788"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34" name="Freeform 3">
              <a:extLst>
                <a:ext uri="{FF2B5EF4-FFF2-40B4-BE49-F238E27FC236}">
                  <a16:creationId xmlns:a16="http://schemas.microsoft.com/office/drawing/2014/main" id="{0450F2F0-F311-E658-AB79-22F239EBF3C7}"/>
                </a:ext>
              </a:extLst>
            </p:cNvPr>
            <p:cNvSpPr/>
            <p:nvPr/>
          </p:nvSpPr>
          <p:spPr>
            <a:xfrm>
              <a:off x="14184854" y="4959616"/>
              <a:ext cx="2560538" cy="2504011"/>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1"/>
              <a:stretch>
                <a:fillRect t="-451" r="-56646" b="-4863"/>
              </a:stretch>
            </a:blipFill>
          </p:spPr>
          <p:txBody>
            <a:bodyPr/>
            <a:lstStyle/>
            <a:p>
              <a:endParaRPr lang="ar-SA"/>
            </a:p>
          </p:txBody>
        </p:sp>
        <p:sp>
          <p:nvSpPr>
            <p:cNvPr id="35" name="TextBox 27">
              <a:extLst>
                <a:ext uri="{FF2B5EF4-FFF2-40B4-BE49-F238E27FC236}">
                  <a16:creationId xmlns:a16="http://schemas.microsoft.com/office/drawing/2014/main" id="{F9FA5213-7A07-0D8B-718C-166019FD57A6}"/>
                </a:ext>
              </a:extLst>
            </p:cNvPr>
            <p:cNvSpPr txBox="1"/>
            <p:nvPr/>
          </p:nvSpPr>
          <p:spPr>
            <a:xfrm>
              <a:off x="14224733" y="5370386"/>
              <a:ext cx="2560539" cy="2151081"/>
            </a:xfrm>
            <a:prstGeom prst="rect">
              <a:avLst/>
            </a:prstGeom>
            <a:noFill/>
          </p:spPr>
          <p:txBody>
            <a:bodyPr wrap="square" lIns="0" tIns="0" rIns="0" bIns="0" rtlCol="0" anchor="t">
              <a:spAutoFit/>
            </a:bodyPr>
            <a:lstStyle/>
            <a:p>
              <a:pPr marL="0" lvl="0" indent="0" algn="ctr">
                <a:lnSpc>
                  <a:spcPts val="4803"/>
                </a:lnSpc>
                <a:spcBef>
                  <a:spcPct val="0"/>
                </a:spcBef>
              </a:pPr>
              <a:endParaRPr lang="en-US" sz="6000" b="1" dirty="0">
                <a:solidFill>
                  <a:srgbClr val="0070C0"/>
                </a:solidFill>
                <a:latin typeface="Adobe Arabic" panose="02040503050201020203" pitchFamily="18" charset="-78"/>
                <a:cs typeface="Adobe Arabic" panose="02040503050201020203" pitchFamily="18" charset="-78"/>
              </a:endParaRPr>
            </a:p>
            <a:p>
              <a:pPr marL="0" lvl="0" indent="0" algn="ctr">
                <a:lnSpc>
                  <a:spcPts val="4803"/>
                </a:lnSpc>
                <a:spcBef>
                  <a:spcPct val="0"/>
                </a:spcBef>
              </a:pPr>
              <a:r>
                <a:rPr lang="ar-SA" sz="6000" b="1" dirty="0">
                  <a:solidFill>
                    <a:srgbClr val="0070C0"/>
                  </a:solidFill>
                  <a:latin typeface="Adobe Arabic" panose="02040503050201020203" pitchFamily="18" charset="-78"/>
                  <a:cs typeface="Adobe Arabic" panose="02040503050201020203" pitchFamily="18" charset="-78"/>
                </a:rPr>
                <a:t>الرجوع إليه إذا </a:t>
              </a:r>
            </a:p>
            <a:p>
              <a:pPr marL="0" lvl="0" indent="0" algn="ctr">
                <a:lnSpc>
                  <a:spcPts val="4803"/>
                </a:lnSpc>
                <a:spcBef>
                  <a:spcPct val="0"/>
                </a:spcBef>
              </a:pPr>
              <a:r>
                <a:rPr lang="ar-SA" sz="6000" b="1" dirty="0">
                  <a:solidFill>
                    <a:srgbClr val="0070C0"/>
                  </a:solidFill>
                  <a:latin typeface="Adobe Arabic" panose="02040503050201020203" pitchFamily="18" charset="-78"/>
                  <a:cs typeface="Adobe Arabic" panose="02040503050201020203" pitchFamily="18" charset="-78"/>
                </a:rPr>
                <a:t>كان هناك حاجة </a:t>
              </a:r>
            </a:p>
            <a:p>
              <a:pPr marL="0" lvl="0" indent="0" algn="ctr">
                <a:lnSpc>
                  <a:spcPts val="4803"/>
                </a:lnSpc>
                <a:spcBef>
                  <a:spcPct val="0"/>
                </a:spcBef>
              </a:pPr>
              <a:r>
                <a:rPr lang="ar-SA" sz="6000" b="1" dirty="0">
                  <a:solidFill>
                    <a:srgbClr val="0070C0"/>
                  </a:solidFill>
                  <a:latin typeface="Adobe Arabic" panose="02040503050201020203" pitchFamily="18" charset="-78"/>
                  <a:cs typeface="Adobe Arabic" panose="02040503050201020203" pitchFamily="18" charset="-78"/>
                </a:rPr>
                <a:t>لأي تغيير أو </a:t>
              </a:r>
            </a:p>
            <a:p>
              <a:pPr marL="0" lvl="0" indent="0" algn="ctr">
                <a:lnSpc>
                  <a:spcPts val="4803"/>
                </a:lnSpc>
                <a:spcBef>
                  <a:spcPct val="0"/>
                </a:spcBef>
              </a:pPr>
              <a:r>
                <a:rPr lang="ar-SA" sz="6000" b="1" dirty="0">
                  <a:solidFill>
                    <a:srgbClr val="0070C0"/>
                  </a:solidFill>
                  <a:latin typeface="Adobe Arabic" panose="02040503050201020203" pitchFamily="18" charset="-78"/>
                  <a:cs typeface="Adobe Arabic" panose="02040503050201020203" pitchFamily="18" charset="-78"/>
                </a:rPr>
                <a:t>إصلاح أو ضبط ويتبع ذلك تحديث التوثيق</a:t>
              </a:r>
              <a:endParaRPr lang="en-US" sz="6000" b="1" dirty="0">
                <a:solidFill>
                  <a:srgbClr val="0070C0"/>
                </a:solidFill>
                <a:latin typeface="Adobe Arabic" panose="02040503050201020203" pitchFamily="18" charset="-78"/>
                <a:cs typeface="Adobe Arabic" panose="02040503050201020203" pitchFamily="18" charset="-78"/>
              </a:endParaRPr>
            </a:p>
          </p:txBody>
        </p:sp>
      </p:grpSp>
    </p:spTree>
    <p:extLst>
      <p:ext uri="{BB962C8B-B14F-4D97-AF65-F5344CB8AC3E}">
        <p14:creationId xmlns:p14="http://schemas.microsoft.com/office/powerpoint/2010/main" val="73311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ar-SA"/>
          </a:p>
        </p:txBody>
      </p:sp>
      <p:sp>
        <p:nvSpPr>
          <p:cNvPr id="4" name="Freeform 4"/>
          <p:cNvSpPr/>
          <p:nvPr/>
        </p:nvSpPr>
        <p:spPr>
          <a:xfrm rot="1699596">
            <a:off x="3397929" y="1529187"/>
            <a:ext cx="862925" cy="812718"/>
          </a:xfrm>
          <a:custGeom>
            <a:avLst/>
            <a:gdLst/>
            <a:ahLst/>
            <a:cxnLst/>
            <a:rect l="l" t="t" r="r" b="b"/>
            <a:pathLst>
              <a:path w="862925" h="812718">
                <a:moveTo>
                  <a:pt x="0" y="0"/>
                </a:moveTo>
                <a:lnTo>
                  <a:pt x="862925" y="0"/>
                </a:lnTo>
                <a:lnTo>
                  <a:pt x="862925" y="812718"/>
                </a:lnTo>
                <a:lnTo>
                  <a:pt x="0" y="8127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ar-SA"/>
          </a:p>
        </p:txBody>
      </p:sp>
      <p:sp>
        <p:nvSpPr>
          <p:cNvPr id="6" name="Freeform 6"/>
          <p:cNvSpPr/>
          <p:nvPr/>
        </p:nvSpPr>
        <p:spPr>
          <a:xfrm rot="2962300">
            <a:off x="-662544" y="-398389"/>
            <a:ext cx="2786716" cy="2854178"/>
          </a:xfrm>
          <a:custGeom>
            <a:avLst/>
            <a:gdLst/>
            <a:ahLst/>
            <a:cxnLst/>
            <a:rect l="l" t="t" r="r" b="b"/>
            <a:pathLst>
              <a:path w="2786716" h="2854178">
                <a:moveTo>
                  <a:pt x="0" y="0"/>
                </a:moveTo>
                <a:lnTo>
                  <a:pt x="2786715" y="0"/>
                </a:lnTo>
                <a:lnTo>
                  <a:pt x="2786715" y="2854178"/>
                </a:lnTo>
                <a:lnTo>
                  <a:pt x="0" y="2854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a:p>
        </p:txBody>
      </p:sp>
      <p:sp>
        <p:nvSpPr>
          <p:cNvPr id="20" name="Freeform 20"/>
          <p:cNvSpPr/>
          <p:nvPr/>
        </p:nvSpPr>
        <p:spPr>
          <a:xfrm rot="1546427">
            <a:off x="13538009" y="1759590"/>
            <a:ext cx="813183" cy="680117"/>
          </a:xfrm>
          <a:custGeom>
            <a:avLst/>
            <a:gdLst/>
            <a:ahLst/>
            <a:cxnLst/>
            <a:rect l="l" t="t" r="r" b="b"/>
            <a:pathLst>
              <a:path w="813183" h="680117">
                <a:moveTo>
                  <a:pt x="0" y="0"/>
                </a:moveTo>
                <a:lnTo>
                  <a:pt x="813183" y="0"/>
                </a:lnTo>
                <a:lnTo>
                  <a:pt x="813183" y="680116"/>
                </a:lnTo>
                <a:lnTo>
                  <a:pt x="0" y="6801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ar-SA"/>
          </a:p>
        </p:txBody>
      </p:sp>
      <p:grpSp>
        <p:nvGrpSpPr>
          <p:cNvPr id="24" name="مجموعة 23">
            <a:extLst>
              <a:ext uri="{FF2B5EF4-FFF2-40B4-BE49-F238E27FC236}">
                <a16:creationId xmlns:a16="http://schemas.microsoft.com/office/drawing/2014/main" id="{9939E935-7428-9E46-10E3-1023716EA98A}"/>
              </a:ext>
            </a:extLst>
          </p:cNvPr>
          <p:cNvGrpSpPr/>
          <p:nvPr/>
        </p:nvGrpSpPr>
        <p:grpSpPr>
          <a:xfrm>
            <a:off x="5257800" y="1119990"/>
            <a:ext cx="2159475" cy="248113"/>
            <a:chOff x="1521370" y="593817"/>
            <a:chExt cx="11977777" cy="1159829"/>
          </a:xfrm>
        </p:grpSpPr>
        <p:grpSp>
          <p:nvGrpSpPr>
            <p:cNvPr id="25" name="Group 2">
              <a:extLst>
                <a:ext uri="{FF2B5EF4-FFF2-40B4-BE49-F238E27FC236}">
                  <a16:creationId xmlns:a16="http://schemas.microsoft.com/office/drawing/2014/main" id="{AC20E638-8A5E-A6A9-5FC3-044FA0C8AC4A}"/>
                </a:ext>
              </a:extLst>
            </p:cNvPr>
            <p:cNvGrpSpPr/>
            <p:nvPr/>
          </p:nvGrpSpPr>
          <p:grpSpPr>
            <a:xfrm>
              <a:off x="1521370" y="593817"/>
              <a:ext cx="11977777" cy="1159829"/>
              <a:chOff x="-5271045" y="0"/>
              <a:chExt cx="15970375" cy="1546438"/>
            </a:xfrm>
          </p:grpSpPr>
          <p:sp>
            <p:nvSpPr>
              <p:cNvPr id="28" name="Freeform 4">
                <a:extLst>
                  <a:ext uri="{FF2B5EF4-FFF2-40B4-BE49-F238E27FC236}">
                    <a16:creationId xmlns:a16="http://schemas.microsoft.com/office/drawing/2014/main" id="{8EA80F63-5489-E832-5BB0-9D598EF71D43}"/>
                  </a:ext>
                </a:extLst>
              </p:cNvPr>
              <p:cNvSpPr/>
              <p:nvPr/>
            </p:nvSpPr>
            <p:spPr>
              <a:xfrm>
                <a:off x="-5271045" y="0"/>
                <a:ext cx="15381887" cy="1483315"/>
              </a:xfrm>
              <a:custGeom>
                <a:avLst/>
                <a:gdLst/>
                <a:ahLst/>
                <a:cxnLst/>
                <a:rect l="l" t="t" r="r" b="b"/>
                <a:pathLst>
                  <a:path w="2039731" h="299240">
                    <a:moveTo>
                      <a:pt x="0" y="0"/>
                    </a:moveTo>
                    <a:lnTo>
                      <a:pt x="2039731" y="0"/>
                    </a:lnTo>
                    <a:lnTo>
                      <a:pt x="2039731" y="299240"/>
                    </a:lnTo>
                    <a:lnTo>
                      <a:pt x="0" y="299240"/>
                    </a:lnTo>
                    <a:close/>
                  </a:path>
                </a:pathLst>
              </a:custGeom>
              <a:solidFill>
                <a:schemeClr val="accent2">
                  <a:lumMod val="60000"/>
                  <a:lumOff val="40000"/>
                </a:schemeClr>
              </a:solidFill>
              <a:ln>
                <a:noFill/>
              </a:ln>
            </p:spPr>
            <p:txBody>
              <a:bodyPr/>
              <a:lstStyle/>
              <a:p>
                <a:pPr algn="r" rtl="1"/>
                <a:endParaRPr lang="ar-SA">
                  <a:cs typeface="PT Bold Heading" panose="02010400000000000000" pitchFamily="2" charset="-78"/>
                </a:endParaRPr>
              </a:p>
            </p:txBody>
          </p:sp>
          <p:sp>
            <p:nvSpPr>
              <p:cNvPr id="30" name="Freeform 7">
                <a:extLst>
                  <a:ext uri="{FF2B5EF4-FFF2-40B4-BE49-F238E27FC236}">
                    <a16:creationId xmlns:a16="http://schemas.microsoft.com/office/drawing/2014/main" id="{B69969F9-18B4-16FF-C629-445CA1F9D67B}"/>
                  </a:ext>
                </a:extLst>
              </p:cNvPr>
              <p:cNvSpPr/>
              <p:nvPr/>
            </p:nvSpPr>
            <p:spPr>
              <a:xfrm>
                <a:off x="-4559845" y="217089"/>
                <a:ext cx="14670684" cy="1266225"/>
              </a:xfrm>
              <a:custGeom>
                <a:avLst/>
                <a:gdLst/>
                <a:ahLst/>
                <a:cxnLst/>
                <a:rect l="l" t="t" r="r" b="b"/>
                <a:pathLst>
                  <a:path w="1971439" h="255445">
                    <a:moveTo>
                      <a:pt x="9988" y="0"/>
                    </a:moveTo>
                    <a:lnTo>
                      <a:pt x="1961451" y="0"/>
                    </a:lnTo>
                    <a:cubicBezTo>
                      <a:pt x="1966967" y="0"/>
                      <a:pt x="1971439" y="4472"/>
                      <a:pt x="1971439" y="9988"/>
                    </a:cubicBezTo>
                    <a:lnTo>
                      <a:pt x="1971439" y="245457"/>
                    </a:lnTo>
                    <a:cubicBezTo>
                      <a:pt x="1971439" y="248106"/>
                      <a:pt x="1970387" y="250646"/>
                      <a:pt x="1968514" y="252519"/>
                    </a:cubicBezTo>
                    <a:cubicBezTo>
                      <a:pt x="1966641" y="254392"/>
                      <a:pt x="1964100" y="255445"/>
                      <a:pt x="1961451" y="255445"/>
                    </a:cubicBezTo>
                    <a:lnTo>
                      <a:pt x="9988" y="255445"/>
                    </a:lnTo>
                    <a:cubicBezTo>
                      <a:pt x="7339" y="255445"/>
                      <a:pt x="4799" y="254392"/>
                      <a:pt x="2925" y="252519"/>
                    </a:cubicBezTo>
                    <a:cubicBezTo>
                      <a:pt x="1052" y="250646"/>
                      <a:pt x="0" y="248106"/>
                      <a:pt x="0" y="245457"/>
                    </a:cubicBezTo>
                    <a:lnTo>
                      <a:pt x="0" y="9988"/>
                    </a:lnTo>
                    <a:cubicBezTo>
                      <a:pt x="0" y="7339"/>
                      <a:pt x="1052" y="4799"/>
                      <a:pt x="2925" y="2925"/>
                    </a:cubicBezTo>
                    <a:cubicBezTo>
                      <a:pt x="4799" y="1052"/>
                      <a:pt x="7339" y="0"/>
                      <a:pt x="9988" y="0"/>
                    </a:cubicBezTo>
                    <a:close/>
                  </a:path>
                </a:pathLst>
              </a:custGeom>
              <a:solidFill>
                <a:srgbClr val="FFFFFF"/>
              </a:solidFill>
              <a:ln w="38100">
                <a:solidFill>
                  <a:schemeClr val="accent2">
                    <a:lumMod val="75000"/>
                  </a:schemeClr>
                </a:solidFill>
              </a:ln>
              <a:effectLst>
                <a:outerShdw blurRad="50800" dist="38100" dir="5400000" algn="t" rotWithShape="0">
                  <a:prstClr val="black">
                    <a:alpha val="40000"/>
                  </a:prstClr>
                </a:outerShdw>
              </a:effectLst>
            </p:spPr>
            <p:txBody>
              <a:bodyPr/>
              <a:lstStyle/>
              <a:p>
                <a:pPr algn="r" rtl="1"/>
                <a:endParaRPr lang="ar-SA">
                  <a:cs typeface="PT Bold Heading" panose="02010400000000000000" pitchFamily="2" charset="-78"/>
                </a:endParaRPr>
              </a:p>
            </p:txBody>
          </p:sp>
          <p:sp>
            <p:nvSpPr>
              <p:cNvPr id="32" name="TextBox 9">
                <a:extLst>
                  <a:ext uri="{FF2B5EF4-FFF2-40B4-BE49-F238E27FC236}">
                    <a16:creationId xmlns:a16="http://schemas.microsoft.com/office/drawing/2014/main" id="{30438ECF-1973-25E0-17C0-1340F6F45C67}"/>
                  </a:ext>
                </a:extLst>
              </p:cNvPr>
              <p:cNvSpPr txBox="1"/>
              <p:nvPr/>
            </p:nvSpPr>
            <p:spPr>
              <a:xfrm>
                <a:off x="-4233933" y="489169"/>
                <a:ext cx="13249983" cy="807913"/>
              </a:xfrm>
              <a:prstGeom prst="rect">
                <a:avLst/>
              </a:prstGeom>
            </p:spPr>
            <p:txBody>
              <a:bodyPr wrap="square" lIns="0" tIns="0" rIns="0" bIns="0" rtlCol="0" anchor="t">
                <a:spAutoFit/>
              </a:bodyPr>
              <a:lstStyle/>
              <a:p>
                <a:pPr algn="ctr" rtl="1">
                  <a:lnSpc>
                    <a:spcPts val="3883"/>
                  </a:lnSpc>
                </a:pPr>
                <a:r>
                  <a:rPr lang="ar-SA" sz="6000" b="1" dirty="0">
                    <a:solidFill>
                      <a:srgbClr val="17383E"/>
                    </a:solidFill>
                    <a:latin typeface="Adobe Arabic" panose="02040503050201020203" pitchFamily="18" charset="-78"/>
                    <a:cs typeface="Adobe Arabic" panose="02040503050201020203" pitchFamily="18" charset="-78"/>
                  </a:rPr>
                  <a:t>التقييم </a:t>
                </a:r>
                <a:r>
                  <a:rPr lang="en-US" sz="6000" b="1" dirty="0">
                    <a:solidFill>
                      <a:srgbClr val="17383E"/>
                    </a:solidFill>
                    <a:latin typeface="Adobe Arabic" panose="02040503050201020203" pitchFamily="18" charset="-78"/>
                    <a:cs typeface="Adobe Arabic" panose="02040503050201020203" pitchFamily="18" charset="-78"/>
                  </a:rPr>
                  <a:t>Evaluation</a:t>
                </a:r>
                <a:r>
                  <a:rPr lang="ar-SA" sz="6000" b="1" dirty="0">
                    <a:solidFill>
                      <a:srgbClr val="17383E"/>
                    </a:solidFill>
                    <a:latin typeface="Adobe Arabic" panose="02040503050201020203" pitchFamily="18" charset="-78"/>
                    <a:cs typeface="Adobe Arabic" panose="02040503050201020203" pitchFamily="18" charset="-78"/>
                  </a:rPr>
                  <a:t> </a:t>
                </a:r>
                <a:endParaRPr lang="en-US" sz="4500" b="1" dirty="0">
                  <a:solidFill>
                    <a:srgbClr val="17383E"/>
                  </a:solidFill>
                  <a:latin typeface="Corbel Light" panose="020B0303020204020204" pitchFamily="34" charset="0"/>
                  <a:cs typeface="Sakkal Majalla" panose="02000000000000000000" pitchFamily="2" charset="-78"/>
                </a:endParaRPr>
              </a:p>
            </p:txBody>
          </p:sp>
          <p:sp>
            <p:nvSpPr>
              <p:cNvPr id="33" name="Freeform 11">
                <a:extLst>
                  <a:ext uri="{FF2B5EF4-FFF2-40B4-BE49-F238E27FC236}">
                    <a16:creationId xmlns:a16="http://schemas.microsoft.com/office/drawing/2014/main" id="{929EF237-6FBF-5A85-A5CB-268C709DFD96}"/>
                  </a:ext>
                </a:extLst>
              </p:cNvPr>
              <p:cNvSpPr/>
              <p:nvPr/>
            </p:nvSpPr>
            <p:spPr>
              <a:xfrm>
                <a:off x="9159792" y="0"/>
                <a:ext cx="1539538" cy="154643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60000"/>
                  <a:lumOff val="40000"/>
                </a:schemeClr>
              </a:solidFill>
              <a:ln>
                <a:solidFill>
                  <a:schemeClr val="accent2">
                    <a:lumMod val="75000"/>
                  </a:schemeClr>
                </a:solidFill>
              </a:ln>
            </p:spPr>
            <p:txBody>
              <a:bodyPr/>
              <a:lstStyle/>
              <a:p>
                <a:pPr algn="r" rtl="1"/>
                <a:endParaRPr lang="ar-SA">
                  <a:cs typeface="PT Bold Heading" panose="02010400000000000000" pitchFamily="2" charset="-78"/>
                </a:endParaRPr>
              </a:p>
            </p:txBody>
          </p:sp>
          <p:sp>
            <p:nvSpPr>
              <p:cNvPr id="34" name="TextBox 13">
                <a:extLst>
                  <a:ext uri="{FF2B5EF4-FFF2-40B4-BE49-F238E27FC236}">
                    <a16:creationId xmlns:a16="http://schemas.microsoft.com/office/drawing/2014/main" id="{EEB91FB4-A99C-34C3-426A-2DBE193A5917}"/>
                  </a:ext>
                </a:extLst>
              </p:cNvPr>
              <p:cNvSpPr txBox="1"/>
              <p:nvPr/>
            </p:nvSpPr>
            <p:spPr>
              <a:xfrm>
                <a:off x="9517371" y="426045"/>
                <a:ext cx="921075" cy="756617"/>
              </a:xfrm>
              <a:prstGeom prst="rect">
                <a:avLst/>
              </a:prstGeom>
            </p:spPr>
            <p:txBody>
              <a:bodyPr wrap="square" lIns="0" tIns="0" rIns="0" bIns="0" rtlCol="0" anchor="t">
                <a:spAutoFit/>
              </a:bodyPr>
              <a:lstStyle/>
              <a:p>
                <a:pPr algn="ctr" rtl="1">
                  <a:lnSpc>
                    <a:spcPts val="3883"/>
                  </a:lnSpc>
                </a:pPr>
                <a:endParaRPr lang="en-US" sz="5000" b="1" dirty="0">
                  <a:solidFill>
                    <a:srgbClr val="FFFFFF"/>
                  </a:solidFill>
                  <a:latin typeface="Sakkal Majalla" panose="02000000000000000000" pitchFamily="2" charset="-78"/>
                  <a:cs typeface="Sakkal Majalla" panose="02000000000000000000" pitchFamily="2" charset="-78"/>
                </a:endParaRPr>
              </a:p>
            </p:txBody>
          </p:sp>
        </p:grpSp>
        <p:sp>
          <p:nvSpPr>
            <p:cNvPr id="26" name="مستطيل 25">
              <a:extLst>
                <a:ext uri="{FF2B5EF4-FFF2-40B4-BE49-F238E27FC236}">
                  <a16:creationId xmlns:a16="http://schemas.microsoft.com/office/drawing/2014/main" id="{BBD4D2A4-4B28-65A4-6D99-E58137E5AEEF}"/>
                </a:ext>
              </a:extLst>
            </p:cNvPr>
            <p:cNvSpPr/>
            <p:nvPr/>
          </p:nvSpPr>
          <p:spPr>
            <a:xfrm>
              <a:off x="12612678" y="759988"/>
              <a:ext cx="574195" cy="923330"/>
            </a:xfrm>
            <a:prstGeom prst="rect">
              <a:avLst/>
            </a:prstGeom>
            <a:noFill/>
          </p:spPr>
          <p:txBody>
            <a:bodyPr wrap="none" lIns="91440" tIns="45720" rIns="91440" bIns="45720">
              <a:spAutoFit/>
            </a:bodyPr>
            <a:lstStyle/>
            <a:p>
              <a:pPr algn="ctr"/>
              <a:r>
                <a:rPr lang="ar-SA" sz="5400" b="1" cap="none" spc="0" dirty="0">
                  <a:ln w="22225">
                    <a:solidFill>
                      <a:schemeClr val="tx2">
                        <a:lumMod val="75000"/>
                      </a:schemeClr>
                    </a:solidFill>
                    <a:prstDash val="solid"/>
                  </a:ln>
                  <a:effectLst/>
                </a:rPr>
                <a:t>7</a:t>
              </a:r>
            </a:p>
          </p:txBody>
        </p:sp>
      </p:grpSp>
      <p:sp>
        <p:nvSpPr>
          <p:cNvPr id="7" name="Freeform 7"/>
          <p:cNvSpPr/>
          <p:nvPr/>
        </p:nvSpPr>
        <p:spPr>
          <a:xfrm rot="8100000">
            <a:off x="16114224" y="900445"/>
            <a:ext cx="2290151" cy="1798810"/>
          </a:xfrm>
          <a:custGeom>
            <a:avLst/>
            <a:gdLst/>
            <a:ahLst/>
            <a:cxnLst/>
            <a:rect l="l" t="t" r="r" b="b"/>
            <a:pathLst>
              <a:path w="2290151" h="1798810">
                <a:moveTo>
                  <a:pt x="0" y="0"/>
                </a:moveTo>
                <a:lnTo>
                  <a:pt x="2290152" y="0"/>
                </a:lnTo>
                <a:lnTo>
                  <a:pt x="2290152" y="1798810"/>
                </a:lnTo>
                <a:lnTo>
                  <a:pt x="0" y="17988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ar-SA"/>
          </a:p>
        </p:txBody>
      </p:sp>
      <p:sp>
        <p:nvSpPr>
          <p:cNvPr id="46" name="TextBox 29">
            <a:extLst>
              <a:ext uri="{FF2B5EF4-FFF2-40B4-BE49-F238E27FC236}">
                <a16:creationId xmlns:a16="http://schemas.microsoft.com/office/drawing/2014/main" id="{ADDC5E96-1172-C5F2-A064-85D2D78FB76F}"/>
              </a:ext>
            </a:extLst>
          </p:cNvPr>
          <p:cNvSpPr txBox="1"/>
          <p:nvPr/>
        </p:nvSpPr>
        <p:spPr>
          <a:xfrm>
            <a:off x="4544980" y="6710315"/>
            <a:ext cx="11535944"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47" name="Freeform 3">
            <a:extLst>
              <a:ext uri="{FF2B5EF4-FFF2-40B4-BE49-F238E27FC236}">
                <a16:creationId xmlns:a16="http://schemas.microsoft.com/office/drawing/2014/main" id="{A05E1D69-8E74-FC63-EAD5-5CE606D5DF38}"/>
              </a:ext>
            </a:extLst>
          </p:cNvPr>
          <p:cNvSpPr/>
          <p:nvPr/>
        </p:nvSpPr>
        <p:spPr>
          <a:xfrm>
            <a:off x="642608" y="869597"/>
            <a:ext cx="16616691" cy="8547806"/>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1"/>
            <a:stretch>
              <a:fillRect t="-451" r="-56646" b="-4863"/>
            </a:stretch>
          </a:blipFill>
        </p:spPr>
        <p:txBody>
          <a:bodyPr/>
          <a:lstStyle/>
          <a:p>
            <a:endParaRPr lang="ar-SA"/>
          </a:p>
        </p:txBody>
      </p:sp>
      <p:sp>
        <p:nvSpPr>
          <p:cNvPr id="5" name="مربع نص 4">
            <a:extLst>
              <a:ext uri="{FF2B5EF4-FFF2-40B4-BE49-F238E27FC236}">
                <a16:creationId xmlns:a16="http://schemas.microsoft.com/office/drawing/2014/main" id="{90508309-E9BF-DED4-B1B2-47D34B905B1C}"/>
              </a:ext>
            </a:extLst>
          </p:cNvPr>
          <p:cNvSpPr txBox="1"/>
          <p:nvPr/>
        </p:nvSpPr>
        <p:spPr>
          <a:xfrm>
            <a:off x="488891" y="2857500"/>
            <a:ext cx="16732309" cy="5516895"/>
          </a:xfrm>
          <a:prstGeom prst="rect">
            <a:avLst/>
          </a:prstGeom>
          <a:noFill/>
        </p:spPr>
        <p:txBody>
          <a:bodyPr wrap="square" rtlCol="1">
            <a:spAutoFit/>
          </a:bodyPr>
          <a:lstStyle/>
          <a:p>
            <a:pPr marL="1143000" indent="-1143000" algn="r" rtl="1">
              <a:lnSpc>
                <a:spcPct val="150000"/>
              </a:lnSpc>
              <a:buAutoNum type="arabicPeriod"/>
            </a:pPr>
            <a:r>
              <a:rPr kumimoji="0" lang="ar-SA" altLang="ar-SA" sz="6000" b="1" i="0" u="none" strike="noStrike" kern="1200" cap="none" spc="0" normalizeH="0" baseline="0" noProof="0" dirty="0">
                <a:ln>
                  <a:noFill/>
                </a:ln>
                <a:solidFill>
                  <a:prstClr val="black"/>
                </a:solidFill>
                <a:effectLst/>
                <a:uLnTx/>
                <a:uFillTx/>
                <a:latin typeface="Adobe Arabic" panose="02040503050201020203" pitchFamily="18" charset="-78"/>
                <a:ea typeface="Montserrat Regular"/>
                <a:cs typeface="Adobe Arabic" panose="02040503050201020203" pitchFamily="18" charset="-78"/>
                <a:sym typeface="Helvetica" panose="020B0604020202020204" pitchFamily="34" charset="0"/>
              </a:rPr>
              <a:t>يجب</a:t>
            </a:r>
            <a:r>
              <a:rPr kumimoji="0" lang="ar-SA" altLang="ar-SA" sz="6000" b="1" i="0" u="none" strike="noStrike" kern="1200" cap="none" spc="0" normalizeH="0" noProof="0" dirty="0">
                <a:ln>
                  <a:noFill/>
                </a:ln>
                <a:solidFill>
                  <a:prstClr val="black"/>
                </a:solidFill>
                <a:effectLst/>
                <a:uLnTx/>
                <a:uFillTx/>
                <a:latin typeface="Adobe Arabic" panose="02040503050201020203" pitchFamily="18" charset="-78"/>
                <a:ea typeface="Montserrat Regular"/>
                <a:cs typeface="Adobe Arabic" panose="02040503050201020203" pitchFamily="18" charset="-78"/>
                <a:sym typeface="Helvetica" panose="020B0604020202020204" pitchFamily="34" charset="0"/>
              </a:rPr>
              <a:t> تقييم كل مرحلة من مراحل دورة حياة النظام     (             )</a:t>
            </a:r>
          </a:p>
          <a:p>
            <a:pPr marL="1143000" indent="-1143000" algn="r" rtl="1">
              <a:lnSpc>
                <a:spcPct val="150000"/>
              </a:lnSpc>
              <a:buFontTx/>
              <a:buAutoNum type="arabicPeriod"/>
            </a:pPr>
            <a:r>
              <a:rPr lang="ar-SA" sz="6000" b="1" dirty="0">
                <a:solidFill>
                  <a:prstClr val="black"/>
                </a:solidFill>
                <a:latin typeface="Adobe Arabic" panose="02040503050201020203" pitchFamily="18" charset="-78"/>
                <a:cs typeface="Adobe Arabic" panose="02040503050201020203" pitchFamily="18" charset="-78"/>
                <a:sym typeface="Helvetica" panose="020B0604020202020204" pitchFamily="34" charset="0"/>
              </a:rPr>
              <a:t>يتضمن التقييم اتخاذ بعض القرارات الصعبة               </a:t>
            </a:r>
            <a:r>
              <a:rPr lang="ar-SA" altLang="ar-SA" sz="6000" b="1" dirty="0">
                <a:solidFill>
                  <a:prstClr val="black"/>
                </a:solidFill>
                <a:latin typeface="Adobe Arabic" panose="02040503050201020203" pitchFamily="18" charset="-78"/>
                <a:ea typeface="Montserrat Regular"/>
                <a:cs typeface="Adobe Arabic" panose="02040503050201020203" pitchFamily="18" charset="-78"/>
                <a:sym typeface="Helvetica" panose="020B0604020202020204" pitchFamily="34" charset="0"/>
              </a:rPr>
              <a:t>(             )</a:t>
            </a:r>
          </a:p>
          <a:p>
            <a:pPr marL="1143000" indent="-1143000" algn="r" rtl="1">
              <a:lnSpc>
                <a:spcPct val="150000"/>
              </a:lnSpc>
              <a:buAutoNum type="arabicPeriod"/>
            </a:pPr>
            <a:r>
              <a:rPr lang="ar-SA" sz="6000" b="1" dirty="0">
                <a:solidFill>
                  <a:prstClr val="black"/>
                </a:solidFill>
                <a:latin typeface="Adobe Arabic" panose="02040503050201020203" pitchFamily="18" charset="-78"/>
                <a:cs typeface="Adobe Arabic" panose="02040503050201020203" pitchFamily="18" charset="-78"/>
                <a:sym typeface="Helvetica" panose="020B0604020202020204" pitchFamily="34" charset="0"/>
              </a:rPr>
              <a:t>وجود مشكلة في التصميم لا يؤدي إلى ظهور مشكلات</a:t>
            </a:r>
          </a:p>
          <a:p>
            <a:pPr algn="r" rtl="1">
              <a:lnSpc>
                <a:spcPct val="150000"/>
              </a:lnSpc>
            </a:pPr>
            <a:r>
              <a:rPr lang="ar-SA" sz="6000" b="1" dirty="0">
                <a:solidFill>
                  <a:prstClr val="black"/>
                </a:solidFill>
                <a:latin typeface="Adobe Arabic" panose="02040503050201020203" pitchFamily="18" charset="-78"/>
                <a:cs typeface="Adobe Arabic" panose="02040503050201020203" pitchFamily="18" charset="-78"/>
                <a:sym typeface="Helvetica" panose="020B0604020202020204" pitchFamily="34" charset="0"/>
              </a:rPr>
              <a:t> أكبر لاحقً أثناء التطوير أو عند التنفيذ واستخدام النظام      </a:t>
            </a:r>
            <a:r>
              <a:rPr lang="ar-SA" altLang="ar-SA" sz="6000" b="1" dirty="0">
                <a:solidFill>
                  <a:prstClr val="black"/>
                </a:solidFill>
                <a:latin typeface="Adobe Arabic" panose="02040503050201020203" pitchFamily="18" charset="-78"/>
                <a:ea typeface="Montserrat Regular"/>
                <a:cs typeface="Adobe Arabic" panose="02040503050201020203" pitchFamily="18" charset="-78"/>
                <a:sym typeface="Helvetica" panose="020B0604020202020204" pitchFamily="34" charset="0"/>
              </a:rPr>
              <a:t>(             )</a:t>
            </a:r>
            <a:r>
              <a:rPr lang="ar-SA" sz="6000" b="1" dirty="0">
                <a:solidFill>
                  <a:prstClr val="black"/>
                </a:solidFill>
                <a:latin typeface="Adobe Arabic" panose="02040503050201020203" pitchFamily="18" charset="-78"/>
                <a:cs typeface="Adobe Arabic" panose="02040503050201020203" pitchFamily="18" charset="-78"/>
                <a:sym typeface="Helvetica" panose="020B0604020202020204" pitchFamily="34" charset="0"/>
              </a:rPr>
              <a:t>                    </a:t>
            </a:r>
            <a:endParaRPr lang="ar-SA" dirty="0"/>
          </a:p>
        </p:txBody>
      </p:sp>
      <p:sp>
        <p:nvSpPr>
          <p:cNvPr id="3" name="Exellence">
            <a:extLst>
              <a:ext uri="{FF2B5EF4-FFF2-40B4-BE49-F238E27FC236}">
                <a16:creationId xmlns:a16="http://schemas.microsoft.com/office/drawing/2014/main" id="{36624A28-FA0E-4628-5FC9-BFC347A9B141}"/>
              </a:ext>
            </a:extLst>
          </p:cNvPr>
          <p:cNvSpPr>
            <a:spLocks noChangeArrowheads="1"/>
          </p:cNvSpPr>
          <p:nvPr/>
        </p:nvSpPr>
        <p:spPr bwMode="auto">
          <a:xfrm>
            <a:off x="2010750" y="1866900"/>
            <a:ext cx="15058050" cy="1269578"/>
          </a:xfrm>
          <a:prstGeom prst="rect">
            <a:avLst/>
          </a:prstGeom>
          <a:noFill/>
          <a:ln>
            <a:noFill/>
          </a:ln>
        </p:spPr>
        <p:txBody>
          <a:bodyPr wrap="square" lIns="0" tIns="0" rIns="0" bIns="0" anchor="ctr">
            <a:spAutoFit/>
          </a:bodyPr>
          <a:lstStyle>
            <a:lvl1pPr defTabSz="1155700">
              <a:defRPr>
                <a:solidFill>
                  <a:schemeClr val="tx1"/>
                </a:solidFill>
                <a:latin typeface="Arial" panose="020B0604020202020204" pitchFamily="34" charset="0"/>
                <a:cs typeface="Arial" panose="020B0604020202020204" pitchFamily="34" charset="0"/>
              </a:defRPr>
            </a:lvl1pPr>
            <a:lvl2pPr marL="742950" indent="-285750" defTabSz="1155700">
              <a:defRPr>
                <a:solidFill>
                  <a:schemeClr val="tx1"/>
                </a:solidFill>
                <a:latin typeface="Arial" panose="020B0604020202020204" pitchFamily="34" charset="0"/>
                <a:cs typeface="Arial" panose="020B0604020202020204" pitchFamily="34" charset="0"/>
              </a:defRPr>
            </a:lvl2pPr>
            <a:lvl3pPr marL="1143000" indent="-228600" defTabSz="1155700">
              <a:defRPr>
                <a:solidFill>
                  <a:schemeClr val="tx1"/>
                </a:solidFill>
                <a:latin typeface="Arial" panose="020B0604020202020204" pitchFamily="34" charset="0"/>
                <a:cs typeface="Arial" panose="020B0604020202020204" pitchFamily="34" charset="0"/>
              </a:defRPr>
            </a:lvl3pPr>
            <a:lvl4pPr marL="1600200" indent="-228600" defTabSz="1155700">
              <a:defRPr>
                <a:solidFill>
                  <a:schemeClr val="tx1"/>
                </a:solidFill>
                <a:latin typeface="Arial" panose="020B0604020202020204" pitchFamily="34" charset="0"/>
                <a:cs typeface="Arial" panose="020B0604020202020204" pitchFamily="34" charset="0"/>
              </a:defRPr>
            </a:lvl4pPr>
            <a:lvl5pPr marL="2057400" indent="-228600" defTabSz="1155700">
              <a:defRPr>
                <a:solidFill>
                  <a:schemeClr val="tx1"/>
                </a:solidFill>
                <a:latin typeface="Arial" panose="020B0604020202020204" pitchFamily="34" charset="0"/>
                <a:cs typeface="Arial" panose="020B0604020202020204" pitchFamily="34" charset="0"/>
              </a:defRPr>
            </a:lvl5pPr>
            <a:lvl6pPr marL="25146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a:lnSpc>
                <a:spcPct val="150000"/>
              </a:lnSpc>
              <a:defRPr/>
            </a:pPr>
            <a:r>
              <a:rPr lang="ar-SA" altLang="ar-SA" sz="6000" b="1" dirty="0">
                <a:solidFill>
                  <a:srgbClr val="800000"/>
                </a:solidFill>
                <a:latin typeface="Adobe Arabic" panose="02040503050201020203" pitchFamily="18" charset="-78"/>
                <a:ea typeface="Montserrat Regular"/>
                <a:cs typeface="Adobe Arabic" panose="02040503050201020203" pitchFamily="18" charset="-78"/>
                <a:sym typeface="Helvetica" panose="020B0604020202020204" pitchFamily="34" charset="0"/>
              </a:rPr>
              <a:t>ضعي عبارة صح أمام العبارات الصحيحة و عبارة خطأ أمام العبارات الخاطئة </a:t>
            </a:r>
          </a:p>
        </p:txBody>
      </p:sp>
      <p:sp>
        <p:nvSpPr>
          <p:cNvPr id="31" name="Freeform 31"/>
          <p:cNvSpPr/>
          <p:nvPr/>
        </p:nvSpPr>
        <p:spPr>
          <a:xfrm rot="-1803884">
            <a:off x="2646289" y="9104604"/>
            <a:ext cx="2366203" cy="955086"/>
          </a:xfrm>
          <a:custGeom>
            <a:avLst/>
            <a:gdLst/>
            <a:ahLst/>
            <a:cxnLst/>
            <a:rect l="l" t="t" r="r" b="b"/>
            <a:pathLst>
              <a:path w="2366203" h="955086">
                <a:moveTo>
                  <a:pt x="0" y="0"/>
                </a:moveTo>
                <a:lnTo>
                  <a:pt x="2366203" y="0"/>
                </a:lnTo>
                <a:lnTo>
                  <a:pt x="2366203" y="955086"/>
                </a:lnTo>
                <a:lnTo>
                  <a:pt x="0" y="9550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ar-SA"/>
          </a:p>
        </p:txBody>
      </p:sp>
      <p:pic>
        <p:nvPicPr>
          <p:cNvPr id="2050" name="Picture 2" descr="Approved Clip Art Download - ClipArt Best - ClipArt Best">
            <a:extLst>
              <a:ext uri="{FF2B5EF4-FFF2-40B4-BE49-F238E27FC236}">
                <a16:creationId xmlns:a16="http://schemas.microsoft.com/office/drawing/2014/main" id="{95417402-786C-AE02-5C7C-13D2BD6FA168}"/>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29390" y="3245517"/>
            <a:ext cx="1030358" cy="9551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pproved Clip Art Download - ClipArt Best - ClipArt Best">
            <a:extLst>
              <a:ext uri="{FF2B5EF4-FFF2-40B4-BE49-F238E27FC236}">
                <a16:creationId xmlns:a16="http://schemas.microsoft.com/office/drawing/2014/main" id="{54F6D8BF-B315-7259-26BB-89E043C8EA42}"/>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3514" y="4549190"/>
            <a:ext cx="1030358" cy="9551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rror Clip Art at Clker.com - vector clip art online, royalty free &amp; public  domain">
            <a:extLst>
              <a:ext uri="{FF2B5EF4-FFF2-40B4-BE49-F238E27FC236}">
                <a16:creationId xmlns:a16="http://schemas.microsoft.com/office/drawing/2014/main" id="{255BFE02-7C53-737B-A99C-9F2E1514768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17412" y="7503777"/>
            <a:ext cx="1022252" cy="979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72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down)">
                                      <p:cBhvr>
                                        <p:cTn id="11" dur="500"/>
                                        <p:tgtEl>
                                          <p:spTgt spid="5">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down)">
                                      <p:cBhvr>
                                        <p:cTn id="15" dur="500"/>
                                        <p:tgtEl>
                                          <p:spTgt spid="5">
                                            <p:txEl>
                                              <p:pRg st="2" end="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wipe(down)">
                                      <p:cBhvr>
                                        <p:cTn id="19" dur="500"/>
                                        <p:tgtEl>
                                          <p:spTgt spid="5">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wipe(down)">
                                      <p:cBhvr>
                                        <p:cTn id="34"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ar-SA"/>
          </a:p>
        </p:txBody>
      </p:sp>
      <p:sp>
        <p:nvSpPr>
          <p:cNvPr id="4" name="Freeform 4"/>
          <p:cNvSpPr/>
          <p:nvPr/>
        </p:nvSpPr>
        <p:spPr>
          <a:xfrm rot="1699596">
            <a:off x="3397929" y="1529187"/>
            <a:ext cx="862925" cy="812718"/>
          </a:xfrm>
          <a:custGeom>
            <a:avLst/>
            <a:gdLst/>
            <a:ahLst/>
            <a:cxnLst/>
            <a:rect l="l" t="t" r="r" b="b"/>
            <a:pathLst>
              <a:path w="862925" h="812718">
                <a:moveTo>
                  <a:pt x="0" y="0"/>
                </a:moveTo>
                <a:lnTo>
                  <a:pt x="862925" y="0"/>
                </a:lnTo>
                <a:lnTo>
                  <a:pt x="862925" y="812718"/>
                </a:lnTo>
                <a:lnTo>
                  <a:pt x="0" y="8127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ar-SA"/>
          </a:p>
        </p:txBody>
      </p:sp>
      <p:sp>
        <p:nvSpPr>
          <p:cNvPr id="6" name="Freeform 6"/>
          <p:cNvSpPr/>
          <p:nvPr/>
        </p:nvSpPr>
        <p:spPr>
          <a:xfrm rot="2962300">
            <a:off x="-662544" y="-398389"/>
            <a:ext cx="2786716" cy="2854178"/>
          </a:xfrm>
          <a:custGeom>
            <a:avLst/>
            <a:gdLst/>
            <a:ahLst/>
            <a:cxnLst/>
            <a:rect l="l" t="t" r="r" b="b"/>
            <a:pathLst>
              <a:path w="2786716" h="2854178">
                <a:moveTo>
                  <a:pt x="0" y="0"/>
                </a:moveTo>
                <a:lnTo>
                  <a:pt x="2786715" y="0"/>
                </a:lnTo>
                <a:lnTo>
                  <a:pt x="2786715" y="2854178"/>
                </a:lnTo>
                <a:lnTo>
                  <a:pt x="0" y="2854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a:p>
        </p:txBody>
      </p:sp>
      <p:sp>
        <p:nvSpPr>
          <p:cNvPr id="20" name="Freeform 20"/>
          <p:cNvSpPr/>
          <p:nvPr/>
        </p:nvSpPr>
        <p:spPr>
          <a:xfrm rot="1546427">
            <a:off x="13538009" y="1759590"/>
            <a:ext cx="813183" cy="680117"/>
          </a:xfrm>
          <a:custGeom>
            <a:avLst/>
            <a:gdLst/>
            <a:ahLst/>
            <a:cxnLst/>
            <a:rect l="l" t="t" r="r" b="b"/>
            <a:pathLst>
              <a:path w="813183" h="680117">
                <a:moveTo>
                  <a:pt x="0" y="0"/>
                </a:moveTo>
                <a:lnTo>
                  <a:pt x="813183" y="0"/>
                </a:lnTo>
                <a:lnTo>
                  <a:pt x="813183" y="680116"/>
                </a:lnTo>
                <a:lnTo>
                  <a:pt x="0" y="6801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ar-SA"/>
          </a:p>
        </p:txBody>
      </p:sp>
      <p:grpSp>
        <p:nvGrpSpPr>
          <p:cNvPr id="24" name="مجموعة 23">
            <a:extLst>
              <a:ext uri="{FF2B5EF4-FFF2-40B4-BE49-F238E27FC236}">
                <a16:creationId xmlns:a16="http://schemas.microsoft.com/office/drawing/2014/main" id="{9939E935-7428-9E46-10E3-1023716EA98A}"/>
              </a:ext>
            </a:extLst>
          </p:cNvPr>
          <p:cNvGrpSpPr/>
          <p:nvPr/>
        </p:nvGrpSpPr>
        <p:grpSpPr>
          <a:xfrm>
            <a:off x="5257800" y="208274"/>
            <a:ext cx="11977777" cy="1159829"/>
            <a:chOff x="1521370" y="593817"/>
            <a:chExt cx="11977777" cy="1159829"/>
          </a:xfrm>
        </p:grpSpPr>
        <p:grpSp>
          <p:nvGrpSpPr>
            <p:cNvPr id="25" name="Group 2">
              <a:extLst>
                <a:ext uri="{FF2B5EF4-FFF2-40B4-BE49-F238E27FC236}">
                  <a16:creationId xmlns:a16="http://schemas.microsoft.com/office/drawing/2014/main" id="{AC20E638-8A5E-A6A9-5FC3-044FA0C8AC4A}"/>
                </a:ext>
              </a:extLst>
            </p:cNvPr>
            <p:cNvGrpSpPr/>
            <p:nvPr/>
          </p:nvGrpSpPr>
          <p:grpSpPr>
            <a:xfrm>
              <a:off x="1521370" y="593817"/>
              <a:ext cx="11977777" cy="1159829"/>
              <a:chOff x="-5271045" y="0"/>
              <a:chExt cx="15970375" cy="1546438"/>
            </a:xfrm>
          </p:grpSpPr>
          <p:sp>
            <p:nvSpPr>
              <p:cNvPr id="28" name="Freeform 4">
                <a:extLst>
                  <a:ext uri="{FF2B5EF4-FFF2-40B4-BE49-F238E27FC236}">
                    <a16:creationId xmlns:a16="http://schemas.microsoft.com/office/drawing/2014/main" id="{8EA80F63-5489-E832-5BB0-9D598EF71D43}"/>
                  </a:ext>
                </a:extLst>
              </p:cNvPr>
              <p:cNvSpPr/>
              <p:nvPr/>
            </p:nvSpPr>
            <p:spPr>
              <a:xfrm>
                <a:off x="-5271045" y="0"/>
                <a:ext cx="15381887" cy="1483315"/>
              </a:xfrm>
              <a:custGeom>
                <a:avLst/>
                <a:gdLst/>
                <a:ahLst/>
                <a:cxnLst/>
                <a:rect l="l" t="t" r="r" b="b"/>
                <a:pathLst>
                  <a:path w="2039731" h="299240">
                    <a:moveTo>
                      <a:pt x="0" y="0"/>
                    </a:moveTo>
                    <a:lnTo>
                      <a:pt x="2039731" y="0"/>
                    </a:lnTo>
                    <a:lnTo>
                      <a:pt x="2039731" y="299240"/>
                    </a:lnTo>
                    <a:lnTo>
                      <a:pt x="0" y="299240"/>
                    </a:lnTo>
                    <a:close/>
                  </a:path>
                </a:pathLst>
              </a:custGeom>
              <a:solidFill>
                <a:schemeClr val="accent2">
                  <a:lumMod val="60000"/>
                  <a:lumOff val="40000"/>
                </a:schemeClr>
              </a:solidFill>
              <a:ln>
                <a:noFill/>
              </a:ln>
            </p:spPr>
            <p:txBody>
              <a:bodyPr/>
              <a:lstStyle/>
              <a:p>
                <a:pPr algn="r" rtl="1"/>
                <a:endParaRPr lang="ar-SA">
                  <a:cs typeface="PT Bold Heading" panose="02010400000000000000" pitchFamily="2" charset="-78"/>
                </a:endParaRPr>
              </a:p>
            </p:txBody>
          </p:sp>
          <p:sp>
            <p:nvSpPr>
              <p:cNvPr id="30" name="Freeform 7">
                <a:extLst>
                  <a:ext uri="{FF2B5EF4-FFF2-40B4-BE49-F238E27FC236}">
                    <a16:creationId xmlns:a16="http://schemas.microsoft.com/office/drawing/2014/main" id="{B69969F9-18B4-16FF-C629-445CA1F9D67B}"/>
                  </a:ext>
                </a:extLst>
              </p:cNvPr>
              <p:cNvSpPr/>
              <p:nvPr/>
            </p:nvSpPr>
            <p:spPr>
              <a:xfrm>
                <a:off x="-4559845" y="217089"/>
                <a:ext cx="14670684" cy="1266225"/>
              </a:xfrm>
              <a:custGeom>
                <a:avLst/>
                <a:gdLst/>
                <a:ahLst/>
                <a:cxnLst/>
                <a:rect l="l" t="t" r="r" b="b"/>
                <a:pathLst>
                  <a:path w="1971439" h="255445">
                    <a:moveTo>
                      <a:pt x="9988" y="0"/>
                    </a:moveTo>
                    <a:lnTo>
                      <a:pt x="1961451" y="0"/>
                    </a:lnTo>
                    <a:cubicBezTo>
                      <a:pt x="1966967" y="0"/>
                      <a:pt x="1971439" y="4472"/>
                      <a:pt x="1971439" y="9988"/>
                    </a:cubicBezTo>
                    <a:lnTo>
                      <a:pt x="1971439" y="245457"/>
                    </a:lnTo>
                    <a:cubicBezTo>
                      <a:pt x="1971439" y="248106"/>
                      <a:pt x="1970387" y="250646"/>
                      <a:pt x="1968514" y="252519"/>
                    </a:cubicBezTo>
                    <a:cubicBezTo>
                      <a:pt x="1966641" y="254392"/>
                      <a:pt x="1964100" y="255445"/>
                      <a:pt x="1961451" y="255445"/>
                    </a:cubicBezTo>
                    <a:lnTo>
                      <a:pt x="9988" y="255445"/>
                    </a:lnTo>
                    <a:cubicBezTo>
                      <a:pt x="7339" y="255445"/>
                      <a:pt x="4799" y="254392"/>
                      <a:pt x="2925" y="252519"/>
                    </a:cubicBezTo>
                    <a:cubicBezTo>
                      <a:pt x="1052" y="250646"/>
                      <a:pt x="0" y="248106"/>
                      <a:pt x="0" y="245457"/>
                    </a:cubicBezTo>
                    <a:lnTo>
                      <a:pt x="0" y="9988"/>
                    </a:lnTo>
                    <a:cubicBezTo>
                      <a:pt x="0" y="7339"/>
                      <a:pt x="1052" y="4799"/>
                      <a:pt x="2925" y="2925"/>
                    </a:cubicBezTo>
                    <a:cubicBezTo>
                      <a:pt x="4799" y="1052"/>
                      <a:pt x="7339" y="0"/>
                      <a:pt x="9988" y="0"/>
                    </a:cubicBezTo>
                    <a:close/>
                  </a:path>
                </a:pathLst>
              </a:custGeom>
              <a:solidFill>
                <a:srgbClr val="FFFFFF"/>
              </a:solidFill>
              <a:ln w="38100">
                <a:solidFill>
                  <a:schemeClr val="accent2">
                    <a:lumMod val="75000"/>
                  </a:schemeClr>
                </a:solidFill>
              </a:ln>
              <a:effectLst>
                <a:outerShdw blurRad="50800" dist="38100" dir="5400000" algn="t" rotWithShape="0">
                  <a:prstClr val="black">
                    <a:alpha val="40000"/>
                  </a:prstClr>
                </a:outerShdw>
              </a:effectLst>
            </p:spPr>
            <p:txBody>
              <a:bodyPr/>
              <a:lstStyle/>
              <a:p>
                <a:pPr algn="r" rtl="1"/>
                <a:endParaRPr lang="ar-SA">
                  <a:cs typeface="PT Bold Heading" panose="02010400000000000000" pitchFamily="2" charset="-78"/>
                </a:endParaRPr>
              </a:p>
            </p:txBody>
          </p:sp>
          <p:sp>
            <p:nvSpPr>
              <p:cNvPr id="32" name="TextBox 9">
                <a:extLst>
                  <a:ext uri="{FF2B5EF4-FFF2-40B4-BE49-F238E27FC236}">
                    <a16:creationId xmlns:a16="http://schemas.microsoft.com/office/drawing/2014/main" id="{30438ECF-1973-25E0-17C0-1340F6F45C67}"/>
                  </a:ext>
                </a:extLst>
              </p:cNvPr>
              <p:cNvSpPr txBox="1"/>
              <p:nvPr/>
            </p:nvSpPr>
            <p:spPr>
              <a:xfrm>
                <a:off x="-4233933" y="489169"/>
                <a:ext cx="13249983" cy="807913"/>
              </a:xfrm>
              <a:prstGeom prst="rect">
                <a:avLst/>
              </a:prstGeom>
            </p:spPr>
            <p:txBody>
              <a:bodyPr wrap="square" lIns="0" tIns="0" rIns="0" bIns="0" rtlCol="0" anchor="t">
                <a:spAutoFit/>
              </a:bodyPr>
              <a:lstStyle/>
              <a:p>
                <a:pPr algn="ctr" rtl="1">
                  <a:lnSpc>
                    <a:spcPts val="3883"/>
                  </a:lnSpc>
                </a:pPr>
                <a:r>
                  <a:rPr lang="ar-SA" sz="6000" b="1" dirty="0">
                    <a:solidFill>
                      <a:srgbClr val="17383E"/>
                    </a:solidFill>
                    <a:latin typeface="Adobe Arabic" panose="02040503050201020203" pitchFamily="18" charset="-78"/>
                    <a:cs typeface="Adobe Arabic" panose="02040503050201020203" pitchFamily="18" charset="-78"/>
                  </a:rPr>
                  <a:t>التقييم </a:t>
                </a:r>
                <a:r>
                  <a:rPr lang="en-US" sz="6000" b="1" dirty="0">
                    <a:solidFill>
                      <a:srgbClr val="17383E"/>
                    </a:solidFill>
                    <a:latin typeface="Adobe Arabic" panose="02040503050201020203" pitchFamily="18" charset="-78"/>
                    <a:cs typeface="Adobe Arabic" panose="02040503050201020203" pitchFamily="18" charset="-78"/>
                  </a:rPr>
                  <a:t>Evaluation</a:t>
                </a:r>
                <a:r>
                  <a:rPr lang="ar-SA" sz="6000" b="1" dirty="0">
                    <a:solidFill>
                      <a:srgbClr val="17383E"/>
                    </a:solidFill>
                    <a:latin typeface="Adobe Arabic" panose="02040503050201020203" pitchFamily="18" charset="-78"/>
                    <a:cs typeface="Adobe Arabic" panose="02040503050201020203" pitchFamily="18" charset="-78"/>
                  </a:rPr>
                  <a:t> </a:t>
                </a:r>
                <a:endParaRPr lang="en-US" sz="4500" b="1" dirty="0">
                  <a:solidFill>
                    <a:srgbClr val="17383E"/>
                  </a:solidFill>
                  <a:latin typeface="Corbel Light" panose="020B0303020204020204" pitchFamily="34" charset="0"/>
                  <a:cs typeface="Sakkal Majalla" panose="02000000000000000000" pitchFamily="2" charset="-78"/>
                </a:endParaRPr>
              </a:p>
            </p:txBody>
          </p:sp>
          <p:sp>
            <p:nvSpPr>
              <p:cNvPr id="33" name="Freeform 11">
                <a:extLst>
                  <a:ext uri="{FF2B5EF4-FFF2-40B4-BE49-F238E27FC236}">
                    <a16:creationId xmlns:a16="http://schemas.microsoft.com/office/drawing/2014/main" id="{929EF237-6FBF-5A85-A5CB-268C709DFD96}"/>
                  </a:ext>
                </a:extLst>
              </p:cNvPr>
              <p:cNvSpPr/>
              <p:nvPr/>
            </p:nvSpPr>
            <p:spPr>
              <a:xfrm>
                <a:off x="9159792" y="0"/>
                <a:ext cx="1539538" cy="154643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60000"/>
                  <a:lumOff val="40000"/>
                </a:schemeClr>
              </a:solidFill>
              <a:ln>
                <a:solidFill>
                  <a:schemeClr val="accent2">
                    <a:lumMod val="75000"/>
                  </a:schemeClr>
                </a:solidFill>
              </a:ln>
            </p:spPr>
            <p:txBody>
              <a:bodyPr/>
              <a:lstStyle/>
              <a:p>
                <a:pPr algn="r" rtl="1"/>
                <a:endParaRPr lang="ar-SA">
                  <a:cs typeface="PT Bold Heading" panose="02010400000000000000" pitchFamily="2" charset="-78"/>
                </a:endParaRPr>
              </a:p>
            </p:txBody>
          </p:sp>
          <p:sp>
            <p:nvSpPr>
              <p:cNvPr id="34" name="TextBox 13">
                <a:extLst>
                  <a:ext uri="{FF2B5EF4-FFF2-40B4-BE49-F238E27FC236}">
                    <a16:creationId xmlns:a16="http://schemas.microsoft.com/office/drawing/2014/main" id="{EEB91FB4-A99C-34C3-426A-2DBE193A5917}"/>
                  </a:ext>
                </a:extLst>
              </p:cNvPr>
              <p:cNvSpPr txBox="1"/>
              <p:nvPr/>
            </p:nvSpPr>
            <p:spPr>
              <a:xfrm>
                <a:off x="9517371" y="426045"/>
                <a:ext cx="921075" cy="756617"/>
              </a:xfrm>
              <a:prstGeom prst="rect">
                <a:avLst/>
              </a:prstGeom>
            </p:spPr>
            <p:txBody>
              <a:bodyPr wrap="square" lIns="0" tIns="0" rIns="0" bIns="0" rtlCol="0" anchor="t">
                <a:spAutoFit/>
              </a:bodyPr>
              <a:lstStyle/>
              <a:p>
                <a:pPr algn="ctr" rtl="1">
                  <a:lnSpc>
                    <a:spcPts val="3883"/>
                  </a:lnSpc>
                </a:pPr>
                <a:endParaRPr lang="en-US" sz="5000" b="1" dirty="0">
                  <a:solidFill>
                    <a:srgbClr val="FFFFFF"/>
                  </a:solidFill>
                  <a:latin typeface="Sakkal Majalla" panose="02000000000000000000" pitchFamily="2" charset="-78"/>
                  <a:cs typeface="Sakkal Majalla" panose="02000000000000000000" pitchFamily="2" charset="-78"/>
                </a:endParaRPr>
              </a:p>
            </p:txBody>
          </p:sp>
        </p:grpSp>
        <p:sp>
          <p:nvSpPr>
            <p:cNvPr id="26" name="مستطيل 25">
              <a:extLst>
                <a:ext uri="{FF2B5EF4-FFF2-40B4-BE49-F238E27FC236}">
                  <a16:creationId xmlns:a16="http://schemas.microsoft.com/office/drawing/2014/main" id="{BBD4D2A4-4B28-65A4-6D99-E58137E5AEEF}"/>
                </a:ext>
              </a:extLst>
            </p:cNvPr>
            <p:cNvSpPr/>
            <p:nvPr/>
          </p:nvSpPr>
          <p:spPr>
            <a:xfrm>
              <a:off x="12612678" y="759988"/>
              <a:ext cx="574195" cy="923330"/>
            </a:xfrm>
            <a:prstGeom prst="rect">
              <a:avLst/>
            </a:prstGeom>
            <a:noFill/>
          </p:spPr>
          <p:txBody>
            <a:bodyPr wrap="none" lIns="91440" tIns="45720" rIns="91440" bIns="45720">
              <a:spAutoFit/>
            </a:bodyPr>
            <a:lstStyle/>
            <a:p>
              <a:pPr algn="ctr"/>
              <a:r>
                <a:rPr lang="ar-SA" sz="5400" b="1" cap="none" spc="0" dirty="0">
                  <a:ln w="22225">
                    <a:solidFill>
                      <a:schemeClr val="tx2">
                        <a:lumMod val="75000"/>
                      </a:schemeClr>
                    </a:solidFill>
                    <a:prstDash val="solid"/>
                  </a:ln>
                  <a:effectLst/>
                </a:rPr>
                <a:t>7</a:t>
              </a:r>
            </a:p>
          </p:txBody>
        </p:sp>
      </p:grpSp>
      <p:sp>
        <p:nvSpPr>
          <p:cNvPr id="7" name="Freeform 7"/>
          <p:cNvSpPr/>
          <p:nvPr/>
        </p:nvSpPr>
        <p:spPr>
          <a:xfrm rot="8100000">
            <a:off x="16114224" y="900445"/>
            <a:ext cx="2290151" cy="1798810"/>
          </a:xfrm>
          <a:custGeom>
            <a:avLst/>
            <a:gdLst/>
            <a:ahLst/>
            <a:cxnLst/>
            <a:rect l="l" t="t" r="r" b="b"/>
            <a:pathLst>
              <a:path w="2290151" h="1798810">
                <a:moveTo>
                  <a:pt x="0" y="0"/>
                </a:moveTo>
                <a:lnTo>
                  <a:pt x="2290152" y="0"/>
                </a:lnTo>
                <a:lnTo>
                  <a:pt x="2290152" y="1798810"/>
                </a:lnTo>
                <a:lnTo>
                  <a:pt x="0" y="17988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ar-SA"/>
          </a:p>
        </p:txBody>
      </p:sp>
      <p:sp>
        <p:nvSpPr>
          <p:cNvPr id="46" name="TextBox 29">
            <a:extLst>
              <a:ext uri="{FF2B5EF4-FFF2-40B4-BE49-F238E27FC236}">
                <a16:creationId xmlns:a16="http://schemas.microsoft.com/office/drawing/2014/main" id="{ADDC5E96-1172-C5F2-A064-85D2D78FB76F}"/>
              </a:ext>
            </a:extLst>
          </p:cNvPr>
          <p:cNvSpPr txBox="1"/>
          <p:nvPr/>
        </p:nvSpPr>
        <p:spPr>
          <a:xfrm>
            <a:off x="4544980" y="6710315"/>
            <a:ext cx="11535944"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47" name="Freeform 3">
            <a:extLst>
              <a:ext uri="{FF2B5EF4-FFF2-40B4-BE49-F238E27FC236}">
                <a16:creationId xmlns:a16="http://schemas.microsoft.com/office/drawing/2014/main" id="{A05E1D69-8E74-FC63-EAD5-5CE606D5DF38}"/>
              </a:ext>
            </a:extLst>
          </p:cNvPr>
          <p:cNvSpPr/>
          <p:nvPr/>
        </p:nvSpPr>
        <p:spPr>
          <a:xfrm>
            <a:off x="642608" y="876300"/>
            <a:ext cx="16616691" cy="8547806"/>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1"/>
            <a:stretch>
              <a:fillRect t="-451" r="-56646" b="-4863"/>
            </a:stretch>
          </a:blipFill>
        </p:spPr>
        <p:txBody>
          <a:bodyPr/>
          <a:lstStyle/>
          <a:p>
            <a:endParaRPr lang="ar-SA"/>
          </a:p>
        </p:txBody>
      </p:sp>
      <p:sp>
        <p:nvSpPr>
          <p:cNvPr id="5" name="مربع نص 4">
            <a:extLst>
              <a:ext uri="{FF2B5EF4-FFF2-40B4-BE49-F238E27FC236}">
                <a16:creationId xmlns:a16="http://schemas.microsoft.com/office/drawing/2014/main" id="{90508309-E9BF-DED4-B1B2-47D34B905B1C}"/>
              </a:ext>
            </a:extLst>
          </p:cNvPr>
          <p:cNvSpPr txBox="1"/>
          <p:nvPr/>
        </p:nvSpPr>
        <p:spPr>
          <a:xfrm>
            <a:off x="488891" y="2857500"/>
            <a:ext cx="16732309" cy="5516895"/>
          </a:xfrm>
          <a:prstGeom prst="rect">
            <a:avLst/>
          </a:prstGeom>
          <a:noFill/>
        </p:spPr>
        <p:txBody>
          <a:bodyPr wrap="square" rtlCol="1">
            <a:spAutoFit/>
          </a:bodyPr>
          <a:lstStyle/>
          <a:p>
            <a:pPr marL="1143000" indent="-1143000" algn="r" rtl="1">
              <a:lnSpc>
                <a:spcPct val="150000"/>
              </a:lnSpc>
              <a:buAutoNum type="arabicPeriod"/>
            </a:pPr>
            <a:r>
              <a:rPr kumimoji="0" lang="ar-SA" altLang="ar-SA" sz="6000" b="1" i="0" u="none" strike="noStrike" kern="1200" cap="none" spc="0" normalizeH="0" baseline="0" noProof="0" dirty="0">
                <a:ln>
                  <a:noFill/>
                </a:ln>
                <a:solidFill>
                  <a:prstClr val="black"/>
                </a:solidFill>
                <a:effectLst/>
                <a:uLnTx/>
                <a:uFillTx/>
                <a:latin typeface="Adobe Arabic" panose="02040503050201020203" pitchFamily="18" charset="-78"/>
                <a:ea typeface="Montserrat Regular"/>
                <a:cs typeface="Adobe Arabic" panose="02040503050201020203" pitchFamily="18" charset="-78"/>
                <a:sym typeface="Helvetica" panose="020B0604020202020204" pitchFamily="34" charset="0"/>
              </a:rPr>
              <a:t>يجب</a:t>
            </a:r>
            <a:r>
              <a:rPr kumimoji="0" lang="ar-SA" altLang="ar-SA" sz="6000" b="1" i="0" u="none" strike="noStrike" kern="1200" cap="none" spc="0" normalizeH="0" noProof="0" dirty="0">
                <a:ln>
                  <a:noFill/>
                </a:ln>
                <a:solidFill>
                  <a:prstClr val="black"/>
                </a:solidFill>
                <a:effectLst/>
                <a:uLnTx/>
                <a:uFillTx/>
                <a:latin typeface="Adobe Arabic" panose="02040503050201020203" pitchFamily="18" charset="-78"/>
                <a:ea typeface="Montserrat Regular"/>
                <a:cs typeface="Adobe Arabic" panose="02040503050201020203" pitchFamily="18" charset="-78"/>
                <a:sym typeface="Helvetica" panose="020B0604020202020204" pitchFamily="34" charset="0"/>
              </a:rPr>
              <a:t> تقييم كل مرحلة من مراحل دورة حياة النظام     (             )</a:t>
            </a:r>
          </a:p>
          <a:p>
            <a:pPr marL="1143000" indent="-1143000" algn="r" rtl="1">
              <a:lnSpc>
                <a:spcPct val="150000"/>
              </a:lnSpc>
              <a:buFontTx/>
              <a:buAutoNum type="arabicPeriod"/>
            </a:pPr>
            <a:r>
              <a:rPr lang="ar-SA" sz="6000" b="1" dirty="0">
                <a:solidFill>
                  <a:prstClr val="black"/>
                </a:solidFill>
                <a:latin typeface="Adobe Arabic" panose="02040503050201020203" pitchFamily="18" charset="-78"/>
                <a:cs typeface="Adobe Arabic" panose="02040503050201020203" pitchFamily="18" charset="-78"/>
                <a:sym typeface="Helvetica" panose="020B0604020202020204" pitchFamily="34" charset="0"/>
              </a:rPr>
              <a:t>يتضمن التقييم اتخاذ بعض القرارات الصعبة               </a:t>
            </a:r>
            <a:r>
              <a:rPr lang="ar-SA" altLang="ar-SA" sz="6000" b="1" dirty="0">
                <a:solidFill>
                  <a:prstClr val="black"/>
                </a:solidFill>
                <a:latin typeface="Adobe Arabic" panose="02040503050201020203" pitchFamily="18" charset="-78"/>
                <a:ea typeface="Montserrat Regular"/>
                <a:cs typeface="Adobe Arabic" panose="02040503050201020203" pitchFamily="18" charset="-78"/>
                <a:sym typeface="Helvetica" panose="020B0604020202020204" pitchFamily="34" charset="0"/>
              </a:rPr>
              <a:t>(             )</a:t>
            </a:r>
          </a:p>
          <a:p>
            <a:pPr marL="1143000" indent="-1143000" algn="r" rtl="1">
              <a:lnSpc>
                <a:spcPct val="150000"/>
              </a:lnSpc>
              <a:buAutoNum type="arabicPeriod"/>
            </a:pPr>
            <a:r>
              <a:rPr lang="ar-SA" sz="6000" b="1" dirty="0">
                <a:solidFill>
                  <a:prstClr val="black"/>
                </a:solidFill>
                <a:latin typeface="Adobe Arabic" panose="02040503050201020203" pitchFamily="18" charset="-78"/>
                <a:cs typeface="Adobe Arabic" panose="02040503050201020203" pitchFamily="18" charset="-78"/>
                <a:sym typeface="Helvetica" panose="020B0604020202020204" pitchFamily="34" charset="0"/>
              </a:rPr>
              <a:t>وجود مشكلة في التصميم يؤدي إلى ظهور مشكلات</a:t>
            </a:r>
          </a:p>
          <a:p>
            <a:pPr algn="r" rtl="1">
              <a:lnSpc>
                <a:spcPct val="150000"/>
              </a:lnSpc>
            </a:pPr>
            <a:r>
              <a:rPr lang="ar-SA" sz="6000" b="1" dirty="0">
                <a:solidFill>
                  <a:prstClr val="black"/>
                </a:solidFill>
                <a:latin typeface="Adobe Arabic" panose="02040503050201020203" pitchFamily="18" charset="-78"/>
                <a:cs typeface="Adobe Arabic" panose="02040503050201020203" pitchFamily="18" charset="-78"/>
                <a:sym typeface="Helvetica" panose="020B0604020202020204" pitchFamily="34" charset="0"/>
              </a:rPr>
              <a:t> أكبر لاحقً أثناء التطوير أو عند التنفيذ واستخدام النظام      </a:t>
            </a:r>
            <a:r>
              <a:rPr lang="ar-SA" altLang="ar-SA" sz="6000" b="1" dirty="0">
                <a:solidFill>
                  <a:prstClr val="black"/>
                </a:solidFill>
                <a:latin typeface="Adobe Arabic" panose="02040503050201020203" pitchFamily="18" charset="-78"/>
                <a:ea typeface="Montserrat Regular"/>
                <a:cs typeface="Adobe Arabic" panose="02040503050201020203" pitchFamily="18" charset="-78"/>
                <a:sym typeface="Helvetica" panose="020B0604020202020204" pitchFamily="34" charset="0"/>
              </a:rPr>
              <a:t>(             )</a:t>
            </a:r>
            <a:r>
              <a:rPr lang="ar-SA" sz="6000" b="1" dirty="0">
                <a:solidFill>
                  <a:prstClr val="black"/>
                </a:solidFill>
                <a:latin typeface="Adobe Arabic" panose="02040503050201020203" pitchFamily="18" charset="-78"/>
                <a:cs typeface="Adobe Arabic" panose="02040503050201020203" pitchFamily="18" charset="-78"/>
                <a:sym typeface="Helvetica" panose="020B0604020202020204" pitchFamily="34" charset="0"/>
              </a:rPr>
              <a:t>                    </a:t>
            </a:r>
            <a:endParaRPr lang="ar-SA" dirty="0"/>
          </a:p>
        </p:txBody>
      </p:sp>
      <p:sp>
        <p:nvSpPr>
          <p:cNvPr id="3" name="Exellence">
            <a:extLst>
              <a:ext uri="{FF2B5EF4-FFF2-40B4-BE49-F238E27FC236}">
                <a16:creationId xmlns:a16="http://schemas.microsoft.com/office/drawing/2014/main" id="{36624A28-FA0E-4628-5FC9-BFC347A9B141}"/>
              </a:ext>
            </a:extLst>
          </p:cNvPr>
          <p:cNvSpPr>
            <a:spLocks noChangeArrowheads="1"/>
          </p:cNvSpPr>
          <p:nvPr/>
        </p:nvSpPr>
        <p:spPr bwMode="auto">
          <a:xfrm>
            <a:off x="2010750" y="1866900"/>
            <a:ext cx="15058050" cy="1269578"/>
          </a:xfrm>
          <a:prstGeom prst="rect">
            <a:avLst/>
          </a:prstGeom>
          <a:noFill/>
          <a:ln>
            <a:noFill/>
          </a:ln>
        </p:spPr>
        <p:txBody>
          <a:bodyPr wrap="square" lIns="0" tIns="0" rIns="0" bIns="0" anchor="ctr">
            <a:spAutoFit/>
          </a:bodyPr>
          <a:lstStyle>
            <a:lvl1pPr defTabSz="1155700">
              <a:defRPr>
                <a:solidFill>
                  <a:schemeClr val="tx1"/>
                </a:solidFill>
                <a:latin typeface="Arial" panose="020B0604020202020204" pitchFamily="34" charset="0"/>
                <a:cs typeface="Arial" panose="020B0604020202020204" pitchFamily="34" charset="0"/>
              </a:defRPr>
            </a:lvl1pPr>
            <a:lvl2pPr marL="742950" indent="-285750" defTabSz="1155700">
              <a:defRPr>
                <a:solidFill>
                  <a:schemeClr val="tx1"/>
                </a:solidFill>
                <a:latin typeface="Arial" panose="020B0604020202020204" pitchFamily="34" charset="0"/>
                <a:cs typeface="Arial" panose="020B0604020202020204" pitchFamily="34" charset="0"/>
              </a:defRPr>
            </a:lvl2pPr>
            <a:lvl3pPr marL="1143000" indent="-228600" defTabSz="1155700">
              <a:defRPr>
                <a:solidFill>
                  <a:schemeClr val="tx1"/>
                </a:solidFill>
                <a:latin typeface="Arial" panose="020B0604020202020204" pitchFamily="34" charset="0"/>
                <a:cs typeface="Arial" panose="020B0604020202020204" pitchFamily="34" charset="0"/>
              </a:defRPr>
            </a:lvl3pPr>
            <a:lvl4pPr marL="1600200" indent="-228600" defTabSz="1155700">
              <a:defRPr>
                <a:solidFill>
                  <a:schemeClr val="tx1"/>
                </a:solidFill>
                <a:latin typeface="Arial" panose="020B0604020202020204" pitchFamily="34" charset="0"/>
                <a:cs typeface="Arial" panose="020B0604020202020204" pitchFamily="34" charset="0"/>
              </a:defRPr>
            </a:lvl4pPr>
            <a:lvl5pPr marL="2057400" indent="-228600" defTabSz="1155700">
              <a:defRPr>
                <a:solidFill>
                  <a:schemeClr val="tx1"/>
                </a:solidFill>
                <a:latin typeface="Arial" panose="020B0604020202020204" pitchFamily="34" charset="0"/>
                <a:cs typeface="Arial" panose="020B0604020202020204" pitchFamily="34" charset="0"/>
              </a:defRPr>
            </a:lvl5pPr>
            <a:lvl6pPr marL="25146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a:lnSpc>
                <a:spcPct val="150000"/>
              </a:lnSpc>
              <a:defRPr/>
            </a:pPr>
            <a:r>
              <a:rPr lang="ar-SA" altLang="ar-SA" sz="6000" b="1" dirty="0">
                <a:solidFill>
                  <a:srgbClr val="800000"/>
                </a:solidFill>
                <a:latin typeface="Adobe Arabic" panose="02040503050201020203" pitchFamily="18" charset="-78"/>
                <a:ea typeface="Montserrat Regular"/>
                <a:cs typeface="Adobe Arabic" panose="02040503050201020203" pitchFamily="18" charset="-78"/>
                <a:sym typeface="Helvetica" panose="020B0604020202020204" pitchFamily="34" charset="0"/>
              </a:rPr>
              <a:t>ضعي عبارة صح أمام العبارات الصحيحة و عبارة خطأ أمام العبارات الخاطئة </a:t>
            </a:r>
          </a:p>
        </p:txBody>
      </p:sp>
      <p:sp>
        <p:nvSpPr>
          <p:cNvPr id="31" name="Freeform 31"/>
          <p:cNvSpPr/>
          <p:nvPr/>
        </p:nvSpPr>
        <p:spPr>
          <a:xfrm rot="-1803884">
            <a:off x="2646289" y="9104604"/>
            <a:ext cx="2366203" cy="955086"/>
          </a:xfrm>
          <a:custGeom>
            <a:avLst/>
            <a:gdLst/>
            <a:ahLst/>
            <a:cxnLst/>
            <a:rect l="l" t="t" r="r" b="b"/>
            <a:pathLst>
              <a:path w="2366203" h="955086">
                <a:moveTo>
                  <a:pt x="0" y="0"/>
                </a:moveTo>
                <a:lnTo>
                  <a:pt x="2366203" y="0"/>
                </a:lnTo>
                <a:lnTo>
                  <a:pt x="2366203" y="955086"/>
                </a:lnTo>
                <a:lnTo>
                  <a:pt x="0" y="9550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ar-SA"/>
          </a:p>
        </p:txBody>
      </p:sp>
      <p:pic>
        <p:nvPicPr>
          <p:cNvPr id="2050" name="Picture 2" descr="Approved Clip Art Download - ClipArt Best - ClipArt Best">
            <a:extLst>
              <a:ext uri="{FF2B5EF4-FFF2-40B4-BE49-F238E27FC236}">
                <a16:creationId xmlns:a16="http://schemas.microsoft.com/office/drawing/2014/main" id="{95417402-786C-AE02-5C7C-13D2BD6FA168}"/>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29390" y="3245517"/>
            <a:ext cx="1030358" cy="9551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pproved Clip Art Download - ClipArt Best - ClipArt Best">
            <a:extLst>
              <a:ext uri="{FF2B5EF4-FFF2-40B4-BE49-F238E27FC236}">
                <a16:creationId xmlns:a16="http://schemas.microsoft.com/office/drawing/2014/main" id="{54F6D8BF-B315-7259-26BB-89E043C8EA42}"/>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3514" y="4549190"/>
            <a:ext cx="1030358" cy="9551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pproved Clip Art Download - ClipArt Best - ClipArt Best">
            <a:extLst>
              <a:ext uri="{FF2B5EF4-FFF2-40B4-BE49-F238E27FC236}">
                <a16:creationId xmlns:a16="http://schemas.microsoft.com/office/drawing/2014/main" id="{B4A17E47-E97E-78DB-A6D8-E0E141BF61D3}"/>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8497" y="7270568"/>
            <a:ext cx="1030358" cy="955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03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down)">
                                      <p:cBhvr>
                                        <p:cTn id="11" dur="500"/>
                                        <p:tgtEl>
                                          <p:spTgt spid="5">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wipe(down)">
                                      <p:cBhvr>
                                        <p:cTn id="19" dur="500"/>
                                        <p:tgtEl>
                                          <p:spTgt spid="5">
                                            <p:txEl>
                                              <p:pRg st="2" end="2"/>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wipe(down)">
                                      <p:cBhvr>
                                        <p:cTn id="23" dur="5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wipe(down)">
                                      <p:cBhvr>
                                        <p:cTn id="28" dur="500"/>
                                        <p:tgtEl>
                                          <p:spTgt spid="205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ar-SA" dirty="0"/>
          </a:p>
        </p:txBody>
      </p:sp>
      <p:grpSp>
        <p:nvGrpSpPr>
          <p:cNvPr id="3" name="Group 3"/>
          <p:cNvGrpSpPr/>
          <p:nvPr/>
        </p:nvGrpSpPr>
        <p:grpSpPr>
          <a:xfrm>
            <a:off x="2722562" y="1485900"/>
            <a:ext cx="12746038" cy="2116298"/>
            <a:chOff x="0" y="0"/>
            <a:chExt cx="18749433" cy="9183064"/>
          </a:xfrm>
        </p:grpSpPr>
        <p:sp>
          <p:nvSpPr>
            <p:cNvPr id="4" name="Freeform 4"/>
            <p:cNvSpPr/>
            <p:nvPr/>
          </p:nvSpPr>
          <p:spPr>
            <a:xfrm rot="-78066">
              <a:off x="968257" y="961703"/>
              <a:ext cx="16705887" cy="7257036"/>
            </a:xfrm>
            <a:custGeom>
              <a:avLst/>
              <a:gdLst/>
              <a:ahLst/>
              <a:cxnLst/>
              <a:rect l="l" t="t" r="r" b="b"/>
              <a:pathLst>
                <a:path w="16705887" h="7257036">
                  <a:moveTo>
                    <a:pt x="0" y="0"/>
                  </a:moveTo>
                  <a:lnTo>
                    <a:pt x="16705886" y="0"/>
                  </a:lnTo>
                  <a:lnTo>
                    <a:pt x="16705886" y="7257035"/>
                  </a:lnTo>
                  <a:lnTo>
                    <a:pt x="0" y="7257035"/>
                  </a:lnTo>
                  <a:lnTo>
                    <a:pt x="0" y="0"/>
                  </a:lnTo>
                  <a:close/>
                </a:path>
              </a:pathLst>
            </a:custGeom>
            <a:blipFill>
              <a:blip r:embed="rId3"/>
              <a:stretch>
                <a:fillRect t="-28026" r="-8637" b="-62976"/>
              </a:stretch>
            </a:blipFill>
          </p:spPr>
          <p:txBody>
            <a:bodyPr/>
            <a:lstStyle/>
            <a:p>
              <a:endParaRPr lang="ar-SA"/>
            </a:p>
          </p:txBody>
        </p:sp>
        <p:sp>
          <p:nvSpPr>
            <p:cNvPr id="5" name="Freeform 5"/>
            <p:cNvSpPr/>
            <p:nvPr/>
          </p:nvSpPr>
          <p:spPr>
            <a:xfrm rot="-2572215">
              <a:off x="-115252" y="1208538"/>
              <a:ext cx="4042889" cy="1248445"/>
            </a:xfrm>
            <a:custGeom>
              <a:avLst/>
              <a:gdLst/>
              <a:ahLst/>
              <a:cxnLst/>
              <a:rect l="l" t="t" r="r" b="b"/>
              <a:pathLst>
                <a:path w="4042889" h="1248445">
                  <a:moveTo>
                    <a:pt x="0" y="0"/>
                  </a:moveTo>
                  <a:lnTo>
                    <a:pt x="4042889" y="0"/>
                  </a:lnTo>
                  <a:lnTo>
                    <a:pt x="4042889" y="1248445"/>
                  </a:lnTo>
                  <a:lnTo>
                    <a:pt x="0" y="1248445"/>
                  </a:lnTo>
                  <a:lnTo>
                    <a:pt x="0" y="0"/>
                  </a:lnTo>
                  <a:close/>
                </a:path>
              </a:pathLst>
            </a:custGeom>
            <a:blipFill>
              <a:blip r:embed="rId4">
                <a:alphaModFix amt="57000"/>
              </a:blip>
              <a:stretch>
                <a:fillRect t="-6513" r="-3391"/>
              </a:stretch>
            </a:blipFill>
          </p:spPr>
          <p:txBody>
            <a:bodyPr/>
            <a:lstStyle/>
            <a:p>
              <a:endParaRPr lang="ar-SA"/>
            </a:p>
          </p:txBody>
        </p:sp>
        <p:sp>
          <p:nvSpPr>
            <p:cNvPr id="6" name="Freeform 6"/>
            <p:cNvSpPr/>
            <p:nvPr/>
          </p:nvSpPr>
          <p:spPr>
            <a:xfrm rot="-2572215">
              <a:off x="14821796" y="6726082"/>
              <a:ext cx="4042889" cy="1248445"/>
            </a:xfrm>
            <a:custGeom>
              <a:avLst/>
              <a:gdLst/>
              <a:ahLst/>
              <a:cxnLst/>
              <a:rect l="l" t="t" r="r" b="b"/>
              <a:pathLst>
                <a:path w="4042889" h="1248445">
                  <a:moveTo>
                    <a:pt x="0" y="0"/>
                  </a:moveTo>
                  <a:lnTo>
                    <a:pt x="4042889" y="0"/>
                  </a:lnTo>
                  <a:lnTo>
                    <a:pt x="4042889" y="1248444"/>
                  </a:lnTo>
                  <a:lnTo>
                    <a:pt x="0" y="1248444"/>
                  </a:lnTo>
                  <a:lnTo>
                    <a:pt x="0" y="0"/>
                  </a:lnTo>
                  <a:close/>
                </a:path>
              </a:pathLst>
            </a:custGeom>
            <a:blipFill>
              <a:blip r:embed="rId4">
                <a:alphaModFix amt="57000"/>
              </a:blip>
              <a:stretch>
                <a:fillRect t="-6513" r="-3391"/>
              </a:stretch>
            </a:blipFill>
          </p:spPr>
          <p:txBody>
            <a:bodyPr/>
            <a:lstStyle/>
            <a:p>
              <a:endParaRPr lang="ar-SA"/>
            </a:p>
          </p:txBody>
        </p:sp>
      </p:grpSp>
      <p:sp>
        <p:nvSpPr>
          <p:cNvPr id="7" name="Freeform 7"/>
          <p:cNvSpPr/>
          <p:nvPr/>
        </p:nvSpPr>
        <p:spPr>
          <a:xfrm rot="2951973">
            <a:off x="-1335923" y="-256851"/>
            <a:ext cx="3799654" cy="2051813"/>
          </a:xfrm>
          <a:custGeom>
            <a:avLst/>
            <a:gdLst/>
            <a:ahLst/>
            <a:cxnLst/>
            <a:rect l="l" t="t" r="r" b="b"/>
            <a:pathLst>
              <a:path w="3799654" h="2051813">
                <a:moveTo>
                  <a:pt x="0" y="0"/>
                </a:moveTo>
                <a:lnTo>
                  <a:pt x="3799654" y="0"/>
                </a:lnTo>
                <a:lnTo>
                  <a:pt x="3799654" y="2051814"/>
                </a:lnTo>
                <a:lnTo>
                  <a:pt x="0" y="20518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a:p>
        </p:txBody>
      </p:sp>
      <p:sp>
        <p:nvSpPr>
          <p:cNvPr id="8" name="Freeform 8"/>
          <p:cNvSpPr/>
          <p:nvPr/>
        </p:nvSpPr>
        <p:spPr>
          <a:xfrm>
            <a:off x="16324888" y="8277989"/>
            <a:ext cx="2277206" cy="2020503"/>
          </a:xfrm>
          <a:custGeom>
            <a:avLst/>
            <a:gdLst/>
            <a:ahLst/>
            <a:cxnLst/>
            <a:rect l="l" t="t" r="r" b="b"/>
            <a:pathLst>
              <a:path w="2277206" h="2020503">
                <a:moveTo>
                  <a:pt x="0" y="0"/>
                </a:moveTo>
                <a:lnTo>
                  <a:pt x="2277207" y="0"/>
                </a:lnTo>
                <a:lnTo>
                  <a:pt x="2277207" y="2020503"/>
                </a:lnTo>
                <a:lnTo>
                  <a:pt x="0" y="20205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ar-SA"/>
          </a:p>
        </p:txBody>
      </p:sp>
      <p:sp>
        <p:nvSpPr>
          <p:cNvPr id="22" name="Exellence">
            <a:extLst>
              <a:ext uri="{FF2B5EF4-FFF2-40B4-BE49-F238E27FC236}">
                <a16:creationId xmlns:a16="http://schemas.microsoft.com/office/drawing/2014/main" id="{1DDB68C4-3010-17A1-DDB6-80421FA19085}"/>
              </a:ext>
            </a:extLst>
          </p:cNvPr>
          <p:cNvSpPr>
            <a:spLocks noChangeArrowheads="1"/>
          </p:cNvSpPr>
          <p:nvPr/>
        </p:nvSpPr>
        <p:spPr bwMode="auto">
          <a:xfrm>
            <a:off x="1895685" y="1790700"/>
            <a:ext cx="15096915" cy="1269578"/>
          </a:xfrm>
          <a:prstGeom prst="rect">
            <a:avLst/>
          </a:prstGeom>
          <a:noFill/>
          <a:ln>
            <a:noFill/>
          </a:ln>
        </p:spPr>
        <p:txBody>
          <a:bodyPr wrap="square" lIns="0" tIns="0" rIns="0" bIns="0" anchor="ctr">
            <a:spAutoFit/>
          </a:bodyPr>
          <a:lstStyle>
            <a:lvl1pPr defTabSz="1155700">
              <a:defRPr>
                <a:solidFill>
                  <a:schemeClr val="tx1"/>
                </a:solidFill>
                <a:latin typeface="Arial" panose="020B0604020202020204" pitchFamily="34" charset="0"/>
                <a:cs typeface="Arial" panose="020B0604020202020204" pitchFamily="34" charset="0"/>
              </a:defRPr>
            </a:lvl1pPr>
            <a:lvl2pPr marL="742950" indent="-285750" defTabSz="1155700">
              <a:defRPr>
                <a:solidFill>
                  <a:schemeClr val="tx1"/>
                </a:solidFill>
                <a:latin typeface="Arial" panose="020B0604020202020204" pitchFamily="34" charset="0"/>
                <a:cs typeface="Arial" panose="020B0604020202020204" pitchFamily="34" charset="0"/>
              </a:defRPr>
            </a:lvl2pPr>
            <a:lvl3pPr marL="1143000" indent="-228600" defTabSz="1155700">
              <a:defRPr>
                <a:solidFill>
                  <a:schemeClr val="tx1"/>
                </a:solidFill>
                <a:latin typeface="Arial" panose="020B0604020202020204" pitchFamily="34" charset="0"/>
                <a:cs typeface="Arial" panose="020B0604020202020204" pitchFamily="34" charset="0"/>
              </a:defRPr>
            </a:lvl3pPr>
            <a:lvl4pPr marL="1600200" indent="-228600" defTabSz="1155700">
              <a:defRPr>
                <a:solidFill>
                  <a:schemeClr val="tx1"/>
                </a:solidFill>
                <a:latin typeface="Arial" panose="020B0604020202020204" pitchFamily="34" charset="0"/>
                <a:cs typeface="Arial" panose="020B0604020202020204" pitchFamily="34" charset="0"/>
              </a:defRPr>
            </a:lvl4pPr>
            <a:lvl5pPr marL="2057400" indent="-228600" defTabSz="1155700">
              <a:defRPr>
                <a:solidFill>
                  <a:schemeClr val="tx1"/>
                </a:solidFill>
                <a:latin typeface="Arial" panose="020B0604020202020204" pitchFamily="34" charset="0"/>
                <a:cs typeface="Arial" panose="020B0604020202020204" pitchFamily="34" charset="0"/>
              </a:defRPr>
            </a:lvl5pPr>
            <a:lvl6pPr marL="25146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a:lnSpc>
                <a:spcPct val="150000"/>
              </a:lnSpc>
              <a:defRPr/>
            </a:pPr>
            <a:r>
              <a:rPr lang="ar-SA" altLang="ar-SA" sz="6000" b="1" dirty="0">
                <a:latin typeface="Adobe Arabic" panose="02040503050201020203" pitchFamily="18" charset="-78"/>
                <a:ea typeface="Montserrat Regular"/>
                <a:cs typeface="Adobe Arabic" panose="02040503050201020203" pitchFamily="18" charset="-78"/>
                <a:sym typeface="Helvetica" panose="020B0604020202020204" pitchFamily="34" charset="0"/>
              </a:rPr>
              <a:t>من المجالات التي تحتاج إلى تقييم مستمر </a:t>
            </a:r>
          </a:p>
        </p:txBody>
      </p:sp>
      <p:grpSp>
        <p:nvGrpSpPr>
          <p:cNvPr id="23" name="مجموعة 22">
            <a:extLst>
              <a:ext uri="{FF2B5EF4-FFF2-40B4-BE49-F238E27FC236}">
                <a16:creationId xmlns:a16="http://schemas.microsoft.com/office/drawing/2014/main" id="{A2C52566-7037-2BFA-C7D3-7A51A6E18235}"/>
              </a:ext>
            </a:extLst>
          </p:cNvPr>
          <p:cNvGrpSpPr/>
          <p:nvPr/>
        </p:nvGrpSpPr>
        <p:grpSpPr>
          <a:xfrm>
            <a:off x="5257800" y="208274"/>
            <a:ext cx="11977777" cy="1159829"/>
            <a:chOff x="1521370" y="593817"/>
            <a:chExt cx="11977777" cy="1159829"/>
          </a:xfrm>
        </p:grpSpPr>
        <p:grpSp>
          <p:nvGrpSpPr>
            <p:cNvPr id="24" name="Group 2">
              <a:extLst>
                <a:ext uri="{FF2B5EF4-FFF2-40B4-BE49-F238E27FC236}">
                  <a16:creationId xmlns:a16="http://schemas.microsoft.com/office/drawing/2014/main" id="{27AAC36C-80B6-3E7A-2A0D-2F43965ACB3F}"/>
                </a:ext>
              </a:extLst>
            </p:cNvPr>
            <p:cNvGrpSpPr/>
            <p:nvPr/>
          </p:nvGrpSpPr>
          <p:grpSpPr>
            <a:xfrm>
              <a:off x="1521370" y="593817"/>
              <a:ext cx="11977777" cy="1159829"/>
              <a:chOff x="-5271045" y="0"/>
              <a:chExt cx="15970375" cy="1546438"/>
            </a:xfrm>
          </p:grpSpPr>
          <p:sp>
            <p:nvSpPr>
              <p:cNvPr id="26" name="Freeform 4">
                <a:extLst>
                  <a:ext uri="{FF2B5EF4-FFF2-40B4-BE49-F238E27FC236}">
                    <a16:creationId xmlns:a16="http://schemas.microsoft.com/office/drawing/2014/main" id="{16193AFE-8D5F-790B-D263-400AFBCEEC61}"/>
                  </a:ext>
                </a:extLst>
              </p:cNvPr>
              <p:cNvSpPr/>
              <p:nvPr/>
            </p:nvSpPr>
            <p:spPr>
              <a:xfrm>
                <a:off x="-5271045" y="0"/>
                <a:ext cx="15381887" cy="1483315"/>
              </a:xfrm>
              <a:custGeom>
                <a:avLst/>
                <a:gdLst/>
                <a:ahLst/>
                <a:cxnLst/>
                <a:rect l="l" t="t" r="r" b="b"/>
                <a:pathLst>
                  <a:path w="2039731" h="299240">
                    <a:moveTo>
                      <a:pt x="0" y="0"/>
                    </a:moveTo>
                    <a:lnTo>
                      <a:pt x="2039731" y="0"/>
                    </a:lnTo>
                    <a:lnTo>
                      <a:pt x="2039731" y="299240"/>
                    </a:lnTo>
                    <a:lnTo>
                      <a:pt x="0" y="299240"/>
                    </a:lnTo>
                    <a:close/>
                  </a:path>
                </a:pathLst>
              </a:custGeom>
              <a:solidFill>
                <a:schemeClr val="accent2">
                  <a:lumMod val="60000"/>
                  <a:lumOff val="40000"/>
                </a:schemeClr>
              </a:solidFill>
              <a:ln>
                <a:noFill/>
              </a:ln>
            </p:spPr>
            <p:txBody>
              <a:bodyPr/>
              <a:lstStyle/>
              <a:p>
                <a:pPr algn="r" rtl="1"/>
                <a:endParaRPr lang="ar-SA">
                  <a:cs typeface="PT Bold Heading" panose="02010400000000000000" pitchFamily="2" charset="-78"/>
                </a:endParaRPr>
              </a:p>
            </p:txBody>
          </p:sp>
          <p:sp>
            <p:nvSpPr>
              <p:cNvPr id="27" name="Freeform 7">
                <a:extLst>
                  <a:ext uri="{FF2B5EF4-FFF2-40B4-BE49-F238E27FC236}">
                    <a16:creationId xmlns:a16="http://schemas.microsoft.com/office/drawing/2014/main" id="{9200D78E-74F7-EC24-7C6A-83B311F215D6}"/>
                  </a:ext>
                </a:extLst>
              </p:cNvPr>
              <p:cNvSpPr/>
              <p:nvPr/>
            </p:nvSpPr>
            <p:spPr>
              <a:xfrm>
                <a:off x="-4559845" y="217089"/>
                <a:ext cx="14670684" cy="1266225"/>
              </a:xfrm>
              <a:custGeom>
                <a:avLst/>
                <a:gdLst/>
                <a:ahLst/>
                <a:cxnLst/>
                <a:rect l="l" t="t" r="r" b="b"/>
                <a:pathLst>
                  <a:path w="1971439" h="255445">
                    <a:moveTo>
                      <a:pt x="9988" y="0"/>
                    </a:moveTo>
                    <a:lnTo>
                      <a:pt x="1961451" y="0"/>
                    </a:lnTo>
                    <a:cubicBezTo>
                      <a:pt x="1966967" y="0"/>
                      <a:pt x="1971439" y="4472"/>
                      <a:pt x="1971439" y="9988"/>
                    </a:cubicBezTo>
                    <a:lnTo>
                      <a:pt x="1971439" y="245457"/>
                    </a:lnTo>
                    <a:cubicBezTo>
                      <a:pt x="1971439" y="248106"/>
                      <a:pt x="1970387" y="250646"/>
                      <a:pt x="1968514" y="252519"/>
                    </a:cubicBezTo>
                    <a:cubicBezTo>
                      <a:pt x="1966641" y="254392"/>
                      <a:pt x="1964100" y="255445"/>
                      <a:pt x="1961451" y="255445"/>
                    </a:cubicBezTo>
                    <a:lnTo>
                      <a:pt x="9988" y="255445"/>
                    </a:lnTo>
                    <a:cubicBezTo>
                      <a:pt x="7339" y="255445"/>
                      <a:pt x="4799" y="254392"/>
                      <a:pt x="2925" y="252519"/>
                    </a:cubicBezTo>
                    <a:cubicBezTo>
                      <a:pt x="1052" y="250646"/>
                      <a:pt x="0" y="248106"/>
                      <a:pt x="0" y="245457"/>
                    </a:cubicBezTo>
                    <a:lnTo>
                      <a:pt x="0" y="9988"/>
                    </a:lnTo>
                    <a:cubicBezTo>
                      <a:pt x="0" y="7339"/>
                      <a:pt x="1052" y="4799"/>
                      <a:pt x="2925" y="2925"/>
                    </a:cubicBezTo>
                    <a:cubicBezTo>
                      <a:pt x="4799" y="1052"/>
                      <a:pt x="7339" y="0"/>
                      <a:pt x="9988" y="0"/>
                    </a:cubicBezTo>
                    <a:close/>
                  </a:path>
                </a:pathLst>
              </a:custGeom>
              <a:solidFill>
                <a:srgbClr val="FFFFFF"/>
              </a:solidFill>
              <a:ln w="38100">
                <a:solidFill>
                  <a:schemeClr val="accent2">
                    <a:lumMod val="75000"/>
                  </a:schemeClr>
                </a:solidFill>
              </a:ln>
              <a:effectLst>
                <a:outerShdw blurRad="50800" dist="38100" dir="5400000" algn="t" rotWithShape="0">
                  <a:prstClr val="black">
                    <a:alpha val="40000"/>
                  </a:prstClr>
                </a:outerShdw>
              </a:effectLst>
            </p:spPr>
            <p:txBody>
              <a:bodyPr/>
              <a:lstStyle/>
              <a:p>
                <a:pPr algn="r" rtl="1"/>
                <a:endParaRPr lang="ar-SA">
                  <a:cs typeface="PT Bold Heading" panose="02010400000000000000" pitchFamily="2" charset="-78"/>
                </a:endParaRPr>
              </a:p>
            </p:txBody>
          </p:sp>
          <p:sp>
            <p:nvSpPr>
              <p:cNvPr id="28" name="TextBox 9">
                <a:extLst>
                  <a:ext uri="{FF2B5EF4-FFF2-40B4-BE49-F238E27FC236}">
                    <a16:creationId xmlns:a16="http://schemas.microsoft.com/office/drawing/2014/main" id="{2DEAB1B0-8B93-5F90-32C2-30DDA7335945}"/>
                  </a:ext>
                </a:extLst>
              </p:cNvPr>
              <p:cNvSpPr txBox="1"/>
              <p:nvPr/>
            </p:nvSpPr>
            <p:spPr>
              <a:xfrm>
                <a:off x="-4233933" y="489169"/>
                <a:ext cx="13249984" cy="807913"/>
              </a:xfrm>
              <a:prstGeom prst="rect">
                <a:avLst/>
              </a:prstGeom>
            </p:spPr>
            <p:txBody>
              <a:bodyPr wrap="square" lIns="0" tIns="0" rIns="0" bIns="0" rtlCol="0" anchor="t">
                <a:spAutoFit/>
              </a:bodyPr>
              <a:lstStyle/>
              <a:p>
                <a:pPr algn="ctr" rtl="1">
                  <a:lnSpc>
                    <a:spcPts val="3883"/>
                  </a:lnSpc>
                </a:pPr>
                <a:r>
                  <a:rPr lang="ar-SA" sz="6000" b="1" dirty="0">
                    <a:solidFill>
                      <a:srgbClr val="17383E"/>
                    </a:solidFill>
                    <a:latin typeface="Adobe Arabic" panose="02040503050201020203" pitchFamily="18" charset="-78"/>
                    <a:cs typeface="Adobe Arabic" panose="02040503050201020203" pitchFamily="18" charset="-78"/>
                  </a:rPr>
                  <a:t>التقييم </a:t>
                </a:r>
                <a:r>
                  <a:rPr lang="en-US" sz="6000" b="1" dirty="0">
                    <a:solidFill>
                      <a:srgbClr val="17383E"/>
                    </a:solidFill>
                    <a:latin typeface="Adobe Arabic" panose="02040503050201020203" pitchFamily="18" charset="-78"/>
                    <a:cs typeface="Adobe Arabic" panose="02040503050201020203" pitchFamily="18" charset="-78"/>
                  </a:rPr>
                  <a:t>Evaluation</a:t>
                </a:r>
                <a:r>
                  <a:rPr lang="ar-SA" sz="6000" b="1" dirty="0">
                    <a:solidFill>
                      <a:srgbClr val="17383E"/>
                    </a:solidFill>
                    <a:latin typeface="Adobe Arabic" panose="02040503050201020203" pitchFamily="18" charset="-78"/>
                    <a:cs typeface="Adobe Arabic" panose="02040503050201020203" pitchFamily="18" charset="-78"/>
                  </a:rPr>
                  <a:t> </a:t>
                </a:r>
                <a:endParaRPr lang="en-US" sz="4500" b="1" dirty="0">
                  <a:solidFill>
                    <a:srgbClr val="17383E"/>
                  </a:solidFill>
                  <a:latin typeface="Corbel Light" panose="020B0303020204020204" pitchFamily="34" charset="0"/>
                  <a:cs typeface="Sakkal Majalla" panose="02000000000000000000" pitchFamily="2" charset="-78"/>
                </a:endParaRPr>
              </a:p>
            </p:txBody>
          </p:sp>
          <p:sp>
            <p:nvSpPr>
              <p:cNvPr id="29" name="Freeform 11">
                <a:extLst>
                  <a:ext uri="{FF2B5EF4-FFF2-40B4-BE49-F238E27FC236}">
                    <a16:creationId xmlns:a16="http://schemas.microsoft.com/office/drawing/2014/main" id="{6FC8660B-74EA-4A6C-3ABB-141B26B4CD7B}"/>
                  </a:ext>
                </a:extLst>
              </p:cNvPr>
              <p:cNvSpPr/>
              <p:nvPr/>
            </p:nvSpPr>
            <p:spPr>
              <a:xfrm>
                <a:off x="9159792" y="0"/>
                <a:ext cx="1539538" cy="154643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60000"/>
                  <a:lumOff val="40000"/>
                </a:schemeClr>
              </a:solidFill>
              <a:ln>
                <a:solidFill>
                  <a:schemeClr val="accent2">
                    <a:lumMod val="75000"/>
                  </a:schemeClr>
                </a:solidFill>
              </a:ln>
            </p:spPr>
            <p:txBody>
              <a:bodyPr/>
              <a:lstStyle/>
              <a:p>
                <a:pPr algn="r" rtl="1"/>
                <a:endParaRPr lang="ar-SA">
                  <a:cs typeface="PT Bold Heading" panose="02010400000000000000" pitchFamily="2" charset="-78"/>
                </a:endParaRPr>
              </a:p>
            </p:txBody>
          </p:sp>
          <p:sp>
            <p:nvSpPr>
              <p:cNvPr id="30" name="TextBox 13">
                <a:extLst>
                  <a:ext uri="{FF2B5EF4-FFF2-40B4-BE49-F238E27FC236}">
                    <a16:creationId xmlns:a16="http://schemas.microsoft.com/office/drawing/2014/main" id="{EF22E8FA-2394-90F6-0BFA-388EC7EADE24}"/>
                  </a:ext>
                </a:extLst>
              </p:cNvPr>
              <p:cNvSpPr txBox="1"/>
              <p:nvPr/>
            </p:nvSpPr>
            <p:spPr>
              <a:xfrm>
                <a:off x="9517371" y="426045"/>
                <a:ext cx="921075" cy="756617"/>
              </a:xfrm>
              <a:prstGeom prst="rect">
                <a:avLst/>
              </a:prstGeom>
            </p:spPr>
            <p:txBody>
              <a:bodyPr wrap="square" lIns="0" tIns="0" rIns="0" bIns="0" rtlCol="0" anchor="t">
                <a:spAutoFit/>
              </a:bodyPr>
              <a:lstStyle/>
              <a:p>
                <a:pPr algn="ctr" rtl="1">
                  <a:lnSpc>
                    <a:spcPts val="3883"/>
                  </a:lnSpc>
                </a:pPr>
                <a:endParaRPr lang="en-US" sz="5000" b="1" dirty="0">
                  <a:solidFill>
                    <a:srgbClr val="FFFFFF"/>
                  </a:solidFill>
                  <a:latin typeface="Sakkal Majalla" panose="02000000000000000000" pitchFamily="2" charset="-78"/>
                  <a:cs typeface="Sakkal Majalla" panose="02000000000000000000" pitchFamily="2" charset="-78"/>
                </a:endParaRPr>
              </a:p>
            </p:txBody>
          </p:sp>
        </p:grpSp>
        <p:sp>
          <p:nvSpPr>
            <p:cNvPr id="25" name="مستطيل 24">
              <a:extLst>
                <a:ext uri="{FF2B5EF4-FFF2-40B4-BE49-F238E27FC236}">
                  <a16:creationId xmlns:a16="http://schemas.microsoft.com/office/drawing/2014/main" id="{2BF881FE-90FE-25C3-285E-4B69F6F3D87D}"/>
                </a:ext>
              </a:extLst>
            </p:cNvPr>
            <p:cNvSpPr/>
            <p:nvPr/>
          </p:nvSpPr>
          <p:spPr>
            <a:xfrm>
              <a:off x="12612678" y="759988"/>
              <a:ext cx="574195" cy="923330"/>
            </a:xfrm>
            <a:prstGeom prst="rect">
              <a:avLst/>
            </a:prstGeom>
            <a:noFill/>
          </p:spPr>
          <p:txBody>
            <a:bodyPr wrap="none" lIns="91440" tIns="45720" rIns="91440" bIns="45720">
              <a:spAutoFit/>
            </a:bodyPr>
            <a:lstStyle/>
            <a:p>
              <a:pPr algn="ctr"/>
              <a:r>
                <a:rPr lang="ar-SA" sz="5400" b="1" cap="none" spc="0" dirty="0">
                  <a:ln w="22225">
                    <a:solidFill>
                      <a:schemeClr val="tx2">
                        <a:lumMod val="75000"/>
                      </a:schemeClr>
                    </a:solidFill>
                    <a:prstDash val="solid"/>
                  </a:ln>
                  <a:effectLst/>
                </a:rPr>
                <a:t>7</a:t>
              </a:r>
            </a:p>
          </p:txBody>
        </p:sp>
      </p:grpSp>
      <p:sp>
        <p:nvSpPr>
          <p:cNvPr id="20" name="Freeform 4">
            <a:extLst>
              <a:ext uri="{FF2B5EF4-FFF2-40B4-BE49-F238E27FC236}">
                <a16:creationId xmlns:a16="http://schemas.microsoft.com/office/drawing/2014/main" id="{FAA4FBA3-9969-545E-1B6E-28DEF328133B}"/>
              </a:ext>
            </a:extLst>
          </p:cNvPr>
          <p:cNvSpPr/>
          <p:nvPr/>
        </p:nvSpPr>
        <p:spPr>
          <a:xfrm rot="2464724">
            <a:off x="16929191" y="199357"/>
            <a:ext cx="548388" cy="1073358"/>
          </a:xfrm>
          <a:custGeom>
            <a:avLst/>
            <a:gdLst/>
            <a:ahLst/>
            <a:cxnLst/>
            <a:rect l="l" t="t" r="r" b="b"/>
            <a:pathLst>
              <a:path w="548388" h="1073358">
                <a:moveTo>
                  <a:pt x="0" y="0"/>
                </a:moveTo>
                <a:lnTo>
                  <a:pt x="548389" y="0"/>
                </a:lnTo>
                <a:lnTo>
                  <a:pt x="548389" y="1073358"/>
                </a:lnTo>
                <a:lnTo>
                  <a:pt x="0" y="10733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ar-SA"/>
          </a:p>
        </p:txBody>
      </p:sp>
      <p:grpSp>
        <p:nvGrpSpPr>
          <p:cNvPr id="13" name="مجموعة 12">
            <a:extLst>
              <a:ext uri="{FF2B5EF4-FFF2-40B4-BE49-F238E27FC236}">
                <a16:creationId xmlns:a16="http://schemas.microsoft.com/office/drawing/2014/main" id="{ADC2D5EF-67E5-E223-2F93-D1FF13D2743B}"/>
              </a:ext>
            </a:extLst>
          </p:cNvPr>
          <p:cNvGrpSpPr/>
          <p:nvPr/>
        </p:nvGrpSpPr>
        <p:grpSpPr>
          <a:xfrm>
            <a:off x="12827642" y="3390900"/>
            <a:ext cx="4352515" cy="1929876"/>
            <a:chOff x="14184854" y="4959616"/>
            <a:chExt cx="3074446" cy="2504011"/>
          </a:xfrm>
        </p:grpSpPr>
        <p:sp>
          <p:nvSpPr>
            <p:cNvPr id="14" name="TextBox 29">
              <a:extLst>
                <a:ext uri="{FF2B5EF4-FFF2-40B4-BE49-F238E27FC236}">
                  <a16:creationId xmlns:a16="http://schemas.microsoft.com/office/drawing/2014/main" id="{95AD0524-6E7A-967B-E7E1-6CDEC648066D}"/>
                </a:ext>
              </a:extLst>
            </p:cNvPr>
            <p:cNvSpPr txBox="1"/>
            <p:nvPr/>
          </p:nvSpPr>
          <p:spPr>
            <a:xfrm>
              <a:off x="14965512" y="6755031"/>
              <a:ext cx="2293788"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15" name="Freeform 3">
              <a:extLst>
                <a:ext uri="{FF2B5EF4-FFF2-40B4-BE49-F238E27FC236}">
                  <a16:creationId xmlns:a16="http://schemas.microsoft.com/office/drawing/2014/main" id="{F9ECC9CC-B293-DF74-B671-445086E306DC}"/>
                </a:ext>
              </a:extLst>
            </p:cNvPr>
            <p:cNvSpPr/>
            <p:nvPr/>
          </p:nvSpPr>
          <p:spPr>
            <a:xfrm>
              <a:off x="14184854" y="4959616"/>
              <a:ext cx="2560538" cy="2504011"/>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1"/>
              <a:stretch>
                <a:fillRect t="-451" r="-56646" b="-4863"/>
              </a:stretch>
            </a:blipFill>
          </p:spPr>
          <p:txBody>
            <a:bodyPr/>
            <a:lstStyle/>
            <a:p>
              <a:endParaRPr lang="ar-SA"/>
            </a:p>
          </p:txBody>
        </p:sp>
        <p:sp>
          <p:nvSpPr>
            <p:cNvPr id="16" name="TextBox 27">
              <a:extLst>
                <a:ext uri="{FF2B5EF4-FFF2-40B4-BE49-F238E27FC236}">
                  <a16:creationId xmlns:a16="http://schemas.microsoft.com/office/drawing/2014/main" id="{1AD9040B-B420-9845-ACAD-CA57342807D2}"/>
                </a:ext>
              </a:extLst>
            </p:cNvPr>
            <p:cNvSpPr txBox="1"/>
            <p:nvPr/>
          </p:nvSpPr>
          <p:spPr>
            <a:xfrm>
              <a:off x="14224733" y="5344294"/>
              <a:ext cx="2560539" cy="1697193"/>
            </a:xfrm>
            <a:prstGeom prst="rect">
              <a:avLst/>
            </a:prstGeom>
            <a:noFill/>
          </p:spPr>
          <p:txBody>
            <a:bodyPr wrap="square" lIns="0" tIns="0" rIns="0" bIns="0" rtlCol="0" anchor="t">
              <a:spAutoFit/>
            </a:bodyPr>
            <a:lstStyle/>
            <a:p>
              <a:pPr marL="144000" lvl="0" indent="0" algn="ctr">
                <a:lnSpc>
                  <a:spcPts val="4803"/>
                </a:lnSpc>
                <a:spcBef>
                  <a:spcPct val="0"/>
                </a:spcBef>
              </a:pPr>
              <a:endParaRPr lang="en-US" sz="6000" b="1" dirty="0">
                <a:solidFill>
                  <a:srgbClr val="0070C0"/>
                </a:solidFill>
                <a:latin typeface="Adobe Arabic" panose="02040503050201020203" pitchFamily="18" charset="-78"/>
                <a:cs typeface="Adobe Arabic" panose="02040503050201020203" pitchFamily="18" charset="-78"/>
              </a:endParaRPr>
            </a:p>
            <a:p>
              <a:pPr marL="144000" lvl="0" indent="0" algn="ctr">
                <a:lnSpc>
                  <a:spcPts val="4803"/>
                </a:lnSpc>
                <a:spcBef>
                  <a:spcPct val="0"/>
                </a:spcBef>
              </a:pPr>
              <a:r>
                <a:rPr lang="en-US" sz="6000" b="1" dirty="0">
                  <a:solidFill>
                    <a:srgbClr val="0070C0"/>
                  </a:solidFill>
                  <a:latin typeface="Adobe Arabic" panose="02040503050201020203" pitchFamily="18" charset="-78"/>
                  <a:cs typeface="Adobe Arabic" panose="02040503050201020203" pitchFamily="18" charset="-78"/>
                </a:rPr>
                <a:t> </a:t>
              </a:r>
              <a:r>
                <a:rPr lang="ar-SA" sz="6000" b="1" dirty="0">
                  <a:solidFill>
                    <a:srgbClr val="0070C0"/>
                  </a:solidFill>
                  <a:latin typeface="Adobe Arabic" panose="02040503050201020203" pitchFamily="18" charset="-78"/>
                  <a:cs typeface="Adobe Arabic" panose="02040503050201020203" pitchFamily="18" charset="-78"/>
                </a:rPr>
                <a:t>   كفاءة النظام</a:t>
              </a:r>
              <a:endParaRPr lang="en-US" sz="6000" b="1" dirty="0">
                <a:solidFill>
                  <a:srgbClr val="0070C0"/>
                </a:solidFill>
                <a:latin typeface="Adobe Arabic" panose="02040503050201020203" pitchFamily="18" charset="-78"/>
                <a:cs typeface="Adobe Arabic" panose="02040503050201020203" pitchFamily="18" charset="-78"/>
              </a:endParaRPr>
            </a:p>
          </p:txBody>
        </p:sp>
      </p:grpSp>
      <p:grpSp>
        <p:nvGrpSpPr>
          <p:cNvPr id="9" name="مجموعة 8">
            <a:extLst>
              <a:ext uri="{FF2B5EF4-FFF2-40B4-BE49-F238E27FC236}">
                <a16:creationId xmlns:a16="http://schemas.microsoft.com/office/drawing/2014/main" id="{E63F5D63-2BB7-4E51-57B9-F53F3A18CAB5}"/>
              </a:ext>
            </a:extLst>
          </p:cNvPr>
          <p:cNvGrpSpPr/>
          <p:nvPr/>
        </p:nvGrpSpPr>
        <p:grpSpPr>
          <a:xfrm>
            <a:off x="7561027" y="3423532"/>
            <a:ext cx="4707174" cy="1929876"/>
            <a:chOff x="14184854" y="4959616"/>
            <a:chExt cx="3074446" cy="2504011"/>
          </a:xfrm>
        </p:grpSpPr>
        <p:sp>
          <p:nvSpPr>
            <p:cNvPr id="10" name="TextBox 29">
              <a:extLst>
                <a:ext uri="{FF2B5EF4-FFF2-40B4-BE49-F238E27FC236}">
                  <a16:creationId xmlns:a16="http://schemas.microsoft.com/office/drawing/2014/main" id="{1B21617F-C33D-3C27-D382-8D3F2E0684E3}"/>
                </a:ext>
              </a:extLst>
            </p:cNvPr>
            <p:cNvSpPr txBox="1"/>
            <p:nvPr/>
          </p:nvSpPr>
          <p:spPr>
            <a:xfrm>
              <a:off x="14965512" y="6755031"/>
              <a:ext cx="2293788"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11" name="Freeform 3">
              <a:extLst>
                <a:ext uri="{FF2B5EF4-FFF2-40B4-BE49-F238E27FC236}">
                  <a16:creationId xmlns:a16="http://schemas.microsoft.com/office/drawing/2014/main" id="{D72F07DE-08CA-3E32-924F-1CBA58088F9E}"/>
                </a:ext>
              </a:extLst>
            </p:cNvPr>
            <p:cNvSpPr/>
            <p:nvPr/>
          </p:nvSpPr>
          <p:spPr>
            <a:xfrm>
              <a:off x="14184854" y="4959616"/>
              <a:ext cx="2560538" cy="2504011"/>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1"/>
              <a:stretch>
                <a:fillRect t="-451" r="-56646" b="-4863"/>
              </a:stretch>
            </a:blipFill>
          </p:spPr>
          <p:txBody>
            <a:bodyPr/>
            <a:lstStyle/>
            <a:p>
              <a:endParaRPr lang="ar-SA"/>
            </a:p>
          </p:txBody>
        </p:sp>
        <p:sp>
          <p:nvSpPr>
            <p:cNvPr id="12" name="TextBox 27">
              <a:extLst>
                <a:ext uri="{FF2B5EF4-FFF2-40B4-BE49-F238E27FC236}">
                  <a16:creationId xmlns:a16="http://schemas.microsoft.com/office/drawing/2014/main" id="{A662784F-89DC-90A2-ECEB-961678DCDF79}"/>
                </a:ext>
              </a:extLst>
            </p:cNvPr>
            <p:cNvSpPr txBox="1"/>
            <p:nvPr/>
          </p:nvSpPr>
          <p:spPr>
            <a:xfrm>
              <a:off x="14224733" y="5344294"/>
              <a:ext cx="2560539" cy="1697192"/>
            </a:xfrm>
            <a:prstGeom prst="rect">
              <a:avLst/>
            </a:prstGeom>
            <a:noFill/>
          </p:spPr>
          <p:txBody>
            <a:bodyPr wrap="square" lIns="0" tIns="0" rIns="0" bIns="0" rtlCol="0" anchor="t">
              <a:spAutoFit/>
            </a:bodyPr>
            <a:lstStyle/>
            <a:p>
              <a:pPr marL="144000" lvl="0" indent="0" algn="ctr">
                <a:lnSpc>
                  <a:spcPts val="4803"/>
                </a:lnSpc>
                <a:spcBef>
                  <a:spcPct val="0"/>
                </a:spcBef>
              </a:pPr>
              <a:endParaRPr lang="en-US" sz="6000" b="1" dirty="0">
                <a:solidFill>
                  <a:srgbClr val="0070C0"/>
                </a:solidFill>
                <a:latin typeface="Adobe Arabic" panose="02040503050201020203" pitchFamily="18" charset="-78"/>
                <a:cs typeface="Adobe Arabic" panose="02040503050201020203" pitchFamily="18" charset="-78"/>
              </a:endParaRPr>
            </a:p>
            <a:p>
              <a:pPr marL="144000" lvl="0" indent="0" algn="ctr">
                <a:lnSpc>
                  <a:spcPts val="4803"/>
                </a:lnSpc>
                <a:spcBef>
                  <a:spcPct val="0"/>
                </a:spcBef>
              </a:pPr>
              <a:r>
                <a:rPr lang="en-US" sz="6000" b="1" dirty="0">
                  <a:solidFill>
                    <a:srgbClr val="0070C0"/>
                  </a:solidFill>
                  <a:latin typeface="Adobe Arabic" panose="02040503050201020203" pitchFamily="18" charset="-78"/>
                  <a:cs typeface="Adobe Arabic" panose="02040503050201020203" pitchFamily="18" charset="-78"/>
                </a:rPr>
                <a:t> </a:t>
              </a:r>
              <a:r>
                <a:rPr lang="ar-SA" sz="6000" b="1" dirty="0">
                  <a:solidFill>
                    <a:srgbClr val="0070C0"/>
                  </a:solidFill>
                  <a:latin typeface="Adobe Arabic" panose="02040503050201020203" pitchFamily="18" charset="-78"/>
                  <a:cs typeface="Adobe Arabic" panose="02040503050201020203" pitchFamily="18" charset="-78"/>
                </a:rPr>
                <a:t>  سهولة الاستخدام</a:t>
              </a:r>
              <a:endParaRPr lang="en-US" sz="6000" b="1" dirty="0">
                <a:solidFill>
                  <a:srgbClr val="0070C0"/>
                </a:solidFill>
                <a:latin typeface="Adobe Arabic" panose="02040503050201020203" pitchFamily="18" charset="-78"/>
                <a:cs typeface="Adobe Arabic" panose="02040503050201020203" pitchFamily="18" charset="-78"/>
              </a:endParaRPr>
            </a:p>
          </p:txBody>
        </p:sp>
      </p:grpSp>
      <p:grpSp>
        <p:nvGrpSpPr>
          <p:cNvPr id="21" name="مجموعة 20">
            <a:extLst>
              <a:ext uri="{FF2B5EF4-FFF2-40B4-BE49-F238E27FC236}">
                <a16:creationId xmlns:a16="http://schemas.microsoft.com/office/drawing/2014/main" id="{2BB1FC4F-0E9E-4455-8F7F-9E672A6EA35F}"/>
              </a:ext>
            </a:extLst>
          </p:cNvPr>
          <p:cNvGrpSpPr/>
          <p:nvPr/>
        </p:nvGrpSpPr>
        <p:grpSpPr>
          <a:xfrm>
            <a:off x="930733" y="3453721"/>
            <a:ext cx="6703177" cy="1929876"/>
            <a:chOff x="14093258" y="4959616"/>
            <a:chExt cx="3166042" cy="2504011"/>
          </a:xfrm>
        </p:grpSpPr>
        <p:sp>
          <p:nvSpPr>
            <p:cNvPr id="36" name="TextBox 29">
              <a:extLst>
                <a:ext uri="{FF2B5EF4-FFF2-40B4-BE49-F238E27FC236}">
                  <a16:creationId xmlns:a16="http://schemas.microsoft.com/office/drawing/2014/main" id="{A391D9DF-A911-29CC-2EDE-643109094357}"/>
                </a:ext>
              </a:extLst>
            </p:cNvPr>
            <p:cNvSpPr txBox="1"/>
            <p:nvPr/>
          </p:nvSpPr>
          <p:spPr>
            <a:xfrm>
              <a:off x="14965512" y="6755031"/>
              <a:ext cx="2293788"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37" name="Freeform 3">
              <a:extLst>
                <a:ext uri="{FF2B5EF4-FFF2-40B4-BE49-F238E27FC236}">
                  <a16:creationId xmlns:a16="http://schemas.microsoft.com/office/drawing/2014/main" id="{DA6BC6A3-0C31-3553-6A85-94B1349A8BB3}"/>
                </a:ext>
              </a:extLst>
            </p:cNvPr>
            <p:cNvSpPr/>
            <p:nvPr/>
          </p:nvSpPr>
          <p:spPr>
            <a:xfrm>
              <a:off x="14184854" y="4959616"/>
              <a:ext cx="2560538" cy="2504011"/>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1"/>
              <a:stretch>
                <a:fillRect t="-451" r="-56646" b="-4863"/>
              </a:stretch>
            </a:blipFill>
          </p:spPr>
          <p:txBody>
            <a:bodyPr/>
            <a:lstStyle/>
            <a:p>
              <a:endParaRPr lang="ar-SA"/>
            </a:p>
          </p:txBody>
        </p:sp>
        <p:sp>
          <p:nvSpPr>
            <p:cNvPr id="38" name="TextBox 27">
              <a:extLst>
                <a:ext uri="{FF2B5EF4-FFF2-40B4-BE49-F238E27FC236}">
                  <a16:creationId xmlns:a16="http://schemas.microsoft.com/office/drawing/2014/main" id="{5D4DA887-7BEF-6FCD-3871-79B86208C5B3}"/>
                </a:ext>
              </a:extLst>
            </p:cNvPr>
            <p:cNvSpPr txBox="1"/>
            <p:nvPr/>
          </p:nvSpPr>
          <p:spPr>
            <a:xfrm>
              <a:off x="14093258" y="5344294"/>
              <a:ext cx="2692014" cy="1697192"/>
            </a:xfrm>
            <a:prstGeom prst="rect">
              <a:avLst/>
            </a:prstGeom>
            <a:noFill/>
          </p:spPr>
          <p:txBody>
            <a:bodyPr wrap="square" lIns="0" tIns="0" rIns="0" bIns="0" rtlCol="0" anchor="t">
              <a:spAutoFit/>
            </a:bodyPr>
            <a:lstStyle/>
            <a:p>
              <a:pPr marL="144000" lvl="0" indent="0" algn="ctr">
                <a:lnSpc>
                  <a:spcPts val="4803"/>
                </a:lnSpc>
                <a:spcBef>
                  <a:spcPct val="0"/>
                </a:spcBef>
              </a:pPr>
              <a:endParaRPr lang="en-US" sz="6000" b="1" dirty="0">
                <a:solidFill>
                  <a:srgbClr val="0070C0"/>
                </a:solidFill>
                <a:latin typeface="Adobe Arabic" panose="02040503050201020203" pitchFamily="18" charset="-78"/>
                <a:cs typeface="Adobe Arabic" panose="02040503050201020203" pitchFamily="18" charset="-78"/>
              </a:endParaRPr>
            </a:p>
            <a:p>
              <a:pPr marL="144000" lvl="0" indent="0" algn="ctr">
                <a:lnSpc>
                  <a:spcPts val="4803"/>
                </a:lnSpc>
                <a:spcBef>
                  <a:spcPct val="0"/>
                </a:spcBef>
              </a:pPr>
              <a:r>
                <a:rPr lang="en-US" sz="6000" b="1" dirty="0">
                  <a:solidFill>
                    <a:srgbClr val="0070C0"/>
                  </a:solidFill>
                  <a:latin typeface="Adobe Arabic" panose="02040503050201020203" pitchFamily="18" charset="-78"/>
                  <a:cs typeface="Adobe Arabic" panose="02040503050201020203" pitchFamily="18" charset="-78"/>
                </a:rPr>
                <a:t> </a:t>
              </a:r>
              <a:r>
                <a:rPr lang="ar-SA" sz="6000" b="1" dirty="0">
                  <a:solidFill>
                    <a:srgbClr val="0070C0"/>
                  </a:solidFill>
                  <a:latin typeface="Adobe Arabic" panose="02040503050201020203" pitchFamily="18" charset="-78"/>
                  <a:cs typeface="Adobe Arabic" panose="02040503050201020203" pitchFamily="18" charset="-78"/>
                </a:rPr>
                <a:t>  الملائمة للمهمات المطلوبة </a:t>
              </a:r>
              <a:endParaRPr lang="en-US" sz="6000" b="1" dirty="0">
                <a:solidFill>
                  <a:srgbClr val="0070C0"/>
                </a:solidFill>
                <a:latin typeface="Adobe Arabic" panose="02040503050201020203" pitchFamily="18" charset="-78"/>
                <a:cs typeface="Adobe Arabic" panose="02040503050201020203" pitchFamily="18" charset="-78"/>
              </a:endParaRPr>
            </a:p>
          </p:txBody>
        </p:sp>
      </p:grpSp>
      <p:grpSp>
        <p:nvGrpSpPr>
          <p:cNvPr id="39" name="Group 3">
            <a:extLst>
              <a:ext uri="{FF2B5EF4-FFF2-40B4-BE49-F238E27FC236}">
                <a16:creationId xmlns:a16="http://schemas.microsoft.com/office/drawing/2014/main" id="{F436585D-166B-E3D3-82DC-E3D5C87BE976}"/>
              </a:ext>
            </a:extLst>
          </p:cNvPr>
          <p:cNvGrpSpPr/>
          <p:nvPr/>
        </p:nvGrpSpPr>
        <p:grpSpPr>
          <a:xfrm>
            <a:off x="2874962" y="5600700"/>
            <a:ext cx="12746038" cy="2116298"/>
            <a:chOff x="0" y="0"/>
            <a:chExt cx="18749433" cy="9183064"/>
          </a:xfrm>
        </p:grpSpPr>
        <p:sp>
          <p:nvSpPr>
            <p:cNvPr id="40" name="Freeform 4">
              <a:extLst>
                <a:ext uri="{FF2B5EF4-FFF2-40B4-BE49-F238E27FC236}">
                  <a16:creationId xmlns:a16="http://schemas.microsoft.com/office/drawing/2014/main" id="{42AF6469-E9DC-B6C2-9F2B-2366ACF850AC}"/>
                </a:ext>
              </a:extLst>
            </p:cNvPr>
            <p:cNvSpPr/>
            <p:nvPr/>
          </p:nvSpPr>
          <p:spPr>
            <a:xfrm rot="-78066">
              <a:off x="968257" y="961703"/>
              <a:ext cx="16705887" cy="7257036"/>
            </a:xfrm>
            <a:custGeom>
              <a:avLst/>
              <a:gdLst/>
              <a:ahLst/>
              <a:cxnLst/>
              <a:rect l="l" t="t" r="r" b="b"/>
              <a:pathLst>
                <a:path w="16705887" h="7257036">
                  <a:moveTo>
                    <a:pt x="0" y="0"/>
                  </a:moveTo>
                  <a:lnTo>
                    <a:pt x="16705886" y="0"/>
                  </a:lnTo>
                  <a:lnTo>
                    <a:pt x="16705886" y="7257035"/>
                  </a:lnTo>
                  <a:lnTo>
                    <a:pt x="0" y="7257035"/>
                  </a:lnTo>
                  <a:lnTo>
                    <a:pt x="0" y="0"/>
                  </a:lnTo>
                  <a:close/>
                </a:path>
              </a:pathLst>
            </a:custGeom>
            <a:blipFill>
              <a:blip r:embed="rId3"/>
              <a:stretch>
                <a:fillRect t="-28026" r="-8637" b="-62976"/>
              </a:stretch>
            </a:blipFill>
          </p:spPr>
          <p:txBody>
            <a:bodyPr/>
            <a:lstStyle/>
            <a:p>
              <a:endParaRPr lang="ar-SA"/>
            </a:p>
          </p:txBody>
        </p:sp>
        <p:sp>
          <p:nvSpPr>
            <p:cNvPr id="41" name="Freeform 5">
              <a:extLst>
                <a:ext uri="{FF2B5EF4-FFF2-40B4-BE49-F238E27FC236}">
                  <a16:creationId xmlns:a16="http://schemas.microsoft.com/office/drawing/2014/main" id="{75BEF333-CC70-A5B4-006E-5078DF986165}"/>
                </a:ext>
              </a:extLst>
            </p:cNvPr>
            <p:cNvSpPr/>
            <p:nvPr/>
          </p:nvSpPr>
          <p:spPr>
            <a:xfrm rot="-2572215">
              <a:off x="-115252" y="1208538"/>
              <a:ext cx="4042889" cy="1248445"/>
            </a:xfrm>
            <a:custGeom>
              <a:avLst/>
              <a:gdLst/>
              <a:ahLst/>
              <a:cxnLst/>
              <a:rect l="l" t="t" r="r" b="b"/>
              <a:pathLst>
                <a:path w="4042889" h="1248445">
                  <a:moveTo>
                    <a:pt x="0" y="0"/>
                  </a:moveTo>
                  <a:lnTo>
                    <a:pt x="4042889" y="0"/>
                  </a:lnTo>
                  <a:lnTo>
                    <a:pt x="4042889" y="1248445"/>
                  </a:lnTo>
                  <a:lnTo>
                    <a:pt x="0" y="1248445"/>
                  </a:lnTo>
                  <a:lnTo>
                    <a:pt x="0" y="0"/>
                  </a:lnTo>
                  <a:close/>
                </a:path>
              </a:pathLst>
            </a:custGeom>
            <a:blipFill>
              <a:blip r:embed="rId4">
                <a:alphaModFix amt="57000"/>
              </a:blip>
              <a:stretch>
                <a:fillRect t="-6513" r="-3391"/>
              </a:stretch>
            </a:blipFill>
          </p:spPr>
          <p:txBody>
            <a:bodyPr/>
            <a:lstStyle/>
            <a:p>
              <a:endParaRPr lang="ar-SA"/>
            </a:p>
          </p:txBody>
        </p:sp>
        <p:sp>
          <p:nvSpPr>
            <p:cNvPr id="42" name="Freeform 6">
              <a:extLst>
                <a:ext uri="{FF2B5EF4-FFF2-40B4-BE49-F238E27FC236}">
                  <a16:creationId xmlns:a16="http://schemas.microsoft.com/office/drawing/2014/main" id="{1261B0B5-38B9-17F2-3524-538049E05D87}"/>
                </a:ext>
              </a:extLst>
            </p:cNvPr>
            <p:cNvSpPr/>
            <p:nvPr/>
          </p:nvSpPr>
          <p:spPr>
            <a:xfrm rot="-2572215">
              <a:off x="14821796" y="6726082"/>
              <a:ext cx="4042889" cy="1248445"/>
            </a:xfrm>
            <a:custGeom>
              <a:avLst/>
              <a:gdLst/>
              <a:ahLst/>
              <a:cxnLst/>
              <a:rect l="l" t="t" r="r" b="b"/>
              <a:pathLst>
                <a:path w="4042889" h="1248445">
                  <a:moveTo>
                    <a:pt x="0" y="0"/>
                  </a:moveTo>
                  <a:lnTo>
                    <a:pt x="4042889" y="0"/>
                  </a:lnTo>
                  <a:lnTo>
                    <a:pt x="4042889" y="1248444"/>
                  </a:lnTo>
                  <a:lnTo>
                    <a:pt x="0" y="1248444"/>
                  </a:lnTo>
                  <a:lnTo>
                    <a:pt x="0" y="0"/>
                  </a:lnTo>
                  <a:close/>
                </a:path>
              </a:pathLst>
            </a:custGeom>
            <a:blipFill>
              <a:blip r:embed="rId4">
                <a:alphaModFix amt="57000"/>
              </a:blip>
              <a:stretch>
                <a:fillRect t="-6513" r="-3391"/>
              </a:stretch>
            </a:blipFill>
          </p:spPr>
          <p:txBody>
            <a:bodyPr/>
            <a:lstStyle/>
            <a:p>
              <a:endParaRPr lang="ar-SA"/>
            </a:p>
          </p:txBody>
        </p:sp>
      </p:grpSp>
      <p:sp>
        <p:nvSpPr>
          <p:cNvPr id="43" name="Exellence">
            <a:extLst>
              <a:ext uri="{FF2B5EF4-FFF2-40B4-BE49-F238E27FC236}">
                <a16:creationId xmlns:a16="http://schemas.microsoft.com/office/drawing/2014/main" id="{25C2FFF3-4027-FC81-3593-51D5C1E71E64}"/>
              </a:ext>
            </a:extLst>
          </p:cNvPr>
          <p:cNvSpPr>
            <a:spLocks noChangeArrowheads="1"/>
          </p:cNvSpPr>
          <p:nvPr/>
        </p:nvSpPr>
        <p:spPr bwMode="auto">
          <a:xfrm>
            <a:off x="2048085" y="5905500"/>
            <a:ext cx="15096915" cy="1269578"/>
          </a:xfrm>
          <a:prstGeom prst="rect">
            <a:avLst/>
          </a:prstGeom>
          <a:noFill/>
          <a:ln>
            <a:noFill/>
          </a:ln>
        </p:spPr>
        <p:txBody>
          <a:bodyPr wrap="square" lIns="0" tIns="0" rIns="0" bIns="0" anchor="ctr">
            <a:spAutoFit/>
          </a:bodyPr>
          <a:lstStyle>
            <a:lvl1pPr defTabSz="1155700">
              <a:defRPr>
                <a:solidFill>
                  <a:schemeClr val="tx1"/>
                </a:solidFill>
                <a:latin typeface="Arial" panose="020B0604020202020204" pitchFamily="34" charset="0"/>
                <a:cs typeface="Arial" panose="020B0604020202020204" pitchFamily="34" charset="0"/>
              </a:defRPr>
            </a:lvl1pPr>
            <a:lvl2pPr marL="742950" indent="-285750" defTabSz="1155700">
              <a:defRPr>
                <a:solidFill>
                  <a:schemeClr val="tx1"/>
                </a:solidFill>
                <a:latin typeface="Arial" panose="020B0604020202020204" pitchFamily="34" charset="0"/>
                <a:cs typeface="Arial" panose="020B0604020202020204" pitchFamily="34" charset="0"/>
              </a:defRPr>
            </a:lvl2pPr>
            <a:lvl3pPr marL="1143000" indent="-228600" defTabSz="1155700">
              <a:defRPr>
                <a:solidFill>
                  <a:schemeClr val="tx1"/>
                </a:solidFill>
                <a:latin typeface="Arial" panose="020B0604020202020204" pitchFamily="34" charset="0"/>
                <a:cs typeface="Arial" panose="020B0604020202020204" pitchFamily="34" charset="0"/>
              </a:defRPr>
            </a:lvl3pPr>
            <a:lvl4pPr marL="1600200" indent="-228600" defTabSz="1155700">
              <a:defRPr>
                <a:solidFill>
                  <a:schemeClr val="tx1"/>
                </a:solidFill>
                <a:latin typeface="Arial" panose="020B0604020202020204" pitchFamily="34" charset="0"/>
                <a:cs typeface="Arial" panose="020B0604020202020204" pitchFamily="34" charset="0"/>
              </a:defRPr>
            </a:lvl4pPr>
            <a:lvl5pPr marL="2057400" indent="-228600" defTabSz="1155700">
              <a:defRPr>
                <a:solidFill>
                  <a:schemeClr val="tx1"/>
                </a:solidFill>
                <a:latin typeface="Arial" panose="020B0604020202020204" pitchFamily="34" charset="0"/>
                <a:cs typeface="Arial" panose="020B0604020202020204" pitchFamily="34" charset="0"/>
              </a:defRPr>
            </a:lvl5pPr>
            <a:lvl6pPr marL="25146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a:lnSpc>
                <a:spcPct val="150000"/>
              </a:lnSpc>
              <a:defRPr/>
            </a:pPr>
            <a:r>
              <a:rPr lang="ar-SA" altLang="ar-SA" sz="6000" b="1" dirty="0">
                <a:latin typeface="Adobe Arabic" panose="02040503050201020203" pitchFamily="18" charset="-78"/>
                <a:ea typeface="Montserrat Regular"/>
                <a:cs typeface="Adobe Arabic" panose="02040503050201020203" pitchFamily="18" charset="-78"/>
                <a:sym typeface="Helvetica" panose="020B0604020202020204" pitchFamily="34" charset="0"/>
              </a:rPr>
              <a:t>الجهات المسؤولة عن تقييم النظام </a:t>
            </a:r>
          </a:p>
        </p:txBody>
      </p:sp>
      <p:grpSp>
        <p:nvGrpSpPr>
          <p:cNvPr id="44" name="مجموعة 43">
            <a:extLst>
              <a:ext uri="{FF2B5EF4-FFF2-40B4-BE49-F238E27FC236}">
                <a16:creationId xmlns:a16="http://schemas.microsoft.com/office/drawing/2014/main" id="{CEBF8F66-5583-7129-EB29-F4130AAF9480}"/>
              </a:ext>
            </a:extLst>
          </p:cNvPr>
          <p:cNvGrpSpPr/>
          <p:nvPr/>
        </p:nvGrpSpPr>
        <p:grpSpPr>
          <a:xfrm>
            <a:off x="10999677" y="7658100"/>
            <a:ext cx="5742814" cy="2220081"/>
            <a:chOff x="14184854" y="4959616"/>
            <a:chExt cx="3074446" cy="2880551"/>
          </a:xfrm>
        </p:grpSpPr>
        <p:sp>
          <p:nvSpPr>
            <p:cNvPr id="45" name="TextBox 29">
              <a:extLst>
                <a:ext uri="{FF2B5EF4-FFF2-40B4-BE49-F238E27FC236}">
                  <a16:creationId xmlns:a16="http://schemas.microsoft.com/office/drawing/2014/main" id="{0E8CCA86-969E-A336-B0F5-4A675BF7D55D}"/>
                </a:ext>
              </a:extLst>
            </p:cNvPr>
            <p:cNvSpPr txBox="1"/>
            <p:nvPr/>
          </p:nvSpPr>
          <p:spPr>
            <a:xfrm>
              <a:off x="14965512" y="6755031"/>
              <a:ext cx="2293788"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46" name="Freeform 3">
              <a:extLst>
                <a:ext uri="{FF2B5EF4-FFF2-40B4-BE49-F238E27FC236}">
                  <a16:creationId xmlns:a16="http://schemas.microsoft.com/office/drawing/2014/main" id="{ED5C4C21-E48E-751F-A23E-8AA326EA78E2}"/>
                </a:ext>
              </a:extLst>
            </p:cNvPr>
            <p:cNvSpPr/>
            <p:nvPr/>
          </p:nvSpPr>
          <p:spPr>
            <a:xfrm>
              <a:off x="14184854" y="4959616"/>
              <a:ext cx="2560538" cy="2504011"/>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1"/>
              <a:stretch>
                <a:fillRect t="-451" r="-56646" b="-4863"/>
              </a:stretch>
            </a:blipFill>
          </p:spPr>
          <p:txBody>
            <a:bodyPr/>
            <a:lstStyle/>
            <a:p>
              <a:endParaRPr lang="ar-SA"/>
            </a:p>
          </p:txBody>
        </p:sp>
        <p:sp>
          <p:nvSpPr>
            <p:cNvPr id="47" name="TextBox 27">
              <a:extLst>
                <a:ext uri="{FF2B5EF4-FFF2-40B4-BE49-F238E27FC236}">
                  <a16:creationId xmlns:a16="http://schemas.microsoft.com/office/drawing/2014/main" id="{59AA3891-73BA-1B43-6E34-52766862026A}"/>
                </a:ext>
              </a:extLst>
            </p:cNvPr>
            <p:cNvSpPr txBox="1"/>
            <p:nvPr/>
          </p:nvSpPr>
          <p:spPr>
            <a:xfrm>
              <a:off x="14224733" y="5344294"/>
              <a:ext cx="2560539" cy="2495873"/>
            </a:xfrm>
            <a:prstGeom prst="rect">
              <a:avLst/>
            </a:prstGeom>
            <a:noFill/>
          </p:spPr>
          <p:txBody>
            <a:bodyPr wrap="square" lIns="0" tIns="0" rIns="0" bIns="0" rtlCol="0" anchor="t">
              <a:spAutoFit/>
            </a:bodyPr>
            <a:lstStyle/>
            <a:p>
              <a:pPr marL="144000" lvl="0" indent="0" algn="ctr">
                <a:lnSpc>
                  <a:spcPts val="4803"/>
                </a:lnSpc>
                <a:spcBef>
                  <a:spcPct val="0"/>
                </a:spcBef>
              </a:pPr>
              <a:endParaRPr lang="en-US" sz="6000" b="1" dirty="0">
                <a:solidFill>
                  <a:srgbClr val="0070C0"/>
                </a:solidFill>
                <a:latin typeface="Adobe Arabic" panose="02040503050201020203" pitchFamily="18" charset="-78"/>
                <a:cs typeface="Adobe Arabic" panose="02040503050201020203" pitchFamily="18" charset="-78"/>
              </a:endParaRPr>
            </a:p>
            <a:p>
              <a:pPr marL="144000" lvl="0" indent="0" algn="ctr">
                <a:lnSpc>
                  <a:spcPts val="4803"/>
                </a:lnSpc>
                <a:spcBef>
                  <a:spcPct val="0"/>
                </a:spcBef>
              </a:pPr>
              <a:r>
                <a:rPr lang="ar-SA" sz="6000" b="1" dirty="0">
                  <a:solidFill>
                    <a:srgbClr val="0070C0"/>
                  </a:solidFill>
                  <a:latin typeface="Adobe Arabic" panose="02040503050201020203" pitchFamily="18" charset="-78"/>
                  <a:cs typeface="Adobe Arabic" panose="02040503050201020203" pitchFamily="18" charset="-78"/>
                </a:rPr>
                <a:t>فريق تقنية المعلومات </a:t>
              </a:r>
              <a:endParaRPr lang="en-US" sz="6000" b="1" dirty="0">
                <a:solidFill>
                  <a:srgbClr val="0070C0"/>
                </a:solidFill>
                <a:latin typeface="Adobe Arabic" panose="02040503050201020203" pitchFamily="18" charset="-78"/>
                <a:cs typeface="Adobe Arabic" panose="02040503050201020203" pitchFamily="18" charset="-78"/>
              </a:endParaRPr>
            </a:p>
          </p:txBody>
        </p:sp>
      </p:grpSp>
      <p:grpSp>
        <p:nvGrpSpPr>
          <p:cNvPr id="48" name="مجموعة 47">
            <a:extLst>
              <a:ext uri="{FF2B5EF4-FFF2-40B4-BE49-F238E27FC236}">
                <a16:creationId xmlns:a16="http://schemas.microsoft.com/office/drawing/2014/main" id="{47C2BE71-3271-FC54-F754-5414BD0E5A75}"/>
              </a:ext>
            </a:extLst>
          </p:cNvPr>
          <p:cNvGrpSpPr/>
          <p:nvPr/>
        </p:nvGrpSpPr>
        <p:grpSpPr>
          <a:xfrm>
            <a:off x="6503723" y="7659778"/>
            <a:ext cx="4707174" cy="1929876"/>
            <a:chOff x="14184854" y="4959616"/>
            <a:chExt cx="3074446" cy="2504011"/>
          </a:xfrm>
        </p:grpSpPr>
        <p:sp>
          <p:nvSpPr>
            <p:cNvPr id="49" name="TextBox 29">
              <a:extLst>
                <a:ext uri="{FF2B5EF4-FFF2-40B4-BE49-F238E27FC236}">
                  <a16:creationId xmlns:a16="http://schemas.microsoft.com/office/drawing/2014/main" id="{F1475CB7-93BD-9E0B-1E60-0F03D40F2EE1}"/>
                </a:ext>
              </a:extLst>
            </p:cNvPr>
            <p:cNvSpPr txBox="1"/>
            <p:nvPr/>
          </p:nvSpPr>
          <p:spPr>
            <a:xfrm>
              <a:off x="14965512" y="6755031"/>
              <a:ext cx="2293788"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50" name="Freeform 3">
              <a:extLst>
                <a:ext uri="{FF2B5EF4-FFF2-40B4-BE49-F238E27FC236}">
                  <a16:creationId xmlns:a16="http://schemas.microsoft.com/office/drawing/2014/main" id="{24FDEFCF-4E3A-B832-AB01-A0590D361801}"/>
                </a:ext>
              </a:extLst>
            </p:cNvPr>
            <p:cNvSpPr/>
            <p:nvPr/>
          </p:nvSpPr>
          <p:spPr>
            <a:xfrm>
              <a:off x="14184854" y="4959616"/>
              <a:ext cx="2560538" cy="2504011"/>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1"/>
              <a:stretch>
                <a:fillRect t="-451" r="-56646" b="-4863"/>
              </a:stretch>
            </a:blipFill>
          </p:spPr>
          <p:txBody>
            <a:bodyPr/>
            <a:lstStyle/>
            <a:p>
              <a:endParaRPr lang="ar-SA"/>
            </a:p>
          </p:txBody>
        </p:sp>
        <p:sp>
          <p:nvSpPr>
            <p:cNvPr id="51" name="TextBox 27">
              <a:extLst>
                <a:ext uri="{FF2B5EF4-FFF2-40B4-BE49-F238E27FC236}">
                  <a16:creationId xmlns:a16="http://schemas.microsoft.com/office/drawing/2014/main" id="{D9FBE67A-7222-AEAC-63AB-FE20E3B2CA8D}"/>
                </a:ext>
              </a:extLst>
            </p:cNvPr>
            <p:cNvSpPr txBox="1"/>
            <p:nvPr/>
          </p:nvSpPr>
          <p:spPr>
            <a:xfrm>
              <a:off x="14224733" y="5344294"/>
              <a:ext cx="2560539" cy="1697192"/>
            </a:xfrm>
            <a:prstGeom prst="rect">
              <a:avLst/>
            </a:prstGeom>
            <a:noFill/>
          </p:spPr>
          <p:txBody>
            <a:bodyPr wrap="square" lIns="0" tIns="0" rIns="0" bIns="0" rtlCol="0" anchor="t">
              <a:spAutoFit/>
            </a:bodyPr>
            <a:lstStyle/>
            <a:p>
              <a:pPr marL="144000" lvl="0" indent="0" algn="ctr">
                <a:lnSpc>
                  <a:spcPts val="4803"/>
                </a:lnSpc>
                <a:spcBef>
                  <a:spcPct val="0"/>
                </a:spcBef>
              </a:pPr>
              <a:endParaRPr lang="en-US" sz="6000" b="1" dirty="0">
                <a:solidFill>
                  <a:srgbClr val="0070C0"/>
                </a:solidFill>
                <a:latin typeface="Adobe Arabic" panose="02040503050201020203" pitchFamily="18" charset="-78"/>
                <a:cs typeface="Adobe Arabic" panose="02040503050201020203" pitchFamily="18" charset="-78"/>
              </a:endParaRPr>
            </a:p>
            <a:p>
              <a:pPr marL="144000" lvl="0" indent="0" algn="ctr">
                <a:lnSpc>
                  <a:spcPts val="4803"/>
                </a:lnSpc>
                <a:spcBef>
                  <a:spcPct val="0"/>
                </a:spcBef>
              </a:pPr>
              <a:r>
                <a:rPr lang="ar-SA" sz="6000" b="1" dirty="0">
                  <a:solidFill>
                    <a:srgbClr val="0070C0"/>
                  </a:solidFill>
                  <a:latin typeface="Adobe Arabic" panose="02040503050201020203" pitchFamily="18" charset="-78"/>
                  <a:cs typeface="Adobe Arabic" panose="02040503050201020203" pitchFamily="18" charset="-78"/>
                </a:rPr>
                <a:t>المستخدمين</a:t>
              </a:r>
              <a:endParaRPr lang="en-US" sz="6000" b="1" dirty="0">
                <a:solidFill>
                  <a:srgbClr val="0070C0"/>
                </a:solidFill>
                <a:latin typeface="Adobe Arabic" panose="02040503050201020203" pitchFamily="18" charset="-78"/>
                <a:cs typeface="Adobe Arabic" panose="02040503050201020203" pitchFamily="18" charset="-78"/>
              </a:endParaRPr>
            </a:p>
          </p:txBody>
        </p:sp>
      </p:grpSp>
      <p:grpSp>
        <p:nvGrpSpPr>
          <p:cNvPr id="52" name="مجموعة 51">
            <a:extLst>
              <a:ext uri="{FF2B5EF4-FFF2-40B4-BE49-F238E27FC236}">
                <a16:creationId xmlns:a16="http://schemas.microsoft.com/office/drawing/2014/main" id="{06C6CDDE-90CF-BC18-A84B-3E2218C540CA}"/>
              </a:ext>
            </a:extLst>
          </p:cNvPr>
          <p:cNvGrpSpPr/>
          <p:nvPr/>
        </p:nvGrpSpPr>
        <p:grpSpPr>
          <a:xfrm>
            <a:off x="1083133" y="7687503"/>
            <a:ext cx="5648219" cy="1929876"/>
            <a:chOff x="14093258" y="4959616"/>
            <a:chExt cx="3166042" cy="2504011"/>
          </a:xfrm>
        </p:grpSpPr>
        <p:sp>
          <p:nvSpPr>
            <p:cNvPr id="53" name="TextBox 29">
              <a:extLst>
                <a:ext uri="{FF2B5EF4-FFF2-40B4-BE49-F238E27FC236}">
                  <a16:creationId xmlns:a16="http://schemas.microsoft.com/office/drawing/2014/main" id="{DFBB2C6A-688F-2CCE-B5A5-AA4719AC8F21}"/>
                </a:ext>
              </a:extLst>
            </p:cNvPr>
            <p:cNvSpPr txBox="1"/>
            <p:nvPr/>
          </p:nvSpPr>
          <p:spPr>
            <a:xfrm>
              <a:off x="14965512" y="6755031"/>
              <a:ext cx="2293788" cy="557397"/>
            </a:xfrm>
            <a:prstGeom prst="rect">
              <a:avLst/>
            </a:prstGeom>
          </p:spPr>
          <p:txBody>
            <a:bodyPr lIns="0" tIns="0" rIns="0" bIns="0" rtlCol="0" anchor="t">
              <a:spAutoFit/>
            </a:bodyPr>
            <a:lstStyle/>
            <a:p>
              <a:pPr marL="0" lvl="0" indent="0" algn="l">
                <a:lnSpc>
                  <a:spcPts val="4803"/>
                </a:lnSpc>
                <a:spcBef>
                  <a:spcPct val="0"/>
                </a:spcBef>
              </a:pPr>
              <a:endParaRPr lang="en-US" sz="3694" dirty="0">
                <a:solidFill>
                  <a:srgbClr val="000000"/>
                </a:solidFill>
                <a:latin typeface="Marykate"/>
              </a:endParaRPr>
            </a:p>
          </p:txBody>
        </p:sp>
        <p:sp>
          <p:nvSpPr>
            <p:cNvPr id="54" name="Freeform 3">
              <a:extLst>
                <a:ext uri="{FF2B5EF4-FFF2-40B4-BE49-F238E27FC236}">
                  <a16:creationId xmlns:a16="http://schemas.microsoft.com/office/drawing/2014/main" id="{A1AB7AAB-0323-C1A3-4584-EAA0AB22EF01}"/>
                </a:ext>
              </a:extLst>
            </p:cNvPr>
            <p:cNvSpPr/>
            <p:nvPr/>
          </p:nvSpPr>
          <p:spPr>
            <a:xfrm>
              <a:off x="14184854" y="4959616"/>
              <a:ext cx="2560538" cy="2504011"/>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11"/>
              <a:stretch>
                <a:fillRect t="-451" r="-56646" b="-4863"/>
              </a:stretch>
            </a:blipFill>
          </p:spPr>
          <p:txBody>
            <a:bodyPr/>
            <a:lstStyle/>
            <a:p>
              <a:endParaRPr lang="ar-SA"/>
            </a:p>
          </p:txBody>
        </p:sp>
        <p:sp>
          <p:nvSpPr>
            <p:cNvPr id="55" name="TextBox 27">
              <a:extLst>
                <a:ext uri="{FF2B5EF4-FFF2-40B4-BE49-F238E27FC236}">
                  <a16:creationId xmlns:a16="http://schemas.microsoft.com/office/drawing/2014/main" id="{E226F659-13E8-F09F-0B69-C16FDA57FB64}"/>
                </a:ext>
              </a:extLst>
            </p:cNvPr>
            <p:cNvSpPr txBox="1"/>
            <p:nvPr/>
          </p:nvSpPr>
          <p:spPr>
            <a:xfrm>
              <a:off x="14093258" y="5344294"/>
              <a:ext cx="2692014" cy="1697192"/>
            </a:xfrm>
            <a:prstGeom prst="rect">
              <a:avLst/>
            </a:prstGeom>
            <a:noFill/>
          </p:spPr>
          <p:txBody>
            <a:bodyPr wrap="square" lIns="0" tIns="0" rIns="0" bIns="0" rtlCol="0" anchor="t">
              <a:spAutoFit/>
            </a:bodyPr>
            <a:lstStyle/>
            <a:p>
              <a:pPr marL="144000" lvl="0" indent="0" algn="ctr">
                <a:lnSpc>
                  <a:spcPts val="4803"/>
                </a:lnSpc>
                <a:spcBef>
                  <a:spcPct val="0"/>
                </a:spcBef>
              </a:pPr>
              <a:endParaRPr lang="en-US" sz="6000" b="1" dirty="0">
                <a:solidFill>
                  <a:srgbClr val="0070C0"/>
                </a:solidFill>
                <a:latin typeface="Adobe Arabic" panose="02040503050201020203" pitchFamily="18" charset="-78"/>
                <a:cs typeface="Adobe Arabic" panose="02040503050201020203" pitchFamily="18" charset="-78"/>
              </a:endParaRPr>
            </a:p>
            <a:p>
              <a:pPr marL="144000" lvl="0" indent="0" algn="ctr">
                <a:lnSpc>
                  <a:spcPts val="4803"/>
                </a:lnSpc>
                <a:spcBef>
                  <a:spcPct val="0"/>
                </a:spcBef>
              </a:pPr>
              <a:r>
                <a:rPr lang="ar-SA" sz="6000" b="1" dirty="0">
                  <a:solidFill>
                    <a:srgbClr val="0070C0"/>
                  </a:solidFill>
                  <a:latin typeface="Adobe Arabic" panose="02040503050201020203" pitchFamily="18" charset="-78"/>
                  <a:cs typeface="Adobe Arabic" panose="02040503050201020203" pitchFamily="18" charset="-78"/>
                </a:rPr>
                <a:t>الادارة</a:t>
              </a:r>
              <a:endParaRPr lang="en-US" sz="6000" b="1" dirty="0">
                <a:solidFill>
                  <a:srgbClr val="0070C0"/>
                </a:solidFill>
                <a:latin typeface="Adobe Arabic" panose="02040503050201020203" pitchFamily="18" charset="-78"/>
                <a:cs typeface="Adobe Arabic" panose="02040503050201020203" pitchFamily="18" charset="-78"/>
              </a:endParaRPr>
            </a:p>
          </p:txBody>
        </p:sp>
      </p:grpSp>
    </p:spTree>
    <p:extLst>
      <p:ext uri="{BB962C8B-B14F-4D97-AF65-F5344CB8AC3E}">
        <p14:creationId xmlns:p14="http://schemas.microsoft.com/office/powerpoint/2010/main" val="354811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down)">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ipe(down)">
                                      <p:cBhvr>
                                        <p:cTn id="3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ar-SA" dirty="0"/>
          </a:p>
        </p:txBody>
      </p:sp>
      <p:grpSp>
        <p:nvGrpSpPr>
          <p:cNvPr id="3" name="Group 3"/>
          <p:cNvGrpSpPr/>
          <p:nvPr/>
        </p:nvGrpSpPr>
        <p:grpSpPr>
          <a:xfrm>
            <a:off x="3106337" y="413923"/>
            <a:ext cx="12746038" cy="2116298"/>
            <a:chOff x="0" y="0"/>
            <a:chExt cx="18749433" cy="9183064"/>
          </a:xfrm>
        </p:grpSpPr>
        <p:sp>
          <p:nvSpPr>
            <p:cNvPr id="4" name="Freeform 4"/>
            <p:cNvSpPr/>
            <p:nvPr/>
          </p:nvSpPr>
          <p:spPr>
            <a:xfrm rot="-78066">
              <a:off x="968257" y="961703"/>
              <a:ext cx="16705887" cy="7257036"/>
            </a:xfrm>
            <a:custGeom>
              <a:avLst/>
              <a:gdLst/>
              <a:ahLst/>
              <a:cxnLst/>
              <a:rect l="l" t="t" r="r" b="b"/>
              <a:pathLst>
                <a:path w="16705887" h="7257036">
                  <a:moveTo>
                    <a:pt x="0" y="0"/>
                  </a:moveTo>
                  <a:lnTo>
                    <a:pt x="16705886" y="0"/>
                  </a:lnTo>
                  <a:lnTo>
                    <a:pt x="16705886" y="7257035"/>
                  </a:lnTo>
                  <a:lnTo>
                    <a:pt x="0" y="7257035"/>
                  </a:lnTo>
                  <a:lnTo>
                    <a:pt x="0" y="0"/>
                  </a:lnTo>
                  <a:close/>
                </a:path>
              </a:pathLst>
            </a:custGeom>
            <a:blipFill>
              <a:blip r:embed="rId3"/>
              <a:stretch>
                <a:fillRect t="-28026" r="-8637" b="-62976"/>
              </a:stretch>
            </a:blipFill>
          </p:spPr>
          <p:txBody>
            <a:bodyPr/>
            <a:lstStyle/>
            <a:p>
              <a:endParaRPr lang="ar-SA"/>
            </a:p>
          </p:txBody>
        </p:sp>
        <p:sp>
          <p:nvSpPr>
            <p:cNvPr id="5" name="Freeform 5"/>
            <p:cNvSpPr/>
            <p:nvPr/>
          </p:nvSpPr>
          <p:spPr>
            <a:xfrm rot="-2572215">
              <a:off x="-115252" y="1208538"/>
              <a:ext cx="4042889" cy="1248445"/>
            </a:xfrm>
            <a:custGeom>
              <a:avLst/>
              <a:gdLst/>
              <a:ahLst/>
              <a:cxnLst/>
              <a:rect l="l" t="t" r="r" b="b"/>
              <a:pathLst>
                <a:path w="4042889" h="1248445">
                  <a:moveTo>
                    <a:pt x="0" y="0"/>
                  </a:moveTo>
                  <a:lnTo>
                    <a:pt x="4042889" y="0"/>
                  </a:lnTo>
                  <a:lnTo>
                    <a:pt x="4042889" y="1248445"/>
                  </a:lnTo>
                  <a:lnTo>
                    <a:pt x="0" y="1248445"/>
                  </a:lnTo>
                  <a:lnTo>
                    <a:pt x="0" y="0"/>
                  </a:lnTo>
                  <a:close/>
                </a:path>
              </a:pathLst>
            </a:custGeom>
            <a:blipFill>
              <a:blip r:embed="rId4">
                <a:alphaModFix amt="57000"/>
              </a:blip>
              <a:stretch>
                <a:fillRect t="-6513" r="-3391"/>
              </a:stretch>
            </a:blipFill>
          </p:spPr>
          <p:txBody>
            <a:bodyPr/>
            <a:lstStyle/>
            <a:p>
              <a:endParaRPr lang="ar-SA"/>
            </a:p>
          </p:txBody>
        </p:sp>
        <p:sp>
          <p:nvSpPr>
            <p:cNvPr id="6" name="Freeform 6"/>
            <p:cNvSpPr/>
            <p:nvPr/>
          </p:nvSpPr>
          <p:spPr>
            <a:xfrm rot="-2572215">
              <a:off x="14821796" y="6726082"/>
              <a:ext cx="4042889" cy="1248445"/>
            </a:xfrm>
            <a:custGeom>
              <a:avLst/>
              <a:gdLst/>
              <a:ahLst/>
              <a:cxnLst/>
              <a:rect l="l" t="t" r="r" b="b"/>
              <a:pathLst>
                <a:path w="4042889" h="1248445">
                  <a:moveTo>
                    <a:pt x="0" y="0"/>
                  </a:moveTo>
                  <a:lnTo>
                    <a:pt x="4042889" y="0"/>
                  </a:lnTo>
                  <a:lnTo>
                    <a:pt x="4042889" y="1248444"/>
                  </a:lnTo>
                  <a:lnTo>
                    <a:pt x="0" y="1248444"/>
                  </a:lnTo>
                  <a:lnTo>
                    <a:pt x="0" y="0"/>
                  </a:lnTo>
                  <a:close/>
                </a:path>
              </a:pathLst>
            </a:custGeom>
            <a:blipFill>
              <a:blip r:embed="rId4">
                <a:alphaModFix amt="57000"/>
              </a:blip>
              <a:stretch>
                <a:fillRect t="-6513" r="-3391"/>
              </a:stretch>
            </a:blipFill>
          </p:spPr>
          <p:txBody>
            <a:bodyPr/>
            <a:lstStyle/>
            <a:p>
              <a:endParaRPr lang="ar-SA"/>
            </a:p>
          </p:txBody>
        </p:sp>
      </p:grpSp>
      <p:sp>
        <p:nvSpPr>
          <p:cNvPr id="7" name="Freeform 7"/>
          <p:cNvSpPr/>
          <p:nvPr/>
        </p:nvSpPr>
        <p:spPr>
          <a:xfrm rot="2951973">
            <a:off x="-1335923" y="-256851"/>
            <a:ext cx="3799654" cy="2051813"/>
          </a:xfrm>
          <a:custGeom>
            <a:avLst/>
            <a:gdLst/>
            <a:ahLst/>
            <a:cxnLst/>
            <a:rect l="l" t="t" r="r" b="b"/>
            <a:pathLst>
              <a:path w="3799654" h="2051813">
                <a:moveTo>
                  <a:pt x="0" y="0"/>
                </a:moveTo>
                <a:lnTo>
                  <a:pt x="3799654" y="0"/>
                </a:lnTo>
                <a:lnTo>
                  <a:pt x="3799654" y="2051814"/>
                </a:lnTo>
                <a:lnTo>
                  <a:pt x="0" y="20518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a:p>
        </p:txBody>
      </p:sp>
      <p:sp>
        <p:nvSpPr>
          <p:cNvPr id="22" name="Exellence">
            <a:extLst>
              <a:ext uri="{FF2B5EF4-FFF2-40B4-BE49-F238E27FC236}">
                <a16:creationId xmlns:a16="http://schemas.microsoft.com/office/drawing/2014/main" id="{1DDB68C4-3010-17A1-DDB6-80421FA19085}"/>
              </a:ext>
            </a:extLst>
          </p:cNvPr>
          <p:cNvSpPr>
            <a:spLocks noChangeArrowheads="1"/>
          </p:cNvSpPr>
          <p:nvPr/>
        </p:nvSpPr>
        <p:spPr bwMode="auto">
          <a:xfrm>
            <a:off x="2279460" y="612925"/>
            <a:ext cx="15096915" cy="1481175"/>
          </a:xfrm>
          <a:prstGeom prst="rect">
            <a:avLst/>
          </a:prstGeom>
          <a:noFill/>
          <a:ln>
            <a:noFill/>
          </a:ln>
        </p:spPr>
        <p:txBody>
          <a:bodyPr wrap="square" lIns="0" tIns="0" rIns="0" bIns="0" anchor="ctr">
            <a:spAutoFit/>
          </a:bodyPr>
          <a:lstStyle>
            <a:lvl1pPr defTabSz="1155700">
              <a:defRPr>
                <a:solidFill>
                  <a:schemeClr val="tx1"/>
                </a:solidFill>
                <a:latin typeface="Arial" panose="020B0604020202020204" pitchFamily="34" charset="0"/>
                <a:cs typeface="Arial" panose="020B0604020202020204" pitchFamily="34" charset="0"/>
              </a:defRPr>
            </a:lvl1pPr>
            <a:lvl2pPr marL="742950" indent="-285750" defTabSz="1155700">
              <a:defRPr>
                <a:solidFill>
                  <a:schemeClr val="tx1"/>
                </a:solidFill>
                <a:latin typeface="Arial" panose="020B0604020202020204" pitchFamily="34" charset="0"/>
                <a:cs typeface="Arial" panose="020B0604020202020204" pitchFamily="34" charset="0"/>
              </a:defRPr>
            </a:lvl2pPr>
            <a:lvl3pPr marL="1143000" indent="-228600" defTabSz="1155700">
              <a:defRPr>
                <a:solidFill>
                  <a:schemeClr val="tx1"/>
                </a:solidFill>
                <a:latin typeface="Arial" panose="020B0604020202020204" pitchFamily="34" charset="0"/>
                <a:cs typeface="Arial" panose="020B0604020202020204" pitchFamily="34" charset="0"/>
              </a:defRPr>
            </a:lvl3pPr>
            <a:lvl4pPr marL="1600200" indent="-228600" defTabSz="1155700">
              <a:defRPr>
                <a:solidFill>
                  <a:schemeClr val="tx1"/>
                </a:solidFill>
                <a:latin typeface="Arial" panose="020B0604020202020204" pitchFamily="34" charset="0"/>
                <a:cs typeface="Arial" panose="020B0604020202020204" pitchFamily="34" charset="0"/>
              </a:defRPr>
            </a:lvl4pPr>
            <a:lvl5pPr marL="2057400" indent="-228600" defTabSz="1155700">
              <a:defRPr>
                <a:solidFill>
                  <a:schemeClr val="tx1"/>
                </a:solidFill>
                <a:latin typeface="Arial" panose="020B0604020202020204" pitchFamily="34" charset="0"/>
                <a:cs typeface="Arial" panose="020B0604020202020204" pitchFamily="34" charset="0"/>
              </a:defRPr>
            </a:lvl5pPr>
            <a:lvl6pPr marL="25146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a:lnSpc>
                <a:spcPct val="150000"/>
              </a:lnSpc>
              <a:defRPr/>
            </a:pPr>
            <a:r>
              <a:rPr lang="ar-SA" altLang="ar-SA" sz="7000" b="1" dirty="0">
                <a:solidFill>
                  <a:srgbClr val="800000"/>
                </a:solidFill>
                <a:latin typeface="Adobe Arabic" panose="02040503050201020203" pitchFamily="18" charset="-78"/>
                <a:ea typeface="Montserrat Regular"/>
                <a:cs typeface="Adobe Arabic" panose="02040503050201020203" pitchFamily="18" charset="-78"/>
                <a:sym typeface="Helvetica" panose="020B0604020202020204" pitchFamily="34" charset="0"/>
              </a:rPr>
              <a:t>ماذا تعلمنا اليوم </a:t>
            </a:r>
          </a:p>
        </p:txBody>
      </p:sp>
      <p:sp>
        <p:nvSpPr>
          <p:cNvPr id="20" name="Freeform 4">
            <a:extLst>
              <a:ext uri="{FF2B5EF4-FFF2-40B4-BE49-F238E27FC236}">
                <a16:creationId xmlns:a16="http://schemas.microsoft.com/office/drawing/2014/main" id="{FAA4FBA3-9969-545E-1B6E-28DEF328133B}"/>
              </a:ext>
            </a:extLst>
          </p:cNvPr>
          <p:cNvSpPr/>
          <p:nvPr/>
        </p:nvSpPr>
        <p:spPr>
          <a:xfrm rot="2464724">
            <a:off x="16929191" y="199357"/>
            <a:ext cx="548388" cy="1073358"/>
          </a:xfrm>
          <a:custGeom>
            <a:avLst/>
            <a:gdLst/>
            <a:ahLst/>
            <a:cxnLst/>
            <a:rect l="l" t="t" r="r" b="b"/>
            <a:pathLst>
              <a:path w="548388" h="1073358">
                <a:moveTo>
                  <a:pt x="0" y="0"/>
                </a:moveTo>
                <a:lnTo>
                  <a:pt x="548389" y="0"/>
                </a:lnTo>
                <a:lnTo>
                  <a:pt x="548389" y="1073358"/>
                </a:lnTo>
                <a:lnTo>
                  <a:pt x="0" y="10733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ar-SA"/>
          </a:p>
        </p:txBody>
      </p:sp>
      <p:sp>
        <p:nvSpPr>
          <p:cNvPr id="17" name="Freeform 8">
            <a:extLst>
              <a:ext uri="{FF2B5EF4-FFF2-40B4-BE49-F238E27FC236}">
                <a16:creationId xmlns:a16="http://schemas.microsoft.com/office/drawing/2014/main" id="{0DC22D81-90DB-6216-E563-FD352397A4FD}"/>
              </a:ext>
            </a:extLst>
          </p:cNvPr>
          <p:cNvSpPr/>
          <p:nvPr/>
        </p:nvSpPr>
        <p:spPr>
          <a:xfrm>
            <a:off x="16144049" y="8018773"/>
            <a:ext cx="2277206" cy="2020503"/>
          </a:xfrm>
          <a:custGeom>
            <a:avLst/>
            <a:gdLst/>
            <a:ahLst/>
            <a:cxnLst/>
            <a:rect l="l" t="t" r="r" b="b"/>
            <a:pathLst>
              <a:path w="2277206" h="2020503">
                <a:moveTo>
                  <a:pt x="0" y="0"/>
                </a:moveTo>
                <a:lnTo>
                  <a:pt x="2277207" y="0"/>
                </a:lnTo>
                <a:lnTo>
                  <a:pt x="2277207" y="2020503"/>
                </a:lnTo>
                <a:lnTo>
                  <a:pt x="0" y="20205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ar-SA"/>
          </a:p>
        </p:txBody>
      </p:sp>
      <p:grpSp>
        <p:nvGrpSpPr>
          <p:cNvPr id="34" name="Group 3">
            <a:extLst>
              <a:ext uri="{FF2B5EF4-FFF2-40B4-BE49-F238E27FC236}">
                <a16:creationId xmlns:a16="http://schemas.microsoft.com/office/drawing/2014/main" id="{31B6D321-F0D9-A07F-0BDB-9D6B804CA0A7}"/>
              </a:ext>
            </a:extLst>
          </p:cNvPr>
          <p:cNvGrpSpPr/>
          <p:nvPr/>
        </p:nvGrpSpPr>
        <p:grpSpPr>
          <a:xfrm>
            <a:off x="3258737" y="3577904"/>
            <a:ext cx="12746038" cy="2116298"/>
            <a:chOff x="0" y="0"/>
            <a:chExt cx="18749433" cy="9183064"/>
          </a:xfrm>
        </p:grpSpPr>
        <p:sp>
          <p:nvSpPr>
            <p:cNvPr id="35" name="Freeform 4">
              <a:extLst>
                <a:ext uri="{FF2B5EF4-FFF2-40B4-BE49-F238E27FC236}">
                  <a16:creationId xmlns:a16="http://schemas.microsoft.com/office/drawing/2014/main" id="{9E8DCBD4-1441-231B-D518-CE2A0E45F425}"/>
                </a:ext>
              </a:extLst>
            </p:cNvPr>
            <p:cNvSpPr/>
            <p:nvPr/>
          </p:nvSpPr>
          <p:spPr>
            <a:xfrm rot="-78066">
              <a:off x="968257" y="961703"/>
              <a:ext cx="16705887" cy="7257036"/>
            </a:xfrm>
            <a:custGeom>
              <a:avLst/>
              <a:gdLst/>
              <a:ahLst/>
              <a:cxnLst/>
              <a:rect l="l" t="t" r="r" b="b"/>
              <a:pathLst>
                <a:path w="16705887" h="7257036">
                  <a:moveTo>
                    <a:pt x="0" y="0"/>
                  </a:moveTo>
                  <a:lnTo>
                    <a:pt x="16705886" y="0"/>
                  </a:lnTo>
                  <a:lnTo>
                    <a:pt x="16705886" y="7257035"/>
                  </a:lnTo>
                  <a:lnTo>
                    <a:pt x="0" y="7257035"/>
                  </a:lnTo>
                  <a:lnTo>
                    <a:pt x="0" y="0"/>
                  </a:lnTo>
                  <a:close/>
                </a:path>
              </a:pathLst>
            </a:custGeom>
            <a:blipFill>
              <a:blip r:embed="rId3"/>
              <a:stretch>
                <a:fillRect t="-28026" r="-8637" b="-62976"/>
              </a:stretch>
            </a:blipFill>
          </p:spPr>
          <p:txBody>
            <a:bodyPr/>
            <a:lstStyle/>
            <a:p>
              <a:endParaRPr lang="ar-SA"/>
            </a:p>
          </p:txBody>
        </p:sp>
        <p:sp>
          <p:nvSpPr>
            <p:cNvPr id="56" name="Freeform 5">
              <a:extLst>
                <a:ext uri="{FF2B5EF4-FFF2-40B4-BE49-F238E27FC236}">
                  <a16:creationId xmlns:a16="http://schemas.microsoft.com/office/drawing/2014/main" id="{BF4904F4-3D9D-4B75-2FF4-25C89FEF9CAD}"/>
                </a:ext>
              </a:extLst>
            </p:cNvPr>
            <p:cNvSpPr/>
            <p:nvPr/>
          </p:nvSpPr>
          <p:spPr>
            <a:xfrm rot="-2572215">
              <a:off x="-115252" y="1208538"/>
              <a:ext cx="4042889" cy="1248445"/>
            </a:xfrm>
            <a:custGeom>
              <a:avLst/>
              <a:gdLst/>
              <a:ahLst/>
              <a:cxnLst/>
              <a:rect l="l" t="t" r="r" b="b"/>
              <a:pathLst>
                <a:path w="4042889" h="1248445">
                  <a:moveTo>
                    <a:pt x="0" y="0"/>
                  </a:moveTo>
                  <a:lnTo>
                    <a:pt x="4042889" y="0"/>
                  </a:lnTo>
                  <a:lnTo>
                    <a:pt x="4042889" y="1248445"/>
                  </a:lnTo>
                  <a:lnTo>
                    <a:pt x="0" y="1248445"/>
                  </a:lnTo>
                  <a:lnTo>
                    <a:pt x="0" y="0"/>
                  </a:lnTo>
                  <a:close/>
                </a:path>
              </a:pathLst>
            </a:custGeom>
            <a:blipFill>
              <a:blip r:embed="rId4">
                <a:alphaModFix amt="57000"/>
              </a:blip>
              <a:stretch>
                <a:fillRect t="-6513" r="-3391"/>
              </a:stretch>
            </a:blipFill>
          </p:spPr>
          <p:txBody>
            <a:bodyPr/>
            <a:lstStyle/>
            <a:p>
              <a:endParaRPr lang="ar-SA"/>
            </a:p>
          </p:txBody>
        </p:sp>
        <p:sp>
          <p:nvSpPr>
            <p:cNvPr id="57" name="Freeform 6">
              <a:extLst>
                <a:ext uri="{FF2B5EF4-FFF2-40B4-BE49-F238E27FC236}">
                  <a16:creationId xmlns:a16="http://schemas.microsoft.com/office/drawing/2014/main" id="{3F96639C-CA89-4A8F-901C-D1B999A21050}"/>
                </a:ext>
              </a:extLst>
            </p:cNvPr>
            <p:cNvSpPr/>
            <p:nvPr/>
          </p:nvSpPr>
          <p:spPr>
            <a:xfrm rot="-2572215">
              <a:off x="14821796" y="6726082"/>
              <a:ext cx="4042889" cy="1248445"/>
            </a:xfrm>
            <a:custGeom>
              <a:avLst/>
              <a:gdLst/>
              <a:ahLst/>
              <a:cxnLst/>
              <a:rect l="l" t="t" r="r" b="b"/>
              <a:pathLst>
                <a:path w="4042889" h="1248445">
                  <a:moveTo>
                    <a:pt x="0" y="0"/>
                  </a:moveTo>
                  <a:lnTo>
                    <a:pt x="4042889" y="0"/>
                  </a:lnTo>
                  <a:lnTo>
                    <a:pt x="4042889" y="1248444"/>
                  </a:lnTo>
                  <a:lnTo>
                    <a:pt x="0" y="1248444"/>
                  </a:lnTo>
                  <a:lnTo>
                    <a:pt x="0" y="0"/>
                  </a:lnTo>
                  <a:close/>
                </a:path>
              </a:pathLst>
            </a:custGeom>
            <a:blipFill>
              <a:blip r:embed="rId4">
                <a:alphaModFix amt="57000"/>
              </a:blip>
              <a:stretch>
                <a:fillRect t="-6513" r="-3391"/>
              </a:stretch>
            </a:blipFill>
          </p:spPr>
          <p:txBody>
            <a:bodyPr/>
            <a:lstStyle/>
            <a:p>
              <a:endParaRPr lang="ar-SA"/>
            </a:p>
          </p:txBody>
        </p:sp>
      </p:grpSp>
      <p:sp>
        <p:nvSpPr>
          <p:cNvPr id="58" name="Exellence">
            <a:extLst>
              <a:ext uri="{FF2B5EF4-FFF2-40B4-BE49-F238E27FC236}">
                <a16:creationId xmlns:a16="http://schemas.microsoft.com/office/drawing/2014/main" id="{21087CFF-F92C-4A28-69D0-C515A92C4524}"/>
              </a:ext>
            </a:extLst>
          </p:cNvPr>
          <p:cNvSpPr>
            <a:spLocks noChangeArrowheads="1"/>
          </p:cNvSpPr>
          <p:nvPr/>
        </p:nvSpPr>
        <p:spPr bwMode="auto">
          <a:xfrm>
            <a:off x="2431860" y="3882704"/>
            <a:ext cx="15096915" cy="1269578"/>
          </a:xfrm>
          <a:prstGeom prst="rect">
            <a:avLst/>
          </a:prstGeom>
          <a:noFill/>
          <a:ln>
            <a:noFill/>
          </a:ln>
        </p:spPr>
        <p:txBody>
          <a:bodyPr wrap="square" lIns="0" tIns="0" rIns="0" bIns="0" anchor="ctr">
            <a:spAutoFit/>
          </a:bodyPr>
          <a:lstStyle>
            <a:lvl1pPr defTabSz="1155700">
              <a:defRPr>
                <a:solidFill>
                  <a:schemeClr val="tx1"/>
                </a:solidFill>
                <a:latin typeface="Arial" panose="020B0604020202020204" pitchFamily="34" charset="0"/>
                <a:cs typeface="Arial" panose="020B0604020202020204" pitchFamily="34" charset="0"/>
              </a:defRPr>
            </a:lvl1pPr>
            <a:lvl2pPr marL="742950" indent="-285750" defTabSz="1155700">
              <a:defRPr>
                <a:solidFill>
                  <a:schemeClr val="tx1"/>
                </a:solidFill>
                <a:latin typeface="Arial" panose="020B0604020202020204" pitchFamily="34" charset="0"/>
                <a:cs typeface="Arial" panose="020B0604020202020204" pitchFamily="34" charset="0"/>
              </a:defRPr>
            </a:lvl2pPr>
            <a:lvl3pPr marL="1143000" indent="-228600" defTabSz="1155700">
              <a:defRPr>
                <a:solidFill>
                  <a:schemeClr val="tx1"/>
                </a:solidFill>
                <a:latin typeface="Arial" panose="020B0604020202020204" pitchFamily="34" charset="0"/>
                <a:cs typeface="Arial" panose="020B0604020202020204" pitchFamily="34" charset="0"/>
              </a:defRPr>
            </a:lvl3pPr>
            <a:lvl4pPr marL="1600200" indent="-228600" defTabSz="1155700">
              <a:defRPr>
                <a:solidFill>
                  <a:schemeClr val="tx1"/>
                </a:solidFill>
                <a:latin typeface="Arial" panose="020B0604020202020204" pitchFamily="34" charset="0"/>
                <a:cs typeface="Arial" panose="020B0604020202020204" pitchFamily="34" charset="0"/>
              </a:defRPr>
            </a:lvl4pPr>
            <a:lvl5pPr marL="2057400" indent="-228600" defTabSz="1155700">
              <a:defRPr>
                <a:solidFill>
                  <a:schemeClr val="tx1"/>
                </a:solidFill>
                <a:latin typeface="Arial" panose="020B0604020202020204" pitchFamily="34" charset="0"/>
                <a:cs typeface="Arial" panose="020B0604020202020204" pitchFamily="34" charset="0"/>
              </a:defRPr>
            </a:lvl5pPr>
            <a:lvl6pPr marL="25146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a:lnSpc>
                <a:spcPct val="150000"/>
              </a:lnSpc>
              <a:defRPr/>
            </a:pPr>
            <a:r>
              <a:rPr lang="ar-SA" altLang="ar-SA" sz="6000" b="1" dirty="0">
                <a:latin typeface="Adobe Arabic" panose="02040503050201020203" pitchFamily="18" charset="-78"/>
                <a:ea typeface="Montserrat Regular"/>
                <a:cs typeface="Adobe Arabic" panose="02040503050201020203" pitchFamily="18" charset="-78"/>
                <a:sym typeface="Helvetica" panose="020B0604020202020204" pitchFamily="34" charset="0"/>
              </a:rPr>
              <a:t>الهدف من دورة حياة النظام </a:t>
            </a:r>
          </a:p>
        </p:txBody>
      </p:sp>
      <p:grpSp>
        <p:nvGrpSpPr>
          <p:cNvPr id="59" name="Group 3">
            <a:extLst>
              <a:ext uri="{FF2B5EF4-FFF2-40B4-BE49-F238E27FC236}">
                <a16:creationId xmlns:a16="http://schemas.microsoft.com/office/drawing/2014/main" id="{46293C16-0D3F-5C49-3316-3DCC09417C57}"/>
              </a:ext>
            </a:extLst>
          </p:cNvPr>
          <p:cNvGrpSpPr/>
          <p:nvPr/>
        </p:nvGrpSpPr>
        <p:grpSpPr>
          <a:xfrm>
            <a:off x="3189077" y="6711410"/>
            <a:ext cx="12746038" cy="2116298"/>
            <a:chOff x="0" y="0"/>
            <a:chExt cx="18749433" cy="9183064"/>
          </a:xfrm>
        </p:grpSpPr>
        <p:sp>
          <p:nvSpPr>
            <p:cNvPr id="60" name="Freeform 4">
              <a:extLst>
                <a:ext uri="{FF2B5EF4-FFF2-40B4-BE49-F238E27FC236}">
                  <a16:creationId xmlns:a16="http://schemas.microsoft.com/office/drawing/2014/main" id="{1F80B77B-350C-3C7F-20CE-AC5A6F0BA3A8}"/>
                </a:ext>
              </a:extLst>
            </p:cNvPr>
            <p:cNvSpPr/>
            <p:nvPr/>
          </p:nvSpPr>
          <p:spPr>
            <a:xfrm rot="-78066">
              <a:off x="968257" y="961703"/>
              <a:ext cx="16705887" cy="7257036"/>
            </a:xfrm>
            <a:custGeom>
              <a:avLst/>
              <a:gdLst/>
              <a:ahLst/>
              <a:cxnLst/>
              <a:rect l="l" t="t" r="r" b="b"/>
              <a:pathLst>
                <a:path w="16705887" h="7257036">
                  <a:moveTo>
                    <a:pt x="0" y="0"/>
                  </a:moveTo>
                  <a:lnTo>
                    <a:pt x="16705886" y="0"/>
                  </a:lnTo>
                  <a:lnTo>
                    <a:pt x="16705886" y="7257035"/>
                  </a:lnTo>
                  <a:lnTo>
                    <a:pt x="0" y="7257035"/>
                  </a:lnTo>
                  <a:lnTo>
                    <a:pt x="0" y="0"/>
                  </a:lnTo>
                  <a:close/>
                </a:path>
              </a:pathLst>
            </a:custGeom>
            <a:blipFill>
              <a:blip r:embed="rId3"/>
              <a:stretch>
                <a:fillRect t="-28026" r="-8637" b="-62976"/>
              </a:stretch>
            </a:blipFill>
          </p:spPr>
          <p:txBody>
            <a:bodyPr/>
            <a:lstStyle/>
            <a:p>
              <a:endParaRPr lang="ar-SA"/>
            </a:p>
          </p:txBody>
        </p:sp>
        <p:sp>
          <p:nvSpPr>
            <p:cNvPr id="61" name="Freeform 5">
              <a:extLst>
                <a:ext uri="{FF2B5EF4-FFF2-40B4-BE49-F238E27FC236}">
                  <a16:creationId xmlns:a16="http://schemas.microsoft.com/office/drawing/2014/main" id="{F236C904-E4C9-3E73-7F46-45D192C81342}"/>
                </a:ext>
              </a:extLst>
            </p:cNvPr>
            <p:cNvSpPr/>
            <p:nvPr/>
          </p:nvSpPr>
          <p:spPr>
            <a:xfrm rot="-2572215">
              <a:off x="-115252" y="1208538"/>
              <a:ext cx="4042889" cy="1248445"/>
            </a:xfrm>
            <a:custGeom>
              <a:avLst/>
              <a:gdLst/>
              <a:ahLst/>
              <a:cxnLst/>
              <a:rect l="l" t="t" r="r" b="b"/>
              <a:pathLst>
                <a:path w="4042889" h="1248445">
                  <a:moveTo>
                    <a:pt x="0" y="0"/>
                  </a:moveTo>
                  <a:lnTo>
                    <a:pt x="4042889" y="0"/>
                  </a:lnTo>
                  <a:lnTo>
                    <a:pt x="4042889" y="1248445"/>
                  </a:lnTo>
                  <a:lnTo>
                    <a:pt x="0" y="1248445"/>
                  </a:lnTo>
                  <a:lnTo>
                    <a:pt x="0" y="0"/>
                  </a:lnTo>
                  <a:close/>
                </a:path>
              </a:pathLst>
            </a:custGeom>
            <a:blipFill>
              <a:blip r:embed="rId4">
                <a:alphaModFix amt="57000"/>
              </a:blip>
              <a:stretch>
                <a:fillRect t="-6513" r="-3391"/>
              </a:stretch>
            </a:blipFill>
          </p:spPr>
          <p:txBody>
            <a:bodyPr/>
            <a:lstStyle/>
            <a:p>
              <a:endParaRPr lang="ar-SA"/>
            </a:p>
          </p:txBody>
        </p:sp>
        <p:sp>
          <p:nvSpPr>
            <p:cNvPr id="62" name="Freeform 6">
              <a:extLst>
                <a:ext uri="{FF2B5EF4-FFF2-40B4-BE49-F238E27FC236}">
                  <a16:creationId xmlns:a16="http://schemas.microsoft.com/office/drawing/2014/main" id="{1998A875-99F1-1D28-184D-3A298D100697}"/>
                </a:ext>
              </a:extLst>
            </p:cNvPr>
            <p:cNvSpPr/>
            <p:nvPr/>
          </p:nvSpPr>
          <p:spPr>
            <a:xfrm rot="-2572215">
              <a:off x="14821796" y="6726082"/>
              <a:ext cx="4042889" cy="1248445"/>
            </a:xfrm>
            <a:custGeom>
              <a:avLst/>
              <a:gdLst/>
              <a:ahLst/>
              <a:cxnLst/>
              <a:rect l="l" t="t" r="r" b="b"/>
              <a:pathLst>
                <a:path w="4042889" h="1248445">
                  <a:moveTo>
                    <a:pt x="0" y="0"/>
                  </a:moveTo>
                  <a:lnTo>
                    <a:pt x="4042889" y="0"/>
                  </a:lnTo>
                  <a:lnTo>
                    <a:pt x="4042889" y="1248444"/>
                  </a:lnTo>
                  <a:lnTo>
                    <a:pt x="0" y="1248444"/>
                  </a:lnTo>
                  <a:lnTo>
                    <a:pt x="0" y="0"/>
                  </a:lnTo>
                  <a:close/>
                </a:path>
              </a:pathLst>
            </a:custGeom>
            <a:blipFill>
              <a:blip r:embed="rId4">
                <a:alphaModFix amt="57000"/>
              </a:blip>
              <a:stretch>
                <a:fillRect t="-6513" r="-3391"/>
              </a:stretch>
            </a:blipFill>
          </p:spPr>
          <p:txBody>
            <a:bodyPr/>
            <a:lstStyle/>
            <a:p>
              <a:endParaRPr lang="ar-SA"/>
            </a:p>
          </p:txBody>
        </p:sp>
      </p:grpSp>
      <p:sp>
        <p:nvSpPr>
          <p:cNvPr id="63" name="Exellence">
            <a:extLst>
              <a:ext uri="{FF2B5EF4-FFF2-40B4-BE49-F238E27FC236}">
                <a16:creationId xmlns:a16="http://schemas.microsoft.com/office/drawing/2014/main" id="{8B4681C8-CAAF-4E5C-3615-75935BE843A9}"/>
              </a:ext>
            </a:extLst>
          </p:cNvPr>
          <p:cNvSpPr>
            <a:spLocks noChangeArrowheads="1"/>
          </p:cNvSpPr>
          <p:nvPr/>
        </p:nvSpPr>
        <p:spPr bwMode="auto">
          <a:xfrm>
            <a:off x="2362200" y="7016210"/>
            <a:ext cx="15096915" cy="1269578"/>
          </a:xfrm>
          <a:prstGeom prst="rect">
            <a:avLst/>
          </a:prstGeom>
          <a:noFill/>
          <a:ln>
            <a:noFill/>
          </a:ln>
        </p:spPr>
        <p:txBody>
          <a:bodyPr wrap="square" lIns="0" tIns="0" rIns="0" bIns="0" anchor="ctr">
            <a:spAutoFit/>
          </a:bodyPr>
          <a:lstStyle>
            <a:lvl1pPr defTabSz="1155700">
              <a:defRPr>
                <a:solidFill>
                  <a:schemeClr val="tx1"/>
                </a:solidFill>
                <a:latin typeface="Arial" panose="020B0604020202020204" pitchFamily="34" charset="0"/>
                <a:cs typeface="Arial" panose="020B0604020202020204" pitchFamily="34" charset="0"/>
              </a:defRPr>
            </a:lvl1pPr>
            <a:lvl2pPr marL="742950" indent="-285750" defTabSz="1155700">
              <a:defRPr>
                <a:solidFill>
                  <a:schemeClr val="tx1"/>
                </a:solidFill>
                <a:latin typeface="Arial" panose="020B0604020202020204" pitchFamily="34" charset="0"/>
                <a:cs typeface="Arial" panose="020B0604020202020204" pitchFamily="34" charset="0"/>
              </a:defRPr>
            </a:lvl2pPr>
            <a:lvl3pPr marL="1143000" indent="-228600" defTabSz="1155700">
              <a:defRPr>
                <a:solidFill>
                  <a:schemeClr val="tx1"/>
                </a:solidFill>
                <a:latin typeface="Arial" panose="020B0604020202020204" pitchFamily="34" charset="0"/>
                <a:cs typeface="Arial" panose="020B0604020202020204" pitchFamily="34" charset="0"/>
              </a:defRPr>
            </a:lvl3pPr>
            <a:lvl4pPr marL="1600200" indent="-228600" defTabSz="1155700">
              <a:defRPr>
                <a:solidFill>
                  <a:schemeClr val="tx1"/>
                </a:solidFill>
                <a:latin typeface="Arial" panose="020B0604020202020204" pitchFamily="34" charset="0"/>
                <a:cs typeface="Arial" panose="020B0604020202020204" pitchFamily="34" charset="0"/>
              </a:defRPr>
            </a:lvl4pPr>
            <a:lvl5pPr marL="2057400" indent="-228600" defTabSz="1155700">
              <a:defRPr>
                <a:solidFill>
                  <a:schemeClr val="tx1"/>
                </a:solidFill>
                <a:latin typeface="Arial" panose="020B0604020202020204" pitchFamily="34" charset="0"/>
                <a:cs typeface="Arial" panose="020B0604020202020204" pitchFamily="34" charset="0"/>
              </a:defRPr>
            </a:lvl5pPr>
            <a:lvl6pPr marL="25146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a:lnSpc>
                <a:spcPct val="150000"/>
              </a:lnSpc>
              <a:defRPr/>
            </a:pPr>
            <a:r>
              <a:rPr lang="ar-SA" altLang="ar-SA" sz="6000" b="1" dirty="0">
                <a:latin typeface="Adobe Arabic" panose="02040503050201020203" pitchFamily="18" charset="-78"/>
                <a:ea typeface="Montserrat Regular"/>
                <a:cs typeface="Adobe Arabic" panose="02040503050201020203" pitchFamily="18" charset="-78"/>
                <a:sym typeface="Helvetica" panose="020B0604020202020204" pitchFamily="34" charset="0"/>
              </a:rPr>
              <a:t>مراحل دورة حياة تطوير البرمجيات </a:t>
            </a:r>
          </a:p>
        </p:txBody>
      </p:sp>
    </p:spTree>
    <p:extLst>
      <p:ext uri="{BB962C8B-B14F-4D97-AF65-F5344CB8AC3E}">
        <p14:creationId xmlns:p14="http://schemas.microsoft.com/office/powerpoint/2010/main" val="4136513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ar-SA" dirty="0"/>
          </a:p>
        </p:txBody>
      </p:sp>
      <p:grpSp>
        <p:nvGrpSpPr>
          <p:cNvPr id="3" name="Group 3"/>
          <p:cNvGrpSpPr/>
          <p:nvPr/>
        </p:nvGrpSpPr>
        <p:grpSpPr>
          <a:xfrm>
            <a:off x="2998909" y="1043756"/>
            <a:ext cx="12746038" cy="2116298"/>
            <a:chOff x="0" y="0"/>
            <a:chExt cx="18749433" cy="9183064"/>
          </a:xfrm>
        </p:grpSpPr>
        <p:sp>
          <p:nvSpPr>
            <p:cNvPr id="4" name="Freeform 4"/>
            <p:cNvSpPr/>
            <p:nvPr/>
          </p:nvSpPr>
          <p:spPr>
            <a:xfrm rot="-78066">
              <a:off x="968257" y="961703"/>
              <a:ext cx="16705887" cy="7257036"/>
            </a:xfrm>
            <a:custGeom>
              <a:avLst/>
              <a:gdLst/>
              <a:ahLst/>
              <a:cxnLst/>
              <a:rect l="l" t="t" r="r" b="b"/>
              <a:pathLst>
                <a:path w="16705887" h="7257036">
                  <a:moveTo>
                    <a:pt x="0" y="0"/>
                  </a:moveTo>
                  <a:lnTo>
                    <a:pt x="16705886" y="0"/>
                  </a:lnTo>
                  <a:lnTo>
                    <a:pt x="16705886" y="7257035"/>
                  </a:lnTo>
                  <a:lnTo>
                    <a:pt x="0" y="7257035"/>
                  </a:lnTo>
                  <a:lnTo>
                    <a:pt x="0" y="0"/>
                  </a:lnTo>
                  <a:close/>
                </a:path>
              </a:pathLst>
            </a:custGeom>
            <a:blipFill>
              <a:blip r:embed="rId3"/>
              <a:stretch>
                <a:fillRect t="-28026" r="-8637" b="-62976"/>
              </a:stretch>
            </a:blipFill>
          </p:spPr>
          <p:txBody>
            <a:bodyPr/>
            <a:lstStyle/>
            <a:p>
              <a:endParaRPr lang="ar-SA"/>
            </a:p>
          </p:txBody>
        </p:sp>
        <p:sp>
          <p:nvSpPr>
            <p:cNvPr id="5" name="Freeform 5"/>
            <p:cNvSpPr/>
            <p:nvPr/>
          </p:nvSpPr>
          <p:spPr>
            <a:xfrm rot="-2572215">
              <a:off x="-115252" y="1208538"/>
              <a:ext cx="4042889" cy="1248445"/>
            </a:xfrm>
            <a:custGeom>
              <a:avLst/>
              <a:gdLst/>
              <a:ahLst/>
              <a:cxnLst/>
              <a:rect l="l" t="t" r="r" b="b"/>
              <a:pathLst>
                <a:path w="4042889" h="1248445">
                  <a:moveTo>
                    <a:pt x="0" y="0"/>
                  </a:moveTo>
                  <a:lnTo>
                    <a:pt x="4042889" y="0"/>
                  </a:lnTo>
                  <a:lnTo>
                    <a:pt x="4042889" y="1248445"/>
                  </a:lnTo>
                  <a:lnTo>
                    <a:pt x="0" y="1248445"/>
                  </a:lnTo>
                  <a:lnTo>
                    <a:pt x="0" y="0"/>
                  </a:lnTo>
                  <a:close/>
                </a:path>
              </a:pathLst>
            </a:custGeom>
            <a:blipFill>
              <a:blip r:embed="rId4">
                <a:alphaModFix amt="57000"/>
              </a:blip>
              <a:stretch>
                <a:fillRect t="-6513" r="-3391"/>
              </a:stretch>
            </a:blipFill>
          </p:spPr>
          <p:txBody>
            <a:bodyPr/>
            <a:lstStyle/>
            <a:p>
              <a:endParaRPr lang="ar-SA"/>
            </a:p>
          </p:txBody>
        </p:sp>
        <p:sp>
          <p:nvSpPr>
            <p:cNvPr id="6" name="Freeform 6"/>
            <p:cNvSpPr/>
            <p:nvPr/>
          </p:nvSpPr>
          <p:spPr>
            <a:xfrm rot="-2572215">
              <a:off x="14821796" y="6726082"/>
              <a:ext cx="4042889" cy="1248445"/>
            </a:xfrm>
            <a:custGeom>
              <a:avLst/>
              <a:gdLst/>
              <a:ahLst/>
              <a:cxnLst/>
              <a:rect l="l" t="t" r="r" b="b"/>
              <a:pathLst>
                <a:path w="4042889" h="1248445">
                  <a:moveTo>
                    <a:pt x="0" y="0"/>
                  </a:moveTo>
                  <a:lnTo>
                    <a:pt x="4042889" y="0"/>
                  </a:lnTo>
                  <a:lnTo>
                    <a:pt x="4042889" y="1248444"/>
                  </a:lnTo>
                  <a:lnTo>
                    <a:pt x="0" y="1248444"/>
                  </a:lnTo>
                  <a:lnTo>
                    <a:pt x="0" y="0"/>
                  </a:lnTo>
                  <a:close/>
                </a:path>
              </a:pathLst>
            </a:custGeom>
            <a:blipFill>
              <a:blip r:embed="rId4">
                <a:alphaModFix amt="57000"/>
              </a:blip>
              <a:stretch>
                <a:fillRect t="-6513" r="-3391"/>
              </a:stretch>
            </a:blipFill>
          </p:spPr>
          <p:txBody>
            <a:bodyPr/>
            <a:lstStyle/>
            <a:p>
              <a:endParaRPr lang="ar-SA"/>
            </a:p>
          </p:txBody>
        </p:sp>
      </p:grpSp>
      <p:sp>
        <p:nvSpPr>
          <p:cNvPr id="7" name="Freeform 7"/>
          <p:cNvSpPr/>
          <p:nvPr/>
        </p:nvSpPr>
        <p:spPr>
          <a:xfrm rot="2951973">
            <a:off x="-1335923" y="-256851"/>
            <a:ext cx="3799654" cy="2051813"/>
          </a:xfrm>
          <a:custGeom>
            <a:avLst/>
            <a:gdLst/>
            <a:ahLst/>
            <a:cxnLst/>
            <a:rect l="l" t="t" r="r" b="b"/>
            <a:pathLst>
              <a:path w="3799654" h="2051813">
                <a:moveTo>
                  <a:pt x="0" y="0"/>
                </a:moveTo>
                <a:lnTo>
                  <a:pt x="3799654" y="0"/>
                </a:lnTo>
                <a:lnTo>
                  <a:pt x="3799654" y="2051814"/>
                </a:lnTo>
                <a:lnTo>
                  <a:pt x="0" y="20518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a:p>
        </p:txBody>
      </p:sp>
      <p:sp>
        <p:nvSpPr>
          <p:cNvPr id="22" name="Exellence">
            <a:extLst>
              <a:ext uri="{FF2B5EF4-FFF2-40B4-BE49-F238E27FC236}">
                <a16:creationId xmlns:a16="http://schemas.microsoft.com/office/drawing/2014/main" id="{1DDB68C4-3010-17A1-DDB6-80421FA19085}"/>
              </a:ext>
            </a:extLst>
          </p:cNvPr>
          <p:cNvSpPr>
            <a:spLocks noChangeArrowheads="1"/>
          </p:cNvSpPr>
          <p:nvPr/>
        </p:nvSpPr>
        <p:spPr bwMode="auto">
          <a:xfrm>
            <a:off x="2172032" y="1242758"/>
            <a:ext cx="15096915" cy="1481175"/>
          </a:xfrm>
          <a:prstGeom prst="rect">
            <a:avLst/>
          </a:prstGeom>
          <a:noFill/>
          <a:ln>
            <a:noFill/>
          </a:ln>
        </p:spPr>
        <p:txBody>
          <a:bodyPr wrap="square" lIns="0" tIns="0" rIns="0" bIns="0" anchor="ctr">
            <a:spAutoFit/>
          </a:bodyPr>
          <a:lstStyle>
            <a:lvl1pPr defTabSz="1155700">
              <a:defRPr>
                <a:solidFill>
                  <a:schemeClr val="tx1"/>
                </a:solidFill>
                <a:latin typeface="Arial" panose="020B0604020202020204" pitchFamily="34" charset="0"/>
                <a:cs typeface="Arial" panose="020B0604020202020204" pitchFamily="34" charset="0"/>
              </a:defRPr>
            </a:lvl1pPr>
            <a:lvl2pPr marL="742950" indent="-285750" defTabSz="1155700">
              <a:defRPr>
                <a:solidFill>
                  <a:schemeClr val="tx1"/>
                </a:solidFill>
                <a:latin typeface="Arial" panose="020B0604020202020204" pitchFamily="34" charset="0"/>
                <a:cs typeface="Arial" panose="020B0604020202020204" pitchFamily="34" charset="0"/>
              </a:defRPr>
            </a:lvl2pPr>
            <a:lvl3pPr marL="1143000" indent="-228600" defTabSz="1155700">
              <a:defRPr>
                <a:solidFill>
                  <a:schemeClr val="tx1"/>
                </a:solidFill>
                <a:latin typeface="Arial" panose="020B0604020202020204" pitchFamily="34" charset="0"/>
                <a:cs typeface="Arial" panose="020B0604020202020204" pitchFamily="34" charset="0"/>
              </a:defRPr>
            </a:lvl3pPr>
            <a:lvl4pPr marL="1600200" indent="-228600" defTabSz="1155700">
              <a:defRPr>
                <a:solidFill>
                  <a:schemeClr val="tx1"/>
                </a:solidFill>
                <a:latin typeface="Arial" panose="020B0604020202020204" pitchFamily="34" charset="0"/>
                <a:cs typeface="Arial" panose="020B0604020202020204" pitchFamily="34" charset="0"/>
              </a:defRPr>
            </a:lvl4pPr>
            <a:lvl5pPr marL="2057400" indent="-228600" defTabSz="1155700">
              <a:defRPr>
                <a:solidFill>
                  <a:schemeClr val="tx1"/>
                </a:solidFill>
                <a:latin typeface="Arial" panose="020B0604020202020204" pitchFamily="34" charset="0"/>
                <a:cs typeface="Arial" panose="020B0604020202020204" pitchFamily="34" charset="0"/>
              </a:defRPr>
            </a:lvl5pPr>
            <a:lvl6pPr marL="25146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a:lnSpc>
                <a:spcPct val="150000"/>
              </a:lnSpc>
              <a:defRPr/>
            </a:pPr>
            <a:r>
              <a:rPr lang="ar-SA" altLang="ar-SA" sz="7000" b="1" dirty="0">
                <a:solidFill>
                  <a:srgbClr val="800000"/>
                </a:solidFill>
                <a:latin typeface="Adobe Arabic" panose="02040503050201020203" pitchFamily="18" charset="-78"/>
                <a:ea typeface="Montserrat Regular"/>
                <a:cs typeface="Adobe Arabic" panose="02040503050201020203" pitchFamily="18" charset="-78"/>
                <a:sym typeface="Helvetica" panose="020B0604020202020204" pitchFamily="34" charset="0"/>
              </a:rPr>
              <a:t>الواجب</a:t>
            </a:r>
          </a:p>
        </p:txBody>
      </p:sp>
      <p:sp>
        <p:nvSpPr>
          <p:cNvPr id="20" name="Freeform 4">
            <a:extLst>
              <a:ext uri="{FF2B5EF4-FFF2-40B4-BE49-F238E27FC236}">
                <a16:creationId xmlns:a16="http://schemas.microsoft.com/office/drawing/2014/main" id="{FAA4FBA3-9969-545E-1B6E-28DEF328133B}"/>
              </a:ext>
            </a:extLst>
          </p:cNvPr>
          <p:cNvSpPr/>
          <p:nvPr/>
        </p:nvSpPr>
        <p:spPr>
          <a:xfrm rot="2464724">
            <a:off x="14647820" y="469980"/>
            <a:ext cx="548388" cy="1073358"/>
          </a:xfrm>
          <a:custGeom>
            <a:avLst/>
            <a:gdLst/>
            <a:ahLst/>
            <a:cxnLst/>
            <a:rect l="l" t="t" r="r" b="b"/>
            <a:pathLst>
              <a:path w="548388" h="1073358">
                <a:moveTo>
                  <a:pt x="0" y="0"/>
                </a:moveTo>
                <a:lnTo>
                  <a:pt x="548389" y="0"/>
                </a:lnTo>
                <a:lnTo>
                  <a:pt x="548389" y="1073358"/>
                </a:lnTo>
                <a:lnTo>
                  <a:pt x="0" y="10733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ar-SA"/>
          </a:p>
        </p:txBody>
      </p:sp>
      <p:sp>
        <p:nvSpPr>
          <p:cNvPr id="17" name="Freeform 8">
            <a:extLst>
              <a:ext uri="{FF2B5EF4-FFF2-40B4-BE49-F238E27FC236}">
                <a16:creationId xmlns:a16="http://schemas.microsoft.com/office/drawing/2014/main" id="{0DC22D81-90DB-6216-E563-FD352397A4FD}"/>
              </a:ext>
            </a:extLst>
          </p:cNvPr>
          <p:cNvSpPr/>
          <p:nvPr/>
        </p:nvSpPr>
        <p:spPr>
          <a:xfrm>
            <a:off x="16144049" y="8018773"/>
            <a:ext cx="2277206" cy="2020503"/>
          </a:xfrm>
          <a:custGeom>
            <a:avLst/>
            <a:gdLst/>
            <a:ahLst/>
            <a:cxnLst/>
            <a:rect l="l" t="t" r="r" b="b"/>
            <a:pathLst>
              <a:path w="2277206" h="2020503">
                <a:moveTo>
                  <a:pt x="0" y="0"/>
                </a:moveTo>
                <a:lnTo>
                  <a:pt x="2277207" y="0"/>
                </a:lnTo>
                <a:lnTo>
                  <a:pt x="2277207" y="2020503"/>
                </a:lnTo>
                <a:lnTo>
                  <a:pt x="0" y="20205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ar-SA"/>
          </a:p>
        </p:txBody>
      </p:sp>
      <p:grpSp>
        <p:nvGrpSpPr>
          <p:cNvPr id="34" name="Group 3">
            <a:extLst>
              <a:ext uri="{FF2B5EF4-FFF2-40B4-BE49-F238E27FC236}">
                <a16:creationId xmlns:a16="http://schemas.microsoft.com/office/drawing/2014/main" id="{31B6D321-F0D9-A07F-0BDB-9D6B804CA0A7}"/>
              </a:ext>
            </a:extLst>
          </p:cNvPr>
          <p:cNvGrpSpPr/>
          <p:nvPr/>
        </p:nvGrpSpPr>
        <p:grpSpPr>
          <a:xfrm>
            <a:off x="2808077" y="5029601"/>
            <a:ext cx="12746038" cy="2116298"/>
            <a:chOff x="0" y="0"/>
            <a:chExt cx="18749433" cy="9183064"/>
          </a:xfrm>
        </p:grpSpPr>
        <p:sp>
          <p:nvSpPr>
            <p:cNvPr id="35" name="Freeform 4">
              <a:extLst>
                <a:ext uri="{FF2B5EF4-FFF2-40B4-BE49-F238E27FC236}">
                  <a16:creationId xmlns:a16="http://schemas.microsoft.com/office/drawing/2014/main" id="{9E8DCBD4-1441-231B-D518-CE2A0E45F425}"/>
                </a:ext>
              </a:extLst>
            </p:cNvPr>
            <p:cNvSpPr/>
            <p:nvPr/>
          </p:nvSpPr>
          <p:spPr>
            <a:xfrm rot="-78066">
              <a:off x="968257" y="961703"/>
              <a:ext cx="16705887" cy="7257036"/>
            </a:xfrm>
            <a:custGeom>
              <a:avLst/>
              <a:gdLst/>
              <a:ahLst/>
              <a:cxnLst/>
              <a:rect l="l" t="t" r="r" b="b"/>
              <a:pathLst>
                <a:path w="16705887" h="7257036">
                  <a:moveTo>
                    <a:pt x="0" y="0"/>
                  </a:moveTo>
                  <a:lnTo>
                    <a:pt x="16705886" y="0"/>
                  </a:lnTo>
                  <a:lnTo>
                    <a:pt x="16705886" y="7257035"/>
                  </a:lnTo>
                  <a:lnTo>
                    <a:pt x="0" y="7257035"/>
                  </a:lnTo>
                  <a:lnTo>
                    <a:pt x="0" y="0"/>
                  </a:lnTo>
                  <a:close/>
                </a:path>
              </a:pathLst>
            </a:custGeom>
            <a:blipFill>
              <a:blip r:embed="rId3"/>
              <a:stretch>
                <a:fillRect t="-28026" r="-8637" b="-62976"/>
              </a:stretch>
            </a:blipFill>
          </p:spPr>
          <p:txBody>
            <a:bodyPr/>
            <a:lstStyle/>
            <a:p>
              <a:endParaRPr lang="ar-SA"/>
            </a:p>
          </p:txBody>
        </p:sp>
        <p:sp>
          <p:nvSpPr>
            <p:cNvPr id="56" name="Freeform 5">
              <a:extLst>
                <a:ext uri="{FF2B5EF4-FFF2-40B4-BE49-F238E27FC236}">
                  <a16:creationId xmlns:a16="http://schemas.microsoft.com/office/drawing/2014/main" id="{BF4904F4-3D9D-4B75-2FF4-25C89FEF9CAD}"/>
                </a:ext>
              </a:extLst>
            </p:cNvPr>
            <p:cNvSpPr/>
            <p:nvPr/>
          </p:nvSpPr>
          <p:spPr>
            <a:xfrm rot="-2572215">
              <a:off x="-115252" y="1208538"/>
              <a:ext cx="4042889" cy="1248445"/>
            </a:xfrm>
            <a:custGeom>
              <a:avLst/>
              <a:gdLst/>
              <a:ahLst/>
              <a:cxnLst/>
              <a:rect l="l" t="t" r="r" b="b"/>
              <a:pathLst>
                <a:path w="4042889" h="1248445">
                  <a:moveTo>
                    <a:pt x="0" y="0"/>
                  </a:moveTo>
                  <a:lnTo>
                    <a:pt x="4042889" y="0"/>
                  </a:lnTo>
                  <a:lnTo>
                    <a:pt x="4042889" y="1248445"/>
                  </a:lnTo>
                  <a:lnTo>
                    <a:pt x="0" y="1248445"/>
                  </a:lnTo>
                  <a:lnTo>
                    <a:pt x="0" y="0"/>
                  </a:lnTo>
                  <a:close/>
                </a:path>
              </a:pathLst>
            </a:custGeom>
            <a:blipFill>
              <a:blip r:embed="rId4">
                <a:alphaModFix amt="57000"/>
              </a:blip>
              <a:stretch>
                <a:fillRect t="-6513" r="-3391"/>
              </a:stretch>
            </a:blipFill>
          </p:spPr>
          <p:txBody>
            <a:bodyPr/>
            <a:lstStyle/>
            <a:p>
              <a:endParaRPr lang="ar-SA"/>
            </a:p>
          </p:txBody>
        </p:sp>
        <p:sp>
          <p:nvSpPr>
            <p:cNvPr id="57" name="Freeform 6">
              <a:extLst>
                <a:ext uri="{FF2B5EF4-FFF2-40B4-BE49-F238E27FC236}">
                  <a16:creationId xmlns:a16="http://schemas.microsoft.com/office/drawing/2014/main" id="{3F96639C-CA89-4A8F-901C-D1B999A21050}"/>
                </a:ext>
              </a:extLst>
            </p:cNvPr>
            <p:cNvSpPr/>
            <p:nvPr/>
          </p:nvSpPr>
          <p:spPr>
            <a:xfrm rot="-2572215">
              <a:off x="14821796" y="6726082"/>
              <a:ext cx="4042889" cy="1248445"/>
            </a:xfrm>
            <a:custGeom>
              <a:avLst/>
              <a:gdLst/>
              <a:ahLst/>
              <a:cxnLst/>
              <a:rect l="l" t="t" r="r" b="b"/>
              <a:pathLst>
                <a:path w="4042889" h="1248445">
                  <a:moveTo>
                    <a:pt x="0" y="0"/>
                  </a:moveTo>
                  <a:lnTo>
                    <a:pt x="4042889" y="0"/>
                  </a:lnTo>
                  <a:lnTo>
                    <a:pt x="4042889" y="1248444"/>
                  </a:lnTo>
                  <a:lnTo>
                    <a:pt x="0" y="1248444"/>
                  </a:lnTo>
                  <a:lnTo>
                    <a:pt x="0" y="0"/>
                  </a:lnTo>
                  <a:close/>
                </a:path>
              </a:pathLst>
            </a:custGeom>
            <a:blipFill>
              <a:blip r:embed="rId4">
                <a:alphaModFix amt="57000"/>
              </a:blip>
              <a:stretch>
                <a:fillRect t="-6513" r="-3391"/>
              </a:stretch>
            </a:blipFill>
          </p:spPr>
          <p:txBody>
            <a:bodyPr/>
            <a:lstStyle/>
            <a:p>
              <a:endParaRPr lang="ar-SA"/>
            </a:p>
          </p:txBody>
        </p:sp>
      </p:grpSp>
      <p:sp>
        <p:nvSpPr>
          <p:cNvPr id="58" name="Exellence">
            <a:extLst>
              <a:ext uri="{FF2B5EF4-FFF2-40B4-BE49-F238E27FC236}">
                <a16:creationId xmlns:a16="http://schemas.microsoft.com/office/drawing/2014/main" id="{21087CFF-F92C-4A28-69D0-C515A92C4524}"/>
              </a:ext>
            </a:extLst>
          </p:cNvPr>
          <p:cNvSpPr>
            <a:spLocks noChangeArrowheads="1"/>
          </p:cNvSpPr>
          <p:nvPr/>
        </p:nvSpPr>
        <p:spPr bwMode="auto">
          <a:xfrm>
            <a:off x="1981200" y="5334401"/>
            <a:ext cx="15096915" cy="1269578"/>
          </a:xfrm>
          <a:prstGeom prst="rect">
            <a:avLst/>
          </a:prstGeom>
          <a:noFill/>
          <a:ln>
            <a:noFill/>
          </a:ln>
        </p:spPr>
        <p:txBody>
          <a:bodyPr wrap="square" lIns="0" tIns="0" rIns="0" bIns="0" anchor="ctr">
            <a:spAutoFit/>
          </a:bodyPr>
          <a:lstStyle>
            <a:lvl1pPr defTabSz="1155700">
              <a:defRPr>
                <a:solidFill>
                  <a:schemeClr val="tx1"/>
                </a:solidFill>
                <a:latin typeface="Arial" panose="020B0604020202020204" pitchFamily="34" charset="0"/>
                <a:cs typeface="Arial" panose="020B0604020202020204" pitchFamily="34" charset="0"/>
              </a:defRPr>
            </a:lvl1pPr>
            <a:lvl2pPr marL="742950" indent="-285750" defTabSz="1155700">
              <a:defRPr>
                <a:solidFill>
                  <a:schemeClr val="tx1"/>
                </a:solidFill>
                <a:latin typeface="Arial" panose="020B0604020202020204" pitchFamily="34" charset="0"/>
                <a:cs typeface="Arial" panose="020B0604020202020204" pitchFamily="34" charset="0"/>
              </a:defRPr>
            </a:lvl2pPr>
            <a:lvl3pPr marL="1143000" indent="-228600" defTabSz="1155700">
              <a:defRPr>
                <a:solidFill>
                  <a:schemeClr val="tx1"/>
                </a:solidFill>
                <a:latin typeface="Arial" panose="020B0604020202020204" pitchFamily="34" charset="0"/>
                <a:cs typeface="Arial" panose="020B0604020202020204" pitchFamily="34" charset="0"/>
              </a:defRPr>
            </a:lvl3pPr>
            <a:lvl4pPr marL="1600200" indent="-228600" defTabSz="1155700">
              <a:defRPr>
                <a:solidFill>
                  <a:schemeClr val="tx1"/>
                </a:solidFill>
                <a:latin typeface="Arial" panose="020B0604020202020204" pitchFamily="34" charset="0"/>
                <a:cs typeface="Arial" panose="020B0604020202020204" pitchFamily="34" charset="0"/>
              </a:defRPr>
            </a:lvl4pPr>
            <a:lvl5pPr marL="2057400" indent="-228600" defTabSz="1155700">
              <a:defRPr>
                <a:solidFill>
                  <a:schemeClr val="tx1"/>
                </a:solidFill>
                <a:latin typeface="Arial" panose="020B0604020202020204" pitchFamily="34" charset="0"/>
                <a:cs typeface="Arial" panose="020B0604020202020204" pitchFamily="34" charset="0"/>
              </a:defRPr>
            </a:lvl5pPr>
            <a:lvl6pPr marL="25146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defTabSz="1155700"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a:lnSpc>
                <a:spcPct val="150000"/>
              </a:lnSpc>
              <a:defRPr/>
            </a:pPr>
            <a:r>
              <a:rPr lang="ar-SA" altLang="ar-SA" sz="6000" b="1" dirty="0">
                <a:latin typeface="Adobe Arabic" panose="02040503050201020203" pitchFamily="18" charset="-78"/>
                <a:ea typeface="Montserrat Regular"/>
                <a:cs typeface="Adobe Arabic" panose="02040503050201020203" pitchFamily="18" charset="-78"/>
                <a:sym typeface="Helvetica" panose="020B0604020202020204" pitchFamily="34" charset="0"/>
              </a:rPr>
              <a:t>تدريب 4  صفحة    67</a:t>
            </a:r>
          </a:p>
        </p:txBody>
      </p:sp>
    </p:spTree>
    <p:extLst>
      <p:ext uri="{BB962C8B-B14F-4D97-AF65-F5344CB8AC3E}">
        <p14:creationId xmlns:p14="http://schemas.microsoft.com/office/powerpoint/2010/main" val="2226139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ar-SA"/>
          </a:p>
        </p:txBody>
      </p:sp>
      <p:pic>
        <p:nvPicPr>
          <p:cNvPr id="3074" name="Picture 2" descr="المسلم للمسلم كالبنيان المرصوص mp3">
            <a:extLst>
              <a:ext uri="{FF2B5EF4-FFF2-40B4-BE49-F238E27FC236}">
                <a16:creationId xmlns:a16="http://schemas.microsoft.com/office/drawing/2014/main" id="{3D6AA69A-242C-0187-2DA5-9B80EF9309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001" r="12924"/>
          <a:stretch/>
        </p:blipFill>
        <p:spPr bwMode="auto">
          <a:xfrm>
            <a:off x="2514600" y="1611665"/>
            <a:ext cx="13106400" cy="7322280"/>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9"/>
          <p:cNvSpPr/>
          <p:nvPr/>
        </p:nvSpPr>
        <p:spPr>
          <a:xfrm rot="-1150047">
            <a:off x="1173743" y="8448857"/>
            <a:ext cx="3348950" cy="1351758"/>
          </a:xfrm>
          <a:custGeom>
            <a:avLst/>
            <a:gdLst/>
            <a:ahLst/>
            <a:cxnLst/>
            <a:rect l="l" t="t" r="r" b="b"/>
            <a:pathLst>
              <a:path w="3348950" h="1351758">
                <a:moveTo>
                  <a:pt x="0" y="0"/>
                </a:moveTo>
                <a:lnTo>
                  <a:pt x="3348950" y="0"/>
                </a:lnTo>
                <a:lnTo>
                  <a:pt x="3348950" y="1351758"/>
                </a:lnTo>
                <a:lnTo>
                  <a:pt x="0" y="13517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SA"/>
          </a:p>
        </p:txBody>
      </p:sp>
      <p:sp>
        <p:nvSpPr>
          <p:cNvPr id="11" name="Freeform 11"/>
          <p:cNvSpPr/>
          <p:nvPr/>
        </p:nvSpPr>
        <p:spPr>
          <a:xfrm rot="-4183691">
            <a:off x="-109045" y="86688"/>
            <a:ext cx="3883048" cy="3049957"/>
          </a:xfrm>
          <a:custGeom>
            <a:avLst/>
            <a:gdLst/>
            <a:ahLst/>
            <a:cxnLst/>
            <a:rect l="l" t="t" r="r" b="b"/>
            <a:pathLst>
              <a:path w="3883048" h="3049957">
                <a:moveTo>
                  <a:pt x="0" y="0"/>
                </a:moveTo>
                <a:lnTo>
                  <a:pt x="3883048" y="0"/>
                </a:lnTo>
                <a:lnTo>
                  <a:pt x="3883048" y="3049957"/>
                </a:lnTo>
                <a:lnTo>
                  <a:pt x="0" y="30499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ar-SA"/>
          </a:p>
        </p:txBody>
      </p:sp>
      <p:sp>
        <p:nvSpPr>
          <p:cNvPr id="7" name="Freeform 7"/>
          <p:cNvSpPr/>
          <p:nvPr/>
        </p:nvSpPr>
        <p:spPr>
          <a:xfrm rot="18032295">
            <a:off x="4021567" y="350781"/>
            <a:ext cx="1260418" cy="1398523"/>
          </a:xfrm>
          <a:custGeom>
            <a:avLst/>
            <a:gdLst/>
            <a:ahLst/>
            <a:cxnLst/>
            <a:rect l="l" t="t" r="r" b="b"/>
            <a:pathLst>
              <a:path w="1260418" h="1398523">
                <a:moveTo>
                  <a:pt x="0" y="0"/>
                </a:moveTo>
                <a:lnTo>
                  <a:pt x="1260418" y="0"/>
                </a:lnTo>
                <a:lnTo>
                  <a:pt x="1260418" y="1398523"/>
                </a:lnTo>
                <a:lnTo>
                  <a:pt x="0" y="13985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ar-SA"/>
          </a:p>
        </p:txBody>
      </p:sp>
      <p:sp>
        <p:nvSpPr>
          <p:cNvPr id="5" name="Freeform 5"/>
          <p:cNvSpPr/>
          <p:nvPr/>
        </p:nvSpPr>
        <p:spPr>
          <a:xfrm rot="1838892">
            <a:off x="14853011" y="1040319"/>
            <a:ext cx="1213285" cy="1142693"/>
          </a:xfrm>
          <a:custGeom>
            <a:avLst/>
            <a:gdLst/>
            <a:ahLst/>
            <a:cxnLst/>
            <a:rect l="l" t="t" r="r" b="b"/>
            <a:pathLst>
              <a:path w="1617713" h="1523591">
                <a:moveTo>
                  <a:pt x="0" y="0"/>
                </a:moveTo>
                <a:lnTo>
                  <a:pt x="1617713" y="0"/>
                </a:lnTo>
                <a:lnTo>
                  <a:pt x="1617713" y="1523592"/>
                </a:lnTo>
                <a:lnTo>
                  <a:pt x="0" y="152359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ar-SA" dirty="0">
              <a:highlight>
                <a:srgbClr val="FFFF00"/>
              </a:highlight>
            </a:endParaRPr>
          </a:p>
        </p:txBody>
      </p:sp>
      <p:sp>
        <p:nvSpPr>
          <p:cNvPr id="10" name="Freeform 10"/>
          <p:cNvSpPr/>
          <p:nvPr/>
        </p:nvSpPr>
        <p:spPr>
          <a:xfrm>
            <a:off x="14828320" y="6334677"/>
            <a:ext cx="2194959" cy="2788054"/>
          </a:xfrm>
          <a:custGeom>
            <a:avLst/>
            <a:gdLst/>
            <a:ahLst/>
            <a:cxnLst/>
            <a:rect l="l" t="t" r="r" b="b"/>
            <a:pathLst>
              <a:path w="2194959" h="2788054">
                <a:moveTo>
                  <a:pt x="0" y="0"/>
                </a:moveTo>
                <a:lnTo>
                  <a:pt x="2194959" y="0"/>
                </a:lnTo>
                <a:lnTo>
                  <a:pt x="2194959" y="2788054"/>
                </a:lnTo>
                <a:lnTo>
                  <a:pt x="0" y="278805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ar-SA"/>
          </a:p>
        </p:txBody>
      </p:sp>
    </p:spTree>
    <p:extLst>
      <p:ext uri="{BB962C8B-B14F-4D97-AF65-F5344CB8AC3E}">
        <p14:creationId xmlns:p14="http://schemas.microsoft.com/office/powerpoint/2010/main" val="30244283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05B8023D-CA10-58E7-A99F-6DB226E03ECF}"/>
              </a:ext>
            </a:extLst>
          </p:cNvPr>
          <p:cNvSpPr txBox="1"/>
          <p:nvPr/>
        </p:nvSpPr>
        <p:spPr>
          <a:xfrm>
            <a:off x="838200" y="248648"/>
            <a:ext cx="4243388" cy="1107996"/>
          </a:xfrm>
          <a:prstGeom prst="rect">
            <a:avLst/>
          </a:prstGeom>
          <a:noFill/>
        </p:spPr>
        <p:txBody>
          <a:bodyPr rtlCol="1">
            <a:spAutoFit/>
          </a:bodyPr>
          <a:lstStyle/>
          <a:p>
            <a:pPr>
              <a:defRPr/>
            </a:pPr>
            <a:r>
              <a:rPr lang="ar-SA" sz="6600" dirty="0">
                <a:effectLst>
                  <a:outerShdw blurRad="38100" dist="38100" dir="2700000" algn="tl">
                    <a:srgbClr val="000000">
                      <a:alpha val="43137"/>
                    </a:srgbClr>
                  </a:outerShdw>
                </a:effectLst>
                <a:uFill>
                  <a:solidFill>
                    <a:srgbClr val="323C40"/>
                  </a:solidFill>
                </a:uFill>
                <a:latin typeface="Sakkal Majalla" panose="02000000000000000000" pitchFamily="2" charset="-78"/>
                <a:cs typeface="Sakkal Majalla" panose="02000000000000000000" pitchFamily="2" charset="-78"/>
                <a:sym typeface="Helvetica"/>
              </a:rPr>
              <a:t>تقويم نهائي </a:t>
            </a:r>
          </a:p>
        </p:txBody>
      </p:sp>
      <p:sp>
        <p:nvSpPr>
          <p:cNvPr id="3" name="مربع نص 2">
            <a:extLst>
              <a:ext uri="{FF2B5EF4-FFF2-40B4-BE49-F238E27FC236}">
                <a16:creationId xmlns:a16="http://schemas.microsoft.com/office/drawing/2014/main" id="{4390650E-9957-317A-F97B-24AE6910F84A}"/>
              </a:ext>
            </a:extLst>
          </p:cNvPr>
          <p:cNvSpPr txBox="1"/>
          <p:nvPr/>
        </p:nvSpPr>
        <p:spPr>
          <a:xfrm>
            <a:off x="7086600" y="62967"/>
            <a:ext cx="5292588" cy="1200329"/>
          </a:xfrm>
          <a:prstGeom prst="rect">
            <a:avLst/>
          </a:prstGeom>
          <a:noFill/>
          <a:effectLst>
            <a:glow rad="228600">
              <a:schemeClr val="accent4">
                <a:satMod val="175000"/>
                <a:alpha val="40000"/>
              </a:schemeClr>
            </a:glow>
          </a:effectLst>
        </p:spPr>
        <p:txBody>
          <a:bodyPr rtlCol="1">
            <a:spAutoFit/>
          </a:bodyPr>
          <a:lstStyle/>
          <a:p>
            <a:pPr>
              <a:defRPr/>
            </a:pPr>
            <a:r>
              <a:rPr lang="ar-SA" sz="7200" dirty="0">
                <a:solidFill>
                  <a:schemeClr val="bg1"/>
                </a:solidFill>
                <a:effectLst>
                  <a:glow rad="228600">
                    <a:schemeClr val="accent4">
                      <a:satMod val="175000"/>
                      <a:alpha val="40000"/>
                    </a:schemeClr>
                  </a:glow>
                  <a:outerShdw blurRad="38100" dist="38100" dir="2700000" algn="tl">
                    <a:srgbClr val="000000">
                      <a:alpha val="43137"/>
                    </a:srgbClr>
                  </a:outerShdw>
                </a:effectLst>
                <a:uFill>
                  <a:solidFill>
                    <a:srgbClr val="323C40"/>
                  </a:solidFill>
                </a:uFill>
                <a:latin typeface="Sakkal Majalla" panose="02000000000000000000" pitchFamily="2" charset="-78"/>
                <a:cs typeface="Sakkal Majalla" panose="02000000000000000000" pitchFamily="2" charset="-78"/>
                <a:sym typeface="Helvetica"/>
              </a:rPr>
              <a:t>مرشد التوقعات </a:t>
            </a:r>
          </a:p>
        </p:txBody>
      </p:sp>
      <p:graphicFrame>
        <p:nvGraphicFramePr>
          <p:cNvPr id="4" name="جدول 4">
            <a:extLst>
              <a:ext uri="{FF2B5EF4-FFF2-40B4-BE49-F238E27FC236}">
                <a16:creationId xmlns:a16="http://schemas.microsoft.com/office/drawing/2014/main" id="{A569BDF8-9A7D-8047-8758-0FEBA29B185C}"/>
              </a:ext>
            </a:extLst>
          </p:cNvPr>
          <p:cNvGraphicFramePr>
            <a:graphicFrameLocks noGrp="1"/>
          </p:cNvGraphicFramePr>
          <p:nvPr>
            <p:extLst>
              <p:ext uri="{D42A27DB-BD31-4B8C-83A1-F6EECF244321}">
                <p14:modId xmlns:p14="http://schemas.microsoft.com/office/powerpoint/2010/main" val="3234190710"/>
              </p:ext>
            </p:extLst>
          </p:nvPr>
        </p:nvGraphicFramePr>
        <p:xfrm>
          <a:off x="571500" y="1866900"/>
          <a:ext cx="17145000" cy="7788703"/>
        </p:xfrm>
        <a:graphic>
          <a:graphicData uri="http://schemas.openxmlformats.org/drawingml/2006/table">
            <a:tbl>
              <a:tblPr rtl="1" firstRow="1" bandRow="1">
                <a:tableStyleId>{5C22544A-7EE6-4342-B048-85BDC9FD1C3A}</a:tableStyleId>
              </a:tblPr>
              <a:tblGrid>
                <a:gridCol w="2291442">
                  <a:extLst>
                    <a:ext uri="{9D8B030D-6E8A-4147-A177-3AD203B41FA5}">
                      <a16:colId xmlns:a16="http://schemas.microsoft.com/office/drawing/2014/main" val="20000"/>
                    </a:ext>
                  </a:extLst>
                </a:gridCol>
                <a:gridCol w="12387944">
                  <a:extLst>
                    <a:ext uri="{9D8B030D-6E8A-4147-A177-3AD203B41FA5}">
                      <a16:colId xmlns:a16="http://schemas.microsoft.com/office/drawing/2014/main" val="20001"/>
                    </a:ext>
                  </a:extLst>
                </a:gridCol>
                <a:gridCol w="2465614">
                  <a:extLst>
                    <a:ext uri="{9D8B030D-6E8A-4147-A177-3AD203B41FA5}">
                      <a16:colId xmlns:a16="http://schemas.microsoft.com/office/drawing/2014/main" val="20002"/>
                    </a:ext>
                  </a:extLst>
                </a:gridCol>
              </a:tblGrid>
              <a:tr h="964891">
                <a:tc>
                  <a:txBody>
                    <a:bodyPr/>
                    <a:lstStyle/>
                    <a:p>
                      <a:pPr algn="ctr" rtl="1">
                        <a:lnSpc>
                          <a:spcPct val="100000"/>
                        </a:lnSpc>
                      </a:pPr>
                      <a:r>
                        <a:rPr lang="ar-SA" sz="6000" b="1" dirty="0">
                          <a:solidFill>
                            <a:srgbClr val="800000"/>
                          </a:solidFill>
                          <a:latin typeface="Adobe Arabic" panose="02040503050201020203" pitchFamily="18" charset="-78"/>
                          <a:cs typeface="Adobe Arabic" panose="02040503050201020203" pitchFamily="18" charset="-78"/>
                        </a:rPr>
                        <a:t>أوافق </a:t>
                      </a:r>
                    </a:p>
                  </a:txBody>
                  <a:tcPr marL="137135" marR="137135" marT="68549" marB="685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rtl="1">
                        <a:lnSpc>
                          <a:spcPct val="100000"/>
                        </a:lnSpc>
                      </a:pPr>
                      <a:r>
                        <a:rPr lang="ar-SA" sz="6000" b="1" dirty="0">
                          <a:solidFill>
                            <a:srgbClr val="800000"/>
                          </a:solidFill>
                          <a:latin typeface="Adobe Arabic" panose="02040503050201020203" pitchFamily="18" charset="-78"/>
                          <a:cs typeface="Adobe Arabic" panose="02040503050201020203" pitchFamily="18" charset="-78"/>
                        </a:rPr>
                        <a:t>العبــــارة </a:t>
                      </a:r>
                    </a:p>
                  </a:txBody>
                  <a:tcPr marL="137135" marR="137135" marT="68549" marB="685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rtl="1">
                        <a:lnSpc>
                          <a:spcPct val="100000"/>
                        </a:lnSpc>
                      </a:pPr>
                      <a:r>
                        <a:rPr lang="ar-SA" sz="6000" b="1" dirty="0">
                          <a:solidFill>
                            <a:srgbClr val="800000"/>
                          </a:solidFill>
                          <a:latin typeface="Adobe Arabic" panose="02040503050201020203" pitchFamily="18" charset="-78"/>
                          <a:cs typeface="Adobe Arabic" panose="02040503050201020203" pitchFamily="18" charset="-78"/>
                        </a:rPr>
                        <a:t> لا أوافق </a:t>
                      </a:r>
                    </a:p>
                  </a:txBody>
                  <a:tcPr marL="137135" marR="137135" marT="68549" marB="685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1803977">
                <a:tc>
                  <a:txBody>
                    <a:bodyPr/>
                    <a:lstStyle/>
                    <a:p>
                      <a:pPr algn="ctr" rtl="1">
                        <a:lnSpc>
                          <a:spcPct val="100000"/>
                        </a:lnSpc>
                      </a:pPr>
                      <a:endParaRPr lang="ar-SA" sz="6000" b="1" dirty="0">
                        <a:latin typeface="Adobe Arabic" panose="02040503050201020203" pitchFamily="18" charset="-78"/>
                        <a:cs typeface="Adobe Arabic" panose="02040503050201020203" pitchFamily="18" charset="-78"/>
                      </a:endParaRPr>
                    </a:p>
                  </a:txBody>
                  <a:tcPr marL="137135" marR="137135" marT="68549" marB="685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rtl="1">
                        <a:lnSpc>
                          <a:spcPct val="100000"/>
                        </a:lnSpc>
                      </a:pPr>
                      <a:r>
                        <a:rPr lang="ar-SA" sz="6000" b="1" kern="1200" dirty="0">
                          <a:solidFill>
                            <a:schemeClr val="dk1"/>
                          </a:solidFill>
                          <a:latin typeface="Adobe Arabic" panose="02040503050201020203" pitchFamily="18" charset="-78"/>
                          <a:ea typeface="+mn-ea"/>
                          <a:cs typeface="Adobe Arabic" panose="02040503050201020203" pitchFamily="18" charset="-78"/>
                        </a:rPr>
                        <a:t>مرحلة التوثيق هي مرحلة منفصلة تتضمن وصف لجميع </a:t>
                      </a:r>
                    </a:p>
                    <a:p>
                      <a:pPr algn="ctr" rtl="1">
                        <a:lnSpc>
                          <a:spcPct val="100000"/>
                        </a:lnSpc>
                      </a:pPr>
                      <a:r>
                        <a:rPr lang="ar-SA" sz="6000" b="1" kern="1200" dirty="0">
                          <a:solidFill>
                            <a:schemeClr val="dk1"/>
                          </a:solidFill>
                          <a:latin typeface="Adobe Arabic" panose="02040503050201020203" pitchFamily="18" charset="-78"/>
                          <a:ea typeface="+mn-ea"/>
                          <a:cs typeface="Adobe Arabic" panose="02040503050201020203" pitchFamily="18" charset="-78"/>
                        </a:rPr>
                        <a:t>تفاصيل التخطيط والتطوير</a:t>
                      </a:r>
                    </a:p>
                  </a:txBody>
                  <a:tcPr marL="137135" marR="137135" marT="68549" marB="685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rtl="1">
                        <a:lnSpc>
                          <a:spcPct val="100000"/>
                        </a:lnSpc>
                      </a:pPr>
                      <a:endParaRPr lang="ar-SA" sz="6000" b="1" dirty="0">
                        <a:latin typeface="Adobe Arabic" panose="02040503050201020203" pitchFamily="18" charset="-78"/>
                        <a:cs typeface="Adobe Arabic" panose="02040503050201020203" pitchFamily="18" charset="-78"/>
                      </a:endParaRPr>
                    </a:p>
                  </a:txBody>
                  <a:tcPr marL="137135" marR="137135" marT="68549" marB="685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1803977">
                <a:tc>
                  <a:txBody>
                    <a:bodyPr/>
                    <a:lstStyle/>
                    <a:p>
                      <a:pPr algn="ctr" rtl="1">
                        <a:lnSpc>
                          <a:spcPct val="100000"/>
                        </a:lnSpc>
                      </a:pPr>
                      <a:endParaRPr lang="ar-SA" sz="6000" b="1">
                        <a:latin typeface="Adobe Arabic" panose="02040503050201020203" pitchFamily="18" charset="-78"/>
                        <a:cs typeface="Adobe Arabic" panose="02040503050201020203" pitchFamily="18" charset="-78"/>
                      </a:endParaRPr>
                    </a:p>
                  </a:txBody>
                  <a:tcPr marL="137135" marR="137135" marT="68549" marB="685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rtl="1">
                        <a:lnSpc>
                          <a:spcPct val="100000"/>
                        </a:lnSpc>
                      </a:pPr>
                      <a:r>
                        <a:rPr lang="ar-SA" sz="6000" b="1" dirty="0">
                          <a:latin typeface="Adobe Arabic" panose="02040503050201020203" pitchFamily="18" charset="-78"/>
                          <a:cs typeface="Adobe Arabic" panose="02040503050201020203" pitchFamily="18" charset="-78"/>
                        </a:rPr>
                        <a:t>في مرحلة التصميم يشارك محلل النظم بتقديم الخبرات لبناء هيكلة وتصميم النظام </a:t>
                      </a:r>
                    </a:p>
                  </a:txBody>
                  <a:tcPr marL="137135" marR="137135" marT="68549" marB="685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rtl="1">
                        <a:lnSpc>
                          <a:spcPct val="100000"/>
                        </a:lnSpc>
                      </a:pPr>
                      <a:endParaRPr lang="ar-SA" sz="6000" b="1">
                        <a:latin typeface="Adobe Arabic" panose="02040503050201020203" pitchFamily="18" charset="-78"/>
                        <a:cs typeface="Adobe Arabic" panose="02040503050201020203" pitchFamily="18" charset="-78"/>
                      </a:endParaRPr>
                    </a:p>
                  </a:txBody>
                  <a:tcPr marL="137135" marR="137135" marT="68549" marB="685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964891">
                <a:tc>
                  <a:txBody>
                    <a:bodyPr/>
                    <a:lstStyle/>
                    <a:p>
                      <a:pPr algn="ctr" rtl="1">
                        <a:lnSpc>
                          <a:spcPct val="100000"/>
                        </a:lnSpc>
                      </a:pPr>
                      <a:endParaRPr lang="ar-SA" sz="6000" b="1">
                        <a:latin typeface="Adobe Arabic" panose="02040503050201020203" pitchFamily="18" charset="-78"/>
                        <a:cs typeface="Adobe Arabic" panose="02040503050201020203" pitchFamily="18" charset="-78"/>
                      </a:endParaRPr>
                    </a:p>
                  </a:txBody>
                  <a:tcPr marL="137135" marR="137135" marT="68549" marB="685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rtl="1">
                        <a:lnSpc>
                          <a:spcPct val="100000"/>
                        </a:lnSpc>
                      </a:pPr>
                      <a:r>
                        <a:rPr lang="ar-SA" sz="6000" b="1" dirty="0">
                          <a:latin typeface="Adobe Arabic" panose="02040503050201020203" pitchFamily="18" charset="-78"/>
                          <a:cs typeface="Adobe Arabic" panose="02040503050201020203" pitchFamily="18" charset="-78"/>
                        </a:rPr>
                        <a:t>الخطوة الأولى لنجاح أي مشروع تحديد المشكلة </a:t>
                      </a:r>
                    </a:p>
                  </a:txBody>
                  <a:tcPr marL="137135" marR="137135" marT="68549" marB="685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rtl="1">
                        <a:lnSpc>
                          <a:spcPct val="100000"/>
                        </a:lnSpc>
                      </a:pPr>
                      <a:endParaRPr lang="ar-SA" sz="6000" b="1">
                        <a:latin typeface="Adobe Arabic" panose="02040503050201020203" pitchFamily="18" charset="-78"/>
                        <a:cs typeface="Adobe Arabic" panose="02040503050201020203" pitchFamily="18" charset="-78"/>
                      </a:endParaRPr>
                    </a:p>
                  </a:txBody>
                  <a:tcPr marL="137135" marR="137135" marT="68549" marB="685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1753911">
                <a:tc>
                  <a:txBody>
                    <a:bodyPr/>
                    <a:lstStyle/>
                    <a:p>
                      <a:pPr algn="ctr" rtl="1">
                        <a:lnSpc>
                          <a:spcPct val="100000"/>
                        </a:lnSpc>
                      </a:pPr>
                      <a:endParaRPr lang="ar-SA" sz="6000" b="1">
                        <a:latin typeface="Adobe Arabic" panose="02040503050201020203" pitchFamily="18" charset="-78"/>
                        <a:cs typeface="Adobe Arabic" panose="02040503050201020203" pitchFamily="18" charset="-78"/>
                      </a:endParaRPr>
                    </a:p>
                  </a:txBody>
                  <a:tcPr marL="137135" marR="137135" marT="68549" marB="685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altLang="ar-SA" sz="6000" b="1" kern="1200" dirty="0">
                          <a:solidFill>
                            <a:schemeClr val="dk1"/>
                          </a:solidFill>
                          <a:latin typeface="Adobe Arabic" panose="02040503050201020203" pitchFamily="18" charset="-78"/>
                          <a:ea typeface="+mn-ea"/>
                          <a:cs typeface="Adobe Arabic" panose="02040503050201020203" pitchFamily="18" charset="-78"/>
                          <a:sym typeface="Helvetica" panose="020B0604020202020204" pitchFamily="34" charset="0"/>
                        </a:rPr>
                        <a:t>يمكن فصل مرحلة التطوير والاختبار عن بعضهما </a:t>
                      </a:r>
                      <a:endParaRPr lang="ar-SA" altLang="ar-SA" sz="6000" b="1" kern="1200" dirty="0">
                        <a:solidFill>
                          <a:schemeClr val="dk1"/>
                        </a:solidFill>
                        <a:latin typeface="Adobe Arabic" panose="02040503050201020203" pitchFamily="18" charset="-78"/>
                        <a:ea typeface="+mn-ea"/>
                        <a:cs typeface="Adobe Arabic" panose="02040503050201020203" pitchFamily="18" charset="-78"/>
                      </a:endParaRPr>
                    </a:p>
                  </a:txBody>
                  <a:tcPr marL="137135" marR="137135" marT="68549" marB="685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rtl="1">
                        <a:lnSpc>
                          <a:spcPct val="100000"/>
                        </a:lnSpc>
                      </a:pPr>
                      <a:endParaRPr lang="ar-SA" sz="6000" b="1" dirty="0">
                        <a:latin typeface="Adobe Arabic" panose="02040503050201020203" pitchFamily="18" charset="-78"/>
                        <a:cs typeface="Adobe Arabic" panose="02040503050201020203" pitchFamily="18" charset="-78"/>
                      </a:endParaRPr>
                    </a:p>
                  </a:txBody>
                  <a:tcPr marL="137135" marR="137135" marT="68549" marB="685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bl>
          </a:graphicData>
        </a:graphic>
      </p:graphicFrame>
      <p:pic>
        <p:nvPicPr>
          <p:cNvPr id="9" name="Picture 2" descr="Approved Clip Art Download - ClipArt Best - ClipArt Best">
            <a:extLst>
              <a:ext uri="{FF2B5EF4-FFF2-40B4-BE49-F238E27FC236}">
                <a16:creationId xmlns:a16="http://schemas.microsoft.com/office/drawing/2014/main" id="{7A9A82A4-BF88-97F5-DD33-378AF34E8C9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5400" y="3467100"/>
            <a:ext cx="1030358" cy="9551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pproved Clip Art Download - ClipArt Best - ClipArt Best">
            <a:extLst>
              <a:ext uri="{FF2B5EF4-FFF2-40B4-BE49-F238E27FC236}">
                <a16:creationId xmlns:a16="http://schemas.microsoft.com/office/drawing/2014/main" id="{556FB1D0-8491-2393-D2E7-4036A58094F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773400" y="5283660"/>
            <a:ext cx="1030358" cy="9551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pproved Clip Art Download - ClipArt Best - ClipArt Best">
            <a:extLst>
              <a:ext uri="{FF2B5EF4-FFF2-40B4-BE49-F238E27FC236}">
                <a16:creationId xmlns:a16="http://schemas.microsoft.com/office/drawing/2014/main" id="{F0E9027C-6AB5-67A2-FBD5-DB2E5FB305E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773400" y="6842445"/>
            <a:ext cx="1030358" cy="9551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pproved Clip Art Download - ClipArt Best - ClipArt Best">
            <a:extLst>
              <a:ext uri="{FF2B5EF4-FFF2-40B4-BE49-F238E27FC236}">
                <a16:creationId xmlns:a16="http://schemas.microsoft.com/office/drawing/2014/main" id="{583D81C9-BBBD-8E7A-4DFE-67C9024F75C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5400" y="8420100"/>
            <a:ext cx="1030358" cy="9551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ar-SA"/>
          </a:p>
        </p:txBody>
      </p:sp>
      <p:grpSp>
        <p:nvGrpSpPr>
          <p:cNvPr id="3" name="Group 3"/>
          <p:cNvGrpSpPr/>
          <p:nvPr/>
        </p:nvGrpSpPr>
        <p:grpSpPr>
          <a:xfrm>
            <a:off x="1637237" y="438497"/>
            <a:ext cx="14442908" cy="8748000"/>
            <a:chOff x="0" y="0"/>
            <a:chExt cx="19257210" cy="16229908"/>
          </a:xfrm>
        </p:grpSpPr>
        <p:sp>
          <p:nvSpPr>
            <p:cNvPr id="4" name="Freeform 4"/>
            <p:cNvSpPr/>
            <p:nvPr/>
          </p:nvSpPr>
          <p:spPr>
            <a:xfrm>
              <a:off x="0" y="0"/>
              <a:ext cx="19257210" cy="16229908"/>
            </a:xfrm>
            <a:custGeom>
              <a:avLst/>
              <a:gdLst/>
              <a:ahLst/>
              <a:cxnLst/>
              <a:rect l="l" t="t" r="r" b="b"/>
              <a:pathLst>
                <a:path w="19257210" h="16229908">
                  <a:moveTo>
                    <a:pt x="0" y="0"/>
                  </a:moveTo>
                  <a:lnTo>
                    <a:pt x="19257210" y="0"/>
                  </a:lnTo>
                  <a:lnTo>
                    <a:pt x="19257210" y="16229908"/>
                  </a:lnTo>
                  <a:lnTo>
                    <a:pt x="0" y="16229908"/>
                  </a:lnTo>
                  <a:lnTo>
                    <a:pt x="0" y="0"/>
                  </a:lnTo>
                  <a:close/>
                </a:path>
              </a:pathLst>
            </a:custGeom>
            <a:blipFill>
              <a:blip r:embed="rId3"/>
              <a:stretch>
                <a:fillRect t="-840" r="-79221" b="-51205"/>
              </a:stretch>
            </a:blipFill>
          </p:spPr>
          <p:txBody>
            <a:bodyPr/>
            <a:lstStyle/>
            <a:p>
              <a:endParaRPr lang="ar-SA"/>
            </a:p>
          </p:txBody>
        </p:sp>
        <p:sp>
          <p:nvSpPr>
            <p:cNvPr id="5" name="Freeform 5"/>
            <p:cNvSpPr/>
            <p:nvPr/>
          </p:nvSpPr>
          <p:spPr>
            <a:xfrm rot="3953514">
              <a:off x="17181264" y="3271816"/>
              <a:ext cx="1617713" cy="1523591"/>
            </a:xfrm>
            <a:custGeom>
              <a:avLst/>
              <a:gdLst/>
              <a:ahLst/>
              <a:cxnLst/>
              <a:rect l="l" t="t" r="r" b="b"/>
              <a:pathLst>
                <a:path w="1617713" h="1523591">
                  <a:moveTo>
                    <a:pt x="0" y="0"/>
                  </a:moveTo>
                  <a:lnTo>
                    <a:pt x="1617713" y="0"/>
                  </a:lnTo>
                  <a:lnTo>
                    <a:pt x="1617713" y="1523592"/>
                  </a:lnTo>
                  <a:lnTo>
                    <a:pt x="0" y="15235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ar-SA"/>
            </a:p>
          </p:txBody>
        </p:sp>
      </p:grpSp>
      <p:sp>
        <p:nvSpPr>
          <p:cNvPr id="6" name="Freeform 6"/>
          <p:cNvSpPr/>
          <p:nvPr/>
        </p:nvSpPr>
        <p:spPr>
          <a:xfrm rot="-934833">
            <a:off x="8934474" y="8346035"/>
            <a:ext cx="2114822" cy="853619"/>
          </a:xfrm>
          <a:custGeom>
            <a:avLst/>
            <a:gdLst/>
            <a:ahLst/>
            <a:cxnLst/>
            <a:rect l="l" t="t" r="r" b="b"/>
            <a:pathLst>
              <a:path w="2114822" h="853619">
                <a:moveTo>
                  <a:pt x="0" y="0"/>
                </a:moveTo>
                <a:lnTo>
                  <a:pt x="2114821" y="0"/>
                </a:lnTo>
                <a:lnTo>
                  <a:pt x="2114821" y="853619"/>
                </a:lnTo>
                <a:lnTo>
                  <a:pt x="0" y="853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ar-SA"/>
          </a:p>
        </p:txBody>
      </p:sp>
      <p:sp>
        <p:nvSpPr>
          <p:cNvPr id="7" name="Freeform 7"/>
          <p:cNvSpPr/>
          <p:nvPr/>
        </p:nvSpPr>
        <p:spPr>
          <a:xfrm>
            <a:off x="15545827" y="7763433"/>
            <a:ext cx="1584825" cy="2013057"/>
          </a:xfrm>
          <a:custGeom>
            <a:avLst/>
            <a:gdLst/>
            <a:ahLst/>
            <a:cxnLst/>
            <a:rect l="l" t="t" r="r" b="b"/>
            <a:pathLst>
              <a:path w="1584825" h="2013057">
                <a:moveTo>
                  <a:pt x="0" y="0"/>
                </a:moveTo>
                <a:lnTo>
                  <a:pt x="1584825" y="0"/>
                </a:lnTo>
                <a:lnTo>
                  <a:pt x="1584825" y="2013057"/>
                </a:lnTo>
                <a:lnTo>
                  <a:pt x="0" y="20130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ar-SA"/>
          </a:p>
        </p:txBody>
      </p:sp>
      <p:sp>
        <p:nvSpPr>
          <p:cNvPr id="8" name="Freeform 8"/>
          <p:cNvSpPr/>
          <p:nvPr/>
        </p:nvSpPr>
        <p:spPr>
          <a:xfrm>
            <a:off x="804877" y="567594"/>
            <a:ext cx="2180910" cy="2770209"/>
          </a:xfrm>
          <a:custGeom>
            <a:avLst/>
            <a:gdLst/>
            <a:ahLst/>
            <a:cxnLst/>
            <a:rect l="l" t="t" r="r" b="b"/>
            <a:pathLst>
              <a:path w="2180910" h="2770209">
                <a:moveTo>
                  <a:pt x="0" y="0"/>
                </a:moveTo>
                <a:lnTo>
                  <a:pt x="2180910" y="0"/>
                </a:lnTo>
                <a:lnTo>
                  <a:pt x="2180910" y="2770209"/>
                </a:lnTo>
                <a:lnTo>
                  <a:pt x="0" y="27702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ar-SA"/>
          </a:p>
        </p:txBody>
      </p:sp>
      <p:grpSp>
        <p:nvGrpSpPr>
          <p:cNvPr id="15" name="مجموعة 14">
            <a:extLst>
              <a:ext uri="{FF2B5EF4-FFF2-40B4-BE49-F238E27FC236}">
                <a16:creationId xmlns:a16="http://schemas.microsoft.com/office/drawing/2014/main" id="{7AB18AED-E50D-B60D-D029-80C4819997A6}"/>
              </a:ext>
            </a:extLst>
          </p:cNvPr>
          <p:cNvGrpSpPr/>
          <p:nvPr/>
        </p:nvGrpSpPr>
        <p:grpSpPr>
          <a:xfrm>
            <a:off x="10357995" y="3020158"/>
            <a:ext cx="5201810" cy="5201798"/>
            <a:chOff x="3591870" y="2661522"/>
            <a:chExt cx="5201810" cy="5201798"/>
          </a:xfrm>
        </p:grpSpPr>
        <p:sp>
          <p:nvSpPr>
            <p:cNvPr id="10" name="Freeform 10"/>
            <p:cNvSpPr/>
            <p:nvPr/>
          </p:nvSpPr>
          <p:spPr>
            <a:xfrm>
              <a:off x="3714015" y="3142122"/>
              <a:ext cx="4901350" cy="4387565"/>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0">
                <a:extLst>
                  <a:ext uri="{28A0092B-C50C-407E-A947-70E740481C1C}">
                    <a14:useLocalDpi xmlns:a14="http://schemas.microsoft.com/office/drawing/2010/main" val="0"/>
                  </a:ext>
                </a:extLst>
              </a:blip>
              <a:stretch>
                <a:fillRect/>
              </a:stretch>
            </a:blipFill>
          </p:spPr>
          <p:txBody>
            <a:bodyPr/>
            <a:lstStyle/>
            <a:p>
              <a:endParaRPr lang="ar-SA"/>
            </a:p>
          </p:txBody>
        </p:sp>
        <p:sp>
          <p:nvSpPr>
            <p:cNvPr id="11" name="Freeform 11"/>
            <p:cNvSpPr/>
            <p:nvPr/>
          </p:nvSpPr>
          <p:spPr>
            <a:xfrm>
              <a:off x="3591870" y="2661522"/>
              <a:ext cx="5201810" cy="5201798"/>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291B25"/>
            </a:solidFill>
          </p:spPr>
          <p:txBody>
            <a:bodyPr/>
            <a:lstStyle/>
            <a:p>
              <a:endParaRPr lang="ar-SA"/>
            </a:p>
          </p:txBody>
        </p:sp>
      </p:grpSp>
      <p:sp>
        <p:nvSpPr>
          <p:cNvPr id="12" name="TextBox 12"/>
          <p:cNvSpPr txBox="1"/>
          <p:nvPr/>
        </p:nvSpPr>
        <p:spPr>
          <a:xfrm>
            <a:off x="2057400" y="4104754"/>
            <a:ext cx="7891899" cy="2769989"/>
          </a:xfrm>
          <a:prstGeom prst="rect">
            <a:avLst/>
          </a:prstGeom>
        </p:spPr>
        <p:txBody>
          <a:bodyPr wrap="square" lIns="0" tIns="0" rIns="0" bIns="0" rtlCol="0" anchor="t">
            <a:spAutoFit/>
          </a:bodyPr>
          <a:lstStyle/>
          <a:p>
            <a:pPr algn="ctr">
              <a:spcBef>
                <a:spcPct val="0"/>
              </a:spcBef>
            </a:pPr>
            <a:r>
              <a:rPr lang="ar-SA" sz="6000" b="1" dirty="0">
                <a:solidFill>
                  <a:srgbClr val="000000"/>
                </a:solidFill>
                <a:latin typeface="Sakkal Majalla" panose="02000000000000000000" pitchFamily="2" charset="-78"/>
                <a:cs typeface="Sakkal Majalla" panose="02000000000000000000" pitchFamily="2" charset="-78"/>
              </a:rPr>
              <a:t>عزيزتي الطالبة بالتعاون مع أفراد مجموعتك قومي بتحليل الصورة</a:t>
            </a:r>
          </a:p>
          <a:p>
            <a:pPr algn="ctr">
              <a:spcBef>
                <a:spcPct val="0"/>
              </a:spcBef>
            </a:pPr>
            <a:r>
              <a:rPr lang="ar-SA" sz="6000" b="1" dirty="0">
                <a:solidFill>
                  <a:srgbClr val="000000"/>
                </a:solidFill>
                <a:latin typeface="Sakkal Majalla" panose="02000000000000000000" pitchFamily="2" charset="-78"/>
                <a:cs typeface="Sakkal Majalla" panose="02000000000000000000" pitchFamily="2" charset="-78"/>
              </a:rPr>
              <a:t>للوصول إلى عنوان الدرس</a:t>
            </a:r>
            <a:endParaRPr lang="en-US" sz="6000" b="1" dirty="0">
              <a:solidFill>
                <a:srgbClr val="000000"/>
              </a:solidFill>
              <a:latin typeface="Sakkal Majalla" panose="02000000000000000000" pitchFamily="2" charset="-78"/>
              <a:cs typeface="Sakkal Majalla" panose="02000000000000000000" pitchFamily="2" charset="-78"/>
            </a:endParaRPr>
          </a:p>
        </p:txBody>
      </p:sp>
      <p:sp>
        <p:nvSpPr>
          <p:cNvPr id="14" name="TextBox 14"/>
          <p:cNvSpPr txBox="1"/>
          <p:nvPr/>
        </p:nvSpPr>
        <p:spPr>
          <a:xfrm>
            <a:off x="1637237" y="8320875"/>
            <a:ext cx="4790831" cy="865622"/>
          </a:xfrm>
          <a:prstGeom prst="rect">
            <a:avLst/>
          </a:prstGeom>
        </p:spPr>
        <p:txBody>
          <a:bodyPr wrap="square" lIns="0" tIns="0" rIns="0" bIns="0" rtlCol="0" anchor="t">
            <a:spAutoFit/>
          </a:bodyPr>
          <a:lstStyle/>
          <a:p>
            <a:pPr algn="ctr">
              <a:lnSpc>
                <a:spcPts val="7840"/>
              </a:lnSpc>
              <a:spcBef>
                <a:spcPct val="0"/>
              </a:spcBef>
            </a:pPr>
            <a:r>
              <a:rPr lang="ar-SA" sz="3000" b="1" dirty="0">
                <a:solidFill>
                  <a:srgbClr val="000000"/>
                </a:solidFill>
                <a:latin typeface="Sakkal Majalla" panose="02000000000000000000" pitchFamily="2" charset="-78"/>
                <a:cs typeface="Sakkal Majalla" panose="02000000000000000000" pitchFamily="2" charset="-78"/>
              </a:rPr>
              <a:t>استراتيجية التعلم النشط</a:t>
            </a:r>
            <a:endParaRPr lang="en-US" sz="3000" b="1" dirty="0">
              <a:solidFill>
                <a:srgbClr val="000000"/>
              </a:solidFill>
              <a:latin typeface="Sakkal Majalla" panose="02000000000000000000" pitchFamily="2" charset="-78"/>
              <a:cs typeface="Sakkal Majalla" panose="02000000000000000000" pitchFamily="2" charset="-78"/>
            </a:endParaRPr>
          </a:p>
        </p:txBody>
      </p:sp>
      <p:pic>
        <p:nvPicPr>
          <p:cNvPr id="3076" name="Picture 4" descr="فكرة, الابتكار Clipart, أيقونات الفكرة, تبصر PNG والمتجهات للتحميل مجانا">
            <a:extLst>
              <a:ext uri="{FF2B5EF4-FFF2-40B4-BE49-F238E27FC236}">
                <a16:creationId xmlns:a16="http://schemas.microsoft.com/office/drawing/2014/main" id="{C27F01AB-09A0-2431-FB29-14FFC9BC7991}"/>
              </a:ext>
            </a:extLst>
          </p:cNvPr>
          <p:cNvPicPr>
            <a:picLocks noChangeAspect="1" noChangeArrowheads="1"/>
          </p:cNvPicPr>
          <p:nvPr/>
        </p:nvPicPr>
        <p:blipFill rotWithShape="1">
          <a:blip r:embed="rId11" cstate="print">
            <a:clrChange>
              <a:clrFrom>
                <a:srgbClr val="F7F7F7"/>
              </a:clrFrom>
              <a:clrTo>
                <a:srgbClr val="F7F7F7">
                  <a:alpha val="0"/>
                </a:srgbClr>
              </a:clrTo>
            </a:clrChange>
            <a:extLst>
              <a:ext uri="{28A0092B-C50C-407E-A947-70E740481C1C}">
                <a14:useLocalDpi xmlns:a14="http://schemas.microsoft.com/office/drawing/2010/main" val="0"/>
              </a:ext>
            </a:extLst>
          </a:blip>
          <a:srcRect l="28082" t="23052" r="30086" b="21357"/>
          <a:stretch/>
        </p:blipFill>
        <p:spPr bwMode="auto">
          <a:xfrm>
            <a:off x="5509341" y="8202906"/>
            <a:ext cx="1050830" cy="13964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ar-SA"/>
          </a:p>
        </p:txBody>
      </p:sp>
      <p:pic>
        <p:nvPicPr>
          <p:cNvPr id="9" name="Picture 2" descr="دورة حياة النظام - موارد تعليمية">
            <a:extLst>
              <a:ext uri="{FF2B5EF4-FFF2-40B4-BE49-F238E27FC236}">
                <a16:creationId xmlns:a16="http://schemas.microsoft.com/office/drawing/2014/main" id="{17221972-FA59-86B8-A43B-3C7E0D2F72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219"/>
          <a:stretch/>
        </p:blipFill>
        <p:spPr bwMode="auto">
          <a:xfrm>
            <a:off x="1371600" y="207706"/>
            <a:ext cx="15849600" cy="9529762"/>
          </a:xfrm>
          <a:prstGeom prst="rect">
            <a:avLst/>
          </a:prstGeom>
          <a:noFill/>
          <a:extLst>
            <a:ext uri="{909E8E84-426E-40DD-AFC4-6F175D3DCCD1}">
              <a14:hiddenFill xmlns:a14="http://schemas.microsoft.com/office/drawing/2010/main">
                <a:solidFill>
                  <a:srgbClr val="FFFFFF"/>
                </a:solidFill>
              </a14:hiddenFill>
            </a:ext>
          </a:extLst>
        </p:spPr>
      </p:pic>
      <p:sp>
        <p:nvSpPr>
          <p:cNvPr id="3" name="شكل بيضاوي 2">
            <a:extLst>
              <a:ext uri="{FF2B5EF4-FFF2-40B4-BE49-F238E27FC236}">
                <a16:creationId xmlns:a16="http://schemas.microsoft.com/office/drawing/2014/main" id="{80DA3A33-37B9-8D56-0D9D-397FF0C9B670}"/>
              </a:ext>
            </a:extLst>
          </p:cNvPr>
          <p:cNvSpPr/>
          <p:nvPr/>
        </p:nvSpPr>
        <p:spPr>
          <a:xfrm>
            <a:off x="6819900" y="2552700"/>
            <a:ext cx="4648200" cy="403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5950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ar-SA"/>
          </a:p>
        </p:txBody>
      </p:sp>
      <p:grpSp>
        <p:nvGrpSpPr>
          <p:cNvPr id="3" name="Group 3"/>
          <p:cNvGrpSpPr/>
          <p:nvPr/>
        </p:nvGrpSpPr>
        <p:grpSpPr>
          <a:xfrm>
            <a:off x="1637237" y="438497"/>
            <a:ext cx="14442908" cy="8748000"/>
            <a:chOff x="0" y="0"/>
            <a:chExt cx="19257210" cy="16229908"/>
          </a:xfrm>
        </p:grpSpPr>
        <p:sp>
          <p:nvSpPr>
            <p:cNvPr id="4" name="Freeform 4"/>
            <p:cNvSpPr/>
            <p:nvPr/>
          </p:nvSpPr>
          <p:spPr>
            <a:xfrm>
              <a:off x="0" y="0"/>
              <a:ext cx="19257210" cy="16229908"/>
            </a:xfrm>
            <a:custGeom>
              <a:avLst/>
              <a:gdLst/>
              <a:ahLst/>
              <a:cxnLst/>
              <a:rect l="l" t="t" r="r" b="b"/>
              <a:pathLst>
                <a:path w="19257210" h="16229908">
                  <a:moveTo>
                    <a:pt x="0" y="0"/>
                  </a:moveTo>
                  <a:lnTo>
                    <a:pt x="19257210" y="0"/>
                  </a:lnTo>
                  <a:lnTo>
                    <a:pt x="19257210" y="16229908"/>
                  </a:lnTo>
                  <a:lnTo>
                    <a:pt x="0" y="16229908"/>
                  </a:lnTo>
                  <a:lnTo>
                    <a:pt x="0" y="0"/>
                  </a:lnTo>
                  <a:close/>
                </a:path>
              </a:pathLst>
            </a:custGeom>
            <a:blipFill>
              <a:blip r:embed="rId3"/>
              <a:stretch>
                <a:fillRect t="-840" r="-79221" b="-51205"/>
              </a:stretch>
            </a:blipFill>
          </p:spPr>
          <p:txBody>
            <a:bodyPr/>
            <a:lstStyle/>
            <a:p>
              <a:endParaRPr lang="ar-SA"/>
            </a:p>
          </p:txBody>
        </p:sp>
        <p:sp>
          <p:nvSpPr>
            <p:cNvPr id="5" name="Freeform 5"/>
            <p:cNvSpPr/>
            <p:nvPr/>
          </p:nvSpPr>
          <p:spPr>
            <a:xfrm rot="3953514">
              <a:off x="17181264" y="3271816"/>
              <a:ext cx="1617713" cy="1523591"/>
            </a:xfrm>
            <a:custGeom>
              <a:avLst/>
              <a:gdLst/>
              <a:ahLst/>
              <a:cxnLst/>
              <a:rect l="l" t="t" r="r" b="b"/>
              <a:pathLst>
                <a:path w="1617713" h="1523591">
                  <a:moveTo>
                    <a:pt x="0" y="0"/>
                  </a:moveTo>
                  <a:lnTo>
                    <a:pt x="1617713" y="0"/>
                  </a:lnTo>
                  <a:lnTo>
                    <a:pt x="1617713" y="1523592"/>
                  </a:lnTo>
                  <a:lnTo>
                    <a:pt x="0" y="15235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ar-SA"/>
            </a:p>
          </p:txBody>
        </p:sp>
      </p:grpSp>
      <p:sp>
        <p:nvSpPr>
          <p:cNvPr id="7" name="Freeform 7"/>
          <p:cNvSpPr/>
          <p:nvPr/>
        </p:nvSpPr>
        <p:spPr>
          <a:xfrm>
            <a:off x="15302996" y="7299160"/>
            <a:ext cx="1584825" cy="2013057"/>
          </a:xfrm>
          <a:custGeom>
            <a:avLst/>
            <a:gdLst/>
            <a:ahLst/>
            <a:cxnLst/>
            <a:rect l="l" t="t" r="r" b="b"/>
            <a:pathLst>
              <a:path w="1584825" h="2013057">
                <a:moveTo>
                  <a:pt x="0" y="0"/>
                </a:moveTo>
                <a:lnTo>
                  <a:pt x="1584825" y="0"/>
                </a:lnTo>
                <a:lnTo>
                  <a:pt x="1584825" y="2013057"/>
                </a:lnTo>
                <a:lnTo>
                  <a:pt x="0" y="20130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ar-SA"/>
          </a:p>
        </p:txBody>
      </p:sp>
      <p:sp>
        <p:nvSpPr>
          <p:cNvPr id="8" name="Freeform 8"/>
          <p:cNvSpPr/>
          <p:nvPr/>
        </p:nvSpPr>
        <p:spPr>
          <a:xfrm>
            <a:off x="1355985" y="1100503"/>
            <a:ext cx="2180910" cy="2770209"/>
          </a:xfrm>
          <a:custGeom>
            <a:avLst/>
            <a:gdLst/>
            <a:ahLst/>
            <a:cxnLst/>
            <a:rect l="l" t="t" r="r" b="b"/>
            <a:pathLst>
              <a:path w="2180910" h="2770209">
                <a:moveTo>
                  <a:pt x="0" y="0"/>
                </a:moveTo>
                <a:lnTo>
                  <a:pt x="2180910" y="0"/>
                </a:lnTo>
                <a:lnTo>
                  <a:pt x="2180910" y="2770209"/>
                </a:lnTo>
                <a:lnTo>
                  <a:pt x="0" y="27702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ar-SA"/>
          </a:p>
        </p:txBody>
      </p:sp>
      <p:sp>
        <p:nvSpPr>
          <p:cNvPr id="10" name="Freeform 10"/>
          <p:cNvSpPr/>
          <p:nvPr/>
        </p:nvSpPr>
        <p:spPr>
          <a:xfrm>
            <a:off x="9991885" y="2552700"/>
            <a:ext cx="6118786" cy="6633798"/>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8">
              <a:extLst>
                <a:ext uri="{28A0092B-C50C-407E-A947-70E740481C1C}">
                  <a14:useLocalDpi xmlns:a14="http://schemas.microsoft.com/office/drawing/2010/main" val="0"/>
                </a:ext>
              </a:extLst>
            </a:blip>
            <a:stretch>
              <a:fillRect/>
            </a:stretch>
          </a:blipFill>
        </p:spPr>
        <p:txBody>
          <a:bodyPr/>
          <a:lstStyle/>
          <a:p>
            <a:endParaRPr lang="ar-SA"/>
          </a:p>
        </p:txBody>
      </p:sp>
      <p:sp>
        <p:nvSpPr>
          <p:cNvPr id="12" name="TextBox 12"/>
          <p:cNvSpPr txBox="1"/>
          <p:nvPr/>
        </p:nvSpPr>
        <p:spPr>
          <a:xfrm>
            <a:off x="1606711" y="3243356"/>
            <a:ext cx="9137489" cy="6780702"/>
          </a:xfrm>
          <a:prstGeom prst="rect">
            <a:avLst/>
          </a:prstGeom>
        </p:spPr>
        <p:txBody>
          <a:bodyPr wrap="square" lIns="0" tIns="0" rIns="0" bIns="0" rtlCol="0" anchor="t">
            <a:spAutoFit/>
          </a:bodyPr>
          <a:lstStyle/>
          <a:p>
            <a:pPr algn="ctr">
              <a:lnSpc>
                <a:spcPct val="150000"/>
              </a:lnSpc>
              <a:spcBef>
                <a:spcPct val="0"/>
              </a:spcBef>
            </a:pPr>
            <a:r>
              <a:rPr lang="ar-SA" sz="7500" b="1" u="sng" dirty="0">
                <a:solidFill>
                  <a:srgbClr val="0070C0"/>
                </a:solidFill>
                <a:latin typeface="Sakkal Majalla" panose="02000000000000000000" pitchFamily="2" charset="-78"/>
                <a:cs typeface="Sakkal Majalla" panose="02000000000000000000" pitchFamily="2" charset="-78"/>
              </a:rPr>
              <a:t>الوحدة الثانية </a:t>
            </a:r>
          </a:p>
          <a:p>
            <a:pPr algn="ctr">
              <a:lnSpc>
                <a:spcPct val="150000"/>
              </a:lnSpc>
              <a:spcBef>
                <a:spcPct val="0"/>
              </a:spcBef>
            </a:pPr>
            <a:r>
              <a:rPr lang="ar-SA" sz="7500" b="1" u="sng" dirty="0">
                <a:latin typeface="Sakkal Majalla" panose="02000000000000000000" pitchFamily="2" charset="-78"/>
                <a:cs typeface="Sakkal Majalla" panose="02000000000000000000" pitchFamily="2" charset="-78"/>
              </a:rPr>
              <a:t>الدرس الأول </a:t>
            </a:r>
            <a:r>
              <a:rPr lang="ar-SA" sz="7500" b="1" dirty="0">
                <a:latin typeface="Sakkal Majalla" panose="02000000000000000000" pitchFamily="2" charset="-78"/>
                <a:cs typeface="Sakkal Majalla" panose="02000000000000000000" pitchFamily="2" charset="-78"/>
              </a:rPr>
              <a:t>: دورة حياة النظام </a:t>
            </a:r>
          </a:p>
          <a:p>
            <a:pPr algn="ctr">
              <a:lnSpc>
                <a:spcPct val="150000"/>
              </a:lnSpc>
              <a:spcBef>
                <a:spcPct val="0"/>
              </a:spcBef>
            </a:pPr>
            <a:r>
              <a:rPr lang="en-US" sz="7500" b="1" dirty="0">
                <a:solidFill>
                  <a:schemeClr val="bg2">
                    <a:lumMod val="50000"/>
                  </a:schemeClr>
                </a:solidFill>
                <a:latin typeface="ADLaM Display" panose="020F0502020204030204" pitchFamily="2" charset="0"/>
                <a:ea typeface="ADLaM Display" panose="020F0502020204030204" pitchFamily="2" charset="0"/>
                <a:cs typeface="ADLaM Display" panose="020F0502020204030204" pitchFamily="2" charset="0"/>
              </a:rPr>
              <a:t>System Life Cycle</a:t>
            </a:r>
            <a:r>
              <a:rPr lang="ar-SA" sz="7500" b="1" dirty="0">
                <a:solidFill>
                  <a:schemeClr val="bg2">
                    <a:lumMod val="50000"/>
                  </a:schemeClr>
                </a:solidFill>
                <a:latin typeface="ADLaM Display" panose="020F0502020204030204" pitchFamily="2" charset="0"/>
                <a:ea typeface="ADLaM Display" panose="020F0502020204030204" pitchFamily="2" charset="0"/>
                <a:cs typeface="ADLaM Display" panose="020F0502020204030204" pitchFamily="2" charset="0"/>
              </a:rPr>
              <a:t> </a:t>
            </a:r>
          </a:p>
          <a:p>
            <a:pPr algn="ctr">
              <a:lnSpc>
                <a:spcPct val="150000"/>
              </a:lnSpc>
              <a:spcBef>
                <a:spcPct val="0"/>
              </a:spcBef>
            </a:pPr>
            <a:endParaRPr lang="en-US" sz="7500" b="1" dirty="0">
              <a:solidFill>
                <a:srgbClr val="000000"/>
              </a:solidFill>
              <a:latin typeface="Sakkal Majalla" panose="02000000000000000000" pitchFamily="2" charset="-78"/>
              <a:cs typeface="Sakkal Majalla" panose="02000000000000000000" pitchFamily="2" charset="-78"/>
            </a:endParaRPr>
          </a:p>
        </p:txBody>
      </p:sp>
      <p:sp>
        <p:nvSpPr>
          <p:cNvPr id="6" name="Freeform 6"/>
          <p:cNvSpPr/>
          <p:nvPr/>
        </p:nvSpPr>
        <p:spPr>
          <a:xfrm rot="-934833">
            <a:off x="8934474" y="8346035"/>
            <a:ext cx="2114822" cy="853619"/>
          </a:xfrm>
          <a:custGeom>
            <a:avLst/>
            <a:gdLst/>
            <a:ahLst/>
            <a:cxnLst/>
            <a:rect l="l" t="t" r="r" b="b"/>
            <a:pathLst>
              <a:path w="2114822" h="853619">
                <a:moveTo>
                  <a:pt x="0" y="0"/>
                </a:moveTo>
                <a:lnTo>
                  <a:pt x="2114821" y="0"/>
                </a:lnTo>
                <a:lnTo>
                  <a:pt x="2114821" y="853619"/>
                </a:lnTo>
                <a:lnTo>
                  <a:pt x="0" y="85361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ar-SA"/>
          </a:p>
        </p:txBody>
      </p:sp>
    </p:spTree>
    <p:extLst>
      <p:ext uri="{BB962C8B-B14F-4D97-AF65-F5344CB8AC3E}">
        <p14:creationId xmlns:p14="http://schemas.microsoft.com/office/powerpoint/2010/main" val="3386668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ar-SA"/>
          </a:p>
        </p:txBody>
      </p:sp>
      <p:sp>
        <p:nvSpPr>
          <p:cNvPr id="3" name="Freeform 3"/>
          <p:cNvSpPr/>
          <p:nvPr/>
        </p:nvSpPr>
        <p:spPr>
          <a:xfrm>
            <a:off x="990600" y="-114300"/>
            <a:ext cx="15544800" cy="10287000"/>
          </a:xfrm>
          <a:custGeom>
            <a:avLst/>
            <a:gdLst/>
            <a:ahLst/>
            <a:cxnLst/>
            <a:rect l="l" t="t" r="r" b="b"/>
            <a:pathLst>
              <a:path w="10835092" h="11523139">
                <a:moveTo>
                  <a:pt x="0" y="0"/>
                </a:moveTo>
                <a:lnTo>
                  <a:pt x="10835092" y="0"/>
                </a:lnTo>
                <a:lnTo>
                  <a:pt x="10835092" y="11523139"/>
                </a:lnTo>
                <a:lnTo>
                  <a:pt x="0" y="11523139"/>
                </a:lnTo>
                <a:lnTo>
                  <a:pt x="0" y="0"/>
                </a:lnTo>
                <a:close/>
              </a:path>
            </a:pathLst>
          </a:custGeom>
          <a:blipFill>
            <a:blip r:embed="rId3"/>
            <a:stretch>
              <a:fillRect t="-451" r="-56646" b="-4863"/>
            </a:stretch>
          </a:blipFill>
        </p:spPr>
        <p:txBody>
          <a:bodyPr/>
          <a:lstStyle/>
          <a:p>
            <a:endParaRPr lang="ar-SA"/>
          </a:p>
        </p:txBody>
      </p:sp>
      <p:sp>
        <p:nvSpPr>
          <p:cNvPr id="4" name="Freeform 4"/>
          <p:cNvSpPr/>
          <p:nvPr/>
        </p:nvSpPr>
        <p:spPr>
          <a:xfrm>
            <a:off x="14859000" y="939110"/>
            <a:ext cx="1050716" cy="1712007"/>
          </a:xfrm>
          <a:custGeom>
            <a:avLst/>
            <a:gdLst/>
            <a:ahLst/>
            <a:cxnLst/>
            <a:rect l="l" t="t" r="r" b="b"/>
            <a:pathLst>
              <a:path w="548388" h="1073358">
                <a:moveTo>
                  <a:pt x="0" y="0"/>
                </a:moveTo>
                <a:lnTo>
                  <a:pt x="548389" y="0"/>
                </a:lnTo>
                <a:lnTo>
                  <a:pt x="548389" y="1073358"/>
                </a:lnTo>
                <a:lnTo>
                  <a:pt x="0" y="10733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ar-SA"/>
          </a:p>
        </p:txBody>
      </p:sp>
      <p:sp>
        <p:nvSpPr>
          <p:cNvPr id="5" name="Freeform 5"/>
          <p:cNvSpPr/>
          <p:nvPr/>
        </p:nvSpPr>
        <p:spPr>
          <a:xfrm rot="-1389467">
            <a:off x="395509" y="9432718"/>
            <a:ext cx="1609185" cy="649525"/>
          </a:xfrm>
          <a:custGeom>
            <a:avLst/>
            <a:gdLst/>
            <a:ahLst/>
            <a:cxnLst/>
            <a:rect l="l" t="t" r="r" b="b"/>
            <a:pathLst>
              <a:path w="1609185" h="649525">
                <a:moveTo>
                  <a:pt x="0" y="0"/>
                </a:moveTo>
                <a:lnTo>
                  <a:pt x="1609185" y="0"/>
                </a:lnTo>
                <a:lnTo>
                  <a:pt x="1609185" y="649525"/>
                </a:lnTo>
                <a:lnTo>
                  <a:pt x="0" y="6495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ar-SA"/>
          </a:p>
        </p:txBody>
      </p:sp>
      <p:sp>
        <p:nvSpPr>
          <p:cNvPr id="6" name="TextBox 6"/>
          <p:cNvSpPr txBox="1"/>
          <p:nvPr/>
        </p:nvSpPr>
        <p:spPr>
          <a:xfrm>
            <a:off x="24823" y="1333500"/>
            <a:ext cx="12150881" cy="1712007"/>
          </a:xfrm>
          <a:prstGeom prst="rect">
            <a:avLst/>
          </a:prstGeom>
        </p:spPr>
        <p:txBody>
          <a:bodyPr lIns="0" tIns="0" rIns="0" bIns="0" rtlCol="0" anchor="t">
            <a:spAutoFit/>
          </a:bodyPr>
          <a:lstStyle/>
          <a:p>
            <a:pPr marL="0" lvl="0" indent="0" algn="ctr">
              <a:lnSpc>
                <a:spcPts val="14560"/>
              </a:lnSpc>
              <a:spcBef>
                <a:spcPct val="0"/>
              </a:spcBef>
            </a:pPr>
            <a:r>
              <a:rPr lang="ar-SA" sz="8000" b="1" u="sng" dirty="0">
                <a:solidFill>
                  <a:srgbClr val="C00000"/>
                </a:solidFill>
                <a:latin typeface="Adobe Arabic" panose="02040503050201020203" pitchFamily="18" charset="-78"/>
                <a:cs typeface="Adobe Arabic" panose="02040503050201020203" pitchFamily="18" charset="-78"/>
              </a:rPr>
              <a:t>أهداف الدرس:</a:t>
            </a:r>
            <a:endParaRPr lang="en-US" sz="8000" b="1" u="sng" dirty="0">
              <a:solidFill>
                <a:srgbClr val="C00000"/>
              </a:solidFill>
              <a:latin typeface="Adobe Arabic" panose="02040503050201020203" pitchFamily="18" charset="-78"/>
              <a:cs typeface="Adobe Arabic" panose="02040503050201020203" pitchFamily="18" charset="-78"/>
            </a:endParaRPr>
          </a:p>
        </p:txBody>
      </p:sp>
      <p:sp>
        <p:nvSpPr>
          <p:cNvPr id="7" name="Freeform 7"/>
          <p:cNvSpPr/>
          <p:nvPr/>
        </p:nvSpPr>
        <p:spPr>
          <a:xfrm rot="-1940726">
            <a:off x="14228460" y="7921708"/>
            <a:ext cx="3362512" cy="1938236"/>
          </a:xfrm>
          <a:custGeom>
            <a:avLst/>
            <a:gdLst/>
            <a:ahLst/>
            <a:cxnLst/>
            <a:rect l="l" t="t" r="r" b="b"/>
            <a:pathLst>
              <a:path w="3362512" h="1938236">
                <a:moveTo>
                  <a:pt x="0" y="0"/>
                </a:moveTo>
                <a:lnTo>
                  <a:pt x="3362513" y="0"/>
                </a:lnTo>
                <a:lnTo>
                  <a:pt x="3362513" y="1938235"/>
                </a:lnTo>
                <a:lnTo>
                  <a:pt x="0" y="19382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ar-SA"/>
          </a:p>
        </p:txBody>
      </p:sp>
      <p:sp>
        <p:nvSpPr>
          <p:cNvPr id="13" name="Freeform 13"/>
          <p:cNvSpPr/>
          <p:nvPr/>
        </p:nvSpPr>
        <p:spPr>
          <a:xfrm rot="1319815">
            <a:off x="170711" y="1144532"/>
            <a:ext cx="2612214" cy="3322370"/>
          </a:xfrm>
          <a:custGeom>
            <a:avLst/>
            <a:gdLst/>
            <a:ahLst/>
            <a:cxnLst/>
            <a:rect l="l" t="t" r="r" b="b"/>
            <a:pathLst>
              <a:path w="2612214" h="3322370">
                <a:moveTo>
                  <a:pt x="0" y="0"/>
                </a:moveTo>
                <a:lnTo>
                  <a:pt x="2612214" y="0"/>
                </a:lnTo>
                <a:lnTo>
                  <a:pt x="2612214" y="3322371"/>
                </a:lnTo>
                <a:lnTo>
                  <a:pt x="0" y="33223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ar-SA"/>
          </a:p>
        </p:txBody>
      </p:sp>
      <p:sp>
        <p:nvSpPr>
          <p:cNvPr id="8" name="TextBox 19">
            <a:extLst>
              <a:ext uri="{FF2B5EF4-FFF2-40B4-BE49-F238E27FC236}">
                <a16:creationId xmlns:a16="http://schemas.microsoft.com/office/drawing/2014/main" id="{F5984466-8FA3-DD66-21D0-75C38D4540A2}"/>
              </a:ext>
            </a:extLst>
          </p:cNvPr>
          <p:cNvSpPr txBox="1"/>
          <p:nvPr/>
        </p:nvSpPr>
        <p:spPr>
          <a:xfrm>
            <a:off x="1730829" y="4195911"/>
            <a:ext cx="12499274" cy="2654573"/>
          </a:xfrm>
          <a:prstGeom prst="rect">
            <a:avLst/>
          </a:prstGeom>
        </p:spPr>
        <p:txBody>
          <a:bodyPr wrap="square" lIns="0" tIns="0" rIns="0" bIns="0" rtlCol="0" anchor="t">
            <a:spAutoFit/>
          </a:bodyPr>
          <a:lstStyle/>
          <a:p>
            <a:pPr marL="914400" indent="-914400" algn="r" rtl="1">
              <a:lnSpc>
                <a:spcPct val="150000"/>
              </a:lnSpc>
              <a:buAutoNum type="arabicPeriod"/>
            </a:pPr>
            <a:r>
              <a:rPr lang="ar-SA" sz="6000" b="1" dirty="0">
                <a:latin typeface="Adobe Arabic" panose="02040503050201020203" pitchFamily="18" charset="-78"/>
                <a:cs typeface="Adobe Arabic" panose="02040503050201020203" pitchFamily="18" charset="-78"/>
              </a:rPr>
              <a:t>التعرف على دورة حياة النظام </a:t>
            </a:r>
          </a:p>
          <a:p>
            <a:pPr marL="914400" indent="-914400" algn="r" rtl="1">
              <a:lnSpc>
                <a:spcPct val="150000"/>
              </a:lnSpc>
              <a:buAutoNum type="arabicPeriod"/>
            </a:pPr>
            <a:r>
              <a:rPr lang="ar-SA" sz="6000" b="1" dirty="0">
                <a:latin typeface="Adobe Arabic" panose="02040503050201020203" pitchFamily="18" charset="-78"/>
                <a:cs typeface="Adobe Arabic" panose="02040503050201020203" pitchFamily="18" charset="-78"/>
              </a:rPr>
              <a:t>تحديد مراحل دورة حياة النظام </a:t>
            </a:r>
          </a:p>
        </p:txBody>
      </p:sp>
    </p:spTree>
    <p:extLst>
      <p:ext uri="{BB962C8B-B14F-4D97-AF65-F5344CB8AC3E}">
        <p14:creationId xmlns:p14="http://schemas.microsoft.com/office/powerpoint/2010/main" val="2617935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ar-SA"/>
          </a:p>
        </p:txBody>
      </p:sp>
      <p:sp>
        <p:nvSpPr>
          <p:cNvPr id="4" name="Freeform 4"/>
          <p:cNvSpPr/>
          <p:nvPr/>
        </p:nvSpPr>
        <p:spPr>
          <a:xfrm>
            <a:off x="457808" y="675083"/>
            <a:ext cx="2270235" cy="2014318"/>
          </a:xfrm>
          <a:custGeom>
            <a:avLst/>
            <a:gdLst/>
            <a:ahLst/>
            <a:cxnLst/>
            <a:rect l="l" t="t" r="r" b="b"/>
            <a:pathLst>
              <a:path w="2270235" h="2014318">
                <a:moveTo>
                  <a:pt x="0" y="0"/>
                </a:moveTo>
                <a:lnTo>
                  <a:pt x="2270235" y="0"/>
                </a:lnTo>
                <a:lnTo>
                  <a:pt x="2270235" y="2014318"/>
                </a:lnTo>
                <a:lnTo>
                  <a:pt x="0" y="20143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ar-SA"/>
          </a:p>
        </p:txBody>
      </p:sp>
      <p:grpSp>
        <p:nvGrpSpPr>
          <p:cNvPr id="5" name="Group 5"/>
          <p:cNvGrpSpPr/>
          <p:nvPr/>
        </p:nvGrpSpPr>
        <p:grpSpPr>
          <a:xfrm>
            <a:off x="3565453" y="-491063"/>
            <a:ext cx="10968326" cy="3396712"/>
            <a:chOff x="0" y="0"/>
            <a:chExt cx="10671714" cy="4528949"/>
          </a:xfrm>
        </p:grpSpPr>
        <p:sp>
          <p:nvSpPr>
            <p:cNvPr id="6" name="Freeform 6"/>
            <p:cNvSpPr/>
            <p:nvPr/>
          </p:nvSpPr>
          <p:spPr>
            <a:xfrm rot="-78066">
              <a:off x="1340288" y="1203407"/>
              <a:ext cx="8420231" cy="2278268"/>
            </a:xfrm>
            <a:custGeom>
              <a:avLst/>
              <a:gdLst/>
              <a:ahLst/>
              <a:cxnLst/>
              <a:rect l="l" t="t" r="r" b="b"/>
              <a:pathLst>
                <a:path w="8420231" h="2278268">
                  <a:moveTo>
                    <a:pt x="0" y="0"/>
                  </a:moveTo>
                  <a:lnTo>
                    <a:pt x="8420231" y="0"/>
                  </a:lnTo>
                  <a:lnTo>
                    <a:pt x="8420231" y="2278269"/>
                  </a:lnTo>
                  <a:lnTo>
                    <a:pt x="0" y="2278269"/>
                  </a:lnTo>
                  <a:lnTo>
                    <a:pt x="0" y="0"/>
                  </a:lnTo>
                  <a:close/>
                </a:path>
              </a:pathLst>
            </a:custGeom>
            <a:blipFill>
              <a:blip r:embed="rId5"/>
              <a:stretch>
                <a:fillRect l="-13682" t="-48089" r="-2423" b="-179646"/>
              </a:stretch>
            </a:blipFill>
          </p:spPr>
          <p:txBody>
            <a:bodyPr/>
            <a:lstStyle/>
            <a:p>
              <a:endParaRPr lang="ar-SA"/>
            </a:p>
          </p:txBody>
        </p:sp>
        <p:sp>
          <p:nvSpPr>
            <p:cNvPr id="7" name="Freeform 7"/>
            <p:cNvSpPr/>
            <p:nvPr/>
          </p:nvSpPr>
          <p:spPr>
            <a:xfrm rot="3029350">
              <a:off x="7756171" y="893672"/>
              <a:ext cx="2940223" cy="1322380"/>
            </a:xfrm>
            <a:custGeom>
              <a:avLst/>
              <a:gdLst/>
              <a:ahLst/>
              <a:cxnLst/>
              <a:rect l="l" t="t" r="r" b="b"/>
              <a:pathLst>
                <a:path w="2940223" h="1322380">
                  <a:moveTo>
                    <a:pt x="0" y="0"/>
                  </a:moveTo>
                  <a:lnTo>
                    <a:pt x="2940223" y="0"/>
                  </a:lnTo>
                  <a:lnTo>
                    <a:pt x="2940223" y="1322380"/>
                  </a:lnTo>
                  <a:lnTo>
                    <a:pt x="0" y="1322380"/>
                  </a:lnTo>
                  <a:lnTo>
                    <a:pt x="0" y="0"/>
                  </a:lnTo>
                  <a:close/>
                </a:path>
              </a:pathLst>
            </a:custGeom>
            <a:blipFill>
              <a:blip r:embed="rId6"/>
              <a:stretch>
                <a:fillRect/>
              </a:stretch>
            </a:blipFill>
          </p:spPr>
          <p:txBody>
            <a:bodyPr/>
            <a:lstStyle/>
            <a:p>
              <a:endParaRPr lang="ar-SA"/>
            </a:p>
          </p:txBody>
        </p:sp>
        <p:sp>
          <p:nvSpPr>
            <p:cNvPr id="8" name="Freeform 8"/>
            <p:cNvSpPr/>
            <p:nvPr/>
          </p:nvSpPr>
          <p:spPr>
            <a:xfrm rot="2700000">
              <a:off x="36946" y="2360701"/>
              <a:ext cx="2940223" cy="1322380"/>
            </a:xfrm>
            <a:custGeom>
              <a:avLst/>
              <a:gdLst/>
              <a:ahLst/>
              <a:cxnLst/>
              <a:rect l="l" t="t" r="r" b="b"/>
              <a:pathLst>
                <a:path w="2940223" h="1322380">
                  <a:moveTo>
                    <a:pt x="0" y="0"/>
                  </a:moveTo>
                  <a:lnTo>
                    <a:pt x="2940223" y="0"/>
                  </a:lnTo>
                  <a:lnTo>
                    <a:pt x="2940223" y="1322380"/>
                  </a:lnTo>
                  <a:lnTo>
                    <a:pt x="0" y="1322380"/>
                  </a:lnTo>
                  <a:lnTo>
                    <a:pt x="0" y="0"/>
                  </a:lnTo>
                  <a:close/>
                </a:path>
              </a:pathLst>
            </a:custGeom>
            <a:blipFill>
              <a:blip r:embed="rId6"/>
              <a:stretch>
                <a:fillRect/>
              </a:stretch>
            </a:blipFill>
          </p:spPr>
          <p:txBody>
            <a:bodyPr/>
            <a:lstStyle/>
            <a:p>
              <a:endParaRPr lang="ar-SA"/>
            </a:p>
          </p:txBody>
        </p:sp>
      </p:grpSp>
      <p:sp>
        <p:nvSpPr>
          <p:cNvPr id="22" name="TextBox 22"/>
          <p:cNvSpPr txBox="1"/>
          <p:nvPr/>
        </p:nvSpPr>
        <p:spPr>
          <a:xfrm>
            <a:off x="4939701" y="582653"/>
            <a:ext cx="8392379" cy="1538883"/>
          </a:xfrm>
          <a:prstGeom prst="rect">
            <a:avLst/>
          </a:prstGeom>
        </p:spPr>
        <p:txBody>
          <a:bodyPr wrap="square" lIns="0" tIns="0" rIns="0" bIns="0" rtlCol="0" anchor="t">
            <a:spAutoFit/>
          </a:bodyPr>
          <a:lstStyle/>
          <a:p>
            <a:pPr marL="0" lvl="0" indent="0" algn="ctr">
              <a:spcBef>
                <a:spcPct val="0"/>
              </a:spcBef>
            </a:pPr>
            <a:r>
              <a:rPr lang="ar-SA" sz="5000" b="1" dirty="0">
                <a:solidFill>
                  <a:srgbClr val="000000"/>
                </a:solidFill>
                <a:latin typeface="Sakkal Majalla" panose="02000000000000000000" pitchFamily="2" charset="-78"/>
                <a:cs typeface="Sakkal Majalla" panose="02000000000000000000" pitchFamily="2" charset="-78"/>
              </a:rPr>
              <a:t>تعد عملية الإنتاج من أهم العوامل التي تأخذها الشركات في الاعتبار  </a:t>
            </a:r>
            <a:endParaRPr lang="en-US" sz="5000" b="1" dirty="0">
              <a:solidFill>
                <a:srgbClr val="000000"/>
              </a:solidFill>
              <a:latin typeface="Sakkal Majalla" panose="02000000000000000000" pitchFamily="2" charset="-78"/>
              <a:cs typeface="Sakkal Majalla" panose="02000000000000000000" pitchFamily="2" charset="-78"/>
            </a:endParaRPr>
          </a:p>
        </p:txBody>
      </p:sp>
      <p:sp>
        <p:nvSpPr>
          <p:cNvPr id="23" name="TextBox 23"/>
          <p:cNvSpPr txBox="1"/>
          <p:nvPr/>
        </p:nvSpPr>
        <p:spPr>
          <a:xfrm>
            <a:off x="10210800" y="8203097"/>
            <a:ext cx="4554997" cy="827150"/>
          </a:xfrm>
          <a:prstGeom prst="rect">
            <a:avLst/>
          </a:prstGeom>
        </p:spPr>
        <p:txBody>
          <a:bodyPr wrap="square" lIns="0" tIns="0" rIns="0" bIns="0" rtlCol="0" anchor="t">
            <a:spAutoFit/>
          </a:bodyPr>
          <a:lstStyle/>
          <a:p>
            <a:pPr algn="r">
              <a:lnSpc>
                <a:spcPts val="6160"/>
              </a:lnSpc>
              <a:spcBef>
                <a:spcPct val="0"/>
              </a:spcBef>
            </a:pPr>
            <a:r>
              <a:rPr lang="ar-SA" sz="6000" b="1" dirty="0">
                <a:solidFill>
                  <a:srgbClr val="000000"/>
                </a:solidFill>
                <a:latin typeface="Adobe Arabic" panose="02040503050201020203" pitchFamily="18" charset="-78"/>
                <a:cs typeface="Adobe Arabic" panose="02040503050201020203" pitchFamily="18" charset="-78"/>
              </a:rPr>
              <a:t>الأفكار والمواد الخام </a:t>
            </a:r>
            <a:endParaRPr lang="en-US" sz="6000" b="1" dirty="0">
              <a:solidFill>
                <a:srgbClr val="000000"/>
              </a:solidFill>
              <a:latin typeface="Adobe Arabic" panose="02040503050201020203" pitchFamily="18" charset="-78"/>
              <a:cs typeface="Adobe Arabic" panose="02040503050201020203" pitchFamily="18" charset="-78"/>
            </a:endParaRPr>
          </a:p>
        </p:txBody>
      </p:sp>
      <p:sp>
        <p:nvSpPr>
          <p:cNvPr id="25" name="Freeform 25"/>
          <p:cNvSpPr/>
          <p:nvPr/>
        </p:nvSpPr>
        <p:spPr>
          <a:xfrm>
            <a:off x="16073368" y="1080761"/>
            <a:ext cx="918025" cy="2576913"/>
          </a:xfrm>
          <a:custGeom>
            <a:avLst/>
            <a:gdLst/>
            <a:ahLst/>
            <a:cxnLst/>
            <a:rect l="l" t="t" r="r" b="b"/>
            <a:pathLst>
              <a:path w="918025" h="2576913">
                <a:moveTo>
                  <a:pt x="0" y="0"/>
                </a:moveTo>
                <a:lnTo>
                  <a:pt x="918025" y="0"/>
                </a:lnTo>
                <a:lnTo>
                  <a:pt x="918025" y="2576913"/>
                </a:lnTo>
                <a:lnTo>
                  <a:pt x="0" y="25769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ar-SA"/>
          </a:p>
        </p:txBody>
      </p:sp>
      <p:sp>
        <p:nvSpPr>
          <p:cNvPr id="26" name="مربع نص 25">
            <a:extLst>
              <a:ext uri="{FF2B5EF4-FFF2-40B4-BE49-F238E27FC236}">
                <a16:creationId xmlns:a16="http://schemas.microsoft.com/office/drawing/2014/main" id="{4C544743-25CA-B26A-AE23-AB8AEA37A63E}"/>
              </a:ext>
            </a:extLst>
          </p:cNvPr>
          <p:cNvSpPr txBox="1"/>
          <p:nvPr/>
        </p:nvSpPr>
        <p:spPr>
          <a:xfrm>
            <a:off x="14765797" y="9001384"/>
            <a:ext cx="3677595" cy="1015663"/>
          </a:xfrm>
          <a:prstGeom prst="rect">
            <a:avLst/>
          </a:prstGeom>
          <a:noFill/>
        </p:spPr>
        <p:txBody>
          <a:bodyPr wrap="square" rtlCol="1">
            <a:spAutoFit/>
          </a:bodyPr>
          <a:lstStyle/>
          <a:p>
            <a:pPr algn="ctr"/>
            <a:r>
              <a:rPr lang="ar-SA" sz="3000" b="1" dirty="0">
                <a:solidFill>
                  <a:schemeClr val="tx1">
                    <a:lumMod val="75000"/>
                    <a:lumOff val="25000"/>
                  </a:schemeClr>
                </a:solidFill>
                <a:latin typeface="Sakkal Majalla" panose="02000000000000000000" pitchFamily="2" charset="-78"/>
                <a:cs typeface="Sakkal Majalla" panose="02000000000000000000" pitchFamily="2" charset="-78"/>
              </a:rPr>
              <a:t>مهارة التفكير الناقد </a:t>
            </a:r>
          </a:p>
          <a:p>
            <a:pPr algn="ctr"/>
            <a:r>
              <a:rPr lang="ar-SA" sz="3000" b="1" dirty="0">
                <a:solidFill>
                  <a:schemeClr val="tx1">
                    <a:lumMod val="75000"/>
                    <a:lumOff val="25000"/>
                  </a:schemeClr>
                </a:solidFill>
                <a:latin typeface="Sakkal Majalla" panose="02000000000000000000" pitchFamily="2" charset="-78"/>
                <a:cs typeface="Sakkal Majalla" panose="02000000000000000000" pitchFamily="2" charset="-78"/>
              </a:rPr>
              <a:t>( تحديد الأسباب  والنتائج)</a:t>
            </a:r>
          </a:p>
        </p:txBody>
      </p:sp>
      <p:sp>
        <p:nvSpPr>
          <p:cNvPr id="29" name="سهم: لليسار 28">
            <a:extLst>
              <a:ext uri="{FF2B5EF4-FFF2-40B4-BE49-F238E27FC236}">
                <a16:creationId xmlns:a16="http://schemas.microsoft.com/office/drawing/2014/main" id="{BB4D0AA6-8FA5-93DD-2814-E0C1C178F0AE}"/>
              </a:ext>
            </a:extLst>
          </p:cNvPr>
          <p:cNvSpPr/>
          <p:nvPr/>
        </p:nvSpPr>
        <p:spPr>
          <a:xfrm>
            <a:off x="7195713" y="4864306"/>
            <a:ext cx="2778528" cy="913507"/>
          </a:xfrm>
          <a:prstGeom prst="leftArrow">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0" name="TextBox 23">
            <a:extLst>
              <a:ext uri="{FF2B5EF4-FFF2-40B4-BE49-F238E27FC236}">
                <a16:creationId xmlns:a16="http://schemas.microsoft.com/office/drawing/2014/main" id="{A717C06C-A217-5B04-588C-E28DBC688447}"/>
              </a:ext>
            </a:extLst>
          </p:cNvPr>
          <p:cNvSpPr txBox="1"/>
          <p:nvPr/>
        </p:nvSpPr>
        <p:spPr>
          <a:xfrm>
            <a:off x="1769299" y="8232832"/>
            <a:ext cx="3804805" cy="827150"/>
          </a:xfrm>
          <a:prstGeom prst="rect">
            <a:avLst/>
          </a:prstGeom>
        </p:spPr>
        <p:txBody>
          <a:bodyPr lIns="0" tIns="0" rIns="0" bIns="0" rtlCol="0" anchor="t">
            <a:spAutoFit/>
          </a:bodyPr>
          <a:lstStyle/>
          <a:p>
            <a:pPr algn="r">
              <a:lnSpc>
                <a:spcPts val="6160"/>
              </a:lnSpc>
              <a:spcBef>
                <a:spcPct val="0"/>
              </a:spcBef>
            </a:pPr>
            <a:r>
              <a:rPr lang="ar-SA" sz="6000" b="1" dirty="0">
                <a:solidFill>
                  <a:srgbClr val="000000"/>
                </a:solidFill>
                <a:latin typeface="Adobe Arabic" panose="02040503050201020203" pitchFamily="18" charset="-78"/>
                <a:cs typeface="Adobe Arabic" panose="02040503050201020203" pitchFamily="18" charset="-78"/>
              </a:rPr>
              <a:t>منتجات وخدمات </a:t>
            </a:r>
            <a:endParaRPr lang="en-US" sz="6000" b="1" dirty="0">
              <a:solidFill>
                <a:srgbClr val="000000"/>
              </a:solidFill>
              <a:latin typeface="Adobe Arabic" panose="02040503050201020203" pitchFamily="18" charset="-78"/>
              <a:cs typeface="Adobe Arabic" panose="02040503050201020203" pitchFamily="18" charset="-78"/>
            </a:endParaRPr>
          </a:p>
        </p:txBody>
      </p:sp>
      <p:pic>
        <p:nvPicPr>
          <p:cNvPr id="32" name="صورة 31" descr="صورة تحتوي على نص, لقطة شاشة, لوحة مفاتيح الحاسوب, لوحة المفاتيح&#10;&#10;تم إنشاء الوصف تلقائياً">
            <a:extLst>
              <a:ext uri="{FF2B5EF4-FFF2-40B4-BE49-F238E27FC236}">
                <a16:creationId xmlns:a16="http://schemas.microsoft.com/office/drawing/2014/main" id="{54A25867-F2F7-E5EC-18C3-F88501B47B4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6403"/>
          <a:stretch/>
        </p:blipFill>
        <p:spPr>
          <a:xfrm>
            <a:off x="2234754" y="3412611"/>
            <a:ext cx="4139815" cy="4092697"/>
          </a:xfrm>
          <a:prstGeom prst="rect">
            <a:avLst/>
          </a:prstGeom>
          <a:ln w="76200">
            <a:solidFill>
              <a:schemeClr val="tx1"/>
            </a:solidFill>
          </a:ln>
        </p:spPr>
      </p:pic>
      <p:pic>
        <p:nvPicPr>
          <p:cNvPr id="34" name="صورة 33">
            <a:extLst>
              <a:ext uri="{FF2B5EF4-FFF2-40B4-BE49-F238E27FC236}">
                <a16:creationId xmlns:a16="http://schemas.microsoft.com/office/drawing/2014/main" id="{20DC3F67-981B-64E3-3044-D035C196C631}"/>
              </a:ext>
            </a:extLst>
          </p:cNvPr>
          <p:cNvPicPr>
            <a:picLocks noChangeAspect="1"/>
          </p:cNvPicPr>
          <p:nvPr/>
        </p:nvPicPr>
        <p:blipFill>
          <a:blip r:embed="rId10">
            <a:extLst>
              <a:ext uri="{28A0092B-C50C-407E-A947-70E740481C1C}">
                <a14:useLocalDpi xmlns:a14="http://schemas.microsoft.com/office/drawing/2010/main" val="0"/>
              </a:ext>
            </a:extLst>
          </a:blip>
          <a:srcRect l="3635" r="3635"/>
          <a:stretch/>
        </p:blipFill>
        <p:spPr>
          <a:xfrm>
            <a:off x="10795385" y="3431789"/>
            <a:ext cx="4139815" cy="4092697"/>
          </a:xfrm>
          <a:prstGeom prst="rect">
            <a:avLst/>
          </a:prstGeom>
          <a:ln w="76200">
            <a:solidFill>
              <a:schemeClr val="tx1"/>
            </a:solidFill>
          </a:ln>
        </p:spPr>
      </p:pic>
      <p:sp>
        <p:nvSpPr>
          <p:cNvPr id="35" name="Freeform 3">
            <a:extLst>
              <a:ext uri="{FF2B5EF4-FFF2-40B4-BE49-F238E27FC236}">
                <a16:creationId xmlns:a16="http://schemas.microsoft.com/office/drawing/2014/main" id="{0958681B-6136-0916-1666-21F1EE72C01F}"/>
              </a:ext>
            </a:extLst>
          </p:cNvPr>
          <p:cNvSpPr/>
          <p:nvPr/>
        </p:nvSpPr>
        <p:spPr>
          <a:xfrm rot="-1788375">
            <a:off x="6191133" y="2835468"/>
            <a:ext cx="635583" cy="705224"/>
          </a:xfrm>
          <a:custGeom>
            <a:avLst/>
            <a:gdLst/>
            <a:ahLst/>
            <a:cxnLst/>
            <a:rect l="l" t="t" r="r" b="b"/>
            <a:pathLst>
              <a:path w="635583" h="705224">
                <a:moveTo>
                  <a:pt x="0" y="0"/>
                </a:moveTo>
                <a:lnTo>
                  <a:pt x="635583" y="0"/>
                </a:lnTo>
                <a:lnTo>
                  <a:pt x="635583" y="705224"/>
                </a:lnTo>
                <a:lnTo>
                  <a:pt x="0" y="7052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ar-SA"/>
          </a:p>
        </p:txBody>
      </p:sp>
      <p:sp>
        <p:nvSpPr>
          <p:cNvPr id="3" name="Freeform 3"/>
          <p:cNvSpPr/>
          <p:nvPr/>
        </p:nvSpPr>
        <p:spPr>
          <a:xfrm rot="-1788375">
            <a:off x="14699784" y="2892618"/>
            <a:ext cx="635583" cy="705224"/>
          </a:xfrm>
          <a:custGeom>
            <a:avLst/>
            <a:gdLst/>
            <a:ahLst/>
            <a:cxnLst/>
            <a:rect l="l" t="t" r="r" b="b"/>
            <a:pathLst>
              <a:path w="635583" h="705224">
                <a:moveTo>
                  <a:pt x="0" y="0"/>
                </a:moveTo>
                <a:lnTo>
                  <a:pt x="635583" y="0"/>
                </a:lnTo>
                <a:lnTo>
                  <a:pt x="635583" y="705224"/>
                </a:lnTo>
                <a:lnTo>
                  <a:pt x="0" y="7052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ar-S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animBg="1"/>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1.1|0.5|0.5"/>
</p:tagLst>
</file>

<file path=ppt/tags/tag2.xml><?xml version="1.0" encoding="utf-8"?>
<p:tagLst xmlns:a="http://schemas.openxmlformats.org/drawingml/2006/main" xmlns:r="http://schemas.openxmlformats.org/officeDocument/2006/relationships" xmlns:p="http://schemas.openxmlformats.org/presentationml/2006/main">
  <p:tag name="TIMING" val="|11|1.1|0.5|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1905</TotalTime>
  <Words>1508</Words>
  <Application>Microsoft Office PowerPoint</Application>
  <PresentationFormat>مخصص</PresentationFormat>
  <Paragraphs>283</Paragraphs>
  <Slides>40</Slides>
  <Notes>6</Notes>
  <HiddenSlides>0</HiddenSlides>
  <MMClips>0</MMClips>
  <ScaleCrop>false</ScaleCrop>
  <HeadingPairs>
    <vt:vector size="6" baseType="variant">
      <vt:variant>
        <vt:lpstr>الخطوط المستخدمة</vt:lpstr>
      </vt:variant>
      <vt:variant>
        <vt:i4>8</vt:i4>
      </vt:variant>
      <vt:variant>
        <vt:lpstr>نسق</vt:lpstr>
      </vt:variant>
      <vt:variant>
        <vt:i4>1</vt:i4>
      </vt:variant>
      <vt:variant>
        <vt:lpstr>عناوين الشرائح</vt:lpstr>
      </vt:variant>
      <vt:variant>
        <vt:i4>40</vt:i4>
      </vt:variant>
    </vt:vector>
  </HeadingPairs>
  <TitlesOfParts>
    <vt:vector size="49" baseType="lpstr">
      <vt:lpstr>Microsoft Uighur</vt:lpstr>
      <vt:lpstr>Adobe Arabic</vt:lpstr>
      <vt:lpstr>Corbel Light</vt:lpstr>
      <vt:lpstr>Arial</vt:lpstr>
      <vt:lpstr>Calibri</vt:lpstr>
      <vt:lpstr>Sakkal Majalla</vt:lpstr>
      <vt:lpstr>Marykate</vt:lpstr>
      <vt:lpstr>ADLaM Display</vt:lpstr>
      <vt:lpstr>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Playful Creative Portfolio Presentation</dc:title>
  <dc:creator>amaal Al-jeaid</dc:creator>
  <cp:lastModifiedBy>rȿƕo</cp:lastModifiedBy>
  <cp:revision>25</cp:revision>
  <dcterms:created xsi:type="dcterms:W3CDTF">2006-08-16T00:00:00Z</dcterms:created>
  <dcterms:modified xsi:type="dcterms:W3CDTF">2023-09-18T01:23:04Z</dcterms:modified>
  <dc:identifier>DAFtQyKFc8U</dc:identifier>
</cp:coreProperties>
</file>