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ink/ink1.xml" ContentType="application/inkml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notesSlides/notesSlide31.xml" ContentType="application/vnd.openxmlformats-officedocument.presentationml.notesSlide+xml"/>
  <Override PartName="/ppt/tags/tag42.xml" ContentType="application/vnd.openxmlformats-officedocument.presentationml.tags+xml"/>
  <Override PartName="/ppt/notesSlides/notesSlide32.xml" ContentType="application/vnd.openxmlformats-officedocument.presentationml.notesSlide+xml"/>
  <Override PartName="/ppt/tags/tag43.xml" ContentType="application/vnd.openxmlformats-officedocument.presentationml.tags+xml"/>
  <Override PartName="/ppt/notesSlides/notesSlide33.xml" ContentType="application/vnd.openxmlformats-officedocument.presentationml.notesSlide+xml"/>
  <Override PartName="/ppt/tags/tag44.xml" ContentType="application/vnd.openxmlformats-officedocument.presentationml.tags+xml"/>
  <Override PartName="/ppt/notesSlides/notesSlide34.xml" ContentType="application/vnd.openxmlformats-officedocument.presentationml.notesSlide+xml"/>
  <Override PartName="/ppt/tags/tag45.xml" ContentType="application/vnd.openxmlformats-officedocument.presentationml.tags+xml"/>
  <Override PartName="/ppt/notesSlides/notesSlide35.xml" ContentType="application/vnd.openxmlformats-officedocument.presentationml.notesSlide+xml"/>
  <Override PartName="/ppt/tags/tag46.xml" ContentType="application/vnd.openxmlformats-officedocument.presentationml.tags+xml"/>
  <Override PartName="/ppt/notesSlides/notesSlide36.xml" ContentType="application/vnd.openxmlformats-officedocument.presentationml.notesSlide+xml"/>
  <Override PartName="/ppt/tags/tag47.xml" ContentType="application/vnd.openxmlformats-officedocument.presentationml.tags+xml"/>
  <Override PartName="/ppt/notesSlides/notesSlide37.xml" ContentType="application/vnd.openxmlformats-officedocument.presentationml.notesSlide+xml"/>
  <Override PartName="/ppt/tags/tag48.xml" ContentType="application/vnd.openxmlformats-officedocument.presentationml.tags+xml"/>
  <Override PartName="/ppt/notesSlides/notesSlide38.xml" ContentType="application/vnd.openxmlformats-officedocument.presentationml.notesSlide+xml"/>
  <Override PartName="/ppt/tags/tag49.xml" ContentType="application/vnd.openxmlformats-officedocument.presentationml.tags+xml"/>
  <Override PartName="/ppt/notesSlides/notesSlide39.xml" ContentType="application/vnd.openxmlformats-officedocument.presentationml.notesSlide+xml"/>
  <Override PartName="/ppt/tags/tag50.xml" ContentType="application/vnd.openxmlformats-officedocument.presentationml.tags+xml"/>
  <Override PartName="/ppt/notesSlides/notesSlide40.xml" ContentType="application/vnd.openxmlformats-officedocument.presentationml.notesSlide+xml"/>
  <Override PartName="/ppt/tags/tag51.xml" ContentType="application/vnd.openxmlformats-officedocument.presentationml.tags+xml"/>
  <Override PartName="/ppt/notesSlides/notesSlide41.xml" ContentType="application/vnd.openxmlformats-officedocument.presentationml.notesSlide+xml"/>
  <Override PartName="/ppt/tags/tag52.xml" ContentType="application/vnd.openxmlformats-officedocument.presentationml.tags+xml"/>
  <Override PartName="/ppt/notesSlides/notesSlide42.xml" ContentType="application/vnd.openxmlformats-officedocument.presentationml.notesSlide+xml"/>
  <Override PartName="/ppt/tags/tag53.xml" ContentType="application/vnd.openxmlformats-officedocument.presentationml.tags+xml"/>
  <Override PartName="/ppt/notesSlides/notesSlide43.xml" ContentType="application/vnd.openxmlformats-officedocument.presentationml.notesSlide+xml"/>
  <Override PartName="/ppt/tags/tag54.xml" ContentType="application/vnd.openxmlformats-officedocument.presentationml.tags+xml"/>
  <Override PartName="/ppt/notesSlides/notesSlide44.xml" ContentType="application/vnd.openxmlformats-officedocument.presentationml.notesSlide+xml"/>
  <Override PartName="/ppt/tags/tag55.xml" ContentType="application/vnd.openxmlformats-officedocument.presentationml.tags+xml"/>
  <Override PartName="/ppt/notesSlides/notesSlide45.xml" ContentType="application/vnd.openxmlformats-officedocument.presentationml.notesSlide+xml"/>
  <Override PartName="/ppt/tags/tag56.xml" ContentType="application/vnd.openxmlformats-officedocument.presentationml.tags+xml"/>
  <Override PartName="/ppt/notesSlides/notesSlide46.xml" ContentType="application/vnd.openxmlformats-officedocument.presentationml.notesSlide+xml"/>
  <Override PartName="/ppt/tags/tag57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350" r:id="rId5"/>
    <p:sldId id="259" r:id="rId6"/>
    <p:sldId id="260" r:id="rId7"/>
    <p:sldId id="262" r:id="rId8"/>
    <p:sldId id="261" r:id="rId9"/>
    <p:sldId id="264" r:id="rId10"/>
    <p:sldId id="263" r:id="rId11"/>
    <p:sldId id="351" r:id="rId12"/>
    <p:sldId id="266" r:id="rId13"/>
    <p:sldId id="352" r:id="rId14"/>
    <p:sldId id="320" r:id="rId15"/>
    <p:sldId id="353" r:id="rId16"/>
    <p:sldId id="322" r:id="rId17"/>
    <p:sldId id="354" r:id="rId18"/>
    <p:sldId id="355" r:id="rId19"/>
    <p:sldId id="356" r:id="rId20"/>
    <p:sldId id="357" r:id="rId21"/>
    <p:sldId id="358" r:id="rId22"/>
    <p:sldId id="361" r:id="rId23"/>
    <p:sldId id="359" r:id="rId24"/>
    <p:sldId id="360" r:id="rId25"/>
    <p:sldId id="362" r:id="rId26"/>
    <p:sldId id="374" r:id="rId27"/>
    <p:sldId id="375" r:id="rId28"/>
    <p:sldId id="376" r:id="rId29"/>
    <p:sldId id="366" r:id="rId30"/>
    <p:sldId id="363" r:id="rId31"/>
    <p:sldId id="365" r:id="rId32"/>
    <p:sldId id="367" r:id="rId33"/>
    <p:sldId id="364" r:id="rId34"/>
    <p:sldId id="368" r:id="rId35"/>
    <p:sldId id="369" r:id="rId36"/>
    <p:sldId id="372" r:id="rId37"/>
    <p:sldId id="370" r:id="rId38"/>
    <p:sldId id="371" r:id="rId39"/>
    <p:sldId id="325" r:id="rId40"/>
    <p:sldId id="330" r:id="rId41"/>
    <p:sldId id="373" r:id="rId42"/>
    <p:sldId id="343" r:id="rId43"/>
    <p:sldId id="284" r:id="rId44"/>
    <p:sldId id="377" r:id="rId45"/>
    <p:sldId id="285" r:id="rId46"/>
    <p:sldId id="286" r:id="rId47"/>
    <p:sldId id="317" r:id="rId48"/>
    <p:sldId id="378" r:id="rId49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C9E767E1-AD6C-49F6-A0EC-85F8D5B1BCF1}">
          <p14:sldIdLst>
            <p14:sldId id="256"/>
          </p14:sldIdLst>
        </p14:section>
        <p14:section name="مقطع بدون عنوان" id="{C819A34E-63E6-40BF-8D1A-CD0528A88D93}">
          <p14:sldIdLst>
            <p14:sldId id="257"/>
            <p14:sldId id="350"/>
            <p14:sldId id="259"/>
            <p14:sldId id="260"/>
            <p14:sldId id="262"/>
            <p14:sldId id="261"/>
            <p14:sldId id="264"/>
            <p14:sldId id="263"/>
            <p14:sldId id="351"/>
            <p14:sldId id="266"/>
            <p14:sldId id="352"/>
            <p14:sldId id="320"/>
            <p14:sldId id="353"/>
            <p14:sldId id="322"/>
            <p14:sldId id="354"/>
            <p14:sldId id="355"/>
            <p14:sldId id="356"/>
            <p14:sldId id="357"/>
            <p14:sldId id="358"/>
            <p14:sldId id="361"/>
            <p14:sldId id="359"/>
            <p14:sldId id="360"/>
            <p14:sldId id="362"/>
            <p14:sldId id="374"/>
            <p14:sldId id="375"/>
            <p14:sldId id="376"/>
            <p14:sldId id="366"/>
            <p14:sldId id="363"/>
            <p14:sldId id="365"/>
            <p14:sldId id="367"/>
            <p14:sldId id="364"/>
            <p14:sldId id="368"/>
            <p14:sldId id="369"/>
            <p14:sldId id="372"/>
            <p14:sldId id="370"/>
            <p14:sldId id="371"/>
            <p14:sldId id="325"/>
            <p14:sldId id="330"/>
            <p14:sldId id="373"/>
            <p14:sldId id="343"/>
            <p14:sldId id="284"/>
            <p14:sldId id="377"/>
            <p14:sldId id="285"/>
            <p14:sldId id="286"/>
            <p14:sldId id="317"/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372"/>
    <a:srgbClr val="F1F6D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0" autoAdjust="0"/>
    <p:restoredTop sz="89864" autoAdjust="0"/>
  </p:normalViewPr>
  <p:slideViewPr>
    <p:cSldViewPr snapToGrid="0">
      <p:cViewPr>
        <p:scale>
          <a:sx n="90" d="100"/>
          <a:sy n="90" d="100"/>
        </p:scale>
        <p:origin x="1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0T17:40:44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ED6E153E-CC04-4B26-A724-27309B366635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668D44F-3BE4-4262-985A-2E8A7AA90E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494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43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7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46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29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73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60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03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36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19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0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35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19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10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21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40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70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84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20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99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12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3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79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74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64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05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32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08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44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94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33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275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5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709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57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39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63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84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957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📲 </a:t>
            </a:r>
            <a:r>
              <a:rPr lang="ar-SA" dirty="0"/>
              <a:t>نسخة </a:t>
            </a:r>
            <a:r>
              <a:rPr lang="en-US" dirty="0"/>
              <a:t>Android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نسخة </a:t>
            </a:r>
            <a:r>
              <a:rPr lang="en-US" dirty="0"/>
              <a:t>iOS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https://apps.apple.com/us/app/spck-editor/id1507309511</a:t>
            </a:r>
          </a:p>
          <a:p>
            <a:endParaRPr lang="en-US" dirty="0"/>
          </a:p>
          <a:p>
            <a:r>
              <a:rPr lang="ar-SA" dirty="0"/>
              <a:t>الشرح</a:t>
            </a:r>
          </a:p>
          <a:p>
            <a:r>
              <a:rPr lang="en-US" dirty="0"/>
              <a:t>https://youtu.be/MY7VQjdEVUc</a:t>
            </a:r>
          </a:p>
          <a:p>
            <a:endParaRPr lang="en-US" dirty="0"/>
          </a:p>
          <a:p>
            <a:r>
              <a:rPr lang="ar-SA" dirty="0"/>
              <a:t>اسم البرنامج: </a:t>
            </a:r>
            <a:r>
              <a:rPr lang="en-US" dirty="0"/>
              <a:t>Visual Studio Code 💎Ⓜ️ </a:t>
            </a:r>
          </a:p>
          <a:p>
            <a:endParaRPr lang="en-US" dirty="0"/>
          </a:p>
          <a:p>
            <a:r>
              <a:rPr lang="en-US" dirty="0"/>
              <a:t>✳️ </a:t>
            </a:r>
            <a:r>
              <a:rPr lang="ar-SA" dirty="0"/>
              <a:t>رابط </a:t>
            </a:r>
            <a:r>
              <a:rPr lang="en-US" dirty="0"/>
              <a:t>Google Drive :</a:t>
            </a:r>
          </a:p>
          <a:p>
            <a:r>
              <a:rPr lang="en-US" dirty="0"/>
              <a:t>https://drive.google.com/file/d/1YrIjtYInU0aHSrT1zaO34Z1MEWKp7dGt/view?usp=sharing</a:t>
            </a:r>
          </a:p>
          <a:p>
            <a:endParaRPr lang="en-US" dirty="0"/>
          </a:p>
          <a:p>
            <a:r>
              <a:rPr lang="en-US" dirty="0"/>
              <a:t>✴️ </a:t>
            </a:r>
            <a:r>
              <a:rPr lang="ar-SA" dirty="0"/>
              <a:t>الروابط الرسمية:</a:t>
            </a:r>
          </a:p>
          <a:p>
            <a:endParaRPr lang="ar-SA" dirty="0"/>
          </a:p>
          <a:p>
            <a:r>
              <a:rPr lang="en-US" dirty="0"/>
              <a:t>💻 </a:t>
            </a:r>
            <a:r>
              <a:rPr lang="ar-SA" dirty="0"/>
              <a:t>نسخة </a:t>
            </a:r>
            <a:r>
              <a:rPr lang="en-US" dirty="0"/>
              <a:t>Windows:</a:t>
            </a:r>
          </a:p>
          <a:p>
            <a:r>
              <a:rPr lang="en-US" dirty="0"/>
              <a:t>https://code.visualstudio.com/download</a:t>
            </a:r>
          </a:p>
          <a:p>
            <a:endParaRPr lang="en-US" dirty="0"/>
          </a:p>
          <a:p>
            <a:r>
              <a:rPr lang="en-US" dirty="0"/>
              <a:t>⭐️ </a:t>
            </a:r>
            <a:r>
              <a:rPr lang="ar-SA" dirty="0"/>
              <a:t>بديل تعليمي 1 - موقع أونلاين:</a:t>
            </a:r>
          </a:p>
          <a:p>
            <a:r>
              <a:rPr lang="en-US" dirty="0"/>
              <a:t>https://harmash.com/web-editor/?tutorial=html&amp;lesson=html-tags&amp;file=doctype</a:t>
            </a:r>
          </a:p>
          <a:p>
            <a:endParaRPr lang="en-US" dirty="0"/>
          </a:p>
          <a:p>
            <a:r>
              <a:rPr lang="en-US" dirty="0"/>
              <a:t>🌐 </a:t>
            </a:r>
            <a:r>
              <a:rPr lang="ar-SA" dirty="0"/>
              <a:t>موقع اونلاين 2 - موقع أونلاين:</a:t>
            </a:r>
          </a:p>
          <a:p>
            <a:r>
              <a:rPr lang="en-US" dirty="0"/>
              <a:t>https://vscode.dev/</a:t>
            </a:r>
          </a:p>
          <a:p>
            <a:endParaRPr lang="en-US" dirty="0"/>
          </a:p>
          <a:p>
            <a:r>
              <a:rPr lang="en-US" dirty="0"/>
              <a:t>📲 </a:t>
            </a:r>
            <a:r>
              <a:rPr lang="ar-SA" dirty="0"/>
              <a:t>بديل تعليمي 3 - نسخة </a:t>
            </a:r>
            <a:r>
              <a:rPr lang="en-US" dirty="0"/>
              <a:t>Android 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بديل تعليمي 4 - نسخة </a:t>
            </a:r>
            <a:r>
              <a:rPr lang="en-US" dirty="0"/>
              <a:t>iOS:</a:t>
            </a:r>
          </a:p>
          <a:p>
            <a:r>
              <a:rPr lang="en-US" dirty="0"/>
              <a:t>https://apps.apple.com/us/app/spck-editor/id1507309511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53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621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28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4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59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0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104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011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31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301" y="189526"/>
            <a:ext cx="11099801" cy="756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aseline="30000" dirty="0">
              <a:solidFill>
                <a:schemeClr val="tx1"/>
              </a:solidFill>
              <a:latin typeface="Georgia"/>
              <a:cs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662281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73386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228600" indent="-228600" algn="ctr">
              <a:buNone/>
              <a:defRPr lang="en-US" sz="3200" i="1" baseline="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3122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0946383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6658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77906" y="0"/>
            <a:ext cx="6714093" cy="44704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330807" y="4722585"/>
            <a:ext cx="65611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</a:lstStyle>
          <a:p>
            <a:pPr marL="0" lv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330807" y="5752957"/>
            <a:ext cx="65617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text </a:t>
            </a:r>
          </a:p>
        </p:txBody>
      </p:sp>
    </p:spTree>
    <p:extLst>
      <p:ext uri="{BB962C8B-B14F-4D97-AF65-F5344CB8AC3E}">
        <p14:creationId xmlns:p14="http://schemas.microsoft.com/office/powerpoint/2010/main" val="97233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19191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81778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04049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 flipH="1">
            <a:off x="841022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521834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0935095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656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0442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74842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344229" y="0"/>
            <a:ext cx="484777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16637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1338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03029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6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887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082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351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230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270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6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9E9F-AD4D-4254-B600-7E9E07D596F6}" type="datetimeFigureOut">
              <a:rPr lang="ar-SA" smtClean="0"/>
              <a:t>09/07/44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870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4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189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pos="74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.emf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7.xml"/><Relationship Id="rId6" Type="http://schemas.openxmlformats.org/officeDocument/2006/relationships/image" Target="../media/image3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Relationship Id="rId6" Type="http://schemas.openxmlformats.org/officeDocument/2006/relationships/image" Target="../media/image4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Relationship Id="rId6" Type="http://schemas.openxmlformats.org/officeDocument/2006/relationships/image" Target="../media/image4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2.xml"/><Relationship Id="rId6" Type="http://schemas.openxmlformats.org/officeDocument/2006/relationships/image" Target="../media/image4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3.x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4.x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1.e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7.xml"/><Relationship Id="rId6" Type="http://schemas.openxmlformats.org/officeDocument/2006/relationships/image" Target="../media/image5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9.x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0.xml"/><Relationship Id="rId6" Type="http://schemas.openxmlformats.org/officeDocument/2006/relationships/image" Target="../media/image4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2.xml"/><Relationship Id="rId6" Type="http://schemas.openxmlformats.org/officeDocument/2006/relationships/image" Target="../media/image6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3.xml"/><Relationship Id="rId6" Type="http://schemas.openxmlformats.org/officeDocument/2006/relationships/image" Target="../media/image6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4.xml"/><Relationship Id="rId6" Type="http://schemas.openxmlformats.org/officeDocument/2006/relationships/image" Target="../media/image6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6.xml"/><Relationship Id="rId6" Type="http://schemas.openxmlformats.org/officeDocument/2006/relationships/image" Target="../media/image6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8.xml"/><Relationship Id="rId6" Type="http://schemas.openxmlformats.org/officeDocument/2006/relationships/image" Target="../media/image6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9.xml"/><Relationship Id="rId6" Type="http://schemas.openxmlformats.org/officeDocument/2006/relationships/image" Target="../media/image6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0.xml"/><Relationship Id="rId6" Type="http://schemas.openxmlformats.org/officeDocument/2006/relationships/image" Target="../media/image7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2.xml"/><Relationship Id="rId6" Type="http://schemas.openxmlformats.org/officeDocument/2006/relationships/image" Target="../media/image50.png"/><Relationship Id="rId11" Type="http://schemas.openxmlformats.org/officeDocument/2006/relationships/image" Target="../media/image74.png"/><Relationship Id="rId5" Type="http://schemas.openxmlformats.org/officeDocument/2006/relationships/image" Target="../media/image1.e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3.xml"/><Relationship Id="rId6" Type="http://schemas.openxmlformats.org/officeDocument/2006/relationships/image" Target="../media/image7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4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5.xml"/><Relationship Id="rId6" Type="http://schemas.openxmlformats.org/officeDocument/2006/relationships/hyperlink" Target="https://youtu.be/9blUbDQhju8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7.xml"/><Relationship Id="rId6" Type="http://schemas.openxmlformats.org/officeDocument/2006/relationships/image" Target="../media/image7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260631"/>
            <a:ext cx="4243980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مراجعة الدرس السابق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900" b="1" i="0" u="none" strike="noStrike" kern="0" cap="all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1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7181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3992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قراءة الصور </a:t>
            </a:r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اكتشفي مراحل إنشاء موقع إلكتروني ؟</a:t>
            </a:r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559207" y="2180430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" name="رسم 2" descr="رأس بتروس مع تعبئة خالصة">
            <a:extLst>
              <a:ext uri="{FF2B5EF4-FFF2-40B4-BE49-F238E27FC236}">
                <a16:creationId xmlns:a16="http://schemas.microsoft.com/office/drawing/2014/main" id="{D4AE5F6B-BBBB-8FEE-80EC-A9C1FFD6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3820" y="442912"/>
            <a:ext cx="914400" cy="914400"/>
          </a:xfrm>
          <a:prstGeom prst="rect">
            <a:avLst/>
          </a:prstGeom>
        </p:spPr>
      </p:pic>
      <p:pic>
        <p:nvPicPr>
          <p:cNvPr id="6" name="رسم 5" descr="فكرة جيدة مع تعبئة خالصة">
            <a:extLst>
              <a:ext uri="{FF2B5EF4-FFF2-40B4-BE49-F238E27FC236}">
                <a16:creationId xmlns:a16="http://schemas.microsoft.com/office/drawing/2014/main" id="{7BBF3FFA-08D2-D14E-EB5C-D8C0E6E41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9420" y="464343"/>
            <a:ext cx="914400" cy="914400"/>
          </a:xfrm>
          <a:prstGeom prst="rect">
            <a:avLst/>
          </a:prstGeom>
        </p:spPr>
      </p:pic>
      <p:pic>
        <p:nvPicPr>
          <p:cNvPr id="10" name="رسم 9" descr="هندسة معمارية مع تعبئة خالصة">
            <a:extLst>
              <a:ext uri="{FF2B5EF4-FFF2-40B4-BE49-F238E27FC236}">
                <a16:creationId xmlns:a16="http://schemas.microsoft.com/office/drawing/2014/main" id="{E85ACE6E-A8E7-9A2F-D02D-5FDD8FEDA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39420" y="2287478"/>
            <a:ext cx="914400" cy="914400"/>
          </a:xfrm>
          <a:prstGeom prst="rect">
            <a:avLst/>
          </a:prstGeom>
        </p:spPr>
      </p:pic>
      <p:pic>
        <p:nvPicPr>
          <p:cNvPr id="12" name="رسم 11" descr="مخطط مع تعبئة خالصة">
            <a:extLst>
              <a:ext uri="{FF2B5EF4-FFF2-40B4-BE49-F238E27FC236}">
                <a16:creationId xmlns:a16="http://schemas.microsoft.com/office/drawing/2014/main" id="{D6C40D73-FB99-9A17-C401-C7A7E968C5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27607" y="2320360"/>
            <a:ext cx="914400" cy="914400"/>
          </a:xfrm>
          <a:prstGeom prst="rect">
            <a:avLst/>
          </a:prstGeom>
        </p:spPr>
      </p:pic>
      <p:pic>
        <p:nvPicPr>
          <p:cNvPr id="14" name="رسم 13" descr="مبرمج انثي مع تعبئة خالصة">
            <a:extLst>
              <a:ext uri="{FF2B5EF4-FFF2-40B4-BE49-F238E27FC236}">
                <a16:creationId xmlns:a16="http://schemas.microsoft.com/office/drawing/2014/main" id="{B9186DB8-4C3B-46EA-8A26-4A1C791EED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78027" y="3894083"/>
            <a:ext cx="914400" cy="914400"/>
          </a:xfrm>
          <a:prstGeom prst="rect">
            <a:avLst/>
          </a:prstGeom>
        </p:spPr>
      </p:pic>
      <p:pic>
        <p:nvPicPr>
          <p:cNvPr id="16" name="رسم 15" descr="ذكر المبرمجين مع تعبئة خالصة">
            <a:extLst>
              <a:ext uri="{FF2B5EF4-FFF2-40B4-BE49-F238E27FC236}">
                <a16:creationId xmlns:a16="http://schemas.microsoft.com/office/drawing/2014/main" id="{E6466B33-BFA2-A998-7B8C-981199FB93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27607" y="3894083"/>
            <a:ext cx="914400" cy="914400"/>
          </a:xfrm>
          <a:prstGeom prst="rect">
            <a:avLst/>
          </a:prstGeom>
        </p:spPr>
      </p:pic>
      <p:pic>
        <p:nvPicPr>
          <p:cNvPr id="20" name="رسم 19" descr="العمل من شبكه Wi-fi الرئيسية مع تعبئة خالصة">
            <a:extLst>
              <a:ext uri="{FF2B5EF4-FFF2-40B4-BE49-F238E27FC236}">
                <a16:creationId xmlns:a16="http://schemas.microsoft.com/office/drawing/2014/main" id="{A3B83093-F754-914E-383B-A887A215B8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53188" y="5467806"/>
            <a:ext cx="914400" cy="914400"/>
          </a:xfrm>
          <a:prstGeom prst="rect">
            <a:avLst/>
          </a:prstGeom>
        </p:spPr>
      </p:pic>
      <p:pic>
        <p:nvPicPr>
          <p:cNvPr id="22" name="رسم 21" descr="الإنترنت مع تعبئة خالصة">
            <a:extLst>
              <a:ext uri="{FF2B5EF4-FFF2-40B4-BE49-F238E27FC236}">
                <a16:creationId xmlns:a16="http://schemas.microsoft.com/office/drawing/2014/main" id="{2088EE98-3FE9-F3AE-BB6D-863E9E73B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27607" y="5500688"/>
            <a:ext cx="914400" cy="91440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E1A7C62-775C-25BC-13F3-2A0317F234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9522" y="164305"/>
            <a:ext cx="5648325" cy="151447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079F0E1-27A9-5504-DC1F-F3AC640F7F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0082" y="1917864"/>
            <a:ext cx="5648325" cy="138112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FCB29E3-22F6-352F-FEFF-3F5A2C79256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104" y="3538073"/>
            <a:ext cx="5648325" cy="1514476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41A0BC02-7A51-A395-A3E9-EBED31AADB1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6104" y="5300758"/>
            <a:ext cx="56388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3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6826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3992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قراءة الصور </a:t>
            </a:r>
          </a:p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..</a:t>
            </a:r>
          </a:p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اكتشفي أهم الخصائص التي ينبغي توافرها في الموقع الإلكتروني </a:t>
            </a:r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587782" y="285908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418CBBB-CA4A-40A9-559B-C5C9E7149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713521"/>
              </p:ext>
            </p:extLst>
          </p:nvPr>
        </p:nvGraphicFramePr>
        <p:xfrm>
          <a:off x="1883567" y="709361"/>
          <a:ext cx="5326064" cy="4164532"/>
        </p:xfrm>
        <a:graphic>
          <a:graphicData uri="http://schemas.openxmlformats.org/drawingml/2006/table">
            <a:tbl>
              <a:tblPr rtl="1" firstRow="1" bandRow="1">
                <a:tableStyleId>{69012ECD-51FC-41F1-AA8D-1B2483CD663E}</a:tableStyleId>
              </a:tblPr>
              <a:tblGrid>
                <a:gridCol w="2663032">
                  <a:extLst>
                    <a:ext uri="{9D8B030D-6E8A-4147-A177-3AD203B41FA5}">
                      <a16:colId xmlns:a16="http://schemas.microsoft.com/office/drawing/2014/main" val="702305518"/>
                    </a:ext>
                  </a:extLst>
                </a:gridCol>
                <a:gridCol w="2663032">
                  <a:extLst>
                    <a:ext uri="{9D8B030D-6E8A-4147-A177-3AD203B41FA5}">
                      <a16:colId xmlns:a16="http://schemas.microsoft.com/office/drawing/2014/main" val="2625977529"/>
                    </a:ext>
                  </a:extLst>
                </a:gridCol>
              </a:tblGrid>
              <a:tr h="81253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الصورة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الخاصية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1568254"/>
                  </a:ext>
                </a:extLst>
              </a:tr>
              <a:tr h="812533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0508183"/>
                  </a:ext>
                </a:extLst>
              </a:tr>
              <a:tr h="812533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7608416"/>
                  </a:ext>
                </a:extLst>
              </a:tr>
              <a:tr h="812533"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3038929"/>
                  </a:ext>
                </a:extLst>
              </a:tr>
              <a:tr h="812533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  <a:p>
                      <a:pPr algn="ctr" rtl="1"/>
                      <a:endParaRPr lang="ar-SA" dirty="0"/>
                    </a:p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1335483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30760676-713D-D91D-FE61-A2E2EA22F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478" y="1550282"/>
            <a:ext cx="1178568" cy="7734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EE9A99-0443-AB0D-21A7-4EEC439BB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846" y="2354748"/>
            <a:ext cx="1290638" cy="7101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631BE70-33F7-4FD7-8717-E64FDC61A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846" y="3204429"/>
            <a:ext cx="1219200" cy="71596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D56A5A1-0C02-B7A9-12B7-39814CF2D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263" y="4059935"/>
            <a:ext cx="1151804" cy="77152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0EAC38-41B8-0DAD-F1B7-F474124D09FF}"/>
              </a:ext>
            </a:extLst>
          </p:cNvPr>
          <p:cNvSpPr txBox="1"/>
          <p:nvPr/>
        </p:nvSpPr>
        <p:spPr>
          <a:xfrm>
            <a:off x="2524309" y="1693068"/>
            <a:ext cx="15512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/>
              <a:t>محتوى واضح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08F6C18-8497-26AD-9D97-5B95DD6974D2}"/>
              </a:ext>
            </a:extLst>
          </p:cNvPr>
          <p:cNvSpPr txBox="1"/>
          <p:nvPr/>
        </p:nvSpPr>
        <p:spPr>
          <a:xfrm>
            <a:off x="2483677" y="2399590"/>
            <a:ext cx="15512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/>
              <a:t>صور ورسومات مناسبة للمحتوى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9453D4C-4245-E68A-A27C-AB9A727DD989}"/>
              </a:ext>
            </a:extLst>
          </p:cNvPr>
          <p:cNvSpPr txBox="1"/>
          <p:nvPr/>
        </p:nvSpPr>
        <p:spPr>
          <a:xfrm>
            <a:off x="2530938" y="3369909"/>
            <a:ext cx="15512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/>
              <a:t>نسق لوني مناسب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46953B9-95F9-392A-5ACE-41A9482D9D10}"/>
              </a:ext>
            </a:extLst>
          </p:cNvPr>
          <p:cNvSpPr txBox="1"/>
          <p:nvPr/>
        </p:nvSpPr>
        <p:spPr>
          <a:xfrm>
            <a:off x="2524309" y="3950563"/>
            <a:ext cx="1551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/>
              <a:t>تنسيق مناسب للعرض على الهواتف النقالة </a:t>
            </a:r>
          </a:p>
        </p:txBody>
      </p:sp>
    </p:spTree>
    <p:extLst>
      <p:ext uri="{BB962C8B-B14F-4D97-AF65-F5344CB8AC3E}">
        <p14:creationId xmlns:p14="http://schemas.microsoft.com/office/powerpoint/2010/main" val="1881168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8121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9703111" y="366091"/>
            <a:ext cx="2312559" cy="3992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الصور التي أمامك اكتشفي أجزاء صفحة الويب التالية ؟</a:t>
            </a:r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694069" y="2965900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8776E2A-383E-53C4-7441-301C1259F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14" y="57150"/>
            <a:ext cx="6844033" cy="6858000"/>
          </a:xfrm>
          <a:prstGeom prst="rect">
            <a:avLst/>
          </a:prstGeom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DBF06A62-8292-57D6-E735-50A4AB8594C0}"/>
              </a:ext>
            </a:extLst>
          </p:cNvPr>
          <p:cNvCxnSpPr/>
          <p:nvPr/>
        </p:nvCxnSpPr>
        <p:spPr>
          <a:xfrm>
            <a:off x="6779419" y="1007269"/>
            <a:ext cx="928687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F6978148-C46E-C294-19E3-40E400A93960}"/>
              </a:ext>
            </a:extLst>
          </p:cNvPr>
          <p:cNvCxnSpPr/>
          <p:nvPr/>
        </p:nvCxnSpPr>
        <p:spPr>
          <a:xfrm>
            <a:off x="6877209" y="6207918"/>
            <a:ext cx="928687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قوس كبير أيمن 12">
            <a:extLst>
              <a:ext uri="{FF2B5EF4-FFF2-40B4-BE49-F238E27FC236}">
                <a16:creationId xmlns:a16="http://schemas.microsoft.com/office/drawing/2014/main" id="{FD425932-82C7-D47E-D270-19E46E6BB047}"/>
              </a:ext>
            </a:extLst>
          </p:cNvPr>
          <p:cNvSpPr/>
          <p:nvPr/>
        </p:nvSpPr>
        <p:spPr>
          <a:xfrm>
            <a:off x="7161154" y="1439466"/>
            <a:ext cx="718402" cy="409336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71A50404-16E9-3AEA-1CA0-AEE559D8FB23}"/>
              </a:ext>
            </a:extLst>
          </p:cNvPr>
          <p:cNvSpPr/>
          <p:nvPr/>
        </p:nvSpPr>
        <p:spPr>
          <a:xfrm>
            <a:off x="7879556" y="5897732"/>
            <a:ext cx="1814513" cy="550068"/>
          </a:xfrm>
          <a:prstGeom prst="round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التذييل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7690F34A-483F-DC18-DBF3-BC967ECEC302}"/>
              </a:ext>
            </a:extLst>
          </p:cNvPr>
          <p:cNvSpPr/>
          <p:nvPr/>
        </p:nvSpPr>
        <p:spPr>
          <a:xfrm>
            <a:off x="8003381" y="3211115"/>
            <a:ext cx="1814513" cy="550068"/>
          </a:xfrm>
          <a:prstGeom prst="round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المحتوى الرئيس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EDF88455-08AA-2F09-90E6-FB67ECA4EC81}"/>
              </a:ext>
            </a:extLst>
          </p:cNvPr>
          <p:cNvSpPr/>
          <p:nvPr/>
        </p:nvSpPr>
        <p:spPr>
          <a:xfrm>
            <a:off x="7786205" y="728412"/>
            <a:ext cx="1814513" cy="550068"/>
          </a:xfrm>
          <a:prstGeom prst="round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رأس الصفحة </a:t>
            </a:r>
          </a:p>
        </p:txBody>
      </p:sp>
    </p:spTree>
    <p:extLst>
      <p:ext uri="{BB962C8B-B14F-4D97-AF65-F5344CB8AC3E}">
        <p14:creationId xmlns:p14="http://schemas.microsoft.com/office/powerpoint/2010/main" val="2447683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70EEAD3-C4FF-7004-D476-B67DC75CA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619" y="92868"/>
            <a:ext cx="6784846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1743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D36DB71-C92B-6310-7112-336BBCCC0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98" y="1994443"/>
            <a:ext cx="7966023" cy="2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492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1C2DCD-7E49-2650-E55D-EC168B6C4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90" y="107156"/>
            <a:ext cx="7886648" cy="66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5324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8C09E54-D61E-C3B7-F7E5-2A9C85CC1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" y="54269"/>
            <a:ext cx="7337951" cy="674946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598EB21-BBF4-96D0-E750-A903838ABD69}"/>
              </a:ext>
            </a:extLst>
          </p:cNvPr>
          <p:cNvSpPr/>
          <p:nvPr/>
        </p:nvSpPr>
        <p:spPr>
          <a:xfrm>
            <a:off x="1014413" y="907256"/>
            <a:ext cx="1714500" cy="242888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029784-A887-D538-E224-6217233C50B7}"/>
              </a:ext>
            </a:extLst>
          </p:cNvPr>
          <p:cNvSpPr/>
          <p:nvPr/>
        </p:nvSpPr>
        <p:spPr>
          <a:xfrm>
            <a:off x="1014413" y="2967829"/>
            <a:ext cx="1714500" cy="242888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7236630-23A1-7244-563A-BAF806330F66}"/>
              </a:ext>
            </a:extLst>
          </p:cNvPr>
          <p:cNvSpPr/>
          <p:nvPr/>
        </p:nvSpPr>
        <p:spPr>
          <a:xfrm>
            <a:off x="1014413" y="4063704"/>
            <a:ext cx="1714500" cy="242888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B58A396-7381-83E7-BDCD-AB6DF8853F1D}"/>
              </a:ext>
            </a:extLst>
          </p:cNvPr>
          <p:cNvSpPr/>
          <p:nvPr/>
        </p:nvSpPr>
        <p:spPr>
          <a:xfrm>
            <a:off x="1014413" y="6425464"/>
            <a:ext cx="1714500" cy="242888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334130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0" y="-8549"/>
            <a:ext cx="12192000" cy="6866548"/>
          </a:xfrm>
        </p:spPr>
      </p:pic>
      <p:sp>
        <p:nvSpPr>
          <p:cNvPr id="2" name="Rectangle 1"/>
          <p:cNvSpPr/>
          <p:nvPr/>
        </p:nvSpPr>
        <p:spPr>
          <a:xfrm>
            <a:off x="0" y="-8548"/>
            <a:ext cx="12192000" cy="6866548"/>
          </a:xfrm>
          <a:prstGeom prst="rect">
            <a:avLst/>
          </a:prstGeom>
          <a:solidFill>
            <a:srgbClr val="262626">
              <a:alpha val="20000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762956" y="2429579"/>
            <a:ext cx="3264174" cy="647892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5" name="Freeform 64"/>
          <p:cNvSpPr/>
          <p:nvPr/>
        </p:nvSpPr>
        <p:spPr>
          <a:xfrm rot="10800000">
            <a:off x="4688342" y="2454461"/>
            <a:ext cx="3261026" cy="645761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369093" y="3180213"/>
            <a:ext cx="3709971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7" name="Freeform 66"/>
          <p:cNvSpPr/>
          <p:nvPr/>
        </p:nvSpPr>
        <p:spPr>
          <a:xfrm rot="10800000">
            <a:off x="9040594" y="2469569"/>
            <a:ext cx="3129378" cy="72505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1218328" y="251346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الثالث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graphicFrame>
        <p:nvGraphicFramePr>
          <p:cNvPr id="31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501747"/>
              </p:ext>
            </p:extLst>
          </p:nvPr>
        </p:nvGraphicFramePr>
        <p:xfrm>
          <a:off x="302211" y="631674"/>
          <a:ext cx="11431240" cy="1463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5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رقم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موضوع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مراجعة الدرس السابق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مدة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2د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نوع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400" dirty="0"/>
                        <a:t>فردي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5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الاستراتيجية التعلمية النشطة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استراتيجية اكتشف الخطأ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Content Placeholder 15"/>
          <p:cNvSpPr txBox="1">
            <a:spLocks/>
          </p:cNvSpPr>
          <p:nvPr/>
        </p:nvSpPr>
        <p:spPr>
          <a:xfrm>
            <a:off x="9040594" y="2561899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altLang="ko-KR" sz="2800" dirty="0">
                <a:solidFill>
                  <a:prstClr val="white">
                    <a:lumMod val="95000"/>
                  </a:prst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السؤال الأول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4" name="Content Placeholder 15"/>
          <p:cNvSpPr txBox="1">
            <a:spLocks/>
          </p:cNvSpPr>
          <p:nvPr/>
        </p:nvSpPr>
        <p:spPr>
          <a:xfrm>
            <a:off x="4948526" y="253808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الثاني 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5435" y="3194625"/>
            <a:ext cx="3489572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4000" b="1" kern="0" dirty="0" err="1">
              <a:solidFill>
                <a:srgbClr val="FFC000"/>
              </a:solidFill>
              <a:latin typeface="Century Gothic" panose="020B0502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7625" y="3194625"/>
            <a:ext cx="3783724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600" b="1" kern="0" dirty="0">
              <a:solidFill>
                <a:srgbClr val="FFC000"/>
              </a:solidFill>
              <a:latin typeface="Century Gothic" panose="020B0502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25" y="1167931"/>
            <a:ext cx="1306673" cy="390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2139" y="3459967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 </a:t>
            </a:r>
            <a:r>
              <a:rPr lang="en-US" sz="2000" b="1" dirty="0"/>
              <a:t>&lt;p style=“</a:t>
            </a:r>
            <a:r>
              <a:rPr lang="en-US" sz="2000" b="1" dirty="0" err="1"/>
              <a:t>color:green</a:t>
            </a:r>
            <a:r>
              <a:rPr lang="en-US" sz="2000" b="1" dirty="0"/>
              <a:t>”&gt;</a:t>
            </a:r>
          </a:p>
          <a:p>
            <a:pPr algn="ctr"/>
            <a:endParaRPr lang="en-US" sz="2000" b="1" dirty="0"/>
          </a:p>
          <a:p>
            <a:pPr algn="ctr"/>
            <a:r>
              <a:rPr lang="ar-SA" sz="2000" b="1" dirty="0"/>
              <a:t>مثال لكتابة سطر برمجي للتنسيق باستخدام صفحات الأنماط الخارجية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0396" y="3424724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خاصية زخرفة النص</a:t>
            </a:r>
          </a:p>
          <a:p>
            <a:pPr algn="ctr"/>
            <a:r>
              <a:rPr lang="en-US" sz="2800" b="1" dirty="0"/>
              <a:t>Text-decoration</a:t>
            </a:r>
          </a:p>
          <a:p>
            <a:pPr algn="ctr"/>
            <a:r>
              <a:rPr lang="ar-SA" sz="2800" b="1" dirty="0"/>
              <a:t>لها عدة تأثيرات منها </a:t>
            </a:r>
          </a:p>
          <a:p>
            <a:pPr algn="ctr"/>
            <a:r>
              <a:rPr lang="en-US" sz="2800" b="1" dirty="0"/>
              <a:t>Blink</a:t>
            </a:r>
            <a:r>
              <a:rPr lang="ar-SA" sz="2800" b="1" dirty="0"/>
              <a:t> وتعني </a:t>
            </a:r>
          </a:p>
          <a:p>
            <a:pPr algn="ctr"/>
            <a:r>
              <a:rPr lang="ar-SA" sz="2800" b="1" dirty="0"/>
              <a:t>إضافة خط أعلى النص </a:t>
            </a:r>
          </a:p>
          <a:p>
            <a:pPr algn="ctr"/>
            <a:endParaRPr lang="ar-SA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4851130" y="3459968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خاصية اللون في </a:t>
            </a:r>
            <a:r>
              <a:rPr lang="ar-SA" sz="2800" b="1" dirty="0"/>
              <a:t>صفحات التنسيق النمطي </a:t>
            </a:r>
            <a:endParaRPr lang="ar-SA" sz="3200" b="1" dirty="0"/>
          </a:p>
          <a:p>
            <a:pPr algn="ctr"/>
            <a:r>
              <a:rPr lang="en-US" sz="3200" b="1" dirty="0" err="1"/>
              <a:t>css</a:t>
            </a:r>
            <a:endParaRPr lang="ar-SA" sz="3200" b="1" dirty="0"/>
          </a:p>
          <a:p>
            <a:pPr algn="ctr"/>
            <a:r>
              <a:rPr lang="ar-SA" sz="3200" b="1" dirty="0"/>
              <a:t>تحدد بأربعة طرق</a:t>
            </a:r>
          </a:p>
        </p:txBody>
      </p:sp>
    </p:spTree>
    <p:extLst>
      <p:ext uri="{BB962C8B-B14F-4D97-AF65-F5344CB8AC3E}">
        <p14:creationId xmlns:p14="http://schemas.microsoft.com/office/powerpoint/2010/main" val="1292192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  <p:bldP spid="15" grpId="0"/>
      <p:bldP spid="32" grpId="0"/>
      <p:bldP spid="34" grpId="0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BB3958F-07D2-01F7-DA35-5467171AC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44" y="82152"/>
            <a:ext cx="7387211" cy="669369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10A5B54-F101-2BF6-F10F-4FA5025B7786}"/>
              </a:ext>
            </a:extLst>
          </p:cNvPr>
          <p:cNvSpPr/>
          <p:nvPr/>
        </p:nvSpPr>
        <p:spPr>
          <a:xfrm>
            <a:off x="957775" y="507206"/>
            <a:ext cx="1756849" cy="221457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CB1E74B-68A7-3C90-671D-954F5BAB605A}"/>
              </a:ext>
            </a:extLst>
          </p:cNvPr>
          <p:cNvSpPr/>
          <p:nvPr/>
        </p:nvSpPr>
        <p:spPr>
          <a:xfrm>
            <a:off x="957774" y="2069701"/>
            <a:ext cx="1756849" cy="221457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BE24C38-A4B7-8FEB-37E9-F7992CA351D4}"/>
              </a:ext>
            </a:extLst>
          </p:cNvPr>
          <p:cNvSpPr/>
          <p:nvPr/>
        </p:nvSpPr>
        <p:spPr>
          <a:xfrm>
            <a:off x="957774" y="3065063"/>
            <a:ext cx="1756849" cy="221457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F93AEB9-926A-44FD-E22D-3A43B555C489}"/>
              </a:ext>
            </a:extLst>
          </p:cNvPr>
          <p:cNvSpPr/>
          <p:nvPr/>
        </p:nvSpPr>
        <p:spPr>
          <a:xfrm>
            <a:off x="942602" y="5836839"/>
            <a:ext cx="1756849" cy="221457"/>
          </a:xfrm>
          <a:prstGeom prst="rect">
            <a:avLst/>
          </a:prstGeom>
          <a:solidFill>
            <a:srgbClr val="C0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64247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7394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96703D9-8057-AF9D-8591-7F03D12A1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7" y="107157"/>
            <a:ext cx="7897239" cy="67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7755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39D14DD-D27D-2D8B-C27A-29508F868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486"/>
            <a:ext cx="8336756" cy="24574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9300FEB-D28F-D901-847F-A3E1F295B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13" y="2793207"/>
            <a:ext cx="7369968" cy="38044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A1B04271-F462-0EC6-17ED-643ED7FD7006}"/>
                  </a:ext>
                </a:extLst>
              </p14:cNvPr>
              <p14:cNvContentPartPr/>
              <p14:nvPr/>
            </p14:nvContentPartPr>
            <p14:xfrm>
              <a:off x="10729676" y="3892804"/>
              <a:ext cx="360" cy="360"/>
            </p14:xfrm>
          </p:contentPart>
        </mc:Choice>
        <mc:Fallback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A1B04271-F462-0EC6-17ED-643ED7FD70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21036" y="388416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سهم: منحني 11">
            <a:extLst>
              <a:ext uri="{FF2B5EF4-FFF2-40B4-BE49-F238E27FC236}">
                <a16:creationId xmlns:a16="http://schemas.microsoft.com/office/drawing/2014/main" id="{1A6CA3B2-E8EB-29F7-58A4-F7DAB984E460}"/>
              </a:ext>
            </a:extLst>
          </p:cNvPr>
          <p:cNvSpPr/>
          <p:nvPr/>
        </p:nvSpPr>
        <p:spPr>
          <a:xfrm rot="5400000">
            <a:off x="2964943" y="1278446"/>
            <a:ext cx="2078831" cy="1865093"/>
          </a:xfrm>
          <a:prstGeom prst="bentArrow">
            <a:avLst/>
          </a:prstGeom>
          <a:solidFill>
            <a:srgbClr val="ED03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9512459-6070-7B8D-A497-CA30AF765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1128" y="176213"/>
            <a:ext cx="3427086" cy="52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434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33156E4-389C-E875-7C31-66AD4A2CA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4" y="358947"/>
            <a:ext cx="7958139" cy="59626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793F238-3887-238D-2628-36E407A29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486" y="260351"/>
            <a:ext cx="3582650" cy="57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4512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تقويم مرحلي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4" y="240965"/>
            <a:ext cx="7908280" cy="1581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197" y="82279"/>
            <a:ext cx="3036477" cy="600075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387963" y="153115"/>
            <a:ext cx="3582650" cy="229454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الحصول على نقطتين للأسرع 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423510" y="1704764"/>
            <a:ext cx="7874513" cy="43195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20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altLang="ko-KR" sz="3600" b="1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المهمة 1 : </a:t>
            </a: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قومي بتنفيذ صفحة</a:t>
            </a:r>
            <a:r>
              <a:rPr lang="en-US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ونفذي المطلوب لتنسيقها  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altLang="ko-KR" sz="20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قسمي الصفحة الى 4 أجزاء </a:t>
            </a:r>
          </a:p>
          <a:p>
            <a:pPr algn="r" rtl="1"/>
            <a:r>
              <a:rPr lang="ar-SA" altLang="ko-KR" sz="20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باستخدام</a:t>
            </a:r>
            <a:r>
              <a:rPr lang="en-US" altLang="ko-KR" sz="1800" b="1" dirty="0">
                <a:solidFill>
                  <a:srgbClr val="00B05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&lt;div class=“”&gt;&lt;/div&gt;</a:t>
            </a:r>
            <a:endParaRPr lang="ar-SA" altLang="ko-KR" sz="1800" b="1" dirty="0">
              <a:solidFill>
                <a:srgbClr val="00B05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20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غيري الخلفية لكل قسم </a:t>
            </a:r>
          </a:p>
          <a:p>
            <a:pPr algn="r" rtl="1"/>
            <a:r>
              <a:rPr lang="ar-SA" altLang="ko-KR" sz="20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باستخدام </a:t>
            </a:r>
            <a:r>
              <a:rPr lang="en-US" altLang="ko-KR" sz="2000" dirty="0" err="1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altLang="ko-KR" sz="20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الخارجي ..</a:t>
            </a:r>
            <a:endParaRPr lang="ko-KR" altLang="en-US" sz="2000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8" name="رسم 7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791F9315-8814-4796-7B97-7F68E747B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77600" y="1396788"/>
            <a:ext cx="914400" cy="914400"/>
          </a:xfrm>
          <a:prstGeom prst="rect">
            <a:avLst/>
          </a:prstGeom>
        </p:spPr>
      </p:pic>
      <p:pic>
        <p:nvPicPr>
          <p:cNvPr id="9" name="رسم 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C4230021-3A03-A1F7-616E-F8A340938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3659" y="1362583"/>
            <a:ext cx="914400" cy="914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CCA0E7-7BC0-FC6E-41EA-7C1FD2C77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95" y="1896970"/>
            <a:ext cx="5244562" cy="48967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45F040F-6F50-94A1-F511-274839334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6912" y="2456133"/>
            <a:ext cx="2833701" cy="43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91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AC5D0C0-A59B-77DE-793D-A01D0F6CC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0" y="326065"/>
            <a:ext cx="5174179" cy="653193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8F15D3-93CD-82A1-C422-2A4C1722E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450" y="4980097"/>
            <a:ext cx="5667375" cy="18383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75C0CA4-E707-E1E8-441E-B06375AF2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164" y="148855"/>
            <a:ext cx="5558662" cy="439219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AEA4E25F-04CC-01EC-0A09-84E570D994B4}"/>
              </a:ext>
            </a:extLst>
          </p:cNvPr>
          <p:cNvSpPr/>
          <p:nvPr/>
        </p:nvSpPr>
        <p:spPr>
          <a:xfrm>
            <a:off x="4238697" y="96980"/>
            <a:ext cx="843392" cy="3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HTML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B0E8482-98F4-E154-167A-0F40FA5AB3CE}"/>
              </a:ext>
            </a:extLst>
          </p:cNvPr>
          <p:cNvSpPr/>
          <p:nvPr/>
        </p:nvSpPr>
        <p:spPr>
          <a:xfrm>
            <a:off x="9949813" y="4799343"/>
            <a:ext cx="843392" cy="3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CSS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9524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3170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2FD56CF-B0B3-49B7-25EB-79FE62C73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69" y="714375"/>
            <a:ext cx="788432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66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0" y="-8549"/>
            <a:ext cx="12192000" cy="6866548"/>
          </a:xfrm>
        </p:spPr>
      </p:pic>
      <p:sp>
        <p:nvSpPr>
          <p:cNvPr id="2" name="Rectangle 1"/>
          <p:cNvSpPr/>
          <p:nvPr/>
        </p:nvSpPr>
        <p:spPr>
          <a:xfrm>
            <a:off x="0" y="-8548"/>
            <a:ext cx="12192000" cy="6866548"/>
          </a:xfrm>
          <a:prstGeom prst="rect">
            <a:avLst/>
          </a:prstGeom>
          <a:solidFill>
            <a:srgbClr val="262626">
              <a:alpha val="20000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762956" y="2429579"/>
            <a:ext cx="3264174" cy="647892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5" name="Freeform 64"/>
          <p:cNvSpPr/>
          <p:nvPr/>
        </p:nvSpPr>
        <p:spPr>
          <a:xfrm rot="10800000">
            <a:off x="4688342" y="2454461"/>
            <a:ext cx="3261026" cy="645761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369093" y="3180213"/>
            <a:ext cx="3709971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7" name="Freeform 66"/>
          <p:cNvSpPr/>
          <p:nvPr/>
        </p:nvSpPr>
        <p:spPr>
          <a:xfrm rot="10800000">
            <a:off x="9040594" y="2469569"/>
            <a:ext cx="3129378" cy="72505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1218328" y="251346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الثالث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graphicFrame>
        <p:nvGraphicFramePr>
          <p:cNvPr id="31" name="عنصر نائب للمحتوى 3"/>
          <p:cNvGraphicFramePr>
            <a:graphicFrameLocks/>
          </p:cNvGraphicFramePr>
          <p:nvPr/>
        </p:nvGraphicFramePr>
        <p:xfrm>
          <a:off x="302211" y="631674"/>
          <a:ext cx="11431240" cy="1463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5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رقم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موضوع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مراجعة الدرس السابق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مدة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2د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نوع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400" dirty="0"/>
                        <a:t>فردي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5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الاستراتيجية التعلمية النشطة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استراتيجية اكتشف الخطأ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Content Placeholder 15"/>
          <p:cNvSpPr txBox="1">
            <a:spLocks/>
          </p:cNvSpPr>
          <p:nvPr/>
        </p:nvSpPr>
        <p:spPr>
          <a:xfrm>
            <a:off x="9040594" y="2561899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altLang="ko-KR" sz="2800" dirty="0">
                <a:solidFill>
                  <a:prstClr val="white">
                    <a:lumMod val="95000"/>
                  </a:prst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السؤال الأول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4" name="Content Placeholder 15"/>
          <p:cNvSpPr txBox="1">
            <a:spLocks/>
          </p:cNvSpPr>
          <p:nvPr/>
        </p:nvSpPr>
        <p:spPr>
          <a:xfrm>
            <a:off x="4948526" y="253808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الثاني 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5435" y="3194625"/>
            <a:ext cx="3489572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4000" b="1" kern="0" dirty="0" err="1">
              <a:solidFill>
                <a:srgbClr val="FFC000"/>
              </a:solidFill>
              <a:latin typeface="Century Gothic" panose="020B0502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7625" y="3194625"/>
            <a:ext cx="3783724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600" b="1" kern="0" dirty="0">
              <a:solidFill>
                <a:srgbClr val="FFC000"/>
              </a:solidFill>
              <a:latin typeface="Century Gothic" panose="020B0502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25" y="1167931"/>
            <a:ext cx="1306673" cy="390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2139" y="3459967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 </a:t>
            </a:r>
            <a:r>
              <a:rPr lang="en-US" sz="2000" b="1" dirty="0"/>
              <a:t>&lt;p style=“</a:t>
            </a:r>
            <a:r>
              <a:rPr lang="en-US" sz="2000" b="1" dirty="0" err="1"/>
              <a:t>color:green</a:t>
            </a:r>
            <a:r>
              <a:rPr lang="en-US" sz="2000" b="1" dirty="0"/>
              <a:t>”&gt;</a:t>
            </a:r>
          </a:p>
          <a:p>
            <a:pPr algn="ctr"/>
            <a:endParaRPr lang="en-US" sz="2000" b="1" dirty="0"/>
          </a:p>
          <a:p>
            <a:pPr algn="ctr"/>
            <a:r>
              <a:rPr lang="ar-SA" sz="2000" b="1" dirty="0"/>
              <a:t>مثال لكتابة سطر برمجي للتنسيق باستخدام صفحات الأنماط </a:t>
            </a:r>
            <a:r>
              <a:rPr lang="ar-SA" sz="2000" b="1" dirty="0">
                <a:solidFill>
                  <a:srgbClr val="FF0000"/>
                </a:solidFill>
              </a:rPr>
              <a:t>المضمنة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Line style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0396" y="3424724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خاصية زخرفة النص</a:t>
            </a:r>
          </a:p>
          <a:p>
            <a:pPr algn="ctr"/>
            <a:r>
              <a:rPr lang="en-US" sz="2800" b="1" dirty="0"/>
              <a:t>Text-decoration</a:t>
            </a:r>
          </a:p>
          <a:p>
            <a:pPr algn="ctr"/>
            <a:r>
              <a:rPr lang="ar-SA" sz="2800" b="1" dirty="0"/>
              <a:t>لها عدة تأثيرات منها </a:t>
            </a:r>
          </a:p>
          <a:p>
            <a:pPr algn="ctr"/>
            <a:r>
              <a:rPr lang="en-US" sz="2800" b="1" dirty="0"/>
              <a:t>Blink</a:t>
            </a:r>
            <a:r>
              <a:rPr lang="ar-SA" sz="2800" b="1" dirty="0"/>
              <a:t> وتعني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إضافة وميض متحرك للنص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51130" y="3459968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خاصية اللون في </a:t>
            </a:r>
            <a:r>
              <a:rPr lang="ar-SA" sz="2800" b="1" dirty="0"/>
              <a:t>صفحات التنسيق النمطي </a:t>
            </a:r>
            <a:endParaRPr lang="ar-SA" sz="3200" b="1" dirty="0"/>
          </a:p>
          <a:p>
            <a:pPr algn="ctr"/>
            <a:r>
              <a:rPr lang="en-US" sz="3200" b="1" dirty="0" err="1"/>
              <a:t>css</a:t>
            </a:r>
            <a:endParaRPr lang="ar-SA" sz="3200" b="1" dirty="0"/>
          </a:p>
          <a:p>
            <a:pPr algn="ctr"/>
            <a:r>
              <a:rPr lang="ar-SA" sz="3200" b="1" dirty="0"/>
              <a:t>تحدد</a:t>
            </a:r>
            <a:r>
              <a:rPr lang="ar-SA" sz="3200" b="1" dirty="0">
                <a:solidFill>
                  <a:srgbClr val="FF0000"/>
                </a:solidFill>
              </a:rPr>
              <a:t> ثلاثة </a:t>
            </a:r>
            <a:r>
              <a:rPr lang="ar-SA" sz="3200" b="1" dirty="0"/>
              <a:t>طرق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Name,RGP,Hex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2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  <p:bldP spid="15" grpId="0"/>
      <p:bldP spid="32" grpId="0"/>
      <p:bldP spid="34" grpId="0"/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793F238-3887-238D-2628-36E407A29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486" y="260351"/>
            <a:ext cx="3582650" cy="577611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403B63-6D9A-8982-0665-20D1047C4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98" y="433388"/>
            <a:ext cx="8069496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143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6734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5527583-73FE-06D7-F683-203AA44FF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5" y="132159"/>
            <a:ext cx="8102082" cy="65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5224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2BF1A3E-DE1C-A6E9-1637-FF314DB00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99" y="237330"/>
            <a:ext cx="803184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6236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10A7022-4653-A65B-123F-016482D93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16" y="153986"/>
            <a:ext cx="7827897" cy="67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553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1122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C4F8947-1E09-5BC7-EF23-36372F042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" y="290513"/>
            <a:ext cx="8031897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4010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4662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257D4A-09D6-E3AF-C6B2-461A84E31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933937F-B5B8-0C10-C262-6CEA023A7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888" y="654592"/>
            <a:ext cx="7424737" cy="12477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856E5DF-6E26-7DCD-B4D6-C67F446D4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865" y="1902368"/>
            <a:ext cx="6152135" cy="4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237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D5116AA-E8EA-A1CB-12DA-089F2FC45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300"/>
            <a:ext cx="6804991" cy="674369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C01CF3A-17B7-4E7C-8681-6493BBC37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25" y="4365082"/>
            <a:ext cx="78771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8358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اشراقة الصباح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2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042F2338-0E0D-4A1C-233D-541D4F8A10C5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0587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BAF5320-0B4B-5057-E935-0517511DD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2" y="107156"/>
            <a:ext cx="6010946" cy="659368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7B8DDB3-85C5-51CD-EEF6-A6D406990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394" y="180789"/>
            <a:ext cx="3105150" cy="48577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C58CE77-FB2F-269C-CEA5-654BB7CB0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556" y="1822449"/>
            <a:ext cx="6010946" cy="49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631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تقويم نهائي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4" y="240965"/>
            <a:ext cx="7908280" cy="1581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197" y="82279"/>
            <a:ext cx="3036477" cy="600075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14157" y="65818"/>
            <a:ext cx="3582650" cy="229454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الحصول على نقطتين للأسرع 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426430" y="1392875"/>
            <a:ext cx="7874513" cy="43195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المهمة 2 : </a:t>
            </a:r>
            <a:endParaRPr lang="ar-SA" altLang="ko-KR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قومي بكتابة الكود في صفحة</a:t>
            </a:r>
            <a:r>
              <a:rPr lang="en-US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ونفذي التنسيقات في</a:t>
            </a:r>
            <a:r>
              <a:rPr lang="en-US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CSS </a:t>
            </a:r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خارجية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قومي بتنسيق شريط التصفح</a:t>
            </a: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 في قسم </a:t>
            </a:r>
            <a:r>
              <a:rPr lang="en-US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menu </a:t>
            </a:r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مستعينة</a:t>
            </a: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 بصفحة 137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قومي بتوسيط المحتوى </a:t>
            </a:r>
            <a:r>
              <a:rPr lang="en-US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main</a:t>
            </a:r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r>
              <a:rPr lang="ar-SA" altLang="ko-KR" sz="20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 وتغير خلفيته</a:t>
            </a: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endParaRPr lang="ko-KR" altLang="en-US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8" name="رسم 7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791F9315-8814-4796-7B97-7F68E747B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95621" y="1260591"/>
            <a:ext cx="914400" cy="914400"/>
          </a:xfrm>
          <a:prstGeom prst="rect">
            <a:avLst/>
          </a:prstGeom>
        </p:spPr>
      </p:pic>
      <p:pic>
        <p:nvPicPr>
          <p:cNvPr id="9" name="رسم 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C4230021-3A03-A1F7-616E-F8A340938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1680" y="1226386"/>
            <a:ext cx="914400" cy="914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F12337-D95F-CF54-374E-282DC9EF5E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2" y="1822449"/>
            <a:ext cx="4976849" cy="503555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A922729-DD04-E501-4925-6B59DC68E0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121"/>
          <a:stretch/>
        </p:blipFill>
        <p:spPr>
          <a:xfrm>
            <a:off x="9635405" y="2394566"/>
            <a:ext cx="2331654" cy="35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76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90615C-E497-CE2A-4568-D33FF5EBF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598" y="85061"/>
            <a:ext cx="4376019" cy="358671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CB1C88C-7A84-D280-1964-EF66BB4B2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920" y="2385237"/>
            <a:ext cx="4102707" cy="447276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3C2A727-841B-5F28-B493-9DF10554C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" y="0"/>
            <a:ext cx="4752642" cy="685800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A32C23DF-09A8-AAF5-1FFA-4F501E52E838}"/>
              </a:ext>
            </a:extLst>
          </p:cNvPr>
          <p:cNvSpPr/>
          <p:nvPr/>
        </p:nvSpPr>
        <p:spPr>
          <a:xfrm>
            <a:off x="8016799" y="2227191"/>
            <a:ext cx="843392" cy="3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HTML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1BECD43-21C2-DF25-B61F-30F58AF67C3D}"/>
              </a:ext>
            </a:extLst>
          </p:cNvPr>
          <p:cNvSpPr/>
          <p:nvPr/>
        </p:nvSpPr>
        <p:spPr>
          <a:xfrm>
            <a:off x="4422403" y="0"/>
            <a:ext cx="843392" cy="3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CSS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94791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اثراء 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6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52090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10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SA" altLang="ko-KR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SA" altLang="ko-KR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لابأس من التطبيق على البدائل التعليمية على الأجهزة الذكية</a:t>
            </a:r>
          </a:p>
          <a:p>
            <a:pPr algn="r" rtl="1"/>
            <a:endParaRPr lang="ar-SA" altLang="ko-KR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SA" altLang="ko-KR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ko-KR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 flipV="1">
            <a:off x="8890684" y="2157570"/>
            <a:ext cx="330131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CC9491C5-BF30-517B-9858-77FD1568FA9B}"/>
              </a:ext>
            </a:extLst>
          </p:cNvPr>
          <p:cNvSpPr txBox="1">
            <a:spLocks/>
          </p:cNvSpPr>
          <p:nvPr/>
        </p:nvSpPr>
        <p:spPr>
          <a:xfrm>
            <a:off x="2691475" y="834573"/>
            <a:ext cx="3582650" cy="596588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44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شرح الدرس بالتفصيل </a:t>
            </a:r>
            <a:endParaRPr lang="ko-KR" altLang="en-US" sz="4400" b="1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6" name="صورة 5">
            <a:hlinkClick r:id="rId6"/>
            <a:extLst>
              <a:ext uri="{FF2B5EF4-FFF2-40B4-BE49-F238E27FC236}">
                <a16:creationId xmlns:a16="http://schemas.microsoft.com/office/drawing/2014/main" id="{8C66D69E-3257-2CE1-837A-FDEE23CF9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362" y="1734989"/>
            <a:ext cx="57816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735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الواجب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7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 flipV="1">
            <a:off x="8890684" y="2157570"/>
            <a:ext cx="330131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71E287-740A-1D3B-728D-500BCAC64357}"/>
              </a:ext>
            </a:extLst>
          </p:cNvPr>
          <p:cNvSpPr/>
          <p:nvPr/>
        </p:nvSpPr>
        <p:spPr>
          <a:xfrm>
            <a:off x="8945526" y="1056130"/>
            <a:ext cx="3168502" cy="715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C00000"/>
                </a:solidFill>
              </a:rPr>
              <a:t>الواجب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CAAD040-8F0A-ADF6-5320-8DABF9AB1A40}"/>
              </a:ext>
            </a:extLst>
          </p:cNvPr>
          <p:cNvSpPr/>
          <p:nvPr/>
        </p:nvSpPr>
        <p:spPr>
          <a:xfrm>
            <a:off x="1316977" y="1271523"/>
            <a:ext cx="6287386" cy="17720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حل الواجب في</a:t>
            </a:r>
          </a:p>
          <a:p>
            <a:pPr algn="ctr"/>
            <a:r>
              <a:rPr lang="ar-SA" sz="5400" b="1" dirty="0"/>
              <a:t> منصة مدرستي 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64E3692-14D2-6E36-E2C6-A34592DE3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341" y="3271284"/>
            <a:ext cx="29432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873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4" name="Object 2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 rot="5400000">
            <a:off x="10771684" y="4605860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10771684" y="5147474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10771684" y="5689089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3218" y="424543"/>
            <a:ext cx="5922499" cy="5842364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11779828" y="5164339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1779828" y="5705953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2" name="Rectangle 41"/>
          <p:cNvSpPr/>
          <p:nvPr/>
        </p:nvSpPr>
        <p:spPr>
          <a:xfrm rot="5400000">
            <a:off x="11779828" y="624756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10771684" y="4605861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11779828" y="5164340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8" name="Rectangle 27"/>
          <p:cNvSpPr/>
          <p:nvPr/>
        </p:nvSpPr>
        <p:spPr>
          <a:xfrm rot="5400000">
            <a:off x="11779828" y="5705954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0" name="Rectangle 29"/>
          <p:cNvSpPr/>
          <p:nvPr/>
        </p:nvSpPr>
        <p:spPr>
          <a:xfrm rot="5400000">
            <a:off x="10771684" y="4605862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1" name="Rectangle 30"/>
          <p:cNvSpPr/>
          <p:nvPr/>
        </p:nvSpPr>
        <p:spPr>
          <a:xfrm rot="5400000">
            <a:off x="11779828" y="5164341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2" name="Rectangle 31"/>
          <p:cNvSpPr/>
          <p:nvPr/>
        </p:nvSpPr>
        <p:spPr>
          <a:xfrm rot="5400000">
            <a:off x="10771684" y="5147475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11779828" y="5705955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7" name="Rectangle 36"/>
          <p:cNvSpPr/>
          <p:nvPr/>
        </p:nvSpPr>
        <p:spPr>
          <a:xfrm rot="5400000">
            <a:off x="10771684" y="4605863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8" name="Rectangle 37"/>
          <p:cNvSpPr/>
          <p:nvPr/>
        </p:nvSpPr>
        <p:spPr>
          <a:xfrm rot="5400000">
            <a:off x="11779828" y="5164342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0" name="Rectangle 39"/>
          <p:cNvSpPr/>
          <p:nvPr/>
        </p:nvSpPr>
        <p:spPr>
          <a:xfrm rot="5400000">
            <a:off x="10771684" y="5147476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3" name="Rectangle 42"/>
          <p:cNvSpPr/>
          <p:nvPr/>
        </p:nvSpPr>
        <p:spPr>
          <a:xfrm rot="5400000">
            <a:off x="11779828" y="5705956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4" name="Rectangle 43"/>
          <p:cNvSpPr/>
          <p:nvPr/>
        </p:nvSpPr>
        <p:spPr>
          <a:xfrm rot="5400000">
            <a:off x="10771684" y="4605864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11779828" y="5164344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2" name="Rectangle 51"/>
          <p:cNvSpPr/>
          <p:nvPr/>
        </p:nvSpPr>
        <p:spPr>
          <a:xfrm rot="5400000">
            <a:off x="10771684" y="4605865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3" name="Rectangle 52"/>
          <p:cNvSpPr/>
          <p:nvPr/>
        </p:nvSpPr>
        <p:spPr>
          <a:xfrm rot="5400000">
            <a:off x="11779828" y="5164345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4" name="Rectangle 53"/>
          <p:cNvSpPr/>
          <p:nvPr/>
        </p:nvSpPr>
        <p:spPr>
          <a:xfrm rot="5400000">
            <a:off x="11779828" y="5705957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5" name="Rectangle 54"/>
          <p:cNvSpPr/>
          <p:nvPr/>
        </p:nvSpPr>
        <p:spPr>
          <a:xfrm rot="5400000">
            <a:off x="10771684" y="4605866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6" name="Rectangle 55"/>
          <p:cNvSpPr/>
          <p:nvPr/>
        </p:nvSpPr>
        <p:spPr>
          <a:xfrm rot="5400000">
            <a:off x="11779828" y="5164346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7" name="Rectangle 56"/>
          <p:cNvSpPr/>
          <p:nvPr/>
        </p:nvSpPr>
        <p:spPr>
          <a:xfrm rot="5400000">
            <a:off x="10771684" y="5147477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11779828" y="570595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9" name="Rectangle 58"/>
          <p:cNvSpPr/>
          <p:nvPr/>
        </p:nvSpPr>
        <p:spPr>
          <a:xfrm rot="5400000">
            <a:off x="10771684" y="4605867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0" name="Rectangle 59"/>
          <p:cNvSpPr/>
          <p:nvPr/>
        </p:nvSpPr>
        <p:spPr>
          <a:xfrm rot="5400000">
            <a:off x="11779828" y="5164347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1" name="Rectangle 60"/>
          <p:cNvSpPr/>
          <p:nvPr/>
        </p:nvSpPr>
        <p:spPr>
          <a:xfrm rot="5400000">
            <a:off x="10771684" y="5689090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2" name="Rectangle 61"/>
          <p:cNvSpPr/>
          <p:nvPr/>
        </p:nvSpPr>
        <p:spPr>
          <a:xfrm rot="5400000">
            <a:off x="10771684" y="5147478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3" name="Rectangle 62"/>
          <p:cNvSpPr/>
          <p:nvPr/>
        </p:nvSpPr>
        <p:spPr>
          <a:xfrm rot="5400000">
            <a:off x="11779828" y="5705959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4" name="Rectangle 63"/>
          <p:cNvSpPr/>
          <p:nvPr/>
        </p:nvSpPr>
        <p:spPr>
          <a:xfrm rot="5400000">
            <a:off x="10771684" y="4605869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5" name="Rectangle 64"/>
          <p:cNvSpPr/>
          <p:nvPr/>
        </p:nvSpPr>
        <p:spPr>
          <a:xfrm rot="5400000">
            <a:off x="11779828" y="516434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16B1817-0592-5B4D-587D-AA9E93B56ECB}"/>
              </a:ext>
            </a:extLst>
          </p:cNvPr>
          <p:cNvSpPr/>
          <p:nvPr/>
        </p:nvSpPr>
        <p:spPr>
          <a:xfrm>
            <a:off x="600074" y="828675"/>
            <a:ext cx="5229225" cy="5029200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AC776F0-4EFC-7B33-ED50-3F5CD146B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32" y="1311196"/>
            <a:ext cx="4829174" cy="40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تمهيد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3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 flipH="1">
            <a:off x="11578370" y="6381088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6"/>
            <a:ext cx="3582650" cy="54585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خلال ..</a:t>
            </a:r>
          </a:p>
          <a:p>
            <a:pPr algn="r" rtl="1"/>
            <a:r>
              <a:rPr lang="ar-SA" altLang="ko-KR" sz="24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قراءة الصورة</a:t>
            </a:r>
          </a:p>
          <a:p>
            <a:pPr algn="r" rtl="1"/>
            <a:endParaRPr lang="ar-SA" altLang="ko-KR" sz="2400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B05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استنتجي عنوان درسنا لهذا اليوم </a:t>
            </a:r>
            <a:r>
              <a:rPr lang="ar-SA" altLang="ko-KR" sz="3000" dirty="0">
                <a:solidFill>
                  <a:srgbClr val="00B05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؟</a:t>
            </a:r>
          </a:p>
          <a:p>
            <a:pPr algn="r" rtl="1"/>
            <a:endParaRPr lang="ar-SA" altLang="ko-KR" sz="3000" dirty="0">
              <a:solidFill>
                <a:srgbClr val="00B05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6318323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3115BCA-2728-EB97-37EA-2E8BCCCB3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87" y="0"/>
            <a:ext cx="8437248" cy="40759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F6220E8-0494-164F-2007-7F83D359B5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7" t="20856" r="4044" b="14119"/>
          <a:stretch/>
        </p:blipFill>
        <p:spPr>
          <a:xfrm>
            <a:off x="-4787" y="4075957"/>
            <a:ext cx="3648539" cy="27820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BACAC4F-75B6-583F-16D4-F28AA4610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22" y="4075957"/>
            <a:ext cx="4985566" cy="278204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A253E39-FE8C-3E21-D2C2-9B093EF053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865" r="23879"/>
          <a:stretch/>
        </p:blipFill>
        <p:spPr>
          <a:xfrm>
            <a:off x="3665743" y="4075957"/>
            <a:ext cx="3424285" cy="27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856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3104">
            <a:off x="4741528" y="1275569"/>
            <a:ext cx="4889029" cy="30816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0" y="0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270224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CDC34F1-D315-409F-961D-F48EAF85A957}"/>
              </a:ext>
            </a:extLst>
          </p:cNvPr>
          <p:cNvSpPr/>
          <p:nvPr/>
        </p:nvSpPr>
        <p:spPr>
          <a:xfrm>
            <a:off x="678656" y="792956"/>
            <a:ext cx="3721894" cy="4936332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الوحدة الثالثة </a:t>
            </a:r>
          </a:p>
          <a:p>
            <a:pPr algn="ctr"/>
            <a:r>
              <a:rPr lang="ar-SA" sz="2400" b="1" dirty="0"/>
              <a:t>البرمجة المتقدمة باستخدام لغة ترميز النص التشعبي </a:t>
            </a:r>
          </a:p>
          <a:p>
            <a:pPr algn="ctr"/>
            <a:endParaRPr lang="ar-SA" sz="2400" b="1" dirty="0"/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الدرس الثالث </a:t>
            </a:r>
          </a:p>
          <a:p>
            <a:pPr algn="ctr"/>
            <a:r>
              <a:rPr lang="ar-SA" sz="2000" b="1" dirty="0"/>
              <a:t>تصميم الموقع الإلكتروني</a:t>
            </a:r>
          </a:p>
        </p:txBody>
      </p:sp>
    </p:spTree>
    <p:extLst>
      <p:ext uri="{BB962C8B-B14F-4D97-AF65-F5344CB8AC3E}">
        <p14:creationId xmlns:p14="http://schemas.microsoft.com/office/powerpoint/2010/main" val="37676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84401" y="265051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3058700" y="1360977"/>
            <a:ext cx="89487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مراحل إنشاء موقع 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الخصائص التي ينبغي توافرها في الموقع الإلكتروني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تقسيم الصفحة في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HTML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إنشاء ملف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CSS</a:t>
            </a: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وتعيين بعض التنسيقات على الموقع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استخدام خاصية الخلفية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Background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استخدام خاصية تجاوز السعة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Over flow property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نموذج الصندوق 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Box-Model</a:t>
            </a: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) (الإطار – الهامش – الفراغ )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التحكم في حجم ومحاذاة الصور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r>
              <a:rPr lang="ar-S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شريط التصفح</a:t>
            </a:r>
          </a:p>
          <a:p>
            <a:pPr marL="514350" indent="-514350" algn="r" rtl="1">
              <a:buFont typeface="Wingdings" panose="05000000000000000000" pitchFamily="2" charset="2"/>
              <a:buChar char="q"/>
            </a:pPr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2542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Kotio">
      <a:dk1>
        <a:srgbClr val="262626"/>
      </a:dk1>
      <a:lt1>
        <a:sysClr val="window" lastClr="FFFFFF"/>
      </a:lt1>
      <a:dk2>
        <a:srgbClr val="BFBFBF"/>
      </a:dk2>
      <a:lt2>
        <a:srgbClr val="E7E6E6"/>
      </a:lt2>
      <a:accent1>
        <a:srgbClr val="FFC000"/>
      </a:accent1>
      <a:accent2>
        <a:srgbClr val="0C0C0C"/>
      </a:accent2>
      <a:accent3>
        <a:srgbClr val="262626"/>
      </a:accent3>
      <a:accent4>
        <a:srgbClr val="3F3F3F"/>
      </a:accent4>
      <a:accent5>
        <a:srgbClr val="595959"/>
      </a:accent5>
      <a:accent6>
        <a:srgbClr val="7F7F7F"/>
      </a:accent6>
      <a:hlink>
        <a:srgbClr val="FFC000"/>
      </a:hlink>
      <a:folHlink>
        <a:srgbClr val="BFBFBF"/>
      </a:folHlink>
    </a:clrScheme>
    <a:fontScheme name="Koti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1167</Words>
  <Application>Microsoft Office PowerPoint</Application>
  <PresentationFormat>شاشة عريضة</PresentationFormat>
  <Paragraphs>390</Paragraphs>
  <Slides>47</Slides>
  <Notes>47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2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61" baseType="lpstr">
      <vt:lpstr>A Jannat LT</vt:lpstr>
      <vt:lpstr>Arial</vt:lpstr>
      <vt:lpstr>Calibri</vt:lpstr>
      <vt:lpstr>Calibri Light</vt:lpstr>
      <vt:lpstr>Century Gothic</vt:lpstr>
      <vt:lpstr>Georgia</vt:lpstr>
      <vt:lpstr>Source Sans Pro</vt:lpstr>
      <vt:lpstr>Source Sans Pro Black</vt:lpstr>
      <vt:lpstr>Source Sans Pro Light</vt:lpstr>
      <vt:lpstr>Times New Roman</vt:lpstr>
      <vt:lpstr>Wingdings</vt:lpstr>
      <vt:lpstr>Office Theme</vt:lpstr>
      <vt:lpstr>1_Office Theme</vt:lpstr>
      <vt:lpstr>think-cell Slide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hms</cp:lastModifiedBy>
  <cp:revision>57</cp:revision>
  <dcterms:created xsi:type="dcterms:W3CDTF">2021-10-31T13:20:47Z</dcterms:created>
  <dcterms:modified xsi:type="dcterms:W3CDTF">2023-01-30T20:30:00Z</dcterms:modified>
</cp:coreProperties>
</file>