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6" r:id="rId2"/>
    <p:sldId id="379" r:id="rId3"/>
    <p:sldId id="373" r:id="rId4"/>
    <p:sldId id="376" r:id="rId5"/>
    <p:sldId id="374" r:id="rId6"/>
    <p:sldId id="381" r:id="rId7"/>
    <p:sldId id="382" r:id="rId8"/>
    <p:sldId id="383" r:id="rId9"/>
    <p:sldId id="385" r:id="rId10"/>
    <p:sldId id="384" r:id="rId11"/>
    <p:sldId id="375" r:id="rId12"/>
    <p:sldId id="377" r:id="rId13"/>
    <p:sldId id="389" r:id="rId14"/>
    <p:sldId id="390" r:id="rId15"/>
    <p:sldId id="378" r:id="rId16"/>
    <p:sldId id="391" r:id="rId17"/>
    <p:sldId id="395" r:id="rId18"/>
    <p:sldId id="394" r:id="rId19"/>
    <p:sldId id="396" r:id="rId20"/>
    <p:sldId id="397" r:id="rId21"/>
    <p:sldId id="392" r:id="rId22"/>
    <p:sldId id="398" r:id="rId23"/>
    <p:sldId id="399" r:id="rId24"/>
    <p:sldId id="400" r:id="rId25"/>
    <p:sldId id="401" r:id="rId26"/>
    <p:sldId id="386" r:id="rId27"/>
    <p:sldId id="387" r:id="rId28"/>
    <p:sldId id="388" r:id="rId29"/>
    <p:sldId id="402" r:id="rId30"/>
  </p:sldIdLst>
  <p:sldSz cx="9144000" cy="6858000" type="screen4x3"/>
  <p:notesSz cx="6858000" cy="9144000"/>
  <p:custDataLst>
    <p:tags r:id="rId32"/>
  </p:custDataLst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CC0000"/>
    <a:srgbClr val="006666"/>
    <a:srgbClr val="003366"/>
    <a:srgbClr val="800080"/>
    <a:srgbClr val="CC0066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88" autoAdjust="0"/>
    <p:restoredTop sz="94660"/>
  </p:normalViewPr>
  <p:slideViewPr>
    <p:cSldViewPr>
      <p:cViewPr varScale="1">
        <p:scale>
          <a:sx n="63" d="100"/>
          <a:sy n="63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04654-4AAB-4721-933D-AD916FA7E02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BD5B0-BCD8-44E7-9760-D28001F7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4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D5B0-BCD8-44E7-9760-D28001F794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7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BD5B0-BCD8-44E7-9760-D28001F794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7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E182D778-FD3D-4152-B343-BB75132A13B0}" type="slidenum">
              <a:rPr lang="ar-SA" altLang="ar-SA" smtClean="0">
                <a:latin typeface="Arial" pitchFamily="34" charset="0"/>
              </a:rPr>
              <a:pPr algn="l" rtl="1">
                <a:spcBef>
                  <a:spcPct val="0"/>
                </a:spcBef>
              </a:pPr>
              <a:t>27</a:t>
            </a:fld>
            <a:endParaRPr lang="en-US" alt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61653A3-D34D-4F99-8DF4-9E74BC732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B2F8B6-CFB5-4486-AA7D-8060FA16A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518E2DC-8242-49DF-9605-EDDBE1062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B8DCB-2D04-4B2C-9C4C-68C8A94E1DB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70377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69B5024-CE4F-4976-BF06-B4B614FFF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F94D31-FD21-4092-83A2-608F6F241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4CC062-3D9B-454A-AED3-80FEA6B1C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1EA0-97D8-4383-87A6-0BDB5C21784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13560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57D496F-19AF-45EA-9771-55A28BEEF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B16877E-8C6B-4167-8765-B9AED9128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E542F13-91CC-4830-A92D-24721A468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BC89D-803B-41DF-BB9C-AA63139FD30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88852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7B7B530-A2D8-4752-B6C9-913217AF2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A4EF090-114F-4CF5-B69D-465BD5C47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52E3F5F-FDEA-42D3-A01D-1083F46CA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48A9-7C6E-4743-A37A-8ED80E68FFD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94301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A6F98F-DDF2-4965-9EE2-F5F185363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BD6888-0CA0-4AD6-B0E7-2190A5792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172C71-FEC4-4609-B9FD-39A3BB41A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F8D6-8C51-401D-B6F9-B403230394A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20353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F4B630-AFA1-4253-B365-26978F109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CB3CC8-07B0-4E9C-BAE6-DD922FDE3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D0698F-784C-4B41-B5BA-E0BF13C8A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D83A-F9BF-40B2-81A3-D3FD44686D2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4224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595514-9DAD-430F-B4CD-C2367EE66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F6152B-532F-42A2-BA74-DF3040A33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FE929D7-3610-4E16-A877-22F7ECD2B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AA63-FC1D-4603-B097-439FC1C74A5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46251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63F94C2-DFC6-44B5-9051-1856B954F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1CBB988-F74E-4A42-BD2B-6243BDDA3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E2A2435-784B-4C0C-BF75-1E459FD8A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DAA0F-9991-44C3-AE5A-A75EB391C3E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641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00"/>
            </a:gs>
            <a:gs pos="50000">
              <a:schemeClr val="bg1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ECD306F-3EED-469C-B2C0-1BC96D389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B7166B4-55ED-46FA-BC67-1B23A303A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691A9AA-2A2A-4C54-8FD2-BE89B418D6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856D153-82FD-4D10-94FC-4AA1084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7DAAC10-9E49-479B-A4E1-7684965B3A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1B715A45-AF61-4749-9B7D-692BFD98841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80" r:id="rId4"/>
    <p:sldLayoutId id="2147483674" r:id="rId5"/>
    <p:sldLayoutId id="2147483670" r:id="rId6"/>
    <p:sldLayoutId id="2147483669" r:id="rId7"/>
    <p:sldLayoutId id="2147483668" r:id="rId8"/>
    <p:sldLayoutId id="2147483666" r:id="rId9"/>
    <p:sldLayoutId id="2147483663" r:id="rId10"/>
    <p:sldLayoutId id="2147483662" r:id="rId11"/>
    <p:sldLayoutId id="2147483661" r:id="rId12"/>
    <p:sldLayoutId id="2147483650" r:id="rId13"/>
    <p:sldLayoutId id="2147483683" r:id="rId14"/>
    <p:sldLayoutId id="2147483679" r:id="rId15"/>
    <p:sldLayoutId id="2147483678" r:id="rId16"/>
    <p:sldLayoutId id="2147483677" r:id="rId17"/>
    <p:sldLayoutId id="2147483672" r:id="rId18"/>
    <p:sldLayoutId id="2147483671" r:id="rId19"/>
    <p:sldLayoutId id="2147483667" r:id="rId20"/>
    <p:sldLayoutId id="2147483665" r:id="rId21"/>
    <p:sldLayoutId id="2147483664" r:id="rId22"/>
    <p:sldLayoutId id="214748366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76" r:id="rId29"/>
    <p:sldLayoutId id="2147483675" r:id="rId30"/>
    <p:sldLayoutId id="2147483673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BC8FA192-CCD9-4DC8-A54D-AAFCFFEB34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9925"/>
            <a:ext cx="8748713" cy="2376488"/>
          </a:xfrm>
        </p:spPr>
        <p:txBody>
          <a:bodyPr/>
          <a:lstStyle/>
          <a:p>
            <a:pPr eaLnBrk="1" hangingPunct="1">
              <a:defRPr/>
            </a:pPr>
            <a:r>
              <a:rPr lang="ar-SA" sz="6600" b="1" kern="1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PT Bold Broken" pitchFamily="2" charset="-78"/>
              </a:rPr>
              <a:t>الدرس الثاني </a:t>
            </a:r>
            <a:endParaRPr lang="en-US" sz="6600" b="1" kern="1200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PT Bold Broken" pitchFamily="2" charset="-78"/>
            </a:endParaRPr>
          </a:p>
        </p:txBody>
      </p:sp>
      <p:pic>
        <p:nvPicPr>
          <p:cNvPr id="1026" name="Picture 2" descr="كيفية تغير حجم الخط فى ملفات Html – إفتي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280"/>
            <a:ext cx="3292624" cy="24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C8FA192-CCD9-4DC8-A54D-AAFCFFEB3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56792"/>
            <a:ext cx="87487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SA" sz="4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تصميم صفحات التنسيق  النمطية</a:t>
            </a:r>
            <a:endParaRPr lang="en-US" sz="4800" b="1" kern="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6769" y="338992"/>
            <a:ext cx="73116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 eaLnBrk="1" hangingPunct="1"/>
            <a:r>
              <a:rPr lang="ar-SA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أنواع ملفات صفحات التنسيق النمطية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3"/>
            <a:ext cx="8527189" cy="37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5577" y="703493"/>
            <a:ext cx="72843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 eaLnBrk="1" hangingPunct="1"/>
            <a:r>
              <a:rPr lang="ar-SA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PT Bold Broken" pitchFamily="2" charset="-78"/>
              </a:rPr>
              <a:t>صفحات الأنماط المضمنة 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PT Bold Broken" pitchFamily="2" charset="-78"/>
              </a:rPr>
              <a:t>Inline style</a:t>
            </a:r>
            <a:endParaRPr lang="en-US" altLang="ar-SA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PT Bold Broken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20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5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332656"/>
            <a:ext cx="52437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sz="4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صفحات الأنماط </a:t>
            </a:r>
            <a:r>
              <a:rPr lang="ar-SA" sz="4000" b="1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الداخلية</a:t>
            </a:r>
            <a:br>
              <a:rPr lang="ar-SA" sz="4000" b="1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</a:br>
            <a:r>
              <a:rPr lang="ar-SA" sz="4000" b="1" kern="1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 </a:t>
            </a:r>
            <a:r>
              <a:rPr lang="en-US" sz="4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Internal style sheets</a:t>
            </a:r>
            <a:endParaRPr lang="en-US" altLang="ar-SA" sz="4000" b="1" kern="1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0717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6579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4460" y="332657"/>
            <a:ext cx="529023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ar-SA" sz="4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صفحات الأنماط الخارجية </a:t>
            </a:r>
            <a:br>
              <a:rPr lang="ar-SA" sz="4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</a:br>
            <a:r>
              <a:rPr lang="en-US" sz="4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External style sheets</a:t>
            </a:r>
            <a:endParaRPr lang="en-US" altLang="ar-SA" sz="4000" b="1" kern="1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PT Bold Broken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56984" cy="16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4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87624" y="548680"/>
            <a:ext cx="70169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الربط بين صفحة 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HTML </a:t>
            </a:r>
            <a:r>
              <a:rPr lang="ar-SA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وملف </a:t>
            </a:r>
            <a:r>
              <a:rPr lang="en-US" sz="40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Css</a:t>
            </a:r>
            <a:endParaRPr 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PT Bold Broken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29" y="1366986"/>
            <a:ext cx="65817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2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80"/>
            <a:ext cx="7610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52730"/>
            <a:ext cx="7372350" cy="430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21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ar-SA" sz="4000" b="1" kern="1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م</a:t>
            </a:r>
            <a:r>
              <a:rPr lang="ar-SA" sz="4000" b="1" kern="12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حددات </a:t>
            </a:r>
            <a:r>
              <a:rPr lang="en-US" sz="4000" b="1" kern="1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CSS Selectors CSS</a:t>
            </a:r>
            <a:endParaRPr lang="ar-SA" sz="4000" b="1" kern="1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PT Bold Brok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1412776"/>
            <a:ext cx="7477125" cy="6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2680"/>
            <a:ext cx="76295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5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ar-SA" sz="4000" b="1" kern="1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م</a:t>
            </a:r>
            <a:r>
              <a:rPr lang="ar-SA" sz="4000" b="1" kern="12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حددات </a:t>
            </a:r>
            <a:r>
              <a:rPr lang="en-US" sz="4000" b="1" kern="1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CSS Selectors CSS</a:t>
            </a:r>
            <a:endParaRPr lang="ar-SA" sz="4000" b="1" kern="1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PT Bold Brok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1412776"/>
            <a:ext cx="7477125" cy="6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25"/>
          <a:stretch/>
        </p:blipFill>
        <p:spPr bwMode="auto">
          <a:xfrm>
            <a:off x="683568" y="2232681"/>
            <a:ext cx="7629525" cy="262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677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ar-SA" sz="4000" b="1" kern="1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م</a:t>
            </a:r>
            <a:r>
              <a:rPr lang="ar-SA" sz="4000" b="1" kern="12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حددات </a:t>
            </a:r>
            <a:r>
              <a:rPr lang="en-US" sz="4000" b="1" kern="1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CSS Selectors CSS</a:t>
            </a:r>
            <a:endParaRPr lang="ar-SA" sz="4000" b="1" kern="1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PT Bold Brok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1412776"/>
            <a:ext cx="7477125" cy="6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1"/>
          <a:stretch/>
        </p:blipFill>
        <p:spPr bwMode="auto">
          <a:xfrm>
            <a:off x="683568" y="2466955"/>
            <a:ext cx="7629525" cy="23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99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ar-SA" sz="4000" b="1" kern="1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م</a:t>
            </a:r>
            <a:r>
              <a:rPr lang="ar-SA" sz="4000" b="1" kern="12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حددات </a:t>
            </a:r>
            <a:r>
              <a:rPr lang="en-US" sz="4000" b="1" kern="1200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CSS Selectors CSS</a:t>
            </a:r>
            <a:endParaRPr lang="ar-SA" sz="4000" b="1" kern="1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PT Bold Brok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1412776"/>
            <a:ext cx="7477125" cy="6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276872"/>
            <a:ext cx="78295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14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0" y="1268760"/>
            <a:ext cx="9144000" cy="2169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defRPr/>
            </a:pPr>
            <a:r>
              <a:rPr lang="ar-SA" sz="5400" b="1" dirty="0">
                <a:solidFill>
                  <a:srgbClr val="660066"/>
                </a:solidFill>
                <a:latin typeface="+mj-lt"/>
                <a:ea typeface="+mj-ea"/>
                <a:cs typeface="PT Bold Broken" pitchFamily="2" charset="-78"/>
              </a:rPr>
              <a:t>جميلتي </a:t>
            </a:r>
          </a:p>
          <a:p>
            <a:pPr algn="ctr" rtl="1" eaLnBrk="1" hangingPunct="1">
              <a:defRPr/>
            </a:pPr>
            <a:r>
              <a:rPr lang="ar-SA" sz="5400" b="1" dirty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 </a:t>
            </a:r>
            <a:r>
              <a:rPr lang="ar-SA" sz="2800" b="1" dirty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تصفحي الكتاب </a:t>
            </a:r>
            <a:r>
              <a:rPr lang="ar-SA" sz="2800" b="1" smtClean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105 </a:t>
            </a:r>
            <a:r>
              <a:rPr lang="ar-SA" sz="2800" b="1" smtClean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– 119 لاستنتاج </a:t>
            </a:r>
            <a:r>
              <a:rPr lang="ar-SA" sz="2800" b="1" dirty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أهداف الدرس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45024"/>
            <a:ext cx="2133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ar-SA" sz="4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خصائص </a:t>
            </a:r>
            <a:r>
              <a:rPr lang="en-US" sz="4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CSS </a:t>
            </a:r>
            <a:r>
              <a:rPr lang="ar-SA" sz="4000" b="1" kern="1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PT Bold Broken" pitchFamily="2" charset="-78"/>
              </a:rPr>
              <a:t> الأساسية المرتبطة بتنسيق النص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4" y="1628800"/>
            <a:ext cx="826786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9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اللون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endParaRPr lang="ar-SA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5224"/>
            <a:ext cx="84719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09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حجم الخط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 size</a:t>
            </a:r>
            <a:endParaRPr lang="ar-SA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334641"/>
            <a:ext cx="6730826" cy="533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288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عائلة الخطوط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 family</a:t>
            </a:r>
            <a:endParaRPr lang="ar-SA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68760"/>
            <a:ext cx="5943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090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873"/>
            <a:ext cx="8280920" cy="642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506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زخرفة النص </a:t>
            </a:r>
            <a:endParaRPr lang="ar-SA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493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07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 sz="3600" b="1" kern="1200" dirty="0">
                <a:solidFill>
                  <a:srgbClr val="CC0066"/>
                </a:solidFill>
                <a:ea typeface="+mn-ea"/>
                <a:cs typeface="PT Bold Broken" pitchFamily="2" charset="-78"/>
              </a:rPr>
              <a:t>ستحصلين على نقطة مشاركة</a:t>
            </a:r>
            <a:endParaRPr lang="en-US" altLang="en-US" sz="3600" b="1" kern="1200" dirty="0">
              <a:solidFill>
                <a:srgbClr val="CC0066"/>
              </a:solidFill>
              <a:ea typeface="+mn-ea"/>
              <a:cs typeface="PT Bold Broken" pitchFamily="2" charset="-78"/>
            </a:endParaRPr>
          </a:p>
        </p:txBody>
      </p:sp>
      <p:pic>
        <p:nvPicPr>
          <p:cNvPr id="17411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  <p:extLst>
      <p:ext uri="{BB962C8B-B14F-4D97-AF65-F5344CB8AC3E}">
        <p14:creationId xmlns:p14="http://schemas.microsoft.com/office/powerpoint/2010/main" val="2895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55650" y="836613"/>
            <a:ext cx="7416800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en-US" sz="8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PT Bold Broken" pitchFamily="2" charset="-78"/>
              </a:rPr>
              <a:t>التطبيق</a:t>
            </a:r>
            <a:endParaRPr lang="en-US" alt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PT Bold Broken" pitchFamily="2" charset="-78"/>
            </a:endParaRPr>
          </a:p>
        </p:txBody>
      </p:sp>
      <p:pic>
        <p:nvPicPr>
          <p:cNvPr id="20484" name="Picture 4" descr="تطبيق بنات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51117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00959" cy="435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965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327"/>
            <a:ext cx="7848872" cy="602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8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953781" y="1834859"/>
            <a:ext cx="58977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ماذا نحتاج لتصميم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صفحة الكترونية متكاملة؟</a:t>
            </a:r>
            <a:endParaRPr lang="en-US" altLang="ar-SA" sz="48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4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820044" y="46639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sz="32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endParaRPr lang="en-US" sz="32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95" y="3212976"/>
            <a:ext cx="4424096" cy="34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4624" y="116632"/>
            <a:ext cx="73885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لإنشاء صفحة إلكترونية كاملة الوظائف، </a:t>
            </a:r>
            <a:endParaRPr lang="ar-SA" sz="40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تحتاج </a:t>
            </a:r>
            <a:r>
              <a:rPr lang="ar-SA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إلى الدمج بين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4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03848" y="1700808"/>
            <a:ext cx="5293500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ar-S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لغة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HTML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  <a:p>
            <a:pPr>
              <a:buNone/>
            </a:pPr>
            <a:r>
              <a:rPr lang="ar-S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ملف صفحات التنسيق النمطية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CSS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  <a:p>
            <a:pPr>
              <a:buNone/>
            </a:pPr>
            <a:r>
              <a:rPr lang="ar-S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لغة ال برمجة النصية جافا سكريبت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JS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  <a:p>
            <a:pPr>
              <a:buNone/>
            </a:pPr>
            <a:endParaRPr lang="ar-SA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9" y="3212976"/>
            <a:ext cx="8497349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31526" y="338992"/>
            <a:ext cx="32768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الموقع الالكتروني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5" y="1268760"/>
            <a:ext cx="8820472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7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45776" y="505671"/>
            <a:ext cx="8246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مقدمة إلى صفحات التنسيق النمطية </a:t>
            </a:r>
            <a:r>
              <a:rPr lang="en-US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CSS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77151" y="228591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" y="1517353"/>
            <a:ext cx="8923959" cy="119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55776" y="2852936"/>
            <a:ext cx="64379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مزايا استخدام صفحات التنسيق النمطية:</a:t>
            </a:r>
            <a:endParaRPr lang="en-US" altLang="ar-S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7350350" cy="276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8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19247" y="338992"/>
            <a:ext cx="59891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بنية صفحات التنسيق النمطية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6" y="1443038"/>
            <a:ext cx="8634292" cy="479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4620" y="338992"/>
            <a:ext cx="69637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بناء جُملة صفحات التنسيق النمطية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5" y="1231770"/>
            <a:ext cx="8453564" cy="500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699441" y="1844824"/>
            <a:ext cx="5322291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ar-SA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أنواع ملفات صفحات </a:t>
            </a:r>
            <a:endParaRPr lang="ar-SA" sz="5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  <a:p>
            <a:pPr algn="ctr" eaLnBrk="1" hangingPunct="1">
              <a:buNone/>
            </a:pPr>
            <a:r>
              <a:rPr lang="ar-SA" sz="5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التنسيق </a:t>
            </a:r>
            <a:r>
              <a:rPr lang="ar-SA" sz="5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النمطية</a:t>
            </a:r>
            <a:endParaRPr lang="en-US" altLang="ar-SA" sz="5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4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820044" y="46639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10" y="3933819"/>
            <a:ext cx="3540068" cy="27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1333727"/>
</p:tagLst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5321</TotalTime>
  <Words>147</Words>
  <Application>Microsoft Office PowerPoint</Application>
  <PresentationFormat>عرض على الشاشة (3:4)‏</PresentationFormat>
  <Paragraphs>45</Paragraphs>
  <Slides>29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تصميم افتراضي</vt:lpstr>
      <vt:lpstr>الدرس الثاني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صفحات الأنماط الداخلية  Internal style sheets</vt:lpstr>
      <vt:lpstr>صفحات الأنماط الخارجية  External style sheets</vt:lpstr>
      <vt:lpstr>عرض تقديمي في PowerPoint</vt:lpstr>
      <vt:lpstr>عرض تقديمي في PowerPoint</vt:lpstr>
      <vt:lpstr>محددات CSS Selectors CSS</vt:lpstr>
      <vt:lpstr>محددات CSS Selectors CSS</vt:lpstr>
      <vt:lpstr>محددات CSS Selectors CSS</vt:lpstr>
      <vt:lpstr>محددات CSS Selectors CSS</vt:lpstr>
      <vt:lpstr>خصائص CSS  الأساسية المرتبطة بتنسيق النص</vt:lpstr>
      <vt:lpstr>اللون Color</vt:lpstr>
      <vt:lpstr>حجم الخط font size</vt:lpstr>
      <vt:lpstr>عائلة الخطوط font family</vt:lpstr>
      <vt:lpstr>عرض تقديمي في PowerPoint</vt:lpstr>
      <vt:lpstr>زخرفة النص </vt:lpstr>
      <vt:lpstr>ستحصلين على نقطة مشاركة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 الكهربائية للحاسب</dc:title>
  <dc:creator>noura</dc:creator>
  <cp:lastModifiedBy>ohood alshuibi</cp:lastModifiedBy>
  <cp:revision>462</cp:revision>
  <dcterms:created xsi:type="dcterms:W3CDTF">2007-09-10T16:04:39Z</dcterms:created>
  <dcterms:modified xsi:type="dcterms:W3CDTF">2022-08-23T04:16:07Z</dcterms:modified>
</cp:coreProperties>
</file>