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309" r:id="rId4"/>
    <p:sldId id="315" r:id="rId5"/>
    <p:sldId id="316" r:id="rId6"/>
    <p:sldId id="317" r:id="rId7"/>
    <p:sldId id="270" r:id="rId8"/>
    <p:sldId id="310" r:id="rId9"/>
    <p:sldId id="308" r:id="rId10"/>
    <p:sldId id="328" r:id="rId11"/>
    <p:sldId id="311" r:id="rId12"/>
    <p:sldId id="318" r:id="rId13"/>
    <p:sldId id="312" r:id="rId14"/>
    <p:sldId id="313" r:id="rId15"/>
    <p:sldId id="319" r:id="rId16"/>
    <p:sldId id="320" r:id="rId17"/>
    <p:sldId id="314" r:id="rId18"/>
    <p:sldId id="321" r:id="rId19"/>
    <p:sldId id="323" r:id="rId20"/>
    <p:sldId id="324" r:id="rId21"/>
    <p:sldId id="325" r:id="rId22"/>
    <p:sldId id="329" r:id="rId23"/>
    <p:sldId id="326" r:id="rId24"/>
    <p:sldId id="330" r:id="rId25"/>
    <p:sldId id="331" r:id="rId26"/>
    <p:sldId id="327" r:id="rId27"/>
    <p:sldId id="332" r:id="rId28"/>
    <p:sldId id="333" r:id="rId29"/>
    <p:sldId id="334" r:id="rId30"/>
    <p:sldId id="307" r:id="rId31"/>
    <p:sldId id="268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412A"/>
    <a:srgbClr val="1483CB"/>
    <a:srgbClr val="8DA46B"/>
    <a:srgbClr val="23929E"/>
    <a:srgbClr val="D5393D"/>
    <a:srgbClr val="61605E"/>
    <a:srgbClr val="C3C5C4"/>
    <a:srgbClr val="2F526B"/>
    <a:srgbClr val="FAC344"/>
    <a:srgbClr val="507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875" autoAdjust="0"/>
    <p:restoredTop sz="94660"/>
  </p:normalViewPr>
  <p:slideViewPr>
    <p:cSldViewPr snapToGrid="0">
      <p:cViewPr>
        <p:scale>
          <a:sx n="66" d="100"/>
          <a:sy n="66" d="100"/>
        </p:scale>
        <p:origin x="81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825C02B-0A96-4869-87BA-1D1344DCE1EE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8DE7A-FCEE-4FFE-AB62-00741A930D8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79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DE1F4C-6627-1FD5-6A90-D3E9B6C72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AF313BE-FAF6-F35A-F4AC-38818F77D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3E7F27-30AA-93EB-BA39-8DD78811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36A99B-C63F-EB3F-1CED-CAD3DAE9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149623-F1A2-93E8-9392-D938B9F6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94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7173C-66B8-979E-1C81-7DFE01BE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1649108-B18A-C9D2-7D7C-A09779B1B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0F5E9E-199E-81E0-96A0-E5A6AF698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C33F91-5329-4625-2FF1-926B0BFC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15E7DAA-A33C-4A4B-72C9-D3541958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377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8090D3A-D08B-F464-4265-4730B6769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0C36483-72E4-AC24-1D67-9A12D42D6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588F4E-32CB-3259-C221-594955027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9AEAB4-B530-4F3F-94F4-5AD22C3F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F82BC1E-267C-4456-3179-7081628E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25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3643B2-F70A-77E5-9455-277E33350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7D17EA-7CC2-9C4D-7533-4B2C4D9A1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7C666F1-7937-E874-777D-67D8EAAF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E676E8-B3B1-0CE0-6D66-8854A011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B25034-ADA2-775A-E694-80DFFFE1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2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CCC05B-31EE-BFAB-E941-0620DA5A5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95D865F-AA48-8AFC-A819-D5AA22A00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EEDDFE-0EDA-4EBC-AB9B-FAAAEC10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08C350-9C7A-146B-04E9-AF2B9251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5EAA1-4180-5E5D-1690-7708339A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010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5A06EE-4EBA-8F46-3259-959B91D38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4388B44-6145-AA90-676B-2AC759F539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DD8DEA-B7D6-19A3-5F52-A23AFB647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16E001-9FD7-1F0B-3AD3-BB6509BC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659CE1-DB44-48FB-4320-3488DB6B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F3E0F56-4280-BA24-117E-2AB18B97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89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CA6330-4F1C-3EE0-5A89-A2226C901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C30155A-C073-C715-8710-C9B070A48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9EC8B30-B8FF-B87E-87C6-95D2978CF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FDDD614-8ADF-A1C9-735E-020B5E798D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875D635-BCCC-23C5-ADF4-6D987B6571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BAB2EE4-0B4C-7F7A-AB40-63FD1FBDA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A727FF0-5B9F-26B9-B809-196DCC939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3FA63C0-3AF4-DF81-14C4-8D492B6D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1796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B87E4C-18C9-58F5-A866-D8EFB93CB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18F2BD5-9C40-EE96-EB7C-BFFBA2DF9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642095-94EE-AA24-A409-650A0F8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6EF1082-ACFF-762D-2A19-2EB84BD7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231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0AD947F-3C72-811E-1881-40968F91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0C44020-4B7E-4612-FDB7-7D74744E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E1CE904-02A7-EBAA-EC36-CA0DABB8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5352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86CD38A-AA4B-BAE9-3AC1-A36C49EC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B4E6372-426F-0940-CDFC-7A148FCED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E771AA-5EF6-C58A-A2A9-BE891D725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8E236F3-8CA1-7698-ED65-961BF463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63B560E-148A-E64F-ABEC-62958865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01242C0-59EB-34BB-D066-12173E39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4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23B05E-1B40-8410-A2D0-99DFFDF1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DF3AC81-42F8-DAD6-38D9-241EF2BC5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0E599E3-9F03-DA20-25A0-D64C21D63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36B21F9-DA66-1F23-4AD2-BC1834C06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D2F8BCD-D53E-CAA7-AD6B-FC1262DA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8496E8-8CCF-F268-A274-5569735E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257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C38AC2F-1C9F-08BC-AEA4-ECB857D0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53DD9FF-15B0-6BDB-638F-2D4CABD91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79374B-9CC3-52BD-B1CA-720E6425B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6D64D-7C4A-4F38-AA6B-D9B099558333}" type="datetimeFigureOut">
              <a:rPr lang="ar-SA" smtClean="0"/>
              <a:t>27/06/44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FB6E8B-B1A3-DD56-25F3-B4FA08DC6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44D182-2819-C7BD-D269-B616F78A0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4DCDC-BD43-4588-B091-992B95FF0B7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084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machinelearningforkids.co.uk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www.dteensnet.com/index-ML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داكن, سماء الليل&#10;&#10;تم إنشاء الوصف تلقائياً">
            <a:extLst>
              <a:ext uri="{FF2B5EF4-FFF2-40B4-BE49-F238E27FC236}">
                <a16:creationId xmlns:a16="http://schemas.microsoft.com/office/drawing/2014/main" id="{A206D3A1-6AEA-F3A8-46E5-3B8F7FA56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615E490-3348-0562-0FB0-02BD8533DBE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826" y="158065"/>
            <a:ext cx="2171429" cy="1561905"/>
          </a:xfrm>
          <a:prstGeom prst="rect">
            <a:avLst/>
          </a:prstGeom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4F43EEC6-2394-00E7-B3A5-9B8643049EED}"/>
              </a:ext>
            </a:extLst>
          </p:cNvPr>
          <p:cNvSpPr txBox="1">
            <a:spLocks/>
          </p:cNvSpPr>
          <p:nvPr/>
        </p:nvSpPr>
        <p:spPr>
          <a:xfrm>
            <a:off x="1964963" y="2045092"/>
            <a:ext cx="8262072" cy="1192237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800" b="1" dirty="0">
                <a:solidFill>
                  <a:srgbClr val="677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الوحدة الثانية : </a:t>
            </a:r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الذكاء الاصطناعي</a:t>
            </a:r>
            <a:b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4800" b="1" dirty="0">
                <a:solidFill>
                  <a:srgbClr val="677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الثاني :</a:t>
            </a:r>
            <a:r>
              <a:rPr lang="ar-SA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تطبيقات الذكاء الاصطناعي </a:t>
            </a:r>
          </a:p>
        </p:txBody>
      </p:sp>
      <p:sp>
        <p:nvSpPr>
          <p:cNvPr id="20" name="مخطط انسيابي: محطة طرفية 19">
            <a:extLst>
              <a:ext uri="{FF2B5EF4-FFF2-40B4-BE49-F238E27FC236}">
                <a16:creationId xmlns:a16="http://schemas.microsoft.com/office/drawing/2014/main" id="{726719CE-28BA-8726-BFAC-26C0EB0EF49D}"/>
              </a:ext>
            </a:extLst>
          </p:cNvPr>
          <p:cNvSpPr/>
          <p:nvPr/>
        </p:nvSpPr>
        <p:spPr>
          <a:xfrm>
            <a:off x="4629242" y="448094"/>
            <a:ext cx="2933514" cy="841595"/>
          </a:xfrm>
          <a:prstGeom prst="flowChartTerminator">
            <a:avLst/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تقنية رقمية 2-1</a:t>
            </a:r>
          </a:p>
        </p:txBody>
      </p:sp>
      <p:sp>
        <p:nvSpPr>
          <p:cNvPr id="22" name="عنوان فرعي 2">
            <a:extLst>
              <a:ext uri="{FF2B5EF4-FFF2-40B4-BE49-F238E27FC236}">
                <a16:creationId xmlns:a16="http://schemas.microsoft.com/office/drawing/2014/main" id="{F80F6720-CF7E-00E5-CFC7-2A169BEBC1B8}"/>
              </a:ext>
            </a:extLst>
          </p:cNvPr>
          <p:cNvSpPr txBox="1">
            <a:spLocks/>
          </p:cNvSpPr>
          <p:nvPr/>
        </p:nvSpPr>
        <p:spPr>
          <a:xfrm>
            <a:off x="-148112" y="5282420"/>
            <a:ext cx="3082817" cy="1203781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3200" b="1" dirty="0">
                <a:solidFill>
                  <a:srgbClr val="677BAB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تصميم الاستاذة : </a:t>
            </a:r>
          </a:p>
          <a:p>
            <a:r>
              <a:rPr lang="ar-SA" sz="32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عبير الغريب</a:t>
            </a:r>
          </a:p>
        </p:txBody>
      </p:sp>
    </p:spTree>
    <p:extLst>
      <p:ext uri="{BB962C8B-B14F-4D97-AF65-F5344CB8AC3E}">
        <p14:creationId xmlns:p14="http://schemas.microsoft.com/office/powerpoint/2010/main" val="1367399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ذكاء الاصطناعي 2">
            <a:hlinkClick r:id="" action="ppaction://media"/>
            <a:extLst>
              <a:ext uri="{FF2B5EF4-FFF2-40B4-BE49-F238E27FC236}">
                <a16:creationId xmlns:a16="http://schemas.microsoft.com/office/drawing/2014/main" id="{3A020FD4-0C33-0757-AA27-E6CD35199E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كيفية عمل تعلُّم الآلة</a:t>
            </a:r>
          </a:p>
        </p:txBody>
      </p:sp>
      <p:cxnSp>
        <p:nvCxnSpPr>
          <p:cNvPr id="55" name="رابط مستقيم 54">
            <a:extLst>
              <a:ext uri="{FF2B5EF4-FFF2-40B4-BE49-F238E27FC236}">
                <a16:creationId xmlns:a16="http://schemas.microsoft.com/office/drawing/2014/main" id="{DDB38B3B-5C3A-7883-87BA-255EF87DD7A1}"/>
              </a:ext>
            </a:extLst>
          </p:cNvPr>
          <p:cNvCxnSpPr>
            <a:stCxn id="61" idx="8"/>
          </p:cNvCxnSpPr>
          <p:nvPr/>
        </p:nvCxnSpPr>
        <p:spPr>
          <a:xfrm flipH="1" flipV="1">
            <a:off x="3082073" y="2034952"/>
            <a:ext cx="737399" cy="9797"/>
          </a:xfrm>
          <a:prstGeom prst="line">
            <a:avLst/>
          </a:prstGeom>
          <a:ln w="15875">
            <a:solidFill>
              <a:srgbClr val="FF834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مستقيم 55">
            <a:extLst>
              <a:ext uri="{FF2B5EF4-FFF2-40B4-BE49-F238E27FC236}">
                <a16:creationId xmlns:a16="http://schemas.microsoft.com/office/drawing/2014/main" id="{3266D862-5F7C-555A-59EB-A498C26739F7}"/>
              </a:ext>
            </a:extLst>
          </p:cNvPr>
          <p:cNvCxnSpPr/>
          <p:nvPr/>
        </p:nvCxnSpPr>
        <p:spPr>
          <a:xfrm flipH="1" flipV="1">
            <a:off x="2842489" y="4006130"/>
            <a:ext cx="737399" cy="9797"/>
          </a:xfrm>
          <a:prstGeom prst="line">
            <a:avLst/>
          </a:prstGeom>
          <a:ln w="15875">
            <a:solidFill>
              <a:srgbClr val="92C7C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مستقيم 57">
            <a:extLst>
              <a:ext uri="{FF2B5EF4-FFF2-40B4-BE49-F238E27FC236}">
                <a16:creationId xmlns:a16="http://schemas.microsoft.com/office/drawing/2014/main" id="{C2220EB7-2764-CE35-7259-FCD6C69B18E9}"/>
              </a:ext>
            </a:extLst>
          </p:cNvPr>
          <p:cNvCxnSpPr>
            <a:cxnSpLocks/>
          </p:cNvCxnSpPr>
          <p:nvPr/>
        </p:nvCxnSpPr>
        <p:spPr>
          <a:xfrm flipV="1">
            <a:off x="8973312" y="2949352"/>
            <a:ext cx="737399" cy="9797"/>
          </a:xfrm>
          <a:prstGeom prst="line">
            <a:avLst/>
          </a:prstGeom>
          <a:ln w="15875">
            <a:solidFill>
              <a:srgbClr val="FFB65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مستقيم 58">
            <a:extLst>
              <a:ext uri="{FF2B5EF4-FFF2-40B4-BE49-F238E27FC236}">
                <a16:creationId xmlns:a16="http://schemas.microsoft.com/office/drawing/2014/main" id="{F5337A96-C901-675E-2DBC-EC72612C2050}"/>
              </a:ext>
            </a:extLst>
          </p:cNvPr>
          <p:cNvCxnSpPr>
            <a:cxnSpLocks/>
          </p:cNvCxnSpPr>
          <p:nvPr/>
        </p:nvCxnSpPr>
        <p:spPr>
          <a:xfrm flipV="1">
            <a:off x="8733728" y="5257918"/>
            <a:ext cx="737399" cy="9797"/>
          </a:xfrm>
          <a:prstGeom prst="line">
            <a:avLst/>
          </a:prstGeom>
          <a:ln w="15875">
            <a:solidFill>
              <a:srgbClr val="91758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شكل حر: شكل 60">
            <a:extLst>
              <a:ext uri="{FF2B5EF4-FFF2-40B4-BE49-F238E27FC236}">
                <a16:creationId xmlns:a16="http://schemas.microsoft.com/office/drawing/2014/main" id="{833402B0-0113-D994-EBA6-664B8F305AE2}"/>
              </a:ext>
            </a:extLst>
          </p:cNvPr>
          <p:cNvSpPr/>
          <p:nvPr/>
        </p:nvSpPr>
        <p:spPr>
          <a:xfrm>
            <a:off x="3819472" y="1028835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FF834A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64" name="شكل حر: شكل 63">
            <a:extLst>
              <a:ext uri="{FF2B5EF4-FFF2-40B4-BE49-F238E27FC236}">
                <a16:creationId xmlns:a16="http://schemas.microsoft.com/office/drawing/2014/main" id="{4592DD11-6936-FF9F-771B-5EB820D24817}"/>
              </a:ext>
            </a:extLst>
          </p:cNvPr>
          <p:cNvSpPr/>
          <p:nvPr/>
        </p:nvSpPr>
        <p:spPr>
          <a:xfrm flipH="1">
            <a:off x="5377897" y="2121709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FFB656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id="{7371374E-B750-4348-55B9-0D0A38A70EAA}"/>
              </a:ext>
            </a:extLst>
          </p:cNvPr>
          <p:cNvSpPr/>
          <p:nvPr/>
        </p:nvSpPr>
        <p:spPr>
          <a:xfrm>
            <a:off x="3579888" y="3214583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92C7C6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70" name="شكل حر: شكل 69">
            <a:extLst>
              <a:ext uri="{FF2B5EF4-FFF2-40B4-BE49-F238E27FC236}">
                <a16:creationId xmlns:a16="http://schemas.microsoft.com/office/drawing/2014/main" id="{C63BD8F2-44BF-ACEF-2B03-5AC8BE012A04}"/>
              </a:ext>
            </a:extLst>
          </p:cNvPr>
          <p:cNvSpPr/>
          <p:nvPr/>
        </p:nvSpPr>
        <p:spPr>
          <a:xfrm flipH="1">
            <a:off x="5138313" y="4307457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917586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6E2BD871-9F00-84A9-7B53-CF7B8DC4DBD2}"/>
              </a:ext>
            </a:extLst>
          </p:cNvPr>
          <p:cNvSpPr txBox="1"/>
          <p:nvPr/>
        </p:nvSpPr>
        <p:spPr>
          <a:xfrm>
            <a:off x="0" y="803243"/>
            <a:ext cx="344773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latin typeface="Calibri" panose="020F0502020204030204" pitchFamily="34" charset="0"/>
                <a:cs typeface="Calibri" panose="020F0502020204030204" pitchFamily="34" charset="0"/>
              </a:rPr>
              <a:t>يتعامل مع البيانات شديدة التعقيد بالنسبة للبشر ويحولها إلى مخرجات محددة بوضوح في شكل يمكن للبشر قراءته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34923DCB-7218-64E6-9AAD-69372A19A8FA}"/>
              </a:ext>
            </a:extLst>
          </p:cNvPr>
          <p:cNvSpPr txBox="1"/>
          <p:nvPr/>
        </p:nvSpPr>
        <p:spPr>
          <a:xfrm>
            <a:off x="0" y="3603340"/>
            <a:ext cx="280067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ar-SA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يتم تغذيته بكميات هائلة من البيانات لاستخراج الأنماط والرؤى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83F1EFD6-F7EC-E69D-3530-F15F7D18442F}"/>
              </a:ext>
            </a:extLst>
          </p:cNvPr>
          <p:cNvSpPr txBox="1"/>
          <p:nvPr/>
        </p:nvSpPr>
        <p:spPr>
          <a:xfrm>
            <a:off x="9212896" y="1753704"/>
            <a:ext cx="275494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latin typeface="Calibri" panose="020F0502020204030204" pitchFamily="34" charset="0"/>
                <a:cs typeface="Calibri" panose="020F0502020204030204" pitchFamily="34" charset="0"/>
              </a:rPr>
              <a:t>تعد البيانات وقود النماذج في التعلم العميق فكلما كانت أكثر كلما كانت النتائج أفضل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5245DFFD-FA2F-9CA3-9FD3-0AF70FEF032C}"/>
              </a:ext>
            </a:extLst>
          </p:cNvPr>
          <p:cNvSpPr txBox="1"/>
          <p:nvPr/>
        </p:nvSpPr>
        <p:spPr>
          <a:xfrm>
            <a:off x="9484276" y="4779472"/>
            <a:ext cx="239746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0">
              <a:buClr>
                <a:srgbClr val="000000"/>
              </a:buClr>
            </a:pPr>
            <a:r>
              <a:rPr lang="ar-SA" sz="2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ظهر نتيجة للتقدم في مجال التعلم العميق</a:t>
            </a:r>
            <a:endParaRPr lang="ar-SA" sz="2400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A89629D4-085A-9ED7-C027-3BFD3334C803}"/>
              </a:ext>
            </a:extLst>
          </p:cNvPr>
          <p:cNvSpPr/>
          <p:nvPr/>
        </p:nvSpPr>
        <p:spPr>
          <a:xfrm>
            <a:off x="4266874" y="2034952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EB7E1717-E7E3-AE93-A8CC-74666655983F}"/>
              </a:ext>
            </a:extLst>
          </p:cNvPr>
          <p:cNvSpPr/>
          <p:nvPr/>
        </p:nvSpPr>
        <p:spPr>
          <a:xfrm flipH="1">
            <a:off x="7371926" y="5313574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D6F5C6E6-957A-45AA-FE9F-2C51426355BD}"/>
              </a:ext>
            </a:extLst>
          </p:cNvPr>
          <p:cNvSpPr/>
          <p:nvPr/>
        </p:nvSpPr>
        <p:spPr>
          <a:xfrm>
            <a:off x="4027290" y="4220700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121E9078-7DA3-5894-86A1-29CA83617EB9}"/>
              </a:ext>
            </a:extLst>
          </p:cNvPr>
          <p:cNvSpPr/>
          <p:nvPr/>
        </p:nvSpPr>
        <p:spPr>
          <a:xfrm flipH="1">
            <a:off x="7611510" y="3127826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95" name="Picture 8" descr="Deep learning - Free networking icons">
            <a:extLst>
              <a:ext uri="{FF2B5EF4-FFF2-40B4-BE49-F238E27FC236}">
                <a16:creationId xmlns:a16="http://schemas.microsoft.com/office/drawing/2014/main" id="{EFD26CA0-8ED3-58AD-543A-BFD4957C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89" y="5411767"/>
            <a:ext cx="688033" cy="68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صورة 95">
            <a:extLst>
              <a:ext uri="{FF2B5EF4-FFF2-40B4-BE49-F238E27FC236}">
                <a16:creationId xmlns:a16="http://schemas.microsoft.com/office/drawing/2014/main" id="{828E3DA6-ED96-2563-5AEC-0835ECCDE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960" y="4334730"/>
            <a:ext cx="552301" cy="568545"/>
          </a:xfrm>
          <a:prstGeom prst="rect">
            <a:avLst/>
          </a:prstGeom>
        </p:spPr>
      </p:pic>
      <p:pic>
        <p:nvPicPr>
          <p:cNvPr id="97" name="Picture 8">
            <a:extLst>
              <a:ext uri="{FF2B5EF4-FFF2-40B4-BE49-F238E27FC236}">
                <a16:creationId xmlns:a16="http://schemas.microsoft.com/office/drawing/2014/main" id="{9879122D-902D-2FAD-7B08-51EDBAF05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800536" y="3342106"/>
            <a:ext cx="563444" cy="5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>
            <a:extLst>
              <a:ext uri="{FF2B5EF4-FFF2-40B4-BE49-F238E27FC236}">
                <a16:creationId xmlns:a16="http://schemas.microsoft.com/office/drawing/2014/main" id="{DB00D85F-B51C-172F-901A-21C308ACC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381268" y="2121709"/>
            <a:ext cx="707078" cy="7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كيفية عمل تعلُّم الآلة</a:t>
            </a:r>
          </a:p>
        </p:txBody>
      </p:sp>
      <p:cxnSp>
        <p:nvCxnSpPr>
          <p:cNvPr id="55" name="رابط مستقيم 54">
            <a:extLst>
              <a:ext uri="{FF2B5EF4-FFF2-40B4-BE49-F238E27FC236}">
                <a16:creationId xmlns:a16="http://schemas.microsoft.com/office/drawing/2014/main" id="{DDB38B3B-5C3A-7883-87BA-255EF87DD7A1}"/>
              </a:ext>
            </a:extLst>
          </p:cNvPr>
          <p:cNvCxnSpPr>
            <a:stCxn id="61" idx="8"/>
          </p:cNvCxnSpPr>
          <p:nvPr/>
        </p:nvCxnSpPr>
        <p:spPr>
          <a:xfrm flipH="1" flipV="1">
            <a:off x="3082073" y="2034952"/>
            <a:ext cx="737399" cy="9797"/>
          </a:xfrm>
          <a:prstGeom prst="line">
            <a:avLst/>
          </a:prstGeom>
          <a:ln w="15875">
            <a:solidFill>
              <a:srgbClr val="FF834A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مستقيم 55">
            <a:extLst>
              <a:ext uri="{FF2B5EF4-FFF2-40B4-BE49-F238E27FC236}">
                <a16:creationId xmlns:a16="http://schemas.microsoft.com/office/drawing/2014/main" id="{3266D862-5F7C-555A-59EB-A498C26739F7}"/>
              </a:ext>
            </a:extLst>
          </p:cNvPr>
          <p:cNvCxnSpPr/>
          <p:nvPr/>
        </p:nvCxnSpPr>
        <p:spPr>
          <a:xfrm flipH="1" flipV="1">
            <a:off x="2842489" y="4006130"/>
            <a:ext cx="737399" cy="9797"/>
          </a:xfrm>
          <a:prstGeom prst="line">
            <a:avLst/>
          </a:prstGeom>
          <a:ln w="15875">
            <a:solidFill>
              <a:srgbClr val="92C7C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مستقيم 57">
            <a:extLst>
              <a:ext uri="{FF2B5EF4-FFF2-40B4-BE49-F238E27FC236}">
                <a16:creationId xmlns:a16="http://schemas.microsoft.com/office/drawing/2014/main" id="{C2220EB7-2764-CE35-7259-FCD6C69B18E9}"/>
              </a:ext>
            </a:extLst>
          </p:cNvPr>
          <p:cNvCxnSpPr>
            <a:cxnSpLocks/>
          </p:cNvCxnSpPr>
          <p:nvPr/>
        </p:nvCxnSpPr>
        <p:spPr>
          <a:xfrm flipV="1">
            <a:off x="8973312" y="2949352"/>
            <a:ext cx="737399" cy="9797"/>
          </a:xfrm>
          <a:prstGeom prst="line">
            <a:avLst/>
          </a:prstGeom>
          <a:ln w="15875">
            <a:solidFill>
              <a:srgbClr val="FFB65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مستقيم 58">
            <a:extLst>
              <a:ext uri="{FF2B5EF4-FFF2-40B4-BE49-F238E27FC236}">
                <a16:creationId xmlns:a16="http://schemas.microsoft.com/office/drawing/2014/main" id="{F5337A96-C901-675E-2DBC-EC72612C2050}"/>
              </a:ext>
            </a:extLst>
          </p:cNvPr>
          <p:cNvCxnSpPr>
            <a:cxnSpLocks/>
          </p:cNvCxnSpPr>
          <p:nvPr/>
        </p:nvCxnSpPr>
        <p:spPr>
          <a:xfrm flipV="1">
            <a:off x="8733728" y="5257918"/>
            <a:ext cx="737399" cy="9797"/>
          </a:xfrm>
          <a:prstGeom prst="line">
            <a:avLst/>
          </a:prstGeom>
          <a:ln w="15875">
            <a:solidFill>
              <a:srgbClr val="91758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شكل حر: شكل 60">
            <a:extLst>
              <a:ext uri="{FF2B5EF4-FFF2-40B4-BE49-F238E27FC236}">
                <a16:creationId xmlns:a16="http://schemas.microsoft.com/office/drawing/2014/main" id="{833402B0-0113-D994-EBA6-664B8F305AE2}"/>
              </a:ext>
            </a:extLst>
          </p:cNvPr>
          <p:cNvSpPr/>
          <p:nvPr/>
        </p:nvSpPr>
        <p:spPr>
          <a:xfrm>
            <a:off x="3819472" y="1028835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FF834A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64" name="شكل حر: شكل 63">
            <a:extLst>
              <a:ext uri="{FF2B5EF4-FFF2-40B4-BE49-F238E27FC236}">
                <a16:creationId xmlns:a16="http://schemas.microsoft.com/office/drawing/2014/main" id="{4592DD11-6936-FF9F-771B-5EB820D24817}"/>
              </a:ext>
            </a:extLst>
          </p:cNvPr>
          <p:cNvSpPr/>
          <p:nvPr/>
        </p:nvSpPr>
        <p:spPr>
          <a:xfrm flipH="1">
            <a:off x="5377897" y="2121709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FFB656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67" name="شكل حر: شكل 66">
            <a:extLst>
              <a:ext uri="{FF2B5EF4-FFF2-40B4-BE49-F238E27FC236}">
                <a16:creationId xmlns:a16="http://schemas.microsoft.com/office/drawing/2014/main" id="{7371374E-B750-4348-55B9-0D0A38A70EAA}"/>
              </a:ext>
            </a:extLst>
          </p:cNvPr>
          <p:cNvSpPr/>
          <p:nvPr/>
        </p:nvSpPr>
        <p:spPr>
          <a:xfrm>
            <a:off x="3579888" y="3214583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92C7C6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 dirty="0"/>
          </a:p>
        </p:txBody>
      </p:sp>
      <p:sp>
        <p:nvSpPr>
          <p:cNvPr id="70" name="شكل حر: شكل 69">
            <a:extLst>
              <a:ext uri="{FF2B5EF4-FFF2-40B4-BE49-F238E27FC236}">
                <a16:creationId xmlns:a16="http://schemas.microsoft.com/office/drawing/2014/main" id="{C63BD8F2-44BF-ACEF-2B03-5AC8BE012A04}"/>
              </a:ext>
            </a:extLst>
          </p:cNvPr>
          <p:cNvSpPr/>
          <p:nvPr/>
        </p:nvSpPr>
        <p:spPr>
          <a:xfrm flipH="1">
            <a:off x="5138313" y="4307457"/>
            <a:ext cx="3595415" cy="1920517"/>
          </a:xfrm>
          <a:custGeom>
            <a:avLst/>
            <a:gdLst>
              <a:gd name="connsiteX0" fmla="*/ 2999319 w 3595415"/>
              <a:gd name="connsiteY0" fmla="*/ 0 h 1920517"/>
              <a:gd name="connsiteX1" fmla="*/ 3595415 w 3595415"/>
              <a:gd name="connsiteY1" fmla="*/ 439104 h 1920517"/>
              <a:gd name="connsiteX2" fmla="*/ 2999319 w 3595415"/>
              <a:gd name="connsiteY2" fmla="*/ 878208 h 1920517"/>
              <a:gd name="connsiteX3" fmla="*/ 2999319 w 3595415"/>
              <a:gd name="connsiteY3" fmla="*/ 758728 h 1920517"/>
              <a:gd name="connsiteX4" fmla="*/ 904603 w 3595415"/>
              <a:gd name="connsiteY4" fmla="*/ 758728 h 1920517"/>
              <a:gd name="connsiteX5" fmla="*/ 904603 w 3595415"/>
              <a:gd name="connsiteY5" fmla="*/ 758767 h 1920517"/>
              <a:gd name="connsiteX6" fmla="*/ 323728 w 3595415"/>
              <a:gd name="connsiteY6" fmla="*/ 1339642 h 1920517"/>
              <a:gd name="connsiteX7" fmla="*/ 904603 w 3595415"/>
              <a:gd name="connsiteY7" fmla="*/ 1920517 h 1920517"/>
              <a:gd name="connsiteX8" fmla="*/ 0 w 3595415"/>
              <a:gd name="connsiteY8" fmla="*/ 1015914 h 1920517"/>
              <a:gd name="connsiteX9" fmla="*/ 812113 w 3595415"/>
              <a:gd name="connsiteY9" fmla="*/ 115981 h 1920517"/>
              <a:gd name="connsiteX10" fmla="*/ 904602 w 3595415"/>
              <a:gd name="connsiteY10" fmla="*/ 111311 h 1920517"/>
              <a:gd name="connsiteX11" fmla="*/ 904602 w 3595415"/>
              <a:gd name="connsiteY11" fmla="*/ 111311 h 1920517"/>
              <a:gd name="connsiteX12" fmla="*/ 904603 w 3595415"/>
              <a:gd name="connsiteY12" fmla="*/ 111311 h 1920517"/>
              <a:gd name="connsiteX13" fmla="*/ 2999319 w 3595415"/>
              <a:gd name="connsiteY13" fmla="*/ 111311 h 1920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95415" h="1920517">
                <a:moveTo>
                  <a:pt x="2999319" y="0"/>
                </a:moveTo>
                <a:lnTo>
                  <a:pt x="3595415" y="439104"/>
                </a:lnTo>
                <a:lnTo>
                  <a:pt x="2999319" y="878208"/>
                </a:lnTo>
                <a:lnTo>
                  <a:pt x="2999319" y="758728"/>
                </a:lnTo>
                <a:lnTo>
                  <a:pt x="904603" y="758728"/>
                </a:lnTo>
                <a:lnTo>
                  <a:pt x="904603" y="758767"/>
                </a:lnTo>
                <a:cubicBezTo>
                  <a:pt x="583795" y="758767"/>
                  <a:pt x="323728" y="1018834"/>
                  <a:pt x="323728" y="1339642"/>
                </a:cubicBezTo>
                <a:cubicBezTo>
                  <a:pt x="323728" y="1660450"/>
                  <a:pt x="583795" y="1920517"/>
                  <a:pt x="904603" y="1920517"/>
                </a:cubicBezTo>
                <a:cubicBezTo>
                  <a:pt x="405005" y="1920517"/>
                  <a:pt x="0" y="1515512"/>
                  <a:pt x="0" y="1015914"/>
                </a:cubicBezTo>
                <a:cubicBezTo>
                  <a:pt x="0" y="547541"/>
                  <a:pt x="355962" y="162306"/>
                  <a:pt x="812113" y="115981"/>
                </a:cubicBezTo>
                <a:lnTo>
                  <a:pt x="904602" y="111311"/>
                </a:lnTo>
                <a:lnTo>
                  <a:pt x="904602" y="111311"/>
                </a:lnTo>
                <a:lnTo>
                  <a:pt x="904603" y="111311"/>
                </a:lnTo>
                <a:lnTo>
                  <a:pt x="2999319" y="111311"/>
                </a:lnTo>
                <a:close/>
              </a:path>
            </a:pathLst>
          </a:custGeom>
          <a:solidFill>
            <a:srgbClr val="917586"/>
          </a:solidFill>
          <a:ln>
            <a:noFill/>
          </a:ln>
          <a:effectLst>
            <a:outerShdw blurRad="1143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/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6E2BD871-9F00-84A9-7B53-CF7B8DC4DBD2}"/>
              </a:ext>
            </a:extLst>
          </p:cNvPr>
          <p:cNvSpPr txBox="1"/>
          <p:nvPr/>
        </p:nvSpPr>
        <p:spPr>
          <a:xfrm>
            <a:off x="139811" y="1139265"/>
            <a:ext cx="308230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solidFill>
                  <a:srgbClr val="39393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الدالة: هي التعيين المستخرج لقيم الإدخال من مجموعة البيانات إلى مجموعة محددة بوضوح من قيم الإخراج أو النتائج 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34923DCB-7218-64E6-9AAD-69372A19A8FA}"/>
              </a:ext>
            </a:extLst>
          </p:cNvPr>
          <p:cNvSpPr txBox="1"/>
          <p:nvPr/>
        </p:nvSpPr>
        <p:spPr>
          <a:xfrm>
            <a:off x="211693" y="4102357"/>
            <a:ext cx="322138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مجموعة البيانات: هي بيانات الإدخال، وعادة ما تأتي مع وصف (بيانات منظمة)</a:t>
            </a:r>
          </a:p>
        </p:txBody>
      </p:sp>
      <p:sp>
        <p:nvSpPr>
          <p:cNvPr id="78" name="مربع نص 77">
            <a:extLst>
              <a:ext uri="{FF2B5EF4-FFF2-40B4-BE49-F238E27FC236}">
                <a16:creationId xmlns:a16="http://schemas.microsoft.com/office/drawing/2014/main" id="{83F1EFD6-F7EC-E69D-3530-F15F7D18442F}"/>
              </a:ext>
            </a:extLst>
          </p:cNvPr>
          <p:cNvSpPr txBox="1"/>
          <p:nvPr/>
        </p:nvSpPr>
        <p:spPr>
          <a:xfrm>
            <a:off x="8609601" y="1247077"/>
            <a:ext cx="358239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الخوارزمية: هي عبارة عن مجموعة من التعليمات التي تمت برمجة الحاسب لاتباعها من أجل معالجة مجموعة البيانات</a:t>
            </a:r>
          </a:p>
        </p:txBody>
      </p:sp>
      <p:sp>
        <p:nvSpPr>
          <p:cNvPr id="79" name="مربع نص 78">
            <a:extLst>
              <a:ext uri="{FF2B5EF4-FFF2-40B4-BE49-F238E27FC236}">
                <a16:creationId xmlns:a16="http://schemas.microsoft.com/office/drawing/2014/main" id="{5245DFFD-FA2F-9CA3-9FD3-0AF70FEF032C}"/>
              </a:ext>
            </a:extLst>
          </p:cNvPr>
          <p:cNvSpPr txBox="1"/>
          <p:nvPr/>
        </p:nvSpPr>
        <p:spPr>
          <a:xfrm>
            <a:off x="9523602" y="4523330"/>
            <a:ext cx="266839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EG" sz="2400" b="1" dirty="0">
                <a:latin typeface="Calibri" panose="020F0502020204030204" pitchFamily="34" charset="0"/>
                <a:cs typeface="Calibri" panose="020F0502020204030204" pitchFamily="34" charset="0"/>
              </a:rPr>
              <a:t>يتم تحقيق  ذلك عن طريق تحديد مجموعة البيانات، والخوارزمية، والدالة</a:t>
            </a:r>
          </a:p>
        </p:txBody>
      </p:sp>
      <p:sp>
        <p:nvSpPr>
          <p:cNvPr id="81" name="شكل بيضاوي 80">
            <a:extLst>
              <a:ext uri="{FF2B5EF4-FFF2-40B4-BE49-F238E27FC236}">
                <a16:creationId xmlns:a16="http://schemas.microsoft.com/office/drawing/2014/main" id="{A89629D4-085A-9ED7-C027-3BFD3334C803}"/>
              </a:ext>
            </a:extLst>
          </p:cNvPr>
          <p:cNvSpPr/>
          <p:nvPr/>
        </p:nvSpPr>
        <p:spPr>
          <a:xfrm>
            <a:off x="4266874" y="2034952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4" name="شكل بيضاوي 83">
            <a:extLst>
              <a:ext uri="{FF2B5EF4-FFF2-40B4-BE49-F238E27FC236}">
                <a16:creationId xmlns:a16="http://schemas.microsoft.com/office/drawing/2014/main" id="{EB7E1717-E7E3-AE93-A8CC-74666655983F}"/>
              </a:ext>
            </a:extLst>
          </p:cNvPr>
          <p:cNvSpPr/>
          <p:nvPr/>
        </p:nvSpPr>
        <p:spPr>
          <a:xfrm flipH="1">
            <a:off x="7371926" y="5313574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87" name="شكل بيضاوي 86">
            <a:extLst>
              <a:ext uri="{FF2B5EF4-FFF2-40B4-BE49-F238E27FC236}">
                <a16:creationId xmlns:a16="http://schemas.microsoft.com/office/drawing/2014/main" id="{D6F5C6E6-957A-45AA-FE9F-2C51426355BD}"/>
              </a:ext>
            </a:extLst>
          </p:cNvPr>
          <p:cNvSpPr/>
          <p:nvPr/>
        </p:nvSpPr>
        <p:spPr>
          <a:xfrm>
            <a:off x="4022489" y="4220700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93" name="شكل بيضاوي 92">
            <a:extLst>
              <a:ext uri="{FF2B5EF4-FFF2-40B4-BE49-F238E27FC236}">
                <a16:creationId xmlns:a16="http://schemas.microsoft.com/office/drawing/2014/main" id="{121E9078-7DA3-5894-86A1-29CA83617EB9}"/>
              </a:ext>
            </a:extLst>
          </p:cNvPr>
          <p:cNvSpPr/>
          <p:nvPr/>
        </p:nvSpPr>
        <p:spPr>
          <a:xfrm flipH="1">
            <a:off x="7611510" y="3127826"/>
            <a:ext cx="914400" cy="9144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</a:ln>
          <a:effectLst>
            <a:outerShdw blurRad="1778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39225448-188C-138F-9210-75D58910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7551304" y="5492952"/>
            <a:ext cx="555644" cy="55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8ED343E-42E1-B7CB-BB85-C8261AB0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4170481" y="4383621"/>
            <a:ext cx="627730" cy="6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E15A019-9E9A-9489-ACCA-3C474678E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850838" y="3233011"/>
            <a:ext cx="622539" cy="70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DA17C9B-2869-BAC7-E415-345C28A8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389066" y="2088991"/>
            <a:ext cx="670015" cy="69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3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أمثلة لتطبيقات الآلة في مجالات مختلفة</a:t>
            </a:r>
          </a:p>
        </p:txBody>
      </p:sp>
      <p:sp>
        <p:nvSpPr>
          <p:cNvPr id="2" name="Google Shape;1019;p34">
            <a:extLst>
              <a:ext uri="{FF2B5EF4-FFF2-40B4-BE49-F238E27FC236}">
                <a16:creationId xmlns:a16="http://schemas.microsoft.com/office/drawing/2014/main" id="{018FC948-413F-BD9E-69AB-2562CFFF0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015" y="1114257"/>
            <a:ext cx="3753989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/>
            <a:r>
              <a:rPr lang="ar-SA" sz="2400" b="1" kern="0" dirty="0">
                <a:solidFill>
                  <a:srgbClr val="FAC34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الحكومة</a:t>
            </a:r>
          </a:p>
          <a:p>
            <a:pPr lvl="0"/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تحليل أنماط المواطنين للحصول على توزيع أفضل للموارد والأصول.</a:t>
            </a:r>
          </a:p>
        </p:txBody>
      </p:sp>
      <p:sp>
        <p:nvSpPr>
          <p:cNvPr id="3" name="Google Shape;1020;p34">
            <a:extLst>
              <a:ext uri="{FF2B5EF4-FFF2-40B4-BE49-F238E27FC236}">
                <a16:creationId xmlns:a16="http://schemas.microsoft.com/office/drawing/2014/main" id="{379B3929-4391-C0BD-C528-3E099507903C}"/>
              </a:ext>
            </a:extLst>
          </p:cNvPr>
          <p:cNvSpPr>
            <a:spLocks/>
          </p:cNvSpPr>
          <p:nvPr/>
        </p:nvSpPr>
        <p:spPr bwMode="auto">
          <a:xfrm>
            <a:off x="3492188" y="3001156"/>
            <a:ext cx="2279650" cy="2659063"/>
          </a:xfrm>
          <a:custGeom>
            <a:avLst/>
            <a:gdLst>
              <a:gd name="T0" fmla="*/ 374 w 530"/>
              <a:gd name="T1" fmla="*/ 277 h 618"/>
              <a:gd name="T2" fmla="*/ 203 w 530"/>
              <a:gd name="T3" fmla="*/ 13 h 618"/>
              <a:gd name="T4" fmla="*/ 185 w 530"/>
              <a:gd name="T5" fmla="*/ 5 h 618"/>
              <a:gd name="T6" fmla="*/ 88 w 530"/>
              <a:gd name="T7" fmla="*/ 449 h 618"/>
              <a:gd name="T8" fmla="*/ 380 w 530"/>
              <a:gd name="T9" fmla="*/ 618 h 618"/>
              <a:gd name="T10" fmla="*/ 380 w 530"/>
              <a:gd name="T11" fmla="*/ 618 h 618"/>
              <a:gd name="T12" fmla="*/ 521 w 530"/>
              <a:gd name="T13" fmla="*/ 586 h 618"/>
              <a:gd name="T14" fmla="*/ 523 w 530"/>
              <a:gd name="T15" fmla="*/ 567 h 618"/>
              <a:gd name="T16" fmla="*/ 380 w 530"/>
              <a:gd name="T17" fmla="*/ 287 h 618"/>
              <a:gd name="T18" fmla="*/ 374 w 530"/>
              <a:gd name="T19" fmla="*/ 277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0" h="618" extrusionOk="0">
                <a:moveTo>
                  <a:pt x="374" y="277"/>
                </a:moveTo>
                <a:cubicBezTo>
                  <a:pt x="280" y="220"/>
                  <a:pt x="216" y="122"/>
                  <a:pt x="203" y="13"/>
                </a:cubicBezTo>
                <a:cubicBezTo>
                  <a:pt x="202" y="5"/>
                  <a:pt x="192" y="0"/>
                  <a:pt x="185" y="5"/>
                </a:cubicBezTo>
                <a:cubicBezTo>
                  <a:pt x="44" y="104"/>
                  <a:pt x="0" y="297"/>
                  <a:pt x="88" y="449"/>
                </a:cubicBezTo>
                <a:cubicBezTo>
                  <a:pt x="148" y="553"/>
                  <a:pt x="259" y="618"/>
                  <a:pt x="380" y="618"/>
                </a:cubicBezTo>
                <a:cubicBezTo>
                  <a:pt x="380" y="618"/>
                  <a:pt x="380" y="618"/>
                  <a:pt x="380" y="618"/>
                </a:cubicBezTo>
                <a:cubicBezTo>
                  <a:pt x="428" y="618"/>
                  <a:pt x="477" y="607"/>
                  <a:pt x="521" y="586"/>
                </a:cubicBezTo>
                <a:cubicBezTo>
                  <a:pt x="529" y="583"/>
                  <a:pt x="530" y="572"/>
                  <a:pt x="523" y="567"/>
                </a:cubicBezTo>
                <a:cubicBezTo>
                  <a:pt x="435" y="501"/>
                  <a:pt x="382" y="397"/>
                  <a:pt x="380" y="287"/>
                </a:cubicBezTo>
                <a:cubicBezTo>
                  <a:pt x="380" y="283"/>
                  <a:pt x="378" y="279"/>
                  <a:pt x="374" y="277"/>
                </a:cubicBezTo>
                <a:close/>
              </a:path>
            </a:pathLst>
          </a:custGeom>
          <a:solidFill>
            <a:srgbClr val="2392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1021;p34">
            <a:extLst>
              <a:ext uri="{FF2B5EF4-FFF2-40B4-BE49-F238E27FC236}">
                <a16:creationId xmlns:a16="http://schemas.microsoft.com/office/drawing/2014/main" id="{E014CBE3-98EE-CE13-2C00-26287D9DB267}"/>
              </a:ext>
            </a:extLst>
          </p:cNvPr>
          <p:cNvSpPr>
            <a:spLocks/>
          </p:cNvSpPr>
          <p:nvPr/>
        </p:nvSpPr>
        <p:spPr bwMode="auto">
          <a:xfrm>
            <a:off x="6021076" y="3001156"/>
            <a:ext cx="2144712" cy="2659063"/>
          </a:xfrm>
          <a:custGeom>
            <a:avLst/>
            <a:gdLst>
              <a:gd name="T0" fmla="*/ 326 w 499"/>
              <a:gd name="T1" fmla="*/ 13 h 618"/>
              <a:gd name="T2" fmla="*/ 155 w 499"/>
              <a:gd name="T3" fmla="*/ 277 h 618"/>
              <a:gd name="T4" fmla="*/ 149 w 499"/>
              <a:gd name="T5" fmla="*/ 287 h 618"/>
              <a:gd name="T6" fmla="*/ 7 w 499"/>
              <a:gd name="T7" fmla="*/ 567 h 618"/>
              <a:gd name="T8" fmla="*/ 9 w 499"/>
              <a:gd name="T9" fmla="*/ 586 h 618"/>
              <a:gd name="T10" fmla="*/ 150 w 499"/>
              <a:gd name="T11" fmla="*/ 618 h 618"/>
              <a:gd name="T12" fmla="*/ 442 w 499"/>
              <a:gd name="T13" fmla="*/ 449 h 618"/>
              <a:gd name="T14" fmla="*/ 476 w 499"/>
              <a:gd name="T15" fmla="*/ 194 h 618"/>
              <a:gd name="T16" fmla="*/ 344 w 499"/>
              <a:gd name="T17" fmla="*/ 5 h 618"/>
              <a:gd name="T18" fmla="*/ 326 w 499"/>
              <a:gd name="T19" fmla="*/ 13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9" h="618" extrusionOk="0">
                <a:moveTo>
                  <a:pt x="326" y="13"/>
                </a:moveTo>
                <a:cubicBezTo>
                  <a:pt x="313" y="122"/>
                  <a:pt x="250" y="220"/>
                  <a:pt x="155" y="277"/>
                </a:cubicBezTo>
                <a:cubicBezTo>
                  <a:pt x="152" y="279"/>
                  <a:pt x="149" y="283"/>
                  <a:pt x="149" y="287"/>
                </a:cubicBezTo>
                <a:cubicBezTo>
                  <a:pt x="147" y="397"/>
                  <a:pt x="94" y="501"/>
                  <a:pt x="7" y="567"/>
                </a:cubicBezTo>
                <a:cubicBezTo>
                  <a:pt x="0" y="572"/>
                  <a:pt x="1" y="583"/>
                  <a:pt x="9" y="586"/>
                </a:cubicBezTo>
                <a:cubicBezTo>
                  <a:pt x="53" y="607"/>
                  <a:pt x="101" y="618"/>
                  <a:pt x="150" y="618"/>
                </a:cubicBezTo>
                <a:cubicBezTo>
                  <a:pt x="270" y="618"/>
                  <a:pt x="382" y="553"/>
                  <a:pt x="442" y="449"/>
                </a:cubicBezTo>
                <a:cubicBezTo>
                  <a:pt x="487" y="371"/>
                  <a:pt x="499" y="281"/>
                  <a:pt x="476" y="194"/>
                </a:cubicBezTo>
                <a:cubicBezTo>
                  <a:pt x="455" y="117"/>
                  <a:pt x="409" y="51"/>
                  <a:pt x="344" y="5"/>
                </a:cubicBezTo>
                <a:cubicBezTo>
                  <a:pt x="337" y="0"/>
                  <a:pt x="327" y="5"/>
                  <a:pt x="326" y="13"/>
                </a:cubicBezTo>
                <a:close/>
              </a:path>
            </a:pathLst>
          </a:custGeom>
          <a:solidFill>
            <a:srgbClr val="C3C5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1022;p34">
            <a:extLst>
              <a:ext uri="{FF2B5EF4-FFF2-40B4-BE49-F238E27FC236}">
                <a16:creationId xmlns:a16="http://schemas.microsoft.com/office/drawing/2014/main" id="{71CCE5C5-7075-5048-B19E-3789E9DDFC64}"/>
              </a:ext>
            </a:extLst>
          </p:cNvPr>
          <p:cNvSpPr>
            <a:spLocks/>
          </p:cNvSpPr>
          <p:nvPr/>
        </p:nvSpPr>
        <p:spPr bwMode="auto">
          <a:xfrm>
            <a:off x="5213038" y="4261631"/>
            <a:ext cx="1366838" cy="1179513"/>
          </a:xfrm>
          <a:custGeom>
            <a:avLst/>
            <a:gdLst>
              <a:gd name="T0" fmla="*/ 165 w 318"/>
              <a:gd name="T1" fmla="*/ 271 h 274"/>
              <a:gd name="T2" fmla="*/ 317 w 318"/>
              <a:gd name="T3" fmla="*/ 14 h 274"/>
              <a:gd name="T4" fmla="*/ 301 w 318"/>
              <a:gd name="T5" fmla="*/ 3 h 274"/>
              <a:gd name="T6" fmla="*/ 159 w 318"/>
              <a:gd name="T7" fmla="*/ 33 h 274"/>
              <a:gd name="T8" fmla="*/ 16 w 318"/>
              <a:gd name="T9" fmla="*/ 3 h 274"/>
              <a:gd name="T10" fmla="*/ 0 w 318"/>
              <a:gd name="T11" fmla="*/ 14 h 274"/>
              <a:gd name="T12" fmla="*/ 152 w 318"/>
              <a:gd name="T13" fmla="*/ 271 h 274"/>
              <a:gd name="T14" fmla="*/ 165 w 318"/>
              <a:gd name="T15" fmla="*/ 271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8" h="274" extrusionOk="0">
                <a:moveTo>
                  <a:pt x="165" y="271"/>
                </a:moveTo>
                <a:cubicBezTo>
                  <a:pt x="253" y="214"/>
                  <a:pt x="309" y="118"/>
                  <a:pt x="317" y="14"/>
                </a:cubicBezTo>
                <a:cubicBezTo>
                  <a:pt x="318" y="6"/>
                  <a:pt x="309" y="0"/>
                  <a:pt x="301" y="3"/>
                </a:cubicBezTo>
                <a:cubicBezTo>
                  <a:pt x="256" y="23"/>
                  <a:pt x="208" y="33"/>
                  <a:pt x="159" y="33"/>
                </a:cubicBezTo>
                <a:cubicBezTo>
                  <a:pt x="110" y="33"/>
                  <a:pt x="61" y="23"/>
                  <a:pt x="16" y="3"/>
                </a:cubicBezTo>
                <a:cubicBezTo>
                  <a:pt x="8" y="0"/>
                  <a:pt x="0" y="6"/>
                  <a:pt x="0" y="14"/>
                </a:cubicBezTo>
                <a:cubicBezTo>
                  <a:pt x="9" y="118"/>
                  <a:pt x="65" y="214"/>
                  <a:pt x="152" y="271"/>
                </a:cubicBezTo>
                <a:cubicBezTo>
                  <a:pt x="156" y="274"/>
                  <a:pt x="161" y="274"/>
                  <a:pt x="165" y="271"/>
                </a:cubicBezTo>
                <a:close/>
              </a:path>
            </a:pathLst>
          </a:custGeom>
          <a:solidFill>
            <a:srgbClr val="2F52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1023;p34">
            <a:extLst>
              <a:ext uri="{FF2B5EF4-FFF2-40B4-BE49-F238E27FC236}">
                <a16:creationId xmlns:a16="http://schemas.microsoft.com/office/drawing/2014/main" id="{B5188B75-DC2A-A28E-9263-930AA8477220}"/>
              </a:ext>
            </a:extLst>
          </p:cNvPr>
          <p:cNvSpPr>
            <a:spLocks/>
          </p:cNvSpPr>
          <p:nvPr/>
        </p:nvSpPr>
        <p:spPr bwMode="auto">
          <a:xfrm>
            <a:off x="4451038" y="1423181"/>
            <a:ext cx="2889250" cy="1449388"/>
          </a:xfrm>
          <a:custGeom>
            <a:avLst/>
            <a:gdLst>
              <a:gd name="T0" fmla="*/ 336 w 672"/>
              <a:gd name="T1" fmla="*/ 0 h 337"/>
              <a:gd name="T2" fmla="*/ 0 w 672"/>
              <a:gd name="T3" fmla="*/ 307 h 337"/>
              <a:gd name="T4" fmla="*/ 16 w 672"/>
              <a:gd name="T5" fmla="*/ 318 h 337"/>
              <a:gd name="T6" fmla="*/ 156 w 672"/>
              <a:gd name="T7" fmla="*/ 290 h 337"/>
              <a:gd name="T8" fmla="*/ 330 w 672"/>
              <a:gd name="T9" fmla="*/ 335 h 337"/>
              <a:gd name="T10" fmla="*/ 341 w 672"/>
              <a:gd name="T11" fmla="*/ 335 h 337"/>
              <a:gd name="T12" fmla="*/ 516 w 672"/>
              <a:gd name="T13" fmla="*/ 290 h 337"/>
              <a:gd name="T14" fmla="*/ 655 w 672"/>
              <a:gd name="T15" fmla="*/ 318 h 337"/>
              <a:gd name="T16" fmla="*/ 671 w 672"/>
              <a:gd name="T17" fmla="*/ 307 h 337"/>
              <a:gd name="T18" fmla="*/ 336 w 672"/>
              <a:gd name="T19" fmla="*/ 0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72" h="337" extrusionOk="0">
                <a:moveTo>
                  <a:pt x="336" y="0"/>
                </a:moveTo>
                <a:cubicBezTo>
                  <a:pt x="160" y="0"/>
                  <a:pt x="15" y="135"/>
                  <a:pt x="0" y="307"/>
                </a:cubicBezTo>
                <a:cubicBezTo>
                  <a:pt x="0" y="315"/>
                  <a:pt x="8" y="322"/>
                  <a:pt x="16" y="318"/>
                </a:cubicBezTo>
                <a:cubicBezTo>
                  <a:pt x="60" y="299"/>
                  <a:pt x="108" y="290"/>
                  <a:pt x="156" y="290"/>
                </a:cubicBezTo>
                <a:cubicBezTo>
                  <a:pt x="217" y="290"/>
                  <a:pt x="277" y="305"/>
                  <a:pt x="330" y="335"/>
                </a:cubicBezTo>
                <a:cubicBezTo>
                  <a:pt x="334" y="337"/>
                  <a:pt x="338" y="337"/>
                  <a:pt x="341" y="335"/>
                </a:cubicBezTo>
                <a:cubicBezTo>
                  <a:pt x="395" y="305"/>
                  <a:pt x="455" y="290"/>
                  <a:pt x="516" y="290"/>
                </a:cubicBezTo>
                <a:cubicBezTo>
                  <a:pt x="564" y="290"/>
                  <a:pt x="611" y="299"/>
                  <a:pt x="655" y="318"/>
                </a:cubicBezTo>
                <a:cubicBezTo>
                  <a:pt x="663" y="321"/>
                  <a:pt x="672" y="315"/>
                  <a:pt x="671" y="307"/>
                </a:cubicBezTo>
                <a:cubicBezTo>
                  <a:pt x="656" y="135"/>
                  <a:pt x="511" y="0"/>
                  <a:pt x="336" y="0"/>
                </a:cubicBezTo>
                <a:close/>
              </a:path>
            </a:pathLst>
          </a:custGeom>
          <a:solidFill>
            <a:srgbClr val="FAC3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1024;p34">
            <a:extLst>
              <a:ext uri="{FF2B5EF4-FFF2-40B4-BE49-F238E27FC236}">
                <a16:creationId xmlns:a16="http://schemas.microsoft.com/office/drawing/2014/main" id="{274F4C8F-D43E-8D7E-BBE0-8170B4B3F0D4}"/>
              </a:ext>
            </a:extLst>
          </p:cNvPr>
          <p:cNvSpPr>
            <a:spLocks/>
          </p:cNvSpPr>
          <p:nvPr/>
        </p:nvSpPr>
        <p:spPr bwMode="auto">
          <a:xfrm>
            <a:off x="4438338" y="2751919"/>
            <a:ext cx="1349375" cy="1343025"/>
          </a:xfrm>
          <a:custGeom>
            <a:avLst/>
            <a:gdLst>
              <a:gd name="T0" fmla="*/ 147 w 314"/>
              <a:gd name="T1" fmla="*/ 307 h 312"/>
              <a:gd name="T2" fmla="*/ 164 w 314"/>
              <a:gd name="T3" fmla="*/ 299 h 312"/>
              <a:gd name="T4" fmla="*/ 210 w 314"/>
              <a:gd name="T5" fmla="*/ 161 h 312"/>
              <a:gd name="T6" fmla="*/ 307 w 314"/>
              <a:gd name="T7" fmla="*/ 52 h 312"/>
              <a:gd name="T8" fmla="*/ 305 w 314"/>
              <a:gd name="T9" fmla="*/ 33 h 312"/>
              <a:gd name="T10" fmla="*/ 159 w 314"/>
              <a:gd name="T11" fmla="*/ 0 h 312"/>
              <a:gd name="T12" fmla="*/ 0 w 314"/>
              <a:gd name="T13" fmla="*/ 40 h 312"/>
              <a:gd name="T14" fmla="*/ 147 w 314"/>
              <a:gd name="T15" fmla="*/ 307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4" h="312" extrusionOk="0">
                <a:moveTo>
                  <a:pt x="147" y="307"/>
                </a:moveTo>
                <a:cubicBezTo>
                  <a:pt x="154" y="312"/>
                  <a:pt x="163" y="308"/>
                  <a:pt x="164" y="299"/>
                </a:cubicBezTo>
                <a:cubicBezTo>
                  <a:pt x="170" y="251"/>
                  <a:pt x="185" y="203"/>
                  <a:pt x="210" y="161"/>
                </a:cubicBezTo>
                <a:cubicBezTo>
                  <a:pt x="234" y="118"/>
                  <a:pt x="268" y="81"/>
                  <a:pt x="307" y="52"/>
                </a:cubicBezTo>
                <a:cubicBezTo>
                  <a:pt x="314" y="47"/>
                  <a:pt x="313" y="37"/>
                  <a:pt x="305" y="33"/>
                </a:cubicBezTo>
                <a:cubicBezTo>
                  <a:pt x="260" y="11"/>
                  <a:pt x="210" y="0"/>
                  <a:pt x="159" y="0"/>
                </a:cubicBezTo>
                <a:cubicBezTo>
                  <a:pt x="104" y="0"/>
                  <a:pt x="49" y="14"/>
                  <a:pt x="0" y="40"/>
                </a:cubicBezTo>
                <a:cubicBezTo>
                  <a:pt x="4" y="147"/>
                  <a:pt x="59" y="247"/>
                  <a:pt x="147" y="307"/>
                </a:cubicBezTo>
                <a:close/>
              </a:path>
            </a:pathLst>
          </a:custGeom>
          <a:solidFill>
            <a:srgbClr val="E241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1025;p34">
            <a:extLst>
              <a:ext uri="{FF2B5EF4-FFF2-40B4-BE49-F238E27FC236}">
                <a16:creationId xmlns:a16="http://schemas.microsoft.com/office/drawing/2014/main" id="{92A0069F-1233-1305-B281-DB14939694A4}"/>
              </a:ext>
            </a:extLst>
          </p:cNvPr>
          <p:cNvSpPr>
            <a:spLocks/>
          </p:cNvSpPr>
          <p:nvPr/>
        </p:nvSpPr>
        <p:spPr bwMode="auto">
          <a:xfrm>
            <a:off x="6021076" y="2761444"/>
            <a:ext cx="1319212" cy="1316037"/>
          </a:xfrm>
          <a:custGeom>
            <a:avLst/>
            <a:gdLst>
              <a:gd name="T0" fmla="*/ 9 w 307"/>
              <a:gd name="T1" fmla="*/ 31 h 306"/>
              <a:gd name="T2" fmla="*/ 7 w 307"/>
              <a:gd name="T3" fmla="*/ 51 h 306"/>
              <a:gd name="T4" fmla="*/ 101 w 307"/>
              <a:gd name="T5" fmla="*/ 158 h 306"/>
              <a:gd name="T6" fmla="*/ 147 w 307"/>
              <a:gd name="T7" fmla="*/ 293 h 306"/>
              <a:gd name="T8" fmla="*/ 165 w 307"/>
              <a:gd name="T9" fmla="*/ 301 h 306"/>
              <a:gd name="T10" fmla="*/ 307 w 307"/>
              <a:gd name="T11" fmla="*/ 46 h 306"/>
              <a:gd name="T12" fmla="*/ 301 w 307"/>
              <a:gd name="T13" fmla="*/ 35 h 306"/>
              <a:gd name="T14" fmla="*/ 151 w 307"/>
              <a:gd name="T15" fmla="*/ 0 h 306"/>
              <a:gd name="T16" fmla="*/ 9 w 307"/>
              <a:gd name="T17" fmla="*/ 31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7" h="306" extrusionOk="0">
                <a:moveTo>
                  <a:pt x="9" y="31"/>
                </a:moveTo>
                <a:cubicBezTo>
                  <a:pt x="1" y="35"/>
                  <a:pt x="0" y="45"/>
                  <a:pt x="7" y="51"/>
                </a:cubicBezTo>
                <a:cubicBezTo>
                  <a:pt x="45" y="79"/>
                  <a:pt x="77" y="116"/>
                  <a:pt x="101" y="158"/>
                </a:cubicBezTo>
                <a:cubicBezTo>
                  <a:pt x="126" y="199"/>
                  <a:pt x="141" y="246"/>
                  <a:pt x="147" y="293"/>
                </a:cubicBezTo>
                <a:cubicBezTo>
                  <a:pt x="148" y="302"/>
                  <a:pt x="158" y="306"/>
                  <a:pt x="165" y="301"/>
                </a:cubicBezTo>
                <a:cubicBezTo>
                  <a:pt x="248" y="243"/>
                  <a:pt x="301" y="149"/>
                  <a:pt x="307" y="46"/>
                </a:cubicBezTo>
                <a:cubicBezTo>
                  <a:pt x="307" y="42"/>
                  <a:pt x="305" y="38"/>
                  <a:pt x="301" y="35"/>
                </a:cubicBezTo>
                <a:cubicBezTo>
                  <a:pt x="254" y="12"/>
                  <a:pt x="202" y="0"/>
                  <a:pt x="151" y="0"/>
                </a:cubicBezTo>
                <a:cubicBezTo>
                  <a:pt x="101" y="0"/>
                  <a:pt x="53" y="11"/>
                  <a:pt x="9" y="31"/>
                </a:cubicBezTo>
                <a:close/>
              </a:path>
            </a:pathLst>
          </a:custGeom>
          <a:solidFill>
            <a:srgbClr val="616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Google Shape;1039;p34">
            <a:extLst>
              <a:ext uri="{FF2B5EF4-FFF2-40B4-BE49-F238E27FC236}">
                <a16:creationId xmlns:a16="http://schemas.microsoft.com/office/drawing/2014/main" id="{33686771-8CB1-F90D-EF51-97C78AEDE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770" y="3001156"/>
            <a:ext cx="3753989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/>
            <a:r>
              <a:rPr lang="ar-SA" sz="2400" b="1" kern="0" dirty="0">
                <a:solidFill>
                  <a:srgbClr val="61605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الإعلان</a:t>
            </a:r>
          </a:p>
          <a:p>
            <a:pPr lvl="0"/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الإعلان المخصص والذي من خلاله يمكن للشركات الوصول إلى العملاء المحتملين.</a:t>
            </a:r>
          </a:p>
        </p:txBody>
      </p:sp>
      <p:sp>
        <p:nvSpPr>
          <p:cNvPr id="23" name="Google Shape;1040;p34">
            <a:extLst>
              <a:ext uri="{FF2B5EF4-FFF2-40B4-BE49-F238E27FC236}">
                <a16:creationId xmlns:a16="http://schemas.microsoft.com/office/drawing/2014/main" id="{308E097C-36A2-AD4A-0E41-F32FA4AEA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151" y="4851387"/>
            <a:ext cx="316185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/>
            <a:r>
              <a:rPr lang="ar-SA" sz="2400" b="1" kern="0" dirty="0">
                <a:solidFill>
                  <a:srgbClr val="C3C5C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النقل</a:t>
            </a:r>
          </a:p>
          <a:p>
            <a:pPr lvl="0"/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سيارات ذاتية القيادة لحل مشكلة الازدحام المروري في المدن الذكية.</a:t>
            </a:r>
          </a:p>
        </p:txBody>
      </p:sp>
      <p:sp>
        <p:nvSpPr>
          <p:cNvPr id="24" name="Google Shape;1041;p34">
            <a:extLst>
              <a:ext uri="{FF2B5EF4-FFF2-40B4-BE49-F238E27FC236}">
                <a16:creationId xmlns:a16="http://schemas.microsoft.com/office/drawing/2014/main" id="{D23319DE-0AF9-9B44-4662-57D5E5DBB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6" y="4849461"/>
            <a:ext cx="34686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/>
            <a:r>
              <a:rPr lang="ar-SA" sz="2400" b="1" kern="0" dirty="0">
                <a:solidFill>
                  <a:srgbClr val="2F526B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الطاقة</a:t>
            </a:r>
          </a:p>
          <a:p>
            <a:pPr lvl="0"/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خفض تكاليف استخدام الطاقة في القطاعين الصناعي والمدني مما يوفر مليارات الريالات كل عام.</a:t>
            </a:r>
          </a:p>
        </p:txBody>
      </p:sp>
      <p:sp>
        <p:nvSpPr>
          <p:cNvPr id="25" name="Google Shape;1042;p34">
            <a:extLst>
              <a:ext uri="{FF2B5EF4-FFF2-40B4-BE49-F238E27FC236}">
                <a16:creationId xmlns:a16="http://schemas.microsoft.com/office/drawing/2014/main" id="{02C2C783-CB19-B037-36AC-36E586D6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9887" y="3071883"/>
            <a:ext cx="36687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/>
            <a:r>
              <a:rPr lang="ar-SA" sz="2400" b="1" kern="0" dirty="0">
                <a:solidFill>
                  <a:srgbClr val="23929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التقنية الحيوية</a:t>
            </a:r>
          </a:p>
          <a:p>
            <a:pPr lvl="0"/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التطوير السريع للأدوية والعلاجات الجديدة وتقدم الطب الشخصي المخصص.</a:t>
            </a:r>
          </a:p>
        </p:txBody>
      </p:sp>
      <p:sp>
        <p:nvSpPr>
          <p:cNvPr id="26" name="Google Shape;1043;p34">
            <a:extLst>
              <a:ext uri="{FF2B5EF4-FFF2-40B4-BE49-F238E27FC236}">
                <a16:creationId xmlns:a16="http://schemas.microsoft.com/office/drawing/2014/main" id="{DF00D6D0-B4DE-DA3D-F775-BA49CC33C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9862" y="1102474"/>
            <a:ext cx="4175125" cy="67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/>
            <a:r>
              <a:rPr lang="ar-SA" sz="2400" b="1" kern="0" dirty="0">
                <a:solidFill>
                  <a:srgbClr val="E2412A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ذكاء الأعمال</a:t>
            </a:r>
          </a:p>
          <a:p>
            <a:pPr lvl="0"/>
            <a:r>
              <a:rPr lang="ar-SA" sz="2000" b="1" kern="0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اتخاذ قرارات إستراتيجية بناءً على الأفكار الرئيسة من البيانات المعالجة.</a:t>
            </a:r>
          </a:p>
        </p:txBody>
      </p:sp>
    </p:spTree>
    <p:extLst>
      <p:ext uri="{BB962C8B-B14F-4D97-AF65-F5344CB8AC3E}">
        <p14:creationId xmlns:p14="http://schemas.microsoft.com/office/powerpoint/2010/main" val="36364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2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5" grpId="0" animBg="1"/>
          <p:bldP spid="6" grpId="0" animBg="1"/>
          <p:bldP spid="7" grpId="0" animBg="1"/>
          <p:bldP spid="9" grpId="0" animBg="1"/>
          <p:bldP spid="22" grpId="0"/>
          <p:bldP spid="23" grpId="0"/>
          <p:bldP spid="2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animBg="1"/>
          <p:bldP spid="4" grpId="0" animBg="1"/>
          <p:bldP spid="5" grpId="0" animBg="1"/>
          <p:bldP spid="6" grpId="0" animBg="1"/>
          <p:bldP spid="7" grpId="0" animBg="1"/>
          <p:bldP spid="9" grpId="0" animBg="1"/>
          <p:bldP spid="22" grpId="0"/>
          <p:bldP spid="23" grpId="0"/>
          <p:bldP spid="24" grpId="0"/>
          <p:bldP spid="25" grpId="0"/>
          <p:bldP spid="2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نموذج تعلم الآلة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5098DB2-0EED-EC53-485D-160FABAA4CD5}"/>
              </a:ext>
            </a:extLst>
          </p:cNvPr>
          <p:cNvSpPr txBox="1"/>
          <p:nvPr/>
        </p:nvSpPr>
        <p:spPr>
          <a:xfrm>
            <a:off x="542143" y="974272"/>
            <a:ext cx="111077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في هذا المشروع، سنتعرف أكثر على تعلم الآلة من خلال تدريب جهاز الحاسب الخاص بك على أداء مهام معقدة وذلك باستخدام منصة تعلم الآلة للأطفال.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حيث سيتم تدريب جهاز الحاسب للتعرف على الصور، أو النصوص، أو الأرقام، أو الأصوات، والتي تعتمد على الشبكة العنكبوتية بالكامل ولا تتطلب أي تثبيت أو إعداد معقد لاستخدامها. </a:t>
            </a:r>
            <a:endParaRPr kumimoji="0" lang="ar-SA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BDB968F-7883-B3BF-765C-9FB92235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25" y="2543932"/>
            <a:ext cx="7908639" cy="41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0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نموذج تعلم الآلة</a:t>
            </a:r>
          </a:p>
        </p:txBody>
      </p:sp>
      <p:pic>
        <p:nvPicPr>
          <p:cNvPr id="3" name="صورة 2">
            <a:hlinkClick r:id="rId2"/>
            <a:extLst>
              <a:ext uri="{FF2B5EF4-FFF2-40B4-BE49-F238E27FC236}">
                <a16:creationId xmlns:a16="http://schemas.microsoft.com/office/drawing/2014/main" id="{283BDFB6-B10A-9B38-4FA8-D52201BFF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26" y="1752209"/>
            <a:ext cx="1895475" cy="1914525"/>
          </a:xfrm>
          <a:prstGeom prst="rect">
            <a:avLst/>
          </a:prstGeom>
        </p:spPr>
      </p:pic>
      <p:pic>
        <p:nvPicPr>
          <p:cNvPr id="5" name="صورة 4">
            <a:hlinkClick r:id="rId4"/>
            <a:extLst>
              <a:ext uri="{FF2B5EF4-FFF2-40B4-BE49-F238E27FC236}">
                <a16:creationId xmlns:a16="http://schemas.microsoft.com/office/drawing/2014/main" id="{C06A6163-D071-9809-4649-F0AD578D8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926" y="4305299"/>
            <a:ext cx="1933575" cy="19050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7B6274A-7537-2730-A8B7-02B158D974B2}"/>
              </a:ext>
            </a:extLst>
          </p:cNvPr>
          <p:cNvSpPr txBox="1"/>
          <p:nvPr/>
        </p:nvSpPr>
        <p:spPr>
          <a:xfrm>
            <a:off x="3432747" y="1697203"/>
            <a:ext cx="85106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في هذا الدرس سوف تستخدم المنصة في الموقع هذا لإنشاء نموذج تعلم الاله . ستدرب الحاسب ليتعرف على ثلاثة أنواع مختلفة من المركبات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D5393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 السيارات , الطائرات , السفن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 ستعطي الحاسب صورة للمركبة , وسيضيف الحاسب المركبة .</a:t>
            </a:r>
            <a:endParaRPr lang="ar-SA" sz="28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448DA6D-27F9-2B0E-E728-92E34F88BD1E}"/>
              </a:ext>
            </a:extLst>
          </p:cNvPr>
          <p:cNvSpPr txBox="1"/>
          <p:nvPr/>
        </p:nvSpPr>
        <p:spPr>
          <a:xfrm>
            <a:off x="3087974" y="4615699"/>
            <a:ext cx="88554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لتدريب نموذجك ستحتاج الى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23929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صور لأنواع مختلفة من المركبات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يمكنك العثور عليها على الموقع الالكتروني هذا.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774596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إنشاء نموذج تعلم الآلة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12CB6E6-B15E-CF8F-4662-0FF0266E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21" y="1119673"/>
            <a:ext cx="80010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36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مشروع في تعلم الآلة</a:t>
            </a:r>
          </a:p>
        </p:txBody>
      </p:sp>
      <p:sp>
        <p:nvSpPr>
          <p:cNvPr id="2" name="Google Shape;299;p14">
            <a:extLst>
              <a:ext uri="{FF2B5EF4-FFF2-40B4-BE49-F238E27FC236}">
                <a16:creationId xmlns:a16="http://schemas.microsoft.com/office/drawing/2014/main" id="{2F818976-B6D4-7F6C-38E4-B1F7AFA37738}"/>
              </a:ext>
            </a:extLst>
          </p:cNvPr>
          <p:cNvSpPr>
            <a:spLocks/>
          </p:cNvSpPr>
          <p:nvPr/>
        </p:nvSpPr>
        <p:spPr bwMode="auto">
          <a:xfrm>
            <a:off x="2148433" y="1132408"/>
            <a:ext cx="2760663" cy="635000"/>
          </a:xfrm>
          <a:custGeom>
            <a:avLst/>
            <a:gdLst>
              <a:gd name="T0" fmla="*/ 669 w 753"/>
              <a:gd name="T1" fmla="*/ 173 h 173"/>
              <a:gd name="T2" fmla="*/ 10 w 753"/>
              <a:gd name="T3" fmla="*/ 173 h 173"/>
              <a:gd name="T4" fmla="*/ 3 w 753"/>
              <a:gd name="T5" fmla="*/ 164 h 173"/>
              <a:gd name="T6" fmla="*/ 73 w 753"/>
              <a:gd name="T7" fmla="*/ 89 h 173"/>
              <a:gd name="T8" fmla="*/ 73 w 753"/>
              <a:gd name="T9" fmla="*/ 83 h 173"/>
              <a:gd name="T10" fmla="*/ 3 w 753"/>
              <a:gd name="T11" fmla="*/ 8 h 173"/>
              <a:gd name="T12" fmla="*/ 10 w 753"/>
              <a:gd name="T13" fmla="*/ 0 h 173"/>
              <a:gd name="T14" fmla="*/ 669 w 753"/>
              <a:gd name="T15" fmla="*/ 0 h 173"/>
              <a:gd name="T16" fmla="*/ 675 w 753"/>
              <a:gd name="T17" fmla="*/ 2 h 173"/>
              <a:gd name="T18" fmla="*/ 751 w 753"/>
              <a:gd name="T19" fmla="*/ 83 h 173"/>
              <a:gd name="T20" fmla="*/ 751 w 753"/>
              <a:gd name="T21" fmla="*/ 89 h 173"/>
              <a:gd name="T22" fmla="*/ 675 w 753"/>
              <a:gd name="T23" fmla="*/ 170 h 173"/>
              <a:gd name="T24" fmla="*/ 669 w 753"/>
              <a:gd name="T2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3" h="173" extrusionOk="0">
                <a:moveTo>
                  <a:pt x="669" y="173"/>
                </a:moveTo>
                <a:cubicBezTo>
                  <a:pt x="10" y="173"/>
                  <a:pt x="10" y="173"/>
                  <a:pt x="10" y="173"/>
                </a:cubicBezTo>
                <a:cubicBezTo>
                  <a:pt x="3" y="173"/>
                  <a:pt x="0" y="168"/>
                  <a:pt x="3" y="164"/>
                </a:cubicBezTo>
                <a:cubicBezTo>
                  <a:pt x="73" y="89"/>
                  <a:pt x="73" y="89"/>
                  <a:pt x="73" y="89"/>
                </a:cubicBezTo>
                <a:cubicBezTo>
                  <a:pt x="75" y="87"/>
                  <a:pt x="75" y="85"/>
                  <a:pt x="73" y="83"/>
                </a:cubicBezTo>
                <a:cubicBezTo>
                  <a:pt x="3" y="8"/>
                  <a:pt x="3" y="8"/>
                  <a:pt x="3" y="8"/>
                </a:cubicBezTo>
                <a:cubicBezTo>
                  <a:pt x="0" y="4"/>
                  <a:pt x="3" y="0"/>
                  <a:pt x="10" y="0"/>
                </a:cubicBezTo>
                <a:cubicBezTo>
                  <a:pt x="669" y="0"/>
                  <a:pt x="669" y="0"/>
                  <a:pt x="669" y="0"/>
                </a:cubicBezTo>
                <a:cubicBezTo>
                  <a:pt x="671" y="0"/>
                  <a:pt x="674" y="1"/>
                  <a:pt x="675" y="2"/>
                </a:cubicBezTo>
                <a:cubicBezTo>
                  <a:pt x="751" y="83"/>
                  <a:pt x="751" y="83"/>
                  <a:pt x="751" y="83"/>
                </a:cubicBezTo>
                <a:cubicBezTo>
                  <a:pt x="753" y="85"/>
                  <a:pt x="753" y="87"/>
                  <a:pt x="751" y="89"/>
                </a:cubicBezTo>
                <a:cubicBezTo>
                  <a:pt x="675" y="170"/>
                  <a:pt x="675" y="170"/>
                  <a:pt x="675" y="170"/>
                </a:cubicBezTo>
                <a:cubicBezTo>
                  <a:pt x="674" y="172"/>
                  <a:pt x="671" y="173"/>
                  <a:pt x="669" y="173"/>
                </a:cubicBezTo>
                <a:close/>
              </a:path>
            </a:pathLst>
          </a:custGeom>
          <a:solidFill>
            <a:srgbClr val="6160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300;p14">
            <a:extLst>
              <a:ext uri="{FF2B5EF4-FFF2-40B4-BE49-F238E27FC236}">
                <a16:creationId xmlns:a16="http://schemas.microsoft.com/office/drawing/2014/main" id="{AD857259-62B9-CA9D-793A-34176DBCB12F}"/>
              </a:ext>
            </a:extLst>
          </p:cNvPr>
          <p:cNvSpPr>
            <a:spLocks/>
          </p:cNvSpPr>
          <p:nvPr/>
        </p:nvSpPr>
        <p:spPr bwMode="auto">
          <a:xfrm>
            <a:off x="4766221" y="1132408"/>
            <a:ext cx="2760662" cy="635000"/>
          </a:xfrm>
          <a:custGeom>
            <a:avLst/>
            <a:gdLst>
              <a:gd name="T0" fmla="*/ 669 w 753"/>
              <a:gd name="T1" fmla="*/ 173 h 173"/>
              <a:gd name="T2" fmla="*/ 9 w 753"/>
              <a:gd name="T3" fmla="*/ 173 h 173"/>
              <a:gd name="T4" fmla="*/ 3 w 753"/>
              <a:gd name="T5" fmla="*/ 164 h 173"/>
              <a:gd name="T6" fmla="*/ 73 w 753"/>
              <a:gd name="T7" fmla="*/ 89 h 173"/>
              <a:gd name="T8" fmla="*/ 73 w 753"/>
              <a:gd name="T9" fmla="*/ 83 h 173"/>
              <a:gd name="T10" fmla="*/ 3 w 753"/>
              <a:gd name="T11" fmla="*/ 8 h 173"/>
              <a:gd name="T12" fmla="*/ 9 w 753"/>
              <a:gd name="T13" fmla="*/ 0 h 173"/>
              <a:gd name="T14" fmla="*/ 669 w 753"/>
              <a:gd name="T15" fmla="*/ 0 h 173"/>
              <a:gd name="T16" fmla="*/ 675 w 753"/>
              <a:gd name="T17" fmla="*/ 2 h 173"/>
              <a:gd name="T18" fmla="*/ 751 w 753"/>
              <a:gd name="T19" fmla="*/ 83 h 173"/>
              <a:gd name="T20" fmla="*/ 751 w 753"/>
              <a:gd name="T21" fmla="*/ 89 h 173"/>
              <a:gd name="T22" fmla="*/ 675 w 753"/>
              <a:gd name="T23" fmla="*/ 170 h 173"/>
              <a:gd name="T24" fmla="*/ 669 w 753"/>
              <a:gd name="T2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3" h="173" extrusionOk="0">
                <a:moveTo>
                  <a:pt x="66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3" y="173"/>
                  <a:pt x="0" y="168"/>
                  <a:pt x="3" y="164"/>
                </a:cubicBezTo>
                <a:cubicBezTo>
                  <a:pt x="73" y="89"/>
                  <a:pt x="73" y="89"/>
                  <a:pt x="73" y="89"/>
                </a:cubicBezTo>
                <a:cubicBezTo>
                  <a:pt x="75" y="87"/>
                  <a:pt x="75" y="85"/>
                  <a:pt x="73" y="83"/>
                </a:cubicBezTo>
                <a:cubicBezTo>
                  <a:pt x="3" y="8"/>
                  <a:pt x="3" y="8"/>
                  <a:pt x="3" y="8"/>
                </a:cubicBezTo>
                <a:cubicBezTo>
                  <a:pt x="0" y="4"/>
                  <a:pt x="3" y="0"/>
                  <a:pt x="9" y="0"/>
                </a:cubicBezTo>
                <a:cubicBezTo>
                  <a:pt x="669" y="0"/>
                  <a:pt x="669" y="0"/>
                  <a:pt x="669" y="0"/>
                </a:cubicBezTo>
                <a:cubicBezTo>
                  <a:pt x="671" y="0"/>
                  <a:pt x="674" y="1"/>
                  <a:pt x="675" y="2"/>
                </a:cubicBezTo>
                <a:cubicBezTo>
                  <a:pt x="751" y="83"/>
                  <a:pt x="751" y="83"/>
                  <a:pt x="751" y="83"/>
                </a:cubicBezTo>
                <a:cubicBezTo>
                  <a:pt x="753" y="85"/>
                  <a:pt x="753" y="87"/>
                  <a:pt x="751" y="89"/>
                </a:cubicBezTo>
                <a:cubicBezTo>
                  <a:pt x="675" y="170"/>
                  <a:pt x="675" y="170"/>
                  <a:pt x="675" y="170"/>
                </a:cubicBezTo>
                <a:cubicBezTo>
                  <a:pt x="674" y="172"/>
                  <a:pt x="671" y="173"/>
                  <a:pt x="669" y="173"/>
                </a:cubicBezTo>
                <a:close/>
              </a:path>
            </a:pathLst>
          </a:custGeom>
          <a:solidFill>
            <a:srgbClr val="C3C5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301;p14">
            <a:extLst>
              <a:ext uri="{FF2B5EF4-FFF2-40B4-BE49-F238E27FC236}">
                <a16:creationId xmlns:a16="http://schemas.microsoft.com/office/drawing/2014/main" id="{4C4CD667-ED92-16F2-B906-6F6D6A11DA67}"/>
              </a:ext>
            </a:extLst>
          </p:cNvPr>
          <p:cNvSpPr>
            <a:spLocks/>
          </p:cNvSpPr>
          <p:nvPr/>
        </p:nvSpPr>
        <p:spPr bwMode="auto">
          <a:xfrm>
            <a:off x="7384008" y="1132408"/>
            <a:ext cx="2759075" cy="635000"/>
          </a:xfrm>
          <a:custGeom>
            <a:avLst/>
            <a:gdLst>
              <a:gd name="T0" fmla="*/ 669 w 753"/>
              <a:gd name="T1" fmla="*/ 173 h 173"/>
              <a:gd name="T2" fmla="*/ 9 w 753"/>
              <a:gd name="T3" fmla="*/ 173 h 173"/>
              <a:gd name="T4" fmla="*/ 3 w 753"/>
              <a:gd name="T5" fmla="*/ 164 h 173"/>
              <a:gd name="T6" fmla="*/ 73 w 753"/>
              <a:gd name="T7" fmla="*/ 89 h 173"/>
              <a:gd name="T8" fmla="*/ 73 w 753"/>
              <a:gd name="T9" fmla="*/ 83 h 173"/>
              <a:gd name="T10" fmla="*/ 3 w 753"/>
              <a:gd name="T11" fmla="*/ 8 h 173"/>
              <a:gd name="T12" fmla="*/ 9 w 753"/>
              <a:gd name="T13" fmla="*/ 0 h 173"/>
              <a:gd name="T14" fmla="*/ 669 w 753"/>
              <a:gd name="T15" fmla="*/ 0 h 173"/>
              <a:gd name="T16" fmla="*/ 675 w 753"/>
              <a:gd name="T17" fmla="*/ 2 h 173"/>
              <a:gd name="T18" fmla="*/ 751 w 753"/>
              <a:gd name="T19" fmla="*/ 83 h 173"/>
              <a:gd name="T20" fmla="*/ 751 w 753"/>
              <a:gd name="T21" fmla="*/ 89 h 173"/>
              <a:gd name="T22" fmla="*/ 675 w 753"/>
              <a:gd name="T23" fmla="*/ 170 h 173"/>
              <a:gd name="T24" fmla="*/ 669 w 753"/>
              <a:gd name="T25" fmla="*/ 17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53" h="173" extrusionOk="0">
                <a:moveTo>
                  <a:pt x="669" y="173"/>
                </a:moveTo>
                <a:cubicBezTo>
                  <a:pt x="9" y="173"/>
                  <a:pt x="9" y="173"/>
                  <a:pt x="9" y="173"/>
                </a:cubicBezTo>
                <a:cubicBezTo>
                  <a:pt x="3" y="173"/>
                  <a:pt x="0" y="168"/>
                  <a:pt x="3" y="164"/>
                </a:cubicBezTo>
                <a:cubicBezTo>
                  <a:pt x="73" y="89"/>
                  <a:pt x="73" y="89"/>
                  <a:pt x="73" y="89"/>
                </a:cubicBezTo>
                <a:cubicBezTo>
                  <a:pt x="75" y="87"/>
                  <a:pt x="75" y="85"/>
                  <a:pt x="73" y="83"/>
                </a:cubicBezTo>
                <a:cubicBezTo>
                  <a:pt x="3" y="8"/>
                  <a:pt x="3" y="8"/>
                  <a:pt x="3" y="8"/>
                </a:cubicBezTo>
                <a:cubicBezTo>
                  <a:pt x="0" y="4"/>
                  <a:pt x="3" y="0"/>
                  <a:pt x="9" y="0"/>
                </a:cubicBezTo>
                <a:cubicBezTo>
                  <a:pt x="669" y="0"/>
                  <a:pt x="669" y="0"/>
                  <a:pt x="669" y="0"/>
                </a:cubicBezTo>
                <a:cubicBezTo>
                  <a:pt x="671" y="0"/>
                  <a:pt x="674" y="1"/>
                  <a:pt x="675" y="2"/>
                </a:cubicBezTo>
                <a:cubicBezTo>
                  <a:pt x="751" y="83"/>
                  <a:pt x="751" y="83"/>
                  <a:pt x="751" y="83"/>
                </a:cubicBezTo>
                <a:cubicBezTo>
                  <a:pt x="753" y="85"/>
                  <a:pt x="753" y="87"/>
                  <a:pt x="751" y="89"/>
                </a:cubicBezTo>
                <a:cubicBezTo>
                  <a:pt x="675" y="170"/>
                  <a:pt x="675" y="170"/>
                  <a:pt x="675" y="170"/>
                </a:cubicBezTo>
                <a:cubicBezTo>
                  <a:pt x="674" y="172"/>
                  <a:pt x="671" y="173"/>
                  <a:pt x="669" y="173"/>
                </a:cubicBezTo>
                <a:close/>
              </a:path>
            </a:pathLst>
          </a:custGeom>
          <a:solidFill>
            <a:srgbClr val="2F52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5" name="Google Shape;311;p14">
            <a:extLst>
              <a:ext uri="{FF2B5EF4-FFF2-40B4-BE49-F238E27FC236}">
                <a16:creationId xmlns:a16="http://schemas.microsoft.com/office/drawing/2014/main" id="{0103C24C-B63B-1C58-9CEA-39F2786AF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433" y="1767408"/>
            <a:ext cx="16097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ctr" rtl="0" fontAlgn="base">
              <a:spcBef>
                <a:spcPct val="0"/>
              </a:spcBef>
              <a:spcAft>
                <a:spcPct val="0"/>
              </a:spcAft>
              <a:buClr>
                <a:srgbClr val="61605E"/>
              </a:buClr>
              <a:buSzPts val="2300"/>
            </a:pPr>
            <a:r>
              <a:rPr lang="ar-SA" altLang="en-US" sz="2800" b="1" dirty="0">
                <a:solidFill>
                  <a:srgbClr val="61605E"/>
                </a:solidFill>
                <a:latin typeface="Calibri" panose="020F0502020204030204" pitchFamily="34" charset="0"/>
                <a:cs typeface="Calibri" panose="020F0502020204030204" pitchFamily="34" charset="0"/>
                <a:sym typeface="Open Sans Semibold" panose="020B0706030804020204" pitchFamily="34" charset="0"/>
              </a:rPr>
              <a:t>الانشاء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312;p14">
            <a:extLst>
              <a:ext uri="{FF2B5EF4-FFF2-40B4-BE49-F238E27FC236}">
                <a16:creationId xmlns:a16="http://schemas.microsoft.com/office/drawing/2014/main" id="{0F593728-38B7-C61F-7813-23E827640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6917" y="1829763"/>
            <a:ext cx="16097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ctr" rtl="0" fontAlgn="base">
              <a:spcBef>
                <a:spcPct val="0"/>
              </a:spcBef>
              <a:spcAft>
                <a:spcPct val="0"/>
              </a:spcAft>
              <a:buClr>
                <a:srgbClr val="9A9C9B"/>
              </a:buClr>
              <a:buSzPts val="2300"/>
            </a:pPr>
            <a:r>
              <a:rPr lang="ar-SA" altLang="en-US" sz="2800" b="1" dirty="0">
                <a:solidFill>
                  <a:srgbClr val="9A9C9B"/>
                </a:solidFill>
                <a:latin typeface="Calibri" panose="020F0502020204030204" pitchFamily="34" charset="0"/>
                <a:cs typeface="Calibri" panose="020F0502020204030204" pitchFamily="34" charset="0"/>
                <a:sym typeface="Open Sans Semibold" panose="020B0706030804020204" pitchFamily="34" charset="0"/>
              </a:rPr>
              <a:t>الاختيار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313;p14">
            <a:extLst>
              <a:ext uri="{FF2B5EF4-FFF2-40B4-BE49-F238E27FC236}">
                <a16:creationId xmlns:a16="http://schemas.microsoft.com/office/drawing/2014/main" id="{463EAD21-76CF-F5AC-21A7-AEA1460C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613" y="1844954"/>
            <a:ext cx="16097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ctr" rtl="0" fontAlgn="base">
              <a:spcBef>
                <a:spcPct val="0"/>
              </a:spcBef>
              <a:spcAft>
                <a:spcPct val="0"/>
              </a:spcAft>
              <a:buClr>
                <a:srgbClr val="2F526B"/>
              </a:buClr>
              <a:buSzPts val="2300"/>
            </a:pPr>
            <a:r>
              <a:rPr lang="ar-SA" altLang="en-US" sz="2800" b="1" dirty="0">
                <a:solidFill>
                  <a:srgbClr val="2F526B"/>
                </a:solidFill>
                <a:latin typeface="Calibri" panose="020F0502020204030204" pitchFamily="34" charset="0"/>
                <a:cs typeface="Calibri" panose="020F0502020204030204" pitchFamily="34" charset="0"/>
                <a:sym typeface="Open Sans Semibold" panose="020B0706030804020204" pitchFamily="34" charset="0"/>
              </a:rPr>
              <a:t>التدريب</a:t>
            </a:r>
            <a:endParaRPr lang="ar-EG" altLang="en-US" sz="2800" b="1" dirty="0">
              <a:solidFill>
                <a:srgbClr val="2F526B"/>
              </a:solidFill>
              <a:latin typeface="Calibri" panose="020F0502020204030204" pitchFamily="34" charset="0"/>
              <a:cs typeface="Calibri" panose="020F0502020204030204" pitchFamily="34" charset="0"/>
              <a:sym typeface="Open Sans Semibold" panose="020B0706030804020204" pitchFamily="34" charset="0"/>
            </a:endParaRPr>
          </a:p>
        </p:txBody>
      </p:sp>
      <p:sp>
        <p:nvSpPr>
          <p:cNvPr id="18" name="Google Shape;318;p14">
            <a:extLst>
              <a:ext uri="{FF2B5EF4-FFF2-40B4-BE49-F238E27FC236}">
                <a16:creationId xmlns:a16="http://schemas.microsoft.com/office/drawing/2014/main" id="{68F0D4F7-62C8-9A5A-7886-E54CB1E82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09" y="2263150"/>
            <a:ext cx="386839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SzPts val="1400"/>
            </a:pPr>
            <a:r>
              <a:rPr lang="ar-EG" alt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Open Sans" panose="020B0606030504020204" pitchFamily="34" charset="0"/>
              </a:rPr>
              <a:t>إنشاء لعبة في سكراتش تستخدم قدرة الحاسب للتعرف على الأمثلة</a:t>
            </a:r>
          </a:p>
          <a:p>
            <a:pPr lvl="0" algn="ctr" rtl="0" fontAlgn="base">
              <a:spcBef>
                <a:spcPct val="0"/>
              </a:spcBef>
              <a:spcAft>
                <a:spcPct val="0"/>
              </a:spcAft>
              <a:buSzPts val="1400"/>
            </a:pPr>
            <a:endParaRPr lang="ar-EG" altLang="en-US" sz="2400" b="1" dirty="0">
              <a:latin typeface="Calibri" panose="020F0502020204030204" pitchFamily="34" charset="0"/>
              <a:cs typeface="Calibri" panose="020F0502020204030204" pitchFamily="34" charset="0"/>
              <a:sym typeface="Open Sans" panose="020B0606030504020204" pitchFamily="34" charset="0"/>
            </a:endParaRPr>
          </a:p>
        </p:txBody>
      </p:sp>
      <p:sp>
        <p:nvSpPr>
          <p:cNvPr id="19" name="Google Shape;319;p14">
            <a:extLst>
              <a:ext uri="{FF2B5EF4-FFF2-40B4-BE49-F238E27FC236}">
                <a16:creationId xmlns:a16="http://schemas.microsoft.com/office/drawing/2014/main" id="{89A29E1D-83B9-D597-FFD4-1F05E250A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7808" y="2329825"/>
            <a:ext cx="2759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ctr" rtl="0" fontAlgn="base">
              <a:spcBef>
                <a:spcPct val="0"/>
              </a:spcBef>
              <a:spcAft>
                <a:spcPct val="0"/>
              </a:spcAft>
              <a:buSzPts val="1400"/>
            </a:pPr>
            <a:r>
              <a:rPr lang="ar-EG" alt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Open Sans" panose="020B0606030504020204" pitchFamily="34" charset="0"/>
              </a:rPr>
              <a:t>استخدام الأمثلة لتدريب الحاسب على التعرف عليها</a:t>
            </a:r>
          </a:p>
        </p:txBody>
      </p:sp>
      <p:sp>
        <p:nvSpPr>
          <p:cNvPr id="20" name="Google Shape;320;p14">
            <a:extLst>
              <a:ext uri="{FF2B5EF4-FFF2-40B4-BE49-F238E27FC236}">
                <a16:creationId xmlns:a16="http://schemas.microsoft.com/office/drawing/2014/main" id="{C4EF1D94-22FC-4717-B46A-DA3D6232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6883" y="2332714"/>
            <a:ext cx="362579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0" algn="ctr" rtl="0" fontAlgn="base">
              <a:spcBef>
                <a:spcPct val="0"/>
              </a:spcBef>
              <a:spcAft>
                <a:spcPct val="0"/>
              </a:spcAft>
              <a:buSzPts val="1400"/>
            </a:pPr>
            <a:r>
              <a:rPr lang="ar-EG" alt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Open Sans" panose="020B0606030504020204" pitchFamily="34" charset="0"/>
              </a:rPr>
              <a:t>جمع أمثلة للأشياء المراد من الحاسب</a:t>
            </a:r>
            <a:r>
              <a:rPr lang="ar-SA" alt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Open Sans" panose="020B0606030504020204" pitchFamily="34" charset="0"/>
              </a:rPr>
              <a:t> </a:t>
            </a:r>
            <a:r>
              <a:rPr lang="ar-EG" alt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Open Sans" panose="020B0606030504020204" pitchFamily="34" charset="0"/>
              </a:rPr>
              <a:t>التعرف عليها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9343A57C-A392-DCB1-00E4-32E55C8B9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74" y="3177725"/>
            <a:ext cx="4841356" cy="368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5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/>
          <p:bldP spid="6" grpId="0"/>
          <p:bldP spid="7" grpId="0"/>
          <p:bldP spid="18" grpId="0"/>
          <p:bldP spid="19" grpId="0"/>
          <p:bldP spid="2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لإنشاء المشروع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02A84D7-A408-29CA-69C3-6055808F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4" y="1083351"/>
            <a:ext cx="5133975" cy="31623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61B35B-3F75-5638-A546-8B5079B98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57" y="3043862"/>
            <a:ext cx="5114925" cy="343852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57AB7A7-2B41-F89F-52D2-551B181CE6FA}"/>
              </a:ext>
            </a:extLst>
          </p:cNvPr>
          <p:cNvSpPr txBox="1"/>
          <p:nvPr/>
        </p:nvSpPr>
        <p:spPr>
          <a:xfrm>
            <a:off x="3511259" y="4513517"/>
            <a:ext cx="2740498" cy="510778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للمتابعة بدون تسجيل</a:t>
            </a:r>
            <a:endParaRPr lang="ar-SA" sz="2400" dirty="0">
              <a:solidFill>
                <a:srgbClr val="1483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74F9A73-88EC-56B0-EBD3-6D06E363F7E8}"/>
              </a:ext>
            </a:extLst>
          </p:cNvPr>
          <p:cNvSpPr txBox="1"/>
          <p:nvPr/>
        </p:nvSpPr>
        <p:spPr>
          <a:xfrm>
            <a:off x="248700" y="4245651"/>
            <a:ext cx="2197510" cy="510778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الدخول إلى المنصة</a:t>
            </a:r>
            <a:endParaRPr lang="ar-SA" sz="2400" dirty="0">
              <a:solidFill>
                <a:srgbClr val="1483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97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025AFEB-5130-8B5E-65C4-A1E0A7F4E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01" y="2875770"/>
            <a:ext cx="7505700" cy="3457575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لإنشاء المشروع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7769C88-A7D4-9A2B-D1F6-9A8B9F23B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01" y="958667"/>
            <a:ext cx="5867400" cy="317182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232E87E-089A-AC94-EAA7-EE401E3FB681}"/>
              </a:ext>
            </a:extLst>
          </p:cNvPr>
          <p:cNvSpPr txBox="1"/>
          <p:nvPr/>
        </p:nvSpPr>
        <p:spPr>
          <a:xfrm>
            <a:off x="1417296" y="2993568"/>
            <a:ext cx="2740498" cy="510778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إضافة مشروع جديد</a:t>
            </a:r>
            <a:endParaRPr lang="ar-SA" sz="2400" dirty="0">
              <a:solidFill>
                <a:srgbClr val="1483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6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الحضور والغياب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FCEA937-6111-CC22-3483-03F11F545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1188080"/>
            <a:ext cx="5541818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71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لإنشاء المشروع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ECFEFC8-0755-E5F0-3FEE-0096CBF96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162" y="1681162"/>
            <a:ext cx="5781675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78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تدريب النموذج</a:t>
            </a:r>
          </a:p>
        </p:txBody>
      </p:sp>
      <p:pic>
        <p:nvPicPr>
          <p:cNvPr id="5" name="رسم 4" descr="شارة 1 مع تعبئة خالصة">
            <a:extLst>
              <a:ext uri="{FF2B5EF4-FFF2-40B4-BE49-F238E27FC236}">
                <a16:creationId xmlns:a16="http://schemas.microsoft.com/office/drawing/2014/main" id="{CAA61B49-E85A-6160-165D-F7CEA104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7993" y="128102"/>
            <a:ext cx="675141" cy="67514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251F633-0784-F5EA-C361-FB5FEBDA8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803243"/>
            <a:ext cx="5734050" cy="3038475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B7C473A6-7E94-7A93-9E38-5C65DCC853E2}"/>
              </a:ext>
            </a:extLst>
          </p:cNvPr>
          <p:cNvGrpSpPr/>
          <p:nvPr/>
        </p:nvGrpSpPr>
        <p:grpSpPr>
          <a:xfrm>
            <a:off x="5753100" y="3257549"/>
            <a:ext cx="6288998" cy="3600450"/>
            <a:chOff x="5753100" y="3257549"/>
            <a:chExt cx="6288998" cy="360045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CE0E6465-7E50-4C9D-F671-C2458283E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28"/>
            <a:stretch/>
          </p:blipFill>
          <p:spPr>
            <a:xfrm>
              <a:off x="5753100" y="3257549"/>
              <a:ext cx="6288998" cy="3600450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2D32760C-C76E-8B69-DFB8-A564A728F7C8}"/>
                </a:ext>
              </a:extLst>
            </p:cNvPr>
            <p:cNvSpPr/>
            <p:nvPr/>
          </p:nvSpPr>
          <p:spPr>
            <a:xfrm>
              <a:off x="5753100" y="5951094"/>
              <a:ext cx="1452463" cy="906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1C6C05-62DD-A3A7-6A46-19B8305578CB}"/>
              </a:ext>
            </a:extLst>
          </p:cNvPr>
          <p:cNvSpPr txBox="1"/>
          <p:nvPr/>
        </p:nvSpPr>
        <p:spPr>
          <a:xfrm>
            <a:off x="1165902" y="3931720"/>
            <a:ext cx="3164169" cy="510778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انقر على تدريب</a:t>
            </a:r>
            <a:endParaRPr lang="ar-SA" sz="2400" dirty="0">
              <a:solidFill>
                <a:srgbClr val="1483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2598C5-9B83-78EB-345A-100BEA03D3E2}"/>
              </a:ext>
            </a:extLst>
          </p:cNvPr>
          <p:cNvSpPr txBox="1"/>
          <p:nvPr/>
        </p:nvSpPr>
        <p:spPr>
          <a:xfrm>
            <a:off x="7315514" y="2551974"/>
            <a:ext cx="3164169" cy="510778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إضافة تسمية جديدة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4EE105F-2F72-BFFD-A8B9-366F6EA81ED7}"/>
              </a:ext>
            </a:extLst>
          </p:cNvPr>
          <p:cNvSpPr txBox="1"/>
          <p:nvPr/>
        </p:nvSpPr>
        <p:spPr>
          <a:xfrm>
            <a:off x="5801734" y="5398752"/>
            <a:ext cx="1669143" cy="715089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اسم المجموعة</a:t>
            </a:r>
          </a:p>
          <a:p>
            <a:pPr algn="ctr" rtl="1"/>
            <a:r>
              <a:rPr lang="ar-SA" sz="18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cars</a:t>
            </a:r>
            <a:endParaRPr lang="ar-SA" sz="1800" dirty="0">
              <a:solidFill>
                <a:srgbClr val="1483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7E99BB2-71AC-54E3-2435-8BF4D89AE202}"/>
              </a:ext>
            </a:extLst>
          </p:cNvPr>
          <p:cNvSpPr txBox="1"/>
          <p:nvPr/>
        </p:nvSpPr>
        <p:spPr>
          <a:xfrm>
            <a:off x="5811953" y="6393778"/>
            <a:ext cx="1669143" cy="408623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اضغط على </a:t>
            </a:r>
            <a:r>
              <a:rPr lang="en-US" sz="18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</a:t>
            </a:r>
          </a:p>
        </p:txBody>
      </p:sp>
    </p:spTree>
    <p:extLst>
      <p:ext uri="{BB962C8B-B14F-4D97-AF65-F5344CB8AC3E}">
        <p14:creationId xmlns:p14="http://schemas.microsoft.com/office/powerpoint/2010/main" val="219951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تدريب النموذج</a:t>
            </a:r>
          </a:p>
        </p:txBody>
      </p:sp>
      <p:pic>
        <p:nvPicPr>
          <p:cNvPr id="5" name="رسم 4" descr="شارة 1 مع تعبئة خالصة">
            <a:extLst>
              <a:ext uri="{FF2B5EF4-FFF2-40B4-BE49-F238E27FC236}">
                <a16:creationId xmlns:a16="http://schemas.microsoft.com/office/drawing/2014/main" id="{CAA61B49-E85A-6160-165D-F7CEA1043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7993" y="128102"/>
            <a:ext cx="675141" cy="67514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0AB3A21-64DC-6992-6E78-1907C6DEE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54" y="982794"/>
            <a:ext cx="5633959" cy="4567841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C1B1E62B-01DF-E636-5078-2DA0BB34DB47}"/>
              </a:ext>
            </a:extLst>
          </p:cNvPr>
          <p:cNvGrpSpPr/>
          <p:nvPr/>
        </p:nvGrpSpPr>
        <p:grpSpPr>
          <a:xfrm>
            <a:off x="6095999" y="1809341"/>
            <a:ext cx="5803847" cy="4673814"/>
            <a:chOff x="5771480" y="996241"/>
            <a:chExt cx="5803847" cy="4673814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9768F79-5B2C-019D-B030-292C71134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1480" y="996241"/>
              <a:ext cx="5803847" cy="4673814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D0820481-C1A7-BFB4-4A9A-295E859F3638}"/>
                </a:ext>
              </a:extLst>
            </p:cNvPr>
            <p:cNvSpPr/>
            <p:nvPr/>
          </p:nvSpPr>
          <p:spPr>
            <a:xfrm>
              <a:off x="5924145" y="5009745"/>
              <a:ext cx="340468" cy="41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3B2A45E-ADFB-A4F5-03E8-ABB7282E4726}"/>
              </a:ext>
            </a:extLst>
          </p:cNvPr>
          <p:cNvSpPr txBox="1"/>
          <p:nvPr/>
        </p:nvSpPr>
        <p:spPr>
          <a:xfrm>
            <a:off x="937950" y="5730186"/>
            <a:ext cx="3972155" cy="919401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اتبع نفس الخطوات لإنشاء التسميات  </a:t>
            </a:r>
            <a:r>
              <a:rPr lang="en-US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ships </a:t>
            </a:r>
            <a:r>
              <a:rPr lang="ar-SA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en-US" sz="24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planes</a:t>
            </a:r>
          </a:p>
        </p:txBody>
      </p:sp>
    </p:spTree>
    <p:extLst>
      <p:ext uri="{BB962C8B-B14F-4D97-AF65-F5344CB8AC3E}">
        <p14:creationId xmlns:p14="http://schemas.microsoft.com/office/powerpoint/2010/main" val="3703063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إضافة الصور من الموقع الالكتروني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396352D-D170-A017-706F-B88B191D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511"/>
            <a:ext cx="6882219" cy="369706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5DEEB82-44CD-6BFB-5AA5-D719F5565C65}"/>
              </a:ext>
            </a:extLst>
          </p:cNvPr>
          <p:cNvGrpSpPr/>
          <p:nvPr/>
        </p:nvGrpSpPr>
        <p:grpSpPr>
          <a:xfrm>
            <a:off x="6886575" y="3905250"/>
            <a:ext cx="5305425" cy="2952750"/>
            <a:chOff x="6886575" y="3905250"/>
            <a:chExt cx="5305425" cy="2952750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956C21C-B1B6-60F7-B006-661442989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6575" y="3905250"/>
              <a:ext cx="5305425" cy="2952750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C63ED51C-EB4A-526D-A237-A8D44673D6FB}"/>
                </a:ext>
              </a:extLst>
            </p:cNvPr>
            <p:cNvSpPr/>
            <p:nvPr/>
          </p:nvSpPr>
          <p:spPr>
            <a:xfrm>
              <a:off x="6940275" y="5939517"/>
              <a:ext cx="592638" cy="446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425903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إضافة الصور من الموقع الالكتروني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94F4BE91-6841-77DB-9351-6DB97A85199C}"/>
              </a:ext>
            </a:extLst>
          </p:cNvPr>
          <p:cNvGrpSpPr/>
          <p:nvPr/>
        </p:nvGrpSpPr>
        <p:grpSpPr>
          <a:xfrm>
            <a:off x="2554741" y="1111476"/>
            <a:ext cx="7343775" cy="5746524"/>
            <a:chOff x="2554741" y="1111476"/>
            <a:chExt cx="7343775" cy="5746524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B9EF568-4189-7BB3-7301-A999A3BE4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4741" y="1111476"/>
              <a:ext cx="7343775" cy="5476875"/>
            </a:xfrm>
            <a:prstGeom prst="rect">
              <a:avLst/>
            </a:prstGeom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9DD280BC-0B1D-4D82-9F1E-CD000FEBCF3F}"/>
                </a:ext>
              </a:extLst>
            </p:cNvPr>
            <p:cNvSpPr/>
            <p:nvPr/>
          </p:nvSpPr>
          <p:spPr>
            <a:xfrm>
              <a:off x="4122057" y="6110514"/>
              <a:ext cx="1741714" cy="747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482472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إضافة الصور من الموقع الالكتروني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B618DA52-E145-F54F-00FD-66946382C7E7}"/>
              </a:ext>
            </a:extLst>
          </p:cNvPr>
          <p:cNvGrpSpPr/>
          <p:nvPr/>
        </p:nvGrpSpPr>
        <p:grpSpPr>
          <a:xfrm>
            <a:off x="2188141" y="962898"/>
            <a:ext cx="7815715" cy="5620463"/>
            <a:chOff x="2228171" y="861299"/>
            <a:chExt cx="7815715" cy="5620463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B9A18107-B5D6-A52C-668B-4CC0D2286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8740" y="985837"/>
              <a:ext cx="7038975" cy="5495925"/>
            </a:xfrm>
            <a:prstGeom prst="rect">
              <a:avLst/>
            </a:prstGeom>
          </p:spPr>
        </p:pic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08C63BCD-F606-DE1C-FFAA-B5ED54BC4288}"/>
                </a:ext>
              </a:extLst>
            </p:cNvPr>
            <p:cNvSpPr/>
            <p:nvPr/>
          </p:nvSpPr>
          <p:spPr>
            <a:xfrm>
              <a:off x="7590971" y="861299"/>
              <a:ext cx="2452915" cy="675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7A96D585-45ED-AE10-5B0C-8ACEFE4B5255}"/>
                </a:ext>
              </a:extLst>
            </p:cNvPr>
            <p:cNvSpPr/>
            <p:nvPr/>
          </p:nvSpPr>
          <p:spPr>
            <a:xfrm>
              <a:off x="2228171" y="5467674"/>
              <a:ext cx="1494741" cy="1014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227299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اختبار النموذج</a:t>
            </a:r>
          </a:p>
        </p:txBody>
      </p:sp>
      <p:pic>
        <p:nvPicPr>
          <p:cNvPr id="4" name="رسم 3" descr="شارة مع تعبئة خالصة">
            <a:extLst>
              <a:ext uri="{FF2B5EF4-FFF2-40B4-BE49-F238E27FC236}">
                <a16:creationId xmlns:a16="http://schemas.microsoft.com/office/drawing/2014/main" id="{980CD8AB-862E-F01D-25AB-781B2BF95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0571" y="70157"/>
            <a:ext cx="791029" cy="7910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7F7B6D0-9395-189F-2E45-83FE41E9D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1186"/>
            <a:ext cx="6162675" cy="33432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B1D1DF9-7479-6ADC-5D90-00DF78580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2685143"/>
            <a:ext cx="5866717" cy="4044755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8B2A39-2E3F-962F-9C73-763FCB0500AA}"/>
              </a:ext>
            </a:extLst>
          </p:cNvPr>
          <p:cNvSpPr txBox="1"/>
          <p:nvPr/>
        </p:nvSpPr>
        <p:spPr>
          <a:xfrm>
            <a:off x="6162675" y="1440028"/>
            <a:ext cx="4644572" cy="783193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الصور تُحفظ تلقائيًا نذهب إلى تعليم واختبار النموذج</a:t>
            </a:r>
            <a:endParaRPr lang="ar-SA" sz="2000" dirty="0">
              <a:solidFill>
                <a:srgbClr val="1483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39B115A-3C09-D4EE-E26B-278338AE29F1}"/>
              </a:ext>
            </a:extLst>
          </p:cNvPr>
          <p:cNvSpPr txBox="1"/>
          <p:nvPr/>
        </p:nvSpPr>
        <p:spPr>
          <a:xfrm>
            <a:off x="2931830" y="5772823"/>
            <a:ext cx="3164169" cy="783193"/>
          </a:xfrm>
          <a:prstGeom prst="roundRect">
            <a:avLst/>
          </a:prstGeom>
          <a:noFill/>
          <a:ln w="28575">
            <a:solidFill>
              <a:srgbClr val="1483CB"/>
            </a:solidFill>
          </a:ln>
        </p:spPr>
        <p:txBody>
          <a:bodyPr wrap="square">
            <a:spAutoFit/>
          </a:bodyPr>
          <a:lstStyle/>
          <a:p>
            <a:pPr algn="ctr" rtl="1"/>
            <a:r>
              <a:rPr lang="ar-SA" sz="2000" b="1" dirty="0">
                <a:solidFill>
                  <a:srgbClr val="1483C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قم  باختبار النموذج باستخدام عينات جديدة</a:t>
            </a:r>
            <a:endParaRPr lang="ar-SA" sz="2000" dirty="0">
              <a:solidFill>
                <a:srgbClr val="1483C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99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اختبار النموذج</a:t>
            </a:r>
          </a:p>
        </p:txBody>
      </p:sp>
      <p:pic>
        <p:nvPicPr>
          <p:cNvPr id="4" name="رسم 3" descr="شارة مع تعبئة خالصة">
            <a:extLst>
              <a:ext uri="{FF2B5EF4-FFF2-40B4-BE49-F238E27FC236}">
                <a16:creationId xmlns:a16="http://schemas.microsoft.com/office/drawing/2014/main" id="{980CD8AB-862E-F01D-25AB-781B2BF95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0571" y="70157"/>
            <a:ext cx="791029" cy="791029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E0D5CBE7-E562-FB68-0A49-3D30B2CB41FF}"/>
              </a:ext>
            </a:extLst>
          </p:cNvPr>
          <p:cNvGrpSpPr/>
          <p:nvPr/>
        </p:nvGrpSpPr>
        <p:grpSpPr>
          <a:xfrm>
            <a:off x="2436585" y="1472049"/>
            <a:ext cx="7912101" cy="3913901"/>
            <a:chOff x="215900" y="803243"/>
            <a:chExt cx="7650842" cy="3480512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6304B52-5F42-45F6-AD48-967A29506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900" y="1035730"/>
              <a:ext cx="7505700" cy="3248025"/>
            </a:xfrm>
            <a:prstGeom prst="rect">
              <a:avLst/>
            </a:prstGeom>
          </p:spPr>
        </p:pic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A0792108-F622-D2B3-4702-30881755C367}"/>
                </a:ext>
              </a:extLst>
            </p:cNvPr>
            <p:cNvSpPr/>
            <p:nvPr/>
          </p:nvSpPr>
          <p:spPr>
            <a:xfrm>
              <a:off x="6473370" y="803243"/>
              <a:ext cx="1393372" cy="7789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011614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اختبار النموذج</a:t>
            </a:r>
          </a:p>
        </p:txBody>
      </p:sp>
      <p:pic>
        <p:nvPicPr>
          <p:cNvPr id="4" name="رسم 3" descr="شارة مع تعبئة خالصة">
            <a:extLst>
              <a:ext uri="{FF2B5EF4-FFF2-40B4-BE49-F238E27FC236}">
                <a16:creationId xmlns:a16="http://schemas.microsoft.com/office/drawing/2014/main" id="{980CD8AB-862E-F01D-25AB-781B2BF95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0571" y="70157"/>
            <a:ext cx="791029" cy="79102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63E643C-10D5-806F-DAE1-D4EF51F94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064" y="1502908"/>
            <a:ext cx="77819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22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تقويم ختامي</a:t>
            </a:r>
          </a:p>
        </p:txBody>
      </p:sp>
      <p:pic>
        <p:nvPicPr>
          <p:cNvPr id="2" name="صورة 1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0EE19989-3B42-F9EF-1D68-5AFD58E364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BFAFA"/>
              </a:clrFrom>
              <a:clrTo>
                <a:srgbClr val="FB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310"/>
            <a:ext cx="12192000" cy="5347369"/>
          </a:xfrm>
          <a:prstGeom prst="rect">
            <a:avLst/>
          </a:prstGeom>
        </p:spPr>
      </p:pic>
      <p:pic>
        <p:nvPicPr>
          <p:cNvPr id="5" name="1" descr="علامة مع تعبئة خالصة">
            <a:extLst>
              <a:ext uri="{FF2B5EF4-FFF2-40B4-BE49-F238E27FC236}">
                <a16:creationId xmlns:a16="http://schemas.microsoft.com/office/drawing/2014/main" id="{8F5F201C-1F51-0A72-C351-B72CA441B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5943" y="1491342"/>
            <a:ext cx="914400" cy="914400"/>
          </a:xfrm>
          <a:prstGeom prst="rect">
            <a:avLst/>
          </a:prstGeom>
        </p:spPr>
      </p:pic>
      <p:pic>
        <p:nvPicPr>
          <p:cNvPr id="6" name="2" descr="علامة مع تعبئة خالصة">
            <a:extLst>
              <a:ext uri="{FF2B5EF4-FFF2-40B4-BE49-F238E27FC236}">
                <a16:creationId xmlns:a16="http://schemas.microsoft.com/office/drawing/2014/main" id="{7E76A23C-12DB-083B-ED41-CD4FF4F7E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799" y="3240314"/>
            <a:ext cx="914400" cy="914400"/>
          </a:xfrm>
          <a:prstGeom prst="rect">
            <a:avLst/>
          </a:prstGeom>
        </p:spPr>
      </p:pic>
      <p:pic>
        <p:nvPicPr>
          <p:cNvPr id="7" name="3" descr="علامة مع تعبئة خالصة">
            <a:extLst>
              <a:ext uri="{FF2B5EF4-FFF2-40B4-BE49-F238E27FC236}">
                <a16:creationId xmlns:a16="http://schemas.microsoft.com/office/drawing/2014/main" id="{DDBD155D-0966-5D6A-3E40-2EA4D2116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83657" y="1948542"/>
            <a:ext cx="914400" cy="914400"/>
          </a:xfrm>
          <a:prstGeom prst="rect">
            <a:avLst/>
          </a:prstGeom>
        </p:spPr>
      </p:pic>
      <p:pic>
        <p:nvPicPr>
          <p:cNvPr id="9" name="4" descr="علامة مع تعبئة خالصة">
            <a:extLst>
              <a:ext uri="{FF2B5EF4-FFF2-40B4-BE49-F238E27FC236}">
                <a16:creationId xmlns:a16="http://schemas.microsoft.com/office/drawing/2014/main" id="{19717707-613E-8015-CEA2-3306164A24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01257" y="4154714"/>
            <a:ext cx="914400" cy="91440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8FF3415-2F0E-8758-24CF-B2583662B7A6}"/>
              </a:ext>
            </a:extLst>
          </p:cNvPr>
          <p:cNvSpPr/>
          <p:nvPr/>
        </p:nvSpPr>
        <p:spPr>
          <a:xfrm>
            <a:off x="6807200" y="2327403"/>
            <a:ext cx="4992914" cy="7547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الخوارزمية هي مجموعة من التعليمات التي تمت برمجة الحاسب إتباعها من أجل معالجة مجموعة البيانات ( )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C07C009-0A33-783F-1966-A688616A6F47}"/>
              </a:ext>
            </a:extLst>
          </p:cNvPr>
          <p:cNvSpPr/>
          <p:nvPr/>
        </p:nvSpPr>
        <p:spPr>
          <a:xfrm>
            <a:off x="391886" y="2779485"/>
            <a:ext cx="5363028" cy="7547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يقوم نموذج تعلم الآلة بأخذ بيانات شديدة التعقيد ويحولها إلى مخرجات محددة بوضوح في شكل يمكن للبشر قراءته ( )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59B692F-2034-B3DF-C088-24694157843A}"/>
              </a:ext>
            </a:extLst>
          </p:cNvPr>
          <p:cNvSpPr/>
          <p:nvPr/>
        </p:nvSpPr>
        <p:spPr>
          <a:xfrm>
            <a:off x="4513941" y="4084965"/>
            <a:ext cx="4992914" cy="7547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الطاقة من تطبيقات تعلم الآلة وتتمثل في تحليل أنماط المواطنين للحصول على توزيع أفضل للموارد ( )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58DEA7B-F331-B12A-F7C7-F24372DFC717}"/>
              </a:ext>
            </a:extLst>
          </p:cNvPr>
          <p:cNvSpPr/>
          <p:nvPr/>
        </p:nvSpPr>
        <p:spPr>
          <a:xfrm>
            <a:off x="1814286" y="5069114"/>
            <a:ext cx="4992914" cy="7547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اختبار النموذج اول مراحل مشروع تعلم الآلة ( )</a:t>
            </a:r>
          </a:p>
        </p:txBody>
      </p:sp>
    </p:spTree>
    <p:extLst>
      <p:ext uri="{BB962C8B-B14F-4D97-AF65-F5344CB8AC3E}">
        <p14:creationId xmlns:p14="http://schemas.microsoft.com/office/powerpoint/2010/main" val="22940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sp>
        <p:nvSpPr>
          <p:cNvPr id="2" name="الرمل الاعلى">
            <a:extLst>
              <a:ext uri="{FF2B5EF4-FFF2-40B4-BE49-F238E27FC236}">
                <a16:creationId xmlns:a16="http://schemas.microsoft.com/office/drawing/2014/main" id="{B01B9B56-B5C0-98A8-B7C9-4D62FF1B8C68}"/>
              </a:ext>
            </a:extLst>
          </p:cNvPr>
          <p:cNvSpPr/>
          <p:nvPr/>
        </p:nvSpPr>
        <p:spPr>
          <a:xfrm rot="17526799">
            <a:off x="9696973" y="1265608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لرمل الاسفل">
            <a:extLst>
              <a:ext uri="{FF2B5EF4-FFF2-40B4-BE49-F238E27FC236}">
                <a16:creationId xmlns:a16="http://schemas.microsoft.com/office/drawing/2014/main" id="{860100E0-4F50-97D4-E679-CE9D90A518EB}"/>
              </a:ext>
            </a:extLst>
          </p:cNvPr>
          <p:cNvSpPr/>
          <p:nvPr/>
        </p:nvSpPr>
        <p:spPr>
          <a:xfrm rot="4073201" flipV="1">
            <a:off x="9749647" y="3554383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9670F78-38D5-09AA-7E7D-DE0B494C7783}"/>
              </a:ext>
            </a:extLst>
          </p:cNvPr>
          <p:cNvGrpSpPr/>
          <p:nvPr/>
        </p:nvGrpSpPr>
        <p:grpSpPr>
          <a:xfrm>
            <a:off x="9391545" y="1279540"/>
            <a:ext cx="2492323" cy="4053519"/>
            <a:chOff x="4847494" y="1280906"/>
            <a:chExt cx="2492323" cy="4053519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6C0598A-3506-9514-1442-62DC9EDAF914}"/>
                </a:ext>
              </a:extLst>
            </p:cNvPr>
            <p:cNvSpPr/>
            <p:nvPr/>
          </p:nvSpPr>
          <p:spPr>
            <a:xfrm>
              <a:off x="5087812" y="4856123"/>
              <a:ext cx="2069048" cy="23915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44224C78-3B4F-6C69-B8B3-09F199608EB3}"/>
                </a:ext>
              </a:extLst>
            </p:cNvPr>
            <p:cNvGrpSpPr/>
            <p:nvPr/>
          </p:nvGrpSpPr>
          <p:grpSpPr>
            <a:xfrm>
              <a:off x="4847494" y="1280906"/>
              <a:ext cx="2492323" cy="4053519"/>
              <a:chOff x="4847494" y="1280906"/>
              <a:chExt cx="2492323" cy="4053519"/>
            </a:xfrm>
          </p:grpSpPr>
          <p:sp>
            <p:nvSpPr>
              <p:cNvPr id="7" name="شكل حر: شكل 6">
                <a:extLst>
                  <a:ext uri="{FF2B5EF4-FFF2-40B4-BE49-F238E27FC236}">
                    <a16:creationId xmlns:a16="http://schemas.microsoft.com/office/drawing/2014/main" id="{4E81CEF0-9A04-E8FB-5D1B-FD7EA60AD76C}"/>
                  </a:ext>
                </a:extLst>
              </p:cNvPr>
              <p:cNvSpPr/>
              <p:nvPr/>
            </p:nvSpPr>
            <p:spPr>
              <a:xfrm>
                <a:off x="4992935" y="1759208"/>
                <a:ext cx="2206129" cy="3122293"/>
              </a:xfrm>
              <a:custGeom>
                <a:avLst/>
                <a:gdLst>
                  <a:gd name="connsiteX0" fmla="*/ 2075877 w 2206129"/>
                  <a:gd name="connsiteY0" fmla="*/ 0 h 3122293"/>
                  <a:gd name="connsiteX1" fmla="*/ 1741636 w 2206129"/>
                  <a:gd name="connsiteY1" fmla="*/ 1271735 h 3122293"/>
                  <a:gd name="connsiteX2" fmla="*/ 1427915 w 2206129"/>
                  <a:gd name="connsiteY2" fmla="*/ 1440623 h 3122293"/>
                  <a:gd name="connsiteX3" fmla="*/ 1420916 w 2206129"/>
                  <a:gd name="connsiteY3" fmla="*/ 1442385 h 3122293"/>
                  <a:gd name="connsiteX4" fmla="*/ 1420916 w 2206129"/>
                  <a:gd name="connsiteY4" fmla="*/ 1661370 h 3122293"/>
                  <a:gd name="connsiteX5" fmla="*/ 1457583 w 2206129"/>
                  <a:gd name="connsiteY5" fmla="*/ 1669981 h 3122293"/>
                  <a:gd name="connsiteX6" fmla="*/ 1773950 w 2206129"/>
                  <a:gd name="connsiteY6" fmla="*/ 1833859 h 3122293"/>
                  <a:gd name="connsiteX7" fmla="*/ 2128370 w 2206129"/>
                  <a:gd name="connsiteY7" fmla="*/ 3100118 h 3122293"/>
                  <a:gd name="connsiteX8" fmla="*/ 132913 w 2206129"/>
                  <a:gd name="connsiteY8" fmla="*/ 3122293 h 3122293"/>
                  <a:gd name="connsiteX9" fmla="*/ 459106 w 2206129"/>
                  <a:gd name="connsiteY9" fmla="*/ 1848470 h 3122293"/>
                  <a:gd name="connsiteX10" fmla="*/ 771753 w 2206129"/>
                  <a:gd name="connsiteY10" fmla="*/ 1677602 h 3122293"/>
                  <a:gd name="connsiteX11" fmla="*/ 773802 w 2206129"/>
                  <a:gd name="connsiteY11" fmla="*/ 1677073 h 3122293"/>
                  <a:gd name="connsiteX12" fmla="*/ 773802 w 2206129"/>
                  <a:gd name="connsiteY12" fmla="*/ 1451577 h 3122293"/>
                  <a:gd name="connsiteX13" fmla="*/ 742050 w 2206129"/>
                  <a:gd name="connsiteY13" fmla="*/ 1443908 h 3122293"/>
                  <a:gd name="connsiteX14" fmla="*/ 426726 w 2206129"/>
                  <a:gd name="connsiteY14" fmla="*/ 1278032 h 3122293"/>
                  <a:gd name="connsiteX15" fmla="*/ 80320 w 2206129"/>
                  <a:gd name="connsiteY15" fmla="*/ 9557 h 312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06129" h="3122293">
                    <a:moveTo>
                      <a:pt x="2075877" y="0"/>
                    </a:moveTo>
                    <a:cubicBezTo>
                      <a:pt x="2265099" y="450705"/>
                      <a:pt x="2128008" y="972310"/>
                      <a:pt x="1741636" y="1271735"/>
                    </a:cubicBezTo>
                    <a:cubicBezTo>
                      <a:pt x="1645043" y="1346591"/>
                      <a:pt x="1538891" y="1402895"/>
                      <a:pt x="1427915" y="1440623"/>
                    </a:cubicBezTo>
                    <a:lnTo>
                      <a:pt x="1420916" y="1442385"/>
                    </a:lnTo>
                    <a:lnTo>
                      <a:pt x="1420916" y="1661370"/>
                    </a:lnTo>
                    <a:lnTo>
                      <a:pt x="1457583" y="1669981"/>
                    </a:lnTo>
                    <a:cubicBezTo>
                      <a:pt x="1569145" y="1705940"/>
                      <a:pt x="1676179" y="1760548"/>
                      <a:pt x="1773950" y="1833859"/>
                    </a:cubicBezTo>
                    <a:cubicBezTo>
                      <a:pt x="2165035" y="2127102"/>
                      <a:pt x="2310401" y="2646462"/>
                      <a:pt x="2128370" y="3100118"/>
                    </a:cubicBezTo>
                    <a:lnTo>
                      <a:pt x="132913" y="3122293"/>
                    </a:lnTo>
                    <a:cubicBezTo>
                      <a:pt x="-59154" y="2672794"/>
                      <a:pt x="74635" y="2150332"/>
                      <a:pt x="459106" y="1848470"/>
                    </a:cubicBezTo>
                    <a:cubicBezTo>
                      <a:pt x="555224" y="1773005"/>
                      <a:pt x="661018" y="1716031"/>
                      <a:pt x="771753" y="1677602"/>
                    </a:cubicBezTo>
                    <a:lnTo>
                      <a:pt x="773802" y="1677073"/>
                    </a:lnTo>
                    <a:lnTo>
                      <a:pt x="773802" y="1451577"/>
                    </a:lnTo>
                    <a:lnTo>
                      <a:pt x="742050" y="1443908"/>
                    </a:lnTo>
                    <a:cubicBezTo>
                      <a:pt x="630718" y="1407244"/>
                      <a:pt x="524032" y="1351960"/>
                      <a:pt x="426726" y="1278032"/>
                    </a:cubicBezTo>
                    <a:cubicBezTo>
                      <a:pt x="37503" y="982322"/>
                      <a:pt x="-104576" y="462053"/>
                      <a:pt x="80320" y="955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9" name="مستطيل: زوايا مستديرة 8">
                <a:extLst>
                  <a:ext uri="{FF2B5EF4-FFF2-40B4-BE49-F238E27FC236}">
                    <a16:creationId xmlns:a16="http://schemas.microsoft.com/office/drawing/2014/main" id="{1C51320B-F29A-828C-DD14-4BAA81AEDD9D}"/>
                  </a:ext>
                </a:extLst>
              </p:cNvPr>
              <p:cNvSpPr/>
              <p:nvPr/>
            </p:nvSpPr>
            <p:spPr>
              <a:xfrm>
                <a:off x="5035139" y="1520057"/>
                <a:ext cx="206904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B0A43B34-BF00-E61F-A844-DD380CC24C8C}"/>
                  </a:ext>
                </a:extLst>
              </p:cNvPr>
              <p:cNvSpPr/>
              <p:nvPr/>
            </p:nvSpPr>
            <p:spPr>
              <a:xfrm>
                <a:off x="4852179" y="1280906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: زوايا مستديرة 10">
                <a:extLst>
                  <a:ext uri="{FF2B5EF4-FFF2-40B4-BE49-F238E27FC236}">
                    <a16:creationId xmlns:a16="http://schemas.microsoft.com/office/drawing/2014/main" id="{5D1C78E5-965C-A925-915A-37915356726E}"/>
                  </a:ext>
                </a:extLst>
              </p:cNvPr>
              <p:cNvSpPr/>
              <p:nvPr/>
            </p:nvSpPr>
            <p:spPr>
              <a:xfrm>
                <a:off x="4852179" y="5095274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cxnSp>
            <p:nvCxnSpPr>
              <p:cNvPr id="12" name="رابط مستقيم 11">
                <a:extLst>
                  <a:ext uri="{FF2B5EF4-FFF2-40B4-BE49-F238E27FC236}">
                    <a16:creationId xmlns:a16="http://schemas.microsoft.com/office/drawing/2014/main" id="{348F50A9-9319-1DCE-FFD7-976C7B87A2F7}"/>
                  </a:ext>
                </a:extLst>
              </p:cNvPr>
              <p:cNvCxnSpPr>
                <a:cxnSpLocks/>
                <a:stCxn id="10" idx="3"/>
                <a:endCxn id="11" idx="3"/>
              </p:cNvCxnSpPr>
              <p:nvPr/>
            </p:nvCxnSpPr>
            <p:spPr>
              <a:xfrm>
                <a:off x="7339817" y="1400482"/>
                <a:ext cx="0" cy="38143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رابط مستقيم 12">
                <a:extLst>
                  <a:ext uri="{FF2B5EF4-FFF2-40B4-BE49-F238E27FC236}">
                    <a16:creationId xmlns:a16="http://schemas.microsoft.com/office/drawing/2014/main" id="{7681B13F-893E-F29D-CFBC-ABF6084DC935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>
                <a:off x="4847494" y="1415568"/>
                <a:ext cx="4685" cy="379928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المستقيم">
            <a:extLst>
              <a:ext uri="{FF2B5EF4-FFF2-40B4-BE49-F238E27FC236}">
                <a16:creationId xmlns:a16="http://schemas.microsoft.com/office/drawing/2014/main" id="{2950E750-7E05-A43B-1940-7C9AAC559A82}"/>
              </a:ext>
            </a:extLst>
          </p:cNvPr>
          <p:cNvSpPr/>
          <p:nvPr/>
        </p:nvSpPr>
        <p:spPr>
          <a:xfrm flipH="1">
            <a:off x="10520478" y="3002085"/>
            <a:ext cx="192258" cy="18491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نوان 5">
            <a:extLst>
              <a:ext uri="{FF2B5EF4-FFF2-40B4-BE49-F238E27FC236}">
                <a16:creationId xmlns:a16="http://schemas.microsoft.com/office/drawing/2014/main" id="{086BC9ED-AEBA-D533-52FD-739EAF46A61F}"/>
              </a:ext>
            </a:extLst>
          </p:cNvPr>
          <p:cNvSpPr txBox="1">
            <a:spLocks/>
          </p:cNvSpPr>
          <p:nvPr/>
        </p:nvSpPr>
        <p:spPr>
          <a:xfrm>
            <a:off x="308131" y="1261363"/>
            <a:ext cx="8075055" cy="125354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عملية تحول في طريقة العمل بالاعتماد على التقنيات الرقمية الجديدة لزيادة الإنتاج وتحسين العمل: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A06E3C5-D4F7-E89B-F199-A815D9E81194}"/>
              </a:ext>
            </a:extLst>
          </p:cNvPr>
          <p:cNvSpPr/>
          <p:nvPr/>
        </p:nvSpPr>
        <p:spPr>
          <a:xfrm>
            <a:off x="7533181" y="2756045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مستطيل: زوايا مستديرة 16">
            <a:hlinkClick r:id="" action="ppaction://noaction">
              <a:snd r:embed="rId4" name="صح.wav"/>
            </a:hlinkClick>
            <a:extLst>
              <a:ext uri="{FF2B5EF4-FFF2-40B4-BE49-F238E27FC236}">
                <a16:creationId xmlns:a16="http://schemas.microsoft.com/office/drawing/2014/main" id="{04ACB448-67F0-82C3-9F3B-721CF427E6E1}"/>
              </a:ext>
            </a:extLst>
          </p:cNvPr>
          <p:cNvSpPr/>
          <p:nvPr/>
        </p:nvSpPr>
        <p:spPr>
          <a:xfrm>
            <a:off x="308131" y="4410204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التحول الرقمي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3660FCB-F75F-D970-E050-A177315FF41A}"/>
              </a:ext>
            </a:extLst>
          </p:cNvPr>
          <p:cNvSpPr/>
          <p:nvPr/>
        </p:nvSpPr>
        <p:spPr>
          <a:xfrm>
            <a:off x="7533181" y="3615372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مستطيل: زوايا مستديرة 18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82E4A0DB-0658-C1CF-3E2E-14A909FDD048}"/>
              </a:ext>
            </a:extLst>
          </p:cNvPr>
          <p:cNvSpPr/>
          <p:nvPr/>
        </p:nvSpPr>
        <p:spPr>
          <a:xfrm>
            <a:off x="308132" y="3615372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الذكاء الاصطناعي 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2B6E49E3-817C-6106-3F86-BCEA9B4ACAEE}"/>
              </a:ext>
            </a:extLst>
          </p:cNvPr>
          <p:cNvSpPr/>
          <p:nvPr/>
        </p:nvSpPr>
        <p:spPr>
          <a:xfrm>
            <a:off x="7533181" y="4474700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9DB164F6-C28E-C63B-EB7D-0603A4F78169}"/>
              </a:ext>
            </a:extLst>
          </p:cNvPr>
          <p:cNvSpPr/>
          <p:nvPr/>
        </p:nvSpPr>
        <p:spPr>
          <a:xfrm>
            <a:off x="292013" y="2753177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الآلة</a:t>
            </a:r>
          </a:p>
        </p:txBody>
      </p:sp>
      <p:pic>
        <p:nvPicPr>
          <p:cNvPr id="24" name="صورة 23" descr="صورة تحتوي على نبات, زهرة&#10;&#10;تم إنشاء الوصف تلقائياً">
            <a:extLst>
              <a:ext uri="{FF2B5EF4-FFF2-40B4-BE49-F238E27FC236}">
                <a16:creationId xmlns:a16="http://schemas.microsoft.com/office/drawing/2014/main" id="{5A050AB7-7A25-9F06-9A00-7EA476FAE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2421"/>
            <a:ext cx="12192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98F10152-07DE-AFD8-471B-DBB4A3B5C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0"/>
            <a:ext cx="12093526" cy="6772607"/>
          </a:xfrm>
          <a:prstGeom prst="rect">
            <a:avLst/>
          </a:prstGeom>
        </p:spPr>
      </p:pic>
      <p:graphicFrame>
        <p:nvGraphicFramePr>
          <p:cNvPr id="2" name="جدول 3">
            <a:extLst>
              <a:ext uri="{FF2B5EF4-FFF2-40B4-BE49-F238E27FC236}">
                <a16:creationId xmlns:a16="http://schemas.microsoft.com/office/drawing/2014/main" id="{D855FB33-59A5-810C-DC11-DB6555710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8115"/>
              </p:ext>
            </p:extLst>
          </p:nvPr>
        </p:nvGraphicFramePr>
        <p:xfrm>
          <a:off x="1005783" y="2257896"/>
          <a:ext cx="10407638" cy="2590800"/>
        </p:xfrm>
        <a:graphic>
          <a:graphicData uri="http://schemas.openxmlformats.org/drawingml/2006/table">
            <a:tbl>
              <a:tblPr rtl="1" firstRow="1" bandRow="1">
                <a:tableStyleId>{8799B23B-EC83-4686-B30A-512413B5E67A}</a:tableStyleId>
              </a:tblPr>
              <a:tblGrid>
                <a:gridCol w="1198078">
                  <a:extLst>
                    <a:ext uri="{9D8B030D-6E8A-4147-A177-3AD203B41FA5}">
                      <a16:colId xmlns:a16="http://schemas.microsoft.com/office/drawing/2014/main" val="3380243027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1310643101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1012142367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4224355080"/>
                    </a:ext>
                  </a:extLst>
                </a:gridCol>
                <a:gridCol w="2302390">
                  <a:extLst>
                    <a:ext uri="{9D8B030D-6E8A-4147-A177-3AD203B41FA5}">
                      <a16:colId xmlns:a16="http://schemas.microsoft.com/office/drawing/2014/main" val="25913334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المجموعة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راضي بشدة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راضي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مقبول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غير راضي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391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الاولى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040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الثانية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5596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الثالثة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49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b="0" dirty="0">
                          <a:cs typeface="Sultan bold" pitchFamily="2" charset="-78"/>
                        </a:rPr>
                        <a:t>الرابعة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ar-SA" sz="2800" b="0" dirty="0">
                        <a:cs typeface="Sultan bol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8447946"/>
                  </a:ext>
                </a:extLst>
              </a:tr>
            </a:tbl>
          </a:graphicData>
        </a:graphic>
      </p:graphicFrame>
      <p:sp>
        <p:nvSpPr>
          <p:cNvPr id="17" name="2">
            <a:extLst>
              <a:ext uri="{FF2B5EF4-FFF2-40B4-BE49-F238E27FC236}">
                <a16:creationId xmlns:a16="http://schemas.microsoft.com/office/drawing/2014/main" id="{096A957A-5F53-0889-A73E-5BCF1998F6D4}"/>
              </a:ext>
            </a:extLst>
          </p:cNvPr>
          <p:cNvSpPr/>
          <p:nvPr/>
        </p:nvSpPr>
        <p:spPr>
          <a:xfrm>
            <a:off x="2074038" y="285205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18E51E50-764B-543D-C544-F5930CC9395C}"/>
              </a:ext>
            </a:extLst>
          </p:cNvPr>
          <p:cNvSpPr/>
          <p:nvPr/>
        </p:nvSpPr>
        <p:spPr>
          <a:xfrm>
            <a:off x="2083897" y="285205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">
            <a:extLst>
              <a:ext uri="{FF2B5EF4-FFF2-40B4-BE49-F238E27FC236}">
                <a16:creationId xmlns:a16="http://schemas.microsoft.com/office/drawing/2014/main" id="{8977EEDE-5EDD-894D-65DB-141E3D259EA5}"/>
              </a:ext>
            </a:extLst>
          </p:cNvPr>
          <p:cNvSpPr/>
          <p:nvPr/>
        </p:nvSpPr>
        <p:spPr>
          <a:xfrm>
            <a:off x="4330517" y="2867045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5B87F8C3-D230-1C0B-20EE-208C989E1C2D}"/>
              </a:ext>
            </a:extLst>
          </p:cNvPr>
          <p:cNvSpPr/>
          <p:nvPr/>
        </p:nvSpPr>
        <p:spPr>
          <a:xfrm>
            <a:off x="4340376" y="2867045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2">
            <a:extLst>
              <a:ext uri="{FF2B5EF4-FFF2-40B4-BE49-F238E27FC236}">
                <a16:creationId xmlns:a16="http://schemas.microsoft.com/office/drawing/2014/main" id="{ACCA035A-0FF5-4838-66F9-1EC444CAE971}"/>
              </a:ext>
            </a:extLst>
          </p:cNvPr>
          <p:cNvSpPr/>
          <p:nvPr/>
        </p:nvSpPr>
        <p:spPr>
          <a:xfrm>
            <a:off x="6567278" y="285205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7D706069-E68D-3A10-0C5D-FC1982D07D79}"/>
              </a:ext>
            </a:extLst>
          </p:cNvPr>
          <p:cNvSpPr/>
          <p:nvPr/>
        </p:nvSpPr>
        <p:spPr>
          <a:xfrm>
            <a:off x="6577137" y="285205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81C2B34A-71E5-BF5C-EFDF-1651F7D8542B}"/>
              </a:ext>
            </a:extLst>
          </p:cNvPr>
          <p:cNvSpPr/>
          <p:nvPr/>
        </p:nvSpPr>
        <p:spPr>
          <a:xfrm>
            <a:off x="8930653" y="285205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1830EFBF-453B-30C2-659E-13EBA3964AD2}"/>
              </a:ext>
            </a:extLst>
          </p:cNvPr>
          <p:cNvSpPr/>
          <p:nvPr/>
        </p:nvSpPr>
        <p:spPr>
          <a:xfrm>
            <a:off x="8940512" y="285205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2">
            <a:extLst>
              <a:ext uri="{FF2B5EF4-FFF2-40B4-BE49-F238E27FC236}">
                <a16:creationId xmlns:a16="http://schemas.microsoft.com/office/drawing/2014/main" id="{9C48B334-E19C-CD5B-6811-E964177860FB}"/>
              </a:ext>
            </a:extLst>
          </p:cNvPr>
          <p:cNvSpPr/>
          <p:nvPr/>
        </p:nvSpPr>
        <p:spPr>
          <a:xfrm>
            <a:off x="2074038" y="335627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8D9FD95D-750E-8F5E-C9D6-DC86652E2B76}"/>
              </a:ext>
            </a:extLst>
          </p:cNvPr>
          <p:cNvSpPr/>
          <p:nvPr/>
        </p:nvSpPr>
        <p:spPr>
          <a:xfrm>
            <a:off x="2083897" y="335627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2">
            <a:extLst>
              <a:ext uri="{FF2B5EF4-FFF2-40B4-BE49-F238E27FC236}">
                <a16:creationId xmlns:a16="http://schemas.microsoft.com/office/drawing/2014/main" id="{00835BCA-87DC-3509-4A5B-53BFC199EB12}"/>
              </a:ext>
            </a:extLst>
          </p:cNvPr>
          <p:cNvSpPr/>
          <p:nvPr/>
        </p:nvSpPr>
        <p:spPr>
          <a:xfrm>
            <a:off x="4330517" y="3371265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AE063A5B-14CF-EF2C-AB41-4D453A711858}"/>
              </a:ext>
            </a:extLst>
          </p:cNvPr>
          <p:cNvSpPr/>
          <p:nvPr/>
        </p:nvSpPr>
        <p:spPr>
          <a:xfrm>
            <a:off x="4340376" y="3371265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2">
            <a:extLst>
              <a:ext uri="{FF2B5EF4-FFF2-40B4-BE49-F238E27FC236}">
                <a16:creationId xmlns:a16="http://schemas.microsoft.com/office/drawing/2014/main" id="{D7D92291-EF75-BAF3-7905-6CC4885986FC}"/>
              </a:ext>
            </a:extLst>
          </p:cNvPr>
          <p:cNvSpPr/>
          <p:nvPr/>
        </p:nvSpPr>
        <p:spPr>
          <a:xfrm>
            <a:off x="6567278" y="335627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FBFB7546-FC62-F50A-A3C6-4EE6ACDE07B5}"/>
              </a:ext>
            </a:extLst>
          </p:cNvPr>
          <p:cNvSpPr/>
          <p:nvPr/>
        </p:nvSpPr>
        <p:spPr>
          <a:xfrm>
            <a:off x="6577137" y="335627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2">
            <a:extLst>
              <a:ext uri="{FF2B5EF4-FFF2-40B4-BE49-F238E27FC236}">
                <a16:creationId xmlns:a16="http://schemas.microsoft.com/office/drawing/2014/main" id="{D25415C9-8E0F-4DEF-9AA5-F3C31F40A39B}"/>
              </a:ext>
            </a:extLst>
          </p:cNvPr>
          <p:cNvSpPr/>
          <p:nvPr/>
        </p:nvSpPr>
        <p:spPr>
          <a:xfrm>
            <a:off x="8930653" y="3356274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0CF74C28-374C-5A82-6F44-5A3D1B288452}"/>
              </a:ext>
            </a:extLst>
          </p:cNvPr>
          <p:cNvSpPr/>
          <p:nvPr/>
        </p:nvSpPr>
        <p:spPr>
          <a:xfrm>
            <a:off x="8940512" y="3356274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2">
            <a:extLst>
              <a:ext uri="{FF2B5EF4-FFF2-40B4-BE49-F238E27FC236}">
                <a16:creationId xmlns:a16="http://schemas.microsoft.com/office/drawing/2014/main" id="{F80D4351-7153-348E-AF79-E5FDC73500A4}"/>
              </a:ext>
            </a:extLst>
          </p:cNvPr>
          <p:cNvSpPr/>
          <p:nvPr/>
        </p:nvSpPr>
        <p:spPr>
          <a:xfrm>
            <a:off x="2064179" y="3915107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8999194E-1496-6ED7-973B-3C7639EF9D0C}"/>
              </a:ext>
            </a:extLst>
          </p:cNvPr>
          <p:cNvSpPr/>
          <p:nvPr/>
        </p:nvSpPr>
        <p:spPr>
          <a:xfrm>
            <a:off x="2074038" y="3915107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2">
            <a:extLst>
              <a:ext uri="{FF2B5EF4-FFF2-40B4-BE49-F238E27FC236}">
                <a16:creationId xmlns:a16="http://schemas.microsoft.com/office/drawing/2014/main" id="{41DDCB50-AAB0-7EA0-1B38-3FC236D31F84}"/>
              </a:ext>
            </a:extLst>
          </p:cNvPr>
          <p:cNvSpPr/>
          <p:nvPr/>
        </p:nvSpPr>
        <p:spPr>
          <a:xfrm>
            <a:off x="4320658" y="3930098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62AE677F-430A-4214-6151-7A2198C2066B}"/>
              </a:ext>
            </a:extLst>
          </p:cNvPr>
          <p:cNvSpPr/>
          <p:nvPr/>
        </p:nvSpPr>
        <p:spPr>
          <a:xfrm>
            <a:off x="4330517" y="3930098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2">
            <a:extLst>
              <a:ext uri="{FF2B5EF4-FFF2-40B4-BE49-F238E27FC236}">
                <a16:creationId xmlns:a16="http://schemas.microsoft.com/office/drawing/2014/main" id="{D0A4A8FC-1060-98E9-1C58-863843E04289}"/>
              </a:ext>
            </a:extLst>
          </p:cNvPr>
          <p:cNvSpPr/>
          <p:nvPr/>
        </p:nvSpPr>
        <p:spPr>
          <a:xfrm>
            <a:off x="6557419" y="3915107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86D10628-C834-1CC2-BF86-EEB2EE20F4A8}"/>
              </a:ext>
            </a:extLst>
          </p:cNvPr>
          <p:cNvSpPr/>
          <p:nvPr/>
        </p:nvSpPr>
        <p:spPr>
          <a:xfrm>
            <a:off x="6567278" y="3915107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2">
            <a:extLst>
              <a:ext uri="{FF2B5EF4-FFF2-40B4-BE49-F238E27FC236}">
                <a16:creationId xmlns:a16="http://schemas.microsoft.com/office/drawing/2014/main" id="{8F6046C6-C6AF-0306-9465-5F59959651FA}"/>
              </a:ext>
            </a:extLst>
          </p:cNvPr>
          <p:cNvSpPr/>
          <p:nvPr/>
        </p:nvSpPr>
        <p:spPr>
          <a:xfrm>
            <a:off x="8920794" y="3915107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B27D9AF6-EEF9-BB58-B295-11398E3F1AEF}"/>
              </a:ext>
            </a:extLst>
          </p:cNvPr>
          <p:cNvSpPr/>
          <p:nvPr/>
        </p:nvSpPr>
        <p:spPr>
          <a:xfrm>
            <a:off x="8930653" y="3915107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2">
            <a:extLst>
              <a:ext uri="{FF2B5EF4-FFF2-40B4-BE49-F238E27FC236}">
                <a16:creationId xmlns:a16="http://schemas.microsoft.com/office/drawing/2014/main" id="{7F07BE84-DE9D-E869-F009-110AF64D1A7A}"/>
              </a:ext>
            </a:extLst>
          </p:cNvPr>
          <p:cNvSpPr/>
          <p:nvPr/>
        </p:nvSpPr>
        <p:spPr>
          <a:xfrm>
            <a:off x="2064179" y="4449310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35CCBC12-9D7C-2EB3-4423-8BF242615985}"/>
              </a:ext>
            </a:extLst>
          </p:cNvPr>
          <p:cNvSpPr/>
          <p:nvPr/>
        </p:nvSpPr>
        <p:spPr>
          <a:xfrm>
            <a:off x="2074038" y="4449310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2">
            <a:extLst>
              <a:ext uri="{FF2B5EF4-FFF2-40B4-BE49-F238E27FC236}">
                <a16:creationId xmlns:a16="http://schemas.microsoft.com/office/drawing/2014/main" id="{BB939605-9CDC-01AF-4E88-6DF78ACF3393}"/>
              </a:ext>
            </a:extLst>
          </p:cNvPr>
          <p:cNvSpPr/>
          <p:nvPr/>
        </p:nvSpPr>
        <p:spPr>
          <a:xfrm>
            <a:off x="4320658" y="4464301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BD65FE94-8FCE-187E-61B4-604FBBE6821E}"/>
              </a:ext>
            </a:extLst>
          </p:cNvPr>
          <p:cNvSpPr/>
          <p:nvPr/>
        </p:nvSpPr>
        <p:spPr>
          <a:xfrm>
            <a:off x="4330517" y="4464301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2">
            <a:extLst>
              <a:ext uri="{FF2B5EF4-FFF2-40B4-BE49-F238E27FC236}">
                <a16:creationId xmlns:a16="http://schemas.microsoft.com/office/drawing/2014/main" id="{7AC6A510-9E5E-ACF4-0576-13891537E2F3}"/>
              </a:ext>
            </a:extLst>
          </p:cNvPr>
          <p:cNvSpPr/>
          <p:nvPr/>
        </p:nvSpPr>
        <p:spPr>
          <a:xfrm>
            <a:off x="6557419" y="4449310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D1740CFB-12CD-82BB-3A89-FC2053EB087F}"/>
              </a:ext>
            </a:extLst>
          </p:cNvPr>
          <p:cNvSpPr/>
          <p:nvPr/>
        </p:nvSpPr>
        <p:spPr>
          <a:xfrm>
            <a:off x="6567278" y="4449310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2">
            <a:extLst>
              <a:ext uri="{FF2B5EF4-FFF2-40B4-BE49-F238E27FC236}">
                <a16:creationId xmlns:a16="http://schemas.microsoft.com/office/drawing/2014/main" id="{7FF35F8B-9B23-4D33-480E-4B46682E029E}"/>
              </a:ext>
            </a:extLst>
          </p:cNvPr>
          <p:cNvSpPr/>
          <p:nvPr/>
        </p:nvSpPr>
        <p:spPr>
          <a:xfrm>
            <a:off x="8920794" y="4449310"/>
            <a:ext cx="359764" cy="3447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D0EFE8C5-EF52-7AB5-64E0-D84830C5ED63}"/>
              </a:ext>
            </a:extLst>
          </p:cNvPr>
          <p:cNvSpPr/>
          <p:nvPr/>
        </p:nvSpPr>
        <p:spPr>
          <a:xfrm>
            <a:off x="8930653" y="4449310"/>
            <a:ext cx="359764" cy="344774"/>
          </a:xfrm>
          <a:prstGeom prst="ellipse">
            <a:avLst/>
          </a:prstGeom>
          <a:solidFill>
            <a:srgbClr val="E95B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9211DF1-31E1-D061-EEE6-9031FB25C57E}"/>
              </a:ext>
            </a:extLst>
          </p:cNvPr>
          <p:cNvSpPr/>
          <p:nvPr/>
        </p:nvSpPr>
        <p:spPr>
          <a:xfrm>
            <a:off x="1552135" y="135961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التحفيز والتعزيز</a:t>
            </a:r>
          </a:p>
        </p:txBody>
      </p:sp>
    </p:spTree>
    <p:extLst>
      <p:ext uri="{BB962C8B-B14F-4D97-AF65-F5344CB8AC3E}">
        <p14:creationId xmlns:p14="http://schemas.microsoft.com/office/powerpoint/2010/main" val="287415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نظارة ثلاثية الأبعاد مع تعبئة خالصة">
            <a:extLst>
              <a:ext uri="{FF2B5EF4-FFF2-40B4-BE49-F238E27FC236}">
                <a16:creationId xmlns:a16="http://schemas.microsoft.com/office/drawing/2014/main" id="{478C11C2-9668-5C41-B337-AB75E4D67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7880" y="1802181"/>
            <a:ext cx="474518" cy="47451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F8F3176-2F03-87EE-DB70-AB529922B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22" y="970672"/>
            <a:ext cx="8360392" cy="560286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FE483DE-F3FF-111B-F248-3E25D6DD49A9}"/>
              </a:ext>
            </a:extLst>
          </p:cNvPr>
          <p:cNvSpPr txBox="1"/>
          <p:nvPr/>
        </p:nvSpPr>
        <p:spPr>
          <a:xfrm>
            <a:off x="2799471" y="1140461"/>
            <a:ext cx="4620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rgbClr val="122546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 الواجب الخاص بالدرس في دفتر المهام والواجبات.</a:t>
            </a:r>
            <a:endParaRPr lang="ar-SA" sz="4000" b="1" dirty="0">
              <a:solidFill>
                <a:srgbClr val="122546"/>
              </a:solidFill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552D423-303D-2466-A46A-0CD0D10CDA20}"/>
              </a:ext>
            </a:extLst>
          </p:cNvPr>
          <p:cNvSpPr/>
          <p:nvPr/>
        </p:nvSpPr>
        <p:spPr>
          <a:xfrm>
            <a:off x="1552135" y="135961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الواجب والمهام الادائية</a:t>
            </a:r>
          </a:p>
        </p:txBody>
      </p:sp>
    </p:spTree>
    <p:extLst>
      <p:ext uri="{BB962C8B-B14F-4D97-AF65-F5344CB8AC3E}">
        <p14:creationId xmlns:p14="http://schemas.microsoft.com/office/powerpoint/2010/main" val="469070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sp>
        <p:nvSpPr>
          <p:cNvPr id="2" name="الرمل الاعلى">
            <a:extLst>
              <a:ext uri="{FF2B5EF4-FFF2-40B4-BE49-F238E27FC236}">
                <a16:creationId xmlns:a16="http://schemas.microsoft.com/office/drawing/2014/main" id="{B01B9B56-B5C0-98A8-B7C9-4D62FF1B8C68}"/>
              </a:ext>
            </a:extLst>
          </p:cNvPr>
          <p:cNvSpPr/>
          <p:nvPr/>
        </p:nvSpPr>
        <p:spPr>
          <a:xfrm rot="17526799">
            <a:off x="9696973" y="1265608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لرمل الاسفل">
            <a:extLst>
              <a:ext uri="{FF2B5EF4-FFF2-40B4-BE49-F238E27FC236}">
                <a16:creationId xmlns:a16="http://schemas.microsoft.com/office/drawing/2014/main" id="{860100E0-4F50-97D4-E679-CE9D90A518EB}"/>
              </a:ext>
            </a:extLst>
          </p:cNvPr>
          <p:cNvSpPr/>
          <p:nvPr/>
        </p:nvSpPr>
        <p:spPr>
          <a:xfrm rot="4073201" flipV="1">
            <a:off x="9749647" y="3554383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9670F78-38D5-09AA-7E7D-DE0B494C7783}"/>
              </a:ext>
            </a:extLst>
          </p:cNvPr>
          <p:cNvGrpSpPr/>
          <p:nvPr/>
        </p:nvGrpSpPr>
        <p:grpSpPr>
          <a:xfrm>
            <a:off x="9391545" y="1279540"/>
            <a:ext cx="2492323" cy="4053519"/>
            <a:chOff x="4847494" y="1280906"/>
            <a:chExt cx="2492323" cy="4053519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6C0598A-3506-9514-1442-62DC9EDAF914}"/>
                </a:ext>
              </a:extLst>
            </p:cNvPr>
            <p:cNvSpPr/>
            <p:nvPr/>
          </p:nvSpPr>
          <p:spPr>
            <a:xfrm>
              <a:off x="5087812" y="4856123"/>
              <a:ext cx="2069048" cy="23915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44224C78-3B4F-6C69-B8B3-09F199608EB3}"/>
                </a:ext>
              </a:extLst>
            </p:cNvPr>
            <p:cNvGrpSpPr/>
            <p:nvPr/>
          </p:nvGrpSpPr>
          <p:grpSpPr>
            <a:xfrm>
              <a:off x="4847494" y="1280906"/>
              <a:ext cx="2492323" cy="4053519"/>
              <a:chOff x="4847494" y="1280906"/>
              <a:chExt cx="2492323" cy="4053519"/>
            </a:xfrm>
          </p:grpSpPr>
          <p:sp>
            <p:nvSpPr>
              <p:cNvPr id="7" name="شكل حر: شكل 6">
                <a:extLst>
                  <a:ext uri="{FF2B5EF4-FFF2-40B4-BE49-F238E27FC236}">
                    <a16:creationId xmlns:a16="http://schemas.microsoft.com/office/drawing/2014/main" id="{4E81CEF0-9A04-E8FB-5D1B-FD7EA60AD76C}"/>
                  </a:ext>
                </a:extLst>
              </p:cNvPr>
              <p:cNvSpPr/>
              <p:nvPr/>
            </p:nvSpPr>
            <p:spPr>
              <a:xfrm>
                <a:off x="4992935" y="1759208"/>
                <a:ext cx="2206129" cy="3122293"/>
              </a:xfrm>
              <a:custGeom>
                <a:avLst/>
                <a:gdLst>
                  <a:gd name="connsiteX0" fmla="*/ 2075877 w 2206129"/>
                  <a:gd name="connsiteY0" fmla="*/ 0 h 3122293"/>
                  <a:gd name="connsiteX1" fmla="*/ 1741636 w 2206129"/>
                  <a:gd name="connsiteY1" fmla="*/ 1271735 h 3122293"/>
                  <a:gd name="connsiteX2" fmla="*/ 1427915 w 2206129"/>
                  <a:gd name="connsiteY2" fmla="*/ 1440623 h 3122293"/>
                  <a:gd name="connsiteX3" fmla="*/ 1420916 w 2206129"/>
                  <a:gd name="connsiteY3" fmla="*/ 1442385 h 3122293"/>
                  <a:gd name="connsiteX4" fmla="*/ 1420916 w 2206129"/>
                  <a:gd name="connsiteY4" fmla="*/ 1661370 h 3122293"/>
                  <a:gd name="connsiteX5" fmla="*/ 1457583 w 2206129"/>
                  <a:gd name="connsiteY5" fmla="*/ 1669981 h 3122293"/>
                  <a:gd name="connsiteX6" fmla="*/ 1773950 w 2206129"/>
                  <a:gd name="connsiteY6" fmla="*/ 1833859 h 3122293"/>
                  <a:gd name="connsiteX7" fmla="*/ 2128370 w 2206129"/>
                  <a:gd name="connsiteY7" fmla="*/ 3100118 h 3122293"/>
                  <a:gd name="connsiteX8" fmla="*/ 132913 w 2206129"/>
                  <a:gd name="connsiteY8" fmla="*/ 3122293 h 3122293"/>
                  <a:gd name="connsiteX9" fmla="*/ 459106 w 2206129"/>
                  <a:gd name="connsiteY9" fmla="*/ 1848470 h 3122293"/>
                  <a:gd name="connsiteX10" fmla="*/ 771753 w 2206129"/>
                  <a:gd name="connsiteY10" fmla="*/ 1677602 h 3122293"/>
                  <a:gd name="connsiteX11" fmla="*/ 773802 w 2206129"/>
                  <a:gd name="connsiteY11" fmla="*/ 1677073 h 3122293"/>
                  <a:gd name="connsiteX12" fmla="*/ 773802 w 2206129"/>
                  <a:gd name="connsiteY12" fmla="*/ 1451577 h 3122293"/>
                  <a:gd name="connsiteX13" fmla="*/ 742050 w 2206129"/>
                  <a:gd name="connsiteY13" fmla="*/ 1443908 h 3122293"/>
                  <a:gd name="connsiteX14" fmla="*/ 426726 w 2206129"/>
                  <a:gd name="connsiteY14" fmla="*/ 1278032 h 3122293"/>
                  <a:gd name="connsiteX15" fmla="*/ 80320 w 2206129"/>
                  <a:gd name="connsiteY15" fmla="*/ 9557 h 312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06129" h="3122293">
                    <a:moveTo>
                      <a:pt x="2075877" y="0"/>
                    </a:moveTo>
                    <a:cubicBezTo>
                      <a:pt x="2265099" y="450705"/>
                      <a:pt x="2128008" y="972310"/>
                      <a:pt x="1741636" y="1271735"/>
                    </a:cubicBezTo>
                    <a:cubicBezTo>
                      <a:pt x="1645043" y="1346591"/>
                      <a:pt x="1538891" y="1402895"/>
                      <a:pt x="1427915" y="1440623"/>
                    </a:cubicBezTo>
                    <a:lnTo>
                      <a:pt x="1420916" y="1442385"/>
                    </a:lnTo>
                    <a:lnTo>
                      <a:pt x="1420916" y="1661370"/>
                    </a:lnTo>
                    <a:lnTo>
                      <a:pt x="1457583" y="1669981"/>
                    </a:lnTo>
                    <a:cubicBezTo>
                      <a:pt x="1569145" y="1705940"/>
                      <a:pt x="1676179" y="1760548"/>
                      <a:pt x="1773950" y="1833859"/>
                    </a:cubicBezTo>
                    <a:cubicBezTo>
                      <a:pt x="2165035" y="2127102"/>
                      <a:pt x="2310401" y="2646462"/>
                      <a:pt x="2128370" y="3100118"/>
                    </a:cubicBezTo>
                    <a:lnTo>
                      <a:pt x="132913" y="3122293"/>
                    </a:lnTo>
                    <a:cubicBezTo>
                      <a:pt x="-59154" y="2672794"/>
                      <a:pt x="74635" y="2150332"/>
                      <a:pt x="459106" y="1848470"/>
                    </a:cubicBezTo>
                    <a:cubicBezTo>
                      <a:pt x="555224" y="1773005"/>
                      <a:pt x="661018" y="1716031"/>
                      <a:pt x="771753" y="1677602"/>
                    </a:cubicBezTo>
                    <a:lnTo>
                      <a:pt x="773802" y="1677073"/>
                    </a:lnTo>
                    <a:lnTo>
                      <a:pt x="773802" y="1451577"/>
                    </a:lnTo>
                    <a:lnTo>
                      <a:pt x="742050" y="1443908"/>
                    </a:lnTo>
                    <a:cubicBezTo>
                      <a:pt x="630718" y="1407244"/>
                      <a:pt x="524032" y="1351960"/>
                      <a:pt x="426726" y="1278032"/>
                    </a:cubicBezTo>
                    <a:cubicBezTo>
                      <a:pt x="37503" y="982322"/>
                      <a:pt x="-104576" y="462053"/>
                      <a:pt x="80320" y="955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9" name="مستطيل: زوايا مستديرة 8">
                <a:extLst>
                  <a:ext uri="{FF2B5EF4-FFF2-40B4-BE49-F238E27FC236}">
                    <a16:creationId xmlns:a16="http://schemas.microsoft.com/office/drawing/2014/main" id="{1C51320B-F29A-828C-DD14-4BAA81AEDD9D}"/>
                  </a:ext>
                </a:extLst>
              </p:cNvPr>
              <p:cNvSpPr/>
              <p:nvPr/>
            </p:nvSpPr>
            <p:spPr>
              <a:xfrm>
                <a:off x="5035139" y="1520057"/>
                <a:ext cx="206904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B0A43B34-BF00-E61F-A844-DD380CC24C8C}"/>
                  </a:ext>
                </a:extLst>
              </p:cNvPr>
              <p:cNvSpPr/>
              <p:nvPr/>
            </p:nvSpPr>
            <p:spPr>
              <a:xfrm>
                <a:off x="4852179" y="1280906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: زوايا مستديرة 10">
                <a:extLst>
                  <a:ext uri="{FF2B5EF4-FFF2-40B4-BE49-F238E27FC236}">
                    <a16:creationId xmlns:a16="http://schemas.microsoft.com/office/drawing/2014/main" id="{5D1C78E5-965C-A925-915A-37915356726E}"/>
                  </a:ext>
                </a:extLst>
              </p:cNvPr>
              <p:cNvSpPr/>
              <p:nvPr/>
            </p:nvSpPr>
            <p:spPr>
              <a:xfrm>
                <a:off x="4852179" y="5095274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cxnSp>
            <p:nvCxnSpPr>
              <p:cNvPr id="12" name="رابط مستقيم 11">
                <a:extLst>
                  <a:ext uri="{FF2B5EF4-FFF2-40B4-BE49-F238E27FC236}">
                    <a16:creationId xmlns:a16="http://schemas.microsoft.com/office/drawing/2014/main" id="{348F50A9-9319-1DCE-FFD7-976C7B87A2F7}"/>
                  </a:ext>
                </a:extLst>
              </p:cNvPr>
              <p:cNvCxnSpPr>
                <a:cxnSpLocks/>
                <a:stCxn id="10" idx="3"/>
                <a:endCxn id="11" idx="3"/>
              </p:cNvCxnSpPr>
              <p:nvPr/>
            </p:nvCxnSpPr>
            <p:spPr>
              <a:xfrm>
                <a:off x="7339817" y="1400482"/>
                <a:ext cx="0" cy="38143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رابط مستقيم 12">
                <a:extLst>
                  <a:ext uri="{FF2B5EF4-FFF2-40B4-BE49-F238E27FC236}">
                    <a16:creationId xmlns:a16="http://schemas.microsoft.com/office/drawing/2014/main" id="{7681B13F-893E-F29D-CFBC-ABF6084DC935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>
                <a:off x="4847494" y="1415568"/>
                <a:ext cx="4685" cy="379928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المستقيم">
            <a:extLst>
              <a:ext uri="{FF2B5EF4-FFF2-40B4-BE49-F238E27FC236}">
                <a16:creationId xmlns:a16="http://schemas.microsoft.com/office/drawing/2014/main" id="{2950E750-7E05-A43B-1940-7C9AAC559A82}"/>
              </a:ext>
            </a:extLst>
          </p:cNvPr>
          <p:cNvSpPr/>
          <p:nvPr/>
        </p:nvSpPr>
        <p:spPr>
          <a:xfrm flipH="1">
            <a:off x="10520478" y="3002085"/>
            <a:ext cx="192258" cy="18491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نوان 5">
            <a:extLst>
              <a:ext uri="{FF2B5EF4-FFF2-40B4-BE49-F238E27FC236}">
                <a16:creationId xmlns:a16="http://schemas.microsoft.com/office/drawing/2014/main" id="{086BC9ED-AEBA-D533-52FD-739EAF46A61F}"/>
              </a:ext>
            </a:extLst>
          </p:cNvPr>
          <p:cNvSpPr txBox="1">
            <a:spLocks/>
          </p:cNvSpPr>
          <p:nvPr/>
        </p:nvSpPr>
        <p:spPr>
          <a:xfrm>
            <a:off x="308131" y="1261363"/>
            <a:ext cx="8075055" cy="125354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علم وهندسة صناعة الآلات الذكية وخاصة برامج الحاسب الذكية: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A06E3C5-D4F7-E89B-F199-A815D9E81194}"/>
              </a:ext>
            </a:extLst>
          </p:cNvPr>
          <p:cNvSpPr/>
          <p:nvPr/>
        </p:nvSpPr>
        <p:spPr>
          <a:xfrm>
            <a:off x="7533181" y="2756045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مستطيل: زوايا مستديرة 16">
            <a:hlinkClick r:id="" action="ppaction://noaction">
              <a:snd r:embed="rId4" name="صح.wav"/>
            </a:hlinkClick>
            <a:extLst>
              <a:ext uri="{FF2B5EF4-FFF2-40B4-BE49-F238E27FC236}">
                <a16:creationId xmlns:a16="http://schemas.microsoft.com/office/drawing/2014/main" id="{04ACB448-67F0-82C3-9F3B-721CF427E6E1}"/>
              </a:ext>
            </a:extLst>
          </p:cNvPr>
          <p:cNvSpPr/>
          <p:nvPr/>
        </p:nvSpPr>
        <p:spPr>
          <a:xfrm>
            <a:off x="336598" y="2732930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الذكاء الاصطناعي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3660FCB-F75F-D970-E050-A177315FF41A}"/>
              </a:ext>
            </a:extLst>
          </p:cNvPr>
          <p:cNvSpPr/>
          <p:nvPr/>
        </p:nvSpPr>
        <p:spPr>
          <a:xfrm>
            <a:off x="7533181" y="3615372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مستطيل: زوايا مستديرة 18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82E4A0DB-0658-C1CF-3E2E-14A909FDD048}"/>
              </a:ext>
            </a:extLst>
          </p:cNvPr>
          <p:cNvSpPr/>
          <p:nvPr/>
        </p:nvSpPr>
        <p:spPr>
          <a:xfrm>
            <a:off x="308132" y="3615372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الآلة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2B6E49E3-817C-6106-3F86-BCEA9B4ACAEE}"/>
              </a:ext>
            </a:extLst>
          </p:cNvPr>
          <p:cNvSpPr/>
          <p:nvPr/>
        </p:nvSpPr>
        <p:spPr>
          <a:xfrm>
            <a:off x="7533181" y="4474700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9DB164F6-C28E-C63B-EB7D-0603A4F78169}"/>
              </a:ext>
            </a:extLst>
          </p:cNvPr>
          <p:cNvSpPr/>
          <p:nvPr/>
        </p:nvSpPr>
        <p:spPr>
          <a:xfrm>
            <a:off x="308131" y="4467705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الشبكة العصبية</a:t>
            </a:r>
          </a:p>
        </p:txBody>
      </p:sp>
      <p:pic>
        <p:nvPicPr>
          <p:cNvPr id="24" name="صورة 23" descr="صورة تحتوي على نبات, زهرة&#10;&#10;تم إنشاء الوصف تلقائياً">
            <a:extLst>
              <a:ext uri="{FF2B5EF4-FFF2-40B4-BE49-F238E27FC236}">
                <a16:creationId xmlns:a16="http://schemas.microsoft.com/office/drawing/2014/main" id="{5A050AB7-7A25-9F06-9A00-7EA476FAE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2421"/>
            <a:ext cx="12192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8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sp>
        <p:nvSpPr>
          <p:cNvPr id="2" name="الرمل الاعلى">
            <a:extLst>
              <a:ext uri="{FF2B5EF4-FFF2-40B4-BE49-F238E27FC236}">
                <a16:creationId xmlns:a16="http://schemas.microsoft.com/office/drawing/2014/main" id="{B01B9B56-B5C0-98A8-B7C9-4D62FF1B8C68}"/>
              </a:ext>
            </a:extLst>
          </p:cNvPr>
          <p:cNvSpPr/>
          <p:nvPr/>
        </p:nvSpPr>
        <p:spPr>
          <a:xfrm rot="17526799">
            <a:off x="9696973" y="1265608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لرمل الاسفل">
            <a:extLst>
              <a:ext uri="{FF2B5EF4-FFF2-40B4-BE49-F238E27FC236}">
                <a16:creationId xmlns:a16="http://schemas.microsoft.com/office/drawing/2014/main" id="{860100E0-4F50-97D4-E679-CE9D90A518EB}"/>
              </a:ext>
            </a:extLst>
          </p:cNvPr>
          <p:cNvSpPr/>
          <p:nvPr/>
        </p:nvSpPr>
        <p:spPr>
          <a:xfrm rot="4073201" flipV="1">
            <a:off x="9749647" y="3554383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9670F78-38D5-09AA-7E7D-DE0B494C7783}"/>
              </a:ext>
            </a:extLst>
          </p:cNvPr>
          <p:cNvGrpSpPr/>
          <p:nvPr/>
        </p:nvGrpSpPr>
        <p:grpSpPr>
          <a:xfrm>
            <a:off x="9391545" y="1279540"/>
            <a:ext cx="2492323" cy="4053519"/>
            <a:chOff x="4847494" y="1280906"/>
            <a:chExt cx="2492323" cy="4053519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6C0598A-3506-9514-1442-62DC9EDAF914}"/>
                </a:ext>
              </a:extLst>
            </p:cNvPr>
            <p:cNvSpPr/>
            <p:nvPr/>
          </p:nvSpPr>
          <p:spPr>
            <a:xfrm>
              <a:off x="5087812" y="4856123"/>
              <a:ext cx="2069048" cy="23915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44224C78-3B4F-6C69-B8B3-09F199608EB3}"/>
                </a:ext>
              </a:extLst>
            </p:cNvPr>
            <p:cNvGrpSpPr/>
            <p:nvPr/>
          </p:nvGrpSpPr>
          <p:grpSpPr>
            <a:xfrm>
              <a:off x="4847494" y="1280906"/>
              <a:ext cx="2492323" cy="4053519"/>
              <a:chOff x="4847494" y="1280906"/>
              <a:chExt cx="2492323" cy="4053519"/>
            </a:xfrm>
          </p:grpSpPr>
          <p:sp>
            <p:nvSpPr>
              <p:cNvPr id="7" name="شكل حر: شكل 6">
                <a:extLst>
                  <a:ext uri="{FF2B5EF4-FFF2-40B4-BE49-F238E27FC236}">
                    <a16:creationId xmlns:a16="http://schemas.microsoft.com/office/drawing/2014/main" id="{4E81CEF0-9A04-E8FB-5D1B-FD7EA60AD76C}"/>
                  </a:ext>
                </a:extLst>
              </p:cNvPr>
              <p:cNvSpPr/>
              <p:nvPr/>
            </p:nvSpPr>
            <p:spPr>
              <a:xfrm>
                <a:off x="4992935" y="1759208"/>
                <a:ext cx="2206129" cy="3122293"/>
              </a:xfrm>
              <a:custGeom>
                <a:avLst/>
                <a:gdLst>
                  <a:gd name="connsiteX0" fmla="*/ 2075877 w 2206129"/>
                  <a:gd name="connsiteY0" fmla="*/ 0 h 3122293"/>
                  <a:gd name="connsiteX1" fmla="*/ 1741636 w 2206129"/>
                  <a:gd name="connsiteY1" fmla="*/ 1271735 h 3122293"/>
                  <a:gd name="connsiteX2" fmla="*/ 1427915 w 2206129"/>
                  <a:gd name="connsiteY2" fmla="*/ 1440623 h 3122293"/>
                  <a:gd name="connsiteX3" fmla="*/ 1420916 w 2206129"/>
                  <a:gd name="connsiteY3" fmla="*/ 1442385 h 3122293"/>
                  <a:gd name="connsiteX4" fmla="*/ 1420916 w 2206129"/>
                  <a:gd name="connsiteY4" fmla="*/ 1661370 h 3122293"/>
                  <a:gd name="connsiteX5" fmla="*/ 1457583 w 2206129"/>
                  <a:gd name="connsiteY5" fmla="*/ 1669981 h 3122293"/>
                  <a:gd name="connsiteX6" fmla="*/ 1773950 w 2206129"/>
                  <a:gd name="connsiteY6" fmla="*/ 1833859 h 3122293"/>
                  <a:gd name="connsiteX7" fmla="*/ 2128370 w 2206129"/>
                  <a:gd name="connsiteY7" fmla="*/ 3100118 h 3122293"/>
                  <a:gd name="connsiteX8" fmla="*/ 132913 w 2206129"/>
                  <a:gd name="connsiteY8" fmla="*/ 3122293 h 3122293"/>
                  <a:gd name="connsiteX9" fmla="*/ 459106 w 2206129"/>
                  <a:gd name="connsiteY9" fmla="*/ 1848470 h 3122293"/>
                  <a:gd name="connsiteX10" fmla="*/ 771753 w 2206129"/>
                  <a:gd name="connsiteY10" fmla="*/ 1677602 h 3122293"/>
                  <a:gd name="connsiteX11" fmla="*/ 773802 w 2206129"/>
                  <a:gd name="connsiteY11" fmla="*/ 1677073 h 3122293"/>
                  <a:gd name="connsiteX12" fmla="*/ 773802 w 2206129"/>
                  <a:gd name="connsiteY12" fmla="*/ 1451577 h 3122293"/>
                  <a:gd name="connsiteX13" fmla="*/ 742050 w 2206129"/>
                  <a:gd name="connsiteY13" fmla="*/ 1443908 h 3122293"/>
                  <a:gd name="connsiteX14" fmla="*/ 426726 w 2206129"/>
                  <a:gd name="connsiteY14" fmla="*/ 1278032 h 3122293"/>
                  <a:gd name="connsiteX15" fmla="*/ 80320 w 2206129"/>
                  <a:gd name="connsiteY15" fmla="*/ 9557 h 312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06129" h="3122293">
                    <a:moveTo>
                      <a:pt x="2075877" y="0"/>
                    </a:moveTo>
                    <a:cubicBezTo>
                      <a:pt x="2265099" y="450705"/>
                      <a:pt x="2128008" y="972310"/>
                      <a:pt x="1741636" y="1271735"/>
                    </a:cubicBezTo>
                    <a:cubicBezTo>
                      <a:pt x="1645043" y="1346591"/>
                      <a:pt x="1538891" y="1402895"/>
                      <a:pt x="1427915" y="1440623"/>
                    </a:cubicBezTo>
                    <a:lnTo>
                      <a:pt x="1420916" y="1442385"/>
                    </a:lnTo>
                    <a:lnTo>
                      <a:pt x="1420916" y="1661370"/>
                    </a:lnTo>
                    <a:lnTo>
                      <a:pt x="1457583" y="1669981"/>
                    </a:lnTo>
                    <a:cubicBezTo>
                      <a:pt x="1569145" y="1705940"/>
                      <a:pt x="1676179" y="1760548"/>
                      <a:pt x="1773950" y="1833859"/>
                    </a:cubicBezTo>
                    <a:cubicBezTo>
                      <a:pt x="2165035" y="2127102"/>
                      <a:pt x="2310401" y="2646462"/>
                      <a:pt x="2128370" y="3100118"/>
                    </a:cubicBezTo>
                    <a:lnTo>
                      <a:pt x="132913" y="3122293"/>
                    </a:lnTo>
                    <a:cubicBezTo>
                      <a:pt x="-59154" y="2672794"/>
                      <a:pt x="74635" y="2150332"/>
                      <a:pt x="459106" y="1848470"/>
                    </a:cubicBezTo>
                    <a:cubicBezTo>
                      <a:pt x="555224" y="1773005"/>
                      <a:pt x="661018" y="1716031"/>
                      <a:pt x="771753" y="1677602"/>
                    </a:cubicBezTo>
                    <a:lnTo>
                      <a:pt x="773802" y="1677073"/>
                    </a:lnTo>
                    <a:lnTo>
                      <a:pt x="773802" y="1451577"/>
                    </a:lnTo>
                    <a:lnTo>
                      <a:pt x="742050" y="1443908"/>
                    </a:lnTo>
                    <a:cubicBezTo>
                      <a:pt x="630718" y="1407244"/>
                      <a:pt x="524032" y="1351960"/>
                      <a:pt x="426726" y="1278032"/>
                    </a:cubicBezTo>
                    <a:cubicBezTo>
                      <a:pt x="37503" y="982322"/>
                      <a:pt x="-104576" y="462053"/>
                      <a:pt x="80320" y="955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9" name="مستطيل: زوايا مستديرة 8">
                <a:extLst>
                  <a:ext uri="{FF2B5EF4-FFF2-40B4-BE49-F238E27FC236}">
                    <a16:creationId xmlns:a16="http://schemas.microsoft.com/office/drawing/2014/main" id="{1C51320B-F29A-828C-DD14-4BAA81AEDD9D}"/>
                  </a:ext>
                </a:extLst>
              </p:cNvPr>
              <p:cNvSpPr/>
              <p:nvPr/>
            </p:nvSpPr>
            <p:spPr>
              <a:xfrm>
                <a:off x="5035139" y="1520057"/>
                <a:ext cx="206904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B0A43B34-BF00-E61F-A844-DD380CC24C8C}"/>
                  </a:ext>
                </a:extLst>
              </p:cNvPr>
              <p:cNvSpPr/>
              <p:nvPr/>
            </p:nvSpPr>
            <p:spPr>
              <a:xfrm>
                <a:off x="4852179" y="1280906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: زوايا مستديرة 10">
                <a:extLst>
                  <a:ext uri="{FF2B5EF4-FFF2-40B4-BE49-F238E27FC236}">
                    <a16:creationId xmlns:a16="http://schemas.microsoft.com/office/drawing/2014/main" id="{5D1C78E5-965C-A925-915A-37915356726E}"/>
                  </a:ext>
                </a:extLst>
              </p:cNvPr>
              <p:cNvSpPr/>
              <p:nvPr/>
            </p:nvSpPr>
            <p:spPr>
              <a:xfrm>
                <a:off x="4852179" y="5095274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cxnSp>
            <p:nvCxnSpPr>
              <p:cNvPr id="12" name="رابط مستقيم 11">
                <a:extLst>
                  <a:ext uri="{FF2B5EF4-FFF2-40B4-BE49-F238E27FC236}">
                    <a16:creationId xmlns:a16="http://schemas.microsoft.com/office/drawing/2014/main" id="{348F50A9-9319-1DCE-FFD7-976C7B87A2F7}"/>
                  </a:ext>
                </a:extLst>
              </p:cNvPr>
              <p:cNvCxnSpPr>
                <a:cxnSpLocks/>
                <a:stCxn id="10" idx="3"/>
                <a:endCxn id="11" idx="3"/>
              </p:cNvCxnSpPr>
              <p:nvPr/>
            </p:nvCxnSpPr>
            <p:spPr>
              <a:xfrm>
                <a:off x="7339817" y="1400482"/>
                <a:ext cx="0" cy="38143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رابط مستقيم 12">
                <a:extLst>
                  <a:ext uri="{FF2B5EF4-FFF2-40B4-BE49-F238E27FC236}">
                    <a16:creationId xmlns:a16="http://schemas.microsoft.com/office/drawing/2014/main" id="{7681B13F-893E-F29D-CFBC-ABF6084DC935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>
                <a:off x="4847494" y="1415568"/>
                <a:ext cx="4685" cy="379928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المستقيم">
            <a:extLst>
              <a:ext uri="{FF2B5EF4-FFF2-40B4-BE49-F238E27FC236}">
                <a16:creationId xmlns:a16="http://schemas.microsoft.com/office/drawing/2014/main" id="{2950E750-7E05-A43B-1940-7C9AAC559A82}"/>
              </a:ext>
            </a:extLst>
          </p:cNvPr>
          <p:cNvSpPr/>
          <p:nvPr/>
        </p:nvSpPr>
        <p:spPr>
          <a:xfrm flipH="1">
            <a:off x="10520478" y="3002085"/>
            <a:ext cx="192258" cy="18491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نوان 5">
            <a:extLst>
              <a:ext uri="{FF2B5EF4-FFF2-40B4-BE49-F238E27FC236}">
                <a16:creationId xmlns:a16="http://schemas.microsoft.com/office/drawing/2014/main" id="{086BC9ED-AEBA-D533-52FD-739EAF46A61F}"/>
              </a:ext>
            </a:extLst>
          </p:cNvPr>
          <p:cNvSpPr txBox="1">
            <a:spLocks/>
          </p:cNvSpPr>
          <p:nvPr/>
        </p:nvSpPr>
        <p:spPr>
          <a:xfrm>
            <a:off x="308131" y="1261363"/>
            <a:ext cx="8075055" cy="125354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يغذّي المستخدم الخوارزمية ببيانات </a:t>
            </a:r>
          </a:p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تاريخية أو تدريبية: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A06E3C5-D4F7-E89B-F199-A815D9E81194}"/>
              </a:ext>
            </a:extLst>
          </p:cNvPr>
          <p:cNvSpPr/>
          <p:nvPr/>
        </p:nvSpPr>
        <p:spPr>
          <a:xfrm>
            <a:off x="7533181" y="2756045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مستطيل: زوايا مستديرة 16">
            <a:hlinkClick r:id="" action="ppaction://noaction">
              <a:snd r:embed="rId4" name="صح.wav"/>
            </a:hlinkClick>
            <a:extLst>
              <a:ext uri="{FF2B5EF4-FFF2-40B4-BE49-F238E27FC236}">
                <a16:creationId xmlns:a16="http://schemas.microsoft.com/office/drawing/2014/main" id="{04ACB448-67F0-82C3-9F3B-721CF427E6E1}"/>
              </a:ext>
            </a:extLst>
          </p:cNvPr>
          <p:cNvSpPr/>
          <p:nvPr/>
        </p:nvSpPr>
        <p:spPr>
          <a:xfrm>
            <a:off x="308131" y="4410204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التعلّم الموجّه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3660FCB-F75F-D970-E050-A177315FF41A}"/>
              </a:ext>
            </a:extLst>
          </p:cNvPr>
          <p:cNvSpPr/>
          <p:nvPr/>
        </p:nvSpPr>
        <p:spPr>
          <a:xfrm>
            <a:off x="7533181" y="3615372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مستطيل: زوايا مستديرة 18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82E4A0DB-0658-C1CF-3E2E-14A909FDD048}"/>
              </a:ext>
            </a:extLst>
          </p:cNvPr>
          <p:cNvSpPr/>
          <p:nvPr/>
        </p:nvSpPr>
        <p:spPr>
          <a:xfrm>
            <a:off x="308132" y="3615372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التعلّم غير الموجّه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2B6E49E3-817C-6106-3F86-BCEA9B4ACAEE}"/>
              </a:ext>
            </a:extLst>
          </p:cNvPr>
          <p:cNvSpPr/>
          <p:nvPr/>
        </p:nvSpPr>
        <p:spPr>
          <a:xfrm>
            <a:off x="7533181" y="4474700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9DB164F6-C28E-C63B-EB7D-0603A4F78169}"/>
              </a:ext>
            </a:extLst>
          </p:cNvPr>
          <p:cNvSpPr/>
          <p:nvPr/>
        </p:nvSpPr>
        <p:spPr>
          <a:xfrm>
            <a:off x="292013" y="2753177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التعزيزي</a:t>
            </a:r>
          </a:p>
        </p:txBody>
      </p:sp>
      <p:pic>
        <p:nvPicPr>
          <p:cNvPr id="24" name="صورة 23" descr="صورة تحتوي على نبات, زهرة&#10;&#10;تم إنشاء الوصف تلقائياً">
            <a:extLst>
              <a:ext uri="{FF2B5EF4-FFF2-40B4-BE49-F238E27FC236}">
                <a16:creationId xmlns:a16="http://schemas.microsoft.com/office/drawing/2014/main" id="{5A050AB7-7A25-9F06-9A00-7EA476FAE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2421"/>
            <a:ext cx="12192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 السابق</a:t>
            </a:r>
          </a:p>
        </p:txBody>
      </p:sp>
      <p:sp>
        <p:nvSpPr>
          <p:cNvPr id="2" name="الرمل الاعلى">
            <a:extLst>
              <a:ext uri="{FF2B5EF4-FFF2-40B4-BE49-F238E27FC236}">
                <a16:creationId xmlns:a16="http://schemas.microsoft.com/office/drawing/2014/main" id="{B01B9B56-B5C0-98A8-B7C9-4D62FF1B8C68}"/>
              </a:ext>
            </a:extLst>
          </p:cNvPr>
          <p:cNvSpPr/>
          <p:nvPr/>
        </p:nvSpPr>
        <p:spPr>
          <a:xfrm rot="17526799">
            <a:off x="9696973" y="1265608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الرمل الاسفل">
            <a:extLst>
              <a:ext uri="{FF2B5EF4-FFF2-40B4-BE49-F238E27FC236}">
                <a16:creationId xmlns:a16="http://schemas.microsoft.com/office/drawing/2014/main" id="{860100E0-4F50-97D4-E679-CE9D90A518EB}"/>
              </a:ext>
            </a:extLst>
          </p:cNvPr>
          <p:cNvSpPr/>
          <p:nvPr/>
        </p:nvSpPr>
        <p:spPr>
          <a:xfrm rot="4073201" flipV="1">
            <a:off x="9749647" y="3554383"/>
            <a:ext cx="1828800" cy="1828800"/>
          </a:xfrm>
          <a:prstGeom prst="chor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9670F78-38D5-09AA-7E7D-DE0B494C7783}"/>
              </a:ext>
            </a:extLst>
          </p:cNvPr>
          <p:cNvGrpSpPr/>
          <p:nvPr/>
        </p:nvGrpSpPr>
        <p:grpSpPr>
          <a:xfrm>
            <a:off x="9391545" y="1279540"/>
            <a:ext cx="2492323" cy="4053519"/>
            <a:chOff x="4847494" y="1280906"/>
            <a:chExt cx="2492323" cy="4053519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56C0598A-3506-9514-1442-62DC9EDAF914}"/>
                </a:ext>
              </a:extLst>
            </p:cNvPr>
            <p:cNvSpPr/>
            <p:nvPr/>
          </p:nvSpPr>
          <p:spPr>
            <a:xfrm>
              <a:off x="5087812" y="4856123"/>
              <a:ext cx="2069048" cy="23915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44224C78-3B4F-6C69-B8B3-09F199608EB3}"/>
                </a:ext>
              </a:extLst>
            </p:cNvPr>
            <p:cNvGrpSpPr/>
            <p:nvPr/>
          </p:nvGrpSpPr>
          <p:grpSpPr>
            <a:xfrm>
              <a:off x="4847494" y="1280906"/>
              <a:ext cx="2492323" cy="4053519"/>
              <a:chOff x="4847494" y="1280906"/>
              <a:chExt cx="2492323" cy="4053519"/>
            </a:xfrm>
          </p:grpSpPr>
          <p:sp>
            <p:nvSpPr>
              <p:cNvPr id="7" name="شكل حر: شكل 6">
                <a:extLst>
                  <a:ext uri="{FF2B5EF4-FFF2-40B4-BE49-F238E27FC236}">
                    <a16:creationId xmlns:a16="http://schemas.microsoft.com/office/drawing/2014/main" id="{4E81CEF0-9A04-E8FB-5D1B-FD7EA60AD76C}"/>
                  </a:ext>
                </a:extLst>
              </p:cNvPr>
              <p:cNvSpPr/>
              <p:nvPr/>
            </p:nvSpPr>
            <p:spPr>
              <a:xfrm>
                <a:off x="4992935" y="1759208"/>
                <a:ext cx="2206129" cy="3122293"/>
              </a:xfrm>
              <a:custGeom>
                <a:avLst/>
                <a:gdLst>
                  <a:gd name="connsiteX0" fmla="*/ 2075877 w 2206129"/>
                  <a:gd name="connsiteY0" fmla="*/ 0 h 3122293"/>
                  <a:gd name="connsiteX1" fmla="*/ 1741636 w 2206129"/>
                  <a:gd name="connsiteY1" fmla="*/ 1271735 h 3122293"/>
                  <a:gd name="connsiteX2" fmla="*/ 1427915 w 2206129"/>
                  <a:gd name="connsiteY2" fmla="*/ 1440623 h 3122293"/>
                  <a:gd name="connsiteX3" fmla="*/ 1420916 w 2206129"/>
                  <a:gd name="connsiteY3" fmla="*/ 1442385 h 3122293"/>
                  <a:gd name="connsiteX4" fmla="*/ 1420916 w 2206129"/>
                  <a:gd name="connsiteY4" fmla="*/ 1661370 h 3122293"/>
                  <a:gd name="connsiteX5" fmla="*/ 1457583 w 2206129"/>
                  <a:gd name="connsiteY5" fmla="*/ 1669981 h 3122293"/>
                  <a:gd name="connsiteX6" fmla="*/ 1773950 w 2206129"/>
                  <a:gd name="connsiteY6" fmla="*/ 1833859 h 3122293"/>
                  <a:gd name="connsiteX7" fmla="*/ 2128370 w 2206129"/>
                  <a:gd name="connsiteY7" fmla="*/ 3100118 h 3122293"/>
                  <a:gd name="connsiteX8" fmla="*/ 132913 w 2206129"/>
                  <a:gd name="connsiteY8" fmla="*/ 3122293 h 3122293"/>
                  <a:gd name="connsiteX9" fmla="*/ 459106 w 2206129"/>
                  <a:gd name="connsiteY9" fmla="*/ 1848470 h 3122293"/>
                  <a:gd name="connsiteX10" fmla="*/ 771753 w 2206129"/>
                  <a:gd name="connsiteY10" fmla="*/ 1677602 h 3122293"/>
                  <a:gd name="connsiteX11" fmla="*/ 773802 w 2206129"/>
                  <a:gd name="connsiteY11" fmla="*/ 1677073 h 3122293"/>
                  <a:gd name="connsiteX12" fmla="*/ 773802 w 2206129"/>
                  <a:gd name="connsiteY12" fmla="*/ 1451577 h 3122293"/>
                  <a:gd name="connsiteX13" fmla="*/ 742050 w 2206129"/>
                  <a:gd name="connsiteY13" fmla="*/ 1443908 h 3122293"/>
                  <a:gd name="connsiteX14" fmla="*/ 426726 w 2206129"/>
                  <a:gd name="connsiteY14" fmla="*/ 1278032 h 3122293"/>
                  <a:gd name="connsiteX15" fmla="*/ 80320 w 2206129"/>
                  <a:gd name="connsiteY15" fmla="*/ 9557 h 312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06129" h="3122293">
                    <a:moveTo>
                      <a:pt x="2075877" y="0"/>
                    </a:moveTo>
                    <a:cubicBezTo>
                      <a:pt x="2265099" y="450705"/>
                      <a:pt x="2128008" y="972310"/>
                      <a:pt x="1741636" y="1271735"/>
                    </a:cubicBezTo>
                    <a:cubicBezTo>
                      <a:pt x="1645043" y="1346591"/>
                      <a:pt x="1538891" y="1402895"/>
                      <a:pt x="1427915" y="1440623"/>
                    </a:cubicBezTo>
                    <a:lnTo>
                      <a:pt x="1420916" y="1442385"/>
                    </a:lnTo>
                    <a:lnTo>
                      <a:pt x="1420916" y="1661370"/>
                    </a:lnTo>
                    <a:lnTo>
                      <a:pt x="1457583" y="1669981"/>
                    </a:lnTo>
                    <a:cubicBezTo>
                      <a:pt x="1569145" y="1705940"/>
                      <a:pt x="1676179" y="1760548"/>
                      <a:pt x="1773950" y="1833859"/>
                    </a:cubicBezTo>
                    <a:cubicBezTo>
                      <a:pt x="2165035" y="2127102"/>
                      <a:pt x="2310401" y="2646462"/>
                      <a:pt x="2128370" y="3100118"/>
                    </a:cubicBezTo>
                    <a:lnTo>
                      <a:pt x="132913" y="3122293"/>
                    </a:lnTo>
                    <a:cubicBezTo>
                      <a:pt x="-59154" y="2672794"/>
                      <a:pt x="74635" y="2150332"/>
                      <a:pt x="459106" y="1848470"/>
                    </a:cubicBezTo>
                    <a:cubicBezTo>
                      <a:pt x="555224" y="1773005"/>
                      <a:pt x="661018" y="1716031"/>
                      <a:pt x="771753" y="1677602"/>
                    </a:cubicBezTo>
                    <a:lnTo>
                      <a:pt x="773802" y="1677073"/>
                    </a:lnTo>
                    <a:lnTo>
                      <a:pt x="773802" y="1451577"/>
                    </a:lnTo>
                    <a:lnTo>
                      <a:pt x="742050" y="1443908"/>
                    </a:lnTo>
                    <a:cubicBezTo>
                      <a:pt x="630718" y="1407244"/>
                      <a:pt x="524032" y="1351960"/>
                      <a:pt x="426726" y="1278032"/>
                    </a:cubicBezTo>
                    <a:cubicBezTo>
                      <a:pt x="37503" y="982322"/>
                      <a:pt x="-104576" y="462053"/>
                      <a:pt x="80320" y="9557"/>
                    </a:cubicBez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/>
              </a:p>
            </p:txBody>
          </p:sp>
          <p:sp>
            <p:nvSpPr>
              <p:cNvPr id="9" name="مستطيل: زوايا مستديرة 8">
                <a:extLst>
                  <a:ext uri="{FF2B5EF4-FFF2-40B4-BE49-F238E27FC236}">
                    <a16:creationId xmlns:a16="http://schemas.microsoft.com/office/drawing/2014/main" id="{1C51320B-F29A-828C-DD14-4BAA81AEDD9D}"/>
                  </a:ext>
                </a:extLst>
              </p:cNvPr>
              <p:cNvSpPr/>
              <p:nvPr/>
            </p:nvSpPr>
            <p:spPr>
              <a:xfrm>
                <a:off x="5035139" y="1520057"/>
                <a:ext cx="206904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0" name="مستطيل: زوايا مستديرة 9">
                <a:extLst>
                  <a:ext uri="{FF2B5EF4-FFF2-40B4-BE49-F238E27FC236}">
                    <a16:creationId xmlns:a16="http://schemas.microsoft.com/office/drawing/2014/main" id="{B0A43B34-BF00-E61F-A844-DD380CC24C8C}"/>
                  </a:ext>
                </a:extLst>
              </p:cNvPr>
              <p:cNvSpPr/>
              <p:nvPr/>
            </p:nvSpPr>
            <p:spPr>
              <a:xfrm>
                <a:off x="4852179" y="1280906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11" name="مستطيل: زوايا مستديرة 10">
                <a:extLst>
                  <a:ext uri="{FF2B5EF4-FFF2-40B4-BE49-F238E27FC236}">
                    <a16:creationId xmlns:a16="http://schemas.microsoft.com/office/drawing/2014/main" id="{5D1C78E5-965C-A925-915A-37915356726E}"/>
                  </a:ext>
                </a:extLst>
              </p:cNvPr>
              <p:cNvSpPr/>
              <p:nvPr/>
            </p:nvSpPr>
            <p:spPr>
              <a:xfrm>
                <a:off x="4852179" y="5095274"/>
                <a:ext cx="2487638" cy="239151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cxnSp>
            <p:nvCxnSpPr>
              <p:cNvPr id="12" name="رابط مستقيم 11">
                <a:extLst>
                  <a:ext uri="{FF2B5EF4-FFF2-40B4-BE49-F238E27FC236}">
                    <a16:creationId xmlns:a16="http://schemas.microsoft.com/office/drawing/2014/main" id="{348F50A9-9319-1DCE-FFD7-976C7B87A2F7}"/>
                  </a:ext>
                </a:extLst>
              </p:cNvPr>
              <p:cNvCxnSpPr>
                <a:cxnSpLocks/>
                <a:stCxn id="10" idx="3"/>
                <a:endCxn id="11" idx="3"/>
              </p:cNvCxnSpPr>
              <p:nvPr/>
            </p:nvCxnSpPr>
            <p:spPr>
              <a:xfrm>
                <a:off x="7339817" y="1400482"/>
                <a:ext cx="0" cy="381436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رابط مستقيم 12">
                <a:extLst>
                  <a:ext uri="{FF2B5EF4-FFF2-40B4-BE49-F238E27FC236}">
                    <a16:creationId xmlns:a16="http://schemas.microsoft.com/office/drawing/2014/main" id="{7681B13F-893E-F29D-CFBC-ABF6084DC935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>
                <a:off x="4847494" y="1415568"/>
                <a:ext cx="4685" cy="3799282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المستقيم">
            <a:extLst>
              <a:ext uri="{FF2B5EF4-FFF2-40B4-BE49-F238E27FC236}">
                <a16:creationId xmlns:a16="http://schemas.microsoft.com/office/drawing/2014/main" id="{2950E750-7E05-A43B-1940-7C9AAC559A82}"/>
              </a:ext>
            </a:extLst>
          </p:cNvPr>
          <p:cNvSpPr/>
          <p:nvPr/>
        </p:nvSpPr>
        <p:spPr>
          <a:xfrm flipH="1">
            <a:off x="10520478" y="3002085"/>
            <a:ext cx="192258" cy="18491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عنوان 5">
            <a:extLst>
              <a:ext uri="{FF2B5EF4-FFF2-40B4-BE49-F238E27FC236}">
                <a16:creationId xmlns:a16="http://schemas.microsoft.com/office/drawing/2014/main" id="{086BC9ED-AEBA-D533-52FD-739EAF46A61F}"/>
              </a:ext>
            </a:extLst>
          </p:cNvPr>
          <p:cNvSpPr txBox="1">
            <a:spLocks/>
          </p:cNvSpPr>
          <p:nvPr/>
        </p:nvSpPr>
        <p:spPr>
          <a:xfrm>
            <a:off x="308131" y="1261363"/>
            <a:ext cx="8075055" cy="125354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يحول متطلبات العمل إلى حلول تعلم آلي: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CA06E3C5-D4F7-E89B-F199-A815D9E81194}"/>
              </a:ext>
            </a:extLst>
          </p:cNvPr>
          <p:cNvSpPr/>
          <p:nvPr/>
        </p:nvSpPr>
        <p:spPr>
          <a:xfrm>
            <a:off x="7533181" y="2756045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مستطيل: زوايا مستديرة 16">
            <a:hlinkClick r:id="" action="ppaction://noaction">
              <a:snd r:embed="rId4" name="صح.wav"/>
            </a:hlinkClick>
            <a:extLst>
              <a:ext uri="{FF2B5EF4-FFF2-40B4-BE49-F238E27FC236}">
                <a16:creationId xmlns:a16="http://schemas.microsoft.com/office/drawing/2014/main" id="{04ACB448-67F0-82C3-9F3B-721CF427E6E1}"/>
              </a:ext>
            </a:extLst>
          </p:cNvPr>
          <p:cNvSpPr/>
          <p:nvPr/>
        </p:nvSpPr>
        <p:spPr>
          <a:xfrm>
            <a:off x="284342" y="3575491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عالم البيانات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F3660FCB-F75F-D970-E050-A177315FF41A}"/>
              </a:ext>
            </a:extLst>
          </p:cNvPr>
          <p:cNvSpPr/>
          <p:nvPr/>
        </p:nvSpPr>
        <p:spPr>
          <a:xfrm>
            <a:off x="7533181" y="3615372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مستطيل: زوايا مستديرة 18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82E4A0DB-0658-C1CF-3E2E-14A909FDD048}"/>
              </a:ext>
            </a:extLst>
          </p:cNvPr>
          <p:cNvSpPr/>
          <p:nvPr/>
        </p:nvSpPr>
        <p:spPr>
          <a:xfrm>
            <a:off x="292013" y="4468783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مهندس بيانات</a:t>
            </a: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2B6E49E3-817C-6106-3F86-BCEA9B4ACAEE}"/>
              </a:ext>
            </a:extLst>
          </p:cNvPr>
          <p:cNvSpPr/>
          <p:nvPr/>
        </p:nvSpPr>
        <p:spPr>
          <a:xfrm>
            <a:off x="7533181" y="4474700"/>
            <a:ext cx="850005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مستطيل: زوايا مستديرة 20">
            <a:hlinkClick r:id="" action="ppaction://noaction">
              <a:snd r:embed="rId5" name="خطأ.wav"/>
            </a:hlinkClick>
            <a:extLst>
              <a:ext uri="{FF2B5EF4-FFF2-40B4-BE49-F238E27FC236}">
                <a16:creationId xmlns:a16="http://schemas.microsoft.com/office/drawing/2014/main" id="{9DB164F6-C28E-C63B-EB7D-0603A4F78169}"/>
              </a:ext>
            </a:extLst>
          </p:cNvPr>
          <p:cNvSpPr/>
          <p:nvPr/>
        </p:nvSpPr>
        <p:spPr>
          <a:xfrm>
            <a:off x="292013" y="2753177"/>
            <a:ext cx="7029719" cy="61818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مهندس التعلم الآلي</a:t>
            </a:r>
          </a:p>
        </p:txBody>
      </p:sp>
      <p:pic>
        <p:nvPicPr>
          <p:cNvPr id="24" name="صورة 23" descr="صورة تحتوي على نبات, زهرة&#10;&#10;تم إنشاء الوصف تلقائياً">
            <a:extLst>
              <a:ext uri="{FF2B5EF4-FFF2-40B4-BE49-F238E27FC236}">
                <a16:creationId xmlns:a16="http://schemas.microsoft.com/office/drawing/2014/main" id="{5A050AB7-7A25-9F06-9A00-7EA476FAE3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2421"/>
            <a:ext cx="12192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9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9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9000"/>
                            </p:stCondLst>
                            <p:childTnLst>
                              <p:par>
                                <p:cTn id="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E06807D3-14B7-8329-910C-2706F43D7868}"/>
              </a:ext>
            </a:extLst>
          </p:cNvPr>
          <p:cNvSpPr txBox="1"/>
          <p:nvPr/>
        </p:nvSpPr>
        <p:spPr>
          <a:xfrm>
            <a:off x="3373474" y="1832478"/>
            <a:ext cx="75092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معرفة كيفية عمل تعلم الآلة.</a:t>
            </a:r>
          </a:p>
        </p:txBody>
      </p:sp>
      <p:sp>
        <p:nvSpPr>
          <p:cNvPr id="4" name="Google Shape;915;p14">
            <a:extLst>
              <a:ext uri="{FF2B5EF4-FFF2-40B4-BE49-F238E27FC236}">
                <a16:creationId xmlns:a16="http://schemas.microsoft.com/office/drawing/2014/main" id="{EC9549A4-34F9-295D-258A-61FC84117F3D}"/>
              </a:ext>
            </a:extLst>
          </p:cNvPr>
          <p:cNvSpPr/>
          <p:nvPr/>
        </p:nvSpPr>
        <p:spPr>
          <a:xfrm>
            <a:off x="10833418" y="1848771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" name="Google Shape;916;p14">
            <a:extLst>
              <a:ext uri="{FF2B5EF4-FFF2-40B4-BE49-F238E27FC236}">
                <a16:creationId xmlns:a16="http://schemas.microsoft.com/office/drawing/2014/main" id="{A30452D4-F74C-798F-F2D0-5AA22B6FEBCC}"/>
              </a:ext>
            </a:extLst>
          </p:cNvPr>
          <p:cNvSpPr/>
          <p:nvPr/>
        </p:nvSpPr>
        <p:spPr>
          <a:xfrm>
            <a:off x="10833418" y="2523434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6" name="Google Shape;917;p14">
            <a:extLst>
              <a:ext uri="{FF2B5EF4-FFF2-40B4-BE49-F238E27FC236}">
                <a16:creationId xmlns:a16="http://schemas.microsoft.com/office/drawing/2014/main" id="{CC7487B7-55DA-BE47-C730-7ECE092262D6}"/>
              </a:ext>
            </a:extLst>
          </p:cNvPr>
          <p:cNvSpPr/>
          <p:nvPr/>
        </p:nvSpPr>
        <p:spPr>
          <a:xfrm>
            <a:off x="10833418" y="3198096"/>
            <a:ext cx="563400" cy="563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9" name="Google Shape;922;p14">
            <a:extLst>
              <a:ext uri="{FF2B5EF4-FFF2-40B4-BE49-F238E27FC236}">
                <a16:creationId xmlns:a16="http://schemas.microsoft.com/office/drawing/2014/main" id="{197B26D8-8C9F-0694-DB61-D37AF46D99FD}"/>
              </a:ext>
            </a:extLst>
          </p:cNvPr>
          <p:cNvSpPr/>
          <p:nvPr/>
        </p:nvSpPr>
        <p:spPr>
          <a:xfrm>
            <a:off x="10943570" y="3261346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rgbClr val="DD772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23;p14">
            <a:extLst>
              <a:ext uri="{FF2B5EF4-FFF2-40B4-BE49-F238E27FC236}">
                <a16:creationId xmlns:a16="http://schemas.microsoft.com/office/drawing/2014/main" id="{187BCD39-09E1-DF7F-30A7-1381FB3A4785}"/>
              </a:ext>
            </a:extLst>
          </p:cNvPr>
          <p:cNvSpPr/>
          <p:nvPr/>
        </p:nvSpPr>
        <p:spPr>
          <a:xfrm>
            <a:off x="10875532" y="2618671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rgbClr val="DD772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4;p14">
            <a:extLst>
              <a:ext uri="{FF2B5EF4-FFF2-40B4-BE49-F238E27FC236}">
                <a16:creationId xmlns:a16="http://schemas.microsoft.com/office/drawing/2014/main" id="{8E009910-7254-2504-DA6C-D8979CB35D65}"/>
              </a:ext>
            </a:extLst>
          </p:cNvPr>
          <p:cNvSpPr/>
          <p:nvPr/>
        </p:nvSpPr>
        <p:spPr>
          <a:xfrm>
            <a:off x="10875520" y="1889359"/>
            <a:ext cx="438806" cy="477153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rgbClr val="DD772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C18E8E7-CB96-5256-557B-6A01B0B04377}"/>
              </a:ext>
            </a:extLst>
          </p:cNvPr>
          <p:cNvSpPr txBox="1"/>
          <p:nvPr/>
        </p:nvSpPr>
        <p:spPr>
          <a:xfrm>
            <a:off x="3516757" y="2530382"/>
            <a:ext cx="7358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معرفة تطبيقات تعلم الألة.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6F2B60E-AF74-0208-EC5F-11590D8F9227}"/>
              </a:ext>
            </a:extLst>
          </p:cNvPr>
          <p:cNvSpPr txBox="1"/>
          <p:nvPr/>
        </p:nvSpPr>
        <p:spPr>
          <a:xfrm>
            <a:off x="2719816" y="3136612"/>
            <a:ext cx="8162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إنشاء نموذج تعلم الآلة باستخدام منصة تعلم الآلة للأطفال.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3A3B892-F01D-6E63-E751-557B1D86ADFA}"/>
              </a:ext>
            </a:extLst>
          </p:cNvPr>
          <p:cNvSpPr/>
          <p:nvPr/>
        </p:nvSpPr>
        <p:spPr>
          <a:xfrm>
            <a:off x="1621736" y="115080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نواتج التعلم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D045F6E1-3BC7-5876-00B0-7109B1F59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" y="1219861"/>
            <a:ext cx="2812272" cy="47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تقويم قبلي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22DF0AB-67F2-56F6-B487-E6D60A45B727}"/>
              </a:ext>
            </a:extLst>
          </p:cNvPr>
          <p:cNvSpPr txBox="1"/>
          <p:nvPr/>
        </p:nvSpPr>
        <p:spPr>
          <a:xfrm>
            <a:off x="1194627" y="1082148"/>
            <a:ext cx="9445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هل تسألتم يوماً كيف يتم التعرف على بصمة الوجه </a:t>
            </a:r>
          </a:p>
          <a:p>
            <a:pPr algn="ctr"/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الاجهزة الذكية ؟</a:t>
            </a:r>
          </a:p>
        </p:txBody>
      </p:sp>
      <p:pic>
        <p:nvPicPr>
          <p:cNvPr id="6" name="صورة 5" descr="صورة تحتوي على شخص, صورة ظلية&#10;&#10;تم إنشاء الوصف تلقائياً">
            <a:extLst>
              <a:ext uri="{FF2B5EF4-FFF2-40B4-BE49-F238E27FC236}">
                <a16:creationId xmlns:a16="http://schemas.microsoft.com/office/drawing/2014/main" id="{39541488-6D6A-CED8-1245-EC69D6ABB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7013" r="8252"/>
          <a:stretch/>
        </p:blipFill>
        <p:spPr>
          <a:xfrm>
            <a:off x="194872" y="3706074"/>
            <a:ext cx="5294989" cy="31519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76C8212-6E0C-67DF-8D54-64D87351F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4" r="29265"/>
          <a:stretch/>
        </p:blipFill>
        <p:spPr>
          <a:xfrm>
            <a:off x="7629994" y="1682312"/>
            <a:ext cx="3777521" cy="539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DE98A2D-B1ED-842C-D2C8-CD63ACD0DDE5}"/>
              </a:ext>
            </a:extLst>
          </p:cNvPr>
          <p:cNvSpPr/>
          <p:nvPr/>
        </p:nvSpPr>
        <p:spPr>
          <a:xfrm>
            <a:off x="1552135" y="128102"/>
            <a:ext cx="9087729" cy="675141"/>
          </a:xfrm>
          <a:prstGeom prst="roundRect">
            <a:avLst>
              <a:gd name="adj" fmla="val 50000"/>
            </a:avLst>
          </a:prstGeom>
          <a:solidFill>
            <a:srgbClr val="677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تمهيد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64B772A-F2AD-5F3C-20F1-FFFF7AADAA53}"/>
              </a:ext>
            </a:extLst>
          </p:cNvPr>
          <p:cNvSpPr txBox="1"/>
          <p:nvPr/>
        </p:nvSpPr>
        <p:spPr>
          <a:xfrm>
            <a:off x="459697" y="1165508"/>
            <a:ext cx="112726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ان خاصية التعلم لدى العقل البشري تعتمد على الاستكشاف وفق ما وهبه الله عزوجل من حواس لفهم البيئة والظواهر من حوله , وبنفس المفهوم يعمل العلماء لجعل الآلة لا تنتظر الانسان يقدم لها الاوامر المسبقة , بل تعتمد على ما لديها من مدخلات أو بيانات لتقديم التحليلات والتنبؤات والقرارات 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F02A16F-7EB5-D7EA-4273-297CF03A0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27" y="3117337"/>
            <a:ext cx="5391747" cy="36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3639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2787</TotalTime>
  <Words>732</Words>
  <Application>Microsoft Office PowerPoint</Application>
  <PresentationFormat>شاشة عريضة</PresentationFormat>
  <Paragraphs>123</Paragraphs>
  <Slides>31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Sakkal Majalla</vt:lpstr>
      <vt:lpstr>Sultan 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abeer saleh</dc:creator>
  <cp:lastModifiedBy>abeer saleh</cp:lastModifiedBy>
  <cp:revision>106</cp:revision>
  <dcterms:created xsi:type="dcterms:W3CDTF">2023-01-03T14:52:58Z</dcterms:created>
  <dcterms:modified xsi:type="dcterms:W3CDTF">2023-01-19T21:50:20Z</dcterms:modified>
</cp:coreProperties>
</file>