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59" r:id="rId3"/>
    <p:sldId id="390" r:id="rId4"/>
    <p:sldId id="368" r:id="rId5"/>
    <p:sldId id="453" r:id="rId6"/>
    <p:sldId id="270" r:id="rId7"/>
    <p:sldId id="296" r:id="rId8"/>
    <p:sldId id="465" r:id="rId9"/>
    <p:sldId id="299" r:id="rId10"/>
    <p:sldId id="440" r:id="rId11"/>
    <p:sldId id="439" r:id="rId12"/>
    <p:sldId id="466" r:id="rId13"/>
    <p:sldId id="461" r:id="rId14"/>
    <p:sldId id="441" r:id="rId15"/>
    <p:sldId id="442" r:id="rId16"/>
    <p:sldId id="443" r:id="rId17"/>
    <p:sldId id="445" r:id="rId18"/>
    <p:sldId id="459" r:id="rId19"/>
    <p:sldId id="460" r:id="rId20"/>
    <p:sldId id="446" r:id="rId21"/>
    <p:sldId id="462" r:id="rId22"/>
    <p:sldId id="447" r:id="rId23"/>
    <p:sldId id="448" r:id="rId24"/>
    <p:sldId id="449" r:id="rId25"/>
    <p:sldId id="454" r:id="rId26"/>
    <p:sldId id="463" r:id="rId27"/>
    <p:sldId id="467" r:id="rId28"/>
    <p:sldId id="366" r:id="rId29"/>
    <p:sldId id="450" r:id="rId30"/>
    <p:sldId id="456" r:id="rId31"/>
    <p:sldId id="451" r:id="rId32"/>
    <p:sldId id="457" r:id="rId3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BA51C7-6F08-531F-3C98-31559B0DD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310CE94-4EE6-8F36-DD00-272704DF1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28C3D7-364A-5591-6E47-1A38B57D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E99AF4-BA64-87FA-650F-26C4F930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F800BE-7B4B-3B2F-60E3-863CB3FB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67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322BC0-315A-5E32-7D04-CEA98C96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26A3A9C-C91C-B8B6-B165-9198EEA77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F9C103-C236-5F61-CD73-B3AF9D6A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8F5497-E48E-2629-42A5-E81EEB83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216E1-DF32-0FF5-9A19-091D10A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95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6CD26C7-EAB5-DE67-8FC6-31F9B1DF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0512FF-F92D-D5B9-61C2-0CADB35C1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28F98C-EFA9-20A9-F117-402B6F35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85F432-CDAD-849B-4FFD-E3940CA0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53F422-1635-9284-4808-8CA08DE4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6188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013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3DAB828-FFD2-58DE-4B94-D1446AE6D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b="71781"/>
          <a:stretch/>
        </p:blipFill>
        <p:spPr>
          <a:xfrm flipV="1">
            <a:off x="0" y="-12872"/>
            <a:ext cx="12192000" cy="1521912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C884369-4825-8CB1-ED9C-30DB2D268CC5}"/>
              </a:ext>
            </a:extLst>
          </p:cNvPr>
          <p:cNvSpPr/>
          <p:nvPr userDrawn="1"/>
        </p:nvSpPr>
        <p:spPr>
          <a:xfrm>
            <a:off x="5474167" y="16878"/>
            <a:ext cx="1236134" cy="1236134"/>
          </a:xfrm>
          <a:prstGeom prst="ellipse">
            <a:avLst/>
          </a:prstGeom>
          <a:solidFill>
            <a:srgbClr val="ED7D3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41F39E6-16F0-6DB9-6707-69E7C8F917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8"/>
          <a:stretch/>
        </p:blipFill>
        <p:spPr>
          <a:xfrm>
            <a:off x="0" y="5336088"/>
            <a:ext cx="12192000" cy="1521912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228A942-83BC-8085-3B33-673C5A99DE09}"/>
              </a:ext>
            </a:extLst>
          </p:cNvPr>
          <p:cNvSpPr txBox="1"/>
          <p:nvPr userDrawn="1"/>
        </p:nvSpPr>
        <p:spPr>
          <a:xfrm>
            <a:off x="8990421" y="6421575"/>
            <a:ext cx="32046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الــــــوحـــــــدة الأولــــــــــى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BBC4295-4FBD-3EAE-A904-9930564D8D87}"/>
              </a:ext>
            </a:extLst>
          </p:cNvPr>
          <p:cNvGrpSpPr/>
          <p:nvPr userDrawn="1"/>
        </p:nvGrpSpPr>
        <p:grpSpPr>
          <a:xfrm>
            <a:off x="2174060" y="1022112"/>
            <a:ext cx="7811589" cy="849083"/>
            <a:chOff x="2061242" y="345515"/>
            <a:chExt cx="7811589" cy="849083"/>
          </a:xfrm>
        </p:grpSpPr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2F2DBF32-1349-54F2-4161-77E7E1B6F56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61242" y="482025"/>
              <a:ext cx="7811589" cy="576064"/>
            </a:xfrm>
            <a:prstGeom prst="rect">
              <a:avLst/>
            </a:prstGeom>
          </p:spPr>
          <p:txBody>
            <a:bodyPr vert="horz" lIns="91440" tIns="45720" rIns="91440" bIns="45720"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6425E405-A705-D886-7DCC-570FD58E36E0}"/>
                </a:ext>
              </a:extLst>
            </p:cNvPr>
            <p:cNvSpPr/>
            <p:nvPr userDrawn="1"/>
          </p:nvSpPr>
          <p:spPr>
            <a:xfrm>
              <a:off x="2130911" y="345515"/>
              <a:ext cx="7741919" cy="849083"/>
            </a:xfrm>
            <a:prstGeom prst="roundRect">
              <a:avLst/>
            </a:prstGeom>
            <a:solidFill>
              <a:srgbClr val="ED7D3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496121CD-9C04-87E3-A3C0-F16A06FBFF43}"/>
                </a:ext>
              </a:extLst>
            </p:cNvPr>
            <p:cNvSpPr/>
            <p:nvPr userDrawn="1"/>
          </p:nvSpPr>
          <p:spPr>
            <a:xfrm>
              <a:off x="9596348" y="826563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34837BA7-A822-5349-8C97-5CB45DF6BC4A}"/>
                </a:ext>
              </a:extLst>
            </p:cNvPr>
            <p:cNvSpPr/>
            <p:nvPr userDrawn="1"/>
          </p:nvSpPr>
          <p:spPr>
            <a:xfrm>
              <a:off x="9571524" y="805460"/>
              <a:ext cx="146743" cy="1467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8134CA7A-82C0-1A57-5EAF-EBA8505961DA}"/>
                </a:ext>
              </a:extLst>
            </p:cNvPr>
            <p:cNvSpPr/>
            <p:nvPr userDrawn="1"/>
          </p:nvSpPr>
          <p:spPr>
            <a:xfrm>
              <a:off x="2294004" y="826563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8E766E64-5917-F1D4-489C-C4870B10B8A4}"/>
                </a:ext>
              </a:extLst>
            </p:cNvPr>
            <p:cNvSpPr/>
            <p:nvPr userDrawn="1"/>
          </p:nvSpPr>
          <p:spPr>
            <a:xfrm>
              <a:off x="2269180" y="805460"/>
              <a:ext cx="146743" cy="1467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0D315F0-8D56-76A4-FAFA-E796ED32AD9B}"/>
              </a:ext>
            </a:extLst>
          </p:cNvPr>
          <p:cNvSpPr/>
          <p:nvPr userDrawn="1"/>
        </p:nvSpPr>
        <p:spPr>
          <a:xfrm>
            <a:off x="5617760" y="1012913"/>
            <a:ext cx="943182" cy="60150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76D1CF7-A94B-A8E8-9CBC-AACB9AF7DBC7}"/>
              </a:ext>
            </a:extLst>
          </p:cNvPr>
          <p:cNvSpPr/>
          <p:nvPr userDrawn="1"/>
        </p:nvSpPr>
        <p:spPr>
          <a:xfrm>
            <a:off x="5617760" y="1163520"/>
            <a:ext cx="948947" cy="67823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Google Shape;151;p6">
            <a:extLst>
              <a:ext uri="{FF2B5EF4-FFF2-40B4-BE49-F238E27FC236}">
                <a16:creationId xmlns:a16="http://schemas.microsoft.com/office/drawing/2014/main" id="{D1BC3AC8-7022-46CC-E787-9F49440CFB70}"/>
              </a:ext>
            </a:extLst>
          </p:cNvPr>
          <p:cNvSpPr/>
          <p:nvPr userDrawn="1"/>
        </p:nvSpPr>
        <p:spPr>
          <a:xfrm>
            <a:off x="2203397" y="1001409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 dirty="0">
                <a:solidFill>
                  <a:schemeClr val="lt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الدرس السابق</a:t>
            </a:r>
            <a:endParaRPr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4685B12-397C-2DA4-C0D5-8A912AE6E99A}"/>
              </a:ext>
            </a:extLst>
          </p:cNvPr>
          <p:cNvSpPr/>
          <p:nvPr userDrawn="1"/>
        </p:nvSpPr>
        <p:spPr>
          <a:xfrm>
            <a:off x="5610146" y="977735"/>
            <a:ext cx="954778" cy="61127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7F8DE89-93DC-1DEA-5578-28B8DEDE4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7" t="34164" b="34164"/>
          <a:stretch/>
        </p:blipFill>
        <p:spPr>
          <a:xfrm>
            <a:off x="5499071" y="55224"/>
            <a:ext cx="1106695" cy="105987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76598C0-39D6-4334-5F3C-3C1700475985}"/>
              </a:ext>
            </a:extLst>
          </p:cNvPr>
          <p:cNvSpPr txBox="1"/>
          <p:nvPr userDrawn="1"/>
        </p:nvSpPr>
        <p:spPr>
          <a:xfrm>
            <a:off x="-96120" y="6431522"/>
            <a:ext cx="33757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الـتـنـبـؤ بـاسـتـخـدام إكـسـل 1  </a:t>
            </a:r>
          </a:p>
        </p:txBody>
      </p:sp>
    </p:spTree>
    <p:extLst>
      <p:ext uri="{BB962C8B-B14F-4D97-AF65-F5344CB8AC3E}">
        <p14:creationId xmlns:p14="http://schemas.microsoft.com/office/powerpoint/2010/main" val="322709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بيانات الدر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DCF013BE-4C22-7AC7-F042-C874EDAA5511}"/>
              </a:ext>
            </a:extLst>
          </p:cNvPr>
          <p:cNvCxnSpPr>
            <a:cxnSpLocks/>
          </p:cNvCxnSpPr>
          <p:nvPr userDrawn="1"/>
        </p:nvCxnSpPr>
        <p:spPr>
          <a:xfrm>
            <a:off x="960345" y="1229974"/>
            <a:ext cx="11231655" cy="0"/>
          </a:xfrm>
          <a:prstGeom prst="line">
            <a:avLst/>
          </a:prstGeom>
          <a:ln w="38100">
            <a:solidFill>
              <a:srgbClr val="455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6AF71E7-D9B5-C9BB-7D7E-072E62771AD4}"/>
              </a:ext>
            </a:extLst>
          </p:cNvPr>
          <p:cNvSpPr/>
          <p:nvPr userDrawn="1"/>
        </p:nvSpPr>
        <p:spPr>
          <a:xfrm>
            <a:off x="543714" y="1277824"/>
            <a:ext cx="2279737" cy="48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2221876-1E8E-A63F-CD6A-3F607602A53E}"/>
              </a:ext>
            </a:extLst>
          </p:cNvPr>
          <p:cNvSpPr/>
          <p:nvPr userDrawn="1"/>
        </p:nvSpPr>
        <p:spPr>
          <a:xfrm>
            <a:off x="275308" y="1276347"/>
            <a:ext cx="2279737" cy="48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6DD34D26-A944-68B1-9ACD-63B3A79367D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201191"/>
            <a:ext cx="780673" cy="5626"/>
          </a:xfrm>
          <a:prstGeom prst="line">
            <a:avLst/>
          </a:prstGeom>
          <a:ln w="38100">
            <a:solidFill>
              <a:srgbClr val="455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232276A-F720-D470-5619-A60A2DAD0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14977" r="38664" b="2831"/>
          <a:stretch/>
        </p:blipFill>
        <p:spPr>
          <a:xfrm>
            <a:off x="75342" y="-12526"/>
            <a:ext cx="1390203" cy="14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ماذا سنتعل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FB6CC6B8-9DE8-2F86-38EB-3C0F0D465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9020" r="19926"/>
          <a:stretch/>
        </p:blipFill>
        <p:spPr>
          <a:xfrm>
            <a:off x="-98612" y="12527"/>
            <a:ext cx="1564157" cy="1405650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0443119A-1156-EEDA-DA16-03CD11FE16F1}"/>
              </a:ext>
            </a:extLst>
          </p:cNvPr>
          <p:cNvCxnSpPr>
            <a:cxnSpLocks/>
          </p:cNvCxnSpPr>
          <p:nvPr userDrawn="1"/>
        </p:nvCxnSpPr>
        <p:spPr>
          <a:xfrm>
            <a:off x="960345" y="1229974"/>
            <a:ext cx="11231655" cy="0"/>
          </a:xfrm>
          <a:prstGeom prst="line">
            <a:avLst/>
          </a:prstGeom>
          <a:ln w="38100">
            <a:solidFill>
              <a:srgbClr val="455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1D56C01E-7189-1C3F-1439-D1CBA10A6AC6}"/>
              </a:ext>
            </a:extLst>
          </p:cNvPr>
          <p:cNvCxnSpPr>
            <a:cxnSpLocks/>
          </p:cNvCxnSpPr>
          <p:nvPr userDrawn="1"/>
        </p:nvCxnSpPr>
        <p:spPr>
          <a:xfrm flipH="1">
            <a:off x="-25052" y="1213717"/>
            <a:ext cx="613775" cy="0"/>
          </a:xfrm>
          <a:prstGeom prst="line">
            <a:avLst/>
          </a:prstGeom>
          <a:ln w="38100">
            <a:solidFill>
              <a:srgbClr val="455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514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أنشط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0A2E933-2524-FD16-8B20-714C3C71F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17D9A7C-EF86-37D6-6CD0-57D9FF71C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509" t="19238" r="27055" b="20953"/>
          <a:stretch/>
        </p:blipFill>
        <p:spPr>
          <a:xfrm>
            <a:off x="8675380" y="326818"/>
            <a:ext cx="603251" cy="45672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84CD7C3-5A1E-E517-CFC0-75A419D88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318" t="27879" r="55305" b="27273"/>
          <a:stretch/>
        </p:blipFill>
        <p:spPr>
          <a:xfrm>
            <a:off x="5852296" y="336078"/>
            <a:ext cx="453541" cy="4693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3885BA5-54D2-E369-916A-A15930A56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0000" t="23838" r="8977" b="31314"/>
          <a:stretch/>
        </p:blipFill>
        <p:spPr>
          <a:xfrm>
            <a:off x="3022934" y="336078"/>
            <a:ext cx="363133" cy="43576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7B6779E-B751-06B3-46BB-73A598294E77}"/>
              </a:ext>
            </a:extLst>
          </p:cNvPr>
          <p:cNvSpPr txBox="1"/>
          <p:nvPr userDrawn="1"/>
        </p:nvSpPr>
        <p:spPr>
          <a:xfrm>
            <a:off x="8990421" y="6421575"/>
            <a:ext cx="32046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الــــــوحـــــــدة الأولــــــــــى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B0734-8527-6819-CB1F-487B138969B3}"/>
              </a:ext>
            </a:extLst>
          </p:cNvPr>
          <p:cNvSpPr txBox="1"/>
          <p:nvPr userDrawn="1"/>
        </p:nvSpPr>
        <p:spPr>
          <a:xfrm>
            <a:off x="-96120" y="6431522"/>
            <a:ext cx="33757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الـتـنـبـؤ بـاسـتـخـدام إكـسـل 1  </a:t>
            </a:r>
          </a:p>
        </p:txBody>
      </p:sp>
    </p:spTree>
    <p:extLst>
      <p:ext uri="{BB962C8B-B14F-4D97-AF65-F5344CB8AC3E}">
        <p14:creationId xmlns:p14="http://schemas.microsoft.com/office/powerpoint/2010/main" val="2818913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محتوى الدر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A9CCEA6-88C2-2705-2935-7F7EDDC3B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56A359D-EE50-B03A-DBED-12ABAF38F89B}"/>
              </a:ext>
            </a:extLst>
          </p:cNvPr>
          <p:cNvSpPr txBox="1"/>
          <p:nvPr userDrawn="1"/>
        </p:nvSpPr>
        <p:spPr>
          <a:xfrm>
            <a:off x="8990421" y="6421575"/>
            <a:ext cx="32046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الــــــوحـــــــدة الأولــــــــــى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4637D87-E45A-78A0-F2AE-636F2A7FA144}"/>
              </a:ext>
            </a:extLst>
          </p:cNvPr>
          <p:cNvSpPr txBox="1"/>
          <p:nvPr userDrawn="1"/>
        </p:nvSpPr>
        <p:spPr>
          <a:xfrm>
            <a:off x="-96120" y="6431522"/>
            <a:ext cx="33757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الـتـنـبـؤ بـاسـتـخـدام إكـسـل 1  </a:t>
            </a:r>
          </a:p>
        </p:txBody>
      </p:sp>
    </p:spTree>
    <p:extLst>
      <p:ext uri="{BB962C8B-B14F-4D97-AF65-F5344CB8AC3E}">
        <p14:creationId xmlns:p14="http://schemas.microsoft.com/office/powerpoint/2010/main" val="181866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تقويم الختام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9F73A4D-DD91-6BB1-9A3C-804632BCD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b="71781"/>
          <a:stretch/>
        </p:blipFill>
        <p:spPr>
          <a:xfrm flipV="1">
            <a:off x="0" y="-12872"/>
            <a:ext cx="12192000" cy="1521912"/>
          </a:xfrm>
          <a:prstGeom prst="rect">
            <a:avLst/>
          </a:prstGeom>
        </p:spPr>
      </p:pic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5657AD20-3A1C-FC01-179B-14C87E1E2E88}"/>
              </a:ext>
            </a:extLst>
          </p:cNvPr>
          <p:cNvSpPr/>
          <p:nvPr userDrawn="1"/>
        </p:nvSpPr>
        <p:spPr>
          <a:xfrm>
            <a:off x="5474167" y="16878"/>
            <a:ext cx="1236134" cy="1236134"/>
          </a:xfrm>
          <a:prstGeom prst="ellipse">
            <a:avLst/>
          </a:prstGeom>
          <a:solidFill>
            <a:srgbClr val="ED7D3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9C9AFF80-573D-11EF-834A-D5B73961A393}"/>
              </a:ext>
            </a:extLst>
          </p:cNvPr>
          <p:cNvSpPr/>
          <p:nvPr userDrawn="1"/>
        </p:nvSpPr>
        <p:spPr>
          <a:xfrm>
            <a:off x="5693578" y="213323"/>
            <a:ext cx="788150" cy="352085"/>
          </a:xfrm>
          <a:prstGeom prst="rect">
            <a:avLst/>
          </a:prstGeom>
          <a:solidFill>
            <a:srgbClr val="3EB4B4"/>
          </a:solidFill>
          <a:ln w="19050">
            <a:solidFill>
              <a:srgbClr val="372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8168FE6-6B0D-63D6-1A55-7745822F5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8"/>
          <a:stretch/>
        </p:blipFill>
        <p:spPr>
          <a:xfrm>
            <a:off x="0" y="5336088"/>
            <a:ext cx="12192000" cy="1521912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E5FF79FB-7623-37F7-9EAD-F632BAE24CF5}"/>
              </a:ext>
            </a:extLst>
          </p:cNvPr>
          <p:cNvSpPr/>
          <p:nvPr userDrawn="1"/>
        </p:nvSpPr>
        <p:spPr>
          <a:xfrm>
            <a:off x="9887769" y="1778697"/>
            <a:ext cx="195683" cy="187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E3322F1D-A94C-7AA2-04A8-AFB4C001EED5}"/>
              </a:ext>
            </a:extLst>
          </p:cNvPr>
          <p:cNvSpPr/>
          <p:nvPr userDrawn="1"/>
        </p:nvSpPr>
        <p:spPr>
          <a:xfrm>
            <a:off x="2083496" y="1784960"/>
            <a:ext cx="195683" cy="187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06C0AA7-AD3F-1930-8DE3-CC5F3BC2DD53}"/>
              </a:ext>
            </a:extLst>
          </p:cNvPr>
          <p:cNvSpPr txBox="1"/>
          <p:nvPr userDrawn="1"/>
        </p:nvSpPr>
        <p:spPr>
          <a:xfrm>
            <a:off x="8990421" y="6421575"/>
            <a:ext cx="32046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الــــــوحـــــــدة الأولــــــــــى</a:t>
            </a:r>
          </a:p>
        </p:txBody>
      </p:sp>
      <p:pic>
        <p:nvPicPr>
          <p:cNvPr id="36" name="Picture 2" descr="برنامج لعمل اختبار الكتروني - موسوعة إقرأ | برنامج لعمل اختبار الكتروني  وبرنامج الاختبارات الالكترونية">
            <a:extLst>
              <a:ext uri="{FF2B5EF4-FFF2-40B4-BE49-F238E27FC236}">
                <a16:creationId xmlns:a16="http://schemas.microsoft.com/office/drawing/2014/main" id="{99EFD939-919D-0628-7C46-AB51A385A3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338" r="85746">
                        <a14:foregroundMark x1="38158" y1="36312" x2="38158" y2="36312"/>
                        <a14:foregroundMark x1="37719" y1="30038" x2="37719" y2="30038"/>
                        <a14:foregroundMark x1="35417" y1="15399" x2="35417" y2="15399"/>
                        <a14:foregroundMark x1="48465" y1="15779" x2="48465" y2="15779"/>
                        <a14:foregroundMark x1="71711" y1="13688" x2="64254" y2="43916"/>
                        <a14:foregroundMark x1="74013" y1="11407" x2="52741" y2="21293"/>
                        <a14:foregroundMark x1="52741" y1="21293" x2="52741" y2="21293"/>
                        <a14:foregroundMark x1="31579" y1="23004" x2="31579" y2="23004"/>
                        <a14:foregroundMark x1="27412" y1="54183" x2="27412" y2="54183"/>
                        <a14:foregroundMark x1="54276" y1="48859" x2="54276" y2="48859"/>
                        <a14:foregroundMark x1="63487" y1="33650" x2="63487" y2="33650"/>
                        <a14:foregroundMark x1="63816" y1="30608" x2="63816" y2="30608"/>
                        <a14:foregroundMark x1="62281" y1="24715" x2="62281" y2="24715"/>
                        <a14:foregroundMark x1="70724" y1="24335" x2="44627" y2="13688"/>
                        <a14:foregroundMark x1="29276" y1="3802" x2="29276" y2="3802"/>
                        <a14:foregroundMark x1="70175" y1="1521" x2="70175" y2="1521"/>
                        <a14:foregroundMark x1="69627" y1="51521" x2="69627" y2="51521"/>
                        <a14:foregroundMark x1="30811" y1="51141" x2="30811" y2="51141"/>
                        <a14:foregroundMark x1="27193" y1="55894" x2="29276" y2="4183"/>
                        <a14:foregroundMark x1="28728" y1="3422" x2="68860" y2="1521"/>
                        <a14:foregroundMark x1="70395" y1="2091" x2="70395" y2="2091"/>
                        <a14:foregroundMark x1="70395" y1="1521" x2="69189" y2="52852"/>
                        <a14:foregroundMark x1="69189" y1="52852" x2="69189" y2="52852"/>
                        <a14:foregroundMark x1="69189" y1="52852" x2="54057" y2="49240"/>
                        <a14:foregroundMark x1="54057" y1="49240" x2="26974" y2="53802"/>
                        <a14:foregroundMark x1="74781" y1="72053" x2="74781" y2="72053"/>
                        <a14:foregroundMark x1="30263" y1="51901" x2="67325" y2="36882"/>
                        <a14:foregroundMark x1="46382" y1="46578" x2="55373" y2="2471"/>
                        <a14:foregroundMark x1="55373" y1="2471" x2="55373" y2="2471"/>
                        <a14:foregroundMark x1="42544" y1="5133" x2="64254" y2="43916"/>
                        <a14:foregroundMark x1="27741" y1="16730" x2="53838" y2="14449"/>
                        <a14:foregroundMark x1="34320" y1="11027" x2="34320" y2="11027"/>
                        <a14:foregroundMark x1="37171" y1="7795" x2="43311" y2="17110"/>
                        <a14:foregroundMark x1="48684" y1="35932" x2="48684" y2="35932"/>
                        <a14:foregroundMark x1="34320" y1="49240" x2="34320" y2="49240"/>
                        <a14:foregroundMark x1="55592" y1="31369" x2="55592" y2="31369"/>
                        <a14:foregroundMark x1="76316" y1="37262" x2="76316" y2="37262"/>
                        <a14:foregroundMark x1="85746" y1="37643" x2="85526" y2="37643"/>
                        <a14:foregroundMark x1="67873" y1="19962" x2="67873" y2="19962"/>
                        <a14:foregroundMark x1="65351" y1="19392" x2="40789" y2="44867"/>
                        <a14:foregroundMark x1="40789" y1="44867" x2="40789" y2="44867"/>
                        <a14:foregroundMark x1="41557" y1="20342" x2="41557" y2="20342"/>
                        <a14:foregroundMark x1="43860" y1="47909" x2="41996" y2="2091"/>
                        <a14:foregroundMark x1="36184" y1="42966" x2="34101" y2="760"/>
                        <a14:foregroundMark x1="42325" y1="34601" x2="34649" y2="3422"/>
                        <a14:foregroundMark x1="38706" y1="38213" x2="38158" y2="21293"/>
                        <a14:foregroundMark x1="31798" y1="51521" x2="30811" y2="3422"/>
                        <a14:foregroundMark x1="34320" y1="38593" x2="32346" y2="11407"/>
                        <a14:foregroundMark x1="32346" y1="11407" x2="71711" y2="7795"/>
                        <a14:foregroundMark x1="71711" y1="7795" x2="63816" y2="53232"/>
                        <a14:foregroundMark x1="63816" y1="53232" x2="60197" y2="40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5666"/>
          <a:stretch/>
        </p:blipFill>
        <p:spPr bwMode="auto">
          <a:xfrm>
            <a:off x="5684008" y="307055"/>
            <a:ext cx="831091" cy="7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2180D256-2379-35A7-1C7F-7E5D9033823E}"/>
              </a:ext>
            </a:extLst>
          </p:cNvPr>
          <p:cNvCxnSpPr>
            <a:cxnSpLocks/>
          </p:cNvCxnSpPr>
          <p:nvPr userDrawn="1"/>
        </p:nvCxnSpPr>
        <p:spPr>
          <a:xfrm flipH="1">
            <a:off x="5672682" y="202668"/>
            <a:ext cx="1032" cy="9117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4B02218C-4913-3D78-FF8E-D6C8D746DEFE}"/>
              </a:ext>
            </a:extLst>
          </p:cNvPr>
          <p:cNvCxnSpPr>
            <a:cxnSpLocks/>
          </p:cNvCxnSpPr>
          <p:nvPr userDrawn="1"/>
        </p:nvCxnSpPr>
        <p:spPr>
          <a:xfrm flipH="1">
            <a:off x="6496832" y="193932"/>
            <a:ext cx="1032" cy="9117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72353820-0132-6AD7-2F96-47088D752E3B}"/>
              </a:ext>
            </a:extLst>
          </p:cNvPr>
          <p:cNvCxnSpPr>
            <a:cxnSpLocks/>
          </p:cNvCxnSpPr>
          <p:nvPr userDrawn="1"/>
        </p:nvCxnSpPr>
        <p:spPr>
          <a:xfrm>
            <a:off x="6467579" y="213323"/>
            <a:ext cx="0" cy="523172"/>
          </a:xfrm>
          <a:prstGeom prst="line">
            <a:avLst/>
          </a:prstGeom>
          <a:ln>
            <a:solidFill>
              <a:srgbClr val="372A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65842A06-CFC3-2D36-3B4E-179F2ED6A917}"/>
              </a:ext>
            </a:extLst>
          </p:cNvPr>
          <p:cNvSpPr/>
          <p:nvPr userDrawn="1"/>
        </p:nvSpPr>
        <p:spPr>
          <a:xfrm>
            <a:off x="5621867" y="977735"/>
            <a:ext cx="948947" cy="67823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عين 55">
            <a:extLst>
              <a:ext uri="{FF2B5EF4-FFF2-40B4-BE49-F238E27FC236}">
                <a16:creationId xmlns:a16="http://schemas.microsoft.com/office/drawing/2014/main" id="{B922EE63-0802-2238-41C2-A4A35A9A47F2}"/>
              </a:ext>
            </a:extLst>
          </p:cNvPr>
          <p:cNvSpPr/>
          <p:nvPr userDrawn="1"/>
        </p:nvSpPr>
        <p:spPr>
          <a:xfrm>
            <a:off x="6381947" y="763957"/>
            <a:ext cx="57678" cy="100077"/>
          </a:xfrm>
          <a:prstGeom prst="diamond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51558A7F-F408-FC44-A9C4-8560F470BD75}"/>
              </a:ext>
            </a:extLst>
          </p:cNvPr>
          <p:cNvCxnSpPr>
            <a:cxnSpLocks/>
          </p:cNvCxnSpPr>
          <p:nvPr userDrawn="1"/>
        </p:nvCxnSpPr>
        <p:spPr>
          <a:xfrm>
            <a:off x="6473403" y="202668"/>
            <a:ext cx="0" cy="523172"/>
          </a:xfrm>
          <a:prstGeom prst="line">
            <a:avLst/>
          </a:prstGeom>
          <a:ln>
            <a:solidFill>
              <a:srgbClr val="372A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51;p6">
            <a:extLst>
              <a:ext uri="{FF2B5EF4-FFF2-40B4-BE49-F238E27FC236}">
                <a16:creationId xmlns:a16="http://schemas.microsoft.com/office/drawing/2014/main" id="{A5FEF066-1137-3B52-F92E-5559D5CA3210}"/>
              </a:ext>
            </a:extLst>
          </p:cNvPr>
          <p:cNvSpPr/>
          <p:nvPr userDrawn="1"/>
        </p:nvSpPr>
        <p:spPr>
          <a:xfrm>
            <a:off x="2203397" y="97796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 dirty="0">
                <a:solidFill>
                  <a:schemeClr val="lt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التقويم الختامي</a:t>
            </a:r>
            <a:endParaRPr dirty="0"/>
          </a:p>
        </p:txBody>
      </p:sp>
      <p:sp>
        <p:nvSpPr>
          <p:cNvPr id="1025" name="مستطيل 1024">
            <a:extLst>
              <a:ext uri="{FF2B5EF4-FFF2-40B4-BE49-F238E27FC236}">
                <a16:creationId xmlns:a16="http://schemas.microsoft.com/office/drawing/2014/main" id="{6540820D-B78B-096F-8936-3BADFFF75D49}"/>
              </a:ext>
            </a:extLst>
          </p:cNvPr>
          <p:cNvSpPr/>
          <p:nvPr userDrawn="1"/>
        </p:nvSpPr>
        <p:spPr>
          <a:xfrm>
            <a:off x="5610145" y="977736"/>
            <a:ext cx="948947" cy="67823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27" name="مجموعة 1026">
            <a:extLst>
              <a:ext uri="{FF2B5EF4-FFF2-40B4-BE49-F238E27FC236}">
                <a16:creationId xmlns:a16="http://schemas.microsoft.com/office/drawing/2014/main" id="{7F2BE5EB-4AF4-AFF9-A6FB-A7F26EBE5903}"/>
              </a:ext>
            </a:extLst>
          </p:cNvPr>
          <p:cNvGrpSpPr/>
          <p:nvPr userDrawn="1"/>
        </p:nvGrpSpPr>
        <p:grpSpPr>
          <a:xfrm>
            <a:off x="2174060" y="1022112"/>
            <a:ext cx="7811589" cy="849083"/>
            <a:chOff x="2061242" y="345515"/>
            <a:chExt cx="7811589" cy="849083"/>
          </a:xfrm>
        </p:grpSpPr>
        <p:sp>
          <p:nvSpPr>
            <p:cNvPr id="1028" name="Text Placeholder 1">
              <a:extLst>
                <a:ext uri="{FF2B5EF4-FFF2-40B4-BE49-F238E27FC236}">
                  <a16:creationId xmlns:a16="http://schemas.microsoft.com/office/drawing/2014/main" id="{5841CBE6-9674-83E1-77E7-0B28A1A360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61242" y="482025"/>
              <a:ext cx="7811589" cy="576064"/>
            </a:xfrm>
            <a:prstGeom prst="rect">
              <a:avLst/>
            </a:prstGeom>
          </p:spPr>
          <p:txBody>
            <a:bodyPr vert="horz" lIns="91440" tIns="45720" rIns="91440" bIns="45720"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1029" name="مستطيل: زوايا مستديرة 1028">
              <a:extLst>
                <a:ext uri="{FF2B5EF4-FFF2-40B4-BE49-F238E27FC236}">
                  <a16:creationId xmlns:a16="http://schemas.microsoft.com/office/drawing/2014/main" id="{73E43722-78F1-B11E-5528-B134B4FC5E9B}"/>
                </a:ext>
              </a:extLst>
            </p:cNvPr>
            <p:cNvSpPr/>
            <p:nvPr userDrawn="1"/>
          </p:nvSpPr>
          <p:spPr>
            <a:xfrm>
              <a:off x="2130911" y="345515"/>
              <a:ext cx="7741919" cy="849083"/>
            </a:xfrm>
            <a:prstGeom prst="roundRect">
              <a:avLst/>
            </a:prstGeom>
            <a:solidFill>
              <a:srgbClr val="ED7D3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030" name="شكل بيضاوي 1029">
              <a:extLst>
                <a:ext uri="{FF2B5EF4-FFF2-40B4-BE49-F238E27FC236}">
                  <a16:creationId xmlns:a16="http://schemas.microsoft.com/office/drawing/2014/main" id="{F4580E88-A701-7E72-38ED-FCC426CBC41A}"/>
                </a:ext>
              </a:extLst>
            </p:cNvPr>
            <p:cNvSpPr/>
            <p:nvPr userDrawn="1"/>
          </p:nvSpPr>
          <p:spPr>
            <a:xfrm>
              <a:off x="9596348" y="826563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31" name="شكل بيضاوي 1030">
              <a:extLst>
                <a:ext uri="{FF2B5EF4-FFF2-40B4-BE49-F238E27FC236}">
                  <a16:creationId xmlns:a16="http://schemas.microsoft.com/office/drawing/2014/main" id="{77AB937B-A776-3FF2-02F0-6C11115E9B72}"/>
                </a:ext>
              </a:extLst>
            </p:cNvPr>
            <p:cNvSpPr/>
            <p:nvPr userDrawn="1"/>
          </p:nvSpPr>
          <p:spPr>
            <a:xfrm>
              <a:off x="9571524" y="805460"/>
              <a:ext cx="146743" cy="1467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32" name="شكل بيضاوي 1031">
              <a:extLst>
                <a:ext uri="{FF2B5EF4-FFF2-40B4-BE49-F238E27FC236}">
                  <a16:creationId xmlns:a16="http://schemas.microsoft.com/office/drawing/2014/main" id="{70AF8E39-443A-7B13-8F7F-2C69FCD258ED}"/>
                </a:ext>
              </a:extLst>
            </p:cNvPr>
            <p:cNvSpPr/>
            <p:nvPr userDrawn="1"/>
          </p:nvSpPr>
          <p:spPr>
            <a:xfrm>
              <a:off x="2294004" y="826563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33" name="شكل بيضاوي 1032">
              <a:extLst>
                <a:ext uri="{FF2B5EF4-FFF2-40B4-BE49-F238E27FC236}">
                  <a16:creationId xmlns:a16="http://schemas.microsoft.com/office/drawing/2014/main" id="{43150DA5-3853-6EE8-999B-17FF5D9C5EB9}"/>
                </a:ext>
              </a:extLst>
            </p:cNvPr>
            <p:cNvSpPr/>
            <p:nvPr userDrawn="1"/>
          </p:nvSpPr>
          <p:spPr>
            <a:xfrm>
              <a:off x="2269180" y="805460"/>
              <a:ext cx="146743" cy="1467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34" name="مستطيل 1033">
            <a:extLst>
              <a:ext uri="{FF2B5EF4-FFF2-40B4-BE49-F238E27FC236}">
                <a16:creationId xmlns:a16="http://schemas.microsoft.com/office/drawing/2014/main" id="{469E3280-86F0-8F1F-7767-C2223065BE47}"/>
              </a:ext>
            </a:extLst>
          </p:cNvPr>
          <p:cNvSpPr/>
          <p:nvPr userDrawn="1"/>
        </p:nvSpPr>
        <p:spPr>
          <a:xfrm>
            <a:off x="5610145" y="977735"/>
            <a:ext cx="968287" cy="74597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6" name="Google Shape;151;p6">
            <a:extLst>
              <a:ext uri="{FF2B5EF4-FFF2-40B4-BE49-F238E27FC236}">
                <a16:creationId xmlns:a16="http://schemas.microsoft.com/office/drawing/2014/main" id="{E3E1D409-5142-706B-062D-3FFC5D3B7388}"/>
              </a:ext>
            </a:extLst>
          </p:cNvPr>
          <p:cNvSpPr/>
          <p:nvPr userDrawn="1"/>
        </p:nvSpPr>
        <p:spPr>
          <a:xfrm>
            <a:off x="2226656" y="1000766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 dirty="0">
                <a:solidFill>
                  <a:schemeClr val="lt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التقويم الختامي</a:t>
            </a:r>
            <a:endParaRPr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3D07558-DD12-78A1-9E88-BE344C0BB529}"/>
              </a:ext>
            </a:extLst>
          </p:cNvPr>
          <p:cNvSpPr txBox="1"/>
          <p:nvPr userDrawn="1"/>
        </p:nvSpPr>
        <p:spPr>
          <a:xfrm>
            <a:off x="-96120" y="6431522"/>
            <a:ext cx="33757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الـتـنـبـؤ بـاسـتـخـدام إكـسـل 1  </a:t>
            </a:r>
          </a:p>
        </p:txBody>
      </p:sp>
    </p:spTree>
    <p:extLst>
      <p:ext uri="{BB962C8B-B14F-4D97-AF65-F5344CB8AC3E}">
        <p14:creationId xmlns:p14="http://schemas.microsoft.com/office/powerpoint/2010/main" val="28799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679102-B42E-D2D9-701B-2FBB6816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0A0D8F-48A2-C179-AA84-EB9373A30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E43094-D1FB-1990-EDDE-FE77DFAB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E32EED-747D-FD88-F122-E70C8A1F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9B53EA-C376-97C6-6CA5-41B45B57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051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16AFEE-BD76-B4CE-4FA6-4C1F065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A9595F-B7D9-05AE-C8CE-5C152F524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47E4CB-CF4B-3269-79B9-DE4C4E74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B8318-759F-3BCF-9B5A-A14D4967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155CA4-7315-3CFC-C10F-CFA7F2D1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724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3327E6-618C-B1F6-C79E-D54FEA91E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77DD95-01D6-E599-442E-9733AC722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F68EEEA-88F1-6A77-B424-04C3AF65D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ADDA82-B555-9E11-B6ED-AAA7A5F5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7976E9-CD37-8726-262C-1C2F2260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F2EB1E-E894-8E38-2594-04AFA83D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19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E60C82-47D3-DB3D-E4AA-E244B547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060368-963E-44A2-C13A-795B55682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5D05DF-5C81-413A-9CE9-195EA7B93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92A2BC0-24A6-C324-6BEE-252E140EB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D599900-BB62-FECB-8AB4-580C59C0C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B668A77-3BE0-8987-F65C-63798859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6484F30-3A96-1A52-1505-76CBB488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5ED7259-B9E9-B9AF-BF4E-05FCF034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458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35F67A-C6D7-1DCD-5246-E32BD45D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55B493E-50F0-7953-8BF0-9AD2BA12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031233B-E8A4-E6DC-81F6-A61B8085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B36C70F-784F-630E-1F16-7196DDDF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102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DA46312-401A-867C-901C-841FE9DC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3D842ED-5FC0-320F-C13F-A0F94FC3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62E3CF5-9E51-44B9-F217-CD155C94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55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C2FCD4-DEFB-898B-9EB1-9D7C01F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DD373A-1437-4583-F169-74A80F0FD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F258341-08C6-3D8D-AE11-C5660ADA7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01F3E6B-BA37-1AEF-2435-11DD6F9E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1779A2-BFC6-E7D5-40C3-EF763D88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ABED20C-9B47-027B-3640-3426A7C2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837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297264-4178-CC5D-E337-ABEBED3B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2E5251B-BC78-251F-005D-6C5913958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0C2BEA7-88DE-339D-CB09-AA011F703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FAF2F7-05F4-E338-C0A9-BA774E3B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4937B2A-A582-BF71-E1AF-A0EAE875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727E3-2E9F-EB14-28EB-291A0CD0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030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25C783A-7B39-5FBF-B15C-CCA089D0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E2F15B-653E-E862-1F79-21E037220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614708-91F3-F937-B2DB-755E6D0E4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6369A-CCB2-4913-B37E-16E63E6CA153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988097-FCD7-A040-0229-C8DE51004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C6F3F0-74F1-AE35-7E35-B0A7DE01B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96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6D88C9-9C89-8560-8C30-E2040F35A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CEA90A-5DE8-BF80-294C-9A1C4D371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746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7;p6">
            <a:extLst>
              <a:ext uri="{FF2B5EF4-FFF2-40B4-BE49-F238E27FC236}">
                <a16:creationId xmlns:a16="http://schemas.microsoft.com/office/drawing/2014/main" id="{1E6D19B4-E48F-D95F-59A5-FFCED6A28C9D}"/>
              </a:ext>
            </a:extLst>
          </p:cNvPr>
          <p:cNvSpPr/>
          <p:nvPr/>
        </p:nvSpPr>
        <p:spPr>
          <a:xfrm>
            <a:off x="0" y="2184351"/>
            <a:ext cx="12192000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التنبؤ</a:t>
            </a:r>
            <a:r>
              <a:rPr lang="ar-SA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أكثر عمومية و بناء التوقعات المستقبلية اعتماداً على البيانات السابقة</a:t>
            </a:r>
            <a:endParaRPr dirty="0"/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التوقع</a:t>
            </a:r>
            <a:r>
              <a:rPr lang="ar-SA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:أحداث يُتوقع حدوثها مبنية على خبرات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التخمين</a:t>
            </a:r>
            <a:r>
              <a:rPr lang="ar-SA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:محاولة استكشاف مبنية على المجازفة</a:t>
            </a:r>
            <a:endParaRPr lang="ar-SA"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36;p6">
            <a:extLst>
              <a:ext uri="{FF2B5EF4-FFF2-40B4-BE49-F238E27FC236}">
                <a16:creationId xmlns:a16="http://schemas.microsoft.com/office/drawing/2014/main" id="{1EEA5945-1F6D-F274-0FAC-F1B100216D58}"/>
              </a:ext>
            </a:extLst>
          </p:cNvPr>
          <p:cNvSpPr/>
          <p:nvPr/>
        </p:nvSpPr>
        <p:spPr>
          <a:xfrm>
            <a:off x="0" y="2965857"/>
            <a:ext cx="12192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i="0" u="none" strike="noStrike" cap="none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ما الفرق بين التنبؤ و التوقع و التخمين ؟!</a:t>
            </a:r>
            <a:endParaRPr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1;p6">
            <a:extLst>
              <a:ext uri="{FF2B5EF4-FFF2-40B4-BE49-F238E27FC236}">
                <a16:creationId xmlns:a16="http://schemas.microsoft.com/office/drawing/2014/main" id="{B119C360-6346-F6AD-CCD8-F90CBEEA7B25}"/>
              </a:ext>
            </a:extLst>
          </p:cNvPr>
          <p:cNvSpPr/>
          <p:nvPr/>
        </p:nvSpPr>
        <p:spPr>
          <a:xfrm>
            <a:off x="2216460" y="2264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ar-SA" sz="4400" b="1" dirty="0">
              <a:solidFill>
                <a:schemeClr val="bg1"/>
              </a:solidFill>
            </a:endParaRPr>
          </a:p>
          <a:p>
            <a:pPr algn="ctr"/>
            <a:r>
              <a:rPr lang="ar-SA" sz="4400" b="1" dirty="0">
                <a:solidFill>
                  <a:schemeClr val="bg1"/>
                </a:solidFill>
              </a:rPr>
              <a:t>كيف يمكن تحليل بيانات المبيعات</a:t>
            </a:r>
          </a:p>
          <a:p>
            <a:pPr lvl="0" algn="ctr"/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sp>
        <p:nvSpPr>
          <p:cNvPr id="9" name="Google Shape;143;p7">
            <a:extLst>
              <a:ext uri="{FF2B5EF4-FFF2-40B4-BE49-F238E27FC236}">
                <a16:creationId xmlns:a16="http://schemas.microsoft.com/office/drawing/2014/main" id="{ADBE95FE-F302-0C04-0D18-34B4ADC8E2D7}"/>
              </a:ext>
            </a:extLst>
          </p:cNvPr>
          <p:cNvSpPr/>
          <p:nvPr/>
        </p:nvSpPr>
        <p:spPr>
          <a:xfrm>
            <a:off x="3002281" y="1368892"/>
            <a:ext cx="8338202" cy="631903"/>
          </a:xfrm>
          <a:prstGeom prst="roundRect">
            <a:avLst>
              <a:gd name="adj" fmla="val 16667"/>
            </a:avLst>
          </a:prstGeom>
          <a:solidFill>
            <a:srgbClr val="EAEDF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حددي البيانات التي نريد تحليلها</a:t>
            </a:r>
            <a:endParaRPr dirty="0"/>
          </a:p>
        </p:txBody>
      </p:sp>
      <p:sp>
        <p:nvSpPr>
          <p:cNvPr id="10" name="Google Shape;144;p7">
            <a:extLst>
              <a:ext uri="{FF2B5EF4-FFF2-40B4-BE49-F238E27FC236}">
                <a16:creationId xmlns:a16="http://schemas.microsoft.com/office/drawing/2014/main" id="{AD6A7ADF-ECEF-5E98-4230-A6E05025CA8E}"/>
              </a:ext>
            </a:extLst>
          </p:cNvPr>
          <p:cNvSpPr/>
          <p:nvPr/>
        </p:nvSpPr>
        <p:spPr>
          <a:xfrm>
            <a:off x="3002281" y="2359492"/>
            <a:ext cx="8338202" cy="631903"/>
          </a:xfrm>
          <a:prstGeom prst="roundRect">
            <a:avLst>
              <a:gd name="adj" fmla="val 16667"/>
            </a:avLst>
          </a:prstGeom>
          <a:solidFill>
            <a:srgbClr val="EAEDF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استخدمي أدوات تقنية المعلومات و الاتصالات لإنشاء التنبؤات</a:t>
            </a:r>
            <a:endParaRPr dirty="0"/>
          </a:p>
        </p:txBody>
      </p:sp>
      <p:sp>
        <p:nvSpPr>
          <p:cNvPr id="11" name="Google Shape;145;p7">
            <a:extLst>
              <a:ext uri="{FF2B5EF4-FFF2-40B4-BE49-F238E27FC236}">
                <a16:creationId xmlns:a16="http://schemas.microsoft.com/office/drawing/2014/main" id="{41C32FBF-BD8B-93A7-60A4-14921E6458FD}"/>
              </a:ext>
            </a:extLst>
          </p:cNvPr>
          <p:cNvSpPr/>
          <p:nvPr/>
        </p:nvSpPr>
        <p:spPr>
          <a:xfrm>
            <a:off x="3002281" y="3334852"/>
            <a:ext cx="8338202" cy="631903"/>
          </a:xfrm>
          <a:prstGeom prst="roundRect">
            <a:avLst>
              <a:gd name="adj" fmla="val 16667"/>
            </a:avLst>
          </a:prstGeom>
          <a:solidFill>
            <a:srgbClr val="EAEDF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حددي السلاسل الزمنية التي تريدين التنبؤ فيها</a:t>
            </a:r>
            <a:endParaRPr/>
          </a:p>
        </p:txBody>
      </p:sp>
      <p:sp>
        <p:nvSpPr>
          <p:cNvPr id="12" name="Google Shape;146;p7">
            <a:extLst>
              <a:ext uri="{FF2B5EF4-FFF2-40B4-BE49-F238E27FC236}">
                <a16:creationId xmlns:a16="http://schemas.microsoft.com/office/drawing/2014/main" id="{37FB7BC3-ECD0-6930-0D1A-7164573E936D}"/>
              </a:ext>
            </a:extLst>
          </p:cNvPr>
          <p:cNvSpPr/>
          <p:nvPr/>
        </p:nvSpPr>
        <p:spPr>
          <a:xfrm>
            <a:off x="3002281" y="4371172"/>
            <a:ext cx="8338202" cy="631903"/>
          </a:xfrm>
          <a:prstGeom prst="roundRect">
            <a:avLst>
              <a:gd name="adj" fmla="val 16667"/>
            </a:avLst>
          </a:prstGeom>
          <a:solidFill>
            <a:srgbClr val="EAEDF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عبري عن البيانات باستخدام الرسم البياني</a:t>
            </a:r>
            <a:endParaRPr/>
          </a:p>
        </p:txBody>
      </p:sp>
      <p:sp>
        <p:nvSpPr>
          <p:cNvPr id="13" name="Google Shape;147;p7">
            <a:extLst>
              <a:ext uri="{FF2B5EF4-FFF2-40B4-BE49-F238E27FC236}">
                <a16:creationId xmlns:a16="http://schemas.microsoft.com/office/drawing/2014/main" id="{4648C98F-E6BF-CAEE-A998-D369C3EF0F81}"/>
              </a:ext>
            </a:extLst>
          </p:cNvPr>
          <p:cNvSpPr/>
          <p:nvPr/>
        </p:nvSpPr>
        <p:spPr>
          <a:xfrm>
            <a:off x="3017521" y="5361772"/>
            <a:ext cx="8338202" cy="631903"/>
          </a:xfrm>
          <a:prstGeom prst="roundRect">
            <a:avLst>
              <a:gd name="adj" fmla="val 16667"/>
            </a:avLst>
          </a:prstGeom>
          <a:solidFill>
            <a:srgbClr val="EAEDF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حللي النتائج</a:t>
            </a:r>
            <a:endParaRPr/>
          </a:p>
        </p:txBody>
      </p:sp>
      <p:sp>
        <p:nvSpPr>
          <p:cNvPr id="14" name="Google Shape;148;p7">
            <a:extLst>
              <a:ext uri="{FF2B5EF4-FFF2-40B4-BE49-F238E27FC236}">
                <a16:creationId xmlns:a16="http://schemas.microsoft.com/office/drawing/2014/main" id="{F4F1E566-2F53-B053-B195-3D17A3D3853B}"/>
              </a:ext>
            </a:extLst>
          </p:cNvPr>
          <p:cNvSpPr/>
          <p:nvPr/>
        </p:nvSpPr>
        <p:spPr>
          <a:xfrm>
            <a:off x="11386202" y="1368892"/>
            <a:ext cx="631903" cy="631903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12700" cap="flat" cmpd="sng">
            <a:solidFill>
              <a:srgbClr val="EAED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5" name="Google Shape;149;p7">
            <a:extLst>
              <a:ext uri="{FF2B5EF4-FFF2-40B4-BE49-F238E27FC236}">
                <a16:creationId xmlns:a16="http://schemas.microsoft.com/office/drawing/2014/main" id="{41E8956E-8E22-CA54-CD24-BD07CED3D4ED}"/>
              </a:ext>
            </a:extLst>
          </p:cNvPr>
          <p:cNvSpPr/>
          <p:nvPr/>
        </p:nvSpPr>
        <p:spPr>
          <a:xfrm>
            <a:off x="11386201" y="2336075"/>
            <a:ext cx="631903" cy="631903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12700" cap="flat" cmpd="sng">
            <a:solidFill>
              <a:srgbClr val="EAED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" name="Google Shape;150;p7">
            <a:extLst>
              <a:ext uri="{FF2B5EF4-FFF2-40B4-BE49-F238E27FC236}">
                <a16:creationId xmlns:a16="http://schemas.microsoft.com/office/drawing/2014/main" id="{D0392D13-F8AB-DF40-AC18-BBE2665DC42A}"/>
              </a:ext>
            </a:extLst>
          </p:cNvPr>
          <p:cNvSpPr/>
          <p:nvPr/>
        </p:nvSpPr>
        <p:spPr>
          <a:xfrm>
            <a:off x="11386201" y="3334852"/>
            <a:ext cx="631903" cy="631903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12700" cap="flat" cmpd="sng">
            <a:solidFill>
              <a:srgbClr val="EAED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" name="Google Shape;151;p7">
            <a:extLst>
              <a:ext uri="{FF2B5EF4-FFF2-40B4-BE49-F238E27FC236}">
                <a16:creationId xmlns:a16="http://schemas.microsoft.com/office/drawing/2014/main" id="{25903E78-D36D-6D76-A0B1-EBF9A17753F6}"/>
              </a:ext>
            </a:extLst>
          </p:cNvPr>
          <p:cNvSpPr/>
          <p:nvPr/>
        </p:nvSpPr>
        <p:spPr>
          <a:xfrm>
            <a:off x="11386201" y="4371171"/>
            <a:ext cx="631903" cy="631903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12700" cap="flat" cmpd="sng">
            <a:solidFill>
              <a:srgbClr val="EAED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8" name="Google Shape;152;p7">
            <a:extLst>
              <a:ext uri="{FF2B5EF4-FFF2-40B4-BE49-F238E27FC236}">
                <a16:creationId xmlns:a16="http://schemas.microsoft.com/office/drawing/2014/main" id="{D1E53AA5-5D2B-C3D5-D2F9-3C56D8AFA491}"/>
              </a:ext>
            </a:extLst>
          </p:cNvPr>
          <p:cNvSpPr/>
          <p:nvPr/>
        </p:nvSpPr>
        <p:spPr>
          <a:xfrm>
            <a:off x="11386201" y="5338355"/>
            <a:ext cx="631903" cy="631903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12700" cap="flat" cmpd="sng">
            <a:solidFill>
              <a:srgbClr val="EAED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29C5AF89-D66C-7376-9690-28310B8EB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453" r="25729" b="-1852"/>
          <a:stretch/>
        </p:blipFill>
        <p:spPr>
          <a:xfrm>
            <a:off x="-175258" y="2486828"/>
            <a:ext cx="3192779" cy="31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p5">
            <a:extLst>
              <a:ext uri="{FF2B5EF4-FFF2-40B4-BE49-F238E27FC236}">
                <a16:creationId xmlns:a16="http://schemas.microsoft.com/office/drawing/2014/main" id="{1BF5704F-6F3D-7E30-4E76-622757110DA7}"/>
              </a:ext>
            </a:extLst>
          </p:cNvPr>
          <p:cNvSpPr txBox="1">
            <a:spLocks/>
          </p:cNvSpPr>
          <p:nvPr/>
        </p:nvSpPr>
        <p:spPr>
          <a:xfrm>
            <a:off x="0" y="2456384"/>
            <a:ext cx="12192000" cy="479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70000"/>
              </a:lnSpc>
              <a:spcBef>
                <a:spcPts val="0"/>
              </a:spcBef>
            </a:pPr>
            <a:r>
              <a:rPr lang="ar-SA" sz="4000" b="1" dirty="0">
                <a:latin typeface="Calibri"/>
                <a:cs typeface="Calibri"/>
                <a:sym typeface="Calibri"/>
              </a:rPr>
              <a:t>ماذا لو في أول حصة سألتكم أي مادة سأدرسكم كنتم س .......... المادة احتمال تكون صائبة أو خاطئة</a:t>
            </a:r>
          </a:p>
          <a:p>
            <a:pPr lvl="0" algn="ctr">
              <a:lnSpc>
                <a:spcPct val="170000"/>
              </a:lnSpc>
              <a:spcBef>
                <a:spcPts val="0"/>
              </a:spcBef>
            </a:pPr>
            <a:r>
              <a:rPr lang="ar-SA" sz="4000" b="1" dirty="0">
                <a:latin typeface="Calibri"/>
                <a:cs typeface="Calibri"/>
                <a:sym typeface="Calibri"/>
              </a:rPr>
              <a:t>بينما لو سألتكم في منتصف العام الدراسي سوف أدرسكم مادة أخرى فهنا س ........ المادة </a:t>
            </a:r>
          </a:p>
          <a:p>
            <a:pPr lvl="0" algn="ctr">
              <a:lnSpc>
                <a:spcPct val="170000"/>
              </a:lnSpc>
              <a:spcBef>
                <a:spcPts val="0"/>
              </a:spcBef>
            </a:pPr>
            <a:r>
              <a:rPr lang="ar-SA" sz="4000" b="1" dirty="0">
                <a:latin typeface="Calibri"/>
                <a:cs typeface="Calibri"/>
                <a:sym typeface="Calibri"/>
              </a:rPr>
              <a:t>وتذكرون مادة قريبة من تخصصي مثل التصميم الرقمي واذا ذكرت لكم اني سأدرسكم مادة ثالثة ف </a:t>
            </a:r>
          </a:p>
          <a:p>
            <a:pPr lvl="0" algn="ctr">
              <a:lnSpc>
                <a:spcPct val="170000"/>
              </a:lnSpc>
              <a:spcBef>
                <a:spcPts val="0"/>
              </a:spcBef>
            </a:pPr>
            <a:r>
              <a:rPr lang="ar-SA" sz="4000" b="1" dirty="0">
                <a:latin typeface="Calibri"/>
                <a:cs typeface="Calibri"/>
                <a:sym typeface="Calibri"/>
              </a:rPr>
              <a:t>س ....... بناء على معرفة المادة التي ليس لها معلمة والمنهج متوقف وبعدها تعرفين المادة مباشرة</a:t>
            </a:r>
          </a:p>
          <a:p>
            <a:pPr lvl="0" algn="ctr">
              <a:lnSpc>
                <a:spcPct val="170000"/>
              </a:lnSpc>
              <a:spcBef>
                <a:spcPts val="0"/>
              </a:spcBef>
            </a:pPr>
            <a:endParaRPr lang="ar-SA" sz="4000" dirty="0"/>
          </a:p>
        </p:txBody>
      </p:sp>
      <p:sp>
        <p:nvSpPr>
          <p:cNvPr id="3" name="Google Shape;125;p5">
            <a:extLst>
              <a:ext uri="{FF2B5EF4-FFF2-40B4-BE49-F238E27FC236}">
                <a16:creationId xmlns:a16="http://schemas.microsoft.com/office/drawing/2014/main" id="{C14B0EB0-2536-ADF2-3F95-1B3457956E04}"/>
              </a:ext>
            </a:extLst>
          </p:cNvPr>
          <p:cNvSpPr txBox="1">
            <a:spLocks/>
          </p:cNvSpPr>
          <p:nvPr/>
        </p:nvSpPr>
        <p:spPr>
          <a:xfrm>
            <a:off x="0" y="1496469"/>
            <a:ext cx="12192000" cy="145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ar-SA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اكملي العبارات التالية بالمصطلح المناسب المكمل للقصة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ar-SA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التنبؤ ، التخمين ، التوقع </a:t>
            </a:r>
            <a:endParaRPr lang="ar-SA" sz="40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6">
            <a:extLst>
              <a:ext uri="{FF2B5EF4-FFF2-40B4-BE49-F238E27FC236}">
                <a16:creationId xmlns:a16="http://schemas.microsoft.com/office/drawing/2014/main" id="{DC96C0B0-3F76-E2AD-AD8C-9EC891260169}"/>
              </a:ext>
            </a:extLst>
          </p:cNvPr>
          <p:cNvSpPr/>
          <p:nvPr/>
        </p:nvSpPr>
        <p:spPr>
          <a:xfrm>
            <a:off x="2216523" y="2896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SA" sz="4400" b="1" dirty="0">
                <a:solidFill>
                  <a:srgbClr val="ED7D31"/>
                </a:solidFill>
                <a:latin typeface="Calibri"/>
                <a:sym typeface="Calibri"/>
              </a:rPr>
              <a:t>ماذا سنتعلم ؟!</a:t>
            </a:r>
            <a:endParaRPr sz="44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3" name="Google Shape;111;p4">
            <a:extLst>
              <a:ext uri="{FF2B5EF4-FFF2-40B4-BE49-F238E27FC236}">
                <a16:creationId xmlns:a16="http://schemas.microsoft.com/office/drawing/2014/main" id="{A8915305-8667-231A-B483-5B9091AC1D97}"/>
              </a:ext>
            </a:extLst>
          </p:cNvPr>
          <p:cNvSpPr txBox="1"/>
          <p:nvPr/>
        </p:nvSpPr>
        <p:spPr>
          <a:xfrm>
            <a:off x="295543" y="2386761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ماهية التنبؤ و التوقع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5" name="Google Shape;112;p4">
            <a:extLst>
              <a:ext uri="{FF2B5EF4-FFF2-40B4-BE49-F238E27FC236}">
                <a16:creationId xmlns:a16="http://schemas.microsoft.com/office/drawing/2014/main" id="{5DB93C58-8AED-A9D2-A1EF-70C064E05509}"/>
              </a:ext>
            </a:extLst>
          </p:cNvPr>
          <p:cNvSpPr txBox="1"/>
          <p:nvPr/>
        </p:nvSpPr>
        <p:spPr>
          <a:xfrm>
            <a:off x="253891" y="3608469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أنواع مخططات التنبؤ و مزاياها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6" name="Google Shape;115;p4">
            <a:extLst>
              <a:ext uri="{FF2B5EF4-FFF2-40B4-BE49-F238E27FC236}">
                <a16:creationId xmlns:a16="http://schemas.microsoft.com/office/drawing/2014/main" id="{2EF6A2AD-FAB0-B273-1532-69209C863E49}"/>
              </a:ext>
            </a:extLst>
          </p:cNvPr>
          <p:cNvSpPr/>
          <p:nvPr/>
        </p:nvSpPr>
        <p:spPr>
          <a:xfrm>
            <a:off x="11012292" y="2373278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dirty="0"/>
          </a:p>
        </p:txBody>
      </p:sp>
      <p:sp>
        <p:nvSpPr>
          <p:cNvPr id="7" name="Google Shape;116;p4">
            <a:extLst>
              <a:ext uri="{FF2B5EF4-FFF2-40B4-BE49-F238E27FC236}">
                <a16:creationId xmlns:a16="http://schemas.microsoft.com/office/drawing/2014/main" id="{F19756CA-067C-CD8F-AB04-5641CC1A4BAA}"/>
              </a:ext>
            </a:extLst>
          </p:cNvPr>
          <p:cNvSpPr/>
          <p:nvPr/>
        </p:nvSpPr>
        <p:spPr>
          <a:xfrm>
            <a:off x="11012292" y="3782823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422</a:t>
            </a:r>
            <a:endParaRPr sz="1200" dirty="0"/>
          </a:p>
        </p:txBody>
      </p:sp>
      <p:sp>
        <p:nvSpPr>
          <p:cNvPr id="8" name="Google Shape;112;p4">
            <a:extLst>
              <a:ext uri="{FF2B5EF4-FFF2-40B4-BE49-F238E27FC236}">
                <a16:creationId xmlns:a16="http://schemas.microsoft.com/office/drawing/2014/main" id="{23B5F65C-899C-D71A-9112-8889D05C2016}"/>
              </a:ext>
            </a:extLst>
          </p:cNvPr>
          <p:cNvSpPr txBox="1"/>
          <p:nvPr/>
        </p:nvSpPr>
        <p:spPr>
          <a:xfrm>
            <a:off x="253891" y="5269938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فاصل الثقة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0" name="Google Shape;116;p4">
            <a:extLst>
              <a:ext uri="{FF2B5EF4-FFF2-40B4-BE49-F238E27FC236}">
                <a16:creationId xmlns:a16="http://schemas.microsoft.com/office/drawing/2014/main" id="{9456250B-2C7A-AD7E-67B4-1EEC42CC9445}"/>
              </a:ext>
            </a:extLst>
          </p:cNvPr>
          <p:cNvSpPr/>
          <p:nvPr/>
        </p:nvSpPr>
        <p:spPr>
          <a:xfrm>
            <a:off x="11012292" y="5288989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dirty="0"/>
          </a:p>
        </p:txBody>
      </p:sp>
      <p:pic>
        <p:nvPicPr>
          <p:cNvPr id="4" name="Google Shape;335;p1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CD1FABA-EEDA-25E7-839D-62503F8665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0553" y="2104330"/>
            <a:ext cx="945447" cy="945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3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1;p11">
            <a:extLst>
              <a:ext uri="{FF2B5EF4-FFF2-40B4-BE49-F238E27FC236}">
                <a16:creationId xmlns:a16="http://schemas.microsoft.com/office/drawing/2014/main" id="{96164650-9D4E-750D-99BC-0AB0586A5B50}"/>
              </a:ext>
            </a:extLst>
          </p:cNvPr>
          <p:cNvSpPr/>
          <p:nvPr/>
        </p:nvSpPr>
        <p:spPr>
          <a:xfrm>
            <a:off x="20739" y="1210117"/>
            <a:ext cx="12145724" cy="182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 خلال الصور الموجودة أمامك </a:t>
            </a:r>
            <a:endParaRPr dirty="0"/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استنتجي أنواع مخططات التنبؤ؟!</a:t>
            </a:r>
            <a:endParaRPr dirty="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FEA3EA2-A2B0-BB95-849C-DDAE8A3FF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5" b="53333"/>
          <a:stretch/>
        </p:blipFill>
        <p:spPr>
          <a:xfrm>
            <a:off x="6775882" y="3283111"/>
            <a:ext cx="2803873" cy="244480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9796C40-D9FF-2BF7-0CF7-283FC66C8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41031" b="47037"/>
          <a:stretch/>
        </p:blipFill>
        <p:spPr>
          <a:xfrm>
            <a:off x="2946400" y="3035040"/>
            <a:ext cx="2507250" cy="267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7;p12">
            <a:extLst>
              <a:ext uri="{FF2B5EF4-FFF2-40B4-BE49-F238E27FC236}">
                <a16:creationId xmlns:a16="http://schemas.microsoft.com/office/drawing/2014/main" id="{E646003A-6F95-906D-F42F-A7077DF2DA22}"/>
              </a:ext>
            </a:extLst>
          </p:cNvPr>
          <p:cNvGrpSpPr/>
          <p:nvPr/>
        </p:nvGrpSpPr>
        <p:grpSpPr>
          <a:xfrm>
            <a:off x="6869214" y="909265"/>
            <a:ext cx="2602228" cy="3046880"/>
            <a:chOff x="8318860" y="1623202"/>
            <a:chExt cx="2602228" cy="3046880"/>
          </a:xfrm>
        </p:grpSpPr>
        <p:sp>
          <p:nvSpPr>
            <p:cNvPr id="3" name="Google Shape;248;p12">
              <a:extLst>
                <a:ext uri="{FF2B5EF4-FFF2-40B4-BE49-F238E27FC236}">
                  <a16:creationId xmlns:a16="http://schemas.microsoft.com/office/drawing/2014/main" id="{7E61E1D7-885D-C31C-CCCB-D8E1218F4B33}"/>
                </a:ext>
              </a:extLst>
            </p:cNvPr>
            <p:cNvSpPr/>
            <p:nvPr/>
          </p:nvSpPr>
          <p:spPr>
            <a:xfrm>
              <a:off x="8318860" y="2070729"/>
              <a:ext cx="2602008" cy="2442268"/>
            </a:xfrm>
            <a:prstGeom prst="roundRect">
              <a:avLst>
                <a:gd name="adj" fmla="val 16667"/>
              </a:avLst>
            </a:prstGeom>
            <a:solidFill>
              <a:srgbClr val="225C7A"/>
            </a:solidFill>
            <a:ln w="12700" cap="flat" cmpd="sng">
              <a:solidFill>
                <a:srgbClr val="DCECE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9;p12">
              <a:extLst>
                <a:ext uri="{FF2B5EF4-FFF2-40B4-BE49-F238E27FC236}">
                  <a16:creationId xmlns:a16="http://schemas.microsoft.com/office/drawing/2014/main" id="{AAD6F896-DD2B-9288-44B6-795237C0E55F}"/>
                </a:ext>
              </a:extLst>
            </p:cNvPr>
            <p:cNvSpPr txBox="1"/>
            <p:nvPr/>
          </p:nvSpPr>
          <p:spPr>
            <a:xfrm>
              <a:off x="8319080" y="1924267"/>
              <a:ext cx="2602008" cy="2745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ar-SA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المخطط</a:t>
              </a:r>
              <a:endParaRPr/>
            </a:p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ar-SA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الخطي</a:t>
              </a:r>
              <a:endParaRPr/>
            </a:p>
          </p:txBody>
        </p:sp>
        <p:sp>
          <p:nvSpPr>
            <p:cNvPr id="5" name="Google Shape;250;p12">
              <a:extLst>
                <a:ext uri="{FF2B5EF4-FFF2-40B4-BE49-F238E27FC236}">
                  <a16:creationId xmlns:a16="http://schemas.microsoft.com/office/drawing/2014/main" id="{C4ADAB1F-ADA6-5487-F74B-D0E2BEBFC37A}"/>
                </a:ext>
              </a:extLst>
            </p:cNvPr>
            <p:cNvSpPr/>
            <p:nvPr/>
          </p:nvSpPr>
          <p:spPr>
            <a:xfrm>
              <a:off x="9147687" y="1623202"/>
              <a:ext cx="928688" cy="9286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4800">
                  <a:solidFill>
                    <a:srgbClr val="0489B8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6" name="Google Shape;251;p12">
            <a:extLst>
              <a:ext uri="{FF2B5EF4-FFF2-40B4-BE49-F238E27FC236}">
                <a16:creationId xmlns:a16="http://schemas.microsoft.com/office/drawing/2014/main" id="{92233410-8FB4-65D5-D91F-1FB36A5B7431}"/>
              </a:ext>
            </a:extLst>
          </p:cNvPr>
          <p:cNvGrpSpPr/>
          <p:nvPr/>
        </p:nvGrpSpPr>
        <p:grpSpPr>
          <a:xfrm>
            <a:off x="2720780" y="918415"/>
            <a:ext cx="2616076" cy="3053878"/>
            <a:chOff x="1256844" y="1616204"/>
            <a:chExt cx="2616076" cy="3053878"/>
          </a:xfrm>
        </p:grpSpPr>
        <p:sp>
          <p:nvSpPr>
            <p:cNvPr id="7" name="Google Shape;252;p12">
              <a:extLst>
                <a:ext uri="{FF2B5EF4-FFF2-40B4-BE49-F238E27FC236}">
                  <a16:creationId xmlns:a16="http://schemas.microsoft.com/office/drawing/2014/main" id="{75B8CCB2-E0AE-03A7-43FF-918D238D561C}"/>
                </a:ext>
              </a:extLst>
            </p:cNvPr>
            <p:cNvSpPr/>
            <p:nvPr/>
          </p:nvSpPr>
          <p:spPr>
            <a:xfrm>
              <a:off x="1270912" y="2070729"/>
              <a:ext cx="2602008" cy="2442268"/>
            </a:xfrm>
            <a:prstGeom prst="roundRect">
              <a:avLst>
                <a:gd name="adj" fmla="val 16667"/>
              </a:avLst>
            </a:prstGeom>
            <a:solidFill>
              <a:srgbClr val="225C7A"/>
            </a:solidFill>
            <a:ln w="12700" cap="flat" cmpd="sng">
              <a:solidFill>
                <a:srgbClr val="DCECE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53;p12">
              <a:extLst>
                <a:ext uri="{FF2B5EF4-FFF2-40B4-BE49-F238E27FC236}">
                  <a16:creationId xmlns:a16="http://schemas.microsoft.com/office/drawing/2014/main" id="{F0E8CBD6-7353-9EE5-4431-C044439CDF1C}"/>
                </a:ext>
              </a:extLst>
            </p:cNvPr>
            <p:cNvSpPr txBox="1"/>
            <p:nvPr/>
          </p:nvSpPr>
          <p:spPr>
            <a:xfrm>
              <a:off x="1256844" y="1924267"/>
              <a:ext cx="2602008" cy="2745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ar-SA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المخطط</a:t>
              </a:r>
              <a:endParaRPr/>
            </a:p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ar-SA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العمودي</a:t>
              </a:r>
              <a:endParaRPr/>
            </a:p>
          </p:txBody>
        </p:sp>
        <p:sp>
          <p:nvSpPr>
            <p:cNvPr id="9" name="Google Shape;254;p12">
              <a:extLst>
                <a:ext uri="{FF2B5EF4-FFF2-40B4-BE49-F238E27FC236}">
                  <a16:creationId xmlns:a16="http://schemas.microsoft.com/office/drawing/2014/main" id="{49F22BD8-1A2D-F4C9-E291-6A99BDC181C4}"/>
                </a:ext>
              </a:extLst>
            </p:cNvPr>
            <p:cNvSpPr/>
            <p:nvPr/>
          </p:nvSpPr>
          <p:spPr>
            <a:xfrm>
              <a:off x="2122661" y="1616204"/>
              <a:ext cx="928688" cy="9286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4800">
                  <a:solidFill>
                    <a:srgbClr val="0489B8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5F836E6-B97E-451E-31F4-35CAD368F8A2}"/>
              </a:ext>
            </a:extLst>
          </p:cNvPr>
          <p:cNvGrpSpPr/>
          <p:nvPr/>
        </p:nvGrpSpPr>
        <p:grpSpPr>
          <a:xfrm>
            <a:off x="6885196" y="4062838"/>
            <a:ext cx="2602008" cy="1696569"/>
            <a:chOff x="6885196" y="4062838"/>
            <a:chExt cx="2602008" cy="1696569"/>
          </a:xfrm>
        </p:grpSpPr>
        <p:sp>
          <p:nvSpPr>
            <p:cNvPr id="11" name="Google Shape;257;p12">
              <a:extLst>
                <a:ext uri="{FF2B5EF4-FFF2-40B4-BE49-F238E27FC236}">
                  <a16:creationId xmlns:a16="http://schemas.microsoft.com/office/drawing/2014/main" id="{C207965A-B853-802B-6D7E-7B6C169B515B}"/>
                </a:ext>
              </a:extLst>
            </p:cNvPr>
            <p:cNvSpPr/>
            <p:nvPr/>
          </p:nvSpPr>
          <p:spPr>
            <a:xfrm>
              <a:off x="6885196" y="4062839"/>
              <a:ext cx="2602008" cy="169656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225C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67D22567-D22F-FCF6-223D-CCAAE290E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895" b="53333"/>
            <a:stretch/>
          </p:blipFill>
          <p:spPr>
            <a:xfrm>
              <a:off x="7151414" y="4062838"/>
              <a:ext cx="1945741" cy="1696569"/>
            </a:xfrm>
            <a:prstGeom prst="rect">
              <a:avLst/>
            </a:prstGeom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EDFD34F8-75ED-4006-1F30-5AABA9541639}"/>
              </a:ext>
            </a:extLst>
          </p:cNvPr>
          <p:cNvGrpSpPr/>
          <p:nvPr/>
        </p:nvGrpSpPr>
        <p:grpSpPr>
          <a:xfrm>
            <a:off x="2749937" y="3885101"/>
            <a:ext cx="2602008" cy="1874306"/>
            <a:chOff x="2749937" y="3885101"/>
            <a:chExt cx="2602008" cy="1874306"/>
          </a:xfrm>
        </p:grpSpPr>
        <p:sp>
          <p:nvSpPr>
            <p:cNvPr id="14" name="Google Shape;260;p12">
              <a:extLst>
                <a:ext uri="{FF2B5EF4-FFF2-40B4-BE49-F238E27FC236}">
                  <a16:creationId xmlns:a16="http://schemas.microsoft.com/office/drawing/2014/main" id="{ACF923BF-D5C3-E5E7-7F39-6A4555030EAD}"/>
                </a:ext>
              </a:extLst>
            </p:cNvPr>
            <p:cNvSpPr/>
            <p:nvPr/>
          </p:nvSpPr>
          <p:spPr>
            <a:xfrm>
              <a:off x="2749937" y="4062839"/>
              <a:ext cx="2602008" cy="169656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225C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EEE6C84-0BBF-5FE2-0D18-A51DBDF93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2" r="41031" b="47037"/>
            <a:stretch/>
          </p:blipFill>
          <p:spPr>
            <a:xfrm>
              <a:off x="3142250" y="3885101"/>
              <a:ext cx="1739900" cy="1856042"/>
            </a:xfrm>
            <a:prstGeom prst="rect">
              <a:avLst/>
            </a:prstGeom>
          </p:spPr>
        </p:pic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BF286769-5B7F-C8B8-E495-BF347DFA9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714375"/>
            <a:ext cx="1270000" cy="714375"/>
          </a:xfrm>
          <a:prstGeom prst="rect">
            <a:avLst/>
          </a:prstGeom>
        </p:spPr>
      </p:pic>
      <p:sp>
        <p:nvSpPr>
          <p:cNvPr id="24" name="Google Shape;151;p6">
            <a:extLst>
              <a:ext uri="{FF2B5EF4-FFF2-40B4-BE49-F238E27FC236}">
                <a16:creationId xmlns:a16="http://schemas.microsoft.com/office/drawing/2014/main" id="{9AA2B4D6-5672-FB7A-52B8-2075B5031556}"/>
              </a:ext>
            </a:extLst>
          </p:cNvPr>
          <p:cNvSpPr/>
          <p:nvPr/>
        </p:nvSpPr>
        <p:spPr>
          <a:xfrm rot="16200000">
            <a:off x="9161975" y="3131940"/>
            <a:ext cx="5288098" cy="551994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bg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أنـــــــــــــــــــــــــــــــــــواع المــــــــــخـــــــــطـــــــــطات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5" name="Google Shape;151;p6">
            <a:extLst>
              <a:ext uri="{FF2B5EF4-FFF2-40B4-BE49-F238E27FC236}">
                <a16:creationId xmlns:a16="http://schemas.microsoft.com/office/drawing/2014/main" id="{67A364F8-B78E-D81C-273B-42AD0AF4E250}"/>
              </a:ext>
            </a:extLst>
          </p:cNvPr>
          <p:cNvSpPr/>
          <p:nvPr/>
        </p:nvSpPr>
        <p:spPr>
          <a:xfrm rot="16200000">
            <a:off x="-1313641" y="3138832"/>
            <a:ext cx="3173509" cy="551992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bg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استراتيجية خرائط المفاهيم</a:t>
            </a:r>
            <a:endParaRPr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1;p6">
            <a:extLst>
              <a:ext uri="{FF2B5EF4-FFF2-40B4-BE49-F238E27FC236}">
                <a16:creationId xmlns:a16="http://schemas.microsoft.com/office/drawing/2014/main" id="{A04F05F6-8BDE-7818-A854-B97CADA59B25}"/>
              </a:ext>
            </a:extLst>
          </p:cNvPr>
          <p:cNvSpPr/>
          <p:nvPr/>
        </p:nvSpPr>
        <p:spPr>
          <a:xfrm>
            <a:off x="2216523" y="1484847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ED7D31"/>
                </a:solidFill>
                <a:latin typeface="Sakkal Majalla"/>
                <a:ea typeface="Sakkal Majalla"/>
                <a:sym typeface="Sakkal Majalla"/>
              </a:rPr>
              <a:t>1- المخطط الخطي</a:t>
            </a:r>
            <a:endParaRPr sz="1600" dirty="0">
              <a:solidFill>
                <a:srgbClr val="ED7D31"/>
              </a:solidFill>
            </a:endParaRPr>
          </a:p>
        </p:txBody>
      </p:sp>
      <p:sp>
        <p:nvSpPr>
          <p:cNvPr id="7" name="Google Shape;151;p6">
            <a:extLst>
              <a:ext uri="{FF2B5EF4-FFF2-40B4-BE49-F238E27FC236}">
                <a16:creationId xmlns:a16="http://schemas.microsoft.com/office/drawing/2014/main" id="{BF84B7EA-70EF-3B61-BD86-495B521797EE}"/>
              </a:ext>
            </a:extLst>
          </p:cNvPr>
          <p:cNvSpPr/>
          <p:nvPr/>
        </p:nvSpPr>
        <p:spPr>
          <a:xfrm>
            <a:off x="2190334" y="304781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 dirty="0">
                <a:solidFill>
                  <a:schemeClr val="lt1"/>
                </a:solidFill>
                <a:latin typeface="Sakkal Majalla"/>
                <a:ea typeface="Sakkal Majalla"/>
                <a:sym typeface="Sakkal Majalla"/>
              </a:rPr>
              <a:t>أنواع المخططات</a:t>
            </a:r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sp>
        <p:nvSpPr>
          <p:cNvPr id="8" name="Google Shape;403;p19">
            <a:extLst>
              <a:ext uri="{FF2B5EF4-FFF2-40B4-BE49-F238E27FC236}">
                <a16:creationId xmlns:a16="http://schemas.microsoft.com/office/drawing/2014/main" id="{C9F01433-FA31-7B02-E4F5-D7F927814E1B}"/>
              </a:ext>
            </a:extLst>
          </p:cNvPr>
          <p:cNvSpPr txBox="1"/>
          <p:nvPr/>
        </p:nvSpPr>
        <p:spPr>
          <a:xfrm>
            <a:off x="-114300" y="2092675"/>
            <a:ext cx="124587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SA" sz="3600" dirty="0">
                <a:ea typeface="Calibri"/>
                <a:sym typeface="Calibri"/>
              </a:rPr>
              <a:t>يُستخدم بشكل كبير لعرض التغيير بمرور الوقت من خلال </a:t>
            </a:r>
            <a:endParaRPr lang="ar-SA" sz="3600" dirty="0">
              <a:ea typeface="Calibri"/>
            </a:endParaRPr>
          </a:p>
          <a:p>
            <a:pPr lvl="0" algn="ctr">
              <a:lnSpc>
                <a:spcPct val="150000"/>
              </a:lnSpc>
            </a:pPr>
            <a:r>
              <a:rPr lang="ar-SA" sz="3600" dirty="0">
                <a:ea typeface="Calibri"/>
                <a:sym typeface="Calibri"/>
              </a:rPr>
              <a:t>سلسلة من نقاط البيانات المتصلة بخط مستقيم</a:t>
            </a:r>
            <a:endParaRPr lang="ar-SA" sz="3600" dirty="0">
              <a:ea typeface="Calibri"/>
            </a:endParaRPr>
          </a:p>
          <a:p>
            <a:pPr lvl="0" algn="ctr">
              <a:lnSpc>
                <a:spcPct val="150000"/>
              </a:lnSpc>
            </a:pPr>
            <a:r>
              <a:rPr lang="ar-SA" sz="3600" dirty="0">
                <a:ea typeface="Calibri"/>
                <a:sym typeface="Calibri"/>
              </a:rPr>
              <a:t>ويساعد في تحديد العلاقة بين مجموعتين من القيم مثال </a:t>
            </a:r>
            <a:r>
              <a:rPr lang="ar-SA" sz="3600" dirty="0">
                <a:solidFill>
                  <a:srgbClr val="0070C0"/>
                </a:solidFill>
                <a:ea typeface="Calibri"/>
                <a:sym typeface="Calibri"/>
              </a:rPr>
              <a:t>اعتماد العائد على الوقت</a:t>
            </a:r>
            <a:endParaRPr lang="ar-SA" sz="3600" dirty="0">
              <a:solidFill>
                <a:srgbClr val="0070C0"/>
              </a:solidFill>
              <a:ea typeface="Calibri"/>
            </a:endParaRPr>
          </a:p>
          <a:p>
            <a:pPr lvl="0" algn="ctr">
              <a:lnSpc>
                <a:spcPct val="150000"/>
              </a:lnSpc>
            </a:pPr>
            <a:endParaRPr lang="ar-SA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97E91E8-FAC1-7170-16DF-7F2607176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" t="62095" r="65648"/>
          <a:stretch/>
        </p:blipFill>
        <p:spPr>
          <a:xfrm>
            <a:off x="4449108" y="4727215"/>
            <a:ext cx="3293784" cy="21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53D0FFD-8C44-1D73-A400-73DB9AC8E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9" t="53332" r="20312"/>
          <a:stretch/>
        </p:blipFill>
        <p:spPr>
          <a:xfrm>
            <a:off x="4761427" y="4573722"/>
            <a:ext cx="2669145" cy="2280082"/>
          </a:xfrm>
          <a:prstGeom prst="rect">
            <a:avLst/>
          </a:prstGeom>
        </p:spPr>
      </p:pic>
      <p:sp>
        <p:nvSpPr>
          <p:cNvPr id="3" name="Google Shape;151;p6">
            <a:extLst>
              <a:ext uri="{FF2B5EF4-FFF2-40B4-BE49-F238E27FC236}">
                <a16:creationId xmlns:a16="http://schemas.microsoft.com/office/drawing/2014/main" id="{3F0BD11B-2D0D-86FA-25E7-B38F0CFBEE4A}"/>
              </a:ext>
            </a:extLst>
          </p:cNvPr>
          <p:cNvSpPr/>
          <p:nvPr/>
        </p:nvSpPr>
        <p:spPr>
          <a:xfrm>
            <a:off x="2216523" y="1484847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ED7D31"/>
                </a:solidFill>
                <a:latin typeface="Sakkal Majalla"/>
                <a:ea typeface="Sakkal Majalla"/>
                <a:sym typeface="Sakkal Majalla"/>
              </a:rPr>
              <a:t>1- المخطط العمودي</a:t>
            </a:r>
            <a:endParaRPr sz="1600" dirty="0">
              <a:solidFill>
                <a:srgbClr val="ED7D31"/>
              </a:solidFill>
            </a:endParaRPr>
          </a:p>
        </p:txBody>
      </p:sp>
      <p:sp>
        <p:nvSpPr>
          <p:cNvPr id="4" name="Google Shape;151;p6">
            <a:extLst>
              <a:ext uri="{FF2B5EF4-FFF2-40B4-BE49-F238E27FC236}">
                <a16:creationId xmlns:a16="http://schemas.microsoft.com/office/drawing/2014/main" id="{3E58E464-2871-752A-4C74-117A57AE0E4B}"/>
              </a:ext>
            </a:extLst>
          </p:cNvPr>
          <p:cNvSpPr/>
          <p:nvPr/>
        </p:nvSpPr>
        <p:spPr>
          <a:xfrm>
            <a:off x="2190334" y="304781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 dirty="0">
                <a:solidFill>
                  <a:schemeClr val="lt1"/>
                </a:solidFill>
                <a:latin typeface="Sakkal Majalla"/>
                <a:ea typeface="Sakkal Majalla"/>
                <a:sym typeface="Sakkal Majalla"/>
              </a:rPr>
              <a:t>أنواع المخططات</a:t>
            </a:r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sp>
        <p:nvSpPr>
          <p:cNvPr id="5" name="Google Shape;403;p19">
            <a:extLst>
              <a:ext uri="{FF2B5EF4-FFF2-40B4-BE49-F238E27FC236}">
                <a16:creationId xmlns:a16="http://schemas.microsoft.com/office/drawing/2014/main" id="{18DCC227-A473-3A1A-8192-6CFB9CF89A41}"/>
              </a:ext>
            </a:extLst>
          </p:cNvPr>
          <p:cNvSpPr txBox="1"/>
          <p:nvPr/>
        </p:nvSpPr>
        <p:spPr>
          <a:xfrm>
            <a:off x="-114300" y="2226207"/>
            <a:ext cx="124587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SA" sz="3600" dirty="0">
                <a:ea typeface="Calibri"/>
                <a:sym typeface="Calibri"/>
              </a:rPr>
              <a:t>يُستخدم لعرض البيانات التي تم جمعها من خلال الاستبيانات والمقابلات</a:t>
            </a:r>
            <a:endParaRPr lang="ar-SA" sz="3600" dirty="0">
              <a:ea typeface="Calibri"/>
            </a:endParaRPr>
          </a:p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0070C0"/>
                </a:solidFill>
                <a:ea typeface="Calibri"/>
                <a:sym typeface="Calibri"/>
              </a:rPr>
              <a:t>مثل</a:t>
            </a:r>
            <a:r>
              <a:rPr lang="ar-SA" sz="3600" dirty="0">
                <a:ea typeface="Calibri"/>
                <a:sym typeface="Calibri"/>
              </a:rPr>
              <a:t>: الفئات العمرية وعناصر المنتجات المباعة وما إلى ذلك، كما يمكن استخدامه أيضًا للبيانات مثل الدخل الشهري إذا كان عدد القيم في مجموعة البيانات ليس كبيرًا.</a:t>
            </a:r>
            <a:endParaRPr lang="ar-SA" sz="3600" dirty="0">
              <a:ea typeface="Calibri"/>
            </a:endParaRPr>
          </a:p>
          <a:p>
            <a:pPr lvl="0" algn="ctr">
              <a:lnSpc>
                <a:spcPct val="150000"/>
              </a:lnSpc>
            </a:pPr>
            <a:endParaRPr lang="ar-SA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7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7">
            <a:extLst>
              <a:ext uri="{FF2B5EF4-FFF2-40B4-BE49-F238E27FC236}">
                <a16:creationId xmlns:a16="http://schemas.microsoft.com/office/drawing/2014/main" id="{66E20409-1AF5-8CEC-4605-F84A8EA66C47}"/>
              </a:ext>
            </a:extLst>
          </p:cNvPr>
          <p:cNvSpPr/>
          <p:nvPr/>
        </p:nvSpPr>
        <p:spPr>
          <a:xfrm>
            <a:off x="0" y="25400"/>
            <a:ext cx="12192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ar-SA" sz="4000" b="1" dirty="0">
                <a:solidFill>
                  <a:srgbClr val="ED7D31"/>
                </a:solidFill>
                <a:sym typeface="Calibri"/>
              </a:rPr>
              <a:t>بعد دراستك لأنواع المخططات صنفي المميزات الموجودة </a:t>
            </a:r>
          </a:p>
          <a:p>
            <a:pPr lvl="0" algn="ctr"/>
            <a:r>
              <a:rPr lang="ar-SA" sz="4000" b="1" dirty="0">
                <a:solidFill>
                  <a:srgbClr val="ED7D31"/>
                </a:solidFill>
                <a:sym typeface="Calibri"/>
              </a:rPr>
              <a:t>هل هي لمخطط خطي أو مخطط عمودي!!</a:t>
            </a:r>
            <a:endParaRPr lang="ar-SA" sz="4000" b="1" dirty="0">
              <a:solidFill>
                <a:srgbClr val="ED7D31"/>
              </a:solidFill>
              <a:latin typeface="Calibri"/>
              <a:sym typeface="Calibri"/>
            </a:endParaRPr>
          </a:p>
        </p:txBody>
      </p:sp>
      <p:sp>
        <p:nvSpPr>
          <p:cNvPr id="4" name="Google Shape;206;p11">
            <a:extLst>
              <a:ext uri="{FF2B5EF4-FFF2-40B4-BE49-F238E27FC236}">
                <a16:creationId xmlns:a16="http://schemas.microsoft.com/office/drawing/2014/main" id="{3ECF6B49-E966-F9CA-9A85-3E745A2F1FBD}"/>
              </a:ext>
            </a:extLst>
          </p:cNvPr>
          <p:cNvSpPr/>
          <p:nvPr/>
        </p:nvSpPr>
        <p:spPr>
          <a:xfrm>
            <a:off x="7604392" y="1511300"/>
            <a:ext cx="3454830" cy="555150"/>
          </a:xfrm>
          <a:prstGeom prst="roundRect">
            <a:avLst>
              <a:gd name="adj" fmla="val 16667"/>
            </a:avLst>
          </a:prstGeom>
          <a:solidFill>
            <a:srgbClr val="065381"/>
          </a:solidFill>
          <a:ln w="12700" cap="flat" cmpd="sng">
            <a:solidFill>
              <a:srgbClr val="0653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lt1"/>
                </a:solidFill>
                <a:latin typeface="Calibri"/>
                <a:ea typeface="Calibri"/>
                <a:sym typeface="Calibri"/>
              </a:rPr>
              <a:t>مخطط عمودي أم خطي</a:t>
            </a:r>
            <a:endParaRPr dirty="0"/>
          </a:p>
        </p:txBody>
      </p:sp>
      <p:sp>
        <p:nvSpPr>
          <p:cNvPr id="5" name="Google Shape;207;p11">
            <a:extLst>
              <a:ext uri="{FF2B5EF4-FFF2-40B4-BE49-F238E27FC236}">
                <a16:creationId xmlns:a16="http://schemas.microsoft.com/office/drawing/2014/main" id="{05538719-5563-7B8F-F7A4-41FEB1E119D1}"/>
              </a:ext>
            </a:extLst>
          </p:cNvPr>
          <p:cNvSpPr/>
          <p:nvPr/>
        </p:nvSpPr>
        <p:spPr>
          <a:xfrm>
            <a:off x="1524000" y="1519583"/>
            <a:ext cx="5803899" cy="555150"/>
          </a:xfrm>
          <a:prstGeom prst="roundRect">
            <a:avLst>
              <a:gd name="adj" fmla="val 16667"/>
            </a:avLst>
          </a:prstGeom>
          <a:solidFill>
            <a:srgbClr val="065381"/>
          </a:solidFill>
          <a:ln w="12700" cap="flat" cmpd="sng">
            <a:solidFill>
              <a:srgbClr val="0653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lt1"/>
                </a:solidFill>
                <a:latin typeface="Calibri"/>
                <a:ea typeface="Calibri"/>
                <a:sym typeface="Calibri"/>
              </a:rPr>
              <a:t>المميزات</a:t>
            </a:r>
            <a:endParaRPr dirty="0"/>
          </a:p>
        </p:txBody>
      </p:sp>
      <p:sp>
        <p:nvSpPr>
          <p:cNvPr id="6" name="Google Shape;208;p11">
            <a:extLst>
              <a:ext uri="{FF2B5EF4-FFF2-40B4-BE49-F238E27FC236}">
                <a16:creationId xmlns:a16="http://schemas.microsoft.com/office/drawing/2014/main" id="{E7443AB8-3D22-320A-81AC-6329EFA7E0DE}"/>
              </a:ext>
            </a:extLst>
          </p:cNvPr>
          <p:cNvSpPr/>
          <p:nvPr/>
        </p:nvSpPr>
        <p:spPr>
          <a:xfrm>
            <a:off x="7609310" y="2269725"/>
            <a:ext cx="339380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ED7D31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7" name="Google Shape;209;p11">
            <a:extLst>
              <a:ext uri="{FF2B5EF4-FFF2-40B4-BE49-F238E27FC236}">
                <a16:creationId xmlns:a16="http://schemas.microsoft.com/office/drawing/2014/main" id="{85F7C316-19F9-A429-914D-AFF667D974E8}"/>
              </a:ext>
            </a:extLst>
          </p:cNvPr>
          <p:cNvSpPr/>
          <p:nvPr/>
        </p:nvSpPr>
        <p:spPr>
          <a:xfrm>
            <a:off x="1504640" y="2264960"/>
            <a:ext cx="580389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sym typeface="Calibri"/>
              </a:rPr>
              <a:t>يُمكن تقديم تحليل سريع للبيانات</a:t>
            </a:r>
            <a:endParaRPr lang="ar-SA" sz="20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8" name="Google Shape;210;p11">
            <a:extLst>
              <a:ext uri="{FF2B5EF4-FFF2-40B4-BE49-F238E27FC236}">
                <a16:creationId xmlns:a16="http://schemas.microsoft.com/office/drawing/2014/main" id="{B75E522E-E0A3-D739-563F-0843EE1B3BE8}"/>
              </a:ext>
            </a:extLst>
          </p:cNvPr>
          <p:cNvSpPr/>
          <p:nvPr/>
        </p:nvSpPr>
        <p:spPr>
          <a:xfrm>
            <a:off x="7609310" y="2800388"/>
            <a:ext cx="339380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Google Shape;211;p11">
            <a:extLst>
              <a:ext uri="{FF2B5EF4-FFF2-40B4-BE49-F238E27FC236}">
                <a16:creationId xmlns:a16="http://schemas.microsoft.com/office/drawing/2014/main" id="{0D588BF8-B90B-D000-E1C3-2AF0D9D4BA51}"/>
              </a:ext>
            </a:extLst>
          </p:cNvPr>
          <p:cNvSpPr/>
          <p:nvPr/>
        </p:nvSpPr>
        <p:spPr>
          <a:xfrm>
            <a:off x="1504640" y="2795623"/>
            <a:ext cx="580389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sym typeface="Calibri"/>
              </a:rPr>
              <a:t>تُساعد في دراسة الأنماط على مدى فترة طويلة من الزمن</a:t>
            </a:r>
            <a:endParaRPr lang="ar-SA" sz="20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11" name="Google Shape;213;p11">
            <a:extLst>
              <a:ext uri="{FF2B5EF4-FFF2-40B4-BE49-F238E27FC236}">
                <a16:creationId xmlns:a16="http://schemas.microsoft.com/office/drawing/2014/main" id="{9B879DCD-945D-594F-BF1D-FD7A26906812}"/>
              </a:ext>
            </a:extLst>
          </p:cNvPr>
          <p:cNvSpPr/>
          <p:nvPr/>
        </p:nvSpPr>
        <p:spPr>
          <a:xfrm>
            <a:off x="1504640" y="3378073"/>
            <a:ext cx="580389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sym typeface="Calibri"/>
              </a:rPr>
              <a:t>يُمكنك من ملاحظة التغييرات بسهولة</a:t>
            </a:r>
            <a:endParaRPr lang="ar-SA" sz="20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12" name="Google Shape;214;p11">
            <a:extLst>
              <a:ext uri="{FF2B5EF4-FFF2-40B4-BE49-F238E27FC236}">
                <a16:creationId xmlns:a16="http://schemas.microsoft.com/office/drawing/2014/main" id="{DD4185C5-ED9C-3467-95BC-A5F9D30C3D66}"/>
              </a:ext>
            </a:extLst>
          </p:cNvPr>
          <p:cNvSpPr/>
          <p:nvPr/>
        </p:nvSpPr>
        <p:spPr>
          <a:xfrm>
            <a:off x="7609310" y="4535769"/>
            <a:ext cx="339380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215;p11">
            <a:extLst>
              <a:ext uri="{FF2B5EF4-FFF2-40B4-BE49-F238E27FC236}">
                <a16:creationId xmlns:a16="http://schemas.microsoft.com/office/drawing/2014/main" id="{240904C4-F6C3-4E15-E305-DADEED391B60}"/>
              </a:ext>
            </a:extLst>
          </p:cNvPr>
          <p:cNvSpPr/>
          <p:nvPr/>
        </p:nvSpPr>
        <p:spPr>
          <a:xfrm>
            <a:off x="1509559" y="4528918"/>
            <a:ext cx="580389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sym typeface="Calibri"/>
              </a:rPr>
              <a:t>تُلخص كمية كبيرة من البيانات في شكل مرئي يسهل تفسيره</a:t>
            </a:r>
            <a:endParaRPr lang="ar-SA" sz="20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14" name="Google Shape;216;p11">
            <a:extLst>
              <a:ext uri="{FF2B5EF4-FFF2-40B4-BE49-F238E27FC236}">
                <a16:creationId xmlns:a16="http://schemas.microsoft.com/office/drawing/2014/main" id="{325AC975-B5AD-5FB8-4711-341A278C7738}"/>
              </a:ext>
            </a:extLst>
          </p:cNvPr>
          <p:cNvSpPr/>
          <p:nvPr/>
        </p:nvSpPr>
        <p:spPr>
          <a:xfrm>
            <a:off x="7604391" y="3977527"/>
            <a:ext cx="339380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Google Shape;217;p11">
            <a:extLst>
              <a:ext uri="{FF2B5EF4-FFF2-40B4-BE49-F238E27FC236}">
                <a16:creationId xmlns:a16="http://schemas.microsoft.com/office/drawing/2014/main" id="{0EEE7B28-7062-45E6-8F56-A0913E0221DF}"/>
              </a:ext>
            </a:extLst>
          </p:cNvPr>
          <p:cNvSpPr/>
          <p:nvPr/>
        </p:nvSpPr>
        <p:spPr>
          <a:xfrm>
            <a:off x="1504640" y="3970676"/>
            <a:ext cx="580389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sym typeface="Calibri"/>
              </a:rPr>
              <a:t>يُناسب مجموعات البيانات التي يصل عددها 50 قيمة</a:t>
            </a:r>
            <a:endParaRPr lang="ar-SA" sz="20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16" name="Google Shape;216;p11">
            <a:extLst>
              <a:ext uri="{FF2B5EF4-FFF2-40B4-BE49-F238E27FC236}">
                <a16:creationId xmlns:a16="http://schemas.microsoft.com/office/drawing/2014/main" id="{E7EAECDF-6E4A-CECB-DD2C-79DA11B92812}"/>
              </a:ext>
            </a:extLst>
          </p:cNvPr>
          <p:cNvSpPr/>
          <p:nvPr/>
        </p:nvSpPr>
        <p:spPr>
          <a:xfrm>
            <a:off x="7604391" y="5123081"/>
            <a:ext cx="339380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Google Shape;217;p11">
            <a:extLst>
              <a:ext uri="{FF2B5EF4-FFF2-40B4-BE49-F238E27FC236}">
                <a16:creationId xmlns:a16="http://schemas.microsoft.com/office/drawing/2014/main" id="{C77BED2F-53DB-F859-D46F-28D3B74DFFC3}"/>
              </a:ext>
            </a:extLst>
          </p:cNvPr>
          <p:cNvSpPr/>
          <p:nvPr/>
        </p:nvSpPr>
        <p:spPr>
          <a:xfrm>
            <a:off x="1504640" y="5116230"/>
            <a:ext cx="580389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sym typeface="Calibri"/>
              </a:rPr>
              <a:t>تُساعد في توضيح المقارنة بين مجموعات البيانات</a:t>
            </a:r>
            <a:endParaRPr lang="ar-SA" sz="20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18" name="Google Shape;214;p11">
            <a:extLst>
              <a:ext uri="{FF2B5EF4-FFF2-40B4-BE49-F238E27FC236}">
                <a16:creationId xmlns:a16="http://schemas.microsoft.com/office/drawing/2014/main" id="{1ED674AE-B672-A2C6-AFBC-284926B87527}"/>
              </a:ext>
            </a:extLst>
          </p:cNvPr>
          <p:cNvSpPr/>
          <p:nvPr/>
        </p:nvSpPr>
        <p:spPr>
          <a:xfrm>
            <a:off x="7604391" y="5743055"/>
            <a:ext cx="339380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215;p11">
            <a:extLst>
              <a:ext uri="{FF2B5EF4-FFF2-40B4-BE49-F238E27FC236}">
                <a16:creationId xmlns:a16="http://schemas.microsoft.com/office/drawing/2014/main" id="{7579330F-83EE-F9EA-587D-DC34289D1224}"/>
              </a:ext>
            </a:extLst>
          </p:cNvPr>
          <p:cNvSpPr/>
          <p:nvPr/>
        </p:nvSpPr>
        <p:spPr>
          <a:xfrm>
            <a:off x="1504640" y="5736204"/>
            <a:ext cx="580389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sym typeface="Calibri"/>
              </a:rPr>
              <a:t>يُساعد في عمل تنبؤات حول نتائج البيانات التي لم تسجل بعد</a:t>
            </a:r>
            <a:endParaRPr lang="ar-SA" sz="20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4DADE5C-C8A5-D3E7-0438-1C14FF0DA26C}"/>
              </a:ext>
            </a:extLst>
          </p:cNvPr>
          <p:cNvGrpSpPr/>
          <p:nvPr/>
        </p:nvGrpSpPr>
        <p:grpSpPr>
          <a:xfrm>
            <a:off x="7609310" y="3378073"/>
            <a:ext cx="3393809" cy="461665"/>
            <a:chOff x="7609310" y="3479673"/>
            <a:chExt cx="3393809" cy="461665"/>
          </a:xfrm>
        </p:grpSpPr>
        <p:sp>
          <p:nvSpPr>
            <p:cNvPr id="10" name="Google Shape;212;p11">
              <a:extLst>
                <a:ext uri="{FF2B5EF4-FFF2-40B4-BE49-F238E27FC236}">
                  <a16:creationId xmlns:a16="http://schemas.microsoft.com/office/drawing/2014/main" id="{5092EFD6-34BA-04AF-0455-56E42883F8A1}"/>
                </a:ext>
              </a:extLst>
            </p:cNvPr>
            <p:cNvSpPr/>
            <p:nvPr/>
          </p:nvSpPr>
          <p:spPr>
            <a:xfrm>
              <a:off x="7609310" y="3484438"/>
              <a:ext cx="3393809" cy="41138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D67004F2-57EE-D012-5CDB-77B0FA9060DE}"/>
                </a:ext>
              </a:extLst>
            </p:cNvPr>
            <p:cNvSpPr txBox="1"/>
            <p:nvPr/>
          </p:nvSpPr>
          <p:spPr>
            <a:xfrm>
              <a:off x="7874000" y="3479673"/>
              <a:ext cx="281336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ED7D31"/>
                  </a:solidFill>
                </a:rPr>
                <a:t>مخطط خطي</a:t>
              </a: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B0AE188-4354-E066-C36B-CE8A8515EF6A}"/>
              </a:ext>
            </a:extLst>
          </p:cNvPr>
          <p:cNvSpPr txBox="1"/>
          <p:nvPr/>
        </p:nvSpPr>
        <p:spPr>
          <a:xfrm>
            <a:off x="7925127" y="2793066"/>
            <a:ext cx="2813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ED7D31"/>
                </a:solidFill>
              </a:rPr>
              <a:t>مخطط عمودي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1DEBCEB-748D-7E63-7C3A-3AF2E5B1D60B}"/>
              </a:ext>
            </a:extLst>
          </p:cNvPr>
          <p:cNvSpPr txBox="1"/>
          <p:nvPr/>
        </p:nvSpPr>
        <p:spPr>
          <a:xfrm>
            <a:off x="7907315" y="2242443"/>
            <a:ext cx="2813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ED7D31"/>
                </a:solidFill>
              </a:rPr>
              <a:t>مخطط خطي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E91538C-E0F8-16AB-C0A8-36830628FEAC}"/>
              </a:ext>
            </a:extLst>
          </p:cNvPr>
          <p:cNvSpPr txBox="1"/>
          <p:nvPr/>
        </p:nvSpPr>
        <p:spPr>
          <a:xfrm>
            <a:off x="7912100" y="3957559"/>
            <a:ext cx="2813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ED7D31"/>
                </a:solidFill>
              </a:rPr>
              <a:t>مخطط خطي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9B25BB3-687A-F9EB-6A1C-BB0867C66FF3}"/>
              </a:ext>
            </a:extLst>
          </p:cNvPr>
          <p:cNvSpPr txBox="1"/>
          <p:nvPr/>
        </p:nvSpPr>
        <p:spPr>
          <a:xfrm>
            <a:off x="7894615" y="5719983"/>
            <a:ext cx="2813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ED7D31"/>
                </a:solidFill>
              </a:rPr>
              <a:t>مخطط خطي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4553895-C980-7152-F699-1848C874F367}"/>
              </a:ext>
            </a:extLst>
          </p:cNvPr>
          <p:cNvSpPr txBox="1"/>
          <p:nvPr/>
        </p:nvSpPr>
        <p:spPr>
          <a:xfrm>
            <a:off x="7604390" y="4523327"/>
            <a:ext cx="3393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ED7D31"/>
                </a:solidFill>
              </a:rPr>
              <a:t>مخطط عمودي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7E8F5FE-BCC4-6E5D-C1EF-E8AF2B15F68D}"/>
              </a:ext>
            </a:extLst>
          </p:cNvPr>
          <p:cNvSpPr txBox="1"/>
          <p:nvPr/>
        </p:nvSpPr>
        <p:spPr>
          <a:xfrm>
            <a:off x="7604390" y="5108550"/>
            <a:ext cx="3393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ED7D31"/>
                </a:solidFill>
              </a:rPr>
              <a:t>مخطط عمودي</a:t>
            </a:r>
          </a:p>
        </p:txBody>
      </p:sp>
      <p:sp>
        <p:nvSpPr>
          <p:cNvPr id="28" name="Google Shape;216;p11">
            <a:extLst>
              <a:ext uri="{FF2B5EF4-FFF2-40B4-BE49-F238E27FC236}">
                <a16:creationId xmlns:a16="http://schemas.microsoft.com/office/drawing/2014/main" id="{400376A4-FA03-CBF9-785C-1B86C08B6205}"/>
              </a:ext>
            </a:extLst>
          </p:cNvPr>
          <p:cNvSpPr/>
          <p:nvPr/>
        </p:nvSpPr>
        <p:spPr>
          <a:xfrm>
            <a:off x="7604391" y="6309266"/>
            <a:ext cx="339380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Google Shape;217;p11">
            <a:extLst>
              <a:ext uri="{FF2B5EF4-FFF2-40B4-BE49-F238E27FC236}">
                <a16:creationId xmlns:a16="http://schemas.microsoft.com/office/drawing/2014/main" id="{3854C981-99AC-0659-56D6-111649C8E638}"/>
              </a:ext>
            </a:extLst>
          </p:cNvPr>
          <p:cNvSpPr/>
          <p:nvPr/>
        </p:nvSpPr>
        <p:spPr>
          <a:xfrm>
            <a:off x="1504640" y="6302415"/>
            <a:ext cx="5803899" cy="4113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sym typeface="Calibri"/>
              </a:rPr>
              <a:t>تُساعد في المقارنة بين مجموعة البيانات</a:t>
            </a:r>
            <a:endParaRPr lang="ar-SA" sz="20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A2AA91E-26F6-7BE5-1538-5B85221ACE2E}"/>
              </a:ext>
            </a:extLst>
          </p:cNvPr>
          <p:cNvSpPr txBox="1"/>
          <p:nvPr/>
        </p:nvSpPr>
        <p:spPr>
          <a:xfrm>
            <a:off x="7604390" y="6294735"/>
            <a:ext cx="3393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ED7D31"/>
                </a:solidFill>
              </a:rPr>
              <a:t>مخطط عمودي</a:t>
            </a:r>
          </a:p>
        </p:txBody>
      </p:sp>
      <p:sp>
        <p:nvSpPr>
          <p:cNvPr id="31" name="Google Shape;151;p6">
            <a:extLst>
              <a:ext uri="{FF2B5EF4-FFF2-40B4-BE49-F238E27FC236}">
                <a16:creationId xmlns:a16="http://schemas.microsoft.com/office/drawing/2014/main" id="{F7B44BD3-7CBE-1622-FE25-40D7FE82652E}"/>
              </a:ext>
            </a:extLst>
          </p:cNvPr>
          <p:cNvSpPr/>
          <p:nvPr/>
        </p:nvSpPr>
        <p:spPr>
          <a:xfrm rot="16200000">
            <a:off x="-1013194" y="3153004"/>
            <a:ext cx="3173509" cy="551992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bg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تنمية مهارة التحليل </a:t>
            </a:r>
            <a:endParaRPr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6">
            <a:extLst>
              <a:ext uri="{FF2B5EF4-FFF2-40B4-BE49-F238E27FC236}">
                <a16:creationId xmlns:a16="http://schemas.microsoft.com/office/drawing/2014/main" id="{0C73E882-E672-D8F1-B9FE-2C78C399F683}"/>
              </a:ext>
            </a:extLst>
          </p:cNvPr>
          <p:cNvSpPr/>
          <p:nvPr/>
        </p:nvSpPr>
        <p:spPr>
          <a:xfrm>
            <a:off x="2190334" y="304781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 dirty="0">
                <a:solidFill>
                  <a:schemeClr val="lt1"/>
                </a:solidFill>
                <a:latin typeface="Sakkal Majalla"/>
                <a:ea typeface="Sakkal Majalla"/>
                <a:sym typeface="Sakkal Majalla"/>
              </a:rPr>
              <a:t>مزايا المخطط الخطي</a:t>
            </a:r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sp>
        <p:nvSpPr>
          <p:cNvPr id="4" name="Google Shape;307;p15">
            <a:extLst>
              <a:ext uri="{FF2B5EF4-FFF2-40B4-BE49-F238E27FC236}">
                <a16:creationId xmlns:a16="http://schemas.microsoft.com/office/drawing/2014/main" id="{63C7378A-58A3-1B33-7059-67A755DFFABB}"/>
              </a:ext>
            </a:extLst>
          </p:cNvPr>
          <p:cNvSpPr/>
          <p:nvPr/>
        </p:nvSpPr>
        <p:spPr>
          <a:xfrm>
            <a:off x="8460030" y="2072640"/>
            <a:ext cx="2468880" cy="214884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08;p15">
            <a:extLst>
              <a:ext uri="{FF2B5EF4-FFF2-40B4-BE49-F238E27FC236}">
                <a16:creationId xmlns:a16="http://schemas.microsoft.com/office/drawing/2014/main" id="{4CB47CCB-5150-5176-7079-6B8F0452D183}"/>
              </a:ext>
            </a:extLst>
          </p:cNvPr>
          <p:cNvSpPr/>
          <p:nvPr/>
        </p:nvSpPr>
        <p:spPr>
          <a:xfrm>
            <a:off x="3307068" y="2072640"/>
            <a:ext cx="2468880" cy="214884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309;p15">
            <a:extLst>
              <a:ext uri="{FF2B5EF4-FFF2-40B4-BE49-F238E27FC236}">
                <a16:creationId xmlns:a16="http://schemas.microsoft.com/office/drawing/2014/main" id="{C5977C54-C8B1-92EB-0E10-AC3547E92A48}"/>
              </a:ext>
            </a:extLst>
          </p:cNvPr>
          <p:cNvGrpSpPr/>
          <p:nvPr/>
        </p:nvGrpSpPr>
        <p:grpSpPr>
          <a:xfrm>
            <a:off x="-114318" y="3957879"/>
            <a:ext cx="4229118" cy="2745815"/>
            <a:chOff x="-114318" y="3957879"/>
            <a:chExt cx="4229118" cy="2745815"/>
          </a:xfrm>
        </p:grpSpPr>
        <p:grpSp>
          <p:nvGrpSpPr>
            <p:cNvPr id="7" name="Google Shape;310;p15">
              <a:extLst>
                <a:ext uri="{FF2B5EF4-FFF2-40B4-BE49-F238E27FC236}">
                  <a16:creationId xmlns:a16="http://schemas.microsoft.com/office/drawing/2014/main" id="{5F3374C4-5B4C-ECD3-5644-8E7018B505F1}"/>
                </a:ext>
              </a:extLst>
            </p:cNvPr>
            <p:cNvGrpSpPr/>
            <p:nvPr/>
          </p:nvGrpSpPr>
          <p:grpSpPr>
            <a:xfrm>
              <a:off x="120615" y="4296727"/>
              <a:ext cx="3959031" cy="1952430"/>
              <a:chOff x="120615" y="4296727"/>
              <a:chExt cx="3959031" cy="1952430"/>
            </a:xfrm>
          </p:grpSpPr>
          <p:sp>
            <p:nvSpPr>
              <p:cNvPr id="9" name="Google Shape;311;p15">
                <a:extLst>
                  <a:ext uri="{FF2B5EF4-FFF2-40B4-BE49-F238E27FC236}">
                    <a16:creationId xmlns:a16="http://schemas.microsoft.com/office/drawing/2014/main" id="{3F480062-FE3A-B628-AE11-39A48863CC25}"/>
                  </a:ext>
                </a:extLst>
              </p:cNvPr>
              <p:cNvSpPr/>
              <p:nvPr/>
            </p:nvSpPr>
            <p:spPr>
              <a:xfrm>
                <a:off x="120615" y="4296727"/>
                <a:ext cx="3959031" cy="19524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12;p15">
                <a:extLst>
                  <a:ext uri="{FF2B5EF4-FFF2-40B4-BE49-F238E27FC236}">
                    <a16:creationId xmlns:a16="http://schemas.microsoft.com/office/drawing/2014/main" id="{8518A63A-8099-9D1D-1E3A-DB1827137C4C}"/>
                  </a:ext>
                </a:extLst>
              </p:cNvPr>
              <p:cNvSpPr/>
              <p:nvPr/>
            </p:nvSpPr>
            <p:spPr>
              <a:xfrm>
                <a:off x="259068" y="4464367"/>
                <a:ext cx="3627132" cy="1681655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Google Shape;313;p15">
              <a:extLst>
                <a:ext uri="{FF2B5EF4-FFF2-40B4-BE49-F238E27FC236}">
                  <a16:creationId xmlns:a16="http://schemas.microsoft.com/office/drawing/2014/main" id="{E3265F21-1DAC-E56B-61C5-5578BB9721AD}"/>
                </a:ext>
              </a:extLst>
            </p:cNvPr>
            <p:cNvSpPr txBox="1"/>
            <p:nvPr/>
          </p:nvSpPr>
          <p:spPr>
            <a:xfrm>
              <a:off x="-114318" y="3957879"/>
              <a:ext cx="4229118" cy="2745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ar-SA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يُساعد في عمل </a:t>
              </a:r>
              <a:endParaRPr dirty="0"/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ar-SA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تنبؤات حول نتائج البيانات </a:t>
              </a:r>
              <a:endParaRPr dirty="0"/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ar-SA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التي لم تسجل بعد</a:t>
              </a:r>
              <a:endParaRPr dirty="0"/>
            </a:p>
          </p:txBody>
        </p:sp>
      </p:grpSp>
      <p:sp>
        <p:nvSpPr>
          <p:cNvPr id="11" name="Google Shape;314;p15">
            <a:extLst>
              <a:ext uri="{FF2B5EF4-FFF2-40B4-BE49-F238E27FC236}">
                <a16:creationId xmlns:a16="http://schemas.microsoft.com/office/drawing/2014/main" id="{5A121DEC-ED32-330B-C5CC-4E48D3F992A2}"/>
              </a:ext>
            </a:extLst>
          </p:cNvPr>
          <p:cNvSpPr txBox="1"/>
          <p:nvPr/>
        </p:nvSpPr>
        <p:spPr>
          <a:xfrm>
            <a:off x="3937002" y="4144812"/>
            <a:ext cx="4229118" cy="274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315;p15">
            <a:extLst>
              <a:ext uri="{FF2B5EF4-FFF2-40B4-BE49-F238E27FC236}">
                <a16:creationId xmlns:a16="http://schemas.microsoft.com/office/drawing/2014/main" id="{A162CE8C-047C-F1B5-8E70-152EA737FADC}"/>
              </a:ext>
            </a:extLst>
          </p:cNvPr>
          <p:cNvGrpSpPr/>
          <p:nvPr/>
        </p:nvGrpSpPr>
        <p:grpSpPr>
          <a:xfrm>
            <a:off x="-160038" y="1423267"/>
            <a:ext cx="4239684" cy="2745815"/>
            <a:chOff x="-160038" y="1423267"/>
            <a:chExt cx="4239684" cy="2745815"/>
          </a:xfrm>
        </p:grpSpPr>
        <p:sp>
          <p:nvSpPr>
            <p:cNvPr id="13" name="Google Shape;316;p15">
              <a:extLst>
                <a:ext uri="{FF2B5EF4-FFF2-40B4-BE49-F238E27FC236}">
                  <a16:creationId xmlns:a16="http://schemas.microsoft.com/office/drawing/2014/main" id="{C60BB172-2A5E-14A5-6DC5-C159B0C83524}"/>
                </a:ext>
              </a:extLst>
            </p:cNvPr>
            <p:cNvSpPr/>
            <p:nvPr/>
          </p:nvSpPr>
          <p:spPr>
            <a:xfrm>
              <a:off x="120615" y="1762115"/>
              <a:ext cx="3959031" cy="19524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17;p15">
              <a:extLst>
                <a:ext uri="{FF2B5EF4-FFF2-40B4-BE49-F238E27FC236}">
                  <a16:creationId xmlns:a16="http://schemas.microsoft.com/office/drawing/2014/main" id="{6C94F2AE-B6D3-A921-ECA8-9AFAFCF6A4B0}"/>
                </a:ext>
              </a:extLst>
            </p:cNvPr>
            <p:cNvSpPr/>
            <p:nvPr/>
          </p:nvSpPr>
          <p:spPr>
            <a:xfrm>
              <a:off x="274308" y="1899275"/>
              <a:ext cx="3627132" cy="1681655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18;p15">
              <a:extLst>
                <a:ext uri="{FF2B5EF4-FFF2-40B4-BE49-F238E27FC236}">
                  <a16:creationId xmlns:a16="http://schemas.microsoft.com/office/drawing/2014/main" id="{7F259866-A5F5-092D-9EE4-CC05AEE24ED3}"/>
                </a:ext>
              </a:extLst>
            </p:cNvPr>
            <p:cNvSpPr txBox="1"/>
            <p:nvPr/>
          </p:nvSpPr>
          <p:spPr>
            <a:xfrm>
              <a:off x="-160038" y="1423267"/>
              <a:ext cx="4229118" cy="2745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ar-SA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يُمكنك من ملاحظة </a:t>
              </a:r>
              <a:endParaRPr dirty="0"/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ar-SA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التغييرات بسهولة</a:t>
              </a:r>
              <a:endParaRPr dirty="0"/>
            </a:p>
          </p:txBody>
        </p:sp>
      </p:grpSp>
      <p:grpSp>
        <p:nvGrpSpPr>
          <p:cNvPr id="16" name="Google Shape;319;p15">
            <a:extLst>
              <a:ext uri="{FF2B5EF4-FFF2-40B4-BE49-F238E27FC236}">
                <a16:creationId xmlns:a16="http://schemas.microsoft.com/office/drawing/2014/main" id="{AC5FC5B3-1639-E81B-F687-5CDD5A1D7107}"/>
              </a:ext>
            </a:extLst>
          </p:cNvPr>
          <p:cNvGrpSpPr/>
          <p:nvPr/>
        </p:nvGrpSpPr>
        <p:grpSpPr>
          <a:xfrm>
            <a:off x="6534091" y="1409699"/>
            <a:ext cx="4229118" cy="2745815"/>
            <a:chOff x="6534091" y="1409699"/>
            <a:chExt cx="4229118" cy="2745815"/>
          </a:xfrm>
        </p:grpSpPr>
        <p:sp>
          <p:nvSpPr>
            <p:cNvPr id="17" name="Google Shape;320;p15">
              <a:extLst>
                <a:ext uri="{FF2B5EF4-FFF2-40B4-BE49-F238E27FC236}">
                  <a16:creationId xmlns:a16="http://schemas.microsoft.com/office/drawing/2014/main" id="{D086BA1B-7DB0-AD1F-2790-41571A63CC69}"/>
                </a:ext>
              </a:extLst>
            </p:cNvPr>
            <p:cNvSpPr/>
            <p:nvPr/>
          </p:nvSpPr>
          <p:spPr>
            <a:xfrm>
              <a:off x="6769024" y="1748547"/>
              <a:ext cx="3959031" cy="19524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21;p15">
              <a:extLst>
                <a:ext uri="{FF2B5EF4-FFF2-40B4-BE49-F238E27FC236}">
                  <a16:creationId xmlns:a16="http://schemas.microsoft.com/office/drawing/2014/main" id="{C4FB44EA-B7DB-DA42-6BF8-54CE6BF20850}"/>
                </a:ext>
              </a:extLst>
            </p:cNvPr>
            <p:cNvSpPr/>
            <p:nvPr/>
          </p:nvSpPr>
          <p:spPr>
            <a:xfrm>
              <a:off x="6922717" y="1916187"/>
              <a:ext cx="3627132" cy="1681655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22;p15">
              <a:extLst>
                <a:ext uri="{FF2B5EF4-FFF2-40B4-BE49-F238E27FC236}">
                  <a16:creationId xmlns:a16="http://schemas.microsoft.com/office/drawing/2014/main" id="{4F66BA4E-2A3B-F27E-43E0-50C4B672F9FB}"/>
                </a:ext>
              </a:extLst>
            </p:cNvPr>
            <p:cNvSpPr txBox="1"/>
            <p:nvPr/>
          </p:nvSpPr>
          <p:spPr>
            <a:xfrm>
              <a:off x="6534091" y="1409699"/>
              <a:ext cx="4229118" cy="2745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ar-SA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يُمكن تقديم تحليل</a:t>
              </a:r>
              <a:endParaRPr dirty="0"/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ar-SA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سريع للبيانات</a:t>
              </a:r>
              <a:endParaRPr dirty="0"/>
            </a:p>
          </p:txBody>
        </p:sp>
      </p:grpSp>
      <p:pic>
        <p:nvPicPr>
          <p:cNvPr id="20" name="Google Shape;323;p15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1C3025DD-151E-5FB8-4595-8E17D3A136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7017" y="1998420"/>
            <a:ext cx="2142076" cy="1232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324;p15">
            <a:extLst>
              <a:ext uri="{FF2B5EF4-FFF2-40B4-BE49-F238E27FC236}">
                <a16:creationId xmlns:a16="http://schemas.microsoft.com/office/drawing/2014/main" id="{8C074E7F-82DA-C3B3-17B4-0741A039C794}"/>
              </a:ext>
            </a:extLst>
          </p:cNvPr>
          <p:cNvGrpSpPr/>
          <p:nvPr/>
        </p:nvGrpSpPr>
        <p:grpSpPr>
          <a:xfrm>
            <a:off x="6802671" y="4224598"/>
            <a:ext cx="3959031" cy="2148840"/>
            <a:chOff x="6802671" y="4224598"/>
            <a:chExt cx="3959031" cy="2148840"/>
          </a:xfrm>
        </p:grpSpPr>
        <p:sp>
          <p:nvSpPr>
            <p:cNvPr id="22" name="Google Shape;325;p15">
              <a:extLst>
                <a:ext uri="{FF2B5EF4-FFF2-40B4-BE49-F238E27FC236}">
                  <a16:creationId xmlns:a16="http://schemas.microsoft.com/office/drawing/2014/main" id="{82020549-84C0-EEE8-8099-61F770074CA3}"/>
                </a:ext>
              </a:extLst>
            </p:cNvPr>
            <p:cNvSpPr/>
            <p:nvPr/>
          </p:nvSpPr>
          <p:spPr>
            <a:xfrm>
              <a:off x="6802671" y="4270300"/>
              <a:ext cx="3959031" cy="19524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26;p15">
              <a:extLst>
                <a:ext uri="{FF2B5EF4-FFF2-40B4-BE49-F238E27FC236}">
                  <a16:creationId xmlns:a16="http://schemas.microsoft.com/office/drawing/2014/main" id="{228AA0FB-945D-2DCE-1945-E8BBA946C63C}"/>
                </a:ext>
              </a:extLst>
            </p:cNvPr>
            <p:cNvSpPr/>
            <p:nvPr/>
          </p:nvSpPr>
          <p:spPr>
            <a:xfrm>
              <a:off x="6956364" y="4468420"/>
              <a:ext cx="3627132" cy="15971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27;p15">
              <a:extLst>
                <a:ext uri="{FF2B5EF4-FFF2-40B4-BE49-F238E27FC236}">
                  <a16:creationId xmlns:a16="http://schemas.microsoft.com/office/drawing/2014/main" id="{07E29864-49A5-707D-97B6-7B82DEB55AAF}"/>
                </a:ext>
              </a:extLst>
            </p:cNvPr>
            <p:cNvSpPr txBox="1"/>
            <p:nvPr/>
          </p:nvSpPr>
          <p:spPr>
            <a:xfrm>
              <a:off x="7008404" y="4224598"/>
              <a:ext cx="3544612" cy="2148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ar-SA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يُناسب مجموعات البيانات التي يصل عددها 50 قيمة</a:t>
              </a:r>
              <a:endParaRPr dirty="0"/>
            </a:p>
          </p:txBody>
        </p:sp>
      </p:grpSp>
      <p:pic>
        <p:nvPicPr>
          <p:cNvPr id="25" name="Google Shape;337;p15" descr="الملاحظة في البحث العلمي – موقع زيادة">
            <a:extLst>
              <a:ext uri="{FF2B5EF4-FFF2-40B4-BE49-F238E27FC236}">
                <a16:creationId xmlns:a16="http://schemas.microsoft.com/office/drawing/2014/main" id="{D10F3D3D-00CF-DAAB-F524-3EB5A18CE8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088" y="1647226"/>
            <a:ext cx="3345983" cy="181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8;p15" descr="50 Number PNG Images Transparent Background | PNG Play">
            <a:extLst>
              <a:ext uri="{FF2B5EF4-FFF2-40B4-BE49-F238E27FC236}">
                <a16:creationId xmlns:a16="http://schemas.microsoft.com/office/drawing/2014/main" id="{85ECA08B-3994-AA10-971F-9F110AF3DD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225008">
            <a:off x="10381114" y="4747895"/>
            <a:ext cx="1708478" cy="1052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339;p15">
            <a:extLst>
              <a:ext uri="{FF2B5EF4-FFF2-40B4-BE49-F238E27FC236}">
                <a16:creationId xmlns:a16="http://schemas.microsoft.com/office/drawing/2014/main" id="{52835860-3CC3-26F6-52B5-BE921BD0DA28}"/>
              </a:ext>
            </a:extLst>
          </p:cNvPr>
          <p:cNvGrpSpPr/>
          <p:nvPr/>
        </p:nvGrpSpPr>
        <p:grpSpPr>
          <a:xfrm>
            <a:off x="3475855" y="4160731"/>
            <a:ext cx="1909521" cy="2060538"/>
            <a:chOff x="3475855" y="4160731"/>
            <a:chExt cx="1909521" cy="2060538"/>
          </a:xfrm>
        </p:grpSpPr>
        <p:pic>
          <p:nvPicPr>
            <p:cNvPr id="28" name="Google Shape;340;p15" descr="Luxury Interior Designers in Delhi | Décor Your Home &amp; Offices">
              <a:extLst>
                <a:ext uri="{FF2B5EF4-FFF2-40B4-BE49-F238E27FC236}">
                  <a16:creationId xmlns:a16="http://schemas.microsoft.com/office/drawing/2014/main" id="{A8B0DD2E-62B9-124D-218C-0B5AD5CB8EE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b="31974"/>
            <a:stretch/>
          </p:blipFill>
          <p:spPr>
            <a:xfrm>
              <a:off x="3475855" y="4922291"/>
              <a:ext cx="1909521" cy="1298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41;p15">
              <a:extLst>
                <a:ext uri="{FF2B5EF4-FFF2-40B4-BE49-F238E27FC236}">
                  <a16:creationId xmlns:a16="http://schemas.microsoft.com/office/drawing/2014/main" id="{CCCE2123-DB08-DAE4-72A4-EF2FA8FF43EA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14102" y="4160731"/>
              <a:ext cx="906468" cy="94696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569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ثريد مطول عن الـ Data Science ما هي و أهميتها واستخداماتها في الحياة  العملية - المسلسل من Ali Greo | علي جريو @AliGreo - رتبها">
            <a:extLst>
              <a:ext uri="{FF2B5EF4-FFF2-40B4-BE49-F238E27FC236}">
                <a16:creationId xmlns:a16="http://schemas.microsoft.com/office/drawing/2014/main" id="{760DDF78-7289-4DFA-E715-7FEE8886F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r="13377"/>
          <a:stretch/>
        </p:blipFill>
        <p:spPr bwMode="auto">
          <a:xfrm>
            <a:off x="0" y="1321732"/>
            <a:ext cx="5941131" cy="550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54E6818-94CC-52D6-3BD9-AB54DE231665}"/>
              </a:ext>
            </a:extLst>
          </p:cNvPr>
          <p:cNvSpPr/>
          <p:nvPr/>
        </p:nvSpPr>
        <p:spPr>
          <a:xfrm>
            <a:off x="6096000" y="-16044"/>
            <a:ext cx="6096000" cy="6874044"/>
          </a:xfrm>
          <a:prstGeom prst="rect">
            <a:avLst/>
          </a:prstGeom>
          <a:solidFill>
            <a:srgbClr val="4D5B8A"/>
          </a:solidFill>
          <a:ln>
            <a:solidFill>
              <a:srgbClr val="C2D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3F488E2-29A2-AE00-B778-2C7DFE27F2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1364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altLang="ko-K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                الوحدة الأولى</a:t>
            </a:r>
            <a:r>
              <a:rPr lang="ar-SA" altLang="ko-K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  علم البيانات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598B25F-EE68-2534-A095-BF5376AE05E2}"/>
              </a:ext>
            </a:extLst>
          </p:cNvPr>
          <p:cNvGrpSpPr/>
          <p:nvPr/>
        </p:nvGrpSpPr>
        <p:grpSpPr>
          <a:xfrm>
            <a:off x="9413129" y="3056"/>
            <a:ext cx="2709263" cy="2581251"/>
            <a:chOff x="9391766" y="-26894"/>
            <a:chExt cx="2832377" cy="2698548"/>
          </a:xfrm>
        </p:grpSpPr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5B99238-E011-A384-F277-4CA08487DACB}"/>
                </a:ext>
              </a:extLst>
            </p:cNvPr>
            <p:cNvSpPr/>
            <p:nvPr/>
          </p:nvSpPr>
          <p:spPr>
            <a:xfrm>
              <a:off x="10137781" y="-26894"/>
              <a:ext cx="1367269" cy="2057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التعليم الثانوي</a:t>
              </a:r>
            </a:p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السنة الثانية</a:t>
              </a:r>
            </a:p>
            <a:p>
              <a:pPr algn="ctr"/>
              <a:endParaRPr lang="ar-SA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مثلث متساوي الساقين 13">
              <a:extLst>
                <a:ext uri="{FF2B5EF4-FFF2-40B4-BE49-F238E27FC236}">
                  <a16:creationId xmlns:a16="http://schemas.microsoft.com/office/drawing/2014/main" id="{C79C8E9B-653C-D792-94A7-1BAC60DBF010}"/>
                </a:ext>
              </a:extLst>
            </p:cNvPr>
            <p:cNvSpPr/>
            <p:nvPr/>
          </p:nvSpPr>
          <p:spPr>
            <a:xfrm>
              <a:off x="9391766" y="1455336"/>
              <a:ext cx="1410928" cy="1216318"/>
            </a:xfrm>
            <a:prstGeom prst="triangle">
              <a:avLst>
                <a:gd name="adj" fmla="val 100000"/>
              </a:avLst>
            </a:prstGeom>
            <a:solidFill>
              <a:srgbClr val="4D5B8A"/>
            </a:solidFill>
            <a:ln>
              <a:solidFill>
                <a:srgbClr val="4D5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5" name="مثلث متساوي الساقين 14">
              <a:extLst>
                <a:ext uri="{FF2B5EF4-FFF2-40B4-BE49-F238E27FC236}">
                  <a16:creationId xmlns:a16="http://schemas.microsoft.com/office/drawing/2014/main" id="{7940C9F8-1ECA-4E24-B1B5-19C37AF0136E}"/>
                </a:ext>
              </a:extLst>
            </p:cNvPr>
            <p:cNvSpPr/>
            <p:nvPr/>
          </p:nvSpPr>
          <p:spPr>
            <a:xfrm flipH="1">
              <a:off x="10813215" y="1451827"/>
              <a:ext cx="1410928" cy="1216318"/>
            </a:xfrm>
            <a:prstGeom prst="triangle">
              <a:avLst>
                <a:gd name="adj" fmla="val 100000"/>
              </a:avLst>
            </a:prstGeom>
            <a:solidFill>
              <a:srgbClr val="4D5B8A"/>
            </a:solidFill>
            <a:ln>
              <a:solidFill>
                <a:srgbClr val="4D5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BD14C27-1310-847B-913B-C07FF8C49F29}"/>
              </a:ext>
            </a:extLst>
          </p:cNvPr>
          <p:cNvSpPr txBox="1"/>
          <p:nvPr/>
        </p:nvSpPr>
        <p:spPr>
          <a:xfrm>
            <a:off x="5936915" y="2612936"/>
            <a:ext cx="6414466" cy="21121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altLang="ko-K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الدرس الثالث :</a:t>
            </a:r>
          </a:p>
          <a:p>
            <a:pPr algn="ctr">
              <a:lnSpc>
                <a:spcPct val="200000"/>
              </a:lnSpc>
            </a:pPr>
            <a:r>
              <a:rPr lang="ar-SA" altLang="ko-KR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التنبؤ باستخدام إكسل 1</a:t>
            </a:r>
            <a:endParaRPr lang="ko-KR" alt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8BC6AEA-3531-5839-4D09-DFD866514952}"/>
              </a:ext>
            </a:extLst>
          </p:cNvPr>
          <p:cNvSpPr/>
          <p:nvPr/>
        </p:nvSpPr>
        <p:spPr>
          <a:xfrm>
            <a:off x="641684" y="1303862"/>
            <a:ext cx="2041291" cy="1273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4AC8DD1-5ADA-1DC6-00E5-CDF7E00AEF3F}"/>
              </a:ext>
            </a:extLst>
          </p:cNvPr>
          <p:cNvGrpSpPr/>
          <p:nvPr/>
        </p:nvGrpSpPr>
        <p:grpSpPr>
          <a:xfrm>
            <a:off x="147307" y="-1068"/>
            <a:ext cx="2535668" cy="2497497"/>
            <a:chOff x="6775325" y="-13448"/>
            <a:chExt cx="2650894" cy="2610988"/>
          </a:xfrm>
        </p:grpSpPr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35508301-69BB-1216-D3F7-CC34789339A4}"/>
                </a:ext>
              </a:extLst>
            </p:cNvPr>
            <p:cNvSpPr/>
            <p:nvPr/>
          </p:nvSpPr>
          <p:spPr>
            <a:xfrm>
              <a:off x="7435768" y="-13448"/>
              <a:ext cx="1367269" cy="2030507"/>
            </a:xfrm>
            <a:prstGeom prst="rect">
              <a:avLst/>
            </a:prstGeom>
            <a:solidFill>
              <a:srgbClr val="4D5B8A"/>
            </a:solidFill>
            <a:ln>
              <a:solidFill>
                <a:srgbClr val="4D5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solidFill>
                    <a:schemeClr val="bg1"/>
                  </a:solidFill>
                </a:rPr>
                <a:t> الفصل 1</a:t>
              </a:r>
            </a:p>
            <a:p>
              <a:pPr algn="ctr"/>
              <a:endParaRPr lang="ar-SA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ar-SA" sz="1400" b="1" dirty="0">
                  <a:solidFill>
                    <a:schemeClr val="bg1"/>
                  </a:solidFill>
                </a:rPr>
                <a:t>التقنية الرقمية 2-1</a:t>
              </a:r>
            </a:p>
            <a:p>
              <a:pPr algn="ctr"/>
              <a:endParaRPr lang="ar-S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مثلث متساوي الساقين 21">
              <a:extLst>
                <a:ext uri="{FF2B5EF4-FFF2-40B4-BE49-F238E27FC236}">
                  <a16:creationId xmlns:a16="http://schemas.microsoft.com/office/drawing/2014/main" id="{35C80F70-029F-56E0-BCF4-C8688C4109D5}"/>
                </a:ext>
              </a:extLst>
            </p:cNvPr>
            <p:cNvSpPr/>
            <p:nvPr/>
          </p:nvSpPr>
          <p:spPr>
            <a:xfrm>
              <a:off x="6775325" y="1458845"/>
              <a:ext cx="1320885" cy="1138695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3" name="مثلث متساوي الساقين 22">
              <a:extLst>
                <a:ext uri="{FF2B5EF4-FFF2-40B4-BE49-F238E27FC236}">
                  <a16:creationId xmlns:a16="http://schemas.microsoft.com/office/drawing/2014/main" id="{743F5682-277A-1DB4-56C2-4C4185773D7E}"/>
                </a:ext>
              </a:extLst>
            </p:cNvPr>
            <p:cNvSpPr/>
            <p:nvPr/>
          </p:nvSpPr>
          <p:spPr>
            <a:xfrm flipH="1">
              <a:off x="8105334" y="1455336"/>
              <a:ext cx="1320885" cy="1138695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5" name="مستطيل 4">
            <a:extLst>
              <a:ext uri="{FF2B5EF4-FFF2-40B4-BE49-F238E27FC236}">
                <a16:creationId xmlns:a16="http://schemas.microsoft.com/office/drawing/2014/main" id="{3C2D7D8E-76A5-7867-A735-0E105010C19D}"/>
              </a:ext>
            </a:extLst>
          </p:cNvPr>
          <p:cNvSpPr/>
          <p:nvPr/>
        </p:nvSpPr>
        <p:spPr>
          <a:xfrm>
            <a:off x="641684" y="1985543"/>
            <a:ext cx="2957859" cy="59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822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6">
            <a:extLst>
              <a:ext uri="{FF2B5EF4-FFF2-40B4-BE49-F238E27FC236}">
                <a16:creationId xmlns:a16="http://schemas.microsoft.com/office/drawing/2014/main" id="{2FA7D42C-6492-D899-82D0-96F1AB1E35E3}"/>
              </a:ext>
            </a:extLst>
          </p:cNvPr>
          <p:cNvSpPr/>
          <p:nvPr/>
        </p:nvSpPr>
        <p:spPr>
          <a:xfrm>
            <a:off x="2190334" y="304781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 dirty="0">
                <a:solidFill>
                  <a:schemeClr val="lt1"/>
                </a:solidFill>
                <a:latin typeface="Sakkal Majalla"/>
                <a:ea typeface="Sakkal Majalla"/>
                <a:sym typeface="Sakkal Majalla"/>
              </a:rPr>
              <a:t>مزايا المخطط العامودي</a:t>
            </a:r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sp>
        <p:nvSpPr>
          <p:cNvPr id="3" name="Google Shape;355;p17">
            <a:extLst>
              <a:ext uri="{FF2B5EF4-FFF2-40B4-BE49-F238E27FC236}">
                <a16:creationId xmlns:a16="http://schemas.microsoft.com/office/drawing/2014/main" id="{B7BEC58D-5BEB-81C2-1CAB-36E90C87E598}"/>
              </a:ext>
            </a:extLst>
          </p:cNvPr>
          <p:cNvSpPr/>
          <p:nvPr/>
        </p:nvSpPr>
        <p:spPr>
          <a:xfrm>
            <a:off x="1759353" y="1760777"/>
            <a:ext cx="8096573" cy="631903"/>
          </a:xfrm>
          <a:prstGeom prst="roundRect">
            <a:avLst>
              <a:gd name="adj" fmla="val 16667"/>
            </a:avLst>
          </a:prstGeom>
          <a:solidFill>
            <a:srgbClr val="EAEDF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تُساعد في توضيح المقارنة بين مجموعات البيانات</a:t>
            </a:r>
            <a:endParaRPr dirty="0"/>
          </a:p>
        </p:txBody>
      </p:sp>
      <p:sp>
        <p:nvSpPr>
          <p:cNvPr id="4" name="Google Shape;356;p17">
            <a:extLst>
              <a:ext uri="{FF2B5EF4-FFF2-40B4-BE49-F238E27FC236}">
                <a16:creationId xmlns:a16="http://schemas.microsoft.com/office/drawing/2014/main" id="{645016F7-30CB-A251-BE87-010DD0EBF428}"/>
              </a:ext>
            </a:extLst>
          </p:cNvPr>
          <p:cNvSpPr/>
          <p:nvPr/>
        </p:nvSpPr>
        <p:spPr>
          <a:xfrm>
            <a:off x="1759353" y="2919017"/>
            <a:ext cx="8096573" cy="631903"/>
          </a:xfrm>
          <a:prstGeom prst="roundRect">
            <a:avLst>
              <a:gd name="adj" fmla="val 16667"/>
            </a:avLst>
          </a:prstGeom>
          <a:solidFill>
            <a:srgbClr val="EAEDF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تُلخص كمية كبيرة من البيانات في شكل مرئي يسهل تفسيره</a:t>
            </a:r>
            <a:endParaRPr/>
          </a:p>
        </p:txBody>
      </p:sp>
      <p:sp>
        <p:nvSpPr>
          <p:cNvPr id="5" name="Google Shape;357;p17">
            <a:extLst>
              <a:ext uri="{FF2B5EF4-FFF2-40B4-BE49-F238E27FC236}">
                <a16:creationId xmlns:a16="http://schemas.microsoft.com/office/drawing/2014/main" id="{34056990-B701-96DC-34CA-EDE10EBBF679}"/>
              </a:ext>
            </a:extLst>
          </p:cNvPr>
          <p:cNvSpPr/>
          <p:nvPr/>
        </p:nvSpPr>
        <p:spPr>
          <a:xfrm>
            <a:off x="1759353" y="4138217"/>
            <a:ext cx="8096573" cy="631903"/>
          </a:xfrm>
          <a:prstGeom prst="roundRect">
            <a:avLst>
              <a:gd name="adj" fmla="val 16667"/>
            </a:avLst>
          </a:prstGeom>
          <a:solidFill>
            <a:srgbClr val="EAEDF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تجعل الاتجاهات الإحصائية أسهل في الملاحظة</a:t>
            </a:r>
            <a:endParaRPr/>
          </a:p>
        </p:txBody>
      </p:sp>
      <p:sp>
        <p:nvSpPr>
          <p:cNvPr id="6" name="Google Shape;358;p17">
            <a:extLst>
              <a:ext uri="{FF2B5EF4-FFF2-40B4-BE49-F238E27FC236}">
                <a16:creationId xmlns:a16="http://schemas.microsoft.com/office/drawing/2014/main" id="{7D4C55BF-8453-4ECE-A8D3-67FFBB2EFB9F}"/>
              </a:ext>
            </a:extLst>
          </p:cNvPr>
          <p:cNvSpPr/>
          <p:nvPr/>
        </p:nvSpPr>
        <p:spPr>
          <a:xfrm>
            <a:off x="1759353" y="5326937"/>
            <a:ext cx="8096573" cy="631903"/>
          </a:xfrm>
          <a:prstGeom prst="roundRect">
            <a:avLst>
              <a:gd name="adj" fmla="val 16667"/>
            </a:avLst>
          </a:prstGeom>
          <a:solidFill>
            <a:srgbClr val="EAEDF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عبري عن البيانات باستخدام الرسم البياني</a:t>
            </a:r>
            <a:endParaRPr/>
          </a:p>
        </p:txBody>
      </p:sp>
      <p:sp>
        <p:nvSpPr>
          <p:cNvPr id="7" name="Google Shape;359;p17">
            <a:extLst>
              <a:ext uri="{FF2B5EF4-FFF2-40B4-BE49-F238E27FC236}">
                <a16:creationId xmlns:a16="http://schemas.microsoft.com/office/drawing/2014/main" id="{480874EE-595A-F7F7-BAC2-B59CE5DFCE67}"/>
              </a:ext>
            </a:extLst>
          </p:cNvPr>
          <p:cNvSpPr/>
          <p:nvPr/>
        </p:nvSpPr>
        <p:spPr>
          <a:xfrm>
            <a:off x="9901646" y="1760777"/>
            <a:ext cx="631903" cy="631903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12700" cap="flat" cmpd="sng">
            <a:solidFill>
              <a:srgbClr val="EAED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" name="Google Shape;360;p17">
            <a:extLst>
              <a:ext uri="{FF2B5EF4-FFF2-40B4-BE49-F238E27FC236}">
                <a16:creationId xmlns:a16="http://schemas.microsoft.com/office/drawing/2014/main" id="{8B1E1646-73B2-919B-5533-A02054A94C86}"/>
              </a:ext>
            </a:extLst>
          </p:cNvPr>
          <p:cNvSpPr/>
          <p:nvPr/>
        </p:nvSpPr>
        <p:spPr>
          <a:xfrm>
            <a:off x="9901645" y="2895600"/>
            <a:ext cx="631903" cy="631903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12700" cap="flat" cmpd="sng">
            <a:solidFill>
              <a:srgbClr val="EAED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9" name="Google Shape;361;p17">
            <a:extLst>
              <a:ext uri="{FF2B5EF4-FFF2-40B4-BE49-F238E27FC236}">
                <a16:creationId xmlns:a16="http://schemas.microsoft.com/office/drawing/2014/main" id="{06ABED64-7638-5BF8-514E-5FF847141298}"/>
              </a:ext>
            </a:extLst>
          </p:cNvPr>
          <p:cNvSpPr/>
          <p:nvPr/>
        </p:nvSpPr>
        <p:spPr>
          <a:xfrm>
            <a:off x="9901645" y="4138217"/>
            <a:ext cx="631903" cy="631903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12700" cap="flat" cmpd="sng">
            <a:solidFill>
              <a:srgbClr val="EAED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0" name="Google Shape;362;p17">
            <a:extLst>
              <a:ext uri="{FF2B5EF4-FFF2-40B4-BE49-F238E27FC236}">
                <a16:creationId xmlns:a16="http://schemas.microsoft.com/office/drawing/2014/main" id="{9A5124EE-98A7-7EC7-16F1-F0BDCDF4D6F8}"/>
              </a:ext>
            </a:extLst>
          </p:cNvPr>
          <p:cNvSpPr/>
          <p:nvPr/>
        </p:nvSpPr>
        <p:spPr>
          <a:xfrm>
            <a:off x="9901645" y="5326936"/>
            <a:ext cx="631903" cy="631903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12700" cap="flat" cmpd="sng">
            <a:solidFill>
              <a:srgbClr val="EAED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9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6">
            <a:extLst>
              <a:ext uri="{FF2B5EF4-FFF2-40B4-BE49-F238E27FC236}">
                <a16:creationId xmlns:a16="http://schemas.microsoft.com/office/drawing/2014/main" id="{DC96C0B0-3F76-E2AD-AD8C-9EC891260169}"/>
              </a:ext>
            </a:extLst>
          </p:cNvPr>
          <p:cNvSpPr/>
          <p:nvPr/>
        </p:nvSpPr>
        <p:spPr>
          <a:xfrm>
            <a:off x="2216523" y="2896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SA" sz="4400" b="1" dirty="0">
                <a:solidFill>
                  <a:srgbClr val="ED7D31"/>
                </a:solidFill>
                <a:latin typeface="Calibri"/>
                <a:sym typeface="Calibri"/>
              </a:rPr>
              <a:t>ماذا سنتعلم ؟!</a:t>
            </a:r>
            <a:endParaRPr sz="44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3" name="Google Shape;111;p4">
            <a:extLst>
              <a:ext uri="{FF2B5EF4-FFF2-40B4-BE49-F238E27FC236}">
                <a16:creationId xmlns:a16="http://schemas.microsoft.com/office/drawing/2014/main" id="{A8915305-8667-231A-B483-5B9091AC1D97}"/>
              </a:ext>
            </a:extLst>
          </p:cNvPr>
          <p:cNvSpPr txBox="1"/>
          <p:nvPr/>
        </p:nvSpPr>
        <p:spPr>
          <a:xfrm>
            <a:off x="295543" y="2386761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ماهية التنبؤ و التوقع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5" name="Google Shape;112;p4">
            <a:extLst>
              <a:ext uri="{FF2B5EF4-FFF2-40B4-BE49-F238E27FC236}">
                <a16:creationId xmlns:a16="http://schemas.microsoft.com/office/drawing/2014/main" id="{5DB93C58-8AED-A9D2-A1EF-70C064E05509}"/>
              </a:ext>
            </a:extLst>
          </p:cNvPr>
          <p:cNvSpPr txBox="1"/>
          <p:nvPr/>
        </p:nvSpPr>
        <p:spPr>
          <a:xfrm>
            <a:off x="253891" y="3608469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أنواع مخططات التنبؤ و مزاياها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6" name="Google Shape;115;p4">
            <a:extLst>
              <a:ext uri="{FF2B5EF4-FFF2-40B4-BE49-F238E27FC236}">
                <a16:creationId xmlns:a16="http://schemas.microsoft.com/office/drawing/2014/main" id="{2EF6A2AD-FAB0-B273-1532-69209C863E49}"/>
              </a:ext>
            </a:extLst>
          </p:cNvPr>
          <p:cNvSpPr/>
          <p:nvPr/>
        </p:nvSpPr>
        <p:spPr>
          <a:xfrm>
            <a:off x="11012292" y="2373278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dirty="0"/>
          </a:p>
        </p:txBody>
      </p:sp>
      <p:sp>
        <p:nvSpPr>
          <p:cNvPr id="7" name="Google Shape;116;p4">
            <a:extLst>
              <a:ext uri="{FF2B5EF4-FFF2-40B4-BE49-F238E27FC236}">
                <a16:creationId xmlns:a16="http://schemas.microsoft.com/office/drawing/2014/main" id="{F19756CA-067C-CD8F-AB04-5641CC1A4BAA}"/>
              </a:ext>
            </a:extLst>
          </p:cNvPr>
          <p:cNvSpPr/>
          <p:nvPr/>
        </p:nvSpPr>
        <p:spPr>
          <a:xfrm>
            <a:off x="11012292" y="3782823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422</a:t>
            </a:r>
            <a:endParaRPr sz="1200" dirty="0"/>
          </a:p>
        </p:txBody>
      </p:sp>
      <p:sp>
        <p:nvSpPr>
          <p:cNvPr id="8" name="Google Shape;112;p4">
            <a:extLst>
              <a:ext uri="{FF2B5EF4-FFF2-40B4-BE49-F238E27FC236}">
                <a16:creationId xmlns:a16="http://schemas.microsoft.com/office/drawing/2014/main" id="{23B5F65C-899C-D71A-9112-8889D05C2016}"/>
              </a:ext>
            </a:extLst>
          </p:cNvPr>
          <p:cNvSpPr txBox="1"/>
          <p:nvPr/>
        </p:nvSpPr>
        <p:spPr>
          <a:xfrm>
            <a:off x="253891" y="5269938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فاصل الثقة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0" name="Google Shape;116;p4">
            <a:extLst>
              <a:ext uri="{FF2B5EF4-FFF2-40B4-BE49-F238E27FC236}">
                <a16:creationId xmlns:a16="http://schemas.microsoft.com/office/drawing/2014/main" id="{9456250B-2C7A-AD7E-67B4-1EEC42CC9445}"/>
              </a:ext>
            </a:extLst>
          </p:cNvPr>
          <p:cNvSpPr/>
          <p:nvPr/>
        </p:nvSpPr>
        <p:spPr>
          <a:xfrm>
            <a:off x="11012292" y="5288989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dirty="0"/>
          </a:p>
        </p:txBody>
      </p:sp>
      <p:pic>
        <p:nvPicPr>
          <p:cNvPr id="4" name="Google Shape;335;p1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CD1FABA-EEDA-25E7-839D-62503F8665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0553" y="2104330"/>
            <a:ext cx="945447" cy="94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35;p1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9140DD3-2A4B-6908-4022-486D92ED88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0553" y="3346905"/>
            <a:ext cx="945447" cy="945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81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7;p21">
            <a:extLst>
              <a:ext uri="{FF2B5EF4-FFF2-40B4-BE49-F238E27FC236}">
                <a16:creationId xmlns:a16="http://schemas.microsoft.com/office/drawing/2014/main" id="{35176F0C-F6C9-068E-5002-C5BD7BEBABDA}"/>
              </a:ext>
            </a:extLst>
          </p:cNvPr>
          <p:cNvSpPr/>
          <p:nvPr/>
        </p:nvSpPr>
        <p:spPr>
          <a:xfrm>
            <a:off x="26127" y="2270671"/>
            <a:ext cx="1216587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ED7D31"/>
                </a:solidFill>
                <a:latin typeface="Calibri"/>
                <a:cs typeface="Calibri"/>
                <a:sym typeface="Calibri"/>
              </a:rPr>
              <a:t>في اختبار أحد المواد خرجتِ من الامتحان وانت تعرفين بأنك أخطأتِ بسؤالين وبعدها ذكرتي لصديقتك بأنك تتوقعين بأن درجتك  ستكون 13 إلى 14 وبعدها أعطتك المعلمة درجتك وكانت 12:30 كيف ستتصرفين و لماذا ؟!</a:t>
            </a:r>
            <a:endParaRPr sz="40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9;p26">
            <a:extLst>
              <a:ext uri="{FF2B5EF4-FFF2-40B4-BE49-F238E27FC236}">
                <a16:creationId xmlns:a16="http://schemas.microsoft.com/office/drawing/2014/main" id="{F0B86E0F-99FA-F75C-5E75-F99A1C9C19E5}"/>
              </a:ext>
            </a:extLst>
          </p:cNvPr>
          <p:cNvSpPr/>
          <p:nvPr/>
        </p:nvSpPr>
        <p:spPr>
          <a:xfrm>
            <a:off x="3894658" y="1372696"/>
            <a:ext cx="8106842" cy="5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ar-SA" sz="3600" dirty="0">
                <a:sym typeface="Calibri"/>
              </a:rPr>
              <a:t>في كل التنبؤات يوجد بها قدر من </a:t>
            </a:r>
            <a:r>
              <a:rPr lang="ar-SA" sz="3600" dirty="0">
                <a:solidFill>
                  <a:srgbClr val="0070C0"/>
                </a:solidFill>
                <a:sym typeface="Calibri"/>
              </a:rPr>
              <a:t>عدم اليقين فيها</a:t>
            </a:r>
            <a:r>
              <a:rPr lang="ar-SA" sz="3600" dirty="0">
                <a:sym typeface="Calibri"/>
              </a:rPr>
              <a:t>، فهي</a:t>
            </a:r>
          </a:p>
          <a:p>
            <a:pPr lvl="0">
              <a:lnSpc>
                <a:spcPct val="150000"/>
              </a:lnSpc>
            </a:pPr>
            <a:r>
              <a:rPr lang="ar-SA" sz="3600" dirty="0">
                <a:solidFill>
                  <a:srgbClr val="ED7D31"/>
                </a:solidFill>
                <a:sym typeface="Calibri"/>
              </a:rPr>
              <a:t>"ليست قيمًا حقيقية</a:t>
            </a:r>
            <a:r>
              <a:rPr lang="ar-SA" sz="3600" dirty="0">
                <a:sym typeface="Calibri"/>
              </a:rPr>
              <a:t>" تم قياسها أو تم الحصول عليها من</a:t>
            </a:r>
          </a:p>
          <a:p>
            <a:pPr lvl="0">
              <a:lnSpc>
                <a:spcPct val="150000"/>
              </a:lnSpc>
            </a:pPr>
            <a:r>
              <a:rPr lang="ar-SA" sz="3600" dirty="0">
                <a:sym typeface="Calibri"/>
              </a:rPr>
              <a:t>البحث، إنها قيم "</a:t>
            </a:r>
            <a:r>
              <a:rPr lang="ar-SA" sz="3600" dirty="0">
                <a:solidFill>
                  <a:srgbClr val="ED7D31"/>
                </a:solidFill>
                <a:sym typeface="Calibri"/>
              </a:rPr>
              <a:t>تقديرية</a:t>
            </a:r>
            <a:r>
              <a:rPr lang="ar-SA" sz="3600" dirty="0">
                <a:sym typeface="Calibri"/>
              </a:rPr>
              <a:t>"، مما يعني أنها قيم غير</a:t>
            </a:r>
          </a:p>
          <a:p>
            <a:pPr lvl="0">
              <a:lnSpc>
                <a:spcPct val="150000"/>
              </a:lnSpc>
            </a:pPr>
            <a:r>
              <a:rPr lang="ar-SA" sz="3600" dirty="0">
                <a:sym typeface="Calibri"/>
              </a:rPr>
              <a:t>موجودة بالفعل.</a:t>
            </a:r>
          </a:p>
          <a:p>
            <a:pPr lvl="0">
              <a:lnSpc>
                <a:spcPct val="150000"/>
              </a:lnSpc>
            </a:pPr>
            <a:r>
              <a:rPr lang="ar-SA" sz="3600" dirty="0">
                <a:solidFill>
                  <a:schemeClr val="dk1"/>
                </a:solidFill>
                <a:ea typeface="Calibri"/>
                <a:sym typeface="Calibri"/>
              </a:rPr>
              <a:t>يُستخدم فاصل الثقة لتفسير هذا التوقع الخطأ، من خلال </a:t>
            </a:r>
            <a:r>
              <a:rPr lang="ar-SA" sz="3600" dirty="0">
                <a:solidFill>
                  <a:srgbClr val="2E75B5"/>
                </a:solidFill>
                <a:ea typeface="Calibri"/>
                <a:sym typeface="Calibri"/>
              </a:rPr>
              <a:t>إعطائك مجموعة من القيم المتوقعة وليست قيمة واحدة .</a:t>
            </a:r>
            <a:endParaRPr lang="ar-SA" sz="3600" dirty="0"/>
          </a:p>
        </p:txBody>
      </p:sp>
      <p:sp>
        <p:nvSpPr>
          <p:cNvPr id="3" name="Google Shape;151;p6">
            <a:extLst>
              <a:ext uri="{FF2B5EF4-FFF2-40B4-BE49-F238E27FC236}">
                <a16:creationId xmlns:a16="http://schemas.microsoft.com/office/drawing/2014/main" id="{A60F3E86-538C-3EB4-748F-E863E65A755A}"/>
              </a:ext>
            </a:extLst>
          </p:cNvPr>
          <p:cNvSpPr/>
          <p:nvPr/>
        </p:nvSpPr>
        <p:spPr>
          <a:xfrm>
            <a:off x="2216460" y="2264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ar-SA" sz="4400" b="1" dirty="0">
              <a:solidFill>
                <a:schemeClr val="bg1"/>
              </a:solidFill>
            </a:endParaRPr>
          </a:p>
          <a:p>
            <a:pPr algn="ctr"/>
            <a:r>
              <a:rPr lang="ar-SA" sz="4400" b="1" dirty="0">
                <a:solidFill>
                  <a:schemeClr val="bg1"/>
                </a:solidFill>
              </a:rPr>
              <a:t>فاصل الثقة</a:t>
            </a:r>
          </a:p>
          <a:p>
            <a:pPr lvl="0" algn="ctr"/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2B9FEF-DF13-A326-7529-0C64487C0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4" t="53519"/>
          <a:stretch/>
        </p:blipFill>
        <p:spPr>
          <a:xfrm>
            <a:off x="-130842" y="2108200"/>
            <a:ext cx="4694603" cy="36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1;p6">
            <a:extLst>
              <a:ext uri="{FF2B5EF4-FFF2-40B4-BE49-F238E27FC236}">
                <a16:creationId xmlns:a16="http://schemas.microsoft.com/office/drawing/2014/main" id="{57EEAB42-7532-D49C-6D59-9D58718CD867}"/>
              </a:ext>
            </a:extLst>
          </p:cNvPr>
          <p:cNvSpPr/>
          <p:nvPr/>
        </p:nvSpPr>
        <p:spPr>
          <a:xfrm>
            <a:off x="2216460" y="2264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ar-SA" sz="4400" b="1" dirty="0">
              <a:solidFill>
                <a:schemeClr val="bg1"/>
              </a:solidFill>
            </a:endParaRPr>
          </a:p>
          <a:p>
            <a:pPr algn="ctr"/>
            <a:r>
              <a:rPr lang="ar-SA" sz="4400" b="1" dirty="0">
                <a:solidFill>
                  <a:schemeClr val="bg1"/>
                </a:solidFill>
              </a:rPr>
              <a:t>فاصل الثقة</a:t>
            </a:r>
          </a:p>
          <a:p>
            <a:pPr lvl="0" algn="ctr"/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grpSp>
        <p:nvGrpSpPr>
          <p:cNvPr id="4" name="Google Shape;451;p23">
            <a:extLst>
              <a:ext uri="{FF2B5EF4-FFF2-40B4-BE49-F238E27FC236}">
                <a16:creationId xmlns:a16="http://schemas.microsoft.com/office/drawing/2014/main" id="{9DEDA8A1-34F3-B689-34FF-57437C455791}"/>
              </a:ext>
            </a:extLst>
          </p:cNvPr>
          <p:cNvGrpSpPr/>
          <p:nvPr/>
        </p:nvGrpSpPr>
        <p:grpSpPr>
          <a:xfrm>
            <a:off x="165100" y="1512396"/>
            <a:ext cx="8612458" cy="4697904"/>
            <a:chOff x="2856308" y="1314058"/>
            <a:chExt cx="8728286" cy="4408917"/>
          </a:xfrm>
        </p:grpSpPr>
        <p:pic>
          <p:nvPicPr>
            <p:cNvPr id="5" name="Google Shape;452;p23" descr="صورة تحتوي على منضدة&#10;&#10;تم إنشاء الوصف تلقائياً">
              <a:extLst>
                <a:ext uri="{FF2B5EF4-FFF2-40B4-BE49-F238E27FC236}">
                  <a16:creationId xmlns:a16="http://schemas.microsoft.com/office/drawing/2014/main" id="{445F7263-63E5-E85C-74AC-51742B88179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23097" b="17284"/>
            <a:stretch/>
          </p:blipFill>
          <p:spPr>
            <a:xfrm>
              <a:off x="2856308" y="1494134"/>
              <a:ext cx="7464766" cy="42288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453;p23">
              <a:extLst>
                <a:ext uri="{FF2B5EF4-FFF2-40B4-BE49-F238E27FC236}">
                  <a16:creationId xmlns:a16="http://schemas.microsoft.com/office/drawing/2014/main" id="{F986F925-44C6-BF39-B880-CE41FC0A216C}"/>
                </a:ext>
              </a:extLst>
            </p:cNvPr>
            <p:cNvSpPr/>
            <p:nvPr/>
          </p:nvSpPr>
          <p:spPr>
            <a:xfrm>
              <a:off x="8113012" y="1314058"/>
              <a:ext cx="3471582" cy="385572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529;p26">
            <a:extLst>
              <a:ext uri="{FF2B5EF4-FFF2-40B4-BE49-F238E27FC236}">
                <a16:creationId xmlns:a16="http://schemas.microsoft.com/office/drawing/2014/main" id="{C3CC225F-E052-A8A6-38AE-57B33D3560F7}"/>
              </a:ext>
            </a:extLst>
          </p:cNvPr>
          <p:cNvSpPr/>
          <p:nvPr/>
        </p:nvSpPr>
        <p:spPr>
          <a:xfrm>
            <a:off x="5283200" y="1652096"/>
            <a:ext cx="6908800" cy="5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SA" sz="3600" dirty="0">
                <a:sym typeface="Calibri"/>
              </a:rPr>
              <a:t>يُحدد هذا النطاق من خلال </a:t>
            </a:r>
            <a:r>
              <a:rPr lang="ar-SA" sz="3600" dirty="0">
                <a:solidFill>
                  <a:srgbClr val="ED7D31"/>
                </a:solidFill>
                <a:sym typeface="Calibri"/>
              </a:rPr>
              <a:t>انضمام الثقة الأدنى </a:t>
            </a:r>
          </a:p>
          <a:p>
            <a:pPr lvl="0" algn="ctr">
              <a:lnSpc>
                <a:spcPct val="150000"/>
              </a:lnSpc>
            </a:pPr>
            <a:r>
              <a:rPr lang="ar-SA" sz="3600" dirty="0">
                <a:solidFill>
                  <a:srgbClr val="ED7D31"/>
                </a:solidFill>
                <a:sym typeface="Calibri"/>
              </a:rPr>
              <a:t>و الأعلى </a:t>
            </a:r>
            <a:r>
              <a:rPr lang="ar-SA" sz="3600" dirty="0">
                <a:sym typeface="Calibri"/>
              </a:rPr>
              <a:t>وهذا يعني أنه حتى إذا كان التوقع </a:t>
            </a:r>
          </a:p>
          <a:p>
            <a:pPr lvl="0" algn="ctr">
              <a:lnSpc>
                <a:spcPct val="150000"/>
              </a:lnSpc>
            </a:pPr>
            <a:r>
              <a:rPr lang="ar-SA" sz="3600" dirty="0">
                <a:sym typeface="Calibri"/>
              </a:rPr>
              <a:t>خطأ فإن القيمة المقدرة التي ستحصل عليها </a:t>
            </a:r>
          </a:p>
          <a:p>
            <a:pPr lvl="0" algn="ctr">
              <a:lnSpc>
                <a:spcPct val="150000"/>
              </a:lnSpc>
            </a:pPr>
            <a:r>
              <a:rPr lang="ar-SA" sz="3600" dirty="0">
                <a:solidFill>
                  <a:srgbClr val="0070C0"/>
                </a:solidFill>
                <a:sym typeface="Calibri"/>
              </a:rPr>
              <a:t>لن تكون أقل من قيمة انضمام الثقة الأدنى أو أكبر من قيمة انضمام الثقة الأعلى</a:t>
            </a:r>
            <a:r>
              <a:rPr lang="ar-SA" sz="3600" dirty="0">
                <a:sym typeface="Calibri"/>
              </a:rPr>
              <a:t>.</a:t>
            </a:r>
            <a:endParaRPr lang="ar-SA" sz="3600" dirty="0"/>
          </a:p>
          <a:p>
            <a:pPr lvl="0" algn="ctr">
              <a:lnSpc>
                <a:spcPct val="150000"/>
              </a:lnSpc>
            </a:pPr>
            <a:endParaRPr lang="ar-SA" sz="3600" dirty="0">
              <a:solidFill>
                <a:srgbClr val="2E75B5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9;p26">
            <a:extLst>
              <a:ext uri="{FF2B5EF4-FFF2-40B4-BE49-F238E27FC236}">
                <a16:creationId xmlns:a16="http://schemas.microsoft.com/office/drawing/2014/main" id="{6F9AED4A-D105-8FE4-8F70-F651D94F84E8}"/>
              </a:ext>
            </a:extLst>
          </p:cNvPr>
          <p:cNvSpPr/>
          <p:nvPr/>
        </p:nvSpPr>
        <p:spPr>
          <a:xfrm>
            <a:off x="0" y="1652096"/>
            <a:ext cx="1219200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dirty="0">
                <a:solidFill>
                  <a:srgbClr val="ED7D31"/>
                </a:solidFill>
                <a:sym typeface="Calibri"/>
              </a:rPr>
              <a:t>فاصل الثقة في الإحصاء</a:t>
            </a:r>
            <a:r>
              <a:rPr lang="ar-SA" sz="3600" dirty="0">
                <a:sym typeface="Calibri"/>
              </a:rPr>
              <a:t>: نطاق من القيم المقدرة لمعامل غير معروف، ويُحسب على مستوى ثقة محدد يساوي عادة 95 %. يعني مستوى الثقة أن القيمة المقدرة لديها فرصة 95 % للوقوع ضمن نطاق القيم المتوقعة بين انضمام الثقة الأدنى والأعلى.</a:t>
            </a:r>
            <a:endParaRPr lang="ar-SA" sz="3600" dirty="0"/>
          </a:p>
          <a:p>
            <a:pPr lvl="0" algn="ctr">
              <a:lnSpc>
                <a:spcPct val="150000"/>
              </a:lnSpc>
            </a:pPr>
            <a:endParaRPr lang="ar-SA" sz="3600" dirty="0">
              <a:solidFill>
                <a:srgbClr val="2E75B5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1;p6">
            <a:extLst>
              <a:ext uri="{FF2B5EF4-FFF2-40B4-BE49-F238E27FC236}">
                <a16:creationId xmlns:a16="http://schemas.microsoft.com/office/drawing/2014/main" id="{57EEAB42-7532-D49C-6D59-9D58718CD867}"/>
              </a:ext>
            </a:extLst>
          </p:cNvPr>
          <p:cNvSpPr/>
          <p:nvPr/>
        </p:nvSpPr>
        <p:spPr>
          <a:xfrm>
            <a:off x="2216460" y="2264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ar-SA" sz="4400" b="1" dirty="0">
              <a:solidFill>
                <a:schemeClr val="bg1"/>
              </a:solidFill>
            </a:endParaRPr>
          </a:p>
          <a:p>
            <a:pPr algn="ctr"/>
            <a:r>
              <a:rPr lang="ar-SA" sz="4400" b="1" dirty="0">
                <a:solidFill>
                  <a:schemeClr val="bg1"/>
                </a:solidFill>
              </a:rPr>
              <a:t>فاصل الثقة</a:t>
            </a:r>
          </a:p>
          <a:p>
            <a:pPr lvl="0" algn="ctr"/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pic>
        <p:nvPicPr>
          <p:cNvPr id="4" name="Google Shape;442;p22" descr="What are Confidence Intervals? - Simply Psychology">
            <a:extLst>
              <a:ext uri="{FF2B5EF4-FFF2-40B4-BE49-F238E27FC236}">
                <a16:creationId xmlns:a16="http://schemas.microsoft.com/office/drawing/2014/main" id="{18A6AEBE-4191-BBB2-EF5D-C463692F93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3951"/>
          <a:stretch/>
        </p:blipFill>
        <p:spPr>
          <a:xfrm>
            <a:off x="4191000" y="4054124"/>
            <a:ext cx="4097020" cy="2778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96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6">
            <a:extLst>
              <a:ext uri="{FF2B5EF4-FFF2-40B4-BE49-F238E27FC236}">
                <a16:creationId xmlns:a16="http://schemas.microsoft.com/office/drawing/2014/main" id="{DC96C0B0-3F76-E2AD-AD8C-9EC891260169}"/>
              </a:ext>
            </a:extLst>
          </p:cNvPr>
          <p:cNvSpPr/>
          <p:nvPr/>
        </p:nvSpPr>
        <p:spPr>
          <a:xfrm>
            <a:off x="2216523" y="2896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SA" sz="4400" b="1" dirty="0">
                <a:solidFill>
                  <a:srgbClr val="ED7D31"/>
                </a:solidFill>
                <a:latin typeface="Calibri"/>
                <a:sym typeface="Calibri"/>
              </a:rPr>
              <a:t>ماذا سنتعلم ؟!</a:t>
            </a:r>
            <a:endParaRPr sz="44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3" name="Google Shape;111;p4">
            <a:extLst>
              <a:ext uri="{FF2B5EF4-FFF2-40B4-BE49-F238E27FC236}">
                <a16:creationId xmlns:a16="http://schemas.microsoft.com/office/drawing/2014/main" id="{A8915305-8667-231A-B483-5B9091AC1D97}"/>
              </a:ext>
            </a:extLst>
          </p:cNvPr>
          <p:cNvSpPr txBox="1"/>
          <p:nvPr/>
        </p:nvSpPr>
        <p:spPr>
          <a:xfrm>
            <a:off x="295543" y="2386761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ماهية التنبؤ و التوقع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5" name="Google Shape;112;p4">
            <a:extLst>
              <a:ext uri="{FF2B5EF4-FFF2-40B4-BE49-F238E27FC236}">
                <a16:creationId xmlns:a16="http://schemas.microsoft.com/office/drawing/2014/main" id="{5DB93C58-8AED-A9D2-A1EF-70C064E05509}"/>
              </a:ext>
            </a:extLst>
          </p:cNvPr>
          <p:cNvSpPr txBox="1"/>
          <p:nvPr/>
        </p:nvSpPr>
        <p:spPr>
          <a:xfrm>
            <a:off x="253891" y="3608469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أنواع مخططات التنبؤ و مزاياها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6" name="Google Shape;115;p4">
            <a:extLst>
              <a:ext uri="{FF2B5EF4-FFF2-40B4-BE49-F238E27FC236}">
                <a16:creationId xmlns:a16="http://schemas.microsoft.com/office/drawing/2014/main" id="{2EF6A2AD-FAB0-B273-1532-69209C863E49}"/>
              </a:ext>
            </a:extLst>
          </p:cNvPr>
          <p:cNvSpPr/>
          <p:nvPr/>
        </p:nvSpPr>
        <p:spPr>
          <a:xfrm>
            <a:off x="11012292" y="2373278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dirty="0"/>
          </a:p>
        </p:txBody>
      </p:sp>
      <p:sp>
        <p:nvSpPr>
          <p:cNvPr id="7" name="Google Shape;116;p4">
            <a:extLst>
              <a:ext uri="{FF2B5EF4-FFF2-40B4-BE49-F238E27FC236}">
                <a16:creationId xmlns:a16="http://schemas.microsoft.com/office/drawing/2014/main" id="{F19756CA-067C-CD8F-AB04-5641CC1A4BAA}"/>
              </a:ext>
            </a:extLst>
          </p:cNvPr>
          <p:cNvSpPr/>
          <p:nvPr/>
        </p:nvSpPr>
        <p:spPr>
          <a:xfrm>
            <a:off x="11012292" y="3782823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422</a:t>
            </a:r>
            <a:endParaRPr sz="1200" dirty="0"/>
          </a:p>
        </p:txBody>
      </p:sp>
      <p:sp>
        <p:nvSpPr>
          <p:cNvPr id="8" name="Google Shape;112;p4">
            <a:extLst>
              <a:ext uri="{FF2B5EF4-FFF2-40B4-BE49-F238E27FC236}">
                <a16:creationId xmlns:a16="http://schemas.microsoft.com/office/drawing/2014/main" id="{23B5F65C-899C-D71A-9112-8889D05C2016}"/>
              </a:ext>
            </a:extLst>
          </p:cNvPr>
          <p:cNvSpPr txBox="1"/>
          <p:nvPr/>
        </p:nvSpPr>
        <p:spPr>
          <a:xfrm>
            <a:off x="253891" y="5269938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فاصل الثقة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0" name="Google Shape;116;p4">
            <a:extLst>
              <a:ext uri="{FF2B5EF4-FFF2-40B4-BE49-F238E27FC236}">
                <a16:creationId xmlns:a16="http://schemas.microsoft.com/office/drawing/2014/main" id="{9456250B-2C7A-AD7E-67B4-1EEC42CC9445}"/>
              </a:ext>
            </a:extLst>
          </p:cNvPr>
          <p:cNvSpPr/>
          <p:nvPr/>
        </p:nvSpPr>
        <p:spPr>
          <a:xfrm>
            <a:off x="11012292" y="5288989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dirty="0"/>
          </a:p>
        </p:txBody>
      </p:sp>
      <p:pic>
        <p:nvPicPr>
          <p:cNvPr id="4" name="Google Shape;335;p1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CD1FABA-EEDA-25E7-839D-62503F8665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0553" y="2104330"/>
            <a:ext cx="945447" cy="94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35;p1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9140DD3-2A4B-6908-4022-486D92ED88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0553" y="3346905"/>
            <a:ext cx="945447" cy="94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35;p1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7178F313-0066-D69B-9DAA-255E2CFBBF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0553" y="4903359"/>
            <a:ext cx="945447" cy="945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9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7;p21">
            <a:extLst>
              <a:ext uri="{FF2B5EF4-FFF2-40B4-BE49-F238E27FC236}">
                <a16:creationId xmlns:a16="http://schemas.microsoft.com/office/drawing/2014/main" id="{35176F0C-F6C9-068E-5002-C5BD7BEBABDA}"/>
              </a:ext>
            </a:extLst>
          </p:cNvPr>
          <p:cNvSpPr/>
          <p:nvPr/>
        </p:nvSpPr>
        <p:spPr>
          <a:xfrm>
            <a:off x="26127" y="2397671"/>
            <a:ext cx="1216587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ما معنى الثقة ؟ !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أثق بصديقتي ماذا تعني ؟!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واثقة بأني سأنجح بالامتحان ؟!</a:t>
            </a: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81B310FC-7651-D19A-4585-08FE11A59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2" t="28762" r="18035" b="8000"/>
          <a:stretch/>
        </p:blipFill>
        <p:spPr>
          <a:xfrm>
            <a:off x="4376056" y="3507396"/>
            <a:ext cx="3239590" cy="3350604"/>
          </a:xfrm>
          <a:prstGeom prst="rect">
            <a:avLst/>
          </a:prstGeom>
        </p:spPr>
      </p:pic>
      <p:sp>
        <p:nvSpPr>
          <p:cNvPr id="15" name="عنوان 1">
            <a:extLst>
              <a:ext uri="{FF2B5EF4-FFF2-40B4-BE49-F238E27FC236}">
                <a16:creationId xmlns:a16="http://schemas.microsoft.com/office/drawing/2014/main" id="{293FE4F4-7958-375C-E742-66CDF3DCF989}"/>
              </a:ext>
            </a:extLst>
          </p:cNvPr>
          <p:cNvSpPr txBox="1">
            <a:spLocks/>
          </p:cNvSpPr>
          <p:nvPr/>
        </p:nvSpPr>
        <p:spPr>
          <a:xfrm>
            <a:off x="1" y="1314614"/>
            <a:ext cx="12192000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600" b="1" dirty="0"/>
              <a:t>لنطبق مهارات العملي كما هي مطلوبة في ورقة العمل ،،</a:t>
            </a:r>
            <a:endParaRPr lang="ar-SA" sz="3600" b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9;p26">
            <a:extLst>
              <a:ext uri="{FF2B5EF4-FFF2-40B4-BE49-F238E27FC236}">
                <a16:creationId xmlns:a16="http://schemas.microsoft.com/office/drawing/2014/main" id="{0FF048B1-E107-91C0-BB6B-A290BD3BD869}"/>
              </a:ext>
            </a:extLst>
          </p:cNvPr>
          <p:cNvSpPr/>
          <p:nvPr/>
        </p:nvSpPr>
        <p:spPr>
          <a:xfrm>
            <a:off x="3784600" y="1970593"/>
            <a:ext cx="8407400" cy="560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ar-SA" sz="3600" dirty="0">
                <a:sym typeface="Calibri"/>
              </a:rPr>
              <a:t>في النموذج الذي يستخدمه إكسل للتنبؤ بقيم بيانات العائد المستقبلية يعتمد على القيم الموجودة </a:t>
            </a:r>
          </a:p>
          <a:p>
            <a:pPr lvl="0" algn="ctr">
              <a:lnSpc>
                <a:spcPct val="200000"/>
              </a:lnSpc>
            </a:pPr>
            <a:r>
              <a:rPr lang="ar-SA" sz="3600" dirty="0">
                <a:sym typeface="Calibri"/>
              </a:rPr>
              <a:t>(بيانات العائد السابقة) وذلك باستخدام الانحدار الخطي. </a:t>
            </a:r>
          </a:p>
          <a:p>
            <a:pPr lvl="0" algn="ctr">
              <a:lnSpc>
                <a:spcPct val="200000"/>
              </a:lnSpc>
            </a:pPr>
            <a:r>
              <a:rPr lang="ar-SA" sz="3600" dirty="0">
                <a:sym typeface="Calibri"/>
              </a:rPr>
              <a:t>                                         </a:t>
            </a:r>
            <a:endParaRPr lang="ar-SA" sz="3600" dirty="0"/>
          </a:p>
          <a:p>
            <a:pPr lvl="0" algn="ctr">
              <a:lnSpc>
                <a:spcPct val="200000"/>
              </a:lnSpc>
            </a:pPr>
            <a:endParaRPr lang="ar-SA" sz="3600" dirty="0">
              <a:solidFill>
                <a:srgbClr val="2E75B5"/>
              </a:solidFill>
              <a:ea typeface="Calibri"/>
              <a:sym typeface="Calibri"/>
            </a:endParaRPr>
          </a:p>
        </p:txBody>
      </p:sp>
      <p:sp>
        <p:nvSpPr>
          <p:cNvPr id="3" name="Google Shape;151;p6">
            <a:extLst>
              <a:ext uri="{FF2B5EF4-FFF2-40B4-BE49-F238E27FC236}">
                <a16:creationId xmlns:a16="http://schemas.microsoft.com/office/drawing/2014/main" id="{27BAD4FF-6449-243F-5086-51B3FA736108}"/>
              </a:ext>
            </a:extLst>
          </p:cNvPr>
          <p:cNvSpPr/>
          <p:nvPr/>
        </p:nvSpPr>
        <p:spPr>
          <a:xfrm>
            <a:off x="2216460" y="2264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ar-SA" sz="4400" b="1" dirty="0">
              <a:solidFill>
                <a:schemeClr val="bg1"/>
              </a:solidFill>
            </a:endParaRPr>
          </a:p>
          <a:p>
            <a:pPr algn="ctr"/>
            <a:r>
              <a:rPr lang="ar-SA" sz="4400" b="1" dirty="0">
                <a:solidFill>
                  <a:schemeClr val="bg1"/>
                </a:solidFill>
              </a:rPr>
              <a:t>الانحدار الخطي</a:t>
            </a:r>
          </a:p>
          <a:p>
            <a:pPr lvl="0" algn="ctr"/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94326B5-F4D8-CCC6-E3E8-8C77DDFBF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62" b="50000"/>
          <a:stretch/>
        </p:blipFill>
        <p:spPr>
          <a:xfrm>
            <a:off x="-292100" y="1804397"/>
            <a:ext cx="3657600" cy="36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1F5B0796-08C7-257D-552D-E2DC4C9E4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8" t="47719"/>
          <a:stretch/>
        </p:blipFill>
        <p:spPr>
          <a:xfrm>
            <a:off x="1089639" y="2875436"/>
            <a:ext cx="2742133" cy="2741793"/>
          </a:xfrm>
          <a:prstGeom prst="rect">
            <a:avLst/>
          </a:prstGeom>
        </p:spPr>
      </p:pic>
      <p:sp>
        <p:nvSpPr>
          <p:cNvPr id="2" name="Google Shape;111;p4">
            <a:extLst>
              <a:ext uri="{FF2B5EF4-FFF2-40B4-BE49-F238E27FC236}">
                <a16:creationId xmlns:a16="http://schemas.microsoft.com/office/drawing/2014/main" id="{CA605D35-C5E8-AC2F-F39F-132D7309A529}"/>
              </a:ext>
            </a:extLst>
          </p:cNvPr>
          <p:cNvSpPr txBox="1"/>
          <p:nvPr/>
        </p:nvSpPr>
        <p:spPr>
          <a:xfrm>
            <a:off x="295543" y="2282257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تطبيق التحقق من صحة النطاق في إكسل</a:t>
            </a:r>
          </a:p>
        </p:txBody>
      </p:sp>
      <p:sp>
        <p:nvSpPr>
          <p:cNvPr id="3" name="Google Shape;112;p4">
            <a:extLst>
              <a:ext uri="{FF2B5EF4-FFF2-40B4-BE49-F238E27FC236}">
                <a16:creationId xmlns:a16="http://schemas.microsoft.com/office/drawing/2014/main" id="{37A59CE2-65A8-CBDD-926F-C0EBD33E3437}"/>
              </a:ext>
            </a:extLst>
          </p:cNvPr>
          <p:cNvSpPr txBox="1"/>
          <p:nvPr/>
        </p:nvSpPr>
        <p:spPr>
          <a:xfrm>
            <a:off x="253891" y="3647658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تطبيق التحقق من الصيغة في إكسل</a:t>
            </a:r>
          </a:p>
        </p:txBody>
      </p:sp>
      <p:sp>
        <p:nvSpPr>
          <p:cNvPr id="4" name="Google Shape;115;p4">
            <a:extLst>
              <a:ext uri="{FF2B5EF4-FFF2-40B4-BE49-F238E27FC236}">
                <a16:creationId xmlns:a16="http://schemas.microsoft.com/office/drawing/2014/main" id="{380127C3-ED93-E97D-AAAD-F2EA67D46D87}"/>
              </a:ext>
            </a:extLst>
          </p:cNvPr>
          <p:cNvSpPr/>
          <p:nvPr/>
        </p:nvSpPr>
        <p:spPr>
          <a:xfrm>
            <a:off x="11012292" y="2373278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dirty="0"/>
          </a:p>
        </p:txBody>
      </p:sp>
      <p:sp>
        <p:nvSpPr>
          <p:cNvPr id="5" name="Google Shape;116;p4">
            <a:extLst>
              <a:ext uri="{FF2B5EF4-FFF2-40B4-BE49-F238E27FC236}">
                <a16:creationId xmlns:a16="http://schemas.microsoft.com/office/drawing/2014/main" id="{028E5D5F-A70E-B5DC-D382-599B7EACA5E8}"/>
              </a:ext>
            </a:extLst>
          </p:cNvPr>
          <p:cNvSpPr/>
          <p:nvPr/>
        </p:nvSpPr>
        <p:spPr>
          <a:xfrm>
            <a:off x="11012292" y="3782823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422</a:t>
            </a:r>
            <a:endParaRPr sz="1200" dirty="0"/>
          </a:p>
        </p:txBody>
      </p:sp>
      <p:sp>
        <p:nvSpPr>
          <p:cNvPr id="10" name="Google Shape;112;p4">
            <a:extLst>
              <a:ext uri="{FF2B5EF4-FFF2-40B4-BE49-F238E27FC236}">
                <a16:creationId xmlns:a16="http://schemas.microsoft.com/office/drawing/2014/main" id="{3F0E71C9-9850-2BEA-D142-7F13BE38F0B6}"/>
              </a:ext>
            </a:extLst>
          </p:cNvPr>
          <p:cNvSpPr txBox="1"/>
          <p:nvPr/>
        </p:nvSpPr>
        <p:spPr>
          <a:xfrm>
            <a:off x="253891" y="5139308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تطبيق التحقق من النوع في إكسل </a:t>
            </a:r>
          </a:p>
        </p:txBody>
      </p:sp>
      <p:sp>
        <p:nvSpPr>
          <p:cNvPr id="11" name="Google Shape;116;p4">
            <a:extLst>
              <a:ext uri="{FF2B5EF4-FFF2-40B4-BE49-F238E27FC236}">
                <a16:creationId xmlns:a16="http://schemas.microsoft.com/office/drawing/2014/main" id="{E884C678-3550-38CB-E06C-A02600A2F7FC}"/>
              </a:ext>
            </a:extLst>
          </p:cNvPr>
          <p:cNvSpPr/>
          <p:nvPr/>
        </p:nvSpPr>
        <p:spPr>
          <a:xfrm>
            <a:off x="11012292" y="5288989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0881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9308DB8-3DAC-D6FE-611E-57B5655FC0EA}"/>
              </a:ext>
            </a:extLst>
          </p:cNvPr>
          <p:cNvSpPr txBox="1"/>
          <p:nvPr/>
        </p:nvSpPr>
        <p:spPr>
          <a:xfrm>
            <a:off x="3162300" y="1527934"/>
            <a:ext cx="8978837" cy="435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3600" dirty="0">
                <a:sym typeface="Calibri"/>
              </a:rPr>
              <a:t>على الرغم من أن الانحدار الخطي هو الطريقة الأكثر استخدامًا إلا أنه يفتقر إلى العامل النوعي </a:t>
            </a:r>
            <a:r>
              <a:rPr lang="ar-SA" sz="3600" b="1" dirty="0">
                <a:solidFill>
                  <a:srgbClr val="0070C0"/>
                </a:solidFill>
                <a:sym typeface="Calibri"/>
              </a:rPr>
              <a:t>مثال</a:t>
            </a:r>
            <a:r>
              <a:rPr lang="ar-SA" sz="3600" dirty="0">
                <a:sym typeface="Calibri"/>
              </a:rPr>
              <a:t> :يمكن أن تكون بعض العوامل النوعية هي رأي المستهلكين وأحكامهم وعاداتهم الشرائية التي تؤثر عند الشراء</a:t>
            </a:r>
            <a:endParaRPr lang="ar-SA" sz="3600" dirty="0"/>
          </a:p>
        </p:txBody>
      </p:sp>
      <p:sp>
        <p:nvSpPr>
          <p:cNvPr id="4" name="Google Shape;151;p6">
            <a:extLst>
              <a:ext uri="{FF2B5EF4-FFF2-40B4-BE49-F238E27FC236}">
                <a16:creationId xmlns:a16="http://schemas.microsoft.com/office/drawing/2014/main" id="{6B2B9EB4-2DD5-815C-2AA3-AD89EA97B547}"/>
              </a:ext>
            </a:extLst>
          </p:cNvPr>
          <p:cNvSpPr/>
          <p:nvPr/>
        </p:nvSpPr>
        <p:spPr>
          <a:xfrm>
            <a:off x="2216460" y="2264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ar-SA" sz="4400" b="1" dirty="0">
              <a:solidFill>
                <a:schemeClr val="bg1"/>
              </a:solidFill>
            </a:endParaRPr>
          </a:p>
          <a:p>
            <a:pPr algn="ctr"/>
            <a:r>
              <a:rPr lang="ar-SA" sz="4400" b="1" dirty="0">
                <a:solidFill>
                  <a:schemeClr val="bg1"/>
                </a:solidFill>
              </a:rPr>
              <a:t>الانحدار الخطي</a:t>
            </a:r>
          </a:p>
          <a:p>
            <a:pPr lvl="0" algn="ctr"/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D29CC08-8562-02C4-B0D4-818A06F9B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4" t="50000" r="42500"/>
          <a:stretch/>
        </p:blipFill>
        <p:spPr>
          <a:xfrm>
            <a:off x="-615950" y="1972693"/>
            <a:ext cx="4184650" cy="39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3;p24">
            <a:extLst>
              <a:ext uri="{FF2B5EF4-FFF2-40B4-BE49-F238E27FC236}">
                <a16:creationId xmlns:a16="http://schemas.microsoft.com/office/drawing/2014/main" id="{D176AC8F-7967-D206-00CA-41604680E58D}"/>
              </a:ext>
            </a:extLst>
          </p:cNvPr>
          <p:cNvSpPr/>
          <p:nvPr/>
        </p:nvSpPr>
        <p:spPr>
          <a:xfrm>
            <a:off x="-11108" y="3490016"/>
            <a:ext cx="12155092" cy="79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15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عللي الانحدار الخطي هو الأكثر استخدامًا في تحليل التنبؤ؟!</a:t>
            </a:r>
            <a:endParaRPr sz="315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65;p24">
            <a:extLst>
              <a:ext uri="{FF2B5EF4-FFF2-40B4-BE49-F238E27FC236}">
                <a16:creationId xmlns:a16="http://schemas.microsoft.com/office/drawing/2014/main" id="{5A4BE8AE-8F39-FD06-696E-DE05E934AF7A}"/>
              </a:ext>
            </a:extLst>
          </p:cNvPr>
          <p:cNvSpPr/>
          <p:nvPr/>
        </p:nvSpPr>
        <p:spPr>
          <a:xfrm>
            <a:off x="-247196" y="4539428"/>
            <a:ext cx="12155092" cy="216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15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لأنه يسمح بتلخيص ودراسة العلاقات بين متغيرين نوعيين </a:t>
            </a:r>
            <a:endParaRPr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15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أو كميين</a:t>
            </a:r>
            <a:r>
              <a:rPr lang="ar-SA" sz="3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، المتغيرين في المثال هما الأشهر وبيانات المبيعات.</a:t>
            </a:r>
            <a:endParaRPr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8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A4178391-5827-F1EC-9510-B070F0554B5F}"/>
              </a:ext>
            </a:extLst>
          </p:cNvPr>
          <p:cNvSpPr txBox="1"/>
          <p:nvPr/>
        </p:nvSpPr>
        <p:spPr>
          <a:xfrm>
            <a:off x="2981597" y="2632998"/>
            <a:ext cx="6146074" cy="1709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عللي في الانحدار الخطي معظم التوقعات بعيدة بشكل</a:t>
            </a:r>
            <a:endParaRPr lang="ar-SA" dirty="0">
              <a:solidFill>
                <a:srgbClr val="0070C0"/>
              </a:solidFill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كبير عن الواقع الحقيقي؟!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بسبب نقص العوامل النوعية وهي حقيقة يمكن أن تؤثر </a:t>
            </a:r>
            <a:endParaRPr lang="ar-SA" dirty="0">
              <a:solidFill>
                <a:srgbClr val="0070C0"/>
              </a:solidFill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بشكل سلبي على توقعات المبيعات.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Google Shape;151;p6">
            <a:extLst>
              <a:ext uri="{FF2B5EF4-FFF2-40B4-BE49-F238E27FC236}">
                <a16:creationId xmlns:a16="http://schemas.microsoft.com/office/drawing/2014/main" id="{4BC2EBFC-8DDF-68CD-6492-E51B0CE521EB}"/>
              </a:ext>
            </a:extLst>
          </p:cNvPr>
          <p:cNvSpPr/>
          <p:nvPr/>
        </p:nvSpPr>
        <p:spPr>
          <a:xfrm rot="16200000">
            <a:off x="-1013194" y="3153004"/>
            <a:ext cx="3173509" cy="551992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bg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تنمية مهارة التحليل </a:t>
            </a:r>
            <a:endParaRPr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6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4;p18">
            <a:extLst>
              <a:ext uri="{FF2B5EF4-FFF2-40B4-BE49-F238E27FC236}">
                <a16:creationId xmlns:a16="http://schemas.microsoft.com/office/drawing/2014/main" id="{1A832D1E-BC1E-BC0C-058F-0EB75E614353}"/>
              </a:ext>
            </a:extLst>
          </p:cNvPr>
          <p:cNvSpPr txBox="1"/>
          <p:nvPr/>
        </p:nvSpPr>
        <p:spPr>
          <a:xfrm>
            <a:off x="0" y="1851353"/>
            <a:ext cx="12191999" cy="110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ar-SA" sz="3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هل العبارة الموجودة أمامك صحيحة أم خاطئة</a:t>
            </a:r>
            <a:endParaRPr b="1" dirty="0"/>
          </a:p>
        </p:txBody>
      </p:sp>
      <p:sp>
        <p:nvSpPr>
          <p:cNvPr id="3" name="Google Shape;374;p18">
            <a:extLst>
              <a:ext uri="{FF2B5EF4-FFF2-40B4-BE49-F238E27FC236}">
                <a16:creationId xmlns:a16="http://schemas.microsoft.com/office/drawing/2014/main" id="{3C427942-6C02-CC22-8FA2-14C26DDB881A}"/>
              </a:ext>
            </a:extLst>
          </p:cNvPr>
          <p:cNvSpPr txBox="1"/>
          <p:nvPr/>
        </p:nvSpPr>
        <p:spPr>
          <a:xfrm>
            <a:off x="2295659" y="2963287"/>
            <a:ext cx="9429329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ar-SA" sz="2500" dirty="0">
                <a:solidFill>
                  <a:schemeClr val="bg1"/>
                </a:solidFill>
                <a:latin typeface="Calibri"/>
                <a:ea typeface="Calibri"/>
                <a:sym typeface="Calibri"/>
              </a:rPr>
              <a:t>1- التحقق من الصيغة </a:t>
            </a:r>
            <a:r>
              <a:rPr lang="ar-SA" sz="2500" dirty="0">
                <a:solidFill>
                  <a:schemeClr val="bg1"/>
                </a:solidFill>
                <a:latin typeface="Calibri"/>
                <a:ea typeface="Calibri"/>
              </a:rPr>
              <a:t>يجب أن تكون قيم هطول الأمطار المسجلة بصيغة رقم عشري</a:t>
            </a:r>
          </a:p>
        </p:txBody>
      </p:sp>
      <p:sp>
        <p:nvSpPr>
          <p:cNvPr id="4" name="Google Shape;374;p18">
            <a:extLst>
              <a:ext uri="{FF2B5EF4-FFF2-40B4-BE49-F238E27FC236}">
                <a16:creationId xmlns:a16="http://schemas.microsoft.com/office/drawing/2014/main" id="{15E8EEB0-3DF1-C0C2-72FD-F00E8D311402}"/>
              </a:ext>
            </a:extLst>
          </p:cNvPr>
          <p:cNvSpPr txBox="1"/>
          <p:nvPr/>
        </p:nvSpPr>
        <p:spPr>
          <a:xfrm>
            <a:off x="2296400" y="4070885"/>
            <a:ext cx="9429329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ar-SA"/>
            </a:defPPr>
            <a:lvl1pPr lvl="0">
              <a:lnSpc>
                <a:spcPct val="150000"/>
              </a:lnSpc>
              <a:buClr>
                <a:srgbClr val="F9A826"/>
              </a:buClr>
              <a:buSzPts val="3600"/>
              <a:defRPr sz="28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sz="2500" dirty="0">
                <a:cs typeface="+mn-cs"/>
                <a:sym typeface="Calibri"/>
              </a:rPr>
              <a:t>2- التحقق من النوع لا يمكن أن يكون عدد الأحداث سالبة</a:t>
            </a:r>
          </a:p>
        </p:txBody>
      </p:sp>
      <p:sp>
        <p:nvSpPr>
          <p:cNvPr id="5" name="Google Shape;374;p18">
            <a:extLst>
              <a:ext uri="{FF2B5EF4-FFF2-40B4-BE49-F238E27FC236}">
                <a16:creationId xmlns:a16="http://schemas.microsoft.com/office/drawing/2014/main" id="{5EECA611-AEC8-A3B2-DAF9-21AD086AA1BE}"/>
              </a:ext>
            </a:extLst>
          </p:cNvPr>
          <p:cNvSpPr txBox="1"/>
          <p:nvPr/>
        </p:nvSpPr>
        <p:spPr>
          <a:xfrm>
            <a:off x="521062" y="2963287"/>
            <a:ext cx="1434463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A826"/>
              </a:buClr>
              <a:buSzPts val="3600"/>
              <a:buFont typeface="Calibri"/>
              <a:buNone/>
            </a:pPr>
            <a:endParaRPr sz="3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374;p18">
            <a:extLst>
              <a:ext uri="{FF2B5EF4-FFF2-40B4-BE49-F238E27FC236}">
                <a16:creationId xmlns:a16="http://schemas.microsoft.com/office/drawing/2014/main" id="{0A47467E-755C-FF7F-EDEA-CEC9AA5BECA9}"/>
              </a:ext>
            </a:extLst>
          </p:cNvPr>
          <p:cNvSpPr txBox="1"/>
          <p:nvPr/>
        </p:nvSpPr>
        <p:spPr>
          <a:xfrm>
            <a:off x="521061" y="4070885"/>
            <a:ext cx="1434463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>
              <a:defRPr lang="ar-SA"/>
            </a:defPPr>
            <a:lvl1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A826"/>
              </a:buClr>
              <a:buSzPts val="3600"/>
              <a:buFont typeface="Calibri"/>
              <a:buNone/>
              <a:defRPr sz="3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11" name="Google Shape;374;p18">
            <a:extLst>
              <a:ext uri="{FF2B5EF4-FFF2-40B4-BE49-F238E27FC236}">
                <a16:creationId xmlns:a16="http://schemas.microsoft.com/office/drawing/2014/main" id="{2EEBFA8D-C297-6CA3-8E92-04CF83E8ECFD}"/>
              </a:ext>
            </a:extLst>
          </p:cNvPr>
          <p:cNvSpPr txBox="1"/>
          <p:nvPr/>
        </p:nvSpPr>
        <p:spPr>
          <a:xfrm>
            <a:off x="2295659" y="5154310"/>
            <a:ext cx="9429329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ar-SA"/>
            </a:defPPr>
            <a:lvl1pPr lvl="0">
              <a:lnSpc>
                <a:spcPct val="150000"/>
              </a:lnSpc>
              <a:buClr>
                <a:srgbClr val="F9A826"/>
              </a:buClr>
              <a:buSzPts val="3600"/>
              <a:defRPr sz="28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sz="2500" dirty="0">
                <a:cs typeface="+mn-cs"/>
              </a:rPr>
              <a:t>3- التحقق من الصيغة  التأكد من أن كل خلية لها قيمة مسجلة</a:t>
            </a:r>
          </a:p>
        </p:txBody>
      </p:sp>
      <p:sp>
        <p:nvSpPr>
          <p:cNvPr id="12" name="Google Shape;374;p18">
            <a:extLst>
              <a:ext uri="{FF2B5EF4-FFF2-40B4-BE49-F238E27FC236}">
                <a16:creationId xmlns:a16="http://schemas.microsoft.com/office/drawing/2014/main" id="{A0E9D2E8-2D40-D85A-19C8-D6F87C3A1ECC}"/>
              </a:ext>
            </a:extLst>
          </p:cNvPr>
          <p:cNvSpPr txBox="1"/>
          <p:nvPr/>
        </p:nvSpPr>
        <p:spPr>
          <a:xfrm>
            <a:off x="491292" y="5154310"/>
            <a:ext cx="1434463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>
              <a:defRPr lang="ar-SA"/>
            </a:defPPr>
            <a:lvl1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A826"/>
              </a:buClr>
              <a:buSzPts val="3600"/>
              <a:buFont typeface="Calibri"/>
              <a:buNone/>
              <a:defRPr sz="3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 dirty="0"/>
          </a:p>
        </p:txBody>
      </p:sp>
      <p:pic>
        <p:nvPicPr>
          <p:cNvPr id="16" name="رسم 15" descr="إغلاق خطوط عريضة">
            <a:extLst>
              <a:ext uri="{FF2B5EF4-FFF2-40B4-BE49-F238E27FC236}">
                <a16:creationId xmlns:a16="http://schemas.microsoft.com/office/drawing/2014/main" id="{98D3B635-41E6-EA9D-9D4C-2D3F1DB6D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162" y="5073284"/>
            <a:ext cx="914400" cy="914400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EB36B28-7A36-8A29-193A-A25598CA4CF6}"/>
              </a:ext>
            </a:extLst>
          </p:cNvPr>
          <p:cNvGrpSpPr/>
          <p:nvPr/>
        </p:nvGrpSpPr>
        <p:grpSpPr>
          <a:xfrm>
            <a:off x="814838" y="4231924"/>
            <a:ext cx="846907" cy="456412"/>
            <a:chOff x="1353442" y="4651026"/>
            <a:chExt cx="846907" cy="456412"/>
          </a:xfrm>
        </p:grpSpPr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129448CB-3DB0-068D-D3FC-8BB41EB47948}"/>
                </a:ext>
              </a:extLst>
            </p:cNvPr>
            <p:cNvCxnSpPr>
              <a:cxnSpLocks/>
            </p:cNvCxnSpPr>
            <p:nvPr/>
          </p:nvCxnSpPr>
          <p:spPr>
            <a:xfrm>
              <a:off x="1353442" y="4811365"/>
              <a:ext cx="251460" cy="29607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2C1547F-C8EA-E8DC-75D2-63A46FEA08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0271" y="4651026"/>
              <a:ext cx="640078" cy="4533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4F7413C-7A84-06CC-5FA8-2FDAD7E265D6}"/>
              </a:ext>
            </a:extLst>
          </p:cNvPr>
          <p:cNvGrpSpPr/>
          <p:nvPr/>
        </p:nvGrpSpPr>
        <p:grpSpPr>
          <a:xfrm>
            <a:off x="842582" y="3082888"/>
            <a:ext cx="846907" cy="456412"/>
            <a:chOff x="1353442" y="4651026"/>
            <a:chExt cx="846907" cy="456412"/>
          </a:xfrm>
        </p:grpSpPr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DA0E951D-0CB0-CAFC-8158-0273588BAE33}"/>
                </a:ext>
              </a:extLst>
            </p:cNvPr>
            <p:cNvCxnSpPr>
              <a:cxnSpLocks/>
            </p:cNvCxnSpPr>
            <p:nvPr/>
          </p:nvCxnSpPr>
          <p:spPr>
            <a:xfrm>
              <a:off x="1353442" y="4811365"/>
              <a:ext cx="251460" cy="29607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E65BF72D-93D5-CAB5-9B5B-70646B12B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0271" y="4651026"/>
              <a:ext cx="640078" cy="4533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71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6187B7F-B4A9-9D01-5575-BE0069197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r="32612"/>
          <a:stretch/>
        </p:blipFill>
        <p:spPr>
          <a:xfrm>
            <a:off x="4721008" y="2414698"/>
            <a:ext cx="2749983" cy="444330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8DA54A2-7A17-F42B-FA89-78B488D7FF62}"/>
              </a:ext>
            </a:extLst>
          </p:cNvPr>
          <p:cNvSpPr txBox="1"/>
          <p:nvPr/>
        </p:nvSpPr>
        <p:spPr>
          <a:xfrm>
            <a:off x="5024650" y="2772770"/>
            <a:ext cx="203351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/>
              <a:t># 9 8 6 5 1</a:t>
            </a:r>
            <a:endParaRPr lang="ar-SA" sz="30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4B4EABC-BCEA-0886-9AD5-7CA05C0AFC5A}"/>
              </a:ext>
            </a:extLst>
          </p:cNvPr>
          <p:cNvSpPr txBox="1"/>
          <p:nvPr/>
        </p:nvSpPr>
        <p:spPr>
          <a:xfrm>
            <a:off x="4781175" y="3198579"/>
            <a:ext cx="253402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/>
              <a:t>0 1 7 4 6 3 1 9</a:t>
            </a:r>
            <a:endParaRPr lang="ar-SA" sz="30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F6C8A1E-7B8B-2D31-FACB-739BCCD73A37}"/>
              </a:ext>
            </a:extLst>
          </p:cNvPr>
          <p:cNvSpPr txBox="1"/>
          <p:nvPr/>
        </p:nvSpPr>
        <p:spPr>
          <a:xfrm>
            <a:off x="4774395" y="3627598"/>
            <a:ext cx="253402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/>
              <a:t>5 3 * 1</a:t>
            </a:r>
            <a:endParaRPr lang="ar-SA" sz="30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058711-4F65-FA2E-780B-BE78D46FBFB7}"/>
              </a:ext>
            </a:extLst>
          </p:cNvPr>
          <p:cNvSpPr txBox="1"/>
          <p:nvPr/>
        </p:nvSpPr>
        <p:spPr>
          <a:xfrm>
            <a:off x="7907895" y="767320"/>
            <a:ext cx="20615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استراتيجية اتصل بالإجابة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08317B7-45AD-7A40-732F-E28DC7F743C5}"/>
              </a:ext>
            </a:extLst>
          </p:cNvPr>
          <p:cNvSpPr txBox="1"/>
          <p:nvPr/>
        </p:nvSpPr>
        <p:spPr>
          <a:xfrm>
            <a:off x="5630626" y="767320"/>
            <a:ext cx="8686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دقيقة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01D7BC2-B456-1627-5178-E76B0D233C2D}"/>
              </a:ext>
            </a:extLst>
          </p:cNvPr>
          <p:cNvSpPr txBox="1"/>
          <p:nvPr/>
        </p:nvSpPr>
        <p:spPr>
          <a:xfrm>
            <a:off x="2742523" y="767854"/>
            <a:ext cx="8686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جماعي</a:t>
            </a:r>
          </a:p>
        </p:txBody>
      </p:sp>
      <p:sp>
        <p:nvSpPr>
          <p:cNvPr id="12" name="Google Shape;158;p7">
            <a:extLst>
              <a:ext uri="{FF2B5EF4-FFF2-40B4-BE49-F238E27FC236}">
                <a16:creationId xmlns:a16="http://schemas.microsoft.com/office/drawing/2014/main" id="{8CA01607-4BA3-ED0E-96DC-16A9F1B2C34F}"/>
              </a:ext>
            </a:extLst>
          </p:cNvPr>
          <p:cNvSpPr/>
          <p:nvPr/>
        </p:nvSpPr>
        <p:spPr>
          <a:xfrm>
            <a:off x="112625" y="1152973"/>
            <a:ext cx="1190461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استنجي عنوان الدرس باستبدال الرقم بالحرف المقابل له !!</a:t>
            </a:r>
            <a:endParaRPr sz="2000" dirty="0">
              <a:solidFill>
                <a:srgbClr val="ED7D3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7A07E2-2FBC-26A5-F2D8-6FD26EBC5968}"/>
              </a:ext>
            </a:extLst>
          </p:cNvPr>
          <p:cNvSpPr txBox="1"/>
          <p:nvPr/>
        </p:nvSpPr>
        <p:spPr>
          <a:xfrm>
            <a:off x="7671464" y="3773329"/>
            <a:ext cx="41453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التنبؤ باستخدام إكسل</a:t>
            </a:r>
          </a:p>
        </p:txBody>
      </p:sp>
    </p:spTree>
    <p:extLst>
      <p:ext uri="{BB962C8B-B14F-4D97-AF65-F5344CB8AC3E}">
        <p14:creationId xmlns:p14="http://schemas.microsoft.com/office/powerpoint/2010/main" val="17510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509E7A52-9340-A3B2-3F12-FE47BEE00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8401" r="10103"/>
          <a:stretch/>
        </p:blipFill>
        <p:spPr>
          <a:xfrm>
            <a:off x="6905962" y="2965218"/>
            <a:ext cx="1536741" cy="193151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3A2A6EA-8B35-58D0-6ED8-4F81D7254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1" t="10959" r="9493"/>
          <a:stretch/>
        </p:blipFill>
        <p:spPr>
          <a:xfrm>
            <a:off x="480124" y="3028218"/>
            <a:ext cx="1549092" cy="1878835"/>
          </a:xfrm>
          <a:prstGeom prst="rect">
            <a:avLst/>
          </a:prstGeom>
        </p:spPr>
      </p:pic>
      <p:sp>
        <p:nvSpPr>
          <p:cNvPr id="10" name="Google Shape;109;p4">
            <a:extLst>
              <a:ext uri="{FF2B5EF4-FFF2-40B4-BE49-F238E27FC236}">
                <a16:creationId xmlns:a16="http://schemas.microsoft.com/office/drawing/2014/main" id="{CA32B826-FCE4-E811-CBCC-DA94B60A8F4C}"/>
              </a:ext>
            </a:extLst>
          </p:cNvPr>
          <p:cNvSpPr txBox="1"/>
          <p:nvPr/>
        </p:nvSpPr>
        <p:spPr>
          <a:xfrm>
            <a:off x="217078" y="2295773"/>
            <a:ext cx="2210579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ar-SA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صفحات الكتاب</a:t>
            </a:r>
            <a:endParaRPr dirty="0"/>
          </a:p>
        </p:txBody>
      </p:sp>
      <p:sp>
        <p:nvSpPr>
          <p:cNvPr id="11" name="Google Shape;109;p4">
            <a:extLst>
              <a:ext uri="{FF2B5EF4-FFF2-40B4-BE49-F238E27FC236}">
                <a16:creationId xmlns:a16="http://schemas.microsoft.com/office/drawing/2014/main" id="{80541BDE-B056-E386-5550-44509C1D23E1}"/>
              </a:ext>
            </a:extLst>
          </p:cNvPr>
          <p:cNvSpPr txBox="1"/>
          <p:nvPr/>
        </p:nvSpPr>
        <p:spPr>
          <a:xfrm>
            <a:off x="3257488" y="2295772"/>
            <a:ext cx="2210579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ar-SA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عدد الحصص</a:t>
            </a:r>
            <a:endParaRPr dirty="0"/>
          </a:p>
        </p:txBody>
      </p:sp>
      <p:sp>
        <p:nvSpPr>
          <p:cNvPr id="12" name="Google Shape;109;p4">
            <a:extLst>
              <a:ext uri="{FF2B5EF4-FFF2-40B4-BE49-F238E27FC236}">
                <a16:creationId xmlns:a16="http://schemas.microsoft.com/office/drawing/2014/main" id="{3CC6D14A-2F31-76CB-890F-DBE65F4A55E8}"/>
              </a:ext>
            </a:extLst>
          </p:cNvPr>
          <p:cNvSpPr txBox="1"/>
          <p:nvPr/>
        </p:nvSpPr>
        <p:spPr>
          <a:xfrm>
            <a:off x="6655441" y="2295772"/>
            <a:ext cx="2210579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ar-SA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عنوان الدرس</a:t>
            </a:r>
            <a:endParaRPr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52BF12B-9282-0C80-FDB7-418A0A3CA4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6" t="10411" r="10103"/>
          <a:stretch/>
        </p:blipFill>
        <p:spPr>
          <a:xfrm>
            <a:off x="10003456" y="2949488"/>
            <a:ext cx="1580380" cy="1941493"/>
          </a:xfrm>
          <a:prstGeom prst="rect">
            <a:avLst/>
          </a:prstGeom>
        </p:spPr>
      </p:pic>
      <p:sp>
        <p:nvSpPr>
          <p:cNvPr id="14" name="Google Shape;109;p4">
            <a:extLst>
              <a:ext uri="{FF2B5EF4-FFF2-40B4-BE49-F238E27FC236}">
                <a16:creationId xmlns:a16="http://schemas.microsoft.com/office/drawing/2014/main" id="{72636101-B216-E9F3-7669-AC0E7E76548E}"/>
              </a:ext>
            </a:extLst>
          </p:cNvPr>
          <p:cNvSpPr txBox="1"/>
          <p:nvPr/>
        </p:nvSpPr>
        <p:spPr>
          <a:xfrm>
            <a:off x="9767199" y="2297860"/>
            <a:ext cx="2210579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ar-SA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رقم الدرس</a:t>
            </a:r>
            <a:endParaRPr dirty="0"/>
          </a:p>
        </p:txBody>
      </p:sp>
      <p:sp>
        <p:nvSpPr>
          <p:cNvPr id="15" name="Google Shape;151;p6">
            <a:extLst>
              <a:ext uri="{FF2B5EF4-FFF2-40B4-BE49-F238E27FC236}">
                <a16:creationId xmlns:a16="http://schemas.microsoft.com/office/drawing/2014/main" id="{205060DE-1780-17E9-BBF0-0DA88B5EE3C3}"/>
              </a:ext>
            </a:extLst>
          </p:cNvPr>
          <p:cNvSpPr/>
          <p:nvPr/>
        </p:nvSpPr>
        <p:spPr>
          <a:xfrm>
            <a:off x="2216523" y="2896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 dirty="0">
                <a:solidFill>
                  <a:srgbClr val="ED7D31"/>
                </a:solidFill>
                <a:latin typeface="Calibri"/>
                <a:sym typeface="Calibri"/>
              </a:rPr>
              <a:t>بيانات الدرس </a:t>
            </a:r>
            <a:endParaRPr sz="44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16" name="Google Shape;109;p4">
            <a:extLst>
              <a:ext uri="{FF2B5EF4-FFF2-40B4-BE49-F238E27FC236}">
                <a16:creationId xmlns:a16="http://schemas.microsoft.com/office/drawing/2014/main" id="{BD05BAB3-F000-1729-2BD5-65D6EB41AE6B}"/>
              </a:ext>
            </a:extLst>
          </p:cNvPr>
          <p:cNvSpPr txBox="1"/>
          <p:nvPr/>
        </p:nvSpPr>
        <p:spPr>
          <a:xfrm>
            <a:off x="144010" y="5291575"/>
            <a:ext cx="2210579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ar-SA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43 - 61</a:t>
            </a:r>
            <a:endParaRPr dirty="0"/>
          </a:p>
        </p:txBody>
      </p:sp>
      <p:sp>
        <p:nvSpPr>
          <p:cNvPr id="17" name="Google Shape;109;p4">
            <a:extLst>
              <a:ext uri="{FF2B5EF4-FFF2-40B4-BE49-F238E27FC236}">
                <a16:creationId xmlns:a16="http://schemas.microsoft.com/office/drawing/2014/main" id="{3A1C9358-2994-5604-A2AD-DCAFC0E157B2}"/>
              </a:ext>
            </a:extLst>
          </p:cNvPr>
          <p:cNvSpPr txBox="1"/>
          <p:nvPr/>
        </p:nvSpPr>
        <p:spPr>
          <a:xfrm>
            <a:off x="3342086" y="5291574"/>
            <a:ext cx="2210579" cy="80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ar-SA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5حصص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ar-SA" dirty="0">
                <a:sym typeface="Calibri"/>
              </a:rPr>
              <a:t>الحصة 1</a:t>
            </a:r>
            <a:endParaRPr dirty="0"/>
          </a:p>
        </p:txBody>
      </p:sp>
      <p:sp>
        <p:nvSpPr>
          <p:cNvPr id="18" name="Google Shape;109;p4">
            <a:extLst>
              <a:ext uri="{FF2B5EF4-FFF2-40B4-BE49-F238E27FC236}">
                <a16:creationId xmlns:a16="http://schemas.microsoft.com/office/drawing/2014/main" id="{E92FB9A7-E284-0BFB-2D10-1CE761BBA1A4}"/>
              </a:ext>
            </a:extLst>
          </p:cNvPr>
          <p:cNvSpPr txBox="1"/>
          <p:nvPr/>
        </p:nvSpPr>
        <p:spPr>
          <a:xfrm>
            <a:off x="5537576" y="5291574"/>
            <a:ext cx="4364425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ar-SA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التنبؤ باستخدام إكسل</a:t>
            </a:r>
            <a:endParaRPr dirty="0"/>
          </a:p>
        </p:txBody>
      </p:sp>
      <p:sp>
        <p:nvSpPr>
          <p:cNvPr id="19" name="Google Shape;109;p4">
            <a:extLst>
              <a:ext uri="{FF2B5EF4-FFF2-40B4-BE49-F238E27FC236}">
                <a16:creationId xmlns:a16="http://schemas.microsoft.com/office/drawing/2014/main" id="{7C6A3BB9-8D04-6EDF-2F76-9F878EB8F1EC}"/>
              </a:ext>
            </a:extLst>
          </p:cNvPr>
          <p:cNvSpPr txBox="1"/>
          <p:nvPr/>
        </p:nvSpPr>
        <p:spPr>
          <a:xfrm>
            <a:off x="9731709" y="5293662"/>
            <a:ext cx="2210579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ar-SA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الدرس الثالث</a:t>
            </a:r>
            <a:endParaRPr dirty="0"/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BF9E4A9-7A5A-653B-DE05-B8D06F46444E}"/>
              </a:ext>
            </a:extLst>
          </p:cNvPr>
          <p:cNvGrpSpPr/>
          <p:nvPr/>
        </p:nvGrpSpPr>
        <p:grpSpPr>
          <a:xfrm>
            <a:off x="3606818" y="3034749"/>
            <a:ext cx="1509847" cy="1878836"/>
            <a:chOff x="3795500" y="3034749"/>
            <a:chExt cx="1509847" cy="1878836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F37795E5-2DBC-C12E-CD32-1FC560F7A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5" t="10593" r="10616" b="-1735"/>
            <a:stretch/>
          </p:blipFill>
          <p:spPr>
            <a:xfrm>
              <a:off x="3795500" y="3034749"/>
              <a:ext cx="1509847" cy="1878836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682B1E79-CDBA-1AFC-B133-32DB83C65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60" t="40503" r="37108" b="25714"/>
            <a:stretch/>
          </p:blipFill>
          <p:spPr>
            <a:xfrm>
              <a:off x="4066107" y="3402874"/>
              <a:ext cx="1076298" cy="868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52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6">
            <a:extLst>
              <a:ext uri="{FF2B5EF4-FFF2-40B4-BE49-F238E27FC236}">
                <a16:creationId xmlns:a16="http://schemas.microsoft.com/office/drawing/2014/main" id="{DC96C0B0-3F76-E2AD-AD8C-9EC891260169}"/>
              </a:ext>
            </a:extLst>
          </p:cNvPr>
          <p:cNvSpPr/>
          <p:nvPr/>
        </p:nvSpPr>
        <p:spPr>
          <a:xfrm>
            <a:off x="2216523" y="2896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SA" sz="4400" b="1" dirty="0">
                <a:solidFill>
                  <a:srgbClr val="ED7D31"/>
                </a:solidFill>
                <a:latin typeface="Calibri"/>
                <a:sym typeface="Calibri"/>
              </a:rPr>
              <a:t>ماذا سنتعلم ؟!</a:t>
            </a:r>
            <a:endParaRPr sz="44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3" name="Google Shape;111;p4">
            <a:extLst>
              <a:ext uri="{FF2B5EF4-FFF2-40B4-BE49-F238E27FC236}">
                <a16:creationId xmlns:a16="http://schemas.microsoft.com/office/drawing/2014/main" id="{A8915305-8667-231A-B483-5B9091AC1D97}"/>
              </a:ext>
            </a:extLst>
          </p:cNvPr>
          <p:cNvSpPr txBox="1"/>
          <p:nvPr/>
        </p:nvSpPr>
        <p:spPr>
          <a:xfrm>
            <a:off x="295543" y="2386761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ماهية التنبؤ و التوقع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5" name="Google Shape;112;p4">
            <a:extLst>
              <a:ext uri="{FF2B5EF4-FFF2-40B4-BE49-F238E27FC236}">
                <a16:creationId xmlns:a16="http://schemas.microsoft.com/office/drawing/2014/main" id="{5DB93C58-8AED-A9D2-A1EF-70C064E05509}"/>
              </a:ext>
            </a:extLst>
          </p:cNvPr>
          <p:cNvSpPr txBox="1"/>
          <p:nvPr/>
        </p:nvSpPr>
        <p:spPr>
          <a:xfrm>
            <a:off x="253891" y="3608469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أنواع مخططات التنبؤ و مزاياها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6" name="Google Shape;115;p4">
            <a:extLst>
              <a:ext uri="{FF2B5EF4-FFF2-40B4-BE49-F238E27FC236}">
                <a16:creationId xmlns:a16="http://schemas.microsoft.com/office/drawing/2014/main" id="{2EF6A2AD-FAB0-B273-1532-69209C863E49}"/>
              </a:ext>
            </a:extLst>
          </p:cNvPr>
          <p:cNvSpPr/>
          <p:nvPr/>
        </p:nvSpPr>
        <p:spPr>
          <a:xfrm>
            <a:off x="11012292" y="2373278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dirty="0"/>
          </a:p>
        </p:txBody>
      </p:sp>
      <p:sp>
        <p:nvSpPr>
          <p:cNvPr id="7" name="Google Shape;116;p4">
            <a:extLst>
              <a:ext uri="{FF2B5EF4-FFF2-40B4-BE49-F238E27FC236}">
                <a16:creationId xmlns:a16="http://schemas.microsoft.com/office/drawing/2014/main" id="{F19756CA-067C-CD8F-AB04-5641CC1A4BAA}"/>
              </a:ext>
            </a:extLst>
          </p:cNvPr>
          <p:cNvSpPr/>
          <p:nvPr/>
        </p:nvSpPr>
        <p:spPr>
          <a:xfrm>
            <a:off x="11012292" y="3782823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422</a:t>
            </a:r>
            <a:endParaRPr sz="1200" dirty="0"/>
          </a:p>
        </p:txBody>
      </p:sp>
      <p:sp>
        <p:nvSpPr>
          <p:cNvPr id="8" name="Google Shape;112;p4">
            <a:extLst>
              <a:ext uri="{FF2B5EF4-FFF2-40B4-BE49-F238E27FC236}">
                <a16:creationId xmlns:a16="http://schemas.microsoft.com/office/drawing/2014/main" id="{23B5F65C-899C-D71A-9112-8889D05C2016}"/>
              </a:ext>
            </a:extLst>
          </p:cNvPr>
          <p:cNvSpPr txBox="1"/>
          <p:nvPr/>
        </p:nvSpPr>
        <p:spPr>
          <a:xfrm>
            <a:off x="253891" y="5269938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فاصل الثقة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0" name="Google Shape;116;p4">
            <a:extLst>
              <a:ext uri="{FF2B5EF4-FFF2-40B4-BE49-F238E27FC236}">
                <a16:creationId xmlns:a16="http://schemas.microsoft.com/office/drawing/2014/main" id="{9456250B-2C7A-AD7E-67B4-1EEC42CC9445}"/>
              </a:ext>
            </a:extLst>
          </p:cNvPr>
          <p:cNvSpPr/>
          <p:nvPr/>
        </p:nvSpPr>
        <p:spPr>
          <a:xfrm>
            <a:off x="11012292" y="5288989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941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5;p5">
            <a:extLst>
              <a:ext uri="{FF2B5EF4-FFF2-40B4-BE49-F238E27FC236}">
                <a16:creationId xmlns:a16="http://schemas.microsoft.com/office/drawing/2014/main" id="{A43C4D45-69FD-3553-F1B5-1B5A11267773}"/>
              </a:ext>
            </a:extLst>
          </p:cNvPr>
          <p:cNvSpPr txBox="1">
            <a:spLocks/>
          </p:cNvSpPr>
          <p:nvPr/>
        </p:nvSpPr>
        <p:spPr>
          <a:xfrm>
            <a:off x="0" y="1853134"/>
            <a:ext cx="12192000" cy="365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200000"/>
              </a:lnSpc>
              <a:spcBef>
                <a:spcPts val="0"/>
              </a:spcBef>
            </a:pPr>
            <a:r>
              <a:rPr lang="ar-SA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ماذا لو رغبت في الخروج من المنزل في نزهة مدة ساعتين</a:t>
            </a:r>
          </a:p>
          <a:p>
            <a:pPr lvl="0" algn="ctr">
              <a:lnSpc>
                <a:spcPct val="200000"/>
              </a:lnSpc>
              <a:spcBef>
                <a:spcPts val="0"/>
              </a:spcBef>
            </a:pPr>
            <a:r>
              <a:rPr lang="ar-SA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في أيام الشتاء الجميلة قبل اتخاذك للقرار </a:t>
            </a:r>
            <a:r>
              <a:rPr lang="ar-SA" sz="4000" b="1" dirty="0" err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ماهو</a:t>
            </a:r>
            <a:r>
              <a:rPr lang="ar-SA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 أول شيء يمكنك الاطلاع عليه حتى تتأكدي بأن الوقت مناسب للنزهة أم لا ؟! </a:t>
            </a:r>
            <a:endParaRPr lang="ar-SA" sz="4000" dirty="0">
              <a:solidFill>
                <a:srgbClr val="ED7D31"/>
              </a:solidFill>
            </a:endParaRPr>
          </a:p>
        </p:txBody>
      </p:sp>
      <p:sp>
        <p:nvSpPr>
          <p:cNvPr id="4" name="Google Shape;125;p5">
            <a:extLst>
              <a:ext uri="{FF2B5EF4-FFF2-40B4-BE49-F238E27FC236}">
                <a16:creationId xmlns:a16="http://schemas.microsoft.com/office/drawing/2014/main" id="{3850CA0F-D89E-BF7F-E7D1-2EC4608A828B}"/>
              </a:ext>
            </a:extLst>
          </p:cNvPr>
          <p:cNvSpPr txBox="1">
            <a:spLocks/>
          </p:cNvSpPr>
          <p:nvPr/>
        </p:nvSpPr>
        <p:spPr>
          <a:xfrm>
            <a:off x="0" y="1853134"/>
            <a:ext cx="12192000" cy="365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200000"/>
              </a:lnSpc>
              <a:spcBef>
                <a:spcPts val="0"/>
              </a:spcBef>
            </a:pPr>
            <a:r>
              <a:rPr lang="ar-SA" sz="4000" b="1" dirty="0" err="1">
                <a:latin typeface="Calibri"/>
                <a:ea typeface="Calibri"/>
                <a:cs typeface="Calibri"/>
                <a:sym typeface="Calibri"/>
              </a:rPr>
              <a:t>الإطلاع</a:t>
            </a:r>
            <a:r>
              <a:rPr lang="ar-SA" sz="4000" b="1" dirty="0">
                <a:latin typeface="Calibri"/>
                <a:ea typeface="Calibri"/>
                <a:cs typeface="Calibri"/>
                <a:sym typeface="Calibri"/>
              </a:rPr>
              <a:t> على حالة الطقس</a:t>
            </a:r>
            <a:endParaRPr lang="ar-SA" sz="4000" dirty="0"/>
          </a:p>
        </p:txBody>
      </p:sp>
      <p:sp>
        <p:nvSpPr>
          <p:cNvPr id="5" name="Google Shape;125;p5">
            <a:extLst>
              <a:ext uri="{FF2B5EF4-FFF2-40B4-BE49-F238E27FC236}">
                <a16:creationId xmlns:a16="http://schemas.microsoft.com/office/drawing/2014/main" id="{1639D174-1245-A5AD-75D9-DE0159D3F0F7}"/>
              </a:ext>
            </a:extLst>
          </p:cNvPr>
          <p:cNvSpPr txBox="1">
            <a:spLocks/>
          </p:cNvSpPr>
          <p:nvPr/>
        </p:nvSpPr>
        <p:spPr>
          <a:xfrm>
            <a:off x="0" y="1853134"/>
            <a:ext cx="12192000" cy="365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200000"/>
              </a:lnSpc>
              <a:spcBef>
                <a:spcPts val="0"/>
              </a:spcBef>
            </a:pPr>
            <a:r>
              <a:rPr lang="ar-SA" sz="4000" b="1" dirty="0">
                <a:latin typeface="Calibri"/>
                <a:ea typeface="Calibri"/>
                <a:cs typeface="Calibri"/>
                <a:sym typeface="Calibri"/>
              </a:rPr>
              <a:t>كيف استطاع محللو الطقس الوصول إلى معرفة </a:t>
            </a:r>
          </a:p>
          <a:p>
            <a:pPr lvl="0" algn="ctr">
              <a:lnSpc>
                <a:spcPct val="200000"/>
              </a:lnSpc>
              <a:spcBef>
                <a:spcPts val="0"/>
              </a:spcBef>
            </a:pPr>
            <a:r>
              <a:rPr lang="ar-SA" sz="4000" b="1" dirty="0">
                <a:latin typeface="Calibri"/>
                <a:ea typeface="Calibri"/>
                <a:cs typeface="Calibri"/>
                <a:sym typeface="Calibri"/>
              </a:rPr>
              <a:t>درجات الحرارة وكمية الأمطار </a:t>
            </a:r>
            <a:endParaRPr lang="ar-SA" sz="4000" dirty="0"/>
          </a:p>
        </p:txBody>
      </p:sp>
      <p:sp>
        <p:nvSpPr>
          <p:cNvPr id="6" name="Google Shape;125;p5">
            <a:extLst>
              <a:ext uri="{FF2B5EF4-FFF2-40B4-BE49-F238E27FC236}">
                <a16:creationId xmlns:a16="http://schemas.microsoft.com/office/drawing/2014/main" id="{9EF66C35-2458-BBC6-519B-605037BEBD42}"/>
              </a:ext>
            </a:extLst>
          </p:cNvPr>
          <p:cNvSpPr txBox="1">
            <a:spLocks/>
          </p:cNvSpPr>
          <p:nvPr/>
        </p:nvSpPr>
        <p:spPr>
          <a:xfrm>
            <a:off x="0" y="1853133"/>
            <a:ext cx="12192000" cy="365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200000"/>
              </a:lnSpc>
              <a:spcBef>
                <a:spcPts val="0"/>
              </a:spcBef>
            </a:pPr>
            <a:r>
              <a:rPr lang="ar-SA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كيف استطاع محللو الطقس الوصول إلى معرفة </a:t>
            </a:r>
          </a:p>
          <a:p>
            <a:pPr lvl="0" algn="ctr">
              <a:lnSpc>
                <a:spcPct val="200000"/>
              </a:lnSpc>
              <a:spcBef>
                <a:spcPts val="0"/>
              </a:spcBef>
            </a:pPr>
            <a:r>
              <a:rPr lang="ar-SA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درجات الحرارة وكمية الأمطار وإصدار في بعض الأحيان تحذيرات </a:t>
            </a:r>
            <a:endParaRPr lang="ar-SA" sz="4000" dirty="0">
              <a:solidFill>
                <a:srgbClr val="ED7D31"/>
              </a:solidFill>
            </a:endParaRPr>
          </a:p>
        </p:txBody>
      </p:sp>
      <p:sp>
        <p:nvSpPr>
          <p:cNvPr id="7" name="Google Shape;125;p5">
            <a:extLst>
              <a:ext uri="{FF2B5EF4-FFF2-40B4-BE49-F238E27FC236}">
                <a16:creationId xmlns:a16="http://schemas.microsoft.com/office/drawing/2014/main" id="{A37D27CF-D2B0-BAAA-2C85-2471305F69CC}"/>
              </a:ext>
            </a:extLst>
          </p:cNvPr>
          <p:cNvSpPr txBox="1">
            <a:spLocks/>
          </p:cNvSpPr>
          <p:nvPr/>
        </p:nvSpPr>
        <p:spPr>
          <a:xfrm>
            <a:off x="12700" y="1853133"/>
            <a:ext cx="12192000" cy="365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200000"/>
              </a:lnSpc>
              <a:spcBef>
                <a:spcPts val="0"/>
              </a:spcBef>
            </a:pPr>
            <a:r>
              <a:rPr lang="ar-SA" sz="4000" b="1" dirty="0">
                <a:latin typeface="Calibri"/>
                <a:ea typeface="Calibri"/>
                <a:cs typeface="Calibri"/>
                <a:sym typeface="Calibri"/>
              </a:rPr>
              <a:t>عن طريق التنبؤ بحالة الطقس والتي تكون مبنية على </a:t>
            </a:r>
          </a:p>
          <a:p>
            <a:pPr lvl="0" algn="ctr">
              <a:lnSpc>
                <a:spcPct val="200000"/>
              </a:lnSpc>
              <a:spcBef>
                <a:spcPts val="0"/>
              </a:spcBef>
            </a:pPr>
            <a:r>
              <a:rPr lang="ar-SA" sz="4000" b="1" dirty="0">
                <a:latin typeface="Calibri"/>
                <a:ea typeface="Calibri"/>
                <a:cs typeface="Calibri"/>
                <a:sym typeface="Calibri"/>
              </a:rPr>
              <a:t>عمليات حسابية وبيانات سابقة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77382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9;p26">
            <a:extLst>
              <a:ext uri="{FF2B5EF4-FFF2-40B4-BE49-F238E27FC236}">
                <a16:creationId xmlns:a16="http://schemas.microsoft.com/office/drawing/2014/main" id="{56F012FA-0570-50F0-9734-67858628D6E6}"/>
              </a:ext>
            </a:extLst>
          </p:cNvPr>
          <p:cNvSpPr/>
          <p:nvPr/>
        </p:nvSpPr>
        <p:spPr>
          <a:xfrm>
            <a:off x="0" y="1377773"/>
            <a:ext cx="1219200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ar-SA" sz="3600" dirty="0">
                <a:sym typeface="Calibri"/>
              </a:rPr>
              <a:t>هو عملية بناء التوقعات المستقبلية بناءً على البيانات السابقة</a:t>
            </a:r>
          </a:p>
          <a:p>
            <a:pPr algn="ctr">
              <a:lnSpc>
                <a:spcPct val="200000"/>
              </a:lnSpc>
            </a:pPr>
            <a:r>
              <a:rPr lang="ar-SA" sz="3600" dirty="0">
                <a:sym typeface="Calibri"/>
              </a:rPr>
              <a:t>مصطلحي التنبؤ و التوقع متشبهان ولكنها غير متطابقان</a:t>
            </a:r>
          </a:p>
          <a:p>
            <a:pPr algn="ctr">
              <a:lnSpc>
                <a:spcPct val="200000"/>
              </a:lnSpc>
            </a:pPr>
            <a:r>
              <a:rPr lang="ar-SA" sz="3600" dirty="0">
                <a:solidFill>
                  <a:srgbClr val="0070C0"/>
                </a:solidFill>
                <a:sym typeface="Calibri"/>
              </a:rPr>
              <a:t>مثال</a:t>
            </a:r>
            <a:r>
              <a:rPr lang="ar-SA" sz="3600" dirty="0">
                <a:sym typeface="Calibri"/>
              </a:rPr>
              <a:t> : التنبؤ بالمبيعات أو الربح في المستقبل </a:t>
            </a:r>
            <a:endParaRPr lang="ar-SA" sz="3600" dirty="0"/>
          </a:p>
        </p:txBody>
      </p:sp>
      <p:sp>
        <p:nvSpPr>
          <p:cNvPr id="5" name="Google Shape;151;p6">
            <a:extLst>
              <a:ext uri="{FF2B5EF4-FFF2-40B4-BE49-F238E27FC236}">
                <a16:creationId xmlns:a16="http://schemas.microsoft.com/office/drawing/2014/main" id="{747E148F-BE36-1B2B-B9AE-32FF7268086B}"/>
              </a:ext>
            </a:extLst>
          </p:cNvPr>
          <p:cNvSpPr/>
          <p:nvPr/>
        </p:nvSpPr>
        <p:spPr>
          <a:xfrm>
            <a:off x="2216460" y="2264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ar-SA" sz="4400" b="1" dirty="0">
              <a:solidFill>
                <a:schemeClr val="bg1"/>
              </a:solidFill>
            </a:endParaRPr>
          </a:p>
          <a:p>
            <a:pPr algn="ctr"/>
            <a:r>
              <a:rPr lang="ar-SA" sz="4400" b="1" dirty="0">
                <a:solidFill>
                  <a:schemeClr val="bg1"/>
                </a:solidFill>
              </a:rPr>
              <a:t>التنبؤ</a:t>
            </a:r>
          </a:p>
          <a:p>
            <a:pPr lvl="0" algn="ctr"/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E57E8D1-C30D-C2F4-3276-CF86CBC59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r="51464" b="58095"/>
          <a:stretch/>
        </p:blipFill>
        <p:spPr>
          <a:xfrm>
            <a:off x="-2753043" y="2093093"/>
            <a:ext cx="2382189" cy="222068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7562228-3285-D979-410D-0CB281F11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-2037" r="18854" b="59259"/>
          <a:stretch/>
        </p:blipFill>
        <p:spPr>
          <a:xfrm>
            <a:off x="4801683" y="4559300"/>
            <a:ext cx="2588633" cy="21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Office PowerPoint</Application>
  <PresentationFormat>شاشة عريضة</PresentationFormat>
  <Paragraphs>196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8" baseType="lpstr">
      <vt:lpstr>A Jannat LT</vt:lpstr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أريج العنزي</dc:creator>
  <cp:lastModifiedBy>أريج العنزي</cp:lastModifiedBy>
  <cp:revision>1</cp:revision>
  <dcterms:created xsi:type="dcterms:W3CDTF">2023-08-12T11:01:49Z</dcterms:created>
  <dcterms:modified xsi:type="dcterms:W3CDTF">2023-08-12T11:02:22Z</dcterms:modified>
</cp:coreProperties>
</file>