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23" r:id="rId2"/>
    <p:sldId id="257" r:id="rId3"/>
    <p:sldId id="427" r:id="rId4"/>
    <p:sldId id="422" r:id="rId5"/>
    <p:sldId id="424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A9"/>
    <a:srgbClr val="1F9CF0"/>
    <a:srgbClr val="FF0000"/>
    <a:srgbClr val="92D050"/>
    <a:srgbClr val="ACAAAA"/>
    <a:srgbClr val="EFEEEE"/>
    <a:srgbClr val="2FAB99"/>
    <a:srgbClr val="06A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>
        <p:guide orient="horz" pos="163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14/01/43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الأول الثانوي</a:t>
            </a:r>
            <a:endParaRPr lang="en-US" sz="24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3739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3739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3739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3739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تقنية رقمية 1 - 1</a:t>
            </a:r>
            <a:endParaRPr lang="en-US" sz="24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إنشاء موقع ويب بلغة </a:t>
            </a:r>
            <a:r>
              <a:rPr lang="en-US" sz="2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HTML</a:t>
            </a: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عبدالله خالد البداح</a:t>
            </a:r>
            <a:endParaRPr lang="en-US" sz="24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3739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501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07297D98-FBF9-49BA-9103-18AB7471996E}"/>
              </a:ext>
            </a:extLst>
          </p:cNvPr>
          <p:cNvSpPr txBox="1"/>
          <p:nvPr/>
        </p:nvSpPr>
        <p:spPr>
          <a:xfrm>
            <a:off x="5042518" y="350598"/>
            <a:ext cx="22970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cs typeface="(AH) Manal High" pitchFamily="2" charset="-78"/>
              </a:rPr>
              <a:t>المادة: تقنية رقمية 1 - 1 </a:t>
            </a:r>
            <a:endParaRPr lang="ar-SA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8B62D33-A339-40D3-881E-D2CE1EECE31A}"/>
              </a:ext>
            </a:extLst>
          </p:cNvPr>
          <p:cNvSpPr txBox="1"/>
          <p:nvPr/>
        </p:nvSpPr>
        <p:spPr>
          <a:xfrm>
            <a:off x="3827376" y="832716"/>
            <a:ext cx="47273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dirty="0">
                <a:cs typeface="(AH) Manal High" pitchFamily="2" charset="-78"/>
              </a:rPr>
              <a:t>الوحدة الثالثة: البرمجة باستخدام لغة ترميز النص التشعبي </a:t>
            </a:r>
            <a:r>
              <a:rPr lang="en-US" sz="1400" dirty="0">
                <a:cs typeface="(AH) Manal High" pitchFamily="2" charset="-78"/>
              </a:rPr>
              <a:t>HTML</a:t>
            </a:r>
            <a:r>
              <a:rPr lang="ar-SA" sz="1400" dirty="0">
                <a:cs typeface="(AH) Manal High" pitchFamily="2" charset="-78"/>
              </a:rPr>
              <a:t> </a:t>
            </a:r>
            <a:endParaRPr lang="ar-SA" sz="1400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C002CA2-30AE-4B81-AB80-C9CEBF8E94D2}"/>
              </a:ext>
            </a:extLst>
          </p:cNvPr>
          <p:cNvSpPr txBox="1"/>
          <p:nvPr/>
        </p:nvSpPr>
        <p:spPr>
          <a:xfrm>
            <a:off x="3037233" y="1728852"/>
            <a:ext cx="61175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dirty="0">
                <a:solidFill>
                  <a:srgbClr val="00206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في الدرس السابق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E6CDC9FE-A0D0-4CFB-BC41-65BD9687A7BD}"/>
              </a:ext>
            </a:extLst>
          </p:cNvPr>
          <p:cNvSpPr txBox="1"/>
          <p:nvPr/>
        </p:nvSpPr>
        <p:spPr>
          <a:xfrm>
            <a:off x="6694415" y="2297286"/>
            <a:ext cx="23610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تعرفنا نظرياً على :</a:t>
            </a:r>
            <a:endParaRPr lang="ar-SA" sz="3200" dirty="0"/>
          </a:p>
        </p:txBody>
      </p:sp>
      <p:sp>
        <p:nvSpPr>
          <p:cNvPr id="73" name="مربع نص 72">
            <a:extLst>
              <a:ext uri="{FF2B5EF4-FFF2-40B4-BE49-F238E27FC236}">
                <a16:creationId xmlns:a16="http://schemas.microsoft.com/office/drawing/2014/main" id="{DE80C6D2-C6C3-4E37-AA24-163EA999CCBA}"/>
              </a:ext>
            </a:extLst>
          </p:cNvPr>
          <p:cNvSpPr txBox="1"/>
          <p:nvPr/>
        </p:nvSpPr>
        <p:spPr>
          <a:xfrm>
            <a:off x="3361342" y="1253279"/>
            <a:ext cx="4663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cs typeface="(AH) Manal High" pitchFamily="2" charset="-78"/>
              </a:rPr>
              <a:t>الدرس الأول: إنشاء موقع ويب بلغة </a:t>
            </a:r>
            <a:r>
              <a:rPr lang="en-US" dirty="0">
                <a:cs typeface="(AH) Manal High" pitchFamily="2" charset="-78"/>
              </a:rPr>
              <a:t>HTML</a:t>
            </a:r>
            <a:endParaRPr lang="ar-SA" dirty="0">
              <a:cs typeface="(AH) Manal High" pitchFamily="2" charset="-78"/>
            </a:endParaRPr>
          </a:p>
        </p:txBody>
      </p:sp>
      <p:sp>
        <p:nvSpPr>
          <p:cNvPr id="74" name="مربع نص 73">
            <a:extLst>
              <a:ext uri="{FF2B5EF4-FFF2-40B4-BE49-F238E27FC236}">
                <a16:creationId xmlns:a16="http://schemas.microsoft.com/office/drawing/2014/main" id="{FFE8CA9A-9CDA-47A5-A3A3-A136B87650CD}"/>
              </a:ext>
            </a:extLst>
          </p:cNvPr>
          <p:cNvSpPr txBox="1"/>
          <p:nvPr/>
        </p:nvSpPr>
        <p:spPr>
          <a:xfrm>
            <a:off x="7017686" y="4003123"/>
            <a:ext cx="20378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وسوم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HTML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 الأساسية</a:t>
            </a:r>
            <a:endParaRPr lang="ar-SA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75" name="مربع نص 74">
            <a:extLst>
              <a:ext uri="{FF2B5EF4-FFF2-40B4-BE49-F238E27FC236}">
                <a16:creationId xmlns:a16="http://schemas.microsoft.com/office/drawing/2014/main" id="{C6561321-1232-4A50-B264-BA46BBBF5231}"/>
              </a:ext>
            </a:extLst>
          </p:cNvPr>
          <p:cNvSpPr txBox="1"/>
          <p:nvPr/>
        </p:nvSpPr>
        <p:spPr>
          <a:xfrm>
            <a:off x="6861092" y="4553691"/>
            <a:ext cx="2194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العناوين</a:t>
            </a:r>
            <a:endParaRPr lang="ar-SA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76" name="مربع نص 75">
            <a:extLst>
              <a:ext uri="{FF2B5EF4-FFF2-40B4-BE49-F238E27FC236}">
                <a16:creationId xmlns:a16="http://schemas.microsoft.com/office/drawing/2014/main" id="{508A9FE3-94F3-40DA-9AFD-F0E48927319A}"/>
              </a:ext>
            </a:extLst>
          </p:cNvPr>
          <p:cNvSpPr txBox="1"/>
          <p:nvPr/>
        </p:nvSpPr>
        <p:spPr>
          <a:xfrm>
            <a:off x="7504948" y="5104259"/>
            <a:ext cx="1550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إضافة فقرة</a:t>
            </a:r>
            <a:endParaRPr lang="ar-SA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77" name="مربع نص 76">
            <a:extLst>
              <a:ext uri="{FF2B5EF4-FFF2-40B4-BE49-F238E27FC236}">
                <a16:creationId xmlns:a16="http://schemas.microsoft.com/office/drawing/2014/main" id="{6107E060-6DCC-4FC2-B14A-F546A9EB408E}"/>
              </a:ext>
            </a:extLst>
          </p:cNvPr>
          <p:cNvSpPr txBox="1"/>
          <p:nvPr/>
        </p:nvSpPr>
        <p:spPr>
          <a:xfrm>
            <a:off x="7345557" y="5654829"/>
            <a:ext cx="17099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إضافة</a:t>
            </a:r>
            <a:r>
              <a:rPr lang="ar-SA" dirty="0">
                <a:latin typeface="Sakkal Majalla" panose="02000000000000000000" pitchFamily="2" charset="-78"/>
                <a:cs typeface="(AH) Manal Black" pitchFamily="2" charset="-78"/>
              </a:rPr>
              <a:t>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سطر</a:t>
            </a:r>
          </a:p>
        </p:txBody>
      </p:sp>
      <p:sp>
        <p:nvSpPr>
          <p:cNvPr id="78" name="مربع نص 77">
            <a:extLst>
              <a:ext uri="{FF2B5EF4-FFF2-40B4-BE49-F238E27FC236}">
                <a16:creationId xmlns:a16="http://schemas.microsoft.com/office/drawing/2014/main" id="{5C463290-F377-4C65-8926-912112DB0F44}"/>
              </a:ext>
            </a:extLst>
          </p:cNvPr>
          <p:cNvSpPr txBox="1"/>
          <p:nvPr/>
        </p:nvSpPr>
        <p:spPr>
          <a:xfrm>
            <a:off x="6861092" y="2840431"/>
            <a:ext cx="2194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بنية صفحة الويب</a:t>
            </a:r>
            <a:endParaRPr lang="ar-SA" sz="2000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79" name="مربع نص 78">
            <a:extLst>
              <a:ext uri="{FF2B5EF4-FFF2-40B4-BE49-F238E27FC236}">
                <a16:creationId xmlns:a16="http://schemas.microsoft.com/office/drawing/2014/main" id="{AEB1C86C-597F-42EA-A21D-95EB53191C0C}"/>
              </a:ext>
            </a:extLst>
          </p:cNvPr>
          <p:cNvSpPr txBox="1"/>
          <p:nvPr/>
        </p:nvSpPr>
        <p:spPr>
          <a:xfrm>
            <a:off x="6861092" y="3421777"/>
            <a:ext cx="2194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محرر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HTML</a:t>
            </a:r>
            <a:endParaRPr lang="ar-SA" sz="2000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id="{8D6D9032-6D0B-4A7C-9FFF-12651E65DCD6}"/>
              </a:ext>
            </a:extLst>
          </p:cNvPr>
          <p:cNvSpPr txBox="1"/>
          <p:nvPr/>
        </p:nvSpPr>
        <p:spPr>
          <a:xfrm>
            <a:off x="5042518" y="350598"/>
            <a:ext cx="22970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cs typeface="(AH) Manal High" pitchFamily="2" charset="-78"/>
              </a:rPr>
              <a:t>المادة: تقنية رقمية 1 - 1 </a:t>
            </a:r>
            <a:endParaRPr lang="ar-SA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8339B3C-0828-4627-82CC-CB374F9419DB}"/>
              </a:ext>
            </a:extLst>
          </p:cNvPr>
          <p:cNvSpPr txBox="1"/>
          <p:nvPr/>
        </p:nvSpPr>
        <p:spPr>
          <a:xfrm>
            <a:off x="3827376" y="832716"/>
            <a:ext cx="47273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dirty="0">
                <a:cs typeface="(AH) Manal High" pitchFamily="2" charset="-78"/>
              </a:rPr>
              <a:t>الوحدة الثالثة: البرمجة باستخدام لغة ترميز النص التشعبي </a:t>
            </a:r>
            <a:r>
              <a:rPr lang="en-US" sz="1400" dirty="0">
                <a:cs typeface="(AH) Manal High" pitchFamily="2" charset="-78"/>
              </a:rPr>
              <a:t>HTML</a:t>
            </a:r>
            <a:r>
              <a:rPr lang="ar-SA" sz="1400" dirty="0">
                <a:cs typeface="(AH) Manal High" pitchFamily="2" charset="-78"/>
              </a:rPr>
              <a:t> </a:t>
            </a:r>
            <a:endParaRPr lang="ar-SA" sz="1400" dirty="0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FE3B7BC-8A5F-4BC5-B6FA-FED38A261C2C}"/>
              </a:ext>
            </a:extLst>
          </p:cNvPr>
          <p:cNvSpPr txBox="1"/>
          <p:nvPr/>
        </p:nvSpPr>
        <p:spPr>
          <a:xfrm>
            <a:off x="3361342" y="1253279"/>
            <a:ext cx="4663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cs typeface="(AH) Manal High" pitchFamily="2" charset="-78"/>
              </a:rPr>
              <a:t>الدرس الأول: إنشاء موقع ويب بلغة </a:t>
            </a:r>
            <a:r>
              <a:rPr lang="en-US" dirty="0">
                <a:cs typeface="(AH) Manal High" pitchFamily="2" charset="-78"/>
              </a:rPr>
              <a:t>HTML</a:t>
            </a:r>
            <a:endParaRPr lang="ar-SA" dirty="0">
              <a:cs typeface="(AH) Manal High" pitchFamily="2" charset="-78"/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8822EB1E-DDBA-4D36-9FC7-9B6E460626B4}"/>
              </a:ext>
            </a:extLst>
          </p:cNvPr>
          <p:cNvSpPr txBox="1"/>
          <p:nvPr/>
        </p:nvSpPr>
        <p:spPr>
          <a:xfrm>
            <a:off x="4490557" y="3724604"/>
            <a:ext cx="24055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dirty="0">
                <a:solidFill>
                  <a:srgbClr val="1F9CF0"/>
                </a:solidFill>
                <a:latin typeface="Sakkal Majalla" panose="02000000000000000000" pitchFamily="2" charset="-78"/>
                <a:cs typeface="(AH) Manal Black" pitchFamily="2" charset="-78"/>
              </a:rPr>
              <a:t>التطبيق العملي</a:t>
            </a:r>
            <a:endParaRPr lang="ar-SA" sz="3600" dirty="0">
              <a:solidFill>
                <a:srgbClr val="1F9CF0"/>
              </a:solidFill>
            </a:endParaRPr>
          </a:p>
        </p:txBody>
      </p:sp>
      <p:pic>
        <p:nvPicPr>
          <p:cNvPr id="36" name="صورة 35">
            <a:extLst>
              <a:ext uri="{FF2B5EF4-FFF2-40B4-BE49-F238E27FC236}">
                <a16:creationId xmlns:a16="http://schemas.microsoft.com/office/drawing/2014/main" id="{6034FFE5-452D-470C-BAE2-8FA89AA2B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532" y="3503814"/>
            <a:ext cx="1293678" cy="1542814"/>
          </a:xfrm>
          <a:prstGeom prst="rect">
            <a:avLst/>
          </a:prstGeom>
        </p:spPr>
      </p:pic>
      <p:sp>
        <p:nvSpPr>
          <p:cNvPr id="37" name="مربع نص 36">
            <a:extLst>
              <a:ext uri="{FF2B5EF4-FFF2-40B4-BE49-F238E27FC236}">
                <a16:creationId xmlns:a16="http://schemas.microsoft.com/office/drawing/2014/main" id="{C451324E-880C-4CB7-9B9D-ACF6E83510A1}"/>
              </a:ext>
            </a:extLst>
          </p:cNvPr>
          <p:cNvSpPr txBox="1"/>
          <p:nvPr/>
        </p:nvSpPr>
        <p:spPr>
          <a:xfrm>
            <a:off x="4020101" y="4370935"/>
            <a:ext cx="36652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65A9"/>
                </a:solidFill>
                <a:latin typeface="Sakkal Majalla" panose="02000000000000000000" pitchFamily="2" charset="-78"/>
                <a:cs typeface="(AH) Manal Black" pitchFamily="2" charset="-78"/>
              </a:rPr>
              <a:t>VISUAL STUDIO CODE</a:t>
            </a:r>
            <a:endParaRPr lang="ar-SA" sz="2800" dirty="0">
              <a:solidFill>
                <a:srgbClr val="0065A9"/>
              </a:solidFill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9253B94-BA37-40E4-99DE-885BD13112A7}"/>
              </a:ext>
            </a:extLst>
          </p:cNvPr>
          <p:cNvSpPr txBox="1"/>
          <p:nvPr/>
        </p:nvSpPr>
        <p:spPr>
          <a:xfrm>
            <a:off x="5377334" y="1929879"/>
            <a:ext cx="16274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>
                <a:solidFill>
                  <a:schemeClr val="accent1">
                    <a:lumMod val="75000"/>
                  </a:schemeClr>
                </a:solidFill>
                <a:cs typeface="(AH) Manal Black" pitchFamily="2" charset="-78"/>
              </a:rPr>
              <a:t>في هذا الدرس</a:t>
            </a:r>
            <a:endParaRPr lang="ar-SA" sz="280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E69FE08-BA01-43A5-B90B-09AF5DB046ED}"/>
              </a:ext>
            </a:extLst>
          </p:cNvPr>
          <p:cNvSpPr txBox="1"/>
          <p:nvPr/>
        </p:nvSpPr>
        <p:spPr>
          <a:xfrm>
            <a:off x="2778532" y="2575701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سنتعرف عملياً عليها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8204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id="{8D6D9032-6D0B-4A7C-9FFF-12651E65DCD6}"/>
              </a:ext>
            </a:extLst>
          </p:cNvPr>
          <p:cNvSpPr txBox="1"/>
          <p:nvPr/>
        </p:nvSpPr>
        <p:spPr>
          <a:xfrm>
            <a:off x="5042518" y="350598"/>
            <a:ext cx="22970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cs typeface="(AH) Manal High" pitchFamily="2" charset="-78"/>
              </a:rPr>
              <a:t>المادة: تقنية رقمية 1 - 1 </a:t>
            </a:r>
            <a:endParaRPr lang="ar-SA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8339B3C-0828-4627-82CC-CB374F9419DB}"/>
              </a:ext>
            </a:extLst>
          </p:cNvPr>
          <p:cNvSpPr txBox="1"/>
          <p:nvPr/>
        </p:nvSpPr>
        <p:spPr>
          <a:xfrm>
            <a:off x="3827376" y="832716"/>
            <a:ext cx="47273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dirty="0">
                <a:cs typeface="(AH) Manal High" pitchFamily="2" charset="-78"/>
              </a:rPr>
              <a:t>الوحدة الثالثة: البرمجة باستخدام لغة ترميز النص التشعبي </a:t>
            </a:r>
            <a:r>
              <a:rPr lang="en-US" sz="1400" dirty="0">
                <a:cs typeface="(AH) Manal High" pitchFamily="2" charset="-78"/>
              </a:rPr>
              <a:t>HTML</a:t>
            </a:r>
            <a:r>
              <a:rPr lang="ar-SA" sz="1400" dirty="0">
                <a:cs typeface="(AH) Manal High" pitchFamily="2" charset="-78"/>
              </a:rPr>
              <a:t> </a:t>
            </a:r>
            <a:endParaRPr lang="ar-SA" sz="1400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6F48DD8E-A208-47E2-92B7-BE1D9A6E5D4B}"/>
              </a:ext>
            </a:extLst>
          </p:cNvPr>
          <p:cNvSpPr txBox="1"/>
          <p:nvPr/>
        </p:nvSpPr>
        <p:spPr>
          <a:xfrm>
            <a:off x="5282268" y="1740607"/>
            <a:ext cx="16274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>
                <a:solidFill>
                  <a:schemeClr val="accent1">
                    <a:lumMod val="75000"/>
                  </a:schemeClr>
                </a:solidFill>
                <a:cs typeface="(AH) Manal Black" pitchFamily="2" charset="-78"/>
              </a:rPr>
              <a:t>في هذا الدرس</a:t>
            </a:r>
            <a:endParaRPr lang="ar-SA" sz="280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EEE6745-FC35-461B-9181-E8AD7F7796C5}"/>
              </a:ext>
            </a:extLst>
          </p:cNvPr>
          <p:cNvSpPr txBox="1"/>
          <p:nvPr/>
        </p:nvSpPr>
        <p:spPr>
          <a:xfrm>
            <a:off x="2773610" y="2199339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تعرفنا عمليا على:</a:t>
            </a:r>
            <a:endParaRPr lang="ar-SA" dirty="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64196BF9-1EBA-4EA4-B502-DCABD161A47A}"/>
              </a:ext>
            </a:extLst>
          </p:cNvPr>
          <p:cNvSpPr txBox="1"/>
          <p:nvPr/>
        </p:nvSpPr>
        <p:spPr>
          <a:xfrm>
            <a:off x="6830386" y="3768349"/>
            <a:ext cx="20378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وسوم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HTML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 الأساسية</a:t>
            </a:r>
            <a:endParaRPr lang="ar-SA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2C13C94-919A-48FA-982E-3B311F7F4D8D}"/>
              </a:ext>
            </a:extLst>
          </p:cNvPr>
          <p:cNvSpPr txBox="1"/>
          <p:nvPr/>
        </p:nvSpPr>
        <p:spPr>
          <a:xfrm>
            <a:off x="6673792" y="4318917"/>
            <a:ext cx="2194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العناوين</a:t>
            </a:r>
            <a:endParaRPr lang="ar-SA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9CC357F2-8D3C-46A7-87D9-978F8D97AFA6}"/>
              </a:ext>
            </a:extLst>
          </p:cNvPr>
          <p:cNvSpPr txBox="1"/>
          <p:nvPr/>
        </p:nvSpPr>
        <p:spPr>
          <a:xfrm>
            <a:off x="7317648" y="4869485"/>
            <a:ext cx="1550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إضافة فقرة</a:t>
            </a:r>
            <a:endParaRPr lang="ar-SA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A1F030A-21D3-4186-AF21-41E72418899B}"/>
              </a:ext>
            </a:extLst>
          </p:cNvPr>
          <p:cNvSpPr txBox="1"/>
          <p:nvPr/>
        </p:nvSpPr>
        <p:spPr>
          <a:xfrm>
            <a:off x="7158257" y="5420055"/>
            <a:ext cx="17099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إضافة</a:t>
            </a:r>
            <a:r>
              <a:rPr lang="ar-SA" dirty="0">
                <a:latin typeface="Sakkal Majalla" panose="02000000000000000000" pitchFamily="2" charset="-78"/>
                <a:cs typeface="(AH) Manal Black" pitchFamily="2" charset="-78"/>
              </a:rPr>
              <a:t>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سطر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FE3B7BC-8A5F-4BC5-B6FA-FED38A261C2C}"/>
              </a:ext>
            </a:extLst>
          </p:cNvPr>
          <p:cNvSpPr txBox="1"/>
          <p:nvPr/>
        </p:nvSpPr>
        <p:spPr>
          <a:xfrm>
            <a:off x="3361342" y="1253279"/>
            <a:ext cx="4663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cs typeface="(AH) Manal High" pitchFamily="2" charset="-78"/>
              </a:rPr>
              <a:t>الدرس الأول: إنشاء موقع ويب بلغة </a:t>
            </a:r>
            <a:r>
              <a:rPr lang="en-US" dirty="0">
                <a:cs typeface="(AH) Manal High" pitchFamily="2" charset="-78"/>
              </a:rPr>
              <a:t>HTML</a:t>
            </a:r>
            <a:endParaRPr lang="ar-SA" dirty="0">
              <a:cs typeface="(AH) Manal High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D1F02A34-11F0-436F-84B2-FAB6A92CCBD6}"/>
              </a:ext>
            </a:extLst>
          </p:cNvPr>
          <p:cNvSpPr txBox="1"/>
          <p:nvPr/>
        </p:nvSpPr>
        <p:spPr>
          <a:xfrm>
            <a:off x="6673792" y="2605657"/>
            <a:ext cx="2194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بنية صفحة الويب</a:t>
            </a:r>
            <a:endParaRPr lang="ar-SA" sz="2000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DE66ECC-D296-490F-AF22-93B5610FA14A}"/>
              </a:ext>
            </a:extLst>
          </p:cNvPr>
          <p:cNvSpPr txBox="1"/>
          <p:nvPr/>
        </p:nvSpPr>
        <p:spPr>
          <a:xfrm>
            <a:off x="6673792" y="3187003"/>
            <a:ext cx="2194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محرر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(AH) Manal Black" pitchFamily="2" charset="-78"/>
              </a:rPr>
              <a:t>HTML</a:t>
            </a:r>
            <a:endParaRPr lang="ar-SA" sz="2000" dirty="0">
              <a:latin typeface="Sakkal Majalla" panose="02000000000000000000" pitchFamily="2" charset="-78"/>
              <a:cs typeface="(AH) Manal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452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id="{EC84CC05-D847-4A69-9463-092E5981D934}"/>
              </a:ext>
            </a:extLst>
          </p:cNvPr>
          <p:cNvSpPr txBox="1"/>
          <p:nvPr/>
        </p:nvSpPr>
        <p:spPr>
          <a:xfrm>
            <a:off x="2039144" y="3638482"/>
            <a:ext cx="5625483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600" dirty="0">
                <a:latin typeface="29LT Bukra Bold Italic" panose="000B0903020204020204" pitchFamily="34" charset="-78"/>
                <a:cs typeface="(AH) Manal Black" pitchFamily="2" charset="-78"/>
              </a:rPr>
              <a:t>أشكر لكم حسن المتابعة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6AE942CE-A0E6-4844-B711-C5DF81F18B60}"/>
              </a:ext>
            </a:extLst>
          </p:cNvPr>
          <p:cNvSpPr txBox="1"/>
          <p:nvPr/>
        </p:nvSpPr>
        <p:spPr>
          <a:xfrm>
            <a:off x="5042518" y="350598"/>
            <a:ext cx="22970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cs typeface="(AH) Manal High" pitchFamily="2" charset="-78"/>
              </a:rPr>
              <a:t>المادة: تقنية رقمية 1 - 1 </a:t>
            </a:r>
            <a:endParaRPr lang="ar-SA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7143282-3746-45B1-9AB1-6FE770743773}"/>
              </a:ext>
            </a:extLst>
          </p:cNvPr>
          <p:cNvSpPr txBox="1"/>
          <p:nvPr/>
        </p:nvSpPr>
        <p:spPr>
          <a:xfrm>
            <a:off x="3827376" y="832716"/>
            <a:ext cx="47273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dirty="0">
                <a:cs typeface="(AH) Manal High" pitchFamily="2" charset="-78"/>
              </a:rPr>
              <a:t>الوحدة الثالثة: البرمجة باستخدام لغة ترميز النص التشعبي </a:t>
            </a:r>
            <a:r>
              <a:rPr lang="en-US" sz="1400" dirty="0">
                <a:cs typeface="(AH) Manal High" pitchFamily="2" charset="-78"/>
              </a:rPr>
              <a:t>HTML</a:t>
            </a:r>
            <a:r>
              <a:rPr lang="ar-SA" sz="1400" dirty="0">
                <a:cs typeface="(AH) Manal High" pitchFamily="2" charset="-78"/>
              </a:rPr>
              <a:t> </a:t>
            </a:r>
            <a:endParaRPr lang="ar-SA" sz="1400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24FDE984-CDDC-4AF7-B673-90DA4BFBC5A7}"/>
              </a:ext>
            </a:extLst>
          </p:cNvPr>
          <p:cNvSpPr txBox="1"/>
          <p:nvPr/>
        </p:nvSpPr>
        <p:spPr>
          <a:xfrm>
            <a:off x="3361342" y="1253279"/>
            <a:ext cx="4663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cs typeface="(AH) Manal High" pitchFamily="2" charset="-78"/>
              </a:rPr>
              <a:t>الدرس الأول: إنشاء موقع ويب بلغة </a:t>
            </a:r>
            <a:r>
              <a:rPr lang="en-US" dirty="0">
                <a:cs typeface="(AH) Manal High" pitchFamily="2" charset="-78"/>
              </a:rPr>
              <a:t>HTML</a:t>
            </a:r>
            <a:endParaRPr lang="ar-SA" dirty="0">
              <a:cs typeface="(AH) Manal Hig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14674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184</Words>
  <Application>Microsoft Office PowerPoint</Application>
  <PresentationFormat>شاشة عريضة</PresentationFormat>
  <Paragraphs>43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2" baseType="lpstr">
      <vt:lpstr>29LT Bukra Bold Italic</vt:lpstr>
      <vt:lpstr>ae_AlMateen</vt:lpstr>
      <vt:lpstr>Arial</vt:lpstr>
      <vt:lpstr>Calibri</vt:lpstr>
      <vt:lpstr>Calibri Light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عبدالله البداح</cp:lastModifiedBy>
  <cp:revision>31</cp:revision>
  <dcterms:created xsi:type="dcterms:W3CDTF">2020-09-01T14:46:23Z</dcterms:created>
  <dcterms:modified xsi:type="dcterms:W3CDTF">2021-08-22T19:45:37Z</dcterms:modified>
</cp:coreProperties>
</file>