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423" r:id="rId2"/>
    <p:sldId id="257" r:id="rId3"/>
    <p:sldId id="421" r:id="rId4"/>
    <p:sldId id="412" r:id="rId5"/>
    <p:sldId id="425" r:id="rId6"/>
    <p:sldId id="426" r:id="rId7"/>
    <p:sldId id="403" r:id="rId8"/>
    <p:sldId id="404" r:id="rId9"/>
    <p:sldId id="405" r:id="rId10"/>
    <p:sldId id="406" r:id="rId11"/>
    <p:sldId id="427" r:id="rId12"/>
    <p:sldId id="422" r:id="rId13"/>
    <p:sldId id="424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ACAAAA"/>
    <a:srgbClr val="EFEEEE"/>
    <a:srgbClr val="2FAB99"/>
    <a:srgbClr val="06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>
        <p:guide orient="horz" pos="16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الأول الثانوي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3739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3739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3739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3739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تقنية رقمية 1 - 1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موقع ويب بلغة </a:t>
            </a:r>
            <a:r>
              <a:rPr 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عبدالله خالد البداح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3739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501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DDB3B2B-0CA8-435B-883B-538A912E4C47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9DFE4D0-2A4B-4CE4-8193-A7805462879E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3C05347-C60D-4F01-A2A7-2B2BC9ABCE24}"/>
              </a:ext>
            </a:extLst>
          </p:cNvPr>
          <p:cNvSpPr txBox="1"/>
          <p:nvPr/>
        </p:nvSpPr>
        <p:spPr>
          <a:xfrm>
            <a:off x="7474591" y="1959531"/>
            <a:ext cx="155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إضافة فقرة</a:t>
            </a:r>
            <a:endParaRPr lang="ar-SA" sz="2400" dirty="0">
              <a:cs typeface="(AH) Manal Black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A6494E3-4F18-4EC6-BE75-BFBBBDFE4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 t="17670" r="13713" b="55180"/>
          <a:stretch/>
        </p:blipFill>
        <p:spPr>
          <a:xfrm>
            <a:off x="2244152" y="1880936"/>
            <a:ext cx="4278351" cy="78616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8418BB-6AD5-4477-973C-C70AC314A3E9}"/>
              </a:ext>
            </a:extLst>
          </p:cNvPr>
          <p:cNvSpPr txBox="1"/>
          <p:nvPr/>
        </p:nvSpPr>
        <p:spPr>
          <a:xfrm>
            <a:off x="1283518" y="2738811"/>
            <a:ext cx="7674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الفقرة هي من أهم العناصر في مستندات 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والتي يتم تعريفها بين الوسمين 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&lt;p&gt; &lt;/p&gt;</a:t>
            </a: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تكمن أهميتها في أنها توفر الفرصة لتقسيم النصوص إلى أجزاء أصغر مما يجعل قراء النص أكثر سهولة لزوار الموقع.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0CE3C91-8233-4DCF-BE16-8D3DAF985533}"/>
              </a:ext>
            </a:extLst>
          </p:cNvPr>
          <p:cNvSpPr txBox="1"/>
          <p:nvPr/>
        </p:nvSpPr>
        <p:spPr>
          <a:xfrm>
            <a:off x="7218411" y="4659244"/>
            <a:ext cx="1709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إضافة سطر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28E70A7-7C9A-42F4-B3AA-EC3ECFEA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1" b="26754"/>
          <a:stretch/>
        </p:blipFill>
        <p:spPr>
          <a:xfrm>
            <a:off x="1643698" y="4729814"/>
            <a:ext cx="2573710" cy="79710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92DF7E-4BBE-425C-ADA8-E54392945D90}"/>
              </a:ext>
            </a:extLst>
          </p:cNvPr>
          <p:cNvSpPr txBox="1"/>
          <p:nvPr/>
        </p:nvSpPr>
        <p:spPr>
          <a:xfrm>
            <a:off x="2386283" y="5383647"/>
            <a:ext cx="6638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إضافة سطر جديد في حال وضع وسم 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en-US" sz="24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br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/&gt;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يتم دمج المسافات الفارغة معًا في 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لتظهر كمسافة  فارغة واحدة.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D9970A-8AFF-4D54-95B7-F73A33D8C47C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33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D6D9032-6D0B-4A7C-9FFF-12651E65DCD6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339B3C-0828-4627-82CC-CB374F9419DB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F48DD8E-A208-47E2-92B7-BE1D9A6E5D4B}"/>
              </a:ext>
            </a:extLst>
          </p:cNvPr>
          <p:cNvSpPr txBox="1"/>
          <p:nvPr/>
        </p:nvSpPr>
        <p:spPr>
          <a:xfrm>
            <a:off x="4081593" y="1707020"/>
            <a:ext cx="3478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الوسوم المستخدمة في هذا الدرس</a:t>
            </a:r>
            <a:endParaRPr lang="ar-SA" sz="28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EE6745-FC35-461B-9181-E8AD7F7796C5}"/>
              </a:ext>
            </a:extLst>
          </p:cNvPr>
          <p:cNvSpPr txBox="1"/>
          <p:nvPr/>
        </p:nvSpPr>
        <p:spPr>
          <a:xfrm>
            <a:off x="7164198" y="2236325"/>
            <a:ext cx="1789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Sakkal Majalla" panose="02000000000000000000" pitchFamily="2" charset="-78"/>
              </a:rPr>
              <a:t>&lt;!DOCTYPE html&gt;</a:t>
            </a:r>
            <a:endParaRPr lang="ar-SA" dirty="0">
              <a:latin typeface="+mj-lt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FE3B7BC-8A5F-4BC5-B6FA-FED38A261C2C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6FC247F-A756-4E4B-8B2B-1B3D963AC1B7}"/>
              </a:ext>
            </a:extLst>
          </p:cNvPr>
          <p:cNvSpPr txBox="1"/>
          <p:nvPr/>
        </p:nvSpPr>
        <p:spPr>
          <a:xfrm>
            <a:off x="7633982" y="2761160"/>
            <a:ext cx="131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Sakkal Majalla" panose="02000000000000000000" pitchFamily="2" charset="-78"/>
              </a:rPr>
              <a:t>&lt;html&gt;</a:t>
            </a:r>
            <a:endParaRPr lang="ar-SA" dirty="0">
              <a:latin typeface="+mj-lt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5118AD0-08FF-4DAB-BAD3-26FD2F567C8C}"/>
              </a:ext>
            </a:extLst>
          </p:cNvPr>
          <p:cNvSpPr txBox="1"/>
          <p:nvPr/>
        </p:nvSpPr>
        <p:spPr>
          <a:xfrm>
            <a:off x="7633982" y="3285995"/>
            <a:ext cx="131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Sakkal Majalla" panose="02000000000000000000" pitchFamily="2" charset="-78"/>
              </a:rPr>
              <a:t>&lt;head&gt;</a:t>
            </a:r>
            <a:endParaRPr lang="ar-SA" dirty="0">
              <a:latin typeface="+mj-lt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6BC82F6-ECE6-4E1B-9754-DD30FFC49321}"/>
              </a:ext>
            </a:extLst>
          </p:cNvPr>
          <p:cNvSpPr txBox="1"/>
          <p:nvPr/>
        </p:nvSpPr>
        <p:spPr>
          <a:xfrm>
            <a:off x="7633982" y="3810830"/>
            <a:ext cx="131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Sakkal Majalla" panose="02000000000000000000" pitchFamily="2" charset="-78"/>
              </a:rPr>
              <a:t>&lt;body&gt;</a:t>
            </a:r>
            <a:endParaRPr lang="ar-SA" dirty="0">
              <a:latin typeface="+mj-lt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37ABE1F-80CF-4608-890A-5DB1A13F4209}"/>
              </a:ext>
            </a:extLst>
          </p:cNvPr>
          <p:cNvSpPr txBox="1"/>
          <p:nvPr/>
        </p:nvSpPr>
        <p:spPr>
          <a:xfrm>
            <a:off x="7633982" y="4335665"/>
            <a:ext cx="131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Sakkal Majalla" panose="02000000000000000000" pitchFamily="2" charset="-78"/>
              </a:rPr>
              <a:t>&lt;title&gt;</a:t>
            </a:r>
            <a:endParaRPr lang="ar-SA" dirty="0">
              <a:latin typeface="+mj-lt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A620D46-882A-4EAA-A35D-D750AAD3205C}"/>
              </a:ext>
            </a:extLst>
          </p:cNvPr>
          <p:cNvSpPr txBox="1"/>
          <p:nvPr/>
        </p:nvSpPr>
        <p:spPr>
          <a:xfrm>
            <a:off x="7633982" y="4860500"/>
            <a:ext cx="131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Sakkal Majalla" panose="02000000000000000000" pitchFamily="2" charset="-78"/>
              </a:rPr>
              <a:t>&lt;meta&gt;</a:t>
            </a:r>
            <a:endParaRPr lang="ar-SA" dirty="0">
              <a:latin typeface="+mj-lt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A42C2DE-E27E-4BB6-A941-F84CBCF5FE6B}"/>
              </a:ext>
            </a:extLst>
          </p:cNvPr>
          <p:cNvSpPr txBox="1"/>
          <p:nvPr/>
        </p:nvSpPr>
        <p:spPr>
          <a:xfrm>
            <a:off x="7633982" y="5385335"/>
            <a:ext cx="131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Sakkal Majalla" panose="02000000000000000000" pitchFamily="2" charset="-78"/>
              </a:rPr>
              <a:t>&lt;p&gt;</a:t>
            </a:r>
            <a:endParaRPr lang="ar-SA" dirty="0">
              <a:latin typeface="+mj-lt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CC5AA9B-9635-415F-B78B-DEB7481F7107}"/>
              </a:ext>
            </a:extLst>
          </p:cNvPr>
          <p:cNvSpPr txBox="1"/>
          <p:nvPr/>
        </p:nvSpPr>
        <p:spPr>
          <a:xfrm>
            <a:off x="7633982" y="5910170"/>
            <a:ext cx="131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Sakkal Majalla" panose="02000000000000000000" pitchFamily="2" charset="-78"/>
              </a:rPr>
              <a:t>&lt;h1&gt;….&lt;h6&gt;</a:t>
            </a:r>
            <a:endParaRPr lang="ar-SA" dirty="0">
              <a:latin typeface="+mj-lt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854E680-733B-4695-855A-63F3AC4BC9F6}"/>
              </a:ext>
            </a:extLst>
          </p:cNvPr>
          <p:cNvSpPr txBox="1"/>
          <p:nvPr/>
        </p:nvSpPr>
        <p:spPr>
          <a:xfrm>
            <a:off x="7633982" y="6435005"/>
            <a:ext cx="131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Sakkal Majalla" panose="02000000000000000000" pitchFamily="2" charset="-78"/>
              </a:rPr>
              <a:t>&lt;</a:t>
            </a:r>
            <a:r>
              <a:rPr lang="en-US" b="1" dirty="0" err="1">
                <a:latin typeface="+mj-lt"/>
                <a:cs typeface="Sakkal Majalla" panose="02000000000000000000" pitchFamily="2" charset="-78"/>
              </a:rPr>
              <a:t>br</a:t>
            </a:r>
            <a:r>
              <a:rPr lang="en-US" b="1" dirty="0">
                <a:latin typeface="+mj-lt"/>
                <a:cs typeface="Sakkal Majalla" panose="02000000000000000000" pitchFamily="2" charset="-78"/>
              </a:rPr>
              <a:t>&gt;</a:t>
            </a:r>
            <a:endParaRPr lang="ar-SA" dirty="0">
              <a:latin typeface="+mj-lt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D5167F0-C1B6-47D5-B0D0-46DEF611DAF4}"/>
              </a:ext>
            </a:extLst>
          </p:cNvPr>
          <p:cNvSpPr txBox="1"/>
          <p:nvPr/>
        </p:nvSpPr>
        <p:spPr>
          <a:xfrm>
            <a:off x="378190" y="2221590"/>
            <a:ext cx="689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+mj-lt"/>
                <a:cs typeface="Sakkal Majalla" panose="02000000000000000000" pitchFamily="2" charset="-78"/>
              </a:rPr>
              <a:t>تحدد أن هذا المستند هو مستند </a:t>
            </a:r>
            <a:r>
              <a:rPr lang="en-US" sz="2400" b="1" dirty="0">
                <a:latin typeface="+mj-lt"/>
                <a:cs typeface="Sakkal Majalla" panose="02000000000000000000" pitchFamily="2" charset="-78"/>
              </a:rPr>
              <a:t>html</a:t>
            </a:r>
            <a:endParaRPr lang="ar-SA" sz="2400" dirty="0">
              <a:latin typeface="+mj-lt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B3EE6A7-7FD2-4C26-B116-41596D4ACCE6}"/>
              </a:ext>
            </a:extLst>
          </p:cNvPr>
          <p:cNvSpPr txBox="1"/>
          <p:nvPr/>
        </p:nvSpPr>
        <p:spPr>
          <a:xfrm>
            <a:off x="378190" y="2746425"/>
            <a:ext cx="689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+mj-lt"/>
                <a:cs typeface="Sakkal Majalla" panose="02000000000000000000" pitchFamily="2" charset="-78"/>
              </a:rPr>
              <a:t>تعتبر الحاوية للعناصر الأخرى</a:t>
            </a:r>
            <a:endParaRPr lang="ar-SA" sz="2400" dirty="0">
              <a:latin typeface="+mj-lt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CBA6510-30CD-4C59-91A4-123A34E51FDB}"/>
              </a:ext>
            </a:extLst>
          </p:cNvPr>
          <p:cNvSpPr txBox="1"/>
          <p:nvPr/>
        </p:nvSpPr>
        <p:spPr>
          <a:xfrm>
            <a:off x="378190" y="3271260"/>
            <a:ext cx="689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+mj-lt"/>
                <a:cs typeface="Sakkal Majalla" panose="02000000000000000000" pitchFamily="2" charset="-78"/>
              </a:rPr>
              <a:t>يكون بها أوامر عنوان الموقع وأوامر الميتا تاج والربط بالملفات البرمجية الأخرى</a:t>
            </a:r>
            <a:endParaRPr lang="ar-SA" sz="2400" dirty="0">
              <a:latin typeface="+mj-lt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C16C3D3-13D5-4700-808E-438069BF9F19}"/>
              </a:ext>
            </a:extLst>
          </p:cNvPr>
          <p:cNvSpPr txBox="1"/>
          <p:nvPr/>
        </p:nvSpPr>
        <p:spPr>
          <a:xfrm>
            <a:off x="378190" y="3796095"/>
            <a:ext cx="689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+mj-lt"/>
                <a:cs typeface="Sakkal Majalla" panose="02000000000000000000" pitchFamily="2" charset="-78"/>
              </a:rPr>
              <a:t>هنا الأوامر الخاصة ببرمجة ما بداخل الصفحة</a:t>
            </a:r>
            <a:endParaRPr lang="ar-SA" sz="2400" dirty="0">
              <a:latin typeface="+mj-lt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970FFC7-8094-435A-89FE-05B591A2A849}"/>
              </a:ext>
            </a:extLst>
          </p:cNvPr>
          <p:cNvSpPr txBox="1"/>
          <p:nvPr/>
        </p:nvSpPr>
        <p:spPr>
          <a:xfrm>
            <a:off x="378190" y="4320930"/>
            <a:ext cx="689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+mj-lt"/>
                <a:cs typeface="Sakkal Majalla" panose="02000000000000000000" pitchFamily="2" charset="-78"/>
              </a:rPr>
              <a:t>للعنوان الخارجي</a:t>
            </a:r>
            <a:endParaRPr lang="ar-SA" sz="2400" dirty="0">
              <a:latin typeface="+mj-lt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3F924CF-C48D-4E5A-85A1-F9EED8DBBA6A}"/>
              </a:ext>
            </a:extLst>
          </p:cNvPr>
          <p:cNvSpPr txBox="1"/>
          <p:nvPr/>
        </p:nvSpPr>
        <p:spPr>
          <a:xfrm>
            <a:off x="378190" y="4845765"/>
            <a:ext cx="689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+mj-lt"/>
                <a:cs typeface="Sakkal Majalla" panose="02000000000000000000" pitchFamily="2" charset="-78"/>
              </a:rPr>
              <a:t>مجموعة من الأوامر الخاصة كترميز الموقع وربطه بمحركات البحث</a:t>
            </a:r>
            <a:endParaRPr lang="ar-SA" sz="2400" dirty="0">
              <a:latin typeface="+mj-lt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A207A35-8D1E-4A6E-BD54-584E8E8D31FC}"/>
              </a:ext>
            </a:extLst>
          </p:cNvPr>
          <p:cNvSpPr txBox="1"/>
          <p:nvPr/>
        </p:nvSpPr>
        <p:spPr>
          <a:xfrm>
            <a:off x="378190" y="5370600"/>
            <a:ext cx="689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+mj-lt"/>
                <a:cs typeface="Sakkal Majalla" panose="02000000000000000000" pitchFamily="2" charset="-78"/>
              </a:rPr>
              <a:t>تحديد فقرة</a:t>
            </a:r>
            <a:endParaRPr lang="ar-SA" sz="2400" dirty="0">
              <a:latin typeface="+mj-lt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DC1D4F6-7856-4940-B44F-638F73B91811}"/>
              </a:ext>
            </a:extLst>
          </p:cNvPr>
          <p:cNvSpPr txBox="1"/>
          <p:nvPr/>
        </p:nvSpPr>
        <p:spPr>
          <a:xfrm>
            <a:off x="378190" y="5895435"/>
            <a:ext cx="689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+mj-lt"/>
                <a:cs typeface="Sakkal Majalla" panose="02000000000000000000" pitchFamily="2" charset="-78"/>
              </a:rPr>
              <a:t>حجم الخط</a:t>
            </a:r>
            <a:endParaRPr lang="ar-SA" sz="2400" dirty="0">
              <a:latin typeface="+mj-lt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F972613-80AB-4421-ABF7-615D4319DBDF}"/>
              </a:ext>
            </a:extLst>
          </p:cNvPr>
          <p:cNvSpPr txBox="1"/>
          <p:nvPr/>
        </p:nvSpPr>
        <p:spPr>
          <a:xfrm>
            <a:off x="378190" y="6420270"/>
            <a:ext cx="689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+mj-lt"/>
                <a:cs typeface="Sakkal Majalla" panose="02000000000000000000" pitchFamily="2" charset="-78"/>
              </a:rPr>
              <a:t>لإضافة سطر فاصل</a:t>
            </a:r>
            <a:endParaRPr lang="ar-S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0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D6D9032-6D0B-4A7C-9FFF-12651E65DCD6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339B3C-0828-4627-82CC-CB374F9419DB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F48DD8E-A208-47E2-92B7-BE1D9A6E5D4B}"/>
              </a:ext>
            </a:extLst>
          </p:cNvPr>
          <p:cNvSpPr txBox="1"/>
          <p:nvPr/>
        </p:nvSpPr>
        <p:spPr>
          <a:xfrm>
            <a:off x="5282268" y="1740607"/>
            <a:ext cx="162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في هذا الدرس</a:t>
            </a:r>
            <a:endParaRPr lang="ar-SA" sz="28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EE6745-FC35-461B-9181-E8AD7F7796C5}"/>
              </a:ext>
            </a:extLst>
          </p:cNvPr>
          <p:cNvSpPr txBox="1"/>
          <p:nvPr/>
        </p:nvSpPr>
        <p:spPr>
          <a:xfrm>
            <a:off x="2773610" y="219933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تعرفنا على:</a:t>
            </a:r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4196BF9-1EBA-4EA4-B502-DCABD161A47A}"/>
              </a:ext>
            </a:extLst>
          </p:cNvPr>
          <p:cNvSpPr txBox="1"/>
          <p:nvPr/>
        </p:nvSpPr>
        <p:spPr>
          <a:xfrm>
            <a:off x="6830386" y="3768349"/>
            <a:ext cx="2037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وسوم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HTML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 الأساسية</a:t>
            </a:r>
            <a:endParaRPr lang="ar-SA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2C13C94-919A-48FA-982E-3B311F7F4D8D}"/>
              </a:ext>
            </a:extLst>
          </p:cNvPr>
          <p:cNvSpPr txBox="1"/>
          <p:nvPr/>
        </p:nvSpPr>
        <p:spPr>
          <a:xfrm>
            <a:off x="6673792" y="4318917"/>
            <a:ext cx="2194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العناوين</a:t>
            </a:r>
            <a:endParaRPr lang="ar-SA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CC357F2-8D3C-46A7-87D9-978F8D97AFA6}"/>
              </a:ext>
            </a:extLst>
          </p:cNvPr>
          <p:cNvSpPr txBox="1"/>
          <p:nvPr/>
        </p:nvSpPr>
        <p:spPr>
          <a:xfrm>
            <a:off x="7317648" y="4869485"/>
            <a:ext cx="155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إضافة فقرة</a:t>
            </a:r>
            <a:endParaRPr lang="ar-SA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1F030A-21D3-4186-AF21-41E72418899B}"/>
              </a:ext>
            </a:extLst>
          </p:cNvPr>
          <p:cNvSpPr txBox="1"/>
          <p:nvPr/>
        </p:nvSpPr>
        <p:spPr>
          <a:xfrm>
            <a:off x="7158257" y="5420055"/>
            <a:ext cx="1709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إضافة</a:t>
            </a:r>
            <a:r>
              <a:rPr lang="ar-SA" dirty="0">
                <a:latin typeface="Sakkal Majalla" panose="02000000000000000000" pitchFamily="2" charset="-78"/>
                <a:cs typeface="(AH) Manal Black" pitchFamily="2" charset="-78"/>
              </a:rPr>
              <a:t>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سطر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FE3B7BC-8A5F-4BC5-B6FA-FED38A261C2C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1F02A34-11F0-436F-84B2-FAB6A92CCBD6}"/>
              </a:ext>
            </a:extLst>
          </p:cNvPr>
          <p:cNvSpPr txBox="1"/>
          <p:nvPr/>
        </p:nvSpPr>
        <p:spPr>
          <a:xfrm>
            <a:off x="6673792" y="2605657"/>
            <a:ext cx="2194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بنية صفحة الويب</a:t>
            </a:r>
            <a:endParaRPr lang="ar-SA" sz="20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DE66ECC-D296-490F-AF22-93B5610FA14A}"/>
              </a:ext>
            </a:extLst>
          </p:cNvPr>
          <p:cNvSpPr txBox="1"/>
          <p:nvPr/>
        </p:nvSpPr>
        <p:spPr>
          <a:xfrm>
            <a:off x="6673792" y="3187003"/>
            <a:ext cx="2194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محرر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HTML</a:t>
            </a:r>
            <a:endParaRPr lang="ar-SA" sz="20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AC4C2BE-BB8D-4E3E-B44B-F6790AD275CF}"/>
              </a:ext>
            </a:extLst>
          </p:cNvPr>
          <p:cNvSpPr txBox="1"/>
          <p:nvPr/>
        </p:nvSpPr>
        <p:spPr>
          <a:xfrm>
            <a:off x="5389577" y="5970623"/>
            <a:ext cx="3478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الوسوم المستخدمة في هذا الدرس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745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C84CC05-D847-4A69-9463-092E5981D934}"/>
              </a:ext>
            </a:extLst>
          </p:cNvPr>
          <p:cNvSpPr txBox="1"/>
          <p:nvPr/>
        </p:nvSpPr>
        <p:spPr>
          <a:xfrm>
            <a:off x="2039144" y="3638482"/>
            <a:ext cx="562548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latin typeface="29LT Bukra Bold Italic" panose="000B0903020204020204" pitchFamily="34" charset="-78"/>
                <a:cs typeface="(AH) Manal Black" pitchFamily="2" charset="-78"/>
              </a:rPr>
              <a:t>أشكر لكم حسن المتابعة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E942CE-A0E6-4844-B711-C5DF81F18B60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143282-3746-45B1-9AB1-6FE770743773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FDE984-CDDC-4AF7-B673-90DA4BFBC5A7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146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07297D98-FBF9-49BA-9103-18AB7471996E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8B62D33-A339-40D3-881E-D2CE1EECE31A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C002CA2-30AE-4B81-AB80-C9CEBF8E94D2}"/>
              </a:ext>
            </a:extLst>
          </p:cNvPr>
          <p:cNvSpPr txBox="1"/>
          <p:nvPr/>
        </p:nvSpPr>
        <p:spPr>
          <a:xfrm>
            <a:off x="3037233" y="1728852"/>
            <a:ext cx="6117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00206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الدرس السابق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6CDC9FE-A0D0-4CFB-BC41-65BD9687A7BD}"/>
              </a:ext>
            </a:extLst>
          </p:cNvPr>
          <p:cNvSpPr txBox="1"/>
          <p:nvPr/>
        </p:nvSpPr>
        <p:spPr>
          <a:xfrm>
            <a:off x="2960910" y="2297286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تعرفنا على :</a:t>
            </a:r>
            <a:endParaRPr lang="ar-SA" sz="3200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FAA72AB-F26D-42E8-9927-C79C02C62E6B}"/>
              </a:ext>
            </a:extLst>
          </p:cNvPr>
          <p:cNvSpPr txBox="1"/>
          <p:nvPr/>
        </p:nvSpPr>
        <p:spPr>
          <a:xfrm>
            <a:off x="5921678" y="2882062"/>
            <a:ext cx="3057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ماهي صفحة الويب؟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1E53A26-C073-4F43-B149-9BDB5D3AF90A}"/>
              </a:ext>
            </a:extLst>
          </p:cNvPr>
          <p:cNvSpPr txBox="1"/>
          <p:nvPr/>
        </p:nvSpPr>
        <p:spPr>
          <a:xfrm>
            <a:off x="6248522" y="3426303"/>
            <a:ext cx="2730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ما هو موقع الويب؟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4509950-446B-44F4-8FD1-4B60FB863EB0}"/>
              </a:ext>
            </a:extLst>
          </p:cNvPr>
          <p:cNvSpPr txBox="1"/>
          <p:nvPr/>
        </p:nvSpPr>
        <p:spPr>
          <a:xfrm>
            <a:off x="6132461" y="3970544"/>
            <a:ext cx="2846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مكونات موقع الويب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EDA7035-3D63-4339-96B4-BDA04636B053}"/>
              </a:ext>
            </a:extLst>
          </p:cNvPr>
          <p:cNvSpPr txBox="1"/>
          <p:nvPr/>
        </p:nvSpPr>
        <p:spPr>
          <a:xfrm>
            <a:off x="6488644" y="4514784"/>
            <a:ext cx="249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ماهي الـ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HTML </a:t>
            </a:r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 ؟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7690D01-41EC-4DAF-A038-CE30C7DDD1C7}"/>
              </a:ext>
            </a:extLst>
          </p:cNvPr>
          <p:cNvSpPr txBox="1"/>
          <p:nvPr/>
        </p:nvSpPr>
        <p:spPr>
          <a:xfrm>
            <a:off x="3954521" y="5603266"/>
            <a:ext cx="5024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النص التشعبي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(Hypertext)</a:t>
            </a:r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 والعلامات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(Markup)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DD882AB7-D45C-4A5B-B147-24E6954A6B23}"/>
              </a:ext>
            </a:extLst>
          </p:cNvPr>
          <p:cNvSpPr txBox="1">
            <a:spLocks/>
          </p:cNvSpPr>
          <p:nvPr/>
        </p:nvSpPr>
        <p:spPr>
          <a:xfrm>
            <a:off x="5686133" y="6147506"/>
            <a:ext cx="3292623" cy="46166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كيف تعمل لغة 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HTML</a:t>
            </a:r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 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07AB8D3-4CDD-4D0D-AC4E-E3710983CCA5}"/>
              </a:ext>
            </a:extLst>
          </p:cNvPr>
          <p:cNvGrpSpPr/>
          <p:nvPr/>
        </p:nvGrpSpPr>
        <p:grpSpPr>
          <a:xfrm>
            <a:off x="4617029" y="5047486"/>
            <a:ext cx="4292098" cy="498742"/>
            <a:chOff x="4617029" y="5047486"/>
            <a:chExt cx="4292098" cy="498742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40455D0-A9C0-4A7C-8E25-6D3ABC558AA6}"/>
                </a:ext>
              </a:extLst>
            </p:cNvPr>
            <p:cNvSpPr txBox="1"/>
            <p:nvPr/>
          </p:nvSpPr>
          <p:spPr>
            <a:xfrm>
              <a:off x="4617029" y="5084563"/>
              <a:ext cx="39767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400" dirty="0">
                  <a:latin typeface="Sakkal Majalla" panose="02000000000000000000" pitchFamily="2" charset="-78"/>
                  <a:cs typeface="(AH) Manal Black" pitchFamily="2" charset="-78"/>
                </a:rPr>
                <a:t>إيجابيات وسلبيات </a:t>
              </a:r>
              <a:r>
                <a:rPr lang="en-US" sz="2400" dirty="0">
                  <a:latin typeface="Sakkal Majalla" panose="02000000000000000000" pitchFamily="2" charset="-78"/>
                  <a:cs typeface="(AH) Manal Black" pitchFamily="2" charset="-78"/>
                </a:rPr>
                <a:t>HTML</a:t>
              </a:r>
              <a:endParaRPr lang="ar-SA" sz="2400" dirty="0">
                <a:latin typeface="Sakkal Majalla" panose="02000000000000000000" pitchFamily="2" charset="-78"/>
                <a:cs typeface="(AH) Manal Black" pitchFamily="2" charset="-78"/>
              </a:endParaRPr>
            </a:p>
          </p:txBody>
        </p:sp>
        <p:pic>
          <p:nvPicPr>
            <p:cNvPr id="25" name="رسم 24" descr="علامة الإبهام لأعلى مع تعبئة خالصة">
              <a:extLst>
                <a:ext uri="{FF2B5EF4-FFF2-40B4-BE49-F238E27FC236}">
                  <a16:creationId xmlns:a16="http://schemas.microsoft.com/office/drawing/2014/main" id="{5A49AF82-9A37-4A4F-889F-A8C51934C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01" y="5047486"/>
              <a:ext cx="438726" cy="441705"/>
            </a:xfrm>
            <a:prstGeom prst="rect">
              <a:avLst/>
            </a:prstGeom>
          </p:spPr>
        </p:pic>
        <p:pic>
          <p:nvPicPr>
            <p:cNvPr id="26" name="رسم 25" descr="علامة الإبهام لأعلى مع تعبئة خالصة">
              <a:extLst>
                <a:ext uri="{FF2B5EF4-FFF2-40B4-BE49-F238E27FC236}">
                  <a16:creationId xmlns:a16="http://schemas.microsoft.com/office/drawing/2014/main" id="{37518F8D-B711-4F43-8B72-9C245C82A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921678" y="5142281"/>
              <a:ext cx="395977" cy="398666"/>
            </a:xfrm>
            <a:prstGeom prst="rect">
              <a:avLst/>
            </a:prstGeom>
          </p:spPr>
        </p:pic>
      </p:grp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A986BB4-0557-4715-A416-958AC33B8BF8}"/>
              </a:ext>
            </a:extLst>
          </p:cNvPr>
          <p:cNvSpPr txBox="1"/>
          <p:nvPr/>
        </p:nvSpPr>
        <p:spPr>
          <a:xfrm>
            <a:off x="3037233" y="2673301"/>
            <a:ext cx="2236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ملف منظم يحتوي على:</a:t>
            </a:r>
            <a:endParaRPr lang="ar-SA" sz="2000" dirty="0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5318F48-BDBA-42A2-B4F9-02DA3062CE53}"/>
              </a:ext>
            </a:extLst>
          </p:cNvPr>
          <p:cNvSpPr txBox="1"/>
          <p:nvPr/>
        </p:nvSpPr>
        <p:spPr>
          <a:xfrm>
            <a:off x="4169090" y="3130431"/>
            <a:ext cx="1394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نصوص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4C40441-C61A-4DAA-9AF9-E177FAFC5929}"/>
              </a:ext>
            </a:extLst>
          </p:cNvPr>
          <p:cNvSpPr txBox="1"/>
          <p:nvPr/>
        </p:nvSpPr>
        <p:spPr>
          <a:xfrm>
            <a:off x="3850550" y="3125876"/>
            <a:ext cx="54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صور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F64CF1E-F808-4ED6-9CF3-4F52341A14A1}"/>
              </a:ext>
            </a:extLst>
          </p:cNvPr>
          <p:cNvSpPr txBox="1"/>
          <p:nvPr/>
        </p:nvSpPr>
        <p:spPr>
          <a:xfrm>
            <a:off x="2123878" y="3125876"/>
            <a:ext cx="1279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وسائط متعددة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82E47C0-DACB-486F-8495-363DDF625957}"/>
              </a:ext>
            </a:extLst>
          </p:cNvPr>
          <p:cNvSpPr txBox="1"/>
          <p:nvPr/>
        </p:nvSpPr>
        <p:spPr>
          <a:xfrm>
            <a:off x="145325" y="3144964"/>
            <a:ext cx="184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ارتباطات تشعبية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D2D0FFB-8CC1-4268-B450-1F12A962A6BE}"/>
              </a:ext>
            </a:extLst>
          </p:cNvPr>
          <p:cNvSpPr txBox="1"/>
          <p:nvPr/>
        </p:nvSpPr>
        <p:spPr>
          <a:xfrm>
            <a:off x="19862" y="4180397"/>
            <a:ext cx="481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عرضها جميعاً باستخدام متصفح الويب</a:t>
            </a:r>
            <a:endParaRPr lang="ar-SA" sz="2000" dirty="0"/>
          </a:p>
        </p:txBody>
      </p:sp>
      <p:pic>
        <p:nvPicPr>
          <p:cNvPr id="59" name="رسم 58" descr="مستند مع تعبئة خالصة">
            <a:extLst>
              <a:ext uri="{FF2B5EF4-FFF2-40B4-BE49-F238E27FC236}">
                <a16:creationId xmlns:a16="http://schemas.microsoft.com/office/drawing/2014/main" id="{DAD618FC-5C52-4EB8-92DD-C28E1EF10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6302" y="3533065"/>
            <a:ext cx="619053" cy="619053"/>
          </a:xfrm>
          <a:prstGeom prst="rect">
            <a:avLst/>
          </a:prstGeom>
        </p:spPr>
      </p:pic>
      <p:pic>
        <p:nvPicPr>
          <p:cNvPr id="60" name="رسم 59" descr="الصور مع تعبئة خالصة">
            <a:extLst>
              <a:ext uri="{FF2B5EF4-FFF2-40B4-BE49-F238E27FC236}">
                <a16:creationId xmlns:a16="http://schemas.microsoft.com/office/drawing/2014/main" id="{2B31211B-3BAF-48A6-8402-585A6015D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0862" y="3518836"/>
            <a:ext cx="619053" cy="619053"/>
          </a:xfrm>
          <a:prstGeom prst="rect">
            <a:avLst/>
          </a:prstGeom>
        </p:spPr>
      </p:pic>
      <p:pic>
        <p:nvPicPr>
          <p:cNvPr id="61" name="رسم 60" descr="كاميرا فيديو مع تعبئة خالصة">
            <a:extLst>
              <a:ext uri="{FF2B5EF4-FFF2-40B4-BE49-F238E27FC236}">
                <a16:creationId xmlns:a16="http://schemas.microsoft.com/office/drawing/2014/main" id="{F6ACE91C-A04B-48EC-8E02-0F0B1BA36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94639" y="3426302"/>
            <a:ext cx="619053" cy="619053"/>
          </a:xfrm>
          <a:prstGeom prst="rect">
            <a:avLst/>
          </a:prstGeom>
        </p:spPr>
      </p:pic>
      <p:pic>
        <p:nvPicPr>
          <p:cNvPr id="62" name="رسم 61" descr="ارتباط مع تعبئة خالصة">
            <a:extLst>
              <a:ext uri="{FF2B5EF4-FFF2-40B4-BE49-F238E27FC236}">
                <a16:creationId xmlns:a16="http://schemas.microsoft.com/office/drawing/2014/main" id="{9A667862-3CAA-4902-A214-C661DAD77E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2419" y="3495208"/>
            <a:ext cx="619053" cy="619053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9A9EE5B-CD07-4547-8D1F-8D45D889D33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4271" r="5839" b="5604"/>
          <a:stretch/>
        </p:blipFill>
        <p:spPr>
          <a:xfrm>
            <a:off x="2763596" y="4695172"/>
            <a:ext cx="573121" cy="570524"/>
          </a:xfrm>
          <a:prstGeom prst="ellipse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E9C3BBCE-4EB6-47EF-9EA7-E61F16D188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95" y="4646643"/>
            <a:ext cx="591480" cy="610693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E10C8174-E7D9-4C56-BCAD-4AB5D153FB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70" y="4666427"/>
            <a:ext cx="620043" cy="620043"/>
          </a:xfrm>
          <a:prstGeom prst="rect">
            <a:avLst/>
          </a:pr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7C3157B0-B0A4-470E-BDCC-5FD33B4E2359}"/>
              </a:ext>
            </a:extLst>
          </p:cNvPr>
          <p:cNvSpPr/>
          <p:nvPr/>
        </p:nvSpPr>
        <p:spPr>
          <a:xfrm>
            <a:off x="478172" y="2519376"/>
            <a:ext cx="5354376" cy="3322041"/>
          </a:xfrm>
          <a:custGeom>
            <a:avLst/>
            <a:gdLst>
              <a:gd name="connsiteX0" fmla="*/ 5352177 w 5354376"/>
              <a:gd name="connsiteY0" fmla="*/ 679509 h 3322041"/>
              <a:gd name="connsiteX1" fmla="*/ 5352177 w 5354376"/>
              <a:gd name="connsiteY1" fmla="*/ 679509 h 3322041"/>
              <a:gd name="connsiteX2" fmla="*/ 5276676 w 5354376"/>
              <a:gd name="connsiteY2" fmla="*/ 570452 h 3322041"/>
              <a:gd name="connsiteX3" fmla="*/ 5251509 w 5354376"/>
              <a:gd name="connsiteY3" fmla="*/ 528507 h 3322041"/>
              <a:gd name="connsiteX4" fmla="*/ 5201175 w 5354376"/>
              <a:gd name="connsiteY4" fmla="*/ 469784 h 3322041"/>
              <a:gd name="connsiteX5" fmla="*/ 5125674 w 5354376"/>
              <a:gd name="connsiteY5" fmla="*/ 360727 h 3322041"/>
              <a:gd name="connsiteX6" fmla="*/ 5083729 w 5354376"/>
              <a:gd name="connsiteY6" fmla="*/ 302004 h 3322041"/>
              <a:gd name="connsiteX7" fmla="*/ 5008228 w 5354376"/>
              <a:gd name="connsiteY7" fmla="*/ 251670 h 3322041"/>
              <a:gd name="connsiteX8" fmla="*/ 4907560 w 5354376"/>
              <a:gd name="connsiteY8" fmla="*/ 167780 h 3322041"/>
              <a:gd name="connsiteX9" fmla="*/ 4790114 w 5354376"/>
              <a:gd name="connsiteY9" fmla="*/ 109057 h 3322041"/>
              <a:gd name="connsiteX10" fmla="*/ 4504889 w 5354376"/>
              <a:gd name="connsiteY10" fmla="*/ 67112 h 3322041"/>
              <a:gd name="connsiteX11" fmla="*/ 4362276 w 5354376"/>
              <a:gd name="connsiteY11" fmla="*/ 50334 h 3322041"/>
              <a:gd name="connsiteX12" fmla="*/ 4051883 w 5354376"/>
              <a:gd name="connsiteY12" fmla="*/ 25167 h 3322041"/>
              <a:gd name="connsiteX13" fmla="*/ 3951215 w 5354376"/>
              <a:gd name="connsiteY13" fmla="*/ 16778 h 3322041"/>
              <a:gd name="connsiteX14" fmla="*/ 3020037 w 5354376"/>
              <a:gd name="connsiteY14" fmla="*/ 0 h 3322041"/>
              <a:gd name="connsiteX15" fmla="*/ 2810312 w 5354376"/>
              <a:gd name="connsiteY15" fmla="*/ 16778 h 3322041"/>
              <a:gd name="connsiteX16" fmla="*/ 2441197 w 5354376"/>
              <a:gd name="connsiteY16" fmla="*/ 83890 h 3322041"/>
              <a:gd name="connsiteX17" fmla="*/ 2348918 w 5354376"/>
              <a:gd name="connsiteY17" fmla="*/ 125835 h 3322041"/>
              <a:gd name="connsiteX18" fmla="*/ 1837189 w 5354376"/>
              <a:gd name="connsiteY18" fmla="*/ 151002 h 3322041"/>
              <a:gd name="connsiteX19" fmla="*/ 1627465 w 5354376"/>
              <a:gd name="connsiteY19" fmla="*/ 159391 h 3322041"/>
              <a:gd name="connsiteX20" fmla="*/ 1535186 w 5354376"/>
              <a:gd name="connsiteY20" fmla="*/ 167780 h 3322041"/>
              <a:gd name="connsiteX21" fmla="*/ 1426129 w 5354376"/>
              <a:gd name="connsiteY21" fmla="*/ 159391 h 3322041"/>
              <a:gd name="connsiteX22" fmla="*/ 1157681 w 5354376"/>
              <a:gd name="connsiteY22" fmla="*/ 192947 h 3322041"/>
              <a:gd name="connsiteX23" fmla="*/ 1015068 w 5354376"/>
              <a:gd name="connsiteY23" fmla="*/ 209725 h 3322041"/>
              <a:gd name="connsiteX24" fmla="*/ 805344 w 5354376"/>
              <a:gd name="connsiteY24" fmla="*/ 268448 h 3322041"/>
              <a:gd name="connsiteX25" fmla="*/ 604008 w 5354376"/>
              <a:gd name="connsiteY25" fmla="*/ 377505 h 3322041"/>
              <a:gd name="connsiteX26" fmla="*/ 503340 w 5354376"/>
              <a:gd name="connsiteY26" fmla="*/ 411061 h 3322041"/>
              <a:gd name="connsiteX27" fmla="*/ 327171 w 5354376"/>
              <a:gd name="connsiteY27" fmla="*/ 478173 h 3322041"/>
              <a:gd name="connsiteX28" fmla="*/ 268448 w 5354376"/>
              <a:gd name="connsiteY28" fmla="*/ 520118 h 3322041"/>
              <a:gd name="connsiteX29" fmla="*/ 201336 w 5354376"/>
              <a:gd name="connsiteY29" fmla="*/ 553674 h 3322041"/>
              <a:gd name="connsiteX30" fmla="*/ 142613 w 5354376"/>
              <a:gd name="connsiteY30" fmla="*/ 604008 h 3322041"/>
              <a:gd name="connsiteX31" fmla="*/ 117446 w 5354376"/>
              <a:gd name="connsiteY31" fmla="*/ 620786 h 3322041"/>
              <a:gd name="connsiteX32" fmla="*/ 67112 w 5354376"/>
              <a:gd name="connsiteY32" fmla="*/ 721453 h 3322041"/>
              <a:gd name="connsiteX33" fmla="*/ 0 w 5354376"/>
              <a:gd name="connsiteY33" fmla="*/ 931178 h 3322041"/>
              <a:gd name="connsiteX34" fmla="*/ 25167 w 5354376"/>
              <a:gd name="connsiteY34" fmla="*/ 1157681 h 3322041"/>
              <a:gd name="connsiteX35" fmla="*/ 176169 w 5354376"/>
              <a:gd name="connsiteY35" fmla="*/ 1442907 h 3322041"/>
              <a:gd name="connsiteX36" fmla="*/ 234892 w 5354376"/>
              <a:gd name="connsiteY36" fmla="*/ 1577131 h 3322041"/>
              <a:gd name="connsiteX37" fmla="*/ 260059 w 5354376"/>
              <a:gd name="connsiteY37" fmla="*/ 1694576 h 3322041"/>
              <a:gd name="connsiteX38" fmla="*/ 343949 w 5354376"/>
              <a:gd name="connsiteY38" fmla="*/ 2139193 h 3322041"/>
              <a:gd name="connsiteX39" fmla="*/ 419450 w 5354376"/>
              <a:gd name="connsiteY39" fmla="*/ 2206305 h 3322041"/>
              <a:gd name="connsiteX40" fmla="*/ 444617 w 5354376"/>
              <a:gd name="connsiteY40" fmla="*/ 2231472 h 3322041"/>
              <a:gd name="connsiteX41" fmla="*/ 587230 w 5354376"/>
              <a:gd name="connsiteY41" fmla="*/ 2340529 h 3322041"/>
              <a:gd name="connsiteX42" fmla="*/ 755010 w 5354376"/>
              <a:gd name="connsiteY42" fmla="*/ 2550253 h 3322041"/>
              <a:gd name="connsiteX43" fmla="*/ 889234 w 5354376"/>
              <a:gd name="connsiteY43" fmla="*/ 2801923 h 3322041"/>
              <a:gd name="connsiteX44" fmla="*/ 947956 w 5354376"/>
              <a:gd name="connsiteY44" fmla="*/ 2910980 h 3322041"/>
              <a:gd name="connsiteX45" fmla="*/ 989901 w 5354376"/>
              <a:gd name="connsiteY45" fmla="*/ 2994870 h 3322041"/>
              <a:gd name="connsiteX46" fmla="*/ 1090569 w 5354376"/>
              <a:gd name="connsiteY46" fmla="*/ 3095538 h 3322041"/>
              <a:gd name="connsiteX47" fmla="*/ 1409351 w 5354376"/>
              <a:gd name="connsiteY47" fmla="*/ 3246540 h 3322041"/>
              <a:gd name="connsiteX48" fmla="*/ 1551964 w 5354376"/>
              <a:gd name="connsiteY48" fmla="*/ 3271707 h 3322041"/>
              <a:gd name="connsiteX49" fmla="*/ 1828800 w 5354376"/>
              <a:gd name="connsiteY49" fmla="*/ 3322041 h 3322041"/>
              <a:gd name="connsiteX50" fmla="*/ 1971413 w 5354376"/>
              <a:gd name="connsiteY50" fmla="*/ 3313652 h 3322041"/>
              <a:gd name="connsiteX51" fmla="*/ 2382474 w 5354376"/>
              <a:gd name="connsiteY51" fmla="*/ 3229762 h 3322041"/>
              <a:gd name="connsiteX52" fmla="*/ 2776756 w 5354376"/>
              <a:gd name="connsiteY52" fmla="*/ 3212984 h 3322041"/>
              <a:gd name="connsiteX53" fmla="*/ 3305263 w 5354376"/>
              <a:gd name="connsiteY53" fmla="*/ 3187817 h 3322041"/>
              <a:gd name="connsiteX54" fmla="*/ 3389153 w 5354376"/>
              <a:gd name="connsiteY54" fmla="*/ 3171039 h 3322041"/>
              <a:gd name="connsiteX55" fmla="*/ 3934437 w 5354376"/>
              <a:gd name="connsiteY55" fmla="*/ 3103927 h 3322041"/>
              <a:gd name="connsiteX56" fmla="*/ 4043494 w 5354376"/>
              <a:gd name="connsiteY56" fmla="*/ 3045204 h 3322041"/>
              <a:gd name="connsiteX57" fmla="*/ 4236441 w 5354376"/>
              <a:gd name="connsiteY57" fmla="*/ 2927758 h 3322041"/>
              <a:gd name="connsiteX58" fmla="*/ 4412610 w 5354376"/>
              <a:gd name="connsiteY58" fmla="*/ 2827090 h 3322041"/>
              <a:gd name="connsiteX59" fmla="*/ 4764947 w 5354376"/>
              <a:gd name="connsiteY59" fmla="*/ 2625754 h 3322041"/>
              <a:gd name="connsiteX60" fmla="*/ 5083729 w 5354376"/>
              <a:gd name="connsiteY60" fmla="*/ 2239861 h 3322041"/>
              <a:gd name="connsiteX61" fmla="*/ 5167619 w 5354376"/>
              <a:gd name="connsiteY61" fmla="*/ 2063692 h 3322041"/>
              <a:gd name="connsiteX62" fmla="*/ 5184397 w 5354376"/>
              <a:gd name="connsiteY62" fmla="*/ 1367406 h 3322041"/>
              <a:gd name="connsiteX63" fmla="*/ 5192786 w 5354376"/>
              <a:gd name="connsiteY63" fmla="*/ 1266738 h 3322041"/>
              <a:gd name="connsiteX64" fmla="*/ 5217953 w 5354376"/>
              <a:gd name="connsiteY64" fmla="*/ 1224793 h 3322041"/>
              <a:gd name="connsiteX65" fmla="*/ 5234731 w 5354376"/>
              <a:gd name="connsiteY65" fmla="*/ 1174459 h 3322041"/>
              <a:gd name="connsiteX66" fmla="*/ 5285065 w 5354376"/>
              <a:gd name="connsiteY66" fmla="*/ 1048624 h 3322041"/>
              <a:gd name="connsiteX67" fmla="*/ 5310232 w 5354376"/>
              <a:gd name="connsiteY67" fmla="*/ 838899 h 3322041"/>
              <a:gd name="connsiteX68" fmla="*/ 5343788 w 5354376"/>
              <a:gd name="connsiteY68" fmla="*/ 729842 h 3322041"/>
              <a:gd name="connsiteX69" fmla="*/ 5352177 w 5354376"/>
              <a:gd name="connsiteY69" fmla="*/ 679509 h 33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354376" h="3322041">
                <a:moveTo>
                  <a:pt x="5352177" y="679509"/>
                </a:moveTo>
                <a:lnTo>
                  <a:pt x="5352177" y="679509"/>
                </a:lnTo>
                <a:cubicBezTo>
                  <a:pt x="5327010" y="643157"/>
                  <a:pt x="5301201" y="607240"/>
                  <a:pt x="5276676" y="570452"/>
                </a:cubicBezTo>
                <a:cubicBezTo>
                  <a:pt x="5267631" y="556885"/>
                  <a:pt x="5261292" y="541551"/>
                  <a:pt x="5251509" y="528507"/>
                </a:cubicBezTo>
                <a:cubicBezTo>
                  <a:pt x="5236040" y="507882"/>
                  <a:pt x="5216160" y="490763"/>
                  <a:pt x="5201175" y="469784"/>
                </a:cubicBezTo>
                <a:cubicBezTo>
                  <a:pt x="4943215" y="108641"/>
                  <a:pt x="5388944" y="702978"/>
                  <a:pt x="5125674" y="360727"/>
                </a:cubicBezTo>
                <a:cubicBezTo>
                  <a:pt x="5111007" y="341660"/>
                  <a:pt x="5101356" y="318372"/>
                  <a:pt x="5083729" y="302004"/>
                </a:cubicBezTo>
                <a:cubicBezTo>
                  <a:pt x="5061564" y="281422"/>
                  <a:pt x="5032287" y="270001"/>
                  <a:pt x="5008228" y="251670"/>
                </a:cubicBezTo>
                <a:cubicBezTo>
                  <a:pt x="4973483" y="225198"/>
                  <a:pt x="4946629" y="187314"/>
                  <a:pt x="4907560" y="167780"/>
                </a:cubicBezTo>
                <a:cubicBezTo>
                  <a:pt x="4868411" y="148206"/>
                  <a:pt x="4831758" y="122530"/>
                  <a:pt x="4790114" y="109057"/>
                </a:cubicBezTo>
                <a:cubicBezTo>
                  <a:pt x="4667899" y="69517"/>
                  <a:pt x="4621384" y="78386"/>
                  <a:pt x="4504889" y="67112"/>
                </a:cubicBezTo>
                <a:cubicBezTo>
                  <a:pt x="4457246" y="62501"/>
                  <a:pt x="4409938" y="54747"/>
                  <a:pt x="4362276" y="50334"/>
                </a:cubicBezTo>
                <a:cubicBezTo>
                  <a:pt x="4258914" y="40763"/>
                  <a:pt x="4155343" y="33613"/>
                  <a:pt x="4051883" y="25167"/>
                </a:cubicBezTo>
                <a:cubicBezTo>
                  <a:pt x="4018322" y="22427"/>
                  <a:pt x="3984881" y="17438"/>
                  <a:pt x="3951215" y="16778"/>
                </a:cubicBezTo>
                <a:lnTo>
                  <a:pt x="3020037" y="0"/>
                </a:lnTo>
                <a:cubicBezTo>
                  <a:pt x="2950129" y="5593"/>
                  <a:pt x="2879963" y="8584"/>
                  <a:pt x="2810312" y="16778"/>
                </a:cubicBezTo>
                <a:cubicBezTo>
                  <a:pt x="2634380" y="37476"/>
                  <a:pt x="2598718" y="48885"/>
                  <a:pt x="2441197" y="83890"/>
                </a:cubicBezTo>
                <a:cubicBezTo>
                  <a:pt x="2410437" y="97872"/>
                  <a:pt x="2382263" y="120379"/>
                  <a:pt x="2348918" y="125835"/>
                </a:cubicBezTo>
                <a:cubicBezTo>
                  <a:pt x="2068554" y="171713"/>
                  <a:pt x="2050647" y="163558"/>
                  <a:pt x="1837189" y="151002"/>
                </a:cubicBezTo>
                <a:lnTo>
                  <a:pt x="1627465" y="159391"/>
                </a:lnTo>
                <a:cubicBezTo>
                  <a:pt x="1596626" y="161104"/>
                  <a:pt x="1566073" y="167780"/>
                  <a:pt x="1535186" y="167780"/>
                </a:cubicBezTo>
                <a:cubicBezTo>
                  <a:pt x="1498726" y="167780"/>
                  <a:pt x="1462481" y="162187"/>
                  <a:pt x="1426129" y="159391"/>
                </a:cubicBezTo>
                <a:cubicBezTo>
                  <a:pt x="1193502" y="174899"/>
                  <a:pt x="1409014" y="155986"/>
                  <a:pt x="1157681" y="192947"/>
                </a:cubicBezTo>
                <a:cubicBezTo>
                  <a:pt x="1110325" y="199911"/>
                  <a:pt x="1062282" y="201856"/>
                  <a:pt x="1015068" y="209725"/>
                </a:cubicBezTo>
                <a:cubicBezTo>
                  <a:pt x="966886" y="217755"/>
                  <a:pt x="851014" y="246882"/>
                  <a:pt x="805344" y="268448"/>
                </a:cubicBezTo>
                <a:cubicBezTo>
                  <a:pt x="736327" y="301039"/>
                  <a:pt x="676416" y="353369"/>
                  <a:pt x="604008" y="377505"/>
                </a:cubicBezTo>
                <a:cubicBezTo>
                  <a:pt x="570452" y="388690"/>
                  <a:pt x="536353" y="398364"/>
                  <a:pt x="503340" y="411061"/>
                </a:cubicBezTo>
                <a:cubicBezTo>
                  <a:pt x="306668" y="486704"/>
                  <a:pt x="455771" y="441430"/>
                  <a:pt x="327171" y="478173"/>
                </a:cubicBezTo>
                <a:cubicBezTo>
                  <a:pt x="307597" y="492155"/>
                  <a:pt x="289075" y="507742"/>
                  <a:pt x="268448" y="520118"/>
                </a:cubicBezTo>
                <a:cubicBezTo>
                  <a:pt x="247001" y="532986"/>
                  <a:pt x="222147" y="539800"/>
                  <a:pt x="201336" y="553674"/>
                </a:cubicBezTo>
                <a:cubicBezTo>
                  <a:pt x="179885" y="567975"/>
                  <a:pt x="162745" y="587903"/>
                  <a:pt x="142613" y="604008"/>
                </a:cubicBezTo>
                <a:cubicBezTo>
                  <a:pt x="134740" y="610306"/>
                  <a:pt x="125835" y="615193"/>
                  <a:pt x="117446" y="620786"/>
                </a:cubicBezTo>
                <a:cubicBezTo>
                  <a:pt x="100668" y="654342"/>
                  <a:pt x="81267" y="686709"/>
                  <a:pt x="67112" y="721453"/>
                </a:cubicBezTo>
                <a:cubicBezTo>
                  <a:pt x="47700" y="769100"/>
                  <a:pt x="16897" y="874855"/>
                  <a:pt x="0" y="931178"/>
                </a:cubicBezTo>
                <a:cubicBezTo>
                  <a:pt x="8389" y="1006679"/>
                  <a:pt x="5992" y="1084175"/>
                  <a:pt x="25167" y="1157681"/>
                </a:cubicBezTo>
                <a:cubicBezTo>
                  <a:pt x="47456" y="1243122"/>
                  <a:pt x="132119" y="1364973"/>
                  <a:pt x="176169" y="1442907"/>
                </a:cubicBezTo>
                <a:cubicBezTo>
                  <a:pt x="196299" y="1478522"/>
                  <a:pt x="223975" y="1537101"/>
                  <a:pt x="234892" y="1577131"/>
                </a:cubicBezTo>
                <a:cubicBezTo>
                  <a:pt x="245427" y="1615757"/>
                  <a:pt x="253769" y="1655036"/>
                  <a:pt x="260059" y="1694576"/>
                </a:cubicBezTo>
                <a:cubicBezTo>
                  <a:pt x="262119" y="1707527"/>
                  <a:pt x="303887" y="2103582"/>
                  <a:pt x="343949" y="2139193"/>
                </a:cubicBezTo>
                <a:cubicBezTo>
                  <a:pt x="369116" y="2161564"/>
                  <a:pt x="394628" y="2183552"/>
                  <a:pt x="419450" y="2206305"/>
                </a:cubicBezTo>
                <a:cubicBezTo>
                  <a:pt x="428195" y="2214322"/>
                  <a:pt x="435353" y="2224061"/>
                  <a:pt x="444617" y="2231472"/>
                </a:cubicBezTo>
                <a:cubicBezTo>
                  <a:pt x="491347" y="2268856"/>
                  <a:pt x="543481" y="2299696"/>
                  <a:pt x="587230" y="2340529"/>
                </a:cubicBezTo>
                <a:cubicBezTo>
                  <a:pt x="625925" y="2376644"/>
                  <a:pt x="721473" y="2491928"/>
                  <a:pt x="755010" y="2550253"/>
                </a:cubicBezTo>
                <a:cubicBezTo>
                  <a:pt x="802402" y="2632674"/>
                  <a:pt x="844392" y="2718087"/>
                  <a:pt x="889234" y="2801923"/>
                </a:cubicBezTo>
                <a:cubicBezTo>
                  <a:pt x="908707" y="2838329"/>
                  <a:pt x="928858" y="2874375"/>
                  <a:pt x="947956" y="2910980"/>
                </a:cubicBezTo>
                <a:cubicBezTo>
                  <a:pt x="962418" y="2938698"/>
                  <a:pt x="969886" y="2970852"/>
                  <a:pt x="989901" y="2994870"/>
                </a:cubicBezTo>
                <a:cubicBezTo>
                  <a:pt x="1021970" y="3033352"/>
                  <a:pt x="1046405" y="3068360"/>
                  <a:pt x="1090569" y="3095538"/>
                </a:cubicBezTo>
                <a:cubicBezTo>
                  <a:pt x="1157121" y="3136493"/>
                  <a:pt x="1332747" y="3223133"/>
                  <a:pt x="1409351" y="3246540"/>
                </a:cubicBezTo>
                <a:cubicBezTo>
                  <a:pt x="1455516" y="3260646"/>
                  <a:pt x="1504349" y="3263771"/>
                  <a:pt x="1551964" y="3271707"/>
                </a:cubicBezTo>
                <a:cubicBezTo>
                  <a:pt x="1787547" y="3310971"/>
                  <a:pt x="1631484" y="3279759"/>
                  <a:pt x="1828800" y="3322041"/>
                </a:cubicBezTo>
                <a:cubicBezTo>
                  <a:pt x="1876338" y="3319245"/>
                  <a:pt x="1924441" y="3321481"/>
                  <a:pt x="1971413" y="3313652"/>
                </a:cubicBezTo>
                <a:cubicBezTo>
                  <a:pt x="2109355" y="3290662"/>
                  <a:pt x="2242718" y="3234753"/>
                  <a:pt x="2382474" y="3229762"/>
                </a:cubicBezTo>
                <a:cubicBezTo>
                  <a:pt x="2670536" y="3219474"/>
                  <a:pt x="2539127" y="3225491"/>
                  <a:pt x="2776756" y="3212984"/>
                </a:cubicBezTo>
                <a:cubicBezTo>
                  <a:pt x="3151292" y="3171369"/>
                  <a:pt x="2632477" y="3224514"/>
                  <a:pt x="3305263" y="3187817"/>
                </a:cubicBezTo>
                <a:cubicBezTo>
                  <a:pt x="3333738" y="3186264"/>
                  <a:pt x="3360886" y="3174808"/>
                  <a:pt x="3389153" y="3171039"/>
                </a:cubicBezTo>
                <a:cubicBezTo>
                  <a:pt x="3570679" y="3146835"/>
                  <a:pt x="3934437" y="3103927"/>
                  <a:pt x="3934437" y="3103927"/>
                </a:cubicBezTo>
                <a:cubicBezTo>
                  <a:pt x="3970789" y="3084353"/>
                  <a:pt x="4007831" y="3066008"/>
                  <a:pt x="4043494" y="3045204"/>
                </a:cubicBezTo>
                <a:cubicBezTo>
                  <a:pt x="4108531" y="3007266"/>
                  <a:pt x="4170341" y="2963812"/>
                  <a:pt x="4236441" y="2927758"/>
                </a:cubicBezTo>
                <a:cubicBezTo>
                  <a:pt x="4285531" y="2900982"/>
                  <a:pt x="4365518" y="2858991"/>
                  <a:pt x="4412610" y="2827090"/>
                </a:cubicBezTo>
                <a:cubicBezTo>
                  <a:pt x="4674568" y="2649634"/>
                  <a:pt x="4492523" y="2742507"/>
                  <a:pt x="4764947" y="2625754"/>
                </a:cubicBezTo>
                <a:cubicBezTo>
                  <a:pt x="4928040" y="2475206"/>
                  <a:pt x="4922647" y="2492990"/>
                  <a:pt x="5083729" y="2239861"/>
                </a:cubicBezTo>
                <a:cubicBezTo>
                  <a:pt x="5118648" y="2184988"/>
                  <a:pt x="5139656" y="2122415"/>
                  <a:pt x="5167619" y="2063692"/>
                </a:cubicBezTo>
                <a:cubicBezTo>
                  <a:pt x="5173212" y="1831597"/>
                  <a:pt x="5177069" y="1599453"/>
                  <a:pt x="5184397" y="1367406"/>
                </a:cubicBezTo>
                <a:cubicBezTo>
                  <a:pt x="5185460" y="1333750"/>
                  <a:pt x="5185074" y="1299515"/>
                  <a:pt x="5192786" y="1266738"/>
                </a:cubicBezTo>
                <a:cubicBezTo>
                  <a:pt x="5196521" y="1250866"/>
                  <a:pt x="5211206" y="1239637"/>
                  <a:pt x="5217953" y="1224793"/>
                </a:cubicBezTo>
                <a:cubicBezTo>
                  <a:pt x="5225271" y="1208693"/>
                  <a:pt x="5228163" y="1190880"/>
                  <a:pt x="5234731" y="1174459"/>
                </a:cubicBezTo>
                <a:lnTo>
                  <a:pt x="5285065" y="1048624"/>
                </a:lnTo>
                <a:cubicBezTo>
                  <a:pt x="5290976" y="995427"/>
                  <a:pt x="5303592" y="878737"/>
                  <a:pt x="5310232" y="838899"/>
                </a:cubicBezTo>
                <a:cubicBezTo>
                  <a:pt x="5315596" y="806712"/>
                  <a:pt x="5328285" y="760848"/>
                  <a:pt x="5343788" y="729842"/>
                </a:cubicBezTo>
                <a:cubicBezTo>
                  <a:pt x="5362117" y="693184"/>
                  <a:pt x="5350779" y="687898"/>
                  <a:pt x="5352177" y="6795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20EC707-E3FC-465A-9EC3-754591EC0861}"/>
              </a:ext>
            </a:extLst>
          </p:cNvPr>
          <p:cNvSpPr txBox="1"/>
          <p:nvPr/>
        </p:nvSpPr>
        <p:spPr>
          <a:xfrm>
            <a:off x="478172" y="3141408"/>
            <a:ext cx="4819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موقع الويب من مجموعة من الصفحات المترابطة التي يمكن العثور عليها في نفس المجال </a:t>
            </a:r>
            <a:r>
              <a:rPr lang="en-US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(Domain)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2288A261-06B2-4426-920C-F1080BDB722B}"/>
              </a:ext>
            </a:extLst>
          </p:cNvPr>
          <p:cNvSpPr/>
          <p:nvPr/>
        </p:nvSpPr>
        <p:spPr>
          <a:xfrm>
            <a:off x="796954" y="2994870"/>
            <a:ext cx="4794312" cy="1543574"/>
          </a:xfrm>
          <a:custGeom>
            <a:avLst/>
            <a:gdLst>
              <a:gd name="connsiteX0" fmla="*/ 4530055 w 4794312"/>
              <a:gd name="connsiteY0" fmla="*/ 117446 h 1543574"/>
              <a:gd name="connsiteX1" fmla="*/ 4530055 w 4794312"/>
              <a:gd name="connsiteY1" fmla="*/ 117446 h 1543574"/>
              <a:gd name="connsiteX2" fmla="*/ 4026716 w 4794312"/>
              <a:gd name="connsiteY2" fmla="*/ 226502 h 1543574"/>
              <a:gd name="connsiteX3" fmla="*/ 3238151 w 4794312"/>
              <a:gd name="connsiteY3" fmla="*/ 209724 h 1543574"/>
              <a:gd name="connsiteX4" fmla="*/ 2860646 w 4794312"/>
              <a:gd name="connsiteY4" fmla="*/ 142613 h 1543574"/>
              <a:gd name="connsiteX5" fmla="*/ 2759978 w 4794312"/>
              <a:gd name="connsiteY5" fmla="*/ 134224 h 1543574"/>
              <a:gd name="connsiteX6" fmla="*/ 2692866 w 4794312"/>
              <a:gd name="connsiteY6" fmla="*/ 125835 h 1543574"/>
              <a:gd name="connsiteX7" fmla="*/ 2491530 w 4794312"/>
              <a:gd name="connsiteY7" fmla="*/ 75501 h 1543574"/>
              <a:gd name="connsiteX8" fmla="*/ 2290195 w 4794312"/>
              <a:gd name="connsiteY8" fmla="*/ 67112 h 1543574"/>
              <a:gd name="connsiteX9" fmla="*/ 2063692 w 4794312"/>
              <a:gd name="connsiteY9" fmla="*/ 50334 h 1543574"/>
              <a:gd name="connsiteX10" fmla="*/ 1853967 w 4794312"/>
              <a:gd name="connsiteY10" fmla="*/ 33556 h 1543574"/>
              <a:gd name="connsiteX11" fmla="*/ 1669409 w 4794312"/>
              <a:gd name="connsiteY11" fmla="*/ 8389 h 1543574"/>
              <a:gd name="connsiteX12" fmla="*/ 1644242 w 4794312"/>
              <a:gd name="connsiteY12" fmla="*/ 0 h 1543574"/>
              <a:gd name="connsiteX13" fmla="*/ 1619075 w 4794312"/>
              <a:gd name="connsiteY13" fmla="*/ 8389 h 1543574"/>
              <a:gd name="connsiteX14" fmla="*/ 1442907 w 4794312"/>
              <a:gd name="connsiteY14" fmla="*/ 33556 h 1543574"/>
              <a:gd name="connsiteX15" fmla="*/ 1283516 w 4794312"/>
              <a:gd name="connsiteY15" fmla="*/ 41945 h 1543574"/>
              <a:gd name="connsiteX16" fmla="*/ 989901 w 4794312"/>
              <a:gd name="connsiteY16" fmla="*/ 8389 h 1543574"/>
              <a:gd name="connsiteX17" fmla="*/ 897622 w 4794312"/>
              <a:gd name="connsiteY17" fmla="*/ 0 h 1543574"/>
              <a:gd name="connsiteX18" fmla="*/ 679508 w 4794312"/>
              <a:gd name="connsiteY18" fmla="*/ 8389 h 1543574"/>
              <a:gd name="connsiteX19" fmla="*/ 570452 w 4794312"/>
              <a:gd name="connsiteY19" fmla="*/ 16778 h 1543574"/>
              <a:gd name="connsiteX20" fmla="*/ 251670 w 4794312"/>
              <a:gd name="connsiteY20" fmla="*/ 100668 h 1543574"/>
              <a:gd name="connsiteX21" fmla="*/ 184558 w 4794312"/>
              <a:gd name="connsiteY21" fmla="*/ 134224 h 1543574"/>
              <a:gd name="connsiteX22" fmla="*/ 50334 w 4794312"/>
              <a:gd name="connsiteY22" fmla="*/ 226502 h 1543574"/>
              <a:gd name="connsiteX23" fmla="*/ 33556 w 4794312"/>
              <a:gd name="connsiteY23" fmla="*/ 251669 h 1543574"/>
              <a:gd name="connsiteX24" fmla="*/ 0 w 4794312"/>
              <a:gd name="connsiteY24" fmla="*/ 620785 h 1543574"/>
              <a:gd name="connsiteX25" fmla="*/ 8389 w 4794312"/>
              <a:gd name="connsiteY25" fmla="*/ 738231 h 1543574"/>
              <a:gd name="connsiteX26" fmla="*/ 402672 w 4794312"/>
              <a:gd name="connsiteY26" fmla="*/ 1090569 h 1543574"/>
              <a:gd name="connsiteX27" fmla="*/ 713064 w 4794312"/>
              <a:gd name="connsiteY27" fmla="*/ 1317071 h 1543574"/>
              <a:gd name="connsiteX28" fmla="*/ 838899 w 4794312"/>
              <a:gd name="connsiteY28" fmla="*/ 1359016 h 1543574"/>
              <a:gd name="connsiteX29" fmla="*/ 1258349 w 4794312"/>
              <a:gd name="connsiteY29" fmla="*/ 1384183 h 1543574"/>
              <a:gd name="connsiteX30" fmla="*/ 1426129 w 4794312"/>
              <a:gd name="connsiteY30" fmla="*/ 1400961 h 1543574"/>
              <a:gd name="connsiteX31" fmla="*/ 1954635 w 4794312"/>
              <a:gd name="connsiteY31" fmla="*/ 1342238 h 1543574"/>
              <a:gd name="connsiteX32" fmla="*/ 2239861 w 4794312"/>
              <a:gd name="connsiteY32" fmla="*/ 1333849 h 1543574"/>
              <a:gd name="connsiteX33" fmla="*/ 2441196 w 4794312"/>
              <a:gd name="connsiteY33" fmla="*/ 1350627 h 1543574"/>
              <a:gd name="connsiteX34" fmla="*/ 2709644 w 4794312"/>
              <a:gd name="connsiteY34" fmla="*/ 1400961 h 1543574"/>
              <a:gd name="connsiteX35" fmla="*/ 2969703 w 4794312"/>
              <a:gd name="connsiteY35" fmla="*/ 1442906 h 1543574"/>
              <a:gd name="connsiteX36" fmla="*/ 3070371 w 4794312"/>
              <a:gd name="connsiteY36" fmla="*/ 1476462 h 1543574"/>
              <a:gd name="connsiteX37" fmla="*/ 3305263 w 4794312"/>
              <a:gd name="connsiteY37" fmla="*/ 1526796 h 1543574"/>
              <a:gd name="connsiteX38" fmla="*/ 3556932 w 4794312"/>
              <a:gd name="connsiteY38" fmla="*/ 1543574 h 1543574"/>
              <a:gd name="connsiteX39" fmla="*/ 3699545 w 4794312"/>
              <a:gd name="connsiteY39" fmla="*/ 1535185 h 1543574"/>
              <a:gd name="connsiteX40" fmla="*/ 4018327 w 4794312"/>
              <a:gd name="connsiteY40" fmla="*/ 1526796 h 1543574"/>
              <a:gd name="connsiteX41" fmla="*/ 4093828 w 4794312"/>
              <a:gd name="connsiteY41" fmla="*/ 1501629 h 1543574"/>
              <a:gd name="connsiteX42" fmla="*/ 4253218 w 4794312"/>
              <a:gd name="connsiteY42" fmla="*/ 1459684 h 1543574"/>
              <a:gd name="connsiteX43" fmla="*/ 4303552 w 4794312"/>
              <a:gd name="connsiteY43" fmla="*/ 1434517 h 1543574"/>
              <a:gd name="connsiteX44" fmla="*/ 4412609 w 4794312"/>
              <a:gd name="connsiteY44" fmla="*/ 1426128 h 1543574"/>
              <a:gd name="connsiteX45" fmla="*/ 4546833 w 4794312"/>
              <a:gd name="connsiteY45" fmla="*/ 1392572 h 1543574"/>
              <a:gd name="connsiteX46" fmla="*/ 4639112 w 4794312"/>
              <a:gd name="connsiteY46" fmla="*/ 1283515 h 1543574"/>
              <a:gd name="connsiteX47" fmla="*/ 4672668 w 4794312"/>
              <a:gd name="connsiteY47" fmla="*/ 1166069 h 1543574"/>
              <a:gd name="connsiteX48" fmla="*/ 4773336 w 4794312"/>
              <a:gd name="connsiteY48" fmla="*/ 998290 h 1543574"/>
              <a:gd name="connsiteX49" fmla="*/ 4781725 w 4794312"/>
              <a:gd name="connsiteY49" fmla="*/ 704675 h 1543574"/>
              <a:gd name="connsiteX50" fmla="*/ 4756558 w 4794312"/>
              <a:gd name="connsiteY50" fmla="*/ 662730 h 1543574"/>
              <a:gd name="connsiteX51" fmla="*/ 4655890 w 4794312"/>
              <a:gd name="connsiteY51" fmla="*/ 478172 h 1543574"/>
              <a:gd name="connsiteX52" fmla="*/ 4563611 w 4794312"/>
              <a:gd name="connsiteY52" fmla="*/ 369115 h 1543574"/>
              <a:gd name="connsiteX53" fmla="*/ 4546833 w 4794312"/>
              <a:gd name="connsiteY53" fmla="*/ 343948 h 1543574"/>
              <a:gd name="connsiteX54" fmla="*/ 4530055 w 4794312"/>
              <a:gd name="connsiteY54" fmla="*/ 117446 h 154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794312" h="1543574">
                <a:moveTo>
                  <a:pt x="4530055" y="117446"/>
                </a:moveTo>
                <a:lnTo>
                  <a:pt x="4530055" y="117446"/>
                </a:lnTo>
                <a:cubicBezTo>
                  <a:pt x="4362275" y="153798"/>
                  <a:pt x="4196911" y="204024"/>
                  <a:pt x="4026716" y="226502"/>
                </a:cubicBezTo>
                <a:cubicBezTo>
                  <a:pt x="3801436" y="256256"/>
                  <a:pt x="3460809" y="223640"/>
                  <a:pt x="3238151" y="209724"/>
                </a:cubicBezTo>
                <a:cubicBezTo>
                  <a:pt x="3118308" y="186897"/>
                  <a:pt x="2980770" y="159297"/>
                  <a:pt x="2860646" y="142613"/>
                </a:cubicBezTo>
                <a:cubicBezTo>
                  <a:pt x="2827294" y="137981"/>
                  <a:pt x="2793483" y="137575"/>
                  <a:pt x="2759978" y="134224"/>
                </a:cubicBezTo>
                <a:cubicBezTo>
                  <a:pt x="2737545" y="131981"/>
                  <a:pt x="2715237" y="128631"/>
                  <a:pt x="2692866" y="125835"/>
                </a:cubicBezTo>
                <a:cubicBezTo>
                  <a:pt x="2653821" y="115186"/>
                  <a:pt x="2527245" y="79362"/>
                  <a:pt x="2491530" y="75501"/>
                </a:cubicBezTo>
                <a:cubicBezTo>
                  <a:pt x="2424749" y="68281"/>
                  <a:pt x="2357249" y="71056"/>
                  <a:pt x="2290195" y="67112"/>
                </a:cubicBezTo>
                <a:cubicBezTo>
                  <a:pt x="2214618" y="62666"/>
                  <a:pt x="2139232" y="55370"/>
                  <a:pt x="2063692" y="50334"/>
                </a:cubicBezTo>
                <a:cubicBezTo>
                  <a:pt x="2022652" y="47598"/>
                  <a:pt x="1904255" y="41099"/>
                  <a:pt x="1853967" y="33556"/>
                </a:cubicBezTo>
                <a:cubicBezTo>
                  <a:pt x="1649377" y="2868"/>
                  <a:pt x="1902028" y="27774"/>
                  <a:pt x="1669409" y="8389"/>
                </a:cubicBezTo>
                <a:cubicBezTo>
                  <a:pt x="1661020" y="5593"/>
                  <a:pt x="1653085" y="0"/>
                  <a:pt x="1644242" y="0"/>
                </a:cubicBezTo>
                <a:cubicBezTo>
                  <a:pt x="1635399" y="0"/>
                  <a:pt x="1627797" y="6935"/>
                  <a:pt x="1619075" y="8389"/>
                </a:cubicBezTo>
                <a:cubicBezTo>
                  <a:pt x="1560563" y="18141"/>
                  <a:pt x="1501931" y="27654"/>
                  <a:pt x="1442907" y="33556"/>
                </a:cubicBezTo>
                <a:cubicBezTo>
                  <a:pt x="1389967" y="38850"/>
                  <a:pt x="1336646" y="39149"/>
                  <a:pt x="1283516" y="41945"/>
                </a:cubicBezTo>
                <a:cubicBezTo>
                  <a:pt x="1162913" y="26870"/>
                  <a:pt x="1165060" y="26827"/>
                  <a:pt x="989901" y="8389"/>
                </a:cubicBezTo>
                <a:cubicBezTo>
                  <a:pt x="959184" y="5156"/>
                  <a:pt x="928382" y="2796"/>
                  <a:pt x="897622" y="0"/>
                </a:cubicBezTo>
                <a:lnTo>
                  <a:pt x="679508" y="8389"/>
                </a:lnTo>
                <a:cubicBezTo>
                  <a:pt x="643096" y="10256"/>
                  <a:pt x="606276" y="10000"/>
                  <a:pt x="570452" y="16778"/>
                </a:cubicBezTo>
                <a:cubicBezTo>
                  <a:pt x="553185" y="20045"/>
                  <a:pt x="304048" y="81621"/>
                  <a:pt x="251670" y="100668"/>
                </a:cubicBezTo>
                <a:cubicBezTo>
                  <a:pt x="228165" y="109215"/>
                  <a:pt x="205767" y="120968"/>
                  <a:pt x="184558" y="134224"/>
                </a:cubicBezTo>
                <a:cubicBezTo>
                  <a:pt x="138516" y="163000"/>
                  <a:pt x="50334" y="226502"/>
                  <a:pt x="50334" y="226502"/>
                </a:cubicBezTo>
                <a:cubicBezTo>
                  <a:pt x="44741" y="234891"/>
                  <a:pt x="36947" y="242174"/>
                  <a:pt x="33556" y="251669"/>
                </a:cubicBezTo>
                <a:cubicBezTo>
                  <a:pt x="-14483" y="386178"/>
                  <a:pt x="5245" y="447705"/>
                  <a:pt x="0" y="620785"/>
                </a:cubicBezTo>
                <a:cubicBezTo>
                  <a:pt x="2796" y="659934"/>
                  <a:pt x="-5024" y="701346"/>
                  <a:pt x="8389" y="738231"/>
                </a:cubicBezTo>
                <a:cubicBezTo>
                  <a:pt x="96326" y="980057"/>
                  <a:pt x="173848" y="905331"/>
                  <a:pt x="402672" y="1090569"/>
                </a:cubicBezTo>
                <a:cubicBezTo>
                  <a:pt x="496792" y="1166762"/>
                  <a:pt x="600706" y="1262704"/>
                  <a:pt x="713064" y="1317071"/>
                </a:cubicBezTo>
                <a:cubicBezTo>
                  <a:pt x="752864" y="1336329"/>
                  <a:pt x="795016" y="1353615"/>
                  <a:pt x="838899" y="1359016"/>
                </a:cubicBezTo>
                <a:cubicBezTo>
                  <a:pt x="977918" y="1376126"/>
                  <a:pt x="1118637" y="1374204"/>
                  <a:pt x="1258349" y="1384183"/>
                </a:cubicBezTo>
                <a:cubicBezTo>
                  <a:pt x="1314412" y="1388187"/>
                  <a:pt x="1370202" y="1395368"/>
                  <a:pt x="1426129" y="1400961"/>
                </a:cubicBezTo>
                <a:cubicBezTo>
                  <a:pt x="2121204" y="1377792"/>
                  <a:pt x="1204492" y="1420611"/>
                  <a:pt x="1954635" y="1342238"/>
                </a:cubicBezTo>
                <a:cubicBezTo>
                  <a:pt x="2049237" y="1332354"/>
                  <a:pt x="2144786" y="1336645"/>
                  <a:pt x="2239861" y="1333849"/>
                </a:cubicBezTo>
                <a:cubicBezTo>
                  <a:pt x="2306973" y="1339442"/>
                  <a:pt x="2374324" y="1342666"/>
                  <a:pt x="2441196" y="1350627"/>
                </a:cubicBezTo>
                <a:cubicBezTo>
                  <a:pt x="2609816" y="1370701"/>
                  <a:pt x="2559466" y="1374263"/>
                  <a:pt x="2709644" y="1400961"/>
                </a:cubicBezTo>
                <a:cubicBezTo>
                  <a:pt x="2796095" y="1416330"/>
                  <a:pt x="2969703" y="1442906"/>
                  <a:pt x="2969703" y="1442906"/>
                </a:cubicBezTo>
                <a:cubicBezTo>
                  <a:pt x="3003259" y="1454091"/>
                  <a:pt x="3036273" y="1467056"/>
                  <a:pt x="3070371" y="1476462"/>
                </a:cubicBezTo>
                <a:cubicBezTo>
                  <a:pt x="3126427" y="1491926"/>
                  <a:pt x="3239831" y="1517449"/>
                  <a:pt x="3305263" y="1526796"/>
                </a:cubicBezTo>
                <a:cubicBezTo>
                  <a:pt x="3380437" y="1537535"/>
                  <a:pt x="3489473" y="1540201"/>
                  <a:pt x="3556932" y="1543574"/>
                </a:cubicBezTo>
                <a:cubicBezTo>
                  <a:pt x="3604470" y="1540778"/>
                  <a:pt x="3651957" y="1536915"/>
                  <a:pt x="3699545" y="1535185"/>
                </a:cubicBezTo>
                <a:cubicBezTo>
                  <a:pt x="3805772" y="1531322"/>
                  <a:pt x="3912412" y="1535810"/>
                  <a:pt x="4018327" y="1526796"/>
                </a:cubicBezTo>
                <a:cubicBezTo>
                  <a:pt x="4044760" y="1524546"/>
                  <a:pt x="4068320" y="1508917"/>
                  <a:pt x="4093828" y="1501629"/>
                </a:cubicBezTo>
                <a:cubicBezTo>
                  <a:pt x="4101454" y="1499450"/>
                  <a:pt x="4227622" y="1469529"/>
                  <a:pt x="4253218" y="1459684"/>
                </a:cubicBezTo>
                <a:cubicBezTo>
                  <a:pt x="4270726" y="1452950"/>
                  <a:pt x="4285196" y="1438381"/>
                  <a:pt x="4303552" y="1434517"/>
                </a:cubicBezTo>
                <a:cubicBezTo>
                  <a:pt x="4339230" y="1427006"/>
                  <a:pt x="4376257" y="1428924"/>
                  <a:pt x="4412609" y="1426128"/>
                </a:cubicBezTo>
                <a:cubicBezTo>
                  <a:pt x="4513841" y="1405882"/>
                  <a:pt x="4469445" y="1418368"/>
                  <a:pt x="4546833" y="1392572"/>
                </a:cubicBezTo>
                <a:cubicBezTo>
                  <a:pt x="4577593" y="1356220"/>
                  <a:pt x="4611804" y="1322527"/>
                  <a:pt x="4639112" y="1283515"/>
                </a:cubicBezTo>
                <a:cubicBezTo>
                  <a:pt x="4719316" y="1168937"/>
                  <a:pt x="4617398" y="1280860"/>
                  <a:pt x="4672668" y="1166069"/>
                </a:cubicBezTo>
                <a:cubicBezTo>
                  <a:pt x="4700962" y="1107305"/>
                  <a:pt x="4739780" y="1054216"/>
                  <a:pt x="4773336" y="998290"/>
                </a:cubicBezTo>
                <a:cubicBezTo>
                  <a:pt x="4794280" y="872624"/>
                  <a:pt x="4803735" y="858747"/>
                  <a:pt x="4781725" y="704675"/>
                </a:cubicBezTo>
                <a:cubicBezTo>
                  <a:pt x="4779419" y="688534"/>
                  <a:pt x="4763850" y="677314"/>
                  <a:pt x="4756558" y="662730"/>
                </a:cubicBezTo>
                <a:cubicBezTo>
                  <a:pt x="4716324" y="582262"/>
                  <a:pt x="4732696" y="568943"/>
                  <a:pt x="4655890" y="478172"/>
                </a:cubicBezTo>
                <a:cubicBezTo>
                  <a:pt x="4625130" y="441820"/>
                  <a:pt x="4593640" y="406073"/>
                  <a:pt x="4563611" y="369115"/>
                </a:cubicBezTo>
                <a:cubicBezTo>
                  <a:pt x="4557253" y="361290"/>
                  <a:pt x="4550711" y="353255"/>
                  <a:pt x="4546833" y="343948"/>
                </a:cubicBezTo>
                <a:cubicBezTo>
                  <a:pt x="4505363" y="244421"/>
                  <a:pt x="4532851" y="155196"/>
                  <a:pt x="4530055" y="117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324BD3E-75EA-402E-A89D-4911BDC51607}"/>
              </a:ext>
            </a:extLst>
          </p:cNvPr>
          <p:cNvSpPr txBox="1"/>
          <p:nvPr/>
        </p:nvSpPr>
        <p:spPr>
          <a:xfrm>
            <a:off x="4198657" y="3675829"/>
            <a:ext cx="1465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2FAB99"/>
                </a:solidFill>
                <a:latin typeface="Sakkal Majalla" panose="02000000000000000000" pitchFamily="2" charset="-78"/>
                <a:cs typeface="(AH) Manal Black" pitchFamily="2" charset="-78"/>
              </a:rPr>
              <a:t>العنوان </a:t>
            </a:r>
            <a:r>
              <a:rPr lang="en-US" sz="1800" dirty="0">
                <a:solidFill>
                  <a:srgbClr val="2FAB99"/>
                </a:solidFill>
                <a:latin typeface="Sakkal Majalla" panose="02000000000000000000" pitchFamily="2" charset="-78"/>
                <a:cs typeface="(AH) Manal Black" pitchFamily="2" charset="-78"/>
              </a:rPr>
              <a:t>(Header)</a:t>
            </a:r>
            <a:endParaRPr lang="ar-SA" dirty="0">
              <a:solidFill>
                <a:srgbClr val="2FAB99"/>
              </a:solidFill>
              <a:cs typeface="(AH) Manal Black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DAA0123-6558-4D62-9F44-A8CB66A25F19}"/>
              </a:ext>
            </a:extLst>
          </p:cNvPr>
          <p:cNvSpPr txBox="1"/>
          <p:nvPr/>
        </p:nvSpPr>
        <p:spPr>
          <a:xfrm>
            <a:off x="1990401" y="3641746"/>
            <a:ext cx="1955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محتوى الصفحة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(Content)</a:t>
            </a:r>
            <a:endParaRPr lang="ar-SA" dirty="0">
              <a:solidFill>
                <a:schemeClr val="bg1">
                  <a:lumMod val="50000"/>
                </a:schemeClr>
              </a:solidFill>
              <a:cs typeface="(AH) Manal Black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AF4ABD3-C2A6-48E5-B5B5-6ACA1A61841A}"/>
              </a:ext>
            </a:extLst>
          </p:cNvPr>
          <p:cNvSpPr txBox="1"/>
          <p:nvPr/>
        </p:nvSpPr>
        <p:spPr>
          <a:xfrm>
            <a:off x="514464" y="3656604"/>
            <a:ext cx="1324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latin typeface="Sakkal Majalla" panose="02000000000000000000" pitchFamily="2" charset="-78"/>
                <a:cs typeface="(AH) Manal Black" pitchFamily="2" charset="-78"/>
              </a:rPr>
              <a:t>التذييل </a:t>
            </a:r>
            <a:r>
              <a:rPr lang="en-US" sz="1800" dirty="0">
                <a:latin typeface="Sakkal Majalla" panose="02000000000000000000" pitchFamily="2" charset="-78"/>
                <a:cs typeface="(AH) Manal Black" pitchFamily="2" charset="-78"/>
              </a:rPr>
              <a:t>(Footer)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A597DB4-B403-4CE8-ADC4-9856660DD734}"/>
              </a:ext>
            </a:extLst>
          </p:cNvPr>
          <p:cNvSpPr txBox="1"/>
          <p:nvPr/>
        </p:nvSpPr>
        <p:spPr>
          <a:xfrm>
            <a:off x="4109910" y="3955234"/>
            <a:ext cx="1749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2FAB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ترويسة رسومية وشريط التنقل</a:t>
            </a:r>
            <a:endParaRPr lang="ar-SA" dirty="0">
              <a:solidFill>
                <a:srgbClr val="2FAB99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DD30D01-B819-4EDD-8D54-16ADC7510DCC}"/>
              </a:ext>
            </a:extLst>
          </p:cNvPr>
          <p:cNvSpPr txBox="1"/>
          <p:nvPr/>
        </p:nvSpPr>
        <p:spPr>
          <a:xfrm>
            <a:off x="2028611" y="3992260"/>
            <a:ext cx="1919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يشمل محتوى النص والصور وما إلى ذلك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203511E-A796-472F-9170-DF70819DB850}"/>
              </a:ext>
            </a:extLst>
          </p:cNvPr>
          <p:cNvSpPr txBox="1"/>
          <p:nvPr/>
        </p:nvSpPr>
        <p:spPr>
          <a:xfrm>
            <a:off x="278897" y="4024056"/>
            <a:ext cx="1794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يحتوي على روابط مفيدة</a:t>
            </a:r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DA638E6-0538-4D24-A06B-EEC30B464D1C}"/>
              </a:ext>
            </a:extLst>
          </p:cNvPr>
          <p:cNvSpPr/>
          <p:nvPr/>
        </p:nvSpPr>
        <p:spPr>
          <a:xfrm>
            <a:off x="145325" y="3533065"/>
            <a:ext cx="5776352" cy="135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0F3802ED-34FB-4786-8E11-F8597EC8AF9D}"/>
              </a:ext>
            </a:extLst>
          </p:cNvPr>
          <p:cNvSpPr txBox="1"/>
          <p:nvPr/>
        </p:nvSpPr>
        <p:spPr>
          <a:xfrm>
            <a:off x="838578" y="3064894"/>
            <a:ext cx="44166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ترميز النص التشعبي (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هي لغة تستخدم لوصف مكونات صفحات الويب لبرامج التصفح من خلال استخدام مجموعة وسوم وتعليمات برمجية.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C0046C7-2E58-491B-8336-E86924B4EDC7}"/>
              </a:ext>
            </a:extLst>
          </p:cNvPr>
          <p:cNvSpPr/>
          <p:nvPr/>
        </p:nvSpPr>
        <p:spPr>
          <a:xfrm>
            <a:off x="586170" y="2994870"/>
            <a:ext cx="4669029" cy="1819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9BAC8E62-3650-4055-B63F-293757659CBC}"/>
              </a:ext>
            </a:extLst>
          </p:cNvPr>
          <p:cNvGrpSpPr/>
          <p:nvPr/>
        </p:nvGrpSpPr>
        <p:grpSpPr>
          <a:xfrm>
            <a:off x="1492443" y="2425733"/>
            <a:ext cx="3557240" cy="851228"/>
            <a:chOff x="2446941" y="2384303"/>
            <a:chExt cx="4892673" cy="1099047"/>
          </a:xfrm>
        </p:grpSpPr>
        <p:pic>
          <p:nvPicPr>
            <p:cNvPr id="46" name="رسم 45" descr="علامة الإبهام لأعلى مع تعبئة خالصة">
              <a:extLst>
                <a:ext uri="{FF2B5EF4-FFF2-40B4-BE49-F238E27FC236}">
                  <a16:creationId xmlns:a16="http://schemas.microsoft.com/office/drawing/2014/main" id="{14739BE8-CC16-4E80-B477-A92BB3B44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25214" y="2384303"/>
              <a:ext cx="914400" cy="914400"/>
            </a:xfrm>
            <a:prstGeom prst="rect">
              <a:avLst/>
            </a:prstGeom>
          </p:spPr>
        </p:pic>
        <p:pic>
          <p:nvPicPr>
            <p:cNvPr id="47" name="رسم 46" descr="علامة الإبهام لأعلى مع تعبئة خالصة">
              <a:extLst>
                <a:ext uri="{FF2B5EF4-FFF2-40B4-BE49-F238E27FC236}">
                  <a16:creationId xmlns:a16="http://schemas.microsoft.com/office/drawing/2014/main" id="{3DA0A001-5BEE-43DB-9995-C43355E6D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2446941" y="2568950"/>
              <a:ext cx="914400" cy="914400"/>
            </a:xfrm>
            <a:prstGeom prst="rect">
              <a:avLst/>
            </a:prstGeom>
          </p:spPr>
        </p:pic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4D8CEC9-3BBD-4797-9510-C8D58F1953A4}"/>
              </a:ext>
            </a:extLst>
          </p:cNvPr>
          <p:cNvSpPr txBox="1"/>
          <p:nvPr/>
        </p:nvSpPr>
        <p:spPr>
          <a:xfrm>
            <a:off x="3722363" y="3317006"/>
            <a:ext cx="1600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92D050"/>
                </a:solidFill>
                <a:latin typeface="Sakkal Majalla" panose="02000000000000000000" pitchFamily="2" charset="-78"/>
                <a:cs typeface="(AH) Manal Black" pitchFamily="2" charset="-78"/>
              </a:rPr>
              <a:t>شائعة الاستخدام</a:t>
            </a:r>
            <a:endParaRPr lang="ar-SA" dirty="0">
              <a:solidFill>
                <a:srgbClr val="92D050"/>
              </a:solidFill>
              <a:cs typeface="(AH) Manal Black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B3DADA8-5213-49E7-B72B-100937C36AE4}"/>
              </a:ext>
            </a:extLst>
          </p:cNvPr>
          <p:cNvSpPr txBox="1"/>
          <p:nvPr/>
        </p:nvSpPr>
        <p:spPr>
          <a:xfrm>
            <a:off x="3413256" y="3914910"/>
            <a:ext cx="234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92D050"/>
                </a:solidFill>
                <a:latin typeface="Sakkal Majalla" panose="02000000000000000000" pitchFamily="2" charset="-78"/>
                <a:cs typeface="(AH) Manal Black" pitchFamily="2" charset="-78"/>
              </a:rPr>
              <a:t>مدعومة من معظم المتصفحات</a:t>
            </a:r>
            <a:endParaRPr lang="ar-SA" dirty="0">
              <a:solidFill>
                <a:srgbClr val="92D050"/>
              </a:solidFill>
              <a:cs typeface="(AH) Manal Black" pitchFamily="2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50DA732-BF4F-47DE-8FC8-8A5E5A962E77}"/>
              </a:ext>
            </a:extLst>
          </p:cNvPr>
          <p:cNvSpPr txBox="1"/>
          <p:nvPr/>
        </p:nvSpPr>
        <p:spPr>
          <a:xfrm>
            <a:off x="3593618" y="4678353"/>
            <a:ext cx="1985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92D050"/>
                </a:solidFill>
                <a:latin typeface="Sakkal Majalla" panose="02000000000000000000" pitchFamily="2" charset="-78"/>
                <a:cs typeface="(AH) Manal Black" pitchFamily="2" charset="-78"/>
              </a:rPr>
              <a:t>سهلة التعلم والاستخدام</a:t>
            </a:r>
            <a:endParaRPr lang="ar-SA" dirty="0">
              <a:solidFill>
                <a:srgbClr val="92D050"/>
              </a:solidFill>
              <a:cs typeface="(AH) Manal Black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378BBC28-E52C-4C23-89BA-BB3FD0894B89}"/>
              </a:ext>
            </a:extLst>
          </p:cNvPr>
          <p:cNvSpPr txBox="1"/>
          <p:nvPr/>
        </p:nvSpPr>
        <p:spPr>
          <a:xfrm>
            <a:off x="531841" y="3218423"/>
            <a:ext cx="2346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يقتصر استخدامها على صفحات الويب غير التفاعلية</a:t>
            </a:r>
            <a:endParaRPr lang="ar-SA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C44AC68-589D-418D-A6D3-6E917CAEB65A}"/>
              </a:ext>
            </a:extLst>
          </p:cNvPr>
          <p:cNvSpPr txBox="1"/>
          <p:nvPr/>
        </p:nvSpPr>
        <p:spPr>
          <a:xfrm>
            <a:off x="537247" y="3837442"/>
            <a:ext cx="2215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يجب كتابة برنامج طويل لكتابة صفحة ويب يسيرة</a:t>
            </a:r>
            <a:endParaRPr lang="ar-SA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628E7589-66CD-44D3-8D2C-4A2460A0B080}"/>
              </a:ext>
            </a:extLst>
          </p:cNvPr>
          <p:cNvSpPr txBox="1"/>
          <p:nvPr/>
        </p:nvSpPr>
        <p:spPr>
          <a:xfrm>
            <a:off x="577223" y="4558214"/>
            <a:ext cx="2001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يصعب صيانة وتصحيح برنامج بتنسيق </a:t>
            </a:r>
            <a:r>
              <a:rPr lang="en-US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HTML</a:t>
            </a:r>
            <a:endParaRPr lang="ar-SA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259141D-0AD4-4519-912D-51585CB1C7A5}"/>
              </a:ext>
            </a:extLst>
          </p:cNvPr>
          <p:cNvSpPr/>
          <p:nvPr/>
        </p:nvSpPr>
        <p:spPr>
          <a:xfrm>
            <a:off x="478172" y="2425733"/>
            <a:ext cx="5354376" cy="2889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809390A3-B806-47D7-9927-B496CCCA9689}"/>
              </a:ext>
            </a:extLst>
          </p:cNvPr>
          <p:cNvSpPr txBox="1"/>
          <p:nvPr/>
        </p:nvSpPr>
        <p:spPr>
          <a:xfrm>
            <a:off x="2789915" y="2296293"/>
            <a:ext cx="2789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(AH) Manal Black" pitchFamily="2" charset="-78"/>
              </a:rPr>
              <a:t>النص التشعبي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(AH) Manal Black" pitchFamily="2" charset="-78"/>
              </a:rPr>
              <a:t>(Hypertext)</a:t>
            </a:r>
            <a:endParaRPr lang="ar-SA" sz="2400" dirty="0">
              <a:solidFill>
                <a:srgbClr val="0070C0"/>
              </a:solidFill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BBFF8B3B-AD1B-45D0-A20B-D658769E5DE0}"/>
              </a:ext>
            </a:extLst>
          </p:cNvPr>
          <p:cNvSpPr txBox="1"/>
          <p:nvPr/>
        </p:nvSpPr>
        <p:spPr>
          <a:xfrm>
            <a:off x="910526" y="2744431"/>
            <a:ext cx="46685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نص يتم عرضه على شاشة الحاسب أو أي جهاز إلكتروني آخر يحتوي على مرجعيات ( ارتباطات تشعبية) لنصوص أخرى يمكن للقارئ الوصل إليها بصورة فورية.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2D4246E-238D-4552-AB07-EB3D0AC8E8E1}"/>
              </a:ext>
            </a:extLst>
          </p:cNvPr>
          <p:cNvSpPr txBox="1"/>
          <p:nvPr/>
        </p:nvSpPr>
        <p:spPr>
          <a:xfrm>
            <a:off x="2789915" y="3907891"/>
            <a:ext cx="2789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(AH) Manal Black" pitchFamily="2" charset="-78"/>
              </a:rPr>
              <a:t>العلامات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(AH) Manal Black" pitchFamily="2" charset="-78"/>
              </a:rPr>
              <a:t>(Markup)</a:t>
            </a:r>
            <a:endParaRPr lang="ar-SA" sz="2400" dirty="0">
              <a:solidFill>
                <a:srgbClr val="0070C0"/>
              </a:solidFill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5262B470-38B4-4D58-B5C9-6D70D72E466F}"/>
              </a:ext>
            </a:extLst>
          </p:cNvPr>
          <p:cNvSpPr txBox="1"/>
          <p:nvPr/>
        </p:nvSpPr>
        <p:spPr>
          <a:xfrm>
            <a:off x="910044" y="4292754"/>
            <a:ext cx="4669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يشير مصطلح العلامات إلى سلسلة الأحرف أو الرموز الأخرى التي يمكننا إدراجها في مواقع محددة داخل نص أو داخل ملف معالجة نصوص.  </a:t>
            </a:r>
            <a:endParaRPr lang="ar-SA" sz="2000" dirty="0">
              <a:solidFill>
                <a:srgbClr val="0070C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C93FE00-1996-44EA-A6C2-B76DB0B8A50C}"/>
              </a:ext>
            </a:extLst>
          </p:cNvPr>
          <p:cNvSpPr/>
          <p:nvPr/>
        </p:nvSpPr>
        <p:spPr>
          <a:xfrm>
            <a:off x="702150" y="2296293"/>
            <a:ext cx="4889116" cy="296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E1454424-526D-4112-B129-14908A0F1648}"/>
              </a:ext>
            </a:extLst>
          </p:cNvPr>
          <p:cNvSpPr txBox="1"/>
          <p:nvPr/>
        </p:nvSpPr>
        <p:spPr>
          <a:xfrm>
            <a:off x="161815" y="2655489"/>
            <a:ext cx="56831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تتكون اللغة من سلسلة أو مجموعة من الأكواد تكتب في ملف نصي ثم تحفظ بامتداد 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تعرض بواسطة مستعرضات الانترنت، و هذه المستعرضات تترجم الأكواد إلى ما تراه على الصفحات. هذه الأكواد تبدأ بما يسمى (وسم) أو 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Tag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تكتب من اليسار لليمين.</a:t>
            </a:r>
          </a:p>
          <a:p>
            <a:pPr algn="just"/>
            <a:endParaRPr lang="ar-SA" sz="2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1266CDF-AB01-49E3-AE53-FBF6D6361C67}"/>
              </a:ext>
            </a:extLst>
          </p:cNvPr>
          <p:cNvSpPr txBox="1"/>
          <p:nvPr/>
        </p:nvSpPr>
        <p:spPr>
          <a:xfrm>
            <a:off x="1121441" y="4390134"/>
            <a:ext cx="2526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DE80C6D2-C6C3-4E37-AA24-163EA999CCBA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53" grpId="0"/>
      <p:bldP spid="54" grpId="0"/>
      <p:bldP spid="55" grpId="0"/>
      <p:bldP spid="56" grpId="0"/>
      <p:bldP spid="57" grpId="0"/>
      <p:bldP spid="58" grpId="0"/>
      <p:bldP spid="3" grpId="0" animBg="1"/>
      <p:bldP spid="32" grpId="0"/>
      <p:bldP spid="5" grpId="0" animBg="1"/>
      <p:bldP spid="34" grpId="0"/>
      <p:bldP spid="35" grpId="0"/>
      <p:bldP spid="36" grpId="0"/>
      <p:bldP spid="37" grpId="0"/>
      <p:bldP spid="38" grpId="0"/>
      <p:bldP spid="39" grpId="0"/>
      <p:bldP spid="10" grpId="0" animBg="1"/>
      <p:bldP spid="42" grpId="0"/>
      <p:bldP spid="12" grpId="0" animBg="1"/>
      <p:bldP spid="48" grpId="0"/>
      <p:bldP spid="49" grpId="0"/>
      <p:bldP spid="50" grpId="0"/>
      <p:bldP spid="51" grpId="0"/>
      <p:bldP spid="52" grpId="0"/>
      <p:bldP spid="66" grpId="0"/>
      <p:bldP spid="13" grpId="0" animBg="1"/>
      <p:bldP spid="67" grpId="0"/>
      <p:bldP spid="68" grpId="0"/>
      <p:bldP spid="69" grpId="0"/>
      <p:bldP spid="70" grpId="0"/>
      <p:bldP spid="14" grpId="0" animBg="1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D6D9032-6D0B-4A7C-9FFF-12651E65DCD6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339B3C-0828-4627-82CC-CB374F9419DB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F48DD8E-A208-47E2-92B7-BE1D9A6E5D4B}"/>
              </a:ext>
            </a:extLst>
          </p:cNvPr>
          <p:cNvSpPr txBox="1"/>
          <p:nvPr/>
        </p:nvSpPr>
        <p:spPr>
          <a:xfrm>
            <a:off x="5282268" y="1740607"/>
            <a:ext cx="162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في هذا الدرس</a:t>
            </a:r>
            <a:endParaRPr lang="ar-SA" sz="28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EE6745-FC35-461B-9181-E8AD7F7796C5}"/>
              </a:ext>
            </a:extLst>
          </p:cNvPr>
          <p:cNvSpPr txBox="1"/>
          <p:nvPr/>
        </p:nvSpPr>
        <p:spPr>
          <a:xfrm>
            <a:off x="2773610" y="219933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سنتعرف على :</a:t>
            </a:r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4196BF9-1EBA-4EA4-B502-DCABD161A47A}"/>
              </a:ext>
            </a:extLst>
          </p:cNvPr>
          <p:cNvSpPr txBox="1"/>
          <p:nvPr/>
        </p:nvSpPr>
        <p:spPr>
          <a:xfrm>
            <a:off x="6830386" y="3762181"/>
            <a:ext cx="2037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وسوم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HTML 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 الأساسية</a:t>
            </a:r>
            <a:endParaRPr lang="ar-SA" sz="20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2C13C94-919A-48FA-982E-3B311F7F4D8D}"/>
              </a:ext>
            </a:extLst>
          </p:cNvPr>
          <p:cNvSpPr txBox="1"/>
          <p:nvPr/>
        </p:nvSpPr>
        <p:spPr>
          <a:xfrm>
            <a:off x="6673792" y="4339148"/>
            <a:ext cx="2194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العناوين</a:t>
            </a:r>
            <a:endParaRPr lang="ar-SA" sz="20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CC357F2-8D3C-46A7-87D9-978F8D97AFA6}"/>
              </a:ext>
            </a:extLst>
          </p:cNvPr>
          <p:cNvSpPr txBox="1"/>
          <p:nvPr/>
        </p:nvSpPr>
        <p:spPr>
          <a:xfrm>
            <a:off x="7317648" y="4916115"/>
            <a:ext cx="1550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إضافة فقرة</a:t>
            </a:r>
            <a:endParaRPr lang="ar-SA" sz="20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1F030A-21D3-4186-AF21-41E72418899B}"/>
              </a:ext>
            </a:extLst>
          </p:cNvPr>
          <p:cNvSpPr txBox="1"/>
          <p:nvPr/>
        </p:nvSpPr>
        <p:spPr>
          <a:xfrm>
            <a:off x="7158257" y="5493083"/>
            <a:ext cx="1709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إضافة</a:t>
            </a:r>
            <a:r>
              <a:rPr lang="ar-SA" sz="2000" dirty="0">
                <a:latin typeface="Sakkal Majalla" panose="02000000000000000000" pitchFamily="2" charset="-78"/>
                <a:cs typeface="(AH) Manal Black" pitchFamily="2" charset="-78"/>
              </a:rPr>
              <a:t> 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سطر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787902-D957-4D9A-824D-0496CDD85C5B}"/>
              </a:ext>
            </a:extLst>
          </p:cNvPr>
          <p:cNvSpPr txBox="1"/>
          <p:nvPr/>
        </p:nvSpPr>
        <p:spPr>
          <a:xfrm>
            <a:off x="6673792" y="2608247"/>
            <a:ext cx="2194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بنية صفحة الويب</a:t>
            </a:r>
            <a:endParaRPr lang="ar-SA" sz="20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CBC52EB-BF76-4F37-A38D-3B089B8F03A1}"/>
              </a:ext>
            </a:extLst>
          </p:cNvPr>
          <p:cNvSpPr txBox="1"/>
          <p:nvPr/>
        </p:nvSpPr>
        <p:spPr>
          <a:xfrm>
            <a:off x="6673792" y="3185214"/>
            <a:ext cx="2194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محرر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HTML</a:t>
            </a:r>
            <a:endParaRPr lang="ar-SA" sz="20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A265F82-6729-4768-892B-96F7B0662AA2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9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AE942CE-A0E6-4844-B711-C5DF81F18B60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143282-3746-45B1-9AB1-6FE770743773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FDE984-CDDC-4AF7-B673-90DA4BFBC5A7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788377B-C228-41B9-B806-4D84E5C91D18}"/>
              </a:ext>
            </a:extLst>
          </p:cNvPr>
          <p:cNvSpPr txBox="1"/>
          <p:nvPr/>
        </p:nvSpPr>
        <p:spPr>
          <a:xfrm>
            <a:off x="5218826" y="1735397"/>
            <a:ext cx="175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بنية صفحة الويب</a:t>
            </a:r>
            <a:endParaRPr lang="ar-SA" sz="2400" dirty="0">
              <a:cs typeface="(AH) Manal Black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C7B12B9-373A-4003-AABC-C1B13D564C6D}"/>
              </a:ext>
            </a:extLst>
          </p:cNvPr>
          <p:cNvSpPr txBox="1"/>
          <p:nvPr/>
        </p:nvSpPr>
        <p:spPr>
          <a:xfrm>
            <a:off x="780176" y="2197062"/>
            <a:ext cx="8155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يطلق اسم الوسوم (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Tags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على أحد أجزاء البرنامج المكتوبة بلغة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SA" sz="28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089A7C-257E-4C38-B2B4-9D17590F266D}"/>
              </a:ext>
            </a:extLst>
          </p:cNvPr>
          <p:cNvSpPr txBox="1"/>
          <p:nvPr/>
        </p:nvSpPr>
        <p:spPr>
          <a:xfrm>
            <a:off x="780176" y="2733556"/>
            <a:ext cx="8155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عادة تأتي وسوم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بصورة أزواج مثل وسم الفتح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&lt;p&gt;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ووسم الإغلاق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&lt;/p&gt;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حيث يوقف الزمر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“/”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الموجود في الوسم الثاني تشغيل الأمر.</a:t>
            </a:r>
            <a:endParaRPr lang="ar-SA" sz="2800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1B54375-0156-4C70-A9D5-7E8FD059A1D4}"/>
              </a:ext>
            </a:extLst>
          </p:cNvPr>
          <p:cNvSpPr/>
          <p:nvPr/>
        </p:nvSpPr>
        <p:spPr>
          <a:xfrm>
            <a:off x="4655890" y="3687663"/>
            <a:ext cx="1870745" cy="478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cs typeface="(AH) Manal Black" pitchFamily="2" charset="-78"/>
              </a:rPr>
              <a:t>الوسوم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FB24B82-5BB6-4147-B50C-D733199709C9}"/>
              </a:ext>
            </a:extLst>
          </p:cNvPr>
          <p:cNvSpPr/>
          <p:nvPr/>
        </p:nvSpPr>
        <p:spPr>
          <a:xfrm>
            <a:off x="4655890" y="4553127"/>
            <a:ext cx="1870745" cy="4781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&lt;html&gt;</a:t>
            </a:r>
            <a:r>
              <a:rPr lang="en-US" dirty="0">
                <a:solidFill>
                  <a:srgbClr val="FF0000"/>
                </a:solidFill>
              </a:rPr>
              <a:t>&lt;/html&gt;</a:t>
            </a:r>
            <a:r>
              <a:rPr lang="ar-SA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D5DABB1-55B3-42DE-8279-3EF1BE7982D4}"/>
              </a:ext>
            </a:extLst>
          </p:cNvPr>
          <p:cNvSpPr/>
          <p:nvPr/>
        </p:nvSpPr>
        <p:spPr>
          <a:xfrm>
            <a:off x="4655889" y="5208059"/>
            <a:ext cx="1870745" cy="4781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&lt;p&gt;</a:t>
            </a:r>
            <a:r>
              <a:rPr lang="en-US" dirty="0">
                <a:solidFill>
                  <a:srgbClr val="FF0000"/>
                </a:solidFill>
              </a:rPr>
              <a:t>&lt;/p&gt;</a:t>
            </a:r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3D93FBB9-4728-4E91-80AB-D253D63B2521}"/>
              </a:ext>
            </a:extLst>
          </p:cNvPr>
          <p:cNvSpPr/>
          <p:nvPr/>
        </p:nvSpPr>
        <p:spPr>
          <a:xfrm>
            <a:off x="7064579" y="4871909"/>
            <a:ext cx="1870745" cy="47817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(AH) Manal Black" pitchFamily="2" charset="-78"/>
              </a:rPr>
              <a:t>وسم النهاية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3410592-4A11-43B3-9B4E-78B783216EFD}"/>
              </a:ext>
            </a:extLst>
          </p:cNvPr>
          <p:cNvSpPr/>
          <p:nvPr/>
        </p:nvSpPr>
        <p:spPr>
          <a:xfrm>
            <a:off x="2112616" y="4871909"/>
            <a:ext cx="1870745" cy="4781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cs typeface="(AH) Manal Black" pitchFamily="2" charset="-78"/>
              </a:rPr>
              <a:t>وسم البداية </a:t>
            </a: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BDB89FFD-B91C-4855-A370-891B737A0108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6308521" y="4871909"/>
            <a:ext cx="756058" cy="239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805411FD-86CB-4722-B5E5-E8F316DB549D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981351" y="5110995"/>
            <a:ext cx="1083228" cy="336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B16E6527-445C-434A-8138-0D698459664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983361" y="4822678"/>
            <a:ext cx="843443" cy="288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DC861169-A1E6-4A4C-9017-F9E2E2B5DAB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83361" y="5110995"/>
            <a:ext cx="1179707" cy="313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C646BA0-9FA0-454D-A925-0CD12A23207D}"/>
              </a:ext>
            </a:extLst>
          </p:cNvPr>
          <p:cNvSpPr txBox="1"/>
          <p:nvPr/>
        </p:nvSpPr>
        <p:spPr>
          <a:xfrm>
            <a:off x="105552" y="5767838"/>
            <a:ext cx="8935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أن تتبع صفحة الويب المصممة بتنسيق 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بنية معينة لكي يتم ترجمتها بصورة صحيحة من قِبل المتصفح. فالبرنامج المصدري للصفحة ونص صفحة الويب يجب وضعه بين وسمي  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&lt;HTML&gt;&lt;/HTML&gt;</a:t>
            </a: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54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13" grpId="0" animBg="1"/>
      <p:bldP spid="14" grpId="0" animBg="1"/>
      <p:bldP spid="15" grpId="0" animBg="1"/>
      <p:bldP spid="1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AE942CE-A0E6-4844-B711-C5DF81F18B60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143282-3746-45B1-9AB1-6FE770743773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FDE984-CDDC-4AF7-B673-90DA4BFBC5A7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B1A3E0-9095-408F-8B1C-B30092F535E6}"/>
              </a:ext>
            </a:extLst>
          </p:cNvPr>
          <p:cNvSpPr txBox="1"/>
          <p:nvPr/>
        </p:nvSpPr>
        <p:spPr>
          <a:xfrm>
            <a:off x="5344661" y="1735397"/>
            <a:ext cx="15026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محرر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HTML</a:t>
            </a:r>
            <a:endParaRPr lang="ar-SA" sz="28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A5B78E0-C75D-477C-A7C9-A1CCCCCAC8E2}"/>
              </a:ext>
            </a:extLst>
          </p:cNvPr>
          <p:cNvSpPr txBox="1"/>
          <p:nvPr/>
        </p:nvSpPr>
        <p:spPr>
          <a:xfrm>
            <a:off x="-75501" y="4756423"/>
            <a:ext cx="882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سبيل المثال، لا تتعامل محررات 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 تعليمات 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البرمجية فقط، بل تمتد وظائفها لتشمل تقنيات أخرى خاصة بإنشاء صفحات الويب مثل </a:t>
            </a:r>
            <a:r>
              <a:rPr lang="ar-SA" sz="2400" b="1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صفحات التنسيق النمطية</a:t>
            </a:r>
            <a:r>
              <a:rPr lang="en-US" sz="2400" b="1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CSS) 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SA" sz="2400" b="1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جافا سكريبت 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JavaScript)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من هذه المحررات على سبيل المثال </a:t>
            </a:r>
            <a:r>
              <a:rPr lang="ar-SA" sz="2400" b="1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فيجوال ستوديو كود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Visual Studio Code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).</a:t>
            </a: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4212B2-6550-41D2-9E56-DE27503CB9D1}"/>
              </a:ext>
            </a:extLst>
          </p:cNvPr>
          <p:cNvSpPr txBox="1"/>
          <p:nvPr/>
        </p:nvSpPr>
        <p:spPr>
          <a:xfrm>
            <a:off x="2654418" y="2371403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محرر 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برنامج يستخدم لكتابة البرامج بلغة 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859E5B1-D236-468A-90EC-F2E52A34E54D}"/>
              </a:ext>
            </a:extLst>
          </p:cNvPr>
          <p:cNvSpPr txBox="1"/>
          <p:nvPr/>
        </p:nvSpPr>
        <p:spPr>
          <a:xfrm>
            <a:off x="4244828" y="2970571"/>
            <a:ext cx="45041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الرغم من إمكانية التحكم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برمجة 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أي صفحة ويب باستخدام أي محرر نصوص، إلا أن برامج تحرير </a:t>
            </a:r>
            <a:r>
              <a:rPr lang="en-US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24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المتخصصة توفر إمكانات تحرير وأدوات برمجة إضافية.</a:t>
            </a:r>
          </a:p>
        </p:txBody>
      </p:sp>
      <p:pic>
        <p:nvPicPr>
          <p:cNvPr id="15" name="صورة 14" descr="صورة تحتوي على نص, أدوات الإسعافات الأولية&#10;&#10;تم إنشاء الوصف تلقائياً">
            <a:extLst>
              <a:ext uri="{FF2B5EF4-FFF2-40B4-BE49-F238E27FC236}">
                <a16:creationId xmlns:a16="http://schemas.microsoft.com/office/drawing/2014/main" id="{5315BD4E-F5FF-4D32-A459-1FDBD8F6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"/>
          <a:stretch/>
        </p:blipFill>
        <p:spPr>
          <a:xfrm>
            <a:off x="1" y="2833068"/>
            <a:ext cx="4135772" cy="17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AE942CE-A0E6-4844-B711-C5DF81F18B60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143282-3746-45B1-9AB1-6FE770743773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FDE984-CDDC-4AF7-B673-90DA4BFBC5A7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FC4EEE6-4F14-4EA9-8254-589A9F053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38" y="1735397"/>
            <a:ext cx="402670" cy="48021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3E6DAA8-819B-41E7-8055-FD76D1494194}"/>
              </a:ext>
            </a:extLst>
          </p:cNvPr>
          <p:cNvSpPr txBox="1"/>
          <p:nvPr/>
        </p:nvSpPr>
        <p:spPr>
          <a:xfrm>
            <a:off x="4263382" y="1735397"/>
            <a:ext cx="3665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تحميل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VISUAL STUDIO CODE</a:t>
            </a:r>
            <a:endParaRPr lang="ar-SA" sz="28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91DEABC0-1840-4E91-BC8A-B5A2F6563E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3739"/>
          <a:stretch/>
        </p:blipFill>
        <p:spPr>
          <a:xfrm>
            <a:off x="0" y="2258617"/>
            <a:ext cx="8554756" cy="44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4C2B2C2-9EAE-4A69-9E78-94B5F79BF078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69AB7C9-E5F5-48A1-9395-B718DE517CBE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1C96394-906A-40E3-8004-B96AD8A98338}"/>
              </a:ext>
            </a:extLst>
          </p:cNvPr>
          <p:cNvSpPr txBox="1"/>
          <p:nvPr/>
        </p:nvSpPr>
        <p:spPr>
          <a:xfrm>
            <a:off x="5077087" y="1808947"/>
            <a:ext cx="2037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وسوم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HTML 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 الأساسية</a:t>
            </a:r>
            <a:endParaRPr lang="ar-SA" sz="2000" dirty="0">
              <a:cs typeface="(AH) Manal Black" pitchFamily="2" charset="-78"/>
            </a:endParaRPr>
          </a:p>
        </p:txBody>
      </p:sp>
      <p:pic>
        <p:nvPicPr>
          <p:cNvPr id="8" name="عنصر نائب للمحتوى 4">
            <a:extLst>
              <a:ext uri="{FF2B5EF4-FFF2-40B4-BE49-F238E27FC236}">
                <a16:creationId xmlns:a16="http://schemas.microsoft.com/office/drawing/2014/main" id="{63322938-1384-408D-8D30-E83F1AF83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11000" r="76003" b="64232"/>
          <a:stretch/>
        </p:blipFill>
        <p:spPr>
          <a:xfrm>
            <a:off x="4887299" y="2441313"/>
            <a:ext cx="4293219" cy="413531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AA64338-57E8-4FEC-9E89-4B5098BDCA99}"/>
              </a:ext>
            </a:extLst>
          </p:cNvPr>
          <p:cNvSpPr txBox="1"/>
          <p:nvPr/>
        </p:nvSpPr>
        <p:spPr>
          <a:xfrm>
            <a:off x="2345788" y="2369509"/>
            <a:ext cx="18630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تحدد أن هذا نص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6FF08A9-C807-4075-9BD6-FD759A050FA6}"/>
              </a:ext>
            </a:extLst>
          </p:cNvPr>
          <p:cNvSpPr txBox="1"/>
          <p:nvPr/>
        </p:nvSpPr>
        <p:spPr>
          <a:xfrm>
            <a:off x="330001" y="2806044"/>
            <a:ext cx="42932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تحدد الأوامر البرمجية الموجودة بين الوسمين وكيفية تفسير المستند بوساطة المتصفح وكيفية عرض المستند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8E3F5FF-6C34-4421-A543-9ABB395462A9}"/>
              </a:ext>
            </a:extLst>
          </p:cNvPr>
          <p:cNvSpPr txBox="1"/>
          <p:nvPr/>
        </p:nvSpPr>
        <p:spPr>
          <a:xfrm>
            <a:off x="907697" y="3493604"/>
            <a:ext cx="37155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تحدد عنوان الصفحة الذي سيظهر في شريط العنوان في نافذة متصفح الويب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B649E82-F19C-43E5-8C1B-E651907251F4}"/>
              </a:ext>
            </a:extLst>
          </p:cNvPr>
          <p:cNvSpPr txBox="1"/>
          <p:nvPr/>
        </p:nvSpPr>
        <p:spPr>
          <a:xfrm>
            <a:off x="207540" y="4404392"/>
            <a:ext cx="45477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تتم هنا برمجة الموضوع الرئيسي لصفحة الويب. جميع النصوص والرسومات والصوت والفيديو والروابط المؤدية إلى صفحات أخرى تقع بين الوسمين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7483D66-170C-4EE8-BC95-A877BA87ED22}"/>
              </a:ext>
            </a:extLst>
          </p:cNvPr>
          <p:cNvSpPr/>
          <p:nvPr/>
        </p:nvSpPr>
        <p:spPr>
          <a:xfrm>
            <a:off x="4904830" y="2405579"/>
            <a:ext cx="713064" cy="2971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B90994E-C715-4198-8DE0-1D745D15AB2F}"/>
              </a:ext>
            </a:extLst>
          </p:cNvPr>
          <p:cNvSpPr/>
          <p:nvPr/>
        </p:nvSpPr>
        <p:spPr>
          <a:xfrm>
            <a:off x="5214214" y="3037945"/>
            <a:ext cx="713064" cy="2971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D1287E6-15E0-4E23-A094-BE71E7B850A3}"/>
              </a:ext>
            </a:extLst>
          </p:cNvPr>
          <p:cNvSpPr/>
          <p:nvPr/>
        </p:nvSpPr>
        <p:spPr>
          <a:xfrm>
            <a:off x="5655578" y="3335137"/>
            <a:ext cx="866310" cy="2971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74AC45-B4C5-4D0E-B6B4-E84858227482}"/>
              </a:ext>
            </a:extLst>
          </p:cNvPr>
          <p:cNvSpPr/>
          <p:nvPr/>
        </p:nvSpPr>
        <p:spPr>
          <a:xfrm>
            <a:off x="5184739" y="4576265"/>
            <a:ext cx="866310" cy="2971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C487650-CFF4-49A8-B000-73E302EFFB69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41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CE2796D-7EB5-4E2B-854C-32665A040449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B11EB8B-4BC1-4573-B01E-A75BDD00C0F6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pic>
        <p:nvPicPr>
          <p:cNvPr id="7" name="عنصر نائب للمحتوى 4">
            <a:extLst>
              <a:ext uri="{FF2B5EF4-FFF2-40B4-BE49-F238E27FC236}">
                <a16:creationId xmlns:a16="http://schemas.microsoft.com/office/drawing/2014/main" id="{D32A89FB-2FD1-4680-8C64-B4FC05575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15" b="79366"/>
          <a:stretch/>
        </p:blipFill>
        <p:spPr>
          <a:xfrm>
            <a:off x="332140" y="2785946"/>
            <a:ext cx="8082018" cy="361496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FFCF8C7-7DD6-4BCC-AA59-E24ABDA02ABF}"/>
              </a:ext>
            </a:extLst>
          </p:cNvPr>
          <p:cNvSpPr txBox="1"/>
          <p:nvPr/>
        </p:nvSpPr>
        <p:spPr>
          <a:xfrm>
            <a:off x="5655219" y="1800248"/>
            <a:ext cx="1071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النتيجة</a:t>
            </a:r>
            <a:endParaRPr lang="ar-SA" sz="28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F93EE6B-E734-43EC-942E-C145C64BDBCD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70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4422298-698A-46C7-969C-0FDFF6C6BED4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70851E8-C90B-4B00-B98E-70347A7B2AF2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C2166B9-B0C2-42C6-9653-854C51B33D55}"/>
              </a:ext>
            </a:extLst>
          </p:cNvPr>
          <p:cNvSpPr txBox="1"/>
          <p:nvPr/>
        </p:nvSpPr>
        <p:spPr>
          <a:xfrm>
            <a:off x="5042518" y="1721999"/>
            <a:ext cx="2194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العناوين</a:t>
            </a:r>
            <a:endParaRPr lang="ar-SA" sz="2400" dirty="0">
              <a:cs typeface="(AH) Manal Black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399E839-DDDA-4FAB-B559-4A627E4631A7}"/>
              </a:ext>
            </a:extLst>
          </p:cNvPr>
          <p:cNvSpPr txBox="1"/>
          <p:nvPr/>
        </p:nvSpPr>
        <p:spPr>
          <a:xfrm>
            <a:off x="1178499" y="2183664"/>
            <a:ext cx="79691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تعريف العناوين بالوسوم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&lt;h1&gt;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&lt;h6&gt; </a:t>
            </a:r>
          </a:p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الوسم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&lt;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h1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أعلى مستوى في حجم الخط بينما الوسم 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h6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أدناها.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44436A-10AC-48F3-B50D-22398C08F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1024" r="76396" b="55936"/>
          <a:stretch/>
        </p:blipFill>
        <p:spPr>
          <a:xfrm>
            <a:off x="5163095" y="3147901"/>
            <a:ext cx="3666521" cy="363432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2D70858-274C-41B5-960D-0A62EB4E5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7" t="561" b="60414"/>
          <a:stretch/>
        </p:blipFill>
        <p:spPr>
          <a:xfrm>
            <a:off x="1045520" y="3147901"/>
            <a:ext cx="2781856" cy="3375097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C515A08-273B-4D96-A513-EB3066F4F358}"/>
              </a:ext>
            </a:extLst>
          </p:cNvPr>
          <p:cNvSpPr txBox="1"/>
          <p:nvPr/>
        </p:nvSpPr>
        <p:spPr>
          <a:xfrm>
            <a:off x="3361342" y="1253279"/>
            <a:ext cx="466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الأول: إنشاء موقع ويب بلغة </a:t>
            </a:r>
            <a:r>
              <a:rPr lang="en-US" dirty="0">
                <a:cs typeface="(AH) Manal High" pitchFamily="2" charset="-78"/>
              </a:rPr>
              <a:t>HTML</a:t>
            </a:r>
            <a:endParaRPr lang="ar-SA" dirty="0">
              <a:cs typeface="(AH) Manal Hig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47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1068</Words>
  <Application>Microsoft Office PowerPoint</Application>
  <PresentationFormat>شاشة عريضة</PresentationFormat>
  <Paragraphs>146</Paragraphs>
  <Slides>13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29LT Bukra Bold Italic</vt:lpstr>
      <vt:lpstr>ae_AlMateen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عبدالله البداح</cp:lastModifiedBy>
  <cp:revision>33</cp:revision>
  <dcterms:created xsi:type="dcterms:W3CDTF">2020-09-01T14:46:23Z</dcterms:created>
  <dcterms:modified xsi:type="dcterms:W3CDTF">2021-08-23T15:49:51Z</dcterms:modified>
</cp:coreProperties>
</file>