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9"/>
  </p:notesMasterIdLst>
  <p:sldIdLst>
    <p:sldId id="296" r:id="rId2"/>
    <p:sldId id="265" r:id="rId3"/>
    <p:sldId id="262" r:id="rId4"/>
    <p:sldId id="270" r:id="rId5"/>
    <p:sldId id="361" r:id="rId6"/>
    <p:sldId id="266" r:id="rId7"/>
    <p:sldId id="363" r:id="rId8"/>
    <p:sldId id="261" r:id="rId9"/>
    <p:sldId id="256" r:id="rId10"/>
    <p:sldId id="267" r:id="rId11"/>
    <p:sldId id="371" r:id="rId12"/>
    <p:sldId id="370" r:id="rId13"/>
    <p:sldId id="373" r:id="rId14"/>
    <p:sldId id="300" r:id="rId15"/>
    <p:sldId id="374" r:id="rId16"/>
    <p:sldId id="375" r:id="rId17"/>
    <p:sldId id="377" r:id="rId18"/>
    <p:sldId id="302" r:id="rId19"/>
    <p:sldId id="258" r:id="rId20"/>
    <p:sldId id="260" r:id="rId21"/>
    <p:sldId id="365" r:id="rId22"/>
    <p:sldId id="384" r:id="rId23"/>
    <p:sldId id="276" r:id="rId24"/>
    <p:sldId id="380" r:id="rId25"/>
    <p:sldId id="381" r:id="rId26"/>
    <p:sldId id="383" r:id="rId27"/>
    <p:sldId id="278" r:id="rId28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30"/>
      <p:bold r:id="rId31"/>
    </p:embeddedFont>
    <p:embeddedFont>
      <p:font typeface="Arabic Typesetting" panose="03020402040406030203" pitchFamily="66" charset="-78"/>
      <p:regular r:id="rId32"/>
    </p:embeddedFont>
    <p:embeddedFont>
      <p:font typeface="Calibri" panose="020F0502020204030204" pitchFamily="34" charset="0"/>
      <p:regular r:id="rId33"/>
      <p:bold r:id="rId34"/>
    </p:embeddedFont>
    <p:embeddedFont>
      <p:font typeface="Calibri Light" panose="020F0302020204030204" pitchFamily="34" charset="0"/>
      <p:regular r:id="rId35"/>
    </p:embeddedFont>
    <p:embeddedFont>
      <p:font typeface="Nunito" pitchFamily="2" charset="0"/>
      <p:regular r:id="rId36"/>
      <p:bold r:id="rId37"/>
      <p:italic r:id="rId38"/>
      <p:boldItalic r:id="rId39"/>
    </p:embeddedFont>
    <p:embeddedFont>
      <p:font typeface="Nunito SemiBold" pitchFamily="2" charset="0"/>
      <p:regular r:id="rId40"/>
      <p:bold r:id="rId41"/>
      <p:italic r:id="rId42"/>
      <p:boldItalic r:id="rId43"/>
    </p:embeddedFont>
    <p:embeddedFont>
      <p:font typeface="Sakkal Majalla" panose="02000000000000000000" pitchFamily="2" charset="-78"/>
      <p:regular r:id="rId44"/>
      <p:bold r:id="rId45"/>
    </p:embeddedFont>
    <p:embeddedFont>
      <p:font typeface="Traditional Arabic" panose="02020603050405020304" pitchFamily="18" charset="-78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0C35A8-31EE-4B06-98D1-F3640B604409}">
  <a:tblStyle styleId="{2C0C35A8-31EE-4B06-98D1-F3640B6044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2D37EB-A914-4A42-9CBE-EA1083F15C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7D4E82-DECE-4FB6-9C97-F9455621D92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4FAA8BFC-8824-48C9-BA57-0EBE57D7684C}">
      <dgm:prSet phldrT="[نص]" custT="1"/>
      <dgm:spPr/>
      <dgm:t>
        <a:bodyPr/>
        <a:lstStyle/>
        <a:p>
          <a:pPr algn="r" rtl="1"/>
          <a:r>
            <a:rPr lang="ar-SA" sz="1800" dirty="0">
              <a:latin typeface="Calibri" panose="020F0502020204030204" pitchFamily="34" charset="0"/>
            </a:rPr>
            <a:t>تتكون من حقائق قابلة للقياس وتستخدم فيها الأرقام كقيم أساسية مثل 8500 يوم فعالية</a:t>
          </a:r>
          <a:endParaRPr lang="ar-SA" sz="1800" dirty="0"/>
        </a:p>
      </dgm:t>
    </dgm:pt>
    <dgm:pt modelId="{13116C78-A296-4218-AA6F-4482D52C6287}" type="parTrans" cxnId="{FD8EFFEA-801E-49FF-AA44-E8A1458A96FA}">
      <dgm:prSet/>
      <dgm:spPr/>
      <dgm:t>
        <a:bodyPr/>
        <a:lstStyle/>
        <a:p>
          <a:pPr rtl="1"/>
          <a:endParaRPr lang="ar-SA"/>
        </a:p>
      </dgm:t>
    </dgm:pt>
    <dgm:pt modelId="{81A40B1F-9242-459E-82EE-413EB657FE1E}" type="sibTrans" cxnId="{FD8EFFEA-801E-49FF-AA44-E8A1458A96FA}">
      <dgm:prSet/>
      <dgm:spPr/>
      <dgm:t>
        <a:bodyPr/>
        <a:lstStyle/>
        <a:p>
          <a:pPr rtl="1"/>
          <a:endParaRPr lang="ar-SA"/>
        </a:p>
      </dgm:t>
    </dgm:pt>
    <dgm:pt modelId="{0FF02562-C14C-40BB-8F67-9ABCA72C13CC}">
      <dgm:prSet phldrT="[نص]"/>
      <dgm:spPr/>
      <dgm:t>
        <a:bodyPr/>
        <a:lstStyle/>
        <a:p>
          <a:pPr algn="r" rtl="1"/>
          <a:r>
            <a:rPr lang="ar-SA" dirty="0">
              <a:latin typeface="Calibri" panose="020F0502020204030204" pitchFamily="34" charset="0"/>
            </a:rPr>
            <a:t>تتكون من حروف الهجاء وكذلك المسافات مثل </a:t>
          </a:r>
          <a:r>
            <a:rPr lang="ar-SA" dirty="0" err="1">
              <a:latin typeface="Calibri" panose="020F0502020204030204" pitchFamily="34" charset="0"/>
            </a:rPr>
            <a:t>ونترلاند</a:t>
          </a:r>
          <a:r>
            <a:rPr lang="ar-SA" dirty="0">
              <a:latin typeface="Calibri" panose="020F0502020204030204" pitchFamily="34" charset="0"/>
            </a:rPr>
            <a:t> ، بوليفارد   </a:t>
          </a:r>
          <a:endParaRPr lang="ar-SA" dirty="0"/>
        </a:p>
      </dgm:t>
    </dgm:pt>
    <dgm:pt modelId="{65FE1DC4-8DB7-4C2E-BA2B-C8D4B3C5828A}" type="parTrans" cxnId="{AB3C7861-8EF4-41A8-B062-08B7AC92AC31}">
      <dgm:prSet/>
      <dgm:spPr/>
      <dgm:t>
        <a:bodyPr/>
        <a:lstStyle/>
        <a:p>
          <a:pPr rtl="1"/>
          <a:endParaRPr lang="ar-SA"/>
        </a:p>
      </dgm:t>
    </dgm:pt>
    <dgm:pt modelId="{3B85C139-A012-4095-A3B2-91FDFE264EC6}" type="sibTrans" cxnId="{AB3C7861-8EF4-41A8-B062-08B7AC92AC31}">
      <dgm:prSet/>
      <dgm:spPr/>
      <dgm:t>
        <a:bodyPr/>
        <a:lstStyle/>
        <a:p>
          <a:pPr rtl="1"/>
          <a:endParaRPr lang="ar-SA"/>
        </a:p>
      </dgm:t>
    </dgm:pt>
    <dgm:pt modelId="{26819535-0ABF-4131-9D74-FCF8093784BE}">
      <dgm:prSet phldrT="[نص]"/>
      <dgm:spPr/>
      <dgm:t>
        <a:bodyPr/>
        <a:lstStyle/>
        <a:p>
          <a:pPr algn="r" rtl="1"/>
          <a:r>
            <a:rPr lang="ar-SA" dirty="0">
              <a:latin typeface="Calibri" panose="020F0502020204030204" pitchFamily="34" charset="0"/>
            </a:rPr>
            <a:t>تتكون من حروف الهجاء وأرقام ورموز خاصة مثل: 21 أكتوبر2022</a:t>
          </a:r>
          <a:endParaRPr lang="ar-SA" dirty="0"/>
        </a:p>
      </dgm:t>
    </dgm:pt>
    <dgm:pt modelId="{44225778-4815-47FE-9915-7C82A73B37E5}" type="parTrans" cxnId="{BA031E31-CCC3-40A4-9FFB-9FB222E3C33E}">
      <dgm:prSet/>
      <dgm:spPr/>
      <dgm:t>
        <a:bodyPr/>
        <a:lstStyle/>
        <a:p>
          <a:pPr rtl="1"/>
          <a:endParaRPr lang="ar-SA"/>
        </a:p>
      </dgm:t>
    </dgm:pt>
    <dgm:pt modelId="{F919C91D-3057-44E1-AB49-9DA36DDD9107}" type="sibTrans" cxnId="{BA031E31-CCC3-40A4-9FFB-9FB222E3C33E}">
      <dgm:prSet/>
      <dgm:spPr/>
      <dgm:t>
        <a:bodyPr/>
        <a:lstStyle/>
        <a:p>
          <a:pPr rtl="1"/>
          <a:endParaRPr lang="ar-SA"/>
        </a:p>
      </dgm:t>
    </dgm:pt>
    <dgm:pt modelId="{C6994DA3-5034-4530-87E1-FE2DCCB65F15}">
      <dgm:prSet/>
      <dgm:spPr/>
      <dgm:t>
        <a:bodyPr/>
        <a:lstStyle/>
        <a:p>
          <a:pPr algn="r" rtl="1"/>
          <a:r>
            <a:rPr lang="ar-SA" dirty="0">
              <a:latin typeface="Calibri" panose="020F0502020204030204" pitchFamily="34" charset="0"/>
            </a:rPr>
            <a:t>تتكون من: مخططات ورسوم بيانية ، مثل : رسم بياني </a:t>
          </a:r>
          <a:r>
            <a:rPr lang="ar-SA" dirty="0">
              <a:solidFill>
                <a:schemeClr val="bg1"/>
              </a:solidFill>
              <a:latin typeface="Riyadhcity"/>
              <a:cs typeface="+mn-cs"/>
            </a:rPr>
            <a:t>عدد السائحين  </a:t>
          </a:r>
          <a:r>
            <a:rPr lang="ar-SA" dirty="0">
              <a:latin typeface="Calibri" panose="020F0502020204030204" pitchFamily="34" charset="0"/>
            </a:rPr>
            <a:t> </a:t>
          </a:r>
          <a:endParaRPr lang="ar-SA" dirty="0"/>
        </a:p>
      </dgm:t>
    </dgm:pt>
    <dgm:pt modelId="{DF7C3868-12FC-46C4-BA56-E477BCC96978}" type="parTrans" cxnId="{424CA195-EE74-4720-8285-527704752FB5}">
      <dgm:prSet/>
      <dgm:spPr/>
      <dgm:t>
        <a:bodyPr/>
        <a:lstStyle/>
        <a:p>
          <a:pPr rtl="1"/>
          <a:endParaRPr lang="ar-SA"/>
        </a:p>
      </dgm:t>
    </dgm:pt>
    <dgm:pt modelId="{337C1005-3DAC-4924-9EA4-9FAA1E59E07B}" type="sibTrans" cxnId="{424CA195-EE74-4720-8285-527704752FB5}">
      <dgm:prSet/>
      <dgm:spPr/>
      <dgm:t>
        <a:bodyPr/>
        <a:lstStyle/>
        <a:p>
          <a:pPr rtl="1"/>
          <a:endParaRPr lang="ar-SA"/>
        </a:p>
      </dgm:t>
    </dgm:pt>
    <dgm:pt modelId="{59143B1C-8BE1-41F4-B2DC-C9DEB7B7D0E5}">
      <dgm:prSet/>
      <dgm:spPr/>
      <dgm:t>
        <a:bodyPr/>
        <a:lstStyle/>
        <a:p>
          <a:pPr algn="r" rtl="1"/>
          <a:r>
            <a:rPr lang="ar-SA" dirty="0">
              <a:latin typeface="Calibri" panose="020F0502020204030204" pitchFamily="34" charset="0"/>
            </a:rPr>
            <a:t>تتكون من الأصوات والتأثيرات الصوتية المختلفة ، مثل : تسجيلات </a:t>
          </a:r>
          <a:endParaRPr lang="ar-SA" dirty="0"/>
        </a:p>
      </dgm:t>
    </dgm:pt>
    <dgm:pt modelId="{B9162411-4792-41F5-8BC4-0A7154603BBB}" type="parTrans" cxnId="{2E1D32B2-9FA6-40B5-BAC3-D69A9B60AC82}">
      <dgm:prSet/>
      <dgm:spPr/>
      <dgm:t>
        <a:bodyPr/>
        <a:lstStyle/>
        <a:p>
          <a:pPr rtl="1"/>
          <a:endParaRPr lang="ar-SA"/>
        </a:p>
      </dgm:t>
    </dgm:pt>
    <dgm:pt modelId="{62F25C15-1070-4A69-9CF7-B7876E7244A1}" type="sibTrans" cxnId="{2E1D32B2-9FA6-40B5-BAC3-D69A9B60AC82}">
      <dgm:prSet/>
      <dgm:spPr/>
      <dgm:t>
        <a:bodyPr/>
        <a:lstStyle/>
        <a:p>
          <a:pPr rtl="1"/>
          <a:endParaRPr lang="ar-SA"/>
        </a:p>
      </dgm:t>
    </dgm:pt>
    <dgm:pt modelId="{185523A4-2698-469F-B1F8-9D17E9E75BAB}">
      <dgm:prSet/>
      <dgm:spPr/>
      <dgm:t>
        <a:bodyPr/>
        <a:lstStyle/>
        <a:p>
          <a:pPr algn="r" rtl="1"/>
          <a:r>
            <a:rPr lang="ar-SA" dirty="0">
              <a:latin typeface="Calibri" panose="020F0502020204030204" pitchFamily="34" charset="0"/>
            </a:rPr>
            <a:t>تتكون مقاطع الفيديو من سلسلة من الصور المتحركة مثل فيديو عن الموسم   </a:t>
          </a:r>
          <a:endParaRPr lang="ar-SA" dirty="0"/>
        </a:p>
      </dgm:t>
    </dgm:pt>
    <dgm:pt modelId="{8673007B-7399-497A-AB2E-8921978696B6}" type="parTrans" cxnId="{209A6F2E-F745-4FBF-ADC8-DC388717630A}">
      <dgm:prSet/>
      <dgm:spPr/>
      <dgm:t>
        <a:bodyPr/>
        <a:lstStyle/>
        <a:p>
          <a:pPr rtl="1"/>
          <a:endParaRPr lang="ar-SA"/>
        </a:p>
      </dgm:t>
    </dgm:pt>
    <dgm:pt modelId="{23BA0B03-ABA8-4889-80F1-CFD78CBFF7F8}" type="sibTrans" cxnId="{209A6F2E-F745-4FBF-ADC8-DC388717630A}">
      <dgm:prSet/>
      <dgm:spPr/>
      <dgm:t>
        <a:bodyPr/>
        <a:lstStyle/>
        <a:p>
          <a:pPr rtl="1"/>
          <a:endParaRPr lang="ar-SA"/>
        </a:p>
      </dgm:t>
    </dgm:pt>
    <dgm:pt modelId="{267165E9-BDE7-4C21-BFFB-A2D0D60A1374}" type="pres">
      <dgm:prSet presAssocID="{5A7D4E82-DECE-4FB6-9C97-F9455621D926}" presName="Name0" presStyleCnt="0">
        <dgm:presLayoutVars>
          <dgm:chMax val="7"/>
          <dgm:chPref val="7"/>
          <dgm:dir/>
        </dgm:presLayoutVars>
      </dgm:prSet>
      <dgm:spPr/>
    </dgm:pt>
    <dgm:pt modelId="{5621BAAE-989E-4905-B43B-7AB9CCB307BA}" type="pres">
      <dgm:prSet presAssocID="{5A7D4E82-DECE-4FB6-9C97-F9455621D926}" presName="Name1" presStyleCnt="0"/>
      <dgm:spPr/>
    </dgm:pt>
    <dgm:pt modelId="{13057477-3434-45E6-BCD2-5A04A60277CA}" type="pres">
      <dgm:prSet presAssocID="{5A7D4E82-DECE-4FB6-9C97-F9455621D926}" presName="cycle" presStyleCnt="0"/>
      <dgm:spPr/>
    </dgm:pt>
    <dgm:pt modelId="{CA604BED-FEE2-48A7-B348-C48F9EAF8AB6}" type="pres">
      <dgm:prSet presAssocID="{5A7D4E82-DECE-4FB6-9C97-F9455621D926}" presName="srcNode" presStyleLbl="node1" presStyleIdx="0" presStyleCnt="6"/>
      <dgm:spPr/>
    </dgm:pt>
    <dgm:pt modelId="{0D265711-7B61-45B7-A7BA-5344610D2024}" type="pres">
      <dgm:prSet presAssocID="{5A7D4E82-DECE-4FB6-9C97-F9455621D926}" presName="conn" presStyleLbl="parChTrans1D2" presStyleIdx="0" presStyleCnt="1"/>
      <dgm:spPr/>
    </dgm:pt>
    <dgm:pt modelId="{E1937DDD-C6C8-481A-89DD-00977B2F6D54}" type="pres">
      <dgm:prSet presAssocID="{5A7D4E82-DECE-4FB6-9C97-F9455621D926}" presName="extraNode" presStyleLbl="node1" presStyleIdx="0" presStyleCnt="6"/>
      <dgm:spPr/>
    </dgm:pt>
    <dgm:pt modelId="{C6D94B4C-069B-4806-8202-2FB092386636}" type="pres">
      <dgm:prSet presAssocID="{5A7D4E82-DECE-4FB6-9C97-F9455621D926}" presName="dstNode" presStyleLbl="node1" presStyleIdx="0" presStyleCnt="6"/>
      <dgm:spPr/>
    </dgm:pt>
    <dgm:pt modelId="{A60B6B5B-570A-487A-964A-1FBDA78490BF}" type="pres">
      <dgm:prSet presAssocID="{4FAA8BFC-8824-48C9-BA57-0EBE57D7684C}" presName="text_1" presStyleLbl="node1" presStyleIdx="0" presStyleCnt="6" custScaleX="106182" custScaleY="144500" custLinFactNeighborX="1197" custLinFactNeighborY="-5348">
        <dgm:presLayoutVars>
          <dgm:bulletEnabled val="1"/>
        </dgm:presLayoutVars>
      </dgm:prSet>
      <dgm:spPr/>
    </dgm:pt>
    <dgm:pt modelId="{A26C3D4D-0E8E-4E22-A933-563D86985D7D}" type="pres">
      <dgm:prSet presAssocID="{4FAA8BFC-8824-48C9-BA57-0EBE57D7684C}" presName="accent_1" presStyleCnt="0"/>
      <dgm:spPr/>
    </dgm:pt>
    <dgm:pt modelId="{F17CB7B8-1797-4526-8430-4912B87DD792}" type="pres">
      <dgm:prSet presAssocID="{4FAA8BFC-8824-48C9-BA57-0EBE57D7684C}" presName="accentRepeatNode" presStyleLbl="solidFgAcc1" presStyleIdx="0" presStyleCnt="6" custScaleX="247528" custScaleY="98377" custLinFactNeighborX="-36324" custLinFactNeighborY="-174"/>
      <dgm:spPr/>
    </dgm:pt>
    <dgm:pt modelId="{968F3847-385D-4FC7-88A4-FCDB73D39666}" type="pres">
      <dgm:prSet presAssocID="{0FF02562-C14C-40BB-8F67-9ABCA72C13CC}" presName="text_2" presStyleLbl="node1" presStyleIdx="1" presStyleCnt="6">
        <dgm:presLayoutVars>
          <dgm:bulletEnabled val="1"/>
        </dgm:presLayoutVars>
      </dgm:prSet>
      <dgm:spPr/>
    </dgm:pt>
    <dgm:pt modelId="{95F07559-F541-43C4-94AD-EBF3927150CB}" type="pres">
      <dgm:prSet presAssocID="{0FF02562-C14C-40BB-8F67-9ABCA72C13CC}" presName="accent_2" presStyleCnt="0"/>
      <dgm:spPr/>
    </dgm:pt>
    <dgm:pt modelId="{18471E5D-3C0C-406E-85A3-CF9B0DED2AC8}" type="pres">
      <dgm:prSet presAssocID="{0FF02562-C14C-40BB-8F67-9ABCA72C13CC}" presName="accentRepeatNode" presStyleLbl="solidFgAcc1" presStyleIdx="1" presStyleCnt="6" custScaleX="288340"/>
      <dgm:spPr/>
    </dgm:pt>
    <dgm:pt modelId="{0F1C38D4-686A-4CF4-918A-3A48A5E6FF8E}" type="pres">
      <dgm:prSet presAssocID="{26819535-0ABF-4131-9D74-FCF8093784BE}" presName="text_3" presStyleLbl="node1" presStyleIdx="2" presStyleCnt="6">
        <dgm:presLayoutVars>
          <dgm:bulletEnabled val="1"/>
        </dgm:presLayoutVars>
      </dgm:prSet>
      <dgm:spPr/>
    </dgm:pt>
    <dgm:pt modelId="{B60B60F7-4438-4ECD-8661-ADAC5F8C6A3D}" type="pres">
      <dgm:prSet presAssocID="{26819535-0ABF-4131-9D74-FCF8093784BE}" presName="accent_3" presStyleCnt="0"/>
      <dgm:spPr/>
    </dgm:pt>
    <dgm:pt modelId="{4AE0385E-51C0-4DDD-9FE7-292604D46BDD}" type="pres">
      <dgm:prSet presAssocID="{26819535-0ABF-4131-9D74-FCF8093784BE}" presName="accentRepeatNode" presStyleLbl="solidFgAcc1" presStyleIdx="2" presStyleCnt="6" custScaleX="255664"/>
      <dgm:spPr/>
    </dgm:pt>
    <dgm:pt modelId="{0036008E-1E73-4E11-AED2-9970501C726C}" type="pres">
      <dgm:prSet presAssocID="{C6994DA3-5034-4530-87E1-FE2DCCB65F15}" presName="text_4" presStyleLbl="node1" presStyleIdx="3" presStyleCnt="6">
        <dgm:presLayoutVars>
          <dgm:bulletEnabled val="1"/>
        </dgm:presLayoutVars>
      </dgm:prSet>
      <dgm:spPr/>
    </dgm:pt>
    <dgm:pt modelId="{35DCEA38-D84B-440C-BFE0-B6FECA489BFB}" type="pres">
      <dgm:prSet presAssocID="{C6994DA3-5034-4530-87E1-FE2DCCB65F15}" presName="accent_4" presStyleCnt="0"/>
      <dgm:spPr/>
    </dgm:pt>
    <dgm:pt modelId="{8DA6A566-B28B-49D4-8D15-D20385314BD4}" type="pres">
      <dgm:prSet presAssocID="{C6994DA3-5034-4530-87E1-FE2DCCB65F15}" presName="accentRepeatNode" presStyleLbl="solidFgAcc1" presStyleIdx="3" presStyleCnt="6" custScaleX="277395"/>
      <dgm:spPr/>
    </dgm:pt>
    <dgm:pt modelId="{F3CD9570-8ADA-4162-95B5-DFC4987F6BEE}" type="pres">
      <dgm:prSet presAssocID="{59143B1C-8BE1-41F4-B2DC-C9DEB7B7D0E5}" presName="text_5" presStyleLbl="node1" presStyleIdx="4" presStyleCnt="6">
        <dgm:presLayoutVars>
          <dgm:bulletEnabled val="1"/>
        </dgm:presLayoutVars>
      </dgm:prSet>
      <dgm:spPr/>
    </dgm:pt>
    <dgm:pt modelId="{44898627-98DE-42BA-AC33-704CD3E19997}" type="pres">
      <dgm:prSet presAssocID="{59143B1C-8BE1-41F4-B2DC-C9DEB7B7D0E5}" presName="accent_5" presStyleCnt="0"/>
      <dgm:spPr/>
    </dgm:pt>
    <dgm:pt modelId="{CF475E32-5E1A-454A-89D7-7DE28F2F1C12}" type="pres">
      <dgm:prSet presAssocID="{59143B1C-8BE1-41F4-B2DC-C9DEB7B7D0E5}" presName="accentRepeatNode" presStyleLbl="solidFgAcc1" presStyleIdx="4" presStyleCnt="6" custScaleX="301676"/>
      <dgm:spPr/>
    </dgm:pt>
    <dgm:pt modelId="{38B784B9-0384-4F40-8AB3-9D119C47E7FB}" type="pres">
      <dgm:prSet presAssocID="{185523A4-2698-469F-B1F8-9D17E9E75BAB}" presName="text_6" presStyleLbl="node1" presStyleIdx="5" presStyleCnt="6">
        <dgm:presLayoutVars>
          <dgm:bulletEnabled val="1"/>
        </dgm:presLayoutVars>
      </dgm:prSet>
      <dgm:spPr/>
    </dgm:pt>
    <dgm:pt modelId="{593001A8-0B28-4A49-8471-A91C187812F7}" type="pres">
      <dgm:prSet presAssocID="{185523A4-2698-469F-B1F8-9D17E9E75BAB}" presName="accent_6" presStyleCnt="0"/>
      <dgm:spPr/>
    </dgm:pt>
    <dgm:pt modelId="{C8BE8AB3-356E-4BF3-9C67-D9B66C17F0DB}" type="pres">
      <dgm:prSet presAssocID="{185523A4-2698-469F-B1F8-9D17E9E75BAB}" presName="accentRepeatNode" presStyleLbl="solidFgAcc1" presStyleIdx="5" presStyleCnt="6" custScaleX="276756"/>
      <dgm:spPr/>
    </dgm:pt>
  </dgm:ptLst>
  <dgm:cxnLst>
    <dgm:cxn modelId="{86BE8717-E493-4D21-968D-4FD4240EB3EE}" type="presOf" srcId="{26819535-0ABF-4131-9D74-FCF8093784BE}" destId="{0F1C38D4-686A-4CF4-918A-3A48A5E6FF8E}" srcOrd="0" destOrd="0" presId="urn:microsoft.com/office/officeart/2008/layout/VerticalCurvedList"/>
    <dgm:cxn modelId="{B1BD982D-D947-438C-BBAC-89CB9417F616}" type="presOf" srcId="{81A40B1F-9242-459E-82EE-413EB657FE1E}" destId="{0D265711-7B61-45B7-A7BA-5344610D2024}" srcOrd="0" destOrd="0" presId="urn:microsoft.com/office/officeart/2008/layout/VerticalCurvedList"/>
    <dgm:cxn modelId="{209A6F2E-F745-4FBF-ADC8-DC388717630A}" srcId="{5A7D4E82-DECE-4FB6-9C97-F9455621D926}" destId="{185523A4-2698-469F-B1F8-9D17E9E75BAB}" srcOrd="5" destOrd="0" parTransId="{8673007B-7399-497A-AB2E-8921978696B6}" sibTransId="{23BA0B03-ABA8-4889-80F1-CFD78CBFF7F8}"/>
    <dgm:cxn modelId="{BA031E31-CCC3-40A4-9FFB-9FB222E3C33E}" srcId="{5A7D4E82-DECE-4FB6-9C97-F9455621D926}" destId="{26819535-0ABF-4131-9D74-FCF8093784BE}" srcOrd="2" destOrd="0" parTransId="{44225778-4815-47FE-9915-7C82A73B37E5}" sibTransId="{F919C91D-3057-44E1-AB49-9DA36DDD9107}"/>
    <dgm:cxn modelId="{AB3C7861-8EF4-41A8-B062-08B7AC92AC31}" srcId="{5A7D4E82-DECE-4FB6-9C97-F9455621D926}" destId="{0FF02562-C14C-40BB-8F67-9ABCA72C13CC}" srcOrd="1" destOrd="0" parTransId="{65FE1DC4-8DB7-4C2E-BA2B-C8D4B3C5828A}" sibTransId="{3B85C139-A012-4095-A3B2-91FDFE264EC6}"/>
    <dgm:cxn modelId="{E98B6842-6301-47EE-AAD9-029BECB69884}" type="presOf" srcId="{4FAA8BFC-8824-48C9-BA57-0EBE57D7684C}" destId="{A60B6B5B-570A-487A-964A-1FBDA78490BF}" srcOrd="0" destOrd="0" presId="urn:microsoft.com/office/officeart/2008/layout/VerticalCurvedList"/>
    <dgm:cxn modelId="{198B2D6E-90E4-47F7-B97A-0F9B98F266AC}" type="presOf" srcId="{0FF02562-C14C-40BB-8F67-9ABCA72C13CC}" destId="{968F3847-385D-4FC7-88A4-FCDB73D39666}" srcOrd="0" destOrd="0" presId="urn:microsoft.com/office/officeart/2008/layout/VerticalCurvedList"/>
    <dgm:cxn modelId="{959A0171-C136-415F-BD90-D58CADA75FA1}" type="presOf" srcId="{5A7D4E82-DECE-4FB6-9C97-F9455621D926}" destId="{267165E9-BDE7-4C21-BFFB-A2D0D60A1374}" srcOrd="0" destOrd="0" presId="urn:microsoft.com/office/officeart/2008/layout/VerticalCurvedList"/>
    <dgm:cxn modelId="{2DF4C084-B806-410D-A4D2-5C81054BDEBB}" type="presOf" srcId="{59143B1C-8BE1-41F4-B2DC-C9DEB7B7D0E5}" destId="{F3CD9570-8ADA-4162-95B5-DFC4987F6BEE}" srcOrd="0" destOrd="0" presId="urn:microsoft.com/office/officeart/2008/layout/VerticalCurvedList"/>
    <dgm:cxn modelId="{424CA195-EE74-4720-8285-527704752FB5}" srcId="{5A7D4E82-DECE-4FB6-9C97-F9455621D926}" destId="{C6994DA3-5034-4530-87E1-FE2DCCB65F15}" srcOrd="3" destOrd="0" parTransId="{DF7C3868-12FC-46C4-BA56-E477BCC96978}" sibTransId="{337C1005-3DAC-4924-9EA4-9FAA1E59E07B}"/>
    <dgm:cxn modelId="{2E1D32B2-9FA6-40B5-BAC3-D69A9B60AC82}" srcId="{5A7D4E82-DECE-4FB6-9C97-F9455621D926}" destId="{59143B1C-8BE1-41F4-B2DC-C9DEB7B7D0E5}" srcOrd="4" destOrd="0" parTransId="{B9162411-4792-41F5-8BC4-0A7154603BBB}" sibTransId="{62F25C15-1070-4A69-9CF7-B7876E7244A1}"/>
    <dgm:cxn modelId="{C2AF11DC-C08B-4434-99ED-F63956A8DE9E}" type="presOf" srcId="{C6994DA3-5034-4530-87E1-FE2DCCB65F15}" destId="{0036008E-1E73-4E11-AED2-9970501C726C}" srcOrd="0" destOrd="0" presId="urn:microsoft.com/office/officeart/2008/layout/VerticalCurvedList"/>
    <dgm:cxn modelId="{FD8EFFEA-801E-49FF-AA44-E8A1458A96FA}" srcId="{5A7D4E82-DECE-4FB6-9C97-F9455621D926}" destId="{4FAA8BFC-8824-48C9-BA57-0EBE57D7684C}" srcOrd="0" destOrd="0" parTransId="{13116C78-A296-4218-AA6F-4482D52C6287}" sibTransId="{81A40B1F-9242-459E-82EE-413EB657FE1E}"/>
    <dgm:cxn modelId="{F81FAAF4-1B80-4A2A-9864-803C93460E87}" type="presOf" srcId="{185523A4-2698-469F-B1F8-9D17E9E75BAB}" destId="{38B784B9-0384-4F40-8AB3-9D119C47E7FB}" srcOrd="0" destOrd="0" presId="urn:microsoft.com/office/officeart/2008/layout/VerticalCurvedList"/>
    <dgm:cxn modelId="{8C3EEB96-AF76-42FF-9070-0BABB233BA0F}" type="presParOf" srcId="{267165E9-BDE7-4C21-BFFB-A2D0D60A1374}" destId="{5621BAAE-989E-4905-B43B-7AB9CCB307BA}" srcOrd="0" destOrd="0" presId="urn:microsoft.com/office/officeart/2008/layout/VerticalCurvedList"/>
    <dgm:cxn modelId="{211BB9D3-F8B9-4381-AD74-0558C3ECC49A}" type="presParOf" srcId="{5621BAAE-989E-4905-B43B-7AB9CCB307BA}" destId="{13057477-3434-45E6-BCD2-5A04A60277CA}" srcOrd="0" destOrd="0" presId="urn:microsoft.com/office/officeart/2008/layout/VerticalCurvedList"/>
    <dgm:cxn modelId="{7F4BF422-863A-40BC-8A0B-AB5E8038B1F5}" type="presParOf" srcId="{13057477-3434-45E6-BCD2-5A04A60277CA}" destId="{CA604BED-FEE2-48A7-B348-C48F9EAF8AB6}" srcOrd="0" destOrd="0" presId="urn:microsoft.com/office/officeart/2008/layout/VerticalCurvedList"/>
    <dgm:cxn modelId="{D6FCC771-CBFF-44BD-8A20-6207AE0081A7}" type="presParOf" srcId="{13057477-3434-45E6-BCD2-5A04A60277CA}" destId="{0D265711-7B61-45B7-A7BA-5344610D2024}" srcOrd="1" destOrd="0" presId="urn:microsoft.com/office/officeart/2008/layout/VerticalCurvedList"/>
    <dgm:cxn modelId="{F28F192D-988A-46D6-8C0C-010896F8A849}" type="presParOf" srcId="{13057477-3434-45E6-BCD2-5A04A60277CA}" destId="{E1937DDD-C6C8-481A-89DD-00977B2F6D54}" srcOrd="2" destOrd="0" presId="urn:microsoft.com/office/officeart/2008/layout/VerticalCurvedList"/>
    <dgm:cxn modelId="{D4B27802-39F3-4620-B082-C259D90EE66B}" type="presParOf" srcId="{13057477-3434-45E6-BCD2-5A04A60277CA}" destId="{C6D94B4C-069B-4806-8202-2FB092386636}" srcOrd="3" destOrd="0" presId="urn:microsoft.com/office/officeart/2008/layout/VerticalCurvedList"/>
    <dgm:cxn modelId="{7A3F1B29-5884-442F-9EA8-32244248771F}" type="presParOf" srcId="{5621BAAE-989E-4905-B43B-7AB9CCB307BA}" destId="{A60B6B5B-570A-487A-964A-1FBDA78490BF}" srcOrd="1" destOrd="0" presId="urn:microsoft.com/office/officeart/2008/layout/VerticalCurvedList"/>
    <dgm:cxn modelId="{1A91280E-04CE-4ECC-9386-2BEC0AEE08FD}" type="presParOf" srcId="{5621BAAE-989E-4905-B43B-7AB9CCB307BA}" destId="{A26C3D4D-0E8E-4E22-A933-563D86985D7D}" srcOrd="2" destOrd="0" presId="urn:microsoft.com/office/officeart/2008/layout/VerticalCurvedList"/>
    <dgm:cxn modelId="{9A95C010-6A0A-408C-A0BC-B56CFABDE4B4}" type="presParOf" srcId="{A26C3D4D-0E8E-4E22-A933-563D86985D7D}" destId="{F17CB7B8-1797-4526-8430-4912B87DD792}" srcOrd="0" destOrd="0" presId="urn:microsoft.com/office/officeart/2008/layout/VerticalCurvedList"/>
    <dgm:cxn modelId="{7F36B774-81AD-4B63-9E42-1EF1AFFE6D55}" type="presParOf" srcId="{5621BAAE-989E-4905-B43B-7AB9CCB307BA}" destId="{968F3847-385D-4FC7-88A4-FCDB73D39666}" srcOrd="3" destOrd="0" presId="urn:microsoft.com/office/officeart/2008/layout/VerticalCurvedList"/>
    <dgm:cxn modelId="{9982B828-4D9F-43BE-A5DD-1D6C4D61ED60}" type="presParOf" srcId="{5621BAAE-989E-4905-B43B-7AB9CCB307BA}" destId="{95F07559-F541-43C4-94AD-EBF3927150CB}" srcOrd="4" destOrd="0" presId="urn:microsoft.com/office/officeart/2008/layout/VerticalCurvedList"/>
    <dgm:cxn modelId="{71A01AE8-CD5D-4328-B216-FAB0E93350E2}" type="presParOf" srcId="{95F07559-F541-43C4-94AD-EBF3927150CB}" destId="{18471E5D-3C0C-406E-85A3-CF9B0DED2AC8}" srcOrd="0" destOrd="0" presId="urn:microsoft.com/office/officeart/2008/layout/VerticalCurvedList"/>
    <dgm:cxn modelId="{D3993D50-E95B-4B63-94DF-A9EE9D26043A}" type="presParOf" srcId="{5621BAAE-989E-4905-B43B-7AB9CCB307BA}" destId="{0F1C38D4-686A-4CF4-918A-3A48A5E6FF8E}" srcOrd="5" destOrd="0" presId="urn:microsoft.com/office/officeart/2008/layout/VerticalCurvedList"/>
    <dgm:cxn modelId="{6507F649-2112-4B16-91AE-8C408567BAA1}" type="presParOf" srcId="{5621BAAE-989E-4905-B43B-7AB9CCB307BA}" destId="{B60B60F7-4438-4ECD-8661-ADAC5F8C6A3D}" srcOrd="6" destOrd="0" presId="urn:microsoft.com/office/officeart/2008/layout/VerticalCurvedList"/>
    <dgm:cxn modelId="{CF174DAC-5C18-4770-ADD6-9B3B778A35C1}" type="presParOf" srcId="{B60B60F7-4438-4ECD-8661-ADAC5F8C6A3D}" destId="{4AE0385E-51C0-4DDD-9FE7-292604D46BDD}" srcOrd="0" destOrd="0" presId="urn:microsoft.com/office/officeart/2008/layout/VerticalCurvedList"/>
    <dgm:cxn modelId="{CF187327-27A0-4D20-8A2B-63058366002F}" type="presParOf" srcId="{5621BAAE-989E-4905-B43B-7AB9CCB307BA}" destId="{0036008E-1E73-4E11-AED2-9970501C726C}" srcOrd="7" destOrd="0" presId="urn:microsoft.com/office/officeart/2008/layout/VerticalCurvedList"/>
    <dgm:cxn modelId="{43FC81BD-60FF-4972-AC14-93C5CE4EC81D}" type="presParOf" srcId="{5621BAAE-989E-4905-B43B-7AB9CCB307BA}" destId="{35DCEA38-D84B-440C-BFE0-B6FECA489BFB}" srcOrd="8" destOrd="0" presId="urn:microsoft.com/office/officeart/2008/layout/VerticalCurvedList"/>
    <dgm:cxn modelId="{F5A6A379-CF48-4524-9675-9724215302C4}" type="presParOf" srcId="{35DCEA38-D84B-440C-BFE0-B6FECA489BFB}" destId="{8DA6A566-B28B-49D4-8D15-D20385314BD4}" srcOrd="0" destOrd="0" presId="urn:microsoft.com/office/officeart/2008/layout/VerticalCurvedList"/>
    <dgm:cxn modelId="{472CA40B-3E22-4DE5-9D62-D3D250B49F33}" type="presParOf" srcId="{5621BAAE-989E-4905-B43B-7AB9CCB307BA}" destId="{F3CD9570-8ADA-4162-95B5-DFC4987F6BEE}" srcOrd="9" destOrd="0" presId="urn:microsoft.com/office/officeart/2008/layout/VerticalCurvedList"/>
    <dgm:cxn modelId="{832EEE35-612C-4A2A-B4A5-D7CBDE2E3AD8}" type="presParOf" srcId="{5621BAAE-989E-4905-B43B-7AB9CCB307BA}" destId="{44898627-98DE-42BA-AC33-704CD3E19997}" srcOrd="10" destOrd="0" presId="urn:microsoft.com/office/officeart/2008/layout/VerticalCurvedList"/>
    <dgm:cxn modelId="{236F7FE1-FF1F-415D-97CD-04731A3D1D94}" type="presParOf" srcId="{44898627-98DE-42BA-AC33-704CD3E19997}" destId="{CF475E32-5E1A-454A-89D7-7DE28F2F1C12}" srcOrd="0" destOrd="0" presId="urn:microsoft.com/office/officeart/2008/layout/VerticalCurvedList"/>
    <dgm:cxn modelId="{EF236523-4DD9-47BF-9283-45A1D7BDFF5F}" type="presParOf" srcId="{5621BAAE-989E-4905-B43B-7AB9CCB307BA}" destId="{38B784B9-0384-4F40-8AB3-9D119C47E7FB}" srcOrd="11" destOrd="0" presId="urn:microsoft.com/office/officeart/2008/layout/VerticalCurvedList"/>
    <dgm:cxn modelId="{7B20C70A-40B3-45D6-8D1E-1C82B3BE996B}" type="presParOf" srcId="{5621BAAE-989E-4905-B43B-7AB9CCB307BA}" destId="{593001A8-0B28-4A49-8471-A91C187812F7}" srcOrd="12" destOrd="0" presId="urn:microsoft.com/office/officeart/2008/layout/VerticalCurvedList"/>
    <dgm:cxn modelId="{82A12EC5-BC22-4AA5-9EFF-E8A851B8ECEC}" type="presParOf" srcId="{593001A8-0B28-4A49-8471-A91C187812F7}" destId="{C8BE8AB3-356E-4BF3-9C67-D9B66C17F0D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65711-7B61-45B7-A7BA-5344610D2024}">
      <dsp:nvSpPr>
        <dsp:cNvPr id="0" name=""/>
        <dsp:cNvSpPr/>
      </dsp:nvSpPr>
      <dsp:spPr>
        <a:xfrm>
          <a:off x="-3881623" y="-610733"/>
          <a:ext cx="4740844" cy="4740844"/>
        </a:xfrm>
        <a:prstGeom prst="blockArc">
          <a:avLst>
            <a:gd name="adj1" fmla="val 18900000"/>
            <a:gd name="adj2" fmla="val 2700000"/>
            <a:gd name="adj3" fmla="val 45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B6B5B-570A-487A-964A-1FBDA78490BF}">
      <dsp:nvSpPr>
        <dsp:cNvPr id="0" name=""/>
        <dsp:cNvSpPr/>
      </dsp:nvSpPr>
      <dsp:spPr>
        <a:xfrm>
          <a:off x="172711" y="83074"/>
          <a:ext cx="7183588" cy="5354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100" tIns="45720" rIns="45720" bIns="4572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Calibri" panose="020F0502020204030204" pitchFamily="34" charset="0"/>
            </a:rPr>
            <a:t>تتكون من حقائق قابلة للقياس وتستخدم فيها الأرقام كقيم أساسية مثل 8500 يوم فعالية</a:t>
          </a:r>
          <a:endParaRPr lang="ar-SA" sz="1800" kern="1200" dirty="0"/>
        </a:p>
      </dsp:txBody>
      <dsp:txXfrm>
        <a:off x="172711" y="83074"/>
        <a:ext cx="7183588" cy="535401"/>
      </dsp:txXfrm>
    </dsp:sp>
    <dsp:sp modelId="{F17CB7B8-1797-4526-8430-4912B87DD792}">
      <dsp:nvSpPr>
        <dsp:cNvPr id="0" name=""/>
        <dsp:cNvSpPr/>
      </dsp:nvSpPr>
      <dsp:spPr>
        <a:xfrm>
          <a:off x="-191384" y="141968"/>
          <a:ext cx="1146426" cy="4556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F3847-385D-4FC7-88A4-FCDB73D39666}">
      <dsp:nvSpPr>
        <dsp:cNvPr id="0" name=""/>
        <dsp:cNvSpPr/>
      </dsp:nvSpPr>
      <dsp:spPr>
        <a:xfrm>
          <a:off x="686607" y="741040"/>
          <a:ext cx="6460576" cy="3705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100" tIns="50800" rIns="50800" bIns="508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Calibri" panose="020F0502020204030204" pitchFamily="34" charset="0"/>
            </a:rPr>
            <a:t>تتكون من حروف الهجاء وكذلك المسافات مثل </a:t>
          </a:r>
          <a:r>
            <a:rPr lang="ar-SA" sz="2000" kern="1200" dirty="0" err="1">
              <a:latin typeface="Calibri" panose="020F0502020204030204" pitchFamily="34" charset="0"/>
            </a:rPr>
            <a:t>ونترلاند</a:t>
          </a:r>
          <a:r>
            <a:rPr lang="ar-SA" sz="2000" kern="1200" dirty="0">
              <a:latin typeface="Calibri" panose="020F0502020204030204" pitchFamily="34" charset="0"/>
            </a:rPr>
            <a:t> ، بوليفارد   </a:t>
          </a:r>
          <a:endParaRPr lang="ar-SA" sz="2000" kern="1200" dirty="0"/>
        </a:p>
      </dsp:txBody>
      <dsp:txXfrm>
        <a:off x="686607" y="741040"/>
        <a:ext cx="6460576" cy="370520"/>
      </dsp:txXfrm>
    </dsp:sp>
    <dsp:sp modelId="{18471E5D-3C0C-406E-85A3-CF9B0DED2AC8}">
      <dsp:nvSpPr>
        <dsp:cNvPr id="0" name=""/>
        <dsp:cNvSpPr/>
      </dsp:nvSpPr>
      <dsp:spPr>
        <a:xfrm>
          <a:off x="18883" y="694725"/>
          <a:ext cx="1335447" cy="463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C38D4-686A-4CF4-918A-3A48A5E6FF8E}">
      <dsp:nvSpPr>
        <dsp:cNvPr id="0" name=""/>
        <dsp:cNvSpPr/>
      </dsp:nvSpPr>
      <dsp:spPr>
        <a:xfrm>
          <a:off x="825974" y="1296750"/>
          <a:ext cx="6321209" cy="3705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100" tIns="50800" rIns="50800" bIns="508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Calibri" panose="020F0502020204030204" pitchFamily="34" charset="0"/>
            </a:rPr>
            <a:t>تتكون من حروف الهجاء وأرقام ورموز خاصة مثل: 21 أكتوبر2022</a:t>
          </a:r>
          <a:endParaRPr lang="ar-SA" sz="2000" kern="1200" dirty="0"/>
        </a:p>
      </dsp:txBody>
      <dsp:txXfrm>
        <a:off x="825974" y="1296750"/>
        <a:ext cx="6321209" cy="370520"/>
      </dsp:txXfrm>
    </dsp:sp>
    <dsp:sp modelId="{4AE0385E-51C0-4DDD-9FE7-292604D46BDD}">
      <dsp:nvSpPr>
        <dsp:cNvPr id="0" name=""/>
        <dsp:cNvSpPr/>
      </dsp:nvSpPr>
      <dsp:spPr>
        <a:xfrm>
          <a:off x="233920" y="1250435"/>
          <a:ext cx="1184108" cy="463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6008E-1E73-4E11-AED2-9970501C726C}">
      <dsp:nvSpPr>
        <dsp:cNvPr id="0" name=""/>
        <dsp:cNvSpPr/>
      </dsp:nvSpPr>
      <dsp:spPr>
        <a:xfrm>
          <a:off x="825974" y="1852107"/>
          <a:ext cx="6321209" cy="3705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100" tIns="50800" rIns="50800" bIns="508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Calibri" panose="020F0502020204030204" pitchFamily="34" charset="0"/>
            </a:rPr>
            <a:t>تتكون من: مخططات ورسوم بيانية ، مثل : رسم بياني </a:t>
          </a:r>
          <a:r>
            <a:rPr lang="ar-SA" sz="2000" kern="1200" dirty="0">
              <a:solidFill>
                <a:schemeClr val="bg1"/>
              </a:solidFill>
              <a:latin typeface="Riyadhcity"/>
              <a:cs typeface="+mn-cs"/>
            </a:rPr>
            <a:t>عدد السائحين  </a:t>
          </a:r>
          <a:r>
            <a:rPr lang="ar-SA" sz="2000" kern="1200" dirty="0">
              <a:latin typeface="Calibri" panose="020F0502020204030204" pitchFamily="34" charset="0"/>
            </a:rPr>
            <a:t> </a:t>
          </a:r>
          <a:endParaRPr lang="ar-SA" sz="2000" kern="1200" dirty="0"/>
        </a:p>
      </dsp:txBody>
      <dsp:txXfrm>
        <a:off x="825974" y="1852107"/>
        <a:ext cx="6321209" cy="370520"/>
      </dsp:txXfrm>
    </dsp:sp>
    <dsp:sp modelId="{8DA6A566-B28B-49D4-8D15-D20385314BD4}">
      <dsp:nvSpPr>
        <dsp:cNvPr id="0" name=""/>
        <dsp:cNvSpPr/>
      </dsp:nvSpPr>
      <dsp:spPr>
        <a:xfrm>
          <a:off x="183596" y="1805792"/>
          <a:ext cx="1284755" cy="463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D9570-8ADA-4162-95B5-DFC4987F6BEE}">
      <dsp:nvSpPr>
        <dsp:cNvPr id="0" name=""/>
        <dsp:cNvSpPr/>
      </dsp:nvSpPr>
      <dsp:spPr>
        <a:xfrm>
          <a:off x="686607" y="2407817"/>
          <a:ext cx="6460576" cy="3705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100" tIns="50800" rIns="50800" bIns="508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Calibri" panose="020F0502020204030204" pitchFamily="34" charset="0"/>
            </a:rPr>
            <a:t>تتكون من الأصوات والتأثيرات الصوتية المختلفة ، مثل : تسجيلات </a:t>
          </a:r>
          <a:endParaRPr lang="ar-SA" sz="2000" kern="1200" dirty="0"/>
        </a:p>
      </dsp:txBody>
      <dsp:txXfrm>
        <a:off x="686607" y="2407817"/>
        <a:ext cx="6460576" cy="370520"/>
      </dsp:txXfrm>
    </dsp:sp>
    <dsp:sp modelId="{CF475E32-5E1A-454A-89D7-7DE28F2F1C12}">
      <dsp:nvSpPr>
        <dsp:cNvPr id="0" name=""/>
        <dsp:cNvSpPr/>
      </dsp:nvSpPr>
      <dsp:spPr>
        <a:xfrm>
          <a:off x="-11999" y="2361502"/>
          <a:ext cx="1397212" cy="463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784B9-0384-4F40-8AB3-9D119C47E7FB}">
      <dsp:nvSpPr>
        <dsp:cNvPr id="0" name=""/>
        <dsp:cNvSpPr/>
      </dsp:nvSpPr>
      <dsp:spPr>
        <a:xfrm>
          <a:off x="381829" y="2963527"/>
          <a:ext cx="6765354" cy="3705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100" tIns="50800" rIns="50800" bIns="508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Calibri" panose="020F0502020204030204" pitchFamily="34" charset="0"/>
            </a:rPr>
            <a:t>تتكون مقاطع الفيديو من سلسلة من الصور المتحركة مثل فيديو عن الموسم   </a:t>
          </a:r>
          <a:endParaRPr lang="ar-SA" sz="2000" kern="1200" dirty="0"/>
        </a:p>
      </dsp:txBody>
      <dsp:txXfrm>
        <a:off x="381829" y="2963527"/>
        <a:ext cx="6765354" cy="370520"/>
      </dsp:txXfrm>
    </dsp:sp>
    <dsp:sp modelId="{C8BE8AB3-356E-4BF3-9C67-D9B66C17F0DB}">
      <dsp:nvSpPr>
        <dsp:cNvPr id="0" name=""/>
        <dsp:cNvSpPr/>
      </dsp:nvSpPr>
      <dsp:spPr>
        <a:xfrm>
          <a:off x="-259068" y="2917212"/>
          <a:ext cx="1281795" cy="463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الحكمة : هو الإتقان في قول أو فعل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870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626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ينقسم الفصل لمجموعتين  </a:t>
            </a:r>
            <a:r>
              <a:rPr lang="en-US" dirty="0"/>
              <a:t> X and O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776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الحكمة : هو الإتقان في قول أو فعل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4A2277-7A2D-4218-B882-01D0AD92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A2476A0-2E37-4F85-9382-24FDB4836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653025-9C7D-467B-B17A-2F0A6B54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F5BB13-B861-4823-8972-BEEB335B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98FF09-FD47-4CAC-A846-B1F70ED9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584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>
            <a:off x="478120" y="499499"/>
            <a:ext cx="3891580" cy="4389451"/>
          </a:xfrm>
          <a:custGeom>
            <a:avLst/>
            <a:gdLst/>
            <a:ahLst/>
            <a:cxnLst/>
            <a:rect l="l" t="t" r="r" b="b"/>
            <a:pathLst>
              <a:path w="873041" h="513236" extrusionOk="0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359638" y="371200"/>
            <a:ext cx="3869146" cy="4400299"/>
          </a:xfrm>
          <a:custGeom>
            <a:avLst/>
            <a:gdLst/>
            <a:ahLst/>
            <a:cxnLst/>
            <a:rect l="l" t="t" r="r" b="b"/>
            <a:pathLst>
              <a:path w="1717712" h="1953518" extrusionOk="0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1"/>
          </p:nvPr>
        </p:nvSpPr>
        <p:spPr>
          <a:xfrm>
            <a:off x="883525" y="2078413"/>
            <a:ext cx="2879400" cy="206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6"/>
          <p:cNvSpPr/>
          <p:nvPr/>
        </p:nvSpPr>
        <p:spPr>
          <a:xfrm rot="5400000">
            <a:off x="3614542" y="2581686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 rot="5400000">
            <a:off x="4155556" y="35228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 rot="10800000">
            <a:off x="542537" y="4490175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 rot="5130764">
            <a:off x="247642" y="411835"/>
            <a:ext cx="745888" cy="775329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2994774" y="30055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1495696" y="462807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 rot="10800000">
            <a:off x="545766" y="4680253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642525" y="4216625"/>
            <a:ext cx="5890324" cy="562639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xfrm>
            <a:off x="823076" y="4261808"/>
            <a:ext cx="5522700" cy="39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10"/>
          <p:cNvSpPr/>
          <p:nvPr/>
        </p:nvSpPr>
        <p:spPr>
          <a:xfrm rot="5400000">
            <a:off x="31216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/>
          <p:nvPr/>
        </p:nvSpPr>
        <p:spPr>
          <a:xfrm rot="-9525180">
            <a:off x="252849" y="4358394"/>
            <a:ext cx="290510" cy="231333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/>
          <p:nvPr/>
        </p:nvSpPr>
        <p:spPr>
          <a:xfrm rot="-9525180">
            <a:off x="217769" y="4512917"/>
            <a:ext cx="132490" cy="91286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 rot="-167066">
            <a:off x="4934240" y="363639"/>
            <a:ext cx="888144" cy="61489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/>
          <p:nvPr/>
        </p:nvSpPr>
        <p:spPr>
          <a:xfrm rot="-167066">
            <a:off x="5876367" y="368207"/>
            <a:ext cx="86889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/>
          <p:nvPr/>
        </p:nvSpPr>
        <p:spPr>
          <a:xfrm rot="-167066">
            <a:off x="6046138" y="354459"/>
            <a:ext cx="299726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/>
          <p:nvPr/>
        </p:nvSpPr>
        <p:spPr>
          <a:xfrm rot="5400000">
            <a:off x="8280263" y="2495763"/>
            <a:ext cx="850640" cy="154977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bg>
      <p:bgPr>
        <a:solidFill>
          <a:schemeClr val="dk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12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2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5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hdphoto" Target="../media/hdphoto4.wdp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1.xml"/><Relationship Id="rId9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t238108@mkhg.moe.gov.s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2DF32B-1BF9-4E92-92BF-06F93C326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3450" y="2437225"/>
            <a:ext cx="5597100" cy="671100"/>
          </a:xfrm>
        </p:spPr>
        <p:txBody>
          <a:bodyPr/>
          <a:lstStyle/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بسم الله الرحمن الرحيم </a:t>
            </a:r>
          </a:p>
        </p:txBody>
      </p:sp>
    </p:spTree>
    <p:extLst>
      <p:ext uri="{BB962C8B-B14F-4D97-AF65-F5344CB8AC3E}">
        <p14:creationId xmlns:p14="http://schemas.microsoft.com/office/powerpoint/2010/main" val="364986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المطلوب : </a:t>
            </a:r>
            <a:r>
              <a:rPr lang="ar-SA" sz="2000" dirty="0">
                <a:solidFill>
                  <a:schemeClr val="tx1">
                    <a:lumMod val="60000"/>
                    <a:lumOff val="40000"/>
                  </a:schemeClr>
                </a:solidFill>
                <a:cs typeface="Mudir MT" pitchFamily="2" charset="-78"/>
              </a:rPr>
              <a:t>وضع المعطيات الأولية في صورة منظمة توضح معالم المعطيات </a:t>
            </a:r>
            <a:endParaRPr sz="2000" dirty="0">
              <a:solidFill>
                <a:schemeClr val="tx1">
                  <a:lumMod val="60000"/>
                  <a:lumOff val="40000"/>
                </a:schemeClr>
              </a:solidFill>
              <a:cs typeface="Mudir MT" pitchFamily="2" charset="-78"/>
            </a:endParaRPr>
          </a:p>
        </p:txBody>
      </p:sp>
      <p:sp>
        <p:nvSpPr>
          <p:cNvPr id="277" name="Google Shape;277;p2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91" name="Google Shape;291;p26"/>
          <p:cNvSpPr/>
          <p:nvPr/>
        </p:nvSpPr>
        <p:spPr>
          <a:xfrm rot="1401486">
            <a:off x="7762388" y="3783390"/>
            <a:ext cx="815095" cy="916939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801D7334-7C2F-4434-99F4-21543B527071}"/>
              </a:ext>
            </a:extLst>
          </p:cNvPr>
          <p:cNvSpPr txBox="1">
            <a:spLocks noChangeArrowheads="1"/>
          </p:cNvSpPr>
          <p:nvPr/>
        </p:nvSpPr>
        <p:spPr>
          <a:xfrm>
            <a:off x="1602581" y="1200150"/>
            <a:ext cx="6115050" cy="33718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ar-SA" dirty="0">
                <a:solidFill>
                  <a:srgbClr val="FFC000"/>
                </a:solidFill>
              </a:rPr>
              <a:t>. </a:t>
            </a:r>
          </a:p>
        </p:txBody>
      </p:sp>
      <p:graphicFrame>
        <p:nvGraphicFramePr>
          <p:cNvPr id="20" name="جدول 19">
            <a:extLst>
              <a:ext uri="{FF2B5EF4-FFF2-40B4-BE49-F238E27FC236}">
                <a16:creationId xmlns:a16="http://schemas.microsoft.com/office/drawing/2014/main" id="{86B65509-7665-4335-9659-E6F1AC89F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365707"/>
              </p:ext>
            </p:extLst>
          </p:nvPr>
        </p:nvGraphicFramePr>
        <p:xfrm>
          <a:off x="2110757" y="1676584"/>
          <a:ext cx="4572000" cy="249197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658">
                <a:tc gridSpan="6">
                  <a:txBody>
                    <a:bodyPr/>
                    <a:lstStyle/>
                    <a:p>
                      <a:pPr algn="ctr" rtl="1"/>
                      <a:r>
                        <a:rPr lang="ar-SA" sz="2100" b="1" dirty="0">
                          <a:solidFill>
                            <a:srgbClr val="0099CC"/>
                          </a:solidFill>
                        </a:rPr>
                        <a:t>عدد الأطفال في</a:t>
                      </a:r>
                      <a:r>
                        <a:rPr lang="ar-SA" sz="2100" b="1" baseline="0" dirty="0">
                          <a:solidFill>
                            <a:srgbClr val="0099CC"/>
                          </a:solidFill>
                        </a:rPr>
                        <a:t> 24 أسرة </a:t>
                      </a:r>
                      <a:endParaRPr lang="ar-SA" sz="2100" b="1" dirty="0">
                        <a:solidFill>
                          <a:srgbClr val="0099CC"/>
                        </a:solidFill>
                      </a:endParaRPr>
                    </a:p>
                  </a:txBody>
                  <a:tcPr marL="68580" marR="68580" marT="34293" marB="34293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830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830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830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830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6866CC77-9CF6-46D1-8FE9-A7882A8CDD2C}"/>
              </a:ext>
            </a:extLst>
          </p:cNvPr>
          <p:cNvSpPr txBox="1"/>
          <p:nvPr/>
        </p:nvSpPr>
        <p:spPr>
          <a:xfrm>
            <a:off x="6985591" y="4755119"/>
            <a:ext cx="196748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مستويات تفكير عليا / التحليل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E5F9C3-E52E-40CE-9E9E-CD3229F5AB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8" name="Google Shape;202;p17">
            <a:extLst>
              <a:ext uri="{FF2B5EF4-FFF2-40B4-BE49-F238E27FC236}">
                <a16:creationId xmlns:a16="http://schemas.microsoft.com/office/drawing/2014/main" id="{4A3A84C3-7F52-445C-8C8A-505E55A8B7EC}"/>
              </a:ext>
            </a:extLst>
          </p:cNvPr>
          <p:cNvSpPr/>
          <p:nvPr/>
        </p:nvSpPr>
        <p:spPr>
          <a:xfrm>
            <a:off x="5192457" y="450124"/>
            <a:ext cx="2920185" cy="1396421"/>
          </a:xfrm>
          <a:custGeom>
            <a:avLst/>
            <a:gdLst/>
            <a:ahLst/>
            <a:cxnLst/>
            <a:rect l="l" t="t" r="r" b="b"/>
            <a:pathLst>
              <a:path w="1812002" h="1798416" extrusionOk="0">
                <a:moveTo>
                  <a:pt x="1803580" y="754533"/>
                </a:moveTo>
                <a:cubicBezTo>
                  <a:pt x="1755126" y="365965"/>
                  <a:pt x="1420404" y="43389"/>
                  <a:pt x="1031243" y="5415"/>
                </a:cubicBezTo>
                <a:cubicBezTo>
                  <a:pt x="982060" y="-66"/>
                  <a:pt x="932504" y="-1381"/>
                  <a:pt x="883099" y="1447"/>
                </a:cubicBezTo>
                <a:cubicBezTo>
                  <a:pt x="873803" y="1973"/>
                  <a:pt x="873957" y="16794"/>
                  <a:pt x="883691" y="16246"/>
                </a:cubicBezTo>
                <a:cubicBezTo>
                  <a:pt x="1757494" y="-18263"/>
                  <a:pt x="2121442" y="1058868"/>
                  <a:pt x="1445508" y="1590605"/>
                </a:cubicBezTo>
                <a:cubicBezTo>
                  <a:pt x="1154174" y="1812547"/>
                  <a:pt x="730088" y="1849314"/>
                  <a:pt x="411765" y="1663262"/>
                </a:cubicBezTo>
                <a:cubicBezTo>
                  <a:pt x="67769" y="1470874"/>
                  <a:pt x="-50821" y="1022824"/>
                  <a:pt x="50843" y="658548"/>
                </a:cubicBezTo>
                <a:cubicBezTo>
                  <a:pt x="145996" y="257328"/>
                  <a:pt x="571617" y="-46393"/>
                  <a:pt x="981233" y="77876"/>
                </a:cubicBezTo>
                <a:cubicBezTo>
                  <a:pt x="990003" y="80529"/>
                  <a:pt x="993533" y="65949"/>
                  <a:pt x="984391" y="63186"/>
                </a:cubicBezTo>
                <a:cubicBezTo>
                  <a:pt x="621232" y="-46436"/>
                  <a:pt x="223477" y="180680"/>
                  <a:pt x="83292" y="523010"/>
                </a:cubicBezTo>
                <a:cubicBezTo>
                  <a:pt x="-163184" y="1097697"/>
                  <a:pt x="154152" y="1768368"/>
                  <a:pt x="813533" y="1796542"/>
                </a:cubicBezTo>
                <a:cubicBezTo>
                  <a:pt x="1393503" y="1832827"/>
                  <a:pt x="1882662" y="1337310"/>
                  <a:pt x="1803580" y="75453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khbar MT" pitchFamily="2" charset="-78"/>
                <a:sym typeface="Calibri"/>
              </a:rPr>
              <a:t>البيانات  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khbar MT" pitchFamily="2" charset="-78"/>
                <a:sym typeface="Calibri"/>
              </a:rPr>
              <a:t>Data</a:t>
            </a:r>
            <a:endParaRPr sz="32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khbar MT" pitchFamily="2" charset="-78"/>
              <a:sym typeface="Calibri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A13D9F1-9B8E-4808-AED8-FD4DFAF70D3F}"/>
              </a:ext>
            </a:extLst>
          </p:cNvPr>
          <p:cNvSpPr/>
          <p:nvPr/>
        </p:nvSpPr>
        <p:spPr>
          <a:xfrm>
            <a:off x="4572000" y="2329654"/>
            <a:ext cx="41896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latin typeface="+mj-lt"/>
                <a:ea typeface="+mj-ea"/>
                <a:cs typeface="Akhbar MT" pitchFamily="2" charset="-78"/>
              </a:rPr>
              <a:t>مجموعة من الحقائق أو الكلمات أو الأرقام، أو وصف لشيء لم يتم تحليله أو معالجته بأي شكل من الأشكال، وتسمى البيانات الأولية، حيث تعني كلمة أولية أنها غير معالجة.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6B08E318-6229-4778-8109-29D415413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782261"/>
              </p:ext>
            </p:extLst>
          </p:nvPr>
        </p:nvGraphicFramePr>
        <p:xfrm>
          <a:off x="600936" y="1591731"/>
          <a:ext cx="3503232" cy="249177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3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8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9842">
                <a:tc gridSpan="6">
                  <a:txBody>
                    <a:bodyPr/>
                    <a:lstStyle/>
                    <a:p>
                      <a:pPr algn="ctr" rtl="1"/>
                      <a:r>
                        <a:rPr lang="ar-SA" sz="2100" b="1" dirty="0">
                          <a:solidFill>
                            <a:srgbClr val="0099CC"/>
                          </a:solidFill>
                        </a:rPr>
                        <a:t>عدد الأطفال في</a:t>
                      </a:r>
                      <a:r>
                        <a:rPr lang="ar-SA" sz="2100" b="1" baseline="0" dirty="0">
                          <a:solidFill>
                            <a:srgbClr val="0099CC"/>
                          </a:solidFill>
                        </a:rPr>
                        <a:t> 24 أسرة </a:t>
                      </a:r>
                      <a:endParaRPr lang="ar-SA" sz="2100" b="1" dirty="0">
                        <a:solidFill>
                          <a:srgbClr val="0099CC"/>
                        </a:solidFill>
                      </a:endParaRPr>
                    </a:p>
                  </a:txBody>
                  <a:tcPr marL="68580" marR="68580" marT="34293" marB="34293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903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903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903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903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31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E5F9C3-E52E-40CE-9E9E-CD3229F5AB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2DB35F3C-B57A-4DF6-A427-707989F67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089279"/>
              </p:ext>
            </p:extLst>
          </p:nvPr>
        </p:nvGraphicFramePr>
        <p:xfrm>
          <a:off x="710076" y="1254557"/>
          <a:ext cx="3391786" cy="3017520"/>
        </p:xfrm>
        <a:graphic>
          <a:graphicData uri="http://schemas.openxmlformats.org/drawingml/2006/table">
            <a:tbl>
              <a:tblPr rtl="1" firstRow="1" bandRow="1">
                <a:tableStyleId>{2C0C35A8-31EE-4B06-98D1-F3640B604409}</a:tableStyleId>
              </a:tblPr>
              <a:tblGrid>
                <a:gridCol w="1695893">
                  <a:extLst>
                    <a:ext uri="{9D8B030D-6E8A-4147-A177-3AD203B41FA5}">
                      <a16:colId xmlns:a16="http://schemas.microsoft.com/office/drawing/2014/main" val="2178411675"/>
                    </a:ext>
                  </a:extLst>
                </a:gridCol>
                <a:gridCol w="1695893">
                  <a:extLst>
                    <a:ext uri="{9D8B030D-6E8A-4147-A177-3AD203B41FA5}">
                      <a16:colId xmlns:a16="http://schemas.microsoft.com/office/drawing/2014/main" val="1067284013"/>
                    </a:ext>
                  </a:extLst>
                </a:gridCol>
              </a:tblGrid>
              <a:tr h="291302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عدد الأطفال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عدد الأسر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972008"/>
                  </a:ext>
                </a:extLst>
              </a:tr>
              <a:tr h="291302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079313"/>
                  </a:ext>
                </a:extLst>
              </a:tr>
              <a:tr h="291302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451988"/>
                  </a:ext>
                </a:extLst>
              </a:tr>
              <a:tr h="291302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537968"/>
                  </a:ext>
                </a:extLst>
              </a:tr>
              <a:tr h="291302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829050"/>
                  </a:ext>
                </a:extLst>
              </a:tr>
              <a:tr h="291302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894529"/>
                  </a:ext>
                </a:extLst>
              </a:tr>
              <a:tr h="291302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938296"/>
                  </a:ext>
                </a:extLst>
              </a:tr>
              <a:tr h="291302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865708"/>
                  </a:ext>
                </a:extLst>
              </a:tr>
              <a:tr h="291302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962579"/>
                  </a:ext>
                </a:extLst>
              </a:tr>
            </a:tbl>
          </a:graphicData>
        </a:graphic>
      </p:graphicFrame>
      <p:sp>
        <p:nvSpPr>
          <p:cNvPr id="6" name="مستطيل 5">
            <a:extLst>
              <a:ext uri="{FF2B5EF4-FFF2-40B4-BE49-F238E27FC236}">
                <a16:creationId xmlns:a16="http://schemas.microsoft.com/office/drawing/2014/main" id="{27A1D0E6-CBD9-433E-9FA2-7EAA2ECBC453}"/>
              </a:ext>
            </a:extLst>
          </p:cNvPr>
          <p:cNvSpPr/>
          <p:nvPr/>
        </p:nvSpPr>
        <p:spPr>
          <a:xfrm>
            <a:off x="4736269" y="1937812"/>
            <a:ext cx="3668106" cy="2755564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dirty="0">
                <a:latin typeface="Calibri" panose="020F0502020204030204" pitchFamily="34" charset="0"/>
                <a:cs typeface="+mj-cs"/>
              </a:rPr>
              <a:t>هي بيانات أولية تمت معالجتها ، لذلك يشير مصطلح المعلومات إلى البيانات المعالجة التي لها معنى في سياق محدد ومفيد ، وتسمى هذه المعالجة : معالجة البيانات.</a:t>
            </a:r>
          </a:p>
        </p:txBody>
      </p:sp>
      <p:sp>
        <p:nvSpPr>
          <p:cNvPr id="8" name="Google Shape;202;p17">
            <a:extLst>
              <a:ext uri="{FF2B5EF4-FFF2-40B4-BE49-F238E27FC236}">
                <a16:creationId xmlns:a16="http://schemas.microsoft.com/office/drawing/2014/main" id="{4A3A84C3-7F52-445C-8C8A-505E55A8B7EC}"/>
              </a:ext>
            </a:extLst>
          </p:cNvPr>
          <p:cNvSpPr/>
          <p:nvPr/>
        </p:nvSpPr>
        <p:spPr>
          <a:xfrm>
            <a:off x="5192457" y="450124"/>
            <a:ext cx="2920185" cy="1396421"/>
          </a:xfrm>
          <a:custGeom>
            <a:avLst/>
            <a:gdLst/>
            <a:ahLst/>
            <a:cxnLst/>
            <a:rect l="l" t="t" r="r" b="b"/>
            <a:pathLst>
              <a:path w="1812002" h="1798416" extrusionOk="0">
                <a:moveTo>
                  <a:pt x="1803580" y="754533"/>
                </a:moveTo>
                <a:cubicBezTo>
                  <a:pt x="1755126" y="365965"/>
                  <a:pt x="1420404" y="43389"/>
                  <a:pt x="1031243" y="5415"/>
                </a:cubicBezTo>
                <a:cubicBezTo>
                  <a:pt x="982060" y="-66"/>
                  <a:pt x="932504" y="-1381"/>
                  <a:pt x="883099" y="1447"/>
                </a:cubicBezTo>
                <a:cubicBezTo>
                  <a:pt x="873803" y="1973"/>
                  <a:pt x="873957" y="16794"/>
                  <a:pt x="883691" y="16246"/>
                </a:cubicBezTo>
                <a:cubicBezTo>
                  <a:pt x="1757494" y="-18263"/>
                  <a:pt x="2121442" y="1058868"/>
                  <a:pt x="1445508" y="1590605"/>
                </a:cubicBezTo>
                <a:cubicBezTo>
                  <a:pt x="1154174" y="1812547"/>
                  <a:pt x="730088" y="1849314"/>
                  <a:pt x="411765" y="1663262"/>
                </a:cubicBezTo>
                <a:cubicBezTo>
                  <a:pt x="67769" y="1470874"/>
                  <a:pt x="-50821" y="1022824"/>
                  <a:pt x="50843" y="658548"/>
                </a:cubicBezTo>
                <a:cubicBezTo>
                  <a:pt x="145996" y="257328"/>
                  <a:pt x="571617" y="-46393"/>
                  <a:pt x="981233" y="77876"/>
                </a:cubicBezTo>
                <a:cubicBezTo>
                  <a:pt x="990003" y="80529"/>
                  <a:pt x="993533" y="65949"/>
                  <a:pt x="984391" y="63186"/>
                </a:cubicBezTo>
                <a:cubicBezTo>
                  <a:pt x="621232" y="-46436"/>
                  <a:pt x="223477" y="180680"/>
                  <a:pt x="83292" y="523010"/>
                </a:cubicBezTo>
                <a:cubicBezTo>
                  <a:pt x="-163184" y="1097697"/>
                  <a:pt x="154152" y="1768368"/>
                  <a:pt x="813533" y="1796542"/>
                </a:cubicBezTo>
                <a:cubicBezTo>
                  <a:pt x="1393503" y="1832827"/>
                  <a:pt x="1882662" y="1337310"/>
                  <a:pt x="1803580" y="75453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khbar MT" pitchFamily="2" charset="-78"/>
                <a:sym typeface="Calibri"/>
              </a:rPr>
              <a:t>المعلومات 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khbar MT" pitchFamily="2" charset="-78"/>
                <a:sym typeface="Calibri"/>
              </a:rPr>
              <a:t>Information</a:t>
            </a:r>
            <a:endParaRPr sz="32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khbar MT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577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919B1E4F-11D6-4984-B25D-A62009432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ar-SA" dirty="0">
                <a:solidFill>
                  <a:srgbClr val="FF9900"/>
                </a:solidFill>
                <a:cs typeface="Mudir MT" pitchFamily="2" charset="-78"/>
              </a:rPr>
              <a:t>حولي البيانات التالية إلى معلومات :</a:t>
            </a:r>
          </a:p>
          <a:p>
            <a:pPr rtl="1"/>
            <a:endParaRPr lang="ar-SA" dirty="0">
              <a:solidFill>
                <a:srgbClr val="FF9900"/>
              </a:solidFill>
              <a:cs typeface="Mudir MT" pitchFamily="2" charset="-78"/>
            </a:endParaRPr>
          </a:p>
          <a:p>
            <a:pPr rtl="1">
              <a:lnSpc>
                <a:spcPct val="150000"/>
              </a:lnSpc>
            </a:pPr>
            <a:r>
              <a:rPr lang="ar-SA" dirty="0">
                <a:cs typeface="Mudir MT" pitchFamily="2" charset="-78"/>
              </a:rPr>
              <a:t>1- 1444 </a:t>
            </a:r>
          </a:p>
          <a:p>
            <a:pPr rtl="1">
              <a:lnSpc>
                <a:spcPct val="150000"/>
              </a:lnSpc>
            </a:pPr>
            <a:r>
              <a:rPr lang="ar-SA" dirty="0">
                <a:cs typeface="Mudir MT" pitchFamily="2" charset="-78"/>
              </a:rPr>
              <a:t>2- محمد بن عبدالله بن عبدالمطلب </a:t>
            </a:r>
          </a:p>
          <a:p>
            <a:pPr rtl="1">
              <a:lnSpc>
                <a:spcPct val="150000"/>
              </a:lnSpc>
            </a:pPr>
            <a:r>
              <a:rPr lang="ar-SA" dirty="0">
                <a:cs typeface="Mudir MT" pitchFamily="2" charset="-78"/>
              </a:rPr>
              <a:t>3- </a:t>
            </a:r>
            <a:r>
              <a:rPr lang="ar-SA" dirty="0" err="1">
                <a:cs typeface="Mudir MT" pitchFamily="2" charset="-78"/>
              </a:rPr>
              <a:t>نيوم</a:t>
            </a:r>
            <a:r>
              <a:rPr lang="ar-SA" dirty="0">
                <a:cs typeface="Mudir MT" pitchFamily="2" charset="-78"/>
              </a:rPr>
              <a:t> </a:t>
            </a:r>
          </a:p>
          <a:p>
            <a:pPr rtl="1">
              <a:lnSpc>
                <a:spcPct val="150000"/>
              </a:lnSpc>
            </a:pPr>
            <a:r>
              <a:rPr lang="ar-SA" dirty="0">
                <a:cs typeface="Mudir MT" pitchFamily="2" charset="-78"/>
              </a:rPr>
              <a:t>4-   </a:t>
            </a:r>
            <a:r>
              <a:rPr lang="en-US" dirty="0">
                <a:cs typeface="Mudir MT" pitchFamily="2" charset="-78"/>
              </a:rPr>
              <a:t>Tik Tok </a:t>
            </a:r>
            <a:endParaRPr lang="ar-SA" dirty="0">
              <a:cs typeface="Mudir MT" pitchFamily="2" charset="-78"/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85770512-311E-4A36-AB06-7C8B67EB77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5FB5679-A366-4492-89FC-46E4E35C4B91}"/>
              </a:ext>
            </a:extLst>
          </p:cNvPr>
          <p:cNvSpPr txBox="1"/>
          <p:nvPr/>
        </p:nvSpPr>
        <p:spPr>
          <a:xfrm>
            <a:off x="6847368" y="4797611"/>
            <a:ext cx="196748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مستويات تفكير عليا / التركيب </a:t>
            </a:r>
          </a:p>
        </p:txBody>
      </p:sp>
    </p:spTree>
    <p:extLst>
      <p:ext uri="{BB962C8B-B14F-4D97-AF65-F5344CB8AC3E}">
        <p14:creationId xmlns:p14="http://schemas.microsoft.com/office/powerpoint/2010/main" val="2449121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F36A008-2A67-2305-7A1C-DDE3F98CB466}"/>
              </a:ext>
            </a:extLst>
          </p:cNvPr>
          <p:cNvSpPr txBox="1"/>
          <p:nvPr/>
        </p:nvSpPr>
        <p:spPr>
          <a:xfrm>
            <a:off x="7631906" y="4517595"/>
            <a:ext cx="1255635" cy="4154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21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التفكير الناقد  </a:t>
            </a:r>
            <a:endParaRPr lang="ar-SA" sz="21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BA3B2C2-FEFD-5C5E-7086-F900B1AF7EE3}"/>
              </a:ext>
            </a:extLst>
          </p:cNvPr>
          <p:cNvSpPr/>
          <p:nvPr/>
        </p:nvSpPr>
        <p:spPr>
          <a:xfrm>
            <a:off x="4962259" y="662995"/>
            <a:ext cx="2250281" cy="604714"/>
          </a:xfrm>
          <a:prstGeom prst="roundRect">
            <a:avLst/>
          </a:prstGeom>
          <a:solidFill>
            <a:srgbClr val="5CB8CD"/>
          </a:solidFill>
          <a:ln>
            <a:solidFill>
              <a:srgbClr val="5CB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البيانات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B23D7EF2-F13C-F24E-9C71-675D8D12F60F}"/>
              </a:ext>
            </a:extLst>
          </p:cNvPr>
          <p:cNvSpPr/>
          <p:nvPr/>
        </p:nvSpPr>
        <p:spPr>
          <a:xfrm>
            <a:off x="1384505" y="662995"/>
            <a:ext cx="2250281" cy="604714"/>
          </a:xfrm>
          <a:prstGeom prst="roundRect">
            <a:avLst/>
          </a:prstGeom>
          <a:solidFill>
            <a:srgbClr val="5CB8CD"/>
          </a:solidFill>
          <a:ln>
            <a:solidFill>
              <a:srgbClr val="5CB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المعلومات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E0DD13A-150D-9EF4-36D2-09239D86011F}"/>
              </a:ext>
            </a:extLst>
          </p:cNvPr>
          <p:cNvSpPr/>
          <p:nvPr/>
        </p:nvSpPr>
        <p:spPr>
          <a:xfrm>
            <a:off x="4962259" y="1501497"/>
            <a:ext cx="2250281" cy="6047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1500" b="1" dirty="0">
              <a:solidFill>
                <a:srgbClr val="ED7D31"/>
              </a:solidFill>
            </a:endParaRPr>
          </a:p>
          <a:p>
            <a:pPr algn="ctr"/>
            <a:r>
              <a:rPr lang="ar-SA" sz="1500" b="1" dirty="0">
                <a:solidFill>
                  <a:srgbClr val="ED7D31"/>
                </a:solidFill>
              </a:rPr>
              <a:t>ليس لها معنى بصورتها الحقيقية</a:t>
            </a:r>
          </a:p>
          <a:p>
            <a:pPr algn="ctr"/>
            <a:endParaRPr lang="ar-SA" sz="1500" b="1" dirty="0">
              <a:solidFill>
                <a:srgbClr val="ED7D31"/>
              </a:solidFill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0B0070B-BD37-11B1-120B-40F4556A9514}"/>
              </a:ext>
            </a:extLst>
          </p:cNvPr>
          <p:cNvSpPr/>
          <p:nvPr/>
        </p:nvSpPr>
        <p:spPr>
          <a:xfrm>
            <a:off x="1384506" y="1523509"/>
            <a:ext cx="2250281" cy="6047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500" b="1" dirty="0">
                <a:solidFill>
                  <a:srgbClr val="ED7D31"/>
                </a:solidFill>
              </a:rPr>
              <a:t>يجب أن تحمل معنى منطقياً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6CCA9A5-FD7B-1148-7B22-DFF6EE0A19E5}"/>
              </a:ext>
            </a:extLst>
          </p:cNvPr>
          <p:cNvSpPr/>
          <p:nvPr/>
        </p:nvSpPr>
        <p:spPr>
          <a:xfrm>
            <a:off x="4962259" y="2235012"/>
            <a:ext cx="2250281" cy="6047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5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كلمات وأرقام غير معالجة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C7A6C9E-CEBC-4370-AFA9-A58569B482B8}"/>
              </a:ext>
            </a:extLst>
          </p:cNvPr>
          <p:cNvSpPr/>
          <p:nvPr/>
        </p:nvSpPr>
        <p:spPr>
          <a:xfrm>
            <a:off x="1384505" y="2244685"/>
            <a:ext cx="2250281" cy="6047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5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بيانات تمت معالجتها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3B3C5EF-7E6D-E787-20B4-1D47C7CD5DAF}"/>
              </a:ext>
            </a:extLst>
          </p:cNvPr>
          <p:cNvSpPr/>
          <p:nvPr/>
        </p:nvSpPr>
        <p:spPr>
          <a:xfrm>
            <a:off x="4962258" y="2934248"/>
            <a:ext cx="2250281" cy="6047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500" b="1" dirty="0">
                <a:solidFill>
                  <a:srgbClr val="ED7D31"/>
                </a:solidFill>
              </a:rPr>
              <a:t>مادة أولية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A2659AB-ADDB-6F0F-F454-14C32FC57661}"/>
              </a:ext>
            </a:extLst>
          </p:cNvPr>
          <p:cNvSpPr/>
          <p:nvPr/>
        </p:nvSpPr>
        <p:spPr>
          <a:xfrm>
            <a:off x="1384504" y="2934248"/>
            <a:ext cx="2250281" cy="6047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500" b="1" dirty="0">
                <a:solidFill>
                  <a:srgbClr val="ED7D31"/>
                </a:solidFill>
              </a:rPr>
              <a:t>منتج نهائي</a:t>
            </a: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5D551393-63FA-F25E-2BB3-F19B09675908}"/>
              </a:ext>
            </a:extLst>
          </p:cNvPr>
          <p:cNvSpPr/>
          <p:nvPr/>
        </p:nvSpPr>
        <p:spPr>
          <a:xfrm>
            <a:off x="4962257" y="4375900"/>
            <a:ext cx="2250281" cy="6047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SA" sz="1500" b="1" dirty="0">
                <a:solidFill>
                  <a:srgbClr val="ED7D31"/>
                </a:solidFill>
              </a:rPr>
              <a:t>تستخدم كمدخلات للحاسب </a:t>
            </a: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C0358784-6814-B3CA-E160-84B5F7742B36}"/>
              </a:ext>
            </a:extLst>
          </p:cNvPr>
          <p:cNvSpPr/>
          <p:nvPr/>
        </p:nvSpPr>
        <p:spPr>
          <a:xfrm>
            <a:off x="1384503" y="4375900"/>
            <a:ext cx="2250281" cy="6047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500" b="1" dirty="0">
                <a:solidFill>
                  <a:srgbClr val="ED7D31"/>
                </a:solidFill>
              </a:rPr>
              <a:t>تستخدم كمخرجات للحاسب </a:t>
            </a:r>
          </a:p>
        </p:txBody>
      </p:sp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id="{08FE6D57-34F9-FC31-F386-604442E8F93E}"/>
              </a:ext>
            </a:extLst>
          </p:cNvPr>
          <p:cNvSpPr/>
          <p:nvPr/>
        </p:nvSpPr>
        <p:spPr>
          <a:xfrm>
            <a:off x="4962258" y="3655835"/>
            <a:ext cx="2250281" cy="6047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5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أكثر عمومية</a:t>
            </a:r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B7425A4C-BDB9-2D16-CE8C-60CF81035F36}"/>
              </a:ext>
            </a:extLst>
          </p:cNvPr>
          <p:cNvSpPr/>
          <p:nvPr/>
        </p:nvSpPr>
        <p:spPr>
          <a:xfrm>
            <a:off x="1384503" y="3655835"/>
            <a:ext cx="2250281" cy="6047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5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أكثر تحديداً</a:t>
            </a:r>
          </a:p>
        </p:txBody>
      </p:sp>
      <p:sp>
        <p:nvSpPr>
          <p:cNvPr id="4" name="سهم: لأسفل 3">
            <a:extLst>
              <a:ext uri="{FF2B5EF4-FFF2-40B4-BE49-F238E27FC236}">
                <a16:creationId xmlns:a16="http://schemas.microsoft.com/office/drawing/2014/main" id="{AC5F27BE-0508-4580-BA02-B854AE6E05AD}"/>
              </a:ext>
            </a:extLst>
          </p:cNvPr>
          <p:cNvSpPr/>
          <p:nvPr/>
        </p:nvSpPr>
        <p:spPr>
          <a:xfrm rot="5400000">
            <a:off x="4035908" y="1443910"/>
            <a:ext cx="488404" cy="836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سهم: لأسفل 25">
            <a:extLst>
              <a:ext uri="{FF2B5EF4-FFF2-40B4-BE49-F238E27FC236}">
                <a16:creationId xmlns:a16="http://schemas.microsoft.com/office/drawing/2014/main" id="{3D01397F-E920-4475-92B6-A5243D8AB2C2}"/>
              </a:ext>
            </a:extLst>
          </p:cNvPr>
          <p:cNvSpPr/>
          <p:nvPr/>
        </p:nvSpPr>
        <p:spPr>
          <a:xfrm rot="5400000">
            <a:off x="4038875" y="2117841"/>
            <a:ext cx="488404" cy="836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سهم: لأسفل 26">
            <a:extLst>
              <a:ext uri="{FF2B5EF4-FFF2-40B4-BE49-F238E27FC236}">
                <a16:creationId xmlns:a16="http://schemas.microsoft.com/office/drawing/2014/main" id="{2183417B-56B9-4E3A-B615-AC2CBCAF897D}"/>
              </a:ext>
            </a:extLst>
          </p:cNvPr>
          <p:cNvSpPr/>
          <p:nvPr/>
        </p:nvSpPr>
        <p:spPr>
          <a:xfrm rot="5400000">
            <a:off x="4035907" y="2837906"/>
            <a:ext cx="488404" cy="836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سهم: لأسفل 27">
            <a:extLst>
              <a:ext uri="{FF2B5EF4-FFF2-40B4-BE49-F238E27FC236}">
                <a16:creationId xmlns:a16="http://schemas.microsoft.com/office/drawing/2014/main" id="{E2B847CB-6ECE-4D07-8164-A964B1E3AB8C}"/>
              </a:ext>
            </a:extLst>
          </p:cNvPr>
          <p:cNvSpPr/>
          <p:nvPr/>
        </p:nvSpPr>
        <p:spPr>
          <a:xfrm rot="5400000">
            <a:off x="4054318" y="3540094"/>
            <a:ext cx="488404" cy="836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سهم: لأسفل 29">
            <a:extLst>
              <a:ext uri="{FF2B5EF4-FFF2-40B4-BE49-F238E27FC236}">
                <a16:creationId xmlns:a16="http://schemas.microsoft.com/office/drawing/2014/main" id="{7D313CBC-386F-4757-9681-BA2248E5FECD}"/>
              </a:ext>
            </a:extLst>
          </p:cNvPr>
          <p:cNvSpPr/>
          <p:nvPr/>
        </p:nvSpPr>
        <p:spPr>
          <a:xfrm rot="5400000">
            <a:off x="4035909" y="4270791"/>
            <a:ext cx="488404" cy="836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AC07AD2-16CF-4564-A7CE-A9B4F67F2786}"/>
              </a:ext>
            </a:extLst>
          </p:cNvPr>
          <p:cNvSpPr txBox="1"/>
          <p:nvPr/>
        </p:nvSpPr>
        <p:spPr>
          <a:xfrm>
            <a:off x="2509643" y="90075"/>
            <a:ext cx="3478173" cy="400110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أوجه الاختلاف بين البيانات والمعلومات</a:t>
            </a:r>
            <a:endParaRPr lang="ar-SA" sz="2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C858A90-E2B8-49B1-8B3D-891B1786EC18}"/>
              </a:ext>
            </a:extLst>
          </p:cNvPr>
          <p:cNvSpPr/>
          <p:nvPr/>
        </p:nvSpPr>
        <p:spPr>
          <a:xfrm>
            <a:off x="1594884" y="90075"/>
            <a:ext cx="5617654" cy="456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accent6">
                    <a:lumMod val="75000"/>
                  </a:schemeClr>
                </a:solidFill>
              </a:rPr>
              <a:t>عزيزتي ... </a:t>
            </a:r>
            <a:r>
              <a:rPr lang="ar-SA" sz="1800" b="1" dirty="0" err="1">
                <a:solidFill>
                  <a:schemeClr val="accent6">
                    <a:lumMod val="75000"/>
                  </a:schemeClr>
                </a:solidFill>
              </a:rPr>
              <a:t>ماهو</a:t>
            </a:r>
            <a:r>
              <a:rPr lang="ar-SA" sz="1800" b="1" dirty="0">
                <a:solidFill>
                  <a:schemeClr val="accent6">
                    <a:lumMod val="75000"/>
                  </a:schemeClr>
                </a:solidFill>
              </a:rPr>
              <a:t> عكس كل عبارة من العبارات التالية 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28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2" grpId="0" animBg="1"/>
      <p:bldP spid="34" grpId="0" animBg="1"/>
      <p:bldP spid="36" grpId="0" animBg="1"/>
      <p:bldP spid="4" grpId="0" animBg="1"/>
      <p:bldP spid="26" grpId="0" animBg="1"/>
      <p:bldP spid="27" grpId="0" animBg="1"/>
      <p:bldP spid="28" grpId="0" animBg="1"/>
      <p:bldP spid="30" grpId="0" animBg="1"/>
      <p:bldP spid="25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C9D1DA16-7CCB-4CB6-935D-9591C09A6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233" y="1186825"/>
            <a:ext cx="6379534" cy="2769900"/>
          </a:xfrm>
        </p:spPr>
        <p:txBody>
          <a:bodyPr/>
          <a:lstStyle/>
          <a:p>
            <a:pPr algn="r" rtl="1"/>
            <a:endParaRPr lang="ar-SA" dirty="0">
              <a:cs typeface="Mudir MT" pitchFamily="2" charset="-78"/>
            </a:endParaRPr>
          </a:p>
          <a:p>
            <a:pPr algn="r" rtl="1"/>
            <a:r>
              <a:rPr lang="ar-SA" dirty="0">
                <a:cs typeface="Mudir MT" pitchFamily="2" charset="-78"/>
              </a:rPr>
              <a:t>هل من الأفضل أن نتخذ قراراتنا بمجرد حصولنا على المعلومات  ؟ ناقشي إجابتك بالحجج . </a:t>
            </a:r>
          </a:p>
          <a:p>
            <a:pPr algn="r" rtl="1"/>
            <a:endParaRPr lang="ar-SA" dirty="0">
              <a:cs typeface="Mudir MT" pitchFamily="2" charset="-78"/>
            </a:endParaRPr>
          </a:p>
          <a:p>
            <a:pPr algn="r" rtl="1"/>
            <a:r>
              <a:rPr lang="ar-SA" dirty="0">
                <a:cs typeface="Mudir MT" pitchFamily="2" charset="-78"/>
              </a:rPr>
              <a:t>هل توافق على أن المعلومات </a:t>
            </a:r>
            <a:r>
              <a:rPr lang="ar-SA" sz="2800" b="1" dirty="0">
                <a:solidFill>
                  <a:schemeClr val="tx1"/>
                </a:solidFill>
                <a:cs typeface="Mudir MT" pitchFamily="2" charset="-78"/>
              </a:rPr>
              <a:t>وحدها لا تكفي للتوصل إلى الاستنتاجات أو القرارات حول مسألة معينة ؟ ولماذا ؟ </a:t>
            </a:r>
          </a:p>
          <a:p>
            <a:pPr marL="50800" indent="0" algn="r" rtl="1">
              <a:buNone/>
            </a:pPr>
            <a:r>
              <a:rPr lang="ar-SA" dirty="0">
                <a:cs typeface="Mudir MT" pitchFamily="2" charset="-78"/>
              </a:rPr>
              <a:t> 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1D64CD7B-CFCA-42C8-866D-A4BC30A7D3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E160FB0-E292-4FEB-A723-C20A518BB5C5}"/>
              </a:ext>
            </a:extLst>
          </p:cNvPr>
          <p:cNvSpPr txBox="1"/>
          <p:nvPr/>
        </p:nvSpPr>
        <p:spPr>
          <a:xfrm>
            <a:off x="6847368" y="4797611"/>
            <a:ext cx="196748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مستويات تفكير عليا / التقويم  </a:t>
            </a:r>
          </a:p>
        </p:txBody>
      </p:sp>
    </p:spTree>
    <p:extLst>
      <p:ext uri="{BB962C8B-B14F-4D97-AF65-F5344CB8AC3E}">
        <p14:creationId xmlns:p14="http://schemas.microsoft.com/office/powerpoint/2010/main" val="1207764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ECF47FF-0D3E-4FB8-B3CD-69F8C78BB3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B7F6A63-2587-4BAC-9AA8-E50271099151}"/>
              </a:ext>
            </a:extLst>
          </p:cNvPr>
          <p:cNvSpPr/>
          <p:nvPr/>
        </p:nvSpPr>
        <p:spPr>
          <a:xfrm>
            <a:off x="4784652" y="2117068"/>
            <a:ext cx="3732028" cy="1398461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000" dirty="0">
                <a:latin typeface="Calibri" panose="020F0502020204030204" pitchFamily="34" charset="0"/>
                <a:cs typeface="PT Bold Heading" panose="02010400000000000000" pitchFamily="2" charset="-78"/>
              </a:rPr>
              <a:t>تنتج المعرفة من معالجة المعلومات وفهمها ويؤدي ذلك إلى </a:t>
            </a:r>
            <a:r>
              <a:rPr lang="ar-SA" sz="2000" b="1" dirty="0">
                <a:solidFill>
                  <a:srgbClr val="F9A826"/>
                </a:solidFill>
                <a:latin typeface="Calibri" panose="020F0502020204030204" pitchFamily="34" charset="0"/>
                <a:cs typeface="PT Bold Heading" panose="02010400000000000000" pitchFamily="2" charset="-78"/>
              </a:rPr>
              <a:t>استنتاجات وقرارات </a:t>
            </a:r>
            <a:r>
              <a:rPr lang="ar-SA" sz="2000" dirty="0">
                <a:latin typeface="Calibri" panose="020F0502020204030204" pitchFamily="34" charset="0"/>
                <a:cs typeface="PT Bold Heading" panose="02010400000000000000" pitchFamily="2" charset="-78"/>
              </a:rPr>
              <a:t>مختلفة .</a:t>
            </a:r>
          </a:p>
        </p:txBody>
      </p:sp>
      <p:pic>
        <p:nvPicPr>
          <p:cNvPr id="1040" name="Picture 16" descr="المعرفة | Facebook">
            <a:extLst>
              <a:ext uri="{FF2B5EF4-FFF2-40B4-BE49-F238E27FC236}">
                <a16:creationId xmlns:a16="http://schemas.microsoft.com/office/drawing/2014/main" id="{5990F58F-3187-4B00-B9D4-87C3D18FB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7" y="744280"/>
            <a:ext cx="3593804" cy="35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21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1C529975-D61B-53DD-8371-3FE04D0BC2CF}"/>
              </a:ext>
            </a:extLst>
          </p:cNvPr>
          <p:cNvSpPr txBox="1"/>
          <p:nvPr/>
        </p:nvSpPr>
        <p:spPr>
          <a:xfrm>
            <a:off x="5582095" y="58206"/>
            <a:ext cx="3478173" cy="400110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أوجه الاختلاف بين المعرفة والمعلومات</a:t>
            </a:r>
            <a:endParaRPr lang="ar-SA" sz="2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4CB236D-E1EB-228C-B063-8DD6EEEF8BF3}"/>
              </a:ext>
            </a:extLst>
          </p:cNvPr>
          <p:cNvSpPr/>
          <p:nvPr/>
        </p:nvSpPr>
        <p:spPr>
          <a:xfrm>
            <a:off x="6028661" y="3735972"/>
            <a:ext cx="2679404" cy="6047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SA" sz="1500" b="1" dirty="0">
                <a:solidFill>
                  <a:schemeClr val="tx1"/>
                </a:solidFill>
              </a:rPr>
              <a:t>بيانات تمت معالجتها لتصبح ذات سياق مفهوم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873F39B-4A86-8DF2-9EAE-4683B1300295}"/>
              </a:ext>
            </a:extLst>
          </p:cNvPr>
          <p:cNvSpPr/>
          <p:nvPr/>
        </p:nvSpPr>
        <p:spPr>
          <a:xfrm>
            <a:off x="6068811" y="3010920"/>
            <a:ext cx="2679399" cy="6047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SA" sz="1500" b="1" dirty="0">
                <a:solidFill>
                  <a:schemeClr val="tx1"/>
                </a:solidFill>
              </a:rPr>
              <a:t>استنتاج من المعلومات يساعد في اتخاذ القرارات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754B184-E5E7-482F-5FFC-00885D1C9270}"/>
              </a:ext>
            </a:extLst>
          </p:cNvPr>
          <p:cNvSpPr/>
          <p:nvPr/>
        </p:nvSpPr>
        <p:spPr>
          <a:xfrm>
            <a:off x="6068810" y="2185644"/>
            <a:ext cx="2679399" cy="6047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SA" sz="1500" b="1" dirty="0">
                <a:solidFill>
                  <a:schemeClr val="tx1"/>
                </a:solidFill>
              </a:rPr>
              <a:t>وحدها لا تكفي للتوصل إلى الاستنتاجات أو القرارات حول مسألة معينة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2069E31-A984-6443-12FA-5D9F34A8044E}"/>
              </a:ext>
            </a:extLst>
          </p:cNvPr>
          <p:cNvSpPr/>
          <p:nvPr/>
        </p:nvSpPr>
        <p:spPr>
          <a:xfrm>
            <a:off x="6108972" y="1482151"/>
            <a:ext cx="2599084" cy="6047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SA" sz="1500" b="1" dirty="0">
                <a:solidFill>
                  <a:schemeClr val="tx1"/>
                </a:solidFill>
              </a:rPr>
              <a:t>توفر القدرة على اتخاذ تنبؤات واتخاذ قرارات</a:t>
            </a:r>
            <a:endParaRPr lang="ar-SA" sz="1500" dirty="0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A40C931-F684-EAC6-4AE8-5468EBFB6FD4}"/>
              </a:ext>
            </a:extLst>
          </p:cNvPr>
          <p:cNvSpPr/>
          <p:nvPr/>
        </p:nvSpPr>
        <p:spPr>
          <a:xfrm>
            <a:off x="6028660" y="4440910"/>
            <a:ext cx="2679405" cy="6047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SA" sz="1500" b="1" dirty="0">
                <a:solidFill>
                  <a:schemeClr val="tx1"/>
                </a:solidFill>
              </a:rPr>
              <a:t>يتم الحصول على نفس المعلومات عند تحليل نفس البيانات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A91760A-9EAD-2095-54EB-3675881F9422}"/>
              </a:ext>
            </a:extLst>
          </p:cNvPr>
          <p:cNvSpPr/>
          <p:nvPr/>
        </p:nvSpPr>
        <p:spPr>
          <a:xfrm>
            <a:off x="6108970" y="721737"/>
            <a:ext cx="2599083" cy="6047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SA" sz="1500" b="1" dirty="0">
                <a:solidFill>
                  <a:schemeClr val="tx1"/>
                </a:solidFill>
              </a:rPr>
              <a:t>تختلف باختلاف العالم أو الباحث الذي يدرس المعلومات </a:t>
            </a: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352F6053-5BE9-4062-8298-A407DB3E898B}"/>
              </a:ext>
            </a:extLst>
          </p:cNvPr>
          <p:cNvCxnSpPr>
            <a:cxnSpLocks/>
          </p:cNvCxnSpPr>
          <p:nvPr/>
        </p:nvCxnSpPr>
        <p:spPr>
          <a:xfrm>
            <a:off x="5442972" y="0"/>
            <a:ext cx="0" cy="51435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مستطيل 3">
            <a:extLst>
              <a:ext uri="{FF2B5EF4-FFF2-40B4-BE49-F238E27FC236}">
                <a16:creationId xmlns:a16="http://schemas.microsoft.com/office/drawing/2014/main" id="{07A440CB-FE4C-4AF1-AC85-94B4E78A5F5F}"/>
              </a:ext>
            </a:extLst>
          </p:cNvPr>
          <p:cNvSpPr/>
          <p:nvPr/>
        </p:nvSpPr>
        <p:spPr>
          <a:xfrm>
            <a:off x="0" y="2558650"/>
            <a:ext cx="5442972" cy="25717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3F0006E-252B-4D95-8967-56F5BA754FD4}"/>
              </a:ext>
            </a:extLst>
          </p:cNvPr>
          <p:cNvSpPr/>
          <p:nvPr/>
        </p:nvSpPr>
        <p:spPr>
          <a:xfrm>
            <a:off x="-1" y="-26200"/>
            <a:ext cx="5442972" cy="25717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F42FB12-4DEF-40D0-A18A-10F2AF9CDF59}"/>
              </a:ext>
            </a:extLst>
          </p:cNvPr>
          <p:cNvSpPr txBox="1"/>
          <p:nvPr/>
        </p:nvSpPr>
        <p:spPr>
          <a:xfrm>
            <a:off x="874828" y="458316"/>
            <a:ext cx="390214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المعلومات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09459DA4-D7AA-48FB-BB76-474C2092BABF}"/>
              </a:ext>
            </a:extLst>
          </p:cNvPr>
          <p:cNvSpPr txBox="1"/>
          <p:nvPr/>
        </p:nvSpPr>
        <p:spPr>
          <a:xfrm>
            <a:off x="779135" y="3271165"/>
            <a:ext cx="390214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المعرفة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01AE5104-4822-4EAF-838F-489B88D4E245}"/>
              </a:ext>
            </a:extLst>
          </p:cNvPr>
          <p:cNvCxnSpPr/>
          <p:nvPr/>
        </p:nvCxnSpPr>
        <p:spPr>
          <a:xfrm flipH="1">
            <a:off x="0" y="2545550"/>
            <a:ext cx="5442971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4260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36007 0.7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3" y="3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58025E-6 L -0.65313 0.579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56" y="28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1543 L -0.36371 -0.087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94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19753E-6 L -0.36718 -0.078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8" y="-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45679E-6 L -0.65 -0.388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58025E-6 L -0.65347 -0.847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74" y="-4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AA0DF620-387B-FB7A-E780-6890E852F5AE}"/>
              </a:ext>
            </a:extLst>
          </p:cNvPr>
          <p:cNvSpPr/>
          <p:nvPr/>
        </p:nvSpPr>
        <p:spPr>
          <a:xfrm>
            <a:off x="508836" y="68663"/>
            <a:ext cx="8170577" cy="1261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700" b="1" dirty="0">
                <a:solidFill>
                  <a:srgbClr val="F9A826"/>
                </a:solidFill>
              </a:rPr>
              <a:t>بعد تعرفك على المصطلحات التالية ( البيانات –المعلومات – المعرفة )                                صيغي تعريف لعلم البيانات مستعينة بالمخطط العام أدناه .</a:t>
            </a: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6AC7723D-68F6-03B1-B6B9-40AC427064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32961" r="1807" b="10585"/>
          <a:stretch/>
        </p:blipFill>
        <p:spPr>
          <a:xfrm>
            <a:off x="110745" y="1729940"/>
            <a:ext cx="8966757" cy="277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09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 txBox="1">
            <a:spLocks noGrp="1"/>
          </p:cNvSpPr>
          <p:nvPr>
            <p:ph type="subTitle" idx="4294967295"/>
          </p:nvPr>
        </p:nvSpPr>
        <p:spPr>
          <a:xfrm>
            <a:off x="648586" y="3246455"/>
            <a:ext cx="7378995" cy="742658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ar-SA" sz="2000" dirty="0">
                <a:highlight>
                  <a:schemeClr val="accent1"/>
                </a:highlight>
                <a:cs typeface="Mudir MT" pitchFamily="2" charset="-78"/>
              </a:rPr>
              <a:t>علم البيانات  </a:t>
            </a:r>
            <a:r>
              <a:rPr lang="ar-SA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ar-SA" sz="1800" dirty="0">
                <a:latin typeface="Arabic Typesetting" panose="03020402040406030203" pitchFamily="66" charset="-78"/>
                <a:cs typeface="Mudir MT" pitchFamily="2" charset="-78"/>
              </a:rPr>
              <a:t>هو علم يجمع بين عدة مجالات (مثل :علوم الحاسب والإحصاء والرياضيات) </a:t>
            </a:r>
            <a:br>
              <a:rPr lang="ar-SA" sz="1800" dirty="0">
                <a:latin typeface="Arabic Typesetting" panose="03020402040406030203" pitchFamily="66" charset="-78"/>
                <a:cs typeface="Mudir MT" pitchFamily="2" charset="-78"/>
              </a:rPr>
            </a:br>
            <a:r>
              <a:rPr lang="ar-SA" sz="1800" dirty="0">
                <a:latin typeface="Arabic Typesetting" panose="03020402040406030203" pitchFamily="66" charset="-78"/>
                <a:cs typeface="Mudir MT" pitchFamily="2" charset="-78"/>
              </a:rPr>
              <a:t>ويعمل على تحليل </a:t>
            </a:r>
            <a:r>
              <a:rPr lang="ar-SA" sz="1800" dirty="0">
                <a:solidFill>
                  <a:srgbClr val="C00000"/>
                </a:solidFill>
                <a:latin typeface="Arabic Typesetting" panose="03020402040406030203" pitchFamily="66" charset="-78"/>
                <a:cs typeface="Mudir MT" pitchFamily="2" charset="-78"/>
              </a:rPr>
              <a:t>البيانات</a:t>
            </a:r>
            <a:r>
              <a:rPr lang="ar-SA" sz="1800" dirty="0">
                <a:latin typeface="Arabic Typesetting" panose="03020402040406030203" pitchFamily="66" charset="-78"/>
                <a:cs typeface="Mudir MT" pitchFamily="2" charset="-78"/>
              </a:rPr>
              <a:t> لاستخراج </a:t>
            </a:r>
            <a:r>
              <a:rPr lang="ar-SA" sz="1800" dirty="0">
                <a:solidFill>
                  <a:srgbClr val="C00000"/>
                </a:solidFill>
                <a:latin typeface="Arabic Typesetting" panose="03020402040406030203" pitchFamily="66" charset="-78"/>
                <a:cs typeface="Mudir MT" pitchFamily="2" charset="-78"/>
              </a:rPr>
              <a:t>معلومات</a:t>
            </a:r>
            <a:r>
              <a:rPr lang="ar-SA" sz="1800" dirty="0">
                <a:latin typeface="Arabic Typesetting" panose="03020402040406030203" pitchFamily="66" charset="-78"/>
                <a:cs typeface="Mudir MT" pitchFamily="2" charset="-78"/>
              </a:rPr>
              <a:t> ذات مغزى تؤدي إلى </a:t>
            </a:r>
            <a:r>
              <a:rPr lang="ar-SA" sz="1800" dirty="0">
                <a:solidFill>
                  <a:srgbClr val="C00000"/>
                </a:solidFill>
                <a:latin typeface="Arabic Typesetting" panose="03020402040406030203" pitchFamily="66" charset="-78"/>
                <a:cs typeface="Mudir MT" pitchFamily="2" charset="-78"/>
              </a:rPr>
              <a:t>معرفة</a:t>
            </a:r>
            <a:r>
              <a:rPr lang="ar-SA" sz="1800" dirty="0">
                <a:latin typeface="Arabic Typesetting" panose="03020402040406030203" pitchFamily="66" charset="-78"/>
                <a:cs typeface="Mudir MT" pitchFamily="2" charset="-78"/>
              </a:rPr>
              <a:t> محددة. </a:t>
            </a:r>
            <a:endParaRPr sz="2000" dirty="0">
              <a:cs typeface="Mudir MT" pitchFamily="2" charset="-78"/>
            </a:endParaRPr>
          </a:p>
        </p:txBody>
      </p:sp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201" name="Google Shape;201;p17"/>
          <p:cNvGrpSpPr/>
          <p:nvPr/>
        </p:nvGrpSpPr>
        <p:grpSpPr>
          <a:xfrm>
            <a:off x="2588218" y="497527"/>
            <a:ext cx="3740658" cy="2748928"/>
            <a:chOff x="576654" y="578980"/>
            <a:chExt cx="3871722" cy="3794658"/>
          </a:xfrm>
        </p:grpSpPr>
        <p:sp>
          <p:nvSpPr>
            <p:cNvPr id="202" name="Google Shape;202;p17"/>
            <p:cNvSpPr/>
            <p:nvPr/>
          </p:nvSpPr>
          <p:spPr>
            <a:xfrm>
              <a:off x="625052" y="578980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17"/>
          <p:cNvSpPr txBox="1">
            <a:spLocks noGrp="1"/>
          </p:cNvSpPr>
          <p:nvPr>
            <p:ph type="ctrTitle" idx="4294967295"/>
          </p:nvPr>
        </p:nvSpPr>
        <p:spPr>
          <a:xfrm>
            <a:off x="1359850" y="2022238"/>
            <a:ext cx="6424200" cy="75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Hello!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1B069363-E298-4564-B5CB-2E5B7F491B21}"/>
              </a:ext>
            </a:extLst>
          </p:cNvPr>
          <p:cNvSpPr/>
          <p:nvPr/>
        </p:nvSpPr>
        <p:spPr>
          <a:xfrm>
            <a:off x="3163905" y="708694"/>
            <a:ext cx="2802942" cy="2312093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 txBox="1">
            <a:spLocks noGrp="1"/>
          </p:cNvSpPr>
          <p:nvPr>
            <p:ph type="body" idx="1"/>
          </p:nvPr>
        </p:nvSpPr>
        <p:spPr>
          <a:xfrm>
            <a:off x="904789" y="1110850"/>
            <a:ext cx="3124949" cy="206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1000"/>
              </a:spcAft>
              <a:buNone/>
            </a:pPr>
            <a:r>
              <a:rPr lang="ar-SA" sz="2400" b="0" i="0" dirty="0">
                <a:solidFill>
                  <a:srgbClr val="2C2F3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“سنخفف الإجراءات البيروقراطية الطويلة، وسنوسع دائرة الخدمات الالكترونية، وسنعتمد الشفافية والمحاسبة الفورية”</a:t>
            </a:r>
          </a:p>
          <a:p>
            <a:pPr marL="0" lvl="0" indent="0" algn="r" rtl="1">
              <a:spcBef>
                <a:spcPts val="0"/>
              </a:spcBef>
              <a:spcAft>
                <a:spcPts val="1000"/>
              </a:spcAft>
              <a:buNone/>
            </a:pPr>
            <a:endParaRPr lang="ar-SA" sz="2400" dirty="0">
              <a:solidFill>
                <a:srgbClr val="2C2F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spcBef>
                <a:spcPts val="0"/>
              </a:spcBef>
              <a:spcAft>
                <a:spcPts val="1000"/>
              </a:spcAft>
              <a:buNone/>
            </a:pPr>
            <a:r>
              <a:rPr lang="ar-SA" sz="2400" dirty="0">
                <a:solidFill>
                  <a:srgbClr val="2C2F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ar-SA" sz="1800" dirty="0">
                <a:solidFill>
                  <a:srgbClr val="2C2F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ولي العهد /محمد بن سلمان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5" name="Google Shape;265;p2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0A09D9F-1D0E-4E74-BA89-68BFE9347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696" y="1186800"/>
            <a:ext cx="7500608" cy="27699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SA" dirty="0">
                <a:cs typeface="Mudir MT" pitchFamily="2" charset="-78"/>
              </a:rPr>
              <a:t>"</a:t>
            </a:r>
            <a:r>
              <a:rPr lang="ar-SA" dirty="0">
                <a:solidFill>
                  <a:srgbClr val="FF0000"/>
                </a:solidFill>
                <a:cs typeface="Mudir MT" pitchFamily="2" charset="-78"/>
              </a:rPr>
              <a:t>علم البيانات</a:t>
            </a:r>
            <a:r>
              <a:rPr lang="ar-SA" dirty="0">
                <a:cs typeface="Mudir MT" pitchFamily="2" charset="-78"/>
              </a:rPr>
              <a:t>"  التخصص الأكثر إثارة في </a:t>
            </a:r>
          </a:p>
          <a:p>
            <a:pPr>
              <a:lnSpc>
                <a:spcPct val="150000"/>
              </a:lnSpc>
            </a:pPr>
            <a:r>
              <a:rPr lang="ar-SA" dirty="0">
                <a:cs typeface="Mudir MT" pitchFamily="2" charset="-78"/>
              </a:rPr>
              <a:t>القرن الحادي والعشرين</a:t>
            </a:r>
          </a:p>
          <a:p>
            <a:pPr>
              <a:lnSpc>
                <a:spcPct val="150000"/>
              </a:lnSpc>
            </a:pPr>
            <a:endParaRPr lang="ar-SA" dirty="0">
              <a:cs typeface="Mudir MT" pitchFamily="2" charset="-78"/>
            </a:endParaRPr>
          </a:p>
          <a:p>
            <a:pPr>
              <a:lnSpc>
                <a:spcPct val="150000"/>
              </a:lnSpc>
            </a:pPr>
            <a:r>
              <a:rPr lang="ar-SA" dirty="0">
                <a:cs typeface="Mudir MT" pitchFamily="2" charset="-78"/>
              </a:rPr>
              <a:t>ابحثي في الانترنت عن معلومات تتعلق بهذا التخصص  </a:t>
            </a:r>
          </a:p>
        </p:txBody>
      </p:sp>
      <p:sp>
        <p:nvSpPr>
          <p:cNvPr id="11" name="Google Shape;729;p50">
            <a:extLst>
              <a:ext uri="{FF2B5EF4-FFF2-40B4-BE49-F238E27FC236}">
                <a16:creationId xmlns:a16="http://schemas.microsoft.com/office/drawing/2014/main" id="{A2A0C775-602B-4C26-8C72-30F87C449216}"/>
              </a:ext>
            </a:extLst>
          </p:cNvPr>
          <p:cNvSpPr/>
          <p:nvPr/>
        </p:nvSpPr>
        <p:spPr>
          <a:xfrm>
            <a:off x="8044444" y="4146698"/>
            <a:ext cx="769948" cy="888179"/>
          </a:xfrm>
          <a:custGeom>
            <a:avLst/>
            <a:gdLst/>
            <a:ahLst/>
            <a:cxnLst/>
            <a:rect l="l" t="t" r="r" b="b"/>
            <a:pathLst>
              <a:path w="521117" h="660865" extrusionOk="0">
                <a:moveTo>
                  <a:pt x="286048" y="97336"/>
                </a:moveTo>
                <a:cubicBezTo>
                  <a:pt x="277717" y="92820"/>
                  <a:pt x="269429" y="107049"/>
                  <a:pt x="279471" y="112421"/>
                </a:cubicBezTo>
                <a:cubicBezTo>
                  <a:pt x="287934" y="116871"/>
                  <a:pt x="296199" y="102620"/>
                  <a:pt x="286048" y="97336"/>
                </a:cubicBezTo>
                <a:close/>
                <a:moveTo>
                  <a:pt x="245992" y="93960"/>
                </a:moveTo>
                <a:lnTo>
                  <a:pt x="245992" y="93960"/>
                </a:lnTo>
                <a:cubicBezTo>
                  <a:pt x="222752" y="94377"/>
                  <a:pt x="182411" y="100801"/>
                  <a:pt x="173247" y="138927"/>
                </a:cubicBezTo>
                <a:cubicBezTo>
                  <a:pt x="171953" y="143948"/>
                  <a:pt x="175439" y="146974"/>
                  <a:pt x="180460" y="146996"/>
                </a:cubicBezTo>
                <a:cubicBezTo>
                  <a:pt x="184845" y="147206"/>
                  <a:pt x="188813" y="144347"/>
                  <a:pt x="189975" y="140111"/>
                </a:cubicBezTo>
                <a:cubicBezTo>
                  <a:pt x="196114" y="114503"/>
                  <a:pt x="225690" y="110140"/>
                  <a:pt x="242747" y="109833"/>
                </a:cubicBezTo>
                <a:cubicBezTo>
                  <a:pt x="251846" y="110075"/>
                  <a:pt x="257568" y="94135"/>
                  <a:pt x="245992" y="93894"/>
                </a:cubicBezTo>
                <a:close/>
                <a:moveTo>
                  <a:pt x="123697" y="418641"/>
                </a:moveTo>
                <a:cubicBezTo>
                  <a:pt x="120321" y="418557"/>
                  <a:pt x="117207" y="420474"/>
                  <a:pt x="115761" y="423530"/>
                </a:cubicBezTo>
                <a:cubicBezTo>
                  <a:pt x="94340" y="468256"/>
                  <a:pt x="71912" y="513421"/>
                  <a:pt x="49285" y="557401"/>
                </a:cubicBezTo>
                <a:cubicBezTo>
                  <a:pt x="44396" y="566675"/>
                  <a:pt x="59918" y="571915"/>
                  <a:pt x="64873" y="562663"/>
                </a:cubicBezTo>
                <a:cubicBezTo>
                  <a:pt x="87543" y="518595"/>
                  <a:pt x="109906" y="473584"/>
                  <a:pt x="131305" y="428923"/>
                </a:cubicBezTo>
                <a:cubicBezTo>
                  <a:pt x="134199" y="423179"/>
                  <a:pt x="129485" y="418553"/>
                  <a:pt x="123697" y="418575"/>
                </a:cubicBezTo>
                <a:close/>
                <a:moveTo>
                  <a:pt x="516804" y="178128"/>
                </a:moveTo>
                <a:cubicBezTo>
                  <a:pt x="513252" y="167561"/>
                  <a:pt x="498234" y="174993"/>
                  <a:pt x="501194" y="184114"/>
                </a:cubicBezTo>
                <a:cubicBezTo>
                  <a:pt x="508583" y="207630"/>
                  <a:pt x="504965" y="233231"/>
                  <a:pt x="491328" y="253768"/>
                </a:cubicBezTo>
                <a:cubicBezTo>
                  <a:pt x="487250" y="258964"/>
                  <a:pt x="491328" y="267800"/>
                  <a:pt x="497555" y="267909"/>
                </a:cubicBezTo>
                <a:cubicBezTo>
                  <a:pt x="499813" y="267791"/>
                  <a:pt x="501852" y="266524"/>
                  <a:pt x="502948" y="264555"/>
                </a:cubicBezTo>
                <a:cubicBezTo>
                  <a:pt x="520751" y="238158"/>
                  <a:pt x="525684" y="207463"/>
                  <a:pt x="516804" y="178063"/>
                </a:cubicBezTo>
                <a:close/>
                <a:moveTo>
                  <a:pt x="312226" y="61819"/>
                </a:moveTo>
                <a:cubicBezTo>
                  <a:pt x="311349" y="61534"/>
                  <a:pt x="310275" y="61819"/>
                  <a:pt x="309354" y="61446"/>
                </a:cubicBezTo>
                <a:cubicBezTo>
                  <a:pt x="290017" y="53082"/>
                  <a:pt x="269211" y="48734"/>
                  <a:pt x="248141" y="48664"/>
                </a:cubicBezTo>
                <a:cubicBezTo>
                  <a:pt x="186993" y="47151"/>
                  <a:pt x="132182" y="92096"/>
                  <a:pt x="124311" y="150657"/>
                </a:cubicBezTo>
                <a:cubicBezTo>
                  <a:pt x="120496" y="179159"/>
                  <a:pt x="130713" y="207178"/>
                  <a:pt x="141500" y="233334"/>
                </a:cubicBezTo>
                <a:cubicBezTo>
                  <a:pt x="202560" y="370122"/>
                  <a:pt x="356163" y="325593"/>
                  <a:pt x="387493" y="200667"/>
                </a:cubicBezTo>
                <a:cubicBezTo>
                  <a:pt x="403279" y="142632"/>
                  <a:pt x="373308" y="73636"/>
                  <a:pt x="312226" y="61753"/>
                </a:cubicBezTo>
                <a:close/>
                <a:moveTo>
                  <a:pt x="373352" y="187534"/>
                </a:moveTo>
                <a:cubicBezTo>
                  <a:pt x="350770" y="309698"/>
                  <a:pt x="215495" y="343944"/>
                  <a:pt x="161517" y="236733"/>
                </a:cubicBezTo>
                <a:cubicBezTo>
                  <a:pt x="143144" y="197269"/>
                  <a:pt x="126745" y="146250"/>
                  <a:pt x="163403" y="102050"/>
                </a:cubicBezTo>
                <a:cubicBezTo>
                  <a:pt x="183354" y="77933"/>
                  <a:pt x="213105" y="64778"/>
                  <a:pt x="247154" y="64778"/>
                </a:cubicBezTo>
                <a:cubicBezTo>
                  <a:pt x="267281" y="64873"/>
                  <a:pt x="287145" y="69253"/>
                  <a:pt x="305430" y="77626"/>
                </a:cubicBezTo>
                <a:cubicBezTo>
                  <a:pt x="347810" y="82494"/>
                  <a:pt x="383152" y="128250"/>
                  <a:pt x="373352" y="187468"/>
                </a:cubicBezTo>
                <a:close/>
                <a:moveTo>
                  <a:pt x="451513" y="77955"/>
                </a:moveTo>
                <a:cubicBezTo>
                  <a:pt x="445812" y="78284"/>
                  <a:pt x="439827" y="84664"/>
                  <a:pt x="443007" y="91636"/>
                </a:cubicBezTo>
                <a:cubicBezTo>
                  <a:pt x="477691" y="160808"/>
                  <a:pt x="474446" y="229498"/>
                  <a:pt x="434237" y="275386"/>
                </a:cubicBezTo>
                <a:cubicBezTo>
                  <a:pt x="428909" y="281810"/>
                  <a:pt x="434105" y="288409"/>
                  <a:pt x="440200" y="288716"/>
                </a:cubicBezTo>
                <a:cubicBezTo>
                  <a:pt x="442524" y="288648"/>
                  <a:pt x="444716" y="287558"/>
                  <a:pt x="446164" y="285734"/>
                </a:cubicBezTo>
                <a:cubicBezTo>
                  <a:pt x="491065" y="234409"/>
                  <a:pt x="494946" y="158067"/>
                  <a:pt x="456578" y="81551"/>
                </a:cubicBezTo>
                <a:cubicBezTo>
                  <a:pt x="455766" y="79439"/>
                  <a:pt x="453771" y="78019"/>
                  <a:pt x="451513" y="77955"/>
                </a:cubicBezTo>
                <a:close/>
                <a:moveTo>
                  <a:pt x="341890" y="26630"/>
                </a:moveTo>
                <a:cubicBezTo>
                  <a:pt x="340794" y="26496"/>
                  <a:pt x="339961" y="25553"/>
                  <a:pt x="339961" y="24437"/>
                </a:cubicBezTo>
                <a:cubicBezTo>
                  <a:pt x="339983" y="21456"/>
                  <a:pt x="338273" y="18733"/>
                  <a:pt x="335576" y="17465"/>
                </a:cubicBezTo>
                <a:cubicBezTo>
                  <a:pt x="312665" y="5878"/>
                  <a:pt x="287320" y="-90"/>
                  <a:pt x="261646" y="57"/>
                </a:cubicBezTo>
                <a:cubicBezTo>
                  <a:pt x="174737" y="-2398"/>
                  <a:pt x="88684" y="74601"/>
                  <a:pt x="72108" y="157497"/>
                </a:cubicBezTo>
                <a:cubicBezTo>
                  <a:pt x="59305" y="227853"/>
                  <a:pt x="106662" y="290733"/>
                  <a:pt x="155093" y="328509"/>
                </a:cubicBezTo>
                <a:cubicBezTo>
                  <a:pt x="155948" y="329140"/>
                  <a:pt x="156211" y="330280"/>
                  <a:pt x="155751" y="331228"/>
                </a:cubicBezTo>
                <a:lnTo>
                  <a:pt x="137334" y="368806"/>
                </a:lnTo>
                <a:cubicBezTo>
                  <a:pt x="136063" y="371240"/>
                  <a:pt x="133453" y="369289"/>
                  <a:pt x="131678" y="368587"/>
                </a:cubicBezTo>
                <a:cubicBezTo>
                  <a:pt x="128279" y="366965"/>
                  <a:pt x="124969" y="365101"/>
                  <a:pt x="121220" y="366614"/>
                </a:cubicBezTo>
                <a:cubicBezTo>
                  <a:pt x="117295" y="366044"/>
                  <a:pt x="113327" y="365474"/>
                  <a:pt x="109753" y="370999"/>
                </a:cubicBezTo>
                <a:cubicBezTo>
                  <a:pt x="72744" y="437562"/>
                  <a:pt x="31504" y="513508"/>
                  <a:pt x="2323" y="592437"/>
                </a:cubicBezTo>
                <a:cubicBezTo>
                  <a:pt x="87" y="594542"/>
                  <a:pt x="-615" y="597821"/>
                  <a:pt x="569" y="600658"/>
                </a:cubicBezTo>
                <a:cubicBezTo>
                  <a:pt x="13219" y="632723"/>
                  <a:pt x="42664" y="655071"/>
                  <a:pt x="76954" y="658605"/>
                </a:cubicBezTo>
                <a:cubicBezTo>
                  <a:pt x="79059" y="658877"/>
                  <a:pt x="81207" y="658309"/>
                  <a:pt x="82896" y="657026"/>
                </a:cubicBezTo>
                <a:cubicBezTo>
                  <a:pt x="83356" y="656665"/>
                  <a:pt x="83948" y="656507"/>
                  <a:pt x="84540" y="656588"/>
                </a:cubicBezTo>
                <a:cubicBezTo>
                  <a:pt x="85132" y="656669"/>
                  <a:pt x="85658" y="656985"/>
                  <a:pt x="86009" y="657465"/>
                </a:cubicBezTo>
                <a:cubicBezTo>
                  <a:pt x="87807" y="659666"/>
                  <a:pt x="90525" y="660918"/>
                  <a:pt x="93375" y="660863"/>
                </a:cubicBezTo>
                <a:cubicBezTo>
                  <a:pt x="96708" y="660947"/>
                  <a:pt x="99778" y="659022"/>
                  <a:pt x="101159" y="655974"/>
                </a:cubicBezTo>
                <a:lnTo>
                  <a:pt x="212535" y="414322"/>
                </a:lnTo>
                <a:cubicBezTo>
                  <a:pt x="214026" y="411362"/>
                  <a:pt x="213018" y="409937"/>
                  <a:pt x="212755" y="407393"/>
                </a:cubicBezTo>
                <a:cubicBezTo>
                  <a:pt x="213456" y="404068"/>
                  <a:pt x="211439" y="400777"/>
                  <a:pt x="208150" y="399895"/>
                </a:cubicBezTo>
                <a:cubicBezTo>
                  <a:pt x="206331" y="399259"/>
                  <a:pt x="204511" y="398580"/>
                  <a:pt x="202691" y="397900"/>
                </a:cubicBezTo>
                <a:cubicBezTo>
                  <a:pt x="200871" y="397221"/>
                  <a:pt x="196881" y="396563"/>
                  <a:pt x="198306" y="393515"/>
                </a:cubicBezTo>
                <a:lnTo>
                  <a:pt x="215539" y="361527"/>
                </a:lnTo>
                <a:cubicBezTo>
                  <a:pt x="216022" y="360624"/>
                  <a:pt x="217074" y="360177"/>
                  <a:pt x="218060" y="360453"/>
                </a:cubicBezTo>
                <a:cubicBezTo>
                  <a:pt x="232114" y="364522"/>
                  <a:pt x="246672" y="366612"/>
                  <a:pt x="261296" y="366658"/>
                </a:cubicBezTo>
                <a:cubicBezTo>
                  <a:pt x="437657" y="364575"/>
                  <a:pt x="512244" y="101392"/>
                  <a:pt x="341890" y="26630"/>
                </a:cubicBezTo>
                <a:close/>
                <a:moveTo>
                  <a:pt x="194382" y="414694"/>
                </a:moveTo>
                <a:lnTo>
                  <a:pt x="88420" y="644486"/>
                </a:lnTo>
                <a:cubicBezTo>
                  <a:pt x="87916" y="645586"/>
                  <a:pt x="86623" y="646066"/>
                  <a:pt x="85505" y="645560"/>
                </a:cubicBezTo>
                <a:cubicBezTo>
                  <a:pt x="85219" y="645428"/>
                  <a:pt x="84957" y="645233"/>
                  <a:pt x="84759" y="644990"/>
                </a:cubicBezTo>
                <a:cubicBezTo>
                  <a:pt x="83465" y="643543"/>
                  <a:pt x="81646" y="642668"/>
                  <a:pt x="79694" y="642556"/>
                </a:cubicBezTo>
                <a:cubicBezTo>
                  <a:pt x="53144" y="639574"/>
                  <a:pt x="27536" y="622671"/>
                  <a:pt x="18306" y="597150"/>
                </a:cubicBezTo>
                <a:cubicBezTo>
                  <a:pt x="46523" y="522677"/>
                  <a:pt x="81558" y="450964"/>
                  <a:pt x="122951" y="382926"/>
                </a:cubicBezTo>
                <a:cubicBezTo>
                  <a:pt x="145731" y="392836"/>
                  <a:pt x="169125" y="403118"/>
                  <a:pt x="193110" y="411713"/>
                </a:cubicBezTo>
                <a:cubicBezTo>
                  <a:pt x="194250" y="412123"/>
                  <a:pt x="194842" y="413379"/>
                  <a:pt x="194426" y="414517"/>
                </a:cubicBezTo>
                <a:cubicBezTo>
                  <a:pt x="194404" y="414593"/>
                  <a:pt x="194382" y="414666"/>
                  <a:pt x="194338" y="414738"/>
                </a:cubicBezTo>
                <a:close/>
                <a:moveTo>
                  <a:pt x="199600" y="356638"/>
                </a:moveTo>
                <a:lnTo>
                  <a:pt x="182609" y="388144"/>
                </a:lnTo>
                <a:cubicBezTo>
                  <a:pt x="182082" y="389117"/>
                  <a:pt x="180920" y="389549"/>
                  <a:pt x="179890" y="389152"/>
                </a:cubicBezTo>
                <a:cubicBezTo>
                  <a:pt x="170923" y="385622"/>
                  <a:pt x="162043" y="381983"/>
                  <a:pt x="153471" y="378190"/>
                </a:cubicBezTo>
                <a:cubicBezTo>
                  <a:pt x="152353" y="377710"/>
                  <a:pt x="151848" y="376418"/>
                  <a:pt x="152331" y="375307"/>
                </a:cubicBezTo>
                <a:cubicBezTo>
                  <a:pt x="152353" y="375274"/>
                  <a:pt x="152353" y="375241"/>
                  <a:pt x="152375" y="375208"/>
                </a:cubicBezTo>
                <a:lnTo>
                  <a:pt x="169147" y="340984"/>
                </a:lnTo>
                <a:cubicBezTo>
                  <a:pt x="169673" y="339894"/>
                  <a:pt x="170988" y="339436"/>
                  <a:pt x="172085" y="339962"/>
                </a:cubicBezTo>
                <a:cubicBezTo>
                  <a:pt x="172129" y="339993"/>
                  <a:pt x="172194" y="340026"/>
                  <a:pt x="172260" y="340063"/>
                </a:cubicBezTo>
                <a:cubicBezTo>
                  <a:pt x="180679" y="345183"/>
                  <a:pt x="189471" y="349662"/>
                  <a:pt x="198569" y="353459"/>
                </a:cubicBezTo>
                <a:cubicBezTo>
                  <a:pt x="199687" y="353928"/>
                  <a:pt x="200213" y="355213"/>
                  <a:pt x="199753" y="356329"/>
                </a:cubicBezTo>
                <a:cubicBezTo>
                  <a:pt x="199687" y="356452"/>
                  <a:pt x="199622" y="356570"/>
                  <a:pt x="199556" y="356682"/>
                </a:cubicBezTo>
                <a:close/>
                <a:moveTo>
                  <a:pt x="420227" y="199439"/>
                </a:moveTo>
                <a:cubicBezTo>
                  <a:pt x="409550" y="280560"/>
                  <a:pt x="343206" y="348416"/>
                  <a:pt x="264036" y="348526"/>
                </a:cubicBezTo>
                <a:cubicBezTo>
                  <a:pt x="189712" y="352472"/>
                  <a:pt x="91731" y="264730"/>
                  <a:pt x="87193" y="184640"/>
                </a:cubicBezTo>
                <a:cubicBezTo>
                  <a:pt x="84189" y="141580"/>
                  <a:pt x="113129" y="100318"/>
                  <a:pt x="125714" y="84576"/>
                </a:cubicBezTo>
                <a:cubicBezTo>
                  <a:pt x="174211" y="22793"/>
                  <a:pt x="259169" y="-644"/>
                  <a:pt x="328012" y="34523"/>
                </a:cubicBezTo>
                <a:cubicBezTo>
                  <a:pt x="329020" y="34770"/>
                  <a:pt x="329700" y="35682"/>
                  <a:pt x="329678" y="36715"/>
                </a:cubicBezTo>
                <a:cubicBezTo>
                  <a:pt x="329459" y="39756"/>
                  <a:pt x="331300" y="42567"/>
                  <a:pt x="334173" y="43599"/>
                </a:cubicBezTo>
                <a:cubicBezTo>
                  <a:pt x="393501" y="67914"/>
                  <a:pt x="428887" y="131999"/>
                  <a:pt x="420183" y="1994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46C2435-2633-46C3-A385-B9C1FD81AB1A}"/>
              </a:ext>
            </a:extLst>
          </p:cNvPr>
          <p:cNvSpPr txBox="1"/>
          <p:nvPr/>
        </p:nvSpPr>
        <p:spPr>
          <a:xfrm>
            <a:off x="190925" y="4624344"/>
            <a:ext cx="120147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1800" b="1" dirty="0"/>
              <a:t>نشاط منزلي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فقاعة الكلام: مستطيلة مستديرة الزوايا 1">
            <a:extLst>
              <a:ext uri="{FF2B5EF4-FFF2-40B4-BE49-F238E27FC236}">
                <a16:creationId xmlns:a16="http://schemas.microsoft.com/office/drawing/2014/main" id="{27EA70F1-AC71-F2FC-806C-420F63EC55D8}"/>
              </a:ext>
            </a:extLst>
          </p:cNvPr>
          <p:cNvSpPr/>
          <p:nvPr/>
        </p:nvSpPr>
        <p:spPr>
          <a:xfrm>
            <a:off x="292122" y="319591"/>
            <a:ext cx="8465344" cy="1282031"/>
          </a:xfrm>
          <a:prstGeom prst="wedgeRoundRectCallout">
            <a:avLst>
              <a:gd name="adj1" fmla="val -34904"/>
              <a:gd name="adj2" fmla="val 121396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6A7B4FA-AF3E-4788-9F17-58512E6F7E0C}"/>
              </a:ext>
            </a:extLst>
          </p:cNvPr>
          <p:cNvSpPr/>
          <p:nvPr/>
        </p:nvSpPr>
        <p:spPr>
          <a:xfrm>
            <a:off x="442468" y="296503"/>
            <a:ext cx="8170577" cy="1261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700" b="1" dirty="0">
                <a:solidFill>
                  <a:schemeClr val="bg1"/>
                </a:solidFill>
              </a:rPr>
              <a:t>صنفي الصور الموجودة أمامك هل هي بيانات أم معلومات أم معرفة </a:t>
            </a:r>
          </a:p>
          <a:p>
            <a:pPr algn="r" rtl="1">
              <a:lnSpc>
                <a:spcPct val="150000"/>
              </a:lnSpc>
            </a:pPr>
            <a:r>
              <a:rPr lang="ar-SA" sz="2700" b="1" dirty="0">
                <a:solidFill>
                  <a:schemeClr val="bg1"/>
                </a:solidFill>
              </a:rPr>
              <a:t>مع ذكر سبب الاختيار !!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23E5CD9-1568-94E9-6BD9-4092339C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10" y="1782304"/>
            <a:ext cx="2432067" cy="160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667460F1-766C-79FA-BF50-518311F0C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30" y="1789071"/>
            <a:ext cx="2556912" cy="156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F74BD0B9-EFF9-F1F1-86FE-1F56C5FBD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80" y="3448324"/>
            <a:ext cx="2396054" cy="158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Frequently Asked Questions About Acr Homes Services - Man With Question  Clipart Png Transparent Png (#1520728) - PinClipart">
            <a:extLst>
              <a:ext uri="{FF2B5EF4-FFF2-40B4-BE49-F238E27FC236}">
                <a16:creationId xmlns:a16="http://schemas.microsoft.com/office/drawing/2014/main" id="{2227E3A8-1B6F-95CF-ECCE-1CE263375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79" b="89531" l="5795" r="95000">
                        <a14:foregroundMark x1="90682" y1="25409" x2="90682" y2="25409"/>
                        <a14:foregroundMark x1="91705" y1="24209" x2="91705" y2="24209"/>
                        <a14:foregroundMark x1="95000" y1="21701" x2="95000" y2="21701"/>
                        <a14:foregroundMark x1="81591" y1="29335" x2="81591" y2="29335"/>
                        <a14:foregroundMark x1="78977" y1="34351" x2="78977" y2="34351"/>
                        <a14:foregroundMark x1="77386" y1="35224" x2="77386" y2="35224"/>
                        <a14:foregroundMark x1="81818" y1="29989" x2="81818" y2="29989"/>
                        <a14:foregroundMark x1="81136" y1="29553" x2="82841" y2="27263"/>
                        <a14:foregroundMark x1="72159" y1="19738" x2="72159" y2="19738"/>
                        <a14:foregroundMark x1="59886" y1="43075" x2="59886" y2="43075"/>
                        <a14:foregroundMark x1="53068" y1="15158" x2="53068" y2="15158"/>
                        <a14:foregroundMark x1="51136" y1="26718" x2="51136" y2="26718"/>
                        <a14:foregroundMark x1="33977" y1="10251" x2="33977" y2="10251"/>
                        <a14:foregroundMark x1="30568" y1="35005" x2="30568" y2="35005"/>
                        <a14:foregroundMark x1="30341" y1="35005" x2="32955" y2="38386"/>
                        <a14:foregroundMark x1="29659" y1="7088" x2="29659" y2="7088"/>
                        <a14:foregroundMark x1="29659" y1="7088" x2="32273" y2="8288"/>
                        <a14:foregroundMark x1="49432" y1="8942" x2="49432" y2="8942"/>
                        <a14:foregroundMark x1="52045" y1="8942" x2="55682" y2="11232"/>
                        <a14:foregroundMark x1="64886" y1="15594" x2="72614" y2="18757"/>
                        <a14:foregroundMark x1="72614" y1="18757" x2="73750" y2="19956"/>
                        <a14:foregroundMark x1="75455" y1="22137" x2="70568" y2="27808"/>
                        <a14:foregroundMark x1="70568" y1="27808" x2="63068" y2="32715"/>
                        <a14:foregroundMark x1="89681" y1="17121" x2="93977" y2="20284"/>
                        <a14:foregroundMark x1="88793" y1="16467" x2="89681" y2="17121"/>
                        <a14:foregroundMark x1="85682" y1="14177" x2="88793" y2="16467"/>
                        <a14:foregroundMark x1="93977" y1="20284" x2="94773" y2="22465"/>
                        <a14:foregroundMark x1="21250" y1="48528" x2="19659" y2="46674"/>
                        <a14:foregroundMark x1="16023" y1="42748" x2="15909" y2="33697"/>
                        <a14:foregroundMark x1="7386" y1="33370" x2="5795" y2="33915"/>
                        <a14:backgroundMark x1="89318" y1="17121" x2="89318" y2="17121"/>
                        <a14:backgroundMark x1="89545" y1="16467" x2="89545" y2="16467"/>
                        <a14:backgroundMark x1="11477" y1="34133" x2="11477" y2="34133"/>
                        <a14:backgroundMark x1="12273" y1="33588" x2="12273" y2="33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9066" y="2068069"/>
            <a:ext cx="3295982" cy="34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59568F85-77A2-6140-97AF-D06C555C8620}"/>
              </a:ext>
            </a:extLst>
          </p:cNvPr>
          <p:cNvSpPr/>
          <p:nvPr/>
        </p:nvSpPr>
        <p:spPr>
          <a:xfrm>
            <a:off x="6781219" y="2324799"/>
            <a:ext cx="1386134" cy="4184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tx1"/>
                </a:solidFill>
              </a:rPr>
              <a:t>البيانات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43ED8BD0-FA56-86C5-DC24-BCC25BA5BBCC}"/>
              </a:ext>
            </a:extLst>
          </p:cNvPr>
          <p:cNvSpPr/>
          <p:nvPr/>
        </p:nvSpPr>
        <p:spPr>
          <a:xfrm>
            <a:off x="4051516" y="2329365"/>
            <a:ext cx="1386134" cy="4184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tx1"/>
                </a:solidFill>
              </a:rPr>
              <a:t>المعرفة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30C88265-C311-2E44-67ED-05CE46E516F8}"/>
              </a:ext>
            </a:extLst>
          </p:cNvPr>
          <p:cNvSpPr/>
          <p:nvPr/>
        </p:nvSpPr>
        <p:spPr>
          <a:xfrm>
            <a:off x="5300732" y="4131824"/>
            <a:ext cx="1386134" cy="4184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tx1"/>
                </a:solidFill>
              </a:rPr>
              <a:t>المعلومات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535C41A-8F91-494E-9CDC-8D9B20DE136E}"/>
              </a:ext>
            </a:extLst>
          </p:cNvPr>
          <p:cNvSpPr txBox="1"/>
          <p:nvPr/>
        </p:nvSpPr>
        <p:spPr>
          <a:xfrm>
            <a:off x="2551813" y="4774019"/>
            <a:ext cx="214777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dirty="0"/>
              <a:t>مصدر الشريحة من : أ/أريج العنزي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6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subTitle" idx="4294967295"/>
          </p:nvPr>
        </p:nvSpPr>
        <p:spPr>
          <a:xfrm>
            <a:off x="855300" y="1971421"/>
            <a:ext cx="74334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1000"/>
              </a:spcAft>
              <a:buNone/>
            </a:pPr>
            <a:r>
              <a:rPr lang="ar-SA" dirty="0">
                <a:solidFill>
                  <a:srgbClr val="FFC000"/>
                </a:solidFill>
                <a:cs typeface="Mudir MT" pitchFamily="2" charset="-78"/>
              </a:rPr>
              <a:t>بعد تعرفك على مفهوم البيانات و المعلومات والمعرفة نعود مرة أخرى لطرح السؤال في بداية الحصة ... </a:t>
            </a:r>
          </a:p>
          <a:p>
            <a:pPr marL="0" lvl="0" indent="0" algn="ctr" rtl="1">
              <a:spcBef>
                <a:spcPts val="0"/>
              </a:spcBef>
              <a:spcAft>
                <a:spcPts val="1000"/>
              </a:spcAft>
              <a:buNone/>
            </a:pPr>
            <a:endParaRPr lang="ar-SA" dirty="0">
              <a:solidFill>
                <a:srgbClr val="FFC000"/>
              </a:solidFill>
              <a:cs typeface="Mudir MT" pitchFamily="2" charset="-78"/>
            </a:endParaRPr>
          </a:p>
          <a:p>
            <a:pPr marL="0" lvl="0" indent="0" algn="ctr" rtl="1">
              <a:spcBef>
                <a:spcPts val="0"/>
              </a:spcBef>
              <a:spcAft>
                <a:spcPts val="1000"/>
              </a:spcAft>
              <a:buNone/>
            </a:pPr>
            <a:r>
              <a:rPr lang="ar-SA" dirty="0">
                <a:solidFill>
                  <a:schemeClr val="lt2"/>
                </a:solidFill>
                <a:cs typeface="Mudir MT" pitchFamily="2" charset="-78"/>
              </a:rPr>
              <a:t>درجة " الحكمة " هل بالإمكان الوصول لها ؟ </a:t>
            </a:r>
            <a:endParaRPr dirty="0">
              <a:solidFill>
                <a:schemeClr val="lt2"/>
              </a:solidFill>
              <a:cs typeface="Mudir MT" pitchFamily="2" charset="-78"/>
            </a:endParaRPr>
          </a:p>
        </p:txBody>
      </p:sp>
      <p:sp>
        <p:nvSpPr>
          <p:cNvPr id="321" name="Google Shape;321;p2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22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2A16541-CDCE-42D4-B81F-0334D0B017CB}"/>
              </a:ext>
            </a:extLst>
          </p:cNvPr>
          <p:cNvSpPr txBox="1"/>
          <p:nvPr/>
        </p:nvSpPr>
        <p:spPr>
          <a:xfrm>
            <a:off x="6624084" y="4214911"/>
            <a:ext cx="149965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التفكير الناقد / التحليل  </a:t>
            </a:r>
          </a:p>
        </p:txBody>
      </p:sp>
    </p:spTree>
    <p:extLst>
      <p:ext uri="{BB962C8B-B14F-4D97-AF65-F5344CB8AC3E}">
        <p14:creationId xmlns:p14="http://schemas.microsoft.com/office/powerpoint/2010/main" val="3795963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23</a:t>
            </a:fld>
            <a:endParaRPr>
              <a:solidFill>
                <a:schemeClr val="lt2"/>
              </a:solidFill>
            </a:endParaRPr>
          </a:p>
        </p:txBody>
      </p:sp>
      <p:grpSp>
        <p:nvGrpSpPr>
          <p:cNvPr id="404" name="Google Shape;404;p35"/>
          <p:cNvGrpSpPr/>
          <p:nvPr/>
        </p:nvGrpSpPr>
        <p:grpSpPr>
          <a:xfrm>
            <a:off x="5014230" y="703927"/>
            <a:ext cx="2428140" cy="3746754"/>
            <a:chOff x="2112475" y="238125"/>
            <a:chExt cx="3395050" cy="5238750"/>
          </a:xfrm>
        </p:grpSpPr>
        <p:sp>
          <p:nvSpPr>
            <p:cNvPr id="405" name="Google Shape;405;p35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5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" name="Google Shape;410;p35"/>
          <p:cNvSpPr txBox="1">
            <a:spLocks noGrp="1"/>
          </p:cNvSpPr>
          <p:nvPr>
            <p:ph type="body" idx="4294967295"/>
          </p:nvPr>
        </p:nvSpPr>
        <p:spPr>
          <a:xfrm>
            <a:off x="606057" y="684840"/>
            <a:ext cx="4330396" cy="241709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88900" indent="0" algn="just" rtl="1">
              <a:spcAft>
                <a:spcPts val="1200"/>
              </a:spcAft>
              <a:buNone/>
            </a:pPr>
            <a:r>
              <a:rPr lang="ar-SA" sz="1800" dirty="0">
                <a:solidFill>
                  <a:schemeClr val="bg1"/>
                </a:solidFill>
                <a:latin typeface="Riyadhcity"/>
                <a:cs typeface="+mn-cs"/>
              </a:rPr>
              <a:t>تحت شعار "فوق الخيال"  لموسم الرياض ، ​يعود هذا العام بأكثر من 8500 يوم فعالية تُقام في 15 منطقة مختلفة مثل بوليفارد </a:t>
            </a:r>
            <a:r>
              <a:rPr lang="ar-SA" sz="1800" dirty="0" err="1">
                <a:solidFill>
                  <a:schemeClr val="bg1"/>
                </a:solidFill>
                <a:latin typeface="Riyadhcity"/>
                <a:cs typeface="+mn-cs"/>
              </a:rPr>
              <a:t>ورلد</a:t>
            </a:r>
            <a:r>
              <a:rPr lang="ar-SA" sz="1800" dirty="0">
                <a:solidFill>
                  <a:schemeClr val="bg1"/>
                </a:solidFill>
                <a:latin typeface="Riyadhcity"/>
                <a:cs typeface="+mn-cs"/>
              </a:rPr>
              <a:t> </a:t>
            </a:r>
            <a:r>
              <a:rPr lang="ar-SA" sz="1800" dirty="0" err="1">
                <a:solidFill>
                  <a:schemeClr val="bg1"/>
                </a:solidFill>
                <a:latin typeface="Riyadhcity"/>
                <a:cs typeface="+mn-cs"/>
              </a:rPr>
              <a:t>وونترلاند</a:t>
            </a:r>
            <a:r>
              <a:rPr lang="ar-SA" sz="1800" dirty="0">
                <a:solidFill>
                  <a:schemeClr val="bg1"/>
                </a:solidFill>
                <a:latin typeface="Riyadhcity"/>
                <a:cs typeface="+mn-cs"/>
              </a:rPr>
              <a:t> وسوق الزل وغيرها ، انطلق الموسم في 21 أكتوبر 2022، والمخطط البياني يوضح عدد السائحين من دول مختلفة للعام الماضي ، ويمكنك مشاهدة الفيديو الخاص بالموسم أو الاستماع للتسجيلات الصوتية في الموقع للتعرف على أهم الفعاليات</a:t>
            </a:r>
          </a:p>
          <a:p>
            <a:pPr marL="88900" indent="0" algn="just" rtl="1">
              <a:spcAft>
                <a:spcPts val="1200"/>
              </a:spcAft>
              <a:buNone/>
            </a:pPr>
            <a:endParaRPr lang="ar-SA" sz="180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026" name="Picture 2" descr="موسم الرياض - ويكيبيديا">
            <a:extLst>
              <a:ext uri="{FF2B5EF4-FFF2-40B4-BE49-F238E27FC236}">
                <a16:creationId xmlns:a16="http://schemas.microsoft.com/office/drawing/2014/main" id="{684843EB-EC3A-434E-9B65-790F8C395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95" y="1040267"/>
            <a:ext cx="2271597" cy="30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موسم الرياض.. أكثر من 4.5 مليون زائر و 120 ألف وظيفة | صحيفة الرياضية">
            <a:extLst>
              <a:ext uri="{FF2B5EF4-FFF2-40B4-BE49-F238E27FC236}">
                <a16:creationId xmlns:a16="http://schemas.microsoft.com/office/drawing/2014/main" id="{E9E87CA3-96D0-4325-B45D-B2F555E8A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30585" b="10525"/>
          <a:stretch/>
        </p:blipFill>
        <p:spPr bwMode="auto">
          <a:xfrm>
            <a:off x="901077" y="2679546"/>
            <a:ext cx="3721939" cy="124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خطط انسيابي: معالجة 1">
            <a:extLst>
              <a:ext uri="{FF2B5EF4-FFF2-40B4-BE49-F238E27FC236}">
                <a16:creationId xmlns:a16="http://schemas.microsoft.com/office/drawing/2014/main" id="{879716AE-53F5-4F2A-B0CB-F5A2506A47B0}"/>
              </a:ext>
            </a:extLst>
          </p:cNvPr>
          <p:cNvSpPr/>
          <p:nvPr/>
        </p:nvSpPr>
        <p:spPr>
          <a:xfrm>
            <a:off x="763655" y="3978970"/>
            <a:ext cx="4172797" cy="58239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accent4">
                    <a:lumMod val="75000"/>
                  </a:schemeClr>
                </a:solidFill>
              </a:rPr>
              <a:t>يحتوي النص السابق على مجموعة من البيانات استخرجيها ثم قومي بتصنيفها إن أمكن </a:t>
            </a:r>
          </a:p>
        </p:txBody>
      </p:sp>
    </p:spTree>
    <p:extLst>
      <p:ext uri="{BB962C8B-B14F-4D97-AF65-F5344CB8AC3E}">
        <p14:creationId xmlns:p14="http://schemas.microsoft.com/office/powerpoint/2010/main" val="35745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89446FA4-0E75-4A8C-9A05-4E4717D8C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ar-SA" sz="2400" dirty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PT Bold Heading" panose="02010400000000000000" pitchFamily="2" charset="-78"/>
              </a:rPr>
              <a:t>أنواع البيانات 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438DA0CA-D373-4927-9266-97BBCABB04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5135D890-AFF6-441D-AA36-5B5F2D3A7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683465"/>
              </p:ext>
            </p:extLst>
          </p:nvPr>
        </p:nvGraphicFramePr>
        <p:xfrm>
          <a:off x="935665" y="606055"/>
          <a:ext cx="7097232" cy="3519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DBEEEB8C-CC01-4727-B817-BE9C44C53054}"/>
              </a:ext>
            </a:extLst>
          </p:cNvPr>
          <p:cNvSpPr txBox="1"/>
          <p:nvPr/>
        </p:nvSpPr>
        <p:spPr>
          <a:xfrm>
            <a:off x="669851" y="721618"/>
            <a:ext cx="9781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الرقمية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8089A79-58A5-4B5F-AEB9-7A41EE47209D}"/>
              </a:ext>
            </a:extLst>
          </p:cNvPr>
          <p:cNvSpPr txBox="1"/>
          <p:nvPr/>
        </p:nvSpPr>
        <p:spPr>
          <a:xfrm>
            <a:off x="1151020" y="1244838"/>
            <a:ext cx="8506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النصية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F967489-CE92-4F86-94DC-6A52EF609D2C}"/>
              </a:ext>
            </a:extLst>
          </p:cNvPr>
          <p:cNvSpPr txBox="1"/>
          <p:nvPr/>
        </p:nvSpPr>
        <p:spPr>
          <a:xfrm>
            <a:off x="955578" y="1842524"/>
            <a:ext cx="15337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الأبجدية الرقمية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09403AC-5193-4923-9D7A-E42A1CF47699}"/>
              </a:ext>
            </a:extLst>
          </p:cNvPr>
          <p:cNvSpPr txBox="1"/>
          <p:nvPr/>
        </p:nvSpPr>
        <p:spPr>
          <a:xfrm>
            <a:off x="1328122" y="2379504"/>
            <a:ext cx="8931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الرسومية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3BDAB5-3A7B-41C3-A521-03BA6333DD30}"/>
              </a:ext>
            </a:extLst>
          </p:cNvPr>
          <p:cNvSpPr txBox="1"/>
          <p:nvPr/>
        </p:nvSpPr>
        <p:spPr>
          <a:xfrm>
            <a:off x="1158948" y="2930061"/>
            <a:ext cx="8931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الصوتية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450DC29-3B25-4639-B456-27D6B0E001FC}"/>
              </a:ext>
            </a:extLst>
          </p:cNvPr>
          <p:cNvSpPr txBox="1"/>
          <p:nvPr/>
        </p:nvSpPr>
        <p:spPr>
          <a:xfrm>
            <a:off x="716751" y="3473757"/>
            <a:ext cx="12227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الفيديو</a:t>
            </a:r>
          </a:p>
        </p:txBody>
      </p:sp>
      <p:pic>
        <p:nvPicPr>
          <p:cNvPr id="1032" name="Picture 8" descr="ABC Learning -English alphabet - التطبيقات على Google Play">
            <a:extLst>
              <a:ext uri="{FF2B5EF4-FFF2-40B4-BE49-F238E27FC236}">
                <a16:creationId xmlns:a16="http://schemas.microsoft.com/office/drawing/2014/main" id="{AEB353C2-D806-4CD6-83D2-E09F6285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39" y="1491909"/>
            <a:ext cx="688673" cy="68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s números uno, dos y tres: ilustración de stock 86676721 | Shutterstock">
            <a:extLst>
              <a:ext uri="{FF2B5EF4-FFF2-40B4-BE49-F238E27FC236}">
                <a16:creationId xmlns:a16="http://schemas.microsoft.com/office/drawing/2014/main" id="{2970F5F9-562A-41F9-A456-37E81EFCA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" b="90000" l="9859" r="89671">
                        <a14:foregroundMark x1="61502" y1="357" x2="25822" y2="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82" y="323133"/>
            <a:ext cx="900165" cy="118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إحصائية بعدد المتقدمات من كل دار للفصل الدراسي الاول لعام 1439هـ – الجمعية  الخيرية لتحفيظ القرآن الكريم بمحافظة الرس">
            <a:extLst>
              <a:ext uri="{FF2B5EF4-FFF2-40B4-BE49-F238E27FC236}">
                <a16:creationId xmlns:a16="http://schemas.microsoft.com/office/drawing/2014/main" id="{D5D0F11B-AB57-45BB-A61F-CF8116AF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502" y="2160173"/>
            <a:ext cx="1357230" cy="104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فيديو صناعة الأفلام Clapperboard الرسومات ، فيلم الكرتون مجموعة, زاوية,  آخرون png">
            <a:extLst>
              <a:ext uri="{FF2B5EF4-FFF2-40B4-BE49-F238E27FC236}">
                <a16:creationId xmlns:a16="http://schemas.microsoft.com/office/drawing/2014/main" id="{FFEB70FC-41E3-4F11-8D65-DB9F81FAB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516" b="95508" l="10000" r="90000">
                        <a14:foregroundMark x1="45778" y1="3516" x2="45778" y2="3516"/>
                        <a14:foregroundMark x1="46778" y1="95508" x2="46778" y2="95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385" y="3273970"/>
            <a:ext cx="1627611" cy="9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501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AB68135C-3DE1-41DA-9BFE-39159F9CC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latin typeface="Calibri Light" pitchFamily="34" charset="0"/>
                <a:cs typeface="DecoType Naskh Variants" pitchFamily="2" charset="-78"/>
              </a:rPr>
              <a:t>مهارة جدول التعلم   </a:t>
            </a:r>
            <a:r>
              <a:rPr lang="en-US" sz="2800" b="1" dirty="0">
                <a:solidFill>
                  <a:srgbClr val="FFC000"/>
                </a:solidFill>
                <a:latin typeface="Calibri Light" pitchFamily="34" charset="0"/>
                <a:cs typeface="DecoType Naskh Variants" pitchFamily="2" charset="-78"/>
              </a:rPr>
              <a:t>KWL</a:t>
            </a:r>
            <a:r>
              <a:rPr lang="ar-SA" sz="2800" b="1" dirty="0">
                <a:solidFill>
                  <a:srgbClr val="FFC000"/>
                </a:solidFill>
                <a:latin typeface="Calibri Light" pitchFamily="34" charset="0"/>
                <a:cs typeface="DecoType Naskh Variants" pitchFamily="2" charset="-78"/>
              </a:rPr>
              <a:t> 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84D9E63-8509-43F3-9F30-E71CE9D742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3B90DB-1421-4730-9B39-E51EBC33EABC}"/>
              </a:ext>
            </a:extLst>
          </p:cNvPr>
          <p:cNvSpPr/>
          <p:nvPr/>
        </p:nvSpPr>
        <p:spPr>
          <a:xfrm>
            <a:off x="2036736" y="2571750"/>
            <a:ext cx="2535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endParaRPr lang="ar-SA" sz="2400" b="1" dirty="0">
              <a:solidFill>
                <a:srgbClr val="FFC000"/>
              </a:solidFill>
              <a:latin typeface="Calibri Light" pitchFamily="34" charset="0"/>
              <a:cs typeface="DecoType Naskh Variants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A0ADC7EF-AB47-445F-94C4-91AA355E4839}"/>
              </a:ext>
            </a:extLst>
          </p:cNvPr>
          <p:cNvGraphicFramePr>
            <a:graphicFrameLocks noGrp="1"/>
          </p:cNvGraphicFramePr>
          <p:nvPr/>
        </p:nvGraphicFramePr>
        <p:xfrm>
          <a:off x="1142976" y="1036610"/>
          <a:ext cx="6858048" cy="299556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9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1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903">
                <a:tc>
                  <a:txBody>
                    <a:bodyPr/>
                    <a:lstStyle/>
                    <a:p>
                      <a:pPr lvl="0" algn="ctr" rtl="1">
                        <a:buFontTx/>
                        <a:buNone/>
                      </a:pPr>
                      <a:r>
                        <a:rPr lang="ar-SA" sz="21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ماذا</a:t>
                      </a:r>
                      <a:r>
                        <a:rPr lang="ar-SA" sz="2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أعرف </a:t>
                      </a:r>
                      <a:endParaRPr lang="ar-SA" sz="21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 Light" pitchFamily="34" charset="0"/>
                        <a:cs typeface="DecoType Naskh Variants" pitchFamily="2" charset="-78"/>
                      </a:endParaRPr>
                    </a:p>
                  </a:txBody>
                  <a:tcPr marL="91428" marR="91428" marT="34290" marB="34290" anchor="ctr"/>
                </a:tc>
                <a:tc>
                  <a:txBody>
                    <a:bodyPr/>
                    <a:lstStyle/>
                    <a:p>
                      <a:pPr lvl="0" algn="ctr" rtl="1">
                        <a:buFontTx/>
                        <a:buNone/>
                      </a:pPr>
                      <a:r>
                        <a:rPr lang="ar-SA" sz="21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ماذا أريد أن أعرف</a:t>
                      </a:r>
                      <a:endParaRPr lang="ar-SA" sz="21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 Light" pitchFamily="34" charset="0"/>
                        <a:cs typeface="DecoType Naskh Variants" pitchFamily="2" charset="-78"/>
                      </a:endParaRPr>
                    </a:p>
                  </a:txBody>
                  <a:tcPr marL="91428" marR="91428" marT="34290" marB="34290" anchor="ctr"/>
                </a:tc>
                <a:tc>
                  <a:txBody>
                    <a:bodyPr/>
                    <a:lstStyle/>
                    <a:p>
                      <a:pPr lvl="0" algn="ctr" rtl="1">
                        <a:buFontTx/>
                        <a:buNone/>
                      </a:pPr>
                      <a:r>
                        <a:rPr lang="ar-SA" sz="21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ماذا تعلمت </a:t>
                      </a:r>
                      <a:endParaRPr lang="ar-SA" sz="21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 Light" pitchFamily="34" charset="0"/>
                        <a:cs typeface="DecoType Naskh Variants" pitchFamily="2" charset="-78"/>
                      </a:endParaRPr>
                    </a:p>
                  </a:txBody>
                  <a:tcPr marL="91428" marR="91428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0660">
                <a:tc>
                  <a:txBody>
                    <a:bodyPr/>
                    <a:lstStyle/>
                    <a:p>
                      <a:pPr rtl="1"/>
                      <a:endParaRPr lang="ar-SA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مستطيل 7">
            <a:extLst>
              <a:ext uri="{FF2B5EF4-FFF2-40B4-BE49-F238E27FC236}">
                <a16:creationId xmlns:a16="http://schemas.microsoft.com/office/drawing/2014/main" id="{AE261EDD-7F3C-4D54-B3A4-7CD558FB09A0}"/>
              </a:ext>
            </a:extLst>
          </p:cNvPr>
          <p:cNvSpPr/>
          <p:nvPr/>
        </p:nvSpPr>
        <p:spPr>
          <a:xfrm>
            <a:off x="2014799" y="594326"/>
            <a:ext cx="5328717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2100" b="1" dirty="0">
                <a:ln w="19050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ماذا تعلمنا اليـــــــــوم ؟ </a:t>
            </a:r>
          </a:p>
        </p:txBody>
      </p:sp>
      <p:pic>
        <p:nvPicPr>
          <p:cNvPr id="12" name="Picture 2" descr="ماهو القبر الذي سار بصاحبه وهو حي؟ - تريندات">
            <a:extLst>
              <a:ext uri="{FF2B5EF4-FFF2-40B4-BE49-F238E27FC236}">
                <a16:creationId xmlns:a16="http://schemas.microsoft.com/office/drawing/2014/main" id="{34EEF393-430A-4BF6-AA5E-E82C136E2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07" l="9455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01" y="1912319"/>
            <a:ext cx="2619375" cy="183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 Tick Clipart | i2Clipart - Royalty Free Public Domain Clipart">
            <a:extLst>
              <a:ext uri="{FF2B5EF4-FFF2-40B4-BE49-F238E27FC236}">
                <a16:creationId xmlns:a16="http://schemas.microsoft.com/office/drawing/2014/main" id="{5A00C9A0-A8C1-4801-8376-FBAAFB4A5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64" y="1795777"/>
            <a:ext cx="1593975" cy="183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2D369ED-89AE-4B50-B074-0180FAFC1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84" y="1947958"/>
            <a:ext cx="1821375" cy="168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41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C95E971-0E2D-4C0B-A5D5-B05CD36F30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3" name="Play Again Button">
            <a:extLst>
              <a:ext uri="{FF2B5EF4-FFF2-40B4-BE49-F238E27FC236}">
                <a16:creationId xmlns:a16="http://schemas.microsoft.com/office/drawing/2014/main" id="{A58CFCE1-CD4B-441A-9596-DD2DB59A13A3}"/>
              </a:ext>
            </a:extLst>
          </p:cNvPr>
          <p:cNvSpPr/>
          <p:nvPr/>
        </p:nvSpPr>
        <p:spPr>
          <a:xfrm>
            <a:off x="4119118" y="4541501"/>
            <a:ext cx="1012500" cy="303750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>
              <a:defRPr/>
            </a:pPr>
            <a:r>
              <a:rPr lang="ar-SA" sz="1600" b="1" dirty="0">
                <a:ln/>
                <a:solidFill>
                  <a:schemeClr val="accent3"/>
                </a:solidFill>
                <a:latin typeface="A Jannat LT" pitchFamily="2" charset="-78"/>
              </a:rPr>
              <a:t>إعادة اللعبة</a:t>
            </a:r>
            <a:endParaRPr lang="en-GB" sz="1600" b="1" dirty="0">
              <a:ln/>
              <a:solidFill>
                <a:schemeClr val="accent3"/>
              </a:solidFill>
              <a:latin typeface="A Jannat LT" pitchFamily="2" charset="-78"/>
            </a:endParaRPr>
          </a:p>
        </p:txBody>
      </p:sp>
      <p:sp>
        <p:nvSpPr>
          <p:cNvPr id="4" name="X1">
            <a:extLst>
              <a:ext uri="{FF2B5EF4-FFF2-40B4-BE49-F238E27FC236}">
                <a16:creationId xmlns:a16="http://schemas.microsoft.com/office/drawing/2014/main" id="{119AD119-5F68-429A-99F1-FB1BC78D7885}"/>
              </a:ext>
            </a:extLst>
          </p:cNvPr>
          <p:cNvSpPr/>
          <p:nvPr/>
        </p:nvSpPr>
        <p:spPr>
          <a:xfrm>
            <a:off x="474118" y="749250"/>
            <a:ext cx="1215000" cy="1215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X</a:t>
            </a:r>
          </a:p>
        </p:txBody>
      </p:sp>
      <p:sp>
        <p:nvSpPr>
          <p:cNvPr id="5" name="X2">
            <a:extLst>
              <a:ext uri="{FF2B5EF4-FFF2-40B4-BE49-F238E27FC236}">
                <a16:creationId xmlns:a16="http://schemas.microsoft.com/office/drawing/2014/main" id="{474FC52C-C989-483E-9293-7341EAF7B436}"/>
              </a:ext>
            </a:extLst>
          </p:cNvPr>
          <p:cNvSpPr/>
          <p:nvPr/>
        </p:nvSpPr>
        <p:spPr>
          <a:xfrm>
            <a:off x="1689118" y="749250"/>
            <a:ext cx="1215000" cy="1215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X</a:t>
            </a:r>
            <a:endParaRPr lang="en-GB" sz="1800" b="1" dirty="0">
              <a:solidFill>
                <a:srgbClr val="FF0066"/>
              </a:solidFill>
            </a:endParaRPr>
          </a:p>
        </p:txBody>
      </p:sp>
      <p:sp>
        <p:nvSpPr>
          <p:cNvPr id="6" name="X3">
            <a:extLst>
              <a:ext uri="{FF2B5EF4-FFF2-40B4-BE49-F238E27FC236}">
                <a16:creationId xmlns:a16="http://schemas.microsoft.com/office/drawing/2014/main" id="{8625700A-DA5C-4A43-B707-C2D989B61EE3}"/>
              </a:ext>
            </a:extLst>
          </p:cNvPr>
          <p:cNvSpPr/>
          <p:nvPr/>
        </p:nvSpPr>
        <p:spPr>
          <a:xfrm>
            <a:off x="2904118" y="749250"/>
            <a:ext cx="1215000" cy="1215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X</a:t>
            </a:r>
            <a:endParaRPr lang="en-GB" sz="1800" b="1" dirty="0">
              <a:solidFill>
                <a:srgbClr val="FF0066"/>
              </a:solidFill>
            </a:endParaRPr>
          </a:p>
        </p:txBody>
      </p:sp>
      <p:sp>
        <p:nvSpPr>
          <p:cNvPr id="7" name="X4">
            <a:extLst>
              <a:ext uri="{FF2B5EF4-FFF2-40B4-BE49-F238E27FC236}">
                <a16:creationId xmlns:a16="http://schemas.microsoft.com/office/drawing/2014/main" id="{FC39E0EA-AD48-4C3A-9F1E-F560164A9239}"/>
              </a:ext>
            </a:extLst>
          </p:cNvPr>
          <p:cNvSpPr/>
          <p:nvPr/>
        </p:nvSpPr>
        <p:spPr>
          <a:xfrm>
            <a:off x="474118" y="1964250"/>
            <a:ext cx="1215000" cy="1215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X</a:t>
            </a:r>
            <a:endParaRPr lang="en-GB" sz="1800" b="1" dirty="0">
              <a:solidFill>
                <a:srgbClr val="FF0066"/>
              </a:solidFill>
            </a:endParaRPr>
          </a:p>
        </p:txBody>
      </p:sp>
      <p:sp>
        <p:nvSpPr>
          <p:cNvPr id="8" name="X5">
            <a:extLst>
              <a:ext uri="{FF2B5EF4-FFF2-40B4-BE49-F238E27FC236}">
                <a16:creationId xmlns:a16="http://schemas.microsoft.com/office/drawing/2014/main" id="{82BB49CB-0296-4069-8596-E8A7FEE7BEF7}"/>
              </a:ext>
            </a:extLst>
          </p:cNvPr>
          <p:cNvSpPr/>
          <p:nvPr/>
        </p:nvSpPr>
        <p:spPr>
          <a:xfrm>
            <a:off x="1689118" y="1964250"/>
            <a:ext cx="1215000" cy="1215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X</a:t>
            </a:r>
            <a:endParaRPr lang="en-GB" sz="1800" b="1" dirty="0">
              <a:solidFill>
                <a:srgbClr val="FF0066"/>
              </a:solidFill>
            </a:endParaRPr>
          </a:p>
        </p:txBody>
      </p:sp>
      <p:sp>
        <p:nvSpPr>
          <p:cNvPr id="9" name="X6">
            <a:extLst>
              <a:ext uri="{FF2B5EF4-FFF2-40B4-BE49-F238E27FC236}">
                <a16:creationId xmlns:a16="http://schemas.microsoft.com/office/drawing/2014/main" id="{E41E5944-A5A1-44FD-8C3A-01DA69DFE94E}"/>
              </a:ext>
            </a:extLst>
          </p:cNvPr>
          <p:cNvSpPr/>
          <p:nvPr/>
        </p:nvSpPr>
        <p:spPr>
          <a:xfrm>
            <a:off x="2904118" y="1964250"/>
            <a:ext cx="1215000" cy="1215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X</a:t>
            </a:r>
            <a:endParaRPr lang="en-GB" sz="1800" b="1" dirty="0">
              <a:solidFill>
                <a:srgbClr val="FF0066"/>
              </a:solidFill>
            </a:endParaRPr>
          </a:p>
        </p:txBody>
      </p:sp>
      <p:sp>
        <p:nvSpPr>
          <p:cNvPr id="10" name="X7">
            <a:extLst>
              <a:ext uri="{FF2B5EF4-FFF2-40B4-BE49-F238E27FC236}">
                <a16:creationId xmlns:a16="http://schemas.microsoft.com/office/drawing/2014/main" id="{CF16347E-4A4F-4DB0-A863-563FC4CD70F9}"/>
              </a:ext>
            </a:extLst>
          </p:cNvPr>
          <p:cNvSpPr/>
          <p:nvPr/>
        </p:nvSpPr>
        <p:spPr>
          <a:xfrm>
            <a:off x="474118" y="3179250"/>
            <a:ext cx="1215000" cy="1215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X</a:t>
            </a:r>
            <a:endParaRPr lang="en-GB" sz="1800" b="1" dirty="0">
              <a:solidFill>
                <a:srgbClr val="FF0066"/>
              </a:solidFill>
            </a:endParaRPr>
          </a:p>
        </p:txBody>
      </p:sp>
      <p:sp>
        <p:nvSpPr>
          <p:cNvPr id="11" name="X8">
            <a:extLst>
              <a:ext uri="{FF2B5EF4-FFF2-40B4-BE49-F238E27FC236}">
                <a16:creationId xmlns:a16="http://schemas.microsoft.com/office/drawing/2014/main" id="{B9DB1E36-52D3-447B-8490-50D40A56420C}"/>
              </a:ext>
            </a:extLst>
          </p:cNvPr>
          <p:cNvSpPr/>
          <p:nvPr/>
        </p:nvSpPr>
        <p:spPr>
          <a:xfrm>
            <a:off x="1689118" y="3179250"/>
            <a:ext cx="1215000" cy="1215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X</a:t>
            </a:r>
            <a:endParaRPr lang="en-GB" sz="1800" b="1" dirty="0">
              <a:solidFill>
                <a:srgbClr val="FF0066"/>
              </a:solidFill>
            </a:endParaRPr>
          </a:p>
        </p:txBody>
      </p:sp>
      <p:sp>
        <p:nvSpPr>
          <p:cNvPr id="12" name="X9">
            <a:extLst>
              <a:ext uri="{FF2B5EF4-FFF2-40B4-BE49-F238E27FC236}">
                <a16:creationId xmlns:a16="http://schemas.microsoft.com/office/drawing/2014/main" id="{5A285B74-17D5-4E33-99CB-6632211A684A}"/>
              </a:ext>
            </a:extLst>
          </p:cNvPr>
          <p:cNvSpPr/>
          <p:nvPr/>
        </p:nvSpPr>
        <p:spPr>
          <a:xfrm>
            <a:off x="2904118" y="3179250"/>
            <a:ext cx="1215000" cy="1215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X</a:t>
            </a:r>
            <a:endParaRPr lang="en-GB" sz="1800" b="1" dirty="0">
              <a:solidFill>
                <a:srgbClr val="FF0066"/>
              </a:solidFill>
            </a:endParaRPr>
          </a:p>
        </p:txBody>
      </p:sp>
      <p:sp>
        <p:nvSpPr>
          <p:cNvPr id="13" name="O1">
            <a:extLst>
              <a:ext uri="{FF2B5EF4-FFF2-40B4-BE49-F238E27FC236}">
                <a16:creationId xmlns:a16="http://schemas.microsoft.com/office/drawing/2014/main" id="{1D5D44D4-E0FA-49C8-808A-65B86FA7A1D8}"/>
              </a:ext>
            </a:extLst>
          </p:cNvPr>
          <p:cNvSpPr/>
          <p:nvPr/>
        </p:nvSpPr>
        <p:spPr>
          <a:xfrm>
            <a:off x="474118" y="749250"/>
            <a:ext cx="1215000" cy="1215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O</a:t>
            </a:r>
          </a:p>
        </p:txBody>
      </p:sp>
      <p:sp>
        <p:nvSpPr>
          <p:cNvPr id="14" name="O2">
            <a:extLst>
              <a:ext uri="{FF2B5EF4-FFF2-40B4-BE49-F238E27FC236}">
                <a16:creationId xmlns:a16="http://schemas.microsoft.com/office/drawing/2014/main" id="{FB090BEB-725F-46C8-A2B6-3FFEC6574C07}"/>
              </a:ext>
            </a:extLst>
          </p:cNvPr>
          <p:cNvSpPr/>
          <p:nvPr/>
        </p:nvSpPr>
        <p:spPr>
          <a:xfrm>
            <a:off x="1689118" y="749250"/>
            <a:ext cx="1215000" cy="1215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O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15" name="O3">
            <a:extLst>
              <a:ext uri="{FF2B5EF4-FFF2-40B4-BE49-F238E27FC236}">
                <a16:creationId xmlns:a16="http://schemas.microsoft.com/office/drawing/2014/main" id="{9EF0CA1B-6C6A-44F8-9009-CA3BBA926E5E}"/>
              </a:ext>
            </a:extLst>
          </p:cNvPr>
          <p:cNvSpPr/>
          <p:nvPr/>
        </p:nvSpPr>
        <p:spPr>
          <a:xfrm>
            <a:off x="2904118" y="749250"/>
            <a:ext cx="1215000" cy="1215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O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16" name="O4">
            <a:extLst>
              <a:ext uri="{FF2B5EF4-FFF2-40B4-BE49-F238E27FC236}">
                <a16:creationId xmlns:a16="http://schemas.microsoft.com/office/drawing/2014/main" id="{9B8A5486-BA6D-4334-A13A-B50B9D90C9AA}"/>
              </a:ext>
            </a:extLst>
          </p:cNvPr>
          <p:cNvSpPr/>
          <p:nvPr/>
        </p:nvSpPr>
        <p:spPr>
          <a:xfrm>
            <a:off x="474118" y="1964250"/>
            <a:ext cx="1215000" cy="1215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O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17" name="O5">
            <a:extLst>
              <a:ext uri="{FF2B5EF4-FFF2-40B4-BE49-F238E27FC236}">
                <a16:creationId xmlns:a16="http://schemas.microsoft.com/office/drawing/2014/main" id="{F0CAEB93-A68F-4C9F-889B-1E836AADB0B8}"/>
              </a:ext>
            </a:extLst>
          </p:cNvPr>
          <p:cNvSpPr/>
          <p:nvPr/>
        </p:nvSpPr>
        <p:spPr>
          <a:xfrm>
            <a:off x="1689118" y="1964250"/>
            <a:ext cx="1215000" cy="1215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O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18" name="O6">
            <a:extLst>
              <a:ext uri="{FF2B5EF4-FFF2-40B4-BE49-F238E27FC236}">
                <a16:creationId xmlns:a16="http://schemas.microsoft.com/office/drawing/2014/main" id="{FDB9E8B9-98E5-4E2D-BB99-2551357D9E84}"/>
              </a:ext>
            </a:extLst>
          </p:cNvPr>
          <p:cNvSpPr/>
          <p:nvPr/>
        </p:nvSpPr>
        <p:spPr>
          <a:xfrm>
            <a:off x="2904118" y="1964250"/>
            <a:ext cx="1215000" cy="1215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O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19" name="O7">
            <a:extLst>
              <a:ext uri="{FF2B5EF4-FFF2-40B4-BE49-F238E27FC236}">
                <a16:creationId xmlns:a16="http://schemas.microsoft.com/office/drawing/2014/main" id="{9676C4F9-A288-4B09-A3CF-91DC945EE942}"/>
              </a:ext>
            </a:extLst>
          </p:cNvPr>
          <p:cNvSpPr/>
          <p:nvPr/>
        </p:nvSpPr>
        <p:spPr>
          <a:xfrm>
            <a:off x="474118" y="3179250"/>
            <a:ext cx="1215000" cy="1215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O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20" name="O8">
            <a:extLst>
              <a:ext uri="{FF2B5EF4-FFF2-40B4-BE49-F238E27FC236}">
                <a16:creationId xmlns:a16="http://schemas.microsoft.com/office/drawing/2014/main" id="{165B52EC-4FD7-42DE-B82A-51804E14F958}"/>
              </a:ext>
            </a:extLst>
          </p:cNvPr>
          <p:cNvSpPr/>
          <p:nvPr/>
        </p:nvSpPr>
        <p:spPr>
          <a:xfrm>
            <a:off x="1689118" y="3179250"/>
            <a:ext cx="1215000" cy="1215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O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21" name="O9">
            <a:extLst>
              <a:ext uri="{FF2B5EF4-FFF2-40B4-BE49-F238E27FC236}">
                <a16:creationId xmlns:a16="http://schemas.microsoft.com/office/drawing/2014/main" id="{DAB10A15-A217-4FB8-B0F4-123465C71D57}"/>
              </a:ext>
            </a:extLst>
          </p:cNvPr>
          <p:cNvSpPr/>
          <p:nvPr/>
        </p:nvSpPr>
        <p:spPr>
          <a:xfrm>
            <a:off x="2904118" y="3179250"/>
            <a:ext cx="1215000" cy="1215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O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22" name="Text1">
            <a:extLst>
              <a:ext uri="{FF2B5EF4-FFF2-40B4-BE49-F238E27FC236}">
                <a16:creationId xmlns:a16="http://schemas.microsoft.com/office/drawing/2014/main" id="{D6D8C8D0-3E5E-474A-B7D5-2EDCF1C61020}"/>
              </a:ext>
            </a:extLst>
          </p:cNvPr>
          <p:cNvSpPr/>
          <p:nvPr/>
        </p:nvSpPr>
        <p:spPr>
          <a:xfrm>
            <a:off x="473773" y="748905"/>
            <a:ext cx="1215628" cy="12156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20250" tIns="20250" rIns="20250" bIns="20250" anchor="ctr">
            <a:normAutofit/>
          </a:bodyPr>
          <a:lstStyle/>
          <a:p>
            <a:pPr algn="ctr">
              <a:defRPr/>
            </a:pPr>
            <a:r>
              <a:rPr lang="ar-SA" sz="1600" b="1" dirty="0">
                <a:solidFill>
                  <a:schemeClr val="bg1"/>
                </a:solidFill>
                <a:latin typeface="A Jannat LT" pitchFamily="2" charset="-78"/>
              </a:rPr>
              <a:t>السؤال الثالث</a:t>
            </a:r>
            <a:endParaRPr lang="en-GB" sz="1600" b="1" dirty="0">
              <a:solidFill>
                <a:schemeClr val="bg1"/>
              </a:solidFill>
              <a:latin typeface="A Jannat LT" pitchFamily="2" charset="-78"/>
            </a:endParaRPr>
          </a:p>
        </p:txBody>
      </p:sp>
      <p:sp>
        <p:nvSpPr>
          <p:cNvPr id="23" name="Text2">
            <a:extLst>
              <a:ext uri="{FF2B5EF4-FFF2-40B4-BE49-F238E27FC236}">
                <a16:creationId xmlns:a16="http://schemas.microsoft.com/office/drawing/2014/main" id="{1ED1B7E1-3986-4541-A29C-1B9E43F314EE}"/>
              </a:ext>
            </a:extLst>
          </p:cNvPr>
          <p:cNvSpPr/>
          <p:nvPr/>
        </p:nvSpPr>
        <p:spPr>
          <a:xfrm>
            <a:off x="1689399" y="748905"/>
            <a:ext cx="1214438" cy="1215628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20250" tIns="20250" rIns="20250" bIns="20250" anchor="ctr">
            <a:normAutofit/>
          </a:bodyPr>
          <a:lstStyle/>
          <a:p>
            <a:pPr algn="ctr"/>
            <a:r>
              <a:rPr lang="ar-SA" sz="1600" b="1" dirty="0">
                <a:solidFill>
                  <a:schemeClr val="tx1"/>
                </a:solidFill>
              </a:rPr>
              <a:t>السؤال الثاني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4" name="Text3">
            <a:extLst>
              <a:ext uri="{FF2B5EF4-FFF2-40B4-BE49-F238E27FC236}">
                <a16:creationId xmlns:a16="http://schemas.microsoft.com/office/drawing/2014/main" id="{C512448D-18AA-4507-AD2D-53D4971BB9A1}"/>
              </a:ext>
            </a:extLst>
          </p:cNvPr>
          <p:cNvSpPr/>
          <p:nvPr/>
        </p:nvSpPr>
        <p:spPr>
          <a:xfrm>
            <a:off x="2903837" y="748905"/>
            <a:ext cx="1215629" cy="12156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20250" tIns="20250" rIns="20250" bIns="20250" anchor="ctr">
            <a:normAutofit/>
          </a:bodyPr>
          <a:lstStyle/>
          <a:p>
            <a:pPr algn="ctr">
              <a:defRPr/>
            </a:pPr>
            <a:r>
              <a:rPr lang="ar-SA" sz="1600" b="1" dirty="0">
                <a:solidFill>
                  <a:schemeClr val="tx1"/>
                </a:solidFill>
                <a:latin typeface="A Jannat LT" pitchFamily="2" charset="-78"/>
              </a:rPr>
              <a:t>السؤال الأول</a:t>
            </a:r>
            <a:endParaRPr lang="en-GB" sz="1600" b="1" dirty="0">
              <a:solidFill>
                <a:schemeClr val="tx1"/>
              </a:solidFill>
              <a:latin typeface="A Jannat LT" pitchFamily="2" charset="-78"/>
            </a:endParaRPr>
          </a:p>
        </p:txBody>
      </p:sp>
      <p:sp>
        <p:nvSpPr>
          <p:cNvPr id="25" name="Text4">
            <a:extLst>
              <a:ext uri="{FF2B5EF4-FFF2-40B4-BE49-F238E27FC236}">
                <a16:creationId xmlns:a16="http://schemas.microsoft.com/office/drawing/2014/main" id="{C04DF749-E8E5-4676-B196-9C684E6EA054}"/>
              </a:ext>
            </a:extLst>
          </p:cNvPr>
          <p:cNvSpPr/>
          <p:nvPr/>
        </p:nvSpPr>
        <p:spPr>
          <a:xfrm>
            <a:off x="473773" y="1964531"/>
            <a:ext cx="1215628" cy="12144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20250" tIns="20250" rIns="20250" bIns="20250" anchor="ctr">
            <a:normAutofit/>
          </a:bodyPr>
          <a:lstStyle/>
          <a:p>
            <a:pPr algn="ctr">
              <a:defRPr/>
            </a:pPr>
            <a:r>
              <a:rPr lang="ar-SA" sz="1600" b="1" dirty="0">
                <a:solidFill>
                  <a:schemeClr val="tx1"/>
                </a:solidFill>
                <a:latin typeface="A Jannat LT" pitchFamily="2" charset="-78"/>
              </a:rPr>
              <a:t>السؤال السادس</a:t>
            </a:r>
            <a:endParaRPr lang="en-GB" sz="1600" b="1" dirty="0">
              <a:solidFill>
                <a:schemeClr val="tx1"/>
              </a:solidFill>
              <a:latin typeface="A Jannat LT" pitchFamily="2" charset="-78"/>
            </a:endParaRPr>
          </a:p>
        </p:txBody>
      </p:sp>
      <p:sp>
        <p:nvSpPr>
          <p:cNvPr id="26" name="Text5">
            <a:extLst>
              <a:ext uri="{FF2B5EF4-FFF2-40B4-BE49-F238E27FC236}">
                <a16:creationId xmlns:a16="http://schemas.microsoft.com/office/drawing/2014/main" id="{D82BFA82-30A2-4D6C-9889-3533EC18211B}"/>
              </a:ext>
            </a:extLst>
          </p:cNvPr>
          <p:cNvSpPr/>
          <p:nvPr/>
        </p:nvSpPr>
        <p:spPr>
          <a:xfrm>
            <a:off x="1689399" y="1964531"/>
            <a:ext cx="1214438" cy="12144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0250" tIns="20250" rIns="20250" bIns="20250" anchor="ctr">
            <a:normAutofit/>
          </a:bodyPr>
          <a:lstStyle/>
          <a:p>
            <a:pPr algn="ctr">
              <a:defRPr/>
            </a:pPr>
            <a:r>
              <a:rPr lang="ar-SA" sz="1600" b="1" dirty="0">
                <a:solidFill>
                  <a:schemeClr val="tx1"/>
                </a:solidFill>
                <a:latin typeface="A Jannat LT" pitchFamily="2" charset="-78"/>
              </a:rPr>
              <a:t>السؤال الخامس</a:t>
            </a:r>
            <a:endParaRPr lang="en-GB" sz="1600" b="1" dirty="0">
              <a:solidFill>
                <a:schemeClr val="tx1"/>
              </a:solidFill>
              <a:latin typeface="A Jannat LT" pitchFamily="2" charset="-78"/>
            </a:endParaRPr>
          </a:p>
        </p:txBody>
      </p:sp>
      <p:sp>
        <p:nvSpPr>
          <p:cNvPr id="27" name="Text6">
            <a:extLst>
              <a:ext uri="{FF2B5EF4-FFF2-40B4-BE49-F238E27FC236}">
                <a16:creationId xmlns:a16="http://schemas.microsoft.com/office/drawing/2014/main" id="{21B0139C-FD6E-4292-AFCB-C67AFCD07BB7}"/>
              </a:ext>
            </a:extLst>
          </p:cNvPr>
          <p:cNvSpPr/>
          <p:nvPr/>
        </p:nvSpPr>
        <p:spPr>
          <a:xfrm>
            <a:off x="2903837" y="1964531"/>
            <a:ext cx="1215629" cy="12144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0" tIns="20250" rIns="20250" bIns="20250" anchor="ctr">
            <a:normAutofit/>
          </a:bodyPr>
          <a:lstStyle/>
          <a:p>
            <a:pPr algn="ctr">
              <a:defRPr/>
            </a:pPr>
            <a:r>
              <a:rPr lang="ar-SA" sz="1800" b="1" dirty="0">
                <a:solidFill>
                  <a:schemeClr val="tx1"/>
                </a:solidFill>
                <a:latin typeface="A Jannat LT" pitchFamily="2" charset="-78"/>
              </a:rPr>
              <a:t>السؤال الرابع</a:t>
            </a:r>
            <a:endParaRPr lang="en-GB" sz="1800" b="1" dirty="0">
              <a:solidFill>
                <a:schemeClr val="tx1"/>
              </a:solidFill>
              <a:latin typeface="A Jannat LT" pitchFamily="2" charset="-78"/>
            </a:endParaRPr>
          </a:p>
        </p:txBody>
      </p:sp>
      <p:sp>
        <p:nvSpPr>
          <p:cNvPr id="28" name="Text7">
            <a:extLst>
              <a:ext uri="{FF2B5EF4-FFF2-40B4-BE49-F238E27FC236}">
                <a16:creationId xmlns:a16="http://schemas.microsoft.com/office/drawing/2014/main" id="{63AAB9BE-6200-48A1-88E7-81340E088C74}"/>
              </a:ext>
            </a:extLst>
          </p:cNvPr>
          <p:cNvSpPr/>
          <p:nvPr/>
        </p:nvSpPr>
        <p:spPr>
          <a:xfrm>
            <a:off x="473773" y="3178969"/>
            <a:ext cx="1215628" cy="12156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20250" tIns="20250" rIns="20250" bIns="20250" anchor="ctr">
            <a:normAutofit/>
          </a:bodyPr>
          <a:lstStyle/>
          <a:p>
            <a:pPr algn="ctr">
              <a:defRPr/>
            </a:pPr>
            <a:r>
              <a:rPr lang="ar-SA" sz="1600" b="1" dirty="0">
                <a:solidFill>
                  <a:schemeClr val="tx1"/>
                </a:solidFill>
                <a:latin typeface="A Jannat LT" pitchFamily="2" charset="-78"/>
              </a:rPr>
              <a:t>السؤال التاسع</a:t>
            </a:r>
            <a:endParaRPr lang="en-GB" sz="1600" b="1" dirty="0">
              <a:solidFill>
                <a:schemeClr val="tx1"/>
              </a:solidFill>
              <a:latin typeface="A Jannat LT" pitchFamily="2" charset="-78"/>
            </a:endParaRPr>
          </a:p>
        </p:txBody>
      </p:sp>
      <p:sp>
        <p:nvSpPr>
          <p:cNvPr id="29" name="Text8">
            <a:extLst>
              <a:ext uri="{FF2B5EF4-FFF2-40B4-BE49-F238E27FC236}">
                <a16:creationId xmlns:a16="http://schemas.microsoft.com/office/drawing/2014/main" id="{FEACE2BD-B7D2-4460-BD2D-BFB5E1BBF933}"/>
              </a:ext>
            </a:extLst>
          </p:cNvPr>
          <p:cNvSpPr/>
          <p:nvPr/>
        </p:nvSpPr>
        <p:spPr>
          <a:xfrm>
            <a:off x="1689399" y="3178969"/>
            <a:ext cx="1214438" cy="12156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20250" tIns="20250" rIns="20250" bIns="20250" anchor="ctr">
            <a:normAutofit/>
          </a:bodyPr>
          <a:lstStyle/>
          <a:p>
            <a:pPr algn="ctr">
              <a:defRPr/>
            </a:pPr>
            <a:r>
              <a:rPr lang="ar-SA" sz="1600" b="1" dirty="0">
                <a:solidFill>
                  <a:schemeClr val="tx1"/>
                </a:solidFill>
                <a:latin typeface="A Jannat LT" pitchFamily="2" charset="-78"/>
              </a:rPr>
              <a:t>السؤال الثامن</a:t>
            </a:r>
            <a:endParaRPr lang="en-GB" sz="1600" b="1" dirty="0">
              <a:solidFill>
                <a:schemeClr val="tx1"/>
              </a:solidFill>
              <a:latin typeface="A Jannat LT" pitchFamily="2" charset="-78"/>
            </a:endParaRPr>
          </a:p>
        </p:txBody>
      </p:sp>
      <p:sp>
        <p:nvSpPr>
          <p:cNvPr id="30" name="Text9">
            <a:extLst>
              <a:ext uri="{FF2B5EF4-FFF2-40B4-BE49-F238E27FC236}">
                <a16:creationId xmlns:a16="http://schemas.microsoft.com/office/drawing/2014/main" id="{A7DCA9C5-AB06-4D7E-A79A-835CFC0A1AD6}"/>
              </a:ext>
            </a:extLst>
          </p:cNvPr>
          <p:cNvSpPr/>
          <p:nvPr/>
        </p:nvSpPr>
        <p:spPr>
          <a:xfrm>
            <a:off x="2903837" y="3178969"/>
            <a:ext cx="1215629" cy="1215629"/>
          </a:xfrm>
          <a:prstGeom prst="rect">
            <a:avLst/>
          </a:prstGeom>
          <a:solidFill>
            <a:srgbClr val="FF9933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0250" tIns="20250" rIns="20250" bIns="20250" anchor="ctr">
            <a:normAutofit/>
          </a:bodyPr>
          <a:lstStyle/>
          <a:p>
            <a:pPr algn="ctr">
              <a:defRPr/>
            </a:pPr>
            <a:r>
              <a:rPr lang="ar-SA" sz="1600" b="1" dirty="0">
                <a:solidFill>
                  <a:schemeClr val="tx1"/>
                </a:solidFill>
                <a:latin typeface="A Jannat LT" pitchFamily="2" charset="-78"/>
              </a:rPr>
              <a:t>السؤال السابع</a:t>
            </a:r>
            <a:endParaRPr lang="en-GB" sz="1600" b="1" dirty="0">
              <a:solidFill>
                <a:schemeClr val="tx1"/>
              </a:solidFill>
              <a:latin typeface="A Jannat LT" pitchFamily="2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02FE2A07-ED25-407B-9F1A-34691AC0DCA9}"/>
              </a:ext>
            </a:extLst>
          </p:cNvPr>
          <p:cNvSpPr txBox="1"/>
          <p:nvPr/>
        </p:nvSpPr>
        <p:spPr>
          <a:xfrm>
            <a:off x="5518298" y="1694587"/>
            <a:ext cx="213714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تقويم نهائي</a:t>
            </a:r>
          </a:p>
        </p:txBody>
      </p:sp>
    </p:spTree>
    <p:extLst>
      <p:ext uri="{BB962C8B-B14F-4D97-AF65-F5344CB8AC3E}">
        <p14:creationId xmlns:p14="http://schemas.microsoft.com/office/powerpoint/2010/main" val="241837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7"/>
          <p:cNvSpPr txBox="1">
            <a:spLocks noGrp="1"/>
          </p:cNvSpPr>
          <p:nvPr>
            <p:ph type="ctrTitle" idx="4294967295"/>
          </p:nvPr>
        </p:nvSpPr>
        <p:spPr>
          <a:xfrm>
            <a:off x="855300" y="1148463"/>
            <a:ext cx="3158100" cy="93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Thanks!</a:t>
            </a:r>
            <a:endParaRPr sz="7200" dirty="0"/>
          </a:p>
        </p:txBody>
      </p:sp>
      <p:sp>
        <p:nvSpPr>
          <p:cNvPr id="428" name="Google Shape;428;p37"/>
          <p:cNvSpPr txBox="1">
            <a:spLocks noGrp="1"/>
          </p:cNvSpPr>
          <p:nvPr>
            <p:ph type="body" idx="4294967295"/>
          </p:nvPr>
        </p:nvSpPr>
        <p:spPr>
          <a:xfrm>
            <a:off x="855300" y="2230438"/>
            <a:ext cx="3158100" cy="13952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highlight>
                  <a:schemeClr val="accent1"/>
                </a:highlight>
              </a:rPr>
              <a:t>Nabiha</a:t>
            </a:r>
            <a:r>
              <a:rPr lang="en-US" b="1" dirty="0">
                <a:highlight>
                  <a:schemeClr val="accent1"/>
                </a:highlight>
              </a:rPr>
              <a:t> </a:t>
            </a:r>
            <a:r>
              <a:rPr lang="en-US" b="1" dirty="0" err="1">
                <a:highlight>
                  <a:schemeClr val="accent1"/>
                </a:highlight>
              </a:rPr>
              <a:t>alrogi</a:t>
            </a:r>
            <a:r>
              <a:rPr lang="en-US" b="1" dirty="0">
                <a:highlight>
                  <a:schemeClr val="accent1"/>
                </a:highlight>
              </a:rPr>
              <a:t>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You can find me at:</a:t>
            </a:r>
            <a:endParaRPr lang="ar-SA" sz="1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t238108@mkhg.moe.gov.sa</a:t>
            </a:r>
            <a:endParaRPr lang="ar-SA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50" dirty="0"/>
          </a:p>
          <a:p>
            <a:pPr marL="88900" lvl="0" indent="0" algn="l" rtl="0"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" dirty="0"/>
              <a:t>@nalrogi1</a:t>
            </a:r>
            <a:endParaRPr dirty="0"/>
          </a:p>
        </p:txBody>
      </p:sp>
      <p:sp>
        <p:nvSpPr>
          <p:cNvPr id="429" name="Google Shape;429;p3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430" name="Google Shape;430;p37"/>
          <p:cNvSpPr/>
          <p:nvPr/>
        </p:nvSpPr>
        <p:spPr>
          <a:xfrm>
            <a:off x="5698675" y="1712225"/>
            <a:ext cx="1861301" cy="1719020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تويتر Png ، المتجهات ، PSD ، قصاصة فنية , تحميل مجاني | Pngtree">
            <a:extLst>
              <a:ext uri="{FF2B5EF4-FFF2-40B4-BE49-F238E27FC236}">
                <a16:creationId xmlns:a16="http://schemas.microsoft.com/office/drawing/2014/main" id="{D998DFFC-591B-4E07-9249-9B8DB31BD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5500" l="10000" r="90875">
                        <a14:foregroundMark x1="51000" y1="1250" x2="51000" y2="1250"/>
                        <a14:foregroundMark x1="12625" y1="2250" x2="12625" y2="2250"/>
                        <a14:foregroundMark x1="90875" y1="2875" x2="90875" y2="2875"/>
                        <a14:foregroundMark x1="88625" y1="95500" x2="88625" y2="95500"/>
                        <a14:foregroundMark x1="54375" y1="66125" x2="54375" y2="66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1" y="3769877"/>
            <a:ext cx="645929" cy="64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تحميل برنامج تيمز Microsoft Teams الفصول الافتراضية">
            <a:extLst>
              <a:ext uri="{FF2B5EF4-FFF2-40B4-BE49-F238E27FC236}">
                <a16:creationId xmlns:a16="http://schemas.microsoft.com/office/drawing/2014/main" id="{6DC1AE7C-C86C-4135-8A8F-792AE19D4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1" y="3073490"/>
            <a:ext cx="552212" cy="55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>
            <a:spLocks noGrp="1"/>
          </p:cNvSpPr>
          <p:nvPr>
            <p:ph type="ctrTitle" idx="4294967295"/>
          </p:nvPr>
        </p:nvSpPr>
        <p:spPr>
          <a:xfrm>
            <a:off x="435935" y="1352638"/>
            <a:ext cx="3680665" cy="100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لافتات الحقائق </a:t>
            </a:r>
            <a:endParaRPr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4294967295"/>
          </p:nvPr>
        </p:nvSpPr>
        <p:spPr>
          <a:xfrm>
            <a:off x="435935" y="2927948"/>
            <a:ext cx="3561007" cy="137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r" rtl="1"/>
            <a:r>
              <a:rPr lang="ar-SA" b="0" i="1" dirty="0">
                <a:solidFill>
                  <a:srgbClr val="2C2F3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المعرفة تقود الى القوة والمعلومات تقود الى التحرر أما التعليم فهو الوعد الذي نحظــى به للتقدم.</a:t>
            </a:r>
            <a:endParaRPr lang="ar-SA" i="1" dirty="0">
              <a:solidFill>
                <a:srgbClr val="2C2F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 algn="r" rtl="1">
              <a:buNone/>
            </a:pPr>
            <a:r>
              <a:rPr lang="ar-SA" b="0" i="1" dirty="0">
                <a:solidFill>
                  <a:srgbClr val="2C2F3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	           </a:t>
            </a:r>
          </a:p>
          <a:p>
            <a:pPr marL="88900" indent="0" algn="r" rtl="1">
              <a:buNone/>
            </a:pPr>
            <a:r>
              <a:rPr lang="ar-SA" i="1" dirty="0">
                <a:solidFill>
                  <a:srgbClr val="2C2F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      </a:t>
            </a:r>
            <a:r>
              <a:rPr lang="ar-SA" b="0" i="0" dirty="0">
                <a:solidFill>
                  <a:srgbClr val="2C2F3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كوفي عنان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6483951" y="1537890"/>
            <a:ext cx="1665461" cy="1687635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6" name="Google Shape;236;p21"/>
          <p:cNvSpPr/>
          <p:nvPr/>
        </p:nvSpPr>
        <p:spPr>
          <a:xfrm rot="1473029">
            <a:off x="4969678" y="2541121"/>
            <a:ext cx="973727" cy="94852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6161833" y="1376613"/>
            <a:ext cx="426316" cy="41427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>
          <a:xfrm rot="2487106">
            <a:off x="5887685" y="3256298"/>
            <a:ext cx="303293" cy="294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" name="Google Shape;358;p32">
            <a:extLst>
              <a:ext uri="{FF2B5EF4-FFF2-40B4-BE49-F238E27FC236}">
                <a16:creationId xmlns:a16="http://schemas.microsoft.com/office/drawing/2014/main" id="{8AEEB723-3BD1-4F36-9610-49C7E3958A77}"/>
              </a:ext>
            </a:extLst>
          </p:cNvPr>
          <p:cNvSpPr/>
          <p:nvPr/>
        </p:nvSpPr>
        <p:spPr>
          <a:xfrm rot="1085481">
            <a:off x="6732939" y="3307042"/>
            <a:ext cx="707279" cy="1144863"/>
          </a:xfrm>
          <a:custGeom>
            <a:avLst/>
            <a:gdLst/>
            <a:ahLst/>
            <a:cxnLst/>
            <a:rect l="l" t="t" r="r" b="b"/>
            <a:pathLst>
              <a:path w="335318" h="542775" extrusionOk="0">
                <a:moveTo>
                  <a:pt x="198455" y="462598"/>
                </a:moveTo>
                <a:cubicBezTo>
                  <a:pt x="175566" y="459603"/>
                  <a:pt x="152479" y="458139"/>
                  <a:pt x="129393" y="458213"/>
                </a:cubicBezTo>
                <a:cubicBezTo>
                  <a:pt x="120097" y="458213"/>
                  <a:pt x="120294" y="473012"/>
                  <a:pt x="130007" y="473012"/>
                </a:cubicBezTo>
                <a:cubicBezTo>
                  <a:pt x="151843" y="473003"/>
                  <a:pt x="173658" y="474468"/>
                  <a:pt x="195298" y="477397"/>
                </a:cubicBezTo>
                <a:cubicBezTo>
                  <a:pt x="204396" y="478493"/>
                  <a:pt x="208014" y="463870"/>
                  <a:pt x="198455" y="462598"/>
                </a:cubicBezTo>
                <a:close/>
                <a:moveTo>
                  <a:pt x="138667" y="86153"/>
                </a:moveTo>
                <a:cubicBezTo>
                  <a:pt x="147963" y="86153"/>
                  <a:pt x="147787" y="71354"/>
                  <a:pt x="138075" y="71354"/>
                </a:cubicBezTo>
                <a:cubicBezTo>
                  <a:pt x="128844" y="71267"/>
                  <a:pt x="128954" y="86153"/>
                  <a:pt x="138667" y="86153"/>
                </a:cubicBezTo>
                <a:close/>
                <a:moveTo>
                  <a:pt x="94335" y="528021"/>
                </a:moveTo>
                <a:cubicBezTo>
                  <a:pt x="74866" y="526552"/>
                  <a:pt x="54038" y="524294"/>
                  <a:pt x="37638" y="512674"/>
                </a:cubicBezTo>
                <a:cubicBezTo>
                  <a:pt x="20098" y="500221"/>
                  <a:pt x="16723" y="481146"/>
                  <a:pt x="14771" y="460976"/>
                </a:cubicBezTo>
                <a:cubicBezTo>
                  <a:pt x="13850" y="451263"/>
                  <a:pt x="-839" y="453171"/>
                  <a:pt x="38" y="462445"/>
                </a:cubicBezTo>
                <a:cubicBezTo>
                  <a:pt x="3107" y="520632"/>
                  <a:pt x="37112" y="539422"/>
                  <a:pt x="91200" y="542754"/>
                </a:cubicBezTo>
                <a:cubicBezTo>
                  <a:pt x="100343" y="543412"/>
                  <a:pt x="103938" y="528766"/>
                  <a:pt x="94335" y="528021"/>
                </a:cubicBezTo>
                <a:close/>
                <a:moveTo>
                  <a:pt x="158377" y="85145"/>
                </a:moveTo>
                <a:cubicBezTo>
                  <a:pt x="163990" y="85954"/>
                  <a:pt x="169668" y="86311"/>
                  <a:pt x="175346" y="86219"/>
                </a:cubicBezTo>
                <a:cubicBezTo>
                  <a:pt x="184664" y="85211"/>
                  <a:pt x="184884" y="71223"/>
                  <a:pt x="174732" y="71442"/>
                </a:cubicBezTo>
                <a:cubicBezTo>
                  <a:pt x="170326" y="71457"/>
                  <a:pt x="165941" y="71133"/>
                  <a:pt x="161578" y="70477"/>
                </a:cubicBezTo>
                <a:cubicBezTo>
                  <a:pt x="152435" y="69074"/>
                  <a:pt x="148818" y="83720"/>
                  <a:pt x="158377" y="85101"/>
                </a:cubicBezTo>
                <a:close/>
                <a:moveTo>
                  <a:pt x="111765" y="143026"/>
                </a:moveTo>
                <a:cubicBezTo>
                  <a:pt x="100978" y="154089"/>
                  <a:pt x="93107" y="167647"/>
                  <a:pt x="88854" y="182490"/>
                </a:cubicBezTo>
                <a:cubicBezTo>
                  <a:pt x="86070" y="191918"/>
                  <a:pt x="100627" y="193803"/>
                  <a:pt x="103259" y="184836"/>
                </a:cubicBezTo>
                <a:cubicBezTo>
                  <a:pt x="106920" y="172574"/>
                  <a:pt x="113563" y="161416"/>
                  <a:pt x="122618" y="152366"/>
                </a:cubicBezTo>
                <a:cubicBezTo>
                  <a:pt x="129436" y="145438"/>
                  <a:pt x="118562" y="136054"/>
                  <a:pt x="111765" y="142982"/>
                </a:cubicBezTo>
                <a:close/>
                <a:moveTo>
                  <a:pt x="122727" y="167011"/>
                </a:moveTo>
                <a:cubicBezTo>
                  <a:pt x="118036" y="175382"/>
                  <a:pt x="114396" y="184299"/>
                  <a:pt x="111897" y="193562"/>
                </a:cubicBezTo>
                <a:cubicBezTo>
                  <a:pt x="109288" y="203055"/>
                  <a:pt x="123802" y="204941"/>
                  <a:pt x="126301" y="195908"/>
                </a:cubicBezTo>
                <a:cubicBezTo>
                  <a:pt x="128516" y="187927"/>
                  <a:pt x="131739" y="180254"/>
                  <a:pt x="135838" y="173062"/>
                </a:cubicBezTo>
                <a:cubicBezTo>
                  <a:pt x="140596" y="164446"/>
                  <a:pt x="127354" y="158658"/>
                  <a:pt x="122640" y="166967"/>
                </a:cubicBezTo>
                <a:close/>
                <a:moveTo>
                  <a:pt x="287929" y="26584"/>
                </a:moveTo>
                <a:cubicBezTo>
                  <a:pt x="267211" y="9308"/>
                  <a:pt x="235661" y="10558"/>
                  <a:pt x="210272" y="7817"/>
                </a:cubicBezTo>
                <a:cubicBezTo>
                  <a:pt x="201174" y="6830"/>
                  <a:pt x="197534" y="21454"/>
                  <a:pt x="207115" y="22485"/>
                </a:cubicBezTo>
                <a:cubicBezTo>
                  <a:pt x="270696" y="25686"/>
                  <a:pt x="294199" y="30969"/>
                  <a:pt x="302969" y="99681"/>
                </a:cubicBezTo>
                <a:cubicBezTo>
                  <a:pt x="304395" y="109284"/>
                  <a:pt x="319062" y="107420"/>
                  <a:pt x="317702" y="98234"/>
                </a:cubicBezTo>
                <a:cubicBezTo>
                  <a:pt x="313756" y="72495"/>
                  <a:pt x="308954" y="44146"/>
                  <a:pt x="287841" y="26541"/>
                </a:cubicBezTo>
                <a:close/>
                <a:moveTo>
                  <a:pt x="309152" y="1284"/>
                </a:moveTo>
                <a:cubicBezTo>
                  <a:pt x="301500" y="-3825"/>
                  <a:pt x="291459" y="7620"/>
                  <a:pt x="299154" y="12772"/>
                </a:cubicBezTo>
                <a:cubicBezTo>
                  <a:pt x="314063" y="22726"/>
                  <a:pt x="322745" y="39367"/>
                  <a:pt x="320400" y="57432"/>
                </a:cubicBezTo>
                <a:cubicBezTo>
                  <a:pt x="319128" y="67123"/>
                  <a:pt x="333554" y="69140"/>
                  <a:pt x="334804" y="59756"/>
                </a:cubicBezTo>
                <a:cubicBezTo>
                  <a:pt x="337676" y="36867"/>
                  <a:pt x="328468" y="14263"/>
                  <a:pt x="309064" y="1240"/>
                </a:cubicBezTo>
                <a:close/>
                <a:moveTo>
                  <a:pt x="280124" y="211145"/>
                </a:moveTo>
                <a:cubicBezTo>
                  <a:pt x="280124" y="205642"/>
                  <a:pt x="279948" y="200183"/>
                  <a:pt x="279839" y="194746"/>
                </a:cubicBezTo>
                <a:cubicBezTo>
                  <a:pt x="282382" y="193985"/>
                  <a:pt x="284136" y="191690"/>
                  <a:pt x="284224" y="189045"/>
                </a:cubicBezTo>
                <a:lnTo>
                  <a:pt x="288609" y="138751"/>
                </a:lnTo>
                <a:cubicBezTo>
                  <a:pt x="289025" y="134519"/>
                  <a:pt x="285912" y="130761"/>
                  <a:pt x="281680" y="130356"/>
                </a:cubicBezTo>
                <a:cubicBezTo>
                  <a:pt x="280716" y="130261"/>
                  <a:pt x="279751" y="130351"/>
                  <a:pt x="278830" y="130617"/>
                </a:cubicBezTo>
                <a:cubicBezTo>
                  <a:pt x="278830" y="125881"/>
                  <a:pt x="278764" y="121327"/>
                  <a:pt x="278633" y="116957"/>
                </a:cubicBezTo>
                <a:cubicBezTo>
                  <a:pt x="272692" y="22901"/>
                  <a:pt x="251798" y="47172"/>
                  <a:pt x="174118" y="40967"/>
                </a:cubicBezTo>
                <a:cubicBezTo>
                  <a:pt x="133405" y="44672"/>
                  <a:pt x="34152" y="22331"/>
                  <a:pt x="29176" y="81418"/>
                </a:cubicBezTo>
                <a:cubicBezTo>
                  <a:pt x="17490" y="212066"/>
                  <a:pt x="35753" y="344512"/>
                  <a:pt x="36805" y="475555"/>
                </a:cubicBezTo>
                <a:cubicBezTo>
                  <a:pt x="37003" y="509166"/>
                  <a:pt x="80413" y="511424"/>
                  <a:pt x="105977" y="511336"/>
                </a:cubicBezTo>
                <a:lnTo>
                  <a:pt x="211215" y="513025"/>
                </a:lnTo>
                <a:cubicBezTo>
                  <a:pt x="290889" y="523855"/>
                  <a:pt x="285583" y="477529"/>
                  <a:pt x="283917" y="405419"/>
                </a:cubicBezTo>
                <a:cubicBezTo>
                  <a:pt x="283785" y="404608"/>
                  <a:pt x="282580" y="345718"/>
                  <a:pt x="281330" y="277270"/>
                </a:cubicBezTo>
                <a:cubicBezTo>
                  <a:pt x="285627" y="277035"/>
                  <a:pt x="289113" y="273720"/>
                  <a:pt x="289573" y="269443"/>
                </a:cubicBezTo>
                <a:cubicBezTo>
                  <a:pt x="290736" y="252087"/>
                  <a:pt x="290626" y="234668"/>
                  <a:pt x="289244" y="217328"/>
                </a:cubicBezTo>
                <a:cubicBezTo>
                  <a:pt x="289069" y="213531"/>
                  <a:pt x="285846" y="210597"/>
                  <a:pt x="282053" y="210777"/>
                </a:cubicBezTo>
                <a:cubicBezTo>
                  <a:pt x="281396" y="210808"/>
                  <a:pt x="280738" y="210933"/>
                  <a:pt x="280124" y="211145"/>
                </a:cubicBezTo>
                <a:close/>
                <a:moveTo>
                  <a:pt x="262343" y="485926"/>
                </a:moveTo>
                <a:cubicBezTo>
                  <a:pt x="249561" y="505373"/>
                  <a:pt x="221563" y="498423"/>
                  <a:pt x="201985" y="498094"/>
                </a:cubicBezTo>
                <a:lnTo>
                  <a:pt x="122574" y="496822"/>
                </a:lnTo>
                <a:cubicBezTo>
                  <a:pt x="100891" y="496450"/>
                  <a:pt x="59782" y="502523"/>
                  <a:pt x="50486" y="476147"/>
                </a:cubicBezTo>
                <a:cubicBezTo>
                  <a:pt x="47351" y="346113"/>
                  <a:pt x="32552" y="214478"/>
                  <a:pt x="41234" y="84421"/>
                </a:cubicBezTo>
                <a:cubicBezTo>
                  <a:pt x="43602" y="54889"/>
                  <a:pt x="77410" y="55920"/>
                  <a:pt x="97229" y="55920"/>
                </a:cubicBezTo>
                <a:cubicBezTo>
                  <a:pt x="145463" y="55064"/>
                  <a:pt x="194202" y="54494"/>
                  <a:pt x="242348" y="58945"/>
                </a:cubicBezTo>
                <a:cubicBezTo>
                  <a:pt x="254319" y="60436"/>
                  <a:pt x="258572" y="66794"/>
                  <a:pt x="260480" y="79642"/>
                </a:cubicBezTo>
                <a:cubicBezTo>
                  <a:pt x="271968" y="193540"/>
                  <a:pt x="272976" y="469724"/>
                  <a:pt x="262343" y="485926"/>
                </a:cubicBezTo>
                <a:close/>
                <a:moveTo>
                  <a:pt x="238993" y="117593"/>
                </a:moveTo>
                <a:cubicBezTo>
                  <a:pt x="242808" y="113493"/>
                  <a:pt x="241010" y="104746"/>
                  <a:pt x="233512" y="104855"/>
                </a:cubicBezTo>
                <a:lnTo>
                  <a:pt x="72301" y="107245"/>
                </a:lnTo>
                <a:cubicBezTo>
                  <a:pt x="70218" y="107216"/>
                  <a:pt x="68267" y="108166"/>
                  <a:pt x="66995" y="109810"/>
                </a:cubicBezTo>
                <a:cubicBezTo>
                  <a:pt x="64321" y="111073"/>
                  <a:pt x="62545" y="113682"/>
                  <a:pt x="62347" y="116629"/>
                </a:cubicBezTo>
                <a:cubicBezTo>
                  <a:pt x="57173" y="221143"/>
                  <a:pt x="55047" y="329099"/>
                  <a:pt x="72630" y="431816"/>
                </a:cubicBezTo>
                <a:cubicBezTo>
                  <a:pt x="73858" y="434276"/>
                  <a:pt x="76467" y="435736"/>
                  <a:pt x="79208" y="435499"/>
                </a:cubicBezTo>
                <a:cubicBezTo>
                  <a:pt x="135093" y="433833"/>
                  <a:pt x="190409" y="445475"/>
                  <a:pt x="246338" y="442822"/>
                </a:cubicBezTo>
                <a:cubicBezTo>
                  <a:pt x="253442" y="442493"/>
                  <a:pt x="254998" y="433723"/>
                  <a:pt x="250964" y="429843"/>
                </a:cubicBezTo>
                <a:cubicBezTo>
                  <a:pt x="247018" y="325745"/>
                  <a:pt x="243028" y="221647"/>
                  <a:pt x="238993" y="117549"/>
                </a:cubicBezTo>
                <a:close/>
                <a:moveTo>
                  <a:pt x="84425" y="420613"/>
                </a:moveTo>
                <a:cubicBezTo>
                  <a:pt x="73156" y="321483"/>
                  <a:pt x="70569" y="221560"/>
                  <a:pt x="76664" y="121978"/>
                </a:cubicBezTo>
                <a:lnTo>
                  <a:pt x="224282" y="119786"/>
                </a:lnTo>
                <a:cubicBezTo>
                  <a:pt x="228207" y="222640"/>
                  <a:pt x="232131" y="325489"/>
                  <a:pt x="236077" y="428330"/>
                </a:cubicBezTo>
                <a:cubicBezTo>
                  <a:pt x="185410" y="429317"/>
                  <a:pt x="135115" y="419867"/>
                  <a:pt x="84425" y="4205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782;p51">
            <a:extLst>
              <a:ext uri="{FF2B5EF4-FFF2-40B4-BE49-F238E27FC236}">
                <a16:creationId xmlns:a16="http://schemas.microsoft.com/office/drawing/2014/main" id="{E6216403-C543-423E-9A93-451914B693BF}"/>
              </a:ext>
            </a:extLst>
          </p:cNvPr>
          <p:cNvSpPr/>
          <p:nvPr/>
        </p:nvSpPr>
        <p:spPr>
          <a:xfrm>
            <a:off x="5101990" y="1604142"/>
            <a:ext cx="994453" cy="813619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subTitle" idx="4294967295"/>
          </p:nvPr>
        </p:nvSpPr>
        <p:spPr>
          <a:xfrm>
            <a:off x="855663" y="3885281"/>
            <a:ext cx="74334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1000"/>
              </a:spcAft>
              <a:buNone/>
            </a:pPr>
            <a:r>
              <a:rPr lang="ar-SA" dirty="0">
                <a:solidFill>
                  <a:schemeClr val="lt2"/>
                </a:solidFill>
                <a:cs typeface="Mudir MT" pitchFamily="2" charset="-78"/>
              </a:rPr>
              <a:t>درجة " الحكمة " هل بالإمكان الوصول لها ؟ </a:t>
            </a:r>
            <a:endParaRPr dirty="0">
              <a:solidFill>
                <a:schemeClr val="lt2"/>
              </a:solidFill>
              <a:cs typeface="Mudir MT" pitchFamily="2" charset="-78"/>
            </a:endParaRPr>
          </a:p>
        </p:txBody>
      </p:sp>
      <p:sp>
        <p:nvSpPr>
          <p:cNvPr id="321" name="Google Shape;321;p2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4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7647C777-B341-4610-9368-1EE9603113D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55663" y="1643063"/>
            <a:ext cx="7432675" cy="1401762"/>
          </a:xfrm>
        </p:spPr>
        <p:txBody>
          <a:bodyPr/>
          <a:lstStyle/>
          <a:p>
            <a:pPr algn="r" rtl="1">
              <a:defRPr/>
            </a:pPr>
            <a:r>
              <a:rPr lang="ar-SA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يُؤْتِي الْحِكْمَةَ مَن يَشَاءُ ۚ وَمَن يُؤْتَ الْحِكْمَةَ فَقَدْ أُوتِيَ خَيْرًا كَثِيرًا ۗ وَمَا يَذَّكَّرُ إِلَّا أُولُو الْأَلْبَابِ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ata, Information and Knowledge Management -">
            <a:extLst>
              <a:ext uri="{FF2B5EF4-FFF2-40B4-BE49-F238E27FC236}">
                <a16:creationId xmlns:a16="http://schemas.microsoft.com/office/drawing/2014/main" id="{B0EB1707-9C0B-4E36-8252-79E7FE2C8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957263"/>
            <a:ext cx="5514975" cy="35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"/>
          <p:cNvSpPr txBox="1">
            <a:spLocks noGrp="1"/>
          </p:cNvSpPr>
          <p:nvPr>
            <p:ph type="title" idx="4294967295"/>
          </p:nvPr>
        </p:nvSpPr>
        <p:spPr>
          <a:xfrm>
            <a:off x="2293950" y="3626139"/>
            <a:ext cx="4556100" cy="95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الأول</a:t>
            </a:r>
            <a:endParaRPr b="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highlight>
                  <a:schemeClr val="accent1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البيانات والمعلومات والمعرفة</a:t>
            </a:r>
            <a:endParaRPr dirty="0">
              <a:highlight>
                <a:schemeClr val="accent1"/>
              </a:highligh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71" name="Google Shape;271;p2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6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AB68135C-3DE1-41DA-9BFE-39159F9CC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latin typeface="Calibri Light" pitchFamily="34" charset="0"/>
                <a:cs typeface="DecoType Naskh Variants" pitchFamily="2" charset="-78"/>
              </a:rPr>
              <a:t>مهارة جدول التعلم   </a:t>
            </a:r>
            <a:r>
              <a:rPr lang="en-US" sz="2800" b="1" dirty="0">
                <a:solidFill>
                  <a:srgbClr val="FFC000"/>
                </a:solidFill>
                <a:latin typeface="Calibri Light" pitchFamily="34" charset="0"/>
                <a:cs typeface="DecoType Naskh Variants" pitchFamily="2" charset="-78"/>
              </a:rPr>
              <a:t>KWL</a:t>
            </a:r>
            <a:endParaRPr lang="ar-SA" sz="2800" b="1" dirty="0">
              <a:solidFill>
                <a:srgbClr val="FFC000"/>
              </a:solidFill>
              <a:latin typeface="Calibri Light" pitchFamily="34" charset="0"/>
              <a:cs typeface="DecoType Naskh Variants" pitchFamily="2" charset="-78"/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84D9E63-8509-43F3-9F30-E71CE9D742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3B90DB-1421-4730-9B39-E51EBC33EABC}"/>
              </a:ext>
            </a:extLst>
          </p:cNvPr>
          <p:cNvSpPr/>
          <p:nvPr/>
        </p:nvSpPr>
        <p:spPr>
          <a:xfrm>
            <a:off x="2036736" y="2571750"/>
            <a:ext cx="2535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endParaRPr lang="ar-SA" sz="2400" b="1" dirty="0">
              <a:solidFill>
                <a:srgbClr val="FFC000"/>
              </a:solidFill>
              <a:latin typeface="Calibri Light" pitchFamily="34" charset="0"/>
              <a:cs typeface="DecoType Naskh Variants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A0ADC7EF-AB47-445F-94C4-91AA355E4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70657"/>
              </p:ext>
            </p:extLst>
          </p:nvPr>
        </p:nvGraphicFramePr>
        <p:xfrm>
          <a:off x="1142976" y="1036610"/>
          <a:ext cx="6858048" cy="299556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9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1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903">
                <a:tc>
                  <a:txBody>
                    <a:bodyPr/>
                    <a:lstStyle/>
                    <a:p>
                      <a:pPr lvl="0" algn="ctr" rtl="1">
                        <a:buFontTx/>
                        <a:buNone/>
                      </a:pPr>
                      <a:r>
                        <a:rPr lang="ar-SA" sz="21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ماذا</a:t>
                      </a:r>
                      <a:r>
                        <a:rPr lang="ar-SA" sz="2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أعرف </a:t>
                      </a:r>
                      <a:endParaRPr lang="ar-SA" sz="21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 Light" pitchFamily="34" charset="0"/>
                        <a:cs typeface="DecoType Naskh Variants" pitchFamily="2" charset="-78"/>
                      </a:endParaRPr>
                    </a:p>
                  </a:txBody>
                  <a:tcPr marL="91428" marR="91428" marT="34290" marB="34290" anchor="ctr"/>
                </a:tc>
                <a:tc>
                  <a:txBody>
                    <a:bodyPr/>
                    <a:lstStyle/>
                    <a:p>
                      <a:pPr lvl="0" algn="ctr" rtl="1">
                        <a:buFontTx/>
                        <a:buNone/>
                      </a:pPr>
                      <a:r>
                        <a:rPr lang="ar-SA" sz="21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ماذا أريد أن أعرف</a:t>
                      </a:r>
                      <a:endParaRPr lang="ar-SA" sz="21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 Light" pitchFamily="34" charset="0"/>
                        <a:cs typeface="DecoType Naskh Variants" pitchFamily="2" charset="-78"/>
                      </a:endParaRPr>
                    </a:p>
                  </a:txBody>
                  <a:tcPr marL="91428" marR="91428" marT="34290" marB="34290" anchor="ctr"/>
                </a:tc>
                <a:tc>
                  <a:txBody>
                    <a:bodyPr/>
                    <a:lstStyle/>
                    <a:p>
                      <a:pPr lvl="0" algn="ctr" rtl="1">
                        <a:buFontTx/>
                        <a:buNone/>
                      </a:pPr>
                      <a:r>
                        <a:rPr lang="ar-SA" sz="21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ماذا تعلمت </a:t>
                      </a:r>
                      <a:endParaRPr lang="ar-SA" sz="21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 Light" pitchFamily="34" charset="0"/>
                        <a:cs typeface="DecoType Naskh Variants" pitchFamily="2" charset="-78"/>
                      </a:endParaRPr>
                    </a:p>
                  </a:txBody>
                  <a:tcPr marL="91428" marR="91428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0660">
                <a:tc>
                  <a:txBody>
                    <a:bodyPr/>
                    <a:lstStyle/>
                    <a:p>
                      <a:pPr rtl="1"/>
                      <a:endParaRPr lang="ar-SA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مستطيل 7">
            <a:extLst>
              <a:ext uri="{FF2B5EF4-FFF2-40B4-BE49-F238E27FC236}">
                <a16:creationId xmlns:a16="http://schemas.microsoft.com/office/drawing/2014/main" id="{AE261EDD-7F3C-4D54-B3A4-7CD558FB09A0}"/>
              </a:ext>
            </a:extLst>
          </p:cNvPr>
          <p:cNvSpPr/>
          <p:nvPr/>
        </p:nvSpPr>
        <p:spPr>
          <a:xfrm>
            <a:off x="2014799" y="594326"/>
            <a:ext cx="5328717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2100" b="1" dirty="0">
                <a:ln w="19050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استخدمي جدول التعلم في التعرف على أهداف درس اليوم</a:t>
            </a:r>
          </a:p>
        </p:txBody>
      </p:sp>
      <p:pic>
        <p:nvPicPr>
          <p:cNvPr id="12" name="Picture 2" descr="ماهو القبر الذي سار بصاحبه وهو حي؟ - تريندات">
            <a:extLst>
              <a:ext uri="{FF2B5EF4-FFF2-40B4-BE49-F238E27FC236}">
                <a16:creationId xmlns:a16="http://schemas.microsoft.com/office/drawing/2014/main" id="{34EEF393-430A-4BF6-AA5E-E82C136E2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07" l="9455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01" y="1912319"/>
            <a:ext cx="2619375" cy="183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 Tick Clipart | i2Clipart - Royalty Free Public Domain Clipart">
            <a:extLst>
              <a:ext uri="{FF2B5EF4-FFF2-40B4-BE49-F238E27FC236}">
                <a16:creationId xmlns:a16="http://schemas.microsoft.com/office/drawing/2014/main" id="{5A00C9A0-A8C1-4801-8376-FBAAFB4A5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64" y="1795777"/>
            <a:ext cx="1593975" cy="183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2D369ED-89AE-4B50-B074-0180FAFC1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84" y="1947958"/>
            <a:ext cx="1821375" cy="168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9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أهداف الدرس </a:t>
            </a:r>
            <a:endParaRPr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26;p20">
            <a:extLst>
              <a:ext uri="{FF2B5EF4-FFF2-40B4-BE49-F238E27FC236}">
                <a16:creationId xmlns:a16="http://schemas.microsoft.com/office/drawing/2014/main" id="{94F05926-55F8-423E-BD85-1F0351226E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87450" y="1506539"/>
            <a:ext cx="6427788" cy="18427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فهم الفرق بين البيانات و المعلومات و المعرفة</a:t>
            </a:r>
          </a:p>
          <a:p>
            <a:pPr algn="r" rtl="1">
              <a:lnSpc>
                <a:spcPct val="150000"/>
              </a:lnSpc>
            </a:pPr>
            <a:r>
              <a:rPr lang="ar-SA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التعرف على أنواع البيانات و طرق ترميزها.</a:t>
            </a:r>
          </a:p>
          <a:p>
            <a:pPr algn="r" rtl="1">
              <a:lnSpc>
                <a:spcPct val="150000"/>
              </a:lnSpc>
            </a:pPr>
            <a:r>
              <a:rPr lang="ar-SA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مفهوم ترميز البيانات و أهميتها</a:t>
            </a:r>
          </a:p>
          <a:p>
            <a:pPr algn="r" rtl="1">
              <a:lnSpc>
                <a:spcPct val="150000"/>
              </a:lnSpc>
            </a:pPr>
            <a:r>
              <a:rPr lang="ar-SA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مفهوم جودة المعلومات ومعايير تحقيقها</a:t>
            </a:r>
          </a:p>
          <a:p>
            <a:pPr algn="r" rtl="1">
              <a:lnSpc>
                <a:spcPct val="150000"/>
              </a:lnSpc>
            </a:pPr>
            <a:endParaRPr lang="ar-SA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50000"/>
              </a:lnSpc>
            </a:pPr>
            <a:endParaRPr lang="ar-SA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50000"/>
              </a:lnSpc>
            </a:pPr>
            <a:endParaRPr lang="ar-SA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lvl="0" indent="-3683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نشاط افتتاحي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889</Words>
  <Application>Microsoft Office PowerPoint</Application>
  <PresentationFormat>عرض على الشاشة (16:9)</PresentationFormat>
  <Paragraphs>237</Paragraphs>
  <Slides>27</Slides>
  <Notes>13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40" baseType="lpstr">
      <vt:lpstr>Nunito</vt:lpstr>
      <vt:lpstr>Times New Roman</vt:lpstr>
      <vt:lpstr>Calibri Light</vt:lpstr>
      <vt:lpstr>Arabic Typesetting</vt:lpstr>
      <vt:lpstr>Arial</vt:lpstr>
      <vt:lpstr>Riyadhcity</vt:lpstr>
      <vt:lpstr>Calibri</vt:lpstr>
      <vt:lpstr>A Jannat LT</vt:lpstr>
      <vt:lpstr>Amatic SC</vt:lpstr>
      <vt:lpstr>Traditional Arabic</vt:lpstr>
      <vt:lpstr>Sakkal Majalla</vt:lpstr>
      <vt:lpstr>Nunito SemiBold</vt:lpstr>
      <vt:lpstr>Curio template</vt:lpstr>
      <vt:lpstr>بسم الله الرحمن الرحيم </vt:lpstr>
      <vt:lpstr>عرض تقديمي في PowerPoint</vt:lpstr>
      <vt:lpstr>لافتات الحقائق </vt:lpstr>
      <vt:lpstr>يُؤْتِي الْحِكْمَةَ مَن يَشَاءُ ۚ وَمَن يُؤْتَ الْحِكْمَةَ فَقَدْ أُوتِيَ خَيْرًا كَثِيرًا ۗ وَمَا يَذَّكَّرُ إِلَّا أُولُو الْأَلْبَابِ</vt:lpstr>
      <vt:lpstr>عرض تقديمي في PowerPoint</vt:lpstr>
      <vt:lpstr>الدرس الأول البيانات والمعلومات والمعرفة</vt:lpstr>
      <vt:lpstr>عرض تقديمي في PowerPoint</vt:lpstr>
      <vt:lpstr>أهداف الدرس </vt:lpstr>
      <vt:lpstr>نشاط افتتاحي</vt:lpstr>
      <vt:lpstr>المطلوب : وضع المعطيات الأولية في صورة منظمة توضح معالم المعطيات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Hello!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LENOVO</dc:creator>
  <cp:lastModifiedBy>LENOVO</cp:lastModifiedBy>
  <cp:revision>66</cp:revision>
  <dcterms:modified xsi:type="dcterms:W3CDTF">2022-12-04T16:24:26Z</dcterms:modified>
</cp:coreProperties>
</file>