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359" r:id="rId2"/>
    <p:sldId id="390" r:id="rId3"/>
    <p:sldId id="368" r:id="rId4"/>
    <p:sldId id="450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70C0"/>
    <a:srgbClr val="0C77C3"/>
    <a:srgbClr val="59A2D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16B117B-B314-488E-ABF9-D4E270885B11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82A25A-EEB9-490E-93B8-E494672B8EE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157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BA51C7-6F08-531F-3C98-31559B0DD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310CE94-4EE6-8F36-DD00-272704DF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828C3D7-364A-5591-6E47-1A38B57D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E99AF4-BA64-87FA-650F-26C4F930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F800BE-7B4B-3B2F-60E3-863CB3FB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322BC0-315A-5E32-7D04-CEA98C96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26A3A9C-C91C-B8B6-B165-9198EEA77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F9C103-C236-5F61-CD73-B3AF9D6A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8F5497-E48E-2629-42A5-E81EEB83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216E1-DF32-0FF5-9A19-091D10A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5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CD26C7-EAB5-DE67-8FC6-31F9B1DF2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0512FF-F92D-D5B9-61C2-0CADB35C1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28F98C-EFA9-20A9-F117-402B6F35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85F432-CDAD-849B-4FFD-E3940CA0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53F422-1635-9284-4808-8CA08DE4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6188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1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CD9D723-B127-FFAA-E9D9-AE0BEA98E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D7AF96F-68BB-41A3-4E55-AA95C25C2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60" t="33672" r="50732" b="23390"/>
          <a:stretch/>
        </p:blipFill>
        <p:spPr>
          <a:xfrm>
            <a:off x="2905237" y="409689"/>
            <a:ext cx="648973" cy="3957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896B5A-27D4-CF73-0688-B15BCB52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8509" t="19238" r="27055" b="20953"/>
          <a:stretch/>
        </p:blipFill>
        <p:spPr>
          <a:xfrm>
            <a:off x="8675380" y="326818"/>
            <a:ext cx="603251" cy="45672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96555DC-2937-97E8-F00B-901610708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0318" t="27879" r="55305" b="27273"/>
          <a:stretch/>
        </p:blipFill>
        <p:spPr>
          <a:xfrm>
            <a:off x="5852296" y="336078"/>
            <a:ext cx="453541" cy="46935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279315-2D7D-C80C-A96E-12E8E9AD4635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3DC5A40-F2A8-4246-BFE9-AB00927F18EE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 2</a:t>
            </a:r>
          </a:p>
        </p:txBody>
      </p:sp>
    </p:spTree>
    <p:extLst>
      <p:ext uri="{BB962C8B-B14F-4D97-AF65-F5344CB8AC3E}">
        <p14:creationId xmlns:p14="http://schemas.microsoft.com/office/powerpoint/2010/main" val="183305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9B9528E-3DC9-0806-A796-5AC3DC68D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8" t="67809" r="-1"/>
          <a:stretch/>
        </p:blipFill>
        <p:spPr>
          <a:xfrm rot="16200000">
            <a:off x="9174480" y="875211"/>
            <a:ext cx="3827417" cy="220762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7DDAF15-E370-4FAB-B6A1-8AB0957F6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8" t="67809" r="-1"/>
          <a:stretch/>
        </p:blipFill>
        <p:spPr>
          <a:xfrm rot="5400000" flipV="1">
            <a:off x="9174480" y="3770811"/>
            <a:ext cx="3827417" cy="220762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16BCFBE-3046-458B-AC23-92063FD92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9" b="75732"/>
          <a:stretch/>
        </p:blipFill>
        <p:spPr>
          <a:xfrm rot="5400000" flipH="1">
            <a:off x="-272753" y="338319"/>
            <a:ext cx="1502426" cy="86095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2E6C87C-1928-AD79-3723-53F44BCFB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9" b="75732"/>
          <a:stretch/>
        </p:blipFill>
        <p:spPr>
          <a:xfrm rot="16200000" flipH="1" flipV="1">
            <a:off x="-271160" y="5680035"/>
            <a:ext cx="1502426" cy="860958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525271DE-2650-3431-1767-93AE6041F5FE}"/>
              </a:ext>
            </a:extLst>
          </p:cNvPr>
          <p:cNvGrpSpPr/>
          <p:nvPr userDrawn="1"/>
        </p:nvGrpSpPr>
        <p:grpSpPr>
          <a:xfrm rot="5400000">
            <a:off x="-1712648" y="3181921"/>
            <a:ext cx="4588191" cy="490138"/>
            <a:chOff x="2061242" y="345515"/>
            <a:chExt cx="7811589" cy="849083"/>
          </a:xfrm>
        </p:grpSpPr>
        <p:sp>
          <p:nvSpPr>
            <p:cNvPr id="25" name="Text Placeholder 1">
              <a:extLst>
                <a:ext uri="{FF2B5EF4-FFF2-40B4-BE49-F238E27FC236}">
                  <a16:creationId xmlns:a16="http://schemas.microsoft.com/office/drawing/2014/main" id="{8C271561-DE75-DE2A-3EDE-CCEB16478A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61242" y="482025"/>
              <a:ext cx="7811589" cy="576064"/>
            </a:xfrm>
            <a:prstGeom prst="rect">
              <a:avLst/>
            </a:prstGeom>
          </p:spPr>
          <p:txBody>
            <a:bodyPr vert="horz" lIns="91440" tIns="45720" rIns="91440" bIns="45720"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7D38CA03-4CA2-0375-20C9-78CA5F0D9212}"/>
                </a:ext>
              </a:extLst>
            </p:cNvPr>
            <p:cNvSpPr/>
            <p:nvPr userDrawn="1"/>
          </p:nvSpPr>
          <p:spPr>
            <a:xfrm>
              <a:off x="2130911" y="345515"/>
              <a:ext cx="7741919" cy="849083"/>
            </a:xfrm>
            <a:prstGeom prst="roundRect">
              <a:avLst/>
            </a:prstGeom>
            <a:solidFill>
              <a:srgbClr val="ED7D3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5E1080B6-5EF3-E63D-1AB0-40DB2D79EA1C}"/>
                </a:ext>
              </a:extLst>
            </p:cNvPr>
            <p:cNvSpPr/>
            <p:nvPr userDrawn="1"/>
          </p:nvSpPr>
          <p:spPr>
            <a:xfrm>
              <a:off x="9596348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B7FEA547-FABB-3E76-F581-9746A88ED8C4}"/>
                </a:ext>
              </a:extLst>
            </p:cNvPr>
            <p:cNvSpPr/>
            <p:nvPr userDrawn="1"/>
          </p:nvSpPr>
          <p:spPr>
            <a:xfrm>
              <a:off x="9571524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5F0A85B2-173D-66F2-8779-894D8090CA09}"/>
                </a:ext>
              </a:extLst>
            </p:cNvPr>
            <p:cNvSpPr/>
            <p:nvPr userDrawn="1"/>
          </p:nvSpPr>
          <p:spPr>
            <a:xfrm>
              <a:off x="2294003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BF21D423-7A8A-E65B-7744-B56518F168BD}"/>
                </a:ext>
              </a:extLst>
            </p:cNvPr>
            <p:cNvSpPr/>
            <p:nvPr userDrawn="1"/>
          </p:nvSpPr>
          <p:spPr>
            <a:xfrm>
              <a:off x="2269179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2846AB2-7945-1B87-8847-6F3B86F2AF6D}"/>
              </a:ext>
            </a:extLst>
          </p:cNvPr>
          <p:cNvSpPr txBox="1"/>
          <p:nvPr userDrawn="1"/>
        </p:nvSpPr>
        <p:spPr>
          <a:xfrm rot="16200000">
            <a:off x="10374227" y="1304567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845985-168D-38B9-A4B0-2ACC1A3D59D5}"/>
              </a:ext>
            </a:extLst>
          </p:cNvPr>
          <p:cNvSpPr txBox="1"/>
          <p:nvPr userDrawn="1"/>
        </p:nvSpPr>
        <p:spPr>
          <a:xfrm rot="16200000">
            <a:off x="10375765" y="5067892"/>
            <a:ext cx="320158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التنبؤ باستخدام إكسل 2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5F03DB5-678F-9CF4-D9B0-49DAEADE9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286" t="13768" r="33893" b="5715"/>
          <a:stretch/>
        </p:blipFill>
        <p:spPr>
          <a:xfrm>
            <a:off x="5279008" y="4383210"/>
            <a:ext cx="1633983" cy="23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5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3DAB828-FFD2-58DE-4B94-D1446AE6D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8" b="71781"/>
          <a:stretch/>
        </p:blipFill>
        <p:spPr>
          <a:xfrm flipV="1">
            <a:off x="0" y="-12872"/>
            <a:ext cx="12192000" cy="1521912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C884369-4825-8CB1-ED9C-30DB2D268CC5}"/>
              </a:ext>
            </a:extLst>
          </p:cNvPr>
          <p:cNvSpPr/>
          <p:nvPr userDrawn="1"/>
        </p:nvSpPr>
        <p:spPr>
          <a:xfrm>
            <a:off x="5474167" y="16878"/>
            <a:ext cx="1236134" cy="1236134"/>
          </a:xfrm>
          <a:prstGeom prst="ellipse">
            <a:avLst/>
          </a:prstGeom>
          <a:solidFill>
            <a:srgbClr val="ED7D3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41F39E6-16F0-6DB9-6707-69E7C8F917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8"/>
          <a:stretch/>
        </p:blipFill>
        <p:spPr>
          <a:xfrm>
            <a:off x="0" y="5336088"/>
            <a:ext cx="12192000" cy="152191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28A942-83BC-8085-3B33-673C5A99DE09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BBC4295-4FBD-3EAE-A904-9930564D8D87}"/>
              </a:ext>
            </a:extLst>
          </p:cNvPr>
          <p:cNvGrpSpPr/>
          <p:nvPr userDrawn="1"/>
        </p:nvGrpSpPr>
        <p:grpSpPr>
          <a:xfrm>
            <a:off x="2174060" y="1022112"/>
            <a:ext cx="7811589" cy="849083"/>
            <a:chOff x="2061242" y="345515"/>
            <a:chExt cx="7811589" cy="849083"/>
          </a:xfrm>
        </p:grpSpPr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2F2DBF32-1349-54F2-4161-77E7E1B6F56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61242" y="482025"/>
              <a:ext cx="7811589" cy="576064"/>
            </a:xfrm>
            <a:prstGeom prst="rect">
              <a:avLst/>
            </a:prstGeom>
          </p:spPr>
          <p:txBody>
            <a:bodyPr vert="horz" lIns="91440" tIns="45720" rIns="91440" bIns="45720"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6425E405-A705-D886-7DCC-570FD58E36E0}"/>
                </a:ext>
              </a:extLst>
            </p:cNvPr>
            <p:cNvSpPr/>
            <p:nvPr userDrawn="1"/>
          </p:nvSpPr>
          <p:spPr>
            <a:xfrm>
              <a:off x="2130911" y="345515"/>
              <a:ext cx="7741919" cy="849083"/>
            </a:xfrm>
            <a:prstGeom prst="roundRect">
              <a:avLst/>
            </a:prstGeom>
            <a:solidFill>
              <a:srgbClr val="ED7D3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496121CD-9C04-87E3-A3C0-F16A06FBFF43}"/>
                </a:ext>
              </a:extLst>
            </p:cNvPr>
            <p:cNvSpPr/>
            <p:nvPr userDrawn="1"/>
          </p:nvSpPr>
          <p:spPr>
            <a:xfrm>
              <a:off x="9596348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34837BA7-A822-5349-8C97-5CB45DF6BC4A}"/>
                </a:ext>
              </a:extLst>
            </p:cNvPr>
            <p:cNvSpPr/>
            <p:nvPr userDrawn="1"/>
          </p:nvSpPr>
          <p:spPr>
            <a:xfrm>
              <a:off x="9571524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8134CA7A-82C0-1A57-5EAF-EBA8505961DA}"/>
                </a:ext>
              </a:extLst>
            </p:cNvPr>
            <p:cNvSpPr/>
            <p:nvPr userDrawn="1"/>
          </p:nvSpPr>
          <p:spPr>
            <a:xfrm>
              <a:off x="2294004" y="826563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شكل بيضاوي 15">
              <a:extLst>
                <a:ext uri="{FF2B5EF4-FFF2-40B4-BE49-F238E27FC236}">
                  <a16:creationId xmlns:a16="http://schemas.microsoft.com/office/drawing/2014/main" id="{8E766E64-5917-F1D4-489C-C4870B10B8A4}"/>
                </a:ext>
              </a:extLst>
            </p:cNvPr>
            <p:cNvSpPr/>
            <p:nvPr userDrawn="1"/>
          </p:nvSpPr>
          <p:spPr>
            <a:xfrm>
              <a:off x="2269180" y="805460"/>
              <a:ext cx="146743" cy="14674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0D315F0-8D56-76A4-FAFA-E796ED32AD9B}"/>
              </a:ext>
            </a:extLst>
          </p:cNvPr>
          <p:cNvSpPr/>
          <p:nvPr userDrawn="1"/>
        </p:nvSpPr>
        <p:spPr>
          <a:xfrm>
            <a:off x="5617760" y="1012913"/>
            <a:ext cx="943182" cy="60150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176D1CF7-A94B-A8E8-9CBC-AACB9AF7DBC7}"/>
              </a:ext>
            </a:extLst>
          </p:cNvPr>
          <p:cNvSpPr/>
          <p:nvPr userDrawn="1"/>
        </p:nvSpPr>
        <p:spPr>
          <a:xfrm>
            <a:off x="5617760" y="1163520"/>
            <a:ext cx="948947" cy="67823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Google Shape;151;p6">
            <a:extLst>
              <a:ext uri="{FF2B5EF4-FFF2-40B4-BE49-F238E27FC236}">
                <a16:creationId xmlns:a16="http://schemas.microsoft.com/office/drawing/2014/main" id="{D1BC3AC8-7022-46CC-E787-9F49440CFB70}"/>
              </a:ext>
            </a:extLst>
          </p:cNvPr>
          <p:cNvSpPr/>
          <p:nvPr userDrawn="1"/>
        </p:nvSpPr>
        <p:spPr>
          <a:xfrm>
            <a:off x="2203397" y="1001409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 dirty="0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الدرس السابق</a:t>
            </a:r>
            <a:endParaRPr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4685B12-397C-2DA4-C0D5-8A912AE6E99A}"/>
              </a:ext>
            </a:extLst>
          </p:cNvPr>
          <p:cNvSpPr/>
          <p:nvPr userDrawn="1"/>
        </p:nvSpPr>
        <p:spPr>
          <a:xfrm>
            <a:off x="5610146" y="977735"/>
            <a:ext cx="954778" cy="61127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7F8DE89-93DC-1DEA-5578-28B8DEDE4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7" t="34164" b="34164"/>
          <a:stretch/>
        </p:blipFill>
        <p:spPr>
          <a:xfrm>
            <a:off x="5499071" y="55224"/>
            <a:ext cx="1106695" cy="105987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76598C0-39D6-4334-5F3C-3C1700475985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 2</a:t>
            </a:r>
          </a:p>
        </p:txBody>
      </p:sp>
    </p:spTree>
    <p:extLst>
      <p:ext uri="{BB962C8B-B14F-4D97-AF65-F5344CB8AC3E}">
        <p14:creationId xmlns:p14="http://schemas.microsoft.com/office/powerpoint/2010/main" val="32270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محتوى الدر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A9CCEA6-88C2-2705-2935-7F7EDDC3B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56A359D-EE50-B03A-DBED-12ABAF38F89B}"/>
              </a:ext>
            </a:extLst>
          </p:cNvPr>
          <p:cNvSpPr txBox="1"/>
          <p:nvPr userDrawn="1"/>
        </p:nvSpPr>
        <p:spPr>
          <a:xfrm>
            <a:off x="8990421" y="6421575"/>
            <a:ext cx="320466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الــــــوحـــــــدة الأولــــــــــى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5A57B25-9483-771F-E340-CDBBE27798E0}"/>
              </a:ext>
            </a:extLst>
          </p:cNvPr>
          <p:cNvSpPr txBox="1"/>
          <p:nvPr userDrawn="1"/>
        </p:nvSpPr>
        <p:spPr>
          <a:xfrm>
            <a:off x="-96120" y="6431522"/>
            <a:ext cx="337570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dirty="0"/>
              <a:t>الـتـنـبـؤ بـاسـتـخـدام إكـسـل  3</a:t>
            </a:r>
          </a:p>
        </p:txBody>
      </p:sp>
    </p:spTree>
    <p:extLst>
      <p:ext uri="{BB962C8B-B14F-4D97-AF65-F5344CB8AC3E}">
        <p14:creationId xmlns:p14="http://schemas.microsoft.com/office/powerpoint/2010/main" val="181866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679102-B42E-D2D9-701B-2FBB6816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0A0D8F-48A2-C179-AA84-EB9373A30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E43094-D1FB-1990-EDDE-FE77DFAB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AE32EED-747D-FD88-F122-E70C8A1F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79B53EA-C376-97C6-6CA5-41B45B57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05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16AFEE-BD76-B4CE-4FA6-4C1F065E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DA9595F-B7D9-05AE-C8CE-5C152F524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47E4CB-CF4B-3269-79B9-DE4C4E74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BEB8318-759F-3BCF-9B5A-A14D4967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155CA4-7315-3CFC-C10F-CFA7F2D1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724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3327E6-618C-B1F6-C79E-D54FEA91E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E77DD95-01D6-E599-442E-9733AC722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68EEEA-88F1-6A77-B424-04C3AF65D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ADDA82-B555-9E11-B6ED-AAA7A5F5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7976E9-CD37-8726-262C-1C2F2260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F2EB1E-E894-8E38-2594-04AFA83D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19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60C82-47D3-DB3D-E4AA-E244B547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060368-963E-44A2-C13A-795B5568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5D05DF-5C81-413A-9CE9-195EA7B93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2A2BC0-24A6-C324-6BEE-252E140EB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D599900-BB62-FECB-8AB4-580C59C0C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B668A77-3BE0-8987-F65C-63798859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6484F30-3A96-1A52-1505-76CBB488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5ED7259-B9E9-B9AF-BF4E-05FCF034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458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35F67A-C6D7-1DCD-5246-E32BD45D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5B493E-50F0-7953-8BF0-9AD2BA12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031233B-E8A4-E6DC-81F6-A61B8085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B36C70F-784F-630E-1F16-7196DDDF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0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DA46312-401A-867C-901C-841FE9D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D842ED-5FC0-320F-C13F-A0F94FC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62E3CF5-9E51-44B9-F217-CD155C9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75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C2FCD4-DEFB-898B-9EB1-9D7C01F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DD373A-1437-4583-F169-74A80F0FD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258341-08C6-3D8D-AE11-C5660ADA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01F3E6B-BA37-1AEF-2435-11DD6F9E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1779A2-BFC6-E7D5-40C3-EF763D88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BED20C-9B47-027B-3640-3426A7C2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37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297264-4178-CC5D-E337-ABEBED3B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E5251B-BC78-251F-005D-6C5913958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0C2BEA7-88DE-339D-CB09-AA011F703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FAF2F7-05F4-E338-C0A9-BA774E3B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937B2A-A582-BF71-E1AF-A0EAE875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4727E3-2E9F-EB14-28EB-291A0CD0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030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5C783A-7B39-5FBF-B15C-CCA089D0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6E2F15B-653E-E862-1F79-21E03722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614708-91F3-F937-B2DB-755E6D0E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6369A-CCB2-4913-B37E-16E63E6CA153}" type="datetimeFigureOut">
              <a:rPr lang="ar-SA" smtClean="0"/>
              <a:t>27/01/45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988097-FCD7-A040-0229-C8DE51004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C6F3F0-74F1-AE35-7E35-B0A7DE01B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5FCB1-7BBC-4BEB-9DDA-0CA8AF647F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6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7" r:id="rId13"/>
    <p:sldLayoutId id="2147483668" r:id="rId14"/>
    <p:sldLayoutId id="2147483661" r:id="rId15"/>
    <p:sldLayoutId id="2147483665" r:id="rId1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izoeD7mm5c4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ثريد مطول عن الـ Data Science ما هي و أهميتها واستخداماتها في الحياة  العملية - المسلسل من Ali Greo | علي جريو @AliGreo - رتبها">
            <a:extLst>
              <a:ext uri="{FF2B5EF4-FFF2-40B4-BE49-F238E27FC236}">
                <a16:creationId xmlns:a16="http://schemas.microsoft.com/office/drawing/2014/main" id="{760DDF78-7289-4DFA-E715-7FEE8886F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3377"/>
          <a:stretch/>
        </p:blipFill>
        <p:spPr bwMode="auto">
          <a:xfrm>
            <a:off x="0" y="1321732"/>
            <a:ext cx="5941131" cy="550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54E6818-94CC-52D6-3BD9-AB54DE231665}"/>
              </a:ext>
            </a:extLst>
          </p:cNvPr>
          <p:cNvSpPr/>
          <p:nvPr/>
        </p:nvSpPr>
        <p:spPr>
          <a:xfrm>
            <a:off x="6096000" y="-16044"/>
            <a:ext cx="6096000" cy="6874044"/>
          </a:xfrm>
          <a:prstGeom prst="rect">
            <a:avLst/>
          </a:prstGeom>
          <a:solidFill>
            <a:srgbClr val="4D5B8A"/>
          </a:solidFill>
          <a:ln>
            <a:solidFill>
              <a:srgbClr val="C2D5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bg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3F488E2-29A2-AE00-B778-2C7DFE27F2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36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ko-K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               الوحدة الأولى</a:t>
            </a:r>
            <a:r>
              <a:rPr lang="ar-SA" altLang="ko-K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 علم البيانات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598B25F-EE68-2534-A095-BF5376AE05E2}"/>
              </a:ext>
            </a:extLst>
          </p:cNvPr>
          <p:cNvGrpSpPr/>
          <p:nvPr/>
        </p:nvGrpSpPr>
        <p:grpSpPr>
          <a:xfrm>
            <a:off x="9413129" y="3056"/>
            <a:ext cx="2709263" cy="2581251"/>
            <a:chOff x="9391766" y="-26894"/>
            <a:chExt cx="2832377" cy="2698548"/>
          </a:xfrm>
        </p:grpSpPr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5B99238-E011-A384-F277-4CA08487DACB}"/>
                </a:ext>
              </a:extLst>
            </p:cNvPr>
            <p:cNvSpPr/>
            <p:nvPr/>
          </p:nvSpPr>
          <p:spPr>
            <a:xfrm>
              <a:off x="10137781" y="-26894"/>
              <a:ext cx="1367269" cy="2057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التعليم الثانوي</a:t>
              </a:r>
            </a:p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ar-SA" sz="1400" b="1" dirty="0">
                  <a:solidFill>
                    <a:schemeClr val="tx1"/>
                  </a:solidFill>
                </a:rPr>
                <a:t>السنة الثانية</a:t>
              </a:r>
            </a:p>
            <a:p>
              <a:pPr algn="ctr"/>
              <a:endParaRPr lang="ar-SA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مثلث متساوي الساقين 13">
              <a:extLst>
                <a:ext uri="{FF2B5EF4-FFF2-40B4-BE49-F238E27FC236}">
                  <a16:creationId xmlns:a16="http://schemas.microsoft.com/office/drawing/2014/main" id="{C79C8E9B-653C-D792-94A7-1BAC60DBF010}"/>
                </a:ext>
              </a:extLst>
            </p:cNvPr>
            <p:cNvSpPr/>
            <p:nvPr/>
          </p:nvSpPr>
          <p:spPr>
            <a:xfrm>
              <a:off x="9391766" y="1455336"/>
              <a:ext cx="1410928" cy="1216318"/>
            </a:xfrm>
            <a:prstGeom prst="triangle">
              <a:avLst>
                <a:gd name="adj" fmla="val 100000"/>
              </a:avLst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مثلث متساوي الساقين 14">
              <a:extLst>
                <a:ext uri="{FF2B5EF4-FFF2-40B4-BE49-F238E27FC236}">
                  <a16:creationId xmlns:a16="http://schemas.microsoft.com/office/drawing/2014/main" id="{7940C9F8-1ECA-4E24-B1B5-19C37AF0136E}"/>
                </a:ext>
              </a:extLst>
            </p:cNvPr>
            <p:cNvSpPr/>
            <p:nvPr/>
          </p:nvSpPr>
          <p:spPr>
            <a:xfrm flipH="1">
              <a:off x="10813215" y="1451827"/>
              <a:ext cx="1410928" cy="1216318"/>
            </a:xfrm>
            <a:prstGeom prst="triangle">
              <a:avLst>
                <a:gd name="adj" fmla="val 100000"/>
              </a:avLst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BD14C27-1310-847B-913B-C07FF8C49F29}"/>
              </a:ext>
            </a:extLst>
          </p:cNvPr>
          <p:cNvSpPr txBox="1"/>
          <p:nvPr/>
        </p:nvSpPr>
        <p:spPr>
          <a:xfrm>
            <a:off x="5936915" y="2612936"/>
            <a:ext cx="6414466" cy="21121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ko-KR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الدرس الثالث :</a:t>
            </a:r>
          </a:p>
          <a:p>
            <a:pPr algn="ctr">
              <a:lnSpc>
                <a:spcPct val="200000"/>
              </a:lnSpc>
            </a:pPr>
            <a:r>
              <a:rPr lang="ar-SA" altLang="ko-KR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التنبؤ باستخدام إكسل 3</a:t>
            </a:r>
            <a:endParaRPr lang="ko-KR" alt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8BC6AEA-3531-5839-4D09-DFD866514952}"/>
              </a:ext>
            </a:extLst>
          </p:cNvPr>
          <p:cNvSpPr/>
          <p:nvPr/>
        </p:nvSpPr>
        <p:spPr>
          <a:xfrm>
            <a:off x="641684" y="1303862"/>
            <a:ext cx="2041291" cy="1273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4AC8DD1-5ADA-1DC6-00E5-CDF7E00AEF3F}"/>
              </a:ext>
            </a:extLst>
          </p:cNvPr>
          <p:cNvGrpSpPr/>
          <p:nvPr/>
        </p:nvGrpSpPr>
        <p:grpSpPr>
          <a:xfrm>
            <a:off x="147307" y="-1068"/>
            <a:ext cx="2535668" cy="2497497"/>
            <a:chOff x="6775325" y="-13448"/>
            <a:chExt cx="2650894" cy="2610988"/>
          </a:xfrm>
        </p:grpSpPr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5508301-69BB-1216-D3F7-CC34789339A4}"/>
                </a:ext>
              </a:extLst>
            </p:cNvPr>
            <p:cNvSpPr/>
            <p:nvPr/>
          </p:nvSpPr>
          <p:spPr>
            <a:xfrm>
              <a:off x="7435768" y="-13448"/>
              <a:ext cx="1367269" cy="2030507"/>
            </a:xfrm>
            <a:prstGeom prst="rect">
              <a:avLst/>
            </a:prstGeom>
            <a:solidFill>
              <a:srgbClr val="4D5B8A"/>
            </a:solidFill>
            <a:ln>
              <a:solidFill>
                <a:srgbClr val="4D5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400" b="1" dirty="0">
                  <a:solidFill>
                    <a:schemeClr val="bg1"/>
                  </a:solidFill>
                </a:rPr>
                <a:t> الفصل 1</a:t>
              </a:r>
            </a:p>
            <a:p>
              <a:pPr algn="ctr"/>
              <a:endParaRPr lang="ar-SA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ar-SA" sz="1400" b="1" dirty="0">
                  <a:solidFill>
                    <a:schemeClr val="bg1"/>
                  </a:solidFill>
                </a:rPr>
                <a:t>التقنية الرقمية 2-1</a:t>
              </a:r>
            </a:p>
            <a:p>
              <a:pPr algn="ctr"/>
              <a:endParaRPr lang="ar-SA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مثلث متساوي الساقين 21">
              <a:extLst>
                <a:ext uri="{FF2B5EF4-FFF2-40B4-BE49-F238E27FC236}">
                  <a16:creationId xmlns:a16="http://schemas.microsoft.com/office/drawing/2014/main" id="{35C80F70-029F-56E0-BCF4-C8688C4109D5}"/>
                </a:ext>
              </a:extLst>
            </p:cNvPr>
            <p:cNvSpPr/>
            <p:nvPr/>
          </p:nvSpPr>
          <p:spPr>
            <a:xfrm>
              <a:off x="6775325" y="1458845"/>
              <a:ext cx="1320885" cy="113869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3" name="مثلث متساوي الساقين 22">
              <a:extLst>
                <a:ext uri="{FF2B5EF4-FFF2-40B4-BE49-F238E27FC236}">
                  <a16:creationId xmlns:a16="http://schemas.microsoft.com/office/drawing/2014/main" id="{743F5682-277A-1DB4-56C2-4C4185773D7E}"/>
                </a:ext>
              </a:extLst>
            </p:cNvPr>
            <p:cNvSpPr/>
            <p:nvPr/>
          </p:nvSpPr>
          <p:spPr>
            <a:xfrm flipH="1">
              <a:off x="8105334" y="1455336"/>
              <a:ext cx="1320885" cy="113869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:a16="http://schemas.microsoft.com/office/drawing/2014/main" id="{3C2D7D8E-76A5-7867-A735-0E105010C19D}"/>
              </a:ext>
            </a:extLst>
          </p:cNvPr>
          <p:cNvSpPr/>
          <p:nvPr/>
        </p:nvSpPr>
        <p:spPr>
          <a:xfrm>
            <a:off x="641684" y="1985543"/>
            <a:ext cx="2957859" cy="59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822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1F5B0796-08C7-257D-552D-E2DC4C9E4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47719"/>
          <a:stretch/>
        </p:blipFill>
        <p:spPr>
          <a:xfrm>
            <a:off x="1089639" y="2875436"/>
            <a:ext cx="2742133" cy="2741793"/>
          </a:xfrm>
          <a:prstGeom prst="rect">
            <a:avLst/>
          </a:prstGeom>
        </p:spPr>
      </p:pic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D2A4E955-20DD-0DB0-D814-F202A0F5357A}"/>
              </a:ext>
            </a:extLst>
          </p:cNvPr>
          <p:cNvSpPr txBox="1"/>
          <p:nvPr/>
        </p:nvSpPr>
        <p:spPr>
          <a:xfrm>
            <a:off x="295543" y="2386761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مفهوم الانحدار الخطي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3" name="Google Shape;112;p4">
            <a:extLst>
              <a:ext uri="{FF2B5EF4-FFF2-40B4-BE49-F238E27FC236}">
                <a16:creationId xmlns:a16="http://schemas.microsoft.com/office/drawing/2014/main" id="{1CA70DE2-C75A-2D2C-0A50-CE4C55B24A7C}"/>
              </a:ext>
            </a:extLst>
          </p:cNvPr>
          <p:cNvSpPr txBox="1"/>
          <p:nvPr/>
        </p:nvSpPr>
        <p:spPr>
          <a:xfrm>
            <a:off x="253891" y="3608469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معرفة مفهوم التشفير و أنواعه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4" name="Google Shape;115;p4">
            <a:extLst>
              <a:ext uri="{FF2B5EF4-FFF2-40B4-BE49-F238E27FC236}">
                <a16:creationId xmlns:a16="http://schemas.microsoft.com/office/drawing/2014/main" id="{2356B99B-33D7-26C8-9778-BDE5BF4E5279}"/>
              </a:ext>
            </a:extLst>
          </p:cNvPr>
          <p:cNvSpPr/>
          <p:nvPr/>
        </p:nvSpPr>
        <p:spPr>
          <a:xfrm>
            <a:off x="11012292" y="2373278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 dirty="0"/>
          </a:p>
        </p:txBody>
      </p:sp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D63A5493-A30A-BC09-21F7-E19AF84DB972}"/>
              </a:ext>
            </a:extLst>
          </p:cNvPr>
          <p:cNvSpPr/>
          <p:nvPr/>
        </p:nvSpPr>
        <p:spPr>
          <a:xfrm>
            <a:off x="11012292" y="3782823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422</a:t>
            </a:r>
            <a:endParaRPr sz="1200" dirty="0"/>
          </a:p>
        </p:txBody>
      </p:sp>
      <p:sp>
        <p:nvSpPr>
          <p:cNvPr id="10" name="Google Shape;112;p4">
            <a:extLst>
              <a:ext uri="{FF2B5EF4-FFF2-40B4-BE49-F238E27FC236}">
                <a16:creationId xmlns:a16="http://schemas.microsoft.com/office/drawing/2014/main" id="{70198C18-BA93-9E02-2F9D-381DC276EF3F}"/>
              </a:ext>
            </a:extLst>
          </p:cNvPr>
          <p:cNvSpPr txBox="1"/>
          <p:nvPr/>
        </p:nvSpPr>
        <p:spPr>
          <a:xfrm>
            <a:off x="253891" y="5269938"/>
            <a:ext cx="10515600" cy="48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ar-SA" sz="2800" dirty="0">
                <a:solidFill>
                  <a:schemeClr val="dk1"/>
                </a:solidFill>
                <a:latin typeface="Calibri"/>
                <a:ea typeface="Calibri"/>
                <a:sym typeface="Calibri"/>
              </a:rPr>
              <a:t>تشفير البيانات في إكسل</a:t>
            </a:r>
            <a:endParaRPr lang="ar-SA" sz="2800" dirty="0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11" name="Google Shape;116;p4">
            <a:extLst>
              <a:ext uri="{FF2B5EF4-FFF2-40B4-BE49-F238E27FC236}">
                <a16:creationId xmlns:a16="http://schemas.microsoft.com/office/drawing/2014/main" id="{FD18C7F7-696E-795A-BC53-0308D0F7B30F}"/>
              </a:ext>
            </a:extLst>
          </p:cNvPr>
          <p:cNvSpPr/>
          <p:nvPr/>
        </p:nvSpPr>
        <p:spPr>
          <a:xfrm>
            <a:off x="11012292" y="5288989"/>
            <a:ext cx="525561" cy="407553"/>
          </a:xfrm>
          <a:prstGeom prst="flowChartAlternateProcess">
            <a:avLst/>
          </a:prstGeom>
          <a:solidFill>
            <a:srgbClr val="ED7D31"/>
          </a:solidFill>
          <a:ln w="12700" cap="flat" cmpd="sng">
            <a:solidFill>
              <a:srgbClr val="F9A8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881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4;p18">
            <a:extLst>
              <a:ext uri="{FF2B5EF4-FFF2-40B4-BE49-F238E27FC236}">
                <a16:creationId xmlns:a16="http://schemas.microsoft.com/office/drawing/2014/main" id="{1A832D1E-BC1E-BC0C-058F-0EB75E614353}"/>
              </a:ext>
            </a:extLst>
          </p:cNvPr>
          <p:cNvSpPr txBox="1"/>
          <p:nvPr/>
        </p:nvSpPr>
        <p:spPr>
          <a:xfrm>
            <a:off x="0" y="1851353"/>
            <a:ext cx="12191999" cy="1105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sz="36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هل العبارة الموجودة أمامك صحيحة أم خاطئة</a:t>
            </a:r>
            <a:endParaRPr b="1" dirty="0"/>
          </a:p>
        </p:txBody>
      </p:sp>
      <p:sp>
        <p:nvSpPr>
          <p:cNvPr id="3" name="Google Shape;374;p18">
            <a:extLst>
              <a:ext uri="{FF2B5EF4-FFF2-40B4-BE49-F238E27FC236}">
                <a16:creationId xmlns:a16="http://schemas.microsoft.com/office/drawing/2014/main" id="{3C427942-6C02-CC22-8FA2-14C26DDB881A}"/>
              </a:ext>
            </a:extLst>
          </p:cNvPr>
          <p:cNvSpPr txBox="1"/>
          <p:nvPr/>
        </p:nvSpPr>
        <p:spPr>
          <a:xfrm>
            <a:off x="2256470" y="2963287"/>
            <a:ext cx="9513164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ar-SA" sz="2500" dirty="0">
                <a:solidFill>
                  <a:schemeClr val="bg1"/>
                </a:solidFill>
                <a:latin typeface="Calibri"/>
                <a:ea typeface="Calibri"/>
                <a:sym typeface="Calibri"/>
              </a:rPr>
              <a:t>1- التشفير الغير متماثل يستخدم مفتاح واحد للتشفير و فك التشفير</a:t>
            </a:r>
            <a:endParaRPr lang="ar-SA" sz="2500" dirty="0">
              <a:solidFill>
                <a:schemeClr val="bg1"/>
              </a:solidFill>
              <a:latin typeface="Calibri"/>
              <a:ea typeface="Calibri"/>
            </a:endParaRPr>
          </a:p>
        </p:txBody>
      </p:sp>
      <p:sp>
        <p:nvSpPr>
          <p:cNvPr id="4" name="Google Shape;374;p18">
            <a:extLst>
              <a:ext uri="{FF2B5EF4-FFF2-40B4-BE49-F238E27FC236}">
                <a16:creationId xmlns:a16="http://schemas.microsoft.com/office/drawing/2014/main" id="{15E8EEB0-3DF1-C0C2-72FD-F00E8D311402}"/>
              </a:ext>
            </a:extLst>
          </p:cNvPr>
          <p:cNvSpPr txBox="1"/>
          <p:nvPr/>
        </p:nvSpPr>
        <p:spPr>
          <a:xfrm>
            <a:off x="2257211" y="4070885"/>
            <a:ext cx="9513164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ar-SA"/>
            </a:defPPr>
            <a:lvl1pPr lvl="0">
              <a:lnSpc>
                <a:spcPct val="150000"/>
              </a:lnSpc>
              <a:buClr>
                <a:srgbClr val="F9A826"/>
              </a:buClr>
              <a:buSzPts val="3600"/>
              <a:defRPr sz="2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500" dirty="0">
                <a:cs typeface="+mn-cs"/>
                <a:sym typeface="Calibri"/>
              </a:rPr>
              <a:t>2- الشفير المتماثل يستخدم مفتاحي التشفير العام و الخاص</a:t>
            </a:r>
          </a:p>
        </p:txBody>
      </p:sp>
      <p:sp>
        <p:nvSpPr>
          <p:cNvPr id="5" name="Google Shape;374;p18">
            <a:extLst>
              <a:ext uri="{FF2B5EF4-FFF2-40B4-BE49-F238E27FC236}">
                <a16:creationId xmlns:a16="http://schemas.microsoft.com/office/drawing/2014/main" id="{5EECA611-AEC8-A3B2-DAF9-21AD086AA1BE}"/>
              </a:ext>
            </a:extLst>
          </p:cNvPr>
          <p:cNvSpPr txBox="1"/>
          <p:nvPr/>
        </p:nvSpPr>
        <p:spPr>
          <a:xfrm>
            <a:off x="521062" y="2963287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</a:pPr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74;p18">
            <a:extLst>
              <a:ext uri="{FF2B5EF4-FFF2-40B4-BE49-F238E27FC236}">
                <a16:creationId xmlns:a16="http://schemas.microsoft.com/office/drawing/2014/main" id="{0A47467E-755C-FF7F-EDEA-CEC9AA5BECA9}"/>
              </a:ext>
            </a:extLst>
          </p:cNvPr>
          <p:cNvSpPr txBox="1"/>
          <p:nvPr/>
        </p:nvSpPr>
        <p:spPr>
          <a:xfrm>
            <a:off x="521061" y="4070885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>
              <a:defRPr lang="ar-SA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  <a:defRPr sz="3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1" name="Google Shape;374;p18">
            <a:extLst>
              <a:ext uri="{FF2B5EF4-FFF2-40B4-BE49-F238E27FC236}">
                <a16:creationId xmlns:a16="http://schemas.microsoft.com/office/drawing/2014/main" id="{2EEBFA8D-C297-6CA3-8E92-04CF83E8ECFD}"/>
              </a:ext>
            </a:extLst>
          </p:cNvPr>
          <p:cNvSpPr txBox="1"/>
          <p:nvPr/>
        </p:nvSpPr>
        <p:spPr>
          <a:xfrm>
            <a:off x="2256470" y="5154310"/>
            <a:ext cx="9513164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ar-SA"/>
            </a:defPPr>
            <a:lvl1pPr lvl="0">
              <a:lnSpc>
                <a:spcPct val="150000"/>
              </a:lnSpc>
              <a:buClr>
                <a:srgbClr val="F9A826"/>
              </a:buClr>
              <a:buSzPts val="3600"/>
              <a:defRPr sz="28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500" dirty="0">
                <a:cs typeface="+mn-cs"/>
              </a:rPr>
              <a:t>3- التشفير هو وسيلة لحماية البيانات واظهارها بشكل مختلف عن شكلها الأصلي</a:t>
            </a:r>
          </a:p>
        </p:txBody>
      </p:sp>
      <p:sp>
        <p:nvSpPr>
          <p:cNvPr id="12" name="Google Shape;374;p18">
            <a:extLst>
              <a:ext uri="{FF2B5EF4-FFF2-40B4-BE49-F238E27FC236}">
                <a16:creationId xmlns:a16="http://schemas.microsoft.com/office/drawing/2014/main" id="{A0E9D2E8-2D40-D85A-19C8-D6F87C3A1ECC}"/>
              </a:ext>
            </a:extLst>
          </p:cNvPr>
          <p:cNvSpPr txBox="1"/>
          <p:nvPr/>
        </p:nvSpPr>
        <p:spPr>
          <a:xfrm>
            <a:off x="491292" y="5154310"/>
            <a:ext cx="1434463" cy="802663"/>
          </a:xfrm>
          <a:prstGeom prst="rect">
            <a:avLst/>
          </a:prstGeom>
          <a:solidFill>
            <a:srgbClr val="4D5B8A"/>
          </a:solidFill>
          <a:ln>
            <a:solidFill>
              <a:srgbClr val="065381"/>
            </a:solidFill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>
              <a:defRPr lang="ar-SA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9A826"/>
              </a:buClr>
              <a:buSzPts val="3600"/>
              <a:buFont typeface="Calibri"/>
              <a:buNone/>
              <a:defRPr sz="360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6" name="رسم 15" descr="إغلاق خطوط عريضة">
            <a:extLst>
              <a:ext uri="{FF2B5EF4-FFF2-40B4-BE49-F238E27FC236}">
                <a16:creationId xmlns:a16="http://schemas.microsoft.com/office/drawing/2014/main" id="{98D3B635-41E6-EA9D-9D4C-2D3F1DB6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92" y="2940494"/>
            <a:ext cx="914400" cy="914400"/>
          </a:xfrm>
          <a:prstGeom prst="rect">
            <a:avLst/>
          </a:prstGeom>
        </p:spPr>
      </p:pic>
      <p:pic>
        <p:nvPicPr>
          <p:cNvPr id="10" name="رسم 9" descr="إغلاق خطوط عريضة">
            <a:extLst>
              <a:ext uri="{FF2B5EF4-FFF2-40B4-BE49-F238E27FC236}">
                <a16:creationId xmlns:a16="http://schemas.microsoft.com/office/drawing/2014/main" id="{62D1FD88-24C8-9C5B-ECAB-17F5EE081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092" y="4015156"/>
            <a:ext cx="914400" cy="914400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90DBD30-E246-BCAC-6FAF-B30382AF6909}"/>
              </a:ext>
            </a:extLst>
          </p:cNvPr>
          <p:cNvGrpSpPr/>
          <p:nvPr/>
        </p:nvGrpSpPr>
        <p:grpSpPr>
          <a:xfrm>
            <a:off x="875163" y="5405813"/>
            <a:ext cx="846907" cy="456412"/>
            <a:chOff x="1353442" y="4651026"/>
            <a:chExt cx="846907" cy="456412"/>
          </a:xfrm>
        </p:grpSpPr>
        <p:cxnSp>
          <p:nvCxnSpPr>
            <p:cNvPr id="14" name="رابط مستقيم 13">
              <a:extLst>
                <a:ext uri="{FF2B5EF4-FFF2-40B4-BE49-F238E27FC236}">
                  <a16:creationId xmlns:a16="http://schemas.microsoft.com/office/drawing/2014/main" id="{57836B01-D45B-D03E-FD6A-71F518499AB1}"/>
                </a:ext>
              </a:extLst>
            </p:cNvPr>
            <p:cNvCxnSpPr>
              <a:cxnSpLocks/>
            </p:cNvCxnSpPr>
            <p:nvPr/>
          </p:nvCxnSpPr>
          <p:spPr>
            <a:xfrm>
              <a:off x="1353442" y="4811365"/>
              <a:ext cx="251460" cy="29607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DD55AC19-6A45-18C5-11B7-917D37F468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0271" y="4651026"/>
              <a:ext cx="640078" cy="45330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1;p6">
            <a:extLst>
              <a:ext uri="{FF2B5EF4-FFF2-40B4-BE49-F238E27FC236}">
                <a16:creationId xmlns:a16="http://schemas.microsoft.com/office/drawing/2014/main" id="{27BAD4FF-6449-243F-5086-51B3FA736108}"/>
              </a:ext>
            </a:extLst>
          </p:cNvPr>
          <p:cNvSpPr/>
          <p:nvPr/>
        </p:nvSpPr>
        <p:spPr>
          <a:xfrm>
            <a:off x="2216460" y="226403"/>
            <a:ext cx="7758954" cy="91330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ar-SA" sz="4400" b="1" dirty="0">
              <a:solidFill>
                <a:schemeClr val="bg1"/>
              </a:solidFill>
            </a:endParaRPr>
          </a:p>
          <a:p>
            <a:pPr algn="ctr"/>
            <a:r>
              <a:rPr lang="ar-SA" sz="4400" b="1" dirty="0">
                <a:solidFill>
                  <a:schemeClr val="bg1"/>
                </a:solidFill>
              </a:rPr>
              <a:t>تطبيق الجزء العملي من الوحدة 1</a:t>
            </a:r>
          </a:p>
          <a:p>
            <a:pPr lvl="0" algn="ctr"/>
            <a:endParaRPr sz="4400" b="1" dirty="0">
              <a:solidFill>
                <a:schemeClr val="lt1"/>
              </a:solidFill>
              <a:latin typeface="Sakkal Majalla"/>
              <a:ea typeface="Sakkal Majalla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7879F45-A7FB-46BE-3277-06534041EB21}"/>
              </a:ext>
            </a:extLst>
          </p:cNvPr>
          <p:cNvSpPr txBox="1"/>
          <p:nvPr/>
        </p:nvSpPr>
        <p:spPr>
          <a:xfrm>
            <a:off x="1812326" y="2351782"/>
            <a:ext cx="904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https://www.youtube.com/watch?v=izoeD7mm5c4</a:t>
            </a:r>
            <a:endParaRPr lang="ar-SA" sz="3200" dirty="0"/>
          </a:p>
          <a:p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15EFED2-C456-2D58-AE45-4C8856218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2" t="28762" r="18035" b="8000"/>
          <a:stretch/>
        </p:blipFill>
        <p:spPr>
          <a:xfrm>
            <a:off x="4476142" y="3507396"/>
            <a:ext cx="3239590" cy="33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97</Words>
  <Application>Microsoft Office PowerPoint</Application>
  <PresentationFormat>شاشة عريضة</PresentationFormat>
  <Paragraphs>22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 Jannat LT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أريج العنزي</dc:creator>
  <cp:lastModifiedBy>أريج العنزي</cp:lastModifiedBy>
  <cp:revision>14</cp:revision>
  <dcterms:created xsi:type="dcterms:W3CDTF">2023-08-12T11:01:49Z</dcterms:created>
  <dcterms:modified xsi:type="dcterms:W3CDTF">2023-08-13T19:48:30Z</dcterms:modified>
</cp:coreProperties>
</file>