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handoutMasterIdLst>
    <p:handoutMasterId r:id="rId39"/>
  </p:handoutMasterIdLst>
  <p:sldIdLst>
    <p:sldId id="359" r:id="rId2"/>
    <p:sldId id="368" r:id="rId3"/>
    <p:sldId id="270" r:id="rId4"/>
    <p:sldId id="296" r:id="rId5"/>
    <p:sldId id="271" r:id="rId6"/>
    <p:sldId id="298" r:id="rId7"/>
    <p:sldId id="299" r:id="rId8"/>
    <p:sldId id="300" r:id="rId9"/>
    <p:sldId id="302" r:id="rId10"/>
    <p:sldId id="301" r:id="rId11"/>
    <p:sldId id="361" r:id="rId12"/>
    <p:sldId id="303" r:id="rId13"/>
    <p:sldId id="305" r:id="rId14"/>
    <p:sldId id="308" r:id="rId15"/>
    <p:sldId id="306" r:id="rId16"/>
    <p:sldId id="309" r:id="rId17"/>
    <p:sldId id="307" r:id="rId18"/>
    <p:sldId id="311" r:id="rId19"/>
    <p:sldId id="310" r:id="rId20"/>
    <p:sldId id="312" r:id="rId21"/>
    <p:sldId id="364" r:id="rId22"/>
    <p:sldId id="369" r:id="rId23"/>
    <p:sldId id="313" r:id="rId24"/>
    <p:sldId id="314" r:id="rId25"/>
    <p:sldId id="362" r:id="rId26"/>
    <p:sldId id="315" r:id="rId27"/>
    <p:sldId id="365" r:id="rId28"/>
    <p:sldId id="363" r:id="rId29"/>
    <p:sldId id="317" r:id="rId30"/>
    <p:sldId id="320" r:id="rId31"/>
    <p:sldId id="318" r:id="rId32"/>
    <p:sldId id="319" r:id="rId33"/>
    <p:sldId id="321" r:id="rId34"/>
    <p:sldId id="322" r:id="rId35"/>
    <p:sldId id="358" r:id="rId36"/>
    <p:sldId id="367" r:id="rId37"/>
    <p:sldId id="366" r:id="rId38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7D31"/>
    <a:srgbClr val="606060"/>
    <a:srgbClr val="065381"/>
    <a:srgbClr val="ED6F29"/>
    <a:srgbClr val="4D5B8A"/>
    <a:srgbClr val="E6E6E6"/>
    <a:srgbClr val="75A5BB"/>
    <a:srgbClr val="A5955E"/>
    <a:srgbClr val="145C88"/>
    <a:srgbClr val="372A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>
            <a:extLst>
              <a:ext uri="{FF2B5EF4-FFF2-40B4-BE49-F238E27FC236}">
                <a16:creationId xmlns:a16="http://schemas.microsoft.com/office/drawing/2014/main" id="{1EC358DE-6E65-6A29-C36C-AD41FCB9403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5B55AC6C-72E8-5746-3E03-52A785AA9E5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483CB9D3-D9FB-4419-A418-63718EE6D28A}" type="datetimeFigureOut">
              <a:rPr lang="ar-SA" smtClean="0"/>
              <a:t>11/01/45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66467410-054E-1E23-EE19-0886314D109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0AF8F96B-4483-1E98-C53C-A9104D40FF8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E54316B1-AE8D-4EA9-9C93-2B4B7F6FF48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6502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6447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ك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صورة 54">
            <a:extLst>
              <a:ext uri="{FF2B5EF4-FFF2-40B4-BE49-F238E27FC236}">
                <a16:creationId xmlns:a16="http://schemas.microsoft.com/office/drawing/2014/main" id="{2141B9E6-A794-D832-83B4-CBE6B14C8A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8" b="71781"/>
          <a:stretch/>
        </p:blipFill>
        <p:spPr>
          <a:xfrm flipV="1">
            <a:off x="0" y="-12872"/>
            <a:ext cx="12192000" cy="1521912"/>
          </a:xfrm>
          <a:prstGeom prst="rect">
            <a:avLst/>
          </a:prstGeom>
        </p:spPr>
      </p:pic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36D768A7-A224-080A-500F-61D918EED15C}"/>
              </a:ext>
            </a:extLst>
          </p:cNvPr>
          <p:cNvSpPr/>
          <p:nvPr userDrawn="1"/>
        </p:nvSpPr>
        <p:spPr>
          <a:xfrm>
            <a:off x="5477933" y="21085"/>
            <a:ext cx="1236134" cy="1236134"/>
          </a:xfrm>
          <a:prstGeom prst="ellipse">
            <a:avLst/>
          </a:prstGeom>
          <a:solidFill>
            <a:srgbClr val="ED7D3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58" name="مستطيل 57">
            <a:extLst>
              <a:ext uri="{FF2B5EF4-FFF2-40B4-BE49-F238E27FC236}">
                <a16:creationId xmlns:a16="http://schemas.microsoft.com/office/drawing/2014/main" id="{18076424-76D2-5661-4BDE-BCC062461624}"/>
              </a:ext>
            </a:extLst>
          </p:cNvPr>
          <p:cNvSpPr/>
          <p:nvPr userDrawn="1"/>
        </p:nvSpPr>
        <p:spPr>
          <a:xfrm>
            <a:off x="9887769" y="1778697"/>
            <a:ext cx="195683" cy="1878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9" name="مستطيل 58">
            <a:extLst>
              <a:ext uri="{FF2B5EF4-FFF2-40B4-BE49-F238E27FC236}">
                <a16:creationId xmlns:a16="http://schemas.microsoft.com/office/drawing/2014/main" id="{69259D61-9A30-B44F-D200-0088B784E425}"/>
              </a:ext>
            </a:extLst>
          </p:cNvPr>
          <p:cNvSpPr/>
          <p:nvPr userDrawn="1"/>
        </p:nvSpPr>
        <p:spPr>
          <a:xfrm>
            <a:off x="2083496" y="1784960"/>
            <a:ext cx="195683" cy="1878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5" name="صورة 24">
            <a:extLst>
              <a:ext uri="{FF2B5EF4-FFF2-40B4-BE49-F238E27FC236}">
                <a16:creationId xmlns:a16="http://schemas.microsoft.com/office/drawing/2014/main" id="{B5341BA8-CC2F-EEA3-A32A-00D53DAC83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08"/>
          <a:stretch/>
        </p:blipFill>
        <p:spPr>
          <a:xfrm>
            <a:off x="0" y="5336088"/>
            <a:ext cx="12192000" cy="1521912"/>
          </a:xfrm>
          <a:prstGeom prst="rect">
            <a:avLst/>
          </a:prstGeom>
        </p:spPr>
      </p:pic>
      <p:sp>
        <p:nvSpPr>
          <p:cNvPr id="31" name="Google Shape;151;p6">
            <a:extLst>
              <a:ext uri="{FF2B5EF4-FFF2-40B4-BE49-F238E27FC236}">
                <a16:creationId xmlns:a16="http://schemas.microsoft.com/office/drawing/2014/main" id="{D91954F8-6B82-229C-072E-38ECF29992C6}"/>
              </a:ext>
            </a:extLst>
          </p:cNvPr>
          <p:cNvSpPr/>
          <p:nvPr userDrawn="1"/>
        </p:nvSpPr>
        <p:spPr>
          <a:xfrm>
            <a:off x="2214046" y="977863"/>
            <a:ext cx="7758954" cy="913308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400" b="1" dirty="0">
                <a:solidFill>
                  <a:schemeClr val="lt1"/>
                </a:solidFill>
                <a:latin typeface="Sakkal Majalla"/>
                <a:ea typeface="Sakkal Majalla"/>
                <a:cs typeface="Sakkal Majalla"/>
                <a:sym typeface="Sakkal Majalla"/>
              </a:rPr>
              <a:t>فَــــــــــــــــــــــــــكِّـــــــــــــــــــــــــــــــــــــر</a:t>
            </a:r>
            <a:endParaRPr dirty="0"/>
          </a:p>
        </p:txBody>
      </p:sp>
      <p:pic>
        <p:nvPicPr>
          <p:cNvPr id="54" name="صورة 53">
            <a:extLst>
              <a:ext uri="{FF2B5EF4-FFF2-40B4-BE49-F238E27FC236}">
                <a16:creationId xmlns:a16="http://schemas.microsoft.com/office/drawing/2014/main" id="{8FA15894-391D-B090-8D04-155A5B30C3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84" t="55052" r="1328" b="2864"/>
          <a:stretch/>
        </p:blipFill>
        <p:spPr>
          <a:xfrm>
            <a:off x="5768660" y="0"/>
            <a:ext cx="841331" cy="1011601"/>
          </a:xfrm>
          <a:prstGeom prst="rect">
            <a:avLst/>
          </a:prstGeom>
        </p:spPr>
      </p:pic>
      <p:pic>
        <p:nvPicPr>
          <p:cNvPr id="60" name="صورة 59">
            <a:extLst>
              <a:ext uri="{FF2B5EF4-FFF2-40B4-BE49-F238E27FC236}">
                <a16:creationId xmlns:a16="http://schemas.microsoft.com/office/drawing/2014/main" id="{54BDAF70-6693-2659-2767-9686CD274B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4286" t="13768" r="33893" b="5715"/>
          <a:stretch/>
        </p:blipFill>
        <p:spPr>
          <a:xfrm>
            <a:off x="5473508" y="4968972"/>
            <a:ext cx="1244984" cy="1771966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29364C98-D12D-48B5-CD87-0CC9660A12A1}"/>
              </a:ext>
            </a:extLst>
          </p:cNvPr>
          <p:cNvSpPr txBox="1"/>
          <p:nvPr userDrawn="1"/>
        </p:nvSpPr>
        <p:spPr>
          <a:xfrm>
            <a:off x="8990421" y="6421575"/>
            <a:ext cx="3204660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200" dirty="0"/>
              <a:t>الــــــوحـــــــدة الأولــــــــــى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65E7774C-AB6F-C89A-2CCD-7DFE970B99D3}"/>
              </a:ext>
            </a:extLst>
          </p:cNvPr>
          <p:cNvSpPr txBox="1"/>
          <p:nvPr userDrawn="1"/>
        </p:nvSpPr>
        <p:spPr>
          <a:xfrm>
            <a:off x="-67732" y="6418822"/>
            <a:ext cx="3201582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200" dirty="0"/>
              <a:t>البيانات و المعلومات و المعرفة 2 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E5D53E49-31C7-F7F9-90B2-8071719FAF6C}"/>
              </a:ext>
            </a:extLst>
          </p:cNvPr>
          <p:cNvSpPr/>
          <p:nvPr userDrawn="1"/>
        </p:nvSpPr>
        <p:spPr>
          <a:xfrm>
            <a:off x="5621867" y="977735"/>
            <a:ext cx="948947" cy="67823"/>
          </a:xfrm>
          <a:prstGeom prst="rect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00322299-66EB-BB24-4748-9E6A9725C99B}"/>
              </a:ext>
            </a:extLst>
          </p:cNvPr>
          <p:cNvGrpSpPr/>
          <p:nvPr userDrawn="1"/>
        </p:nvGrpSpPr>
        <p:grpSpPr>
          <a:xfrm>
            <a:off x="2174060" y="1022112"/>
            <a:ext cx="7811589" cy="849083"/>
            <a:chOff x="2061242" y="345515"/>
            <a:chExt cx="7811589" cy="849083"/>
          </a:xfrm>
        </p:grpSpPr>
        <p:sp>
          <p:nvSpPr>
            <p:cNvPr id="13" name="Text Placeholder 1">
              <a:extLst>
                <a:ext uri="{FF2B5EF4-FFF2-40B4-BE49-F238E27FC236}">
                  <a16:creationId xmlns:a16="http://schemas.microsoft.com/office/drawing/2014/main" id="{A9D27518-2187-3525-444D-2E748402A2F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061242" y="482025"/>
              <a:ext cx="7811589" cy="576064"/>
            </a:xfrm>
            <a:prstGeom prst="rect">
              <a:avLst/>
            </a:prstGeom>
          </p:spPr>
          <p:txBody>
            <a:bodyPr vert="horz" lIns="91440" tIns="45720" rIns="91440" bIns="45720" rtlCol="1" anchor="ctr"/>
            <a:lstStyle>
              <a:defPPr>
                <a:defRPr lang="ar-SA"/>
              </a:defPPr>
              <a:lvl1pPr marL="0" algn="r" defTabSz="914400" rtl="1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endParaRPr>
            </a:p>
          </p:txBody>
        </p:sp>
        <p:sp>
          <p:nvSpPr>
            <p:cNvPr id="14" name="مستطيل: زوايا مستديرة 13">
              <a:extLst>
                <a:ext uri="{FF2B5EF4-FFF2-40B4-BE49-F238E27FC236}">
                  <a16:creationId xmlns:a16="http://schemas.microsoft.com/office/drawing/2014/main" id="{38220559-1EB5-7633-44F8-6810BD82CA16}"/>
                </a:ext>
              </a:extLst>
            </p:cNvPr>
            <p:cNvSpPr/>
            <p:nvPr userDrawn="1"/>
          </p:nvSpPr>
          <p:spPr>
            <a:xfrm>
              <a:off x="2130911" y="345515"/>
              <a:ext cx="7741919" cy="849083"/>
            </a:xfrm>
            <a:prstGeom prst="roundRect">
              <a:avLst/>
            </a:prstGeom>
            <a:solidFill>
              <a:srgbClr val="ED7D3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15" name="شكل بيضاوي 14">
              <a:extLst>
                <a:ext uri="{FF2B5EF4-FFF2-40B4-BE49-F238E27FC236}">
                  <a16:creationId xmlns:a16="http://schemas.microsoft.com/office/drawing/2014/main" id="{A7B07203-CB58-16D6-EDD2-315342DDBD22}"/>
                </a:ext>
              </a:extLst>
            </p:cNvPr>
            <p:cNvSpPr/>
            <p:nvPr userDrawn="1"/>
          </p:nvSpPr>
          <p:spPr>
            <a:xfrm>
              <a:off x="9596348" y="826563"/>
              <a:ext cx="91440" cy="9144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6" name="شكل بيضاوي 15">
              <a:extLst>
                <a:ext uri="{FF2B5EF4-FFF2-40B4-BE49-F238E27FC236}">
                  <a16:creationId xmlns:a16="http://schemas.microsoft.com/office/drawing/2014/main" id="{60AA097F-38E8-7BEF-5805-3F3896E59F75}"/>
                </a:ext>
              </a:extLst>
            </p:cNvPr>
            <p:cNvSpPr/>
            <p:nvPr userDrawn="1"/>
          </p:nvSpPr>
          <p:spPr>
            <a:xfrm>
              <a:off x="9571524" y="805460"/>
              <a:ext cx="146743" cy="146743"/>
            </a:xfrm>
            <a:prstGeom prst="ellipse">
              <a:avLst/>
            </a:pr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7" name="شكل بيضاوي 16">
              <a:extLst>
                <a:ext uri="{FF2B5EF4-FFF2-40B4-BE49-F238E27FC236}">
                  <a16:creationId xmlns:a16="http://schemas.microsoft.com/office/drawing/2014/main" id="{2755E92A-4F50-F938-1B56-A88D8C898267}"/>
                </a:ext>
              </a:extLst>
            </p:cNvPr>
            <p:cNvSpPr/>
            <p:nvPr userDrawn="1"/>
          </p:nvSpPr>
          <p:spPr>
            <a:xfrm>
              <a:off x="2294004" y="826563"/>
              <a:ext cx="91440" cy="9144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8" name="شكل بيضاوي 17">
              <a:extLst>
                <a:ext uri="{FF2B5EF4-FFF2-40B4-BE49-F238E27FC236}">
                  <a16:creationId xmlns:a16="http://schemas.microsoft.com/office/drawing/2014/main" id="{B6AAD17E-F439-7AE6-9138-03F606E7B280}"/>
                </a:ext>
              </a:extLst>
            </p:cNvPr>
            <p:cNvSpPr/>
            <p:nvPr userDrawn="1"/>
          </p:nvSpPr>
          <p:spPr>
            <a:xfrm>
              <a:off x="2269180" y="805460"/>
              <a:ext cx="146743" cy="146743"/>
            </a:xfrm>
            <a:prstGeom prst="ellipse">
              <a:avLst/>
            </a:pr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420DC5CB-DED5-5AE1-5688-42FF4E99B24A}"/>
              </a:ext>
            </a:extLst>
          </p:cNvPr>
          <p:cNvSpPr/>
          <p:nvPr userDrawn="1"/>
        </p:nvSpPr>
        <p:spPr>
          <a:xfrm>
            <a:off x="5620376" y="966076"/>
            <a:ext cx="948947" cy="67823"/>
          </a:xfrm>
          <a:prstGeom prst="rect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Google Shape;151;p6">
            <a:extLst>
              <a:ext uri="{FF2B5EF4-FFF2-40B4-BE49-F238E27FC236}">
                <a16:creationId xmlns:a16="http://schemas.microsoft.com/office/drawing/2014/main" id="{46945FC2-168D-0A51-7BB9-085004A1B214}"/>
              </a:ext>
            </a:extLst>
          </p:cNvPr>
          <p:cNvSpPr/>
          <p:nvPr userDrawn="1"/>
        </p:nvSpPr>
        <p:spPr>
          <a:xfrm>
            <a:off x="2226656" y="1000766"/>
            <a:ext cx="7758954" cy="913308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400" b="1" dirty="0">
                <a:solidFill>
                  <a:schemeClr val="lt1"/>
                </a:solidFill>
                <a:latin typeface="Sakkal Majalla"/>
                <a:ea typeface="Sakkal Majalla"/>
                <a:cs typeface="Sakkal Majalla"/>
                <a:sym typeface="Sakkal Majalla"/>
              </a:rPr>
              <a:t>فَــــــــــــــــــكــّــــــــــــــــــــــــــــــــــــــر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89568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0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إثرا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86A27BC4-41A6-6772-129D-46A49354B8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8" b="71781"/>
          <a:stretch/>
        </p:blipFill>
        <p:spPr>
          <a:xfrm flipV="1">
            <a:off x="0" y="-12872"/>
            <a:ext cx="12192000" cy="1521912"/>
          </a:xfrm>
          <a:prstGeom prst="rect">
            <a:avLst/>
          </a:prstGeom>
        </p:spPr>
      </p:pic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E7AE9BC0-E657-064F-5FF3-5D0C17AB663F}"/>
              </a:ext>
            </a:extLst>
          </p:cNvPr>
          <p:cNvSpPr/>
          <p:nvPr userDrawn="1"/>
        </p:nvSpPr>
        <p:spPr>
          <a:xfrm>
            <a:off x="5477933" y="21085"/>
            <a:ext cx="1236134" cy="1236134"/>
          </a:xfrm>
          <a:prstGeom prst="ellipse">
            <a:avLst/>
          </a:prstGeom>
          <a:solidFill>
            <a:srgbClr val="ED7D3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5" name="Google Shape;151;p6">
            <a:extLst>
              <a:ext uri="{FF2B5EF4-FFF2-40B4-BE49-F238E27FC236}">
                <a16:creationId xmlns:a16="http://schemas.microsoft.com/office/drawing/2014/main" id="{5CAD43EE-3EFD-8312-C4EE-62C846F00C2F}"/>
              </a:ext>
            </a:extLst>
          </p:cNvPr>
          <p:cNvSpPr/>
          <p:nvPr userDrawn="1"/>
        </p:nvSpPr>
        <p:spPr>
          <a:xfrm>
            <a:off x="2203397" y="977963"/>
            <a:ext cx="7758954" cy="913308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400" b="1" dirty="0">
                <a:solidFill>
                  <a:schemeClr val="lt1"/>
                </a:solidFill>
                <a:latin typeface="Sakkal Majalla"/>
                <a:ea typeface="Sakkal Majalla"/>
                <a:cs typeface="Sakkal Majalla"/>
                <a:sym typeface="Sakkal Majalla"/>
              </a:rPr>
              <a:t>إِثــــــــــــــــــــــــــــــــــــــــــــــــــــــــــــــــرَاء</a:t>
            </a:r>
            <a:endParaRPr dirty="0"/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A94F54CE-D84F-1ADA-912A-2E909D4155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08"/>
          <a:stretch/>
        </p:blipFill>
        <p:spPr>
          <a:xfrm>
            <a:off x="0" y="5336088"/>
            <a:ext cx="12192000" cy="1521912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973C9759-252F-6431-9EC2-EC31EA3D7EE8}"/>
              </a:ext>
            </a:extLst>
          </p:cNvPr>
          <p:cNvSpPr/>
          <p:nvPr userDrawn="1"/>
        </p:nvSpPr>
        <p:spPr>
          <a:xfrm>
            <a:off x="9887769" y="1778697"/>
            <a:ext cx="195683" cy="1878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FCD04861-C809-466D-71E4-6A19C59922CD}"/>
              </a:ext>
            </a:extLst>
          </p:cNvPr>
          <p:cNvSpPr/>
          <p:nvPr userDrawn="1"/>
        </p:nvSpPr>
        <p:spPr>
          <a:xfrm>
            <a:off x="2083496" y="1784960"/>
            <a:ext cx="195683" cy="1878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CE4A843A-2904-C390-9037-0D8F915490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90" t="20106" r="8562" b="26941"/>
          <a:stretch/>
        </p:blipFill>
        <p:spPr>
          <a:xfrm>
            <a:off x="5615166" y="9355"/>
            <a:ext cx="961668" cy="102129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856FD0D7-08D2-B3AB-ED4F-B311669FDDCD}"/>
              </a:ext>
            </a:extLst>
          </p:cNvPr>
          <p:cNvSpPr txBox="1"/>
          <p:nvPr userDrawn="1"/>
        </p:nvSpPr>
        <p:spPr>
          <a:xfrm>
            <a:off x="8990421" y="6421575"/>
            <a:ext cx="3204660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200" dirty="0"/>
              <a:t>الــــــوحـــــــدة الأولــــــــــى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B5242380-7D78-1074-8305-E36FED9A4285}"/>
              </a:ext>
            </a:extLst>
          </p:cNvPr>
          <p:cNvSpPr txBox="1"/>
          <p:nvPr userDrawn="1"/>
        </p:nvSpPr>
        <p:spPr>
          <a:xfrm>
            <a:off x="-67732" y="6418822"/>
            <a:ext cx="3201582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200" dirty="0"/>
              <a:t>البيانات و المعلومات و المعرفة 2 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C531BF21-D131-657F-A11C-A6E76E0ADF29}"/>
              </a:ext>
            </a:extLst>
          </p:cNvPr>
          <p:cNvSpPr/>
          <p:nvPr userDrawn="1"/>
        </p:nvSpPr>
        <p:spPr>
          <a:xfrm>
            <a:off x="5621867" y="977735"/>
            <a:ext cx="948947" cy="67823"/>
          </a:xfrm>
          <a:prstGeom prst="rect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3C83A6FE-92BD-4459-84AC-798C3E40111D}"/>
              </a:ext>
            </a:extLst>
          </p:cNvPr>
          <p:cNvSpPr/>
          <p:nvPr userDrawn="1"/>
        </p:nvSpPr>
        <p:spPr>
          <a:xfrm>
            <a:off x="5616468" y="966076"/>
            <a:ext cx="948947" cy="67823"/>
          </a:xfrm>
          <a:prstGeom prst="rect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2172E122-4DE2-AF92-8923-E6246646CEF5}"/>
              </a:ext>
            </a:extLst>
          </p:cNvPr>
          <p:cNvSpPr/>
          <p:nvPr userDrawn="1"/>
        </p:nvSpPr>
        <p:spPr>
          <a:xfrm>
            <a:off x="5617633" y="965929"/>
            <a:ext cx="948948" cy="79629"/>
          </a:xfrm>
          <a:prstGeom prst="rect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32" name="مجموعة 31">
            <a:extLst>
              <a:ext uri="{FF2B5EF4-FFF2-40B4-BE49-F238E27FC236}">
                <a16:creationId xmlns:a16="http://schemas.microsoft.com/office/drawing/2014/main" id="{C8289BCA-A569-5D7A-7583-BB4952BEF19A}"/>
              </a:ext>
            </a:extLst>
          </p:cNvPr>
          <p:cNvGrpSpPr/>
          <p:nvPr userDrawn="1"/>
        </p:nvGrpSpPr>
        <p:grpSpPr>
          <a:xfrm>
            <a:off x="2174060" y="1022112"/>
            <a:ext cx="7811589" cy="849083"/>
            <a:chOff x="2061242" y="345515"/>
            <a:chExt cx="7811589" cy="849083"/>
          </a:xfrm>
        </p:grpSpPr>
        <p:sp>
          <p:nvSpPr>
            <p:cNvPr id="33" name="Text Placeholder 1">
              <a:extLst>
                <a:ext uri="{FF2B5EF4-FFF2-40B4-BE49-F238E27FC236}">
                  <a16:creationId xmlns:a16="http://schemas.microsoft.com/office/drawing/2014/main" id="{11CC56E3-CD1A-C5CC-B8A0-590209CA365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061242" y="482025"/>
              <a:ext cx="7811589" cy="576064"/>
            </a:xfrm>
            <a:prstGeom prst="rect">
              <a:avLst/>
            </a:prstGeom>
          </p:spPr>
          <p:txBody>
            <a:bodyPr vert="horz" lIns="91440" tIns="45720" rIns="91440" bIns="45720" rtlCol="1" anchor="ctr"/>
            <a:lstStyle>
              <a:defPPr>
                <a:defRPr lang="ar-SA"/>
              </a:defPPr>
              <a:lvl1pPr marL="0" algn="r" defTabSz="914400" rtl="1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endParaRPr>
            </a:p>
          </p:txBody>
        </p:sp>
        <p:sp>
          <p:nvSpPr>
            <p:cNvPr id="34" name="مستطيل: زوايا مستديرة 33">
              <a:extLst>
                <a:ext uri="{FF2B5EF4-FFF2-40B4-BE49-F238E27FC236}">
                  <a16:creationId xmlns:a16="http://schemas.microsoft.com/office/drawing/2014/main" id="{389AA61B-3741-5D6C-3018-D3AC17511557}"/>
                </a:ext>
              </a:extLst>
            </p:cNvPr>
            <p:cNvSpPr/>
            <p:nvPr userDrawn="1"/>
          </p:nvSpPr>
          <p:spPr>
            <a:xfrm>
              <a:off x="2130911" y="345515"/>
              <a:ext cx="7741919" cy="849083"/>
            </a:xfrm>
            <a:prstGeom prst="roundRect">
              <a:avLst/>
            </a:prstGeom>
            <a:solidFill>
              <a:srgbClr val="ED7D3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35" name="شكل بيضاوي 34">
              <a:extLst>
                <a:ext uri="{FF2B5EF4-FFF2-40B4-BE49-F238E27FC236}">
                  <a16:creationId xmlns:a16="http://schemas.microsoft.com/office/drawing/2014/main" id="{703A26A0-E8D2-019B-2CA4-1CBB52B0DE3D}"/>
                </a:ext>
              </a:extLst>
            </p:cNvPr>
            <p:cNvSpPr/>
            <p:nvPr userDrawn="1"/>
          </p:nvSpPr>
          <p:spPr>
            <a:xfrm>
              <a:off x="9596348" y="826563"/>
              <a:ext cx="91440" cy="9144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6" name="شكل بيضاوي 35">
              <a:extLst>
                <a:ext uri="{FF2B5EF4-FFF2-40B4-BE49-F238E27FC236}">
                  <a16:creationId xmlns:a16="http://schemas.microsoft.com/office/drawing/2014/main" id="{DFD93197-B118-0983-68F9-419BB64A9704}"/>
                </a:ext>
              </a:extLst>
            </p:cNvPr>
            <p:cNvSpPr/>
            <p:nvPr userDrawn="1"/>
          </p:nvSpPr>
          <p:spPr>
            <a:xfrm>
              <a:off x="9571524" y="805460"/>
              <a:ext cx="146743" cy="146743"/>
            </a:xfrm>
            <a:prstGeom prst="ellipse">
              <a:avLst/>
            </a:pr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7" name="شكل بيضاوي 36">
              <a:extLst>
                <a:ext uri="{FF2B5EF4-FFF2-40B4-BE49-F238E27FC236}">
                  <a16:creationId xmlns:a16="http://schemas.microsoft.com/office/drawing/2014/main" id="{CB56B87F-2097-5140-1045-BFD616F5EBC6}"/>
                </a:ext>
              </a:extLst>
            </p:cNvPr>
            <p:cNvSpPr/>
            <p:nvPr userDrawn="1"/>
          </p:nvSpPr>
          <p:spPr>
            <a:xfrm>
              <a:off x="2294004" y="826563"/>
              <a:ext cx="91440" cy="9144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8" name="شكل بيضاوي 37">
              <a:extLst>
                <a:ext uri="{FF2B5EF4-FFF2-40B4-BE49-F238E27FC236}">
                  <a16:creationId xmlns:a16="http://schemas.microsoft.com/office/drawing/2014/main" id="{DBDFD2CF-6996-55CB-C6F5-A444AF5EC59B}"/>
                </a:ext>
              </a:extLst>
            </p:cNvPr>
            <p:cNvSpPr/>
            <p:nvPr userDrawn="1"/>
          </p:nvSpPr>
          <p:spPr>
            <a:xfrm>
              <a:off x="2269180" y="805460"/>
              <a:ext cx="146743" cy="146743"/>
            </a:xfrm>
            <a:prstGeom prst="ellipse">
              <a:avLst/>
            </a:pr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41" name="Google Shape;151;p6">
            <a:extLst>
              <a:ext uri="{FF2B5EF4-FFF2-40B4-BE49-F238E27FC236}">
                <a16:creationId xmlns:a16="http://schemas.microsoft.com/office/drawing/2014/main" id="{70002860-3605-4768-748E-9C0D68C55E72}"/>
              </a:ext>
            </a:extLst>
          </p:cNvPr>
          <p:cNvSpPr/>
          <p:nvPr userDrawn="1"/>
        </p:nvSpPr>
        <p:spPr>
          <a:xfrm>
            <a:off x="2226656" y="1000766"/>
            <a:ext cx="7758954" cy="913308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400" b="1" dirty="0">
                <a:solidFill>
                  <a:schemeClr val="lt1"/>
                </a:solidFill>
                <a:latin typeface="Sakkal Majalla"/>
                <a:ea typeface="Sakkal Majalla"/>
                <a:cs typeface="Sakkal Majalla"/>
                <a:sym typeface="Sakkal Majalla"/>
              </a:rPr>
              <a:t>إِثــــــــــــــــــــــــــــــــــــــــــــــراء</a:t>
            </a:r>
            <a:endParaRPr dirty="0"/>
          </a:p>
        </p:txBody>
      </p:sp>
      <p:sp>
        <p:nvSpPr>
          <p:cNvPr id="42" name="مستطيل 41">
            <a:extLst>
              <a:ext uri="{FF2B5EF4-FFF2-40B4-BE49-F238E27FC236}">
                <a16:creationId xmlns:a16="http://schemas.microsoft.com/office/drawing/2014/main" id="{AD2825E9-AE11-1CC7-DF14-89A1D2A89214}"/>
              </a:ext>
            </a:extLst>
          </p:cNvPr>
          <p:cNvSpPr/>
          <p:nvPr userDrawn="1"/>
        </p:nvSpPr>
        <p:spPr>
          <a:xfrm>
            <a:off x="5610145" y="977735"/>
            <a:ext cx="968287" cy="74597"/>
          </a:xfrm>
          <a:prstGeom prst="rect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7941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1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التقويم الختام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صورة 15">
            <a:extLst>
              <a:ext uri="{FF2B5EF4-FFF2-40B4-BE49-F238E27FC236}">
                <a16:creationId xmlns:a16="http://schemas.microsoft.com/office/drawing/2014/main" id="{99F73A4D-DD91-6BB1-9A3C-804632BCD9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8" b="71781"/>
          <a:stretch/>
        </p:blipFill>
        <p:spPr>
          <a:xfrm flipV="1">
            <a:off x="0" y="-12872"/>
            <a:ext cx="12192000" cy="1521912"/>
          </a:xfrm>
          <a:prstGeom prst="rect">
            <a:avLst/>
          </a:prstGeom>
        </p:spPr>
      </p:pic>
      <p:sp>
        <p:nvSpPr>
          <p:cNvPr id="42" name="شكل بيضاوي 41">
            <a:extLst>
              <a:ext uri="{FF2B5EF4-FFF2-40B4-BE49-F238E27FC236}">
                <a16:creationId xmlns:a16="http://schemas.microsoft.com/office/drawing/2014/main" id="{5657AD20-3A1C-FC01-179B-14C87E1E2E88}"/>
              </a:ext>
            </a:extLst>
          </p:cNvPr>
          <p:cNvSpPr/>
          <p:nvPr userDrawn="1"/>
        </p:nvSpPr>
        <p:spPr>
          <a:xfrm>
            <a:off x="5474167" y="16878"/>
            <a:ext cx="1236134" cy="1236134"/>
          </a:xfrm>
          <a:prstGeom prst="ellipse">
            <a:avLst/>
          </a:prstGeom>
          <a:solidFill>
            <a:srgbClr val="ED7D3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9" name="مستطيل 38">
            <a:extLst>
              <a:ext uri="{FF2B5EF4-FFF2-40B4-BE49-F238E27FC236}">
                <a16:creationId xmlns:a16="http://schemas.microsoft.com/office/drawing/2014/main" id="{9C9AFF80-573D-11EF-834A-D5B73961A393}"/>
              </a:ext>
            </a:extLst>
          </p:cNvPr>
          <p:cNvSpPr/>
          <p:nvPr userDrawn="1"/>
        </p:nvSpPr>
        <p:spPr>
          <a:xfrm>
            <a:off x="5693578" y="213323"/>
            <a:ext cx="788150" cy="352085"/>
          </a:xfrm>
          <a:prstGeom prst="rect">
            <a:avLst/>
          </a:prstGeom>
          <a:solidFill>
            <a:srgbClr val="3EB4B4"/>
          </a:solidFill>
          <a:ln w="19050">
            <a:solidFill>
              <a:srgbClr val="372A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E8168FE6-6B0D-63D6-1A55-7745822F55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08"/>
          <a:stretch/>
        </p:blipFill>
        <p:spPr>
          <a:xfrm>
            <a:off x="0" y="5336088"/>
            <a:ext cx="12192000" cy="1521912"/>
          </a:xfrm>
          <a:prstGeom prst="rect">
            <a:avLst/>
          </a:prstGeom>
        </p:spPr>
      </p:pic>
      <p:sp>
        <p:nvSpPr>
          <p:cNvPr id="20" name="مستطيل 19">
            <a:extLst>
              <a:ext uri="{FF2B5EF4-FFF2-40B4-BE49-F238E27FC236}">
                <a16:creationId xmlns:a16="http://schemas.microsoft.com/office/drawing/2014/main" id="{E5FF79FB-7623-37F7-9EAD-F632BAE24CF5}"/>
              </a:ext>
            </a:extLst>
          </p:cNvPr>
          <p:cNvSpPr/>
          <p:nvPr userDrawn="1"/>
        </p:nvSpPr>
        <p:spPr>
          <a:xfrm>
            <a:off x="9887769" y="1778697"/>
            <a:ext cx="195683" cy="1878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E3322F1D-A94C-7AA2-04A8-AFB4C001EED5}"/>
              </a:ext>
            </a:extLst>
          </p:cNvPr>
          <p:cNvSpPr/>
          <p:nvPr userDrawn="1"/>
        </p:nvSpPr>
        <p:spPr>
          <a:xfrm>
            <a:off x="2083496" y="1784960"/>
            <a:ext cx="195683" cy="1878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606C0AA7-AD3F-1930-8DE3-CC5F3BC2DD53}"/>
              </a:ext>
            </a:extLst>
          </p:cNvPr>
          <p:cNvSpPr txBox="1"/>
          <p:nvPr userDrawn="1"/>
        </p:nvSpPr>
        <p:spPr>
          <a:xfrm>
            <a:off x="8990421" y="6421575"/>
            <a:ext cx="3204660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200" dirty="0"/>
              <a:t>الــــــوحـــــــدة الأولــــــــــى</a:t>
            </a:r>
          </a:p>
        </p:txBody>
      </p:sp>
      <p:pic>
        <p:nvPicPr>
          <p:cNvPr id="36" name="Picture 2" descr="برنامج لعمل اختبار الكتروني - موسوعة إقرأ | برنامج لعمل اختبار الكتروني  وبرنامج الاختبارات الالكترونية">
            <a:extLst>
              <a:ext uri="{FF2B5EF4-FFF2-40B4-BE49-F238E27FC236}">
                <a16:creationId xmlns:a16="http://schemas.microsoft.com/office/drawing/2014/main" id="{99EFD939-919D-0628-7C46-AB51A385A39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6338" r="85746">
                        <a14:foregroundMark x1="38158" y1="36312" x2="38158" y2="36312"/>
                        <a14:foregroundMark x1="37719" y1="30038" x2="37719" y2="30038"/>
                        <a14:foregroundMark x1="35417" y1="15399" x2="35417" y2="15399"/>
                        <a14:foregroundMark x1="48465" y1="15779" x2="48465" y2="15779"/>
                        <a14:foregroundMark x1="71711" y1="13688" x2="64254" y2="43916"/>
                        <a14:foregroundMark x1="74013" y1="11407" x2="52741" y2="21293"/>
                        <a14:foregroundMark x1="52741" y1="21293" x2="52741" y2="21293"/>
                        <a14:foregroundMark x1="31579" y1="23004" x2="31579" y2="23004"/>
                        <a14:foregroundMark x1="27412" y1="54183" x2="27412" y2="54183"/>
                        <a14:foregroundMark x1="54276" y1="48859" x2="54276" y2="48859"/>
                        <a14:foregroundMark x1="63487" y1="33650" x2="63487" y2="33650"/>
                        <a14:foregroundMark x1="63816" y1="30608" x2="63816" y2="30608"/>
                        <a14:foregroundMark x1="62281" y1="24715" x2="62281" y2="24715"/>
                        <a14:foregroundMark x1="70724" y1="24335" x2="44627" y2="13688"/>
                        <a14:foregroundMark x1="29276" y1="3802" x2="29276" y2="3802"/>
                        <a14:foregroundMark x1="70175" y1="1521" x2="70175" y2="1521"/>
                        <a14:foregroundMark x1="69627" y1="51521" x2="69627" y2="51521"/>
                        <a14:foregroundMark x1="30811" y1="51141" x2="30811" y2="51141"/>
                        <a14:foregroundMark x1="27193" y1="55894" x2="29276" y2="4183"/>
                        <a14:foregroundMark x1="28728" y1="3422" x2="68860" y2="1521"/>
                        <a14:foregroundMark x1="70395" y1="2091" x2="70395" y2="2091"/>
                        <a14:foregroundMark x1="70395" y1="1521" x2="69189" y2="52852"/>
                        <a14:foregroundMark x1="69189" y1="52852" x2="69189" y2="52852"/>
                        <a14:foregroundMark x1="69189" y1="52852" x2="54057" y2="49240"/>
                        <a14:foregroundMark x1="54057" y1="49240" x2="26974" y2="53802"/>
                        <a14:foregroundMark x1="74781" y1="72053" x2="74781" y2="72053"/>
                        <a14:foregroundMark x1="30263" y1="51901" x2="67325" y2="36882"/>
                        <a14:foregroundMark x1="46382" y1="46578" x2="55373" y2="2471"/>
                        <a14:foregroundMark x1="55373" y1="2471" x2="55373" y2="2471"/>
                        <a14:foregroundMark x1="42544" y1="5133" x2="64254" y2="43916"/>
                        <a14:foregroundMark x1="27741" y1="16730" x2="53838" y2="14449"/>
                        <a14:foregroundMark x1="34320" y1="11027" x2="34320" y2="11027"/>
                        <a14:foregroundMark x1="37171" y1="7795" x2="43311" y2="17110"/>
                        <a14:foregroundMark x1="48684" y1="35932" x2="48684" y2="35932"/>
                        <a14:foregroundMark x1="34320" y1="49240" x2="34320" y2="49240"/>
                        <a14:foregroundMark x1="55592" y1="31369" x2="55592" y2="31369"/>
                        <a14:foregroundMark x1="76316" y1="37262" x2="76316" y2="37262"/>
                        <a14:foregroundMark x1="85746" y1="37643" x2="85526" y2="37643"/>
                        <a14:foregroundMark x1="67873" y1="19962" x2="67873" y2="19962"/>
                        <a14:foregroundMark x1="65351" y1="19392" x2="40789" y2="44867"/>
                        <a14:foregroundMark x1="40789" y1="44867" x2="40789" y2="44867"/>
                        <a14:foregroundMark x1="41557" y1="20342" x2="41557" y2="20342"/>
                        <a14:foregroundMark x1="43860" y1="47909" x2="41996" y2="2091"/>
                        <a14:foregroundMark x1="36184" y1="42966" x2="34101" y2="760"/>
                        <a14:foregroundMark x1="42325" y1="34601" x2="34649" y2="3422"/>
                        <a14:foregroundMark x1="38706" y1="38213" x2="38158" y2="21293"/>
                        <a14:foregroundMark x1="31798" y1="51521" x2="30811" y2="3422"/>
                        <a14:foregroundMark x1="34320" y1="38593" x2="32346" y2="11407"/>
                        <a14:foregroundMark x1="32346" y1="11407" x2="71711" y2="7795"/>
                        <a14:foregroundMark x1="71711" y1="7795" x2="63816" y2="53232"/>
                        <a14:foregroundMark x1="63816" y1="53232" x2="60197" y2="40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8" r="15666"/>
          <a:stretch/>
        </p:blipFill>
        <p:spPr bwMode="auto">
          <a:xfrm>
            <a:off x="5684008" y="307055"/>
            <a:ext cx="831091" cy="70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مربع نص 39">
            <a:extLst>
              <a:ext uri="{FF2B5EF4-FFF2-40B4-BE49-F238E27FC236}">
                <a16:creationId xmlns:a16="http://schemas.microsoft.com/office/drawing/2014/main" id="{89B4CE8A-C456-9C59-F1E7-CA78DC391148}"/>
              </a:ext>
            </a:extLst>
          </p:cNvPr>
          <p:cNvSpPr txBox="1"/>
          <p:nvPr userDrawn="1"/>
        </p:nvSpPr>
        <p:spPr>
          <a:xfrm>
            <a:off x="-67732" y="6418822"/>
            <a:ext cx="3201582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200" dirty="0"/>
              <a:t>البيانات و المعلومات و المعرفة 2 </a:t>
            </a:r>
          </a:p>
        </p:txBody>
      </p:sp>
      <p:cxnSp>
        <p:nvCxnSpPr>
          <p:cNvPr id="44" name="رابط مستقيم 43">
            <a:extLst>
              <a:ext uri="{FF2B5EF4-FFF2-40B4-BE49-F238E27FC236}">
                <a16:creationId xmlns:a16="http://schemas.microsoft.com/office/drawing/2014/main" id="{2180D256-2379-35A7-1C7F-7E5D9033823E}"/>
              </a:ext>
            </a:extLst>
          </p:cNvPr>
          <p:cNvCxnSpPr>
            <a:cxnSpLocks/>
          </p:cNvCxnSpPr>
          <p:nvPr userDrawn="1"/>
        </p:nvCxnSpPr>
        <p:spPr>
          <a:xfrm flipH="1">
            <a:off x="5672682" y="202668"/>
            <a:ext cx="1032" cy="911757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7" name="رابط مستقيم 46">
            <a:extLst>
              <a:ext uri="{FF2B5EF4-FFF2-40B4-BE49-F238E27FC236}">
                <a16:creationId xmlns:a16="http://schemas.microsoft.com/office/drawing/2014/main" id="{4B02218C-4913-3D78-FF8E-D6C8D746DEFE}"/>
              </a:ext>
            </a:extLst>
          </p:cNvPr>
          <p:cNvCxnSpPr>
            <a:cxnSpLocks/>
          </p:cNvCxnSpPr>
          <p:nvPr userDrawn="1"/>
        </p:nvCxnSpPr>
        <p:spPr>
          <a:xfrm flipH="1">
            <a:off x="6496832" y="193932"/>
            <a:ext cx="1032" cy="911757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3" name="رابط مستقيم 52">
            <a:extLst>
              <a:ext uri="{FF2B5EF4-FFF2-40B4-BE49-F238E27FC236}">
                <a16:creationId xmlns:a16="http://schemas.microsoft.com/office/drawing/2014/main" id="{72353820-0132-6AD7-2F96-47088D752E3B}"/>
              </a:ext>
            </a:extLst>
          </p:cNvPr>
          <p:cNvCxnSpPr>
            <a:cxnSpLocks/>
          </p:cNvCxnSpPr>
          <p:nvPr userDrawn="1"/>
        </p:nvCxnSpPr>
        <p:spPr>
          <a:xfrm>
            <a:off x="6467579" y="213323"/>
            <a:ext cx="0" cy="523172"/>
          </a:xfrm>
          <a:prstGeom prst="line">
            <a:avLst/>
          </a:prstGeom>
          <a:ln>
            <a:solidFill>
              <a:srgbClr val="37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مستطيل 53">
            <a:extLst>
              <a:ext uri="{FF2B5EF4-FFF2-40B4-BE49-F238E27FC236}">
                <a16:creationId xmlns:a16="http://schemas.microsoft.com/office/drawing/2014/main" id="{65842A06-CFC3-2D36-3B4E-179F2ED6A917}"/>
              </a:ext>
            </a:extLst>
          </p:cNvPr>
          <p:cNvSpPr/>
          <p:nvPr userDrawn="1"/>
        </p:nvSpPr>
        <p:spPr>
          <a:xfrm>
            <a:off x="5621867" y="977735"/>
            <a:ext cx="948947" cy="67823"/>
          </a:xfrm>
          <a:prstGeom prst="rect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6" name="معين 55">
            <a:extLst>
              <a:ext uri="{FF2B5EF4-FFF2-40B4-BE49-F238E27FC236}">
                <a16:creationId xmlns:a16="http://schemas.microsoft.com/office/drawing/2014/main" id="{B922EE63-0802-2238-41C2-A4A35A9A47F2}"/>
              </a:ext>
            </a:extLst>
          </p:cNvPr>
          <p:cNvSpPr/>
          <p:nvPr userDrawn="1"/>
        </p:nvSpPr>
        <p:spPr>
          <a:xfrm>
            <a:off x="6381947" y="763957"/>
            <a:ext cx="57678" cy="100077"/>
          </a:xfrm>
          <a:prstGeom prst="diamond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57" name="رابط مستقيم 56">
            <a:extLst>
              <a:ext uri="{FF2B5EF4-FFF2-40B4-BE49-F238E27FC236}">
                <a16:creationId xmlns:a16="http://schemas.microsoft.com/office/drawing/2014/main" id="{51558A7F-F408-FC44-A9C4-8560F470BD75}"/>
              </a:ext>
            </a:extLst>
          </p:cNvPr>
          <p:cNvCxnSpPr>
            <a:cxnSpLocks/>
          </p:cNvCxnSpPr>
          <p:nvPr userDrawn="1"/>
        </p:nvCxnSpPr>
        <p:spPr>
          <a:xfrm>
            <a:off x="6473403" y="202668"/>
            <a:ext cx="0" cy="523172"/>
          </a:xfrm>
          <a:prstGeom prst="line">
            <a:avLst/>
          </a:prstGeom>
          <a:ln>
            <a:solidFill>
              <a:srgbClr val="37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Google Shape;151;p6">
            <a:extLst>
              <a:ext uri="{FF2B5EF4-FFF2-40B4-BE49-F238E27FC236}">
                <a16:creationId xmlns:a16="http://schemas.microsoft.com/office/drawing/2014/main" id="{A5FEF066-1137-3B52-F92E-5559D5CA3210}"/>
              </a:ext>
            </a:extLst>
          </p:cNvPr>
          <p:cNvSpPr/>
          <p:nvPr userDrawn="1"/>
        </p:nvSpPr>
        <p:spPr>
          <a:xfrm>
            <a:off x="2203397" y="977963"/>
            <a:ext cx="7758954" cy="913308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400" b="1" dirty="0">
                <a:solidFill>
                  <a:schemeClr val="lt1"/>
                </a:solidFill>
                <a:latin typeface="Sakkal Majalla"/>
                <a:ea typeface="Sakkal Majalla"/>
                <a:cs typeface="Sakkal Majalla"/>
                <a:sym typeface="Sakkal Majalla"/>
              </a:rPr>
              <a:t>التقويم الختامي</a:t>
            </a:r>
            <a:endParaRPr dirty="0"/>
          </a:p>
        </p:txBody>
      </p:sp>
      <p:sp>
        <p:nvSpPr>
          <p:cNvPr id="1025" name="مستطيل 1024">
            <a:extLst>
              <a:ext uri="{FF2B5EF4-FFF2-40B4-BE49-F238E27FC236}">
                <a16:creationId xmlns:a16="http://schemas.microsoft.com/office/drawing/2014/main" id="{6540820D-B78B-096F-8936-3BADFFF75D49}"/>
              </a:ext>
            </a:extLst>
          </p:cNvPr>
          <p:cNvSpPr/>
          <p:nvPr userDrawn="1"/>
        </p:nvSpPr>
        <p:spPr>
          <a:xfrm>
            <a:off x="5610145" y="977736"/>
            <a:ext cx="948947" cy="67823"/>
          </a:xfrm>
          <a:prstGeom prst="rect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1027" name="مجموعة 1026">
            <a:extLst>
              <a:ext uri="{FF2B5EF4-FFF2-40B4-BE49-F238E27FC236}">
                <a16:creationId xmlns:a16="http://schemas.microsoft.com/office/drawing/2014/main" id="{7F2BE5EB-4AF4-AFF9-A6FB-A7F26EBE5903}"/>
              </a:ext>
            </a:extLst>
          </p:cNvPr>
          <p:cNvGrpSpPr/>
          <p:nvPr userDrawn="1"/>
        </p:nvGrpSpPr>
        <p:grpSpPr>
          <a:xfrm>
            <a:off x="2174060" y="1022112"/>
            <a:ext cx="7811589" cy="849083"/>
            <a:chOff x="2061242" y="345515"/>
            <a:chExt cx="7811589" cy="849083"/>
          </a:xfrm>
        </p:grpSpPr>
        <p:sp>
          <p:nvSpPr>
            <p:cNvPr id="1028" name="Text Placeholder 1">
              <a:extLst>
                <a:ext uri="{FF2B5EF4-FFF2-40B4-BE49-F238E27FC236}">
                  <a16:creationId xmlns:a16="http://schemas.microsoft.com/office/drawing/2014/main" id="{5841CBE6-9674-83E1-77E7-0B28A1A3605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061242" y="482025"/>
              <a:ext cx="7811589" cy="576064"/>
            </a:xfrm>
            <a:prstGeom prst="rect">
              <a:avLst/>
            </a:prstGeom>
          </p:spPr>
          <p:txBody>
            <a:bodyPr vert="horz" lIns="91440" tIns="45720" rIns="91440" bIns="45720" rtlCol="1" anchor="ctr"/>
            <a:lstStyle>
              <a:defPPr>
                <a:defRPr lang="ar-SA"/>
              </a:defPPr>
              <a:lvl1pPr marL="0" algn="r" defTabSz="914400" rtl="1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endParaRPr>
            </a:p>
          </p:txBody>
        </p:sp>
        <p:sp>
          <p:nvSpPr>
            <p:cNvPr id="1029" name="مستطيل: زوايا مستديرة 1028">
              <a:extLst>
                <a:ext uri="{FF2B5EF4-FFF2-40B4-BE49-F238E27FC236}">
                  <a16:creationId xmlns:a16="http://schemas.microsoft.com/office/drawing/2014/main" id="{73E43722-78F1-B11E-5528-B134B4FC5E9B}"/>
                </a:ext>
              </a:extLst>
            </p:cNvPr>
            <p:cNvSpPr/>
            <p:nvPr userDrawn="1"/>
          </p:nvSpPr>
          <p:spPr>
            <a:xfrm>
              <a:off x="2130911" y="345515"/>
              <a:ext cx="7741919" cy="849083"/>
            </a:xfrm>
            <a:prstGeom prst="roundRect">
              <a:avLst/>
            </a:prstGeom>
            <a:solidFill>
              <a:srgbClr val="ED7D3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1030" name="شكل بيضاوي 1029">
              <a:extLst>
                <a:ext uri="{FF2B5EF4-FFF2-40B4-BE49-F238E27FC236}">
                  <a16:creationId xmlns:a16="http://schemas.microsoft.com/office/drawing/2014/main" id="{F4580E88-A701-7E72-38ED-FCC426CBC41A}"/>
                </a:ext>
              </a:extLst>
            </p:cNvPr>
            <p:cNvSpPr/>
            <p:nvPr userDrawn="1"/>
          </p:nvSpPr>
          <p:spPr>
            <a:xfrm>
              <a:off x="9596348" y="826563"/>
              <a:ext cx="91440" cy="9144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031" name="شكل بيضاوي 1030">
              <a:extLst>
                <a:ext uri="{FF2B5EF4-FFF2-40B4-BE49-F238E27FC236}">
                  <a16:creationId xmlns:a16="http://schemas.microsoft.com/office/drawing/2014/main" id="{77AB937B-A776-3FF2-02F0-6C11115E9B72}"/>
                </a:ext>
              </a:extLst>
            </p:cNvPr>
            <p:cNvSpPr/>
            <p:nvPr userDrawn="1"/>
          </p:nvSpPr>
          <p:spPr>
            <a:xfrm>
              <a:off x="9571524" y="805460"/>
              <a:ext cx="146743" cy="146743"/>
            </a:xfrm>
            <a:prstGeom prst="ellipse">
              <a:avLst/>
            </a:pr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032" name="شكل بيضاوي 1031">
              <a:extLst>
                <a:ext uri="{FF2B5EF4-FFF2-40B4-BE49-F238E27FC236}">
                  <a16:creationId xmlns:a16="http://schemas.microsoft.com/office/drawing/2014/main" id="{70AF8E39-443A-7B13-8F7F-2C69FCD258ED}"/>
                </a:ext>
              </a:extLst>
            </p:cNvPr>
            <p:cNvSpPr/>
            <p:nvPr userDrawn="1"/>
          </p:nvSpPr>
          <p:spPr>
            <a:xfrm>
              <a:off x="2294004" y="826563"/>
              <a:ext cx="91440" cy="9144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033" name="شكل بيضاوي 1032">
              <a:extLst>
                <a:ext uri="{FF2B5EF4-FFF2-40B4-BE49-F238E27FC236}">
                  <a16:creationId xmlns:a16="http://schemas.microsoft.com/office/drawing/2014/main" id="{43150DA5-3853-6EE8-999B-17FF5D9C5EB9}"/>
                </a:ext>
              </a:extLst>
            </p:cNvPr>
            <p:cNvSpPr/>
            <p:nvPr userDrawn="1"/>
          </p:nvSpPr>
          <p:spPr>
            <a:xfrm>
              <a:off x="2269180" y="805460"/>
              <a:ext cx="146743" cy="146743"/>
            </a:xfrm>
            <a:prstGeom prst="ellipse">
              <a:avLst/>
            </a:pr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1034" name="مستطيل 1033">
            <a:extLst>
              <a:ext uri="{FF2B5EF4-FFF2-40B4-BE49-F238E27FC236}">
                <a16:creationId xmlns:a16="http://schemas.microsoft.com/office/drawing/2014/main" id="{469E3280-86F0-8F1F-7767-C2223065BE47}"/>
              </a:ext>
            </a:extLst>
          </p:cNvPr>
          <p:cNvSpPr/>
          <p:nvPr userDrawn="1"/>
        </p:nvSpPr>
        <p:spPr>
          <a:xfrm>
            <a:off x="5610145" y="977735"/>
            <a:ext cx="968287" cy="74597"/>
          </a:xfrm>
          <a:prstGeom prst="rect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36" name="Google Shape;151;p6">
            <a:extLst>
              <a:ext uri="{FF2B5EF4-FFF2-40B4-BE49-F238E27FC236}">
                <a16:creationId xmlns:a16="http://schemas.microsoft.com/office/drawing/2014/main" id="{E3E1D409-5142-706B-062D-3FFC5D3B7388}"/>
              </a:ext>
            </a:extLst>
          </p:cNvPr>
          <p:cNvSpPr/>
          <p:nvPr userDrawn="1"/>
        </p:nvSpPr>
        <p:spPr>
          <a:xfrm>
            <a:off x="2226656" y="1000766"/>
            <a:ext cx="7758954" cy="913308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400" b="1" dirty="0">
                <a:solidFill>
                  <a:schemeClr val="lt1"/>
                </a:solidFill>
                <a:latin typeface="Sakkal Majalla"/>
                <a:ea typeface="Sakkal Majalla"/>
                <a:cs typeface="Sakkal Majalla"/>
                <a:sym typeface="Sakkal Majalla"/>
              </a:rPr>
              <a:t>التقويم الختامي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63100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0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التقويم القبل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6BDAA948-91C1-A36E-2EFA-9A3459B4CB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8" b="71781"/>
          <a:stretch/>
        </p:blipFill>
        <p:spPr>
          <a:xfrm flipV="1">
            <a:off x="0" y="-12872"/>
            <a:ext cx="12192000" cy="1521912"/>
          </a:xfrm>
          <a:prstGeom prst="rect">
            <a:avLst/>
          </a:prstGeom>
        </p:spPr>
      </p:pic>
      <p:sp>
        <p:nvSpPr>
          <p:cNvPr id="24" name="شكل بيضاوي 23">
            <a:extLst>
              <a:ext uri="{FF2B5EF4-FFF2-40B4-BE49-F238E27FC236}">
                <a16:creationId xmlns:a16="http://schemas.microsoft.com/office/drawing/2014/main" id="{44A44E9B-7B6B-95DF-6C67-29C7AF3A1EE8}"/>
              </a:ext>
            </a:extLst>
          </p:cNvPr>
          <p:cNvSpPr/>
          <p:nvPr userDrawn="1"/>
        </p:nvSpPr>
        <p:spPr>
          <a:xfrm>
            <a:off x="5474167" y="16878"/>
            <a:ext cx="1236134" cy="1236134"/>
          </a:xfrm>
          <a:prstGeom prst="ellipse">
            <a:avLst/>
          </a:prstGeom>
          <a:solidFill>
            <a:srgbClr val="ED7D3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0E34068E-357B-2AFC-4E0B-211085A5A4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08"/>
          <a:stretch/>
        </p:blipFill>
        <p:spPr>
          <a:xfrm>
            <a:off x="0" y="5336088"/>
            <a:ext cx="12192000" cy="1521912"/>
          </a:xfrm>
          <a:prstGeom prst="rect">
            <a:avLst/>
          </a:prstGeom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55CF6F47-8CB4-46B1-27CA-AE19A436D8F6}"/>
              </a:ext>
            </a:extLst>
          </p:cNvPr>
          <p:cNvSpPr txBox="1"/>
          <p:nvPr userDrawn="1"/>
        </p:nvSpPr>
        <p:spPr>
          <a:xfrm>
            <a:off x="8990421" y="6421575"/>
            <a:ext cx="3204660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200" dirty="0"/>
              <a:t>الــــــوحـــــــدة الأولــــــــــى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5E56A7A-5E84-F2C9-09DD-6370720DE057}"/>
              </a:ext>
            </a:extLst>
          </p:cNvPr>
          <p:cNvSpPr txBox="1"/>
          <p:nvPr userDrawn="1"/>
        </p:nvSpPr>
        <p:spPr>
          <a:xfrm>
            <a:off x="-67732" y="6418822"/>
            <a:ext cx="3201582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200" dirty="0"/>
              <a:t>البيانات و المعلومات و المعرفة 2 </a:t>
            </a:r>
          </a:p>
        </p:txBody>
      </p:sp>
      <p:grpSp>
        <p:nvGrpSpPr>
          <p:cNvPr id="2049" name="مجموعة 2048">
            <a:extLst>
              <a:ext uri="{FF2B5EF4-FFF2-40B4-BE49-F238E27FC236}">
                <a16:creationId xmlns:a16="http://schemas.microsoft.com/office/drawing/2014/main" id="{D075A0A1-8DDE-2E46-BCBC-697F19849EAF}"/>
              </a:ext>
            </a:extLst>
          </p:cNvPr>
          <p:cNvGrpSpPr/>
          <p:nvPr userDrawn="1"/>
        </p:nvGrpSpPr>
        <p:grpSpPr>
          <a:xfrm>
            <a:off x="2174060" y="1022112"/>
            <a:ext cx="7811589" cy="849083"/>
            <a:chOff x="2061242" y="345515"/>
            <a:chExt cx="7811589" cy="849083"/>
          </a:xfrm>
        </p:grpSpPr>
        <p:sp>
          <p:nvSpPr>
            <p:cNvPr id="2051" name="Text Placeholder 1">
              <a:extLst>
                <a:ext uri="{FF2B5EF4-FFF2-40B4-BE49-F238E27FC236}">
                  <a16:creationId xmlns:a16="http://schemas.microsoft.com/office/drawing/2014/main" id="{2BD7DCC6-5235-0034-259B-17FADE8335B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061242" y="482025"/>
              <a:ext cx="7811589" cy="576064"/>
            </a:xfrm>
            <a:prstGeom prst="rect">
              <a:avLst/>
            </a:prstGeom>
          </p:spPr>
          <p:txBody>
            <a:bodyPr vert="horz" lIns="91440" tIns="45720" rIns="91440" bIns="45720" rtlCol="1" anchor="ctr"/>
            <a:lstStyle>
              <a:defPPr>
                <a:defRPr lang="ar-SA"/>
              </a:defPPr>
              <a:lvl1pPr marL="0" algn="r" defTabSz="914400" rtl="1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endParaRPr>
            </a:p>
          </p:txBody>
        </p:sp>
        <p:sp>
          <p:nvSpPr>
            <p:cNvPr id="2053" name="مستطيل: زوايا مستديرة 2052">
              <a:extLst>
                <a:ext uri="{FF2B5EF4-FFF2-40B4-BE49-F238E27FC236}">
                  <a16:creationId xmlns:a16="http://schemas.microsoft.com/office/drawing/2014/main" id="{90F66C5F-2CF2-94F7-0CE6-35A8BEED2A7C}"/>
                </a:ext>
              </a:extLst>
            </p:cNvPr>
            <p:cNvSpPr/>
            <p:nvPr userDrawn="1"/>
          </p:nvSpPr>
          <p:spPr>
            <a:xfrm>
              <a:off x="2130911" y="345515"/>
              <a:ext cx="7741919" cy="849083"/>
            </a:xfrm>
            <a:prstGeom prst="roundRect">
              <a:avLst/>
            </a:prstGeom>
            <a:solidFill>
              <a:srgbClr val="ED7D3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2054" name="شكل بيضاوي 2053">
              <a:extLst>
                <a:ext uri="{FF2B5EF4-FFF2-40B4-BE49-F238E27FC236}">
                  <a16:creationId xmlns:a16="http://schemas.microsoft.com/office/drawing/2014/main" id="{29C554F7-F73A-F60F-27B7-5FBE3BCD3BF6}"/>
                </a:ext>
              </a:extLst>
            </p:cNvPr>
            <p:cNvSpPr/>
            <p:nvPr userDrawn="1"/>
          </p:nvSpPr>
          <p:spPr>
            <a:xfrm>
              <a:off x="9596348" y="826563"/>
              <a:ext cx="91440" cy="9144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055" name="شكل بيضاوي 2054">
              <a:extLst>
                <a:ext uri="{FF2B5EF4-FFF2-40B4-BE49-F238E27FC236}">
                  <a16:creationId xmlns:a16="http://schemas.microsoft.com/office/drawing/2014/main" id="{E3A22390-295F-3541-127E-39896C2F2E9D}"/>
                </a:ext>
              </a:extLst>
            </p:cNvPr>
            <p:cNvSpPr/>
            <p:nvPr userDrawn="1"/>
          </p:nvSpPr>
          <p:spPr>
            <a:xfrm>
              <a:off x="9571524" y="805460"/>
              <a:ext cx="146743" cy="146743"/>
            </a:xfrm>
            <a:prstGeom prst="ellipse">
              <a:avLst/>
            </a:pr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056" name="شكل بيضاوي 2055">
              <a:extLst>
                <a:ext uri="{FF2B5EF4-FFF2-40B4-BE49-F238E27FC236}">
                  <a16:creationId xmlns:a16="http://schemas.microsoft.com/office/drawing/2014/main" id="{C6C6FCD8-D893-2C42-7761-5E838162356E}"/>
                </a:ext>
              </a:extLst>
            </p:cNvPr>
            <p:cNvSpPr/>
            <p:nvPr userDrawn="1"/>
          </p:nvSpPr>
          <p:spPr>
            <a:xfrm>
              <a:off x="2294004" y="826563"/>
              <a:ext cx="91440" cy="9144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057" name="شكل بيضاوي 2056">
              <a:extLst>
                <a:ext uri="{FF2B5EF4-FFF2-40B4-BE49-F238E27FC236}">
                  <a16:creationId xmlns:a16="http://schemas.microsoft.com/office/drawing/2014/main" id="{C40E44A0-CF4B-EFF6-09F8-F7DC6C476C00}"/>
                </a:ext>
              </a:extLst>
            </p:cNvPr>
            <p:cNvSpPr/>
            <p:nvPr userDrawn="1"/>
          </p:nvSpPr>
          <p:spPr>
            <a:xfrm>
              <a:off x="2269180" y="805460"/>
              <a:ext cx="146743" cy="146743"/>
            </a:xfrm>
            <a:prstGeom prst="ellipse">
              <a:avLst/>
            </a:pr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13DFB2B7-EB49-B3C1-BA4A-74FA6EB2D8EB}"/>
              </a:ext>
            </a:extLst>
          </p:cNvPr>
          <p:cNvSpPr/>
          <p:nvPr userDrawn="1"/>
        </p:nvSpPr>
        <p:spPr>
          <a:xfrm>
            <a:off x="5617760" y="1012913"/>
            <a:ext cx="943182" cy="60150"/>
          </a:xfrm>
          <a:prstGeom prst="rect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58" name="مستطيل 2057">
            <a:extLst>
              <a:ext uri="{FF2B5EF4-FFF2-40B4-BE49-F238E27FC236}">
                <a16:creationId xmlns:a16="http://schemas.microsoft.com/office/drawing/2014/main" id="{CD841710-58B6-7FA8-9B78-76BF96505FD3}"/>
              </a:ext>
            </a:extLst>
          </p:cNvPr>
          <p:cNvSpPr/>
          <p:nvPr userDrawn="1"/>
        </p:nvSpPr>
        <p:spPr>
          <a:xfrm>
            <a:off x="5617760" y="1163520"/>
            <a:ext cx="948947" cy="67823"/>
          </a:xfrm>
          <a:prstGeom prst="rect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67" name="Google Shape;151;p6">
            <a:extLst>
              <a:ext uri="{FF2B5EF4-FFF2-40B4-BE49-F238E27FC236}">
                <a16:creationId xmlns:a16="http://schemas.microsoft.com/office/drawing/2014/main" id="{A5288D78-EA3F-D463-ECA0-4773438ADA74}"/>
              </a:ext>
            </a:extLst>
          </p:cNvPr>
          <p:cNvSpPr/>
          <p:nvPr userDrawn="1"/>
        </p:nvSpPr>
        <p:spPr>
          <a:xfrm>
            <a:off x="2203397" y="1001409"/>
            <a:ext cx="7758954" cy="913308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400" b="1" dirty="0">
                <a:solidFill>
                  <a:schemeClr val="lt1"/>
                </a:solidFill>
                <a:latin typeface="Sakkal Majalla"/>
                <a:ea typeface="Sakkal Majalla"/>
                <a:cs typeface="Sakkal Majalla"/>
                <a:sym typeface="Sakkal Majalla"/>
              </a:rPr>
              <a:t>التقويم القبلي</a:t>
            </a:r>
            <a:endParaRPr dirty="0"/>
          </a:p>
        </p:txBody>
      </p:sp>
      <p:pic>
        <p:nvPicPr>
          <p:cNvPr id="2072" name="صورة 2071">
            <a:extLst>
              <a:ext uri="{FF2B5EF4-FFF2-40B4-BE49-F238E27FC236}">
                <a16:creationId xmlns:a16="http://schemas.microsoft.com/office/drawing/2014/main" id="{10858251-1C90-D1A6-9E5A-106E14BB66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9" t="-804" r="11056" b="11411"/>
          <a:stretch/>
        </p:blipFill>
        <p:spPr>
          <a:xfrm>
            <a:off x="5474167" y="186043"/>
            <a:ext cx="1201157" cy="792547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7C15655B-0561-DDE3-CBC7-22F802EA34BD}"/>
              </a:ext>
            </a:extLst>
          </p:cNvPr>
          <p:cNvSpPr/>
          <p:nvPr userDrawn="1"/>
        </p:nvSpPr>
        <p:spPr>
          <a:xfrm>
            <a:off x="5610146" y="977735"/>
            <a:ext cx="954778" cy="61127"/>
          </a:xfrm>
          <a:prstGeom prst="rect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0708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7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6A9634B8-1DED-E804-C4CC-EBE3C28B20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8" b="71781"/>
          <a:stretch/>
        </p:blipFill>
        <p:spPr>
          <a:xfrm flipV="1">
            <a:off x="0" y="-12872"/>
            <a:ext cx="12192000" cy="1521912"/>
          </a:xfrm>
          <a:prstGeom prst="rect">
            <a:avLst/>
          </a:prstGeom>
        </p:spPr>
      </p:pic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2CEF861B-86CA-D05E-64E4-2C79308437F6}"/>
              </a:ext>
            </a:extLst>
          </p:cNvPr>
          <p:cNvSpPr/>
          <p:nvPr userDrawn="1"/>
        </p:nvSpPr>
        <p:spPr>
          <a:xfrm>
            <a:off x="5474167" y="16878"/>
            <a:ext cx="1236134" cy="1236134"/>
          </a:xfrm>
          <a:prstGeom prst="ellipse">
            <a:avLst/>
          </a:prstGeom>
          <a:solidFill>
            <a:srgbClr val="ED7D3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2157DC1B-132D-0C5B-CA66-E0477551AB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1826" y="743273"/>
            <a:ext cx="1136651" cy="991413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8190CAA5-8BB4-B222-0E6E-1E93EA9E28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08"/>
          <a:stretch/>
        </p:blipFill>
        <p:spPr>
          <a:xfrm>
            <a:off x="0" y="5336088"/>
            <a:ext cx="12192000" cy="1521912"/>
          </a:xfrm>
          <a:prstGeom prst="rect">
            <a:avLst/>
          </a:prstGeom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2870B1A3-F03C-A33C-C783-E400EDD1B9F0}"/>
              </a:ext>
            </a:extLst>
          </p:cNvPr>
          <p:cNvSpPr txBox="1"/>
          <p:nvPr userDrawn="1"/>
        </p:nvSpPr>
        <p:spPr>
          <a:xfrm>
            <a:off x="8990421" y="6421575"/>
            <a:ext cx="3204660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200" dirty="0"/>
              <a:t>الــــــوحـــــــدة الأولــــــــــى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BD81D5E1-86DE-A4BD-8716-987ADE52387D}"/>
              </a:ext>
            </a:extLst>
          </p:cNvPr>
          <p:cNvSpPr txBox="1"/>
          <p:nvPr userDrawn="1"/>
        </p:nvSpPr>
        <p:spPr>
          <a:xfrm>
            <a:off x="-67732" y="6418822"/>
            <a:ext cx="3201582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200" dirty="0"/>
              <a:t>البيانات و المعلومات و المعرفة 2 </a:t>
            </a:r>
          </a:p>
        </p:txBody>
      </p: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935BC0E2-75C5-0C89-7E01-20AC785B7096}"/>
              </a:ext>
            </a:extLst>
          </p:cNvPr>
          <p:cNvGrpSpPr/>
          <p:nvPr userDrawn="1"/>
        </p:nvGrpSpPr>
        <p:grpSpPr>
          <a:xfrm>
            <a:off x="2174060" y="1022112"/>
            <a:ext cx="7811589" cy="849083"/>
            <a:chOff x="2061242" y="345515"/>
            <a:chExt cx="7811589" cy="849083"/>
          </a:xfrm>
        </p:grpSpPr>
        <p:sp>
          <p:nvSpPr>
            <p:cNvPr id="19" name="Text Placeholder 1">
              <a:extLst>
                <a:ext uri="{FF2B5EF4-FFF2-40B4-BE49-F238E27FC236}">
                  <a16:creationId xmlns:a16="http://schemas.microsoft.com/office/drawing/2014/main" id="{92F2C0DB-3183-0D04-11AD-DADE8FF6702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061242" y="482025"/>
              <a:ext cx="7811589" cy="576064"/>
            </a:xfrm>
            <a:prstGeom prst="rect">
              <a:avLst/>
            </a:prstGeom>
          </p:spPr>
          <p:txBody>
            <a:bodyPr vert="horz" lIns="91440" tIns="45720" rIns="91440" bIns="45720" rtlCol="1" anchor="ctr"/>
            <a:lstStyle>
              <a:defPPr>
                <a:defRPr lang="ar-SA"/>
              </a:defPPr>
              <a:lvl1pPr marL="0" algn="r" defTabSz="914400" rtl="1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endParaRPr>
            </a:p>
          </p:txBody>
        </p:sp>
        <p:sp>
          <p:nvSpPr>
            <p:cNvPr id="20" name="مستطيل: زوايا مستديرة 19">
              <a:extLst>
                <a:ext uri="{FF2B5EF4-FFF2-40B4-BE49-F238E27FC236}">
                  <a16:creationId xmlns:a16="http://schemas.microsoft.com/office/drawing/2014/main" id="{CCFC5E36-7792-0A3E-B808-8679A63A3390}"/>
                </a:ext>
              </a:extLst>
            </p:cNvPr>
            <p:cNvSpPr/>
            <p:nvPr userDrawn="1"/>
          </p:nvSpPr>
          <p:spPr>
            <a:xfrm>
              <a:off x="2130911" y="345515"/>
              <a:ext cx="7741919" cy="849083"/>
            </a:xfrm>
            <a:prstGeom prst="roundRect">
              <a:avLst/>
            </a:prstGeom>
            <a:solidFill>
              <a:srgbClr val="ED7D3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21" name="شكل بيضاوي 20">
              <a:extLst>
                <a:ext uri="{FF2B5EF4-FFF2-40B4-BE49-F238E27FC236}">
                  <a16:creationId xmlns:a16="http://schemas.microsoft.com/office/drawing/2014/main" id="{71673AB6-DE70-22B2-A823-72B445F34051}"/>
                </a:ext>
              </a:extLst>
            </p:cNvPr>
            <p:cNvSpPr/>
            <p:nvPr userDrawn="1"/>
          </p:nvSpPr>
          <p:spPr>
            <a:xfrm>
              <a:off x="9596348" y="826563"/>
              <a:ext cx="91440" cy="9144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2" name="شكل بيضاوي 21">
              <a:extLst>
                <a:ext uri="{FF2B5EF4-FFF2-40B4-BE49-F238E27FC236}">
                  <a16:creationId xmlns:a16="http://schemas.microsoft.com/office/drawing/2014/main" id="{AC6ABA45-1301-A1CD-DBEB-382A05ED69BA}"/>
                </a:ext>
              </a:extLst>
            </p:cNvPr>
            <p:cNvSpPr/>
            <p:nvPr userDrawn="1"/>
          </p:nvSpPr>
          <p:spPr>
            <a:xfrm>
              <a:off x="9571524" y="805460"/>
              <a:ext cx="146743" cy="146743"/>
            </a:xfrm>
            <a:prstGeom prst="ellipse">
              <a:avLst/>
            </a:pr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3" name="شكل بيضاوي 22">
              <a:extLst>
                <a:ext uri="{FF2B5EF4-FFF2-40B4-BE49-F238E27FC236}">
                  <a16:creationId xmlns:a16="http://schemas.microsoft.com/office/drawing/2014/main" id="{8351616C-E0B1-54C7-E1D9-78BFB226EB53}"/>
                </a:ext>
              </a:extLst>
            </p:cNvPr>
            <p:cNvSpPr/>
            <p:nvPr userDrawn="1"/>
          </p:nvSpPr>
          <p:spPr>
            <a:xfrm>
              <a:off x="2294004" y="826563"/>
              <a:ext cx="91440" cy="9144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4" name="شكل بيضاوي 23">
              <a:extLst>
                <a:ext uri="{FF2B5EF4-FFF2-40B4-BE49-F238E27FC236}">
                  <a16:creationId xmlns:a16="http://schemas.microsoft.com/office/drawing/2014/main" id="{87B1C828-C012-EB71-8D34-6E39A444189D}"/>
                </a:ext>
              </a:extLst>
            </p:cNvPr>
            <p:cNvSpPr/>
            <p:nvPr userDrawn="1"/>
          </p:nvSpPr>
          <p:spPr>
            <a:xfrm>
              <a:off x="2269180" y="805460"/>
              <a:ext cx="146743" cy="146743"/>
            </a:xfrm>
            <a:prstGeom prst="ellipse">
              <a:avLst/>
            </a:pr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26" name="Google Shape;151;p6">
            <a:extLst>
              <a:ext uri="{FF2B5EF4-FFF2-40B4-BE49-F238E27FC236}">
                <a16:creationId xmlns:a16="http://schemas.microsoft.com/office/drawing/2014/main" id="{11B975FE-03B0-4480-2646-F36185169FEC}"/>
              </a:ext>
            </a:extLst>
          </p:cNvPr>
          <p:cNvSpPr/>
          <p:nvPr userDrawn="1"/>
        </p:nvSpPr>
        <p:spPr>
          <a:xfrm>
            <a:off x="2203397" y="1001409"/>
            <a:ext cx="7758954" cy="913308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400" b="1" dirty="0">
                <a:solidFill>
                  <a:schemeClr val="lt1"/>
                </a:solidFill>
                <a:latin typeface="Sakkal Majalla"/>
                <a:ea typeface="Sakkal Majalla"/>
                <a:cs typeface="Sakkal Majalla"/>
                <a:sym typeface="Sakkal Majalla"/>
              </a:rPr>
              <a:t>التقويم التكويني</a:t>
            </a:r>
            <a:endParaRPr dirty="0"/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42ED3BC8-7C50-E9AF-1FDE-6D9229FBEC89}"/>
              </a:ext>
            </a:extLst>
          </p:cNvPr>
          <p:cNvSpPr/>
          <p:nvPr userDrawn="1"/>
        </p:nvSpPr>
        <p:spPr>
          <a:xfrm>
            <a:off x="5610146" y="977735"/>
            <a:ext cx="954778" cy="61127"/>
          </a:xfrm>
          <a:prstGeom prst="rect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016EF040-E0A6-170C-224C-1629877429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14" t="33363" r="46401" b="22192"/>
          <a:stretch/>
        </p:blipFill>
        <p:spPr>
          <a:xfrm>
            <a:off x="5689157" y="82250"/>
            <a:ext cx="813685" cy="97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88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7CD9D723-B127-FFAA-E9D9-AE0BEA98E3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1D7AF96F-68BB-41A3-4E55-AA95C25C27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660" t="33672" r="50732" b="23390"/>
          <a:stretch/>
        </p:blipFill>
        <p:spPr>
          <a:xfrm>
            <a:off x="2905237" y="409689"/>
            <a:ext cx="648973" cy="39574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80896B5A-27D4-CF73-0688-B15BCB52BC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8509" t="19238" r="27055" b="20953"/>
          <a:stretch/>
        </p:blipFill>
        <p:spPr>
          <a:xfrm>
            <a:off x="8675380" y="326818"/>
            <a:ext cx="603251" cy="45672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A96555DC-2937-97E8-F00B-9016107089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0318" t="27879" r="55305" b="27273"/>
          <a:stretch/>
        </p:blipFill>
        <p:spPr>
          <a:xfrm>
            <a:off x="5852296" y="336078"/>
            <a:ext cx="453541" cy="469350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5D279315-2D7D-C80C-A96E-12E8E9AD4635}"/>
              </a:ext>
            </a:extLst>
          </p:cNvPr>
          <p:cNvSpPr txBox="1"/>
          <p:nvPr userDrawn="1"/>
        </p:nvSpPr>
        <p:spPr>
          <a:xfrm>
            <a:off x="8990421" y="6421575"/>
            <a:ext cx="3204660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200" dirty="0"/>
              <a:t>الــــــوحـــــــدة الأولــــــــــى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5AC9410-2269-20C8-711A-B196CDC7C9BE}"/>
              </a:ext>
            </a:extLst>
          </p:cNvPr>
          <p:cNvSpPr txBox="1"/>
          <p:nvPr userDrawn="1"/>
        </p:nvSpPr>
        <p:spPr>
          <a:xfrm>
            <a:off x="-67732" y="6418822"/>
            <a:ext cx="3201582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200" dirty="0"/>
              <a:t>البيانات و المعلومات و المعرفة 2 </a:t>
            </a:r>
          </a:p>
        </p:txBody>
      </p:sp>
    </p:spTree>
    <p:extLst>
      <p:ext uri="{BB962C8B-B14F-4D97-AF65-F5344CB8AC3E}">
        <p14:creationId xmlns:p14="http://schemas.microsoft.com/office/powerpoint/2010/main" val="29332412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D6D640A8-775C-74DA-14F3-D5FBE4FE34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8" b="71781"/>
          <a:stretch/>
        </p:blipFill>
        <p:spPr>
          <a:xfrm flipV="1">
            <a:off x="0" y="-12872"/>
            <a:ext cx="12192000" cy="1521912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698D0F0E-2BED-D988-7914-CCC89B08FD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9" r="18629" b="77808"/>
          <a:stretch/>
        </p:blipFill>
        <p:spPr>
          <a:xfrm>
            <a:off x="2234365" y="751389"/>
            <a:ext cx="7690982" cy="1521912"/>
          </a:xfrm>
          <a:prstGeom prst="rect">
            <a:avLst/>
          </a:prstGeom>
        </p:spPr>
      </p:pic>
      <p:sp>
        <p:nvSpPr>
          <p:cNvPr id="9" name="Google Shape;151;p6">
            <a:extLst>
              <a:ext uri="{FF2B5EF4-FFF2-40B4-BE49-F238E27FC236}">
                <a16:creationId xmlns:a16="http://schemas.microsoft.com/office/drawing/2014/main" id="{6BFD5B8A-60C0-EDFA-132A-9A3160E4A324}"/>
              </a:ext>
            </a:extLst>
          </p:cNvPr>
          <p:cNvSpPr/>
          <p:nvPr userDrawn="1"/>
        </p:nvSpPr>
        <p:spPr>
          <a:xfrm>
            <a:off x="2203397" y="977963"/>
            <a:ext cx="7758954" cy="913308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400" b="1" dirty="0">
                <a:solidFill>
                  <a:schemeClr val="lt1"/>
                </a:solidFill>
                <a:latin typeface="Sakkal Majalla"/>
                <a:ea typeface="Sakkal Majalla"/>
                <a:cs typeface="Sakkal Majalla"/>
                <a:sym typeface="Sakkal Majalla"/>
              </a:rPr>
              <a:t>مراجعة الدرس السابق</a:t>
            </a:r>
            <a:endParaRPr dirty="0"/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55C84251-FC38-E4FD-CFDC-14E1378F5E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08"/>
          <a:stretch/>
        </p:blipFill>
        <p:spPr>
          <a:xfrm>
            <a:off x="0" y="5336088"/>
            <a:ext cx="12192000" cy="1521912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49739BBD-C2B6-517F-797D-9FF3B1790EC2}"/>
              </a:ext>
            </a:extLst>
          </p:cNvPr>
          <p:cNvSpPr/>
          <p:nvPr userDrawn="1"/>
        </p:nvSpPr>
        <p:spPr>
          <a:xfrm>
            <a:off x="9887769" y="1778697"/>
            <a:ext cx="195683" cy="1878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E67E40D7-E821-A9DE-798A-89643962A6EC}"/>
              </a:ext>
            </a:extLst>
          </p:cNvPr>
          <p:cNvSpPr/>
          <p:nvPr userDrawn="1"/>
        </p:nvSpPr>
        <p:spPr>
          <a:xfrm>
            <a:off x="2083496" y="1784960"/>
            <a:ext cx="195683" cy="1878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791B1EC0-1E11-44F4-59E1-1C6499573C07}"/>
              </a:ext>
            </a:extLst>
          </p:cNvPr>
          <p:cNvSpPr txBox="1"/>
          <p:nvPr userDrawn="1"/>
        </p:nvSpPr>
        <p:spPr>
          <a:xfrm>
            <a:off x="8990421" y="6421575"/>
            <a:ext cx="3204660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200" dirty="0"/>
              <a:t>الــــــوحـــــــدة الأولــــــــــى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02B3119E-0B7E-F5B2-28D3-0285DEF12273}"/>
              </a:ext>
            </a:extLst>
          </p:cNvPr>
          <p:cNvSpPr/>
          <p:nvPr userDrawn="1"/>
        </p:nvSpPr>
        <p:spPr>
          <a:xfrm>
            <a:off x="6569771" y="43880"/>
            <a:ext cx="428207" cy="6086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8CB16CAD-BBFC-729D-D62B-ABA3F534A82A}"/>
              </a:ext>
            </a:extLst>
          </p:cNvPr>
          <p:cNvSpPr/>
          <p:nvPr userDrawn="1"/>
        </p:nvSpPr>
        <p:spPr>
          <a:xfrm>
            <a:off x="5166233" y="4460"/>
            <a:ext cx="428207" cy="7010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7CA1FC02-AAD5-89C4-92BC-B2BBE0838E53}"/>
              </a:ext>
            </a:extLst>
          </p:cNvPr>
          <p:cNvSpPr txBox="1"/>
          <p:nvPr userDrawn="1"/>
        </p:nvSpPr>
        <p:spPr>
          <a:xfrm>
            <a:off x="-67732" y="6418822"/>
            <a:ext cx="3201582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200" dirty="0"/>
              <a:t>البيانات و المعلومات و المعرفة 2 </a:t>
            </a:r>
          </a:p>
        </p:txBody>
      </p:sp>
    </p:spTree>
    <p:extLst>
      <p:ext uri="{BB962C8B-B14F-4D97-AF65-F5344CB8AC3E}">
        <p14:creationId xmlns:p14="http://schemas.microsoft.com/office/powerpoint/2010/main" val="2127606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8ED59D10-AA67-0B9B-8986-3DE88C94E0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8" b="71781"/>
          <a:stretch/>
        </p:blipFill>
        <p:spPr>
          <a:xfrm flipV="1">
            <a:off x="0" y="-12872"/>
            <a:ext cx="12192000" cy="1521912"/>
          </a:xfrm>
          <a:prstGeom prst="rect">
            <a:avLst/>
          </a:prstGeom>
        </p:spPr>
      </p:pic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A9DC5BCC-ADFD-7365-C279-3ED53A610391}"/>
              </a:ext>
            </a:extLst>
          </p:cNvPr>
          <p:cNvSpPr/>
          <p:nvPr userDrawn="1"/>
        </p:nvSpPr>
        <p:spPr>
          <a:xfrm>
            <a:off x="5474167" y="16878"/>
            <a:ext cx="1236134" cy="1236134"/>
          </a:xfrm>
          <a:prstGeom prst="ellipse">
            <a:avLst/>
          </a:prstGeom>
          <a:solidFill>
            <a:srgbClr val="ED7D3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FEDEE7FC-B8B0-8BC3-1B9C-3945048A08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08"/>
          <a:stretch/>
        </p:blipFill>
        <p:spPr>
          <a:xfrm>
            <a:off x="0" y="5336088"/>
            <a:ext cx="12192000" cy="1521912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693E91F9-A1C2-D71A-FAEE-1C35E95E56C6}"/>
              </a:ext>
            </a:extLst>
          </p:cNvPr>
          <p:cNvSpPr txBox="1"/>
          <p:nvPr userDrawn="1"/>
        </p:nvSpPr>
        <p:spPr>
          <a:xfrm>
            <a:off x="8990421" y="6421575"/>
            <a:ext cx="3204660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200" dirty="0"/>
              <a:t>الــــــوحـــــــدة الأولــــــــــى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1BE16FD2-859B-AA1F-B47F-032C38DF5293}"/>
              </a:ext>
            </a:extLst>
          </p:cNvPr>
          <p:cNvSpPr txBox="1"/>
          <p:nvPr userDrawn="1"/>
        </p:nvSpPr>
        <p:spPr>
          <a:xfrm>
            <a:off x="-67732" y="6418822"/>
            <a:ext cx="3201582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200" dirty="0"/>
              <a:t>البيانات و المعلومات و المعرفة 2 </a:t>
            </a:r>
          </a:p>
        </p:txBody>
      </p:sp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55210E4C-0BC7-94A0-44B2-60AE43891427}"/>
              </a:ext>
            </a:extLst>
          </p:cNvPr>
          <p:cNvGrpSpPr/>
          <p:nvPr userDrawn="1"/>
        </p:nvGrpSpPr>
        <p:grpSpPr>
          <a:xfrm>
            <a:off x="2174060" y="1022112"/>
            <a:ext cx="7811589" cy="849083"/>
            <a:chOff x="2061242" y="345515"/>
            <a:chExt cx="7811589" cy="849083"/>
          </a:xfrm>
        </p:grpSpPr>
        <p:sp>
          <p:nvSpPr>
            <p:cNvPr id="12" name="Text Placeholder 1">
              <a:extLst>
                <a:ext uri="{FF2B5EF4-FFF2-40B4-BE49-F238E27FC236}">
                  <a16:creationId xmlns:a16="http://schemas.microsoft.com/office/drawing/2014/main" id="{1A1ED12C-965C-5B9E-DA04-3B6CE501F1BE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061242" y="482025"/>
              <a:ext cx="7811589" cy="576064"/>
            </a:xfrm>
            <a:prstGeom prst="rect">
              <a:avLst/>
            </a:prstGeom>
          </p:spPr>
          <p:txBody>
            <a:bodyPr vert="horz" lIns="91440" tIns="45720" rIns="91440" bIns="45720" rtlCol="1" anchor="ctr"/>
            <a:lstStyle>
              <a:defPPr>
                <a:defRPr lang="ar-SA"/>
              </a:defPPr>
              <a:lvl1pPr marL="0" algn="r" defTabSz="914400" rtl="1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endParaRPr>
            </a:p>
          </p:txBody>
        </p:sp>
        <p:sp>
          <p:nvSpPr>
            <p:cNvPr id="13" name="مستطيل: زوايا مستديرة 12">
              <a:extLst>
                <a:ext uri="{FF2B5EF4-FFF2-40B4-BE49-F238E27FC236}">
                  <a16:creationId xmlns:a16="http://schemas.microsoft.com/office/drawing/2014/main" id="{C59D55B3-E20B-0A54-51FE-9D478123CCBE}"/>
                </a:ext>
              </a:extLst>
            </p:cNvPr>
            <p:cNvSpPr/>
            <p:nvPr userDrawn="1"/>
          </p:nvSpPr>
          <p:spPr>
            <a:xfrm>
              <a:off x="2130911" y="345515"/>
              <a:ext cx="7741919" cy="849083"/>
            </a:xfrm>
            <a:prstGeom prst="roundRect">
              <a:avLst/>
            </a:prstGeom>
            <a:solidFill>
              <a:srgbClr val="ED7D3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14" name="شكل بيضاوي 13">
              <a:extLst>
                <a:ext uri="{FF2B5EF4-FFF2-40B4-BE49-F238E27FC236}">
                  <a16:creationId xmlns:a16="http://schemas.microsoft.com/office/drawing/2014/main" id="{B30F1CF5-EA36-2E2B-0D10-9BFD86E33156}"/>
                </a:ext>
              </a:extLst>
            </p:cNvPr>
            <p:cNvSpPr/>
            <p:nvPr userDrawn="1"/>
          </p:nvSpPr>
          <p:spPr>
            <a:xfrm>
              <a:off x="9596348" y="826563"/>
              <a:ext cx="91440" cy="9144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5" name="شكل بيضاوي 14">
              <a:extLst>
                <a:ext uri="{FF2B5EF4-FFF2-40B4-BE49-F238E27FC236}">
                  <a16:creationId xmlns:a16="http://schemas.microsoft.com/office/drawing/2014/main" id="{C5A68007-8C9B-12D4-F163-6B928CAC8B6B}"/>
                </a:ext>
              </a:extLst>
            </p:cNvPr>
            <p:cNvSpPr/>
            <p:nvPr userDrawn="1"/>
          </p:nvSpPr>
          <p:spPr>
            <a:xfrm>
              <a:off x="9571524" y="805460"/>
              <a:ext cx="146743" cy="146743"/>
            </a:xfrm>
            <a:prstGeom prst="ellipse">
              <a:avLst/>
            </a:pr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6" name="شكل بيضاوي 15">
              <a:extLst>
                <a:ext uri="{FF2B5EF4-FFF2-40B4-BE49-F238E27FC236}">
                  <a16:creationId xmlns:a16="http://schemas.microsoft.com/office/drawing/2014/main" id="{C3669385-2485-CA47-C4CC-33220B021737}"/>
                </a:ext>
              </a:extLst>
            </p:cNvPr>
            <p:cNvSpPr/>
            <p:nvPr userDrawn="1"/>
          </p:nvSpPr>
          <p:spPr>
            <a:xfrm>
              <a:off x="2294004" y="826563"/>
              <a:ext cx="91440" cy="9144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7" name="شكل بيضاوي 16">
              <a:extLst>
                <a:ext uri="{FF2B5EF4-FFF2-40B4-BE49-F238E27FC236}">
                  <a16:creationId xmlns:a16="http://schemas.microsoft.com/office/drawing/2014/main" id="{DB7F3E31-5C34-0AF4-FA91-457EEFB466F2}"/>
                </a:ext>
              </a:extLst>
            </p:cNvPr>
            <p:cNvSpPr/>
            <p:nvPr userDrawn="1"/>
          </p:nvSpPr>
          <p:spPr>
            <a:xfrm>
              <a:off x="2269180" y="805460"/>
              <a:ext cx="146743" cy="146743"/>
            </a:xfrm>
            <a:prstGeom prst="ellipse">
              <a:avLst/>
            </a:pr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2169F3EA-9EC2-5D58-ED15-C1807358F780}"/>
              </a:ext>
            </a:extLst>
          </p:cNvPr>
          <p:cNvSpPr/>
          <p:nvPr userDrawn="1"/>
        </p:nvSpPr>
        <p:spPr>
          <a:xfrm>
            <a:off x="5617760" y="1012913"/>
            <a:ext cx="943182" cy="60150"/>
          </a:xfrm>
          <a:prstGeom prst="rect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FCD0E274-E0EA-CA5D-AFCA-73B27B56CBB2}"/>
              </a:ext>
            </a:extLst>
          </p:cNvPr>
          <p:cNvSpPr/>
          <p:nvPr userDrawn="1"/>
        </p:nvSpPr>
        <p:spPr>
          <a:xfrm>
            <a:off x="5617760" y="1163520"/>
            <a:ext cx="948947" cy="67823"/>
          </a:xfrm>
          <a:prstGeom prst="rect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Google Shape;151;p6">
            <a:extLst>
              <a:ext uri="{FF2B5EF4-FFF2-40B4-BE49-F238E27FC236}">
                <a16:creationId xmlns:a16="http://schemas.microsoft.com/office/drawing/2014/main" id="{481FCD63-C513-E1A8-5CA5-6051CC8AE4FB}"/>
              </a:ext>
            </a:extLst>
          </p:cNvPr>
          <p:cNvSpPr/>
          <p:nvPr userDrawn="1"/>
        </p:nvSpPr>
        <p:spPr>
          <a:xfrm>
            <a:off x="2203397" y="1001409"/>
            <a:ext cx="7758954" cy="913308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400" b="1" dirty="0">
                <a:solidFill>
                  <a:schemeClr val="lt1"/>
                </a:solidFill>
                <a:latin typeface="Sakkal Majalla"/>
                <a:ea typeface="Sakkal Majalla"/>
                <a:cs typeface="Sakkal Majalla"/>
                <a:sym typeface="Sakkal Majalla"/>
              </a:rPr>
              <a:t>مراجعة الدرس السابق</a:t>
            </a:r>
            <a:endParaRPr dirty="0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ADDE1015-71C6-9FD9-49DD-8EAD285B70ED}"/>
              </a:ext>
            </a:extLst>
          </p:cNvPr>
          <p:cNvSpPr/>
          <p:nvPr userDrawn="1"/>
        </p:nvSpPr>
        <p:spPr>
          <a:xfrm>
            <a:off x="5610146" y="977735"/>
            <a:ext cx="954778" cy="61127"/>
          </a:xfrm>
          <a:prstGeom prst="rect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79F74E89-7F40-3B8F-E1FD-98D615239C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3" t="33363" r="20364" b="22192"/>
          <a:stretch/>
        </p:blipFill>
        <p:spPr>
          <a:xfrm>
            <a:off x="5604157" y="17782"/>
            <a:ext cx="983686" cy="109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80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7065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صورة 13">
            <a:extLst>
              <a:ext uri="{FF2B5EF4-FFF2-40B4-BE49-F238E27FC236}">
                <a16:creationId xmlns:a16="http://schemas.microsoft.com/office/drawing/2014/main" id="{1E7784B7-525B-0940-3AED-042D43C58F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26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محتوى الدر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4A9CCEA6-88C2-2705-2935-7F7EDDC3B8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656A359D-EE50-B03A-DBED-12ABAF38F89B}"/>
              </a:ext>
            </a:extLst>
          </p:cNvPr>
          <p:cNvSpPr txBox="1"/>
          <p:nvPr userDrawn="1"/>
        </p:nvSpPr>
        <p:spPr>
          <a:xfrm>
            <a:off x="8990421" y="6421575"/>
            <a:ext cx="3204660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200" dirty="0"/>
              <a:t>الــــــوحـــــــدة الأولــــــــــى</a:t>
            </a: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004CF466-2426-1BA8-50B3-BC53EB67843E}"/>
              </a:ext>
            </a:extLst>
          </p:cNvPr>
          <p:cNvSpPr txBox="1"/>
          <p:nvPr userDrawn="1"/>
        </p:nvSpPr>
        <p:spPr>
          <a:xfrm>
            <a:off x="-67732" y="6418822"/>
            <a:ext cx="3201582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200" dirty="0"/>
              <a:t>البيانات و المعلومات و المعرفة 2 </a:t>
            </a:r>
          </a:p>
        </p:txBody>
      </p:sp>
    </p:spTree>
    <p:extLst>
      <p:ext uri="{BB962C8B-B14F-4D97-AF65-F5344CB8AC3E}">
        <p14:creationId xmlns:p14="http://schemas.microsoft.com/office/powerpoint/2010/main" val="3292970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الأنشط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30A2E933-2524-FD16-8B20-714C3C71F6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17D9A7C-EF86-37D6-6CD0-57D9FF71C8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8509" t="19238" r="27055" b="20953"/>
          <a:stretch/>
        </p:blipFill>
        <p:spPr>
          <a:xfrm>
            <a:off x="8675380" y="326818"/>
            <a:ext cx="603251" cy="456724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684CD7C3-5A1E-E517-CFC0-75A419D88C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0318" t="27879" r="55305" b="27273"/>
          <a:stretch/>
        </p:blipFill>
        <p:spPr>
          <a:xfrm>
            <a:off x="5852296" y="336078"/>
            <a:ext cx="453541" cy="469350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93885BA5-54D2-E369-916A-A15930A56B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0000" t="23838" r="8977" b="31314"/>
          <a:stretch/>
        </p:blipFill>
        <p:spPr>
          <a:xfrm>
            <a:off x="3022934" y="336078"/>
            <a:ext cx="363133" cy="435760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C7B6779E-B751-06B3-46BB-73A598294E77}"/>
              </a:ext>
            </a:extLst>
          </p:cNvPr>
          <p:cNvSpPr txBox="1"/>
          <p:nvPr userDrawn="1"/>
        </p:nvSpPr>
        <p:spPr>
          <a:xfrm>
            <a:off x="8990421" y="6421575"/>
            <a:ext cx="3204660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200" dirty="0"/>
              <a:t>الــــــوحـــــــدة الأولــــــــــى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698D5AB2-8EB3-7B62-F227-CC88BF38A016}"/>
              </a:ext>
            </a:extLst>
          </p:cNvPr>
          <p:cNvSpPr txBox="1"/>
          <p:nvPr userDrawn="1"/>
        </p:nvSpPr>
        <p:spPr>
          <a:xfrm>
            <a:off x="-67732" y="6418822"/>
            <a:ext cx="3201582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200" dirty="0"/>
              <a:t>البيانات و المعلومات و المعرفة 2 </a:t>
            </a:r>
          </a:p>
        </p:txBody>
      </p:sp>
    </p:spTree>
    <p:extLst>
      <p:ext uri="{BB962C8B-B14F-4D97-AF65-F5344CB8AC3E}">
        <p14:creationId xmlns:p14="http://schemas.microsoft.com/office/powerpoint/2010/main" val="4173513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19B9528E-3DC9-0806-A796-5AC3DC68DB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08" t="67809" r="-1"/>
          <a:stretch/>
        </p:blipFill>
        <p:spPr>
          <a:xfrm rot="16200000">
            <a:off x="9174480" y="875211"/>
            <a:ext cx="3827417" cy="2207623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D7DDAF15-E370-4FAB-B6A1-8AB0957F62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08" t="67809" r="-1"/>
          <a:stretch/>
        </p:blipFill>
        <p:spPr>
          <a:xfrm rot="5400000" flipV="1">
            <a:off x="9174480" y="3770811"/>
            <a:ext cx="3827417" cy="2207623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916BCFBE-3046-458B-AC23-92063FD926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79" b="75732"/>
          <a:stretch/>
        </p:blipFill>
        <p:spPr>
          <a:xfrm rot="5400000" flipH="1">
            <a:off x="-272753" y="338319"/>
            <a:ext cx="1502426" cy="860958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12E6C87C-1928-AD79-3723-53F44BCFB3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79" b="75732"/>
          <a:stretch/>
        </p:blipFill>
        <p:spPr>
          <a:xfrm rot="16200000" flipH="1" flipV="1">
            <a:off x="-271160" y="5680035"/>
            <a:ext cx="1502426" cy="860958"/>
          </a:xfrm>
          <a:prstGeom prst="rect">
            <a:avLst/>
          </a:prstGeom>
        </p:spPr>
      </p:pic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525271DE-2650-3431-1767-93AE6041F5FE}"/>
              </a:ext>
            </a:extLst>
          </p:cNvPr>
          <p:cNvGrpSpPr/>
          <p:nvPr userDrawn="1"/>
        </p:nvGrpSpPr>
        <p:grpSpPr>
          <a:xfrm rot="5400000">
            <a:off x="-1712648" y="3181921"/>
            <a:ext cx="4588191" cy="490138"/>
            <a:chOff x="2061242" y="345515"/>
            <a:chExt cx="7811589" cy="849083"/>
          </a:xfrm>
        </p:grpSpPr>
        <p:sp>
          <p:nvSpPr>
            <p:cNvPr id="25" name="Text Placeholder 1">
              <a:extLst>
                <a:ext uri="{FF2B5EF4-FFF2-40B4-BE49-F238E27FC236}">
                  <a16:creationId xmlns:a16="http://schemas.microsoft.com/office/drawing/2014/main" id="{8C271561-DE75-DE2A-3EDE-CCEB16478A26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061242" y="482025"/>
              <a:ext cx="7811589" cy="576064"/>
            </a:xfrm>
            <a:prstGeom prst="rect">
              <a:avLst/>
            </a:prstGeom>
          </p:spPr>
          <p:txBody>
            <a:bodyPr vert="horz" lIns="91440" tIns="45720" rIns="91440" bIns="45720" rtlCol="1" anchor="ctr"/>
            <a:lstStyle>
              <a:defPPr>
                <a:defRPr lang="ar-SA"/>
              </a:defPPr>
              <a:lvl1pPr marL="0" algn="r" defTabSz="914400" rtl="1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endParaRPr>
            </a:p>
          </p:txBody>
        </p:sp>
        <p:sp>
          <p:nvSpPr>
            <p:cNvPr id="26" name="مستطيل: زوايا مستديرة 25">
              <a:extLst>
                <a:ext uri="{FF2B5EF4-FFF2-40B4-BE49-F238E27FC236}">
                  <a16:creationId xmlns:a16="http://schemas.microsoft.com/office/drawing/2014/main" id="{7D38CA03-4CA2-0375-20C9-78CA5F0D9212}"/>
                </a:ext>
              </a:extLst>
            </p:cNvPr>
            <p:cNvSpPr/>
            <p:nvPr userDrawn="1"/>
          </p:nvSpPr>
          <p:spPr>
            <a:xfrm>
              <a:off x="2130911" y="345515"/>
              <a:ext cx="7741919" cy="849083"/>
            </a:xfrm>
            <a:prstGeom prst="roundRect">
              <a:avLst/>
            </a:prstGeom>
            <a:solidFill>
              <a:srgbClr val="ED7D3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27" name="شكل بيضاوي 26">
              <a:extLst>
                <a:ext uri="{FF2B5EF4-FFF2-40B4-BE49-F238E27FC236}">
                  <a16:creationId xmlns:a16="http://schemas.microsoft.com/office/drawing/2014/main" id="{5E1080B6-5EF3-E63D-1AB0-40DB2D79EA1C}"/>
                </a:ext>
              </a:extLst>
            </p:cNvPr>
            <p:cNvSpPr/>
            <p:nvPr userDrawn="1"/>
          </p:nvSpPr>
          <p:spPr>
            <a:xfrm>
              <a:off x="9596348" y="826563"/>
              <a:ext cx="91440" cy="9144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8" name="شكل بيضاوي 27">
              <a:extLst>
                <a:ext uri="{FF2B5EF4-FFF2-40B4-BE49-F238E27FC236}">
                  <a16:creationId xmlns:a16="http://schemas.microsoft.com/office/drawing/2014/main" id="{B7FEA547-FABB-3E76-F581-9746A88ED8C4}"/>
                </a:ext>
              </a:extLst>
            </p:cNvPr>
            <p:cNvSpPr/>
            <p:nvPr userDrawn="1"/>
          </p:nvSpPr>
          <p:spPr>
            <a:xfrm>
              <a:off x="9571524" y="805460"/>
              <a:ext cx="146743" cy="146743"/>
            </a:xfrm>
            <a:prstGeom prst="ellipse">
              <a:avLst/>
            </a:pr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9" name="شكل بيضاوي 28">
              <a:extLst>
                <a:ext uri="{FF2B5EF4-FFF2-40B4-BE49-F238E27FC236}">
                  <a16:creationId xmlns:a16="http://schemas.microsoft.com/office/drawing/2014/main" id="{5F0A85B2-173D-66F2-8779-894D8090CA09}"/>
                </a:ext>
              </a:extLst>
            </p:cNvPr>
            <p:cNvSpPr/>
            <p:nvPr userDrawn="1"/>
          </p:nvSpPr>
          <p:spPr>
            <a:xfrm>
              <a:off x="2294003" y="826563"/>
              <a:ext cx="91440" cy="9144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0" name="شكل بيضاوي 29">
              <a:extLst>
                <a:ext uri="{FF2B5EF4-FFF2-40B4-BE49-F238E27FC236}">
                  <a16:creationId xmlns:a16="http://schemas.microsoft.com/office/drawing/2014/main" id="{BF21D423-7A8A-E65B-7744-B56518F168BD}"/>
                </a:ext>
              </a:extLst>
            </p:cNvPr>
            <p:cNvSpPr/>
            <p:nvPr userDrawn="1"/>
          </p:nvSpPr>
          <p:spPr>
            <a:xfrm>
              <a:off x="2269179" y="805460"/>
              <a:ext cx="146743" cy="146743"/>
            </a:xfrm>
            <a:prstGeom prst="ellipse">
              <a:avLst/>
            </a:pr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2" name="مربع نص 1">
            <a:extLst>
              <a:ext uri="{FF2B5EF4-FFF2-40B4-BE49-F238E27FC236}">
                <a16:creationId xmlns:a16="http://schemas.microsoft.com/office/drawing/2014/main" id="{12846AB2-7945-1B87-8847-6F3B86F2AF6D}"/>
              </a:ext>
            </a:extLst>
          </p:cNvPr>
          <p:cNvSpPr txBox="1"/>
          <p:nvPr userDrawn="1"/>
        </p:nvSpPr>
        <p:spPr>
          <a:xfrm rot="16200000">
            <a:off x="10374227" y="1304567"/>
            <a:ext cx="3204660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200" dirty="0"/>
              <a:t>الــــــوحـــــــدة الأولــــــــــى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6A845985-168D-38B9-A4B0-2ACC1A3D59D5}"/>
              </a:ext>
            </a:extLst>
          </p:cNvPr>
          <p:cNvSpPr txBox="1"/>
          <p:nvPr userDrawn="1"/>
        </p:nvSpPr>
        <p:spPr>
          <a:xfrm rot="16200000">
            <a:off x="10375765" y="5067892"/>
            <a:ext cx="3201582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200" dirty="0"/>
              <a:t>البيانات و المعلومات و المعرفة 2 </a:t>
            </a:r>
          </a:p>
        </p:txBody>
      </p:sp>
    </p:spTree>
    <p:extLst>
      <p:ext uri="{BB962C8B-B14F-4D97-AF65-F5344CB8AC3E}">
        <p14:creationId xmlns:p14="http://schemas.microsoft.com/office/powerpoint/2010/main" val="2522118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صورة 29">
            <a:extLst>
              <a:ext uri="{FF2B5EF4-FFF2-40B4-BE49-F238E27FC236}">
                <a16:creationId xmlns:a16="http://schemas.microsoft.com/office/drawing/2014/main" id="{8CBC8C20-8BEB-518C-03DC-5FA664B4E0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79" b="75732"/>
          <a:stretch/>
        </p:blipFill>
        <p:spPr>
          <a:xfrm rot="5400000" flipV="1">
            <a:off x="-780563" y="5106987"/>
            <a:ext cx="2215449" cy="1269552"/>
          </a:xfrm>
          <a:prstGeom prst="rect">
            <a:avLst/>
          </a:prstGeom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AE8DF473-F1AA-FCDE-4E58-84AF8490F2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79" b="75732"/>
          <a:stretch/>
        </p:blipFill>
        <p:spPr>
          <a:xfrm rot="16200000">
            <a:off x="-772667" y="486010"/>
            <a:ext cx="2215449" cy="1269552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AAEF4F89-B4D1-E3FB-F21B-11E3613E42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36" r="8695" b="73875"/>
          <a:stretch/>
        </p:blipFill>
        <p:spPr>
          <a:xfrm rot="16200000" flipV="1">
            <a:off x="11027804" y="-7835"/>
            <a:ext cx="1243288" cy="1280423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EAB6CFC5-9A4D-B2C1-283D-93F0970EA2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36" r="8695" b="73875"/>
          <a:stretch/>
        </p:blipFill>
        <p:spPr>
          <a:xfrm rot="5400000">
            <a:off x="11027805" y="5596146"/>
            <a:ext cx="1243288" cy="1280423"/>
          </a:xfrm>
          <a:prstGeom prst="rect">
            <a:avLst/>
          </a:prstGeom>
        </p:spPr>
      </p:pic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10BCCB3B-24EB-822D-78A5-39E6F928BAC4}"/>
              </a:ext>
            </a:extLst>
          </p:cNvPr>
          <p:cNvGrpSpPr/>
          <p:nvPr userDrawn="1"/>
        </p:nvGrpSpPr>
        <p:grpSpPr>
          <a:xfrm rot="5400000">
            <a:off x="9238547" y="3121154"/>
            <a:ext cx="5143738" cy="551524"/>
            <a:chOff x="2061242" y="345515"/>
            <a:chExt cx="7811589" cy="849083"/>
          </a:xfrm>
        </p:grpSpPr>
        <p:sp>
          <p:nvSpPr>
            <p:cNvPr id="9" name="Text Placeholder 1">
              <a:extLst>
                <a:ext uri="{FF2B5EF4-FFF2-40B4-BE49-F238E27FC236}">
                  <a16:creationId xmlns:a16="http://schemas.microsoft.com/office/drawing/2014/main" id="{2CB4866E-6737-CF33-09FE-3F8D2E60B4A2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061242" y="482025"/>
              <a:ext cx="7811589" cy="576064"/>
            </a:xfrm>
            <a:prstGeom prst="rect">
              <a:avLst/>
            </a:prstGeom>
          </p:spPr>
          <p:txBody>
            <a:bodyPr vert="horz" lIns="91440" tIns="45720" rIns="91440" bIns="45720" rtlCol="1" anchor="ctr"/>
            <a:lstStyle>
              <a:defPPr>
                <a:defRPr lang="ar-SA"/>
              </a:defPPr>
              <a:lvl1pPr marL="0" algn="r" defTabSz="914400" rtl="1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endParaRPr>
            </a:p>
          </p:txBody>
        </p:sp>
        <p:sp>
          <p:nvSpPr>
            <p:cNvPr id="10" name="مستطيل: زوايا مستديرة 9">
              <a:extLst>
                <a:ext uri="{FF2B5EF4-FFF2-40B4-BE49-F238E27FC236}">
                  <a16:creationId xmlns:a16="http://schemas.microsoft.com/office/drawing/2014/main" id="{694C2D1B-873C-9D05-F8A8-7BC39BD80C00}"/>
                </a:ext>
              </a:extLst>
            </p:cNvPr>
            <p:cNvSpPr/>
            <p:nvPr userDrawn="1"/>
          </p:nvSpPr>
          <p:spPr>
            <a:xfrm>
              <a:off x="2130911" y="345515"/>
              <a:ext cx="7741919" cy="849083"/>
            </a:xfrm>
            <a:prstGeom prst="roundRect">
              <a:avLst/>
            </a:prstGeom>
            <a:solidFill>
              <a:schemeClr val="accent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11" name="شكل بيضاوي 10">
              <a:extLst>
                <a:ext uri="{FF2B5EF4-FFF2-40B4-BE49-F238E27FC236}">
                  <a16:creationId xmlns:a16="http://schemas.microsoft.com/office/drawing/2014/main" id="{846D7679-81B8-6E78-EDA8-80B84A98C488}"/>
                </a:ext>
              </a:extLst>
            </p:cNvPr>
            <p:cNvSpPr/>
            <p:nvPr userDrawn="1"/>
          </p:nvSpPr>
          <p:spPr>
            <a:xfrm>
              <a:off x="9596348" y="826563"/>
              <a:ext cx="91440" cy="9144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2" name="شكل بيضاوي 11">
              <a:extLst>
                <a:ext uri="{FF2B5EF4-FFF2-40B4-BE49-F238E27FC236}">
                  <a16:creationId xmlns:a16="http://schemas.microsoft.com/office/drawing/2014/main" id="{941E303B-C751-C551-829B-2FD7175D4376}"/>
                </a:ext>
              </a:extLst>
            </p:cNvPr>
            <p:cNvSpPr/>
            <p:nvPr userDrawn="1"/>
          </p:nvSpPr>
          <p:spPr>
            <a:xfrm>
              <a:off x="9571524" y="805460"/>
              <a:ext cx="146743" cy="146743"/>
            </a:xfrm>
            <a:prstGeom prst="ellipse">
              <a:avLst/>
            </a:pr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3" name="شكل بيضاوي 12">
              <a:extLst>
                <a:ext uri="{FF2B5EF4-FFF2-40B4-BE49-F238E27FC236}">
                  <a16:creationId xmlns:a16="http://schemas.microsoft.com/office/drawing/2014/main" id="{889058A0-B040-C5C1-A427-FE8310E027D9}"/>
                </a:ext>
              </a:extLst>
            </p:cNvPr>
            <p:cNvSpPr/>
            <p:nvPr userDrawn="1"/>
          </p:nvSpPr>
          <p:spPr>
            <a:xfrm>
              <a:off x="2294003" y="826563"/>
              <a:ext cx="91440" cy="9144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4" name="شكل بيضاوي 13">
              <a:extLst>
                <a:ext uri="{FF2B5EF4-FFF2-40B4-BE49-F238E27FC236}">
                  <a16:creationId xmlns:a16="http://schemas.microsoft.com/office/drawing/2014/main" id="{BF516E5E-9956-C431-0132-CC15AF00D6B9}"/>
                </a:ext>
              </a:extLst>
            </p:cNvPr>
            <p:cNvSpPr/>
            <p:nvPr userDrawn="1"/>
          </p:nvSpPr>
          <p:spPr>
            <a:xfrm>
              <a:off x="2269179" y="805460"/>
              <a:ext cx="146743" cy="146743"/>
            </a:xfrm>
            <a:prstGeom prst="ellipse">
              <a:avLst/>
            </a:pr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32D2E202-36B1-5C1D-F9BB-D56EF53C67A2}"/>
              </a:ext>
            </a:extLst>
          </p:cNvPr>
          <p:cNvGrpSpPr/>
          <p:nvPr userDrawn="1"/>
        </p:nvGrpSpPr>
        <p:grpSpPr>
          <a:xfrm rot="5400000">
            <a:off x="-1358350" y="3219829"/>
            <a:ext cx="3309990" cy="397308"/>
            <a:chOff x="2061242" y="345515"/>
            <a:chExt cx="7811589" cy="849083"/>
          </a:xfrm>
        </p:grpSpPr>
        <p:sp>
          <p:nvSpPr>
            <p:cNvPr id="18" name="Text Placeholder 1">
              <a:extLst>
                <a:ext uri="{FF2B5EF4-FFF2-40B4-BE49-F238E27FC236}">
                  <a16:creationId xmlns:a16="http://schemas.microsoft.com/office/drawing/2014/main" id="{A3D44C6E-A9EA-D793-3E17-6BBA768CCA1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061242" y="482025"/>
              <a:ext cx="7811589" cy="576064"/>
            </a:xfrm>
            <a:prstGeom prst="rect">
              <a:avLst/>
            </a:prstGeom>
          </p:spPr>
          <p:txBody>
            <a:bodyPr vert="horz" lIns="91440" tIns="45720" rIns="91440" bIns="45720" rtlCol="1" anchor="ctr"/>
            <a:lstStyle>
              <a:defPPr>
                <a:defRPr lang="ar-SA"/>
              </a:defPPr>
              <a:lvl1pPr marL="0" algn="r" defTabSz="914400" rtl="1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endParaRPr>
            </a:p>
          </p:txBody>
        </p:sp>
        <p:sp>
          <p:nvSpPr>
            <p:cNvPr id="19" name="مستطيل: زوايا مستديرة 18">
              <a:extLst>
                <a:ext uri="{FF2B5EF4-FFF2-40B4-BE49-F238E27FC236}">
                  <a16:creationId xmlns:a16="http://schemas.microsoft.com/office/drawing/2014/main" id="{3C8750A4-202F-3C7D-FBF1-9015EC483D7C}"/>
                </a:ext>
              </a:extLst>
            </p:cNvPr>
            <p:cNvSpPr/>
            <p:nvPr userDrawn="1"/>
          </p:nvSpPr>
          <p:spPr>
            <a:xfrm>
              <a:off x="2130911" y="345515"/>
              <a:ext cx="7741919" cy="849083"/>
            </a:xfrm>
            <a:prstGeom prst="roundRect">
              <a:avLst/>
            </a:prstGeom>
            <a:solidFill>
              <a:srgbClr val="ED7D3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20" name="شكل بيضاوي 19">
              <a:extLst>
                <a:ext uri="{FF2B5EF4-FFF2-40B4-BE49-F238E27FC236}">
                  <a16:creationId xmlns:a16="http://schemas.microsoft.com/office/drawing/2014/main" id="{FDCA6319-57A3-2B07-6722-6E7A1A13FBBB}"/>
                </a:ext>
              </a:extLst>
            </p:cNvPr>
            <p:cNvSpPr/>
            <p:nvPr userDrawn="1"/>
          </p:nvSpPr>
          <p:spPr>
            <a:xfrm>
              <a:off x="9596348" y="826563"/>
              <a:ext cx="91440" cy="9144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1" name="شكل بيضاوي 20">
              <a:extLst>
                <a:ext uri="{FF2B5EF4-FFF2-40B4-BE49-F238E27FC236}">
                  <a16:creationId xmlns:a16="http://schemas.microsoft.com/office/drawing/2014/main" id="{53B59DD2-27E5-9047-CF8A-52B8CECBA580}"/>
                </a:ext>
              </a:extLst>
            </p:cNvPr>
            <p:cNvSpPr/>
            <p:nvPr userDrawn="1"/>
          </p:nvSpPr>
          <p:spPr>
            <a:xfrm>
              <a:off x="9571524" y="805460"/>
              <a:ext cx="146743" cy="146743"/>
            </a:xfrm>
            <a:prstGeom prst="ellipse">
              <a:avLst/>
            </a:pr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2" name="شكل بيضاوي 21">
              <a:extLst>
                <a:ext uri="{FF2B5EF4-FFF2-40B4-BE49-F238E27FC236}">
                  <a16:creationId xmlns:a16="http://schemas.microsoft.com/office/drawing/2014/main" id="{517F4D60-AE0C-52D9-1930-BA5E5B776AA4}"/>
                </a:ext>
              </a:extLst>
            </p:cNvPr>
            <p:cNvSpPr/>
            <p:nvPr userDrawn="1"/>
          </p:nvSpPr>
          <p:spPr>
            <a:xfrm>
              <a:off x="2294003" y="826563"/>
              <a:ext cx="91440" cy="9144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3" name="شكل بيضاوي 22">
              <a:extLst>
                <a:ext uri="{FF2B5EF4-FFF2-40B4-BE49-F238E27FC236}">
                  <a16:creationId xmlns:a16="http://schemas.microsoft.com/office/drawing/2014/main" id="{10E654D6-1B7C-2D36-B170-5630B797718D}"/>
                </a:ext>
              </a:extLst>
            </p:cNvPr>
            <p:cNvSpPr/>
            <p:nvPr userDrawn="1"/>
          </p:nvSpPr>
          <p:spPr>
            <a:xfrm>
              <a:off x="2269179" y="805460"/>
              <a:ext cx="146743" cy="146743"/>
            </a:xfrm>
            <a:prstGeom prst="ellipse">
              <a:avLst/>
            </a:pr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</p:spTree>
    <p:extLst>
      <p:ext uri="{BB962C8B-B14F-4D97-AF65-F5344CB8AC3E}">
        <p14:creationId xmlns:p14="http://schemas.microsoft.com/office/powerpoint/2010/main" val="202184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ماذا سنتعل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FB6CC6B8-9DE8-2F86-38EB-3C0F0D4650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6" t="9020" r="19926"/>
          <a:stretch/>
        </p:blipFill>
        <p:spPr>
          <a:xfrm>
            <a:off x="-98612" y="12527"/>
            <a:ext cx="1564157" cy="1405650"/>
          </a:xfrm>
          <a:prstGeom prst="rect">
            <a:avLst/>
          </a:prstGeom>
        </p:spPr>
      </p:pic>
      <p:cxnSp>
        <p:nvCxnSpPr>
          <p:cNvPr id="9" name="رابط مستقيم 8">
            <a:extLst>
              <a:ext uri="{FF2B5EF4-FFF2-40B4-BE49-F238E27FC236}">
                <a16:creationId xmlns:a16="http://schemas.microsoft.com/office/drawing/2014/main" id="{0443119A-1156-EEDA-DA16-03CD11FE16F1}"/>
              </a:ext>
            </a:extLst>
          </p:cNvPr>
          <p:cNvCxnSpPr>
            <a:cxnSpLocks/>
          </p:cNvCxnSpPr>
          <p:nvPr userDrawn="1"/>
        </p:nvCxnSpPr>
        <p:spPr>
          <a:xfrm>
            <a:off x="960345" y="1229974"/>
            <a:ext cx="11231655" cy="0"/>
          </a:xfrm>
          <a:prstGeom prst="line">
            <a:avLst/>
          </a:prstGeom>
          <a:ln w="38100">
            <a:solidFill>
              <a:srgbClr val="4554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مستقيم 9">
            <a:extLst>
              <a:ext uri="{FF2B5EF4-FFF2-40B4-BE49-F238E27FC236}">
                <a16:creationId xmlns:a16="http://schemas.microsoft.com/office/drawing/2014/main" id="{1D56C01E-7189-1C3F-1439-D1CBA10A6AC6}"/>
              </a:ext>
            </a:extLst>
          </p:cNvPr>
          <p:cNvCxnSpPr>
            <a:cxnSpLocks/>
          </p:cNvCxnSpPr>
          <p:nvPr userDrawn="1"/>
        </p:nvCxnSpPr>
        <p:spPr>
          <a:xfrm flipH="1">
            <a:off x="-25052" y="1213717"/>
            <a:ext cx="613775" cy="0"/>
          </a:xfrm>
          <a:prstGeom prst="line">
            <a:avLst/>
          </a:prstGeom>
          <a:ln w="38100">
            <a:solidFill>
              <a:srgbClr val="4554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3722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بيانات الدر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رابط مستقيم 9">
            <a:extLst>
              <a:ext uri="{FF2B5EF4-FFF2-40B4-BE49-F238E27FC236}">
                <a16:creationId xmlns:a16="http://schemas.microsoft.com/office/drawing/2014/main" id="{DCF013BE-4C22-7AC7-F042-C874EDAA5511}"/>
              </a:ext>
            </a:extLst>
          </p:cNvPr>
          <p:cNvCxnSpPr>
            <a:cxnSpLocks/>
          </p:cNvCxnSpPr>
          <p:nvPr userDrawn="1"/>
        </p:nvCxnSpPr>
        <p:spPr>
          <a:xfrm>
            <a:off x="960345" y="1229974"/>
            <a:ext cx="11231655" cy="0"/>
          </a:xfrm>
          <a:prstGeom prst="line">
            <a:avLst/>
          </a:prstGeom>
          <a:ln w="38100">
            <a:solidFill>
              <a:srgbClr val="4554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F6AF71E7-D9B5-C9BB-7D7E-072E62771AD4}"/>
              </a:ext>
            </a:extLst>
          </p:cNvPr>
          <p:cNvSpPr/>
          <p:nvPr userDrawn="1"/>
        </p:nvSpPr>
        <p:spPr>
          <a:xfrm>
            <a:off x="543714" y="1277824"/>
            <a:ext cx="2279737" cy="4819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72221876-1E8E-A63F-CD6A-3F607602A53E}"/>
              </a:ext>
            </a:extLst>
          </p:cNvPr>
          <p:cNvSpPr/>
          <p:nvPr userDrawn="1"/>
        </p:nvSpPr>
        <p:spPr>
          <a:xfrm>
            <a:off x="275308" y="1276347"/>
            <a:ext cx="2279737" cy="4819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cxnSp>
        <p:nvCxnSpPr>
          <p:cNvPr id="13" name="رابط مستقيم 12">
            <a:extLst>
              <a:ext uri="{FF2B5EF4-FFF2-40B4-BE49-F238E27FC236}">
                <a16:creationId xmlns:a16="http://schemas.microsoft.com/office/drawing/2014/main" id="{6DD34D26-A944-68B1-9ACD-63B3A79367DE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0" y="1201191"/>
            <a:ext cx="780673" cy="5626"/>
          </a:xfrm>
          <a:prstGeom prst="line">
            <a:avLst/>
          </a:prstGeom>
          <a:ln w="38100">
            <a:solidFill>
              <a:srgbClr val="4554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صورة 13">
            <a:extLst>
              <a:ext uri="{FF2B5EF4-FFF2-40B4-BE49-F238E27FC236}">
                <a16:creationId xmlns:a16="http://schemas.microsoft.com/office/drawing/2014/main" id="{E232276A-F720-D470-5619-A60A2DAD07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6" t="14977" r="38664" b="2831"/>
          <a:stretch/>
        </p:blipFill>
        <p:spPr>
          <a:xfrm>
            <a:off x="75342" y="-12526"/>
            <a:ext cx="1390203" cy="1428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067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مفردات الدر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رابط مستقيم 5">
            <a:extLst>
              <a:ext uri="{FF2B5EF4-FFF2-40B4-BE49-F238E27FC236}">
                <a16:creationId xmlns:a16="http://schemas.microsoft.com/office/drawing/2014/main" id="{4D66BEEE-BC6D-D345-1020-A3E913B2F51B}"/>
              </a:ext>
            </a:extLst>
          </p:cNvPr>
          <p:cNvCxnSpPr>
            <a:cxnSpLocks/>
          </p:cNvCxnSpPr>
          <p:nvPr userDrawn="1"/>
        </p:nvCxnSpPr>
        <p:spPr>
          <a:xfrm flipH="1">
            <a:off x="-25052" y="1213717"/>
            <a:ext cx="613775" cy="0"/>
          </a:xfrm>
          <a:prstGeom prst="line">
            <a:avLst/>
          </a:prstGeom>
          <a:ln w="38100">
            <a:solidFill>
              <a:srgbClr val="4554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971EEAB9-62E2-6BF5-E3C1-1F9145C8889D}"/>
              </a:ext>
            </a:extLst>
          </p:cNvPr>
          <p:cNvSpPr/>
          <p:nvPr userDrawn="1"/>
        </p:nvSpPr>
        <p:spPr>
          <a:xfrm>
            <a:off x="90085" y="83173"/>
            <a:ext cx="1347072" cy="1347072"/>
          </a:xfrm>
          <a:prstGeom prst="ellipse">
            <a:avLst/>
          </a:prstGeom>
          <a:solidFill>
            <a:srgbClr val="C3D7EE"/>
          </a:solidFill>
          <a:ln>
            <a:solidFill>
              <a:srgbClr val="C3D7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6A97DCE8-5BC3-6B9C-94D2-6BB7AFE1F130}"/>
              </a:ext>
            </a:extLst>
          </p:cNvPr>
          <p:cNvSpPr/>
          <p:nvPr userDrawn="1"/>
        </p:nvSpPr>
        <p:spPr>
          <a:xfrm>
            <a:off x="78374" y="1250945"/>
            <a:ext cx="1894114" cy="6301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cxnSp>
        <p:nvCxnSpPr>
          <p:cNvPr id="9" name="رابط مستقيم 8">
            <a:extLst>
              <a:ext uri="{FF2B5EF4-FFF2-40B4-BE49-F238E27FC236}">
                <a16:creationId xmlns:a16="http://schemas.microsoft.com/office/drawing/2014/main" id="{47FEF655-F54E-0FCA-2525-DC57D7FDB6F0}"/>
              </a:ext>
            </a:extLst>
          </p:cNvPr>
          <p:cNvCxnSpPr>
            <a:cxnSpLocks/>
          </p:cNvCxnSpPr>
          <p:nvPr userDrawn="1"/>
        </p:nvCxnSpPr>
        <p:spPr>
          <a:xfrm flipV="1">
            <a:off x="1025431" y="1229974"/>
            <a:ext cx="11166569" cy="12586"/>
          </a:xfrm>
          <a:prstGeom prst="line">
            <a:avLst/>
          </a:prstGeom>
          <a:ln w="38100">
            <a:solidFill>
              <a:srgbClr val="4554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صورة 9">
            <a:extLst>
              <a:ext uri="{FF2B5EF4-FFF2-40B4-BE49-F238E27FC236}">
                <a16:creationId xmlns:a16="http://schemas.microsoft.com/office/drawing/2014/main" id="{F6BAE9F9-9895-E3C6-6492-44E75B1E75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3" t="53334" r="68607" b="7965"/>
          <a:stretch/>
        </p:blipFill>
        <p:spPr>
          <a:xfrm>
            <a:off x="129696" y="102080"/>
            <a:ext cx="1358783" cy="119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81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83C9165F-C260-3A27-A632-BE1F6FC9E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06EFEC1-8CC5-02E8-6B69-5F1949316F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72ABC94-08FF-7C70-A573-DBED75705B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AB1B8F-67AC-4A8B-B351-E5CEB6D631CC}" type="datetimeFigureOut">
              <a:rPr lang="ar-SA" smtClean="0"/>
              <a:t>11/01/45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B36ECE9-E1CF-02F2-C3F4-5610826BFF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B174A33-9D82-7F16-891E-578CC7E7AF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26C465-8A47-4910-A187-8643E9C0B72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07851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49" r:id="rId2"/>
    <p:sldLayoutId id="2147483650" r:id="rId3"/>
    <p:sldLayoutId id="2147483651" r:id="rId4"/>
    <p:sldLayoutId id="2147483660" r:id="rId5"/>
    <p:sldLayoutId id="214748366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8" r:id="rId12"/>
    <p:sldLayoutId id="2147483659" r:id="rId13"/>
    <p:sldLayoutId id="2147483665" r:id="rId14"/>
    <p:sldLayoutId id="2147483663" r:id="rId15"/>
    <p:sldLayoutId id="2147483664" r:id="rId16"/>
    <p:sldLayoutId id="2147483666" r:id="rId17"/>
    <p:sldLayoutId id="2147483667" r:id="rId18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gov.sa/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png"/><Relationship Id="rId5" Type="http://schemas.openxmlformats.org/officeDocument/2006/relationships/image" Target="../media/image21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ثريد مطول عن الـ Data Science ما هي و أهميتها واستخداماتها في الحياة  العملية - المسلسل من Ali Greo | علي جريو @AliGreo - رتبها">
            <a:extLst>
              <a:ext uri="{FF2B5EF4-FFF2-40B4-BE49-F238E27FC236}">
                <a16:creationId xmlns:a16="http://schemas.microsoft.com/office/drawing/2014/main" id="{760DDF78-7289-4DFA-E715-7FEE8886F4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9" r="13377"/>
          <a:stretch/>
        </p:blipFill>
        <p:spPr bwMode="auto">
          <a:xfrm>
            <a:off x="0" y="1321732"/>
            <a:ext cx="5941131" cy="550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854E6818-94CC-52D6-3BD9-AB54DE231665}"/>
              </a:ext>
            </a:extLst>
          </p:cNvPr>
          <p:cNvSpPr/>
          <p:nvPr/>
        </p:nvSpPr>
        <p:spPr>
          <a:xfrm>
            <a:off x="6096000" y="-16044"/>
            <a:ext cx="6096000" cy="6874044"/>
          </a:xfrm>
          <a:prstGeom prst="rect">
            <a:avLst/>
          </a:prstGeom>
          <a:solidFill>
            <a:srgbClr val="4D5B8A"/>
          </a:solidFill>
          <a:ln>
            <a:solidFill>
              <a:srgbClr val="C2D5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3600" b="1" dirty="0">
              <a:solidFill>
                <a:schemeClr val="bg1"/>
              </a:solidFill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53F488E2-29A2-AE00-B778-2C7DFE27F20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613648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1" anchor="ctr"/>
          <a:lstStyle>
            <a:defPPr>
              <a:defRPr lang="ar-SA"/>
            </a:defPPr>
            <a:lvl1pPr marL="0" algn="r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ar-SA" altLang="ko-KR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                الوحدة الأولى</a:t>
            </a:r>
            <a:r>
              <a:rPr lang="ar-SA" altLang="ko-KR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  علم البيانات</a:t>
            </a:r>
          </a:p>
        </p:txBody>
      </p: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9598B25F-EE68-2534-A095-BF5376AE05E2}"/>
              </a:ext>
            </a:extLst>
          </p:cNvPr>
          <p:cNvGrpSpPr/>
          <p:nvPr/>
        </p:nvGrpSpPr>
        <p:grpSpPr>
          <a:xfrm>
            <a:off x="9413129" y="3056"/>
            <a:ext cx="2709263" cy="2581251"/>
            <a:chOff x="9391766" y="-26894"/>
            <a:chExt cx="2832377" cy="2698548"/>
          </a:xfrm>
        </p:grpSpPr>
        <p:sp>
          <p:nvSpPr>
            <p:cNvPr id="13" name="مستطيل 12">
              <a:extLst>
                <a:ext uri="{FF2B5EF4-FFF2-40B4-BE49-F238E27FC236}">
                  <a16:creationId xmlns:a16="http://schemas.microsoft.com/office/drawing/2014/main" id="{B5B99238-E011-A384-F277-4CA08487DACB}"/>
                </a:ext>
              </a:extLst>
            </p:cNvPr>
            <p:cNvSpPr/>
            <p:nvPr/>
          </p:nvSpPr>
          <p:spPr>
            <a:xfrm>
              <a:off x="10137781" y="-26894"/>
              <a:ext cx="1367269" cy="20574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1400" b="1" dirty="0">
                  <a:solidFill>
                    <a:schemeClr val="tx1"/>
                  </a:solidFill>
                </a:rPr>
                <a:t>التعليم الثانوي</a:t>
              </a:r>
            </a:p>
            <a:p>
              <a:pPr algn="ctr"/>
              <a:r>
                <a:rPr lang="ar-SA" sz="1400" b="1" dirty="0">
                  <a:solidFill>
                    <a:schemeClr val="tx1"/>
                  </a:solidFill>
                </a:rPr>
                <a:t> </a:t>
              </a:r>
            </a:p>
            <a:p>
              <a:pPr algn="ctr"/>
              <a:r>
                <a:rPr lang="ar-SA" sz="1400" b="1" dirty="0">
                  <a:solidFill>
                    <a:schemeClr val="tx1"/>
                  </a:solidFill>
                </a:rPr>
                <a:t>السنة الثانية</a:t>
              </a:r>
            </a:p>
            <a:p>
              <a:pPr algn="ctr"/>
              <a:endParaRPr lang="ar-SA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14" name="مثلث متساوي الساقين 13">
              <a:extLst>
                <a:ext uri="{FF2B5EF4-FFF2-40B4-BE49-F238E27FC236}">
                  <a16:creationId xmlns:a16="http://schemas.microsoft.com/office/drawing/2014/main" id="{C79C8E9B-653C-D792-94A7-1BAC60DBF010}"/>
                </a:ext>
              </a:extLst>
            </p:cNvPr>
            <p:cNvSpPr/>
            <p:nvPr/>
          </p:nvSpPr>
          <p:spPr>
            <a:xfrm>
              <a:off x="9391766" y="1455336"/>
              <a:ext cx="1410928" cy="1216318"/>
            </a:xfrm>
            <a:prstGeom prst="triangle">
              <a:avLst>
                <a:gd name="adj" fmla="val 100000"/>
              </a:avLst>
            </a:prstGeom>
            <a:solidFill>
              <a:srgbClr val="4D5B8A"/>
            </a:solidFill>
            <a:ln>
              <a:solidFill>
                <a:srgbClr val="4D5B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15" name="مثلث متساوي الساقين 14">
              <a:extLst>
                <a:ext uri="{FF2B5EF4-FFF2-40B4-BE49-F238E27FC236}">
                  <a16:creationId xmlns:a16="http://schemas.microsoft.com/office/drawing/2014/main" id="{7940C9F8-1ECA-4E24-B1B5-19C37AF0136E}"/>
                </a:ext>
              </a:extLst>
            </p:cNvPr>
            <p:cNvSpPr/>
            <p:nvPr/>
          </p:nvSpPr>
          <p:spPr>
            <a:xfrm flipH="1">
              <a:off x="10813215" y="1451827"/>
              <a:ext cx="1410928" cy="1216318"/>
            </a:xfrm>
            <a:prstGeom prst="triangle">
              <a:avLst>
                <a:gd name="adj" fmla="val 100000"/>
              </a:avLst>
            </a:prstGeom>
            <a:solidFill>
              <a:srgbClr val="4D5B8A"/>
            </a:solidFill>
            <a:ln>
              <a:solidFill>
                <a:srgbClr val="4D5B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BD14C27-1310-847B-913B-C07FF8C49F29}"/>
              </a:ext>
            </a:extLst>
          </p:cNvPr>
          <p:cNvSpPr txBox="1"/>
          <p:nvPr/>
        </p:nvSpPr>
        <p:spPr>
          <a:xfrm>
            <a:off x="6096000" y="2612936"/>
            <a:ext cx="6259597" cy="211211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200000"/>
              </a:lnSpc>
            </a:pPr>
            <a:r>
              <a:rPr lang="ar-SA" altLang="ko-KR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الدرس الأول :</a:t>
            </a:r>
          </a:p>
          <a:p>
            <a:pPr algn="ctr">
              <a:lnSpc>
                <a:spcPct val="200000"/>
              </a:lnSpc>
            </a:pPr>
            <a:r>
              <a:rPr lang="ar-SA" altLang="ko-KR" sz="3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 البيانات و المعلومات و المعرفة 2</a:t>
            </a:r>
            <a:endParaRPr lang="ko-KR" altLang="en-US" sz="3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78BC6AEA-3531-5839-4D09-DFD866514952}"/>
              </a:ext>
            </a:extLst>
          </p:cNvPr>
          <p:cNvSpPr/>
          <p:nvPr/>
        </p:nvSpPr>
        <p:spPr>
          <a:xfrm>
            <a:off x="641684" y="1303862"/>
            <a:ext cx="2041291" cy="12737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D4AC8DD1-5ADA-1DC6-00E5-CDF7E00AEF3F}"/>
              </a:ext>
            </a:extLst>
          </p:cNvPr>
          <p:cNvGrpSpPr/>
          <p:nvPr/>
        </p:nvGrpSpPr>
        <p:grpSpPr>
          <a:xfrm>
            <a:off x="147307" y="-1068"/>
            <a:ext cx="2535668" cy="2497497"/>
            <a:chOff x="6775325" y="-13448"/>
            <a:chExt cx="2650894" cy="2610988"/>
          </a:xfrm>
        </p:grpSpPr>
        <p:sp>
          <p:nvSpPr>
            <p:cNvPr id="21" name="مستطيل 20">
              <a:extLst>
                <a:ext uri="{FF2B5EF4-FFF2-40B4-BE49-F238E27FC236}">
                  <a16:creationId xmlns:a16="http://schemas.microsoft.com/office/drawing/2014/main" id="{35508301-69BB-1216-D3F7-CC34789339A4}"/>
                </a:ext>
              </a:extLst>
            </p:cNvPr>
            <p:cNvSpPr/>
            <p:nvPr/>
          </p:nvSpPr>
          <p:spPr>
            <a:xfrm>
              <a:off x="7435768" y="-13448"/>
              <a:ext cx="1367269" cy="2030507"/>
            </a:xfrm>
            <a:prstGeom prst="rect">
              <a:avLst/>
            </a:prstGeom>
            <a:solidFill>
              <a:srgbClr val="4D5B8A"/>
            </a:solidFill>
            <a:ln>
              <a:solidFill>
                <a:srgbClr val="4D5B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1400" b="1" dirty="0">
                  <a:solidFill>
                    <a:schemeClr val="bg1"/>
                  </a:solidFill>
                </a:rPr>
                <a:t> الفصل 1</a:t>
              </a:r>
            </a:p>
            <a:p>
              <a:pPr algn="ctr"/>
              <a:endParaRPr lang="ar-SA" sz="1400" b="1" dirty="0">
                <a:solidFill>
                  <a:schemeClr val="bg1"/>
                </a:solidFill>
              </a:endParaRPr>
            </a:p>
            <a:p>
              <a:pPr algn="ctr"/>
              <a:r>
                <a:rPr lang="ar-SA" sz="1400" b="1" dirty="0">
                  <a:solidFill>
                    <a:schemeClr val="bg1"/>
                  </a:solidFill>
                </a:rPr>
                <a:t>التقنية الرقمية 2-1</a:t>
              </a:r>
            </a:p>
            <a:p>
              <a:pPr algn="ctr"/>
              <a:endParaRPr lang="ar-SA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2" name="مثلث متساوي الساقين 21">
              <a:extLst>
                <a:ext uri="{FF2B5EF4-FFF2-40B4-BE49-F238E27FC236}">
                  <a16:creationId xmlns:a16="http://schemas.microsoft.com/office/drawing/2014/main" id="{35C80F70-029F-56E0-BCF4-C8688C4109D5}"/>
                </a:ext>
              </a:extLst>
            </p:cNvPr>
            <p:cNvSpPr/>
            <p:nvPr/>
          </p:nvSpPr>
          <p:spPr>
            <a:xfrm>
              <a:off x="6775325" y="1458845"/>
              <a:ext cx="1320885" cy="1138695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23" name="مثلث متساوي الساقين 22">
              <a:extLst>
                <a:ext uri="{FF2B5EF4-FFF2-40B4-BE49-F238E27FC236}">
                  <a16:creationId xmlns:a16="http://schemas.microsoft.com/office/drawing/2014/main" id="{743F5682-277A-1DB4-56C2-4C4185773D7E}"/>
                </a:ext>
              </a:extLst>
            </p:cNvPr>
            <p:cNvSpPr/>
            <p:nvPr/>
          </p:nvSpPr>
          <p:spPr>
            <a:xfrm flipH="1">
              <a:off x="8105334" y="1455336"/>
              <a:ext cx="1320885" cy="1138695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sp>
        <p:nvSpPr>
          <p:cNvPr id="5" name="مستطيل 4">
            <a:extLst>
              <a:ext uri="{FF2B5EF4-FFF2-40B4-BE49-F238E27FC236}">
                <a16:creationId xmlns:a16="http://schemas.microsoft.com/office/drawing/2014/main" id="{3C2D7D8E-76A5-7867-A735-0E105010C19D}"/>
              </a:ext>
            </a:extLst>
          </p:cNvPr>
          <p:cNvSpPr/>
          <p:nvPr/>
        </p:nvSpPr>
        <p:spPr>
          <a:xfrm>
            <a:off x="641684" y="1985543"/>
            <a:ext cx="2957859" cy="5920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682262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16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03;p19">
            <a:extLst>
              <a:ext uri="{FF2B5EF4-FFF2-40B4-BE49-F238E27FC236}">
                <a16:creationId xmlns:a16="http://schemas.microsoft.com/office/drawing/2014/main" id="{F524722A-5201-3F3E-96E3-2E9410615381}"/>
              </a:ext>
            </a:extLst>
          </p:cNvPr>
          <p:cNvSpPr txBox="1"/>
          <p:nvPr/>
        </p:nvSpPr>
        <p:spPr>
          <a:xfrm>
            <a:off x="571500" y="2126423"/>
            <a:ext cx="11049000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ar-SA"/>
            </a:defPPr>
            <a:lvl1pPr lvl="0" algn="ctr">
              <a:lnSpc>
                <a:spcPct val="200000"/>
              </a:lnSpc>
              <a:defRPr sz="3600">
                <a:ea typeface="Calibri"/>
              </a:defRPr>
            </a:lvl1pPr>
          </a:lstStyle>
          <a:p>
            <a:r>
              <a:rPr lang="ar-SA" dirty="0">
                <a:sym typeface="Calibri"/>
              </a:rPr>
              <a:t>لكل بلد في أنحاء العالم عملـة خاصـة به، وتستخدم رموز العملات بدلا </a:t>
            </a:r>
          </a:p>
          <a:p>
            <a:r>
              <a:rPr lang="ar-SA" dirty="0">
                <a:sym typeface="Calibri"/>
              </a:rPr>
              <a:t>من اسم العملة كاختصارات متعارف عليها عند التعاملات المالية</a:t>
            </a:r>
            <a:endParaRPr lang="ar-SA" dirty="0"/>
          </a:p>
        </p:txBody>
      </p:sp>
      <p:sp>
        <p:nvSpPr>
          <p:cNvPr id="4" name="Google Shape;151;p6">
            <a:extLst>
              <a:ext uri="{FF2B5EF4-FFF2-40B4-BE49-F238E27FC236}">
                <a16:creationId xmlns:a16="http://schemas.microsoft.com/office/drawing/2014/main" id="{87BD6E58-EDC2-EE60-4E87-A47D62DAB7EE}"/>
              </a:ext>
            </a:extLst>
          </p:cNvPr>
          <p:cNvSpPr/>
          <p:nvPr/>
        </p:nvSpPr>
        <p:spPr>
          <a:xfrm>
            <a:off x="2216523" y="1484847"/>
            <a:ext cx="7758954" cy="913308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000" b="1" dirty="0">
                <a:solidFill>
                  <a:srgbClr val="ED7D31"/>
                </a:solidFill>
                <a:latin typeface="Sakkal Majalla"/>
                <a:ea typeface="Sakkal Majalla"/>
                <a:sym typeface="Sakkal Majalla"/>
              </a:rPr>
              <a:t>2- رموز العملات</a:t>
            </a:r>
            <a:endParaRPr sz="1600" dirty="0">
              <a:solidFill>
                <a:srgbClr val="ED7D31"/>
              </a:solidFill>
            </a:endParaRPr>
          </a:p>
        </p:txBody>
      </p:sp>
      <p:sp>
        <p:nvSpPr>
          <p:cNvPr id="6" name="Google Shape;151;p6">
            <a:extLst>
              <a:ext uri="{FF2B5EF4-FFF2-40B4-BE49-F238E27FC236}">
                <a16:creationId xmlns:a16="http://schemas.microsoft.com/office/drawing/2014/main" id="{10364E30-9750-20DE-3E37-F725231A9565}"/>
              </a:ext>
            </a:extLst>
          </p:cNvPr>
          <p:cNvSpPr/>
          <p:nvPr/>
        </p:nvSpPr>
        <p:spPr>
          <a:xfrm>
            <a:off x="2190334" y="304781"/>
            <a:ext cx="7758954" cy="913308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400" b="1" dirty="0">
                <a:solidFill>
                  <a:schemeClr val="lt1"/>
                </a:solidFill>
                <a:latin typeface="Sakkal Majalla"/>
                <a:ea typeface="Sakkal Majalla"/>
                <a:sym typeface="Sakkal Majalla"/>
              </a:rPr>
              <a:t>أمثلة لتـــرمــيـــز  البـــــيـانات</a:t>
            </a:r>
            <a:endParaRPr sz="4400" b="1" dirty="0">
              <a:solidFill>
                <a:schemeClr val="lt1"/>
              </a:solidFill>
              <a:latin typeface="Sakkal Majalla"/>
              <a:ea typeface="Sakkal Majalla"/>
            </a:endParaRPr>
          </a:p>
        </p:txBody>
      </p:sp>
      <p:pic>
        <p:nvPicPr>
          <p:cNvPr id="7" name="Picture 6" descr="رموز العملات , بالصور عملات اشهر الدول العربية والغربية - كيوت">
            <a:extLst>
              <a:ext uri="{FF2B5EF4-FFF2-40B4-BE49-F238E27FC236}">
                <a16:creationId xmlns:a16="http://schemas.microsoft.com/office/drawing/2014/main" id="{008B8740-B362-C3CD-E935-FDAE0A888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932" y="4303495"/>
            <a:ext cx="3831758" cy="2554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60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81962774-6BDA-926F-2C54-6630D8B8E9F9}"/>
              </a:ext>
            </a:extLst>
          </p:cNvPr>
          <p:cNvSpPr txBox="1"/>
          <p:nvPr/>
        </p:nvSpPr>
        <p:spPr>
          <a:xfrm>
            <a:off x="7934606" y="758937"/>
            <a:ext cx="2061583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600" b="1" dirty="0">
                <a:solidFill>
                  <a:schemeClr val="bg1"/>
                </a:solidFill>
              </a:rPr>
              <a:t>استراتيجية قراءة الصور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E1729545-D779-3332-E910-DE069F564FB3}"/>
              </a:ext>
            </a:extLst>
          </p:cNvPr>
          <p:cNvSpPr txBox="1"/>
          <p:nvPr/>
        </p:nvSpPr>
        <p:spPr>
          <a:xfrm>
            <a:off x="5631227" y="758937"/>
            <a:ext cx="86861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600" b="1" dirty="0">
                <a:solidFill>
                  <a:schemeClr val="bg1"/>
                </a:solidFill>
              </a:rPr>
              <a:t>دقيقة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408F980E-845D-0E7B-748D-276C7B89C7FC}"/>
              </a:ext>
            </a:extLst>
          </p:cNvPr>
          <p:cNvSpPr txBox="1"/>
          <p:nvPr/>
        </p:nvSpPr>
        <p:spPr>
          <a:xfrm>
            <a:off x="2756171" y="759471"/>
            <a:ext cx="86861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600" b="1" dirty="0">
                <a:solidFill>
                  <a:schemeClr val="bg1"/>
                </a:solidFill>
              </a:rPr>
              <a:t>جماعي</a:t>
            </a:r>
          </a:p>
        </p:txBody>
      </p:sp>
      <p:sp>
        <p:nvSpPr>
          <p:cNvPr id="5" name="Google Shape;125;p5">
            <a:extLst>
              <a:ext uri="{FF2B5EF4-FFF2-40B4-BE49-F238E27FC236}">
                <a16:creationId xmlns:a16="http://schemas.microsoft.com/office/drawing/2014/main" id="{E7A6C2AE-DEE3-98FB-56C0-9AEBB8A91914}"/>
              </a:ext>
            </a:extLst>
          </p:cNvPr>
          <p:cNvSpPr txBox="1">
            <a:spLocks/>
          </p:cNvSpPr>
          <p:nvPr/>
        </p:nvSpPr>
        <p:spPr>
          <a:xfrm>
            <a:off x="0" y="1224868"/>
            <a:ext cx="12192000" cy="2821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200000"/>
              </a:lnSpc>
              <a:spcBef>
                <a:spcPts val="0"/>
              </a:spcBef>
            </a:pPr>
            <a:r>
              <a:rPr lang="ar-SA" sz="4000" b="1" dirty="0">
                <a:solidFill>
                  <a:srgbClr val="ED7D31"/>
                </a:solidFill>
                <a:latin typeface="Calibri"/>
                <a:cs typeface="Calibri"/>
                <a:sym typeface="Calibri"/>
              </a:rPr>
              <a:t>استنتجي الرموز التالية اختصار لأي العملات حول العالم ؟!</a:t>
            </a:r>
            <a:endParaRPr lang="ar-SA" sz="4000" dirty="0">
              <a:solidFill>
                <a:srgbClr val="ED7D31"/>
              </a:solidFill>
            </a:endParaRPr>
          </a:p>
          <a:p>
            <a:pPr lvl="0" algn="ctr">
              <a:lnSpc>
                <a:spcPct val="200000"/>
              </a:lnSpc>
              <a:spcBef>
                <a:spcPts val="0"/>
              </a:spcBef>
            </a:pPr>
            <a:endParaRPr lang="ar-SA" sz="4000" b="1" dirty="0">
              <a:solidFill>
                <a:srgbClr val="ED7D31"/>
              </a:solidFill>
              <a:latin typeface="Calibri"/>
              <a:cs typeface="Calibri"/>
              <a:sym typeface="Calibri"/>
            </a:endParaRPr>
          </a:p>
        </p:txBody>
      </p:sp>
      <p:pic>
        <p:nvPicPr>
          <p:cNvPr id="8194" name="Picture 2" descr="Currency exchange - Free holidays icons">
            <a:extLst>
              <a:ext uri="{FF2B5EF4-FFF2-40B4-BE49-F238E27FC236}">
                <a16:creationId xmlns:a16="http://schemas.microsoft.com/office/drawing/2014/main" id="{C5BC4AE3-5843-E526-A44E-67B4EF501B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57813" l="4316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435" b="43360"/>
          <a:stretch/>
        </p:blipFill>
        <p:spPr bwMode="auto">
          <a:xfrm>
            <a:off x="5237829" y="4462645"/>
            <a:ext cx="1595859" cy="1543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urrency exchange - Free holidays icons">
            <a:extLst>
              <a:ext uri="{FF2B5EF4-FFF2-40B4-BE49-F238E27FC236}">
                <a16:creationId xmlns:a16="http://schemas.microsoft.com/office/drawing/2014/main" id="{445F8021-A368-5A8F-15FB-A040C3F6DC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211" b="100000" l="0" r="576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229" r="42711"/>
          <a:stretch/>
        </p:blipFill>
        <p:spPr bwMode="auto">
          <a:xfrm>
            <a:off x="1241474" y="4380876"/>
            <a:ext cx="1557035" cy="1542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200" name="مجموعة 8199">
            <a:extLst>
              <a:ext uri="{FF2B5EF4-FFF2-40B4-BE49-F238E27FC236}">
                <a16:creationId xmlns:a16="http://schemas.microsoft.com/office/drawing/2014/main" id="{001F032E-BC9F-CC8B-DB8D-8F92AF1C8971}"/>
              </a:ext>
            </a:extLst>
          </p:cNvPr>
          <p:cNvGrpSpPr/>
          <p:nvPr/>
        </p:nvGrpSpPr>
        <p:grpSpPr>
          <a:xfrm>
            <a:off x="9677074" y="4286530"/>
            <a:ext cx="1557035" cy="1542972"/>
            <a:chOff x="12367092" y="2628115"/>
            <a:chExt cx="1557035" cy="1542972"/>
          </a:xfrm>
        </p:grpSpPr>
        <p:pic>
          <p:nvPicPr>
            <p:cNvPr id="62" name="Picture 4" descr="Currency exchange - Free holidays icons">
              <a:extLst>
                <a:ext uri="{FF2B5EF4-FFF2-40B4-BE49-F238E27FC236}">
                  <a16:creationId xmlns:a16="http://schemas.microsoft.com/office/drawing/2014/main" id="{8D6B0230-BE86-3BF5-4AD7-D6F3EC76033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1211" b="100000" l="0" r="5761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229" r="42711"/>
            <a:stretch/>
          </p:blipFill>
          <p:spPr bwMode="auto">
            <a:xfrm>
              <a:off x="12367092" y="2628115"/>
              <a:ext cx="1557035" cy="15429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" name="شكل بيضاوي 62">
              <a:extLst>
                <a:ext uri="{FF2B5EF4-FFF2-40B4-BE49-F238E27FC236}">
                  <a16:creationId xmlns:a16="http://schemas.microsoft.com/office/drawing/2014/main" id="{12B8099E-43B1-5230-0AED-FA806E1B7886}"/>
                </a:ext>
              </a:extLst>
            </p:cNvPr>
            <p:cNvSpPr/>
            <p:nvPr/>
          </p:nvSpPr>
          <p:spPr>
            <a:xfrm>
              <a:off x="12649039" y="2922223"/>
              <a:ext cx="954755" cy="954755"/>
            </a:xfrm>
            <a:prstGeom prst="ellipse">
              <a:avLst/>
            </a:prstGeom>
            <a:solidFill>
              <a:srgbClr val="FC8A3D"/>
            </a:solidFill>
            <a:ln>
              <a:solidFill>
                <a:srgbClr val="FC8A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8192" name="مربع نص 8191">
              <a:extLst>
                <a:ext uri="{FF2B5EF4-FFF2-40B4-BE49-F238E27FC236}">
                  <a16:creationId xmlns:a16="http://schemas.microsoft.com/office/drawing/2014/main" id="{9CAEFE26-D889-BF06-24E2-B0C383235BB7}"/>
                </a:ext>
              </a:extLst>
            </p:cNvPr>
            <p:cNvSpPr txBox="1"/>
            <p:nvPr/>
          </p:nvSpPr>
          <p:spPr>
            <a:xfrm>
              <a:off x="12409009" y="3052356"/>
              <a:ext cx="1473200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3200" dirty="0">
                  <a:solidFill>
                    <a:srgbClr val="FFD173"/>
                  </a:solidFill>
                  <a:latin typeface="Calisto MT" panose="02040603050505030304" pitchFamily="18" charset="0"/>
                </a:rPr>
                <a:t>SR</a:t>
              </a:r>
              <a:endParaRPr lang="ar-SA" sz="3200" dirty="0">
                <a:solidFill>
                  <a:srgbClr val="FFD173"/>
                </a:solidFill>
                <a:latin typeface="Calisto MT" panose="02040603050505030304" pitchFamily="18" charset="0"/>
              </a:endParaRPr>
            </a:p>
          </p:txBody>
        </p:sp>
      </p:grpSp>
      <p:grpSp>
        <p:nvGrpSpPr>
          <p:cNvPr id="8207" name="مجموعة 8206">
            <a:extLst>
              <a:ext uri="{FF2B5EF4-FFF2-40B4-BE49-F238E27FC236}">
                <a16:creationId xmlns:a16="http://schemas.microsoft.com/office/drawing/2014/main" id="{E236AABD-3240-2CE3-3900-C49E5A83B6FB}"/>
              </a:ext>
            </a:extLst>
          </p:cNvPr>
          <p:cNvGrpSpPr/>
          <p:nvPr/>
        </p:nvGrpSpPr>
        <p:grpSpPr>
          <a:xfrm>
            <a:off x="9581627" y="3102318"/>
            <a:ext cx="1597364" cy="1543399"/>
            <a:chOff x="9869494" y="2977916"/>
            <a:chExt cx="1597364" cy="1543399"/>
          </a:xfrm>
        </p:grpSpPr>
        <p:pic>
          <p:nvPicPr>
            <p:cNvPr id="8195" name="Picture 2" descr="Currency exchange - Free holidays icons">
              <a:extLst>
                <a:ext uri="{FF2B5EF4-FFF2-40B4-BE49-F238E27FC236}">
                  <a16:creationId xmlns:a16="http://schemas.microsoft.com/office/drawing/2014/main" id="{0BC1ECA4-C096-8557-F4E6-24DF03EB93D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57813" l="4316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35" b="43360"/>
            <a:stretch/>
          </p:blipFill>
          <p:spPr bwMode="auto">
            <a:xfrm>
              <a:off x="9869494" y="2977916"/>
              <a:ext cx="1595859" cy="1543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197" name="شكل بيضاوي 8196">
              <a:extLst>
                <a:ext uri="{FF2B5EF4-FFF2-40B4-BE49-F238E27FC236}">
                  <a16:creationId xmlns:a16="http://schemas.microsoft.com/office/drawing/2014/main" id="{0AD632AE-1640-4DD0-C2BE-5E8557DAB61F}"/>
                </a:ext>
              </a:extLst>
            </p:cNvPr>
            <p:cNvSpPr/>
            <p:nvPr/>
          </p:nvSpPr>
          <p:spPr>
            <a:xfrm>
              <a:off x="10279050" y="3290400"/>
              <a:ext cx="863754" cy="863754"/>
            </a:xfrm>
            <a:prstGeom prst="ellipse">
              <a:avLst/>
            </a:prstGeom>
            <a:solidFill>
              <a:srgbClr val="8288CB"/>
            </a:solidFill>
            <a:ln>
              <a:solidFill>
                <a:srgbClr val="8288C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8198" name="مربع نص 8197">
              <a:extLst>
                <a:ext uri="{FF2B5EF4-FFF2-40B4-BE49-F238E27FC236}">
                  <a16:creationId xmlns:a16="http://schemas.microsoft.com/office/drawing/2014/main" id="{9A2852D2-0E95-004A-1E52-63997838D9EA}"/>
                </a:ext>
              </a:extLst>
            </p:cNvPr>
            <p:cNvSpPr txBox="1"/>
            <p:nvPr/>
          </p:nvSpPr>
          <p:spPr>
            <a:xfrm>
              <a:off x="9993658" y="3443253"/>
              <a:ext cx="1473200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3200" dirty="0">
                  <a:solidFill>
                    <a:srgbClr val="D5D5FF"/>
                  </a:solidFill>
                  <a:latin typeface="Calisto MT" panose="02040603050505030304" pitchFamily="18" charset="0"/>
                </a:rPr>
                <a:t>SAR</a:t>
              </a:r>
              <a:endParaRPr lang="ar-SA" sz="3200" dirty="0">
                <a:solidFill>
                  <a:srgbClr val="D5D5FF"/>
                </a:solidFill>
                <a:latin typeface="Calisto MT" panose="02040603050505030304" pitchFamily="18" charset="0"/>
              </a:endParaRPr>
            </a:p>
          </p:txBody>
        </p:sp>
      </p:grpSp>
      <p:grpSp>
        <p:nvGrpSpPr>
          <p:cNvPr id="8201" name="مجموعة 8200">
            <a:extLst>
              <a:ext uri="{FF2B5EF4-FFF2-40B4-BE49-F238E27FC236}">
                <a16:creationId xmlns:a16="http://schemas.microsoft.com/office/drawing/2014/main" id="{D82DF80F-CD19-89A6-5AA6-A7F3BF1172CA}"/>
              </a:ext>
            </a:extLst>
          </p:cNvPr>
          <p:cNvGrpSpPr/>
          <p:nvPr/>
        </p:nvGrpSpPr>
        <p:grpSpPr>
          <a:xfrm>
            <a:off x="5316997" y="3102745"/>
            <a:ext cx="1557035" cy="1542972"/>
            <a:chOff x="12367092" y="2628115"/>
            <a:chExt cx="1557035" cy="1542972"/>
          </a:xfrm>
        </p:grpSpPr>
        <p:pic>
          <p:nvPicPr>
            <p:cNvPr id="8202" name="Picture 4" descr="Currency exchange - Free holidays icons">
              <a:extLst>
                <a:ext uri="{FF2B5EF4-FFF2-40B4-BE49-F238E27FC236}">
                  <a16:creationId xmlns:a16="http://schemas.microsoft.com/office/drawing/2014/main" id="{0DF45BBF-4430-DB5A-D6A9-D93AD6C539E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1211" b="100000" l="0" r="5761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229" r="42711"/>
            <a:stretch/>
          </p:blipFill>
          <p:spPr bwMode="auto">
            <a:xfrm>
              <a:off x="12367092" y="2628115"/>
              <a:ext cx="1557035" cy="15429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03" name="شكل بيضاوي 8202">
              <a:extLst>
                <a:ext uri="{FF2B5EF4-FFF2-40B4-BE49-F238E27FC236}">
                  <a16:creationId xmlns:a16="http://schemas.microsoft.com/office/drawing/2014/main" id="{40A9CA57-417F-37DA-26F9-3B2A8BE84BA0}"/>
                </a:ext>
              </a:extLst>
            </p:cNvPr>
            <p:cNvSpPr/>
            <p:nvPr/>
          </p:nvSpPr>
          <p:spPr>
            <a:xfrm>
              <a:off x="12649039" y="2922223"/>
              <a:ext cx="954755" cy="954755"/>
            </a:xfrm>
            <a:prstGeom prst="ellipse">
              <a:avLst/>
            </a:prstGeom>
            <a:solidFill>
              <a:srgbClr val="FC8A3D"/>
            </a:solidFill>
            <a:ln>
              <a:solidFill>
                <a:srgbClr val="FC8A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8204" name="مربع نص 8203">
              <a:extLst>
                <a:ext uri="{FF2B5EF4-FFF2-40B4-BE49-F238E27FC236}">
                  <a16:creationId xmlns:a16="http://schemas.microsoft.com/office/drawing/2014/main" id="{F4A48334-2F41-752C-143E-B8E95D0DA60A}"/>
                </a:ext>
              </a:extLst>
            </p:cNvPr>
            <p:cNvSpPr txBox="1"/>
            <p:nvPr/>
          </p:nvSpPr>
          <p:spPr>
            <a:xfrm>
              <a:off x="12409009" y="3103155"/>
              <a:ext cx="1473200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3200" dirty="0">
                  <a:solidFill>
                    <a:srgbClr val="FFD173"/>
                  </a:solidFill>
                  <a:latin typeface="Calisto MT" panose="02040603050505030304" pitchFamily="18" charset="0"/>
                </a:rPr>
                <a:t>USD</a:t>
              </a:r>
              <a:endParaRPr lang="ar-SA" sz="3200" dirty="0">
                <a:solidFill>
                  <a:srgbClr val="FFD173"/>
                </a:solidFill>
                <a:latin typeface="Calisto MT" panose="02040603050505030304" pitchFamily="18" charset="0"/>
              </a:endParaRPr>
            </a:p>
          </p:txBody>
        </p:sp>
      </p:grpSp>
      <p:grpSp>
        <p:nvGrpSpPr>
          <p:cNvPr id="8208" name="مجموعة 8207">
            <a:extLst>
              <a:ext uri="{FF2B5EF4-FFF2-40B4-BE49-F238E27FC236}">
                <a16:creationId xmlns:a16="http://schemas.microsoft.com/office/drawing/2014/main" id="{776FEBB6-A38C-3FB5-17B2-70979A36DCDF}"/>
              </a:ext>
            </a:extLst>
          </p:cNvPr>
          <p:cNvGrpSpPr/>
          <p:nvPr/>
        </p:nvGrpSpPr>
        <p:grpSpPr>
          <a:xfrm>
            <a:off x="1158807" y="3102318"/>
            <a:ext cx="1597364" cy="1543399"/>
            <a:chOff x="9869494" y="2977916"/>
            <a:chExt cx="1597364" cy="1543399"/>
          </a:xfrm>
        </p:grpSpPr>
        <p:pic>
          <p:nvPicPr>
            <p:cNvPr id="8209" name="Picture 2" descr="Currency exchange - Free holidays icons">
              <a:extLst>
                <a:ext uri="{FF2B5EF4-FFF2-40B4-BE49-F238E27FC236}">
                  <a16:creationId xmlns:a16="http://schemas.microsoft.com/office/drawing/2014/main" id="{09FD4E76-4EBE-8AC4-E7C5-FC85CBBEC84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57813" l="4316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35" b="43360"/>
            <a:stretch/>
          </p:blipFill>
          <p:spPr bwMode="auto">
            <a:xfrm>
              <a:off x="9869494" y="2977916"/>
              <a:ext cx="1595859" cy="1543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10" name="شكل بيضاوي 8209">
              <a:extLst>
                <a:ext uri="{FF2B5EF4-FFF2-40B4-BE49-F238E27FC236}">
                  <a16:creationId xmlns:a16="http://schemas.microsoft.com/office/drawing/2014/main" id="{C7F9F71E-2CA9-80DB-1D52-2205A0D48F11}"/>
                </a:ext>
              </a:extLst>
            </p:cNvPr>
            <p:cNvSpPr/>
            <p:nvPr/>
          </p:nvSpPr>
          <p:spPr>
            <a:xfrm>
              <a:off x="10279050" y="3290400"/>
              <a:ext cx="863754" cy="863754"/>
            </a:xfrm>
            <a:prstGeom prst="ellipse">
              <a:avLst/>
            </a:prstGeom>
            <a:solidFill>
              <a:srgbClr val="8288CB"/>
            </a:solidFill>
            <a:ln>
              <a:solidFill>
                <a:srgbClr val="8288C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1600"/>
            </a:p>
          </p:txBody>
        </p:sp>
        <p:sp>
          <p:nvSpPr>
            <p:cNvPr id="8211" name="مربع نص 8210">
              <a:extLst>
                <a:ext uri="{FF2B5EF4-FFF2-40B4-BE49-F238E27FC236}">
                  <a16:creationId xmlns:a16="http://schemas.microsoft.com/office/drawing/2014/main" id="{A1D1B006-4BC4-DFC6-CB9F-4D236017963A}"/>
                </a:ext>
              </a:extLst>
            </p:cNvPr>
            <p:cNvSpPr txBox="1"/>
            <p:nvPr/>
          </p:nvSpPr>
          <p:spPr>
            <a:xfrm>
              <a:off x="9993658" y="3443253"/>
              <a:ext cx="1473200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800" dirty="0">
                  <a:solidFill>
                    <a:srgbClr val="D5D5FF"/>
                  </a:solidFill>
                  <a:latin typeface="Calisto MT" panose="02040603050505030304" pitchFamily="18" charset="0"/>
                </a:rPr>
                <a:t>EUR</a:t>
              </a:r>
              <a:endParaRPr lang="ar-SA" sz="2800" dirty="0">
                <a:solidFill>
                  <a:srgbClr val="D5D5FF"/>
                </a:solidFill>
                <a:latin typeface="Calisto MT" panose="02040603050505030304" pitchFamily="18" charset="0"/>
              </a:endParaRPr>
            </a:p>
          </p:txBody>
        </p:sp>
      </p:grpSp>
      <p:grpSp>
        <p:nvGrpSpPr>
          <p:cNvPr id="8217" name="مجموعة 8216">
            <a:extLst>
              <a:ext uri="{FF2B5EF4-FFF2-40B4-BE49-F238E27FC236}">
                <a16:creationId xmlns:a16="http://schemas.microsoft.com/office/drawing/2014/main" id="{58E51B46-2984-958A-4538-F0B42BA53F21}"/>
              </a:ext>
            </a:extLst>
          </p:cNvPr>
          <p:cNvGrpSpPr/>
          <p:nvPr/>
        </p:nvGrpSpPr>
        <p:grpSpPr>
          <a:xfrm>
            <a:off x="6509389" y="3630771"/>
            <a:ext cx="2456008" cy="2375273"/>
            <a:chOff x="9869494" y="2977916"/>
            <a:chExt cx="1595859" cy="1543399"/>
          </a:xfrm>
        </p:grpSpPr>
        <p:pic>
          <p:nvPicPr>
            <p:cNvPr id="8218" name="Picture 2" descr="Currency exchange - Free holidays icons">
              <a:extLst>
                <a:ext uri="{FF2B5EF4-FFF2-40B4-BE49-F238E27FC236}">
                  <a16:creationId xmlns:a16="http://schemas.microsoft.com/office/drawing/2014/main" id="{82E3D3C4-6FEF-A29C-097D-34BDAA70EF7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57813" l="4316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35" b="43360"/>
            <a:stretch/>
          </p:blipFill>
          <p:spPr bwMode="auto">
            <a:xfrm>
              <a:off x="9869494" y="2977916"/>
              <a:ext cx="1595859" cy="1543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19" name="شكل بيضاوي 8218">
              <a:extLst>
                <a:ext uri="{FF2B5EF4-FFF2-40B4-BE49-F238E27FC236}">
                  <a16:creationId xmlns:a16="http://schemas.microsoft.com/office/drawing/2014/main" id="{7F78D9FE-464A-68AB-A55B-2214690F483D}"/>
                </a:ext>
              </a:extLst>
            </p:cNvPr>
            <p:cNvSpPr/>
            <p:nvPr/>
          </p:nvSpPr>
          <p:spPr>
            <a:xfrm>
              <a:off x="10279050" y="3290400"/>
              <a:ext cx="863754" cy="863754"/>
            </a:xfrm>
            <a:prstGeom prst="ellipse">
              <a:avLst/>
            </a:prstGeom>
            <a:solidFill>
              <a:srgbClr val="8288CB"/>
            </a:solidFill>
            <a:ln>
              <a:solidFill>
                <a:srgbClr val="8288C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8220" name="مربع نص 8219">
              <a:extLst>
                <a:ext uri="{FF2B5EF4-FFF2-40B4-BE49-F238E27FC236}">
                  <a16:creationId xmlns:a16="http://schemas.microsoft.com/office/drawing/2014/main" id="{79492243-A004-3D6D-38E4-64423FA53AC1}"/>
                </a:ext>
              </a:extLst>
            </p:cNvPr>
            <p:cNvSpPr txBox="1"/>
            <p:nvPr/>
          </p:nvSpPr>
          <p:spPr>
            <a:xfrm>
              <a:off x="9960649" y="3399242"/>
              <a:ext cx="1473200" cy="69995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dirty="0">
                  <a:solidFill>
                    <a:schemeClr val="bg1"/>
                  </a:solidFill>
                  <a:latin typeface="Calisto MT" panose="02040603050505030304" pitchFamily="18" charset="0"/>
                </a:rPr>
                <a:t>ريال </a:t>
              </a:r>
            </a:p>
            <a:p>
              <a:pPr algn="ctr"/>
              <a:r>
                <a:rPr lang="ar-SA" sz="3200" dirty="0">
                  <a:solidFill>
                    <a:schemeClr val="bg1"/>
                  </a:solidFill>
                  <a:latin typeface="Calisto MT" panose="02040603050505030304" pitchFamily="18" charset="0"/>
                </a:rPr>
                <a:t>سعودي</a:t>
              </a:r>
            </a:p>
          </p:txBody>
        </p:sp>
      </p:grpSp>
      <p:grpSp>
        <p:nvGrpSpPr>
          <p:cNvPr id="8221" name="مجموعة 8220">
            <a:extLst>
              <a:ext uri="{FF2B5EF4-FFF2-40B4-BE49-F238E27FC236}">
                <a16:creationId xmlns:a16="http://schemas.microsoft.com/office/drawing/2014/main" id="{E8AFEFB2-A308-F749-F054-2B34EA67ACE5}"/>
              </a:ext>
            </a:extLst>
          </p:cNvPr>
          <p:cNvGrpSpPr/>
          <p:nvPr/>
        </p:nvGrpSpPr>
        <p:grpSpPr>
          <a:xfrm>
            <a:off x="4826922" y="3449455"/>
            <a:ext cx="2396922" cy="2375273"/>
            <a:chOff x="12367092" y="2628115"/>
            <a:chExt cx="1557035" cy="1542972"/>
          </a:xfrm>
        </p:grpSpPr>
        <p:pic>
          <p:nvPicPr>
            <p:cNvPr id="8222" name="Picture 4" descr="Currency exchange - Free holidays icons">
              <a:extLst>
                <a:ext uri="{FF2B5EF4-FFF2-40B4-BE49-F238E27FC236}">
                  <a16:creationId xmlns:a16="http://schemas.microsoft.com/office/drawing/2014/main" id="{6B0976A7-25AF-BBA9-63D4-A3AE599C4C1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1211" b="100000" l="0" r="5761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229" r="42711"/>
            <a:stretch/>
          </p:blipFill>
          <p:spPr bwMode="auto">
            <a:xfrm>
              <a:off x="12367092" y="2628115"/>
              <a:ext cx="1557035" cy="15429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23" name="شكل بيضاوي 8222">
              <a:extLst>
                <a:ext uri="{FF2B5EF4-FFF2-40B4-BE49-F238E27FC236}">
                  <a16:creationId xmlns:a16="http://schemas.microsoft.com/office/drawing/2014/main" id="{798B0CBD-E171-7100-B16F-5D942D3E9993}"/>
                </a:ext>
              </a:extLst>
            </p:cNvPr>
            <p:cNvSpPr/>
            <p:nvPr/>
          </p:nvSpPr>
          <p:spPr>
            <a:xfrm>
              <a:off x="12649039" y="2922223"/>
              <a:ext cx="954755" cy="954755"/>
            </a:xfrm>
            <a:prstGeom prst="ellipse">
              <a:avLst/>
            </a:prstGeom>
            <a:solidFill>
              <a:srgbClr val="FC8A3D"/>
            </a:solidFill>
            <a:ln>
              <a:solidFill>
                <a:srgbClr val="FC8A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8224" name="مربع نص 8223">
              <a:extLst>
                <a:ext uri="{FF2B5EF4-FFF2-40B4-BE49-F238E27FC236}">
                  <a16:creationId xmlns:a16="http://schemas.microsoft.com/office/drawing/2014/main" id="{4D386313-98B6-D057-DACD-C72A851C7CE3}"/>
                </a:ext>
              </a:extLst>
            </p:cNvPr>
            <p:cNvSpPr txBox="1"/>
            <p:nvPr/>
          </p:nvSpPr>
          <p:spPr>
            <a:xfrm>
              <a:off x="12409009" y="3103155"/>
              <a:ext cx="1473200" cy="69975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dirty="0">
                  <a:solidFill>
                    <a:schemeClr val="bg1"/>
                  </a:solidFill>
                  <a:latin typeface="Calisto MT" panose="02040603050505030304" pitchFamily="18" charset="0"/>
                </a:rPr>
                <a:t> دولار</a:t>
              </a:r>
            </a:p>
            <a:p>
              <a:pPr algn="ctr"/>
              <a:r>
                <a:rPr lang="ar-SA" sz="3200" dirty="0">
                  <a:solidFill>
                    <a:schemeClr val="bg1"/>
                  </a:solidFill>
                  <a:latin typeface="Calisto MT" panose="02040603050505030304" pitchFamily="18" charset="0"/>
                </a:rPr>
                <a:t>امريكي</a:t>
              </a:r>
            </a:p>
          </p:txBody>
        </p:sp>
      </p:grpSp>
      <p:grpSp>
        <p:nvGrpSpPr>
          <p:cNvPr id="8225" name="مجموعة 8224">
            <a:extLst>
              <a:ext uri="{FF2B5EF4-FFF2-40B4-BE49-F238E27FC236}">
                <a16:creationId xmlns:a16="http://schemas.microsoft.com/office/drawing/2014/main" id="{5624A38E-F182-4FD4-8A4D-32FCC0041BC8}"/>
              </a:ext>
            </a:extLst>
          </p:cNvPr>
          <p:cNvGrpSpPr/>
          <p:nvPr/>
        </p:nvGrpSpPr>
        <p:grpSpPr>
          <a:xfrm>
            <a:off x="669190" y="3367191"/>
            <a:ext cx="2456008" cy="2375274"/>
            <a:chOff x="9869495" y="2977915"/>
            <a:chExt cx="1595859" cy="1543399"/>
          </a:xfrm>
        </p:grpSpPr>
        <p:pic>
          <p:nvPicPr>
            <p:cNvPr id="8226" name="Picture 2" descr="Currency exchange - Free holidays icons">
              <a:extLst>
                <a:ext uri="{FF2B5EF4-FFF2-40B4-BE49-F238E27FC236}">
                  <a16:creationId xmlns:a16="http://schemas.microsoft.com/office/drawing/2014/main" id="{08B4695E-D8AE-B136-CF1C-18A6DE58B25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57813" l="4316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35" b="43360"/>
            <a:stretch/>
          </p:blipFill>
          <p:spPr bwMode="auto">
            <a:xfrm>
              <a:off x="9869495" y="2977915"/>
              <a:ext cx="1595859" cy="1543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27" name="شكل بيضاوي 8226">
              <a:extLst>
                <a:ext uri="{FF2B5EF4-FFF2-40B4-BE49-F238E27FC236}">
                  <a16:creationId xmlns:a16="http://schemas.microsoft.com/office/drawing/2014/main" id="{B4CD02DE-DFB5-37B6-D8B4-4835E195B77C}"/>
                </a:ext>
              </a:extLst>
            </p:cNvPr>
            <p:cNvSpPr/>
            <p:nvPr/>
          </p:nvSpPr>
          <p:spPr>
            <a:xfrm>
              <a:off x="10279050" y="3290400"/>
              <a:ext cx="863754" cy="863754"/>
            </a:xfrm>
            <a:prstGeom prst="ellipse">
              <a:avLst/>
            </a:prstGeom>
            <a:solidFill>
              <a:srgbClr val="8288CB"/>
            </a:solidFill>
            <a:ln>
              <a:solidFill>
                <a:srgbClr val="8288C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8228" name="مربع نص 8227">
              <a:extLst>
                <a:ext uri="{FF2B5EF4-FFF2-40B4-BE49-F238E27FC236}">
                  <a16:creationId xmlns:a16="http://schemas.microsoft.com/office/drawing/2014/main" id="{82A9E230-702D-7C2A-7676-CDE4FFD60DE7}"/>
                </a:ext>
              </a:extLst>
            </p:cNvPr>
            <p:cNvSpPr txBox="1"/>
            <p:nvPr/>
          </p:nvSpPr>
          <p:spPr>
            <a:xfrm>
              <a:off x="9949646" y="3509274"/>
              <a:ext cx="1473200" cy="37997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dirty="0">
                  <a:solidFill>
                    <a:schemeClr val="bg1"/>
                  </a:solidFill>
                  <a:latin typeface="Calisto MT" panose="02040603050505030304" pitchFamily="18" charset="0"/>
                </a:rPr>
                <a:t>يورو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338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03;p19">
            <a:extLst>
              <a:ext uri="{FF2B5EF4-FFF2-40B4-BE49-F238E27FC236}">
                <a16:creationId xmlns:a16="http://schemas.microsoft.com/office/drawing/2014/main" id="{189CDCF5-6522-E80E-E796-9059A6147A9F}"/>
              </a:ext>
            </a:extLst>
          </p:cNvPr>
          <p:cNvSpPr txBox="1"/>
          <p:nvPr/>
        </p:nvSpPr>
        <p:spPr>
          <a:xfrm>
            <a:off x="0" y="2031173"/>
            <a:ext cx="12192000" cy="3231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200000"/>
              </a:lnSpc>
            </a:pPr>
            <a:r>
              <a:rPr lang="ar-SA" sz="3400" dirty="0">
                <a:latin typeface="+mj-lt"/>
                <a:ea typeface="+mj-ea"/>
                <a:cs typeface="+mj-cs"/>
                <a:sym typeface="Calibri"/>
              </a:rPr>
              <a:t>يمكن أن نجدها مطبوعة على </a:t>
            </a:r>
            <a:r>
              <a:rPr lang="ar-SA" sz="3400" b="1" dirty="0">
                <a:solidFill>
                  <a:srgbClr val="0070C0"/>
                </a:solidFill>
                <a:latin typeface="+mj-lt"/>
                <a:ea typeface="+mj-ea"/>
                <a:cs typeface="+mj-cs"/>
                <a:sym typeface="Calibri"/>
              </a:rPr>
              <a:t>التذاكر الإلكترونية </a:t>
            </a:r>
            <a:r>
              <a:rPr lang="ar-SA" sz="3400" dirty="0">
                <a:latin typeface="+mj-lt"/>
                <a:ea typeface="+mj-ea"/>
                <a:cs typeface="+mj-cs"/>
                <a:sym typeface="Calibri"/>
              </a:rPr>
              <a:t>والمنتجات في </a:t>
            </a:r>
            <a:r>
              <a:rPr lang="ar-SA" sz="3400" b="1" dirty="0">
                <a:solidFill>
                  <a:srgbClr val="0070C0"/>
                </a:solidFill>
                <a:latin typeface="+mj-lt"/>
                <a:ea typeface="+mj-ea"/>
                <a:cs typeface="+mj-cs"/>
                <a:sym typeface="Calibri"/>
              </a:rPr>
              <a:t>محلات البقالة </a:t>
            </a:r>
            <a:r>
              <a:rPr lang="ar-SA" sz="3400" dirty="0">
                <a:latin typeface="+mj-lt"/>
                <a:ea typeface="+mj-ea"/>
                <a:cs typeface="+mj-cs"/>
                <a:sym typeface="Calibri"/>
              </a:rPr>
              <a:t>وغيرها</a:t>
            </a:r>
          </a:p>
          <a:p>
            <a:pPr lvl="0" algn="ctr">
              <a:lnSpc>
                <a:spcPct val="200000"/>
              </a:lnSpc>
            </a:pPr>
            <a:r>
              <a:rPr lang="ar-SA" sz="3400" dirty="0">
                <a:latin typeface="+mj-lt"/>
                <a:ea typeface="+mj-ea"/>
                <a:cs typeface="+mj-cs"/>
                <a:sym typeface="Calibri"/>
              </a:rPr>
              <a:t>الرمز الشريطي هـو </a:t>
            </a:r>
            <a:r>
              <a:rPr lang="ar-SA" sz="3400" b="1" dirty="0">
                <a:solidFill>
                  <a:srgbClr val="0070C0"/>
                </a:solidFill>
                <a:latin typeface="+mj-lt"/>
                <a:ea typeface="+mj-ea"/>
                <a:cs typeface="+mj-cs"/>
                <a:sym typeface="Calibri"/>
              </a:rPr>
              <a:t>مـلـصـق بـه خـطـوط سوداء رفيعة </a:t>
            </a:r>
            <a:r>
              <a:rPr lang="ar-SA" sz="3400" dirty="0">
                <a:latin typeface="+mj-lt"/>
                <a:ea typeface="+mj-ea"/>
                <a:cs typeface="+mj-cs"/>
                <a:sym typeface="Calibri"/>
              </a:rPr>
              <a:t>إلى جانب مجموعة متنوعة من</a:t>
            </a:r>
          </a:p>
          <a:p>
            <a:pPr lvl="0" algn="ctr">
              <a:lnSpc>
                <a:spcPct val="200000"/>
              </a:lnSpc>
            </a:pPr>
            <a:r>
              <a:rPr lang="ar-SA" sz="3400" dirty="0">
                <a:latin typeface="+mj-lt"/>
                <a:ea typeface="+mj-ea"/>
                <a:cs typeface="+mj-cs"/>
                <a:sym typeface="Calibri"/>
              </a:rPr>
              <a:t>الأرقام. تستخدم في تنظيم المعلومات وفهرستها أو وضع علامة على أسعار المنتجات.</a:t>
            </a:r>
            <a:endParaRPr lang="ar-SA" sz="3400" dirty="0">
              <a:latin typeface="+mj-lt"/>
              <a:ea typeface="+mj-ea"/>
              <a:cs typeface="+mj-cs"/>
            </a:endParaRPr>
          </a:p>
        </p:txBody>
      </p:sp>
      <p:sp>
        <p:nvSpPr>
          <p:cNvPr id="4" name="Google Shape;151;p6">
            <a:extLst>
              <a:ext uri="{FF2B5EF4-FFF2-40B4-BE49-F238E27FC236}">
                <a16:creationId xmlns:a16="http://schemas.microsoft.com/office/drawing/2014/main" id="{54DDAED5-0FDC-CC30-F095-383CBB9100D6}"/>
              </a:ext>
            </a:extLst>
          </p:cNvPr>
          <p:cNvSpPr/>
          <p:nvPr/>
        </p:nvSpPr>
        <p:spPr>
          <a:xfrm>
            <a:off x="2216523" y="1484847"/>
            <a:ext cx="7758954" cy="913308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400" b="1" dirty="0">
                <a:solidFill>
                  <a:srgbClr val="ED7D31"/>
                </a:solidFill>
                <a:latin typeface="Sakkal Majalla"/>
                <a:ea typeface="Sakkal Majalla"/>
                <a:cs typeface="Sakkal Majalla"/>
                <a:sym typeface="Sakkal Majalla"/>
              </a:rPr>
              <a:t>3- الرموز الشريطية</a:t>
            </a:r>
            <a:endParaRPr dirty="0">
              <a:solidFill>
                <a:srgbClr val="ED7D31"/>
              </a:solidFill>
            </a:endParaRPr>
          </a:p>
        </p:txBody>
      </p: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9081837F-7C00-9D80-A490-F583533EF3D2}"/>
              </a:ext>
            </a:extLst>
          </p:cNvPr>
          <p:cNvGrpSpPr/>
          <p:nvPr/>
        </p:nvGrpSpPr>
        <p:grpSpPr>
          <a:xfrm>
            <a:off x="4057650" y="5242810"/>
            <a:ext cx="4552950" cy="1613870"/>
            <a:chOff x="4057650" y="5242810"/>
            <a:chExt cx="4552950" cy="1613870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6C0FEE30-1994-FBD8-60FA-21798AAD92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687" t="10555" r="4375" b="12500"/>
            <a:stretch/>
          </p:blipFill>
          <p:spPr>
            <a:xfrm>
              <a:off x="5867400" y="5302781"/>
              <a:ext cx="2743200" cy="1305612"/>
            </a:xfrm>
            <a:prstGeom prst="rect">
              <a:avLst/>
            </a:prstGeom>
          </p:spPr>
        </p:pic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4484A47C-3541-5281-4205-5F4E85FB88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281" t="8333" r="2656" b="8334"/>
            <a:stretch/>
          </p:blipFill>
          <p:spPr>
            <a:xfrm>
              <a:off x="4057650" y="5242810"/>
              <a:ext cx="3238500" cy="1613870"/>
            </a:xfrm>
            <a:prstGeom prst="rect">
              <a:avLst/>
            </a:prstGeom>
          </p:spPr>
        </p:pic>
      </p:grpSp>
      <p:sp>
        <p:nvSpPr>
          <p:cNvPr id="7" name="Google Shape;151;p6">
            <a:extLst>
              <a:ext uri="{FF2B5EF4-FFF2-40B4-BE49-F238E27FC236}">
                <a16:creationId xmlns:a16="http://schemas.microsoft.com/office/drawing/2014/main" id="{1EBCD1B5-2706-F7E0-2758-D5283E78D678}"/>
              </a:ext>
            </a:extLst>
          </p:cNvPr>
          <p:cNvSpPr/>
          <p:nvPr/>
        </p:nvSpPr>
        <p:spPr>
          <a:xfrm>
            <a:off x="2190334" y="304781"/>
            <a:ext cx="7758954" cy="913308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400" b="1" dirty="0">
                <a:solidFill>
                  <a:schemeClr val="lt1"/>
                </a:solidFill>
                <a:latin typeface="Sakkal Majalla"/>
                <a:ea typeface="Sakkal Majalla"/>
                <a:sym typeface="Sakkal Majalla"/>
              </a:rPr>
              <a:t>أمثلة لتـــرمــيـــز  البـــــيـانات</a:t>
            </a:r>
            <a:endParaRPr sz="4400" b="1" dirty="0">
              <a:solidFill>
                <a:schemeClr val="lt1"/>
              </a:solidFill>
              <a:latin typeface="Sakkal Majalla"/>
              <a:ea typeface="Sakkal Majalla"/>
            </a:endParaRPr>
          </a:p>
        </p:txBody>
      </p:sp>
    </p:spTree>
    <p:extLst>
      <p:ext uri="{BB962C8B-B14F-4D97-AF65-F5344CB8AC3E}">
        <p14:creationId xmlns:p14="http://schemas.microsoft.com/office/powerpoint/2010/main" val="279044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build="p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03;p19">
            <a:extLst>
              <a:ext uri="{FF2B5EF4-FFF2-40B4-BE49-F238E27FC236}">
                <a16:creationId xmlns:a16="http://schemas.microsoft.com/office/drawing/2014/main" id="{D6EE53FD-6695-E614-CF5F-8EA09041894E}"/>
              </a:ext>
            </a:extLst>
          </p:cNvPr>
          <p:cNvSpPr txBox="1"/>
          <p:nvPr/>
        </p:nvSpPr>
        <p:spPr>
          <a:xfrm>
            <a:off x="0" y="2126423"/>
            <a:ext cx="12382500" cy="2185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400" dirty="0">
                <a:latin typeface="+mj-lt"/>
                <a:ea typeface="+mj-ea"/>
                <a:sym typeface="Calibri"/>
              </a:rPr>
              <a:t> Quick Response </a:t>
            </a:r>
            <a:r>
              <a:rPr lang="en-US" sz="3400" b="1" dirty="0">
                <a:solidFill>
                  <a:srgbClr val="065381"/>
                </a:solidFill>
                <a:latin typeface="+mj-lt"/>
                <a:ea typeface="+mj-ea"/>
                <a:sym typeface="Calibri"/>
              </a:rPr>
              <a:t>QR</a:t>
            </a:r>
            <a:r>
              <a:rPr lang="en-US" sz="3400" dirty="0">
                <a:latin typeface="+mj-lt"/>
                <a:ea typeface="+mj-ea"/>
                <a:sym typeface="Calibri"/>
              </a:rPr>
              <a:t>   </a:t>
            </a:r>
            <a:r>
              <a:rPr lang="ar-SA" sz="3400" dirty="0">
                <a:latin typeface="+mj-lt"/>
                <a:ea typeface="+mj-ea"/>
                <a:sym typeface="Calibri"/>
              </a:rPr>
              <a:t>هـو بمثابة </a:t>
            </a:r>
            <a:r>
              <a:rPr lang="ar-SA" sz="3400" b="1" dirty="0">
                <a:solidFill>
                  <a:srgbClr val="065381"/>
                </a:solidFill>
                <a:latin typeface="+mj-lt"/>
                <a:ea typeface="+mj-ea"/>
                <a:sym typeface="Calibri"/>
              </a:rPr>
              <a:t>الجيل الثاني </a:t>
            </a:r>
            <a:r>
              <a:rPr lang="ar-SA" sz="3400" dirty="0">
                <a:latin typeface="+mj-lt"/>
                <a:ea typeface="+mj-ea"/>
                <a:sym typeface="Calibri"/>
              </a:rPr>
              <a:t>من الرمز الشريطي </a:t>
            </a:r>
            <a:r>
              <a:rPr lang="en-US" sz="3400" dirty="0">
                <a:latin typeface="+mj-lt"/>
                <a:ea typeface="+mj-ea"/>
                <a:sym typeface="Calibri"/>
              </a:rPr>
              <a:t>barcode، </a:t>
            </a:r>
            <a:r>
              <a:rPr lang="ar-SA" sz="3400" dirty="0">
                <a:latin typeface="+mj-lt"/>
                <a:ea typeface="+mj-ea"/>
                <a:sym typeface="Calibri"/>
              </a:rPr>
              <a:t>والذي</a:t>
            </a:r>
          </a:p>
          <a:p>
            <a:pPr algn="ctr">
              <a:lnSpc>
                <a:spcPct val="200000"/>
              </a:lnSpc>
            </a:pPr>
            <a:r>
              <a:rPr lang="ar-SA" sz="3400" dirty="0">
                <a:latin typeface="+mj-lt"/>
                <a:ea typeface="+mj-ea"/>
                <a:sym typeface="Calibri"/>
              </a:rPr>
              <a:t>يتكون من خطوط سوداء متجاورة ومختلفة السُمك ويحتوي على مزيد من المعلومات</a:t>
            </a:r>
            <a:endParaRPr lang="ar-SA" sz="3400" dirty="0">
              <a:latin typeface="+mj-lt"/>
              <a:ea typeface="+mj-ea"/>
            </a:endParaRPr>
          </a:p>
        </p:txBody>
      </p:sp>
      <p:sp>
        <p:nvSpPr>
          <p:cNvPr id="3" name="Google Shape;151;p6">
            <a:extLst>
              <a:ext uri="{FF2B5EF4-FFF2-40B4-BE49-F238E27FC236}">
                <a16:creationId xmlns:a16="http://schemas.microsoft.com/office/drawing/2014/main" id="{7923FC2F-93CB-CD36-7608-8E34296B733E}"/>
              </a:ext>
            </a:extLst>
          </p:cNvPr>
          <p:cNvSpPr/>
          <p:nvPr/>
        </p:nvSpPr>
        <p:spPr>
          <a:xfrm>
            <a:off x="2216523" y="1484847"/>
            <a:ext cx="7758954" cy="913308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000" b="1" dirty="0">
                <a:solidFill>
                  <a:srgbClr val="ED7D31"/>
                </a:solidFill>
                <a:latin typeface="Sakkal Majalla"/>
                <a:ea typeface="Sakkal Majalla"/>
                <a:sym typeface="Sakkal Majalla"/>
              </a:rPr>
              <a:t>4- رموز الاستجابة السريعة</a:t>
            </a:r>
            <a:endParaRPr sz="1600" dirty="0">
              <a:solidFill>
                <a:srgbClr val="ED7D31"/>
              </a:solidFill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3DCA19DB-8CD0-23A4-0A42-E925EA5D79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50" t="23288" r="29807" b="16157"/>
          <a:stretch/>
        </p:blipFill>
        <p:spPr>
          <a:xfrm>
            <a:off x="4377858" y="4220483"/>
            <a:ext cx="3436284" cy="2610140"/>
          </a:xfrm>
          <a:prstGeom prst="rect">
            <a:avLst/>
          </a:prstGeom>
        </p:spPr>
      </p:pic>
      <p:sp>
        <p:nvSpPr>
          <p:cNvPr id="6" name="Google Shape;151;p6">
            <a:extLst>
              <a:ext uri="{FF2B5EF4-FFF2-40B4-BE49-F238E27FC236}">
                <a16:creationId xmlns:a16="http://schemas.microsoft.com/office/drawing/2014/main" id="{4861BF43-7059-729D-B63E-F5C98A1449C5}"/>
              </a:ext>
            </a:extLst>
          </p:cNvPr>
          <p:cNvSpPr/>
          <p:nvPr/>
        </p:nvSpPr>
        <p:spPr>
          <a:xfrm>
            <a:off x="2190334" y="304781"/>
            <a:ext cx="7758954" cy="913308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400" b="1" dirty="0">
                <a:solidFill>
                  <a:schemeClr val="lt1"/>
                </a:solidFill>
                <a:latin typeface="Sakkal Majalla"/>
                <a:ea typeface="Sakkal Majalla"/>
                <a:sym typeface="Sakkal Majalla"/>
              </a:rPr>
              <a:t>أمثلة لتـــرمــيـــز  البـــــيـانات</a:t>
            </a:r>
            <a:endParaRPr sz="4400" b="1" dirty="0">
              <a:solidFill>
                <a:schemeClr val="lt1"/>
              </a:solidFill>
              <a:latin typeface="Sakkal Majalla"/>
              <a:ea typeface="Sakkal Majalla"/>
            </a:endParaRPr>
          </a:p>
        </p:txBody>
      </p:sp>
    </p:spTree>
    <p:extLst>
      <p:ext uri="{BB962C8B-B14F-4D97-AF65-F5344CB8AC3E}">
        <p14:creationId xmlns:p14="http://schemas.microsoft.com/office/powerpoint/2010/main" val="77535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1;p6">
            <a:extLst>
              <a:ext uri="{FF2B5EF4-FFF2-40B4-BE49-F238E27FC236}">
                <a16:creationId xmlns:a16="http://schemas.microsoft.com/office/drawing/2014/main" id="{64A68120-7CFE-D0CA-E408-9DA47788341E}"/>
              </a:ext>
            </a:extLst>
          </p:cNvPr>
          <p:cNvSpPr/>
          <p:nvPr/>
        </p:nvSpPr>
        <p:spPr>
          <a:xfrm rot="16200000">
            <a:off x="-1013194" y="3153004"/>
            <a:ext cx="3173509" cy="551992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dirty="0">
                <a:solidFill>
                  <a:schemeClr val="bg1"/>
                </a:solidFill>
                <a:latin typeface="Sakkal Majalla"/>
                <a:ea typeface="Sakkal Majalla"/>
                <a:cs typeface="Sakkal Majalla"/>
                <a:sym typeface="Sakkal Majalla"/>
              </a:rPr>
              <a:t>تنمية مهارة الطلاقة</a:t>
            </a:r>
            <a:endParaRPr sz="1100" dirty="0">
              <a:solidFill>
                <a:schemeClr val="bg1"/>
              </a:solidFill>
            </a:endParaRPr>
          </a:p>
        </p:txBody>
      </p:sp>
      <p:sp>
        <p:nvSpPr>
          <p:cNvPr id="3" name="Google Shape;125;p5">
            <a:extLst>
              <a:ext uri="{FF2B5EF4-FFF2-40B4-BE49-F238E27FC236}">
                <a16:creationId xmlns:a16="http://schemas.microsoft.com/office/drawing/2014/main" id="{BE2F15B8-B5BF-DF03-6708-4852D2FC0F77}"/>
              </a:ext>
            </a:extLst>
          </p:cNvPr>
          <p:cNvSpPr txBox="1">
            <a:spLocks/>
          </p:cNvSpPr>
          <p:nvPr/>
        </p:nvSpPr>
        <p:spPr>
          <a:xfrm>
            <a:off x="260" y="1206684"/>
            <a:ext cx="12192000" cy="2821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200000"/>
              </a:lnSpc>
              <a:spcBef>
                <a:spcPts val="0"/>
              </a:spcBef>
            </a:pPr>
            <a:r>
              <a:rPr lang="ar-SA" sz="4000" b="1" dirty="0">
                <a:solidFill>
                  <a:srgbClr val="ED7D31"/>
                </a:solidFill>
                <a:latin typeface="Calibri"/>
                <a:ea typeface="Calibri"/>
                <a:cs typeface="+mn-cs"/>
                <a:sym typeface="Calibri"/>
              </a:rPr>
              <a:t>أذكري أكبر قدر ممكن لاستخدامات</a:t>
            </a:r>
          </a:p>
          <a:p>
            <a:pPr lvl="0" algn="ctr">
              <a:lnSpc>
                <a:spcPct val="200000"/>
              </a:lnSpc>
              <a:spcBef>
                <a:spcPts val="0"/>
              </a:spcBef>
            </a:pPr>
            <a:r>
              <a:rPr lang="en-US" sz="4000" b="1" dirty="0">
                <a:solidFill>
                  <a:srgbClr val="ED7D31"/>
                </a:solidFill>
                <a:latin typeface="Calibri"/>
                <a:ea typeface="Calibri"/>
                <a:cs typeface="+mn-cs"/>
                <a:sym typeface="Calibri"/>
              </a:rPr>
              <a:t>QR CODE</a:t>
            </a:r>
            <a:r>
              <a:rPr lang="ar-SA" sz="4000" b="1" dirty="0">
                <a:solidFill>
                  <a:srgbClr val="ED7D31"/>
                </a:solidFill>
                <a:latin typeface="Calibri"/>
                <a:ea typeface="Calibri"/>
                <a:cs typeface="+mn-cs"/>
                <a:sym typeface="Calibri"/>
              </a:rPr>
              <a:t> ؟؟</a:t>
            </a:r>
            <a:endParaRPr lang="ar-SA" sz="4000" dirty="0">
              <a:solidFill>
                <a:srgbClr val="ED7D31"/>
              </a:solidFill>
              <a:cs typeface="+mn-cs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39F9E8C-3C28-5E57-4DE9-BE87118FDB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86" t="13768" r="33893" b="5715"/>
          <a:stretch/>
        </p:blipFill>
        <p:spPr>
          <a:xfrm>
            <a:off x="5279008" y="4344021"/>
            <a:ext cx="1633983" cy="2325622"/>
          </a:xfrm>
          <a:prstGeom prst="rect">
            <a:avLst/>
          </a:prstGeom>
        </p:spPr>
      </p:pic>
      <p:sp>
        <p:nvSpPr>
          <p:cNvPr id="5" name="Google Shape;125;p5">
            <a:extLst>
              <a:ext uri="{FF2B5EF4-FFF2-40B4-BE49-F238E27FC236}">
                <a16:creationId xmlns:a16="http://schemas.microsoft.com/office/drawing/2014/main" id="{F35C970A-3648-EC29-AE74-F0A9F13FD367}"/>
              </a:ext>
            </a:extLst>
          </p:cNvPr>
          <p:cNvSpPr txBox="1">
            <a:spLocks/>
          </p:cNvSpPr>
          <p:nvPr/>
        </p:nvSpPr>
        <p:spPr>
          <a:xfrm>
            <a:off x="-260" y="1206684"/>
            <a:ext cx="12192000" cy="2821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200000"/>
              </a:lnSpc>
              <a:spcBef>
                <a:spcPts val="0"/>
              </a:spcBef>
            </a:pPr>
            <a:r>
              <a:rPr lang="ar-SA" sz="4000" b="1" dirty="0">
                <a:latin typeface="Calibri"/>
                <a:ea typeface="Calibri"/>
                <a:cs typeface="+mn-cs"/>
                <a:sym typeface="Calibri"/>
              </a:rPr>
              <a:t>محتوى إلكتروني مثل: المواقع الإلكترونية، أو مقطع </a:t>
            </a:r>
          </a:p>
          <a:p>
            <a:pPr lvl="0" algn="ctr">
              <a:lnSpc>
                <a:spcPct val="200000"/>
              </a:lnSpc>
              <a:spcBef>
                <a:spcPts val="0"/>
              </a:spcBef>
            </a:pPr>
            <a:r>
              <a:rPr lang="ar-SA" sz="4000" b="1" dirty="0">
                <a:latin typeface="Calibri"/>
                <a:ea typeface="Calibri"/>
                <a:cs typeface="+mn-cs"/>
                <a:sym typeface="Calibri"/>
              </a:rPr>
              <a:t>أو ملف، ويمكن قراءة هذا الرمز باستخدام كاميرات </a:t>
            </a:r>
            <a:endParaRPr lang="ar-SA" sz="4000" b="1" dirty="0">
              <a:latin typeface="Calibri"/>
              <a:ea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472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03;p19">
            <a:extLst>
              <a:ext uri="{FF2B5EF4-FFF2-40B4-BE49-F238E27FC236}">
                <a16:creationId xmlns:a16="http://schemas.microsoft.com/office/drawing/2014/main" id="{D5C8EF91-52EB-93C3-B18D-682C1B39C8BC}"/>
              </a:ext>
            </a:extLst>
          </p:cNvPr>
          <p:cNvSpPr txBox="1"/>
          <p:nvPr/>
        </p:nvSpPr>
        <p:spPr>
          <a:xfrm>
            <a:off x="0" y="2431223"/>
            <a:ext cx="12192000" cy="4131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ar-SA" sz="3500" dirty="0">
                <a:latin typeface="+mj-lt"/>
                <a:ea typeface="+mj-ea"/>
                <a:sym typeface="Calibri"/>
              </a:rPr>
              <a:t>يوجد رقم على غلاف معظم الكتب (مثل الدليل السياحي) وفي أعلى الرمز الشريطي</a:t>
            </a:r>
          </a:p>
          <a:p>
            <a:pPr lvl="0" algn="ctr">
              <a:lnSpc>
                <a:spcPct val="150000"/>
              </a:lnSpc>
            </a:pPr>
            <a:r>
              <a:rPr lang="ar-SA" sz="3500" dirty="0">
                <a:latin typeface="+mj-lt"/>
                <a:ea typeface="+mj-ea"/>
                <a:sym typeface="Calibri"/>
              </a:rPr>
              <a:t>يسمى رقم الكتاب المعياري الدولي  </a:t>
            </a:r>
            <a:r>
              <a:rPr lang="en-US" sz="3500" dirty="0">
                <a:latin typeface="+mj-lt"/>
                <a:ea typeface="+mj-ea"/>
                <a:sym typeface="Calibri"/>
              </a:rPr>
              <a:t>ISBN </a:t>
            </a:r>
            <a:r>
              <a:rPr lang="ar-SA" sz="3500" dirty="0">
                <a:latin typeface="+mj-lt"/>
                <a:ea typeface="+mj-ea"/>
                <a:sym typeface="Calibri"/>
              </a:rPr>
              <a:t>وهو رقم فريد يستخدمه الناشرون</a:t>
            </a:r>
          </a:p>
          <a:p>
            <a:pPr lvl="0" algn="ctr">
              <a:lnSpc>
                <a:spcPct val="150000"/>
              </a:lnSpc>
            </a:pPr>
            <a:r>
              <a:rPr lang="ar-SA" sz="3500" dirty="0">
                <a:latin typeface="+mj-lt"/>
                <a:ea typeface="+mj-ea"/>
                <a:sym typeface="Calibri"/>
              </a:rPr>
              <a:t>والمكتبات ومحلات بيع الكتب لتحديد عناوين الكتب وإصداراتها. </a:t>
            </a:r>
            <a:endParaRPr lang="ar-SA" sz="3500" dirty="0">
              <a:latin typeface="+mj-lt"/>
              <a:ea typeface="+mj-ea"/>
            </a:endParaRPr>
          </a:p>
          <a:p>
            <a:pPr lvl="0" algn="ctr">
              <a:lnSpc>
                <a:spcPct val="150000"/>
              </a:lnSpc>
            </a:pPr>
            <a:endParaRPr lang="ar-SA" sz="3500" dirty="0">
              <a:solidFill>
                <a:schemeClr val="dk1"/>
              </a:solidFill>
              <a:ea typeface="Calibri"/>
              <a:sym typeface="Calibri"/>
            </a:endParaRPr>
          </a:p>
          <a:p>
            <a:pPr algn="ctr">
              <a:lnSpc>
                <a:spcPct val="150000"/>
              </a:lnSpc>
            </a:pPr>
            <a:endParaRPr lang="ar-SA" sz="3500" dirty="0">
              <a:latin typeface="+mj-lt"/>
              <a:ea typeface="+mj-ea"/>
            </a:endParaRPr>
          </a:p>
        </p:txBody>
      </p:sp>
      <p:sp>
        <p:nvSpPr>
          <p:cNvPr id="7" name="Google Shape;151;p6">
            <a:extLst>
              <a:ext uri="{FF2B5EF4-FFF2-40B4-BE49-F238E27FC236}">
                <a16:creationId xmlns:a16="http://schemas.microsoft.com/office/drawing/2014/main" id="{4A174147-A27C-813D-B8B6-8A2068339EC7}"/>
              </a:ext>
            </a:extLst>
          </p:cNvPr>
          <p:cNvSpPr/>
          <p:nvPr/>
        </p:nvSpPr>
        <p:spPr>
          <a:xfrm>
            <a:off x="2216523" y="1484847"/>
            <a:ext cx="7758954" cy="913308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000" b="1" dirty="0">
                <a:solidFill>
                  <a:srgbClr val="ED7D31"/>
                </a:solidFill>
                <a:latin typeface="Sakkal Majalla"/>
                <a:ea typeface="Sakkal Majalla"/>
                <a:sym typeface="Sakkal Majalla"/>
              </a:rPr>
              <a:t>5- رقم الكتاب المعياري</a:t>
            </a:r>
            <a:endParaRPr sz="1600" dirty="0">
              <a:solidFill>
                <a:srgbClr val="ED7D31"/>
              </a:solidFill>
            </a:endParaRPr>
          </a:p>
        </p:txBody>
      </p:sp>
      <p:pic>
        <p:nvPicPr>
          <p:cNvPr id="8" name="Google Shape;591;p32">
            <a:extLst>
              <a:ext uri="{FF2B5EF4-FFF2-40B4-BE49-F238E27FC236}">
                <a16:creationId xmlns:a16="http://schemas.microsoft.com/office/drawing/2014/main" id="{AEA3E00A-9462-5D52-B812-336E8BCC0F2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14516"/>
          <a:stretch/>
        </p:blipFill>
        <p:spPr>
          <a:xfrm>
            <a:off x="3576357" y="4967657"/>
            <a:ext cx="5039286" cy="189034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51;p6">
            <a:extLst>
              <a:ext uri="{FF2B5EF4-FFF2-40B4-BE49-F238E27FC236}">
                <a16:creationId xmlns:a16="http://schemas.microsoft.com/office/drawing/2014/main" id="{6DC2C04D-4217-50F8-DF58-E17A771D372F}"/>
              </a:ext>
            </a:extLst>
          </p:cNvPr>
          <p:cNvSpPr/>
          <p:nvPr/>
        </p:nvSpPr>
        <p:spPr>
          <a:xfrm>
            <a:off x="2190334" y="304781"/>
            <a:ext cx="7758954" cy="913308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400" b="1" dirty="0">
                <a:solidFill>
                  <a:schemeClr val="lt1"/>
                </a:solidFill>
                <a:latin typeface="Sakkal Majalla"/>
                <a:ea typeface="Sakkal Majalla"/>
                <a:sym typeface="Sakkal Majalla"/>
              </a:rPr>
              <a:t>أمثلة لتـــرمــيـــز  البـــــيـانات</a:t>
            </a:r>
            <a:endParaRPr sz="4400" b="1" dirty="0">
              <a:solidFill>
                <a:schemeClr val="lt1"/>
              </a:solidFill>
              <a:latin typeface="Sakkal Majalla"/>
              <a:ea typeface="Sakkal Majalla"/>
            </a:endParaRPr>
          </a:p>
        </p:txBody>
      </p:sp>
    </p:spTree>
    <p:extLst>
      <p:ext uri="{BB962C8B-B14F-4D97-AF65-F5344CB8AC3E}">
        <p14:creationId xmlns:p14="http://schemas.microsoft.com/office/powerpoint/2010/main" val="3575881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7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5AB9E861-7FF9-D704-D1BC-531F5E961883}"/>
              </a:ext>
            </a:extLst>
          </p:cNvPr>
          <p:cNvSpPr txBox="1"/>
          <p:nvPr/>
        </p:nvSpPr>
        <p:spPr>
          <a:xfrm>
            <a:off x="152400" y="2128426"/>
            <a:ext cx="12039599" cy="16114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ar-SA" sz="3500" dirty="0">
                <a:latin typeface="+mj-lt"/>
                <a:ea typeface="+mj-ea"/>
                <a:sym typeface="Calibri"/>
              </a:rPr>
              <a:t>يتكون رقم الكتاب المعياري الدولي من </a:t>
            </a:r>
            <a:r>
              <a:rPr lang="ar-SA" sz="3500" b="1" dirty="0">
                <a:solidFill>
                  <a:srgbClr val="457FA1"/>
                </a:solidFill>
                <a:latin typeface="+mj-lt"/>
                <a:ea typeface="+mj-ea"/>
                <a:sym typeface="Calibri"/>
              </a:rPr>
              <a:t>ثلاثة عشر خانة عشرية </a:t>
            </a:r>
            <a:r>
              <a:rPr lang="ar-SA" sz="3500" dirty="0">
                <a:latin typeface="+mj-lt"/>
                <a:ea typeface="+mj-ea"/>
                <a:sym typeface="Calibri"/>
              </a:rPr>
              <a:t>ويقسم إلى خمس</a:t>
            </a:r>
          </a:p>
          <a:p>
            <a:pPr lvl="0" algn="ctr">
              <a:lnSpc>
                <a:spcPct val="150000"/>
              </a:lnSpc>
            </a:pPr>
            <a:r>
              <a:rPr lang="ar-SA" sz="3500" dirty="0">
                <a:latin typeface="+mj-lt"/>
                <a:ea typeface="+mj-ea"/>
                <a:sym typeface="Calibri"/>
              </a:rPr>
              <a:t>مجموعات متتالية من الأرقام.</a:t>
            </a:r>
            <a:endParaRPr lang="ar-SA" sz="3500" dirty="0">
              <a:latin typeface="+mj-lt"/>
              <a:ea typeface="+mj-ea"/>
              <a:sym typeface="Roboto"/>
            </a:endParaRPr>
          </a:p>
        </p:txBody>
      </p:sp>
      <p:graphicFrame>
        <p:nvGraphicFramePr>
          <p:cNvPr id="3" name="Google Shape;596;p33">
            <a:extLst>
              <a:ext uri="{FF2B5EF4-FFF2-40B4-BE49-F238E27FC236}">
                <a16:creationId xmlns:a16="http://schemas.microsoft.com/office/drawing/2014/main" id="{01D224EA-AD59-E62D-BCB1-0DFBBDA2BD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6616923"/>
              </p:ext>
            </p:extLst>
          </p:nvPr>
        </p:nvGraphicFramePr>
        <p:xfrm>
          <a:off x="4496844" y="3735561"/>
          <a:ext cx="7251327" cy="2479508"/>
        </p:xfrm>
        <a:graphic>
          <a:graphicData uri="http://schemas.openxmlformats.org/drawingml/2006/table">
            <a:tbl>
              <a:tblPr firstRow="1" firstCol="1" bandRow="1">
                <a:noFill/>
              </a:tblPr>
              <a:tblGrid>
                <a:gridCol w="1199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522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883">
                <a:tc gridSpan="2">
                  <a:txBody>
                    <a:bodyPr/>
                    <a:lstStyle/>
                    <a:p>
                      <a:pPr marL="0" marR="0" lvl="0" indent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000"/>
                        <a:buFont typeface="Calibri"/>
                        <a:buNone/>
                      </a:pPr>
                      <a:r>
                        <a:rPr lang="ar-SA" sz="1800" b="1" u="none" strike="noStrike" cap="none" dirty="0">
                          <a:solidFill>
                            <a:schemeClr val="lt1"/>
                          </a:solidFill>
                        </a:rPr>
                        <a:t>هيكل ISBN المكون من 13 رقما </a:t>
                      </a:r>
                      <a:endParaRPr sz="1800" b="1" i="0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57FA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1662">
                <a:tc>
                  <a:txBody>
                    <a:bodyPr/>
                    <a:lstStyle/>
                    <a:p>
                      <a:pPr marL="0" marR="0" lvl="0" indent="0" algn="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-SA" sz="1400" b="1" u="none" strike="noStrike" cap="none" dirty="0">
                          <a:solidFill>
                            <a:schemeClr val="lt1"/>
                          </a:solidFill>
                        </a:rPr>
                        <a:t>مجموعة الأرقام</a:t>
                      </a:r>
                      <a:endParaRPr sz="1400" b="1" i="0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57F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-SA" sz="1400" b="1" u="none" strike="noStrike" cap="none" dirty="0">
                          <a:solidFill>
                            <a:srgbClr val="113F4E"/>
                          </a:solidFill>
                        </a:rPr>
                        <a:t>الوصف</a:t>
                      </a:r>
                      <a:endParaRPr sz="1400" b="1" i="0" u="none" strike="noStrike" cap="none" dirty="0">
                        <a:solidFill>
                          <a:srgbClr val="113F4E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0436">
                <a:tc>
                  <a:txBody>
                    <a:bodyPr/>
                    <a:lstStyle/>
                    <a:p>
                      <a:pPr marL="0" marR="0" lvl="0" indent="0" algn="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-SA" sz="1400" b="1" u="none" strike="noStrike" cap="none" dirty="0">
                          <a:solidFill>
                            <a:schemeClr val="lt1"/>
                          </a:solidFill>
                        </a:rPr>
                        <a:t>رقم البادئ</a:t>
                      </a:r>
                      <a:endParaRPr sz="1400" b="1" i="0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57F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-SA" sz="1200" b="1" u="none" strike="noStrike" cap="none" dirty="0">
                          <a:solidFill>
                            <a:srgbClr val="113F4E"/>
                          </a:solidFill>
                        </a:rPr>
                        <a:t>يتكون من ثلاثة أرقام إما تكون 978 أو 979. بالنسبة لكتب المملكة العربية السعودية فإن الرقم البادئ هو 978.</a:t>
                      </a:r>
                      <a:endParaRPr sz="1200" b="1" i="0" u="none" strike="noStrike" cap="none" dirty="0">
                        <a:solidFill>
                          <a:srgbClr val="113F4E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9852">
                <a:tc>
                  <a:txBody>
                    <a:bodyPr/>
                    <a:lstStyle/>
                    <a:p>
                      <a:pPr marL="0" marR="0" lvl="0" indent="0" algn="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-SA" sz="1400" b="1" u="none" strike="noStrike" cap="none" dirty="0">
                          <a:solidFill>
                            <a:schemeClr val="lt1"/>
                          </a:solidFill>
                        </a:rPr>
                        <a:t>رقم التسجيل</a:t>
                      </a:r>
                      <a:endParaRPr sz="1400" b="1" i="0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57F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-SA" sz="1200" b="1" u="none" strike="noStrike" cap="none" dirty="0">
                          <a:solidFill>
                            <a:srgbClr val="113F4E"/>
                          </a:solidFill>
                        </a:rPr>
                        <a:t>يتكون من رقم واحد أو قد يصل إلى خمسة أرقام ويستخدم كمعرف للبلد، وبالنسبة لكتب المملكة العربية السعودية فإن رقم التسجيل هو 603 أو 9960.</a:t>
                      </a:r>
                      <a:endParaRPr sz="1200" b="1" i="0" u="none" strike="noStrike" cap="none" dirty="0">
                        <a:solidFill>
                          <a:srgbClr val="113F4E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9904">
                <a:tc>
                  <a:txBody>
                    <a:bodyPr/>
                    <a:lstStyle/>
                    <a:p>
                      <a:pPr marL="0" marR="0" lvl="0" indent="0" algn="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-SA" sz="1400" b="1" u="none" strike="noStrike" cap="none" dirty="0">
                          <a:solidFill>
                            <a:schemeClr val="lt1"/>
                          </a:solidFill>
                        </a:rPr>
                        <a:t>رقم المسجل</a:t>
                      </a:r>
                      <a:endParaRPr sz="1400" b="1" i="0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57F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-SA" sz="1200" b="1" u="none" strike="noStrike" cap="none">
                          <a:solidFill>
                            <a:srgbClr val="113F4E"/>
                          </a:solidFill>
                        </a:rPr>
                        <a:t>قد يصل إلى سبعة أرقام ويستخدم لتحديد الناشر.</a:t>
                      </a:r>
                      <a:endParaRPr sz="1200" b="1" i="0" u="none" strike="noStrike" cap="none">
                        <a:solidFill>
                          <a:srgbClr val="113F4E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9904">
                <a:tc>
                  <a:txBody>
                    <a:bodyPr/>
                    <a:lstStyle/>
                    <a:p>
                      <a:pPr marL="0" marR="0" lvl="0" indent="0" algn="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-SA" sz="1400" b="1" u="none" strike="noStrike" cap="none" dirty="0">
                          <a:solidFill>
                            <a:schemeClr val="lt1"/>
                          </a:solidFill>
                        </a:rPr>
                        <a:t>رقم النشر</a:t>
                      </a:r>
                      <a:endParaRPr sz="1400" b="1" i="0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57F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-SA" sz="1200" b="1" u="none" strike="noStrike" cap="none" dirty="0">
                          <a:solidFill>
                            <a:srgbClr val="113F4E"/>
                          </a:solidFill>
                        </a:rPr>
                        <a:t>قد يصل إلى ستة أرقام ويستخدم لتحديد إصدار محدد، والشكل لعنوان محدد.</a:t>
                      </a:r>
                      <a:endParaRPr sz="1200" b="1" i="0" u="none" strike="noStrike" cap="none" dirty="0">
                        <a:solidFill>
                          <a:srgbClr val="113F4E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9904">
                <a:tc>
                  <a:txBody>
                    <a:bodyPr/>
                    <a:lstStyle/>
                    <a:p>
                      <a:pPr marL="0" marR="0" lvl="0" indent="0" algn="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-SA" sz="1400" b="1" u="none" strike="noStrike" cap="none" dirty="0">
                          <a:solidFill>
                            <a:schemeClr val="lt1"/>
                          </a:solidFill>
                        </a:rPr>
                        <a:t>رقم التحقق</a:t>
                      </a:r>
                      <a:endParaRPr sz="1400" b="1" i="0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57F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-SA" sz="1200" b="1" u="none" strike="noStrike" cap="none" dirty="0">
                          <a:solidFill>
                            <a:srgbClr val="113F4E"/>
                          </a:solidFill>
                        </a:rPr>
                        <a:t>يتكون من رقم واحد ويوضع دائما في النهاية، ويستخدم للتحقق من صحة باقي الأرقام.</a:t>
                      </a:r>
                      <a:endParaRPr sz="1200" b="1" i="0" u="none" strike="noStrike" cap="none" dirty="0">
                        <a:solidFill>
                          <a:srgbClr val="113F4E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Google Shape;151;p6">
            <a:extLst>
              <a:ext uri="{FF2B5EF4-FFF2-40B4-BE49-F238E27FC236}">
                <a16:creationId xmlns:a16="http://schemas.microsoft.com/office/drawing/2014/main" id="{B1769DB6-81BE-9A6F-34D8-AFB5B1D60649}"/>
              </a:ext>
            </a:extLst>
          </p:cNvPr>
          <p:cNvSpPr/>
          <p:nvPr/>
        </p:nvSpPr>
        <p:spPr>
          <a:xfrm>
            <a:off x="2216523" y="1484847"/>
            <a:ext cx="7758954" cy="913308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000" b="1" dirty="0">
                <a:solidFill>
                  <a:srgbClr val="ED7D31"/>
                </a:solidFill>
                <a:latin typeface="Sakkal Majalla"/>
                <a:ea typeface="Sakkal Majalla"/>
                <a:sym typeface="Sakkal Majalla"/>
              </a:rPr>
              <a:t>5- رقم الكتاب المعياري</a:t>
            </a:r>
            <a:endParaRPr sz="1600" dirty="0">
              <a:solidFill>
                <a:srgbClr val="ED7D31"/>
              </a:solidFill>
            </a:endParaRPr>
          </a:p>
        </p:txBody>
      </p:sp>
      <p:sp>
        <p:nvSpPr>
          <p:cNvPr id="5" name="Google Shape;151;p6">
            <a:extLst>
              <a:ext uri="{FF2B5EF4-FFF2-40B4-BE49-F238E27FC236}">
                <a16:creationId xmlns:a16="http://schemas.microsoft.com/office/drawing/2014/main" id="{31161A3B-3C2B-DC78-C03D-E096193ABF79}"/>
              </a:ext>
            </a:extLst>
          </p:cNvPr>
          <p:cNvSpPr/>
          <p:nvPr/>
        </p:nvSpPr>
        <p:spPr>
          <a:xfrm>
            <a:off x="2190334" y="304781"/>
            <a:ext cx="7758954" cy="913308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400" b="1" dirty="0">
                <a:solidFill>
                  <a:schemeClr val="lt1"/>
                </a:solidFill>
                <a:latin typeface="Sakkal Majalla"/>
                <a:ea typeface="Sakkal Majalla"/>
                <a:sym typeface="Sakkal Majalla"/>
              </a:rPr>
              <a:t>أمثلة لتـــرمــيـــز  البـــــيـانات</a:t>
            </a:r>
            <a:endParaRPr sz="4400" b="1" dirty="0">
              <a:solidFill>
                <a:schemeClr val="lt1"/>
              </a:solidFill>
              <a:latin typeface="Sakkal Majalla"/>
              <a:ea typeface="Sakkal Majalla"/>
            </a:endParaRPr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F9CA7DEF-7884-EDE8-A7ED-9CBD493D651B}"/>
              </a:ext>
            </a:extLst>
          </p:cNvPr>
          <p:cNvGrpSpPr/>
          <p:nvPr/>
        </p:nvGrpSpPr>
        <p:grpSpPr>
          <a:xfrm>
            <a:off x="152400" y="3588563"/>
            <a:ext cx="3957978" cy="2626505"/>
            <a:chOff x="152400" y="3588563"/>
            <a:chExt cx="3957978" cy="2626505"/>
          </a:xfrm>
        </p:grpSpPr>
        <p:pic>
          <p:nvPicPr>
            <p:cNvPr id="10" name="Google Shape;591;p32">
              <a:extLst>
                <a:ext uri="{FF2B5EF4-FFF2-40B4-BE49-F238E27FC236}">
                  <a16:creationId xmlns:a16="http://schemas.microsoft.com/office/drawing/2014/main" id="{C9C59C4F-830D-3242-6A56-A3FC1E750EBE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t="14516" r="45178"/>
            <a:stretch/>
          </p:blipFill>
          <p:spPr>
            <a:xfrm>
              <a:off x="152400" y="3588563"/>
              <a:ext cx="3838529" cy="26265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مستطيل 10">
              <a:extLst>
                <a:ext uri="{FF2B5EF4-FFF2-40B4-BE49-F238E27FC236}">
                  <a16:creationId xmlns:a16="http://schemas.microsoft.com/office/drawing/2014/main" id="{C314B95C-DCB1-6B31-FACB-F77CBCCC0F01}"/>
                </a:ext>
              </a:extLst>
            </p:cNvPr>
            <p:cNvSpPr/>
            <p:nvPr/>
          </p:nvSpPr>
          <p:spPr>
            <a:xfrm>
              <a:off x="271849" y="5943600"/>
              <a:ext cx="2421924" cy="2714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2" name="مستطيل 11">
              <a:extLst>
                <a:ext uri="{FF2B5EF4-FFF2-40B4-BE49-F238E27FC236}">
                  <a16:creationId xmlns:a16="http://schemas.microsoft.com/office/drawing/2014/main" id="{0359BA49-FDC2-98BA-E27A-E0641BE7BBAC}"/>
                </a:ext>
              </a:extLst>
            </p:cNvPr>
            <p:cNvSpPr/>
            <p:nvPr/>
          </p:nvSpPr>
          <p:spPr>
            <a:xfrm>
              <a:off x="2448190" y="5672132"/>
              <a:ext cx="1662188" cy="2714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</p:spTree>
    <p:extLst>
      <p:ext uri="{BB962C8B-B14F-4D97-AF65-F5344CB8AC3E}">
        <p14:creationId xmlns:p14="http://schemas.microsoft.com/office/powerpoint/2010/main" val="3472899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1;p6">
            <a:extLst>
              <a:ext uri="{FF2B5EF4-FFF2-40B4-BE49-F238E27FC236}">
                <a16:creationId xmlns:a16="http://schemas.microsoft.com/office/drawing/2014/main" id="{A0446D0A-5AD4-1CFC-AFA2-B3BF04DCA813}"/>
              </a:ext>
            </a:extLst>
          </p:cNvPr>
          <p:cNvSpPr/>
          <p:nvPr/>
        </p:nvSpPr>
        <p:spPr>
          <a:xfrm rot="16200000">
            <a:off x="-1013194" y="3153004"/>
            <a:ext cx="3173509" cy="551992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dirty="0">
                <a:solidFill>
                  <a:schemeClr val="bg1"/>
                </a:solidFill>
                <a:latin typeface="Sakkal Majalla"/>
                <a:ea typeface="Sakkal Majalla"/>
                <a:cs typeface="Sakkal Majalla"/>
                <a:sym typeface="Sakkal Majalla"/>
              </a:rPr>
              <a:t>تنمية مهارة التركيب</a:t>
            </a:r>
            <a:endParaRPr sz="1100" dirty="0">
              <a:solidFill>
                <a:schemeClr val="bg1"/>
              </a:solidFill>
            </a:endParaRPr>
          </a:p>
        </p:txBody>
      </p:sp>
      <p:sp>
        <p:nvSpPr>
          <p:cNvPr id="3" name="Google Shape;125;p5">
            <a:extLst>
              <a:ext uri="{FF2B5EF4-FFF2-40B4-BE49-F238E27FC236}">
                <a16:creationId xmlns:a16="http://schemas.microsoft.com/office/drawing/2014/main" id="{293E8CE4-6B83-44F3-3DE7-B1E51262BB0E}"/>
              </a:ext>
            </a:extLst>
          </p:cNvPr>
          <p:cNvSpPr txBox="1">
            <a:spLocks/>
          </p:cNvSpPr>
          <p:nvPr/>
        </p:nvSpPr>
        <p:spPr>
          <a:xfrm>
            <a:off x="260" y="1206684"/>
            <a:ext cx="12192000" cy="2821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200000"/>
              </a:lnSpc>
              <a:spcBef>
                <a:spcPts val="0"/>
              </a:spcBef>
            </a:pPr>
            <a:r>
              <a:rPr lang="ar-SA" sz="4000" b="1" dirty="0">
                <a:solidFill>
                  <a:srgbClr val="ED7D31"/>
                </a:solidFill>
                <a:latin typeface="Calibri"/>
                <a:ea typeface="Calibri"/>
                <a:cs typeface="+mn-cs"/>
                <a:sym typeface="Calibri"/>
              </a:rPr>
              <a:t>أذكري أمثلة لترميز البيانات في حياتنا مختلفة </a:t>
            </a:r>
          </a:p>
          <a:p>
            <a:pPr lvl="0" algn="ctr">
              <a:lnSpc>
                <a:spcPct val="200000"/>
              </a:lnSpc>
              <a:spcBef>
                <a:spcPts val="0"/>
              </a:spcBef>
            </a:pPr>
            <a:r>
              <a:rPr lang="ar-SA" sz="4000" b="1" dirty="0">
                <a:solidFill>
                  <a:srgbClr val="ED7D31"/>
                </a:solidFill>
                <a:latin typeface="Calibri"/>
                <a:ea typeface="Calibri"/>
                <a:cs typeface="+mn-cs"/>
                <a:sym typeface="Calibri"/>
              </a:rPr>
              <a:t>عن المذكورة في الكتاب المدرسي ؟</a:t>
            </a:r>
            <a:endParaRPr lang="ar-SA" sz="4000" dirty="0">
              <a:solidFill>
                <a:srgbClr val="ED7D31"/>
              </a:solidFill>
              <a:cs typeface="+mn-cs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26259F9-1BA8-8FAD-448A-523B131BB6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86" t="13768" r="33893" b="5715"/>
          <a:stretch/>
        </p:blipFill>
        <p:spPr>
          <a:xfrm>
            <a:off x="5279008" y="4344021"/>
            <a:ext cx="1633983" cy="232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858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1;p6">
            <a:extLst>
              <a:ext uri="{FF2B5EF4-FFF2-40B4-BE49-F238E27FC236}">
                <a16:creationId xmlns:a16="http://schemas.microsoft.com/office/drawing/2014/main" id="{A7EC1F17-5A48-02E9-81E0-9FD37FFFD3BA}"/>
              </a:ext>
            </a:extLst>
          </p:cNvPr>
          <p:cNvSpPr/>
          <p:nvPr/>
        </p:nvSpPr>
        <p:spPr>
          <a:xfrm rot="16200000">
            <a:off x="-1013194" y="3153004"/>
            <a:ext cx="3173509" cy="551992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dirty="0">
                <a:solidFill>
                  <a:schemeClr val="bg1"/>
                </a:solidFill>
                <a:latin typeface="Sakkal Majalla"/>
                <a:ea typeface="Sakkal Majalla"/>
                <a:cs typeface="Sakkal Majalla"/>
                <a:sym typeface="Sakkal Majalla"/>
              </a:rPr>
              <a:t>تنمية مهارة الطلاقة</a:t>
            </a:r>
            <a:endParaRPr sz="1100" dirty="0">
              <a:solidFill>
                <a:schemeClr val="bg1"/>
              </a:solidFill>
            </a:endParaRPr>
          </a:p>
        </p:txBody>
      </p:sp>
      <p:sp>
        <p:nvSpPr>
          <p:cNvPr id="3" name="Google Shape;125;p5">
            <a:extLst>
              <a:ext uri="{FF2B5EF4-FFF2-40B4-BE49-F238E27FC236}">
                <a16:creationId xmlns:a16="http://schemas.microsoft.com/office/drawing/2014/main" id="{8BA26106-3E8C-7FF1-C765-9B14A314A9DC}"/>
              </a:ext>
            </a:extLst>
          </p:cNvPr>
          <p:cNvSpPr txBox="1">
            <a:spLocks/>
          </p:cNvSpPr>
          <p:nvPr/>
        </p:nvSpPr>
        <p:spPr>
          <a:xfrm>
            <a:off x="260" y="1206684"/>
            <a:ext cx="12192000" cy="2821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200000"/>
              </a:lnSpc>
              <a:spcBef>
                <a:spcPts val="0"/>
              </a:spcBef>
            </a:pPr>
            <a:r>
              <a:rPr lang="ar-SA" sz="4000" b="1" dirty="0">
                <a:solidFill>
                  <a:srgbClr val="ED7D31"/>
                </a:solidFill>
                <a:latin typeface="Calibri"/>
                <a:ea typeface="Calibri"/>
                <a:cs typeface="Calibri"/>
                <a:sym typeface="Calibri"/>
              </a:rPr>
              <a:t>بعد أن تعرفنا على أمثلة لترميز البيانات</a:t>
            </a:r>
            <a:endParaRPr lang="ar-SA" sz="4000" b="1" dirty="0">
              <a:solidFill>
                <a:srgbClr val="ED7D31"/>
              </a:solidFill>
              <a:latin typeface="Calibri"/>
              <a:ea typeface="Calibri"/>
              <a:cs typeface="Calibri"/>
            </a:endParaRPr>
          </a:p>
          <a:p>
            <a:pPr algn="ctr">
              <a:lnSpc>
                <a:spcPct val="200000"/>
              </a:lnSpc>
              <a:spcBef>
                <a:spcPts val="0"/>
              </a:spcBef>
            </a:pPr>
            <a:r>
              <a:rPr lang="ar-SA" sz="4000" b="1" dirty="0">
                <a:solidFill>
                  <a:srgbClr val="ED7D31"/>
                </a:solidFill>
                <a:latin typeface="Calibri"/>
                <a:ea typeface="Calibri"/>
                <a:cs typeface="Calibri"/>
                <a:sym typeface="Calibri"/>
              </a:rPr>
              <a:t>أذكري مزايا و عيوب الترميز ؟! </a:t>
            </a:r>
            <a:endParaRPr lang="ar-SA" sz="4000" b="1" dirty="0">
              <a:solidFill>
                <a:srgbClr val="ED7D3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2EBA03C9-5EC4-82BD-D760-C1A561DEF1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286" t="13768" r="33893" b="5715"/>
          <a:stretch/>
        </p:blipFill>
        <p:spPr>
          <a:xfrm>
            <a:off x="5279008" y="4344021"/>
            <a:ext cx="1633983" cy="232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8694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1;p6">
            <a:extLst>
              <a:ext uri="{FF2B5EF4-FFF2-40B4-BE49-F238E27FC236}">
                <a16:creationId xmlns:a16="http://schemas.microsoft.com/office/drawing/2014/main" id="{503A43D7-9B49-F175-44CF-6D8F438B136B}"/>
              </a:ext>
            </a:extLst>
          </p:cNvPr>
          <p:cNvSpPr/>
          <p:nvPr/>
        </p:nvSpPr>
        <p:spPr>
          <a:xfrm>
            <a:off x="2206322" y="221723"/>
            <a:ext cx="7758954" cy="913308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ar-SA" sz="4400" b="1" dirty="0">
                <a:solidFill>
                  <a:schemeClr val="lt1"/>
                </a:solidFill>
                <a:latin typeface="Sakkal Majalla"/>
                <a:ea typeface="Sakkal Majalla"/>
                <a:sym typeface="Sakkal Majalla"/>
              </a:rPr>
              <a:t>مـــــــزايا الــــترمـــــيز</a:t>
            </a:r>
            <a:endParaRPr dirty="0"/>
          </a:p>
        </p:txBody>
      </p:sp>
      <p:sp>
        <p:nvSpPr>
          <p:cNvPr id="3" name="Google Shape;610;p35">
            <a:extLst>
              <a:ext uri="{FF2B5EF4-FFF2-40B4-BE49-F238E27FC236}">
                <a16:creationId xmlns:a16="http://schemas.microsoft.com/office/drawing/2014/main" id="{3CF1589C-B163-0C18-CE73-F3FB93BE2607}"/>
              </a:ext>
            </a:extLst>
          </p:cNvPr>
          <p:cNvSpPr/>
          <p:nvPr/>
        </p:nvSpPr>
        <p:spPr>
          <a:xfrm>
            <a:off x="8620843" y="1643901"/>
            <a:ext cx="1561948" cy="1150436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400" b="1" dirty="0">
                <a:solidFill>
                  <a:srgbClr val="ED7D31"/>
                </a:solidFill>
                <a:latin typeface="Calibri"/>
                <a:ea typeface="Calibri"/>
                <a:sym typeface="Calibri"/>
              </a:rPr>
              <a:t>ادخال أسرع للبيانات</a:t>
            </a:r>
            <a:endParaRPr sz="2400" dirty="0">
              <a:solidFill>
                <a:srgbClr val="ED7D31"/>
              </a:solidFill>
              <a:latin typeface="Calibri"/>
              <a:ea typeface="Calibri"/>
              <a:sym typeface="Calibri"/>
            </a:endParaRPr>
          </a:p>
        </p:txBody>
      </p:sp>
      <p:sp>
        <p:nvSpPr>
          <p:cNvPr id="4" name="Google Shape;611;p35">
            <a:extLst>
              <a:ext uri="{FF2B5EF4-FFF2-40B4-BE49-F238E27FC236}">
                <a16:creationId xmlns:a16="http://schemas.microsoft.com/office/drawing/2014/main" id="{53935881-095D-C195-3432-B99C58BD6AA1}"/>
              </a:ext>
            </a:extLst>
          </p:cNvPr>
          <p:cNvSpPr/>
          <p:nvPr/>
        </p:nvSpPr>
        <p:spPr>
          <a:xfrm>
            <a:off x="476255" y="1643901"/>
            <a:ext cx="8052231" cy="115043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400" dirty="0">
                <a:solidFill>
                  <a:schemeClr val="dk1"/>
                </a:solidFill>
                <a:latin typeface="Calibri"/>
                <a:ea typeface="Calibri"/>
                <a:sym typeface="Calibri"/>
              </a:rPr>
              <a:t>من الأسهل كتابة الرمز RUH بدلا من كتابة مطار الملك خالد الدولي</a:t>
            </a:r>
            <a:endParaRPr sz="2000" dirty="0"/>
          </a:p>
        </p:txBody>
      </p:sp>
      <p:sp>
        <p:nvSpPr>
          <p:cNvPr id="5" name="Google Shape;612;p35">
            <a:extLst>
              <a:ext uri="{FF2B5EF4-FFF2-40B4-BE49-F238E27FC236}">
                <a16:creationId xmlns:a16="http://schemas.microsoft.com/office/drawing/2014/main" id="{14D4368E-1C3C-A825-8BB0-9ACD0FE260B7}"/>
              </a:ext>
            </a:extLst>
          </p:cNvPr>
          <p:cNvSpPr/>
          <p:nvPr/>
        </p:nvSpPr>
        <p:spPr>
          <a:xfrm>
            <a:off x="8620843" y="3107454"/>
            <a:ext cx="1561948" cy="1150436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400" b="1" dirty="0">
                <a:solidFill>
                  <a:srgbClr val="ED7D31"/>
                </a:solidFill>
                <a:latin typeface="Calibri"/>
                <a:ea typeface="Calibri"/>
                <a:sym typeface="Calibri"/>
              </a:rPr>
              <a:t>تأخذ مساحة أقل</a:t>
            </a:r>
            <a:endParaRPr sz="2000" dirty="0">
              <a:solidFill>
                <a:srgbClr val="ED7D31"/>
              </a:solidFill>
            </a:endParaRPr>
          </a:p>
        </p:txBody>
      </p:sp>
      <p:sp>
        <p:nvSpPr>
          <p:cNvPr id="6" name="Google Shape;613;p35">
            <a:extLst>
              <a:ext uri="{FF2B5EF4-FFF2-40B4-BE49-F238E27FC236}">
                <a16:creationId xmlns:a16="http://schemas.microsoft.com/office/drawing/2014/main" id="{F931E9F8-22DB-2B62-B742-0933706B8A72}"/>
              </a:ext>
            </a:extLst>
          </p:cNvPr>
          <p:cNvSpPr/>
          <p:nvPr/>
        </p:nvSpPr>
        <p:spPr>
          <a:xfrm>
            <a:off x="476255" y="3107454"/>
            <a:ext cx="8052231" cy="115043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400" dirty="0">
                <a:solidFill>
                  <a:schemeClr val="dk1"/>
                </a:solidFill>
                <a:latin typeface="Calibri"/>
                <a:ea typeface="Calibri"/>
                <a:sym typeface="Calibri"/>
              </a:rPr>
              <a:t>من الصعب كتابة الاسم الكامل للبلد على اللوحات أو وسائل النقل مثل السيارة و الحافلات ولكنه سهل باستخدام الرموز</a:t>
            </a:r>
            <a:endParaRPr sz="2400" dirty="0">
              <a:solidFill>
                <a:schemeClr val="dk1"/>
              </a:solidFill>
              <a:latin typeface="Calibri"/>
              <a:ea typeface="Calibri"/>
              <a:sym typeface="Calibri"/>
            </a:endParaRPr>
          </a:p>
        </p:txBody>
      </p:sp>
      <p:sp>
        <p:nvSpPr>
          <p:cNvPr id="7" name="Google Shape;614;p35">
            <a:extLst>
              <a:ext uri="{FF2B5EF4-FFF2-40B4-BE49-F238E27FC236}">
                <a16:creationId xmlns:a16="http://schemas.microsoft.com/office/drawing/2014/main" id="{BDF71648-0F75-7F18-8C69-FAF4B17EBBF4}"/>
              </a:ext>
            </a:extLst>
          </p:cNvPr>
          <p:cNvSpPr/>
          <p:nvPr/>
        </p:nvSpPr>
        <p:spPr>
          <a:xfrm>
            <a:off x="8620843" y="4568803"/>
            <a:ext cx="1561948" cy="1150436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400" b="1" dirty="0">
                <a:solidFill>
                  <a:srgbClr val="ED7D31"/>
                </a:solidFill>
                <a:latin typeface="Calibri"/>
                <a:ea typeface="Calibri"/>
                <a:sym typeface="Calibri"/>
              </a:rPr>
              <a:t>تسريع عمليات البحث</a:t>
            </a:r>
            <a:endParaRPr sz="2000" dirty="0">
              <a:solidFill>
                <a:srgbClr val="ED7D31"/>
              </a:solidFill>
            </a:endParaRPr>
          </a:p>
        </p:txBody>
      </p:sp>
      <p:sp>
        <p:nvSpPr>
          <p:cNvPr id="8" name="Google Shape;615;p35">
            <a:extLst>
              <a:ext uri="{FF2B5EF4-FFF2-40B4-BE49-F238E27FC236}">
                <a16:creationId xmlns:a16="http://schemas.microsoft.com/office/drawing/2014/main" id="{67C4C4FC-EA04-76E8-6192-0533C3A859E3}"/>
              </a:ext>
            </a:extLst>
          </p:cNvPr>
          <p:cNvSpPr/>
          <p:nvPr/>
        </p:nvSpPr>
        <p:spPr>
          <a:xfrm>
            <a:off x="476255" y="4568803"/>
            <a:ext cx="8052231" cy="115043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400" dirty="0">
                <a:solidFill>
                  <a:schemeClr val="dk1"/>
                </a:solidFill>
                <a:latin typeface="Calibri"/>
                <a:ea typeface="Calibri"/>
                <a:sym typeface="Calibri"/>
              </a:rPr>
              <a:t>كل منطقة لها رمزها الخاص و يستخدم للبحث عن عنوان حسب رمز المنطقة ورقم الشارع والمبنى ويستخدمه مكتب البريد لتسهيل توزيع رسائل البريد</a:t>
            </a:r>
            <a:endParaRPr sz="2000" dirty="0"/>
          </a:p>
        </p:txBody>
      </p:sp>
      <p:sp>
        <p:nvSpPr>
          <p:cNvPr id="9" name="Google Shape;610;p35">
            <a:extLst>
              <a:ext uri="{FF2B5EF4-FFF2-40B4-BE49-F238E27FC236}">
                <a16:creationId xmlns:a16="http://schemas.microsoft.com/office/drawing/2014/main" id="{ABA56BAC-18BC-A983-BB68-FE7BDF5FD85D}"/>
              </a:ext>
            </a:extLst>
          </p:cNvPr>
          <p:cNvSpPr/>
          <p:nvPr/>
        </p:nvSpPr>
        <p:spPr>
          <a:xfrm>
            <a:off x="10275148" y="1626786"/>
            <a:ext cx="1195503" cy="1150436"/>
          </a:xfrm>
          <a:prstGeom prst="roundRect">
            <a:avLst>
              <a:gd name="adj" fmla="val 16667"/>
            </a:avLst>
          </a:prstGeom>
          <a:solidFill>
            <a:srgbClr val="065381"/>
          </a:solidFill>
          <a:ln w="38100" cap="flat" cmpd="sng">
            <a:solidFill>
              <a:srgbClr val="06538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ED7D31"/>
              </a:solidFill>
              <a:latin typeface="Calibri"/>
              <a:ea typeface="Calibri"/>
              <a:sym typeface="Calibri"/>
            </a:endParaRPr>
          </a:p>
        </p:txBody>
      </p:sp>
      <p:sp>
        <p:nvSpPr>
          <p:cNvPr id="10" name="Google Shape;612;p35">
            <a:extLst>
              <a:ext uri="{FF2B5EF4-FFF2-40B4-BE49-F238E27FC236}">
                <a16:creationId xmlns:a16="http://schemas.microsoft.com/office/drawing/2014/main" id="{FFF64691-FB06-7459-FA8C-CCCC3375F27E}"/>
              </a:ext>
            </a:extLst>
          </p:cNvPr>
          <p:cNvSpPr/>
          <p:nvPr/>
        </p:nvSpPr>
        <p:spPr>
          <a:xfrm>
            <a:off x="10275148" y="3090339"/>
            <a:ext cx="1195503" cy="1150436"/>
          </a:xfrm>
          <a:prstGeom prst="roundRect">
            <a:avLst>
              <a:gd name="adj" fmla="val 16667"/>
            </a:avLst>
          </a:prstGeom>
          <a:solidFill>
            <a:srgbClr val="065381"/>
          </a:solidFill>
          <a:ln w="38100" cap="flat" cmpd="sng">
            <a:solidFill>
              <a:srgbClr val="06538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D7D31"/>
              </a:solidFill>
            </a:endParaRPr>
          </a:p>
        </p:txBody>
      </p:sp>
      <p:sp>
        <p:nvSpPr>
          <p:cNvPr id="11" name="Google Shape;614;p35">
            <a:extLst>
              <a:ext uri="{FF2B5EF4-FFF2-40B4-BE49-F238E27FC236}">
                <a16:creationId xmlns:a16="http://schemas.microsoft.com/office/drawing/2014/main" id="{A7989789-F368-BAE8-22A0-9BF24A4A0465}"/>
              </a:ext>
            </a:extLst>
          </p:cNvPr>
          <p:cNvSpPr/>
          <p:nvPr/>
        </p:nvSpPr>
        <p:spPr>
          <a:xfrm>
            <a:off x="10275148" y="4551688"/>
            <a:ext cx="1195503" cy="1150436"/>
          </a:xfrm>
          <a:prstGeom prst="roundRect">
            <a:avLst>
              <a:gd name="adj" fmla="val 16667"/>
            </a:avLst>
          </a:prstGeom>
          <a:solidFill>
            <a:srgbClr val="065381"/>
          </a:solidFill>
          <a:ln w="38100" cap="flat" cmpd="sng">
            <a:solidFill>
              <a:srgbClr val="06538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D7D31"/>
              </a:solidFill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3BA64509-8F52-5349-4CC4-52E790FA92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345"/>
          <a:stretch/>
        </p:blipFill>
        <p:spPr>
          <a:xfrm>
            <a:off x="10182791" y="1325430"/>
            <a:ext cx="1212974" cy="1637992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8D436FB2-6354-0EBD-9951-2B9CA40C09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742" r="36073"/>
          <a:stretch/>
        </p:blipFill>
        <p:spPr>
          <a:xfrm>
            <a:off x="10365751" y="2712247"/>
            <a:ext cx="1104900" cy="1818067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DB0B36B4-41EA-8042-831D-BF425813B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791"/>
          <a:stretch/>
        </p:blipFill>
        <p:spPr>
          <a:xfrm>
            <a:off x="10391557" y="4104157"/>
            <a:ext cx="1144437" cy="199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180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74;p18">
            <a:extLst>
              <a:ext uri="{FF2B5EF4-FFF2-40B4-BE49-F238E27FC236}">
                <a16:creationId xmlns:a16="http://schemas.microsoft.com/office/drawing/2014/main" id="{1A832D1E-BC1E-BC0C-058F-0EB75E614353}"/>
              </a:ext>
            </a:extLst>
          </p:cNvPr>
          <p:cNvSpPr txBox="1"/>
          <p:nvPr/>
        </p:nvSpPr>
        <p:spPr>
          <a:xfrm>
            <a:off x="0" y="1851353"/>
            <a:ext cx="12191999" cy="1105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ar-SA" sz="3600" b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هل العبارة الموجودة أمامك صحيحة أم خاطئة</a:t>
            </a:r>
            <a:endParaRPr b="1" dirty="0"/>
          </a:p>
        </p:txBody>
      </p:sp>
      <p:sp>
        <p:nvSpPr>
          <p:cNvPr id="3" name="Google Shape;374;p18">
            <a:extLst>
              <a:ext uri="{FF2B5EF4-FFF2-40B4-BE49-F238E27FC236}">
                <a16:creationId xmlns:a16="http://schemas.microsoft.com/office/drawing/2014/main" id="{3C427942-6C02-CC22-8FA2-14C26DDB881A}"/>
              </a:ext>
            </a:extLst>
          </p:cNvPr>
          <p:cNvSpPr txBox="1"/>
          <p:nvPr/>
        </p:nvSpPr>
        <p:spPr>
          <a:xfrm>
            <a:off x="2296401" y="2963287"/>
            <a:ext cx="9429329" cy="802663"/>
          </a:xfrm>
          <a:prstGeom prst="rect">
            <a:avLst/>
          </a:prstGeom>
          <a:solidFill>
            <a:srgbClr val="4D5B8A"/>
          </a:solidFill>
          <a:ln>
            <a:solidFill>
              <a:srgbClr val="065381"/>
            </a:solidFill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lnSpc>
                <a:spcPct val="150000"/>
              </a:lnSpc>
              <a:buClr>
                <a:srgbClr val="F9A826"/>
              </a:buClr>
              <a:buSzPts val="3600"/>
            </a:pPr>
            <a:r>
              <a:rPr lang="ar-SA" sz="30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1- </a:t>
            </a:r>
            <a:r>
              <a:rPr lang="ar-SA" sz="30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البيانات هي معلومات تمت معالجتها </a:t>
            </a:r>
          </a:p>
        </p:txBody>
      </p:sp>
      <p:sp>
        <p:nvSpPr>
          <p:cNvPr id="4" name="Google Shape;374;p18">
            <a:extLst>
              <a:ext uri="{FF2B5EF4-FFF2-40B4-BE49-F238E27FC236}">
                <a16:creationId xmlns:a16="http://schemas.microsoft.com/office/drawing/2014/main" id="{15E8EEB0-3DF1-C0C2-72FD-F00E8D311402}"/>
              </a:ext>
            </a:extLst>
          </p:cNvPr>
          <p:cNvSpPr txBox="1"/>
          <p:nvPr/>
        </p:nvSpPr>
        <p:spPr>
          <a:xfrm>
            <a:off x="2296400" y="4070885"/>
            <a:ext cx="9429329" cy="802663"/>
          </a:xfrm>
          <a:prstGeom prst="rect">
            <a:avLst/>
          </a:prstGeom>
          <a:solidFill>
            <a:srgbClr val="4D5B8A"/>
          </a:solidFill>
          <a:ln>
            <a:solidFill>
              <a:srgbClr val="065381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ar-SA"/>
            </a:defPPr>
            <a:lvl1pPr lvl="0">
              <a:lnSpc>
                <a:spcPct val="150000"/>
              </a:lnSpc>
              <a:buClr>
                <a:srgbClr val="F9A826"/>
              </a:buClr>
              <a:buSzPts val="3600"/>
              <a:defRPr sz="2800">
                <a:solidFill>
                  <a:schemeClr val="bg1"/>
                </a:solidFill>
                <a:latin typeface="Calibri"/>
                <a:ea typeface="Calibri"/>
                <a:cs typeface="Calibri"/>
              </a:defRPr>
            </a:lvl1pPr>
          </a:lstStyle>
          <a:p>
            <a:r>
              <a:rPr lang="ar-SA" sz="3000" dirty="0">
                <a:sym typeface="Calibri"/>
              </a:rPr>
              <a:t>2- البيانات النصية تتكون من حروف و أرقام و رموز</a:t>
            </a:r>
            <a:endParaRPr lang="ar-SA" sz="3000" dirty="0"/>
          </a:p>
        </p:txBody>
      </p:sp>
      <p:sp>
        <p:nvSpPr>
          <p:cNvPr id="5" name="Google Shape;374;p18">
            <a:extLst>
              <a:ext uri="{FF2B5EF4-FFF2-40B4-BE49-F238E27FC236}">
                <a16:creationId xmlns:a16="http://schemas.microsoft.com/office/drawing/2014/main" id="{5EECA611-AEC8-A3B2-DAF9-21AD086AA1BE}"/>
              </a:ext>
            </a:extLst>
          </p:cNvPr>
          <p:cNvSpPr txBox="1"/>
          <p:nvPr/>
        </p:nvSpPr>
        <p:spPr>
          <a:xfrm>
            <a:off x="521062" y="2963287"/>
            <a:ext cx="1434463" cy="802663"/>
          </a:xfrm>
          <a:prstGeom prst="rect">
            <a:avLst/>
          </a:prstGeom>
          <a:solidFill>
            <a:srgbClr val="4D5B8A"/>
          </a:solidFill>
          <a:ln>
            <a:solidFill>
              <a:srgbClr val="065381"/>
            </a:solidFill>
          </a:ln>
        </p:spPr>
        <p:txBody>
          <a:bodyPr spcFirstLastPara="1" wrap="square" lIns="91425" tIns="45700" rIns="91425" bIns="45700" anchor="ctr" anchorCtr="0">
            <a:normAutofit fontScale="92500" lnSpcReduction="10000"/>
          </a:bodyPr>
          <a:lstStyle/>
          <a:p>
            <a:pPr marL="0" marR="0" lvl="0" indent="0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9A826"/>
              </a:buClr>
              <a:buSzPts val="3600"/>
              <a:buFont typeface="Calibri"/>
              <a:buNone/>
            </a:pPr>
            <a:endParaRPr sz="360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6" name="Google Shape;374;p18">
            <a:extLst>
              <a:ext uri="{FF2B5EF4-FFF2-40B4-BE49-F238E27FC236}">
                <a16:creationId xmlns:a16="http://schemas.microsoft.com/office/drawing/2014/main" id="{0A47467E-755C-FF7F-EDEA-CEC9AA5BECA9}"/>
              </a:ext>
            </a:extLst>
          </p:cNvPr>
          <p:cNvSpPr txBox="1"/>
          <p:nvPr/>
        </p:nvSpPr>
        <p:spPr>
          <a:xfrm>
            <a:off x="521061" y="4070885"/>
            <a:ext cx="1434463" cy="802663"/>
          </a:xfrm>
          <a:prstGeom prst="rect">
            <a:avLst/>
          </a:prstGeom>
          <a:solidFill>
            <a:srgbClr val="4D5B8A"/>
          </a:solidFill>
          <a:ln>
            <a:solidFill>
              <a:srgbClr val="065381"/>
            </a:solidFill>
          </a:ln>
        </p:spPr>
        <p:txBody>
          <a:bodyPr spcFirstLastPara="1" wrap="square" lIns="91425" tIns="45700" rIns="91425" bIns="45700" anchor="ctr" anchorCtr="0">
            <a:normAutofit fontScale="92500" lnSpcReduction="10000"/>
          </a:bodyPr>
          <a:lstStyle>
            <a:defPPr>
              <a:defRPr lang="ar-SA"/>
            </a:defPPr>
            <a:lvl1pPr marR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9A826"/>
              </a:buClr>
              <a:buSzPts val="3600"/>
              <a:buFont typeface="Calibri"/>
              <a:buNone/>
              <a:defRPr sz="3600">
                <a:solidFill>
                  <a:schemeClr val="bg1"/>
                </a:solidFill>
                <a:latin typeface="Calibri"/>
                <a:ea typeface="Calibri"/>
                <a:cs typeface="Calibri"/>
              </a:defRPr>
            </a:lvl1pPr>
          </a:lstStyle>
          <a:p>
            <a:endParaRPr dirty="0"/>
          </a:p>
        </p:txBody>
      </p:sp>
      <p:sp>
        <p:nvSpPr>
          <p:cNvPr id="11" name="Google Shape;374;p18">
            <a:extLst>
              <a:ext uri="{FF2B5EF4-FFF2-40B4-BE49-F238E27FC236}">
                <a16:creationId xmlns:a16="http://schemas.microsoft.com/office/drawing/2014/main" id="{2EEBFA8D-C297-6CA3-8E92-04CF83E8ECFD}"/>
              </a:ext>
            </a:extLst>
          </p:cNvPr>
          <p:cNvSpPr txBox="1"/>
          <p:nvPr/>
        </p:nvSpPr>
        <p:spPr>
          <a:xfrm>
            <a:off x="2295659" y="5154310"/>
            <a:ext cx="9429329" cy="802663"/>
          </a:xfrm>
          <a:prstGeom prst="rect">
            <a:avLst/>
          </a:prstGeom>
          <a:solidFill>
            <a:srgbClr val="4D5B8A"/>
          </a:solidFill>
          <a:ln>
            <a:solidFill>
              <a:srgbClr val="065381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ar-SA"/>
            </a:defPPr>
            <a:lvl1pPr lvl="0">
              <a:lnSpc>
                <a:spcPct val="150000"/>
              </a:lnSpc>
              <a:buClr>
                <a:srgbClr val="F9A826"/>
              </a:buClr>
              <a:buSzPts val="3600"/>
              <a:defRPr sz="2800">
                <a:solidFill>
                  <a:schemeClr val="bg1"/>
                </a:solidFill>
                <a:latin typeface="Calibri"/>
                <a:ea typeface="Calibri"/>
                <a:cs typeface="Calibri"/>
              </a:defRPr>
            </a:lvl1pPr>
          </a:lstStyle>
          <a:p>
            <a:r>
              <a:rPr lang="ar-SA" sz="3000" dirty="0">
                <a:sym typeface="Calibri"/>
              </a:rPr>
              <a:t>3-المعرفة توفر القدرة على اتخاذ تنبؤات و اتخاذ قرارات  </a:t>
            </a:r>
            <a:endParaRPr lang="ar-SA" sz="3000" dirty="0"/>
          </a:p>
        </p:txBody>
      </p:sp>
      <p:sp>
        <p:nvSpPr>
          <p:cNvPr id="12" name="Google Shape;374;p18">
            <a:extLst>
              <a:ext uri="{FF2B5EF4-FFF2-40B4-BE49-F238E27FC236}">
                <a16:creationId xmlns:a16="http://schemas.microsoft.com/office/drawing/2014/main" id="{A0E9D2E8-2D40-D85A-19C8-D6F87C3A1ECC}"/>
              </a:ext>
            </a:extLst>
          </p:cNvPr>
          <p:cNvSpPr txBox="1"/>
          <p:nvPr/>
        </p:nvSpPr>
        <p:spPr>
          <a:xfrm>
            <a:off x="491292" y="5154310"/>
            <a:ext cx="1434463" cy="802663"/>
          </a:xfrm>
          <a:prstGeom prst="rect">
            <a:avLst/>
          </a:prstGeom>
          <a:solidFill>
            <a:srgbClr val="4D5B8A"/>
          </a:solidFill>
          <a:ln>
            <a:solidFill>
              <a:srgbClr val="065381"/>
            </a:solidFill>
          </a:ln>
        </p:spPr>
        <p:txBody>
          <a:bodyPr spcFirstLastPara="1" wrap="square" lIns="91425" tIns="45700" rIns="91425" bIns="45700" anchor="ctr" anchorCtr="0">
            <a:normAutofit fontScale="92500" lnSpcReduction="10000"/>
          </a:bodyPr>
          <a:lstStyle>
            <a:defPPr>
              <a:defRPr lang="ar-SA"/>
            </a:defPPr>
            <a:lvl1pPr marR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9A826"/>
              </a:buClr>
              <a:buSzPts val="3600"/>
              <a:buFont typeface="Calibri"/>
              <a:buNone/>
              <a:defRPr sz="3600">
                <a:solidFill>
                  <a:schemeClr val="bg1"/>
                </a:solidFill>
                <a:latin typeface="Calibri"/>
                <a:ea typeface="Calibri"/>
                <a:cs typeface="Calibri"/>
              </a:defRPr>
            </a:lvl1pPr>
          </a:lstStyle>
          <a:p>
            <a:endParaRPr dirty="0"/>
          </a:p>
        </p:txBody>
      </p:sp>
      <p:pic>
        <p:nvPicPr>
          <p:cNvPr id="16" name="رسم 15" descr="إغلاق خطوط عريضة">
            <a:extLst>
              <a:ext uri="{FF2B5EF4-FFF2-40B4-BE49-F238E27FC236}">
                <a16:creationId xmlns:a16="http://schemas.microsoft.com/office/drawing/2014/main" id="{98D3B635-41E6-EA9D-9D4C-2D3F1DB6DE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1092" y="2963287"/>
            <a:ext cx="914400" cy="914400"/>
          </a:xfrm>
          <a:prstGeom prst="rect">
            <a:avLst/>
          </a:prstGeom>
        </p:spPr>
      </p:pic>
      <p:pic>
        <p:nvPicPr>
          <p:cNvPr id="20" name="رسم 19" descr="إغلاق خطوط عريضة">
            <a:extLst>
              <a:ext uri="{FF2B5EF4-FFF2-40B4-BE49-F238E27FC236}">
                <a16:creationId xmlns:a16="http://schemas.microsoft.com/office/drawing/2014/main" id="{596F8766-D77E-9FE2-E40D-4CF80449C3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1323" y="4038603"/>
            <a:ext cx="914400" cy="914400"/>
          </a:xfrm>
          <a:prstGeom prst="rect">
            <a:avLst/>
          </a:prstGeom>
        </p:spPr>
      </p:pic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3EB36B28-7A36-8A29-193A-A25598CA4CF6}"/>
              </a:ext>
            </a:extLst>
          </p:cNvPr>
          <p:cNvGrpSpPr/>
          <p:nvPr/>
        </p:nvGrpSpPr>
        <p:grpSpPr>
          <a:xfrm>
            <a:off x="803212" y="5398962"/>
            <a:ext cx="846907" cy="456412"/>
            <a:chOff x="1353442" y="4651026"/>
            <a:chExt cx="846907" cy="456412"/>
          </a:xfrm>
        </p:grpSpPr>
        <p:cxnSp>
          <p:nvCxnSpPr>
            <p:cNvPr id="22" name="رابط مستقيم 21">
              <a:extLst>
                <a:ext uri="{FF2B5EF4-FFF2-40B4-BE49-F238E27FC236}">
                  <a16:creationId xmlns:a16="http://schemas.microsoft.com/office/drawing/2014/main" id="{129448CB-3DB0-068D-D3FC-8BB41EB47948}"/>
                </a:ext>
              </a:extLst>
            </p:cNvPr>
            <p:cNvCxnSpPr>
              <a:cxnSpLocks/>
            </p:cNvCxnSpPr>
            <p:nvPr/>
          </p:nvCxnSpPr>
          <p:spPr>
            <a:xfrm>
              <a:off x="1353442" y="4811365"/>
              <a:ext cx="251460" cy="296073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رابط مستقيم 22">
              <a:extLst>
                <a:ext uri="{FF2B5EF4-FFF2-40B4-BE49-F238E27FC236}">
                  <a16:creationId xmlns:a16="http://schemas.microsoft.com/office/drawing/2014/main" id="{D2C1547F-C8EA-E8DC-75D2-63A46FEA08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60271" y="4651026"/>
              <a:ext cx="640078" cy="45330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27140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10;p35">
            <a:extLst>
              <a:ext uri="{FF2B5EF4-FFF2-40B4-BE49-F238E27FC236}">
                <a16:creationId xmlns:a16="http://schemas.microsoft.com/office/drawing/2014/main" id="{E2D6576C-90C3-FFB2-726E-5DE9EBACD8A4}"/>
              </a:ext>
            </a:extLst>
          </p:cNvPr>
          <p:cNvSpPr/>
          <p:nvPr/>
        </p:nvSpPr>
        <p:spPr>
          <a:xfrm>
            <a:off x="8620843" y="1643895"/>
            <a:ext cx="1561948" cy="1150436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0"/>
            <a:r>
              <a:rPr lang="ar-SA" sz="2400" b="1">
                <a:solidFill>
                  <a:srgbClr val="ED7D31"/>
                </a:solidFill>
                <a:ea typeface="Calibri"/>
                <a:sym typeface="Calibri"/>
              </a:rPr>
              <a:t>معنى غامض للبيانات</a:t>
            </a:r>
            <a:endParaRPr lang="ar-SA" sz="2400" dirty="0">
              <a:solidFill>
                <a:srgbClr val="ED7D31"/>
              </a:solidFill>
              <a:ea typeface="Calibri"/>
              <a:sym typeface="Calibri"/>
            </a:endParaRPr>
          </a:p>
        </p:txBody>
      </p:sp>
      <p:sp>
        <p:nvSpPr>
          <p:cNvPr id="5" name="Google Shape;611;p35">
            <a:extLst>
              <a:ext uri="{FF2B5EF4-FFF2-40B4-BE49-F238E27FC236}">
                <a16:creationId xmlns:a16="http://schemas.microsoft.com/office/drawing/2014/main" id="{45AF69AE-CDC8-A597-4779-43DD488463DF}"/>
              </a:ext>
            </a:extLst>
          </p:cNvPr>
          <p:cNvSpPr/>
          <p:nvPr/>
        </p:nvSpPr>
        <p:spPr>
          <a:xfrm>
            <a:off x="476255" y="1643895"/>
            <a:ext cx="8052231" cy="115043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ar-SA" sz="2400" dirty="0">
                <a:solidFill>
                  <a:schemeClr val="dk1"/>
                </a:solidFill>
                <a:ea typeface="Calibri"/>
                <a:sym typeface="Calibri"/>
              </a:rPr>
              <a:t>قد تجد صعوبة في التمييز بين الرموز المتشابهة</a:t>
            </a:r>
            <a:endParaRPr lang="ar-SA" sz="2400" dirty="0"/>
          </a:p>
        </p:txBody>
      </p:sp>
      <p:sp>
        <p:nvSpPr>
          <p:cNvPr id="6" name="Google Shape;612;p35">
            <a:extLst>
              <a:ext uri="{FF2B5EF4-FFF2-40B4-BE49-F238E27FC236}">
                <a16:creationId xmlns:a16="http://schemas.microsoft.com/office/drawing/2014/main" id="{FA6EC846-AA6A-2824-E22C-0C31B19992B8}"/>
              </a:ext>
            </a:extLst>
          </p:cNvPr>
          <p:cNvSpPr/>
          <p:nvPr/>
        </p:nvSpPr>
        <p:spPr>
          <a:xfrm>
            <a:off x="8620843" y="3107448"/>
            <a:ext cx="1561948" cy="1150436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0"/>
            <a:r>
              <a:rPr lang="ar-SA" sz="2400" b="1" dirty="0">
                <a:solidFill>
                  <a:srgbClr val="ED7D31"/>
                </a:solidFill>
                <a:ea typeface="Calibri"/>
                <a:sym typeface="Calibri"/>
              </a:rPr>
              <a:t>صعوبة فهم الترميز</a:t>
            </a:r>
            <a:endParaRPr lang="ar-SA" sz="2400" dirty="0">
              <a:solidFill>
                <a:srgbClr val="ED7D31"/>
              </a:solidFill>
            </a:endParaRPr>
          </a:p>
        </p:txBody>
      </p:sp>
      <p:sp>
        <p:nvSpPr>
          <p:cNvPr id="7" name="Google Shape;613;p35">
            <a:extLst>
              <a:ext uri="{FF2B5EF4-FFF2-40B4-BE49-F238E27FC236}">
                <a16:creationId xmlns:a16="http://schemas.microsoft.com/office/drawing/2014/main" id="{F1971A77-17C7-5CCB-132D-1D68B11EB964}"/>
              </a:ext>
            </a:extLst>
          </p:cNvPr>
          <p:cNvSpPr/>
          <p:nvPr/>
        </p:nvSpPr>
        <p:spPr>
          <a:xfrm>
            <a:off x="476255" y="3107448"/>
            <a:ext cx="8052231" cy="115043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ar-SA" sz="2400" dirty="0">
                <a:solidFill>
                  <a:schemeClr val="dk1"/>
                </a:solidFill>
                <a:ea typeface="Calibri"/>
                <a:sym typeface="Calibri"/>
              </a:rPr>
              <a:t>قد يكون من الصعب تفسير أو تذكر معنى الرمز</a:t>
            </a:r>
          </a:p>
        </p:txBody>
      </p:sp>
      <p:sp>
        <p:nvSpPr>
          <p:cNvPr id="8" name="Google Shape;614;p35">
            <a:extLst>
              <a:ext uri="{FF2B5EF4-FFF2-40B4-BE49-F238E27FC236}">
                <a16:creationId xmlns:a16="http://schemas.microsoft.com/office/drawing/2014/main" id="{BF940B70-D711-8D93-5010-A3862980C7E4}"/>
              </a:ext>
            </a:extLst>
          </p:cNvPr>
          <p:cNvSpPr/>
          <p:nvPr/>
        </p:nvSpPr>
        <p:spPr>
          <a:xfrm>
            <a:off x="8620843" y="4568797"/>
            <a:ext cx="1561948" cy="1150436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0"/>
            <a:r>
              <a:rPr lang="ar-SA" sz="2400" b="1">
                <a:solidFill>
                  <a:srgbClr val="ED7D31"/>
                </a:solidFill>
                <a:ea typeface="Calibri"/>
                <a:sym typeface="Calibri"/>
              </a:rPr>
              <a:t>الرموز قد تستنفذ</a:t>
            </a:r>
            <a:endParaRPr lang="ar-SA" sz="2000" dirty="0">
              <a:solidFill>
                <a:srgbClr val="ED7D31"/>
              </a:solidFill>
            </a:endParaRPr>
          </a:p>
        </p:txBody>
      </p:sp>
      <p:sp>
        <p:nvSpPr>
          <p:cNvPr id="9" name="Google Shape;615;p35">
            <a:extLst>
              <a:ext uri="{FF2B5EF4-FFF2-40B4-BE49-F238E27FC236}">
                <a16:creationId xmlns:a16="http://schemas.microsoft.com/office/drawing/2014/main" id="{AD6417A9-7C98-4236-992E-AD0B228AD293}"/>
              </a:ext>
            </a:extLst>
          </p:cNvPr>
          <p:cNvSpPr/>
          <p:nvPr/>
        </p:nvSpPr>
        <p:spPr>
          <a:xfrm>
            <a:off x="476255" y="4568797"/>
            <a:ext cx="8052231" cy="115043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ar-SA" sz="2400" dirty="0">
                <a:solidFill>
                  <a:schemeClr val="dk1"/>
                </a:solidFill>
                <a:ea typeface="Calibri"/>
                <a:sym typeface="Calibri"/>
              </a:rPr>
              <a:t>قد يكون عدد العناصر المراد ترميزها كبيرا جدا ومجموعة الحروف لا تكفي لترميزها فتدمج الأرقام معها أو تستخدم الأرقام الطويلة وهذا يعقد الترميز </a:t>
            </a:r>
            <a:endParaRPr lang="ar-SA" sz="2400" dirty="0"/>
          </a:p>
        </p:txBody>
      </p:sp>
      <p:sp>
        <p:nvSpPr>
          <p:cNvPr id="10" name="Google Shape;610;p35">
            <a:extLst>
              <a:ext uri="{FF2B5EF4-FFF2-40B4-BE49-F238E27FC236}">
                <a16:creationId xmlns:a16="http://schemas.microsoft.com/office/drawing/2014/main" id="{34F43E5C-0D6F-91DC-2A42-D15BC1C5A27E}"/>
              </a:ext>
            </a:extLst>
          </p:cNvPr>
          <p:cNvSpPr/>
          <p:nvPr/>
        </p:nvSpPr>
        <p:spPr>
          <a:xfrm>
            <a:off x="10275148" y="1626780"/>
            <a:ext cx="1195503" cy="1150436"/>
          </a:xfrm>
          <a:prstGeom prst="roundRect">
            <a:avLst>
              <a:gd name="adj" fmla="val 16667"/>
            </a:avLst>
          </a:prstGeom>
          <a:solidFill>
            <a:srgbClr val="065381"/>
          </a:solidFill>
          <a:ln w="38100" cap="flat" cmpd="sng">
            <a:solidFill>
              <a:srgbClr val="06538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ED7D31"/>
              </a:solidFill>
              <a:latin typeface="Calibri"/>
              <a:ea typeface="Calibri"/>
              <a:sym typeface="Calibri"/>
            </a:endParaRPr>
          </a:p>
        </p:txBody>
      </p:sp>
      <p:sp>
        <p:nvSpPr>
          <p:cNvPr id="11" name="Google Shape;612;p35">
            <a:extLst>
              <a:ext uri="{FF2B5EF4-FFF2-40B4-BE49-F238E27FC236}">
                <a16:creationId xmlns:a16="http://schemas.microsoft.com/office/drawing/2014/main" id="{A419E558-018F-A4BB-71D9-23BD14AE7142}"/>
              </a:ext>
            </a:extLst>
          </p:cNvPr>
          <p:cNvSpPr/>
          <p:nvPr/>
        </p:nvSpPr>
        <p:spPr>
          <a:xfrm>
            <a:off x="10275148" y="3090333"/>
            <a:ext cx="1195503" cy="1150436"/>
          </a:xfrm>
          <a:prstGeom prst="roundRect">
            <a:avLst>
              <a:gd name="adj" fmla="val 16667"/>
            </a:avLst>
          </a:prstGeom>
          <a:solidFill>
            <a:srgbClr val="065381"/>
          </a:solidFill>
          <a:ln w="38100" cap="flat" cmpd="sng">
            <a:solidFill>
              <a:srgbClr val="06538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D7D31"/>
              </a:solidFill>
            </a:endParaRPr>
          </a:p>
        </p:txBody>
      </p:sp>
      <p:sp>
        <p:nvSpPr>
          <p:cNvPr id="12" name="Google Shape;614;p35">
            <a:extLst>
              <a:ext uri="{FF2B5EF4-FFF2-40B4-BE49-F238E27FC236}">
                <a16:creationId xmlns:a16="http://schemas.microsoft.com/office/drawing/2014/main" id="{4ADE2F4A-52D8-A89D-0349-3F014F20A259}"/>
              </a:ext>
            </a:extLst>
          </p:cNvPr>
          <p:cNvSpPr/>
          <p:nvPr/>
        </p:nvSpPr>
        <p:spPr>
          <a:xfrm>
            <a:off x="10275148" y="4551682"/>
            <a:ext cx="1195503" cy="1150436"/>
          </a:xfrm>
          <a:prstGeom prst="roundRect">
            <a:avLst>
              <a:gd name="adj" fmla="val 16667"/>
            </a:avLst>
          </a:prstGeom>
          <a:solidFill>
            <a:srgbClr val="065381"/>
          </a:solidFill>
          <a:ln w="38100" cap="flat" cmpd="sng">
            <a:solidFill>
              <a:srgbClr val="06538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D7D31"/>
              </a:solidFill>
            </a:endParaRP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694007B2-8856-1B0F-B091-8E69C667E8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912" t="19875" b="28995"/>
          <a:stretch/>
        </p:blipFill>
        <p:spPr>
          <a:xfrm>
            <a:off x="10354729" y="1381654"/>
            <a:ext cx="1127573" cy="1243102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252B085D-E025-73FA-52A2-36163B124A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551" t="21229" r="38847" b="27548"/>
          <a:stretch/>
        </p:blipFill>
        <p:spPr>
          <a:xfrm>
            <a:off x="10258185" y="2947647"/>
            <a:ext cx="1104901" cy="1243485"/>
          </a:xfrm>
          <a:prstGeom prst="rect">
            <a:avLst/>
          </a:prstGeom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9D738774-4DE5-1006-033D-9AF76FA5BE9E}"/>
              </a:ext>
            </a:extLst>
          </p:cNvPr>
          <p:cNvSpPr txBox="1"/>
          <p:nvPr/>
        </p:nvSpPr>
        <p:spPr>
          <a:xfrm>
            <a:off x="10140507" y="4746897"/>
            <a:ext cx="128949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END</a:t>
            </a:r>
            <a:endParaRPr lang="ar-SA" sz="4000" b="1" dirty="0">
              <a:solidFill>
                <a:schemeClr val="bg1"/>
              </a:solidFill>
            </a:endParaRPr>
          </a:p>
        </p:txBody>
      </p:sp>
      <p:sp>
        <p:nvSpPr>
          <p:cNvPr id="2" name="Google Shape;151;p6">
            <a:extLst>
              <a:ext uri="{FF2B5EF4-FFF2-40B4-BE49-F238E27FC236}">
                <a16:creationId xmlns:a16="http://schemas.microsoft.com/office/drawing/2014/main" id="{A8E8A81F-EE94-1AD0-4E9B-3D18935AE801}"/>
              </a:ext>
            </a:extLst>
          </p:cNvPr>
          <p:cNvSpPr/>
          <p:nvPr/>
        </p:nvSpPr>
        <p:spPr>
          <a:xfrm>
            <a:off x="2206322" y="221723"/>
            <a:ext cx="7758954" cy="913308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400" b="1" dirty="0">
                <a:solidFill>
                  <a:schemeClr val="lt1"/>
                </a:solidFill>
                <a:latin typeface="Sakkal Majalla"/>
                <a:ea typeface="Sakkal Majalla"/>
                <a:sym typeface="Sakkal Majalla"/>
              </a:rPr>
              <a:t>عيــــــــوب الــــترمـــــيز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95353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ستطيل 16">
            <a:extLst>
              <a:ext uri="{FF2B5EF4-FFF2-40B4-BE49-F238E27FC236}">
                <a16:creationId xmlns:a16="http://schemas.microsoft.com/office/drawing/2014/main" id="{FAA7010A-69A3-9123-7265-8273DE7B6709}"/>
              </a:ext>
            </a:extLst>
          </p:cNvPr>
          <p:cNvSpPr/>
          <p:nvPr/>
        </p:nvSpPr>
        <p:spPr>
          <a:xfrm>
            <a:off x="4910212" y="4647156"/>
            <a:ext cx="2605414" cy="1164921"/>
          </a:xfrm>
          <a:prstGeom prst="rect">
            <a:avLst/>
          </a:prstGeom>
          <a:solidFill>
            <a:srgbClr val="065381"/>
          </a:solidFill>
          <a:ln>
            <a:solidFill>
              <a:srgbClr val="0653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عنوان 1">
            <a:extLst>
              <a:ext uri="{FF2B5EF4-FFF2-40B4-BE49-F238E27FC236}">
                <a16:creationId xmlns:a16="http://schemas.microsoft.com/office/drawing/2014/main" id="{4427DC2E-A0B2-8474-245D-79E7A6133D79}"/>
              </a:ext>
            </a:extLst>
          </p:cNvPr>
          <p:cNvSpPr txBox="1">
            <a:spLocks/>
          </p:cNvSpPr>
          <p:nvPr/>
        </p:nvSpPr>
        <p:spPr>
          <a:xfrm>
            <a:off x="1" y="1824067"/>
            <a:ext cx="12192000" cy="29972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ar-SA" sz="3600" b="1" dirty="0"/>
              <a:t>اختاري الإجابة الصحيحة فيما يلي </a:t>
            </a:r>
          </a:p>
          <a:p>
            <a:pPr lvl="0" algn="ctr">
              <a:lnSpc>
                <a:spcPct val="200000"/>
              </a:lnSpc>
            </a:pPr>
            <a:r>
              <a:rPr lang="ar-SA" sz="3600" dirty="0">
                <a:solidFill>
                  <a:srgbClr val="ED7D31"/>
                </a:solidFill>
                <a:latin typeface="Calibri" panose="020F0502020204030204" pitchFamily="34" charset="0"/>
                <a:sym typeface="Calibri"/>
              </a:rPr>
              <a:t>رمز الدولار الأمريكي هو .......</a:t>
            </a:r>
            <a:r>
              <a:rPr lang="en-US" sz="3600" dirty="0">
                <a:solidFill>
                  <a:srgbClr val="ED7D31"/>
                </a:solidFill>
                <a:latin typeface="Calibri" panose="020F0502020204030204" pitchFamily="34" charset="0"/>
                <a:sym typeface="Calibri"/>
              </a:rPr>
              <a:t> </a:t>
            </a:r>
            <a:endParaRPr lang="ar-SA" sz="3600" dirty="0">
              <a:solidFill>
                <a:srgbClr val="ED7D31"/>
              </a:solidFill>
              <a:latin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endParaRPr lang="ar-SA" sz="3600" b="1" dirty="0">
              <a:solidFill>
                <a:srgbClr val="ED7D31"/>
              </a:solidFill>
            </a:endParaRPr>
          </a:p>
        </p:txBody>
      </p: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45DF2297-EBA9-B0E3-36A3-AAC01269BD83}"/>
              </a:ext>
            </a:extLst>
          </p:cNvPr>
          <p:cNvGrpSpPr/>
          <p:nvPr/>
        </p:nvGrpSpPr>
        <p:grpSpPr>
          <a:xfrm>
            <a:off x="8812110" y="4203183"/>
            <a:ext cx="3305038" cy="1837416"/>
            <a:chOff x="8812110" y="4203183"/>
            <a:chExt cx="3305038" cy="1837416"/>
          </a:xfrm>
        </p:grpSpPr>
        <p:pic>
          <p:nvPicPr>
            <p:cNvPr id="14" name="صورة 13">
              <a:extLst>
                <a:ext uri="{FF2B5EF4-FFF2-40B4-BE49-F238E27FC236}">
                  <a16:creationId xmlns:a16="http://schemas.microsoft.com/office/drawing/2014/main" id="{36520D1F-A1B5-C219-088D-CBE3254179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78" t="41096" r="40514" b="32112"/>
            <a:stretch/>
          </p:blipFill>
          <p:spPr>
            <a:xfrm>
              <a:off x="8812110" y="4203183"/>
              <a:ext cx="3305038" cy="1837416"/>
            </a:xfrm>
            <a:prstGeom prst="rect">
              <a:avLst/>
            </a:prstGeom>
          </p:spPr>
        </p:pic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70F51DFC-8710-460E-1030-574C451EAE5D}"/>
                </a:ext>
              </a:extLst>
            </p:cNvPr>
            <p:cNvSpPr txBox="1"/>
            <p:nvPr/>
          </p:nvSpPr>
          <p:spPr>
            <a:xfrm>
              <a:off x="9304088" y="4956396"/>
              <a:ext cx="2185639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800" dirty="0"/>
                <a:t>SR</a:t>
              </a:r>
              <a:endParaRPr lang="ar-SA" sz="2800" dirty="0"/>
            </a:p>
          </p:txBody>
        </p:sp>
      </p:grpSp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AA118A1A-48AE-2577-F7E3-EAF41DC35BF2}"/>
              </a:ext>
            </a:extLst>
          </p:cNvPr>
          <p:cNvGrpSpPr/>
          <p:nvPr/>
        </p:nvGrpSpPr>
        <p:grpSpPr>
          <a:xfrm>
            <a:off x="4605461" y="4203183"/>
            <a:ext cx="3305038" cy="1837416"/>
            <a:chOff x="4605461" y="4203183"/>
            <a:chExt cx="3305038" cy="1837416"/>
          </a:xfrm>
        </p:grpSpPr>
        <p:pic>
          <p:nvPicPr>
            <p:cNvPr id="15" name="صورة 14">
              <a:extLst>
                <a:ext uri="{FF2B5EF4-FFF2-40B4-BE49-F238E27FC236}">
                  <a16:creationId xmlns:a16="http://schemas.microsoft.com/office/drawing/2014/main" id="{9BFAB649-91A4-6634-8B02-B571E680EA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78" t="41096" r="40514" b="32112"/>
            <a:stretch/>
          </p:blipFill>
          <p:spPr>
            <a:xfrm>
              <a:off x="4605461" y="4203183"/>
              <a:ext cx="3305038" cy="1837416"/>
            </a:xfrm>
            <a:prstGeom prst="rect">
              <a:avLst/>
            </a:prstGeom>
          </p:spPr>
        </p:pic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520A4163-A19A-23CD-EFB0-9F2A629B3C6D}"/>
                </a:ext>
              </a:extLst>
            </p:cNvPr>
            <p:cNvSpPr txBox="1"/>
            <p:nvPr/>
          </p:nvSpPr>
          <p:spPr>
            <a:xfrm>
              <a:off x="4947781" y="4956396"/>
              <a:ext cx="2548538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800" dirty="0"/>
                <a:t>USD</a:t>
              </a:r>
              <a:endParaRPr lang="ar-SA" sz="2800" dirty="0"/>
            </a:p>
          </p:txBody>
        </p:sp>
      </p:grpSp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A676C90E-5A22-D5AB-51B0-D72C894686D6}"/>
              </a:ext>
            </a:extLst>
          </p:cNvPr>
          <p:cNvGrpSpPr/>
          <p:nvPr/>
        </p:nvGrpSpPr>
        <p:grpSpPr>
          <a:xfrm>
            <a:off x="634719" y="4203183"/>
            <a:ext cx="3305038" cy="1837416"/>
            <a:chOff x="634719" y="4203183"/>
            <a:chExt cx="3305038" cy="1837416"/>
          </a:xfrm>
        </p:grpSpPr>
        <p:pic>
          <p:nvPicPr>
            <p:cNvPr id="16" name="صورة 15">
              <a:extLst>
                <a:ext uri="{FF2B5EF4-FFF2-40B4-BE49-F238E27FC236}">
                  <a16:creationId xmlns:a16="http://schemas.microsoft.com/office/drawing/2014/main" id="{1F081E01-51F2-C798-B4C0-B55016536E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78" t="41096" r="40514" b="32112"/>
            <a:stretch/>
          </p:blipFill>
          <p:spPr>
            <a:xfrm>
              <a:off x="634719" y="4203183"/>
              <a:ext cx="3305038" cy="1837416"/>
            </a:xfrm>
            <a:prstGeom prst="rect">
              <a:avLst/>
            </a:prstGeom>
          </p:spPr>
        </p:pic>
        <p:sp>
          <p:nvSpPr>
            <p:cNvPr id="12" name="مربع نص 11">
              <a:extLst>
                <a:ext uri="{FF2B5EF4-FFF2-40B4-BE49-F238E27FC236}">
                  <a16:creationId xmlns:a16="http://schemas.microsoft.com/office/drawing/2014/main" id="{8917797B-B16A-4469-7E65-03028AE99371}"/>
                </a:ext>
              </a:extLst>
            </p:cNvPr>
            <p:cNvSpPr txBox="1"/>
            <p:nvPr/>
          </p:nvSpPr>
          <p:spPr>
            <a:xfrm>
              <a:off x="1104227" y="4956396"/>
              <a:ext cx="2185639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800" dirty="0"/>
                <a:t>EUR</a:t>
              </a:r>
              <a:endParaRPr lang="ar-SA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80082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6544B147-3ABE-1F17-0A8A-58D1E3103AFA}"/>
              </a:ext>
            </a:extLst>
          </p:cNvPr>
          <p:cNvSpPr/>
          <p:nvPr/>
        </p:nvSpPr>
        <p:spPr>
          <a:xfrm>
            <a:off x="9106422" y="4647156"/>
            <a:ext cx="2592888" cy="1164921"/>
          </a:xfrm>
          <a:prstGeom prst="rect">
            <a:avLst/>
          </a:prstGeom>
          <a:solidFill>
            <a:srgbClr val="065381"/>
          </a:solidFill>
          <a:ln>
            <a:solidFill>
              <a:srgbClr val="0653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عنوان 1">
            <a:extLst>
              <a:ext uri="{FF2B5EF4-FFF2-40B4-BE49-F238E27FC236}">
                <a16:creationId xmlns:a16="http://schemas.microsoft.com/office/drawing/2014/main" id="{6060CE5D-AE17-414A-BB8A-F3063BA3FDEE}"/>
              </a:ext>
            </a:extLst>
          </p:cNvPr>
          <p:cNvSpPr txBox="1">
            <a:spLocks/>
          </p:cNvSpPr>
          <p:nvPr/>
        </p:nvSpPr>
        <p:spPr>
          <a:xfrm>
            <a:off x="1" y="1824067"/>
            <a:ext cx="12192000" cy="29972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ar-SA" sz="3600" b="1" dirty="0"/>
              <a:t>اختاري الإجابة الصحيحة فيما يلي </a:t>
            </a:r>
          </a:p>
          <a:p>
            <a:pPr lvl="0" algn="ctr">
              <a:lnSpc>
                <a:spcPct val="200000"/>
              </a:lnSpc>
            </a:pPr>
            <a:r>
              <a:rPr lang="ar-SA" sz="3600" dirty="0">
                <a:solidFill>
                  <a:srgbClr val="ED7D31"/>
                </a:solidFill>
                <a:latin typeface="Calibri" panose="020F0502020204030204" pitchFamily="34" charset="0"/>
                <a:sym typeface="Calibri"/>
              </a:rPr>
              <a:t>مـلـصـق بـه خـطـوط سوداء رفيعة إلى جانب مجموعة متنوعة من الأرقام هو .....</a:t>
            </a:r>
            <a:endParaRPr lang="ar-SA" sz="3600" dirty="0">
              <a:solidFill>
                <a:srgbClr val="ED7D31"/>
              </a:solidFill>
              <a:latin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endParaRPr lang="ar-SA" sz="3600" b="1" dirty="0">
              <a:solidFill>
                <a:srgbClr val="ED7D31"/>
              </a:solidFill>
            </a:endParaRPr>
          </a:p>
        </p:txBody>
      </p: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DD7680FC-C127-9695-F7E7-3B35ACEA08C3}"/>
              </a:ext>
            </a:extLst>
          </p:cNvPr>
          <p:cNvGrpSpPr/>
          <p:nvPr/>
        </p:nvGrpSpPr>
        <p:grpSpPr>
          <a:xfrm>
            <a:off x="8812110" y="4203183"/>
            <a:ext cx="3305038" cy="1837416"/>
            <a:chOff x="8812110" y="4203183"/>
            <a:chExt cx="3305038" cy="1837416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9F7CA6CE-4391-2242-6B18-B1351F5B0F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78" t="41096" r="40514" b="32112"/>
            <a:stretch/>
          </p:blipFill>
          <p:spPr>
            <a:xfrm>
              <a:off x="8812110" y="4203183"/>
              <a:ext cx="3305038" cy="1837416"/>
            </a:xfrm>
            <a:prstGeom prst="rect">
              <a:avLst/>
            </a:prstGeom>
          </p:spPr>
        </p:pic>
        <p:sp>
          <p:nvSpPr>
            <p:cNvPr id="7" name="مربع نص 6">
              <a:extLst>
                <a:ext uri="{FF2B5EF4-FFF2-40B4-BE49-F238E27FC236}">
                  <a16:creationId xmlns:a16="http://schemas.microsoft.com/office/drawing/2014/main" id="{2046C595-DF28-2E0A-9F7F-4F40558B1D72}"/>
                </a:ext>
              </a:extLst>
            </p:cNvPr>
            <p:cNvSpPr txBox="1"/>
            <p:nvPr/>
          </p:nvSpPr>
          <p:spPr>
            <a:xfrm>
              <a:off x="9304088" y="4956396"/>
              <a:ext cx="2185639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dirty="0"/>
                <a:t>الرمز الشريطي</a:t>
              </a:r>
            </a:p>
          </p:txBody>
        </p:sp>
      </p:grpSp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74AC9343-792D-5797-CB11-3ADFFEA6120C}"/>
              </a:ext>
            </a:extLst>
          </p:cNvPr>
          <p:cNvGrpSpPr/>
          <p:nvPr/>
        </p:nvGrpSpPr>
        <p:grpSpPr>
          <a:xfrm>
            <a:off x="4605461" y="4203183"/>
            <a:ext cx="3305038" cy="1837416"/>
            <a:chOff x="4605461" y="4203183"/>
            <a:chExt cx="3305038" cy="1837416"/>
          </a:xfrm>
        </p:grpSpPr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id="{137A7470-7046-DB86-74B2-40E8B24958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78" t="41096" r="40514" b="32112"/>
            <a:stretch/>
          </p:blipFill>
          <p:spPr>
            <a:xfrm>
              <a:off x="4605461" y="4203183"/>
              <a:ext cx="3305038" cy="1837416"/>
            </a:xfrm>
            <a:prstGeom prst="rect">
              <a:avLst/>
            </a:prstGeom>
          </p:spPr>
        </p:pic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05DFAAC8-B92A-8A82-C61F-383B241AFFC5}"/>
                </a:ext>
              </a:extLst>
            </p:cNvPr>
            <p:cNvSpPr txBox="1"/>
            <p:nvPr/>
          </p:nvSpPr>
          <p:spPr>
            <a:xfrm>
              <a:off x="4947781" y="4793558"/>
              <a:ext cx="2548538" cy="95410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dirty="0"/>
                <a:t>رمز الاستجابة السريع</a:t>
              </a:r>
            </a:p>
          </p:txBody>
        </p:sp>
      </p:grp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97FEA056-6C34-505E-791D-4B71C48E5100}"/>
              </a:ext>
            </a:extLst>
          </p:cNvPr>
          <p:cNvGrpSpPr/>
          <p:nvPr/>
        </p:nvGrpSpPr>
        <p:grpSpPr>
          <a:xfrm>
            <a:off x="634719" y="4203183"/>
            <a:ext cx="3305038" cy="1837416"/>
            <a:chOff x="634719" y="4203183"/>
            <a:chExt cx="3305038" cy="1837416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12A3BD7D-A985-3745-5348-44274EBE1A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78" t="41096" r="40514" b="32112"/>
            <a:stretch/>
          </p:blipFill>
          <p:spPr>
            <a:xfrm>
              <a:off x="634719" y="4203183"/>
              <a:ext cx="3305038" cy="1837416"/>
            </a:xfrm>
            <a:prstGeom prst="rect">
              <a:avLst/>
            </a:prstGeom>
          </p:spPr>
        </p:pic>
        <p:sp>
          <p:nvSpPr>
            <p:cNvPr id="9" name="مربع نص 8">
              <a:extLst>
                <a:ext uri="{FF2B5EF4-FFF2-40B4-BE49-F238E27FC236}">
                  <a16:creationId xmlns:a16="http://schemas.microsoft.com/office/drawing/2014/main" id="{7154FDA1-7830-E3FE-8919-9FD7E4CF37AC}"/>
                </a:ext>
              </a:extLst>
            </p:cNvPr>
            <p:cNvSpPr txBox="1"/>
            <p:nvPr/>
          </p:nvSpPr>
          <p:spPr>
            <a:xfrm>
              <a:off x="1104227" y="4956396"/>
              <a:ext cx="2185639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dirty="0"/>
                <a:t>رمز المطارات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0453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1;p6">
            <a:extLst>
              <a:ext uri="{FF2B5EF4-FFF2-40B4-BE49-F238E27FC236}">
                <a16:creationId xmlns:a16="http://schemas.microsoft.com/office/drawing/2014/main" id="{AFD66898-EE83-AC14-CCCC-94F3C4D9D5F4}"/>
              </a:ext>
            </a:extLst>
          </p:cNvPr>
          <p:cNvSpPr/>
          <p:nvPr/>
        </p:nvSpPr>
        <p:spPr>
          <a:xfrm>
            <a:off x="2216523" y="289603"/>
            <a:ext cx="7758954" cy="913308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400" b="1" dirty="0">
                <a:solidFill>
                  <a:srgbClr val="ED7D31"/>
                </a:solidFill>
                <a:latin typeface="Calibri"/>
                <a:ea typeface="Calibri"/>
                <a:sym typeface="Calibri"/>
              </a:rPr>
              <a:t>ماذا سنتعلم ؟!</a:t>
            </a:r>
            <a:endParaRPr dirty="0">
              <a:solidFill>
                <a:srgbClr val="ED7D31"/>
              </a:solidFill>
            </a:endParaRPr>
          </a:p>
        </p:txBody>
      </p:sp>
      <p:sp>
        <p:nvSpPr>
          <p:cNvPr id="3" name="Google Shape;111;p4">
            <a:extLst>
              <a:ext uri="{FF2B5EF4-FFF2-40B4-BE49-F238E27FC236}">
                <a16:creationId xmlns:a16="http://schemas.microsoft.com/office/drawing/2014/main" id="{F1BCAFE6-B8D5-C5B6-D83C-4AE17EFDCA74}"/>
              </a:ext>
            </a:extLst>
          </p:cNvPr>
          <p:cNvSpPr txBox="1"/>
          <p:nvPr/>
        </p:nvSpPr>
        <p:spPr>
          <a:xfrm>
            <a:off x="295543" y="2758326"/>
            <a:ext cx="10515600" cy="48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ar-SA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sym typeface="Calibri"/>
              </a:rPr>
              <a:t>مفهوم ترميز البيانات و أهميتها</a:t>
            </a:r>
            <a:endParaRPr dirty="0"/>
          </a:p>
        </p:txBody>
      </p:sp>
      <p:sp>
        <p:nvSpPr>
          <p:cNvPr id="4" name="Google Shape;112;p4">
            <a:extLst>
              <a:ext uri="{FF2B5EF4-FFF2-40B4-BE49-F238E27FC236}">
                <a16:creationId xmlns:a16="http://schemas.microsoft.com/office/drawing/2014/main" id="{4546B2EE-AE57-7D14-46E1-222F19C94680}"/>
              </a:ext>
            </a:extLst>
          </p:cNvPr>
          <p:cNvSpPr txBox="1"/>
          <p:nvPr/>
        </p:nvSpPr>
        <p:spPr>
          <a:xfrm>
            <a:off x="253891" y="4636083"/>
            <a:ext cx="10515600" cy="48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ar-SA" sz="2800" b="0" i="0" u="none" strike="noStrike" cap="none">
                <a:solidFill>
                  <a:schemeClr val="dk1"/>
                </a:solidFill>
                <a:latin typeface="Calibri"/>
                <a:ea typeface="Calibri"/>
                <a:sym typeface="Calibri"/>
              </a:rPr>
              <a:t>مفهوم جودة المعلومات ومعايير تحقيقها</a:t>
            </a:r>
            <a:endParaRPr/>
          </a:p>
        </p:txBody>
      </p:sp>
      <p:sp>
        <p:nvSpPr>
          <p:cNvPr id="5" name="Google Shape;115;p4">
            <a:extLst>
              <a:ext uri="{FF2B5EF4-FFF2-40B4-BE49-F238E27FC236}">
                <a16:creationId xmlns:a16="http://schemas.microsoft.com/office/drawing/2014/main" id="{EE7F5FF1-F2DB-B91D-10A8-568642822772}"/>
              </a:ext>
            </a:extLst>
          </p:cNvPr>
          <p:cNvSpPr/>
          <p:nvPr/>
        </p:nvSpPr>
        <p:spPr>
          <a:xfrm>
            <a:off x="11012292" y="2791291"/>
            <a:ext cx="525561" cy="407553"/>
          </a:xfrm>
          <a:prstGeom prst="flowChartAlternateProcess">
            <a:avLst/>
          </a:prstGeom>
          <a:solidFill>
            <a:srgbClr val="ED7D31"/>
          </a:solidFill>
          <a:ln w="12700" cap="flat" cmpd="sng">
            <a:solidFill>
              <a:srgbClr val="F9A82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200" b="1" i="0" u="none" strike="noStrike" cap="none" dirty="0">
                <a:solidFill>
                  <a:schemeClr val="lt1"/>
                </a:solidFill>
                <a:latin typeface="Calibri"/>
                <a:ea typeface="Calibri"/>
                <a:sym typeface="Calibri"/>
              </a:rPr>
              <a:t>1</a:t>
            </a:r>
            <a:endParaRPr sz="1200" dirty="0"/>
          </a:p>
        </p:txBody>
      </p:sp>
      <p:sp>
        <p:nvSpPr>
          <p:cNvPr id="6" name="Google Shape;116;p4">
            <a:extLst>
              <a:ext uri="{FF2B5EF4-FFF2-40B4-BE49-F238E27FC236}">
                <a16:creationId xmlns:a16="http://schemas.microsoft.com/office/drawing/2014/main" id="{184E96D5-9519-E195-863D-C2DA2DA76658}"/>
              </a:ext>
            </a:extLst>
          </p:cNvPr>
          <p:cNvSpPr/>
          <p:nvPr/>
        </p:nvSpPr>
        <p:spPr>
          <a:xfrm>
            <a:off x="11012292" y="4684164"/>
            <a:ext cx="525561" cy="407553"/>
          </a:xfrm>
          <a:prstGeom prst="flowChartAlternateProcess">
            <a:avLst/>
          </a:prstGeom>
          <a:solidFill>
            <a:srgbClr val="ED7D31"/>
          </a:solidFill>
          <a:ln w="12700" cap="flat" cmpd="sng">
            <a:solidFill>
              <a:srgbClr val="F9A82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200" b="1" i="0" u="none" strike="noStrike" cap="none" dirty="0">
                <a:solidFill>
                  <a:schemeClr val="lt1"/>
                </a:solidFill>
                <a:latin typeface="Calibri"/>
                <a:ea typeface="Calibri"/>
                <a:sym typeface="Calibri"/>
              </a:rPr>
              <a:t>422</a:t>
            </a:r>
            <a:endParaRPr sz="1200" dirty="0"/>
          </a:p>
        </p:txBody>
      </p:sp>
      <p:pic>
        <p:nvPicPr>
          <p:cNvPr id="7" name="Google Shape;769;p43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9F5E3E3F-E45B-06D9-ACD4-6174B3A1157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96000" y="2656131"/>
            <a:ext cx="847981" cy="8479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6325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1;p6">
            <a:extLst>
              <a:ext uri="{FF2B5EF4-FFF2-40B4-BE49-F238E27FC236}">
                <a16:creationId xmlns:a16="http://schemas.microsoft.com/office/drawing/2014/main" id="{E8D47590-B582-0117-D8AB-54FC893F6D73}"/>
              </a:ext>
            </a:extLst>
          </p:cNvPr>
          <p:cNvSpPr/>
          <p:nvPr/>
        </p:nvSpPr>
        <p:spPr>
          <a:xfrm>
            <a:off x="2192674" y="221723"/>
            <a:ext cx="7758954" cy="913308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400" b="1" dirty="0">
                <a:solidFill>
                  <a:schemeClr val="lt1"/>
                </a:solidFill>
                <a:latin typeface="Calibri"/>
                <a:ea typeface="Calibri"/>
                <a:sym typeface="Calibri"/>
              </a:rPr>
              <a:t>جودة المعلومات</a:t>
            </a:r>
            <a:endParaRPr dirty="0"/>
          </a:p>
        </p:txBody>
      </p:sp>
      <p:sp>
        <p:nvSpPr>
          <p:cNvPr id="3" name="Google Shape;225;p12">
            <a:extLst>
              <a:ext uri="{FF2B5EF4-FFF2-40B4-BE49-F238E27FC236}">
                <a16:creationId xmlns:a16="http://schemas.microsoft.com/office/drawing/2014/main" id="{333BC5C9-AD72-8352-6E62-CD38A06AC736}"/>
              </a:ext>
            </a:extLst>
          </p:cNvPr>
          <p:cNvSpPr/>
          <p:nvPr/>
        </p:nvSpPr>
        <p:spPr>
          <a:xfrm>
            <a:off x="-118533" y="1662092"/>
            <a:ext cx="12299948" cy="1685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ar-SA" sz="3500" dirty="0">
                <a:latin typeface="+mj-lt"/>
                <a:ea typeface="+mj-ea"/>
                <a:sym typeface="Calibri"/>
              </a:rPr>
              <a:t>تُعد جودة المعلومات عاملًا مهما وتعبر عن مدى استخدام المعلومات </a:t>
            </a:r>
          </a:p>
          <a:p>
            <a:pPr lvl="0" algn="ctr">
              <a:lnSpc>
                <a:spcPct val="150000"/>
              </a:lnSpc>
            </a:pPr>
            <a:r>
              <a:rPr lang="ar-SA" sz="3500" dirty="0">
                <a:latin typeface="+mj-lt"/>
                <a:ea typeface="+mj-ea"/>
                <a:sym typeface="Calibri"/>
              </a:rPr>
              <a:t>في اتخاذ القرارات</a:t>
            </a:r>
            <a:endParaRPr lang="ar-SA" sz="3500" dirty="0">
              <a:latin typeface="+mj-lt"/>
              <a:ea typeface="+mj-ea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E9E1A0FF-209E-E854-09A7-74E555F30E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125" t="9167" b="7222"/>
          <a:stretch/>
        </p:blipFill>
        <p:spPr>
          <a:xfrm>
            <a:off x="4712079" y="3962401"/>
            <a:ext cx="2767841" cy="277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021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1;p6">
            <a:extLst>
              <a:ext uri="{FF2B5EF4-FFF2-40B4-BE49-F238E27FC236}">
                <a16:creationId xmlns:a16="http://schemas.microsoft.com/office/drawing/2014/main" id="{2E97AB17-458C-80ED-82A1-6747503D8111}"/>
              </a:ext>
            </a:extLst>
          </p:cNvPr>
          <p:cNvSpPr/>
          <p:nvPr/>
        </p:nvSpPr>
        <p:spPr>
          <a:xfrm rot="16200000">
            <a:off x="-1313641" y="3138833"/>
            <a:ext cx="3173509" cy="551992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400" dirty="0">
                <a:solidFill>
                  <a:schemeClr val="bg1"/>
                </a:solidFill>
                <a:latin typeface="Sakkal Majalla"/>
                <a:ea typeface="Sakkal Majalla"/>
                <a:cs typeface="Sakkal Majalla"/>
                <a:sym typeface="Sakkal Majalla"/>
              </a:rPr>
              <a:t>تنمية مهارة التفكير و المقارنة</a:t>
            </a:r>
            <a:endParaRPr sz="1050" dirty="0">
              <a:solidFill>
                <a:schemeClr val="bg1"/>
              </a:solidFill>
            </a:endParaRPr>
          </a:p>
        </p:txBody>
      </p:sp>
      <p:sp>
        <p:nvSpPr>
          <p:cNvPr id="3" name="Google Shape;151;p6">
            <a:extLst>
              <a:ext uri="{FF2B5EF4-FFF2-40B4-BE49-F238E27FC236}">
                <a16:creationId xmlns:a16="http://schemas.microsoft.com/office/drawing/2014/main" id="{5E47BDE3-8993-598F-F3FE-0843BEADD808}"/>
              </a:ext>
            </a:extLst>
          </p:cNvPr>
          <p:cNvSpPr/>
          <p:nvPr/>
        </p:nvSpPr>
        <p:spPr>
          <a:xfrm rot="16200000">
            <a:off x="9161975" y="3131941"/>
            <a:ext cx="5288098" cy="551994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000" b="1" dirty="0">
                <a:solidFill>
                  <a:schemeClr val="bg1"/>
                </a:solidFill>
                <a:latin typeface="Sakkal Majalla"/>
                <a:ea typeface="Sakkal Majalla"/>
                <a:cs typeface="Sakkal Majalla"/>
                <a:sym typeface="Sakkal Majalla"/>
              </a:rPr>
              <a:t> أوجه الاختلاف بين المعلومات ذات الجودة  و المعلومات غير الدقيقة</a:t>
            </a:r>
            <a:endParaRPr sz="1000" dirty="0">
              <a:solidFill>
                <a:schemeClr val="bg1"/>
              </a:solidFill>
            </a:endParaRPr>
          </a:p>
        </p:txBody>
      </p:sp>
      <p:sp>
        <p:nvSpPr>
          <p:cNvPr id="4" name="Google Shape;233;p13">
            <a:extLst>
              <a:ext uri="{FF2B5EF4-FFF2-40B4-BE49-F238E27FC236}">
                <a16:creationId xmlns:a16="http://schemas.microsoft.com/office/drawing/2014/main" id="{4221FADD-F7D3-FC99-9836-8D92792045D2}"/>
              </a:ext>
            </a:extLst>
          </p:cNvPr>
          <p:cNvSpPr/>
          <p:nvPr/>
        </p:nvSpPr>
        <p:spPr>
          <a:xfrm>
            <a:off x="6210300" y="1975262"/>
            <a:ext cx="3771900" cy="806285"/>
          </a:xfrm>
          <a:prstGeom prst="roundRect">
            <a:avLst>
              <a:gd name="adj" fmla="val 16667"/>
            </a:avLst>
          </a:prstGeom>
          <a:solidFill>
            <a:srgbClr val="065381"/>
          </a:solidFill>
          <a:ln w="12700" cap="flat" cmpd="sng">
            <a:solidFill>
              <a:srgbClr val="06538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200" dirty="0">
                <a:solidFill>
                  <a:schemeClr val="lt1"/>
                </a:solidFill>
                <a:latin typeface="Calibri"/>
                <a:ea typeface="Calibri"/>
                <a:sym typeface="Calibri"/>
              </a:rPr>
              <a:t>معلومات ذات جودة</a:t>
            </a:r>
            <a:endParaRPr dirty="0"/>
          </a:p>
        </p:txBody>
      </p:sp>
      <p:sp>
        <p:nvSpPr>
          <p:cNvPr id="5" name="Google Shape;234;p13">
            <a:extLst>
              <a:ext uri="{FF2B5EF4-FFF2-40B4-BE49-F238E27FC236}">
                <a16:creationId xmlns:a16="http://schemas.microsoft.com/office/drawing/2014/main" id="{7E8F0654-647B-0651-9A40-A65EC43CD662}"/>
              </a:ext>
            </a:extLst>
          </p:cNvPr>
          <p:cNvSpPr/>
          <p:nvPr/>
        </p:nvSpPr>
        <p:spPr>
          <a:xfrm>
            <a:off x="1836361" y="1983545"/>
            <a:ext cx="3771900" cy="806285"/>
          </a:xfrm>
          <a:prstGeom prst="roundRect">
            <a:avLst>
              <a:gd name="adj" fmla="val 16667"/>
            </a:avLst>
          </a:prstGeom>
          <a:solidFill>
            <a:srgbClr val="065381"/>
          </a:solidFill>
          <a:ln w="12700" cap="flat" cmpd="sng">
            <a:solidFill>
              <a:srgbClr val="06538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200" dirty="0">
                <a:solidFill>
                  <a:schemeClr val="lt1"/>
                </a:solidFill>
                <a:latin typeface="Calibri"/>
                <a:ea typeface="Calibri"/>
                <a:sym typeface="Calibri"/>
              </a:rPr>
              <a:t>معلومات غير دقيقة</a:t>
            </a:r>
            <a:endParaRPr dirty="0"/>
          </a:p>
        </p:txBody>
      </p:sp>
      <p:sp>
        <p:nvSpPr>
          <p:cNvPr id="6" name="Google Shape;235;p13">
            <a:extLst>
              <a:ext uri="{FF2B5EF4-FFF2-40B4-BE49-F238E27FC236}">
                <a16:creationId xmlns:a16="http://schemas.microsoft.com/office/drawing/2014/main" id="{B54CDEBA-D650-7615-B4DF-BE79E28F7A2B}"/>
              </a:ext>
            </a:extLst>
          </p:cNvPr>
          <p:cNvSpPr/>
          <p:nvPr/>
        </p:nvSpPr>
        <p:spPr>
          <a:xfrm>
            <a:off x="6161272" y="3171005"/>
            <a:ext cx="3771900" cy="80628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ar-SA" sz="2000" b="1" dirty="0">
                <a:solidFill>
                  <a:srgbClr val="ED7D31"/>
                </a:solidFill>
                <a:latin typeface="Calibri"/>
                <a:ea typeface="Calibri"/>
                <a:sym typeface="Calibri"/>
              </a:rPr>
              <a:t>التحديد الدقيق للاحتياجات الفعلية لتنفيذ المشروعات</a:t>
            </a:r>
            <a:endParaRPr lang="ar-SA" sz="2000" b="1" dirty="0">
              <a:solidFill>
                <a:srgbClr val="ED7D31"/>
              </a:solidFill>
              <a:latin typeface="Calibri"/>
              <a:ea typeface="Calibri"/>
            </a:endParaRPr>
          </a:p>
        </p:txBody>
      </p:sp>
      <p:sp>
        <p:nvSpPr>
          <p:cNvPr id="7" name="Google Shape;236;p13">
            <a:extLst>
              <a:ext uri="{FF2B5EF4-FFF2-40B4-BE49-F238E27FC236}">
                <a16:creationId xmlns:a16="http://schemas.microsoft.com/office/drawing/2014/main" id="{96AA42AA-7A79-2306-87CD-AFB6F0361E6F}"/>
              </a:ext>
            </a:extLst>
          </p:cNvPr>
          <p:cNvSpPr/>
          <p:nvPr/>
        </p:nvSpPr>
        <p:spPr>
          <a:xfrm>
            <a:off x="1784917" y="3166240"/>
            <a:ext cx="3771900" cy="80628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just"/>
            <a:r>
              <a:rPr lang="ar-SA" sz="2000" b="1" dirty="0">
                <a:solidFill>
                  <a:srgbClr val="ED7D31"/>
                </a:solidFill>
                <a:latin typeface="Calibri"/>
                <a:ea typeface="Calibri"/>
                <a:sym typeface="Calibri"/>
              </a:rPr>
              <a:t>حدوث خلل في الأعمال</a:t>
            </a:r>
            <a:endParaRPr sz="2000" b="1" dirty="0">
              <a:solidFill>
                <a:srgbClr val="ED7D31"/>
              </a:solidFill>
              <a:latin typeface="Calibri"/>
              <a:ea typeface="Calibri"/>
            </a:endParaRPr>
          </a:p>
        </p:txBody>
      </p:sp>
      <p:sp>
        <p:nvSpPr>
          <p:cNvPr id="8" name="Google Shape;237;p13">
            <a:extLst>
              <a:ext uri="{FF2B5EF4-FFF2-40B4-BE49-F238E27FC236}">
                <a16:creationId xmlns:a16="http://schemas.microsoft.com/office/drawing/2014/main" id="{80ADD887-DC01-9DAF-9BD7-F711EE70EF72}"/>
              </a:ext>
            </a:extLst>
          </p:cNvPr>
          <p:cNvSpPr/>
          <p:nvPr/>
        </p:nvSpPr>
        <p:spPr>
          <a:xfrm>
            <a:off x="6161272" y="4411798"/>
            <a:ext cx="3771900" cy="80628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just"/>
            <a:r>
              <a:rPr lang="ar-SA" sz="2000" b="1" dirty="0">
                <a:solidFill>
                  <a:schemeClr val="dk1"/>
                </a:solidFill>
                <a:latin typeface="Calibri"/>
                <a:ea typeface="Calibri"/>
                <a:sym typeface="Calibri"/>
              </a:rPr>
              <a:t>زيادة الكفاءة في كل يوم عمل</a:t>
            </a:r>
          </a:p>
        </p:txBody>
      </p:sp>
      <p:sp>
        <p:nvSpPr>
          <p:cNvPr id="9" name="Google Shape;238;p13">
            <a:extLst>
              <a:ext uri="{FF2B5EF4-FFF2-40B4-BE49-F238E27FC236}">
                <a16:creationId xmlns:a16="http://schemas.microsoft.com/office/drawing/2014/main" id="{F5D0E908-128D-F674-1E4D-6212730654B2}"/>
              </a:ext>
            </a:extLst>
          </p:cNvPr>
          <p:cNvSpPr/>
          <p:nvPr/>
        </p:nvSpPr>
        <p:spPr>
          <a:xfrm>
            <a:off x="1784917" y="4407033"/>
            <a:ext cx="3771900" cy="80628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ar-SA" sz="2000" b="1" dirty="0">
                <a:solidFill>
                  <a:schemeClr val="dk1"/>
                </a:solidFill>
                <a:latin typeface="Calibri"/>
                <a:ea typeface="Calibri"/>
                <a:sym typeface="Calibri"/>
              </a:rPr>
              <a:t>وتقلل من الكفاءة وتؤدي إلى التأخير في إنجاز المشروعات</a:t>
            </a:r>
            <a:endParaRPr lang="ar-SA" sz="2000" b="1" dirty="0">
              <a:solidFill>
                <a:schemeClr val="dk1"/>
              </a:solidFill>
              <a:latin typeface="Calibri"/>
              <a:ea typeface="Calibri"/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E7EBC278-EADF-1BDA-65B6-87C51823A9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0" t="28802" r="67520" b="31605"/>
          <a:stretch/>
        </p:blipFill>
        <p:spPr>
          <a:xfrm>
            <a:off x="1460516" y="1572097"/>
            <a:ext cx="1003300" cy="1252494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04B2E05A-D66D-FD83-F68E-A62D3394D4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27" t="28802" r="40833" b="31605"/>
          <a:stretch/>
        </p:blipFill>
        <p:spPr>
          <a:xfrm>
            <a:off x="6152788" y="1512119"/>
            <a:ext cx="1003300" cy="125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649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1;p6">
            <a:extLst>
              <a:ext uri="{FF2B5EF4-FFF2-40B4-BE49-F238E27FC236}">
                <a16:creationId xmlns:a16="http://schemas.microsoft.com/office/drawing/2014/main" id="{6405DA06-D7A1-33C2-7D28-B4D4275FE7A1}"/>
              </a:ext>
            </a:extLst>
          </p:cNvPr>
          <p:cNvSpPr/>
          <p:nvPr/>
        </p:nvSpPr>
        <p:spPr>
          <a:xfrm rot="16200000">
            <a:off x="-1013194" y="3153004"/>
            <a:ext cx="3173509" cy="551992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dirty="0">
                <a:solidFill>
                  <a:schemeClr val="bg1"/>
                </a:solidFill>
                <a:latin typeface="Sakkal Majalla"/>
                <a:ea typeface="Sakkal Majalla"/>
                <a:cs typeface="Sakkal Majalla"/>
                <a:sym typeface="Sakkal Majalla"/>
              </a:rPr>
              <a:t>تنمية مهارة التقييم</a:t>
            </a:r>
            <a:endParaRPr sz="1100" dirty="0">
              <a:solidFill>
                <a:schemeClr val="bg1"/>
              </a:solidFill>
            </a:endParaRPr>
          </a:p>
        </p:txBody>
      </p:sp>
      <p:sp>
        <p:nvSpPr>
          <p:cNvPr id="3" name="Google Shape;125;p5">
            <a:extLst>
              <a:ext uri="{FF2B5EF4-FFF2-40B4-BE49-F238E27FC236}">
                <a16:creationId xmlns:a16="http://schemas.microsoft.com/office/drawing/2014/main" id="{45ED1691-52C9-F0FF-0725-757E2C576847}"/>
              </a:ext>
            </a:extLst>
          </p:cNvPr>
          <p:cNvSpPr txBox="1">
            <a:spLocks/>
          </p:cNvSpPr>
          <p:nvPr/>
        </p:nvSpPr>
        <p:spPr>
          <a:xfrm>
            <a:off x="-1" y="1690614"/>
            <a:ext cx="12192000" cy="2821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50000"/>
              </a:lnSpc>
              <a:spcBef>
                <a:spcPts val="0"/>
              </a:spcBef>
            </a:pPr>
            <a:r>
              <a:rPr lang="ar-SA" sz="4000" b="1" dirty="0">
                <a:solidFill>
                  <a:srgbClr val="ED7D31"/>
                </a:solidFill>
                <a:latin typeface="Calibri"/>
                <a:ea typeface="Calibri"/>
                <a:cs typeface="+mn-cs"/>
                <a:sym typeface="Calibri"/>
              </a:rPr>
              <a:t>عللي أهمية معايير الجودة للمعلومات ؟؟!</a:t>
            </a:r>
            <a:endParaRPr lang="ar-SA" sz="4000" b="1" dirty="0">
              <a:solidFill>
                <a:srgbClr val="ED7D31"/>
              </a:solidFill>
              <a:latin typeface="Calibri"/>
              <a:ea typeface="Calibri"/>
              <a:cs typeface="+mn-cs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44B94C7A-8F87-549C-7598-5A82D5629D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86" t="13768" r="33893" b="5715"/>
          <a:stretch/>
        </p:blipFill>
        <p:spPr>
          <a:xfrm>
            <a:off x="5279008" y="4344021"/>
            <a:ext cx="1633983" cy="2325622"/>
          </a:xfrm>
          <a:prstGeom prst="rect">
            <a:avLst/>
          </a:prstGeom>
        </p:spPr>
      </p:pic>
      <p:sp>
        <p:nvSpPr>
          <p:cNvPr id="5" name="Google Shape;125;p5">
            <a:extLst>
              <a:ext uri="{FF2B5EF4-FFF2-40B4-BE49-F238E27FC236}">
                <a16:creationId xmlns:a16="http://schemas.microsoft.com/office/drawing/2014/main" id="{BB6BA0B4-22DC-541E-6DCA-A611F651128B}"/>
              </a:ext>
            </a:extLst>
          </p:cNvPr>
          <p:cNvSpPr txBox="1">
            <a:spLocks/>
          </p:cNvSpPr>
          <p:nvPr/>
        </p:nvSpPr>
        <p:spPr>
          <a:xfrm>
            <a:off x="-1" y="2151402"/>
            <a:ext cx="12192000" cy="2821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ar-SA" sz="4000" b="1" dirty="0">
                <a:latin typeface="Calibri"/>
                <a:ea typeface="Calibri"/>
                <a:cs typeface="+mn-cs"/>
                <a:sym typeface="Calibri"/>
              </a:rPr>
              <a:t>لأنها تساعد على التحقق من موثوقية المعلومات </a:t>
            </a:r>
            <a:endParaRPr lang="ar-SA" sz="4000" b="1" dirty="0">
              <a:latin typeface="Calibri"/>
              <a:ea typeface="Calibri"/>
              <a:cs typeface="+mn-cs"/>
            </a:endParaRPr>
          </a:p>
          <a:p>
            <a:pPr lvl="0" algn="ctr">
              <a:lnSpc>
                <a:spcPct val="150000"/>
              </a:lnSpc>
              <a:spcBef>
                <a:spcPts val="0"/>
              </a:spcBef>
            </a:pPr>
            <a:endParaRPr lang="ar-SA" sz="4000" b="1" dirty="0">
              <a:latin typeface="Calibri"/>
              <a:ea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2017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3F7A356B-7161-CB92-60B7-D749565F651E}"/>
              </a:ext>
            </a:extLst>
          </p:cNvPr>
          <p:cNvSpPr txBox="1"/>
          <p:nvPr/>
        </p:nvSpPr>
        <p:spPr>
          <a:xfrm>
            <a:off x="7920958" y="767320"/>
            <a:ext cx="2061583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600" b="1" dirty="0">
                <a:solidFill>
                  <a:schemeClr val="bg1"/>
                </a:solidFill>
              </a:rPr>
              <a:t>استراتيجية ماذا لو ؟!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3FD69A10-C3CE-D50D-FDCE-BCAD5C6B0653}"/>
              </a:ext>
            </a:extLst>
          </p:cNvPr>
          <p:cNvSpPr txBox="1"/>
          <p:nvPr/>
        </p:nvSpPr>
        <p:spPr>
          <a:xfrm>
            <a:off x="5630626" y="767320"/>
            <a:ext cx="86861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600" b="1" dirty="0">
                <a:solidFill>
                  <a:schemeClr val="bg1"/>
                </a:solidFill>
              </a:rPr>
              <a:t>دقيقة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6DDB2E0C-0CE6-F33F-D8E3-29FDBAB83E82}"/>
              </a:ext>
            </a:extLst>
          </p:cNvPr>
          <p:cNvSpPr txBox="1"/>
          <p:nvPr/>
        </p:nvSpPr>
        <p:spPr>
          <a:xfrm>
            <a:off x="2742523" y="767854"/>
            <a:ext cx="86861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600" b="1" dirty="0">
                <a:solidFill>
                  <a:schemeClr val="bg1"/>
                </a:solidFill>
              </a:rPr>
              <a:t>جماعي</a:t>
            </a:r>
          </a:p>
        </p:txBody>
      </p:sp>
      <p:sp>
        <p:nvSpPr>
          <p:cNvPr id="5" name="Google Shape;158;p7">
            <a:extLst>
              <a:ext uri="{FF2B5EF4-FFF2-40B4-BE49-F238E27FC236}">
                <a16:creationId xmlns:a16="http://schemas.microsoft.com/office/drawing/2014/main" id="{44CC9D20-DC22-DC06-6270-CB1445182445}"/>
              </a:ext>
            </a:extLst>
          </p:cNvPr>
          <p:cNvSpPr/>
          <p:nvPr/>
        </p:nvSpPr>
        <p:spPr>
          <a:xfrm>
            <a:off x="168362" y="1974731"/>
            <a:ext cx="11904617" cy="378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000" b="1" dirty="0">
                <a:solidFill>
                  <a:srgbClr val="ED7D31"/>
                </a:solidFill>
                <a:latin typeface="Calibri"/>
                <a:ea typeface="Calibri"/>
                <a:cs typeface="Calibri"/>
                <a:sym typeface="Calibri"/>
              </a:rPr>
              <a:t>ماذا لو طلبت منك كتابة بحث </a:t>
            </a:r>
            <a:r>
              <a:rPr lang="ar-SA" sz="4000" b="1" dirty="0">
                <a:solidFill>
                  <a:srgbClr val="ED7D31"/>
                </a:solidFill>
                <a:latin typeface="Calibri"/>
                <a:cs typeface="Calibri"/>
                <a:sym typeface="Calibri"/>
              </a:rPr>
              <a:t>عن أهمية الحاسب في حياتنا </a:t>
            </a:r>
          </a:p>
          <a:p>
            <a:pPr marL="0" marR="0" lvl="0" indent="0" algn="ct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000" b="1" dirty="0">
                <a:solidFill>
                  <a:srgbClr val="ED7D31"/>
                </a:solidFill>
                <a:latin typeface="Calibri"/>
                <a:cs typeface="Calibri"/>
                <a:sym typeface="Calibri"/>
              </a:rPr>
              <a:t>ماهي الأمور و المعايير التي ستأخذينها في عين الاعتبار أثناء البحث عن</a:t>
            </a:r>
          </a:p>
          <a:p>
            <a:pPr marL="0" marR="0" lvl="0" indent="0" algn="ct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000" b="1" dirty="0">
                <a:solidFill>
                  <a:srgbClr val="ED7D31"/>
                </a:solidFill>
                <a:latin typeface="Calibri"/>
                <a:cs typeface="Calibri"/>
                <a:sym typeface="Calibri"/>
              </a:rPr>
              <a:t>المعلومات لكتابة البحث ؟!</a:t>
            </a:r>
            <a:endParaRPr sz="2000" dirty="0">
              <a:solidFill>
                <a:srgbClr val="ED7D31"/>
              </a:solidFill>
            </a:endParaRPr>
          </a:p>
        </p:txBody>
      </p:sp>
      <p:sp>
        <p:nvSpPr>
          <p:cNvPr id="6" name="Google Shape;158;p7">
            <a:extLst>
              <a:ext uri="{FF2B5EF4-FFF2-40B4-BE49-F238E27FC236}">
                <a16:creationId xmlns:a16="http://schemas.microsoft.com/office/drawing/2014/main" id="{1CA26053-1202-26C4-CABF-0D77134D8D5D}"/>
              </a:ext>
            </a:extLst>
          </p:cNvPr>
          <p:cNvSpPr/>
          <p:nvPr/>
        </p:nvSpPr>
        <p:spPr>
          <a:xfrm>
            <a:off x="0" y="3205836"/>
            <a:ext cx="12180973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000" b="1" dirty="0">
                <a:latin typeface="Calibri"/>
                <a:ea typeface="Calibri"/>
                <a:cs typeface="Calibri"/>
                <a:sym typeface="Calibri"/>
              </a:rPr>
              <a:t>الدقة و الملاءمة ودقة التفاصيل و التوقيت و الكفاية</a:t>
            </a:r>
            <a:endParaRPr sz="2000" dirty="0"/>
          </a:p>
        </p:txBody>
      </p:sp>
    </p:spTree>
    <p:extLst>
      <p:ext uri="{BB962C8B-B14F-4D97-AF65-F5344CB8AC3E}">
        <p14:creationId xmlns:p14="http://schemas.microsoft.com/office/powerpoint/2010/main" val="253641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730C268B-EFE6-267C-2E1B-7D1D3FF99CBC}"/>
              </a:ext>
            </a:extLst>
          </p:cNvPr>
          <p:cNvSpPr txBox="1"/>
          <p:nvPr/>
        </p:nvSpPr>
        <p:spPr>
          <a:xfrm>
            <a:off x="7920958" y="767320"/>
            <a:ext cx="2061583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600" b="1" dirty="0">
                <a:solidFill>
                  <a:schemeClr val="bg1"/>
                </a:solidFill>
              </a:rPr>
              <a:t>استراتيجية وضع المفاهيم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9A1B64C5-B0E1-7199-2DF7-0D62A0B63D39}"/>
              </a:ext>
            </a:extLst>
          </p:cNvPr>
          <p:cNvSpPr txBox="1"/>
          <p:nvPr/>
        </p:nvSpPr>
        <p:spPr>
          <a:xfrm>
            <a:off x="5630626" y="767320"/>
            <a:ext cx="86861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600" b="1" dirty="0">
                <a:solidFill>
                  <a:schemeClr val="bg1"/>
                </a:solidFill>
              </a:rPr>
              <a:t>دقيقة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BEF63B1D-7928-CDBB-216C-6D6320359FDD}"/>
              </a:ext>
            </a:extLst>
          </p:cNvPr>
          <p:cNvSpPr txBox="1"/>
          <p:nvPr/>
        </p:nvSpPr>
        <p:spPr>
          <a:xfrm>
            <a:off x="2742523" y="767854"/>
            <a:ext cx="86861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600" b="1" dirty="0">
                <a:solidFill>
                  <a:schemeClr val="bg1"/>
                </a:solidFill>
              </a:rPr>
              <a:t>جماعي</a:t>
            </a:r>
          </a:p>
        </p:txBody>
      </p:sp>
      <p:sp>
        <p:nvSpPr>
          <p:cNvPr id="5" name="Google Shape;158;p7">
            <a:extLst>
              <a:ext uri="{FF2B5EF4-FFF2-40B4-BE49-F238E27FC236}">
                <a16:creationId xmlns:a16="http://schemas.microsoft.com/office/drawing/2014/main" id="{B074BFA8-9C59-2D61-3EAF-82320A39656A}"/>
              </a:ext>
            </a:extLst>
          </p:cNvPr>
          <p:cNvSpPr/>
          <p:nvPr/>
        </p:nvSpPr>
        <p:spPr>
          <a:xfrm>
            <a:off x="-694267" y="2834531"/>
            <a:ext cx="12943417" cy="3439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900" dirty="0"/>
              <a:t>1- ......................................................................هي التأكد من صحة المعلومات </a:t>
            </a:r>
          </a:p>
          <a:p>
            <a:pPr marL="0" marR="0" lvl="0" indent="0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900" dirty="0"/>
              <a:t>2-................................................ هي المعلومات التي تعطي صورة كاملة عن الواقع</a:t>
            </a:r>
          </a:p>
          <a:p>
            <a:pPr>
              <a:lnSpc>
                <a:spcPct val="150000"/>
              </a:lnSpc>
            </a:pPr>
            <a:r>
              <a:rPr lang="ar-SA" sz="2900" dirty="0"/>
              <a:t>3- كلما كانت المعلومات متعلقة بما تبحث عنه كلما كانت ....................................  أفضل </a:t>
            </a:r>
          </a:p>
          <a:p>
            <a:pPr marL="0" marR="0" lvl="0" indent="0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900" dirty="0"/>
              <a:t>4-..........................جزء مهم حيث توضح مدى حداثة المعلومات ومناسبتها لموضوع البحث</a:t>
            </a:r>
          </a:p>
          <a:p>
            <a:pPr marL="0" marR="0" lvl="0" indent="0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900" dirty="0"/>
              <a:t>5-...............هي الشمولية المطلوبة للتأكد بأن المعلومات المقدمة تعطي صورة كاملة عن الواقع</a:t>
            </a:r>
          </a:p>
        </p:txBody>
      </p:sp>
      <p:sp>
        <p:nvSpPr>
          <p:cNvPr id="6" name="Google Shape;158;p7">
            <a:extLst>
              <a:ext uri="{FF2B5EF4-FFF2-40B4-BE49-F238E27FC236}">
                <a16:creationId xmlns:a16="http://schemas.microsoft.com/office/drawing/2014/main" id="{73CC275C-F4C3-1F2E-0402-BCA2302974A0}"/>
              </a:ext>
            </a:extLst>
          </p:cNvPr>
          <p:cNvSpPr/>
          <p:nvPr/>
        </p:nvSpPr>
        <p:spPr>
          <a:xfrm>
            <a:off x="-24062" y="973675"/>
            <a:ext cx="12192000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000" b="1" dirty="0">
                <a:solidFill>
                  <a:srgbClr val="ED7D31"/>
                </a:solidFill>
                <a:latin typeface="Calibri"/>
                <a:ea typeface="Calibri"/>
                <a:sym typeface="Calibri"/>
              </a:rPr>
              <a:t> ضعي المفهوم في المكان المناسب له  </a:t>
            </a:r>
          </a:p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000" b="1" dirty="0">
                <a:solidFill>
                  <a:srgbClr val="145C88"/>
                </a:solidFill>
                <a:latin typeface="Calibri"/>
                <a:ea typeface="Calibri"/>
                <a:sym typeface="Calibri"/>
              </a:rPr>
              <a:t>التوقيت ، الدقة ، الملائمة ، مستوى التفاصيل ، الكفاية</a:t>
            </a:r>
            <a:endParaRPr sz="4000" dirty="0">
              <a:solidFill>
                <a:srgbClr val="145C88"/>
              </a:solidFill>
            </a:endParaRPr>
          </a:p>
        </p:txBody>
      </p:sp>
      <p:sp>
        <p:nvSpPr>
          <p:cNvPr id="7" name="Google Shape;158;p7">
            <a:extLst>
              <a:ext uri="{FF2B5EF4-FFF2-40B4-BE49-F238E27FC236}">
                <a16:creationId xmlns:a16="http://schemas.microsoft.com/office/drawing/2014/main" id="{6C3D515C-3B4A-CE57-694D-5D8C0A26382A}"/>
              </a:ext>
            </a:extLst>
          </p:cNvPr>
          <p:cNvSpPr/>
          <p:nvPr/>
        </p:nvSpPr>
        <p:spPr>
          <a:xfrm>
            <a:off x="10343608" y="4662420"/>
            <a:ext cx="1619250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200" b="1" dirty="0">
                <a:solidFill>
                  <a:srgbClr val="065381"/>
                </a:solidFill>
                <a:latin typeface="Calibri"/>
                <a:ea typeface="Calibri"/>
                <a:sym typeface="Calibri"/>
              </a:rPr>
              <a:t>التوقيت</a:t>
            </a:r>
            <a:endParaRPr sz="1600" dirty="0">
              <a:solidFill>
                <a:srgbClr val="065381"/>
              </a:solidFill>
            </a:endParaRPr>
          </a:p>
        </p:txBody>
      </p:sp>
      <p:sp>
        <p:nvSpPr>
          <p:cNvPr id="8" name="Google Shape;158;p7">
            <a:extLst>
              <a:ext uri="{FF2B5EF4-FFF2-40B4-BE49-F238E27FC236}">
                <a16:creationId xmlns:a16="http://schemas.microsoft.com/office/drawing/2014/main" id="{26589177-544E-2948-FDDE-CD9BFF95803A}"/>
              </a:ext>
            </a:extLst>
          </p:cNvPr>
          <p:cNvSpPr/>
          <p:nvPr/>
        </p:nvSpPr>
        <p:spPr>
          <a:xfrm>
            <a:off x="10343608" y="5349885"/>
            <a:ext cx="1619250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200" b="1" dirty="0">
                <a:solidFill>
                  <a:srgbClr val="065381"/>
                </a:solidFill>
                <a:latin typeface="Calibri"/>
                <a:ea typeface="Calibri"/>
                <a:sym typeface="Calibri"/>
              </a:rPr>
              <a:t>الكفاية</a:t>
            </a:r>
            <a:endParaRPr sz="1600" dirty="0">
              <a:solidFill>
                <a:srgbClr val="065381"/>
              </a:solidFill>
            </a:endParaRPr>
          </a:p>
        </p:txBody>
      </p:sp>
      <p:sp>
        <p:nvSpPr>
          <p:cNvPr id="9" name="Google Shape;158;p7">
            <a:extLst>
              <a:ext uri="{FF2B5EF4-FFF2-40B4-BE49-F238E27FC236}">
                <a16:creationId xmlns:a16="http://schemas.microsoft.com/office/drawing/2014/main" id="{D15ED39B-EFDD-7E7A-3F0A-BCC26F7EA350}"/>
              </a:ext>
            </a:extLst>
          </p:cNvPr>
          <p:cNvSpPr/>
          <p:nvPr/>
        </p:nvSpPr>
        <p:spPr>
          <a:xfrm>
            <a:off x="3611139" y="3963871"/>
            <a:ext cx="1619250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200" b="1" dirty="0">
                <a:solidFill>
                  <a:srgbClr val="065381"/>
                </a:solidFill>
                <a:latin typeface="Calibri"/>
                <a:ea typeface="Calibri"/>
                <a:sym typeface="Calibri"/>
              </a:rPr>
              <a:t>الملاءمة</a:t>
            </a:r>
            <a:endParaRPr sz="1600" dirty="0">
              <a:solidFill>
                <a:srgbClr val="065381"/>
              </a:solidFill>
            </a:endParaRPr>
          </a:p>
        </p:txBody>
      </p:sp>
      <p:sp>
        <p:nvSpPr>
          <p:cNvPr id="10" name="Google Shape;158;p7">
            <a:extLst>
              <a:ext uri="{FF2B5EF4-FFF2-40B4-BE49-F238E27FC236}">
                <a16:creationId xmlns:a16="http://schemas.microsoft.com/office/drawing/2014/main" id="{D9CE618C-4628-0F3F-A858-69FD6AA58B0B}"/>
              </a:ext>
            </a:extLst>
          </p:cNvPr>
          <p:cNvSpPr/>
          <p:nvPr/>
        </p:nvSpPr>
        <p:spPr>
          <a:xfrm>
            <a:off x="9163520" y="3330913"/>
            <a:ext cx="2985789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200" b="1" dirty="0">
                <a:solidFill>
                  <a:srgbClr val="065381"/>
                </a:solidFill>
                <a:latin typeface="Calibri"/>
                <a:ea typeface="Calibri"/>
                <a:sym typeface="Calibri"/>
              </a:rPr>
              <a:t>مستوى التفاصيل</a:t>
            </a:r>
            <a:endParaRPr sz="1600" dirty="0">
              <a:solidFill>
                <a:srgbClr val="065381"/>
              </a:solidFill>
            </a:endParaRPr>
          </a:p>
        </p:txBody>
      </p:sp>
      <p:sp>
        <p:nvSpPr>
          <p:cNvPr id="11" name="Google Shape;158;p7">
            <a:extLst>
              <a:ext uri="{FF2B5EF4-FFF2-40B4-BE49-F238E27FC236}">
                <a16:creationId xmlns:a16="http://schemas.microsoft.com/office/drawing/2014/main" id="{672DE472-AE43-6BC2-534F-A1786AC03941}"/>
              </a:ext>
            </a:extLst>
          </p:cNvPr>
          <p:cNvSpPr/>
          <p:nvPr/>
        </p:nvSpPr>
        <p:spPr>
          <a:xfrm>
            <a:off x="10468476" y="2656837"/>
            <a:ext cx="1619250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200" b="1" dirty="0">
                <a:solidFill>
                  <a:srgbClr val="065381"/>
                </a:solidFill>
                <a:latin typeface="Calibri"/>
                <a:ea typeface="Calibri"/>
                <a:sym typeface="Calibri"/>
              </a:rPr>
              <a:t>الـدقــة</a:t>
            </a:r>
            <a:endParaRPr sz="1600" dirty="0">
              <a:solidFill>
                <a:srgbClr val="06538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88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1;p6">
            <a:extLst>
              <a:ext uri="{FF2B5EF4-FFF2-40B4-BE49-F238E27FC236}">
                <a16:creationId xmlns:a16="http://schemas.microsoft.com/office/drawing/2014/main" id="{081B9108-3E67-78B0-6564-5256EABED4CA}"/>
              </a:ext>
            </a:extLst>
          </p:cNvPr>
          <p:cNvSpPr/>
          <p:nvPr/>
        </p:nvSpPr>
        <p:spPr>
          <a:xfrm>
            <a:off x="2206322" y="221724"/>
            <a:ext cx="7758954" cy="913308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400" b="1" dirty="0">
                <a:solidFill>
                  <a:schemeClr val="lt1"/>
                </a:solidFill>
                <a:latin typeface="Sakkal Majalla"/>
                <a:ea typeface="Sakkal Majalla"/>
                <a:sym typeface="Sakkal Majalla"/>
              </a:rPr>
              <a:t>معايير جودة المعلومات</a:t>
            </a:r>
            <a:endParaRPr dirty="0"/>
          </a:p>
        </p:txBody>
      </p:sp>
      <p:sp>
        <p:nvSpPr>
          <p:cNvPr id="3" name="Google Shape;403;p19">
            <a:extLst>
              <a:ext uri="{FF2B5EF4-FFF2-40B4-BE49-F238E27FC236}">
                <a16:creationId xmlns:a16="http://schemas.microsoft.com/office/drawing/2014/main" id="{0C8CD457-9949-450A-153D-22B19BFF45EB}"/>
              </a:ext>
            </a:extLst>
          </p:cNvPr>
          <p:cNvSpPr txBox="1"/>
          <p:nvPr/>
        </p:nvSpPr>
        <p:spPr>
          <a:xfrm>
            <a:off x="0" y="2139486"/>
            <a:ext cx="12192000" cy="258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ar-SA" sz="3600" dirty="0">
                <a:solidFill>
                  <a:schemeClr val="dk1"/>
                </a:solidFill>
                <a:latin typeface="Calibri"/>
                <a:ea typeface="Calibri"/>
                <a:sym typeface="Calibri"/>
              </a:rPr>
              <a:t>يجب </a:t>
            </a:r>
            <a:r>
              <a:rPr lang="ar-SA" sz="3600" b="1" dirty="0">
                <a:solidFill>
                  <a:srgbClr val="0070C0"/>
                </a:solidFill>
                <a:latin typeface="+mj-lt"/>
                <a:ea typeface="+mj-ea"/>
                <a:cs typeface="+mj-cs"/>
                <a:sym typeface="Calibri"/>
              </a:rPr>
              <a:t>أن تكون المعلومات صحيحة لكي تعد عالية الجودة</a:t>
            </a:r>
            <a:r>
              <a:rPr lang="ar-SA" sz="3600" dirty="0">
                <a:solidFill>
                  <a:schemeClr val="dk1"/>
                </a:solidFill>
                <a:latin typeface="Calibri"/>
                <a:ea typeface="Calibri"/>
                <a:sym typeface="Calibri"/>
              </a:rPr>
              <a:t>. ويتم التحقق من دقتهـا </a:t>
            </a:r>
          </a:p>
          <a:p>
            <a:pPr lvl="0" algn="ctr">
              <a:lnSpc>
                <a:spcPct val="150000"/>
              </a:lnSpc>
            </a:pPr>
            <a:r>
              <a:rPr lang="ar-SA" sz="3600" dirty="0">
                <a:solidFill>
                  <a:schemeClr val="dk1"/>
                </a:solidFill>
                <a:latin typeface="Calibri"/>
                <a:ea typeface="Calibri"/>
                <a:sym typeface="Calibri"/>
              </a:rPr>
              <a:t>مـن خـلال المصادر الموثوقة، حيث يسهل التأكد من خلوها </a:t>
            </a:r>
          </a:p>
          <a:p>
            <a:pPr lvl="0" algn="ctr">
              <a:lnSpc>
                <a:spcPct val="150000"/>
              </a:lnSpc>
            </a:pPr>
            <a:r>
              <a:rPr lang="ar-SA" sz="3600" dirty="0">
                <a:solidFill>
                  <a:schemeClr val="dk1"/>
                </a:solidFill>
                <a:latin typeface="Calibri"/>
                <a:ea typeface="Calibri"/>
                <a:sym typeface="Calibri"/>
              </a:rPr>
              <a:t>من الأخطاء الحسابية أو اللغوية</a:t>
            </a:r>
            <a:endParaRPr lang="ar-SA" sz="3600" dirty="0">
              <a:solidFill>
                <a:schemeClr val="dk1"/>
              </a:solidFill>
              <a:latin typeface="Calibri"/>
              <a:ea typeface="Calibri"/>
            </a:endParaRPr>
          </a:p>
        </p:txBody>
      </p:sp>
      <p:sp>
        <p:nvSpPr>
          <p:cNvPr id="4" name="Google Shape;151;p6">
            <a:extLst>
              <a:ext uri="{FF2B5EF4-FFF2-40B4-BE49-F238E27FC236}">
                <a16:creationId xmlns:a16="http://schemas.microsoft.com/office/drawing/2014/main" id="{BDED844B-979D-0388-6EFD-91F47C1A624C}"/>
              </a:ext>
            </a:extLst>
          </p:cNvPr>
          <p:cNvSpPr/>
          <p:nvPr/>
        </p:nvSpPr>
        <p:spPr>
          <a:xfrm>
            <a:off x="0" y="1354217"/>
            <a:ext cx="12191999" cy="913308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ar-SA" sz="4000" b="1" dirty="0">
                <a:solidFill>
                  <a:srgbClr val="ED7D31"/>
                </a:solidFill>
                <a:latin typeface="Sakkal Majalla"/>
                <a:sym typeface="Sakkal Majalla"/>
              </a:rPr>
              <a:t>1- الدقة</a:t>
            </a:r>
            <a:endParaRPr sz="4000" b="1" dirty="0">
              <a:solidFill>
                <a:srgbClr val="ED7D31"/>
              </a:solidFill>
              <a:latin typeface="Sakkal Majalla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D8343378-5001-4896-99A7-47A9D90A6F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00" b="4850"/>
          <a:stretch/>
        </p:blipFill>
        <p:spPr>
          <a:xfrm>
            <a:off x="5459689" y="4154019"/>
            <a:ext cx="1463040" cy="279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147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509E7A52-9340-A3B2-3F12-FE47BEE006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04" t="8401" r="10103"/>
          <a:stretch/>
        </p:blipFill>
        <p:spPr>
          <a:xfrm>
            <a:off x="6905962" y="2965218"/>
            <a:ext cx="1536741" cy="1931517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B3A2A6EA-8B35-58D0-6ED8-4F81D72547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11" t="10959" r="9493"/>
          <a:stretch/>
        </p:blipFill>
        <p:spPr>
          <a:xfrm>
            <a:off x="480124" y="3028218"/>
            <a:ext cx="1549092" cy="1878835"/>
          </a:xfrm>
          <a:prstGeom prst="rect">
            <a:avLst/>
          </a:prstGeom>
        </p:spPr>
      </p:pic>
      <p:sp>
        <p:nvSpPr>
          <p:cNvPr id="10" name="Google Shape;109;p4">
            <a:extLst>
              <a:ext uri="{FF2B5EF4-FFF2-40B4-BE49-F238E27FC236}">
                <a16:creationId xmlns:a16="http://schemas.microsoft.com/office/drawing/2014/main" id="{CA32B826-FCE4-E811-CBCC-DA94B60A8F4C}"/>
              </a:ext>
            </a:extLst>
          </p:cNvPr>
          <p:cNvSpPr txBox="1"/>
          <p:nvPr/>
        </p:nvSpPr>
        <p:spPr>
          <a:xfrm>
            <a:off x="217078" y="2295773"/>
            <a:ext cx="2210579" cy="48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ar-SA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صفحات الكتاب</a:t>
            </a:r>
            <a:endParaRPr dirty="0"/>
          </a:p>
        </p:txBody>
      </p:sp>
      <p:sp>
        <p:nvSpPr>
          <p:cNvPr id="11" name="Google Shape;109;p4">
            <a:extLst>
              <a:ext uri="{FF2B5EF4-FFF2-40B4-BE49-F238E27FC236}">
                <a16:creationId xmlns:a16="http://schemas.microsoft.com/office/drawing/2014/main" id="{80541BDE-B056-E386-5550-44509C1D23E1}"/>
              </a:ext>
            </a:extLst>
          </p:cNvPr>
          <p:cNvSpPr txBox="1"/>
          <p:nvPr/>
        </p:nvSpPr>
        <p:spPr>
          <a:xfrm>
            <a:off x="3446170" y="2295772"/>
            <a:ext cx="2210579" cy="48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ar-SA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عدد الحصص</a:t>
            </a:r>
            <a:endParaRPr dirty="0"/>
          </a:p>
        </p:txBody>
      </p:sp>
      <p:sp>
        <p:nvSpPr>
          <p:cNvPr id="12" name="Google Shape;109;p4">
            <a:extLst>
              <a:ext uri="{FF2B5EF4-FFF2-40B4-BE49-F238E27FC236}">
                <a16:creationId xmlns:a16="http://schemas.microsoft.com/office/drawing/2014/main" id="{3CC6D14A-2F31-76CB-890F-DBE65F4A55E8}"/>
              </a:ext>
            </a:extLst>
          </p:cNvPr>
          <p:cNvSpPr txBox="1"/>
          <p:nvPr/>
        </p:nvSpPr>
        <p:spPr>
          <a:xfrm>
            <a:off x="6655441" y="2295772"/>
            <a:ext cx="2210579" cy="48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ar-SA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عنوان الدرس</a:t>
            </a:r>
            <a:endParaRPr dirty="0"/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D52BF12B-9282-0C80-FDB7-418A0A3CA4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76" t="10411" r="10103"/>
          <a:stretch/>
        </p:blipFill>
        <p:spPr>
          <a:xfrm>
            <a:off x="10003456" y="2949488"/>
            <a:ext cx="1580380" cy="1941493"/>
          </a:xfrm>
          <a:prstGeom prst="rect">
            <a:avLst/>
          </a:prstGeom>
        </p:spPr>
      </p:pic>
      <p:sp>
        <p:nvSpPr>
          <p:cNvPr id="14" name="Google Shape;109;p4">
            <a:extLst>
              <a:ext uri="{FF2B5EF4-FFF2-40B4-BE49-F238E27FC236}">
                <a16:creationId xmlns:a16="http://schemas.microsoft.com/office/drawing/2014/main" id="{72636101-B216-E9F3-7669-AC0E7E76548E}"/>
              </a:ext>
            </a:extLst>
          </p:cNvPr>
          <p:cNvSpPr txBox="1"/>
          <p:nvPr/>
        </p:nvSpPr>
        <p:spPr>
          <a:xfrm>
            <a:off x="9767199" y="2297860"/>
            <a:ext cx="2210579" cy="48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ar-SA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رقم الدرس</a:t>
            </a:r>
            <a:endParaRPr dirty="0"/>
          </a:p>
        </p:txBody>
      </p:sp>
      <p:sp>
        <p:nvSpPr>
          <p:cNvPr id="15" name="Google Shape;151;p6">
            <a:extLst>
              <a:ext uri="{FF2B5EF4-FFF2-40B4-BE49-F238E27FC236}">
                <a16:creationId xmlns:a16="http://schemas.microsoft.com/office/drawing/2014/main" id="{205060DE-1780-17E9-BBF0-0DA88B5EE3C3}"/>
              </a:ext>
            </a:extLst>
          </p:cNvPr>
          <p:cNvSpPr/>
          <p:nvPr/>
        </p:nvSpPr>
        <p:spPr>
          <a:xfrm>
            <a:off x="2216523" y="289603"/>
            <a:ext cx="7758954" cy="913308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400" b="1" dirty="0">
                <a:solidFill>
                  <a:srgbClr val="ED7D31"/>
                </a:solidFill>
                <a:latin typeface="Calibri"/>
                <a:sym typeface="Calibri"/>
              </a:rPr>
              <a:t>بيانات الدرس </a:t>
            </a:r>
            <a:endParaRPr sz="4400" b="1" dirty="0">
              <a:solidFill>
                <a:srgbClr val="ED7D31"/>
              </a:solidFill>
              <a:latin typeface="Calibri"/>
            </a:endParaRPr>
          </a:p>
        </p:txBody>
      </p:sp>
      <p:sp>
        <p:nvSpPr>
          <p:cNvPr id="16" name="Google Shape;109;p4">
            <a:extLst>
              <a:ext uri="{FF2B5EF4-FFF2-40B4-BE49-F238E27FC236}">
                <a16:creationId xmlns:a16="http://schemas.microsoft.com/office/drawing/2014/main" id="{BD05BAB3-F000-1729-2BD5-65D6EB41AE6B}"/>
              </a:ext>
            </a:extLst>
          </p:cNvPr>
          <p:cNvSpPr txBox="1"/>
          <p:nvPr/>
        </p:nvSpPr>
        <p:spPr>
          <a:xfrm>
            <a:off x="144010" y="5291575"/>
            <a:ext cx="2210579" cy="48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ar-SA" sz="28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8-22</a:t>
            </a:r>
            <a:endParaRPr dirty="0"/>
          </a:p>
        </p:txBody>
      </p:sp>
      <p:sp>
        <p:nvSpPr>
          <p:cNvPr id="17" name="Google Shape;109;p4">
            <a:extLst>
              <a:ext uri="{FF2B5EF4-FFF2-40B4-BE49-F238E27FC236}">
                <a16:creationId xmlns:a16="http://schemas.microsoft.com/office/drawing/2014/main" id="{3A1C9358-2994-5604-A2AD-DCAFC0E157B2}"/>
              </a:ext>
            </a:extLst>
          </p:cNvPr>
          <p:cNvSpPr txBox="1"/>
          <p:nvPr/>
        </p:nvSpPr>
        <p:spPr>
          <a:xfrm>
            <a:off x="3385628" y="5291574"/>
            <a:ext cx="2210579" cy="48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ar-SA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حصتان</a:t>
            </a:r>
          </a:p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ar-SA" dirty="0">
                <a:sym typeface="Calibri"/>
              </a:rPr>
              <a:t>الحصة 2</a:t>
            </a:r>
            <a:endParaRPr dirty="0"/>
          </a:p>
        </p:txBody>
      </p:sp>
      <p:sp>
        <p:nvSpPr>
          <p:cNvPr id="18" name="Google Shape;109;p4">
            <a:extLst>
              <a:ext uri="{FF2B5EF4-FFF2-40B4-BE49-F238E27FC236}">
                <a16:creationId xmlns:a16="http://schemas.microsoft.com/office/drawing/2014/main" id="{E92FB9A7-E284-0BFB-2D10-1CE761BBA1A4}"/>
              </a:ext>
            </a:extLst>
          </p:cNvPr>
          <p:cNvSpPr txBox="1"/>
          <p:nvPr/>
        </p:nvSpPr>
        <p:spPr>
          <a:xfrm>
            <a:off x="5787023" y="5291574"/>
            <a:ext cx="3882749" cy="48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ar-SA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البيانات و المعلومات و المعرفة</a:t>
            </a:r>
            <a:endParaRPr dirty="0"/>
          </a:p>
        </p:txBody>
      </p:sp>
      <p:sp>
        <p:nvSpPr>
          <p:cNvPr id="19" name="Google Shape;109;p4">
            <a:extLst>
              <a:ext uri="{FF2B5EF4-FFF2-40B4-BE49-F238E27FC236}">
                <a16:creationId xmlns:a16="http://schemas.microsoft.com/office/drawing/2014/main" id="{7C6A3BB9-8D04-6EDF-2F76-9F878EB8F1EC}"/>
              </a:ext>
            </a:extLst>
          </p:cNvPr>
          <p:cNvSpPr txBox="1"/>
          <p:nvPr/>
        </p:nvSpPr>
        <p:spPr>
          <a:xfrm>
            <a:off x="9731709" y="5293662"/>
            <a:ext cx="2210579" cy="48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ar-SA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الدرس الأول</a:t>
            </a:r>
            <a:endParaRPr dirty="0"/>
          </a:p>
        </p:txBody>
      </p:sp>
      <p:grpSp>
        <p:nvGrpSpPr>
          <p:cNvPr id="26" name="مجموعة 25">
            <a:extLst>
              <a:ext uri="{FF2B5EF4-FFF2-40B4-BE49-F238E27FC236}">
                <a16:creationId xmlns:a16="http://schemas.microsoft.com/office/drawing/2014/main" id="{5BF9E4A9-7A5A-653B-DE05-B8D06F46444E}"/>
              </a:ext>
            </a:extLst>
          </p:cNvPr>
          <p:cNvGrpSpPr/>
          <p:nvPr/>
        </p:nvGrpSpPr>
        <p:grpSpPr>
          <a:xfrm>
            <a:off x="3795500" y="3034749"/>
            <a:ext cx="1509847" cy="1878836"/>
            <a:chOff x="3795500" y="3034749"/>
            <a:chExt cx="1509847" cy="1878836"/>
          </a:xfrm>
        </p:grpSpPr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F37795E5-2DBC-C12E-CD32-1FC560F7A1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85" t="10593" r="10616" b="-1735"/>
            <a:stretch/>
          </p:blipFill>
          <p:spPr>
            <a:xfrm>
              <a:off x="3795500" y="3034749"/>
              <a:ext cx="1509847" cy="1878836"/>
            </a:xfrm>
            <a:prstGeom prst="rect">
              <a:avLst/>
            </a:prstGeom>
          </p:spPr>
        </p:pic>
        <p:pic>
          <p:nvPicPr>
            <p:cNvPr id="23" name="صورة 22">
              <a:extLst>
                <a:ext uri="{FF2B5EF4-FFF2-40B4-BE49-F238E27FC236}">
                  <a16:creationId xmlns:a16="http://schemas.microsoft.com/office/drawing/2014/main" id="{682B1E79-CDBA-1AFC-B133-32DB83C65C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360" t="40503" r="37108" b="25714"/>
            <a:stretch/>
          </p:blipFill>
          <p:spPr>
            <a:xfrm>
              <a:off x="4066107" y="3402874"/>
              <a:ext cx="1076298" cy="8686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95278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1;p6">
            <a:extLst>
              <a:ext uri="{FF2B5EF4-FFF2-40B4-BE49-F238E27FC236}">
                <a16:creationId xmlns:a16="http://schemas.microsoft.com/office/drawing/2014/main" id="{92AF832A-3C66-F2D0-B46B-912F0F485F09}"/>
              </a:ext>
            </a:extLst>
          </p:cNvPr>
          <p:cNvSpPr/>
          <p:nvPr/>
        </p:nvSpPr>
        <p:spPr>
          <a:xfrm>
            <a:off x="2206322" y="221724"/>
            <a:ext cx="7758954" cy="913308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400" b="1" dirty="0">
                <a:solidFill>
                  <a:schemeClr val="lt1"/>
                </a:solidFill>
                <a:latin typeface="Sakkal Majalla"/>
                <a:ea typeface="Sakkal Majalla"/>
                <a:sym typeface="Sakkal Majalla"/>
              </a:rPr>
              <a:t>معايير جودة المعلومات</a:t>
            </a:r>
            <a:endParaRPr dirty="0"/>
          </a:p>
        </p:txBody>
      </p:sp>
      <p:sp>
        <p:nvSpPr>
          <p:cNvPr id="3" name="Google Shape;151;p6">
            <a:extLst>
              <a:ext uri="{FF2B5EF4-FFF2-40B4-BE49-F238E27FC236}">
                <a16:creationId xmlns:a16="http://schemas.microsoft.com/office/drawing/2014/main" id="{068D67E6-61A6-B111-8993-8201F61E5EE8}"/>
              </a:ext>
            </a:extLst>
          </p:cNvPr>
          <p:cNvSpPr/>
          <p:nvPr/>
        </p:nvSpPr>
        <p:spPr>
          <a:xfrm>
            <a:off x="0" y="1354217"/>
            <a:ext cx="12191999" cy="913308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000" b="1" dirty="0">
                <a:solidFill>
                  <a:srgbClr val="ED7D31"/>
                </a:solidFill>
                <a:latin typeface="Sakkal Majalla"/>
                <a:ea typeface="Sakkal Majalla"/>
                <a:sym typeface="Sakkal Majalla"/>
              </a:rPr>
              <a:t>2- الملاءمة</a:t>
            </a:r>
            <a:endParaRPr sz="1600" dirty="0">
              <a:solidFill>
                <a:srgbClr val="ED7D31"/>
              </a:solidFill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9A80D19B-9F71-C955-EABB-C14FB75F6BF1}"/>
              </a:ext>
            </a:extLst>
          </p:cNvPr>
          <p:cNvSpPr txBox="1"/>
          <p:nvPr/>
        </p:nvSpPr>
        <p:spPr>
          <a:xfrm>
            <a:off x="0" y="2267525"/>
            <a:ext cx="12191999" cy="1654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600" dirty="0">
                <a:solidFill>
                  <a:schemeClr val="dk1"/>
                </a:solidFill>
                <a:latin typeface="Calibri"/>
                <a:ea typeface="Calibri"/>
                <a:cs typeface="+mj-cs"/>
                <a:sym typeface="Calibri"/>
              </a:rPr>
              <a:t>يجب أن تكون المعلومات </a:t>
            </a:r>
            <a:r>
              <a:rPr lang="ar-SA" sz="3600" b="1" dirty="0">
                <a:solidFill>
                  <a:srgbClr val="0070C0"/>
                </a:solidFill>
                <a:latin typeface="+mj-lt"/>
                <a:ea typeface="+mj-ea"/>
                <a:cs typeface="+mj-cs"/>
                <a:sym typeface="Calibri"/>
              </a:rPr>
              <a:t>مرتبطة بموضوعك أو بالسؤال </a:t>
            </a:r>
            <a:r>
              <a:rPr lang="ar-SA" sz="3600" dirty="0">
                <a:latin typeface="Calibri"/>
                <a:ea typeface="Calibri"/>
                <a:cs typeface="+mj-cs"/>
                <a:sym typeface="Calibri"/>
              </a:rPr>
              <a:t>البحثي</a:t>
            </a:r>
            <a:r>
              <a:rPr lang="ar-SA" sz="3600" dirty="0">
                <a:solidFill>
                  <a:schemeClr val="dk1"/>
                </a:solidFill>
                <a:latin typeface="Calibri"/>
                <a:ea typeface="Calibri"/>
                <a:cs typeface="+mj-cs"/>
                <a:sym typeface="Calibri"/>
              </a:rPr>
              <a:t>، </a:t>
            </a:r>
          </a:p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600" dirty="0">
                <a:solidFill>
                  <a:schemeClr val="dk1"/>
                </a:solidFill>
                <a:latin typeface="Calibri"/>
                <a:ea typeface="Calibri"/>
                <a:cs typeface="+mj-cs"/>
                <a:sym typeface="Calibri"/>
              </a:rPr>
              <a:t>فكلما كانت المعلومات متعلقة بما تبحث عنه ، </a:t>
            </a:r>
            <a:r>
              <a:rPr lang="ar-SA" sz="3500" b="1" dirty="0">
                <a:solidFill>
                  <a:srgbClr val="457FA1"/>
                </a:solidFill>
                <a:latin typeface="+mj-lt"/>
                <a:ea typeface="+mj-ea"/>
                <a:sym typeface="Calibri"/>
              </a:rPr>
              <a:t>كلما كانت ملاءمتها أفضل 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6BF73A7D-EFF9-249B-ADEB-271167BC0D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50" t="55008" r="28285"/>
          <a:stretch/>
        </p:blipFill>
        <p:spPr>
          <a:xfrm>
            <a:off x="4599833" y="4584712"/>
            <a:ext cx="3040236" cy="196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13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51;p6">
            <a:extLst>
              <a:ext uri="{FF2B5EF4-FFF2-40B4-BE49-F238E27FC236}">
                <a16:creationId xmlns:a16="http://schemas.microsoft.com/office/drawing/2014/main" id="{2D712563-B075-4542-7F7F-85DAC21D8255}"/>
              </a:ext>
            </a:extLst>
          </p:cNvPr>
          <p:cNvSpPr/>
          <p:nvPr/>
        </p:nvSpPr>
        <p:spPr>
          <a:xfrm>
            <a:off x="2206322" y="221724"/>
            <a:ext cx="7758954" cy="913308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400" b="1" dirty="0">
                <a:solidFill>
                  <a:schemeClr val="lt1"/>
                </a:solidFill>
                <a:latin typeface="Sakkal Majalla"/>
                <a:ea typeface="Sakkal Majalla"/>
                <a:sym typeface="Sakkal Majalla"/>
              </a:rPr>
              <a:t>معايير جودة المعلومات</a:t>
            </a:r>
            <a:endParaRPr dirty="0"/>
          </a:p>
        </p:txBody>
      </p:sp>
      <p:sp>
        <p:nvSpPr>
          <p:cNvPr id="4" name="Google Shape;151;p6">
            <a:extLst>
              <a:ext uri="{FF2B5EF4-FFF2-40B4-BE49-F238E27FC236}">
                <a16:creationId xmlns:a16="http://schemas.microsoft.com/office/drawing/2014/main" id="{DEC5C280-51B0-641E-6E13-A7065975D8F7}"/>
              </a:ext>
            </a:extLst>
          </p:cNvPr>
          <p:cNvSpPr/>
          <p:nvPr/>
        </p:nvSpPr>
        <p:spPr>
          <a:xfrm>
            <a:off x="0" y="1354217"/>
            <a:ext cx="12191999" cy="913308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000" b="1" dirty="0">
                <a:solidFill>
                  <a:srgbClr val="ED7D31"/>
                </a:solidFill>
                <a:latin typeface="Sakkal Majalla"/>
                <a:sym typeface="Sakkal Majalla"/>
              </a:rPr>
              <a:t>3- التوقيت</a:t>
            </a:r>
            <a:endParaRPr sz="1600" dirty="0">
              <a:solidFill>
                <a:srgbClr val="ED7D31"/>
              </a:solidFill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27308C37-0CDB-6067-C277-F42452AFDF9F}"/>
              </a:ext>
            </a:extLst>
          </p:cNvPr>
          <p:cNvSpPr txBox="1"/>
          <p:nvPr/>
        </p:nvSpPr>
        <p:spPr>
          <a:xfrm>
            <a:off x="642192" y="2267525"/>
            <a:ext cx="10761682" cy="33304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3600" dirty="0">
                <a:solidFill>
                  <a:schemeClr val="dk1"/>
                </a:solidFill>
                <a:latin typeface="Calibri"/>
                <a:ea typeface="Calibri"/>
                <a:sym typeface="Calibri"/>
              </a:rPr>
              <a:t>تاريــخ نـشـر المعلومات مهم جدا، حيث يوضح </a:t>
            </a:r>
            <a:r>
              <a:rPr lang="ar-SA" sz="3600" b="1" dirty="0">
                <a:solidFill>
                  <a:srgbClr val="0070C0"/>
                </a:solidFill>
                <a:latin typeface="+mj-lt"/>
                <a:ea typeface="+mj-ea"/>
                <a:cs typeface="+mj-cs"/>
                <a:sym typeface="Calibri"/>
              </a:rPr>
              <a:t>مدى حداثة المعلومات</a:t>
            </a:r>
          </a:p>
          <a:p>
            <a:pPr algn="ctr">
              <a:lnSpc>
                <a:spcPct val="150000"/>
              </a:lnSpc>
            </a:pPr>
            <a:r>
              <a:rPr lang="ar-SA" sz="3600" b="1" dirty="0">
                <a:solidFill>
                  <a:srgbClr val="0070C0"/>
                </a:solidFill>
                <a:latin typeface="+mj-lt"/>
                <a:ea typeface="+mj-ea"/>
                <a:cs typeface="+mj-cs"/>
                <a:sym typeface="Calibri"/>
              </a:rPr>
              <a:t>ومناسبتها لموضوع البحث</a:t>
            </a:r>
            <a:r>
              <a:rPr lang="ar-SA" sz="3600" dirty="0">
                <a:solidFill>
                  <a:schemeClr val="dk1"/>
                </a:solidFill>
                <a:latin typeface="Calibri"/>
                <a:ea typeface="Calibri"/>
                <a:sym typeface="Calibri"/>
              </a:rPr>
              <a:t>، ولذلك يجب التأكد ، مـن الحـصـول علـى</a:t>
            </a:r>
          </a:p>
          <a:p>
            <a:pPr algn="ctr">
              <a:lnSpc>
                <a:spcPct val="150000"/>
              </a:lnSpc>
            </a:pPr>
            <a:r>
              <a:rPr lang="ar-SA" sz="3600" dirty="0">
                <a:solidFill>
                  <a:schemeClr val="dk1"/>
                </a:solidFill>
                <a:latin typeface="Calibri"/>
                <a:ea typeface="Calibri"/>
                <a:sym typeface="Calibri"/>
              </a:rPr>
              <a:t>آخر تحديث للمعلومات </a:t>
            </a:r>
            <a:endParaRPr lang="ar-SA" sz="2800" dirty="0"/>
          </a:p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ar-SA" sz="3600" b="1" dirty="0">
              <a:solidFill>
                <a:schemeClr val="lt1"/>
              </a:solidFill>
              <a:latin typeface="Calibri"/>
              <a:ea typeface="Calibri"/>
              <a:sym typeface="Calibri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3997B3C5-C8E7-9CA0-C5EA-3F05169C5E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8" r="75619" b="45147"/>
          <a:stretch/>
        </p:blipFill>
        <p:spPr>
          <a:xfrm>
            <a:off x="4911633" y="4699882"/>
            <a:ext cx="2028707" cy="201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22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51;p6">
            <a:extLst>
              <a:ext uri="{FF2B5EF4-FFF2-40B4-BE49-F238E27FC236}">
                <a16:creationId xmlns:a16="http://schemas.microsoft.com/office/drawing/2014/main" id="{30245C16-6058-613F-767B-ADD8770139B9}"/>
              </a:ext>
            </a:extLst>
          </p:cNvPr>
          <p:cNvSpPr/>
          <p:nvPr/>
        </p:nvSpPr>
        <p:spPr>
          <a:xfrm>
            <a:off x="2206322" y="221724"/>
            <a:ext cx="7758954" cy="913308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400" b="1" dirty="0">
                <a:solidFill>
                  <a:schemeClr val="lt1"/>
                </a:solidFill>
                <a:latin typeface="Sakkal Majalla"/>
                <a:ea typeface="Sakkal Majalla"/>
                <a:sym typeface="Sakkal Majalla"/>
              </a:rPr>
              <a:t>معايير جودة المعلومات</a:t>
            </a:r>
            <a:endParaRPr dirty="0"/>
          </a:p>
        </p:txBody>
      </p:sp>
      <p:sp>
        <p:nvSpPr>
          <p:cNvPr id="4" name="Google Shape;151;p6">
            <a:extLst>
              <a:ext uri="{FF2B5EF4-FFF2-40B4-BE49-F238E27FC236}">
                <a16:creationId xmlns:a16="http://schemas.microsoft.com/office/drawing/2014/main" id="{CA830410-D139-2B4F-84DC-8A3E48ED0C1F}"/>
              </a:ext>
            </a:extLst>
          </p:cNvPr>
          <p:cNvSpPr/>
          <p:nvPr/>
        </p:nvSpPr>
        <p:spPr>
          <a:xfrm>
            <a:off x="0" y="1354220"/>
            <a:ext cx="12191999" cy="913308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000" b="1" dirty="0">
                <a:solidFill>
                  <a:srgbClr val="ED7D31"/>
                </a:solidFill>
                <a:latin typeface="Sakkal Majalla"/>
                <a:sym typeface="Sakkal Majalla"/>
              </a:rPr>
              <a:t>4- مستوى التفاصيل</a:t>
            </a:r>
            <a:endParaRPr sz="1600" dirty="0">
              <a:solidFill>
                <a:srgbClr val="ED7D31"/>
              </a:solidFill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0042E61E-5EA9-DBF9-C5E3-5AC6A6D21B1F}"/>
              </a:ext>
            </a:extLst>
          </p:cNvPr>
          <p:cNvSpPr txBox="1"/>
          <p:nvPr/>
        </p:nvSpPr>
        <p:spPr>
          <a:xfrm>
            <a:off x="642192" y="2267528"/>
            <a:ext cx="10761682" cy="33304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600" dirty="0">
                <a:latin typeface="Calibri"/>
                <a:ea typeface="Calibri"/>
                <a:sym typeface="Calibri"/>
              </a:rPr>
              <a:t>يعد وجود الكثير من التفاصيل على المعلومات المطلوبة أمرا صعبا، بينما</a:t>
            </a:r>
          </a:p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600" dirty="0">
                <a:latin typeface="Calibri"/>
                <a:ea typeface="Calibri"/>
                <a:sym typeface="Calibri"/>
              </a:rPr>
              <a:t>تؤدي قلة التفاصيل إلى </a:t>
            </a:r>
            <a:r>
              <a:rPr lang="ar-SA" sz="3600" b="1" dirty="0">
                <a:solidFill>
                  <a:srgbClr val="0070C0"/>
                </a:solidFill>
                <a:latin typeface="+mj-lt"/>
                <a:ea typeface="+mj-ea"/>
                <a:cs typeface="+mj-cs"/>
                <a:sym typeface="Calibri"/>
              </a:rPr>
              <a:t>صعوبة فهم المعلومات</a:t>
            </a:r>
            <a:r>
              <a:rPr lang="ar-SA" sz="3600" b="1" dirty="0">
                <a:latin typeface="Calibri"/>
                <a:ea typeface="Calibri"/>
                <a:sym typeface="Calibri"/>
              </a:rPr>
              <a:t>. </a:t>
            </a:r>
            <a:r>
              <a:rPr lang="ar-SA" sz="3600" dirty="0">
                <a:latin typeface="Calibri"/>
                <a:ea typeface="Calibri"/>
                <a:sym typeface="Calibri"/>
              </a:rPr>
              <a:t>ويعتمد مستوى التفاصيل</a:t>
            </a:r>
          </a:p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600" dirty="0">
                <a:latin typeface="Calibri"/>
                <a:ea typeface="Calibri"/>
                <a:sym typeface="Calibri"/>
              </a:rPr>
              <a:t>على المشكلة ودراستها</a:t>
            </a:r>
            <a:endParaRPr lang="ar-SA" sz="2800" dirty="0"/>
          </a:p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ar-SA" sz="3600" b="1" dirty="0">
              <a:latin typeface="Calibri"/>
              <a:ea typeface="Calibri"/>
              <a:sym typeface="Calibri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5DCDDF6C-3EF5-E8F8-FBE3-DFBAC0E313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13" r="66519"/>
          <a:stretch/>
        </p:blipFill>
        <p:spPr>
          <a:xfrm>
            <a:off x="4740677" y="4820194"/>
            <a:ext cx="2710646" cy="2062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476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1;p6">
            <a:extLst>
              <a:ext uri="{FF2B5EF4-FFF2-40B4-BE49-F238E27FC236}">
                <a16:creationId xmlns:a16="http://schemas.microsoft.com/office/drawing/2014/main" id="{937ECC8C-1888-7A92-EA92-CB4E555FF74E}"/>
              </a:ext>
            </a:extLst>
          </p:cNvPr>
          <p:cNvSpPr/>
          <p:nvPr/>
        </p:nvSpPr>
        <p:spPr>
          <a:xfrm>
            <a:off x="2206322" y="221724"/>
            <a:ext cx="7758954" cy="913308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400" b="1" dirty="0">
                <a:solidFill>
                  <a:schemeClr val="lt1"/>
                </a:solidFill>
                <a:latin typeface="Sakkal Majalla"/>
                <a:ea typeface="Sakkal Majalla"/>
                <a:sym typeface="Sakkal Majalla"/>
              </a:rPr>
              <a:t>معايير جودة المعلومات</a:t>
            </a:r>
            <a:endParaRPr dirty="0"/>
          </a:p>
        </p:txBody>
      </p:sp>
      <p:sp>
        <p:nvSpPr>
          <p:cNvPr id="3" name="Google Shape;151;p6">
            <a:extLst>
              <a:ext uri="{FF2B5EF4-FFF2-40B4-BE49-F238E27FC236}">
                <a16:creationId xmlns:a16="http://schemas.microsoft.com/office/drawing/2014/main" id="{D593FADD-AF90-15BB-70AF-6749CF5E0ED2}"/>
              </a:ext>
            </a:extLst>
          </p:cNvPr>
          <p:cNvSpPr/>
          <p:nvPr/>
        </p:nvSpPr>
        <p:spPr>
          <a:xfrm>
            <a:off x="0" y="1354217"/>
            <a:ext cx="12191999" cy="913308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000" b="1" dirty="0">
                <a:solidFill>
                  <a:srgbClr val="ED7D31"/>
                </a:solidFill>
                <a:latin typeface="Sakkal Majalla"/>
                <a:sym typeface="Sakkal Majalla"/>
              </a:rPr>
              <a:t>5- الكفاية</a:t>
            </a:r>
            <a:endParaRPr sz="1600" dirty="0">
              <a:solidFill>
                <a:srgbClr val="ED7D31"/>
              </a:solidFill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6D1B2961-93CB-E328-F9A0-D1E4E99D56D0}"/>
              </a:ext>
            </a:extLst>
          </p:cNvPr>
          <p:cNvSpPr txBox="1"/>
          <p:nvPr/>
        </p:nvSpPr>
        <p:spPr>
          <a:xfrm>
            <a:off x="642192" y="2267525"/>
            <a:ext cx="10761682" cy="3145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3600" dirty="0">
                <a:latin typeface="Calibri"/>
                <a:ea typeface="Calibri"/>
                <a:sym typeface="Calibri"/>
              </a:rPr>
              <a:t>تعد كفاية المعلومات مقياسا مهمًا للشمولية المطلوبة للتأكد من أن</a:t>
            </a:r>
          </a:p>
          <a:p>
            <a:pPr algn="ctr">
              <a:lnSpc>
                <a:spcPct val="150000"/>
              </a:lnSpc>
            </a:pPr>
            <a:r>
              <a:rPr lang="ar-SA" sz="3600" dirty="0">
                <a:latin typeface="Calibri"/>
                <a:ea typeface="Calibri"/>
                <a:sym typeface="Calibri"/>
              </a:rPr>
              <a:t>المعلومات المقدمة تعطي صورة كاملة عن الواقع </a:t>
            </a:r>
            <a:endParaRPr lang="ar-SA" sz="2800" dirty="0"/>
          </a:p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ar-SA" sz="2800" dirty="0"/>
          </a:p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ar-SA" sz="3600" b="1" dirty="0">
              <a:latin typeface="Calibri"/>
              <a:ea typeface="Calibri"/>
              <a:sym typeface="Calibri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3A411C75-9029-377C-44F1-06EC95368A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68" r="31810" b="46702"/>
          <a:stretch/>
        </p:blipFill>
        <p:spPr>
          <a:xfrm>
            <a:off x="4780693" y="4441372"/>
            <a:ext cx="2473732" cy="2308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346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1;p6">
            <a:extLst>
              <a:ext uri="{FF2B5EF4-FFF2-40B4-BE49-F238E27FC236}">
                <a16:creationId xmlns:a16="http://schemas.microsoft.com/office/drawing/2014/main" id="{BC623ECE-DEE2-95F8-CB70-E49465AC2EEF}"/>
              </a:ext>
            </a:extLst>
          </p:cNvPr>
          <p:cNvSpPr/>
          <p:nvPr/>
        </p:nvSpPr>
        <p:spPr>
          <a:xfrm rot="16200000">
            <a:off x="9161975" y="3131940"/>
            <a:ext cx="5288098" cy="551994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200" b="1" dirty="0">
                <a:solidFill>
                  <a:schemeClr val="bg1"/>
                </a:solidFill>
                <a:latin typeface="Sakkal Majalla"/>
                <a:ea typeface="Sakkal Majalla"/>
                <a:cs typeface="Sakkal Majalla"/>
                <a:sym typeface="Sakkal Majalla"/>
              </a:rPr>
              <a:t>معايير جودة المعلومات</a:t>
            </a:r>
            <a:endParaRPr sz="1200" dirty="0">
              <a:solidFill>
                <a:schemeClr val="bg1"/>
              </a:solidFill>
            </a:endParaRPr>
          </a:p>
        </p:txBody>
      </p:sp>
      <p:sp>
        <p:nvSpPr>
          <p:cNvPr id="3" name="Google Shape;151;p6">
            <a:extLst>
              <a:ext uri="{FF2B5EF4-FFF2-40B4-BE49-F238E27FC236}">
                <a16:creationId xmlns:a16="http://schemas.microsoft.com/office/drawing/2014/main" id="{095B7739-2AC5-E15A-CE7D-D62539FE250A}"/>
              </a:ext>
            </a:extLst>
          </p:cNvPr>
          <p:cNvSpPr/>
          <p:nvPr/>
        </p:nvSpPr>
        <p:spPr>
          <a:xfrm rot="16200000">
            <a:off x="-1313641" y="3138832"/>
            <a:ext cx="3173509" cy="551992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400" dirty="0">
                <a:solidFill>
                  <a:schemeClr val="bg1"/>
                </a:solidFill>
                <a:latin typeface="Sakkal Majalla"/>
                <a:ea typeface="Sakkal Majalla"/>
                <a:cs typeface="Sakkal Majalla"/>
                <a:sym typeface="Sakkal Majalla"/>
              </a:rPr>
              <a:t>استراتيجية خرائط المفاهيم</a:t>
            </a:r>
            <a:endParaRPr sz="1050" dirty="0">
              <a:solidFill>
                <a:schemeClr val="bg1"/>
              </a:solidFill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E9BE4059-B338-4E4B-3595-79FD2B33CB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218" t="28045" r="30626" b="17484"/>
          <a:stretch/>
        </p:blipFill>
        <p:spPr>
          <a:xfrm>
            <a:off x="2473167" y="763888"/>
            <a:ext cx="7245666" cy="5525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903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738;p42">
            <a:extLst>
              <a:ext uri="{FF2B5EF4-FFF2-40B4-BE49-F238E27FC236}">
                <a16:creationId xmlns:a16="http://schemas.microsoft.com/office/drawing/2014/main" id="{F4957FED-9EBD-ED08-AABA-7778FD9399B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27400" y="3484392"/>
            <a:ext cx="5537200" cy="278805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739;p42">
            <a:extLst>
              <a:ext uri="{FF2B5EF4-FFF2-40B4-BE49-F238E27FC236}">
                <a16:creationId xmlns:a16="http://schemas.microsoft.com/office/drawing/2014/main" id="{D3458092-DD43-3ED2-BAFA-B41CBEB9791A}"/>
              </a:ext>
            </a:extLst>
          </p:cNvPr>
          <p:cNvSpPr/>
          <p:nvPr/>
        </p:nvSpPr>
        <p:spPr>
          <a:xfrm>
            <a:off x="9170715" y="3430678"/>
            <a:ext cx="1461029" cy="48005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w="120000" h="120000" fill="none" extrusionOk="0">
                <a:moveTo>
                  <a:pt x="-10000" y="22500"/>
                </a:moveTo>
                <a:lnTo>
                  <a:pt x="-20000" y="22500"/>
                </a:lnTo>
                <a:lnTo>
                  <a:pt x="-43576" y="34130"/>
                </a:lnTo>
              </a:path>
            </a:pathLst>
          </a:cu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الدقة</a:t>
            </a:r>
            <a:endParaRPr dirty="0"/>
          </a:p>
        </p:txBody>
      </p:sp>
      <p:sp>
        <p:nvSpPr>
          <p:cNvPr id="4" name="Google Shape;740;p42">
            <a:extLst>
              <a:ext uri="{FF2B5EF4-FFF2-40B4-BE49-F238E27FC236}">
                <a16:creationId xmlns:a16="http://schemas.microsoft.com/office/drawing/2014/main" id="{5B472CEB-90D0-A271-1AF7-767D0FB8B908}"/>
              </a:ext>
            </a:extLst>
          </p:cNvPr>
          <p:cNvSpPr/>
          <p:nvPr/>
        </p:nvSpPr>
        <p:spPr>
          <a:xfrm>
            <a:off x="9170715" y="4673711"/>
            <a:ext cx="1461029" cy="48005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w="120000" h="120000" fill="none" extrusionOk="0">
                <a:moveTo>
                  <a:pt x="-10000" y="-1848"/>
                </a:moveTo>
                <a:lnTo>
                  <a:pt x="-45143" y="-1848"/>
                </a:lnTo>
                <a:lnTo>
                  <a:pt x="-138432" y="2826"/>
                </a:lnTo>
              </a:path>
            </a:pathLst>
          </a:custGeom>
          <a:solidFill>
            <a:srgbClr val="A5955E"/>
          </a:solidFill>
          <a:ln w="12700" cap="flat" cmpd="sng">
            <a:solidFill>
              <a:srgbClr val="A5955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الكفاية</a:t>
            </a:r>
            <a:endParaRPr/>
          </a:p>
        </p:txBody>
      </p:sp>
      <p:sp>
        <p:nvSpPr>
          <p:cNvPr id="5" name="Google Shape;741;p42">
            <a:extLst>
              <a:ext uri="{FF2B5EF4-FFF2-40B4-BE49-F238E27FC236}">
                <a16:creationId xmlns:a16="http://schemas.microsoft.com/office/drawing/2014/main" id="{ECA1AFE2-904B-5DBF-D52F-1D092CFDFBD6}"/>
              </a:ext>
            </a:extLst>
          </p:cNvPr>
          <p:cNvSpPr/>
          <p:nvPr/>
        </p:nvSpPr>
        <p:spPr>
          <a:xfrm>
            <a:off x="1375625" y="4913736"/>
            <a:ext cx="1461029" cy="48005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w="120000" h="120000" fill="none" extrusionOk="0">
                <a:moveTo>
                  <a:pt x="129428" y="1630"/>
                </a:moveTo>
                <a:lnTo>
                  <a:pt x="162857" y="5108"/>
                </a:lnTo>
                <a:lnTo>
                  <a:pt x="203281" y="55000"/>
                </a:lnTo>
              </a:path>
            </a:pathLst>
          </a:custGeom>
          <a:solidFill>
            <a:srgbClr val="00B050"/>
          </a:solidFill>
          <a:ln w="127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الملاءمة</a:t>
            </a:r>
            <a:endParaRPr dirty="0"/>
          </a:p>
        </p:txBody>
      </p:sp>
      <p:sp>
        <p:nvSpPr>
          <p:cNvPr id="6" name="Google Shape;742;p42">
            <a:extLst>
              <a:ext uri="{FF2B5EF4-FFF2-40B4-BE49-F238E27FC236}">
                <a16:creationId xmlns:a16="http://schemas.microsoft.com/office/drawing/2014/main" id="{19F81C74-5103-4F74-29DF-857FA95FC417}"/>
              </a:ext>
            </a:extLst>
          </p:cNvPr>
          <p:cNvSpPr/>
          <p:nvPr/>
        </p:nvSpPr>
        <p:spPr>
          <a:xfrm>
            <a:off x="1484616" y="5676717"/>
            <a:ext cx="1461029" cy="48005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w="120000" h="120000" fill="none" extrusionOk="0">
                <a:moveTo>
                  <a:pt x="129428" y="1630"/>
                </a:moveTo>
                <a:lnTo>
                  <a:pt x="162857" y="5108"/>
                </a:lnTo>
                <a:lnTo>
                  <a:pt x="190710" y="2826"/>
                </a:lnTo>
              </a:path>
            </a:pathLst>
          </a:custGeom>
          <a:solidFill>
            <a:srgbClr val="75A5BB"/>
          </a:solidFill>
          <a:ln w="12700" cap="flat" cmpd="sng">
            <a:solidFill>
              <a:srgbClr val="E6E6E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مستوى التفاصيل</a:t>
            </a:r>
            <a:endParaRPr dirty="0"/>
          </a:p>
        </p:txBody>
      </p:sp>
      <p:sp>
        <p:nvSpPr>
          <p:cNvPr id="7" name="Google Shape;743;p42">
            <a:extLst>
              <a:ext uri="{FF2B5EF4-FFF2-40B4-BE49-F238E27FC236}">
                <a16:creationId xmlns:a16="http://schemas.microsoft.com/office/drawing/2014/main" id="{8BAA3B8F-0DA0-D93B-36F3-C1CDAD825DCD}"/>
              </a:ext>
            </a:extLst>
          </p:cNvPr>
          <p:cNvSpPr/>
          <p:nvPr/>
        </p:nvSpPr>
        <p:spPr>
          <a:xfrm>
            <a:off x="9170714" y="5463722"/>
            <a:ext cx="1461029" cy="48005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w="120000" h="120000" fill="none" extrusionOk="0">
                <a:moveTo>
                  <a:pt x="-10000" y="-1848"/>
                </a:moveTo>
                <a:lnTo>
                  <a:pt x="-45143" y="-1848"/>
                </a:lnTo>
                <a:lnTo>
                  <a:pt x="-39004" y="-4130"/>
                </a:lnTo>
              </a:path>
            </a:pathLst>
          </a:custGeom>
          <a:solidFill>
            <a:srgbClr val="002060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التوقيت</a:t>
            </a:r>
            <a:endParaRPr dirty="0"/>
          </a:p>
        </p:txBody>
      </p:sp>
      <p:sp>
        <p:nvSpPr>
          <p:cNvPr id="8" name="Google Shape;749;p42">
            <a:extLst>
              <a:ext uri="{FF2B5EF4-FFF2-40B4-BE49-F238E27FC236}">
                <a16:creationId xmlns:a16="http://schemas.microsoft.com/office/drawing/2014/main" id="{4D28CF99-0475-BFFF-2727-4D04E70DB26D}"/>
              </a:ext>
            </a:extLst>
          </p:cNvPr>
          <p:cNvSpPr txBox="1"/>
          <p:nvPr/>
        </p:nvSpPr>
        <p:spPr>
          <a:xfrm>
            <a:off x="0" y="1268441"/>
            <a:ext cx="12076386" cy="2215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يعد الموقع الإلكتروني الخاص بالمركز الوطني للأرصاد مثالًا للعثور على المعلومات التي تلبي المعايير الخمس المحددة </a:t>
            </a:r>
          </a:p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300" dirty="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1- يمكنك التحقق من الدقة بمجرد التحقق من عنوان URL، حيث يشير الجزء </a:t>
            </a:r>
            <a:r>
              <a:rPr lang="ar-SA" sz="2300" u="sng" dirty="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gov.sa</a:t>
            </a:r>
            <a:r>
              <a:rPr lang="ar-SA" sz="2300" dirty="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. من العنوان أنه موقع حكومي</a:t>
            </a:r>
            <a:r>
              <a:rPr lang="ar-SA" sz="2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، </a:t>
            </a:r>
            <a:endParaRPr sz="2300" dirty="0"/>
          </a:p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3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2- الملاءمة، يمكنك أن ترى أن المعلومات في الموقع مرتبطة بموضوع البحث؛ لأنك تبحث عن معلومات عن الطقس </a:t>
            </a:r>
            <a:endParaRPr sz="2300" dirty="0"/>
          </a:p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3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3- التوقيت، يمكنك رؤية تاريخ المعلومات المعروضة على الموقع، للتأكد من مدى حداثة المعلومات.</a:t>
            </a:r>
            <a:endParaRPr sz="2300" dirty="0"/>
          </a:p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300" dirty="0">
                <a:solidFill>
                  <a:srgbClr val="75A5BB"/>
                </a:solidFill>
                <a:latin typeface="Calibri"/>
                <a:ea typeface="Calibri"/>
                <a:cs typeface="Calibri"/>
                <a:sym typeface="Calibri"/>
              </a:rPr>
              <a:t>4- مستوى التفاصيل، يحتوي الموقع على معلومات كافية عن الطقس.</a:t>
            </a:r>
            <a:r>
              <a:rPr lang="ar-SA" sz="2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300" dirty="0"/>
          </a:p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300" dirty="0">
                <a:solidFill>
                  <a:srgbClr val="A5955E"/>
                </a:solidFill>
                <a:latin typeface="Calibri"/>
                <a:ea typeface="Calibri"/>
                <a:cs typeface="Calibri"/>
                <a:sym typeface="Calibri"/>
              </a:rPr>
              <a:t>5- الكفاية ،إن الموقع يوفر لك بيانات مثل: المدينة والتاريخ والرطوبة وسرعة الرياح ودرجة الحرارة وما إلى ذلك. </a:t>
            </a:r>
            <a:endParaRPr sz="2300" dirty="0"/>
          </a:p>
        </p:txBody>
      </p:sp>
      <p:sp>
        <p:nvSpPr>
          <p:cNvPr id="9" name="Google Shape;151;p6">
            <a:extLst>
              <a:ext uri="{FF2B5EF4-FFF2-40B4-BE49-F238E27FC236}">
                <a16:creationId xmlns:a16="http://schemas.microsoft.com/office/drawing/2014/main" id="{C5676FCB-1337-28B0-485A-7E49473A29D1}"/>
              </a:ext>
            </a:extLst>
          </p:cNvPr>
          <p:cNvSpPr/>
          <p:nvPr/>
        </p:nvSpPr>
        <p:spPr>
          <a:xfrm>
            <a:off x="2192674" y="221723"/>
            <a:ext cx="7758954" cy="913308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400" b="1" dirty="0">
                <a:solidFill>
                  <a:schemeClr val="lt1"/>
                </a:solidFill>
                <a:latin typeface="Calibri"/>
                <a:ea typeface="Calibri"/>
                <a:sym typeface="Calibri"/>
              </a:rPr>
              <a:t>مثال على معايير جودة المعلومات</a:t>
            </a:r>
            <a:endParaRPr dirty="0"/>
          </a:p>
        </p:txBody>
      </p:sp>
      <p:sp>
        <p:nvSpPr>
          <p:cNvPr id="10" name="Google Shape;744;p42">
            <a:extLst>
              <a:ext uri="{FF2B5EF4-FFF2-40B4-BE49-F238E27FC236}">
                <a16:creationId xmlns:a16="http://schemas.microsoft.com/office/drawing/2014/main" id="{DCDD9BDB-4657-57D1-8E62-7BF7E407A2D2}"/>
              </a:ext>
            </a:extLst>
          </p:cNvPr>
          <p:cNvSpPr/>
          <p:nvPr/>
        </p:nvSpPr>
        <p:spPr>
          <a:xfrm>
            <a:off x="7264422" y="3486337"/>
            <a:ext cx="1391456" cy="194803"/>
          </a:xfrm>
          <a:prstGeom prst="rect">
            <a:avLst/>
          </a:prstGeom>
          <a:noFill/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4923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uiExpand="1" build="p"/>
      <p:bldP spid="9" grpId="0"/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1;p6">
            <a:extLst>
              <a:ext uri="{FF2B5EF4-FFF2-40B4-BE49-F238E27FC236}">
                <a16:creationId xmlns:a16="http://schemas.microsoft.com/office/drawing/2014/main" id="{AFD66898-EE83-AC14-CCCC-94F3C4D9D5F4}"/>
              </a:ext>
            </a:extLst>
          </p:cNvPr>
          <p:cNvSpPr/>
          <p:nvPr/>
        </p:nvSpPr>
        <p:spPr>
          <a:xfrm>
            <a:off x="2216523" y="289603"/>
            <a:ext cx="7758954" cy="913308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400" b="1" dirty="0">
                <a:solidFill>
                  <a:srgbClr val="ED7D31"/>
                </a:solidFill>
                <a:latin typeface="Calibri"/>
                <a:ea typeface="Calibri"/>
                <a:sym typeface="Calibri"/>
              </a:rPr>
              <a:t>ماذا سنتعلم ؟!</a:t>
            </a:r>
            <a:endParaRPr dirty="0">
              <a:solidFill>
                <a:srgbClr val="ED7D31"/>
              </a:solidFill>
            </a:endParaRPr>
          </a:p>
        </p:txBody>
      </p:sp>
      <p:sp>
        <p:nvSpPr>
          <p:cNvPr id="3" name="Google Shape;111;p4">
            <a:extLst>
              <a:ext uri="{FF2B5EF4-FFF2-40B4-BE49-F238E27FC236}">
                <a16:creationId xmlns:a16="http://schemas.microsoft.com/office/drawing/2014/main" id="{F1BCAFE6-B8D5-C5B6-D83C-4AE17EFDCA74}"/>
              </a:ext>
            </a:extLst>
          </p:cNvPr>
          <p:cNvSpPr txBox="1"/>
          <p:nvPr/>
        </p:nvSpPr>
        <p:spPr>
          <a:xfrm>
            <a:off x="295543" y="2758326"/>
            <a:ext cx="10515600" cy="48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ar-SA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sym typeface="Calibri"/>
              </a:rPr>
              <a:t>مفهوم ترميز البيانات و أهميتها</a:t>
            </a:r>
            <a:endParaRPr dirty="0"/>
          </a:p>
        </p:txBody>
      </p:sp>
      <p:sp>
        <p:nvSpPr>
          <p:cNvPr id="4" name="Google Shape;112;p4">
            <a:extLst>
              <a:ext uri="{FF2B5EF4-FFF2-40B4-BE49-F238E27FC236}">
                <a16:creationId xmlns:a16="http://schemas.microsoft.com/office/drawing/2014/main" id="{4546B2EE-AE57-7D14-46E1-222F19C94680}"/>
              </a:ext>
            </a:extLst>
          </p:cNvPr>
          <p:cNvSpPr txBox="1"/>
          <p:nvPr/>
        </p:nvSpPr>
        <p:spPr>
          <a:xfrm>
            <a:off x="253891" y="4636083"/>
            <a:ext cx="10515600" cy="48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ar-SA" sz="2800" b="0" i="0" u="none" strike="noStrike" cap="none">
                <a:solidFill>
                  <a:schemeClr val="dk1"/>
                </a:solidFill>
                <a:latin typeface="Calibri"/>
                <a:ea typeface="Calibri"/>
                <a:sym typeface="Calibri"/>
              </a:rPr>
              <a:t>مفهوم جودة المعلومات ومعايير تحقيقها</a:t>
            </a:r>
            <a:endParaRPr/>
          </a:p>
        </p:txBody>
      </p:sp>
      <p:sp>
        <p:nvSpPr>
          <p:cNvPr id="5" name="Google Shape;115;p4">
            <a:extLst>
              <a:ext uri="{FF2B5EF4-FFF2-40B4-BE49-F238E27FC236}">
                <a16:creationId xmlns:a16="http://schemas.microsoft.com/office/drawing/2014/main" id="{EE7F5FF1-F2DB-B91D-10A8-568642822772}"/>
              </a:ext>
            </a:extLst>
          </p:cNvPr>
          <p:cNvSpPr/>
          <p:nvPr/>
        </p:nvSpPr>
        <p:spPr>
          <a:xfrm>
            <a:off x="11012292" y="2791291"/>
            <a:ext cx="525561" cy="407553"/>
          </a:xfrm>
          <a:prstGeom prst="flowChartAlternateProcess">
            <a:avLst/>
          </a:prstGeom>
          <a:solidFill>
            <a:srgbClr val="ED7D31"/>
          </a:solidFill>
          <a:ln w="12700" cap="flat" cmpd="sng">
            <a:solidFill>
              <a:srgbClr val="F9A82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200" b="1" i="0" u="none" strike="noStrike" cap="none" dirty="0">
                <a:solidFill>
                  <a:schemeClr val="lt1"/>
                </a:solidFill>
                <a:latin typeface="Calibri"/>
                <a:ea typeface="Calibri"/>
                <a:sym typeface="Calibri"/>
              </a:rPr>
              <a:t>1</a:t>
            </a:r>
            <a:endParaRPr sz="1200" dirty="0"/>
          </a:p>
        </p:txBody>
      </p:sp>
      <p:sp>
        <p:nvSpPr>
          <p:cNvPr id="6" name="Google Shape;116;p4">
            <a:extLst>
              <a:ext uri="{FF2B5EF4-FFF2-40B4-BE49-F238E27FC236}">
                <a16:creationId xmlns:a16="http://schemas.microsoft.com/office/drawing/2014/main" id="{184E96D5-9519-E195-863D-C2DA2DA76658}"/>
              </a:ext>
            </a:extLst>
          </p:cNvPr>
          <p:cNvSpPr/>
          <p:nvPr/>
        </p:nvSpPr>
        <p:spPr>
          <a:xfrm>
            <a:off x="11012292" y="4684164"/>
            <a:ext cx="525561" cy="407553"/>
          </a:xfrm>
          <a:prstGeom prst="flowChartAlternateProcess">
            <a:avLst/>
          </a:prstGeom>
          <a:solidFill>
            <a:srgbClr val="ED7D31"/>
          </a:solidFill>
          <a:ln w="12700" cap="flat" cmpd="sng">
            <a:solidFill>
              <a:srgbClr val="F9A82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200" b="1" i="0" u="none" strike="noStrike" cap="none" dirty="0">
                <a:solidFill>
                  <a:schemeClr val="lt1"/>
                </a:solidFill>
                <a:latin typeface="Calibri"/>
                <a:ea typeface="Calibri"/>
                <a:sym typeface="Calibri"/>
              </a:rPr>
              <a:t>422</a:t>
            </a:r>
            <a:endParaRPr sz="1200" dirty="0"/>
          </a:p>
        </p:txBody>
      </p:sp>
      <p:pic>
        <p:nvPicPr>
          <p:cNvPr id="7" name="Google Shape;769;p43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9F5E3E3F-E45B-06D9-ACD4-6174B3A1157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96000" y="2656131"/>
            <a:ext cx="847981" cy="847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769;p43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9C08F6CB-6C75-1301-DE22-1E5F937B37E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361295" y="4463949"/>
            <a:ext cx="847981" cy="8479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4090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صورة 17">
            <a:extLst>
              <a:ext uri="{FF2B5EF4-FFF2-40B4-BE49-F238E27FC236}">
                <a16:creationId xmlns:a16="http://schemas.microsoft.com/office/drawing/2014/main" id="{7FAD690E-0C35-66BF-5D60-E1ED286933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" t="22952" r="56107" b="-1"/>
          <a:stretch/>
        </p:blipFill>
        <p:spPr>
          <a:xfrm>
            <a:off x="5364160" y="5317859"/>
            <a:ext cx="1463680" cy="1540141"/>
          </a:xfrm>
          <a:prstGeom prst="rect">
            <a:avLst/>
          </a:prstGeom>
        </p:spPr>
      </p:pic>
      <p:sp>
        <p:nvSpPr>
          <p:cNvPr id="2" name="Google Shape;125;p5">
            <a:extLst>
              <a:ext uri="{FF2B5EF4-FFF2-40B4-BE49-F238E27FC236}">
                <a16:creationId xmlns:a16="http://schemas.microsoft.com/office/drawing/2014/main" id="{DBF7A439-A9B6-36FB-730D-A4C7AF5AE799}"/>
              </a:ext>
            </a:extLst>
          </p:cNvPr>
          <p:cNvSpPr txBox="1">
            <a:spLocks/>
          </p:cNvSpPr>
          <p:nvPr/>
        </p:nvSpPr>
        <p:spPr>
          <a:xfrm>
            <a:off x="0" y="861924"/>
            <a:ext cx="12192000" cy="5154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200000"/>
              </a:lnSpc>
              <a:spcBef>
                <a:spcPts val="0"/>
              </a:spcBef>
            </a:pPr>
            <a:r>
              <a:rPr lang="ar-SA" sz="4000" b="1" dirty="0">
                <a:solidFill>
                  <a:srgbClr val="ED7D31"/>
                </a:solidFill>
                <a:latin typeface="Calibri"/>
                <a:ea typeface="Calibri"/>
                <a:cs typeface="+mn-cs"/>
                <a:sym typeface="Calibri"/>
              </a:rPr>
              <a:t>باستخدام استراتيجية أرسل سؤال </a:t>
            </a:r>
            <a:r>
              <a:rPr lang="ar-SA" sz="4000" b="1" dirty="0">
                <a:solidFill>
                  <a:srgbClr val="ED7D31"/>
                </a:solidFill>
                <a:latin typeface="Calibri"/>
                <a:cs typeface="+mn-cs"/>
                <a:sym typeface="Calibri"/>
              </a:rPr>
              <a:t>كل مجموعة تكتب سؤال </a:t>
            </a:r>
          </a:p>
          <a:p>
            <a:pPr lvl="0" algn="ctr">
              <a:lnSpc>
                <a:spcPct val="200000"/>
              </a:lnSpc>
              <a:spcBef>
                <a:spcPts val="0"/>
              </a:spcBef>
            </a:pPr>
            <a:r>
              <a:rPr lang="ar-SA" sz="4000" b="1" dirty="0">
                <a:solidFill>
                  <a:srgbClr val="ED7D31"/>
                </a:solidFill>
                <a:latin typeface="Calibri"/>
                <a:cs typeface="+mn-cs"/>
                <a:sym typeface="Calibri"/>
              </a:rPr>
              <a:t>بصياغة جيدة وتختار مجموعة أخرى للإجابة عنه!!</a:t>
            </a:r>
          </a:p>
          <a:p>
            <a:pPr lvl="0" algn="ctr">
              <a:lnSpc>
                <a:spcPct val="200000"/>
              </a:lnSpc>
              <a:spcBef>
                <a:spcPts val="0"/>
              </a:spcBef>
            </a:pPr>
            <a:r>
              <a:rPr lang="ar-SA" sz="2400" b="1" dirty="0">
                <a:cs typeface="+mn-cs"/>
              </a:rPr>
              <a:t>أفضل مجموعة تصيغ سؤال </a:t>
            </a:r>
          </a:p>
          <a:p>
            <a:pPr lvl="0" algn="ctr">
              <a:lnSpc>
                <a:spcPct val="200000"/>
              </a:lnSpc>
              <a:spcBef>
                <a:spcPts val="0"/>
              </a:spcBef>
            </a:pPr>
            <a:r>
              <a:rPr lang="ar-SA" sz="2400" b="1" dirty="0">
                <a:cs typeface="+mn-cs"/>
              </a:rPr>
              <a:t>تحصل على نقاط وأيضا المجموعة التي تجيب بشكل صحيح تحصل على نقاط</a:t>
            </a:r>
          </a:p>
        </p:txBody>
      </p:sp>
    </p:spTree>
    <p:extLst>
      <p:ext uri="{BB962C8B-B14F-4D97-AF65-F5344CB8AC3E}">
        <p14:creationId xmlns:p14="http://schemas.microsoft.com/office/powerpoint/2010/main" val="2498208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1;p6">
            <a:extLst>
              <a:ext uri="{FF2B5EF4-FFF2-40B4-BE49-F238E27FC236}">
                <a16:creationId xmlns:a16="http://schemas.microsoft.com/office/drawing/2014/main" id="{DC96C0B0-3F76-E2AD-AD8C-9EC891260169}"/>
              </a:ext>
            </a:extLst>
          </p:cNvPr>
          <p:cNvSpPr/>
          <p:nvPr/>
        </p:nvSpPr>
        <p:spPr>
          <a:xfrm>
            <a:off x="2216523" y="289603"/>
            <a:ext cx="7758954" cy="913308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ar-SA" sz="4400" b="1" dirty="0">
                <a:solidFill>
                  <a:srgbClr val="ED7D31"/>
                </a:solidFill>
                <a:latin typeface="Calibri"/>
                <a:sym typeface="Calibri"/>
              </a:rPr>
              <a:t>ماذا سنتعلم ؟!</a:t>
            </a:r>
            <a:endParaRPr sz="4400" b="1" dirty="0">
              <a:solidFill>
                <a:srgbClr val="ED7D31"/>
              </a:solidFill>
              <a:latin typeface="Calibri"/>
            </a:endParaRPr>
          </a:p>
        </p:txBody>
      </p:sp>
      <p:sp>
        <p:nvSpPr>
          <p:cNvPr id="4" name="Google Shape;111;p4">
            <a:extLst>
              <a:ext uri="{FF2B5EF4-FFF2-40B4-BE49-F238E27FC236}">
                <a16:creationId xmlns:a16="http://schemas.microsoft.com/office/drawing/2014/main" id="{59BD4435-92EA-66CC-80DE-97A1A99BC1CE}"/>
              </a:ext>
            </a:extLst>
          </p:cNvPr>
          <p:cNvSpPr txBox="1"/>
          <p:nvPr/>
        </p:nvSpPr>
        <p:spPr>
          <a:xfrm>
            <a:off x="295543" y="2758326"/>
            <a:ext cx="10515600" cy="48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ar-SA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مفهوم ترميز البيانات و أهميتها</a:t>
            </a:r>
            <a:endParaRPr/>
          </a:p>
        </p:txBody>
      </p:sp>
      <p:sp>
        <p:nvSpPr>
          <p:cNvPr id="8" name="Google Shape;112;p4">
            <a:extLst>
              <a:ext uri="{FF2B5EF4-FFF2-40B4-BE49-F238E27FC236}">
                <a16:creationId xmlns:a16="http://schemas.microsoft.com/office/drawing/2014/main" id="{560683A4-DBEE-41F4-7B11-0CE474A8757B}"/>
              </a:ext>
            </a:extLst>
          </p:cNvPr>
          <p:cNvSpPr txBox="1"/>
          <p:nvPr/>
        </p:nvSpPr>
        <p:spPr>
          <a:xfrm>
            <a:off x="253891" y="4636083"/>
            <a:ext cx="10515600" cy="48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ar-SA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مفهوم جودة المعلومات ومعايير تحقيقها</a:t>
            </a:r>
            <a:endParaRPr/>
          </a:p>
        </p:txBody>
      </p:sp>
      <p:sp>
        <p:nvSpPr>
          <p:cNvPr id="9" name="Google Shape;115;p4">
            <a:extLst>
              <a:ext uri="{FF2B5EF4-FFF2-40B4-BE49-F238E27FC236}">
                <a16:creationId xmlns:a16="http://schemas.microsoft.com/office/drawing/2014/main" id="{C8B5F0DE-BEAA-6244-FCE5-81C92A0268E0}"/>
              </a:ext>
            </a:extLst>
          </p:cNvPr>
          <p:cNvSpPr/>
          <p:nvPr/>
        </p:nvSpPr>
        <p:spPr>
          <a:xfrm>
            <a:off x="11012292" y="2791291"/>
            <a:ext cx="525561" cy="407553"/>
          </a:xfrm>
          <a:prstGeom prst="flowChartAlternateProcess">
            <a:avLst/>
          </a:prstGeom>
          <a:solidFill>
            <a:srgbClr val="ED7D31"/>
          </a:solidFill>
          <a:ln w="12700" cap="flat" cmpd="sng">
            <a:solidFill>
              <a:srgbClr val="F9A82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1200" dirty="0"/>
          </a:p>
        </p:txBody>
      </p:sp>
      <p:sp>
        <p:nvSpPr>
          <p:cNvPr id="10" name="Google Shape;116;p4">
            <a:extLst>
              <a:ext uri="{FF2B5EF4-FFF2-40B4-BE49-F238E27FC236}">
                <a16:creationId xmlns:a16="http://schemas.microsoft.com/office/drawing/2014/main" id="{CEED31EA-B8D8-206A-65A8-7F442D0D88BB}"/>
              </a:ext>
            </a:extLst>
          </p:cNvPr>
          <p:cNvSpPr/>
          <p:nvPr/>
        </p:nvSpPr>
        <p:spPr>
          <a:xfrm>
            <a:off x="11012292" y="4684164"/>
            <a:ext cx="525561" cy="407553"/>
          </a:xfrm>
          <a:prstGeom prst="flowChartAlternateProcess">
            <a:avLst/>
          </a:prstGeom>
          <a:solidFill>
            <a:srgbClr val="ED7D31"/>
          </a:solidFill>
          <a:ln w="12700" cap="flat" cmpd="sng">
            <a:solidFill>
              <a:srgbClr val="F9A82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422</a:t>
            </a: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294108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1;p6">
            <a:extLst>
              <a:ext uri="{FF2B5EF4-FFF2-40B4-BE49-F238E27FC236}">
                <a16:creationId xmlns:a16="http://schemas.microsoft.com/office/drawing/2014/main" id="{68A9ED78-52AC-27CC-D778-217ED1A30B05}"/>
              </a:ext>
            </a:extLst>
          </p:cNvPr>
          <p:cNvSpPr/>
          <p:nvPr/>
        </p:nvSpPr>
        <p:spPr>
          <a:xfrm>
            <a:off x="0" y="289603"/>
            <a:ext cx="12192000" cy="913308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400" b="1" dirty="0">
                <a:solidFill>
                  <a:srgbClr val="ED7D31"/>
                </a:solidFill>
                <a:latin typeface="Calibri"/>
                <a:sym typeface="Calibri"/>
              </a:rPr>
              <a:t>مفردات الدرس</a:t>
            </a:r>
            <a:endParaRPr sz="4400" b="1" dirty="0">
              <a:solidFill>
                <a:srgbClr val="ED7D31"/>
              </a:solidFill>
              <a:latin typeface="Calibri"/>
            </a:endParaRPr>
          </a:p>
        </p:txBody>
      </p:sp>
      <p:sp>
        <p:nvSpPr>
          <p:cNvPr id="19" name="Google Shape;109;p4">
            <a:extLst>
              <a:ext uri="{FF2B5EF4-FFF2-40B4-BE49-F238E27FC236}">
                <a16:creationId xmlns:a16="http://schemas.microsoft.com/office/drawing/2014/main" id="{0CAC5F9A-2273-BA89-AFCB-BC71C4C822D4}"/>
              </a:ext>
            </a:extLst>
          </p:cNvPr>
          <p:cNvSpPr txBox="1"/>
          <p:nvPr/>
        </p:nvSpPr>
        <p:spPr>
          <a:xfrm>
            <a:off x="820669" y="5320773"/>
            <a:ext cx="4942302" cy="48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ar-SA" sz="3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جودة المعلومات</a:t>
            </a:r>
            <a:endParaRPr sz="3000" dirty="0"/>
          </a:p>
        </p:txBody>
      </p:sp>
      <p:sp>
        <p:nvSpPr>
          <p:cNvPr id="20" name="Google Shape;109;p4">
            <a:extLst>
              <a:ext uri="{FF2B5EF4-FFF2-40B4-BE49-F238E27FC236}">
                <a16:creationId xmlns:a16="http://schemas.microsoft.com/office/drawing/2014/main" id="{552944E2-792F-CA82-6B9D-04CA38C7F2A1}"/>
              </a:ext>
            </a:extLst>
          </p:cNvPr>
          <p:cNvSpPr txBox="1"/>
          <p:nvPr/>
        </p:nvSpPr>
        <p:spPr>
          <a:xfrm>
            <a:off x="7965235" y="5320773"/>
            <a:ext cx="2813818" cy="48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ar-SA" sz="3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ترميز البيانات</a:t>
            </a:r>
            <a:endParaRPr sz="3000" dirty="0"/>
          </a:p>
        </p:txBody>
      </p:sp>
      <p:grpSp>
        <p:nvGrpSpPr>
          <p:cNvPr id="28" name="مجموعة 27">
            <a:extLst>
              <a:ext uri="{FF2B5EF4-FFF2-40B4-BE49-F238E27FC236}">
                <a16:creationId xmlns:a16="http://schemas.microsoft.com/office/drawing/2014/main" id="{260AB28C-1FDE-5C3C-4F2A-799C71338BA2}"/>
              </a:ext>
            </a:extLst>
          </p:cNvPr>
          <p:cNvGrpSpPr/>
          <p:nvPr/>
        </p:nvGrpSpPr>
        <p:grpSpPr>
          <a:xfrm>
            <a:off x="8177371" y="2266892"/>
            <a:ext cx="2253846" cy="2841738"/>
            <a:chOff x="7863859" y="2227703"/>
            <a:chExt cx="2253846" cy="2841738"/>
          </a:xfrm>
        </p:grpSpPr>
        <p:grpSp>
          <p:nvGrpSpPr>
            <p:cNvPr id="3" name="مجموعة 2">
              <a:extLst>
                <a:ext uri="{FF2B5EF4-FFF2-40B4-BE49-F238E27FC236}">
                  <a16:creationId xmlns:a16="http://schemas.microsoft.com/office/drawing/2014/main" id="{F2A79F5A-AB5D-2C17-CCAC-B85FD757B36E}"/>
                </a:ext>
              </a:extLst>
            </p:cNvPr>
            <p:cNvGrpSpPr/>
            <p:nvPr/>
          </p:nvGrpSpPr>
          <p:grpSpPr>
            <a:xfrm>
              <a:off x="7863859" y="2227703"/>
              <a:ext cx="2253846" cy="2841738"/>
              <a:chOff x="8843575" y="2345269"/>
              <a:chExt cx="2253846" cy="2841738"/>
            </a:xfrm>
          </p:grpSpPr>
          <p:grpSp>
            <p:nvGrpSpPr>
              <p:cNvPr id="4" name="مجموعة 3">
                <a:extLst>
                  <a:ext uri="{FF2B5EF4-FFF2-40B4-BE49-F238E27FC236}">
                    <a16:creationId xmlns:a16="http://schemas.microsoft.com/office/drawing/2014/main" id="{FACE36F1-47E8-748D-FCFD-F9CC6D4FF5AF}"/>
                  </a:ext>
                </a:extLst>
              </p:cNvPr>
              <p:cNvGrpSpPr/>
              <p:nvPr/>
            </p:nvGrpSpPr>
            <p:grpSpPr>
              <a:xfrm>
                <a:off x="8843575" y="2410584"/>
                <a:ext cx="2253846" cy="2768844"/>
                <a:chOff x="8657588" y="2136260"/>
                <a:chExt cx="2635778" cy="3238047"/>
              </a:xfrm>
            </p:grpSpPr>
            <p:pic>
              <p:nvPicPr>
                <p:cNvPr id="6" name="صورة 5">
                  <a:extLst>
                    <a:ext uri="{FF2B5EF4-FFF2-40B4-BE49-F238E27FC236}">
                      <a16:creationId xmlns:a16="http://schemas.microsoft.com/office/drawing/2014/main" id="{C12813AF-CC42-35CC-6540-53074CDDF5A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8876" t="10411" r="10103"/>
                <a:stretch/>
              </p:blipFill>
              <p:spPr>
                <a:xfrm>
                  <a:off x="8657588" y="2136260"/>
                  <a:ext cx="2635778" cy="3238047"/>
                </a:xfrm>
                <a:prstGeom prst="rect">
                  <a:avLst/>
                </a:prstGeom>
              </p:spPr>
            </p:pic>
            <p:sp>
              <p:nvSpPr>
                <p:cNvPr id="7" name="شكل بيضاوي 6">
                  <a:extLst>
                    <a:ext uri="{FF2B5EF4-FFF2-40B4-BE49-F238E27FC236}">
                      <a16:creationId xmlns:a16="http://schemas.microsoft.com/office/drawing/2014/main" id="{2531DC5C-038B-A243-B407-B9794A069FEA}"/>
                    </a:ext>
                  </a:extLst>
                </p:cNvPr>
                <p:cNvSpPr/>
                <p:nvPr/>
              </p:nvSpPr>
              <p:spPr>
                <a:xfrm>
                  <a:off x="9048289" y="2573383"/>
                  <a:ext cx="2031000" cy="2031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 dirty="0"/>
                </a:p>
              </p:txBody>
            </p:sp>
          </p:grpSp>
          <p:pic>
            <p:nvPicPr>
              <p:cNvPr id="5" name="صورة 4">
                <a:extLst>
                  <a:ext uri="{FF2B5EF4-FFF2-40B4-BE49-F238E27FC236}">
                    <a16:creationId xmlns:a16="http://schemas.microsoft.com/office/drawing/2014/main" id="{3E4CEFED-AC13-63AF-F6F8-0E14F2691E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609" r="36360"/>
              <a:stretch/>
            </p:blipFill>
            <p:spPr>
              <a:xfrm>
                <a:off x="9336568" y="2345269"/>
                <a:ext cx="1416145" cy="2841738"/>
              </a:xfrm>
              <a:prstGeom prst="rect">
                <a:avLst/>
              </a:prstGeom>
            </p:spPr>
          </p:pic>
        </p:grpSp>
        <p:sp>
          <p:nvSpPr>
            <p:cNvPr id="21" name="شكل بيضاوي 20">
              <a:extLst>
                <a:ext uri="{FF2B5EF4-FFF2-40B4-BE49-F238E27FC236}">
                  <a16:creationId xmlns:a16="http://schemas.microsoft.com/office/drawing/2014/main" id="{7946431B-6903-9103-4A47-85E479EFE9BF}"/>
                </a:ext>
              </a:extLst>
            </p:cNvPr>
            <p:cNvSpPr/>
            <p:nvPr/>
          </p:nvSpPr>
          <p:spPr>
            <a:xfrm>
              <a:off x="8261800" y="2721003"/>
              <a:ext cx="1652895" cy="165289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24" name="صورة 23">
              <a:extLst>
                <a:ext uri="{FF2B5EF4-FFF2-40B4-BE49-F238E27FC236}">
                  <a16:creationId xmlns:a16="http://schemas.microsoft.com/office/drawing/2014/main" id="{7B4F136A-C7F5-CB6C-E9C1-EDC4064AFD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694" t="32027" r="10833" b="22986"/>
            <a:stretch/>
          </p:blipFill>
          <p:spPr>
            <a:xfrm>
              <a:off x="8360426" y="2905843"/>
              <a:ext cx="1416145" cy="1258617"/>
            </a:xfrm>
            <a:prstGeom prst="rect">
              <a:avLst/>
            </a:prstGeom>
          </p:spPr>
        </p:pic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549F46C6-5071-5693-302C-D92116EBB32C}"/>
              </a:ext>
            </a:extLst>
          </p:cNvPr>
          <p:cNvGrpSpPr/>
          <p:nvPr/>
        </p:nvGrpSpPr>
        <p:grpSpPr>
          <a:xfrm>
            <a:off x="2092407" y="2235582"/>
            <a:ext cx="2253846" cy="2832840"/>
            <a:chOff x="1909525" y="2196393"/>
            <a:chExt cx="2253846" cy="2832840"/>
          </a:xfrm>
        </p:grpSpPr>
        <p:grpSp>
          <p:nvGrpSpPr>
            <p:cNvPr id="13" name="مجموعة 12">
              <a:extLst>
                <a:ext uri="{FF2B5EF4-FFF2-40B4-BE49-F238E27FC236}">
                  <a16:creationId xmlns:a16="http://schemas.microsoft.com/office/drawing/2014/main" id="{153C7310-C8D7-D243-2AAA-54CB1087DE9B}"/>
                </a:ext>
              </a:extLst>
            </p:cNvPr>
            <p:cNvGrpSpPr/>
            <p:nvPr/>
          </p:nvGrpSpPr>
          <p:grpSpPr>
            <a:xfrm>
              <a:off x="1909525" y="2196393"/>
              <a:ext cx="2253846" cy="2832840"/>
              <a:chOff x="5117523" y="2332206"/>
              <a:chExt cx="2253846" cy="2832840"/>
            </a:xfrm>
          </p:grpSpPr>
          <p:grpSp>
            <p:nvGrpSpPr>
              <p:cNvPr id="14" name="مجموعة 13">
                <a:extLst>
                  <a:ext uri="{FF2B5EF4-FFF2-40B4-BE49-F238E27FC236}">
                    <a16:creationId xmlns:a16="http://schemas.microsoft.com/office/drawing/2014/main" id="{3D321322-6171-C9B2-A4CD-FCEE4099B6CC}"/>
                  </a:ext>
                </a:extLst>
              </p:cNvPr>
              <p:cNvGrpSpPr/>
              <p:nvPr/>
            </p:nvGrpSpPr>
            <p:grpSpPr>
              <a:xfrm>
                <a:off x="5117523" y="2332206"/>
                <a:ext cx="2253846" cy="2832840"/>
                <a:chOff x="4931536" y="2057882"/>
                <a:chExt cx="2635778" cy="3312887"/>
              </a:xfrm>
            </p:grpSpPr>
            <p:pic>
              <p:nvPicPr>
                <p:cNvPr id="16" name="صورة 15">
                  <a:extLst>
                    <a:ext uri="{FF2B5EF4-FFF2-40B4-BE49-F238E27FC236}">
                      <a16:creationId xmlns:a16="http://schemas.microsoft.com/office/drawing/2014/main" id="{F3094479-5065-B221-3134-E016F7D9D7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8904" t="8401" r="10103"/>
                <a:stretch/>
              </p:blipFill>
              <p:spPr>
                <a:xfrm>
                  <a:off x="4931536" y="2057882"/>
                  <a:ext cx="2635778" cy="3312887"/>
                </a:xfrm>
                <a:prstGeom prst="rect">
                  <a:avLst/>
                </a:prstGeom>
              </p:spPr>
            </p:pic>
            <p:sp>
              <p:nvSpPr>
                <p:cNvPr id="17" name="شكل بيضاوي 16">
                  <a:extLst>
                    <a:ext uri="{FF2B5EF4-FFF2-40B4-BE49-F238E27FC236}">
                      <a16:creationId xmlns:a16="http://schemas.microsoft.com/office/drawing/2014/main" id="{1BF3E1DD-5E06-F393-2A3A-7EFB51B3525C}"/>
                    </a:ext>
                  </a:extLst>
                </p:cNvPr>
                <p:cNvSpPr/>
                <p:nvPr/>
              </p:nvSpPr>
              <p:spPr>
                <a:xfrm>
                  <a:off x="5282771" y="2573383"/>
                  <a:ext cx="2031000" cy="2031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 dirty="0"/>
                </a:p>
              </p:txBody>
            </p:sp>
          </p:grpSp>
          <p:pic>
            <p:nvPicPr>
              <p:cNvPr id="15" name="صورة 14">
                <a:extLst>
                  <a:ext uri="{FF2B5EF4-FFF2-40B4-BE49-F238E27FC236}">
                    <a16:creationId xmlns:a16="http://schemas.microsoft.com/office/drawing/2014/main" id="{FD7DE128-8B6C-8EAA-5D39-621EE76D513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22" t="15809" r="67692" b="36975"/>
              <a:stretch/>
            </p:blipFill>
            <p:spPr>
              <a:xfrm>
                <a:off x="5400968" y="2689706"/>
                <a:ext cx="1699637" cy="1480677"/>
              </a:xfrm>
              <a:prstGeom prst="rect">
                <a:avLst/>
              </a:prstGeom>
            </p:spPr>
          </p:pic>
        </p:grpSp>
        <p:sp>
          <p:nvSpPr>
            <p:cNvPr id="22" name="شكل بيضاوي 21">
              <a:extLst>
                <a:ext uri="{FF2B5EF4-FFF2-40B4-BE49-F238E27FC236}">
                  <a16:creationId xmlns:a16="http://schemas.microsoft.com/office/drawing/2014/main" id="{ED3C5EA5-C5DC-19AF-7281-9AE120D94FA6}"/>
                </a:ext>
              </a:extLst>
            </p:cNvPr>
            <p:cNvSpPr/>
            <p:nvPr/>
          </p:nvSpPr>
          <p:spPr>
            <a:xfrm>
              <a:off x="2277305" y="2653979"/>
              <a:ext cx="1672131" cy="167213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25" name="صورة 24">
              <a:extLst>
                <a:ext uri="{FF2B5EF4-FFF2-40B4-BE49-F238E27FC236}">
                  <a16:creationId xmlns:a16="http://schemas.microsoft.com/office/drawing/2014/main" id="{B753D65F-708D-EA6E-E687-3C4B5AA2E5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45" t="26913" r="55833" b="15959"/>
            <a:stretch/>
          </p:blipFill>
          <p:spPr>
            <a:xfrm>
              <a:off x="2322667" y="2721003"/>
              <a:ext cx="1511097" cy="1506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1268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1;p6">
            <a:extLst>
              <a:ext uri="{FF2B5EF4-FFF2-40B4-BE49-F238E27FC236}">
                <a16:creationId xmlns:a16="http://schemas.microsoft.com/office/drawing/2014/main" id="{B40C5532-893B-36CB-4C55-C687F6D08B9B}"/>
              </a:ext>
            </a:extLst>
          </p:cNvPr>
          <p:cNvSpPr/>
          <p:nvPr/>
        </p:nvSpPr>
        <p:spPr>
          <a:xfrm rot="16200000">
            <a:off x="-1013194" y="3153004"/>
            <a:ext cx="3173509" cy="551992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dirty="0">
                <a:solidFill>
                  <a:schemeClr val="bg1"/>
                </a:solidFill>
                <a:latin typeface="Sakkal Majalla"/>
                <a:ea typeface="Sakkal Majalla"/>
                <a:cs typeface="Sakkal Majalla"/>
                <a:sym typeface="Sakkal Majalla"/>
              </a:rPr>
              <a:t>تنمية مهارة التحليل و التقييم</a:t>
            </a:r>
            <a:endParaRPr sz="1100" dirty="0">
              <a:solidFill>
                <a:schemeClr val="bg1"/>
              </a:solidFill>
            </a:endParaRPr>
          </a:p>
        </p:txBody>
      </p:sp>
      <p:sp>
        <p:nvSpPr>
          <p:cNvPr id="3" name="Google Shape;125;p5">
            <a:extLst>
              <a:ext uri="{FF2B5EF4-FFF2-40B4-BE49-F238E27FC236}">
                <a16:creationId xmlns:a16="http://schemas.microsoft.com/office/drawing/2014/main" id="{CE38375F-AAAD-111D-44DB-B2488F757E94}"/>
              </a:ext>
            </a:extLst>
          </p:cNvPr>
          <p:cNvSpPr txBox="1">
            <a:spLocks/>
          </p:cNvSpPr>
          <p:nvPr/>
        </p:nvSpPr>
        <p:spPr>
          <a:xfrm>
            <a:off x="260" y="-12516"/>
            <a:ext cx="12192000" cy="2821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200000"/>
              </a:lnSpc>
              <a:spcBef>
                <a:spcPts val="0"/>
              </a:spcBef>
            </a:pPr>
            <a:r>
              <a:rPr lang="ar-SA" sz="4000" b="1" dirty="0">
                <a:solidFill>
                  <a:srgbClr val="ED7D31"/>
                </a:solidFill>
                <a:latin typeface="Calibri"/>
                <a:ea typeface="Calibri"/>
                <a:cs typeface="+mn-cs"/>
                <a:sym typeface="Calibri"/>
              </a:rPr>
              <a:t>ما ذا تعني الرموز الموجودة أمامك؟!</a:t>
            </a:r>
          </a:p>
          <a:p>
            <a:pPr lvl="0" algn="ctr">
              <a:lnSpc>
                <a:spcPct val="200000"/>
              </a:lnSpc>
              <a:spcBef>
                <a:spcPts val="0"/>
              </a:spcBef>
            </a:pPr>
            <a:r>
              <a:rPr lang="ar-SA" sz="4000" b="1" dirty="0">
                <a:solidFill>
                  <a:srgbClr val="ED7D31"/>
                </a:solidFill>
                <a:latin typeface="Calibri"/>
                <a:ea typeface="Calibri"/>
                <a:cs typeface="+mn-cs"/>
                <a:sym typeface="Calibri"/>
              </a:rPr>
              <a:t>عللي يتم كتابتها بهذا الشكل؟</a:t>
            </a:r>
            <a:endParaRPr lang="ar-SA" sz="4000" dirty="0">
              <a:solidFill>
                <a:srgbClr val="ED7D31"/>
              </a:solidFill>
              <a:cs typeface="+mn-cs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B7A45CA2-77C3-090F-0309-45F43ED702F9}"/>
              </a:ext>
            </a:extLst>
          </p:cNvPr>
          <p:cNvSpPr txBox="1"/>
          <p:nvPr/>
        </p:nvSpPr>
        <p:spPr>
          <a:xfrm>
            <a:off x="4023079" y="3390980"/>
            <a:ext cx="1746351" cy="861774"/>
          </a:xfrm>
          <a:prstGeom prst="rect">
            <a:avLst/>
          </a:prstGeom>
          <a:solidFill>
            <a:srgbClr val="065381"/>
          </a:solidFill>
          <a:ln>
            <a:solidFill>
              <a:srgbClr val="065381"/>
            </a:solidFill>
          </a:ln>
        </p:spPr>
        <p:txBody>
          <a:bodyPr wrap="square" rtlCol="1">
            <a:spAutoFit/>
          </a:bodyPr>
          <a:lstStyle/>
          <a:p>
            <a:r>
              <a:rPr lang="en-US" sz="5000" dirty="0">
                <a:solidFill>
                  <a:schemeClr val="bg1"/>
                </a:solidFill>
              </a:rPr>
              <a:t>DMM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7741AD8C-0149-3A98-7714-162C091C095A}"/>
              </a:ext>
            </a:extLst>
          </p:cNvPr>
          <p:cNvSpPr txBox="1"/>
          <p:nvPr/>
        </p:nvSpPr>
        <p:spPr>
          <a:xfrm>
            <a:off x="6879488" y="3390978"/>
            <a:ext cx="1746351" cy="861774"/>
          </a:xfrm>
          <a:prstGeom prst="rect">
            <a:avLst/>
          </a:prstGeom>
          <a:solidFill>
            <a:srgbClr val="065381"/>
          </a:solidFill>
          <a:ln>
            <a:solidFill>
              <a:srgbClr val="06538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5000" dirty="0">
                <a:solidFill>
                  <a:schemeClr val="bg1"/>
                </a:solidFill>
              </a:rPr>
              <a:t>SR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0DBDB3CB-06F4-BF5E-573C-EF3AE84B334C}"/>
              </a:ext>
            </a:extLst>
          </p:cNvPr>
          <p:cNvSpPr txBox="1"/>
          <p:nvPr/>
        </p:nvSpPr>
        <p:spPr>
          <a:xfrm>
            <a:off x="9748966" y="3373559"/>
            <a:ext cx="1746351" cy="861774"/>
          </a:xfrm>
          <a:prstGeom prst="rect">
            <a:avLst/>
          </a:prstGeom>
          <a:solidFill>
            <a:srgbClr val="065381"/>
          </a:solidFill>
          <a:ln>
            <a:solidFill>
              <a:srgbClr val="06538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5000" dirty="0">
                <a:solidFill>
                  <a:schemeClr val="bg1"/>
                </a:solidFill>
              </a:rPr>
              <a:t>EUR</a:t>
            </a:r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4972688D-3D4C-F91C-CED6-0743F84743FE}"/>
              </a:ext>
            </a:extLst>
          </p:cNvPr>
          <p:cNvGrpSpPr/>
          <p:nvPr/>
        </p:nvGrpSpPr>
        <p:grpSpPr>
          <a:xfrm>
            <a:off x="1146861" y="3390978"/>
            <a:ext cx="1746351" cy="861774"/>
            <a:chOff x="1146861" y="3390978"/>
            <a:chExt cx="1746351" cy="861774"/>
          </a:xfrm>
          <a:solidFill>
            <a:srgbClr val="065381"/>
          </a:solidFill>
        </p:grpSpPr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F42E44DD-CDCD-F57D-415C-A7018521888D}"/>
                </a:ext>
              </a:extLst>
            </p:cNvPr>
            <p:cNvSpPr txBox="1"/>
            <p:nvPr/>
          </p:nvSpPr>
          <p:spPr>
            <a:xfrm>
              <a:off x="1146861" y="3390978"/>
              <a:ext cx="1746351" cy="861774"/>
            </a:xfrm>
            <a:prstGeom prst="rect">
              <a:avLst/>
            </a:prstGeom>
            <a:grpFill/>
            <a:ln>
              <a:solidFill>
                <a:srgbClr val="065381"/>
              </a:solidFill>
            </a:ln>
          </p:spPr>
          <p:txBody>
            <a:bodyPr wrap="square" rtlCol="1">
              <a:spAutoFit/>
            </a:bodyPr>
            <a:lstStyle/>
            <a:p>
              <a:endParaRPr lang="en-US" sz="5000" dirty="0">
                <a:solidFill>
                  <a:srgbClr val="457FA1"/>
                </a:solidFill>
              </a:endParaRPr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C4281991-B74C-C945-42E9-109021223E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22" t="27809" r="60786" b="28952"/>
            <a:stretch/>
          </p:blipFill>
          <p:spPr>
            <a:xfrm>
              <a:off x="1556418" y="3405286"/>
              <a:ext cx="832532" cy="847466"/>
            </a:xfrm>
            <a:prstGeom prst="rect">
              <a:avLst/>
            </a:prstGeom>
            <a:grpFill/>
            <a:ln>
              <a:solidFill>
                <a:srgbClr val="065381"/>
              </a:solidFill>
            </a:ln>
          </p:spPr>
        </p:pic>
      </p:grpSp>
      <p:pic>
        <p:nvPicPr>
          <p:cNvPr id="10" name="صورة 9">
            <a:extLst>
              <a:ext uri="{FF2B5EF4-FFF2-40B4-BE49-F238E27FC236}">
                <a16:creationId xmlns:a16="http://schemas.microsoft.com/office/drawing/2014/main" id="{534C697D-1B57-9B59-E528-18655F55DE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286" t="13768" r="33893" b="5715"/>
          <a:stretch/>
        </p:blipFill>
        <p:spPr>
          <a:xfrm>
            <a:off x="5570932" y="4834716"/>
            <a:ext cx="1321185" cy="188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567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29;p26">
            <a:extLst>
              <a:ext uri="{FF2B5EF4-FFF2-40B4-BE49-F238E27FC236}">
                <a16:creationId xmlns:a16="http://schemas.microsoft.com/office/drawing/2014/main" id="{56F012FA-0570-50F0-9734-67858628D6E6}"/>
              </a:ext>
            </a:extLst>
          </p:cNvPr>
          <p:cNvSpPr/>
          <p:nvPr/>
        </p:nvSpPr>
        <p:spPr>
          <a:xfrm>
            <a:off x="1" y="1182131"/>
            <a:ext cx="12192000" cy="4378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600" b="1" dirty="0">
                <a:solidFill>
                  <a:srgbClr val="0070C0"/>
                </a:solidFill>
                <a:latin typeface="+mj-lt"/>
                <a:ea typeface="+mj-ea"/>
                <a:sym typeface="Calibri"/>
              </a:rPr>
              <a:t>تنظيم البيانات وترتيبها بطريقة محددة </a:t>
            </a:r>
          </a:p>
          <a:p>
            <a:pPr marL="0" marR="0" lvl="0" indent="0" algn="ct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600" dirty="0">
                <a:latin typeface="+mj-lt"/>
                <a:ea typeface="+mj-ea"/>
                <a:sym typeface="Calibri"/>
              </a:rPr>
              <a:t>وذلك باستخدام </a:t>
            </a:r>
            <a:r>
              <a:rPr lang="ar-SA" sz="3600" b="1" dirty="0">
                <a:solidFill>
                  <a:srgbClr val="0070C0"/>
                </a:solidFill>
                <a:latin typeface="+mj-lt"/>
                <a:ea typeface="+mj-ea"/>
                <a:sym typeface="Calibri"/>
              </a:rPr>
              <a:t>رموز</a:t>
            </a:r>
            <a:r>
              <a:rPr lang="ar-SA" sz="3600" dirty="0">
                <a:latin typeface="+mj-lt"/>
                <a:ea typeface="+mj-ea"/>
                <a:sym typeface="Calibri"/>
              </a:rPr>
              <a:t> مختلفة مثل الأرقام أو الحروف أو الكلمات القصيرة،</a:t>
            </a:r>
            <a:endParaRPr sz="3600" dirty="0">
              <a:latin typeface="+mj-lt"/>
              <a:ea typeface="+mj-ea"/>
            </a:endParaRPr>
          </a:p>
          <a:p>
            <a:pPr marL="0" marR="0" lvl="0" indent="0" algn="ct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600" dirty="0">
                <a:latin typeface="+mj-lt"/>
                <a:ea typeface="+mj-ea"/>
                <a:sym typeface="Calibri"/>
              </a:rPr>
              <a:t>والتي تصف سياقا معينًا أو تعبر عن عبـارة أو فقـرة بأكملها </a:t>
            </a:r>
            <a:endParaRPr sz="3600" dirty="0">
              <a:latin typeface="+mj-lt"/>
              <a:ea typeface="+mj-ea"/>
            </a:endParaRPr>
          </a:p>
          <a:p>
            <a:pPr marL="0" marR="0" lvl="0" indent="0" algn="ct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dk1"/>
              </a:solidFill>
              <a:latin typeface="Calibri"/>
              <a:ea typeface="Calibri"/>
              <a:sym typeface="Calibri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71E1C8DE-7C37-FC7A-75BA-3AA7D53252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00" t="36161" r="25624" b="8889"/>
          <a:stretch/>
        </p:blipFill>
        <p:spPr>
          <a:xfrm>
            <a:off x="4360209" y="4638341"/>
            <a:ext cx="3314700" cy="2075056"/>
          </a:xfrm>
          <a:prstGeom prst="rect">
            <a:avLst/>
          </a:prstGeom>
        </p:spPr>
      </p:pic>
      <p:sp>
        <p:nvSpPr>
          <p:cNvPr id="5" name="Google Shape;151;p6">
            <a:extLst>
              <a:ext uri="{FF2B5EF4-FFF2-40B4-BE49-F238E27FC236}">
                <a16:creationId xmlns:a16="http://schemas.microsoft.com/office/drawing/2014/main" id="{747E148F-BE36-1B2B-B9AE-32FF7268086B}"/>
              </a:ext>
            </a:extLst>
          </p:cNvPr>
          <p:cNvSpPr/>
          <p:nvPr/>
        </p:nvSpPr>
        <p:spPr>
          <a:xfrm>
            <a:off x="2190334" y="304781"/>
            <a:ext cx="7758954" cy="913308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400" b="1" dirty="0">
                <a:solidFill>
                  <a:schemeClr val="lt1"/>
                </a:solidFill>
                <a:latin typeface="Sakkal Majalla"/>
                <a:ea typeface="Sakkal Majalla"/>
                <a:sym typeface="Sakkal Majalla"/>
              </a:rPr>
              <a:t>تـــرمــيـــز  البـــــيـانات</a:t>
            </a:r>
            <a:endParaRPr sz="4400" b="1" dirty="0">
              <a:solidFill>
                <a:schemeClr val="lt1"/>
              </a:solidFill>
              <a:latin typeface="Sakkal Majalla"/>
              <a:ea typeface="Sakkal Majalla"/>
            </a:endParaRPr>
          </a:p>
        </p:txBody>
      </p:sp>
    </p:spTree>
    <p:extLst>
      <p:ext uri="{BB962C8B-B14F-4D97-AF65-F5344CB8AC3E}">
        <p14:creationId xmlns:p14="http://schemas.microsoft.com/office/powerpoint/2010/main" val="4281329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03;p19">
            <a:extLst>
              <a:ext uri="{FF2B5EF4-FFF2-40B4-BE49-F238E27FC236}">
                <a16:creationId xmlns:a16="http://schemas.microsoft.com/office/drawing/2014/main" id="{B448C514-1E11-5DF5-71A8-F7DE8366D3D9}"/>
              </a:ext>
            </a:extLst>
          </p:cNvPr>
          <p:cNvSpPr txBox="1"/>
          <p:nvPr/>
        </p:nvSpPr>
        <p:spPr>
          <a:xfrm>
            <a:off x="-114300" y="1935923"/>
            <a:ext cx="12458700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200000"/>
              </a:lnSpc>
            </a:pPr>
            <a:r>
              <a:rPr lang="ar-SA" sz="3600" dirty="0">
                <a:ea typeface="Calibri"/>
                <a:sym typeface="Calibri"/>
              </a:rPr>
              <a:t>وضع اتحاد النقل الجوي الدولي</a:t>
            </a:r>
            <a:r>
              <a:rPr lang="en-US" sz="3600" dirty="0">
                <a:ea typeface="Calibri"/>
                <a:sym typeface="Calibri"/>
              </a:rPr>
              <a:t>IATA</a:t>
            </a:r>
            <a:r>
              <a:rPr lang="ar-SA" sz="3600" dirty="0">
                <a:ea typeface="Calibri"/>
                <a:sym typeface="Calibri"/>
              </a:rPr>
              <a:t> رمزا مكونـا مـن </a:t>
            </a:r>
            <a:r>
              <a:rPr lang="ar-SA" sz="3600" b="1" dirty="0">
                <a:solidFill>
                  <a:srgbClr val="0070C0"/>
                </a:solidFill>
                <a:ea typeface="Calibri"/>
                <a:sym typeface="Calibri"/>
              </a:rPr>
              <a:t>ثلاثة حروف </a:t>
            </a:r>
            <a:r>
              <a:rPr lang="ar-SA" sz="3600" dirty="0">
                <a:ea typeface="Calibri"/>
                <a:sym typeface="Calibri"/>
              </a:rPr>
              <a:t>يحدد </a:t>
            </a:r>
          </a:p>
          <a:p>
            <a:pPr lvl="0" algn="ctr">
              <a:lnSpc>
                <a:spcPct val="200000"/>
              </a:lnSpc>
            </a:pPr>
            <a:r>
              <a:rPr lang="ar-SA" sz="3600" b="1" dirty="0">
                <a:solidFill>
                  <a:srgbClr val="0070C0"/>
                </a:solidFill>
                <a:ea typeface="Calibri"/>
                <a:sym typeface="Calibri"/>
              </a:rPr>
              <a:t>اسم المطار </a:t>
            </a:r>
            <a:r>
              <a:rPr lang="ar-SA" sz="3600" dirty="0">
                <a:ea typeface="Calibri"/>
                <a:sym typeface="Calibri"/>
              </a:rPr>
              <a:t>يمكن البحث عن تذاكر الطيران على الإنترنت باستخدام رمز المطار</a:t>
            </a:r>
          </a:p>
          <a:p>
            <a:pPr lvl="0" algn="ctr">
              <a:lnSpc>
                <a:spcPct val="200000"/>
              </a:lnSpc>
            </a:pPr>
            <a:r>
              <a:rPr lang="ar-SA" sz="3600" dirty="0">
                <a:ea typeface="Calibri"/>
                <a:sym typeface="Calibri"/>
              </a:rPr>
              <a:t>و يوجد كذلك على </a:t>
            </a:r>
            <a:r>
              <a:rPr lang="ar-SA" sz="3600" b="1" dirty="0">
                <a:solidFill>
                  <a:srgbClr val="0070C0"/>
                </a:solidFill>
                <a:ea typeface="Calibri"/>
                <a:sym typeface="Calibri"/>
              </a:rPr>
              <a:t>بطاقات الأمتعة</a:t>
            </a:r>
            <a:r>
              <a:rPr lang="ar-SA" sz="3600" dirty="0">
                <a:ea typeface="Calibri"/>
                <a:sym typeface="Calibri"/>
              </a:rPr>
              <a:t> التي يتم إلصاقها بالحقائب</a:t>
            </a:r>
          </a:p>
        </p:txBody>
      </p:sp>
      <p:sp>
        <p:nvSpPr>
          <p:cNvPr id="4" name="Google Shape;151;p6">
            <a:extLst>
              <a:ext uri="{FF2B5EF4-FFF2-40B4-BE49-F238E27FC236}">
                <a16:creationId xmlns:a16="http://schemas.microsoft.com/office/drawing/2014/main" id="{9E32A9CB-05BB-EEF6-E466-6872793F2238}"/>
              </a:ext>
            </a:extLst>
          </p:cNvPr>
          <p:cNvSpPr/>
          <p:nvPr/>
        </p:nvSpPr>
        <p:spPr>
          <a:xfrm>
            <a:off x="2216523" y="1484847"/>
            <a:ext cx="7758954" cy="913308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000" b="1" dirty="0">
                <a:solidFill>
                  <a:srgbClr val="ED7D31"/>
                </a:solidFill>
                <a:latin typeface="Sakkal Majalla"/>
                <a:ea typeface="Sakkal Majalla"/>
                <a:sym typeface="Sakkal Majalla"/>
              </a:rPr>
              <a:t>1- رموز المطارات</a:t>
            </a:r>
            <a:endParaRPr sz="1600" dirty="0">
              <a:solidFill>
                <a:srgbClr val="ED7D31"/>
              </a:solidFill>
            </a:endParaRPr>
          </a:p>
        </p:txBody>
      </p: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A025F8D5-9AF0-AA65-72EB-F889DA9A18E3}"/>
              </a:ext>
            </a:extLst>
          </p:cNvPr>
          <p:cNvGrpSpPr/>
          <p:nvPr/>
        </p:nvGrpSpPr>
        <p:grpSpPr>
          <a:xfrm>
            <a:off x="4663336" y="5230209"/>
            <a:ext cx="2865328" cy="1607478"/>
            <a:chOff x="4388784" y="5030837"/>
            <a:chExt cx="3257550" cy="1697281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E4F785E6-2481-5066-554A-6ADB3675DA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3281" t="28229" r="24219" b="23142"/>
            <a:stretch/>
          </p:blipFill>
          <p:spPr>
            <a:xfrm>
              <a:off x="4388784" y="5030837"/>
              <a:ext cx="3257550" cy="1697281"/>
            </a:xfrm>
            <a:prstGeom prst="rect">
              <a:avLst/>
            </a:prstGeom>
          </p:spPr>
        </p:pic>
        <p:sp>
          <p:nvSpPr>
            <p:cNvPr id="6" name="مستطيل 5">
              <a:extLst>
                <a:ext uri="{FF2B5EF4-FFF2-40B4-BE49-F238E27FC236}">
                  <a16:creationId xmlns:a16="http://schemas.microsoft.com/office/drawing/2014/main" id="{8A867EB1-0FA0-BFD6-6A9E-8F3EAB5FFF21}"/>
                </a:ext>
              </a:extLst>
            </p:cNvPr>
            <p:cNvSpPr/>
            <p:nvPr/>
          </p:nvSpPr>
          <p:spPr>
            <a:xfrm>
              <a:off x="5903259" y="5581650"/>
              <a:ext cx="916641" cy="609600"/>
            </a:xfrm>
            <a:prstGeom prst="rect">
              <a:avLst/>
            </a:prstGeom>
            <a:solidFill>
              <a:srgbClr val="EBE6ED"/>
            </a:solidFill>
            <a:ln>
              <a:solidFill>
                <a:srgbClr val="EBE6E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2000" b="1" dirty="0">
                  <a:solidFill>
                    <a:srgbClr val="0070C0"/>
                  </a:solidFill>
                </a:rPr>
                <a:t>DMM</a:t>
              </a:r>
              <a:endParaRPr lang="ar-SA" sz="2000" b="1" dirty="0">
                <a:solidFill>
                  <a:srgbClr val="0070C0"/>
                </a:solidFill>
              </a:endParaRPr>
            </a:p>
          </p:txBody>
        </p:sp>
        <p:sp>
          <p:nvSpPr>
            <p:cNvPr id="7" name="مستطيل 6">
              <a:extLst>
                <a:ext uri="{FF2B5EF4-FFF2-40B4-BE49-F238E27FC236}">
                  <a16:creationId xmlns:a16="http://schemas.microsoft.com/office/drawing/2014/main" id="{8DA211A3-4ED1-2382-0B1E-7D3DA69D4224}"/>
                </a:ext>
              </a:extLst>
            </p:cNvPr>
            <p:cNvSpPr/>
            <p:nvPr/>
          </p:nvSpPr>
          <p:spPr>
            <a:xfrm>
              <a:off x="4622146" y="5574678"/>
              <a:ext cx="764241" cy="609600"/>
            </a:xfrm>
            <a:prstGeom prst="rect">
              <a:avLst/>
            </a:prstGeom>
            <a:solidFill>
              <a:srgbClr val="EBE6ED"/>
            </a:solidFill>
            <a:ln>
              <a:solidFill>
                <a:srgbClr val="EBE6E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2000" b="1" dirty="0">
                  <a:solidFill>
                    <a:srgbClr val="0070C0"/>
                  </a:solidFill>
                </a:rPr>
                <a:t>JED</a:t>
              </a:r>
              <a:endParaRPr lang="ar-SA" sz="2000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9" name="Google Shape;151;p6">
            <a:extLst>
              <a:ext uri="{FF2B5EF4-FFF2-40B4-BE49-F238E27FC236}">
                <a16:creationId xmlns:a16="http://schemas.microsoft.com/office/drawing/2014/main" id="{43BDFA10-CBAC-5473-B83B-BBA2B923BBA5}"/>
              </a:ext>
            </a:extLst>
          </p:cNvPr>
          <p:cNvSpPr/>
          <p:nvPr/>
        </p:nvSpPr>
        <p:spPr>
          <a:xfrm>
            <a:off x="2190334" y="304781"/>
            <a:ext cx="7758954" cy="913308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400" b="1" dirty="0">
                <a:solidFill>
                  <a:schemeClr val="lt1"/>
                </a:solidFill>
                <a:latin typeface="Sakkal Majalla"/>
                <a:ea typeface="Sakkal Majalla"/>
                <a:sym typeface="Sakkal Majalla"/>
              </a:rPr>
              <a:t>أمثلة لتـــرمــيـــز  البـــــيـانات</a:t>
            </a:r>
            <a:endParaRPr sz="4400" b="1" dirty="0">
              <a:solidFill>
                <a:schemeClr val="lt1"/>
              </a:solidFill>
              <a:latin typeface="Sakkal Majalla"/>
              <a:ea typeface="Sakkal Majalla"/>
            </a:endParaRPr>
          </a:p>
        </p:txBody>
      </p:sp>
    </p:spTree>
    <p:extLst>
      <p:ext uri="{BB962C8B-B14F-4D97-AF65-F5344CB8AC3E}">
        <p14:creationId xmlns:p14="http://schemas.microsoft.com/office/powerpoint/2010/main" val="2821972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93EB6D02-2C1F-41FB-AA43-5FD56F0A68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86" t="13768" r="33893" b="5715"/>
          <a:stretch/>
        </p:blipFill>
        <p:spPr>
          <a:xfrm>
            <a:off x="5357367" y="4706425"/>
            <a:ext cx="1477266" cy="2102569"/>
          </a:xfrm>
          <a:prstGeom prst="rect">
            <a:avLst/>
          </a:prstGeom>
        </p:spPr>
      </p:pic>
      <p:sp>
        <p:nvSpPr>
          <p:cNvPr id="3" name="Google Shape;151;p6">
            <a:extLst>
              <a:ext uri="{FF2B5EF4-FFF2-40B4-BE49-F238E27FC236}">
                <a16:creationId xmlns:a16="http://schemas.microsoft.com/office/drawing/2014/main" id="{035EBE65-10AB-37C3-6885-40CA61A0AD91}"/>
              </a:ext>
            </a:extLst>
          </p:cNvPr>
          <p:cNvSpPr/>
          <p:nvPr/>
        </p:nvSpPr>
        <p:spPr>
          <a:xfrm rot="16200000">
            <a:off x="-1013194" y="3153004"/>
            <a:ext cx="3173509" cy="551992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dirty="0">
                <a:solidFill>
                  <a:schemeClr val="bg1"/>
                </a:solidFill>
                <a:latin typeface="Sakkal Majalla"/>
                <a:ea typeface="Sakkal Majalla"/>
                <a:cs typeface="Sakkal Majalla"/>
                <a:sym typeface="Sakkal Majalla"/>
              </a:rPr>
              <a:t>تنمية مهارة الاستنتاج</a:t>
            </a:r>
            <a:endParaRPr sz="1100" dirty="0">
              <a:solidFill>
                <a:schemeClr val="bg1"/>
              </a:solidFill>
            </a:endParaRPr>
          </a:p>
        </p:txBody>
      </p:sp>
      <p:sp>
        <p:nvSpPr>
          <p:cNvPr id="4" name="Google Shape;125;p5">
            <a:extLst>
              <a:ext uri="{FF2B5EF4-FFF2-40B4-BE49-F238E27FC236}">
                <a16:creationId xmlns:a16="http://schemas.microsoft.com/office/drawing/2014/main" id="{E82735FF-521E-5155-E481-8AC9E4AD7217}"/>
              </a:ext>
            </a:extLst>
          </p:cNvPr>
          <p:cNvSpPr txBox="1">
            <a:spLocks/>
          </p:cNvSpPr>
          <p:nvPr/>
        </p:nvSpPr>
        <p:spPr>
          <a:xfrm>
            <a:off x="260" y="25584"/>
            <a:ext cx="12192000" cy="2821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50000"/>
              </a:lnSpc>
              <a:spcBef>
                <a:spcPts val="0"/>
              </a:spcBef>
            </a:pPr>
            <a:r>
              <a:rPr lang="ar-SA" sz="4000" b="1" dirty="0">
                <a:solidFill>
                  <a:srgbClr val="ED7D31"/>
                </a:solidFill>
                <a:latin typeface="Calibri"/>
                <a:ea typeface="Calibri"/>
                <a:cs typeface="Calibri"/>
                <a:sym typeface="Calibri"/>
              </a:rPr>
              <a:t>أمامك رموز لبعض المطارات في السعودية</a:t>
            </a:r>
            <a:endParaRPr lang="ar-SA" sz="4000" b="1" dirty="0">
              <a:solidFill>
                <a:srgbClr val="ED7D31"/>
              </a:solidFill>
              <a:latin typeface="Calibri"/>
              <a:ea typeface="Calibri"/>
              <a:cs typeface="Calibri"/>
            </a:endParaRPr>
          </a:p>
          <a:p>
            <a:pPr lvl="0" algn="ctr">
              <a:lnSpc>
                <a:spcPct val="150000"/>
              </a:lnSpc>
              <a:spcBef>
                <a:spcPts val="0"/>
              </a:spcBef>
            </a:pPr>
            <a:r>
              <a:rPr lang="ar-SA" sz="4000" b="1" dirty="0">
                <a:solidFill>
                  <a:srgbClr val="ED7D31"/>
                </a:solidFill>
                <a:latin typeface="Calibri"/>
                <a:ea typeface="Calibri"/>
                <a:cs typeface="Calibri"/>
                <a:sym typeface="Calibri"/>
              </a:rPr>
              <a:t>تعرفي من الرمز على اسم المطار و أين يقع ؟! </a:t>
            </a:r>
            <a:endParaRPr lang="ar-SA" sz="4000" b="1" dirty="0">
              <a:solidFill>
                <a:srgbClr val="ED7D31"/>
              </a:solidFill>
              <a:latin typeface="Calibri"/>
              <a:ea typeface="Calibri"/>
              <a:cs typeface="Calibri"/>
            </a:endParaRPr>
          </a:p>
          <a:p>
            <a:pPr lvl="0" algn="ctr">
              <a:lnSpc>
                <a:spcPct val="150000"/>
              </a:lnSpc>
              <a:spcBef>
                <a:spcPts val="0"/>
              </a:spcBef>
            </a:pPr>
            <a:endParaRPr lang="ar-SA" sz="4000" b="1" dirty="0">
              <a:solidFill>
                <a:srgbClr val="ED7D3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543;p28">
            <a:extLst>
              <a:ext uri="{FF2B5EF4-FFF2-40B4-BE49-F238E27FC236}">
                <a16:creationId xmlns:a16="http://schemas.microsoft.com/office/drawing/2014/main" id="{ECF737DA-D6C8-A3B2-CB32-98DDA8211084}"/>
              </a:ext>
            </a:extLst>
          </p:cNvPr>
          <p:cNvSpPr/>
          <p:nvPr/>
        </p:nvSpPr>
        <p:spPr>
          <a:xfrm>
            <a:off x="6949814" y="2339175"/>
            <a:ext cx="3174417" cy="511693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الرمز</a:t>
            </a:r>
            <a:endParaRPr/>
          </a:p>
        </p:txBody>
      </p:sp>
      <p:sp>
        <p:nvSpPr>
          <p:cNvPr id="6" name="Google Shape;544;p28">
            <a:extLst>
              <a:ext uri="{FF2B5EF4-FFF2-40B4-BE49-F238E27FC236}">
                <a16:creationId xmlns:a16="http://schemas.microsoft.com/office/drawing/2014/main" id="{C05FDA4E-C2FD-3CAA-FA7D-2DF1FF5E6EEC}"/>
              </a:ext>
            </a:extLst>
          </p:cNvPr>
          <p:cNvSpPr/>
          <p:nvPr/>
        </p:nvSpPr>
        <p:spPr>
          <a:xfrm>
            <a:off x="2575875" y="2347458"/>
            <a:ext cx="3174417" cy="511693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المطار</a:t>
            </a:r>
            <a:endParaRPr/>
          </a:p>
        </p:txBody>
      </p:sp>
      <p:sp>
        <p:nvSpPr>
          <p:cNvPr id="7" name="Google Shape;545;p28">
            <a:extLst>
              <a:ext uri="{FF2B5EF4-FFF2-40B4-BE49-F238E27FC236}">
                <a16:creationId xmlns:a16="http://schemas.microsoft.com/office/drawing/2014/main" id="{E73F6934-5944-9F89-F4EB-B250E77ACA6E}"/>
              </a:ext>
            </a:extLst>
          </p:cNvPr>
          <p:cNvSpPr/>
          <p:nvPr/>
        </p:nvSpPr>
        <p:spPr>
          <a:xfrm>
            <a:off x="6900786" y="2963420"/>
            <a:ext cx="3174417" cy="511693"/>
          </a:xfrm>
          <a:prstGeom prst="roundRect">
            <a:avLst>
              <a:gd name="adj" fmla="val 16667"/>
            </a:avLst>
          </a:prstGeom>
          <a:solidFill>
            <a:srgbClr val="ED7D31"/>
          </a:solidFill>
          <a:ln w="12700" cap="flat" cmpd="sng">
            <a:solidFill>
              <a:srgbClr val="F9A82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DMM</a:t>
            </a:r>
            <a:endParaRPr sz="20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546;p28">
            <a:extLst>
              <a:ext uri="{FF2B5EF4-FFF2-40B4-BE49-F238E27FC236}">
                <a16:creationId xmlns:a16="http://schemas.microsoft.com/office/drawing/2014/main" id="{0486FDA5-9E9E-5CD2-DA91-3B2E35FA16F6}"/>
              </a:ext>
            </a:extLst>
          </p:cNvPr>
          <p:cNvSpPr/>
          <p:nvPr/>
        </p:nvSpPr>
        <p:spPr>
          <a:xfrm>
            <a:off x="2524431" y="2958655"/>
            <a:ext cx="3174417" cy="51169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مطار الملك فهد الدولي</a:t>
            </a:r>
            <a:endParaRPr dirty="0"/>
          </a:p>
        </p:txBody>
      </p:sp>
      <p:sp>
        <p:nvSpPr>
          <p:cNvPr id="9" name="Google Shape;547;p28">
            <a:extLst>
              <a:ext uri="{FF2B5EF4-FFF2-40B4-BE49-F238E27FC236}">
                <a16:creationId xmlns:a16="http://schemas.microsoft.com/office/drawing/2014/main" id="{C072BE60-DCD5-C2DA-7266-81EE0FDA5498}"/>
              </a:ext>
            </a:extLst>
          </p:cNvPr>
          <p:cNvSpPr/>
          <p:nvPr/>
        </p:nvSpPr>
        <p:spPr>
          <a:xfrm>
            <a:off x="6900786" y="3584165"/>
            <a:ext cx="3174417" cy="511693"/>
          </a:xfrm>
          <a:prstGeom prst="roundRect">
            <a:avLst>
              <a:gd name="adj" fmla="val 16667"/>
            </a:avLst>
          </a:prstGeom>
          <a:solidFill>
            <a:srgbClr val="ED7D31"/>
          </a:solidFill>
          <a:ln w="12700" cap="flat" cmpd="sng">
            <a:solidFill>
              <a:srgbClr val="F9A82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JED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548;p28">
            <a:extLst>
              <a:ext uri="{FF2B5EF4-FFF2-40B4-BE49-F238E27FC236}">
                <a16:creationId xmlns:a16="http://schemas.microsoft.com/office/drawing/2014/main" id="{73BFE4FC-3BBE-1C25-FDF4-A50B0C05AB94}"/>
              </a:ext>
            </a:extLst>
          </p:cNvPr>
          <p:cNvSpPr/>
          <p:nvPr/>
        </p:nvSpPr>
        <p:spPr>
          <a:xfrm>
            <a:off x="2524431" y="3579400"/>
            <a:ext cx="3174417" cy="51169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مطار الملك عبد العزيز الدولي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549;p28">
            <a:extLst>
              <a:ext uri="{FF2B5EF4-FFF2-40B4-BE49-F238E27FC236}">
                <a16:creationId xmlns:a16="http://schemas.microsoft.com/office/drawing/2014/main" id="{7DC9A1D8-2671-F4BC-9A03-11E00D73BFEC}"/>
              </a:ext>
            </a:extLst>
          </p:cNvPr>
          <p:cNvSpPr/>
          <p:nvPr/>
        </p:nvSpPr>
        <p:spPr>
          <a:xfrm>
            <a:off x="6900786" y="4269052"/>
            <a:ext cx="3174417" cy="511693"/>
          </a:xfrm>
          <a:prstGeom prst="roundRect">
            <a:avLst>
              <a:gd name="adj" fmla="val 16667"/>
            </a:avLst>
          </a:prstGeom>
          <a:solidFill>
            <a:srgbClr val="ED7D31"/>
          </a:solidFill>
          <a:ln w="12700" cap="flat" cmpd="sng">
            <a:solidFill>
              <a:srgbClr val="F9A82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RUH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550;p28">
            <a:extLst>
              <a:ext uri="{FF2B5EF4-FFF2-40B4-BE49-F238E27FC236}">
                <a16:creationId xmlns:a16="http://schemas.microsoft.com/office/drawing/2014/main" id="{E1B182C6-E393-CDC5-3D17-2A447EE25295}"/>
              </a:ext>
            </a:extLst>
          </p:cNvPr>
          <p:cNvSpPr/>
          <p:nvPr/>
        </p:nvSpPr>
        <p:spPr>
          <a:xfrm>
            <a:off x="2524431" y="4264287"/>
            <a:ext cx="3174417" cy="51169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مطار الملك خالد الدولي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80360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9465</TotalTime>
  <Words>1286</Words>
  <Application>Microsoft Office PowerPoint</Application>
  <PresentationFormat>شاشة عريضة</PresentationFormat>
  <Paragraphs>230</Paragraphs>
  <Slides>37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37</vt:i4>
      </vt:variant>
    </vt:vector>
  </HeadingPairs>
  <TitlesOfParts>
    <vt:vector size="44" baseType="lpstr">
      <vt:lpstr>A Jannat LT</vt:lpstr>
      <vt:lpstr>Arial</vt:lpstr>
      <vt:lpstr>Calibri</vt:lpstr>
      <vt:lpstr>Calibri Light</vt:lpstr>
      <vt:lpstr>Calisto MT</vt:lpstr>
      <vt:lpstr>Sakkal Majalla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أريج العنزي</dc:creator>
  <cp:lastModifiedBy>أريج العنزي</cp:lastModifiedBy>
  <cp:revision>41</cp:revision>
  <dcterms:created xsi:type="dcterms:W3CDTF">2023-07-17T20:45:41Z</dcterms:created>
  <dcterms:modified xsi:type="dcterms:W3CDTF">2023-07-28T02:46:33Z</dcterms:modified>
</cp:coreProperties>
</file>