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97" r:id="rId2"/>
    <p:sldId id="257" r:id="rId3"/>
    <p:sldId id="398" r:id="rId4"/>
    <p:sldId id="415" r:id="rId5"/>
    <p:sldId id="417" r:id="rId6"/>
    <p:sldId id="416" r:id="rId7"/>
    <p:sldId id="399" r:id="rId8"/>
    <p:sldId id="426" r:id="rId9"/>
    <p:sldId id="401" r:id="rId10"/>
    <p:sldId id="418" r:id="rId11"/>
    <p:sldId id="419" r:id="rId12"/>
    <p:sldId id="400" r:id="rId13"/>
    <p:sldId id="402" r:id="rId14"/>
    <p:sldId id="420" r:id="rId15"/>
    <p:sldId id="412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D050"/>
    <a:srgbClr val="ACAAAA"/>
    <a:srgbClr val="EFEEEE"/>
    <a:srgbClr val="2FAB99"/>
    <a:srgbClr val="06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>
        <p:guide orient="horz" pos="16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الأول الثانوي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3739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3739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3739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3739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تقنية رقمية 1 - 1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موقع ويب بلغة </a:t>
            </a:r>
            <a:r>
              <a:rPr 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عبدالله خالد البداح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3739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36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CE2796D-7EB5-4E2B-854C-32665A040449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B11EB8B-4BC1-4573-B01E-A75BDD00C0F6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5489F88-9BEB-4B0A-954D-0627DB247148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B881D1-FBAB-4329-A292-C7557DB36CF7}"/>
              </a:ext>
            </a:extLst>
          </p:cNvPr>
          <p:cNvSpPr txBox="1"/>
          <p:nvPr/>
        </p:nvSpPr>
        <p:spPr>
          <a:xfrm>
            <a:off x="2629250" y="2638437"/>
            <a:ext cx="3878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إيجابيات وسلبيات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رسم 7" descr="علامة الإبهام لأعلى مع تعبئة خالصة">
            <a:extLst>
              <a:ext uri="{FF2B5EF4-FFF2-40B4-BE49-F238E27FC236}">
                <a16:creationId xmlns:a16="http://schemas.microsoft.com/office/drawing/2014/main" id="{50DAC9E0-F2ED-4839-896F-895AF1979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5214" y="2384303"/>
            <a:ext cx="914400" cy="914400"/>
          </a:xfrm>
          <a:prstGeom prst="rect">
            <a:avLst/>
          </a:prstGeom>
        </p:spPr>
      </p:pic>
      <p:pic>
        <p:nvPicPr>
          <p:cNvPr id="9" name="رسم 8" descr="علامة الإبهام لأعلى مع تعبئة خالصة">
            <a:extLst>
              <a:ext uri="{FF2B5EF4-FFF2-40B4-BE49-F238E27FC236}">
                <a16:creationId xmlns:a16="http://schemas.microsoft.com/office/drawing/2014/main" id="{49B9DFF1-CD0E-4BED-91BB-7FEC77D93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446941" y="2568950"/>
            <a:ext cx="914400" cy="9144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139E815-99BA-4507-83DD-EB52C38C6F58}"/>
              </a:ext>
            </a:extLst>
          </p:cNvPr>
          <p:cNvSpPr txBox="1"/>
          <p:nvPr/>
        </p:nvSpPr>
        <p:spPr>
          <a:xfrm>
            <a:off x="5912690" y="3822766"/>
            <a:ext cx="1600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92D050"/>
                </a:solidFill>
                <a:latin typeface="Sakkal Majalla" panose="02000000000000000000" pitchFamily="2" charset="-78"/>
                <a:cs typeface="(AH) Manal Black" pitchFamily="2" charset="-78"/>
              </a:rPr>
              <a:t>شائعة الاستخدام</a:t>
            </a:r>
            <a:endParaRPr lang="ar-SA" dirty="0">
              <a:solidFill>
                <a:srgbClr val="92D050"/>
              </a:solidFill>
              <a:cs typeface="(AH) Manal Black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6CB3468-C559-441C-89E2-DCC861C6A44E}"/>
              </a:ext>
            </a:extLst>
          </p:cNvPr>
          <p:cNvSpPr txBox="1"/>
          <p:nvPr/>
        </p:nvSpPr>
        <p:spPr>
          <a:xfrm>
            <a:off x="5539650" y="4665286"/>
            <a:ext cx="2346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92D050"/>
                </a:solidFill>
                <a:latin typeface="Sakkal Majalla" panose="02000000000000000000" pitchFamily="2" charset="-78"/>
                <a:cs typeface="(AH) Manal Black" pitchFamily="2" charset="-78"/>
              </a:rPr>
              <a:t>مدعومة من معظم المتصفحات</a:t>
            </a:r>
            <a:endParaRPr lang="ar-SA" dirty="0">
              <a:solidFill>
                <a:srgbClr val="92D050"/>
              </a:solidFill>
              <a:cs typeface="(AH) Manal Black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57C390F-D3DE-4548-9E02-591F6EEDE96A}"/>
              </a:ext>
            </a:extLst>
          </p:cNvPr>
          <p:cNvSpPr txBox="1"/>
          <p:nvPr/>
        </p:nvSpPr>
        <p:spPr>
          <a:xfrm>
            <a:off x="6022467" y="5513496"/>
            <a:ext cx="1719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92D050"/>
                </a:solidFill>
                <a:latin typeface="Sakkal Majalla" panose="02000000000000000000" pitchFamily="2" charset="-78"/>
                <a:cs typeface="(AH) Manal Black" pitchFamily="2" charset="-78"/>
              </a:rPr>
              <a:t>سهلة التعلم والاستخدام</a:t>
            </a:r>
            <a:endParaRPr lang="ar-SA" dirty="0">
              <a:solidFill>
                <a:srgbClr val="92D050"/>
              </a:solidFill>
              <a:cs typeface="(AH) Manal Black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E7A4A6-008A-47E1-AEA5-7565AD395207}"/>
              </a:ext>
            </a:extLst>
          </p:cNvPr>
          <p:cNvSpPr txBox="1"/>
          <p:nvPr/>
        </p:nvSpPr>
        <p:spPr>
          <a:xfrm>
            <a:off x="1601443" y="3684266"/>
            <a:ext cx="2346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يقتصر استخدامها على صفحات الويب غير التفاعلية</a:t>
            </a:r>
            <a:endParaRPr lang="ar-SA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815DA17-6A85-48D6-B078-A11C7E852059}"/>
              </a:ext>
            </a:extLst>
          </p:cNvPr>
          <p:cNvSpPr txBox="1"/>
          <p:nvPr/>
        </p:nvSpPr>
        <p:spPr>
          <a:xfrm>
            <a:off x="1666959" y="4531512"/>
            <a:ext cx="2215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يجب كتابة برنامج طويل لكتابة صفحة ويب يسيرة</a:t>
            </a:r>
            <a:endParaRPr lang="ar-SA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73BCA25-F091-4B2A-A65F-74193E817D40}"/>
              </a:ext>
            </a:extLst>
          </p:cNvPr>
          <p:cNvSpPr txBox="1"/>
          <p:nvPr/>
        </p:nvSpPr>
        <p:spPr>
          <a:xfrm>
            <a:off x="1773747" y="5374997"/>
            <a:ext cx="2001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يصعب صيانة وتصحيح برنامج بتنسيق </a:t>
            </a:r>
            <a:r>
              <a:rPr lang="en-US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HTML</a:t>
            </a:r>
            <a:endParaRPr lang="ar-SA" dirty="0">
              <a:solidFill>
                <a:srgbClr val="FF0000"/>
              </a:solidFill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1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4422298-698A-46C7-969C-0FDFF6C6BED4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70851E8-C90B-4B00-B98E-70347A7B2AF2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5E79468-5247-4B15-A124-260124E5AD98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86CB055-F59C-4D95-BC88-4D8EA5CD239D}"/>
              </a:ext>
            </a:extLst>
          </p:cNvPr>
          <p:cNvSpPr txBox="1"/>
          <p:nvPr/>
        </p:nvSpPr>
        <p:spPr>
          <a:xfrm>
            <a:off x="6373676" y="2128645"/>
            <a:ext cx="2748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النص التشعبي</a:t>
            </a:r>
            <a:r>
              <a:rPr lang="en-US" sz="2400" dirty="0">
                <a:latin typeface="Sakkal Majalla" panose="02000000000000000000" pitchFamily="2" charset="-78"/>
                <a:cs typeface="(AH) Manal Black" pitchFamily="2" charset="-78"/>
              </a:rPr>
              <a:t>(Hypertext)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EA43794-F144-48F0-A490-AF670164C02E}"/>
              </a:ext>
            </a:extLst>
          </p:cNvPr>
          <p:cNvSpPr txBox="1"/>
          <p:nvPr/>
        </p:nvSpPr>
        <p:spPr>
          <a:xfrm>
            <a:off x="343953" y="2736502"/>
            <a:ext cx="87077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نص يتم عرضه على شاشة الحاسب أو أي جهاز إلكتروني آخر يحتوي على مرجعيات ( ارتباطات تشعبية) لنصوص أخرى يمكن للقارئ الوصل إليها بصورة فورية.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7FEB0F0-F868-4079-A699-42734D3D6AB9}"/>
              </a:ext>
            </a:extLst>
          </p:cNvPr>
          <p:cNvSpPr txBox="1"/>
          <p:nvPr/>
        </p:nvSpPr>
        <p:spPr>
          <a:xfrm>
            <a:off x="6303237" y="3806025"/>
            <a:ext cx="2748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العلامات</a:t>
            </a:r>
            <a:r>
              <a:rPr lang="en-US" sz="2400" dirty="0">
                <a:latin typeface="Sakkal Majalla" panose="02000000000000000000" pitchFamily="2" charset="-78"/>
                <a:cs typeface="(AH) Manal Black" pitchFamily="2" charset="-78"/>
              </a:rPr>
              <a:t>(Markup)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ADD368B-4053-42B8-ACDF-38EF25475984}"/>
              </a:ext>
            </a:extLst>
          </p:cNvPr>
          <p:cNvSpPr txBox="1"/>
          <p:nvPr/>
        </p:nvSpPr>
        <p:spPr>
          <a:xfrm>
            <a:off x="343952" y="4267690"/>
            <a:ext cx="87077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يشير مصطلح العلامات إلى سلسلة الأحرف أو الرموز الأخرى التي يمكننا إدراجها في مواقع محددة داخل نص أو داخل ملف معالجة نصوص.  </a:t>
            </a:r>
            <a:endParaRPr lang="ar-SA" sz="28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2DB2BBE-9B45-4EA9-84C3-68CA38B8109C}"/>
              </a:ext>
            </a:extLst>
          </p:cNvPr>
          <p:cNvSpPr txBox="1"/>
          <p:nvPr/>
        </p:nvSpPr>
        <p:spPr>
          <a:xfrm>
            <a:off x="343953" y="5221797"/>
            <a:ext cx="8707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هذا الأمر لتحديد التنسيقات الخاصة بمظهر الملف ( غامق، مائل، مسطر...) عند طباعته أو عرضه أو لوصف البنية المنطقية للمستند.</a:t>
            </a:r>
            <a:endParaRPr lang="ar-SA" sz="2800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B23EAF2-B183-4672-966F-F10192A2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04" y="5798878"/>
            <a:ext cx="1366110" cy="5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DD74F7B-DD0E-4020-BF73-3CFCAD2E936E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61D8162-758A-46C8-B795-379DFE7F89CE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D002AE2-6567-4F69-B005-E8D3558191B9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67E86E22-F199-48D8-892E-BB939E4EE647}"/>
              </a:ext>
            </a:extLst>
          </p:cNvPr>
          <p:cNvSpPr txBox="1">
            <a:spLocks/>
          </p:cNvSpPr>
          <p:nvPr/>
        </p:nvSpPr>
        <p:spPr>
          <a:xfrm>
            <a:off x="4490347" y="1586798"/>
            <a:ext cx="3211305" cy="71979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كيف تعمل لغة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HTML</a:t>
            </a:r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E3377E1-B827-4A93-B0AE-0A9FF7BE800B}"/>
              </a:ext>
            </a:extLst>
          </p:cNvPr>
          <p:cNvSpPr txBox="1"/>
          <p:nvPr/>
        </p:nvSpPr>
        <p:spPr>
          <a:xfrm>
            <a:off x="176172" y="2270775"/>
            <a:ext cx="89963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تتكون اللغة من سلسلة أو مجموعة من الأكواد تكتب في ملف نصي ثم تحفظ بامتداد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 تعرض بواسطة مستعرضات الانترنت، و هذه المستعرضات تترجم الأكواد إلى ما تراه على الصفحات.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C08F9F7-1F7B-4D12-B4AB-36DD9A328BDC}"/>
              </a:ext>
            </a:extLst>
          </p:cNvPr>
          <p:cNvSpPr txBox="1"/>
          <p:nvPr/>
        </p:nvSpPr>
        <p:spPr>
          <a:xfrm>
            <a:off x="5173485" y="3840435"/>
            <a:ext cx="39990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هذه الأكواد تبدأ بما يسمى (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وسم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أو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Tag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 تكتب من اليسار لليمين.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F094732-2C1C-47B4-9C53-C04A51B3B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1" y="3868878"/>
            <a:ext cx="4976803" cy="26965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86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C4957ED-FCF0-49A1-8881-A06E7A671759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3F003DD-44D4-4294-9477-F9E4DA920F9E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42B2099-0B1C-4FA4-A785-F4CB834332B0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593D492-88FA-46AA-A118-F6483837F5D4}"/>
              </a:ext>
            </a:extLst>
          </p:cNvPr>
          <p:cNvSpPr txBox="1"/>
          <p:nvPr/>
        </p:nvSpPr>
        <p:spPr>
          <a:xfrm>
            <a:off x="3048699" y="2018362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هل من اللازم أن أكون متصلاً بالإنترنت طوال الوقت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CB10BB9-79BA-4B78-994F-97782DA0D5EE}"/>
              </a:ext>
            </a:extLst>
          </p:cNvPr>
          <p:cNvSpPr txBox="1"/>
          <p:nvPr/>
        </p:nvSpPr>
        <p:spPr>
          <a:xfrm>
            <a:off x="436234" y="2588891"/>
            <a:ext cx="8707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، يتم كتابة الصفحات والأكواد و تنسيق جميع صفحات الموقع بدون الاتصال بالإنترنت، لكن تتم الحاجة بالاتصال  به فقط عند نقل موقع إلى الإنترنت أو التعديل في صفحة   من الصفحات بعد نقلها.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3BFFF1-A409-4BCD-AD4D-E1B84CC4827F}"/>
              </a:ext>
            </a:extLst>
          </p:cNvPr>
          <p:cNvSpPr txBox="1"/>
          <p:nvPr/>
        </p:nvSpPr>
        <p:spPr>
          <a:xfrm>
            <a:off x="3048699" y="4076833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هل تقوم الـ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HTML </a:t>
            </a:r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 بعمل كل شي في صفحات الموقع ؟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7983959-A024-48DF-B786-3A61F561E5D6}"/>
              </a:ext>
            </a:extLst>
          </p:cNvPr>
          <p:cNvSpPr txBox="1"/>
          <p:nvPr/>
        </p:nvSpPr>
        <p:spPr>
          <a:xfrm>
            <a:off x="2614753" y="4691520"/>
            <a:ext cx="64904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بالطبع، لكن عند الحاجة في عمل المزيد من المؤثرات والتحسينات في الموقع تجب الاستعانة ببعض اللغات المساعدة كـ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JavaScript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او حتى الاستعانة بـ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لمزيد  من السرعة في إنشاء الصفحات و تنسيقها وجعلها تفاعلية.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62E467B-ACFC-4406-A855-CBAC54DAA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" y="4076832"/>
            <a:ext cx="2222349" cy="262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DDB3B2B-0CA8-435B-883B-538A912E4C47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9DFE4D0-2A4B-4CE4-8193-A7805462879E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FF04418-660C-43E8-84CF-FA7B8E49EDDB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BBB2923-B075-4119-906A-A2BD2F1F4E41}"/>
              </a:ext>
            </a:extLst>
          </p:cNvPr>
          <p:cNvSpPr txBox="1"/>
          <p:nvPr/>
        </p:nvSpPr>
        <p:spPr>
          <a:xfrm>
            <a:off x="5060169" y="1774066"/>
            <a:ext cx="2071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00206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هذا الدرس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F6CF135-8095-4C60-92FE-5C2B35DA95AB}"/>
              </a:ext>
            </a:extLst>
          </p:cNvPr>
          <p:cNvSpPr txBox="1"/>
          <p:nvPr/>
        </p:nvSpPr>
        <p:spPr>
          <a:xfrm>
            <a:off x="2960910" y="2297286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تعرفنا على :</a:t>
            </a:r>
            <a:endParaRPr lang="ar-SA" sz="32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9CECBEA-B706-455B-A88C-4111155AF6CD}"/>
              </a:ext>
            </a:extLst>
          </p:cNvPr>
          <p:cNvSpPr txBox="1"/>
          <p:nvPr/>
        </p:nvSpPr>
        <p:spPr>
          <a:xfrm>
            <a:off x="5921678" y="2882061"/>
            <a:ext cx="3057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ماهي صفحة الويب؟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61E1893-E4EC-49C2-B0B4-7D0062F55EAA}"/>
              </a:ext>
            </a:extLst>
          </p:cNvPr>
          <p:cNvSpPr txBox="1"/>
          <p:nvPr/>
        </p:nvSpPr>
        <p:spPr>
          <a:xfrm>
            <a:off x="6248522" y="3426302"/>
            <a:ext cx="2730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هو موقع الويب؟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FB70D4-6BCB-4BBA-A616-8F1BF18F3961}"/>
              </a:ext>
            </a:extLst>
          </p:cNvPr>
          <p:cNvSpPr txBox="1"/>
          <p:nvPr/>
        </p:nvSpPr>
        <p:spPr>
          <a:xfrm>
            <a:off x="6132461" y="3970543"/>
            <a:ext cx="2846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مكونات موقع الويب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652751-C20A-4D21-9D8A-E681A74BE035}"/>
              </a:ext>
            </a:extLst>
          </p:cNvPr>
          <p:cNvSpPr txBox="1"/>
          <p:nvPr/>
        </p:nvSpPr>
        <p:spPr>
          <a:xfrm>
            <a:off x="6488644" y="4514784"/>
            <a:ext cx="2490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ماهي الـ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E642EF6-0F05-4B81-BD0F-096251F387D7}"/>
              </a:ext>
            </a:extLst>
          </p:cNvPr>
          <p:cNvGrpSpPr/>
          <p:nvPr/>
        </p:nvGrpSpPr>
        <p:grpSpPr>
          <a:xfrm>
            <a:off x="4617029" y="5047486"/>
            <a:ext cx="4292098" cy="498742"/>
            <a:chOff x="4617029" y="5047486"/>
            <a:chExt cx="4292098" cy="498742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685EB9CD-95DC-4F67-95C0-87FCBE387216}"/>
                </a:ext>
              </a:extLst>
            </p:cNvPr>
            <p:cNvSpPr txBox="1"/>
            <p:nvPr/>
          </p:nvSpPr>
          <p:spPr>
            <a:xfrm>
              <a:off x="4617029" y="5084563"/>
              <a:ext cx="39767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إيجابيات وسلبيات </a:t>
              </a:r>
              <a:r>
                <a:rPr lang="en-US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HTML</a:t>
              </a:r>
              <a:endParaRPr lang="ar-SA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5" name="رسم 14" descr="علامة الإبهام لأعلى مع تعبئة خالصة">
              <a:extLst>
                <a:ext uri="{FF2B5EF4-FFF2-40B4-BE49-F238E27FC236}">
                  <a16:creationId xmlns:a16="http://schemas.microsoft.com/office/drawing/2014/main" id="{46AF1458-D6A1-4C5E-8A7E-0D8CC30FD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01" y="5047486"/>
              <a:ext cx="438726" cy="441705"/>
            </a:xfrm>
            <a:prstGeom prst="rect">
              <a:avLst/>
            </a:prstGeom>
          </p:spPr>
        </p:pic>
        <p:pic>
          <p:nvPicPr>
            <p:cNvPr id="16" name="رسم 15" descr="علامة الإبهام لأعلى مع تعبئة خالصة">
              <a:extLst>
                <a:ext uri="{FF2B5EF4-FFF2-40B4-BE49-F238E27FC236}">
                  <a16:creationId xmlns:a16="http://schemas.microsoft.com/office/drawing/2014/main" id="{D682F887-A188-4F4E-9AD6-C229943F6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921678" y="5142281"/>
              <a:ext cx="395977" cy="398666"/>
            </a:xfrm>
            <a:prstGeom prst="rect">
              <a:avLst/>
            </a:prstGeom>
          </p:spPr>
        </p:pic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25CA864-0F29-4111-A523-F94AB0A5674D}"/>
              </a:ext>
            </a:extLst>
          </p:cNvPr>
          <p:cNvSpPr txBox="1"/>
          <p:nvPr/>
        </p:nvSpPr>
        <p:spPr>
          <a:xfrm>
            <a:off x="3954521" y="5603266"/>
            <a:ext cx="5024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النص التشعبي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(Hypertext)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والعلامات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(Markup)</a:t>
            </a:r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id="{86D145D8-E368-4E52-904E-66108AA88B7E}"/>
              </a:ext>
            </a:extLst>
          </p:cNvPr>
          <p:cNvSpPr txBox="1">
            <a:spLocks/>
          </p:cNvSpPr>
          <p:nvPr/>
        </p:nvSpPr>
        <p:spPr>
          <a:xfrm>
            <a:off x="5686133" y="6147506"/>
            <a:ext cx="3292623" cy="461665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تعمل لغة 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</a:p>
        </p:txBody>
      </p:sp>
    </p:spTree>
    <p:extLst>
      <p:ext uri="{BB962C8B-B14F-4D97-AF65-F5344CB8AC3E}">
        <p14:creationId xmlns:p14="http://schemas.microsoft.com/office/powerpoint/2010/main" val="12418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C84CC05-D847-4A69-9463-092E5981D934}"/>
              </a:ext>
            </a:extLst>
          </p:cNvPr>
          <p:cNvSpPr txBox="1"/>
          <p:nvPr/>
        </p:nvSpPr>
        <p:spPr>
          <a:xfrm>
            <a:off x="2039144" y="3638482"/>
            <a:ext cx="562548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latin typeface="29LT Bukra Bold Italic" panose="000B0903020204020204" pitchFamily="34" charset="-78"/>
                <a:cs typeface="(AH) Manal Black" pitchFamily="2" charset="-78"/>
              </a:rPr>
              <a:t>أشكر لكم حسن المتابعة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AE942CE-A0E6-4844-B711-C5DF81F18B60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143282-3746-45B1-9AB1-6FE770743773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9B56F69-4E27-4424-AE86-30606C1AF5E2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543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07297D98-FBF9-49BA-9103-18AB7471996E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8B62D33-A339-40D3-881E-D2CE1EECE31A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4FD0AE5-B900-4948-B7FC-3A27F107B531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C002CA2-30AE-4B81-AB80-C9CEBF8E94D2}"/>
              </a:ext>
            </a:extLst>
          </p:cNvPr>
          <p:cNvSpPr txBox="1"/>
          <p:nvPr/>
        </p:nvSpPr>
        <p:spPr>
          <a:xfrm>
            <a:off x="3037233" y="1735397"/>
            <a:ext cx="6117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00206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الدرس السابق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0BD5AED-0944-4D91-A669-5E55BAD174BE}"/>
              </a:ext>
            </a:extLst>
          </p:cNvPr>
          <p:cNvSpPr txBox="1"/>
          <p:nvPr/>
        </p:nvSpPr>
        <p:spPr>
          <a:xfrm>
            <a:off x="797248" y="2956178"/>
            <a:ext cx="7137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400" b="0" i="1" u="none" strike="noStrike" baseline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"ابحث</a:t>
            </a:r>
            <a:r>
              <a:rPr lang="ar-SA" sz="2400" b="0" i="1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عن مشاريع الطاقة الشمسية الأخرى في المملكة العربية السعودية، ثم أعدّ </a:t>
            </a:r>
            <a:r>
              <a:rPr lang="ar-SA" sz="2400" b="0" i="1" u="none" strike="noStrike" baseline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عرضا تقديميا </a:t>
            </a:r>
            <a:r>
              <a:rPr lang="ar-SA" sz="2400" b="0" i="1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حول الطاقة التي يتم توفيرها من خلال كل مشروع</a:t>
            </a:r>
            <a:r>
              <a:rPr lang="ar-SA" sz="2400" i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".</a:t>
            </a:r>
            <a:endParaRPr lang="ar-SA" sz="2400" b="0" i="1" u="none" strike="noStrike" baseline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2131D2B-10BE-4706-8DF7-D45E7204E2C2}"/>
              </a:ext>
            </a:extLst>
          </p:cNvPr>
          <p:cNvSpPr txBox="1"/>
          <p:nvPr/>
        </p:nvSpPr>
        <p:spPr>
          <a:xfrm>
            <a:off x="2930553" y="2371403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مشروع الوحدة الثانية: </a:t>
            </a:r>
            <a:endParaRPr lang="ar-S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صورة 11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75113D61-7485-4DCB-82DF-F1AD67899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24" y="4410857"/>
            <a:ext cx="1127377" cy="1049961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AB07D87-E20E-444F-B4CC-978D62735D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7" t="36350" r="21777" b="35979"/>
          <a:stretch/>
        </p:blipFill>
        <p:spPr>
          <a:xfrm>
            <a:off x="6227808" y="4410857"/>
            <a:ext cx="2007288" cy="8309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F184AB0-0A52-4F70-87B8-2FCA2A60A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10" y="5604721"/>
            <a:ext cx="1132684" cy="105350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B7B02A3-EED9-49D9-94D7-EFF46E436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1092" r="4812" b="2337"/>
          <a:stretch/>
        </p:blipFill>
        <p:spPr>
          <a:xfrm>
            <a:off x="6528493" y="5382669"/>
            <a:ext cx="1405918" cy="147533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D3337AD-5EC3-4C94-A27D-8A86BF46F90E}"/>
              </a:ext>
            </a:extLst>
          </p:cNvPr>
          <p:cNvSpPr txBox="1"/>
          <p:nvPr/>
        </p:nvSpPr>
        <p:spPr>
          <a:xfrm>
            <a:off x="2225945" y="3787175"/>
            <a:ext cx="6799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واستخدمنا فيه أغلب التطبيقات التي تم دراستها في الوحدة</a:t>
            </a:r>
            <a:endParaRPr lang="ar-S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DF14D5B-385D-4931-853E-ABC51AA3DD6F}"/>
              </a:ext>
            </a:extLst>
          </p:cNvPr>
          <p:cNvSpPr txBox="1"/>
          <p:nvPr/>
        </p:nvSpPr>
        <p:spPr>
          <a:xfrm>
            <a:off x="3033039" y="1741077"/>
            <a:ext cx="6117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00206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مقدمة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45C047C-4EB9-408F-B54E-66AAC35D7FCB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41C988E-943A-44EA-B6B5-23EC8D99EDB9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7A2A139-4D71-4782-BC61-FED50C417A1B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0F49D4E-152B-4DF9-9841-5480347D979B}"/>
              </a:ext>
            </a:extLst>
          </p:cNvPr>
          <p:cNvSpPr/>
          <p:nvPr/>
        </p:nvSpPr>
        <p:spPr>
          <a:xfrm>
            <a:off x="3926048" y="3429000"/>
            <a:ext cx="1602297" cy="1210923"/>
          </a:xfrm>
          <a:prstGeom prst="round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(AH) Manal Black" pitchFamily="2" charset="-78"/>
              </a:rPr>
              <a:t>لغات البرمجة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24F50E7-0EBA-4ACE-8DB3-B7EA198C0B2F}"/>
              </a:ext>
            </a:extLst>
          </p:cNvPr>
          <p:cNvSpPr/>
          <p:nvPr/>
        </p:nvSpPr>
        <p:spPr>
          <a:xfrm>
            <a:off x="6165907" y="3769662"/>
            <a:ext cx="1725175" cy="6123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cs typeface="(AH) Manal Black" pitchFamily="2" charset="-78"/>
              </a:rPr>
              <a:t>منخفضة المستوى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DC07C5E-61F7-4FCB-A0D2-F03503CB75E6}"/>
              </a:ext>
            </a:extLst>
          </p:cNvPr>
          <p:cNvSpPr/>
          <p:nvPr/>
        </p:nvSpPr>
        <p:spPr>
          <a:xfrm>
            <a:off x="1484852" y="3769662"/>
            <a:ext cx="1725175" cy="6123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cs typeface="(AH) Manal Black" pitchFamily="2" charset="-78"/>
              </a:rPr>
              <a:t>عالية المستوى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BDF7159-337B-4A64-A889-6056BB8BCAC2}"/>
              </a:ext>
            </a:extLst>
          </p:cNvPr>
          <p:cNvSpPr/>
          <p:nvPr/>
        </p:nvSpPr>
        <p:spPr>
          <a:xfrm>
            <a:off x="7231310" y="2734811"/>
            <a:ext cx="1535183" cy="523220"/>
          </a:xfrm>
          <a:prstGeom prst="rect">
            <a:avLst/>
          </a:prstGeom>
          <a:solidFill>
            <a:srgbClr val="06AFA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cs typeface="(AH) Manal Black" pitchFamily="2" charset="-78"/>
              </a:rPr>
              <a:t>لغة الآلة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C57F9A3-EE3E-4CF5-94D4-0882C798FB00}"/>
              </a:ext>
            </a:extLst>
          </p:cNvPr>
          <p:cNvSpPr/>
          <p:nvPr/>
        </p:nvSpPr>
        <p:spPr>
          <a:xfrm>
            <a:off x="7019573" y="5272021"/>
            <a:ext cx="1535183" cy="523220"/>
          </a:xfrm>
          <a:prstGeom prst="rect">
            <a:avLst/>
          </a:prstGeom>
          <a:solidFill>
            <a:srgbClr val="06AFA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cs typeface="(AH) Manal Black" pitchFamily="2" charset="-78"/>
              </a:rPr>
              <a:t>لغة التجميع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B02B3F7-2E6C-485A-9418-39BCE84736CF}"/>
              </a:ext>
            </a:extLst>
          </p:cNvPr>
          <p:cNvSpPr/>
          <p:nvPr/>
        </p:nvSpPr>
        <p:spPr>
          <a:xfrm>
            <a:off x="851485" y="2514318"/>
            <a:ext cx="1535183" cy="523220"/>
          </a:xfrm>
          <a:prstGeom prst="rect">
            <a:avLst/>
          </a:prstGeom>
          <a:solidFill>
            <a:srgbClr val="06AFA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cs typeface="(AH) Manal Black" pitchFamily="2" charset="-78"/>
              </a:rPr>
              <a:t>البرمجة الإجرائية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6127CA7-E544-4C8C-9FAF-E7A662D2D9C1}"/>
              </a:ext>
            </a:extLst>
          </p:cNvPr>
          <p:cNvSpPr/>
          <p:nvPr/>
        </p:nvSpPr>
        <p:spPr>
          <a:xfrm>
            <a:off x="851485" y="5114182"/>
            <a:ext cx="1535183" cy="523220"/>
          </a:xfrm>
          <a:prstGeom prst="rect">
            <a:avLst/>
          </a:prstGeom>
          <a:solidFill>
            <a:srgbClr val="06AFA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cs typeface="(AH) Manal Black" pitchFamily="2" charset="-78"/>
              </a:rPr>
              <a:t>البرمجة بالكائنات</a:t>
            </a:r>
          </a:p>
        </p:txBody>
      </p:sp>
      <p:sp>
        <p:nvSpPr>
          <p:cNvPr id="15" name="سهم: لليمين 14">
            <a:extLst>
              <a:ext uri="{FF2B5EF4-FFF2-40B4-BE49-F238E27FC236}">
                <a16:creationId xmlns:a16="http://schemas.microsoft.com/office/drawing/2014/main" id="{79483F9E-1DFF-4E0E-B795-F06B6447EDF1}"/>
              </a:ext>
            </a:extLst>
          </p:cNvPr>
          <p:cNvSpPr/>
          <p:nvPr/>
        </p:nvSpPr>
        <p:spPr>
          <a:xfrm>
            <a:off x="5619228" y="4009936"/>
            <a:ext cx="472578" cy="20972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: لليمين 15">
            <a:extLst>
              <a:ext uri="{FF2B5EF4-FFF2-40B4-BE49-F238E27FC236}">
                <a16:creationId xmlns:a16="http://schemas.microsoft.com/office/drawing/2014/main" id="{3DA781F7-9785-41AA-8D98-BE935674C9BC}"/>
              </a:ext>
            </a:extLst>
          </p:cNvPr>
          <p:cNvSpPr/>
          <p:nvPr/>
        </p:nvSpPr>
        <p:spPr>
          <a:xfrm rot="10800000">
            <a:off x="3349309" y="4034461"/>
            <a:ext cx="472578" cy="20972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DBA943F3-439B-4294-BC57-89E5549C0806}"/>
              </a:ext>
            </a:extLst>
          </p:cNvPr>
          <p:cNvSpPr/>
          <p:nvPr/>
        </p:nvSpPr>
        <p:spPr>
          <a:xfrm rot="3681474">
            <a:off x="2129157" y="3420113"/>
            <a:ext cx="457200" cy="201336"/>
          </a:xfrm>
          <a:prstGeom prst="lef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: لليسار 19">
            <a:extLst>
              <a:ext uri="{FF2B5EF4-FFF2-40B4-BE49-F238E27FC236}">
                <a16:creationId xmlns:a16="http://schemas.microsoft.com/office/drawing/2014/main" id="{6C3A904E-4BA0-4C69-93D5-7CC09D639D6B}"/>
              </a:ext>
            </a:extLst>
          </p:cNvPr>
          <p:cNvSpPr/>
          <p:nvPr/>
        </p:nvSpPr>
        <p:spPr>
          <a:xfrm rot="17809233">
            <a:off x="1643236" y="4662375"/>
            <a:ext cx="719955" cy="179926"/>
          </a:xfrm>
          <a:prstGeom prst="lef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: لليسار 20">
            <a:extLst>
              <a:ext uri="{FF2B5EF4-FFF2-40B4-BE49-F238E27FC236}">
                <a16:creationId xmlns:a16="http://schemas.microsoft.com/office/drawing/2014/main" id="{CEE82ED0-3F58-44B3-B5FE-9A192AF719E2}"/>
              </a:ext>
            </a:extLst>
          </p:cNvPr>
          <p:cNvSpPr/>
          <p:nvPr/>
        </p:nvSpPr>
        <p:spPr>
          <a:xfrm rot="7516647">
            <a:off x="7344357" y="3499299"/>
            <a:ext cx="457200" cy="201336"/>
          </a:xfrm>
          <a:prstGeom prst="lef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: لليسار 21">
            <a:extLst>
              <a:ext uri="{FF2B5EF4-FFF2-40B4-BE49-F238E27FC236}">
                <a16:creationId xmlns:a16="http://schemas.microsoft.com/office/drawing/2014/main" id="{4BD6BA4E-1150-43C3-B718-EEF78C0CEF10}"/>
              </a:ext>
            </a:extLst>
          </p:cNvPr>
          <p:cNvSpPr/>
          <p:nvPr/>
        </p:nvSpPr>
        <p:spPr>
          <a:xfrm rot="14169913">
            <a:off x="6978964" y="4733994"/>
            <a:ext cx="641437" cy="186089"/>
          </a:xfrm>
          <a:prstGeom prst="lef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2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FD42C72-D94E-44A5-A0FE-79A3254077A8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084DB14-9895-4BAD-BB13-811331DC3B76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7E04F1B-C98D-480C-80AC-38081A251627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0470E50-F778-438D-B1A0-E13221F0B990}"/>
              </a:ext>
            </a:extLst>
          </p:cNvPr>
          <p:cNvSpPr txBox="1"/>
          <p:nvPr/>
        </p:nvSpPr>
        <p:spPr>
          <a:xfrm>
            <a:off x="4653470" y="1790000"/>
            <a:ext cx="2885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cs typeface="(AH) Manal High" pitchFamily="2" charset="-78"/>
              </a:rPr>
              <a:t>ماهي صفحة الويب؟</a:t>
            </a:r>
            <a:endParaRPr lang="ar-SA" sz="2800" dirty="0">
              <a:cs typeface="(AH) Manal High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6599349-D21D-4AB1-86D9-0908DB5B8D9B}"/>
              </a:ext>
            </a:extLst>
          </p:cNvPr>
          <p:cNvSpPr txBox="1"/>
          <p:nvPr/>
        </p:nvSpPr>
        <p:spPr>
          <a:xfrm>
            <a:off x="3048699" y="2511895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ملف منظم يحتوي على:</a:t>
            </a:r>
            <a:endParaRPr lang="ar-SA" sz="28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BB9E50-143A-4B4A-8A45-9DE9257486CC}"/>
              </a:ext>
            </a:extLst>
          </p:cNvPr>
          <p:cNvSpPr txBox="1"/>
          <p:nvPr/>
        </p:nvSpPr>
        <p:spPr>
          <a:xfrm>
            <a:off x="6315664" y="3370542"/>
            <a:ext cx="1394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نصوص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55B0F64-9FE6-4DD8-83D1-67B88E4653E4}"/>
              </a:ext>
            </a:extLst>
          </p:cNvPr>
          <p:cNvSpPr txBox="1"/>
          <p:nvPr/>
        </p:nvSpPr>
        <p:spPr>
          <a:xfrm>
            <a:off x="5057513" y="3432465"/>
            <a:ext cx="1130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صور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0E4A9C0-650F-4014-91E1-6AEC99E190BC}"/>
              </a:ext>
            </a:extLst>
          </p:cNvPr>
          <p:cNvSpPr txBox="1"/>
          <p:nvPr/>
        </p:nvSpPr>
        <p:spPr>
          <a:xfrm>
            <a:off x="3440734" y="3519195"/>
            <a:ext cx="1631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وسائط متعددة</a:t>
            </a:r>
            <a:endParaRPr lang="ar-SA" sz="2400" dirty="0">
              <a:solidFill>
                <a:srgbClr val="00B0F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E10D1F2-F3AE-48CE-B20D-7C0C846E3A96}"/>
              </a:ext>
            </a:extLst>
          </p:cNvPr>
          <p:cNvSpPr txBox="1"/>
          <p:nvPr/>
        </p:nvSpPr>
        <p:spPr>
          <a:xfrm>
            <a:off x="1580689" y="3492769"/>
            <a:ext cx="1846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ارتباطات تشعبية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DDC809-73DC-4D0C-AE8A-DE862E7C6929}"/>
              </a:ext>
            </a:extLst>
          </p:cNvPr>
          <p:cNvSpPr txBox="1"/>
          <p:nvPr/>
        </p:nvSpPr>
        <p:spPr>
          <a:xfrm>
            <a:off x="2267127" y="5099428"/>
            <a:ext cx="4819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عرضها جميعاً باستخدام متصفح الويب</a:t>
            </a:r>
            <a:endParaRPr lang="ar-SA" sz="2800" dirty="0"/>
          </a:p>
        </p:txBody>
      </p:sp>
      <p:pic>
        <p:nvPicPr>
          <p:cNvPr id="16" name="رسم 15" descr="مستند مع تعبئة خالصة">
            <a:extLst>
              <a:ext uri="{FF2B5EF4-FFF2-40B4-BE49-F238E27FC236}">
                <a16:creationId xmlns:a16="http://schemas.microsoft.com/office/drawing/2014/main" id="{80EC0D83-81FD-4CDC-99D6-447215477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2414" y="3822886"/>
            <a:ext cx="914400" cy="914400"/>
          </a:xfrm>
          <a:prstGeom prst="rect">
            <a:avLst/>
          </a:prstGeom>
        </p:spPr>
      </p:pic>
      <p:pic>
        <p:nvPicPr>
          <p:cNvPr id="18" name="رسم 17" descr="الصور مع تعبئة خالصة">
            <a:extLst>
              <a:ext uri="{FF2B5EF4-FFF2-40B4-BE49-F238E27FC236}">
                <a16:creationId xmlns:a16="http://schemas.microsoft.com/office/drawing/2014/main" id="{20286482-E413-4371-A230-9DB2C3999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7632" y="3825772"/>
            <a:ext cx="914400" cy="914400"/>
          </a:xfrm>
          <a:prstGeom prst="rect">
            <a:avLst/>
          </a:prstGeom>
        </p:spPr>
      </p:pic>
      <p:pic>
        <p:nvPicPr>
          <p:cNvPr id="20" name="رسم 19" descr="كاميرا فيديو مع تعبئة خالصة">
            <a:extLst>
              <a:ext uri="{FF2B5EF4-FFF2-40B4-BE49-F238E27FC236}">
                <a16:creationId xmlns:a16="http://schemas.microsoft.com/office/drawing/2014/main" id="{7698E894-10A7-423D-9742-6798714F1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1924" y="3833960"/>
            <a:ext cx="914400" cy="914400"/>
          </a:xfrm>
          <a:prstGeom prst="rect">
            <a:avLst/>
          </a:prstGeom>
        </p:spPr>
      </p:pic>
      <p:pic>
        <p:nvPicPr>
          <p:cNvPr id="22" name="رسم 21" descr="ارتباط مع تعبئة خالصة">
            <a:extLst>
              <a:ext uri="{FF2B5EF4-FFF2-40B4-BE49-F238E27FC236}">
                <a16:creationId xmlns:a16="http://schemas.microsoft.com/office/drawing/2014/main" id="{C37DC5D0-588C-47D5-8F84-2FE89722F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2759" y="3894130"/>
            <a:ext cx="914400" cy="91440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A58B3D5-E014-4E6D-B310-1D30B3D25D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4271" r="5839" b="5604"/>
          <a:stretch/>
        </p:blipFill>
        <p:spPr>
          <a:xfrm>
            <a:off x="4228397" y="5709378"/>
            <a:ext cx="896821" cy="892757"/>
          </a:xfrm>
          <a:prstGeom prst="ellipse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31A18B2-3F72-4E7B-9A90-DE091FE0E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68" y="5667072"/>
            <a:ext cx="925548" cy="95561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43AB5DA-FB35-476A-AEF5-061EC35087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32" y="5709378"/>
            <a:ext cx="970244" cy="9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4C2B2C2-9EAE-4A69-9E78-94B5F79BF078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69AB7C9-E5F5-48A1-9395-B718DE517CBE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34BF14-CA86-41F4-8981-056F5EDD21DC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F6A199D-64B0-411C-B1E5-77C24202D415}"/>
              </a:ext>
            </a:extLst>
          </p:cNvPr>
          <p:cNvSpPr txBox="1"/>
          <p:nvPr/>
        </p:nvSpPr>
        <p:spPr>
          <a:xfrm>
            <a:off x="4676809" y="1805643"/>
            <a:ext cx="2662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cs typeface="(AH) Manal High" pitchFamily="2" charset="-78"/>
              </a:rPr>
              <a:t>ما هو موقع الويب؟</a:t>
            </a:r>
            <a:endParaRPr lang="ar-SA" sz="2800" dirty="0">
              <a:cs typeface="(AH) Manal High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DAAF06E-47F8-4870-AB9D-6B56AFA07115}"/>
              </a:ext>
            </a:extLst>
          </p:cNvPr>
          <p:cNvSpPr txBox="1"/>
          <p:nvPr/>
        </p:nvSpPr>
        <p:spPr>
          <a:xfrm>
            <a:off x="729842" y="2328863"/>
            <a:ext cx="8413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يتكون موقع الويب من مجموعة من الصفحات المترابطة التي يمكن العثور عليها في نفس المجال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(Domain)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2800" dirty="0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4C1A9731-0F76-4D34-8FFB-DC10B2D881B4}"/>
              </a:ext>
            </a:extLst>
          </p:cNvPr>
          <p:cNvGrpSpPr/>
          <p:nvPr/>
        </p:nvGrpSpPr>
        <p:grpSpPr>
          <a:xfrm>
            <a:off x="4208478" y="3277339"/>
            <a:ext cx="1484851" cy="2004969"/>
            <a:chOff x="4208478" y="3277339"/>
            <a:chExt cx="1484851" cy="2004969"/>
          </a:xfrm>
        </p:grpSpPr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0F39CC8D-FD7E-4FAD-ABC6-525CEDD578F9}"/>
                </a:ext>
              </a:extLst>
            </p:cNvPr>
            <p:cNvSpPr/>
            <p:nvPr/>
          </p:nvSpPr>
          <p:spPr>
            <a:xfrm>
              <a:off x="4208478" y="3277339"/>
              <a:ext cx="1484851" cy="200496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cs typeface="(AH) Manal Black" pitchFamily="2" charset="-78"/>
                </a:rPr>
                <a:t>الصفحة الرئيسية</a:t>
              </a:r>
            </a:p>
            <a:p>
              <a:pPr algn="ctr"/>
              <a:r>
                <a:rPr lang="en-US" dirty="0">
                  <a:cs typeface="(AH) Manal Black" pitchFamily="2" charset="-78"/>
                </a:rPr>
                <a:t>HOME</a:t>
              </a:r>
            </a:p>
            <a:p>
              <a:pPr algn="ctr"/>
              <a:endParaRPr lang="ar-SA" dirty="0">
                <a:cs typeface="(AH) Manal Black" pitchFamily="2" charset="-78"/>
              </a:endParaRPr>
            </a:p>
          </p:txBody>
        </p:sp>
        <p:pic>
          <p:nvPicPr>
            <p:cNvPr id="10" name="رسم 9" descr="منزل مع تعبئة خالصة">
              <a:extLst>
                <a:ext uri="{FF2B5EF4-FFF2-40B4-BE49-F238E27FC236}">
                  <a16:creationId xmlns:a16="http://schemas.microsoft.com/office/drawing/2014/main" id="{0BD23FFA-E1F8-4240-BE8C-8DA1D1309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93703" y="4309185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9AD2A014-4467-481C-9BE1-2B54D6457DDF}"/>
              </a:ext>
            </a:extLst>
          </p:cNvPr>
          <p:cNvGrpSpPr/>
          <p:nvPr/>
        </p:nvGrpSpPr>
        <p:grpSpPr>
          <a:xfrm>
            <a:off x="2381774" y="4509957"/>
            <a:ext cx="1484851" cy="2004969"/>
            <a:chOff x="2306273" y="4602236"/>
            <a:chExt cx="1484851" cy="2004969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0A995D89-00C8-40C6-84A3-70692C5C5C22}"/>
                </a:ext>
              </a:extLst>
            </p:cNvPr>
            <p:cNvSpPr/>
            <p:nvPr/>
          </p:nvSpPr>
          <p:spPr>
            <a:xfrm>
              <a:off x="2306273" y="4602236"/>
              <a:ext cx="1484851" cy="200496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cs typeface="(AH) Manal Black" pitchFamily="2" charset="-78"/>
                </a:rPr>
                <a:t>صفحات خارجية</a:t>
              </a:r>
            </a:p>
            <a:p>
              <a:pPr algn="ctr"/>
              <a:endParaRPr lang="ar-SA" dirty="0">
                <a:cs typeface="(AH) Manal Black" pitchFamily="2" charset="-78"/>
              </a:endParaRPr>
            </a:p>
          </p:txBody>
        </p:sp>
        <p:pic>
          <p:nvPicPr>
            <p:cNvPr id="13" name="رسم 12" descr="ارتباط مع تعبئة خالصة">
              <a:extLst>
                <a:ext uri="{FF2B5EF4-FFF2-40B4-BE49-F238E27FC236}">
                  <a16:creationId xmlns:a16="http://schemas.microsoft.com/office/drawing/2014/main" id="{772C43D5-6B49-485E-ACF6-03454E37C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28201" y="5604720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C0E469A-26A3-4531-9672-822D7DBA93CF}"/>
              </a:ext>
            </a:extLst>
          </p:cNvPr>
          <p:cNvGrpSpPr/>
          <p:nvPr/>
        </p:nvGrpSpPr>
        <p:grpSpPr>
          <a:xfrm>
            <a:off x="6018403" y="4509957"/>
            <a:ext cx="1484851" cy="2004969"/>
            <a:chOff x="6110682" y="4602236"/>
            <a:chExt cx="1484851" cy="2004969"/>
          </a:xfrm>
        </p:grpSpPr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DFAC1E8A-D59C-4E99-8C48-DC08F74FD595}"/>
                </a:ext>
              </a:extLst>
            </p:cNvPr>
            <p:cNvSpPr/>
            <p:nvPr/>
          </p:nvSpPr>
          <p:spPr>
            <a:xfrm>
              <a:off x="6110682" y="4602236"/>
              <a:ext cx="1484851" cy="200496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cs typeface="(AH) Manal Black" pitchFamily="2" charset="-78"/>
                </a:rPr>
                <a:t>صفحات في نفس الموقع</a:t>
              </a:r>
            </a:p>
            <a:p>
              <a:pPr algn="ctr"/>
              <a:endParaRPr lang="ar-SA" dirty="0">
                <a:cs typeface="(AH) Manal Black" pitchFamily="2" charset="-78"/>
              </a:endParaRPr>
            </a:p>
          </p:txBody>
        </p:sp>
        <p:pic>
          <p:nvPicPr>
            <p:cNvPr id="15" name="رسم 14" descr="مخطط الشبكة  مع تعبئة خالصة">
              <a:extLst>
                <a:ext uri="{FF2B5EF4-FFF2-40B4-BE49-F238E27FC236}">
                  <a16:creationId xmlns:a16="http://schemas.microsoft.com/office/drawing/2014/main" id="{AB49A854-2BE7-4393-A2AB-7A27AD331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6335784" y="5692805"/>
              <a:ext cx="914400" cy="914400"/>
            </a:xfrm>
            <a:prstGeom prst="rect">
              <a:avLst/>
            </a:prstGeom>
          </p:spPr>
        </p:pic>
      </p:grpSp>
      <p:sp>
        <p:nvSpPr>
          <p:cNvPr id="19" name="سهم: منحني 18">
            <a:extLst>
              <a:ext uri="{FF2B5EF4-FFF2-40B4-BE49-F238E27FC236}">
                <a16:creationId xmlns:a16="http://schemas.microsoft.com/office/drawing/2014/main" id="{610D01AC-A81D-4EE1-9132-06C4E4651D98}"/>
              </a:ext>
            </a:extLst>
          </p:cNvPr>
          <p:cNvSpPr/>
          <p:nvPr/>
        </p:nvSpPr>
        <p:spPr>
          <a:xfrm rot="5400000">
            <a:off x="5998118" y="3391524"/>
            <a:ext cx="718657" cy="1195396"/>
          </a:xfrm>
          <a:prstGeom prst="bentArrow">
            <a:avLst>
              <a:gd name="adj1" fmla="val 10992"/>
              <a:gd name="adj2" fmla="val 26167"/>
              <a:gd name="adj3" fmla="val 23833"/>
              <a:gd name="adj4" fmla="val 39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سهم: منحني 19">
            <a:extLst>
              <a:ext uri="{FF2B5EF4-FFF2-40B4-BE49-F238E27FC236}">
                <a16:creationId xmlns:a16="http://schemas.microsoft.com/office/drawing/2014/main" id="{6CC9B636-3918-4FF5-ACF1-8BCF4885AC4C}"/>
              </a:ext>
            </a:extLst>
          </p:cNvPr>
          <p:cNvSpPr/>
          <p:nvPr/>
        </p:nvSpPr>
        <p:spPr>
          <a:xfrm rot="5400000" flipV="1">
            <a:off x="3185030" y="3391523"/>
            <a:ext cx="718657" cy="1195397"/>
          </a:xfrm>
          <a:prstGeom prst="bentArrow">
            <a:avLst>
              <a:gd name="adj1" fmla="val 10992"/>
              <a:gd name="adj2" fmla="val 26167"/>
              <a:gd name="adj3" fmla="val 23833"/>
              <a:gd name="adj4" fmla="val 39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C4957ED-FCF0-49A1-8881-A06E7A671759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3F003DD-44D4-4294-9477-F9E4DA920F9E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42B2099-0B1C-4FA4-A785-F4CB834332B0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575DB0C-3CF0-4D81-BFA4-742EDCCACB65}"/>
              </a:ext>
            </a:extLst>
          </p:cNvPr>
          <p:cNvSpPr txBox="1"/>
          <p:nvPr/>
        </p:nvSpPr>
        <p:spPr>
          <a:xfrm>
            <a:off x="4682833" y="1671419"/>
            <a:ext cx="277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cs typeface="(AH) Manal High" pitchFamily="2" charset="-78"/>
              </a:rPr>
              <a:t>مكونات موقع الويب</a:t>
            </a:r>
            <a:endParaRPr lang="ar-SA" sz="2800" dirty="0">
              <a:cs typeface="(AH) Manal High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4A4715A-9C86-4AD1-8CCE-51A84B55ACF5}"/>
              </a:ext>
            </a:extLst>
          </p:cNvPr>
          <p:cNvSpPr txBox="1"/>
          <p:nvPr/>
        </p:nvSpPr>
        <p:spPr>
          <a:xfrm>
            <a:off x="2250664" y="2025273"/>
            <a:ext cx="6903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يحتوي المظهر الخاص بموقع الويب على ثلاثة أجزاء مختلفة وهي :</a:t>
            </a:r>
            <a:endParaRPr lang="ar-SA" sz="28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7C7A804-688F-446F-A797-528A8FBFD0C2}"/>
              </a:ext>
            </a:extLst>
          </p:cNvPr>
          <p:cNvSpPr txBox="1"/>
          <p:nvPr/>
        </p:nvSpPr>
        <p:spPr>
          <a:xfrm>
            <a:off x="7306656" y="2615560"/>
            <a:ext cx="1465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2FAB99"/>
                </a:solidFill>
                <a:latin typeface="Sakkal Majalla" panose="02000000000000000000" pitchFamily="2" charset="-78"/>
                <a:cs typeface="(AH) Manal Black" pitchFamily="2" charset="-78"/>
              </a:rPr>
              <a:t>العنوان </a:t>
            </a:r>
            <a:r>
              <a:rPr lang="en-US" sz="1800" dirty="0">
                <a:solidFill>
                  <a:srgbClr val="2FAB99"/>
                </a:solidFill>
                <a:latin typeface="Sakkal Majalla" panose="02000000000000000000" pitchFamily="2" charset="-78"/>
                <a:cs typeface="(AH) Manal Black" pitchFamily="2" charset="-78"/>
              </a:rPr>
              <a:t>(Header)</a:t>
            </a:r>
            <a:endParaRPr lang="ar-SA" dirty="0">
              <a:solidFill>
                <a:srgbClr val="2FAB99"/>
              </a:solidFill>
              <a:cs typeface="(AH) Manal Black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8EE0B7D-DEC1-46BE-B54F-F2203ACF2467}"/>
              </a:ext>
            </a:extLst>
          </p:cNvPr>
          <p:cNvSpPr txBox="1"/>
          <p:nvPr/>
        </p:nvSpPr>
        <p:spPr>
          <a:xfrm>
            <a:off x="7104999" y="3904667"/>
            <a:ext cx="2037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محتوى الصفحة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(Content)</a:t>
            </a:r>
            <a:endParaRPr lang="ar-SA" dirty="0">
              <a:solidFill>
                <a:schemeClr val="bg1">
                  <a:lumMod val="50000"/>
                </a:schemeClr>
              </a:solidFill>
              <a:cs typeface="(AH) Manal Black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24D989-FC77-4336-85A9-F5F76DC6FDEC}"/>
              </a:ext>
            </a:extLst>
          </p:cNvPr>
          <p:cNvSpPr txBox="1"/>
          <p:nvPr/>
        </p:nvSpPr>
        <p:spPr>
          <a:xfrm>
            <a:off x="7594456" y="5849909"/>
            <a:ext cx="1324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latin typeface="Sakkal Majalla" panose="02000000000000000000" pitchFamily="2" charset="-78"/>
                <a:cs typeface="(AH) Manal Black" pitchFamily="2" charset="-78"/>
              </a:rPr>
              <a:t>التذييل </a:t>
            </a:r>
            <a:r>
              <a:rPr lang="en-US" sz="1800" dirty="0">
                <a:latin typeface="Sakkal Majalla" panose="02000000000000000000" pitchFamily="2" charset="-78"/>
                <a:cs typeface="(AH) Manal Black" pitchFamily="2" charset="-78"/>
              </a:rPr>
              <a:t>(Footer)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74C6E6-85FA-4D45-B672-8506C62A2519}"/>
              </a:ext>
            </a:extLst>
          </p:cNvPr>
          <p:cNvSpPr txBox="1"/>
          <p:nvPr/>
        </p:nvSpPr>
        <p:spPr>
          <a:xfrm>
            <a:off x="7274834" y="2911378"/>
            <a:ext cx="1749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1800" dirty="0">
                <a:solidFill>
                  <a:srgbClr val="2FAB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يتضمن ترويسة رسومية وشريط التنقل</a:t>
            </a:r>
            <a:endParaRPr lang="ar-SA" dirty="0">
              <a:solidFill>
                <a:srgbClr val="2FAB99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A0A3C67-2F12-4F53-8396-DC42317322FC}"/>
              </a:ext>
            </a:extLst>
          </p:cNvPr>
          <p:cNvSpPr txBox="1"/>
          <p:nvPr/>
        </p:nvSpPr>
        <p:spPr>
          <a:xfrm>
            <a:off x="7144701" y="4255181"/>
            <a:ext cx="2000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يشمل محتوى النص والصور وما إلى ذلك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EE30FFA-3B66-48DE-B03A-5F5B0387B926}"/>
              </a:ext>
            </a:extLst>
          </p:cNvPr>
          <p:cNvSpPr txBox="1"/>
          <p:nvPr/>
        </p:nvSpPr>
        <p:spPr>
          <a:xfrm>
            <a:off x="7359193" y="6217361"/>
            <a:ext cx="1794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يحتوي على روابط مفيدة</a:t>
            </a:r>
            <a:endParaRPr lang="ar-SA" dirty="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2712BFD-E0E4-4561-B826-6C721B9AD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54"/>
            <a:ext cx="7116277" cy="602032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E4388D-531D-483C-8DE0-694BABCC9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5683216"/>
            <a:ext cx="7099508" cy="90630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D824272-60F7-4947-86FA-A32B3614A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9"/>
          <a:stretch/>
        </p:blipFill>
        <p:spPr>
          <a:xfrm>
            <a:off x="8385" y="3711739"/>
            <a:ext cx="7116276" cy="14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ED25E62-1157-4DBE-A7E4-5CE44A65EF70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9FD769D-FA20-4F67-99EF-59150E2A7E99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477FED6-0F9D-461E-BDE7-34507C69DF7A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F5E8951-3AB8-4B6F-84D6-97573FB05625}"/>
              </a:ext>
            </a:extLst>
          </p:cNvPr>
          <p:cNvSpPr txBox="1"/>
          <p:nvPr/>
        </p:nvSpPr>
        <p:spPr>
          <a:xfrm>
            <a:off x="4881693" y="1810756"/>
            <a:ext cx="2428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cs typeface="(AH) Manal High" pitchFamily="2" charset="-78"/>
              </a:rPr>
              <a:t>ماهي الـ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(AH) Manal High" pitchFamily="2" charset="-78"/>
              </a:rPr>
              <a:t>HTML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cs typeface="(AH) Manal High" pitchFamily="2" charset="-78"/>
              </a:rPr>
              <a:t> ؟</a:t>
            </a:r>
            <a:endParaRPr lang="ar-SA" sz="2800" dirty="0">
              <a:cs typeface="(AH) Manal High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0E42B8F-4C0C-4577-BFBC-826042A532E7}"/>
              </a:ext>
            </a:extLst>
          </p:cNvPr>
          <p:cNvSpPr txBox="1"/>
          <p:nvPr/>
        </p:nvSpPr>
        <p:spPr>
          <a:xfrm>
            <a:off x="915449" y="2601930"/>
            <a:ext cx="81687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ترميز النص التشعبي (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هي لغة تستخدم لوصف مكونات صفحات الويب لبرامج التصفح من خلال استخدام مجموعة وسوم وتعليمات برمجية.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D76E2C-7C1E-403A-88BB-855087F7B573}"/>
              </a:ext>
            </a:extLst>
          </p:cNvPr>
          <p:cNvSpPr txBox="1"/>
          <p:nvPr/>
        </p:nvSpPr>
        <p:spPr>
          <a:xfrm>
            <a:off x="992784" y="3795413"/>
            <a:ext cx="80141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من خلال هذه الوسوم والتعليمات البرمجية تحديد طريقة عرض النصوص والصور والروابط وغير ذلك من مكونات صفحة الويب بشكل صحيح في متصفح الويب.</a:t>
            </a:r>
          </a:p>
        </p:txBody>
      </p:sp>
    </p:spTree>
    <p:extLst>
      <p:ext uri="{BB962C8B-B14F-4D97-AF65-F5344CB8AC3E}">
        <p14:creationId xmlns:p14="http://schemas.microsoft.com/office/powerpoint/2010/main" val="14471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ED25E62-1157-4DBE-A7E4-5CE44A65EF70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9FD769D-FA20-4F67-99EF-59150E2A7E99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477FED6-0F9D-461E-BDE7-34507C69DF7A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F5E8951-3AB8-4B6F-84D6-97573FB05625}"/>
              </a:ext>
            </a:extLst>
          </p:cNvPr>
          <p:cNvSpPr txBox="1"/>
          <p:nvPr/>
        </p:nvSpPr>
        <p:spPr>
          <a:xfrm>
            <a:off x="4881693" y="1810756"/>
            <a:ext cx="2428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cs typeface="(AH) Manal High" pitchFamily="2" charset="-78"/>
              </a:rPr>
              <a:t>ماهي الـ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(AH) Manal High" pitchFamily="2" charset="-78"/>
              </a:rPr>
              <a:t>HTML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cs typeface="(AH) Manal High" pitchFamily="2" charset="-78"/>
              </a:rPr>
              <a:t> ؟</a:t>
            </a:r>
            <a:endParaRPr lang="ar-SA" sz="2800" dirty="0">
              <a:cs typeface="(AH) Manal High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0E42B8F-4C0C-4577-BFBC-826042A532E7}"/>
              </a:ext>
            </a:extLst>
          </p:cNvPr>
          <p:cNvSpPr txBox="1"/>
          <p:nvPr/>
        </p:nvSpPr>
        <p:spPr>
          <a:xfrm>
            <a:off x="915449" y="2601930"/>
            <a:ext cx="81687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لغة مستخدمة لإنشاء صفحات الإنترنت. ليست لغة برمجة بالمعنى والشكل المتعارف عليه للغات البرمجة الأخرى كلغة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, فهي مثلًا لا تحتوي على جمل التحكم والدوران، وعند الحاجة لاستخدام هذه الجمل يجب تضمين شيفرات من لغات أخرى كـ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Java , JavaScript , CGI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D76E2C-7C1E-403A-88BB-855087F7B573}"/>
              </a:ext>
            </a:extLst>
          </p:cNvPr>
          <p:cNvSpPr txBox="1"/>
          <p:nvPr/>
        </p:nvSpPr>
        <p:spPr>
          <a:xfrm>
            <a:off x="915449" y="4579553"/>
            <a:ext cx="816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كذلك هي لا تحتاج إلى مترجم خاص بها (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Compiler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).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45D5E45-EFA2-48B3-A69D-91E482CE8A98}"/>
              </a:ext>
            </a:extLst>
          </p:cNvPr>
          <p:cNvSpPr txBox="1"/>
          <p:nvPr/>
        </p:nvSpPr>
        <p:spPr>
          <a:xfrm>
            <a:off x="915449" y="5281555"/>
            <a:ext cx="81687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وهي غير مرتبطة بنظام تشغيل معين لأنه يتم تفسيرها و تنفيذ تعليماتها مباشرة من قبل متصفح الانترنت بغض النظر عن النظام المستخدم.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0224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FD42C72-D94E-44A5-A0FE-79A3254077A8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084DB14-9895-4BAD-BB13-811331DC3B76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7E04F1B-C98D-480C-80AC-38081A251627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BBAB4A0-2C0D-4D00-8369-6183010C390D}"/>
              </a:ext>
            </a:extLst>
          </p:cNvPr>
          <p:cNvSpPr txBox="1"/>
          <p:nvPr/>
        </p:nvSpPr>
        <p:spPr>
          <a:xfrm>
            <a:off x="5224941" y="1735397"/>
            <a:ext cx="150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endParaRPr lang="ar-SA" sz="32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E14F2DF-3866-4F6F-A1A8-C5513002C772}"/>
              </a:ext>
            </a:extLst>
          </p:cNvPr>
          <p:cNvSpPr txBox="1"/>
          <p:nvPr/>
        </p:nvSpPr>
        <p:spPr>
          <a:xfrm>
            <a:off x="2989627" y="2510875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اختصار لـ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Hyper Text Markup Language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556C312-7742-43F4-99C6-0E3E4A0065C8}"/>
              </a:ext>
            </a:extLst>
          </p:cNvPr>
          <p:cNvSpPr txBox="1"/>
          <p:nvPr/>
        </p:nvSpPr>
        <p:spPr>
          <a:xfrm>
            <a:off x="58725" y="3393102"/>
            <a:ext cx="90255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الـ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Hyper Text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هي الطريقة الخاصة بالتحرك على صفحات الانترنت بالضغط على نص معين يدعى الـ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Hyperlinks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وهي وسيلة للتنقل لأي مكان في شبكة الانترنت عن طريق الضغط على الوصلات (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Links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و تعتمد على ما بداخل الوسوم (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Tags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40D636A-4354-454B-BD4E-64E1C4A1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14" y="4991450"/>
            <a:ext cx="1732360" cy="173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1030</Words>
  <Application>Microsoft Office PowerPoint</Application>
  <PresentationFormat>شاشة عريضة</PresentationFormat>
  <Paragraphs>124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29LT Bukra Bold Italic</vt:lpstr>
      <vt:lpstr>ae_AlMateen</vt:lpstr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عبدالله البداح</cp:lastModifiedBy>
  <cp:revision>21</cp:revision>
  <dcterms:created xsi:type="dcterms:W3CDTF">2020-09-01T14:46:23Z</dcterms:created>
  <dcterms:modified xsi:type="dcterms:W3CDTF">2021-08-22T19:32:32Z</dcterms:modified>
</cp:coreProperties>
</file>