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60" r:id="rId5"/>
    <p:sldId id="261" r:id="rId6"/>
    <p:sldId id="258" r:id="rId7"/>
    <p:sldId id="263" r:id="rId8"/>
    <p:sldId id="268" r:id="rId9"/>
    <p:sldId id="269" r:id="rId10"/>
    <p:sldId id="270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7BBA28-075B-4943-B461-EC1A56E3F27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0DBC3D-8FFF-4EB6-B392-39CF312AEB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712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27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8003B6-8277-4238-98EF-2EA67BE08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ar-SA" dirty="0"/>
            </a:br>
            <a:endParaRPr lang="ar-SA" dirty="0"/>
          </a:p>
        </p:txBody>
      </p:sp>
      <p:pic>
        <p:nvPicPr>
          <p:cNvPr id="4" name="Picture 4" descr="10 Most amazing GIF's on Dribbble | by Abhijeet Wankhade | Medium">
            <a:extLst>
              <a:ext uri="{FF2B5EF4-FFF2-40B4-BE49-F238E27FC236}">
                <a16:creationId xmlns:a16="http://schemas.microsoft.com/office/drawing/2014/main" id="{ECD1C60A-7C5A-4443-85E1-166AE594C3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8" y="942442"/>
            <a:ext cx="8472019" cy="470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53906E9B-637F-44B8-9503-22DA2AA2F48D}"/>
              </a:ext>
            </a:extLst>
          </p:cNvPr>
          <p:cNvSpPr txBox="1"/>
          <p:nvPr/>
        </p:nvSpPr>
        <p:spPr>
          <a:xfrm>
            <a:off x="7356864" y="4926903"/>
            <a:ext cx="5975178" cy="1522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ar-SA" sz="32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لقاء التهيئة 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ctr" rtl="1">
              <a:spcBef>
                <a:spcPts val="60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ar-SA" sz="32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لمنهج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تقنية</a:t>
            </a:r>
            <a:r>
              <a:rPr lang="ar-SA" sz="3200" b="1" i="0" u="none" strike="noStrike" cap="none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 2-1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ctr" rtl="1">
              <a:spcBef>
                <a:spcPts val="60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ar-SA" sz="32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العام الدراسي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1444 هــ </a:t>
            </a:r>
            <a:endParaRPr sz="3200" b="1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77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35A82B-4472-4508-86E4-C8112C2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2435957"/>
            <a:ext cx="4880301" cy="2007789"/>
          </a:xfrm>
        </p:spPr>
        <p:txBody>
          <a:bodyPr/>
          <a:lstStyle/>
          <a:p>
            <a:pPr algn="ctr"/>
            <a:r>
              <a:rPr lang="ar-SA" sz="2400" dirty="0"/>
              <a:t>احرصي على الدخول في الفريق </a:t>
            </a:r>
            <a:r>
              <a:rPr lang="en-US" sz="2400" dirty="0"/>
              <a:t>Teams </a:t>
            </a:r>
            <a:r>
              <a:rPr lang="ar-SA" sz="2400" dirty="0"/>
              <a:t>وإنشاء مجلد إلكتروني وإرفاق كل الأنشطة المطلوبة</a:t>
            </a:r>
            <a:br>
              <a:rPr lang="ar-SA" sz="2400" dirty="0"/>
            </a:br>
            <a:r>
              <a:rPr lang="ar-SA" sz="2400" dirty="0"/>
              <a:t> </a:t>
            </a:r>
            <a:br>
              <a:rPr lang="ar-SA" sz="2400" dirty="0"/>
            </a:b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درجة النشاط 10 درجات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503BC93-8FEF-4538-948F-E52F6EB94D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تنويه هام">
            <a:extLst>
              <a:ext uri="{FF2B5EF4-FFF2-40B4-BE49-F238E27FC236}">
                <a16:creationId xmlns:a16="http://schemas.microsoft.com/office/drawing/2014/main" id="{7AD6C58B-9D98-4FB8-AEE0-1A11DE33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2286000"/>
            <a:ext cx="4880299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/>
          <p:nvPr/>
        </p:nvSpPr>
        <p:spPr>
          <a:xfrm>
            <a:off x="0" y="6434784"/>
            <a:ext cx="9750176" cy="12427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359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4"/>
          <p:cNvSpPr txBox="1"/>
          <p:nvPr/>
        </p:nvSpPr>
        <p:spPr>
          <a:xfrm>
            <a:off x="3593818" y="1136065"/>
            <a:ext cx="8351837" cy="229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latin typeface="Arial"/>
                <a:ea typeface="Arial"/>
                <a:cs typeface="Arial"/>
                <a:sym typeface="Arial"/>
              </a:rPr>
              <a:t>لنتعاون معاً .. و نبدع في التعلم </a:t>
            </a:r>
            <a:endParaRPr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3200" dirty="0">
                <a:latin typeface="Arial"/>
                <a:ea typeface="Arial"/>
                <a:cs typeface="Arial"/>
                <a:sym typeface="Arial"/>
              </a:rPr>
              <a:t>وننمي مهاراتنا , و ننجز بإتقان</a:t>
            </a:r>
            <a:endParaRPr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3200" dirty="0">
                <a:latin typeface="Arial"/>
                <a:ea typeface="Arial"/>
                <a:cs typeface="Arial"/>
                <a:sym typeface="Arial"/>
              </a:rPr>
              <a:t>و ندعم المجتمع المدرسي والمحلي والرقمي </a:t>
            </a:r>
            <a:endParaRPr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4"/>
          <p:cNvSpPr txBox="1"/>
          <p:nvPr/>
        </p:nvSpPr>
        <p:spPr>
          <a:xfrm>
            <a:off x="1689427" y="5924698"/>
            <a:ext cx="7805979" cy="5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65C1"/>
              </a:buClr>
              <a:buSzPts val="3600"/>
              <a:buFont typeface="Arial"/>
              <a:buNone/>
            </a:pPr>
            <a:r>
              <a:rPr lang="ar-SA" sz="3200" b="1" dirty="0">
                <a:solidFill>
                  <a:srgbClr val="1665C1"/>
                </a:solidFill>
                <a:latin typeface="Arial"/>
                <a:ea typeface="Arial"/>
                <a:cs typeface="Arial"/>
                <a:sym typeface="Arial"/>
              </a:rPr>
              <a:t>التواصل عن طريق الفريق في برنامج </a:t>
            </a:r>
            <a:r>
              <a:rPr lang="en-US" sz="3200" b="1" dirty="0">
                <a:solidFill>
                  <a:srgbClr val="1665C1"/>
                </a:solidFill>
                <a:latin typeface="Arial"/>
                <a:ea typeface="Arial"/>
                <a:cs typeface="Arial"/>
                <a:sym typeface="Arial"/>
              </a:rPr>
              <a:t>Teams </a:t>
            </a:r>
            <a:r>
              <a:rPr lang="ar-SA" sz="3200" b="1" dirty="0">
                <a:solidFill>
                  <a:srgbClr val="1665C1"/>
                </a:solidFill>
                <a:latin typeface="Arial"/>
                <a:ea typeface="Arial"/>
                <a:cs typeface="Arial"/>
                <a:sym typeface="Arial"/>
              </a:rPr>
              <a:t> فقط  </a:t>
            </a:r>
            <a:endParaRPr sz="3200" b="1" dirty="0">
              <a:solidFill>
                <a:srgbClr val="3597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تحميل برنامج تيمز Microsoft Teams الفصول الافتراضية">
            <a:extLst>
              <a:ext uri="{FF2B5EF4-FFF2-40B4-BE49-F238E27FC236}">
                <a16:creationId xmlns:a16="http://schemas.microsoft.com/office/drawing/2014/main" id="{28E760C1-45FC-45E0-A2E4-7C4B2A55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8" y="154249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4F7EA7-65C9-48BA-BADE-07D03A5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التعريف بالمنهج والوحدات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089E84-F0DE-49E3-BD6E-045A9D153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95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DDE960-67C0-4868-8688-A60A69B0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400" dirty="0"/>
              <a:t>المهارات الأساسية في مقرر تقنية 2-1</a:t>
            </a:r>
            <a:br>
              <a:rPr lang="ar-SA" sz="2400" dirty="0"/>
            </a:br>
            <a:br>
              <a:rPr lang="ar-SA" sz="2400" dirty="0"/>
            </a:br>
            <a:r>
              <a:rPr lang="ar-SA" sz="3200" dirty="0">
                <a:solidFill>
                  <a:schemeClr val="accent4">
                    <a:lumMod val="75000"/>
                  </a:schemeClr>
                </a:solidFill>
              </a:rPr>
              <a:t>الوحدة الأولى ( علم البيانات )</a:t>
            </a:r>
            <a:br>
              <a:rPr lang="ar-SA" sz="32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ar-SA" sz="2400" dirty="0"/>
            </a:br>
            <a:endParaRPr lang="ar-SA" sz="2400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B1AC93-A4AF-4D03-9851-5B3C5B054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B6924E1-CE24-4CB7-9AA4-2BA5E9EB3B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3169B26-B31F-454C-B9C4-63DE9E0F5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25" r="6321"/>
          <a:stretch/>
        </p:blipFill>
        <p:spPr>
          <a:xfrm>
            <a:off x="477078" y="4443680"/>
            <a:ext cx="6732105" cy="2288423"/>
          </a:xfrm>
          <a:prstGeom prst="rect">
            <a:avLst/>
          </a:prstGeom>
        </p:spPr>
      </p:pic>
      <p:pic>
        <p:nvPicPr>
          <p:cNvPr id="2050" name="Picture 2" descr="lovepik -تنزيل مجاني توضيح Gif 10+ - بحث عصر البيانات الضخمة الصورة">
            <a:extLst>
              <a:ext uri="{FF2B5EF4-FFF2-40B4-BE49-F238E27FC236}">
                <a16:creationId xmlns:a16="http://schemas.microsoft.com/office/drawing/2014/main" id="{14F99466-29F7-43A9-BBD6-FB61BF0EC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41" y="1081456"/>
            <a:ext cx="4038600" cy="40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0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DDE960-67C0-4868-8688-A60A69B0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400" dirty="0"/>
              <a:t>المهارات الأساسية في مقرر تقنية 2-1</a:t>
            </a:r>
            <a:br>
              <a:rPr lang="ar-SA" sz="2400" dirty="0"/>
            </a:br>
            <a:br>
              <a:rPr lang="ar-SA" sz="2400" dirty="0"/>
            </a:b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الوحدة الثانية (الذكاء الاصطناعي )</a:t>
            </a:r>
            <a:br>
              <a:rPr lang="ar-SA" sz="28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ar-SA" sz="2400" dirty="0"/>
            </a:br>
            <a:endParaRPr lang="ar-SA" sz="2400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B1AC93-A4AF-4D03-9851-5B3C5B054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B6924E1-CE24-4CB7-9AA4-2BA5E9EB3B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E28A4F1-B395-4EFF-917D-670AC13C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95" y="4443680"/>
            <a:ext cx="5944430" cy="2261920"/>
          </a:xfrm>
          <a:prstGeom prst="rect">
            <a:avLst/>
          </a:prstGeom>
        </p:spPr>
      </p:pic>
      <p:pic>
        <p:nvPicPr>
          <p:cNvPr id="1026" name="Picture 2" descr="Digital Product Design">
            <a:extLst>
              <a:ext uri="{FF2B5EF4-FFF2-40B4-BE49-F238E27FC236}">
                <a16:creationId xmlns:a16="http://schemas.microsoft.com/office/drawing/2014/main" id="{389123D1-D737-4F34-B802-E0A495DEF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36" y="1081456"/>
            <a:ext cx="4391692" cy="43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3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DDE960-67C0-4868-8688-A60A69B0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84" y="1238502"/>
            <a:ext cx="5987137" cy="2645912"/>
          </a:xfrm>
        </p:spPr>
        <p:txBody>
          <a:bodyPr/>
          <a:lstStyle/>
          <a:p>
            <a:pPr algn="ctr"/>
            <a:br>
              <a:rPr lang="ar-SA" sz="2400" dirty="0"/>
            </a:br>
            <a:r>
              <a:rPr lang="ar-SA" sz="2400" dirty="0"/>
              <a:t>المهارات الأساسية في مقرر تقنية 2-1</a:t>
            </a:r>
            <a:br>
              <a:rPr lang="ar-SA" sz="2400" dirty="0"/>
            </a:br>
            <a:br>
              <a:rPr lang="ar-SA" sz="2400" dirty="0"/>
            </a:b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الوحدة الثالثة </a:t>
            </a:r>
            <a:br>
              <a:rPr lang="ar-SA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(البرمجة المتقدمة باستخدام لغة ترميز النص التشعبي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HTML</a:t>
            </a: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 )</a:t>
            </a:r>
            <a:br>
              <a:rPr lang="ar-SA" sz="2800" dirty="0">
                <a:solidFill>
                  <a:schemeClr val="accent4">
                    <a:lumMod val="75000"/>
                  </a:schemeClr>
                </a:solidFill>
              </a:rPr>
            </a:br>
            <a:endParaRPr lang="ar-SA" sz="2400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B1AC93-A4AF-4D03-9851-5B3C5B054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B6924E1-CE24-4CB7-9AA4-2BA5E9EB3B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91BB0F4-C48B-44A8-8DE4-1B947A160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4346574"/>
            <a:ext cx="6338266" cy="2345774"/>
          </a:xfrm>
          <a:prstGeom prst="rect">
            <a:avLst/>
          </a:prstGeom>
        </p:spPr>
      </p:pic>
      <p:pic>
        <p:nvPicPr>
          <p:cNvPr id="4100" name="Picture 4" descr="خدمات تصميم المواقع الاكترونية في السعودية! اتصل الآن - شركة الشرق">
            <a:extLst>
              <a:ext uri="{FF2B5EF4-FFF2-40B4-BE49-F238E27FC236}">
                <a16:creationId xmlns:a16="http://schemas.microsoft.com/office/drawing/2014/main" id="{1FB18BA9-C77E-48FA-BDB9-CD1A3875F3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11" y="1081456"/>
            <a:ext cx="44268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3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omebase Infographics | Lemonly Infographics">
            <a:extLst>
              <a:ext uri="{FF2B5EF4-FFF2-40B4-BE49-F238E27FC236}">
                <a16:creationId xmlns:a16="http://schemas.microsoft.com/office/drawing/2014/main" id="{51A92BD0-9C46-4FCA-A96A-F7034CF807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536" y="2645211"/>
            <a:ext cx="3754437" cy="407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أخبار 24 | التعليم: نصائح للطلاب وأولياء الأمور خلال العملية التعليمية عن  بُعد">
            <a:extLst>
              <a:ext uri="{FF2B5EF4-FFF2-40B4-BE49-F238E27FC236}">
                <a16:creationId xmlns:a16="http://schemas.microsoft.com/office/drawing/2014/main" id="{DE9CD5E8-D0EC-44EE-8C96-EFACA367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7" y="145774"/>
            <a:ext cx="7746073" cy="65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9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9473A8-0F90-4DEF-92E7-1824FCD2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توزيع الدرجات 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E64E16-2DD6-4693-B176-7BE313440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المسار العام </a:t>
            </a:r>
          </a:p>
        </p:txBody>
      </p:sp>
    </p:spTree>
    <p:extLst>
      <p:ext uri="{BB962C8B-B14F-4D97-AF65-F5344CB8AC3E}">
        <p14:creationId xmlns:p14="http://schemas.microsoft.com/office/powerpoint/2010/main" val="415762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13"/>
          <p:cNvGraphicFramePr/>
          <p:nvPr>
            <p:extLst>
              <p:ext uri="{D42A27DB-BD31-4B8C-83A1-F6EECF244321}">
                <p14:modId xmlns:p14="http://schemas.microsoft.com/office/powerpoint/2010/main" val="2802121448"/>
              </p:ext>
            </p:extLst>
          </p:nvPr>
        </p:nvGraphicFramePr>
        <p:xfrm>
          <a:off x="861391" y="2552283"/>
          <a:ext cx="9935423" cy="19548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2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5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2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656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u="none" strike="noStrike" cap="none" dirty="0">
                          <a:solidFill>
                            <a:schemeClr val="lt1"/>
                          </a:solidFill>
                          <a:sym typeface="Arial"/>
                        </a:rPr>
                        <a:t>اختبار نهائي تحريري</a:t>
                      </a:r>
                      <a:endParaRPr sz="1600" dirty="0"/>
                    </a:p>
                  </a:txBody>
                  <a:tcPr marL="91450" marR="91450" marT="45725" marB="457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u="none" strike="noStrike" cap="none" dirty="0">
                          <a:solidFill>
                            <a:schemeClr val="lt1"/>
                          </a:solidFill>
                          <a:sym typeface="Arial"/>
                        </a:rPr>
                        <a:t>اختبار نهائي عملي </a:t>
                      </a:r>
                      <a:endParaRPr sz="1600" dirty="0"/>
                    </a:p>
                  </a:txBody>
                  <a:tcPr marL="91450" marR="91450" marT="45725" marB="457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dirty="0"/>
                        <a:t>مجموع أعمال السنة</a:t>
                      </a:r>
                      <a:endParaRPr sz="1600" dirty="0"/>
                    </a:p>
                  </a:txBody>
                  <a:tcPr marL="91450" marR="91450" marT="45725" marB="457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u="none" strike="noStrike" cap="none" dirty="0">
                          <a:solidFill>
                            <a:schemeClr val="lt1"/>
                          </a:solidFill>
                          <a:sym typeface="Arial"/>
                        </a:rPr>
                        <a:t>اختبار نظري قصير</a:t>
                      </a:r>
                      <a:endParaRPr lang="ar-SA" sz="16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u="none" strike="noStrike" cap="none" dirty="0">
                          <a:solidFill>
                            <a:schemeClr val="lt1"/>
                          </a:solidFill>
                          <a:sym typeface="Arial"/>
                        </a:rPr>
                        <a:t>اختبار عملي قصير</a:t>
                      </a:r>
                      <a:endParaRPr lang="ar-SA" sz="16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u="none" strike="noStrike" cap="none" dirty="0">
                          <a:solidFill>
                            <a:schemeClr val="lt1"/>
                          </a:solidFill>
                          <a:sym typeface="Arial"/>
                        </a:rPr>
                        <a:t>مشاركة</a:t>
                      </a: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u="none" strike="noStrike" cap="none" dirty="0">
                          <a:solidFill>
                            <a:schemeClr val="lt1"/>
                          </a:solidFill>
                          <a:sym typeface="Arial"/>
                        </a:rPr>
                        <a:t>نشاط وتطبيقات صفية</a:t>
                      </a: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u="none" strike="noStrike" cap="none" dirty="0">
                          <a:solidFill>
                            <a:schemeClr val="lt1"/>
                          </a:solidFill>
                          <a:sym typeface="Arial"/>
                        </a:rPr>
                        <a:t>المشروع 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u="none" strike="noStrike" cap="none" dirty="0">
                          <a:solidFill>
                            <a:schemeClr val="lt1"/>
                          </a:solidFill>
                          <a:sym typeface="Arial"/>
                        </a:rPr>
                        <a:t>الواجبات</a:t>
                      </a:r>
                      <a:endParaRPr sz="16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15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25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60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10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sz="3600" b="1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10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10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10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6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10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8" name="Google Shape;218;p13"/>
          <p:cNvSpPr txBox="1"/>
          <p:nvPr/>
        </p:nvSpPr>
        <p:spPr>
          <a:xfrm>
            <a:off x="470621" y="5657958"/>
            <a:ext cx="8715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i="0" u="none" strike="noStrike" cap="none" dirty="0">
                <a:solidFill>
                  <a:srgbClr val="3597E3"/>
                </a:solidFill>
                <a:latin typeface="Arial"/>
                <a:ea typeface="Arial"/>
                <a:cs typeface="Arial"/>
                <a:sym typeface="Arial"/>
              </a:rPr>
              <a:t>توزيع الدرجات و أساليب التقويم</a:t>
            </a:r>
            <a:endParaRPr dirty="0"/>
          </a:p>
        </p:txBody>
      </p:sp>
      <p:sp>
        <p:nvSpPr>
          <p:cNvPr id="219" name="Google Shape;219;p13"/>
          <p:cNvSpPr/>
          <p:nvPr/>
        </p:nvSpPr>
        <p:spPr>
          <a:xfrm>
            <a:off x="0" y="6411074"/>
            <a:ext cx="9072081" cy="14798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359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35A82B-4472-4508-86E4-C8112C25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400" dirty="0"/>
              <a:t>الواجبات في منصة مدرستي إذا انتهت الفرصة المتاحة لحل الواجب لن يكون هناك واجب بديل ويحسم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نصف درجة </a:t>
            </a:r>
            <a:r>
              <a:rPr lang="ar-SA" sz="2400" dirty="0"/>
              <a:t>لكل واجب لم يسلم في موعده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503BC93-8FEF-4538-948F-E52F6EB94D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تنويه هام">
            <a:extLst>
              <a:ext uri="{FF2B5EF4-FFF2-40B4-BE49-F238E27FC236}">
                <a16:creationId xmlns:a16="http://schemas.microsoft.com/office/drawing/2014/main" id="{7AD6C58B-9D98-4FB8-AEE0-1A11DE33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2286000"/>
            <a:ext cx="4880299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21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قابل للاقتباس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TM03457503[[fn=قابل للاقتباس]]</Template>
  <TotalTime>60</TotalTime>
  <Words>178</Words>
  <Application>Microsoft Office PowerPoint</Application>
  <PresentationFormat>شاشة عريضة</PresentationFormat>
  <Paragraphs>35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2</vt:lpstr>
      <vt:lpstr>قابل للاقتباس</vt:lpstr>
      <vt:lpstr> </vt:lpstr>
      <vt:lpstr>التعريف بالمنهج والوحدات</vt:lpstr>
      <vt:lpstr>المهارات الأساسية في مقرر تقنية 2-1  الوحدة الأولى ( علم البيانات )  </vt:lpstr>
      <vt:lpstr>المهارات الأساسية في مقرر تقنية 2-1  الوحدة الثانية (الذكاء الاصطناعي )  </vt:lpstr>
      <vt:lpstr> المهارات الأساسية في مقرر تقنية 2-1  الوحدة الثالثة  (البرمجة المتقدمة باستخدام لغة ترميز النص التشعبي HTML ) </vt:lpstr>
      <vt:lpstr>عرض تقديمي في PowerPoint</vt:lpstr>
      <vt:lpstr>توزيع الدرجات </vt:lpstr>
      <vt:lpstr>عرض تقديمي في PowerPoint</vt:lpstr>
      <vt:lpstr>الواجبات في منصة مدرستي إذا انتهت الفرصة المتاحة لحل الواجب لن يكون هناك واجب بديل ويحسم نصف درجة لكل واجب لم يسلم في موعده</vt:lpstr>
      <vt:lpstr>احرصي على الدخول في الفريق Teams وإنشاء مجلد إلكتروني وإرفاق كل الأنشطة المطلوبة   درجة النشاط 10 درجات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LENOVO</dc:creator>
  <cp:lastModifiedBy>LENOVO</cp:lastModifiedBy>
  <cp:revision>7</cp:revision>
  <dcterms:created xsi:type="dcterms:W3CDTF">2022-12-03T21:47:54Z</dcterms:created>
  <dcterms:modified xsi:type="dcterms:W3CDTF">2022-12-03T22:48:18Z</dcterms:modified>
</cp:coreProperties>
</file>