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</p:sldIdLst>
  <p:sldSz cx="7561263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  <a:srgbClr val="1A9C83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>
        <p:scale>
          <a:sx n="68" d="100"/>
          <a:sy n="68" d="100"/>
        </p:scale>
        <p:origin x="180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095" y="1749795"/>
            <a:ext cx="6427074" cy="3722335"/>
          </a:xfrm>
        </p:spPr>
        <p:txBody>
          <a:bodyPr anchor="b"/>
          <a:lstStyle>
            <a:lvl1pPr algn="ctr">
              <a:defRPr sz="4961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158" y="5615678"/>
            <a:ext cx="5670947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059" indent="0" algn="ctr">
              <a:buNone/>
              <a:defRPr sz="1654"/>
            </a:lvl2pPr>
            <a:lvl3pPr marL="756117" indent="0" algn="ctr">
              <a:buNone/>
              <a:defRPr sz="1488"/>
            </a:lvl3pPr>
            <a:lvl4pPr marL="1134176" indent="0" algn="ctr">
              <a:buNone/>
              <a:defRPr sz="1323"/>
            </a:lvl4pPr>
            <a:lvl5pPr marL="1512235" indent="0" algn="ctr">
              <a:buNone/>
              <a:defRPr sz="1323"/>
            </a:lvl5pPr>
            <a:lvl6pPr marL="1890293" indent="0" algn="ctr">
              <a:buNone/>
              <a:defRPr sz="1323"/>
            </a:lvl6pPr>
            <a:lvl7pPr marL="2268352" indent="0" algn="ctr">
              <a:buNone/>
              <a:defRPr sz="1323"/>
            </a:lvl7pPr>
            <a:lvl8pPr marL="2646411" indent="0" algn="ctr">
              <a:buNone/>
              <a:defRPr sz="1323"/>
            </a:lvl8pPr>
            <a:lvl9pPr marL="3024469" indent="0" algn="ctr">
              <a:buNone/>
              <a:defRPr sz="1323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ACEC6-EDBC-4722-8AC8-6BE20724DC17}" type="datetimeFigureOut">
              <a:rPr lang="ar-SA" smtClean="0"/>
              <a:t>01/06/44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8BF8-20B9-4D7D-A664-3023966D68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7040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ACEC6-EDBC-4722-8AC8-6BE20724DC17}" type="datetimeFigureOut">
              <a:rPr lang="ar-SA" smtClean="0"/>
              <a:t>01/06/44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8BF8-20B9-4D7D-A664-3023966D68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87497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1029" y="569240"/>
            <a:ext cx="1630397" cy="9060817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837" y="569240"/>
            <a:ext cx="4796676" cy="9060817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ACEC6-EDBC-4722-8AC8-6BE20724DC17}" type="datetimeFigureOut">
              <a:rPr lang="ar-SA" smtClean="0"/>
              <a:t>01/06/44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8BF8-20B9-4D7D-A664-3023966D68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7754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ACEC6-EDBC-4722-8AC8-6BE20724DC17}" type="datetimeFigureOut">
              <a:rPr lang="ar-SA" smtClean="0"/>
              <a:t>01/06/44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8BF8-20B9-4D7D-A664-3023966D68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3328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899" y="2665532"/>
            <a:ext cx="6521589" cy="4447496"/>
          </a:xfrm>
        </p:spPr>
        <p:txBody>
          <a:bodyPr anchor="b"/>
          <a:lstStyle>
            <a:lvl1pPr>
              <a:defRPr sz="4961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899" y="7155103"/>
            <a:ext cx="6521589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059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11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417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235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29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35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641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44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ACEC6-EDBC-4722-8AC8-6BE20724DC17}" type="datetimeFigureOut">
              <a:rPr lang="ar-SA" smtClean="0"/>
              <a:t>01/06/44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8BF8-20B9-4D7D-A664-3023966D68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36009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837" y="2846200"/>
            <a:ext cx="3213537" cy="6783857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889" y="2846200"/>
            <a:ext cx="3213537" cy="6783857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ACEC6-EDBC-4722-8AC8-6BE20724DC17}" type="datetimeFigureOut">
              <a:rPr lang="ar-SA" smtClean="0"/>
              <a:t>01/06/44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8BF8-20B9-4D7D-A664-3023966D68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90410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22" y="569242"/>
            <a:ext cx="6521589" cy="2066590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823" y="2620980"/>
            <a:ext cx="3198768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059" indent="0">
              <a:buNone/>
              <a:defRPr sz="1654" b="1"/>
            </a:lvl2pPr>
            <a:lvl3pPr marL="756117" indent="0">
              <a:buNone/>
              <a:defRPr sz="1488" b="1"/>
            </a:lvl3pPr>
            <a:lvl4pPr marL="1134176" indent="0">
              <a:buNone/>
              <a:defRPr sz="1323" b="1"/>
            </a:lvl4pPr>
            <a:lvl5pPr marL="1512235" indent="0">
              <a:buNone/>
              <a:defRPr sz="1323" b="1"/>
            </a:lvl5pPr>
            <a:lvl6pPr marL="1890293" indent="0">
              <a:buNone/>
              <a:defRPr sz="1323" b="1"/>
            </a:lvl6pPr>
            <a:lvl7pPr marL="2268352" indent="0">
              <a:buNone/>
              <a:defRPr sz="1323" b="1"/>
            </a:lvl7pPr>
            <a:lvl8pPr marL="2646411" indent="0">
              <a:buNone/>
              <a:defRPr sz="1323" b="1"/>
            </a:lvl8pPr>
            <a:lvl9pPr marL="3024469" indent="0">
              <a:buNone/>
              <a:defRPr sz="1323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823" y="3905482"/>
            <a:ext cx="3198768" cy="5744375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890" y="2620980"/>
            <a:ext cx="3214522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059" indent="0">
              <a:buNone/>
              <a:defRPr sz="1654" b="1"/>
            </a:lvl2pPr>
            <a:lvl3pPr marL="756117" indent="0">
              <a:buNone/>
              <a:defRPr sz="1488" b="1"/>
            </a:lvl3pPr>
            <a:lvl4pPr marL="1134176" indent="0">
              <a:buNone/>
              <a:defRPr sz="1323" b="1"/>
            </a:lvl4pPr>
            <a:lvl5pPr marL="1512235" indent="0">
              <a:buNone/>
              <a:defRPr sz="1323" b="1"/>
            </a:lvl5pPr>
            <a:lvl6pPr marL="1890293" indent="0">
              <a:buNone/>
              <a:defRPr sz="1323" b="1"/>
            </a:lvl6pPr>
            <a:lvl7pPr marL="2268352" indent="0">
              <a:buNone/>
              <a:defRPr sz="1323" b="1"/>
            </a:lvl7pPr>
            <a:lvl8pPr marL="2646411" indent="0">
              <a:buNone/>
              <a:defRPr sz="1323" b="1"/>
            </a:lvl8pPr>
            <a:lvl9pPr marL="3024469" indent="0">
              <a:buNone/>
              <a:defRPr sz="1323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890" y="3905482"/>
            <a:ext cx="3214522" cy="5744375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ACEC6-EDBC-4722-8AC8-6BE20724DC17}" type="datetimeFigureOut">
              <a:rPr lang="ar-SA" smtClean="0"/>
              <a:t>01/06/44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8BF8-20B9-4D7D-A664-3023966D68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55723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ACEC6-EDBC-4722-8AC8-6BE20724DC17}" type="datetimeFigureOut">
              <a:rPr lang="ar-SA" smtClean="0"/>
              <a:t>01/06/44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8BF8-20B9-4D7D-A664-3023966D68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1668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ACEC6-EDBC-4722-8AC8-6BE20724DC17}" type="datetimeFigureOut">
              <a:rPr lang="ar-SA" smtClean="0"/>
              <a:t>01/06/44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8BF8-20B9-4D7D-A664-3023966D68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36456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22" y="712788"/>
            <a:ext cx="2438704" cy="2494756"/>
          </a:xfrm>
        </p:spPr>
        <p:txBody>
          <a:bodyPr anchor="b"/>
          <a:lstStyle>
            <a:lvl1pPr>
              <a:defRPr sz="2646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4522" y="1539425"/>
            <a:ext cx="3827889" cy="7598117"/>
          </a:xfrm>
        </p:spPr>
        <p:txBody>
          <a:bodyPr/>
          <a:lstStyle>
            <a:lvl1pPr>
              <a:defRPr sz="2646"/>
            </a:lvl1pPr>
            <a:lvl2pPr>
              <a:defRPr sz="2315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822" y="3207544"/>
            <a:ext cx="2438704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8059" indent="0">
              <a:buNone/>
              <a:defRPr sz="1158"/>
            </a:lvl2pPr>
            <a:lvl3pPr marL="756117" indent="0">
              <a:buNone/>
              <a:defRPr sz="992"/>
            </a:lvl3pPr>
            <a:lvl4pPr marL="1134176" indent="0">
              <a:buNone/>
              <a:defRPr sz="827"/>
            </a:lvl4pPr>
            <a:lvl5pPr marL="1512235" indent="0">
              <a:buNone/>
              <a:defRPr sz="827"/>
            </a:lvl5pPr>
            <a:lvl6pPr marL="1890293" indent="0">
              <a:buNone/>
              <a:defRPr sz="827"/>
            </a:lvl6pPr>
            <a:lvl7pPr marL="2268352" indent="0">
              <a:buNone/>
              <a:defRPr sz="827"/>
            </a:lvl7pPr>
            <a:lvl8pPr marL="2646411" indent="0">
              <a:buNone/>
              <a:defRPr sz="827"/>
            </a:lvl8pPr>
            <a:lvl9pPr marL="3024469" indent="0">
              <a:buNone/>
              <a:defRPr sz="827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ACEC6-EDBC-4722-8AC8-6BE20724DC17}" type="datetimeFigureOut">
              <a:rPr lang="ar-SA" smtClean="0"/>
              <a:t>01/06/44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8BF8-20B9-4D7D-A664-3023966D68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55717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22" y="712788"/>
            <a:ext cx="2438704" cy="2494756"/>
          </a:xfrm>
        </p:spPr>
        <p:txBody>
          <a:bodyPr anchor="b"/>
          <a:lstStyle>
            <a:lvl1pPr>
              <a:defRPr sz="2646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4522" y="1539425"/>
            <a:ext cx="3827889" cy="7598117"/>
          </a:xfrm>
        </p:spPr>
        <p:txBody>
          <a:bodyPr anchor="t"/>
          <a:lstStyle>
            <a:lvl1pPr marL="0" indent="0">
              <a:buNone/>
              <a:defRPr sz="2646"/>
            </a:lvl1pPr>
            <a:lvl2pPr marL="378059" indent="0">
              <a:buNone/>
              <a:defRPr sz="2315"/>
            </a:lvl2pPr>
            <a:lvl3pPr marL="756117" indent="0">
              <a:buNone/>
              <a:defRPr sz="1985"/>
            </a:lvl3pPr>
            <a:lvl4pPr marL="1134176" indent="0">
              <a:buNone/>
              <a:defRPr sz="1654"/>
            </a:lvl4pPr>
            <a:lvl5pPr marL="1512235" indent="0">
              <a:buNone/>
              <a:defRPr sz="1654"/>
            </a:lvl5pPr>
            <a:lvl6pPr marL="1890293" indent="0">
              <a:buNone/>
              <a:defRPr sz="1654"/>
            </a:lvl6pPr>
            <a:lvl7pPr marL="2268352" indent="0">
              <a:buNone/>
              <a:defRPr sz="1654"/>
            </a:lvl7pPr>
            <a:lvl8pPr marL="2646411" indent="0">
              <a:buNone/>
              <a:defRPr sz="1654"/>
            </a:lvl8pPr>
            <a:lvl9pPr marL="3024469" indent="0">
              <a:buNone/>
              <a:defRPr sz="1654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822" y="3207544"/>
            <a:ext cx="2438704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8059" indent="0">
              <a:buNone/>
              <a:defRPr sz="1158"/>
            </a:lvl2pPr>
            <a:lvl3pPr marL="756117" indent="0">
              <a:buNone/>
              <a:defRPr sz="992"/>
            </a:lvl3pPr>
            <a:lvl4pPr marL="1134176" indent="0">
              <a:buNone/>
              <a:defRPr sz="827"/>
            </a:lvl4pPr>
            <a:lvl5pPr marL="1512235" indent="0">
              <a:buNone/>
              <a:defRPr sz="827"/>
            </a:lvl5pPr>
            <a:lvl6pPr marL="1890293" indent="0">
              <a:buNone/>
              <a:defRPr sz="827"/>
            </a:lvl6pPr>
            <a:lvl7pPr marL="2268352" indent="0">
              <a:buNone/>
              <a:defRPr sz="827"/>
            </a:lvl7pPr>
            <a:lvl8pPr marL="2646411" indent="0">
              <a:buNone/>
              <a:defRPr sz="827"/>
            </a:lvl8pPr>
            <a:lvl9pPr marL="3024469" indent="0">
              <a:buNone/>
              <a:defRPr sz="827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ACEC6-EDBC-4722-8AC8-6BE20724DC17}" type="datetimeFigureOut">
              <a:rPr lang="ar-SA" smtClean="0"/>
              <a:t>01/06/44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8BF8-20B9-4D7D-A664-3023966D68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78336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837" y="569242"/>
            <a:ext cx="652158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837" y="2846200"/>
            <a:ext cx="652158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837" y="9909729"/>
            <a:ext cx="170128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ACEC6-EDBC-4722-8AC8-6BE20724DC17}" type="datetimeFigureOut">
              <a:rPr lang="ar-SA" smtClean="0"/>
              <a:t>01/06/44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669" y="9909729"/>
            <a:ext cx="2551926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0142" y="9909729"/>
            <a:ext cx="170128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A8BF8-20B9-4D7D-A664-3023966D68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4930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56117" rtl="1" eaLnBrk="1" latinLnBrk="0" hangingPunct="1">
        <a:lnSpc>
          <a:spcPct val="90000"/>
        </a:lnSpc>
        <a:spcBef>
          <a:spcPct val="0"/>
        </a:spcBef>
        <a:buNone/>
        <a:defRPr sz="363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29" indent="-189029" algn="r" defTabSz="756117" rtl="1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88" indent="-189029" algn="r" defTabSz="756117" rtl="1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147" indent="-189029" algn="r" defTabSz="756117" rtl="1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205" indent="-189029" algn="r" defTabSz="756117" rtl="1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1264" indent="-189029" algn="r" defTabSz="756117" rtl="1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9323" indent="-189029" algn="r" defTabSz="756117" rtl="1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7381" indent="-189029" algn="r" defTabSz="756117" rtl="1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5440" indent="-189029" algn="r" defTabSz="756117" rtl="1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3499" indent="-189029" algn="r" defTabSz="756117" rtl="1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756117" rtl="1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8059" algn="r" defTabSz="756117" rtl="1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6117" algn="r" defTabSz="756117" rtl="1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4176" algn="r" defTabSz="756117" rtl="1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2235" algn="r" defTabSz="756117" rtl="1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90293" algn="r" defTabSz="756117" rtl="1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8352" algn="r" defTabSz="756117" rtl="1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6411" algn="r" defTabSz="756117" rtl="1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4469" algn="r" defTabSz="756117" rtl="1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" name="مجموعة 106">
            <a:extLst>
              <a:ext uri="{FF2B5EF4-FFF2-40B4-BE49-F238E27FC236}">
                <a16:creationId xmlns:a16="http://schemas.microsoft.com/office/drawing/2014/main" id="{D0CEF67D-5D80-479F-8006-D0833715D57A}"/>
              </a:ext>
            </a:extLst>
          </p:cNvPr>
          <p:cNvGrpSpPr/>
          <p:nvPr/>
        </p:nvGrpSpPr>
        <p:grpSpPr>
          <a:xfrm flipH="1">
            <a:off x="1475001" y="105237"/>
            <a:ext cx="1640782" cy="668467"/>
            <a:chOff x="3650566" y="811412"/>
            <a:chExt cx="1871003" cy="762261"/>
          </a:xfrm>
        </p:grpSpPr>
        <p:pic>
          <p:nvPicPr>
            <p:cNvPr id="108" name="صورة 107" descr="صورة تحتوي على نص, ساعة حائط, ساعة&#10;&#10;تم إنشاء الوصف تلقائياً">
              <a:extLst>
                <a:ext uri="{FF2B5EF4-FFF2-40B4-BE49-F238E27FC236}">
                  <a16:creationId xmlns:a16="http://schemas.microsoft.com/office/drawing/2014/main" id="{1BF4A919-49FB-49A5-93E7-1185584BA1D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650566" y="811412"/>
              <a:ext cx="1871003" cy="762261"/>
            </a:xfrm>
            <a:prstGeom prst="rect">
              <a:avLst/>
            </a:prstGeom>
          </p:spPr>
        </p:pic>
        <p:sp>
          <p:nvSpPr>
            <p:cNvPr id="109" name="مستطيل 108">
              <a:extLst>
                <a:ext uri="{FF2B5EF4-FFF2-40B4-BE49-F238E27FC236}">
                  <a16:creationId xmlns:a16="http://schemas.microsoft.com/office/drawing/2014/main" id="{6A2648E5-E729-40C1-93E0-F79907719CAE}"/>
                </a:ext>
              </a:extLst>
            </p:cNvPr>
            <p:cNvSpPr/>
            <p:nvPr/>
          </p:nvSpPr>
          <p:spPr>
            <a:xfrm>
              <a:off x="4389119" y="1170473"/>
              <a:ext cx="337624" cy="2391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1579" dirty="0"/>
            </a:p>
          </p:txBody>
        </p:sp>
      </p:grpSp>
      <p:grpSp>
        <p:nvGrpSpPr>
          <p:cNvPr id="13" name="مجموعة 12">
            <a:extLst>
              <a:ext uri="{FF2B5EF4-FFF2-40B4-BE49-F238E27FC236}">
                <a16:creationId xmlns:a16="http://schemas.microsoft.com/office/drawing/2014/main" id="{7897333C-EED3-42FE-B9B9-C48F358E72F9}"/>
              </a:ext>
            </a:extLst>
          </p:cNvPr>
          <p:cNvGrpSpPr/>
          <p:nvPr/>
        </p:nvGrpSpPr>
        <p:grpSpPr>
          <a:xfrm>
            <a:off x="4515142" y="121417"/>
            <a:ext cx="1640782" cy="668467"/>
            <a:chOff x="3650566" y="811412"/>
            <a:chExt cx="1871003" cy="762261"/>
          </a:xfrm>
        </p:grpSpPr>
        <p:pic>
          <p:nvPicPr>
            <p:cNvPr id="9" name="صورة 8" descr="صورة تحتوي على نص, ساعة حائط, ساعة&#10;&#10;تم إنشاء الوصف تلقائياً">
              <a:extLst>
                <a:ext uri="{FF2B5EF4-FFF2-40B4-BE49-F238E27FC236}">
                  <a16:creationId xmlns:a16="http://schemas.microsoft.com/office/drawing/2014/main" id="{75A72092-5317-4049-9FF6-3B0D415FDB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650566" y="811412"/>
              <a:ext cx="1871003" cy="762261"/>
            </a:xfrm>
            <a:prstGeom prst="rect">
              <a:avLst/>
            </a:prstGeom>
          </p:spPr>
        </p:pic>
        <p:sp>
          <p:nvSpPr>
            <p:cNvPr id="11" name="مستطيل 10">
              <a:extLst>
                <a:ext uri="{FF2B5EF4-FFF2-40B4-BE49-F238E27FC236}">
                  <a16:creationId xmlns:a16="http://schemas.microsoft.com/office/drawing/2014/main" id="{337937D5-8755-43DC-98E2-BEC18FED9521}"/>
                </a:ext>
              </a:extLst>
            </p:cNvPr>
            <p:cNvSpPr/>
            <p:nvPr/>
          </p:nvSpPr>
          <p:spPr>
            <a:xfrm>
              <a:off x="4389119" y="1170473"/>
              <a:ext cx="337624" cy="2391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1579" dirty="0"/>
            </a:p>
          </p:txBody>
        </p:sp>
      </p:grp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1A7337A0-3A8F-43AA-A0B4-3859FBD03FAF}"/>
              </a:ext>
            </a:extLst>
          </p:cNvPr>
          <p:cNvSpPr txBox="1"/>
          <p:nvPr/>
        </p:nvSpPr>
        <p:spPr>
          <a:xfrm>
            <a:off x="2051509" y="311234"/>
            <a:ext cx="340885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b="1" dirty="0"/>
              <a:t>الدرس الأول: مفاهيم الذكاء الاصطناعي</a:t>
            </a:r>
          </a:p>
        </p:txBody>
      </p:sp>
      <p:graphicFrame>
        <p:nvGraphicFramePr>
          <p:cNvPr id="14" name="جدول 19">
            <a:extLst>
              <a:ext uri="{FF2B5EF4-FFF2-40B4-BE49-F238E27FC236}">
                <a16:creationId xmlns:a16="http://schemas.microsoft.com/office/drawing/2014/main" id="{569B7FBF-3209-447B-9D0A-B8CDF183C5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101054"/>
              </p:ext>
            </p:extLst>
          </p:nvPr>
        </p:nvGraphicFramePr>
        <p:xfrm>
          <a:off x="386858" y="761772"/>
          <a:ext cx="6710295" cy="66846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967976">
                  <a:extLst>
                    <a:ext uri="{9D8B030D-6E8A-4147-A177-3AD203B41FA5}">
                      <a16:colId xmlns:a16="http://schemas.microsoft.com/office/drawing/2014/main" val="778708530"/>
                    </a:ext>
                  </a:extLst>
                </a:gridCol>
                <a:gridCol w="1387171">
                  <a:extLst>
                    <a:ext uri="{9D8B030D-6E8A-4147-A177-3AD203B41FA5}">
                      <a16:colId xmlns:a16="http://schemas.microsoft.com/office/drawing/2014/main" val="622336748"/>
                    </a:ext>
                  </a:extLst>
                </a:gridCol>
                <a:gridCol w="1677574">
                  <a:extLst>
                    <a:ext uri="{9D8B030D-6E8A-4147-A177-3AD203B41FA5}">
                      <a16:colId xmlns:a16="http://schemas.microsoft.com/office/drawing/2014/main" val="1203114136"/>
                    </a:ext>
                  </a:extLst>
                </a:gridCol>
                <a:gridCol w="1677574">
                  <a:extLst>
                    <a:ext uri="{9D8B030D-6E8A-4147-A177-3AD203B41FA5}">
                      <a16:colId xmlns:a16="http://schemas.microsoft.com/office/drawing/2014/main" val="566334028"/>
                    </a:ext>
                  </a:extLst>
                </a:gridCol>
              </a:tblGrid>
              <a:tr h="334233"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الهدف من النشاط</a:t>
                      </a:r>
                    </a:p>
                  </a:txBody>
                  <a:tcPr marL="80189" marR="80189" marT="40094" marB="40094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A9C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الاستراتيجية</a:t>
                      </a:r>
                    </a:p>
                  </a:txBody>
                  <a:tcPr marL="80189" marR="80189" marT="40094" marB="40094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A9C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نوع النشاط</a:t>
                      </a:r>
                    </a:p>
                  </a:txBody>
                  <a:tcPr marL="80189" marR="80189" marT="40094" marB="40094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A9C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مدة النشاط</a:t>
                      </a:r>
                    </a:p>
                  </a:txBody>
                  <a:tcPr marL="80189" marR="80189" marT="40094" marB="40094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A9C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046427"/>
                  </a:ext>
                </a:extLst>
              </a:tr>
              <a:tr h="334233"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استنتاج مفهوم التحول الرقمي</a:t>
                      </a:r>
                    </a:p>
                  </a:txBody>
                  <a:tcPr marL="80189" marR="80189" marT="40094" marB="40094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العصف الذهني</a:t>
                      </a:r>
                    </a:p>
                  </a:txBody>
                  <a:tcPr marL="80189" marR="80189" marT="40094" marB="40094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جماعي</a:t>
                      </a:r>
                    </a:p>
                  </a:txBody>
                  <a:tcPr marL="80189" marR="80189" marT="40094" marB="40094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دقيقة</a:t>
                      </a:r>
                    </a:p>
                  </a:txBody>
                  <a:tcPr marL="80189" marR="80189" marT="40094" marB="40094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2287941"/>
                  </a:ext>
                </a:extLst>
              </a:tr>
            </a:tbl>
          </a:graphicData>
        </a:graphic>
      </p:graphicFrame>
      <p:sp>
        <p:nvSpPr>
          <p:cNvPr id="22" name="مربع نص 21">
            <a:extLst>
              <a:ext uri="{FF2B5EF4-FFF2-40B4-BE49-F238E27FC236}">
                <a16:creationId xmlns:a16="http://schemas.microsoft.com/office/drawing/2014/main" id="{AAA06ADE-B36E-4C6C-9A58-7EE2672B09CD}"/>
              </a:ext>
            </a:extLst>
          </p:cNvPr>
          <p:cNvSpPr txBox="1"/>
          <p:nvPr/>
        </p:nvSpPr>
        <p:spPr>
          <a:xfrm>
            <a:off x="4264128" y="1391907"/>
            <a:ext cx="2834360" cy="3082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1403" b="1" dirty="0">
                <a:solidFill>
                  <a:srgbClr val="FF6600"/>
                </a:solidFill>
              </a:rPr>
              <a:t>ما هو التحول الرقمي ؟!</a:t>
            </a:r>
          </a:p>
        </p:txBody>
      </p:sp>
      <p:sp>
        <p:nvSpPr>
          <p:cNvPr id="23" name="مربع نص 22">
            <a:extLst>
              <a:ext uri="{FF2B5EF4-FFF2-40B4-BE49-F238E27FC236}">
                <a16:creationId xmlns:a16="http://schemas.microsoft.com/office/drawing/2014/main" id="{0192A1AC-1186-4C76-9BBA-86D7FAF5D6CD}"/>
              </a:ext>
            </a:extLst>
          </p:cNvPr>
          <p:cNvSpPr txBox="1"/>
          <p:nvPr/>
        </p:nvSpPr>
        <p:spPr>
          <a:xfrm>
            <a:off x="480210" y="1704897"/>
            <a:ext cx="6655289" cy="53784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965" dirty="0"/>
              <a:t>..................................................................................................................................................................................................</a:t>
            </a:r>
          </a:p>
          <a:p>
            <a:pPr algn="r"/>
            <a:endParaRPr lang="ar-SA" sz="965" dirty="0"/>
          </a:p>
          <a:p>
            <a:pPr algn="r"/>
            <a:r>
              <a:rPr lang="ar-SA" sz="965" dirty="0"/>
              <a:t>..................................................................................................................................................................................................</a:t>
            </a:r>
          </a:p>
        </p:txBody>
      </p:sp>
      <p:graphicFrame>
        <p:nvGraphicFramePr>
          <p:cNvPr id="24" name="جدول 19">
            <a:extLst>
              <a:ext uri="{FF2B5EF4-FFF2-40B4-BE49-F238E27FC236}">
                <a16:creationId xmlns:a16="http://schemas.microsoft.com/office/drawing/2014/main" id="{2C530360-5DD7-47A8-AAFD-F9DFF8D717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8745393"/>
              </p:ext>
            </p:extLst>
          </p:nvPr>
        </p:nvGraphicFramePr>
        <p:xfrm>
          <a:off x="434978" y="2387744"/>
          <a:ext cx="6710291" cy="66846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16580">
                  <a:extLst>
                    <a:ext uri="{9D8B030D-6E8A-4147-A177-3AD203B41FA5}">
                      <a16:colId xmlns:a16="http://schemas.microsoft.com/office/drawing/2014/main" val="778708530"/>
                    </a:ext>
                  </a:extLst>
                </a:gridCol>
                <a:gridCol w="1338297">
                  <a:extLst>
                    <a:ext uri="{9D8B030D-6E8A-4147-A177-3AD203B41FA5}">
                      <a16:colId xmlns:a16="http://schemas.microsoft.com/office/drawing/2014/main" val="622336748"/>
                    </a:ext>
                  </a:extLst>
                </a:gridCol>
                <a:gridCol w="1277840">
                  <a:extLst>
                    <a:ext uri="{9D8B030D-6E8A-4147-A177-3AD203B41FA5}">
                      <a16:colId xmlns:a16="http://schemas.microsoft.com/office/drawing/2014/main" val="1203114136"/>
                    </a:ext>
                  </a:extLst>
                </a:gridCol>
                <a:gridCol w="1677574">
                  <a:extLst>
                    <a:ext uri="{9D8B030D-6E8A-4147-A177-3AD203B41FA5}">
                      <a16:colId xmlns:a16="http://schemas.microsoft.com/office/drawing/2014/main" val="566334028"/>
                    </a:ext>
                  </a:extLst>
                </a:gridCol>
              </a:tblGrid>
              <a:tr h="334233"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الهدف من النشاط</a:t>
                      </a:r>
                    </a:p>
                  </a:txBody>
                  <a:tcPr marL="80189" marR="80189" marT="40094" marB="40094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A9C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الاستراتيجية</a:t>
                      </a:r>
                    </a:p>
                  </a:txBody>
                  <a:tcPr marL="80189" marR="80189" marT="40094" marB="40094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A9C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نوع النشاط</a:t>
                      </a:r>
                    </a:p>
                  </a:txBody>
                  <a:tcPr marL="80189" marR="80189" marT="40094" marB="40094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A9C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مدة النشاط</a:t>
                      </a:r>
                    </a:p>
                  </a:txBody>
                  <a:tcPr marL="80189" marR="80189" marT="40094" marB="40094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A9C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046427"/>
                  </a:ext>
                </a:extLst>
              </a:tr>
              <a:tr h="334233"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استنتاج أمثلة للتحول الرقمي</a:t>
                      </a:r>
                    </a:p>
                  </a:txBody>
                  <a:tcPr marL="80189" marR="80189" marT="40094" marB="40094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قراءة الصور</a:t>
                      </a:r>
                    </a:p>
                  </a:txBody>
                  <a:tcPr marL="80189" marR="80189" marT="40094" marB="40094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فردي</a:t>
                      </a:r>
                    </a:p>
                  </a:txBody>
                  <a:tcPr marL="80189" marR="80189" marT="40094" marB="40094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3 دقائق</a:t>
                      </a:r>
                    </a:p>
                  </a:txBody>
                  <a:tcPr marL="80189" marR="80189" marT="40094" marB="40094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2287941"/>
                  </a:ext>
                </a:extLst>
              </a:tr>
            </a:tbl>
          </a:graphicData>
        </a:graphic>
      </p:graphicFrame>
      <p:grpSp>
        <p:nvGrpSpPr>
          <p:cNvPr id="43" name="مجموعة 42">
            <a:extLst>
              <a:ext uri="{FF2B5EF4-FFF2-40B4-BE49-F238E27FC236}">
                <a16:creationId xmlns:a16="http://schemas.microsoft.com/office/drawing/2014/main" id="{3307219E-5C57-4484-AB78-E3245CDBF4B7}"/>
              </a:ext>
            </a:extLst>
          </p:cNvPr>
          <p:cNvGrpSpPr/>
          <p:nvPr/>
        </p:nvGrpSpPr>
        <p:grpSpPr>
          <a:xfrm>
            <a:off x="5580901" y="3680191"/>
            <a:ext cx="935109" cy="935109"/>
            <a:chOff x="9947490" y="3166932"/>
            <a:chExt cx="2100386" cy="2100386"/>
          </a:xfrm>
        </p:grpSpPr>
        <p:grpSp>
          <p:nvGrpSpPr>
            <p:cNvPr id="44" name="مجموعة 43">
              <a:extLst>
                <a:ext uri="{FF2B5EF4-FFF2-40B4-BE49-F238E27FC236}">
                  <a16:creationId xmlns:a16="http://schemas.microsoft.com/office/drawing/2014/main" id="{E3186435-8DE0-44A1-A9D5-3FFD399ABFD8}"/>
                </a:ext>
              </a:extLst>
            </p:cNvPr>
            <p:cNvGrpSpPr/>
            <p:nvPr/>
          </p:nvGrpSpPr>
          <p:grpSpPr>
            <a:xfrm>
              <a:off x="9947490" y="3166932"/>
              <a:ext cx="2100386" cy="2100386"/>
              <a:chOff x="8849584" y="3102958"/>
              <a:chExt cx="2639747" cy="2639747"/>
            </a:xfrm>
          </p:grpSpPr>
          <p:sp>
            <p:nvSpPr>
              <p:cNvPr id="46" name="شكل بيضاوي 45">
                <a:extLst>
                  <a:ext uri="{FF2B5EF4-FFF2-40B4-BE49-F238E27FC236}">
                    <a16:creationId xmlns:a16="http://schemas.microsoft.com/office/drawing/2014/main" id="{CF16E64A-F934-47EF-ADFE-BFE7AD611B82}"/>
                  </a:ext>
                </a:extLst>
              </p:cNvPr>
              <p:cNvSpPr/>
              <p:nvPr/>
            </p:nvSpPr>
            <p:spPr>
              <a:xfrm>
                <a:off x="8849584" y="3102958"/>
                <a:ext cx="2639747" cy="263974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 sz="1579" dirty="0"/>
              </a:p>
            </p:txBody>
          </p:sp>
          <p:sp>
            <p:nvSpPr>
              <p:cNvPr id="47" name="مستطيل: زوايا مستديرة 46">
                <a:extLst>
                  <a:ext uri="{FF2B5EF4-FFF2-40B4-BE49-F238E27FC236}">
                    <a16:creationId xmlns:a16="http://schemas.microsoft.com/office/drawing/2014/main" id="{4401459A-089D-4D24-81E1-03636BEC303D}"/>
                  </a:ext>
                </a:extLst>
              </p:cNvPr>
              <p:cNvSpPr/>
              <p:nvPr/>
            </p:nvSpPr>
            <p:spPr>
              <a:xfrm>
                <a:off x="10655853" y="5268418"/>
                <a:ext cx="467472" cy="45719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 sz="1579"/>
              </a:p>
            </p:txBody>
          </p:sp>
        </p:grpSp>
        <p:pic>
          <p:nvPicPr>
            <p:cNvPr id="45" name="صورة 44" descr="صورة تحتوي على نص&#10;&#10;تم إنشاء الوصف تلقائياً">
              <a:extLst>
                <a:ext uri="{FF2B5EF4-FFF2-40B4-BE49-F238E27FC236}">
                  <a16:creationId xmlns:a16="http://schemas.microsoft.com/office/drawing/2014/main" id="{FAC3CF7F-6ACD-4286-A275-E542AD3B7C6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50413" y="3329071"/>
              <a:ext cx="1873486" cy="1742343"/>
            </a:xfrm>
            <a:prstGeom prst="rect">
              <a:avLst/>
            </a:prstGeom>
          </p:spPr>
        </p:pic>
      </p:grpSp>
      <p:grpSp>
        <p:nvGrpSpPr>
          <p:cNvPr id="48" name="مجموعة 47">
            <a:extLst>
              <a:ext uri="{FF2B5EF4-FFF2-40B4-BE49-F238E27FC236}">
                <a16:creationId xmlns:a16="http://schemas.microsoft.com/office/drawing/2014/main" id="{BF94B945-6565-475F-842E-D771C92DBA42}"/>
              </a:ext>
            </a:extLst>
          </p:cNvPr>
          <p:cNvGrpSpPr/>
          <p:nvPr/>
        </p:nvGrpSpPr>
        <p:grpSpPr>
          <a:xfrm>
            <a:off x="4537889" y="3642162"/>
            <a:ext cx="935109" cy="935109"/>
            <a:chOff x="7548540" y="4569021"/>
            <a:chExt cx="2100386" cy="2100386"/>
          </a:xfrm>
        </p:grpSpPr>
        <p:sp>
          <p:nvSpPr>
            <p:cNvPr id="49" name="شكل بيضاوي 48">
              <a:extLst>
                <a:ext uri="{FF2B5EF4-FFF2-40B4-BE49-F238E27FC236}">
                  <a16:creationId xmlns:a16="http://schemas.microsoft.com/office/drawing/2014/main" id="{7F803396-0A4E-49D7-B3A5-395A88274F19}"/>
                </a:ext>
              </a:extLst>
            </p:cNvPr>
            <p:cNvSpPr/>
            <p:nvPr/>
          </p:nvSpPr>
          <p:spPr>
            <a:xfrm>
              <a:off x="7548540" y="4569021"/>
              <a:ext cx="2100386" cy="210038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1579" dirty="0"/>
            </a:p>
          </p:txBody>
        </p:sp>
        <p:pic>
          <p:nvPicPr>
            <p:cNvPr id="50" name="Picture 6" descr="Write message - Free communications icons">
              <a:extLst>
                <a:ext uri="{FF2B5EF4-FFF2-40B4-BE49-F238E27FC236}">
                  <a16:creationId xmlns:a16="http://schemas.microsoft.com/office/drawing/2014/main" id="{B54047FD-5DB9-41C3-9111-6ADCEE7D7C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82770" y="4852027"/>
              <a:ext cx="1553679" cy="15536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1" name="مجموعة 50">
            <a:extLst>
              <a:ext uri="{FF2B5EF4-FFF2-40B4-BE49-F238E27FC236}">
                <a16:creationId xmlns:a16="http://schemas.microsoft.com/office/drawing/2014/main" id="{4B5F80D2-3EC2-48F0-B994-821A853EE527}"/>
              </a:ext>
            </a:extLst>
          </p:cNvPr>
          <p:cNvGrpSpPr/>
          <p:nvPr/>
        </p:nvGrpSpPr>
        <p:grpSpPr>
          <a:xfrm>
            <a:off x="3367549" y="3629826"/>
            <a:ext cx="935109" cy="960800"/>
            <a:chOff x="5043173" y="3093981"/>
            <a:chExt cx="2100386" cy="2158092"/>
          </a:xfrm>
        </p:grpSpPr>
        <p:sp>
          <p:nvSpPr>
            <p:cNvPr id="52" name="شكل بيضاوي 51">
              <a:extLst>
                <a:ext uri="{FF2B5EF4-FFF2-40B4-BE49-F238E27FC236}">
                  <a16:creationId xmlns:a16="http://schemas.microsoft.com/office/drawing/2014/main" id="{286C2AA8-D039-476B-942C-F36AAB8085E5}"/>
                </a:ext>
              </a:extLst>
            </p:cNvPr>
            <p:cNvSpPr/>
            <p:nvPr/>
          </p:nvSpPr>
          <p:spPr>
            <a:xfrm>
              <a:off x="5043173" y="3151687"/>
              <a:ext cx="2100386" cy="210038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1579" dirty="0"/>
            </a:p>
          </p:txBody>
        </p:sp>
        <p:pic>
          <p:nvPicPr>
            <p:cNvPr id="53" name="Picture 14" descr="11,969 Movie Night Illustrations &amp; Clip Art - iStock">
              <a:extLst>
                <a:ext uri="{FF2B5EF4-FFF2-40B4-BE49-F238E27FC236}">
                  <a16:creationId xmlns:a16="http://schemas.microsoft.com/office/drawing/2014/main" id="{D500E424-A6DE-4392-99D0-4DBD85C0D5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804" b="90033" l="9314" r="90850">
                          <a14:foregroundMark x1="80719" y1="53922" x2="80719" y2="53922"/>
                          <a14:foregroundMark x1="78595" y1="57680" x2="78595" y2="57680"/>
                          <a14:foregroundMark x1="90850" y1="61928" x2="90850" y2="61928"/>
                          <a14:foregroundMark x1="43791" y1="90196" x2="43791" y2="90196"/>
                          <a14:foregroundMark x1="9314" y1="75490" x2="9314" y2="7549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91989" y="3093981"/>
              <a:ext cx="1820807" cy="18208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4" name="مجموعة 53">
            <a:extLst>
              <a:ext uri="{FF2B5EF4-FFF2-40B4-BE49-F238E27FC236}">
                <a16:creationId xmlns:a16="http://schemas.microsoft.com/office/drawing/2014/main" id="{C87D9B4B-A2F6-45DC-888D-72C2B41ECDC6}"/>
              </a:ext>
            </a:extLst>
          </p:cNvPr>
          <p:cNvGrpSpPr/>
          <p:nvPr/>
        </p:nvGrpSpPr>
        <p:grpSpPr>
          <a:xfrm>
            <a:off x="2208551" y="3656359"/>
            <a:ext cx="935109" cy="935109"/>
            <a:chOff x="2540172" y="4656949"/>
            <a:chExt cx="2100386" cy="2100386"/>
          </a:xfrm>
        </p:grpSpPr>
        <p:sp>
          <p:nvSpPr>
            <p:cNvPr id="55" name="شكل بيضاوي 54">
              <a:extLst>
                <a:ext uri="{FF2B5EF4-FFF2-40B4-BE49-F238E27FC236}">
                  <a16:creationId xmlns:a16="http://schemas.microsoft.com/office/drawing/2014/main" id="{4EBA2A50-8A38-42C9-92E1-8E3E32A62953}"/>
                </a:ext>
              </a:extLst>
            </p:cNvPr>
            <p:cNvSpPr/>
            <p:nvPr/>
          </p:nvSpPr>
          <p:spPr>
            <a:xfrm>
              <a:off x="2540172" y="4656949"/>
              <a:ext cx="2100386" cy="210038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1579" dirty="0"/>
            </a:p>
          </p:txBody>
        </p:sp>
        <p:pic>
          <p:nvPicPr>
            <p:cNvPr id="56" name="Picture 20" descr="Shopping Mall PNG Image | PNG Mart">
              <a:extLst>
                <a:ext uri="{FF2B5EF4-FFF2-40B4-BE49-F238E27FC236}">
                  <a16:creationId xmlns:a16="http://schemas.microsoft.com/office/drawing/2014/main" id="{D13E4D91-DB0D-4D52-B190-EB4F2FB0B14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67888" y="4994924"/>
              <a:ext cx="1970494" cy="13826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A2510E8E-9CAB-4971-9C86-2768C1AA2A61}"/>
              </a:ext>
            </a:extLst>
          </p:cNvPr>
          <p:cNvGrpSpPr/>
          <p:nvPr/>
        </p:nvGrpSpPr>
        <p:grpSpPr>
          <a:xfrm>
            <a:off x="940026" y="3669912"/>
            <a:ext cx="1025327" cy="935109"/>
            <a:chOff x="-43678" y="3186238"/>
            <a:chExt cx="2303027" cy="2100386"/>
          </a:xfrm>
        </p:grpSpPr>
        <p:sp>
          <p:nvSpPr>
            <p:cNvPr id="58" name="شكل بيضاوي 57">
              <a:extLst>
                <a:ext uri="{FF2B5EF4-FFF2-40B4-BE49-F238E27FC236}">
                  <a16:creationId xmlns:a16="http://schemas.microsoft.com/office/drawing/2014/main" id="{C8D4D4AB-252E-463C-85FA-DDA091E29464}"/>
                </a:ext>
              </a:extLst>
            </p:cNvPr>
            <p:cNvSpPr/>
            <p:nvPr/>
          </p:nvSpPr>
          <p:spPr>
            <a:xfrm>
              <a:off x="107662" y="3186238"/>
              <a:ext cx="2100386" cy="210038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1579" dirty="0"/>
            </a:p>
          </p:txBody>
        </p:sp>
        <p:pic>
          <p:nvPicPr>
            <p:cNvPr id="59" name="صورة 58" descr="صورة تحتوي على نص, علامة&#10;&#10;تم إنشاء الوصف تلقائياً">
              <a:extLst>
                <a:ext uri="{FF2B5EF4-FFF2-40B4-BE49-F238E27FC236}">
                  <a16:creationId xmlns:a16="http://schemas.microsoft.com/office/drawing/2014/main" id="{C77AA6E7-F2F4-410A-83C7-31DC222C8FE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43678" y="3207041"/>
              <a:ext cx="2303027" cy="1637794"/>
            </a:xfrm>
            <a:prstGeom prst="rect">
              <a:avLst/>
            </a:prstGeom>
          </p:spPr>
        </p:pic>
      </p:grpSp>
      <p:sp>
        <p:nvSpPr>
          <p:cNvPr id="61" name="مربع نص 60">
            <a:extLst>
              <a:ext uri="{FF2B5EF4-FFF2-40B4-BE49-F238E27FC236}">
                <a16:creationId xmlns:a16="http://schemas.microsoft.com/office/drawing/2014/main" id="{121E157F-DFC2-4FBE-98B7-3CFC895D352D}"/>
              </a:ext>
            </a:extLst>
          </p:cNvPr>
          <p:cNvSpPr txBox="1"/>
          <p:nvPr/>
        </p:nvSpPr>
        <p:spPr>
          <a:xfrm>
            <a:off x="460161" y="4628654"/>
            <a:ext cx="6655289" cy="53784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965" dirty="0"/>
              <a:t>.................................................................................................................................................................................................</a:t>
            </a:r>
          </a:p>
          <a:p>
            <a:pPr algn="r"/>
            <a:endParaRPr lang="ar-SA" sz="965" dirty="0"/>
          </a:p>
          <a:p>
            <a:pPr algn="r"/>
            <a:r>
              <a:rPr lang="ar-SA" sz="965" dirty="0"/>
              <a:t>.................................................................................................................................................................................................</a:t>
            </a:r>
          </a:p>
        </p:txBody>
      </p:sp>
      <p:sp>
        <p:nvSpPr>
          <p:cNvPr id="62" name="مربع نص 61">
            <a:extLst>
              <a:ext uri="{FF2B5EF4-FFF2-40B4-BE49-F238E27FC236}">
                <a16:creationId xmlns:a16="http://schemas.microsoft.com/office/drawing/2014/main" id="{ED3F9E6C-F1E3-4FF7-A754-A3AFE22B9C0E}"/>
              </a:ext>
            </a:extLst>
          </p:cNvPr>
          <p:cNvSpPr txBox="1"/>
          <p:nvPr/>
        </p:nvSpPr>
        <p:spPr>
          <a:xfrm>
            <a:off x="2243993" y="2871004"/>
            <a:ext cx="4891506" cy="74001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SA" sz="1403" b="1" dirty="0">
                <a:solidFill>
                  <a:srgbClr val="FF6600"/>
                </a:solidFill>
              </a:rPr>
            </a:br>
            <a:r>
              <a:rPr lang="ar-SA" sz="1403" b="1" dirty="0">
                <a:solidFill>
                  <a:srgbClr val="FF6600"/>
                </a:solidFill>
              </a:rPr>
              <a:t>استنتجي أهم الأمثلة على التحول الرقمي في الأعمال و المجتمع ؟!</a:t>
            </a:r>
            <a:br>
              <a:rPr lang="ar-SA" sz="1403" b="1" dirty="0">
                <a:solidFill>
                  <a:srgbClr val="FF6600"/>
                </a:solidFill>
              </a:rPr>
            </a:br>
            <a:r>
              <a:rPr lang="ar-SA" sz="1403" b="1" dirty="0">
                <a:solidFill>
                  <a:srgbClr val="FF6600"/>
                </a:solidFill>
              </a:rPr>
              <a:t>و أشرحي كيف كان وكيف أصبح حالياً </a:t>
            </a:r>
            <a:r>
              <a:rPr lang="ar-SA" sz="1403" dirty="0">
                <a:solidFill>
                  <a:srgbClr val="FF6600"/>
                </a:solidFill>
              </a:rPr>
              <a:t>؟</a:t>
            </a:r>
            <a:endParaRPr lang="ar-SA" sz="1403" b="1" dirty="0">
              <a:solidFill>
                <a:srgbClr val="FF6600"/>
              </a:solidFill>
            </a:endParaRPr>
          </a:p>
        </p:txBody>
      </p:sp>
      <p:graphicFrame>
        <p:nvGraphicFramePr>
          <p:cNvPr id="63" name="جدول 19">
            <a:extLst>
              <a:ext uri="{FF2B5EF4-FFF2-40B4-BE49-F238E27FC236}">
                <a16:creationId xmlns:a16="http://schemas.microsoft.com/office/drawing/2014/main" id="{0E805D51-C59B-447C-AB74-BAE7E89E3E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872960"/>
              </p:ext>
            </p:extLst>
          </p:nvPr>
        </p:nvGraphicFramePr>
        <p:xfrm>
          <a:off x="437034" y="5254015"/>
          <a:ext cx="6710294" cy="66846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58561">
                  <a:extLst>
                    <a:ext uri="{9D8B030D-6E8A-4147-A177-3AD203B41FA5}">
                      <a16:colId xmlns:a16="http://schemas.microsoft.com/office/drawing/2014/main" val="778708530"/>
                    </a:ext>
                  </a:extLst>
                </a:gridCol>
                <a:gridCol w="1338299">
                  <a:extLst>
                    <a:ext uri="{9D8B030D-6E8A-4147-A177-3AD203B41FA5}">
                      <a16:colId xmlns:a16="http://schemas.microsoft.com/office/drawing/2014/main" val="622336748"/>
                    </a:ext>
                  </a:extLst>
                </a:gridCol>
                <a:gridCol w="1235860">
                  <a:extLst>
                    <a:ext uri="{9D8B030D-6E8A-4147-A177-3AD203B41FA5}">
                      <a16:colId xmlns:a16="http://schemas.microsoft.com/office/drawing/2014/main" val="1203114136"/>
                    </a:ext>
                  </a:extLst>
                </a:gridCol>
                <a:gridCol w="1677574">
                  <a:extLst>
                    <a:ext uri="{9D8B030D-6E8A-4147-A177-3AD203B41FA5}">
                      <a16:colId xmlns:a16="http://schemas.microsoft.com/office/drawing/2014/main" val="566334028"/>
                    </a:ext>
                  </a:extLst>
                </a:gridCol>
              </a:tblGrid>
              <a:tr h="334233"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الهدف من النشاط</a:t>
                      </a:r>
                    </a:p>
                  </a:txBody>
                  <a:tcPr marL="80189" marR="80189" marT="40094" marB="40094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A9C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الاستراتيجية</a:t>
                      </a:r>
                    </a:p>
                  </a:txBody>
                  <a:tcPr marL="80189" marR="80189" marT="40094" marB="40094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A9C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نوع النشاط</a:t>
                      </a:r>
                    </a:p>
                  </a:txBody>
                  <a:tcPr marL="80189" marR="80189" marT="40094" marB="40094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A9C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مدة النشاط</a:t>
                      </a:r>
                    </a:p>
                  </a:txBody>
                  <a:tcPr marL="80189" marR="80189" marT="40094" marB="40094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A9C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046427"/>
                  </a:ext>
                </a:extLst>
              </a:tr>
              <a:tr h="334233"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استنتاج مصطلح الذكاء الاصطناعي</a:t>
                      </a:r>
                    </a:p>
                  </a:txBody>
                  <a:tcPr marL="80189" marR="80189" marT="40094" marB="40094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من أنا</a:t>
                      </a:r>
                    </a:p>
                  </a:txBody>
                  <a:tcPr marL="80189" marR="80189" marT="40094" marB="40094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فردي</a:t>
                      </a:r>
                    </a:p>
                  </a:txBody>
                  <a:tcPr marL="80189" marR="80189" marT="40094" marB="40094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دقيقتان</a:t>
                      </a:r>
                    </a:p>
                  </a:txBody>
                  <a:tcPr marL="80189" marR="80189" marT="40094" marB="40094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2287941"/>
                  </a:ext>
                </a:extLst>
              </a:tr>
            </a:tbl>
          </a:graphicData>
        </a:graphic>
      </p:graphicFrame>
      <p:sp>
        <p:nvSpPr>
          <p:cNvPr id="64" name="مربع نص 63">
            <a:extLst>
              <a:ext uri="{FF2B5EF4-FFF2-40B4-BE49-F238E27FC236}">
                <a16:creationId xmlns:a16="http://schemas.microsoft.com/office/drawing/2014/main" id="{3F14656F-1B51-4A11-A3F0-1D2DB909EE3D}"/>
              </a:ext>
            </a:extLst>
          </p:cNvPr>
          <p:cNvSpPr txBox="1"/>
          <p:nvPr/>
        </p:nvSpPr>
        <p:spPr>
          <a:xfrm>
            <a:off x="1608137" y="6038421"/>
            <a:ext cx="5512457" cy="37625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1403" b="1" dirty="0">
                <a:solidFill>
                  <a:srgbClr val="FF6600"/>
                </a:solidFill>
              </a:rPr>
              <a:t>اجعل الآلة و الأنظمة تحاكي الذكاء البشري لأداء المهام و اتخاذ القرارات مع تحسين نفسها </a:t>
            </a:r>
          </a:p>
        </p:txBody>
      </p:sp>
      <p:sp>
        <p:nvSpPr>
          <p:cNvPr id="65" name="مربع نص 64">
            <a:extLst>
              <a:ext uri="{FF2B5EF4-FFF2-40B4-BE49-F238E27FC236}">
                <a16:creationId xmlns:a16="http://schemas.microsoft.com/office/drawing/2014/main" id="{FA1E5D16-A998-4CC3-B7DB-BED911058E65}"/>
              </a:ext>
            </a:extLst>
          </p:cNvPr>
          <p:cNvSpPr txBox="1"/>
          <p:nvPr/>
        </p:nvSpPr>
        <p:spPr>
          <a:xfrm>
            <a:off x="445768" y="6415421"/>
            <a:ext cx="6655289" cy="38933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965" dirty="0"/>
              <a:t>..................................................................................................................................................................................................</a:t>
            </a:r>
          </a:p>
          <a:p>
            <a:pPr algn="r"/>
            <a:endParaRPr lang="ar-SA" sz="965" dirty="0"/>
          </a:p>
        </p:txBody>
      </p:sp>
      <p:graphicFrame>
        <p:nvGraphicFramePr>
          <p:cNvPr id="77" name="جدول 19">
            <a:extLst>
              <a:ext uri="{FF2B5EF4-FFF2-40B4-BE49-F238E27FC236}">
                <a16:creationId xmlns:a16="http://schemas.microsoft.com/office/drawing/2014/main" id="{D2AC07F2-3D2F-4E80-AA64-73626C8364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5472957"/>
              </p:ext>
            </p:extLst>
          </p:nvPr>
        </p:nvGraphicFramePr>
        <p:xfrm>
          <a:off x="414727" y="6799878"/>
          <a:ext cx="6710295" cy="78863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76485">
                  <a:extLst>
                    <a:ext uri="{9D8B030D-6E8A-4147-A177-3AD203B41FA5}">
                      <a16:colId xmlns:a16="http://schemas.microsoft.com/office/drawing/2014/main" val="778708530"/>
                    </a:ext>
                  </a:extLst>
                </a:gridCol>
                <a:gridCol w="1323262">
                  <a:extLst>
                    <a:ext uri="{9D8B030D-6E8A-4147-A177-3AD203B41FA5}">
                      <a16:colId xmlns:a16="http://schemas.microsoft.com/office/drawing/2014/main" val="622336748"/>
                    </a:ext>
                  </a:extLst>
                </a:gridCol>
                <a:gridCol w="1232974">
                  <a:extLst>
                    <a:ext uri="{9D8B030D-6E8A-4147-A177-3AD203B41FA5}">
                      <a16:colId xmlns:a16="http://schemas.microsoft.com/office/drawing/2014/main" val="1203114136"/>
                    </a:ext>
                  </a:extLst>
                </a:gridCol>
                <a:gridCol w="1677574">
                  <a:extLst>
                    <a:ext uri="{9D8B030D-6E8A-4147-A177-3AD203B41FA5}">
                      <a16:colId xmlns:a16="http://schemas.microsoft.com/office/drawing/2014/main" val="566334028"/>
                    </a:ext>
                  </a:extLst>
                </a:gridCol>
              </a:tblGrid>
              <a:tr h="334233"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الهدف من النشاط</a:t>
                      </a:r>
                    </a:p>
                  </a:txBody>
                  <a:tcPr marL="80189" marR="80189" marT="40094" marB="40094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A9C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الاستراتيجية</a:t>
                      </a:r>
                    </a:p>
                  </a:txBody>
                  <a:tcPr marL="80189" marR="80189" marT="40094" marB="40094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A9C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نوع النشاط</a:t>
                      </a:r>
                    </a:p>
                  </a:txBody>
                  <a:tcPr marL="80189" marR="80189" marT="40094" marB="40094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A9C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مدة النشاط</a:t>
                      </a:r>
                    </a:p>
                  </a:txBody>
                  <a:tcPr marL="80189" marR="80189" marT="40094" marB="40094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A9C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046427"/>
                  </a:ext>
                </a:extLst>
              </a:tr>
              <a:tr h="454402"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التمييز بين الأجهزة التي تدخل في الذكاء الاصطناعي </a:t>
                      </a:r>
                    </a:p>
                  </a:txBody>
                  <a:tcPr marL="80189" marR="80189" marT="40094" marB="40094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فجوة المعلومات</a:t>
                      </a:r>
                    </a:p>
                  </a:txBody>
                  <a:tcPr marL="80189" marR="80189" marT="40094" marB="40094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جماعي</a:t>
                      </a:r>
                    </a:p>
                  </a:txBody>
                  <a:tcPr marL="80189" marR="80189" marT="40094" marB="40094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>
                          <a:solidFill>
                            <a:schemeClr val="tx1"/>
                          </a:solidFill>
                        </a:rPr>
                        <a:t>3دقائق</a:t>
                      </a:r>
                    </a:p>
                  </a:txBody>
                  <a:tcPr marL="80189" marR="80189" marT="40094" marB="40094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2287941"/>
                  </a:ext>
                </a:extLst>
              </a:tr>
            </a:tbl>
          </a:graphicData>
        </a:graphic>
      </p:graphicFrame>
      <p:sp>
        <p:nvSpPr>
          <p:cNvPr id="79" name="مربع نص 78">
            <a:extLst>
              <a:ext uri="{FF2B5EF4-FFF2-40B4-BE49-F238E27FC236}">
                <a16:creationId xmlns:a16="http://schemas.microsoft.com/office/drawing/2014/main" id="{65E55A3E-F65F-43C3-848C-5A7D21EDF870}"/>
              </a:ext>
            </a:extLst>
          </p:cNvPr>
          <p:cNvSpPr txBox="1"/>
          <p:nvPr/>
        </p:nvSpPr>
        <p:spPr>
          <a:xfrm>
            <a:off x="1554988" y="7583405"/>
            <a:ext cx="5512457" cy="37625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SA" sz="1403" b="1" dirty="0">
                <a:solidFill>
                  <a:srgbClr val="FF6600"/>
                </a:solidFill>
              </a:rPr>
              <a:t>اختاري المصطلح المناسب أمام المفهوم</a:t>
            </a:r>
          </a:p>
        </p:txBody>
      </p:sp>
      <p:sp>
        <p:nvSpPr>
          <p:cNvPr id="80" name="عنوان 1">
            <a:extLst>
              <a:ext uri="{FF2B5EF4-FFF2-40B4-BE49-F238E27FC236}">
                <a16:creationId xmlns:a16="http://schemas.microsoft.com/office/drawing/2014/main" id="{7BCC14D3-12CA-49C7-9E46-558306584D94}"/>
              </a:ext>
            </a:extLst>
          </p:cNvPr>
          <p:cNvSpPr txBox="1">
            <a:spLocks/>
          </p:cNvSpPr>
          <p:nvPr/>
        </p:nvSpPr>
        <p:spPr>
          <a:xfrm flipH="1">
            <a:off x="406169" y="8442590"/>
            <a:ext cx="4746071" cy="617227"/>
          </a:xfrm>
          <a:prstGeom prst="rect">
            <a:avLst/>
          </a:prstGeom>
          <a:ln w="38100">
            <a:solidFill>
              <a:srgbClr val="1A9C83"/>
            </a:solidFill>
          </a:ln>
        </p:spPr>
        <p:txBody>
          <a:bodyPr vert="horz" lIns="80189" tIns="40094" rIns="80189" bIns="40094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ar-SA" sz="1228" dirty="0"/>
              <a:t>هو مجال فرعي من الذكاء الاصطناعي حيث يهتم بتطوير خوارزميات تمكن</a:t>
            </a:r>
          </a:p>
          <a:p>
            <a:pPr>
              <a:lnSpc>
                <a:spcPct val="150000"/>
              </a:lnSpc>
            </a:pPr>
            <a:r>
              <a:rPr lang="ar-SA" sz="1228" dirty="0"/>
              <a:t> أجهزة الحاسب من فهم أنماط التعلم من البيانات المتاحة والقيام بتنبؤات وقرارات</a:t>
            </a:r>
            <a:endParaRPr lang="en-US" sz="1228" dirty="0"/>
          </a:p>
        </p:txBody>
      </p:sp>
      <p:sp>
        <p:nvSpPr>
          <p:cNvPr id="81" name="عنوان 1">
            <a:extLst>
              <a:ext uri="{FF2B5EF4-FFF2-40B4-BE49-F238E27FC236}">
                <a16:creationId xmlns:a16="http://schemas.microsoft.com/office/drawing/2014/main" id="{0600FBE3-33F7-4103-AAA5-0052A10B3BB2}"/>
              </a:ext>
            </a:extLst>
          </p:cNvPr>
          <p:cNvSpPr txBox="1">
            <a:spLocks/>
          </p:cNvSpPr>
          <p:nvPr/>
        </p:nvSpPr>
        <p:spPr>
          <a:xfrm flipH="1">
            <a:off x="414727" y="9219773"/>
            <a:ext cx="4746072" cy="617227"/>
          </a:xfrm>
          <a:prstGeom prst="rect">
            <a:avLst/>
          </a:prstGeom>
          <a:ln w="38100">
            <a:solidFill>
              <a:srgbClr val="1A9C83"/>
            </a:solidFill>
          </a:ln>
        </p:spPr>
        <p:txBody>
          <a:bodyPr vert="horz" lIns="80189" tIns="40094" rIns="80189" bIns="40094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z="1228" dirty="0"/>
              <a:t>نموذج حوسبي مستوحى من الشبكات العصبية البيولوجية للدماغ</a:t>
            </a:r>
            <a:r>
              <a:rPr lang="ar-SA" sz="1228" b="1" kern="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  <a:t>.</a:t>
            </a:r>
            <a:endParaRPr lang="en-US" sz="1228" b="1" kern="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cs typeface="PT Bold Broken" pitchFamily="2" charset="-78"/>
            </a:endParaRPr>
          </a:p>
        </p:txBody>
      </p:sp>
      <p:sp>
        <p:nvSpPr>
          <p:cNvPr id="82" name="عنوان 1">
            <a:extLst>
              <a:ext uri="{FF2B5EF4-FFF2-40B4-BE49-F238E27FC236}">
                <a16:creationId xmlns:a16="http://schemas.microsoft.com/office/drawing/2014/main" id="{0DD239CA-C78A-4466-86AA-6C607EAD8ACD}"/>
              </a:ext>
            </a:extLst>
          </p:cNvPr>
          <p:cNvSpPr txBox="1">
            <a:spLocks/>
          </p:cNvSpPr>
          <p:nvPr/>
        </p:nvSpPr>
        <p:spPr>
          <a:xfrm flipH="1">
            <a:off x="434978" y="9943774"/>
            <a:ext cx="4717262" cy="617227"/>
          </a:xfrm>
          <a:prstGeom prst="rect">
            <a:avLst/>
          </a:prstGeom>
          <a:ln w="38100">
            <a:solidFill>
              <a:srgbClr val="1A9C83"/>
            </a:solidFill>
          </a:ln>
        </p:spPr>
        <p:txBody>
          <a:bodyPr vert="horz" lIns="80189" tIns="40094" rIns="80189" bIns="40094" rtlCol="1" anchor="ctr">
            <a:normAutofit lnSpcReduction="10000"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ar-SA" sz="1228" dirty="0"/>
              <a:t>يهتم بفهم أو توليد اللغة البشرية سواءٌ كانت على شكل نص أو كلام. تُستخدم </a:t>
            </a:r>
          </a:p>
          <a:p>
            <a:pPr>
              <a:lnSpc>
                <a:spcPct val="150000"/>
              </a:lnSpc>
            </a:pPr>
            <a:r>
              <a:rPr lang="ar-SA" sz="1228" dirty="0"/>
              <a:t>في العديد من التطبيقات المختلفة مثل: ترجمة اللغة ومعالجة اللغات الطبيعية في الهاتف</a:t>
            </a:r>
            <a:endParaRPr lang="ar-SA" sz="1228" b="1" kern="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cs typeface="PT Bold Broken" pitchFamily="2" charset="-78"/>
            </a:endParaRPr>
          </a:p>
        </p:txBody>
      </p:sp>
      <p:grpSp>
        <p:nvGrpSpPr>
          <p:cNvPr id="90" name="مجموعة 89">
            <a:extLst>
              <a:ext uri="{FF2B5EF4-FFF2-40B4-BE49-F238E27FC236}">
                <a16:creationId xmlns:a16="http://schemas.microsoft.com/office/drawing/2014/main" id="{9C973F83-644F-4E89-8CED-AF2321825547}"/>
              </a:ext>
            </a:extLst>
          </p:cNvPr>
          <p:cNvGrpSpPr/>
          <p:nvPr/>
        </p:nvGrpSpPr>
        <p:grpSpPr>
          <a:xfrm flipH="1">
            <a:off x="5794021" y="8375069"/>
            <a:ext cx="1865575" cy="683139"/>
            <a:chOff x="9010364" y="5287421"/>
            <a:chExt cx="3033276" cy="1354659"/>
          </a:xfrm>
        </p:grpSpPr>
        <p:sp>
          <p:nvSpPr>
            <p:cNvPr id="91" name="مستطيل 90">
              <a:extLst>
                <a:ext uri="{FF2B5EF4-FFF2-40B4-BE49-F238E27FC236}">
                  <a16:creationId xmlns:a16="http://schemas.microsoft.com/office/drawing/2014/main" id="{26A91D75-E7F9-4B85-A2F5-CDEA2606A096}"/>
                </a:ext>
              </a:extLst>
            </p:cNvPr>
            <p:cNvSpPr/>
            <p:nvPr/>
          </p:nvSpPr>
          <p:spPr>
            <a:xfrm>
              <a:off x="9895325" y="5439829"/>
              <a:ext cx="2135809" cy="1202251"/>
            </a:xfrm>
            <a:prstGeom prst="rect">
              <a:avLst/>
            </a:prstGeom>
            <a:solidFill>
              <a:srgbClr val="1A9C83"/>
            </a:solidFill>
            <a:ln>
              <a:solidFill>
                <a:srgbClr val="1A9C8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1228" dirty="0"/>
            </a:p>
          </p:txBody>
        </p:sp>
        <p:sp>
          <p:nvSpPr>
            <p:cNvPr id="92" name="عنوان 1">
              <a:extLst>
                <a:ext uri="{FF2B5EF4-FFF2-40B4-BE49-F238E27FC236}">
                  <a16:creationId xmlns:a16="http://schemas.microsoft.com/office/drawing/2014/main" id="{E5BAD47E-E151-4881-9BA0-8704A929B97D}"/>
                </a:ext>
              </a:extLst>
            </p:cNvPr>
            <p:cNvSpPr txBox="1">
              <a:spLocks/>
            </p:cNvSpPr>
            <p:nvPr/>
          </p:nvSpPr>
          <p:spPr>
            <a:xfrm>
              <a:off x="9010364" y="5287421"/>
              <a:ext cx="3033276" cy="1325562"/>
            </a:xfrm>
            <a:prstGeom prst="rect">
              <a:avLst/>
            </a:prstGeom>
          </p:spPr>
          <p:txBody>
            <a:bodyPr vert="horz" lIns="80189" tIns="40094" rIns="80189" bIns="40094" rtlCol="1" anchor="ctr">
              <a:normAutofit/>
            </a:bodyPr>
            <a:lstStyle>
              <a:lvl1pPr algn="r" defTabSz="914400" rtl="1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lnSpc>
                  <a:spcPct val="150000"/>
                </a:lnSpc>
              </a:pPr>
              <a:r>
                <a:rPr lang="ar-SA" sz="1228" dirty="0">
                  <a:solidFill>
                    <a:schemeClr val="bg1"/>
                  </a:solidFill>
                </a:rPr>
                <a:t>...............................</a:t>
              </a:r>
              <a:endParaRPr lang="en-US" sz="1228" dirty="0">
                <a:solidFill>
                  <a:schemeClr val="bg1"/>
                </a:solidFill>
              </a:endParaRPr>
            </a:p>
          </p:txBody>
        </p:sp>
      </p:grpSp>
      <p:pic>
        <p:nvPicPr>
          <p:cNvPr id="93" name="Picture 2" descr="Machine Learning Courses in Bangalore, Machine Learning Training near btm  Marathahalli JayaNagar">
            <a:extLst>
              <a:ext uri="{FF2B5EF4-FFF2-40B4-BE49-F238E27FC236}">
                <a16:creationId xmlns:a16="http://schemas.microsoft.com/office/drawing/2014/main" id="{C75655BD-2CB3-4837-A83F-5B5CA9D404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45768" y="8493769"/>
            <a:ext cx="771035" cy="516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4" name="Picture 2" descr="ARTIFICIAL NEURAL NETWORK Vector Icons free download in SVG, PNG Format">
            <a:extLst>
              <a:ext uri="{FF2B5EF4-FFF2-40B4-BE49-F238E27FC236}">
                <a16:creationId xmlns:a16="http://schemas.microsoft.com/office/drawing/2014/main" id="{03E5AD19-B912-4E5A-BF47-992E3A20C8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01578" y="9296650"/>
            <a:ext cx="599820" cy="491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5" name="Picture 4" descr="NATURAL LANGUAGE PROCESSING Vector Icons free download in SVG, PNG Format">
            <a:extLst>
              <a:ext uri="{FF2B5EF4-FFF2-40B4-BE49-F238E27FC236}">
                <a16:creationId xmlns:a16="http://schemas.microsoft.com/office/drawing/2014/main" id="{1FF2D6BD-E706-49DB-85FF-EFC230A3A1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40501" y="10021069"/>
            <a:ext cx="540313" cy="443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9" name="مجموعة 98">
            <a:extLst>
              <a:ext uri="{FF2B5EF4-FFF2-40B4-BE49-F238E27FC236}">
                <a16:creationId xmlns:a16="http://schemas.microsoft.com/office/drawing/2014/main" id="{8E818D74-6EC5-4D21-B9A0-0C862E426EA8}"/>
              </a:ext>
            </a:extLst>
          </p:cNvPr>
          <p:cNvGrpSpPr/>
          <p:nvPr/>
        </p:nvGrpSpPr>
        <p:grpSpPr>
          <a:xfrm flipH="1">
            <a:off x="5794024" y="9133802"/>
            <a:ext cx="1865575" cy="683139"/>
            <a:chOff x="9010364" y="5287421"/>
            <a:chExt cx="3033276" cy="1354659"/>
          </a:xfrm>
        </p:grpSpPr>
        <p:sp>
          <p:nvSpPr>
            <p:cNvPr id="100" name="مستطيل 99">
              <a:extLst>
                <a:ext uri="{FF2B5EF4-FFF2-40B4-BE49-F238E27FC236}">
                  <a16:creationId xmlns:a16="http://schemas.microsoft.com/office/drawing/2014/main" id="{B083A291-F3D6-45D5-9DA9-4D22B6442E66}"/>
                </a:ext>
              </a:extLst>
            </p:cNvPr>
            <p:cNvSpPr/>
            <p:nvPr/>
          </p:nvSpPr>
          <p:spPr>
            <a:xfrm>
              <a:off x="9895325" y="5439829"/>
              <a:ext cx="2135809" cy="1202251"/>
            </a:xfrm>
            <a:prstGeom prst="rect">
              <a:avLst/>
            </a:prstGeom>
            <a:solidFill>
              <a:srgbClr val="1A9C83"/>
            </a:solidFill>
            <a:ln>
              <a:solidFill>
                <a:srgbClr val="1A9C8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1228" dirty="0"/>
            </a:p>
          </p:txBody>
        </p:sp>
        <p:sp>
          <p:nvSpPr>
            <p:cNvPr id="101" name="عنوان 1">
              <a:extLst>
                <a:ext uri="{FF2B5EF4-FFF2-40B4-BE49-F238E27FC236}">
                  <a16:creationId xmlns:a16="http://schemas.microsoft.com/office/drawing/2014/main" id="{BF967397-450B-47C0-BDCB-757DC9D4F379}"/>
                </a:ext>
              </a:extLst>
            </p:cNvPr>
            <p:cNvSpPr txBox="1">
              <a:spLocks/>
            </p:cNvSpPr>
            <p:nvPr/>
          </p:nvSpPr>
          <p:spPr>
            <a:xfrm>
              <a:off x="9010364" y="5287421"/>
              <a:ext cx="3033276" cy="1325562"/>
            </a:xfrm>
            <a:prstGeom prst="rect">
              <a:avLst/>
            </a:prstGeom>
          </p:spPr>
          <p:txBody>
            <a:bodyPr vert="horz" lIns="80189" tIns="40094" rIns="80189" bIns="40094" rtlCol="1" anchor="ctr">
              <a:normAutofit/>
            </a:bodyPr>
            <a:lstStyle>
              <a:lvl1pPr algn="r" defTabSz="914400" rtl="1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lnSpc>
                  <a:spcPct val="150000"/>
                </a:lnSpc>
              </a:pPr>
              <a:r>
                <a:rPr lang="ar-SA" sz="1228" dirty="0">
                  <a:solidFill>
                    <a:schemeClr val="bg1"/>
                  </a:solidFill>
                </a:rPr>
                <a:t>...............................</a:t>
              </a:r>
              <a:endParaRPr lang="en-US" sz="1228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2" name="مجموعة 101">
            <a:extLst>
              <a:ext uri="{FF2B5EF4-FFF2-40B4-BE49-F238E27FC236}">
                <a16:creationId xmlns:a16="http://schemas.microsoft.com/office/drawing/2014/main" id="{737894E3-F2BF-446C-BDA7-39AF1C2DF45F}"/>
              </a:ext>
            </a:extLst>
          </p:cNvPr>
          <p:cNvGrpSpPr/>
          <p:nvPr/>
        </p:nvGrpSpPr>
        <p:grpSpPr>
          <a:xfrm flipH="1">
            <a:off x="5808087" y="9877861"/>
            <a:ext cx="1865575" cy="683139"/>
            <a:chOff x="9010364" y="5287421"/>
            <a:chExt cx="3033276" cy="1354659"/>
          </a:xfrm>
        </p:grpSpPr>
        <p:sp>
          <p:nvSpPr>
            <p:cNvPr id="103" name="مستطيل 102">
              <a:extLst>
                <a:ext uri="{FF2B5EF4-FFF2-40B4-BE49-F238E27FC236}">
                  <a16:creationId xmlns:a16="http://schemas.microsoft.com/office/drawing/2014/main" id="{F49D2346-235C-4486-A070-D6F468F11809}"/>
                </a:ext>
              </a:extLst>
            </p:cNvPr>
            <p:cNvSpPr/>
            <p:nvPr/>
          </p:nvSpPr>
          <p:spPr>
            <a:xfrm>
              <a:off x="9895325" y="5439829"/>
              <a:ext cx="2135809" cy="1202251"/>
            </a:xfrm>
            <a:prstGeom prst="rect">
              <a:avLst/>
            </a:prstGeom>
            <a:solidFill>
              <a:srgbClr val="1A9C83"/>
            </a:solidFill>
            <a:ln>
              <a:solidFill>
                <a:srgbClr val="1A9C8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1228" dirty="0"/>
            </a:p>
          </p:txBody>
        </p:sp>
        <p:sp>
          <p:nvSpPr>
            <p:cNvPr id="104" name="عنوان 1">
              <a:extLst>
                <a:ext uri="{FF2B5EF4-FFF2-40B4-BE49-F238E27FC236}">
                  <a16:creationId xmlns:a16="http://schemas.microsoft.com/office/drawing/2014/main" id="{0F1F9392-D1C8-448C-95C9-BFE283C336BA}"/>
                </a:ext>
              </a:extLst>
            </p:cNvPr>
            <p:cNvSpPr txBox="1">
              <a:spLocks/>
            </p:cNvSpPr>
            <p:nvPr/>
          </p:nvSpPr>
          <p:spPr>
            <a:xfrm>
              <a:off x="9010364" y="5287421"/>
              <a:ext cx="3033276" cy="1325562"/>
            </a:xfrm>
            <a:prstGeom prst="rect">
              <a:avLst/>
            </a:prstGeom>
          </p:spPr>
          <p:txBody>
            <a:bodyPr vert="horz" lIns="80189" tIns="40094" rIns="80189" bIns="40094" rtlCol="1" anchor="ctr">
              <a:normAutofit/>
            </a:bodyPr>
            <a:lstStyle>
              <a:lvl1pPr algn="r" defTabSz="914400" rtl="1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lnSpc>
                  <a:spcPct val="150000"/>
                </a:lnSpc>
              </a:pPr>
              <a:r>
                <a:rPr lang="ar-SA" sz="1228" dirty="0">
                  <a:solidFill>
                    <a:schemeClr val="bg1"/>
                  </a:solidFill>
                </a:rPr>
                <a:t>...............................</a:t>
              </a:r>
              <a:endParaRPr lang="en-US" sz="1228" dirty="0">
                <a:solidFill>
                  <a:schemeClr val="bg1"/>
                </a:solidFill>
              </a:endParaRPr>
            </a:p>
          </p:txBody>
        </p:sp>
      </p:grpSp>
      <p:sp>
        <p:nvSpPr>
          <p:cNvPr id="105" name="عنوان 1">
            <a:extLst>
              <a:ext uri="{FF2B5EF4-FFF2-40B4-BE49-F238E27FC236}">
                <a16:creationId xmlns:a16="http://schemas.microsoft.com/office/drawing/2014/main" id="{3BDE4BF6-0AF1-4C26-8ECC-189F92AD41FD}"/>
              </a:ext>
            </a:extLst>
          </p:cNvPr>
          <p:cNvSpPr txBox="1">
            <a:spLocks/>
          </p:cNvSpPr>
          <p:nvPr/>
        </p:nvSpPr>
        <p:spPr>
          <a:xfrm flipH="1">
            <a:off x="386856" y="7969948"/>
            <a:ext cx="6738165" cy="273863"/>
          </a:xfrm>
          <a:prstGeom prst="rect">
            <a:avLst/>
          </a:prstGeom>
          <a:solidFill>
            <a:srgbClr val="1A9C83"/>
          </a:solidFill>
          <a:ln>
            <a:solidFill>
              <a:srgbClr val="1A9C83"/>
            </a:solidFill>
          </a:ln>
        </p:spPr>
        <p:txBody>
          <a:bodyPr vert="horz" lIns="80189" tIns="40094" rIns="80189" bIns="40094" rtlCol="1" anchor="ctr">
            <a:no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ar-SA" sz="1228" b="1" dirty="0">
                <a:solidFill>
                  <a:schemeClr val="bg1"/>
                </a:solidFill>
              </a:rPr>
              <a:t>الشبكة العصبية          -       تعلم الآلة         -         معالجة اللغات الطبيعية</a:t>
            </a:r>
            <a:endParaRPr lang="en-US" sz="1228" b="1" dirty="0">
              <a:solidFill>
                <a:schemeClr val="bg1"/>
              </a:solidFill>
            </a:endParaRPr>
          </a:p>
        </p:txBody>
      </p:sp>
      <p:sp>
        <p:nvSpPr>
          <p:cNvPr id="20" name="مستطيل 19">
            <a:extLst>
              <a:ext uri="{FF2B5EF4-FFF2-40B4-BE49-F238E27FC236}">
                <a16:creationId xmlns:a16="http://schemas.microsoft.com/office/drawing/2014/main" id="{804989D0-F75E-444C-8640-13FB3CB8ED00}"/>
              </a:ext>
            </a:extLst>
          </p:cNvPr>
          <p:cNvSpPr/>
          <p:nvPr/>
        </p:nvSpPr>
        <p:spPr>
          <a:xfrm>
            <a:off x="182880" y="37011"/>
            <a:ext cx="7118252" cy="10617791"/>
          </a:xfrm>
          <a:custGeom>
            <a:avLst/>
            <a:gdLst>
              <a:gd name="connsiteX0" fmla="*/ 0 w 7118252"/>
              <a:gd name="connsiteY0" fmla="*/ 0 h 10617791"/>
              <a:gd name="connsiteX1" fmla="*/ 7118252 w 7118252"/>
              <a:gd name="connsiteY1" fmla="*/ 0 h 10617791"/>
              <a:gd name="connsiteX2" fmla="*/ 7118252 w 7118252"/>
              <a:gd name="connsiteY2" fmla="*/ 10617791 h 10617791"/>
              <a:gd name="connsiteX3" fmla="*/ 0 w 7118252"/>
              <a:gd name="connsiteY3" fmla="*/ 10617791 h 10617791"/>
              <a:gd name="connsiteX4" fmla="*/ 0 w 7118252"/>
              <a:gd name="connsiteY4" fmla="*/ 0 h 10617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8252" h="10617791" extrusionOk="0">
                <a:moveTo>
                  <a:pt x="0" y="0"/>
                </a:moveTo>
                <a:cubicBezTo>
                  <a:pt x="1275072" y="-5264"/>
                  <a:pt x="5518483" y="84467"/>
                  <a:pt x="7118252" y="0"/>
                </a:cubicBezTo>
                <a:cubicBezTo>
                  <a:pt x="6990079" y="1083630"/>
                  <a:pt x="7247402" y="7130660"/>
                  <a:pt x="7118252" y="10617791"/>
                </a:cubicBezTo>
                <a:cubicBezTo>
                  <a:pt x="5853895" y="10724111"/>
                  <a:pt x="1450292" y="10610142"/>
                  <a:pt x="0" y="10617791"/>
                </a:cubicBezTo>
                <a:cubicBezTo>
                  <a:pt x="160128" y="8521200"/>
                  <a:pt x="25049" y="3480483"/>
                  <a:pt x="0" y="0"/>
                </a:cubicBezTo>
                <a:close/>
              </a:path>
            </a:pathLst>
          </a:custGeom>
          <a:noFill/>
          <a:ln w="28575">
            <a:solidFill>
              <a:srgbClr val="1A9C83"/>
            </a:solidFill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1579" dirty="0"/>
          </a:p>
        </p:txBody>
      </p:sp>
    </p:spTree>
    <p:extLst>
      <p:ext uri="{BB962C8B-B14F-4D97-AF65-F5344CB8AC3E}">
        <p14:creationId xmlns:p14="http://schemas.microsoft.com/office/powerpoint/2010/main" val="1798113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500"/>
                            </p:stCondLst>
                            <p:childTnLst>
                              <p:par>
                                <p:cTn id="6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000"/>
                            </p:stCondLst>
                            <p:childTnLst>
                              <p:par>
                                <p:cTn id="6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000"/>
                            </p:stCondLst>
                            <p:childTnLst>
                              <p:par>
                                <p:cTn id="7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7500"/>
                            </p:stCondLst>
                            <p:childTnLst>
                              <p:par>
                                <p:cTn id="8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8000"/>
                            </p:stCondLst>
                            <p:childTnLst>
                              <p:par>
                                <p:cTn id="9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build="p" animBg="1"/>
      <p:bldP spid="81" grpId="0" build="p" animBg="1"/>
      <p:bldP spid="82" grpId="0" build="p" animBg="1"/>
      <p:bldP spid="105" grpId="0" animBg="1"/>
    </p:bldLst>
  </p:timing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200</Words>
  <Application>Microsoft Office PowerPoint</Application>
  <PresentationFormat>مخصص</PresentationFormat>
  <Paragraphs>53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نسق Office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أريج العنزي</dc:creator>
  <cp:lastModifiedBy>أريج العنزي</cp:lastModifiedBy>
  <cp:revision>6</cp:revision>
  <dcterms:created xsi:type="dcterms:W3CDTF">2022-12-23T22:07:11Z</dcterms:created>
  <dcterms:modified xsi:type="dcterms:W3CDTF">2022-12-23T22:54:11Z</dcterms:modified>
</cp:coreProperties>
</file>