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6" r:id="rId2"/>
    <p:sldId id="302" r:id="rId3"/>
    <p:sldId id="277" r:id="rId4"/>
    <p:sldId id="278" r:id="rId5"/>
    <p:sldId id="279" r:id="rId6"/>
    <p:sldId id="280" r:id="rId7"/>
    <p:sldId id="284" r:id="rId8"/>
    <p:sldId id="303" r:id="rId9"/>
    <p:sldId id="281" r:id="rId10"/>
    <p:sldId id="282" r:id="rId11"/>
    <p:sldId id="297" r:id="rId12"/>
    <p:sldId id="285" r:id="rId13"/>
    <p:sldId id="304" r:id="rId14"/>
    <p:sldId id="283" r:id="rId15"/>
    <p:sldId id="286" r:id="rId16"/>
    <p:sldId id="288" r:id="rId17"/>
    <p:sldId id="298" r:id="rId18"/>
    <p:sldId id="287" r:id="rId19"/>
    <p:sldId id="305" r:id="rId20"/>
    <p:sldId id="292" r:id="rId21"/>
    <p:sldId id="299" r:id="rId22"/>
    <p:sldId id="294" r:id="rId23"/>
    <p:sldId id="293" r:id="rId24"/>
    <p:sldId id="306" r:id="rId25"/>
    <p:sldId id="289" r:id="rId26"/>
    <p:sldId id="290" r:id="rId27"/>
    <p:sldId id="291" r:id="rId28"/>
    <p:sldId id="300" r:id="rId29"/>
    <p:sldId id="301" r:id="rId3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احمد بن مدخلي" initials="احمد" lastIdx="1" clrIdx="0">
    <p:extLst>
      <p:ext uri="{19B8F6BF-5375-455C-9EA6-DF929625EA0E}">
        <p15:presenceInfo xmlns:p15="http://schemas.microsoft.com/office/powerpoint/2012/main" userId="S::t262049@jzb.moe.gov.sa::0ec39a41-2a69-4837-981a-f6515c0968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D084"/>
    <a:srgbClr val="DADADA"/>
    <a:srgbClr val="49849C"/>
    <a:srgbClr val="FF9999"/>
    <a:srgbClr val="CCB868"/>
    <a:srgbClr val="7EBDDF"/>
    <a:srgbClr val="B9D1E4"/>
    <a:srgbClr val="2F4859"/>
    <a:srgbClr val="6DB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نمط فاتح 2 - تميي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نمط فاتح 1 - تميي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النمط الفات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737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EF1FAA-C303-4F7B-9ADB-250A99ABA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CA8FFF2-CF16-4175-BB4F-802FAD7B0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66E4C88-1C9C-4BA5-8968-2B8AD2212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14ABF8C-A87B-4223-B4E6-B48F1121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A5F8D5-A85B-4430-9511-8563D088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605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F12517-CB07-4C62-9738-1F92C79A2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260610B-FA28-4096-A8D2-3899E09D1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2ADE01E-5E0A-4D8A-AAAC-C14C5F4FC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0A4EA5-5551-4D1D-AC1C-83762DA6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591EE0-D48F-4218-A5CE-88988D2E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831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DD41C54-1BD5-4FEC-83F0-7A24240BD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D794D6C-74FD-4121-9B25-1C8615E94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901A9C-EBF6-451E-9E24-0B007F6A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1122CB-6C92-4317-8ED1-A97CD96B0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9DD7D8-94A5-430A-8D77-1DEF5D32C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832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2D502C-640F-4478-81A6-8B47ADAC6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10A897-2B0A-4D66-A43E-CDF26A3A2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053ACC-F12F-48AE-813A-2BE6E1555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E25BCD-3447-4A39-8137-817FF630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BEF5F19-E157-4CAD-9293-29415E093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937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3135DB-9932-4F98-A701-C7806D0A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E8D180-3263-42AB-8E20-BF8953348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28F841-0C0B-454B-9986-55D5A7D2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41CC8C-3B83-4738-A025-B25FA576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B830BC6-E118-4849-9EA9-71AFB917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922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DB1B14-F1FC-4D4A-9D9B-ECCAD239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7BCF29-9911-4774-850E-36D7D16FE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64B3535-63DB-45ED-96B3-688EA6970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9BA9F48-8ACE-446E-A03C-9FC35FAF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4CA50EC-EFAE-4092-BF38-3203AF31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C93F6E3-BAAB-485E-8606-91F8345A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0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F5484C-5658-4579-BF32-A39E1F7E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D699D42-4F73-4972-965B-60C25EA69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E91564F-7376-44B6-BCBD-AB8B7FE68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E84140B-AB97-4DE4-B2A6-9FC1D2A51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8B90AEA-67D9-4030-AB99-DF11B88C76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E3EC435-35EE-4A79-B9ED-94CAC8825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0E3F499-9AD7-4F50-B1F3-ADC928FB6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97E98EA-FDF2-4C2F-81CA-218B7F4B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25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734CB7-D260-4EB0-85BC-E2CBC355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AEA7217-CC6B-4542-8F49-5AA74E6E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6ED166D-4992-48D3-9285-3329C68EA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87409E5-4977-4DDF-9A2C-A4914785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871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8EDF3B3-01B9-4806-AFF5-485F9279D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E1EA197-1BC1-4503-B5C5-27CFC8B3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337DCE5-D7B7-4086-81C0-40356069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245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ED403C-4E11-4846-9B0A-849A89A0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2446A77-BFBC-4397-9FD0-7FA31734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4767478-20C8-4234-8A16-558FA94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D0604A5-D916-4EE1-8B71-8E12D01C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1A36DD2-69B2-44BC-9C97-D6BBBEFA8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ADD602A-C2C0-49B9-A4BD-D42CCF41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256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3E1473-8810-48C2-8C24-816A40735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CE13FBB-43B6-489A-A100-F652846E3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E6B6817-6863-4133-B93B-721F92F47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140AC4C-0C90-4DDB-9380-58228FFFD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B790DE1-2CEF-4747-B374-58EBF68C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014D28-2BE0-4F3D-B380-992DA6AD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39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7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0832F3A-26A7-4ECC-8147-FFB3B240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04B04E-5561-4840-A6D8-20568DD30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DE587D-4A8E-46B1-8D07-1DD805721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1FAF1-C621-4D85-8F9B-7E6C148E23A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AE86F64-770D-4C8A-BD44-AD49182C7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8078F3-6774-476B-8C3E-37AB4F84C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8A183-D074-4D86-8AB8-88F3D68AA8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20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mewa.gov.sa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6C2D9D1-7F90-4BE1-95BE-AC80237A8A18}"/>
              </a:ext>
            </a:extLst>
          </p:cNvPr>
          <p:cNvGrpSpPr/>
          <p:nvPr/>
        </p:nvGrpSpPr>
        <p:grpSpPr>
          <a:xfrm>
            <a:off x="1806911" y="2793080"/>
            <a:ext cx="8345420" cy="2035513"/>
            <a:chOff x="1923290" y="3009211"/>
            <a:chExt cx="8345420" cy="2035513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DBBC335E-502E-4ED8-AB20-2375EB6BC1B9}"/>
                </a:ext>
              </a:extLst>
            </p:cNvPr>
            <p:cNvSpPr/>
            <p:nvPr/>
          </p:nvSpPr>
          <p:spPr>
            <a:xfrm>
              <a:off x="4517743" y="3075712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498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5272056" y="3493277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80B20D62-E7EE-4593-B899-D1E03721D9CA}"/>
                </a:ext>
              </a:extLst>
            </p:cNvPr>
            <p:cNvSpPr/>
            <p:nvPr/>
          </p:nvSpPr>
          <p:spPr>
            <a:xfrm>
              <a:off x="2563291" y="3009211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CCB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1923290" y="3142212"/>
              <a:ext cx="8345420" cy="1769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الوحدة الثالثة : البرمجة بلغة ترميز النص التشعبي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5909D4C-356E-49C3-89EA-C88A05363139}"/>
              </a:ext>
            </a:extLst>
          </p:cNvPr>
          <p:cNvSpPr/>
          <p:nvPr/>
        </p:nvSpPr>
        <p:spPr>
          <a:xfrm>
            <a:off x="2098175" y="4935244"/>
            <a:ext cx="3630272" cy="48882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أحمد مدخلي</a:t>
            </a:r>
          </a:p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ثانوية الشيخ حافظ الحكمي</a:t>
            </a:r>
          </a:p>
        </p:txBody>
      </p:sp>
    </p:spTree>
    <p:extLst>
      <p:ext uri="{BB962C8B-B14F-4D97-AF65-F5344CB8AC3E}">
        <p14:creationId xmlns:p14="http://schemas.microsoft.com/office/powerpoint/2010/main" val="91880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1-وسوم النص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91D4CC37-F9F3-4BA7-AD49-D48393EA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2" y="1201189"/>
            <a:ext cx="5074169" cy="5490623"/>
          </a:xfrm>
          <a:prstGeom prst="rect">
            <a:avLst/>
          </a:prstGeom>
        </p:spPr>
      </p:pic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B8729D0B-1AE1-4B62-9B73-621E4F3E8AD1}"/>
              </a:ext>
            </a:extLst>
          </p:cNvPr>
          <p:cNvSpPr/>
          <p:nvPr/>
        </p:nvSpPr>
        <p:spPr>
          <a:xfrm>
            <a:off x="9198196" y="2342225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وسوم الترويسة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F5FF0702-18AB-41DD-9E66-80A7851B370C}"/>
              </a:ext>
            </a:extLst>
          </p:cNvPr>
          <p:cNvSpPr/>
          <p:nvPr/>
        </p:nvSpPr>
        <p:spPr>
          <a:xfrm>
            <a:off x="5127172" y="2972830"/>
            <a:ext cx="5370180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تستخدم لكتابة عناوين الفقرات ولها 6 أحجام مختلفة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&lt;h1&gt;..&lt;/h1&gt;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FD2A116F-F7DD-43F4-A30A-402DA05DBCE3}"/>
              </a:ext>
            </a:extLst>
          </p:cNvPr>
          <p:cNvSpPr/>
          <p:nvPr/>
        </p:nvSpPr>
        <p:spPr>
          <a:xfrm>
            <a:off x="9198196" y="3727675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&lt;p&gt;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15C12335-C5F9-468F-876B-4F03217C8B98}"/>
              </a:ext>
            </a:extLst>
          </p:cNvPr>
          <p:cNvSpPr/>
          <p:nvPr/>
        </p:nvSpPr>
        <p:spPr>
          <a:xfrm>
            <a:off x="5127172" y="4325622"/>
            <a:ext cx="5370180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لتحديد الفقرة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4714B8BA-A2EE-477A-9DC2-84F233A669BA}"/>
              </a:ext>
            </a:extLst>
          </p:cNvPr>
          <p:cNvSpPr/>
          <p:nvPr/>
        </p:nvSpPr>
        <p:spPr>
          <a:xfrm>
            <a:off x="9227392" y="4981731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br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2C52C630-1F2A-458D-B69E-D7DD3C9199F0}"/>
              </a:ext>
            </a:extLst>
          </p:cNvPr>
          <p:cNvSpPr/>
          <p:nvPr/>
        </p:nvSpPr>
        <p:spPr>
          <a:xfrm>
            <a:off x="5156368" y="5644994"/>
            <a:ext cx="5370180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لبداية (نزول) سطر جديد ، لاحظ ليس له وسم إغلاق</a:t>
            </a:r>
          </a:p>
        </p:txBody>
      </p:sp>
    </p:spTree>
    <p:extLst>
      <p:ext uri="{BB962C8B-B14F-4D97-AF65-F5344CB8AC3E}">
        <p14:creationId xmlns:p14="http://schemas.microsoft.com/office/powerpoint/2010/main" val="20817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5568043" y="631682"/>
            <a:ext cx="6367886" cy="1113183"/>
            <a:chOff x="6665491" y="2888974"/>
            <a:chExt cx="4055518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665491" y="2888974"/>
              <a:ext cx="2456638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العملي –التعرف على وسوم النص 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pic>
        <p:nvPicPr>
          <p:cNvPr id="3" name="html2">
            <a:hlinkClick r:id="" action="ppaction://media"/>
            <a:extLst>
              <a:ext uri="{FF2B5EF4-FFF2-40B4-BE49-F238E27FC236}">
                <a16:creationId xmlns:a16="http://schemas.microsoft.com/office/drawing/2014/main" id="{B198E85A-3085-4DEB-988F-DFA645B460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43" y="2070847"/>
            <a:ext cx="7053943" cy="3967843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F1BACFF-5B75-48F2-8233-7E1581354F00}"/>
              </a:ext>
            </a:extLst>
          </p:cNvPr>
          <p:cNvSpPr/>
          <p:nvPr/>
        </p:nvSpPr>
        <p:spPr>
          <a:xfrm>
            <a:off x="9800441" y="5536415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تدريب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1A8D4F2-27FB-4706-89DB-49B25FA52C1A}"/>
              </a:ext>
            </a:extLst>
          </p:cNvPr>
          <p:cNvSpPr/>
          <p:nvPr/>
        </p:nvSpPr>
        <p:spPr>
          <a:xfrm>
            <a:off x="6750423" y="6185977"/>
            <a:ext cx="5185505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عزيزي الطالب بعد الانتهاء من مشاهدة الفيديو ارجع إلى صفحة 128 لعمل صفحة محبي كرة القدم </a:t>
            </a:r>
            <a:r>
              <a:rPr lang="ar-SA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(المثال في أعلى الصفحة)  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240813E-DEA2-468D-8342-16591BDD8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08" y="272725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1-وسوم النص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id="{E942A983-FB47-42CE-8C10-3F52AA1615CC}"/>
              </a:ext>
            </a:extLst>
          </p:cNvPr>
          <p:cNvSpPr/>
          <p:nvPr/>
        </p:nvSpPr>
        <p:spPr>
          <a:xfrm>
            <a:off x="437252" y="2000710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DADADA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&lt;HTML&gt;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FDA889C6-11EC-4D08-AB0A-A2A6B86D9120}"/>
              </a:ext>
            </a:extLst>
          </p:cNvPr>
          <p:cNvSpPr/>
          <p:nvPr/>
        </p:nvSpPr>
        <p:spPr>
          <a:xfrm>
            <a:off x="437251" y="6211305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DADADA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&lt;/HTML&gt;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87923C99-F141-42C3-8E7B-853850B44953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 flipH="1">
            <a:off x="715450" y="2333045"/>
            <a:ext cx="1" cy="403474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id="{BF51B94A-3FD8-4C4A-A8FD-8135F5037209}"/>
              </a:ext>
            </a:extLst>
          </p:cNvPr>
          <p:cNvSpPr/>
          <p:nvPr/>
        </p:nvSpPr>
        <p:spPr>
          <a:xfrm>
            <a:off x="437251" y="1234022"/>
            <a:ext cx="3416593" cy="685770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DADADA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&lt;!DOCTYPE html&gt;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id="{029E8E2A-3D02-41F7-BE83-E4D93CD0BFCE}"/>
              </a:ext>
            </a:extLst>
          </p:cNvPr>
          <p:cNvSpPr/>
          <p:nvPr/>
        </p:nvSpPr>
        <p:spPr>
          <a:xfrm>
            <a:off x="1134775" y="2612229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DADADA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&lt;head&gt;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id="{ED852B23-B10D-4E36-B60F-C04DF74DF2FD}"/>
              </a:ext>
            </a:extLst>
          </p:cNvPr>
          <p:cNvSpPr/>
          <p:nvPr/>
        </p:nvSpPr>
        <p:spPr>
          <a:xfrm>
            <a:off x="1136009" y="3273498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DADADA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&lt;/head&gt;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BF3C00F4-C314-4945-82E2-2E7105FD7CA0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>
            <a:off x="1412974" y="2944564"/>
            <a:ext cx="1234" cy="485423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شكل حر: شكل 38">
            <a:extLst>
              <a:ext uri="{FF2B5EF4-FFF2-40B4-BE49-F238E27FC236}">
                <a16:creationId xmlns:a16="http://schemas.microsoft.com/office/drawing/2014/main" id="{4290FFDF-A4F4-4E75-8000-CCAE453698EE}"/>
              </a:ext>
            </a:extLst>
          </p:cNvPr>
          <p:cNvSpPr/>
          <p:nvPr/>
        </p:nvSpPr>
        <p:spPr>
          <a:xfrm>
            <a:off x="1133541" y="3889483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&lt;body&gt;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id="{64CB38BA-815D-4E32-8DBA-E4858F800A02}"/>
              </a:ext>
            </a:extLst>
          </p:cNvPr>
          <p:cNvSpPr/>
          <p:nvPr/>
        </p:nvSpPr>
        <p:spPr>
          <a:xfrm>
            <a:off x="1134775" y="5609607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&lt;/body&gt;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144817FD-7569-42BE-9F25-4ABF7C8DC969}"/>
              </a:ext>
            </a:extLst>
          </p:cNvPr>
          <p:cNvCxnSpPr>
            <a:cxnSpLocks/>
            <a:stCxn id="39" idx="2"/>
            <a:endCxn id="40" idx="0"/>
          </p:cNvCxnSpPr>
          <p:nvPr/>
        </p:nvCxnSpPr>
        <p:spPr>
          <a:xfrm>
            <a:off x="1411740" y="4221818"/>
            <a:ext cx="1234" cy="1544278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">
            <a:extLst>
              <a:ext uri="{FF2B5EF4-FFF2-40B4-BE49-F238E27FC236}">
                <a16:creationId xmlns:a16="http://schemas.microsoft.com/office/drawing/2014/main" id="{7D464233-5F31-4953-A93C-957742428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643" y="21425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DC04AC53-CBA1-43D5-BD98-4E2E97CF80D8}"/>
              </a:ext>
            </a:extLst>
          </p:cNvPr>
          <p:cNvSpPr/>
          <p:nvPr/>
        </p:nvSpPr>
        <p:spPr>
          <a:xfrm>
            <a:off x="4933697" y="2540294"/>
            <a:ext cx="6122294" cy="1074855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نشاط1: </a:t>
            </a:r>
          </a:p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قم بتجربة الوسم التالي وتعرف على عمله:</a:t>
            </a:r>
          </a:p>
          <a:p>
            <a:pPr algn="ctr" rtl="0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&lt;S&gt;</a:t>
            </a: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الحاسب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&lt;/S&gt;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D0793C78-2114-4952-9B99-B03DA7DE9DB9}"/>
              </a:ext>
            </a:extLst>
          </p:cNvPr>
          <p:cNvSpPr/>
          <p:nvPr/>
        </p:nvSpPr>
        <p:spPr>
          <a:xfrm>
            <a:off x="5025349" y="4819701"/>
            <a:ext cx="6122294" cy="1074855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نشاط2: </a:t>
            </a:r>
          </a:p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هناك الكثير من وسوم النص باستخدام الانترنت قم بالبحث عن خمسة منها وقم بتجربتها في مشروعك والتعرف على فائدة كل واحد منها</a:t>
            </a:r>
          </a:p>
        </p:txBody>
      </p:sp>
    </p:spTree>
    <p:extLst>
      <p:ext uri="{BB962C8B-B14F-4D97-AF65-F5344CB8AC3E}">
        <p14:creationId xmlns:p14="http://schemas.microsoft.com/office/powerpoint/2010/main" val="17308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6C2D9D1-7F90-4BE1-95BE-AC80237A8A18}"/>
              </a:ext>
            </a:extLst>
          </p:cNvPr>
          <p:cNvGrpSpPr/>
          <p:nvPr/>
        </p:nvGrpSpPr>
        <p:grpSpPr>
          <a:xfrm>
            <a:off x="1806911" y="2793080"/>
            <a:ext cx="8345420" cy="2035513"/>
            <a:chOff x="1923290" y="3009211"/>
            <a:chExt cx="8345420" cy="2035513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DBBC335E-502E-4ED8-AB20-2375EB6BC1B9}"/>
                </a:ext>
              </a:extLst>
            </p:cNvPr>
            <p:cNvSpPr/>
            <p:nvPr/>
          </p:nvSpPr>
          <p:spPr>
            <a:xfrm>
              <a:off x="4517743" y="3075712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498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5272056" y="3493277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80B20D62-E7EE-4593-B899-D1E03721D9CA}"/>
                </a:ext>
              </a:extLst>
            </p:cNvPr>
            <p:cNvSpPr/>
            <p:nvPr/>
          </p:nvSpPr>
          <p:spPr>
            <a:xfrm>
              <a:off x="2563291" y="3009211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CCB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1923290" y="3142212"/>
              <a:ext cx="8345420" cy="1769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الوحدة الثالثة : البرمجة بلغة ترميز النص التشعبي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القوائم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831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2-وسوم القوائم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CE3DA80F-6464-4E22-8C8E-D46DE148F98D}"/>
              </a:ext>
            </a:extLst>
          </p:cNvPr>
          <p:cNvSpPr/>
          <p:nvPr/>
        </p:nvSpPr>
        <p:spPr>
          <a:xfrm>
            <a:off x="5393870" y="2026202"/>
            <a:ext cx="4959991" cy="1074855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القوائم المرتبة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O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rder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L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ist</a:t>
            </a:r>
            <a:endParaRPr lang="ar-SA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AC849C7B-E824-484D-BFEF-03F73099235F}"/>
              </a:ext>
            </a:extLst>
          </p:cNvPr>
          <p:cNvSpPr/>
          <p:nvPr/>
        </p:nvSpPr>
        <p:spPr>
          <a:xfrm>
            <a:off x="9198196" y="3727675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ol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466A7604-039F-4DF3-B7D0-0CB793F291A5}"/>
              </a:ext>
            </a:extLst>
          </p:cNvPr>
          <p:cNvSpPr/>
          <p:nvPr/>
        </p:nvSpPr>
        <p:spPr>
          <a:xfrm>
            <a:off x="5127172" y="4325622"/>
            <a:ext cx="5370180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لإنشاء قائمة مرتبة ( قائمة تعداد)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294B40F3-30C4-4F47-9D7F-C3409C6528DB}"/>
              </a:ext>
            </a:extLst>
          </p:cNvPr>
          <p:cNvSpPr/>
          <p:nvPr/>
        </p:nvSpPr>
        <p:spPr>
          <a:xfrm>
            <a:off x="9198196" y="5012675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&lt;li&gt;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AA9CA598-CFAD-4692-9C7D-DA54310B799C}"/>
              </a:ext>
            </a:extLst>
          </p:cNvPr>
          <p:cNvSpPr/>
          <p:nvPr/>
        </p:nvSpPr>
        <p:spPr>
          <a:xfrm>
            <a:off x="5127172" y="5610622"/>
            <a:ext cx="5370180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يستخدم لإضافة عنصر إلى القائمة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608C703-1482-4B6F-8464-BC7D1E0C9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0" y="1823096"/>
            <a:ext cx="5800942" cy="488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9" grpId="0" animBg="1"/>
      <p:bldP spid="30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2-وسوم القوائم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CE3DA80F-6464-4E22-8C8E-D46DE148F98D}"/>
              </a:ext>
            </a:extLst>
          </p:cNvPr>
          <p:cNvSpPr/>
          <p:nvPr/>
        </p:nvSpPr>
        <p:spPr>
          <a:xfrm>
            <a:off x="5599161" y="2354145"/>
            <a:ext cx="6010458" cy="1074855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القوائم غير المرتبة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U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nOrder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L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ist</a:t>
            </a:r>
            <a:endParaRPr lang="ar-SA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BDEA588-A4C5-4546-A2A5-04F3ADE5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5" y="2472767"/>
            <a:ext cx="4458589" cy="4205619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F16B8714-259D-4A99-935E-C4F75534A458}"/>
              </a:ext>
            </a:extLst>
          </p:cNvPr>
          <p:cNvSpPr/>
          <p:nvPr/>
        </p:nvSpPr>
        <p:spPr>
          <a:xfrm>
            <a:off x="9198196" y="3727675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&lt;ul&gt;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CBAADF1D-3883-4668-AA74-5D1B1E5B94E2}"/>
              </a:ext>
            </a:extLst>
          </p:cNvPr>
          <p:cNvSpPr/>
          <p:nvPr/>
        </p:nvSpPr>
        <p:spPr>
          <a:xfrm>
            <a:off x="5127172" y="4325622"/>
            <a:ext cx="5370180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لإنشاء قائمة غير مرتبة ( قائمة نقطية)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EFAE76A8-7D4B-4D5B-AA08-90E1C319CE18}"/>
              </a:ext>
            </a:extLst>
          </p:cNvPr>
          <p:cNvSpPr/>
          <p:nvPr/>
        </p:nvSpPr>
        <p:spPr>
          <a:xfrm>
            <a:off x="9198196" y="5012675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&lt;li&gt;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1F4B7897-403A-4A36-8290-C7FEC7B221F2}"/>
              </a:ext>
            </a:extLst>
          </p:cNvPr>
          <p:cNvSpPr/>
          <p:nvPr/>
        </p:nvSpPr>
        <p:spPr>
          <a:xfrm>
            <a:off x="5127172" y="5610622"/>
            <a:ext cx="5370180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يستخدم لإضافة عنصر إلى القائمة</a:t>
            </a:r>
          </a:p>
        </p:txBody>
      </p:sp>
    </p:spTree>
    <p:extLst>
      <p:ext uri="{BB962C8B-B14F-4D97-AF65-F5344CB8AC3E}">
        <p14:creationId xmlns:p14="http://schemas.microsoft.com/office/powerpoint/2010/main" val="132723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2-وسوم القوائم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7448963-01D8-4C1E-8FC2-FB8CC0FC101C}"/>
              </a:ext>
            </a:extLst>
          </p:cNvPr>
          <p:cNvGrpSpPr/>
          <p:nvPr/>
        </p:nvGrpSpPr>
        <p:grpSpPr>
          <a:xfrm>
            <a:off x="3138163" y="2349219"/>
            <a:ext cx="6089544" cy="3578053"/>
            <a:chOff x="3208920" y="2218590"/>
            <a:chExt cx="6089544" cy="3578053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59E31F5A-FCC1-4D7E-B906-E0C81815B359}"/>
                </a:ext>
              </a:extLst>
            </p:cNvPr>
            <p:cNvGrpSpPr/>
            <p:nvPr/>
          </p:nvGrpSpPr>
          <p:grpSpPr>
            <a:xfrm>
              <a:off x="3208920" y="2407034"/>
              <a:ext cx="6089544" cy="3389609"/>
              <a:chOff x="5296203" y="2959911"/>
              <a:chExt cx="6089544" cy="2853059"/>
            </a:xfrm>
          </p:grpSpPr>
          <p:sp>
            <p:nvSpPr>
              <p:cNvPr id="26" name="مستطيل: زوايا مستديرة 25">
                <a:extLst>
                  <a:ext uri="{FF2B5EF4-FFF2-40B4-BE49-F238E27FC236}">
                    <a16:creationId xmlns:a16="http://schemas.microsoft.com/office/drawing/2014/main" id="{CBAADF1D-3883-4668-AA74-5D1B1E5B94E2}"/>
                  </a:ext>
                </a:extLst>
              </p:cNvPr>
              <p:cNvSpPr/>
              <p:nvPr/>
            </p:nvSpPr>
            <p:spPr>
              <a:xfrm>
                <a:off x="5296203" y="2959911"/>
                <a:ext cx="6089544" cy="2853059"/>
              </a:xfrm>
              <a:prstGeom prst="roundRect">
                <a:avLst>
                  <a:gd name="adj" fmla="val 50000"/>
                </a:avLst>
              </a:prstGeom>
              <a:solidFill>
                <a:srgbClr val="E3D084"/>
              </a:solidFill>
              <a:ln>
                <a:solidFill>
                  <a:srgbClr val="E3D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endPara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endPara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endPara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أنواع شبكة معمل الحاسب: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شبكة خادم وعميل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شبكة الند للند</a:t>
                </a:r>
              </a:p>
            </p:txBody>
          </p:sp>
          <p:sp>
            <p:nvSpPr>
              <p:cNvPr id="25" name="مستطيل: زوايا مستديرة 24">
                <a:extLst>
                  <a:ext uri="{FF2B5EF4-FFF2-40B4-BE49-F238E27FC236}">
                    <a16:creationId xmlns:a16="http://schemas.microsoft.com/office/drawing/2014/main" id="{F16B8714-259D-4A99-935E-C4F75534A458}"/>
                  </a:ext>
                </a:extLst>
              </p:cNvPr>
              <p:cNvSpPr/>
              <p:nvPr/>
            </p:nvSpPr>
            <p:spPr>
              <a:xfrm>
                <a:off x="5829300" y="3465582"/>
                <a:ext cx="4984282" cy="48882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3D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قم بكتابة الأمر البرمجي لإنشاء القائمة التالية</a:t>
                </a:r>
              </a:p>
            </p:txBody>
          </p:sp>
        </p:grpSp>
        <p:sp>
          <p:nvSpPr>
            <p:cNvPr id="18" name="مستطيل: زوايا مستديرة 17">
              <a:extLst>
                <a:ext uri="{FF2B5EF4-FFF2-40B4-BE49-F238E27FC236}">
                  <a16:creationId xmlns:a16="http://schemas.microsoft.com/office/drawing/2014/main" id="{50FD6904-9FBF-43C3-A460-DE305002D677}"/>
                </a:ext>
              </a:extLst>
            </p:cNvPr>
            <p:cNvSpPr/>
            <p:nvPr/>
          </p:nvSpPr>
          <p:spPr>
            <a:xfrm>
              <a:off x="5149053" y="2218590"/>
              <a:ext cx="2170210" cy="488828"/>
            </a:xfrm>
            <a:prstGeom prst="roundRect">
              <a:avLst>
                <a:gd name="adj" fmla="val 50000"/>
              </a:avLst>
            </a:prstGeom>
            <a:solidFill>
              <a:srgbClr val="CCB868"/>
            </a:solidFill>
            <a:ln>
              <a:solidFill>
                <a:srgbClr val="E3D0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نشاط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3580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2-وسوم القوائم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4DFFECF-7512-438A-906E-577BAC102FE8}"/>
              </a:ext>
            </a:extLst>
          </p:cNvPr>
          <p:cNvGrpSpPr/>
          <p:nvPr/>
        </p:nvGrpSpPr>
        <p:grpSpPr>
          <a:xfrm>
            <a:off x="375812" y="1918519"/>
            <a:ext cx="11009935" cy="4595628"/>
            <a:chOff x="3208920" y="2078413"/>
            <a:chExt cx="6089544" cy="4746855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90238898-983B-434C-871F-798C178A18E7}"/>
                </a:ext>
              </a:extLst>
            </p:cNvPr>
            <p:cNvGrpSpPr/>
            <p:nvPr/>
          </p:nvGrpSpPr>
          <p:grpSpPr>
            <a:xfrm>
              <a:off x="3208920" y="2322828"/>
              <a:ext cx="6089544" cy="4502440"/>
              <a:chOff x="5296203" y="2889034"/>
              <a:chExt cx="6089544" cy="3789737"/>
            </a:xfrm>
          </p:grpSpPr>
          <p:sp>
            <p:nvSpPr>
              <p:cNvPr id="20" name="مستطيل: زوايا مستديرة 19">
                <a:extLst>
                  <a:ext uri="{FF2B5EF4-FFF2-40B4-BE49-F238E27FC236}">
                    <a16:creationId xmlns:a16="http://schemas.microsoft.com/office/drawing/2014/main" id="{BD56A6AF-7CBE-4653-A2F0-79CD91EFBB5E}"/>
                  </a:ext>
                </a:extLst>
              </p:cNvPr>
              <p:cNvSpPr/>
              <p:nvPr/>
            </p:nvSpPr>
            <p:spPr>
              <a:xfrm>
                <a:off x="5296203" y="2889034"/>
                <a:ext cx="6089544" cy="3789737"/>
              </a:xfrm>
              <a:prstGeom prst="roundRect">
                <a:avLst>
                  <a:gd name="adj" fmla="val 50000"/>
                </a:avLst>
              </a:prstGeom>
              <a:solidFill>
                <a:srgbClr val="E3D084"/>
              </a:solidFill>
              <a:ln>
                <a:solidFill>
                  <a:srgbClr val="E3D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endPara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endPara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يتكون الحاسب من 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العتاد ويتكون من :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ملحقات الحاسب 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المكونات المادية للحاسب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البرمجيات وتتكون من :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نظام التشغيل.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</a:pPr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التطبيقات.</a:t>
                </a:r>
              </a:p>
            </p:txBody>
          </p:sp>
          <p:sp>
            <p:nvSpPr>
              <p:cNvPr id="21" name="مستطيل: زوايا مستديرة 20">
                <a:extLst>
                  <a:ext uri="{FF2B5EF4-FFF2-40B4-BE49-F238E27FC236}">
                    <a16:creationId xmlns:a16="http://schemas.microsoft.com/office/drawing/2014/main" id="{76960212-7A86-4258-A243-CFA13D65869C}"/>
                  </a:ext>
                </a:extLst>
              </p:cNvPr>
              <p:cNvSpPr/>
              <p:nvPr/>
            </p:nvSpPr>
            <p:spPr>
              <a:xfrm>
                <a:off x="5848833" y="3307473"/>
                <a:ext cx="4984282" cy="48882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3D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كيف </a:t>
                </a:r>
                <a:r>
                  <a:rPr lang="ar-SA" sz="2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يمننكا</a:t>
                </a:r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عمل قائمة مركبة مثل:</a:t>
                </a:r>
              </a:p>
            </p:txBody>
          </p:sp>
        </p:grp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548F15BE-177A-4F2F-8FFB-CDC07D024EC0}"/>
                </a:ext>
              </a:extLst>
            </p:cNvPr>
            <p:cNvSpPr/>
            <p:nvPr/>
          </p:nvSpPr>
          <p:spPr>
            <a:xfrm>
              <a:off x="5168586" y="2078413"/>
              <a:ext cx="2170210" cy="488828"/>
            </a:xfrm>
            <a:prstGeom prst="roundRect">
              <a:avLst>
                <a:gd name="adj" fmla="val 50000"/>
              </a:avLst>
            </a:prstGeom>
            <a:solidFill>
              <a:srgbClr val="CCB868"/>
            </a:solidFill>
            <a:ln>
              <a:solidFill>
                <a:srgbClr val="E3D0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للتفكير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7998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6335487" y="631682"/>
            <a:ext cx="5600442" cy="1113183"/>
            <a:chOff x="6665491" y="2888974"/>
            <a:chExt cx="4055518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665491" y="2888974"/>
              <a:ext cx="2456638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العملي –التعرف على وسوم القوائم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pic>
        <p:nvPicPr>
          <p:cNvPr id="2" name="list">
            <a:hlinkClick r:id="" action="ppaction://media"/>
            <a:extLst>
              <a:ext uri="{FF2B5EF4-FFF2-40B4-BE49-F238E27FC236}">
                <a16:creationId xmlns:a16="http://schemas.microsoft.com/office/drawing/2014/main" id="{434635FA-B158-430B-BEF3-73B2F68B6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074" y="1827478"/>
            <a:ext cx="7424601" cy="4176337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1D2AFA04-1760-4B33-A277-C74F8330B52E}"/>
              </a:ext>
            </a:extLst>
          </p:cNvPr>
          <p:cNvSpPr/>
          <p:nvPr/>
        </p:nvSpPr>
        <p:spPr>
          <a:xfrm>
            <a:off x="9800441" y="5536415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تدريب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31024E9-1574-4052-A549-8212B5E17692}"/>
              </a:ext>
            </a:extLst>
          </p:cNvPr>
          <p:cNvSpPr/>
          <p:nvPr/>
        </p:nvSpPr>
        <p:spPr>
          <a:xfrm>
            <a:off x="6225989" y="6185977"/>
            <a:ext cx="5709940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عزيزي الطالب بعد الانتهاء من مشاهدة الفيديو ارجع إلى صفحة 133 لإضافة الكود البرمجي إلى صفحة محبي كرة القدم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8AA226D-6EF1-41D0-9530-D11825ED2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82" y="272725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6C2D9D1-7F90-4BE1-95BE-AC80237A8A18}"/>
              </a:ext>
            </a:extLst>
          </p:cNvPr>
          <p:cNvGrpSpPr/>
          <p:nvPr/>
        </p:nvGrpSpPr>
        <p:grpSpPr>
          <a:xfrm>
            <a:off x="1806911" y="2793080"/>
            <a:ext cx="8345420" cy="2035513"/>
            <a:chOff x="1923290" y="3009211"/>
            <a:chExt cx="8345420" cy="2035513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DBBC335E-502E-4ED8-AB20-2375EB6BC1B9}"/>
                </a:ext>
              </a:extLst>
            </p:cNvPr>
            <p:cNvSpPr/>
            <p:nvPr/>
          </p:nvSpPr>
          <p:spPr>
            <a:xfrm>
              <a:off x="4517743" y="3075712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498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5272056" y="3493277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80B20D62-E7EE-4593-B899-D1E03721D9CA}"/>
                </a:ext>
              </a:extLst>
            </p:cNvPr>
            <p:cNvSpPr/>
            <p:nvPr/>
          </p:nvSpPr>
          <p:spPr>
            <a:xfrm>
              <a:off x="2563291" y="3009211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CCB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1923290" y="3142212"/>
              <a:ext cx="8345420" cy="1769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الوحدة الثالثة : البرمجة بلغة ترميز النص التشعبي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إدراج الصور والفيديو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79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6C2D9D1-7F90-4BE1-95BE-AC80237A8A18}"/>
              </a:ext>
            </a:extLst>
          </p:cNvPr>
          <p:cNvGrpSpPr/>
          <p:nvPr/>
        </p:nvGrpSpPr>
        <p:grpSpPr>
          <a:xfrm>
            <a:off x="1806911" y="2793080"/>
            <a:ext cx="8345420" cy="2035513"/>
            <a:chOff x="1923290" y="3009211"/>
            <a:chExt cx="8345420" cy="2035513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DBBC335E-502E-4ED8-AB20-2375EB6BC1B9}"/>
                </a:ext>
              </a:extLst>
            </p:cNvPr>
            <p:cNvSpPr/>
            <p:nvPr/>
          </p:nvSpPr>
          <p:spPr>
            <a:xfrm>
              <a:off x="4517743" y="3075712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498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5272056" y="3493277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80B20D62-E7EE-4593-B899-D1E03721D9CA}"/>
                </a:ext>
              </a:extLst>
            </p:cNvPr>
            <p:cNvSpPr/>
            <p:nvPr/>
          </p:nvSpPr>
          <p:spPr>
            <a:xfrm>
              <a:off x="2563291" y="3009211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CCB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1923290" y="3142212"/>
              <a:ext cx="8345420" cy="1769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الوحدة الثالثة : البرمجة بلغة ترميز النص التشعبي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التعرف على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310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4-وسم إدراج صورة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748940BF-F9F4-4BFA-8D97-73AD19EE2B37}"/>
              </a:ext>
            </a:extLst>
          </p:cNvPr>
          <p:cNvSpPr/>
          <p:nvPr/>
        </p:nvSpPr>
        <p:spPr>
          <a:xfrm>
            <a:off x="9629384" y="4380372"/>
            <a:ext cx="1779208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img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C736D6BD-716B-4A9E-9457-66FAA53E8DFF}"/>
              </a:ext>
            </a:extLst>
          </p:cNvPr>
          <p:cNvSpPr/>
          <p:nvPr/>
        </p:nvSpPr>
        <p:spPr>
          <a:xfrm>
            <a:off x="6487922" y="4380372"/>
            <a:ext cx="3157022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لإدراج صورة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EC1E4F94-563A-44ED-9718-E855D51672B3}"/>
              </a:ext>
            </a:extLst>
          </p:cNvPr>
          <p:cNvSpPr/>
          <p:nvPr/>
        </p:nvSpPr>
        <p:spPr>
          <a:xfrm>
            <a:off x="9629384" y="5059087"/>
            <a:ext cx="1779208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alt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0516E51D-5C6A-400C-8FF7-3B90F55D10F4}"/>
              </a:ext>
            </a:extLst>
          </p:cNvPr>
          <p:cNvSpPr/>
          <p:nvPr/>
        </p:nvSpPr>
        <p:spPr>
          <a:xfrm>
            <a:off x="1110343" y="5059087"/>
            <a:ext cx="8534601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نص بديل للصورة في حال تعذر ظهور الصورة في المتصفح يشرح محتوى الصورة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111792A3-39BA-45BE-A034-4542B03FF7B0}"/>
              </a:ext>
            </a:extLst>
          </p:cNvPr>
          <p:cNvSpPr/>
          <p:nvPr/>
        </p:nvSpPr>
        <p:spPr>
          <a:xfrm>
            <a:off x="9629384" y="5657491"/>
            <a:ext cx="1779208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width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7DFC633E-4981-4808-9E7B-7E788BEB6108}"/>
              </a:ext>
            </a:extLst>
          </p:cNvPr>
          <p:cNvSpPr/>
          <p:nvPr/>
        </p:nvSpPr>
        <p:spPr>
          <a:xfrm>
            <a:off x="1110343" y="5657491"/>
            <a:ext cx="8534601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عرض الصورة ويمكن ضبطه </a:t>
            </a:r>
            <a:r>
              <a:rPr lang="ar-SA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بالبكسل</a:t>
            </a: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أو النسبة المئوية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8CA182D5-2FCE-4CFF-A067-EBE824F69296}"/>
              </a:ext>
            </a:extLst>
          </p:cNvPr>
          <p:cNvSpPr/>
          <p:nvPr/>
        </p:nvSpPr>
        <p:spPr>
          <a:xfrm>
            <a:off x="9629384" y="6244367"/>
            <a:ext cx="1779208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height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4D144C16-0F91-4B91-BEE9-43C4C6E4D534}"/>
              </a:ext>
            </a:extLst>
          </p:cNvPr>
          <p:cNvSpPr/>
          <p:nvPr/>
        </p:nvSpPr>
        <p:spPr>
          <a:xfrm>
            <a:off x="1110343" y="6244367"/>
            <a:ext cx="8534601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ارتفاع الصورة ويمكن ضبطه </a:t>
            </a:r>
            <a:r>
              <a:rPr lang="ar-SA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بالبكسل</a:t>
            </a: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أو النسبة المئوية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53B0D69-BA2A-4CD6-9873-C99DED779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1" y="2791040"/>
            <a:ext cx="10594996" cy="36037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4D295B5-EF7B-404A-B079-8BD291872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8" y="3161114"/>
            <a:ext cx="2833850" cy="36037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782760B-29C0-4153-8DC0-EE537AAC4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84" y="3151414"/>
            <a:ext cx="2356469" cy="62184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78451DB-31CA-4EDA-86DE-773C86374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75" y="3108923"/>
            <a:ext cx="2260944" cy="412712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8F1E5645-ABA5-4CBE-9B00-1C51E8146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0213" y="3082282"/>
            <a:ext cx="2166738" cy="41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تحديد مسار الصورة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4D10B6AE-BD14-4FF8-86A0-2D614B59A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18" y="-1127056"/>
            <a:ext cx="5957887" cy="5957887"/>
          </a:xfrm>
          <a:prstGeom prst="rect">
            <a:avLst/>
          </a:prstGeom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CC99445C-7BE9-44F7-AF61-8878214F1A4B}"/>
              </a:ext>
            </a:extLst>
          </p:cNvPr>
          <p:cNvGrpSpPr/>
          <p:nvPr/>
        </p:nvGrpSpPr>
        <p:grpSpPr>
          <a:xfrm>
            <a:off x="8997265" y="2489465"/>
            <a:ext cx="2991407" cy="3977983"/>
            <a:chOff x="9283583" y="3232871"/>
            <a:chExt cx="2991407" cy="397798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51461FAB-809F-43A5-BD70-917ECE042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211" y="3232871"/>
              <a:ext cx="2690574" cy="2690574"/>
            </a:xfrm>
            <a:prstGeom prst="rect">
              <a:avLst/>
            </a:prstGeom>
          </p:spPr>
        </p:pic>
        <p:grpSp>
          <p:nvGrpSpPr>
            <p:cNvPr id="62" name="مجموعة 61">
              <a:extLst>
                <a:ext uri="{FF2B5EF4-FFF2-40B4-BE49-F238E27FC236}">
                  <a16:creationId xmlns:a16="http://schemas.microsoft.com/office/drawing/2014/main" id="{7F23D988-43F5-49C3-B5E7-847D64ED3576}"/>
                </a:ext>
              </a:extLst>
            </p:cNvPr>
            <p:cNvGrpSpPr/>
            <p:nvPr/>
          </p:nvGrpSpPr>
          <p:grpSpPr>
            <a:xfrm>
              <a:off x="9283583" y="3406430"/>
              <a:ext cx="2991407" cy="3804424"/>
              <a:chOff x="9283583" y="3406430"/>
              <a:chExt cx="2991407" cy="3804424"/>
            </a:xfrm>
          </p:grpSpPr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8ECBBA20-52CD-4B56-94E4-E1E765425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83583" y="4219447"/>
                <a:ext cx="2991407" cy="2991407"/>
              </a:xfrm>
              <a:prstGeom prst="rect">
                <a:avLst/>
              </a:prstGeom>
            </p:spPr>
          </p:pic>
          <p:grpSp>
            <p:nvGrpSpPr>
              <p:cNvPr id="45" name="مجموعة 44">
                <a:extLst>
                  <a:ext uri="{FF2B5EF4-FFF2-40B4-BE49-F238E27FC236}">
                    <a16:creationId xmlns:a16="http://schemas.microsoft.com/office/drawing/2014/main" id="{187A28F5-02F1-47E0-A063-6A273602222D}"/>
                  </a:ext>
                </a:extLst>
              </p:cNvPr>
              <p:cNvGrpSpPr/>
              <p:nvPr/>
            </p:nvGrpSpPr>
            <p:grpSpPr>
              <a:xfrm>
                <a:off x="9820278" y="3406430"/>
                <a:ext cx="1565469" cy="906205"/>
                <a:chOff x="9820278" y="3406430"/>
                <a:chExt cx="1565469" cy="906205"/>
              </a:xfrm>
            </p:grpSpPr>
            <p:sp>
              <p:nvSpPr>
                <p:cNvPr id="42" name="مربع نص 41">
                  <a:extLst>
                    <a:ext uri="{FF2B5EF4-FFF2-40B4-BE49-F238E27FC236}">
                      <a16:creationId xmlns:a16="http://schemas.microsoft.com/office/drawing/2014/main" id="{7302A22D-3ABC-4792-A677-B32CF0CE9F24}"/>
                    </a:ext>
                  </a:extLst>
                </p:cNvPr>
                <p:cNvSpPr txBox="1"/>
                <p:nvPr/>
              </p:nvSpPr>
              <p:spPr>
                <a:xfrm>
                  <a:off x="11003381" y="3943303"/>
                  <a:ext cx="382366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dirty="0"/>
                    <a:t>c</a:t>
                  </a:r>
                  <a:endParaRPr lang="ar-SA" dirty="0"/>
                </a:p>
              </p:txBody>
            </p:sp>
            <p:sp>
              <p:nvSpPr>
                <p:cNvPr id="43" name="مربع نص 42">
                  <a:extLst>
                    <a:ext uri="{FF2B5EF4-FFF2-40B4-BE49-F238E27FC236}">
                      <a16:creationId xmlns:a16="http://schemas.microsoft.com/office/drawing/2014/main" id="{E12937BE-2E1F-4169-88E6-3461E582B379}"/>
                    </a:ext>
                  </a:extLst>
                </p:cNvPr>
                <p:cNvSpPr txBox="1"/>
                <p:nvPr/>
              </p:nvSpPr>
              <p:spPr>
                <a:xfrm>
                  <a:off x="9820278" y="3850115"/>
                  <a:ext cx="382366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dirty="0"/>
                    <a:t>b</a:t>
                  </a:r>
                  <a:endParaRPr lang="ar-SA" dirty="0"/>
                </a:p>
              </p:txBody>
            </p:sp>
            <p:sp>
              <p:nvSpPr>
                <p:cNvPr id="44" name="مربع نص 43">
                  <a:extLst>
                    <a:ext uri="{FF2B5EF4-FFF2-40B4-BE49-F238E27FC236}">
                      <a16:creationId xmlns:a16="http://schemas.microsoft.com/office/drawing/2014/main" id="{5AD29B46-1EB6-41E9-ABE1-F716121D4579}"/>
                    </a:ext>
                  </a:extLst>
                </p:cNvPr>
                <p:cNvSpPr txBox="1"/>
                <p:nvPr/>
              </p:nvSpPr>
              <p:spPr>
                <a:xfrm>
                  <a:off x="10317047" y="3406430"/>
                  <a:ext cx="382366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dirty="0"/>
                    <a:t>R</a:t>
                  </a:r>
                  <a:endParaRPr lang="ar-SA" dirty="0"/>
                </a:p>
              </p:txBody>
            </p:sp>
          </p:grpSp>
        </p:grpSp>
      </p:grp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F08466CE-9BB3-43EC-AF44-2B4CA92D06E2}"/>
              </a:ext>
            </a:extLst>
          </p:cNvPr>
          <p:cNvGrpSpPr/>
          <p:nvPr/>
        </p:nvGrpSpPr>
        <p:grpSpPr>
          <a:xfrm>
            <a:off x="6081904" y="2626240"/>
            <a:ext cx="2782692" cy="3694336"/>
            <a:chOff x="6223662" y="3310402"/>
            <a:chExt cx="2782692" cy="3694336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9FE37184-EFCA-4D8D-9D53-B77A2B1F3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697" y="3310402"/>
              <a:ext cx="2719657" cy="2719657"/>
            </a:xfrm>
            <a:prstGeom prst="rect">
              <a:avLst/>
            </a:prstGeom>
          </p:spPr>
        </p:pic>
        <p:grpSp>
          <p:nvGrpSpPr>
            <p:cNvPr id="63" name="مجموعة 62">
              <a:extLst>
                <a:ext uri="{FF2B5EF4-FFF2-40B4-BE49-F238E27FC236}">
                  <a16:creationId xmlns:a16="http://schemas.microsoft.com/office/drawing/2014/main" id="{24E05B01-446F-4250-AA42-28A412136410}"/>
                </a:ext>
              </a:extLst>
            </p:cNvPr>
            <p:cNvGrpSpPr/>
            <p:nvPr/>
          </p:nvGrpSpPr>
          <p:grpSpPr>
            <a:xfrm>
              <a:off x="6223662" y="3424884"/>
              <a:ext cx="2719657" cy="3579854"/>
              <a:chOff x="6223662" y="3490200"/>
              <a:chExt cx="2719657" cy="3579854"/>
            </a:xfrm>
          </p:grpSpPr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55283A68-3F82-43C4-8A8F-A329C066E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3662" y="4350397"/>
                <a:ext cx="2719657" cy="2719657"/>
              </a:xfrm>
              <a:prstGeom prst="rect">
                <a:avLst/>
              </a:prstGeom>
            </p:spPr>
          </p:pic>
          <p:grpSp>
            <p:nvGrpSpPr>
              <p:cNvPr id="46" name="مجموعة 45">
                <a:extLst>
                  <a:ext uri="{FF2B5EF4-FFF2-40B4-BE49-F238E27FC236}">
                    <a16:creationId xmlns:a16="http://schemas.microsoft.com/office/drawing/2014/main" id="{9BC19BBB-8BEC-4FA2-BA5F-3B5BC08B3866}"/>
                  </a:ext>
                </a:extLst>
              </p:cNvPr>
              <p:cNvGrpSpPr/>
              <p:nvPr/>
            </p:nvGrpSpPr>
            <p:grpSpPr>
              <a:xfrm>
                <a:off x="6704940" y="3490200"/>
                <a:ext cx="1565469" cy="906205"/>
                <a:chOff x="9820278" y="3406430"/>
                <a:chExt cx="1565469" cy="906205"/>
              </a:xfrm>
            </p:grpSpPr>
            <p:sp>
              <p:nvSpPr>
                <p:cNvPr id="47" name="مربع نص 46">
                  <a:extLst>
                    <a:ext uri="{FF2B5EF4-FFF2-40B4-BE49-F238E27FC236}">
                      <a16:creationId xmlns:a16="http://schemas.microsoft.com/office/drawing/2014/main" id="{79E2CBD5-4BF9-4606-9645-E96BF292EEFC}"/>
                    </a:ext>
                  </a:extLst>
                </p:cNvPr>
                <p:cNvSpPr txBox="1"/>
                <p:nvPr/>
              </p:nvSpPr>
              <p:spPr>
                <a:xfrm>
                  <a:off x="11003381" y="3943303"/>
                  <a:ext cx="382366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dirty="0"/>
                    <a:t>c</a:t>
                  </a:r>
                  <a:endParaRPr lang="ar-SA" dirty="0"/>
                </a:p>
              </p:txBody>
            </p:sp>
            <p:sp>
              <p:nvSpPr>
                <p:cNvPr id="48" name="مربع نص 47">
                  <a:extLst>
                    <a:ext uri="{FF2B5EF4-FFF2-40B4-BE49-F238E27FC236}">
                      <a16:creationId xmlns:a16="http://schemas.microsoft.com/office/drawing/2014/main" id="{784A2F4F-8EF9-4160-A5D9-1CE65C3226D7}"/>
                    </a:ext>
                  </a:extLst>
                </p:cNvPr>
                <p:cNvSpPr txBox="1"/>
                <p:nvPr/>
              </p:nvSpPr>
              <p:spPr>
                <a:xfrm>
                  <a:off x="9820278" y="3850115"/>
                  <a:ext cx="382366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dirty="0"/>
                    <a:t>b</a:t>
                  </a:r>
                  <a:endParaRPr lang="ar-SA" dirty="0"/>
                </a:p>
              </p:txBody>
            </p:sp>
            <p:sp>
              <p:nvSpPr>
                <p:cNvPr id="49" name="مربع نص 48">
                  <a:extLst>
                    <a:ext uri="{FF2B5EF4-FFF2-40B4-BE49-F238E27FC236}">
                      <a16:creationId xmlns:a16="http://schemas.microsoft.com/office/drawing/2014/main" id="{F9883B28-4D97-4A69-AF72-FEB9A6CD55B7}"/>
                    </a:ext>
                  </a:extLst>
                </p:cNvPr>
                <p:cNvSpPr txBox="1"/>
                <p:nvPr/>
              </p:nvSpPr>
              <p:spPr>
                <a:xfrm>
                  <a:off x="10317047" y="3406430"/>
                  <a:ext cx="382366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dirty="0"/>
                    <a:t>R</a:t>
                  </a:r>
                  <a:endParaRPr lang="ar-SA" dirty="0"/>
                </a:p>
              </p:txBody>
            </p:sp>
          </p:grpSp>
        </p:grpSp>
      </p:grpSp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463213D8-2E80-401F-987F-FAC5FE015618}"/>
              </a:ext>
            </a:extLst>
          </p:cNvPr>
          <p:cNvGrpSpPr/>
          <p:nvPr/>
        </p:nvGrpSpPr>
        <p:grpSpPr>
          <a:xfrm>
            <a:off x="3165337" y="2489465"/>
            <a:ext cx="2719657" cy="3741028"/>
            <a:chOff x="3197236" y="3114182"/>
            <a:chExt cx="2719657" cy="3741028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BD0766C9-154D-4EF5-8872-A399E3237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236" y="3114182"/>
              <a:ext cx="2719657" cy="2719657"/>
            </a:xfrm>
            <a:prstGeom prst="rect">
              <a:avLst/>
            </a:prstGeom>
          </p:spPr>
        </p:pic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78EF769F-EC76-405C-B6F7-83572482F8E8}"/>
                </a:ext>
              </a:extLst>
            </p:cNvPr>
            <p:cNvGrpSpPr/>
            <p:nvPr/>
          </p:nvGrpSpPr>
          <p:grpSpPr>
            <a:xfrm>
              <a:off x="3345572" y="3333952"/>
              <a:ext cx="2381199" cy="3521258"/>
              <a:chOff x="3345572" y="3333952"/>
              <a:chExt cx="2381199" cy="3521258"/>
            </a:xfrm>
          </p:grpSpPr>
          <p:pic>
            <p:nvPicPr>
              <p:cNvPr id="34" name="صورة 33">
                <a:extLst>
                  <a:ext uri="{FF2B5EF4-FFF2-40B4-BE49-F238E27FC236}">
                    <a16:creationId xmlns:a16="http://schemas.microsoft.com/office/drawing/2014/main" id="{FCC18180-246D-4358-867A-6666879EC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5572" y="4474011"/>
                <a:ext cx="2381199" cy="2381199"/>
              </a:xfrm>
              <a:prstGeom prst="rect">
                <a:avLst/>
              </a:prstGeom>
            </p:spPr>
          </p:pic>
          <p:grpSp>
            <p:nvGrpSpPr>
              <p:cNvPr id="54" name="مجموعة 53">
                <a:extLst>
                  <a:ext uri="{FF2B5EF4-FFF2-40B4-BE49-F238E27FC236}">
                    <a16:creationId xmlns:a16="http://schemas.microsoft.com/office/drawing/2014/main" id="{5773DC62-F598-4A8C-A4E6-AC63575E4051}"/>
                  </a:ext>
                </a:extLst>
              </p:cNvPr>
              <p:cNvGrpSpPr/>
              <p:nvPr/>
            </p:nvGrpSpPr>
            <p:grpSpPr>
              <a:xfrm>
                <a:off x="3617375" y="3333952"/>
                <a:ext cx="1565469" cy="906205"/>
                <a:chOff x="9820278" y="3406430"/>
                <a:chExt cx="1565469" cy="906205"/>
              </a:xfrm>
            </p:grpSpPr>
            <p:sp>
              <p:nvSpPr>
                <p:cNvPr id="55" name="مربع نص 54">
                  <a:extLst>
                    <a:ext uri="{FF2B5EF4-FFF2-40B4-BE49-F238E27FC236}">
                      <a16:creationId xmlns:a16="http://schemas.microsoft.com/office/drawing/2014/main" id="{F06AD17D-EEA0-46BF-AF97-FEFEB10B8632}"/>
                    </a:ext>
                  </a:extLst>
                </p:cNvPr>
                <p:cNvSpPr txBox="1"/>
                <p:nvPr/>
              </p:nvSpPr>
              <p:spPr>
                <a:xfrm>
                  <a:off x="11003381" y="3943303"/>
                  <a:ext cx="382366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dirty="0"/>
                    <a:t>c</a:t>
                  </a:r>
                  <a:endParaRPr lang="ar-SA" dirty="0"/>
                </a:p>
              </p:txBody>
            </p:sp>
            <p:sp>
              <p:nvSpPr>
                <p:cNvPr id="56" name="مربع نص 55">
                  <a:extLst>
                    <a:ext uri="{FF2B5EF4-FFF2-40B4-BE49-F238E27FC236}">
                      <a16:creationId xmlns:a16="http://schemas.microsoft.com/office/drawing/2014/main" id="{21F67BC3-AEFC-4878-8E20-6DD346742734}"/>
                    </a:ext>
                  </a:extLst>
                </p:cNvPr>
                <p:cNvSpPr txBox="1"/>
                <p:nvPr/>
              </p:nvSpPr>
              <p:spPr>
                <a:xfrm>
                  <a:off x="9820278" y="3850115"/>
                  <a:ext cx="382366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dirty="0"/>
                    <a:t>b</a:t>
                  </a:r>
                  <a:endParaRPr lang="ar-SA" dirty="0"/>
                </a:p>
              </p:txBody>
            </p:sp>
            <p:sp>
              <p:nvSpPr>
                <p:cNvPr id="57" name="مربع نص 56">
                  <a:extLst>
                    <a:ext uri="{FF2B5EF4-FFF2-40B4-BE49-F238E27FC236}">
                      <a16:creationId xmlns:a16="http://schemas.microsoft.com/office/drawing/2014/main" id="{32BE5226-0A3F-4112-AFAD-F541FC34724D}"/>
                    </a:ext>
                  </a:extLst>
                </p:cNvPr>
                <p:cNvSpPr txBox="1"/>
                <p:nvPr/>
              </p:nvSpPr>
              <p:spPr>
                <a:xfrm>
                  <a:off x="10317047" y="3406430"/>
                  <a:ext cx="382366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dirty="0"/>
                    <a:t>R</a:t>
                  </a:r>
                  <a:endParaRPr lang="ar-SA" dirty="0"/>
                </a:p>
              </p:txBody>
            </p:sp>
          </p:grpSp>
        </p:grpSp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781057E2-FB5E-45B1-BAB7-81BA0995683C}"/>
              </a:ext>
            </a:extLst>
          </p:cNvPr>
          <p:cNvGrpSpPr/>
          <p:nvPr/>
        </p:nvGrpSpPr>
        <p:grpSpPr>
          <a:xfrm>
            <a:off x="59462" y="2411080"/>
            <a:ext cx="3034875" cy="3897798"/>
            <a:chOff x="-36871" y="3196099"/>
            <a:chExt cx="3034875" cy="3897798"/>
          </a:xfrm>
        </p:grpSpPr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4A5E8D98-9072-4545-B801-F6BD0C31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79" y="3196099"/>
              <a:ext cx="2847225" cy="2847225"/>
            </a:xfrm>
            <a:prstGeom prst="rect">
              <a:avLst/>
            </a:prstGeom>
          </p:spPr>
        </p:pic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1975A0BA-B4AC-44BE-94A9-FF362C6B8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871" y="4290148"/>
              <a:ext cx="2803749" cy="2803749"/>
            </a:xfrm>
            <a:prstGeom prst="rect">
              <a:avLst/>
            </a:prstGeom>
          </p:spPr>
        </p:pic>
        <p:grpSp>
          <p:nvGrpSpPr>
            <p:cNvPr id="58" name="مجموعة 57">
              <a:extLst>
                <a:ext uri="{FF2B5EF4-FFF2-40B4-BE49-F238E27FC236}">
                  <a16:creationId xmlns:a16="http://schemas.microsoft.com/office/drawing/2014/main" id="{60EF6F19-2FFB-45BF-ABC9-C28087D3F9BC}"/>
                </a:ext>
              </a:extLst>
            </p:cNvPr>
            <p:cNvGrpSpPr/>
            <p:nvPr/>
          </p:nvGrpSpPr>
          <p:grpSpPr>
            <a:xfrm>
              <a:off x="618283" y="3429000"/>
              <a:ext cx="1565469" cy="906205"/>
              <a:chOff x="9820278" y="3406430"/>
              <a:chExt cx="1565469" cy="906205"/>
            </a:xfrm>
          </p:grpSpPr>
          <p:sp>
            <p:nvSpPr>
              <p:cNvPr id="59" name="مربع نص 58">
                <a:extLst>
                  <a:ext uri="{FF2B5EF4-FFF2-40B4-BE49-F238E27FC236}">
                    <a16:creationId xmlns:a16="http://schemas.microsoft.com/office/drawing/2014/main" id="{91AAD7AB-357B-466F-B8BC-269833B7FA2D}"/>
                  </a:ext>
                </a:extLst>
              </p:cNvPr>
              <p:cNvSpPr txBox="1"/>
              <p:nvPr/>
            </p:nvSpPr>
            <p:spPr>
              <a:xfrm>
                <a:off x="11003381" y="3943303"/>
                <a:ext cx="382366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dirty="0"/>
                  <a:t>c</a:t>
                </a:r>
                <a:endParaRPr lang="ar-SA" dirty="0"/>
              </a:p>
            </p:txBody>
          </p:sp>
          <p:sp>
            <p:nvSpPr>
              <p:cNvPr id="60" name="مربع نص 59">
                <a:extLst>
                  <a:ext uri="{FF2B5EF4-FFF2-40B4-BE49-F238E27FC236}">
                    <a16:creationId xmlns:a16="http://schemas.microsoft.com/office/drawing/2014/main" id="{6934A729-7883-41DA-97D0-01010CE99EC2}"/>
                  </a:ext>
                </a:extLst>
              </p:cNvPr>
              <p:cNvSpPr txBox="1"/>
              <p:nvPr/>
            </p:nvSpPr>
            <p:spPr>
              <a:xfrm>
                <a:off x="9820278" y="3850115"/>
                <a:ext cx="382366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dirty="0"/>
                  <a:t>b</a:t>
                </a:r>
                <a:endParaRPr lang="ar-SA" dirty="0"/>
              </a:p>
            </p:txBody>
          </p:sp>
          <p:sp>
            <p:nvSpPr>
              <p:cNvPr id="61" name="مربع نص 60">
                <a:extLst>
                  <a:ext uri="{FF2B5EF4-FFF2-40B4-BE49-F238E27FC236}">
                    <a16:creationId xmlns:a16="http://schemas.microsoft.com/office/drawing/2014/main" id="{B983496D-81F5-45F4-AFD1-D29285D13045}"/>
                  </a:ext>
                </a:extLst>
              </p:cNvPr>
              <p:cNvSpPr txBox="1"/>
              <p:nvPr/>
            </p:nvSpPr>
            <p:spPr>
              <a:xfrm>
                <a:off x="10317047" y="3406430"/>
                <a:ext cx="382366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dirty="0"/>
                  <a:t>R</a:t>
                </a:r>
                <a:endParaRPr lang="ar-SA" dirty="0"/>
              </a:p>
            </p:txBody>
          </p:sp>
        </p:grpSp>
      </p:grp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91F426C-BA6D-47EC-855A-F709606D8F77}"/>
              </a:ext>
            </a:extLst>
          </p:cNvPr>
          <p:cNvSpPr txBox="1"/>
          <p:nvPr/>
        </p:nvSpPr>
        <p:spPr>
          <a:xfrm>
            <a:off x="-1092631" y="1709623"/>
            <a:ext cx="42579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cs typeface="+mj-cs"/>
              </a:rPr>
              <a:t>لنفترض أن اسم الصورة </a:t>
            </a:r>
            <a:r>
              <a:rPr lang="en-US" b="1" dirty="0">
                <a:cs typeface="+mj-cs"/>
              </a:rPr>
              <a:t>pic.png</a:t>
            </a:r>
            <a:endParaRPr lang="ar-SA" b="1" dirty="0">
              <a:cs typeface="+mj-cs"/>
            </a:endParaRPr>
          </a:p>
          <a:p>
            <a:r>
              <a:rPr lang="ar-SA" b="1" dirty="0">
                <a:cs typeface="+mj-cs"/>
              </a:rPr>
              <a:t> فسيكون المسار كالتالي</a:t>
            </a: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1283C7F1-85C8-45D5-80BE-3AC154B75834}"/>
              </a:ext>
            </a:extLst>
          </p:cNvPr>
          <p:cNvSpPr txBox="1"/>
          <p:nvPr/>
        </p:nvSpPr>
        <p:spPr>
          <a:xfrm>
            <a:off x="9543705" y="5981949"/>
            <a:ext cx="18420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err="1">
                <a:cs typeface="+mj-cs"/>
              </a:rPr>
              <a:t>Src</a:t>
            </a:r>
            <a:r>
              <a:rPr lang="en-US" b="1" dirty="0">
                <a:cs typeface="+mj-cs"/>
              </a:rPr>
              <a:t>=“pic.png”</a:t>
            </a:r>
            <a:endParaRPr lang="ar-SA" b="1" dirty="0">
              <a:cs typeface="+mj-cs"/>
            </a:endParaRP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D469DC47-D3F7-4028-A5F3-BE8BFB21E78D}"/>
              </a:ext>
            </a:extLst>
          </p:cNvPr>
          <p:cNvSpPr txBox="1"/>
          <p:nvPr/>
        </p:nvSpPr>
        <p:spPr>
          <a:xfrm>
            <a:off x="6339961" y="5997252"/>
            <a:ext cx="18420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err="1">
                <a:cs typeface="+mj-cs"/>
              </a:rPr>
              <a:t>Src</a:t>
            </a:r>
            <a:r>
              <a:rPr lang="en-US" b="1" dirty="0">
                <a:cs typeface="+mj-cs"/>
              </a:rPr>
              <a:t>=“../pic.png”</a:t>
            </a:r>
            <a:endParaRPr lang="ar-SA" b="1" dirty="0">
              <a:cs typeface="+mj-cs"/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1F1E7BA7-4A8C-46BF-91EF-30E6211DA1D7}"/>
              </a:ext>
            </a:extLst>
          </p:cNvPr>
          <p:cNvSpPr txBox="1"/>
          <p:nvPr/>
        </p:nvSpPr>
        <p:spPr>
          <a:xfrm>
            <a:off x="3138163" y="6045827"/>
            <a:ext cx="212847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err="1">
                <a:cs typeface="+mj-cs"/>
              </a:rPr>
              <a:t>Src</a:t>
            </a:r>
            <a:r>
              <a:rPr lang="en-US" b="1" dirty="0">
                <a:cs typeface="+mj-cs"/>
              </a:rPr>
              <a:t>=“../c/pic.png”</a:t>
            </a:r>
            <a:endParaRPr lang="ar-SA" b="1" dirty="0">
              <a:cs typeface="+mj-cs"/>
            </a:endParaRPr>
          </a:p>
        </p:txBody>
      </p: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9A1E1CD6-C677-400F-9F96-E2A6309A93F8}"/>
              </a:ext>
            </a:extLst>
          </p:cNvPr>
          <p:cNvSpPr txBox="1"/>
          <p:nvPr/>
        </p:nvSpPr>
        <p:spPr>
          <a:xfrm>
            <a:off x="529511" y="6045827"/>
            <a:ext cx="212847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err="1">
                <a:cs typeface="+mj-cs"/>
              </a:rPr>
              <a:t>Src</a:t>
            </a:r>
            <a:r>
              <a:rPr lang="en-US" b="1" dirty="0">
                <a:cs typeface="+mj-cs"/>
              </a:rPr>
              <a:t>=“c/pic.png”</a:t>
            </a:r>
            <a:endParaRPr lang="ar-SA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045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6890658" y="631682"/>
            <a:ext cx="5045269" cy="1113183"/>
            <a:chOff x="6066961" y="2888974"/>
            <a:chExt cx="4654048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066961" y="2888974"/>
              <a:ext cx="3055169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العملي –التعرف على وسم إدراج صورة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pic>
        <p:nvPicPr>
          <p:cNvPr id="3" name="img2">
            <a:hlinkClick r:id="" action="ppaction://media"/>
            <a:extLst>
              <a:ext uri="{FF2B5EF4-FFF2-40B4-BE49-F238E27FC236}">
                <a16:creationId xmlns:a16="http://schemas.microsoft.com/office/drawing/2014/main" id="{5FF10CFE-B35C-4B52-8441-7A8D611CA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956" y="2130378"/>
            <a:ext cx="7697694" cy="43299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C53A6F-57EC-4DE0-9117-A057F85D4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46" y="34290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5-وسم إدراج فيديو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3BE18F5-62E8-4C28-AFF4-34C5038F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342" y="2669886"/>
            <a:ext cx="2430188" cy="111318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4859AA2-994D-41C3-8B80-FFEFD8D3C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5" y="2782170"/>
            <a:ext cx="2250581" cy="111599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35AC74E-0228-4D2B-B37C-CE467E0F9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9" y="2318939"/>
            <a:ext cx="8462785" cy="44715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8C09652-4911-474F-99B3-CE1A468E73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6"/>
          <a:stretch/>
        </p:blipFill>
        <p:spPr>
          <a:xfrm>
            <a:off x="3411274" y="2739755"/>
            <a:ext cx="3286769" cy="907589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D9DBD38E-21DB-4D1C-8A31-794D9FE00AA2}"/>
              </a:ext>
            </a:extLst>
          </p:cNvPr>
          <p:cNvSpPr/>
          <p:nvPr/>
        </p:nvSpPr>
        <p:spPr>
          <a:xfrm>
            <a:off x="3653271" y="4272612"/>
            <a:ext cx="6089544" cy="2335992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قم بإدراج فيديو إلى إحدى صفحات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HTML </a:t>
            </a: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لديك</a:t>
            </a:r>
          </a:p>
          <a:p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مع  إظهار أزرار التحكم في الفيديو و عدم تكرار تشغيل الفيديو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F6C634CA-ABC0-4B94-92F3-80FD0224F468}"/>
              </a:ext>
            </a:extLst>
          </p:cNvPr>
          <p:cNvSpPr/>
          <p:nvPr/>
        </p:nvSpPr>
        <p:spPr>
          <a:xfrm>
            <a:off x="4182912" y="4609494"/>
            <a:ext cx="4984282" cy="4002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بنفس خطوات تحديد مسار الصورة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A113A16F-215B-44F1-AF2C-91D6F5D29AFA}"/>
              </a:ext>
            </a:extLst>
          </p:cNvPr>
          <p:cNvSpPr/>
          <p:nvPr/>
        </p:nvSpPr>
        <p:spPr>
          <a:xfrm>
            <a:off x="5593404" y="4091909"/>
            <a:ext cx="2170210" cy="336882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</a:p>
        </p:txBody>
      </p:sp>
    </p:spTree>
    <p:extLst>
      <p:ext uri="{BB962C8B-B14F-4D97-AF65-F5344CB8AC3E}">
        <p14:creationId xmlns:p14="http://schemas.microsoft.com/office/powerpoint/2010/main" val="187933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6C2D9D1-7F90-4BE1-95BE-AC80237A8A18}"/>
              </a:ext>
            </a:extLst>
          </p:cNvPr>
          <p:cNvGrpSpPr/>
          <p:nvPr/>
        </p:nvGrpSpPr>
        <p:grpSpPr>
          <a:xfrm>
            <a:off x="1806911" y="2793080"/>
            <a:ext cx="8345420" cy="2035513"/>
            <a:chOff x="1923290" y="3009211"/>
            <a:chExt cx="8345420" cy="2035513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DBBC335E-502E-4ED8-AB20-2375EB6BC1B9}"/>
                </a:ext>
              </a:extLst>
            </p:cNvPr>
            <p:cNvSpPr/>
            <p:nvPr/>
          </p:nvSpPr>
          <p:spPr>
            <a:xfrm>
              <a:off x="4517743" y="3075712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498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5272056" y="3493277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80B20D62-E7EE-4593-B899-D1E03721D9CA}"/>
                </a:ext>
              </a:extLst>
            </p:cNvPr>
            <p:cNvSpPr/>
            <p:nvPr/>
          </p:nvSpPr>
          <p:spPr>
            <a:xfrm>
              <a:off x="2563291" y="3009211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CCB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1923290" y="3142212"/>
              <a:ext cx="8345420" cy="1769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الوحدة الثالثة : البرمجة بلغة ترميز النص التشعبي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وسم الارتباط التشعبي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600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3-وسم الارتباط التشعبي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42EEAF80-143F-4EAD-B037-D5EB7F281E96}"/>
              </a:ext>
            </a:extLst>
          </p:cNvPr>
          <p:cNvSpPr/>
          <p:nvPr/>
        </p:nvSpPr>
        <p:spPr>
          <a:xfrm>
            <a:off x="9629384" y="4380372"/>
            <a:ext cx="1779208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&lt;a&gt;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105FFBA4-6306-4530-97D3-DFDB8A1375AA}"/>
              </a:ext>
            </a:extLst>
          </p:cNvPr>
          <p:cNvSpPr/>
          <p:nvPr/>
        </p:nvSpPr>
        <p:spPr>
          <a:xfrm>
            <a:off x="6487922" y="4380372"/>
            <a:ext cx="3157022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لإنشاء ارتبط تشعبي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51C5F7BA-34A9-4C3E-91F8-78A469D7B759}"/>
              </a:ext>
            </a:extLst>
          </p:cNvPr>
          <p:cNvSpPr/>
          <p:nvPr/>
        </p:nvSpPr>
        <p:spPr>
          <a:xfrm>
            <a:off x="9644944" y="4917878"/>
            <a:ext cx="1779208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المؤثر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href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FE09FF32-9226-469A-B934-889826673116}"/>
              </a:ext>
            </a:extLst>
          </p:cNvPr>
          <p:cNvSpPr/>
          <p:nvPr/>
        </p:nvSpPr>
        <p:spPr>
          <a:xfrm>
            <a:off x="394955" y="4961683"/>
            <a:ext cx="9249989" cy="475424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لتحديد الوجهة    </a:t>
            </a:r>
            <a:r>
              <a:rPr lang="ar-SA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قد يكون عنوان صفحة لدبك أو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http://www</a:t>
            </a:r>
            <a:r>
              <a:rPr lang="ar-SA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موقع   أو 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mailto</a:t>
            </a:r>
            <a:r>
              <a:rPr lang="ar-SA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 إيميل  أو #علامة مرجعية داخل الصفحة نفسها </a:t>
            </a:r>
            <a:endParaRPr lang="ar-SA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2BB5F3B1-08D5-40F4-9379-7AFBCB8C8729}"/>
              </a:ext>
            </a:extLst>
          </p:cNvPr>
          <p:cNvSpPr/>
          <p:nvPr/>
        </p:nvSpPr>
        <p:spPr>
          <a:xfrm>
            <a:off x="9676834" y="5491136"/>
            <a:ext cx="1779208" cy="1113183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المؤثر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target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50421BE8-6C70-49FF-BCD1-32945FD9BEA1}"/>
              </a:ext>
            </a:extLst>
          </p:cNvPr>
          <p:cNvSpPr/>
          <p:nvPr/>
        </p:nvSpPr>
        <p:spPr>
          <a:xfrm>
            <a:off x="426845" y="5534942"/>
            <a:ext cx="9249989" cy="112385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لتحديد موقع عرض الصفحة المرتبطة   </a:t>
            </a:r>
          </a:p>
          <a:p>
            <a:pPr algn="ctr"/>
            <a:r>
              <a:rPr lang="ar-SA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قد يكون: علامة تبويب جديدة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_blank</a:t>
            </a:r>
            <a:r>
              <a:rPr lang="ar-SA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أو علامة التبويب نفسها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_Self</a:t>
            </a:r>
            <a:r>
              <a:rPr lang="ar-SA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أو النافذة الرئيسية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_parent </a:t>
            </a:r>
            <a:r>
              <a:rPr lang="ar-SA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 أو محتوى النافذة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_top</a:t>
            </a:r>
            <a:endParaRPr lang="ar-SA" sz="1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717B2B2-AE90-459C-BB93-7486FDED0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43" y="2995978"/>
            <a:ext cx="9564626" cy="29848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A44510C-DD4D-4DAC-B40B-720189E09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58" y="3294467"/>
            <a:ext cx="4796809" cy="99342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CE7019B3-BAE3-4CED-A579-93839B613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19" y="3229146"/>
            <a:ext cx="4796809" cy="9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0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6335487" y="631682"/>
            <a:ext cx="5600442" cy="1113183"/>
            <a:chOff x="6665491" y="2888974"/>
            <a:chExt cx="4055518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665491" y="2888974"/>
              <a:ext cx="2456638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العملي –التعرف على وسم الارتباط التشعبي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pic>
        <p:nvPicPr>
          <p:cNvPr id="2" name="alink1">
            <a:hlinkClick r:id="" action="ppaction://media"/>
            <a:extLst>
              <a:ext uri="{FF2B5EF4-FFF2-40B4-BE49-F238E27FC236}">
                <a16:creationId xmlns:a16="http://schemas.microsoft.com/office/drawing/2014/main" id="{51536ED7-DB6F-4D52-8C12-FAA00870C2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601" y="2269300"/>
            <a:ext cx="6799217" cy="382455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97813B1-EBA6-4EE7-B36E-2275F33DE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24" y="320813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006137" y="631682"/>
            <a:ext cx="4929789" cy="1113183"/>
            <a:chOff x="6173486" y="2888974"/>
            <a:chExt cx="4547523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173486" y="2888974"/>
              <a:ext cx="2948643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محتوى الصفحة</a:t>
              </a: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3-وسم الارتباط التشعبي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92DB3C09-A4D8-4C78-80E5-09DF4B1B3574}"/>
              </a:ext>
            </a:extLst>
          </p:cNvPr>
          <p:cNvGrpSpPr/>
          <p:nvPr/>
        </p:nvGrpSpPr>
        <p:grpSpPr>
          <a:xfrm>
            <a:off x="3138163" y="2430862"/>
            <a:ext cx="6089544" cy="3431096"/>
            <a:chOff x="3208920" y="2218590"/>
            <a:chExt cx="6089544" cy="3578053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9E182CAB-30CD-44EA-8661-5F9799A06267}"/>
                </a:ext>
              </a:extLst>
            </p:cNvPr>
            <p:cNvGrpSpPr/>
            <p:nvPr/>
          </p:nvGrpSpPr>
          <p:grpSpPr>
            <a:xfrm>
              <a:off x="3208920" y="2407034"/>
              <a:ext cx="6089544" cy="3389609"/>
              <a:chOff x="5296203" y="2959911"/>
              <a:chExt cx="6089544" cy="2853059"/>
            </a:xfrm>
          </p:grpSpPr>
          <p:sp>
            <p:nvSpPr>
              <p:cNvPr id="27" name="مستطيل: زوايا مستديرة 26">
                <a:extLst>
                  <a:ext uri="{FF2B5EF4-FFF2-40B4-BE49-F238E27FC236}">
                    <a16:creationId xmlns:a16="http://schemas.microsoft.com/office/drawing/2014/main" id="{98668CCB-3004-410E-80F8-7B9B8A467083}"/>
                  </a:ext>
                </a:extLst>
              </p:cNvPr>
              <p:cNvSpPr/>
              <p:nvPr/>
            </p:nvSpPr>
            <p:spPr>
              <a:xfrm>
                <a:off x="5296203" y="2959911"/>
                <a:ext cx="6089544" cy="2853059"/>
              </a:xfrm>
              <a:prstGeom prst="roundRect">
                <a:avLst>
                  <a:gd name="adj" fmla="val 50000"/>
                </a:avLst>
              </a:prstGeom>
              <a:solidFill>
                <a:srgbClr val="E3D084"/>
              </a:solidFill>
              <a:ln>
                <a:solidFill>
                  <a:srgbClr val="E3D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1- فتح صفحة أخرى في علامة تبويب جديد.</a:t>
                </a:r>
              </a:p>
              <a:p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2- لأرسال رسالة إيميل</a:t>
                </a:r>
              </a:p>
            </p:txBody>
          </p:sp>
          <p:sp>
            <p:nvSpPr>
              <p:cNvPr id="28" name="مستطيل: زوايا مستديرة 27">
                <a:extLst>
                  <a:ext uri="{FF2B5EF4-FFF2-40B4-BE49-F238E27FC236}">
                    <a16:creationId xmlns:a16="http://schemas.microsoft.com/office/drawing/2014/main" id="{86BA7403-EAF1-40FD-9536-25D48F02C8AB}"/>
                  </a:ext>
                </a:extLst>
              </p:cNvPr>
              <p:cNvSpPr/>
              <p:nvPr/>
            </p:nvSpPr>
            <p:spPr>
              <a:xfrm>
                <a:off x="5829300" y="3465582"/>
                <a:ext cx="4984282" cy="48882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3D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قم بكتابة الأمر البرمجي لإنشاء ارتباط يقوم</a:t>
                </a:r>
              </a:p>
            </p:txBody>
          </p:sp>
        </p:grp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E8228823-22D8-4EE2-9F5C-4075CF7DEB92}"/>
                </a:ext>
              </a:extLst>
            </p:cNvPr>
            <p:cNvSpPr/>
            <p:nvPr/>
          </p:nvSpPr>
          <p:spPr>
            <a:xfrm>
              <a:off x="5149053" y="2218590"/>
              <a:ext cx="2170210" cy="488828"/>
            </a:xfrm>
            <a:prstGeom prst="roundRect">
              <a:avLst>
                <a:gd name="adj" fmla="val 50000"/>
              </a:avLst>
            </a:prstGeom>
            <a:solidFill>
              <a:srgbClr val="CCB868"/>
            </a:solidFill>
            <a:ln>
              <a:solidFill>
                <a:srgbClr val="E3D0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نشاط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544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6335487" y="631682"/>
            <a:ext cx="5600442" cy="1113183"/>
            <a:chOff x="6665491" y="2888974"/>
            <a:chExt cx="4055518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665491" y="2888974"/>
              <a:ext cx="2456638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مشروع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3E097E7-BBBB-4F32-A2FA-DECB4392D3F7}"/>
              </a:ext>
            </a:extLst>
          </p:cNvPr>
          <p:cNvSpPr/>
          <p:nvPr/>
        </p:nvSpPr>
        <p:spPr>
          <a:xfrm>
            <a:off x="6265753" y="2104723"/>
            <a:ext cx="5670176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صمم صفحة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ترشيد استهلاك المياه مع مراعاة  الاتي: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0CD1F9A-A0A4-45E5-90E2-BB7268BF6036}"/>
              </a:ext>
            </a:extLst>
          </p:cNvPr>
          <p:cNvSpPr/>
          <p:nvPr/>
        </p:nvSpPr>
        <p:spPr>
          <a:xfrm>
            <a:off x="874854" y="1102660"/>
            <a:ext cx="5221146" cy="567711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dirty="0"/>
              <a:t>ترشيد استهلاك المياه</a:t>
            </a:r>
            <a:endParaRPr lang="ar-SA" sz="1400" dirty="0"/>
          </a:p>
          <a:p>
            <a:r>
              <a:rPr lang="ar-SA" sz="2000" dirty="0"/>
              <a:t>أهمية </a:t>
            </a:r>
            <a:r>
              <a:rPr lang="ar-SA" sz="2000" dirty="0" err="1"/>
              <a:t>المياة</a:t>
            </a:r>
            <a:r>
              <a:rPr lang="ar-SA" sz="2000" dirty="0"/>
              <a:t> في حياتنا:</a:t>
            </a:r>
          </a:p>
          <a:p>
            <a:r>
              <a:rPr lang="ar-SA" sz="1600" dirty="0"/>
              <a:t>الماء من أعظم النعم في حياتنا قال تعالى (وجعلنا من الماء كل شيء حي) ، ولا تقتصر أهمية على كونه مشروب فهو أساس حياة الانسان والنبات والحيوان فوجود الماء يعني توافر الغذاء ولهذا فإن جميع الحضارات البشرية قامت بجانب مسطحات الماء.</a:t>
            </a:r>
          </a:p>
          <a:p>
            <a:endParaRPr lang="ar-SA" sz="1600" dirty="0"/>
          </a:p>
          <a:p>
            <a:r>
              <a:rPr lang="ar-SA" sz="2000" dirty="0"/>
              <a:t>أهم مصادر </a:t>
            </a:r>
            <a:r>
              <a:rPr lang="ar-SA" sz="2000" dirty="0" err="1"/>
              <a:t>المياة</a:t>
            </a:r>
            <a:r>
              <a:rPr lang="ar-SA" sz="2000" dirty="0"/>
              <a:t> في المملكة العربية السعودية:</a:t>
            </a:r>
          </a:p>
          <a:p>
            <a:r>
              <a:rPr lang="ar-SA" sz="1600" dirty="0"/>
              <a:t>1- المياه الجوفية.</a:t>
            </a:r>
          </a:p>
          <a:p>
            <a:r>
              <a:rPr lang="ar-SA" sz="1600" dirty="0"/>
              <a:t>2- تحلية مياه البحر.</a:t>
            </a:r>
          </a:p>
          <a:p>
            <a:r>
              <a:rPr lang="ar-SA" sz="1600" dirty="0"/>
              <a:t>3- السدود ومن الأمثلة على السدود في بلادي: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ar-SA" sz="1600" dirty="0"/>
              <a:t>سد وادي بيش.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ar-SA" sz="1600" dirty="0"/>
              <a:t>سد أبها.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ar-SA" sz="1600" dirty="0"/>
              <a:t>سد ثادق.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ar-SA" sz="1600" dirty="0"/>
              <a:t>سد وادي حلي.</a:t>
            </a:r>
          </a:p>
          <a:p>
            <a:pPr lvl="1"/>
            <a:endParaRPr lang="ar-SA" sz="1600" dirty="0"/>
          </a:p>
          <a:p>
            <a:r>
              <a:rPr lang="ar-SA" sz="1600" b="1" dirty="0"/>
              <a:t>مواقع تهمك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hlinkClick r:id="rId2"/>
              </a:rPr>
              <a:t>https://www.mewa.gov.sa</a:t>
            </a:r>
            <a:endParaRPr lang="en-US" sz="1600" b="1" dirty="0"/>
          </a:p>
          <a:p>
            <a:endParaRPr lang="ar-SA" sz="1600" b="1" dirty="0"/>
          </a:p>
        </p:txBody>
      </p:sp>
      <p:pic>
        <p:nvPicPr>
          <p:cNvPr id="11" name="صورة 10" descr="صورة تحتوي على خارجي, الطبيعة&#10;&#10;تم إنشاء الوصف تلقائياً">
            <a:extLst>
              <a:ext uri="{FF2B5EF4-FFF2-40B4-BE49-F238E27FC236}">
                <a16:creationId xmlns:a16="http://schemas.microsoft.com/office/drawing/2014/main" id="{B626D79C-B685-4853-BD7F-B1CA207EB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88" y="4522060"/>
            <a:ext cx="1870475" cy="1058469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84ADD6E-EFC8-41BC-9696-6BF2787EEFD8}"/>
              </a:ext>
            </a:extLst>
          </p:cNvPr>
          <p:cNvSpPr/>
          <p:nvPr/>
        </p:nvSpPr>
        <p:spPr>
          <a:xfrm>
            <a:off x="6273637" y="3002014"/>
            <a:ext cx="5662292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عنوان الصفحة "الماء حياتنا"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C936A3D-1007-4D14-8424-72CB942A0DC1}"/>
              </a:ext>
            </a:extLst>
          </p:cNvPr>
          <p:cNvSpPr/>
          <p:nvPr/>
        </p:nvSpPr>
        <p:spPr>
          <a:xfrm>
            <a:off x="6273637" y="3758643"/>
            <a:ext cx="5662292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استخدام وسوم الفقرة وعناوين الترويسة بشكل مناسب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3B2020C4-0A42-4EEC-92A1-C64501CEE8DB}"/>
              </a:ext>
            </a:extLst>
          </p:cNvPr>
          <p:cNvSpPr/>
          <p:nvPr/>
        </p:nvSpPr>
        <p:spPr>
          <a:xfrm>
            <a:off x="6273637" y="4538761"/>
            <a:ext cx="5662292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استخدام وسوم الفقرات المرتبة وغير المرتبة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39F231A0-5FAB-40A1-ACB8-9E334E73A745}"/>
              </a:ext>
            </a:extLst>
          </p:cNvPr>
          <p:cNvSpPr/>
          <p:nvPr/>
        </p:nvSpPr>
        <p:spPr>
          <a:xfrm>
            <a:off x="6335488" y="5318879"/>
            <a:ext cx="5662292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إدراج صورة على الأقل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4346CA36-FFF4-45F7-B9C6-2424D34DDBA7}"/>
              </a:ext>
            </a:extLst>
          </p:cNvPr>
          <p:cNvSpPr/>
          <p:nvPr/>
        </p:nvSpPr>
        <p:spPr>
          <a:xfrm>
            <a:off x="6366214" y="6060135"/>
            <a:ext cx="5662292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وجود ارتباط تشعبي إلى موقع وزارة البيئة والمياه</a:t>
            </a:r>
          </a:p>
        </p:txBody>
      </p:sp>
    </p:spTree>
    <p:extLst>
      <p:ext uri="{BB962C8B-B14F-4D97-AF65-F5344CB8AC3E}">
        <p14:creationId xmlns:p14="http://schemas.microsoft.com/office/powerpoint/2010/main" val="337693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6335487" y="631682"/>
            <a:ext cx="5600442" cy="1113183"/>
            <a:chOff x="6665491" y="2888974"/>
            <a:chExt cx="4055518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665491" y="2888974"/>
              <a:ext cx="2456638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الملخص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3E097E7-BBBB-4F32-A2FA-DECB4392D3F7}"/>
              </a:ext>
            </a:extLst>
          </p:cNvPr>
          <p:cNvSpPr/>
          <p:nvPr/>
        </p:nvSpPr>
        <p:spPr>
          <a:xfrm>
            <a:off x="8229599" y="2096141"/>
            <a:ext cx="370633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وسوم بنية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HTML</a:t>
            </a: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ورأس الصفحة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HEAD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84ADD6E-EFC8-41BC-9696-6BF2787EEFD8}"/>
              </a:ext>
            </a:extLst>
          </p:cNvPr>
          <p:cNvSpPr/>
          <p:nvPr/>
        </p:nvSpPr>
        <p:spPr>
          <a:xfrm>
            <a:off x="8229599" y="2845515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تحديد المستند أنه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html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&lt;!DOCTYPE html&gt;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C936A3D-1007-4D14-8424-72CB942A0DC1}"/>
              </a:ext>
            </a:extLst>
          </p:cNvPr>
          <p:cNvSpPr/>
          <p:nvPr/>
        </p:nvSpPr>
        <p:spPr>
          <a:xfrm>
            <a:off x="8229599" y="3467674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حاوية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html</a:t>
            </a:r>
            <a:endParaRPr lang="ar-SA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&lt;html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dir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rtl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lang=“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ar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”&gt;&lt;/html&gt;</a:t>
            </a:r>
            <a:endParaRPr lang="ar-SA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3B2020C4-0A42-4EEC-92A1-C64501CEE8DB}"/>
              </a:ext>
            </a:extLst>
          </p:cNvPr>
          <p:cNvSpPr/>
          <p:nvPr/>
        </p:nvSpPr>
        <p:spPr>
          <a:xfrm>
            <a:off x="8229599" y="4113322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عنوان الصفحة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tiltl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&gt;</a:t>
            </a:r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وعنوان الصفحة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&lt;/title&gt;</a:t>
            </a:r>
            <a:endParaRPr lang="ar-SA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A1827BF3-27E4-40E9-AD1A-0EB2B992E6B0}"/>
              </a:ext>
            </a:extLst>
          </p:cNvPr>
          <p:cNvSpPr/>
          <p:nvPr/>
        </p:nvSpPr>
        <p:spPr>
          <a:xfrm>
            <a:off x="4523269" y="2096141"/>
            <a:ext cx="370633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وسوم النص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050A411-C5D2-4528-96B1-1E7933961B4C}"/>
              </a:ext>
            </a:extLst>
          </p:cNvPr>
          <p:cNvSpPr/>
          <p:nvPr/>
        </p:nvSpPr>
        <p:spPr>
          <a:xfrm>
            <a:off x="4523269" y="2845515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وسوم عناوين الفقرات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&lt;h1&gt;&lt;/h1&gt;…&lt;h6&gt;&lt;/h6&gt;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358327AB-C1D3-4B04-9639-A24E7C834DE7}"/>
              </a:ext>
            </a:extLst>
          </p:cNvPr>
          <p:cNvSpPr/>
          <p:nvPr/>
        </p:nvSpPr>
        <p:spPr>
          <a:xfrm>
            <a:off x="4523269" y="3467674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نزول سطر جديد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br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96DE2589-769A-4871-B456-FDBE3E26205B}"/>
              </a:ext>
            </a:extLst>
          </p:cNvPr>
          <p:cNvSpPr/>
          <p:nvPr/>
        </p:nvSpPr>
        <p:spPr>
          <a:xfrm>
            <a:off x="4523269" y="4113322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الفقرة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&lt;p&gt;…&lt;/p&gt;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987E69AD-4F0A-4A75-B550-292879AE7053}"/>
              </a:ext>
            </a:extLst>
          </p:cNvPr>
          <p:cNvSpPr/>
          <p:nvPr/>
        </p:nvSpPr>
        <p:spPr>
          <a:xfrm>
            <a:off x="8291451" y="4751042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معلومات وتنسيق الصفحة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&lt;meta charset=“UTF-8 /&gt;</a:t>
            </a:r>
            <a:endParaRPr lang="ar-SA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88D20691-CA28-428D-9291-8F3DED0C940B}"/>
              </a:ext>
            </a:extLst>
          </p:cNvPr>
          <p:cNvSpPr/>
          <p:nvPr/>
        </p:nvSpPr>
        <p:spPr>
          <a:xfrm>
            <a:off x="8229598" y="5394576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رأس الصفحة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&lt;head&gt;..&lt;/head&gt;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14E5E5BE-C1E4-4EF0-82E7-220D162663E0}"/>
              </a:ext>
            </a:extLst>
          </p:cNvPr>
          <p:cNvSpPr/>
          <p:nvPr/>
        </p:nvSpPr>
        <p:spPr>
          <a:xfrm>
            <a:off x="8291450" y="6032296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رأس محتوى الصفحة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&lt;body&gt;..&lt;/body&gt;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BC643FB9-E8DE-4151-AA7F-DAF6D1D0CA23}"/>
              </a:ext>
            </a:extLst>
          </p:cNvPr>
          <p:cNvSpPr/>
          <p:nvPr/>
        </p:nvSpPr>
        <p:spPr>
          <a:xfrm>
            <a:off x="816939" y="2055453"/>
            <a:ext cx="370633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وسوم القوائم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64D186DC-B11C-409C-A69F-E89212191960}"/>
              </a:ext>
            </a:extLst>
          </p:cNvPr>
          <p:cNvSpPr/>
          <p:nvPr/>
        </p:nvSpPr>
        <p:spPr>
          <a:xfrm>
            <a:off x="816939" y="2804827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المرتبة </a:t>
            </a:r>
          </a:p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ol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&gt;&lt;li&gt;…&lt;/li&gt;&lt;/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ol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&gt;</a:t>
            </a:r>
            <a:endParaRPr lang="ar-SA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10151C87-7D6E-47A5-B43C-43A7B98C5732}"/>
              </a:ext>
            </a:extLst>
          </p:cNvPr>
          <p:cNvSpPr/>
          <p:nvPr/>
        </p:nvSpPr>
        <p:spPr>
          <a:xfrm>
            <a:off x="816939" y="3426986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غير المرتبة </a:t>
            </a:r>
          </a:p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&lt;ul&gt;&lt;li&gt;…&lt;/li&gt;&lt;/ul&gt;</a:t>
            </a:r>
            <a:endParaRPr lang="ar-SA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0E7C61D8-389C-48F5-9302-BC5CEBBE6537}"/>
              </a:ext>
            </a:extLst>
          </p:cNvPr>
          <p:cNvSpPr/>
          <p:nvPr/>
        </p:nvSpPr>
        <p:spPr>
          <a:xfrm>
            <a:off x="453870" y="4775291"/>
            <a:ext cx="370633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وسوم الوسائط</a:t>
            </a: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20B69328-307E-4878-8B2A-38AF7515E4A2}"/>
              </a:ext>
            </a:extLst>
          </p:cNvPr>
          <p:cNvSpPr/>
          <p:nvPr/>
        </p:nvSpPr>
        <p:spPr>
          <a:xfrm>
            <a:off x="453870" y="5430536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إدراج صورة </a:t>
            </a:r>
          </a:p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img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src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=“ “  alt= “ “ /&gt;</a:t>
            </a:r>
            <a:endParaRPr lang="ar-SA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E7740328-7F74-4393-BC69-562290B9792F}"/>
              </a:ext>
            </a:extLst>
          </p:cNvPr>
          <p:cNvSpPr/>
          <p:nvPr/>
        </p:nvSpPr>
        <p:spPr>
          <a:xfrm>
            <a:off x="453870" y="6052695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إدراج فيديو</a:t>
            </a:r>
          </a:p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&lt;video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src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= “ “  controls loop&gt;</a:t>
            </a:r>
            <a:endParaRPr lang="ar-SA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3C1F7ED9-956D-4F50-9655-965E85570DEC}"/>
              </a:ext>
            </a:extLst>
          </p:cNvPr>
          <p:cNvSpPr/>
          <p:nvPr/>
        </p:nvSpPr>
        <p:spPr>
          <a:xfrm>
            <a:off x="4379383" y="5574753"/>
            <a:ext cx="370633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وسوم الارتباط</a:t>
            </a: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DD48F640-FFC5-46A1-A88B-A3AD92AB071F}"/>
              </a:ext>
            </a:extLst>
          </p:cNvPr>
          <p:cNvSpPr/>
          <p:nvPr/>
        </p:nvSpPr>
        <p:spPr>
          <a:xfrm>
            <a:off x="4338217" y="6204462"/>
            <a:ext cx="3706329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href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= “ “   target=“ “&gt;…&lt;/a&gt;</a:t>
            </a:r>
            <a:endParaRPr lang="ar-SA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118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659962" y="631682"/>
            <a:ext cx="4275964" cy="1113183"/>
            <a:chOff x="6776612" y="2888974"/>
            <a:chExt cx="3944397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776612" y="2888974"/>
              <a:ext cx="2345517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مقدمة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57D8BAF-C54F-43ED-9538-B7A7E1A4A0BD}"/>
              </a:ext>
            </a:extLst>
          </p:cNvPr>
          <p:cNvGrpSpPr/>
          <p:nvPr/>
        </p:nvGrpSpPr>
        <p:grpSpPr>
          <a:xfrm>
            <a:off x="2380018" y="2019176"/>
            <a:ext cx="7660563" cy="946028"/>
            <a:chOff x="2542081" y="1723317"/>
            <a:chExt cx="7660563" cy="946028"/>
          </a:xfrm>
        </p:grpSpPr>
        <p:sp>
          <p:nvSpPr>
            <p:cNvPr id="31" name="مستطيل: زوايا مستديرة 30">
              <a:extLst>
                <a:ext uri="{FF2B5EF4-FFF2-40B4-BE49-F238E27FC236}">
                  <a16:creationId xmlns:a16="http://schemas.microsoft.com/office/drawing/2014/main" id="{5ED267EF-0735-4237-A12F-9C7505BD544B}"/>
                </a:ext>
              </a:extLst>
            </p:cNvPr>
            <p:cNvSpPr/>
            <p:nvPr/>
          </p:nvSpPr>
          <p:spPr>
            <a:xfrm>
              <a:off x="2555653" y="2180517"/>
              <a:ext cx="7646991" cy="488828"/>
            </a:xfrm>
            <a:prstGeom prst="roundRect">
              <a:avLst>
                <a:gd name="adj" fmla="val 50000"/>
              </a:avLst>
            </a:prstGeom>
            <a:solidFill>
              <a:srgbClr val="CCB868"/>
            </a:solidFill>
            <a:ln>
              <a:solidFill>
                <a:srgbClr val="E3D0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ما لغة ترميز النص التشعبي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Hyper Text Markup Language</a:t>
              </a:r>
              <a:endPara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3" name="رسم 2" descr="علامة استفهام مع تعبئة خالصة">
              <a:extLst>
                <a:ext uri="{FF2B5EF4-FFF2-40B4-BE49-F238E27FC236}">
                  <a16:creationId xmlns:a16="http://schemas.microsoft.com/office/drawing/2014/main" id="{E2402676-9E03-400F-B9D9-06E22AC8D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42081" y="1723317"/>
              <a:ext cx="914400" cy="914400"/>
            </a:xfrm>
            <a:prstGeom prst="rect">
              <a:avLst/>
            </a:prstGeom>
          </p:spPr>
        </p:pic>
      </p:grpSp>
      <p:pic>
        <p:nvPicPr>
          <p:cNvPr id="12" name="صورة 11" descr="صورة تحتوي على نص, لقطة شاشة, طائر&#10;&#10;تم إنشاء الوصف تلقائياً">
            <a:extLst>
              <a:ext uri="{FF2B5EF4-FFF2-40B4-BE49-F238E27FC236}">
                <a16:creationId xmlns:a16="http://schemas.microsoft.com/office/drawing/2014/main" id="{6151CCAB-B23A-4813-B629-BC38A4EE0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9" y="3227645"/>
            <a:ext cx="10736322" cy="1485326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9E6517FE-45D7-4314-8DFB-90005CF37E77}"/>
              </a:ext>
            </a:extLst>
          </p:cNvPr>
          <p:cNvSpPr/>
          <p:nvPr/>
        </p:nvSpPr>
        <p:spPr>
          <a:xfrm>
            <a:off x="9117539" y="5019496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النص التشعبي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HyperText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EBD62D6-B281-4D5D-9300-4E7DDF43B85C}"/>
              </a:ext>
            </a:extLst>
          </p:cNvPr>
          <p:cNvSpPr/>
          <p:nvPr/>
        </p:nvSpPr>
        <p:spPr>
          <a:xfrm>
            <a:off x="9117539" y="5923003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العلامات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Markup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9C6D6511-8E59-46CF-8CE9-B6B27674ECF1}"/>
              </a:ext>
            </a:extLst>
          </p:cNvPr>
          <p:cNvSpPr/>
          <p:nvPr/>
        </p:nvSpPr>
        <p:spPr>
          <a:xfrm>
            <a:off x="904251" y="5923003"/>
            <a:ext cx="7613084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أحرف أو رموز تستخدم لتحديد تنسيقات خاصة أو وصف البنية المنطقية للمستند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CE84D4B6-2548-4738-A786-98B481D9BEA2}"/>
              </a:ext>
            </a:extLst>
          </p:cNvPr>
          <p:cNvSpPr/>
          <p:nvPr/>
        </p:nvSpPr>
        <p:spPr>
          <a:xfrm>
            <a:off x="904251" y="4976718"/>
            <a:ext cx="7613084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نص يتم عرضه للقارئ وقد يحتوي على ارتباطات تشعبية لنصوص أخرى</a:t>
            </a:r>
          </a:p>
        </p:txBody>
      </p:sp>
    </p:spTree>
    <p:extLst>
      <p:ext uri="{BB962C8B-B14F-4D97-AF65-F5344CB8AC3E}">
        <p14:creationId xmlns:p14="http://schemas.microsoft.com/office/powerpoint/2010/main" val="171798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659962" y="631682"/>
            <a:ext cx="4275964" cy="1113183"/>
            <a:chOff x="6776612" y="2888974"/>
            <a:chExt cx="3944397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776612" y="2888974"/>
              <a:ext cx="2345517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الإيجابيات والسلبيات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334C6D7-9F4A-4938-AAF5-AD7CCE43F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0" y="2976646"/>
            <a:ext cx="4626354" cy="1622228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5E63BEE-DBC6-49FD-833A-4373CE2E2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48" y="2976646"/>
            <a:ext cx="4626354" cy="16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7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659962" y="631682"/>
            <a:ext cx="4275964" cy="1113183"/>
            <a:chOff x="6776612" y="2888974"/>
            <a:chExt cx="3944397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776612" y="2888974"/>
              <a:ext cx="2345517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بنية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id="{E942A983-FB47-42CE-8C10-3F52AA1615CC}"/>
              </a:ext>
            </a:extLst>
          </p:cNvPr>
          <p:cNvSpPr/>
          <p:nvPr/>
        </p:nvSpPr>
        <p:spPr>
          <a:xfrm>
            <a:off x="3343755" y="2000710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&lt;HTML&gt;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FDA889C6-11EC-4D08-AB0A-A2A6B86D9120}"/>
              </a:ext>
            </a:extLst>
          </p:cNvPr>
          <p:cNvSpPr/>
          <p:nvPr/>
        </p:nvSpPr>
        <p:spPr>
          <a:xfrm>
            <a:off x="3343754" y="6211305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&lt;/HTML&gt;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87923C99-F141-42C3-8E7B-853850B44953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 flipH="1">
            <a:off x="3621953" y="2333045"/>
            <a:ext cx="1" cy="403474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id="{BF51B94A-3FD8-4C4A-A8FD-8135F5037209}"/>
              </a:ext>
            </a:extLst>
          </p:cNvPr>
          <p:cNvSpPr/>
          <p:nvPr/>
        </p:nvSpPr>
        <p:spPr>
          <a:xfrm>
            <a:off x="3343754" y="1234022"/>
            <a:ext cx="3416593" cy="685770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&lt;!DOCTYPE html&gt;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id="{029E8E2A-3D02-41F7-BE83-E4D93CD0BFCE}"/>
              </a:ext>
            </a:extLst>
          </p:cNvPr>
          <p:cNvSpPr/>
          <p:nvPr/>
        </p:nvSpPr>
        <p:spPr>
          <a:xfrm>
            <a:off x="4041278" y="2612229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&lt;head&gt;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id="{ED852B23-B10D-4E36-B60F-C04DF74DF2FD}"/>
              </a:ext>
            </a:extLst>
          </p:cNvPr>
          <p:cNvSpPr/>
          <p:nvPr/>
        </p:nvSpPr>
        <p:spPr>
          <a:xfrm>
            <a:off x="4042512" y="3600070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&lt;/head&gt;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BF3C00F4-C314-4945-82E2-2E7105FD7CA0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>
            <a:off x="4319477" y="2944564"/>
            <a:ext cx="1234" cy="81199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شكل حر: شكل 38">
            <a:extLst>
              <a:ext uri="{FF2B5EF4-FFF2-40B4-BE49-F238E27FC236}">
                <a16:creationId xmlns:a16="http://schemas.microsoft.com/office/drawing/2014/main" id="{4290FFDF-A4F4-4E75-8000-CCAE453698EE}"/>
              </a:ext>
            </a:extLst>
          </p:cNvPr>
          <p:cNvSpPr/>
          <p:nvPr/>
        </p:nvSpPr>
        <p:spPr>
          <a:xfrm>
            <a:off x="4040044" y="4199726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&lt;body&gt;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id="{64CB38BA-815D-4E32-8DBA-E4858F800A02}"/>
              </a:ext>
            </a:extLst>
          </p:cNvPr>
          <p:cNvSpPr/>
          <p:nvPr/>
        </p:nvSpPr>
        <p:spPr>
          <a:xfrm>
            <a:off x="4041278" y="5609607"/>
            <a:ext cx="2054245" cy="488828"/>
          </a:xfrm>
          <a:custGeom>
            <a:avLst/>
            <a:gdLst>
              <a:gd name="connsiteX0" fmla="*/ 278199 w 2054245"/>
              <a:gd name="connsiteY0" fmla="*/ 156489 h 488828"/>
              <a:gd name="connsiteX1" fmla="*/ 190276 w 2054245"/>
              <a:gd name="connsiteY1" fmla="*/ 244412 h 488828"/>
              <a:gd name="connsiteX2" fmla="*/ 278199 w 2054245"/>
              <a:gd name="connsiteY2" fmla="*/ 332335 h 488828"/>
              <a:gd name="connsiteX3" fmla="*/ 366122 w 2054245"/>
              <a:gd name="connsiteY3" fmla="*/ 244412 h 488828"/>
              <a:gd name="connsiteX4" fmla="*/ 278199 w 2054245"/>
              <a:gd name="connsiteY4" fmla="*/ 156489 h 488828"/>
              <a:gd name="connsiteX5" fmla="*/ 244414 w 2054245"/>
              <a:gd name="connsiteY5" fmla="*/ 0 h 488828"/>
              <a:gd name="connsiteX6" fmla="*/ 1809831 w 2054245"/>
              <a:gd name="connsiteY6" fmla="*/ 0 h 488828"/>
              <a:gd name="connsiteX7" fmla="*/ 2054245 w 2054245"/>
              <a:gd name="connsiteY7" fmla="*/ 244414 h 488828"/>
              <a:gd name="connsiteX8" fmla="*/ 1809831 w 2054245"/>
              <a:gd name="connsiteY8" fmla="*/ 488828 h 488828"/>
              <a:gd name="connsiteX9" fmla="*/ 244414 w 2054245"/>
              <a:gd name="connsiteY9" fmla="*/ 488828 h 488828"/>
              <a:gd name="connsiteX10" fmla="*/ 0 w 2054245"/>
              <a:gd name="connsiteY10" fmla="*/ 244414 h 488828"/>
              <a:gd name="connsiteX11" fmla="*/ 244414 w 2054245"/>
              <a:gd name="connsiteY11" fmla="*/ 0 h 4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4245" h="488828">
                <a:moveTo>
                  <a:pt x="278199" y="156489"/>
                </a:moveTo>
                <a:cubicBezTo>
                  <a:pt x="229640" y="156489"/>
                  <a:pt x="190276" y="195853"/>
                  <a:pt x="190276" y="244412"/>
                </a:cubicBezTo>
                <a:cubicBezTo>
                  <a:pt x="190276" y="292971"/>
                  <a:pt x="229640" y="332335"/>
                  <a:pt x="278199" y="332335"/>
                </a:cubicBezTo>
                <a:cubicBezTo>
                  <a:pt x="326758" y="332335"/>
                  <a:pt x="366122" y="292971"/>
                  <a:pt x="366122" y="244412"/>
                </a:cubicBezTo>
                <a:cubicBezTo>
                  <a:pt x="366122" y="195853"/>
                  <a:pt x="326758" y="156489"/>
                  <a:pt x="278199" y="156489"/>
                </a:cubicBezTo>
                <a:close/>
                <a:moveTo>
                  <a:pt x="244414" y="0"/>
                </a:moveTo>
                <a:lnTo>
                  <a:pt x="1809831" y="0"/>
                </a:lnTo>
                <a:cubicBezTo>
                  <a:pt x="1944817" y="0"/>
                  <a:pt x="2054245" y="109428"/>
                  <a:pt x="2054245" y="244414"/>
                </a:cubicBezTo>
                <a:cubicBezTo>
                  <a:pt x="2054245" y="379400"/>
                  <a:pt x="1944817" y="488828"/>
                  <a:pt x="1809831" y="488828"/>
                </a:cubicBezTo>
                <a:lnTo>
                  <a:pt x="244414" y="488828"/>
                </a:lnTo>
                <a:cubicBezTo>
                  <a:pt x="109428" y="488828"/>
                  <a:pt x="0" y="379400"/>
                  <a:pt x="0" y="244414"/>
                </a:cubicBezTo>
                <a:cubicBezTo>
                  <a:pt x="0" y="109428"/>
                  <a:pt x="109428" y="0"/>
                  <a:pt x="244414" y="0"/>
                </a:cubicBezTo>
                <a:close/>
              </a:path>
            </a:pathLst>
          </a:cu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&lt;/body&gt;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144817FD-7569-42BE-9F25-4ABF7C8DC969}"/>
              </a:ext>
            </a:extLst>
          </p:cNvPr>
          <p:cNvCxnSpPr>
            <a:cxnSpLocks/>
            <a:stCxn id="39" idx="2"/>
            <a:endCxn id="40" idx="0"/>
          </p:cNvCxnSpPr>
          <p:nvPr/>
        </p:nvCxnSpPr>
        <p:spPr>
          <a:xfrm>
            <a:off x="4318243" y="4532061"/>
            <a:ext cx="1234" cy="1234035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EA4890F7-946B-4180-A93F-CAA25B4BFD62}"/>
              </a:ext>
            </a:extLst>
          </p:cNvPr>
          <p:cNvSpPr/>
          <p:nvPr/>
        </p:nvSpPr>
        <p:spPr>
          <a:xfrm>
            <a:off x="194220" y="1332493"/>
            <a:ext cx="3156994" cy="488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Fanan" pitchFamily="2" charset="-78"/>
              </a:rPr>
              <a:t>تحدد نوع المستند أنه مستند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Fanan" pitchFamily="2" charset="-78"/>
              </a:rPr>
              <a:t>HTML</a:t>
            </a:r>
            <a:endParaRPr lang="ar-SA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Fanan" pitchFamily="2" charset="-78"/>
            </a:endParaRPr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18736EEC-6ECE-45CA-BD14-925E4BE69B5C}"/>
              </a:ext>
            </a:extLst>
          </p:cNvPr>
          <p:cNvSpPr/>
          <p:nvPr/>
        </p:nvSpPr>
        <p:spPr>
          <a:xfrm>
            <a:off x="186760" y="2000710"/>
            <a:ext cx="3156994" cy="488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بداية الحاوية لجميع عناصر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html</a:t>
            </a:r>
            <a:endParaRPr lang="ar-SA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4389EE49-5281-4E08-969F-8D74BB686835}"/>
              </a:ext>
            </a:extLst>
          </p:cNvPr>
          <p:cNvSpPr/>
          <p:nvPr/>
        </p:nvSpPr>
        <p:spPr>
          <a:xfrm>
            <a:off x="237361" y="6211305"/>
            <a:ext cx="3156994" cy="488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نهاية الحاوية لجميع عناصر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html</a:t>
            </a:r>
            <a:endParaRPr lang="ar-SA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0FC8A254-4202-4FE4-A8C4-A9E6AED66819}"/>
              </a:ext>
            </a:extLst>
          </p:cNvPr>
          <p:cNvSpPr/>
          <p:nvPr/>
        </p:nvSpPr>
        <p:spPr>
          <a:xfrm>
            <a:off x="6081465" y="2640418"/>
            <a:ext cx="3156994" cy="488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بداية وسم رأس الصفحة</a:t>
            </a:r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328F1378-5A6B-4013-8098-9D202667EAB6}"/>
              </a:ext>
            </a:extLst>
          </p:cNvPr>
          <p:cNvSpPr/>
          <p:nvPr/>
        </p:nvSpPr>
        <p:spPr>
          <a:xfrm>
            <a:off x="6081465" y="3576720"/>
            <a:ext cx="3156994" cy="488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نهاية وسم رأس الصفحة</a:t>
            </a:r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23B3E43F-B7B4-4A0D-95D8-40EF1EDA07B1}"/>
              </a:ext>
            </a:extLst>
          </p:cNvPr>
          <p:cNvSpPr/>
          <p:nvPr/>
        </p:nvSpPr>
        <p:spPr>
          <a:xfrm>
            <a:off x="6081465" y="4248709"/>
            <a:ext cx="3156994" cy="488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بداية وسم محتوى (جسم) الصفحة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A934B651-34B1-4FD1-AEE7-D03EF6566E89}"/>
              </a:ext>
            </a:extLst>
          </p:cNvPr>
          <p:cNvSpPr/>
          <p:nvPr/>
        </p:nvSpPr>
        <p:spPr>
          <a:xfrm>
            <a:off x="6081465" y="5627369"/>
            <a:ext cx="3156994" cy="488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نهاية وسم محتوى (جسم) الصفحة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5E5A3D63-1412-4549-8EE4-7CE10FCEF08B}"/>
              </a:ext>
            </a:extLst>
          </p:cNvPr>
          <p:cNvSpPr txBox="1"/>
          <p:nvPr/>
        </p:nvSpPr>
        <p:spPr>
          <a:xfrm>
            <a:off x="4305646" y="3174211"/>
            <a:ext cx="556737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49849C"/>
                </a:solidFill>
                <a:cs typeface="Fanan" pitchFamily="2" charset="-78"/>
              </a:rPr>
              <a:t>هنا تكتب وسوم رأس الصفحة والتي تهتم بتفسير المستند  وكيفية عرضه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C8BB960E-02D3-47A0-8F92-700B9F1B4999}"/>
              </a:ext>
            </a:extLst>
          </p:cNvPr>
          <p:cNvSpPr txBox="1"/>
          <p:nvPr/>
        </p:nvSpPr>
        <p:spPr>
          <a:xfrm>
            <a:off x="4305646" y="5020889"/>
            <a:ext cx="556737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49849C"/>
                </a:solidFill>
                <a:cs typeface="Fanan" pitchFamily="2" charset="-78"/>
              </a:rPr>
              <a:t>هنا تكتب وسوم برمجة الصفحة والتي تظهر محتويات الصفحة وتنسيقاتها</a:t>
            </a:r>
          </a:p>
        </p:txBody>
      </p:sp>
    </p:spTree>
    <p:extLst>
      <p:ext uri="{BB962C8B-B14F-4D97-AF65-F5344CB8AC3E}">
        <p14:creationId xmlns:p14="http://schemas.microsoft.com/office/powerpoint/2010/main" val="228767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31" grpId="0" animBg="1"/>
      <p:bldP spid="32" grpId="0" animBg="1"/>
      <p:bldP spid="32" grpId="1" animBg="1"/>
      <p:bldP spid="33" grpId="0" animBg="1"/>
      <p:bldP spid="33" grpId="1" animBg="1"/>
      <p:bldP spid="39" grpId="0" animBg="1"/>
      <p:bldP spid="39" grpId="1" animBg="1"/>
      <p:bldP spid="40" grpId="0" animBg="1"/>
      <p:bldP spid="40" grpId="1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0" grpId="1"/>
      <p:bldP spid="51" grpId="0"/>
      <p:bldP spid="5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4FE7ADBC-3B38-447A-977A-DA78CAB5F916}"/>
              </a:ext>
            </a:extLst>
          </p:cNvPr>
          <p:cNvSpPr/>
          <p:nvPr/>
        </p:nvSpPr>
        <p:spPr>
          <a:xfrm>
            <a:off x="202208" y="1600200"/>
            <a:ext cx="11570691" cy="4860128"/>
          </a:xfrm>
          <a:custGeom>
            <a:avLst/>
            <a:gdLst>
              <a:gd name="connsiteX0" fmla="*/ 0 w 11570691"/>
              <a:gd name="connsiteY0" fmla="*/ 810038 h 4860128"/>
              <a:gd name="connsiteX1" fmla="*/ 810038 w 11570691"/>
              <a:gd name="connsiteY1" fmla="*/ 0 h 4860128"/>
              <a:gd name="connsiteX2" fmla="*/ 1295862 w 11570691"/>
              <a:gd name="connsiteY2" fmla="*/ 0 h 4860128"/>
              <a:gd name="connsiteX3" fmla="*/ 1582674 w 11570691"/>
              <a:gd name="connsiteY3" fmla="*/ 0 h 4860128"/>
              <a:gd name="connsiteX4" fmla="*/ 2068498 w 11570691"/>
              <a:gd name="connsiteY4" fmla="*/ 0 h 4860128"/>
              <a:gd name="connsiteX5" fmla="*/ 2554322 w 11570691"/>
              <a:gd name="connsiteY5" fmla="*/ 0 h 4860128"/>
              <a:gd name="connsiteX6" fmla="*/ 3139653 w 11570691"/>
              <a:gd name="connsiteY6" fmla="*/ 0 h 4860128"/>
              <a:gd name="connsiteX7" fmla="*/ 3923995 w 11570691"/>
              <a:gd name="connsiteY7" fmla="*/ 0 h 4860128"/>
              <a:gd name="connsiteX8" fmla="*/ 4608832 w 11570691"/>
              <a:gd name="connsiteY8" fmla="*/ 0 h 4860128"/>
              <a:gd name="connsiteX9" fmla="*/ 4895643 w 11570691"/>
              <a:gd name="connsiteY9" fmla="*/ 0 h 4860128"/>
              <a:gd name="connsiteX10" fmla="*/ 5381468 w 11570691"/>
              <a:gd name="connsiteY10" fmla="*/ 0 h 4860128"/>
              <a:gd name="connsiteX11" fmla="*/ 5867292 w 11570691"/>
              <a:gd name="connsiteY11" fmla="*/ 0 h 4860128"/>
              <a:gd name="connsiteX12" fmla="*/ 6353116 w 11570691"/>
              <a:gd name="connsiteY12" fmla="*/ 0 h 4860128"/>
              <a:gd name="connsiteX13" fmla="*/ 6938446 w 11570691"/>
              <a:gd name="connsiteY13" fmla="*/ 0 h 4860128"/>
              <a:gd name="connsiteX14" fmla="*/ 7225258 w 11570691"/>
              <a:gd name="connsiteY14" fmla="*/ 0 h 4860128"/>
              <a:gd name="connsiteX15" fmla="*/ 7512070 w 11570691"/>
              <a:gd name="connsiteY15" fmla="*/ 0 h 4860128"/>
              <a:gd name="connsiteX16" fmla="*/ 7898388 w 11570691"/>
              <a:gd name="connsiteY16" fmla="*/ 0 h 4860128"/>
              <a:gd name="connsiteX17" fmla="*/ 8483718 w 11570691"/>
              <a:gd name="connsiteY17" fmla="*/ 0 h 4860128"/>
              <a:gd name="connsiteX18" fmla="*/ 9268061 w 11570691"/>
              <a:gd name="connsiteY18" fmla="*/ 0 h 4860128"/>
              <a:gd name="connsiteX19" fmla="*/ 10052403 w 11570691"/>
              <a:gd name="connsiteY19" fmla="*/ 0 h 4860128"/>
              <a:gd name="connsiteX20" fmla="*/ 10760653 w 11570691"/>
              <a:gd name="connsiteY20" fmla="*/ 0 h 4860128"/>
              <a:gd name="connsiteX21" fmla="*/ 11570691 w 11570691"/>
              <a:gd name="connsiteY21" fmla="*/ 810038 h 4860128"/>
              <a:gd name="connsiteX22" fmla="*/ 11570691 w 11570691"/>
              <a:gd name="connsiteY22" fmla="*/ 1414848 h 4860128"/>
              <a:gd name="connsiteX23" fmla="*/ 11570691 w 11570691"/>
              <a:gd name="connsiteY23" fmla="*/ 1857655 h 4860128"/>
              <a:gd name="connsiteX24" fmla="*/ 11570691 w 11570691"/>
              <a:gd name="connsiteY24" fmla="*/ 2397663 h 4860128"/>
              <a:gd name="connsiteX25" fmla="*/ 11570691 w 11570691"/>
              <a:gd name="connsiteY25" fmla="*/ 3002473 h 4860128"/>
              <a:gd name="connsiteX26" fmla="*/ 11570691 w 11570691"/>
              <a:gd name="connsiteY26" fmla="*/ 3477681 h 4860128"/>
              <a:gd name="connsiteX27" fmla="*/ 11570691 w 11570691"/>
              <a:gd name="connsiteY27" fmla="*/ 4050090 h 4860128"/>
              <a:gd name="connsiteX28" fmla="*/ 10760653 w 11570691"/>
              <a:gd name="connsiteY28" fmla="*/ 4860128 h 4860128"/>
              <a:gd name="connsiteX29" fmla="*/ 10274829 w 11570691"/>
              <a:gd name="connsiteY29" fmla="*/ 4860128 h 4860128"/>
              <a:gd name="connsiteX30" fmla="*/ 9988017 w 11570691"/>
              <a:gd name="connsiteY30" fmla="*/ 4860128 h 4860128"/>
              <a:gd name="connsiteX31" fmla="*/ 9203674 w 11570691"/>
              <a:gd name="connsiteY31" fmla="*/ 4860128 h 4860128"/>
              <a:gd name="connsiteX32" fmla="*/ 8618344 w 11570691"/>
              <a:gd name="connsiteY32" fmla="*/ 4860128 h 4860128"/>
              <a:gd name="connsiteX33" fmla="*/ 8232026 w 11570691"/>
              <a:gd name="connsiteY33" fmla="*/ 4860128 h 4860128"/>
              <a:gd name="connsiteX34" fmla="*/ 7646696 w 11570691"/>
              <a:gd name="connsiteY34" fmla="*/ 4860128 h 4860128"/>
              <a:gd name="connsiteX35" fmla="*/ 7160872 w 11570691"/>
              <a:gd name="connsiteY35" fmla="*/ 4860128 h 4860128"/>
              <a:gd name="connsiteX36" fmla="*/ 6675048 w 11570691"/>
              <a:gd name="connsiteY36" fmla="*/ 4860128 h 4860128"/>
              <a:gd name="connsiteX37" fmla="*/ 5890705 w 11570691"/>
              <a:gd name="connsiteY37" fmla="*/ 4860128 h 4860128"/>
              <a:gd name="connsiteX38" fmla="*/ 5603893 w 11570691"/>
              <a:gd name="connsiteY38" fmla="*/ 4860128 h 4860128"/>
              <a:gd name="connsiteX39" fmla="*/ 5217575 w 11570691"/>
              <a:gd name="connsiteY39" fmla="*/ 4860128 h 4860128"/>
              <a:gd name="connsiteX40" fmla="*/ 4831257 w 11570691"/>
              <a:gd name="connsiteY40" fmla="*/ 4860128 h 4860128"/>
              <a:gd name="connsiteX41" fmla="*/ 4046915 w 11570691"/>
              <a:gd name="connsiteY41" fmla="*/ 4860128 h 4860128"/>
              <a:gd name="connsiteX42" fmla="*/ 3262572 w 11570691"/>
              <a:gd name="connsiteY42" fmla="*/ 4860128 h 4860128"/>
              <a:gd name="connsiteX43" fmla="*/ 2577735 w 11570691"/>
              <a:gd name="connsiteY43" fmla="*/ 4860128 h 4860128"/>
              <a:gd name="connsiteX44" fmla="*/ 2290924 w 11570691"/>
              <a:gd name="connsiteY44" fmla="*/ 4860128 h 4860128"/>
              <a:gd name="connsiteX45" fmla="*/ 1506581 w 11570691"/>
              <a:gd name="connsiteY45" fmla="*/ 4860128 h 4860128"/>
              <a:gd name="connsiteX46" fmla="*/ 810038 w 11570691"/>
              <a:gd name="connsiteY46" fmla="*/ 4860128 h 4860128"/>
              <a:gd name="connsiteX47" fmla="*/ 0 w 11570691"/>
              <a:gd name="connsiteY47" fmla="*/ 4050090 h 4860128"/>
              <a:gd name="connsiteX48" fmla="*/ 0 w 11570691"/>
              <a:gd name="connsiteY48" fmla="*/ 3542482 h 4860128"/>
              <a:gd name="connsiteX49" fmla="*/ 0 w 11570691"/>
              <a:gd name="connsiteY49" fmla="*/ 2970073 h 4860128"/>
              <a:gd name="connsiteX50" fmla="*/ 0 w 11570691"/>
              <a:gd name="connsiteY50" fmla="*/ 2462465 h 4860128"/>
              <a:gd name="connsiteX51" fmla="*/ 0 w 11570691"/>
              <a:gd name="connsiteY51" fmla="*/ 1857655 h 4860128"/>
              <a:gd name="connsiteX52" fmla="*/ 0 w 11570691"/>
              <a:gd name="connsiteY52" fmla="*/ 810038 h 486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570691" h="4860128" extrusionOk="0">
                <a:moveTo>
                  <a:pt x="0" y="810038"/>
                </a:moveTo>
                <a:cubicBezTo>
                  <a:pt x="-41836" y="395263"/>
                  <a:pt x="357449" y="-26898"/>
                  <a:pt x="810038" y="0"/>
                </a:cubicBezTo>
                <a:cubicBezTo>
                  <a:pt x="958245" y="-47628"/>
                  <a:pt x="1088669" y="1931"/>
                  <a:pt x="1295862" y="0"/>
                </a:cubicBezTo>
                <a:cubicBezTo>
                  <a:pt x="1503055" y="-1931"/>
                  <a:pt x="1460258" y="28228"/>
                  <a:pt x="1582674" y="0"/>
                </a:cubicBezTo>
                <a:cubicBezTo>
                  <a:pt x="1705090" y="-28228"/>
                  <a:pt x="1860238" y="19878"/>
                  <a:pt x="2068498" y="0"/>
                </a:cubicBezTo>
                <a:cubicBezTo>
                  <a:pt x="2276758" y="-19878"/>
                  <a:pt x="2408216" y="8966"/>
                  <a:pt x="2554322" y="0"/>
                </a:cubicBezTo>
                <a:cubicBezTo>
                  <a:pt x="2700428" y="-8966"/>
                  <a:pt x="2852138" y="28076"/>
                  <a:pt x="3139653" y="0"/>
                </a:cubicBezTo>
                <a:cubicBezTo>
                  <a:pt x="3427168" y="-28076"/>
                  <a:pt x="3544734" y="71766"/>
                  <a:pt x="3923995" y="0"/>
                </a:cubicBezTo>
                <a:cubicBezTo>
                  <a:pt x="4303256" y="-71766"/>
                  <a:pt x="4321141" y="19630"/>
                  <a:pt x="4608832" y="0"/>
                </a:cubicBezTo>
                <a:cubicBezTo>
                  <a:pt x="4896523" y="-19630"/>
                  <a:pt x="4770422" y="16800"/>
                  <a:pt x="4895643" y="0"/>
                </a:cubicBezTo>
                <a:cubicBezTo>
                  <a:pt x="5020864" y="-16800"/>
                  <a:pt x="5156248" y="40919"/>
                  <a:pt x="5381468" y="0"/>
                </a:cubicBezTo>
                <a:cubicBezTo>
                  <a:pt x="5606688" y="-40919"/>
                  <a:pt x="5687448" y="29250"/>
                  <a:pt x="5867292" y="0"/>
                </a:cubicBezTo>
                <a:cubicBezTo>
                  <a:pt x="6047136" y="-29250"/>
                  <a:pt x="6195181" y="16162"/>
                  <a:pt x="6353116" y="0"/>
                </a:cubicBezTo>
                <a:cubicBezTo>
                  <a:pt x="6511051" y="-16162"/>
                  <a:pt x="6804180" y="32352"/>
                  <a:pt x="6938446" y="0"/>
                </a:cubicBezTo>
                <a:cubicBezTo>
                  <a:pt x="7072712" y="-32352"/>
                  <a:pt x="7090321" y="15650"/>
                  <a:pt x="7225258" y="0"/>
                </a:cubicBezTo>
                <a:cubicBezTo>
                  <a:pt x="7360195" y="-15650"/>
                  <a:pt x="7416990" y="17435"/>
                  <a:pt x="7512070" y="0"/>
                </a:cubicBezTo>
                <a:cubicBezTo>
                  <a:pt x="7607150" y="-17435"/>
                  <a:pt x="7785595" y="36635"/>
                  <a:pt x="7898388" y="0"/>
                </a:cubicBezTo>
                <a:cubicBezTo>
                  <a:pt x="8011181" y="-36635"/>
                  <a:pt x="8340679" y="29395"/>
                  <a:pt x="8483718" y="0"/>
                </a:cubicBezTo>
                <a:cubicBezTo>
                  <a:pt x="8626757" y="-29395"/>
                  <a:pt x="8978327" y="37422"/>
                  <a:pt x="9268061" y="0"/>
                </a:cubicBezTo>
                <a:cubicBezTo>
                  <a:pt x="9557795" y="-37422"/>
                  <a:pt x="9812094" y="40812"/>
                  <a:pt x="10052403" y="0"/>
                </a:cubicBezTo>
                <a:cubicBezTo>
                  <a:pt x="10292712" y="-40812"/>
                  <a:pt x="10466888" y="6220"/>
                  <a:pt x="10760653" y="0"/>
                </a:cubicBezTo>
                <a:cubicBezTo>
                  <a:pt x="11147454" y="13111"/>
                  <a:pt x="11473670" y="287220"/>
                  <a:pt x="11570691" y="810038"/>
                </a:cubicBezTo>
                <a:cubicBezTo>
                  <a:pt x="11601692" y="1017073"/>
                  <a:pt x="11514671" y="1178472"/>
                  <a:pt x="11570691" y="1414848"/>
                </a:cubicBezTo>
                <a:cubicBezTo>
                  <a:pt x="11626711" y="1651224"/>
                  <a:pt x="11558605" y="1656723"/>
                  <a:pt x="11570691" y="1857655"/>
                </a:cubicBezTo>
                <a:cubicBezTo>
                  <a:pt x="11582777" y="2058587"/>
                  <a:pt x="11565855" y="2269635"/>
                  <a:pt x="11570691" y="2397663"/>
                </a:cubicBezTo>
                <a:cubicBezTo>
                  <a:pt x="11575527" y="2525691"/>
                  <a:pt x="11514841" y="2759629"/>
                  <a:pt x="11570691" y="3002473"/>
                </a:cubicBezTo>
                <a:cubicBezTo>
                  <a:pt x="11626541" y="3245317"/>
                  <a:pt x="11516130" y="3271695"/>
                  <a:pt x="11570691" y="3477681"/>
                </a:cubicBezTo>
                <a:cubicBezTo>
                  <a:pt x="11625252" y="3683667"/>
                  <a:pt x="11508110" y="3871079"/>
                  <a:pt x="11570691" y="4050090"/>
                </a:cubicBezTo>
                <a:cubicBezTo>
                  <a:pt x="11589041" y="4461416"/>
                  <a:pt x="11143672" y="4850030"/>
                  <a:pt x="10760653" y="4860128"/>
                </a:cubicBezTo>
                <a:cubicBezTo>
                  <a:pt x="10608950" y="4917134"/>
                  <a:pt x="10468984" y="4848147"/>
                  <a:pt x="10274829" y="4860128"/>
                </a:cubicBezTo>
                <a:cubicBezTo>
                  <a:pt x="10080674" y="4872109"/>
                  <a:pt x="10098132" y="4835696"/>
                  <a:pt x="9988017" y="4860128"/>
                </a:cubicBezTo>
                <a:cubicBezTo>
                  <a:pt x="9877902" y="4884560"/>
                  <a:pt x="9561913" y="4775044"/>
                  <a:pt x="9203674" y="4860128"/>
                </a:cubicBezTo>
                <a:cubicBezTo>
                  <a:pt x="8845435" y="4945212"/>
                  <a:pt x="8782821" y="4844836"/>
                  <a:pt x="8618344" y="4860128"/>
                </a:cubicBezTo>
                <a:cubicBezTo>
                  <a:pt x="8453867" y="4875420"/>
                  <a:pt x="8376874" y="4818263"/>
                  <a:pt x="8232026" y="4860128"/>
                </a:cubicBezTo>
                <a:cubicBezTo>
                  <a:pt x="8087178" y="4901993"/>
                  <a:pt x="7899776" y="4834394"/>
                  <a:pt x="7646696" y="4860128"/>
                </a:cubicBezTo>
                <a:cubicBezTo>
                  <a:pt x="7393616" y="4885862"/>
                  <a:pt x="7397568" y="4847345"/>
                  <a:pt x="7160872" y="4860128"/>
                </a:cubicBezTo>
                <a:cubicBezTo>
                  <a:pt x="6924176" y="4872911"/>
                  <a:pt x="6871217" y="4819182"/>
                  <a:pt x="6675048" y="4860128"/>
                </a:cubicBezTo>
                <a:cubicBezTo>
                  <a:pt x="6478879" y="4901074"/>
                  <a:pt x="6058093" y="4854192"/>
                  <a:pt x="5890705" y="4860128"/>
                </a:cubicBezTo>
                <a:cubicBezTo>
                  <a:pt x="5723317" y="4866064"/>
                  <a:pt x="5693843" y="4839228"/>
                  <a:pt x="5603893" y="4860128"/>
                </a:cubicBezTo>
                <a:cubicBezTo>
                  <a:pt x="5513943" y="4881028"/>
                  <a:pt x="5340577" y="4839727"/>
                  <a:pt x="5217575" y="4860128"/>
                </a:cubicBezTo>
                <a:cubicBezTo>
                  <a:pt x="5094573" y="4880529"/>
                  <a:pt x="4978882" y="4833422"/>
                  <a:pt x="4831257" y="4860128"/>
                </a:cubicBezTo>
                <a:cubicBezTo>
                  <a:pt x="4683632" y="4886834"/>
                  <a:pt x="4238541" y="4795893"/>
                  <a:pt x="4046915" y="4860128"/>
                </a:cubicBezTo>
                <a:cubicBezTo>
                  <a:pt x="3855289" y="4924363"/>
                  <a:pt x="3427799" y="4846025"/>
                  <a:pt x="3262572" y="4860128"/>
                </a:cubicBezTo>
                <a:cubicBezTo>
                  <a:pt x="3097345" y="4874231"/>
                  <a:pt x="2812408" y="4814579"/>
                  <a:pt x="2577735" y="4860128"/>
                </a:cubicBezTo>
                <a:cubicBezTo>
                  <a:pt x="2343062" y="4905677"/>
                  <a:pt x="2396198" y="4848493"/>
                  <a:pt x="2290924" y="4860128"/>
                </a:cubicBezTo>
                <a:cubicBezTo>
                  <a:pt x="2185650" y="4871763"/>
                  <a:pt x="1803615" y="4783550"/>
                  <a:pt x="1506581" y="4860128"/>
                </a:cubicBezTo>
                <a:cubicBezTo>
                  <a:pt x="1209547" y="4936706"/>
                  <a:pt x="1013369" y="4781222"/>
                  <a:pt x="810038" y="4860128"/>
                </a:cubicBezTo>
                <a:cubicBezTo>
                  <a:pt x="448927" y="4772074"/>
                  <a:pt x="-31758" y="4509928"/>
                  <a:pt x="0" y="4050090"/>
                </a:cubicBezTo>
                <a:cubicBezTo>
                  <a:pt x="-22664" y="3827068"/>
                  <a:pt x="26028" y="3670085"/>
                  <a:pt x="0" y="3542482"/>
                </a:cubicBezTo>
                <a:cubicBezTo>
                  <a:pt x="-26028" y="3414879"/>
                  <a:pt x="9937" y="3159576"/>
                  <a:pt x="0" y="2970073"/>
                </a:cubicBezTo>
                <a:cubicBezTo>
                  <a:pt x="-9937" y="2780570"/>
                  <a:pt x="16235" y="2623116"/>
                  <a:pt x="0" y="2462465"/>
                </a:cubicBezTo>
                <a:cubicBezTo>
                  <a:pt x="-16235" y="2301814"/>
                  <a:pt x="20264" y="1979326"/>
                  <a:pt x="0" y="1857655"/>
                </a:cubicBezTo>
                <a:cubicBezTo>
                  <a:pt x="-20264" y="1735984"/>
                  <a:pt x="51798" y="1055653"/>
                  <a:pt x="0" y="810038"/>
                </a:cubicBezTo>
                <a:close/>
              </a:path>
            </a:pathLst>
          </a:custGeom>
          <a:noFill/>
          <a:ln w="76200">
            <a:solidFill>
              <a:srgbClr val="FD8F23"/>
            </a:solidFill>
            <a:extLst>
              <a:ext uri="{C807C97D-BFC1-408E-A445-0C87EB9F89A2}">
                <ask:lineSketchStyleProps xmlns:ask="http://schemas.microsoft.com/office/drawing/2018/sketchyshapes" sd="87071209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2800" b="1" dirty="0">
              <a:solidFill>
                <a:srgbClr val="968164"/>
              </a:solidFill>
            </a:endParaRP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658468F3-72D7-45D4-836D-B55DDA1A2CA7}"/>
              </a:ext>
            </a:extLst>
          </p:cNvPr>
          <p:cNvSpPr/>
          <p:nvPr/>
        </p:nvSpPr>
        <p:spPr>
          <a:xfrm>
            <a:off x="7133207" y="1151656"/>
            <a:ext cx="3399183" cy="799387"/>
          </a:xfrm>
          <a:custGeom>
            <a:avLst/>
            <a:gdLst>
              <a:gd name="connsiteX0" fmla="*/ 0 w 3399183"/>
              <a:gd name="connsiteY0" fmla="*/ 133234 h 799387"/>
              <a:gd name="connsiteX1" fmla="*/ 133234 w 3399183"/>
              <a:gd name="connsiteY1" fmla="*/ 0 h 799387"/>
              <a:gd name="connsiteX2" fmla="*/ 3265949 w 3399183"/>
              <a:gd name="connsiteY2" fmla="*/ 0 h 799387"/>
              <a:gd name="connsiteX3" fmla="*/ 3399183 w 3399183"/>
              <a:gd name="connsiteY3" fmla="*/ 133234 h 799387"/>
              <a:gd name="connsiteX4" fmla="*/ 3399183 w 3399183"/>
              <a:gd name="connsiteY4" fmla="*/ 666153 h 799387"/>
              <a:gd name="connsiteX5" fmla="*/ 3265949 w 3399183"/>
              <a:gd name="connsiteY5" fmla="*/ 799387 h 799387"/>
              <a:gd name="connsiteX6" fmla="*/ 133234 w 3399183"/>
              <a:gd name="connsiteY6" fmla="*/ 799387 h 799387"/>
              <a:gd name="connsiteX7" fmla="*/ 0 w 3399183"/>
              <a:gd name="connsiteY7" fmla="*/ 666153 h 799387"/>
              <a:gd name="connsiteX8" fmla="*/ 0 w 3399183"/>
              <a:gd name="connsiteY8" fmla="*/ 133234 h 79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9183" h="799387" fill="none" extrusionOk="0">
                <a:moveTo>
                  <a:pt x="0" y="133234"/>
                </a:moveTo>
                <a:cubicBezTo>
                  <a:pt x="-8821" y="57783"/>
                  <a:pt x="68266" y="7792"/>
                  <a:pt x="133234" y="0"/>
                </a:cubicBezTo>
                <a:cubicBezTo>
                  <a:pt x="760016" y="136317"/>
                  <a:pt x="1744558" y="-9905"/>
                  <a:pt x="3265949" y="0"/>
                </a:cubicBezTo>
                <a:cubicBezTo>
                  <a:pt x="3353060" y="-1932"/>
                  <a:pt x="3400363" y="59289"/>
                  <a:pt x="3399183" y="133234"/>
                </a:cubicBezTo>
                <a:cubicBezTo>
                  <a:pt x="3428992" y="376757"/>
                  <a:pt x="3399657" y="447803"/>
                  <a:pt x="3399183" y="666153"/>
                </a:cubicBezTo>
                <a:cubicBezTo>
                  <a:pt x="3396937" y="729566"/>
                  <a:pt x="3337896" y="799168"/>
                  <a:pt x="3265949" y="799387"/>
                </a:cubicBezTo>
                <a:cubicBezTo>
                  <a:pt x="2782913" y="631745"/>
                  <a:pt x="476231" y="866388"/>
                  <a:pt x="133234" y="799387"/>
                </a:cubicBezTo>
                <a:cubicBezTo>
                  <a:pt x="54988" y="802308"/>
                  <a:pt x="4950" y="737166"/>
                  <a:pt x="0" y="666153"/>
                </a:cubicBezTo>
                <a:cubicBezTo>
                  <a:pt x="21950" y="514603"/>
                  <a:pt x="-36509" y="212901"/>
                  <a:pt x="0" y="133234"/>
                </a:cubicBezTo>
                <a:close/>
              </a:path>
              <a:path w="3399183" h="799387" stroke="0" extrusionOk="0">
                <a:moveTo>
                  <a:pt x="0" y="133234"/>
                </a:moveTo>
                <a:cubicBezTo>
                  <a:pt x="2413" y="60775"/>
                  <a:pt x="62364" y="6840"/>
                  <a:pt x="133234" y="0"/>
                </a:cubicBezTo>
                <a:cubicBezTo>
                  <a:pt x="1363067" y="-126269"/>
                  <a:pt x="1882817" y="5862"/>
                  <a:pt x="3265949" y="0"/>
                </a:cubicBezTo>
                <a:cubicBezTo>
                  <a:pt x="3344219" y="8543"/>
                  <a:pt x="3396730" y="56464"/>
                  <a:pt x="3399183" y="133234"/>
                </a:cubicBezTo>
                <a:cubicBezTo>
                  <a:pt x="3434648" y="297142"/>
                  <a:pt x="3417735" y="577837"/>
                  <a:pt x="3399183" y="666153"/>
                </a:cubicBezTo>
                <a:cubicBezTo>
                  <a:pt x="3408542" y="737383"/>
                  <a:pt x="3341444" y="809759"/>
                  <a:pt x="3265949" y="799387"/>
                </a:cubicBezTo>
                <a:cubicBezTo>
                  <a:pt x="2948339" y="937225"/>
                  <a:pt x="1156947" y="810455"/>
                  <a:pt x="133234" y="799387"/>
                </a:cubicBezTo>
                <a:cubicBezTo>
                  <a:pt x="51418" y="807159"/>
                  <a:pt x="5400" y="741115"/>
                  <a:pt x="0" y="666153"/>
                </a:cubicBezTo>
                <a:cubicBezTo>
                  <a:pt x="-35824" y="569822"/>
                  <a:pt x="-43713" y="264603"/>
                  <a:pt x="0" y="133234"/>
                </a:cubicBezTo>
                <a:close/>
              </a:path>
            </a:pathLst>
          </a:custGeom>
          <a:solidFill>
            <a:srgbClr val="00736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02651836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>
              <a:ln w="0"/>
              <a:solidFill>
                <a:schemeClr val="tx1"/>
              </a:solidFill>
            </a:endParaRPr>
          </a:p>
          <a:p>
            <a:pPr algn="ctr" rtl="1"/>
            <a:r>
              <a:rPr lang="ar-SA" sz="2400" b="1" dirty="0">
                <a:ln w="0"/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مصطلحات توضيحية</a:t>
            </a:r>
            <a:endParaRPr lang="en-US" sz="2400" b="1" dirty="0">
              <a:ln w="0"/>
              <a:solidFill>
                <a:schemeClr val="bg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 rtl="1"/>
            <a:endParaRPr lang="ar-SA" dirty="0"/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A1BFAF4B-7C1C-4BA0-A0F0-7D2B64611F1C}"/>
              </a:ext>
            </a:extLst>
          </p:cNvPr>
          <p:cNvSpPr/>
          <p:nvPr/>
        </p:nvSpPr>
        <p:spPr>
          <a:xfrm>
            <a:off x="9035006" y="2093727"/>
            <a:ext cx="3156994" cy="488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الوسم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Tag</a:t>
            </a:r>
            <a:endParaRPr lang="ar-SA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9638C940-EA4C-4745-AF66-6B448C064CFB}"/>
              </a:ext>
            </a:extLst>
          </p:cNvPr>
          <p:cNvSpPr txBox="1"/>
          <p:nvPr/>
        </p:nvSpPr>
        <p:spPr>
          <a:xfrm>
            <a:off x="3845859" y="2698253"/>
            <a:ext cx="7837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عبارة عن شيفرة </a:t>
            </a:r>
            <a:r>
              <a:rPr lang="en-US" sz="2400" b="1" dirty="0"/>
              <a:t>HTML </a:t>
            </a:r>
            <a:r>
              <a:rPr lang="ar-SA" sz="2400" b="1" dirty="0"/>
              <a:t>محصورة بين قوسي زاوية &lt;...&gt; تقوم بتعريف بنية وخصائص محتوى صفحة الويب.</a:t>
            </a:r>
            <a:endParaRPr lang="ar-SA" sz="2400" dirty="0">
              <a:solidFill>
                <a:srgbClr val="49849C"/>
              </a:solidFill>
              <a:cs typeface="Fanan" pitchFamily="2" charset="-78"/>
            </a:endParaRP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53F791E-9DD1-4FFD-B092-C1AF462D0CC3}"/>
              </a:ext>
            </a:extLst>
          </p:cNvPr>
          <p:cNvSpPr/>
          <p:nvPr/>
        </p:nvSpPr>
        <p:spPr>
          <a:xfrm>
            <a:off x="8953893" y="3562295"/>
            <a:ext cx="3156994" cy="488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الإغلاق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6113AC42-8613-40E8-BE29-B57BC7613342}"/>
              </a:ext>
            </a:extLst>
          </p:cNvPr>
          <p:cNvSpPr txBox="1"/>
          <p:nvPr/>
        </p:nvSpPr>
        <p:spPr>
          <a:xfrm>
            <a:off x="3698907" y="4004118"/>
            <a:ext cx="7837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و الوسم الذي يأتي بعد المحتوى وبه ينتهي تأثير وسم البداية و يأخذ شكل وسم البداية زائد شرطة أمامية بعد قوس الزاوية الأول &lt; / &gt;</a:t>
            </a:r>
            <a:endParaRPr lang="ar-SA" sz="3200" dirty="0">
              <a:solidFill>
                <a:srgbClr val="49849C"/>
              </a:solidFill>
              <a:cs typeface="Fanan" pitchFamily="2" charset="-78"/>
            </a:endParaRPr>
          </a:p>
        </p:txBody>
      </p:sp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662FEFB4-E8B3-4F82-887D-5706404DE64B}"/>
              </a:ext>
            </a:extLst>
          </p:cNvPr>
          <p:cNvSpPr/>
          <p:nvPr/>
        </p:nvSpPr>
        <p:spPr>
          <a:xfrm>
            <a:off x="8832798" y="5013386"/>
            <a:ext cx="3156994" cy="488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السمة (المؤثر)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E3B11F97-CEB0-46FC-9EC2-C298453709E0}"/>
              </a:ext>
            </a:extLst>
          </p:cNvPr>
          <p:cNvSpPr txBox="1"/>
          <p:nvPr/>
        </p:nvSpPr>
        <p:spPr>
          <a:xfrm>
            <a:off x="3698907" y="5517669"/>
            <a:ext cx="7837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خاصية متاحة لوسم ما تستخدم داخل وسم البداية فقط وتمكنه من التحكم بمحتوى الويب من خلال الفائدة التي توفرها هذه السمة</a:t>
            </a:r>
            <a:endParaRPr lang="ar-SA" sz="4000" dirty="0">
              <a:solidFill>
                <a:srgbClr val="49849C"/>
              </a:solidFill>
              <a:cs typeface="Fanan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9589A68-E9D7-4743-AD23-FD3151EE8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074" y="2026492"/>
            <a:ext cx="51149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3" grpId="1"/>
      <p:bldP spid="54" grpId="0"/>
      <p:bldP spid="55" grpId="0"/>
      <p:bldP spid="55" grpId="1"/>
      <p:bldP spid="56" grpId="0"/>
      <p:bldP spid="57" grpId="0"/>
      <p:bldP spid="5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5568043" y="631682"/>
            <a:ext cx="6367886" cy="1113183"/>
            <a:chOff x="6665491" y="2888974"/>
            <a:chExt cx="4055518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665491" y="2888974"/>
              <a:ext cx="2456638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العملي –التعرف على البرنامج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pic>
        <p:nvPicPr>
          <p:cNvPr id="10" name="html1-1">
            <a:hlinkClick r:id="" action="ppaction://media"/>
            <a:extLst>
              <a:ext uri="{FF2B5EF4-FFF2-40B4-BE49-F238E27FC236}">
                <a16:creationId xmlns:a16="http://schemas.microsoft.com/office/drawing/2014/main" id="{2BFA0A99-270A-4820-82EC-8914A189E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472" y="2073728"/>
            <a:ext cx="8115300" cy="456485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6830FF2-0E3C-4A92-AD43-57599AD58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782" y="340365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6C2D9D1-7F90-4BE1-95BE-AC80237A8A18}"/>
              </a:ext>
            </a:extLst>
          </p:cNvPr>
          <p:cNvGrpSpPr/>
          <p:nvPr/>
        </p:nvGrpSpPr>
        <p:grpSpPr>
          <a:xfrm>
            <a:off x="1806911" y="2793080"/>
            <a:ext cx="8345420" cy="2035513"/>
            <a:chOff x="1923290" y="3009211"/>
            <a:chExt cx="8345420" cy="2035513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DBBC335E-502E-4ED8-AB20-2375EB6BC1B9}"/>
                </a:ext>
              </a:extLst>
            </p:cNvPr>
            <p:cNvSpPr/>
            <p:nvPr/>
          </p:nvSpPr>
          <p:spPr>
            <a:xfrm>
              <a:off x="4517743" y="3075712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498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5272056" y="3493277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80B20D62-E7EE-4593-B899-D1E03721D9CA}"/>
                </a:ext>
              </a:extLst>
            </p:cNvPr>
            <p:cNvSpPr/>
            <p:nvPr/>
          </p:nvSpPr>
          <p:spPr>
            <a:xfrm>
              <a:off x="2563291" y="3009211"/>
              <a:ext cx="4575778" cy="1551447"/>
            </a:xfrm>
            <a:prstGeom prst="roundRect">
              <a:avLst>
                <a:gd name="adj" fmla="val 50000"/>
              </a:avLst>
            </a:prstGeom>
            <a:solidFill>
              <a:srgbClr val="CCB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1923290" y="3142212"/>
              <a:ext cx="8345420" cy="1769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الوحدة الثالثة : البرمجة بلغة ترميز النص التشعبي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جزء الرأس و وسوم تنسيق النص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675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44E6F2-0825-4252-9792-0A24CEFF933A}"/>
              </a:ext>
            </a:extLst>
          </p:cNvPr>
          <p:cNvGrpSpPr/>
          <p:nvPr/>
        </p:nvGrpSpPr>
        <p:grpSpPr>
          <a:xfrm>
            <a:off x="7721818" y="553451"/>
            <a:ext cx="4275962" cy="1269645"/>
            <a:chOff x="6729961" y="2009842"/>
            <a:chExt cx="3944396" cy="126964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7D3C1461-E38B-42AF-AC71-8A8E8408D576}"/>
                </a:ext>
              </a:extLst>
            </p:cNvPr>
            <p:cNvSpPr/>
            <p:nvPr/>
          </p:nvSpPr>
          <p:spPr>
            <a:xfrm>
              <a:off x="8489611" y="216630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37108B78-C749-4861-963F-611B47B47F59}"/>
                </a:ext>
              </a:extLst>
            </p:cNvPr>
            <p:cNvSpPr/>
            <p:nvPr/>
          </p:nvSpPr>
          <p:spPr>
            <a:xfrm>
              <a:off x="6729961" y="2009842"/>
              <a:ext cx="3379821" cy="111318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00EFB6E-93BE-4D3F-B40F-4AF1398EAC24}"/>
              </a:ext>
            </a:extLst>
          </p:cNvPr>
          <p:cNvGrpSpPr/>
          <p:nvPr/>
        </p:nvGrpSpPr>
        <p:grpSpPr>
          <a:xfrm>
            <a:off x="7659962" y="631682"/>
            <a:ext cx="4275964" cy="1113183"/>
            <a:chOff x="6776612" y="2888974"/>
            <a:chExt cx="3944397" cy="1113183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170363FF-5605-472B-9E3C-2DB238880F8A}"/>
                </a:ext>
              </a:extLst>
            </p:cNvPr>
            <p:cNvSpPr/>
            <p:nvPr/>
          </p:nvSpPr>
          <p:spPr>
            <a:xfrm>
              <a:off x="8536263" y="2888974"/>
              <a:ext cx="2184746" cy="1113183"/>
            </a:xfrm>
            <a:prstGeom prst="roundRect">
              <a:avLst>
                <a:gd name="adj" fmla="val 11905"/>
              </a:avLst>
            </a:prstGeom>
            <a:solidFill>
              <a:srgbClr val="49849C"/>
            </a:solidFill>
            <a:ln>
              <a:solidFill>
                <a:srgbClr val="6DB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HTML</a:t>
              </a:r>
              <a:endParaRPr lang="ar-SA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9C41C9CE-ED98-4699-AE08-4D206E3F3408}"/>
                </a:ext>
              </a:extLst>
            </p:cNvPr>
            <p:cNvSpPr/>
            <p:nvPr/>
          </p:nvSpPr>
          <p:spPr>
            <a:xfrm>
              <a:off x="6776612" y="2888974"/>
              <a:ext cx="2345517" cy="1113183"/>
            </a:xfrm>
            <a:prstGeom prst="roundRect">
              <a:avLst>
                <a:gd name="adj" fmla="val 50000"/>
              </a:avLst>
            </a:prstGeom>
            <a:solidFill>
              <a:srgbClr val="6DB4D1"/>
            </a:solidFill>
            <a:ln>
              <a:solidFill>
                <a:srgbClr val="49849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وسوم جزء الرأس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head</a:t>
              </a:r>
              <a:endPara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7EBA075F-1EA5-4210-8418-6256C27F8AF2}"/>
              </a:ext>
            </a:extLst>
          </p:cNvPr>
          <p:cNvGrpSpPr/>
          <p:nvPr/>
        </p:nvGrpSpPr>
        <p:grpSpPr>
          <a:xfrm>
            <a:off x="256074" y="397669"/>
            <a:ext cx="2882089" cy="584775"/>
            <a:chOff x="2911743" y="703515"/>
            <a:chExt cx="5302678" cy="1226474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516823AC-55AA-4D46-A34B-1DEA41A1BF8A}"/>
                </a:ext>
              </a:extLst>
            </p:cNvPr>
            <p:cNvSpPr txBox="1"/>
            <p:nvPr/>
          </p:nvSpPr>
          <p:spPr>
            <a:xfrm>
              <a:off x="3167268" y="703515"/>
              <a:ext cx="5047153" cy="1226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SA" sz="1400" dirty="0"/>
            </a:p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286E38AA-1886-41FA-A26B-93CC4F91AE69}"/>
                </a:ext>
              </a:extLst>
            </p:cNvPr>
            <p:cNvSpPr txBox="1"/>
            <p:nvPr/>
          </p:nvSpPr>
          <p:spPr>
            <a:xfrm>
              <a:off x="2911743" y="703515"/>
              <a:ext cx="5047153" cy="12264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تقنية رقمية 1-1 </a:t>
              </a: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31C0AF7B-55D5-4524-AFFC-9BAA06127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7" y="1188273"/>
            <a:ext cx="7496301" cy="5384469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A0604451-AB1F-46FC-924B-F5EE9067C33B}"/>
              </a:ext>
            </a:extLst>
          </p:cNvPr>
          <p:cNvSpPr/>
          <p:nvPr/>
        </p:nvSpPr>
        <p:spPr>
          <a:xfrm>
            <a:off x="9395125" y="2793732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Title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7351CA17-D958-4B31-91F2-846233BDAE94}"/>
              </a:ext>
            </a:extLst>
          </p:cNvPr>
          <p:cNvSpPr/>
          <p:nvPr/>
        </p:nvSpPr>
        <p:spPr>
          <a:xfrm>
            <a:off x="6471359" y="3391679"/>
            <a:ext cx="4222921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عنوان الصفحة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1F5D251C-4E71-4C23-A356-20BE168A998D}"/>
              </a:ext>
            </a:extLst>
          </p:cNvPr>
          <p:cNvSpPr/>
          <p:nvPr/>
        </p:nvSpPr>
        <p:spPr>
          <a:xfrm>
            <a:off x="9522972" y="4112254"/>
            <a:ext cx="2170210" cy="488828"/>
          </a:xfrm>
          <a:prstGeom prst="roundRect">
            <a:avLst>
              <a:gd name="adj" fmla="val 50000"/>
            </a:avLst>
          </a:prstGeom>
          <a:solidFill>
            <a:srgbClr val="CCB868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meta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5" name="مستطيل: زوايا مستديرة 54">
            <a:extLst>
              <a:ext uri="{FF2B5EF4-FFF2-40B4-BE49-F238E27FC236}">
                <a16:creationId xmlns:a16="http://schemas.microsoft.com/office/drawing/2014/main" id="{974AF903-EE93-439E-94D8-1E12F20BCA98}"/>
              </a:ext>
            </a:extLst>
          </p:cNvPr>
          <p:cNvSpPr/>
          <p:nvPr/>
        </p:nvSpPr>
        <p:spPr>
          <a:xfrm>
            <a:off x="6599206" y="4710201"/>
            <a:ext cx="4222921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ضبط سمات ومعلومات عن الصفحة</a:t>
            </a:r>
          </a:p>
        </p:txBody>
      </p:sp>
      <p:sp>
        <p:nvSpPr>
          <p:cNvPr id="57" name="مستطيل: زوايا مستديرة 56">
            <a:extLst>
              <a:ext uri="{FF2B5EF4-FFF2-40B4-BE49-F238E27FC236}">
                <a16:creationId xmlns:a16="http://schemas.microsoft.com/office/drawing/2014/main" id="{2850BF56-6635-4AE9-95B0-2B92D0127A2E}"/>
              </a:ext>
            </a:extLst>
          </p:cNvPr>
          <p:cNvSpPr/>
          <p:nvPr/>
        </p:nvSpPr>
        <p:spPr>
          <a:xfrm>
            <a:off x="3771900" y="5282907"/>
            <a:ext cx="7050227" cy="488828"/>
          </a:xfrm>
          <a:prstGeom prst="roundRect">
            <a:avLst>
              <a:gd name="adj" fmla="val 50000"/>
            </a:avLst>
          </a:prstGeom>
          <a:solidFill>
            <a:srgbClr val="E3D084"/>
          </a:solidFill>
          <a:ln>
            <a:solidFill>
              <a:srgbClr val="E3D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السمة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charset</a:t>
            </a: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تستخدم مع الوسم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meta </a:t>
            </a: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لتحديد ترميز الصفحة</a:t>
            </a:r>
          </a:p>
        </p:txBody>
      </p:sp>
    </p:spTree>
    <p:extLst>
      <p:ext uri="{BB962C8B-B14F-4D97-AF65-F5344CB8AC3E}">
        <p14:creationId xmlns:p14="http://schemas.microsoft.com/office/powerpoint/2010/main" val="332239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7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15420</TotalTime>
  <Words>1337</Words>
  <Application>Microsoft Office PowerPoint</Application>
  <PresentationFormat>شاشة عريضة</PresentationFormat>
  <Paragraphs>338</Paragraphs>
  <Slides>29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Sakkal Majalla</vt:lpstr>
      <vt:lpstr>Simplified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احمد بن مدخلي</dc:creator>
  <cp:lastModifiedBy>احمد بن مدخلي</cp:lastModifiedBy>
  <cp:revision>54</cp:revision>
  <dcterms:created xsi:type="dcterms:W3CDTF">2021-09-08T19:58:06Z</dcterms:created>
  <dcterms:modified xsi:type="dcterms:W3CDTF">2021-10-18T07:53:31Z</dcterms:modified>
</cp:coreProperties>
</file>