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66" r:id="rId2"/>
    <p:sldId id="293" r:id="rId3"/>
    <p:sldId id="369" r:id="rId4"/>
    <p:sldId id="336" r:id="rId5"/>
    <p:sldId id="367" r:id="rId6"/>
    <p:sldId id="368" r:id="rId7"/>
    <p:sldId id="265" r:id="rId8"/>
    <p:sldId id="277" r:id="rId9"/>
    <p:sldId id="296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13" r:id="rId19"/>
    <p:sldId id="335" r:id="rId20"/>
    <p:sldId id="31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1932"/>
    <a:srgbClr val="E65171"/>
    <a:srgbClr val="5EB444"/>
    <a:srgbClr val="135E81"/>
    <a:srgbClr val="0C132B"/>
    <a:srgbClr val="4D6B9C"/>
    <a:srgbClr val="273045"/>
    <a:srgbClr val="EFEFEF"/>
    <a:srgbClr val="641A31"/>
    <a:srgbClr val="4B7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 snapToGrid="0">
      <p:cViewPr varScale="1">
        <p:scale>
          <a:sx n="64" d="100"/>
          <a:sy n="64" d="100"/>
        </p:scale>
        <p:origin x="99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-18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66AC-A6EA-45C7-9B3F-8AF4AF971851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224F-04A4-436F-8146-80EAE4C73B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03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26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660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https://wordwall.net/ar/resource/27468028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71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824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https://wordwall.net/ar/resource/27468899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208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42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https://wordwall.net/ar/resource/27469430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4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656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https://www.liveworksheets.com/hs2750904go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76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https://www.liveworksheets.com/cd2741790jz</a:t>
            </a:r>
          </a:p>
          <a:p>
            <a:r>
              <a:rPr lang="en-US" altLang="zh-CN" dirty="0" smtClean="0"/>
              <a:t>https://www.liveworksheets.com/jj2747910js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446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https://youtu.be/gwqA9sUru24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5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5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40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337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58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https://youtu.be/DBoN2fV98LY</a:t>
            </a:r>
          </a:p>
          <a:p>
            <a:r>
              <a:rPr lang="en-US" altLang="zh-CN" dirty="0" smtClean="0"/>
              <a:t>https://youtu.be/jT_6xR0pu8c</a:t>
            </a:r>
          </a:p>
          <a:p>
            <a:r>
              <a:rPr lang="en-US" altLang="zh-CN" dirty="0" smtClean="0"/>
              <a:t>https://youtu.be/gwqA9sUru24</a:t>
            </a:r>
          </a:p>
          <a:p>
            <a:r>
              <a:rPr lang="en-US" altLang="zh-CN" dirty="0" smtClean="0"/>
              <a:t>https://youtu.be/Dks_ysokt9I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179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0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1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D460A12-9FA4-42A3-8154-6A3DBA6173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0413" cy="6854825"/>
          </a:xfrm>
          <a:prstGeom prst="rect">
            <a:avLst/>
          </a:prstGeom>
          <a:solidFill>
            <a:srgbClr val="0C13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 descr="图片包含 物体&#10;&#10;已生成高可信度的说明">
            <a:extLst>
              <a:ext uri="{FF2B5EF4-FFF2-40B4-BE49-F238E27FC236}">
                <a16:creationId xmlns:a16="http://schemas.microsoft.com/office/drawing/2014/main" id="{DFAABF29-1E0B-4D0B-990E-FFEB9E16A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28" y="0"/>
            <a:ext cx="972693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909192" y="2652141"/>
            <a:ext cx="7406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classroomscreen.com/app/wv1/a64489a7-7ac7-439e-aace-cb88c7c0acc4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rdwall.net/ar/resource/27468028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rdwall.net/ar/resource/27468899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hyperlink" Target="https://wordwall.net/ar/resource/2746943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hs2750904go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gwqA9sUru2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049" y="2518347"/>
            <a:ext cx="3122950" cy="39707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49508" y="1013634"/>
            <a:ext cx="8109679" cy="4982432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 smtClean="0">
              <a:solidFill>
                <a:srgbClr val="FFC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782164"/>
              </p:ext>
            </p:extLst>
          </p:nvPr>
        </p:nvGraphicFramePr>
        <p:xfrm>
          <a:off x="1234268" y="372389"/>
          <a:ext cx="6079874" cy="5716281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105714">
                  <a:extLst>
                    <a:ext uri="{9D8B030D-6E8A-4147-A177-3AD203B41FA5}">
                      <a16:colId xmlns:a16="http://schemas.microsoft.com/office/drawing/2014/main" val="4237904607"/>
                    </a:ext>
                  </a:extLst>
                </a:gridCol>
                <a:gridCol w="1303525">
                  <a:extLst>
                    <a:ext uri="{9D8B030D-6E8A-4147-A177-3AD203B41FA5}">
                      <a16:colId xmlns:a16="http://schemas.microsoft.com/office/drawing/2014/main" val="3519128465"/>
                    </a:ext>
                  </a:extLst>
                </a:gridCol>
                <a:gridCol w="1367111">
                  <a:extLst>
                    <a:ext uri="{9D8B030D-6E8A-4147-A177-3AD203B41FA5}">
                      <a16:colId xmlns:a16="http://schemas.microsoft.com/office/drawing/2014/main" val="2094644862"/>
                    </a:ext>
                  </a:extLst>
                </a:gridCol>
                <a:gridCol w="1303524">
                  <a:extLst>
                    <a:ext uri="{9D8B030D-6E8A-4147-A177-3AD203B41FA5}">
                      <a16:colId xmlns:a16="http://schemas.microsoft.com/office/drawing/2014/main" val="636736995"/>
                    </a:ext>
                  </a:extLst>
                </a:gridCol>
              </a:tblGrid>
              <a:tr h="1112947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 </a:t>
                      </a:r>
                    </a:p>
                    <a:p>
                      <a:pPr algn="ctr" rtl="1"/>
                      <a:r>
                        <a:rPr lang="ar-SA" sz="2800" dirty="0" smtClean="0"/>
                        <a:t>الفقرات </a:t>
                      </a:r>
                      <a:endParaRPr lang="ar-SA" sz="28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SA" sz="2800" baseline="0" dirty="0" smtClean="0"/>
                    </a:p>
                    <a:p>
                      <a:pPr algn="ctr" rtl="1"/>
                      <a:r>
                        <a:rPr lang="ar-SA" sz="2800" baseline="0" dirty="0" smtClean="0"/>
                        <a:t> اختاري الإجابة الصحيحة </a:t>
                      </a:r>
                      <a:endParaRPr lang="ar-SA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73883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هو واقع محوسب يحاكي بيئة حقيقيه ويسمح للمستخدم التفاعل معه في عالم افتراضي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الواقع الافتراضي </a:t>
                      </a:r>
                      <a:endParaRPr lang="ar-S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الوقع المختلط </a:t>
                      </a:r>
                      <a:endParaRPr lang="ar-S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الواقع المعزز </a:t>
                      </a:r>
                      <a:endParaRPr lang="ar-SA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576896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من المخاطر الأمنية</a:t>
                      </a:r>
                      <a:r>
                        <a:rPr lang="ar-SA" b="1" baseline="0" dirty="0" smtClean="0"/>
                        <a:t> الرئيسة للحوسبة السحابية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  </a:t>
                      </a:r>
                      <a:r>
                        <a:rPr lang="ar-SA" b="1" dirty="0" smtClean="0"/>
                        <a:t> زيادة الأمان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baseline="0" dirty="0"/>
                        <a:t> </a:t>
                      </a:r>
                      <a:r>
                        <a:rPr lang="ar-SA" b="1" baseline="0" dirty="0" smtClean="0"/>
                        <a:t>  </a:t>
                      </a:r>
                      <a:r>
                        <a:rPr lang="ar-SA" b="1" baseline="0" dirty="0" smtClean="0"/>
                        <a:t>فقدان البيانات </a:t>
                      </a:r>
                      <a:endParaRPr lang="ar-SA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 النسخ الاحتياطي 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25042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تسمح إنترنت الأشياء باستشعار الأشياء او التحكم بها</a:t>
                      </a:r>
                      <a:r>
                        <a:rPr lang="ar-SA" b="1" baseline="0" dirty="0" smtClean="0"/>
                        <a:t> عن بعد </a:t>
                      </a:r>
                      <a:endParaRPr lang="ar-SA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 smtClean="0"/>
                    </a:p>
                    <a:p>
                      <a:pPr algn="ctr" rtl="1"/>
                      <a:r>
                        <a:rPr lang="ar-SA" b="1" dirty="0" smtClean="0"/>
                        <a:t> صح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</a:t>
                      </a:r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   خطأ</a:t>
                      </a:r>
                      <a:endParaRPr lang="ar-SA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912839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بعض الأمور التي يجب أخذها في الاعتبار عند تخزين البيانات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</a:t>
                      </a:r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سرعة الوصول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 </a:t>
                      </a:r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مدة بقاء البيانات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 جميع ما ذكر 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15456"/>
                  </a:ext>
                </a:extLst>
              </a:tr>
            </a:tbl>
          </a:graphicData>
        </a:graphic>
      </p:graphicFrame>
      <p:graphicFrame>
        <p:nvGraphicFramePr>
          <p:cNvPr id="11" name="عنصر نائب للمحتوى 3"/>
          <p:cNvGraphicFramePr>
            <a:graphicFrameLocks/>
          </p:cNvGraphicFramePr>
          <p:nvPr>
            <p:extLst/>
          </p:nvPr>
        </p:nvGraphicFramePr>
        <p:xfrm>
          <a:off x="7697207" y="293084"/>
          <a:ext cx="4251626" cy="164574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62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b="1" dirty="0" smtClean="0"/>
                        <a:t>مراجعة الدرس السابق </a:t>
                      </a:r>
                      <a:endParaRPr lang="ar-SA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5د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فردي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 smtClean="0"/>
                        <a:t>يتم اختيار طالبة باستخدام</a:t>
                      </a:r>
                      <a:r>
                        <a:rPr lang="ar-SA" sz="1800" b="1" baseline="0" dirty="0" smtClean="0"/>
                        <a:t> </a:t>
                      </a:r>
                      <a:r>
                        <a:rPr lang="ar-SA" sz="1800" b="1" dirty="0" smtClean="0"/>
                        <a:t>موقع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Picture 1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890" y="1427591"/>
            <a:ext cx="1194333" cy="4495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98365" y="1562502"/>
            <a:ext cx="1229194" cy="104039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5" name="Rectangle 14"/>
          <p:cNvSpPr/>
          <p:nvPr/>
        </p:nvSpPr>
        <p:spPr>
          <a:xfrm>
            <a:off x="2669171" y="2754984"/>
            <a:ext cx="1229194" cy="10792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6" name="Rectangle 15"/>
          <p:cNvSpPr/>
          <p:nvPr/>
        </p:nvSpPr>
        <p:spPr>
          <a:xfrm>
            <a:off x="3898365" y="3939208"/>
            <a:ext cx="1229194" cy="102471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7" name="Rectangle 16"/>
          <p:cNvSpPr/>
          <p:nvPr/>
        </p:nvSpPr>
        <p:spPr>
          <a:xfrm>
            <a:off x="1234268" y="4963927"/>
            <a:ext cx="1229194" cy="10792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74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14" y="1524145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482" y="1624193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7932156" y="4093057"/>
            <a:ext cx="1824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تأثير التقنية عن البيئة 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756670" y="4044913"/>
            <a:ext cx="2066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تقنيات العرض الجديدة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177" y="1717590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340883" y="4077009"/>
            <a:ext cx="2403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التأثيرات البيئية للتقنية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605" y="1524145"/>
            <a:ext cx="2927802" cy="2778404"/>
          </a:xfrm>
          <a:prstGeom prst="rect">
            <a:avLst/>
          </a:prstGeom>
        </p:spPr>
      </p:pic>
      <p:sp>
        <p:nvSpPr>
          <p:cNvPr id="11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3124759" y="4044913"/>
            <a:ext cx="2192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تقليل النفايات الرقمية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6" y="1510544"/>
            <a:ext cx="2927802" cy="2778404"/>
          </a:xfrm>
          <a:prstGeom prst="rect">
            <a:avLst/>
          </a:prstGeom>
        </p:spPr>
      </p:pic>
      <p:sp>
        <p:nvSpPr>
          <p:cNvPr id="16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908635" y="4054222"/>
            <a:ext cx="2192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المشاكل الصحية لاستخدام التقنية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08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239207"/>
              </p:ext>
            </p:extLst>
          </p:nvPr>
        </p:nvGraphicFramePr>
        <p:xfrm>
          <a:off x="7883554" y="0"/>
          <a:ext cx="4308446" cy="16152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7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00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مرحلي 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3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4د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6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حل ورقة العمل التفاعلي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555" y="1615260"/>
            <a:ext cx="4308446" cy="51720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53" y="87092"/>
            <a:ext cx="1196164" cy="1424066"/>
          </a:xfrm>
          <a:prstGeom prst="rect">
            <a:avLst/>
          </a:prstGeom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82" y="1277755"/>
            <a:ext cx="57054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14" y="1524145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482" y="1624193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7932156" y="4093057"/>
            <a:ext cx="1824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تأثير التقنية عن البيئة 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756670" y="4044913"/>
            <a:ext cx="2066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تقنيات العرض الجديدة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177" y="1717590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340883" y="4077009"/>
            <a:ext cx="2403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التأثيرات البيئية للتقنية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605" y="1524145"/>
            <a:ext cx="2927802" cy="2778404"/>
          </a:xfrm>
          <a:prstGeom prst="rect">
            <a:avLst/>
          </a:prstGeom>
        </p:spPr>
      </p:pic>
      <p:sp>
        <p:nvSpPr>
          <p:cNvPr id="11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3124759" y="4044913"/>
            <a:ext cx="2192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تقليل النفايات الرقمية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6" y="1510544"/>
            <a:ext cx="2927802" cy="2778404"/>
          </a:xfrm>
          <a:prstGeom prst="rect">
            <a:avLst/>
          </a:prstGeom>
        </p:spPr>
      </p:pic>
      <p:sp>
        <p:nvSpPr>
          <p:cNvPr id="16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908635" y="4054222"/>
            <a:ext cx="2192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المشاكل الصحية لاستخدام التقنية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37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017629"/>
              </p:ext>
            </p:extLst>
          </p:nvPr>
        </p:nvGraphicFramePr>
        <p:xfrm>
          <a:off x="7883554" y="0"/>
          <a:ext cx="4308446" cy="16152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7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00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مرحلي 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3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4د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6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حل ورقة العمل التفاعلي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53" y="87092"/>
            <a:ext cx="1196164" cy="1424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552" y="1702352"/>
            <a:ext cx="4308447" cy="5067300"/>
          </a:xfrm>
          <a:prstGeom prst="rect">
            <a:avLst/>
          </a:prstGeom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14" y="1898363"/>
            <a:ext cx="7125402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14" y="1524145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482" y="1624193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7932156" y="4093057"/>
            <a:ext cx="1824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تأثير التقنية عن البيئة 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756670" y="4044913"/>
            <a:ext cx="2066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تقنيات العرض الجديدة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177" y="1717590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340883" y="4077009"/>
            <a:ext cx="2403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التأثيرات البيئية للتقنية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605" y="1524145"/>
            <a:ext cx="2927802" cy="2778404"/>
          </a:xfrm>
          <a:prstGeom prst="rect">
            <a:avLst/>
          </a:prstGeom>
        </p:spPr>
      </p:pic>
      <p:sp>
        <p:nvSpPr>
          <p:cNvPr id="11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3124759" y="4044913"/>
            <a:ext cx="2192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تقليل النفايات الرقمية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6" y="1510544"/>
            <a:ext cx="2927802" cy="2778404"/>
          </a:xfrm>
          <a:prstGeom prst="rect">
            <a:avLst/>
          </a:prstGeom>
        </p:spPr>
      </p:pic>
      <p:sp>
        <p:nvSpPr>
          <p:cNvPr id="16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908635" y="4054222"/>
            <a:ext cx="2192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المشاكل الصحية لاستخدام التقنية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7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398271"/>
              </p:ext>
            </p:extLst>
          </p:nvPr>
        </p:nvGraphicFramePr>
        <p:xfrm>
          <a:off x="7883554" y="0"/>
          <a:ext cx="4308446" cy="16152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7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00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مرحلي 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3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4د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6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حل ورقة العمل التفاعلي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53" y="87092"/>
            <a:ext cx="1196164" cy="1424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752" y="1702352"/>
            <a:ext cx="421005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653" y="1749977"/>
            <a:ext cx="4152900" cy="5095875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486" y="1008793"/>
            <a:ext cx="3314221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14" y="1524145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482" y="1624193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7932156" y="4093057"/>
            <a:ext cx="1824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تأثير التقنية عن البيئة 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756670" y="4044913"/>
            <a:ext cx="2066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تقنيات العرض الجديدة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177" y="1717590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340883" y="4077009"/>
            <a:ext cx="2403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التأثيرات البيئية للتقنية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605" y="1524145"/>
            <a:ext cx="2927802" cy="2778404"/>
          </a:xfrm>
          <a:prstGeom prst="rect">
            <a:avLst/>
          </a:prstGeom>
        </p:spPr>
      </p:pic>
      <p:sp>
        <p:nvSpPr>
          <p:cNvPr id="11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3124759" y="4044913"/>
            <a:ext cx="2192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تقليل النفايات الرقمية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6" y="1510544"/>
            <a:ext cx="2927802" cy="2778404"/>
          </a:xfrm>
          <a:prstGeom prst="rect">
            <a:avLst/>
          </a:prstGeom>
        </p:spPr>
      </p:pic>
      <p:sp>
        <p:nvSpPr>
          <p:cNvPr id="16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908635" y="4054222"/>
            <a:ext cx="2192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المشاكل الصحية لاستخدام التقنية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6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143468"/>
              </p:ext>
            </p:extLst>
          </p:nvPr>
        </p:nvGraphicFramePr>
        <p:xfrm>
          <a:off x="7883554" y="0"/>
          <a:ext cx="4308446" cy="16152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7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00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مرحلي 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3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4د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6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حل ورقة العمل التفاعلي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53" y="87092"/>
            <a:ext cx="1196164" cy="1424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75" y="1702352"/>
            <a:ext cx="4086225" cy="510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069" y="87092"/>
            <a:ext cx="3305372" cy="506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069" y="5261548"/>
            <a:ext cx="3305372" cy="1546204"/>
          </a:xfrm>
          <a:prstGeom prst="rect">
            <a:avLst/>
          </a:prstGeom>
        </p:spPr>
      </p:pic>
      <p:pic>
        <p:nvPicPr>
          <p:cNvPr id="9" name="Picture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911" y="1511158"/>
            <a:ext cx="422104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057" y="2428407"/>
            <a:ext cx="3512943" cy="4182254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448513"/>
              </p:ext>
            </p:extLst>
          </p:nvPr>
        </p:nvGraphicFramePr>
        <p:xfrm>
          <a:off x="7746772" y="366459"/>
          <a:ext cx="4251626" cy="164574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62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ختامي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10د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فردي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 smtClean="0"/>
                        <a:t>قومي بحل ورقة العمل التفاعلية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27" y="343973"/>
            <a:ext cx="4191000" cy="6211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254" y="2128603"/>
            <a:ext cx="3852159" cy="34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蓝色&#10;&#10;已生成高可信度的说明">
            <a:extLst>
              <a:ext uri="{FF2B5EF4-FFF2-40B4-BE49-F238E27FC236}">
                <a16:creationId xmlns:a16="http://schemas.microsoft.com/office/drawing/2014/main" id="{2FEF6767-406F-4609-832C-6F523DECE2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4614" y="0"/>
            <a:ext cx="1060112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1F30C8-DB6A-4D5A-A677-75446B3525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709" y="1342865"/>
            <a:ext cx="6109369" cy="54102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812BD2-A1EA-46B9-9F8F-3228A321F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8253" y="178280"/>
            <a:ext cx="10894866" cy="1963711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اثراء ..</a:t>
            </a:r>
          </a:p>
          <a:p>
            <a:pPr algn="ctr"/>
            <a:r>
              <a:rPr lang="ar-SA" sz="3600" b="1" dirty="0">
                <a:solidFill>
                  <a:srgbClr val="FFC000"/>
                </a:solidFill>
              </a:rPr>
              <a:t>تغطية | مصنع تدوير النفايات الإلكترونية في السعودية | إنتاج معادن من نفايات !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427" y="2517175"/>
            <a:ext cx="4797572" cy="30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雷锋PPT网www.lfppt.com">
            <a:extLst>
              <a:ext uri="{FF2B5EF4-FFF2-40B4-BE49-F238E27FC236}">
                <a16:creationId xmlns:a16="http://schemas.microsoft.com/office/drawing/2014/main" id="{C1BF9D16-FDDD-47DE-B838-37A9EEEF0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7019" y="559283"/>
            <a:ext cx="7744265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813021" y="1656149"/>
            <a:ext cx="1244184" cy="824459"/>
          </a:xfrm>
          <a:prstGeom prst="cloudCallout">
            <a:avLst>
              <a:gd name="adj1" fmla="val -85893"/>
              <a:gd name="adj2" fmla="val 246135"/>
            </a:avLst>
          </a:prstGeom>
          <a:noFill/>
          <a:ln w="31750">
            <a:solidFill>
              <a:srgbClr val="5EB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728" y="674557"/>
            <a:ext cx="7198698" cy="33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蓝色&#10;&#10;已生成高可信度的说明">
            <a:extLst>
              <a:ext uri="{FF2B5EF4-FFF2-40B4-BE49-F238E27FC236}">
                <a16:creationId xmlns:a16="http://schemas.microsoft.com/office/drawing/2014/main" id="{2FEF6767-406F-4609-832C-6F523DECE2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4614" y="0"/>
            <a:ext cx="1060112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1F30C8-DB6A-4D5A-A677-75446B3525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738" y="1447796"/>
            <a:ext cx="6109369" cy="54102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812BD2-A1EA-46B9-9F8F-3228A321F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65177" y="1580394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الواجب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97452" y="2385769"/>
            <a:ext cx="3467725" cy="1646585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التدريب </a:t>
            </a:r>
            <a:r>
              <a:rPr lang="ar-SA" sz="4400" b="1" dirty="0" smtClean="0">
                <a:solidFill>
                  <a:srgbClr val="E65171"/>
                </a:solidFill>
              </a:rPr>
              <a:t>1</a:t>
            </a:r>
            <a:endParaRPr lang="ar-SA" sz="4400" b="1" dirty="0" smtClean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3" name="雷锋PPT网www.lfppt.com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45182" y="1580935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استراتيجية الصف المقلوب </a:t>
            </a:r>
            <a:endParaRPr lang="ar-SA" sz="3200" b="1" dirty="0" smtClean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32062"/>
            <a:ext cx="12037102" cy="1651768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E65171"/>
                </a:solidFill>
              </a:rPr>
              <a:t>تم ارسال عدة فيديوهات .. </a:t>
            </a:r>
          </a:p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وكذلك تم وضع درس إضافي يحوي على محتويات الدرس التفاعلي  وشرح المحتوى ..</a:t>
            </a:r>
            <a:endParaRPr lang="ar-SA" sz="3200" b="1" dirty="0">
              <a:solidFill>
                <a:srgbClr val="E6517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7952"/>
          <a:stretch/>
        </p:blipFill>
        <p:spPr>
          <a:xfrm>
            <a:off x="7779896" y="1915892"/>
            <a:ext cx="4026282" cy="190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880" b="5879"/>
          <a:stretch/>
        </p:blipFill>
        <p:spPr>
          <a:xfrm>
            <a:off x="411695" y="1915892"/>
            <a:ext cx="7233289" cy="43621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79896" y="4096961"/>
            <a:ext cx="4257206" cy="2438750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هل تم مشاهدة الدرس ؟</a:t>
            </a:r>
          </a:p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يتم استعراض التقرير الالكتروني ..</a:t>
            </a:r>
          </a:p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 لمعرفة الطالبات الاتي قمن بمشاهدة الدرس ..</a:t>
            </a:r>
            <a:endParaRPr lang="ar-SA" sz="3200" b="1" dirty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32062"/>
            <a:ext cx="12037102" cy="1651768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E65171"/>
                </a:solidFill>
              </a:rPr>
              <a:t>تم ارسال عدة فيديوهات ..</a:t>
            </a:r>
          </a:p>
          <a:p>
            <a:pPr algn="ctr"/>
            <a:r>
              <a:rPr lang="ar-SA" sz="3600" b="1" dirty="0" smtClean="0">
                <a:solidFill>
                  <a:srgbClr val="E65171"/>
                </a:solidFill>
              </a:rPr>
              <a:t> </a:t>
            </a:r>
            <a:r>
              <a:rPr lang="ar-SA" sz="3200" b="1" dirty="0" smtClean="0">
                <a:solidFill>
                  <a:srgbClr val="E65171"/>
                </a:solidFill>
              </a:rPr>
              <a:t>وكذلك تم وضع درس إضافي يحوي على محتويات الدرس تفاعلي  وشرح المحتوى ..</a:t>
            </a:r>
            <a:endParaRPr lang="ar-SA" sz="3200" b="1" dirty="0">
              <a:solidFill>
                <a:srgbClr val="E6517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807" y="2053653"/>
            <a:ext cx="3867811" cy="4542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561" y="2053651"/>
            <a:ext cx="3997400" cy="4542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15" y="2053651"/>
            <a:ext cx="3400000" cy="45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671279" y="192023"/>
            <a:ext cx="6520721" cy="60710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روابط الفيديوهات المرسلة ..</a:t>
            </a:r>
            <a:endParaRPr lang="ar-SA" sz="3200" b="1" dirty="0">
              <a:solidFill>
                <a:srgbClr val="E65171"/>
              </a:solidFill>
            </a:endParaRPr>
          </a:p>
        </p:txBody>
      </p:sp>
      <p:pic>
        <p:nvPicPr>
          <p:cNvPr id="3" name="IMG_93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50764" y="1663908"/>
            <a:ext cx="3355298" cy="3486462"/>
          </a:xfrm>
          <a:prstGeom prst="rect">
            <a:avLst/>
          </a:prstGeom>
        </p:spPr>
      </p:pic>
      <p:pic>
        <p:nvPicPr>
          <p:cNvPr id="6" name="IMG_939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9843" y="1663908"/>
            <a:ext cx="4182256" cy="3486462"/>
          </a:xfrm>
          <a:prstGeom prst="rect">
            <a:avLst/>
          </a:prstGeom>
        </p:spPr>
      </p:pic>
      <p:pic>
        <p:nvPicPr>
          <p:cNvPr id="15" name="IMG_939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34728" y="1663908"/>
            <a:ext cx="4049009" cy="34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3" name="雷锋PPT网www.lfppt.com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45182" y="1580935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الوحدة الثانية :التقنية والحياة </a:t>
            </a:r>
          </a:p>
        </p:txBody>
      </p:sp>
    </p:spTree>
    <p:extLst>
      <p:ext uri="{BB962C8B-B14F-4D97-AF65-F5344CB8AC3E}">
        <p14:creationId xmlns:p14="http://schemas.microsoft.com/office/powerpoint/2010/main" val="7324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1D1F2828-0C72-4C52-B5DD-C3A953FA7588}"/>
              </a:ext>
            </a:extLst>
          </p:cNvPr>
          <p:cNvSpPr/>
          <p:nvPr/>
        </p:nvSpPr>
        <p:spPr>
          <a:xfrm>
            <a:off x="4991100" y="2324100"/>
            <a:ext cx="2209800" cy="2209800"/>
          </a:xfrm>
          <a:prstGeom prst="ellipse">
            <a:avLst/>
          </a:prstGeom>
          <a:noFill/>
          <a:ln w="63500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96A8B2-5AA4-45D2-A86A-77C98423EF09}"/>
              </a:ext>
            </a:extLst>
          </p:cNvPr>
          <p:cNvSpPr txBox="1"/>
          <p:nvPr/>
        </p:nvSpPr>
        <p:spPr>
          <a:xfrm rot="2738573">
            <a:off x="4036801" y="1403323"/>
            <a:ext cx="4118400" cy="4116720"/>
          </a:xfrm>
          <a:prstGeom prst="rect">
            <a:avLst/>
          </a:prstGeom>
          <a:noFill/>
        </p:spPr>
        <p:txBody>
          <a:bodyPr wrap="square" rtlCol="0">
            <a:prstTxWarp prst="textCirclePour">
              <a:avLst>
                <a:gd name="adj1" fmla="val 11320168"/>
                <a:gd name="adj2" fmla="val 80354"/>
              </a:avLst>
            </a:prstTxWarp>
            <a:spAutoFit/>
          </a:bodyPr>
          <a:lstStyle/>
          <a:p>
            <a:r>
              <a:rPr lang="en-US" altLang="zh-CN" dirty="0">
                <a:ln>
                  <a:solidFill>
                    <a:srgbClr val="E65171"/>
                  </a:solidFill>
                </a:ln>
              </a:rPr>
              <a:t>----------------------------------------------------------------------------------------</a:t>
            </a:r>
            <a:endParaRPr lang="zh-CN" altLang="en-US" dirty="0">
              <a:ln>
                <a:solidFill>
                  <a:srgbClr val="E65171"/>
                </a:solidFill>
              </a:ln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B6B631-16E0-4192-8E37-0FD98EA52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5161">
            <a:off x="697048" y="1959892"/>
            <a:ext cx="4562942" cy="5973460"/>
          </a:xfrm>
          <a:prstGeom prst="rect">
            <a:avLst/>
          </a:prstGeom>
        </p:spPr>
      </p:pic>
      <p:pic>
        <p:nvPicPr>
          <p:cNvPr id="11" name="雷锋PPT网www.lfppt.com">
            <a:extLst>
              <a:ext uri="{FF2B5EF4-FFF2-40B4-BE49-F238E27FC236}">
                <a16:creationId xmlns:a16="http://schemas.microsoft.com/office/drawing/2014/main" id="{4C92F0C5-3E56-4ABE-9694-E2B3166FD3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7686420" y="-603166"/>
            <a:ext cx="3902414" cy="5108746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CEB573A1-2DF5-4CD5-92C1-EF44001CF4E8}"/>
              </a:ext>
            </a:extLst>
          </p:cNvPr>
          <p:cNvSpPr/>
          <p:nvPr/>
        </p:nvSpPr>
        <p:spPr>
          <a:xfrm>
            <a:off x="5482534" y="2849880"/>
            <a:ext cx="1158240" cy="1158240"/>
          </a:xfrm>
          <a:prstGeom prst="ellipse">
            <a:avLst/>
          </a:prstGeom>
          <a:noFill/>
          <a:ln w="250825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76140" y="174345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E65171"/>
                </a:solidFill>
              </a:rPr>
              <a:t>الوحدة الثانية : التقنية والحياة </a:t>
            </a:r>
          </a:p>
          <a:p>
            <a:pPr algn="ctr"/>
            <a:r>
              <a:rPr lang="ar-SA" sz="2800" b="1" dirty="0" smtClean="0">
                <a:solidFill>
                  <a:srgbClr val="E65171"/>
                </a:solidFill>
              </a:rPr>
              <a:t>الدرس </a:t>
            </a:r>
            <a:r>
              <a:rPr lang="ar-SA" sz="2800" b="1" dirty="0" smtClean="0">
                <a:solidFill>
                  <a:srgbClr val="E65171"/>
                </a:solidFill>
              </a:rPr>
              <a:t>الرابع </a:t>
            </a:r>
            <a:r>
              <a:rPr lang="ar-SA" sz="2800" b="1" dirty="0" smtClean="0">
                <a:solidFill>
                  <a:srgbClr val="E65171"/>
                </a:solidFill>
              </a:rPr>
              <a:t>: </a:t>
            </a:r>
            <a:r>
              <a:rPr lang="ar-SA" sz="2800" b="1" dirty="0" smtClean="0">
                <a:solidFill>
                  <a:srgbClr val="E65171"/>
                </a:solidFill>
              </a:rPr>
              <a:t>الصحة والبيئة </a:t>
            </a:r>
            <a:endParaRPr lang="ar-SA" sz="2800" b="1" dirty="0">
              <a:solidFill>
                <a:srgbClr val="E6517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33593" y="4596199"/>
            <a:ext cx="328846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rgbClr val="E65171"/>
                </a:solidFill>
              </a:rPr>
              <a:t>أهداف الدرس </a:t>
            </a:r>
            <a:endParaRPr lang="ar-SA" sz="6000" b="1" dirty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14" y="1524145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482" y="1624193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7932156" y="4093057"/>
            <a:ext cx="1824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تأثير التقنية عن البيئة 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756670" y="4044913"/>
            <a:ext cx="2066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تقنيات العرض الجديدة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177" y="1717590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340883" y="4077009"/>
            <a:ext cx="2403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التأثيرات البيئية للتقنية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605" y="1524145"/>
            <a:ext cx="2927802" cy="2778404"/>
          </a:xfrm>
          <a:prstGeom prst="rect">
            <a:avLst/>
          </a:prstGeom>
        </p:spPr>
      </p:pic>
      <p:sp>
        <p:nvSpPr>
          <p:cNvPr id="11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3124759" y="4044913"/>
            <a:ext cx="2192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تقليل النفايات الرقمية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6" y="1510544"/>
            <a:ext cx="2927802" cy="2778404"/>
          </a:xfrm>
          <a:prstGeom prst="rect">
            <a:avLst/>
          </a:prstGeom>
        </p:spPr>
      </p:pic>
      <p:sp>
        <p:nvSpPr>
          <p:cNvPr id="16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908635" y="4054222"/>
            <a:ext cx="2192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المشاكل الصحية لاستخدام التقنية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69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1385</TotalTime>
  <Words>383</Words>
  <Application>Microsoft Office PowerPoint</Application>
  <PresentationFormat>Widescreen</PresentationFormat>
  <Paragraphs>134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微软雅黑</vt:lpstr>
      <vt:lpstr>Arial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雷锋PPT网www.lfppt.com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lastModifiedBy>asus</cp:lastModifiedBy>
  <cp:revision>140</cp:revision>
  <dcterms:created xsi:type="dcterms:W3CDTF">2017-08-18T03:02:00Z</dcterms:created>
  <dcterms:modified xsi:type="dcterms:W3CDTF">2022-01-14T00:04:31Z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