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1"/>
  </p:notesMasterIdLst>
  <p:sldIdLst>
    <p:sldId id="316" r:id="rId2"/>
    <p:sldId id="293" r:id="rId3"/>
    <p:sldId id="317" r:id="rId4"/>
    <p:sldId id="265" r:id="rId5"/>
    <p:sldId id="277" r:id="rId6"/>
    <p:sldId id="318" r:id="rId7"/>
    <p:sldId id="296" r:id="rId8"/>
    <p:sldId id="319" r:id="rId9"/>
    <p:sldId id="276" r:id="rId10"/>
    <p:sldId id="320" r:id="rId11"/>
    <p:sldId id="321" r:id="rId12"/>
    <p:sldId id="322" r:id="rId13"/>
    <p:sldId id="323" r:id="rId14"/>
    <p:sldId id="324" r:id="rId15"/>
    <p:sldId id="325" r:id="rId16"/>
    <p:sldId id="326" r:id="rId17"/>
    <p:sldId id="327" r:id="rId18"/>
    <p:sldId id="328" r:id="rId19"/>
    <p:sldId id="299" r:id="rId20"/>
    <p:sldId id="329" r:id="rId21"/>
    <p:sldId id="330" r:id="rId22"/>
    <p:sldId id="331" r:id="rId23"/>
    <p:sldId id="332" r:id="rId24"/>
    <p:sldId id="333" r:id="rId25"/>
    <p:sldId id="334" r:id="rId26"/>
    <p:sldId id="314" r:id="rId27"/>
    <p:sldId id="335" r:id="rId28"/>
    <p:sldId id="313" r:id="rId29"/>
    <p:sldId id="315" r:id="rId30"/>
  </p:sldIdLst>
  <p:sldSz cx="12192000" cy="6858000"/>
  <p:notesSz cx="6858000" cy="9144000"/>
  <p:custDataLst>
    <p:tags r:id="rId32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5171"/>
    <a:srgbClr val="135E81"/>
    <a:srgbClr val="0C132B"/>
    <a:srgbClr val="4D6B9C"/>
    <a:srgbClr val="273045"/>
    <a:srgbClr val="EFEFEF"/>
    <a:srgbClr val="641A31"/>
    <a:srgbClr val="4B70A1"/>
    <a:srgbClr val="5B1932"/>
    <a:srgbClr val="5EB44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E929F9F4-4A8F-4326-A1B4-22849713DDAB}" styleName="Dark Style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53" autoAdjust="0"/>
    <p:restoredTop sz="94660"/>
  </p:normalViewPr>
  <p:slideViewPr>
    <p:cSldViewPr snapToGrid="0">
      <p:cViewPr varScale="1">
        <p:scale>
          <a:sx n="64" d="100"/>
          <a:sy n="64" d="100"/>
        </p:scale>
        <p:origin x="984" y="54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5366AC-A6EA-45C7-9B3F-8AF4AF971851}" type="datetimeFigureOut">
              <a:rPr lang="zh-CN" altLang="en-US" smtClean="0"/>
              <a:t>2022/1/2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27224F-04A4-436F-8146-80EAE4C73B9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90367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27224F-04A4-436F-8146-80EAE4C73B9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64656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27224F-04A4-436F-8146-80EAE4C73B9D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52059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27224F-04A4-436F-8146-80EAE4C73B9D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00409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27224F-04A4-436F-8146-80EAE4C73B9D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0417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27224F-04A4-436F-8146-80EAE4C73B9D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00137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27224F-04A4-436F-8146-80EAE4C73B9D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12934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27224F-04A4-436F-8146-80EAE4C73B9D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08967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27224F-04A4-436F-8146-80EAE4C73B9D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578425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27224F-04A4-436F-8146-80EAE4C73B9D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879853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27224F-04A4-436F-8146-80EAE4C73B9D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277244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27224F-04A4-436F-8146-80EAE4C73B9D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68373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27224F-04A4-436F-8146-80EAE4C73B9D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07506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27224F-04A4-436F-8146-80EAE4C73B9D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514319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27224F-04A4-436F-8146-80EAE4C73B9D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811339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27224F-04A4-436F-8146-80EAE4C73B9D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438059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27224F-04A4-436F-8146-80EAE4C73B9D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071071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27224F-04A4-436F-8146-80EAE4C73B9D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681844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27224F-04A4-436F-8146-80EAE4C73B9D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836647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27224F-04A4-436F-8146-80EAE4C73B9D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223255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https://youtu.be/Ifuuca-7S-s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27224F-04A4-436F-8146-80EAE4C73B9D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275718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https://www.liveworksheets.com/bh2743830sn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27224F-04A4-436F-8146-80EAE4C73B9D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744637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27224F-04A4-436F-8146-80EAE4C73B9D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09563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27224F-04A4-436F-8146-80EAE4C73B9D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006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27224F-04A4-436F-8146-80EAE4C73B9D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83020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27224F-04A4-436F-8146-80EAE4C73B9D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99611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https://youtu.be/A9KtuSv-nVk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27224F-04A4-436F-8146-80EAE4C73B9D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47594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27224F-04A4-436F-8146-80EAE4C73B9D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9070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27224F-04A4-436F-8146-80EAE4C73B9D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10770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https://www.liveworksheets.com/tr2722462bz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27224F-04A4-436F-8146-80EAE4C73B9D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63883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>
            <a:extLst>
              <a:ext uri="{FF2B5EF4-FFF2-40B4-BE49-F238E27FC236}">
                <a16:creationId xmlns:a16="http://schemas.microsoft.com/office/drawing/2014/main" id="{CD460A12-9FA4-42A3-8154-6A3DBA61731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12190413" cy="6854825"/>
          </a:xfrm>
          <a:prstGeom prst="rect">
            <a:avLst/>
          </a:prstGeom>
          <a:solidFill>
            <a:srgbClr val="0C132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3" name="图片 2" descr="图片包含 物体&#10;&#10;已生成高可信度的说明">
            <a:extLst>
              <a:ext uri="{FF2B5EF4-FFF2-40B4-BE49-F238E27FC236}">
                <a16:creationId xmlns:a16="http://schemas.microsoft.com/office/drawing/2014/main" id="{DFAABF29-1E0B-4D0B-990E-FFEB9E16AC7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4628" y="0"/>
            <a:ext cx="9726930" cy="6858000"/>
          </a:xfrm>
          <a:prstGeom prst="rect">
            <a:avLst/>
          </a:prstGeom>
        </p:spPr>
      </p:pic>
      <p:sp>
        <p:nvSpPr>
          <p:cNvPr id="4" name="文本框 3"/>
          <p:cNvSpPr txBox="1"/>
          <p:nvPr userDrawn="1"/>
        </p:nvSpPr>
        <p:spPr>
          <a:xfrm>
            <a:off x="1909192" y="2652141"/>
            <a:ext cx="740664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900" dirty="0">
                <a:noFill/>
                <a:effectLst>
                  <a:outerShdw sx="1000" sy="1000" algn="ctr" rotWithShape="0">
                    <a:schemeClr val="tx1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雷锋</a:t>
            </a:r>
            <a:r>
              <a:rPr lang="en-US" altLang="zh-CN" sz="900" dirty="0">
                <a:noFill/>
                <a:effectLst>
                  <a:outerShdw sx="1000" sy="1000" algn="ctr" rotWithShape="0">
                    <a:schemeClr val="tx1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900" dirty="0">
                <a:noFill/>
                <a:effectLst>
                  <a:outerShdw sx="1000" sy="1000" algn="ctr" rotWithShape="0">
                    <a:schemeClr val="tx1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网</a:t>
            </a:r>
            <a:r>
              <a:rPr lang="en-US" altLang="zh-CN" sz="900" dirty="0">
                <a:noFill/>
                <a:effectLst>
                  <a:outerShdw sx="1000" sy="1000" algn="ctr" rotWithShape="0">
                    <a:schemeClr val="tx1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-WWW.LFPPT.COM</a:t>
            </a:r>
            <a:r>
              <a:rPr lang="zh-CN" altLang="en-US" sz="900" dirty="0">
                <a:noFill/>
                <a:effectLst>
                  <a:outerShdw sx="1000" sy="1000" algn="ctr" rotWithShape="0">
                    <a:schemeClr val="tx1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免费</a:t>
            </a:r>
            <a:r>
              <a:rPr lang="en-US" altLang="zh-CN" sz="900" dirty="0">
                <a:noFill/>
                <a:effectLst>
                  <a:outerShdw sx="1000" sy="1000" algn="ctr" rotWithShape="0">
                    <a:schemeClr val="tx1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900" dirty="0">
                <a:noFill/>
                <a:effectLst>
                  <a:outerShdw sx="1000" sy="1000" algn="ctr" rotWithShape="0">
                    <a:schemeClr val="tx1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模板下载，精品</a:t>
            </a:r>
            <a:r>
              <a:rPr lang="en-US" altLang="zh-CN" sz="900" dirty="0">
                <a:noFill/>
                <a:effectLst>
                  <a:outerShdw sx="1000" sy="1000" algn="ctr" rotWithShape="0">
                    <a:schemeClr val="tx1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900" dirty="0">
                <a:noFill/>
                <a:effectLst>
                  <a:outerShdw sx="1000" sy="1000" algn="ctr" rotWithShape="0">
                    <a:schemeClr val="tx1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模板，雷锋</a:t>
            </a:r>
            <a:r>
              <a:rPr lang="en-US" altLang="zh-CN" sz="900" dirty="0">
                <a:noFill/>
                <a:effectLst>
                  <a:outerShdw sx="1000" sy="1000" algn="ctr" rotWithShape="0">
                    <a:schemeClr val="tx1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900" dirty="0">
                <a:noFill/>
                <a:effectLst>
                  <a:outerShdw sx="1000" sy="1000" algn="ctr" rotWithShape="0">
                    <a:schemeClr val="tx1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网</a:t>
            </a:r>
            <a:r>
              <a:rPr lang="en-US" altLang="zh-CN" sz="900" dirty="0">
                <a:noFill/>
                <a:effectLst>
                  <a:outerShdw sx="1000" sy="1000" algn="ctr" rotWithShape="0">
                    <a:schemeClr val="tx1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-WWW.LFPPT.COM</a:t>
            </a:r>
            <a:r>
              <a:rPr lang="zh-CN" altLang="en-US" sz="900" dirty="0">
                <a:noFill/>
                <a:effectLst>
                  <a:outerShdw sx="1000" sy="1000" algn="ctr" rotWithShape="0">
                    <a:schemeClr val="tx1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每天更新</a:t>
            </a:r>
            <a:r>
              <a:rPr lang="en-US" altLang="zh-CN" sz="900" dirty="0">
                <a:noFill/>
                <a:effectLst>
                  <a:outerShdw sx="1000" sy="1000" algn="ctr" rotWithShape="0">
                    <a:schemeClr val="tx1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900" dirty="0">
                <a:noFill/>
                <a:effectLst>
                  <a:outerShdw sx="1000" sy="1000" algn="ctr" rotWithShape="0">
                    <a:schemeClr val="tx1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模板</a:t>
            </a:r>
          </a:p>
        </p:txBody>
      </p:sp>
    </p:spTree>
  </p:cSld>
  <p:clrMapOvr>
    <a:masterClrMapping/>
  </p:clrMapOvr>
  <p:transition spd="slow" advClick="0" advTm="2000">
    <p:cove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458657"/>
      </p:ext>
    </p:extLst>
  </p:cSld>
  <p:clrMapOvr>
    <a:masterClrMapping/>
  </p:clrMapOvr>
  <p:transition spd="slow" advClick="0" advTm="2000">
    <p:cover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ransition spd="slow" advClick="0" advTm="2000">
    <p:cover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hyperlink" Target="https://classroomscreen.com/app/wv1/a64489a7-7ac7-439e-aace-cb88c7c0acc4" TargetMode="Externa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3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3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eg"/><Relationship Id="rId5" Type="http://schemas.openxmlformats.org/officeDocument/2006/relationships/image" Target="../media/image25.png"/><Relationship Id="rId10" Type="http://schemas.openxmlformats.org/officeDocument/2006/relationships/image" Target="../media/image29.png"/><Relationship Id="rId4" Type="http://schemas.openxmlformats.org/officeDocument/2006/relationships/image" Target="../media/image15.png"/><Relationship Id="rId9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png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png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png"/><Relationship Id="rId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png"/><Relationship Id="rId4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png"/><Relationship Id="rId4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notesSlide" Target="../notesSlides/notesSlide27.xml"/><Relationship Id="rId9" Type="http://schemas.openxmlformats.org/officeDocument/2006/relationships/image" Target="../media/image4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hyperlink" Target="https://www.liveworksheets.com/bh2743830sn" TargetMode="External"/><Relationship Id="rId4" Type="http://schemas.openxmlformats.org/officeDocument/2006/relationships/image" Target="../media/image3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0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hyperlink" Target="https://www.liveworksheets.com/tr2722462bz" TargetMode="Externa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6FCDBD6D-7259-49E4-A9DD-9C8911065C0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69049" y="2518347"/>
            <a:ext cx="3122950" cy="397076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9EAA7DC-4E4D-4113-84B6-9B9AE7A66E7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42351" y="-30673"/>
            <a:ext cx="1106482" cy="79912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DE0FC02F-F880-424A-B4B6-2A6BBFEBC77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579" y="6188893"/>
            <a:ext cx="1106482" cy="799125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749508" y="1013634"/>
            <a:ext cx="8109679" cy="4982432"/>
          </a:xfrm>
          <a:prstGeom prst="roundRect">
            <a:avLst/>
          </a:prstGeom>
          <a:solidFill>
            <a:srgbClr val="0C132B"/>
          </a:solidFill>
          <a:ln>
            <a:solidFill>
              <a:srgbClr val="0C13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3600" b="1" dirty="0" smtClean="0">
              <a:solidFill>
                <a:srgbClr val="FFC000"/>
              </a:solidFill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1677072"/>
              </p:ext>
            </p:extLst>
          </p:nvPr>
        </p:nvGraphicFramePr>
        <p:xfrm>
          <a:off x="1234268" y="372389"/>
          <a:ext cx="6079874" cy="5640508"/>
        </p:xfrm>
        <a:graphic>
          <a:graphicData uri="http://schemas.openxmlformats.org/drawingml/2006/table">
            <a:tbl>
              <a:tblPr rtl="1" firstRow="1" bandRow="1">
                <a:tableStyleId>{5202B0CA-FC54-4496-8BCA-5EF66A818D29}</a:tableStyleId>
              </a:tblPr>
              <a:tblGrid>
                <a:gridCol w="2105714">
                  <a:extLst>
                    <a:ext uri="{9D8B030D-6E8A-4147-A177-3AD203B41FA5}">
                      <a16:colId xmlns:a16="http://schemas.microsoft.com/office/drawing/2014/main" val="4237904607"/>
                    </a:ext>
                  </a:extLst>
                </a:gridCol>
                <a:gridCol w="1303525">
                  <a:extLst>
                    <a:ext uri="{9D8B030D-6E8A-4147-A177-3AD203B41FA5}">
                      <a16:colId xmlns:a16="http://schemas.microsoft.com/office/drawing/2014/main" val="3519128465"/>
                    </a:ext>
                  </a:extLst>
                </a:gridCol>
                <a:gridCol w="1367111">
                  <a:extLst>
                    <a:ext uri="{9D8B030D-6E8A-4147-A177-3AD203B41FA5}">
                      <a16:colId xmlns:a16="http://schemas.microsoft.com/office/drawing/2014/main" val="2094644862"/>
                    </a:ext>
                  </a:extLst>
                </a:gridCol>
                <a:gridCol w="1303524">
                  <a:extLst>
                    <a:ext uri="{9D8B030D-6E8A-4147-A177-3AD203B41FA5}">
                      <a16:colId xmlns:a16="http://schemas.microsoft.com/office/drawing/2014/main" val="636736995"/>
                    </a:ext>
                  </a:extLst>
                </a:gridCol>
              </a:tblGrid>
              <a:tr h="1112947">
                <a:tc>
                  <a:txBody>
                    <a:bodyPr/>
                    <a:lstStyle/>
                    <a:p>
                      <a:pPr algn="ctr" rtl="1"/>
                      <a:r>
                        <a:rPr lang="ar-SA" sz="2800" dirty="0" smtClean="0"/>
                        <a:t> </a:t>
                      </a:r>
                    </a:p>
                    <a:p>
                      <a:pPr algn="ctr" rtl="1"/>
                      <a:r>
                        <a:rPr lang="ar-SA" sz="2800" dirty="0" smtClean="0"/>
                        <a:t>الفقرات </a:t>
                      </a:r>
                      <a:endParaRPr lang="ar-SA" sz="2800" b="1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rtl="1"/>
                      <a:endParaRPr lang="ar-SA" sz="2800" baseline="0" dirty="0" smtClean="0"/>
                    </a:p>
                    <a:p>
                      <a:pPr algn="ctr" rtl="1"/>
                      <a:r>
                        <a:rPr lang="ar-SA" sz="2800" baseline="0" dirty="0" smtClean="0"/>
                        <a:t> اختاري الإجابة الصحيحة </a:t>
                      </a:r>
                      <a:endParaRPr lang="ar-SA" sz="2800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8273883"/>
                  </a:ext>
                </a:extLst>
              </a:tr>
              <a:tr h="1112947">
                <a:tc>
                  <a:txBody>
                    <a:bodyPr/>
                    <a:lstStyle/>
                    <a:p>
                      <a:pPr algn="r" rtl="1"/>
                      <a:r>
                        <a:rPr lang="ar-SA" b="1" dirty="0" smtClean="0"/>
                        <a:t>هو</a:t>
                      </a:r>
                      <a:r>
                        <a:rPr lang="ar-SA" b="1" baseline="0" dirty="0" smtClean="0"/>
                        <a:t> جهاز يمكنه قياس التغير في العوامل البيئية المحيطة ..</a:t>
                      </a:r>
                      <a:endParaRPr lang="ar-SA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ar-SA" b="1" dirty="0" smtClean="0"/>
                        <a:t>أنظمة المراقبة </a:t>
                      </a:r>
                      <a:endParaRPr lang="ar-SA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ar-SA" b="1" dirty="0" smtClean="0"/>
                        <a:t>أنظمة التحكم </a:t>
                      </a:r>
                      <a:endParaRPr lang="ar-SA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ar-SA" b="1" dirty="0" smtClean="0"/>
                        <a:t>المستشعرات </a:t>
                      </a:r>
                      <a:endParaRPr lang="ar-SA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27576896"/>
                  </a:ext>
                </a:extLst>
              </a:tr>
              <a:tr h="1112947">
                <a:tc>
                  <a:txBody>
                    <a:bodyPr/>
                    <a:lstStyle/>
                    <a:p>
                      <a:pPr algn="r" rtl="1"/>
                      <a:endParaRPr lang="ar-SA" b="1" dirty="0" smtClean="0"/>
                    </a:p>
                    <a:p>
                      <a:pPr algn="r" rtl="1"/>
                      <a:r>
                        <a:rPr lang="ar-SA" b="1" dirty="0" smtClean="0"/>
                        <a:t>التلفزيون </a:t>
                      </a:r>
                      <a:r>
                        <a:rPr lang="ar-SA" b="1" dirty="0" smtClean="0"/>
                        <a:t>مثال على نظام تحكم </a:t>
                      </a:r>
                      <a:endParaRPr lang="ar-SA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endParaRPr lang="ar-SA" b="1" dirty="0" smtClean="0"/>
                    </a:p>
                    <a:p>
                      <a:pPr algn="r" rtl="1"/>
                      <a:r>
                        <a:rPr lang="ar-SA" b="1" dirty="0" smtClean="0"/>
                        <a:t>   مغلق </a:t>
                      </a:r>
                      <a:endParaRPr lang="ar-SA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endParaRPr lang="ar-SA" b="1" dirty="0" smtClean="0"/>
                    </a:p>
                    <a:p>
                      <a:pPr algn="r" rtl="1"/>
                      <a:r>
                        <a:rPr lang="ar-SA" b="1" baseline="0" dirty="0"/>
                        <a:t> </a:t>
                      </a:r>
                      <a:r>
                        <a:rPr lang="ar-SA" b="1" baseline="0" dirty="0" smtClean="0"/>
                        <a:t>  مفتوح </a:t>
                      </a:r>
                      <a:endParaRPr lang="ar-SA" b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endParaRPr lang="ar-SA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29425042"/>
                  </a:ext>
                </a:extLst>
              </a:tr>
              <a:tr h="1112947">
                <a:tc>
                  <a:txBody>
                    <a:bodyPr/>
                    <a:lstStyle/>
                    <a:p>
                      <a:pPr algn="r" rtl="1"/>
                      <a:r>
                        <a:rPr lang="ar-SA" b="1" dirty="0" smtClean="0"/>
                        <a:t>تحتوي</a:t>
                      </a:r>
                      <a:r>
                        <a:rPr lang="ar-SA" b="1" baseline="0" dirty="0" smtClean="0"/>
                        <a:t> </a:t>
                      </a:r>
                      <a:r>
                        <a:rPr lang="ar-SA" b="1" baseline="0" smtClean="0"/>
                        <a:t>الهواتف المحمولة </a:t>
                      </a:r>
                      <a:r>
                        <a:rPr lang="ar-SA" b="1" baseline="0" dirty="0" smtClean="0"/>
                        <a:t>وأجهزة التلفاز الذكي على مستشعر ......</a:t>
                      </a:r>
                      <a:endParaRPr lang="ar-SA" b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 smtClean="0"/>
                        <a:t> مستشعر الإضاءة</a:t>
                      </a:r>
                      <a:r>
                        <a:rPr lang="ar-SA" b="1" baseline="0" dirty="0" smtClean="0"/>
                        <a:t> </a:t>
                      </a:r>
                      <a:endParaRPr lang="ar-SA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ar-SA" b="1" dirty="0" smtClean="0"/>
                        <a:t> مستشعر تحديد المواقع</a:t>
                      </a:r>
                      <a:r>
                        <a:rPr lang="ar-SA" b="1" baseline="0" dirty="0" smtClean="0"/>
                        <a:t> </a:t>
                      </a:r>
                      <a:endParaRPr lang="ar-SA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ar-SA" b="1" dirty="0" smtClean="0"/>
                        <a:t> مستشعر الضغط </a:t>
                      </a:r>
                      <a:endParaRPr lang="ar-SA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4912839"/>
                  </a:ext>
                </a:extLst>
              </a:tr>
              <a:tr h="1112947">
                <a:tc>
                  <a:txBody>
                    <a:bodyPr/>
                    <a:lstStyle/>
                    <a:p>
                      <a:pPr algn="r" rtl="1"/>
                      <a:r>
                        <a:rPr lang="ar-SA" b="1" dirty="0" smtClean="0"/>
                        <a:t>نظام تحكم </a:t>
                      </a:r>
                      <a:r>
                        <a:rPr lang="ar-SA" b="1" dirty="0" smtClean="0"/>
                        <a:t>يفتقر</a:t>
                      </a:r>
                      <a:r>
                        <a:rPr lang="ar-SA" b="1" baseline="0" dirty="0" smtClean="0"/>
                        <a:t> القدرة على التعامل مع التغيرات المحتملة في الظروف المحيطة </a:t>
                      </a:r>
                      <a:endParaRPr lang="ar-SA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ar-SA" b="1" dirty="0" smtClean="0"/>
                        <a:t> مغلق </a:t>
                      </a:r>
                      <a:endParaRPr lang="ar-SA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ar-SA" b="1" dirty="0" smtClean="0"/>
                        <a:t>   مفتوح </a:t>
                      </a:r>
                      <a:endParaRPr lang="ar-SA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endParaRPr lang="ar-SA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6015456"/>
                  </a:ext>
                </a:extLst>
              </a:tr>
            </a:tbl>
          </a:graphicData>
        </a:graphic>
      </p:graphicFrame>
      <p:graphicFrame>
        <p:nvGraphicFramePr>
          <p:cNvPr id="11" name="عنصر نائب للمحتوى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07666804"/>
              </p:ext>
            </p:extLst>
          </p:nvPr>
        </p:nvGraphicFramePr>
        <p:xfrm>
          <a:off x="7697207" y="293084"/>
          <a:ext cx="4251626" cy="1645740"/>
        </p:xfrm>
        <a:graphic>
          <a:graphicData uri="http://schemas.openxmlformats.org/drawingml/2006/table">
            <a:tbl>
              <a:tblPr rtl="1" firstRow="1" bandRow="1">
                <a:tableStyleId>{5202B0CA-FC54-4496-8BCA-5EF66A818D29}</a:tableStyleId>
              </a:tblPr>
              <a:tblGrid>
                <a:gridCol w="10629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156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981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7328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65654">
                <a:tc gridSpan="4">
                  <a:txBody>
                    <a:bodyPr/>
                    <a:lstStyle/>
                    <a:p>
                      <a:pPr algn="ctr" rtl="1"/>
                      <a:r>
                        <a:rPr lang="ar-SA" sz="3600" b="1" dirty="0" smtClean="0"/>
                        <a:t>مراجعة الدرس السابق </a:t>
                      </a:r>
                      <a:endParaRPr lang="ar-SA" sz="3600" b="1" dirty="0">
                        <a:solidFill>
                          <a:srgbClr val="002060"/>
                        </a:solidFill>
                      </a:endParaRPr>
                    </a:p>
                  </a:txBody>
                  <a:tcPr marL="91445" marR="91445" marT="45690" marB="45690"/>
                </a:tc>
                <a:tc hMerge="1">
                  <a:txBody>
                    <a:bodyPr/>
                    <a:lstStyle/>
                    <a:p>
                      <a:endParaRPr lang="ar-SA"/>
                    </a:p>
                  </a:txBody>
                  <a:tcPr marL="91445" marR="91445" marT="45690" marB="45690">
                    <a:solidFill>
                      <a:srgbClr val="FA98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ar-SA" dirty="0"/>
                    </a:p>
                  </a:txBody>
                  <a:tcPr marL="91445" marR="91445" marT="45690" marB="45690">
                    <a:solidFill>
                      <a:srgbClr val="FA98BD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1"/>
                      <a:endParaRPr lang="ar-SA" sz="1800" dirty="0"/>
                    </a:p>
                  </a:txBody>
                  <a:tcPr marL="91445" marR="91445" marT="45690" marB="45690">
                    <a:solidFill>
                      <a:srgbClr val="FA98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654">
                <a:tc>
                  <a:txBody>
                    <a:bodyPr/>
                    <a:lstStyle/>
                    <a:p>
                      <a:pPr algn="ctr" rtl="1"/>
                      <a:r>
                        <a:rPr lang="ar-SA" sz="1800" b="1" dirty="0" smtClean="0"/>
                        <a:t>مدته</a:t>
                      </a:r>
                      <a:endParaRPr lang="ar-SA" sz="1800" b="1" dirty="0"/>
                    </a:p>
                  </a:txBody>
                  <a:tcPr marL="91445" marR="91445" marT="45690" marB="45690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1800" b="1" dirty="0" smtClean="0"/>
                        <a:t>5د</a:t>
                      </a:r>
                      <a:endParaRPr lang="ar-SA" sz="1800" b="1" dirty="0"/>
                    </a:p>
                  </a:txBody>
                  <a:tcPr marL="91445" marR="91445" marT="45690" marB="45690"/>
                </a:tc>
                <a:tc>
                  <a:txBody>
                    <a:bodyPr/>
                    <a:lstStyle/>
                    <a:p>
                      <a:pPr algn="ctr" rtl="1"/>
                      <a:endParaRPr lang="ar-SA" sz="1800" b="1" dirty="0"/>
                    </a:p>
                  </a:txBody>
                  <a:tcPr marL="91445" marR="91445" marT="45690" marB="45690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1800" b="1" dirty="0" smtClean="0"/>
                        <a:t>فردي</a:t>
                      </a:r>
                      <a:endParaRPr lang="ar-SA" sz="1800" b="1" dirty="0"/>
                    </a:p>
                  </a:txBody>
                  <a:tcPr marL="91445" marR="91445" marT="45690" marB="456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654">
                <a:tc gridSpan="2"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800" b="1" dirty="0" smtClean="0"/>
                        <a:t>يتم اختيار طالبة باستخدام</a:t>
                      </a:r>
                      <a:r>
                        <a:rPr lang="ar-SA" sz="1800" b="1" baseline="0" dirty="0" smtClean="0"/>
                        <a:t> </a:t>
                      </a:r>
                      <a:r>
                        <a:rPr lang="ar-SA" sz="1800" b="1" dirty="0" smtClean="0"/>
                        <a:t>موقع</a:t>
                      </a:r>
                    </a:p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dirty="0" smtClean="0">
                        <a:solidFill>
                          <a:srgbClr val="FF7995"/>
                        </a:solidFill>
                      </a:endParaRPr>
                    </a:p>
                  </a:txBody>
                  <a:tcPr marL="91445" marR="91445" marT="45690" marB="45690"/>
                </a:tc>
                <a:tc hMerge="1"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1"/>
                      <a:endParaRPr lang="ar-SA" sz="1800" b="1" dirty="0">
                        <a:solidFill>
                          <a:schemeClr val="tx1"/>
                        </a:solidFill>
                      </a:endParaRPr>
                    </a:p>
                  </a:txBody>
                  <a:tcPr marL="91445" marR="91445" marT="45690" marB="45690"/>
                </a:tc>
                <a:tc hMerge="1"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2" name="Picture 11">
            <a:hlinkClick r:id="rId5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81890" y="1427591"/>
            <a:ext cx="1194333" cy="449512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356883" y="1562502"/>
            <a:ext cx="1229194" cy="955845"/>
          </a:xfrm>
          <a:prstGeom prst="rect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r-SA"/>
          </a:p>
        </p:txBody>
      </p:sp>
      <p:sp>
        <p:nvSpPr>
          <p:cNvPr id="15" name="Rectangle 14"/>
          <p:cNvSpPr/>
          <p:nvPr/>
        </p:nvSpPr>
        <p:spPr>
          <a:xfrm>
            <a:off x="2586077" y="2602900"/>
            <a:ext cx="1229194" cy="1079292"/>
          </a:xfrm>
          <a:prstGeom prst="rect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r-SA"/>
          </a:p>
        </p:txBody>
      </p:sp>
      <p:sp>
        <p:nvSpPr>
          <p:cNvPr id="16" name="Rectangle 15"/>
          <p:cNvSpPr/>
          <p:nvPr/>
        </p:nvSpPr>
        <p:spPr>
          <a:xfrm>
            <a:off x="3869861" y="3682192"/>
            <a:ext cx="1229194" cy="1024719"/>
          </a:xfrm>
          <a:prstGeom prst="rect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r-SA"/>
          </a:p>
        </p:txBody>
      </p:sp>
      <p:sp>
        <p:nvSpPr>
          <p:cNvPr id="17" name="Rectangle 16"/>
          <p:cNvSpPr/>
          <p:nvPr/>
        </p:nvSpPr>
        <p:spPr>
          <a:xfrm>
            <a:off x="2669171" y="4811842"/>
            <a:ext cx="1229194" cy="1079292"/>
          </a:xfrm>
          <a:prstGeom prst="rect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26243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798524B-2961-4FCF-8337-4C4EA39D177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106482" cy="79912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AC91643A-9A73-44F4-957F-B0D853FD585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619" y="2659296"/>
            <a:ext cx="4171381" cy="4198704"/>
          </a:xfrm>
          <a:prstGeom prst="rect">
            <a:avLst/>
          </a:prstGeom>
        </p:spPr>
      </p:pic>
      <p:graphicFrame>
        <p:nvGraphicFramePr>
          <p:cNvPr id="8" name="عنصر نائب للمحتوى 3"/>
          <p:cNvGraphicFramePr>
            <a:graphicFrameLocks/>
          </p:cNvGraphicFramePr>
          <p:nvPr>
            <p:extLst/>
          </p:nvPr>
        </p:nvGraphicFramePr>
        <p:xfrm>
          <a:off x="239841" y="113415"/>
          <a:ext cx="9069050" cy="1158060"/>
        </p:xfrm>
        <a:graphic>
          <a:graphicData uri="http://schemas.openxmlformats.org/drawingml/2006/table">
            <a:tbl>
              <a:tblPr rtl="1" firstRow="1" bandRow="1">
                <a:tableStyleId>{5202B0CA-FC54-4496-8BCA-5EF66A818D29}</a:tableStyleId>
              </a:tblPr>
              <a:tblGrid>
                <a:gridCol w="22672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112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0459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859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6565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/>
                      <a:r>
                        <a:rPr lang="ar-SA" sz="1800" dirty="0" smtClean="0"/>
                        <a:t>رقم النشاط</a:t>
                      </a:r>
                      <a:endParaRPr lang="ar-SA" sz="1800" b="1" dirty="0"/>
                    </a:p>
                  </a:txBody>
                  <a:tcPr marL="91445" marR="91445" marT="45690" marB="4569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/>
                      <a:r>
                        <a:rPr lang="ar-SA" sz="1800" dirty="0" smtClean="0"/>
                        <a:t>1</a:t>
                      </a:r>
                      <a:endParaRPr lang="ar-SA" sz="1800" b="1" dirty="0"/>
                    </a:p>
                  </a:txBody>
                  <a:tcPr marL="91445" marR="91445" marT="45690" marB="4569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/>
                      <a:r>
                        <a:rPr lang="ar-SA" sz="1800" dirty="0" smtClean="0"/>
                        <a:t>موضوع النشاط</a:t>
                      </a:r>
                      <a:endParaRPr lang="ar-SA" sz="1800" b="1" dirty="0"/>
                    </a:p>
                  </a:txBody>
                  <a:tcPr marL="91445" marR="91445" marT="45690" marB="4569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/>
                      <a:r>
                        <a:rPr lang="ar-SA" sz="1800" dirty="0" smtClean="0"/>
                        <a:t>تعلم الآلة</a:t>
                      </a:r>
                      <a:endParaRPr lang="ar-SA" sz="1800" b="1" dirty="0"/>
                    </a:p>
                  </a:txBody>
                  <a:tcPr marL="91445" marR="91445" marT="45690" marB="456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534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/>
                      <a:r>
                        <a:rPr lang="ar-SA" sz="2000" b="1" dirty="0" smtClean="0"/>
                        <a:t>مدة النشاط</a:t>
                      </a:r>
                      <a:endParaRPr lang="ar-SA" sz="2000" b="1" dirty="0"/>
                    </a:p>
                  </a:txBody>
                  <a:tcPr marL="91445" marR="91445" marT="45690" marB="4569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/>
                      <a:r>
                        <a:rPr lang="ar-SA" sz="2000" b="1" dirty="0" smtClean="0"/>
                        <a:t>3د</a:t>
                      </a:r>
                      <a:endParaRPr lang="ar-SA" sz="2000" b="1" dirty="0"/>
                    </a:p>
                  </a:txBody>
                  <a:tcPr marL="91445" marR="91445" marT="45690" marB="4569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/>
                      <a:r>
                        <a:rPr lang="ar-SA" sz="2000" b="1" dirty="0" smtClean="0"/>
                        <a:t>نوع النشاط</a:t>
                      </a:r>
                      <a:endParaRPr lang="ar-SA" sz="2000" b="1" dirty="0"/>
                    </a:p>
                  </a:txBody>
                  <a:tcPr marL="91445" marR="91445" marT="45690" marB="4569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/>
                      <a:r>
                        <a:rPr lang="ar-SA" sz="2000" b="1" dirty="0" smtClean="0"/>
                        <a:t>جماعي </a:t>
                      </a:r>
                      <a:endParaRPr lang="ar-SA" sz="2000" b="1" dirty="0"/>
                    </a:p>
                  </a:txBody>
                  <a:tcPr marL="91445" marR="91445" marT="45690" marB="456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654"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2000" b="1" dirty="0" smtClean="0"/>
                        <a:t>باستخدام استراتيجية (  </a:t>
                      </a:r>
                      <a:r>
                        <a:rPr lang="ar-SA" sz="2000" b="1" dirty="0" smtClean="0"/>
                        <a:t>القراءة الفعالة – </a:t>
                      </a:r>
                      <a:r>
                        <a:rPr lang="ar-SA" sz="2000" b="1" dirty="0" smtClean="0"/>
                        <a:t>الحوار</a:t>
                      </a:r>
                      <a:r>
                        <a:rPr lang="ar-SA" sz="2000" b="1" baseline="0" dirty="0" smtClean="0"/>
                        <a:t> والمناقشة </a:t>
                      </a:r>
                      <a:r>
                        <a:rPr lang="ar-SA" sz="2000" b="1" dirty="0" smtClean="0"/>
                        <a:t>)</a:t>
                      </a:r>
                      <a:r>
                        <a:rPr lang="ar-SA" sz="2000" b="1" baseline="0" dirty="0" smtClean="0"/>
                        <a:t> </a:t>
                      </a:r>
                      <a:r>
                        <a:rPr lang="ar-SA" sz="2000" b="1" baseline="0" dirty="0" smtClean="0"/>
                        <a:t>قومي بقراءة الكتاب ص 70</a:t>
                      </a:r>
                      <a:endParaRPr lang="ar-SA" sz="2000" b="1" dirty="0" smtClean="0">
                        <a:solidFill>
                          <a:srgbClr val="C00000"/>
                        </a:solidFill>
                      </a:endParaRPr>
                    </a:p>
                  </a:txBody>
                  <a:tcPr marL="91445" marR="91445" marT="45690" marB="45690"/>
                </a:tc>
                <a:tc hMerge="1"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rtl="1"/>
                      <a:endParaRPr lang="ar-SA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45" marR="91445" marT="45690" marB="45690"/>
                </a:tc>
                <a:tc hMerge="1"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9" name="Rounded Rectangle 8"/>
          <p:cNvSpPr/>
          <p:nvPr/>
        </p:nvSpPr>
        <p:spPr>
          <a:xfrm>
            <a:off x="239841" y="1618938"/>
            <a:ext cx="7780778" cy="4751882"/>
          </a:xfrm>
          <a:prstGeom prst="roundRect">
            <a:avLst/>
          </a:prstGeom>
          <a:solidFill>
            <a:srgbClr val="EFEFEF"/>
          </a:solidFill>
          <a:ln>
            <a:solidFill>
              <a:srgbClr val="2730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3" name="TextBox 12"/>
          <p:cNvSpPr txBox="1"/>
          <p:nvPr/>
        </p:nvSpPr>
        <p:spPr>
          <a:xfrm>
            <a:off x="239841" y="1993692"/>
            <a:ext cx="7301091" cy="36317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SA" sz="2800" b="1" dirty="0" smtClean="0">
                <a:solidFill>
                  <a:srgbClr val="E65171"/>
                </a:solidFill>
                <a:cs typeface="+mj-cs"/>
              </a:rPr>
              <a:t>الذكاء الاصطناعي :</a:t>
            </a:r>
          </a:p>
          <a:p>
            <a:pPr algn="r" rtl="1"/>
            <a:r>
              <a:rPr lang="ar-SA" sz="2400" b="1" dirty="0" smtClean="0">
                <a:cs typeface="+mj-cs"/>
              </a:rPr>
              <a:t>هو احد المجالات الحديثة للعلوم والتقنية ويرتكز على إنشاء آلات ذكية تعمل وتتفاعل مثل البشر </a:t>
            </a:r>
          </a:p>
          <a:p>
            <a:pPr algn="r" rtl="1"/>
            <a:endParaRPr lang="ar-SA" dirty="0">
              <a:cs typeface="+mj-cs"/>
            </a:endParaRPr>
          </a:p>
          <a:p>
            <a:pPr algn="r" rtl="1"/>
            <a:endParaRPr lang="ar-SA" dirty="0" smtClean="0">
              <a:cs typeface="+mj-cs"/>
            </a:endParaRPr>
          </a:p>
          <a:p>
            <a:pPr algn="r" rtl="1"/>
            <a:r>
              <a:rPr lang="ar-SA" sz="2800" b="1" dirty="0" smtClean="0">
                <a:solidFill>
                  <a:srgbClr val="E65171"/>
                </a:solidFill>
                <a:cs typeface="+mj-cs"/>
              </a:rPr>
              <a:t>تعلم الآلة :</a:t>
            </a:r>
          </a:p>
          <a:p>
            <a:pPr algn="r" rtl="1"/>
            <a:r>
              <a:rPr lang="ar-SA" sz="2400" b="1" dirty="0" smtClean="0"/>
              <a:t>مصطلح جديد </a:t>
            </a:r>
            <a:r>
              <a:rPr lang="ar-SA" sz="2400" b="1" dirty="0"/>
              <a:t>الذي يتم من خلاله انشاء خوارزميات يمكنها التعلم والقيام بتنبؤات </a:t>
            </a:r>
            <a:r>
              <a:rPr lang="ar-SA" sz="2400" b="1" dirty="0" smtClean="0"/>
              <a:t>او قرارات </a:t>
            </a:r>
            <a:r>
              <a:rPr lang="ar-SA" sz="2400" b="1" dirty="0"/>
              <a:t>بناء على بيانات </a:t>
            </a:r>
            <a:r>
              <a:rPr lang="ar-SA" sz="2400" b="1" dirty="0" smtClean="0"/>
              <a:t>تقوم بجمعها و </a:t>
            </a:r>
            <a:r>
              <a:rPr lang="ar-SA" sz="2400" b="1" dirty="0"/>
              <a:t>مدخلات أخرى </a:t>
            </a:r>
            <a:r>
              <a:rPr lang="ar-SA" sz="2400" b="1" dirty="0" smtClean="0"/>
              <a:t>يمكن  </a:t>
            </a:r>
            <a:r>
              <a:rPr lang="ar-SA" sz="2400" b="1" dirty="0" err="1" smtClean="0"/>
              <a:t>نمذجتها</a:t>
            </a:r>
            <a:r>
              <a:rPr lang="ar-SA" sz="2400" b="1" dirty="0" smtClean="0"/>
              <a:t> . </a:t>
            </a:r>
            <a:endParaRPr lang="ar-SA" sz="2400" b="1" dirty="0" smtClean="0">
              <a:cs typeface="+mj-cs"/>
            </a:endParaRPr>
          </a:p>
          <a:p>
            <a:pPr algn="r" rtl="1"/>
            <a:endParaRPr lang="ar-SA" dirty="0"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942395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798524B-2961-4FCF-8337-4C4EA39D177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106482" cy="79912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AC91643A-9A73-44F4-957F-B0D853FD585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619" y="2659296"/>
            <a:ext cx="4171381" cy="4198704"/>
          </a:xfrm>
          <a:prstGeom prst="rect">
            <a:avLst/>
          </a:prstGeom>
        </p:spPr>
      </p:pic>
      <p:graphicFrame>
        <p:nvGraphicFramePr>
          <p:cNvPr id="8" name="عنصر نائب للمحتوى 3"/>
          <p:cNvGraphicFramePr>
            <a:graphicFrameLocks/>
          </p:cNvGraphicFramePr>
          <p:nvPr>
            <p:extLst/>
          </p:nvPr>
        </p:nvGraphicFramePr>
        <p:xfrm>
          <a:off x="239841" y="113415"/>
          <a:ext cx="9069050" cy="1158060"/>
        </p:xfrm>
        <a:graphic>
          <a:graphicData uri="http://schemas.openxmlformats.org/drawingml/2006/table">
            <a:tbl>
              <a:tblPr rtl="1" firstRow="1" bandRow="1">
                <a:tableStyleId>{5202B0CA-FC54-4496-8BCA-5EF66A818D29}</a:tableStyleId>
              </a:tblPr>
              <a:tblGrid>
                <a:gridCol w="22672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112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0459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859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6565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/>
                      <a:r>
                        <a:rPr lang="ar-SA" sz="1800" dirty="0" smtClean="0"/>
                        <a:t>رقم النشاط</a:t>
                      </a:r>
                      <a:endParaRPr lang="ar-SA" sz="1800" b="1" dirty="0"/>
                    </a:p>
                  </a:txBody>
                  <a:tcPr marL="91445" marR="91445" marT="45690" marB="4569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/>
                      <a:r>
                        <a:rPr lang="ar-SA" sz="1800" dirty="0" smtClean="0"/>
                        <a:t>1</a:t>
                      </a:r>
                      <a:endParaRPr lang="ar-SA" sz="1800" b="1" dirty="0"/>
                    </a:p>
                  </a:txBody>
                  <a:tcPr marL="91445" marR="91445" marT="45690" marB="4569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/>
                      <a:r>
                        <a:rPr lang="ar-SA" sz="1800" dirty="0" smtClean="0"/>
                        <a:t>موضوع النشاط</a:t>
                      </a:r>
                      <a:endParaRPr lang="ar-SA" sz="1800" b="1" dirty="0"/>
                    </a:p>
                  </a:txBody>
                  <a:tcPr marL="91445" marR="91445" marT="45690" marB="4569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/>
                      <a:r>
                        <a:rPr lang="ar-SA" sz="1800" dirty="0" smtClean="0"/>
                        <a:t>تعلم الآلة</a:t>
                      </a:r>
                      <a:endParaRPr lang="ar-SA" sz="1800" b="1" dirty="0"/>
                    </a:p>
                  </a:txBody>
                  <a:tcPr marL="91445" marR="91445" marT="45690" marB="456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534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/>
                      <a:r>
                        <a:rPr lang="ar-SA" sz="2000" b="1" dirty="0" smtClean="0"/>
                        <a:t>مدة النشاط</a:t>
                      </a:r>
                      <a:endParaRPr lang="ar-SA" sz="2000" b="1" dirty="0"/>
                    </a:p>
                  </a:txBody>
                  <a:tcPr marL="91445" marR="91445" marT="45690" marB="4569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/>
                      <a:r>
                        <a:rPr lang="ar-SA" sz="2000" b="1" dirty="0" smtClean="0"/>
                        <a:t>3د</a:t>
                      </a:r>
                      <a:endParaRPr lang="ar-SA" sz="2000" b="1" dirty="0"/>
                    </a:p>
                  </a:txBody>
                  <a:tcPr marL="91445" marR="91445" marT="45690" marB="4569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/>
                      <a:r>
                        <a:rPr lang="ar-SA" sz="2000" b="1" dirty="0" smtClean="0"/>
                        <a:t>نوع النشاط</a:t>
                      </a:r>
                      <a:endParaRPr lang="ar-SA" sz="2000" b="1" dirty="0"/>
                    </a:p>
                  </a:txBody>
                  <a:tcPr marL="91445" marR="91445" marT="45690" marB="4569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/>
                      <a:r>
                        <a:rPr lang="ar-SA" sz="2000" b="1" dirty="0" smtClean="0"/>
                        <a:t>جماعي </a:t>
                      </a:r>
                      <a:endParaRPr lang="ar-SA" sz="2000" b="1" dirty="0"/>
                    </a:p>
                  </a:txBody>
                  <a:tcPr marL="91445" marR="91445" marT="45690" marB="456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654"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2000" b="1" dirty="0" smtClean="0"/>
                        <a:t>باستخدام استراتيجية (  </a:t>
                      </a:r>
                      <a:r>
                        <a:rPr lang="ar-SA" sz="2000" b="1" dirty="0" smtClean="0"/>
                        <a:t>القراءة الفعالة – </a:t>
                      </a:r>
                      <a:r>
                        <a:rPr lang="ar-SA" sz="2000" b="1" dirty="0" smtClean="0"/>
                        <a:t>الحوار</a:t>
                      </a:r>
                      <a:r>
                        <a:rPr lang="ar-SA" sz="2000" b="1" baseline="0" dirty="0" smtClean="0"/>
                        <a:t> والمناقشة </a:t>
                      </a:r>
                      <a:r>
                        <a:rPr lang="ar-SA" sz="2000" b="1" dirty="0" smtClean="0"/>
                        <a:t>)</a:t>
                      </a:r>
                      <a:r>
                        <a:rPr lang="ar-SA" sz="2000" b="1" baseline="0" dirty="0" smtClean="0"/>
                        <a:t> </a:t>
                      </a:r>
                      <a:r>
                        <a:rPr lang="ar-SA" sz="2000" b="1" baseline="0" dirty="0" smtClean="0"/>
                        <a:t>قومي بقراءة الكتاب ص 70</a:t>
                      </a:r>
                      <a:endParaRPr lang="ar-SA" sz="2000" b="1" dirty="0" smtClean="0">
                        <a:solidFill>
                          <a:srgbClr val="C00000"/>
                        </a:solidFill>
                      </a:endParaRPr>
                    </a:p>
                  </a:txBody>
                  <a:tcPr marL="91445" marR="91445" marT="45690" marB="45690"/>
                </a:tc>
                <a:tc hMerge="1"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rtl="1"/>
                      <a:endParaRPr lang="ar-SA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45" marR="91445" marT="45690" marB="45690"/>
                </a:tc>
                <a:tc hMerge="1"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9" name="Rounded Rectangle 8"/>
          <p:cNvSpPr/>
          <p:nvPr/>
        </p:nvSpPr>
        <p:spPr>
          <a:xfrm>
            <a:off x="239841" y="1618938"/>
            <a:ext cx="7780778" cy="4751882"/>
          </a:xfrm>
          <a:prstGeom prst="roundRect">
            <a:avLst/>
          </a:prstGeom>
          <a:solidFill>
            <a:srgbClr val="EFEFEF"/>
          </a:solidFill>
          <a:ln>
            <a:solidFill>
              <a:srgbClr val="2730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4576" y="1723869"/>
            <a:ext cx="6970427" cy="4512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775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798524B-2961-4FCF-8337-4C4EA39D177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106482" cy="79912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3AB6980-0F8C-4014-89CF-21B1287E5DA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3510" y="1666893"/>
            <a:ext cx="2927802" cy="277840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D28C0EE-79FC-4B11-89CD-D17DDE1CA23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01902" y="1574305"/>
            <a:ext cx="2947480" cy="2778404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612F34CC-5BD6-40D3-8B09-36A4D4E33C74}"/>
              </a:ext>
            </a:extLst>
          </p:cNvPr>
          <p:cNvSpPr/>
          <p:nvPr/>
        </p:nvSpPr>
        <p:spPr>
          <a:xfrm>
            <a:off x="5606198" y="4006645"/>
            <a:ext cx="357822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altLang="zh-CN" sz="3600" b="1" dirty="0" smtClean="0">
                <a:solidFill>
                  <a:srgbClr val="E6517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تطبيقات على تعلم الآلة</a:t>
            </a:r>
            <a:endParaRPr lang="zh-CN" altLang="en-US" sz="3600" b="1" dirty="0">
              <a:solidFill>
                <a:srgbClr val="E6517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A3DCBBFC-6159-4C07-BB6E-505D04F038F3}"/>
              </a:ext>
            </a:extLst>
          </p:cNvPr>
          <p:cNvSpPr/>
          <p:nvPr/>
        </p:nvSpPr>
        <p:spPr>
          <a:xfrm>
            <a:off x="9511694" y="4006646"/>
            <a:ext cx="165942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altLang="zh-CN" sz="3600" b="1" dirty="0" smtClean="0">
                <a:solidFill>
                  <a:srgbClr val="E6517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تعلم الآلة </a:t>
            </a:r>
            <a:endParaRPr lang="zh-CN" altLang="en-US" sz="3600" b="1" dirty="0">
              <a:solidFill>
                <a:srgbClr val="E6517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8543454" y="126348"/>
            <a:ext cx="3467725" cy="672777"/>
          </a:xfrm>
          <a:prstGeom prst="roundRect">
            <a:avLst/>
          </a:prstGeom>
          <a:solidFill>
            <a:srgbClr val="0C132B"/>
          </a:solidFill>
          <a:ln>
            <a:solidFill>
              <a:srgbClr val="0C13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b="1" dirty="0" smtClean="0">
                <a:solidFill>
                  <a:srgbClr val="E65171"/>
                </a:solidFill>
              </a:rPr>
              <a:t>أهداف الدرس : </a:t>
            </a:r>
            <a:endParaRPr lang="ar-SA" sz="4400" b="1" dirty="0">
              <a:solidFill>
                <a:srgbClr val="E65171"/>
              </a:solidFill>
            </a:endParaRPr>
          </a:p>
        </p:txBody>
      </p:sp>
      <p:pic>
        <p:nvPicPr>
          <p:cNvPr id="18" name="图片 6">
            <a:extLst>
              <a:ext uri="{FF2B5EF4-FFF2-40B4-BE49-F238E27FC236}">
                <a16:creationId xmlns:a16="http://schemas.microsoft.com/office/drawing/2014/main" id="{83AB6980-0F8C-4014-89CF-21B1287E5DA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1124" y="1666893"/>
            <a:ext cx="2927802" cy="2778404"/>
          </a:xfrm>
          <a:prstGeom prst="rect">
            <a:avLst/>
          </a:prstGeom>
        </p:spPr>
      </p:pic>
      <p:sp>
        <p:nvSpPr>
          <p:cNvPr id="19" name="矩形 11">
            <a:extLst>
              <a:ext uri="{FF2B5EF4-FFF2-40B4-BE49-F238E27FC236}">
                <a16:creationId xmlns:a16="http://schemas.microsoft.com/office/drawing/2014/main" id="{612F34CC-5BD6-40D3-8B09-36A4D4E33C74}"/>
              </a:ext>
            </a:extLst>
          </p:cNvPr>
          <p:cNvSpPr/>
          <p:nvPr/>
        </p:nvSpPr>
        <p:spPr>
          <a:xfrm>
            <a:off x="-219628" y="4006645"/>
            <a:ext cx="5141503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altLang="zh-CN" sz="3200" b="1" dirty="0" smtClean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نماذج استخدام الذكاء الاصطناعي </a:t>
            </a:r>
          </a:p>
          <a:p>
            <a:pPr marL="457200" indent="-457200" algn="r" rtl="1">
              <a:buFont typeface="Arial" panose="020B0604020202020204" pitchFamily="34" charset="0"/>
              <a:buChar char="•"/>
            </a:pPr>
            <a:r>
              <a:rPr lang="ar-SA" altLang="zh-CN" sz="28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القيادة الذاتية </a:t>
            </a:r>
          </a:p>
          <a:p>
            <a:pPr marL="457200" indent="-457200" algn="r" rtl="1">
              <a:buFont typeface="Arial" panose="020B0604020202020204" pitchFamily="34" charset="0"/>
              <a:buChar char="•"/>
            </a:pPr>
            <a:r>
              <a:rPr lang="ar-SA" altLang="zh-CN" sz="28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الألعاب الذكية </a:t>
            </a:r>
          </a:p>
          <a:p>
            <a:pPr marL="457200" indent="-457200" algn="r" rtl="1">
              <a:buFont typeface="Arial" panose="020B0604020202020204" pitchFamily="34" charset="0"/>
              <a:buChar char="•"/>
            </a:pPr>
            <a:r>
              <a:rPr lang="ar-SA" altLang="zh-CN" sz="28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التشخيص الطبي بمساعدة الحاسب</a:t>
            </a:r>
          </a:p>
          <a:p>
            <a:pPr marL="457200" indent="-457200" algn="r" rtl="1">
              <a:buFont typeface="Arial" panose="020B0604020202020204" pitchFamily="34" charset="0"/>
              <a:buChar char="•"/>
            </a:pPr>
            <a:r>
              <a:rPr lang="ar-SA" altLang="zh-CN" sz="28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علم الروبوت</a:t>
            </a:r>
          </a:p>
          <a:p>
            <a:pPr marL="457200" indent="-457200" algn="r" rtl="1">
              <a:buFont typeface="Arial" panose="020B0604020202020204" pitchFamily="34" charset="0"/>
              <a:buChar char="•"/>
            </a:pPr>
            <a:r>
              <a:rPr lang="ar-SA" altLang="zh-CN" sz="28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الطائرات المُسيرة  </a:t>
            </a:r>
          </a:p>
          <a:p>
            <a:pPr marL="457200" indent="-457200" algn="ctr" rtl="1">
              <a:buFont typeface="Arial" panose="020B0604020202020204" pitchFamily="34" charset="0"/>
              <a:buChar char="•"/>
            </a:pPr>
            <a:endParaRPr lang="zh-CN" altLang="en-US" sz="2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78185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798524B-2961-4FCF-8337-4C4EA39D177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106482" cy="799125"/>
          </a:xfrm>
          <a:prstGeom prst="rect">
            <a:avLst/>
          </a:prstGeom>
        </p:spPr>
      </p:pic>
      <p:graphicFrame>
        <p:nvGraphicFramePr>
          <p:cNvPr id="8" name="عنصر نائب للمحتوى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67692545"/>
              </p:ext>
            </p:extLst>
          </p:nvPr>
        </p:nvGraphicFramePr>
        <p:xfrm>
          <a:off x="239841" y="113415"/>
          <a:ext cx="9069050" cy="1158060"/>
        </p:xfrm>
        <a:graphic>
          <a:graphicData uri="http://schemas.openxmlformats.org/drawingml/2006/table">
            <a:tbl>
              <a:tblPr rtl="1" firstRow="1" bandRow="1">
                <a:tableStyleId>{5202B0CA-FC54-4496-8BCA-5EF66A818D29}</a:tableStyleId>
              </a:tblPr>
              <a:tblGrid>
                <a:gridCol w="22672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112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0459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859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6565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/>
                      <a:r>
                        <a:rPr lang="ar-SA" sz="1800" dirty="0" smtClean="0"/>
                        <a:t>رقم النشاط</a:t>
                      </a:r>
                      <a:endParaRPr lang="ar-SA" sz="1800" b="1" dirty="0"/>
                    </a:p>
                  </a:txBody>
                  <a:tcPr marL="91445" marR="91445" marT="45690" marB="4569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/>
                      <a:r>
                        <a:rPr lang="ar-SA" sz="1800" dirty="0" smtClean="0"/>
                        <a:t>2</a:t>
                      </a:r>
                      <a:endParaRPr lang="ar-SA" sz="1800" b="1" dirty="0"/>
                    </a:p>
                  </a:txBody>
                  <a:tcPr marL="91445" marR="91445" marT="45690" marB="4569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/>
                      <a:r>
                        <a:rPr lang="ar-SA" sz="1800" dirty="0" smtClean="0"/>
                        <a:t>موضوع النشاط</a:t>
                      </a:r>
                      <a:endParaRPr lang="ar-SA" sz="1800" b="1" dirty="0"/>
                    </a:p>
                  </a:txBody>
                  <a:tcPr marL="91445" marR="91445" marT="45690" marB="4569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/>
                      <a:r>
                        <a:rPr lang="ar-SA" sz="1800" dirty="0" smtClean="0"/>
                        <a:t>تطبيقات تعلم الآلة</a:t>
                      </a:r>
                      <a:endParaRPr lang="ar-SA" sz="1800" b="1" dirty="0"/>
                    </a:p>
                  </a:txBody>
                  <a:tcPr marL="91445" marR="91445" marT="45690" marB="456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65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/>
                      <a:r>
                        <a:rPr lang="ar-SA" sz="2000" b="1" dirty="0" smtClean="0"/>
                        <a:t>مدة النشاط</a:t>
                      </a:r>
                      <a:endParaRPr lang="ar-SA" sz="2000" b="1" dirty="0"/>
                    </a:p>
                  </a:txBody>
                  <a:tcPr marL="91445" marR="91445" marT="45690" marB="4569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/>
                      <a:r>
                        <a:rPr lang="ar-SA" sz="2000" b="1" dirty="0" smtClean="0"/>
                        <a:t>6د</a:t>
                      </a:r>
                      <a:endParaRPr lang="ar-SA" sz="2000" b="1" dirty="0"/>
                    </a:p>
                  </a:txBody>
                  <a:tcPr marL="91445" marR="91445" marT="45690" marB="4569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/>
                      <a:r>
                        <a:rPr lang="ar-SA" sz="2000" b="1" dirty="0" smtClean="0"/>
                        <a:t>نوع النشاط</a:t>
                      </a:r>
                      <a:endParaRPr lang="ar-SA" sz="2000" b="1" dirty="0"/>
                    </a:p>
                  </a:txBody>
                  <a:tcPr marL="91445" marR="91445" marT="45690" marB="4569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/>
                      <a:r>
                        <a:rPr lang="ar-SA" sz="2000" b="1" dirty="0" smtClean="0"/>
                        <a:t>جماعي </a:t>
                      </a:r>
                      <a:endParaRPr lang="ar-SA" sz="2000" b="1" dirty="0"/>
                    </a:p>
                  </a:txBody>
                  <a:tcPr marL="91445" marR="91445" marT="45690" marB="456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654"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2000" b="1" dirty="0" smtClean="0"/>
                        <a:t>باستخدام استراتيجية (  قراءة الصور – الحوار</a:t>
                      </a:r>
                      <a:r>
                        <a:rPr lang="ar-SA" sz="2000" b="1" baseline="0" dirty="0" smtClean="0"/>
                        <a:t> والمناقشة </a:t>
                      </a:r>
                      <a:r>
                        <a:rPr lang="ar-SA" sz="2000" b="1" dirty="0" smtClean="0"/>
                        <a:t>)</a:t>
                      </a:r>
                      <a:r>
                        <a:rPr lang="ar-SA" sz="2000" b="1" baseline="0" dirty="0" smtClean="0"/>
                        <a:t> </a:t>
                      </a:r>
                      <a:r>
                        <a:rPr lang="ar-SA" sz="2000" b="1" baseline="0" dirty="0" smtClean="0"/>
                        <a:t>تطبيقات تعلم الآلة ..</a:t>
                      </a:r>
                      <a:endParaRPr lang="ar-SA" sz="2000" b="1" dirty="0" smtClean="0">
                        <a:solidFill>
                          <a:srgbClr val="C00000"/>
                        </a:solidFill>
                      </a:endParaRPr>
                    </a:p>
                  </a:txBody>
                  <a:tcPr marL="91445" marR="91445" marT="45690" marB="45690"/>
                </a:tc>
                <a:tc hMerge="1"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rtl="1"/>
                      <a:endParaRPr lang="ar-SA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45" marR="91445" marT="45690" marB="45690"/>
                </a:tc>
                <a:tc hMerge="1"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9" name="Rounded Rectangle 8"/>
          <p:cNvSpPr/>
          <p:nvPr/>
        </p:nvSpPr>
        <p:spPr>
          <a:xfrm>
            <a:off x="659568" y="1551483"/>
            <a:ext cx="7250970" cy="704538"/>
          </a:xfrm>
          <a:prstGeom prst="roundRect">
            <a:avLst/>
          </a:prstGeom>
          <a:solidFill>
            <a:srgbClr val="EFEFEF"/>
          </a:solidFill>
          <a:ln>
            <a:solidFill>
              <a:srgbClr val="2730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endParaRPr lang="ar-SA" sz="2400" b="1" dirty="0" smtClean="0">
              <a:solidFill>
                <a:srgbClr val="C00000"/>
              </a:solidFill>
            </a:endParaRPr>
          </a:p>
          <a:p>
            <a:pPr algn="r"/>
            <a:r>
              <a:rPr lang="ar-SA" sz="2400" b="1" dirty="0" smtClean="0">
                <a:solidFill>
                  <a:srgbClr val="C00000"/>
                </a:solidFill>
              </a:rPr>
              <a:t>من خلال الصور التي أمامك </a:t>
            </a:r>
            <a:r>
              <a:rPr lang="ar-SA" sz="2400" b="1" dirty="0" smtClean="0">
                <a:solidFill>
                  <a:srgbClr val="C00000"/>
                </a:solidFill>
              </a:rPr>
              <a:t>صلي  تطبيقات تعلم الآلة والامثلة عليها  :</a:t>
            </a:r>
            <a:endParaRPr lang="ar-SA" sz="2400" b="1" dirty="0" smtClean="0">
              <a:solidFill>
                <a:srgbClr val="C00000"/>
              </a:solidFill>
            </a:endParaRPr>
          </a:p>
          <a:p>
            <a:pPr algn="r"/>
            <a:endParaRPr lang="ar-SA" sz="2400" b="1" dirty="0" smtClean="0">
              <a:solidFill>
                <a:srgbClr val="135E81"/>
              </a:solidFill>
            </a:endParaRPr>
          </a:p>
        </p:txBody>
      </p:sp>
      <p:pic>
        <p:nvPicPr>
          <p:cNvPr id="12" name="雷锋PPT网www.lfppt.com">
            <a:extLst>
              <a:ext uri="{FF2B5EF4-FFF2-40B4-BE49-F238E27FC236}">
                <a16:creationId xmlns:a16="http://schemas.microsoft.com/office/drawing/2014/main" id="{A22A0CD2-CF04-445F-AF1B-E2D73918431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23685" y="1783831"/>
            <a:ext cx="2568315" cy="5074170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0547753"/>
              </p:ext>
            </p:extLst>
          </p:nvPr>
        </p:nvGraphicFramePr>
        <p:xfrm>
          <a:off x="239841" y="2536029"/>
          <a:ext cx="5741234" cy="3901440"/>
        </p:xfrm>
        <a:graphic>
          <a:graphicData uri="http://schemas.openxmlformats.org/drawingml/2006/table">
            <a:tbl>
              <a:tblPr rtl="1" firstRow="1" bandRow="1">
                <a:tableStyleId>{073A0DAA-6AF3-43AB-8588-CEC1D06C72B9}</a:tableStyleId>
              </a:tblPr>
              <a:tblGrid>
                <a:gridCol w="3014868">
                  <a:extLst>
                    <a:ext uri="{9D8B030D-6E8A-4147-A177-3AD203B41FA5}">
                      <a16:colId xmlns:a16="http://schemas.microsoft.com/office/drawing/2014/main" val="1357436015"/>
                    </a:ext>
                  </a:extLst>
                </a:gridCol>
                <a:gridCol w="2726366">
                  <a:extLst>
                    <a:ext uri="{9D8B030D-6E8A-4147-A177-3AD203B41FA5}">
                      <a16:colId xmlns:a16="http://schemas.microsoft.com/office/drawing/2014/main" val="143526938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SA" sz="2000" b="1" dirty="0" smtClean="0"/>
                        <a:t>التطبيقات </a:t>
                      </a:r>
                      <a:endParaRPr lang="ar-SA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000" b="1" dirty="0" smtClean="0"/>
                        <a:t>الأمثلة </a:t>
                      </a:r>
                      <a:endParaRPr lang="ar-SA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74068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SA" sz="2000" b="1" dirty="0" smtClean="0"/>
                        <a:t>الترجمة بمساعدة الحاسب </a:t>
                      </a:r>
                      <a:endParaRPr lang="ar-SA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ar-SA" sz="2000" b="1" dirty="0" smtClean="0"/>
                    </a:p>
                    <a:p>
                      <a:pPr algn="ctr" rtl="1"/>
                      <a:endParaRPr lang="ar-SA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11462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SA" sz="2000" b="1" dirty="0" smtClean="0"/>
                        <a:t>نماذج تعلم الآلة في التعليم </a:t>
                      </a:r>
                      <a:endParaRPr lang="ar-SA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ar-SA" sz="2000" b="1" dirty="0" smtClean="0"/>
                    </a:p>
                    <a:p>
                      <a:pPr algn="ctr" rtl="1"/>
                      <a:endParaRPr lang="ar-SA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43078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SA" sz="2000" b="1" dirty="0" smtClean="0"/>
                        <a:t>تقنية التعرف على الكلام </a:t>
                      </a:r>
                      <a:endParaRPr lang="ar-SA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ar-SA" sz="2000" b="1" dirty="0" smtClean="0"/>
                    </a:p>
                    <a:p>
                      <a:pPr algn="ctr" rtl="1"/>
                      <a:endParaRPr lang="ar-SA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457000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SA" sz="2000" b="1" dirty="0" smtClean="0"/>
                        <a:t>التعرف على الصور </a:t>
                      </a:r>
                      <a:endParaRPr lang="ar-SA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ar-SA" sz="2000" b="1" dirty="0" smtClean="0"/>
                    </a:p>
                    <a:p>
                      <a:pPr algn="ctr" rtl="1"/>
                      <a:endParaRPr lang="ar-SA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81991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SA" sz="2000" b="1" dirty="0" smtClean="0"/>
                        <a:t>المساعدات</a:t>
                      </a:r>
                      <a:r>
                        <a:rPr lang="ar-SA" sz="2000" b="1" baseline="0" dirty="0" smtClean="0"/>
                        <a:t> الشخصية الافتراضية </a:t>
                      </a:r>
                      <a:endParaRPr lang="ar-SA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ar-SA" sz="2000" b="1" dirty="0" smtClean="0"/>
                    </a:p>
                    <a:p>
                      <a:pPr algn="ctr" rtl="1"/>
                      <a:endParaRPr lang="ar-SA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648766"/>
                  </a:ext>
                </a:extLst>
              </a:tr>
            </a:tbl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82435" y="2494825"/>
            <a:ext cx="2774731" cy="79292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62083" y="3470013"/>
            <a:ext cx="2795085" cy="74574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62082" y="4398017"/>
            <a:ext cx="2795085" cy="7018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82435" y="5174575"/>
            <a:ext cx="2774731" cy="53667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82435" y="5785982"/>
            <a:ext cx="2774731" cy="651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598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798524B-2961-4FCF-8337-4C4EA39D177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106482" cy="799125"/>
          </a:xfrm>
          <a:prstGeom prst="rect">
            <a:avLst/>
          </a:prstGeom>
        </p:spPr>
      </p:pic>
      <p:graphicFrame>
        <p:nvGraphicFramePr>
          <p:cNvPr id="8" name="عنصر نائب للمحتوى 3"/>
          <p:cNvGraphicFramePr>
            <a:graphicFrameLocks/>
          </p:cNvGraphicFramePr>
          <p:nvPr>
            <p:extLst/>
          </p:nvPr>
        </p:nvGraphicFramePr>
        <p:xfrm>
          <a:off x="239841" y="113415"/>
          <a:ext cx="9069050" cy="1158060"/>
        </p:xfrm>
        <a:graphic>
          <a:graphicData uri="http://schemas.openxmlformats.org/drawingml/2006/table">
            <a:tbl>
              <a:tblPr rtl="1" firstRow="1" bandRow="1">
                <a:tableStyleId>{5202B0CA-FC54-4496-8BCA-5EF66A818D29}</a:tableStyleId>
              </a:tblPr>
              <a:tblGrid>
                <a:gridCol w="22672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112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0459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859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6565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/>
                      <a:r>
                        <a:rPr lang="ar-SA" sz="1800" dirty="0" smtClean="0"/>
                        <a:t>رقم النشاط</a:t>
                      </a:r>
                      <a:endParaRPr lang="ar-SA" sz="1800" b="1" dirty="0"/>
                    </a:p>
                  </a:txBody>
                  <a:tcPr marL="91445" marR="91445" marT="45690" marB="4569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/>
                      <a:r>
                        <a:rPr lang="ar-SA" sz="1800" dirty="0" smtClean="0"/>
                        <a:t>2</a:t>
                      </a:r>
                      <a:endParaRPr lang="ar-SA" sz="1800" b="1" dirty="0"/>
                    </a:p>
                  </a:txBody>
                  <a:tcPr marL="91445" marR="91445" marT="45690" marB="4569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/>
                      <a:r>
                        <a:rPr lang="ar-SA" sz="1800" dirty="0" smtClean="0"/>
                        <a:t>موضوع النشاط</a:t>
                      </a:r>
                      <a:endParaRPr lang="ar-SA" sz="1800" b="1" dirty="0"/>
                    </a:p>
                  </a:txBody>
                  <a:tcPr marL="91445" marR="91445" marT="45690" marB="4569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/>
                      <a:r>
                        <a:rPr lang="ar-SA" sz="1800" dirty="0" smtClean="0"/>
                        <a:t>تطبيقات تعلم الآلة</a:t>
                      </a:r>
                      <a:endParaRPr lang="ar-SA" sz="1800" b="1" dirty="0"/>
                    </a:p>
                  </a:txBody>
                  <a:tcPr marL="91445" marR="91445" marT="45690" marB="456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65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/>
                      <a:r>
                        <a:rPr lang="ar-SA" sz="2000" b="1" dirty="0" smtClean="0"/>
                        <a:t>مدة النشاط</a:t>
                      </a:r>
                      <a:endParaRPr lang="ar-SA" sz="2000" b="1" dirty="0"/>
                    </a:p>
                  </a:txBody>
                  <a:tcPr marL="91445" marR="91445" marT="45690" marB="4569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/>
                      <a:r>
                        <a:rPr lang="ar-SA" sz="2000" b="1" dirty="0" smtClean="0"/>
                        <a:t>6د</a:t>
                      </a:r>
                      <a:endParaRPr lang="ar-SA" sz="2000" b="1" dirty="0"/>
                    </a:p>
                  </a:txBody>
                  <a:tcPr marL="91445" marR="91445" marT="45690" marB="4569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/>
                      <a:r>
                        <a:rPr lang="ar-SA" sz="2000" b="1" dirty="0" smtClean="0"/>
                        <a:t>نوع النشاط</a:t>
                      </a:r>
                      <a:endParaRPr lang="ar-SA" sz="2000" b="1" dirty="0"/>
                    </a:p>
                  </a:txBody>
                  <a:tcPr marL="91445" marR="91445" marT="45690" marB="4569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/>
                      <a:r>
                        <a:rPr lang="ar-SA" sz="2000" b="1" dirty="0" smtClean="0"/>
                        <a:t>جماعي </a:t>
                      </a:r>
                      <a:endParaRPr lang="ar-SA" sz="2000" b="1" dirty="0"/>
                    </a:p>
                  </a:txBody>
                  <a:tcPr marL="91445" marR="91445" marT="45690" marB="456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654"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2000" b="1" dirty="0" smtClean="0"/>
                        <a:t>باستخدام استراتيجية (  قراءة الصور – الحوار</a:t>
                      </a:r>
                      <a:r>
                        <a:rPr lang="ar-SA" sz="2000" b="1" baseline="0" dirty="0" smtClean="0"/>
                        <a:t> والمناقشة </a:t>
                      </a:r>
                      <a:r>
                        <a:rPr lang="ar-SA" sz="2000" b="1" dirty="0" smtClean="0"/>
                        <a:t>)</a:t>
                      </a:r>
                      <a:r>
                        <a:rPr lang="ar-SA" sz="2000" b="1" baseline="0" dirty="0" smtClean="0"/>
                        <a:t> </a:t>
                      </a:r>
                      <a:r>
                        <a:rPr lang="ar-SA" sz="2000" b="1" baseline="0" dirty="0" smtClean="0"/>
                        <a:t>تطبيقات تعلم الآلة ..</a:t>
                      </a:r>
                      <a:endParaRPr lang="ar-SA" sz="2000" b="1" dirty="0" smtClean="0">
                        <a:solidFill>
                          <a:srgbClr val="C00000"/>
                        </a:solidFill>
                      </a:endParaRPr>
                    </a:p>
                  </a:txBody>
                  <a:tcPr marL="91445" marR="91445" marT="45690" marB="45690"/>
                </a:tc>
                <a:tc hMerge="1"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rtl="1"/>
                      <a:endParaRPr lang="ar-SA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45" marR="91445" marT="45690" marB="45690"/>
                </a:tc>
                <a:tc hMerge="1"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9" name="Rounded Rectangle 8"/>
          <p:cNvSpPr/>
          <p:nvPr/>
        </p:nvSpPr>
        <p:spPr>
          <a:xfrm>
            <a:off x="659568" y="1551483"/>
            <a:ext cx="7250970" cy="704538"/>
          </a:xfrm>
          <a:prstGeom prst="roundRect">
            <a:avLst/>
          </a:prstGeom>
          <a:solidFill>
            <a:srgbClr val="EFEFEF"/>
          </a:solidFill>
          <a:ln>
            <a:solidFill>
              <a:srgbClr val="2730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endParaRPr lang="ar-SA" sz="2400" b="1" dirty="0" smtClean="0">
              <a:solidFill>
                <a:srgbClr val="C00000"/>
              </a:solidFill>
            </a:endParaRPr>
          </a:p>
          <a:p>
            <a:pPr algn="r"/>
            <a:r>
              <a:rPr lang="ar-SA" sz="2400" b="1" dirty="0" smtClean="0">
                <a:solidFill>
                  <a:srgbClr val="C00000"/>
                </a:solidFill>
              </a:rPr>
              <a:t>من خلال الصور التي أمامك </a:t>
            </a:r>
            <a:r>
              <a:rPr lang="ar-SA" sz="2400" b="1" dirty="0" smtClean="0">
                <a:solidFill>
                  <a:srgbClr val="C00000"/>
                </a:solidFill>
              </a:rPr>
              <a:t>صلي  تطبيقات تعلم الآلة والامثلة عليها  :</a:t>
            </a:r>
            <a:endParaRPr lang="ar-SA" sz="2400" b="1" dirty="0" smtClean="0">
              <a:solidFill>
                <a:srgbClr val="C00000"/>
              </a:solidFill>
            </a:endParaRPr>
          </a:p>
          <a:p>
            <a:pPr algn="r"/>
            <a:endParaRPr lang="ar-SA" sz="2400" b="1" dirty="0" smtClean="0">
              <a:solidFill>
                <a:srgbClr val="135E81"/>
              </a:solidFill>
            </a:endParaRPr>
          </a:p>
        </p:txBody>
      </p:sp>
      <p:pic>
        <p:nvPicPr>
          <p:cNvPr id="12" name="雷锋PPT网www.lfppt.com">
            <a:extLst>
              <a:ext uri="{FF2B5EF4-FFF2-40B4-BE49-F238E27FC236}">
                <a16:creationId xmlns:a16="http://schemas.microsoft.com/office/drawing/2014/main" id="{A22A0CD2-CF04-445F-AF1B-E2D73918431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23685" y="1783831"/>
            <a:ext cx="2568315" cy="5074170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239841" y="2536029"/>
          <a:ext cx="5741234" cy="3901440"/>
        </p:xfrm>
        <a:graphic>
          <a:graphicData uri="http://schemas.openxmlformats.org/drawingml/2006/table">
            <a:tbl>
              <a:tblPr rtl="1" firstRow="1" bandRow="1">
                <a:tableStyleId>{073A0DAA-6AF3-43AB-8588-CEC1D06C72B9}</a:tableStyleId>
              </a:tblPr>
              <a:tblGrid>
                <a:gridCol w="3014868">
                  <a:extLst>
                    <a:ext uri="{9D8B030D-6E8A-4147-A177-3AD203B41FA5}">
                      <a16:colId xmlns:a16="http://schemas.microsoft.com/office/drawing/2014/main" val="1357436015"/>
                    </a:ext>
                  </a:extLst>
                </a:gridCol>
                <a:gridCol w="2726366">
                  <a:extLst>
                    <a:ext uri="{9D8B030D-6E8A-4147-A177-3AD203B41FA5}">
                      <a16:colId xmlns:a16="http://schemas.microsoft.com/office/drawing/2014/main" val="143526938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SA" sz="2000" b="1" dirty="0" smtClean="0"/>
                        <a:t>التطبيقات </a:t>
                      </a:r>
                      <a:endParaRPr lang="ar-SA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000" b="1" dirty="0" smtClean="0"/>
                        <a:t>الأمثلة </a:t>
                      </a:r>
                      <a:endParaRPr lang="ar-SA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74068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SA" sz="2000" b="1" dirty="0" smtClean="0"/>
                        <a:t>الترجمة بمساعدة الحاسب </a:t>
                      </a:r>
                      <a:endParaRPr lang="ar-SA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ar-SA" sz="2000" b="1" dirty="0" smtClean="0"/>
                    </a:p>
                    <a:p>
                      <a:pPr algn="ctr" rtl="1"/>
                      <a:endParaRPr lang="ar-SA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11462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SA" sz="2000" b="1" dirty="0" smtClean="0"/>
                        <a:t>نماذج تعلم الآلة في التعليم </a:t>
                      </a:r>
                      <a:endParaRPr lang="ar-SA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ar-SA" sz="2000" b="1" dirty="0" smtClean="0"/>
                    </a:p>
                    <a:p>
                      <a:pPr algn="ctr" rtl="1"/>
                      <a:endParaRPr lang="ar-SA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43078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SA" sz="2000" b="1" dirty="0" smtClean="0"/>
                        <a:t>تقنية التعرف على الكلام </a:t>
                      </a:r>
                      <a:endParaRPr lang="ar-SA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ar-SA" sz="2000" b="1" dirty="0" smtClean="0"/>
                    </a:p>
                    <a:p>
                      <a:pPr algn="ctr" rtl="1"/>
                      <a:endParaRPr lang="ar-SA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457000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SA" sz="2000" b="1" dirty="0" smtClean="0"/>
                        <a:t>التعرف على الصور </a:t>
                      </a:r>
                      <a:endParaRPr lang="ar-SA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ar-SA" sz="2000" b="1" dirty="0" smtClean="0"/>
                    </a:p>
                    <a:p>
                      <a:pPr algn="ctr" rtl="1"/>
                      <a:endParaRPr lang="ar-SA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81991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SA" sz="2000" b="1" dirty="0" smtClean="0"/>
                        <a:t>المساعدات</a:t>
                      </a:r>
                      <a:r>
                        <a:rPr lang="ar-SA" sz="2000" b="1" baseline="0" dirty="0" smtClean="0"/>
                        <a:t> الشخصية الافتراضية </a:t>
                      </a:r>
                      <a:endParaRPr lang="ar-SA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ar-SA" sz="2000" b="1" dirty="0" smtClean="0"/>
                    </a:p>
                    <a:p>
                      <a:pPr algn="ctr" rtl="1"/>
                      <a:endParaRPr lang="ar-SA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648766"/>
                  </a:ext>
                </a:extLst>
              </a:tr>
            </a:tbl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3241" y="4486749"/>
            <a:ext cx="2158584" cy="4737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9841" y="5839231"/>
            <a:ext cx="2588834" cy="5449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5728" y="5133439"/>
            <a:ext cx="2396452" cy="65254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5728" y="3049458"/>
            <a:ext cx="2492948" cy="47111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5728" y="3743496"/>
            <a:ext cx="2396452" cy="520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803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798524B-2961-4FCF-8337-4C4EA39D177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106482" cy="799125"/>
          </a:xfrm>
          <a:prstGeom prst="rect">
            <a:avLst/>
          </a:prstGeom>
        </p:spPr>
      </p:pic>
      <p:graphicFrame>
        <p:nvGraphicFramePr>
          <p:cNvPr id="8" name="عنصر نائب للمحتوى 3"/>
          <p:cNvGraphicFramePr>
            <a:graphicFrameLocks/>
          </p:cNvGraphicFramePr>
          <p:nvPr>
            <p:extLst/>
          </p:nvPr>
        </p:nvGraphicFramePr>
        <p:xfrm>
          <a:off x="239841" y="113415"/>
          <a:ext cx="9069050" cy="1158060"/>
        </p:xfrm>
        <a:graphic>
          <a:graphicData uri="http://schemas.openxmlformats.org/drawingml/2006/table">
            <a:tbl>
              <a:tblPr rtl="1" firstRow="1" bandRow="1">
                <a:tableStyleId>{5202B0CA-FC54-4496-8BCA-5EF66A818D29}</a:tableStyleId>
              </a:tblPr>
              <a:tblGrid>
                <a:gridCol w="22672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112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0459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859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6565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/>
                      <a:r>
                        <a:rPr lang="ar-SA" sz="1800" dirty="0" smtClean="0"/>
                        <a:t>رقم النشاط</a:t>
                      </a:r>
                      <a:endParaRPr lang="ar-SA" sz="1800" b="1" dirty="0"/>
                    </a:p>
                  </a:txBody>
                  <a:tcPr marL="91445" marR="91445" marT="45690" marB="4569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/>
                      <a:r>
                        <a:rPr lang="ar-SA" sz="1800" dirty="0" smtClean="0"/>
                        <a:t>2</a:t>
                      </a:r>
                      <a:endParaRPr lang="ar-SA" sz="1800" b="1" dirty="0"/>
                    </a:p>
                  </a:txBody>
                  <a:tcPr marL="91445" marR="91445" marT="45690" marB="4569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/>
                      <a:r>
                        <a:rPr lang="ar-SA" sz="1800" dirty="0" smtClean="0"/>
                        <a:t>موضوع النشاط</a:t>
                      </a:r>
                      <a:endParaRPr lang="ar-SA" sz="1800" b="1" dirty="0"/>
                    </a:p>
                  </a:txBody>
                  <a:tcPr marL="91445" marR="91445" marT="45690" marB="4569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/>
                      <a:r>
                        <a:rPr lang="ar-SA" sz="1800" dirty="0" smtClean="0"/>
                        <a:t>تطبيقات تعلم الآلة</a:t>
                      </a:r>
                      <a:endParaRPr lang="ar-SA" sz="1800" b="1" dirty="0"/>
                    </a:p>
                  </a:txBody>
                  <a:tcPr marL="91445" marR="91445" marT="45690" marB="456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65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/>
                      <a:r>
                        <a:rPr lang="ar-SA" sz="2000" b="1" dirty="0" smtClean="0"/>
                        <a:t>مدة النشاط</a:t>
                      </a:r>
                      <a:endParaRPr lang="ar-SA" sz="2000" b="1" dirty="0"/>
                    </a:p>
                  </a:txBody>
                  <a:tcPr marL="91445" marR="91445" marT="45690" marB="4569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/>
                      <a:r>
                        <a:rPr lang="ar-SA" sz="2000" b="1" dirty="0" smtClean="0"/>
                        <a:t>6د</a:t>
                      </a:r>
                      <a:endParaRPr lang="ar-SA" sz="2000" b="1" dirty="0"/>
                    </a:p>
                  </a:txBody>
                  <a:tcPr marL="91445" marR="91445" marT="45690" marB="4569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/>
                      <a:r>
                        <a:rPr lang="ar-SA" sz="2000" b="1" dirty="0" smtClean="0"/>
                        <a:t>نوع النشاط</a:t>
                      </a:r>
                      <a:endParaRPr lang="ar-SA" sz="2000" b="1" dirty="0"/>
                    </a:p>
                  </a:txBody>
                  <a:tcPr marL="91445" marR="91445" marT="45690" marB="4569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/>
                      <a:r>
                        <a:rPr lang="ar-SA" sz="2000" b="1" dirty="0" smtClean="0"/>
                        <a:t>جماعي </a:t>
                      </a:r>
                      <a:endParaRPr lang="ar-SA" sz="2000" b="1" dirty="0"/>
                    </a:p>
                  </a:txBody>
                  <a:tcPr marL="91445" marR="91445" marT="45690" marB="456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654"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2000" b="1" dirty="0" smtClean="0"/>
                        <a:t>باستخدام استراتيجية (  قراءة الصور – الحوار</a:t>
                      </a:r>
                      <a:r>
                        <a:rPr lang="ar-SA" sz="2000" b="1" baseline="0" dirty="0" smtClean="0"/>
                        <a:t> والمناقشة </a:t>
                      </a:r>
                      <a:r>
                        <a:rPr lang="ar-SA" sz="2000" b="1" dirty="0" smtClean="0"/>
                        <a:t>)</a:t>
                      </a:r>
                      <a:r>
                        <a:rPr lang="ar-SA" sz="2000" b="1" baseline="0" dirty="0" smtClean="0"/>
                        <a:t> </a:t>
                      </a:r>
                      <a:r>
                        <a:rPr lang="ar-SA" sz="2000" b="1" baseline="0" dirty="0" smtClean="0"/>
                        <a:t>تطبيقات تعلم الآلة ..</a:t>
                      </a:r>
                      <a:endParaRPr lang="ar-SA" sz="2000" b="1" dirty="0" smtClean="0">
                        <a:solidFill>
                          <a:srgbClr val="C00000"/>
                        </a:solidFill>
                      </a:endParaRPr>
                    </a:p>
                  </a:txBody>
                  <a:tcPr marL="91445" marR="91445" marT="45690" marB="45690"/>
                </a:tc>
                <a:tc hMerge="1"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rtl="1"/>
                      <a:endParaRPr lang="ar-SA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45" marR="91445" marT="45690" marB="45690"/>
                </a:tc>
                <a:tc hMerge="1"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2" name="雷锋PPT网www.lfppt.com">
            <a:extLst>
              <a:ext uri="{FF2B5EF4-FFF2-40B4-BE49-F238E27FC236}">
                <a16:creationId xmlns:a16="http://schemas.microsoft.com/office/drawing/2014/main" id="{A22A0CD2-CF04-445F-AF1B-E2D73918431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23685" y="1783831"/>
            <a:ext cx="2568315" cy="507417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9842" y="1623310"/>
            <a:ext cx="9069050" cy="185440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9842" y="3625591"/>
            <a:ext cx="9069050" cy="1725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415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798524B-2961-4FCF-8337-4C4EA39D177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106482" cy="799125"/>
          </a:xfrm>
          <a:prstGeom prst="rect">
            <a:avLst/>
          </a:prstGeom>
        </p:spPr>
      </p:pic>
      <p:graphicFrame>
        <p:nvGraphicFramePr>
          <p:cNvPr id="8" name="عنصر نائب للمحتوى 3"/>
          <p:cNvGraphicFramePr>
            <a:graphicFrameLocks/>
          </p:cNvGraphicFramePr>
          <p:nvPr>
            <p:extLst/>
          </p:nvPr>
        </p:nvGraphicFramePr>
        <p:xfrm>
          <a:off x="239841" y="113415"/>
          <a:ext cx="9069050" cy="1158060"/>
        </p:xfrm>
        <a:graphic>
          <a:graphicData uri="http://schemas.openxmlformats.org/drawingml/2006/table">
            <a:tbl>
              <a:tblPr rtl="1" firstRow="1" bandRow="1">
                <a:tableStyleId>{5202B0CA-FC54-4496-8BCA-5EF66A818D29}</a:tableStyleId>
              </a:tblPr>
              <a:tblGrid>
                <a:gridCol w="22672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112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0459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859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6565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/>
                      <a:r>
                        <a:rPr lang="ar-SA" sz="1800" dirty="0" smtClean="0"/>
                        <a:t>رقم النشاط</a:t>
                      </a:r>
                      <a:endParaRPr lang="ar-SA" sz="1800" b="1" dirty="0"/>
                    </a:p>
                  </a:txBody>
                  <a:tcPr marL="91445" marR="91445" marT="45690" marB="4569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/>
                      <a:r>
                        <a:rPr lang="ar-SA" sz="1800" dirty="0" smtClean="0"/>
                        <a:t>2</a:t>
                      </a:r>
                      <a:endParaRPr lang="ar-SA" sz="1800" b="1" dirty="0"/>
                    </a:p>
                  </a:txBody>
                  <a:tcPr marL="91445" marR="91445" marT="45690" marB="4569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/>
                      <a:r>
                        <a:rPr lang="ar-SA" sz="1800" dirty="0" smtClean="0"/>
                        <a:t>موضوع النشاط</a:t>
                      </a:r>
                      <a:endParaRPr lang="ar-SA" sz="1800" b="1" dirty="0"/>
                    </a:p>
                  </a:txBody>
                  <a:tcPr marL="91445" marR="91445" marT="45690" marB="4569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/>
                      <a:r>
                        <a:rPr lang="ar-SA" sz="1800" dirty="0" smtClean="0"/>
                        <a:t>تطبيقات تعلم الآلة</a:t>
                      </a:r>
                      <a:endParaRPr lang="ar-SA" sz="1800" b="1" dirty="0"/>
                    </a:p>
                  </a:txBody>
                  <a:tcPr marL="91445" marR="91445" marT="45690" marB="456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65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/>
                      <a:r>
                        <a:rPr lang="ar-SA" sz="2000" b="1" dirty="0" smtClean="0"/>
                        <a:t>مدة النشاط</a:t>
                      </a:r>
                      <a:endParaRPr lang="ar-SA" sz="2000" b="1" dirty="0"/>
                    </a:p>
                  </a:txBody>
                  <a:tcPr marL="91445" marR="91445" marT="45690" marB="4569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/>
                      <a:r>
                        <a:rPr lang="ar-SA" sz="2000" b="1" dirty="0" smtClean="0"/>
                        <a:t>6د</a:t>
                      </a:r>
                      <a:endParaRPr lang="ar-SA" sz="2000" b="1" dirty="0"/>
                    </a:p>
                  </a:txBody>
                  <a:tcPr marL="91445" marR="91445" marT="45690" marB="4569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/>
                      <a:r>
                        <a:rPr lang="ar-SA" sz="2000" b="1" dirty="0" smtClean="0"/>
                        <a:t>نوع النشاط</a:t>
                      </a:r>
                      <a:endParaRPr lang="ar-SA" sz="2000" b="1" dirty="0"/>
                    </a:p>
                  </a:txBody>
                  <a:tcPr marL="91445" marR="91445" marT="45690" marB="4569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/>
                      <a:r>
                        <a:rPr lang="ar-SA" sz="2000" b="1" dirty="0" smtClean="0"/>
                        <a:t>جماعي </a:t>
                      </a:r>
                      <a:endParaRPr lang="ar-SA" sz="2000" b="1" dirty="0"/>
                    </a:p>
                  </a:txBody>
                  <a:tcPr marL="91445" marR="91445" marT="45690" marB="456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654"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2000" b="1" dirty="0" smtClean="0"/>
                        <a:t>باستخدام استراتيجية (  قراءة الصور – الحوار</a:t>
                      </a:r>
                      <a:r>
                        <a:rPr lang="ar-SA" sz="2000" b="1" baseline="0" dirty="0" smtClean="0"/>
                        <a:t> والمناقشة </a:t>
                      </a:r>
                      <a:r>
                        <a:rPr lang="ar-SA" sz="2000" b="1" dirty="0" smtClean="0"/>
                        <a:t>)</a:t>
                      </a:r>
                      <a:r>
                        <a:rPr lang="ar-SA" sz="2000" b="1" baseline="0" dirty="0" smtClean="0"/>
                        <a:t> </a:t>
                      </a:r>
                      <a:r>
                        <a:rPr lang="ar-SA" sz="2000" b="1" baseline="0" dirty="0" smtClean="0"/>
                        <a:t>تطبيقات تعلم الآلة ..</a:t>
                      </a:r>
                      <a:endParaRPr lang="ar-SA" sz="2000" b="1" dirty="0" smtClean="0">
                        <a:solidFill>
                          <a:srgbClr val="C00000"/>
                        </a:solidFill>
                      </a:endParaRPr>
                    </a:p>
                  </a:txBody>
                  <a:tcPr marL="91445" marR="91445" marT="45690" marB="45690"/>
                </a:tc>
                <a:tc hMerge="1"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rtl="1"/>
                      <a:endParaRPr lang="ar-SA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45" marR="91445" marT="45690" marB="45690"/>
                </a:tc>
                <a:tc hMerge="1"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2" name="雷锋PPT网www.lfppt.com">
            <a:extLst>
              <a:ext uri="{FF2B5EF4-FFF2-40B4-BE49-F238E27FC236}">
                <a16:creationId xmlns:a16="http://schemas.microsoft.com/office/drawing/2014/main" id="{A22A0CD2-CF04-445F-AF1B-E2D73918431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23685" y="1783831"/>
            <a:ext cx="2568315" cy="507417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9841" y="1384889"/>
            <a:ext cx="9069050" cy="287231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9841" y="4370620"/>
            <a:ext cx="9069050" cy="2180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1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798524B-2961-4FCF-8337-4C4EA39D177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106482" cy="799125"/>
          </a:xfrm>
          <a:prstGeom prst="rect">
            <a:avLst/>
          </a:prstGeom>
        </p:spPr>
      </p:pic>
      <p:graphicFrame>
        <p:nvGraphicFramePr>
          <p:cNvPr id="8" name="عنصر نائب للمحتوى 3"/>
          <p:cNvGraphicFramePr>
            <a:graphicFrameLocks/>
          </p:cNvGraphicFramePr>
          <p:nvPr>
            <p:extLst/>
          </p:nvPr>
        </p:nvGraphicFramePr>
        <p:xfrm>
          <a:off x="239841" y="113415"/>
          <a:ext cx="9069050" cy="1158060"/>
        </p:xfrm>
        <a:graphic>
          <a:graphicData uri="http://schemas.openxmlformats.org/drawingml/2006/table">
            <a:tbl>
              <a:tblPr rtl="1" firstRow="1" bandRow="1">
                <a:tableStyleId>{5202B0CA-FC54-4496-8BCA-5EF66A818D29}</a:tableStyleId>
              </a:tblPr>
              <a:tblGrid>
                <a:gridCol w="22672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112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0459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859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6565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/>
                      <a:r>
                        <a:rPr lang="ar-SA" sz="1800" dirty="0" smtClean="0"/>
                        <a:t>رقم النشاط</a:t>
                      </a:r>
                      <a:endParaRPr lang="ar-SA" sz="1800" b="1" dirty="0"/>
                    </a:p>
                  </a:txBody>
                  <a:tcPr marL="91445" marR="91445" marT="45690" marB="4569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/>
                      <a:r>
                        <a:rPr lang="ar-SA" sz="1800" dirty="0" smtClean="0"/>
                        <a:t>2</a:t>
                      </a:r>
                      <a:endParaRPr lang="ar-SA" sz="1800" b="1" dirty="0"/>
                    </a:p>
                  </a:txBody>
                  <a:tcPr marL="91445" marR="91445" marT="45690" marB="4569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/>
                      <a:r>
                        <a:rPr lang="ar-SA" sz="1800" dirty="0" smtClean="0"/>
                        <a:t>موضوع النشاط</a:t>
                      </a:r>
                      <a:endParaRPr lang="ar-SA" sz="1800" b="1" dirty="0"/>
                    </a:p>
                  </a:txBody>
                  <a:tcPr marL="91445" marR="91445" marT="45690" marB="4569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/>
                      <a:r>
                        <a:rPr lang="ar-SA" sz="1800" dirty="0" smtClean="0"/>
                        <a:t>تطبيقات تعلم الآلة</a:t>
                      </a:r>
                      <a:endParaRPr lang="ar-SA" sz="1800" b="1" dirty="0"/>
                    </a:p>
                  </a:txBody>
                  <a:tcPr marL="91445" marR="91445" marT="45690" marB="456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65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/>
                      <a:r>
                        <a:rPr lang="ar-SA" sz="2000" b="1" dirty="0" smtClean="0"/>
                        <a:t>مدة النشاط</a:t>
                      </a:r>
                      <a:endParaRPr lang="ar-SA" sz="2000" b="1" dirty="0"/>
                    </a:p>
                  </a:txBody>
                  <a:tcPr marL="91445" marR="91445" marT="45690" marB="4569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/>
                      <a:r>
                        <a:rPr lang="ar-SA" sz="2000" b="1" dirty="0" smtClean="0"/>
                        <a:t>6د</a:t>
                      </a:r>
                      <a:endParaRPr lang="ar-SA" sz="2000" b="1" dirty="0"/>
                    </a:p>
                  </a:txBody>
                  <a:tcPr marL="91445" marR="91445" marT="45690" marB="4569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/>
                      <a:r>
                        <a:rPr lang="ar-SA" sz="2000" b="1" dirty="0" smtClean="0"/>
                        <a:t>نوع النشاط</a:t>
                      </a:r>
                      <a:endParaRPr lang="ar-SA" sz="2000" b="1" dirty="0"/>
                    </a:p>
                  </a:txBody>
                  <a:tcPr marL="91445" marR="91445" marT="45690" marB="4569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/>
                      <a:r>
                        <a:rPr lang="ar-SA" sz="2000" b="1" dirty="0" smtClean="0"/>
                        <a:t>جماعي </a:t>
                      </a:r>
                      <a:endParaRPr lang="ar-SA" sz="2000" b="1" dirty="0"/>
                    </a:p>
                  </a:txBody>
                  <a:tcPr marL="91445" marR="91445" marT="45690" marB="456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654"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2000" b="1" dirty="0" smtClean="0"/>
                        <a:t>باستخدام استراتيجية (  قراءة الصور – الحوار</a:t>
                      </a:r>
                      <a:r>
                        <a:rPr lang="ar-SA" sz="2000" b="1" baseline="0" dirty="0" smtClean="0"/>
                        <a:t> والمناقشة </a:t>
                      </a:r>
                      <a:r>
                        <a:rPr lang="ar-SA" sz="2000" b="1" dirty="0" smtClean="0"/>
                        <a:t>)</a:t>
                      </a:r>
                      <a:r>
                        <a:rPr lang="ar-SA" sz="2000" b="1" baseline="0" dirty="0" smtClean="0"/>
                        <a:t> </a:t>
                      </a:r>
                      <a:r>
                        <a:rPr lang="ar-SA" sz="2000" b="1" baseline="0" dirty="0" smtClean="0"/>
                        <a:t>تطبيقات تعلم الآلة ..</a:t>
                      </a:r>
                      <a:endParaRPr lang="ar-SA" sz="2000" b="1" dirty="0" smtClean="0">
                        <a:solidFill>
                          <a:srgbClr val="C00000"/>
                        </a:solidFill>
                      </a:endParaRPr>
                    </a:p>
                  </a:txBody>
                  <a:tcPr marL="91445" marR="91445" marT="45690" marB="45690"/>
                </a:tc>
                <a:tc hMerge="1"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rtl="1"/>
                      <a:endParaRPr lang="ar-SA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45" marR="91445" marT="45690" marB="45690"/>
                </a:tc>
                <a:tc hMerge="1"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2" name="雷锋PPT网www.lfppt.com">
            <a:extLst>
              <a:ext uri="{FF2B5EF4-FFF2-40B4-BE49-F238E27FC236}">
                <a16:creationId xmlns:a16="http://schemas.microsoft.com/office/drawing/2014/main" id="{A22A0CD2-CF04-445F-AF1B-E2D73918431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23685" y="1783831"/>
            <a:ext cx="2568315" cy="507417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9842" y="1531104"/>
            <a:ext cx="9069050" cy="19765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8732" y="459698"/>
            <a:ext cx="2568316" cy="6096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74963" y="3612629"/>
            <a:ext cx="1633928" cy="182611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26243" y="3612629"/>
            <a:ext cx="1873768" cy="16789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33335" y="3612628"/>
            <a:ext cx="3117955" cy="182611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9842" y="3612628"/>
            <a:ext cx="2053654" cy="1826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984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798524B-2961-4FCF-8337-4C4EA39D177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106482" cy="79912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3AB6980-0F8C-4014-89CF-21B1287E5DA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3510" y="1666893"/>
            <a:ext cx="2927802" cy="277840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D28C0EE-79FC-4B11-89CD-D17DDE1CA23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01902" y="1574305"/>
            <a:ext cx="2947480" cy="2778404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612F34CC-5BD6-40D3-8B09-36A4D4E33C74}"/>
              </a:ext>
            </a:extLst>
          </p:cNvPr>
          <p:cNvSpPr/>
          <p:nvPr/>
        </p:nvSpPr>
        <p:spPr>
          <a:xfrm>
            <a:off x="5606198" y="4006645"/>
            <a:ext cx="357822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altLang="zh-CN" sz="3600" b="1" dirty="0" smtClean="0">
                <a:solidFill>
                  <a:srgbClr val="E6517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تطبيقات على تعلم الآلة</a:t>
            </a:r>
            <a:endParaRPr lang="zh-CN" altLang="en-US" sz="3600" b="1" dirty="0">
              <a:solidFill>
                <a:srgbClr val="E6517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A3DCBBFC-6159-4C07-BB6E-505D04F038F3}"/>
              </a:ext>
            </a:extLst>
          </p:cNvPr>
          <p:cNvSpPr/>
          <p:nvPr/>
        </p:nvSpPr>
        <p:spPr>
          <a:xfrm>
            <a:off x="9511694" y="4006646"/>
            <a:ext cx="165942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altLang="zh-CN" sz="3600" b="1" dirty="0" smtClean="0">
                <a:solidFill>
                  <a:srgbClr val="E6517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تعلم الآلة </a:t>
            </a:r>
            <a:endParaRPr lang="zh-CN" altLang="en-US" sz="3600" b="1" dirty="0">
              <a:solidFill>
                <a:srgbClr val="E6517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8543454" y="126348"/>
            <a:ext cx="3467725" cy="672777"/>
          </a:xfrm>
          <a:prstGeom prst="roundRect">
            <a:avLst/>
          </a:prstGeom>
          <a:solidFill>
            <a:srgbClr val="0C132B"/>
          </a:solidFill>
          <a:ln>
            <a:solidFill>
              <a:srgbClr val="0C13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b="1" dirty="0" smtClean="0">
                <a:solidFill>
                  <a:srgbClr val="E65171"/>
                </a:solidFill>
              </a:rPr>
              <a:t>أهداف الدرس : </a:t>
            </a:r>
            <a:endParaRPr lang="ar-SA" sz="4400" b="1" dirty="0">
              <a:solidFill>
                <a:srgbClr val="E65171"/>
              </a:solidFill>
            </a:endParaRPr>
          </a:p>
        </p:txBody>
      </p:sp>
      <p:pic>
        <p:nvPicPr>
          <p:cNvPr id="18" name="图片 6">
            <a:extLst>
              <a:ext uri="{FF2B5EF4-FFF2-40B4-BE49-F238E27FC236}">
                <a16:creationId xmlns:a16="http://schemas.microsoft.com/office/drawing/2014/main" id="{83AB6980-0F8C-4014-89CF-21B1287E5DA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1124" y="1666893"/>
            <a:ext cx="2927802" cy="2778404"/>
          </a:xfrm>
          <a:prstGeom prst="rect">
            <a:avLst/>
          </a:prstGeom>
        </p:spPr>
      </p:pic>
      <p:sp>
        <p:nvSpPr>
          <p:cNvPr id="19" name="矩形 11">
            <a:extLst>
              <a:ext uri="{FF2B5EF4-FFF2-40B4-BE49-F238E27FC236}">
                <a16:creationId xmlns:a16="http://schemas.microsoft.com/office/drawing/2014/main" id="{612F34CC-5BD6-40D3-8B09-36A4D4E33C74}"/>
              </a:ext>
            </a:extLst>
          </p:cNvPr>
          <p:cNvSpPr/>
          <p:nvPr/>
        </p:nvSpPr>
        <p:spPr>
          <a:xfrm>
            <a:off x="-219628" y="4006645"/>
            <a:ext cx="5141503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altLang="zh-CN" sz="3200" b="1" dirty="0" smtClean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نماذج استخدام الذكاء الاصطناعي </a:t>
            </a:r>
          </a:p>
          <a:p>
            <a:pPr marL="457200" indent="-457200" algn="r" rtl="1">
              <a:buFont typeface="Arial" panose="020B0604020202020204" pitchFamily="34" charset="0"/>
              <a:buChar char="•"/>
            </a:pPr>
            <a:r>
              <a:rPr lang="ar-SA" altLang="zh-CN" sz="28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القيادة الذاتية </a:t>
            </a:r>
          </a:p>
          <a:p>
            <a:pPr marL="457200" indent="-457200" algn="r" rtl="1">
              <a:buFont typeface="Arial" panose="020B0604020202020204" pitchFamily="34" charset="0"/>
              <a:buChar char="•"/>
            </a:pPr>
            <a:r>
              <a:rPr lang="ar-SA" altLang="zh-CN" sz="28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الألعاب الذكية </a:t>
            </a:r>
          </a:p>
          <a:p>
            <a:pPr marL="457200" indent="-457200" algn="r" rtl="1">
              <a:buFont typeface="Arial" panose="020B0604020202020204" pitchFamily="34" charset="0"/>
              <a:buChar char="•"/>
            </a:pPr>
            <a:r>
              <a:rPr lang="ar-SA" altLang="zh-CN" sz="28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التشخيص الطبي بمساعدة الحاسب</a:t>
            </a:r>
          </a:p>
          <a:p>
            <a:pPr marL="457200" indent="-457200" algn="r" rtl="1">
              <a:buFont typeface="Arial" panose="020B0604020202020204" pitchFamily="34" charset="0"/>
              <a:buChar char="•"/>
            </a:pPr>
            <a:r>
              <a:rPr lang="ar-SA" altLang="zh-CN" sz="28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علم الروبوت</a:t>
            </a:r>
          </a:p>
          <a:p>
            <a:pPr marL="457200" indent="-457200" algn="r" rtl="1">
              <a:buFont typeface="Arial" panose="020B0604020202020204" pitchFamily="34" charset="0"/>
              <a:buChar char="•"/>
            </a:pPr>
            <a:r>
              <a:rPr lang="ar-SA" altLang="zh-CN" sz="28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الطائرات المُسيرة  </a:t>
            </a:r>
          </a:p>
          <a:p>
            <a:pPr marL="457200" indent="-457200" algn="ctr" rtl="1">
              <a:buFont typeface="Arial" panose="020B0604020202020204" pitchFamily="34" charset="0"/>
              <a:buChar char="•"/>
            </a:pPr>
            <a:endParaRPr lang="zh-CN" altLang="en-US" sz="2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05863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798524B-2961-4FCF-8337-4C4EA39D177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106482" cy="799125"/>
          </a:xfrm>
          <a:prstGeom prst="rect">
            <a:avLst/>
          </a:prstGeom>
        </p:spPr>
      </p:pic>
      <p:graphicFrame>
        <p:nvGraphicFramePr>
          <p:cNvPr id="8" name="عنصر نائب للمحتوى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30004485"/>
              </p:ext>
            </p:extLst>
          </p:nvPr>
        </p:nvGraphicFramePr>
        <p:xfrm>
          <a:off x="239841" y="113414"/>
          <a:ext cx="9069050" cy="1715385"/>
        </p:xfrm>
        <a:graphic>
          <a:graphicData uri="http://schemas.openxmlformats.org/drawingml/2006/table">
            <a:tbl>
              <a:tblPr rtl="1" firstRow="1" bandRow="1">
                <a:tableStyleId>{5202B0CA-FC54-4496-8BCA-5EF66A818D29}</a:tableStyleId>
              </a:tblPr>
              <a:tblGrid>
                <a:gridCol w="22672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112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0459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859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2882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/>
                      <a:r>
                        <a:rPr lang="ar-SA" sz="1800" dirty="0" smtClean="0"/>
                        <a:t>رقم النشاط</a:t>
                      </a:r>
                      <a:endParaRPr lang="ar-SA" sz="1800" b="1" dirty="0"/>
                    </a:p>
                  </a:txBody>
                  <a:tcPr marL="91445" marR="91445" marT="45690" marB="4569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/>
                      <a:r>
                        <a:rPr lang="ar-SA" sz="1800" dirty="0" smtClean="0"/>
                        <a:t>3</a:t>
                      </a:r>
                      <a:endParaRPr lang="ar-SA" sz="1800" b="1" dirty="0"/>
                    </a:p>
                  </a:txBody>
                  <a:tcPr marL="91445" marR="91445" marT="45690" marB="4569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/>
                      <a:r>
                        <a:rPr lang="ar-SA" sz="1800" dirty="0" smtClean="0"/>
                        <a:t>موضوع النشاط</a:t>
                      </a:r>
                      <a:endParaRPr lang="ar-SA" sz="1800" b="1" dirty="0"/>
                    </a:p>
                  </a:txBody>
                  <a:tcPr marL="91445" marR="91445" marT="45690" marB="4569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/>
                      <a:r>
                        <a:rPr lang="ar-SA" sz="1800" dirty="0" smtClean="0"/>
                        <a:t>نماذج استخدام الذكاء الاصطناعي </a:t>
                      </a:r>
                    </a:p>
                  </a:txBody>
                  <a:tcPr marL="91445" marR="91445" marT="45690" marB="456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457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/>
                      <a:r>
                        <a:rPr lang="ar-SA" sz="2000" b="1" dirty="0" smtClean="0"/>
                        <a:t>مدة النشاط</a:t>
                      </a:r>
                      <a:endParaRPr lang="ar-SA" sz="2000" b="1" dirty="0"/>
                    </a:p>
                  </a:txBody>
                  <a:tcPr marL="91445" marR="91445" marT="45690" marB="4569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/>
                      <a:r>
                        <a:rPr lang="ar-SA" sz="2000" b="1" dirty="0" smtClean="0"/>
                        <a:t>15د</a:t>
                      </a:r>
                      <a:endParaRPr lang="ar-SA" sz="2000" b="1" dirty="0"/>
                    </a:p>
                  </a:txBody>
                  <a:tcPr marL="91445" marR="91445" marT="45690" marB="4569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/>
                      <a:r>
                        <a:rPr lang="ar-SA" sz="2000" b="1" dirty="0" smtClean="0"/>
                        <a:t>نوع النشاط</a:t>
                      </a:r>
                      <a:endParaRPr lang="ar-SA" sz="2000" b="1" dirty="0"/>
                    </a:p>
                  </a:txBody>
                  <a:tcPr marL="91445" marR="91445" marT="45690" marB="4569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/>
                      <a:r>
                        <a:rPr lang="ar-SA" sz="2000" b="1" dirty="0" smtClean="0"/>
                        <a:t>جماعي </a:t>
                      </a:r>
                      <a:endParaRPr lang="ar-SA" sz="2000" b="1" dirty="0"/>
                    </a:p>
                  </a:txBody>
                  <a:tcPr marL="91445" marR="91445" marT="45690" marB="456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21986"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2000" b="1" dirty="0" smtClean="0"/>
                        <a:t>باستخدام استراتيجية (  </a:t>
                      </a:r>
                      <a:r>
                        <a:rPr lang="ar-SA" sz="2000" b="1" dirty="0" smtClean="0">
                          <a:solidFill>
                            <a:srgbClr val="C00000"/>
                          </a:solidFill>
                        </a:rPr>
                        <a:t>القراءة </a:t>
                      </a:r>
                      <a:r>
                        <a:rPr lang="ar-SA" sz="2000" b="1" dirty="0" smtClean="0">
                          <a:solidFill>
                            <a:srgbClr val="C00000"/>
                          </a:solidFill>
                        </a:rPr>
                        <a:t>الفعالة والمعلمة الصغيرة  </a:t>
                      </a:r>
                      <a:r>
                        <a:rPr lang="ar-SA" sz="2000" b="1" dirty="0" smtClean="0"/>
                        <a:t>)</a:t>
                      </a:r>
                      <a:r>
                        <a:rPr lang="ar-SA" sz="2000" b="1" baseline="0" dirty="0" smtClean="0"/>
                        <a:t> </a:t>
                      </a:r>
                      <a:r>
                        <a:rPr lang="ar-SA" sz="2000" b="1" baseline="0" dirty="0" smtClean="0"/>
                        <a:t>يطلب من الجميع القراءة الفعالة ومن ثم يتم اختيار عشوائي للطالبات بعد ذلك تتقدم كل طالبة مختارة  لشرح الجزئية المطلوبة  منها   ..</a:t>
                      </a:r>
                      <a:endParaRPr lang="ar-SA" sz="2000" b="1" dirty="0" smtClean="0">
                        <a:solidFill>
                          <a:srgbClr val="C00000"/>
                        </a:solidFill>
                      </a:endParaRPr>
                    </a:p>
                  </a:txBody>
                  <a:tcPr marL="91445" marR="91445" marT="45690" marB="45690"/>
                </a:tc>
                <a:tc hMerge="1"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rtl="1"/>
                      <a:endParaRPr lang="ar-SA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45" marR="91445" marT="45690" marB="45690"/>
                </a:tc>
                <a:tc hMerge="1"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" name="Rounded Rectangle 2"/>
          <p:cNvSpPr/>
          <p:nvPr/>
        </p:nvSpPr>
        <p:spPr>
          <a:xfrm>
            <a:off x="239841" y="2068642"/>
            <a:ext cx="7780778" cy="4302177"/>
          </a:xfrm>
          <a:prstGeom prst="roundRect">
            <a:avLst/>
          </a:prstGeom>
          <a:solidFill>
            <a:srgbClr val="EFEFEF"/>
          </a:solidFill>
          <a:ln>
            <a:solidFill>
              <a:srgbClr val="2730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4" name="TextBox 3"/>
          <p:cNvSpPr txBox="1"/>
          <p:nvPr/>
        </p:nvSpPr>
        <p:spPr>
          <a:xfrm>
            <a:off x="689987" y="2536488"/>
            <a:ext cx="6880485" cy="243143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SA" sz="2800" b="1" dirty="0" smtClean="0">
                <a:solidFill>
                  <a:srgbClr val="C00000"/>
                </a:solidFill>
                <a:cs typeface="+mj-cs"/>
              </a:rPr>
              <a:t>قومي </a:t>
            </a:r>
            <a:r>
              <a:rPr lang="ar-SA" sz="2800" b="1" dirty="0" smtClean="0">
                <a:solidFill>
                  <a:srgbClr val="C00000"/>
                </a:solidFill>
                <a:cs typeface="+mj-cs"/>
              </a:rPr>
              <a:t>بقراءة  </a:t>
            </a:r>
            <a:r>
              <a:rPr lang="ar-SA" sz="2800" b="1" dirty="0" smtClean="0">
                <a:solidFill>
                  <a:srgbClr val="C00000"/>
                </a:solidFill>
                <a:cs typeface="+mj-cs"/>
              </a:rPr>
              <a:t>الكتاب ص </a:t>
            </a:r>
            <a:r>
              <a:rPr lang="ar-SA" sz="2800" b="1" dirty="0" smtClean="0">
                <a:solidFill>
                  <a:srgbClr val="C00000"/>
                </a:solidFill>
                <a:cs typeface="+mj-cs"/>
              </a:rPr>
              <a:t>72-74 </a:t>
            </a:r>
            <a:endParaRPr lang="ar-SA" sz="2800" b="1" dirty="0" smtClean="0">
              <a:solidFill>
                <a:srgbClr val="C00000"/>
              </a:solidFill>
              <a:cs typeface="+mj-cs"/>
            </a:endParaRPr>
          </a:p>
          <a:p>
            <a:pPr algn="r" rtl="1"/>
            <a:endParaRPr lang="ar-SA" sz="2800" b="1" dirty="0">
              <a:solidFill>
                <a:srgbClr val="4D6B9C"/>
              </a:solidFill>
              <a:cs typeface="+mj-cs"/>
            </a:endParaRPr>
          </a:p>
          <a:p>
            <a:pPr algn="ctr" rtl="1"/>
            <a:r>
              <a:rPr lang="ar-SA" sz="4800" b="1" dirty="0" smtClean="0">
                <a:cs typeface="+mj-cs"/>
              </a:rPr>
              <a:t>وكوني جاهزة للاختيار العشوائي لشرح ما يطلب منك ..</a:t>
            </a:r>
            <a:r>
              <a:rPr lang="ar-SA" sz="4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☺ ♥</a:t>
            </a:r>
            <a:endParaRPr lang="ar-SA" sz="4800" b="1" dirty="0">
              <a:cs typeface="+mj-cs"/>
            </a:endParaRPr>
          </a:p>
        </p:txBody>
      </p:sp>
      <p:pic>
        <p:nvPicPr>
          <p:cNvPr id="7" name="图片 5" descr="OQAAAB+LCAAAAAAABACrVlIpqSxIVbJSCs5NLCpxyUxML0rM9SxJzVXSUfJMUbLKK83J0VFyysxLycxLdy/KLy0oVrKKjq0FALpUkis5AAAA">
            <a:extLst>
              <a:ext uri="{FF2B5EF4-FFF2-40B4-BE49-F238E27FC236}">
                <a16:creationId xmlns:a16="http://schemas.microsoft.com/office/drawing/2014/main" id="{9DDF3553-8832-410F-BDD1-C08C1A180AE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284272">
            <a:off x="7898334" y="2261856"/>
            <a:ext cx="5031915" cy="4456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57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798524B-2961-4FCF-8337-4C4EA39D177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106482" cy="799125"/>
          </a:xfrm>
          <a:prstGeom prst="rect">
            <a:avLst/>
          </a:prstGeom>
        </p:spPr>
      </p:pic>
      <p:pic>
        <p:nvPicPr>
          <p:cNvPr id="7" name="雷锋PPT网www.lfppt.com">
            <a:extLst>
              <a:ext uri="{FF2B5EF4-FFF2-40B4-BE49-F238E27FC236}">
                <a16:creationId xmlns:a16="http://schemas.microsoft.com/office/drawing/2014/main" id="{C1BF9D16-FDDD-47DE-B838-37A9EEEF03B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37019" y="559283"/>
            <a:ext cx="7744265" cy="6858000"/>
          </a:xfrm>
          <a:prstGeom prst="rect">
            <a:avLst/>
          </a:prstGeom>
        </p:spPr>
      </p:pic>
      <p:sp>
        <p:nvSpPr>
          <p:cNvPr id="11" name="Cloud Callout 10"/>
          <p:cNvSpPr/>
          <p:nvPr/>
        </p:nvSpPr>
        <p:spPr>
          <a:xfrm>
            <a:off x="2173088" y="559283"/>
            <a:ext cx="6821010" cy="2290382"/>
          </a:xfrm>
          <a:prstGeom prst="cloudCallout">
            <a:avLst>
              <a:gd name="adj1" fmla="val -44973"/>
              <a:gd name="adj2" fmla="val 105753"/>
            </a:avLst>
          </a:prstGeom>
          <a:solidFill>
            <a:srgbClr val="0C132B"/>
          </a:solidFill>
          <a:ln w="19050">
            <a:solidFill>
              <a:srgbClr val="5EB444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dirty="0">
                <a:latin typeface="Algerian" panose="04020705040A02060702" pitchFamily="82" charset="0"/>
              </a:rPr>
              <a:t>Be under the weather</a:t>
            </a:r>
            <a:endParaRPr lang="ar-SA" sz="2800" dirty="0">
              <a:latin typeface="Algerian" panose="04020705040A02060702" pitchFamily="82" charset="0"/>
            </a:endParaRPr>
          </a:p>
        </p:txBody>
      </p:sp>
      <p:sp>
        <p:nvSpPr>
          <p:cNvPr id="14" name="矩形 2">
            <a:extLst>
              <a:ext uri="{FF2B5EF4-FFF2-40B4-BE49-F238E27FC236}">
                <a16:creationId xmlns:a16="http://schemas.microsoft.com/office/drawing/2014/main" id="{C9F79895-212F-4A17-83C7-871E636FDC25}"/>
              </a:ext>
            </a:extLst>
          </p:cNvPr>
          <p:cNvSpPr/>
          <p:nvPr/>
        </p:nvSpPr>
        <p:spPr>
          <a:xfrm>
            <a:off x="6713878" y="2686649"/>
            <a:ext cx="46637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914400" rtl="1"/>
            <a:r>
              <a:rPr lang="ar-SA" altLang="zh-CN" sz="3600" b="1" dirty="0" smtClean="0">
                <a:solidFill>
                  <a:prstClr val="white">
                    <a:lumMod val="85000"/>
                  </a:prstClr>
                </a:solidFill>
                <a:latin typeface="微软雅黑"/>
                <a:ea typeface="微软雅黑"/>
                <a:cs typeface="+mj-cs"/>
              </a:rPr>
              <a:t>ماذا </a:t>
            </a:r>
            <a:r>
              <a:rPr lang="ar-SA" altLang="zh-CN" sz="3600" b="1" dirty="0" smtClean="0">
                <a:solidFill>
                  <a:prstClr val="white">
                    <a:lumMod val="85000"/>
                  </a:prstClr>
                </a:solidFill>
                <a:latin typeface="微软雅黑"/>
                <a:ea typeface="微软雅黑"/>
                <a:cs typeface="+mj-cs"/>
              </a:rPr>
              <a:t>تعني هذه الجملة ؟؟</a:t>
            </a:r>
            <a:endParaRPr lang="zh-CN" altLang="en-US" sz="3600" b="1" dirty="0">
              <a:solidFill>
                <a:prstClr val="white">
                  <a:lumMod val="85000"/>
                </a:prstClr>
              </a:solidFill>
              <a:latin typeface="微软雅黑"/>
              <a:ea typeface="微软雅黑"/>
              <a:cs typeface="+mj-cs"/>
            </a:endParaRPr>
          </a:p>
        </p:txBody>
      </p:sp>
      <p:sp>
        <p:nvSpPr>
          <p:cNvPr id="15" name="矩形 2">
            <a:extLst>
              <a:ext uri="{FF2B5EF4-FFF2-40B4-BE49-F238E27FC236}">
                <a16:creationId xmlns:a16="http://schemas.microsoft.com/office/drawing/2014/main" id="{C9F79895-212F-4A17-83C7-871E636FDC25}"/>
              </a:ext>
            </a:extLst>
          </p:cNvPr>
          <p:cNvSpPr/>
          <p:nvPr/>
        </p:nvSpPr>
        <p:spPr>
          <a:xfrm>
            <a:off x="6535711" y="3702731"/>
            <a:ext cx="5253593" cy="769441"/>
          </a:xfrm>
          <a:prstGeom prst="rect">
            <a:avLst/>
          </a:prstGeom>
          <a:ln>
            <a:solidFill>
              <a:srgbClr val="5B1932"/>
            </a:solidFill>
          </a:ln>
        </p:spPr>
        <p:txBody>
          <a:bodyPr wrap="square">
            <a:spAutoFit/>
          </a:bodyPr>
          <a:lstStyle/>
          <a:p>
            <a:pPr algn="r" defTabSz="914400" rtl="1"/>
            <a:r>
              <a:rPr lang="ar-SA" altLang="zh-CN" sz="2400" b="1" dirty="0">
                <a:solidFill>
                  <a:schemeClr val="bg1"/>
                </a:solidFill>
                <a:latin typeface="微软雅黑"/>
                <a:ea typeface="微软雅黑"/>
                <a:cs typeface="+mj-cs"/>
              </a:rPr>
              <a:t> </a:t>
            </a:r>
            <a:r>
              <a:rPr lang="ar-SA" altLang="zh-CN" sz="4400" b="1" dirty="0">
                <a:solidFill>
                  <a:schemeClr val="bg1"/>
                </a:solidFill>
                <a:latin typeface="微软雅黑"/>
                <a:ea typeface="微软雅黑"/>
                <a:cs typeface="+mj-cs"/>
              </a:rPr>
              <a:t>يشعر بسعادة </a:t>
            </a:r>
            <a:r>
              <a:rPr lang="ar-SA" altLang="zh-CN" sz="4400" b="1" dirty="0" smtClean="0">
                <a:solidFill>
                  <a:schemeClr val="bg1"/>
                </a:solidFill>
                <a:latin typeface="微软雅黑"/>
                <a:ea typeface="微软雅黑"/>
                <a:cs typeface="+mj-cs"/>
              </a:rPr>
              <a:t>كبيرة ..</a:t>
            </a:r>
            <a:r>
              <a:rPr lang="ar-SA" altLang="zh-CN" sz="4400" b="1" dirty="0" smtClean="0">
                <a:solidFill>
                  <a:schemeClr val="bg1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☺</a:t>
            </a:r>
            <a:endParaRPr lang="zh-CN" altLang="en-US" sz="4400" b="1" dirty="0">
              <a:solidFill>
                <a:schemeClr val="bg1"/>
              </a:solidFill>
              <a:latin typeface="微软雅黑"/>
              <a:ea typeface="微软雅黑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817916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798524B-2961-4FCF-8337-4C4EA39D177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106482" cy="799125"/>
          </a:xfrm>
          <a:prstGeom prst="rect">
            <a:avLst/>
          </a:prstGeom>
        </p:spPr>
      </p:pic>
      <p:graphicFrame>
        <p:nvGraphicFramePr>
          <p:cNvPr id="8" name="عنصر نائب للمحتوى 3"/>
          <p:cNvGraphicFramePr>
            <a:graphicFrameLocks/>
          </p:cNvGraphicFramePr>
          <p:nvPr>
            <p:extLst/>
          </p:nvPr>
        </p:nvGraphicFramePr>
        <p:xfrm>
          <a:off x="239841" y="113414"/>
          <a:ext cx="9069050" cy="1715385"/>
        </p:xfrm>
        <a:graphic>
          <a:graphicData uri="http://schemas.openxmlformats.org/drawingml/2006/table">
            <a:tbl>
              <a:tblPr rtl="1" firstRow="1" bandRow="1">
                <a:tableStyleId>{5202B0CA-FC54-4496-8BCA-5EF66A818D29}</a:tableStyleId>
              </a:tblPr>
              <a:tblGrid>
                <a:gridCol w="22672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112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0459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859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2882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/>
                      <a:r>
                        <a:rPr lang="ar-SA" sz="1800" dirty="0" smtClean="0"/>
                        <a:t>رقم النشاط</a:t>
                      </a:r>
                      <a:endParaRPr lang="ar-SA" sz="1800" b="1" dirty="0"/>
                    </a:p>
                  </a:txBody>
                  <a:tcPr marL="91445" marR="91445" marT="45690" marB="4569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/>
                      <a:r>
                        <a:rPr lang="ar-SA" sz="1800" dirty="0" smtClean="0"/>
                        <a:t>3</a:t>
                      </a:r>
                      <a:endParaRPr lang="ar-SA" sz="1800" b="1" dirty="0"/>
                    </a:p>
                  </a:txBody>
                  <a:tcPr marL="91445" marR="91445" marT="45690" marB="4569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/>
                      <a:r>
                        <a:rPr lang="ar-SA" sz="1800" dirty="0" smtClean="0"/>
                        <a:t>موضوع النشاط</a:t>
                      </a:r>
                      <a:endParaRPr lang="ar-SA" sz="1800" b="1" dirty="0"/>
                    </a:p>
                  </a:txBody>
                  <a:tcPr marL="91445" marR="91445" marT="45690" marB="4569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/>
                      <a:r>
                        <a:rPr lang="ar-SA" sz="1800" dirty="0" smtClean="0"/>
                        <a:t>نماذج استخدام الذكاء الاصطناعي </a:t>
                      </a:r>
                    </a:p>
                  </a:txBody>
                  <a:tcPr marL="91445" marR="91445" marT="45690" marB="456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457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/>
                      <a:r>
                        <a:rPr lang="ar-SA" sz="2000" b="1" dirty="0" smtClean="0"/>
                        <a:t>مدة النشاط</a:t>
                      </a:r>
                      <a:endParaRPr lang="ar-SA" sz="2000" b="1" dirty="0"/>
                    </a:p>
                  </a:txBody>
                  <a:tcPr marL="91445" marR="91445" marT="45690" marB="4569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/>
                      <a:r>
                        <a:rPr lang="ar-SA" sz="2000" b="1" dirty="0" smtClean="0"/>
                        <a:t>15د</a:t>
                      </a:r>
                      <a:endParaRPr lang="ar-SA" sz="2000" b="1" dirty="0"/>
                    </a:p>
                  </a:txBody>
                  <a:tcPr marL="91445" marR="91445" marT="45690" marB="4569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/>
                      <a:r>
                        <a:rPr lang="ar-SA" sz="2000" b="1" dirty="0" smtClean="0"/>
                        <a:t>نوع النشاط</a:t>
                      </a:r>
                      <a:endParaRPr lang="ar-SA" sz="2000" b="1" dirty="0"/>
                    </a:p>
                  </a:txBody>
                  <a:tcPr marL="91445" marR="91445" marT="45690" marB="4569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/>
                      <a:r>
                        <a:rPr lang="ar-SA" sz="2000" b="1" dirty="0" smtClean="0"/>
                        <a:t>جماعي </a:t>
                      </a:r>
                      <a:endParaRPr lang="ar-SA" sz="2000" b="1" dirty="0"/>
                    </a:p>
                  </a:txBody>
                  <a:tcPr marL="91445" marR="91445" marT="45690" marB="456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21986"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2000" b="1" dirty="0" smtClean="0"/>
                        <a:t>باستخدام استراتيجية (  </a:t>
                      </a:r>
                      <a:r>
                        <a:rPr lang="ar-SA" sz="2000" b="1" dirty="0" smtClean="0">
                          <a:solidFill>
                            <a:srgbClr val="C00000"/>
                          </a:solidFill>
                        </a:rPr>
                        <a:t>القراءة </a:t>
                      </a:r>
                      <a:r>
                        <a:rPr lang="ar-SA" sz="2000" b="1" dirty="0" smtClean="0">
                          <a:solidFill>
                            <a:srgbClr val="C00000"/>
                          </a:solidFill>
                        </a:rPr>
                        <a:t>الفعالة والمعلمة الصغيرة  </a:t>
                      </a:r>
                      <a:r>
                        <a:rPr lang="ar-SA" sz="2000" b="1" dirty="0" smtClean="0"/>
                        <a:t>)</a:t>
                      </a:r>
                      <a:r>
                        <a:rPr lang="ar-SA" sz="2000" b="1" baseline="0" dirty="0" smtClean="0"/>
                        <a:t> </a:t>
                      </a:r>
                      <a:r>
                        <a:rPr lang="ar-SA" sz="2000" b="1" baseline="0" dirty="0" smtClean="0"/>
                        <a:t>يطلب من الجميع القراءة الفعالة ومن ثم يتم اختيار عشوائي للطالبات بعد ذلك تتقدم كل طالبة مختارة  لشرح الجزئية المطلوبة  منها   ..</a:t>
                      </a:r>
                      <a:endParaRPr lang="ar-SA" sz="2000" b="1" dirty="0" smtClean="0">
                        <a:solidFill>
                          <a:srgbClr val="C00000"/>
                        </a:solidFill>
                      </a:endParaRPr>
                    </a:p>
                  </a:txBody>
                  <a:tcPr marL="91445" marR="91445" marT="45690" marB="45690"/>
                </a:tc>
                <a:tc hMerge="1"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rtl="1"/>
                      <a:endParaRPr lang="ar-SA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45" marR="91445" marT="45690" marB="45690"/>
                </a:tc>
                <a:tc hMerge="1"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7" name="图片 5" descr="OQAAAB+LCAAAAAAABACrVlIpqSxIVbJSCs5NLCpxyUxML0rM9SxJzVXSUfJMUbLKK83J0VFyysxLycxLdy/KLy0oVrKKjq0FALpUkis5AAAA">
            <a:extLst>
              <a:ext uri="{FF2B5EF4-FFF2-40B4-BE49-F238E27FC236}">
                <a16:creationId xmlns:a16="http://schemas.microsoft.com/office/drawing/2014/main" id="{9DDF3553-8832-410F-BDD1-C08C1A180AE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284272">
            <a:off x="7898334" y="2261856"/>
            <a:ext cx="5031915" cy="445605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9841" y="2183041"/>
            <a:ext cx="7756943" cy="430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599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798524B-2961-4FCF-8337-4C4EA39D177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106482" cy="799125"/>
          </a:xfrm>
          <a:prstGeom prst="rect">
            <a:avLst/>
          </a:prstGeom>
        </p:spPr>
      </p:pic>
      <p:graphicFrame>
        <p:nvGraphicFramePr>
          <p:cNvPr id="8" name="عنصر نائب للمحتوى 3"/>
          <p:cNvGraphicFramePr>
            <a:graphicFrameLocks/>
          </p:cNvGraphicFramePr>
          <p:nvPr>
            <p:extLst/>
          </p:nvPr>
        </p:nvGraphicFramePr>
        <p:xfrm>
          <a:off x="239841" y="113414"/>
          <a:ext cx="9069050" cy="1715385"/>
        </p:xfrm>
        <a:graphic>
          <a:graphicData uri="http://schemas.openxmlformats.org/drawingml/2006/table">
            <a:tbl>
              <a:tblPr rtl="1" firstRow="1" bandRow="1">
                <a:tableStyleId>{5202B0CA-FC54-4496-8BCA-5EF66A818D29}</a:tableStyleId>
              </a:tblPr>
              <a:tblGrid>
                <a:gridCol w="22672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112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0459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859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2882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/>
                      <a:r>
                        <a:rPr lang="ar-SA" sz="1800" dirty="0" smtClean="0"/>
                        <a:t>رقم النشاط</a:t>
                      </a:r>
                      <a:endParaRPr lang="ar-SA" sz="1800" b="1" dirty="0"/>
                    </a:p>
                  </a:txBody>
                  <a:tcPr marL="91445" marR="91445" marT="45690" marB="4569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/>
                      <a:r>
                        <a:rPr lang="ar-SA" sz="1800" dirty="0" smtClean="0"/>
                        <a:t>3</a:t>
                      </a:r>
                      <a:endParaRPr lang="ar-SA" sz="1800" b="1" dirty="0"/>
                    </a:p>
                  </a:txBody>
                  <a:tcPr marL="91445" marR="91445" marT="45690" marB="4569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/>
                      <a:r>
                        <a:rPr lang="ar-SA" sz="1800" dirty="0" smtClean="0"/>
                        <a:t>موضوع النشاط</a:t>
                      </a:r>
                      <a:endParaRPr lang="ar-SA" sz="1800" b="1" dirty="0"/>
                    </a:p>
                  </a:txBody>
                  <a:tcPr marL="91445" marR="91445" marT="45690" marB="4569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/>
                      <a:r>
                        <a:rPr lang="ar-SA" sz="1800" dirty="0" smtClean="0"/>
                        <a:t>نماذج استخدام الذكاء الاصطناعي </a:t>
                      </a:r>
                    </a:p>
                  </a:txBody>
                  <a:tcPr marL="91445" marR="91445" marT="45690" marB="456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457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/>
                      <a:r>
                        <a:rPr lang="ar-SA" sz="2000" b="1" dirty="0" smtClean="0"/>
                        <a:t>مدة النشاط</a:t>
                      </a:r>
                      <a:endParaRPr lang="ar-SA" sz="2000" b="1" dirty="0"/>
                    </a:p>
                  </a:txBody>
                  <a:tcPr marL="91445" marR="91445" marT="45690" marB="4569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/>
                      <a:r>
                        <a:rPr lang="ar-SA" sz="2000" b="1" dirty="0" smtClean="0"/>
                        <a:t>15د</a:t>
                      </a:r>
                      <a:endParaRPr lang="ar-SA" sz="2000" b="1" dirty="0"/>
                    </a:p>
                  </a:txBody>
                  <a:tcPr marL="91445" marR="91445" marT="45690" marB="4569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/>
                      <a:r>
                        <a:rPr lang="ar-SA" sz="2000" b="1" dirty="0" smtClean="0"/>
                        <a:t>نوع النشاط</a:t>
                      </a:r>
                      <a:endParaRPr lang="ar-SA" sz="2000" b="1" dirty="0"/>
                    </a:p>
                  </a:txBody>
                  <a:tcPr marL="91445" marR="91445" marT="45690" marB="4569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/>
                      <a:r>
                        <a:rPr lang="ar-SA" sz="2000" b="1" dirty="0" smtClean="0"/>
                        <a:t>جماعي </a:t>
                      </a:r>
                      <a:endParaRPr lang="ar-SA" sz="2000" b="1" dirty="0"/>
                    </a:p>
                  </a:txBody>
                  <a:tcPr marL="91445" marR="91445" marT="45690" marB="456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21986"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2000" b="1" dirty="0" smtClean="0"/>
                        <a:t>باستخدام استراتيجية (  </a:t>
                      </a:r>
                      <a:r>
                        <a:rPr lang="ar-SA" sz="2000" b="1" dirty="0" smtClean="0">
                          <a:solidFill>
                            <a:srgbClr val="C00000"/>
                          </a:solidFill>
                        </a:rPr>
                        <a:t>القراءة </a:t>
                      </a:r>
                      <a:r>
                        <a:rPr lang="ar-SA" sz="2000" b="1" dirty="0" smtClean="0">
                          <a:solidFill>
                            <a:srgbClr val="C00000"/>
                          </a:solidFill>
                        </a:rPr>
                        <a:t>الفعالة والمعلمة الصغيرة  </a:t>
                      </a:r>
                      <a:r>
                        <a:rPr lang="ar-SA" sz="2000" b="1" dirty="0" smtClean="0"/>
                        <a:t>)</a:t>
                      </a:r>
                      <a:r>
                        <a:rPr lang="ar-SA" sz="2000" b="1" baseline="0" dirty="0" smtClean="0"/>
                        <a:t> </a:t>
                      </a:r>
                      <a:r>
                        <a:rPr lang="ar-SA" sz="2000" b="1" baseline="0" dirty="0" smtClean="0"/>
                        <a:t>يطلب من الجميع القراءة الفعالة ومن ثم يتم اختيار عشوائي للطالبات بعد ذلك تتقدم كل طالبة مختارة  لشرح الجزئية المطلوبة  منها   ..</a:t>
                      </a:r>
                      <a:endParaRPr lang="ar-SA" sz="2000" b="1" dirty="0" smtClean="0">
                        <a:solidFill>
                          <a:srgbClr val="C00000"/>
                        </a:solidFill>
                      </a:endParaRPr>
                    </a:p>
                  </a:txBody>
                  <a:tcPr marL="91445" marR="91445" marT="45690" marB="45690"/>
                </a:tc>
                <a:tc hMerge="1"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rtl="1"/>
                      <a:endParaRPr lang="ar-SA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45" marR="91445" marT="45690" marB="45690"/>
                </a:tc>
                <a:tc hMerge="1"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7" name="图片 5" descr="OQAAAB+LCAAAAAAABACrVlIpqSxIVbJSCs5NLCpxyUxML0rM9SxJzVXSUfJMUbLKK83J0VFyysxLycxLdy/KLy0oVrKKjq0FALpUkis5AAAA">
            <a:extLst>
              <a:ext uri="{FF2B5EF4-FFF2-40B4-BE49-F238E27FC236}">
                <a16:creationId xmlns:a16="http://schemas.microsoft.com/office/drawing/2014/main" id="{9DDF3553-8832-410F-BDD1-C08C1A180AE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284272">
            <a:off x="7898334" y="2261856"/>
            <a:ext cx="5031915" cy="445605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9842" y="2054318"/>
            <a:ext cx="7635070" cy="2532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156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798524B-2961-4FCF-8337-4C4EA39D177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106482" cy="799125"/>
          </a:xfrm>
          <a:prstGeom prst="rect">
            <a:avLst/>
          </a:prstGeom>
        </p:spPr>
      </p:pic>
      <p:graphicFrame>
        <p:nvGraphicFramePr>
          <p:cNvPr id="8" name="عنصر نائب للمحتوى 3"/>
          <p:cNvGraphicFramePr>
            <a:graphicFrameLocks/>
          </p:cNvGraphicFramePr>
          <p:nvPr>
            <p:extLst/>
          </p:nvPr>
        </p:nvGraphicFramePr>
        <p:xfrm>
          <a:off x="239841" y="113414"/>
          <a:ext cx="9069050" cy="1715385"/>
        </p:xfrm>
        <a:graphic>
          <a:graphicData uri="http://schemas.openxmlformats.org/drawingml/2006/table">
            <a:tbl>
              <a:tblPr rtl="1" firstRow="1" bandRow="1">
                <a:tableStyleId>{5202B0CA-FC54-4496-8BCA-5EF66A818D29}</a:tableStyleId>
              </a:tblPr>
              <a:tblGrid>
                <a:gridCol w="22672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112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0459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859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2882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/>
                      <a:r>
                        <a:rPr lang="ar-SA" sz="1800" dirty="0" smtClean="0"/>
                        <a:t>رقم النشاط</a:t>
                      </a:r>
                      <a:endParaRPr lang="ar-SA" sz="1800" b="1" dirty="0"/>
                    </a:p>
                  </a:txBody>
                  <a:tcPr marL="91445" marR="91445" marT="45690" marB="4569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/>
                      <a:r>
                        <a:rPr lang="ar-SA" sz="1800" dirty="0" smtClean="0"/>
                        <a:t>3</a:t>
                      </a:r>
                      <a:endParaRPr lang="ar-SA" sz="1800" b="1" dirty="0"/>
                    </a:p>
                  </a:txBody>
                  <a:tcPr marL="91445" marR="91445" marT="45690" marB="4569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/>
                      <a:r>
                        <a:rPr lang="ar-SA" sz="1800" dirty="0" smtClean="0"/>
                        <a:t>موضوع النشاط</a:t>
                      </a:r>
                      <a:endParaRPr lang="ar-SA" sz="1800" b="1" dirty="0"/>
                    </a:p>
                  </a:txBody>
                  <a:tcPr marL="91445" marR="91445" marT="45690" marB="4569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/>
                      <a:r>
                        <a:rPr lang="ar-SA" sz="1800" dirty="0" smtClean="0"/>
                        <a:t>نماذج استخدام الذكاء الاصطناعي </a:t>
                      </a:r>
                    </a:p>
                  </a:txBody>
                  <a:tcPr marL="91445" marR="91445" marT="45690" marB="456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457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/>
                      <a:r>
                        <a:rPr lang="ar-SA" sz="2000" b="1" dirty="0" smtClean="0"/>
                        <a:t>مدة النشاط</a:t>
                      </a:r>
                      <a:endParaRPr lang="ar-SA" sz="2000" b="1" dirty="0"/>
                    </a:p>
                  </a:txBody>
                  <a:tcPr marL="91445" marR="91445" marT="45690" marB="4569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/>
                      <a:r>
                        <a:rPr lang="ar-SA" sz="2000" b="1" dirty="0" smtClean="0"/>
                        <a:t>15د</a:t>
                      </a:r>
                      <a:endParaRPr lang="ar-SA" sz="2000" b="1" dirty="0"/>
                    </a:p>
                  </a:txBody>
                  <a:tcPr marL="91445" marR="91445" marT="45690" marB="4569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/>
                      <a:r>
                        <a:rPr lang="ar-SA" sz="2000" b="1" dirty="0" smtClean="0"/>
                        <a:t>نوع النشاط</a:t>
                      </a:r>
                      <a:endParaRPr lang="ar-SA" sz="2000" b="1" dirty="0"/>
                    </a:p>
                  </a:txBody>
                  <a:tcPr marL="91445" marR="91445" marT="45690" marB="4569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/>
                      <a:r>
                        <a:rPr lang="ar-SA" sz="2000" b="1" dirty="0" smtClean="0"/>
                        <a:t>جماعي </a:t>
                      </a:r>
                      <a:endParaRPr lang="ar-SA" sz="2000" b="1" dirty="0"/>
                    </a:p>
                  </a:txBody>
                  <a:tcPr marL="91445" marR="91445" marT="45690" marB="456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21986"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2000" b="1" dirty="0" smtClean="0"/>
                        <a:t>باستخدام استراتيجية (  </a:t>
                      </a:r>
                      <a:r>
                        <a:rPr lang="ar-SA" sz="2000" b="1" dirty="0" smtClean="0">
                          <a:solidFill>
                            <a:srgbClr val="C00000"/>
                          </a:solidFill>
                        </a:rPr>
                        <a:t>القراءة </a:t>
                      </a:r>
                      <a:r>
                        <a:rPr lang="ar-SA" sz="2000" b="1" dirty="0" smtClean="0">
                          <a:solidFill>
                            <a:srgbClr val="C00000"/>
                          </a:solidFill>
                        </a:rPr>
                        <a:t>الفعالة والمعلمة الصغيرة  </a:t>
                      </a:r>
                      <a:r>
                        <a:rPr lang="ar-SA" sz="2000" b="1" dirty="0" smtClean="0"/>
                        <a:t>)</a:t>
                      </a:r>
                      <a:r>
                        <a:rPr lang="ar-SA" sz="2000" b="1" baseline="0" dirty="0" smtClean="0"/>
                        <a:t> </a:t>
                      </a:r>
                      <a:r>
                        <a:rPr lang="ar-SA" sz="2000" b="1" baseline="0" dirty="0" smtClean="0"/>
                        <a:t>يطلب من الجميع القراءة الفعالة ومن ثم يتم اختيار عشوائي للطالبات بعد ذلك تتقدم كل طالبة مختارة  لشرح الجزئية المطلوبة  منها   ..</a:t>
                      </a:r>
                      <a:endParaRPr lang="ar-SA" sz="2000" b="1" dirty="0" smtClean="0">
                        <a:solidFill>
                          <a:srgbClr val="C00000"/>
                        </a:solidFill>
                      </a:endParaRPr>
                    </a:p>
                  </a:txBody>
                  <a:tcPr marL="91445" marR="91445" marT="45690" marB="45690"/>
                </a:tc>
                <a:tc hMerge="1"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rtl="1"/>
                      <a:endParaRPr lang="ar-SA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45" marR="91445" marT="45690" marB="45690"/>
                </a:tc>
                <a:tc hMerge="1"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7" name="图片 5" descr="OQAAAB+LCAAAAAAABACrVlIpqSxIVbJSCs5NLCpxyUxML0rM9SxJzVXSUfJMUbLKK83J0VFyysxLycxLdy/KLy0oVrKKjq0FALpUkis5AAAA">
            <a:extLst>
              <a:ext uri="{FF2B5EF4-FFF2-40B4-BE49-F238E27FC236}">
                <a16:creationId xmlns:a16="http://schemas.microsoft.com/office/drawing/2014/main" id="{9DDF3553-8832-410F-BDD1-C08C1A180AE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284272">
            <a:off x="7898334" y="2261856"/>
            <a:ext cx="5031915" cy="445605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9840" y="1942213"/>
            <a:ext cx="7794887" cy="4413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048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798524B-2961-4FCF-8337-4C4EA39D177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106482" cy="799125"/>
          </a:xfrm>
          <a:prstGeom prst="rect">
            <a:avLst/>
          </a:prstGeom>
        </p:spPr>
      </p:pic>
      <p:graphicFrame>
        <p:nvGraphicFramePr>
          <p:cNvPr id="8" name="عنصر نائب للمحتوى 3"/>
          <p:cNvGraphicFramePr>
            <a:graphicFrameLocks/>
          </p:cNvGraphicFramePr>
          <p:nvPr>
            <p:extLst/>
          </p:nvPr>
        </p:nvGraphicFramePr>
        <p:xfrm>
          <a:off x="239841" y="113414"/>
          <a:ext cx="9069050" cy="1715385"/>
        </p:xfrm>
        <a:graphic>
          <a:graphicData uri="http://schemas.openxmlformats.org/drawingml/2006/table">
            <a:tbl>
              <a:tblPr rtl="1" firstRow="1" bandRow="1">
                <a:tableStyleId>{5202B0CA-FC54-4496-8BCA-5EF66A818D29}</a:tableStyleId>
              </a:tblPr>
              <a:tblGrid>
                <a:gridCol w="22672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112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0459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859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2882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/>
                      <a:r>
                        <a:rPr lang="ar-SA" sz="1800" dirty="0" smtClean="0"/>
                        <a:t>رقم النشاط</a:t>
                      </a:r>
                      <a:endParaRPr lang="ar-SA" sz="1800" b="1" dirty="0"/>
                    </a:p>
                  </a:txBody>
                  <a:tcPr marL="91445" marR="91445" marT="45690" marB="4569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/>
                      <a:r>
                        <a:rPr lang="ar-SA" sz="1800" dirty="0" smtClean="0"/>
                        <a:t>3</a:t>
                      </a:r>
                      <a:endParaRPr lang="ar-SA" sz="1800" b="1" dirty="0"/>
                    </a:p>
                  </a:txBody>
                  <a:tcPr marL="91445" marR="91445" marT="45690" marB="4569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/>
                      <a:r>
                        <a:rPr lang="ar-SA" sz="1800" dirty="0" smtClean="0"/>
                        <a:t>موضوع النشاط</a:t>
                      </a:r>
                      <a:endParaRPr lang="ar-SA" sz="1800" b="1" dirty="0"/>
                    </a:p>
                  </a:txBody>
                  <a:tcPr marL="91445" marR="91445" marT="45690" marB="4569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/>
                      <a:r>
                        <a:rPr lang="ar-SA" sz="1800" dirty="0" smtClean="0"/>
                        <a:t>نماذج استخدام الذكاء الاصطناعي </a:t>
                      </a:r>
                    </a:p>
                  </a:txBody>
                  <a:tcPr marL="91445" marR="91445" marT="45690" marB="456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457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/>
                      <a:r>
                        <a:rPr lang="ar-SA" sz="2000" b="1" dirty="0" smtClean="0"/>
                        <a:t>مدة النشاط</a:t>
                      </a:r>
                      <a:endParaRPr lang="ar-SA" sz="2000" b="1" dirty="0"/>
                    </a:p>
                  </a:txBody>
                  <a:tcPr marL="91445" marR="91445" marT="45690" marB="4569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/>
                      <a:r>
                        <a:rPr lang="ar-SA" sz="2000" b="1" dirty="0" smtClean="0"/>
                        <a:t>15د</a:t>
                      </a:r>
                      <a:endParaRPr lang="ar-SA" sz="2000" b="1" dirty="0"/>
                    </a:p>
                  </a:txBody>
                  <a:tcPr marL="91445" marR="91445" marT="45690" marB="4569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/>
                      <a:r>
                        <a:rPr lang="ar-SA" sz="2000" b="1" dirty="0" smtClean="0"/>
                        <a:t>نوع النشاط</a:t>
                      </a:r>
                      <a:endParaRPr lang="ar-SA" sz="2000" b="1" dirty="0"/>
                    </a:p>
                  </a:txBody>
                  <a:tcPr marL="91445" marR="91445" marT="45690" marB="4569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/>
                      <a:r>
                        <a:rPr lang="ar-SA" sz="2000" b="1" dirty="0" smtClean="0"/>
                        <a:t>جماعي </a:t>
                      </a:r>
                      <a:endParaRPr lang="ar-SA" sz="2000" b="1" dirty="0"/>
                    </a:p>
                  </a:txBody>
                  <a:tcPr marL="91445" marR="91445" marT="45690" marB="456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21986"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2000" b="1" dirty="0" smtClean="0"/>
                        <a:t>باستخدام استراتيجية (  </a:t>
                      </a:r>
                      <a:r>
                        <a:rPr lang="ar-SA" sz="2000" b="1" dirty="0" smtClean="0">
                          <a:solidFill>
                            <a:srgbClr val="C00000"/>
                          </a:solidFill>
                        </a:rPr>
                        <a:t>القراءة </a:t>
                      </a:r>
                      <a:r>
                        <a:rPr lang="ar-SA" sz="2000" b="1" dirty="0" smtClean="0">
                          <a:solidFill>
                            <a:srgbClr val="C00000"/>
                          </a:solidFill>
                        </a:rPr>
                        <a:t>الفعالة والمعلمة الصغيرة  </a:t>
                      </a:r>
                      <a:r>
                        <a:rPr lang="ar-SA" sz="2000" b="1" dirty="0" smtClean="0"/>
                        <a:t>)</a:t>
                      </a:r>
                      <a:r>
                        <a:rPr lang="ar-SA" sz="2000" b="1" baseline="0" dirty="0" smtClean="0"/>
                        <a:t> </a:t>
                      </a:r>
                      <a:r>
                        <a:rPr lang="ar-SA" sz="2000" b="1" baseline="0" dirty="0" smtClean="0"/>
                        <a:t>يطلب من الجميع القراءة الفعالة ومن ثم يتم اختيار عشوائي للطالبات بعد ذلك تتقدم كل طالبة مختارة  لشرح الجزئية المطلوبة  منها   ..</a:t>
                      </a:r>
                      <a:endParaRPr lang="ar-SA" sz="2000" b="1" dirty="0" smtClean="0">
                        <a:solidFill>
                          <a:srgbClr val="C00000"/>
                        </a:solidFill>
                      </a:endParaRPr>
                    </a:p>
                  </a:txBody>
                  <a:tcPr marL="91445" marR="91445" marT="45690" marB="45690"/>
                </a:tc>
                <a:tc hMerge="1"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rtl="1"/>
                      <a:endParaRPr lang="ar-SA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45" marR="91445" marT="45690" marB="45690"/>
                </a:tc>
                <a:tc hMerge="1"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7" name="图片 5" descr="OQAAAB+LCAAAAAAABACrVlIpqSxIVbJSCs5NLCpxyUxML0rM9SxJzVXSUfJMUbLKK83J0VFyysxLycxLdy/KLy0oVrKKjq0FALpUkis5AAAA">
            <a:extLst>
              <a:ext uri="{FF2B5EF4-FFF2-40B4-BE49-F238E27FC236}">
                <a16:creationId xmlns:a16="http://schemas.microsoft.com/office/drawing/2014/main" id="{9DDF3553-8832-410F-BDD1-C08C1A180AE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284272">
            <a:off x="7898334" y="2261856"/>
            <a:ext cx="5031915" cy="445605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9841" y="1942213"/>
            <a:ext cx="7772400" cy="348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282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798524B-2961-4FCF-8337-4C4EA39D177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106482" cy="799125"/>
          </a:xfrm>
          <a:prstGeom prst="rect">
            <a:avLst/>
          </a:prstGeom>
        </p:spPr>
      </p:pic>
      <p:graphicFrame>
        <p:nvGraphicFramePr>
          <p:cNvPr id="8" name="عنصر نائب للمحتوى 3"/>
          <p:cNvGraphicFramePr>
            <a:graphicFrameLocks/>
          </p:cNvGraphicFramePr>
          <p:nvPr>
            <p:extLst/>
          </p:nvPr>
        </p:nvGraphicFramePr>
        <p:xfrm>
          <a:off x="239841" y="113414"/>
          <a:ext cx="9069050" cy="1715385"/>
        </p:xfrm>
        <a:graphic>
          <a:graphicData uri="http://schemas.openxmlformats.org/drawingml/2006/table">
            <a:tbl>
              <a:tblPr rtl="1" firstRow="1" bandRow="1">
                <a:tableStyleId>{5202B0CA-FC54-4496-8BCA-5EF66A818D29}</a:tableStyleId>
              </a:tblPr>
              <a:tblGrid>
                <a:gridCol w="22672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112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0459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859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2882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/>
                      <a:r>
                        <a:rPr lang="ar-SA" sz="1800" dirty="0" smtClean="0"/>
                        <a:t>رقم النشاط</a:t>
                      </a:r>
                      <a:endParaRPr lang="ar-SA" sz="1800" b="1" dirty="0"/>
                    </a:p>
                  </a:txBody>
                  <a:tcPr marL="91445" marR="91445" marT="45690" marB="4569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/>
                      <a:r>
                        <a:rPr lang="ar-SA" sz="1800" dirty="0" smtClean="0"/>
                        <a:t>3</a:t>
                      </a:r>
                      <a:endParaRPr lang="ar-SA" sz="1800" b="1" dirty="0"/>
                    </a:p>
                  </a:txBody>
                  <a:tcPr marL="91445" marR="91445" marT="45690" marB="4569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/>
                      <a:r>
                        <a:rPr lang="ar-SA" sz="1800" dirty="0" smtClean="0"/>
                        <a:t>موضوع النشاط</a:t>
                      </a:r>
                      <a:endParaRPr lang="ar-SA" sz="1800" b="1" dirty="0"/>
                    </a:p>
                  </a:txBody>
                  <a:tcPr marL="91445" marR="91445" marT="45690" marB="4569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/>
                      <a:r>
                        <a:rPr lang="ar-SA" sz="1800" dirty="0" smtClean="0"/>
                        <a:t>نماذج استخدام الذكاء الاصطناعي </a:t>
                      </a:r>
                    </a:p>
                  </a:txBody>
                  <a:tcPr marL="91445" marR="91445" marT="45690" marB="456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457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/>
                      <a:r>
                        <a:rPr lang="ar-SA" sz="2000" b="1" dirty="0" smtClean="0"/>
                        <a:t>مدة النشاط</a:t>
                      </a:r>
                      <a:endParaRPr lang="ar-SA" sz="2000" b="1" dirty="0"/>
                    </a:p>
                  </a:txBody>
                  <a:tcPr marL="91445" marR="91445" marT="45690" marB="4569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/>
                      <a:r>
                        <a:rPr lang="ar-SA" sz="2000" b="1" dirty="0" smtClean="0"/>
                        <a:t>15د</a:t>
                      </a:r>
                      <a:endParaRPr lang="ar-SA" sz="2000" b="1" dirty="0"/>
                    </a:p>
                  </a:txBody>
                  <a:tcPr marL="91445" marR="91445" marT="45690" marB="4569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/>
                      <a:r>
                        <a:rPr lang="ar-SA" sz="2000" b="1" dirty="0" smtClean="0"/>
                        <a:t>نوع النشاط</a:t>
                      </a:r>
                      <a:endParaRPr lang="ar-SA" sz="2000" b="1" dirty="0"/>
                    </a:p>
                  </a:txBody>
                  <a:tcPr marL="91445" marR="91445" marT="45690" marB="4569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/>
                      <a:r>
                        <a:rPr lang="ar-SA" sz="2000" b="1" dirty="0" smtClean="0"/>
                        <a:t>جماعي </a:t>
                      </a:r>
                      <a:endParaRPr lang="ar-SA" sz="2000" b="1" dirty="0"/>
                    </a:p>
                  </a:txBody>
                  <a:tcPr marL="91445" marR="91445" marT="45690" marB="456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21986"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2000" b="1" dirty="0" smtClean="0"/>
                        <a:t>باستخدام استراتيجية (  </a:t>
                      </a:r>
                      <a:r>
                        <a:rPr lang="ar-SA" sz="2000" b="1" dirty="0" smtClean="0">
                          <a:solidFill>
                            <a:srgbClr val="C00000"/>
                          </a:solidFill>
                        </a:rPr>
                        <a:t>القراءة </a:t>
                      </a:r>
                      <a:r>
                        <a:rPr lang="ar-SA" sz="2000" b="1" dirty="0" smtClean="0">
                          <a:solidFill>
                            <a:srgbClr val="C00000"/>
                          </a:solidFill>
                        </a:rPr>
                        <a:t>الفعالة والمعلمة الصغيرة  </a:t>
                      </a:r>
                      <a:r>
                        <a:rPr lang="ar-SA" sz="2000" b="1" dirty="0" smtClean="0"/>
                        <a:t>)</a:t>
                      </a:r>
                      <a:r>
                        <a:rPr lang="ar-SA" sz="2000" b="1" baseline="0" dirty="0" smtClean="0"/>
                        <a:t> </a:t>
                      </a:r>
                      <a:r>
                        <a:rPr lang="ar-SA" sz="2000" b="1" baseline="0" dirty="0" smtClean="0"/>
                        <a:t>يطلب من الجميع القراءة الفعالة ومن ثم يتم اختيار عشوائي للطالبات بعد ذلك تتقدم كل طالبة مختارة  لشرح الجزئية المطلوبة  منها   ..</a:t>
                      </a:r>
                      <a:endParaRPr lang="ar-SA" sz="2000" b="1" dirty="0" smtClean="0">
                        <a:solidFill>
                          <a:srgbClr val="C00000"/>
                        </a:solidFill>
                      </a:endParaRPr>
                    </a:p>
                  </a:txBody>
                  <a:tcPr marL="91445" marR="91445" marT="45690" marB="45690"/>
                </a:tc>
                <a:tc hMerge="1"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rtl="1"/>
                      <a:endParaRPr lang="ar-SA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45" marR="91445" marT="45690" marB="45690"/>
                </a:tc>
                <a:tc hMerge="1"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7" name="图片 5" descr="OQAAAB+LCAAAAAAABACrVlIpqSxIVbJSCs5NLCpxyUxML0rM9SxJzVXSUfJMUbLKK83J0VFyysxLycxLdy/KLy0oVrKKjq0FALpUkis5AAAA">
            <a:extLst>
              <a:ext uri="{FF2B5EF4-FFF2-40B4-BE49-F238E27FC236}">
                <a16:creationId xmlns:a16="http://schemas.microsoft.com/office/drawing/2014/main" id="{9DDF3553-8832-410F-BDD1-C08C1A180AE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284272">
            <a:off x="7898334" y="2261856"/>
            <a:ext cx="5031915" cy="445605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6551" y="1942213"/>
            <a:ext cx="7381875" cy="4791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399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798524B-2961-4FCF-8337-4C4EA39D177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106482" cy="799125"/>
          </a:xfrm>
          <a:prstGeom prst="rect">
            <a:avLst/>
          </a:prstGeom>
        </p:spPr>
      </p:pic>
      <p:graphicFrame>
        <p:nvGraphicFramePr>
          <p:cNvPr id="8" name="عنصر نائب للمحتوى 3"/>
          <p:cNvGraphicFramePr>
            <a:graphicFrameLocks/>
          </p:cNvGraphicFramePr>
          <p:nvPr>
            <p:extLst/>
          </p:nvPr>
        </p:nvGraphicFramePr>
        <p:xfrm>
          <a:off x="239841" y="113414"/>
          <a:ext cx="9069050" cy="1715385"/>
        </p:xfrm>
        <a:graphic>
          <a:graphicData uri="http://schemas.openxmlformats.org/drawingml/2006/table">
            <a:tbl>
              <a:tblPr rtl="1" firstRow="1" bandRow="1">
                <a:tableStyleId>{5202B0CA-FC54-4496-8BCA-5EF66A818D29}</a:tableStyleId>
              </a:tblPr>
              <a:tblGrid>
                <a:gridCol w="22672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112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0459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859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2882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/>
                      <a:r>
                        <a:rPr lang="ar-SA" sz="1800" dirty="0" smtClean="0"/>
                        <a:t>رقم النشاط</a:t>
                      </a:r>
                      <a:endParaRPr lang="ar-SA" sz="1800" b="1" dirty="0"/>
                    </a:p>
                  </a:txBody>
                  <a:tcPr marL="91445" marR="91445" marT="45690" marB="4569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/>
                      <a:r>
                        <a:rPr lang="ar-SA" sz="1800" dirty="0" smtClean="0"/>
                        <a:t>3</a:t>
                      </a:r>
                      <a:endParaRPr lang="ar-SA" sz="1800" b="1" dirty="0"/>
                    </a:p>
                  </a:txBody>
                  <a:tcPr marL="91445" marR="91445" marT="45690" marB="4569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/>
                      <a:r>
                        <a:rPr lang="ar-SA" sz="1800" dirty="0" smtClean="0"/>
                        <a:t>موضوع النشاط</a:t>
                      </a:r>
                      <a:endParaRPr lang="ar-SA" sz="1800" b="1" dirty="0"/>
                    </a:p>
                  </a:txBody>
                  <a:tcPr marL="91445" marR="91445" marT="45690" marB="4569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/>
                      <a:r>
                        <a:rPr lang="ar-SA" sz="1800" dirty="0" smtClean="0"/>
                        <a:t>نماذج استخدام الذكاء الاصطناعي </a:t>
                      </a:r>
                    </a:p>
                  </a:txBody>
                  <a:tcPr marL="91445" marR="91445" marT="45690" marB="456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457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/>
                      <a:r>
                        <a:rPr lang="ar-SA" sz="2000" b="1" dirty="0" smtClean="0"/>
                        <a:t>مدة النشاط</a:t>
                      </a:r>
                      <a:endParaRPr lang="ar-SA" sz="2000" b="1" dirty="0"/>
                    </a:p>
                  </a:txBody>
                  <a:tcPr marL="91445" marR="91445" marT="45690" marB="4569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/>
                      <a:r>
                        <a:rPr lang="ar-SA" sz="2000" b="1" dirty="0" smtClean="0"/>
                        <a:t>15د</a:t>
                      </a:r>
                      <a:endParaRPr lang="ar-SA" sz="2000" b="1" dirty="0"/>
                    </a:p>
                  </a:txBody>
                  <a:tcPr marL="91445" marR="91445" marT="45690" marB="4569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/>
                      <a:r>
                        <a:rPr lang="ar-SA" sz="2000" b="1" dirty="0" smtClean="0"/>
                        <a:t>نوع النشاط</a:t>
                      </a:r>
                      <a:endParaRPr lang="ar-SA" sz="2000" b="1" dirty="0"/>
                    </a:p>
                  </a:txBody>
                  <a:tcPr marL="91445" marR="91445" marT="45690" marB="4569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/>
                      <a:r>
                        <a:rPr lang="ar-SA" sz="2000" b="1" dirty="0" smtClean="0"/>
                        <a:t>جماعي </a:t>
                      </a:r>
                      <a:endParaRPr lang="ar-SA" sz="2000" b="1" dirty="0"/>
                    </a:p>
                  </a:txBody>
                  <a:tcPr marL="91445" marR="91445" marT="45690" marB="456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21986"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2000" b="1" dirty="0" smtClean="0"/>
                        <a:t>باستخدام استراتيجية (  </a:t>
                      </a:r>
                      <a:r>
                        <a:rPr lang="ar-SA" sz="2000" b="1" dirty="0" smtClean="0">
                          <a:solidFill>
                            <a:srgbClr val="C00000"/>
                          </a:solidFill>
                        </a:rPr>
                        <a:t>القراءة </a:t>
                      </a:r>
                      <a:r>
                        <a:rPr lang="ar-SA" sz="2000" b="1" dirty="0" smtClean="0">
                          <a:solidFill>
                            <a:srgbClr val="C00000"/>
                          </a:solidFill>
                        </a:rPr>
                        <a:t>الفعالة والمعلمة الصغيرة  </a:t>
                      </a:r>
                      <a:r>
                        <a:rPr lang="ar-SA" sz="2000" b="1" dirty="0" smtClean="0"/>
                        <a:t>)</a:t>
                      </a:r>
                      <a:r>
                        <a:rPr lang="ar-SA" sz="2000" b="1" baseline="0" dirty="0" smtClean="0"/>
                        <a:t> </a:t>
                      </a:r>
                      <a:r>
                        <a:rPr lang="ar-SA" sz="2000" b="1" baseline="0" dirty="0" smtClean="0"/>
                        <a:t>يطلب من الجميع القراءة الفعالة ومن ثم يتم اختيار عشوائي للطالبات بعد ذلك تتقدم كل طالبة مختارة  لشرح الجزئية المطلوبة  منها   ..</a:t>
                      </a:r>
                      <a:endParaRPr lang="ar-SA" sz="2000" b="1" dirty="0" smtClean="0">
                        <a:solidFill>
                          <a:srgbClr val="C00000"/>
                        </a:solidFill>
                      </a:endParaRPr>
                    </a:p>
                  </a:txBody>
                  <a:tcPr marL="91445" marR="91445" marT="45690" marB="45690"/>
                </a:tc>
                <a:tc hMerge="1"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rtl="1"/>
                      <a:endParaRPr lang="ar-SA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45" marR="91445" marT="45690" marB="45690"/>
                </a:tc>
                <a:tc hMerge="1"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7" name="图片 5" descr="OQAAAB+LCAAAAAAABACrVlIpqSxIVbJSCs5NLCpxyUxML0rM9SxJzVXSUfJMUbLKK83J0VFyysxLycxLdy/KLy0oVrKKjq0FALpUkis5AAAA">
            <a:extLst>
              <a:ext uri="{FF2B5EF4-FFF2-40B4-BE49-F238E27FC236}">
                <a16:creationId xmlns:a16="http://schemas.microsoft.com/office/drawing/2014/main" id="{9DDF3553-8832-410F-BDD1-C08C1A180AE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284272">
            <a:off x="7898334" y="2261856"/>
            <a:ext cx="5031915" cy="445605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526" y="1942212"/>
            <a:ext cx="7838222" cy="4724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901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798524B-2961-4FCF-8337-4C4EA39D177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106482" cy="79912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623F3CD-3D34-4040-8040-6162130615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79057" y="2428407"/>
            <a:ext cx="3512943" cy="4182254"/>
          </a:xfrm>
          <a:prstGeom prst="rect">
            <a:avLst/>
          </a:prstGeom>
        </p:spPr>
      </p:pic>
      <p:graphicFrame>
        <p:nvGraphicFramePr>
          <p:cNvPr id="19" name="عنصر نائب للمحتوى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95991384"/>
              </p:ext>
            </p:extLst>
          </p:nvPr>
        </p:nvGraphicFramePr>
        <p:xfrm>
          <a:off x="299803" y="799125"/>
          <a:ext cx="7351448" cy="1798140"/>
        </p:xfrm>
        <a:graphic>
          <a:graphicData uri="http://schemas.openxmlformats.org/drawingml/2006/table">
            <a:tbl>
              <a:tblPr rtl="1" firstRow="1" bandRow="1">
                <a:tableStyleId>{5202B0CA-FC54-4496-8BCA-5EF66A818D29}</a:tableStyleId>
              </a:tblPr>
              <a:tblGrid>
                <a:gridCol w="18378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935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1840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0162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65654">
                <a:tc gridSpan="4">
                  <a:txBody>
                    <a:bodyPr/>
                    <a:lstStyle/>
                    <a:p>
                      <a:pPr algn="ctr" rtl="1"/>
                      <a:r>
                        <a:rPr lang="ar-SA" sz="3600" dirty="0" smtClean="0"/>
                        <a:t>تقويم </a:t>
                      </a:r>
                      <a:r>
                        <a:rPr lang="ar-SA" sz="3600" dirty="0" smtClean="0"/>
                        <a:t>مرحلي  </a:t>
                      </a:r>
                      <a:endParaRPr lang="ar-SA" sz="3600" dirty="0">
                        <a:solidFill>
                          <a:srgbClr val="002060"/>
                        </a:solidFill>
                      </a:endParaRPr>
                    </a:p>
                  </a:txBody>
                  <a:tcPr marL="91445" marR="91445" marT="45690" marB="45690"/>
                </a:tc>
                <a:tc hMerge="1">
                  <a:txBody>
                    <a:bodyPr/>
                    <a:lstStyle/>
                    <a:p>
                      <a:endParaRPr lang="ar-SA"/>
                    </a:p>
                  </a:txBody>
                  <a:tcPr marL="91445" marR="91445" marT="45690" marB="45690">
                    <a:solidFill>
                      <a:srgbClr val="FA98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ar-SA" dirty="0"/>
                    </a:p>
                  </a:txBody>
                  <a:tcPr marL="91445" marR="91445" marT="45690" marB="45690">
                    <a:solidFill>
                      <a:srgbClr val="FA98BD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1"/>
                      <a:endParaRPr lang="ar-SA" sz="1800" dirty="0"/>
                    </a:p>
                  </a:txBody>
                  <a:tcPr marL="91445" marR="91445" marT="45690" marB="45690">
                    <a:solidFill>
                      <a:srgbClr val="FA98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654">
                <a:tc>
                  <a:txBody>
                    <a:bodyPr/>
                    <a:lstStyle/>
                    <a:p>
                      <a:pPr algn="ctr" rtl="1"/>
                      <a:r>
                        <a:rPr lang="ar-SA" sz="1800" b="1" dirty="0" smtClean="0"/>
                        <a:t>مدته</a:t>
                      </a:r>
                      <a:endParaRPr lang="ar-SA" sz="1800" b="1" dirty="0"/>
                    </a:p>
                  </a:txBody>
                  <a:tcPr marL="91445" marR="91445" marT="45690" marB="45690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1800" b="1" dirty="0" smtClean="0"/>
                        <a:t>3د</a:t>
                      </a:r>
                      <a:endParaRPr lang="ar-SA" sz="1800" b="1" dirty="0"/>
                    </a:p>
                  </a:txBody>
                  <a:tcPr marL="91445" marR="91445" marT="45690" marB="45690"/>
                </a:tc>
                <a:tc>
                  <a:txBody>
                    <a:bodyPr/>
                    <a:lstStyle/>
                    <a:p>
                      <a:pPr algn="ctr" rtl="1"/>
                      <a:endParaRPr lang="ar-SA" sz="1800" b="1" dirty="0"/>
                    </a:p>
                  </a:txBody>
                  <a:tcPr marL="91445" marR="91445" marT="45690" marB="45690"/>
                </a:tc>
                <a:tc>
                  <a:txBody>
                    <a:bodyPr/>
                    <a:lstStyle/>
                    <a:p>
                      <a:pPr algn="ctr" rtl="1"/>
                      <a:endParaRPr lang="ar-SA" sz="1800" b="1" dirty="0"/>
                    </a:p>
                  </a:txBody>
                  <a:tcPr marL="91445" marR="91445" marT="45690" marB="456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654">
                <a:tc gridSpan="2"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2800" b="1" dirty="0" smtClean="0"/>
                        <a:t>كوني</a:t>
                      </a:r>
                      <a:r>
                        <a:rPr lang="ar-SA" sz="2800" b="1" baseline="0" dirty="0" smtClean="0"/>
                        <a:t> سؤال وقومي بتوجيهه لزميلاتك </a:t>
                      </a:r>
                      <a:endParaRPr lang="ar-SA" sz="2800" b="1" dirty="0" smtClean="0"/>
                    </a:p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dirty="0" smtClean="0">
                        <a:solidFill>
                          <a:srgbClr val="FF7995"/>
                        </a:solidFill>
                      </a:endParaRPr>
                    </a:p>
                  </a:txBody>
                  <a:tcPr marL="91445" marR="91445" marT="45690" marB="45690"/>
                </a:tc>
                <a:tc hMerge="1"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1"/>
                      <a:r>
                        <a:rPr lang="ar-SA" sz="1800" b="1" dirty="0" smtClean="0">
                          <a:solidFill>
                            <a:schemeClr val="tx1"/>
                          </a:solidFill>
                        </a:rPr>
                        <a:t>تحصلي على نقطة  </a:t>
                      </a:r>
                      <a:r>
                        <a:rPr lang="ar-SA" sz="1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☺</a:t>
                      </a:r>
                      <a:endParaRPr lang="ar-SA" sz="1800" b="1" dirty="0">
                        <a:solidFill>
                          <a:schemeClr val="tx1"/>
                        </a:solidFill>
                      </a:endParaRPr>
                    </a:p>
                  </a:txBody>
                  <a:tcPr marL="91445" marR="91445" marT="45690" marB="45690"/>
                </a:tc>
                <a:tc hMerge="1"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16853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图片包含 蓝色&#10;&#10;已生成高可信度的说明">
            <a:extLst>
              <a:ext uri="{FF2B5EF4-FFF2-40B4-BE49-F238E27FC236}">
                <a16:creationId xmlns:a16="http://schemas.microsoft.com/office/drawing/2014/main" id="{2FEF6767-406F-4609-832C-6F523DECE25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864614" y="0"/>
            <a:ext cx="10601127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81F30C8-DB6A-4D5A-A677-75446B35256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3709" y="1342865"/>
            <a:ext cx="6109369" cy="541020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D812BD2-A1EA-46B9-9F8F-3228A321FD6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106482" cy="799125"/>
          </a:xfrm>
          <a:prstGeom prst="rect">
            <a:avLst/>
          </a:prstGeom>
        </p:spPr>
      </p:pic>
      <p:sp>
        <p:nvSpPr>
          <p:cNvPr id="18" name="Rounded Rectangle 17"/>
          <p:cNvSpPr/>
          <p:nvPr/>
        </p:nvSpPr>
        <p:spPr>
          <a:xfrm>
            <a:off x="8533623" y="126348"/>
            <a:ext cx="3467725" cy="672777"/>
          </a:xfrm>
          <a:prstGeom prst="roundRect">
            <a:avLst/>
          </a:prstGeom>
          <a:solidFill>
            <a:srgbClr val="0C132B"/>
          </a:solidFill>
          <a:ln>
            <a:solidFill>
              <a:srgbClr val="0C13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b="1" dirty="0" smtClean="0">
                <a:solidFill>
                  <a:srgbClr val="E65171"/>
                </a:solidFill>
              </a:rPr>
              <a:t>اثراء .. </a:t>
            </a:r>
            <a:endParaRPr lang="ar-SA" sz="4400" b="1" dirty="0">
              <a:solidFill>
                <a:srgbClr val="E65171"/>
              </a:solidFill>
            </a:endParaRPr>
          </a:p>
        </p:txBody>
      </p:sp>
      <p:pic>
        <p:nvPicPr>
          <p:cNvPr id="2" name="IMG_912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29007" y="1678898"/>
            <a:ext cx="4392895" cy="507417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55407" y="1678898"/>
            <a:ext cx="3678216" cy="5074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847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798524B-2961-4FCF-8337-4C4EA39D177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106482" cy="79912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623F3CD-3D34-4040-8040-6162130615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79057" y="2428407"/>
            <a:ext cx="3512943" cy="4182254"/>
          </a:xfrm>
          <a:prstGeom prst="rect">
            <a:avLst/>
          </a:prstGeom>
        </p:spPr>
      </p:pic>
      <p:graphicFrame>
        <p:nvGraphicFramePr>
          <p:cNvPr id="19" name="عنصر نائب للمحتوى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29105172"/>
              </p:ext>
            </p:extLst>
          </p:nvPr>
        </p:nvGraphicFramePr>
        <p:xfrm>
          <a:off x="7746772" y="366459"/>
          <a:ext cx="4251626" cy="1645740"/>
        </p:xfrm>
        <a:graphic>
          <a:graphicData uri="http://schemas.openxmlformats.org/drawingml/2006/table">
            <a:tbl>
              <a:tblPr rtl="1" firstRow="1" bandRow="1">
                <a:tableStyleId>{5202B0CA-FC54-4496-8BCA-5EF66A818D29}</a:tableStyleId>
              </a:tblPr>
              <a:tblGrid>
                <a:gridCol w="10629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156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981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7328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65654">
                <a:tc gridSpan="4">
                  <a:txBody>
                    <a:bodyPr/>
                    <a:lstStyle/>
                    <a:p>
                      <a:pPr algn="ctr" rtl="1"/>
                      <a:r>
                        <a:rPr lang="ar-SA" sz="3600" dirty="0" smtClean="0"/>
                        <a:t>تقويم ختامي </a:t>
                      </a:r>
                      <a:endParaRPr lang="ar-SA" sz="3600" dirty="0">
                        <a:solidFill>
                          <a:srgbClr val="002060"/>
                        </a:solidFill>
                      </a:endParaRPr>
                    </a:p>
                  </a:txBody>
                  <a:tcPr marL="91445" marR="91445" marT="45690" marB="45690"/>
                </a:tc>
                <a:tc hMerge="1">
                  <a:txBody>
                    <a:bodyPr/>
                    <a:lstStyle/>
                    <a:p>
                      <a:endParaRPr lang="ar-SA"/>
                    </a:p>
                  </a:txBody>
                  <a:tcPr marL="91445" marR="91445" marT="45690" marB="45690">
                    <a:solidFill>
                      <a:srgbClr val="FA98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ar-SA" dirty="0"/>
                    </a:p>
                  </a:txBody>
                  <a:tcPr marL="91445" marR="91445" marT="45690" marB="45690">
                    <a:solidFill>
                      <a:srgbClr val="FA98BD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1"/>
                      <a:endParaRPr lang="ar-SA" sz="1800" dirty="0"/>
                    </a:p>
                  </a:txBody>
                  <a:tcPr marL="91445" marR="91445" marT="45690" marB="45690">
                    <a:solidFill>
                      <a:srgbClr val="FA98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654">
                <a:tc>
                  <a:txBody>
                    <a:bodyPr/>
                    <a:lstStyle/>
                    <a:p>
                      <a:pPr algn="ctr" rtl="1"/>
                      <a:r>
                        <a:rPr lang="ar-SA" sz="1800" dirty="0" smtClean="0"/>
                        <a:t>مدته</a:t>
                      </a:r>
                      <a:endParaRPr lang="ar-SA" sz="1800" b="1" dirty="0"/>
                    </a:p>
                  </a:txBody>
                  <a:tcPr marL="91445" marR="91445" marT="45690" marB="45690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1800" dirty="0" smtClean="0"/>
                        <a:t>5د</a:t>
                      </a:r>
                      <a:endParaRPr lang="ar-SA" sz="1800" b="1" dirty="0"/>
                    </a:p>
                  </a:txBody>
                  <a:tcPr marL="91445" marR="91445" marT="45690" marB="45690"/>
                </a:tc>
                <a:tc>
                  <a:txBody>
                    <a:bodyPr/>
                    <a:lstStyle/>
                    <a:p>
                      <a:pPr algn="ctr" rtl="1"/>
                      <a:endParaRPr lang="ar-SA" sz="1800" b="1" dirty="0"/>
                    </a:p>
                  </a:txBody>
                  <a:tcPr marL="91445" marR="91445" marT="45690" marB="45690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1800" dirty="0" smtClean="0"/>
                        <a:t>فردي</a:t>
                      </a:r>
                      <a:endParaRPr lang="ar-SA" sz="1800" b="1" dirty="0"/>
                    </a:p>
                  </a:txBody>
                  <a:tcPr marL="91445" marR="91445" marT="45690" marB="456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654">
                <a:tc gridSpan="2"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800" dirty="0" smtClean="0"/>
                        <a:t>قومي بحل ورقة العمل التفاعلية </a:t>
                      </a:r>
                      <a:endParaRPr lang="ar-SA" sz="1800" dirty="0" smtClean="0"/>
                    </a:p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dirty="0" smtClean="0">
                        <a:solidFill>
                          <a:srgbClr val="FF7995"/>
                        </a:solidFill>
                      </a:endParaRPr>
                    </a:p>
                  </a:txBody>
                  <a:tcPr marL="91445" marR="91445" marT="45690" marB="45690"/>
                </a:tc>
                <a:tc hMerge="1"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1"/>
                      <a:endParaRPr lang="ar-SA" sz="1800" b="1" dirty="0">
                        <a:solidFill>
                          <a:schemeClr val="tx1"/>
                        </a:solidFill>
                      </a:endParaRPr>
                    </a:p>
                  </a:txBody>
                  <a:tcPr marL="91445" marR="91445" marT="45690" marB="45690"/>
                </a:tc>
                <a:tc hMerge="1"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2" name="Picture 1">
            <a:hlinkClick r:id="rId5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6482" y="366459"/>
            <a:ext cx="5981055" cy="6244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784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图片包含 蓝色&#10;&#10;已生成高可信度的说明">
            <a:extLst>
              <a:ext uri="{FF2B5EF4-FFF2-40B4-BE49-F238E27FC236}">
                <a16:creationId xmlns:a16="http://schemas.microsoft.com/office/drawing/2014/main" id="{2FEF6767-406F-4609-832C-6F523DECE25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864614" y="0"/>
            <a:ext cx="10601127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81F30C8-DB6A-4D5A-A677-75446B35256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68738" y="1447796"/>
            <a:ext cx="6109369" cy="541020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D812BD2-A1EA-46B9-9F8F-3228A321FD6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106482" cy="799125"/>
          </a:xfrm>
          <a:prstGeom prst="rect">
            <a:avLst/>
          </a:prstGeom>
        </p:spPr>
      </p:pic>
      <p:sp>
        <p:nvSpPr>
          <p:cNvPr id="18" name="Rounded Rectangle 17"/>
          <p:cNvSpPr/>
          <p:nvPr/>
        </p:nvSpPr>
        <p:spPr>
          <a:xfrm>
            <a:off x="6165177" y="1580394"/>
            <a:ext cx="3467725" cy="672777"/>
          </a:xfrm>
          <a:prstGeom prst="roundRect">
            <a:avLst/>
          </a:prstGeom>
          <a:solidFill>
            <a:srgbClr val="0C132B"/>
          </a:solidFill>
          <a:ln>
            <a:solidFill>
              <a:srgbClr val="0C13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b="1" dirty="0" smtClean="0">
                <a:solidFill>
                  <a:srgbClr val="E65171"/>
                </a:solidFill>
              </a:rPr>
              <a:t>الواجب : </a:t>
            </a:r>
            <a:endParaRPr lang="ar-SA" sz="4400" b="1" dirty="0">
              <a:solidFill>
                <a:srgbClr val="E6517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2697452" y="2385769"/>
            <a:ext cx="3467725" cy="1646585"/>
          </a:xfrm>
          <a:prstGeom prst="roundRect">
            <a:avLst/>
          </a:prstGeom>
          <a:solidFill>
            <a:srgbClr val="0C132B"/>
          </a:solidFill>
          <a:ln>
            <a:solidFill>
              <a:srgbClr val="0C13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b="1" dirty="0" smtClean="0">
                <a:solidFill>
                  <a:srgbClr val="E65171"/>
                </a:solidFill>
              </a:rPr>
              <a:t>التدريب </a:t>
            </a:r>
            <a:r>
              <a:rPr lang="ar-SA" sz="4400" b="1" dirty="0" smtClean="0">
                <a:solidFill>
                  <a:srgbClr val="E65171"/>
                </a:solidFill>
              </a:rPr>
              <a:t>2</a:t>
            </a:r>
            <a:endParaRPr lang="ar-SA" sz="4400" b="1" dirty="0" smtClean="0">
              <a:solidFill>
                <a:srgbClr val="E65171"/>
              </a:solidFill>
            </a:endParaRPr>
          </a:p>
          <a:p>
            <a:pPr algn="ctr"/>
            <a:r>
              <a:rPr lang="ar-SA" sz="4400" b="1" dirty="0" smtClean="0">
                <a:solidFill>
                  <a:srgbClr val="E65171"/>
                </a:solidFill>
              </a:rPr>
              <a:t>التدريب 5</a:t>
            </a:r>
          </a:p>
        </p:txBody>
      </p:sp>
    </p:spTree>
    <p:extLst>
      <p:ext uri="{BB962C8B-B14F-4D97-AF65-F5344CB8AC3E}">
        <p14:creationId xmlns:p14="http://schemas.microsoft.com/office/powerpoint/2010/main" val="349885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798524B-2961-4FCF-8337-4C4EA39D177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106482" cy="7991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9174" y="239843"/>
            <a:ext cx="10028419" cy="6309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849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6FCDBD6D-7259-49E4-A9DD-9C8911065C0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67862" y="1354239"/>
            <a:ext cx="8924137" cy="5134872"/>
          </a:xfrm>
          <a:prstGeom prst="rect">
            <a:avLst/>
          </a:prstGeom>
        </p:spPr>
      </p:pic>
      <p:pic>
        <p:nvPicPr>
          <p:cNvPr id="3" name="雷锋PPT网www.lfppt.com">
            <a:extLst>
              <a:ext uri="{FF2B5EF4-FFF2-40B4-BE49-F238E27FC236}">
                <a16:creationId xmlns:a16="http://schemas.microsoft.com/office/drawing/2014/main" id="{084F4CC4-38BA-417F-A900-5FE1ED7243B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6945" y="697107"/>
            <a:ext cx="3597343" cy="467862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9EAA7DC-4E4D-4113-84B6-9B9AE7A66E7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42351" y="-30673"/>
            <a:ext cx="1106482" cy="79912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DE0FC02F-F880-424A-B4B6-2A6BBFEBC77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579" y="6188893"/>
            <a:ext cx="1106482" cy="799125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7345182" y="1580935"/>
            <a:ext cx="4362138" cy="1776862"/>
          </a:xfrm>
          <a:prstGeom prst="roundRect">
            <a:avLst/>
          </a:prstGeom>
          <a:solidFill>
            <a:srgbClr val="0C132B"/>
          </a:solidFill>
          <a:ln>
            <a:solidFill>
              <a:srgbClr val="5B19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 smtClean="0">
                <a:solidFill>
                  <a:srgbClr val="E65171"/>
                </a:solidFill>
              </a:rPr>
              <a:t>الوحدة الثانية :التقنية والحياة </a:t>
            </a:r>
          </a:p>
        </p:txBody>
      </p:sp>
    </p:spTree>
    <p:extLst>
      <p:ext uri="{BB962C8B-B14F-4D97-AF65-F5344CB8AC3E}">
        <p14:creationId xmlns:p14="http://schemas.microsoft.com/office/powerpoint/2010/main" val="732482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2000">
        <p14:doors dir="vert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798524B-2961-4FCF-8337-4C4EA39D177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106482" cy="799125"/>
          </a:xfrm>
          <a:prstGeom prst="rect">
            <a:avLst/>
          </a:prstGeom>
        </p:spPr>
      </p:pic>
      <p:sp>
        <p:nvSpPr>
          <p:cNvPr id="7" name="椭圆 6">
            <a:extLst>
              <a:ext uri="{FF2B5EF4-FFF2-40B4-BE49-F238E27FC236}">
                <a16:creationId xmlns:a16="http://schemas.microsoft.com/office/drawing/2014/main" id="{1D1F2828-0C72-4C52-B5DD-C3A953FA7588}"/>
              </a:ext>
            </a:extLst>
          </p:cNvPr>
          <p:cNvSpPr/>
          <p:nvPr/>
        </p:nvSpPr>
        <p:spPr>
          <a:xfrm>
            <a:off x="4991100" y="2324100"/>
            <a:ext cx="2209800" cy="2209800"/>
          </a:xfrm>
          <a:prstGeom prst="ellipse">
            <a:avLst/>
          </a:prstGeom>
          <a:noFill/>
          <a:ln w="63500">
            <a:solidFill>
              <a:srgbClr val="E6517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2096A8B2-5AA4-45D2-A86A-77C98423EF09}"/>
              </a:ext>
            </a:extLst>
          </p:cNvPr>
          <p:cNvSpPr txBox="1"/>
          <p:nvPr/>
        </p:nvSpPr>
        <p:spPr>
          <a:xfrm rot="2738573">
            <a:off x="4036801" y="1403323"/>
            <a:ext cx="4118400" cy="4116720"/>
          </a:xfrm>
          <a:prstGeom prst="rect">
            <a:avLst/>
          </a:prstGeom>
          <a:noFill/>
        </p:spPr>
        <p:txBody>
          <a:bodyPr wrap="square" rtlCol="0">
            <a:prstTxWarp prst="textCirclePour">
              <a:avLst>
                <a:gd name="adj1" fmla="val 11320168"/>
                <a:gd name="adj2" fmla="val 80354"/>
              </a:avLst>
            </a:prstTxWarp>
            <a:spAutoFit/>
          </a:bodyPr>
          <a:lstStyle/>
          <a:p>
            <a:r>
              <a:rPr lang="en-US" altLang="zh-CN" dirty="0">
                <a:ln>
                  <a:solidFill>
                    <a:srgbClr val="E65171"/>
                  </a:solidFill>
                </a:ln>
              </a:rPr>
              <a:t>----------------------------------------------------------------------------------------</a:t>
            </a:r>
            <a:endParaRPr lang="zh-CN" altLang="en-US" dirty="0">
              <a:ln>
                <a:solidFill>
                  <a:srgbClr val="E65171"/>
                </a:solidFill>
              </a:ln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62B6B631-16E0-4192-8E37-0FD98EA52EE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595161">
            <a:off x="697048" y="1959892"/>
            <a:ext cx="4562942" cy="5973460"/>
          </a:xfrm>
          <a:prstGeom prst="rect">
            <a:avLst/>
          </a:prstGeom>
        </p:spPr>
      </p:pic>
      <p:pic>
        <p:nvPicPr>
          <p:cNvPr id="11" name="雷锋PPT网www.lfppt.com">
            <a:extLst>
              <a:ext uri="{FF2B5EF4-FFF2-40B4-BE49-F238E27FC236}">
                <a16:creationId xmlns:a16="http://schemas.microsoft.com/office/drawing/2014/main" id="{4C92F0C5-3E56-4ABE-9694-E2B3166FD30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 flipV="1">
            <a:off x="7686420" y="-603166"/>
            <a:ext cx="3902414" cy="5108746"/>
          </a:xfrm>
          <a:prstGeom prst="rect">
            <a:avLst/>
          </a:prstGeom>
        </p:spPr>
      </p:pic>
      <p:sp>
        <p:nvSpPr>
          <p:cNvPr id="2" name="椭圆 1">
            <a:extLst>
              <a:ext uri="{FF2B5EF4-FFF2-40B4-BE49-F238E27FC236}">
                <a16:creationId xmlns:a16="http://schemas.microsoft.com/office/drawing/2014/main" id="{CEB573A1-2DF5-4CD5-92C1-EF44001CF4E8}"/>
              </a:ext>
            </a:extLst>
          </p:cNvPr>
          <p:cNvSpPr/>
          <p:nvPr/>
        </p:nvSpPr>
        <p:spPr>
          <a:xfrm>
            <a:off x="5482534" y="2849880"/>
            <a:ext cx="1158240" cy="1158240"/>
          </a:xfrm>
          <a:prstGeom prst="ellipse">
            <a:avLst/>
          </a:prstGeom>
          <a:noFill/>
          <a:ln w="250825">
            <a:solidFill>
              <a:srgbClr val="E6517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2" name="Rounded Rectangle 11"/>
          <p:cNvSpPr/>
          <p:nvPr/>
        </p:nvSpPr>
        <p:spPr>
          <a:xfrm>
            <a:off x="176140" y="174345"/>
            <a:ext cx="4362138" cy="1776862"/>
          </a:xfrm>
          <a:prstGeom prst="roundRect">
            <a:avLst/>
          </a:prstGeom>
          <a:solidFill>
            <a:srgbClr val="0C132B"/>
          </a:solidFill>
          <a:ln>
            <a:solidFill>
              <a:srgbClr val="5B19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 smtClean="0">
                <a:solidFill>
                  <a:srgbClr val="E65171"/>
                </a:solidFill>
              </a:rPr>
              <a:t>الوحدة الثانية : التقنية والحياة </a:t>
            </a:r>
          </a:p>
          <a:p>
            <a:pPr algn="ctr"/>
            <a:r>
              <a:rPr lang="ar-SA" sz="2800" b="1" dirty="0" smtClean="0">
                <a:solidFill>
                  <a:srgbClr val="E65171"/>
                </a:solidFill>
              </a:rPr>
              <a:t>الدرس </a:t>
            </a:r>
            <a:r>
              <a:rPr lang="ar-SA" sz="2800" b="1" dirty="0" smtClean="0">
                <a:solidFill>
                  <a:srgbClr val="E65171"/>
                </a:solidFill>
              </a:rPr>
              <a:t>الثاني </a:t>
            </a:r>
            <a:r>
              <a:rPr lang="ar-SA" sz="2800" b="1" dirty="0" smtClean="0">
                <a:solidFill>
                  <a:srgbClr val="E65171"/>
                </a:solidFill>
              </a:rPr>
              <a:t>: </a:t>
            </a:r>
            <a:r>
              <a:rPr lang="ar-SA" sz="2800" b="1" dirty="0" smtClean="0">
                <a:solidFill>
                  <a:srgbClr val="E65171"/>
                </a:solidFill>
              </a:rPr>
              <a:t>الذكاء الاصطناعي </a:t>
            </a:r>
            <a:endParaRPr lang="ar-SA" sz="2800" b="1" dirty="0">
              <a:solidFill>
                <a:srgbClr val="E65171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8433593" y="4596199"/>
            <a:ext cx="3288468" cy="1776862"/>
          </a:xfrm>
          <a:prstGeom prst="roundRect">
            <a:avLst/>
          </a:prstGeom>
          <a:solidFill>
            <a:srgbClr val="0C132B"/>
          </a:solidFill>
          <a:ln>
            <a:solidFill>
              <a:srgbClr val="5B19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6000" b="1" dirty="0" smtClean="0">
                <a:solidFill>
                  <a:srgbClr val="E65171"/>
                </a:solidFill>
              </a:rPr>
              <a:t>أهداف الدرس </a:t>
            </a:r>
            <a:endParaRPr lang="ar-SA" sz="6000" b="1" dirty="0">
              <a:solidFill>
                <a:srgbClr val="E6517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9501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798524B-2961-4FCF-8337-4C4EA39D177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106482" cy="799125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374754" y="608815"/>
            <a:ext cx="11644320" cy="860221"/>
          </a:xfrm>
          <a:prstGeom prst="roundRect">
            <a:avLst/>
          </a:prstGeom>
          <a:solidFill>
            <a:srgbClr val="0C132B"/>
          </a:solidFill>
          <a:ln>
            <a:solidFill>
              <a:srgbClr val="5B19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b="1" dirty="0" smtClean="0">
                <a:solidFill>
                  <a:srgbClr val="E65171"/>
                </a:solidFill>
              </a:rPr>
              <a:t>نستنتج اهداف الدرس من خلال هذا الفيديو التشويقي عن الذكاء الاصطناعي </a:t>
            </a:r>
            <a:endParaRPr lang="ar-SA" sz="3600" b="1" dirty="0">
              <a:solidFill>
                <a:srgbClr val="E65171"/>
              </a:solidFill>
            </a:endParaRPr>
          </a:p>
        </p:txBody>
      </p:sp>
      <p:pic>
        <p:nvPicPr>
          <p:cNvPr id="6" name="IMG_912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9587" y="1469036"/>
            <a:ext cx="11092721" cy="4467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081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798524B-2961-4FCF-8337-4C4EA39D177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106482" cy="79912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3AB6980-0F8C-4014-89CF-21B1287E5DA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3510" y="1666893"/>
            <a:ext cx="2927802" cy="277840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D28C0EE-79FC-4B11-89CD-D17DDE1CA23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01902" y="1574305"/>
            <a:ext cx="2947480" cy="2778404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612F34CC-5BD6-40D3-8B09-36A4D4E33C74}"/>
              </a:ext>
            </a:extLst>
          </p:cNvPr>
          <p:cNvSpPr/>
          <p:nvPr/>
        </p:nvSpPr>
        <p:spPr>
          <a:xfrm>
            <a:off x="5606198" y="4006645"/>
            <a:ext cx="357822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altLang="zh-CN" sz="3600" b="1" dirty="0" smtClean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تطبيقات على تعلم الآلة</a:t>
            </a:r>
            <a:endParaRPr lang="zh-CN" altLang="en-US" sz="3600" b="1" dirty="0">
              <a:solidFill>
                <a:srgbClr val="FFC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A3DCBBFC-6159-4C07-BB6E-505D04F038F3}"/>
              </a:ext>
            </a:extLst>
          </p:cNvPr>
          <p:cNvSpPr/>
          <p:nvPr/>
        </p:nvSpPr>
        <p:spPr>
          <a:xfrm>
            <a:off x="9511694" y="4006646"/>
            <a:ext cx="165942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altLang="zh-CN" sz="3600" b="1" dirty="0" smtClean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تعلم الآلة </a:t>
            </a:r>
            <a:endParaRPr lang="zh-CN" altLang="en-US" sz="3600" b="1" dirty="0">
              <a:solidFill>
                <a:srgbClr val="FFC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8543454" y="126348"/>
            <a:ext cx="3467725" cy="672777"/>
          </a:xfrm>
          <a:prstGeom prst="roundRect">
            <a:avLst/>
          </a:prstGeom>
          <a:solidFill>
            <a:srgbClr val="0C132B"/>
          </a:solidFill>
          <a:ln>
            <a:solidFill>
              <a:srgbClr val="0C13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b="1" dirty="0" smtClean="0">
                <a:solidFill>
                  <a:srgbClr val="E65171"/>
                </a:solidFill>
              </a:rPr>
              <a:t>أهداف الدرس : </a:t>
            </a:r>
            <a:endParaRPr lang="ar-SA" sz="4400" b="1" dirty="0">
              <a:solidFill>
                <a:srgbClr val="E65171"/>
              </a:solidFill>
            </a:endParaRPr>
          </a:p>
        </p:txBody>
      </p:sp>
      <p:pic>
        <p:nvPicPr>
          <p:cNvPr id="18" name="图片 6">
            <a:extLst>
              <a:ext uri="{FF2B5EF4-FFF2-40B4-BE49-F238E27FC236}">
                <a16:creationId xmlns:a16="http://schemas.microsoft.com/office/drawing/2014/main" id="{83AB6980-0F8C-4014-89CF-21B1287E5DA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1124" y="1666893"/>
            <a:ext cx="2927802" cy="2778404"/>
          </a:xfrm>
          <a:prstGeom prst="rect">
            <a:avLst/>
          </a:prstGeom>
        </p:spPr>
      </p:pic>
      <p:sp>
        <p:nvSpPr>
          <p:cNvPr id="19" name="矩形 11">
            <a:extLst>
              <a:ext uri="{FF2B5EF4-FFF2-40B4-BE49-F238E27FC236}">
                <a16:creationId xmlns:a16="http://schemas.microsoft.com/office/drawing/2014/main" id="{612F34CC-5BD6-40D3-8B09-36A4D4E33C74}"/>
              </a:ext>
            </a:extLst>
          </p:cNvPr>
          <p:cNvSpPr/>
          <p:nvPr/>
        </p:nvSpPr>
        <p:spPr>
          <a:xfrm>
            <a:off x="-219628" y="4006645"/>
            <a:ext cx="5141503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altLang="zh-CN" sz="3200" b="1" dirty="0" smtClean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نماذج استخدام الذكاء الاصطناعي </a:t>
            </a:r>
          </a:p>
          <a:p>
            <a:pPr marL="457200" indent="-457200" algn="r" rtl="1">
              <a:buFont typeface="Arial" panose="020B0604020202020204" pitchFamily="34" charset="0"/>
              <a:buChar char="•"/>
            </a:pPr>
            <a:r>
              <a:rPr lang="ar-SA" altLang="zh-CN" sz="28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القيادة الذاتية </a:t>
            </a:r>
          </a:p>
          <a:p>
            <a:pPr marL="457200" indent="-457200" algn="r" rtl="1">
              <a:buFont typeface="Arial" panose="020B0604020202020204" pitchFamily="34" charset="0"/>
              <a:buChar char="•"/>
            </a:pPr>
            <a:r>
              <a:rPr lang="ar-SA" altLang="zh-CN" sz="28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الألعاب الذكية </a:t>
            </a:r>
          </a:p>
          <a:p>
            <a:pPr marL="457200" indent="-457200" algn="r" rtl="1">
              <a:buFont typeface="Arial" panose="020B0604020202020204" pitchFamily="34" charset="0"/>
              <a:buChar char="•"/>
            </a:pPr>
            <a:r>
              <a:rPr lang="ar-SA" altLang="zh-CN" sz="28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التشخيص الطبي بمساعدة الحاسب</a:t>
            </a:r>
          </a:p>
          <a:p>
            <a:pPr marL="457200" indent="-457200" algn="r" rtl="1">
              <a:buFont typeface="Arial" panose="020B0604020202020204" pitchFamily="34" charset="0"/>
              <a:buChar char="•"/>
            </a:pPr>
            <a:r>
              <a:rPr lang="ar-SA" altLang="zh-CN" sz="28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علم الروبوت</a:t>
            </a:r>
          </a:p>
          <a:p>
            <a:pPr marL="457200" indent="-457200" algn="r" rtl="1">
              <a:buFont typeface="Arial" panose="020B0604020202020204" pitchFamily="34" charset="0"/>
              <a:buChar char="•"/>
            </a:pPr>
            <a:r>
              <a:rPr lang="ar-SA" altLang="zh-CN" sz="28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الطائرات المُسيرة  </a:t>
            </a:r>
          </a:p>
          <a:p>
            <a:pPr marL="457200" indent="-457200" algn="ctr" rtl="1">
              <a:buFont typeface="Arial" panose="020B0604020202020204" pitchFamily="34" charset="0"/>
              <a:buChar char="•"/>
            </a:pPr>
            <a:endParaRPr lang="zh-CN" altLang="en-US" sz="2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76974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798524B-2961-4FCF-8337-4C4EA39D177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106482" cy="79912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3AB6980-0F8C-4014-89CF-21B1287E5DA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3510" y="1666893"/>
            <a:ext cx="2927802" cy="277840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D28C0EE-79FC-4B11-89CD-D17DDE1CA23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01902" y="1574305"/>
            <a:ext cx="2947480" cy="2778404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612F34CC-5BD6-40D3-8B09-36A4D4E33C74}"/>
              </a:ext>
            </a:extLst>
          </p:cNvPr>
          <p:cNvSpPr/>
          <p:nvPr/>
        </p:nvSpPr>
        <p:spPr>
          <a:xfrm>
            <a:off x="5606198" y="4006645"/>
            <a:ext cx="357822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altLang="zh-CN" sz="3600" b="1" dirty="0" smtClean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تطبيقات على تعلم الآلة</a:t>
            </a:r>
            <a:endParaRPr lang="zh-CN" altLang="en-US" sz="3600" b="1" dirty="0">
              <a:solidFill>
                <a:srgbClr val="FFC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A3DCBBFC-6159-4C07-BB6E-505D04F038F3}"/>
              </a:ext>
            </a:extLst>
          </p:cNvPr>
          <p:cNvSpPr/>
          <p:nvPr/>
        </p:nvSpPr>
        <p:spPr>
          <a:xfrm>
            <a:off x="9511694" y="4006646"/>
            <a:ext cx="165942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altLang="zh-CN" sz="3600" b="1" dirty="0" smtClean="0">
                <a:solidFill>
                  <a:srgbClr val="E6517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تعلم الآلة </a:t>
            </a:r>
            <a:endParaRPr lang="zh-CN" altLang="en-US" sz="3600" b="1" dirty="0">
              <a:solidFill>
                <a:srgbClr val="E6517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8543454" y="126348"/>
            <a:ext cx="3467725" cy="672777"/>
          </a:xfrm>
          <a:prstGeom prst="roundRect">
            <a:avLst/>
          </a:prstGeom>
          <a:solidFill>
            <a:srgbClr val="0C132B"/>
          </a:solidFill>
          <a:ln>
            <a:solidFill>
              <a:srgbClr val="0C13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b="1" dirty="0" smtClean="0">
                <a:solidFill>
                  <a:srgbClr val="E65171"/>
                </a:solidFill>
              </a:rPr>
              <a:t>أهداف الدرس : </a:t>
            </a:r>
            <a:endParaRPr lang="ar-SA" sz="4400" b="1" dirty="0">
              <a:solidFill>
                <a:srgbClr val="E65171"/>
              </a:solidFill>
            </a:endParaRPr>
          </a:p>
        </p:txBody>
      </p:sp>
      <p:pic>
        <p:nvPicPr>
          <p:cNvPr id="18" name="图片 6">
            <a:extLst>
              <a:ext uri="{FF2B5EF4-FFF2-40B4-BE49-F238E27FC236}">
                <a16:creationId xmlns:a16="http://schemas.microsoft.com/office/drawing/2014/main" id="{83AB6980-0F8C-4014-89CF-21B1287E5DA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1124" y="1666893"/>
            <a:ext cx="2927802" cy="2778404"/>
          </a:xfrm>
          <a:prstGeom prst="rect">
            <a:avLst/>
          </a:prstGeom>
        </p:spPr>
      </p:pic>
      <p:sp>
        <p:nvSpPr>
          <p:cNvPr id="19" name="矩形 11">
            <a:extLst>
              <a:ext uri="{FF2B5EF4-FFF2-40B4-BE49-F238E27FC236}">
                <a16:creationId xmlns:a16="http://schemas.microsoft.com/office/drawing/2014/main" id="{612F34CC-5BD6-40D3-8B09-36A4D4E33C74}"/>
              </a:ext>
            </a:extLst>
          </p:cNvPr>
          <p:cNvSpPr/>
          <p:nvPr/>
        </p:nvSpPr>
        <p:spPr>
          <a:xfrm>
            <a:off x="-219628" y="4006645"/>
            <a:ext cx="5141503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altLang="zh-CN" sz="3200" b="1" dirty="0" smtClean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نماذج استخدام الذكاء الاصطناعي </a:t>
            </a:r>
          </a:p>
          <a:p>
            <a:pPr marL="457200" indent="-457200" algn="r" rtl="1">
              <a:buFont typeface="Arial" panose="020B0604020202020204" pitchFamily="34" charset="0"/>
              <a:buChar char="•"/>
            </a:pPr>
            <a:r>
              <a:rPr lang="ar-SA" altLang="zh-CN" sz="28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القيادة الذاتية </a:t>
            </a:r>
          </a:p>
          <a:p>
            <a:pPr marL="457200" indent="-457200" algn="r" rtl="1">
              <a:buFont typeface="Arial" panose="020B0604020202020204" pitchFamily="34" charset="0"/>
              <a:buChar char="•"/>
            </a:pPr>
            <a:r>
              <a:rPr lang="ar-SA" altLang="zh-CN" sz="28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الألعاب الذكية </a:t>
            </a:r>
          </a:p>
          <a:p>
            <a:pPr marL="457200" indent="-457200" algn="r" rtl="1">
              <a:buFont typeface="Arial" panose="020B0604020202020204" pitchFamily="34" charset="0"/>
              <a:buChar char="•"/>
            </a:pPr>
            <a:r>
              <a:rPr lang="ar-SA" altLang="zh-CN" sz="28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التشخيص الطبي بمساعدة الحاسب</a:t>
            </a:r>
          </a:p>
          <a:p>
            <a:pPr marL="457200" indent="-457200" algn="r" rtl="1">
              <a:buFont typeface="Arial" panose="020B0604020202020204" pitchFamily="34" charset="0"/>
              <a:buChar char="•"/>
            </a:pPr>
            <a:r>
              <a:rPr lang="ar-SA" altLang="zh-CN" sz="28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علم الروبوت</a:t>
            </a:r>
          </a:p>
          <a:p>
            <a:pPr marL="457200" indent="-457200" algn="r" rtl="1">
              <a:buFont typeface="Arial" panose="020B0604020202020204" pitchFamily="34" charset="0"/>
              <a:buChar char="•"/>
            </a:pPr>
            <a:r>
              <a:rPr lang="ar-SA" altLang="zh-CN" sz="28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الطائرات المُسيرة  </a:t>
            </a:r>
          </a:p>
          <a:p>
            <a:pPr marL="457200" indent="-457200" algn="ctr" rtl="1">
              <a:buFont typeface="Arial" panose="020B0604020202020204" pitchFamily="34" charset="0"/>
              <a:buChar char="•"/>
            </a:pPr>
            <a:endParaRPr lang="zh-CN" altLang="en-US" sz="2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00354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798524B-2961-4FCF-8337-4C4EA39D177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106482" cy="79912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AC91643A-9A73-44F4-957F-B0D853FD585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68655" y="220580"/>
            <a:ext cx="2103619" cy="1686394"/>
          </a:xfrm>
          <a:prstGeom prst="rect">
            <a:avLst/>
          </a:prstGeom>
        </p:spPr>
      </p:pic>
      <p:graphicFrame>
        <p:nvGraphicFramePr>
          <p:cNvPr id="8" name="عنصر نائب للمحتوى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70189625"/>
              </p:ext>
            </p:extLst>
          </p:nvPr>
        </p:nvGraphicFramePr>
        <p:xfrm>
          <a:off x="239841" y="113415"/>
          <a:ext cx="9069050" cy="1158060"/>
        </p:xfrm>
        <a:graphic>
          <a:graphicData uri="http://schemas.openxmlformats.org/drawingml/2006/table">
            <a:tbl>
              <a:tblPr rtl="1" firstRow="1" bandRow="1">
                <a:tableStyleId>{5202B0CA-FC54-4496-8BCA-5EF66A818D29}</a:tableStyleId>
              </a:tblPr>
              <a:tblGrid>
                <a:gridCol w="22672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112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0459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859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6565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/>
                      <a:r>
                        <a:rPr lang="ar-SA" sz="1800" dirty="0" smtClean="0"/>
                        <a:t>رقم النشاط</a:t>
                      </a:r>
                      <a:endParaRPr lang="ar-SA" sz="1800" b="1" dirty="0"/>
                    </a:p>
                  </a:txBody>
                  <a:tcPr marL="91445" marR="91445" marT="45690" marB="4569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/>
                      <a:r>
                        <a:rPr lang="ar-SA" sz="1800" dirty="0" smtClean="0"/>
                        <a:t>1</a:t>
                      </a:r>
                      <a:endParaRPr lang="ar-SA" sz="1800" b="1" dirty="0"/>
                    </a:p>
                  </a:txBody>
                  <a:tcPr marL="91445" marR="91445" marT="45690" marB="4569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/>
                      <a:r>
                        <a:rPr lang="ar-SA" sz="1800" dirty="0" smtClean="0"/>
                        <a:t>موضوع النشاط</a:t>
                      </a:r>
                      <a:endParaRPr lang="ar-SA" sz="1800" b="1" dirty="0"/>
                    </a:p>
                  </a:txBody>
                  <a:tcPr marL="91445" marR="91445" marT="45690" marB="4569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/>
                      <a:r>
                        <a:rPr lang="ar-SA" sz="1800" dirty="0" smtClean="0"/>
                        <a:t>تعلم الآلة</a:t>
                      </a:r>
                      <a:endParaRPr lang="ar-SA" sz="1800" b="1" dirty="0"/>
                    </a:p>
                  </a:txBody>
                  <a:tcPr marL="91445" marR="91445" marT="45690" marB="456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534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/>
                      <a:r>
                        <a:rPr lang="ar-SA" sz="2000" b="1" dirty="0" smtClean="0"/>
                        <a:t>مدة النشاط</a:t>
                      </a:r>
                      <a:endParaRPr lang="ar-SA" sz="2000" b="1" dirty="0"/>
                    </a:p>
                  </a:txBody>
                  <a:tcPr marL="91445" marR="91445" marT="45690" marB="4569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/>
                      <a:r>
                        <a:rPr lang="ar-SA" sz="2000" b="1" dirty="0" smtClean="0"/>
                        <a:t>3د</a:t>
                      </a:r>
                      <a:endParaRPr lang="ar-SA" sz="2000" b="1" dirty="0"/>
                    </a:p>
                  </a:txBody>
                  <a:tcPr marL="91445" marR="91445" marT="45690" marB="4569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/>
                      <a:r>
                        <a:rPr lang="ar-SA" sz="2000" b="1" dirty="0" smtClean="0"/>
                        <a:t>نوع النشاط</a:t>
                      </a:r>
                      <a:endParaRPr lang="ar-SA" sz="2000" b="1" dirty="0"/>
                    </a:p>
                  </a:txBody>
                  <a:tcPr marL="91445" marR="91445" marT="45690" marB="4569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/>
                      <a:r>
                        <a:rPr lang="ar-SA" sz="2000" b="1" dirty="0" smtClean="0"/>
                        <a:t>جماعي </a:t>
                      </a:r>
                      <a:endParaRPr lang="ar-SA" sz="2000" b="1" dirty="0"/>
                    </a:p>
                  </a:txBody>
                  <a:tcPr marL="91445" marR="91445" marT="45690" marB="456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654"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2000" b="1" dirty="0" smtClean="0"/>
                        <a:t>باستخدام استراتيجية (  </a:t>
                      </a:r>
                      <a:r>
                        <a:rPr lang="ar-SA" sz="2000" b="1" dirty="0" smtClean="0"/>
                        <a:t>القراءة الفعالة – </a:t>
                      </a:r>
                      <a:r>
                        <a:rPr lang="ar-SA" sz="2000" b="1" dirty="0" smtClean="0"/>
                        <a:t>الحوار</a:t>
                      </a:r>
                      <a:r>
                        <a:rPr lang="ar-SA" sz="2000" b="1" baseline="0" dirty="0" smtClean="0"/>
                        <a:t> والمناقشة </a:t>
                      </a:r>
                      <a:r>
                        <a:rPr lang="ar-SA" sz="2000" b="1" dirty="0" smtClean="0"/>
                        <a:t>)</a:t>
                      </a:r>
                      <a:r>
                        <a:rPr lang="ar-SA" sz="2000" b="1" baseline="0" dirty="0" smtClean="0"/>
                        <a:t> </a:t>
                      </a:r>
                      <a:r>
                        <a:rPr lang="ar-SA" sz="2000" b="1" baseline="0" dirty="0" smtClean="0"/>
                        <a:t>قومي بقراءة الكتاب ص 70</a:t>
                      </a:r>
                      <a:endParaRPr lang="ar-SA" sz="2000" b="1" dirty="0" smtClean="0">
                        <a:solidFill>
                          <a:srgbClr val="C00000"/>
                        </a:solidFill>
                      </a:endParaRPr>
                    </a:p>
                  </a:txBody>
                  <a:tcPr marL="91445" marR="91445" marT="45690" marB="45690"/>
                </a:tc>
                <a:tc hMerge="1"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rtl="1"/>
                      <a:endParaRPr lang="ar-SA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45" marR="91445" marT="45690" marB="45690"/>
                </a:tc>
                <a:tc hMerge="1"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9" name="Rounded Rectangle 8"/>
          <p:cNvSpPr/>
          <p:nvPr/>
        </p:nvSpPr>
        <p:spPr>
          <a:xfrm>
            <a:off x="239841" y="1618938"/>
            <a:ext cx="7450113" cy="4751882"/>
          </a:xfrm>
          <a:prstGeom prst="roundRect">
            <a:avLst/>
          </a:prstGeom>
          <a:solidFill>
            <a:srgbClr val="EFEFEF"/>
          </a:solidFill>
          <a:ln>
            <a:solidFill>
              <a:srgbClr val="2730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3" name="TextBox 12"/>
          <p:cNvSpPr txBox="1"/>
          <p:nvPr/>
        </p:nvSpPr>
        <p:spPr>
          <a:xfrm>
            <a:off x="239841" y="1993692"/>
            <a:ext cx="7301091" cy="424731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SA" sz="2800" b="1" dirty="0" smtClean="0">
                <a:solidFill>
                  <a:srgbClr val="0C132B"/>
                </a:solidFill>
                <a:cs typeface="+mj-cs"/>
              </a:rPr>
              <a:t>قومي بقراءة الكتاب ص </a:t>
            </a:r>
            <a:r>
              <a:rPr lang="ar-SA" sz="2800" b="1" dirty="0" smtClean="0">
                <a:solidFill>
                  <a:srgbClr val="0C132B"/>
                </a:solidFill>
                <a:cs typeface="+mj-cs"/>
              </a:rPr>
              <a:t>70</a:t>
            </a:r>
            <a:endParaRPr lang="ar-SA" sz="2800" b="1" dirty="0" smtClean="0">
              <a:solidFill>
                <a:srgbClr val="0C132B"/>
              </a:solidFill>
              <a:cs typeface="+mj-cs"/>
            </a:endParaRPr>
          </a:p>
          <a:p>
            <a:pPr algn="r" rtl="1"/>
            <a:endParaRPr lang="ar-SA" sz="2800" b="1" dirty="0">
              <a:solidFill>
                <a:srgbClr val="4D6B9C"/>
              </a:solidFill>
              <a:cs typeface="+mj-cs"/>
            </a:endParaRPr>
          </a:p>
          <a:p>
            <a:pPr algn="r" rtl="1"/>
            <a:r>
              <a:rPr lang="ar-SA" sz="2800" b="1" dirty="0" smtClean="0">
                <a:solidFill>
                  <a:srgbClr val="E65171"/>
                </a:solidFill>
                <a:cs typeface="+mj-cs"/>
              </a:rPr>
              <a:t>والإجابة على الأسئلة التالية </a:t>
            </a:r>
            <a:r>
              <a:rPr lang="ar-SA" sz="2800" b="1" dirty="0" smtClean="0">
                <a:solidFill>
                  <a:srgbClr val="E65171"/>
                </a:solidFill>
                <a:cs typeface="+mj-cs"/>
              </a:rPr>
              <a:t>:</a:t>
            </a:r>
            <a:endParaRPr lang="ar-SA" sz="2800" b="1" dirty="0">
              <a:solidFill>
                <a:srgbClr val="4D6B9C"/>
              </a:solidFill>
              <a:cs typeface="+mj-cs"/>
            </a:endParaRPr>
          </a:p>
          <a:p>
            <a:pPr marL="457200" indent="-457200" algn="r" rtl="1">
              <a:buFont typeface="Arial" panose="020B0604020202020204" pitchFamily="34" charset="0"/>
              <a:buChar char="•"/>
            </a:pPr>
            <a:r>
              <a:rPr lang="ar-SA" sz="2800" b="1" dirty="0" smtClean="0">
                <a:solidFill>
                  <a:srgbClr val="4D6B9C"/>
                </a:solidFill>
                <a:cs typeface="+mj-cs"/>
              </a:rPr>
              <a:t>ما </a:t>
            </a:r>
            <a:r>
              <a:rPr lang="ar-SA" sz="2800" b="1" dirty="0" smtClean="0">
                <a:solidFill>
                  <a:srgbClr val="4D6B9C"/>
                </a:solidFill>
                <a:cs typeface="+mj-cs"/>
              </a:rPr>
              <a:t>لمقصود بالذكاء الاصطناعي ؟</a:t>
            </a:r>
            <a:endParaRPr lang="ar-SA" sz="2800" b="1" dirty="0" smtClean="0">
              <a:solidFill>
                <a:srgbClr val="4D6B9C"/>
              </a:solidFill>
              <a:cs typeface="+mj-cs"/>
            </a:endParaRPr>
          </a:p>
          <a:p>
            <a:pPr marL="457200" indent="-457200" algn="r" rtl="1">
              <a:buFont typeface="Arial" panose="020B0604020202020204" pitchFamily="34" charset="0"/>
              <a:buChar char="•"/>
            </a:pPr>
            <a:r>
              <a:rPr lang="ar-SA" sz="2800" b="1" dirty="0" err="1" smtClean="0">
                <a:solidFill>
                  <a:srgbClr val="4D6B9C"/>
                </a:solidFill>
                <a:cs typeface="+mj-cs"/>
              </a:rPr>
              <a:t>ماهو</a:t>
            </a:r>
            <a:r>
              <a:rPr lang="ar-SA" sz="2800" b="1" dirty="0" smtClean="0">
                <a:solidFill>
                  <a:srgbClr val="4D6B9C"/>
                </a:solidFill>
                <a:cs typeface="+mj-cs"/>
              </a:rPr>
              <a:t> المصطلح الجديد الذي يتم من خلاله انشاء خوارزميات يمكنها التعلم والقيام بتنبؤات </a:t>
            </a:r>
            <a:r>
              <a:rPr lang="ar-SA" sz="2800" b="1" dirty="0" err="1" smtClean="0">
                <a:solidFill>
                  <a:srgbClr val="4D6B9C"/>
                </a:solidFill>
                <a:cs typeface="+mj-cs"/>
              </a:rPr>
              <a:t>اوقرارات</a:t>
            </a:r>
            <a:r>
              <a:rPr lang="ar-SA" sz="2800" b="1" dirty="0" smtClean="0">
                <a:solidFill>
                  <a:srgbClr val="4D6B9C"/>
                </a:solidFill>
                <a:cs typeface="+mj-cs"/>
              </a:rPr>
              <a:t> بناء على بيانات يتم جمعها و مدخلات أخرى يتم </a:t>
            </a:r>
            <a:r>
              <a:rPr lang="ar-SA" sz="2800" b="1" dirty="0" err="1" smtClean="0">
                <a:solidFill>
                  <a:srgbClr val="4D6B9C"/>
                </a:solidFill>
                <a:cs typeface="+mj-cs"/>
              </a:rPr>
              <a:t>نمذجتها</a:t>
            </a:r>
            <a:r>
              <a:rPr lang="ar-SA" sz="2800" b="1" dirty="0" smtClean="0">
                <a:solidFill>
                  <a:srgbClr val="4D6B9C"/>
                </a:solidFill>
                <a:cs typeface="+mj-cs"/>
              </a:rPr>
              <a:t>   ؟</a:t>
            </a:r>
            <a:endParaRPr lang="ar-SA" sz="2800" b="1" dirty="0" smtClean="0">
              <a:solidFill>
                <a:srgbClr val="4D6B9C"/>
              </a:solidFill>
              <a:cs typeface="+mj-cs"/>
            </a:endParaRPr>
          </a:p>
          <a:p>
            <a:pPr marL="457200" indent="-457200" algn="r" rtl="1">
              <a:buFont typeface="Arial" panose="020B0604020202020204" pitchFamily="34" charset="0"/>
              <a:buChar char="•"/>
            </a:pPr>
            <a:r>
              <a:rPr lang="ar-SA" sz="2800" b="1" dirty="0" smtClean="0">
                <a:solidFill>
                  <a:srgbClr val="4D6B9C"/>
                </a:solidFill>
                <a:cs typeface="+mj-cs"/>
              </a:rPr>
              <a:t>اعطي </a:t>
            </a:r>
            <a:r>
              <a:rPr lang="ar-SA" sz="2800" b="1" dirty="0" smtClean="0">
                <a:solidFill>
                  <a:srgbClr val="4D6B9C"/>
                </a:solidFill>
                <a:cs typeface="+mj-cs"/>
              </a:rPr>
              <a:t>امثله تستخدم تعلم الآلة ؟ </a:t>
            </a:r>
          </a:p>
          <a:p>
            <a:pPr marL="457200" indent="-457200" algn="r" rtl="1">
              <a:buFont typeface="Arial" panose="020B0604020202020204" pitchFamily="34" charset="0"/>
              <a:buChar char="•"/>
            </a:pPr>
            <a:r>
              <a:rPr lang="ar-SA" sz="2800" b="1" dirty="0" smtClean="0">
                <a:solidFill>
                  <a:srgbClr val="4D6B9C"/>
                </a:solidFill>
                <a:cs typeface="+mj-cs"/>
              </a:rPr>
              <a:t>قومي بحل ورقة العمل التفاعلية .. </a:t>
            </a:r>
            <a:r>
              <a:rPr lang="ar-SA" sz="2800" b="1" u="sng" dirty="0" smtClean="0">
                <a:solidFill>
                  <a:srgbClr val="C00000"/>
                </a:solidFill>
                <a:cs typeface="+mj-cs"/>
              </a:rPr>
              <a:t>التدريب 3</a:t>
            </a:r>
            <a:endParaRPr lang="ar-SA" sz="2400" b="1" u="sng" dirty="0" smtClean="0">
              <a:solidFill>
                <a:srgbClr val="C00000"/>
              </a:solidFill>
              <a:cs typeface="+mj-cs"/>
            </a:endParaRPr>
          </a:p>
          <a:p>
            <a:pPr algn="r" rtl="1"/>
            <a:endParaRPr lang="ar-SA" dirty="0">
              <a:cs typeface="+mj-cs"/>
            </a:endParaRPr>
          </a:p>
        </p:txBody>
      </p:sp>
      <p:pic>
        <p:nvPicPr>
          <p:cNvPr id="3" name="Picture 2">
            <a:hlinkClick r:id="rId5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61807" y="1891192"/>
            <a:ext cx="3943350" cy="4207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612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583</TotalTime>
  <Words>1003</Words>
  <Application>Microsoft Office PowerPoint</Application>
  <PresentationFormat>Widescreen</PresentationFormat>
  <Paragraphs>287</Paragraphs>
  <Slides>29</Slides>
  <Notes>29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6" baseType="lpstr">
      <vt:lpstr>微软雅黑</vt:lpstr>
      <vt:lpstr>Algerian</vt:lpstr>
      <vt:lpstr>Arial</vt:lpstr>
      <vt:lpstr>Calibri</vt:lpstr>
      <vt:lpstr>等线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雷锋PPT网www.lfppt.com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雷锋PPT网www.lfppt.com</dc:title>
  <dc:creator>雷锋PPT网www.lfppt.com</dc:creator>
  <cp:lastModifiedBy>asus</cp:lastModifiedBy>
  <cp:revision>85</cp:revision>
  <dcterms:created xsi:type="dcterms:W3CDTF">2017-08-18T03:02:00Z</dcterms:created>
  <dcterms:modified xsi:type="dcterms:W3CDTF">2022-01-02T21:02:07Z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2052-10.1.0.6748</vt:lpwstr>
  </property>
</Properties>
</file>