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3"/>
  </p:notesMasterIdLst>
  <p:sldIdLst>
    <p:sldId id="256" r:id="rId2"/>
    <p:sldId id="284" r:id="rId3"/>
    <p:sldId id="261" r:id="rId4"/>
    <p:sldId id="260" r:id="rId5"/>
    <p:sldId id="262" r:id="rId6"/>
    <p:sldId id="263" r:id="rId7"/>
    <p:sldId id="265" r:id="rId8"/>
    <p:sldId id="264" r:id="rId9"/>
    <p:sldId id="324" r:id="rId10"/>
    <p:sldId id="266" r:id="rId11"/>
    <p:sldId id="271" r:id="rId12"/>
    <p:sldId id="267" r:id="rId13"/>
    <p:sldId id="325" r:id="rId14"/>
    <p:sldId id="286" r:id="rId15"/>
    <p:sldId id="319" r:id="rId16"/>
    <p:sldId id="283" r:id="rId17"/>
    <p:sldId id="274" r:id="rId18"/>
    <p:sldId id="320" r:id="rId19"/>
    <p:sldId id="269" r:id="rId20"/>
    <p:sldId id="270" r:id="rId21"/>
    <p:sldId id="321" r:id="rId22"/>
    <p:sldId id="276" r:id="rId23"/>
    <p:sldId id="278" r:id="rId24"/>
    <p:sldId id="277" r:id="rId25"/>
    <p:sldId id="279" r:id="rId26"/>
    <p:sldId id="280" r:id="rId27"/>
    <p:sldId id="275" r:id="rId28"/>
    <p:sldId id="281" r:id="rId29"/>
    <p:sldId id="307" r:id="rId30"/>
    <p:sldId id="322" r:id="rId31"/>
    <p:sldId id="258" r:id="rId32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2124"/>
    <a:srgbClr val="3C444B"/>
    <a:srgbClr val="EA5C2A"/>
    <a:srgbClr val="DE6227"/>
    <a:srgbClr val="CECECE"/>
    <a:srgbClr val="363636"/>
    <a:srgbClr val="B5B5B5"/>
    <a:srgbClr val="121212"/>
    <a:srgbClr val="0083B3"/>
    <a:srgbClr val="4446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1323EB5-B0B7-48C5-8671-34415F5A9C8B}" type="datetimeFigureOut">
              <a:rPr lang="ar-SA" smtClean="0"/>
              <a:t>08/06/44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C9FB915F-963F-4141-9FCC-049D1A947BB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4605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1" name="Google Shape;2221;g804e9800b4_0_1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2" name="Google Shape;2222;g804e9800b4_0_1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6485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aldoosh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://www.c13.20m.com/" TargetMode="Externa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image" Target="../media/image2.png"/><Relationship Id="rId5" Type="http://schemas.openxmlformats.org/officeDocument/2006/relationships/hyperlink" Target="mailto:md17@hotmail.com" TargetMode="External"/><Relationship Id="rId10" Type="http://schemas.openxmlformats.org/officeDocument/2006/relationships/audio" Target="../media/audio1.wav"/><Relationship Id="rId4" Type="http://schemas.microsoft.com/office/2007/relationships/hdphoto" Target="../media/hdphoto1.wdp"/><Relationship Id="rId9" Type="http://schemas.openxmlformats.org/officeDocument/2006/relationships/hyperlink" Target="https://www.facebook.com/profile.php?id=1041739076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C43AF9B-9CAC-4250-A4BA-A7367E91CC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0A123B9-76E3-47DF-9E86-B2A33DDB82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C8B5B2D-2D94-4C5E-BD89-B568462A4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3C603-1934-4331-B209-FED0AF5862F9}" type="datetimeFigureOut">
              <a:rPr lang="ar-SA" smtClean="0"/>
              <a:t>08/06/44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FC8986A-AFE7-4C1A-8121-02E255F6C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0E05B6F-17FC-4BE7-AE84-8299C0FD3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CD05C-4EDF-4AFB-AAD8-D6AB09D2A81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32755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1" name="قلب الصفحة.wav"/>
          </p:stSnd>
        </p:sndAc>
      </p:transition>
    </mc:Choice>
    <mc:Fallback xmlns="">
      <p:transition spd="slow">
        <p:fade/>
        <p:sndAc>
          <p:stSnd>
            <p:snd r:embed="rId3" name="قلب الصفحة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046650A-9466-4ECD-8D2B-63F2E75D3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BDC5BE9-99C4-4C25-B65B-DEAC4E6C6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98C4651-33BE-4B3D-A8DB-E728C1754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3C603-1934-4331-B209-FED0AF5862F9}" type="datetimeFigureOut">
              <a:rPr lang="ar-SA" smtClean="0"/>
              <a:t>08/06/44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7B1FA2-3A48-4BB6-BB6B-104970B9A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9F8B73E-E228-434A-85A5-E676AFD10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CD05C-4EDF-4AFB-AAD8-D6AB09D2A81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28227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1" name="قلب الصفحة.wav"/>
          </p:stSnd>
        </p:sndAc>
      </p:transition>
    </mc:Choice>
    <mc:Fallback xmlns="">
      <p:transition spd="slow">
        <p:fade/>
        <p:sndAc>
          <p:stSnd>
            <p:snd r:embed="rId3" name="قلب الصفحة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E0BA3B43-CE46-46B4-B813-E7D3B0DF80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A4A4E04-B0D6-4142-AF8C-791084DD6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8782E07-4314-4BDF-8FF8-A0E13EA9B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3C603-1934-4331-B209-FED0AF5862F9}" type="datetimeFigureOut">
              <a:rPr lang="ar-SA" smtClean="0"/>
              <a:t>08/06/44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1F5FA3-7288-4562-84C2-6E12CE9B5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E77CE12-E332-4882-9AF1-88D8E41D2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CD05C-4EDF-4AFB-AAD8-D6AB09D2A81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6229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1" name="قلب الصفحة.wav"/>
          </p:stSnd>
        </p:sndAc>
      </p:transition>
    </mc:Choice>
    <mc:Fallback xmlns="">
      <p:transition spd="slow">
        <p:fade/>
        <p:sndAc>
          <p:stSnd>
            <p:snd r:embed="rId3" name="قلب الصفحة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of text">
  <p:cSld name="Four columns of text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15"/>
          <p:cNvSpPr txBox="1">
            <a:spLocks noGrp="1"/>
          </p:cNvSpPr>
          <p:nvPr>
            <p:ph type="title"/>
          </p:nvPr>
        </p:nvSpPr>
        <p:spPr>
          <a:xfrm>
            <a:off x="2091700" y="589800"/>
            <a:ext cx="8008400" cy="7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15"/>
          <p:cNvSpPr txBox="1">
            <a:spLocks noGrp="1"/>
          </p:cNvSpPr>
          <p:nvPr>
            <p:ph type="subTitle" idx="1"/>
          </p:nvPr>
        </p:nvSpPr>
        <p:spPr>
          <a:xfrm>
            <a:off x="2279904" y="2060448"/>
            <a:ext cx="2593600" cy="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sp>
        <p:nvSpPr>
          <p:cNvPr id="668" name="Google Shape;668;p15"/>
          <p:cNvSpPr txBox="1">
            <a:spLocks noGrp="1"/>
          </p:cNvSpPr>
          <p:nvPr>
            <p:ph type="subTitle" idx="2"/>
          </p:nvPr>
        </p:nvSpPr>
        <p:spPr>
          <a:xfrm>
            <a:off x="2279904" y="2584704"/>
            <a:ext cx="2593600" cy="10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669" name="Google Shape;669;p15"/>
          <p:cNvSpPr txBox="1">
            <a:spLocks noGrp="1"/>
          </p:cNvSpPr>
          <p:nvPr>
            <p:ph type="subTitle" idx="3"/>
          </p:nvPr>
        </p:nvSpPr>
        <p:spPr>
          <a:xfrm>
            <a:off x="7290816" y="2060448"/>
            <a:ext cx="2596800" cy="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sp>
        <p:nvSpPr>
          <p:cNvPr id="670" name="Google Shape;670;p15"/>
          <p:cNvSpPr txBox="1">
            <a:spLocks noGrp="1"/>
          </p:cNvSpPr>
          <p:nvPr>
            <p:ph type="subTitle" idx="4"/>
          </p:nvPr>
        </p:nvSpPr>
        <p:spPr>
          <a:xfrm>
            <a:off x="7290816" y="2584704"/>
            <a:ext cx="2596800" cy="10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671" name="Google Shape;671;p15"/>
          <p:cNvSpPr txBox="1">
            <a:spLocks noGrp="1"/>
          </p:cNvSpPr>
          <p:nvPr>
            <p:ph type="subTitle" idx="5"/>
          </p:nvPr>
        </p:nvSpPr>
        <p:spPr>
          <a:xfrm>
            <a:off x="3767328" y="4267200"/>
            <a:ext cx="2593600" cy="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sp>
        <p:nvSpPr>
          <p:cNvPr id="672" name="Google Shape;672;p15"/>
          <p:cNvSpPr txBox="1">
            <a:spLocks noGrp="1"/>
          </p:cNvSpPr>
          <p:nvPr>
            <p:ph type="subTitle" idx="6"/>
          </p:nvPr>
        </p:nvSpPr>
        <p:spPr>
          <a:xfrm>
            <a:off x="3767328" y="4791456"/>
            <a:ext cx="2593600" cy="10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673" name="Google Shape;673;p15"/>
          <p:cNvSpPr txBox="1">
            <a:spLocks noGrp="1"/>
          </p:cNvSpPr>
          <p:nvPr>
            <p:ph type="subTitle" idx="7"/>
          </p:nvPr>
        </p:nvSpPr>
        <p:spPr>
          <a:xfrm>
            <a:off x="8619744" y="4267200"/>
            <a:ext cx="2658000" cy="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  <a:latin typeface="Barlow Semi Condensed Medium"/>
                <a:ea typeface="Barlow Semi Condensed Medium"/>
                <a:cs typeface="Barlow Semi Condensed Medium"/>
                <a:sym typeface="Barlow Semi Condensed Medium"/>
              </a:defRPr>
            </a:lvl9pPr>
          </a:lstStyle>
          <a:p>
            <a:endParaRPr/>
          </a:p>
        </p:txBody>
      </p:sp>
      <p:sp>
        <p:nvSpPr>
          <p:cNvPr id="674" name="Google Shape;674;p15"/>
          <p:cNvSpPr txBox="1">
            <a:spLocks noGrp="1"/>
          </p:cNvSpPr>
          <p:nvPr>
            <p:ph type="subTitle" idx="8"/>
          </p:nvPr>
        </p:nvSpPr>
        <p:spPr>
          <a:xfrm>
            <a:off x="8619744" y="4791456"/>
            <a:ext cx="2658000" cy="10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2227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1" name="قلب الصفحة.wav"/>
          </p:stSnd>
        </p:sndAc>
      </p:transition>
    </mc:Choice>
    <mc:Fallback xmlns="">
      <p:transition spd="slow">
        <p:fade/>
        <p:sndAc>
          <p:stSnd>
            <p:snd r:embed="rId3" name="قلب الصفحة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 flipH="1">
            <a:off x="7769400" y="601733"/>
            <a:ext cx="2230000" cy="168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Google Shape;11;p2"/>
          <p:cNvCxnSpPr/>
          <p:nvPr/>
        </p:nvCxnSpPr>
        <p:spPr>
          <a:xfrm rot="10800000">
            <a:off x="10017233" y="610467"/>
            <a:ext cx="1106000" cy="991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12;p2"/>
          <p:cNvCxnSpPr/>
          <p:nvPr/>
        </p:nvCxnSpPr>
        <p:spPr>
          <a:xfrm flipH="1">
            <a:off x="11131967" y="-8833"/>
            <a:ext cx="1062000" cy="1584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3" name="Google Shape;13;p2"/>
          <p:cNvGrpSpPr/>
          <p:nvPr/>
        </p:nvGrpSpPr>
        <p:grpSpPr>
          <a:xfrm>
            <a:off x="10752367" y="1183800"/>
            <a:ext cx="775733" cy="776467"/>
            <a:chOff x="8064275" y="887850"/>
            <a:chExt cx="581800" cy="582350"/>
          </a:xfrm>
        </p:grpSpPr>
        <p:sp>
          <p:nvSpPr>
            <p:cNvPr id="14" name="Google Shape;14;p2"/>
            <p:cNvSpPr/>
            <p:nvPr/>
          </p:nvSpPr>
          <p:spPr>
            <a:xfrm>
              <a:off x="8068750" y="892875"/>
              <a:ext cx="572875" cy="572325"/>
            </a:xfrm>
            <a:custGeom>
              <a:avLst/>
              <a:gdLst/>
              <a:ahLst/>
              <a:cxnLst/>
              <a:rect l="l" t="t" r="r" b="b"/>
              <a:pathLst>
                <a:path w="22915" h="22893" extrusionOk="0">
                  <a:moveTo>
                    <a:pt x="11457" y="0"/>
                  </a:moveTo>
                  <a:cubicBezTo>
                    <a:pt x="5127" y="0"/>
                    <a:pt x="0" y="5127"/>
                    <a:pt x="0" y="11435"/>
                  </a:cubicBezTo>
                  <a:cubicBezTo>
                    <a:pt x="0" y="17766"/>
                    <a:pt x="5127" y="22892"/>
                    <a:pt x="11457" y="22892"/>
                  </a:cubicBezTo>
                  <a:cubicBezTo>
                    <a:pt x="17788" y="22892"/>
                    <a:pt x="22914" y="17766"/>
                    <a:pt x="22914" y="11435"/>
                  </a:cubicBezTo>
                  <a:cubicBezTo>
                    <a:pt x="22914" y="5127"/>
                    <a:pt x="17788" y="0"/>
                    <a:pt x="1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64275" y="887850"/>
              <a:ext cx="581800" cy="582350"/>
            </a:xfrm>
            <a:custGeom>
              <a:avLst/>
              <a:gdLst/>
              <a:ahLst/>
              <a:cxnLst/>
              <a:rect l="l" t="t" r="r" b="b"/>
              <a:pathLst>
                <a:path w="23272" h="23294" extrusionOk="0">
                  <a:moveTo>
                    <a:pt x="11636" y="380"/>
                  </a:moveTo>
                  <a:cubicBezTo>
                    <a:pt x="14757" y="380"/>
                    <a:pt x="17566" y="1628"/>
                    <a:pt x="19594" y="3679"/>
                  </a:cubicBezTo>
                  <a:cubicBezTo>
                    <a:pt x="21645" y="5707"/>
                    <a:pt x="22893" y="8538"/>
                    <a:pt x="22893" y="11636"/>
                  </a:cubicBezTo>
                  <a:cubicBezTo>
                    <a:pt x="22893" y="14757"/>
                    <a:pt x="21645" y="17565"/>
                    <a:pt x="19594" y="19616"/>
                  </a:cubicBezTo>
                  <a:cubicBezTo>
                    <a:pt x="17566" y="21644"/>
                    <a:pt x="14757" y="22915"/>
                    <a:pt x="11636" y="22915"/>
                  </a:cubicBezTo>
                  <a:cubicBezTo>
                    <a:pt x="8516" y="22915"/>
                    <a:pt x="5707" y="21644"/>
                    <a:pt x="3657" y="19616"/>
                  </a:cubicBezTo>
                  <a:cubicBezTo>
                    <a:pt x="1628" y="17565"/>
                    <a:pt x="358" y="14757"/>
                    <a:pt x="358" y="11636"/>
                  </a:cubicBezTo>
                  <a:cubicBezTo>
                    <a:pt x="358" y="8538"/>
                    <a:pt x="1628" y="5707"/>
                    <a:pt x="3657" y="3679"/>
                  </a:cubicBezTo>
                  <a:cubicBezTo>
                    <a:pt x="5707" y="1628"/>
                    <a:pt x="8516" y="380"/>
                    <a:pt x="11636" y="380"/>
                  </a:cubicBezTo>
                  <a:close/>
                  <a:moveTo>
                    <a:pt x="11636" y="1"/>
                  </a:moveTo>
                  <a:cubicBezTo>
                    <a:pt x="5217" y="1"/>
                    <a:pt x="1" y="5217"/>
                    <a:pt x="1" y="11636"/>
                  </a:cubicBezTo>
                  <a:cubicBezTo>
                    <a:pt x="1" y="18078"/>
                    <a:pt x="5217" y="23294"/>
                    <a:pt x="11636" y="23294"/>
                  </a:cubicBezTo>
                  <a:cubicBezTo>
                    <a:pt x="18056" y="23294"/>
                    <a:pt x="23272" y="18078"/>
                    <a:pt x="23272" y="11636"/>
                  </a:cubicBezTo>
                  <a:cubicBezTo>
                    <a:pt x="23272" y="5217"/>
                    <a:pt x="18056" y="1"/>
                    <a:pt x="11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141175" y="965325"/>
              <a:ext cx="428000" cy="427425"/>
            </a:xfrm>
            <a:custGeom>
              <a:avLst/>
              <a:gdLst/>
              <a:ahLst/>
              <a:cxnLst/>
              <a:rect l="l" t="t" r="r" b="b"/>
              <a:pathLst>
                <a:path w="17120" h="17097" extrusionOk="0">
                  <a:moveTo>
                    <a:pt x="8560" y="0"/>
                  </a:moveTo>
                  <a:cubicBezTo>
                    <a:pt x="3835" y="0"/>
                    <a:pt x="1" y="3812"/>
                    <a:pt x="1" y="8537"/>
                  </a:cubicBezTo>
                  <a:cubicBezTo>
                    <a:pt x="1" y="13263"/>
                    <a:pt x="3835" y="17097"/>
                    <a:pt x="8560" y="17097"/>
                  </a:cubicBezTo>
                  <a:cubicBezTo>
                    <a:pt x="13286" y="17097"/>
                    <a:pt x="17120" y="13263"/>
                    <a:pt x="17120" y="8537"/>
                  </a:cubicBezTo>
                  <a:cubicBezTo>
                    <a:pt x="17120" y="3812"/>
                    <a:pt x="13286" y="0"/>
                    <a:pt x="8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136725" y="960300"/>
              <a:ext cx="436925" cy="437475"/>
            </a:xfrm>
            <a:custGeom>
              <a:avLst/>
              <a:gdLst/>
              <a:ahLst/>
              <a:cxnLst/>
              <a:rect l="l" t="t" r="r" b="b"/>
              <a:pathLst>
                <a:path w="17477" h="17499" extrusionOk="0">
                  <a:moveTo>
                    <a:pt x="8738" y="379"/>
                  </a:moveTo>
                  <a:cubicBezTo>
                    <a:pt x="11057" y="379"/>
                    <a:pt x="13130" y="1316"/>
                    <a:pt x="14645" y="2831"/>
                  </a:cubicBezTo>
                  <a:cubicBezTo>
                    <a:pt x="16161" y="4347"/>
                    <a:pt x="17097" y="6442"/>
                    <a:pt x="17097" y="8738"/>
                  </a:cubicBezTo>
                  <a:cubicBezTo>
                    <a:pt x="17097" y="11056"/>
                    <a:pt x="16161" y="13152"/>
                    <a:pt x="14645" y="14667"/>
                  </a:cubicBezTo>
                  <a:cubicBezTo>
                    <a:pt x="13130" y="16183"/>
                    <a:pt x="11057" y="17119"/>
                    <a:pt x="8738" y="17119"/>
                  </a:cubicBezTo>
                  <a:cubicBezTo>
                    <a:pt x="6420" y="17119"/>
                    <a:pt x="4325" y="16183"/>
                    <a:pt x="2809" y="14667"/>
                  </a:cubicBezTo>
                  <a:cubicBezTo>
                    <a:pt x="1293" y="13152"/>
                    <a:pt x="357" y="11056"/>
                    <a:pt x="357" y="8738"/>
                  </a:cubicBezTo>
                  <a:cubicBezTo>
                    <a:pt x="357" y="6442"/>
                    <a:pt x="1293" y="4347"/>
                    <a:pt x="2809" y="2831"/>
                  </a:cubicBezTo>
                  <a:cubicBezTo>
                    <a:pt x="4325" y="1316"/>
                    <a:pt x="6420" y="379"/>
                    <a:pt x="8738" y="379"/>
                  </a:cubicBezTo>
                  <a:close/>
                  <a:moveTo>
                    <a:pt x="8738" y="0"/>
                  </a:moveTo>
                  <a:cubicBezTo>
                    <a:pt x="3901" y="0"/>
                    <a:pt x="1" y="3924"/>
                    <a:pt x="1" y="8738"/>
                  </a:cubicBezTo>
                  <a:cubicBezTo>
                    <a:pt x="1" y="13575"/>
                    <a:pt x="3901" y="17498"/>
                    <a:pt x="8738" y="17498"/>
                  </a:cubicBezTo>
                  <a:cubicBezTo>
                    <a:pt x="13553" y="17498"/>
                    <a:pt x="17476" y="13575"/>
                    <a:pt x="17476" y="8738"/>
                  </a:cubicBezTo>
                  <a:cubicBezTo>
                    <a:pt x="17476" y="3924"/>
                    <a:pt x="13553" y="0"/>
                    <a:pt x="8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219750" y="1043875"/>
              <a:ext cx="270300" cy="270300"/>
            </a:xfrm>
            <a:custGeom>
              <a:avLst/>
              <a:gdLst/>
              <a:ahLst/>
              <a:cxnLst/>
              <a:rect l="l" t="t" r="r" b="b"/>
              <a:pathLst>
                <a:path w="10812" h="10812" extrusionOk="0">
                  <a:moveTo>
                    <a:pt x="5417" y="1"/>
                  </a:moveTo>
                  <a:cubicBezTo>
                    <a:pt x="2430" y="1"/>
                    <a:pt x="1" y="2431"/>
                    <a:pt x="1" y="5395"/>
                  </a:cubicBezTo>
                  <a:cubicBezTo>
                    <a:pt x="1" y="8382"/>
                    <a:pt x="2430" y="10812"/>
                    <a:pt x="5417" y="10812"/>
                  </a:cubicBezTo>
                  <a:cubicBezTo>
                    <a:pt x="8404" y="10812"/>
                    <a:pt x="10812" y="8382"/>
                    <a:pt x="10812" y="5395"/>
                  </a:cubicBezTo>
                  <a:cubicBezTo>
                    <a:pt x="10812" y="2431"/>
                    <a:pt x="8404" y="1"/>
                    <a:pt x="5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15300" y="1039425"/>
              <a:ext cx="279775" cy="279225"/>
            </a:xfrm>
            <a:custGeom>
              <a:avLst/>
              <a:gdLst/>
              <a:ahLst/>
              <a:cxnLst/>
              <a:rect l="l" t="t" r="r" b="b"/>
              <a:pathLst>
                <a:path w="11191" h="11169" extrusionOk="0">
                  <a:moveTo>
                    <a:pt x="5595" y="357"/>
                  </a:moveTo>
                  <a:cubicBezTo>
                    <a:pt x="7044" y="357"/>
                    <a:pt x="8337" y="937"/>
                    <a:pt x="9273" y="1895"/>
                  </a:cubicBezTo>
                  <a:cubicBezTo>
                    <a:pt x="10232" y="2832"/>
                    <a:pt x="10811" y="4147"/>
                    <a:pt x="10811" y="5573"/>
                  </a:cubicBezTo>
                  <a:cubicBezTo>
                    <a:pt x="10811" y="7022"/>
                    <a:pt x="10232" y="8337"/>
                    <a:pt x="9273" y="9273"/>
                  </a:cubicBezTo>
                  <a:cubicBezTo>
                    <a:pt x="8337" y="10210"/>
                    <a:pt x="7044" y="10789"/>
                    <a:pt x="5595" y="10789"/>
                  </a:cubicBezTo>
                  <a:cubicBezTo>
                    <a:pt x="4147" y="10789"/>
                    <a:pt x="2854" y="10210"/>
                    <a:pt x="1895" y="9273"/>
                  </a:cubicBezTo>
                  <a:cubicBezTo>
                    <a:pt x="959" y="8337"/>
                    <a:pt x="379" y="7022"/>
                    <a:pt x="379" y="5573"/>
                  </a:cubicBezTo>
                  <a:cubicBezTo>
                    <a:pt x="379" y="4147"/>
                    <a:pt x="959" y="2832"/>
                    <a:pt x="1895" y="1895"/>
                  </a:cubicBezTo>
                  <a:cubicBezTo>
                    <a:pt x="2854" y="937"/>
                    <a:pt x="4147" y="357"/>
                    <a:pt x="5595" y="357"/>
                  </a:cubicBezTo>
                  <a:close/>
                  <a:moveTo>
                    <a:pt x="5595" y="1"/>
                  </a:moveTo>
                  <a:cubicBezTo>
                    <a:pt x="2497" y="1"/>
                    <a:pt x="1" y="2497"/>
                    <a:pt x="1" y="5573"/>
                  </a:cubicBezTo>
                  <a:cubicBezTo>
                    <a:pt x="1" y="8672"/>
                    <a:pt x="2497" y="11168"/>
                    <a:pt x="5595" y="11168"/>
                  </a:cubicBezTo>
                  <a:cubicBezTo>
                    <a:pt x="8671" y="11168"/>
                    <a:pt x="11190" y="8672"/>
                    <a:pt x="11190" y="5573"/>
                  </a:cubicBezTo>
                  <a:cubicBezTo>
                    <a:pt x="11190" y="2497"/>
                    <a:pt x="8671" y="1"/>
                    <a:pt x="5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9804067" y="421701"/>
            <a:ext cx="389367" cy="390100"/>
            <a:chOff x="7353050" y="316275"/>
            <a:chExt cx="292025" cy="292575"/>
          </a:xfrm>
        </p:grpSpPr>
        <p:sp>
          <p:nvSpPr>
            <p:cNvPr id="21" name="Google Shape;21;p2"/>
            <p:cNvSpPr/>
            <p:nvPr/>
          </p:nvSpPr>
          <p:spPr>
            <a:xfrm>
              <a:off x="7358075" y="321275"/>
              <a:ext cx="282550" cy="282550"/>
            </a:xfrm>
            <a:custGeom>
              <a:avLst/>
              <a:gdLst/>
              <a:ahLst/>
              <a:cxnLst/>
              <a:rect l="l" t="t" r="r" b="b"/>
              <a:pathLst>
                <a:path w="11302" h="11302" extrusionOk="0">
                  <a:moveTo>
                    <a:pt x="5640" y="1"/>
                  </a:moveTo>
                  <a:cubicBezTo>
                    <a:pt x="2519" y="1"/>
                    <a:pt x="0" y="2520"/>
                    <a:pt x="0" y="5640"/>
                  </a:cubicBezTo>
                  <a:cubicBezTo>
                    <a:pt x="0" y="8783"/>
                    <a:pt x="2519" y="11302"/>
                    <a:pt x="5640" y="11302"/>
                  </a:cubicBezTo>
                  <a:cubicBezTo>
                    <a:pt x="8783" y="11302"/>
                    <a:pt x="11301" y="8783"/>
                    <a:pt x="11301" y="5640"/>
                  </a:cubicBezTo>
                  <a:cubicBezTo>
                    <a:pt x="11301" y="2520"/>
                    <a:pt x="8783" y="1"/>
                    <a:pt x="56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353050" y="316275"/>
              <a:ext cx="292025" cy="292575"/>
            </a:xfrm>
            <a:custGeom>
              <a:avLst/>
              <a:gdLst/>
              <a:ahLst/>
              <a:cxnLst/>
              <a:rect l="l" t="t" r="r" b="b"/>
              <a:pathLst>
                <a:path w="11681" h="11703" extrusionOk="0">
                  <a:moveTo>
                    <a:pt x="5841" y="379"/>
                  </a:moveTo>
                  <a:cubicBezTo>
                    <a:pt x="7356" y="379"/>
                    <a:pt x="8716" y="981"/>
                    <a:pt x="9719" y="1984"/>
                  </a:cubicBezTo>
                  <a:cubicBezTo>
                    <a:pt x="10700" y="2965"/>
                    <a:pt x="11324" y="4347"/>
                    <a:pt x="11324" y="5840"/>
                  </a:cubicBezTo>
                  <a:cubicBezTo>
                    <a:pt x="11324" y="7356"/>
                    <a:pt x="10700" y="8738"/>
                    <a:pt x="9719" y="9719"/>
                  </a:cubicBezTo>
                  <a:cubicBezTo>
                    <a:pt x="8716" y="10699"/>
                    <a:pt x="7356" y="11324"/>
                    <a:pt x="5841" y="11324"/>
                  </a:cubicBezTo>
                  <a:cubicBezTo>
                    <a:pt x="4347" y="11324"/>
                    <a:pt x="2965" y="10699"/>
                    <a:pt x="1984" y="9719"/>
                  </a:cubicBezTo>
                  <a:cubicBezTo>
                    <a:pt x="981" y="8738"/>
                    <a:pt x="380" y="7356"/>
                    <a:pt x="380" y="5840"/>
                  </a:cubicBezTo>
                  <a:cubicBezTo>
                    <a:pt x="380" y="4347"/>
                    <a:pt x="981" y="2965"/>
                    <a:pt x="1984" y="1984"/>
                  </a:cubicBezTo>
                  <a:cubicBezTo>
                    <a:pt x="2965" y="981"/>
                    <a:pt x="4347" y="379"/>
                    <a:pt x="5841" y="379"/>
                  </a:cubicBezTo>
                  <a:close/>
                  <a:moveTo>
                    <a:pt x="5841" y="0"/>
                  </a:moveTo>
                  <a:cubicBezTo>
                    <a:pt x="2631" y="0"/>
                    <a:pt x="1" y="2630"/>
                    <a:pt x="1" y="5840"/>
                  </a:cubicBezTo>
                  <a:cubicBezTo>
                    <a:pt x="1" y="9072"/>
                    <a:pt x="2631" y="11703"/>
                    <a:pt x="5841" y="11703"/>
                  </a:cubicBezTo>
                  <a:cubicBezTo>
                    <a:pt x="9073" y="11703"/>
                    <a:pt x="11681" y="9072"/>
                    <a:pt x="11681" y="5840"/>
                  </a:cubicBezTo>
                  <a:cubicBezTo>
                    <a:pt x="11681" y="2630"/>
                    <a:pt x="9073" y="0"/>
                    <a:pt x="5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419925" y="383125"/>
              <a:ext cx="158275" cy="158300"/>
            </a:xfrm>
            <a:custGeom>
              <a:avLst/>
              <a:gdLst/>
              <a:ahLst/>
              <a:cxnLst/>
              <a:rect l="l" t="t" r="r" b="b"/>
              <a:pathLst>
                <a:path w="6331" h="6332" extrusionOk="0">
                  <a:moveTo>
                    <a:pt x="3166" y="1"/>
                  </a:moveTo>
                  <a:cubicBezTo>
                    <a:pt x="1427" y="1"/>
                    <a:pt x="0" y="1428"/>
                    <a:pt x="0" y="3166"/>
                  </a:cubicBezTo>
                  <a:cubicBezTo>
                    <a:pt x="0" y="4927"/>
                    <a:pt x="1427" y="6331"/>
                    <a:pt x="3166" y="6331"/>
                  </a:cubicBezTo>
                  <a:cubicBezTo>
                    <a:pt x="4927" y="6331"/>
                    <a:pt x="6331" y="4927"/>
                    <a:pt x="6331" y="3166"/>
                  </a:cubicBezTo>
                  <a:cubicBezTo>
                    <a:pt x="6331" y="1428"/>
                    <a:pt x="4927" y="1"/>
                    <a:pt x="3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415475" y="378675"/>
              <a:ext cx="167750" cy="167775"/>
            </a:xfrm>
            <a:custGeom>
              <a:avLst/>
              <a:gdLst/>
              <a:ahLst/>
              <a:cxnLst/>
              <a:rect l="l" t="t" r="r" b="b"/>
              <a:pathLst>
                <a:path w="6710" h="6711" extrusionOk="0">
                  <a:moveTo>
                    <a:pt x="3344" y="380"/>
                  </a:moveTo>
                  <a:cubicBezTo>
                    <a:pt x="4168" y="380"/>
                    <a:pt x="4926" y="714"/>
                    <a:pt x="5461" y="1249"/>
                  </a:cubicBezTo>
                  <a:cubicBezTo>
                    <a:pt x="5996" y="1784"/>
                    <a:pt x="6330" y="2519"/>
                    <a:pt x="6330" y="3344"/>
                  </a:cubicBezTo>
                  <a:cubicBezTo>
                    <a:pt x="6330" y="4169"/>
                    <a:pt x="5996" y="4927"/>
                    <a:pt x="5461" y="5462"/>
                  </a:cubicBezTo>
                  <a:cubicBezTo>
                    <a:pt x="4926" y="5997"/>
                    <a:pt x="4168" y="6331"/>
                    <a:pt x="3344" y="6331"/>
                  </a:cubicBezTo>
                  <a:cubicBezTo>
                    <a:pt x="2519" y="6331"/>
                    <a:pt x="1783" y="5997"/>
                    <a:pt x="1248" y="5462"/>
                  </a:cubicBezTo>
                  <a:cubicBezTo>
                    <a:pt x="713" y="4927"/>
                    <a:pt x="379" y="4169"/>
                    <a:pt x="379" y="3344"/>
                  </a:cubicBezTo>
                  <a:cubicBezTo>
                    <a:pt x="379" y="2519"/>
                    <a:pt x="713" y="1784"/>
                    <a:pt x="1248" y="1249"/>
                  </a:cubicBezTo>
                  <a:cubicBezTo>
                    <a:pt x="1783" y="714"/>
                    <a:pt x="2519" y="380"/>
                    <a:pt x="3344" y="380"/>
                  </a:cubicBezTo>
                  <a:close/>
                  <a:moveTo>
                    <a:pt x="3344" y="1"/>
                  </a:moveTo>
                  <a:cubicBezTo>
                    <a:pt x="1494" y="1"/>
                    <a:pt x="0" y="1494"/>
                    <a:pt x="0" y="3344"/>
                  </a:cubicBezTo>
                  <a:cubicBezTo>
                    <a:pt x="0" y="5194"/>
                    <a:pt x="1494" y="6710"/>
                    <a:pt x="3344" y="6710"/>
                  </a:cubicBezTo>
                  <a:cubicBezTo>
                    <a:pt x="5194" y="6710"/>
                    <a:pt x="6709" y="5194"/>
                    <a:pt x="6709" y="3344"/>
                  </a:cubicBezTo>
                  <a:cubicBezTo>
                    <a:pt x="6709" y="1494"/>
                    <a:pt x="5194" y="1"/>
                    <a:pt x="3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" name="Google Shape;25;p2"/>
          <p:cNvSpPr/>
          <p:nvPr/>
        </p:nvSpPr>
        <p:spPr>
          <a:xfrm>
            <a:off x="7587440" y="567744"/>
            <a:ext cx="384819" cy="384449"/>
          </a:xfrm>
          <a:custGeom>
            <a:avLst/>
            <a:gdLst/>
            <a:ahLst/>
            <a:cxnLst/>
            <a:rect l="l" t="t" r="r" b="b"/>
            <a:pathLst>
              <a:path w="22915" h="22893" extrusionOk="0">
                <a:moveTo>
                  <a:pt x="11457" y="0"/>
                </a:moveTo>
                <a:cubicBezTo>
                  <a:pt x="5127" y="0"/>
                  <a:pt x="0" y="5127"/>
                  <a:pt x="0" y="11435"/>
                </a:cubicBezTo>
                <a:cubicBezTo>
                  <a:pt x="0" y="17766"/>
                  <a:pt x="5127" y="22892"/>
                  <a:pt x="11457" y="22892"/>
                </a:cubicBezTo>
                <a:cubicBezTo>
                  <a:pt x="17788" y="22892"/>
                  <a:pt x="22914" y="17766"/>
                  <a:pt x="22914" y="11435"/>
                </a:cubicBezTo>
                <a:cubicBezTo>
                  <a:pt x="22914" y="5127"/>
                  <a:pt x="17788" y="0"/>
                  <a:pt x="1145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7584434" y="564367"/>
            <a:ext cx="390815" cy="391184"/>
          </a:xfrm>
          <a:custGeom>
            <a:avLst/>
            <a:gdLst/>
            <a:ahLst/>
            <a:cxnLst/>
            <a:rect l="l" t="t" r="r" b="b"/>
            <a:pathLst>
              <a:path w="23272" h="23294" extrusionOk="0">
                <a:moveTo>
                  <a:pt x="11636" y="380"/>
                </a:moveTo>
                <a:cubicBezTo>
                  <a:pt x="14757" y="380"/>
                  <a:pt x="17566" y="1628"/>
                  <a:pt x="19594" y="3679"/>
                </a:cubicBezTo>
                <a:cubicBezTo>
                  <a:pt x="21645" y="5707"/>
                  <a:pt x="22893" y="8538"/>
                  <a:pt x="22893" y="11636"/>
                </a:cubicBezTo>
                <a:cubicBezTo>
                  <a:pt x="22893" y="14757"/>
                  <a:pt x="21645" y="17565"/>
                  <a:pt x="19594" y="19616"/>
                </a:cubicBezTo>
                <a:cubicBezTo>
                  <a:pt x="17566" y="21644"/>
                  <a:pt x="14757" y="22915"/>
                  <a:pt x="11636" y="22915"/>
                </a:cubicBezTo>
                <a:cubicBezTo>
                  <a:pt x="8516" y="22915"/>
                  <a:pt x="5707" y="21644"/>
                  <a:pt x="3657" y="19616"/>
                </a:cubicBezTo>
                <a:cubicBezTo>
                  <a:pt x="1628" y="17565"/>
                  <a:pt x="358" y="14757"/>
                  <a:pt x="358" y="11636"/>
                </a:cubicBezTo>
                <a:cubicBezTo>
                  <a:pt x="358" y="8538"/>
                  <a:pt x="1628" y="5707"/>
                  <a:pt x="3657" y="3679"/>
                </a:cubicBezTo>
                <a:cubicBezTo>
                  <a:pt x="5707" y="1628"/>
                  <a:pt x="8516" y="380"/>
                  <a:pt x="11636" y="380"/>
                </a:cubicBezTo>
                <a:close/>
                <a:moveTo>
                  <a:pt x="11636" y="1"/>
                </a:moveTo>
                <a:cubicBezTo>
                  <a:pt x="5217" y="1"/>
                  <a:pt x="1" y="5217"/>
                  <a:pt x="1" y="11636"/>
                </a:cubicBezTo>
                <a:cubicBezTo>
                  <a:pt x="1" y="18078"/>
                  <a:pt x="5217" y="23294"/>
                  <a:pt x="11636" y="23294"/>
                </a:cubicBezTo>
                <a:cubicBezTo>
                  <a:pt x="18056" y="23294"/>
                  <a:pt x="23272" y="18078"/>
                  <a:pt x="23272" y="11636"/>
                </a:cubicBezTo>
                <a:cubicBezTo>
                  <a:pt x="23272" y="5217"/>
                  <a:pt x="18056" y="1"/>
                  <a:pt x="1163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7636092" y="616413"/>
            <a:ext cx="287501" cy="287116"/>
          </a:xfrm>
          <a:custGeom>
            <a:avLst/>
            <a:gdLst/>
            <a:ahLst/>
            <a:cxnLst/>
            <a:rect l="l" t="t" r="r" b="b"/>
            <a:pathLst>
              <a:path w="17120" h="17097" extrusionOk="0">
                <a:moveTo>
                  <a:pt x="8560" y="0"/>
                </a:moveTo>
                <a:cubicBezTo>
                  <a:pt x="3835" y="0"/>
                  <a:pt x="1" y="3812"/>
                  <a:pt x="1" y="8537"/>
                </a:cubicBezTo>
                <a:cubicBezTo>
                  <a:pt x="1" y="13263"/>
                  <a:pt x="3835" y="17097"/>
                  <a:pt x="8560" y="17097"/>
                </a:cubicBezTo>
                <a:cubicBezTo>
                  <a:pt x="13286" y="17097"/>
                  <a:pt x="17120" y="13263"/>
                  <a:pt x="17120" y="8537"/>
                </a:cubicBezTo>
                <a:cubicBezTo>
                  <a:pt x="17120" y="3812"/>
                  <a:pt x="13286" y="0"/>
                  <a:pt x="856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7633104" y="613036"/>
            <a:ext cx="293497" cy="293867"/>
          </a:xfrm>
          <a:custGeom>
            <a:avLst/>
            <a:gdLst/>
            <a:ahLst/>
            <a:cxnLst/>
            <a:rect l="l" t="t" r="r" b="b"/>
            <a:pathLst>
              <a:path w="17477" h="17499" extrusionOk="0">
                <a:moveTo>
                  <a:pt x="8738" y="379"/>
                </a:moveTo>
                <a:cubicBezTo>
                  <a:pt x="11057" y="379"/>
                  <a:pt x="13130" y="1316"/>
                  <a:pt x="14645" y="2831"/>
                </a:cubicBezTo>
                <a:cubicBezTo>
                  <a:pt x="16161" y="4347"/>
                  <a:pt x="17097" y="6442"/>
                  <a:pt x="17097" y="8738"/>
                </a:cubicBezTo>
                <a:cubicBezTo>
                  <a:pt x="17097" y="11056"/>
                  <a:pt x="16161" y="13152"/>
                  <a:pt x="14645" y="14667"/>
                </a:cubicBezTo>
                <a:cubicBezTo>
                  <a:pt x="13130" y="16183"/>
                  <a:pt x="11057" y="17119"/>
                  <a:pt x="8738" y="17119"/>
                </a:cubicBezTo>
                <a:cubicBezTo>
                  <a:pt x="6420" y="17119"/>
                  <a:pt x="4325" y="16183"/>
                  <a:pt x="2809" y="14667"/>
                </a:cubicBezTo>
                <a:cubicBezTo>
                  <a:pt x="1293" y="13152"/>
                  <a:pt x="357" y="11056"/>
                  <a:pt x="357" y="8738"/>
                </a:cubicBezTo>
                <a:cubicBezTo>
                  <a:pt x="357" y="6442"/>
                  <a:pt x="1293" y="4347"/>
                  <a:pt x="2809" y="2831"/>
                </a:cubicBezTo>
                <a:cubicBezTo>
                  <a:pt x="4325" y="1316"/>
                  <a:pt x="6420" y="379"/>
                  <a:pt x="8738" y="379"/>
                </a:cubicBezTo>
                <a:close/>
                <a:moveTo>
                  <a:pt x="8738" y="0"/>
                </a:moveTo>
                <a:cubicBezTo>
                  <a:pt x="3901" y="0"/>
                  <a:pt x="1" y="3924"/>
                  <a:pt x="1" y="8738"/>
                </a:cubicBezTo>
                <a:cubicBezTo>
                  <a:pt x="1" y="13575"/>
                  <a:pt x="3901" y="17498"/>
                  <a:pt x="8738" y="17498"/>
                </a:cubicBezTo>
                <a:cubicBezTo>
                  <a:pt x="13553" y="17498"/>
                  <a:pt x="17476" y="13575"/>
                  <a:pt x="17476" y="8738"/>
                </a:cubicBezTo>
                <a:cubicBezTo>
                  <a:pt x="17476" y="3924"/>
                  <a:pt x="13553" y="0"/>
                  <a:pt x="87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7688877" y="669180"/>
            <a:ext cx="181569" cy="181569"/>
          </a:xfrm>
          <a:custGeom>
            <a:avLst/>
            <a:gdLst/>
            <a:ahLst/>
            <a:cxnLst/>
            <a:rect l="l" t="t" r="r" b="b"/>
            <a:pathLst>
              <a:path w="10812" h="10812" extrusionOk="0">
                <a:moveTo>
                  <a:pt x="5417" y="1"/>
                </a:moveTo>
                <a:cubicBezTo>
                  <a:pt x="2430" y="1"/>
                  <a:pt x="1" y="2431"/>
                  <a:pt x="1" y="5395"/>
                </a:cubicBezTo>
                <a:cubicBezTo>
                  <a:pt x="1" y="8382"/>
                  <a:pt x="2430" y="10812"/>
                  <a:pt x="5417" y="10812"/>
                </a:cubicBezTo>
                <a:cubicBezTo>
                  <a:pt x="8404" y="10812"/>
                  <a:pt x="10812" y="8382"/>
                  <a:pt x="10812" y="5395"/>
                </a:cubicBezTo>
                <a:cubicBezTo>
                  <a:pt x="10812" y="2431"/>
                  <a:pt x="8404" y="1"/>
                  <a:pt x="541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7685887" y="666190"/>
            <a:ext cx="187935" cy="187565"/>
          </a:xfrm>
          <a:custGeom>
            <a:avLst/>
            <a:gdLst/>
            <a:ahLst/>
            <a:cxnLst/>
            <a:rect l="l" t="t" r="r" b="b"/>
            <a:pathLst>
              <a:path w="11191" h="11169" extrusionOk="0">
                <a:moveTo>
                  <a:pt x="5595" y="357"/>
                </a:moveTo>
                <a:cubicBezTo>
                  <a:pt x="7044" y="357"/>
                  <a:pt x="8337" y="937"/>
                  <a:pt x="9273" y="1895"/>
                </a:cubicBezTo>
                <a:cubicBezTo>
                  <a:pt x="10232" y="2832"/>
                  <a:pt x="10811" y="4147"/>
                  <a:pt x="10811" y="5573"/>
                </a:cubicBezTo>
                <a:cubicBezTo>
                  <a:pt x="10811" y="7022"/>
                  <a:pt x="10232" y="8337"/>
                  <a:pt x="9273" y="9273"/>
                </a:cubicBezTo>
                <a:cubicBezTo>
                  <a:pt x="8337" y="10210"/>
                  <a:pt x="7044" y="10789"/>
                  <a:pt x="5595" y="10789"/>
                </a:cubicBezTo>
                <a:cubicBezTo>
                  <a:pt x="4147" y="10789"/>
                  <a:pt x="2854" y="10210"/>
                  <a:pt x="1895" y="9273"/>
                </a:cubicBezTo>
                <a:cubicBezTo>
                  <a:pt x="959" y="8337"/>
                  <a:pt x="379" y="7022"/>
                  <a:pt x="379" y="5573"/>
                </a:cubicBezTo>
                <a:cubicBezTo>
                  <a:pt x="379" y="4147"/>
                  <a:pt x="959" y="2832"/>
                  <a:pt x="1895" y="1895"/>
                </a:cubicBezTo>
                <a:cubicBezTo>
                  <a:pt x="2854" y="937"/>
                  <a:pt x="4147" y="357"/>
                  <a:pt x="5595" y="357"/>
                </a:cubicBezTo>
                <a:close/>
                <a:moveTo>
                  <a:pt x="5595" y="1"/>
                </a:moveTo>
                <a:cubicBezTo>
                  <a:pt x="2497" y="1"/>
                  <a:pt x="1" y="2497"/>
                  <a:pt x="1" y="5573"/>
                </a:cubicBezTo>
                <a:cubicBezTo>
                  <a:pt x="1" y="8672"/>
                  <a:pt x="2497" y="11168"/>
                  <a:pt x="5595" y="11168"/>
                </a:cubicBezTo>
                <a:cubicBezTo>
                  <a:pt x="8671" y="11168"/>
                  <a:pt x="11190" y="8672"/>
                  <a:pt x="11190" y="5573"/>
                </a:cubicBezTo>
                <a:cubicBezTo>
                  <a:pt x="11190" y="2497"/>
                  <a:pt x="8671" y="1"/>
                  <a:pt x="55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" name="Google Shape;31;p2"/>
          <p:cNvGrpSpPr/>
          <p:nvPr/>
        </p:nvGrpSpPr>
        <p:grpSpPr>
          <a:xfrm>
            <a:off x="7257800" y="385700"/>
            <a:ext cx="233351" cy="36000"/>
            <a:chOff x="5662375" y="212375"/>
            <a:chExt cx="175013" cy="27000"/>
          </a:xfrm>
        </p:grpSpPr>
        <p:sp>
          <p:nvSpPr>
            <p:cNvPr id="32" name="Google Shape;32;p2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11320067" y="227833"/>
            <a:ext cx="233351" cy="36000"/>
            <a:chOff x="5662375" y="212375"/>
            <a:chExt cx="175013" cy="27000"/>
          </a:xfrm>
        </p:grpSpPr>
        <p:sp>
          <p:nvSpPr>
            <p:cNvPr id="36" name="Google Shape;36;p2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10758334" y="2109067"/>
            <a:ext cx="233351" cy="36000"/>
            <a:chOff x="5662375" y="212375"/>
            <a:chExt cx="175013" cy="27000"/>
          </a:xfrm>
        </p:grpSpPr>
        <p:sp>
          <p:nvSpPr>
            <p:cNvPr id="40" name="Google Shape;40;p2"/>
            <p:cNvSpPr/>
            <p:nvPr/>
          </p:nvSpPr>
          <p:spPr>
            <a:xfrm>
              <a:off x="5662375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736381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810388" y="212375"/>
              <a:ext cx="27000" cy="27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" name="مجموعة 42">
            <a:extLst>
              <a:ext uri="{FF2B5EF4-FFF2-40B4-BE49-F238E27FC236}">
                <a16:creationId xmlns:a16="http://schemas.microsoft.com/office/drawing/2014/main" id="{5053F2D4-96C8-47D8-888B-399DE531432D}"/>
              </a:ext>
            </a:extLst>
          </p:cNvPr>
          <p:cNvGrpSpPr/>
          <p:nvPr userDrawn="1"/>
        </p:nvGrpSpPr>
        <p:grpSpPr>
          <a:xfrm>
            <a:off x="-1036193" y="5807805"/>
            <a:ext cx="3718680" cy="950135"/>
            <a:chOff x="1898650" y="812808"/>
            <a:chExt cx="2789010" cy="712601"/>
          </a:xfrm>
        </p:grpSpPr>
        <p:pic>
          <p:nvPicPr>
            <p:cNvPr id="44" name="صورة 43">
              <a:extLst>
                <a:ext uri="{FF2B5EF4-FFF2-40B4-BE49-F238E27FC236}">
                  <a16:creationId xmlns:a16="http://schemas.microsoft.com/office/drawing/2014/main" id="{0C6FC367-B42F-41CD-948E-FF61B3A232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l="56432" t="80817" r="32311" b="7902"/>
            <a:stretch/>
          </p:blipFill>
          <p:spPr>
            <a:xfrm>
              <a:off x="4102896" y="889273"/>
              <a:ext cx="584764" cy="636136"/>
            </a:xfrm>
            <a:prstGeom prst="rect">
              <a:avLst/>
            </a:prstGeom>
          </p:spPr>
        </p:pic>
        <p:sp>
          <p:nvSpPr>
            <p:cNvPr id="45" name="مربع نص 44">
              <a:extLst>
                <a:ext uri="{FF2B5EF4-FFF2-40B4-BE49-F238E27FC236}">
                  <a16:creationId xmlns:a16="http://schemas.microsoft.com/office/drawing/2014/main" id="{05CC25E3-4D28-4DD5-8C81-D29B159E7381}"/>
                </a:ext>
              </a:extLst>
            </p:cNvPr>
            <p:cNvSpPr txBox="1"/>
            <p:nvPr/>
          </p:nvSpPr>
          <p:spPr>
            <a:xfrm>
              <a:off x="1898650" y="812808"/>
              <a:ext cx="2330450" cy="307777"/>
            </a:xfrm>
            <a:prstGeom prst="rect">
              <a:avLst/>
            </a:prstGeom>
            <a:noFill/>
          </p:spPr>
          <p:txBody>
            <a:bodyPr wrap="square" rtlCol="1">
              <a:noAutofit/>
            </a:bodyPr>
            <a:lstStyle/>
            <a:p>
              <a:pPr marR="1229329" algn="justLow" rtl="1">
                <a:lnSpc>
                  <a:spcPct val="150000"/>
                </a:lnSpc>
                <a:buClr>
                  <a:schemeClr val="accent4">
                    <a:lumMod val="50000"/>
                  </a:schemeClr>
                </a:buClr>
                <a:buSzPct val="149000"/>
              </a:pPr>
              <a:r>
                <a:rPr lang="ar-SA" sz="1600" b="1" dirty="0">
                  <a:solidFill>
                    <a:srgbClr val="EB8932"/>
                  </a:solidFill>
                  <a:latin typeface="A Jannat LT" panose="01000000000000000000" pitchFamily="2" charset="-78"/>
                  <a:cs typeface="A Jannat LT" panose="01000000000000000000" pitchFamily="2" charset="-78"/>
                </a:rPr>
                <a:t>محمد علي دوشي</a:t>
              </a:r>
            </a:p>
          </p:txBody>
        </p:sp>
        <p:pic>
          <p:nvPicPr>
            <p:cNvPr id="46" name="Picture 4" descr="شفاف رمز موقع Clipart - موقع أيقونات البريد الإلكتروني - Icon Email Website Facebook ">
              <a:hlinkClick r:id="rId5"/>
              <a:extLst>
                <a:ext uri="{FF2B5EF4-FFF2-40B4-BE49-F238E27FC236}">
                  <a16:creationId xmlns:a16="http://schemas.microsoft.com/office/drawing/2014/main" id="{9BD84137-C435-468E-A29B-23BBC24568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15" t="68549" r="29294" b="-788"/>
            <a:stretch/>
          </p:blipFill>
          <p:spPr bwMode="auto">
            <a:xfrm>
              <a:off x="3887765" y="1145173"/>
              <a:ext cx="279118" cy="270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4" descr="شفاف رمز موقع Clipart - موقع أيقونات البريد الإلكتروني - Icon Email Website Facebook ">
              <a:hlinkClick r:id="rId7"/>
              <a:extLst>
                <a:ext uri="{FF2B5EF4-FFF2-40B4-BE49-F238E27FC236}">
                  <a16:creationId xmlns:a16="http://schemas.microsoft.com/office/drawing/2014/main" id="{8CC433F9-74F8-45CC-995E-77FBFB17250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4" t="24709" r="81867" b="43556"/>
            <a:stretch/>
          </p:blipFill>
          <p:spPr bwMode="auto">
            <a:xfrm>
              <a:off x="3115936" y="1160192"/>
              <a:ext cx="274672" cy="266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4" descr="شفاف رمز موقع Clipart - موقع أيقونات البريد الإلكتروني - Icon Email Website Facebook ">
              <a:hlinkClick r:id="rId8"/>
              <a:extLst>
                <a:ext uri="{FF2B5EF4-FFF2-40B4-BE49-F238E27FC236}">
                  <a16:creationId xmlns:a16="http://schemas.microsoft.com/office/drawing/2014/main" id="{3FD41AAC-D98E-408E-901A-23CDF21945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98" t="25725" r="30244" b="43770"/>
            <a:stretch/>
          </p:blipFill>
          <p:spPr bwMode="auto">
            <a:xfrm>
              <a:off x="3618271" y="1170517"/>
              <a:ext cx="274672" cy="2562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4" descr="شفاف رمز موقع Clipart - موقع أيقونات البريد الإلكتروني - Icon Email Website Facebook ">
              <a:hlinkClick r:id="rId9"/>
              <a:extLst>
                <a:ext uri="{FF2B5EF4-FFF2-40B4-BE49-F238E27FC236}">
                  <a16:creationId xmlns:a16="http://schemas.microsoft.com/office/drawing/2014/main" id="{FFF7EA8C-F635-40B2-8114-8D5017784F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93" t="22757" r="55616" b="40703"/>
            <a:stretch/>
          </p:blipFill>
          <p:spPr bwMode="auto">
            <a:xfrm>
              <a:off x="3360105" y="1145173"/>
              <a:ext cx="288668" cy="306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21888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1" name="قلب الصفحة.wav"/>
          </p:stSnd>
        </p:sndAc>
      </p:transition>
    </mc:Choice>
    <mc:Fallback xmlns="">
      <p:transition spd="slow">
        <p:fade/>
        <p:sndAc>
          <p:stSnd>
            <p:snd r:embed="rId10" name="قلب الصفحة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7526C9D-CC1C-4CA6-9341-2785A88F4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1778549-5555-457B-A436-9161C8CFAB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22E4716-BCDF-4D37-B853-910100D9A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3C603-1934-4331-B209-FED0AF5862F9}" type="datetimeFigureOut">
              <a:rPr lang="ar-SA" smtClean="0"/>
              <a:t>08/06/44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0F73414-6047-4F57-81AD-998D8A11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6D25465-949F-442D-9CB5-47AF9884C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CD05C-4EDF-4AFB-AAD8-D6AB09D2A81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63620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1" name="قلب الصفحة.wav"/>
          </p:stSnd>
        </p:sndAc>
      </p:transition>
    </mc:Choice>
    <mc:Fallback xmlns="">
      <p:transition spd="slow">
        <p:fade/>
        <p:sndAc>
          <p:stSnd>
            <p:snd r:embed="rId3" name="قلب الصفحة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3E949F5-FDFD-4B2E-A49E-F41640208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4447F82-46F3-450A-A037-CB0D3D03F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C5A1A05-8C2A-470B-BBB3-AEC6F79B6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3C603-1934-4331-B209-FED0AF5862F9}" type="datetimeFigureOut">
              <a:rPr lang="ar-SA" smtClean="0"/>
              <a:t>08/06/44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D362F48-7E6D-4FE0-AC12-9CBB5D997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C369F71-9EED-4826-85E4-5F59D9F0A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CD05C-4EDF-4AFB-AAD8-D6AB09D2A81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4261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1" name="قلب الصفحة.wav"/>
          </p:stSnd>
        </p:sndAc>
      </p:transition>
    </mc:Choice>
    <mc:Fallback xmlns="">
      <p:transition spd="slow">
        <p:fade/>
        <p:sndAc>
          <p:stSnd>
            <p:snd r:embed="rId3" name="قلب الصفحة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1C75F6A-3EAB-4542-A8AA-D3C9FE38C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F59E4B1-30B4-4A5B-92E0-FC2949E553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9A69BA3-F893-48C5-8CA8-3747DBB30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4D882C0-CB0D-4AA5-A2DF-EC9A2405D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3C603-1934-4331-B209-FED0AF5862F9}" type="datetimeFigureOut">
              <a:rPr lang="ar-SA" smtClean="0"/>
              <a:t>08/06/44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2EA463C-499F-4515-9AB2-AC2589787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E042AD2-DADF-47A9-9479-065DD6672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CD05C-4EDF-4AFB-AAD8-D6AB09D2A81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0033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1" name="قلب الصفحة.wav"/>
          </p:stSnd>
        </p:sndAc>
      </p:transition>
    </mc:Choice>
    <mc:Fallback xmlns="">
      <p:transition spd="slow">
        <p:fade/>
        <p:sndAc>
          <p:stSnd>
            <p:snd r:embed="rId3" name="قلب الصفحة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42425FC-B214-49FA-9370-31D80809C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227067C-754F-4DEB-9A77-659B3A441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CCE0241-3498-49ED-A370-E82E0B4297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A55E74E2-E938-4871-9E9D-E4C38A5082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7917EC86-AE15-4E02-B683-452B2E7504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62C4F802-5541-4F08-AFDE-E3DB12E98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3C603-1934-4331-B209-FED0AF5862F9}" type="datetimeFigureOut">
              <a:rPr lang="ar-SA" smtClean="0"/>
              <a:t>08/06/44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6728B20-600F-420E-9A1B-93D0049EC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4BE03D86-6C7F-4BFF-99FE-C8F2BA3EA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CD05C-4EDF-4AFB-AAD8-D6AB09D2A81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76884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1" name="قلب الصفحة.wav"/>
          </p:stSnd>
        </p:sndAc>
      </p:transition>
    </mc:Choice>
    <mc:Fallback xmlns="">
      <p:transition spd="slow">
        <p:fade/>
        <p:sndAc>
          <p:stSnd>
            <p:snd r:embed="rId3" name="قلب الصفحة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82488D5-52F8-44A4-9E71-618C809C0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0ECF9B1B-FD17-466A-B1AD-370C8BEDA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3C603-1934-4331-B209-FED0AF5862F9}" type="datetimeFigureOut">
              <a:rPr lang="ar-SA" smtClean="0"/>
              <a:t>08/06/44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5DE5C06B-58DD-4694-A1AA-F0C60C415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EF88F245-8969-44CA-A615-D81548AB1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CD05C-4EDF-4AFB-AAD8-D6AB09D2A81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90433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1" name="قلب الصفحة.wav"/>
          </p:stSnd>
        </p:sndAc>
      </p:transition>
    </mc:Choice>
    <mc:Fallback xmlns="">
      <p:transition spd="slow">
        <p:fade/>
        <p:sndAc>
          <p:stSnd>
            <p:snd r:embed="rId3" name="قلب الصفحة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44D1059-6D2E-448C-A8D2-5E10F5A6B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3C603-1934-4331-B209-FED0AF5862F9}" type="datetimeFigureOut">
              <a:rPr lang="ar-SA" smtClean="0"/>
              <a:t>08/06/44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FF8DD3CD-81DB-4382-A3DB-F52BD8D6A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FFC1FC40-B205-49DE-B713-8D8E1C82D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CD05C-4EDF-4AFB-AAD8-D6AB09D2A81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67959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1" name="قلب الصفحة.wav"/>
          </p:stSnd>
        </p:sndAc>
      </p:transition>
    </mc:Choice>
    <mc:Fallback xmlns="">
      <p:transition spd="slow">
        <p:fade/>
        <p:sndAc>
          <p:stSnd>
            <p:snd r:embed="rId3" name="قلب الصفحة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2E8F75A-1AF5-4BE5-AE41-04FF20AE3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8BD7CD6-F4E9-48BE-86CE-E11ECAF6D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8F26A05-3AB0-4A45-86BB-31916DC72E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0D7147B-254F-4AB2-91A1-4AD707C75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3C603-1934-4331-B209-FED0AF5862F9}" type="datetimeFigureOut">
              <a:rPr lang="ar-SA" smtClean="0"/>
              <a:t>08/06/44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D39E857-776D-4A6F-AB68-B8BC9CA04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68754C1-5D2A-460D-BEC7-27839D58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CD05C-4EDF-4AFB-AAD8-D6AB09D2A81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09563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1" name="قلب الصفحة.wav"/>
          </p:stSnd>
        </p:sndAc>
      </p:transition>
    </mc:Choice>
    <mc:Fallback xmlns="">
      <p:transition spd="slow">
        <p:fade/>
        <p:sndAc>
          <p:stSnd>
            <p:snd r:embed="rId3" name="قلب الصفحة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C206DC9-EAC7-4D99-A366-28C5F2B98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31F63237-300E-4E3D-BFD6-65C110F128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019D83D-CB5D-4A1F-9BBB-3C520D8AC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0F679CB-4E6B-4C6C-99A3-A8EAE84BE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3C603-1934-4331-B209-FED0AF5862F9}" type="datetimeFigureOut">
              <a:rPr lang="ar-SA" smtClean="0"/>
              <a:t>08/06/44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B4ED00E-FCD5-4C69-AC04-144131312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D7A6CD6-5D8E-4EAC-B8E7-485214E6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CD05C-4EDF-4AFB-AAD8-D6AB09D2A81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66492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1" name="قلب الصفحة.wav"/>
          </p:stSnd>
        </p:sndAc>
      </p:transition>
    </mc:Choice>
    <mc:Fallback xmlns="">
      <p:transition spd="slow">
        <p:fade/>
        <p:sndAc>
          <p:stSnd>
            <p:snd r:embed="rId3" name="قلب الصفحة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3A89E688-907E-46E6-B4CB-CD2BD54AD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97E5EA6-7DD3-4548-A0ED-24FBA1DC85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3F63891-28C9-4D3F-A295-338A2266F4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3C603-1934-4331-B209-FED0AF5862F9}" type="datetimeFigureOut">
              <a:rPr lang="ar-SA" smtClean="0"/>
              <a:t>08/06/44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B4F43C2-44DD-43A9-8037-A01D49A681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FE6A67F-2CC1-4D18-A1BC-5E82A0DDBE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CD05C-4EDF-4AFB-AAD8-D6AB09D2A81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52340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  <p:sldLayoutId id="2147483661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15" name="قلب الصفحة.wav"/>
          </p:stSnd>
        </p:sndAc>
      </p:transition>
    </mc:Choice>
    <mc:Fallback xmlns="">
      <p:transition spd="slow">
        <p:fade/>
        <p:sndAc>
          <p:stSnd>
            <p:snd r:embed="rId16" name="قلب الصفحة.wav"/>
          </p:stSnd>
        </p:sndAc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15.png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5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6.svg"/><Relationship Id="rId5" Type="http://schemas.openxmlformats.org/officeDocument/2006/relationships/image" Target="../media/image20.png"/><Relationship Id="rId15" Type="http://schemas.openxmlformats.org/officeDocument/2006/relationships/image" Target="../media/image30.svg"/><Relationship Id="rId10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image" Target="../media/image24.svg"/><Relationship Id="rId1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3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5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3.png"/><Relationship Id="rId7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47.png"/><Relationship Id="rId4" Type="http://schemas.openxmlformats.org/officeDocument/2006/relationships/image" Target="../media/image5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8.png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.png"/><Relationship Id="rId7" Type="http://schemas.openxmlformats.org/officeDocument/2006/relationships/hyperlink" Target="https://www.dteensnet.com/photos/falcon.jpg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dteensnet.com/photos/sky.jpg" TargetMode="External"/><Relationship Id="rId5" Type="http://schemas.openxmlformats.org/officeDocument/2006/relationships/image" Target="../media/image49.png"/><Relationship Id="rId10" Type="http://schemas.openxmlformats.org/officeDocument/2006/relationships/audio" Target="../media/audio1.wav"/><Relationship Id="rId4" Type="http://schemas.openxmlformats.org/officeDocument/2006/relationships/image" Target="../media/image5.jpg"/><Relationship Id="rId9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8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hyperlink" Target="https://www.photopea.com/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rive.google.com/drive/folders/14fqv6Xg-uo2TWeiMSEwhP1eYSajRJmH8?sort=13&amp;direction=a" TargetMode="External"/><Relationship Id="rId5" Type="http://schemas.openxmlformats.org/officeDocument/2006/relationships/hyperlink" Target="https://www.gimp.org/downloads/" TargetMode="External"/><Relationship Id="rId4" Type="http://schemas.openxmlformats.org/officeDocument/2006/relationships/image" Target="../media/image5.jpg"/><Relationship Id="rId9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10.jp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14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8DB75004-5148-467A-90ED-66710884E478}"/>
              </a:ext>
            </a:extLst>
          </p:cNvPr>
          <p:cNvSpPr/>
          <p:nvPr/>
        </p:nvSpPr>
        <p:spPr>
          <a:xfrm rot="16200000" flipH="1">
            <a:off x="2724768" y="-2543589"/>
            <a:ext cx="6747164" cy="11971605"/>
          </a:xfrm>
          <a:prstGeom prst="roundRect">
            <a:avLst>
              <a:gd name="adj" fmla="val 6753"/>
            </a:avLst>
          </a:prstGeom>
          <a:solidFill>
            <a:schemeClr val="bg1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8FB7C8FF-3143-44E6-BE49-FAAD29C71B8A}"/>
              </a:ext>
            </a:extLst>
          </p:cNvPr>
          <p:cNvSpPr/>
          <p:nvPr/>
        </p:nvSpPr>
        <p:spPr>
          <a:xfrm rot="16200000" flipH="1">
            <a:off x="2682564" y="-2501385"/>
            <a:ext cx="6747164" cy="11971605"/>
          </a:xfrm>
          <a:prstGeom prst="roundRect">
            <a:avLst>
              <a:gd name="adj" fmla="val 6753"/>
            </a:avLst>
          </a:prstGeom>
          <a:solidFill>
            <a:srgbClr val="000000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7" name="صورة 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0E17703-A095-4703-A570-30224E3C8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73903" y="-2643898"/>
            <a:ext cx="835224" cy="5425910"/>
          </a:xfrm>
          <a:prstGeom prst="rect">
            <a:avLst/>
          </a:prstGeom>
        </p:spPr>
      </p:pic>
      <p:pic>
        <p:nvPicPr>
          <p:cNvPr id="8" name="صورة 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7DD00D-A051-4A07-9486-A42425FC0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1343" y="-2670751"/>
            <a:ext cx="835224" cy="5425910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D8B8B005-D794-47A6-87ED-372212C23C67}"/>
              </a:ext>
            </a:extLst>
          </p:cNvPr>
          <p:cNvSpPr txBox="1"/>
          <p:nvPr/>
        </p:nvSpPr>
        <p:spPr>
          <a:xfrm>
            <a:off x="365761" y="2514921"/>
            <a:ext cx="6597748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0083B3"/>
                </a:solidFill>
                <a:cs typeface="Sultan bold" pitchFamily="2" charset="-78"/>
              </a:rPr>
              <a:t>الوحدة الاولى: </a:t>
            </a:r>
            <a:r>
              <a:rPr lang="ar-SA" sz="4000" dirty="0">
                <a:solidFill>
                  <a:schemeClr val="bg1"/>
                </a:solidFill>
                <a:cs typeface="Sultan bold" pitchFamily="2" charset="-78"/>
              </a:rPr>
              <a:t>معالجة الصور المتقدمة</a:t>
            </a:r>
          </a:p>
          <a:p>
            <a:pPr algn="ctr"/>
            <a:r>
              <a:rPr lang="ar-SA" sz="4000" dirty="0">
                <a:solidFill>
                  <a:srgbClr val="0083B3"/>
                </a:solidFill>
                <a:cs typeface="Sultan bold" pitchFamily="2" charset="-78"/>
              </a:rPr>
              <a:t>الدرس الاول :</a:t>
            </a:r>
            <a:r>
              <a:rPr lang="ar-SA" sz="4000" dirty="0">
                <a:solidFill>
                  <a:schemeClr val="bg1"/>
                </a:solidFill>
                <a:cs typeface="Sultan bold" pitchFamily="2" charset="-78"/>
              </a:rPr>
              <a:t>أساسيات تحرير الصور</a:t>
            </a:r>
          </a:p>
          <a:p>
            <a:pPr algn="ctr"/>
            <a:r>
              <a:rPr lang="ar-SA" sz="4000" dirty="0">
                <a:solidFill>
                  <a:srgbClr val="0083B3"/>
                </a:solidFill>
                <a:cs typeface="Sultan bold" pitchFamily="2" charset="-78"/>
              </a:rPr>
              <a:t>إعداد الاستاذة : </a:t>
            </a:r>
            <a:r>
              <a:rPr lang="ar-SA" sz="4000" dirty="0">
                <a:solidFill>
                  <a:schemeClr val="bg1"/>
                </a:solidFill>
                <a:cs typeface="Sultan bold" pitchFamily="2" charset="-78"/>
              </a:rPr>
              <a:t>عبير الغريب</a:t>
            </a:r>
          </a:p>
        </p:txBody>
      </p:sp>
      <p:pic>
        <p:nvPicPr>
          <p:cNvPr id="4" name="صورة 3" descr="صورة تحتوي على نص, إلكترونيات&#10;&#10;تم إنشاء الوصف تلقائياً">
            <a:extLst>
              <a:ext uri="{FF2B5EF4-FFF2-40B4-BE49-F238E27FC236}">
                <a16:creationId xmlns:a16="http://schemas.microsoft.com/office/drawing/2014/main" id="{4AF59D9A-B22B-4D02-B67B-12C362D665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8" r="20190"/>
          <a:stretch/>
        </p:blipFill>
        <p:spPr>
          <a:xfrm>
            <a:off x="6358597" y="1523338"/>
            <a:ext cx="5003412" cy="461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62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5" name="قلب الصفحة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8DB75004-5148-467A-90ED-66710884E478}"/>
              </a:ext>
            </a:extLst>
          </p:cNvPr>
          <p:cNvSpPr/>
          <p:nvPr/>
        </p:nvSpPr>
        <p:spPr>
          <a:xfrm rot="16200000" flipH="1">
            <a:off x="2724768" y="-2543589"/>
            <a:ext cx="6747164" cy="11971605"/>
          </a:xfrm>
          <a:prstGeom prst="roundRect">
            <a:avLst>
              <a:gd name="adj" fmla="val 6753"/>
            </a:avLst>
          </a:prstGeom>
          <a:solidFill>
            <a:schemeClr val="bg1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7" name="صورة 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0E17703-A095-4703-A570-30224E3C8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73903" y="-2643898"/>
            <a:ext cx="835224" cy="5425910"/>
          </a:xfrm>
          <a:prstGeom prst="rect">
            <a:avLst/>
          </a:prstGeom>
        </p:spPr>
      </p:pic>
      <p:pic>
        <p:nvPicPr>
          <p:cNvPr id="8" name="صورة 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7DD00D-A051-4A07-9486-A42425FC0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1343" y="-2641711"/>
            <a:ext cx="835224" cy="542591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017604C6-CAEB-4A4C-AA8F-FD5DA8A380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24"/>
          <a:stretch/>
        </p:blipFill>
        <p:spPr>
          <a:xfrm>
            <a:off x="9039523" y="730724"/>
            <a:ext cx="2826421" cy="2002755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FC72AD00-9C52-481C-B92F-61B0556DB9EB}"/>
              </a:ext>
            </a:extLst>
          </p:cNvPr>
          <p:cNvSpPr txBox="1"/>
          <p:nvPr/>
        </p:nvSpPr>
        <p:spPr>
          <a:xfrm>
            <a:off x="9039523" y="1515336"/>
            <a:ext cx="281577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chemeClr val="bg1"/>
                </a:solidFill>
                <a:cs typeface="Sultan bold" pitchFamily="2" charset="-78"/>
              </a:rPr>
              <a:t>اختيار نظام الألوان</a:t>
            </a:r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51E4B8C5-A54A-442E-8D9E-E271F6CF1977}"/>
              </a:ext>
            </a:extLst>
          </p:cNvPr>
          <p:cNvGrpSpPr/>
          <p:nvPr/>
        </p:nvGrpSpPr>
        <p:grpSpPr>
          <a:xfrm>
            <a:off x="326056" y="2733479"/>
            <a:ext cx="10410087" cy="3588197"/>
            <a:chOff x="351698" y="2809100"/>
            <a:chExt cx="10410087" cy="3588197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E27B9BDE-4217-43ED-8B52-22BEFE7441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0033"/>
            <a:stretch/>
          </p:blipFill>
          <p:spPr>
            <a:xfrm>
              <a:off x="351698" y="2809100"/>
              <a:ext cx="10281410" cy="3526644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BA4B210A-5A02-4B83-93A5-346E941B04D8}"/>
                </a:ext>
              </a:extLst>
            </p:cNvPr>
            <p:cNvSpPr/>
            <p:nvPr/>
          </p:nvSpPr>
          <p:spPr>
            <a:xfrm>
              <a:off x="4712677" y="2809100"/>
              <a:ext cx="6049108" cy="18051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48014B72-C68C-4F0C-9827-9FBBB841461E}"/>
                </a:ext>
              </a:extLst>
            </p:cNvPr>
            <p:cNvSpPr/>
            <p:nvPr/>
          </p:nvSpPr>
          <p:spPr>
            <a:xfrm>
              <a:off x="351698" y="4515729"/>
              <a:ext cx="4220302" cy="18815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64C38F2-C8C8-40BE-8DE1-39FC0C03BC0F}"/>
              </a:ext>
            </a:extLst>
          </p:cNvPr>
          <p:cNvSpPr txBox="1"/>
          <p:nvPr/>
        </p:nvSpPr>
        <p:spPr>
          <a:xfrm>
            <a:off x="3959030" y="2875975"/>
            <a:ext cx="7906914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cs typeface="Sultan bold" pitchFamily="2" charset="-78"/>
              </a:rPr>
              <a:t>يشير نظام الالوان الى كيفية تمثيل كل لون </a:t>
            </a:r>
          </a:p>
          <a:p>
            <a:pPr algn="ctr"/>
            <a:r>
              <a:rPr lang="ar-SA" sz="2800" dirty="0">
                <a:cs typeface="Sultan bold" pitchFamily="2" charset="-78"/>
              </a:rPr>
              <a:t>في كل بكسل في الصورة .</a:t>
            </a:r>
          </a:p>
        </p:txBody>
      </p:sp>
    </p:spTree>
    <p:extLst>
      <p:ext uri="{BB962C8B-B14F-4D97-AF65-F5344CB8AC3E}">
        <p14:creationId xmlns:p14="http://schemas.microsoft.com/office/powerpoint/2010/main" val="2836110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6" name="قلب الصفحة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8DB75004-5148-467A-90ED-66710884E478}"/>
              </a:ext>
            </a:extLst>
          </p:cNvPr>
          <p:cNvSpPr/>
          <p:nvPr/>
        </p:nvSpPr>
        <p:spPr>
          <a:xfrm rot="16200000" flipH="1">
            <a:off x="2724768" y="-2543589"/>
            <a:ext cx="6747164" cy="11971605"/>
          </a:xfrm>
          <a:prstGeom prst="roundRect">
            <a:avLst>
              <a:gd name="adj" fmla="val 6753"/>
            </a:avLst>
          </a:prstGeom>
          <a:solidFill>
            <a:schemeClr val="bg1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7" name="صورة 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0E17703-A095-4703-A570-30224E3C8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73903" y="-2643898"/>
            <a:ext cx="835224" cy="5425910"/>
          </a:xfrm>
          <a:prstGeom prst="rect">
            <a:avLst/>
          </a:prstGeom>
        </p:spPr>
      </p:pic>
      <p:pic>
        <p:nvPicPr>
          <p:cNvPr id="8" name="صورة 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7DD00D-A051-4A07-9486-A42425FC0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1343" y="-2641711"/>
            <a:ext cx="835224" cy="542591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017604C6-CAEB-4A4C-AA8F-FD5DA8A380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24"/>
          <a:stretch/>
        </p:blipFill>
        <p:spPr>
          <a:xfrm>
            <a:off x="2640426" y="1243541"/>
            <a:ext cx="6168529" cy="4370917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FC72AD00-9C52-481C-B92F-61B0556DB9EB}"/>
              </a:ext>
            </a:extLst>
          </p:cNvPr>
          <p:cNvSpPr txBox="1"/>
          <p:nvPr/>
        </p:nvSpPr>
        <p:spPr>
          <a:xfrm>
            <a:off x="4316804" y="2657383"/>
            <a:ext cx="2815772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>
                <a:solidFill>
                  <a:schemeClr val="bg1"/>
                </a:solidFill>
                <a:cs typeface="Sultan bold" pitchFamily="2" charset="-78"/>
              </a:rPr>
              <a:t>أنظمة الألوان المختلفة للصور</a:t>
            </a:r>
          </a:p>
        </p:txBody>
      </p:sp>
    </p:spTree>
    <p:extLst>
      <p:ext uri="{BB962C8B-B14F-4D97-AF65-F5344CB8AC3E}">
        <p14:creationId xmlns:p14="http://schemas.microsoft.com/office/powerpoint/2010/main" val="947677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5" name="قلب الصفحة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8DB75004-5148-467A-90ED-66710884E478}"/>
              </a:ext>
            </a:extLst>
          </p:cNvPr>
          <p:cNvSpPr/>
          <p:nvPr/>
        </p:nvSpPr>
        <p:spPr>
          <a:xfrm rot="16200000" flipH="1">
            <a:off x="2724768" y="-2543589"/>
            <a:ext cx="6747164" cy="11971605"/>
          </a:xfrm>
          <a:prstGeom prst="roundRect">
            <a:avLst>
              <a:gd name="adj" fmla="val 6753"/>
            </a:avLst>
          </a:prstGeom>
          <a:solidFill>
            <a:schemeClr val="bg1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7" name="صورة 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0E17703-A095-4703-A570-30224E3C8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73903" y="-2643898"/>
            <a:ext cx="835224" cy="5425910"/>
          </a:xfrm>
          <a:prstGeom prst="rect">
            <a:avLst/>
          </a:prstGeom>
        </p:spPr>
      </p:pic>
      <p:pic>
        <p:nvPicPr>
          <p:cNvPr id="8" name="صورة 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7DD00D-A051-4A07-9486-A42425FC0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1343" y="-2641711"/>
            <a:ext cx="835224" cy="542591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1A01FEFC-2AEA-D87E-D969-4834AEA23868}"/>
              </a:ext>
            </a:extLst>
          </p:cNvPr>
          <p:cNvSpPr txBox="1"/>
          <p:nvPr/>
        </p:nvSpPr>
        <p:spPr>
          <a:xfrm>
            <a:off x="267286" y="563712"/>
            <a:ext cx="11721587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 rtl="1">
              <a:buFont typeface="Wingdings" panose="05000000000000000000" pitchFamily="2" charset="2"/>
              <a:buChar char="v"/>
            </a:pP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نظام </a:t>
            </a:r>
            <a:r>
              <a:rPr lang="ar-SA" sz="2800" dirty="0">
                <a:solidFill>
                  <a:srgbClr val="FF0000"/>
                </a:solidFill>
                <a:latin typeface="Calibri" panose="020F0502020204030204" pitchFamily="34" charset="0"/>
                <a:cs typeface="Sultan bold" pitchFamily="2" charset="-78"/>
              </a:rPr>
              <a:t>الأحمر</a:t>
            </a: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 </a:t>
            </a:r>
            <a:r>
              <a:rPr lang="ar-SA" sz="2800" dirty="0">
                <a:solidFill>
                  <a:schemeClr val="tx1"/>
                </a:solidFill>
                <a:latin typeface="Calibri" panose="020F0502020204030204" pitchFamily="34" charset="0"/>
                <a:cs typeface="Sultan bold" pitchFamily="2" charset="-78"/>
              </a:rPr>
              <a:t>و</a:t>
            </a:r>
            <a:r>
              <a:rPr lang="ar-SA" sz="2800" dirty="0">
                <a:solidFill>
                  <a:srgbClr val="00B050"/>
                </a:solidFill>
                <a:latin typeface="Calibri" panose="020F0502020204030204" pitchFamily="34" charset="0"/>
                <a:cs typeface="Sultan bold" pitchFamily="2" charset="-78"/>
              </a:rPr>
              <a:t> الأخضر</a:t>
            </a: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 </a:t>
            </a:r>
            <a:r>
              <a:rPr lang="ar-SA" sz="2800" dirty="0">
                <a:solidFill>
                  <a:schemeClr val="tx1"/>
                </a:solidFill>
                <a:latin typeface="Calibri" panose="020F0502020204030204" pitchFamily="34" charset="0"/>
                <a:cs typeface="Sultan bold" pitchFamily="2" charset="-78"/>
              </a:rPr>
              <a:t>و</a:t>
            </a:r>
            <a:r>
              <a:rPr lang="ar-SA" sz="2800" dirty="0">
                <a:solidFill>
                  <a:srgbClr val="0070C0"/>
                </a:solidFill>
                <a:latin typeface="Calibri" panose="020F0502020204030204" pitchFamily="34" charset="0"/>
                <a:cs typeface="Sultan bold" pitchFamily="2" charset="-78"/>
              </a:rPr>
              <a:t> الأزرق</a:t>
            </a: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Sultan bold" pitchFamily="2" charset="-78"/>
              </a:rPr>
              <a:t>R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Sultan bold" pitchFamily="2" charset="-78"/>
              </a:rPr>
              <a:t>G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Sultan bold" pitchFamily="2" charset="-78"/>
              </a:rPr>
              <a:t>B</a:t>
            </a:r>
            <a:r>
              <a:rPr lang="en-US" sz="2800" dirty="0">
                <a:latin typeface="Calibri" panose="020F0502020204030204" pitchFamily="34" charset="0"/>
                <a:cs typeface="Sultan bold" pitchFamily="2" charset="-78"/>
              </a:rPr>
              <a:t>|</a:t>
            </a:r>
            <a:endParaRPr lang="ar-SA" sz="2800" dirty="0">
              <a:cs typeface="Sultan bold" pitchFamily="2" charset="-78"/>
            </a:endParaRPr>
          </a:p>
          <a:p>
            <a:pPr marL="273050"/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يستخدم لعرض الصور على شاشة الحاسب بشكل مشابه لطريقة عرضها على شاشة التلفاز , حيث ينبعث الضوء من الشاشة وينشأ كل بكسل من خلال مزج درجات مختلفة من الالوان الاساسية الثلاثة ( الاحمر والاخضر والازرق) ويوفر اكبر نطاق من الالوان المتاحة عند تحرير الصورة في برنامج </a:t>
            </a:r>
            <a:r>
              <a:rPr lang="ar-SA" sz="2800" dirty="0" err="1">
                <a:latin typeface="Calibri" panose="020F0502020204030204" pitchFamily="34" charset="0"/>
                <a:cs typeface="Sultan bold" pitchFamily="2" charset="-78"/>
              </a:rPr>
              <a:t>الجيمب</a:t>
            </a: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 .</a:t>
            </a:r>
          </a:p>
          <a:p>
            <a:pPr marL="273050"/>
            <a:endParaRPr lang="ar-SA" sz="2800" dirty="0">
              <a:latin typeface="Calibri" panose="020F0502020204030204" pitchFamily="34" charset="0"/>
              <a:cs typeface="Sultan bold" pitchFamily="2" charset="-78"/>
            </a:endParaRPr>
          </a:p>
          <a:p>
            <a:pPr marL="285750" indent="-285750" algn="r" rtl="1">
              <a:buFont typeface="Wingdings" panose="05000000000000000000" pitchFamily="2" charset="2"/>
              <a:buChar char="v"/>
            </a:pP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نظام </a:t>
            </a:r>
            <a:r>
              <a:rPr lang="ar-SA" sz="2800" dirty="0">
                <a:solidFill>
                  <a:srgbClr val="0293CD"/>
                </a:solidFill>
                <a:latin typeface="Calibri" panose="020F0502020204030204" pitchFamily="34" charset="0"/>
                <a:cs typeface="Sultan bold" pitchFamily="2" charset="-78"/>
              </a:rPr>
              <a:t>السماوي</a:t>
            </a: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 </a:t>
            </a:r>
            <a:r>
              <a:rPr lang="ar-SA" sz="2800" dirty="0">
                <a:solidFill>
                  <a:schemeClr val="tx1"/>
                </a:solidFill>
                <a:latin typeface="Calibri" panose="020F0502020204030204" pitchFamily="34" charset="0"/>
                <a:cs typeface="Sultan bold" pitchFamily="2" charset="-78"/>
              </a:rPr>
              <a:t>و</a:t>
            </a:r>
            <a:r>
              <a:rPr lang="ar-SA" sz="2800" dirty="0">
                <a:solidFill>
                  <a:srgbClr val="0070C0"/>
                </a:solidFill>
                <a:latin typeface="Calibri" panose="020F0502020204030204" pitchFamily="34" charset="0"/>
                <a:cs typeface="Sultan bold" pitchFamily="2" charset="-78"/>
              </a:rPr>
              <a:t> </a:t>
            </a:r>
            <a:r>
              <a:rPr lang="ar-SA" sz="2800" dirty="0">
                <a:solidFill>
                  <a:srgbClr val="C9016C"/>
                </a:solidFill>
                <a:latin typeface="Calibri" panose="020F0502020204030204" pitchFamily="34" charset="0"/>
                <a:cs typeface="Sultan bold" pitchFamily="2" charset="-78"/>
              </a:rPr>
              <a:t>الأرجواني</a:t>
            </a:r>
            <a:r>
              <a:rPr lang="ar-SA" sz="2800" dirty="0">
                <a:solidFill>
                  <a:srgbClr val="0070C0"/>
                </a:solidFill>
                <a:latin typeface="Calibri" panose="020F0502020204030204" pitchFamily="34" charset="0"/>
                <a:cs typeface="Sultan bold" pitchFamily="2" charset="-78"/>
              </a:rPr>
              <a:t> </a:t>
            </a:r>
            <a:r>
              <a:rPr lang="ar-SA" sz="2800" dirty="0">
                <a:solidFill>
                  <a:schemeClr val="tx1"/>
                </a:solidFill>
                <a:latin typeface="Calibri" panose="020F0502020204030204" pitchFamily="34" charset="0"/>
                <a:cs typeface="Sultan bold" pitchFamily="2" charset="-78"/>
              </a:rPr>
              <a:t>و</a:t>
            </a:r>
            <a:r>
              <a:rPr lang="ar-SA" sz="2800" dirty="0">
                <a:solidFill>
                  <a:srgbClr val="0070C0"/>
                </a:solidFill>
                <a:latin typeface="Calibri" panose="020F0502020204030204" pitchFamily="34" charset="0"/>
                <a:cs typeface="Sultan bold" pitchFamily="2" charset="-78"/>
              </a:rPr>
              <a:t> </a:t>
            </a:r>
            <a:r>
              <a:rPr lang="ar-SA" sz="2800" dirty="0">
                <a:solidFill>
                  <a:srgbClr val="FFEE11"/>
                </a:solidFill>
                <a:latin typeface="Calibri" panose="020F0502020204030204" pitchFamily="34" charset="0"/>
                <a:cs typeface="Sultan bold" pitchFamily="2" charset="-78"/>
              </a:rPr>
              <a:t>الأصفر</a:t>
            </a:r>
            <a:r>
              <a:rPr lang="ar-SA" sz="2800" dirty="0">
                <a:solidFill>
                  <a:srgbClr val="0070C0"/>
                </a:solidFill>
                <a:latin typeface="Calibri" panose="020F0502020204030204" pitchFamily="34" charset="0"/>
                <a:cs typeface="Sultan bold" pitchFamily="2" charset="-78"/>
              </a:rPr>
              <a:t> </a:t>
            </a:r>
            <a:r>
              <a:rPr lang="ar-SA" sz="2800" dirty="0">
                <a:solidFill>
                  <a:schemeClr val="tx1"/>
                </a:solidFill>
                <a:latin typeface="Calibri" panose="020F0502020204030204" pitchFamily="34" charset="0"/>
                <a:cs typeface="Sultan bold" pitchFamily="2" charset="-78"/>
              </a:rPr>
              <a:t>و</a:t>
            </a:r>
            <a:r>
              <a:rPr lang="ar-SA" sz="2800" dirty="0">
                <a:solidFill>
                  <a:srgbClr val="0070C0"/>
                </a:solidFill>
                <a:latin typeface="Calibri" panose="020F0502020204030204" pitchFamily="34" charset="0"/>
                <a:cs typeface="Sultan bold" pitchFamily="2" charset="-78"/>
              </a:rPr>
              <a:t> </a:t>
            </a:r>
            <a:r>
              <a:rPr lang="ar-SA" sz="2800" dirty="0">
                <a:solidFill>
                  <a:schemeClr val="tx1"/>
                </a:solidFill>
                <a:latin typeface="Calibri" panose="020F0502020204030204" pitchFamily="34" charset="0"/>
                <a:cs typeface="Sultan bold" pitchFamily="2" charset="-78"/>
              </a:rPr>
              <a:t>الأسود</a:t>
            </a: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  </a:t>
            </a:r>
            <a:r>
              <a:rPr lang="en-US" sz="2800" dirty="0">
                <a:solidFill>
                  <a:srgbClr val="0692CA"/>
                </a:solidFill>
                <a:latin typeface="Calibri" panose="020F0502020204030204" pitchFamily="34" charset="0"/>
                <a:cs typeface="Sultan bold" pitchFamily="2" charset="-78"/>
              </a:rPr>
              <a:t>C</a:t>
            </a:r>
            <a:r>
              <a:rPr lang="en-US" sz="2800" dirty="0">
                <a:solidFill>
                  <a:srgbClr val="C9016C"/>
                </a:solidFill>
                <a:latin typeface="Calibri" panose="020F0502020204030204" pitchFamily="34" charset="0"/>
                <a:cs typeface="Sultan bold" pitchFamily="2" charset="-78"/>
              </a:rPr>
              <a:t>M</a:t>
            </a:r>
            <a:r>
              <a:rPr lang="en-US" sz="2800" dirty="0">
                <a:solidFill>
                  <a:srgbClr val="FFEE11"/>
                </a:solidFill>
                <a:latin typeface="Calibri" panose="020F0502020204030204" pitchFamily="34" charset="0"/>
                <a:cs typeface="Sultan bold" pitchFamily="2" charset="-78"/>
              </a:rPr>
              <a:t>Y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Sultan bold" pitchFamily="2" charset="-78"/>
              </a:rPr>
              <a:t>K</a:t>
            </a:r>
            <a:r>
              <a:rPr lang="en-US" sz="2800" dirty="0">
                <a:latin typeface="Calibri" panose="020F0502020204030204" pitchFamily="34" charset="0"/>
                <a:cs typeface="Sultan bold" pitchFamily="2" charset="-78"/>
              </a:rPr>
              <a:t>|</a:t>
            </a:r>
            <a:endParaRPr lang="ar-SA" sz="2800" dirty="0">
              <a:cs typeface="Sultan bold" pitchFamily="2" charset="-78"/>
            </a:endParaRPr>
          </a:p>
          <a:p>
            <a:pPr marL="273050"/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يعتمد هذا النظام على مزج هذه الالوان الاربعة للحصول على اللون المطلوب في الصورة , وهذه الطريقة تعمل بها الطابعة الخاصة بك فهي تمزج هذه الاحبار بكثافة مختلفة لطباعة صورك على الورق .</a:t>
            </a:r>
          </a:p>
          <a:p>
            <a:pPr marL="273050"/>
            <a:endParaRPr lang="ar-SA" sz="2800" dirty="0">
              <a:latin typeface="Calibri" panose="020F0502020204030204" pitchFamily="34" charset="0"/>
              <a:cs typeface="Sultan bold" pitchFamily="2" charset="-78"/>
            </a:endParaRPr>
          </a:p>
          <a:p>
            <a:pPr marL="285750" indent="-285750" algn="r" rtl="1">
              <a:buFont typeface="Wingdings" panose="05000000000000000000" pitchFamily="2" charset="2"/>
              <a:buChar char="v"/>
            </a:pP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نظام التدرج </a:t>
            </a:r>
            <a:r>
              <a:rPr lang="ar-SA" sz="28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Sultan bold" pitchFamily="2" charset="-78"/>
              </a:rPr>
              <a:t>الرمادي:</a:t>
            </a:r>
          </a:p>
          <a:p>
            <a:pPr algn="r" rtl="1"/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يستخدم اللون الأبيض والأسود بتدرج لظلال اللون الرمادي, ويتم حفظ به في الويب كملف 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Sultan bold" pitchFamily="2" charset="-78"/>
              </a:rPr>
              <a:t>JPG</a:t>
            </a: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 فتكون اصغر من الصورة الملونة في التخزين.</a:t>
            </a:r>
          </a:p>
          <a:p>
            <a:pPr algn="r" rtl="1"/>
            <a:endParaRPr lang="ar-SA" sz="28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Sultan bold" pitchFamily="2" charset="-78"/>
            </a:endParaRPr>
          </a:p>
          <a:p>
            <a:pPr algn="r" rtl="1"/>
            <a:endParaRPr lang="ar-SA" sz="2800" dirty="0">
              <a:latin typeface="Calibri" panose="020F0502020204030204" pitchFamily="34" charset="0"/>
              <a:cs typeface="Sultan bold" pitchFamily="2" charset="-78"/>
            </a:endParaRPr>
          </a:p>
        </p:txBody>
      </p:sp>
      <p:pic>
        <p:nvPicPr>
          <p:cNvPr id="5" name="Picture 2" descr="Rgb Cmyk Images, Stock Photos &amp;amp; Vectors | Shutterstock">
            <a:extLst>
              <a:ext uri="{FF2B5EF4-FFF2-40B4-BE49-F238E27FC236}">
                <a16:creationId xmlns:a16="http://schemas.microsoft.com/office/drawing/2014/main" id="{B79A8CE8-B688-A1B7-03B6-91531A8168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56"/>
          <a:stretch/>
        </p:blipFill>
        <p:spPr bwMode="auto">
          <a:xfrm>
            <a:off x="745846" y="5242602"/>
            <a:ext cx="3154104" cy="150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101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5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B5256C00-A9A3-C2A0-623E-234E379DAE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6" y="182884"/>
            <a:ext cx="12065391" cy="6597748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صورة 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0E17703-A095-4703-A570-30224E3C8B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73903" y="-2643898"/>
            <a:ext cx="835224" cy="5425910"/>
          </a:xfrm>
          <a:prstGeom prst="rect">
            <a:avLst/>
          </a:prstGeom>
        </p:spPr>
      </p:pic>
      <p:pic>
        <p:nvPicPr>
          <p:cNvPr id="8" name="صورة 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7DD00D-A051-4A07-9486-A42425FC03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1343" y="-2641711"/>
            <a:ext cx="835224" cy="542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698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5" name="قلب الصفحة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8DB75004-5148-467A-90ED-66710884E478}"/>
              </a:ext>
            </a:extLst>
          </p:cNvPr>
          <p:cNvSpPr/>
          <p:nvPr/>
        </p:nvSpPr>
        <p:spPr>
          <a:xfrm rot="16200000" flipH="1">
            <a:off x="2724768" y="-2543589"/>
            <a:ext cx="6747164" cy="11971605"/>
          </a:xfrm>
          <a:prstGeom prst="roundRect">
            <a:avLst>
              <a:gd name="adj" fmla="val 6753"/>
            </a:avLst>
          </a:prstGeom>
          <a:solidFill>
            <a:schemeClr val="bg1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7" name="صورة 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0E17703-A095-4703-A570-30224E3C8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73903" y="-2643898"/>
            <a:ext cx="835224" cy="5425910"/>
          </a:xfrm>
          <a:prstGeom prst="rect">
            <a:avLst/>
          </a:prstGeom>
        </p:spPr>
      </p:pic>
      <p:pic>
        <p:nvPicPr>
          <p:cNvPr id="8" name="صورة 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7DD00D-A051-4A07-9486-A42425FC0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1343" y="-2641711"/>
            <a:ext cx="835224" cy="542591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017604C6-CAEB-4A4C-AA8F-FD5DA8A380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24"/>
          <a:stretch/>
        </p:blipFill>
        <p:spPr>
          <a:xfrm>
            <a:off x="2640426" y="1243541"/>
            <a:ext cx="6168529" cy="4370917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FC72AD00-9C52-481C-B92F-61B0556DB9EB}"/>
              </a:ext>
            </a:extLst>
          </p:cNvPr>
          <p:cNvSpPr txBox="1"/>
          <p:nvPr/>
        </p:nvSpPr>
        <p:spPr>
          <a:xfrm>
            <a:off x="3037761" y="2495978"/>
            <a:ext cx="5373858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dirty="0">
                <a:solidFill>
                  <a:schemeClr val="bg1"/>
                </a:solidFill>
                <a:cs typeface="Sultan bold" pitchFamily="2" charset="-78"/>
              </a:rPr>
              <a:t>مقارنة بين ملفات أشهر امتدادات الصور</a:t>
            </a:r>
          </a:p>
        </p:txBody>
      </p:sp>
    </p:spTree>
    <p:extLst>
      <p:ext uri="{BB962C8B-B14F-4D97-AF65-F5344CB8AC3E}">
        <p14:creationId xmlns:p14="http://schemas.microsoft.com/office/powerpoint/2010/main" val="2563246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5" name="قلب الصفحة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F4AE81FF-B408-671A-E0A2-7E4D5C73F0D7}"/>
              </a:ext>
            </a:extLst>
          </p:cNvPr>
          <p:cNvSpPr/>
          <p:nvPr/>
        </p:nvSpPr>
        <p:spPr>
          <a:xfrm rot="16200000" flipH="1">
            <a:off x="2724768" y="-2543589"/>
            <a:ext cx="6747164" cy="11971605"/>
          </a:xfrm>
          <a:prstGeom prst="roundRect">
            <a:avLst>
              <a:gd name="adj" fmla="val 6753"/>
            </a:avLst>
          </a:prstGeom>
          <a:solidFill>
            <a:schemeClr val="bg1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EA444DF3-6CB2-5A84-5FB8-A312570942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73903" y="-2643898"/>
            <a:ext cx="835224" cy="5425910"/>
          </a:xfrm>
          <a:prstGeom prst="rect">
            <a:avLst/>
          </a:prstGeom>
        </p:spPr>
      </p:pic>
      <p:pic>
        <p:nvPicPr>
          <p:cNvPr id="5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DFECA54-8D14-6A21-C905-0CF46051FC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1343" y="-2641711"/>
            <a:ext cx="835224" cy="5425910"/>
          </a:xfrm>
          <a:prstGeom prst="rect">
            <a:avLst/>
          </a:prstGeom>
        </p:spPr>
      </p:pic>
      <p:pic>
        <p:nvPicPr>
          <p:cNvPr id="1032" name="Picture 8" descr="File Format Icon Set Images File Type Icons Pictures File Format Icons  Stock Illustration - Download Image Now - iStock">
            <a:extLst>
              <a:ext uri="{FF2B5EF4-FFF2-40B4-BE49-F238E27FC236}">
                <a16:creationId xmlns:a16="http://schemas.microsoft.com/office/drawing/2014/main" id="{542420EC-37A7-4096-9091-9B9187E684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6" t="11275" r="72517" b="64826"/>
          <a:stretch/>
        </p:blipFill>
        <p:spPr bwMode="auto">
          <a:xfrm>
            <a:off x="9810631" y="1282273"/>
            <a:ext cx="756853" cy="94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File Format Icon Set Images File Type Icons Pictures File Format Icons  Stock Illustration - Download Image Now - iStock">
            <a:extLst>
              <a:ext uri="{FF2B5EF4-FFF2-40B4-BE49-F238E27FC236}">
                <a16:creationId xmlns:a16="http://schemas.microsoft.com/office/drawing/2014/main" id="{222BE4C1-47A3-4C11-A088-0BE30A8E68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7" t="11086" r="51756" b="65015"/>
          <a:stretch/>
        </p:blipFill>
        <p:spPr bwMode="auto">
          <a:xfrm>
            <a:off x="9820819" y="2529828"/>
            <a:ext cx="756853" cy="94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File Format Icon Set Images File Type Icons Pictures File Format Icons  Stock Illustration - Download Image Now - iStock">
            <a:extLst>
              <a:ext uri="{FF2B5EF4-FFF2-40B4-BE49-F238E27FC236}">
                <a16:creationId xmlns:a16="http://schemas.microsoft.com/office/drawing/2014/main" id="{0BC06793-C914-4442-939C-5E99435CEE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8" t="11370" r="30095" b="64731"/>
          <a:stretch/>
        </p:blipFill>
        <p:spPr bwMode="auto">
          <a:xfrm>
            <a:off x="9831007" y="3777382"/>
            <a:ext cx="756853" cy="94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8" descr="File Format Icon Set Images File Type Icons Pictures File Format Icons  Stock Illustration - Download Image Now - iStock">
            <a:extLst>
              <a:ext uri="{FF2B5EF4-FFF2-40B4-BE49-F238E27FC236}">
                <a16:creationId xmlns:a16="http://schemas.microsoft.com/office/drawing/2014/main" id="{7F808BEB-55FD-44B2-9B25-5A6C431DB3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54" t="10897" r="8949" b="65204"/>
          <a:stretch/>
        </p:blipFill>
        <p:spPr bwMode="auto">
          <a:xfrm>
            <a:off x="9841194" y="5024938"/>
            <a:ext cx="756853" cy="94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مربع نص 62">
            <a:extLst>
              <a:ext uri="{FF2B5EF4-FFF2-40B4-BE49-F238E27FC236}">
                <a16:creationId xmlns:a16="http://schemas.microsoft.com/office/drawing/2014/main" id="{20842ACC-9B6E-4F81-ACED-3AC3673109FF}"/>
              </a:ext>
            </a:extLst>
          </p:cNvPr>
          <p:cNvSpPr txBox="1"/>
          <p:nvPr/>
        </p:nvSpPr>
        <p:spPr>
          <a:xfrm>
            <a:off x="6749307" y="1616000"/>
            <a:ext cx="26324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594" indent="-228594" algn="just" defTabSz="1219170">
              <a:buFont typeface="Wingdings" panose="05000000000000000000" pitchFamily="2" charset="2"/>
              <a:buChar char="§"/>
            </a:pPr>
            <a:r>
              <a:rPr lang="ar-SA" sz="1600" b="1" noProof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حجم ملف صغير.</a:t>
            </a:r>
          </a:p>
          <a:p>
            <a:pPr marL="228594" indent="-228594" algn="just" defTabSz="1219170">
              <a:buFont typeface="Wingdings" panose="05000000000000000000" pitchFamily="2" charset="2"/>
              <a:buChar char="§"/>
            </a:pPr>
            <a:r>
              <a:rPr lang="ar-SA" sz="1600" b="1" noProof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متوافق مع الكاميرات الرقمية.</a:t>
            </a:r>
          </a:p>
          <a:p>
            <a:pPr marL="228594" indent="-228594" algn="just" defTabSz="1219170">
              <a:buFont typeface="Wingdings" panose="05000000000000000000" pitchFamily="2" charset="2"/>
              <a:buChar char="§"/>
            </a:pPr>
            <a:r>
              <a:rPr lang="ar-SA" sz="1600" b="1" noProof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مجموعة ألوان جيدة.</a:t>
            </a:r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7F50EF2F-B1C1-4455-B845-28CE0B2B4FB2}"/>
              </a:ext>
            </a:extLst>
          </p:cNvPr>
          <p:cNvGrpSpPr/>
          <p:nvPr/>
        </p:nvGrpSpPr>
        <p:grpSpPr>
          <a:xfrm>
            <a:off x="6471922" y="1282273"/>
            <a:ext cx="3310041" cy="373625"/>
            <a:chOff x="4853941" y="961704"/>
            <a:chExt cx="2482531" cy="280219"/>
          </a:xfrm>
        </p:grpSpPr>
        <p:sp>
          <p:nvSpPr>
            <p:cNvPr id="9" name="مستطيل: زوايا مستديرة 8">
              <a:extLst>
                <a:ext uri="{FF2B5EF4-FFF2-40B4-BE49-F238E27FC236}">
                  <a16:creationId xmlns:a16="http://schemas.microsoft.com/office/drawing/2014/main" id="{CD6021CF-4F6F-410B-9962-F9288169C3B5}"/>
                </a:ext>
              </a:extLst>
            </p:cNvPr>
            <p:cNvSpPr/>
            <p:nvPr/>
          </p:nvSpPr>
          <p:spPr>
            <a:xfrm>
              <a:off x="4853941" y="1000531"/>
              <a:ext cx="2182414" cy="211469"/>
            </a:xfrm>
            <a:prstGeom prst="roundRect">
              <a:avLst>
                <a:gd name="adj" fmla="val 50000"/>
              </a:avLst>
            </a:prstGeom>
            <a:solidFill>
              <a:srgbClr val="408A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1219170" rtl="0">
                <a:buClr>
                  <a:srgbClr val="000000"/>
                </a:buClr>
              </a:pPr>
              <a:r>
                <a:rPr lang="ar-SA" sz="16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الإيجابيات</a:t>
              </a:r>
            </a:p>
          </p:txBody>
        </p:sp>
        <p:pic>
          <p:nvPicPr>
            <p:cNvPr id="1034" name="Picture 10" descr="Negativo Images, Stock Photos &amp;amp; Vectors | Shutterstock">
              <a:extLst>
                <a:ext uri="{FF2B5EF4-FFF2-40B4-BE49-F238E27FC236}">
                  <a16:creationId xmlns:a16="http://schemas.microsoft.com/office/drawing/2014/main" id="{A1152BF7-497B-4C1A-A925-7388A671A8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9" t="15953" r="49336" b="22191"/>
            <a:stretch/>
          </p:blipFill>
          <p:spPr bwMode="auto">
            <a:xfrm>
              <a:off x="7036354" y="961704"/>
              <a:ext cx="300118" cy="280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18962CFC-0672-4583-B0EB-3767118B318D}"/>
              </a:ext>
            </a:extLst>
          </p:cNvPr>
          <p:cNvGrpSpPr/>
          <p:nvPr/>
        </p:nvGrpSpPr>
        <p:grpSpPr>
          <a:xfrm>
            <a:off x="2893094" y="1282274"/>
            <a:ext cx="3336257" cy="381381"/>
            <a:chOff x="2169820" y="961705"/>
            <a:chExt cx="2502193" cy="286036"/>
          </a:xfrm>
        </p:grpSpPr>
        <p:sp>
          <p:nvSpPr>
            <p:cNvPr id="64" name="مستطيل: زوايا مستديرة 63">
              <a:extLst>
                <a:ext uri="{FF2B5EF4-FFF2-40B4-BE49-F238E27FC236}">
                  <a16:creationId xmlns:a16="http://schemas.microsoft.com/office/drawing/2014/main" id="{8F8F2A50-1113-4762-BAC7-B87CAC42B9F9}"/>
                </a:ext>
              </a:extLst>
            </p:cNvPr>
            <p:cNvSpPr/>
            <p:nvPr/>
          </p:nvSpPr>
          <p:spPr>
            <a:xfrm>
              <a:off x="2169820" y="1000531"/>
              <a:ext cx="2181600" cy="211469"/>
            </a:xfrm>
            <a:prstGeom prst="roundRect">
              <a:avLst>
                <a:gd name="adj" fmla="val 50000"/>
              </a:avLst>
            </a:prstGeom>
            <a:solidFill>
              <a:srgbClr val="F64B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1219170" rtl="0">
                <a:buClr>
                  <a:srgbClr val="000000"/>
                </a:buClr>
              </a:pPr>
              <a:r>
                <a:rPr lang="ar-SA" sz="16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السلبيات</a:t>
              </a:r>
            </a:p>
          </p:txBody>
        </p:sp>
        <p:pic>
          <p:nvPicPr>
            <p:cNvPr id="65" name="Picture 10" descr="Negativo Images, Stock Photos &amp;amp; Vectors | Shutterstock">
              <a:extLst>
                <a:ext uri="{FF2B5EF4-FFF2-40B4-BE49-F238E27FC236}">
                  <a16:creationId xmlns:a16="http://schemas.microsoft.com/office/drawing/2014/main" id="{9357D47D-D920-4AF1-A03D-9CAD2DD0FB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14902" r="3484" b="21958"/>
            <a:stretch/>
          </p:blipFill>
          <p:spPr bwMode="auto">
            <a:xfrm>
              <a:off x="4351421" y="961705"/>
              <a:ext cx="320592" cy="286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6" name="مربع نص 65">
            <a:extLst>
              <a:ext uri="{FF2B5EF4-FFF2-40B4-BE49-F238E27FC236}">
                <a16:creationId xmlns:a16="http://schemas.microsoft.com/office/drawing/2014/main" id="{F93BD0E5-8711-45A4-812D-888F747E1825}"/>
              </a:ext>
            </a:extLst>
          </p:cNvPr>
          <p:cNvSpPr txBox="1"/>
          <p:nvPr/>
        </p:nvSpPr>
        <p:spPr>
          <a:xfrm>
            <a:off x="1297305" y="1616001"/>
            <a:ext cx="44927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594" indent="-228594" algn="just" defTabSz="1219170">
              <a:buFont typeface="Wingdings" panose="05000000000000000000" pitchFamily="2" charset="2"/>
              <a:buChar char="§"/>
            </a:pPr>
            <a:r>
              <a:rPr lang="ar-SA" sz="1600" b="1" noProof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بسبب خوارزمية الضغط، قد تفقد بعض بيانات الصورة.</a:t>
            </a:r>
          </a:p>
          <a:p>
            <a:pPr marL="228594" indent="-228594" algn="just" defTabSz="1219170">
              <a:buFont typeface="Wingdings" panose="05000000000000000000" pitchFamily="2" charset="2"/>
              <a:buChar char="§"/>
            </a:pPr>
            <a:r>
              <a:rPr lang="ar-SA" sz="1600" b="1" noProof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ليس جيد للنصوص أو الرسوم التوضيحية.</a:t>
            </a:r>
          </a:p>
        </p:txBody>
      </p:sp>
      <p:sp>
        <p:nvSpPr>
          <p:cNvPr id="91" name="مربع نص 90">
            <a:extLst>
              <a:ext uri="{FF2B5EF4-FFF2-40B4-BE49-F238E27FC236}">
                <a16:creationId xmlns:a16="http://schemas.microsoft.com/office/drawing/2014/main" id="{73DF81C1-83FA-4824-A369-3AAB2C6DB8BB}"/>
              </a:ext>
            </a:extLst>
          </p:cNvPr>
          <p:cNvSpPr txBox="1"/>
          <p:nvPr/>
        </p:nvSpPr>
        <p:spPr>
          <a:xfrm>
            <a:off x="6096000" y="2846299"/>
            <a:ext cx="32858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594" indent="-228594" algn="just" defTabSz="1219170">
              <a:buFont typeface="Wingdings" panose="05000000000000000000" pitchFamily="2" charset="2"/>
              <a:buChar char="§"/>
            </a:pPr>
            <a:r>
              <a:rPr lang="ar-SA" sz="1600" b="1" noProof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جيد للصور التي تحتوي على نصوص.</a:t>
            </a:r>
          </a:p>
          <a:p>
            <a:pPr marL="228594" indent="-228594" algn="just" defTabSz="1219170">
              <a:buFont typeface="Wingdings" panose="05000000000000000000" pitchFamily="2" charset="2"/>
              <a:buChar char="§"/>
            </a:pPr>
            <a:r>
              <a:rPr lang="ar-SA" sz="1600" b="1" noProof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يدعم خلفية شفافة للصورة (بدون لون).</a:t>
            </a:r>
          </a:p>
        </p:txBody>
      </p:sp>
      <p:grpSp>
        <p:nvGrpSpPr>
          <p:cNvPr id="92" name="مجموعة 91">
            <a:extLst>
              <a:ext uri="{FF2B5EF4-FFF2-40B4-BE49-F238E27FC236}">
                <a16:creationId xmlns:a16="http://schemas.microsoft.com/office/drawing/2014/main" id="{6FB81DCE-DA73-4E2A-892E-8CB68B3DBE5C}"/>
              </a:ext>
            </a:extLst>
          </p:cNvPr>
          <p:cNvGrpSpPr/>
          <p:nvPr/>
        </p:nvGrpSpPr>
        <p:grpSpPr>
          <a:xfrm>
            <a:off x="6471922" y="2512572"/>
            <a:ext cx="3310041" cy="373625"/>
            <a:chOff x="4853941" y="961704"/>
            <a:chExt cx="2482531" cy="280219"/>
          </a:xfrm>
        </p:grpSpPr>
        <p:sp>
          <p:nvSpPr>
            <p:cNvPr id="93" name="مستطيل: زوايا مستديرة 92">
              <a:extLst>
                <a:ext uri="{FF2B5EF4-FFF2-40B4-BE49-F238E27FC236}">
                  <a16:creationId xmlns:a16="http://schemas.microsoft.com/office/drawing/2014/main" id="{A70C8BC3-BF71-4867-B8D2-1B307FEC7FD7}"/>
                </a:ext>
              </a:extLst>
            </p:cNvPr>
            <p:cNvSpPr/>
            <p:nvPr/>
          </p:nvSpPr>
          <p:spPr>
            <a:xfrm>
              <a:off x="4853941" y="1000531"/>
              <a:ext cx="2182414" cy="211469"/>
            </a:xfrm>
            <a:prstGeom prst="roundRect">
              <a:avLst>
                <a:gd name="adj" fmla="val 50000"/>
              </a:avLst>
            </a:prstGeom>
            <a:solidFill>
              <a:srgbClr val="408A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1219170" rtl="0">
                <a:buClr>
                  <a:srgbClr val="000000"/>
                </a:buClr>
              </a:pPr>
              <a:r>
                <a:rPr lang="ar-SA" sz="16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الإيجابيات</a:t>
              </a:r>
            </a:p>
          </p:txBody>
        </p:sp>
        <p:pic>
          <p:nvPicPr>
            <p:cNvPr id="94" name="Picture 10" descr="Negativo Images, Stock Photos &amp;amp; Vectors | Shutterstock">
              <a:extLst>
                <a:ext uri="{FF2B5EF4-FFF2-40B4-BE49-F238E27FC236}">
                  <a16:creationId xmlns:a16="http://schemas.microsoft.com/office/drawing/2014/main" id="{E39E37E7-23F2-4652-A46F-DA374AD7BB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9" t="15953" r="49336" b="22191"/>
            <a:stretch/>
          </p:blipFill>
          <p:spPr bwMode="auto">
            <a:xfrm>
              <a:off x="7036354" y="961704"/>
              <a:ext cx="300118" cy="280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5" name="مجموعة 94">
            <a:extLst>
              <a:ext uri="{FF2B5EF4-FFF2-40B4-BE49-F238E27FC236}">
                <a16:creationId xmlns:a16="http://schemas.microsoft.com/office/drawing/2014/main" id="{770B9885-40AD-4787-9E30-3E6A9AF028FA}"/>
              </a:ext>
            </a:extLst>
          </p:cNvPr>
          <p:cNvGrpSpPr/>
          <p:nvPr/>
        </p:nvGrpSpPr>
        <p:grpSpPr>
          <a:xfrm>
            <a:off x="2893094" y="2512572"/>
            <a:ext cx="3336257" cy="381381"/>
            <a:chOff x="2169820" y="961705"/>
            <a:chExt cx="2502193" cy="286036"/>
          </a:xfrm>
        </p:grpSpPr>
        <p:sp>
          <p:nvSpPr>
            <p:cNvPr id="96" name="مستطيل: زوايا مستديرة 95">
              <a:extLst>
                <a:ext uri="{FF2B5EF4-FFF2-40B4-BE49-F238E27FC236}">
                  <a16:creationId xmlns:a16="http://schemas.microsoft.com/office/drawing/2014/main" id="{BBF9D477-E44C-4C0D-8335-952CB1A4E156}"/>
                </a:ext>
              </a:extLst>
            </p:cNvPr>
            <p:cNvSpPr/>
            <p:nvPr/>
          </p:nvSpPr>
          <p:spPr>
            <a:xfrm>
              <a:off x="2169820" y="1000531"/>
              <a:ext cx="2181600" cy="211469"/>
            </a:xfrm>
            <a:prstGeom prst="roundRect">
              <a:avLst>
                <a:gd name="adj" fmla="val 50000"/>
              </a:avLst>
            </a:prstGeom>
            <a:solidFill>
              <a:srgbClr val="F64B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1219170" rtl="0">
                <a:buClr>
                  <a:srgbClr val="000000"/>
                </a:buClr>
              </a:pPr>
              <a:r>
                <a:rPr lang="ar-SA" sz="16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السلبيات</a:t>
              </a:r>
            </a:p>
          </p:txBody>
        </p:sp>
        <p:pic>
          <p:nvPicPr>
            <p:cNvPr id="97" name="Picture 10" descr="Negativo Images, Stock Photos &amp;amp; Vectors | Shutterstock">
              <a:extLst>
                <a:ext uri="{FF2B5EF4-FFF2-40B4-BE49-F238E27FC236}">
                  <a16:creationId xmlns:a16="http://schemas.microsoft.com/office/drawing/2014/main" id="{EE5A133B-5D83-4EE0-AC6E-2C99AD97BA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14902" r="3484" b="21958"/>
            <a:stretch/>
          </p:blipFill>
          <p:spPr bwMode="auto">
            <a:xfrm>
              <a:off x="4351421" y="961705"/>
              <a:ext cx="320592" cy="286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8" name="مربع نص 97">
            <a:extLst>
              <a:ext uri="{FF2B5EF4-FFF2-40B4-BE49-F238E27FC236}">
                <a16:creationId xmlns:a16="http://schemas.microsoft.com/office/drawing/2014/main" id="{62E1D006-E12F-4130-9D45-FC22EBADDBDC}"/>
              </a:ext>
            </a:extLst>
          </p:cNvPr>
          <p:cNvSpPr txBox="1"/>
          <p:nvPr/>
        </p:nvSpPr>
        <p:spPr>
          <a:xfrm>
            <a:off x="1297305" y="2846299"/>
            <a:ext cx="44927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594" indent="-228594" algn="just" defTabSz="1219170">
              <a:buFont typeface="Wingdings" panose="05000000000000000000" pitchFamily="2" charset="2"/>
              <a:buChar char="§"/>
            </a:pPr>
            <a:r>
              <a:rPr lang="ar-SA" sz="1600" b="1" noProof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بسبب خوارزمية الضغط، قد تفقد بعض بيانات الصورة.</a:t>
            </a:r>
          </a:p>
          <a:p>
            <a:pPr marL="228594" indent="-228594" algn="just" defTabSz="1219170">
              <a:buFont typeface="Wingdings" panose="05000000000000000000" pitchFamily="2" charset="2"/>
              <a:buChar char="§"/>
            </a:pPr>
            <a:r>
              <a:rPr lang="ar-SA" sz="1600" b="1" noProof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ليس جيد للنصوص أو الرسوم التوضيحية.</a:t>
            </a:r>
          </a:p>
        </p:txBody>
      </p:sp>
      <p:sp>
        <p:nvSpPr>
          <p:cNvPr id="99" name="مربع نص 98">
            <a:extLst>
              <a:ext uri="{FF2B5EF4-FFF2-40B4-BE49-F238E27FC236}">
                <a16:creationId xmlns:a16="http://schemas.microsoft.com/office/drawing/2014/main" id="{A337D7EA-77D1-47FE-9D64-44CB3BF7C0A9}"/>
              </a:ext>
            </a:extLst>
          </p:cNvPr>
          <p:cNvSpPr txBox="1"/>
          <p:nvPr/>
        </p:nvSpPr>
        <p:spPr>
          <a:xfrm>
            <a:off x="6278395" y="4076597"/>
            <a:ext cx="31034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594" indent="-228594" algn="just" defTabSz="1219170">
              <a:buFont typeface="Wingdings" panose="05000000000000000000" pitchFamily="2" charset="2"/>
              <a:buChar char="§"/>
            </a:pPr>
            <a:r>
              <a:rPr lang="ar-SA" sz="1600" b="1" noProof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يتستخدم بشكل كبير في منصة ويندوز.</a:t>
            </a:r>
          </a:p>
          <a:p>
            <a:pPr marL="228594" indent="-228594" algn="just" defTabSz="1219170">
              <a:buFont typeface="Wingdings" panose="05000000000000000000" pitchFamily="2" charset="2"/>
              <a:buChar char="§"/>
            </a:pPr>
            <a:r>
              <a:rPr lang="ar-SA" sz="1600" b="1" noProof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جودة صورة فعالة بعد الضغط. </a:t>
            </a:r>
          </a:p>
          <a:p>
            <a:pPr marL="228594" indent="-228594" algn="just" defTabSz="1219170">
              <a:buFont typeface="Wingdings" panose="05000000000000000000" pitchFamily="2" charset="2"/>
              <a:buChar char="§"/>
            </a:pPr>
            <a:r>
              <a:rPr lang="ar-SA" sz="1600" b="1" noProof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متوافق مع الكاميرات الرقمية.</a:t>
            </a:r>
          </a:p>
        </p:txBody>
      </p:sp>
      <p:grpSp>
        <p:nvGrpSpPr>
          <p:cNvPr id="100" name="مجموعة 99">
            <a:extLst>
              <a:ext uri="{FF2B5EF4-FFF2-40B4-BE49-F238E27FC236}">
                <a16:creationId xmlns:a16="http://schemas.microsoft.com/office/drawing/2014/main" id="{ACDF0EEF-C51A-465E-93F5-DEDF7BC0C037}"/>
              </a:ext>
            </a:extLst>
          </p:cNvPr>
          <p:cNvGrpSpPr/>
          <p:nvPr/>
        </p:nvGrpSpPr>
        <p:grpSpPr>
          <a:xfrm>
            <a:off x="6471922" y="3742870"/>
            <a:ext cx="3310041" cy="373625"/>
            <a:chOff x="4853941" y="961704"/>
            <a:chExt cx="2482531" cy="280219"/>
          </a:xfrm>
        </p:grpSpPr>
        <p:sp>
          <p:nvSpPr>
            <p:cNvPr id="101" name="مستطيل: زوايا مستديرة 100">
              <a:extLst>
                <a:ext uri="{FF2B5EF4-FFF2-40B4-BE49-F238E27FC236}">
                  <a16:creationId xmlns:a16="http://schemas.microsoft.com/office/drawing/2014/main" id="{A2ED2362-CEDE-4844-BD46-0A7D14760177}"/>
                </a:ext>
              </a:extLst>
            </p:cNvPr>
            <p:cNvSpPr/>
            <p:nvPr/>
          </p:nvSpPr>
          <p:spPr>
            <a:xfrm>
              <a:off x="4853941" y="1000531"/>
              <a:ext cx="2182414" cy="211469"/>
            </a:xfrm>
            <a:prstGeom prst="roundRect">
              <a:avLst>
                <a:gd name="adj" fmla="val 50000"/>
              </a:avLst>
            </a:prstGeom>
            <a:solidFill>
              <a:srgbClr val="408A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1219170" rtl="0">
                <a:buClr>
                  <a:srgbClr val="000000"/>
                </a:buClr>
              </a:pPr>
              <a:r>
                <a:rPr lang="ar-SA" sz="16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الإيجابيات</a:t>
              </a:r>
            </a:p>
          </p:txBody>
        </p:sp>
        <p:pic>
          <p:nvPicPr>
            <p:cNvPr id="102" name="Picture 10" descr="Negativo Images, Stock Photos &amp;amp; Vectors | Shutterstock">
              <a:extLst>
                <a:ext uri="{FF2B5EF4-FFF2-40B4-BE49-F238E27FC236}">
                  <a16:creationId xmlns:a16="http://schemas.microsoft.com/office/drawing/2014/main" id="{36AFEF3E-A697-4572-BFFA-F647F577824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9" t="15953" r="49336" b="22191"/>
            <a:stretch/>
          </p:blipFill>
          <p:spPr bwMode="auto">
            <a:xfrm>
              <a:off x="7036354" y="961704"/>
              <a:ext cx="300118" cy="280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42185814-A01E-469E-8C1D-9A078BB0A62D}"/>
              </a:ext>
            </a:extLst>
          </p:cNvPr>
          <p:cNvGrpSpPr/>
          <p:nvPr/>
        </p:nvGrpSpPr>
        <p:grpSpPr>
          <a:xfrm>
            <a:off x="2893094" y="3742871"/>
            <a:ext cx="3336257" cy="381381"/>
            <a:chOff x="2169820" y="961705"/>
            <a:chExt cx="2502193" cy="286036"/>
          </a:xfrm>
        </p:grpSpPr>
        <p:sp>
          <p:nvSpPr>
            <p:cNvPr id="104" name="مستطيل: زوايا مستديرة 103">
              <a:extLst>
                <a:ext uri="{FF2B5EF4-FFF2-40B4-BE49-F238E27FC236}">
                  <a16:creationId xmlns:a16="http://schemas.microsoft.com/office/drawing/2014/main" id="{92941825-6E40-4025-8C75-ACF3F051772E}"/>
                </a:ext>
              </a:extLst>
            </p:cNvPr>
            <p:cNvSpPr/>
            <p:nvPr/>
          </p:nvSpPr>
          <p:spPr>
            <a:xfrm>
              <a:off x="2169820" y="1000531"/>
              <a:ext cx="2181600" cy="211469"/>
            </a:xfrm>
            <a:prstGeom prst="roundRect">
              <a:avLst>
                <a:gd name="adj" fmla="val 50000"/>
              </a:avLst>
            </a:prstGeom>
            <a:solidFill>
              <a:srgbClr val="F64B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1219170" rtl="0">
                <a:buClr>
                  <a:srgbClr val="000000"/>
                </a:buClr>
              </a:pPr>
              <a:r>
                <a:rPr lang="ar-SA" sz="16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السلبيات</a:t>
              </a:r>
            </a:p>
          </p:txBody>
        </p:sp>
        <p:pic>
          <p:nvPicPr>
            <p:cNvPr id="105" name="Picture 10" descr="Negativo Images, Stock Photos &amp;amp; Vectors | Shutterstock">
              <a:extLst>
                <a:ext uri="{FF2B5EF4-FFF2-40B4-BE49-F238E27FC236}">
                  <a16:creationId xmlns:a16="http://schemas.microsoft.com/office/drawing/2014/main" id="{D4CF4756-EF1E-47A1-B0F7-3E35BA5B5D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14902" r="3484" b="21958"/>
            <a:stretch/>
          </p:blipFill>
          <p:spPr bwMode="auto">
            <a:xfrm>
              <a:off x="4351421" y="961705"/>
              <a:ext cx="320592" cy="286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6" name="مربع نص 105">
            <a:extLst>
              <a:ext uri="{FF2B5EF4-FFF2-40B4-BE49-F238E27FC236}">
                <a16:creationId xmlns:a16="http://schemas.microsoft.com/office/drawing/2014/main" id="{77A3344C-A7EA-4550-975B-86650321A4E6}"/>
              </a:ext>
            </a:extLst>
          </p:cNvPr>
          <p:cNvSpPr txBox="1"/>
          <p:nvPr/>
        </p:nvSpPr>
        <p:spPr>
          <a:xfrm>
            <a:off x="1297305" y="4076598"/>
            <a:ext cx="44927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594" indent="-228594" algn="just" defTabSz="1219170">
              <a:buFont typeface="Wingdings" panose="05000000000000000000" pitchFamily="2" charset="2"/>
              <a:buChar char="§"/>
            </a:pPr>
            <a:r>
              <a:rPr lang="ar-SA" sz="1600" b="1" noProof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حجم ملف كبير.</a:t>
            </a:r>
          </a:p>
        </p:txBody>
      </p:sp>
      <p:sp>
        <p:nvSpPr>
          <p:cNvPr id="107" name="مربع نص 106">
            <a:extLst>
              <a:ext uri="{FF2B5EF4-FFF2-40B4-BE49-F238E27FC236}">
                <a16:creationId xmlns:a16="http://schemas.microsoft.com/office/drawing/2014/main" id="{0ED5F48A-2710-4097-87DA-5CAFC54FE704}"/>
              </a:ext>
            </a:extLst>
          </p:cNvPr>
          <p:cNvSpPr txBox="1"/>
          <p:nvPr/>
        </p:nvSpPr>
        <p:spPr>
          <a:xfrm>
            <a:off x="6749307" y="5306896"/>
            <a:ext cx="26324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594" indent="-228594" algn="just" defTabSz="1219170">
              <a:buFont typeface="Wingdings" panose="05000000000000000000" pitchFamily="2" charset="2"/>
              <a:buChar char="§"/>
            </a:pPr>
            <a:r>
              <a:rPr lang="ar-SA" sz="1600" b="1" noProof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يدعم الرسوم المتحركة.</a:t>
            </a:r>
          </a:p>
          <a:p>
            <a:pPr marL="228594" indent="-228594" algn="just" defTabSz="1219170">
              <a:buFont typeface="Wingdings" panose="05000000000000000000" pitchFamily="2" charset="2"/>
              <a:buChar char="§"/>
            </a:pPr>
            <a:r>
              <a:rPr lang="ar-SA" sz="1600" b="1" noProof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حجم ملف صغير.</a:t>
            </a:r>
          </a:p>
          <a:p>
            <a:pPr marL="228594" indent="-228594" algn="just" defTabSz="1219170">
              <a:buFont typeface="Wingdings" panose="05000000000000000000" pitchFamily="2" charset="2"/>
              <a:buChar char="§"/>
            </a:pPr>
            <a:r>
              <a:rPr lang="ar-SA" sz="1600" b="1" noProof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يدعم خلفية شفافة للصور.</a:t>
            </a:r>
          </a:p>
        </p:txBody>
      </p:sp>
      <p:grpSp>
        <p:nvGrpSpPr>
          <p:cNvPr id="108" name="مجموعة 107">
            <a:extLst>
              <a:ext uri="{FF2B5EF4-FFF2-40B4-BE49-F238E27FC236}">
                <a16:creationId xmlns:a16="http://schemas.microsoft.com/office/drawing/2014/main" id="{A04F2EC0-2A01-4AE9-A4B9-F6C59226DDCD}"/>
              </a:ext>
            </a:extLst>
          </p:cNvPr>
          <p:cNvGrpSpPr/>
          <p:nvPr/>
        </p:nvGrpSpPr>
        <p:grpSpPr>
          <a:xfrm>
            <a:off x="6471922" y="4973169"/>
            <a:ext cx="3310041" cy="373625"/>
            <a:chOff x="4853941" y="961704"/>
            <a:chExt cx="2482531" cy="280219"/>
          </a:xfrm>
        </p:grpSpPr>
        <p:sp>
          <p:nvSpPr>
            <p:cNvPr id="109" name="مستطيل: زوايا مستديرة 108">
              <a:extLst>
                <a:ext uri="{FF2B5EF4-FFF2-40B4-BE49-F238E27FC236}">
                  <a16:creationId xmlns:a16="http://schemas.microsoft.com/office/drawing/2014/main" id="{9A9CFF70-C640-4CD1-A831-3FD233B2A151}"/>
                </a:ext>
              </a:extLst>
            </p:cNvPr>
            <p:cNvSpPr/>
            <p:nvPr/>
          </p:nvSpPr>
          <p:spPr>
            <a:xfrm>
              <a:off x="4853941" y="1000531"/>
              <a:ext cx="2182414" cy="211469"/>
            </a:xfrm>
            <a:prstGeom prst="roundRect">
              <a:avLst>
                <a:gd name="adj" fmla="val 50000"/>
              </a:avLst>
            </a:prstGeom>
            <a:solidFill>
              <a:srgbClr val="408A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1219170" rtl="0">
                <a:buClr>
                  <a:srgbClr val="000000"/>
                </a:buClr>
              </a:pPr>
              <a:r>
                <a:rPr lang="ar-SA" sz="16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الإيجابيات</a:t>
              </a:r>
            </a:p>
          </p:txBody>
        </p:sp>
        <p:pic>
          <p:nvPicPr>
            <p:cNvPr id="110" name="Picture 10" descr="Negativo Images, Stock Photos &amp;amp; Vectors | Shutterstock">
              <a:extLst>
                <a:ext uri="{FF2B5EF4-FFF2-40B4-BE49-F238E27FC236}">
                  <a16:creationId xmlns:a16="http://schemas.microsoft.com/office/drawing/2014/main" id="{BA0FD98D-4AB7-410D-970E-88DB2C039F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9" t="15953" r="49336" b="22191"/>
            <a:stretch/>
          </p:blipFill>
          <p:spPr bwMode="auto">
            <a:xfrm>
              <a:off x="7036354" y="961704"/>
              <a:ext cx="300118" cy="280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1" name="مجموعة 110">
            <a:extLst>
              <a:ext uri="{FF2B5EF4-FFF2-40B4-BE49-F238E27FC236}">
                <a16:creationId xmlns:a16="http://schemas.microsoft.com/office/drawing/2014/main" id="{999CFCCA-7841-4AC2-BB63-03CEB42D7E29}"/>
              </a:ext>
            </a:extLst>
          </p:cNvPr>
          <p:cNvGrpSpPr/>
          <p:nvPr/>
        </p:nvGrpSpPr>
        <p:grpSpPr>
          <a:xfrm>
            <a:off x="2893094" y="4973170"/>
            <a:ext cx="3336257" cy="381381"/>
            <a:chOff x="2169820" y="961705"/>
            <a:chExt cx="2502193" cy="286036"/>
          </a:xfrm>
        </p:grpSpPr>
        <p:sp>
          <p:nvSpPr>
            <p:cNvPr id="112" name="مستطيل: زوايا مستديرة 111">
              <a:extLst>
                <a:ext uri="{FF2B5EF4-FFF2-40B4-BE49-F238E27FC236}">
                  <a16:creationId xmlns:a16="http://schemas.microsoft.com/office/drawing/2014/main" id="{A3115A57-0BB9-4A22-AA05-41EF20F80A1C}"/>
                </a:ext>
              </a:extLst>
            </p:cNvPr>
            <p:cNvSpPr/>
            <p:nvPr/>
          </p:nvSpPr>
          <p:spPr>
            <a:xfrm>
              <a:off x="2169820" y="1000531"/>
              <a:ext cx="2181600" cy="211469"/>
            </a:xfrm>
            <a:prstGeom prst="roundRect">
              <a:avLst>
                <a:gd name="adj" fmla="val 50000"/>
              </a:avLst>
            </a:prstGeom>
            <a:solidFill>
              <a:srgbClr val="F64B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1219170" rtl="0">
                <a:buClr>
                  <a:srgbClr val="000000"/>
                </a:buClr>
              </a:pPr>
              <a:r>
                <a:rPr lang="ar-SA" sz="16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السلبيات</a:t>
              </a:r>
            </a:p>
          </p:txBody>
        </p:sp>
        <p:pic>
          <p:nvPicPr>
            <p:cNvPr id="113" name="Picture 10" descr="Negativo Images, Stock Photos &amp;amp; Vectors | Shutterstock">
              <a:extLst>
                <a:ext uri="{FF2B5EF4-FFF2-40B4-BE49-F238E27FC236}">
                  <a16:creationId xmlns:a16="http://schemas.microsoft.com/office/drawing/2014/main" id="{9140C3D7-2EFD-4AD7-9793-A4AE068A52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14902" r="3484" b="21958"/>
            <a:stretch/>
          </p:blipFill>
          <p:spPr bwMode="auto">
            <a:xfrm>
              <a:off x="4351421" y="961705"/>
              <a:ext cx="320592" cy="286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4" name="مربع نص 113">
            <a:extLst>
              <a:ext uri="{FF2B5EF4-FFF2-40B4-BE49-F238E27FC236}">
                <a16:creationId xmlns:a16="http://schemas.microsoft.com/office/drawing/2014/main" id="{F1356DF0-CF4E-4AE4-8E6E-F87C3EA6EB0D}"/>
              </a:ext>
            </a:extLst>
          </p:cNvPr>
          <p:cNvSpPr txBox="1"/>
          <p:nvPr/>
        </p:nvSpPr>
        <p:spPr>
          <a:xfrm>
            <a:off x="1297305" y="5335033"/>
            <a:ext cx="44927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594" indent="-228594" algn="just" defTabSz="1219170">
              <a:buFont typeface="Wingdings" panose="05000000000000000000" pitchFamily="2" charset="2"/>
              <a:buChar char="§"/>
            </a:pPr>
            <a:r>
              <a:rPr lang="ar-SA" sz="1600" b="1" noProof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يقتصر على 256 لونا.</a:t>
            </a:r>
          </a:p>
          <a:p>
            <a:pPr marL="228594" indent="-228594" algn="just" defTabSz="1219170">
              <a:buFont typeface="Wingdings" panose="05000000000000000000" pitchFamily="2" charset="2"/>
              <a:buChar char="§"/>
            </a:pPr>
            <a:r>
              <a:rPr lang="ar-SA" sz="1600" b="1" noProof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يدعم ألوان الويب فقط.</a:t>
            </a:r>
          </a:p>
          <a:p>
            <a:pPr marL="228594" indent="-228594" algn="just" defTabSz="1219170">
              <a:buFont typeface="Wingdings" panose="05000000000000000000" pitchFamily="2" charset="2"/>
              <a:buChar char="§"/>
            </a:pPr>
            <a:r>
              <a:rPr lang="ar-SA" sz="1600" b="1" noProof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لا يدعم الشفافية.</a:t>
            </a:r>
          </a:p>
        </p:txBody>
      </p:sp>
    </p:spTree>
    <p:extLst>
      <p:ext uri="{BB962C8B-B14F-4D97-AF65-F5344CB8AC3E}">
        <p14:creationId xmlns:p14="http://schemas.microsoft.com/office/powerpoint/2010/main" val="2174437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3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100000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accel="100000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6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6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6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6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6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6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6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6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2" accel="100000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4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4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6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6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6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6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6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6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" presetClass="entr" presetSubtype="2" accel="100000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6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6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" presetClass="entr" presetSubtype="2" accel="100000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66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67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9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9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9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9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9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9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" presetClass="entr" presetSubtype="2" accel="100000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86" dur="10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7" dur="10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9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9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9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9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9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9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" presetClass="entr" presetSubtype="2" accel="100000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06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07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8" fill="hold">
                          <p:stCondLst>
                            <p:cond delay="indefinite"/>
                          </p:stCondLst>
                          <p:childTnLst>
                            <p:par>
                              <p:cTn id="1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0" presetID="2" presetClass="entr" presetSubtype="2" accel="100000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2" dur="1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13" dur="1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4" fill="hold">
                          <p:stCondLst>
                            <p:cond delay="indefinite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8" dur="500"/>
                                            <p:tgtEl>
                                              <p:spTgt spid="9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9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9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1" fill="hold">
                          <p:stCondLst>
                            <p:cond delay="indefinite"/>
                          </p:stCondLst>
                          <p:childTnLst>
                            <p:par>
                              <p:cTn id="1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3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5" dur="500"/>
                                            <p:tgtEl>
                                              <p:spTgt spid="9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9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9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8" fill="hold">
                          <p:stCondLst>
                            <p:cond delay="indefinite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2" dur="500"/>
                                            <p:tgtEl>
                                              <p:spTgt spid="9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9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9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5" fill="hold">
                          <p:stCondLst>
                            <p:cond delay="indefinite"/>
                          </p:stCondLst>
                          <p:childTnLst>
                            <p:par>
                              <p:cTn id="1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7" presetID="2" presetClass="entr" presetSubtype="2" accel="100000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39" dur="1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40" dur="1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1" fill="hold">
                          <p:stCondLst>
                            <p:cond delay="indefinite"/>
                          </p:stCondLst>
                          <p:childTnLst>
                            <p:par>
                              <p:cTn id="1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3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5" dur="500"/>
                                            <p:tgtEl>
                                              <p:spTgt spid="10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6" dur="500" fill="hold"/>
                                            <p:tgtEl>
                                              <p:spTgt spid="10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10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2" presetClass="entr" presetSubtype="2" accel="100000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2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53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4" fill="hold">
                          <p:stCondLst>
                            <p:cond delay="indefinite"/>
                          </p:stCondLst>
                          <p:childTnLst>
                            <p:par>
                              <p:cTn id="1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6" presetID="2" presetClass="entr" presetSubtype="2" accel="100000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8" dur="10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59" dur="10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0" fill="hold">
                          <p:stCondLst>
                            <p:cond delay="indefinite"/>
                          </p:stCondLst>
                          <p:childTnLst>
                            <p:par>
                              <p:cTn id="1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2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4" dur="500"/>
                                            <p:tgtEl>
                                              <p:spTgt spid="10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5" dur="500" fill="hold"/>
                                            <p:tgtEl>
                                              <p:spTgt spid="10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6" dur="500" fill="hold"/>
                                            <p:tgtEl>
                                              <p:spTgt spid="10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7" fill="hold">
                          <p:stCondLst>
                            <p:cond delay="indefinite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500"/>
                                            <p:tgtEl>
                                              <p:spTgt spid="10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2" dur="500" fill="hold"/>
                                            <p:tgtEl>
                                              <p:spTgt spid="10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3" dur="500" fill="hold"/>
                                            <p:tgtEl>
                                              <p:spTgt spid="10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4" fill="hold">
                          <p:stCondLst>
                            <p:cond delay="indefinite"/>
                          </p:stCondLst>
                          <p:childTnLst>
                            <p:par>
                              <p:cTn id="1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6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8" dur="500"/>
                                            <p:tgtEl>
                                              <p:spTgt spid="10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9" dur="500" fill="hold"/>
                                            <p:tgtEl>
                                              <p:spTgt spid="10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500" fill="hold"/>
                                            <p:tgtEl>
                                              <p:spTgt spid="10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1" fill="hold">
                          <p:stCondLst>
                            <p:cond delay="indefinite"/>
                          </p:stCondLst>
                          <p:childTnLst>
                            <p:par>
                              <p:cTn id="1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3" presetID="2" presetClass="entr" presetSubtype="2" accel="100000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85" dur="10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86" dur="10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7" fill="hold">
                          <p:stCondLst>
                            <p:cond delay="indefinite"/>
                          </p:stCondLst>
                          <p:childTnLst>
                            <p:par>
                              <p:cTn id="1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9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1" dur="500"/>
                                            <p:tgtEl>
                                              <p:spTgt spid="1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2" dur="500" fill="hold"/>
                                            <p:tgtEl>
                                              <p:spTgt spid="1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3" dur="500" fill="hold"/>
                                            <p:tgtEl>
                                              <p:spTgt spid="1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4" fill="hold">
                          <p:stCondLst>
                            <p:cond delay="indefinite"/>
                          </p:stCondLst>
                          <p:childTnLst>
                            <p:par>
                              <p:cTn id="1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6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8" dur="500"/>
                                            <p:tgtEl>
                                              <p:spTgt spid="1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9" dur="500" fill="hold"/>
                                            <p:tgtEl>
                                              <p:spTgt spid="1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0" dur="500" fill="hold"/>
                                            <p:tgtEl>
                                              <p:spTgt spid="1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1" fill="hold">
                          <p:stCondLst>
                            <p:cond delay="indefinite"/>
                          </p:stCondLst>
                          <p:childTnLst>
                            <p:par>
                              <p:cTn id="2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3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5" dur="500"/>
                                            <p:tgtEl>
                                              <p:spTgt spid="1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6" dur="500" fill="hold"/>
                                            <p:tgtEl>
                                              <p:spTgt spid="1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7" dur="500" fill="hold"/>
                                            <p:tgtEl>
                                              <p:spTgt spid="1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 build="p"/>
          <p:bldP spid="66" grpId="0" build="p"/>
          <p:bldP spid="91" grpId="0" build="p"/>
          <p:bldP spid="98" grpId="0" build="p"/>
          <p:bldP spid="99" grpId="0" build="p"/>
          <p:bldP spid="106" grpId="0" build="p"/>
          <p:bldP spid="107" grpId="0" build="p"/>
          <p:bldP spid="114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ac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6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6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6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6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6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6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6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6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2" ac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6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6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6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6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6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6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" presetClass="entr" presetSubtype="2" ac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" presetClass="entr" presetSubtype="2" ac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9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9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9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9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9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9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" presetClass="entr" presetSubtype="2" ac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10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10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9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9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9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9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9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9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" presetClass="entr" presetSubtype="2" ac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8" fill="hold">
                          <p:stCondLst>
                            <p:cond delay="indefinite"/>
                          </p:stCondLst>
                          <p:childTnLst>
                            <p:par>
                              <p:cTn id="1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0" presetID="2" presetClass="entr" presetSubtype="2" ac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2" dur="1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3" dur="1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4" fill="hold">
                          <p:stCondLst>
                            <p:cond delay="indefinite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8" dur="500"/>
                                            <p:tgtEl>
                                              <p:spTgt spid="9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9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9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1" fill="hold">
                          <p:stCondLst>
                            <p:cond delay="indefinite"/>
                          </p:stCondLst>
                          <p:childTnLst>
                            <p:par>
                              <p:cTn id="1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3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5" dur="500"/>
                                            <p:tgtEl>
                                              <p:spTgt spid="9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9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9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8" fill="hold">
                          <p:stCondLst>
                            <p:cond delay="indefinite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2" dur="500"/>
                                            <p:tgtEl>
                                              <p:spTgt spid="9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9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9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5" fill="hold">
                          <p:stCondLst>
                            <p:cond delay="indefinite"/>
                          </p:stCondLst>
                          <p:childTnLst>
                            <p:par>
                              <p:cTn id="1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7" presetID="2" presetClass="entr" presetSubtype="2" ac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9" dur="1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0" dur="1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1" fill="hold">
                          <p:stCondLst>
                            <p:cond delay="indefinite"/>
                          </p:stCondLst>
                          <p:childTnLst>
                            <p:par>
                              <p:cTn id="1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3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5" dur="500"/>
                                            <p:tgtEl>
                                              <p:spTgt spid="10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6" dur="500" fill="hold"/>
                                            <p:tgtEl>
                                              <p:spTgt spid="10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10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2" presetClass="entr" presetSubtype="2" ac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2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3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4" fill="hold">
                          <p:stCondLst>
                            <p:cond delay="indefinite"/>
                          </p:stCondLst>
                          <p:childTnLst>
                            <p:par>
                              <p:cTn id="1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6" presetID="2" presetClass="entr" presetSubtype="2" ac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10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10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0" fill="hold">
                          <p:stCondLst>
                            <p:cond delay="indefinite"/>
                          </p:stCondLst>
                          <p:childTnLst>
                            <p:par>
                              <p:cTn id="1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2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4" dur="500"/>
                                            <p:tgtEl>
                                              <p:spTgt spid="10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5" dur="500" fill="hold"/>
                                            <p:tgtEl>
                                              <p:spTgt spid="10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6" dur="500" fill="hold"/>
                                            <p:tgtEl>
                                              <p:spTgt spid="10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7" fill="hold">
                          <p:stCondLst>
                            <p:cond delay="indefinite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500"/>
                                            <p:tgtEl>
                                              <p:spTgt spid="10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2" dur="500" fill="hold"/>
                                            <p:tgtEl>
                                              <p:spTgt spid="10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3" dur="500" fill="hold"/>
                                            <p:tgtEl>
                                              <p:spTgt spid="10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4" fill="hold">
                          <p:stCondLst>
                            <p:cond delay="indefinite"/>
                          </p:stCondLst>
                          <p:childTnLst>
                            <p:par>
                              <p:cTn id="1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6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8" dur="500"/>
                                            <p:tgtEl>
                                              <p:spTgt spid="10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9" dur="500" fill="hold"/>
                                            <p:tgtEl>
                                              <p:spTgt spid="10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500" fill="hold"/>
                                            <p:tgtEl>
                                              <p:spTgt spid="10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1" fill="hold">
                          <p:stCondLst>
                            <p:cond delay="indefinite"/>
                          </p:stCondLst>
                          <p:childTnLst>
                            <p:par>
                              <p:cTn id="1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3" presetID="2" presetClass="entr" presetSubtype="2" ac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5" dur="10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6" dur="10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7" fill="hold">
                          <p:stCondLst>
                            <p:cond delay="indefinite"/>
                          </p:stCondLst>
                          <p:childTnLst>
                            <p:par>
                              <p:cTn id="1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9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1" dur="500"/>
                                            <p:tgtEl>
                                              <p:spTgt spid="1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2" dur="500" fill="hold"/>
                                            <p:tgtEl>
                                              <p:spTgt spid="1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3" dur="500" fill="hold"/>
                                            <p:tgtEl>
                                              <p:spTgt spid="1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4" fill="hold">
                          <p:stCondLst>
                            <p:cond delay="indefinite"/>
                          </p:stCondLst>
                          <p:childTnLst>
                            <p:par>
                              <p:cTn id="1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6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8" dur="500"/>
                                            <p:tgtEl>
                                              <p:spTgt spid="1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9" dur="500" fill="hold"/>
                                            <p:tgtEl>
                                              <p:spTgt spid="1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0" dur="500" fill="hold"/>
                                            <p:tgtEl>
                                              <p:spTgt spid="1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1" fill="hold">
                          <p:stCondLst>
                            <p:cond delay="indefinite"/>
                          </p:stCondLst>
                          <p:childTnLst>
                            <p:par>
                              <p:cTn id="2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3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5" dur="500"/>
                                            <p:tgtEl>
                                              <p:spTgt spid="1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6" dur="500" fill="hold"/>
                                            <p:tgtEl>
                                              <p:spTgt spid="1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7" dur="500" fill="hold"/>
                                            <p:tgtEl>
                                              <p:spTgt spid="1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 build="p"/>
          <p:bldP spid="66" grpId="0" build="p"/>
          <p:bldP spid="91" grpId="0" build="p"/>
          <p:bldP spid="98" grpId="0" build="p"/>
          <p:bldP spid="99" grpId="0" build="p"/>
          <p:bldP spid="106" grpId="0" build="p"/>
          <p:bldP spid="107" grpId="0" build="p"/>
          <p:bldP spid="114" grpId="0" build="p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8DB75004-5148-467A-90ED-66710884E478}"/>
              </a:ext>
            </a:extLst>
          </p:cNvPr>
          <p:cNvSpPr/>
          <p:nvPr/>
        </p:nvSpPr>
        <p:spPr>
          <a:xfrm rot="16200000" flipH="1">
            <a:off x="2724768" y="-2543589"/>
            <a:ext cx="6747164" cy="11971605"/>
          </a:xfrm>
          <a:prstGeom prst="roundRect">
            <a:avLst>
              <a:gd name="adj" fmla="val 6753"/>
            </a:avLst>
          </a:prstGeom>
          <a:solidFill>
            <a:schemeClr val="bg1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7" name="صورة 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0E17703-A095-4703-A570-30224E3C8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73903" y="-2643898"/>
            <a:ext cx="835224" cy="5425910"/>
          </a:xfrm>
          <a:prstGeom prst="rect">
            <a:avLst/>
          </a:prstGeom>
        </p:spPr>
      </p:pic>
      <p:pic>
        <p:nvPicPr>
          <p:cNvPr id="8" name="صورة 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7DD00D-A051-4A07-9486-A42425FC0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1343" y="-2641711"/>
            <a:ext cx="835224" cy="5425910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FC72AD00-9C52-481C-B92F-61B0556DB9EB}"/>
              </a:ext>
            </a:extLst>
          </p:cNvPr>
          <p:cNvSpPr txBox="1"/>
          <p:nvPr/>
        </p:nvSpPr>
        <p:spPr>
          <a:xfrm>
            <a:off x="9039523" y="1515336"/>
            <a:ext cx="281577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chemeClr val="bg1"/>
                </a:solidFill>
                <a:cs typeface="Sultan bold" pitchFamily="2" charset="-78"/>
              </a:rPr>
              <a:t>استراتيجية التصفح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D61A1EBD-26FA-D2F4-F1E4-EDC35CD96F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24"/>
          <a:stretch/>
        </p:blipFill>
        <p:spPr>
          <a:xfrm>
            <a:off x="3984544" y="1515336"/>
            <a:ext cx="4826121" cy="3419709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CE076B5C-7910-A896-6CB8-6DC3BE8649F1}"/>
              </a:ext>
            </a:extLst>
          </p:cNvPr>
          <p:cNvSpPr txBox="1"/>
          <p:nvPr/>
        </p:nvSpPr>
        <p:spPr>
          <a:xfrm>
            <a:off x="4626114" y="2501915"/>
            <a:ext cx="3542979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dirty="0">
                <a:solidFill>
                  <a:schemeClr val="bg1"/>
                </a:solidFill>
                <a:cs typeface="Sultan bold" pitchFamily="2" charset="-78"/>
              </a:rPr>
              <a:t>تقويم مرحلي </a:t>
            </a:r>
          </a:p>
          <a:p>
            <a:pPr algn="ctr"/>
            <a:r>
              <a:rPr lang="ar-SA" sz="4400" dirty="0">
                <a:solidFill>
                  <a:schemeClr val="bg1"/>
                </a:solidFill>
                <a:cs typeface="Sultan bold" pitchFamily="2" charset="-78"/>
              </a:rPr>
              <a:t>لعبة القهوة</a:t>
            </a:r>
          </a:p>
        </p:txBody>
      </p:sp>
    </p:spTree>
    <p:extLst>
      <p:ext uri="{BB962C8B-B14F-4D97-AF65-F5344CB8AC3E}">
        <p14:creationId xmlns:p14="http://schemas.microsoft.com/office/powerpoint/2010/main" val="3912626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5" name="قلب الصفحة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8DB75004-5148-467A-90ED-66710884E478}"/>
              </a:ext>
            </a:extLst>
          </p:cNvPr>
          <p:cNvSpPr/>
          <p:nvPr/>
        </p:nvSpPr>
        <p:spPr>
          <a:xfrm rot="16200000" flipH="1">
            <a:off x="2724768" y="-2543589"/>
            <a:ext cx="6747164" cy="11971605"/>
          </a:xfrm>
          <a:prstGeom prst="roundRect">
            <a:avLst>
              <a:gd name="adj" fmla="val 6753"/>
            </a:avLst>
          </a:prstGeom>
          <a:solidFill>
            <a:schemeClr val="bg1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7" name="صورة 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0E17703-A095-4703-A570-30224E3C8B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80773" y="-2499700"/>
            <a:ext cx="804418" cy="5225783"/>
          </a:xfrm>
          <a:prstGeom prst="rect">
            <a:avLst/>
          </a:prstGeom>
        </p:spPr>
      </p:pic>
      <p:pic>
        <p:nvPicPr>
          <p:cNvPr id="8" name="صورة 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7DD00D-A051-4A07-9486-A42425FC03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1343" y="-2641711"/>
            <a:ext cx="835224" cy="5425910"/>
          </a:xfrm>
          <a:prstGeom prst="rect">
            <a:avLst/>
          </a:prstGeom>
        </p:spPr>
      </p:pic>
      <p:pic>
        <p:nvPicPr>
          <p:cNvPr id="9" name="رسم 8" descr="قهوة خطوط عريضة">
            <a:extLst>
              <a:ext uri="{FF2B5EF4-FFF2-40B4-BE49-F238E27FC236}">
                <a16:creationId xmlns:a16="http://schemas.microsoft.com/office/drawing/2014/main" id="{3DCF8F4E-381E-48B2-85B6-D5FE1CC1D0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74822" y="565489"/>
            <a:ext cx="3040367" cy="3040367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AA515E79-E5FD-4FB8-8FFC-851F18B1CDC7}"/>
              </a:ext>
            </a:extLst>
          </p:cNvPr>
          <p:cNvSpPr/>
          <p:nvPr/>
        </p:nvSpPr>
        <p:spPr>
          <a:xfrm>
            <a:off x="6669612" y="2270455"/>
            <a:ext cx="1399314" cy="1013011"/>
          </a:xfrm>
          <a:prstGeom prst="rect">
            <a:avLst/>
          </a:prstGeom>
          <a:solidFill>
            <a:srgbClr val="5428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3" name="رسم 12" descr="قهوة خطوط عريضة">
            <a:extLst>
              <a:ext uri="{FF2B5EF4-FFF2-40B4-BE49-F238E27FC236}">
                <a16:creationId xmlns:a16="http://schemas.microsoft.com/office/drawing/2014/main" id="{A1C730EA-CCB8-49EE-B560-1B24DDDD10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05190" y="565489"/>
            <a:ext cx="3040367" cy="3040367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BC5FDEE6-EC6F-48B6-9EB5-E909B225C1F9}"/>
              </a:ext>
            </a:extLst>
          </p:cNvPr>
          <p:cNvSpPr/>
          <p:nvPr/>
        </p:nvSpPr>
        <p:spPr>
          <a:xfrm>
            <a:off x="4599980" y="2270455"/>
            <a:ext cx="1399314" cy="1013011"/>
          </a:xfrm>
          <a:prstGeom prst="rect">
            <a:avLst/>
          </a:prstGeom>
          <a:solidFill>
            <a:srgbClr val="5428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5" name="رسم 14" descr="قهوة خطوط عريضة">
            <a:extLst>
              <a:ext uri="{FF2B5EF4-FFF2-40B4-BE49-F238E27FC236}">
                <a16:creationId xmlns:a16="http://schemas.microsoft.com/office/drawing/2014/main" id="{1E2712B0-096E-48E5-8FAC-B3432EA882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11748" y="565489"/>
            <a:ext cx="3040367" cy="3040367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088740AF-36C4-4C09-9E50-FF7CED36A756}"/>
              </a:ext>
            </a:extLst>
          </p:cNvPr>
          <p:cNvSpPr/>
          <p:nvPr/>
        </p:nvSpPr>
        <p:spPr>
          <a:xfrm>
            <a:off x="2506538" y="2270455"/>
            <a:ext cx="1399314" cy="1013011"/>
          </a:xfrm>
          <a:prstGeom prst="rect">
            <a:avLst/>
          </a:prstGeom>
          <a:solidFill>
            <a:srgbClr val="5428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E879EEA4-F8C7-4134-B0A1-3CD981C483F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34" b="8689"/>
          <a:stretch/>
        </p:blipFill>
        <p:spPr>
          <a:xfrm>
            <a:off x="8376780" y="1654135"/>
            <a:ext cx="3722231" cy="2448579"/>
          </a:xfrm>
          <a:prstGeom prst="rect">
            <a:avLst/>
          </a:prstGeom>
        </p:spPr>
      </p:pic>
      <p:pic>
        <p:nvPicPr>
          <p:cNvPr id="3" name="دائرة1" descr="شارة 1 مع تعبئة خالصة">
            <a:extLst>
              <a:ext uri="{FF2B5EF4-FFF2-40B4-BE49-F238E27FC236}">
                <a16:creationId xmlns:a16="http://schemas.microsoft.com/office/drawing/2014/main" id="{66B977FC-EAF1-45C0-9E3D-9BF0375810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09535" y="3436782"/>
            <a:ext cx="914400" cy="914400"/>
          </a:xfrm>
          <a:prstGeom prst="rect">
            <a:avLst/>
          </a:prstGeom>
        </p:spPr>
      </p:pic>
      <p:pic>
        <p:nvPicPr>
          <p:cNvPr id="18" name="دائرة3" descr="شارة 3 مع تعبئة خالصة">
            <a:extLst>
              <a:ext uri="{FF2B5EF4-FFF2-40B4-BE49-F238E27FC236}">
                <a16:creationId xmlns:a16="http://schemas.microsoft.com/office/drawing/2014/main" id="{B8786835-A4E7-417A-862D-23227408E9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242603" y="3446400"/>
            <a:ext cx="914400" cy="914400"/>
          </a:xfrm>
          <a:prstGeom prst="rect">
            <a:avLst/>
          </a:prstGeom>
        </p:spPr>
      </p:pic>
      <p:pic>
        <p:nvPicPr>
          <p:cNvPr id="20" name="دائرة2" descr="شارة مع تعبئة خالصة">
            <a:extLst>
              <a:ext uri="{FF2B5EF4-FFF2-40B4-BE49-F238E27FC236}">
                <a16:creationId xmlns:a16="http://schemas.microsoft.com/office/drawing/2014/main" id="{31346D7D-86FA-446D-9798-5ED1C0DCC32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438674" y="3452258"/>
            <a:ext cx="914400" cy="914400"/>
          </a:xfrm>
          <a:prstGeom prst="rect">
            <a:avLst/>
          </a:prstGeom>
        </p:spPr>
      </p:pic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D14F8363-743C-430B-B310-34F4982AECDB}"/>
              </a:ext>
            </a:extLst>
          </p:cNvPr>
          <p:cNvSpPr/>
          <p:nvPr/>
        </p:nvSpPr>
        <p:spPr>
          <a:xfrm>
            <a:off x="7037963" y="4410888"/>
            <a:ext cx="2043325" cy="2214159"/>
          </a:xfrm>
          <a:prstGeom prst="roundRect">
            <a:avLst/>
          </a:prstGeom>
          <a:solidFill>
            <a:schemeClr val="bg1"/>
          </a:solidFill>
          <a:ln>
            <a:solidFill>
              <a:srgbClr val="EA5C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/>
                </a:solidFill>
                <a:cs typeface="Sultan bold" pitchFamily="2" charset="-78"/>
              </a:rPr>
              <a:t>كلما زادت الدقة في الصورة المطبوعة زادت كثافة وحدات البكسل (  )</a:t>
            </a:r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E951BAFD-A271-4C82-BA82-CFA4D44D012E}"/>
              </a:ext>
            </a:extLst>
          </p:cNvPr>
          <p:cNvSpPr/>
          <p:nvPr/>
        </p:nvSpPr>
        <p:spPr>
          <a:xfrm>
            <a:off x="4889010" y="4410889"/>
            <a:ext cx="2043326" cy="2214159"/>
          </a:xfrm>
          <a:prstGeom prst="roundRect">
            <a:avLst/>
          </a:prstGeom>
          <a:solidFill>
            <a:schemeClr val="bg1"/>
          </a:solidFill>
          <a:ln>
            <a:solidFill>
              <a:srgbClr val="EA5C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/>
                </a:solidFill>
                <a:cs typeface="Sultan bold" pitchFamily="2" charset="-78"/>
              </a:rPr>
              <a:t>يوفر نظام  الالوان</a:t>
            </a:r>
            <a:r>
              <a:rPr lang="en-US" sz="2400" dirty="0">
                <a:solidFill>
                  <a:schemeClr val="tx1"/>
                </a:solidFill>
                <a:cs typeface="Sultan bold" pitchFamily="2" charset="-78"/>
              </a:rPr>
              <a:t> (CMYK)</a:t>
            </a:r>
            <a:r>
              <a:rPr lang="ar-SA" sz="2400" dirty="0">
                <a:solidFill>
                  <a:schemeClr val="tx1"/>
                </a:solidFill>
                <a:cs typeface="Sultan bold" pitchFamily="2" charset="-78"/>
              </a:rPr>
              <a:t> لصورة في برنامج الجيمب أكبر نطاق من الالوان (  )</a:t>
            </a:r>
          </a:p>
        </p:txBody>
      </p:sp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71D3CFBB-741C-405E-B9AE-1956A3B5E182}"/>
              </a:ext>
            </a:extLst>
          </p:cNvPr>
          <p:cNvSpPr/>
          <p:nvPr/>
        </p:nvSpPr>
        <p:spPr>
          <a:xfrm>
            <a:off x="2591570" y="4410888"/>
            <a:ext cx="2206130" cy="2214159"/>
          </a:xfrm>
          <a:prstGeom prst="roundRect">
            <a:avLst/>
          </a:prstGeom>
          <a:solidFill>
            <a:schemeClr val="bg1"/>
          </a:solidFill>
          <a:ln>
            <a:solidFill>
              <a:srgbClr val="EA5C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/>
                </a:solidFill>
                <a:cs typeface="Sultan bold" pitchFamily="2" charset="-78"/>
              </a:rPr>
              <a:t>في وضع الالوان </a:t>
            </a:r>
            <a:r>
              <a:rPr lang="en-US" sz="2400" dirty="0">
                <a:solidFill>
                  <a:schemeClr val="tx1"/>
                </a:solidFill>
                <a:cs typeface="Sultan bold" pitchFamily="2" charset="-78"/>
              </a:rPr>
              <a:t>(RGB)</a:t>
            </a:r>
            <a:r>
              <a:rPr lang="ar-SA" sz="2400" dirty="0">
                <a:solidFill>
                  <a:schemeClr val="tx1"/>
                </a:solidFill>
                <a:cs typeface="Sultan bold" pitchFamily="2" charset="-78"/>
              </a:rPr>
              <a:t>ينشئ كل بكسل لونه عن طريق مزج درجات مختلفة من الالوان الاساسية (  )</a:t>
            </a:r>
          </a:p>
        </p:txBody>
      </p: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4A9D3C44-5AB5-467D-74B2-DA8A75AF940F}"/>
              </a:ext>
            </a:extLst>
          </p:cNvPr>
          <p:cNvSpPr/>
          <p:nvPr/>
        </p:nvSpPr>
        <p:spPr>
          <a:xfrm>
            <a:off x="233568" y="4360800"/>
            <a:ext cx="2206130" cy="2214159"/>
          </a:xfrm>
          <a:prstGeom prst="roundRect">
            <a:avLst/>
          </a:prstGeom>
          <a:solidFill>
            <a:schemeClr val="bg1"/>
          </a:solidFill>
          <a:ln>
            <a:solidFill>
              <a:srgbClr val="EA5C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/>
                </a:solidFill>
                <a:cs typeface="Sultan bold" pitchFamily="2" charset="-78"/>
              </a:rPr>
              <a:t>دعم الخلفية الشفافة للصورة من إيجابيات الصور بامتداد </a:t>
            </a:r>
            <a:endParaRPr lang="en-US" sz="2400" dirty="0">
              <a:solidFill>
                <a:schemeClr val="tx1"/>
              </a:solidFill>
              <a:cs typeface="Sultan bold" pitchFamily="2" charset="-78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cs typeface="Sultan bold" pitchFamily="2" charset="-78"/>
              </a:rPr>
              <a:t>PNG</a:t>
            </a:r>
            <a:r>
              <a:rPr lang="ar-SA" sz="2400" dirty="0">
                <a:solidFill>
                  <a:schemeClr val="tx1"/>
                </a:solidFill>
                <a:cs typeface="Sultan bold" pitchFamily="2" charset="-78"/>
              </a:rPr>
              <a:t>(  )</a:t>
            </a:r>
          </a:p>
        </p:txBody>
      </p:sp>
      <p:pic>
        <p:nvPicPr>
          <p:cNvPr id="25" name="4" descr="شارة 4 مع تعبئة خالصة">
            <a:extLst>
              <a:ext uri="{FF2B5EF4-FFF2-40B4-BE49-F238E27FC236}">
                <a16:creationId xmlns:a16="http://schemas.microsoft.com/office/drawing/2014/main" id="{15228AF9-3C99-5ECC-E19E-5CF8D57B307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35174" y="3424644"/>
            <a:ext cx="914400" cy="914400"/>
          </a:xfrm>
          <a:prstGeom prst="rect">
            <a:avLst/>
          </a:prstGeom>
        </p:spPr>
      </p:pic>
      <p:pic>
        <p:nvPicPr>
          <p:cNvPr id="26" name="رسم 25" descr="قهوة خطوط عريضة">
            <a:extLst>
              <a:ext uri="{FF2B5EF4-FFF2-40B4-BE49-F238E27FC236}">
                <a16:creationId xmlns:a16="http://schemas.microsoft.com/office/drawing/2014/main" id="{DE250D3A-3493-D2D8-C8E5-51C545C82F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88228" y="532508"/>
            <a:ext cx="3040367" cy="3040367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025B0D39-1657-0D90-BB5E-E14ECF3094C1}"/>
              </a:ext>
            </a:extLst>
          </p:cNvPr>
          <p:cNvSpPr/>
          <p:nvPr/>
        </p:nvSpPr>
        <p:spPr>
          <a:xfrm>
            <a:off x="506562" y="2237474"/>
            <a:ext cx="1399314" cy="1013011"/>
          </a:xfrm>
          <a:prstGeom prst="rect">
            <a:avLst/>
          </a:prstGeom>
          <a:solidFill>
            <a:srgbClr val="5428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83829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16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صوت القهو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صوت القهو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صوت القهو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صوت القهو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21" grpId="0" animBg="1"/>
      <p:bldP spid="22" grpId="0" animBg="1"/>
      <p:bldP spid="23" grpId="0" animBg="1"/>
      <p:bldP spid="24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8DB75004-5148-467A-90ED-66710884E478}"/>
              </a:ext>
            </a:extLst>
          </p:cNvPr>
          <p:cNvSpPr/>
          <p:nvPr/>
        </p:nvSpPr>
        <p:spPr>
          <a:xfrm rot="16200000" flipH="1">
            <a:off x="2724768" y="-2543589"/>
            <a:ext cx="6747164" cy="11971605"/>
          </a:xfrm>
          <a:prstGeom prst="roundRect">
            <a:avLst>
              <a:gd name="adj" fmla="val 6753"/>
            </a:avLst>
          </a:prstGeom>
          <a:solidFill>
            <a:schemeClr val="bg1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7" name="صورة 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0E17703-A095-4703-A570-30224E3C8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73903" y="-2643898"/>
            <a:ext cx="835224" cy="5425910"/>
          </a:xfrm>
          <a:prstGeom prst="rect">
            <a:avLst/>
          </a:prstGeom>
        </p:spPr>
      </p:pic>
      <p:pic>
        <p:nvPicPr>
          <p:cNvPr id="8" name="صورة 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7DD00D-A051-4A07-9486-A42425FC0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1343" y="-2641711"/>
            <a:ext cx="835224" cy="5425910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FC72AD00-9C52-481C-B92F-61B0556DB9EB}"/>
              </a:ext>
            </a:extLst>
          </p:cNvPr>
          <p:cNvSpPr txBox="1"/>
          <p:nvPr/>
        </p:nvSpPr>
        <p:spPr>
          <a:xfrm>
            <a:off x="9039523" y="1515336"/>
            <a:ext cx="281577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chemeClr val="bg1"/>
                </a:solidFill>
                <a:cs typeface="Sultan bold" pitchFamily="2" charset="-78"/>
              </a:rPr>
              <a:t>حفظ الصورة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834C9C64-8AEC-4182-AC61-CF4CD44351AE}"/>
              </a:ext>
            </a:extLst>
          </p:cNvPr>
          <p:cNvSpPr txBox="1"/>
          <p:nvPr/>
        </p:nvSpPr>
        <p:spPr>
          <a:xfrm>
            <a:off x="2103123" y="1119617"/>
            <a:ext cx="4945825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>
                <a:solidFill>
                  <a:schemeClr val="bg2">
                    <a:lumMod val="25000"/>
                  </a:schemeClr>
                </a:solidFill>
                <a:cs typeface="Sultan bold" pitchFamily="2" charset="-78"/>
              </a:rPr>
              <a:t>ما لفرق بين حفظ الصورة و تصدير الصورة ؟</a:t>
            </a:r>
          </a:p>
        </p:txBody>
      </p:sp>
      <p:pic>
        <p:nvPicPr>
          <p:cNvPr id="4" name="صورة 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EF4E7DD5-0172-5C1B-6C2A-2B3F0B0D39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292" y="2113040"/>
            <a:ext cx="6171029" cy="462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480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5" name="قلب الصفحة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8DB75004-5148-467A-90ED-66710884E478}"/>
              </a:ext>
            </a:extLst>
          </p:cNvPr>
          <p:cNvSpPr/>
          <p:nvPr/>
        </p:nvSpPr>
        <p:spPr>
          <a:xfrm rot="16200000" flipH="1">
            <a:off x="2724768" y="-2543589"/>
            <a:ext cx="6747164" cy="11971605"/>
          </a:xfrm>
          <a:prstGeom prst="roundRect">
            <a:avLst>
              <a:gd name="adj" fmla="val 6753"/>
            </a:avLst>
          </a:prstGeom>
          <a:solidFill>
            <a:schemeClr val="bg1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7" name="صورة 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0E17703-A095-4703-A570-30224E3C8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73903" y="-2643898"/>
            <a:ext cx="835224" cy="5425910"/>
          </a:xfrm>
          <a:prstGeom prst="rect">
            <a:avLst/>
          </a:prstGeom>
        </p:spPr>
      </p:pic>
      <p:pic>
        <p:nvPicPr>
          <p:cNvPr id="8" name="صورة 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7DD00D-A051-4A07-9486-A42425FC0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1343" y="-2641711"/>
            <a:ext cx="835224" cy="542591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017604C6-CAEB-4A4C-AA8F-FD5DA8A380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24"/>
          <a:stretch/>
        </p:blipFill>
        <p:spPr>
          <a:xfrm>
            <a:off x="9039523" y="744792"/>
            <a:ext cx="2826421" cy="2002755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FC72AD00-9C52-481C-B92F-61B0556DB9EB}"/>
              </a:ext>
            </a:extLst>
          </p:cNvPr>
          <p:cNvSpPr txBox="1"/>
          <p:nvPr/>
        </p:nvSpPr>
        <p:spPr>
          <a:xfrm>
            <a:off x="9039523" y="1515336"/>
            <a:ext cx="281577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chemeClr val="bg1"/>
                </a:solidFill>
                <a:cs typeface="Sultan bold" pitchFamily="2" charset="-78"/>
              </a:rPr>
              <a:t>حفظ الصورة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53ECA5E-FC9F-48E5-AE37-F978A94D8F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136" r="48541"/>
          <a:stretch/>
        </p:blipFill>
        <p:spPr>
          <a:xfrm>
            <a:off x="7462789" y="3162546"/>
            <a:ext cx="4403155" cy="2835825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834C9C64-8AEC-4182-AC61-CF4CD44351AE}"/>
              </a:ext>
            </a:extLst>
          </p:cNvPr>
          <p:cNvSpPr txBox="1"/>
          <p:nvPr/>
        </p:nvSpPr>
        <p:spPr>
          <a:xfrm>
            <a:off x="5711" y="1099837"/>
            <a:ext cx="9033812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cs typeface="Sultan bold" pitchFamily="2" charset="-78"/>
              </a:rPr>
              <a:t>عند تحريرك لصورة باستخدام الجيمب يمكنك حفظ مشروعك لفتحة لاحقاً وإكمال عملك , يحفظ جيمب صورك بتنسيق </a:t>
            </a:r>
            <a:r>
              <a:rPr lang="en-US" sz="2800" dirty="0">
                <a:cs typeface="Sultan bold" pitchFamily="2" charset="-78"/>
              </a:rPr>
              <a:t>XCF</a:t>
            </a:r>
            <a:r>
              <a:rPr lang="ar-SA" sz="2800" dirty="0">
                <a:cs typeface="Sultan bold" pitchFamily="2" charset="-78"/>
              </a:rPr>
              <a:t>.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4155833-8448-45D3-AFC3-2FA20FF8B8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560" y="2038556"/>
            <a:ext cx="6610350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853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8DB75004-5148-467A-90ED-66710884E478}"/>
              </a:ext>
            </a:extLst>
          </p:cNvPr>
          <p:cNvSpPr/>
          <p:nvPr/>
        </p:nvSpPr>
        <p:spPr>
          <a:xfrm rot="16200000" flipH="1">
            <a:off x="2724768" y="-2543589"/>
            <a:ext cx="6747164" cy="11971605"/>
          </a:xfrm>
          <a:prstGeom prst="roundRect">
            <a:avLst>
              <a:gd name="adj" fmla="val 6753"/>
            </a:avLst>
          </a:prstGeom>
          <a:solidFill>
            <a:schemeClr val="bg1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7" name="صورة 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0E17703-A095-4703-A570-30224E3C8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73903" y="-2643898"/>
            <a:ext cx="835224" cy="5425910"/>
          </a:xfrm>
          <a:prstGeom prst="rect">
            <a:avLst/>
          </a:prstGeom>
        </p:spPr>
      </p:pic>
      <p:pic>
        <p:nvPicPr>
          <p:cNvPr id="8" name="صورة 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7DD00D-A051-4A07-9486-A42425FC0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1343" y="-2641711"/>
            <a:ext cx="835224" cy="5425910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70AC8D17-BF16-452E-88A8-D8B074CCF4F0}"/>
              </a:ext>
            </a:extLst>
          </p:cNvPr>
          <p:cNvSpPr txBox="1"/>
          <p:nvPr/>
        </p:nvSpPr>
        <p:spPr>
          <a:xfrm>
            <a:off x="9050172" y="1560405"/>
            <a:ext cx="281577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solidFill>
                  <a:schemeClr val="bg1"/>
                </a:solidFill>
                <a:cs typeface="Sultan bold" pitchFamily="2" charset="-78"/>
              </a:rPr>
              <a:t>النشيد الوطني</a:t>
            </a:r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AF0D8319-9FCD-4FA7-9E87-60666661CE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24"/>
          <a:stretch/>
        </p:blipFill>
        <p:spPr>
          <a:xfrm>
            <a:off x="9039523" y="744792"/>
            <a:ext cx="2826421" cy="2002755"/>
          </a:xfrm>
          <a:prstGeom prst="rect">
            <a:avLst/>
          </a:prstGeom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9064DFB6-8020-46D1-A83D-CCA76A221111}"/>
              </a:ext>
            </a:extLst>
          </p:cNvPr>
          <p:cNvSpPr txBox="1"/>
          <p:nvPr/>
        </p:nvSpPr>
        <p:spPr>
          <a:xfrm>
            <a:off x="9158513" y="1515336"/>
            <a:ext cx="269678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solidFill>
                  <a:schemeClr val="bg1"/>
                </a:solidFill>
                <a:cs typeface="Sultan bold" pitchFamily="2" charset="-78"/>
              </a:rPr>
              <a:t>الحضور والغياب</a:t>
            </a:r>
          </a:p>
        </p:txBody>
      </p:sp>
      <p:pic>
        <p:nvPicPr>
          <p:cNvPr id="16" name="صورة 15" descr="صورة تحتوي على نص, مباراة, داخلي, رسوم المتجهات&#10;&#10;تم إنشاء الوصف تلقائياً">
            <a:extLst>
              <a:ext uri="{FF2B5EF4-FFF2-40B4-BE49-F238E27FC236}">
                <a16:creationId xmlns:a16="http://schemas.microsoft.com/office/drawing/2014/main" id="{3E22B609-40A7-6B14-07A0-F8E11D11E3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758" y="508794"/>
            <a:ext cx="6641270" cy="634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143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6" name="قلب الصفحة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8DB75004-5148-467A-90ED-66710884E478}"/>
              </a:ext>
            </a:extLst>
          </p:cNvPr>
          <p:cNvSpPr/>
          <p:nvPr/>
        </p:nvSpPr>
        <p:spPr>
          <a:xfrm rot="16200000" flipH="1">
            <a:off x="2724768" y="-2543589"/>
            <a:ext cx="6747164" cy="11971605"/>
          </a:xfrm>
          <a:prstGeom prst="roundRect">
            <a:avLst>
              <a:gd name="adj" fmla="val 6753"/>
            </a:avLst>
          </a:prstGeom>
          <a:solidFill>
            <a:schemeClr val="bg1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7" name="صورة 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0E17703-A095-4703-A570-30224E3C8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73903" y="-2643898"/>
            <a:ext cx="835224" cy="5425910"/>
          </a:xfrm>
          <a:prstGeom prst="rect">
            <a:avLst/>
          </a:prstGeom>
        </p:spPr>
      </p:pic>
      <p:pic>
        <p:nvPicPr>
          <p:cNvPr id="8" name="صورة 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7DD00D-A051-4A07-9486-A42425FC0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1343" y="-2641711"/>
            <a:ext cx="835224" cy="542591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017604C6-CAEB-4A4C-AA8F-FD5DA8A380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24"/>
          <a:stretch/>
        </p:blipFill>
        <p:spPr>
          <a:xfrm>
            <a:off x="9039523" y="744792"/>
            <a:ext cx="2826421" cy="2002755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FC72AD00-9C52-481C-B92F-61B0556DB9EB}"/>
              </a:ext>
            </a:extLst>
          </p:cNvPr>
          <p:cNvSpPr txBox="1"/>
          <p:nvPr/>
        </p:nvSpPr>
        <p:spPr>
          <a:xfrm>
            <a:off x="9039523" y="1515336"/>
            <a:ext cx="281577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chemeClr val="bg1"/>
                </a:solidFill>
                <a:cs typeface="Sultan bold" pitchFamily="2" charset="-78"/>
              </a:rPr>
              <a:t>تصدير صورة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A1D2B008-1F29-4CBB-BCD4-09CCF2A8D57D}"/>
              </a:ext>
            </a:extLst>
          </p:cNvPr>
          <p:cNvSpPr txBox="1"/>
          <p:nvPr/>
        </p:nvSpPr>
        <p:spPr>
          <a:xfrm>
            <a:off x="326056" y="837525"/>
            <a:ext cx="8713467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cs typeface="Sultan bold" pitchFamily="2" charset="-78"/>
              </a:rPr>
              <a:t>تستخدم الصور الرقمية عادة في مواقع الويب ووسائل التواصل الاجتماعي , وترفق برسائل البريد الإلكتروني , من المهم حفظ الصورة بحجم صغير ليتم تحميلها وتنزيلها بسرعة .</a:t>
            </a:r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F1F5EFE3-8100-4FE6-8E41-97FCC53A2548}"/>
              </a:ext>
            </a:extLst>
          </p:cNvPr>
          <p:cNvGrpSpPr/>
          <p:nvPr/>
        </p:nvGrpSpPr>
        <p:grpSpPr>
          <a:xfrm>
            <a:off x="6518413" y="2809100"/>
            <a:ext cx="4468455" cy="3995812"/>
            <a:chOff x="975655" y="1823113"/>
            <a:chExt cx="4581083" cy="4268186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3C65C686-7D5B-44D7-941D-97FE9D5021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5346" r="55206"/>
            <a:stretch/>
          </p:blipFill>
          <p:spPr>
            <a:xfrm>
              <a:off x="975655" y="2077242"/>
              <a:ext cx="4353645" cy="4014057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B4156D41-EBFD-4EA6-AC44-73FDB832AA9E}"/>
                </a:ext>
              </a:extLst>
            </p:cNvPr>
            <p:cNvSpPr/>
            <p:nvPr/>
          </p:nvSpPr>
          <p:spPr>
            <a:xfrm>
              <a:off x="1913206" y="1823113"/>
              <a:ext cx="3643532" cy="6387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13" name="صورة 12">
            <a:extLst>
              <a:ext uri="{FF2B5EF4-FFF2-40B4-BE49-F238E27FC236}">
                <a16:creationId xmlns:a16="http://schemas.microsoft.com/office/drawing/2014/main" id="{CD4E0628-CB0D-4C5D-A19E-F3A7E5EBD7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655" y="2326373"/>
            <a:ext cx="5707651" cy="37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30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8DB75004-5148-467A-90ED-66710884E478}"/>
              </a:ext>
            </a:extLst>
          </p:cNvPr>
          <p:cNvSpPr/>
          <p:nvPr/>
        </p:nvSpPr>
        <p:spPr>
          <a:xfrm rot="16200000" flipH="1">
            <a:off x="2724768" y="-2543589"/>
            <a:ext cx="6747164" cy="11971605"/>
          </a:xfrm>
          <a:prstGeom prst="roundRect">
            <a:avLst>
              <a:gd name="adj" fmla="val 6753"/>
            </a:avLst>
          </a:prstGeom>
          <a:solidFill>
            <a:schemeClr val="bg1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7" name="صورة 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0E17703-A095-4703-A570-30224E3C8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73903" y="-2643898"/>
            <a:ext cx="835224" cy="5425910"/>
          </a:xfrm>
          <a:prstGeom prst="rect">
            <a:avLst/>
          </a:prstGeom>
        </p:spPr>
      </p:pic>
      <p:pic>
        <p:nvPicPr>
          <p:cNvPr id="8" name="صورة 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7DD00D-A051-4A07-9486-A42425FC0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1343" y="-2641711"/>
            <a:ext cx="835224" cy="5425910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FC72AD00-9C52-481C-B92F-61B0556DB9EB}"/>
              </a:ext>
            </a:extLst>
          </p:cNvPr>
          <p:cNvSpPr txBox="1"/>
          <p:nvPr/>
        </p:nvSpPr>
        <p:spPr>
          <a:xfrm>
            <a:off x="9039523" y="1515336"/>
            <a:ext cx="281577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chemeClr val="bg1"/>
                </a:solidFill>
                <a:cs typeface="Sultan bold" pitchFamily="2" charset="-78"/>
              </a:rPr>
              <a:t>حفظ الصورة</a:t>
            </a:r>
          </a:p>
        </p:txBody>
      </p:sp>
      <p:pic>
        <p:nvPicPr>
          <p:cNvPr id="4" name="صورة 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EF4E7DD5-0172-5C1B-6C2A-2B3F0B0D39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266" y="1234901"/>
            <a:ext cx="6171029" cy="4628271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771F2991-49A6-30BE-F92B-4D29A45B7C7A}"/>
              </a:ext>
            </a:extLst>
          </p:cNvPr>
          <p:cNvSpPr txBox="1"/>
          <p:nvPr/>
        </p:nvSpPr>
        <p:spPr>
          <a:xfrm>
            <a:off x="636372" y="1554638"/>
            <a:ext cx="542591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36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Sultan bold" pitchFamily="2" charset="-78"/>
              </a:rPr>
              <a:t>هل تستطيعين أن توضحين الفرق بين</a:t>
            </a:r>
          </a:p>
          <a:p>
            <a:pPr algn="ctr" rtl="1"/>
            <a:r>
              <a:rPr lang="ar-SA" sz="36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Sultan bold" pitchFamily="2" charset="-78"/>
              </a:rPr>
              <a:t>أداة  التحديد على شكل مستطيل </a:t>
            </a:r>
          </a:p>
          <a:p>
            <a:pPr algn="ctr" rtl="1"/>
            <a:r>
              <a:rPr lang="ar-SA" sz="36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Sultan bold" pitchFamily="2" charset="-78"/>
              </a:rPr>
              <a:t>و أداة التحديد الحر؟</a:t>
            </a:r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EDAFED91-DFE0-86BE-94C9-36CB126A2B75}"/>
              </a:ext>
            </a:extLst>
          </p:cNvPr>
          <p:cNvGrpSpPr/>
          <p:nvPr/>
        </p:nvGrpSpPr>
        <p:grpSpPr>
          <a:xfrm>
            <a:off x="1491176" y="3296776"/>
            <a:ext cx="3797687" cy="2436002"/>
            <a:chOff x="1855616" y="2268078"/>
            <a:chExt cx="3507180" cy="1933034"/>
          </a:xfrm>
        </p:grpSpPr>
        <p:pic>
          <p:nvPicPr>
            <p:cNvPr id="5" name="Picture 2" descr="Lasso Tool Icons - Download Free Vector Icons | Noun Project">
              <a:extLst>
                <a:ext uri="{FF2B5EF4-FFF2-40B4-BE49-F238E27FC236}">
                  <a16:creationId xmlns:a16="http://schemas.microsoft.com/office/drawing/2014/main" id="{84293351-ACC1-A6F1-BB79-4BC133BBAD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5616" y="2296112"/>
              <a:ext cx="1905000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PhotoShop Tool Panels Flashcards | Quizlet">
              <a:extLst>
                <a:ext uri="{FF2B5EF4-FFF2-40B4-BE49-F238E27FC236}">
                  <a16:creationId xmlns:a16="http://schemas.microsoft.com/office/drawing/2014/main" id="{600EE3C9-E033-2B5A-2E5F-1733A33C04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483" y="2268078"/>
              <a:ext cx="1738313" cy="1738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89967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100000" fill="hold" grpId="0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100000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8DB75004-5148-467A-90ED-66710884E478}"/>
              </a:ext>
            </a:extLst>
          </p:cNvPr>
          <p:cNvSpPr/>
          <p:nvPr/>
        </p:nvSpPr>
        <p:spPr>
          <a:xfrm rot="16200000" flipH="1">
            <a:off x="2724768" y="-2543589"/>
            <a:ext cx="6747164" cy="11971605"/>
          </a:xfrm>
          <a:prstGeom prst="roundRect">
            <a:avLst>
              <a:gd name="adj" fmla="val 6753"/>
            </a:avLst>
          </a:prstGeom>
          <a:solidFill>
            <a:schemeClr val="bg1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8" name="صورة 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7DD00D-A051-4A07-9486-A42425FC0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1343" y="-2641711"/>
            <a:ext cx="835224" cy="542591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017604C6-CAEB-4A4C-AA8F-FD5DA8A380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24"/>
          <a:stretch/>
        </p:blipFill>
        <p:spPr>
          <a:xfrm>
            <a:off x="9039523" y="744792"/>
            <a:ext cx="2826421" cy="2002755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FC72AD00-9C52-481C-B92F-61B0556DB9EB}"/>
              </a:ext>
            </a:extLst>
          </p:cNvPr>
          <p:cNvSpPr txBox="1"/>
          <p:nvPr/>
        </p:nvSpPr>
        <p:spPr>
          <a:xfrm>
            <a:off x="9023247" y="1439475"/>
            <a:ext cx="281577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solidFill>
                  <a:schemeClr val="bg1"/>
                </a:solidFill>
                <a:cs typeface="Sultan bold" pitchFamily="2" charset="-78"/>
              </a:rPr>
              <a:t>تحديد المستطيل </a:t>
            </a:r>
          </a:p>
          <a:p>
            <a:pPr algn="ctr"/>
            <a:r>
              <a:rPr lang="ar-SA" sz="2400" dirty="0">
                <a:solidFill>
                  <a:schemeClr val="bg1"/>
                </a:solidFill>
                <a:cs typeface="Sultan bold" pitchFamily="2" charset="-78"/>
              </a:rPr>
              <a:t>وتحديد الحر</a:t>
            </a:r>
          </a:p>
        </p:txBody>
      </p:sp>
      <p:pic>
        <p:nvPicPr>
          <p:cNvPr id="24" name="صورة 2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05801F10-10EF-4035-B42F-BB981DC9A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73903" y="-2643898"/>
            <a:ext cx="835224" cy="542591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5D9C5986-B12A-414A-9856-5CA1C10149DD}"/>
              </a:ext>
            </a:extLst>
          </p:cNvPr>
          <p:cNvSpPr txBox="1"/>
          <p:nvPr/>
        </p:nvSpPr>
        <p:spPr>
          <a:xfrm>
            <a:off x="1033376" y="533939"/>
            <a:ext cx="7805767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cs typeface="Sultan bold" pitchFamily="2" charset="-78"/>
              </a:rPr>
              <a:t>قد ترغب في بعض الاحيان اجراء تغيرات على جزء محدد من صورتك للعمل عليها , سنتعرف على بعض الادوات التي تسمح لك بتحديد أجزاء من صورك في برنامج الجيمب .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AFDC7596-EF97-474E-A8AD-9C2F72D4B8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47" y="1900057"/>
            <a:ext cx="8915400" cy="249555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894BDCAE-EB2B-46CF-8C69-165C0D1FB2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2813" y="4395607"/>
            <a:ext cx="2946373" cy="2062461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F90A15A-B5AF-4473-9207-70431ECCCF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650" y="4389452"/>
            <a:ext cx="3686175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59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8" name="قلب الصفحة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8DB75004-5148-467A-90ED-66710884E478}"/>
              </a:ext>
            </a:extLst>
          </p:cNvPr>
          <p:cNvSpPr/>
          <p:nvPr/>
        </p:nvSpPr>
        <p:spPr>
          <a:xfrm rot="16200000" flipH="1">
            <a:off x="2724768" y="-2543589"/>
            <a:ext cx="6747164" cy="11971605"/>
          </a:xfrm>
          <a:prstGeom prst="roundRect">
            <a:avLst>
              <a:gd name="adj" fmla="val 6753"/>
            </a:avLst>
          </a:prstGeom>
          <a:solidFill>
            <a:schemeClr val="bg1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8" name="صورة 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7DD00D-A051-4A07-9486-A42425FC0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1343" y="-2641711"/>
            <a:ext cx="835224" cy="542591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017604C6-CAEB-4A4C-AA8F-FD5DA8A380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24"/>
          <a:stretch/>
        </p:blipFill>
        <p:spPr>
          <a:xfrm>
            <a:off x="9039523" y="744792"/>
            <a:ext cx="2826421" cy="2002755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FC72AD00-9C52-481C-B92F-61B0556DB9EB}"/>
              </a:ext>
            </a:extLst>
          </p:cNvPr>
          <p:cNvSpPr txBox="1"/>
          <p:nvPr/>
        </p:nvSpPr>
        <p:spPr>
          <a:xfrm>
            <a:off x="9018597" y="1259471"/>
            <a:ext cx="2815772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solidFill>
                  <a:schemeClr val="bg1"/>
                </a:solidFill>
                <a:cs typeface="Sultan bold" pitchFamily="2" charset="-78"/>
              </a:rPr>
              <a:t>التحديد الضبابي</a:t>
            </a:r>
          </a:p>
          <a:p>
            <a:pPr algn="ctr"/>
            <a:r>
              <a:rPr lang="ar-SA" sz="2400" dirty="0">
                <a:solidFill>
                  <a:schemeClr val="bg1"/>
                </a:solidFill>
                <a:cs typeface="Sultan bold" pitchFamily="2" charset="-78"/>
              </a:rPr>
              <a:t>(العصا السحرية)</a:t>
            </a:r>
          </a:p>
          <a:p>
            <a:pPr algn="ctr"/>
            <a:r>
              <a:rPr lang="ar-SA" sz="2400" dirty="0">
                <a:solidFill>
                  <a:schemeClr val="bg1"/>
                </a:solidFill>
                <a:cs typeface="Sultan bold" pitchFamily="2" charset="-78"/>
              </a:rPr>
              <a:t>و التحديد باللون</a:t>
            </a:r>
          </a:p>
        </p:txBody>
      </p:sp>
      <p:pic>
        <p:nvPicPr>
          <p:cNvPr id="24" name="صورة 2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05801F10-10EF-4035-B42F-BB981DC9A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73903" y="-2643898"/>
            <a:ext cx="835224" cy="542591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43FEDB0-3D91-4D4B-9452-4FB21ED627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7762" y="1144103"/>
            <a:ext cx="5118704" cy="5079101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EA28881-41A7-461B-BC95-BDA1007DB6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566"/>
          <a:stretch/>
        </p:blipFill>
        <p:spPr>
          <a:xfrm>
            <a:off x="465797" y="901669"/>
            <a:ext cx="3101772" cy="2648768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5F33CE90-E8EE-47EC-804E-C2E5AD8C8D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2316" r="52736" b="2316"/>
          <a:stretch/>
        </p:blipFill>
        <p:spPr>
          <a:xfrm>
            <a:off x="362229" y="3425483"/>
            <a:ext cx="3308908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294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8DB75004-5148-467A-90ED-66710884E478}"/>
              </a:ext>
            </a:extLst>
          </p:cNvPr>
          <p:cNvSpPr/>
          <p:nvPr/>
        </p:nvSpPr>
        <p:spPr>
          <a:xfrm rot="16200000" flipH="1">
            <a:off x="2724768" y="-2543589"/>
            <a:ext cx="6747164" cy="11971605"/>
          </a:xfrm>
          <a:prstGeom prst="roundRect">
            <a:avLst>
              <a:gd name="adj" fmla="val 6753"/>
            </a:avLst>
          </a:prstGeom>
          <a:solidFill>
            <a:schemeClr val="bg1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8" name="صورة 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7DD00D-A051-4A07-9486-A42425FC0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1343" y="-2641711"/>
            <a:ext cx="835224" cy="5425910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FC72AD00-9C52-481C-B92F-61B0556DB9EB}"/>
              </a:ext>
            </a:extLst>
          </p:cNvPr>
          <p:cNvSpPr txBox="1"/>
          <p:nvPr/>
        </p:nvSpPr>
        <p:spPr>
          <a:xfrm>
            <a:off x="9039523" y="1484559"/>
            <a:ext cx="281577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chemeClr val="bg1"/>
                </a:solidFill>
                <a:cs typeface="Sultan bold" pitchFamily="2" charset="-78"/>
              </a:rPr>
              <a:t>التحديد</a:t>
            </a:r>
          </a:p>
        </p:txBody>
      </p:sp>
      <p:pic>
        <p:nvPicPr>
          <p:cNvPr id="24" name="صورة 2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05801F10-10EF-4035-B42F-BB981DC9A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73903" y="-2643898"/>
            <a:ext cx="835224" cy="5425910"/>
          </a:xfrm>
          <a:prstGeom prst="rect">
            <a:avLst/>
          </a:prstGeom>
        </p:spPr>
      </p:pic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A1B2A6DF-133C-4E48-A954-44415F412D78}"/>
              </a:ext>
            </a:extLst>
          </p:cNvPr>
          <p:cNvGrpSpPr/>
          <p:nvPr/>
        </p:nvGrpSpPr>
        <p:grpSpPr>
          <a:xfrm>
            <a:off x="6648133" y="2822562"/>
            <a:ext cx="5368254" cy="3468657"/>
            <a:chOff x="6487041" y="1904784"/>
            <a:chExt cx="5368254" cy="3468657"/>
          </a:xfrm>
        </p:grpSpPr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DEFD7DF1-DDEB-4BE5-9C52-480027EB0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73695" y="1904784"/>
              <a:ext cx="5181600" cy="3333750"/>
            </a:xfrm>
            <a:prstGeom prst="rect">
              <a:avLst/>
            </a:prstGeom>
          </p:spPr>
        </p:pic>
        <p:sp>
          <p:nvSpPr>
            <p:cNvPr id="14" name="مستطيل 13">
              <a:extLst>
                <a:ext uri="{FF2B5EF4-FFF2-40B4-BE49-F238E27FC236}">
                  <a16:creationId xmlns:a16="http://schemas.microsoft.com/office/drawing/2014/main" id="{99F88360-2F44-4B81-B3C1-7DC36046882D}"/>
                </a:ext>
              </a:extLst>
            </p:cNvPr>
            <p:cNvSpPr/>
            <p:nvPr/>
          </p:nvSpPr>
          <p:spPr>
            <a:xfrm>
              <a:off x="6487041" y="4459041"/>
              <a:ext cx="3734058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17" name="صورة 16">
            <a:extLst>
              <a:ext uri="{FF2B5EF4-FFF2-40B4-BE49-F238E27FC236}">
                <a16:creationId xmlns:a16="http://schemas.microsoft.com/office/drawing/2014/main" id="{B4064C93-381C-4A12-BBE7-9C65420F94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9946" y="1795419"/>
            <a:ext cx="2466975" cy="4038600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E8AFBBF3-1921-456F-80CE-0DE67E6B10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505" y="2424069"/>
            <a:ext cx="3486150" cy="278130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B8157BBB-4DB0-4A85-8EA9-36A7CA8F103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24"/>
          <a:stretch/>
        </p:blipFill>
        <p:spPr>
          <a:xfrm>
            <a:off x="9039523" y="744792"/>
            <a:ext cx="2826421" cy="2002755"/>
          </a:xfrm>
          <a:prstGeom prst="rect">
            <a:avLst/>
          </a:prstGeom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872F569E-5F2E-4653-BDC0-DA860E616F00}"/>
              </a:ext>
            </a:extLst>
          </p:cNvPr>
          <p:cNvSpPr txBox="1"/>
          <p:nvPr/>
        </p:nvSpPr>
        <p:spPr>
          <a:xfrm>
            <a:off x="9018597" y="1498627"/>
            <a:ext cx="281577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chemeClr val="bg1"/>
                </a:solidFill>
                <a:cs typeface="Sultan bold" pitchFamily="2" charset="-78"/>
              </a:rPr>
              <a:t>نسخ ونقل جزء معين</a:t>
            </a:r>
          </a:p>
        </p:txBody>
      </p:sp>
    </p:spTree>
    <p:extLst>
      <p:ext uri="{BB962C8B-B14F-4D97-AF65-F5344CB8AC3E}">
        <p14:creationId xmlns:p14="http://schemas.microsoft.com/office/powerpoint/2010/main" val="3496596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8" name="قلب الصفحة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8DB75004-5148-467A-90ED-66710884E478}"/>
              </a:ext>
            </a:extLst>
          </p:cNvPr>
          <p:cNvSpPr/>
          <p:nvPr/>
        </p:nvSpPr>
        <p:spPr>
          <a:xfrm rot="16200000" flipH="1">
            <a:off x="2724768" y="-2543589"/>
            <a:ext cx="6747164" cy="11971605"/>
          </a:xfrm>
          <a:prstGeom prst="roundRect">
            <a:avLst>
              <a:gd name="adj" fmla="val 6753"/>
            </a:avLst>
          </a:prstGeom>
          <a:solidFill>
            <a:schemeClr val="bg1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8" name="صورة 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7DD00D-A051-4A07-9486-A42425FC0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1343" y="-2641711"/>
            <a:ext cx="835224" cy="5425910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FC72AD00-9C52-481C-B92F-61B0556DB9EB}"/>
              </a:ext>
            </a:extLst>
          </p:cNvPr>
          <p:cNvSpPr txBox="1"/>
          <p:nvPr/>
        </p:nvSpPr>
        <p:spPr>
          <a:xfrm>
            <a:off x="9039523" y="1484559"/>
            <a:ext cx="281577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chemeClr val="bg1"/>
                </a:solidFill>
                <a:cs typeface="Sultan bold" pitchFamily="2" charset="-78"/>
              </a:rPr>
              <a:t>التحديد</a:t>
            </a:r>
          </a:p>
        </p:txBody>
      </p:sp>
      <p:pic>
        <p:nvPicPr>
          <p:cNvPr id="24" name="صورة 2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05801F10-10EF-4035-B42F-BB981DC9A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73903" y="-2643898"/>
            <a:ext cx="835224" cy="542591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B8157BBB-4DB0-4A85-8EA9-36A7CA8F10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24"/>
          <a:stretch/>
        </p:blipFill>
        <p:spPr>
          <a:xfrm>
            <a:off x="9039523" y="744792"/>
            <a:ext cx="2826421" cy="2002755"/>
          </a:xfrm>
          <a:prstGeom prst="rect">
            <a:avLst/>
          </a:prstGeom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872F569E-5F2E-4653-BDC0-DA860E616F00}"/>
              </a:ext>
            </a:extLst>
          </p:cNvPr>
          <p:cNvSpPr txBox="1"/>
          <p:nvPr/>
        </p:nvSpPr>
        <p:spPr>
          <a:xfrm>
            <a:off x="9018597" y="1498627"/>
            <a:ext cx="281577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chemeClr val="bg1"/>
                </a:solidFill>
                <a:cs typeface="Sultan bold" pitchFamily="2" charset="-78"/>
              </a:rPr>
              <a:t>الممحاة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3032731-0FBE-43D9-AD05-7CA4D01B79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056" y="901669"/>
            <a:ext cx="7191375" cy="426720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4B65B09-552E-4C8A-80A1-EAC8EBFB8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8179" y="3003483"/>
            <a:ext cx="3705225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930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8DB75004-5148-467A-90ED-66710884E478}"/>
              </a:ext>
            </a:extLst>
          </p:cNvPr>
          <p:cNvSpPr/>
          <p:nvPr/>
        </p:nvSpPr>
        <p:spPr>
          <a:xfrm rot="16200000" flipH="1">
            <a:off x="2724768" y="-2543589"/>
            <a:ext cx="6747164" cy="11971605"/>
          </a:xfrm>
          <a:prstGeom prst="roundRect">
            <a:avLst>
              <a:gd name="adj" fmla="val 6753"/>
            </a:avLst>
          </a:prstGeom>
          <a:solidFill>
            <a:schemeClr val="bg1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8" name="صورة 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7DD00D-A051-4A07-9486-A42425FC0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1343" y="-2641711"/>
            <a:ext cx="835224" cy="5425910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FC72AD00-9C52-481C-B92F-61B0556DB9EB}"/>
              </a:ext>
            </a:extLst>
          </p:cNvPr>
          <p:cNvSpPr txBox="1"/>
          <p:nvPr/>
        </p:nvSpPr>
        <p:spPr>
          <a:xfrm>
            <a:off x="9039523" y="1484559"/>
            <a:ext cx="281577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chemeClr val="bg1"/>
                </a:solidFill>
                <a:cs typeface="Sultan bold" pitchFamily="2" charset="-78"/>
              </a:rPr>
              <a:t>التحديد</a:t>
            </a:r>
          </a:p>
        </p:txBody>
      </p:sp>
      <p:pic>
        <p:nvPicPr>
          <p:cNvPr id="24" name="صورة 2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05801F10-10EF-4035-B42F-BB981DC9A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73903" y="-2643898"/>
            <a:ext cx="835224" cy="542591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B8157BBB-4DB0-4A85-8EA9-36A7CA8F10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24"/>
          <a:stretch/>
        </p:blipFill>
        <p:spPr>
          <a:xfrm>
            <a:off x="9039523" y="744792"/>
            <a:ext cx="2826421" cy="2002755"/>
          </a:xfrm>
          <a:prstGeom prst="rect">
            <a:avLst/>
          </a:prstGeom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872F569E-5F2E-4653-BDC0-DA860E616F00}"/>
              </a:ext>
            </a:extLst>
          </p:cNvPr>
          <p:cNvSpPr txBox="1"/>
          <p:nvPr/>
        </p:nvSpPr>
        <p:spPr>
          <a:xfrm>
            <a:off x="9018597" y="1498627"/>
            <a:ext cx="281577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chemeClr val="bg1"/>
                </a:solidFill>
                <a:cs typeface="Sultan bold" pitchFamily="2" charset="-78"/>
              </a:rPr>
              <a:t>الممحاة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6573443A-4C98-4F85-AB59-C3EC15C6B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099" y="1366837"/>
            <a:ext cx="7353300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714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6" name="قلب الصفحة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8DB75004-5148-467A-90ED-66710884E478}"/>
              </a:ext>
            </a:extLst>
          </p:cNvPr>
          <p:cNvSpPr/>
          <p:nvPr/>
        </p:nvSpPr>
        <p:spPr>
          <a:xfrm rot="16200000" flipH="1">
            <a:off x="2724768" y="-2543589"/>
            <a:ext cx="6747164" cy="11971605"/>
          </a:xfrm>
          <a:prstGeom prst="roundRect">
            <a:avLst>
              <a:gd name="adj" fmla="val 6753"/>
            </a:avLst>
          </a:prstGeom>
          <a:solidFill>
            <a:srgbClr val="242124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7" name="صورة 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0E17703-A095-4703-A570-30224E3C8B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73903" y="-2643898"/>
            <a:ext cx="835224" cy="5425910"/>
          </a:xfrm>
          <a:prstGeom prst="rect">
            <a:avLst/>
          </a:prstGeom>
        </p:spPr>
      </p:pic>
      <p:pic>
        <p:nvPicPr>
          <p:cNvPr id="8" name="صورة 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7DD00D-A051-4A07-9486-A42425FC03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1343" y="-2641711"/>
            <a:ext cx="835224" cy="5425910"/>
          </a:xfrm>
          <a:prstGeom prst="rect">
            <a:avLst/>
          </a:prstGeom>
        </p:spPr>
      </p:pic>
      <p:pic>
        <p:nvPicPr>
          <p:cNvPr id="2" name="IMG_1258">
            <a:hlinkClick r:id="" action="ppaction://media"/>
            <a:extLst>
              <a:ext uri="{FF2B5EF4-FFF2-40B4-BE49-F238E27FC236}">
                <a16:creationId xmlns:a16="http://schemas.microsoft.com/office/drawing/2014/main" id="{A7A66925-A0BE-15BF-5B92-137B904965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88114" y="540698"/>
            <a:ext cx="2815772" cy="621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14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4" name="قلب الصفحة.wav"/>
          </p:stSnd>
        </p:sndAc>
      </p:transition>
    </mc:Choice>
    <mc:Fallback xmlns="">
      <p:transition spd="slow">
        <p:fade/>
        <p:sndAc>
          <p:stSnd>
            <p:snd r:embed="rId8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8DB75004-5148-467A-90ED-66710884E478}"/>
              </a:ext>
            </a:extLst>
          </p:cNvPr>
          <p:cNvSpPr/>
          <p:nvPr/>
        </p:nvSpPr>
        <p:spPr>
          <a:xfrm rot="16200000" flipH="1">
            <a:off x="2724768" y="-2543589"/>
            <a:ext cx="6747164" cy="11971605"/>
          </a:xfrm>
          <a:prstGeom prst="roundRect">
            <a:avLst>
              <a:gd name="adj" fmla="val 6753"/>
            </a:avLst>
          </a:prstGeom>
          <a:solidFill>
            <a:schemeClr val="bg1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8" name="صورة 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7DD00D-A051-4A07-9486-A42425FC0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1343" y="-2641711"/>
            <a:ext cx="835224" cy="5425910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FC72AD00-9C52-481C-B92F-61B0556DB9EB}"/>
              </a:ext>
            </a:extLst>
          </p:cNvPr>
          <p:cNvSpPr txBox="1"/>
          <p:nvPr/>
        </p:nvSpPr>
        <p:spPr>
          <a:xfrm>
            <a:off x="9039523" y="1484559"/>
            <a:ext cx="281577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chemeClr val="bg1"/>
                </a:solidFill>
                <a:cs typeface="Sultan bold" pitchFamily="2" charset="-78"/>
              </a:rPr>
              <a:t>التحديد</a:t>
            </a:r>
          </a:p>
        </p:txBody>
      </p:sp>
      <p:pic>
        <p:nvPicPr>
          <p:cNvPr id="24" name="صورة 2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05801F10-10EF-4035-B42F-BB981DC9A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73903" y="-2643898"/>
            <a:ext cx="835224" cy="542591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B8157BBB-4DB0-4A85-8EA9-36A7CA8F10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24"/>
          <a:stretch/>
        </p:blipFill>
        <p:spPr>
          <a:xfrm>
            <a:off x="9039523" y="744792"/>
            <a:ext cx="2826421" cy="2002755"/>
          </a:xfrm>
          <a:prstGeom prst="rect">
            <a:avLst/>
          </a:prstGeom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872F569E-5F2E-4653-BDC0-DA860E616F00}"/>
              </a:ext>
            </a:extLst>
          </p:cNvPr>
          <p:cNvSpPr txBox="1"/>
          <p:nvPr/>
        </p:nvSpPr>
        <p:spPr>
          <a:xfrm>
            <a:off x="9018597" y="1498627"/>
            <a:ext cx="281577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chemeClr val="bg1"/>
                </a:solidFill>
                <a:cs typeface="Sultan bold" pitchFamily="2" charset="-78"/>
              </a:rPr>
              <a:t>تقويم ختامي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1714957-24CA-459B-9541-730845E5F5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4865" y="908126"/>
            <a:ext cx="2629518" cy="1795885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4E085C66-B896-42FD-A3D9-6CF900C40AF0}"/>
              </a:ext>
            </a:extLst>
          </p:cNvPr>
          <p:cNvSpPr txBox="1"/>
          <p:nvPr/>
        </p:nvSpPr>
        <p:spPr>
          <a:xfrm>
            <a:off x="1463734" y="3242144"/>
            <a:ext cx="61827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hlinkClick r:id="rId6"/>
              </a:rPr>
              <a:t>https://www.dteensnet.com/photos/sky.jpg</a:t>
            </a:r>
            <a:endParaRPr lang="en-US" sz="2400" b="1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93FFA2FB-817B-4623-9041-D721849A9A7C}"/>
              </a:ext>
            </a:extLst>
          </p:cNvPr>
          <p:cNvSpPr txBox="1"/>
          <p:nvPr/>
        </p:nvSpPr>
        <p:spPr>
          <a:xfrm>
            <a:off x="1224542" y="3740776"/>
            <a:ext cx="70373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hlinkClick r:id="rId7"/>
              </a:rPr>
              <a:t>https://www.dteensnet.com/photos/falcon.jpg</a:t>
            </a:r>
            <a:endParaRPr lang="en-US" sz="2400" b="1" dirty="0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9EE12D0-F700-403A-8D8E-74EAE6227F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6967" y="899219"/>
            <a:ext cx="2629517" cy="1795885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7271EC3B-0A8E-42BE-A163-069A77DDEE1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966" t="6031" r="4270" b="8526"/>
          <a:stretch/>
        </p:blipFill>
        <p:spPr>
          <a:xfrm>
            <a:off x="1604986" y="4727951"/>
            <a:ext cx="2759170" cy="18210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672B491E-C5F3-41E7-A444-B80C5CEB5ED1}"/>
              </a:ext>
            </a:extLst>
          </p:cNvPr>
          <p:cNvSpPr txBox="1"/>
          <p:nvPr/>
        </p:nvSpPr>
        <p:spPr>
          <a:xfrm>
            <a:off x="4364156" y="4701074"/>
            <a:ext cx="7639366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dirty="0">
                <a:cs typeface="Sultan bold" pitchFamily="2" charset="-78"/>
              </a:rPr>
              <a:t>حددي صورة الصقر من الصورة الأولى بعناية ,ثم قومي باستنساخ التحديد عدة مرات في الصورة الثانية لتبدو النتيجة على هذا الشكل .</a:t>
            </a:r>
          </a:p>
        </p:txBody>
      </p:sp>
    </p:spTree>
    <p:extLst>
      <p:ext uri="{BB962C8B-B14F-4D97-AF65-F5344CB8AC3E}">
        <p14:creationId xmlns:p14="http://schemas.microsoft.com/office/powerpoint/2010/main" val="1781467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10" name="قلب الصفحة.wav"/>
          </p:stSnd>
        </p:sndAc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8DB75004-5148-467A-90ED-66710884E478}"/>
              </a:ext>
            </a:extLst>
          </p:cNvPr>
          <p:cNvSpPr/>
          <p:nvPr/>
        </p:nvSpPr>
        <p:spPr>
          <a:xfrm rot="16200000" flipH="1">
            <a:off x="2724768" y="-2543589"/>
            <a:ext cx="6747164" cy="11971605"/>
          </a:xfrm>
          <a:prstGeom prst="roundRect">
            <a:avLst>
              <a:gd name="adj" fmla="val 6753"/>
            </a:avLst>
          </a:prstGeom>
          <a:solidFill>
            <a:schemeClr val="bg1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7" name="صورة 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0E17703-A095-4703-A570-30224E3C8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73903" y="-2643898"/>
            <a:ext cx="835224" cy="5425910"/>
          </a:xfrm>
          <a:prstGeom prst="rect">
            <a:avLst/>
          </a:prstGeom>
        </p:spPr>
      </p:pic>
      <p:pic>
        <p:nvPicPr>
          <p:cNvPr id="8" name="صورة 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7DD00D-A051-4A07-9486-A42425FC0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1343" y="-2641711"/>
            <a:ext cx="835224" cy="542591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8EAC8E3-EF8C-45C6-9771-D4B92C89DA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24"/>
          <a:stretch/>
        </p:blipFill>
        <p:spPr>
          <a:xfrm>
            <a:off x="9039523" y="744792"/>
            <a:ext cx="2826421" cy="2002755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3A994ED9-B83A-4304-B20A-AF9E84169972}"/>
              </a:ext>
            </a:extLst>
          </p:cNvPr>
          <p:cNvSpPr txBox="1"/>
          <p:nvPr/>
        </p:nvSpPr>
        <p:spPr>
          <a:xfrm>
            <a:off x="9158513" y="1515336"/>
            <a:ext cx="269678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chemeClr val="bg1"/>
                </a:solidFill>
                <a:cs typeface="Sultan bold" pitchFamily="2" charset="-78"/>
              </a:rPr>
              <a:t>التحفيز وتقدير</a:t>
            </a:r>
          </a:p>
        </p:txBody>
      </p:sp>
      <p:graphicFrame>
        <p:nvGraphicFramePr>
          <p:cNvPr id="2" name="جدول 3">
            <a:extLst>
              <a:ext uri="{FF2B5EF4-FFF2-40B4-BE49-F238E27FC236}">
                <a16:creationId xmlns:a16="http://schemas.microsoft.com/office/drawing/2014/main" id="{D855FB33-59A5-810C-DC11-DB6555710A68}"/>
              </a:ext>
            </a:extLst>
          </p:cNvPr>
          <p:cNvGraphicFramePr>
            <a:graphicFrameLocks noGrp="1"/>
          </p:cNvGraphicFramePr>
          <p:nvPr/>
        </p:nvGraphicFramePr>
        <p:xfrm>
          <a:off x="1005783" y="3003483"/>
          <a:ext cx="10407638" cy="2590800"/>
        </p:xfrm>
        <a:graphic>
          <a:graphicData uri="http://schemas.openxmlformats.org/drawingml/2006/table">
            <a:tbl>
              <a:tblPr rtl="1" firstRow="1" bandRow="1">
                <a:tableStyleId>{8799B23B-EC83-4686-B30A-512413B5E67A}</a:tableStyleId>
              </a:tblPr>
              <a:tblGrid>
                <a:gridCol w="1198078">
                  <a:extLst>
                    <a:ext uri="{9D8B030D-6E8A-4147-A177-3AD203B41FA5}">
                      <a16:colId xmlns:a16="http://schemas.microsoft.com/office/drawing/2014/main" val="3380243027"/>
                    </a:ext>
                  </a:extLst>
                </a:gridCol>
                <a:gridCol w="2302390">
                  <a:extLst>
                    <a:ext uri="{9D8B030D-6E8A-4147-A177-3AD203B41FA5}">
                      <a16:colId xmlns:a16="http://schemas.microsoft.com/office/drawing/2014/main" val="1310643101"/>
                    </a:ext>
                  </a:extLst>
                </a:gridCol>
                <a:gridCol w="2302390">
                  <a:extLst>
                    <a:ext uri="{9D8B030D-6E8A-4147-A177-3AD203B41FA5}">
                      <a16:colId xmlns:a16="http://schemas.microsoft.com/office/drawing/2014/main" val="1012142367"/>
                    </a:ext>
                  </a:extLst>
                </a:gridCol>
                <a:gridCol w="2302390">
                  <a:extLst>
                    <a:ext uri="{9D8B030D-6E8A-4147-A177-3AD203B41FA5}">
                      <a16:colId xmlns:a16="http://schemas.microsoft.com/office/drawing/2014/main" val="4224355080"/>
                    </a:ext>
                  </a:extLst>
                </a:gridCol>
                <a:gridCol w="2302390">
                  <a:extLst>
                    <a:ext uri="{9D8B030D-6E8A-4147-A177-3AD203B41FA5}">
                      <a16:colId xmlns:a16="http://schemas.microsoft.com/office/drawing/2014/main" val="25913334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0" dirty="0">
                          <a:cs typeface="Sultan bold" pitchFamily="2" charset="-78"/>
                        </a:rPr>
                        <a:t>المجموعة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0" dirty="0">
                          <a:cs typeface="Sultan bold" pitchFamily="2" charset="-78"/>
                        </a:rPr>
                        <a:t>راضي بشدة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0" dirty="0">
                          <a:cs typeface="Sultan bold" pitchFamily="2" charset="-78"/>
                        </a:rPr>
                        <a:t>راضي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0" dirty="0">
                          <a:cs typeface="Sultan bold" pitchFamily="2" charset="-78"/>
                        </a:rPr>
                        <a:t>مقبول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0" dirty="0">
                          <a:cs typeface="Sultan bold" pitchFamily="2" charset="-78"/>
                        </a:rPr>
                        <a:t>غير راضي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0" dirty="0">
                          <a:cs typeface="Sultan bold" pitchFamily="2" charset="-78"/>
                        </a:rPr>
                        <a:t>الاولى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800" b="0" dirty="0">
                        <a:cs typeface="Sultan bold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800" b="0" dirty="0">
                        <a:cs typeface="Sultan bold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800" b="0" dirty="0">
                        <a:cs typeface="Sultan bold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800" b="0" dirty="0">
                        <a:cs typeface="Sultan bold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6040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0" dirty="0">
                          <a:cs typeface="Sultan bold" pitchFamily="2" charset="-78"/>
                        </a:rPr>
                        <a:t>الثانية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800" b="0" dirty="0">
                        <a:cs typeface="Sultan bold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800" b="0" dirty="0">
                        <a:cs typeface="Sultan bold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800" b="0" dirty="0">
                        <a:cs typeface="Sultan bold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800" b="0" dirty="0">
                        <a:cs typeface="Sultan bold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559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0" dirty="0">
                          <a:cs typeface="Sultan bold" pitchFamily="2" charset="-78"/>
                        </a:rPr>
                        <a:t>الثالثة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800" b="0" dirty="0">
                        <a:cs typeface="Sultan bold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800" b="0" dirty="0">
                        <a:cs typeface="Sultan bold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800" b="0" dirty="0">
                        <a:cs typeface="Sultan bold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800" b="0" dirty="0">
                        <a:cs typeface="Sultan bold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490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0" dirty="0">
                          <a:cs typeface="Sultan bold" pitchFamily="2" charset="-78"/>
                        </a:rPr>
                        <a:t>الرابعة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800" b="0" dirty="0">
                        <a:cs typeface="Sultan bold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800" b="0" dirty="0">
                        <a:cs typeface="Sultan bold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800" b="0" dirty="0">
                        <a:cs typeface="Sultan bold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800" b="0" dirty="0">
                        <a:cs typeface="Sultan bold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8447946"/>
                  </a:ext>
                </a:extLst>
              </a:tr>
            </a:tbl>
          </a:graphicData>
        </a:graphic>
      </p:graphicFrame>
      <p:sp>
        <p:nvSpPr>
          <p:cNvPr id="17" name="2">
            <a:extLst>
              <a:ext uri="{FF2B5EF4-FFF2-40B4-BE49-F238E27FC236}">
                <a16:creationId xmlns:a16="http://schemas.microsoft.com/office/drawing/2014/main" id="{096A957A-5F53-0889-A73E-5BCF1998F6D4}"/>
              </a:ext>
            </a:extLst>
          </p:cNvPr>
          <p:cNvSpPr/>
          <p:nvPr/>
        </p:nvSpPr>
        <p:spPr>
          <a:xfrm>
            <a:off x="2074038" y="3597641"/>
            <a:ext cx="359764" cy="3447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18E51E50-764B-543D-C544-F5930CC9395C}"/>
              </a:ext>
            </a:extLst>
          </p:cNvPr>
          <p:cNvSpPr/>
          <p:nvPr/>
        </p:nvSpPr>
        <p:spPr>
          <a:xfrm>
            <a:off x="2083897" y="3597641"/>
            <a:ext cx="359764" cy="344774"/>
          </a:xfrm>
          <a:prstGeom prst="ellipse">
            <a:avLst/>
          </a:prstGeom>
          <a:solidFill>
            <a:srgbClr val="E95B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9" name="2">
            <a:extLst>
              <a:ext uri="{FF2B5EF4-FFF2-40B4-BE49-F238E27FC236}">
                <a16:creationId xmlns:a16="http://schemas.microsoft.com/office/drawing/2014/main" id="{8977EEDE-5EDD-894D-65DB-141E3D259EA5}"/>
              </a:ext>
            </a:extLst>
          </p:cNvPr>
          <p:cNvSpPr/>
          <p:nvPr/>
        </p:nvSpPr>
        <p:spPr>
          <a:xfrm>
            <a:off x="4330517" y="3612632"/>
            <a:ext cx="359764" cy="3447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5B87F8C3-D230-1C0B-20EE-208C989E1C2D}"/>
              </a:ext>
            </a:extLst>
          </p:cNvPr>
          <p:cNvSpPr/>
          <p:nvPr/>
        </p:nvSpPr>
        <p:spPr>
          <a:xfrm>
            <a:off x="4340376" y="3612632"/>
            <a:ext cx="359764" cy="344774"/>
          </a:xfrm>
          <a:prstGeom prst="ellipse">
            <a:avLst/>
          </a:prstGeom>
          <a:solidFill>
            <a:srgbClr val="E95B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1" name="2">
            <a:extLst>
              <a:ext uri="{FF2B5EF4-FFF2-40B4-BE49-F238E27FC236}">
                <a16:creationId xmlns:a16="http://schemas.microsoft.com/office/drawing/2014/main" id="{ACCA035A-0FF5-4838-66F9-1EC444CAE971}"/>
              </a:ext>
            </a:extLst>
          </p:cNvPr>
          <p:cNvSpPr/>
          <p:nvPr/>
        </p:nvSpPr>
        <p:spPr>
          <a:xfrm>
            <a:off x="6567278" y="3597641"/>
            <a:ext cx="359764" cy="3447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7D706069-E68D-3A10-0C5D-FC1982D07D79}"/>
              </a:ext>
            </a:extLst>
          </p:cNvPr>
          <p:cNvSpPr/>
          <p:nvPr/>
        </p:nvSpPr>
        <p:spPr>
          <a:xfrm>
            <a:off x="6577137" y="3597641"/>
            <a:ext cx="359764" cy="344774"/>
          </a:xfrm>
          <a:prstGeom prst="ellipse">
            <a:avLst/>
          </a:prstGeom>
          <a:solidFill>
            <a:srgbClr val="E95B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3" name="2">
            <a:extLst>
              <a:ext uri="{FF2B5EF4-FFF2-40B4-BE49-F238E27FC236}">
                <a16:creationId xmlns:a16="http://schemas.microsoft.com/office/drawing/2014/main" id="{81C2B34A-71E5-BF5C-EFDF-1651F7D8542B}"/>
              </a:ext>
            </a:extLst>
          </p:cNvPr>
          <p:cNvSpPr/>
          <p:nvPr/>
        </p:nvSpPr>
        <p:spPr>
          <a:xfrm>
            <a:off x="8930653" y="3597641"/>
            <a:ext cx="359764" cy="3447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1830EFBF-453B-30C2-659E-13EBA3964AD2}"/>
              </a:ext>
            </a:extLst>
          </p:cNvPr>
          <p:cNvSpPr/>
          <p:nvPr/>
        </p:nvSpPr>
        <p:spPr>
          <a:xfrm>
            <a:off x="8940512" y="3597641"/>
            <a:ext cx="359764" cy="344774"/>
          </a:xfrm>
          <a:prstGeom prst="ellipse">
            <a:avLst/>
          </a:prstGeom>
          <a:solidFill>
            <a:srgbClr val="E95B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5" name="2">
            <a:extLst>
              <a:ext uri="{FF2B5EF4-FFF2-40B4-BE49-F238E27FC236}">
                <a16:creationId xmlns:a16="http://schemas.microsoft.com/office/drawing/2014/main" id="{9C48B334-E19C-CD5B-6811-E964177860FB}"/>
              </a:ext>
            </a:extLst>
          </p:cNvPr>
          <p:cNvSpPr/>
          <p:nvPr/>
        </p:nvSpPr>
        <p:spPr>
          <a:xfrm>
            <a:off x="2074038" y="4101861"/>
            <a:ext cx="359764" cy="3447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شكل بيضاوي 25">
            <a:extLst>
              <a:ext uri="{FF2B5EF4-FFF2-40B4-BE49-F238E27FC236}">
                <a16:creationId xmlns:a16="http://schemas.microsoft.com/office/drawing/2014/main" id="{8D9FD95D-750E-8F5E-C9D6-DC86652E2B76}"/>
              </a:ext>
            </a:extLst>
          </p:cNvPr>
          <p:cNvSpPr/>
          <p:nvPr/>
        </p:nvSpPr>
        <p:spPr>
          <a:xfrm>
            <a:off x="2083897" y="4101861"/>
            <a:ext cx="359764" cy="344774"/>
          </a:xfrm>
          <a:prstGeom prst="ellipse">
            <a:avLst/>
          </a:prstGeom>
          <a:solidFill>
            <a:srgbClr val="E95B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7" name="2">
            <a:extLst>
              <a:ext uri="{FF2B5EF4-FFF2-40B4-BE49-F238E27FC236}">
                <a16:creationId xmlns:a16="http://schemas.microsoft.com/office/drawing/2014/main" id="{00835BCA-87DC-3509-4A5B-53BFC199EB12}"/>
              </a:ext>
            </a:extLst>
          </p:cNvPr>
          <p:cNvSpPr/>
          <p:nvPr/>
        </p:nvSpPr>
        <p:spPr>
          <a:xfrm>
            <a:off x="4330517" y="4116852"/>
            <a:ext cx="359764" cy="3447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شكل بيضاوي 27">
            <a:extLst>
              <a:ext uri="{FF2B5EF4-FFF2-40B4-BE49-F238E27FC236}">
                <a16:creationId xmlns:a16="http://schemas.microsoft.com/office/drawing/2014/main" id="{AE063A5B-14CF-EF2C-AB41-4D453A711858}"/>
              </a:ext>
            </a:extLst>
          </p:cNvPr>
          <p:cNvSpPr/>
          <p:nvPr/>
        </p:nvSpPr>
        <p:spPr>
          <a:xfrm>
            <a:off x="4340376" y="4116852"/>
            <a:ext cx="359764" cy="344774"/>
          </a:xfrm>
          <a:prstGeom prst="ellipse">
            <a:avLst/>
          </a:prstGeom>
          <a:solidFill>
            <a:srgbClr val="E95B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9" name="2">
            <a:extLst>
              <a:ext uri="{FF2B5EF4-FFF2-40B4-BE49-F238E27FC236}">
                <a16:creationId xmlns:a16="http://schemas.microsoft.com/office/drawing/2014/main" id="{D7D92291-EF75-BAF3-7905-6CC4885986FC}"/>
              </a:ext>
            </a:extLst>
          </p:cNvPr>
          <p:cNvSpPr/>
          <p:nvPr/>
        </p:nvSpPr>
        <p:spPr>
          <a:xfrm>
            <a:off x="6567278" y="4101861"/>
            <a:ext cx="359764" cy="3447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شكل بيضاوي 29">
            <a:extLst>
              <a:ext uri="{FF2B5EF4-FFF2-40B4-BE49-F238E27FC236}">
                <a16:creationId xmlns:a16="http://schemas.microsoft.com/office/drawing/2014/main" id="{FBFB7546-FC62-F50A-A3C6-4EE6ACDE07B5}"/>
              </a:ext>
            </a:extLst>
          </p:cNvPr>
          <p:cNvSpPr/>
          <p:nvPr/>
        </p:nvSpPr>
        <p:spPr>
          <a:xfrm>
            <a:off x="6577137" y="4101861"/>
            <a:ext cx="359764" cy="344774"/>
          </a:xfrm>
          <a:prstGeom prst="ellipse">
            <a:avLst/>
          </a:prstGeom>
          <a:solidFill>
            <a:srgbClr val="E95B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1" name="2">
            <a:extLst>
              <a:ext uri="{FF2B5EF4-FFF2-40B4-BE49-F238E27FC236}">
                <a16:creationId xmlns:a16="http://schemas.microsoft.com/office/drawing/2014/main" id="{D25415C9-8E0F-4DEF-9AA5-F3C31F40A39B}"/>
              </a:ext>
            </a:extLst>
          </p:cNvPr>
          <p:cNvSpPr/>
          <p:nvPr/>
        </p:nvSpPr>
        <p:spPr>
          <a:xfrm>
            <a:off x="8930653" y="4101861"/>
            <a:ext cx="359764" cy="3447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" name="شكل بيضاوي 31">
            <a:extLst>
              <a:ext uri="{FF2B5EF4-FFF2-40B4-BE49-F238E27FC236}">
                <a16:creationId xmlns:a16="http://schemas.microsoft.com/office/drawing/2014/main" id="{0CF74C28-374C-5A82-6F44-5A3D1B288452}"/>
              </a:ext>
            </a:extLst>
          </p:cNvPr>
          <p:cNvSpPr/>
          <p:nvPr/>
        </p:nvSpPr>
        <p:spPr>
          <a:xfrm>
            <a:off x="8940512" y="4101861"/>
            <a:ext cx="359764" cy="344774"/>
          </a:xfrm>
          <a:prstGeom prst="ellipse">
            <a:avLst/>
          </a:prstGeom>
          <a:solidFill>
            <a:srgbClr val="E95B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3" name="2">
            <a:extLst>
              <a:ext uri="{FF2B5EF4-FFF2-40B4-BE49-F238E27FC236}">
                <a16:creationId xmlns:a16="http://schemas.microsoft.com/office/drawing/2014/main" id="{F80D4351-7153-348E-AF79-E5FDC73500A4}"/>
              </a:ext>
            </a:extLst>
          </p:cNvPr>
          <p:cNvSpPr/>
          <p:nvPr/>
        </p:nvSpPr>
        <p:spPr>
          <a:xfrm>
            <a:off x="2064179" y="4660694"/>
            <a:ext cx="359764" cy="3447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4" name="شكل بيضاوي 33">
            <a:extLst>
              <a:ext uri="{FF2B5EF4-FFF2-40B4-BE49-F238E27FC236}">
                <a16:creationId xmlns:a16="http://schemas.microsoft.com/office/drawing/2014/main" id="{8999194E-1496-6ED7-973B-3C7639EF9D0C}"/>
              </a:ext>
            </a:extLst>
          </p:cNvPr>
          <p:cNvSpPr/>
          <p:nvPr/>
        </p:nvSpPr>
        <p:spPr>
          <a:xfrm>
            <a:off x="2074038" y="4660694"/>
            <a:ext cx="359764" cy="344774"/>
          </a:xfrm>
          <a:prstGeom prst="ellipse">
            <a:avLst/>
          </a:prstGeom>
          <a:solidFill>
            <a:srgbClr val="E95B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5" name="2">
            <a:extLst>
              <a:ext uri="{FF2B5EF4-FFF2-40B4-BE49-F238E27FC236}">
                <a16:creationId xmlns:a16="http://schemas.microsoft.com/office/drawing/2014/main" id="{41DDCB50-AAB0-7EA0-1B38-3FC236D31F84}"/>
              </a:ext>
            </a:extLst>
          </p:cNvPr>
          <p:cNvSpPr/>
          <p:nvPr/>
        </p:nvSpPr>
        <p:spPr>
          <a:xfrm>
            <a:off x="4320658" y="4675685"/>
            <a:ext cx="359764" cy="3447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6" name="شكل بيضاوي 35">
            <a:extLst>
              <a:ext uri="{FF2B5EF4-FFF2-40B4-BE49-F238E27FC236}">
                <a16:creationId xmlns:a16="http://schemas.microsoft.com/office/drawing/2014/main" id="{62AE677F-430A-4214-6151-7A2198C2066B}"/>
              </a:ext>
            </a:extLst>
          </p:cNvPr>
          <p:cNvSpPr/>
          <p:nvPr/>
        </p:nvSpPr>
        <p:spPr>
          <a:xfrm>
            <a:off x="4330517" y="4675685"/>
            <a:ext cx="359764" cy="344774"/>
          </a:xfrm>
          <a:prstGeom prst="ellipse">
            <a:avLst/>
          </a:prstGeom>
          <a:solidFill>
            <a:srgbClr val="E95B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7" name="2">
            <a:extLst>
              <a:ext uri="{FF2B5EF4-FFF2-40B4-BE49-F238E27FC236}">
                <a16:creationId xmlns:a16="http://schemas.microsoft.com/office/drawing/2014/main" id="{D0A4A8FC-1060-98E9-1C58-863843E04289}"/>
              </a:ext>
            </a:extLst>
          </p:cNvPr>
          <p:cNvSpPr/>
          <p:nvPr/>
        </p:nvSpPr>
        <p:spPr>
          <a:xfrm>
            <a:off x="6557419" y="4660694"/>
            <a:ext cx="359764" cy="3447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شكل بيضاوي 37">
            <a:extLst>
              <a:ext uri="{FF2B5EF4-FFF2-40B4-BE49-F238E27FC236}">
                <a16:creationId xmlns:a16="http://schemas.microsoft.com/office/drawing/2014/main" id="{86D10628-C834-1CC2-BF86-EEB2EE20F4A8}"/>
              </a:ext>
            </a:extLst>
          </p:cNvPr>
          <p:cNvSpPr/>
          <p:nvPr/>
        </p:nvSpPr>
        <p:spPr>
          <a:xfrm>
            <a:off x="6567278" y="4660694"/>
            <a:ext cx="359764" cy="344774"/>
          </a:xfrm>
          <a:prstGeom prst="ellipse">
            <a:avLst/>
          </a:prstGeom>
          <a:solidFill>
            <a:srgbClr val="E95B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9" name="2">
            <a:extLst>
              <a:ext uri="{FF2B5EF4-FFF2-40B4-BE49-F238E27FC236}">
                <a16:creationId xmlns:a16="http://schemas.microsoft.com/office/drawing/2014/main" id="{8F6046C6-C6AF-0306-9465-5F59959651FA}"/>
              </a:ext>
            </a:extLst>
          </p:cNvPr>
          <p:cNvSpPr/>
          <p:nvPr/>
        </p:nvSpPr>
        <p:spPr>
          <a:xfrm>
            <a:off x="8920794" y="4660694"/>
            <a:ext cx="359764" cy="3447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0" name="شكل بيضاوي 39">
            <a:extLst>
              <a:ext uri="{FF2B5EF4-FFF2-40B4-BE49-F238E27FC236}">
                <a16:creationId xmlns:a16="http://schemas.microsoft.com/office/drawing/2014/main" id="{B27D9AF6-EEF9-BB58-B295-11398E3F1AEF}"/>
              </a:ext>
            </a:extLst>
          </p:cNvPr>
          <p:cNvSpPr/>
          <p:nvPr/>
        </p:nvSpPr>
        <p:spPr>
          <a:xfrm>
            <a:off x="8930653" y="4660694"/>
            <a:ext cx="359764" cy="344774"/>
          </a:xfrm>
          <a:prstGeom prst="ellipse">
            <a:avLst/>
          </a:prstGeom>
          <a:solidFill>
            <a:srgbClr val="E95B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1" name="2">
            <a:extLst>
              <a:ext uri="{FF2B5EF4-FFF2-40B4-BE49-F238E27FC236}">
                <a16:creationId xmlns:a16="http://schemas.microsoft.com/office/drawing/2014/main" id="{7F07BE84-DE9D-E869-F009-110AF64D1A7A}"/>
              </a:ext>
            </a:extLst>
          </p:cNvPr>
          <p:cNvSpPr/>
          <p:nvPr/>
        </p:nvSpPr>
        <p:spPr>
          <a:xfrm>
            <a:off x="2064179" y="5194897"/>
            <a:ext cx="359764" cy="3447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2" name="شكل بيضاوي 41">
            <a:extLst>
              <a:ext uri="{FF2B5EF4-FFF2-40B4-BE49-F238E27FC236}">
                <a16:creationId xmlns:a16="http://schemas.microsoft.com/office/drawing/2014/main" id="{35CCBC12-9D7C-2EB3-4423-8BF242615985}"/>
              </a:ext>
            </a:extLst>
          </p:cNvPr>
          <p:cNvSpPr/>
          <p:nvPr/>
        </p:nvSpPr>
        <p:spPr>
          <a:xfrm>
            <a:off x="2074038" y="5194897"/>
            <a:ext cx="359764" cy="344774"/>
          </a:xfrm>
          <a:prstGeom prst="ellipse">
            <a:avLst/>
          </a:prstGeom>
          <a:solidFill>
            <a:srgbClr val="E95B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3" name="2">
            <a:extLst>
              <a:ext uri="{FF2B5EF4-FFF2-40B4-BE49-F238E27FC236}">
                <a16:creationId xmlns:a16="http://schemas.microsoft.com/office/drawing/2014/main" id="{BB939605-9CDC-01AF-4E88-6DF78ACF3393}"/>
              </a:ext>
            </a:extLst>
          </p:cNvPr>
          <p:cNvSpPr/>
          <p:nvPr/>
        </p:nvSpPr>
        <p:spPr>
          <a:xfrm>
            <a:off x="4320658" y="5209888"/>
            <a:ext cx="359764" cy="3447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شكل بيضاوي 43">
            <a:extLst>
              <a:ext uri="{FF2B5EF4-FFF2-40B4-BE49-F238E27FC236}">
                <a16:creationId xmlns:a16="http://schemas.microsoft.com/office/drawing/2014/main" id="{BD65FE94-8FCE-187E-61B4-604FBBE6821E}"/>
              </a:ext>
            </a:extLst>
          </p:cNvPr>
          <p:cNvSpPr/>
          <p:nvPr/>
        </p:nvSpPr>
        <p:spPr>
          <a:xfrm>
            <a:off x="4330517" y="5209888"/>
            <a:ext cx="359764" cy="344774"/>
          </a:xfrm>
          <a:prstGeom prst="ellipse">
            <a:avLst/>
          </a:prstGeom>
          <a:solidFill>
            <a:srgbClr val="E95B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5" name="2">
            <a:extLst>
              <a:ext uri="{FF2B5EF4-FFF2-40B4-BE49-F238E27FC236}">
                <a16:creationId xmlns:a16="http://schemas.microsoft.com/office/drawing/2014/main" id="{7AC6A510-9E5E-ACF4-0576-13891537E2F3}"/>
              </a:ext>
            </a:extLst>
          </p:cNvPr>
          <p:cNvSpPr/>
          <p:nvPr/>
        </p:nvSpPr>
        <p:spPr>
          <a:xfrm>
            <a:off x="6557419" y="5194897"/>
            <a:ext cx="359764" cy="3447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6" name="شكل بيضاوي 45">
            <a:extLst>
              <a:ext uri="{FF2B5EF4-FFF2-40B4-BE49-F238E27FC236}">
                <a16:creationId xmlns:a16="http://schemas.microsoft.com/office/drawing/2014/main" id="{D1740CFB-12CD-82BB-3A89-FC2053EB087F}"/>
              </a:ext>
            </a:extLst>
          </p:cNvPr>
          <p:cNvSpPr/>
          <p:nvPr/>
        </p:nvSpPr>
        <p:spPr>
          <a:xfrm>
            <a:off x="6567278" y="5194897"/>
            <a:ext cx="359764" cy="344774"/>
          </a:xfrm>
          <a:prstGeom prst="ellipse">
            <a:avLst/>
          </a:prstGeom>
          <a:solidFill>
            <a:srgbClr val="E95B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7" name="2">
            <a:extLst>
              <a:ext uri="{FF2B5EF4-FFF2-40B4-BE49-F238E27FC236}">
                <a16:creationId xmlns:a16="http://schemas.microsoft.com/office/drawing/2014/main" id="{7FF35F8B-9B23-4D33-480E-4B46682E029E}"/>
              </a:ext>
            </a:extLst>
          </p:cNvPr>
          <p:cNvSpPr/>
          <p:nvPr/>
        </p:nvSpPr>
        <p:spPr>
          <a:xfrm>
            <a:off x="8920794" y="5194897"/>
            <a:ext cx="359764" cy="3447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8" name="شكل بيضاوي 47">
            <a:extLst>
              <a:ext uri="{FF2B5EF4-FFF2-40B4-BE49-F238E27FC236}">
                <a16:creationId xmlns:a16="http://schemas.microsoft.com/office/drawing/2014/main" id="{D0EFE8C5-EF52-7AB5-64E0-D84830C5ED63}"/>
              </a:ext>
            </a:extLst>
          </p:cNvPr>
          <p:cNvSpPr/>
          <p:nvPr/>
        </p:nvSpPr>
        <p:spPr>
          <a:xfrm>
            <a:off x="8930653" y="5194897"/>
            <a:ext cx="359764" cy="344774"/>
          </a:xfrm>
          <a:prstGeom prst="ellipse">
            <a:avLst/>
          </a:prstGeom>
          <a:solidFill>
            <a:srgbClr val="E95B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874156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5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2" grpId="0" animBg="1"/>
      <p:bldP spid="24" grpId="0" animBg="1"/>
      <p:bldP spid="26" grpId="0" animBg="1"/>
      <p:bldP spid="28" grpId="0" animBg="1"/>
      <p:bldP spid="30" grpId="0" animBg="1"/>
      <p:bldP spid="32" grpId="0" animBg="1"/>
      <p:bldP spid="34" grpId="0" animBg="1"/>
      <p:bldP spid="36" grpId="0" animBg="1"/>
      <p:bldP spid="38" grpId="0" animBg="1"/>
      <p:bldP spid="40" grpId="0" animBg="1"/>
      <p:bldP spid="42" grpId="0" animBg="1"/>
      <p:bldP spid="44" grpId="0" animBg="1"/>
      <p:bldP spid="46" grpId="0" animBg="1"/>
      <p:bldP spid="4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8DB75004-5148-467A-90ED-66710884E478}"/>
              </a:ext>
            </a:extLst>
          </p:cNvPr>
          <p:cNvSpPr/>
          <p:nvPr/>
        </p:nvSpPr>
        <p:spPr>
          <a:xfrm rot="16200000" flipH="1">
            <a:off x="2724768" y="-2543589"/>
            <a:ext cx="6747164" cy="11971605"/>
          </a:xfrm>
          <a:prstGeom prst="roundRect">
            <a:avLst>
              <a:gd name="adj" fmla="val 6753"/>
            </a:avLst>
          </a:prstGeom>
          <a:solidFill>
            <a:schemeClr val="bg1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7" name="صورة 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0E17703-A095-4703-A570-30224E3C8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73903" y="-2643898"/>
            <a:ext cx="835224" cy="5425910"/>
          </a:xfrm>
          <a:prstGeom prst="rect">
            <a:avLst/>
          </a:prstGeom>
        </p:spPr>
      </p:pic>
      <p:pic>
        <p:nvPicPr>
          <p:cNvPr id="8" name="صورة 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7DD00D-A051-4A07-9486-A42425FC0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1343" y="-2641711"/>
            <a:ext cx="835224" cy="542591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F6EE91B4-EA22-4ADF-89E8-18367F2265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24"/>
          <a:stretch/>
        </p:blipFill>
        <p:spPr>
          <a:xfrm>
            <a:off x="8940150" y="703057"/>
            <a:ext cx="2826421" cy="2002755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5B74DD7-877D-45D3-AF8E-110C7AC94E68}"/>
              </a:ext>
            </a:extLst>
          </p:cNvPr>
          <p:cNvSpPr txBox="1"/>
          <p:nvPr/>
        </p:nvSpPr>
        <p:spPr>
          <a:xfrm>
            <a:off x="8940150" y="1442824"/>
            <a:ext cx="281577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chemeClr val="bg1"/>
                </a:solidFill>
                <a:cs typeface="Sultan bold" pitchFamily="2" charset="-78"/>
              </a:rPr>
              <a:t>نواتج التعلم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39FD7A49-A87E-4029-AC41-BF103DD148C3}"/>
              </a:ext>
            </a:extLst>
          </p:cNvPr>
          <p:cNvSpPr txBox="1"/>
          <p:nvPr/>
        </p:nvSpPr>
        <p:spPr>
          <a:xfrm>
            <a:off x="267285" y="1634203"/>
            <a:ext cx="8541669" cy="403187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ar-SA" sz="3200" dirty="0">
                <a:cs typeface="Sultan bold" pitchFamily="2" charset="-78"/>
              </a:rPr>
              <a:t>حفظ صورة لاستخدامها في الويب وفي الطباعة.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ar-SA" sz="3200" dirty="0">
                <a:cs typeface="Sultan bold" pitchFamily="2" charset="-78"/>
              </a:rPr>
              <a:t>تحديد جودة الصورة وتغيير حجمها 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ar-SA" sz="3200" dirty="0">
                <a:cs typeface="Sultan bold" pitchFamily="2" charset="-78"/>
              </a:rPr>
              <a:t>حفظ صورة في برنامج جيمب بتنسيق معين 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ar-SA" sz="3200" dirty="0">
                <a:cs typeface="Sultan bold" pitchFamily="2" charset="-78"/>
              </a:rPr>
              <a:t>اجراء تحديد مستطيل 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ar-SA" sz="3200" dirty="0">
                <a:cs typeface="Sultan bold" pitchFamily="2" charset="-78"/>
              </a:rPr>
              <a:t>اجراء تحديد باستخدام أداة التحديد  الحر وأداة التحديد الضبابي.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ar-SA" sz="3200" dirty="0">
                <a:cs typeface="Sultan bold" pitchFamily="2" charset="-78"/>
              </a:rPr>
              <a:t>نسخ ولصق جزء محدد من الصورة ونسخه الى داخل نفس الصورة 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ar-SA" sz="3200" dirty="0">
                <a:cs typeface="Sultan bold" pitchFamily="2" charset="-78"/>
              </a:rPr>
              <a:t>تحريك جزء محدد من الصورة.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ar-SA" sz="3200" dirty="0">
                <a:cs typeface="Sultan bold" pitchFamily="2" charset="-78"/>
              </a:rPr>
              <a:t>استخدام أداة الممحاة في برنامج جيمب .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2AB3826-F233-39D3-7EEE-0A7ED3991D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2" t="4928" r="23366"/>
          <a:stretch/>
        </p:blipFill>
        <p:spPr>
          <a:xfrm>
            <a:off x="8808954" y="2705812"/>
            <a:ext cx="2957617" cy="520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82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6" name="قلب الصفحة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8DB75004-5148-467A-90ED-66710884E478}"/>
              </a:ext>
            </a:extLst>
          </p:cNvPr>
          <p:cNvSpPr/>
          <p:nvPr/>
        </p:nvSpPr>
        <p:spPr>
          <a:xfrm rot="16200000" flipH="1">
            <a:off x="2724768" y="-2543589"/>
            <a:ext cx="6747164" cy="11971605"/>
          </a:xfrm>
          <a:prstGeom prst="roundRect">
            <a:avLst>
              <a:gd name="adj" fmla="val 6753"/>
            </a:avLst>
          </a:prstGeom>
          <a:solidFill>
            <a:schemeClr val="bg1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7" name="صورة 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0E17703-A095-4703-A570-30224E3C8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73903" y="-2643898"/>
            <a:ext cx="835224" cy="5425910"/>
          </a:xfrm>
          <a:prstGeom prst="rect">
            <a:avLst/>
          </a:prstGeom>
        </p:spPr>
      </p:pic>
      <p:pic>
        <p:nvPicPr>
          <p:cNvPr id="8" name="صورة 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7DD00D-A051-4A07-9486-A42425FC0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1343" y="-2641711"/>
            <a:ext cx="835224" cy="542591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017604C6-CAEB-4A4C-AA8F-FD5DA8A380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24"/>
          <a:stretch/>
        </p:blipFill>
        <p:spPr>
          <a:xfrm>
            <a:off x="9039523" y="744792"/>
            <a:ext cx="2826421" cy="2002755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FC72AD00-9C52-481C-B92F-61B0556DB9EB}"/>
              </a:ext>
            </a:extLst>
          </p:cNvPr>
          <p:cNvSpPr txBox="1"/>
          <p:nvPr/>
        </p:nvSpPr>
        <p:spPr>
          <a:xfrm>
            <a:off x="9039523" y="1515336"/>
            <a:ext cx="281577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chemeClr val="bg1"/>
                </a:solidFill>
                <a:cs typeface="Sultan bold" pitchFamily="2" charset="-78"/>
              </a:rPr>
              <a:t>الواجب 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CEFACEA2-4AFD-DEDC-91DD-FB445758D719}"/>
              </a:ext>
            </a:extLst>
          </p:cNvPr>
          <p:cNvSpPr txBox="1"/>
          <p:nvPr/>
        </p:nvSpPr>
        <p:spPr>
          <a:xfrm>
            <a:off x="812471" y="744792"/>
            <a:ext cx="821640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rtl="1"/>
            <a:r>
              <a:rPr lang="ar-SA" sz="3200" dirty="0">
                <a:solidFill>
                  <a:srgbClr val="DE622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ultan bold" pitchFamily="2" charset="-78"/>
              </a:rPr>
              <a:t>يعد أحد أقوى البرامج المجانية المفتوحة المصدر لتحرير الصور :</a:t>
            </a:r>
            <a:endParaRPr lang="en-US" sz="4000" dirty="0">
              <a:solidFill>
                <a:srgbClr val="DE6227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Sultan bold" pitchFamily="2" charset="-78"/>
            </a:endParaRPr>
          </a:p>
          <a:p>
            <a:pPr marL="457200" lvl="0" indent="-457200" algn="just" rtl="1">
              <a:buFont typeface="Courier New" panose="02070309020205020404" pitchFamily="49" charset="0"/>
              <a:buChar char="o"/>
            </a:pPr>
            <a:r>
              <a:rPr lang="en-US" sz="3200" b="1" dirty="0">
                <a:solidFill>
                  <a:srgbClr val="323130"/>
                </a:solidFill>
                <a:effectLst/>
                <a:latin typeface="Yakout Linotype Light"/>
                <a:ea typeface="Times New Roman" panose="02020603050405020304" pitchFamily="18" charset="0"/>
                <a:cs typeface="Sultan bold" pitchFamily="2" charset="-78"/>
              </a:rPr>
              <a:t>GIMP</a:t>
            </a:r>
            <a:endParaRPr lang="en-US" sz="40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Sultan bold" pitchFamily="2" charset="-78"/>
            </a:endParaRPr>
          </a:p>
          <a:p>
            <a:pPr marL="457200" lvl="0" indent="-457200" algn="just" rtl="1">
              <a:buFont typeface="Courier New" panose="02070309020205020404" pitchFamily="49" charset="0"/>
              <a:buChar char="o"/>
            </a:pPr>
            <a:r>
              <a:rPr lang="en-US" sz="3200" b="1" dirty="0">
                <a:solidFill>
                  <a:srgbClr val="323130"/>
                </a:solidFill>
                <a:effectLst/>
                <a:latin typeface="Yakout Linotype Light"/>
                <a:ea typeface="Times New Roman" panose="02020603050405020304" pitchFamily="18" charset="0"/>
                <a:cs typeface="Sultan bold" pitchFamily="2" charset="-78"/>
              </a:rPr>
              <a:t>Photoshop</a:t>
            </a:r>
            <a:endParaRPr lang="en-US" sz="40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Sultan bold" pitchFamily="2" charset="-78"/>
            </a:endParaRPr>
          </a:p>
          <a:p>
            <a:pPr marL="457200" lvl="0" indent="-457200" algn="just" rtl="1">
              <a:buFont typeface="Courier New" panose="02070309020205020404" pitchFamily="49" charset="0"/>
              <a:buChar char="o"/>
            </a:pPr>
            <a:r>
              <a:rPr lang="en-US" sz="3200" b="1" dirty="0">
                <a:solidFill>
                  <a:srgbClr val="323130"/>
                </a:solidFill>
                <a:effectLst/>
                <a:latin typeface="Yakout Linotype Light"/>
                <a:ea typeface="Times New Roman" panose="02020603050405020304" pitchFamily="18" charset="0"/>
                <a:cs typeface="Sultan bold" pitchFamily="2" charset="-78"/>
              </a:rPr>
              <a:t>Pencil2D</a:t>
            </a:r>
            <a:endParaRPr lang="en-US" sz="40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Sultan bold" pitchFamily="2" charset="-78"/>
            </a:endParaRPr>
          </a:p>
          <a:p>
            <a:pPr marL="457200" lvl="0" indent="-457200" algn="just" rtl="1">
              <a:buFont typeface="Courier New" panose="02070309020205020404" pitchFamily="49" charset="0"/>
              <a:buChar char="o"/>
            </a:pPr>
            <a:r>
              <a:rPr lang="en-US" sz="3200" b="1" dirty="0">
                <a:solidFill>
                  <a:srgbClr val="323130"/>
                </a:solidFill>
                <a:effectLst/>
                <a:latin typeface="Yakout Linotype Light"/>
                <a:ea typeface="Times New Roman" panose="02020603050405020304" pitchFamily="18" charset="0"/>
                <a:cs typeface="Sultan bold" pitchFamily="2" charset="-78"/>
              </a:rPr>
              <a:t>CorelDraw</a:t>
            </a:r>
            <a:endParaRPr lang="en-US" sz="40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Sultan bold" pitchFamily="2" charset="-78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B1637AC6-4969-3950-B677-F5CDF461DA17}"/>
              </a:ext>
            </a:extLst>
          </p:cNvPr>
          <p:cNvSpPr txBox="1"/>
          <p:nvPr/>
        </p:nvSpPr>
        <p:spPr>
          <a:xfrm>
            <a:off x="823120" y="3299337"/>
            <a:ext cx="821640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rtl="1"/>
            <a:r>
              <a:rPr lang="ar-SA" sz="3200" dirty="0">
                <a:solidFill>
                  <a:srgbClr val="DE622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ultan bold" pitchFamily="2" charset="-78"/>
              </a:rPr>
              <a:t>أي مما يلي لا يعد من إيجابيات الصور بامتداد </a:t>
            </a:r>
            <a:r>
              <a:rPr lang="en-US" sz="3200" dirty="0">
                <a:solidFill>
                  <a:srgbClr val="DE6227"/>
                </a:solidFill>
                <a:effectLst/>
                <a:latin typeface="Yakout Linotype Light"/>
                <a:ea typeface="Times New Roman" panose="02020603050405020304" pitchFamily="18" charset="0"/>
                <a:cs typeface="Sultan bold" pitchFamily="2" charset="-78"/>
              </a:rPr>
              <a:t>JPEG</a:t>
            </a:r>
            <a:r>
              <a:rPr lang="ar-SA" sz="3200" dirty="0">
                <a:solidFill>
                  <a:srgbClr val="DE622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ultan bold" pitchFamily="2" charset="-78"/>
              </a:rPr>
              <a:t> :</a:t>
            </a:r>
            <a:endParaRPr lang="en-US" sz="4000" dirty="0">
              <a:solidFill>
                <a:srgbClr val="DE6227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Sultan bold" pitchFamily="2" charset="-78"/>
            </a:endParaRPr>
          </a:p>
          <a:p>
            <a:pPr marL="342900" lvl="0" indent="-342900" algn="just" rtl="1">
              <a:buFont typeface="Courier New" panose="02070309020205020404" pitchFamily="49" charset="0"/>
              <a:buChar char="o"/>
            </a:pPr>
            <a:r>
              <a:rPr lang="ar-SA" sz="2800" dirty="0">
                <a:solidFill>
                  <a:srgbClr val="32313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ultan bold" pitchFamily="2" charset="-78"/>
              </a:rPr>
              <a:t>حجم ملف صغير </a:t>
            </a:r>
            <a:endParaRPr lang="en-US" sz="3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Sultan bold" pitchFamily="2" charset="-78"/>
            </a:endParaRPr>
          </a:p>
          <a:p>
            <a:pPr marL="342900" lvl="0" indent="-342900" algn="just" rtl="1">
              <a:buFont typeface="Courier New" panose="02070309020205020404" pitchFamily="49" charset="0"/>
              <a:buChar char="o"/>
            </a:pPr>
            <a:r>
              <a:rPr lang="ar-SA" sz="2800" dirty="0">
                <a:solidFill>
                  <a:srgbClr val="32313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ultan bold" pitchFamily="2" charset="-78"/>
              </a:rPr>
              <a:t>متوافق مع الكاميرات الرقمية</a:t>
            </a:r>
            <a:endParaRPr lang="en-US" sz="3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Sultan bold" pitchFamily="2" charset="-78"/>
            </a:endParaRPr>
          </a:p>
          <a:p>
            <a:pPr marL="342900" lvl="0" indent="-342900" algn="just" rtl="1">
              <a:buFont typeface="Courier New" panose="02070309020205020404" pitchFamily="49" charset="0"/>
              <a:buChar char="o"/>
            </a:pPr>
            <a:r>
              <a:rPr lang="ar-SA" sz="2800" dirty="0">
                <a:solidFill>
                  <a:srgbClr val="32313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ultan bold" pitchFamily="2" charset="-78"/>
              </a:rPr>
              <a:t>مجموعة ألوان جيدة </a:t>
            </a:r>
            <a:endParaRPr lang="en-US" sz="3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Sultan bold" pitchFamily="2" charset="-78"/>
            </a:endParaRPr>
          </a:p>
          <a:p>
            <a:pPr marL="342900" lvl="0" indent="-342900" algn="just" rtl="1">
              <a:buFont typeface="Courier New" panose="02070309020205020404" pitchFamily="49" charset="0"/>
              <a:buChar char="o"/>
            </a:pPr>
            <a:r>
              <a:rPr lang="ar-SA" sz="2800" dirty="0">
                <a:solidFill>
                  <a:srgbClr val="32313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ultan bold" pitchFamily="2" charset="-78"/>
              </a:rPr>
              <a:t>ليس جيد للنصوص أو الرسوم التوضيحية</a:t>
            </a:r>
            <a:endParaRPr lang="en-US" sz="3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Sultan bold" pitchFamily="2" charset="-78"/>
            </a:endParaRPr>
          </a:p>
        </p:txBody>
      </p:sp>
      <p:sp>
        <p:nvSpPr>
          <p:cNvPr id="2" name="شكل حر: شكل 1">
            <a:extLst>
              <a:ext uri="{FF2B5EF4-FFF2-40B4-BE49-F238E27FC236}">
                <a16:creationId xmlns:a16="http://schemas.microsoft.com/office/drawing/2014/main" id="{AF4C88B1-42B7-0203-F5D9-C5A46D7C5A5C}"/>
              </a:ext>
            </a:extLst>
          </p:cNvPr>
          <p:cNvSpPr/>
          <p:nvPr/>
        </p:nvSpPr>
        <p:spPr>
          <a:xfrm>
            <a:off x="8741727" y="1413183"/>
            <a:ext cx="287147" cy="204306"/>
          </a:xfrm>
          <a:custGeom>
            <a:avLst/>
            <a:gdLst>
              <a:gd name="connsiteX0" fmla="*/ 132531 w 412699"/>
              <a:gd name="connsiteY0" fmla="*/ 266700 h 293636"/>
              <a:gd name="connsiteX1" fmla="*/ 13468 w 412699"/>
              <a:gd name="connsiteY1" fmla="*/ 147638 h 293636"/>
              <a:gd name="connsiteX2" fmla="*/ 0 w 412699"/>
              <a:gd name="connsiteY2" fmla="*/ 161106 h 293636"/>
              <a:gd name="connsiteX3" fmla="*/ 132531 w 412699"/>
              <a:gd name="connsiteY3" fmla="*/ 293637 h 293636"/>
              <a:gd name="connsiteX4" fmla="*/ 412699 w 412699"/>
              <a:gd name="connsiteY4" fmla="*/ 13468 h 293636"/>
              <a:gd name="connsiteX5" fmla="*/ 399231 w 412699"/>
              <a:gd name="connsiteY5" fmla="*/ 0 h 293636"/>
              <a:gd name="connsiteX6" fmla="*/ 132531 w 412699"/>
              <a:gd name="connsiteY6" fmla="*/ 266700 h 293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2699" h="293636">
                <a:moveTo>
                  <a:pt x="132531" y="266700"/>
                </a:moveTo>
                <a:lnTo>
                  <a:pt x="13468" y="147638"/>
                </a:lnTo>
                <a:lnTo>
                  <a:pt x="0" y="161106"/>
                </a:lnTo>
                <a:lnTo>
                  <a:pt x="132531" y="293637"/>
                </a:lnTo>
                <a:lnTo>
                  <a:pt x="412699" y="13468"/>
                </a:lnTo>
                <a:lnTo>
                  <a:pt x="399231" y="0"/>
                </a:lnTo>
                <a:lnTo>
                  <a:pt x="132531" y="266700"/>
                </a:lnTo>
                <a:close/>
              </a:path>
            </a:pathLst>
          </a:custGeom>
          <a:solidFill>
            <a:srgbClr val="DE6227"/>
          </a:solidFill>
          <a:ln w="12700" cap="flat">
            <a:solidFill>
              <a:srgbClr val="EA5C2A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  <p:sp>
        <p:nvSpPr>
          <p:cNvPr id="4" name="شكل حر: شكل 3">
            <a:extLst>
              <a:ext uri="{FF2B5EF4-FFF2-40B4-BE49-F238E27FC236}">
                <a16:creationId xmlns:a16="http://schemas.microsoft.com/office/drawing/2014/main" id="{AC9F9678-D7F7-4F99-73FC-DB2A9844CAF7}"/>
              </a:ext>
            </a:extLst>
          </p:cNvPr>
          <p:cNvSpPr/>
          <p:nvPr/>
        </p:nvSpPr>
        <p:spPr>
          <a:xfrm>
            <a:off x="8763025" y="5152426"/>
            <a:ext cx="287147" cy="204306"/>
          </a:xfrm>
          <a:custGeom>
            <a:avLst/>
            <a:gdLst>
              <a:gd name="connsiteX0" fmla="*/ 132531 w 412699"/>
              <a:gd name="connsiteY0" fmla="*/ 266700 h 293636"/>
              <a:gd name="connsiteX1" fmla="*/ 13468 w 412699"/>
              <a:gd name="connsiteY1" fmla="*/ 147638 h 293636"/>
              <a:gd name="connsiteX2" fmla="*/ 0 w 412699"/>
              <a:gd name="connsiteY2" fmla="*/ 161106 h 293636"/>
              <a:gd name="connsiteX3" fmla="*/ 132531 w 412699"/>
              <a:gd name="connsiteY3" fmla="*/ 293637 h 293636"/>
              <a:gd name="connsiteX4" fmla="*/ 412699 w 412699"/>
              <a:gd name="connsiteY4" fmla="*/ 13468 h 293636"/>
              <a:gd name="connsiteX5" fmla="*/ 399231 w 412699"/>
              <a:gd name="connsiteY5" fmla="*/ 0 h 293636"/>
              <a:gd name="connsiteX6" fmla="*/ 132531 w 412699"/>
              <a:gd name="connsiteY6" fmla="*/ 266700 h 293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2699" h="293636">
                <a:moveTo>
                  <a:pt x="132531" y="266700"/>
                </a:moveTo>
                <a:lnTo>
                  <a:pt x="13468" y="147638"/>
                </a:lnTo>
                <a:lnTo>
                  <a:pt x="0" y="161106"/>
                </a:lnTo>
                <a:lnTo>
                  <a:pt x="132531" y="293637"/>
                </a:lnTo>
                <a:lnTo>
                  <a:pt x="412699" y="13468"/>
                </a:lnTo>
                <a:lnTo>
                  <a:pt x="399231" y="0"/>
                </a:lnTo>
                <a:lnTo>
                  <a:pt x="132531" y="266700"/>
                </a:lnTo>
                <a:close/>
              </a:path>
            </a:pathLst>
          </a:custGeom>
          <a:solidFill>
            <a:srgbClr val="DE6227"/>
          </a:solidFill>
          <a:ln w="12700" cap="flat">
            <a:solidFill>
              <a:srgbClr val="EA5C2A"/>
            </a:solidFill>
            <a:prstDash val="solid"/>
            <a:miter/>
          </a:ln>
        </p:spPr>
        <p:txBody>
          <a:bodyPr rtlCol="1" anchor="ctr"/>
          <a:lstStyle/>
          <a:p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775849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5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F8A42FEC-D110-454E-8B90-2C7D2C26695A}"/>
              </a:ext>
            </a:extLst>
          </p:cNvPr>
          <p:cNvSpPr/>
          <p:nvPr/>
        </p:nvSpPr>
        <p:spPr>
          <a:xfrm rot="16200000" flipH="1">
            <a:off x="2724768" y="-2543589"/>
            <a:ext cx="6747164" cy="11971605"/>
          </a:xfrm>
          <a:prstGeom prst="roundRect">
            <a:avLst>
              <a:gd name="adj" fmla="val 6753"/>
            </a:avLst>
          </a:prstGeom>
          <a:solidFill>
            <a:schemeClr val="bg1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8FB7C8FF-3143-44E6-BE49-FAAD29C71B8A}"/>
              </a:ext>
            </a:extLst>
          </p:cNvPr>
          <p:cNvSpPr/>
          <p:nvPr/>
        </p:nvSpPr>
        <p:spPr>
          <a:xfrm rot="16200000" flipH="1">
            <a:off x="2682564" y="-2501385"/>
            <a:ext cx="6747164" cy="11971605"/>
          </a:xfrm>
          <a:prstGeom prst="roundRect">
            <a:avLst>
              <a:gd name="adj" fmla="val 6753"/>
            </a:avLst>
          </a:prstGeom>
          <a:solidFill>
            <a:srgbClr val="000000"/>
          </a:solid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7" name="صورة 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0E17703-A095-4703-A570-30224E3C8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73903" y="-2643898"/>
            <a:ext cx="835224" cy="5425910"/>
          </a:xfrm>
          <a:prstGeom prst="rect">
            <a:avLst/>
          </a:prstGeom>
        </p:spPr>
      </p:pic>
      <p:pic>
        <p:nvPicPr>
          <p:cNvPr id="8" name="صورة 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7DD00D-A051-4A07-9486-A42425FC0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1343" y="-2641711"/>
            <a:ext cx="835224" cy="542591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3B29EDB7-16D4-4E2A-9676-DA96C27A2292}"/>
              </a:ext>
            </a:extLst>
          </p:cNvPr>
          <p:cNvSpPr txBox="1"/>
          <p:nvPr/>
        </p:nvSpPr>
        <p:spPr>
          <a:xfrm>
            <a:off x="2757272" y="2326700"/>
            <a:ext cx="6597748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chemeClr val="bg1"/>
                </a:solidFill>
                <a:cs typeface="Sultan bold" pitchFamily="2" charset="-78"/>
              </a:rPr>
              <a:t>تم بحمد الله </a:t>
            </a:r>
          </a:p>
          <a:p>
            <a:pPr algn="ctr"/>
            <a:r>
              <a:rPr lang="ar-SA" sz="4000" dirty="0">
                <a:solidFill>
                  <a:schemeClr val="bg1"/>
                </a:solidFill>
                <a:cs typeface="Sultan bold" pitchFamily="2" charset="-78"/>
              </a:rPr>
              <a:t>شكراً لحسن المتابعة والمشاركة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086388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4" name="قلب الصفحة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8DB75004-5148-467A-90ED-66710884E478}"/>
              </a:ext>
            </a:extLst>
          </p:cNvPr>
          <p:cNvSpPr/>
          <p:nvPr/>
        </p:nvSpPr>
        <p:spPr>
          <a:xfrm rot="16200000" flipH="1">
            <a:off x="2724768" y="-2543589"/>
            <a:ext cx="6747164" cy="11971605"/>
          </a:xfrm>
          <a:prstGeom prst="roundRect">
            <a:avLst>
              <a:gd name="adj" fmla="val 6753"/>
            </a:avLst>
          </a:prstGeom>
          <a:solidFill>
            <a:schemeClr val="bg1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7" name="صورة 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0E17703-A095-4703-A570-30224E3C8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73903" y="-2643898"/>
            <a:ext cx="835224" cy="5425910"/>
          </a:xfrm>
          <a:prstGeom prst="rect">
            <a:avLst/>
          </a:prstGeom>
        </p:spPr>
      </p:pic>
      <p:pic>
        <p:nvPicPr>
          <p:cNvPr id="8" name="صورة 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7DD00D-A051-4A07-9486-A42425FC0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1343" y="-2641711"/>
            <a:ext cx="835224" cy="542591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28FD6D46-4138-40C3-9B06-AD6DE93816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24"/>
          <a:stretch/>
        </p:blipFill>
        <p:spPr>
          <a:xfrm>
            <a:off x="9039523" y="744792"/>
            <a:ext cx="2826421" cy="2002755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65FC0702-CDC3-495C-A3D5-2DFC74CC1EA0}"/>
              </a:ext>
            </a:extLst>
          </p:cNvPr>
          <p:cNvSpPr txBox="1"/>
          <p:nvPr/>
        </p:nvSpPr>
        <p:spPr>
          <a:xfrm>
            <a:off x="9104342" y="1330669"/>
            <a:ext cx="2696781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chemeClr val="bg1"/>
                </a:solidFill>
                <a:cs typeface="Sultan bold" pitchFamily="2" charset="-78"/>
              </a:rPr>
              <a:t>استراتيجية </a:t>
            </a:r>
          </a:p>
          <a:p>
            <a:pPr algn="ctr"/>
            <a:r>
              <a:rPr lang="ar-SA" sz="3200" dirty="0">
                <a:solidFill>
                  <a:schemeClr val="bg1"/>
                </a:solidFill>
                <a:cs typeface="Sultan bold" pitchFamily="2" charset="-78"/>
              </a:rPr>
              <a:t>النقاش والحوار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15193CFD-0040-4A1D-B56C-4F7B54C561A1}"/>
              </a:ext>
            </a:extLst>
          </p:cNvPr>
          <p:cNvSpPr txBox="1"/>
          <p:nvPr/>
        </p:nvSpPr>
        <p:spPr>
          <a:xfrm>
            <a:off x="107847" y="1207558"/>
            <a:ext cx="8696408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3C444B"/>
                </a:solidFill>
                <a:cs typeface="Sultan bold" pitchFamily="2" charset="-78"/>
              </a:rPr>
              <a:t>هل سبق لك استخدام أي برامج لتحرير الصور ؟ وماهي  مميزاتها؟</a:t>
            </a:r>
          </a:p>
        </p:txBody>
      </p:sp>
      <p:pic>
        <p:nvPicPr>
          <p:cNvPr id="5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EBACD5BA-BE3D-573B-8F9C-CCA5C0D31C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9" y="2469403"/>
            <a:ext cx="5608321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380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6" name="قلب الصفحة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8DB75004-5148-467A-90ED-66710884E478}"/>
              </a:ext>
            </a:extLst>
          </p:cNvPr>
          <p:cNvSpPr/>
          <p:nvPr/>
        </p:nvSpPr>
        <p:spPr>
          <a:xfrm rot="16200000" flipH="1">
            <a:off x="2724768" y="-2543589"/>
            <a:ext cx="6747164" cy="11971605"/>
          </a:xfrm>
          <a:prstGeom prst="roundRect">
            <a:avLst>
              <a:gd name="adj" fmla="val 6753"/>
            </a:avLst>
          </a:prstGeom>
          <a:solidFill>
            <a:schemeClr val="bg1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7" name="صورة 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0E17703-A095-4703-A570-30224E3C8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73903" y="-2643898"/>
            <a:ext cx="835224" cy="5425910"/>
          </a:xfrm>
          <a:prstGeom prst="rect">
            <a:avLst/>
          </a:prstGeom>
        </p:spPr>
      </p:pic>
      <p:pic>
        <p:nvPicPr>
          <p:cNvPr id="8" name="صورة 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7DD00D-A051-4A07-9486-A42425FC0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1343" y="-2641711"/>
            <a:ext cx="835224" cy="542591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017604C6-CAEB-4A4C-AA8F-FD5DA8A380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24"/>
          <a:stretch/>
        </p:blipFill>
        <p:spPr>
          <a:xfrm>
            <a:off x="9039523" y="744792"/>
            <a:ext cx="2826421" cy="2002755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FC72AD00-9C52-481C-B92F-61B0556DB9EB}"/>
              </a:ext>
            </a:extLst>
          </p:cNvPr>
          <p:cNvSpPr txBox="1"/>
          <p:nvPr/>
        </p:nvSpPr>
        <p:spPr>
          <a:xfrm>
            <a:off x="9039523" y="1347706"/>
            <a:ext cx="2815772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chemeClr val="bg1"/>
                </a:solidFill>
                <a:cs typeface="Sultan bold" pitchFamily="2" charset="-78"/>
              </a:rPr>
              <a:t>ما هو برنامج </a:t>
            </a:r>
          </a:p>
          <a:p>
            <a:pPr algn="ctr"/>
            <a:r>
              <a:rPr lang="ar-SA" sz="2800" dirty="0">
                <a:solidFill>
                  <a:schemeClr val="bg1"/>
                </a:solidFill>
                <a:cs typeface="Sultan bold" pitchFamily="2" charset="-78"/>
              </a:rPr>
              <a:t>الجيمب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BCADAE19-C1C8-4DA5-9819-AB419B414D4D}"/>
              </a:ext>
            </a:extLst>
          </p:cNvPr>
          <p:cNvSpPr txBox="1"/>
          <p:nvPr/>
        </p:nvSpPr>
        <p:spPr>
          <a:xfrm>
            <a:off x="336705" y="664615"/>
            <a:ext cx="8311828" cy="61247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cs typeface="Sultan bold" pitchFamily="2" charset="-78"/>
              </a:rPr>
              <a:t>يعد برنامج جيمب ( </a:t>
            </a:r>
            <a:r>
              <a:rPr lang="en-US" sz="2800" dirty="0">
                <a:cs typeface="Sultan bold" pitchFamily="2" charset="-78"/>
              </a:rPr>
              <a:t>GIMP</a:t>
            </a:r>
            <a:r>
              <a:rPr lang="ar-SA" sz="2800" dirty="0">
                <a:cs typeface="Sultan bold" pitchFamily="2" charset="-78"/>
              </a:rPr>
              <a:t> ) أحد أقوى البرامج المجانية مفتوحة المصدر لتحرير الصور . يستخدم البرنامج لتنقيح الصور وتحسينها وتطبيق العديد من المرشحات الفنية والتأثيرات , بالإضافة الى إمكانات عديدة أخرى لتحرير الصور .</a:t>
            </a:r>
          </a:p>
          <a:p>
            <a:pPr algn="ctr"/>
            <a:endParaRPr lang="ar-SA" sz="2800" dirty="0">
              <a:cs typeface="Sultan bold" pitchFamily="2" charset="-78"/>
            </a:endParaRPr>
          </a:p>
          <a:p>
            <a:pPr algn="ctr"/>
            <a:r>
              <a:rPr lang="ar-SA" sz="2800" dirty="0">
                <a:cs typeface="Sultan bold" pitchFamily="2" charset="-78"/>
              </a:rPr>
              <a:t>لتحميل البرنامج على جهازك :</a:t>
            </a:r>
          </a:p>
          <a:p>
            <a:pPr algn="ctr"/>
            <a:r>
              <a:rPr lang="en-US" sz="2800" dirty="0">
                <a:cs typeface="Sultan bold" pitchFamily="2" charset="-78"/>
                <a:hlinkClick r:id="rId5"/>
              </a:rPr>
              <a:t>https://www.gimp.org/downloads/</a:t>
            </a:r>
            <a:endParaRPr lang="ar-SA" sz="2800" dirty="0">
              <a:cs typeface="Sultan bold" pitchFamily="2" charset="-78"/>
            </a:endParaRPr>
          </a:p>
          <a:p>
            <a:pPr algn="ctr"/>
            <a:r>
              <a:rPr lang="ar-SA" sz="2800" dirty="0">
                <a:cs typeface="Sultan bold" pitchFamily="2" charset="-78"/>
              </a:rPr>
              <a:t> </a:t>
            </a:r>
          </a:p>
          <a:p>
            <a:pPr algn="ctr"/>
            <a:r>
              <a:rPr lang="ar-SA" sz="2800" dirty="0">
                <a:cs typeface="Sultan bold" pitchFamily="2" charset="-78"/>
              </a:rPr>
              <a:t>ولتحميل الصور المرفقة للبرنامج </a:t>
            </a:r>
          </a:p>
          <a:p>
            <a:pPr algn="ctr"/>
            <a:r>
              <a:rPr lang="en-US" sz="2800" dirty="0">
                <a:cs typeface="Sultan bold" pitchFamily="2" charset="-78"/>
                <a:hlinkClick r:id="rId6"/>
              </a:rPr>
              <a:t>https://drive.google.com/drive/folders/14fqv6Xg-uo2TWeiMSEwhP1eYSajRJmH8?sort=13&amp;direction=a</a:t>
            </a:r>
            <a:endParaRPr lang="ar-SA" sz="2800" dirty="0">
              <a:cs typeface="Sultan bold" pitchFamily="2" charset="-78"/>
            </a:endParaRPr>
          </a:p>
          <a:p>
            <a:pPr algn="ctr"/>
            <a:endParaRPr lang="ar-SA" sz="2800" dirty="0">
              <a:cs typeface="Sultan bold" pitchFamily="2" charset="-78"/>
            </a:endParaRPr>
          </a:p>
          <a:p>
            <a:pPr algn="ctr"/>
            <a:r>
              <a:rPr lang="ar-SA" sz="2800" dirty="0">
                <a:cs typeface="Sultan bold" pitchFamily="2" charset="-78"/>
              </a:rPr>
              <a:t>موقع بديل ومشابه للبرنامج :</a:t>
            </a:r>
          </a:p>
          <a:p>
            <a:pPr algn="ctr"/>
            <a:r>
              <a:rPr lang="en-US" sz="2800" dirty="0">
                <a:cs typeface="Sultan bold" pitchFamily="2" charset="-78"/>
                <a:hlinkClick r:id="rId7"/>
              </a:rPr>
              <a:t>https://www.photopea.com/</a:t>
            </a:r>
            <a:endParaRPr lang="ar-SA" sz="2800" dirty="0">
              <a:cs typeface="Sultan bold" pitchFamily="2" charset="-78"/>
            </a:endParaRPr>
          </a:p>
          <a:p>
            <a:pPr algn="ctr"/>
            <a:endParaRPr lang="ar-SA" sz="2800" dirty="0">
              <a:cs typeface="Sultan bold" pitchFamily="2" charset="-78"/>
            </a:endParaRPr>
          </a:p>
        </p:txBody>
      </p:sp>
      <p:pic>
        <p:nvPicPr>
          <p:cNvPr id="14" name="صورة 13" descr="صورة تحتوي على داكن&#10;&#10;تم إنشاء الوصف تلقائياً">
            <a:extLst>
              <a:ext uri="{FF2B5EF4-FFF2-40B4-BE49-F238E27FC236}">
                <a16:creationId xmlns:a16="http://schemas.microsoft.com/office/drawing/2014/main" id="{085EAF66-D12D-4817-8C94-59EDF873C0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273" y="2809100"/>
            <a:ext cx="3617671" cy="270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292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9" name="قلب الصفحة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8DB75004-5148-467A-90ED-66710884E478}"/>
              </a:ext>
            </a:extLst>
          </p:cNvPr>
          <p:cNvSpPr/>
          <p:nvPr/>
        </p:nvSpPr>
        <p:spPr>
          <a:xfrm rot="16200000" flipH="1">
            <a:off x="2724768" y="-2543589"/>
            <a:ext cx="6747164" cy="11971605"/>
          </a:xfrm>
          <a:prstGeom prst="roundRect">
            <a:avLst>
              <a:gd name="adj" fmla="val 6753"/>
            </a:avLst>
          </a:prstGeom>
          <a:solidFill>
            <a:schemeClr val="bg1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7" name="صورة 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0E17703-A095-4703-A570-30224E3C8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73903" y="-2643898"/>
            <a:ext cx="835224" cy="5425910"/>
          </a:xfrm>
          <a:prstGeom prst="rect">
            <a:avLst/>
          </a:prstGeom>
        </p:spPr>
      </p:pic>
      <p:pic>
        <p:nvPicPr>
          <p:cNvPr id="8" name="صورة 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7DD00D-A051-4A07-9486-A42425FC0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1343" y="-2641711"/>
            <a:ext cx="835224" cy="542591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017604C6-CAEB-4A4C-AA8F-FD5DA8A380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24"/>
          <a:stretch/>
        </p:blipFill>
        <p:spPr>
          <a:xfrm>
            <a:off x="9039523" y="744792"/>
            <a:ext cx="2826421" cy="2002755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FC72AD00-9C52-481C-B92F-61B0556DB9EB}"/>
              </a:ext>
            </a:extLst>
          </p:cNvPr>
          <p:cNvSpPr txBox="1"/>
          <p:nvPr/>
        </p:nvSpPr>
        <p:spPr>
          <a:xfrm>
            <a:off x="9039523" y="1430928"/>
            <a:ext cx="2815772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chemeClr val="bg1"/>
                </a:solidFill>
                <a:cs typeface="Sultan bold" pitchFamily="2" charset="-78"/>
              </a:rPr>
              <a:t>حجم الصورة ودقة الشاشة 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1EFC5095-D5A9-AB43-E9FE-65AAE5EF5892}"/>
              </a:ext>
            </a:extLst>
          </p:cNvPr>
          <p:cNvSpPr txBox="1"/>
          <p:nvPr/>
        </p:nvSpPr>
        <p:spPr>
          <a:xfrm>
            <a:off x="326056" y="744792"/>
            <a:ext cx="870281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 rtl="1">
              <a:buFont typeface="Wingdings" panose="05000000000000000000" pitchFamily="2" charset="2"/>
              <a:buChar char="§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تتكون الصورة الرقمية من نقاط ملونة صغيرة يطلق عليها </a:t>
            </a:r>
            <a:r>
              <a:rPr lang="ar-SA" sz="2400" dirty="0">
                <a:solidFill>
                  <a:srgbClr val="0070C0"/>
                </a:solidFill>
                <a:latin typeface="Calibri" panose="020F0502020204030204" pitchFamily="34" charset="0"/>
                <a:cs typeface="Sultan bold" pitchFamily="2" charset="-78"/>
              </a:rPr>
              <a:t>البكسل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(</a:t>
            </a:r>
            <a:r>
              <a:rPr lang="en-US" sz="2400" dirty="0">
                <a:solidFill>
                  <a:srgbClr val="FF0000"/>
                </a:solidFill>
                <a:cs typeface="Sultan bold" pitchFamily="2" charset="-78"/>
              </a:rPr>
              <a:t>pixel</a:t>
            </a:r>
            <a:r>
              <a:rPr lang="ar-SA" sz="2400" dirty="0">
                <a:cs typeface="Sultan bold" pitchFamily="2" charset="-78"/>
              </a:rPr>
              <a:t>).</a:t>
            </a:r>
          </a:p>
          <a:p>
            <a:pPr marL="285750" indent="-285750" algn="r" rtl="1">
              <a:buFont typeface="Wingdings" panose="05000000000000000000" pitchFamily="2" charset="2"/>
              <a:buChar char="§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عند وضع هذه النقاط ( </a:t>
            </a:r>
            <a:r>
              <a:rPr lang="ar-SA" sz="2400" dirty="0">
                <a:solidFill>
                  <a:srgbClr val="0070C0"/>
                </a:solidFill>
                <a:latin typeface="Calibri" panose="020F0502020204030204" pitchFamily="34" charset="0"/>
                <a:cs typeface="Sultan bold" pitchFamily="2" charset="-78"/>
              </a:rPr>
              <a:t>البكسلات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) جنبا إلى جنب، تتكون الصورة.</a:t>
            </a:r>
          </a:p>
          <a:p>
            <a:pPr marL="285750" indent="-285750" algn="r" rtl="1">
              <a:buFont typeface="Wingdings" panose="05000000000000000000" pitchFamily="2" charset="2"/>
              <a:buChar char="§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يمكن التقاط الصور الرقمية بوسائل متعددة كجهاز </a:t>
            </a:r>
            <a:r>
              <a:rPr lang="ar-SA" sz="2400" dirty="0">
                <a:solidFill>
                  <a:srgbClr val="00B050"/>
                </a:solidFill>
                <a:latin typeface="Calibri" panose="020F0502020204030204" pitchFamily="34" charset="0"/>
                <a:cs typeface="Sultan bold" pitchFamily="2" charset="-78"/>
              </a:rPr>
              <a:t>الجوال والكاميرا الرقمية وغيرها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.</a:t>
            </a:r>
          </a:p>
          <a:p>
            <a:pPr marL="285750" indent="-285750" algn="r" rtl="1">
              <a:buFont typeface="Wingdings" panose="05000000000000000000" pitchFamily="2" charset="2"/>
              <a:buChar char="§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يشغل كل </a:t>
            </a:r>
            <a:r>
              <a:rPr lang="ar-SA" sz="2400" dirty="0">
                <a:solidFill>
                  <a:srgbClr val="0070C0"/>
                </a:solidFill>
                <a:latin typeface="Calibri" panose="020F0502020204030204" pitchFamily="34" charset="0"/>
                <a:cs typeface="Sultan bold" pitchFamily="2" charset="-78"/>
              </a:rPr>
              <a:t>بكسل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مساحة</a:t>
            </a:r>
            <a:r>
              <a:rPr lang="ar-SA" sz="2400" dirty="0">
                <a:solidFill>
                  <a:srgbClr val="FF0000"/>
                </a:solidFill>
                <a:latin typeface="Calibri" panose="020F0502020204030204" pitchFamily="34" charset="0"/>
                <a:cs typeface="Sultan bold" pitchFamily="2" charset="-78"/>
              </a:rPr>
              <a:t> تخزينية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في جهاز </a:t>
            </a:r>
            <a:r>
              <a:rPr lang="ar-SA" sz="2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Sultan bold" pitchFamily="2" charset="-78"/>
              </a:rPr>
              <a:t>الحاسب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، وتحدد أبعاد الصورة وكذلك العمق اللوني الحجم النهائي للصورة على الحاسب.</a:t>
            </a:r>
          </a:p>
          <a:p>
            <a:pPr marL="285750" indent="-285750" algn="r" rtl="1">
              <a:buFont typeface="Wingdings" panose="05000000000000000000" pitchFamily="2" charset="2"/>
              <a:buChar char="§"/>
            </a:pPr>
            <a:r>
              <a:rPr lang="ar-SA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Sultan bold" pitchFamily="2" charset="-78"/>
              </a:rPr>
              <a:t>مصطلح</a:t>
            </a:r>
            <a:r>
              <a:rPr lang="ar-SA" sz="2400" dirty="0">
                <a:solidFill>
                  <a:srgbClr val="7030A0"/>
                </a:solidFill>
                <a:latin typeface="Calibri" panose="020F0502020204030204" pitchFamily="34" charset="0"/>
                <a:cs typeface="Sultan bold" pitchFamily="2" charset="-78"/>
              </a:rPr>
              <a:t> دقة الصورة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يشير إلى العدد الإجمالي لوحدات </a:t>
            </a:r>
            <a:r>
              <a:rPr lang="ar-SA" sz="2400" dirty="0">
                <a:solidFill>
                  <a:srgbClr val="0070C0"/>
                </a:solidFill>
                <a:latin typeface="Calibri" panose="020F0502020204030204" pitchFamily="34" charset="0"/>
                <a:cs typeface="Sultan bold" pitchFamily="2" charset="-78"/>
              </a:rPr>
              <a:t>البكسل </a:t>
            </a:r>
            <a:r>
              <a:rPr lang="ar-SA" sz="2400" dirty="0">
                <a:solidFill>
                  <a:schemeClr val="tx1"/>
                </a:solidFill>
                <a:latin typeface="Calibri" panose="020F0502020204030204" pitchFamily="34" charset="0"/>
                <a:cs typeface="Sultan bold" pitchFamily="2" charset="-78"/>
              </a:rPr>
              <a:t>في الصورة.</a:t>
            </a:r>
          </a:p>
          <a:p>
            <a:pPr marL="285750" indent="-285750" algn="r" rtl="1">
              <a:buFont typeface="Wingdings" panose="05000000000000000000" pitchFamily="2" charset="2"/>
              <a:buChar char="§"/>
            </a:pPr>
            <a:r>
              <a:rPr lang="ar-SA" sz="2400" dirty="0">
                <a:solidFill>
                  <a:schemeClr val="tx1"/>
                </a:solidFill>
                <a:latin typeface="Calibri" panose="020F0502020204030204" pitchFamily="34" charset="0"/>
                <a:cs typeface="Sultan bold" pitchFamily="2" charset="-78"/>
              </a:rPr>
              <a:t>يعبر أيضا عن دقة الكاميرا الرقمية التي تقاس </a:t>
            </a:r>
            <a:r>
              <a:rPr lang="ar-SA" sz="2400" dirty="0">
                <a:solidFill>
                  <a:srgbClr val="C00000"/>
                </a:solidFill>
                <a:latin typeface="Calibri" panose="020F0502020204030204" pitchFamily="34" charset="0"/>
                <a:cs typeface="Sultan bold" pitchFamily="2" charset="-78"/>
              </a:rPr>
              <a:t>بالميغا بكسل </a:t>
            </a:r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Sultan bold" pitchFamily="2" charset="-78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Sultan bold" pitchFamily="2" charset="-78"/>
              </a:rPr>
              <a:t>(</a:t>
            </a:r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Sultan bold" pitchFamily="2" charset="-78"/>
              </a:rPr>
              <a:t>Megapixels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Sultan bold" pitchFamily="2" charset="-78"/>
              </a:rPr>
              <a:t>)</a:t>
            </a:r>
            <a:r>
              <a:rPr lang="ar-SA" sz="2400" dirty="0">
                <a:solidFill>
                  <a:schemeClr val="tx1"/>
                </a:solidFill>
                <a:latin typeface="Calibri" panose="020F0502020204030204" pitchFamily="34" charset="0"/>
                <a:cs typeface="Sultan bold" pitchFamily="2" charset="-78"/>
              </a:rPr>
              <a:t>والتي تساوي </a:t>
            </a:r>
            <a:r>
              <a:rPr lang="ar-SA" sz="2400" dirty="0">
                <a:solidFill>
                  <a:srgbClr val="92D050"/>
                </a:solidFill>
                <a:latin typeface="Calibri" panose="020F0502020204030204" pitchFamily="34" charset="0"/>
                <a:cs typeface="Sultan bold" pitchFamily="2" charset="-78"/>
              </a:rPr>
              <a:t>مليون</a:t>
            </a:r>
            <a:r>
              <a:rPr lang="ar-SA" sz="2400" dirty="0">
                <a:solidFill>
                  <a:schemeClr val="tx1"/>
                </a:solidFill>
                <a:latin typeface="Calibri" panose="020F0502020204030204" pitchFamily="34" charset="0"/>
                <a:cs typeface="Sultan bold" pitchFamily="2" charset="-78"/>
              </a:rPr>
              <a:t> </a:t>
            </a:r>
            <a:r>
              <a:rPr lang="ar-SA" sz="2400" dirty="0">
                <a:solidFill>
                  <a:srgbClr val="0070C0"/>
                </a:solidFill>
                <a:latin typeface="Calibri" panose="020F0502020204030204" pitchFamily="34" charset="0"/>
                <a:cs typeface="Sultan bold" pitchFamily="2" charset="-78"/>
              </a:rPr>
              <a:t>بكسل</a:t>
            </a:r>
            <a:r>
              <a:rPr lang="ar-SA" sz="2400" dirty="0">
                <a:solidFill>
                  <a:schemeClr val="tx1"/>
                </a:solidFill>
                <a:latin typeface="Calibri" panose="020F0502020204030204" pitchFamily="34" charset="0"/>
                <a:cs typeface="Sultan bold" pitchFamily="2" charset="-78"/>
              </a:rPr>
              <a:t>.</a:t>
            </a:r>
          </a:p>
          <a:p>
            <a:pPr marL="285750" indent="-285750" algn="r" rtl="1">
              <a:buFont typeface="Wingdings" panose="05000000000000000000" pitchFamily="2" charset="2"/>
              <a:buChar char="§"/>
            </a:pPr>
            <a:r>
              <a:rPr lang="ar-SA" sz="2400" dirty="0">
                <a:solidFill>
                  <a:schemeClr val="tx1"/>
                </a:solidFill>
                <a:latin typeface="Calibri" panose="020F0502020204030204" pitchFamily="34" charset="0"/>
                <a:cs typeface="Sultan bold" pitchFamily="2" charset="-78"/>
              </a:rPr>
              <a:t>في برنامج </a:t>
            </a:r>
            <a:r>
              <a:rPr lang="en-US" sz="2400" dirty="0">
                <a:solidFill>
                  <a:schemeClr val="accent2"/>
                </a:solidFill>
                <a:latin typeface="Calibri" panose="020F0502020204030204" pitchFamily="34" charset="0"/>
                <a:cs typeface="Sultan bold" pitchFamily="2" charset="-78"/>
              </a:rPr>
              <a:t>GIMP</a:t>
            </a:r>
            <a:r>
              <a:rPr lang="ar-SA" sz="2400" dirty="0">
                <a:solidFill>
                  <a:schemeClr val="tx1"/>
                </a:solidFill>
                <a:latin typeface="Calibri" panose="020F0502020204030204" pitchFamily="34" charset="0"/>
                <a:cs typeface="Sultan bold" pitchFamily="2" charset="-78"/>
              </a:rPr>
              <a:t> </a:t>
            </a:r>
            <a:r>
              <a:rPr lang="ar-SA" sz="2400" dirty="0">
                <a:solidFill>
                  <a:schemeClr val="accent1"/>
                </a:solidFill>
                <a:latin typeface="Calibri" panose="020F0502020204030204" pitchFamily="34" charset="0"/>
                <a:cs typeface="Sultan bold" pitchFamily="2" charset="-78"/>
              </a:rPr>
              <a:t>لا توجد </a:t>
            </a:r>
            <a:r>
              <a:rPr lang="ar-SA" sz="2400" dirty="0">
                <a:solidFill>
                  <a:schemeClr val="tx1"/>
                </a:solidFill>
                <a:latin typeface="Calibri" panose="020F0502020204030204" pitchFamily="34" charset="0"/>
                <a:cs typeface="Sultan bold" pitchFamily="2" charset="-78"/>
              </a:rPr>
              <a:t>علاقة للدقة بعدد وحدات البكسل في ملف الصورة، وبالتالي </a:t>
            </a:r>
            <a:r>
              <a:rPr lang="ar-SA" sz="2400" dirty="0">
                <a:solidFill>
                  <a:schemeClr val="accent1"/>
                </a:solidFill>
                <a:latin typeface="Calibri" panose="020F0502020204030204" pitchFamily="34" charset="0"/>
                <a:cs typeface="Sultan bold" pitchFamily="2" charset="-78"/>
              </a:rPr>
              <a:t>لا تؤثر </a:t>
            </a:r>
            <a:r>
              <a:rPr lang="ar-SA" sz="2400" dirty="0">
                <a:solidFill>
                  <a:schemeClr val="tx1"/>
                </a:solidFill>
                <a:latin typeface="Calibri" panose="020F0502020204030204" pitchFamily="34" charset="0"/>
                <a:cs typeface="Sultan bold" pitchFamily="2" charset="-78"/>
              </a:rPr>
              <a:t>على حجم الملف.</a:t>
            </a:r>
          </a:p>
          <a:p>
            <a:pPr marL="285750" indent="-285750" algn="r" rtl="1">
              <a:buFont typeface="Wingdings" panose="05000000000000000000" pitchFamily="2" charset="2"/>
              <a:buChar char="§"/>
            </a:pPr>
            <a:endParaRPr lang="ar-SA" sz="2400" dirty="0">
              <a:latin typeface="Calibri" panose="020F0502020204030204" pitchFamily="34" charset="0"/>
              <a:cs typeface="Sultan bold" pitchFamily="2" charset="-78"/>
            </a:endParaRPr>
          </a:p>
        </p:txBody>
      </p:sp>
      <p:pic>
        <p:nvPicPr>
          <p:cNvPr id="4" name="صورة 3" descr="صورة تحتوي على قطة, الثدييات, القطط المنزلية&#10;&#10;تم إنشاء الوصف تلقائياً">
            <a:extLst>
              <a:ext uri="{FF2B5EF4-FFF2-40B4-BE49-F238E27FC236}">
                <a16:creationId xmlns:a16="http://schemas.microsoft.com/office/drawing/2014/main" id="{35181449-8088-62AF-A4DC-C006135670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462" y="4206796"/>
            <a:ext cx="4529538" cy="237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121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6" name="قلب الصفحة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100000" fill="hold" grpId="0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chemeClr val="folHlink"/>
                                          </p:to>
                                        </p:animClr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accel="100000" fill="hold" grpId="0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3" dur="10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chemeClr val="folHlink"/>
                                          </p:to>
                                        </p:animClr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accel="100000" fill="hold" grpId="0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chemeClr val="folHlink"/>
                                          </p:to>
                                        </p:animClr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2" accel="100000" fill="hold" grpId="0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000" fill="hold"/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000" fill="hold"/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chemeClr val="folHlink"/>
                                          </p:to>
                                        </p:animClr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2" accel="100000" fill="hold" grpId="0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31" dur="1000" fill="hold"/>
                                            <p:tgtEl>
                                              <p:spTgt spid="2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2" dur="1000" fill="hold"/>
                                            <p:tgtEl>
                                              <p:spTgt spid="2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2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chemeClr val="folHlink"/>
                                          </p:to>
                                        </p:animClr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2" accel="100000" fill="hold" grpId="0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37" dur="1000" fill="hold"/>
                                            <p:tgtEl>
                                              <p:spTgt spid="2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8" dur="1000" fill="hold"/>
                                            <p:tgtEl>
                                              <p:spTgt spid="2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2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chemeClr val="folHlink"/>
                                          </p:to>
                                        </p:animClr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2" accel="100000" fill="hold" grpId="0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43" dur="1000" fill="hold"/>
                                            <p:tgtEl>
                                              <p:spTgt spid="2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44" dur="1000" fill="hold"/>
                                            <p:tgtEl>
                                              <p:spTgt spid="2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2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chemeClr val="folHlink"/>
                                          </p:to>
                                        </p:animClr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chemeClr val="folHlink"/>
                                          </p:to>
                                        </p:animClr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ac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chemeClr val="folHlink"/>
                                          </p:to>
                                        </p:animClr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ac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chemeClr val="folHlink"/>
                                          </p:to>
                                        </p:animClr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2" ac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chemeClr val="folHlink"/>
                                          </p:to>
                                        </p:animClr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2" ac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2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2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chemeClr val="folHlink"/>
                                          </p:to>
                                        </p:animClr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2" ac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2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2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2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chemeClr val="folHlink"/>
                                          </p:to>
                                        </p:animClr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2" ac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2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2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2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chemeClr val="folHlink"/>
                                          </p:to>
                                        </p:animClr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build="p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إلكترونيات, لقطة شاشة, شاشة عرض&#10;&#10;تم إنشاء الوصف تلقائياً">
            <a:extLst>
              <a:ext uri="{FF2B5EF4-FFF2-40B4-BE49-F238E27FC236}">
                <a16:creationId xmlns:a16="http://schemas.microsoft.com/office/drawing/2014/main" id="{EF83E087-9FC0-2858-BAA8-2B2C367CC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34" y="184681"/>
            <a:ext cx="11897622" cy="6646982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صورة 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0E17703-A095-4703-A570-30224E3C8B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73903" y="-2643898"/>
            <a:ext cx="835224" cy="5425910"/>
          </a:xfrm>
          <a:prstGeom prst="rect">
            <a:avLst/>
          </a:prstGeom>
        </p:spPr>
      </p:pic>
      <p:pic>
        <p:nvPicPr>
          <p:cNvPr id="8" name="صورة 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7DD00D-A051-4A07-9486-A42425FC03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1343" y="-2641711"/>
            <a:ext cx="835224" cy="542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520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6" name="قلب الصفحة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8DB75004-5148-467A-90ED-66710884E478}"/>
              </a:ext>
            </a:extLst>
          </p:cNvPr>
          <p:cNvSpPr/>
          <p:nvPr/>
        </p:nvSpPr>
        <p:spPr>
          <a:xfrm rot="16200000" flipH="1">
            <a:off x="2724768" y="-2543589"/>
            <a:ext cx="6747164" cy="11971605"/>
          </a:xfrm>
          <a:prstGeom prst="roundRect">
            <a:avLst>
              <a:gd name="adj" fmla="val 6753"/>
            </a:avLst>
          </a:prstGeom>
          <a:solidFill>
            <a:schemeClr val="bg1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7" name="صورة 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0E17703-A095-4703-A570-30224E3C8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73903" y="-2643898"/>
            <a:ext cx="835224" cy="5425910"/>
          </a:xfrm>
          <a:prstGeom prst="rect">
            <a:avLst/>
          </a:prstGeom>
        </p:spPr>
      </p:pic>
      <p:pic>
        <p:nvPicPr>
          <p:cNvPr id="8" name="صورة 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7DD00D-A051-4A07-9486-A42425FC0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1343" y="-2641711"/>
            <a:ext cx="835224" cy="542591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017604C6-CAEB-4A4C-AA8F-FD5DA8A380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24"/>
          <a:stretch/>
        </p:blipFill>
        <p:spPr>
          <a:xfrm>
            <a:off x="9039523" y="744792"/>
            <a:ext cx="2826421" cy="2002755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FC72AD00-9C52-481C-B92F-61B0556DB9EB}"/>
              </a:ext>
            </a:extLst>
          </p:cNvPr>
          <p:cNvSpPr txBox="1"/>
          <p:nvPr/>
        </p:nvSpPr>
        <p:spPr>
          <a:xfrm>
            <a:off x="9039523" y="1515336"/>
            <a:ext cx="2815772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chemeClr val="bg1"/>
                </a:solidFill>
                <a:cs typeface="Sultan bold" pitchFamily="2" charset="-78"/>
              </a:rPr>
              <a:t>لفتح صورة في برنامج الجيمب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DC402E6-75FE-4193-A94C-587FE37F69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0527" y="2747547"/>
            <a:ext cx="4804768" cy="2485635"/>
          </a:xfrm>
          <a:prstGeom prst="rect">
            <a:avLst/>
          </a:prstGeom>
        </p:spPr>
      </p:pic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6F38C220-D94F-4432-9FE0-5FF24A95A5DD}"/>
              </a:ext>
            </a:extLst>
          </p:cNvPr>
          <p:cNvGrpSpPr/>
          <p:nvPr/>
        </p:nvGrpSpPr>
        <p:grpSpPr>
          <a:xfrm>
            <a:off x="409272" y="1240619"/>
            <a:ext cx="6344530" cy="4403188"/>
            <a:chOff x="844061" y="1992389"/>
            <a:chExt cx="6080767" cy="4127057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C2329544-07E0-48AE-8580-F36D00A9E8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867" b="1180"/>
            <a:stretch/>
          </p:blipFill>
          <p:spPr>
            <a:xfrm>
              <a:off x="844061" y="1992389"/>
              <a:ext cx="6080767" cy="4127057"/>
            </a:xfrm>
            <a:prstGeom prst="rect">
              <a:avLst/>
            </a:prstGeom>
          </p:spPr>
        </p:pic>
        <p:sp>
          <p:nvSpPr>
            <p:cNvPr id="13" name="مستطيل 12">
              <a:extLst>
                <a:ext uri="{FF2B5EF4-FFF2-40B4-BE49-F238E27FC236}">
                  <a16:creationId xmlns:a16="http://schemas.microsoft.com/office/drawing/2014/main" id="{1926254A-D1D6-4524-98F7-9EA98388114E}"/>
                </a:ext>
              </a:extLst>
            </p:cNvPr>
            <p:cNvSpPr/>
            <p:nvPr/>
          </p:nvSpPr>
          <p:spPr>
            <a:xfrm>
              <a:off x="859443" y="5312394"/>
              <a:ext cx="2799471" cy="807052"/>
            </a:xfrm>
            <a:prstGeom prst="rect">
              <a:avLst/>
            </a:prstGeom>
            <a:solidFill>
              <a:srgbClr val="4446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3827410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8DB75004-5148-467A-90ED-66710884E478}"/>
              </a:ext>
            </a:extLst>
          </p:cNvPr>
          <p:cNvSpPr/>
          <p:nvPr/>
        </p:nvSpPr>
        <p:spPr>
          <a:xfrm rot="16200000" flipH="1">
            <a:off x="2724768" y="-2543589"/>
            <a:ext cx="6747164" cy="11971605"/>
          </a:xfrm>
          <a:prstGeom prst="roundRect">
            <a:avLst>
              <a:gd name="adj" fmla="val 6753"/>
            </a:avLst>
          </a:prstGeom>
          <a:solidFill>
            <a:schemeClr val="bg1"/>
          </a:solidFill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7" name="صورة 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0E17703-A095-4703-A570-30224E3C8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73903" y="-2643898"/>
            <a:ext cx="835224" cy="5425910"/>
          </a:xfrm>
          <a:prstGeom prst="rect">
            <a:avLst/>
          </a:prstGeom>
        </p:spPr>
      </p:pic>
      <p:pic>
        <p:nvPicPr>
          <p:cNvPr id="8" name="صورة 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7DD00D-A051-4A07-9486-A42425FC0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1343" y="-2641711"/>
            <a:ext cx="835224" cy="542591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017604C6-CAEB-4A4C-AA8F-FD5DA8A380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24"/>
          <a:stretch/>
        </p:blipFill>
        <p:spPr>
          <a:xfrm>
            <a:off x="9039523" y="744792"/>
            <a:ext cx="2826421" cy="2002755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FC72AD00-9C52-481C-B92F-61B0556DB9EB}"/>
              </a:ext>
            </a:extLst>
          </p:cNvPr>
          <p:cNvSpPr txBox="1"/>
          <p:nvPr/>
        </p:nvSpPr>
        <p:spPr>
          <a:xfrm>
            <a:off x="9039523" y="1515336"/>
            <a:ext cx="2815772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chemeClr val="bg1"/>
                </a:solidFill>
                <a:cs typeface="Sultan bold" pitchFamily="2" charset="-78"/>
              </a:rPr>
              <a:t>لتغيير ابعاد أو دقة الشاشة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55C1D50C-BCC8-400C-8DE2-DB089A137E15}"/>
              </a:ext>
            </a:extLst>
          </p:cNvPr>
          <p:cNvSpPr txBox="1"/>
          <p:nvPr/>
        </p:nvSpPr>
        <p:spPr>
          <a:xfrm>
            <a:off x="7366053" y="2956292"/>
            <a:ext cx="4347387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cs typeface="Sultan bold" pitchFamily="2" charset="-78"/>
              </a:rPr>
              <a:t>تتكون الصورة من نقاط ملونة صغيرة يطلق عليها البكسل , عند وضع هذا النقاط جنباً الى جنب تتكون الصورة .</a:t>
            </a:r>
          </a:p>
          <a:p>
            <a:pPr algn="ctr"/>
            <a:r>
              <a:rPr lang="ar-SA" sz="2400" dirty="0">
                <a:cs typeface="Sultan bold" pitchFamily="2" charset="-78"/>
              </a:rPr>
              <a:t>ربما سمعت بمصطلح دقة الصورة والذي يشير الى دقة الصورة او دقة الكاميرا الرقمية أو غيرها من الادوات المتعلقة بالصور والفيديو .</a:t>
            </a:r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6395776-6E45-434F-A7A9-26C4179EB0D9}"/>
              </a:ext>
            </a:extLst>
          </p:cNvPr>
          <p:cNvGrpSpPr/>
          <p:nvPr/>
        </p:nvGrpSpPr>
        <p:grpSpPr>
          <a:xfrm>
            <a:off x="233992" y="486670"/>
            <a:ext cx="7132061" cy="5961304"/>
            <a:chOff x="233992" y="486670"/>
            <a:chExt cx="7132061" cy="5961304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2175AA1A-AF47-4023-945A-8BA348E4B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3992" y="486670"/>
              <a:ext cx="7132061" cy="5961304"/>
            </a:xfrm>
            <a:prstGeom prst="rect">
              <a:avLst/>
            </a:prstGeom>
          </p:spPr>
        </p:pic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2087860D-8992-498A-BCEA-4E241C71A92F}"/>
                </a:ext>
              </a:extLst>
            </p:cNvPr>
            <p:cNvSpPr/>
            <p:nvPr/>
          </p:nvSpPr>
          <p:spPr>
            <a:xfrm>
              <a:off x="4670474" y="486670"/>
              <a:ext cx="2588455" cy="2636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70206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6" name="قلب الصفحة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1308</TotalTime>
  <Words>944</Words>
  <Application>Microsoft Office PowerPoint</Application>
  <PresentationFormat>شاشة عريضة</PresentationFormat>
  <Paragraphs>139</Paragraphs>
  <Slides>31</Slides>
  <Notes>1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31</vt:i4>
      </vt:variant>
    </vt:vector>
  </HeadingPairs>
  <TitlesOfParts>
    <vt:vector size="43" baseType="lpstr">
      <vt:lpstr>A Jannat LT</vt:lpstr>
      <vt:lpstr>Arial</vt:lpstr>
      <vt:lpstr>Barlow Semi Condensed</vt:lpstr>
      <vt:lpstr>Barlow Semi Condensed Medium</vt:lpstr>
      <vt:lpstr>Calibri</vt:lpstr>
      <vt:lpstr>Calibri Light</vt:lpstr>
      <vt:lpstr>Courier New</vt:lpstr>
      <vt:lpstr>Sultan bold</vt:lpstr>
      <vt:lpstr>Times New Roman</vt:lpstr>
      <vt:lpstr>Wingdings</vt:lpstr>
      <vt:lpstr>Yakout Linotype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abeer saleh</dc:creator>
  <cp:lastModifiedBy>abeer saleh</cp:lastModifiedBy>
  <cp:revision>96</cp:revision>
  <dcterms:created xsi:type="dcterms:W3CDTF">2021-12-07T20:34:41Z</dcterms:created>
  <dcterms:modified xsi:type="dcterms:W3CDTF">2022-12-31T11:42:28Z</dcterms:modified>
</cp:coreProperties>
</file>