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8" r:id="rId3"/>
    <p:sldId id="299" r:id="rId4"/>
    <p:sldId id="268" r:id="rId5"/>
    <p:sldId id="286" r:id="rId6"/>
    <p:sldId id="292" r:id="rId7"/>
    <p:sldId id="280" r:id="rId8"/>
    <p:sldId id="266" r:id="rId9"/>
    <p:sldId id="269" r:id="rId10"/>
    <p:sldId id="270" r:id="rId11"/>
    <p:sldId id="272" r:id="rId12"/>
    <p:sldId id="273" r:id="rId13"/>
    <p:sldId id="274" r:id="rId14"/>
    <p:sldId id="281" r:id="rId15"/>
    <p:sldId id="282" r:id="rId16"/>
    <p:sldId id="283" r:id="rId17"/>
    <p:sldId id="284" r:id="rId18"/>
    <p:sldId id="294" r:id="rId19"/>
    <p:sldId id="295" r:id="rId20"/>
    <p:sldId id="296" r:id="rId21"/>
    <p:sldId id="297" r:id="rId22"/>
    <p:sldId id="288" r:id="rId23"/>
    <p:sldId id="287" r:id="rId24"/>
    <p:sldId id="291" r:id="rId25"/>
    <p:sldId id="298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ABF6"/>
    <a:srgbClr val="007ACC"/>
    <a:srgbClr val="EAE5E2"/>
    <a:srgbClr val="BDD7EE"/>
    <a:srgbClr val="3F83CA"/>
    <a:srgbClr val="E04F5F"/>
    <a:srgbClr val="FE7E73"/>
    <a:srgbClr val="25B6D2"/>
    <a:srgbClr val="474AF1"/>
    <a:srgbClr val="7676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نمط متوسط 3 - تميي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8C77E7-64B4-4400-899C-E60480FA7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9C67E2D-0BD6-4731-8312-B0459722E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087E2CC-7D25-4CDA-851D-A589BDFF6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8B50-5677-4BF0-8E42-62F148C5DB96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9C17B20-AA1B-4541-9EFF-88D30239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3073750-9041-41D8-A0E5-479442A74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96FA-BC9A-4205-935A-777A452EE2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2872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DD1E69-C0D6-47B0-9593-40E92AB38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AB4509E-5CD2-4DC0-8ED8-F8902E495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E0DB207-0DB9-435A-BE37-0A91BC895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8B50-5677-4BF0-8E42-62F148C5DB96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50BBD4-B6DA-4F3C-BA83-DD5BEB10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8D2EA24-E21A-41FE-95FC-E73F3B7C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96FA-BC9A-4205-935A-777A452EE2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1022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16B8695-D440-4F2F-B8CE-45E0F6FAB9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8235223-15CC-48BB-95E9-5BB001F19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D9E082B-4A8E-447B-BD04-4243A4B71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8B50-5677-4BF0-8E42-62F148C5DB96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1C2B09-F7CA-4B98-8BA0-3564AF8E8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413C95F-33D9-4741-8992-D844FAF1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96FA-BC9A-4205-935A-777A452EE2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528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CA64E4-AA1A-4AD8-B52C-61B1CBB35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6E8F009-B674-4D53-ADBA-44811B104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F2DCAA-044E-45AF-BB4A-AF499ABC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8B50-5677-4BF0-8E42-62F148C5DB96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99F72B-EECF-475C-8A34-4D2144BD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009194B-5EBE-4F1E-9D4A-0AA3EC3C7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96FA-BC9A-4205-935A-777A452EE2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5053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ECDEB2-9CDA-407B-90CC-8729791B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F070635-AF9B-462B-A63A-72C48BB1C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A4D39D-FEDF-4F2D-9234-08F2F012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8B50-5677-4BF0-8E42-62F148C5DB96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4C696E-DDB5-4DAF-A2EB-7B2DB96B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0F6767-7FCF-4DD7-9EB5-4FF387166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96FA-BC9A-4205-935A-777A452EE2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2647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67118E-9B77-411D-B7E7-E214566F6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E29FAF-1B77-452D-B0D3-32D41B8F7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C055505-06BE-4F1A-9378-A0413AD3F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8C0B09E-2D55-4F53-8C54-910099CB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8B50-5677-4BF0-8E42-62F148C5DB96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CB92E14-3C2B-45C1-93CA-6014256F9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AD52FC8-CAC7-40D6-9127-C9EC29D9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96FA-BC9A-4205-935A-777A452EE2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001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C516C6-8FC2-45DB-AEE7-7DB74121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FDCFBC6-337C-45A1-BF76-44AB8471D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F4287D2-CD3B-490E-AD51-37E14E8F0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28B9A43-7A5B-4514-BCB0-5E10DE20CB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D668321-046A-451C-8113-7F2023F25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BC83B03-3B21-4A6C-A67C-BBAD472B0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8B50-5677-4BF0-8E42-62F148C5DB96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A86137E-E390-4492-BA02-E900029BD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BE95948-40F8-4FD0-A2A1-FACB86F5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96FA-BC9A-4205-935A-777A452EE2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626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D69EDF-4148-42E2-8293-359999B9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C282A3C-D58B-4A17-870F-380435D5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8B50-5677-4BF0-8E42-62F148C5DB96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6C50CFF-5C1D-48C6-9FA5-942D17AED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6F58B04-AFE4-4469-B2B8-BB0AAF1B9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96FA-BC9A-4205-935A-777A452EE2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8051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366B5BD-103A-4C5B-969A-2F773B4C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8B50-5677-4BF0-8E42-62F148C5DB96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35A9691-80E0-4F33-951B-32A6F344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B3279A4-9D82-403C-8F87-06144A65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96FA-BC9A-4205-935A-777A452EE2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44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BD3580-451C-4D36-AA37-5F8196781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EA36C63-DD42-473F-8FA7-46C04A983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D3CE0D5-6E31-4751-A944-820AD44E5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79A242F-8B1C-458D-AC49-BD33EFE32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8B50-5677-4BF0-8E42-62F148C5DB96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49932AF-5812-4DDC-B15F-445FD3CA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DB815E-C42D-4587-A238-F48DE399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96FA-BC9A-4205-935A-777A452EE2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3555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92BCC9-EB9E-44EB-9AD4-C34FAE1E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D05DC24-0D15-4555-B520-486931484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D9E8B5A-54DB-433A-B154-083D840C3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34805CF-005A-4370-A2AE-A5F070AD1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8B50-5677-4BF0-8E42-62F148C5DB96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2B5CB83-0EB0-4F1D-B8E3-F76FB6FB5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2F3F93D-D720-4A3E-880E-BD732505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96FA-BC9A-4205-935A-777A452EE2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4044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1E70B17-D5B6-454D-AA6D-239943AE6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D5BF065-0664-4A5D-921F-64D40F6D8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25AC166-8DF8-4145-BFBE-BB1E8A6BB9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E8B50-5677-4BF0-8E42-62F148C5DB96}" type="datetimeFigureOut">
              <a:rPr lang="ar-SA" smtClean="0"/>
              <a:t>24/05/44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B690D92-8146-4790-822B-EDC20BC98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5FD451A-90CF-449A-BE94-974B883ED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696FA-BC9A-4205-935A-777A452EE2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029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3" name="قلب الصفحة.wav"/>
          </p:stSnd>
        </p:sndAc>
      </p:transition>
    </mc:Choice>
    <mc:Fallback xmlns="">
      <p:transition spd="slow">
        <p:fade/>
        <p:sndAc>
          <p:stSnd>
            <p:snd r:embed="rId14" name="قلب الصفحة.wav"/>
          </p:stSnd>
        </p:sndAc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20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yserver.gr/comments,php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yserver.gr/comments,php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2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tmp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hyperlink" Target="http://www.myserver.gr/comments,php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mp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mp"/><Relationship Id="rId3" Type="http://schemas.openxmlformats.org/officeDocument/2006/relationships/image" Target="../media/image1.png"/><Relationship Id="rId7" Type="http://schemas.openxmlformats.org/officeDocument/2006/relationships/image" Target="../media/image24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yserver.gr/comments,php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hyperlink" Target="http://www.myserver.gr/comments,php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tmp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2.wav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2.wav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2.wav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2.wav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audio" Target="../media/audio1.wav"/><Relationship Id="rId5" Type="http://schemas.openxmlformats.org/officeDocument/2006/relationships/image" Target="../media/image5.svg"/><Relationship Id="rId10" Type="http://schemas.openxmlformats.org/officeDocument/2006/relationships/image" Target="../media/image30.sv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12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34.svg"/><Relationship Id="rId5" Type="http://schemas.openxmlformats.org/officeDocument/2006/relationships/image" Target="../media/image1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hyperlink" Target="https://www.w3schools.com/" TargetMode="External"/><Relationship Id="rId1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de.visualstudio.com/" TargetMode="External"/><Relationship Id="rId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5A726B4-E180-47B2-9BBF-6B6562D6C7EF}"/>
              </a:ext>
            </a:extLst>
          </p:cNvPr>
          <p:cNvSpPr/>
          <p:nvPr/>
        </p:nvSpPr>
        <p:spPr>
          <a:xfrm>
            <a:off x="5173862" y="2824552"/>
            <a:ext cx="7270185" cy="808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dirty="0">
              <a:solidFill>
                <a:srgbClr val="8CB624"/>
              </a:solidFill>
              <a:latin typeface="JF Flat" panose="02000500000000000000" pitchFamily="50" charset="-78"/>
              <a:cs typeface="Sultan bold" pitchFamily="2" charset="-78"/>
            </a:endParaRPr>
          </a:p>
        </p:txBody>
      </p:sp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2CAECD3-622B-424C-B585-6CB7744761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6" r="19289"/>
          <a:stretch/>
        </p:blipFill>
        <p:spPr>
          <a:xfrm>
            <a:off x="237362" y="1540829"/>
            <a:ext cx="7713318" cy="4562801"/>
          </a:xfrm>
          <a:prstGeom prst="rect">
            <a:avLst/>
          </a:prstGeom>
        </p:spPr>
      </p:pic>
      <p:pic>
        <p:nvPicPr>
          <p:cNvPr id="9" name="صورة 8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2CEC920B-5947-48D9-86E9-0DE35604177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AE5E2"/>
              </a:clrFrom>
              <a:clrTo>
                <a:srgbClr val="EAE5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24" y="2921265"/>
            <a:ext cx="5502372" cy="3786359"/>
          </a:xfrm>
          <a:prstGeom prst="roundRect">
            <a:avLst/>
          </a:prstGeom>
        </p:spPr>
      </p:pic>
      <p:pic>
        <p:nvPicPr>
          <p:cNvPr id="13" name="رسم 12" descr="خانة الاختيار مشطوبة مع تعبئة خالصة">
            <a:extLst>
              <a:ext uri="{FF2B5EF4-FFF2-40B4-BE49-F238E27FC236}">
                <a16:creationId xmlns:a16="http://schemas.microsoft.com/office/drawing/2014/main" id="{5275024A-A44D-452F-95C3-BD32F1752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1F1BAC82-961E-4904-94FA-43FCB7A0A344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3C056830-1BD1-47F3-9E1A-21E2D63E7064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15015FD6-4ADE-4A37-8C84-5E438DE10B93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079B5FA2-616C-4468-A1A7-AE7079C7086A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764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A64A39A0-00DD-4F63-A9B4-BBF3A93F2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486" y="3122634"/>
            <a:ext cx="5604402" cy="118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1" eaLnBrk="1" hangingPunct="1">
              <a:defRPr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عندما نرى نموذجا في صفحة ويب، ستلاحظ وجود مربعات الإدخال والخيارات وجميعها تنفذ بلغة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.HTML</a:t>
            </a:r>
          </a:p>
          <a:p>
            <a:pPr algn="ctr" rtl="1" eaLnBrk="1" hangingPunct="1">
              <a:defRPr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عندما يملأ المستخدم النموذج ويضغط على زر الإرسال، يجري إرسال المعلومات إلى الخادم للمعالجة أو للحفظ.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0EBC537-D8D6-4920-B060-7A2A4999FA80}"/>
              </a:ext>
            </a:extLst>
          </p:cNvPr>
          <p:cNvSpPr txBox="1"/>
          <p:nvPr/>
        </p:nvSpPr>
        <p:spPr>
          <a:xfrm>
            <a:off x="3332552" y="566430"/>
            <a:ext cx="7823128" cy="665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SA" sz="3600" dirty="0">
                <a:latin typeface="JF Flat" panose="02000500000000000000" pitchFamily="50" charset="-78"/>
                <a:cs typeface="Sultan bold" pitchFamily="2" charset="-78"/>
              </a:rPr>
              <a:t>كيفية عمل النموذج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E71C86B-5E1B-40CC-B0F5-018FDC2BB05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461" y="1289584"/>
            <a:ext cx="6586012" cy="4863021"/>
          </a:xfrm>
          <a:prstGeom prst="rect">
            <a:avLst/>
          </a:prstGeom>
        </p:spPr>
      </p:pic>
      <p:pic>
        <p:nvPicPr>
          <p:cNvPr id="16" name="رسم 15" descr="خانة الاختيار مشطوبة مع تعبئة خالصة">
            <a:extLst>
              <a:ext uri="{FF2B5EF4-FFF2-40B4-BE49-F238E27FC236}">
                <a16:creationId xmlns:a16="http://schemas.microsoft.com/office/drawing/2014/main" id="{EDD9591E-0EDF-468D-889A-E71BA4939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2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7695834" y="531761"/>
            <a:ext cx="35671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cs typeface="Sultan bold" pitchFamily="2" charset="-78"/>
              </a:rPr>
              <a:t>بنية النموذج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473994-8FDF-474F-B2B5-3249A7B4C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08" y="2958335"/>
            <a:ext cx="11834688" cy="123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1" eaLnBrk="1" hangingPunct="1">
              <a:defRPr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يحتوي النموذج على عناصر تحكم متعددة، و يجمع كل منها معلومات مختلفة. </a:t>
            </a:r>
          </a:p>
          <a:p>
            <a:pPr algn="ctr" rtl="1" eaLnBrk="1" hangingPunct="1">
              <a:defRPr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توجد عناصر التحكم بالنماذج داخل وسم </a:t>
            </a:r>
            <a:r>
              <a:rPr lang="en-US" sz="3600" b="1" dirty="0">
                <a:solidFill>
                  <a:srgbClr val="E04F5F"/>
                </a:solidFill>
                <a:latin typeface="Calibri" panose="020F0502020204030204" pitchFamily="34" charset="0"/>
                <a:cs typeface="Sultan bold" pitchFamily="2" charset="-78"/>
              </a:rPr>
              <a:t>&lt; form&gt;</a:t>
            </a:r>
            <a:r>
              <a:rPr lang="ar-SA" sz="3600" b="1" dirty="0">
                <a:solidFill>
                  <a:srgbClr val="E04F5F"/>
                </a:solidFill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ويتطلب كل وسم سمة مميزة.</a:t>
            </a:r>
          </a:p>
          <a:p>
            <a:pPr algn="ctr" rtl="1" eaLnBrk="1" hangingPunct="1">
              <a:defRPr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تستقبل السمة قيمة هي عنوان الارتباط التشعبي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URL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للصفحة الموجودة على الخادم التي تستقبل معلومات من النموذج عند إرسالها.</a:t>
            </a:r>
          </a:p>
          <a:p>
            <a:pPr algn="ctr" rtl="1" eaLnBrk="1" hangingPunct="1">
              <a:defRPr/>
            </a:pPr>
            <a:endParaRPr lang="ar-SA" sz="2800" dirty="0">
              <a:solidFill>
                <a:srgbClr val="FE7E73"/>
              </a:solidFill>
              <a:latin typeface="Calibri" panose="020F0502020204030204" pitchFamily="34" charset="0"/>
              <a:cs typeface="Sultan bold" pitchFamily="2" charset="-78"/>
            </a:endParaRPr>
          </a:p>
          <a:p>
            <a:pPr algn="ctr" rtl="1" eaLnBrk="1" hangingPunct="1">
              <a:defRPr/>
            </a:pPr>
            <a:endParaRPr lang="ar-SA" sz="2800" dirty="0">
              <a:solidFill>
                <a:srgbClr val="FE7E73"/>
              </a:solidFill>
              <a:latin typeface="Calibri" panose="020F0502020204030204" pitchFamily="34" charset="0"/>
              <a:cs typeface="Sultan bold" pitchFamily="2" charset="-78"/>
            </a:endParaRPr>
          </a:p>
          <a:p>
            <a:pPr algn="ctr" rtl="1" eaLnBrk="1" hangingPunct="1">
              <a:defRPr/>
            </a:pPr>
            <a:endParaRPr lang="ar-SA" sz="2800" dirty="0">
              <a:solidFill>
                <a:srgbClr val="FE7E73"/>
              </a:solidFill>
              <a:latin typeface="Calibri" panose="020F0502020204030204" pitchFamily="34" charset="0"/>
              <a:cs typeface="Sultan bold" pitchFamily="2" charset="-78"/>
            </a:endParaRPr>
          </a:p>
          <a:p>
            <a:pPr algn="ctr" rtl="1" eaLnBrk="1" hangingPunct="1">
              <a:defRPr/>
            </a:pPr>
            <a:endParaRPr lang="ar-SA" sz="2800" dirty="0">
              <a:solidFill>
                <a:srgbClr val="FE7E73"/>
              </a:solidFill>
              <a:latin typeface="Calibri" panose="020F0502020204030204" pitchFamily="34" charset="0"/>
              <a:cs typeface="Sultan bold" pitchFamily="2" charset="-78"/>
            </a:endParaRPr>
          </a:p>
          <a:p>
            <a:pPr algn="ctr" rtl="1" eaLnBrk="1" hangingPunct="1">
              <a:defRPr/>
            </a:pPr>
            <a:r>
              <a:rPr lang="ar-SA" sz="2800" dirty="0">
                <a:solidFill>
                  <a:srgbClr val="E04F5F"/>
                </a:solidFill>
                <a:latin typeface="Calibri" panose="020F0502020204030204" pitchFamily="34" charset="0"/>
                <a:cs typeface="Sultan bold" pitchFamily="2" charset="-78"/>
              </a:rPr>
              <a:t>على سبيل المثال: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2BBF1E3F-B1C0-447A-846B-8CC13EBE4C03}"/>
              </a:ext>
            </a:extLst>
          </p:cNvPr>
          <p:cNvSpPr/>
          <p:nvPr/>
        </p:nvSpPr>
        <p:spPr>
          <a:xfrm>
            <a:off x="580175" y="5648176"/>
            <a:ext cx="11031649" cy="532459"/>
          </a:xfrm>
          <a:prstGeom prst="roundRect">
            <a:avLst>
              <a:gd name="adj" fmla="val 50000"/>
            </a:avLst>
          </a:prstGeom>
          <a:solidFill>
            <a:srgbClr val="25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&lt;form</a:t>
            </a:r>
            <a:r>
              <a:rPr lang="nn-NO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action="</a:t>
            </a:r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n-NO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https://www.myserver.org/comments.php"&gt;</a:t>
            </a:r>
            <a:endParaRPr lang="ar-SA" sz="28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A5D3A7C6-1471-416E-BC3D-D25A4035F987}"/>
              </a:ext>
            </a:extLst>
          </p:cNvPr>
          <p:cNvGrpSpPr/>
          <p:nvPr/>
        </p:nvGrpSpPr>
        <p:grpSpPr>
          <a:xfrm>
            <a:off x="2966331" y="2959670"/>
            <a:ext cx="2252783" cy="2530723"/>
            <a:chOff x="4065141" y="2770350"/>
            <a:chExt cx="1919123" cy="2247859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FD45FEB7-F3EA-4A45-B3CB-A44884CA30E2}"/>
                </a:ext>
              </a:extLst>
            </p:cNvPr>
            <p:cNvGrpSpPr/>
            <p:nvPr/>
          </p:nvGrpSpPr>
          <p:grpSpPr>
            <a:xfrm>
              <a:off x="5097780" y="3415397"/>
              <a:ext cx="886484" cy="886484"/>
              <a:chOff x="6324600" y="3002086"/>
              <a:chExt cx="886484" cy="886484"/>
            </a:xfrm>
          </p:grpSpPr>
          <p:sp>
            <p:nvSpPr>
              <p:cNvPr id="25" name="شكل بيضاوي 24">
                <a:extLst>
                  <a:ext uri="{FF2B5EF4-FFF2-40B4-BE49-F238E27FC236}">
                    <a16:creationId xmlns:a16="http://schemas.microsoft.com/office/drawing/2014/main" id="{B07C74E0-DA4C-486E-B9FE-E9BAD01DEE9A}"/>
                  </a:ext>
                </a:extLst>
              </p:cNvPr>
              <p:cNvSpPr/>
              <p:nvPr/>
            </p:nvSpPr>
            <p:spPr>
              <a:xfrm>
                <a:off x="6324600" y="3002086"/>
                <a:ext cx="886484" cy="886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AAC1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27" name="Picture 4" descr="Paper Text Clip Art at Clker.com - vector clip art online, royalty free &amp;amp;  public domain">
                <a:extLst>
                  <a:ext uri="{FF2B5EF4-FFF2-40B4-BE49-F238E27FC236}">
                    <a16:creationId xmlns:a16="http://schemas.microsoft.com/office/drawing/2014/main" id="{0662AF68-6C00-416D-BBE2-897216B4DB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4709" y="3088849"/>
                <a:ext cx="686267" cy="681692"/>
              </a:xfrm>
              <a:prstGeom prst="rect">
                <a:avLst/>
              </a:prstGeom>
              <a:noFill/>
              <a:ln>
                <a:solidFill>
                  <a:srgbClr val="AAC1CE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3119775C-735B-4E30-963C-030E0CFD94D0}"/>
                </a:ext>
              </a:extLst>
            </p:cNvPr>
            <p:cNvGrpSpPr/>
            <p:nvPr/>
          </p:nvGrpSpPr>
          <p:grpSpPr>
            <a:xfrm>
              <a:off x="4119227" y="2770350"/>
              <a:ext cx="776472" cy="776472"/>
              <a:chOff x="4112854" y="2784648"/>
              <a:chExt cx="776472" cy="776472"/>
            </a:xfrm>
          </p:grpSpPr>
          <p:sp>
            <p:nvSpPr>
              <p:cNvPr id="21" name="شكل بيضاوي 20">
                <a:extLst>
                  <a:ext uri="{FF2B5EF4-FFF2-40B4-BE49-F238E27FC236}">
                    <a16:creationId xmlns:a16="http://schemas.microsoft.com/office/drawing/2014/main" id="{9875DA60-C68E-469F-BA9E-8AD216BD436C}"/>
                  </a:ext>
                </a:extLst>
              </p:cNvPr>
              <p:cNvSpPr/>
              <p:nvPr/>
            </p:nvSpPr>
            <p:spPr>
              <a:xfrm>
                <a:off x="4112854" y="2784648"/>
                <a:ext cx="776472" cy="77647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AAC1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22" name="Picture 6" descr="Database Icon Stock Illustration - Download Image Now - iStock">
                <a:extLst>
                  <a:ext uri="{FF2B5EF4-FFF2-40B4-BE49-F238E27FC236}">
                    <a16:creationId xmlns:a16="http://schemas.microsoft.com/office/drawing/2014/main" id="{D061A40D-FEEA-4C17-BCDF-DBAF8D4C3C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91" t="25129" r="20826" b="24114"/>
              <a:stretch/>
            </p:blipFill>
            <p:spPr bwMode="auto">
              <a:xfrm>
                <a:off x="4202890" y="2924175"/>
                <a:ext cx="596401" cy="505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8" name="موصل: على شكل مرفق 17">
              <a:extLst>
                <a:ext uri="{FF2B5EF4-FFF2-40B4-BE49-F238E27FC236}">
                  <a16:creationId xmlns:a16="http://schemas.microsoft.com/office/drawing/2014/main" id="{373A49E4-9AB7-407C-8418-B4C431F56113}"/>
                </a:ext>
              </a:extLst>
            </p:cNvPr>
            <p:cNvCxnSpPr>
              <a:cxnSpLocks/>
              <a:stCxn id="21" idx="6"/>
              <a:endCxn id="25" idx="0"/>
            </p:cNvCxnSpPr>
            <p:nvPr/>
          </p:nvCxnSpPr>
          <p:spPr>
            <a:xfrm>
              <a:off x="4895699" y="3158586"/>
              <a:ext cx="645323" cy="256811"/>
            </a:xfrm>
            <a:prstGeom prst="bentConnector2">
              <a:avLst/>
            </a:prstGeom>
            <a:ln w="28575">
              <a:solidFill>
                <a:srgbClr val="AAC1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موصل: على شكل مرفق 18">
              <a:extLst>
                <a:ext uri="{FF2B5EF4-FFF2-40B4-BE49-F238E27FC236}">
                  <a16:creationId xmlns:a16="http://schemas.microsoft.com/office/drawing/2014/main" id="{509FE2EA-B145-4381-B51C-A6E79991D1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5698" y="4301881"/>
              <a:ext cx="645323" cy="256811"/>
            </a:xfrm>
            <a:prstGeom prst="bentConnector2">
              <a:avLst/>
            </a:prstGeom>
            <a:ln w="28575">
              <a:solidFill>
                <a:srgbClr val="AAC1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Form - Free web icons">
              <a:extLst>
                <a:ext uri="{FF2B5EF4-FFF2-40B4-BE49-F238E27FC236}">
                  <a16:creationId xmlns:a16="http://schemas.microsoft.com/office/drawing/2014/main" id="{6492CCD9-16A7-4855-BDEA-190E2461A1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5141" y="3601828"/>
              <a:ext cx="1241259" cy="1416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رسم 27" descr="خانة الاختيار مشطوبة مع تعبئة خالصة">
            <a:extLst>
              <a:ext uri="{FF2B5EF4-FFF2-40B4-BE49-F238E27FC236}">
                <a16:creationId xmlns:a16="http://schemas.microsoft.com/office/drawing/2014/main" id="{18F926FA-B1CA-4FE4-9E5D-F74C5FA6AA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0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7666892" y="563493"/>
            <a:ext cx="35961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cs typeface="Sultan bold" pitchFamily="2" charset="-78"/>
              </a:rPr>
              <a:t>وسم </a:t>
            </a:r>
            <a:r>
              <a:rPr lang="en-US" sz="3600" b="1" dirty="0">
                <a:cs typeface="Sultan bold" pitchFamily="2" charset="-78"/>
              </a:rPr>
              <a:t>&lt;input &gt;</a:t>
            </a:r>
            <a:endParaRPr lang="ar-SA" sz="3600" b="1" dirty="0">
              <a:cs typeface="Sultan bold" pitchFamily="2" charset="-78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88D3CEFA-0D3F-4115-8971-8F353F3C9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60" y="1650644"/>
            <a:ext cx="11534784" cy="5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1" eaLnBrk="1" hangingPunct="1">
              <a:defRPr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يُستخدم وسم </a:t>
            </a:r>
            <a:r>
              <a:rPr lang="en-US" sz="3600" b="1" dirty="0">
                <a:solidFill>
                  <a:srgbClr val="E04F5F"/>
                </a:solidFill>
                <a:latin typeface="Calibri" panose="020F0502020204030204" pitchFamily="34" charset="0"/>
                <a:cs typeface="Sultan bold" pitchFamily="2" charset="-78"/>
              </a:rPr>
              <a:t>&lt;input&gt;</a:t>
            </a:r>
            <a:r>
              <a:rPr lang="ar-SA" sz="3600" b="1" dirty="0">
                <a:solidFill>
                  <a:srgbClr val="E04F5F"/>
                </a:solidFill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للتحكم بعناصر النموذج، والتي يمكن عرضها بطرق مختلفة اعتماداً على نوع السمة. يستعرض الجدول التالي بعضها:</a:t>
            </a:r>
          </a:p>
        </p:txBody>
      </p:sp>
      <p:graphicFrame>
        <p:nvGraphicFramePr>
          <p:cNvPr id="2" name="جدول 8">
            <a:extLst>
              <a:ext uri="{FF2B5EF4-FFF2-40B4-BE49-F238E27FC236}">
                <a16:creationId xmlns:a16="http://schemas.microsoft.com/office/drawing/2014/main" id="{C2EA0BF5-879D-4435-892B-19A868153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753165"/>
              </p:ext>
            </p:extLst>
          </p:nvPr>
        </p:nvGraphicFramePr>
        <p:xfrm>
          <a:off x="562371" y="2557443"/>
          <a:ext cx="11084362" cy="4006350"/>
        </p:xfrm>
        <a:graphic>
          <a:graphicData uri="http://schemas.openxmlformats.org/drawingml/2006/table">
            <a:tbl>
              <a:tblPr rtl="1" firstRow="1" bandRow="1">
                <a:tableStyleId>{74C1A8A3-306A-4EB7-A6B1-4F7E0EB9C5D6}</a:tableStyleId>
              </a:tblPr>
              <a:tblGrid>
                <a:gridCol w="6922884">
                  <a:extLst>
                    <a:ext uri="{9D8B030D-6E8A-4147-A177-3AD203B41FA5}">
                      <a16:colId xmlns:a16="http://schemas.microsoft.com/office/drawing/2014/main" val="4183867266"/>
                    </a:ext>
                  </a:extLst>
                </a:gridCol>
                <a:gridCol w="4161478">
                  <a:extLst>
                    <a:ext uri="{9D8B030D-6E8A-4147-A177-3AD203B41FA5}">
                      <a16:colId xmlns:a16="http://schemas.microsoft.com/office/drawing/2014/main" val="2069952894"/>
                    </a:ext>
                  </a:extLst>
                </a:gridCol>
              </a:tblGrid>
              <a:tr h="431365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cs typeface="Sultan bold" pitchFamily="2" charset="-78"/>
                        </a:rPr>
                        <a:t>الوصف</a:t>
                      </a:r>
                    </a:p>
                  </a:txBody>
                  <a:tcPr>
                    <a:solidFill>
                      <a:srgbClr val="25B6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cs typeface="Sultan bold" pitchFamily="2" charset="-78"/>
                        </a:rPr>
                        <a:t>المسار</a:t>
                      </a:r>
                    </a:p>
                  </a:txBody>
                  <a:tcPr>
                    <a:solidFill>
                      <a:srgbClr val="25B6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079539"/>
                  </a:ext>
                </a:extLst>
              </a:tr>
              <a:tr h="475870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0" dirty="0">
                          <a:cs typeface="Sultan bold" pitchFamily="2" charset="-78"/>
                        </a:rPr>
                        <a:t>ينشئ سطراً واحداً مخصصاً من النص</a:t>
                      </a:r>
                      <a:r>
                        <a:rPr lang="en-US" sz="2400" b="0" dirty="0">
                          <a:cs typeface="Sultan bold" pitchFamily="2" charset="-78"/>
                        </a:rPr>
                        <a:t> .</a:t>
                      </a:r>
                      <a:endParaRPr lang="ar-SA" sz="24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800" b="1" dirty="0">
                          <a:cs typeface="Sultan bold" pitchFamily="2" charset="-78"/>
                        </a:rPr>
                        <a:t>&lt;input type=“text”&gt;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434875"/>
                  </a:ext>
                </a:extLst>
              </a:tr>
              <a:tr h="776457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0" dirty="0">
                          <a:cs typeface="Sultan bold" pitchFamily="2" charset="-78"/>
                        </a:rPr>
                        <a:t>ينشئ سطراً واحداً من النص مع إمكانية إخفاء النص واستخدامه مع كلمة مرور</a:t>
                      </a:r>
                      <a:r>
                        <a:rPr lang="en-US" sz="2400" b="0" dirty="0">
                          <a:cs typeface="Sultan bold" pitchFamily="2" charset="-78"/>
                        </a:rPr>
                        <a:t>.</a:t>
                      </a:r>
                      <a:endParaRPr lang="ar-SA" sz="24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800" b="1" dirty="0">
                          <a:cs typeface="Sultan bold" pitchFamily="2" charset="-78"/>
                        </a:rPr>
                        <a:t>&lt;input type=“password”&gt;</a:t>
                      </a:r>
                    </a:p>
                    <a:p>
                      <a:pPr algn="ctr" rtl="1"/>
                      <a:endParaRPr lang="ar-SA" sz="2800" b="1" dirty="0">
                        <a:cs typeface="Sultan 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24909"/>
                  </a:ext>
                </a:extLst>
              </a:tr>
              <a:tr h="776457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0" dirty="0">
                          <a:cs typeface="Sultan bold" pitchFamily="2" charset="-78"/>
                        </a:rPr>
                        <a:t>ينشئ سطراً واحداً مخصصاً للبريد الإلكتروني مع ميزة التحقق من كتابة البريد الإلكتروني بشكل صحيح</a:t>
                      </a:r>
                      <a:r>
                        <a:rPr lang="en-US" sz="2400" b="0" dirty="0">
                          <a:cs typeface="Sultan bold" pitchFamily="2" charset="-78"/>
                        </a:rPr>
                        <a:t>.</a:t>
                      </a:r>
                      <a:endParaRPr lang="ar-SA" sz="24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800" b="1" dirty="0">
                          <a:cs typeface="Sultan bold" pitchFamily="2" charset="-78"/>
                        </a:rPr>
                        <a:t>&lt;input type=“email”&gt;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224536"/>
                  </a:ext>
                </a:extLst>
              </a:tr>
              <a:tr h="488070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0" dirty="0">
                          <a:cs typeface="Sultan bold" pitchFamily="2" charset="-78"/>
                        </a:rPr>
                        <a:t>ينشئ زر الموافقة على الإرسال إلى الخادم</a:t>
                      </a:r>
                      <a:r>
                        <a:rPr lang="en-US" sz="2400" b="0" dirty="0">
                          <a:cs typeface="Sultan bold" pitchFamily="2" charset="-78"/>
                        </a:rPr>
                        <a:t>.</a:t>
                      </a:r>
                      <a:endParaRPr lang="ar-SA" sz="24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800" b="1" dirty="0">
                          <a:cs typeface="Sultan bold" pitchFamily="2" charset="-78"/>
                        </a:rPr>
                        <a:t>&lt;input type=“submit”&gt;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280022"/>
                  </a:ext>
                </a:extLst>
              </a:tr>
              <a:tr h="744990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0" dirty="0">
                          <a:cs typeface="Sultan bold" pitchFamily="2" charset="-78"/>
                        </a:rPr>
                        <a:t>يحدد زر الاختيار من متعدد ويمكن للمستخدم تحديد خيار واحد فقط</a:t>
                      </a:r>
                      <a:r>
                        <a:rPr lang="en-US" sz="2400" b="0" dirty="0">
                          <a:cs typeface="Sultan bold" pitchFamily="2" charset="-78"/>
                        </a:rPr>
                        <a:t>.</a:t>
                      </a:r>
                      <a:endParaRPr lang="ar-SA" sz="24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800" b="1" dirty="0">
                          <a:cs typeface="Sultan bold" pitchFamily="2" charset="-78"/>
                        </a:rPr>
                        <a:t>&lt;input type=“radio”&gt;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032947"/>
                  </a:ext>
                </a:extLst>
              </a:tr>
            </a:tbl>
          </a:graphicData>
        </a:graphic>
      </p:graphicFrame>
      <p:pic>
        <p:nvPicPr>
          <p:cNvPr id="31" name="رسم 30" descr="خانة الاختيار مشطوبة مع تعبئة خالصة">
            <a:extLst>
              <a:ext uri="{FF2B5EF4-FFF2-40B4-BE49-F238E27FC236}">
                <a16:creationId xmlns:a16="http://schemas.microsoft.com/office/drawing/2014/main" id="{B40B51FD-3656-4C81-B0C5-CD89A0929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15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" name="رسم 15" descr="خانة الاختيار مشطوبة مع تعبئة خالصة">
            <a:extLst>
              <a:ext uri="{FF2B5EF4-FFF2-40B4-BE49-F238E27FC236}">
                <a16:creationId xmlns:a16="http://schemas.microsoft.com/office/drawing/2014/main" id="{8EB0F999-5AC2-4B33-B66F-C9664D655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84F3D8B-44CD-4314-8316-23C310CF2E4E}"/>
              </a:ext>
            </a:extLst>
          </p:cNvPr>
          <p:cNvSpPr txBox="1"/>
          <p:nvPr/>
        </p:nvSpPr>
        <p:spPr>
          <a:xfrm>
            <a:off x="6231988" y="563493"/>
            <a:ext cx="50310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>
                <a:cs typeface="Sultan bold" pitchFamily="2" charset="-78"/>
              </a:rPr>
              <a:t>&lt;input type=“text”&gt;</a:t>
            </a:r>
            <a:endParaRPr lang="en-US" sz="3600" b="1" dirty="0">
              <a:cs typeface="Sultan bold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526ECA7-A2EC-4F63-AB85-1DC5AE455154}"/>
              </a:ext>
            </a:extLst>
          </p:cNvPr>
          <p:cNvSpPr txBox="1"/>
          <p:nvPr/>
        </p:nvSpPr>
        <p:spPr>
          <a:xfrm>
            <a:off x="394151" y="1737688"/>
            <a:ext cx="9396963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1" dirty="0">
                <a:solidFill>
                  <a:srgbClr val="3F83CA"/>
                </a:solidFill>
              </a:rPr>
              <a:t>&lt;body &gt;</a:t>
            </a:r>
          </a:p>
          <a:p>
            <a:pPr algn="l"/>
            <a:r>
              <a:rPr lang="en-US" sz="2800" b="1" dirty="0">
                <a:solidFill>
                  <a:srgbClr val="3F83CA"/>
                </a:solidFill>
              </a:rPr>
              <a:t>&lt;form </a:t>
            </a:r>
            <a:r>
              <a:rPr lang="en-US" sz="2800" b="1" dirty="0">
                <a:solidFill>
                  <a:srgbClr val="92D050"/>
                </a:solidFill>
              </a:rPr>
              <a:t>action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E04F5F"/>
                </a:solidFill>
              </a:rPr>
              <a:t>= </a:t>
            </a:r>
            <a:r>
              <a:rPr lang="en-US" sz="2800" b="1" dirty="0">
                <a:solidFill>
                  <a:srgbClr val="E04F5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http://www.myserver.gr/comments,php</a:t>
            </a:r>
            <a:r>
              <a:rPr lang="en-US" sz="2800" b="1" dirty="0">
                <a:solidFill>
                  <a:srgbClr val="3F83CA"/>
                </a:solidFill>
              </a:rPr>
              <a:t>&gt;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&lt;p&gt; </a:t>
            </a:r>
            <a:r>
              <a:rPr lang="ar-SA" sz="2800" b="1" dirty="0"/>
              <a:t>اسم المستخدم</a:t>
            </a:r>
            <a:r>
              <a:rPr lang="en-US" sz="2800" b="1" dirty="0"/>
              <a:t> 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&lt;input </a:t>
            </a:r>
            <a:r>
              <a:rPr lang="en-US" sz="2800" b="1" dirty="0">
                <a:solidFill>
                  <a:srgbClr val="92D050"/>
                </a:solidFill>
              </a:rPr>
              <a:t>type</a:t>
            </a:r>
            <a:r>
              <a:rPr lang="en-US" sz="2800" b="1" dirty="0"/>
              <a:t> = </a:t>
            </a:r>
            <a:r>
              <a:rPr lang="en-US" sz="2800" b="1" dirty="0">
                <a:solidFill>
                  <a:srgbClr val="E04F5F"/>
                </a:solidFill>
              </a:rPr>
              <a:t>“ text “ </a:t>
            </a:r>
            <a:r>
              <a:rPr lang="en-US" sz="2800" b="1" dirty="0">
                <a:solidFill>
                  <a:srgbClr val="92D050"/>
                </a:solidFill>
              </a:rPr>
              <a:t>name</a:t>
            </a:r>
            <a:r>
              <a:rPr lang="en-US" sz="2800" b="1" dirty="0"/>
              <a:t> = </a:t>
            </a:r>
            <a:r>
              <a:rPr lang="en-US" sz="2800" b="1" dirty="0">
                <a:solidFill>
                  <a:srgbClr val="E04F5F"/>
                </a:solidFill>
              </a:rPr>
              <a:t>“username”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3F83CA"/>
                </a:solidFill>
              </a:rPr>
              <a:t>&gt;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&lt;/p&gt;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&lt;/form&gt;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&lt;/body&gt;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CFFC2224-9987-4328-B20D-614247320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6808" y="4420546"/>
            <a:ext cx="5677692" cy="1486107"/>
          </a:xfrm>
          <a:prstGeom prst="rect">
            <a:avLst/>
          </a:prstGeom>
          <a:ln w="19050">
            <a:solidFill>
              <a:srgbClr val="CECEC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722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" name="رسم 15" descr="خانة الاختيار مشطوبة مع تعبئة خالصة">
            <a:extLst>
              <a:ext uri="{FF2B5EF4-FFF2-40B4-BE49-F238E27FC236}">
                <a16:creationId xmlns:a16="http://schemas.microsoft.com/office/drawing/2014/main" id="{8EB0F999-5AC2-4B33-B66F-C9664D655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7B5FE5F-4FE9-47B5-883A-D2144064F886}"/>
              </a:ext>
            </a:extLst>
          </p:cNvPr>
          <p:cNvSpPr txBox="1"/>
          <p:nvPr/>
        </p:nvSpPr>
        <p:spPr>
          <a:xfrm>
            <a:off x="5895325" y="563493"/>
            <a:ext cx="536769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>
                <a:cs typeface="Sultan bold" pitchFamily="2" charset="-78"/>
              </a:rPr>
              <a:t>&lt;input type=“password”&gt;</a:t>
            </a:r>
            <a:endParaRPr lang="en-US" sz="3600" b="1" dirty="0">
              <a:cs typeface="Sultan bold" pitchFamily="2" charset="-78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A731193-0349-4782-AAF1-5EFF93246AC7}"/>
              </a:ext>
            </a:extLst>
          </p:cNvPr>
          <p:cNvGrpSpPr/>
          <p:nvPr/>
        </p:nvGrpSpPr>
        <p:grpSpPr>
          <a:xfrm>
            <a:off x="5566819" y="3896753"/>
            <a:ext cx="6484272" cy="2224047"/>
            <a:chOff x="473574" y="1971563"/>
            <a:chExt cx="7542563" cy="2522100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EB8AB522-0D71-49FF-A7F5-C9B69FB16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376" r="2995"/>
            <a:stretch/>
          </p:blipFill>
          <p:spPr>
            <a:xfrm>
              <a:off x="2850393" y="1971563"/>
              <a:ext cx="5165744" cy="1676634"/>
            </a:xfrm>
            <a:prstGeom prst="rect">
              <a:avLst/>
            </a:prstGeom>
            <a:ln w="19050">
              <a:solidFill>
                <a:srgbClr val="CECEC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3167C741-566A-41AD-B9AA-5E6C7E2BF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574" y="2817029"/>
              <a:ext cx="5039428" cy="1676634"/>
            </a:xfrm>
            <a:prstGeom prst="rect">
              <a:avLst/>
            </a:prstGeom>
            <a:ln w="19050">
              <a:solidFill>
                <a:srgbClr val="CECEC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0E3DF97-D325-4320-9C4B-E9CFCCA85B8C}"/>
              </a:ext>
            </a:extLst>
          </p:cNvPr>
          <p:cNvSpPr txBox="1"/>
          <p:nvPr/>
        </p:nvSpPr>
        <p:spPr>
          <a:xfrm>
            <a:off x="394152" y="1513947"/>
            <a:ext cx="8946797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1" dirty="0">
                <a:solidFill>
                  <a:srgbClr val="3F83CA"/>
                </a:solidFill>
              </a:rPr>
              <a:t>&lt;body &gt;</a:t>
            </a:r>
          </a:p>
          <a:p>
            <a:pPr algn="l"/>
            <a:r>
              <a:rPr lang="en-US" sz="2800" b="1" dirty="0">
                <a:solidFill>
                  <a:srgbClr val="3F83CA"/>
                </a:solidFill>
              </a:rPr>
              <a:t>&lt;form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92D050"/>
                </a:solidFill>
              </a:rPr>
              <a:t>action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E04F5F"/>
                </a:solidFill>
              </a:rPr>
              <a:t>= </a:t>
            </a:r>
            <a:r>
              <a:rPr lang="en-US" sz="2800" b="1" dirty="0">
                <a:solidFill>
                  <a:srgbClr val="E04F5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http://www.myserver.gr/comments,php</a:t>
            </a:r>
            <a:r>
              <a:rPr lang="en-US" sz="2800" b="1" dirty="0">
                <a:solidFill>
                  <a:srgbClr val="3F83CA"/>
                </a:solidFill>
              </a:rPr>
              <a:t>&gt;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&lt;p&gt; </a:t>
            </a:r>
            <a:r>
              <a:rPr lang="ar-SA" sz="2800" b="1" dirty="0"/>
              <a:t>اسم المستخدم</a:t>
            </a:r>
            <a:r>
              <a:rPr lang="en-US" sz="2800" b="1" dirty="0"/>
              <a:t> 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&lt;input </a:t>
            </a:r>
            <a:r>
              <a:rPr lang="en-US" sz="2800" b="1" dirty="0">
                <a:solidFill>
                  <a:srgbClr val="92D050"/>
                </a:solidFill>
              </a:rPr>
              <a:t>type</a:t>
            </a:r>
            <a:r>
              <a:rPr lang="en-US" sz="2800" b="1" dirty="0"/>
              <a:t> = </a:t>
            </a:r>
            <a:r>
              <a:rPr lang="en-US" sz="2800" b="1" dirty="0">
                <a:solidFill>
                  <a:srgbClr val="E04F5F"/>
                </a:solidFill>
              </a:rPr>
              <a:t>“ text “ </a:t>
            </a:r>
            <a:r>
              <a:rPr lang="en-US" sz="2800" b="1" dirty="0">
                <a:solidFill>
                  <a:srgbClr val="92D050"/>
                </a:solidFill>
              </a:rPr>
              <a:t>name</a:t>
            </a:r>
            <a:r>
              <a:rPr lang="en-US" sz="2800" b="1" dirty="0"/>
              <a:t> = </a:t>
            </a:r>
            <a:r>
              <a:rPr lang="en-US" sz="2800" b="1" dirty="0">
                <a:solidFill>
                  <a:srgbClr val="E04F5F"/>
                </a:solidFill>
              </a:rPr>
              <a:t>“username”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3F83CA"/>
                </a:solidFill>
              </a:rPr>
              <a:t>&gt;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&lt;/p&gt;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&lt;p&gt; </a:t>
            </a:r>
            <a:r>
              <a:rPr lang="ar-SA" sz="2800" b="1" dirty="0"/>
              <a:t>كلمة المرور</a:t>
            </a:r>
            <a:endParaRPr lang="en-US" sz="2800" b="1" dirty="0"/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&lt;input </a:t>
            </a:r>
            <a:r>
              <a:rPr lang="en-US" sz="2800" b="1" dirty="0">
                <a:solidFill>
                  <a:srgbClr val="92D050"/>
                </a:solidFill>
              </a:rPr>
              <a:t>type</a:t>
            </a:r>
            <a:r>
              <a:rPr lang="en-US" sz="2800" b="1" dirty="0"/>
              <a:t> = </a:t>
            </a:r>
            <a:r>
              <a:rPr lang="en-US" sz="2800" b="1" dirty="0">
                <a:solidFill>
                  <a:srgbClr val="E04F5F"/>
                </a:solidFill>
              </a:rPr>
              <a:t>“ password “ </a:t>
            </a:r>
            <a:r>
              <a:rPr lang="en-US" sz="2800" b="1" dirty="0">
                <a:solidFill>
                  <a:srgbClr val="92D050"/>
                </a:solidFill>
              </a:rPr>
              <a:t>name </a:t>
            </a:r>
            <a:r>
              <a:rPr lang="en-US" sz="2800" b="1" dirty="0"/>
              <a:t>= </a:t>
            </a:r>
            <a:r>
              <a:rPr lang="en-US" sz="2800" b="1" dirty="0">
                <a:solidFill>
                  <a:srgbClr val="E04F5F"/>
                </a:solidFill>
              </a:rPr>
              <a:t>“password” </a:t>
            </a:r>
            <a:r>
              <a:rPr lang="en-US" sz="2800" b="1" dirty="0">
                <a:solidFill>
                  <a:srgbClr val="3F83CA"/>
                </a:solidFill>
              </a:rPr>
              <a:t>&gt;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&lt;/p&gt;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&lt;/form&gt;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&lt;/body&gt;</a:t>
            </a:r>
          </a:p>
        </p:txBody>
      </p:sp>
    </p:spTree>
    <p:extLst>
      <p:ext uri="{BB962C8B-B14F-4D97-AF65-F5344CB8AC3E}">
        <p14:creationId xmlns:p14="http://schemas.microsoft.com/office/powerpoint/2010/main" val="1222252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" name="رسم 15" descr="خانة الاختيار مشطوبة مع تعبئة خالصة">
            <a:extLst>
              <a:ext uri="{FF2B5EF4-FFF2-40B4-BE49-F238E27FC236}">
                <a16:creationId xmlns:a16="http://schemas.microsoft.com/office/drawing/2014/main" id="{8EB0F999-5AC2-4B33-B66F-C9664D655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AFA07D-B1B4-4DC5-90D7-E714EA984ADE}"/>
              </a:ext>
            </a:extLst>
          </p:cNvPr>
          <p:cNvSpPr txBox="1"/>
          <p:nvPr/>
        </p:nvSpPr>
        <p:spPr>
          <a:xfrm>
            <a:off x="6621685" y="563493"/>
            <a:ext cx="464133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>
                <a:cs typeface="Sultan bold" pitchFamily="2" charset="-78"/>
              </a:rPr>
              <a:t>&lt;input type=“radio”&gt;</a:t>
            </a:r>
            <a:endParaRPr lang="en-US" sz="3600" b="1" dirty="0">
              <a:cs typeface="Sultan bold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6F84CB3E-2E9F-43C6-B276-D2D8B4D71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554" y="3240978"/>
            <a:ext cx="4313834" cy="2658984"/>
          </a:xfrm>
          <a:prstGeom prst="rect">
            <a:avLst/>
          </a:prstGeom>
          <a:ln w="19050">
            <a:solidFill>
              <a:srgbClr val="CECEC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945935D-D4A0-418D-83D4-538EE968734F}"/>
              </a:ext>
            </a:extLst>
          </p:cNvPr>
          <p:cNvSpPr txBox="1"/>
          <p:nvPr/>
        </p:nvSpPr>
        <p:spPr>
          <a:xfrm>
            <a:off x="281612" y="1327234"/>
            <a:ext cx="8946797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1" dirty="0">
                <a:solidFill>
                  <a:srgbClr val="3F83CA"/>
                </a:solidFill>
              </a:rPr>
              <a:t>&lt;form </a:t>
            </a:r>
            <a:r>
              <a:rPr lang="en-US" sz="2800" b="1" dirty="0">
                <a:solidFill>
                  <a:srgbClr val="92D050"/>
                </a:solidFill>
              </a:rPr>
              <a:t>action</a:t>
            </a:r>
            <a:r>
              <a:rPr lang="en-US" sz="2800" b="1" dirty="0"/>
              <a:t> = </a:t>
            </a:r>
            <a:r>
              <a:rPr lang="en-US" sz="2800" b="1" dirty="0">
                <a:solidFill>
                  <a:srgbClr val="E04F5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http://www.myserver.gr/comments,php</a:t>
            </a:r>
            <a:r>
              <a:rPr lang="en-US" sz="2800" b="1" dirty="0">
                <a:solidFill>
                  <a:srgbClr val="3F83CA"/>
                </a:solidFill>
              </a:rPr>
              <a:t>&gt;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&lt;label </a:t>
            </a:r>
            <a:r>
              <a:rPr lang="en-US" sz="2800" b="1" dirty="0">
                <a:solidFill>
                  <a:srgbClr val="92D050"/>
                </a:solidFill>
              </a:rPr>
              <a:t>for</a:t>
            </a:r>
            <a:r>
              <a:rPr lang="en-US" sz="2800" b="1" dirty="0"/>
              <a:t> = </a:t>
            </a:r>
            <a:r>
              <a:rPr lang="en-US" sz="2800" b="1" dirty="0">
                <a:solidFill>
                  <a:srgbClr val="E04F5F"/>
                </a:solidFill>
              </a:rPr>
              <a:t>“username” </a:t>
            </a:r>
            <a:r>
              <a:rPr lang="en-US" sz="2800" b="1" dirty="0"/>
              <a:t>&gt; </a:t>
            </a:r>
            <a:r>
              <a:rPr lang="ar-SA" sz="2800" b="1" dirty="0"/>
              <a:t>اسم المستخدم </a:t>
            </a:r>
            <a:r>
              <a:rPr lang="en-US" sz="2800" b="1" dirty="0"/>
              <a:t>: </a:t>
            </a:r>
            <a:r>
              <a:rPr lang="en-US" sz="2800" b="1" dirty="0">
                <a:solidFill>
                  <a:srgbClr val="3F83CA"/>
                </a:solidFill>
              </a:rPr>
              <a:t>&lt;/label&gt; &lt;</a:t>
            </a:r>
            <a:r>
              <a:rPr lang="en-US" sz="2800" b="1" dirty="0" err="1">
                <a:solidFill>
                  <a:srgbClr val="3F83CA"/>
                </a:solidFill>
              </a:rPr>
              <a:t>br</a:t>
            </a:r>
            <a:r>
              <a:rPr lang="en-US" sz="2800" b="1" dirty="0">
                <a:solidFill>
                  <a:srgbClr val="3F83CA"/>
                </a:solidFill>
              </a:rPr>
              <a:t>&gt;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&lt;input </a:t>
            </a:r>
            <a:r>
              <a:rPr lang="en-US" sz="2800" b="1" dirty="0">
                <a:solidFill>
                  <a:srgbClr val="92D050"/>
                </a:solidFill>
              </a:rPr>
              <a:t>type</a:t>
            </a:r>
            <a:r>
              <a:rPr lang="en-US" sz="2800" b="1" dirty="0"/>
              <a:t> = </a:t>
            </a:r>
            <a:r>
              <a:rPr lang="en-US" sz="2800" b="1" dirty="0">
                <a:solidFill>
                  <a:srgbClr val="E04F5F"/>
                </a:solidFill>
              </a:rPr>
              <a:t>“text” </a:t>
            </a:r>
            <a:r>
              <a:rPr lang="en-US" sz="2800" b="1" dirty="0">
                <a:solidFill>
                  <a:srgbClr val="92D050"/>
                </a:solidFill>
              </a:rPr>
              <a:t>name </a:t>
            </a:r>
            <a:r>
              <a:rPr lang="en-US" sz="2800" b="1" dirty="0"/>
              <a:t>= </a:t>
            </a:r>
            <a:r>
              <a:rPr lang="en-US" sz="2800" b="1" dirty="0">
                <a:solidFill>
                  <a:srgbClr val="E04F5F"/>
                </a:solidFill>
              </a:rPr>
              <a:t>“username”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3F83CA"/>
                </a:solidFill>
              </a:rPr>
              <a:t>&gt; &lt;</a:t>
            </a:r>
            <a:r>
              <a:rPr lang="en-US" sz="2800" b="1" dirty="0" err="1">
                <a:solidFill>
                  <a:srgbClr val="3F83CA"/>
                </a:solidFill>
              </a:rPr>
              <a:t>br</a:t>
            </a:r>
            <a:r>
              <a:rPr lang="en-US" sz="2800" b="1" dirty="0">
                <a:solidFill>
                  <a:srgbClr val="3F83CA"/>
                </a:solidFill>
              </a:rPr>
              <a:t>&gt;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&lt;label </a:t>
            </a:r>
            <a:r>
              <a:rPr lang="en-US" sz="2800" b="1" dirty="0">
                <a:solidFill>
                  <a:srgbClr val="92D050"/>
                </a:solidFill>
              </a:rPr>
              <a:t>for</a:t>
            </a:r>
            <a:r>
              <a:rPr lang="en-US" sz="2800" b="1" dirty="0"/>
              <a:t> = </a:t>
            </a:r>
            <a:r>
              <a:rPr lang="en-US" sz="2800" b="1" dirty="0">
                <a:solidFill>
                  <a:srgbClr val="E04F5F"/>
                </a:solidFill>
              </a:rPr>
              <a:t>“email” </a:t>
            </a:r>
            <a:r>
              <a:rPr lang="en-US" sz="2800" b="1" dirty="0">
                <a:solidFill>
                  <a:srgbClr val="3F83CA"/>
                </a:solidFill>
              </a:rPr>
              <a:t>&gt;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E04F5F"/>
                </a:solidFill>
              </a:rPr>
              <a:t> </a:t>
            </a:r>
            <a:r>
              <a:rPr lang="ar-SA" sz="2800" b="1" dirty="0"/>
              <a:t>: البريد الالكتروني</a:t>
            </a:r>
            <a:r>
              <a:rPr lang="en-US" sz="2800" b="1" dirty="0">
                <a:solidFill>
                  <a:srgbClr val="3F83CA"/>
                </a:solidFill>
              </a:rPr>
              <a:t>&lt;/label&gt; &lt;</a:t>
            </a:r>
            <a:r>
              <a:rPr lang="en-US" sz="2800" b="1" dirty="0" err="1">
                <a:solidFill>
                  <a:srgbClr val="3F83CA"/>
                </a:solidFill>
              </a:rPr>
              <a:t>br</a:t>
            </a:r>
            <a:r>
              <a:rPr lang="en-US" sz="2800" b="1" dirty="0">
                <a:solidFill>
                  <a:srgbClr val="3F83CA"/>
                </a:solidFill>
              </a:rPr>
              <a:t>&gt;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&lt;input </a:t>
            </a:r>
            <a:r>
              <a:rPr lang="en-US" sz="2800" b="1" dirty="0">
                <a:solidFill>
                  <a:srgbClr val="92D050"/>
                </a:solidFill>
              </a:rPr>
              <a:t>type</a:t>
            </a:r>
            <a:r>
              <a:rPr lang="en-US" sz="2800" b="1" dirty="0"/>
              <a:t> = </a:t>
            </a:r>
            <a:r>
              <a:rPr lang="en-US" sz="2800" b="1" dirty="0">
                <a:solidFill>
                  <a:srgbClr val="E04F5F"/>
                </a:solidFill>
              </a:rPr>
              <a:t>“email” </a:t>
            </a:r>
            <a:r>
              <a:rPr lang="en-US" sz="2800" b="1" dirty="0">
                <a:solidFill>
                  <a:srgbClr val="92D050"/>
                </a:solidFill>
              </a:rPr>
              <a:t>name</a:t>
            </a:r>
            <a:r>
              <a:rPr lang="en-US" sz="2800" b="1" dirty="0"/>
              <a:t> = </a:t>
            </a:r>
            <a:r>
              <a:rPr lang="en-US" sz="2800" b="1" dirty="0">
                <a:solidFill>
                  <a:srgbClr val="E04F5F"/>
                </a:solidFill>
              </a:rPr>
              <a:t>“email” </a:t>
            </a:r>
            <a:r>
              <a:rPr lang="en-US" sz="2800" b="1" dirty="0">
                <a:solidFill>
                  <a:srgbClr val="3F83CA"/>
                </a:solidFill>
              </a:rPr>
              <a:t>&gt; &lt;</a:t>
            </a:r>
            <a:r>
              <a:rPr lang="en-US" sz="2800" b="1" dirty="0" err="1">
                <a:solidFill>
                  <a:srgbClr val="3F83CA"/>
                </a:solidFill>
              </a:rPr>
              <a:t>br</a:t>
            </a:r>
            <a:r>
              <a:rPr lang="en-US" sz="2800" b="1" dirty="0">
                <a:solidFill>
                  <a:srgbClr val="3F83CA"/>
                </a:solidFill>
              </a:rPr>
              <a:t>&gt;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&lt;label </a:t>
            </a:r>
            <a:r>
              <a:rPr lang="en-US" sz="2800" b="1" dirty="0">
                <a:solidFill>
                  <a:srgbClr val="92D050"/>
                </a:solidFill>
              </a:rPr>
              <a:t>for</a:t>
            </a:r>
            <a:r>
              <a:rPr lang="en-US" sz="2800" b="1" dirty="0"/>
              <a:t> = </a:t>
            </a:r>
            <a:r>
              <a:rPr lang="en-US" sz="2800" b="1" dirty="0">
                <a:solidFill>
                  <a:srgbClr val="E04F5F"/>
                </a:solidFill>
              </a:rPr>
              <a:t>“gender”</a:t>
            </a:r>
            <a:r>
              <a:rPr lang="en-US" sz="2800" b="1" dirty="0">
                <a:solidFill>
                  <a:srgbClr val="3F83CA"/>
                </a:solidFill>
              </a:rPr>
              <a:t>&gt;</a:t>
            </a:r>
            <a:r>
              <a:rPr lang="en-US" sz="2800" b="1" dirty="0"/>
              <a:t>  </a:t>
            </a:r>
            <a:r>
              <a:rPr lang="ar-SA" sz="2800" b="1" dirty="0"/>
              <a:t>:الجنس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3F83CA"/>
                </a:solidFill>
              </a:rPr>
              <a:t>&lt;/label&gt; &lt;</a:t>
            </a:r>
            <a:r>
              <a:rPr lang="en-US" sz="2800" b="1" dirty="0" err="1">
                <a:solidFill>
                  <a:srgbClr val="3F83CA"/>
                </a:solidFill>
              </a:rPr>
              <a:t>br</a:t>
            </a:r>
            <a:r>
              <a:rPr lang="en-US" sz="2800" b="1" dirty="0">
                <a:solidFill>
                  <a:srgbClr val="3F83CA"/>
                </a:solidFill>
              </a:rPr>
              <a:t>&gt;</a:t>
            </a: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&lt;input </a:t>
            </a:r>
            <a:r>
              <a:rPr lang="en-US" sz="2800" b="1" dirty="0">
                <a:solidFill>
                  <a:srgbClr val="92D050"/>
                </a:solidFill>
              </a:rPr>
              <a:t>type</a:t>
            </a:r>
            <a:r>
              <a:rPr lang="en-US" sz="2800" b="1" dirty="0"/>
              <a:t> = </a:t>
            </a:r>
            <a:r>
              <a:rPr lang="en-US" sz="2800" b="1" dirty="0">
                <a:solidFill>
                  <a:srgbClr val="E04F5F"/>
                </a:solidFill>
              </a:rPr>
              <a:t>“radio” </a:t>
            </a:r>
            <a:r>
              <a:rPr lang="en-US" sz="2800" b="1" dirty="0">
                <a:solidFill>
                  <a:srgbClr val="92D050"/>
                </a:solidFill>
              </a:rPr>
              <a:t>name</a:t>
            </a:r>
            <a:r>
              <a:rPr lang="en-US" sz="2800" b="1" dirty="0"/>
              <a:t> = </a:t>
            </a:r>
            <a:r>
              <a:rPr lang="en-US" sz="2800" b="1" dirty="0">
                <a:solidFill>
                  <a:srgbClr val="E04F5F"/>
                </a:solidFill>
              </a:rPr>
              <a:t>“male”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3F83CA"/>
                </a:solidFill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&lt;label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“male”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ذكر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&lt;/label&gt;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&lt;input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“radio”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“female”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&lt;label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“female”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أنثى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&lt;/label&gt; &lt;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&lt;input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“submit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ارسال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  <a:endParaRPr lang="en-US" sz="2800" b="1" dirty="0">
              <a:solidFill>
                <a:srgbClr val="3F83CA"/>
              </a:solidFill>
            </a:endParaRPr>
          </a:p>
          <a:p>
            <a:pPr algn="l" rtl="0"/>
            <a:r>
              <a:rPr lang="en-US" sz="2800" b="1" dirty="0">
                <a:solidFill>
                  <a:srgbClr val="3F83CA"/>
                </a:solidFill>
              </a:rPr>
              <a:t>&lt;/form&gt;</a:t>
            </a:r>
          </a:p>
        </p:txBody>
      </p:sp>
    </p:spTree>
    <p:extLst>
      <p:ext uri="{BB962C8B-B14F-4D97-AF65-F5344CB8AC3E}">
        <p14:creationId xmlns:p14="http://schemas.microsoft.com/office/powerpoint/2010/main" val="433207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" name="رسم 15" descr="خانة الاختيار مشطوبة مع تعبئة خالصة">
            <a:extLst>
              <a:ext uri="{FF2B5EF4-FFF2-40B4-BE49-F238E27FC236}">
                <a16:creationId xmlns:a16="http://schemas.microsoft.com/office/drawing/2014/main" id="{8EB0F999-5AC2-4B33-B66F-C9664D655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249AAD7-D822-47C5-9D15-DCC78E768278}"/>
              </a:ext>
            </a:extLst>
          </p:cNvPr>
          <p:cNvSpPr txBox="1"/>
          <p:nvPr/>
        </p:nvSpPr>
        <p:spPr>
          <a:xfrm>
            <a:off x="6621685" y="563493"/>
            <a:ext cx="464133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>
                <a:cs typeface="Sultan bold" pitchFamily="2" charset="-78"/>
              </a:rPr>
              <a:t>&lt;input type=“email”&gt;</a:t>
            </a:r>
            <a:endParaRPr lang="en-US" sz="3600" b="1" dirty="0">
              <a:cs typeface="Sultan bold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E6C744E-5890-4E4D-AE5A-3F362C60304D}"/>
              </a:ext>
            </a:extLst>
          </p:cNvPr>
          <p:cNvSpPr txBox="1"/>
          <p:nvPr/>
        </p:nvSpPr>
        <p:spPr>
          <a:xfrm>
            <a:off x="392222" y="1251921"/>
            <a:ext cx="983498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&lt;form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http://www.myserver.gr/comments,php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&lt;label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“username”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اسم المستخدم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&lt;/label&gt;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&lt;input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“text”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“username”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&lt;label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“email”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البريد الالكتروني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&lt;/label&gt;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&lt;input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“email”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“email”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&lt;input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“submit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ارسال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&lt;/form&gt;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BC995FD9-BA43-4868-BD86-6D097F15EC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560" y="4671076"/>
            <a:ext cx="5877745" cy="1324160"/>
          </a:xfrm>
          <a:prstGeom prst="rect">
            <a:avLst/>
          </a:prstGeom>
          <a:ln w="19050">
            <a:solidFill>
              <a:srgbClr val="CECEC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2BF968C-4ED9-4D13-A26E-CF28F38F48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12"/>
          <a:stretch/>
        </p:blipFill>
        <p:spPr>
          <a:xfrm>
            <a:off x="6394140" y="5000818"/>
            <a:ext cx="5534797" cy="1324160"/>
          </a:xfrm>
          <a:prstGeom prst="rect">
            <a:avLst/>
          </a:prstGeom>
          <a:ln w="19050">
            <a:solidFill>
              <a:srgbClr val="CECEC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6256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7695834" y="575262"/>
            <a:ext cx="35671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cs typeface="Sultan bold" pitchFamily="2" charset="-78"/>
              </a:rPr>
              <a:t>وسم </a:t>
            </a:r>
            <a:r>
              <a:rPr lang="en-US" sz="3600" dirty="0">
                <a:cs typeface="Sultan bold" pitchFamily="2" charset="-78"/>
              </a:rPr>
              <a:t>&lt;fieldset&gt;</a:t>
            </a:r>
            <a:endParaRPr lang="ar-SA" sz="3600" dirty="0">
              <a:cs typeface="Sultan bold" pitchFamily="2" charset="-78"/>
            </a:endParaRPr>
          </a:p>
        </p:txBody>
      </p:sp>
      <p:pic>
        <p:nvPicPr>
          <p:cNvPr id="16" name="رسم 15" descr="خانة الاختيار مشطوبة مع تعبئة خالصة">
            <a:extLst>
              <a:ext uri="{FF2B5EF4-FFF2-40B4-BE49-F238E27FC236}">
                <a16:creationId xmlns:a16="http://schemas.microsoft.com/office/drawing/2014/main" id="{8EB0F999-5AC2-4B33-B66F-C9664D655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5D264F04-4DCE-4966-94D1-2EE515AEB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3350" y="1306540"/>
            <a:ext cx="7719994" cy="46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rtl="1" eaLnBrk="1" hangingPunct="1">
              <a:defRPr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يُستخدم وسم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en-US" sz="3200" b="1" dirty="0">
                <a:solidFill>
                  <a:srgbClr val="E04F5F"/>
                </a:solidFill>
                <a:latin typeface="Calibri" panose="020F0502020204030204" pitchFamily="34" charset="0"/>
                <a:cs typeface="Sultan bold" pitchFamily="2" charset="-78"/>
              </a:rPr>
              <a:t>&lt;fieldset &gt;</a:t>
            </a:r>
            <a:r>
              <a:rPr lang="ar-SA" sz="3200" b="1" dirty="0">
                <a:solidFill>
                  <a:srgbClr val="E04F5F"/>
                </a:solidFill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لتجميع العناصر ذات الصلة في النموذج.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991266E3-EC0B-462C-8FD8-BB6E42EE70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3" r="643"/>
          <a:stretch/>
        </p:blipFill>
        <p:spPr>
          <a:xfrm>
            <a:off x="6519471" y="4713094"/>
            <a:ext cx="5493873" cy="1575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5F74C44-2088-402B-915F-28097A97CB6A}"/>
              </a:ext>
            </a:extLst>
          </p:cNvPr>
          <p:cNvSpPr txBox="1"/>
          <p:nvPr/>
        </p:nvSpPr>
        <p:spPr>
          <a:xfrm>
            <a:off x="343236" y="1734391"/>
            <a:ext cx="983498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&lt;form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http://www.myserver.gr/comments,php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3F83CA"/>
                </a:solidFill>
                <a:latin typeface="Calibri" panose="020F0502020204030204"/>
              </a:rPr>
              <a:t>&lt;fieldset&gt;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&lt;legend&gt;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اتصل بنا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&lt;/legend&gt;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&lt;label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“username”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اسم المستخدم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&lt;/label&gt;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&lt;input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“text”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“username”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&lt;label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“email”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البريد الالكتروني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&lt;/label&gt;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&lt;input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“email”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“email”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&lt;input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“submit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ارسال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4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83C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&lt;/form&gt;</a:t>
            </a:r>
          </a:p>
        </p:txBody>
      </p:sp>
    </p:spTree>
    <p:extLst>
      <p:ext uri="{BB962C8B-B14F-4D97-AF65-F5344CB8AC3E}">
        <p14:creationId xmlns:p14="http://schemas.microsoft.com/office/powerpoint/2010/main" val="116937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7695834" y="575262"/>
            <a:ext cx="35671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cs typeface="Sultan bold" pitchFamily="2" charset="-78"/>
              </a:rPr>
              <a:t>تقويم ختامي:</a:t>
            </a:r>
          </a:p>
        </p:txBody>
      </p:sp>
      <p:pic>
        <p:nvPicPr>
          <p:cNvPr id="16" name="رسم 15" descr="خانة الاختيار مشطوبة مع تعبئة خالصة">
            <a:extLst>
              <a:ext uri="{FF2B5EF4-FFF2-40B4-BE49-F238E27FC236}">
                <a16:creationId xmlns:a16="http://schemas.microsoft.com/office/drawing/2014/main" id="{8EB0F999-5AC2-4B33-B66F-C9664D655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sp>
        <p:nvSpPr>
          <p:cNvPr id="18" name="عنوان 5">
            <a:extLst>
              <a:ext uri="{FF2B5EF4-FFF2-40B4-BE49-F238E27FC236}">
                <a16:creationId xmlns:a16="http://schemas.microsoft.com/office/drawing/2014/main" id="{76A1B577-E4BA-465C-95C1-F6912F8AE206}"/>
              </a:ext>
            </a:extLst>
          </p:cNvPr>
          <p:cNvSpPr txBox="1">
            <a:spLocks/>
          </p:cNvSpPr>
          <p:nvPr/>
        </p:nvSpPr>
        <p:spPr>
          <a:xfrm>
            <a:off x="1262458" y="1673903"/>
            <a:ext cx="9019969" cy="916074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sz="3200" b="1" dirty="0">
                <a:latin typeface="Dubai" panose="020B0503030403030204" pitchFamily="34" charset="-78"/>
                <a:cs typeface="Dubai" panose="020B0503030403030204" pitchFamily="34" charset="-78"/>
              </a:rPr>
              <a:t>ينشئ سطراً واحداً من النص مع إمكانية إخفاء النص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D32AD29E-DEA6-45B9-A8CF-D4E7018791BB}"/>
              </a:ext>
            </a:extLst>
          </p:cNvPr>
          <p:cNvSpPr/>
          <p:nvPr/>
        </p:nvSpPr>
        <p:spPr>
          <a:xfrm>
            <a:off x="9304888" y="2682174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1</a:t>
            </a:r>
          </a:p>
        </p:txBody>
      </p:sp>
      <p:sp>
        <p:nvSpPr>
          <p:cNvPr id="20" name="مستطيل: زوايا مستديرة 19">
            <a:hlinkClick r:id="" action="ppaction://noaction">
              <a:snd r:embed="rId8" name="صح.wav"/>
            </a:hlinkClick>
            <a:extLst>
              <a:ext uri="{FF2B5EF4-FFF2-40B4-BE49-F238E27FC236}">
                <a16:creationId xmlns:a16="http://schemas.microsoft.com/office/drawing/2014/main" id="{11901019-0E56-420F-A4BB-85192168B808}"/>
              </a:ext>
            </a:extLst>
          </p:cNvPr>
          <p:cNvSpPr/>
          <p:nvPr/>
        </p:nvSpPr>
        <p:spPr>
          <a:xfrm>
            <a:off x="2079839" y="2682174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&lt; input Type = “ password ” &gt;</a:t>
            </a: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62F4D121-9AB4-46A7-8530-CA3AEFA31F32}"/>
              </a:ext>
            </a:extLst>
          </p:cNvPr>
          <p:cNvSpPr/>
          <p:nvPr/>
        </p:nvSpPr>
        <p:spPr>
          <a:xfrm>
            <a:off x="9304888" y="3541501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2</a:t>
            </a:r>
          </a:p>
        </p:txBody>
      </p:sp>
      <p:sp>
        <p:nvSpPr>
          <p:cNvPr id="28" name="مستطيل: زوايا مستديرة 27">
            <a:hlinkClick r:id="" action="ppaction://noaction">
              <a:snd r:embed="rId9" name="خطأ.wav"/>
            </a:hlinkClick>
            <a:extLst>
              <a:ext uri="{FF2B5EF4-FFF2-40B4-BE49-F238E27FC236}">
                <a16:creationId xmlns:a16="http://schemas.microsoft.com/office/drawing/2014/main" id="{24404DDF-27DB-409C-8160-DA8DA9C6F784}"/>
              </a:ext>
            </a:extLst>
          </p:cNvPr>
          <p:cNvSpPr/>
          <p:nvPr/>
        </p:nvSpPr>
        <p:spPr>
          <a:xfrm>
            <a:off x="2079839" y="3541501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&lt; input Type = “ submit ” &gt;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D11E0912-7AB1-4CAA-A125-0D0D2E688FDD}"/>
              </a:ext>
            </a:extLst>
          </p:cNvPr>
          <p:cNvSpPr/>
          <p:nvPr/>
        </p:nvSpPr>
        <p:spPr>
          <a:xfrm>
            <a:off x="9304888" y="4400829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3</a:t>
            </a:r>
          </a:p>
        </p:txBody>
      </p:sp>
      <p:sp>
        <p:nvSpPr>
          <p:cNvPr id="30" name="مستطيل: زوايا مستديرة 29">
            <a:hlinkClick r:id="" action="ppaction://noaction">
              <a:snd r:embed="rId9" name="خطأ.wav"/>
            </a:hlinkClick>
            <a:extLst>
              <a:ext uri="{FF2B5EF4-FFF2-40B4-BE49-F238E27FC236}">
                <a16:creationId xmlns:a16="http://schemas.microsoft.com/office/drawing/2014/main" id="{D06FCBFB-17C6-40A1-BE58-811E1C0A52BF}"/>
              </a:ext>
            </a:extLst>
          </p:cNvPr>
          <p:cNvSpPr/>
          <p:nvPr/>
        </p:nvSpPr>
        <p:spPr>
          <a:xfrm>
            <a:off x="2079838" y="4400829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&lt; input Type = “ email ” &gt;</a:t>
            </a:r>
          </a:p>
        </p:txBody>
      </p:sp>
    </p:spTree>
    <p:extLst>
      <p:ext uri="{BB962C8B-B14F-4D97-AF65-F5344CB8AC3E}">
        <p14:creationId xmlns:p14="http://schemas.microsoft.com/office/powerpoint/2010/main" val="1719566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946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7695834" y="575262"/>
            <a:ext cx="35671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cs typeface="Sultan bold" pitchFamily="2" charset="-78"/>
              </a:rPr>
              <a:t>تقويم ختامي:</a:t>
            </a:r>
          </a:p>
        </p:txBody>
      </p:sp>
      <p:pic>
        <p:nvPicPr>
          <p:cNvPr id="16" name="رسم 15" descr="خانة الاختيار مشطوبة مع تعبئة خالصة">
            <a:extLst>
              <a:ext uri="{FF2B5EF4-FFF2-40B4-BE49-F238E27FC236}">
                <a16:creationId xmlns:a16="http://schemas.microsoft.com/office/drawing/2014/main" id="{8EB0F999-5AC2-4B33-B66F-C9664D655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sp>
        <p:nvSpPr>
          <p:cNvPr id="18" name="عنوان 5">
            <a:extLst>
              <a:ext uri="{FF2B5EF4-FFF2-40B4-BE49-F238E27FC236}">
                <a16:creationId xmlns:a16="http://schemas.microsoft.com/office/drawing/2014/main" id="{76A1B577-E4BA-465C-95C1-F6912F8AE206}"/>
              </a:ext>
            </a:extLst>
          </p:cNvPr>
          <p:cNvSpPr txBox="1">
            <a:spLocks/>
          </p:cNvSpPr>
          <p:nvPr/>
        </p:nvSpPr>
        <p:spPr>
          <a:xfrm>
            <a:off x="1379148" y="1450966"/>
            <a:ext cx="9019969" cy="916074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>
                <a:latin typeface="Dubai" panose="020B0503030403030204" pitchFamily="34" charset="-78"/>
                <a:cs typeface="Dubai" panose="020B0503030403030204" pitchFamily="34" charset="-78"/>
              </a:rPr>
              <a:t>ينشئ سطراً واحداً مخصصًا للبريد الالكتروني 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D32AD29E-DEA6-45B9-A8CF-D4E7018791BB}"/>
              </a:ext>
            </a:extLst>
          </p:cNvPr>
          <p:cNvSpPr/>
          <p:nvPr/>
        </p:nvSpPr>
        <p:spPr>
          <a:xfrm>
            <a:off x="9304888" y="2682174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1</a:t>
            </a:r>
          </a:p>
        </p:txBody>
      </p:sp>
      <p:sp>
        <p:nvSpPr>
          <p:cNvPr id="20" name="مستطيل: زوايا مستديرة 19">
            <a:hlinkClick r:id="" action="ppaction://noaction">
              <a:snd r:embed="rId8" name="صح.wav"/>
            </a:hlinkClick>
            <a:extLst>
              <a:ext uri="{FF2B5EF4-FFF2-40B4-BE49-F238E27FC236}">
                <a16:creationId xmlns:a16="http://schemas.microsoft.com/office/drawing/2014/main" id="{11901019-0E56-420F-A4BB-85192168B808}"/>
              </a:ext>
            </a:extLst>
          </p:cNvPr>
          <p:cNvSpPr/>
          <p:nvPr/>
        </p:nvSpPr>
        <p:spPr>
          <a:xfrm>
            <a:off x="2108779" y="3541501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&lt; input Type = “ email ” &gt;</a:t>
            </a: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62F4D121-9AB4-46A7-8530-CA3AEFA31F32}"/>
              </a:ext>
            </a:extLst>
          </p:cNvPr>
          <p:cNvSpPr/>
          <p:nvPr/>
        </p:nvSpPr>
        <p:spPr>
          <a:xfrm>
            <a:off x="9304888" y="3541501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2</a:t>
            </a:r>
          </a:p>
        </p:txBody>
      </p:sp>
      <p:sp>
        <p:nvSpPr>
          <p:cNvPr id="28" name="مستطيل: زوايا مستديرة 27">
            <a:hlinkClick r:id="" action="ppaction://noaction">
              <a:snd r:embed="rId9" name="خطأ.wav"/>
            </a:hlinkClick>
            <a:extLst>
              <a:ext uri="{FF2B5EF4-FFF2-40B4-BE49-F238E27FC236}">
                <a16:creationId xmlns:a16="http://schemas.microsoft.com/office/drawing/2014/main" id="{24404DDF-27DB-409C-8160-DA8DA9C6F784}"/>
              </a:ext>
            </a:extLst>
          </p:cNvPr>
          <p:cNvSpPr/>
          <p:nvPr/>
        </p:nvSpPr>
        <p:spPr>
          <a:xfrm>
            <a:off x="2108780" y="2682174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&lt; input Type = “ submit ” &gt;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D11E0912-7AB1-4CAA-A125-0D0D2E688FDD}"/>
              </a:ext>
            </a:extLst>
          </p:cNvPr>
          <p:cNvSpPr/>
          <p:nvPr/>
        </p:nvSpPr>
        <p:spPr>
          <a:xfrm>
            <a:off x="9304888" y="4400829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3</a:t>
            </a:r>
          </a:p>
        </p:txBody>
      </p:sp>
      <p:sp>
        <p:nvSpPr>
          <p:cNvPr id="30" name="مستطيل: زوايا مستديرة 29">
            <a:hlinkClick r:id="" action="ppaction://noaction">
              <a:snd r:embed="rId9" name="خطأ.wav"/>
            </a:hlinkClick>
            <a:extLst>
              <a:ext uri="{FF2B5EF4-FFF2-40B4-BE49-F238E27FC236}">
                <a16:creationId xmlns:a16="http://schemas.microsoft.com/office/drawing/2014/main" id="{D06FCBFB-17C6-40A1-BE58-811E1C0A52BF}"/>
              </a:ext>
            </a:extLst>
          </p:cNvPr>
          <p:cNvSpPr/>
          <p:nvPr/>
        </p:nvSpPr>
        <p:spPr>
          <a:xfrm>
            <a:off x="2079838" y="4400829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&lt; input Type = “ password ” &gt;</a:t>
            </a:r>
          </a:p>
        </p:txBody>
      </p:sp>
    </p:spTree>
    <p:extLst>
      <p:ext uri="{BB962C8B-B14F-4D97-AF65-F5344CB8AC3E}">
        <p14:creationId xmlns:p14="http://schemas.microsoft.com/office/powerpoint/2010/main" val="1985797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946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5442346" y="570377"/>
            <a:ext cx="58223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cs typeface="Sultan bold" pitchFamily="2" charset="-78"/>
              </a:rPr>
              <a:t>الحضور والغياب</a:t>
            </a:r>
          </a:p>
        </p:txBody>
      </p:sp>
      <p:pic>
        <p:nvPicPr>
          <p:cNvPr id="14" name="رسم 13" descr="خانة الاختيار مشطوبة مع تعبئة خالصة">
            <a:extLst>
              <a:ext uri="{FF2B5EF4-FFF2-40B4-BE49-F238E27FC236}">
                <a16:creationId xmlns:a16="http://schemas.microsoft.com/office/drawing/2014/main" id="{2DA20F11-D234-419C-994F-B39E9AB53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pic>
        <p:nvPicPr>
          <p:cNvPr id="9" name="صورة 8" descr="صورة تحتوي على نص, مباراة, داخلي, رسوم المتجهات&#10;&#10;تم إنشاء الوصف تلقائياً">
            <a:extLst>
              <a:ext uri="{FF2B5EF4-FFF2-40B4-BE49-F238E27FC236}">
                <a16:creationId xmlns:a16="http://schemas.microsoft.com/office/drawing/2014/main" id="{E85DB71F-CE42-5E3B-2DE1-EC4E0A2F49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68" y="1546121"/>
            <a:ext cx="5243220" cy="501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1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7695834" y="575262"/>
            <a:ext cx="35671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cs typeface="Sultan bold" pitchFamily="2" charset="-78"/>
              </a:rPr>
              <a:t>تقويم ختامي:</a:t>
            </a:r>
          </a:p>
        </p:txBody>
      </p:sp>
      <p:pic>
        <p:nvPicPr>
          <p:cNvPr id="16" name="رسم 15" descr="خانة الاختيار مشطوبة مع تعبئة خالصة">
            <a:extLst>
              <a:ext uri="{FF2B5EF4-FFF2-40B4-BE49-F238E27FC236}">
                <a16:creationId xmlns:a16="http://schemas.microsoft.com/office/drawing/2014/main" id="{8EB0F999-5AC2-4B33-B66F-C9664D655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sp>
        <p:nvSpPr>
          <p:cNvPr id="18" name="عنوان 5">
            <a:extLst>
              <a:ext uri="{FF2B5EF4-FFF2-40B4-BE49-F238E27FC236}">
                <a16:creationId xmlns:a16="http://schemas.microsoft.com/office/drawing/2014/main" id="{76A1B577-E4BA-465C-95C1-F6912F8AE206}"/>
              </a:ext>
            </a:extLst>
          </p:cNvPr>
          <p:cNvSpPr txBox="1">
            <a:spLocks/>
          </p:cNvSpPr>
          <p:nvPr/>
        </p:nvSpPr>
        <p:spPr>
          <a:xfrm>
            <a:off x="1379148" y="1450966"/>
            <a:ext cx="9019969" cy="916074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>
                <a:latin typeface="Dubai" panose="020B0503030403030204" pitchFamily="34" charset="-78"/>
                <a:cs typeface="Dubai" panose="020B0503030403030204" pitchFamily="34" charset="-78"/>
              </a:rPr>
              <a:t>يحدد زر الاختيار من متعدد ويمكن اختيار خيار واحد فقط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D32AD29E-DEA6-45B9-A8CF-D4E7018791BB}"/>
              </a:ext>
            </a:extLst>
          </p:cNvPr>
          <p:cNvSpPr/>
          <p:nvPr/>
        </p:nvSpPr>
        <p:spPr>
          <a:xfrm>
            <a:off x="9304888" y="2682174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1</a:t>
            </a:r>
          </a:p>
        </p:txBody>
      </p:sp>
      <p:sp>
        <p:nvSpPr>
          <p:cNvPr id="20" name="مستطيل: زوايا مستديرة 19">
            <a:hlinkClick r:id="" action="ppaction://noaction">
              <a:snd r:embed="rId8" name="صح.wav"/>
            </a:hlinkClick>
            <a:extLst>
              <a:ext uri="{FF2B5EF4-FFF2-40B4-BE49-F238E27FC236}">
                <a16:creationId xmlns:a16="http://schemas.microsoft.com/office/drawing/2014/main" id="{11901019-0E56-420F-A4BB-85192168B808}"/>
              </a:ext>
            </a:extLst>
          </p:cNvPr>
          <p:cNvSpPr/>
          <p:nvPr/>
        </p:nvSpPr>
        <p:spPr>
          <a:xfrm>
            <a:off x="2108779" y="4421328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/>
              <a:t>&lt; input Type = “ radio ” &gt;</a:t>
            </a:r>
            <a:endParaRPr lang="en-US" sz="3200" b="1" dirty="0"/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62F4D121-9AB4-46A7-8530-CA3AEFA31F32}"/>
              </a:ext>
            </a:extLst>
          </p:cNvPr>
          <p:cNvSpPr/>
          <p:nvPr/>
        </p:nvSpPr>
        <p:spPr>
          <a:xfrm>
            <a:off x="9304888" y="3541501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2</a:t>
            </a:r>
          </a:p>
        </p:txBody>
      </p:sp>
      <p:sp>
        <p:nvSpPr>
          <p:cNvPr id="28" name="مستطيل: زوايا مستديرة 27">
            <a:hlinkClick r:id="" action="ppaction://noaction">
              <a:snd r:embed="rId9" name="خطأ.wav"/>
            </a:hlinkClick>
            <a:extLst>
              <a:ext uri="{FF2B5EF4-FFF2-40B4-BE49-F238E27FC236}">
                <a16:creationId xmlns:a16="http://schemas.microsoft.com/office/drawing/2014/main" id="{24404DDF-27DB-409C-8160-DA8DA9C6F784}"/>
              </a:ext>
            </a:extLst>
          </p:cNvPr>
          <p:cNvSpPr/>
          <p:nvPr/>
        </p:nvSpPr>
        <p:spPr>
          <a:xfrm>
            <a:off x="2108780" y="2682174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&lt; input Type = “ submit ” &gt;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D11E0912-7AB1-4CAA-A125-0D0D2E688FDD}"/>
              </a:ext>
            </a:extLst>
          </p:cNvPr>
          <p:cNvSpPr/>
          <p:nvPr/>
        </p:nvSpPr>
        <p:spPr>
          <a:xfrm>
            <a:off x="9304888" y="4400829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3</a:t>
            </a:r>
          </a:p>
        </p:txBody>
      </p:sp>
      <p:sp>
        <p:nvSpPr>
          <p:cNvPr id="30" name="مستطيل: زوايا مستديرة 29">
            <a:hlinkClick r:id="" action="ppaction://noaction">
              <a:snd r:embed="rId9" name="خطأ.wav"/>
            </a:hlinkClick>
            <a:extLst>
              <a:ext uri="{FF2B5EF4-FFF2-40B4-BE49-F238E27FC236}">
                <a16:creationId xmlns:a16="http://schemas.microsoft.com/office/drawing/2014/main" id="{D06FCBFB-17C6-40A1-BE58-811E1C0A52BF}"/>
              </a:ext>
            </a:extLst>
          </p:cNvPr>
          <p:cNvSpPr/>
          <p:nvPr/>
        </p:nvSpPr>
        <p:spPr>
          <a:xfrm>
            <a:off x="2108779" y="3615494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&lt; input Type = “ password ” &gt;</a:t>
            </a:r>
          </a:p>
        </p:txBody>
      </p:sp>
    </p:spTree>
    <p:extLst>
      <p:ext uri="{BB962C8B-B14F-4D97-AF65-F5344CB8AC3E}">
        <p14:creationId xmlns:p14="http://schemas.microsoft.com/office/powerpoint/2010/main" val="3097624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946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7695834" y="575262"/>
            <a:ext cx="35671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cs typeface="Sultan bold" pitchFamily="2" charset="-78"/>
              </a:rPr>
              <a:t>تقويم ختامي:</a:t>
            </a:r>
          </a:p>
        </p:txBody>
      </p:sp>
      <p:pic>
        <p:nvPicPr>
          <p:cNvPr id="16" name="رسم 15" descr="خانة الاختيار مشطوبة مع تعبئة خالصة">
            <a:extLst>
              <a:ext uri="{FF2B5EF4-FFF2-40B4-BE49-F238E27FC236}">
                <a16:creationId xmlns:a16="http://schemas.microsoft.com/office/drawing/2014/main" id="{8EB0F999-5AC2-4B33-B66F-C9664D655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sp>
        <p:nvSpPr>
          <p:cNvPr id="18" name="عنوان 5">
            <a:extLst>
              <a:ext uri="{FF2B5EF4-FFF2-40B4-BE49-F238E27FC236}">
                <a16:creationId xmlns:a16="http://schemas.microsoft.com/office/drawing/2014/main" id="{76A1B577-E4BA-465C-95C1-F6912F8AE206}"/>
              </a:ext>
            </a:extLst>
          </p:cNvPr>
          <p:cNvSpPr txBox="1">
            <a:spLocks/>
          </p:cNvSpPr>
          <p:nvPr/>
        </p:nvSpPr>
        <p:spPr>
          <a:xfrm>
            <a:off x="1262458" y="1673903"/>
            <a:ext cx="9019969" cy="916074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>
                <a:latin typeface="Dubai" panose="020B0503030403030204" pitchFamily="34" charset="-78"/>
                <a:cs typeface="Dubai" panose="020B0503030403030204" pitchFamily="34" charset="-78"/>
              </a:rPr>
              <a:t>ينشئ زر الموافقة على الإرسال إلي الخادم 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D32AD29E-DEA6-45B9-A8CF-D4E7018791BB}"/>
              </a:ext>
            </a:extLst>
          </p:cNvPr>
          <p:cNvSpPr/>
          <p:nvPr/>
        </p:nvSpPr>
        <p:spPr>
          <a:xfrm>
            <a:off x="9304888" y="2682174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1</a:t>
            </a:r>
          </a:p>
        </p:txBody>
      </p:sp>
      <p:sp>
        <p:nvSpPr>
          <p:cNvPr id="20" name="مستطيل: زوايا مستديرة 19">
            <a:hlinkClick r:id="" action="ppaction://noaction">
              <a:snd r:embed="rId8" name="صح.wav"/>
            </a:hlinkClick>
            <a:extLst>
              <a:ext uri="{FF2B5EF4-FFF2-40B4-BE49-F238E27FC236}">
                <a16:creationId xmlns:a16="http://schemas.microsoft.com/office/drawing/2014/main" id="{11901019-0E56-420F-A4BB-85192168B808}"/>
              </a:ext>
            </a:extLst>
          </p:cNvPr>
          <p:cNvSpPr/>
          <p:nvPr/>
        </p:nvSpPr>
        <p:spPr>
          <a:xfrm>
            <a:off x="2079839" y="2682174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/>
              <a:t>&lt; input Type = “ submit ” &gt;</a:t>
            </a:r>
            <a:endParaRPr lang="en-US" sz="3200" b="1" dirty="0"/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62F4D121-9AB4-46A7-8530-CA3AEFA31F32}"/>
              </a:ext>
            </a:extLst>
          </p:cNvPr>
          <p:cNvSpPr/>
          <p:nvPr/>
        </p:nvSpPr>
        <p:spPr>
          <a:xfrm>
            <a:off x="9304888" y="3541501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2</a:t>
            </a:r>
          </a:p>
        </p:txBody>
      </p:sp>
      <p:sp>
        <p:nvSpPr>
          <p:cNvPr id="28" name="مستطيل: زوايا مستديرة 27">
            <a:hlinkClick r:id="" action="ppaction://noaction">
              <a:snd r:embed="rId9" name="خطأ.wav"/>
            </a:hlinkClick>
            <a:extLst>
              <a:ext uri="{FF2B5EF4-FFF2-40B4-BE49-F238E27FC236}">
                <a16:creationId xmlns:a16="http://schemas.microsoft.com/office/drawing/2014/main" id="{24404DDF-27DB-409C-8160-DA8DA9C6F784}"/>
              </a:ext>
            </a:extLst>
          </p:cNvPr>
          <p:cNvSpPr/>
          <p:nvPr/>
        </p:nvSpPr>
        <p:spPr>
          <a:xfrm>
            <a:off x="2079839" y="3541501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&lt; input Type = “ text ” &gt;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D11E0912-7AB1-4CAA-A125-0D0D2E688FDD}"/>
              </a:ext>
            </a:extLst>
          </p:cNvPr>
          <p:cNvSpPr/>
          <p:nvPr/>
        </p:nvSpPr>
        <p:spPr>
          <a:xfrm>
            <a:off x="9304888" y="4400829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3</a:t>
            </a:r>
          </a:p>
        </p:txBody>
      </p:sp>
      <p:sp>
        <p:nvSpPr>
          <p:cNvPr id="30" name="مستطيل: زوايا مستديرة 29">
            <a:hlinkClick r:id="" action="ppaction://noaction">
              <a:snd r:embed="rId9" name="خطأ.wav"/>
            </a:hlinkClick>
            <a:extLst>
              <a:ext uri="{FF2B5EF4-FFF2-40B4-BE49-F238E27FC236}">
                <a16:creationId xmlns:a16="http://schemas.microsoft.com/office/drawing/2014/main" id="{D06FCBFB-17C6-40A1-BE58-811E1C0A52BF}"/>
              </a:ext>
            </a:extLst>
          </p:cNvPr>
          <p:cNvSpPr/>
          <p:nvPr/>
        </p:nvSpPr>
        <p:spPr>
          <a:xfrm>
            <a:off x="2079838" y="4400829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&lt; input Type = “ email ” &gt;</a:t>
            </a:r>
          </a:p>
        </p:txBody>
      </p:sp>
    </p:spTree>
    <p:extLst>
      <p:ext uri="{BB962C8B-B14F-4D97-AF65-F5344CB8AC3E}">
        <p14:creationId xmlns:p14="http://schemas.microsoft.com/office/powerpoint/2010/main" val="127274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946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7695834" y="575262"/>
            <a:ext cx="35671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cs typeface="Sultan bold" pitchFamily="2" charset="-78"/>
              </a:rPr>
              <a:t>نصيحة</a:t>
            </a:r>
          </a:p>
        </p:txBody>
      </p:sp>
      <p:pic>
        <p:nvPicPr>
          <p:cNvPr id="16" name="رسم 15" descr="خانة الاختيار مشطوبة مع تعبئة خالصة">
            <a:extLst>
              <a:ext uri="{FF2B5EF4-FFF2-40B4-BE49-F238E27FC236}">
                <a16:creationId xmlns:a16="http://schemas.microsoft.com/office/drawing/2014/main" id="{8EB0F999-5AC2-4B33-B66F-C9664D655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pic>
        <p:nvPicPr>
          <p:cNvPr id="22" name="صورة 21" descr="صورة تحتوي على بدلة, داكن&#10;&#10;تم إنشاء الوصف تلقائياً">
            <a:extLst>
              <a:ext uri="{FF2B5EF4-FFF2-40B4-BE49-F238E27FC236}">
                <a16:creationId xmlns:a16="http://schemas.microsoft.com/office/drawing/2014/main" id="{D9850743-921C-4CAD-BB51-E0789FED46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r="24634"/>
          <a:stretch/>
        </p:blipFill>
        <p:spPr>
          <a:xfrm>
            <a:off x="0" y="1317578"/>
            <a:ext cx="5022166" cy="5324622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FE81315-6A58-47CC-861F-CC7FC5EDF21D}"/>
              </a:ext>
            </a:extLst>
          </p:cNvPr>
          <p:cNvSpPr txBox="1"/>
          <p:nvPr/>
        </p:nvSpPr>
        <p:spPr>
          <a:xfrm>
            <a:off x="4586874" y="2540140"/>
            <a:ext cx="621792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cs typeface="Sultan bold" pitchFamily="2" charset="-78"/>
              </a:rPr>
              <a:t>طالباتي وطلابي المبرمجين</a:t>
            </a:r>
          </a:p>
          <a:p>
            <a:pPr algn="ctr"/>
            <a:r>
              <a:rPr lang="ar-SA" sz="3600" dirty="0">
                <a:cs typeface="Sultan bold" pitchFamily="2" charset="-78"/>
              </a:rPr>
              <a:t>احرصوا على توظيف مهاراتكم البرمجية لتصميم مواقع هادفه ونافعه تخدم الدين والوطن والمجتمع .</a:t>
            </a:r>
          </a:p>
        </p:txBody>
      </p:sp>
      <p:pic>
        <p:nvPicPr>
          <p:cNvPr id="13" name="رسم 12" descr="مبرمج انثي مع تعبئة خالصة">
            <a:extLst>
              <a:ext uri="{FF2B5EF4-FFF2-40B4-BE49-F238E27FC236}">
                <a16:creationId xmlns:a16="http://schemas.microsoft.com/office/drawing/2014/main" id="{8832C7EC-CD1D-4CE9-90CA-490E69304E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95834" y="1625740"/>
            <a:ext cx="914400" cy="914400"/>
          </a:xfrm>
          <a:prstGeom prst="rect">
            <a:avLst/>
          </a:prstGeom>
        </p:spPr>
      </p:pic>
      <p:pic>
        <p:nvPicPr>
          <p:cNvPr id="15" name="رسم 14" descr="ذكر المبرمجين مع تعبئة خالصة">
            <a:extLst>
              <a:ext uri="{FF2B5EF4-FFF2-40B4-BE49-F238E27FC236}">
                <a16:creationId xmlns:a16="http://schemas.microsoft.com/office/drawing/2014/main" id="{51E17514-8820-455E-9D96-9253067F4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62229" y="16257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75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1379149" y="575262"/>
            <a:ext cx="988387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cs typeface="Sultan bold" pitchFamily="2" charset="-78"/>
              </a:rPr>
              <a:t>مهمة ادائية:</a:t>
            </a:r>
          </a:p>
        </p:txBody>
      </p:sp>
      <p:pic>
        <p:nvPicPr>
          <p:cNvPr id="16" name="رسم 15" descr="خانة الاختيار مشطوبة مع تعبئة خالصة">
            <a:extLst>
              <a:ext uri="{FF2B5EF4-FFF2-40B4-BE49-F238E27FC236}">
                <a16:creationId xmlns:a16="http://schemas.microsoft.com/office/drawing/2014/main" id="{8EB0F999-5AC2-4B33-B66F-C9664D655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21E2E5E-F766-48E1-982A-51D5EA719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3594" y="1733737"/>
            <a:ext cx="6748316" cy="43003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صورة 19" descr="صورة تحتوي على بدلة, داكن&#10;&#10;تم إنشاء الوصف تلقائياً">
            <a:extLst>
              <a:ext uri="{FF2B5EF4-FFF2-40B4-BE49-F238E27FC236}">
                <a16:creationId xmlns:a16="http://schemas.microsoft.com/office/drawing/2014/main" id="{CB78AD38-C66C-46AB-AF39-1C55AFC8EB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r="24634"/>
          <a:stretch/>
        </p:blipFill>
        <p:spPr>
          <a:xfrm>
            <a:off x="394152" y="1207638"/>
            <a:ext cx="5022166" cy="532462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6FFFBFB-ECD8-EB46-11A1-687A2109BC63}"/>
              </a:ext>
            </a:extLst>
          </p:cNvPr>
          <p:cNvSpPr txBox="1"/>
          <p:nvPr/>
        </p:nvSpPr>
        <p:spPr>
          <a:xfrm>
            <a:off x="5416318" y="4205673"/>
            <a:ext cx="5458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>
                <a:cs typeface="Sultan bold" pitchFamily="2" charset="-78"/>
              </a:rPr>
              <a:t>تصميم نموذج بلغة </a:t>
            </a:r>
            <a:r>
              <a:rPr lang="en-US" sz="2800" dirty="0">
                <a:cs typeface="Sultan bold" pitchFamily="2" charset="-78"/>
              </a:rPr>
              <a:t>html </a:t>
            </a:r>
            <a:r>
              <a:rPr lang="ar-SA" sz="2800" dirty="0">
                <a:cs typeface="Sultan bold" pitchFamily="2" charset="-78"/>
              </a:rPr>
              <a:t> وتصوير الشاشة وارفاقها في الون درايف الخاص بفصلك مع التركيز على كتابة اسمك في النموذج .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70796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3291840" y="588879"/>
            <a:ext cx="805605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cs typeface="Sultan bold" pitchFamily="2" charset="-78"/>
              </a:rPr>
              <a:t>موقع يعمل على جميع الاجهزة الذكية للغة </a:t>
            </a:r>
            <a:r>
              <a:rPr lang="en-US" sz="3600" dirty="0">
                <a:cs typeface="Sultan bold" pitchFamily="2" charset="-78"/>
              </a:rPr>
              <a:t>HTML</a:t>
            </a:r>
            <a:endParaRPr lang="ar-SA" sz="3600" dirty="0">
              <a:cs typeface="Sultan bold" pitchFamily="2" charset="-78"/>
            </a:endParaRPr>
          </a:p>
        </p:txBody>
      </p:sp>
      <p:pic>
        <p:nvPicPr>
          <p:cNvPr id="29" name="رسم 28" descr="خانة الاختيار مشطوبة مع تعبئة خالصة">
            <a:extLst>
              <a:ext uri="{FF2B5EF4-FFF2-40B4-BE49-F238E27FC236}">
                <a16:creationId xmlns:a16="http://schemas.microsoft.com/office/drawing/2014/main" id="{C9D558AE-6C71-4068-998A-F4E0501F5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cxnSp>
        <p:nvCxnSpPr>
          <p:cNvPr id="51" name="رابط مستقيم 50">
            <a:extLst>
              <a:ext uri="{FF2B5EF4-FFF2-40B4-BE49-F238E27FC236}">
                <a16:creationId xmlns:a16="http://schemas.microsoft.com/office/drawing/2014/main" id="{79850847-4F35-4A64-B82A-BF300A663623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صورة 2">
            <a:extLst>
              <a:ext uri="{FF2B5EF4-FFF2-40B4-BE49-F238E27FC236}">
                <a16:creationId xmlns:a16="http://schemas.microsoft.com/office/drawing/2014/main" id="{BE0ABE54-A634-8394-ED85-E84C53E7F2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657" y="1247256"/>
            <a:ext cx="11915340" cy="5049999"/>
          </a:xfrm>
          <a:prstGeom prst="rect">
            <a:avLst/>
          </a:prstGeom>
        </p:spPr>
      </p:pic>
      <p:pic>
        <p:nvPicPr>
          <p:cNvPr id="15" name="رسم 14" descr="تنزيل مع تعبئة خالصة">
            <a:hlinkClick r:id="rId9"/>
            <a:extLst>
              <a:ext uri="{FF2B5EF4-FFF2-40B4-BE49-F238E27FC236}">
                <a16:creationId xmlns:a16="http://schemas.microsoft.com/office/drawing/2014/main" id="{23A997AE-3610-4BB0-B96D-F0BC699F33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33646" y="4925748"/>
            <a:ext cx="1324708" cy="1324708"/>
          </a:xfrm>
          <a:prstGeom prst="rect">
            <a:avLst/>
          </a:prstGeom>
        </p:spPr>
      </p:pic>
      <p:pic>
        <p:nvPicPr>
          <p:cNvPr id="2" name="video_2022-12-17_22-29-28">
            <a:hlinkClick r:id="" action="ppaction://media"/>
            <a:extLst>
              <a:ext uri="{FF2B5EF4-FFF2-40B4-BE49-F238E27FC236}">
                <a16:creationId xmlns:a16="http://schemas.microsoft.com/office/drawing/2014/main" id="{2054088D-278C-966A-4BB4-DC01200BA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9235" y="1857499"/>
            <a:ext cx="2079536" cy="439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5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قلب الصفحة.wav"/>
          </p:stSnd>
        </p:sndAc>
      </p:transition>
    </mc:Choice>
    <mc:Fallback xmlns="">
      <p:transition spd="slow">
        <p:fade/>
        <p:sndAc>
          <p:stSnd>
            <p:snd r:embed="rId14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pic>
        <p:nvPicPr>
          <p:cNvPr id="20" name="صورة 19" descr="صورة تحتوي على بدلة, داكن&#10;&#10;تم إنشاء الوصف تلقائياً">
            <a:extLst>
              <a:ext uri="{FF2B5EF4-FFF2-40B4-BE49-F238E27FC236}">
                <a16:creationId xmlns:a16="http://schemas.microsoft.com/office/drawing/2014/main" id="{CB78AD38-C66C-46AB-AF39-1C55AFC8E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r="24634"/>
          <a:stretch/>
        </p:blipFill>
        <p:spPr>
          <a:xfrm>
            <a:off x="394152" y="1207638"/>
            <a:ext cx="5022166" cy="532462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6FFFBFB-ECD8-EB46-11A1-687A2109BC63}"/>
              </a:ext>
            </a:extLst>
          </p:cNvPr>
          <p:cNvSpPr txBox="1"/>
          <p:nvPr/>
        </p:nvSpPr>
        <p:spPr>
          <a:xfrm>
            <a:off x="4994288" y="2828834"/>
            <a:ext cx="54582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cs typeface="Sultan bold" pitchFamily="2" charset="-78"/>
              </a:rPr>
              <a:t>شكرا على حسن المتابعة والمشاركة</a:t>
            </a:r>
          </a:p>
          <a:p>
            <a:pPr algn="ctr"/>
            <a:r>
              <a:rPr lang="ar-SA" sz="3600" dirty="0">
                <a:cs typeface="Sultan bold" pitchFamily="2" charset="-78"/>
              </a:rPr>
              <a:t>الى اللقاء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2227871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5442346" y="570377"/>
            <a:ext cx="58223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cs typeface="Sultan bold" pitchFamily="2" charset="-78"/>
              </a:rPr>
              <a:t>استراتيجية شريط الذكريات</a:t>
            </a:r>
          </a:p>
        </p:txBody>
      </p:sp>
      <p:pic>
        <p:nvPicPr>
          <p:cNvPr id="31" name="صورة 30" descr="صورة تحتوي على نص, كلاكيت&#10;&#10;تم إنشاء الوصف تلقائياً">
            <a:extLst>
              <a:ext uri="{FF2B5EF4-FFF2-40B4-BE49-F238E27FC236}">
                <a16:creationId xmlns:a16="http://schemas.microsoft.com/office/drawing/2014/main" id="{2EFF5526-C95E-4B3D-AEFA-477FC84B8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32985"/>
            <a:ext cx="4855205" cy="2977606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06986164-A128-44E1-AC07-F4DE0194E3E4}"/>
              </a:ext>
            </a:extLst>
          </p:cNvPr>
          <p:cNvSpPr txBox="1"/>
          <p:nvPr/>
        </p:nvSpPr>
        <p:spPr>
          <a:xfrm>
            <a:off x="4582105" y="1821637"/>
            <a:ext cx="7511891" cy="12618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767676"/>
                </a:solidFill>
                <a:cs typeface="Sultan bold" pitchFamily="2" charset="-78"/>
              </a:rPr>
              <a:t>من خلال استراتيجية شريط الذكريات ماذا تعلمنا سابقاً عن لغة الترميز النص التشعبي </a:t>
            </a:r>
            <a:r>
              <a:rPr lang="en-US" sz="4000" b="1" dirty="0">
                <a:solidFill>
                  <a:srgbClr val="767676"/>
                </a:solidFill>
                <a:cs typeface="Sultan bold" pitchFamily="2" charset="-78"/>
              </a:rPr>
              <a:t>HTML</a:t>
            </a:r>
            <a:r>
              <a:rPr lang="ar-SA" sz="4000" b="1" dirty="0">
                <a:solidFill>
                  <a:srgbClr val="767676"/>
                </a:solidFill>
                <a:cs typeface="Sultan bold" pitchFamily="2" charset="-78"/>
              </a:rPr>
              <a:t>؟</a:t>
            </a:r>
            <a:endParaRPr lang="ar-SA" sz="3600" b="1" dirty="0">
              <a:solidFill>
                <a:srgbClr val="767676"/>
              </a:solidFill>
              <a:cs typeface="Sultan bold" pitchFamily="2" charset="-78"/>
            </a:endParaRPr>
          </a:p>
        </p:txBody>
      </p:sp>
      <p:pic>
        <p:nvPicPr>
          <p:cNvPr id="13" name="صورة 12" descr="صورة تحتوي على بدلة, داكن&#10;&#10;تم إنشاء الوصف تلقائياً">
            <a:extLst>
              <a:ext uri="{FF2B5EF4-FFF2-40B4-BE49-F238E27FC236}">
                <a16:creationId xmlns:a16="http://schemas.microsoft.com/office/drawing/2014/main" id="{6337EAB3-9044-417A-B509-9EE76C5A9F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r="24634"/>
          <a:stretch/>
        </p:blipFill>
        <p:spPr>
          <a:xfrm>
            <a:off x="0" y="1317578"/>
            <a:ext cx="5022166" cy="5324622"/>
          </a:xfrm>
          <a:prstGeom prst="rect">
            <a:avLst/>
          </a:prstGeom>
        </p:spPr>
      </p:pic>
      <p:pic>
        <p:nvPicPr>
          <p:cNvPr id="14" name="رسم 13" descr="خانة الاختيار مشطوبة مع تعبئة خالصة">
            <a:extLst>
              <a:ext uri="{FF2B5EF4-FFF2-40B4-BE49-F238E27FC236}">
                <a16:creationId xmlns:a16="http://schemas.microsoft.com/office/drawing/2014/main" id="{2DA20F11-D234-419C-994F-B39E9AB53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09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4533972" y="588879"/>
            <a:ext cx="68139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cs typeface="Sultan bold" pitchFamily="2" charset="-78"/>
              </a:rPr>
              <a:t>تعلمنا سابقاً بعض الاوامر في لغة </a:t>
            </a:r>
            <a:r>
              <a:rPr lang="en-US" sz="3600" dirty="0">
                <a:cs typeface="Sultan bold" pitchFamily="2" charset="-78"/>
              </a:rPr>
              <a:t>HTML</a:t>
            </a:r>
            <a:endParaRPr lang="ar-SA" sz="3600" dirty="0">
              <a:cs typeface="Sultan bold" pitchFamily="2" charset="-78"/>
            </a:endParaRPr>
          </a:p>
        </p:txBody>
      </p:sp>
      <p:pic>
        <p:nvPicPr>
          <p:cNvPr id="29" name="رسم 28" descr="خانة الاختيار مشطوبة مع تعبئة خالصة">
            <a:extLst>
              <a:ext uri="{FF2B5EF4-FFF2-40B4-BE49-F238E27FC236}">
                <a16:creationId xmlns:a16="http://schemas.microsoft.com/office/drawing/2014/main" id="{C9D558AE-6C71-4068-998A-F4E0501F5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58FA528C-4255-4C33-86E3-F21C016354FD}"/>
              </a:ext>
            </a:extLst>
          </p:cNvPr>
          <p:cNvSpPr/>
          <p:nvPr/>
        </p:nvSpPr>
        <p:spPr>
          <a:xfrm>
            <a:off x="7605917" y="1259694"/>
            <a:ext cx="3330590" cy="3330590"/>
          </a:xfrm>
          <a:prstGeom prst="ellipse">
            <a:avLst/>
          </a:prstGeom>
          <a:noFill/>
          <a:ln>
            <a:solidFill>
              <a:srgbClr val="6A93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807491EF-5DA9-47D3-AC29-0D8FA0B7DFA0}"/>
              </a:ext>
            </a:extLst>
          </p:cNvPr>
          <p:cNvSpPr/>
          <p:nvPr/>
        </p:nvSpPr>
        <p:spPr>
          <a:xfrm rot="11731139">
            <a:off x="2880723" y="3657465"/>
            <a:ext cx="2994354" cy="2994354"/>
          </a:xfrm>
          <a:prstGeom prst="ellipse">
            <a:avLst/>
          </a:prstGeom>
          <a:noFill/>
          <a:ln>
            <a:solidFill>
              <a:srgbClr val="3311A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E3CF7F04-D13B-4101-B7A2-BF904DF05F6B}"/>
              </a:ext>
            </a:extLst>
          </p:cNvPr>
          <p:cNvSpPr/>
          <p:nvPr/>
        </p:nvSpPr>
        <p:spPr>
          <a:xfrm rot="9868861" flipH="1">
            <a:off x="6061344" y="3619250"/>
            <a:ext cx="3070784" cy="3070784"/>
          </a:xfrm>
          <a:prstGeom prst="ellipse">
            <a:avLst/>
          </a:prstGeom>
          <a:noFill/>
          <a:ln>
            <a:solidFill>
              <a:srgbClr val="BF364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750F395E-0ED2-40A3-B43E-B243BCA1B354}"/>
              </a:ext>
            </a:extLst>
          </p:cNvPr>
          <p:cNvSpPr/>
          <p:nvPr/>
        </p:nvSpPr>
        <p:spPr>
          <a:xfrm>
            <a:off x="4423229" y="1211851"/>
            <a:ext cx="3246159" cy="3246159"/>
          </a:xfrm>
          <a:prstGeom prst="ellipse">
            <a:avLst/>
          </a:prstGeom>
          <a:noFill/>
          <a:ln>
            <a:solidFill>
              <a:srgbClr val="FCAB1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C6A8FA11-F530-4649-8483-E64982D01E82}"/>
              </a:ext>
            </a:extLst>
          </p:cNvPr>
          <p:cNvSpPr/>
          <p:nvPr/>
        </p:nvSpPr>
        <p:spPr>
          <a:xfrm>
            <a:off x="1362884" y="1400253"/>
            <a:ext cx="3049472" cy="3049472"/>
          </a:xfrm>
          <a:prstGeom prst="ellipse">
            <a:avLst/>
          </a:prstGeom>
          <a:noFill/>
          <a:ln>
            <a:solidFill>
              <a:srgbClr val="9B4F9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1D9B3A92-71E8-46FA-BE67-D5125258E90D}"/>
              </a:ext>
            </a:extLst>
          </p:cNvPr>
          <p:cNvGrpSpPr/>
          <p:nvPr/>
        </p:nvGrpSpPr>
        <p:grpSpPr>
          <a:xfrm rot="2179702">
            <a:off x="4541220" y="2739355"/>
            <a:ext cx="1089476" cy="2335915"/>
            <a:chOff x="504860" y="2258117"/>
            <a:chExt cx="1089476" cy="3106297"/>
          </a:xfrm>
        </p:grpSpPr>
        <p:sp>
          <p:nvSpPr>
            <p:cNvPr id="36" name="شكل حر: شكل 35">
              <a:extLst>
                <a:ext uri="{FF2B5EF4-FFF2-40B4-BE49-F238E27FC236}">
                  <a16:creationId xmlns:a16="http://schemas.microsoft.com/office/drawing/2014/main" id="{F4B79842-6166-444D-996B-80ACDBF8E891}"/>
                </a:ext>
              </a:extLst>
            </p:cNvPr>
            <p:cNvSpPr/>
            <p:nvPr/>
          </p:nvSpPr>
          <p:spPr>
            <a:xfrm flipH="1">
              <a:off x="504860" y="2258117"/>
              <a:ext cx="1089476" cy="3106297"/>
            </a:xfrm>
            <a:custGeom>
              <a:avLst/>
              <a:gdLst>
                <a:gd name="connsiteX0" fmla="*/ 858831 w 858831"/>
                <a:gd name="connsiteY0" fmla="*/ 0 h 3106297"/>
                <a:gd name="connsiteX1" fmla="*/ 453472 w 858831"/>
                <a:gd name="connsiteY1" fmla="*/ 0 h 3106297"/>
                <a:gd name="connsiteX2" fmla="*/ 405359 w 858831"/>
                <a:gd name="connsiteY2" fmla="*/ 0 h 3106297"/>
                <a:gd name="connsiteX3" fmla="*/ 0 w 858831"/>
                <a:gd name="connsiteY3" fmla="*/ 0 h 3106297"/>
                <a:gd name="connsiteX4" fmla="*/ 12920 w 858831"/>
                <a:gd name="connsiteY4" fmla="*/ 26506 h 3106297"/>
                <a:gd name="connsiteX5" fmla="*/ 293055 w 858831"/>
                <a:gd name="connsiteY5" fmla="*/ 1553149 h 3106297"/>
                <a:gd name="connsiteX6" fmla="*/ 12920 w 858831"/>
                <a:gd name="connsiteY6" fmla="*/ 3079793 h 3106297"/>
                <a:gd name="connsiteX7" fmla="*/ 1 w 858831"/>
                <a:gd name="connsiteY7" fmla="*/ 3106297 h 3106297"/>
                <a:gd name="connsiteX8" fmla="*/ 405359 w 858831"/>
                <a:gd name="connsiteY8" fmla="*/ 3106297 h 3106297"/>
                <a:gd name="connsiteX9" fmla="*/ 453472 w 858831"/>
                <a:gd name="connsiteY9" fmla="*/ 3106297 h 3106297"/>
                <a:gd name="connsiteX10" fmla="*/ 858830 w 858831"/>
                <a:gd name="connsiteY10" fmla="*/ 3106297 h 3106297"/>
                <a:gd name="connsiteX11" fmla="*/ 845911 w 858831"/>
                <a:gd name="connsiteY11" fmla="*/ 3079793 h 3106297"/>
                <a:gd name="connsiteX12" fmla="*/ 565776 w 858831"/>
                <a:gd name="connsiteY12" fmla="*/ 1553149 h 3106297"/>
                <a:gd name="connsiteX13" fmla="*/ 845911 w 858831"/>
                <a:gd name="connsiteY13" fmla="*/ 26506 h 31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8831" h="3106297">
                  <a:moveTo>
                    <a:pt x="858831" y="0"/>
                  </a:moveTo>
                  <a:lnTo>
                    <a:pt x="453472" y="0"/>
                  </a:lnTo>
                  <a:lnTo>
                    <a:pt x="405359" y="0"/>
                  </a:lnTo>
                  <a:lnTo>
                    <a:pt x="0" y="0"/>
                  </a:lnTo>
                  <a:lnTo>
                    <a:pt x="12920" y="26506"/>
                  </a:lnTo>
                  <a:cubicBezTo>
                    <a:pt x="186002" y="417208"/>
                    <a:pt x="293055" y="956958"/>
                    <a:pt x="293055" y="1553149"/>
                  </a:cubicBezTo>
                  <a:cubicBezTo>
                    <a:pt x="293055" y="2149341"/>
                    <a:pt x="186002" y="2689091"/>
                    <a:pt x="12920" y="3079793"/>
                  </a:cubicBezTo>
                  <a:lnTo>
                    <a:pt x="1" y="3106297"/>
                  </a:lnTo>
                  <a:lnTo>
                    <a:pt x="405359" y="3106297"/>
                  </a:lnTo>
                  <a:lnTo>
                    <a:pt x="453472" y="3106297"/>
                  </a:lnTo>
                  <a:lnTo>
                    <a:pt x="858830" y="3106297"/>
                  </a:lnTo>
                  <a:lnTo>
                    <a:pt x="845911" y="3079793"/>
                  </a:lnTo>
                  <a:cubicBezTo>
                    <a:pt x="672829" y="2689091"/>
                    <a:pt x="565776" y="2149341"/>
                    <a:pt x="565776" y="1553149"/>
                  </a:cubicBezTo>
                  <a:cubicBezTo>
                    <a:pt x="565776" y="956958"/>
                    <a:pt x="672829" y="417208"/>
                    <a:pt x="845911" y="265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EG"/>
            </a:p>
          </p:txBody>
        </p:sp>
        <p:sp>
          <p:nvSpPr>
            <p:cNvPr id="37" name="شكل حر: شكل 36">
              <a:extLst>
                <a:ext uri="{FF2B5EF4-FFF2-40B4-BE49-F238E27FC236}">
                  <a16:creationId xmlns:a16="http://schemas.microsoft.com/office/drawing/2014/main" id="{56F48E47-40E9-47E9-A920-49582C6850ED}"/>
                </a:ext>
              </a:extLst>
            </p:cNvPr>
            <p:cNvSpPr/>
            <p:nvPr/>
          </p:nvSpPr>
          <p:spPr>
            <a:xfrm flipH="1">
              <a:off x="620183" y="2258117"/>
              <a:ext cx="858831" cy="3106297"/>
            </a:xfrm>
            <a:custGeom>
              <a:avLst/>
              <a:gdLst>
                <a:gd name="connsiteX0" fmla="*/ 858831 w 858831"/>
                <a:gd name="connsiteY0" fmla="*/ 0 h 3106297"/>
                <a:gd name="connsiteX1" fmla="*/ 453472 w 858831"/>
                <a:gd name="connsiteY1" fmla="*/ 0 h 3106297"/>
                <a:gd name="connsiteX2" fmla="*/ 405359 w 858831"/>
                <a:gd name="connsiteY2" fmla="*/ 0 h 3106297"/>
                <a:gd name="connsiteX3" fmla="*/ 0 w 858831"/>
                <a:gd name="connsiteY3" fmla="*/ 0 h 3106297"/>
                <a:gd name="connsiteX4" fmla="*/ 12920 w 858831"/>
                <a:gd name="connsiteY4" fmla="*/ 26506 h 3106297"/>
                <a:gd name="connsiteX5" fmla="*/ 293055 w 858831"/>
                <a:gd name="connsiteY5" fmla="*/ 1553149 h 3106297"/>
                <a:gd name="connsiteX6" fmla="*/ 12920 w 858831"/>
                <a:gd name="connsiteY6" fmla="*/ 3079793 h 3106297"/>
                <a:gd name="connsiteX7" fmla="*/ 1 w 858831"/>
                <a:gd name="connsiteY7" fmla="*/ 3106297 h 3106297"/>
                <a:gd name="connsiteX8" fmla="*/ 405359 w 858831"/>
                <a:gd name="connsiteY8" fmla="*/ 3106297 h 3106297"/>
                <a:gd name="connsiteX9" fmla="*/ 453472 w 858831"/>
                <a:gd name="connsiteY9" fmla="*/ 3106297 h 3106297"/>
                <a:gd name="connsiteX10" fmla="*/ 858830 w 858831"/>
                <a:gd name="connsiteY10" fmla="*/ 3106297 h 3106297"/>
                <a:gd name="connsiteX11" fmla="*/ 845911 w 858831"/>
                <a:gd name="connsiteY11" fmla="*/ 3079793 h 3106297"/>
                <a:gd name="connsiteX12" fmla="*/ 565776 w 858831"/>
                <a:gd name="connsiteY12" fmla="*/ 1553149 h 3106297"/>
                <a:gd name="connsiteX13" fmla="*/ 845911 w 858831"/>
                <a:gd name="connsiteY13" fmla="*/ 26506 h 31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8831" h="3106297">
                  <a:moveTo>
                    <a:pt x="858831" y="0"/>
                  </a:moveTo>
                  <a:lnTo>
                    <a:pt x="453472" y="0"/>
                  </a:lnTo>
                  <a:lnTo>
                    <a:pt x="405359" y="0"/>
                  </a:lnTo>
                  <a:lnTo>
                    <a:pt x="0" y="0"/>
                  </a:lnTo>
                  <a:lnTo>
                    <a:pt x="12920" y="26506"/>
                  </a:lnTo>
                  <a:cubicBezTo>
                    <a:pt x="186002" y="417208"/>
                    <a:pt x="293055" y="956958"/>
                    <a:pt x="293055" y="1553149"/>
                  </a:cubicBezTo>
                  <a:cubicBezTo>
                    <a:pt x="293055" y="2149341"/>
                    <a:pt x="186002" y="2689091"/>
                    <a:pt x="12920" y="3079793"/>
                  </a:cubicBezTo>
                  <a:lnTo>
                    <a:pt x="1" y="3106297"/>
                  </a:lnTo>
                  <a:lnTo>
                    <a:pt x="405359" y="3106297"/>
                  </a:lnTo>
                  <a:lnTo>
                    <a:pt x="453472" y="3106297"/>
                  </a:lnTo>
                  <a:lnTo>
                    <a:pt x="858830" y="3106297"/>
                  </a:lnTo>
                  <a:lnTo>
                    <a:pt x="845911" y="3079793"/>
                  </a:lnTo>
                  <a:cubicBezTo>
                    <a:pt x="672829" y="2689091"/>
                    <a:pt x="565776" y="2149341"/>
                    <a:pt x="565776" y="1553149"/>
                  </a:cubicBezTo>
                  <a:cubicBezTo>
                    <a:pt x="565776" y="956958"/>
                    <a:pt x="672829" y="417208"/>
                    <a:pt x="845911" y="26506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tx1">
                    <a:lumMod val="75000"/>
                    <a:lumOff val="25000"/>
                  </a:schemeClr>
                </a:gs>
                <a:gs pos="5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EG"/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C8A2623D-7499-4C3C-B725-757CF55B3F49}"/>
              </a:ext>
            </a:extLst>
          </p:cNvPr>
          <p:cNvGrpSpPr/>
          <p:nvPr/>
        </p:nvGrpSpPr>
        <p:grpSpPr>
          <a:xfrm rot="20265370">
            <a:off x="3215621" y="2812225"/>
            <a:ext cx="1089476" cy="2335915"/>
            <a:chOff x="504860" y="2258117"/>
            <a:chExt cx="1089476" cy="3106297"/>
          </a:xfrm>
        </p:grpSpPr>
        <p:sp>
          <p:nvSpPr>
            <p:cNvPr id="39" name="شكل حر: شكل 38">
              <a:extLst>
                <a:ext uri="{FF2B5EF4-FFF2-40B4-BE49-F238E27FC236}">
                  <a16:creationId xmlns:a16="http://schemas.microsoft.com/office/drawing/2014/main" id="{BD50A52D-D845-47CF-ADCF-5A624E31BD54}"/>
                </a:ext>
              </a:extLst>
            </p:cNvPr>
            <p:cNvSpPr/>
            <p:nvPr/>
          </p:nvSpPr>
          <p:spPr>
            <a:xfrm flipH="1">
              <a:off x="504860" y="2258117"/>
              <a:ext cx="1089476" cy="3106297"/>
            </a:xfrm>
            <a:custGeom>
              <a:avLst/>
              <a:gdLst>
                <a:gd name="connsiteX0" fmla="*/ 858831 w 858831"/>
                <a:gd name="connsiteY0" fmla="*/ 0 h 3106297"/>
                <a:gd name="connsiteX1" fmla="*/ 453472 w 858831"/>
                <a:gd name="connsiteY1" fmla="*/ 0 h 3106297"/>
                <a:gd name="connsiteX2" fmla="*/ 405359 w 858831"/>
                <a:gd name="connsiteY2" fmla="*/ 0 h 3106297"/>
                <a:gd name="connsiteX3" fmla="*/ 0 w 858831"/>
                <a:gd name="connsiteY3" fmla="*/ 0 h 3106297"/>
                <a:gd name="connsiteX4" fmla="*/ 12920 w 858831"/>
                <a:gd name="connsiteY4" fmla="*/ 26506 h 3106297"/>
                <a:gd name="connsiteX5" fmla="*/ 293055 w 858831"/>
                <a:gd name="connsiteY5" fmla="*/ 1553149 h 3106297"/>
                <a:gd name="connsiteX6" fmla="*/ 12920 w 858831"/>
                <a:gd name="connsiteY6" fmla="*/ 3079793 h 3106297"/>
                <a:gd name="connsiteX7" fmla="*/ 1 w 858831"/>
                <a:gd name="connsiteY7" fmla="*/ 3106297 h 3106297"/>
                <a:gd name="connsiteX8" fmla="*/ 405359 w 858831"/>
                <a:gd name="connsiteY8" fmla="*/ 3106297 h 3106297"/>
                <a:gd name="connsiteX9" fmla="*/ 453472 w 858831"/>
                <a:gd name="connsiteY9" fmla="*/ 3106297 h 3106297"/>
                <a:gd name="connsiteX10" fmla="*/ 858830 w 858831"/>
                <a:gd name="connsiteY10" fmla="*/ 3106297 h 3106297"/>
                <a:gd name="connsiteX11" fmla="*/ 845911 w 858831"/>
                <a:gd name="connsiteY11" fmla="*/ 3079793 h 3106297"/>
                <a:gd name="connsiteX12" fmla="*/ 565776 w 858831"/>
                <a:gd name="connsiteY12" fmla="*/ 1553149 h 3106297"/>
                <a:gd name="connsiteX13" fmla="*/ 845911 w 858831"/>
                <a:gd name="connsiteY13" fmla="*/ 26506 h 31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8831" h="3106297">
                  <a:moveTo>
                    <a:pt x="858831" y="0"/>
                  </a:moveTo>
                  <a:lnTo>
                    <a:pt x="453472" y="0"/>
                  </a:lnTo>
                  <a:lnTo>
                    <a:pt x="405359" y="0"/>
                  </a:lnTo>
                  <a:lnTo>
                    <a:pt x="0" y="0"/>
                  </a:lnTo>
                  <a:lnTo>
                    <a:pt x="12920" y="26506"/>
                  </a:lnTo>
                  <a:cubicBezTo>
                    <a:pt x="186002" y="417208"/>
                    <a:pt x="293055" y="956958"/>
                    <a:pt x="293055" y="1553149"/>
                  </a:cubicBezTo>
                  <a:cubicBezTo>
                    <a:pt x="293055" y="2149341"/>
                    <a:pt x="186002" y="2689091"/>
                    <a:pt x="12920" y="3079793"/>
                  </a:cubicBezTo>
                  <a:lnTo>
                    <a:pt x="1" y="3106297"/>
                  </a:lnTo>
                  <a:lnTo>
                    <a:pt x="405359" y="3106297"/>
                  </a:lnTo>
                  <a:lnTo>
                    <a:pt x="453472" y="3106297"/>
                  </a:lnTo>
                  <a:lnTo>
                    <a:pt x="858830" y="3106297"/>
                  </a:lnTo>
                  <a:lnTo>
                    <a:pt x="845911" y="3079793"/>
                  </a:lnTo>
                  <a:cubicBezTo>
                    <a:pt x="672829" y="2689091"/>
                    <a:pt x="565776" y="2149341"/>
                    <a:pt x="565776" y="1553149"/>
                  </a:cubicBezTo>
                  <a:cubicBezTo>
                    <a:pt x="565776" y="956958"/>
                    <a:pt x="672829" y="417208"/>
                    <a:pt x="845911" y="265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EG"/>
            </a:p>
          </p:txBody>
        </p:sp>
        <p:sp>
          <p:nvSpPr>
            <p:cNvPr id="40" name="شكل حر: شكل 39">
              <a:extLst>
                <a:ext uri="{FF2B5EF4-FFF2-40B4-BE49-F238E27FC236}">
                  <a16:creationId xmlns:a16="http://schemas.microsoft.com/office/drawing/2014/main" id="{77C8E8B6-DB02-4AE7-8A63-CC59B2605E75}"/>
                </a:ext>
              </a:extLst>
            </p:cNvPr>
            <p:cNvSpPr/>
            <p:nvPr/>
          </p:nvSpPr>
          <p:spPr>
            <a:xfrm flipH="1">
              <a:off x="620183" y="2258117"/>
              <a:ext cx="858831" cy="3106297"/>
            </a:xfrm>
            <a:custGeom>
              <a:avLst/>
              <a:gdLst>
                <a:gd name="connsiteX0" fmla="*/ 858831 w 858831"/>
                <a:gd name="connsiteY0" fmla="*/ 0 h 3106297"/>
                <a:gd name="connsiteX1" fmla="*/ 453472 w 858831"/>
                <a:gd name="connsiteY1" fmla="*/ 0 h 3106297"/>
                <a:gd name="connsiteX2" fmla="*/ 405359 w 858831"/>
                <a:gd name="connsiteY2" fmla="*/ 0 h 3106297"/>
                <a:gd name="connsiteX3" fmla="*/ 0 w 858831"/>
                <a:gd name="connsiteY3" fmla="*/ 0 h 3106297"/>
                <a:gd name="connsiteX4" fmla="*/ 12920 w 858831"/>
                <a:gd name="connsiteY4" fmla="*/ 26506 h 3106297"/>
                <a:gd name="connsiteX5" fmla="*/ 293055 w 858831"/>
                <a:gd name="connsiteY5" fmla="*/ 1553149 h 3106297"/>
                <a:gd name="connsiteX6" fmla="*/ 12920 w 858831"/>
                <a:gd name="connsiteY6" fmla="*/ 3079793 h 3106297"/>
                <a:gd name="connsiteX7" fmla="*/ 1 w 858831"/>
                <a:gd name="connsiteY7" fmla="*/ 3106297 h 3106297"/>
                <a:gd name="connsiteX8" fmla="*/ 405359 w 858831"/>
                <a:gd name="connsiteY8" fmla="*/ 3106297 h 3106297"/>
                <a:gd name="connsiteX9" fmla="*/ 453472 w 858831"/>
                <a:gd name="connsiteY9" fmla="*/ 3106297 h 3106297"/>
                <a:gd name="connsiteX10" fmla="*/ 858830 w 858831"/>
                <a:gd name="connsiteY10" fmla="*/ 3106297 h 3106297"/>
                <a:gd name="connsiteX11" fmla="*/ 845911 w 858831"/>
                <a:gd name="connsiteY11" fmla="*/ 3079793 h 3106297"/>
                <a:gd name="connsiteX12" fmla="*/ 565776 w 858831"/>
                <a:gd name="connsiteY12" fmla="*/ 1553149 h 3106297"/>
                <a:gd name="connsiteX13" fmla="*/ 845911 w 858831"/>
                <a:gd name="connsiteY13" fmla="*/ 26506 h 31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8831" h="3106297">
                  <a:moveTo>
                    <a:pt x="858831" y="0"/>
                  </a:moveTo>
                  <a:lnTo>
                    <a:pt x="453472" y="0"/>
                  </a:lnTo>
                  <a:lnTo>
                    <a:pt x="405359" y="0"/>
                  </a:lnTo>
                  <a:lnTo>
                    <a:pt x="0" y="0"/>
                  </a:lnTo>
                  <a:lnTo>
                    <a:pt x="12920" y="26506"/>
                  </a:lnTo>
                  <a:cubicBezTo>
                    <a:pt x="186002" y="417208"/>
                    <a:pt x="293055" y="956958"/>
                    <a:pt x="293055" y="1553149"/>
                  </a:cubicBezTo>
                  <a:cubicBezTo>
                    <a:pt x="293055" y="2149341"/>
                    <a:pt x="186002" y="2689091"/>
                    <a:pt x="12920" y="3079793"/>
                  </a:cubicBezTo>
                  <a:lnTo>
                    <a:pt x="1" y="3106297"/>
                  </a:lnTo>
                  <a:lnTo>
                    <a:pt x="405359" y="3106297"/>
                  </a:lnTo>
                  <a:lnTo>
                    <a:pt x="453472" y="3106297"/>
                  </a:lnTo>
                  <a:lnTo>
                    <a:pt x="858830" y="3106297"/>
                  </a:lnTo>
                  <a:lnTo>
                    <a:pt x="845911" y="3079793"/>
                  </a:lnTo>
                  <a:cubicBezTo>
                    <a:pt x="672829" y="2689091"/>
                    <a:pt x="565776" y="2149341"/>
                    <a:pt x="565776" y="1553149"/>
                  </a:cubicBezTo>
                  <a:cubicBezTo>
                    <a:pt x="565776" y="956958"/>
                    <a:pt x="672829" y="417208"/>
                    <a:pt x="845911" y="26506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tx1">
                    <a:lumMod val="75000"/>
                    <a:lumOff val="25000"/>
                  </a:schemeClr>
                </a:gs>
                <a:gs pos="5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EG"/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35B17B8C-7EAE-4FF0-9052-0B63C5AACC2F}"/>
              </a:ext>
            </a:extLst>
          </p:cNvPr>
          <p:cNvGrpSpPr/>
          <p:nvPr/>
        </p:nvGrpSpPr>
        <p:grpSpPr>
          <a:xfrm rot="2179702">
            <a:off x="7678136" y="2757186"/>
            <a:ext cx="1089476" cy="2335915"/>
            <a:chOff x="504860" y="2258117"/>
            <a:chExt cx="1089476" cy="3106297"/>
          </a:xfrm>
        </p:grpSpPr>
        <p:sp>
          <p:nvSpPr>
            <p:cNvPr id="42" name="شكل حر: شكل 41">
              <a:extLst>
                <a:ext uri="{FF2B5EF4-FFF2-40B4-BE49-F238E27FC236}">
                  <a16:creationId xmlns:a16="http://schemas.microsoft.com/office/drawing/2014/main" id="{4992FFA4-9E35-4BD7-A2D4-7AA39A217863}"/>
                </a:ext>
              </a:extLst>
            </p:cNvPr>
            <p:cNvSpPr/>
            <p:nvPr/>
          </p:nvSpPr>
          <p:spPr>
            <a:xfrm flipH="1">
              <a:off x="504860" y="2258117"/>
              <a:ext cx="1089476" cy="3106297"/>
            </a:xfrm>
            <a:custGeom>
              <a:avLst/>
              <a:gdLst>
                <a:gd name="connsiteX0" fmla="*/ 858831 w 858831"/>
                <a:gd name="connsiteY0" fmla="*/ 0 h 3106297"/>
                <a:gd name="connsiteX1" fmla="*/ 453472 w 858831"/>
                <a:gd name="connsiteY1" fmla="*/ 0 h 3106297"/>
                <a:gd name="connsiteX2" fmla="*/ 405359 w 858831"/>
                <a:gd name="connsiteY2" fmla="*/ 0 h 3106297"/>
                <a:gd name="connsiteX3" fmla="*/ 0 w 858831"/>
                <a:gd name="connsiteY3" fmla="*/ 0 h 3106297"/>
                <a:gd name="connsiteX4" fmla="*/ 12920 w 858831"/>
                <a:gd name="connsiteY4" fmla="*/ 26506 h 3106297"/>
                <a:gd name="connsiteX5" fmla="*/ 293055 w 858831"/>
                <a:gd name="connsiteY5" fmla="*/ 1553149 h 3106297"/>
                <a:gd name="connsiteX6" fmla="*/ 12920 w 858831"/>
                <a:gd name="connsiteY6" fmla="*/ 3079793 h 3106297"/>
                <a:gd name="connsiteX7" fmla="*/ 1 w 858831"/>
                <a:gd name="connsiteY7" fmla="*/ 3106297 h 3106297"/>
                <a:gd name="connsiteX8" fmla="*/ 405359 w 858831"/>
                <a:gd name="connsiteY8" fmla="*/ 3106297 h 3106297"/>
                <a:gd name="connsiteX9" fmla="*/ 453472 w 858831"/>
                <a:gd name="connsiteY9" fmla="*/ 3106297 h 3106297"/>
                <a:gd name="connsiteX10" fmla="*/ 858830 w 858831"/>
                <a:gd name="connsiteY10" fmla="*/ 3106297 h 3106297"/>
                <a:gd name="connsiteX11" fmla="*/ 845911 w 858831"/>
                <a:gd name="connsiteY11" fmla="*/ 3079793 h 3106297"/>
                <a:gd name="connsiteX12" fmla="*/ 565776 w 858831"/>
                <a:gd name="connsiteY12" fmla="*/ 1553149 h 3106297"/>
                <a:gd name="connsiteX13" fmla="*/ 845911 w 858831"/>
                <a:gd name="connsiteY13" fmla="*/ 26506 h 31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8831" h="3106297">
                  <a:moveTo>
                    <a:pt x="858831" y="0"/>
                  </a:moveTo>
                  <a:lnTo>
                    <a:pt x="453472" y="0"/>
                  </a:lnTo>
                  <a:lnTo>
                    <a:pt x="405359" y="0"/>
                  </a:lnTo>
                  <a:lnTo>
                    <a:pt x="0" y="0"/>
                  </a:lnTo>
                  <a:lnTo>
                    <a:pt x="12920" y="26506"/>
                  </a:lnTo>
                  <a:cubicBezTo>
                    <a:pt x="186002" y="417208"/>
                    <a:pt x="293055" y="956958"/>
                    <a:pt x="293055" y="1553149"/>
                  </a:cubicBezTo>
                  <a:cubicBezTo>
                    <a:pt x="293055" y="2149341"/>
                    <a:pt x="186002" y="2689091"/>
                    <a:pt x="12920" y="3079793"/>
                  </a:cubicBezTo>
                  <a:lnTo>
                    <a:pt x="1" y="3106297"/>
                  </a:lnTo>
                  <a:lnTo>
                    <a:pt x="405359" y="3106297"/>
                  </a:lnTo>
                  <a:lnTo>
                    <a:pt x="453472" y="3106297"/>
                  </a:lnTo>
                  <a:lnTo>
                    <a:pt x="858830" y="3106297"/>
                  </a:lnTo>
                  <a:lnTo>
                    <a:pt x="845911" y="3079793"/>
                  </a:lnTo>
                  <a:cubicBezTo>
                    <a:pt x="672829" y="2689091"/>
                    <a:pt x="565776" y="2149341"/>
                    <a:pt x="565776" y="1553149"/>
                  </a:cubicBezTo>
                  <a:cubicBezTo>
                    <a:pt x="565776" y="956958"/>
                    <a:pt x="672829" y="417208"/>
                    <a:pt x="845911" y="265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EG"/>
            </a:p>
          </p:txBody>
        </p:sp>
        <p:sp>
          <p:nvSpPr>
            <p:cNvPr id="43" name="شكل حر: شكل 42">
              <a:extLst>
                <a:ext uri="{FF2B5EF4-FFF2-40B4-BE49-F238E27FC236}">
                  <a16:creationId xmlns:a16="http://schemas.microsoft.com/office/drawing/2014/main" id="{C1CE7F30-FE16-4426-A25D-9ED937F128F2}"/>
                </a:ext>
              </a:extLst>
            </p:cNvPr>
            <p:cNvSpPr/>
            <p:nvPr/>
          </p:nvSpPr>
          <p:spPr>
            <a:xfrm flipH="1">
              <a:off x="620183" y="2258117"/>
              <a:ext cx="858831" cy="3106297"/>
            </a:xfrm>
            <a:custGeom>
              <a:avLst/>
              <a:gdLst>
                <a:gd name="connsiteX0" fmla="*/ 858831 w 858831"/>
                <a:gd name="connsiteY0" fmla="*/ 0 h 3106297"/>
                <a:gd name="connsiteX1" fmla="*/ 453472 w 858831"/>
                <a:gd name="connsiteY1" fmla="*/ 0 h 3106297"/>
                <a:gd name="connsiteX2" fmla="*/ 405359 w 858831"/>
                <a:gd name="connsiteY2" fmla="*/ 0 h 3106297"/>
                <a:gd name="connsiteX3" fmla="*/ 0 w 858831"/>
                <a:gd name="connsiteY3" fmla="*/ 0 h 3106297"/>
                <a:gd name="connsiteX4" fmla="*/ 12920 w 858831"/>
                <a:gd name="connsiteY4" fmla="*/ 26506 h 3106297"/>
                <a:gd name="connsiteX5" fmla="*/ 293055 w 858831"/>
                <a:gd name="connsiteY5" fmla="*/ 1553149 h 3106297"/>
                <a:gd name="connsiteX6" fmla="*/ 12920 w 858831"/>
                <a:gd name="connsiteY6" fmla="*/ 3079793 h 3106297"/>
                <a:gd name="connsiteX7" fmla="*/ 1 w 858831"/>
                <a:gd name="connsiteY7" fmla="*/ 3106297 h 3106297"/>
                <a:gd name="connsiteX8" fmla="*/ 405359 w 858831"/>
                <a:gd name="connsiteY8" fmla="*/ 3106297 h 3106297"/>
                <a:gd name="connsiteX9" fmla="*/ 453472 w 858831"/>
                <a:gd name="connsiteY9" fmla="*/ 3106297 h 3106297"/>
                <a:gd name="connsiteX10" fmla="*/ 858830 w 858831"/>
                <a:gd name="connsiteY10" fmla="*/ 3106297 h 3106297"/>
                <a:gd name="connsiteX11" fmla="*/ 845911 w 858831"/>
                <a:gd name="connsiteY11" fmla="*/ 3079793 h 3106297"/>
                <a:gd name="connsiteX12" fmla="*/ 565776 w 858831"/>
                <a:gd name="connsiteY12" fmla="*/ 1553149 h 3106297"/>
                <a:gd name="connsiteX13" fmla="*/ 845911 w 858831"/>
                <a:gd name="connsiteY13" fmla="*/ 26506 h 31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8831" h="3106297">
                  <a:moveTo>
                    <a:pt x="858831" y="0"/>
                  </a:moveTo>
                  <a:lnTo>
                    <a:pt x="453472" y="0"/>
                  </a:lnTo>
                  <a:lnTo>
                    <a:pt x="405359" y="0"/>
                  </a:lnTo>
                  <a:lnTo>
                    <a:pt x="0" y="0"/>
                  </a:lnTo>
                  <a:lnTo>
                    <a:pt x="12920" y="26506"/>
                  </a:lnTo>
                  <a:cubicBezTo>
                    <a:pt x="186002" y="417208"/>
                    <a:pt x="293055" y="956958"/>
                    <a:pt x="293055" y="1553149"/>
                  </a:cubicBezTo>
                  <a:cubicBezTo>
                    <a:pt x="293055" y="2149341"/>
                    <a:pt x="186002" y="2689091"/>
                    <a:pt x="12920" y="3079793"/>
                  </a:cubicBezTo>
                  <a:lnTo>
                    <a:pt x="1" y="3106297"/>
                  </a:lnTo>
                  <a:lnTo>
                    <a:pt x="405359" y="3106297"/>
                  </a:lnTo>
                  <a:lnTo>
                    <a:pt x="453472" y="3106297"/>
                  </a:lnTo>
                  <a:lnTo>
                    <a:pt x="858830" y="3106297"/>
                  </a:lnTo>
                  <a:lnTo>
                    <a:pt x="845911" y="3079793"/>
                  </a:lnTo>
                  <a:cubicBezTo>
                    <a:pt x="672829" y="2689091"/>
                    <a:pt x="565776" y="2149341"/>
                    <a:pt x="565776" y="1553149"/>
                  </a:cubicBezTo>
                  <a:cubicBezTo>
                    <a:pt x="565776" y="956958"/>
                    <a:pt x="672829" y="417208"/>
                    <a:pt x="845911" y="26506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tx1">
                    <a:lumMod val="75000"/>
                    <a:lumOff val="25000"/>
                  </a:schemeClr>
                </a:gs>
                <a:gs pos="5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EG"/>
            </a:p>
          </p:txBody>
        </p:sp>
      </p:grp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90294E2F-E9BC-4F31-8AD8-2309E7E8BBB5}"/>
              </a:ext>
            </a:extLst>
          </p:cNvPr>
          <p:cNvGrpSpPr/>
          <p:nvPr/>
        </p:nvGrpSpPr>
        <p:grpSpPr>
          <a:xfrm rot="20265370">
            <a:off x="6352537" y="2830056"/>
            <a:ext cx="1089476" cy="2335915"/>
            <a:chOff x="504860" y="2258117"/>
            <a:chExt cx="1089476" cy="3106297"/>
          </a:xfrm>
        </p:grpSpPr>
        <p:sp>
          <p:nvSpPr>
            <p:cNvPr id="45" name="شكل حر: شكل 44">
              <a:extLst>
                <a:ext uri="{FF2B5EF4-FFF2-40B4-BE49-F238E27FC236}">
                  <a16:creationId xmlns:a16="http://schemas.microsoft.com/office/drawing/2014/main" id="{4BED5520-FAF0-429F-A1E3-B63CEFF7D940}"/>
                </a:ext>
              </a:extLst>
            </p:cNvPr>
            <p:cNvSpPr/>
            <p:nvPr/>
          </p:nvSpPr>
          <p:spPr>
            <a:xfrm flipH="1">
              <a:off x="504860" y="2258117"/>
              <a:ext cx="1089476" cy="3106297"/>
            </a:xfrm>
            <a:custGeom>
              <a:avLst/>
              <a:gdLst>
                <a:gd name="connsiteX0" fmla="*/ 858831 w 858831"/>
                <a:gd name="connsiteY0" fmla="*/ 0 h 3106297"/>
                <a:gd name="connsiteX1" fmla="*/ 453472 w 858831"/>
                <a:gd name="connsiteY1" fmla="*/ 0 h 3106297"/>
                <a:gd name="connsiteX2" fmla="*/ 405359 w 858831"/>
                <a:gd name="connsiteY2" fmla="*/ 0 h 3106297"/>
                <a:gd name="connsiteX3" fmla="*/ 0 w 858831"/>
                <a:gd name="connsiteY3" fmla="*/ 0 h 3106297"/>
                <a:gd name="connsiteX4" fmla="*/ 12920 w 858831"/>
                <a:gd name="connsiteY4" fmla="*/ 26506 h 3106297"/>
                <a:gd name="connsiteX5" fmla="*/ 293055 w 858831"/>
                <a:gd name="connsiteY5" fmla="*/ 1553149 h 3106297"/>
                <a:gd name="connsiteX6" fmla="*/ 12920 w 858831"/>
                <a:gd name="connsiteY6" fmla="*/ 3079793 h 3106297"/>
                <a:gd name="connsiteX7" fmla="*/ 1 w 858831"/>
                <a:gd name="connsiteY7" fmla="*/ 3106297 h 3106297"/>
                <a:gd name="connsiteX8" fmla="*/ 405359 w 858831"/>
                <a:gd name="connsiteY8" fmla="*/ 3106297 h 3106297"/>
                <a:gd name="connsiteX9" fmla="*/ 453472 w 858831"/>
                <a:gd name="connsiteY9" fmla="*/ 3106297 h 3106297"/>
                <a:gd name="connsiteX10" fmla="*/ 858830 w 858831"/>
                <a:gd name="connsiteY10" fmla="*/ 3106297 h 3106297"/>
                <a:gd name="connsiteX11" fmla="*/ 845911 w 858831"/>
                <a:gd name="connsiteY11" fmla="*/ 3079793 h 3106297"/>
                <a:gd name="connsiteX12" fmla="*/ 565776 w 858831"/>
                <a:gd name="connsiteY12" fmla="*/ 1553149 h 3106297"/>
                <a:gd name="connsiteX13" fmla="*/ 845911 w 858831"/>
                <a:gd name="connsiteY13" fmla="*/ 26506 h 31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8831" h="3106297">
                  <a:moveTo>
                    <a:pt x="858831" y="0"/>
                  </a:moveTo>
                  <a:lnTo>
                    <a:pt x="453472" y="0"/>
                  </a:lnTo>
                  <a:lnTo>
                    <a:pt x="405359" y="0"/>
                  </a:lnTo>
                  <a:lnTo>
                    <a:pt x="0" y="0"/>
                  </a:lnTo>
                  <a:lnTo>
                    <a:pt x="12920" y="26506"/>
                  </a:lnTo>
                  <a:cubicBezTo>
                    <a:pt x="186002" y="417208"/>
                    <a:pt x="293055" y="956958"/>
                    <a:pt x="293055" y="1553149"/>
                  </a:cubicBezTo>
                  <a:cubicBezTo>
                    <a:pt x="293055" y="2149341"/>
                    <a:pt x="186002" y="2689091"/>
                    <a:pt x="12920" y="3079793"/>
                  </a:cubicBezTo>
                  <a:lnTo>
                    <a:pt x="1" y="3106297"/>
                  </a:lnTo>
                  <a:lnTo>
                    <a:pt x="405359" y="3106297"/>
                  </a:lnTo>
                  <a:lnTo>
                    <a:pt x="453472" y="3106297"/>
                  </a:lnTo>
                  <a:lnTo>
                    <a:pt x="858830" y="3106297"/>
                  </a:lnTo>
                  <a:lnTo>
                    <a:pt x="845911" y="3079793"/>
                  </a:lnTo>
                  <a:cubicBezTo>
                    <a:pt x="672829" y="2689091"/>
                    <a:pt x="565776" y="2149341"/>
                    <a:pt x="565776" y="1553149"/>
                  </a:cubicBezTo>
                  <a:cubicBezTo>
                    <a:pt x="565776" y="956958"/>
                    <a:pt x="672829" y="417208"/>
                    <a:pt x="845911" y="265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EG"/>
            </a:p>
          </p:txBody>
        </p:sp>
        <p:sp>
          <p:nvSpPr>
            <p:cNvPr id="46" name="شكل حر: شكل 45">
              <a:extLst>
                <a:ext uri="{FF2B5EF4-FFF2-40B4-BE49-F238E27FC236}">
                  <a16:creationId xmlns:a16="http://schemas.microsoft.com/office/drawing/2014/main" id="{97977E25-B87D-43E0-A1A8-B1A6953A05F9}"/>
                </a:ext>
              </a:extLst>
            </p:cNvPr>
            <p:cNvSpPr/>
            <p:nvPr/>
          </p:nvSpPr>
          <p:spPr>
            <a:xfrm flipH="1">
              <a:off x="620183" y="2258117"/>
              <a:ext cx="858831" cy="3106297"/>
            </a:xfrm>
            <a:custGeom>
              <a:avLst/>
              <a:gdLst>
                <a:gd name="connsiteX0" fmla="*/ 858831 w 858831"/>
                <a:gd name="connsiteY0" fmla="*/ 0 h 3106297"/>
                <a:gd name="connsiteX1" fmla="*/ 453472 w 858831"/>
                <a:gd name="connsiteY1" fmla="*/ 0 h 3106297"/>
                <a:gd name="connsiteX2" fmla="*/ 405359 w 858831"/>
                <a:gd name="connsiteY2" fmla="*/ 0 h 3106297"/>
                <a:gd name="connsiteX3" fmla="*/ 0 w 858831"/>
                <a:gd name="connsiteY3" fmla="*/ 0 h 3106297"/>
                <a:gd name="connsiteX4" fmla="*/ 12920 w 858831"/>
                <a:gd name="connsiteY4" fmla="*/ 26506 h 3106297"/>
                <a:gd name="connsiteX5" fmla="*/ 293055 w 858831"/>
                <a:gd name="connsiteY5" fmla="*/ 1553149 h 3106297"/>
                <a:gd name="connsiteX6" fmla="*/ 12920 w 858831"/>
                <a:gd name="connsiteY6" fmla="*/ 3079793 h 3106297"/>
                <a:gd name="connsiteX7" fmla="*/ 1 w 858831"/>
                <a:gd name="connsiteY7" fmla="*/ 3106297 h 3106297"/>
                <a:gd name="connsiteX8" fmla="*/ 405359 w 858831"/>
                <a:gd name="connsiteY8" fmla="*/ 3106297 h 3106297"/>
                <a:gd name="connsiteX9" fmla="*/ 453472 w 858831"/>
                <a:gd name="connsiteY9" fmla="*/ 3106297 h 3106297"/>
                <a:gd name="connsiteX10" fmla="*/ 858830 w 858831"/>
                <a:gd name="connsiteY10" fmla="*/ 3106297 h 3106297"/>
                <a:gd name="connsiteX11" fmla="*/ 845911 w 858831"/>
                <a:gd name="connsiteY11" fmla="*/ 3079793 h 3106297"/>
                <a:gd name="connsiteX12" fmla="*/ 565776 w 858831"/>
                <a:gd name="connsiteY12" fmla="*/ 1553149 h 3106297"/>
                <a:gd name="connsiteX13" fmla="*/ 845911 w 858831"/>
                <a:gd name="connsiteY13" fmla="*/ 26506 h 31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8831" h="3106297">
                  <a:moveTo>
                    <a:pt x="858831" y="0"/>
                  </a:moveTo>
                  <a:lnTo>
                    <a:pt x="453472" y="0"/>
                  </a:lnTo>
                  <a:lnTo>
                    <a:pt x="405359" y="0"/>
                  </a:lnTo>
                  <a:lnTo>
                    <a:pt x="0" y="0"/>
                  </a:lnTo>
                  <a:lnTo>
                    <a:pt x="12920" y="26506"/>
                  </a:lnTo>
                  <a:cubicBezTo>
                    <a:pt x="186002" y="417208"/>
                    <a:pt x="293055" y="956958"/>
                    <a:pt x="293055" y="1553149"/>
                  </a:cubicBezTo>
                  <a:cubicBezTo>
                    <a:pt x="293055" y="2149341"/>
                    <a:pt x="186002" y="2689091"/>
                    <a:pt x="12920" y="3079793"/>
                  </a:cubicBezTo>
                  <a:lnTo>
                    <a:pt x="1" y="3106297"/>
                  </a:lnTo>
                  <a:lnTo>
                    <a:pt x="405359" y="3106297"/>
                  </a:lnTo>
                  <a:lnTo>
                    <a:pt x="453472" y="3106297"/>
                  </a:lnTo>
                  <a:lnTo>
                    <a:pt x="858830" y="3106297"/>
                  </a:lnTo>
                  <a:lnTo>
                    <a:pt x="845911" y="3079793"/>
                  </a:lnTo>
                  <a:cubicBezTo>
                    <a:pt x="672829" y="2689091"/>
                    <a:pt x="565776" y="2149341"/>
                    <a:pt x="565776" y="1553149"/>
                  </a:cubicBezTo>
                  <a:cubicBezTo>
                    <a:pt x="565776" y="956958"/>
                    <a:pt x="672829" y="417208"/>
                    <a:pt x="845911" y="26506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tx1">
                    <a:lumMod val="75000"/>
                    <a:lumOff val="25000"/>
                  </a:schemeClr>
                </a:gs>
                <a:gs pos="5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EG"/>
            </a:p>
          </p:txBody>
        </p:sp>
      </p:grp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2616FB6C-76DF-4446-86F2-D066A73BBA7A}"/>
              </a:ext>
            </a:extLst>
          </p:cNvPr>
          <p:cNvSpPr/>
          <p:nvPr/>
        </p:nvSpPr>
        <p:spPr>
          <a:xfrm>
            <a:off x="7785572" y="1338338"/>
            <a:ext cx="2270870" cy="2270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AC0B83F3-77BD-4233-9BEA-189316DE8E3B}"/>
              </a:ext>
            </a:extLst>
          </p:cNvPr>
          <p:cNvSpPr/>
          <p:nvPr/>
        </p:nvSpPr>
        <p:spPr>
          <a:xfrm>
            <a:off x="4906979" y="1290824"/>
            <a:ext cx="2270870" cy="2270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50" name="شكل بيضاوي 49">
            <a:extLst>
              <a:ext uri="{FF2B5EF4-FFF2-40B4-BE49-F238E27FC236}">
                <a16:creationId xmlns:a16="http://schemas.microsoft.com/office/drawing/2014/main" id="{BC8B29F2-8BED-4806-9322-33DF97C10BAB}"/>
              </a:ext>
            </a:extLst>
          </p:cNvPr>
          <p:cNvSpPr/>
          <p:nvPr/>
        </p:nvSpPr>
        <p:spPr>
          <a:xfrm>
            <a:off x="2028385" y="1243310"/>
            <a:ext cx="2270870" cy="2270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52" name="شكل بيضاوي 51">
            <a:extLst>
              <a:ext uri="{FF2B5EF4-FFF2-40B4-BE49-F238E27FC236}">
                <a16:creationId xmlns:a16="http://schemas.microsoft.com/office/drawing/2014/main" id="{34C0984F-9A5B-4C66-A8C7-76DD3CFE3A2D}"/>
              </a:ext>
            </a:extLst>
          </p:cNvPr>
          <p:cNvSpPr/>
          <p:nvPr/>
        </p:nvSpPr>
        <p:spPr>
          <a:xfrm rot="11731139">
            <a:off x="3032476" y="4210430"/>
            <a:ext cx="2270870" cy="2270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55" name="شكل بيضاوي 54">
            <a:extLst>
              <a:ext uri="{FF2B5EF4-FFF2-40B4-BE49-F238E27FC236}">
                <a16:creationId xmlns:a16="http://schemas.microsoft.com/office/drawing/2014/main" id="{B3C27276-1870-4D2D-B204-464287F01DD5}"/>
              </a:ext>
            </a:extLst>
          </p:cNvPr>
          <p:cNvSpPr/>
          <p:nvPr/>
        </p:nvSpPr>
        <p:spPr>
          <a:xfrm rot="9868861" flipH="1">
            <a:off x="6538993" y="4165794"/>
            <a:ext cx="2270870" cy="2270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57" name="شكل بيضاوي 56">
            <a:extLst>
              <a:ext uri="{FF2B5EF4-FFF2-40B4-BE49-F238E27FC236}">
                <a16:creationId xmlns:a16="http://schemas.microsoft.com/office/drawing/2014/main" id="{2A8459FC-E1D6-4919-89D4-FA68A57E7C7A}"/>
              </a:ext>
            </a:extLst>
          </p:cNvPr>
          <p:cNvSpPr/>
          <p:nvPr/>
        </p:nvSpPr>
        <p:spPr>
          <a:xfrm>
            <a:off x="2106484" y="1321408"/>
            <a:ext cx="2114672" cy="211467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58" name="دائرة: مجوفة 57">
            <a:extLst>
              <a:ext uri="{FF2B5EF4-FFF2-40B4-BE49-F238E27FC236}">
                <a16:creationId xmlns:a16="http://schemas.microsoft.com/office/drawing/2014/main" id="{EA462487-B9B6-48F3-97AE-805003905325}"/>
              </a:ext>
            </a:extLst>
          </p:cNvPr>
          <p:cNvSpPr/>
          <p:nvPr/>
        </p:nvSpPr>
        <p:spPr>
          <a:xfrm>
            <a:off x="2192229" y="1407153"/>
            <a:ext cx="1943183" cy="1943183"/>
          </a:xfrm>
          <a:prstGeom prst="donut">
            <a:avLst>
              <a:gd name="adj" fmla="val 1161"/>
            </a:avLst>
          </a:prstGeom>
          <a:solidFill>
            <a:srgbClr val="9B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59" name="شكل بيضاوي 58">
            <a:extLst>
              <a:ext uri="{FF2B5EF4-FFF2-40B4-BE49-F238E27FC236}">
                <a16:creationId xmlns:a16="http://schemas.microsoft.com/office/drawing/2014/main" id="{D8C70F43-E1BC-4A3D-8132-5A9FBFAC2312}"/>
              </a:ext>
            </a:extLst>
          </p:cNvPr>
          <p:cNvSpPr/>
          <p:nvPr/>
        </p:nvSpPr>
        <p:spPr>
          <a:xfrm rot="11731139">
            <a:off x="3110575" y="4288529"/>
            <a:ext cx="2114672" cy="21146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60" name="دائرة: مجوفة 59">
            <a:extLst>
              <a:ext uri="{FF2B5EF4-FFF2-40B4-BE49-F238E27FC236}">
                <a16:creationId xmlns:a16="http://schemas.microsoft.com/office/drawing/2014/main" id="{DA2A0157-6CFD-4885-8E0C-44D43C117E38}"/>
              </a:ext>
            </a:extLst>
          </p:cNvPr>
          <p:cNvSpPr/>
          <p:nvPr/>
        </p:nvSpPr>
        <p:spPr>
          <a:xfrm rot="11731139">
            <a:off x="3196319" y="4374274"/>
            <a:ext cx="1943183" cy="1943183"/>
          </a:xfrm>
          <a:prstGeom prst="donut">
            <a:avLst>
              <a:gd name="adj" fmla="val 1161"/>
            </a:avLst>
          </a:prstGeom>
          <a:solidFill>
            <a:srgbClr val="3311AF"/>
          </a:solidFill>
          <a:ln>
            <a:solidFill>
              <a:srgbClr val="331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61" name="شكل بيضاوي 60">
            <a:extLst>
              <a:ext uri="{FF2B5EF4-FFF2-40B4-BE49-F238E27FC236}">
                <a16:creationId xmlns:a16="http://schemas.microsoft.com/office/drawing/2014/main" id="{E1330110-023E-49C8-AB05-4DD0CC265CF5}"/>
              </a:ext>
            </a:extLst>
          </p:cNvPr>
          <p:cNvSpPr/>
          <p:nvPr/>
        </p:nvSpPr>
        <p:spPr>
          <a:xfrm>
            <a:off x="7863670" y="1416437"/>
            <a:ext cx="2114672" cy="21146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62" name="دائرة: مجوفة 61">
            <a:extLst>
              <a:ext uri="{FF2B5EF4-FFF2-40B4-BE49-F238E27FC236}">
                <a16:creationId xmlns:a16="http://schemas.microsoft.com/office/drawing/2014/main" id="{1244D678-B5B8-49CA-84E2-98FD61B3AF68}"/>
              </a:ext>
            </a:extLst>
          </p:cNvPr>
          <p:cNvSpPr/>
          <p:nvPr/>
        </p:nvSpPr>
        <p:spPr>
          <a:xfrm>
            <a:off x="7949415" y="1502182"/>
            <a:ext cx="1943183" cy="1943183"/>
          </a:xfrm>
          <a:prstGeom prst="donut">
            <a:avLst>
              <a:gd name="adj" fmla="val 1161"/>
            </a:avLst>
          </a:prstGeom>
          <a:solidFill>
            <a:srgbClr val="6A9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63" name="شكل بيضاوي 62">
            <a:extLst>
              <a:ext uri="{FF2B5EF4-FFF2-40B4-BE49-F238E27FC236}">
                <a16:creationId xmlns:a16="http://schemas.microsoft.com/office/drawing/2014/main" id="{8B966BF6-59B9-4F58-B7A7-631BEB52D3BB}"/>
              </a:ext>
            </a:extLst>
          </p:cNvPr>
          <p:cNvSpPr/>
          <p:nvPr/>
        </p:nvSpPr>
        <p:spPr>
          <a:xfrm>
            <a:off x="4985077" y="1368923"/>
            <a:ext cx="2114672" cy="211467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64" name="دائرة: مجوفة 63">
            <a:extLst>
              <a:ext uri="{FF2B5EF4-FFF2-40B4-BE49-F238E27FC236}">
                <a16:creationId xmlns:a16="http://schemas.microsoft.com/office/drawing/2014/main" id="{AB5E4475-0121-497A-9960-9BDF6E698F98}"/>
              </a:ext>
            </a:extLst>
          </p:cNvPr>
          <p:cNvSpPr/>
          <p:nvPr/>
        </p:nvSpPr>
        <p:spPr>
          <a:xfrm>
            <a:off x="5070822" y="1454668"/>
            <a:ext cx="1943183" cy="1943183"/>
          </a:xfrm>
          <a:prstGeom prst="donut">
            <a:avLst>
              <a:gd name="adj" fmla="val 1161"/>
            </a:avLst>
          </a:prstGeom>
          <a:solidFill>
            <a:srgbClr val="FCAB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65" name="شكل بيضاوي 64">
            <a:extLst>
              <a:ext uri="{FF2B5EF4-FFF2-40B4-BE49-F238E27FC236}">
                <a16:creationId xmlns:a16="http://schemas.microsoft.com/office/drawing/2014/main" id="{6A8514FC-6662-440A-830F-86803D7366FC}"/>
              </a:ext>
            </a:extLst>
          </p:cNvPr>
          <p:cNvSpPr/>
          <p:nvPr/>
        </p:nvSpPr>
        <p:spPr>
          <a:xfrm rot="9868861" flipH="1">
            <a:off x="6617092" y="4243893"/>
            <a:ext cx="2114672" cy="21146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66" name="دائرة: مجوفة 65">
            <a:extLst>
              <a:ext uri="{FF2B5EF4-FFF2-40B4-BE49-F238E27FC236}">
                <a16:creationId xmlns:a16="http://schemas.microsoft.com/office/drawing/2014/main" id="{A529F2A8-C0A5-4A8A-B890-DCA9A968E118}"/>
              </a:ext>
            </a:extLst>
          </p:cNvPr>
          <p:cNvSpPr/>
          <p:nvPr/>
        </p:nvSpPr>
        <p:spPr>
          <a:xfrm rot="9868861" flipH="1">
            <a:off x="6702837" y="4329638"/>
            <a:ext cx="1943183" cy="1943183"/>
          </a:xfrm>
          <a:prstGeom prst="donut">
            <a:avLst>
              <a:gd name="adj" fmla="val 1161"/>
            </a:avLst>
          </a:prstGeom>
          <a:solidFill>
            <a:srgbClr val="BF3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8F29BF3-2447-4049-A8EE-9C8DE9A4051A}"/>
              </a:ext>
            </a:extLst>
          </p:cNvPr>
          <p:cNvSpPr txBox="1"/>
          <p:nvPr/>
        </p:nvSpPr>
        <p:spPr>
          <a:xfrm>
            <a:off x="8036286" y="2198769"/>
            <a:ext cx="1952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&lt;head&gt;</a:t>
            </a: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653B5C01-711D-4841-BC7E-FA5055AD26E6}"/>
              </a:ext>
            </a:extLst>
          </p:cNvPr>
          <p:cNvSpPr txBox="1"/>
          <p:nvPr/>
        </p:nvSpPr>
        <p:spPr>
          <a:xfrm>
            <a:off x="5307398" y="2212623"/>
            <a:ext cx="1477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&lt;Body&gt;</a:t>
            </a:r>
          </a:p>
        </p:txBody>
      </p:sp>
      <p:sp>
        <p:nvSpPr>
          <p:cNvPr id="79" name="مربع نص 78">
            <a:extLst>
              <a:ext uri="{FF2B5EF4-FFF2-40B4-BE49-F238E27FC236}">
                <a16:creationId xmlns:a16="http://schemas.microsoft.com/office/drawing/2014/main" id="{49816321-F5F6-4C73-A013-7C39208C4C5E}"/>
              </a:ext>
            </a:extLst>
          </p:cNvPr>
          <p:cNvSpPr txBox="1"/>
          <p:nvPr/>
        </p:nvSpPr>
        <p:spPr>
          <a:xfrm>
            <a:off x="2222438" y="2074027"/>
            <a:ext cx="1728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&lt;p&gt;</a:t>
            </a:r>
          </a:p>
        </p:txBody>
      </p:sp>
      <p:sp>
        <p:nvSpPr>
          <p:cNvPr id="80" name="مربع نص 79">
            <a:extLst>
              <a:ext uri="{FF2B5EF4-FFF2-40B4-BE49-F238E27FC236}">
                <a16:creationId xmlns:a16="http://schemas.microsoft.com/office/drawing/2014/main" id="{41F8F256-BC2D-4D67-B4D7-28F597B3C275}"/>
              </a:ext>
            </a:extLst>
          </p:cNvPr>
          <p:cNvSpPr txBox="1"/>
          <p:nvPr/>
        </p:nvSpPr>
        <p:spPr>
          <a:xfrm>
            <a:off x="6646059" y="5053220"/>
            <a:ext cx="2114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&lt;h1&gt;</a:t>
            </a:r>
          </a:p>
        </p:txBody>
      </p:sp>
      <p:sp>
        <p:nvSpPr>
          <p:cNvPr id="81" name="مربع نص 80">
            <a:extLst>
              <a:ext uri="{FF2B5EF4-FFF2-40B4-BE49-F238E27FC236}">
                <a16:creationId xmlns:a16="http://schemas.microsoft.com/office/drawing/2014/main" id="{9543FB28-CED2-4E42-B209-9A657AA716C1}"/>
              </a:ext>
            </a:extLst>
          </p:cNvPr>
          <p:cNvSpPr txBox="1"/>
          <p:nvPr/>
        </p:nvSpPr>
        <p:spPr>
          <a:xfrm>
            <a:off x="3212090" y="5154642"/>
            <a:ext cx="1866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&lt;a&gt;</a:t>
            </a:r>
          </a:p>
        </p:txBody>
      </p:sp>
    </p:spTree>
    <p:extLst>
      <p:ext uri="{BB962C8B-B14F-4D97-AF65-F5344CB8AC3E}">
        <p14:creationId xmlns:p14="http://schemas.microsoft.com/office/powerpoint/2010/main" val="971978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3282 L -0.14791 0.01718 " pathEditMode="fixed" rAng="0" ptsTypes="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3282 L 0.25195 0.02366 " pathEditMode="fixed" rAng="0" ptsTypes="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3282 L 0.09427 -0.21662 " pathEditMode="fixed" rAng="0" ptsTypes="AA">
                                      <p:cBhvr>
                                        <p:cTn id="10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-9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3726 L 0.00378 0.21991 " pathEditMode="fixed" rAng="0" ptsTypes="AA">
                                      <p:cBhvr>
                                        <p:cTn id="1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784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282 L -0.06732 -0.26824 " pathEditMode="fixed" rAng="0" ptsTypes="AA">
                                      <p:cBhvr>
                                        <p:cTn id="14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2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4533972" y="588879"/>
            <a:ext cx="68139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cs typeface="Sultan bold" pitchFamily="2" charset="-78"/>
              </a:rPr>
              <a:t>تعلمنا سابقاً بعض الاوامر في لغة </a:t>
            </a:r>
            <a:r>
              <a:rPr lang="en-US" sz="3600" dirty="0">
                <a:cs typeface="Sultan bold" pitchFamily="2" charset="-78"/>
              </a:rPr>
              <a:t>HTML</a:t>
            </a:r>
            <a:endParaRPr lang="ar-SA" sz="3600" dirty="0">
              <a:cs typeface="Sultan bold" pitchFamily="2" charset="-78"/>
            </a:endParaRPr>
          </a:p>
        </p:txBody>
      </p:sp>
      <p:pic>
        <p:nvPicPr>
          <p:cNvPr id="29" name="رسم 28" descr="خانة الاختيار مشطوبة مع تعبئة خالصة">
            <a:extLst>
              <a:ext uri="{FF2B5EF4-FFF2-40B4-BE49-F238E27FC236}">
                <a16:creationId xmlns:a16="http://schemas.microsoft.com/office/drawing/2014/main" id="{C9D558AE-6C71-4068-998A-F4E0501F5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58FA528C-4255-4C33-86E3-F21C016354FD}"/>
              </a:ext>
            </a:extLst>
          </p:cNvPr>
          <p:cNvSpPr/>
          <p:nvPr/>
        </p:nvSpPr>
        <p:spPr>
          <a:xfrm>
            <a:off x="7605917" y="1259694"/>
            <a:ext cx="3330590" cy="3330590"/>
          </a:xfrm>
          <a:prstGeom prst="ellipse">
            <a:avLst/>
          </a:prstGeom>
          <a:noFill/>
          <a:ln>
            <a:solidFill>
              <a:srgbClr val="6A93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807491EF-5DA9-47D3-AC29-0D8FA0B7DFA0}"/>
              </a:ext>
            </a:extLst>
          </p:cNvPr>
          <p:cNvSpPr/>
          <p:nvPr/>
        </p:nvSpPr>
        <p:spPr>
          <a:xfrm rot="11731139">
            <a:off x="2880723" y="3657465"/>
            <a:ext cx="2994354" cy="2994354"/>
          </a:xfrm>
          <a:prstGeom prst="ellipse">
            <a:avLst/>
          </a:prstGeom>
          <a:noFill/>
          <a:ln>
            <a:solidFill>
              <a:srgbClr val="3311A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E3CF7F04-D13B-4101-B7A2-BF904DF05F6B}"/>
              </a:ext>
            </a:extLst>
          </p:cNvPr>
          <p:cNvSpPr/>
          <p:nvPr/>
        </p:nvSpPr>
        <p:spPr>
          <a:xfrm rot="9868861" flipH="1">
            <a:off x="6061344" y="3619250"/>
            <a:ext cx="3070784" cy="3070784"/>
          </a:xfrm>
          <a:prstGeom prst="ellipse">
            <a:avLst/>
          </a:prstGeom>
          <a:noFill/>
          <a:ln>
            <a:solidFill>
              <a:srgbClr val="BF364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750F395E-0ED2-40A3-B43E-B243BCA1B354}"/>
              </a:ext>
            </a:extLst>
          </p:cNvPr>
          <p:cNvSpPr/>
          <p:nvPr/>
        </p:nvSpPr>
        <p:spPr>
          <a:xfrm>
            <a:off x="4423229" y="1211851"/>
            <a:ext cx="3246159" cy="3246159"/>
          </a:xfrm>
          <a:prstGeom prst="ellipse">
            <a:avLst/>
          </a:prstGeom>
          <a:noFill/>
          <a:ln>
            <a:solidFill>
              <a:srgbClr val="FCAB1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C6A8FA11-F530-4649-8483-E64982D01E82}"/>
              </a:ext>
            </a:extLst>
          </p:cNvPr>
          <p:cNvSpPr/>
          <p:nvPr/>
        </p:nvSpPr>
        <p:spPr>
          <a:xfrm>
            <a:off x="1362884" y="1400253"/>
            <a:ext cx="3049472" cy="3049472"/>
          </a:xfrm>
          <a:prstGeom prst="ellipse">
            <a:avLst/>
          </a:prstGeom>
          <a:noFill/>
          <a:ln>
            <a:solidFill>
              <a:srgbClr val="9B4F9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1D9B3A92-71E8-46FA-BE67-D5125258E90D}"/>
              </a:ext>
            </a:extLst>
          </p:cNvPr>
          <p:cNvGrpSpPr/>
          <p:nvPr/>
        </p:nvGrpSpPr>
        <p:grpSpPr>
          <a:xfrm rot="2179702">
            <a:off x="4541220" y="2739355"/>
            <a:ext cx="1089476" cy="2335915"/>
            <a:chOff x="504860" y="2258117"/>
            <a:chExt cx="1089476" cy="3106297"/>
          </a:xfrm>
        </p:grpSpPr>
        <p:sp>
          <p:nvSpPr>
            <p:cNvPr id="36" name="شكل حر: شكل 35">
              <a:extLst>
                <a:ext uri="{FF2B5EF4-FFF2-40B4-BE49-F238E27FC236}">
                  <a16:creationId xmlns:a16="http://schemas.microsoft.com/office/drawing/2014/main" id="{F4B79842-6166-444D-996B-80ACDBF8E891}"/>
                </a:ext>
              </a:extLst>
            </p:cNvPr>
            <p:cNvSpPr/>
            <p:nvPr/>
          </p:nvSpPr>
          <p:spPr>
            <a:xfrm flipH="1">
              <a:off x="504860" y="2258117"/>
              <a:ext cx="1089476" cy="3106297"/>
            </a:xfrm>
            <a:custGeom>
              <a:avLst/>
              <a:gdLst>
                <a:gd name="connsiteX0" fmla="*/ 858831 w 858831"/>
                <a:gd name="connsiteY0" fmla="*/ 0 h 3106297"/>
                <a:gd name="connsiteX1" fmla="*/ 453472 w 858831"/>
                <a:gd name="connsiteY1" fmla="*/ 0 h 3106297"/>
                <a:gd name="connsiteX2" fmla="*/ 405359 w 858831"/>
                <a:gd name="connsiteY2" fmla="*/ 0 h 3106297"/>
                <a:gd name="connsiteX3" fmla="*/ 0 w 858831"/>
                <a:gd name="connsiteY3" fmla="*/ 0 h 3106297"/>
                <a:gd name="connsiteX4" fmla="*/ 12920 w 858831"/>
                <a:gd name="connsiteY4" fmla="*/ 26506 h 3106297"/>
                <a:gd name="connsiteX5" fmla="*/ 293055 w 858831"/>
                <a:gd name="connsiteY5" fmla="*/ 1553149 h 3106297"/>
                <a:gd name="connsiteX6" fmla="*/ 12920 w 858831"/>
                <a:gd name="connsiteY6" fmla="*/ 3079793 h 3106297"/>
                <a:gd name="connsiteX7" fmla="*/ 1 w 858831"/>
                <a:gd name="connsiteY7" fmla="*/ 3106297 h 3106297"/>
                <a:gd name="connsiteX8" fmla="*/ 405359 w 858831"/>
                <a:gd name="connsiteY8" fmla="*/ 3106297 h 3106297"/>
                <a:gd name="connsiteX9" fmla="*/ 453472 w 858831"/>
                <a:gd name="connsiteY9" fmla="*/ 3106297 h 3106297"/>
                <a:gd name="connsiteX10" fmla="*/ 858830 w 858831"/>
                <a:gd name="connsiteY10" fmla="*/ 3106297 h 3106297"/>
                <a:gd name="connsiteX11" fmla="*/ 845911 w 858831"/>
                <a:gd name="connsiteY11" fmla="*/ 3079793 h 3106297"/>
                <a:gd name="connsiteX12" fmla="*/ 565776 w 858831"/>
                <a:gd name="connsiteY12" fmla="*/ 1553149 h 3106297"/>
                <a:gd name="connsiteX13" fmla="*/ 845911 w 858831"/>
                <a:gd name="connsiteY13" fmla="*/ 26506 h 31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8831" h="3106297">
                  <a:moveTo>
                    <a:pt x="858831" y="0"/>
                  </a:moveTo>
                  <a:lnTo>
                    <a:pt x="453472" y="0"/>
                  </a:lnTo>
                  <a:lnTo>
                    <a:pt x="405359" y="0"/>
                  </a:lnTo>
                  <a:lnTo>
                    <a:pt x="0" y="0"/>
                  </a:lnTo>
                  <a:lnTo>
                    <a:pt x="12920" y="26506"/>
                  </a:lnTo>
                  <a:cubicBezTo>
                    <a:pt x="186002" y="417208"/>
                    <a:pt x="293055" y="956958"/>
                    <a:pt x="293055" y="1553149"/>
                  </a:cubicBezTo>
                  <a:cubicBezTo>
                    <a:pt x="293055" y="2149341"/>
                    <a:pt x="186002" y="2689091"/>
                    <a:pt x="12920" y="3079793"/>
                  </a:cubicBezTo>
                  <a:lnTo>
                    <a:pt x="1" y="3106297"/>
                  </a:lnTo>
                  <a:lnTo>
                    <a:pt x="405359" y="3106297"/>
                  </a:lnTo>
                  <a:lnTo>
                    <a:pt x="453472" y="3106297"/>
                  </a:lnTo>
                  <a:lnTo>
                    <a:pt x="858830" y="3106297"/>
                  </a:lnTo>
                  <a:lnTo>
                    <a:pt x="845911" y="3079793"/>
                  </a:lnTo>
                  <a:cubicBezTo>
                    <a:pt x="672829" y="2689091"/>
                    <a:pt x="565776" y="2149341"/>
                    <a:pt x="565776" y="1553149"/>
                  </a:cubicBezTo>
                  <a:cubicBezTo>
                    <a:pt x="565776" y="956958"/>
                    <a:pt x="672829" y="417208"/>
                    <a:pt x="845911" y="265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EG"/>
            </a:p>
          </p:txBody>
        </p:sp>
        <p:sp>
          <p:nvSpPr>
            <p:cNvPr id="37" name="شكل حر: شكل 36">
              <a:extLst>
                <a:ext uri="{FF2B5EF4-FFF2-40B4-BE49-F238E27FC236}">
                  <a16:creationId xmlns:a16="http://schemas.microsoft.com/office/drawing/2014/main" id="{56F48E47-40E9-47E9-A920-49582C6850ED}"/>
                </a:ext>
              </a:extLst>
            </p:cNvPr>
            <p:cNvSpPr/>
            <p:nvPr/>
          </p:nvSpPr>
          <p:spPr>
            <a:xfrm flipH="1">
              <a:off x="620183" y="2258117"/>
              <a:ext cx="858831" cy="3106297"/>
            </a:xfrm>
            <a:custGeom>
              <a:avLst/>
              <a:gdLst>
                <a:gd name="connsiteX0" fmla="*/ 858831 w 858831"/>
                <a:gd name="connsiteY0" fmla="*/ 0 h 3106297"/>
                <a:gd name="connsiteX1" fmla="*/ 453472 w 858831"/>
                <a:gd name="connsiteY1" fmla="*/ 0 h 3106297"/>
                <a:gd name="connsiteX2" fmla="*/ 405359 w 858831"/>
                <a:gd name="connsiteY2" fmla="*/ 0 h 3106297"/>
                <a:gd name="connsiteX3" fmla="*/ 0 w 858831"/>
                <a:gd name="connsiteY3" fmla="*/ 0 h 3106297"/>
                <a:gd name="connsiteX4" fmla="*/ 12920 w 858831"/>
                <a:gd name="connsiteY4" fmla="*/ 26506 h 3106297"/>
                <a:gd name="connsiteX5" fmla="*/ 293055 w 858831"/>
                <a:gd name="connsiteY5" fmla="*/ 1553149 h 3106297"/>
                <a:gd name="connsiteX6" fmla="*/ 12920 w 858831"/>
                <a:gd name="connsiteY6" fmla="*/ 3079793 h 3106297"/>
                <a:gd name="connsiteX7" fmla="*/ 1 w 858831"/>
                <a:gd name="connsiteY7" fmla="*/ 3106297 h 3106297"/>
                <a:gd name="connsiteX8" fmla="*/ 405359 w 858831"/>
                <a:gd name="connsiteY8" fmla="*/ 3106297 h 3106297"/>
                <a:gd name="connsiteX9" fmla="*/ 453472 w 858831"/>
                <a:gd name="connsiteY9" fmla="*/ 3106297 h 3106297"/>
                <a:gd name="connsiteX10" fmla="*/ 858830 w 858831"/>
                <a:gd name="connsiteY10" fmla="*/ 3106297 h 3106297"/>
                <a:gd name="connsiteX11" fmla="*/ 845911 w 858831"/>
                <a:gd name="connsiteY11" fmla="*/ 3079793 h 3106297"/>
                <a:gd name="connsiteX12" fmla="*/ 565776 w 858831"/>
                <a:gd name="connsiteY12" fmla="*/ 1553149 h 3106297"/>
                <a:gd name="connsiteX13" fmla="*/ 845911 w 858831"/>
                <a:gd name="connsiteY13" fmla="*/ 26506 h 31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8831" h="3106297">
                  <a:moveTo>
                    <a:pt x="858831" y="0"/>
                  </a:moveTo>
                  <a:lnTo>
                    <a:pt x="453472" y="0"/>
                  </a:lnTo>
                  <a:lnTo>
                    <a:pt x="405359" y="0"/>
                  </a:lnTo>
                  <a:lnTo>
                    <a:pt x="0" y="0"/>
                  </a:lnTo>
                  <a:lnTo>
                    <a:pt x="12920" y="26506"/>
                  </a:lnTo>
                  <a:cubicBezTo>
                    <a:pt x="186002" y="417208"/>
                    <a:pt x="293055" y="956958"/>
                    <a:pt x="293055" y="1553149"/>
                  </a:cubicBezTo>
                  <a:cubicBezTo>
                    <a:pt x="293055" y="2149341"/>
                    <a:pt x="186002" y="2689091"/>
                    <a:pt x="12920" y="3079793"/>
                  </a:cubicBezTo>
                  <a:lnTo>
                    <a:pt x="1" y="3106297"/>
                  </a:lnTo>
                  <a:lnTo>
                    <a:pt x="405359" y="3106297"/>
                  </a:lnTo>
                  <a:lnTo>
                    <a:pt x="453472" y="3106297"/>
                  </a:lnTo>
                  <a:lnTo>
                    <a:pt x="858830" y="3106297"/>
                  </a:lnTo>
                  <a:lnTo>
                    <a:pt x="845911" y="3079793"/>
                  </a:lnTo>
                  <a:cubicBezTo>
                    <a:pt x="672829" y="2689091"/>
                    <a:pt x="565776" y="2149341"/>
                    <a:pt x="565776" y="1553149"/>
                  </a:cubicBezTo>
                  <a:cubicBezTo>
                    <a:pt x="565776" y="956958"/>
                    <a:pt x="672829" y="417208"/>
                    <a:pt x="845911" y="26506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tx1">
                    <a:lumMod val="75000"/>
                    <a:lumOff val="25000"/>
                  </a:schemeClr>
                </a:gs>
                <a:gs pos="5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EG"/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C8A2623D-7499-4C3C-B725-757CF55B3F49}"/>
              </a:ext>
            </a:extLst>
          </p:cNvPr>
          <p:cNvGrpSpPr/>
          <p:nvPr/>
        </p:nvGrpSpPr>
        <p:grpSpPr>
          <a:xfrm rot="20265370">
            <a:off x="3215621" y="2812225"/>
            <a:ext cx="1089476" cy="2335915"/>
            <a:chOff x="504860" y="2258117"/>
            <a:chExt cx="1089476" cy="3106297"/>
          </a:xfrm>
        </p:grpSpPr>
        <p:sp>
          <p:nvSpPr>
            <p:cNvPr id="39" name="شكل حر: شكل 38">
              <a:extLst>
                <a:ext uri="{FF2B5EF4-FFF2-40B4-BE49-F238E27FC236}">
                  <a16:creationId xmlns:a16="http://schemas.microsoft.com/office/drawing/2014/main" id="{BD50A52D-D845-47CF-ADCF-5A624E31BD54}"/>
                </a:ext>
              </a:extLst>
            </p:cNvPr>
            <p:cNvSpPr/>
            <p:nvPr/>
          </p:nvSpPr>
          <p:spPr>
            <a:xfrm flipH="1">
              <a:off x="504860" y="2258117"/>
              <a:ext cx="1089476" cy="3106297"/>
            </a:xfrm>
            <a:custGeom>
              <a:avLst/>
              <a:gdLst>
                <a:gd name="connsiteX0" fmla="*/ 858831 w 858831"/>
                <a:gd name="connsiteY0" fmla="*/ 0 h 3106297"/>
                <a:gd name="connsiteX1" fmla="*/ 453472 w 858831"/>
                <a:gd name="connsiteY1" fmla="*/ 0 h 3106297"/>
                <a:gd name="connsiteX2" fmla="*/ 405359 w 858831"/>
                <a:gd name="connsiteY2" fmla="*/ 0 h 3106297"/>
                <a:gd name="connsiteX3" fmla="*/ 0 w 858831"/>
                <a:gd name="connsiteY3" fmla="*/ 0 h 3106297"/>
                <a:gd name="connsiteX4" fmla="*/ 12920 w 858831"/>
                <a:gd name="connsiteY4" fmla="*/ 26506 h 3106297"/>
                <a:gd name="connsiteX5" fmla="*/ 293055 w 858831"/>
                <a:gd name="connsiteY5" fmla="*/ 1553149 h 3106297"/>
                <a:gd name="connsiteX6" fmla="*/ 12920 w 858831"/>
                <a:gd name="connsiteY6" fmla="*/ 3079793 h 3106297"/>
                <a:gd name="connsiteX7" fmla="*/ 1 w 858831"/>
                <a:gd name="connsiteY7" fmla="*/ 3106297 h 3106297"/>
                <a:gd name="connsiteX8" fmla="*/ 405359 w 858831"/>
                <a:gd name="connsiteY8" fmla="*/ 3106297 h 3106297"/>
                <a:gd name="connsiteX9" fmla="*/ 453472 w 858831"/>
                <a:gd name="connsiteY9" fmla="*/ 3106297 h 3106297"/>
                <a:gd name="connsiteX10" fmla="*/ 858830 w 858831"/>
                <a:gd name="connsiteY10" fmla="*/ 3106297 h 3106297"/>
                <a:gd name="connsiteX11" fmla="*/ 845911 w 858831"/>
                <a:gd name="connsiteY11" fmla="*/ 3079793 h 3106297"/>
                <a:gd name="connsiteX12" fmla="*/ 565776 w 858831"/>
                <a:gd name="connsiteY12" fmla="*/ 1553149 h 3106297"/>
                <a:gd name="connsiteX13" fmla="*/ 845911 w 858831"/>
                <a:gd name="connsiteY13" fmla="*/ 26506 h 31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8831" h="3106297">
                  <a:moveTo>
                    <a:pt x="858831" y="0"/>
                  </a:moveTo>
                  <a:lnTo>
                    <a:pt x="453472" y="0"/>
                  </a:lnTo>
                  <a:lnTo>
                    <a:pt x="405359" y="0"/>
                  </a:lnTo>
                  <a:lnTo>
                    <a:pt x="0" y="0"/>
                  </a:lnTo>
                  <a:lnTo>
                    <a:pt x="12920" y="26506"/>
                  </a:lnTo>
                  <a:cubicBezTo>
                    <a:pt x="186002" y="417208"/>
                    <a:pt x="293055" y="956958"/>
                    <a:pt x="293055" y="1553149"/>
                  </a:cubicBezTo>
                  <a:cubicBezTo>
                    <a:pt x="293055" y="2149341"/>
                    <a:pt x="186002" y="2689091"/>
                    <a:pt x="12920" y="3079793"/>
                  </a:cubicBezTo>
                  <a:lnTo>
                    <a:pt x="1" y="3106297"/>
                  </a:lnTo>
                  <a:lnTo>
                    <a:pt x="405359" y="3106297"/>
                  </a:lnTo>
                  <a:lnTo>
                    <a:pt x="453472" y="3106297"/>
                  </a:lnTo>
                  <a:lnTo>
                    <a:pt x="858830" y="3106297"/>
                  </a:lnTo>
                  <a:lnTo>
                    <a:pt x="845911" y="3079793"/>
                  </a:lnTo>
                  <a:cubicBezTo>
                    <a:pt x="672829" y="2689091"/>
                    <a:pt x="565776" y="2149341"/>
                    <a:pt x="565776" y="1553149"/>
                  </a:cubicBezTo>
                  <a:cubicBezTo>
                    <a:pt x="565776" y="956958"/>
                    <a:pt x="672829" y="417208"/>
                    <a:pt x="845911" y="265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EG"/>
            </a:p>
          </p:txBody>
        </p:sp>
        <p:sp>
          <p:nvSpPr>
            <p:cNvPr id="40" name="شكل حر: شكل 39">
              <a:extLst>
                <a:ext uri="{FF2B5EF4-FFF2-40B4-BE49-F238E27FC236}">
                  <a16:creationId xmlns:a16="http://schemas.microsoft.com/office/drawing/2014/main" id="{77C8E8B6-DB02-4AE7-8A63-CC59B2605E75}"/>
                </a:ext>
              </a:extLst>
            </p:cNvPr>
            <p:cNvSpPr/>
            <p:nvPr/>
          </p:nvSpPr>
          <p:spPr>
            <a:xfrm flipH="1">
              <a:off x="620183" y="2258117"/>
              <a:ext cx="858831" cy="3106297"/>
            </a:xfrm>
            <a:custGeom>
              <a:avLst/>
              <a:gdLst>
                <a:gd name="connsiteX0" fmla="*/ 858831 w 858831"/>
                <a:gd name="connsiteY0" fmla="*/ 0 h 3106297"/>
                <a:gd name="connsiteX1" fmla="*/ 453472 w 858831"/>
                <a:gd name="connsiteY1" fmla="*/ 0 h 3106297"/>
                <a:gd name="connsiteX2" fmla="*/ 405359 w 858831"/>
                <a:gd name="connsiteY2" fmla="*/ 0 h 3106297"/>
                <a:gd name="connsiteX3" fmla="*/ 0 w 858831"/>
                <a:gd name="connsiteY3" fmla="*/ 0 h 3106297"/>
                <a:gd name="connsiteX4" fmla="*/ 12920 w 858831"/>
                <a:gd name="connsiteY4" fmla="*/ 26506 h 3106297"/>
                <a:gd name="connsiteX5" fmla="*/ 293055 w 858831"/>
                <a:gd name="connsiteY5" fmla="*/ 1553149 h 3106297"/>
                <a:gd name="connsiteX6" fmla="*/ 12920 w 858831"/>
                <a:gd name="connsiteY6" fmla="*/ 3079793 h 3106297"/>
                <a:gd name="connsiteX7" fmla="*/ 1 w 858831"/>
                <a:gd name="connsiteY7" fmla="*/ 3106297 h 3106297"/>
                <a:gd name="connsiteX8" fmla="*/ 405359 w 858831"/>
                <a:gd name="connsiteY8" fmla="*/ 3106297 h 3106297"/>
                <a:gd name="connsiteX9" fmla="*/ 453472 w 858831"/>
                <a:gd name="connsiteY9" fmla="*/ 3106297 h 3106297"/>
                <a:gd name="connsiteX10" fmla="*/ 858830 w 858831"/>
                <a:gd name="connsiteY10" fmla="*/ 3106297 h 3106297"/>
                <a:gd name="connsiteX11" fmla="*/ 845911 w 858831"/>
                <a:gd name="connsiteY11" fmla="*/ 3079793 h 3106297"/>
                <a:gd name="connsiteX12" fmla="*/ 565776 w 858831"/>
                <a:gd name="connsiteY12" fmla="*/ 1553149 h 3106297"/>
                <a:gd name="connsiteX13" fmla="*/ 845911 w 858831"/>
                <a:gd name="connsiteY13" fmla="*/ 26506 h 31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8831" h="3106297">
                  <a:moveTo>
                    <a:pt x="858831" y="0"/>
                  </a:moveTo>
                  <a:lnTo>
                    <a:pt x="453472" y="0"/>
                  </a:lnTo>
                  <a:lnTo>
                    <a:pt x="405359" y="0"/>
                  </a:lnTo>
                  <a:lnTo>
                    <a:pt x="0" y="0"/>
                  </a:lnTo>
                  <a:lnTo>
                    <a:pt x="12920" y="26506"/>
                  </a:lnTo>
                  <a:cubicBezTo>
                    <a:pt x="186002" y="417208"/>
                    <a:pt x="293055" y="956958"/>
                    <a:pt x="293055" y="1553149"/>
                  </a:cubicBezTo>
                  <a:cubicBezTo>
                    <a:pt x="293055" y="2149341"/>
                    <a:pt x="186002" y="2689091"/>
                    <a:pt x="12920" y="3079793"/>
                  </a:cubicBezTo>
                  <a:lnTo>
                    <a:pt x="1" y="3106297"/>
                  </a:lnTo>
                  <a:lnTo>
                    <a:pt x="405359" y="3106297"/>
                  </a:lnTo>
                  <a:lnTo>
                    <a:pt x="453472" y="3106297"/>
                  </a:lnTo>
                  <a:lnTo>
                    <a:pt x="858830" y="3106297"/>
                  </a:lnTo>
                  <a:lnTo>
                    <a:pt x="845911" y="3079793"/>
                  </a:lnTo>
                  <a:cubicBezTo>
                    <a:pt x="672829" y="2689091"/>
                    <a:pt x="565776" y="2149341"/>
                    <a:pt x="565776" y="1553149"/>
                  </a:cubicBezTo>
                  <a:cubicBezTo>
                    <a:pt x="565776" y="956958"/>
                    <a:pt x="672829" y="417208"/>
                    <a:pt x="845911" y="26506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tx1">
                    <a:lumMod val="75000"/>
                    <a:lumOff val="25000"/>
                  </a:schemeClr>
                </a:gs>
                <a:gs pos="5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EG" dirty="0"/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35B17B8C-7EAE-4FF0-9052-0B63C5AACC2F}"/>
              </a:ext>
            </a:extLst>
          </p:cNvPr>
          <p:cNvGrpSpPr/>
          <p:nvPr/>
        </p:nvGrpSpPr>
        <p:grpSpPr>
          <a:xfrm rot="2179702">
            <a:off x="7678136" y="2757186"/>
            <a:ext cx="1089476" cy="2335915"/>
            <a:chOff x="504860" y="2258117"/>
            <a:chExt cx="1089476" cy="3106297"/>
          </a:xfrm>
        </p:grpSpPr>
        <p:sp>
          <p:nvSpPr>
            <p:cNvPr id="42" name="شكل حر: شكل 41">
              <a:extLst>
                <a:ext uri="{FF2B5EF4-FFF2-40B4-BE49-F238E27FC236}">
                  <a16:creationId xmlns:a16="http://schemas.microsoft.com/office/drawing/2014/main" id="{4992FFA4-9E35-4BD7-A2D4-7AA39A217863}"/>
                </a:ext>
              </a:extLst>
            </p:cNvPr>
            <p:cNvSpPr/>
            <p:nvPr/>
          </p:nvSpPr>
          <p:spPr>
            <a:xfrm flipH="1">
              <a:off x="504860" y="2258117"/>
              <a:ext cx="1089476" cy="3106297"/>
            </a:xfrm>
            <a:custGeom>
              <a:avLst/>
              <a:gdLst>
                <a:gd name="connsiteX0" fmla="*/ 858831 w 858831"/>
                <a:gd name="connsiteY0" fmla="*/ 0 h 3106297"/>
                <a:gd name="connsiteX1" fmla="*/ 453472 w 858831"/>
                <a:gd name="connsiteY1" fmla="*/ 0 h 3106297"/>
                <a:gd name="connsiteX2" fmla="*/ 405359 w 858831"/>
                <a:gd name="connsiteY2" fmla="*/ 0 h 3106297"/>
                <a:gd name="connsiteX3" fmla="*/ 0 w 858831"/>
                <a:gd name="connsiteY3" fmla="*/ 0 h 3106297"/>
                <a:gd name="connsiteX4" fmla="*/ 12920 w 858831"/>
                <a:gd name="connsiteY4" fmla="*/ 26506 h 3106297"/>
                <a:gd name="connsiteX5" fmla="*/ 293055 w 858831"/>
                <a:gd name="connsiteY5" fmla="*/ 1553149 h 3106297"/>
                <a:gd name="connsiteX6" fmla="*/ 12920 w 858831"/>
                <a:gd name="connsiteY6" fmla="*/ 3079793 h 3106297"/>
                <a:gd name="connsiteX7" fmla="*/ 1 w 858831"/>
                <a:gd name="connsiteY7" fmla="*/ 3106297 h 3106297"/>
                <a:gd name="connsiteX8" fmla="*/ 405359 w 858831"/>
                <a:gd name="connsiteY8" fmla="*/ 3106297 h 3106297"/>
                <a:gd name="connsiteX9" fmla="*/ 453472 w 858831"/>
                <a:gd name="connsiteY9" fmla="*/ 3106297 h 3106297"/>
                <a:gd name="connsiteX10" fmla="*/ 858830 w 858831"/>
                <a:gd name="connsiteY10" fmla="*/ 3106297 h 3106297"/>
                <a:gd name="connsiteX11" fmla="*/ 845911 w 858831"/>
                <a:gd name="connsiteY11" fmla="*/ 3079793 h 3106297"/>
                <a:gd name="connsiteX12" fmla="*/ 565776 w 858831"/>
                <a:gd name="connsiteY12" fmla="*/ 1553149 h 3106297"/>
                <a:gd name="connsiteX13" fmla="*/ 845911 w 858831"/>
                <a:gd name="connsiteY13" fmla="*/ 26506 h 31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8831" h="3106297">
                  <a:moveTo>
                    <a:pt x="858831" y="0"/>
                  </a:moveTo>
                  <a:lnTo>
                    <a:pt x="453472" y="0"/>
                  </a:lnTo>
                  <a:lnTo>
                    <a:pt x="405359" y="0"/>
                  </a:lnTo>
                  <a:lnTo>
                    <a:pt x="0" y="0"/>
                  </a:lnTo>
                  <a:lnTo>
                    <a:pt x="12920" y="26506"/>
                  </a:lnTo>
                  <a:cubicBezTo>
                    <a:pt x="186002" y="417208"/>
                    <a:pt x="293055" y="956958"/>
                    <a:pt x="293055" y="1553149"/>
                  </a:cubicBezTo>
                  <a:cubicBezTo>
                    <a:pt x="293055" y="2149341"/>
                    <a:pt x="186002" y="2689091"/>
                    <a:pt x="12920" y="3079793"/>
                  </a:cubicBezTo>
                  <a:lnTo>
                    <a:pt x="1" y="3106297"/>
                  </a:lnTo>
                  <a:lnTo>
                    <a:pt x="405359" y="3106297"/>
                  </a:lnTo>
                  <a:lnTo>
                    <a:pt x="453472" y="3106297"/>
                  </a:lnTo>
                  <a:lnTo>
                    <a:pt x="858830" y="3106297"/>
                  </a:lnTo>
                  <a:lnTo>
                    <a:pt x="845911" y="3079793"/>
                  </a:lnTo>
                  <a:cubicBezTo>
                    <a:pt x="672829" y="2689091"/>
                    <a:pt x="565776" y="2149341"/>
                    <a:pt x="565776" y="1553149"/>
                  </a:cubicBezTo>
                  <a:cubicBezTo>
                    <a:pt x="565776" y="956958"/>
                    <a:pt x="672829" y="417208"/>
                    <a:pt x="845911" y="265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EG"/>
            </a:p>
          </p:txBody>
        </p:sp>
        <p:sp>
          <p:nvSpPr>
            <p:cNvPr id="43" name="شكل حر: شكل 42">
              <a:extLst>
                <a:ext uri="{FF2B5EF4-FFF2-40B4-BE49-F238E27FC236}">
                  <a16:creationId xmlns:a16="http://schemas.microsoft.com/office/drawing/2014/main" id="{C1CE7F30-FE16-4426-A25D-9ED937F128F2}"/>
                </a:ext>
              </a:extLst>
            </p:cNvPr>
            <p:cNvSpPr/>
            <p:nvPr/>
          </p:nvSpPr>
          <p:spPr>
            <a:xfrm flipH="1">
              <a:off x="620183" y="2258117"/>
              <a:ext cx="858831" cy="3106297"/>
            </a:xfrm>
            <a:custGeom>
              <a:avLst/>
              <a:gdLst>
                <a:gd name="connsiteX0" fmla="*/ 858831 w 858831"/>
                <a:gd name="connsiteY0" fmla="*/ 0 h 3106297"/>
                <a:gd name="connsiteX1" fmla="*/ 453472 w 858831"/>
                <a:gd name="connsiteY1" fmla="*/ 0 h 3106297"/>
                <a:gd name="connsiteX2" fmla="*/ 405359 w 858831"/>
                <a:gd name="connsiteY2" fmla="*/ 0 h 3106297"/>
                <a:gd name="connsiteX3" fmla="*/ 0 w 858831"/>
                <a:gd name="connsiteY3" fmla="*/ 0 h 3106297"/>
                <a:gd name="connsiteX4" fmla="*/ 12920 w 858831"/>
                <a:gd name="connsiteY4" fmla="*/ 26506 h 3106297"/>
                <a:gd name="connsiteX5" fmla="*/ 293055 w 858831"/>
                <a:gd name="connsiteY5" fmla="*/ 1553149 h 3106297"/>
                <a:gd name="connsiteX6" fmla="*/ 12920 w 858831"/>
                <a:gd name="connsiteY6" fmla="*/ 3079793 h 3106297"/>
                <a:gd name="connsiteX7" fmla="*/ 1 w 858831"/>
                <a:gd name="connsiteY7" fmla="*/ 3106297 h 3106297"/>
                <a:gd name="connsiteX8" fmla="*/ 405359 w 858831"/>
                <a:gd name="connsiteY8" fmla="*/ 3106297 h 3106297"/>
                <a:gd name="connsiteX9" fmla="*/ 453472 w 858831"/>
                <a:gd name="connsiteY9" fmla="*/ 3106297 h 3106297"/>
                <a:gd name="connsiteX10" fmla="*/ 858830 w 858831"/>
                <a:gd name="connsiteY10" fmla="*/ 3106297 h 3106297"/>
                <a:gd name="connsiteX11" fmla="*/ 845911 w 858831"/>
                <a:gd name="connsiteY11" fmla="*/ 3079793 h 3106297"/>
                <a:gd name="connsiteX12" fmla="*/ 565776 w 858831"/>
                <a:gd name="connsiteY12" fmla="*/ 1553149 h 3106297"/>
                <a:gd name="connsiteX13" fmla="*/ 845911 w 858831"/>
                <a:gd name="connsiteY13" fmla="*/ 26506 h 31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8831" h="3106297">
                  <a:moveTo>
                    <a:pt x="858831" y="0"/>
                  </a:moveTo>
                  <a:lnTo>
                    <a:pt x="453472" y="0"/>
                  </a:lnTo>
                  <a:lnTo>
                    <a:pt x="405359" y="0"/>
                  </a:lnTo>
                  <a:lnTo>
                    <a:pt x="0" y="0"/>
                  </a:lnTo>
                  <a:lnTo>
                    <a:pt x="12920" y="26506"/>
                  </a:lnTo>
                  <a:cubicBezTo>
                    <a:pt x="186002" y="417208"/>
                    <a:pt x="293055" y="956958"/>
                    <a:pt x="293055" y="1553149"/>
                  </a:cubicBezTo>
                  <a:cubicBezTo>
                    <a:pt x="293055" y="2149341"/>
                    <a:pt x="186002" y="2689091"/>
                    <a:pt x="12920" y="3079793"/>
                  </a:cubicBezTo>
                  <a:lnTo>
                    <a:pt x="1" y="3106297"/>
                  </a:lnTo>
                  <a:lnTo>
                    <a:pt x="405359" y="3106297"/>
                  </a:lnTo>
                  <a:lnTo>
                    <a:pt x="453472" y="3106297"/>
                  </a:lnTo>
                  <a:lnTo>
                    <a:pt x="858830" y="3106297"/>
                  </a:lnTo>
                  <a:lnTo>
                    <a:pt x="845911" y="3079793"/>
                  </a:lnTo>
                  <a:cubicBezTo>
                    <a:pt x="672829" y="2689091"/>
                    <a:pt x="565776" y="2149341"/>
                    <a:pt x="565776" y="1553149"/>
                  </a:cubicBezTo>
                  <a:cubicBezTo>
                    <a:pt x="565776" y="956958"/>
                    <a:pt x="672829" y="417208"/>
                    <a:pt x="845911" y="26506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tx1">
                    <a:lumMod val="75000"/>
                    <a:lumOff val="25000"/>
                  </a:schemeClr>
                </a:gs>
                <a:gs pos="5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EG"/>
            </a:p>
          </p:txBody>
        </p:sp>
      </p:grp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90294E2F-E9BC-4F31-8AD8-2309E7E8BBB5}"/>
              </a:ext>
            </a:extLst>
          </p:cNvPr>
          <p:cNvGrpSpPr/>
          <p:nvPr/>
        </p:nvGrpSpPr>
        <p:grpSpPr>
          <a:xfrm rot="20265370">
            <a:off x="6352537" y="2830056"/>
            <a:ext cx="1089476" cy="2335915"/>
            <a:chOff x="504860" y="2258117"/>
            <a:chExt cx="1089476" cy="3106297"/>
          </a:xfrm>
        </p:grpSpPr>
        <p:sp>
          <p:nvSpPr>
            <p:cNvPr id="45" name="شكل حر: شكل 44">
              <a:extLst>
                <a:ext uri="{FF2B5EF4-FFF2-40B4-BE49-F238E27FC236}">
                  <a16:creationId xmlns:a16="http://schemas.microsoft.com/office/drawing/2014/main" id="{4BED5520-FAF0-429F-A1E3-B63CEFF7D940}"/>
                </a:ext>
              </a:extLst>
            </p:cNvPr>
            <p:cNvSpPr/>
            <p:nvPr/>
          </p:nvSpPr>
          <p:spPr>
            <a:xfrm flipH="1">
              <a:off x="504860" y="2258117"/>
              <a:ext cx="1089476" cy="3106297"/>
            </a:xfrm>
            <a:custGeom>
              <a:avLst/>
              <a:gdLst>
                <a:gd name="connsiteX0" fmla="*/ 858831 w 858831"/>
                <a:gd name="connsiteY0" fmla="*/ 0 h 3106297"/>
                <a:gd name="connsiteX1" fmla="*/ 453472 w 858831"/>
                <a:gd name="connsiteY1" fmla="*/ 0 h 3106297"/>
                <a:gd name="connsiteX2" fmla="*/ 405359 w 858831"/>
                <a:gd name="connsiteY2" fmla="*/ 0 h 3106297"/>
                <a:gd name="connsiteX3" fmla="*/ 0 w 858831"/>
                <a:gd name="connsiteY3" fmla="*/ 0 h 3106297"/>
                <a:gd name="connsiteX4" fmla="*/ 12920 w 858831"/>
                <a:gd name="connsiteY4" fmla="*/ 26506 h 3106297"/>
                <a:gd name="connsiteX5" fmla="*/ 293055 w 858831"/>
                <a:gd name="connsiteY5" fmla="*/ 1553149 h 3106297"/>
                <a:gd name="connsiteX6" fmla="*/ 12920 w 858831"/>
                <a:gd name="connsiteY6" fmla="*/ 3079793 h 3106297"/>
                <a:gd name="connsiteX7" fmla="*/ 1 w 858831"/>
                <a:gd name="connsiteY7" fmla="*/ 3106297 h 3106297"/>
                <a:gd name="connsiteX8" fmla="*/ 405359 w 858831"/>
                <a:gd name="connsiteY8" fmla="*/ 3106297 h 3106297"/>
                <a:gd name="connsiteX9" fmla="*/ 453472 w 858831"/>
                <a:gd name="connsiteY9" fmla="*/ 3106297 h 3106297"/>
                <a:gd name="connsiteX10" fmla="*/ 858830 w 858831"/>
                <a:gd name="connsiteY10" fmla="*/ 3106297 h 3106297"/>
                <a:gd name="connsiteX11" fmla="*/ 845911 w 858831"/>
                <a:gd name="connsiteY11" fmla="*/ 3079793 h 3106297"/>
                <a:gd name="connsiteX12" fmla="*/ 565776 w 858831"/>
                <a:gd name="connsiteY12" fmla="*/ 1553149 h 3106297"/>
                <a:gd name="connsiteX13" fmla="*/ 845911 w 858831"/>
                <a:gd name="connsiteY13" fmla="*/ 26506 h 31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8831" h="3106297">
                  <a:moveTo>
                    <a:pt x="858831" y="0"/>
                  </a:moveTo>
                  <a:lnTo>
                    <a:pt x="453472" y="0"/>
                  </a:lnTo>
                  <a:lnTo>
                    <a:pt x="405359" y="0"/>
                  </a:lnTo>
                  <a:lnTo>
                    <a:pt x="0" y="0"/>
                  </a:lnTo>
                  <a:lnTo>
                    <a:pt x="12920" y="26506"/>
                  </a:lnTo>
                  <a:cubicBezTo>
                    <a:pt x="186002" y="417208"/>
                    <a:pt x="293055" y="956958"/>
                    <a:pt x="293055" y="1553149"/>
                  </a:cubicBezTo>
                  <a:cubicBezTo>
                    <a:pt x="293055" y="2149341"/>
                    <a:pt x="186002" y="2689091"/>
                    <a:pt x="12920" y="3079793"/>
                  </a:cubicBezTo>
                  <a:lnTo>
                    <a:pt x="1" y="3106297"/>
                  </a:lnTo>
                  <a:lnTo>
                    <a:pt x="405359" y="3106297"/>
                  </a:lnTo>
                  <a:lnTo>
                    <a:pt x="453472" y="3106297"/>
                  </a:lnTo>
                  <a:lnTo>
                    <a:pt x="858830" y="3106297"/>
                  </a:lnTo>
                  <a:lnTo>
                    <a:pt x="845911" y="3079793"/>
                  </a:lnTo>
                  <a:cubicBezTo>
                    <a:pt x="672829" y="2689091"/>
                    <a:pt x="565776" y="2149341"/>
                    <a:pt x="565776" y="1553149"/>
                  </a:cubicBezTo>
                  <a:cubicBezTo>
                    <a:pt x="565776" y="956958"/>
                    <a:pt x="672829" y="417208"/>
                    <a:pt x="845911" y="265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EG"/>
            </a:p>
          </p:txBody>
        </p:sp>
        <p:sp>
          <p:nvSpPr>
            <p:cNvPr id="46" name="شكل حر: شكل 45">
              <a:extLst>
                <a:ext uri="{FF2B5EF4-FFF2-40B4-BE49-F238E27FC236}">
                  <a16:creationId xmlns:a16="http://schemas.microsoft.com/office/drawing/2014/main" id="{97977E25-B87D-43E0-A1A8-B1A6953A05F9}"/>
                </a:ext>
              </a:extLst>
            </p:cNvPr>
            <p:cNvSpPr/>
            <p:nvPr/>
          </p:nvSpPr>
          <p:spPr>
            <a:xfrm flipH="1">
              <a:off x="620183" y="2258117"/>
              <a:ext cx="858831" cy="3106297"/>
            </a:xfrm>
            <a:custGeom>
              <a:avLst/>
              <a:gdLst>
                <a:gd name="connsiteX0" fmla="*/ 858831 w 858831"/>
                <a:gd name="connsiteY0" fmla="*/ 0 h 3106297"/>
                <a:gd name="connsiteX1" fmla="*/ 453472 w 858831"/>
                <a:gd name="connsiteY1" fmla="*/ 0 h 3106297"/>
                <a:gd name="connsiteX2" fmla="*/ 405359 w 858831"/>
                <a:gd name="connsiteY2" fmla="*/ 0 h 3106297"/>
                <a:gd name="connsiteX3" fmla="*/ 0 w 858831"/>
                <a:gd name="connsiteY3" fmla="*/ 0 h 3106297"/>
                <a:gd name="connsiteX4" fmla="*/ 12920 w 858831"/>
                <a:gd name="connsiteY4" fmla="*/ 26506 h 3106297"/>
                <a:gd name="connsiteX5" fmla="*/ 293055 w 858831"/>
                <a:gd name="connsiteY5" fmla="*/ 1553149 h 3106297"/>
                <a:gd name="connsiteX6" fmla="*/ 12920 w 858831"/>
                <a:gd name="connsiteY6" fmla="*/ 3079793 h 3106297"/>
                <a:gd name="connsiteX7" fmla="*/ 1 w 858831"/>
                <a:gd name="connsiteY7" fmla="*/ 3106297 h 3106297"/>
                <a:gd name="connsiteX8" fmla="*/ 405359 w 858831"/>
                <a:gd name="connsiteY8" fmla="*/ 3106297 h 3106297"/>
                <a:gd name="connsiteX9" fmla="*/ 453472 w 858831"/>
                <a:gd name="connsiteY9" fmla="*/ 3106297 h 3106297"/>
                <a:gd name="connsiteX10" fmla="*/ 858830 w 858831"/>
                <a:gd name="connsiteY10" fmla="*/ 3106297 h 3106297"/>
                <a:gd name="connsiteX11" fmla="*/ 845911 w 858831"/>
                <a:gd name="connsiteY11" fmla="*/ 3079793 h 3106297"/>
                <a:gd name="connsiteX12" fmla="*/ 565776 w 858831"/>
                <a:gd name="connsiteY12" fmla="*/ 1553149 h 3106297"/>
                <a:gd name="connsiteX13" fmla="*/ 845911 w 858831"/>
                <a:gd name="connsiteY13" fmla="*/ 26506 h 31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8831" h="3106297">
                  <a:moveTo>
                    <a:pt x="858831" y="0"/>
                  </a:moveTo>
                  <a:lnTo>
                    <a:pt x="453472" y="0"/>
                  </a:lnTo>
                  <a:lnTo>
                    <a:pt x="405359" y="0"/>
                  </a:lnTo>
                  <a:lnTo>
                    <a:pt x="0" y="0"/>
                  </a:lnTo>
                  <a:lnTo>
                    <a:pt x="12920" y="26506"/>
                  </a:lnTo>
                  <a:cubicBezTo>
                    <a:pt x="186002" y="417208"/>
                    <a:pt x="293055" y="956958"/>
                    <a:pt x="293055" y="1553149"/>
                  </a:cubicBezTo>
                  <a:cubicBezTo>
                    <a:pt x="293055" y="2149341"/>
                    <a:pt x="186002" y="2689091"/>
                    <a:pt x="12920" y="3079793"/>
                  </a:cubicBezTo>
                  <a:lnTo>
                    <a:pt x="1" y="3106297"/>
                  </a:lnTo>
                  <a:lnTo>
                    <a:pt x="405359" y="3106297"/>
                  </a:lnTo>
                  <a:lnTo>
                    <a:pt x="453472" y="3106297"/>
                  </a:lnTo>
                  <a:lnTo>
                    <a:pt x="858830" y="3106297"/>
                  </a:lnTo>
                  <a:lnTo>
                    <a:pt x="845911" y="3079793"/>
                  </a:lnTo>
                  <a:cubicBezTo>
                    <a:pt x="672829" y="2689091"/>
                    <a:pt x="565776" y="2149341"/>
                    <a:pt x="565776" y="1553149"/>
                  </a:cubicBezTo>
                  <a:cubicBezTo>
                    <a:pt x="565776" y="956958"/>
                    <a:pt x="672829" y="417208"/>
                    <a:pt x="845911" y="26506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tx1">
                    <a:lumMod val="75000"/>
                    <a:lumOff val="25000"/>
                  </a:schemeClr>
                </a:gs>
                <a:gs pos="5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EG"/>
            </a:p>
          </p:txBody>
        </p:sp>
      </p:grp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2616FB6C-76DF-4446-86F2-D066A73BBA7A}"/>
              </a:ext>
            </a:extLst>
          </p:cNvPr>
          <p:cNvSpPr/>
          <p:nvPr/>
        </p:nvSpPr>
        <p:spPr>
          <a:xfrm>
            <a:off x="7785572" y="1338338"/>
            <a:ext cx="2270870" cy="2270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AC0B83F3-77BD-4233-9BEA-189316DE8E3B}"/>
              </a:ext>
            </a:extLst>
          </p:cNvPr>
          <p:cNvSpPr/>
          <p:nvPr/>
        </p:nvSpPr>
        <p:spPr>
          <a:xfrm>
            <a:off x="4906979" y="1290824"/>
            <a:ext cx="2270870" cy="2270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50" name="شكل بيضاوي 49">
            <a:extLst>
              <a:ext uri="{FF2B5EF4-FFF2-40B4-BE49-F238E27FC236}">
                <a16:creationId xmlns:a16="http://schemas.microsoft.com/office/drawing/2014/main" id="{BC8B29F2-8BED-4806-9322-33DF97C10BAB}"/>
              </a:ext>
            </a:extLst>
          </p:cNvPr>
          <p:cNvSpPr/>
          <p:nvPr/>
        </p:nvSpPr>
        <p:spPr>
          <a:xfrm>
            <a:off x="2028385" y="1243310"/>
            <a:ext cx="2270870" cy="2270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52" name="شكل بيضاوي 51">
            <a:extLst>
              <a:ext uri="{FF2B5EF4-FFF2-40B4-BE49-F238E27FC236}">
                <a16:creationId xmlns:a16="http://schemas.microsoft.com/office/drawing/2014/main" id="{34C0984F-9A5B-4C66-A8C7-76DD3CFE3A2D}"/>
              </a:ext>
            </a:extLst>
          </p:cNvPr>
          <p:cNvSpPr/>
          <p:nvPr/>
        </p:nvSpPr>
        <p:spPr>
          <a:xfrm rot="11731139">
            <a:off x="3032476" y="4210430"/>
            <a:ext cx="2270870" cy="2270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55" name="شكل بيضاوي 54">
            <a:extLst>
              <a:ext uri="{FF2B5EF4-FFF2-40B4-BE49-F238E27FC236}">
                <a16:creationId xmlns:a16="http://schemas.microsoft.com/office/drawing/2014/main" id="{B3C27276-1870-4D2D-B204-464287F01DD5}"/>
              </a:ext>
            </a:extLst>
          </p:cNvPr>
          <p:cNvSpPr/>
          <p:nvPr/>
        </p:nvSpPr>
        <p:spPr>
          <a:xfrm rot="9868861" flipH="1">
            <a:off x="6538993" y="4165794"/>
            <a:ext cx="2270870" cy="22708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57" name="شكل بيضاوي 56">
            <a:extLst>
              <a:ext uri="{FF2B5EF4-FFF2-40B4-BE49-F238E27FC236}">
                <a16:creationId xmlns:a16="http://schemas.microsoft.com/office/drawing/2014/main" id="{2A8459FC-E1D6-4919-89D4-FA68A57E7C7A}"/>
              </a:ext>
            </a:extLst>
          </p:cNvPr>
          <p:cNvSpPr/>
          <p:nvPr/>
        </p:nvSpPr>
        <p:spPr>
          <a:xfrm>
            <a:off x="2106484" y="1321408"/>
            <a:ext cx="2114672" cy="211467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58" name="دائرة: مجوفة 57">
            <a:extLst>
              <a:ext uri="{FF2B5EF4-FFF2-40B4-BE49-F238E27FC236}">
                <a16:creationId xmlns:a16="http://schemas.microsoft.com/office/drawing/2014/main" id="{EA462487-B9B6-48F3-97AE-805003905325}"/>
              </a:ext>
            </a:extLst>
          </p:cNvPr>
          <p:cNvSpPr/>
          <p:nvPr/>
        </p:nvSpPr>
        <p:spPr>
          <a:xfrm>
            <a:off x="2192229" y="1407153"/>
            <a:ext cx="1943183" cy="1943183"/>
          </a:xfrm>
          <a:prstGeom prst="donut">
            <a:avLst>
              <a:gd name="adj" fmla="val 1161"/>
            </a:avLst>
          </a:prstGeom>
          <a:solidFill>
            <a:srgbClr val="9B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59" name="شكل بيضاوي 58">
            <a:extLst>
              <a:ext uri="{FF2B5EF4-FFF2-40B4-BE49-F238E27FC236}">
                <a16:creationId xmlns:a16="http://schemas.microsoft.com/office/drawing/2014/main" id="{D8C70F43-E1BC-4A3D-8132-5A9FBFAC2312}"/>
              </a:ext>
            </a:extLst>
          </p:cNvPr>
          <p:cNvSpPr/>
          <p:nvPr/>
        </p:nvSpPr>
        <p:spPr>
          <a:xfrm rot="11731139">
            <a:off x="3110575" y="4288529"/>
            <a:ext cx="2114672" cy="21146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60" name="دائرة: مجوفة 59">
            <a:extLst>
              <a:ext uri="{FF2B5EF4-FFF2-40B4-BE49-F238E27FC236}">
                <a16:creationId xmlns:a16="http://schemas.microsoft.com/office/drawing/2014/main" id="{DA2A0157-6CFD-4885-8E0C-44D43C117E38}"/>
              </a:ext>
            </a:extLst>
          </p:cNvPr>
          <p:cNvSpPr/>
          <p:nvPr/>
        </p:nvSpPr>
        <p:spPr>
          <a:xfrm rot="11731139">
            <a:off x="3196319" y="4374274"/>
            <a:ext cx="1943183" cy="1943183"/>
          </a:xfrm>
          <a:prstGeom prst="donut">
            <a:avLst>
              <a:gd name="adj" fmla="val 1161"/>
            </a:avLst>
          </a:prstGeom>
          <a:solidFill>
            <a:srgbClr val="3311AF"/>
          </a:solidFill>
          <a:ln>
            <a:solidFill>
              <a:srgbClr val="331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61" name="شكل بيضاوي 60">
            <a:extLst>
              <a:ext uri="{FF2B5EF4-FFF2-40B4-BE49-F238E27FC236}">
                <a16:creationId xmlns:a16="http://schemas.microsoft.com/office/drawing/2014/main" id="{E1330110-023E-49C8-AB05-4DD0CC265CF5}"/>
              </a:ext>
            </a:extLst>
          </p:cNvPr>
          <p:cNvSpPr/>
          <p:nvPr/>
        </p:nvSpPr>
        <p:spPr>
          <a:xfrm>
            <a:off x="7863670" y="1416437"/>
            <a:ext cx="2114672" cy="21146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62" name="دائرة: مجوفة 61">
            <a:extLst>
              <a:ext uri="{FF2B5EF4-FFF2-40B4-BE49-F238E27FC236}">
                <a16:creationId xmlns:a16="http://schemas.microsoft.com/office/drawing/2014/main" id="{1244D678-B5B8-49CA-84E2-98FD61B3AF68}"/>
              </a:ext>
            </a:extLst>
          </p:cNvPr>
          <p:cNvSpPr/>
          <p:nvPr/>
        </p:nvSpPr>
        <p:spPr>
          <a:xfrm>
            <a:off x="7949415" y="1502182"/>
            <a:ext cx="1943183" cy="1943183"/>
          </a:xfrm>
          <a:prstGeom prst="donut">
            <a:avLst>
              <a:gd name="adj" fmla="val 1161"/>
            </a:avLst>
          </a:prstGeom>
          <a:solidFill>
            <a:srgbClr val="6A9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63" name="شكل بيضاوي 62">
            <a:extLst>
              <a:ext uri="{FF2B5EF4-FFF2-40B4-BE49-F238E27FC236}">
                <a16:creationId xmlns:a16="http://schemas.microsoft.com/office/drawing/2014/main" id="{8B966BF6-59B9-4F58-B7A7-631BEB52D3BB}"/>
              </a:ext>
            </a:extLst>
          </p:cNvPr>
          <p:cNvSpPr/>
          <p:nvPr/>
        </p:nvSpPr>
        <p:spPr>
          <a:xfrm>
            <a:off x="4985077" y="1368923"/>
            <a:ext cx="2114672" cy="211467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64" name="دائرة: مجوفة 63">
            <a:extLst>
              <a:ext uri="{FF2B5EF4-FFF2-40B4-BE49-F238E27FC236}">
                <a16:creationId xmlns:a16="http://schemas.microsoft.com/office/drawing/2014/main" id="{AB5E4475-0121-497A-9960-9BDF6E698F98}"/>
              </a:ext>
            </a:extLst>
          </p:cNvPr>
          <p:cNvSpPr/>
          <p:nvPr/>
        </p:nvSpPr>
        <p:spPr>
          <a:xfrm>
            <a:off x="5070822" y="1454668"/>
            <a:ext cx="1943183" cy="1943183"/>
          </a:xfrm>
          <a:prstGeom prst="donut">
            <a:avLst>
              <a:gd name="adj" fmla="val 1161"/>
            </a:avLst>
          </a:prstGeom>
          <a:solidFill>
            <a:srgbClr val="FCAB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65" name="شكل بيضاوي 64">
            <a:extLst>
              <a:ext uri="{FF2B5EF4-FFF2-40B4-BE49-F238E27FC236}">
                <a16:creationId xmlns:a16="http://schemas.microsoft.com/office/drawing/2014/main" id="{6A8514FC-6662-440A-830F-86803D7366FC}"/>
              </a:ext>
            </a:extLst>
          </p:cNvPr>
          <p:cNvSpPr/>
          <p:nvPr/>
        </p:nvSpPr>
        <p:spPr>
          <a:xfrm rot="9868861" flipH="1">
            <a:off x="6617092" y="4243893"/>
            <a:ext cx="2114672" cy="21146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/>
          </a:p>
        </p:txBody>
      </p:sp>
      <p:sp>
        <p:nvSpPr>
          <p:cNvPr id="66" name="دائرة: مجوفة 65">
            <a:extLst>
              <a:ext uri="{FF2B5EF4-FFF2-40B4-BE49-F238E27FC236}">
                <a16:creationId xmlns:a16="http://schemas.microsoft.com/office/drawing/2014/main" id="{A529F2A8-C0A5-4A8A-B890-DCA9A968E118}"/>
              </a:ext>
            </a:extLst>
          </p:cNvPr>
          <p:cNvSpPr/>
          <p:nvPr/>
        </p:nvSpPr>
        <p:spPr>
          <a:xfrm rot="9868861" flipH="1">
            <a:off x="6702837" y="4329638"/>
            <a:ext cx="1943183" cy="1943183"/>
          </a:xfrm>
          <a:prstGeom prst="donut">
            <a:avLst>
              <a:gd name="adj" fmla="val 1161"/>
            </a:avLst>
          </a:prstGeom>
          <a:solidFill>
            <a:srgbClr val="BF3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8F29BF3-2447-4049-A8EE-9C8DE9A4051A}"/>
              </a:ext>
            </a:extLst>
          </p:cNvPr>
          <p:cNvSpPr txBox="1"/>
          <p:nvPr/>
        </p:nvSpPr>
        <p:spPr>
          <a:xfrm>
            <a:off x="8036286" y="2198769"/>
            <a:ext cx="1952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653B5C01-711D-4841-BC7E-FA5055AD26E6}"/>
              </a:ext>
            </a:extLst>
          </p:cNvPr>
          <p:cNvSpPr txBox="1"/>
          <p:nvPr/>
        </p:nvSpPr>
        <p:spPr>
          <a:xfrm>
            <a:off x="5307398" y="2212623"/>
            <a:ext cx="1477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&lt;Ul&gt;</a:t>
            </a:r>
          </a:p>
        </p:txBody>
      </p:sp>
      <p:sp>
        <p:nvSpPr>
          <p:cNvPr id="79" name="مربع نص 78">
            <a:extLst>
              <a:ext uri="{FF2B5EF4-FFF2-40B4-BE49-F238E27FC236}">
                <a16:creationId xmlns:a16="http://schemas.microsoft.com/office/drawing/2014/main" id="{49816321-F5F6-4C73-A013-7C39208C4C5E}"/>
              </a:ext>
            </a:extLst>
          </p:cNvPr>
          <p:cNvSpPr txBox="1"/>
          <p:nvPr/>
        </p:nvSpPr>
        <p:spPr>
          <a:xfrm>
            <a:off x="2222438" y="2074027"/>
            <a:ext cx="1728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&lt;li&gt;</a:t>
            </a:r>
          </a:p>
        </p:txBody>
      </p:sp>
      <p:sp>
        <p:nvSpPr>
          <p:cNvPr id="80" name="مربع نص 79">
            <a:extLst>
              <a:ext uri="{FF2B5EF4-FFF2-40B4-BE49-F238E27FC236}">
                <a16:creationId xmlns:a16="http://schemas.microsoft.com/office/drawing/2014/main" id="{41F8F256-BC2D-4D67-B4D7-28F597B3C275}"/>
              </a:ext>
            </a:extLst>
          </p:cNvPr>
          <p:cNvSpPr txBox="1"/>
          <p:nvPr/>
        </p:nvSpPr>
        <p:spPr>
          <a:xfrm>
            <a:off x="6646059" y="5053220"/>
            <a:ext cx="2114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img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</a:p>
        </p:txBody>
      </p:sp>
      <p:sp>
        <p:nvSpPr>
          <p:cNvPr id="81" name="مربع نص 80">
            <a:extLst>
              <a:ext uri="{FF2B5EF4-FFF2-40B4-BE49-F238E27FC236}">
                <a16:creationId xmlns:a16="http://schemas.microsoft.com/office/drawing/2014/main" id="{9543FB28-CED2-4E42-B209-9A657AA716C1}"/>
              </a:ext>
            </a:extLst>
          </p:cNvPr>
          <p:cNvSpPr txBox="1"/>
          <p:nvPr/>
        </p:nvSpPr>
        <p:spPr>
          <a:xfrm>
            <a:off x="3212090" y="5154642"/>
            <a:ext cx="1866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&lt;video&gt;</a:t>
            </a:r>
          </a:p>
        </p:txBody>
      </p:sp>
    </p:spTree>
    <p:extLst>
      <p:ext uri="{BB962C8B-B14F-4D97-AF65-F5344CB8AC3E}">
        <p14:creationId xmlns:p14="http://schemas.microsoft.com/office/powerpoint/2010/main" val="1566481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3282 L -0.14791 0.01718 " pathEditMode="fixed" rAng="0" ptsTypes="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3282 L 0.25195 0.02366 " pathEditMode="fixed" rAng="0" ptsTypes="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3282 L 0.09427 -0.21662 " pathEditMode="fixed" rAng="0" ptsTypes="AA">
                                      <p:cBhvr>
                                        <p:cTn id="10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-9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3726 L 0.00378 0.21991 " pathEditMode="fixed" rAng="0" ptsTypes="AA">
                                      <p:cBhvr>
                                        <p:cTn id="1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784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282 L -0.06732 -0.26824 " pathEditMode="fixed" rAng="0" ptsTypes="AA">
                                      <p:cBhvr>
                                        <p:cTn id="14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2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2883877" y="588879"/>
            <a:ext cx="84640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cs typeface="Sultan bold" pitchFamily="2" charset="-78"/>
              </a:rPr>
              <a:t>تحميل برنامج فيجول ستوديو كود على الكمبيوتر</a:t>
            </a:r>
          </a:p>
        </p:txBody>
      </p:sp>
      <p:pic>
        <p:nvPicPr>
          <p:cNvPr id="29" name="رسم 28" descr="خانة الاختيار مشطوبة مع تعبئة خالصة">
            <a:extLst>
              <a:ext uri="{FF2B5EF4-FFF2-40B4-BE49-F238E27FC236}">
                <a16:creationId xmlns:a16="http://schemas.microsoft.com/office/drawing/2014/main" id="{C9D558AE-6C71-4068-998A-F4E0501F5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  <p:pic>
        <p:nvPicPr>
          <p:cNvPr id="51" name="رسم 50" descr="تنزيل مع تعبئة خالصة">
            <a:hlinkClick r:id="rId6"/>
            <a:extLst>
              <a:ext uri="{FF2B5EF4-FFF2-40B4-BE49-F238E27FC236}">
                <a16:creationId xmlns:a16="http://schemas.microsoft.com/office/drawing/2014/main" id="{D5227E15-D50B-466C-9421-CD1110890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3972" y="3802808"/>
            <a:ext cx="1324708" cy="1324708"/>
          </a:xfrm>
          <a:prstGeom prst="rect">
            <a:avLst/>
          </a:prstGeom>
        </p:spPr>
      </p:pic>
      <p:pic>
        <p:nvPicPr>
          <p:cNvPr id="53" name="Picture 8" descr="شرح تحميل وتسطيب Visual Studio Code">
            <a:extLst>
              <a:ext uri="{FF2B5EF4-FFF2-40B4-BE49-F238E27FC236}">
                <a16:creationId xmlns:a16="http://schemas.microsoft.com/office/drawing/2014/main" id="{5183D669-CAD7-441D-9935-45681A85B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36" y="1335233"/>
            <a:ext cx="5362993" cy="26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891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5440666" y="588280"/>
            <a:ext cx="58223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cs typeface="Sultan bold" pitchFamily="2" charset="-78"/>
              </a:rPr>
              <a:t>تقويم قبلي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06986164-A128-44E1-AC07-F4DE0194E3E4}"/>
              </a:ext>
            </a:extLst>
          </p:cNvPr>
          <p:cNvSpPr txBox="1"/>
          <p:nvPr/>
        </p:nvSpPr>
        <p:spPr>
          <a:xfrm>
            <a:off x="6239055" y="1615344"/>
            <a:ext cx="582235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767676"/>
                </a:solidFill>
                <a:cs typeface="Sultan bold" pitchFamily="2" charset="-78"/>
              </a:rPr>
              <a:t>هل سبق لكم أن قمتم بتعبئة نموذجاً ؟ اذكروا بعض الأمثلة؟</a:t>
            </a:r>
          </a:p>
        </p:txBody>
      </p:sp>
      <p:pic>
        <p:nvPicPr>
          <p:cNvPr id="15" name="صورة 14" descr="صورة تحتوي على بدلة, داكن&#10;&#10;تم إنشاء الوصف تلقائياً">
            <a:extLst>
              <a:ext uri="{FF2B5EF4-FFF2-40B4-BE49-F238E27FC236}">
                <a16:creationId xmlns:a16="http://schemas.microsoft.com/office/drawing/2014/main" id="{AF73E6FD-6B1B-4BF3-BA50-75406652B6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r="24634"/>
          <a:stretch/>
        </p:blipFill>
        <p:spPr>
          <a:xfrm>
            <a:off x="0" y="1317578"/>
            <a:ext cx="5022166" cy="532462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F15DD2C-2459-4675-8467-0F2F9B759E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02" t="2714" r="4734" b="3265"/>
          <a:stretch/>
        </p:blipFill>
        <p:spPr>
          <a:xfrm>
            <a:off x="7877105" y="2815673"/>
            <a:ext cx="2546252" cy="3349699"/>
          </a:xfrm>
          <a:prstGeom prst="rect">
            <a:avLst/>
          </a:prstGeom>
        </p:spPr>
      </p:pic>
      <p:pic>
        <p:nvPicPr>
          <p:cNvPr id="18" name="رسم 17" descr="خانة الاختيار مشطوبة مع تعبئة خالصة">
            <a:extLst>
              <a:ext uri="{FF2B5EF4-FFF2-40B4-BE49-F238E27FC236}">
                <a16:creationId xmlns:a16="http://schemas.microsoft.com/office/drawing/2014/main" id="{1EFA8DE3-D6B3-4341-8E05-0A195CC27C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8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3A7A3EC-BFA0-4D10-B8A0-9476936AD3F9}"/>
              </a:ext>
            </a:extLst>
          </p:cNvPr>
          <p:cNvSpPr txBox="1"/>
          <p:nvPr/>
        </p:nvSpPr>
        <p:spPr>
          <a:xfrm>
            <a:off x="5319939" y="1115140"/>
            <a:ext cx="648801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§"/>
            </a:pPr>
            <a:endParaRPr lang="ar-SA" sz="3600" dirty="0">
              <a:solidFill>
                <a:srgbClr val="474AF1"/>
              </a:solidFill>
              <a:latin typeface="Dubai" panose="020B0503030403030204" pitchFamily="34" charset="-78"/>
              <a:ea typeface="GE SS Two Bold" panose="020A0503020102020204" pitchFamily="18" charset="-78"/>
              <a:cs typeface="Sultan bold" pitchFamily="2" charset="-78"/>
              <a:sym typeface="Wingdings" panose="05000000000000000000" pitchFamily="2" charset="2"/>
            </a:endParaRP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ar-SA" sz="3600" dirty="0">
                <a:solidFill>
                  <a:srgbClr val="474AF1"/>
                </a:solidFill>
                <a:latin typeface="Dubai" panose="020B0503030403030204" pitchFamily="34" charset="-78"/>
                <a:ea typeface="GE SS Two Bold" panose="020A0503020102020204" pitchFamily="18" charset="-78"/>
                <a:cs typeface="Sultan bold" pitchFamily="2" charset="-78"/>
                <a:sym typeface="Wingdings" panose="05000000000000000000" pitchFamily="2" charset="2"/>
              </a:rPr>
              <a:t>مفهوم نموذج بلغة </a:t>
            </a:r>
            <a:r>
              <a:rPr lang="en-US" sz="3600" dirty="0">
                <a:solidFill>
                  <a:srgbClr val="474AF1"/>
                </a:solidFill>
                <a:latin typeface="Dubai" panose="020B0503030403030204" pitchFamily="34" charset="-78"/>
                <a:ea typeface="GE SS Two Bold" panose="020A0503020102020204" pitchFamily="18" charset="-78"/>
                <a:cs typeface="Sultan bold" pitchFamily="2" charset="-78"/>
                <a:sym typeface="Wingdings" panose="05000000000000000000" pitchFamily="2" charset="2"/>
              </a:rPr>
              <a:t>HTML</a:t>
            </a: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ar-SA" sz="3600" dirty="0">
                <a:solidFill>
                  <a:srgbClr val="474AF1"/>
                </a:solidFill>
                <a:latin typeface="Dubai" panose="020B0503030403030204" pitchFamily="34" charset="-78"/>
                <a:ea typeface="GE SS Two Bold" panose="020A0503020102020204" pitchFamily="18" charset="-78"/>
                <a:cs typeface="Sultan bold" pitchFamily="2" charset="-78"/>
                <a:sym typeface="Wingdings" panose="05000000000000000000" pitchFamily="2" charset="2"/>
              </a:rPr>
              <a:t>كيفية عمل النموذج </a:t>
            </a: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ar-SA" sz="3600" dirty="0">
                <a:solidFill>
                  <a:srgbClr val="474AF1"/>
                </a:solidFill>
                <a:latin typeface="Dubai" panose="020B0503030403030204" pitchFamily="34" charset="-78"/>
                <a:ea typeface="GE SS Two Bold" panose="020A0503020102020204" pitchFamily="18" charset="-78"/>
                <a:cs typeface="Sultan bold" pitchFamily="2" charset="-78"/>
                <a:sym typeface="Wingdings" panose="05000000000000000000" pitchFamily="2" charset="2"/>
              </a:rPr>
              <a:t>بنية النموذج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ar-SA" sz="3600" dirty="0">
                <a:solidFill>
                  <a:srgbClr val="474AF1"/>
                </a:solidFill>
                <a:latin typeface="Dubai" panose="020B0503030403030204" pitchFamily="34" charset="-78"/>
                <a:ea typeface="GE SS Two Bold" panose="020A0503020102020204" pitchFamily="18" charset="-78"/>
                <a:cs typeface="Sultan bold" pitchFamily="2" charset="-78"/>
                <a:sym typeface="Wingdings" panose="05000000000000000000" pitchFamily="2" charset="2"/>
              </a:rPr>
              <a:t> وسم </a:t>
            </a:r>
            <a:r>
              <a:rPr lang="en-US" sz="3600" dirty="0">
                <a:solidFill>
                  <a:srgbClr val="474AF1"/>
                </a:solidFill>
                <a:latin typeface="Dubai" panose="020B0503030403030204" pitchFamily="34" charset="-78"/>
                <a:ea typeface="GE SS Two Bold" panose="020A0503020102020204" pitchFamily="18" charset="-78"/>
                <a:cs typeface="Sultan bold" pitchFamily="2" charset="-78"/>
                <a:sym typeface="Wingdings" panose="05000000000000000000" pitchFamily="2" charset="2"/>
              </a:rPr>
              <a:t>&lt;input&gt;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ar-SA" sz="3600" dirty="0">
                <a:solidFill>
                  <a:srgbClr val="474AF1"/>
                </a:solidFill>
                <a:latin typeface="Dubai" panose="020B0503030403030204" pitchFamily="34" charset="-78"/>
                <a:ea typeface="GE SS Two Bold" panose="020A0503020102020204" pitchFamily="18" charset="-78"/>
                <a:cs typeface="Sultan bold" pitchFamily="2" charset="-78"/>
                <a:sym typeface="Wingdings" panose="05000000000000000000" pitchFamily="2" charset="2"/>
              </a:rPr>
              <a:t>وسم </a:t>
            </a:r>
            <a:r>
              <a:rPr lang="en-US" sz="3600" dirty="0">
                <a:solidFill>
                  <a:srgbClr val="474AF1"/>
                </a:solidFill>
                <a:latin typeface="Dubai" panose="020B0503030403030204" pitchFamily="34" charset="-78"/>
                <a:ea typeface="GE SS Two Bold" panose="020A0503020102020204" pitchFamily="18" charset="-78"/>
                <a:cs typeface="Sultan bold" pitchFamily="2" charset="-78"/>
                <a:sym typeface="Wingdings" panose="05000000000000000000" pitchFamily="2" charset="2"/>
              </a:rPr>
              <a:t>&lt;fieldset&gt;</a:t>
            </a: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endParaRPr lang="ar-SA" sz="3600" dirty="0">
              <a:solidFill>
                <a:srgbClr val="474AF1"/>
              </a:solidFill>
              <a:latin typeface="Dubai" panose="020B0503030403030204" pitchFamily="34" charset="-78"/>
              <a:ea typeface="GE SS Two Bold" panose="020A0503020102020204" pitchFamily="18" charset="-78"/>
              <a:cs typeface="Sultan bold" pitchFamily="2" charset="-78"/>
              <a:sym typeface="Wingdings" panose="05000000000000000000" pitchFamily="2" charset="2"/>
            </a:endParaRPr>
          </a:p>
        </p:txBody>
      </p: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EEE9733-2C74-47FB-B7CC-9EA2F02BC774}"/>
              </a:ext>
            </a:extLst>
          </p:cNvPr>
          <p:cNvSpPr txBox="1"/>
          <p:nvPr/>
        </p:nvSpPr>
        <p:spPr>
          <a:xfrm>
            <a:off x="7741046" y="574831"/>
            <a:ext cx="35671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cs typeface="Sultan bold" pitchFamily="2" charset="-78"/>
              </a:rPr>
              <a:t>نواتج التعلم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3D3A61CC-37C3-4692-A3F1-DBE83FD668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547" y="1480751"/>
            <a:ext cx="8982123" cy="4955948"/>
          </a:xfrm>
          <a:prstGeom prst="rect">
            <a:avLst/>
          </a:prstGeom>
        </p:spPr>
      </p:pic>
      <p:pic>
        <p:nvPicPr>
          <p:cNvPr id="15" name="رسم 14" descr="خانة الاختيار مشطوبة مع تعبئة خالصة">
            <a:extLst>
              <a:ext uri="{FF2B5EF4-FFF2-40B4-BE49-F238E27FC236}">
                <a16:creationId xmlns:a16="http://schemas.microsoft.com/office/drawing/2014/main" id="{7DA5E536-2B00-430A-AB15-D0957DA2C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1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DDF74BE-4C48-4497-9EC6-66ACC5337300}"/>
              </a:ext>
            </a:extLst>
          </p:cNvPr>
          <p:cNvSpPr/>
          <p:nvPr/>
        </p:nvSpPr>
        <p:spPr>
          <a:xfrm rot="16200000" flipH="1">
            <a:off x="2857701" y="-2528670"/>
            <a:ext cx="6557251" cy="11915339"/>
          </a:xfrm>
          <a:prstGeom prst="roundRect">
            <a:avLst>
              <a:gd name="adj" fmla="val 6753"/>
            </a:avLst>
          </a:prstGeom>
          <a:solidFill>
            <a:srgbClr val="EAE5E2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23AE999-119C-453B-BB56-EFEC921C7D9C}"/>
              </a:ext>
            </a:extLst>
          </p:cNvPr>
          <p:cNvGrpSpPr/>
          <p:nvPr/>
        </p:nvGrpSpPr>
        <p:grpSpPr>
          <a:xfrm>
            <a:off x="478560" y="-348555"/>
            <a:ext cx="11043350" cy="837411"/>
            <a:chOff x="478560" y="-348555"/>
            <a:chExt cx="11043350" cy="837411"/>
          </a:xfrm>
        </p:grpSpPr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3EB8275-BAF8-482A-91F3-B7C2C8AB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73903" y="-2643898"/>
              <a:ext cx="835224" cy="5425910"/>
            </a:xfrm>
            <a:prstGeom prst="rect">
              <a:avLst/>
            </a:prstGeom>
          </p:spPr>
        </p:pic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43752F-5E5E-47A7-AF70-61DAF1F9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91343" y="-2641711"/>
              <a:ext cx="835224" cy="5425910"/>
            </a:xfrm>
            <a:prstGeom prst="rect">
              <a:avLst/>
            </a:prstGeom>
          </p:spPr>
        </p:pic>
      </p:grp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8435CB7D-D178-4616-BB58-87B3FF98B36E}"/>
              </a:ext>
            </a:extLst>
          </p:cNvPr>
          <p:cNvCxnSpPr/>
          <p:nvPr/>
        </p:nvCxnSpPr>
        <p:spPr>
          <a:xfrm flipH="1">
            <a:off x="178656" y="1209824"/>
            <a:ext cx="1191534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44501CC-BFF0-467D-B2DE-E351052290EA}"/>
              </a:ext>
            </a:extLst>
          </p:cNvPr>
          <p:cNvSpPr/>
          <p:nvPr/>
        </p:nvSpPr>
        <p:spPr>
          <a:xfrm>
            <a:off x="394152" y="623164"/>
            <a:ext cx="450166" cy="4501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E80B58-22D1-4C40-84E7-9EFFF43C4EC0}"/>
              </a:ext>
            </a:extLst>
          </p:cNvPr>
          <p:cNvSpPr/>
          <p:nvPr/>
        </p:nvSpPr>
        <p:spPr>
          <a:xfrm>
            <a:off x="928982" y="623164"/>
            <a:ext cx="450166" cy="4501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CC9E46A-DC8D-4605-846D-328CCD3A16BF}"/>
              </a:ext>
            </a:extLst>
          </p:cNvPr>
          <p:cNvSpPr/>
          <p:nvPr/>
        </p:nvSpPr>
        <p:spPr>
          <a:xfrm>
            <a:off x="1463812" y="623164"/>
            <a:ext cx="450166" cy="450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5FBB8D11-F679-4AC5-B587-E537F3EE7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04" y="1138149"/>
            <a:ext cx="12093996" cy="173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1" eaLnBrk="1" hangingPunct="1">
              <a:defRPr/>
            </a:pPr>
            <a:r>
              <a:rPr lang="ar-SA" sz="28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مستند يحتوي على حقول لإدخال البيانات. </a:t>
            </a:r>
          </a:p>
          <a:p>
            <a:pPr algn="ctr" rtl="1" eaLnBrk="1" hangingPunct="1">
              <a:defRPr/>
            </a:pPr>
            <a:r>
              <a:rPr lang="ar-SA" sz="28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يتضمن كل حقل في النموذج على اسم محدد يمكِّن المستخدم الذي يتصفح النموذج من معرفة عناصره المختلفة.</a:t>
            </a:r>
          </a:p>
          <a:p>
            <a:pPr algn="ctr" rtl="1" eaLnBrk="1" hangingPunct="1">
              <a:defRPr/>
            </a:pPr>
            <a:r>
              <a:rPr lang="ar-SA" sz="2800" dirty="0">
                <a:solidFill>
                  <a:srgbClr val="00B050"/>
                </a:solidFill>
                <a:latin typeface="Calibri" panose="020F0502020204030204" pitchFamily="34" charset="0"/>
                <a:cs typeface="Sultan bold" pitchFamily="2" charset="-78"/>
              </a:rPr>
              <a:t>النماذج الأكثر استخداما هي نماذج مربع بحث 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Sultan bold" pitchFamily="2" charset="-78"/>
              </a:rPr>
              <a:t>Google</a:t>
            </a:r>
            <a:r>
              <a:rPr lang="ar-SA" sz="2800" dirty="0">
                <a:solidFill>
                  <a:srgbClr val="00B050"/>
                </a:solidFill>
                <a:latin typeface="Calibri" panose="020F0502020204030204" pitchFamily="34" charset="0"/>
                <a:cs typeface="Sultan bold" pitchFamily="2" charset="-78"/>
              </a:rPr>
              <a:t> ونموذج التسجيل على 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Sultan bold" pitchFamily="2" charset="-78"/>
              </a:rPr>
              <a:t>Google</a:t>
            </a:r>
            <a:r>
              <a:rPr lang="ar-SA" sz="2800" dirty="0">
                <a:solidFill>
                  <a:srgbClr val="00B050"/>
                </a:solidFill>
                <a:latin typeface="Calibri" panose="020F0502020204030204" pitchFamily="34" charset="0"/>
                <a:cs typeface="Sultan bold" pitchFamily="2" charset="-78"/>
              </a:rPr>
              <a:t>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6B3E430-B754-4996-8AA7-50D5D0AEDF04}"/>
              </a:ext>
            </a:extLst>
          </p:cNvPr>
          <p:cNvSpPr txBox="1"/>
          <p:nvPr/>
        </p:nvSpPr>
        <p:spPr>
          <a:xfrm>
            <a:off x="5094196" y="551489"/>
            <a:ext cx="6140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 eaLnBrk="1" hangingPunct="1">
              <a:defRPr/>
            </a:pPr>
            <a:r>
              <a:rPr lang="ar-SA" sz="3600" dirty="0">
                <a:latin typeface="Calibri" panose="020F0502020204030204" pitchFamily="34" charset="0"/>
                <a:cs typeface="Sultan bold" pitchFamily="2" charset="-78"/>
              </a:rPr>
              <a:t>النموذج</a:t>
            </a:r>
            <a:r>
              <a:rPr lang="en-US" sz="3600" dirty="0">
                <a:latin typeface="Calibri" panose="020F0502020204030204" pitchFamily="34" charset="0"/>
                <a:cs typeface="Sultan bold" pitchFamily="2" charset="-78"/>
              </a:rPr>
              <a:t>Form </a:t>
            </a:r>
            <a:endParaRPr lang="ar-SA" sz="36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E27FB04-A15D-4A53-8A5F-BC5E1DCC4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90" y="2729134"/>
            <a:ext cx="4424106" cy="384850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AF7D7D9-BAF9-496E-A20D-95C1FA939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460" y="3510386"/>
            <a:ext cx="6267450" cy="2286000"/>
          </a:xfrm>
          <a:prstGeom prst="rect">
            <a:avLst/>
          </a:prstGeom>
        </p:spPr>
      </p:pic>
      <p:pic>
        <p:nvPicPr>
          <p:cNvPr id="21" name="رسم 20" descr="خانة الاختيار مشطوبة مع تعبئة خالصة">
            <a:extLst>
              <a:ext uri="{FF2B5EF4-FFF2-40B4-BE49-F238E27FC236}">
                <a16:creationId xmlns:a16="http://schemas.microsoft.com/office/drawing/2014/main" id="{7AF451A2-8888-40B0-9822-0B269EE650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7007" y="3921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74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1078</Words>
  <Application>Microsoft Office PowerPoint</Application>
  <PresentationFormat>شاشة عريضة</PresentationFormat>
  <Paragraphs>147</Paragraphs>
  <Slides>25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Dubai</vt:lpstr>
      <vt:lpstr>JF Flat</vt:lpstr>
      <vt:lpstr>Sultan bold</vt:lpstr>
      <vt:lpstr>Tahoma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abeer saleh</dc:creator>
  <cp:lastModifiedBy>abeer saleh</cp:lastModifiedBy>
  <cp:revision>45</cp:revision>
  <dcterms:created xsi:type="dcterms:W3CDTF">2022-02-09T06:22:22Z</dcterms:created>
  <dcterms:modified xsi:type="dcterms:W3CDTF">2022-12-17T19:33:09Z</dcterms:modified>
</cp:coreProperties>
</file>