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</p:sldMasterIdLst>
  <p:notesMasterIdLst>
    <p:notesMasterId r:id="rId43"/>
  </p:notesMasterIdLst>
  <p:handoutMasterIdLst>
    <p:handoutMasterId r:id="rId44"/>
  </p:handoutMasterIdLst>
  <p:sldIdLst>
    <p:sldId id="11088681" r:id="rId2"/>
    <p:sldId id="11088735" r:id="rId3"/>
    <p:sldId id="11088781" r:id="rId4"/>
    <p:sldId id="11088622" r:id="rId5"/>
    <p:sldId id="11088633" r:id="rId6"/>
    <p:sldId id="11088710" r:id="rId7"/>
    <p:sldId id="11088759" r:id="rId8"/>
    <p:sldId id="11088779" r:id="rId9"/>
    <p:sldId id="11088736" r:id="rId10"/>
    <p:sldId id="11088760" r:id="rId11"/>
    <p:sldId id="11088692" r:id="rId12"/>
    <p:sldId id="11088761" r:id="rId13"/>
    <p:sldId id="11088762" r:id="rId14"/>
    <p:sldId id="11088748" r:id="rId15"/>
    <p:sldId id="11088763" r:id="rId16"/>
    <p:sldId id="326" r:id="rId17"/>
    <p:sldId id="11088764" r:id="rId18"/>
    <p:sldId id="11088674" r:id="rId19"/>
    <p:sldId id="11088765" r:id="rId20"/>
    <p:sldId id="11088766" r:id="rId21"/>
    <p:sldId id="11088634" r:id="rId22"/>
    <p:sldId id="11088817" r:id="rId23"/>
    <p:sldId id="11088767" r:id="rId24"/>
    <p:sldId id="11088768" r:id="rId25"/>
    <p:sldId id="11088773" r:id="rId26"/>
    <p:sldId id="11088718" r:id="rId27"/>
    <p:sldId id="11088818" r:id="rId28"/>
    <p:sldId id="11088769" r:id="rId29"/>
    <p:sldId id="11088770" r:id="rId30"/>
    <p:sldId id="11088771" r:id="rId31"/>
    <p:sldId id="11088772" r:id="rId32"/>
    <p:sldId id="11088774" r:id="rId33"/>
    <p:sldId id="11088775" r:id="rId34"/>
    <p:sldId id="11088776" r:id="rId35"/>
    <p:sldId id="11088782" r:id="rId36"/>
    <p:sldId id="11088783" r:id="rId37"/>
    <p:sldId id="11088784" r:id="rId38"/>
    <p:sldId id="11088785" r:id="rId39"/>
    <p:sldId id="11088786" r:id="rId40"/>
    <p:sldId id="267" r:id="rId41"/>
    <p:sldId id="11088716" r:id="rId4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9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793F"/>
    <a:srgbClr val="4472C4"/>
    <a:srgbClr val="C47967"/>
    <a:srgbClr val="287182"/>
    <a:srgbClr val="4CBED8"/>
    <a:srgbClr val="C2D4D8"/>
    <a:srgbClr val="FED65C"/>
    <a:srgbClr val="29B8D8"/>
    <a:srgbClr val="C27765"/>
    <a:srgbClr val="F67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نمط فاتح 2 - تميي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2838BEF-8BB2-4498-84A7-C5851F593DF1}" styleName="نمط متوسط 4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2037" autoAdjust="0"/>
  </p:normalViewPr>
  <p:slideViewPr>
    <p:cSldViewPr snapToGrid="0" showGuides="1">
      <p:cViewPr varScale="1">
        <p:scale>
          <a:sx n="75" d="100"/>
          <a:sy n="75" d="100"/>
        </p:scale>
        <p:origin x="1056" y="43"/>
      </p:cViewPr>
      <p:guideLst>
        <p:guide orient="horz" pos="216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50AC67-A845-44DB-809A-26D8B67AA7B7}" type="doc">
      <dgm:prSet loTypeId="urn:microsoft.com/office/officeart/2008/layout/VerticalCurv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D601684D-0C84-47BF-88A2-37A803B923E2}">
      <dgm:prSet phldrT="[نص]" custT="1"/>
      <dgm:spPr/>
      <dgm:t>
        <a:bodyPr/>
        <a:lstStyle/>
        <a:p>
          <a:pPr rtl="1"/>
          <a:r>
            <a:rPr lang="ar-SY" sz="2800" b="0" dirty="0">
              <a:solidFill>
                <a:schemeClr val="bg1"/>
              </a:solidFill>
              <a:latin typeface="Times New Roman" panose="02020603050405020304" pitchFamily="18" charset="0"/>
              <a:cs typeface="Fanan" pitchFamily="2" charset="-78"/>
            </a:rPr>
            <a:t>زيادة الأمان، فالحوسبة السحابية تعد أكثر أماناً من الأنظمة التقليدية.</a:t>
          </a:r>
          <a:endParaRPr lang="ar-SA" sz="2800" b="0" dirty="0">
            <a:solidFill>
              <a:schemeClr val="bg1"/>
            </a:solidFill>
            <a:cs typeface="Fanan" pitchFamily="2" charset="-78"/>
          </a:endParaRPr>
        </a:p>
      </dgm:t>
    </dgm:pt>
    <dgm:pt modelId="{726A6EA7-73DD-43A5-8E51-85678CF6E681}" type="parTrans" cxnId="{591384AC-565C-408B-B1CC-45D5D695F13F}">
      <dgm:prSet/>
      <dgm:spPr/>
      <dgm:t>
        <a:bodyPr/>
        <a:lstStyle/>
        <a:p>
          <a:pPr rtl="1"/>
          <a:endParaRPr lang="ar-SA"/>
        </a:p>
      </dgm:t>
    </dgm:pt>
    <dgm:pt modelId="{7A30E9F1-6B0D-421C-B478-F863D4DBDD2E}" type="sibTrans" cxnId="{591384AC-565C-408B-B1CC-45D5D695F13F}">
      <dgm:prSet/>
      <dgm:spPr/>
      <dgm:t>
        <a:bodyPr/>
        <a:lstStyle/>
        <a:p>
          <a:pPr rtl="1"/>
          <a:endParaRPr lang="ar-SA"/>
        </a:p>
      </dgm:t>
    </dgm:pt>
    <dgm:pt modelId="{C74E920A-3C47-4136-B6FA-003FEA23293F}">
      <dgm:prSet/>
      <dgm:spPr/>
      <dgm:t>
        <a:bodyPr/>
        <a:lstStyle/>
        <a:p>
          <a:pPr rtl="1"/>
          <a:r>
            <a:rPr lang="ar-SA" b="1" dirty="0">
              <a:latin typeface="Times New Roman" panose="02020603050405020304" pitchFamily="18" charset="0"/>
              <a:cs typeface="Fanan" pitchFamily="2" charset="-78"/>
            </a:rPr>
            <a:t>تتيح </a:t>
          </a:r>
          <a:r>
            <a:rPr lang="ar-SY" b="1" dirty="0">
              <a:latin typeface="Times New Roman" panose="02020603050405020304" pitchFamily="18" charset="0"/>
              <a:cs typeface="Fanan" pitchFamily="2" charset="-78"/>
            </a:rPr>
            <a:t>إنشاء نسخة من البيانات على جهاز الحاسب و مزامنتها بشكل مستمر عند الاتصال بالأنترنت</a:t>
          </a:r>
          <a:r>
            <a:rPr lang="en-SA" b="1" dirty="0">
              <a:latin typeface="Times New Roman" panose="02020603050405020304" pitchFamily="18" charset="0"/>
              <a:cs typeface="Fanan" pitchFamily="2" charset="-78"/>
            </a:rPr>
            <a:t> </a:t>
          </a:r>
        </a:p>
      </dgm:t>
    </dgm:pt>
    <dgm:pt modelId="{44FF7C3D-8E4E-41E9-BD73-26B70CAB3BB2}" type="sibTrans" cxnId="{4CD5A8BD-5C92-496D-9F9C-C48861DAF0E3}">
      <dgm:prSet/>
      <dgm:spPr/>
      <dgm:t>
        <a:bodyPr/>
        <a:lstStyle/>
        <a:p>
          <a:pPr rtl="1"/>
          <a:endParaRPr lang="ar-SA"/>
        </a:p>
      </dgm:t>
    </dgm:pt>
    <dgm:pt modelId="{38D65703-2867-4F1A-B8F4-6533811870CF}" type="parTrans" cxnId="{4CD5A8BD-5C92-496D-9F9C-C48861DAF0E3}">
      <dgm:prSet/>
      <dgm:spPr/>
      <dgm:t>
        <a:bodyPr/>
        <a:lstStyle/>
        <a:p>
          <a:pPr rtl="1"/>
          <a:endParaRPr lang="ar-SA"/>
        </a:p>
      </dgm:t>
    </dgm:pt>
    <dgm:pt modelId="{A57B3909-555C-4A71-8FD2-8EAB1D566195}">
      <dgm:prSet custT="1"/>
      <dgm:spPr/>
      <dgm:t>
        <a:bodyPr/>
        <a:lstStyle/>
        <a:p>
          <a:pPr rtl="1"/>
          <a:r>
            <a:rPr lang="ar-SY" sz="3200" b="1" dirty="0">
              <a:latin typeface="Times New Roman" panose="02020603050405020304" pitchFamily="18" charset="0"/>
              <a:cs typeface="Fanan" pitchFamily="2" charset="-78"/>
            </a:rPr>
            <a:t>القدرة على الحصول على البيانات من مختلف الأجهزة</a:t>
          </a:r>
          <a:r>
            <a:rPr lang="ar-SA" sz="3200" b="1" dirty="0">
              <a:latin typeface="Times New Roman" panose="02020603050405020304" pitchFamily="18" charset="0"/>
              <a:cs typeface="Fanan" pitchFamily="2" charset="-78"/>
            </a:rPr>
            <a:t>.</a:t>
          </a:r>
          <a:r>
            <a:rPr lang="ar-SY" sz="3200" b="1" dirty="0">
              <a:latin typeface="Times New Roman" panose="02020603050405020304" pitchFamily="18" charset="0"/>
              <a:cs typeface="Fanan" pitchFamily="2" charset="-78"/>
            </a:rPr>
            <a:t> </a:t>
          </a:r>
          <a:endParaRPr lang="en-SA" sz="3200" b="1" dirty="0">
            <a:latin typeface="Times New Roman" panose="02020603050405020304" pitchFamily="18" charset="0"/>
            <a:cs typeface="Fanan" pitchFamily="2" charset="-78"/>
          </a:endParaRPr>
        </a:p>
      </dgm:t>
    </dgm:pt>
    <dgm:pt modelId="{E2C25DB8-8322-43CF-8E1F-AC4ABC4CD429}" type="sibTrans" cxnId="{D547DB4A-DEFF-4EEA-86F6-D72F1E327713}">
      <dgm:prSet/>
      <dgm:spPr/>
      <dgm:t>
        <a:bodyPr/>
        <a:lstStyle/>
        <a:p>
          <a:pPr rtl="1"/>
          <a:endParaRPr lang="ar-SA"/>
        </a:p>
      </dgm:t>
    </dgm:pt>
    <dgm:pt modelId="{DAFD5B25-D81A-4AB7-99F2-48964317EAAE}" type="parTrans" cxnId="{D547DB4A-DEFF-4EEA-86F6-D72F1E327713}">
      <dgm:prSet/>
      <dgm:spPr/>
      <dgm:t>
        <a:bodyPr/>
        <a:lstStyle/>
        <a:p>
          <a:pPr rtl="1"/>
          <a:endParaRPr lang="ar-SA"/>
        </a:p>
      </dgm:t>
    </dgm:pt>
    <dgm:pt modelId="{2614C7D6-49D3-4F02-8D71-E1902850F764}">
      <dgm:prSet phldrT="[نص]" custT="1"/>
      <dgm:spPr/>
      <dgm:t>
        <a:bodyPr/>
        <a:lstStyle/>
        <a:p>
          <a:pPr rtl="1"/>
          <a:r>
            <a:rPr lang="ar-SY" sz="2800" b="1" dirty="0">
              <a:latin typeface="Times New Roman" panose="02020603050405020304" pitchFamily="18" charset="0"/>
              <a:cs typeface="Fanan" pitchFamily="2" charset="-78"/>
            </a:rPr>
            <a:t>النسخ الاحتياطي الدائم، مما يتيح استعادة البيانات </a:t>
          </a:r>
          <a:r>
            <a:rPr lang="ar-SA" sz="2800" b="1" dirty="0">
              <a:latin typeface="Times New Roman" panose="02020603050405020304" pitchFamily="18" charset="0"/>
              <a:cs typeface="Fanan" pitchFamily="2" charset="-78"/>
            </a:rPr>
            <a:t>بشكل أسرع وأكثر فعالية.</a:t>
          </a:r>
          <a:endParaRPr lang="ar-SA" sz="2800" b="1" dirty="0">
            <a:cs typeface="Fanan" pitchFamily="2" charset="-78"/>
          </a:endParaRPr>
        </a:p>
      </dgm:t>
    </dgm:pt>
    <dgm:pt modelId="{D2954160-220A-44E8-BFE5-9C308428C859}" type="sibTrans" cxnId="{3921CE30-B240-425F-8806-37F4FC8ED1D9}">
      <dgm:prSet/>
      <dgm:spPr/>
      <dgm:t>
        <a:bodyPr/>
        <a:lstStyle/>
        <a:p>
          <a:pPr rtl="1"/>
          <a:endParaRPr lang="ar-SA"/>
        </a:p>
      </dgm:t>
    </dgm:pt>
    <dgm:pt modelId="{EA776AA7-A4E1-4A8D-9153-74CB39BC86D6}" type="parTrans" cxnId="{3921CE30-B240-425F-8806-37F4FC8ED1D9}">
      <dgm:prSet/>
      <dgm:spPr/>
      <dgm:t>
        <a:bodyPr/>
        <a:lstStyle/>
        <a:p>
          <a:pPr rtl="1"/>
          <a:endParaRPr lang="ar-SA"/>
        </a:p>
      </dgm:t>
    </dgm:pt>
    <dgm:pt modelId="{BE7CF1A7-355B-4F6F-92BC-A663FB0F1E1D}" type="pres">
      <dgm:prSet presAssocID="{5050AC67-A845-44DB-809A-26D8B67AA7B7}" presName="Name0" presStyleCnt="0">
        <dgm:presLayoutVars>
          <dgm:chMax val="7"/>
          <dgm:chPref val="7"/>
          <dgm:dir val="rev"/>
        </dgm:presLayoutVars>
      </dgm:prSet>
      <dgm:spPr/>
    </dgm:pt>
    <dgm:pt modelId="{D606B7C7-6B69-4001-851C-A2FAD8187EB9}" type="pres">
      <dgm:prSet presAssocID="{5050AC67-A845-44DB-809A-26D8B67AA7B7}" presName="Name1" presStyleCnt="0"/>
      <dgm:spPr/>
    </dgm:pt>
    <dgm:pt modelId="{84142D76-A64E-4962-9333-E190CDDCD363}" type="pres">
      <dgm:prSet presAssocID="{5050AC67-A845-44DB-809A-26D8B67AA7B7}" presName="cycle" presStyleCnt="0"/>
      <dgm:spPr/>
    </dgm:pt>
    <dgm:pt modelId="{5CB6BBDA-70F6-4F9A-8DF4-7A9AD3956200}" type="pres">
      <dgm:prSet presAssocID="{5050AC67-A845-44DB-809A-26D8B67AA7B7}" presName="srcNode" presStyleLbl="node1" presStyleIdx="0" presStyleCnt="4"/>
      <dgm:spPr/>
    </dgm:pt>
    <dgm:pt modelId="{F0CF193D-4DCC-47E0-A76A-6C72E389736D}" type="pres">
      <dgm:prSet presAssocID="{5050AC67-A845-44DB-809A-26D8B67AA7B7}" presName="conn" presStyleLbl="parChTrans1D2" presStyleIdx="0" presStyleCnt="1"/>
      <dgm:spPr/>
    </dgm:pt>
    <dgm:pt modelId="{3488B39E-38A2-43E3-8C60-B1D697EEC02C}" type="pres">
      <dgm:prSet presAssocID="{5050AC67-A845-44DB-809A-26D8B67AA7B7}" presName="extraNode" presStyleLbl="node1" presStyleIdx="0" presStyleCnt="4"/>
      <dgm:spPr/>
    </dgm:pt>
    <dgm:pt modelId="{B64C4022-EC81-4DAC-9056-C53DCE888A6E}" type="pres">
      <dgm:prSet presAssocID="{5050AC67-A845-44DB-809A-26D8B67AA7B7}" presName="dstNode" presStyleLbl="node1" presStyleIdx="0" presStyleCnt="4"/>
      <dgm:spPr/>
    </dgm:pt>
    <dgm:pt modelId="{5B54060D-6383-4AA0-89EC-89346E7E03D7}" type="pres">
      <dgm:prSet presAssocID="{D601684D-0C84-47BF-88A2-37A803B923E2}" presName="text_1" presStyleLbl="node1" presStyleIdx="0" presStyleCnt="4" custScaleX="96357" custLinFactNeighborX="-95" custLinFactNeighborY="-4475">
        <dgm:presLayoutVars>
          <dgm:bulletEnabled val="1"/>
        </dgm:presLayoutVars>
      </dgm:prSet>
      <dgm:spPr/>
    </dgm:pt>
    <dgm:pt modelId="{E63DE273-FACF-4453-ACEC-D6E04727FAEB}" type="pres">
      <dgm:prSet presAssocID="{D601684D-0C84-47BF-88A2-37A803B923E2}" presName="accent_1" presStyleCnt="0"/>
      <dgm:spPr/>
    </dgm:pt>
    <dgm:pt modelId="{6615621A-2D61-4096-A8FF-2E671F79CB0F}" type="pres">
      <dgm:prSet presAssocID="{D601684D-0C84-47BF-88A2-37A803B923E2}" presName="accentRepeatNode" presStyleLbl="solidFgAcc1" presStyleIdx="0" presStyleCnt="4"/>
      <dgm:spPr/>
    </dgm:pt>
    <dgm:pt modelId="{9A21128C-5176-47EC-918E-6F6BE8EE3CC1}" type="pres">
      <dgm:prSet presAssocID="{2614C7D6-49D3-4F02-8D71-E1902850F764}" presName="text_2" presStyleLbl="node1" presStyleIdx="1" presStyleCnt="4" custScaleX="95655">
        <dgm:presLayoutVars>
          <dgm:bulletEnabled val="1"/>
        </dgm:presLayoutVars>
      </dgm:prSet>
      <dgm:spPr/>
    </dgm:pt>
    <dgm:pt modelId="{8D122E96-BE97-40EC-B1C6-84CC67CDA0DA}" type="pres">
      <dgm:prSet presAssocID="{2614C7D6-49D3-4F02-8D71-E1902850F764}" presName="accent_2" presStyleCnt="0"/>
      <dgm:spPr/>
    </dgm:pt>
    <dgm:pt modelId="{73134786-9C8B-4865-AF88-EB6145E22168}" type="pres">
      <dgm:prSet presAssocID="{2614C7D6-49D3-4F02-8D71-E1902850F764}" presName="accentRepeatNode" presStyleLbl="solidFgAcc1" presStyleIdx="1" presStyleCnt="4"/>
      <dgm:spPr/>
    </dgm:pt>
    <dgm:pt modelId="{5762D99C-2B02-4D9F-B85A-EEEDFC81C3AE}" type="pres">
      <dgm:prSet presAssocID="{A57B3909-555C-4A71-8FD2-8EAB1D566195}" presName="text_3" presStyleLbl="node1" presStyleIdx="2" presStyleCnt="4" custScaleX="95292">
        <dgm:presLayoutVars>
          <dgm:bulletEnabled val="1"/>
        </dgm:presLayoutVars>
      </dgm:prSet>
      <dgm:spPr/>
    </dgm:pt>
    <dgm:pt modelId="{CED03316-2BB3-4577-801C-366C2754BBE2}" type="pres">
      <dgm:prSet presAssocID="{A57B3909-555C-4A71-8FD2-8EAB1D566195}" presName="accent_3" presStyleCnt="0"/>
      <dgm:spPr/>
    </dgm:pt>
    <dgm:pt modelId="{DAA78F5D-98BE-4088-81C3-282473889666}" type="pres">
      <dgm:prSet presAssocID="{A57B3909-555C-4A71-8FD2-8EAB1D566195}" presName="accentRepeatNode" presStyleLbl="solidFgAcc1" presStyleIdx="2" presStyleCnt="4"/>
      <dgm:spPr/>
    </dgm:pt>
    <dgm:pt modelId="{CD7C64D0-7CED-4F01-871C-3D681868B043}" type="pres">
      <dgm:prSet presAssocID="{C74E920A-3C47-4136-B6FA-003FEA23293F}" presName="text_4" presStyleLbl="node1" presStyleIdx="3" presStyleCnt="4" custScaleX="95072">
        <dgm:presLayoutVars>
          <dgm:bulletEnabled val="1"/>
        </dgm:presLayoutVars>
      </dgm:prSet>
      <dgm:spPr/>
    </dgm:pt>
    <dgm:pt modelId="{31E9E237-C551-4833-8EBA-59E9C334297B}" type="pres">
      <dgm:prSet presAssocID="{C74E920A-3C47-4136-B6FA-003FEA23293F}" presName="accent_4" presStyleCnt="0"/>
      <dgm:spPr/>
    </dgm:pt>
    <dgm:pt modelId="{60D02BB7-41A3-4565-9D4A-F34AEEF851B5}" type="pres">
      <dgm:prSet presAssocID="{C74E920A-3C47-4136-B6FA-003FEA23293F}" presName="accentRepeatNode" presStyleLbl="solidFgAcc1" presStyleIdx="3" presStyleCnt="4" custLinFactNeighborX="1094" custLinFactNeighborY="1095"/>
      <dgm:spPr/>
    </dgm:pt>
  </dgm:ptLst>
  <dgm:cxnLst>
    <dgm:cxn modelId="{9061F30E-879E-4313-B957-DA95E3204349}" type="presOf" srcId="{D601684D-0C84-47BF-88A2-37A803B923E2}" destId="{5B54060D-6383-4AA0-89EC-89346E7E03D7}" srcOrd="0" destOrd="0" presId="urn:microsoft.com/office/officeart/2008/layout/VerticalCurvedList"/>
    <dgm:cxn modelId="{F112272A-FA94-4EF8-A21D-FD30FF4857C6}" type="presOf" srcId="{7A30E9F1-6B0D-421C-B478-F863D4DBDD2E}" destId="{F0CF193D-4DCC-47E0-A76A-6C72E389736D}" srcOrd="0" destOrd="0" presId="urn:microsoft.com/office/officeart/2008/layout/VerticalCurvedList"/>
    <dgm:cxn modelId="{3921CE30-B240-425F-8806-37F4FC8ED1D9}" srcId="{5050AC67-A845-44DB-809A-26D8B67AA7B7}" destId="{2614C7D6-49D3-4F02-8D71-E1902850F764}" srcOrd="1" destOrd="0" parTransId="{EA776AA7-A4E1-4A8D-9153-74CB39BC86D6}" sibTransId="{D2954160-220A-44E8-BFE5-9C308428C859}"/>
    <dgm:cxn modelId="{286ABF61-B2FA-4B7B-9FB1-447E60675FC5}" type="presOf" srcId="{C74E920A-3C47-4136-B6FA-003FEA23293F}" destId="{CD7C64D0-7CED-4F01-871C-3D681868B043}" srcOrd="0" destOrd="0" presId="urn:microsoft.com/office/officeart/2008/layout/VerticalCurvedList"/>
    <dgm:cxn modelId="{D547DB4A-DEFF-4EEA-86F6-D72F1E327713}" srcId="{5050AC67-A845-44DB-809A-26D8B67AA7B7}" destId="{A57B3909-555C-4A71-8FD2-8EAB1D566195}" srcOrd="2" destOrd="0" parTransId="{DAFD5B25-D81A-4AB7-99F2-48964317EAAE}" sibTransId="{E2C25DB8-8322-43CF-8E1F-AC4ABC4CD429}"/>
    <dgm:cxn modelId="{591384AC-565C-408B-B1CC-45D5D695F13F}" srcId="{5050AC67-A845-44DB-809A-26D8B67AA7B7}" destId="{D601684D-0C84-47BF-88A2-37A803B923E2}" srcOrd="0" destOrd="0" parTransId="{726A6EA7-73DD-43A5-8E51-85678CF6E681}" sibTransId="{7A30E9F1-6B0D-421C-B478-F863D4DBDD2E}"/>
    <dgm:cxn modelId="{4CD5A8BD-5C92-496D-9F9C-C48861DAF0E3}" srcId="{5050AC67-A845-44DB-809A-26D8B67AA7B7}" destId="{C74E920A-3C47-4136-B6FA-003FEA23293F}" srcOrd="3" destOrd="0" parTransId="{38D65703-2867-4F1A-B8F4-6533811870CF}" sibTransId="{44FF7C3D-8E4E-41E9-BD73-26B70CAB3BB2}"/>
    <dgm:cxn modelId="{8AA60ADA-D041-48A3-A96F-17D42FB14CE6}" type="presOf" srcId="{2614C7D6-49D3-4F02-8D71-E1902850F764}" destId="{9A21128C-5176-47EC-918E-6F6BE8EE3CC1}" srcOrd="0" destOrd="0" presId="urn:microsoft.com/office/officeart/2008/layout/VerticalCurvedList"/>
    <dgm:cxn modelId="{7B9E7DE8-8B26-4519-AEA5-7ADDC29FF786}" type="presOf" srcId="{5050AC67-A845-44DB-809A-26D8B67AA7B7}" destId="{BE7CF1A7-355B-4F6F-92BC-A663FB0F1E1D}" srcOrd="0" destOrd="0" presId="urn:microsoft.com/office/officeart/2008/layout/VerticalCurvedList"/>
    <dgm:cxn modelId="{E9A691EC-13AF-40EC-B8ED-1E42C774DD0E}" type="presOf" srcId="{A57B3909-555C-4A71-8FD2-8EAB1D566195}" destId="{5762D99C-2B02-4D9F-B85A-EEEDFC81C3AE}" srcOrd="0" destOrd="0" presId="urn:microsoft.com/office/officeart/2008/layout/VerticalCurvedList"/>
    <dgm:cxn modelId="{A18CFC86-B6A2-4121-BB94-495D8F3C02D5}" type="presParOf" srcId="{BE7CF1A7-355B-4F6F-92BC-A663FB0F1E1D}" destId="{D606B7C7-6B69-4001-851C-A2FAD8187EB9}" srcOrd="0" destOrd="0" presId="urn:microsoft.com/office/officeart/2008/layout/VerticalCurvedList"/>
    <dgm:cxn modelId="{CA0CCDF9-3FDA-405B-A25E-77E5E9850064}" type="presParOf" srcId="{D606B7C7-6B69-4001-851C-A2FAD8187EB9}" destId="{84142D76-A64E-4962-9333-E190CDDCD363}" srcOrd="0" destOrd="0" presId="urn:microsoft.com/office/officeart/2008/layout/VerticalCurvedList"/>
    <dgm:cxn modelId="{E3FFA145-B184-4320-9C53-273A514BB67C}" type="presParOf" srcId="{84142D76-A64E-4962-9333-E190CDDCD363}" destId="{5CB6BBDA-70F6-4F9A-8DF4-7A9AD3956200}" srcOrd="0" destOrd="0" presId="urn:microsoft.com/office/officeart/2008/layout/VerticalCurvedList"/>
    <dgm:cxn modelId="{1990FF86-6DA1-49F8-9214-6619B46A6599}" type="presParOf" srcId="{84142D76-A64E-4962-9333-E190CDDCD363}" destId="{F0CF193D-4DCC-47E0-A76A-6C72E389736D}" srcOrd="1" destOrd="0" presId="urn:microsoft.com/office/officeart/2008/layout/VerticalCurvedList"/>
    <dgm:cxn modelId="{373F6CA8-0243-4695-AEC2-47FB774FDA91}" type="presParOf" srcId="{84142D76-A64E-4962-9333-E190CDDCD363}" destId="{3488B39E-38A2-43E3-8C60-B1D697EEC02C}" srcOrd="2" destOrd="0" presId="urn:microsoft.com/office/officeart/2008/layout/VerticalCurvedList"/>
    <dgm:cxn modelId="{DAD66C03-AA75-4148-9AD6-EDFEEBD9018E}" type="presParOf" srcId="{84142D76-A64E-4962-9333-E190CDDCD363}" destId="{B64C4022-EC81-4DAC-9056-C53DCE888A6E}" srcOrd="3" destOrd="0" presId="urn:microsoft.com/office/officeart/2008/layout/VerticalCurvedList"/>
    <dgm:cxn modelId="{646C782E-B1A9-4D84-BD86-AF93EFF09071}" type="presParOf" srcId="{D606B7C7-6B69-4001-851C-A2FAD8187EB9}" destId="{5B54060D-6383-4AA0-89EC-89346E7E03D7}" srcOrd="1" destOrd="0" presId="urn:microsoft.com/office/officeart/2008/layout/VerticalCurvedList"/>
    <dgm:cxn modelId="{4A20FA62-DCE3-4500-920D-51BD03CC5F4E}" type="presParOf" srcId="{D606B7C7-6B69-4001-851C-A2FAD8187EB9}" destId="{E63DE273-FACF-4453-ACEC-D6E04727FAEB}" srcOrd="2" destOrd="0" presId="urn:microsoft.com/office/officeart/2008/layout/VerticalCurvedList"/>
    <dgm:cxn modelId="{05086F77-C4B4-4694-BB4C-7BC1F92946F4}" type="presParOf" srcId="{E63DE273-FACF-4453-ACEC-D6E04727FAEB}" destId="{6615621A-2D61-4096-A8FF-2E671F79CB0F}" srcOrd="0" destOrd="0" presId="urn:microsoft.com/office/officeart/2008/layout/VerticalCurvedList"/>
    <dgm:cxn modelId="{42432A80-CC69-4613-9BA5-4266C96E7A4A}" type="presParOf" srcId="{D606B7C7-6B69-4001-851C-A2FAD8187EB9}" destId="{9A21128C-5176-47EC-918E-6F6BE8EE3CC1}" srcOrd="3" destOrd="0" presId="urn:microsoft.com/office/officeart/2008/layout/VerticalCurvedList"/>
    <dgm:cxn modelId="{AA1B06F7-929A-42D9-ACA0-9E6DB90553CF}" type="presParOf" srcId="{D606B7C7-6B69-4001-851C-A2FAD8187EB9}" destId="{8D122E96-BE97-40EC-B1C6-84CC67CDA0DA}" srcOrd="4" destOrd="0" presId="urn:microsoft.com/office/officeart/2008/layout/VerticalCurvedList"/>
    <dgm:cxn modelId="{ECBEEB5A-20F5-4166-ABE5-807209275B20}" type="presParOf" srcId="{8D122E96-BE97-40EC-B1C6-84CC67CDA0DA}" destId="{73134786-9C8B-4865-AF88-EB6145E22168}" srcOrd="0" destOrd="0" presId="urn:microsoft.com/office/officeart/2008/layout/VerticalCurvedList"/>
    <dgm:cxn modelId="{A7AA9094-4203-436C-AB9E-0E8A01FD12DB}" type="presParOf" srcId="{D606B7C7-6B69-4001-851C-A2FAD8187EB9}" destId="{5762D99C-2B02-4D9F-B85A-EEEDFC81C3AE}" srcOrd="5" destOrd="0" presId="urn:microsoft.com/office/officeart/2008/layout/VerticalCurvedList"/>
    <dgm:cxn modelId="{B2589751-19FD-4340-B556-337F89048B10}" type="presParOf" srcId="{D606B7C7-6B69-4001-851C-A2FAD8187EB9}" destId="{CED03316-2BB3-4577-801C-366C2754BBE2}" srcOrd="6" destOrd="0" presId="urn:microsoft.com/office/officeart/2008/layout/VerticalCurvedList"/>
    <dgm:cxn modelId="{B4E335A6-5744-49F2-96E6-0903321876B0}" type="presParOf" srcId="{CED03316-2BB3-4577-801C-366C2754BBE2}" destId="{DAA78F5D-98BE-4088-81C3-282473889666}" srcOrd="0" destOrd="0" presId="urn:microsoft.com/office/officeart/2008/layout/VerticalCurvedList"/>
    <dgm:cxn modelId="{854D603A-6610-4B39-A162-F3EA44F877FB}" type="presParOf" srcId="{D606B7C7-6B69-4001-851C-A2FAD8187EB9}" destId="{CD7C64D0-7CED-4F01-871C-3D681868B043}" srcOrd="7" destOrd="0" presId="urn:microsoft.com/office/officeart/2008/layout/VerticalCurvedList"/>
    <dgm:cxn modelId="{D4B8F497-01BD-44BE-91D6-E0FB37418CFF}" type="presParOf" srcId="{D606B7C7-6B69-4001-851C-A2FAD8187EB9}" destId="{31E9E237-C551-4833-8EBA-59E9C334297B}" srcOrd="8" destOrd="0" presId="urn:microsoft.com/office/officeart/2008/layout/VerticalCurvedList"/>
    <dgm:cxn modelId="{B7AFCCC2-95F2-440C-AB7A-B017A795720B}" type="presParOf" srcId="{31E9E237-C551-4833-8EBA-59E9C334297B}" destId="{60D02BB7-41A3-4565-9D4A-F34AEEF851B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50AC67-A845-44DB-809A-26D8B67AA7B7}" type="doc">
      <dgm:prSet loTypeId="urn:microsoft.com/office/officeart/2008/layout/VerticalCurvedLis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D601684D-0C84-47BF-88A2-37A803B923E2}">
      <dgm:prSet phldrT="[نص]" custT="1"/>
      <dgm:spPr/>
      <dgm:t>
        <a:bodyPr/>
        <a:lstStyle/>
        <a:p>
          <a:pPr rtl="1"/>
          <a:r>
            <a:rPr lang="ar-SA" sz="2800">
              <a:latin typeface="+mn-lt"/>
              <a:ea typeface="+mn-ea"/>
              <a:cs typeface="Fanan" pitchFamily="2" charset="-78"/>
            </a:rPr>
            <a:t>فقدان البيانات، وذلك إذا تعرضت لاختراق.</a:t>
          </a:r>
          <a:endParaRPr lang="ar-SA" sz="2800" b="0" dirty="0">
            <a:cs typeface="Fanan" pitchFamily="2" charset="-78"/>
          </a:endParaRPr>
        </a:p>
      </dgm:t>
    </dgm:pt>
    <dgm:pt modelId="{726A6EA7-73DD-43A5-8E51-85678CF6E681}" type="parTrans" cxnId="{591384AC-565C-408B-B1CC-45D5D695F13F}">
      <dgm:prSet/>
      <dgm:spPr/>
      <dgm:t>
        <a:bodyPr/>
        <a:lstStyle/>
        <a:p>
          <a:pPr rtl="1"/>
          <a:endParaRPr lang="ar-SA"/>
        </a:p>
      </dgm:t>
    </dgm:pt>
    <dgm:pt modelId="{7A30E9F1-6B0D-421C-B478-F863D4DBDD2E}" type="sibTrans" cxnId="{591384AC-565C-408B-B1CC-45D5D695F13F}">
      <dgm:prSet/>
      <dgm:spPr/>
      <dgm:t>
        <a:bodyPr/>
        <a:lstStyle/>
        <a:p>
          <a:pPr rtl="1"/>
          <a:endParaRPr lang="ar-SA"/>
        </a:p>
      </dgm:t>
    </dgm:pt>
    <dgm:pt modelId="{A57B3909-555C-4A71-8FD2-8EAB1D566195}">
      <dgm:prSet custT="1"/>
      <dgm:spPr/>
      <dgm:t>
        <a:bodyPr/>
        <a:lstStyle/>
        <a:p>
          <a:pPr rtl="1"/>
          <a:r>
            <a:rPr lang="ar-SA" sz="2800" dirty="0">
              <a:latin typeface="+mn-lt"/>
              <a:ea typeface="+mn-ea"/>
              <a:cs typeface="Fanan" pitchFamily="2" charset="-78"/>
            </a:rPr>
            <a:t>الوصول غير القانوني ، تتبع من يمكنه الوصو</a:t>
          </a:r>
          <a:r>
            <a:rPr lang="ar-SA" sz="2800" dirty="0">
              <a:cs typeface="Fanan" pitchFamily="2" charset="-78"/>
            </a:rPr>
            <a:t>ل إلى المعلومات، نظرا لحقيقة أنه من خلال الحوسبة السحابية يسهل الوصول إلى البيانات على نطاق واسع.</a:t>
          </a:r>
          <a:endParaRPr lang="en-SA" sz="2800" b="1" dirty="0">
            <a:latin typeface="Times New Roman" panose="02020603050405020304" pitchFamily="18" charset="0"/>
            <a:cs typeface="Fanan" pitchFamily="2" charset="-78"/>
          </a:endParaRPr>
        </a:p>
      </dgm:t>
    </dgm:pt>
    <dgm:pt modelId="{E2C25DB8-8322-43CF-8E1F-AC4ABC4CD429}" type="sibTrans" cxnId="{D547DB4A-DEFF-4EEA-86F6-D72F1E327713}">
      <dgm:prSet/>
      <dgm:spPr/>
      <dgm:t>
        <a:bodyPr/>
        <a:lstStyle/>
        <a:p>
          <a:pPr rtl="1"/>
          <a:endParaRPr lang="ar-SA"/>
        </a:p>
      </dgm:t>
    </dgm:pt>
    <dgm:pt modelId="{DAFD5B25-D81A-4AB7-99F2-48964317EAAE}" type="parTrans" cxnId="{D547DB4A-DEFF-4EEA-86F6-D72F1E327713}">
      <dgm:prSet/>
      <dgm:spPr/>
      <dgm:t>
        <a:bodyPr/>
        <a:lstStyle/>
        <a:p>
          <a:pPr rtl="1"/>
          <a:endParaRPr lang="ar-SA"/>
        </a:p>
      </dgm:t>
    </dgm:pt>
    <dgm:pt modelId="{2614C7D6-49D3-4F02-8D71-E1902850F764}">
      <dgm:prSet phldrT="[نص]" custT="1"/>
      <dgm:spPr/>
      <dgm:t>
        <a:bodyPr/>
        <a:lstStyle/>
        <a:p>
          <a:pPr rtl="1"/>
          <a:r>
            <a:rPr lang="ar-SA" sz="2800">
              <a:latin typeface="+mn-lt"/>
              <a:ea typeface="+mn-ea"/>
              <a:cs typeface="Fanan" pitchFamily="2" charset="-78"/>
            </a:rPr>
            <a:t>البرمجيات الضارة، لأن استخدام الحوسبة السحابية يتطلب اتصال بالإنترنت</a:t>
          </a:r>
          <a:r>
            <a:rPr lang="ar-SA" sz="2800">
              <a:cs typeface="Fanan" pitchFamily="2" charset="-78"/>
            </a:rPr>
            <a:t>؛ لذلك يمكن أن يتعرض المستخدم لخطر الهجمات الإلكترونية.</a:t>
          </a:r>
          <a:endParaRPr lang="ar-SA" sz="2800" b="1" dirty="0">
            <a:cs typeface="Fanan" pitchFamily="2" charset="-78"/>
          </a:endParaRPr>
        </a:p>
      </dgm:t>
    </dgm:pt>
    <dgm:pt modelId="{D2954160-220A-44E8-BFE5-9C308428C859}" type="sibTrans" cxnId="{3921CE30-B240-425F-8806-37F4FC8ED1D9}">
      <dgm:prSet/>
      <dgm:spPr/>
      <dgm:t>
        <a:bodyPr/>
        <a:lstStyle/>
        <a:p>
          <a:pPr rtl="1"/>
          <a:endParaRPr lang="ar-SA"/>
        </a:p>
      </dgm:t>
    </dgm:pt>
    <dgm:pt modelId="{EA776AA7-A4E1-4A8D-9153-74CB39BC86D6}" type="parTrans" cxnId="{3921CE30-B240-425F-8806-37F4FC8ED1D9}">
      <dgm:prSet/>
      <dgm:spPr/>
      <dgm:t>
        <a:bodyPr/>
        <a:lstStyle/>
        <a:p>
          <a:pPr rtl="1"/>
          <a:endParaRPr lang="ar-SA"/>
        </a:p>
      </dgm:t>
    </dgm:pt>
    <dgm:pt modelId="{BE7CF1A7-355B-4F6F-92BC-A663FB0F1E1D}" type="pres">
      <dgm:prSet presAssocID="{5050AC67-A845-44DB-809A-26D8B67AA7B7}" presName="Name0" presStyleCnt="0">
        <dgm:presLayoutVars>
          <dgm:chMax val="7"/>
          <dgm:chPref val="7"/>
          <dgm:dir val="rev"/>
        </dgm:presLayoutVars>
      </dgm:prSet>
      <dgm:spPr/>
    </dgm:pt>
    <dgm:pt modelId="{D606B7C7-6B69-4001-851C-A2FAD8187EB9}" type="pres">
      <dgm:prSet presAssocID="{5050AC67-A845-44DB-809A-26D8B67AA7B7}" presName="Name1" presStyleCnt="0"/>
      <dgm:spPr/>
    </dgm:pt>
    <dgm:pt modelId="{84142D76-A64E-4962-9333-E190CDDCD363}" type="pres">
      <dgm:prSet presAssocID="{5050AC67-A845-44DB-809A-26D8B67AA7B7}" presName="cycle" presStyleCnt="0"/>
      <dgm:spPr/>
    </dgm:pt>
    <dgm:pt modelId="{5CB6BBDA-70F6-4F9A-8DF4-7A9AD3956200}" type="pres">
      <dgm:prSet presAssocID="{5050AC67-A845-44DB-809A-26D8B67AA7B7}" presName="srcNode" presStyleLbl="node1" presStyleIdx="0" presStyleCnt="3"/>
      <dgm:spPr/>
    </dgm:pt>
    <dgm:pt modelId="{F0CF193D-4DCC-47E0-A76A-6C72E389736D}" type="pres">
      <dgm:prSet presAssocID="{5050AC67-A845-44DB-809A-26D8B67AA7B7}" presName="conn" presStyleLbl="parChTrans1D2" presStyleIdx="0" presStyleCnt="1"/>
      <dgm:spPr/>
    </dgm:pt>
    <dgm:pt modelId="{3488B39E-38A2-43E3-8C60-B1D697EEC02C}" type="pres">
      <dgm:prSet presAssocID="{5050AC67-A845-44DB-809A-26D8B67AA7B7}" presName="extraNode" presStyleLbl="node1" presStyleIdx="0" presStyleCnt="3"/>
      <dgm:spPr/>
    </dgm:pt>
    <dgm:pt modelId="{B64C4022-EC81-4DAC-9056-C53DCE888A6E}" type="pres">
      <dgm:prSet presAssocID="{5050AC67-A845-44DB-809A-26D8B67AA7B7}" presName="dstNode" presStyleLbl="node1" presStyleIdx="0" presStyleCnt="3"/>
      <dgm:spPr/>
    </dgm:pt>
    <dgm:pt modelId="{5B54060D-6383-4AA0-89EC-89346E7E03D7}" type="pres">
      <dgm:prSet presAssocID="{D601684D-0C84-47BF-88A2-37A803B923E2}" presName="text_1" presStyleLbl="node1" presStyleIdx="0" presStyleCnt="3" custScaleX="96357" custLinFactNeighborX="-95" custLinFactNeighborY="-4475">
        <dgm:presLayoutVars>
          <dgm:bulletEnabled val="1"/>
        </dgm:presLayoutVars>
      </dgm:prSet>
      <dgm:spPr/>
    </dgm:pt>
    <dgm:pt modelId="{E63DE273-FACF-4453-ACEC-D6E04727FAEB}" type="pres">
      <dgm:prSet presAssocID="{D601684D-0C84-47BF-88A2-37A803B923E2}" presName="accent_1" presStyleCnt="0"/>
      <dgm:spPr/>
    </dgm:pt>
    <dgm:pt modelId="{6615621A-2D61-4096-A8FF-2E671F79CB0F}" type="pres">
      <dgm:prSet presAssocID="{D601684D-0C84-47BF-88A2-37A803B923E2}" presName="accentRepeatNode" presStyleLbl="solidFgAcc1" presStyleIdx="0" presStyleCnt="3"/>
      <dgm:spPr/>
    </dgm:pt>
    <dgm:pt modelId="{9A21128C-5176-47EC-918E-6F6BE8EE3CC1}" type="pres">
      <dgm:prSet presAssocID="{2614C7D6-49D3-4F02-8D71-E1902850F764}" presName="text_2" presStyleLbl="node1" presStyleIdx="1" presStyleCnt="3" custScaleX="95655">
        <dgm:presLayoutVars>
          <dgm:bulletEnabled val="1"/>
        </dgm:presLayoutVars>
      </dgm:prSet>
      <dgm:spPr/>
    </dgm:pt>
    <dgm:pt modelId="{8D122E96-BE97-40EC-B1C6-84CC67CDA0DA}" type="pres">
      <dgm:prSet presAssocID="{2614C7D6-49D3-4F02-8D71-E1902850F764}" presName="accent_2" presStyleCnt="0"/>
      <dgm:spPr/>
    </dgm:pt>
    <dgm:pt modelId="{73134786-9C8B-4865-AF88-EB6145E22168}" type="pres">
      <dgm:prSet presAssocID="{2614C7D6-49D3-4F02-8D71-E1902850F764}" presName="accentRepeatNode" presStyleLbl="solidFgAcc1" presStyleIdx="1" presStyleCnt="3"/>
      <dgm:spPr/>
    </dgm:pt>
    <dgm:pt modelId="{5762D99C-2B02-4D9F-B85A-EEEDFC81C3AE}" type="pres">
      <dgm:prSet presAssocID="{A57B3909-555C-4A71-8FD2-8EAB1D566195}" presName="text_3" presStyleLbl="node1" presStyleIdx="2" presStyleCnt="3" custScaleX="95292">
        <dgm:presLayoutVars>
          <dgm:bulletEnabled val="1"/>
        </dgm:presLayoutVars>
      </dgm:prSet>
      <dgm:spPr/>
    </dgm:pt>
    <dgm:pt modelId="{CED03316-2BB3-4577-801C-366C2754BBE2}" type="pres">
      <dgm:prSet presAssocID="{A57B3909-555C-4A71-8FD2-8EAB1D566195}" presName="accent_3" presStyleCnt="0"/>
      <dgm:spPr/>
    </dgm:pt>
    <dgm:pt modelId="{DAA78F5D-98BE-4088-81C3-282473889666}" type="pres">
      <dgm:prSet presAssocID="{A57B3909-555C-4A71-8FD2-8EAB1D566195}" presName="accentRepeatNode" presStyleLbl="solidFgAcc1" presStyleIdx="2" presStyleCnt="3"/>
      <dgm:spPr/>
    </dgm:pt>
  </dgm:ptLst>
  <dgm:cxnLst>
    <dgm:cxn modelId="{9061F30E-879E-4313-B957-DA95E3204349}" type="presOf" srcId="{D601684D-0C84-47BF-88A2-37A803B923E2}" destId="{5B54060D-6383-4AA0-89EC-89346E7E03D7}" srcOrd="0" destOrd="0" presId="urn:microsoft.com/office/officeart/2008/layout/VerticalCurvedList"/>
    <dgm:cxn modelId="{F112272A-FA94-4EF8-A21D-FD30FF4857C6}" type="presOf" srcId="{7A30E9F1-6B0D-421C-B478-F863D4DBDD2E}" destId="{F0CF193D-4DCC-47E0-A76A-6C72E389736D}" srcOrd="0" destOrd="0" presId="urn:microsoft.com/office/officeart/2008/layout/VerticalCurvedList"/>
    <dgm:cxn modelId="{3921CE30-B240-425F-8806-37F4FC8ED1D9}" srcId="{5050AC67-A845-44DB-809A-26D8B67AA7B7}" destId="{2614C7D6-49D3-4F02-8D71-E1902850F764}" srcOrd="1" destOrd="0" parTransId="{EA776AA7-A4E1-4A8D-9153-74CB39BC86D6}" sibTransId="{D2954160-220A-44E8-BFE5-9C308428C859}"/>
    <dgm:cxn modelId="{D547DB4A-DEFF-4EEA-86F6-D72F1E327713}" srcId="{5050AC67-A845-44DB-809A-26D8B67AA7B7}" destId="{A57B3909-555C-4A71-8FD2-8EAB1D566195}" srcOrd="2" destOrd="0" parTransId="{DAFD5B25-D81A-4AB7-99F2-48964317EAAE}" sibTransId="{E2C25DB8-8322-43CF-8E1F-AC4ABC4CD429}"/>
    <dgm:cxn modelId="{591384AC-565C-408B-B1CC-45D5D695F13F}" srcId="{5050AC67-A845-44DB-809A-26D8B67AA7B7}" destId="{D601684D-0C84-47BF-88A2-37A803B923E2}" srcOrd="0" destOrd="0" parTransId="{726A6EA7-73DD-43A5-8E51-85678CF6E681}" sibTransId="{7A30E9F1-6B0D-421C-B478-F863D4DBDD2E}"/>
    <dgm:cxn modelId="{8AA60ADA-D041-48A3-A96F-17D42FB14CE6}" type="presOf" srcId="{2614C7D6-49D3-4F02-8D71-E1902850F764}" destId="{9A21128C-5176-47EC-918E-6F6BE8EE3CC1}" srcOrd="0" destOrd="0" presId="urn:microsoft.com/office/officeart/2008/layout/VerticalCurvedList"/>
    <dgm:cxn modelId="{7B9E7DE8-8B26-4519-AEA5-7ADDC29FF786}" type="presOf" srcId="{5050AC67-A845-44DB-809A-26D8B67AA7B7}" destId="{BE7CF1A7-355B-4F6F-92BC-A663FB0F1E1D}" srcOrd="0" destOrd="0" presId="urn:microsoft.com/office/officeart/2008/layout/VerticalCurvedList"/>
    <dgm:cxn modelId="{E9A691EC-13AF-40EC-B8ED-1E42C774DD0E}" type="presOf" srcId="{A57B3909-555C-4A71-8FD2-8EAB1D566195}" destId="{5762D99C-2B02-4D9F-B85A-EEEDFC81C3AE}" srcOrd="0" destOrd="0" presId="urn:microsoft.com/office/officeart/2008/layout/VerticalCurvedList"/>
    <dgm:cxn modelId="{A18CFC86-B6A2-4121-BB94-495D8F3C02D5}" type="presParOf" srcId="{BE7CF1A7-355B-4F6F-92BC-A663FB0F1E1D}" destId="{D606B7C7-6B69-4001-851C-A2FAD8187EB9}" srcOrd="0" destOrd="0" presId="urn:microsoft.com/office/officeart/2008/layout/VerticalCurvedList"/>
    <dgm:cxn modelId="{CA0CCDF9-3FDA-405B-A25E-77E5E9850064}" type="presParOf" srcId="{D606B7C7-6B69-4001-851C-A2FAD8187EB9}" destId="{84142D76-A64E-4962-9333-E190CDDCD363}" srcOrd="0" destOrd="0" presId="urn:microsoft.com/office/officeart/2008/layout/VerticalCurvedList"/>
    <dgm:cxn modelId="{E3FFA145-B184-4320-9C53-273A514BB67C}" type="presParOf" srcId="{84142D76-A64E-4962-9333-E190CDDCD363}" destId="{5CB6BBDA-70F6-4F9A-8DF4-7A9AD3956200}" srcOrd="0" destOrd="0" presId="urn:microsoft.com/office/officeart/2008/layout/VerticalCurvedList"/>
    <dgm:cxn modelId="{1990FF86-6DA1-49F8-9214-6619B46A6599}" type="presParOf" srcId="{84142D76-A64E-4962-9333-E190CDDCD363}" destId="{F0CF193D-4DCC-47E0-A76A-6C72E389736D}" srcOrd="1" destOrd="0" presId="urn:microsoft.com/office/officeart/2008/layout/VerticalCurvedList"/>
    <dgm:cxn modelId="{373F6CA8-0243-4695-AEC2-47FB774FDA91}" type="presParOf" srcId="{84142D76-A64E-4962-9333-E190CDDCD363}" destId="{3488B39E-38A2-43E3-8C60-B1D697EEC02C}" srcOrd="2" destOrd="0" presId="urn:microsoft.com/office/officeart/2008/layout/VerticalCurvedList"/>
    <dgm:cxn modelId="{DAD66C03-AA75-4148-9AD6-EDFEEBD9018E}" type="presParOf" srcId="{84142D76-A64E-4962-9333-E190CDDCD363}" destId="{B64C4022-EC81-4DAC-9056-C53DCE888A6E}" srcOrd="3" destOrd="0" presId="urn:microsoft.com/office/officeart/2008/layout/VerticalCurvedList"/>
    <dgm:cxn modelId="{646C782E-B1A9-4D84-BD86-AF93EFF09071}" type="presParOf" srcId="{D606B7C7-6B69-4001-851C-A2FAD8187EB9}" destId="{5B54060D-6383-4AA0-89EC-89346E7E03D7}" srcOrd="1" destOrd="0" presId="urn:microsoft.com/office/officeart/2008/layout/VerticalCurvedList"/>
    <dgm:cxn modelId="{4A20FA62-DCE3-4500-920D-51BD03CC5F4E}" type="presParOf" srcId="{D606B7C7-6B69-4001-851C-A2FAD8187EB9}" destId="{E63DE273-FACF-4453-ACEC-D6E04727FAEB}" srcOrd="2" destOrd="0" presId="urn:microsoft.com/office/officeart/2008/layout/VerticalCurvedList"/>
    <dgm:cxn modelId="{05086F77-C4B4-4694-BB4C-7BC1F92946F4}" type="presParOf" srcId="{E63DE273-FACF-4453-ACEC-D6E04727FAEB}" destId="{6615621A-2D61-4096-A8FF-2E671F79CB0F}" srcOrd="0" destOrd="0" presId="urn:microsoft.com/office/officeart/2008/layout/VerticalCurvedList"/>
    <dgm:cxn modelId="{42432A80-CC69-4613-9BA5-4266C96E7A4A}" type="presParOf" srcId="{D606B7C7-6B69-4001-851C-A2FAD8187EB9}" destId="{9A21128C-5176-47EC-918E-6F6BE8EE3CC1}" srcOrd="3" destOrd="0" presId="urn:microsoft.com/office/officeart/2008/layout/VerticalCurvedList"/>
    <dgm:cxn modelId="{AA1B06F7-929A-42D9-ACA0-9E6DB90553CF}" type="presParOf" srcId="{D606B7C7-6B69-4001-851C-A2FAD8187EB9}" destId="{8D122E96-BE97-40EC-B1C6-84CC67CDA0DA}" srcOrd="4" destOrd="0" presId="urn:microsoft.com/office/officeart/2008/layout/VerticalCurvedList"/>
    <dgm:cxn modelId="{ECBEEB5A-20F5-4166-ABE5-807209275B20}" type="presParOf" srcId="{8D122E96-BE97-40EC-B1C6-84CC67CDA0DA}" destId="{73134786-9C8B-4865-AF88-EB6145E22168}" srcOrd="0" destOrd="0" presId="urn:microsoft.com/office/officeart/2008/layout/VerticalCurvedList"/>
    <dgm:cxn modelId="{A7AA9094-4203-436C-AB9E-0E8A01FD12DB}" type="presParOf" srcId="{D606B7C7-6B69-4001-851C-A2FAD8187EB9}" destId="{5762D99C-2B02-4D9F-B85A-EEEDFC81C3AE}" srcOrd="5" destOrd="0" presId="urn:microsoft.com/office/officeart/2008/layout/VerticalCurvedList"/>
    <dgm:cxn modelId="{B2589751-19FD-4340-B556-337F89048B10}" type="presParOf" srcId="{D606B7C7-6B69-4001-851C-A2FAD8187EB9}" destId="{CED03316-2BB3-4577-801C-366C2754BBE2}" srcOrd="6" destOrd="0" presId="urn:microsoft.com/office/officeart/2008/layout/VerticalCurvedList"/>
    <dgm:cxn modelId="{B4E335A6-5744-49F2-96E6-0903321876B0}" type="presParOf" srcId="{CED03316-2BB3-4577-801C-366C2754BBE2}" destId="{DAA78F5D-98BE-4088-81C3-28247388966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50AC67-A845-44DB-809A-26D8B67AA7B7}" type="doc">
      <dgm:prSet loTypeId="urn:microsoft.com/office/officeart/2008/layout/VerticalCurvedList" loCatId="list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pPr rtl="1"/>
          <a:endParaRPr lang="ar-SA"/>
        </a:p>
      </dgm:t>
    </dgm:pt>
    <dgm:pt modelId="{D601684D-0C84-47BF-88A2-37A803B923E2}">
      <dgm:prSet phldrT="[نص]" custT="1"/>
      <dgm:spPr/>
      <dgm:t>
        <a:bodyPr/>
        <a:lstStyle/>
        <a:p>
          <a:pPr marL="0" lvl="0" indent="0" algn="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>
              <a:latin typeface="Times New Roman" panose="02020603050405020304" pitchFamily="18" charset="0"/>
              <a:ea typeface="+mn-ea"/>
              <a:cs typeface="Fanan" pitchFamily="2" charset="-78"/>
            </a:rPr>
            <a:t>المحتوى الرقمي غير متوفر على نطاق واسع بعد.</a:t>
          </a:r>
          <a:endParaRPr lang="ar-SA" sz="2600" b="1" kern="1200" dirty="0">
            <a:latin typeface="Times New Roman" panose="02020603050405020304" pitchFamily="18" charset="0"/>
            <a:ea typeface="+mn-ea"/>
            <a:cs typeface="Fanan" pitchFamily="2" charset="-78"/>
          </a:endParaRPr>
        </a:p>
      </dgm:t>
    </dgm:pt>
    <dgm:pt modelId="{726A6EA7-73DD-43A5-8E51-85678CF6E681}" type="parTrans" cxnId="{591384AC-565C-408B-B1CC-45D5D695F13F}">
      <dgm:prSet/>
      <dgm:spPr/>
      <dgm:t>
        <a:bodyPr/>
        <a:lstStyle/>
        <a:p>
          <a:pPr rtl="1"/>
          <a:endParaRPr lang="ar-SA"/>
        </a:p>
      </dgm:t>
    </dgm:pt>
    <dgm:pt modelId="{7A30E9F1-6B0D-421C-B478-F863D4DBDD2E}" type="sibTrans" cxnId="{591384AC-565C-408B-B1CC-45D5D695F13F}">
      <dgm:prSet/>
      <dgm:spPr/>
      <dgm:t>
        <a:bodyPr/>
        <a:lstStyle/>
        <a:p>
          <a:pPr rtl="1"/>
          <a:endParaRPr lang="ar-SA"/>
        </a:p>
      </dgm:t>
    </dgm:pt>
    <dgm:pt modelId="{C74E920A-3C47-4136-B6FA-003FEA23293F}">
      <dgm:prSet custT="1"/>
      <dgm:spPr/>
      <dgm:t>
        <a:bodyPr/>
        <a:lstStyle/>
        <a:p>
          <a:pPr marL="0" lvl="0" indent="0" algn="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>
              <a:latin typeface="Times New Roman" panose="02020603050405020304" pitchFamily="18" charset="0"/>
              <a:ea typeface="+mn-ea"/>
              <a:cs typeface="Fanan" pitchFamily="2" charset="-78"/>
            </a:rPr>
            <a:t>تحتاج لشاشات ضخمة مرتفعة الثمن وإلى غرف كبيرة </a:t>
          </a:r>
          <a:endParaRPr lang="en-SA" sz="2600" b="1" kern="1200" dirty="0">
            <a:latin typeface="Times New Roman" panose="02020603050405020304" pitchFamily="18" charset="0"/>
            <a:ea typeface="+mn-ea"/>
            <a:cs typeface="Fanan" pitchFamily="2" charset="-78"/>
          </a:endParaRPr>
        </a:p>
      </dgm:t>
    </dgm:pt>
    <dgm:pt modelId="{44FF7C3D-8E4E-41E9-BD73-26B70CAB3BB2}" type="sibTrans" cxnId="{4CD5A8BD-5C92-496D-9F9C-C48861DAF0E3}">
      <dgm:prSet/>
      <dgm:spPr/>
      <dgm:t>
        <a:bodyPr/>
        <a:lstStyle/>
        <a:p>
          <a:pPr rtl="1"/>
          <a:endParaRPr lang="ar-SA"/>
        </a:p>
      </dgm:t>
    </dgm:pt>
    <dgm:pt modelId="{38D65703-2867-4F1A-B8F4-6533811870CF}" type="parTrans" cxnId="{4CD5A8BD-5C92-496D-9F9C-C48861DAF0E3}">
      <dgm:prSet/>
      <dgm:spPr/>
      <dgm:t>
        <a:bodyPr/>
        <a:lstStyle/>
        <a:p>
          <a:pPr rtl="1"/>
          <a:endParaRPr lang="ar-SA"/>
        </a:p>
      </dgm:t>
    </dgm:pt>
    <dgm:pt modelId="{A57B3909-555C-4A71-8FD2-8EAB1D566195}">
      <dgm:prSet custT="1"/>
      <dgm:spPr/>
      <dgm:t>
        <a:bodyPr/>
        <a:lstStyle/>
        <a:p>
          <a:pPr marL="0" lvl="0" indent="0" algn="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 dirty="0">
              <a:latin typeface="Times New Roman" panose="02020603050405020304" pitchFamily="18" charset="0"/>
              <a:ea typeface="+mn-ea"/>
              <a:cs typeface="Fanan" pitchFamily="2" charset="-78"/>
            </a:rPr>
            <a:t>تحتاج إلى نطاق ترددي عالي السرعة للإنترنت</a:t>
          </a:r>
          <a:endParaRPr lang="en-SA" sz="2600" b="1" kern="1200" dirty="0">
            <a:latin typeface="Times New Roman" panose="02020603050405020304" pitchFamily="18" charset="0"/>
            <a:ea typeface="+mn-ea"/>
            <a:cs typeface="Fanan" pitchFamily="2" charset="-78"/>
          </a:endParaRPr>
        </a:p>
      </dgm:t>
    </dgm:pt>
    <dgm:pt modelId="{E2C25DB8-8322-43CF-8E1F-AC4ABC4CD429}" type="sibTrans" cxnId="{D547DB4A-DEFF-4EEA-86F6-D72F1E327713}">
      <dgm:prSet/>
      <dgm:spPr/>
      <dgm:t>
        <a:bodyPr/>
        <a:lstStyle/>
        <a:p>
          <a:pPr rtl="1"/>
          <a:endParaRPr lang="ar-SA"/>
        </a:p>
      </dgm:t>
    </dgm:pt>
    <dgm:pt modelId="{DAFD5B25-D81A-4AB7-99F2-48964317EAAE}" type="parTrans" cxnId="{D547DB4A-DEFF-4EEA-86F6-D72F1E327713}">
      <dgm:prSet/>
      <dgm:spPr/>
      <dgm:t>
        <a:bodyPr/>
        <a:lstStyle/>
        <a:p>
          <a:pPr rtl="1"/>
          <a:endParaRPr lang="ar-SA"/>
        </a:p>
      </dgm:t>
    </dgm:pt>
    <dgm:pt modelId="{2614C7D6-49D3-4F02-8D71-E1902850F764}">
      <dgm:prSet phldrT="[نص]" custT="1"/>
      <dgm:spPr/>
      <dgm:t>
        <a:bodyPr/>
        <a:lstStyle/>
        <a:p>
          <a:pPr rtl="1"/>
          <a:r>
            <a:rPr lang="ar-SA" sz="2600" b="1" kern="1200" dirty="0">
              <a:solidFill>
                <a:srgbClr val="44546A"/>
              </a:solidFill>
              <a:latin typeface="Times New Roman" panose="02020603050405020304" pitchFamily="18" charset="0"/>
              <a:ea typeface="+mn-ea"/>
              <a:cs typeface="Fanan" pitchFamily="2" charset="-78"/>
            </a:rPr>
            <a:t>وسائط</a:t>
          </a:r>
          <a:r>
            <a:rPr lang="ar-SA" sz="2600" b="1" kern="1200" dirty="0">
              <a:latin typeface="Times New Roman" panose="02020603050405020304" pitchFamily="18" charset="0"/>
              <a:ea typeface="+mn-ea"/>
              <a:cs typeface="Fanan" pitchFamily="2" charset="-78"/>
            </a:rPr>
            <a:t> التخزين التقليدية لن لتكون قادرة على التعامل مع البيانات عالية الدقة</a:t>
          </a:r>
        </a:p>
      </dgm:t>
    </dgm:pt>
    <dgm:pt modelId="{D2954160-220A-44E8-BFE5-9C308428C859}" type="sibTrans" cxnId="{3921CE30-B240-425F-8806-37F4FC8ED1D9}">
      <dgm:prSet/>
      <dgm:spPr/>
      <dgm:t>
        <a:bodyPr/>
        <a:lstStyle/>
        <a:p>
          <a:pPr rtl="1"/>
          <a:endParaRPr lang="ar-SA"/>
        </a:p>
      </dgm:t>
    </dgm:pt>
    <dgm:pt modelId="{EA776AA7-A4E1-4A8D-9153-74CB39BC86D6}" type="parTrans" cxnId="{3921CE30-B240-425F-8806-37F4FC8ED1D9}">
      <dgm:prSet/>
      <dgm:spPr/>
      <dgm:t>
        <a:bodyPr/>
        <a:lstStyle/>
        <a:p>
          <a:pPr rtl="1"/>
          <a:endParaRPr lang="ar-SA"/>
        </a:p>
      </dgm:t>
    </dgm:pt>
    <dgm:pt modelId="{BE7CF1A7-355B-4F6F-92BC-A663FB0F1E1D}" type="pres">
      <dgm:prSet presAssocID="{5050AC67-A845-44DB-809A-26D8B67AA7B7}" presName="Name0" presStyleCnt="0">
        <dgm:presLayoutVars>
          <dgm:chMax val="7"/>
          <dgm:chPref val="7"/>
          <dgm:dir val="rev"/>
        </dgm:presLayoutVars>
      </dgm:prSet>
      <dgm:spPr/>
    </dgm:pt>
    <dgm:pt modelId="{D606B7C7-6B69-4001-851C-A2FAD8187EB9}" type="pres">
      <dgm:prSet presAssocID="{5050AC67-A845-44DB-809A-26D8B67AA7B7}" presName="Name1" presStyleCnt="0"/>
      <dgm:spPr/>
    </dgm:pt>
    <dgm:pt modelId="{84142D76-A64E-4962-9333-E190CDDCD363}" type="pres">
      <dgm:prSet presAssocID="{5050AC67-A845-44DB-809A-26D8B67AA7B7}" presName="cycle" presStyleCnt="0"/>
      <dgm:spPr/>
    </dgm:pt>
    <dgm:pt modelId="{5CB6BBDA-70F6-4F9A-8DF4-7A9AD3956200}" type="pres">
      <dgm:prSet presAssocID="{5050AC67-A845-44DB-809A-26D8B67AA7B7}" presName="srcNode" presStyleLbl="node1" presStyleIdx="0" presStyleCnt="4"/>
      <dgm:spPr/>
    </dgm:pt>
    <dgm:pt modelId="{F0CF193D-4DCC-47E0-A76A-6C72E389736D}" type="pres">
      <dgm:prSet presAssocID="{5050AC67-A845-44DB-809A-26D8B67AA7B7}" presName="conn" presStyleLbl="parChTrans1D2" presStyleIdx="0" presStyleCnt="1"/>
      <dgm:spPr/>
    </dgm:pt>
    <dgm:pt modelId="{3488B39E-38A2-43E3-8C60-B1D697EEC02C}" type="pres">
      <dgm:prSet presAssocID="{5050AC67-A845-44DB-809A-26D8B67AA7B7}" presName="extraNode" presStyleLbl="node1" presStyleIdx="0" presStyleCnt="4"/>
      <dgm:spPr/>
    </dgm:pt>
    <dgm:pt modelId="{B64C4022-EC81-4DAC-9056-C53DCE888A6E}" type="pres">
      <dgm:prSet presAssocID="{5050AC67-A845-44DB-809A-26D8B67AA7B7}" presName="dstNode" presStyleLbl="node1" presStyleIdx="0" presStyleCnt="4"/>
      <dgm:spPr/>
    </dgm:pt>
    <dgm:pt modelId="{5B54060D-6383-4AA0-89EC-89346E7E03D7}" type="pres">
      <dgm:prSet presAssocID="{D601684D-0C84-47BF-88A2-37A803B923E2}" presName="text_1" presStyleLbl="node1" presStyleIdx="0" presStyleCnt="4" custScaleX="96357" custLinFactNeighborX="-95" custLinFactNeighborY="-4475">
        <dgm:presLayoutVars>
          <dgm:bulletEnabled val="1"/>
        </dgm:presLayoutVars>
      </dgm:prSet>
      <dgm:spPr/>
    </dgm:pt>
    <dgm:pt modelId="{E63DE273-FACF-4453-ACEC-D6E04727FAEB}" type="pres">
      <dgm:prSet presAssocID="{D601684D-0C84-47BF-88A2-37A803B923E2}" presName="accent_1" presStyleCnt="0"/>
      <dgm:spPr/>
    </dgm:pt>
    <dgm:pt modelId="{6615621A-2D61-4096-A8FF-2E671F79CB0F}" type="pres">
      <dgm:prSet presAssocID="{D601684D-0C84-47BF-88A2-37A803B923E2}" presName="accentRepeatNode" presStyleLbl="solidFgAcc1" presStyleIdx="0" presStyleCnt="4"/>
      <dgm:spPr/>
    </dgm:pt>
    <dgm:pt modelId="{9A21128C-5176-47EC-918E-6F6BE8EE3CC1}" type="pres">
      <dgm:prSet presAssocID="{2614C7D6-49D3-4F02-8D71-E1902850F764}" presName="text_2" presStyleLbl="node1" presStyleIdx="1" presStyleCnt="4" custScaleX="95655">
        <dgm:presLayoutVars>
          <dgm:bulletEnabled val="1"/>
        </dgm:presLayoutVars>
      </dgm:prSet>
      <dgm:spPr/>
    </dgm:pt>
    <dgm:pt modelId="{8D122E96-BE97-40EC-B1C6-84CC67CDA0DA}" type="pres">
      <dgm:prSet presAssocID="{2614C7D6-49D3-4F02-8D71-E1902850F764}" presName="accent_2" presStyleCnt="0"/>
      <dgm:spPr/>
    </dgm:pt>
    <dgm:pt modelId="{73134786-9C8B-4865-AF88-EB6145E22168}" type="pres">
      <dgm:prSet presAssocID="{2614C7D6-49D3-4F02-8D71-E1902850F764}" presName="accentRepeatNode" presStyleLbl="solidFgAcc1" presStyleIdx="1" presStyleCnt="4"/>
      <dgm:spPr/>
    </dgm:pt>
    <dgm:pt modelId="{5762D99C-2B02-4D9F-B85A-EEEDFC81C3AE}" type="pres">
      <dgm:prSet presAssocID="{A57B3909-555C-4A71-8FD2-8EAB1D566195}" presName="text_3" presStyleLbl="node1" presStyleIdx="2" presStyleCnt="4" custScaleX="95292">
        <dgm:presLayoutVars>
          <dgm:bulletEnabled val="1"/>
        </dgm:presLayoutVars>
      </dgm:prSet>
      <dgm:spPr/>
    </dgm:pt>
    <dgm:pt modelId="{CED03316-2BB3-4577-801C-366C2754BBE2}" type="pres">
      <dgm:prSet presAssocID="{A57B3909-555C-4A71-8FD2-8EAB1D566195}" presName="accent_3" presStyleCnt="0"/>
      <dgm:spPr/>
    </dgm:pt>
    <dgm:pt modelId="{DAA78F5D-98BE-4088-81C3-282473889666}" type="pres">
      <dgm:prSet presAssocID="{A57B3909-555C-4A71-8FD2-8EAB1D566195}" presName="accentRepeatNode" presStyleLbl="solidFgAcc1" presStyleIdx="2" presStyleCnt="4"/>
      <dgm:spPr/>
    </dgm:pt>
    <dgm:pt modelId="{CD7C64D0-7CED-4F01-871C-3D681868B043}" type="pres">
      <dgm:prSet presAssocID="{C74E920A-3C47-4136-B6FA-003FEA23293F}" presName="text_4" presStyleLbl="node1" presStyleIdx="3" presStyleCnt="4" custScaleX="95072">
        <dgm:presLayoutVars>
          <dgm:bulletEnabled val="1"/>
        </dgm:presLayoutVars>
      </dgm:prSet>
      <dgm:spPr/>
    </dgm:pt>
    <dgm:pt modelId="{31E9E237-C551-4833-8EBA-59E9C334297B}" type="pres">
      <dgm:prSet presAssocID="{C74E920A-3C47-4136-B6FA-003FEA23293F}" presName="accent_4" presStyleCnt="0"/>
      <dgm:spPr/>
    </dgm:pt>
    <dgm:pt modelId="{60D02BB7-41A3-4565-9D4A-F34AEEF851B5}" type="pres">
      <dgm:prSet presAssocID="{C74E920A-3C47-4136-B6FA-003FEA23293F}" presName="accentRepeatNode" presStyleLbl="solidFgAcc1" presStyleIdx="3" presStyleCnt="4" custLinFactNeighborX="1094" custLinFactNeighborY="1095"/>
      <dgm:spPr/>
    </dgm:pt>
  </dgm:ptLst>
  <dgm:cxnLst>
    <dgm:cxn modelId="{9061F30E-879E-4313-B957-DA95E3204349}" type="presOf" srcId="{D601684D-0C84-47BF-88A2-37A803B923E2}" destId="{5B54060D-6383-4AA0-89EC-89346E7E03D7}" srcOrd="0" destOrd="0" presId="urn:microsoft.com/office/officeart/2008/layout/VerticalCurvedList"/>
    <dgm:cxn modelId="{F112272A-FA94-4EF8-A21D-FD30FF4857C6}" type="presOf" srcId="{7A30E9F1-6B0D-421C-B478-F863D4DBDD2E}" destId="{F0CF193D-4DCC-47E0-A76A-6C72E389736D}" srcOrd="0" destOrd="0" presId="urn:microsoft.com/office/officeart/2008/layout/VerticalCurvedList"/>
    <dgm:cxn modelId="{3921CE30-B240-425F-8806-37F4FC8ED1D9}" srcId="{5050AC67-A845-44DB-809A-26D8B67AA7B7}" destId="{2614C7D6-49D3-4F02-8D71-E1902850F764}" srcOrd="1" destOrd="0" parTransId="{EA776AA7-A4E1-4A8D-9153-74CB39BC86D6}" sibTransId="{D2954160-220A-44E8-BFE5-9C308428C859}"/>
    <dgm:cxn modelId="{286ABF61-B2FA-4B7B-9FB1-447E60675FC5}" type="presOf" srcId="{C74E920A-3C47-4136-B6FA-003FEA23293F}" destId="{CD7C64D0-7CED-4F01-871C-3D681868B043}" srcOrd="0" destOrd="0" presId="urn:microsoft.com/office/officeart/2008/layout/VerticalCurvedList"/>
    <dgm:cxn modelId="{D547DB4A-DEFF-4EEA-86F6-D72F1E327713}" srcId="{5050AC67-A845-44DB-809A-26D8B67AA7B7}" destId="{A57B3909-555C-4A71-8FD2-8EAB1D566195}" srcOrd="2" destOrd="0" parTransId="{DAFD5B25-D81A-4AB7-99F2-48964317EAAE}" sibTransId="{E2C25DB8-8322-43CF-8E1F-AC4ABC4CD429}"/>
    <dgm:cxn modelId="{591384AC-565C-408B-B1CC-45D5D695F13F}" srcId="{5050AC67-A845-44DB-809A-26D8B67AA7B7}" destId="{D601684D-0C84-47BF-88A2-37A803B923E2}" srcOrd="0" destOrd="0" parTransId="{726A6EA7-73DD-43A5-8E51-85678CF6E681}" sibTransId="{7A30E9F1-6B0D-421C-B478-F863D4DBDD2E}"/>
    <dgm:cxn modelId="{4CD5A8BD-5C92-496D-9F9C-C48861DAF0E3}" srcId="{5050AC67-A845-44DB-809A-26D8B67AA7B7}" destId="{C74E920A-3C47-4136-B6FA-003FEA23293F}" srcOrd="3" destOrd="0" parTransId="{38D65703-2867-4F1A-B8F4-6533811870CF}" sibTransId="{44FF7C3D-8E4E-41E9-BD73-26B70CAB3BB2}"/>
    <dgm:cxn modelId="{8AA60ADA-D041-48A3-A96F-17D42FB14CE6}" type="presOf" srcId="{2614C7D6-49D3-4F02-8D71-E1902850F764}" destId="{9A21128C-5176-47EC-918E-6F6BE8EE3CC1}" srcOrd="0" destOrd="0" presId="urn:microsoft.com/office/officeart/2008/layout/VerticalCurvedList"/>
    <dgm:cxn modelId="{7B9E7DE8-8B26-4519-AEA5-7ADDC29FF786}" type="presOf" srcId="{5050AC67-A845-44DB-809A-26D8B67AA7B7}" destId="{BE7CF1A7-355B-4F6F-92BC-A663FB0F1E1D}" srcOrd="0" destOrd="0" presId="urn:microsoft.com/office/officeart/2008/layout/VerticalCurvedList"/>
    <dgm:cxn modelId="{E9A691EC-13AF-40EC-B8ED-1E42C774DD0E}" type="presOf" srcId="{A57B3909-555C-4A71-8FD2-8EAB1D566195}" destId="{5762D99C-2B02-4D9F-B85A-EEEDFC81C3AE}" srcOrd="0" destOrd="0" presId="urn:microsoft.com/office/officeart/2008/layout/VerticalCurvedList"/>
    <dgm:cxn modelId="{A18CFC86-B6A2-4121-BB94-495D8F3C02D5}" type="presParOf" srcId="{BE7CF1A7-355B-4F6F-92BC-A663FB0F1E1D}" destId="{D606B7C7-6B69-4001-851C-A2FAD8187EB9}" srcOrd="0" destOrd="0" presId="urn:microsoft.com/office/officeart/2008/layout/VerticalCurvedList"/>
    <dgm:cxn modelId="{CA0CCDF9-3FDA-405B-A25E-77E5E9850064}" type="presParOf" srcId="{D606B7C7-6B69-4001-851C-A2FAD8187EB9}" destId="{84142D76-A64E-4962-9333-E190CDDCD363}" srcOrd="0" destOrd="0" presId="urn:microsoft.com/office/officeart/2008/layout/VerticalCurvedList"/>
    <dgm:cxn modelId="{E3FFA145-B184-4320-9C53-273A514BB67C}" type="presParOf" srcId="{84142D76-A64E-4962-9333-E190CDDCD363}" destId="{5CB6BBDA-70F6-4F9A-8DF4-7A9AD3956200}" srcOrd="0" destOrd="0" presId="urn:microsoft.com/office/officeart/2008/layout/VerticalCurvedList"/>
    <dgm:cxn modelId="{1990FF86-6DA1-49F8-9214-6619B46A6599}" type="presParOf" srcId="{84142D76-A64E-4962-9333-E190CDDCD363}" destId="{F0CF193D-4DCC-47E0-A76A-6C72E389736D}" srcOrd="1" destOrd="0" presId="urn:microsoft.com/office/officeart/2008/layout/VerticalCurvedList"/>
    <dgm:cxn modelId="{373F6CA8-0243-4695-AEC2-47FB774FDA91}" type="presParOf" srcId="{84142D76-A64E-4962-9333-E190CDDCD363}" destId="{3488B39E-38A2-43E3-8C60-B1D697EEC02C}" srcOrd="2" destOrd="0" presId="urn:microsoft.com/office/officeart/2008/layout/VerticalCurvedList"/>
    <dgm:cxn modelId="{DAD66C03-AA75-4148-9AD6-EDFEEBD9018E}" type="presParOf" srcId="{84142D76-A64E-4962-9333-E190CDDCD363}" destId="{B64C4022-EC81-4DAC-9056-C53DCE888A6E}" srcOrd="3" destOrd="0" presId="urn:microsoft.com/office/officeart/2008/layout/VerticalCurvedList"/>
    <dgm:cxn modelId="{646C782E-B1A9-4D84-BD86-AF93EFF09071}" type="presParOf" srcId="{D606B7C7-6B69-4001-851C-A2FAD8187EB9}" destId="{5B54060D-6383-4AA0-89EC-89346E7E03D7}" srcOrd="1" destOrd="0" presId="urn:microsoft.com/office/officeart/2008/layout/VerticalCurvedList"/>
    <dgm:cxn modelId="{4A20FA62-DCE3-4500-920D-51BD03CC5F4E}" type="presParOf" srcId="{D606B7C7-6B69-4001-851C-A2FAD8187EB9}" destId="{E63DE273-FACF-4453-ACEC-D6E04727FAEB}" srcOrd="2" destOrd="0" presId="urn:microsoft.com/office/officeart/2008/layout/VerticalCurvedList"/>
    <dgm:cxn modelId="{05086F77-C4B4-4694-BB4C-7BC1F92946F4}" type="presParOf" srcId="{E63DE273-FACF-4453-ACEC-D6E04727FAEB}" destId="{6615621A-2D61-4096-A8FF-2E671F79CB0F}" srcOrd="0" destOrd="0" presId="urn:microsoft.com/office/officeart/2008/layout/VerticalCurvedList"/>
    <dgm:cxn modelId="{42432A80-CC69-4613-9BA5-4266C96E7A4A}" type="presParOf" srcId="{D606B7C7-6B69-4001-851C-A2FAD8187EB9}" destId="{9A21128C-5176-47EC-918E-6F6BE8EE3CC1}" srcOrd="3" destOrd="0" presId="urn:microsoft.com/office/officeart/2008/layout/VerticalCurvedList"/>
    <dgm:cxn modelId="{AA1B06F7-929A-42D9-ACA0-9E6DB90553CF}" type="presParOf" srcId="{D606B7C7-6B69-4001-851C-A2FAD8187EB9}" destId="{8D122E96-BE97-40EC-B1C6-84CC67CDA0DA}" srcOrd="4" destOrd="0" presId="urn:microsoft.com/office/officeart/2008/layout/VerticalCurvedList"/>
    <dgm:cxn modelId="{ECBEEB5A-20F5-4166-ABE5-807209275B20}" type="presParOf" srcId="{8D122E96-BE97-40EC-B1C6-84CC67CDA0DA}" destId="{73134786-9C8B-4865-AF88-EB6145E22168}" srcOrd="0" destOrd="0" presId="urn:microsoft.com/office/officeart/2008/layout/VerticalCurvedList"/>
    <dgm:cxn modelId="{A7AA9094-4203-436C-AB9E-0E8A01FD12DB}" type="presParOf" srcId="{D606B7C7-6B69-4001-851C-A2FAD8187EB9}" destId="{5762D99C-2B02-4D9F-B85A-EEEDFC81C3AE}" srcOrd="5" destOrd="0" presId="urn:microsoft.com/office/officeart/2008/layout/VerticalCurvedList"/>
    <dgm:cxn modelId="{B2589751-19FD-4340-B556-337F89048B10}" type="presParOf" srcId="{D606B7C7-6B69-4001-851C-A2FAD8187EB9}" destId="{CED03316-2BB3-4577-801C-366C2754BBE2}" srcOrd="6" destOrd="0" presId="urn:microsoft.com/office/officeart/2008/layout/VerticalCurvedList"/>
    <dgm:cxn modelId="{B4E335A6-5744-49F2-96E6-0903321876B0}" type="presParOf" srcId="{CED03316-2BB3-4577-801C-366C2754BBE2}" destId="{DAA78F5D-98BE-4088-81C3-282473889666}" srcOrd="0" destOrd="0" presId="urn:microsoft.com/office/officeart/2008/layout/VerticalCurvedList"/>
    <dgm:cxn modelId="{854D603A-6610-4B39-A162-F3EA44F877FB}" type="presParOf" srcId="{D606B7C7-6B69-4001-851C-A2FAD8187EB9}" destId="{CD7C64D0-7CED-4F01-871C-3D681868B043}" srcOrd="7" destOrd="0" presId="urn:microsoft.com/office/officeart/2008/layout/VerticalCurvedList"/>
    <dgm:cxn modelId="{D4B8F497-01BD-44BE-91D6-E0FB37418CFF}" type="presParOf" srcId="{D606B7C7-6B69-4001-851C-A2FAD8187EB9}" destId="{31E9E237-C551-4833-8EBA-59E9C334297B}" srcOrd="8" destOrd="0" presId="urn:microsoft.com/office/officeart/2008/layout/VerticalCurvedList"/>
    <dgm:cxn modelId="{B7AFCCC2-95F2-440C-AB7A-B017A795720B}" type="presParOf" srcId="{31E9E237-C551-4833-8EBA-59E9C334297B}" destId="{60D02BB7-41A3-4565-9D4A-F34AEEF851B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F193D-4DCC-47E0-A76A-6C72E389736D}">
      <dsp:nvSpPr>
        <dsp:cNvPr id="0" name=""/>
        <dsp:cNvSpPr/>
      </dsp:nvSpPr>
      <dsp:spPr>
        <a:xfrm>
          <a:off x="10254675" y="-788062"/>
          <a:ext cx="6126487" cy="6126487"/>
        </a:xfrm>
        <a:prstGeom prst="blockArc">
          <a:avLst>
            <a:gd name="adj1" fmla="val 8100000"/>
            <a:gd name="adj2" fmla="val 13500000"/>
            <a:gd name="adj3" fmla="val 353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4060D-6383-4AA0-89EC-89346E7E03D7}">
      <dsp:nvSpPr>
        <dsp:cNvPr id="0" name=""/>
        <dsp:cNvSpPr/>
      </dsp:nvSpPr>
      <dsp:spPr>
        <a:xfrm>
          <a:off x="150622" y="318505"/>
          <a:ext cx="10365656" cy="7000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555647" bIns="71120" numCol="1" spcCol="1270" anchor="ctr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2800" b="0" kern="1200" dirty="0">
              <a:solidFill>
                <a:schemeClr val="bg1"/>
              </a:solidFill>
              <a:latin typeface="Times New Roman" panose="02020603050405020304" pitchFamily="18" charset="0"/>
              <a:cs typeface="Fanan" pitchFamily="2" charset="-78"/>
            </a:rPr>
            <a:t>زيادة الأمان، فالحوسبة السحابية تعد أكثر أماناً من الأنظمة التقليدية.</a:t>
          </a:r>
          <a:endParaRPr lang="ar-SA" sz="2800" b="0" kern="1200" dirty="0">
            <a:solidFill>
              <a:schemeClr val="bg1"/>
            </a:solidFill>
            <a:cs typeface="Fanan" pitchFamily="2" charset="-78"/>
          </a:endParaRPr>
        </a:p>
      </dsp:txBody>
      <dsp:txXfrm>
        <a:off x="150622" y="318505"/>
        <a:ext cx="10365656" cy="700027"/>
      </dsp:txXfrm>
    </dsp:sp>
    <dsp:sp modelId="{6615621A-2D61-4096-A8FF-2E671F79CB0F}">
      <dsp:nvSpPr>
        <dsp:cNvPr id="0" name=""/>
        <dsp:cNvSpPr/>
      </dsp:nvSpPr>
      <dsp:spPr>
        <a:xfrm>
          <a:off x="10284930" y="262328"/>
          <a:ext cx="875034" cy="8750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21128C-5176-47EC-918E-6F6BE8EE3CC1}">
      <dsp:nvSpPr>
        <dsp:cNvPr id="0" name=""/>
        <dsp:cNvSpPr/>
      </dsp:nvSpPr>
      <dsp:spPr>
        <a:xfrm>
          <a:off x="189882" y="1400055"/>
          <a:ext cx="9906234" cy="700027"/>
        </a:xfrm>
        <a:prstGeom prst="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555647" bIns="71120" numCol="1" spcCol="1270" anchor="ctr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2800" b="1" kern="1200" dirty="0">
              <a:latin typeface="Times New Roman" panose="02020603050405020304" pitchFamily="18" charset="0"/>
              <a:cs typeface="Fanan" pitchFamily="2" charset="-78"/>
            </a:rPr>
            <a:t>النسخ الاحتياطي الدائم، مما يتيح استعادة البيانات </a:t>
          </a:r>
          <a:r>
            <a:rPr lang="ar-SA" sz="2800" b="1" kern="1200" dirty="0">
              <a:latin typeface="Times New Roman" panose="02020603050405020304" pitchFamily="18" charset="0"/>
              <a:cs typeface="Fanan" pitchFamily="2" charset="-78"/>
            </a:rPr>
            <a:t>بشكل أسرع وأكثر فعالية.</a:t>
          </a:r>
          <a:endParaRPr lang="ar-SA" sz="2800" b="1" kern="1200" dirty="0">
            <a:cs typeface="Fanan" pitchFamily="2" charset="-78"/>
          </a:endParaRPr>
        </a:p>
      </dsp:txBody>
      <dsp:txXfrm>
        <a:off x="189882" y="1400055"/>
        <a:ext cx="9906234" cy="700027"/>
      </dsp:txXfrm>
    </dsp:sp>
    <dsp:sp modelId="{73134786-9C8B-4865-AF88-EB6145E22168}">
      <dsp:nvSpPr>
        <dsp:cNvPr id="0" name=""/>
        <dsp:cNvSpPr/>
      </dsp:nvSpPr>
      <dsp:spPr>
        <a:xfrm>
          <a:off x="9883588" y="1312552"/>
          <a:ext cx="875034" cy="8750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62D99C-2B02-4D9F-B85A-EEEDFC81C3AE}">
      <dsp:nvSpPr>
        <dsp:cNvPr id="0" name=""/>
        <dsp:cNvSpPr/>
      </dsp:nvSpPr>
      <dsp:spPr>
        <a:xfrm>
          <a:off x="208678" y="2450279"/>
          <a:ext cx="9868641" cy="700027"/>
        </a:xfrm>
        <a:prstGeom prst="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555647" bIns="81280" numCol="1" spcCol="1270" anchor="ctr" anchorCtr="0">
          <a:noAutofit/>
        </a:bodyPr>
        <a:lstStyle/>
        <a:p>
          <a:pPr marL="0" lvl="0" indent="0" algn="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3200" b="1" kern="1200" dirty="0">
              <a:latin typeface="Times New Roman" panose="02020603050405020304" pitchFamily="18" charset="0"/>
              <a:cs typeface="Fanan" pitchFamily="2" charset="-78"/>
            </a:rPr>
            <a:t>القدرة على الحصول على البيانات من مختلف الأجهزة</a:t>
          </a:r>
          <a:r>
            <a:rPr lang="ar-SA" sz="3200" b="1" kern="1200" dirty="0">
              <a:latin typeface="Times New Roman" panose="02020603050405020304" pitchFamily="18" charset="0"/>
              <a:cs typeface="Fanan" pitchFamily="2" charset="-78"/>
            </a:rPr>
            <a:t>.</a:t>
          </a:r>
          <a:r>
            <a:rPr lang="ar-SY" sz="3200" b="1" kern="1200" dirty="0">
              <a:latin typeface="Times New Roman" panose="02020603050405020304" pitchFamily="18" charset="0"/>
              <a:cs typeface="Fanan" pitchFamily="2" charset="-78"/>
            </a:rPr>
            <a:t> </a:t>
          </a:r>
          <a:endParaRPr lang="en-SA" sz="3200" b="1" kern="1200" dirty="0">
            <a:latin typeface="Times New Roman" panose="02020603050405020304" pitchFamily="18" charset="0"/>
            <a:cs typeface="Fanan" pitchFamily="2" charset="-78"/>
          </a:endParaRPr>
        </a:p>
      </dsp:txBody>
      <dsp:txXfrm>
        <a:off x="208678" y="2450279"/>
        <a:ext cx="9868641" cy="700027"/>
      </dsp:txXfrm>
    </dsp:sp>
    <dsp:sp modelId="{DAA78F5D-98BE-4088-81C3-282473889666}">
      <dsp:nvSpPr>
        <dsp:cNvPr id="0" name=""/>
        <dsp:cNvSpPr/>
      </dsp:nvSpPr>
      <dsp:spPr>
        <a:xfrm>
          <a:off x="9883588" y="2362775"/>
          <a:ext cx="875034" cy="8750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7C64D0-7CED-4F01-871C-3D681868B043}">
      <dsp:nvSpPr>
        <dsp:cNvPr id="0" name=""/>
        <dsp:cNvSpPr/>
      </dsp:nvSpPr>
      <dsp:spPr>
        <a:xfrm>
          <a:off x="229959" y="3500503"/>
          <a:ext cx="10227421" cy="700027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555647" bIns="66040" numCol="1" spcCol="1270" anchor="ctr" anchorCtr="0">
          <a:noAutofit/>
        </a:bodyPr>
        <a:lstStyle/>
        <a:p>
          <a:pPr marL="0" lvl="0" indent="0" algn="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 dirty="0">
              <a:latin typeface="Times New Roman" panose="02020603050405020304" pitchFamily="18" charset="0"/>
              <a:cs typeface="Fanan" pitchFamily="2" charset="-78"/>
            </a:rPr>
            <a:t>تتيح </a:t>
          </a:r>
          <a:r>
            <a:rPr lang="ar-SY" sz="2600" b="1" kern="1200" dirty="0">
              <a:latin typeface="Times New Roman" panose="02020603050405020304" pitchFamily="18" charset="0"/>
              <a:cs typeface="Fanan" pitchFamily="2" charset="-78"/>
            </a:rPr>
            <a:t>إنشاء نسخة من البيانات على جهاز الحاسب و مزامنتها بشكل مستمر عند الاتصال بالأنترنت</a:t>
          </a:r>
          <a:r>
            <a:rPr lang="en-SA" sz="2600" b="1" kern="1200" dirty="0">
              <a:latin typeface="Times New Roman" panose="02020603050405020304" pitchFamily="18" charset="0"/>
              <a:cs typeface="Fanan" pitchFamily="2" charset="-78"/>
            </a:rPr>
            <a:t> </a:t>
          </a:r>
        </a:p>
      </dsp:txBody>
      <dsp:txXfrm>
        <a:off x="229959" y="3500503"/>
        <a:ext cx="10227421" cy="700027"/>
      </dsp:txXfrm>
    </dsp:sp>
    <dsp:sp modelId="{60D02BB7-41A3-4565-9D4A-F34AEEF851B5}">
      <dsp:nvSpPr>
        <dsp:cNvPr id="0" name=""/>
        <dsp:cNvSpPr/>
      </dsp:nvSpPr>
      <dsp:spPr>
        <a:xfrm>
          <a:off x="10294503" y="3422581"/>
          <a:ext cx="875034" cy="8750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F193D-4DCC-47E0-A76A-6C72E389736D}">
      <dsp:nvSpPr>
        <dsp:cNvPr id="0" name=""/>
        <dsp:cNvSpPr/>
      </dsp:nvSpPr>
      <dsp:spPr>
        <a:xfrm>
          <a:off x="10255671" y="-788062"/>
          <a:ext cx="6126487" cy="6126487"/>
        </a:xfrm>
        <a:prstGeom prst="blockArc">
          <a:avLst>
            <a:gd name="adj1" fmla="val 8100000"/>
            <a:gd name="adj2" fmla="val 13500000"/>
            <a:gd name="adj3" fmla="val 353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4060D-6383-4AA0-89EC-89346E7E03D7}">
      <dsp:nvSpPr>
        <dsp:cNvPr id="0" name=""/>
        <dsp:cNvSpPr/>
      </dsp:nvSpPr>
      <dsp:spPr>
        <a:xfrm>
          <a:off x="149592" y="414310"/>
          <a:ext cx="10252533" cy="9100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22370" bIns="71120" numCol="1" spcCol="1270" anchor="ctr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>
              <a:latin typeface="+mn-lt"/>
              <a:ea typeface="+mn-ea"/>
              <a:cs typeface="Fanan" pitchFamily="2" charset="-78"/>
            </a:rPr>
            <a:t>فقدان البيانات، وذلك إذا تعرضت لاختراق.</a:t>
          </a:r>
          <a:endParaRPr lang="ar-SA" sz="2800" b="0" kern="1200" dirty="0">
            <a:cs typeface="Fanan" pitchFamily="2" charset="-78"/>
          </a:endParaRPr>
        </a:p>
      </dsp:txBody>
      <dsp:txXfrm>
        <a:off x="149592" y="414310"/>
        <a:ext cx="10252533" cy="910072"/>
      </dsp:txXfrm>
    </dsp:sp>
    <dsp:sp modelId="{6615621A-2D61-4096-A8FF-2E671F79CB0F}">
      <dsp:nvSpPr>
        <dsp:cNvPr id="0" name=""/>
        <dsp:cNvSpPr/>
      </dsp:nvSpPr>
      <dsp:spPr>
        <a:xfrm>
          <a:off x="10037249" y="341277"/>
          <a:ext cx="1137590" cy="1137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21128C-5176-47EC-918E-6F6BE8EE3CC1}">
      <dsp:nvSpPr>
        <dsp:cNvPr id="0" name=""/>
        <dsp:cNvSpPr/>
      </dsp:nvSpPr>
      <dsp:spPr>
        <a:xfrm>
          <a:off x="189860" y="1820145"/>
          <a:ext cx="9861402" cy="910072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22370" bIns="71120" numCol="1" spcCol="1270" anchor="ctr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>
              <a:latin typeface="+mn-lt"/>
              <a:ea typeface="+mn-ea"/>
              <a:cs typeface="Fanan" pitchFamily="2" charset="-78"/>
            </a:rPr>
            <a:t>البرمجيات الضارة، لأن استخدام الحوسبة السحابية يتطلب اتصال بالإنترنت</a:t>
          </a:r>
          <a:r>
            <a:rPr lang="ar-SA" sz="2800" kern="1200">
              <a:cs typeface="Fanan" pitchFamily="2" charset="-78"/>
            </a:rPr>
            <a:t>؛ لذلك يمكن أن يتعرض المستخدم لخطر الهجمات الإلكترونية.</a:t>
          </a:r>
          <a:endParaRPr lang="ar-SA" sz="2800" b="1" kern="1200" dirty="0">
            <a:cs typeface="Fanan" pitchFamily="2" charset="-78"/>
          </a:endParaRPr>
        </a:p>
      </dsp:txBody>
      <dsp:txXfrm>
        <a:off x="189860" y="1820145"/>
        <a:ext cx="9861402" cy="910072"/>
      </dsp:txXfrm>
    </dsp:sp>
    <dsp:sp modelId="{73134786-9C8B-4865-AF88-EB6145E22168}">
      <dsp:nvSpPr>
        <dsp:cNvPr id="0" name=""/>
        <dsp:cNvSpPr/>
      </dsp:nvSpPr>
      <dsp:spPr>
        <a:xfrm>
          <a:off x="9706437" y="1706386"/>
          <a:ext cx="1137590" cy="1137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62D99C-2B02-4D9F-B85A-EEEDFC81C3AE}">
      <dsp:nvSpPr>
        <dsp:cNvPr id="0" name=""/>
        <dsp:cNvSpPr/>
      </dsp:nvSpPr>
      <dsp:spPr>
        <a:xfrm>
          <a:off x="216359" y="3185254"/>
          <a:ext cx="10139216" cy="910072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22370" bIns="71120" numCol="1" spcCol="1270" anchor="ctr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>
              <a:latin typeface="+mn-lt"/>
              <a:ea typeface="+mn-ea"/>
              <a:cs typeface="Fanan" pitchFamily="2" charset="-78"/>
            </a:rPr>
            <a:t>الوصول غير القانوني ، تتبع من يمكنه الوصو</a:t>
          </a:r>
          <a:r>
            <a:rPr lang="ar-SA" sz="2800" kern="1200" dirty="0">
              <a:cs typeface="Fanan" pitchFamily="2" charset="-78"/>
            </a:rPr>
            <a:t>ل إلى المعلومات، نظرا لحقيقة أنه من خلال الحوسبة السحابية يسهل الوصول إلى البيانات على نطاق واسع.</a:t>
          </a:r>
          <a:endParaRPr lang="en-SA" sz="2800" b="1" kern="1200" dirty="0">
            <a:latin typeface="Times New Roman" panose="02020603050405020304" pitchFamily="18" charset="0"/>
            <a:cs typeface="Fanan" pitchFamily="2" charset="-78"/>
          </a:endParaRPr>
        </a:p>
      </dsp:txBody>
      <dsp:txXfrm>
        <a:off x="216359" y="3185254"/>
        <a:ext cx="10139216" cy="910072"/>
      </dsp:txXfrm>
    </dsp:sp>
    <dsp:sp modelId="{DAA78F5D-98BE-4088-81C3-282473889666}">
      <dsp:nvSpPr>
        <dsp:cNvPr id="0" name=""/>
        <dsp:cNvSpPr/>
      </dsp:nvSpPr>
      <dsp:spPr>
        <a:xfrm>
          <a:off x="10037249" y="3071495"/>
          <a:ext cx="1137590" cy="1137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F193D-4DCC-47E0-A76A-6C72E389736D}">
      <dsp:nvSpPr>
        <dsp:cNvPr id="0" name=""/>
        <dsp:cNvSpPr/>
      </dsp:nvSpPr>
      <dsp:spPr>
        <a:xfrm>
          <a:off x="10254675" y="-788062"/>
          <a:ext cx="6126487" cy="6126487"/>
        </a:xfrm>
        <a:prstGeom prst="blockArc">
          <a:avLst>
            <a:gd name="adj1" fmla="val 8100000"/>
            <a:gd name="adj2" fmla="val 13500000"/>
            <a:gd name="adj3" fmla="val 353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4060D-6383-4AA0-89EC-89346E7E03D7}">
      <dsp:nvSpPr>
        <dsp:cNvPr id="0" name=""/>
        <dsp:cNvSpPr/>
      </dsp:nvSpPr>
      <dsp:spPr>
        <a:xfrm>
          <a:off x="150622" y="318505"/>
          <a:ext cx="10365656" cy="70002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555647" bIns="66040" numCol="1" spcCol="1270" anchor="ctr" anchorCtr="0">
          <a:noAutofit/>
        </a:bodyPr>
        <a:lstStyle/>
        <a:p>
          <a:pPr marL="0" lvl="0" indent="0" algn="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>
              <a:latin typeface="Times New Roman" panose="02020603050405020304" pitchFamily="18" charset="0"/>
              <a:ea typeface="+mn-ea"/>
              <a:cs typeface="Fanan" pitchFamily="2" charset="-78"/>
            </a:rPr>
            <a:t>المحتوى الرقمي غير متوفر على نطاق واسع بعد.</a:t>
          </a:r>
          <a:endParaRPr lang="ar-SA" sz="2600" b="1" kern="1200" dirty="0">
            <a:latin typeface="Times New Roman" panose="02020603050405020304" pitchFamily="18" charset="0"/>
            <a:ea typeface="+mn-ea"/>
            <a:cs typeface="Fanan" pitchFamily="2" charset="-78"/>
          </a:endParaRPr>
        </a:p>
      </dsp:txBody>
      <dsp:txXfrm>
        <a:off x="150622" y="318505"/>
        <a:ext cx="10365656" cy="700027"/>
      </dsp:txXfrm>
    </dsp:sp>
    <dsp:sp modelId="{6615621A-2D61-4096-A8FF-2E671F79CB0F}">
      <dsp:nvSpPr>
        <dsp:cNvPr id="0" name=""/>
        <dsp:cNvSpPr/>
      </dsp:nvSpPr>
      <dsp:spPr>
        <a:xfrm>
          <a:off x="10284930" y="262328"/>
          <a:ext cx="875034" cy="8750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21128C-5176-47EC-918E-6F6BE8EE3CC1}">
      <dsp:nvSpPr>
        <dsp:cNvPr id="0" name=""/>
        <dsp:cNvSpPr/>
      </dsp:nvSpPr>
      <dsp:spPr>
        <a:xfrm>
          <a:off x="189882" y="1400055"/>
          <a:ext cx="9906234" cy="70002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555647" bIns="66040" numCol="1" spcCol="1270" anchor="ctr" anchorCtr="0">
          <a:noAutofit/>
        </a:bodyPr>
        <a:lstStyle/>
        <a:p>
          <a:pPr marL="0" lvl="0" indent="0" algn="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 dirty="0">
              <a:solidFill>
                <a:srgbClr val="44546A"/>
              </a:solidFill>
              <a:latin typeface="Times New Roman" panose="02020603050405020304" pitchFamily="18" charset="0"/>
              <a:ea typeface="+mn-ea"/>
              <a:cs typeface="Fanan" pitchFamily="2" charset="-78"/>
            </a:rPr>
            <a:t>وسائط</a:t>
          </a:r>
          <a:r>
            <a:rPr lang="ar-SA" sz="2600" b="1" kern="1200" dirty="0">
              <a:latin typeface="Times New Roman" panose="02020603050405020304" pitchFamily="18" charset="0"/>
              <a:ea typeface="+mn-ea"/>
              <a:cs typeface="Fanan" pitchFamily="2" charset="-78"/>
            </a:rPr>
            <a:t> التخزين التقليدية لن لتكون قادرة على التعامل مع البيانات عالية الدقة</a:t>
          </a:r>
        </a:p>
      </dsp:txBody>
      <dsp:txXfrm>
        <a:off x="189882" y="1400055"/>
        <a:ext cx="9906234" cy="700027"/>
      </dsp:txXfrm>
    </dsp:sp>
    <dsp:sp modelId="{73134786-9C8B-4865-AF88-EB6145E22168}">
      <dsp:nvSpPr>
        <dsp:cNvPr id="0" name=""/>
        <dsp:cNvSpPr/>
      </dsp:nvSpPr>
      <dsp:spPr>
        <a:xfrm>
          <a:off x="9883588" y="1312552"/>
          <a:ext cx="875034" cy="8750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62D99C-2B02-4D9F-B85A-EEEDFC81C3AE}">
      <dsp:nvSpPr>
        <dsp:cNvPr id="0" name=""/>
        <dsp:cNvSpPr/>
      </dsp:nvSpPr>
      <dsp:spPr>
        <a:xfrm>
          <a:off x="208678" y="2450279"/>
          <a:ext cx="9868641" cy="70002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555647" bIns="66040" numCol="1" spcCol="1270" anchor="ctr" anchorCtr="0">
          <a:noAutofit/>
        </a:bodyPr>
        <a:lstStyle/>
        <a:p>
          <a:pPr marL="0" lvl="0" indent="0" algn="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 dirty="0">
              <a:latin typeface="Times New Roman" panose="02020603050405020304" pitchFamily="18" charset="0"/>
              <a:ea typeface="+mn-ea"/>
              <a:cs typeface="Fanan" pitchFamily="2" charset="-78"/>
            </a:rPr>
            <a:t>تحتاج إلى نطاق ترددي عالي السرعة للإنترنت</a:t>
          </a:r>
          <a:endParaRPr lang="en-SA" sz="2600" b="1" kern="1200" dirty="0">
            <a:latin typeface="Times New Roman" panose="02020603050405020304" pitchFamily="18" charset="0"/>
            <a:ea typeface="+mn-ea"/>
            <a:cs typeface="Fanan" pitchFamily="2" charset="-78"/>
          </a:endParaRPr>
        </a:p>
      </dsp:txBody>
      <dsp:txXfrm>
        <a:off x="208678" y="2450279"/>
        <a:ext cx="9868641" cy="700027"/>
      </dsp:txXfrm>
    </dsp:sp>
    <dsp:sp modelId="{DAA78F5D-98BE-4088-81C3-282473889666}">
      <dsp:nvSpPr>
        <dsp:cNvPr id="0" name=""/>
        <dsp:cNvSpPr/>
      </dsp:nvSpPr>
      <dsp:spPr>
        <a:xfrm>
          <a:off x="9883588" y="2362775"/>
          <a:ext cx="875034" cy="8750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7C64D0-7CED-4F01-871C-3D681868B043}">
      <dsp:nvSpPr>
        <dsp:cNvPr id="0" name=""/>
        <dsp:cNvSpPr/>
      </dsp:nvSpPr>
      <dsp:spPr>
        <a:xfrm>
          <a:off x="229959" y="3500503"/>
          <a:ext cx="10227421" cy="70002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555647" bIns="66040" numCol="1" spcCol="1270" anchor="ctr" anchorCtr="0">
          <a:noAutofit/>
        </a:bodyPr>
        <a:lstStyle/>
        <a:p>
          <a:pPr marL="0" lvl="0" indent="0" algn="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>
              <a:latin typeface="Times New Roman" panose="02020603050405020304" pitchFamily="18" charset="0"/>
              <a:ea typeface="+mn-ea"/>
              <a:cs typeface="Fanan" pitchFamily="2" charset="-78"/>
            </a:rPr>
            <a:t>تحتاج لشاشات ضخمة مرتفعة الثمن وإلى غرف كبيرة </a:t>
          </a:r>
          <a:endParaRPr lang="en-SA" sz="2600" b="1" kern="1200" dirty="0">
            <a:latin typeface="Times New Roman" panose="02020603050405020304" pitchFamily="18" charset="0"/>
            <a:ea typeface="+mn-ea"/>
            <a:cs typeface="Fanan" pitchFamily="2" charset="-78"/>
          </a:endParaRPr>
        </a:p>
      </dsp:txBody>
      <dsp:txXfrm>
        <a:off x="229959" y="3500503"/>
        <a:ext cx="10227421" cy="700027"/>
      </dsp:txXfrm>
    </dsp:sp>
    <dsp:sp modelId="{60D02BB7-41A3-4565-9D4A-F34AEEF851B5}">
      <dsp:nvSpPr>
        <dsp:cNvPr id="0" name=""/>
        <dsp:cNvSpPr/>
      </dsp:nvSpPr>
      <dsp:spPr>
        <a:xfrm>
          <a:off x="10294503" y="3422581"/>
          <a:ext cx="875034" cy="8750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2023/1/11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BB11A41-89D6-40CC-B344-DE05BE3C8798}" type="datetimeFigureOut">
              <a:rPr lang="zh-CN" altLang="en-US" smtClean="0"/>
              <a:t>2023/1/11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852AFEA5-68EA-41C8-98EF-686B9CD5E70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1353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https://www.youtube.com/watch?v=QYIdZ8zkJEI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4667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https://www.youtube.com/watch?v=sTIpDeXdvq8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363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8570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3812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41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488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38A9CF-1E53-4FDE-829F-02FC483F6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8D96DF6-9771-4CCD-AF1E-5BC2E6013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14B88A-003B-4C50-86DA-390FDBB7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2023/1/11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6C95EC-34F3-451D-A70C-F857F152D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B7F424-7BDC-49F3-80E7-40AAB71D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05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F79017-1C4A-4FDD-BD87-B409C216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3D0A923-6061-42D6-BAEE-9B799F986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0B0CFF-E2CE-45C9-96D6-84A20FEA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2023/1/11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D80228-9B4D-463F-910B-3A97A94D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1577DB-FA0E-4AC4-8818-C653CD3E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78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EB142C9-ACD5-4135-B13A-61DFEF7C8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6B92F0B-5958-4340-B709-5DC1BC728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0CF814-404B-403B-B444-EFD2218D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2023/1/11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F8C6E4-65C7-4AF8-ADA3-04DB101C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D72A594-2799-4E0A-9C2D-E7522DC0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83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5869518"/>
            <a:ext cx="12192000" cy="988484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4234" y="6407151"/>
            <a:ext cx="6351" cy="450851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623392" y="1892829"/>
            <a:ext cx="10945216" cy="3976688"/>
          </a:xfrm>
        </p:spPr>
        <p:txBody>
          <a:bodyPr anchor="t">
            <a:no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10951801" y="6693359"/>
            <a:ext cx="1163515" cy="143171"/>
            <a:chOff x="5148" y="3159"/>
            <a:chExt cx="577" cy="71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4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7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90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85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60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B3C918-709D-4FCE-8687-7A6D8401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E9C76E-A9D6-46E7-8B6B-3E5B8F19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E77C1BF-44C0-41F8-96DB-BE59DFD9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2023/1/11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975B7E-33AD-4A23-A0A1-DCDD686C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02E3F4-2F1E-4FF5-BEF0-DFC294E1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30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8A6F4D-F8A2-4A4A-8B8A-93212375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65D2CFA-D8D1-4C2E-81E3-C3EEA63A2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B7236F-5AB7-4FD0-9E45-3C02C376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2023/1/11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EE283A-374A-45B8-945D-CA250F33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97BA4E-FB7B-4044-910C-2725A464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90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895DAC-4859-4A33-90FF-BDCE7E9A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2945A5-F18C-4133-B575-E6DF8E81C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0B1777-C922-47A8-82FC-65242D417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D9FA74C-6ED0-4DFC-893E-2C7F5455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2023/1/11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C7E3DD-B788-4878-A78B-E405D677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343837-5599-4463-BE11-64EDD4E8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04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07B607-C2E1-436E-A291-0BC2F325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5AF0537-C97D-4F64-AAF8-9EF634E87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6EA2246-FA8F-4147-B87C-E52ACB0BF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03BBBEE-6106-431E-9109-558E10ACF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F7E8884-CDE6-4782-8DE4-0879DD85A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F19793C-EF66-4BC7-8311-0E584294C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2023/1/11</a:t>
            </a:fld>
            <a:endParaRPr lang="zh-CN" alt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32F6DD-FABC-4116-8EFE-486307FF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2C47FFC-406C-4D9B-AEB0-85D67D7E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95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FA208D-3DC9-473B-ADA7-08A35C5D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EABC16A-3C38-4BD4-B9F0-155A7E74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2023/1/11</a:t>
            </a:fld>
            <a:endParaRPr lang="zh-CN" alt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E937007-E5C3-455C-8976-F0ED14F2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55D7D82-8C45-485B-ABD1-4090DC18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51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72D25C4-ABAB-4024-A2F5-D985F1AE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2023/1/11</a:t>
            </a:fld>
            <a:endParaRPr lang="zh-CN" alt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5EC9FFD-45CC-45C4-BEC6-277C9F43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B5184C4-37AD-4401-B9C1-661F64F3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4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6CB0F-AC6B-4CD1-ACD6-FFC2B85E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5DADFBE-690D-435D-A478-93939DF98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4A9D4C9-DB44-482C-B6BD-038D9A27A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ED837F-A4EE-4127-B268-E334F047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2023/1/11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DC4822-F70E-497A-B11F-30762087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59AEA7-7489-4002-AD99-DCD4945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0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53319C-3621-416F-9533-209E34CD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E5675ED-BE28-4CD4-8DBC-58F835829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8776C74-559A-4B76-801A-05777E0F9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AED6F2-CE6E-40D5-AA0A-5C8145AD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2023/1/11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FC337C3-2987-43CA-B151-417479F7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169471-2ACF-413A-B237-80F1618E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74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94E986D-81D2-4E23-AE2B-A415254B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215DECB-599F-4BD9-9FFA-A2ABEA46C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E285C6-099E-439A-8398-E4F641058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D7012-494E-46F9-98B7-80122338A741}" type="datetimeFigureOut">
              <a:rPr lang="zh-CN" altLang="en-US" smtClean="0"/>
              <a:t>2023/1/11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E44FBA-330C-4584-84D4-0BAEA5D84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0B98A9-3FF8-4F5D-8F99-7A0443844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98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1" r:id="rId12"/>
    <p:sldLayoutId id="214748370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Hussam_9595" TargetMode="External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0yHKQvfDf8sXZtg3UdHJsA/video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hyperlink" Target="https://t.me/Hussam_9595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sTIpDeXdvq8" TargetMode="External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audio" Target="../media/audio1.wav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1" Type="http://schemas.openxmlformats.org/officeDocument/2006/relationships/audio" Target="../media/audio1.wav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389925" y="2126849"/>
            <a:ext cx="8089963" cy="2400657"/>
            <a:chOff x="3291768" y="-1259445"/>
            <a:chExt cx="4989822" cy="8149783"/>
          </a:xfrm>
        </p:grpSpPr>
        <p:sp>
          <p:nvSpPr>
            <p:cNvPr id="17" name="文本框 16"/>
            <p:cNvSpPr txBox="1"/>
            <p:nvPr/>
          </p:nvSpPr>
          <p:spPr>
            <a:xfrm>
              <a:off x="3535967" y="-1259445"/>
              <a:ext cx="4745623" cy="814978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ar-SA" sz="9600" dirty="0">
                  <a:latin typeface="Sakkal Majalla" panose="02000000000000000000" pitchFamily="2" charset="-78"/>
                  <a:cs typeface="Fanan" pitchFamily="2" charset="-78"/>
                </a:rPr>
                <a:t>تقنية رقمية 1-2</a:t>
              </a:r>
              <a:br>
                <a:rPr lang="ar-SA" sz="9600" dirty="0">
                  <a:latin typeface="Sakkal Majalla" panose="02000000000000000000" pitchFamily="2" charset="-78"/>
                  <a:cs typeface="Fanan" pitchFamily="2" charset="-78"/>
                </a:rPr>
              </a:br>
              <a:endParaRPr lang="zh-CN" altLang="en-US" sz="5400" dirty="0">
                <a:latin typeface="Sakkal Majalla" panose="02000000000000000000" pitchFamily="2" charset="-78"/>
                <a:ea typeface="Montserrat" panose="00000500000000000000" charset="0"/>
                <a:cs typeface="Fanan" pitchFamily="2" charset="-78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291768" y="1990315"/>
              <a:ext cx="4745623" cy="78028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Sakkal Majalla" panose="02000000000000000000" pitchFamily="2" charset="-78"/>
                <a:ea typeface="Montserrat" panose="00000500000000000000" charset="0"/>
                <a:cs typeface="Fanan" pitchFamily="2" charset="-78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EF50005B-6367-4AFF-A327-F7D9A4C61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23" b="19591"/>
          <a:stretch/>
        </p:blipFill>
        <p:spPr>
          <a:xfrm>
            <a:off x="3792123" y="0"/>
            <a:ext cx="3681487" cy="2336572"/>
          </a:xfrm>
          <a:prstGeom prst="rect">
            <a:avLst/>
          </a:prstGeom>
        </p:spPr>
      </p:pic>
      <p:sp>
        <p:nvSpPr>
          <p:cNvPr id="9" name="文本框 16">
            <a:extLst>
              <a:ext uri="{FF2B5EF4-FFF2-40B4-BE49-F238E27FC236}">
                <a16:creationId xmlns:a16="http://schemas.microsoft.com/office/drawing/2014/main" id="{287B91DB-03C5-4FC1-B2DB-43BF61DA04EB}"/>
              </a:ext>
            </a:extLst>
          </p:cNvPr>
          <p:cNvSpPr txBox="1"/>
          <p:nvPr/>
        </p:nvSpPr>
        <p:spPr>
          <a:xfrm>
            <a:off x="1881935" y="3486923"/>
            <a:ext cx="76940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sz="4400" dirty="0">
                <a:solidFill>
                  <a:schemeClr val="accent1"/>
                </a:solidFill>
                <a:latin typeface="Sakkal Majalla" panose="02000000000000000000" pitchFamily="2" charset="-78"/>
                <a:cs typeface="Fanan" pitchFamily="2" charset="-78"/>
              </a:rPr>
              <a:t>معلم المادة / أ-حسام مساعد الثقفي </a:t>
            </a:r>
            <a:endParaRPr lang="zh-CN" altLang="en-US" sz="2000" dirty="0">
              <a:solidFill>
                <a:schemeClr val="accent1"/>
              </a:solidFill>
              <a:latin typeface="Sakkal Majalla" panose="02000000000000000000" pitchFamily="2" charset="-78"/>
              <a:ea typeface="Montserrat" panose="00000500000000000000" charset="0"/>
              <a:cs typeface="Fanan" pitchFamily="2" charset="-78"/>
            </a:endParaRPr>
          </a:p>
        </p:txBody>
      </p:sp>
      <p:pic>
        <p:nvPicPr>
          <p:cNvPr id="10" name="صورة 9" descr="Image result for telegram logo png">
            <a:hlinkClick r:id="rId4"/>
            <a:extLst>
              <a:ext uri="{FF2B5EF4-FFF2-40B4-BE49-F238E27FC236}">
                <a16:creationId xmlns:a16="http://schemas.microsoft.com/office/drawing/2014/main" id="{99277C4D-B057-49E7-8553-81ABA4F742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96" y="4449392"/>
            <a:ext cx="769441" cy="76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 descr="Image result for youtube logo png">
            <a:hlinkClick r:id="rId6"/>
            <a:extLst>
              <a:ext uri="{FF2B5EF4-FFF2-40B4-BE49-F238E27FC236}">
                <a16:creationId xmlns:a16="http://schemas.microsoft.com/office/drawing/2014/main" id="{D75897F3-000C-4AF7-8DCB-83F56E879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2" t="20453" r="-1" b="14666"/>
          <a:stretch/>
        </p:blipFill>
        <p:spPr bwMode="auto">
          <a:xfrm>
            <a:off x="5154804" y="4524641"/>
            <a:ext cx="935619" cy="577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صورة 11" descr="Image result for twitter logo png">
            <a:hlinkClick r:id="rId8"/>
            <a:extLst>
              <a:ext uri="{FF2B5EF4-FFF2-40B4-BE49-F238E27FC236}">
                <a16:creationId xmlns:a16="http://schemas.microsoft.com/office/drawing/2014/main" id="{3429B1C7-D079-43E3-A0A1-869BF9D53C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16" y="4265415"/>
            <a:ext cx="1056489" cy="1056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9C9049E0-6E7A-0ACB-C1B2-6216D387A3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307" b="37093"/>
          <a:stretch>
            <a:fillRect/>
          </a:stretch>
        </p:blipFill>
        <p:spPr>
          <a:xfrm>
            <a:off x="-11151" y="4449391"/>
            <a:ext cx="12203151" cy="240860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EA2747-3B71-9CD4-CE95-945684F09C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</a:rPr>
              <a:t>الواقع المعزز (</a:t>
            </a:r>
            <a:r>
              <a:rPr lang="en-US" sz="3600" dirty="0">
                <a:solidFill>
                  <a:schemeClr val="bg1"/>
                </a:solidFill>
                <a:cs typeface="Fanan" pitchFamily="2" charset="-78"/>
              </a:rPr>
              <a:t>Augmented Reality-AR</a:t>
            </a:r>
            <a:r>
              <a:rPr lang="ar-SA" sz="3600" dirty="0">
                <a:solidFill>
                  <a:schemeClr val="bg1"/>
                </a:solidFill>
                <a:cs typeface="Fanan" pitchFamily="2" charset="-78"/>
              </a:rPr>
              <a:t>):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FAD8388-8D5E-44AA-A680-42C5ACC2650B}"/>
              </a:ext>
            </a:extLst>
          </p:cNvPr>
          <p:cNvSpPr txBox="1"/>
          <p:nvPr/>
        </p:nvSpPr>
        <p:spPr>
          <a:xfrm>
            <a:off x="-11151" y="1217701"/>
            <a:ext cx="12203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الواقع المعزز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هي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تقنية تعتمد على </a:t>
            </a:r>
            <a:r>
              <a:rPr lang="ar-EG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جلب العناصر المصممة بالحاسب، ودمجها مع البيئة الواقعية</a:t>
            </a:r>
            <a:r>
              <a:rPr lang="ar-SA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BE33176-0E1D-4877-AB7C-5B1795285173}"/>
              </a:ext>
            </a:extLst>
          </p:cNvPr>
          <p:cNvSpPr txBox="1"/>
          <p:nvPr/>
        </p:nvSpPr>
        <p:spPr>
          <a:xfrm>
            <a:off x="0" y="1753039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ظهرت </a:t>
            </a:r>
            <a:r>
              <a:rPr lang="ar-SA" sz="2800" dirty="0">
                <a:solidFill>
                  <a:srgbClr val="006D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لعبة "</a:t>
            </a:r>
            <a:r>
              <a:rPr lang="ar-SA" sz="2800" dirty="0" err="1">
                <a:solidFill>
                  <a:srgbClr val="006D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بوكيمون</a:t>
            </a:r>
            <a:r>
              <a:rPr lang="ar-SA" sz="2800" dirty="0">
                <a:solidFill>
                  <a:srgbClr val="006D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جو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" (</a:t>
            </a:r>
            <a:r>
              <a:rPr lang="en-US" u="sng" dirty="0" err="1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Pokemone</a:t>
            </a:r>
            <a:r>
              <a:rPr lang="en-US" u="sng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Go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كأول لعبة </a:t>
            </a:r>
            <a:r>
              <a:rPr lang="ar-SA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تطبق مفهوم الواقع المعزز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في عام 2016م .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26E413B-EA79-435E-9442-918E9873B522}"/>
              </a:ext>
            </a:extLst>
          </p:cNvPr>
          <p:cNvSpPr txBox="1"/>
          <p:nvPr/>
        </p:nvSpPr>
        <p:spPr>
          <a:xfrm>
            <a:off x="-19422" y="2316043"/>
            <a:ext cx="122031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0" indent="-271463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من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العوائق التي تواجه تقنية الواقع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المعزز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: </a:t>
            </a:r>
            <a:r>
              <a:rPr lang="ar-EG" sz="2800" dirty="0">
                <a:solidFill>
                  <a:srgbClr val="D458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المشاكل التقنية المتعلقة بالحصول على صورة جيدة</a:t>
            </a:r>
            <a:r>
              <a:rPr lang="ar-SA" sz="2800" dirty="0">
                <a:solidFill>
                  <a:srgbClr val="D458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</a:t>
            </a:r>
            <a:r>
              <a:rPr lang="ar-EG" sz="2800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جنب التشتت</a:t>
            </a:r>
            <a:r>
              <a:rPr lang="ar-SA" sz="2800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العمل في ظروف الإضاءة المختلفة</a:t>
            </a:r>
            <a:r>
              <a:rPr lang="ar-SA" sz="28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القدرة على تمييز الأشياء والأشخاص</a:t>
            </a:r>
            <a:r>
              <a:rPr lang="ar-SA" sz="28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 </a:t>
            </a:r>
          </a:p>
        </p:txBody>
      </p:sp>
      <p:pic>
        <p:nvPicPr>
          <p:cNvPr id="19" name="Picture 2" descr="Augmented Reality قائمة لأفضل 20 تطبيقا للواقع الافتراضي - مجلتك المعمارية">
            <a:extLst>
              <a:ext uri="{FF2B5EF4-FFF2-40B4-BE49-F238E27FC236}">
                <a16:creationId xmlns:a16="http://schemas.microsoft.com/office/drawing/2014/main" id="{FD562E83-6D3B-4BF5-B67B-A02748719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19" y="3543878"/>
            <a:ext cx="4804855" cy="2528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6" name="Picture 4" descr="الواقع المعزّز: سحر التكنولوجيا الجديد.. ماذا تعرف عن هذه التقنية؟ | حفريات">
            <a:extLst>
              <a:ext uri="{FF2B5EF4-FFF2-40B4-BE49-F238E27FC236}">
                <a16:creationId xmlns:a16="http://schemas.microsoft.com/office/drawing/2014/main" id="{EEF14030-1E1C-48B6-A8A7-6824105F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170" y="3530359"/>
            <a:ext cx="4804855" cy="2542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D06385E-68F0-53F4-29C7-EE98C39C7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11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5134708"/>
            <a:ext cx="12203151" cy="1723291"/>
          </a:xfrm>
          <a:prstGeom prst="rect">
            <a:avLst/>
          </a:prstGeom>
        </p:spPr>
      </p:pic>
      <p:pic>
        <p:nvPicPr>
          <p:cNvPr id="6" name="Picture 4" descr="ما هو الواقع الإفتراضي، الواقع المعزز و الواقع المُختلط ؟ و ما الفرق بين كل  صنف ؟ (VR – AR – MR) – التجربة البصرية الواقع الافتراضي والواقع المعزز">
            <a:extLst>
              <a:ext uri="{FF2B5EF4-FFF2-40B4-BE49-F238E27FC236}">
                <a16:creationId xmlns:a16="http://schemas.microsoft.com/office/drawing/2014/main" id="{A345239B-4F4D-47B9-A42A-4E4CB943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395" y="175865"/>
            <a:ext cx="9395209" cy="3894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962FF8F-7953-48EB-A453-52EEFCC00587}"/>
              </a:ext>
            </a:extLst>
          </p:cNvPr>
          <p:cNvSpPr/>
          <p:nvPr/>
        </p:nvSpPr>
        <p:spPr>
          <a:xfrm>
            <a:off x="1318008" y="4240838"/>
            <a:ext cx="9475596" cy="106468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lnSpc>
                <a:spcPct val="150000"/>
              </a:lnSpc>
            </a:pPr>
            <a:r>
              <a:rPr lang="ar-SA" sz="3600" dirty="0">
                <a:solidFill>
                  <a:srgbClr val="FF0000"/>
                </a:solidFill>
                <a:cs typeface="Fanan" pitchFamily="2" charset="-78"/>
              </a:rPr>
              <a:t>ما الفرق بين الواقع المختلط والواقع المعزز والواقع الافتراضي ؟!</a:t>
            </a:r>
          </a:p>
        </p:txBody>
      </p:sp>
    </p:spTree>
    <p:extLst>
      <p:ext uri="{BB962C8B-B14F-4D97-AF65-F5344CB8AC3E}">
        <p14:creationId xmlns:p14="http://schemas.microsoft.com/office/powerpoint/2010/main" val="396175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6229665"/>
            <a:ext cx="12203151" cy="62622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</a:rPr>
              <a:t>الفرق بين الواقع الافتراضي والمعزز والمختلط :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6E95E71-889D-4E61-8BD3-FEEB883406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b="5140"/>
          <a:stretch/>
        </p:blipFill>
        <p:spPr>
          <a:xfrm>
            <a:off x="622998" y="1201975"/>
            <a:ext cx="10770889" cy="483708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2181C29-CEFD-CCC5-AC05-8057B29E7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7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0A4BDB3-044D-414E-BF0F-0E92CBC7DF1D}"/>
              </a:ext>
            </a:extLst>
          </p:cNvPr>
          <p:cNvSpPr/>
          <p:nvPr/>
        </p:nvSpPr>
        <p:spPr>
          <a:xfrm>
            <a:off x="281354" y="2646058"/>
            <a:ext cx="11671595" cy="29240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800" dirty="0">
                <a:solidFill>
                  <a:srgbClr val="002060"/>
                </a:solidFill>
                <a:cs typeface="Fanan" pitchFamily="2" charset="-78"/>
              </a:rPr>
              <a:t>ما هي تقنية نظارة مايكروسوفت </a:t>
            </a:r>
            <a:r>
              <a:rPr lang="ar-SA" sz="2800" dirty="0" err="1">
                <a:solidFill>
                  <a:srgbClr val="002060"/>
                </a:solidFill>
                <a:cs typeface="Fanan" pitchFamily="2" charset="-78"/>
              </a:rPr>
              <a:t>هولولنز</a:t>
            </a:r>
            <a:r>
              <a:rPr lang="ar-SA" sz="2800" dirty="0">
                <a:solidFill>
                  <a:srgbClr val="002060"/>
                </a:solidFill>
                <a:cs typeface="Fanan" pitchFamily="2" charset="-78"/>
              </a:rPr>
              <a:t> (</a:t>
            </a:r>
            <a:r>
              <a:rPr lang="en-US" sz="2800" dirty="0" err="1">
                <a:solidFill>
                  <a:srgbClr val="002060"/>
                </a:solidFill>
                <a:cs typeface="Fanan" pitchFamily="2" charset="-78"/>
              </a:rPr>
              <a:t>Hololens</a:t>
            </a:r>
            <a:r>
              <a:rPr lang="ar-SA" sz="2800" dirty="0">
                <a:solidFill>
                  <a:srgbClr val="002060"/>
                </a:solidFill>
                <a:cs typeface="Fanan" pitchFamily="2" charset="-78"/>
              </a:rPr>
              <a:t>) ؟!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800" dirty="0">
                <a:solidFill>
                  <a:srgbClr val="002060"/>
                </a:solidFill>
                <a:cs typeface="Fanan" pitchFamily="2" charset="-78"/>
              </a:rPr>
              <a:t>ما هي المجالات التي يمكن ان نستخدم فيها النظارة ؟!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800" dirty="0">
                <a:solidFill>
                  <a:srgbClr val="002060"/>
                </a:solidFill>
                <a:cs typeface="Fanan" pitchFamily="2" charset="-78"/>
              </a:rPr>
              <a:t>هل النظارة متوافقة مع تطبيقات ويندوز 10 ؟!</a:t>
            </a:r>
            <a:endParaRPr lang="ar-SA" dirty="0">
              <a:solidFill>
                <a:srgbClr val="C00000"/>
              </a:solidFill>
              <a:cs typeface="Fanan" pitchFamily="2" charset="-78"/>
            </a:endParaRPr>
          </a:p>
          <a:p>
            <a:pPr algn="ctr">
              <a:lnSpc>
                <a:spcPct val="150000"/>
              </a:lnSpc>
            </a:pPr>
            <a:endParaRPr lang="ar-SA" sz="2800" dirty="0">
              <a:cs typeface="Fanan" pitchFamily="2" charset="-78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5727560"/>
            <a:ext cx="12203151" cy="1130441"/>
          </a:xfrm>
          <a:prstGeom prst="rect">
            <a:avLst/>
          </a:prstGeom>
        </p:spPr>
      </p:pic>
      <p:graphicFrame>
        <p:nvGraphicFramePr>
          <p:cNvPr id="33" name="جدول 32">
            <a:extLst>
              <a:ext uri="{FF2B5EF4-FFF2-40B4-BE49-F238E27FC236}">
                <a16:creationId xmlns:a16="http://schemas.microsoft.com/office/drawing/2014/main" id="{036BD38B-2C06-49C5-853D-D6C2E7187180}"/>
              </a:ext>
            </a:extLst>
          </p:cNvPr>
          <p:cNvGraphicFramePr>
            <a:graphicFrameLocks noGrp="1"/>
          </p:cNvGraphicFramePr>
          <p:nvPr/>
        </p:nvGraphicFramePr>
        <p:xfrm>
          <a:off x="281354" y="190204"/>
          <a:ext cx="11671595" cy="2298404"/>
        </p:xfrm>
        <a:graphic>
          <a:graphicData uri="http://schemas.openxmlformats.org/drawingml/2006/table">
            <a:tbl>
              <a:tblPr rtl="1" firstRow="1" bandRow="1">
                <a:tableStyleId>{FABFCF23-3B69-468F-B69F-88F6DE6A72F2}</a:tableStyleId>
              </a:tblPr>
              <a:tblGrid>
                <a:gridCol w="2603887">
                  <a:extLst>
                    <a:ext uri="{9D8B030D-6E8A-4147-A177-3AD203B41FA5}">
                      <a16:colId xmlns:a16="http://schemas.microsoft.com/office/drawing/2014/main" val="2598464030"/>
                    </a:ext>
                  </a:extLst>
                </a:gridCol>
                <a:gridCol w="5882381">
                  <a:extLst>
                    <a:ext uri="{9D8B030D-6E8A-4147-A177-3AD203B41FA5}">
                      <a16:colId xmlns:a16="http://schemas.microsoft.com/office/drawing/2014/main" val="4014821178"/>
                    </a:ext>
                  </a:extLst>
                </a:gridCol>
                <a:gridCol w="1222774">
                  <a:extLst>
                    <a:ext uri="{9D8B030D-6E8A-4147-A177-3AD203B41FA5}">
                      <a16:colId xmlns:a16="http://schemas.microsoft.com/office/drawing/2014/main" val="1900209592"/>
                    </a:ext>
                  </a:extLst>
                </a:gridCol>
                <a:gridCol w="1962553">
                  <a:extLst>
                    <a:ext uri="{9D8B030D-6E8A-4147-A177-3AD203B41FA5}">
                      <a16:colId xmlns:a16="http://schemas.microsoft.com/office/drawing/2014/main" val="1270679293"/>
                    </a:ext>
                  </a:extLst>
                </a:gridCol>
              </a:tblGrid>
              <a:tr h="300783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رقم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1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موضوع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تهيئة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283921535"/>
                  </a:ext>
                </a:extLst>
              </a:tr>
              <a:tr h="300783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مدة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5 دقائق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نوع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جماعي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365642826"/>
                  </a:ext>
                </a:extLst>
              </a:tr>
              <a:tr h="1292684"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0" dirty="0">
                          <a:solidFill>
                            <a:srgbClr val="0099A9"/>
                          </a:solidFill>
                          <a:cs typeface="Fanan" pitchFamily="2" charset="-78"/>
                        </a:rPr>
                        <a:t>شاهد مقطع الفيديو القادم جيداً وأجب عن الأسئلة التالية ثم ناقشها مع افراد مجموعتك : </a:t>
                      </a: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95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12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07" b="37093"/>
          <a:stretch>
            <a:fillRect/>
          </a:stretch>
        </p:blipFill>
        <p:spPr>
          <a:xfrm>
            <a:off x="-11151" y="5823020"/>
            <a:ext cx="12203151" cy="1034979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8447E060-C3B3-4F42-B60E-D6E6D3563CA6}"/>
              </a:ext>
            </a:extLst>
          </p:cNvPr>
          <p:cNvSpPr/>
          <p:nvPr/>
        </p:nvSpPr>
        <p:spPr>
          <a:xfrm>
            <a:off x="4371033" y="228696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</a:rPr>
              <a:t>فيديو عن نظارة مايكروسوفت </a:t>
            </a:r>
            <a:r>
              <a:rPr lang="ar-SA" sz="3600" dirty="0" err="1">
                <a:solidFill>
                  <a:schemeClr val="bg1"/>
                </a:solidFill>
                <a:cs typeface="Fanan" pitchFamily="2" charset="-78"/>
              </a:rPr>
              <a:t>هولولنز</a:t>
            </a:r>
            <a:r>
              <a:rPr lang="ar-SA" sz="3600" dirty="0">
                <a:solidFill>
                  <a:schemeClr val="bg1"/>
                </a:solidFill>
                <a:cs typeface="Fanan" pitchFamily="2" charset="-78"/>
              </a:rPr>
              <a:t>: </a:t>
            </a:r>
          </a:p>
        </p:txBody>
      </p:sp>
      <p:pic>
        <p:nvPicPr>
          <p:cNvPr id="3" name="X2Download.com-#شيء_تك_ نظرة على نظارة مايكروسوفت HoloLens-(1080p)">
            <a:hlinkClick r:id="" action="ppaction://media"/>
            <a:extLst>
              <a:ext uri="{FF2B5EF4-FFF2-40B4-BE49-F238E27FC236}">
                <a16:creationId xmlns:a16="http://schemas.microsoft.com/office/drawing/2014/main" id="{B37A5482-9806-4A3D-AFF7-FE1C9E896F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7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402" y="1004835"/>
            <a:ext cx="11716378" cy="5225143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14445EF-0F93-CF4C-C0EF-0FE35D755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</a:rPr>
              <a:t>نظارة مايكروسوفت </a:t>
            </a:r>
            <a:r>
              <a:rPr lang="ar-SA" sz="3600" dirty="0" err="1">
                <a:solidFill>
                  <a:schemeClr val="bg1"/>
                </a:solidFill>
                <a:cs typeface="Fanan" pitchFamily="2" charset="-78"/>
              </a:rPr>
              <a:t>هولولنز</a:t>
            </a:r>
            <a:r>
              <a:rPr lang="ar-SA" sz="3600" dirty="0">
                <a:solidFill>
                  <a:schemeClr val="bg1"/>
                </a:solidFill>
                <a:cs typeface="Fanan" pitchFamily="2" charset="-78"/>
              </a:rPr>
              <a:t> (</a:t>
            </a:r>
            <a:r>
              <a:rPr lang="en-US" sz="3600" dirty="0" err="1">
                <a:solidFill>
                  <a:schemeClr val="bg1"/>
                </a:solidFill>
                <a:cs typeface="Fanan" pitchFamily="2" charset="-78"/>
              </a:rPr>
              <a:t>Hololens</a:t>
            </a:r>
            <a:r>
              <a:rPr lang="ar-SA" sz="3600" dirty="0">
                <a:solidFill>
                  <a:schemeClr val="bg1"/>
                </a:solidFill>
                <a:cs typeface="Fanan" pitchFamily="2" charset="-78"/>
              </a:rPr>
              <a:t>) :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EA4E239-84A2-4909-B354-C7F05E6721CB}"/>
              </a:ext>
            </a:extLst>
          </p:cNvPr>
          <p:cNvSpPr txBox="1"/>
          <p:nvPr/>
        </p:nvSpPr>
        <p:spPr>
          <a:xfrm>
            <a:off x="-19421" y="1031651"/>
            <a:ext cx="122031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0" indent="-271463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تقنية </a:t>
            </a:r>
            <a:r>
              <a:rPr lang="ar-EG" sz="2800" dirty="0" err="1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هولولنز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(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HoloLens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هي </a:t>
            </a:r>
            <a:r>
              <a:rPr lang="ar-EG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شكل مح</a:t>
            </a:r>
            <a:r>
              <a:rPr lang="ar-SA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س</a:t>
            </a:r>
            <a:r>
              <a:rPr lang="ar-EG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ن من الواقع المعزز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يتميز باحتواء النظارة على نظام حاسب تشغيلي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مما يمنحها </a:t>
            </a:r>
            <a:r>
              <a:rPr lang="ar-EG" sz="2800" dirty="0">
                <a:solidFill>
                  <a:srgbClr val="006D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إمكانية إجراء العمليات الحسابية المعقدة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والعرض </a:t>
            </a:r>
            <a:r>
              <a:rPr lang="ar-EG" sz="2800" dirty="0">
                <a:solidFill>
                  <a:srgbClr val="D815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ثلاثي الأبعاد للصور</a:t>
            </a:r>
            <a:r>
              <a:rPr lang="ar-SA" sz="2800" dirty="0">
                <a:solidFill>
                  <a:srgbClr val="D815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  <a:endParaRPr lang="ar-EG" sz="2800" dirty="0">
              <a:solidFill>
                <a:srgbClr val="0099A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C693F89-B325-4D54-A52F-75B8FB9373ED}"/>
              </a:ext>
            </a:extLst>
          </p:cNvPr>
          <p:cNvSpPr txBox="1"/>
          <p:nvPr/>
        </p:nvSpPr>
        <p:spPr>
          <a:xfrm>
            <a:off x="-19421" y="1934327"/>
            <a:ext cx="122114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يمكن لمستخدم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النظارة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solidFill>
                  <a:srgbClr val="EA5E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الحركة بحرية في أنحاء الغرفة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للحصول على تجربة افتراضية مثيرة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بينما </a:t>
            </a:r>
            <a:r>
              <a:rPr lang="ar-EG" sz="28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نظارات الواقع الافتراضي الأخرى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تتيح التنقل </a:t>
            </a:r>
            <a:r>
              <a:rPr lang="ar-EG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باستخدام جهاز التحكم اليدوي</a:t>
            </a:r>
            <a:r>
              <a:rPr lang="ar-SA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1DC1DC5-0C49-43F1-A1D9-CFC006C36E3E}"/>
              </a:ext>
            </a:extLst>
          </p:cNvPr>
          <p:cNvSpPr txBox="1"/>
          <p:nvPr/>
        </p:nvSpPr>
        <p:spPr>
          <a:xfrm>
            <a:off x="0" y="2856397"/>
            <a:ext cx="121837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0" indent="-271463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تتمثل </a:t>
            </a:r>
            <a:r>
              <a:rPr lang="ar-EG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السمة الرئيسة في هذه التقنية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في إتاحة التفاعل الفوري بين </a:t>
            </a:r>
            <a:r>
              <a:rPr lang="ar-EG" sz="2800" dirty="0">
                <a:solidFill>
                  <a:srgbClr val="006D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المحتوى الرقمي ومحتوى العالم</a:t>
            </a:r>
            <a:r>
              <a:rPr lang="ar-SA" sz="2800" dirty="0">
                <a:solidFill>
                  <a:srgbClr val="006D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solidFill>
                  <a:srgbClr val="006D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الحقيقي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  <a:endParaRPr lang="ar-SA" sz="28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pic>
        <p:nvPicPr>
          <p:cNvPr id="17" name="Picture 6" descr="お知らせ】横河レンタ・リースと Microsoft HoloLens 認定レンタルパートナー契約を締結！10月25日よりレンタルサービスを提供開始！！  - Windows Blog for Japan">
            <a:extLst>
              <a:ext uri="{FF2B5EF4-FFF2-40B4-BE49-F238E27FC236}">
                <a16:creationId xmlns:a16="http://schemas.microsoft.com/office/drawing/2014/main" id="{FC53DACE-E98B-4035-8763-6B7CE9003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5" t="12001" r="7250" b="16829"/>
          <a:stretch/>
        </p:blipFill>
        <p:spPr bwMode="auto">
          <a:xfrm>
            <a:off x="1127817" y="3524220"/>
            <a:ext cx="4804855" cy="2542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6" name="Picture 2" descr="Microsoft تستعرض طريقة عمل نظارة HoloLens مع نظام Windows 10 في فيديو جديد  - سعودي جيمر">
            <a:extLst>
              <a:ext uri="{FF2B5EF4-FFF2-40B4-BE49-F238E27FC236}">
                <a16:creationId xmlns:a16="http://schemas.microsoft.com/office/drawing/2014/main" id="{F007EF3A-D355-4824-9ED9-9131ADAB0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30" y="3535525"/>
            <a:ext cx="4804855" cy="2579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02F7A5A-A822-97D3-794B-2EC8DD1BCF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44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>
            <a:extLst>
              <a:ext uri="{FF2B5EF4-FFF2-40B4-BE49-F238E27FC236}">
                <a16:creationId xmlns:a16="http://schemas.microsoft.com/office/drawing/2014/main" id="{07E992E9-C4B5-4331-AC06-AF85DF5BD87C}"/>
              </a:ext>
            </a:extLst>
          </p:cNvPr>
          <p:cNvSpPr txBox="1">
            <a:spLocks/>
          </p:cNvSpPr>
          <p:nvPr/>
        </p:nvSpPr>
        <p:spPr>
          <a:xfrm>
            <a:off x="0" y="5265780"/>
            <a:ext cx="12192000" cy="831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b="1" dirty="0"/>
              <a:t>على ماذا تدل الصور التي أمامك ؟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ECDE02D2-8C47-45D4-AFA8-F9186F8D0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22302" y="6097692"/>
            <a:ext cx="12203151" cy="760309"/>
          </a:xfrm>
          <a:prstGeom prst="rect">
            <a:avLst/>
          </a:prstGeom>
        </p:spPr>
      </p:pic>
      <p:pic>
        <p:nvPicPr>
          <p:cNvPr id="2" name="صورة 1" descr="Google-Drive.png">
            <a:extLst>
              <a:ext uri="{FF2B5EF4-FFF2-40B4-BE49-F238E27FC236}">
                <a16:creationId xmlns:a16="http://schemas.microsoft.com/office/drawing/2014/main" id="{01AAC646-98C8-4BE1-9761-8AAA31B83DE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1429" y="182828"/>
            <a:ext cx="3896060" cy="2299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 descr="onedrive-microsoft-598x337.jpg">
            <a:extLst>
              <a:ext uri="{FF2B5EF4-FFF2-40B4-BE49-F238E27FC236}">
                <a16:creationId xmlns:a16="http://schemas.microsoft.com/office/drawing/2014/main" id="{C847EA77-794A-43AD-BDED-4A4781143E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1221" y="2603270"/>
            <a:ext cx="3721639" cy="2541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 descr="iCloud-Drive1.jpg">
            <a:extLst>
              <a:ext uri="{FF2B5EF4-FFF2-40B4-BE49-F238E27FC236}">
                <a16:creationId xmlns:a16="http://schemas.microsoft.com/office/drawing/2014/main" id="{07DCBFCB-CB8D-4AA3-92C2-421566CCA26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42021" y="2618720"/>
            <a:ext cx="3896060" cy="2526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2" name="Picture 2" descr="How to Fix iCloud Drive stuck at Uploading in Mac | sleon productions">
            <a:extLst>
              <a:ext uri="{FF2B5EF4-FFF2-40B4-BE49-F238E27FC236}">
                <a16:creationId xmlns:a16="http://schemas.microsoft.com/office/drawing/2014/main" id="{648C622E-FC02-4F25-A2B1-D56E46368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4" y="182828"/>
            <a:ext cx="3721639" cy="2299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Dropbox Sub-Folders - UpdraftPlus">
            <a:extLst>
              <a:ext uri="{FF2B5EF4-FFF2-40B4-BE49-F238E27FC236}">
                <a16:creationId xmlns:a16="http://schemas.microsoft.com/office/drawing/2014/main" id="{1979693C-AC9E-40B4-8C74-EBC998519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2" y="2618720"/>
            <a:ext cx="3721638" cy="2526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Amazon Cloud Drive adds new native Dropbox-like sync feature | AFTVnews">
            <a:extLst>
              <a:ext uri="{FF2B5EF4-FFF2-40B4-BE49-F238E27FC236}">
                <a16:creationId xmlns:a16="http://schemas.microsoft.com/office/drawing/2014/main" id="{CE21B838-8820-4C7B-B057-045225E1B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22" y="182828"/>
            <a:ext cx="3751158" cy="2299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09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3200" dirty="0">
                <a:solidFill>
                  <a:schemeClr val="bg1"/>
                </a:solidFill>
                <a:cs typeface="Fanan" pitchFamily="2" charset="-78"/>
              </a:rPr>
              <a:t>الحوسبة السحابية </a:t>
            </a:r>
            <a:r>
              <a:rPr lang="en-US" sz="3200" dirty="0">
                <a:solidFill>
                  <a:schemeClr val="bg1"/>
                </a:solidFill>
                <a:cs typeface="Fanan" pitchFamily="2" charset="-78"/>
              </a:rPr>
              <a:t>(Cloud Computing)</a:t>
            </a:r>
            <a:endParaRPr kumimoji="0" lang="ar-SA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5C704D6-A6EF-4F77-8C40-3F9181D1BE86}"/>
              </a:ext>
            </a:extLst>
          </p:cNvPr>
          <p:cNvSpPr txBox="1"/>
          <p:nvPr/>
        </p:nvSpPr>
        <p:spPr>
          <a:xfrm>
            <a:off x="-19419" y="1018950"/>
            <a:ext cx="12203150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SY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يشير مصطلح " </a:t>
            </a:r>
            <a:r>
              <a:rPr lang="ar-SY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الحوسبة السحابية</a:t>
            </a:r>
            <a:r>
              <a:rPr lang="ar-SY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" إلى </a:t>
            </a:r>
            <a:r>
              <a:rPr lang="ar-SY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توفير موارد تقنية المعلومات حسب الطلب عبر الانترنت</a:t>
            </a:r>
            <a:r>
              <a:rPr lang="ar-SA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وهذه الموارد هي :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Y" sz="2800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التطبيقات</a:t>
            </a:r>
            <a:r>
              <a:rPr lang="ar-SY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و </a:t>
            </a:r>
            <a:r>
              <a:rPr lang="ar-SY" sz="2800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تخزين البيانات</a:t>
            </a:r>
            <a:r>
              <a:rPr lang="ar-SY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و </a:t>
            </a:r>
            <a:r>
              <a:rPr lang="ar-SY" sz="2800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الخوادم المادية أو الافتراضية</a:t>
            </a:r>
            <a:r>
              <a:rPr lang="ar-SY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و </a:t>
            </a:r>
            <a:r>
              <a:rPr lang="ar-SY" sz="2800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أدوات التطوير</a:t>
            </a:r>
            <a:r>
              <a:rPr lang="ar-SY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و </a:t>
            </a:r>
            <a:r>
              <a:rPr lang="ar-SY" sz="2800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إمكانيات الشبكات</a:t>
            </a:r>
            <a:r>
              <a:rPr lang="ar-SA" sz="2800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  <a:r>
              <a:rPr lang="ar-SY" sz="2800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endParaRPr lang="en-SA" sz="2800" dirty="0">
              <a:solidFill>
                <a:srgbClr val="0099A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BC8B86-0A0A-4F66-8CA1-B5458A51DFD1}"/>
              </a:ext>
            </a:extLst>
          </p:cNvPr>
          <p:cNvSpPr txBox="1"/>
          <p:nvPr/>
        </p:nvSpPr>
        <p:spPr>
          <a:xfrm>
            <a:off x="-11151" y="2016842"/>
            <a:ext cx="12194881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solidFill>
                  <a:srgbClr val="F67C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تعد خيارا شائعا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للأشخاص والشركات لأنها توفر </a:t>
            </a:r>
            <a:r>
              <a:rPr lang="ar-EG" sz="28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ابتكارا أسرع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</a:t>
            </a:r>
            <a:r>
              <a:rPr lang="ar-EG" sz="28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موارد مرنة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</a:t>
            </a:r>
            <a:r>
              <a:rPr lang="ar-EG" sz="28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اقتصاديات في الحجم</a:t>
            </a:r>
            <a:r>
              <a:rPr lang="ar-SA" sz="28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A70A82B-77A8-4128-BCED-54642BA5BF37}"/>
              </a:ext>
            </a:extLst>
          </p:cNvPr>
          <p:cNvSpPr txBox="1"/>
          <p:nvPr/>
        </p:nvSpPr>
        <p:spPr>
          <a:xfrm>
            <a:off x="-19419" y="2513535"/>
            <a:ext cx="12203150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أصبحنا نستخدم عدة أجهزة خلال حياتنا اليومية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وهذه </a:t>
            </a:r>
            <a:r>
              <a:rPr lang="ar-SA" sz="2800" dirty="0">
                <a:solidFill>
                  <a:srgbClr val="D815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الأجهزة باتت تخزن البيانات على </a:t>
            </a:r>
            <a:r>
              <a:rPr lang="ar-EG" sz="2800" dirty="0">
                <a:solidFill>
                  <a:srgbClr val="D815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تطبيقات التخزين السحابي المختلفة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مثل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: </a:t>
            </a:r>
            <a:r>
              <a:rPr lang="ar-EG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دروب بوكس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ومايكروسوفت </a:t>
            </a:r>
            <a:r>
              <a:rPr lang="ar-EG" sz="28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ون</a:t>
            </a:r>
            <a:r>
              <a:rPr lang="ar-EG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درايف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</a:t>
            </a:r>
            <a:r>
              <a:rPr lang="ar-EG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وأبل </a:t>
            </a:r>
            <a:r>
              <a:rPr lang="ar-EG" sz="28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آي</a:t>
            </a:r>
            <a:r>
              <a:rPr lang="ar-EG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كلاود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جوجل درايف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pic>
        <p:nvPicPr>
          <p:cNvPr id="16" name="Picture 2" descr="أبرز 15 تطبيقا للحوسبة السحابية في 2020">
            <a:extLst>
              <a:ext uri="{FF2B5EF4-FFF2-40B4-BE49-F238E27FC236}">
                <a16:creationId xmlns:a16="http://schemas.microsoft.com/office/drawing/2014/main" id="{C2159641-8338-4756-8D92-25A51D643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54" y="3660124"/>
            <a:ext cx="4804855" cy="2541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172" name="Picture 4" descr="أفضل لغات البرمجة التي يتم استخدامها في مجال الحوسبة السحابية – e3arabi –  إي عربي">
            <a:extLst>
              <a:ext uri="{FF2B5EF4-FFF2-40B4-BE49-F238E27FC236}">
                <a16:creationId xmlns:a16="http://schemas.microsoft.com/office/drawing/2014/main" id="{ADD01C36-3671-43FE-A242-0BAE2B557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103" y="3660124"/>
            <a:ext cx="4804854" cy="2541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E78699A-97E5-F7B5-1C04-D5E855059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83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6199832"/>
            <a:ext cx="12203151" cy="65816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04D481F-2B09-4F36-A6F3-AD19ADB446CF}"/>
              </a:ext>
            </a:extLst>
          </p:cNvPr>
          <p:cNvSpPr/>
          <p:nvPr/>
        </p:nvSpPr>
        <p:spPr>
          <a:xfrm>
            <a:off x="280804" y="286611"/>
            <a:ext cx="8671726" cy="120077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3600" dirty="0">
                <a:solidFill>
                  <a:schemeClr val="tx2">
                    <a:lumMod val="50000"/>
                  </a:schemeClr>
                </a:solidFill>
                <a:cs typeface="Fanan" pitchFamily="2" charset="-78"/>
              </a:rPr>
              <a:t>كيف غيرت الحوسبة السحابية بيئة تقنية المعلومات؟</a:t>
            </a:r>
          </a:p>
        </p:txBody>
      </p:sp>
      <p:pic>
        <p:nvPicPr>
          <p:cNvPr id="1028" name="Picture 4" descr="الغاز حسابية للاذكياء مع الحل لتختبر مستواك |">
            <a:extLst>
              <a:ext uri="{FF2B5EF4-FFF2-40B4-BE49-F238E27FC236}">
                <a16:creationId xmlns:a16="http://schemas.microsoft.com/office/drawing/2014/main" id="{D9483185-C8DF-4A7A-BB9F-C7635AB54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911" y="1065358"/>
            <a:ext cx="2304693" cy="36475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ABB6F67B-6381-41F3-A484-7D362576AA4D}"/>
              </a:ext>
            </a:extLst>
          </p:cNvPr>
          <p:cNvSpPr/>
          <p:nvPr/>
        </p:nvSpPr>
        <p:spPr>
          <a:xfrm>
            <a:off x="280804" y="1832376"/>
            <a:ext cx="8671726" cy="120077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3600" dirty="0">
                <a:solidFill>
                  <a:schemeClr val="tx2">
                    <a:lumMod val="50000"/>
                  </a:schemeClr>
                </a:solidFill>
                <a:cs typeface="Fanan" pitchFamily="2" charset="-78"/>
              </a:rPr>
              <a:t>ما هي المخاطر الأمنية الرئيسة للحوسبة السحابية ؟</a:t>
            </a:r>
          </a:p>
        </p:txBody>
      </p:sp>
      <p:pic>
        <p:nvPicPr>
          <p:cNvPr id="8194" name="Picture 2" descr="كيف تساعدك الحوسبة السحابية في التعلم ؟ - مجله سيرتفايند">
            <a:extLst>
              <a:ext uri="{FF2B5EF4-FFF2-40B4-BE49-F238E27FC236}">
                <a16:creationId xmlns:a16="http://schemas.microsoft.com/office/drawing/2014/main" id="{183FB0CD-1B82-4A46-AB76-F58BC8147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5" y="3311165"/>
            <a:ext cx="3801416" cy="2537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الحوسبة السحابيّة | مبادرة العطاء الرقمي">
            <a:extLst>
              <a:ext uri="{FF2B5EF4-FFF2-40B4-BE49-F238E27FC236}">
                <a16:creationId xmlns:a16="http://schemas.microsoft.com/office/drawing/2014/main" id="{7F728573-1535-4DC5-B3C8-E697044F9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17" y="3311165"/>
            <a:ext cx="3801416" cy="2537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4102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Y" sz="3200" dirty="0">
                <a:solidFill>
                  <a:schemeClr val="bg1"/>
                </a:solidFill>
                <a:latin typeface="Times New Roman" panose="02020603050405020304" pitchFamily="18" charset="0"/>
                <a:cs typeface="Fanan" pitchFamily="2" charset="-78"/>
              </a:rPr>
              <a:t>كيف غيَّرت الحوسبة السحابية بيئة تقنية المعلومات؟</a:t>
            </a:r>
            <a:endParaRPr lang="en-SA" sz="3200" dirty="0">
              <a:solidFill>
                <a:schemeClr val="bg1"/>
              </a:solidFill>
              <a:latin typeface="Times New Roman" panose="02020603050405020304" pitchFamily="18" charset="0"/>
              <a:cs typeface="Fanan" pitchFamily="2" charset="-78"/>
            </a:endParaRPr>
          </a:p>
        </p:txBody>
      </p:sp>
      <p:graphicFrame>
        <p:nvGraphicFramePr>
          <p:cNvPr id="9" name="رسم تخطيطي 8">
            <a:extLst>
              <a:ext uri="{FF2B5EF4-FFF2-40B4-BE49-F238E27FC236}">
                <a16:creationId xmlns:a16="http://schemas.microsoft.com/office/drawing/2014/main" id="{4F7C392D-8CCD-4109-B0FD-F5B723FD35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8058990"/>
              </p:ext>
            </p:extLst>
          </p:nvPr>
        </p:nvGraphicFramePr>
        <p:xfrm>
          <a:off x="592853" y="1256044"/>
          <a:ext cx="11334540" cy="4550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مستطيل 2">
            <a:extLst>
              <a:ext uri="{FF2B5EF4-FFF2-40B4-BE49-F238E27FC236}">
                <a16:creationId xmlns:a16="http://schemas.microsoft.com/office/drawing/2014/main" id="{63BBBC73-B8DC-4B47-98B0-9B75DFC55676}"/>
              </a:ext>
            </a:extLst>
          </p:cNvPr>
          <p:cNvSpPr/>
          <p:nvPr/>
        </p:nvSpPr>
        <p:spPr>
          <a:xfrm>
            <a:off x="11050600" y="1520372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DD006D4-1CF3-4125-954B-D08F8FA72284}"/>
              </a:ext>
            </a:extLst>
          </p:cNvPr>
          <p:cNvSpPr/>
          <p:nvPr/>
        </p:nvSpPr>
        <p:spPr>
          <a:xfrm>
            <a:off x="10650341" y="2607895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41C5B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68556C-F0E0-4A81-BD89-524F3D7F34BB}"/>
              </a:ext>
            </a:extLst>
          </p:cNvPr>
          <p:cNvSpPr/>
          <p:nvPr/>
        </p:nvSpPr>
        <p:spPr>
          <a:xfrm>
            <a:off x="10650340" y="3663389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41C1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33C7BD2-5E38-4B41-BB99-DD840F4A619D}"/>
              </a:ext>
            </a:extLst>
          </p:cNvPr>
          <p:cNvSpPr/>
          <p:nvPr/>
        </p:nvSpPr>
        <p:spPr>
          <a:xfrm>
            <a:off x="11050599" y="4718883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66A7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DE8ACFC-0503-44B4-5908-1B586A1418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8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F53C4B33-A304-46E4-97E8-8297BB343BAA}"/>
              </a:ext>
            </a:extLst>
          </p:cNvPr>
          <p:cNvGrpSpPr/>
          <p:nvPr/>
        </p:nvGrpSpPr>
        <p:grpSpPr>
          <a:xfrm>
            <a:off x="0" y="-829994"/>
            <a:ext cx="5666304" cy="7643431"/>
            <a:chOff x="2" y="-785432"/>
            <a:chExt cx="6646128" cy="764343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/>
            <a:srcRect l="46802" b="49342"/>
            <a:stretch>
              <a:fillRect/>
            </a:stretch>
          </p:blipFill>
          <p:spPr>
            <a:xfrm rot="5400000" flipH="1">
              <a:off x="-498650" y="-286780"/>
              <a:ext cx="7643431" cy="6646128"/>
            </a:xfrm>
            <a:prstGeom prst="rect">
              <a:avLst/>
            </a:prstGeom>
          </p:spPr>
        </p:pic>
        <p:sp>
          <p:nvSpPr>
            <p:cNvPr id="27" name="文本框 26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193955" y="1859340"/>
              <a:ext cx="231826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565">
                <a:defRPr/>
              </a:pPr>
              <a:r>
                <a:rPr lang="ar-SA" altLang="zh-CN" sz="4800" dirty="0">
                  <a:solidFill>
                    <a:srgbClr val="FEFEFE"/>
                  </a:solidFill>
                  <a:latin typeface="Montserrat" panose="00000500000000000000" charset="0"/>
                  <a:ea typeface="Montserrat" panose="00000500000000000000" charset="0"/>
                  <a:cs typeface="Mohareb 1" pitchFamily="2" charset="-78"/>
                </a:rPr>
                <a:t>محتويات </a:t>
              </a:r>
            </a:p>
            <a:p>
              <a:pPr algn="ctr" defTabSz="1218565">
                <a:defRPr/>
              </a:pPr>
              <a:r>
                <a:rPr lang="ar-SA" altLang="zh-CN" sz="4800" dirty="0">
                  <a:solidFill>
                    <a:srgbClr val="FEFEFE"/>
                  </a:solidFill>
                  <a:latin typeface="Montserrat" panose="00000500000000000000" charset="0"/>
                  <a:ea typeface="Montserrat" panose="00000500000000000000" charset="0"/>
                  <a:cs typeface="Mohareb 1" pitchFamily="2" charset="-78"/>
                </a:rPr>
                <a:t>المنهج</a:t>
              </a:r>
              <a:endParaRPr lang="zh-CN" altLang="en-US" sz="4800" dirty="0">
                <a:solidFill>
                  <a:srgbClr val="FEFEFE"/>
                </a:solidFill>
                <a:latin typeface="Montserrat" panose="00000500000000000000" charset="0"/>
                <a:ea typeface="Montserrat" panose="00000500000000000000" charset="0"/>
                <a:cs typeface="Mohareb 1" pitchFamily="2" charset="-78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030311" y="642247"/>
            <a:ext cx="3997499" cy="1409230"/>
            <a:chOff x="3634512" y="558997"/>
            <a:chExt cx="3997499" cy="1409230"/>
          </a:xfrm>
        </p:grpSpPr>
        <p:sp>
          <p:nvSpPr>
            <p:cNvPr id="41" name="文本框 40"/>
            <p:cNvSpPr txBox="1"/>
            <p:nvPr/>
          </p:nvSpPr>
          <p:spPr>
            <a:xfrm>
              <a:off x="4962691" y="558997"/>
              <a:ext cx="2669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angolin"/>
                <a:buNone/>
              </a:pPr>
              <a:r>
                <a:rPr lang="ar-SA" sz="2800" dirty="0">
                  <a:solidFill>
                    <a:srgbClr val="0499A9"/>
                  </a:solidFill>
                  <a:cs typeface="Fanan" pitchFamily="2" charset="-78"/>
                </a:rPr>
                <a:t>معالجة الصور المتقدمة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634512" y="952564"/>
              <a:ext cx="37997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000" dirty="0">
                  <a:cs typeface="Fanan" pitchFamily="2" charset="-78"/>
                </a:rPr>
                <a:t>في هذه الوحدة ستقوم بتحرير الصور وتصحيح ألوانها أو تغييرها وإزالة عناصر محددة منها وكذلك إنشاء رسوم متحركة ثنائية الابعاد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017599" y="2710324"/>
            <a:ext cx="3983818" cy="1514847"/>
            <a:chOff x="3578516" y="617733"/>
            <a:chExt cx="3983818" cy="1514847"/>
          </a:xfrm>
        </p:grpSpPr>
        <p:sp>
          <p:nvSpPr>
            <p:cNvPr id="44" name="文本框 43"/>
            <p:cNvSpPr txBox="1"/>
            <p:nvPr/>
          </p:nvSpPr>
          <p:spPr>
            <a:xfrm>
              <a:off x="5752223" y="617733"/>
              <a:ext cx="18101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经典综艺体简" panose="02010609000101010101" pitchFamily="49" charset="-122"/>
                </a:defRPr>
              </a:lvl1pPr>
            </a:lstStyle>
            <a:p>
              <a:pPr algn="l" rtl="1">
                <a:buClr>
                  <a:schemeClr val="dk1"/>
                </a:buClr>
                <a:buSzPts val="1800"/>
              </a:pPr>
              <a:r>
                <a:rPr lang="ar-SA" dirty="0">
                  <a:solidFill>
                    <a:srgbClr val="BF9000"/>
                  </a:solidFill>
                  <a:latin typeface="+mn-lt"/>
                  <a:ea typeface="+mn-ea"/>
                  <a:cs typeface="Fanan" pitchFamily="2" charset="-78"/>
                </a:rPr>
                <a:t>التقنية والحياة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578516" y="987651"/>
              <a:ext cx="3824254" cy="11449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14000"/>
                </a:lnSpc>
                <a:defRPr sz="105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defRPr>
              </a:lvl1pPr>
            </a:lstStyle>
            <a:p>
              <a:pPr algn="ctr"/>
              <a:r>
                <a:rPr lang="ar-SA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في هذه الوحدة ستتعلم بعض الموضوعات المتعلقة بالتطور التقني والذكاء الاصطناعي وكذلك الآثار السلبية للاستخدام الغير صحيح للتقنية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114511" y="4667974"/>
            <a:ext cx="3902855" cy="1202635"/>
            <a:chOff x="3623441" y="462269"/>
            <a:chExt cx="3902855" cy="1202635"/>
          </a:xfrm>
        </p:grpSpPr>
        <p:sp>
          <p:nvSpPr>
            <p:cNvPr id="47" name="文本框 46"/>
            <p:cNvSpPr txBox="1"/>
            <p:nvPr/>
          </p:nvSpPr>
          <p:spPr>
            <a:xfrm>
              <a:off x="4329587" y="462269"/>
              <a:ext cx="31967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indent="0" rtl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None/>
              </a:pPr>
              <a:r>
                <a:rPr lang="ar-SA" sz="2800" dirty="0">
                  <a:solidFill>
                    <a:srgbClr val="D45803"/>
                  </a:solidFill>
                  <a:cs typeface="Fanan" pitchFamily="2" charset="-78"/>
                </a:rPr>
                <a:t>البرمجة باستخدام </a:t>
              </a:r>
              <a:r>
                <a:rPr lang="en-US" sz="2800" dirty="0">
                  <a:solidFill>
                    <a:srgbClr val="D45803"/>
                  </a:solidFill>
                  <a:cs typeface="Fanan" pitchFamily="2" charset="-78"/>
                </a:rPr>
                <a:t>HTML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3623441" y="870840"/>
              <a:ext cx="3852497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14000"/>
                </a:lnSpc>
                <a:defRPr sz="105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defRPr>
              </a:lvl1pPr>
            </a:lstStyle>
            <a:p>
              <a:pPr lvl="0" indent="0" algn="just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في هذه الوحدة ستتعلم في هذه الوحدة لغة </a:t>
              </a:r>
              <a:r>
                <a:rPr lang="en-US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 HTML  </a:t>
              </a:r>
              <a:r>
                <a:rPr lang="ar-SA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لإنشاء نموذج جهة اتصال في موقع ويب</a:t>
              </a:r>
            </a:p>
          </p:txBody>
        </p:sp>
      </p:grpSp>
      <p:sp>
        <p:nvSpPr>
          <p:cNvPr id="55" name="Google Shape;301;p27">
            <a:extLst>
              <a:ext uri="{FF2B5EF4-FFF2-40B4-BE49-F238E27FC236}">
                <a16:creationId xmlns:a16="http://schemas.microsoft.com/office/drawing/2014/main" id="{61894CB2-C61E-413A-A1AF-E2D8A9D4861A}"/>
              </a:ext>
            </a:extLst>
          </p:cNvPr>
          <p:cNvSpPr txBox="1">
            <a:spLocks/>
          </p:cNvSpPr>
          <p:nvPr/>
        </p:nvSpPr>
        <p:spPr>
          <a:xfrm>
            <a:off x="375338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4A09F9E-67F6-4734-B854-C3012964E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30" y="3080242"/>
            <a:ext cx="1332370" cy="111560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106572E-EAE3-487F-A8AD-39AF929C5F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45" y="4731680"/>
            <a:ext cx="1209540" cy="1117078"/>
          </a:xfrm>
          <a:prstGeom prst="rect">
            <a:avLst/>
          </a:prstGeom>
        </p:spPr>
      </p:pic>
      <p:pic>
        <p:nvPicPr>
          <p:cNvPr id="37" name="Picture 8" descr="C:\Users\ohood alshuibi\AppData\Local\Microsoft\Windows\INetCache\IE\AWAA64TC\GIMP-logo[1].png">
            <a:extLst>
              <a:ext uri="{FF2B5EF4-FFF2-40B4-BE49-F238E27FC236}">
                <a16:creationId xmlns:a16="http://schemas.microsoft.com/office/drawing/2014/main" id="{2134BBAA-C8A9-4E8F-84D8-297FA576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77" y="926479"/>
            <a:ext cx="1383320" cy="123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29">
            <a:extLst>
              <a:ext uri="{FF2B5EF4-FFF2-40B4-BE49-F238E27FC236}">
                <a16:creationId xmlns:a16="http://schemas.microsoft.com/office/drawing/2014/main" id="{1D005F0E-4EE4-B5A9-6D81-4095A2B4F44B}"/>
              </a:ext>
            </a:extLst>
          </p:cNvPr>
          <p:cNvSpPr/>
          <p:nvPr/>
        </p:nvSpPr>
        <p:spPr>
          <a:xfrm>
            <a:off x="11027810" y="518334"/>
            <a:ext cx="851221" cy="771045"/>
          </a:xfrm>
          <a:prstGeom prst="ellipse">
            <a:avLst/>
          </a:prstGeom>
          <a:solidFill>
            <a:srgbClr val="0099A9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1</a:t>
            </a:r>
            <a:endParaRPr kumimoji="0" lang="zh-CN" altLang="en-US" sz="24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椭圆 29">
            <a:extLst>
              <a:ext uri="{FF2B5EF4-FFF2-40B4-BE49-F238E27FC236}">
                <a16:creationId xmlns:a16="http://schemas.microsoft.com/office/drawing/2014/main" id="{412F4E6F-AD70-1BCC-9069-7F05E619A713}"/>
              </a:ext>
            </a:extLst>
          </p:cNvPr>
          <p:cNvSpPr/>
          <p:nvPr/>
        </p:nvSpPr>
        <p:spPr>
          <a:xfrm>
            <a:off x="11017366" y="2561126"/>
            <a:ext cx="851221" cy="771045"/>
          </a:xfrm>
          <a:prstGeom prst="ellipse">
            <a:avLst/>
          </a:prstGeom>
          <a:solidFill>
            <a:srgbClr val="BF9000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2</a:t>
            </a:r>
            <a:endParaRPr kumimoji="0" lang="zh-CN" altLang="en-US" sz="24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6" name="椭圆 29">
            <a:extLst>
              <a:ext uri="{FF2B5EF4-FFF2-40B4-BE49-F238E27FC236}">
                <a16:creationId xmlns:a16="http://schemas.microsoft.com/office/drawing/2014/main" id="{56C2E366-2B44-20DE-34C4-0611944A0C7F}"/>
              </a:ext>
            </a:extLst>
          </p:cNvPr>
          <p:cNvSpPr/>
          <p:nvPr/>
        </p:nvSpPr>
        <p:spPr>
          <a:xfrm>
            <a:off x="11001417" y="4519174"/>
            <a:ext cx="851221" cy="771045"/>
          </a:xfrm>
          <a:prstGeom prst="ellipse">
            <a:avLst/>
          </a:prstGeom>
          <a:solidFill>
            <a:srgbClr val="D45803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3</a:t>
            </a:r>
            <a:endParaRPr kumimoji="0" lang="zh-CN" altLang="en-US" sz="24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77A1CD1-21BE-7470-4780-1EA3D6A73774}"/>
              </a:ext>
            </a:extLst>
          </p:cNvPr>
          <p:cNvSpPr/>
          <p:nvPr/>
        </p:nvSpPr>
        <p:spPr>
          <a:xfrm>
            <a:off x="5573180" y="2393386"/>
            <a:ext cx="6453461" cy="2026763"/>
          </a:xfrm>
          <a:prstGeom prst="roundRect">
            <a:avLst/>
          </a:prstGeom>
          <a:noFill/>
          <a:ln>
            <a:solidFill>
              <a:schemeClr val="accent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EC8D757-B7D2-1423-089A-341FF85DF1D3}"/>
              </a:ext>
            </a:extLst>
          </p:cNvPr>
          <p:cNvSpPr/>
          <p:nvPr/>
        </p:nvSpPr>
        <p:spPr>
          <a:xfrm>
            <a:off x="10855878" y="354625"/>
            <a:ext cx="134363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/>
            <a:r>
              <a:rPr lang="ar-SA" sz="3200" b="1" dirty="0">
                <a:solidFill>
                  <a:schemeClr val="bg1"/>
                </a:solidFill>
                <a:cs typeface="Fanan" pitchFamily="2" charset="-78"/>
              </a:rPr>
              <a:t>المخاطر الأمنية للحوسبة السحابية : </a:t>
            </a:r>
          </a:p>
        </p:txBody>
      </p:sp>
      <p:graphicFrame>
        <p:nvGraphicFramePr>
          <p:cNvPr id="9" name="رسم تخطيطي 8">
            <a:extLst>
              <a:ext uri="{FF2B5EF4-FFF2-40B4-BE49-F238E27FC236}">
                <a16:creationId xmlns:a16="http://schemas.microsoft.com/office/drawing/2014/main" id="{4F7C392D-8CCD-4109-B0FD-F5B723FD35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0038284"/>
              </p:ext>
            </p:extLst>
          </p:nvPr>
        </p:nvGraphicFramePr>
        <p:xfrm>
          <a:off x="592853" y="1256044"/>
          <a:ext cx="11334540" cy="4550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مستطيل 2">
            <a:extLst>
              <a:ext uri="{FF2B5EF4-FFF2-40B4-BE49-F238E27FC236}">
                <a16:creationId xmlns:a16="http://schemas.microsoft.com/office/drawing/2014/main" id="{63BBBC73-B8DC-4B47-98B0-9B75DFC55676}"/>
              </a:ext>
            </a:extLst>
          </p:cNvPr>
          <p:cNvSpPr/>
          <p:nvPr/>
        </p:nvSpPr>
        <p:spPr>
          <a:xfrm>
            <a:off x="10922026" y="1727703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F67C2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ar-SA" sz="5400" b="0" cap="none" spc="0" dirty="0">
              <a:ln w="0"/>
              <a:solidFill>
                <a:srgbClr val="F67C2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DD006D4-1CF3-4125-954B-D08F8FA72284}"/>
              </a:ext>
            </a:extLst>
          </p:cNvPr>
          <p:cNvSpPr/>
          <p:nvPr/>
        </p:nvSpPr>
        <p:spPr>
          <a:xfrm>
            <a:off x="10647753" y="3149870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C277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68556C-F0E0-4A81-BD89-524F3D7F34BB}"/>
              </a:ext>
            </a:extLst>
          </p:cNvPr>
          <p:cNvSpPr/>
          <p:nvPr/>
        </p:nvSpPr>
        <p:spPr>
          <a:xfrm>
            <a:off x="10924614" y="4503509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9D9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3E072F2-0555-D057-A1B7-15C46EFA8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40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0A4BDB3-044D-414E-BF0F-0E92CBC7DF1D}"/>
              </a:ext>
            </a:extLst>
          </p:cNvPr>
          <p:cNvSpPr/>
          <p:nvPr/>
        </p:nvSpPr>
        <p:spPr>
          <a:xfrm>
            <a:off x="401934" y="2646058"/>
            <a:ext cx="11551015" cy="29240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800" dirty="0">
                <a:solidFill>
                  <a:srgbClr val="002060"/>
                </a:solidFill>
                <a:cs typeface="Fanan" pitchFamily="2" charset="-78"/>
              </a:rPr>
              <a:t>ما المقصود بــ إنترنت الأشياء ؟1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800" dirty="0">
                <a:solidFill>
                  <a:srgbClr val="002060"/>
                </a:solidFill>
                <a:cs typeface="Fanan" pitchFamily="2" charset="-78"/>
              </a:rPr>
              <a:t>اذكر مثال يستخدم إنترنت الأشياء؟!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800" dirty="0">
                <a:solidFill>
                  <a:srgbClr val="002060"/>
                </a:solidFill>
                <a:cs typeface="Fanan" pitchFamily="2" charset="-78"/>
              </a:rPr>
              <a:t>هل هناك مخاوف أمنية عند استخدام إنترنت الأشياء ؟!</a:t>
            </a:r>
            <a:endParaRPr lang="ar-SA" dirty="0">
              <a:solidFill>
                <a:srgbClr val="C00000"/>
              </a:solidFill>
              <a:cs typeface="Fanan" pitchFamily="2" charset="-78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5727560"/>
            <a:ext cx="12203151" cy="1130441"/>
          </a:xfrm>
          <a:prstGeom prst="rect">
            <a:avLst/>
          </a:prstGeom>
        </p:spPr>
      </p:pic>
      <p:graphicFrame>
        <p:nvGraphicFramePr>
          <p:cNvPr id="33" name="جدول 32">
            <a:extLst>
              <a:ext uri="{FF2B5EF4-FFF2-40B4-BE49-F238E27FC236}">
                <a16:creationId xmlns:a16="http://schemas.microsoft.com/office/drawing/2014/main" id="{036BD38B-2C06-49C5-853D-D6C2E7187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366398"/>
              </p:ext>
            </p:extLst>
          </p:nvPr>
        </p:nvGraphicFramePr>
        <p:xfrm>
          <a:off x="401934" y="190204"/>
          <a:ext cx="11551015" cy="2024084"/>
        </p:xfrm>
        <a:graphic>
          <a:graphicData uri="http://schemas.openxmlformats.org/drawingml/2006/table">
            <a:tbl>
              <a:tblPr rtl="1" firstRow="1" bandRow="1">
                <a:tableStyleId>{FABFCF23-3B69-468F-B69F-88F6DE6A72F2}</a:tableStyleId>
              </a:tblPr>
              <a:tblGrid>
                <a:gridCol w="2887753">
                  <a:extLst>
                    <a:ext uri="{9D8B030D-6E8A-4147-A177-3AD203B41FA5}">
                      <a16:colId xmlns:a16="http://schemas.microsoft.com/office/drawing/2014/main" val="2598464030"/>
                    </a:ext>
                  </a:extLst>
                </a:gridCol>
                <a:gridCol w="6523657">
                  <a:extLst>
                    <a:ext uri="{9D8B030D-6E8A-4147-A177-3AD203B41FA5}">
                      <a16:colId xmlns:a16="http://schemas.microsoft.com/office/drawing/2014/main" val="4014821178"/>
                    </a:ext>
                  </a:extLst>
                </a:gridCol>
                <a:gridCol w="1356076">
                  <a:extLst>
                    <a:ext uri="{9D8B030D-6E8A-4147-A177-3AD203B41FA5}">
                      <a16:colId xmlns:a16="http://schemas.microsoft.com/office/drawing/2014/main" val="1900209592"/>
                    </a:ext>
                  </a:extLst>
                </a:gridCol>
                <a:gridCol w="783529">
                  <a:extLst>
                    <a:ext uri="{9D8B030D-6E8A-4147-A177-3AD203B41FA5}">
                      <a16:colId xmlns:a16="http://schemas.microsoft.com/office/drawing/2014/main" val="1270679293"/>
                    </a:ext>
                  </a:extLst>
                </a:gridCol>
              </a:tblGrid>
              <a:tr h="300783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رقم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2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موضوع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تهيئة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283921535"/>
                  </a:ext>
                </a:extLst>
              </a:tr>
              <a:tr h="300783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مدة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5 دقائق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نوع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جماعي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365642826"/>
                  </a:ext>
                </a:extLst>
              </a:tr>
              <a:tr h="1292684"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0" dirty="0">
                          <a:solidFill>
                            <a:srgbClr val="0099A9"/>
                          </a:solidFill>
                          <a:cs typeface="Fanan" pitchFamily="2" charset="-78"/>
                        </a:rPr>
                        <a:t>شاهد مقطع الفيديو القادم جيداً وأجب عن الأسئلة التالية ثم ناقشها مع افراد مجموعتك : </a:t>
                      </a: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95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969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927CD39C-60C7-3992-527A-40DA8DF5BEA3}"/>
              </a:ext>
            </a:extLst>
          </p:cNvPr>
          <p:cNvSpPr/>
          <p:nvPr/>
        </p:nvSpPr>
        <p:spPr>
          <a:xfrm>
            <a:off x="5034223" y="215063"/>
            <a:ext cx="7157777" cy="598853"/>
          </a:xfrm>
          <a:prstGeom prst="rect">
            <a:avLst/>
          </a:prstGeom>
          <a:solidFill>
            <a:srgbClr val="4472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</a:rPr>
              <a:t>فيديو عن </a:t>
            </a:r>
            <a:r>
              <a:rPr lang="ar-SA" sz="3600" dirty="0">
                <a:solidFill>
                  <a:schemeClr val="bg1"/>
                </a:solidFill>
                <a:latin typeface="Dubai" panose="020B0503030403030204" pitchFamily="34" charset="-78"/>
                <a:cs typeface="Fanan" pitchFamily="2" charset="-78"/>
              </a:rPr>
              <a:t>مفهوم إنترنت الأشياء  </a:t>
            </a:r>
            <a:endParaRPr lang="ar-SA" sz="3600" dirty="0">
              <a:solidFill>
                <a:schemeClr val="bg1"/>
              </a:solidFill>
              <a:cs typeface="Fanan" pitchFamily="2" charset="-78"/>
            </a:endParaRPr>
          </a:p>
        </p:txBody>
      </p:sp>
      <p:pic>
        <p:nvPicPr>
          <p:cNvPr id="2" name="صورة 1" descr="Image result for youtube logo png">
            <a:hlinkClick r:id="rId5"/>
            <a:extLst>
              <a:ext uri="{FF2B5EF4-FFF2-40B4-BE49-F238E27FC236}">
                <a16:creationId xmlns:a16="http://schemas.microsoft.com/office/drawing/2014/main" id="{866207F7-6EE6-F9D9-1E27-0468963679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2" t="20453" r="-1" b="14666"/>
          <a:stretch/>
        </p:blipFill>
        <p:spPr bwMode="auto">
          <a:xfrm>
            <a:off x="0" y="39166"/>
            <a:ext cx="1552654" cy="959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إنترنت الأشياء">
            <a:hlinkClick r:id="" action="ppaction://media"/>
            <a:extLst>
              <a:ext uri="{FF2B5EF4-FFF2-40B4-BE49-F238E27FC236}">
                <a16:creationId xmlns:a16="http://schemas.microsoft.com/office/drawing/2014/main" id="{713BBBA1-0052-04DC-061E-17B609A333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497" y="998277"/>
            <a:ext cx="11847006" cy="5067243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6282BBF5-BA4A-31D2-FDA1-3801E59C1F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إنترنت الأشياء</a:t>
            </a:r>
            <a:r>
              <a:rPr lang="en-US" sz="3200" dirty="0">
                <a:solidFill>
                  <a:schemeClr val="bg1"/>
                </a:solidFill>
                <a:cs typeface="Fanan" pitchFamily="2" charset="-78"/>
              </a:rPr>
              <a:t> : (IoT)</a:t>
            </a:r>
            <a:endParaRPr kumimoji="0" lang="ar-SA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A892A4-AA8F-4D18-9298-3D3C22EDC8FA}"/>
              </a:ext>
            </a:extLst>
          </p:cNvPr>
          <p:cNvSpPr txBox="1"/>
          <p:nvPr/>
        </p:nvSpPr>
        <p:spPr>
          <a:xfrm>
            <a:off x="-11151" y="1018009"/>
            <a:ext cx="12183730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SA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إنترنت الأشياء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هي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شبكة من </a:t>
            </a:r>
            <a:r>
              <a:rPr lang="ar-EG" sz="2800" dirty="0">
                <a:solidFill>
                  <a:srgbClr val="41C5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الأجهزة المادية والمركبات والأجهزة المنزلية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وغيرها من الأشياء التي تحتوي على </a:t>
            </a:r>
            <a:r>
              <a:rPr lang="ar-EG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إلكترونيات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و</a:t>
            </a:r>
            <a:r>
              <a:rPr lang="ar-EG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برامج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</a:t>
            </a:r>
            <a:r>
              <a:rPr lang="ar-EG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مستشعرات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وطرق اتصال تمكنها من </a:t>
            </a:r>
            <a:r>
              <a:rPr lang="ar-EG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التواصل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عبر البنية التحتية </a:t>
            </a:r>
            <a:r>
              <a:rPr lang="ar-EG" sz="28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لشبكة الإنترنت</a:t>
            </a:r>
            <a:r>
              <a:rPr lang="ar-SA" sz="28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AA9B602-ABED-4BA1-A1C5-CBE6723FEAEE}"/>
              </a:ext>
            </a:extLst>
          </p:cNvPr>
          <p:cNvSpPr txBox="1"/>
          <p:nvPr/>
        </p:nvSpPr>
        <p:spPr>
          <a:xfrm>
            <a:off x="0" y="1938189"/>
            <a:ext cx="12175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</a:t>
            </a:r>
            <a:r>
              <a:rPr lang="ar-EG" sz="2800" dirty="0">
                <a:cs typeface="Fanan" pitchFamily="2" charset="-78"/>
              </a:rPr>
              <a:t>يمكن </a:t>
            </a:r>
            <a:r>
              <a:rPr lang="ar-EG" sz="2800" dirty="0">
                <a:solidFill>
                  <a:srgbClr val="0070C0"/>
                </a:solidFill>
                <a:cs typeface="Fanan" pitchFamily="2" charset="-78"/>
              </a:rPr>
              <a:t>للسيارات</a:t>
            </a:r>
            <a:r>
              <a:rPr lang="ar-EG" sz="2800" dirty="0">
                <a:cs typeface="Fanan" pitchFamily="2" charset="-78"/>
              </a:rPr>
              <a:t> أن تتواصل فيما بينها وتتبادل المعلومات </a:t>
            </a:r>
            <a:r>
              <a:rPr lang="ar-EG" sz="2800" dirty="0">
                <a:solidFill>
                  <a:srgbClr val="C00000"/>
                </a:solidFill>
                <a:cs typeface="Fanan" pitchFamily="2" charset="-78"/>
              </a:rPr>
              <a:t>لتجنب الازدحام المروري والحوادث</a:t>
            </a:r>
            <a:r>
              <a:rPr lang="ar-SA" sz="2800" dirty="0">
                <a:cs typeface="Fanan" pitchFamily="2" charset="-78"/>
              </a:rPr>
              <a:t>.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48FC2FD-BF27-9137-78E8-65C353B4E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  <p:pic>
        <p:nvPicPr>
          <p:cNvPr id="4" name="Picture 4" descr="Internet of Things Devices (IoT) - Datacyper internet">
            <a:extLst>
              <a:ext uri="{FF2B5EF4-FFF2-40B4-BE49-F238E27FC236}">
                <a16:creationId xmlns:a16="http://schemas.microsoft.com/office/drawing/2014/main" id="{78BD9FDC-5CEB-F054-3063-C5F862ACB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76" y="3794523"/>
            <a:ext cx="5397910" cy="247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F0E45B5-267F-AB1F-768A-DE5DD72DBD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4" y="3858834"/>
            <a:ext cx="5397910" cy="261084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CAA65CD-A71A-1F69-0105-D5FBA3514436}"/>
              </a:ext>
            </a:extLst>
          </p:cNvPr>
          <p:cNvSpPr txBox="1"/>
          <p:nvPr/>
        </p:nvSpPr>
        <p:spPr>
          <a:xfrm>
            <a:off x="8270" y="2361623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من أمثلة إنترنت الأشياء : </a:t>
            </a:r>
            <a:r>
              <a:rPr lang="ar-SA" sz="2800" dirty="0">
                <a:solidFill>
                  <a:schemeClr val="accent4">
                    <a:lumMod val="75000"/>
                  </a:schemeClr>
                </a:solidFill>
                <a:cs typeface="Fanan" pitchFamily="2" charset="-78"/>
              </a:rPr>
              <a:t>أنظمة التشغيل الآلي للمنزل </a:t>
            </a:r>
            <a:r>
              <a:rPr lang="ar-SA" sz="2800" dirty="0">
                <a:cs typeface="Fanan" pitchFamily="2" charset="-78"/>
              </a:rPr>
              <a:t>التي تتحكم في الأجهزة الإلكترونية من خلال هاتف ذكي - </a:t>
            </a:r>
            <a:r>
              <a:rPr lang="ar-SA" sz="2800" dirty="0">
                <a:solidFill>
                  <a:srgbClr val="F8793F"/>
                </a:solidFill>
                <a:cs typeface="Fanan" pitchFamily="2" charset="-78"/>
              </a:rPr>
              <a:t>التقنيات القابلة للارتداء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D0B7A01-3904-9687-C406-01AD638848E7}"/>
              </a:ext>
            </a:extLst>
          </p:cNvPr>
          <p:cNvSpPr txBox="1"/>
          <p:nvPr/>
        </p:nvSpPr>
        <p:spPr>
          <a:xfrm>
            <a:off x="6380" y="319966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</a:t>
            </a:r>
            <a:r>
              <a:rPr lang="ar-EG" sz="2800" dirty="0">
                <a:cs typeface="Fanan" pitchFamily="2" charset="-78"/>
              </a:rPr>
              <a:t>هناك </a:t>
            </a:r>
            <a:r>
              <a:rPr lang="ar-EG" sz="2800" dirty="0">
                <a:solidFill>
                  <a:srgbClr val="D81567"/>
                </a:solidFill>
                <a:cs typeface="Fanan" pitchFamily="2" charset="-78"/>
              </a:rPr>
              <a:t>مخاوف أمنية كبيرة </a:t>
            </a:r>
            <a:r>
              <a:rPr lang="ar-EG" sz="2800" dirty="0">
                <a:cs typeface="Fanan" pitchFamily="2" charset="-78"/>
              </a:rPr>
              <a:t>بأن التطور المتسارع في إنترنت الأشياء يتم دون مراعاة </a:t>
            </a:r>
            <a:r>
              <a:rPr lang="ar-EG" sz="2800" dirty="0">
                <a:solidFill>
                  <a:srgbClr val="7030A0"/>
                </a:solidFill>
                <a:cs typeface="Fanan" pitchFamily="2" charset="-78"/>
              </a:rPr>
              <a:t>للتهديدات الأمنية المحيطة</a:t>
            </a:r>
            <a:endParaRPr lang="ar-SA" sz="2800" dirty="0">
              <a:solidFill>
                <a:srgbClr val="7030A0"/>
              </a:solidFill>
              <a:cs typeface="Fan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4110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3200" b="1" dirty="0">
                <a:solidFill>
                  <a:schemeClr val="bg1"/>
                </a:solidFill>
                <a:cs typeface="Fanan" pitchFamily="2" charset="-78"/>
              </a:rPr>
              <a:t>التقنيات القابلة للارتداء</a:t>
            </a:r>
            <a:r>
              <a:rPr lang="ar-SA" sz="3200" b="1" dirty="0">
                <a:solidFill>
                  <a:schemeClr val="bg1"/>
                </a:solidFill>
                <a:cs typeface="Fanan" pitchFamily="2" charset="-78"/>
              </a:rPr>
              <a:t> (</a:t>
            </a:r>
            <a:r>
              <a:rPr lang="en-US" sz="2800" dirty="0">
                <a:solidFill>
                  <a:schemeClr val="bg1"/>
                </a:solidFill>
                <a:cs typeface="Fanan" pitchFamily="2" charset="-78"/>
              </a:rPr>
              <a:t>wearable Technologies</a:t>
            </a:r>
            <a:r>
              <a:rPr lang="ar-SA" sz="3200" b="1" dirty="0">
                <a:solidFill>
                  <a:schemeClr val="bg1"/>
                </a:solidFill>
                <a:cs typeface="Fanan" pitchFamily="2" charset="-78"/>
              </a:rPr>
              <a:t>) : </a:t>
            </a:r>
            <a:endParaRPr kumimoji="0" lang="ar-SA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D4EB6A7-6A4F-497B-AF3F-A84B9436512C}"/>
              </a:ext>
            </a:extLst>
          </p:cNvPr>
          <p:cNvSpPr txBox="1"/>
          <p:nvPr/>
        </p:nvSpPr>
        <p:spPr>
          <a:xfrm>
            <a:off x="901426" y="1049460"/>
            <a:ext cx="11332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</a:t>
            </a:r>
            <a:r>
              <a:rPr lang="ar-SA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التقنيات</a:t>
            </a:r>
            <a:r>
              <a:rPr lang="ar-EG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القابلة للارتداء</a:t>
            </a:r>
            <a:r>
              <a:rPr lang="ar-SA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هي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أجهزة </a:t>
            </a:r>
            <a:r>
              <a:rPr lang="ar-SA" sz="2800" dirty="0">
                <a:solidFill>
                  <a:srgbClr val="F67C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</a:t>
            </a:r>
            <a:r>
              <a:rPr lang="ar-EG" sz="2800" dirty="0">
                <a:solidFill>
                  <a:srgbClr val="F67C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مكن ارتداؤها وتكون متصلة بالإنترنت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وبأجهزة الهواتف الذكية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7B8D11F-75D5-446B-9708-D1CA407F4A7F}"/>
              </a:ext>
            </a:extLst>
          </p:cNvPr>
          <p:cNvSpPr txBox="1"/>
          <p:nvPr/>
        </p:nvSpPr>
        <p:spPr>
          <a:xfrm>
            <a:off x="0" y="1483151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تقوم هذه الأجهزة </a:t>
            </a:r>
            <a:r>
              <a:rPr lang="ar-EG" sz="28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بجمع وتخزين المعلومات الخاصة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بالشخص الذي يرتديها، مثل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: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solidFill>
                  <a:srgbClr val="41C5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اللياقة البدنية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solidFill>
                  <a:srgbClr val="41C5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الحركة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solidFill>
                  <a:srgbClr val="41C5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المشي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solidFill>
                  <a:srgbClr val="41C5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سرعة النبض</a:t>
            </a:r>
            <a:r>
              <a:rPr lang="ar-SA" sz="2800" dirty="0">
                <a:solidFill>
                  <a:srgbClr val="41C5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E4528C2-1520-4443-85DB-1E34EB9758F8}"/>
              </a:ext>
            </a:extLst>
          </p:cNvPr>
          <p:cNvSpPr txBox="1"/>
          <p:nvPr/>
        </p:nvSpPr>
        <p:spPr>
          <a:xfrm>
            <a:off x="-11150" y="2347729"/>
            <a:ext cx="122238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تعد </a:t>
            </a:r>
            <a:r>
              <a:rPr lang="ar-EG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الساعات الذكية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</a:t>
            </a:r>
            <a:r>
              <a:rPr lang="ar-EG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أجهزة تتبع اللياقة البدنية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النوعان الرئيسان للأجهزة القابلة للارتداء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0CA1AAD-6C05-4952-87D7-5AC1E61C984E}"/>
              </a:ext>
            </a:extLst>
          </p:cNvPr>
          <p:cNvSpPr txBox="1"/>
          <p:nvPr/>
        </p:nvSpPr>
        <p:spPr>
          <a:xfrm>
            <a:off x="185631" y="2823479"/>
            <a:ext cx="120063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800" dirty="0">
                <a:cs typeface="Fanan" pitchFamily="2" charset="-78"/>
              </a:rPr>
              <a:t>- من سلبيات استخدام التقنيات القابلة للارتداء : </a:t>
            </a:r>
            <a:r>
              <a:rPr lang="ar-SA" sz="2800" dirty="0">
                <a:solidFill>
                  <a:srgbClr val="66A739"/>
                </a:solidFill>
                <a:cs typeface="Fanan" pitchFamily="2" charset="-78"/>
              </a:rPr>
              <a:t>مشكلات تتعلق بالخصوصية </a:t>
            </a:r>
            <a:r>
              <a:rPr lang="ar-SA" sz="2800" dirty="0">
                <a:cs typeface="Fanan" pitchFamily="2" charset="-78"/>
              </a:rPr>
              <a:t>- </a:t>
            </a:r>
            <a:r>
              <a:rPr lang="ar-SA" sz="2800" dirty="0">
                <a:solidFill>
                  <a:srgbClr val="66A739"/>
                </a:solidFill>
                <a:cs typeface="Fanan" pitchFamily="2" charset="-78"/>
              </a:rPr>
              <a:t>إمكانية اختراق الحماية وتسريب البيانات</a:t>
            </a:r>
            <a:r>
              <a:rPr lang="ar-SA" sz="2800" dirty="0">
                <a:cs typeface="Fanan" pitchFamily="2" charset="-78"/>
              </a:rPr>
              <a:t> - </a:t>
            </a:r>
            <a:r>
              <a:rPr lang="ar-SA" sz="2800" dirty="0">
                <a:solidFill>
                  <a:srgbClr val="66A739"/>
                </a:solidFill>
                <a:cs typeface="Fanan" pitchFamily="2" charset="-78"/>
              </a:rPr>
              <a:t>التعرض المستمر للموجات الكهرومغناطيسية.</a:t>
            </a:r>
          </a:p>
        </p:txBody>
      </p:sp>
      <p:pic>
        <p:nvPicPr>
          <p:cNvPr id="84" name="Picture 6" descr="Nike exec looks back at FuelBand&amp;#39;s rise and fall, talks lessons of  wearables 1.0 | MobiHealthNews">
            <a:extLst>
              <a:ext uri="{FF2B5EF4-FFF2-40B4-BE49-F238E27FC236}">
                <a16:creationId xmlns:a16="http://schemas.microsoft.com/office/drawing/2014/main" id="{AAA91038-4E46-4950-9E60-8556987E7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13" y="3836078"/>
            <a:ext cx="4787658" cy="2356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42" name="Picture 2" descr="كيف تنظف ساعة Apple Watch دون التسبب بأي تلف ؟">
            <a:extLst>
              <a:ext uri="{FF2B5EF4-FFF2-40B4-BE49-F238E27FC236}">
                <a16:creationId xmlns:a16="http://schemas.microsoft.com/office/drawing/2014/main" id="{1988AC55-3A1B-4DCE-BCD8-365B9C38B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56702"/>
            <a:ext cx="4787658" cy="2375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0A79539-A15E-38DF-8BBD-6C6387E4E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79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خلفية تجريدية لشبكة">
            <a:extLst>
              <a:ext uri="{FF2B5EF4-FFF2-40B4-BE49-F238E27FC236}">
                <a16:creationId xmlns:a16="http://schemas.microsoft.com/office/drawing/2014/main" id="{0BBF19E0-DC61-4D62-B6FC-59DF70461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44C2E5B-070F-4CB2-BB70-693CA6F78F68}"/>
              </a:ext>
            </a:extLst>
          </p:cNvPr>
          <p:cNvSpPr txBox="1"/>
          <p:nvPr/>
        </p:nvSpPr>
        <p:spPr>
          <a:xfrm>
            <a:off x="-80388" y="5984134"/>
            <a:ext cx="5235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dirty="0">
                <a:solidFill>
                  <a:srgbClr val="FF0000"/>
                </a:solidFill>
                <a:cs typeface="Fanan" pitchFamily="2" charset="-78"/>
              </a:rPr>
              <a:t>نهاية الجزء الأول من الدرس الثالث</a:t>
            </a:r>
          </a:p>
        </p:txBody>
      </p:sp>
    </p:spTree>
    <p:extLst>
      <p:ext uri="{BB962C8B-B14F-4D97-AF65-F5344CB8AC3E}">
        <p14:creationId xmlns:p14="http://schemas.microsoft.com/office/powerpoint/2010/main" val="25867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E75301D-8D72-4138-8F5D-E9E34FB49D51}"/>
              </a:ext>
            </a:extLst>
          </p:cNvPr>
          <p:cNvSpPr/>
          <p:nvPr/>
        </p:nvSpPr>
        <p:spPr>
          <a:xfrm>
            <a:off x="7730701" y="5179271"/>
            <a:ext cx="2812297" cy="17968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6523008" y="984919"/>
            <a:ext cx="5416155" cy="4263436"/>
            <a:chOff x="2244725" y="2692929"/>
            <a:chExt cx="3076575" cy="2457450"/>
          </a:xfrm>
        </p:grpSpPr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8A2FF62-09F9-C633-02C1-AE970C591DFF}"/>
              </a:ext>
            </a:extLst>
          </p:cNvPr>
          <p:cNvGrpSpPr/>
          <p:nvPr/>
        </p:nvGrpSpPr>
        <p:grpSpPr>
          <a:xfrm>
            <a:off x="-90893" y="1081748"/>
            <a:ext cx="6462303" cy="3521456"/>
            <a:chOff x="17215" y="1354395"/>
            <a:chExt cx="6462303" cy="3521456"/>
          </a:xfrm>
        </p:grpSpPr>
        <p:sp>
          <p:nvSpPr>
            <p:cNvPr id="42" name="TextBox 13">
              <a:extLst>
                <a:ext uri="{FF2B5EF4-FFF2-40B4-BE49-F238E27FC236}">
                  <a16:creationId xmlns:a16="http://schemas.microsoft.com/office/drawing/2014/main" id="{A1AA3E04-5598-4151-9C49-64C240AEC0A5}"/>
                </a:ext>
              </a:extLst>
            </p:cNvPr>
            <p:cNvSpPr txBox="1"/>
            <p:nvPr/>
          </p:nvSpPr>
          <p:spPr>
            <a:xfrm>
              <a:off x="17215" y="1354395"/>
              <a:ext cx="60848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2400" lvl="0" algn="r" rtl="1">
                <a:spcBef>
                  <a:spcPts val="1600"/>
                </a:spcBef>
                <a:spcAft>
                  <a:spcPts val="0"/>
                </a:spcAft>
                <a:buSzPts val="1200"/>
              </a:pPr>
              <a:r>
                <a:rPr lang="ar-SA" sz="2800" b="1" dirty="0">
                  <a:solidFill>
                    <a:srgbClr val="D81567"/>
                  </a:solidFill>
                  <a:cs typeface="Fanan" pitchFamily="2" charset="-78"/>
                  <a:sym typeface="Roboto"/>
                </a:rPr>
                <a:t>التعرف على طرق الدفع باستخدام الأجهزة المحمولة.</a:t>
              </a:r>
            </a:p>
          </p:txBody>
        </p:sp>
        <p:sp>
          <p:nvSpPr>
            <p:cNvPr id="43" name="TextBox 14">
              <a:extLst>
                <a:ext uri="{FF2B5EF4-FFF2-40B4-BE49-F238E27FC236}">
                  <a16:creationId xmlns:a16="http://schemas.microsoft.com/office/drawing/2014/main" id="{1EFBF4B0-374C-4081-A859-8156369B0022}"/>
                </a:ext>
              </a:extLst>
            </p:cNvPr>
            <p:cNvSpPr txBox="1"/>
            <p:nvPr/>
          </p:nvSpPr>
          <p:spPr>
            <a:xfrm>
              <a:off x="150722" y="1954327"/>
              <a:ext cx="57910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6245F5"/>
                  </a:solidFill>
                  <a:cs typeface="Fanan" pitchFamily="2" charset="-78"/>
                </a:rPr>
                <a:t>التعرف على الاتصالات الخلوية فائقة السرعة.</a:t>
              </a:r>
            </a:p>
          </p:txBody>
        </p:sp>
        <p:sp>
          <p:nvSpPr>
            <p:cNvPr id="45" name="Oval 16">
              <a:extLst>
                <a:ext uri="{FF2B5EF4-FFF2-40B4-BE49-F238E27FC236}">
                  <a16:creationId xmlns:a16="http://schemas.microsoft.com/office/drawing/2014/main" id="{9A61B475-C61D-47A5-A8A1-BFF062B3ADA2}"/>
                </a:ext>
              </a:extLst>
            </p:cNvPr>
            <p:cNvSpPr/>
            <p:nvPr/>
          </p:nvSpPr>
          <p:spPr>
            <a:xfrm>
              <a:off x="5962408" y="1363547"/>
              <a:ext cx="506367" cy="506367"/>
            </a:xfrm>
            <a:prstGeom prst="ellipse">
              <a:avLst/>
            </a:prstGeom>
            <a:solidFill>
              <a:srgbClr val="D81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1</a:t>
              </a:r>
              <a:endParaRPr lang="en-US" b="1" dirty="0"/>
            </a:p>
          </p:txBody>
        </p:sp>
        <p:sp>
          <p:nvSpPr>
            <p:cNvPr id="46" name="Oval 17">
              <a:extLst>
                <a:ext uri="{FF2B5EF4-FFF2-40B4-BE49-F238E27FC236}">
                  <a16:creationId xmlns:a16="http://schemas.microsoft.com/office/drawing/2014/main" id="{E8E124C4-DFD7-40ED-84FD-FCE84EBEDF16}"/>
                </a:ext>
              </a:extLst>
            </p:cNvPr>
            <p:cNvSpPr/>
            <p:nvPr/>
          </p:nvSpPr>
          <p:spPr>
            <a:xfrm>
              <a:off x="5979996" y="1974129"/>
              <a:ext cx="497954" cy="506367"/>
            </a:xfrm>
            <a:prstGeom prst="ellipse">
              <a:avLst/>
            </a:prstGeom>
            <a:solidFill>
              <a:srgbClr val="624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2</a:t>
              </a:r>
              <a:endParaRPr lang="en-US" b="1" dirty="0"/>
            </a:p>
          </p:txBody>
        </p:sp>
        <p:sp>
          <p:nvSpPr>
            <p:cNvPr id="29" name="TextBox 14">
              <a:extLst>
                <a:ext uri="{FF2B5EF4-FFF2-40B4-BE49-F238E27FC236}">
                  <a16:creationId xmlns:a16="http://schemas.microsoft.com/office/drawing/2014/main" id="{3B8E0B32-D2BE-42BB-A172-B84D8E6D8E82}"/>
                </a:ext>
              </a:extLst>
            </p:cNvPr>
            <p:cNvSpPr txBox="1"/>
            <p:nvPr/>
          </p:nvSpPr>
          <p:spPr>
            <a:xfrm>
              <a:off x="172498" y="2566276"/>
              <a:ext cx="5791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D45803"/>
                  </a:solidFill>
                  <a:cs typeface="Fanan" pitchFamily="2" charset="-78"/>
                </a:rPr>
                <a:t>التعرف على مشاكل تخزين البيانات.</a:t>
              </a:r>
            </a:p>
          </p:txBody>
        </p:sp>
        <p:sp>
          <p:nvSpPr>
            <p:cNvPr id="31" name="Oval 17">
              <a:extLst>
                <a:ext uri="{FF2B5EF4-FFF2-40B4-BE49-F238E27FC236}">
                  <a16:creationId xmlns:a16="http://schemas.microsoft.com/office/drawing/2014/main" id="{9A834FA3-A655-4511-AF32-C2072C9C5A26}"/>
                </a:ext>
              </a:extLst>
            </p:cNvPr>
            <p:cNvSpPr/>
            <p:nvPr/>
          </p:nvSpPr>
          <p:spPr>
            <a:xfrm>
              <a:off x="5981564" y="2606958"/>
              <a:ext cx="497954" cy="5063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3</a:t>
              </a:r>
              <a:endParaRPr lang="en-US" b="1" dirty="0"/>
            </a:p>
          </p:txBody>
        </p:sp>
        <p:sp>
          <p:nvSpPr>
            <p:cNvPr id="47" name="TextBox 14">
              <a:extLst>
                <a:ext uri="{FF2B5EF4-FFF2-40B4-BE49-F238E27FC236}">
                  <a16:creationId xmlns:a16="http://schemas.microsoft.com/office/drawing/2014/main" id="{FA7C01BB-7A92-4865-BFD7-B4FD2F313616}"/>
                </a:ext>
              </a:extLst>
            </p:cNvPr>
            <p:cNvSpPr txBox="1"/>
            <p:nvPr/>
          </p:nvSpPr>
          <p:spPr>
            <a:xfrm>
              <a:off x="164128" y="3158121"/>
              <a:ext cx="5791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00B0F0"/>
                  </a:solidFill>
                  <a:cs typeface="Fanan" pitchFamily="2" charset="-78"/>
                </a:rPr>
                <a:t>التعرف على الحوسبة الكمية.</a:t>
              </a:r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FCAA63A1-4020-4C9A-90A3-523C34F8AB06}"/>
                </a:ext>
              </a:extLst>
            </p:cNvPr>
            <p:cNvSpPr/>
            <p:nvPr/>
          </p:nvSpPr>
          <p:spPr>
            <a:xfrm>
              <a:off x="5962922" y="3188755"/>
              <a:ext cx="497954" cy="5063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4</a:t>
              </a:r>
              <a:endParaRPr lang="en-US" b="1" dirty="0"/>
            </a:p>
          </p:txBody>
        </p:sp>
        <p:sp>
          <p:nvSpPr>
            <p:cNvPr id="2" name="TextBox 14">
              <a:extLst>
                <a:ext uri="{FF2B5EF4-FFF2-40B4-BE49-F238E27FC236}">
                  <a16:creationId xmlns:a16="http://schemas.microsoft.com/office/drawing/2014/main" id="{4EEB1E45-F250-C7DF-0058-0549C47B22C3}"/>
                </a:ext>
              </a:extLst>
            </p:cNvPr>
            <p:cNvSpPr txBox="1"/>
            <p:nvPr/>
          </p:nvSpPr>
          <p:spPr>
            <a:xfrm>
              <a:off x="141547" y="3717583"/>
              <a:ext cx="5791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3200" b="1" dirty="0">
                  <a:solidFill>
                    <a:srgbClr val="287182"/>
                  </a:solidFill>
                  <a:cs typeface="Fanan" pitchFamily="2" charset="-78"/>
                </a:rPr>
                <a:t>التعرف على الطباعة ثلاثية الأبعاد.</a:t>
              </a:r>
            </a:p>
          </p:txBody>
        </p:sp>
        <p:sp>
          <p:nvSpPr>
            <p:cNvPr id="3" name="Oval 17">
              <a:extLst>
                <a:ext uri="{FF2B5EF4-FFF2-40B4-BE49-F238E27FC236}">
                  <a16:creationId xmlns:a16="http://schemas.microsoft.com/office/drawing/2014/main" id="{04FD930F-9049-4C3D-829E-1C435C472EBF}"/>
                </a:ext>
              </a:extLst>
            </p:cNvPr>
            <p:cNvSpPr/>
            <p:nvPr/>
          </p:nvSpPr>
          <p:spPr>
            <a:xfrm>
              <a:off x="5960661" y="3758377"/>
              <a:ext cx="497954" cy="506367"/>
            </a:xfrm>
            <a:prstGeom prst="ellipse">
              <a:avLst/>
            </a:prstGeom>
            <a:solidFill>
              <a:srgbClr val="287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5</a:t>
              </a:r>
              <a:endParaRPr lang="en-US" b="1" dirty="0"/>
            </a:p>
          </p:txBody>
        </p:sp>
        <p:sp>
          <p:nvSpPr>
            <p:cNvPr id="4" name="TextBox 14">
              <a:extLst>
                <a:ext uri="{FF2B5EF4-FFF2-40B4-BE49-F238E27FC236}">
                  <a16:creationId xmlns:a16="http://schemas.microsoft.com/office/drawing/2014/main" id="{7E3297C5-40A8-6B5E-6822-592F713DA261}"/>
                </a:ext>
              </a:extLst>
            </p:cNvPr>
            <p:cNvSpPr txBox="1"/>
            <p:nvPr/>
          </p:nvSpPr>
          <p:spPr>
            <a:xfrm>
              <a:off x="141547" y="4291076"/>
              <a:ext cx="5791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3200" b="1" dirty="0">
                  <a:solidFill>
                    <a:srgbClr val="C47967"/>
                  </a:solidFill>
                  <a:cs typeface="Fanan" pitchFamily="2" charset="-78"/>
                </a:rPr>
                <a:t>التعرف على تقنيات العرض الجديدة </a:t>
              </a:r>
            </a:p>
          </p:txBody>
        </p:sp>
        <p:sp>
          <p:nvSpPr>
            <p:cNvPr id="5" name="Oval 17">
              <a:extLst>
                <a:ext uri="{FF2B5EF4-FFF2-40B4-BE49-F238E27FC236}">
                  <a16:creationId xmlns:a16="http://schemas.microsoft.com/office/drawing/2014/main" id="{51BAA426-B47A-8A39-DD8F-AA3595B163F3}"/>
                </a:ext>
              </a:extLst>
            </p:cNvPr>
            <p:cNvSpPr/>
            <p:nvPr/>
          </p:nvSpPr>
          <p:spPr>
            <a:xfrm>
              <a:off x="5960661" y="4321710"/>
              <a:ext cx="497954" cy="506367"/>
            </a:xfrm>
            <a:prstGeom prst="ellipse">
              <a:avLst/>
            </a:prstGeom>
            <a:solidFill>
              <a:srgbClr val="C479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6</a:t>
              </a:r>
              <a:endParaRPr lang="en-US" b="1" dirty="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263C57AB-D9C0-8D60-DA26-25397DA4D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5269111"/>
            <a:ext cx="12203151" cy="158888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2D4503F-C4CD-611C-B840-CF450E3CD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20099"/>
            <a:ext cx="1786313" cy="476350"/>
          </a:xfrm>
          <a:prstGeom prst="rect">
            <a:avLst/>
          </a:prstGeom>
        </p:spPr>
      </p:pic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E5B2D1F3-0A05-4546-A014-31B9C4A11C7F}"/>
              </a:ext>
            </a:extLst>
          </p:cNvPr>
          <p:cNvSpPr/>
          <p:nvPr/>
        </p:nvSpPr>
        <p:spPr>
          <a:xfrm>
            <a:off x="6731363" y="1666648"/>
            <a:ext cx="4701760" cy="168200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accent1"/>
                </a:solidFill>
                <a:cs typeface="Fanan" pitchFamily="2" charset="-78"/>
              </a:rPr>
              <a:t>أهداف الدرس الثالث</a:t>
            </a:r>
          </a:p>
          <a:p>
            <a:pPr algn="ctr"/>
            <a:r>
              <a:rPr lang="ar-SA" sz="4000" b="1" u="sng" dirty="0">
                <a:solidFill>
                  <a:schemeClr val="accent1"/>
                </a:solidFill>
                <a:cs typeface="Fanan" pitchFamily="2" charset="-78"/>
              </a:rPr>
              <a:t>الجزء الثاني </a:t>
            </a:r>
          </a:p>
        </p:txBody>
      </p:sp>
    </p:spTree>
    <p:extLst>
      <p:ext uri="{BB962C8B-B14F-4D97-AF65-F5344CB8AC3E}">
        <p14:creationId xmlns:p14="http://schemas.microsoft.com/office/powerpoint/2010/main" val="859610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عنصر نائب للمحتوى 5">
            <a:extLst>
              <a:ext uri="{FF2B5EF4-FFF2-40B4-BE49-F238E27FC236}">
                <a16:creationId xmlns:a16="http://schemas.microsoft.com/office/drawing/2014/main" id="{8B8932AD-2B9A-4AAA-8F62-2AEE3AB57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>
          <a:xfrm>
            <a:off x="3586573" y="10"/>
            <a:ext cx="4529120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9" name="صورة 6">
            <a:extLst>
              <a:ext uri="{FF2B5EF4-FFF2-40B4-BE49-F238E27FC236}">
                <a16:creationId xmlns:a16="http://schemas.microsoft.com/office/drawing/2014/main" id="{36A218CA-DF89-4EA6-923D-378C11F7D4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1" r="8908" b="-3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10" name="صورة 7">
            <a:extLst>
              <a:ext uri="{FF2B5EF4-FFF2-40B4-BE49-F238E27FC236}">
                <a16:creationId xmlns:a16="http://schemas.microsoft.com/office/drawing/2014/main" id="{DA35ED0D-DFDB-4374-A189-43A2F1605B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r="18340" b="2"/>
          <a:stretch/>
        </p:blipFill>
        <p:spPr bwMode="auto">
          <a:xfrm>
            <a:off x="3657600" y="3456432"/>
            <a:ext cx="4457307" cy="3383270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 useBgFill="1">
        <p:nvSpPr>
          <p:cNvPr id="1033" name="Freeform: Shape 1032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8AE485C-9BD4-4509-B80F-63C93C249B6E}"/>
              </a:ext>
            </a:extLst>
          </p:cNvPr>
          <p:cNvSpPr/>
          <p:nvPr/>
        </p:nvSpPr>
        <p:spPr>
          <a:xfrm>
            <a:off x="128016" y="2412769"/>
            <a:ext cx="3546924" cy="412769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ar-SA" sz="5400" dirty="0">
                <a:solidFill>
                  <a:srgbClr val="C27765"/>
                </a:solidFill>
                <a:latin typeface="Times New Roman" panose="02020603050405020304" pitchFamily="18" charset="0"/>
                <a:cs typeface="Fanan" pitchFamily="2" charset="-78"/>
                <a:sym typeface="Arial"/>
              </a:rPr>
              <a:t>من خلال الصور التي أمامك ما الطرق التي استخدمتها للدفع ؟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oogle Pay becomes available in Romania through partner institutions |  Romania Insider">
            <a:extLst>
              <a:ext uri="{FF2B5EF4-FFF2-40B4-BE49-F238E27FC236}">
                <a16:creationId xmlns:a16="http://schemas.microsoft.com/office/drawing/2014/main" id="{298BA479-DE93-FE8F-CAF6-D9C7065D1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r="2715" b="1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B05F28C-00A2-F5B7-1C43-24576CBABF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  <p:pic>
        <p:nvPicPr>
          <p:cNvPr id="1028" name="Picture 4" descr="Open to Think: How We Can Unleash Pure Thinking Power - Worq IQ">
            <a:extLst>
              <a:ext uri="{FF2B5EF4-FFF2-40B4-BE49-F238E27FC236}">
                <a16:creationId xmlns:a16="http://schemas.microsoft.com/office/drawing/2014/main" id="{C8399723-A8B0-48FD-4A8F-AB49F4975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0" r="39449"/>
          <a:stretch/>
        </p:blipFill>
        <p:spPr bwMode="auto">
          <a:xfrm>
            <a:off x="901426" y="701040"/>
            <a:ext cx="1361439" cy="12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89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200" b="1" dirty="0">
                <a:solidFill>
                  <a:schemeClr val="bg1"/>
                </a:solidFill>
                <a:cs typeface="Fanan" pitchFamily="2" charset="-78"/>
              </a:rPr>
              <a:t>الدفع باستخدام الأجهزة المحمولة : </a:t>
            </a:r>
            <a:endParaRPr kumimoji="0" lang="ar-SA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94BACB7-0DEF-4700-9478-C6082EC13F2A}"/>
              </a:ext>
            </a:extLst>
          </p:cNvPr>
          <p:cNvSpPr txBox="1"/>
          <p:nvPr/>
        </p:nvSpPr>
        <p:spPr>
          <a:xfrm>
            <a:off x="0" y="1219253"/>
            <a:ext cx="12203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أصبح من الممكن الدفع في المحلات التجارية عبر </a:t>
            </a:r>
            <a:r>
              <a:rPr lang="ar-EG" sz="2800" dirty="0">
                <a:solidFill>
                  <a:srgbClr val="D815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الأجهزة المحمولة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سواء </a:t>
            </a:r>
            <a:r>
              <a:rPr lang="ar-EG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بالهواتف الذكية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أو الأجهزة القابلة للارتداء مثل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: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الساعات الذكية وأساور المعصم</a:t>
            </a:r>
            <a:r>
              <a:rPr lang="ar-EG" sz="1800" dirty="0">
                <a:solidFill>
                  <a:srgbClr val="00B050"/>
                </a:solidFill>
              </a:rPr>
              <a:t>.</a:t>
            </a:r>
            <a:endParaRPr lang="ar-SA" dirty="0">
              <a:solidFill>
                <a:srgbClr val="00B05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7125DFA-60A3-44E3-9132-C484E0D2DBC4}"/>
              </a:ext>
            </a:extLst>
          </p:cNvPr>
          <p:cNvSpPr txBox="1"/>
          <p:nvPr/>
        </p:nvSpPr>
        <p:spPr>
          <a:xfrm>
            <a:off x="0" y="2058968"/>
            <a:ext cx="122031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تستخدم جميع هذه الأجهزة تقنية يطلق عليها </a:t>
            </a:r>
            <a:r>
              <a:rPr lang="ar-EG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اتصال المجال القريب إن اف سي </a:t>
            </a:r>
            <a:r>
              <a:rPr 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NFC</a:t>
            </a:r>
            <a:r>
              <a:rPr 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)،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والتي تتيح لجهازين قريبين جدا من بعضهما تبادل البيانات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مثل : </a:t>
            </a:r>
            <a:r>
              <a:rPr lang="ar-SA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معلومات الدفع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</a:t>
            </a:r>
            <a:r>
              <a:rPr lang="ar-SA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المعلومات الشخصية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لإتمام عملية الشراء.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endParaRPr lang="ar-SA" sz="28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pic>
        <p:nvPicPr>
          <p:cNvPr id="16" name="Picture 2" descr="الدفع عبر الهاتف المحمول | ادفع عبر الهاتف المحمول | Visa">
            <a:extLst>
              <a:ext uri="{FF2B5EF4-FFF2-40B4-BE49-F238E27FC236}">
                <a16:creationId xmlns:a16="http://schemas.microsoft.com/office/drawing/2014/main" id="{90E60971-6287-4AF5-8E2C-7549E34B0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82" y="3256280"/>
            <a:ext cx="4804853" cy="2755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268" name="Picture 4" descr="كل شيء عن خاصية ( NFC ) المفيدة جدًا. - النصائح والحيل - Xiaomi Community -  Xiaomi">
            <a:extLst>
              <a:ext uri="{FF2B5EF4-FFF2-40B4-BE49-F238E27FC236}">
                <a16:creationId xmlns:a16="http://schemas.microsoft.com/office/drawing/2014/main" id="{D25261B8-DC40-459D-98F9-71EB5C69A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42" y="3256280"/>
            <a:ext cx="4804853" cy="2755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249097B-880A-372B-E031-B3126BB93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09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/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الاتصالات الخلوية فائقة السرعة :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022DDA7-E59E-44AD-8A00-8D9C2C8CDD89}"/>
              </a:ext>
            </a:extLst>
          </p:cNvPr>
          <p:cNvSpPr txBox="1"/>
          <p:nvPr/>
        </p:nvSpPr>
        <p:spPr>
          <a:xfrm>
            <a:off x="-19421" y="998090"/>
            <a:ext cx="12203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لقد أحدثت تقنية الاتصالات من </a:t>
            </a:r>
            <a:r>
              <a:rPr lang="ar-EG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الجيل الرابع </a:t>
            </a:r>
            <a:r>
              <a:rPr 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4G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و</a:t>
            </a:r>
            <a:r>
              <a:rPr lang="ar-EG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الجيل الخامس </a:t>
            </a:r>
            <a:r>
              <a:rPr 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5G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تحولا في عالم الترفيه والأعمال والطب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  <a:endParaRPr lang="ar-SA" sz="28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3168C1E-8DCC-4A7E-B837-74BD623C7617}"/>
              </a:ext>
            </a:extLst>
          </p:cNvPr>
          <p:cNvSpPr txBox="1"/>
          <p:nvPr/>
        </p:nvSpPr>
        <p:spPr>
          <a:xfrm>
            <a:off x="0" y="1530433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SA" sz="28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الجيل الرابع (</a:t>
            </a:r>
            <a:r>
              <a:rPr lang="en-US" sz="20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4G</a:t>
            </a:r>
            <a:r>
              <a:rPr lang="ar-SA" sz="28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</a:t>
            </a:r>
            <a:r>
              <a:rPr lang="ar-EG" sz="28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هو اختصار لتقنية الاتصالات من الجيل الرابع، والتي </a:t>
            </a:r>
            <a:r>
              <a:rPr lang="ar-EG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تعد أساس اتصالات النطاق العريض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المتنقل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وسرعة نقل البيانات تصل الي </a:t>
            </a:r>
            <a:r>
              <a:rPr lang="ar-SA" sz="2800" dirty="0">
                <a:solidFill>
                  <a:srgbClr val="D815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100 </a:t>
            </a:r>
            <a:r>
              <a:rPr lang="ar-SA" sz="2800" dirty="0" err="1">
                <a:solidFill>
                  <a:srgbClr val="D815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ميجابت</a:t>
            </a:r>
            <a:r>
              <a:rPr lang="ar-SA" sz="2800" dirty="0">
                <a:solidFill>
                  <a:srgbClr val="D815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في الثانية . 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AED9925-8CB4-4185-86B1-F6BF5B886298}"/>
              </a:ext>
            </a:extLst>
          </p:cNvPr>
          <p:cNvSpPr txBox="1"/>
          <p:nvPr/>
        </p:nvSpPr>
        <p:spPr>
          <a:xfrm>
            <a:off x="0" y="2384060"/>
            <a:ext cx="121837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SA" sz="2800" dirty="0">
                <a:solidFill>
                  <a:srgbClr val="41C5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الجيل الخامس (</a:t>
            </a:r>
            <a:r>
              <a:rPr lang="en-US" sz="2000" dirty="0">
                <a:solidFill>
                  <a:srgbClr val="41C5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5G</a:t>
            </a:r>
            <a:r>
              <a:rPr lang="ar-SA" sz="2800" dirty="0">
                <a:solidFill>
                  <a:srgbClr val="41C5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</a:t>
            </a:r>
            <a:r>
              <a:rPr lang="en-US" sz="2800" dirty="0">
                <a:solidFill>
                  <a:srgbClr val="41C5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هو التطور التالي التقنية شبكة الهاتف المحمول ويقدم وعدا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ً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بزيادة عرض النطاق</a:t>
            </a:r>
            <a:r>
              <a:rPr 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الترددي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بسرعات قصوى تصل إلى </a:t>
            </a:r>
            <a:r>
              <a:rPr lang="ar-SA" sz="2800" dirty="0">
                <a:solidFill>
                  <a:srgbClr val="F67C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20</a:t>
            </a:r>
            <a:r>
              <a:rPr lang="ar-EG" sz="2800" dirty="0">
                <a:solidFill>
                  <a:srgbClr val="F67C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جيجابيت في الثانية</a:t>
            </a:r>
            <a:r>
              <a:rPr lang="ar-SA" sz="2800" dirty="0">
                <a:solidFill>
                  <a:srgbClr val="F67C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.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42183AA-F468-42FD-ACEE-C9A45C5A20BC}"/>
              </a:ext>
            </a:extLst>
          </p:cNvPr>
          <p:cNvSpPr txBox="1"/>
          <p:nvPr/>
        </p:nvSpPr>
        <p:spPr>
          <a:xfrm>
            <a:off x="-11151" y="3241687"/>
            <a:ext cx="12194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المزايا التي تقدمها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الجيل الخامس (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5G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هي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: </a:t>
            </a:r>
            <a:r>
              <a:rPr lang="ar-EG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زمن وصول أقل</a:t>
            </a:r>
            <a:r>
              <a:rPr lang="ar-SA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ازدحام أ</a:t>
            </a:r>
            <a:r>
              <a:rPr lang="ar-SA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ق</a:t>
            </a:r>
            <a:r>
              <a:rPr lang="ar-EG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-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استهلاك أقل للطاقة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.</a:t>
            </a:r>
            <a:endParaRPr lang="ar-SA" sz="28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pic>
        <p:nvPicPr>
          <p:cNvPr id="20" name="Picture 6" descr="تعرف على الفرق بين شبكات الـ 2G و 3G و 4G و 5G وكيف تعمل | جوال بلس">
            <a:extLst>
              <a:ext uri="{FF2B5EF4-FFF2-40B4-BE49-F238E27FC236}">
                <a16:creationId xmlns:a16="http://schemas.microsoft.com/office/drawing/2014/main" id="{1658DE6C-EEB5-4848-906A-217E91A60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94" y="3913158"/>
            <a:ext cx="4804853" cy="2251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290" name="Picture 2" descr="What Is 5G vs 4G? - Cisco">
            <a:extLst>
              <a:ext uri="{FF2B5EF4-FFF2-40B4-BE49-F238E27FC236}">
                <a16:creationId xmlns:a16="http://schemas.microsoft.com/office/drawing/2014/main" id="{8FC7FA41-B9E8-45BA-A843-5DB902A3E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53" y="3913158"/>
            <a:ext cx="4804853" cy="2258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5CDB894-F828-7763-69D1-B3445F2C6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7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3429000"/>
            <a:ext cx="12203151" cy="342900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88969" y="284476"/>
            <a:ext cx="3435915" cy="2731274"/>
            <a:chOff x="6191037" y="861181"/>
            <a:chExt cx="4641136" cy="3902006"/>
          </a:xfrm>
        </p:grpSpPr>
        <p:sp>
          <p:nvSpPr>
            <p:cNvPr id="14" name="矩形 13"/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54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47BF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F20E9AAB-A1C1-4A16-97A7-42D58D2E3FB4}"/>
              </a:ext>
            </a:extLst>
          </p:cNvPr>
          <p:cNvSpPr txBox="1">
            <a:spLocks/>
          </p:cNvSpPr>
          <p:nvPr/>
        </p:nvSpPr>
        <p:spPr>
          <a:xfrm>
            <a:off x="2077866" y="2546719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Fanan" pitchFamily="2" charset="-78"/>
                <a:sym typeface="Pangolin"/>
              </a:rPr>
              <a:t>الوحدة الثانية </a:t>
            </a:r>
            <a:b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25000"/>
                  </a:srgbClr>
                </a:solidFill>
                <a:effectLst/>
                <a:uLnTx/>
                <a:uFillTx/>
                <a:cs typeface="Fanan" pitchFamily="2" charset="-78"/>
                <a:sym typeface="Pangolin"/>
              </a:rPr>
            </a:br>
            <a:r>
              <a:rPr kumimoji="0" lang="ar-SA" sz="6600" b="1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25000"/>
                  </a:srgbClr>
                </a:solidFill>
                <a:effectLst/>
                <a:uLnTx/>
                <a:uFillTx/>
                <a:cs typeface="Fanan" pitchFamily="2" charset="-78"/>
                <a:sym typeface="Pangolin"/>
              </a:rPr>
              <a:t>التقنية والحياة</a:t>
            </a:r>
            <a:endParaRPr kumimoji="0" lang="en-SA" sz="6600" b="1" i="0" u="none" strike="noStrike" kern="0" cap="none" spc="0" normalizeH="0" baseline="0" noProof="0" dirty="0">
              <a:ln>
                <a:noFill/>
              </a:ln>
              <a:solidFill>
                <a:srgbClr val="E3E7EA">
                  <a:lumMod val="25000"/>
                </a:srgbClr>
              </a:solidFill>
              <a:effectLst/>
              <a:uLnTx/>
              <a:uFillTx/>
              <a:cs typeface="Fanan" pitchFamily="2" charset="-78"/>
              <a:sym typeface="Pangolin"/>
            </a:endParaRPr>
          </a:p>
        </p:txBody>
      </p:sp>
      <p:pic>
        <p:nvPicPr>
          <p:cNvPr id="2050" name="Picture 2" descr="جرائم التقنية والحياة الافتراضية - أخبار السعودية | صحيفة عكاظ">
            <a:extLst>
              <a:ext uri="{FF2B5EF4-FFF2-40B4-BE49-F238E27FC236}">
                <a16:creationId xmlns:a16="http://schemas.microsoft.com/office/drawing/2014/main" id="{E865151D-3EBD-40E1-BF23-3602529B8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9618" y="366181"/>
            <a:ext cx="2032921" cy="20253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FBCB76F-1277-E71C-114A-C791DB703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71116"/>
            <a:ext cx="12203151" cy="58477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/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تخزين البيانات :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9AF78EB-2283-47CC-A3D4-88BC5FA46462}"/>
              </a:ext>
            </a:extLst>
          </p:cNvPr>
          <p:cNvSpPr txBox="1"/>
          <p:nvPr/>
        </p:nvSpPr>
        <p:spPr>
          <a:xfrm>
            <a:off x="-19422" y="1785077"/>
            <a:ext cx="122031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تم اختراع أول محرك أقراص تجاري من قبل </a:t>
            </a:r>
            <a:r>
              <a:rPr lang="ar-EG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شركة </a:t>
            </a:r>
            <a:r>
              <a:rPr lang="ar-EG" sz="2800" dirty="0" err="1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آي</a:t>
            </a:r>
            <a:r>
              <a:rPr lang="ar-EG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بي أم (</a:t>
            </a:r>
            <a:r>
              <a:rPr lang="en-US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(</a:t>
            </a:r>
            <a:r>
              <a:rPr lang="en-US" sz="20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IBM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في العام 1956، وبسعة </a:t>
            </a:r>
            <a:r>
              <a:rPr lang="ar-EG" sz="28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بلغت 3.75 ميجابايت</a:t>
            </a:r>
            <a:r>
              <a:rPr lang="en-US" sz="28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وكان وزنه </a:t>
            </a:r>
            <a:r>
              <a:rPr lang="ar-EG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طن واحد</a:t>
            </a:r>
            <a:r>
              <a:rPr lang="en-US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  <a:endParaRPr lang="ar-SA" sz="28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7AB1198-2C2E-46A7-953F-A78F0678A822}"/>
              </a:ext>
            </a:extLst>
          </p:cNvPr>
          <p:cNvSpPr txBox="1"/>
          <p:nvPr/>
        </p:nvSpPr>
        <p:spPr>
          <a:xfrm>
            <a:off x="-11151" y="2622110"/>
            <a:ext cx="12194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يمكن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لوحدة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التخزين أن تحتوي على </a:t>
            </a:r>
            <a:r>
              <a:rPr lang="ar-EG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ما يقارب 10 بيتابايت من البيانات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وذلك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عادل </a:t>
            </a:r>
            <a:r>
              <a:rPr lang="ar-EG" sz="28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10 مليار جيجابايت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  <a:endParaRPr lang="ar-SA" sz="28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C77A9C2-2BB4-4B42-AE80-06407164F4F5}"/>
              </a:ext>
            </a:extLst>
          </p:cNvPr>
          <p:cNvSpPr txBox="1"/>
          <p:nvPr/>
        </p:nvSpPr>
        <p:spPr>
          <a:xfrm>
            <a:off x="-19422" y="3089119"/>
            <a:ext cx="122031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هناك </a:t>
            </a:r>
            <a:r>
              <a:rPr lang="ar-EG" sz="2800" dirty="0">
                <a:solidFill>
                  <a:srgbClr val="D815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تقنيات إبداعية لتخزين البيانات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من خلال </a:t>
            </a:r>
            <a:r>
              <a:rPr lang="ar-EG" sz="28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سلاسل البروتينات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أو </a:t>
            </a:r>
            <a:r>
              <a:rPr lang="ar-EG" sz="28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جزيئات الحمض النووي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والتي تعد بقفزة هائلة في سعات التخزين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pic>
        <p:nvPicPr>
          <p:cNvPr id="19" name="Picture 2" descr="اشتري منتجات أجهزة التخزين و الاكسسوارات الان | توصيل Taw9eel.com">
            <a:extLst>
              <a:ext uri="{FF2B5EF4-FFF2-40B4-BE49-F238E27FC236}">
                <a16:creationId xmlns:a16="http://schemas.microsoft.com/office/drawing/2014/main" id="{D2E31846-CB5C-4FAF-8641-88F4DF4F7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461" y="4079383"/>
            <a:ext cx="4804853" cy="2282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338" name="Picture 2" descr="أنواع وسائط التخزين للحاسوب - عالم المعرفة">
            <a:extLst>
              <a:ext uri="{FF2B5EF4-FFF2-40B4-BE49-F238E27FC236}">
                <a16:creationId xmlns:a16="http://schemas.microsoft.com/office/drawing/2014/main" id="{634D1596-A0AF-4C58-9850-DC119EF3D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67" y="4070911"/>
            <a:ext cx="4804853" cy="2282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7B6F4BE-592D-4C5E-9EA9-9D7BA395C1D2}"/>
              </a:ext>
            </a:extLst>
          </p:cNvPr>
          <p:cNvSpPr txBox="1"/>
          <p:nvPr/>
        </p:nvSpPr>
        <p:spPr>
          <a:xfrm>
            <a:off x="0" y="997718"/>
            <a:ext cx="121837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بعض الأمور التي يجب أخذها بعين الاعتبار عند تخزين البيانات : </a:t>
            </a:r>
            <a:r>
              <a:rPr lang="ar-SA" sz="2800" dirty="0">
                <a:solidFill>
                  <a:srgbClr val="41C5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التكلفة لوحدة الجيجابايت </a:t>
            </a:r>
            <a:r>
              <a:rPr lang="ar-SA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–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solidFill>
                  <a:srgbClr val="41C5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سرعة الوصول </a:t>
            </a:r>
            <a:r>
              <a:rPr lang="ar-SA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–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solidFill>
                  <a:srgbClr val="41C5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مدة بقاء البيانات </a:t>
            </a:r>
            <a:r>
              <a:rPr lang="ar-SA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–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solidFill>
                  <a:srgbClr val="41C5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استهلاك الطاقة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F529AA4-0392-7F39-6492-1C72ED1BD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29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/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التحويل بين وحدات قياس تخرين البيانات :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022DDA7-E59E-44AD-8A00-8D9C2C8CDD89}"/>
              </a:ext>
            </a:extLst>
          </p:cNvPr>
          <p:cNvSpPr txBox="1"/>
          <p:nvPr/>
        </p:nvSpPr>
        <p:spPr>
          <a:xfrm>
            <a:off x="0" y="106806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SA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البايت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هي الوحدة الأساسية لتخزين ومعالجة المعلومات في الحاسب 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وتتكون من 8 بت.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D8C48A3-616C-4F37-85B9-797B70087147}"/>
              </a:ext>
            </a:extLst>
          </p:cNvPr>
          <p:cNvSpPr txBox="1"/>
          <p:nvPr/>
        </p:nvSpPr>
        <p:spPr>
          <a:xfrm>
            <a:off x="-11151" y="1543491"/>
            <a:ext cx="121948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يتم تقديم سعات المعالجة والتخزين </a:t>
            </a:r>
            <a:r>
              <a:rPr lang="ar-SA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لأجهزة الحاسب بمضاعفاتها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وهي : الكيلو بايت (</a:t>
            </a:r>
            <a:r>
              <a:rPr lang="en-US" sz="20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KB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</a:t>
            </a:r>
            <a:r>
              <a:rPr lang="ar-SA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–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الميغابايت(</a:t>
            </a:r>
            <a:r>
              <a:rPr lang="en-US" sz="20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MB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</a:t>
            </a:r>
            <a:r>
              <a:rPr lang="ar-SA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–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الجيجا بايت (</a:t>
            </a:r>
            <a:r>
              <a:rPr lang="en-US" sz="20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GB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</a:t>
            </a:r>
            <a:r>
              <a:rPr lang="ar-SA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–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التيرابايت (</a:t>
            </a:r>
            <a:r>
              <a:rPr lang="en-US" sz="20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TB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</a:t>
            </a:r>
            <a:r>
              <a:rPr lang="ar-SA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–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البيتابايت (</a:t>
            </a:r>
            <a:r>
              <a:rPr lang="en-US" sz="2000" dirty="0">
                <a:solidFill>
                  <a:srgbClr val="6A4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PB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66A1AD15-6AE8-4FC0-8ECC-326E82A39A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2678" r="6341"/>
          <a:stretch/>
        </p:blipFill>
        <p:spPr>
          <a:xfrm>
            <a:off x="1502790" y="2685195"/>
            <a:ext cx="9175267" cy="3449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D757A79-2B32-B28B-AA13-7BE53A6FF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99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71116"/>
            <a:ext cx="12203151" cy="58477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/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الحوسبة الكمية (</a:t>
            </a:r>
            <a:r>
              <a:rPr 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Quantum computing</a:t>
            </a:r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) : 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25E7000-52A8-4859-8F29-D9BC73B4ED2C}"/>
              </a:ext>
            </a:extLst>
          </p:cNvPr>
          <p:cNvSpPr txBox="1"/>
          <p:nvPr/>
        </p:nvSpPr>
        <p:spPr>
          <a:xfrm>
            <a:off x="0" y="98815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تقوم الحوسبة الكمية على مبدأ </a:t>
            </a:r>
            <a:r>
              <a:rPr lang="ar-EG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الاستفادة من وجود الجسيمات تحت الذرة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في أكثر من حالة في نفس الوقت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AFC94D4-1860-4F24-B796-43D193BBE7C2}"/>
              </a:ext>
            </a:extLst>
          </p:cNvPr>
          <p:cNvSpPr txBox="1"/>
          <p:nvPr/>
        </p:nvSpPr>
        <p:spPr>
          <a:xfrm>
            <a:off x="0" y="1481226"/>
            <a:ext cx="121837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</a:t>
            </a:r>
            <a:r>
              <a:rPr lang="ar-EG" sz="2800" dirty="0">
                <a:cs typeface="Fanan" pitchFamily="2" charset="-78"/>
              </a:rPr>
              <a:t>يمكن تنفيذ العمليات </a:t>
            </a:r>
            <a:r>
              <a:rPr lang="ar-EG" sz="2800" dirty="0">
                <a:solidFill>
                  <a:srgbClr val="6A4CFF"/>
                </a:solidFill>
                <a:cs typeface="Fanan" pitchFamily="2" charset="-78"/>
              </a:rPr>
              <a:t>بسرعة أكبر </a:t>
            </a:r>
            <a:r>
              <a:rPr lang="ar-EG" sz="2800" dirty="0">
                <a:cs typeface="Fanan" pitchFamily="2" charset="-78"/>
              </a:rPr>
              <a:t>وباستخدام </a:t>
            </a:r>
            <a:r>
              <a:rPr lang="ar-EG" sz="2800" dirty="0">
                <a:solidFill>
                  <a:srgbClr val="D81567"/>
                </a:solidFill>
                <a:cs typeface="Fanan" pitchFamily="2" charset="-78"/>
              </a:rPr>
              <a:t>طاقة أقل </a:t>
            </a:r>
            <a:r>
              <a:rPr lang="ar-SA" sz="2800" dirty="0">
                <a:cs typeface="Fanan" pitchFamily="2" charset="-78"/>
              </a:rPr>
              <a:t>في </a:t>
            </a:r>
            <a:r>
              <a:rPr lang="ar-SA" sz="2800" dirty="0">
                <a:solidFill>
                  <a:srgbClr val="C27765"/>
                </a:solidFill>
                <a:cs typeface="Fanan" pitchFamily="2" charset="-78"/>
              </a:rPr>
              <a:t>الحوسبة الكمية </a:t>
            </a:r>
            <a:r>
              <a:rPr lang="ar-SA" sz="2800" dirty="0">
                <a:cs typeface="Fanan" pitchFamily="2" charset="-78"/>
              </a:rPr>
              <a:t>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F766967-AAD1-4F70-B196-67B50BA0811F}"/>
              </a:ext>
            </a:extLst>
          </p:cNvPr>
          <p:cNvSpPr txBox="1"/>
          <p:nvPr/>
        </p:nvSpPr>
        <p:spPr>
          <a:xfrm>
            <a:off x="-11151" y="1954206"/>
            <a:ext cx="121948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يمثل </a:t>
            </a:r>
            <a:r>
              <a:rPr lang="ar-EG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البت الواحد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في الحاسبات التقليدية </a:t>
            </a:r>
            <a:r>
              <a:rPr lang="ar-EG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جز</a:t>
            </a:r>
            <a:r>
              <a:rPr lang="ar-SA" sz="28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ءًا</a:t>
            </a:r>
            <a:r>
              <a:rPr lang="ar-EG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واحدا للبيانات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بينما تعتمد الحوسبة الكمية استخدام </a:t>
            </a:r>
            <a:r>
              <a:rPr lang="ar-EG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البت الكمي أو ما يسمى "</a:t>
            </a:r>
            <a:r>
              <a:rPr lang="ar-EG" sz="2800" dirty="0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كيوبت</a:t>
            </a:r>
            <a:r>
              <a:rPr lang="ar-EG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"</a:t>
            </a:r>
            <a:r>
              <a:rPr lang="ar-SA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250E8AA-BF8C-4B27-8DC0-3FA423BCD1EF}"/>
              </a:ext>
            </a:extLst>
          </p:cNvPr>
          <p:cNvSpPr txBox="1"/>
          <p:nvPr/>
        </p:nvSpPr>
        <p:spPr>
          <a:xfrm>
            <a:off x="-19421" y="2831631"/>
            <a:ext cx="122031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تتجاوز الحوسبة الكمية </a:t>
            </a:r>
            <a:r>
              <a:rPr lang="ar-EG" sz="2800" dirty="0">
                <a:solidFill>
                  <a:srgbClr val="40C5B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قوانين الفيزياء التقليدية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لتقدم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حلولا تتيح إنشاء </a:t>
            </a:r>
            <a:r>
              <a:rPr lang="ar-EG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معالجات أسرع بكثير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(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أكثر من مليون مرة) عن تلك المستخدمة حاليا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pic>
        <p:nvPicPr>
          <p:cNvPr id="20" name="Picture 2" descr="ماهي الحوسبة الكمية (Quantum computing) وكيف سوف تغيير العالم | الموبايل  العراقي">
            <a:extLst>
              <a:ext uri="{FF2B5EF4-FFF2-40B4-BE49-F238E27FC236}">
                <a16:creationId xmlns:a16="http://schemas.microsoft.com/office/drawing/2014/main" id="{49EA6D4B-9EF4-4039-B6DA-B1A31C049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08" y="3857837"/>
            <a:ext cx="4804853" cy="2413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388" name="Picture 4" descr="الحواسيب الكمّية أصبحت ممكنة الآن.. علماء يبتكرون خوارزمية عبقرية تحل أكبر  مشاكلها">
            <a:extLst>
              <a:ext uri="{FF2B5EF4-FFF2-40B4-BE49-F238E27FC236}">
                <a16:creationId xmlns:a16="http://schemas.microsoft.com/office/drawing/2014/main" id="{4488917D-00A8-4B33-97CA-13ADB302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90" y="3857837"/>
            <a:ext cx="4804853" cy="2363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7A6796B-907A-7045-04AC-FBFE114CF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17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5134708"/>
            <a:ext cx="12203151" cy="1723291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962FF8F-7953-48EB-A453-52EEFCC00587}"/>
              </a:ext>
            </a:extLst>
          </p:cNvPr>
          <p:cNvSpPr/>
          <p:nvPr/>
        </p:nvSpPr>
        <p:spPr>
          <a:xfrm>
            <a:off x="1318008" y="4240838"/>
            <a:ext cx="9475596" cy="106468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lnSpc>
                <a:spcPct val="150000"/>
              </a:lnSpc>
            </a:pPr>
            <a:r>
              <a:rPr lang="ar-SA" sz="3600" dirty="0">
                <a:solidFill>
                  <a:srgbClr val="FF0000"/>
                </a:solidFill>
                <a:cs typeface="Fanan" pitchFamily="2" charset="-78"/>
              </a:rPr>
              <a:t>ما الفرق بين الحوسبة التقليدية والحوسبة الكمية؟؟!</a:t>
            </a:r>
          </a:p>
        </p:txBody>
      </p:sp>
      <p:pic>
        <p:nvPicPr>
          <p:cNvPr id="15364" name="Picture 4" descr="عرب هاردوير - هل حقا أثبتت جوجل تفوق الحاسب الكمي علي الحاسب التقليدي؟">
            <a:extLst>
              <a:ext uri="{FF2B5EF4-FFF2-40B4-BE49-F238E27FC236}">
                <a16:creationId xmlns:a16="http://schemas.microsoft.com/office/drawing/2014/main" id="{E4B04199-83DA-4DEF-8C42-6FBD2B911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2"/>
          <a:stretch/>
        </p:blipFill>
        <p:spPr bwMode="auto">
          <a:xfrm>
            <a:off x="1318008" y="331596"/>
            <a:ext cx="9555984" cy="3885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79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004560"/>
            <a:ext cx="12203151" cy="85133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/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الفرق بين الحوسبة التقليدية والحوسبة الكمية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D90A17C-55AB-4E7E-B346-881175F1A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2" t="25348" r="8105" b="21758"/>
          <a:stretch/>
        </p:blipFill>
        <p:spPr>
          <a:xfrm>
            <a:off x="705059" y="1487157"/>
            <a:ext cx="10781882" cy="421025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6514ED3-2AD3-B5E0-D0F6-A332EDDCD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00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الطابعة ثلاثية الأبعاد </a:t>
            </a:r>
            <a:r>
              <a:rPr lang="ar-SA" sz="3200" dirty="0">
                <a:solidFill>
                  <a:schemeClr val="bg1"/>
                </a:solidFill>
                <a:latin typeface="Calibri" panose="020F0502020204030204"/>
                <a:cs typeface="Fanan" pitchFamily="2" charset="-78"/>
              </a:rPr>
              <a:t>(</a:t>
            </a:r>
            <a:r>
              <a:rPr lang="en-US" sz="3200" dirty="0">
                <a:solidFill>
                  <a:schemeClr val="bg1"/>
                </a:solidFill>
                <a:latin typeface="Calibri" panose="020F0502020204030204"/>
                <a:cs typeface="Fanan" pitchFamily="2" charset="-78"/>
              </a:rPr>
              <a:t>3D Printing</a:t>
            </a:r>
            <a:r>
              <a:rPr lang="ar-SA" sz="3200" dirty="0">
                <a:solidFill>
                  <a:schemeClr val="bg1"/>
                </a:solidFill>
                <a:latin typeface="Calibri" panose="020F0502020204030204"/>
                <a:cs typeface="Fanan" pitchFamily="2" charset="-78"/>
              </a:rPr>
              <a:t>) :</a:t>
            </a:r>
            <a:endParaRPr lang="ar-SA" sz="3200" dirty="0">
              <a:solidFill>
                <a:schemeClr val="bg1"/>
              </a:solidFill>
              <a:cs typeface="Fanan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B695DC8-42AB-4FFB-BA29-B80FAFAF8A04}"/>
              </a:ext>
            </a:extLst>
          </p:cNvPr>
          <p:cNvSpPr txBox="1"/>
          <p:nvPr/>
        </p:nvSpPr>
        <p:spPr>
          <a:xfrm>
            <a:off x="964639" y="1141963"/>
            <a:ext cx="11227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أتاحت </a:t>
            </a:r>
            <a:r>
              <a:rPr lang="ar-SA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تقنية الطباعة ثلاثية الأبعاد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إنشاء نموذج أولي ثم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إنشاء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كميات محدودة من </a:t>
            </a:r>
            <a:r>
              <a:rPr lang="ar-EG" sz="2800" dirty="0">
                <a:solidFill>
                  <a:srgbClr val="2871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منتج معين.</a:t>
            </a:r>
            <a:endParaRPr lang="ar-SA" sz="2800" dirty="0">
              <a:solidFill>
                <a:srgbClr val="28718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82D4769-97CE-42AE-96A3-1802760AB1AA}"/>
              </a:ext>
            </a:extLst>
          </p:cNvPr>
          <p:cNvSpPr txBox="1"/>
          <p:nvPr/>
        </p:nvSpPr>
        <p:spPr>
          <a:xfrm>
            <a:off x="2720690" y="1713684"/>
            <a:ext cx="9471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أد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 هذه التقنية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إلى الحاجة إلى </a:t>
            </a:r>
            <a:r>
              <a:rPr lang="ar-EG" sz="2800" dirty="0">
                <a:solidFill>
                  <a:srgbClr val="F67C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تخزين أقل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</a:t>
            </a:r>
            <a:r>
              <a:rPr lang="ar-EG" sz="2800" dirty="0">
                <a:solidFill>
                  <a:srgbClr val="F67C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نفايات أقل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</a:t>
            </a:r>
            <a:r>
              <a:rPr lang="ar-EG" sz="2800" dirty="0">
                <a:solidFill>
                  <a:srgbClr val="F67C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استهلاك أقل للطاقة</a:t>
            </a:r>
            <a:r>
              <a:rPr lang="ar-SA" sz="2800" b="1" dirty="0">
                <a:solidFill>
                  <a:srgbClr val="F67C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  <a:r>
              <a:rPr lang="ar-EG" sz="1800" b="1" dirty="0">
                <a:solidFill>
                  <a:prstClr val="black"/>
                </a:solidFill>
              </a:rPr>
              <a:t> </a:t>
            </a:r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1C3D513-EBD9-4FDF-8843-519270C88179}"/>
              </a:ext>
            </a:extLst>
          </p:cNvPr>
          <p:cNvSpPr txBox="1"/>
          <p:nvPr/>
        </p:nvSpPr>
        <p:spPr>
          <a:xfrm>
            <a:off x="1432723" y="2260717"/>
            <a:ext cx="10759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أسهم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هذه التقنية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في </a:t>
            </a:r>
            <a:r>
              <a:rPr lang="ar-EG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تقليل تكاليف الإنتاج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وكميات المواد الخام اللازمة </a:t>
            </a:r>
            <a:r>
              <a:rPr lang="ar-EG" sz="2800" dirty="0">
                <a:solidFill>
                  <a:srgbClr val="29B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لإنشاء السلع المطلوبة</a:t>
            </a:r>
            <a:r>
              <a:rPr lang="ar-SA" sz="2800" dirty="0">
                <a:solidFill>
                  <a:srgbClr val="29B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. </a:t>
            </a:r>
          </a:p>
        </p:txBody>
      </p:sp>
      <p:pic>
        <p:nvPicPr>
          <p:cNvPr id="4098" name="Picture 2" descr="تكنولوجيا الطباعة الثلاثية الابعاد &amp;quot;3D Printing&amp;quot;. - مدونة دنيا الشبكات |  SatDonia Blog - تقنية">
            <a:extLst>
              <a:ext uri="{FF2B5EF4-FFF2-40B4-BE49-F238E27FC236}">
                <a16:creationId xmlns:a16="http://schemas.microsoft.com/office/drawing/2014/main" id="{87F98E87-501D-49EF-9FFD-AA847854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05" y="3007571"/>
            <a:ext cx="4970585" cy="2824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00" name="Picture 4" descr="دليل شامل عن الطباعة ثلاثية الأبعاد">
            <a:extLst>
              <a:ext uri="{FF2B5EF4-FFF2-40B4-BE49-F238E27FC236}">
                <a16:creationId xmlns:a16="http://schemas.microsoft.com/office/drawing/2014/main" id="{B02D59F4-EDE1-4968-9C33-8DD00D568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61" y="3007572"/>
            <a:ext cx="4970584" cy="2824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BBBA666-F0B1-8A12-923C-DFCD95111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7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الطابعة ثلاثية الأبعاد </a:t>
            </a:r>
            <a:r>
              <a:rPr lang="ar-SA" sz="3200" dirty="0">
                <a:solidFill>
                  <a:schemeClr val="bg1"/>
                </a:solidFill>
                <a:latin typeface="Calibri" panose="020F0502020204030204"/>
                <a:cs typeface="Fanan" pitchFamily="2" charset="-78"/>
              </a:rPr>
              <a:t>(</a:t>
            </a:r>
            <a:r>
              <a:rPr lang="en-US" sz="3200" dirty="0">
                <a:solidFill>
                  <a:schemeClr val="bg1"/>
                </a:solidFill>
                <a:latin typeface="Calibri" panose="020F0502020204030204"/>
                <a:cs typeface="Fanan" pitchFamily="2" charset="-78"/>
              </a:rPr>
              <a:t>3D Printing</a:t>
            </a:r>
            <a:r>
              <a:rPr lang="ar-SA" sz="3200" dirty="0">
                <a:solidFill>
                  <a:schemeClr val="bg1"/>
                </a:solidFill>
                <a:latin typeface="Calibri" panose="020F0502020204030204"/>
                <a:cs typeface="Fanan" pitchFamily="2" charset="-78"/>
              </a:rPr>
              <a:t>) : </a:t>
            </a:r>
            <a:endParaRPr lang="ar-SA" sz="3200" dirty="0">
              <a:solidFill>
                <a:schemeClr val="bg1"/>
              </a:solidFill>
              <a:cs typeface="Fanan" pitchFamily="2" charset="-78"/>
            </a:endParaRPr>
          </a:p>
        </p:txBody>
      </p:sp>
      <p:sp>
        <p:nvSpPr>
          <p:cNvPr id="9" name="Google Shape;2074;p48">
            <a:extLst>
              <a:ext uri="{FF2B5EF4-FFF2-40B4-BE49-F238E27FC236}">
                <a16:creationId xmlns:a16="http://schemas.microsoft.com/office/drawing/2014/main" id="{F3AD5CBF-FD22-4484-92DE-3CA24FD35208}"/>
              </a:ext>
            </a:extLst>
          </p:cNvPr>
          <p:cNvSpPr txBox="1">
            <a:spLocks/>
          </p:cNvSpPr>
          <p:nvPr/>
        </p:nvSpPr>
        <p:spPr>
          <a:xfrm>
            <a:off x="6652021" y="1227578"/>
            <a:ext cx="4295665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Pangolin"/>
                <a:cs typeface="Arial" panose="020B0604020202020204" pitchFamily="34" charset="0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r" rtl="1"/>
            <a:r>
              <a:rPr lang="ar-SY" b="0" dirty="0">
                <a:solidFill>
                  <a:srgbClr val="0070C0"/>
                </a:solidFill>
                <a:latin typeface="Times New Roman" panose="02020603050405020304" pitchFamily="18" charset="0"/>
                <a:cs typeface="Fanan" pitchFamily="2" charset="-78"/>
              </a:rPr>
              <a:t>الطباعة ثلاثية الأبعاد على نطاق ضيق</a:t>
            </a:r>
            <a:endParaRPr lang="en-SA" b="0" dirty="0">
              <a:solidFill>
                <a:srgbClr val="0070C0"/>
              </a:solidFill>
              <a:latin typeface="Times New Roman" panose="02020603050405020304" pitchFamily="18" charset="0"/>
              <a:cs typeface="Fanan" pitchFamily="2" charset="-78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B26B6F7A-10D7-4EF8-86A7-BD1C3DC7D57E}"/>
              </a:ext>
            </a:extLst>
          </p:cNvPr>
          <p:cNvSpPr/>
          <p:nvPr/>
        </p:nvSpPr>
        <p:spPr>
          <a:xfrm>
            <a:off x="6399269" y="4534531"/>
            <a:ext cx="4903599" cy="14137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400" dirty="0">
                <a:solidFill>
                  <a:srgbClr val="C00000"/>
                </a:solidFill>
                <a:latin typeface="Calibri" panose="020F0502020204030204" pitchFamily="34" charset="0"/>
                <a:cs typeface="Fanan" pitchFamily="2" charset="-78"/>
              </a:rPr>
              <a:t>تستخدم في المشاريع الفنية والهندسية والتعليمية</a:t>
            </a:r>
            <a:r>
              <a:rPr lang="ar-SA" sz="2400" dirty="0">
                <a:latin typeface="Calibri" panose="020F0502020204030204" pitchFamily="34" charset="0"/>
                <a:cs typeface="Fanan" pitchFamily="2" charset="-78"/>
              </a:rPr>
              <a:t>, 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cs typeface="Fanan" pitchFamily="2" charset="-78"/>
              </a:rPr>
              <a:t>يمكن لفرق الدعم الفني إنشاء قطعة غيار لآلة لا يمكن توفيرها في أماكن نائية.</a:t>
            </a:r>
            <a:endParaRPr lang="en-SA" sz="2400" dirty="0">
              <a:solidFill>
                <a:schemeClr val="dk1"/>
              </a:solidFill>
              <a:latin typeface="Times New Roman" panose="02020603050405020304" pitchFamily="18" charset="0"/>
              <a:cs typeface="Fanan" pitchFamily="2" charset="-78"/>
            </a:endParaRPr>
          </a:p>
        </p:txBody>
      </p:sp>
      <p:sp>
        <p:nvSpPr>
          <p:cNvPr id="14" name="Google Shape;2074;p48">
            <a:extLst>
              <a:ext uri="{FF2B5EF4-FFF2-40B4-BE49-F238E27FC236}">
                <a16:creationId xmlns:a16="http://schemas.microsoft.com/office/drawing/2014/main" id="{E40B7817-1DCA-4896-A2EF-E46C7403D090}"/>
              </a:ext>
            </a:extLst>
          </p:cNvPr>
          <p:cNvSpPr txBox="1">
            <a:spLocks/>
          </p:cNvSpPr>
          <p:nvPr/>
        </p:nvSpPr>
        <p:spPr>
          <a:xfrm>
            <a:off x="411047" y="1223312"/>
            <a:ext cx="466672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Pangolin"/>
                <a:cs typeface="Arial" panose="020B0604020202020204" pitchFamily="34" charset="0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r" rtl="1"/>
            <a:r>
              <a:rPr lang="ar-SY" b="0" dirty="0">
                <a:solidFill>
                  <a:srgbClr val="0070C0"/>
                </a:solidFill>
                <a:latin typeface="Times New Roman" panose="02020603050405020304" pitchFamily="18" charset="0"/>
                <a:cs typeface="Fanan" pitchFamily="2" charset="-78"/>
              </a:rPr>
              <a:t>الطباعة ثلاثية الأبعاد على نطاق واسع</a:t>
            </a:r>
            <a:endParaRPr lang="en-SA" b="0" dirty="0">
              <a:solidFill>
                <a:srgbClr val="0070C0"/>
              </a:solidFill>
              <a:latin typeface="Times New Roman" panose="02020603050405020304" pitchFamily="18" charset="0"/>
              <a:cs typeface="Fanan" pitchFamily="2" charset="-78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23B082CC-C975-4989-894B-6AD9AFB9FE54}"/>
              </a:ext>
            </a:extLst>
          </p:cNvPr>
          <p:cNvSpPr/>
          <p:nvPr/>
        </p:nvSpPr>
        <p:spPr>
          <a:xfrm>
            <a:off x="653142" y="4534531"/>
            <a:ext cx="4853343" cy="14137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400" dirty="0">
                <a:solidFill>
                  <a:srgbClr val="C00000"/>
                </a:solidFill>
                <a:latin typeface="Calibri" panose="020F0502020204030204" pitchFamily="34" charset="0"/>
                <a:cs typeface="Fanan" pitchFamily="2" charset="-78"/>
              </a:rPr>
              <a:t>تستخدم </a:t>
            </a:r>
            <a:r>
              <a:rPr lang="ar-SY" sz="2400" dirty="0">
                <a:solidFill>
                  <a:srgbClr val="C00000"/>
                </a:solidFill>
                <a:latin typeface="Calibri" panose="020F0502020204030204" pitchFamily="34" charset="0"/>
                <a:cs typeface="Fanan" pitchFamily="2" charset="-78"/>
              </a:rPr>
              <a:t>لإنشاء مبان كاملة كالمنازل الصغيرة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cs typeface="Fanan" pitchFamily="2" charset="-78"/>
              </a:rPr>
              <a:t> و</a:t>
            </a:r>
            <a:r>
              <a:rPr lang="ar-SY" sz="2400" dirty="0">
                <a:solidFill>
                  <a:schemeClr val="tx1"/>
                </a:solidFill>
                <a:latin typeface="Calibri" panose="020F0502020204030204" pitchFamily="34" charset="0"/>
                <a:cs typeface="Fanan" pitchFamily="2" charset="-78"/>
              </a:rPr>
              <a:t>ذلك باستخدام الخرسانة أو المواد البلاستيكية او المشتقات الأخرى</a:t>
            </a:r>
            <a:r>
              <a:rPr lang="ar-SY" sz="2400" dirty="0">
                <a:solidFill>
                  <a:srgbClr val="C00000"/>
                </a:solidFill>
                <a:latin typeface="Calibri" panose="020F0502020204030204" pitchFamily="34" charset="0"/>
                <a:cs typeface="Fanan" pitchFamily="2" charset="-78"/>
              </a:rPr>
              <a:t>.</a:t>
            </a:r>
            <a:endParaRPr lang="en-SA" sz="2400" dirty="0">
              <a:solidFill>
                <a:srgbClr val="C00000"/>
              </a:solidFill>
              <a:latin typeface="Calibri" panose="020F0502020204030204" pitchFamily="34" charset="0"/>
              <a:cs typeface="Fanan" pitchFamily="2" charset="-78"/>
            </a:endParaRPr>
          </a:p>
        </p:txBody>
      </p:sp>
      <p:pic>
        <p:nvPicPr>
          <p:cNvPr id="5122" name="Picture 2" descr="البناء بتقنيات الطباعة ثلاثية الأبعاد في الدقم – صحيفة أثير الإلكترونية">
            <a:extLst>
              <a:ext uri="{FF2B5EF4-FFF2-40B4-BE49-F238E27FC236}">
                <a16:creationId xmlns:a16="http://schemas.microsoft.com/office/drawing/2014/main" id="{281CFACD-76FE-4EEA-B72A-4C2C9743F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" y="1828965"/>
            <a:ext cx="4905139" cy="253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5124" name="Picture 4" descr="عربي ريفيو - دليلك الشامل لاختيار الطابعة ثلاثية الأبعاد المناسبة">
            <a:extLst>
              <a:ext uri="{FF2B5EF4-FFF2-40B4-BE49-F238E27FC236}">
                <a16:creationId xmlns:a16="http://schemas.microsoft.com/office/drawing/2014/main" id="{68D02071-7260-4666-A257-995D13446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729" y="1828965"/>
            <a:ext cx="4905139" cy="253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6A3FBDC9-0B40-1829-FB2A-A37121D272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35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>
            <a:extLst>
              <a:ext uri="{FF2B5EF4-FFF2-40B4-BE49-F238E27FC236}">
                <a16:creationId xmlns:a16="http://schemas.microsoft.com/office/drawing/2014/main" id="{88AE485C-9BD4-4509-B80F-63C93C249B6E}"/>
              </a:ext>
            </a:extLst>
          </p:cNvPr>
          <p:cNvSpPr/>
          <p:nvPr/>
        </p:nvSpPr>
        <p:spPr>
          <a:xfrm>
            <a:off x="977127" y="4591026"/>
            <a:ext cx="10647284" cy="1070154"/>
          </a:xfrm>
          <a:prstGeom prst="rect">
            <a:avLst/>
          </a:prstGeom>
          <a:ln w="6350">
            <a:solidFill>
              <a:schemeClr val="accent2"/>
            </a:solidFill>
            <a:prstDash val="lgDashDot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C27765"/>
                </a:solidFill>
                <a:latin typeface="Times New Roman" panose="02020603050405020304" pitchFamily="18" charset="0"/>
                <a:cs typeface="Fanan" pitchFamily="2" charset="-78"/>
                <a:sym typeface="Arial"/>
              </a:rPr>
              <a:t>من خلال الصور التي أمامك ما هي شاشة التلفاز الأفضل ولماذا؟</a:t>
            </a:r>
          </a:p>
        </p:txBody>
      </p:sp>
      <p:pic>
        <p:nvPicPr>
          <p:cNvPr id="4098" name="Picture 2" descr="Samsung 55&amp;quot; Class Q900 Series LED 8K UHD Smart Tizen TV QN55Q900RBFXZA -  Best Buy">
            <a:extLst>
              <a:ext uri="{FF2B5EF4-FFF2-40B4-BE49-F238E27FC236}">
                <a16:creationId xmlns:a16="http://schemas.microsoft.com/office/drawing/2014/main" id="{AA728FCF-7EA0-457A-B18B-30843D1E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036" y="989426"/>
            <a:ext cx="4099351" cy="28860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amsung - Smart TV Samsung UE55RU7105 55&amp;quot; 4K Ultra HD LED WIFI Nero -  S0421070: Amazon.co.uk: Electronics &amp;amp; Photo">
            <a:extLst>
              <a:ext uri="{FF2B5EF4-FFF2-40B4-BE49-F238E27FC236}">
                <a16:creationId xmlns:a16="http://schemas.microsoft.com/office/drawing/2014/main" id="{A0D3216F-3E33-429E-8268-EC3C8AE8B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3" y="163195"/>
            <a:ext cx="3292037" cy="432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amsung UE32T5300CKXXU 32&amp;quot; Full HD HDR Smart TV with PurColour and Contrast  Enhancer | 32 to 42 inch LED Full HD Televisions | 32 to 42 inch LED  Televisions | 32 to">
            <a:extLst>
              <a:ext uri="{FF2B5EF4-FFF2-40B4-BE49-F238E27FC236}">
                <a16:creationId xmlns:a16="http://schemas.microsoft.com/office/drawing/2014/main" id="{BCB8278B-15DD-44E9-AB2D-B11458658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5" b="20506"/>
          <a:stretch/>
        </p:blipFill>
        <p:spPr bwMode="auto">
          <a:xfrm>
            <a:off x="3555650" y="827236"/>
            <a:ext cx="4196695" cy="304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F70AFE7-DC9F-41E6-AAA5-7D0F9D67DF1F}"/>
              </a:ext>
            </a:extLst>
          </p:cNvPr>
          <p:cNvSpPr/>
          <p:nvPr/>
        </p:nvSpPr>
        <p:spPr>
          <a:xfrm>
            <a:off x="9777172" y="3577909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ar-SA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FEB26D7-D759-46B1-82FB-D798C6CB8C55}"/>
              </a:ext>
            </a:extLst>
          </p:cNvPr>
          <p:cNvSpPr/>
          <p:nvPr/>
        </p:nvSpPr>
        <p:spPr>
          <a:xfrm>
            <a:off x="1866280" y="3726500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4E6D1EA-47E3-4D3A-AE15-A8B47DB20B46}"/>
              </a:ext>
            </a:extLst>
          </p:cNvPr>
          <p:cNvSpPr/>
          <p:nvPr/>
        </p:nvSpPr>
        <p:spPr>
          <a:xfrm>
            <a:off x="5418069" y="356052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ar-SA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626E4BD7-B3BC-0D36-8137-97073E0C43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r="6307" b="37093"/>
          <a:stretch>
            <a:fillRect/>
          </a:stretch>
        </p:blipFill>
        <p:spPr>
          <a:xfrm>
            <a:off x="-11151" y="5785739"/>
            <a:ext cx="12203151" cy="107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52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71117"/>
            <a:ext cx="12203151" cy="58477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17846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تقنيات العرض الجديدة :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766D052-7DFA-4229-AA52-1FACF48BD0CE}"/>
              </a:ext>
            </a:extLst>
          </p:cNvPr>
          <p:cNvSpPr txBox="1"/>
          <p:nvPr/>
        </p:nvSpPr>
        <p:spPr>
          <a:xfrm>
            <a:off x="140678" y="751801"/>
            <a:ext cx="120430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algn="r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هناك شاشات </a:t>
            </a:r>
            <a:r>
              <a:rPr lang="ar-SA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تستخدم أنواعا مختلفة من التقنيات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مثل شاشات البلورات السائلة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(</a:t>
            </a:r>
            <a:r>
              <a:rPr lang="en-US" sz="2000" dirty="0">
                <a:solidFill>
                  <a:srgbClr val="F879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LCD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أو البلازما 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(</a:t>
            </a:r>
            <a:r>
              <a:rPr lang="en-US" sz="2000" dirty="0">
                <a:solidFill>
                  <a:srgbClr val="F879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Plasma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)،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أو شاشات الليد 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(</a:t>
            </a:r>
            <a:r>
              <a:rPr lang="en-US" sz="2000" dirty="0">
                <a:solidFill>
                  <a:srgbClr val="F879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LED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)،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وحديثا شاشات البكسلات ذاتية الإضاءة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(</a:t>
            </a:r>
            <a:r>
              <a:rPr lang="en-US" sz="2000" dirty="0">
                <a:solidFill>
                  <a:srgbClr val="F879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OLED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6DBD45D-59C6-458D-8576-49CD24A037FC}"/>
              </a:ext>
            </a:extLst>
          </p:cNvPr>
          <p:cNvSpPr txBox="1"/>
          <p:nvPr/>
        </p:nvSpPr>
        <p:spPr>
          <a:xfrm>
            <a:off x="-19421" y="1575284"/>
            <a:ext cx="122031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 eaLnBrk="1" hangingPunct="1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تحتوي بعض أجهزة التلفاز وشاشات الحاسب اليوم على 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شاشات عرض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بدقة:</a:t>
            </a:r>
          </a:p>
          <a:p>
            <a:pPr marL="542925" indent="-271463" rtl="1">
              <a:defRPr/>
            </a:pP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4K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تبلغ </a:t>
            </a:r>
            <a:r>
              <a:rPr lang="en-US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3840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× </a:t>
            </a:r>
            <a:r>
              <a:rPr lang="en-US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2160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 بكسل بنسبة عرض إلى ارتفاع تبلغ (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(</a:t>
            </a:r>
            <a:r>
              <a:rPr lang="en-US" sz="20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16:9</a:t>
            </a:r>
            <a:r>
              <a:rPr lang="ar-SA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  <a:endParaRPr lang="ar-SA" sz="28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  <a:p>
            <a:pPr marL="542925" indent="-271463" rtl="1">
              <a:defRPr/>
            </a:pP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5K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تبلغ( </a:t>
            </a:r>
            <a:r>
              <a:rPr lang="en-US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5120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× </a:t>
            </a:r>
            <a:r>
              <a:rPr lang="en-US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2880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بكسل بنسبة عرض إلى ارتفاع تبلغ (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(</a:t>
            </a:r>
            <a:r>
              <a:rPr lang="en-US" sz="20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16:9</a:t>
            </a:r>
            <a:r>
              <a:rPr lang="ar-SA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  <a:endParaRPr lang="ar-SA" sz="28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  <a:p>
            <a:pPr marL="542925" indent="-271463" rtl="1">
              <a:defRPr/>
            </a:pP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8K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تبلغ (</a:t>
            </a:r>
            <a:r>
              <a:rPr lang="en-US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7680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×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(</a:t>
            </a:r>
            <a:r>
              <a:rPr lang="en-US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4320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 بكسل بنسبة عرض إلى ارتفاع تبلغ (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(</a:t>
            </a:r>
            <a:r>
              <a:rPr lang="en-US" sz="20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16:9</a:t>
            </a:r>
            <a:r>
              <a:rPr lang="ar-SA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Sultan bold" pitchFamily="2" charset="-78"/>
              </a:rPr>
              <a:t>16:9</a:t>
            </a:r>
            <a:r>
              <a:rPr lang="ar-SA" sz="1800" dirty="0">
                <a:solidFill>
                  <a:schemeClr val="bg1"/>
                </a:solidFill>
                <a:latin typeface="Calibri" panose="020F0502020204030204" pitchFamily="34" charset="0"/>
                <a:cs typeface="Sultan bold" pitchFamily="2" charset="-78"/>
              </a:rPr>
              <a:t>.</a:t>
            </a:r>
            <a:endParaRPr lang="ar-SA" sz="1800" dirty="0">
              <a:solidFill>
                <a:schemeClr val="tx1"/>
              </a:solidFill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1028" name="Picture 4" descr="4K vs 8K | What Difference Does an 8K TV Make?">
            <a:extLst>
              <a:ext uri="{FF2B5EF4-FFF2-40B4-BE49-F238E27FC236}">
                <a16:creationId xmlns:a16="http://schemas.microsoft.com/office/drawing/2014/main" id="{41D1FD94-4CBC-4B06-ADED-1DF3E4C46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04" y="3558992"/>
            <a:ext cx="4983316" cy="2870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0" name="Picture 6" descr="Why 8K OLED TV? Your ultimate guide | LG MAGAZINE">
            <a:extLst>
              <a:ext uri="{FF2B5EF4-FFF2-40B4-BE49-F238E27FC236}">
                <a16:creationId xmlns:a16="http://schemas.microsoft.com/office/drawing/2014/main" id="{91B32B19-328C-4426-B50B-1A0B734A2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2" b="8725"/>
          <a:stretch/>
        </p:blipFill>
        <p:spPr bwMode="auto">
          <a:xfrm>
            <a:off x="6554875" y="3562805"/>
            <a:ext cx="4983315" cy="2870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83419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70601"/>
            <a:ext cx="12203151" cy="88529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200" dirty="0">
                <a:solidFill>
                  <a:schemeClr val="bg1"/>
                </a:solidFill>
                <a:latin typeface="Times New Roman" panose="02020603050405020304" pitchFamily="18" charset="0"/>
                <a:cs typeface="Fanan" pitchFamily="2" charset="-78"/>
              </a:rPr>
              <a:t>نقاط يجب مراعاتها في تقنيات العرض الجديدة : </a:t>
            </a:r>
            <a:endParaRPr lang="en-SA" sz="3200" dirty="0">
              <a:solidFill>
                <a:schemeClr val="bg1"/>
              </a:solidFill>
              <a:latin typeface="Times New Roman" panose="02020603050405020304" pitchFamily="18" charset="0"/>
              <a:cs typeface="Fanan" pitchFamily="2" charset="-78"/>
            </a:endParaRPr>
          </a:p>
        </p:txBody>
      </p:sp>
      <p:graphicFrame>
        <p:nvGraphicFramePr>
          <p:cNvPr id="9" name="رسم تخطيطي 8">
            <a:extLst>
              <a:ext uri="{FF2B5EF4-FFF2-40B4-BE49-F238E27FC236}">
                <a16:creationId xmlns:a16="http://schemas.microsoft.com/office/drawing/2014/main" id="{4F7C392D-8CCD-4109-B0FD-F5B723FD352C}"/>
              </a:ext>
            </a:extLst>
          </p:cNvPr>
          <p:cNvGraphicFramePr/>
          <p:nvPr/>
        </p:nvGraphicFramePr>
        <p:xfrm>
          <a:off x="592853" y="1256044"/>
          <a:ext cx="11334540" cy="4550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مستطيل 2">
            <a:extLst>
              <a:ext uri="{FF2B5EF4-FFF2-40B4-BE49-F238E27FC236}">
                <a16:creationId xmlns:a16="http://schemas.microsoft.com/office/drawing/2014/main" id="{63BBBC73-B8DC-4B47-98B0-9B75DFC55676}"/>
              </a:ext>
            </a:extLst>
          </p:cNvPr>
          <p:cNvSpPr/>
          <p:nvPr/>
        </p:nvSpPr>
        <p:spPr>
          <a:xfrm>
            <a:off x="11050600" y="1520372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rgbClr val="44546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ar-SA" sz="5400" b="0" cap="none" spc="0" dirty="0">
              <a:ln w="0"/>
              <a:solidFill>
                <a:srgbClr val="44546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DD006D4-1CF3-4125-954B-D08F8FA72284}"/>
              </a:ext>
            </a:extLst>
          </p:cNvPr>
          <p:cNvSpPr/>
          <p:nvPr/>
        </p:nvSpPr>
        <p:spPr>
          <a:xfrm>
            <a:off x="10650341" y="2607895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44546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68556C-F0E0-4A81-BD89-524F3D7F34BB}"/>
              </a:ext>
            </a:extLst>
          </p:cNvPr>
          <p:cNvSpPr/>
          <p:nvPr/>
        </p:nvSpPr>
        <p:spPr>
          <a:xfrm>
            <a:off x="10650340" y="3663389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44546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33C7BD2-5E38-4B41-BB99-DD840F4A619D}"/>
              </a:ext>
            </a:extLst>
          </p:cNvPr>
          <p:cNvSpPr/>
          <p:nvPr/>
        </p:nvSpPr>
        <p:spPr>
          <a:xfrm>
            <a:off x="11050599" y="4718883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44546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89958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6">
            <a:extLst>
              <a:ext uri="{FF2B5EF4-FFF2-40B4-BE49-F238E27FC236}">
                <a16:creationId xmlns:a16="http://schemas.microsoft.com/office/drawing/2014/main" id="{EAFE825A-5EE8-43EE-A4A9-4C3372906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6702" y="4921964"/>
            <a:ext cx="12203151" cy="1953501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2152EDEF-7C2C-4E36-BB79-985D172E8ED6}"/>
              </a:ext>
            </a:extLst>
          </p:cNvPr>
          <p:cNvGrpSpPr/>
          <p:nvPr/>
        </p:nvGrpSpPr>
        <p:grpSpPr>
          <a:xfrm>
            <a:off x="5380939" y="4874924"/>
            <a:ext cx="1430121" cy="837680"/>
            <a:chOff x="5159696" y="5035103"/>
            <a:chExt cx="1430121" cy="837680"/>
          </a:xfrm>
          <a:solidFill>
            <a:srgbClr val="FEA200"/>
          </a:solidFill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A047221-82AC-4AFE-AAD6-99037EAD53F7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ight Triangle 71">
              <a:extLst>
                <a:ext uri="{FF2B5EF4-FFF2-40B4-BE49-F238E27FC236}">
                  <a16:creationId xmlns:a16="http://schemas.microsoft.com/office/drawing/2014/main" id="{4BAD3C5B-891C-42A4-A9AA-420F2FA808E2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ight Triangle 72">
              <a:extLst>
                <a:ext uri="{FF2B5EF4-FFF2-40B4-BE49-F238E27FC236}">
                  <a16:creationId xmlns:a16="http://schemas.microsoft.com/office/drawing/2014/main" id="{8B3D66FF-AC3B-40D0-B671-7527D0C1ECEE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ight Triangle 73">
              <a:extLst>
                <a:ext uri="{FF2B5EF4-FFF2-40B4-BE49-F238E27FC236}">
                  <a16:creationId xmlns:a16="http://schemas.microsoft.com/office/drawing/2014/main" id="{C77877C6-88F3-420A-B7F9-1D460072FC84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ight Triangle 74">
              <a:extLst>
                <a:ext uri="{FF2B5EF4-FFF2-40B4-BE49-F238E27FC236}">
                  <a16:creationId xmlns:a16="http://schemas.microsoft.com/office/drawing/2014/main" id="{3EE4156A-5F5D-4C04-AAAD-BE0D3A504EC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ight Triangle 77">
              <a:extLst>
                <a:ext uri="{FF2B5EF4-FFF2-40B4-BE49-F238E27FC236}">
                  <a16:creationId xmlns:a16="http://schemas.microsoft.com/office/drawing/2014/main" id="{165B0295-7070-4F8C-AEC5-86E41199EF70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285DDFC-F1BC-4A7F-B018-BDCBEB2CC05E}"/>
              </a:ext>
            </a:extLst>
          </p:cNvPr>
          <p:cNvGrpSpPr/>
          <p:nvPr/>
        </p:nvGrpSpPr>
        <p:grpSpPr>
          <a:xfrm rot="4310456">
            <a:off x="5445754" y="3656954"/>
            <a:ext cx="1430121" cy="837680"/>
            <a:chOff x="5159696" y="5035103"/>
            <a:chExt cx="1430121" cy="837680"/>
          </a:xfrm>
          <a:solidFill>
            <a:srgbClr val="008CF8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D738C02-D1BE-45E1-9EB0-46901190A94D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ight Triangle 79">
              <a:extLst>
                <a:ext uri="{FF2B5EF4-FFF2-40B4-BE49-F238E27FC236}">
                  <a16:creationId xmlns:a16="http://schemas.microsoft.com/office/drawing/2014/main" id="{108F4621-0EBD-42D5-BD93-3F6CFD3D24EA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ight Triangle 80">
              <a:extLst>
                <a:ext uri="{FF2B5EF4-FFF2-40B4-BE49-F238E27FC236}">
                  <a16:creationId xmlns:a16="http://schemas.microsoft.com/office/drawing/2014/main" id="{8A58849F-1DDD-49B5-B31A-415F46205CC8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ight Triangle 81">
              <a:extLst>
                <a:ext uri="{FF2B5EF4-FFF2-40B4-BE49-F238E27FC236}">
                  <a16:creationId xmlns:a16="http://schemas.microsoft.com/office/drawing/2014/main" id="{83448CD9-7510-4E4F-B7E5-11E887A59786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ight Triangle 82">
              <a:extLst>
                <a:ext uri="{FF2B5EF4-FFF2-40B4-BE49-F238E27FC236}">
                  <a16:creationId xmlns:a16="http://schemas.microsoft.com/office/drawing/2014/main" id="{B83C25AB-1DA4-4F84-A64B-6F06FC2F596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ight Triangle 83">
              <a:extLst>
                <a:ext uri="{FF2B5EF4-FFF2-40B4-BE49-F238E27FC236}">
                  <a16:creationId xmlns:a16="http://schemas.microsoft.com/office/drawing/2014/main" id="{76EA01B0-CE9D-4EB3-B2F5-DF2C1380FB5C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81E0C08-3584-4690-BAAF-69F077C8693E}"/>
              </a:ext>
            </a:extLst>
          </p:cNvPr>
          <p:cNvGrpSpPr/>
          <p:nvPr/>
        </p:nvGrpSpPr>
        <p:grpSpPr>
          <a:xfrm rot="218524">
            <a:off x="5451086" y="2470857"/>
            <a:ext cx="1430121" cy="837680"/>
            <a:chOff x="5159696" y="5035103"/>
            <a:chExt cx="1430121" cy="837680"/>
          </a:xfrm>
          <a:solidFill>
            <a:srgbClr val="FE23AB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77626F1-0BF4-4A28-A956-9B37AF4341D5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ight Triangle 86">
              <a:extLst>
                <a:ext uri="{FF2B5EF4-FFF2-40B4-BE49-F238E27FC236}">
                  <a16:creationId xmlns:a16="http://schemas.microsoft.com/office/drawing/2014/main" id="{B7069837-630C-4E11-A163-42C0E5CDFECB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ight Triangle 87">
              <a:extLst>
                <a:ext uri="{FF2B5EF4-FFF2-40B4-BE49-F238E27FC236}">
                  <a16:creationId xmlns:a16="http://schemas.microsoft.com/office/drawing/2014/main" id="{208E0B31-DB8E-4479-883F-AC5A29A1163C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ight Triangle 88">
              <a:extLst>
                <a:ext uri="{FF2B5EF4-FFF2-40B4-BE49-F238E27FC236}">
                  <a16:creationId xmlns:a16="http://schemas.microsoft.com/office/drawing/2014/main" id="{C3FCE464-431A-403C-A6DE-16D46E5C4AA7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ight Triangle 89">
              <a:extLst>
                <a:ext uri="{FF2B5EF4-FFF2-40B4-BE49-F238E27FC236}">
                  <a16:creationId xmlns:a16="http://schemas.microsoft.com/office/drawing/2014/main" id="{0FF5469E-38AC-4072-A510-46CB7DDBDF6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ight Triangle 90">
              <a:extLst>
                <a:ext uri="{FF2B5EF4-FFF2-40B4-BE49-F238E27FC236}">
                  <a16:creationId xmlns:a16="http://schemas.microsoft.com/office/drawing/2014/main" id="{1E8008A7-7138-4A15-BB8A-E624A7D84BD9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A68D443-E0AD-47C5-8E1E-2ECFC17DA090}"/>
              </a:ext>
            </a:extLst>
          </p:cNvPr>
          <p:cNvGrpSpPr/>
          <p:nvPr/>
        </p:nvGrpSpPr>
        <p:grpSpPr>
          <a:xfrm rot="4310456">
            <a:off x="5465569" y="1464639"/>
            <a:ext cx="1430121" cy="837680"/>
            <a:chOff x="5159696" y="5035103"/>
            <a:chExt cx="1430121" cy="837680"/>
          </a:xfrm>
          <a:solidFill>
            <a:srgbClr val="00C897"/>
          </a:solidFill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58E7A97-2B79-4CCD-8E33-AA8C2252719F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ight Triangle 93">
              <a:extLst>
                <a:ext uri="{FF2B5EF4-FFF2-40B4-BE49-F238E27FC236}">
                  <a16:creationId xmlns:a16="http://schemas.microsoft.com/office/drawing/2014/main" id="{61DEF37D-5AD9-43BA-AED3-621C50CF48C9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ight Triangle 94">
              <a:extLst>
                <a:ext uri="{FF2B5EF4-FFF2-40B4-BE49-F238E27FC236}">
                  <a16:creationId xmlns:a16="http://schemas.microsoft.com/office/drawing/2014/main" id="{F99DDA40-CB43-4EE0-8225-DCC98F000753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ight Triangle 95">
              <a:extLst>
                <a:ext uri="{FF2B5EF4-FFF2-40B4-BE49-F238E27FC236}">
                  <a16:creationId xmlns:a16="http://schemas.microsoft.com/office/drawing/2014/main" id="{ACE40E92-7A61-4BA9-A888-95F88FD51D41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ight Triangle 96">
              <a:extLst>
                <a:ext uri="{FF2B5EF4-FFF2-40B4-BE49-F238E27FC236}">
                  <a16:creationId xmlns:a16="http://schemas.microsoft.com/office/drawing/2014/main" id="{6EDBC201-560C-4A32-9D0F-FA785AF71833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ight Triangle 97">
              <a:extLst>
                <a:ext uri="{FF2B5EF4-FFF2-40B4-BE49-F238E27FC236}">
                  <a16:creationId xmlns:a16="http://schemas.microsoft.com/office/drawing/2014/main" id="{6819941D-D698-4418-99F3-0B8CAD7F37B8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4E6C4-AAC5-40C9-B2AA-28C2BBCD57F6}"/>
              </a:ext>
            </a:extLst>
          </p:cNvPr>
          <p:cNvGrpSpPr/>
          <p:nvPr/>
        </p:nvGrpSpPr>
        <p:grpSpPr>
          <a:xfrm>
            <a:off x="1761196" y="4553334"/>
            <a:ext cx="3847232" cy="1389339"/>
            <a:chOff x="1524000" y="5045961"/>
            <a:chExt cx="3847232" cy="1389339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383E08E-8B38-48F3-9716-0DE34A247826}"/>
                </a:ext>
              </a:extLst>
            </p:cNvPr>
            <p:cNvSpPr/>
            <p:nvPr/>
          </p:nvSpPr>
          <p:spPr>
            <a:xfrm rot="429712">
              <a:off x="1639303" y="5045961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73C5CB0-00C9-448D-A826-1821484B6735}"/>
                </a:ext>
              </a:extLst>
            </p:cNvPr>
            <p:cNvSpPr/>
            <p:nvPr/>
          </p:nvSpPr>
          <p:spPr>
            <a:xfrm>
              <a:off x="1524000" y="5178420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E96FBD9-28D8-4FB4-8850-F2672AC77D40}"/>
                </a:ext>
              </a:extLst>
            </p:cNvPr>
            <p:cNvSpPr/>
            <p:nvPr/>
          </p:nvSpPr>
          <p:spPr>
            <a:xfrm>
              <a:off x="4114351" y="5178420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8B686B5-6A6F-4A64-BD94-B53C57F1A773}"/>
                </a:ext>
              </a:extLst>
            </p:cNvPr>
            <p:cNvSpPr/>
            <p:nvPr/>
          </p:nvSpPr>
          <p:spPr>
            <a:xfrm>
              <a:off x="4275376" y="5339445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518501-C55B-4ABD-99FC-C1E7B03D1EB8}"/>
                </a:ext>
              </a:extLst>
            </p:cNvPr>
            <p:cNvSpPr txBox="1"/>
            <p:nvPr/>
          </p:nvSpPr>
          <p:spPr>
            <a:xfrm>
              <a:off x="4285118" y="5400129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0260CF-3CD0-4E6F-8FBC-930D78E31066}"/>
                </a:ext>
              </a:extLst>
            </p:cNvPr>
            <p:cNvSpPr txBox="1"/>
            <p:nvPr/>
          </p:nvSpPr>
          <p:spPr>
            <a:xfrm>
              <a:off x="4336391" y="5627944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9900"/>
                  </a:solidFill>
                  <a:latin typeface="Century Gothic" panose="020B0502020202020204" pitchFamily="34" charset="0"/>
                </a:rPr>
                <a:t>01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0B03E7-0CD3-449F-84C9-1D7D59D3E1FE}"/>
                </a:ext>
              </a:extLst>
            </p:cNvPr>
            <p:cNvSpPr txBox="1"/>
            <p:nvPr/>
          </p:nvSpPr>
          <p:spPr>
            <a:xfrm>
              <a:off x="1588002" y="5596759"/>
              <a:ext cx="2181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9900"/>
                  </a:solidFill>
                  <a:latin typeface="Century Gothic" panose="020B0502020202020204" pitchFamily="34" charset="0"/>
                  <a:cs typeface="Fanan" pitchFamily="2" charset="-78"/>
                </a:rPr>
                <a:t> المراقبة والتحكم</a:t>
              </a:r>
              <a:endParaRPr lang="en-US" sz="2800" dirty="0">
                <a:solidFill>
                  <a:srgbClr val="FF9900"/>
                </a:solidFill>
                <a:latin typeface="Century Gothic" panose="020B0502020202020204" pitchFamily="34" charset="0"/>
                <a:cs typeface="Fanan" pitchFamily="2" charset="-78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E49F43-3A50-49D6-8DCF-0321683B4B15}"/>
              </a:ext>
            </a:extLst>
          </p:cNvPr>
          <p:cNvGrpSpPr/>
          <p:nvPr/>
        </p:nvGrpSpPr>
        <p:grpSpPr>
          <a:xfrm>
            <a:off x="1783652" y="735459"/>
            <a:ext cx="3847232" cy="1395722"/>
            <a:chOff x="1546456" y="1228086"/>
            <a:chExt cx="3847232" cy="1395722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00C9D56-18D1-4C26-9E8E-724BCF82CFF9}"/>
                </a:ext>
              </a:extLst>
            </p:cNvPr>
            <p:cNvSpPr/>
            <p:nvPr/>
          </p:nvSpPr>
          <p:spPr>
            <a:xfrm rot="429712">
              <a:off x="1639303" y="1228086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DF59B71-8F84-40A0-94DC-84DD2C558A68}"/>
                </a:ext>
              </a:extLst>
            </p:cNvPr>
            <p:cNvSpPr/>
            <p:nvPr/>
          </p:nvSpPr>
          <p:spPr>
            <a:xfrm>
              <a:off x="1546456" y="1366928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9F59E8D-C558-41D3-A7A2-4405783F043D}"/>
                </a:ext>
              </a:extLst>
            </p:cNvPr>
            <p:cNvSpPr/>
            <p:nvPr/>
          </p:nvSpPr>
          <p:spPr>
            <a:xfrm>
              <a:off x="4136807" y="1366928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CCFF33"/>
                </a:gs>
                <a:gs pos="100000">
                  <a:srgbClr val="00800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8023591-A286-454C-A314-6733EF776E25}"/>
                </a:ext>
              </a:extLst>
            </p:cNvPr>
            <p:cNvSpPr/>
            <p:nvPr/>
          </p:nvSpPr>
          <p:spPr>
            <a:xfrm>
              <a:off x="4297832" y="1527953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771D003-639E-4953-9AA1-F041155C4997}"/>
                </a:ext>
              </a:extLst>
            </p:cNvPr>
            <p:cNvSpPr txBox="1"/>
            <p:nvPr/>
          </p:nvSpPr>
          <p:spPr>
            <a:xfrm>
              <a:off x="4307574" y="1588637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23E3E9-1291-44AC-A785-86FC3D0B22A8}"/>
                </a:ext>
              </a:extLst>
            </p:cNvPr>
            <p:cNvSpPr txBox="1"/>
            <p:nvPr/>
          </p:nvSpPr>
          <p:spPr>
            <a:xfrm>
              <a:off x="4358847" y="1816452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05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275947-8728-47AD-9556-9A062B597CD7}"/>
                </a:ext>
              </a:extLst>
            </p:cNvPr>
            <p:cNvSpPr txBox="1"/>
            <p:nvPr/>
          </p:nvSpPr>
          <p:spPr>
            <a:xfrm>
              <a:off x="2016048" y="1767068"/>
              <a:ext cx="17562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dirty="0">
                  <a:solidFill>
                    <a:srgbClr val="008000"/>
                  </a:solidFill>
                  <a:latin typeface="Century Gothic" panose="020B0502020202020204" pitchFamily="34" charset="0"/>
                  <a:cs typeface="Fanan" pitchFamily="2" charset="-78"/>
                </a:rPr>
                <a:t>المشروع </a:t>
              </a:r>
              <a:endParaRPr lang="en-US" sz="2800" dirty="0">
                <a:solidFill>
                  <a:srgbClr val="008000"/>
                </a:solidFill>
                <a:latin typeface="Century Gothic" panose="020B0502020202020204" pitchFamily="34" charset="0"/>
                <a:cs typeface="Fanan" pitchFamily="2" charset="-78"/>
              </a:endParaRPr>
            </a:p>
          </p:txBody>
        </p:sp>
        <p:pic>
          <p:nvPicPr>
            <p:cNvPr id="69" name="Graphic 68" descr="Single gear">
              <a:extLst>
                <a:ext uri="{FF2B5EF4-FFF2-40B4-BE49-F238E27FC236}">
                  <a16:creationId xmlns:a16="http://schemas.microsoft.com/office/drawing/2014/main" id="{C476777B-AF55-4CB0-806E-84DA19E03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17093" y="1896252"/>
              <a:ext cx="365760" cy="36576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2D6D64-672D-4EBE-9F9F-F7C90DEAE2D4}"/>
              </a:ext>
            </a:extLst>
          </p:cNvPr>
          <p:cNvGrpSpPr/>
          <p:nvPr/>
        </p:nvGrpSpPr>
        <p:grpSpPr>
          <a:xfrm>
            <a:off x="6479196" y="1652049"/>
            <a:ext cx="3885411" cy="1430411"/>
            <a:chOff x="6242000" y="2144676"/>
            <a:chExt cx="3885411" cy="1430411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57A53A1-0044-4B09-AEDE-31879FF5B15D}"/>
                </a:ext>
              </a:extLst>
            </p:cNvPr>
            <p:cNvSpPr/>
            <p:nvPr/>
          </p:nvSpPr>
          <p:spPr>
            <a:xfrm rot="21164160">
              <a:off x="6823073" y="2144676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962BC0E-C21C-4A24-9037-A1300FBB7696}"/>
                </a:ext>
              </a:extLst>
            </p:cNvPr>
            <p:cNvSpPr/>
            <p:nvPr/>
          </p:nvSpPr>
          <p:spPr>
            <a:xfrm>
              <a:off x="6242000" y="2290288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5C3396E-5C6B-41B6-848C-159F44D50BC7}"/>
                </a:ext>
              </a:extLst>
            </p:cNvPr>
            <p:cNvSpPr/>
            <p:nvPr/>
          </p:nvSpPr>
          <p:spPr>
            <a:xfrm>
              <a:off x="6268379" y="2318207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00CC99"/>
                </a:gs>
                <a:gs pos="100000">
                  <a:srgbClr val="00666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147959C-BDC8-4B06-B485-BF60B7D0F277}"/>
                </a:ext>
              </a:extLst>
            </p:cNvPr>
            <p:cNvSpPr/>
            <p:nvPr/>
          </p:nvSpPr>
          <p:spPr>
            <a:xfrm>
              <a:off x="6429404" y="2479232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327524A-60F0-4D46-980C-4576232E4C45}"/>
                </a:ext>
              </a:extLst>
            </p:cNvPr>
            <p:cNvSpPr txBox="1"/>
            <p:nvPr/>
          </p:nvSpPr>
          <p:spPr>
            <a:xfrm>
              <a:off x="6439146" y="2539916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31DBE2E-809B-4613-BF53-21A5A8EBEF8C}"/>
                </a:ext>
              </a:extLst>
            </p:cNvPr>
            <p:cNvSpPr txBox="1"/>
            <p:nvPr/>
          </p:nvSpPr>
          <p:spPr>
            <a:xfrm>
              <a:off x="6490419" y="2767731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6666"/>
                  </a:solidFill>
                  <a:latin typeface="Century Gothic" panose="020B0502020202020204" pitchFamily="34" charset="0"/>
                </a:rPr>
                <a:t>04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ED4BDBF-2D72-402B-B8C5-F6348F9E4232}"/>
                </a:ext>
              </a:extLst>
            </p:cNvPr>
            <p:cNvSpPr txBox="1"/>
            <p:nvPr/>
          </p:nvSpPr>
          <p:spPr>
            <a:xfrm>
              <a:off x="7760341" y="2721985"/>
              <a:ext cx="2367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dirty="0">
                  <a:solidFill>
                    <a:srgbClr val="006666"/>
                  </a:solidFill>
                  <a:latin typeface="Century Gothic" panose="020B0502020202020204" pitchFamily="34" charset="0"/>
                  <a:cs typeface="Fanan" pitchFamily="2" charset="-78"/>
                </a:rPr>
                <a:t>الصحة والبيئة</a:t>
              </a:r>
              <a:endParaRPr lang="en-US" sz="2800" dirty="0">
                <a:solidFill>
                  <a:srgbClr val="006666"/>
                </a:solidFill>
                <a:latin typeface="Century Gothic" panose="020B0502020202020204" pitchFamily="34" charset="0"/>
                <a:cs typeface="Fanan" pitchFamily="2" charset="-78"/>
              </a:endParaRPr>
            </a:p>
          </p:txBody>
        </p:sp>
        <p:pic>
          <p:nvPicPr>
            <p:cNvPr id="71" name="Graphic 70" descr="Head with gears">
              <a:extLst>
                <a:ext uri="{FF2B5EF4-FFF2-40B4-BE49-F238E27FC236}">
                  <a16:creationId xmlns:a16="http://schemas.microsoft.com/office/drawing/2014/main" id="{B1DC9FDE-A3FE-41EE-B3FA-E9B4B68FD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69139" y="2832780"/>
              <a:ext cx="365760" cy="36576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1F97FD-7E50-41F6-94D6-47EE1E3AB293}"/>
              </a:ext>
            </a:extLst>
          </p:cNvPr>
          <p:cNvGrpSpPr/>
          <p:nvPr/>
        </p:nvGrpSpPr>
        <p:grpSpPr>
          <a:xfrm>
            <a:off x="1709731" y="2629071"/>
            <a:ext cx="3921153" cy="1407856"/>
            <a:chOff x="1472535" y="3121698"/>
            <a:chExt cx="3921153" cy="1407856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7FB4E2C-E97C-4AD0-8E29-D6AF35E5FAE3}"/>
                </a:ext>
              </a:extLst>
            </p:cNvPr>
            <p:cNvSpPr/>
            <p:nvPr/>
          </p:nvSpPr>
          <p:spPr>
            <a:xfrm rot="429712">
              <a:off x="1639303" y="3121698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412E983-9871-4A99-8541-B41C31563BE9}"/>
                </a:ext>
              </a:extLst>
            </p:cNvPr>
            <p:cNvSpPr/>
            <p:nvPr/>
          </p:nvSpPr>
          <p:spPr>
            <a:xfrm>
              <a:off x="1546456" y="3272674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7CC332A-E19C-410A-B06F-C2D540ABF0F9}"/>
                </a:ext>
              </a:extLst>
            </p:cNvPr>
            <p:cNvSpPr/>
            <p:nvPr/>
          </p:nvSpPr>
          <p:spPr>
            <a:xfrm>
              <a:off x="4136807" y="3272674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FF33CC"/>
                </a:gs>
                <a:gs pos="100000">
                  <a:srgbClr val="FF006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FE83A19-FF44-4F45-BB27-9C6E604D4C35}"/>
                </a:ext>
              </a:extLst>
            </p:cNvPr>
            <p:cNvSpPr/>
            <p:nvPr/>
          </p:nvSpPr>
          <p:spPr>
            <a:xfrm>
              <a:off x="4297832" y="3433699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B74812-A39A-4698-94F3-097184D3F798}"/>
                </a:ext>
              </a:extLst>
            </p:cNvPr>
            <p:cNvSpPr txBox="1"/>
            <p:nvPr/>
          </p:nvSpPr>
          <p:spPr>
            <a:xfrm>
              <a:off x="4307574" y="3494383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E8524D-8D49-4749-848A-B0A9E608F5D2}"/>
                </a:ext>
              </a:extLst>
            </p:cNvPr>
            <p:cNvSpPr txBox="1"/>
            <p:nvPr/>
          </p:nvSpPr>
          <p:spPr>
            <a:xfrm>
              <a:off x="4358847" y="3722198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2AB9"/>
                  </a:solidFill>
                  <a:latin typeface="Century Gothic" panose="020B0502020202020204" pitchFamily="34" charset="0"/>
                </a:rPr>
                <a:t>03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EC6D87-5C43-4ABA-AE8C-36805B7F44D5}"/>
                </a:ext>
              </a:extLst>
            </p:cNvPr>
            <p:cNvSpPr txBox="1"/>
            <p:nvPr/>
          </p:nvSpPr>
          <p:spPr>
            <a:xfrm>
              <a:off x="1472535" y="3703538"/>
              <a:ext cx="2346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2AB9"/>
                  </a:solidFill>
                  <a:latin typeface="Century Gothic" panose="020B0502020202020204" pitchFamily="34" charset="0"/>
                  <a:cs typeface="Fanan" pitchFamily="2" charset="-78"/>
                </a:rPr>
                <a:t>التقنيات الناشئة</a:t>
              </a:r>
              <a:endParaRPr lang="en-US" sz="2800" dirty="0">
                <a:solidFill>
                  <a:srgbClr val="FF2AB9"/>
                </a:solidFill>
                <a:latin typeface="Century Gothic" panose="020B0502020202020204" pitchFamily="34" charset="0"/>
                <a:cs typeface="Fanan" pitchFamily="2" charset="-78"/>
              </a:endParaRPr>
            </a:p>
          </p:txBody>
        </p:sp>
        <p:pic>
          <p:nvPicPr>
            <p:cNvPr id="128" name="Graphic 127" descr="Bank">
              <a:extLst>
                <a:ext uri="{FF2B5EF4-FFF2-40B4-BE49-F238E27FC236}">
                  <a16:creationId xmlns:a16="http://schemas.microsoft.com/office/drawing/2014/main" id="{6B6CF4D0-4178-4CB0-8C36-200B9F42A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96313" y="3746045"/>
              <a:ext cx="365760" cy="36576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11485D-E666-4762-8FE5-29DC2DB8E5EE}"/>
              </a:ext>
            </a:extLst>
          </p:cNvPr>
          <p:cNvGrpSpPr/>
          <p:nvPr/>
        </p:nvGrpSpPr>
        <p:grpSpPr>
          <a:xfrm>
            <a:off x="6433903" y="3703798"/>
            <a:ext cx="4017528" cy="1471897"/>
            <a:chOff x="6196707" y="4196425"/>
            <a:chExt cx="4017528" cy="1471897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2634514-9190-4B04-B669-4874F79A0BC9}"/>
                </a:ext>
              </a:extLst>
            </p:cNvPr>
            <p:cNvSpPr/>
            <p:nvPr/>
          </p:nvSpPr>
          <p:spPr>
            <a:xfrm rot="21164160">
              <a:off x="6798549" y="4196425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B61648A-9927-4F33-A3D8-9BCF323A3E50}"/>
                </a:ext>
              </a:extLst>
            </p:cNvPr>
            <p:cNvSpPr/>
            <p:nvPr/>
          </p:nvSpPr>
          <p:spPr>
            <a:xfrm>
              <a:off x="6196707" y="4411442"/>
              <a:ext cx="4017528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E2B9244-B060-49E3-BFBF-5054353E6E17}"/>
                </a:ext>
              </a:extLst>
            </p:cNvPr>
            <p:cNvSpPr/>
            <p:nvPr/>
          </p:nvSpPr>
          <p:spPr>
            <a:xfrm>
              <a:off x="6232543" y="4411442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0099FF"/>
                </a:gs>
                <a:gs pos="100000">
                  <a:srgbClr val="0033CC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63F0F05-4353-4A60-87B1-A53FAD941621}"/>
                </a:ext>
              </a:extLst>
            </p:cNvPr>
            <p:cNvSpPr/>
            <p:nvPr/>
          </p:nvSpPr>
          <p:spPr>
            <a:xfrm>
              <a:off x="6393568" y="4572467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918754E-AC1D-4730-AC50-31DD842F521B}"/>
                </a:ext>
              </a:extLst>
            </p:cNvPr>
            <p:cNvSpPr txBox="1"/>
            <p:nvPr/>
          </p:nvSpPr>
          <p:spPr>
            <a:xfrm>
              <a:off x="6403310" y="4633151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78F4C11-499E-479B-BC9D-951339A6A76A}"/>
                </a:ext>
              </a:extLst>
            </p:cNvPr>
            <p:cNvSpPr txBox="1"/>
            <p:nvPr/>
          </p:nvSpPr>
          <p:spPr>
            <a:xfrm>
              <a:off x="6454583" y="4860966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33CC"/>
                  </a:solidFill>
                  <a:latin typeface="Century Gothic" panose="020B0502020202020204" pitchFamily="34" charset="0"/>
                </a:rPr>
                <a:t>02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CEFD0F0-0E6E-40A0-9CA1-B4603886E88E}"/>
                </a:ext>
              </a:extLst>
            </p:cNvPr>
            <p:cNvSpPr txBox="1"/>
            <p:nvPr/>
          </p:nvSpPr>
          <p:spPr>
            <a:xfrm>
              <a:off x="7574858" y="4801114"/>
              <a:ext cx="2571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altLang="zh-CN" sz="28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anan" pitchFamily="2" charset="-78"/>
                </a:rPr>
                <a:t>الذكاء الاصطناعي</a:t>
              </a:r>
              <a:endParaRPr lang="zh-CN" altLang="en-US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endParaRPr>
            </a:p>
          </p:txBody>
        </p:sp>
        <p:pic>
          <p:nvPicPr>
            <p:cNvPr id="130" name="Graphic 129" descr="Open folder">
              <a:extLst>
                <a:ext uri="{FF2B5EF4-FFF2-40B4-BE49-F238E27FC236}">
                  <a16:creationId xmlns:a16="http://schemas.microsoft.com/office/drawing/2014/main" id="{97F71CF0-4558-447F-A321-7D7291F7B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73973" y="4885672"/>
              <a:ext cx="365760" cy="365760"/>
            </a:xfrm>
            <a:prstGeom prst="rect">
              <a:avLst/>
            </a:prstGeom>
          </p:spPr>
        </p:pic>
      </p:grpSp>
      <p:pic>
        <p:nvPicPr>
          <p:cNvPr id="132" name="Graphic 131" descr="Walk">
            <a:extLst>
              <a:ext uri="{FF2B5EF4-FFF2-40B4-BE49-F238E27FC236}">
                <a16:creationId xmlns:a16="http://schemas.microsoft.com/office/drawing/2014/main" id="{B8658B34-5FA2-4ADD-9CAA-32347045EB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53807" y="2245348"/>
            <a:ext cx="702361" cy="702361"/>
          </a:xfrm>
          <a:prstGeom prst="rect">
            <a:avLst/>
          </a:prstGeom>
        </p:spPr>
      </p:pic>
      <p:grpSp>
        <p:nvGrpSpPr>
          <p:cNvPr id="114" name="Google Shape;10356;p59">
            <a:extLst>
              <a:ext uri="{FF2B5EF4-FFF2-40B4-BE49-F238E27FC236}">
                <a16:creationId xmlns:a16="http://schemas.microsoft.com/office/drawing/2014/main" id="{D9775AD3-55B0-4D6A-B011-F276F00D71DC}"/>
              </a:ext>
            </a:extLst>
          </p:cNvPr>
          <p:cNvGrpSpPr/>
          <p:nvPr/>
        </p:nvGrpSpPr>
        <p:grpSpPr>
          <a:xfrm>
            <a:off x="3910683" y="5217764"/>
            <a:ext cx="399812" cy="306477"/>
            <a:chOff x="2567841" y="1994124"/>
            <a:chExt cx="399812" cy="306477"/>
          </a:xfrm>
        </p:grpSpPr>
        <p:sp>
          <p:nvSpPr>
            <p:cNvPr id="115" name="Google Shape;10357;p59">
              <a:extLst>
                <a:ext uri="{FF2B5EF4-FFF2-40B4-BE49-F238E27FC236}">
                  <a16:creationId xmlns:a16="http://schemas.microsoft.com/office/drawing/2014/main" id="{506D0AF8-3F99-4C39-AA8C-FF9B1C98C1F6}"/>
                </a:ext>
              </a:extLst>
            </p:cNvPr>
            <p:cNvSpPr/>
            <p:nvPr/>
          </p:nvSpPr>
          <p:spPr>
            <a:xfrm>
              <a:off x="2567841" y="1994124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358;p59">
              <a:extLst>
                <a:ext uri="{FF2B5EF4-FFF2-40B4-BE49-F238E27FC236}">
                  <a16:creationId xmlns:a16="http://schemas.microsoft.com/office/drawing/2014/main" id="{603D9FAE-9117-4493-9C26-A440C94D837D}"/>
                </a:ext>
              </a:extLst>
            </p:cNvPr>
            <p:cNvSpPr/>
            <p:nvPr/>
          </p:nvSpPr>
          <p:spPr>
            <a:xfrm>
              <a:off x="2623237" y="211396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359;p59">
              <a:extLst>
                <a:ext uri="{FF2B5EF4-FFF2-40B4-BE49-F238E27FC236}">
                  <a16:creationId xmlns:a16="http://schemas.microsoft.com/office/drawing/2014/main" id="{08E39265-8034-4B98-8D5B-05C4E7BA1BF4}"/>
                </a:ext>
              </a:extLst>
            </p:cNvPr>
            <p:cNvSpPr/>
            <p:nvPr/>
          </p:nvSpPr>
          <p:spPr>
            <a:xfrm>
              <a:off x="2623237" y="2017251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مستطيل 118">
            <a:extLst>
              <a:ext uri="{FF2B5EF4-FFF2-40B4-BE49-F238E27FC236}">
                <a16:creationId xmlns:a16="http://schemas.microsoft.com/office/drawing/2014/main" id="{261CC12C-7C49-4B6F-B679-0BD247041AD6}"/>
              </a:ext>
            </a:extLst>
          </p:cNvPr>
          <p:cNvSpPr/>
          <p:nvPr/>
        </p:nvSpPr>
        <p:spPr>
          <a:xfrm>
            <a:off x="4379670" y="10616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ماذا ستتعلم خلال الوحدة الثانية : التقنية والحياة</a:t>
            </a:r>
          </a:p>
        </p:txBody>
      </p:sp>
      <p:sp>
        <p:nvSpPr>
          <p:cNvPr id="100" name="مستطيل 99">
            <a:extLst>
              <a:ext uri="{FF2B5EF4-FFF2-40B4-BE49-F238E27FC236}">
                <a16:creationId xmlns:a16="http://schemas.microsoft.com/office/drawing/2014/main" id="{3B9139D1-3623-4343-8FDF-285FA38F8520}"/>
              </a:ext>
            </a:extLst>
          </p:cNvPr>
          <p:cNvSpPr/>
          <p:nvPr/>
        </p:nvSpPr>
        <p:spPr>
          <a:xfrm>
            <a:off x="4404348" y="4699904"/>
            <a:ext cx="11512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" name="رابط كسهم مستقيم 3">
            <a:extLst>
              <a:ext uri="{FF2B5EF4-FFF2-40B4-BE49-F238E27FC236}">
                <a16:creationId xmlns:a16="http://schemas.microsoft.com/office/drawing/2014/main" id="{0C87503D-14CA-4629-9BED-5D104EC4D6C0}"/>
              </a:ext>
            </a:extLst>
          </p:cNvPr>
          <p:cNvCxnSpPr>
            <a:cxnSpLocks/>
          </p:cNvCxnSpPr>
          <p:nvPr/>
        </p:nvCxnSpPr>
        <p:spPr>
          <a:xfrm>
            <a:off x="256523" y="3509479"/>
            <a:ext cx="1634616" cy="22842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مستطيل 100">
            <a:extLst>
              <a:ext uri="{FF2B5EF4-FFF2-40B4-BE49-F238E27FC236}">
                <a16:creationId xmlns:a16="http://schemas.microsoft.com/office/drawing/2014/main" id="{D23D333C-70AD-4839-B7AE-436F74C03D8A}"/>
              </a:ext>
            </a:extLst>
          </p:cNvPr>
          <p:cNvSpPr/>
          <p:nvPr/>
        </p:nvSpPr>
        <p:spPr>
          <a:xfrm>
            <a:off x="6546038" y="3796266"/>
            <a:ext cx="11512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490FD97-8FB6-3D75-D743-3882DE34D7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20099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4561619-E87C-4B32-B617-0549A96C31E9}"/>
              </a:ext>
            </a:extLst>
          </p:cNvPr>
          <p:cNvGrpSpPr/>
          <p:nvPr/>
        </p:nvGrpSpPr>
        <p:grpSpPr>
          <a:xfrm>
            <a:off x="8404306" y="339268"/>
            <a:ext cx="2919671" cy="816245"/>
            <a:chOff x="8623493" y="1831144"/>
            <a:chExt cx="3227367" cy="973015"/>
          </a:xfrm>
          <a:solidFill>
            <a:schemeClr val="accent6">
              <a:lumMod val="75000"/>
            </a:schemeClr>
          </a:solidFill>
        </p:grpSpPr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C41ACE17-477C-42E0-B055-9634546AF723}"/>
                </a:ext>
              </a:extLst>
            </p:cNvPr>
            <p:cNvSpPr/>
            <p:nvPr/>
          </p:nvSpPr>
          <p:spPr>
            <a:xfrm rot="16200000">
              <a:off x="9554307" y="900330"/>
              <a:ext cx="951916" cy="2813543"/>
            </a:xfrm>
            <a:custGeom>
              <a:avLst/>
              <a:gdLst>
                <a:gd name="connsiteX0" fmla="*/ 951916 w 951916"/>
                <a:gd name="connsiteY0" fmla="*/ 158657 h 2813543"/>
                <a:gd name="connsiteX1" fmla="*/ 951916 w 951916"/>
                <a:gd name="connsiteY1" fmla="*/ 444307 h 2813543"/>
                <a:gd name="connsiteX2" fmla="*/ 0 w 951916"/>
                <a:gd name="connsiteY2" fmla="*/ 444307 h 2813543"/>
                <a:gd name="connsiteX3" fmla="*/ 0 w 951916"/>
                <a:gd name="connsiteY3" fmla="*/ 2813542 h 2813543"/>
                <a:gd name="connsiteX4" fmla="*/ 951916 w 951916"/>
                <a:gd name="connsiteY4" fmla="*/ 2813542 h 2813543"/>
                <a:gd name="connsiteX5" fmla="*/ 951916 w 951916"/>
                <a:gd name="connsiteY5" fmla="*/ 2813543 h 2813543"/>
                <a:gd name="connsiteX6" fmla="*/ 0 w 951916"/>
                <a:gd name="connsiteY6" fmla="*/ 2813543 h 2813543"/>
                <a:gd name="connsiteX7" fmla="*/ 0 w 951916"/>
                <a:gd name="connsiteY7" fmla="*/ 158657 h 2813543"/>
                <a:gd name="connsiteX8" fmla="*/ 158656 w 951916"/>
                <a:gd name="connsiteY8" fmla="*/ 0 h 2813543"/>
                <a:gd name="connsiteX9" fmla="*/ 793260 w 951916"/>
                <a:gd name="connsiteY9" fmla="*/ 0 h 2813543"/>
                <a:gd name="connsiteX10" fmla="*/ 951916 w 951916"/>
                <a:gd name="connsiteY10" fmla="*/ 158657 h 281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16" h="2813543">
                  <a:moveTo>
                    <a:pt x="951916" y="158657"/>
                  </a:moveTo>
                  <a:lnTo>
                    <a:pt x="951916" y="444307"/>
                  </a:lnTo>
                  <a:lnTo>
                    <a:pt x="0" y="444307"/>
                  </a:lnTo>
                  <a:lnTo>
                    <a:pt x="0" y="2813542"/>
                  </a:lnTo>
                  <a:lnTo>
                    <a:pt x="951916" y="2813542"/>
                  </a:lnTo>
                  <a:lnTo>
                    <a:pt x="951916" y="2813543"/>
                  </a:lnTo>
                  <a:lnTo>
                    <a:pt x="0" y="2813543"/>
                  </a:lnTo>
                  <a:lnTo>
                    <a:pt x="0" y="158657"/>
                  </a:lnTo>
                  <a:cubicBezTo>
                    <a:pt x="0" y="71035"/>
                    <a:pt x="71033" y="0"/>
                    <a:pt x="158656" y="0"/>
                  </a:cubicBezTo>
                  <a:lnTo>
                    <a:pt x="793260" y="0"/>
                  </a:lnTo>
                  <a:cubicBezTo>
                    <a:pt x="880883" y="0"/>
                    <a:pt x="951916" y="71035"/>
                    <a:pt x="951916" y="1586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/>
            </a:p>
          </p:txBody>
        </p:sp>
        <p:sp>
          <p:nvSpPr>
            <p:cNvPr id="34" name="مستطيل: زوايا علوية مستديرة 33">
              <a:extLst>
                <a:ext uri="{FF2B5EF4-FFF2-40B4-BE49-F238E27FC236}">
                  <a16:creationId xmlns:a16="http://schemas.microsoft.com/office/drawing/2014/main" id="{832C28C0-3C67-4356-8326-33DE0078DA57}"/>
                </a:ext>
              </a:extLst>
            </p:cNvPr>
            <p:cNvSpPr/>
            <p:nvPr/>
          </p:nvSpPr>
          <p:spPr>
            <a:xfrm rot="5400000" flipH="1">
              <a:off x="9960120" y="913419"/>
              <a:ext cx="967940" cy="2813540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84CC4136-7B49-4EF4-A0A6-36261E6DB408}"/>
                </a:ext>
              </a:extLst>
            </p:cNvPr>
            <p:cNvSpPr txBox="1"/>
            <p:nvPr/>
          </p:nvSpPr>
          <p:spPr>
            <a:xfrm>
              <a:off x="9037320" y="2058579"/>
              <a:ext cx="2468880" cy="44026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latin typeface="Dubai" panose="020B0503030403030204" pitchFamily="34" charset="-78"/>
                  <a:cs typeface="Dubai" panose="020B0503030403030204" pitchFamily="34" charset="-78"/>
                </a:rPr>
                <a:t>تقويم ختامي</a:t>
              </a:r>
            </a:p>
          </p:txBody>
        </p:sp>
      </p:grpSp>
      <p:sp>
        <p:nvSpPr>
          <p:cNvPr id="70" name="مستطيل: زوايا مستديرة 69">
            <a:extLst>
              <a:ext uri="{FF2B5EF4-FFF2-40B4-BE49-F238E27FC236}">
                <a16:creationId xmlns:a16="http://schemas.microsoft.com/office/drawing/2014/main" id="{EF5DC492-9D2D-4EA4-B9F6-91CADCF95FD0}"/>
              </a:ext>
            </a:extLst>
          </p:cNvPr>
          <p:cNvSpPr/>
          <p:nvPr/>
        </p:nvSpPr>
        <p:spPr>
          <a:xfrm>
            <a:off x="3195376" y="2051207"/>
            <a:ext cx="7421759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1" name="مستطيل: زوايا مستديرة 70">
            <a:extLst>
              <a:ext uri="{FF2B5EF4-FFF2-40B4-BE49-F238E27FC236}">
                <a16:creationId xmlns:a16="http://schemas.microsoft.com/office/drawing/2014/main" id="{0883A232-9FA4-4BCE-8ED0-79E5EA8E67D8}"/>
              </a:ext>
            </a:extLst>
          </p:cNvPr>
          <p:cNvSpPr/>
          <p:nvPr/>
        </p:nvSpPr>
        <p:spPr>
          <a:xfrm>
            <a:off x="10865218" y="2051207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2BF2A5D9-9269-4949-8E29-5BF75FFA6553}"/>
              </a:ext>
            </a:extLst>
          </p:cNvPr>
          <p:cNvSpPr txBox="1"/>
          <p:nvPr/>
        </p:nvSpPr>
        <p:spPr>
          <a:xfrm>
            <a:off x="3864682" y="2236197"/>
            <a:ext cx="6674456" cy="40011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EG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تعتمد الحوسبة الكمية استخدام البت الكمي أو ما يسمى "</a:t>
            </a:r>
            <a:r>
              <a:rPr lang="ar-EG" sz="2000" b="1" dirty="0" err="1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كيوبت</a:t>
            </a:r>
            <a:r>
              <a:rPr lang="ar-EG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"</a:t>
            </a:r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ar-KW" sz="20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3" name="مستطيل: زوايا مستديرة 72">
            <a:extLst>
              <a:ext uri="{FF2B5EF4-FFF2-40B4-BE49-F238E27FC236}">
                <a16:creationId xmlns:a16="http://schemas.microsoft.com/office/drawing/2014/main" id="{E29BE77C-1B17-4D65-A370-FA75F600EF84}"/>
              </a:ext>
            </a:extLst>
          </p:cNvPr>
          <p:cNvSpPr/>
          <p:nvPr/>
        </p:nvSpPr>
        <p:spPr>
          <a:xfrm>
            <a:off x="3195377" y="3045665"/>
            <a:ext cx="7421758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4" name="مستطيل: زوايا مستديرة 73">
            <a:extLst>
              <a:ext uri="{FF2B5EF4-FFF2-40B4-BE49-F238E27FC236}">
                <a16:creationId xmlns:a16="http://schemas.microsoft.com/office/drawing/2014/main" id="{F2B08C65-E7F8-4165-B291-E1A59B867B55}"/>
              </a:ext>
            </a:extLst>
          </p:cNvPr>
          <p:cNvSpPr/>
          <p:nvPr/>
        </p:nvSpPr>
        <p:spPr>
          <a:xfrm>
            <a:off x="10865218" y="3045665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AD616EF1-904E-464E-8EF6-65FE7E03AFB8}"/>
              </a:ext>
            </a:extLst>
          </p:cNvPr>
          <p:cNvSpPr txBox="1"/>
          <p:nvPr/>
        </p:nvSpPr>
        <p:spPr>
          <a:xfrm>
            <a:off x="3319418" y="3192276"/>
            <a:ext cx="7201865" cy="40011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يعد (</a:t>
            </a:r>
            <a:r>
              <a:rPr lang="ar-EG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دروب بوكس</a:t>
            </a:r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) من الأمثلة على تطبيقات الحوسبة السحابية</a:t>
            </a:r>
            <a:endParaRPr lang="ar-KW" sz="20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3B567266-06AC-41BD-813B-6DEE655B76B1}"/>
              </a:ext>
            </a:extLst>
          </p:cNvPr>
          <p:cNvSpPr/>
          <p:nvPr/>
        </p:nvSpPr>
        <p:spPr>
          <a:xfrm>
            <a:off x="3195376" y="4040123"/>
            <a:ext cx="7421759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7" name="مستطيل: زوايا مستديرة 76">
            <a:extLst>
              <a:ext uri="{FF2B5EF4-FFF2-40B4-BE49-F238E27FC236}">
                <a16:creationId xmlns:a16="http://schemas.microsoft.com/office/drawing/2014/main" id="{8A353E32-C2AB-44C7-B200-A9CBBE841515}"/>
              </a:ext>
            </a:extLst>
          </p:cNvPr>
          <p:cNvSpPr/>
          <p:nvPr/>
        </p:nvSpPr>
        <p:spPr>
          <a:xfrm>
            <a:off x="10865218" y="4040123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359BBC17-4FFB-4241-BB62-AD64ED235DC2}"/>
              </a:ext>
            </a:extLst>
          </p:cNvPr>
          <p:cNvSpPr txBox="1"/>
          <p:nvPr/>
        </p:nvSpPr>
        <p:spPr>
          <a:xfrm>
            <a:off x="3489108" y="4207474"/>
            <a:ext cx="703724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latin typeface="Dubai" panose="020B0503030403030204" pitchFamily="34" charset="-78"/>
                <a:cs typeface="Dubai" panose="020B0503030403030204" pitchFamily="34" charset="-78"/>
              </a:rPr>
              <a:t>لا يوجد هناك أي فرق في سرعة الانترنت بين </a:t>
            </a:r>
            <a:r>
              <a:rPr lang="en-US" sz="2000" b="1" dirty="0">
                <a:latin typeface="Dubai" panose="020B0503030403030204" pitchFamily="34" charset="-78"/>
                <a:cs typeface="Dubai" panose="020B0503030403030204" pitchFamily="34" charset="-78"/>
              </a:rPr>
              <a:t>4G</a:t>
            </a:r>
            <a:r>
              <a:rPr lang="ar-SA" sz="2000" b="1" dirty="0">
                <a:latin typeface="Dubai" panose="020B0503030403030204" pitchFamily="34" charset="-78"/>
                <a:cs typeface="Dubai" panose="020B0503030403030204" pitchFamily="34" charset="-78"/>
              </a:rPr>
              <a:t> و </a:t>
            </a:r>
            <a:r>
              <a:rPr lang="en-US" sz="2000" b="1" dirty="0">
                <a:latin typeface="Dubai" panose="020B0503030403030204" pitchFamily="34" charset="-78"/>
                <a:cs typeface="Dubai" panose="020B0503030403030204" pitchFamily="34" charset="-78"/>
              </a:rPr>
              <a:t>5G</a:t>
            </a:r>
            <a:endParaRPr lang="ar-KW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9" name="مستطيل: زوايا مستديرة 78">
            <a:extLst>
              <a:ext uri="{FF2B5EF4-FFF2-40B4-BE49-F238E27FC236}">
                <a16:creationId xmlns:a16="http://schemas.microsoft.com/office/drawing/2014/main" id="{60EB6222-173E-4F0A-84E1-297CBCA5D9DC}"/>
              </a:ext>
            </a:extLst>
          </p:cNvPr>
          <p:cNvSpPr/>
          <p:nvPr/>
        </p:nvSpPr>
        <p:spPr>
          <a:xfrm>
            <a:off x="3195376" y="5034581"/>
            <a:ext cx="7421759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27B4D45A-37B9-447E-9FA9-5F679C5A4B4F}"/>
              </a:ext>
            </a:extLst>
          </p:cNvPr>
          <p:cNvSpPr/>
          <p:nvPr/>
        </p:nvSpPr>
        <p:spPr>
          <a:xfrm>
            <a:off x="10865218" y="5034581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4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id="{DC4BE24E-64F8-4B57-B901-DE876D3F076B}"/>
              </a:ext>
            </a:extLst>
          </p:cNvPr>
          <p:cNvSpPr txBox="1"/>
          <p:nvPr/>
        </p:nvSpPr>
        <p:spPr>
          <a:xfrm>
            <a:off x="3506867" y="5206697"/>
            <a:ext cx="6989676" cy="36933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الواقع الافتراضي </a:t>
            </a:r>
            <a:r>
              <a:rPr lang="ar-EG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يمكن إنشاؤه </a:t>
            </a:r>
            <a:r>
              <a:rPr lang="ar-SA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بمزيج من المحتوى الرقمي والعالم الحقيقي </a:t>
            </a:r>
            <a:endParaRPr lang="ar-KW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3" name="رسم 82" descr="شارة علامة 1 مع تعبئة خالصة">
            <a:extLst>
              <a:ext uri="{FF2B5EF4-FFF2-40B4-BE49-F238E27FC236}">
                <a16:creationId xmlns:a16="http://schemas.microsoft.com/office/drawing/2014/main" id="{60935D6A-693A-450C-80CB-9E63D7E76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5764" y="455594"/>
            <a:ext cx="1070019" cy="1070019"/>
          </a:xfrm>
          <a:prstGeom prst="rect">
            <a:avLst/>
          </a:prstGeom>
        </p:spPr>
      </p:pic>
      <p:pic>
        <p:nvPicPr>
          <p:cNvPr id="82" name="رسم 81" descr="شارة الصليب مع تعبئة خالصة">
            <a:extLst>
              <a:ext uri="{FF2B5EF4-FFF2-40B4-BE49-F238E27FC236}">
                <a16:creationId xmlns:a16="http://schemas.microsoft.com/office/drawing/2014/main" id="{5482FDE4-9924-4558-8611-5A47DB9C7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3784" y="455595"/>
            <a:ext cx="1070019" cy="1070019"/>
          </a:xfrm>
          <a:prstGeom prst="rect">
            <a:avLst/>
          </a:prstGeom>
        </p:spPr>
      </p:pic>
      <p:sp>
        <p:nvSpPr>
          <p:cNvPr id="9" name="قوس متوسط مزدوج 8">
            <a:extLst>
              <a:ext uri="{FF2B5EF4-FFF2-40B4-BE49-F238E27FC236}">
                <a16:creationId xmlns:a16="http://schemas.microsoft.com/office/drawing/2014/main" id="{AF322DAC-D308-42BC-A13F-3458AECA33EE}"/>
              </a:ext>
            </a:extLst>
          </p:cNvPr>
          <p:cNvSpPr/>
          <p:nvPr/>
        </p:nvSpPr>
        <p:spPr>
          <a:xfrm>
            <a:off x="726707" y="1969477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قوس متوسط مزدوج 54">
            <a:extLst>
              <a:ext uri="{FF2B5EF4-FFF2-40B4-BE49-F238E27FC236}">
                <a16:creationId xmlns:a16="http://schemas.microsoft.com/office/drawing/2014/main" id="{0C4D6A17-4F3E-4BA5-BB4D-7377F4B69B52}"/>
              </a:ext>
            </a:extLst>
          </p:cNvPr>
          <p:cNvSpPr/>
          <p:nvPr/>
        </p:nvSpPr>
        <p:spPr>
          <a:xfrm>
            <a:off x="713198" y="2998881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قوس متوسط مزدوج 55">
            <a:extLst>
              <a:ext uri="{FF2B5EF4-FFF2-40B4-BE49-F238E27FC236}">
                <a16:creationId xmlns:a16="http://schemas.microsoft.com/office/drawing/2014/main" id="{43008CAD-4824-46FC-B6E1-F778C319D2C5}"/>
              </a:ext>
            </a:extLst>
          </p:cNvPr>
          <p:cNvSpPr/>
          <p:nvPr/>
        </p:nvSpPr>
        <p:spPr>
          <a:xfrm>
            <a:off x="711098" y="3999258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قوس متوسط مزدوج 56">
            <a:extLst>
              <a:ext uri="{FF2B5EF4-FFF2-40B4-BE49-F238E27FC236}">
                <a16:creationId xmlns:a16="http://schemas.microsoft.com/office/drawing/2014/main" id="{415DB9CD-BC1F-4B04-B268-0D0F2D607F03}"/>
              </a:ext>
            </a:extLst>
          </p:cNvPr>
          <p:cNvSpPr/>
          <p:nvPr/>
        </p:nvSpPr>
        <p:spPr>
          <a:xfrm>
            <a:off x="726706" y="4963570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5F7E1A5-CC41-4639-80A0-FC45BE4BA35F}"/>
              </a:ext>
            </a:extLst>
          </p:cNvPr>
          <p:cNvSpPr/>
          <p:nvPr/>
        </p:nvSpPr>
        <p:spPr>
          <a:xfrm>
            <a:off x="4783803" y="554628"/>
            <a:ext cx="627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</a:t>
            </a:r>
          </a:p>
        </p:txBody>
      </p:sp>
      <p:pic>
        <p:nvPicPr>
          <p:cNvPr id="30" name="رسم 29" descr="شارة علامة 1 مع تعبئة خالصة">
            <a:extLst>
              <a:ext uri="{FF2B5EF4-FFF2-40B4-BE49-F238E27FC236}">
                <a16:creationId xmlns:a16="http://schemas.microsoft.com/office/drawing/2014/main" id="{A65F15D8-ED48-4953-BE7B-ACE289E41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5156" y="1744140"/>
            <a:ext cx="1070019" cy="1070019"/>
          </a:xfrm>
          <a:prstGeom prst="rect">
            <a:avLst/>
          </a:prstGeom>
        </p:spPr>
      </p:pic>
      <p:pic>
        <p:nvPicPr>
          <p:cNvPr id="36" name="رسم 35" descr="شارة علامة 1 مع تعبئة خالصة">
            <a:extLst>
              <a:ext uri="{FF2B5EF4-FFF2-40B4-BE49-F238E27FC236}">
                <a16:creationId xmlns:a16="http://schemas.microsoft.com/office/drawing/2014/main" id="{1D7A9D58-7F01-43E0-B83F-E69981804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0764" y="2840175"/>
            <a:ext cx="1070019" cy="1070019"/>
          </a:xfrm>
          <a:prstGeom prst="rect">
            <a:avLst/>
          </a:prstGeom>
        </p:spPr>
      </p:pic>
      <p:pic>
        <p:nvPicPr>
          <p:cNvPr id="41" name="رسم 40" descr="شارة الصليب مع تعبئة خالصة">
            <a:extLst>
              <a:ext uri="{FF2B5EF4-FFF2-40B4-BE49-F238E27FC236}">
                <a16:creationId xmlns:a16="http://schemas.microsoft.com/office/drawing/2014/main" id="{81379414-439E-4420-850E-18E72E58E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9546" y="4858423"/>
            <a:ext cx="1070019" cy="1070019"/>
          </a:xfrm>
          <a:prstGeom prst="rect">
            <a:avLst/>
          </a:prstGeom>
        </p:spPr>
      </p:pic>
      <p:pic>
        <p:nvPicPr>
          <p:cNvPr id="29" name="رسم 28" descr="شارة الصليب مع تعبئة خالصة">
            <a:extLst>
              <a:ext uri="{FF2B5EF4-FFF2-40B4-BE49-F238E27FC236}">
                <a16:creationId xmlns:a16="http://schemas.microsoft.com/office/drawing/2014/main" id="{D5839E25-66EC-4028-AC3A-D594FCF9F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7508" y="3788404"/>
            <a:ext cx="1070019" cy="107001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EEF53595-E3AC-8653-4ACB-48B026C02F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r="6307" b="37093"/>
          <a:stretch>
            <a:fillRect/>
          </a:stretch>
        </p:blipFill>
        <p:spPr>
          <a:xfrm>
            <a:off x="-11151" y="5970601"/>
            <a:ext cx="12203151" cy="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71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خلفية تجريدية لشبكة">
            <a:extLst>
              <a:ext uri="{FF2B5EF4-FFF2-40B4-BE49-F238E27FC236}">
                <a16:creationId xmlns:a16="http://schemas.microsoft.com/office/drawing/2014/main" id="{0BBF19E0-DC61-4D62-B6FC-59DF70461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44C2E5B-070F-4CB2-BB70-693CA6F78F68}"/>
              </a:ext>
            </a:extLst>
          </p:cNvPr>
          <p:cNvSpPr txBox="1"/>
          <p:nvPr/>
        </p:nvSpPr>
        <p:spPr>
          <a:xfrm>
            <a:off x="0" y="5842337"/>
            <a:ext cx="52351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ar-SA" sz="6000" dirty="0">
                <a:solidFill>
                  <a:srgbClr val="FF0000"/>
                </a:solidFill>
                <a:cs typeface="Fanan" pitchFamily="2" charset="-78"/>
              </a:rPr>
              <a:t>نهاية الدرس الثالث</a:t>
            </a:r>
          </a:p>
        </p:txBody>
      </p:sp>
    </p:spTree>
    <p:extLst>
      <p:ext uri="{BB962C8B-B14F-4D97-AF65-F5344CB8AC3E}">
        <p14:creationId xmlns:p14="http://schemas.microsoft.com/office/powerpoint/2010/main" val="13498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6702" y="3911198"/>
            <a:ext cx="12203151" cy="2964267"/>
          </a:xfrm>
          <a:prstGeom prst="rect">
            <a:avLst/>
          </a:prstGeom>
        </p:spPr>
      </p:pic>
      <p:sp>
        <p:nvSpPr>
          <p:cNvPr id="8" name="Google Shape;332;p28">
            <a:extLst>
              <a:ext uri="{FF2B5EF4-FFF2-40B4-BE49-F238E27FC236}">
                <a16:creationId xmlns:a16="http://schemas.microsoft.com/office/drawing/2014/main" id="{A5F88C0D-2BD7-4CE2-BA34-337AC2A4FA3D}"/>
              </a:ext>
            </a:extLst>
          </p:cNvPr>
          <p:cNvSpPr txBox="1">
            <a:spLocks/>
          </p:cNvSpPr>
          <p:nvPr/>
        </p:nvSpPr>
        <p:spPr>
          <a:xfrm>
            <a:off x="2508213" y="3407761"/>
            <a:ext cx="6719324" cy="202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ar-SA" sz="6000" kern="0" noProof="0" dirty="0">
                <a:solidFill>
                  <a:srgbClr val="C00000"/>
                </a:solidFill>
                <a:cs typeface="Fanan" pitchFamily="2" charset="-78"/>
              </a:rPr>
              <a:t>الدرس الثالث </a:t>
            </a:r>
            <a:br>
              <a:rPr kumimoji="0" lang="ar-SA" sz="60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cs typeface="Fanan" pitchFamily="2" charset="-78"/>
                <a:sym typeface="Pangolin"/>
              </a:rPr>
            </a:br>
            <a:r>
              <a:rPr kumimoji="0" lang="ar-SA" sz="60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cs typeface="Fanan" pitchFamily="2" charset="-78"/>
                <a:sym typeface="Pangolin"/>
              </a:rPr>
              <a:t>التقنيات الناشئة</a:t>
            </a:r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ECE3AE37-4FC6-4FEB-9BB0-DACFCE84A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32" y="266399"/>
            <a:ext cx="5878286" cy="3141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0E493F96-E6B0-C984-9D14-BE315BBD2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237FD5E-A926-4CA4-8E56-F6796BB331DB}"/>
              </a:ext>
            </a:extLst>
          </p:cNvPr>
          <p:cNvGrpSpPr/>
          <p:nvPr/>
        </p:nvGrpSpPr>
        <p:grpSpPr>
          <a:xfrm>
            <a:off x="84408" y="70338"/>
            <a:ext cx="12037255" cy="6717323"/>
            <a:chOff x="84408" y="70338"/>
            <a:chExt cx="12037255" cy="6717323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37448BED-66A2-4A34-A898-8E2F93C1F9C1}"/>
                </a:ext>
              </a:extLst>
            </p:cNvPr>
            <p:cNvSpPr/>
            <p:nvPr/>
          </p:nvSpPr>
          <p:spPr>
            <a:xfrm>
              <a:off x="84408" y="70338"/>
              <a:ext cx="12037255" cy="6717323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1F7EB02-F3B4-467E-9DBD-05F43CB05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4" t="3351" r="3433" b="3874"/>
            <a:stretch/>
          </p:blipFill>
          <p:spPr>
            <a:xfrm>
              <a:off x="154745" y="168816"/>
              <a:ext cx="11873132" cy="6499274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4561619-E87C-4B32-B617-0549A96C31E9}"/>
              </a:ext>
            </a:extLst>
          </p:cNvPr>
          <p:cNvGrpSpPr/>
          <p:nvPr/>
        </p:nvGrpSpPr>
        <p:grpSpPr>
          <a:xfrm>
            <a:off x="8404306" y="339268"/>
            <a:ext cx="2919671" cy="816245"/>
            <a:chOff x="8623493" y="1831144"/>
            <a:chExt cx="3227367" cy="973015"/>
          </a:xfrm>
          <a:solidFill>
            <a:schemeClr val="accent6">
              <a:lumMod val="75000"/>
            </a:schemeClr>
          </a:solidFill>
        </p:grpSpPr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C41ACE17-477C-42E0-B055-9634546AF723}"/>
                </a:ext>
              </a:extLst>
            </p:cNvPr>
            <p:cNvSpPr/>
            <p:nvPr/>
          </p:nvSpPr>
          <p:spPr>
            <a:xfrm rot="16200000">
              <a:off x="9554307" y="900330"/>
              <a:ext cx="951916" cy="2813543"/>
            </a:xfrm>
            <a:custGeom>
              <a:avLst/>
              <a:gdLst>
                <a:gd name="connsiteX0" fmla="*/ 951916 w 951916"/>
                <a:gd name="connsiteY0" fmla="*/ 158657 h 2813543"/>
                <a:gd name="connsiteX1" fmla="*/ 951916 w 951916"/>
                <a:gd name="connsiteY1" fmla="*/ 444307 h 2813543"/>
                <a:gd name="connsiteX2" fmla="*/ 0 w 951916"/>
                <a:gd name="connsiteY2" fmla="*/ 444307 h 2813543"/>
                <a:gd name="connsiteX3" fmla="*/ 0 w 951916"/>
                <a:gd name="connsiteY3" fmla="*/ 2813542 h 2813543"/>
                <a:gd name="connsiteX4" fmla="*/ 951916 w 951916"/>
                <a:gd name="connsiteY4" fmla="*/ 2813542 h 2813543"/>
                <a:gd name="connsiteX5" fmla="*/ 951916 w 951916"/>
                <a:gd name="connsiteY5" fmla="*/ 2813543 h 2813543"/>
                <a:gd name="connsiteX6" fmla="*/ 0 w 951916"/>
                <a:gd name="connsiteY6" fmla="*/ 2813543 h 2813543"/>
                <a:gd name="connsiteX7" fmla="*/ 0 w 951916"/>
                <a:gd name="connsiteY7" fmla="*/ 158657 h 2813543"/>
                <a:gd name="connsiteX8" fmla="*/ 158656 w 951916"/>
                <a:gd name="connsiteY8" fmla="*/ 0 h 2813543"/>
                <a:gd name="connsiteX9" fmla="*/ 793260 w 951916"/>
                <a:gd name="connsiteY9" fmla="*/ 0 h 2813543"/>
                <a:gd name="connsiteX10" fmla="*/ 951916 w 951916"/>
                <a:gd name="connsiteY10" fmla="*/ 158657 h 281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16" h="2813543">
                  <a:moveTo>
                    <a:pt x="951916" y="158657"/>
                  </a:moveTo>
                  <a:lnTo>
                    <a:pt x="951916" y="444307"/>
                  </a:lnTo>
                  <a:lnTo>
                    <a:pt x="0" y="444307"/>
                  </a:lnTo>
                  <a:lnTo>
                    <a:pt x="0" y="2813542"/>
                  </a:lnTo>
                  <a:lnTo>
                    <a:pt x="951916" y="2813542"/>
                  </a:lnTo>
                  <a:lnTo>
                    <a:pt x="951916" y="2813543"/>
                  </a:lnTo>
                  <a:lnTo>
                    <a:pt x="0" y="2813543"/>
                  </a:lnTo>
                  <a:lnTo>
                    <a:pt x="0" y="158657"/>
                  </a:lnTo>
                  <a:cubicBezTo>
                    <a:pt x="0" y="71035"/>
                    <a:pt x="71033" y="0"/>
                    <a:pt x="158656" y="0"/>
                  </a:cubicBezTo>
                  <a:lnTo>
                    <a:pt x="793260" y="0"/>
                  </a:lnTo>
                  <a:cubicBezTo>
                    <a:pt x="880883" y="0"/>
                    <a:pt x="951916" y="71035"/>
                    <a:pt x="951916" y="158657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 dirty="0"/>
            </a:p>
          </p:txBody>
        </p:sp>
        <p:sp>
          <p:nvSpPr>
            <p:cNvPr id="34" name="مستطيل: زوايا علوية مستديرة 33">
              <a:extLst>
                <a:ext uri="{FF2B5EF4-FFF2-40B4-BE49-F238E27FC236}">
                  <a16:creationId xmlns:a16="http://schemas.microsoft.com/office/drawing/2014/main" id="{832C28C0-3C67-4356-8326-33DE0078DA57}"/>
                </a:ext>
              </a:extLst>
            </p:cNvPr>
            <p:cNvSpPr/>
            <p:nvPr/>
          </p:nvSpPr>
          <p:spPr>
            <a:xfrm rot="5400000" flipH="1">
              <a:off x="9960120" y="913419"/>
              <a:ext cx="967940" cy="2813540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84CC4136-7B49-4EF4-A0A6-36261E6DB408}"/>
                </a:ext>
              </a:extLst>
            </p:cNvPr>
            <p:cNvSpPr txBox="1"/>
            <p:nvPr/>
          </p:nvSpPr>
          <p:spPr>
            <a:xfrm>
              <a:off x="9037320" y="2058579"/>
              <a:ext cx="2468880" cy="47695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>
                  <a:latin typeface="Dubai" panose="020B0503030403030204" pitchFamily="34" charset="-78"/>
                  <a:cs typeface="Fanan" pitchFamily="2" charset="-78"/>
                </a:rPr>
                <a:t>مراجعة الدرس السابق</a:t>
              </a:r>
            </a:p>
          </p:txBody>
        </p:sp>
      </p:grpSp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476DD7FD-9369-40B7-BA4D-D191CB16F7BA}"/>
              </a:ext>
            </a:extLst>
          </p:cNvPr>
          <p:cNvGrpSpPr/>
          <p:nvPr/>
        </p:nvGrpSpPr>
        <p:grpSpPr>
          <a:xfrm>
            <a:off x="5243399" y="325046"/>
            <a:ext cx="2919671" cy="816245"/>
            <a:chOff x="8623493" y="1831144"/>
            <a:chExt cx="3227367" cy="973015"/>
          </a:xfrm>
          <a:solidFill>
            <a:schemeClr val="accent6">
              <a:lumMod val="75000"/>
            </a:schemeClr>
          </a:solidFill>
        </p:grpSpPr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54FE9482-A788-475D-92A5-502443949BF3}"/>
                </a:ext>
              </a:extLst>
            </p:cNvPr>
            <p:cNvSpPr/>
            <p:nvPr/>
          </p:nvSpPr>
          <p:spPr>
            <a:xfrm rot="16200000">
              <a:off x="9554307" y="900330"/>
              <a:ext cx="951916" cy="2813543"/>
            </a:xfrm>
            <a:custGeom>
              <a:avLst/>
              <a:gdLst>
                <a:gd name="connsiteX0" fmla="*/ 951916 w 951916"/>
                <a:gd name="connsiteY0" fmla="*/ 158657 h 2813543"/>
                <a:gd name="connsiteX1" fmla="*/ 951916 w 951916"/>
                <a:gd name="connsiteY1" fmla="*/ 444307 h 2813543"/>
                <a:gd name="connsiteX2" fmla="*/ 0 w 951916"/>
                <a:gd name="connsiteY2" fmla="*/ 444307 h 2813543"/>
                <a:gd name="connsiteX3" fmla="*/ 0 w 951916"/>
                <a:gd name="connsiteY3" fmla="*/ 2813542 h 2813543"/>
                <a:gd name="connsiteX4" fmla="*/ 951916 w 951916"/>
                <a:gd name="connsiteY4" fmla="*/ 2813542 h 2813543"/>
                <a:gd name="connsiteX5" fmla="*/ 951916 w 951916"/>
                <a:gd name="connsiteY5" fmla="*/ 2813543 h 2813543"/>
                <a:gd name="connsiteX6" fmla="*/ 0 w 951916"/>
                <a:gd name="connsiteY6" fmla="*/ 2813543 h 2813543"/>
                <a:gd name="connsiteX7" fmla="*/ 0 w 951916"/>
                <a:gd name="connsiteY7" fmla="*/ 158657 h 2813543"/>
                <a:gd name="connsiteX8" fmla="*/ 158656 w 951916"/>
                <a:gd name="connsiteY8" fmla="*/ 0 h 2813543"/>
                <a:gd name="connsiteX9" fmla="*/ 793260 w 951916"/>
                <a:gd name="connsiteY9" fmla="*/ 0 h 2813543"/>
                <a:gd name="connsiteX10" fmla="*/ 951916 w 951916"/>
                <a:gd name="connsiteY10" fmla="*/ 158657 h 281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16" h="2813543">
                  <a:moveTo>
                    <a:pt x="951916" y="158657"/>
                  </a:moveTo>
                  <a:lnTo>
                    <a:pt x="951916" y="444307"/>
                  </a:lnTo>
                  <a:lnTo>
                    <a:pt x="0" y="444307"/>
                  </a:lnTo>
                  <a:lnTo>
                    <a:pt x="0" y="2813542"/>
                  </a:lnTo>
                  <a:lnTo>
                    <a:pt x="951916" y="2813542"/>
                  </a:lnTo>
                  <a:lnTo>
                    <a:pt x="951916" y="2813543"/>
                  </a:lnTo>
                  <a:lnTo>
                    <a:pt x="0" y="2813543"/>
                  </a:lnTo>
                  <a:lnTo>
                    <a:pt x="0" y="158657"/>
                  </a:lnTo>
                  <a:cubicBezTo>
                    <a:pt x="0" y="71035"/>
                    <a:pt x="71033" y="0"/>
                    <a:pt x="158656" y="0"/>
                  </a:cubicBezTo>
                  <a:lnTo>
                    <a:pt x="793260" y="0"/>
                  </a:lnTo>
                  <a:cubicBezTo>
                    <a:pt x="880883" y="0"/>
                    <a:pt x="951916" y="71035"/>
                    <a:pt x="951916" y="158657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/>
            </a:p>
          </p:txBody>
        </p:sp>
        <p:sp>
          <p:nvSpPr>
            <p:cNvPr id="53" name="مستطيل: زوايا علوية مستديرة 52">
              <a:extLst>
                <a:ext uri="{FF2B5EF4-FFF2-40B4-BE49-F238E27FC236}">
                  <a16:creationId xmlns:a16="http://schemas.microsoft.com/office/drawing/2014/main" id="{89C57C34-AE65-4DEE-9495-9D918E685ECB}"/>
                </a:ext>
              </a:extLst>
            </p:cNvPr>
            <p:cNvSpPr/>
            <p:nvPr/>
          </p:nvSpPr>
          <p:spPr>
            <a:xfrm rot="5400000" flipH="1">
              <a:off x="9960120" y="913419"/>
              <a:ext cx="967940" cy="2813540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4" name="مربع نص 53">
              <a:extLst>
                <a:ext uri="{FF2B5EF4-FFF2-40B4-BE49-F238E27FC236}">
                  <a16:creationId xmlns:a16="http://schemas.microsoft.com/office/drawing/2014/main" id="{4A58A29B-8A2E-41FE-8483-7A99826AFB7B}"/>
                </a:ext>
              </a:extLst>
            </p:cNvPr>
            <p:cNvSpPr txBox="1"/>
            <p:nvPr/>
          </p:nvSpPr>
          <p:spPr>
            <a:xfrm>
              <a:off x="9140486" y="2082352"/>
              <a:ext cx="2468880" cy="47695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>
                  <a:latin typeface="Dubai" panose="020B0503030403030204" pitchFamily="34" charset="-78"/>
                  <a:cs typeface="Fanan" pitchFamily="2" charset="-78"/>
                </a:rPr>
                <a:t>الذكاء الاصطناعي</a:t>
              </a:r>
            </a:p>
          </p:txBody>
        </p:sp>
      </p:grpSp>
      <p:pic>
        <p:nvPicPr>
          <p:cNvPr id="55" name="صورة 5">
            <a:extLst>
              <a:ext uri="{FF2B5EF4-FFF2-40B4-BE49-F238E27FC236}">
                <a16:creationId xmlns:a16="http://schemas.microsoft.com/office/drawing/2014/main" id="{9A2BEACF-0FAA-434E-A4B3-94A20237E2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 b="8601"/>
          <a:stretch/>
        </p:blipFill>
        <p:spPr>
          <a:xfrm>
            <a:off x="283649" y="206472"/>
            <a:ext cx="1469316" cy="1128481"/>
          </a:xfrm>
          <a:prstGeom prst="rect">
            <a:avLst/>
          </a:prstGeom>
        </p:spPr>
      </p:pic>
      <p:graphicFrame>
        <p:nvGraphicFramePr>
          <p:cNvPr id="47" name="Table 2">
            <a:extLst>
              <a:ext uri="{FF2B5EF4-FFF2-40B4-BE49-F238E27FC236}">
                <a16:creationId xmlns:a16="http://schemas.microsoft.com/office/drawing/2014/main" id="{AF52C229-014B-4C55-A6CA-9B8A2290C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150967"/>
              </p:ext>
            </p:extLst>
          </p:nvPr>
        </p:nvGraphicFramePr>
        <p:xfrm>
          <a:off x="752172" y="1372609"/>
          <a:ext cx="10819534" cy="4955332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4438830">
                  <a:extLst>
                    <a:ext uri="{9D8B030D-6E8A-4147-A177-3AD203B41FA5}">
                      <a16:colId xmlns:a16="http://schemas.microsoft.com/office/drawing/2014/main" val="4237904607"/>
                    </a:ext>
                  </a:extLst>
                </a:gridCol>
                <a:gridCol w="1989574">
                  <a:extLst>
                    <a:ext uri="{9D8B030D-6E8A-4147-A177-3AD203B41FA5}">
                      <a16:colId xmlns:a16="http://schemas.microsoft.com/office/drawing/2014/main" val="3519128465"/>
                    </a:ext>
                  </a:extLst>
                </a:gridCol>
                <a:gridCol w="1968023">
                  <a:extLst>
                    <a:ext uri="{9D8B030D-6E8A-4147-A177-3AD203B41FA5}">
                      <a16:colId xmlns:a16="http://schemas.microsoft.com/office/drawing/2014/main" val="2094644862"/>
                    </a:ext>
                  </a:extLst>
                </a:gridCol>
                <a:gridCol w="2423107">
                  <a:extLst>
                    <a:ext uri="{9D8B030D-6E8A-4147-A177-3AD203B41FA5}">
                      <a16:colId xmlns:a16="http://schemas.microsoft.com/office/drawing/2014/main" val="636736995"/>
                    </a:ext>
                  </a:extLst>
                </a:gridCol>
              </a:tblGrid>
              <a:tr h="105279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cs typeface="Fanan" pitchFamily="2" charset="-78"/>
                        </a:rPr>
                        <a:t>الفقرات 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2800" baseline="0" dirty="0">
                          <a:cs typeface="Fanan" pitchFamily="2" charset="-78"/>
                        </a:rPr>
                        <a:t> اختار الإجابة الصحيحة </a:t>
                      </a:r>
                      <a:endParaRPr lang="ar-SA" sz="2800" dirty="0">
                        <a:cs typeface="Fanan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273883"/>
                  </a:ext>
                </a:extLst>
              </a:tr>
              <a:tr h="995866"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800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ليس من المساعدات الشخصية الافتراضية 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aseline="0" dirty="0">
                          <a:cs typeface="Fanan" pitchFamily="2" charset="-78"/>
                        </a:rPr>
                        <a:t>سكايب </a:t>
                      </a:r>
                      <a:r>
                        <a:rPr lang="en-US" sz="2000" baseline="0" dirty="0">
                          <a:cs typeface="Fanan" pitchFamily="2" charset="-78"/>
                        </a:rPr>
                        <a:t>( Skype )</a:t>
                      </a:r>
                      <a:endParaRPr lang="ar-SA" sz="2000" dirty="0">
                        <a:cs typeface="Fana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>
                          <a:cs typeface="Fanan" pitchFamily="2" charset="-78"/>
                        </a:rPr>
                        <a:t>سيري(</a:t>
                      </a:r>
                      <a:r>
                        <a:rPr lang="en-US" sz="2000" dirty="0">
                          <a:cs typeface="Fanan" pitchFamily="2" charset="-78"/>
                        </a:rPr>
                        <a:t> Siri </a:t>
                      </a:r>
                      <a:r>
                        <a:rPr lang="ar-SA" sz="2000" dirty="0">
                          <a:cs typeface="Fanan" pitchFamily="2" charset="-78"/>
                        </a:rPr>
                        <a:t>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>
                          <a:cs typeface="Fanan" pitchFamily="2" charset="-78"/>
                        </a:rPr>
                        <a:t>أليكسا (</a:t>
                      </a:r>
                      <a:r>
                        <a:rPr lang="en-US" sz="2000" dirty="0">
                          <a:cs typeface="Fanan" pitchFamily="2" charset="-78"/>
                        </a:rPr>
                        <a:t> Alexa </a:t>
                      </a:r>
                      <a:r>
                        <a:rPr lang="ar-SA" sz="2000" dirty="0">
                          <a:cs typeface="Fanan" pitchFamily="2" charset="-78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7576896"/>
                  </a:ext>
                </a:extLst>
              </a:tr>
              <a:tr h="982437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يتم فيه دمج الأشعة التشخيصية مع الخوارزميات 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ar-SA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Fanan" pitchFamily="2" charset="-78"/>
                      </a:endParaRPr>
                    </a:p>
                    <a:p>
                      <a:pPr marL="0" algn="ctr" defTabSz="914400" rtl="1" eaLnBrk="1" latinLnBrk="0" hangingPunct="1"/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القيادة الذاتية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   </a:t>
                      </a:r>
                    </a:p>
                    <a:p>
                      <a:pPr marL="0" algn="ctr" defTabSz="914400" rtl="1" eaLnBrk="1" latinLnBrk="0" hangingPunct="1"/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الألعاب الذكية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  </a:t>
                      </a:r>
                    </a:p>
                    <a:p>
                      <a:pPr marL="0" algn="ctr" defTabSz="914400" rtl="1" eaLnBrk="1" latinLnBrk="0" hangingPunct="1"/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التشخيص الطبي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25042"/>
                  </a:ext>
                </a:extLst>
              </a:tr>
              <a:tr h="928373">
                <a:tc>
                  <a:txBody>
                    <a:bodyPr/>
                    <a:lstStyle/>
                    <a:p>
                      <a:pPr algn="just" rtl="1"/>
                      <a:r>
                        <a:rPr lang="ar-SA" sz="28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تعتبر من الآثار الإيجابية للروبوت 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4310" algn="r"/>
                        </a:tabLst>
                      </a:pPr>
                      <a:r>
                        <a:rPr lang="ar-SY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لا تستطيع التعامل مع المواقف غير المتوقعة. </a:t>
                      </a:r>
                      <a:endParaRPr lang="en-SA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Fana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4310" algn="r"/>
                        </a:tabLst>
                      </a:pPr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أكثر دقة</a:t>
                      </a:r>
                      <a:endParaRPr lang="en-SA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Fana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Y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زيادة البطالة.</a:t>
                      </a:r>
                      <a:endParaRPr lang="ar-SA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Fana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4912839"/>
                  </a:ext>
                </a:extLst>
              </a:tr>
              <a:tr h="995866">
                <a:tc>
                  <a:txBody>
                    <a:bodyPr/>
                    <a:lstStyle/>
                    <a:p>
                      <a:pPr algn="just" rtl="1"/>
                      <a:r>
                        <a:rPr lang="ar-EG" sz="28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روبوت مخصص لديه القدرة على الطيران والتقاط الصور أو الفيديو</a:t>
                      </a:r>
                      <a:r>
                        <a:rPr lang="ar-SA" sz="28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القيادة الذكية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الألعاب الذكية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الطائرات المُسيرة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6015456"/>
                  </a:ext>
                </a:extLst>
              </a:tr>
            </a:tbl>
          </a:graphicData>
        </a:graphic>
      </p:graphicFrame>
      <p:sp>
        <p:nvSpPr>
          <p:cNvPr id="23" name="Rectangle 13">
            <a:extLst>
              <a:ext uri="{FF2B5EF4-FFF2-40B4-BE49-F238E27FC236}">
                <a16:creationId xmlns:a16="http://schemas.microsoft.com/office/drawing/2014/main" id="{2D8CCC86-734C-421B-ACB1-AEDF4AE1C9D1}"/>
              </a:ext>
            </a:extLst>
          </p:cNvPr>
          <p:cNvSpPr/>
          <p:nvPr/>
        </p:nvSpPr>
        <p:spPr>
          <a:xfrm>
            <a:off x="5226473" y="2573324"/>
            <a:ext cx="1838848" cy="73701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BCB9B808-809B-4E71-A656-2ACBA3D5737D}"/>
              </a:ext>
            </a:extLst>
          </p:cNvPr>
          <p:cNvSpPr/>
          <p:nvPr/>
        </p:nvSpPr>
        <p:spPr>
          <a:xfrm>
            <a:off x="1018307" y="3566099"/>
            <a:ext cx="1838848" cy="73701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EA57A9B0-712B-408E-A9DA-06984C785C24}"/>
              </a:ext>
            </a:extLst>
          </p:cNvPr>
          <p:cNvSpPr/>
          <p:nvPr/>
        </p:nvSpPr>
        <p:spPr>
          <a:xfrm>
            <a:off x="3221210" y="4529514"/>
            <a:ext cx="1838848" cy="73701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02B8752D-E466-431D-94C8-38975B9FB516}"/>
              </a:ext>
            </a:extLst>
          </p:cNvPr>
          <p:cNvSpPr/>
          <p:nvPr/>
        </p:nvSpPr>
        <p:spPr>
          <a:xfrm>
            <a:off x="1018307" y="5485391"/>
            <a:ext cx="1838848" cy="73701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2144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E75301D-8D72-4138-8F5D-E9E34FB49D51}"/>
              </a:ext>
            </a:extLst>
          </p:cNvPr>
          <p:cNvSpPr/>
          <p:nvPr/>
        </p:nvSpPr>
        <p:spPr>
          <a:xfrm>
            <a:off x="7747293" y="5269111"/>
            <a:ext cx="2812297" cy="17968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6347867" y="895934"/>
            <a:ext cx="5616949" cy="4401868"/>
            <a:chOff x="2244725" y="2692929"/>
            <a:chExt cx="3076575" cy="2457450"/>
          </a:xfrm>
        </p:grpSpPr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ounded Rectangle 13">
            <a:extLst>
              <a:ext uri="{FF2B5EF4-FFF2-40B4-BE49-F238E27FC236}">
                <a16:creationId xmlns:a16="http://schemas.microsoft.com/office/drawing/2014/main" id="{81DB4B69-DC25-5745-058F-682A8C0539E4}"/>
              </a:ext>
            </a:extLst>
          </p:cNvPr>
          <p:cNvSpPr/>
          <p:nvPr/>
        </p:nvSpPr>
        <p:spPr>
          <a:xfrm>
            <a:off x="6731363" y="1666648"/>
            <a:ext cx="4701760" cy="168200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accent1"/>
                </a:solidFill>
                <a:cs typeface="Fanan" pitchFamily="2" charset="-78"/>
              </a:rPr>
              <a:t>أهداف الدرس الثالث</a:t>
            </a:r>
          </a:p>
          <a:p>
            <a:pPr algn="ctr"/>
            <a:r>
              <a:rPr lang="ar-SA" sz="4000" b="1" u="sng" dirty="0">
                <a:solidFill>
                  <a:schemeClr val="accent1"/>
                </a:solidFill>
                <a:cs typeface="Fanan" pitchFamily="2" charset="-78"/>
              </a:rPr>
              <a:t>الجزء الأول </a:t>
            </a: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05E4BB18-6FFE-84B7-CD51-BA5D2653F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5269111"/>
            <a:ext cx="12203151" cy="1588889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90A1B827-4CBC-A341-C732-CCDD9FAAEF2F}"/>
              </a:ext>
            </a:extLst>
          </p:cNvPr>
          <p:cNvGrpSpPr/>
          <p:nvPr/>
        </p:nvGrpSpPr>
        <p:grpSpPr>
          <a:xfrm>
            <a:off x="-1710842" y="1161722"/>
            <a:ext cx="7866961" cy="3320170"/>
            <a:chOff x="-1639330" y="1262205"/>
            <a:chExt cx="7866961" cy="3320170"/>
          </a:xfrm>
        </p:grpSpPr>
        <p:grpSp>
          <p:nvGrpSpPr>
            <p:cNvPr id="4" name="مجموعة 3">
              <a:extLst>
                <a:ext uri="{FF2B5EF4-FFF2-40B4-BE49-F238E27FC236}">
                  <a16:creationId xmlns:a16="http://schemas.microsoft.com/office/drawing/2014/main" id="{E1F36AAA-0573-078B-6433-962A6996C01D}"/>
                </a:ext>
              </a:extLst>
            </p:cNvPr>
            <p:cNvGrpSpPr/>
            <p:nvPr/>
          </p:nvGrpSpPr>
          <p:grpSpPr>
            <a:xfrm>
              <a:off x="-433900" y="1262205"/>
              <a:ext cx="6661531" cy="2653354"/>
              <a:chOff x="-464045" y="1082052"/>
              <a:chExt cx="6661531" cy="2653354"/>
            </a:xfrm>
          </p:grpSpPr>
          <p:sp>
            <p:nvSpPr>
              <p:cNvPr id="22" name="TextBox 12">
                <a:extLst>
                  <a:ext uri="{FF2B5EF4-FFF2-40B4-BE49-F238E27FC236}">
                    <a16:creationId xmlns:a16="http://schemas.microsoft.com/office/drawing/2014/main" id="{757BCDBF-D13D-468C-9EFC-106BBC17C727}"/>
                  </a:ext>
                </a:extLst>
              </p:cNvPr>
              <p:cNvSpPr txBox="1"/>
              <p:nvPr/>
            </p:nvSpPr>
            <p:spPr>
              <a:xfrm>
                <a:off x="506060" y="1101971"/>
                <a:ext cx="53079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rtl="1">
                  <a:spcBef>
                    <a:spcPts val="1600"/>
                  </a:spcBef>
                  <a:buSzPts val="1200"/>
                  <a:defRPr/>
                </a:pPr>
                <a:r>
                  <a:rPr lang="ar-SA" sz="3200" b="1" dirty="0">
                    <a:solidFill>
                      <a:schemeClr val="accent2"/>
                    </a:solidFill>
                    <a:cs typeface="Fanan" pitchFamily="2" charset="-78"/>
                  </a:rPr>
                  <a:t>التعرف على الواقع الافتراضي.</a:t>
                </a:r>
                <a:endParaRPr lang="en-GB" sz="3200" b="1" dirty="0">
                  <a:solidFill>
                    <a:schemeClr val="accent2"/>
                  </a:solidFill>
                  <a:cs typeface="Fanan" pitchFamily="2" charset="-78"/>
                </a:endParaRPr>
              </a:p>
            </p:txBody>
          </p:sp>
          <p:sp>
            <p:nvSpPr>
              <p:cNvPr id="30" name="TextBox 13">
                <a:extLst>
                  <a:ext uri="{FF2B5EF4-FFF2-40B4-BE49-F238E27FC236}">
                    <a16:creationId xmlns:a16="http://schemas.microsoft.com/office/drawing/2014/main" id="{7478DCCF-9683-4A85-BBF9-80C0D036D4F0}"/>
                  </a:ext>
                </a:extLst>
              </p:cNvPr>
              <p:cNvSpPr txBox="1"/>
              <p:nvPr/>
            </p:nvSpPr>
            <p:spPr>
              <a:xfrm>
                <a:off x="225372" y="1793503"/>
                <a:ext cx="55886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lvl="0" algn="r" rtl="1">
                  <a:spcBef>
                    <a:spcPts val="1600"/>
                  </a:spcBef>
                  <a:spcAft>
                    <a:spcPts val="0"/>
                  </a:spcAft>
                  <a:buSzPts val="1200"/>
                </a:pPr>
                <a:r>
                  <a:rPr lang="ar-SA" sz="3200" b="1" dirty="0">
                    <a:solidFill>
                      <a:schemeClr val="accent4"/>
                    </a:solidFill>
                    <a:cs typeface="Fanan" pitchFamily="2" charset="-78"/>
                    <a:sym typeface="Roboto"/>
                  </a:rPr>
                  <a:t>التعرف على الواقع المعزز. </a:t>
                </a:r>
              </a:p>
            </p:txBody>
          </p:sp>
          <p:sp>
            <p:nvSpPr>
              <p:cNvPr id="32" name="TextBox 14">
                <a:extLst>
                  <a:ext uri="{FF2B5EF4-FFF2-40B4-BE49-F238E27FC236}">
                    <a16:creationId xmlns:a16="http://schemas.microsoft.com/office/drawing/2014/main" id="{46A68A13-F6E6-4222-A06A-EE76E7621596}"/>
                  </a:ext>
                </a:extLst>
              </p:cNvPr>
              <p:cNvSpPr txBox="1"/>
              <p:nvPr/>
            </p:nvSpPr>
            <p:spPr>
              <a:xfrm>
                <a:off x="80954" y="2327497"/>
                <a:ext cx="558045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ar-SA" sz="3200" b="1" dirty="0">
                    <a:solidFill>
                      <a:schemeClr val="accent5"/>
                    </a:solidFill>
                    <a:cs typeface="Fanan" pitchFamily="2" charset="-78"/>
                  </a:rPr>
                  <a:t>التعرف على الحوسبة السحابية ومخاطرها. </a:t>
                </a:r>
              </a:p>
            </p:txBody>
          </p:sp>
          <p:sp>
            <p:nvSpPr>
              <p:cNvPr id="33" name="Oval 15">
                <a:extLst>
                  <a:ext uri="{FF2B5EF4-FFF2-40B4-BE49-F238E27FC236}">
                    <a16:creationId xmlns:a16="http://schemas.microsoft.com/office/drawing/2014/main" id="{ACBC3850-3336-4311-BAE7-7DBAC26AB31B}"/>
                  </a:ext>
                </a:extLst>
              </p:cNvPr>
              <p:cNvSpPr/>
              <p:nvPr/>
            </p:nvSpPr>
            <p:spPr>
              <a:xfrm>
                <a:off x="5681071" y="1082052"/>
                <a:ext cx="506367" cy="50636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b="1" dirty="0"/>
                  <a:t>1</a:t>
                </a:r>
                <a:endParaRPr lang="en-US" b="1" dirty="0"/>
              </a:p>
            </p:txBody>
          </p:sp>
          <p:sp>
            <p:nvSpPr>
              <p:cNvPr id="35" name="Oval 16">
                <a:extLst>
                  <a:ext uri="{FF2B5EF4-FFF2-40B4-BE49-F238E27FC236}">
                    <a16:creationId xmlns:a16="http://schemas.microsoft.com/office/drawing/2014/main" id="{77982708-7AEE-4A87-85B1-35E3B3459252}"/>
                  </a:ext>
                </a:extLst>
              </p:cNvPr>
              <p:cNvSpPr/>
              <p:nvPr/>
            </p:nvSpPr>
            <p:spPr>
              <a:xfrm>
                <a:off x="5681376" y="1783623"/>
                <a:ext cx="506367" cy="50636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b="1" dirty="0"/>
                  <a:t>2</a:t>
                </a:r>
                <a:endParaRPr lang="en-US" b="1" dirty="0"/>
              </a:p>
            </p:txBody>
          </p:sp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id="{D1A9F96B-84B5-4535-89A3-0905836C9EA7}"/>
                  </a:ext>
                </a:extLst>
              </p:cNvPr>
              <p:cNvSpPr/>
              <p:nvPr/>
            </p:nvSpPr>
            <p:spPr>
              <a:xfrm>
                <a:off x="5691119" y="2478707"/>
                <a:ext cx="506367" cy="50636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b="1" dirty="0"/>
                  <a:t>3</a:t>
                </a:r>
                <a:endParaRPr lang="en-US" b="1" dirty="0"/>
              </a:p>
            </p:txBody>
          </p:sp>
          <p:sp>
            <p:nvSpPr>
              <p:cNvPr id="37" name="Oval 17">
                <a:extLst>
                  <a:ext uri="{FF2B5EF4-FFF2-40B4-BE49-F238E27FC236}">
                    <a16:creationId xmlns:a16="http://schemas.microsoft.com/office/drawing/2014/main" id="{A092E10A-83F0-4781-94AD-72ACE72A3899}"/>
                  </a:ext>
                </a:extLst>
              </p:cNvPr>
              <p:cNvSpPr/>
              <p:nvPr/>
            </p:nvSpPr>
            <p:spPr>
              <a:xfrm>
                <a:off x="5681071" y="3127543"/>
                <a:ext cx="506367" cy="506367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b="1" dirty="0">
                    <a:solidFill>
                      <a:schemeClr val="bg1"/>
                    </a:solidFill>
                  </a:rPr>
                  <a:t>4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TextBox 14">
                <a:extLst>
                  <a:ext uri="{FF2B5EF4-FFF2-40B4-BE49-F238E27FC236}">
                    <a16:creationId xmlns:a16="http://schemas.microsoft.com/office/drawing/2014/main" id="{3F24AF5C-719E-478C-99B4-595FD717665F}"/>
                  </a:ext>
                </a:extLst>
              </p:cNvPr>
              <p:cNvSpPr txBox="1"/>
              <p:nvPr/>
            </p:nvSpPr>
            <p:spPr>
              <a:xfrm>
                <a:off x="-464045" y="2965965"/>
                <a:ext cx="614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ar-SA" sz="3200" b="1" dirty="0">
                    <a:solidFill>
                      <a:schemeClr val="bg1">
                        <a:lumMod val="50000"/>
                      </a:schemeClr>
                    </a:solidFill>
                    <a:cs typeface="Fanan" pitchFamily="2" charset="-78"/>
                  </a:rPr>
                  <a:t>التعرف على إنترنت الأشياء .</a:t>
                </a:r>
              </a:p>
            </p:txBody>
          </p:sp>
        </p:grp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FD320216-EAB2-7125-AD34-B895262154A1}"/>
                </a:ext>
              </a:extLst>
            </p:cNvPr>
            <p:cNvSpPr txBox="1"/>
            <p:nvPr/>
          </p:nvSpPr>
          <p:spPr>
            <a:xfrm>
              <a:off x="-1639330" y="3997600"/>
              <a:ext cx="7481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2400" rtl="1">
                <a:spcBef>
                  <a:spcPts val="1600"/>
                </a:spcBef>
                <a:buSzPts val="1200"/>
                <a:defRPr/>
              </a:pPr>
              <a:r>
                <a:rPr lang="ar-SA" sz="3200" b="1" dirty="0">
                  <a:solidFill>
                    <a:srgbClr val="0099A9"/>
                  </a:solidFill>
                  <a:cs typeface="Fanan" pitchFamily="2" charset="-78"/>
                </a:rPr>
                <a:t>التعرف على التقنيات القابلة للارتداء.</a:t>
              </a:r>
              <a:endParaRPr lang="en-GB" sz="3200" b="1" dirty="0">
                <a:solidFill>
                  <a:srgbClr val="0099A9"/>
                </a:solidFill>
                <a:cs typeface="Fanan" pitchFamily="2" charset="-78"/>
              </a:endParaRPr>
            </a:p>
          </p:txBody>
        </p:sp>
        <p:sp>
          <p:nvSpPr>
            <p:cNvPr id="6" name="Oval 15">
              <a:extLst>
                <a:ext uri="{FF2B5EF4-FFF2-40B4-BE49-F238E27FC236}">
                  <a16:creationId xmlns:a16="http://schemas.microsoft.com/office/drawing/2014/main" id="{24EE69C0-6233-0275-9D2F-A24CEE28207D}"/>
                </a:ext>
              </a:extLst>
            </p:cNvPr>
            <p:cNvSpPr/>
            <p:nvPr/>
          </p:nvSpPr>
          <p:spPr>
            <a:xfrm>
              <a:off x="5709403" y="3977681"/>
              <a:ext cx="506367" cy="506367"/>
            </a:xfrm>
            <a:prstGeom prst="ellipse">
              <a:avLst/>
            </a:prstGeom>
            <a:solidFill>
              <a:srgbClr val="009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5</a:t>
              </a:r>
              <a:endParaRPr lang="en-US" b="1" dirty="0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1F194DD9-5797-C503-E7F9-AEF24B3D2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20099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62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5697415"/>
            <a:ext cx="12203151" cy="1160584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962FF8F-7953-48EB-A453-52EEFCC00587}"/>
              </a:ext>
            </a:extLst>
          </p:cNvPr>
          <p:cNvSpPr/>
          <p:nvPr/>
        </p:nvSpPr>
        <p:spPr>
          <a:xfrm>
            <a:off x="1352626" y="4632726"/>
            <a:ext cx="9475596" cy="106468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3200" dirty="0">
                <a:solidFill>
                  <a:schemeClr val="tx1"/>
                </a:solidFill>
                <a:latin typeface="Cairo" panose="00000800000000000000" pitchFamily="2" charset="-78"/>
                <a:cs typeface="Fanan" pitchFamily="2" charset="-78"/>
              </a:rPr>
              <a:t>ما هي التقنية التي تستطيع من خلالها تجربة أمورٍ قد يصعب على الإنسان تجربتها في العالم الحقيقي، أو أنها قد تكون خيالية تماماً ؟!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7345345" y="215063"/>
            <a:ext cx="4846655" cy="598853"/>
          </a:xfrm>
          <a:prstGeom prst="roundRect">
            <a:avLst/>
          </a:prstGeom>
          <a:solidFill>
            <a:srgbClr val="4CBED8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cs typeface="Fanan" pitchFamily="2" charset="-78"/>
              </a:rPr>
              <a:t>إثارة التفكير 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51DA419-3B12-4259-8C86-F6E30843A50B}"/>
              </a:ext>
            </a:extLst>
          </p:cNvPr>
          <p:cNvSpPr/>
          <p:nvPr/>
        </p:nvSpPr>
        <p:spPr>
          <a:xfrm>
            <a:off x="132080" y="174954"/>
            <a:ext cx="1386672" cy="598853"/>
          </a:xfrm>
          <a:prstGeom prst="roundRect">
            <a:avLst/>
          </a:prstGeom>
          <a:solidFill>
            <a:srgbClr val="4CBED8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cs typeface="Fanan" pitchFamily="2" charset="-78"/>
              </a:rPr>
              <a:t>3 دقائق</a:t>
            </a:r>
          </a:p>
        </p:txBody>
      </p:sp>
      <p:pic>
        <p:nvPicPr>
          <p:cNvPr id="19458" name="Picture 2" descr="7 تقنيات لأجل تعزيز التفكير الابداعي - جريدة عالم التنمية">
            <a:extLst>
              <a:ext uri="{FF2B5EF4-FFF2-40B4-BE49-F238E27FC236}">
                <a16:creationId xmlns:a16="http://schemas.microsoft.com/office/drawing/2014/main" id="{5C4698A5-B52A-4659-B338-003F8A12B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26" y="1075174"/>
            <a:ext cx="9357242" cy="3553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8247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109399"/>
            <a:ext cx="12203151" cy="74649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</a:rPr>
              <a:t>الواقع الافتراضي(</a:t>
            </a:r>
            <a:r>
              <a:rPr lang="en-US" sz="3600" dirty="0">
                <a:solidFill>
                  <a:schemeClr val="bg1"/>
                </a:solidFill>
                <a:cs typeface="Fanan" pitchFamily="2" charset="-78"/>
              </a:rPr>
              <a:t>Virtual Reality-VR</a:t>
            </a:r>
            <a:r>
              <a:rPr lang="ar-SA" sz="3600" dirty="0">
                <a:solidFill>
                  <a:schemeClr val="bg1"/>
                </a:solidFill>
                <a:cs typeface="Fanan" pitchFamily="2" charset="-78"/>
              </a:rPr>
              <a:t>):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F62EDCF-96E0-4512-9898-8431222F058B}"/>
              </a:ext>
            </a:extLst>
          </p:cNvPr>
          <p:cNvSpPr txBox="1"/>
          <p:nvPr/>
        </p:nvSpPr>
        <p:spPr>
          <a:xfrm>
            <a:off x="281634" y="1085851"/>
            <a:ext cx="11938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SA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الواقع الافتراضي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هو</a:t>
            </a:r>
            <a:r>
              <a:rPr lang="ar-SA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واقع محوسب </a:t>
            </a:r>
            <a:r>
              <a:rPr lang="ar-EG" sz="28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يحاكي بيئة حقيقية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ويسمح للمستخدم التفاعل معه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ف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 عالم افتراضي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9C7D47C-F23D-4A45-85BE-BBE18EA80E12}"/>
              </a:ext>
            </a:extLst>
          </p:cNvPr>
          <p:cNvSpPr txBox="1"/>
          <p:nvPr/>
        </p:nvSpPr>
        <p:spPr>
          <a:xfrm>
            <a:off x="1196874" y="1623636"/>
            <a:ext cx="11012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جميع التجارب التي يمكن </a:t>
            </a:r>
            <a:r>
              <a:rPr lang="ar-EG" sz="2800" dirty="0">
                <a:solidFill>
                  <a:srgbClr val="006D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إنشاؤها بالمحاكاة الرقمية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بشكل كامل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يطلق عليها </a:t>
            </a:r>
            <a:r>
              <a:rPr lang="ar-SA" sz="2800" dirty="0">
                <a:solidFill>
                  <a:srgbClr val="D815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الواقع الافتراضي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F830E62-D848-4DE9-9F70-465D3274789A}"/>
              </a:ext>
            </a:extLst>
          </p:cNvPr>
          <p:cNvSpPr txBox="1"/>
          <p:nvPr/>
        </p:nvSpPr>
        <p:spPr>
          <a:xfrm>
            <a:off x="613228" y="2111461"/>
            <a:ext cx="11617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جميع التجارب التي يمكن </a:t>
            </a:r>
            <a:r>
              <a:rPr lang="ar-EG" sz="2800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إنشاؤها </a:t>
            </a:r>
            <a:r>
              <a:rPr lang="ar-SA" sz="2800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بمزيج من المحتوى الرقمي والعالم الحقيقي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يطلق عليها </a:t>
            </a:r>
            <a:r>
              <a:rPr lang="ar-SA" sz="2800" dirty="0">
                <a:solidFill>
                  <a:srgbClr val="D458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الواقع المختلط.</a:t>
            </a:r>
          </a:p>
        </p:txBody>
      </p:sp>
      <p:pic>
        <p:nvPicPr>
          <p:cNvPr id="2050" name="Picture 2" descr="لو سمعت عنها ومش فاهمها.. 4 معلومات هتشرحلك نظارات الواقع الافتراضى - اليوم  السابع">
            <a:extLst>
              <a:ext uri="{FF2B5EF4-FFF2-40B4-BE49-F238E27FC236}">
                <a16:creationId xmlns:a16="http://schemas.microsoft.com/office/drawing/2014/main" id="{868DC81D-80CF-43FA-BD1F-DBAA090BF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017" y="3369214"/>
            <a:ext cx="4804855" cy="2528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2" name="Picture 4" descr="أفضل نظارات الواقع الإفتراضي التي يمكنك شراءها الآن - سماعة تك">
            <a:extLst>
              <a:ext uri="{FF2B5EF4-FFF2-40B4-BE49-F238E27FC236}">
                <a16:creationId xmlns:a16="http://schemas.microsoft.com/office/drawing/2014/main" id="{CFFF7E2D-C8D8-43BC-B6F1-CA9AB910E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874" y="3428417"/>
            <a:ext cx="4804855" cy="2528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264ACE8-6DB5-4906-ACFA-BF9AE04A0C56}"/>
              </a:ext>
            </a:extLst>
          </p:cNvPr>
          <p:cNvSpPr txBox="1"/>
          <p:nvPr/>
        </p:nvSpPr>
        <p:spPr>
          <a:xfrm>
            <a:off x="-20101" y="2634681"/>
            <a:ext cx="12212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تتفاوت تكلفة أجهزة الواقع الافتراضي بحسب </a:t>
            </a:r>
            <a:r>
              <a:rPr lang="ar-EG" sz="2800" dirty="0">
                <a:solidFill>
                  <a:srgbClr val="006D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دقة وجودة العرض</a:t>
            </a:r>
            <a:r>
              <a:rPr lang="ar-SA" sz="2800" dirty="0">
                <a:solidFill>
                  <a:srgbClr val="006D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 </a:t>
            </a:r>
            <a:r>
              <a:rPr lang="ar-EG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مستوى الانغمار في العالم الافتراضي.</a:t>
            </a:r>
            <a:endParaRPr lang="ar-SA" sz="28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0F9C777-FA7A-5300-A15C-044B7DE80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1882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Montserrat"/>
        <a:font script="Hebr" typeface="Montserra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9469</TotalTime>
  <Words>1943</Words>
  <Application>Microsoft Office PowerPoint</Application>
  <PresentationFormat>شاشة عريضة</PresentationFormat>
  <Paragraphs>234</Paragraphs>
  <Slides>41</Slides>
  <Notes>6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55" baseType="lpstr">
      <vt:lpstr>微软雅黑</vt:lpstr>
      <vt:lpstr>Arial</vt:lpstr>
      <vt:lpstr>Cairo</vt:lpstr>
      <vt:lpstr>Calibri</vt:lpstr>
      <vt:lpstr>Calibri Light</vt:lpstr>
      <vt:lpstr>Century Gothic</vt:lpstr>
      <vt:lpstr>Dubai</vt:lpstr>
      <vt:lpstr>Fanan</vt:lpstr>
      <vt:lpstr>Montserrat</vt:lpstr>
      <vt:lpstr>Pangolin</vt:lpstr>
      <vt:lpstr>Sakkal Majalla</vt:lpstr>
      <vt:lpstr>Times New Roman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Anzichen</dc:creator>
  <cp:lastModifiedBy>حسام بن الثقفي</cp:lastModifiedBy>
  <cp:revision>310</cp:revision>
  <dcterms:created xsi:type="dcterms:W3CDTF">2019-03-07T14:05:00Z</dcterms:created>
  <dcterms:modified xsi:type="dcterms:W3CDTF">2023-01-11T19:58:48Z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A9B540039A0C4AF89DCD508A6F944E71</vt:lpwstr>
  </property>
  <property fmtid="{D5CDD505-2E9C-101B-9397-08002B2CF9AE}" pid="3" name="KSOProductBuildVer">
    <vt:lpwstr>2052-11.1.0.10463</vt:lpwstr>
  </property>
</Properties>
</file>