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20"/>
  </p:notesMasterIdLst>
  <p:handoutMasterIdLst>
    <p:handoutMasterId r:id="rId21"/>
  </p:handoutMasterIdLst>
  <p:sldIdLst>
    <p:sldId id="11088681" r:id="rId2"/>
    <p:sldId id="260" r:id="rId3"/>
    <p:sldId id="256" r:id="rId4"/>
    <p:sldId id="11088718" r:id="rId5"/>
    <p:sldId id="11088633" r:id="rId6"/>
    <p:sldId id="11088714" r:id="rId7"/>
    <p:sldId id="291" r:id="rId8"/>
    <p:sldId id="11088648" r:id="rId9"/>
    <p:sldId id="11088655" r:id="rId10"/>
    <p:sldId id="11088712" r:id="rId11"/>
    <p:sldId id="11088717" r:id="rId12"/>
    <p:sldId id="11088679" r:id="rId13"/>
    <p:sldId id="11088715" r:id="rId14"/>
    <p:sldId id="11088657" r:id="rId15"/>
    <p:sldId id="11088666" r:id="rId16"/>
    <p:sldId id="11088667" r:id="rId17"/>
    <p:sldId id="267" r:id="rId18"/>
    <p:sldId id="11088716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567"/>
    <a:srgbClr val="6245F5"/>
    <a:srgbClr val="AFA0FA"/>
    <a:srgbClr val="0099A9"/>
    <a:srgbClr val="EA5E66"/>
    <a:srgbClr val="6A4CFF"/>
    <a:srgbClr val="4E3B85"/>
    <a:srgbClr val="D45803"/>
    <a:srgbClr val="D4EFF8"/>
    <a:srgbClr val="F1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037" autoAdjust="0"/>
  </p:normalViewPr>
  <p:slideViewPr>
    <p:cSldViewPr snapToGrid="0" showGuides="1">
      <p:cViewPr varScale="1">
        <p:scale>
          <a:sx n="76" d="100"/>
          <a:sy n="76" d="100"/>
        </p:scale>
        <p:origin x="1022" y="43"/>
      </p:cViewPr>
      <p:guideLst>
        <p:guide orient="horz" pos="216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6AA27-310D-4CAB-B17C-D4B0BC7EE04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0E5D2EC3-EC7E-46AE-9C09-C21F7A92B6F0}">
      <dgm:prSet phldrT="[نص]"/>
      <dgm:spPr/>
      <dgm:t>
        <a:bodyPr/>
        <a:lstStyle/>
        <a:p>
          <a:pPr algn="ctr" rtl="1"/>
          <a:r>
            <a:rPr lang="ar-SA" dirty="0">
              <a:solidFill>
                <a:schemeClr val="bg1"/>
              </a:solidFill>
              <a:cs typeface="Fanan" pitchFamily="2" charset="-78"/>
            </a:rPr>
            <a:t>أداة الإيضاح</a:t>
          </a:r>
        </a:p>
      </dgm:t>
    </dgm:pt>
    <dgm:pt modelId="{5D63C136-7A36-4966-BB78-3CB9093F1143}" type="parTrans" cxnId="{E3D9AABC-059B-4BD5-8F69-8A5366F848C2}">
      <dgm:prSet/>
      <dgm:spPr/>
      <dgm:t>
        <a:bodyPr/>
        <a:lstStyle/>
        <a:p>
          <a:pPr algn="ctr" rtl="1"/>
          <a:endParaRPr lang="ar-SA"/>
        </a:p>
      </dgm:t>
    </dgm:pt>
    <dgm:pt modelId="{13018E29-701D-40B1-A539-2CBE8E745B33}" type="sibTrans" cxnId="{E3D9AABC-059B-4BD5-8F69-8A5366F848C2}">
      <dgm:prSet/>
      <dgm:spPr/>
      <dgm:t>
        <a:bodyPr/>
        <a:lstStyle/>
        <a:p>
          <a:pPr algn="ctr" rtl="1"/>
          <a:endParaRPr lang="ar-SA"/>
        </a:p>
      </dgm:t>
    </dgm:pt>
    <dgm:pt modelId="{062AA430-F843-4FF0-ADBA-671375F07A9A}">
      <dgm:prSet phldrT="[نص]" custT="1"/>
      <dgm:spPr/>
      <dgm:t>
        <a:bodyPr/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solidFill>
                <a:schemeClr val="bg1"/>
              </a:solidFill>
              <a:latin typeface="Calibri" panose="020F0502020204030204"/>
              <a:ea typeface="+mn-ea"/>
              <a:cs typeface="Fanan" pitchFamily="2" charset="-78"/>
            </a:rPr>
            <a:t>أداة السطوع والتباين</a:t>
          </a:r>
        </a:p>
      </dgm:t>
    </dgm:pt>
    <dgm:pt modelId="{E71ABC01-BF7D-43CA-8294-DD3D44A2A7E6}" type="parTrans" cxnId="{E202D994-E57C-417D-9276-8A85A92E2875}">
      <dgm:prSet/>
      <dgm:spPr/>
      <dgm:t>
        <a:bodyPr/>
        <a:lstStyle/>
        <a:p>
          <a:pPr algn="ctr" rtl="1"/>
          <a:endParaRPr lang="ar-SA"/>
        </a:p>
      </dgm:t>
    </dgm:pt>
    <dgm:pt modelId="{6336C4C7-0978-4614-B6F2-E1666C5910A5}" type="sibTrans" cxnId="{E202D994-E57C-417D-9276-8A85A92E2875}">
      <dgm:prSet/>
      <dgm:spPr/>
      <dgm:t>
        <a:bodyPr/>
        <a:lstStyle/>
        <a:p>
          <a:pPr algn="ctr" rtl="1"/>
          <a:endParaRPr lang="ar-SA"/>
        </a:p>
      </dgm:t>
    </dgm:pt>
    <dgm:pt modelId="{8EC5223B-24B8-4467-867D-76A5DE6CA689}">
      <dgm:prSet phldrT="[نص]"/>
      <dgm:spPr/>
      <dgm:t>
        <a:bodyPr/>
        <a:lstStyle/>
        <a:p>
          <a:pPr algn="ctr" rtl="1"/>
          <a:r>
            <a:rPr lang="ar-SA" dirty="0">
              <a:solidFill>
                <a:schemeClr val="bg1"/>
              </a:solidFill>
              <a:cs typeface="Fanan" pitchFamily="2" charset="-78"/>
            </a:rPr>
            <a:t>أداة درجة اللون والتشبع</a:t>
          </a:r>
        </a:p>
      </dgm:t>
    </dgm:pt>
    <dgm:pt modelId="{D6F7D5A3-B84F-4A09-A2AD-F7AD68F12912}" type="parTrans" cxnId="{81159F5D-93B0-4131-B7C1-972EEDC50570}">
      <dgm:prSet/>
      <dgm:spPr/>
      <dgm:t>
        <a:bodyPr/>
        <a:lstStyle/>
        <a:p>
          <a:pPr algn="ctr" rtl="1"/>
          <a:endParaRPr lang="ar-SA"/>
        </a:p>
      </dgm:t>
    </dgm:pt>
    <dgm:pt modelId="{CB3B913E-AEEA-4634-BED9-E51E248D9B8D}" type="sibTrans" cxnId="{81159F5D-93B0-4131-B7C1-972EEDC50570}">
      <dgm:prSet/>
      <dgm:spPr/>
      <dgm:t>
        <a:bodyPr/>
        <a:lstStyle/>
        <a:p>
          <a:pPr algn="ctr" rtl="1"/>
          <a:endParaRPr lang="ar-SA"/>
        </a:p>
      </dgm:t>
    </dgm:pt>
    <dgm:pt modelId="{1B8160E2-226C-4BDC-9D62-81394CB8FA88}" type="pres">
      <dgm:prSet presAssocID="{C086AA27-310D-4CAB-B17C-D4B0BC7EE04A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D0104E57-DC14-4D78-87A2-1B1A6E1BBB23}" type="pres">
      <dgm:prSet presAssocID="{0E5D2EC3-EC7E-46AE-9C09-C21F7A92B6F0}" presName="parentLin" presStyleCnt="0"/>
      <dgm:spPr/>
    </dgm:pt>
    <dgm:pt modelId="{83FBEBA0-0F22-4EEC-B1DD-F4698A6FAD83}" type="pres">
      <dgm:prSet presAssocID="{0E5D2EC3-EC7E-46AE-9C09-C21F7A92B6F0}" presName="parentLeftMargin" presStyleLbl="node1" presStyleIdx="0" presStyleCnt="3"/>
      <dgm:spPr/>
    </dgm:pt>
    <dgm:pt modelId="{ED6CBCC6-07C2-45C9-974A-DDFFAB9A239D}" type="pres">
      <dgm:prSet presAssocID="{0E5D2EC3-EC7E-46AE-9C09-C21F7A92B6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61FF48-03DB-4768-A055-C3E678B52E21}" type="pres">
      <dgm:prSet presAssocID="{0E5D2EC3-EC7E-46AE-9C09-C21F7A92B6F0}" presName="negativeSpace" presStyleCnt="0"/>
      <dgm:spPr/>
    </dgm:pt>
    <dgm:pt modelId="{1CC37B17-1DE3-4872-B25B-7E5DB2DDD48A}" type="pres">
      <dgm:prSet presAssocID="{0E5D2EC3-EC7E-46AE-9C09-C21F7A92B6F0}" presName="childText" presStyleLbl="conFgAcc1" presStyleIdx="0" presStyleCnt="3" custScaleX="100000">
        <dgm:presLayoutVars>
          <dgm:bulletEnabled val="1"/>
        </dgm:presLayoutVars>
      </dgm:prSet>
      <dgm:spPr/>
    </dgm:pt>
    <dgm:pt modelId="{24AD46BA-2C8B-45A1-BF30-822293A56C56}" type="pres">
      <dgm:prSet presAssocID="{13018E29-701D-40B1-A539-2CBE8E745B33}" presName="spaceBetweenRectangles" presStyleCnt="0"/>
      <dgm:spPr/>
    </dgm:pt>
    <dgm:pt modelId="{A26D577B-B67A-45A1-B11B-F258B9A8148F}" type="pres">
      <dgm:prSet presAssocID="{062AA430-F843-4FF0-ADBA-671375F07A9A}" presName="parentLin" presStyleCnt="0"/>
      <dgm:spPr/>
    </dgm:pt>
    <dgm:pt modelId="{5E687FF6-B8D8-4C76-A1CB-E0F7654831F1}" type="pres">
      <dgm:prSet presAssocID="{062AA430-F843-4FF0-ADBA-671375F07A9A}" presName="parentLeftMargin" presStyleLbl="node1" presStyleIdx="0" presStyleCnt="3"/>
      <dgm:spPr/>
    </dgm:pt>
    <dgm:pt modelId="{6624760E-A3E1-4AD7-8CCA-D663AA90B8CA}" type="pres">
      <dgm:prSet presAssocID="{062AA430-F843-4FF0-ADBA-671375F07A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24EE97-32D7-4186-9D6D-7B044FB308AC}" type="pres">
      <dgm:prSet presAssocID="{062AA430-F843-4FF0-ADBA-671375F07A9A}" presName="negativeSpace" presStyleCnt="0"/>
      <dgm:spPr/>
    </dgm:pt>
    <dgm:pt modelId="{3BCDC6E0-D576-4FE7-BBC3-5750D970D9AC}" type="pres">
      <dgm:prSet presAssocID="{062AA430-F843-4FF0-ADBA-671375F07A9A}" presName="childText" presStyleLbl="conFgAcc1" presStyleIdx="1" presStyleCnt="3">
        <dgm:presLayoutVars>
          <dgm:bulletEnabled val="1"/>
        </dgm:presLayoutVars>
      </dgm:prSet>
      <dgm:spPr/>
    </dgm:pt>
    <dgm:pt modelId="{8B7DF058-BC9D-42A3-9914-AC1078EE255D}" type="pres">
      <dgm:prSet presAssocID="{6336C4C7-0978-4614-B6F2-E1666C5910A5}" presName="spaceBetweenRectangles" presStyleCnt="0"/>
      <dgm:spPr/>
    </dgm:pt>
    <dgm:pt modelId="{FB7B59DF-C848-4D51-A5D8-67C27237A386}" type="pres">
      <dgm:prSet presAssocID="{8EC5223B-24B8-4467-867D-76A5DE6CA689}" presName="parentLin" presStyleCnt="0"/>
      <dgm:spPr/>
    </dgm:pt>
    <dgm:pt modelId="{DF39930F-F196-4F20-A46C-7DD9B9C94A5D}" type="pres">
      <dgm:prSet presAssocID="{8EC5223B-24B8-4467-867D-76A5DE6CA689}" presName="parentLeftMargin" presStyleLbl="node1" presStyleIdx="1" presStyleCnt="3"/>
      <dgm:spPr/>
    </dgm:pt>
    <dgm:pt modelId="{9DC5FAF0-BD34-4EE6-9D0B-22F1FD0F74CB}" type="pres">
      <dgm:prSet presAssocID="{8EC5223B-24B8-4467-867D-76A5DE6CA68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B802EB-42D7-4506-8B51-926931DB72C1}" type="pres">
      <dgm:prSet presAssocID="{8EC5223B-24B8-4467-867D-76A5DE6CA689}" presName="negativeSpace" presStyleCnt="0"/>
      <dgm:spPr/>
    </dgm:pt>
    <dgm:pt modelId="{0B1FB6EA-C542-4763-B101-D4196C8C790B}" type="pres">
      <dgm:prSet presAssocID="{8EC5223B-24B8-4467-867D-76A5DE6CA6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4AB200-043A-4013-808E-B611D41E17D7}" type="presOf" srcId="{8EC5223B-24B8-4467-867D-76A5DE6CA689}" destId="{9DC5FAF0-BD34-4EE6-9D0B-22F1FD0F74CB}" srcOrd="1" destOrd="0" presId="urn:microsoft.com/office/officeart/2005/8/layout/list1"/>
    <dgm:cxn modelId="{81159F5D-93B0-4131-B7C1-972EEDC50570}" srcId="{C086AA27-310D-4CAB-B17C-D4B0BC7EE04A}" destId="{8EC5223B-24B8-4467-867D-76A5DE6CA689}" srcOrd="2" destOrd="0" parTransId="{D6F7D5A3-B84F-4A09-A2AD-F7AD68F12912}" sibTransId="{CB3B913E-AEEA-4634-BED9-E51E248D9B8D}"/>
    <dgm:cxn modelId="{857BFF6D-CBDA-458B-80C1-177D590AE37F}" type="presOf" srcId="{0E5D2EC3-EC7E-46AE-9C09-C21F7A92B6F0}" destId="{83FBEBA0-0F22-4EEC-B1DD-F4698A6FAD83}" srcOrd="0" destOrd="0" presId="urn:microsoft.com/office/officeart/2005/8/layout/list1"/>
    <dgm:cxn modelId="{48B90B6F-1E6A-4530-9D84-461CC5188F28}" type="presOf" srcId="{C086AA27-310D-4CAB-B17C-D4B0BC7EE04A}" destId="{1B8160E2-226C-4BDC-9D62-81394CB8FA88}" srcOrd="0" destOrd="0" presId="urn:microsoft.com/office/officeart/2005/8/layout/list1"/>
    <dgm:cxn modelId="{2C50354F-01B6-473F-8B1A-FC1567645F58}" type="presOf" srcId="{8EC5223B-24B8-4467-867D-76A5DE6CA689}" destId="{DF39930F-F196-4F20-A46C-7DD9B9C94A5D}" srcOrd="0" destOrd="0" presId="urn:microsoft.com/office/officeart/2005/8/layout/list1"/>
    <dgm:cxn modelId="{ED0A9187-D50A-48E9-9ABF-8D3A029807D0}" type="presOf" srcId="{062AA430-F843-4FF0-ADBA-671375F07A9A}" destId="{5E687FF6-B8D8-4C76-A1CB-E0F7654831F1}" srcOrd="0" destOrd="0" presId="urn:microsoft.com/office/officeart/2005/8/layout/list1"/>
    <dgm:cxn modelId="{E202D994-E57C-417D-9276-8A85A92E2875}" srcId="{C086AA27-310D-4CAB-B17C-D4B0BC7EE04A}" destId="{062AA430-F843-4FF0-ADBA-671375F07A9A}" srcOrd="1" destOrd="0" parTransId="{E71ABC01-BF7D-43CA-8294-DD3D44A2A7E6}" sibTransId="{6336C4C7-0978-4614-B6F2-E1666C5910A5}"/>
    <dgm:cxn modelId="{E3D9AABC-059B-4BD5-8F69-8A5366F848C2}" srcId="{C086AA27-310D-4CAB-B17C-D4B0BC7EE04A}" destId="{0E5D2EC3-EC7E-46AE-9C09-C21F7A92B6F0}" srcOrd="0" destOrd="0" parTransId="{5D63C136-7A36-4966-BB78-3CB9093F1143}" sibTransId="{13018E29-701D-40B1-A539-2CBE8E745B33}"/>
    <dgm:cxn modelId="{D561CFD9-5876-4591-8E30-F429DA90C61D}" type="presOf" srcId="{0E5D2EC3-EC7E-46AE-9C09-C21F7A92B6F0}" destId="{ED6CBCC6-07C2-45C9-974A-DDFFAB9A239D}" srcOrd="1" destOrd="0" presId="urn:microsoft.com/office/officeart/2005/8/layout/list1"/>
    <dgm:cxn modelId="{B6F6B8ED-607B-4ACA-BD89-AD9BEDF50448}" type="presOf" srcId="{062AA430-F843-4FF0-ADBA-671375F07A9A}" destId="{6624760E-A3E1-4AD7-8CCA-D663AA90B8CA}" srcOrd="1" destOrd="0" presId="urn:microsoft.com/office/officeart/2005/8/layout/list1"/>
    <dgm:cxn modelId="{084A1AB1-4146-4D83-8ADB-E0F5D731DAEC}" type="presParOf" srcId="{1B8160E2-226C-4BDC-9D62-81394CB8FA88}" destId="{D0104E57-DC14-4D78-87A2-1B1A6E1BBB23}" srcOrd="0" destOrd="0" presId="urn:microsoft.com/office/officeart/2005/8/layout/list1"/>
    <dgm:cxn modelId="{01DA875E-AFBF-4F49-8909-F5873AAAF156}" type="presParOf" srcId="{D0104E57-DC14-4D78-87A2-1B1A6E1BBB23}" destId="{83FBEBA0-0F22-4EEC-B1DD-F4698A6FAD83}" srcOrd="0" destOrd="0" presId="urn:microsoft.com/office/officeart/2005/8/layout/list1"/>
    <dgm:cxn modelId="{174D15A8-22ED-4F20-A9D3-06E766A70FFB}" type="presParOf" srcId="{D0104E57-DC14-4D78-87A2-1B1A6E1BBB23}" destId="{ED6CBCC6-07C2-45C9-974A-DDFFAB9A239D}" srcOrd="1" destOrd="0" presId="urn:microsoft.com/office/officeart/2005/8/layout/list1"/>
    <dgm:cxn modelId="{535BA2E3-824F-4745-9445-E6D8D9EACDB1}" type="presParOf" srcId="{1B8160E2-226C-4BDC-9D62-81394CB8FA88}" destId="{4F61FF48-03DB-4768-A055-C3E678B52E21}" srcOrd="1" destOrd="0" presId="urn:microsoft.com/office/officeart/2005/8/layout/list1"/>
    <dgm:cxn modelId="{29CA9E00-774A-4A7F-A6D1-6BC8E2DFC47E}" type="presParOf" srcId="{1B8160E2-226C-4BDC-9D62-81394CB8FA88}" destId="{1CC37B17-1DE3-4872-B25B-7E5DB2DDD48A}" srcOrd="2" destOrd="0" presId="urn:microsoft.com/office/officeart/2005/8/layout/list1"/>
    <dgm:cxn modelId="{1E8B29C5-0D93-450A-8B0C-DFBBB34D100D}" type="presParOf" srcId="{1B8160E2-226C-4BDC-9D62-81394CB8FA88}" destId="{24AD46BA-2C8B-45A1-BF30-822293A56C56}" srcOrd="3" destOrd="0" presId="urn:microsoft.com/office/officeart/2005/8/layout/list1"/>
    <dgm:cxn modelId="{2C406118-E8B5-4AF9-9F66-58E138C3C303}" type="presParOf" srcId="{1B8160E2-226C-4BDC-9D62-81394CB8FA88}" destId="{A26D577B-B67A-45A1-B11B-F258B9A8148F}" srcOrd="4" destOrd="0" presId="urn:microsoft.com/office/officeart/2005/8/layout/list1"/>
    <dgm:cxn modelId="{CF1226FA-E6EB-450A-AA26-2A88BD66F134}" type="presParOf" srcId="{A26D577B-B67A-45A1-B11B-F258B9A8148F}" destId="{5E687FF6-B8D8-4C76-A1CB-E0F7654831F1}" srcOrd="0" destOrd="0" presId="urn:microsoft.com/office/officeart/2005/8/layout/list1"/>
    <dgm:cxn modelId="{570DB722-655F-41F9-AD30-1F542977083D}" type="presParOf" srcId="{A26D577B-B67A-45A1-B11B-F258B9A8148F}" destId="{6624760E-A3E1-4AD7-8CCA-D663AA90B8CA}" srcOrd="1" destOrd="0" presId="urn:microsoft.com/office/officeart/2005/8/layout/list1"/>
    <dgm:cxn modelId="{B5CCFD93-CE7D-4BA3-AE5E-B56C3A468557}" type="presParOf" srcId="{1B8160E2-226C-4BDC-9D62-81394CB8FA88}" destId="{8424EE97-32D7-4186-9D6D-7B044FB308AC}" srcOrd="5" destOrd="0" presId="urn:microsoft.com/office/officeart/2005/8/layout/list1"/>
    <dgm:cxn modelId="{78C62B7A-4F7D-4983-95EE-E5117AEAC383}" type="presParOf" srcId="{1B8160E2-226C-4BDC-9D62-81394CB8FA88}" destId="{3BCDC6E0-D576-4FE7-BBC3-5750D970D9AC}" srcOrd="6" destOrd="0" presId="urn:microsoft.com/office/officeart/2005/8/layout/list1"/>
    <dgm:cxn modelId="{11AD3EF3-13B2-4AFA-A8DE-A02026C6221B}" type="presParOf" srcId="{1B8160E2-226C-4BDC-9D62-81394CB8FA88}" destId="{8B7DF058-BC9D-42A3-9914-AC1078EE255D}" srcOrd="7" destOrd="0" presId="urn:microsoft.com/office/officeart/2005/8/layout/list1"/>
    <dgm:cxn modelId="{9348EE7B-1ACF-4D87-A847-C42837B00F6C}" type="presParOf" srcId="{1B8160E2-226C-4BDC-9D62-81394CB8FA88}" destId="{FB7B59DF-C848-4D51-A5D8-67C27237A386}" srcOrd="8" destOrd="0" presId="urn:microsoft.com/office/officeart/2005/8/layout/list1"/>
    <dgm:cxn modelId="{C2E6156C-07E8-43C3-88AB-B595E7FC8A79}" type="presParOf" srcId="{FB7B59DF-C848-4D51-A5D8-67C27237A386}" destId="{DF39930F-F196-4F20-A46C-7DD9B9C94A5D}" srcOrd="0" destOrd="0" presId="urn:microsoft.com/office/officeart/2005/8/layout/list1"/>
    <dgm:cxn modelId="{33D34850-3430-47FA-AA9D-34A0DBF8EB1B}" type="presParOf" srcId="{FB7B59DF-C848-4D51-A5D8-67C27237A386}" destId="{9DC5FAF0-BD34-4EE6-9D0B-22F1FD0F74CB}" srcOrd="1" destOrd="0" presId="urn:microsoft.com/office/officeart/2005/8/layout/list1"/>
    <dgm:cxn modelId="{1EC7C11F-BBAF-48BC-9434-A17B08472CA7}" type="presParOf" srcId="{1B8160E2-226C-4BDC-9D62-81394CB8FA88}" destId="{94B802EB-42D7-4506-8B51-926931DB72C1}" srcOrd="9" destOrd="0" presId="urn:microsoft.com/office/officeart/2005/8/layout/list1"/>
    <dgm:cxn modelId="{45BAC463-D6FF-466E-B6F4-7FC0D2CCDF10}" type="presParOf" srcId="{1B8160E2-226C-4BDC-9D62-81394CB8FA88}" destId="{0B1FB6EA-C542-4763-B101-D4196C8C79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37B17-1DE3-4872-B25B-7E5DB2DDD48A}">
      <dsp:nvSpPr>
        <dsp:cNvPr id="0" name=""/>
        <dsp:cNvSpPr/>
      </dsp:nvSpPr>
      <dsp:spPr>
        <a:xfrm>
          <a:off x="0" y="473866"/>
          <a:ext cx="496179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CBCC6-07C2-45C9-974A-DDFFAB9A239D}">
      <dsp:nvSpPr>
        <dsp:cNvPr id="0" name=""/>
        <dsp:cNvSpPr/>
      </dsp:nvSpPr>
      <dsp:spPr>
        <a:xfrm>
          <a:off x="1240447" y="16306"/>
          <a:ext cx="3473254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81" tIns="0" rIns="131281" bIns="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solidFill>
                <a:schemeClr val="bg1"/>
              </a:solidFill>
              <a:cs typeface="Fanan" pitchFamily="2" charset="-78"/>
            </a:rPr>
            <a:t>أداة الإيضاح</a:t>
          </a:r>
        </a:p>
      </dsp:txBody>
      <dsp:txXfrm>
        <a:off x="1285119" y="60978"/>
        <a:ext cx="3383910" cy="825776"/>
      </dsp:txXfrm>
    </dsp:sp>
    <dsp:sp modelId="{3BCDC6E0-D576-4FE7-BBC3-5750D970D9AC}">
      <dsp:nvSpPr>
        <dsp:cNvPr id="0" name=""/>
        <dsp:cNvSpPr/>
      </dsp:nvSpPr>
      <dsp:spPr>
        <a:xfrm>
          <a:off x="0" y="1880026"/>
          <a:ext cx="496179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4760E-A3E1-4AD7-8CCA-D663AA90B8CA}">
      <dsp:nvSpPr>
        <dsp:cNvPr id="0" name=""/>
        <dsp:cNvSpPr/>
      </dsp:nvSpPr>
      <dsp:spPr>
        <a:xfrm>
          <a:off x="1240447" y="1422466"/>
          <a:ext cx="3473254" cy="9151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81" tIns="0" rIns="131281" bIns="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solidFill>
                <a:schemeClr val="bg1"/>
              </a:solidFill>
              <a:latin typeface="Calibri" panose="020F0502020204030204"/>
              <a:ea typeface="+mn-ea"/>
              <a:cs typeface="Fanan" pitchFamily="2" charset="-78"/>
            </a:rPr>
            <a:t>أداة السطوع والتباين</a:t>
          </a:r>
        </a:p>
      </dsp:txBody>
      <dsp:txXfrm>
        <a:off x="1285119" y="1467138"/>
        <a:ext cx="3383910" cy="825776"/>
      </dsp:txXfrm>
    </dsp:sp>
    <dsp:sp modelId="{0B1FB6EA-C542-4763-B101-D4196C8C790B}">
      <dsp:nvSpPr>
        <dsp:cNvPr id="0" name=""/>
        <dsp:cNvSpPr/>
      </dsp:nvSpPr>
      <dsp:spPr>
        <a:xfrm>
          <a:off x="0" y="3286186"/>
          <a:ext cx="496179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5FAF0-BD34-4EE6-9D0B-22F1FD0F74CB}">
      <dsp:nvSpPr>
        <dsp:cNvPr id="0" name=""/>
        <dsp:cNvSpPr/>
      </dsp:nvSpPr>
      <dsp:spPr>
        <a:xfrm>
          <a:off x="1240447" y="2828626"/>
          <a:ext cx="3473254" cy="9151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81" tIns="0" rIns="131281" bIns="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solidFill>
                <a:schemeClr val="bg1"/>
              </a:solidFill>
              <a:cs typeface="Fanan" pitchFamily="2" charset="-78"/>
            </a:rPr>
            <a:t>أداة درجة اللون والتشبع</a:t>
          </a:r>
        </a:p>
      </dsp:txBody>
      <dsp:txXfrm>
        <a:off x="1285119" y="2873298"/>
        <a:ext cx="3383910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2022/12/6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BB11A41-89D6-40CC-B344-DE05BE3C8798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52AFEA5-68EA-41C8-98EF-686B9CD5E7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5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65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4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8A9CF-1E53-4FDE-829F-02FC483F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D96DF6-9771-4CCD-AF1E-5BC2E6013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14B88A-003B-4C50-86DA-390FDB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C95EC-34F3-451D-A70C-F857F152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F424-7BDC-49F3-80E7-40AAB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79017-1C4A-4FDD-BD87-B409C21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0A923-6061-42D6-BAEE-9B799F98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0CFF-E2CE-45C9-96D6-84A20FE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80228-9B4D-463F-910B-3A97A94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1577DB-FA0E-4AC4-8818-C653CD3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B142C9-ACD5-4135-B13A-61DFEF7C8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92F0B-5958-4340-B709-5DC1BC72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CF814-404B-403B-B444-EFD2218D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F8C6E4-65C7-4AF8-ADA3-04DB101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2A594-2799-4E0A-9C2D-E7522DC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85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60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B3C918-709D-4FCE-8687-7A6D8401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9C76E-A9D6-46E7-8B6B-3E5B8F19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7C1BF-44C0-41F8-96DB-BE59DFD9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75B7E-33AD-4A23-A0A1-DCDD68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02E3F4-2F1E-4FF5-BEF0-DFC294E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A6F4D-F8A2-4A4A-8B8A-9321237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D2CFA-D8D1-4C2E-81E3-C3EEA63A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7236F-5AB7-4FD0-9E45-3C02C37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EE283A-374A-45B8-945D-CA250F3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7BA4E-FB7B-4044-910C-2725A464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95DAC-4859-4A33-90FF-BDCE7E9A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2945A5-F18C-4133-B575-E6DF8E81C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B1777-C922-47A8-82FC-65242D41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9FA74C-6ED0-4DFC-893E-2C7F545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C7E3DD-B788-4878-A78B-E405D67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43837-5599-4463-BE11-64EDD4E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7B607-C2E1-436E-A291-0BC2F3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AF0537-C97D-4F64-AAF8-9EF634E8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A2246-FA8F-4147-B87C-E52ACB0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BBBEE-6106-431E-9109-558E10AC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7E8884-CDE6-4782-8DE4-0879DD85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19793C-EF66-4BC7-8311-0E584294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2F6DD-FABC-4116-8EFE-486307F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C47FFC-406C-4D9B-AEB0-85D67D7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A208D-3DC9-473B-ADA7-08A35C5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EABC16A-3C38-4BD4-B9F0-155A7E7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37007-E5C3-455C-8976-F0ED14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5D7D82-8C45-485B-ABD1-4090DC1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2D25C4-ABAB-4024-A2F5-D985F1A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EC9FFD-45CC-45C4-BEC6-277C9F4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5184C4-37AD-4401-B9C1-661F64F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6CB0F-AC6B-4CD1-ACD6-FFC2B85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DADFBE-690D-435D-A478-93939DF9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A9D4C9-DB44-482C-B6BD-038D9A27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ED837F-A4EE-4127-B268-E334F04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C4822-F70E-497A-B11F-307620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59AEA7-7489-4002-AD99-DCD4945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0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3319C-3621-416F-9533-209E34C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5675ED-BE28-4CD4-8DBC-58F835829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776C74-559A-4B76-801A-05777E0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AED6F2-CE6E-40D5-AA0A-5C8145AD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C337C3-2987-43CA-B151-417479F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69471-2ACF-413A-B237-80F1618E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94E986D-81D2-4E23-AE2B-A415254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5DECB-599F-4BD9-9FFA-A2ABEA46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285C6-099E-439A-8398-E4F64105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7012-494E-46F9-98B7-80122338A741}" type="datetimeFigureOut">
              <a:rPr lang="zh-CN" altLang="en-US" smtClean="0"/>
              <a:t>2022/12/6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44FBA-330C-4584-84D4-0BAEA5D84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B98A9-3FF8-4F5D-8F99-7A04438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ussam_9595" TargetMode="Externa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0yHKQvfDf8sXZtg3UdHJsA/video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t.me/Hussam_9595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audio" Target="../media/audio1.wav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6.png"/><Relationship Id="rId2" Type="http://schemas.openxmlformats.org/officeDocument/2006/relationships/image" Target="../media/image5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9925" y="2126849"/>
            <a:ext cx="8089963" cy="2400657"/>
            <a:chOff x="3291768" y="-1259445"/>
            <a:chExt cx="4989822" cy="8149783"/>
          </a:xfrm>
        </p:grpSpPr>
        <p:sp>
          <p:nvSpPr>
            <p:cNvPr id="17" name="文本框 16"/>
            <p:cNvSpPr txBox="1"/>
            <p:nvPr/>
          </p:nvSpPr>
          <p:spPr>
            <a:xfrm>
              <a:off x="3535967" y="-1259445"/>
              <a:ext cx="4745623" cy="81497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ar-SA" sz="9600" dirty="0">
                  <a:latin typeface="Sakkal Majalla" panose="02000000000000000000" pitchFamily="2" charset="-78"/>
                  <a:cs typeface="Fanan" pitchFamily="2" charset="-78"/>
                </a:rPr>
                <a:t>تقنية رقمية 1-2</a:t>
              </a:r>
              <a:br>
                <a:rPr lang="ar-SA" sz="9600" dirty="0">
                  <a:latin typeface="Sakkal Majalla" panose="02000000000000000000" pitchFamily="2" charset="-78"/>
                  <a:cs typeface="Fanan" pitchFamily="2" charset="-78"/>
                </a:rPr>
              </a:br>
              <a:endParaRPr lang="zh-CN" altLang="en-US" sz="5400" dirty="0"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768" y="1990315"/>
              <a:ext cx="4745623" cy="780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50005B-6367-4AFF-A327-F7D9A4C6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19591"/>
          <a:stretch/>
        </p:blipFill>
        <p:spPr>
          <a:xfrm>
            <a:off x="3792123" y="0"/>
            <a:ext cx="3681487" cy="2336572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287B91DB-03C5-4FC1-B2DB-43BF61DA04EB}"/>
              </a:ext>
            </a:extLst>
          </p:cNvPr>
          <p:cNvSpPr txBox="1"/>
          <p:nvPr/>
        </p:nvSpPr>
        <p:spPr>
          <a:xfrm>
            <a:off x="1881935" y="3486923"/>
            <a:ext cx="76940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ar-SA" sz="4400" dirty="0">
                <a:solidFill>
                  <a:schemeClr val="accent1"/>
                </a:solidFill>
                <a:latin typeface="Sakkal Majalla" panose="02000000000000000000" pitchFamily="2" charset="-78"/>
                <a:cs typeface="Fanan" pitchFamily="2" charset="-78"/>
              </a:rPr>
              <a:t>معلم المادة / أ-حسام مساعد الثقفي </a:t>
            </a:r>
            <a:endParaRPr lang="zh-CN" altLang="en-US" sz="2000" dirty="0">
              <a:solidFill>
                <a:schemeClr val="accent1"/>
              </a:solidFill>
              <a:latin typeface="Sakkal Majalla" panose="02000000000000000000" pitchFamily="2" charset="-78"/>
              <a:ea typeface="Montserrat" panose="00000500000000000000" charset="0"/>
              <a:cs typeface="Fanan" pitchFamily="2" charset="-78"/>
            </a:endParaRPr>
          </a:p>
        </p:txBody>
      </p:sp>
      <p:pic>
        <p:nvPicPr>
          <p:cNvPr id="10" name="صورة 9" descr="Image result for telegram logo png">
            <a:hlinkClick r:id="rId4"/>
            <a:extLst>
              <a:ext uri="{FF2B5EF4-FFF2-40B4-BE49-F238E27FC236}">
                <a16:creationId xmlns:a16="http://schemas.microsoft.com/office/drawing/2014/main" id="{99277C4D-B057-49E7-8553-81ABA4F742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96" y="4449392"/>
            <a:ext cx="769441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 descr="Image result for youtube logo png">
            <a:hlinkClick r:id="rId6"/>
            <a:extLst>
              <a:ext uri="{FF2B5EF4-FFF2-40B4-BE49-F238E27FC236}">
                <a16:creationId xmlns:a16="http://schemas.microsoft.com/office/drawing/2014/main" id="{D75897F3-000C-4AF7-8DCB-83F56E879F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2" t="20453" r="-1" b="14666"/>
          <a:stretch/>
        </p:blipFill>
        <p:spPr bwMode="auto">
          <a:xfrm>
            <a:off x="5154804" y="4524641"/>
            <a:ext cx="935619" cy="577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 descr="Image result for twitter logo png">
            <a:hlinkClick r:id="rId8"/>
            <a:extLst>
              <a:ext uri="{FF2B5EF4-FFF2-40B4-BE49-F238E27FC236}">
                <a16:creationId xmlns:a16="http://schemas.microsoft.com/office/drawing/2014/main" id="{3429B1C7-D079-43E3-A0A1-869BF9D53C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16" y="4265415"/>
            <a:ext cx="1056489" cy="105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9C9049E0-6E7A-0ACB-C1B2-6216D387A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307" b="37093"/>
          <a:stretch>
            <a:fillRect/>
          </a:stretch>
        </p:blipFill>
        <p:spPr>
          <a:xfrm>
            <a:off x="-11151" y="4449391"/>
            <a:ext cx="12203151" cy="24086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EA2747-3B71-9CD4-CE95-945684F09C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17904"/>
            <a:ext cx="12203151" cy="54009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b="1" dirty="0">
                <a:solidFill>
                  <a:schemeClr val="bg1"/>
                </a:solidFill>
                <a:cs typeface="Fanan" pitchFamily="2" charset="-78"/>
              </a:rPr>
              <a:t>استخدام أداة ختم النسخ على الصورة : 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06532C-5776-412F-925F-926D1F05063F}"/>
              </a:ext>
            </a:extLst>
          </p:cNvPr>
          <p:cNvSpPr/>
          <p:nvPr/>
        </p:nvSpPr>
        <p:spPr>
          <a:xfrm>
            <a:off x="1788607" y="936553"/>
            <a:ext cx="102052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ln w="0"/>
                <a:cs typeface="Fanan" pitchFamily="2" charset="-78"/>
              </a:rPr>
              <a:t>-</a:t>
            </a:r>
            <a:r>
              <a:rPr lang="ar-SA" sz="3200" dirty="0">
                <a:ln w="0"/>
                <a:solidFill>
                  <a:srgbClr val="FF0000"/>
                </a:solidFill>
                <a:cs typeface="Fanan" pitchFamily="2" charset="-78"/>
              </a:rPr>
              <a:t> </a:t>
            </a:r>
            <a:r>
              <a:rPr lang="ar-SA" sz="3200" dirty="0">
                <a:ln w="0"/>
                <a:cs typeface="Fanan" pitchFamily="2" charset="-78"/>
              </a:rPr>
              <a:t>تتيح لك هذه الأداة </a:t>
            </a:r>
            <a:r>
              <a:rPr lang="ar-SA" sz="3200" dirty="0">
                <a:ln w="0"/>
                <a:solidFill>
                  <a:schemeClr val="accent4">
                    <a:lumMod val="75000"/>
                  </a:schemeClr>
                </a:solidFill>
                <a:cs typeface="Fanan" pitchFamily="2" charset="-78"/>
              </a:rPr>
              <a:t>بنسخ البكسل </a:t>
            </a:r>
            <a:r>
              <a:rPr lang="ar-SA" sz="3200" dirty="0">
                <a:ln w="0"/>
                <a:cs typeface="Fanan" pitchFamily="2" charset="-78"/>
              </a:rPr>
              <a:t>من منطقة معينة في الصورة إلي </a:t>
            </a:r>
            <a:r>
              <a:rPr lang="ar-SA" sz="3200" dirty="0">
                <a:ln w="0"/>
                <a:solidFill>
                  <a:srgbClr val="FF0000"/>
                </a:solidFill>
                <a:cs typeface="Fanan" pitchFamily="2" charset="-78"/>
              </a:rPr>
              <a:t>منطقة آخرى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E7CC82B-38B1-4E3E-9BC2-54159C2398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1126" y="1664506"/>
            <a:ext cx="7160874" cy="458643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D999236-5D56-425F-9185-C83DC4F3D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76" y="1759647"/>
            <a:ext cx="4994999" cy="4168880"/>
          </a:xfrm>
          <a:prstGeom prst="rect">
            <a:avLst/>
          </a:prstGeom>
        </p:spPr>
      </p:pic>
      <p:pic>
        <p:nvPicPr>
          <p:cNvPr id="2" name="Picture 4" descr="تحميل برنامج جيمب Gimp 2020 لمعالجة الصور للكمبيوتر والموبايل - برامج بلس">
            <a:extLst>
              <a:ext uri="{FF2B5EF4-FFF2-40B4-BE49-F238E27FC236}">
                <a16:creationId xmlns:a16="http://schemas.microsoft.com/office/drawing/2014/main" id="{6BEE9D49-C2D7-9121-C23F-391D4F13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>
            <a:fillRect/>
          </a:stretch>
        </p:blipFill>
        <p:spPr bwMode="auto">
          <a:xfrm>
            <a:off x="-11150" y="95495"/>
            <a:ext cx="1118163" cy="6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7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17904"/>
            <a:ext cx="12203151" cy="54009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b="1" dirty="0">
                <a:solidFill>
                  <a:schemeClr val="bg1"/>
                </a:solidFill>
                <a:cs typeface="Fanan" pitchFamily="2" charset="-78"/>
              </a:rPr>
              <a:t>استخدام أداة التحديد: 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06532C-5776-412F-925F-926D1F05063F}"/>
              </a:ext>
            </a:extLst>
          </p:cNvPr>
          <p:cNvSpPr/>
          <p:nvPr/>
        </p:nvSpPr>
        <p:spPr>
          <a:xfrm>
            <a:off x="1788607" y="936553"/>
            <a:ext cx="102052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ln w="0"/>
                <a:cs typeface="Fanan" pitchFamily="2" charset="-78"/>
              </a:rPr>
              <a:t>-</a:t>
            </a:r>
            <a:r>
              <a:rPr lang="ar-SA" sz="3200" dirty="0">
                <a:ln w="0"/>
                <a:solidFill>
                  <a:srgbClr val="FF0000"/>
                </a:solidFill>
                <a:cs typeface="Fanan" pitchFamily="2" charset="-78"/>
              </a:rPr>
              <a:t> </a:t>
            </a:r>
            <a:r>
              <a:rPr lang="ar-SA" sz="3200" dirty="0">
                <a:ln w="0"/>
                <a:cs typeface="Fanan" pitchFamily="2" charset="-78"/>
              </a:rPr>
              <a:t>تتيح لك هذه الأداة </a:t>
            </a:r>
            <a:r>
              <a:rPr lang="ar-SA" sz="3200" dirty="0">
                <a:ln w="0"/>
                <a:solidFill>
                  <a:schemeClr val="accent4">
                    <a:lumMod val="75000"/>
                  </a:schemeClr>
                </a:solidFill>
                <a:cs typeface="Fanan" pitchFamily="2" charset="-78"/>
              </a:rPr>
              <a:t>محو جزء معين من الصورة . </a:t>
            </a:r>
            <a:endParaRPr lang="ar-SA" sz="3200" dirty="0">
              <a:ln w="0"/>
              <a:solidFill>
                <a:srgbClr val="FF0000"/>
              </a:solidFill>
              <a:cs typeface="Fanan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BC9F20D-D6A5-4697-80C7-6836D0C397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34" t="35840" r="29120" b="7875"/>
          <a:stretch/>
        </p:blipFill>
        <p:spPr>
          <a:xfrm>
            <a:off x="5938576" y="1625628"/>
            <a:ext cx="6055296" cy="46043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967F8F-A100-4B0D-AA7F-9C2CB28B0D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06" t="29966" r="38565" b="34652"/>
          <a:stretch/>
        </p:blipFill>
        <p:spPr>
          <a:xfrm>
            <a:off x="198128" y="1692681"/>
            <a:ext cx="3580052" cy="428059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3BD0B62-D8E5-462F-854D-88718FC084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3" t="29889" r="17747" b="47107"/>
          <a:stretch/>
        </p:blipFill>
        <p:spPr>
          <a:xfrm>
            <a:off x="3918857" y="2742191"/>
            <a:ext cx="1879042" cy="1930293"/>
          </a:xfrm>
          <a:prstGeom prst="rect">
            <a:avLst/>
          </a:prstGeom>
        </p:spPr>
      </p:pic>
      <p:pic>
        <p:nvPicPr>
          <p:cNvPr id="2" name="Picture 4" descr="تحميل برنامج جيمب Gimp 2020 لمعالجة الصور للكمبيوتر والموبايل - برامج بلس">
            <a:extLst>
              <a:ext uri="{FF2B5EF4-FFF2-40B4-BE49-F238E27FC236}">
                <a16:creationId xmlns:a16="http://schemas.microsoft.com/office/drawing/2014/main" id="{4034D0B2-1FFA-E4B8-2DF2-B50891A0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>
            <a:fillRect/>
          </a:stretch>
        </p:blipFill>
        <p:spPr bwMode="auto">
          <a:xfrm>
            <a:off x="-11150" y="95495"/>
            <a:ext cx="1118163" cy="6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60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-221065" y="5842337"/>
            <a:ext cx="4354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الجزء الأول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7728182" y="4921297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384032" y="1014884"/>
            <a:ext cx="5393733" cy="4411226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C58A685-2B3F-D951-A32B-F1345691CAA5}"/>
              </a:ext>
            </a:extLst>
          </p:cNvPr>
          <p:cNvGrpSpPr/>
          <p:nvPr/>
        </p:nvGrpSpPr>
        <p:grpSpPr>
          <a:xfrm>
            <a:off x="286705" y="1363518"/>
            <a:ext cx="5809295" cy="2707914"/>
            <a:chOff x="414236" y="1564485"/>
            <a:chExt cx="5809295" cy="27079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593264" y="1564485"/>
              <a:ext cx="5199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200" b="1" dirty="0">
                  <a:solidFill>
                    <a:schemeClr val="accent2"/>
                  </a:solidFill>
                  <a:cs typeface="Fanan" pitchFamily="2" charset="-78"/>
                </a:rPr>
                <a:t>استخدام أداة التشوية على الصورة </a:t>
              </a:r>
              <a:endParaRPr lang="en-GB" sz="3200" b="1" dirty="0">
                <a:solidFill>
                  <a:schemeClr val="accent2"/>
                </a:solidFill>
                <a:cs typeface="Fana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414236" y="2627845"/>
              <a:ext cx="5393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200" b="1" dirty="0">
                  <a:solidFill>
                    <a:schemeClr val="accent4"/>
                  </a:solidFill>
                  <a:cs typeface="Fanan" pitchFamily="2" charset="-78"/>
                </a:rPr>
                <a:t>ضبط الظلال والإضاءة على الصورة </a:t>
              </a:r>
              <a:endParaRPr lang="en-GB" sz="3200" b="1" dirty="0">
                <a:solidFill>
                  <a:schemeClr val="accent4"/>
                </a:solidFill>
                <a:cs typeface="Fanan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963348" y="3687624"/>
              <a:ext cx="482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200" b="1" dirty="0">
                  <a:solidFill>
                    <a:schemeClr val="accent5"/>
                  </a:solidFill>
                  <a:cs typeface="Fanan" pitchFamily="2" charset="-78"/>
                </a:rPr>
                <a:t>استخدام أداة المنحنيات على الصورة </a:t>
              </a:r>
              <a:endParaRPr lang="en-GB" sz="3200" b="1" dirty="0">
                <a:solidFill>
                  <a:schemeClr val="accent5"/>
                </a:solidFill>
                <a:cs typeface="Fanan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712364" y="1584919"/>
              <a:ext cx="506367" cy="506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1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717164" y="2691899"/>
              <a:ext cx="506367" cy="5063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2</a:t>
              </a:r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717164" y="3756853"/>
              <a:ext cx="506367" cy="506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3</a:t>
              </a:r>
              <a:endParaRPr lang="en-US" b="1" dirty="0"/>
            </a:p>
          </p:txBody>
        </p:sp>
      </p:grp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FAB83855-C4C1-20EF-227B-F0CC95049374}"/>
              </a:ext>
            </a:extLst>
          </p:cNvPr>
          <p:cNvSpPr/>
          <p:nvPr/>
        </p:nvSpPr>
        <p:spPr>
          <a:xfrm>
            <a:off x="6727235" y="1629273"/>
            <a:ext cx="4701760" cy="202875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cs typeface="Fanan" pitchFamily="2" charset="-78"/>
              </a:rPr>
              <a:t>أهداف الدرس الرابع</a:t>
            </a:r>
          </a:p>
          <a:p>
            <a:pPr algn="ctr"/>
            <a:r>
              <a:rPr lang="ar-SA" sz="4000" b="1" u="sng" dirty="0">
                <a:solidFill>
                  <a:schemeClr val="accent1"/>
                </a:solidFill>
                <a:cs typeface="Fanan" pitchFamily="2" charset="-78"/>
              </a:rPr>
              <a:t>الجزء الثاني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BAEBA8EC-2CF4-5BC7-21E3-9E9B304EC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5251311"/>
            <a:ext cx="12203151" cy="16241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12074EF-7597-66FF-D4E7-71920DA6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5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317622"/>
            <a:ext cx="12203151" cy="54037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b="1" dirty="0">
                <a:solidFill>
                  <a:schemeClr val="bg1"/>
                </a:solidFill>
                <a:cs typeface="Fanan" pitchFamily="2" charset="-78"/>
              </a:rPr>
              <a:t>استخدام أداة التشوية على الصورة : 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67C62CA-1D74-4709-B66E-2C61EE0339A2}"/>
              </a:ext>
            </a:extLst>
          </p:cNvPr>
          <p:cNvSpPr/>
          <p:nvPr/>
        </p:nvSpPr>
        <p:spPr>
          <a:xfrm>
            <a:off x="2283602" y="942765"/>
            <a:ext cx="9908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ln w="0"/>
                <a:cs typeface="Fanan" pitchFamily="2" charset="-78"/>
              </a:rPr>
              <a:t>-</a:t>
            </a:r>
            <a:r>
              <a:rPr lang="ar-SA" sz="3200" dirty="0">
                <a:ln w="0"/>
                <a:solidFill>
                  <a:srgbClr val="FF0000"/>
                </a:solidFill>
                <a:cs typeface="Fanan" pitchFamily="2" charset="-78"/>
              </a:rPr>
              <a:t> </a:t>
            </a:r>
            <a:r>
              <a:rPr lang="ar-SA" sz="3200" dirty="0">
                <a:ln w="0"/>
                <a:cs typeface="Fanan" pitchFamily="2" charset="-78"/>
              </a:rPr>
              <a:t>تسمى </a:t>
            </a:r>
            <a:r>
              <a:rPr lang="ar-EG" sz="3200" dirty="0">
                <a:solidFill>
                  <a:prstClr val="black"/>
                </a:solidFill>
                <a:cs typeface="Fanan" pitchFamily="2" charset="-78"/>
              </a:rPr>
              <a:t>أداة </a:t>
            </a:r>
            <a:r>
              <a:rPr lang="ar-EG" sz="3200" dirty="0">
                <a:solidFill>
                  <a:srgbClr val="FF0000"/>
                </a:solidFill>
                <a:cs typeface="Fanan" pitchFamily="2" charset="-78"/>
              </a:rPr>
              <a:t>تحويل الاعوجاج </a:t>
            </a:r>
            <a:r>
              <a:rPr lang="ar-SA" sz="3200" dirty="0">
                <a:solidFill>
                  <a:prstClr val="black"/>
                </a:solidFill>
                <a:cs typeface="Fanan" pitchFamily="2" charset="-78"/>
              </a:rPr>
              <a:t>وهي أداة </a:t>
            </a:r>
            <a:r>
              <a:rPr lang="ar-EG" sz="3200" dirty="0">
                <a:solidFill>
                  <a:srgbClr val="00B050"/>
                </a:solidFill>
                <a:cs typeface="Fanan" pitchFamily="2" charset="-78"/>
              </a:rPr>
              <a:t>ممتعة </a:t>
            </a:r>
            <a:r>
              <a:rPr lang="ar-EG" sz="3200" dirty="0">
                <a:solidFill>
                  <a:prstClr val="black"/>
                </a:solidFill>
                <a:cs typeface="Fanan" pitchFamily="2" charset="-78"/>
              </a:rPr>
              <a:t>للغاية و</a:t>
            </a:r>
            <a:r>
              <a:rPr lang="ar-EG" sz="3200" dirty="0">
                <a:solidFill>
                  <a:srgbClr val="00B050"/>
                </a:solidFill>
                <a:cs typeface="Fanan" pitchFamily="2" charset="-78"/>
              </a:rPr>
              <a:t>مفيدة</a:t>
            </a:r>
            <a:r>
              <a:rPr lang="ar-EG" sz="3200" dirty="0">
                <a:solidFill>
                  <a:prstClr val="black"/>
                </a:solidFill>
                <a:cs typeface="Fanan" pitchFamily="2" charset="-78"/>
              </a:rPr>
              <a:t> في التنسيق</a:t>
            </a:r>
            <a:endParaRPr lang="ar-SA" sz="3200" dirty="0">
              <a:ln w="0"/>
              <a:solidFill>
                <a:srgbClr val="FF0000"/>
              </a:solidFill>
              <a:cs typeface="Fanan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BE19ADA-4728-41E8-9486-67847A280F26}"/>
              </a:ext>
            </a:extLst>
          </p:cNvPr>
          <p:cNvSpPr/>
          <p:nvPr/>
        </p:nvSpPr>
        <p:spPr>
          <a:xfrm>
            <a:off x="3466534" y="1527540"/>
            <a:ext cx="87254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cs typeface="Fanan" pitchFamily="2" charset="-78"/>
              </a:rPr>
              <a:t>- </a:t>
            </a:r>
            <a:r>
              <a:rPr lang="ar-EG" sz="3200" dirty="0">
                <a:solidFill>
                  <a:prstClr val="black"/>
                </a:solidFill>
                <a:cs typeface="Fanan" pitchFamily="2" charset="-78"/>
              </a:rPr>
              <a:t>تسمح لك بجعل الأشياء تبدو </a:t>
            </a:r>
            <a:r>
              <a:rPr lang="ar-EG" sz="3200" dirty="0">
                <a:solidFill>
                  <a:srgbClr val="6245F5"/>
                </a:solidFill>
                <a:cs typeface="Fanan" pitchFamily="2" charset="-78"/>
              </a:rPr>
              <a:t>أكبر</a:t>
            </a:r>
            <a:r>
              <a:rPr lang="ar-EG" sz="3200" dirty="0">
                <a:solidFill>
                  <a:prstClr val="black"/>
                </a:solidFill>
                <a:cs typeface="Fanan" pitchFamily="2" charset="-78"/>
              </a:rPr>
              <a:t> أو </a:t>
            </a:r>
            <a:r>
              <a:rPr lang="ar-EG" sz="3200" dirty="0">
                <a:solidFill>
                  <a:srgbClr val="6245F5"/>
                </a:solidFill>
                <a:cs typeface="Fanan" pitchFamily="2" charset="-78"/>
              </a:rPr>
              <a:t>أصغر</a:t>
            </a:r>
            <a:r>
              <a:rPr lang="ar-EG" sz="3200" dirty="0">
                <a:solidFill>
                  <a:prstClr val="black"/>
                </a:solidFill>
                <a:cs typeface="Fanan" pitchFamily="2" charset="-78"/>
              </a:rPr>
              <a:t> في صورك بشكل انتقائي</a:t>
            </a:r>
            <a:endParaRPr lang="ar-SA" sz="3200" dirty="0">
              <a:ln w="0"/>
              <a:solidFill>
                <a:schemeClr val="accent1"/>
              </a:solidFill>
              <a:cs typeface="Fanan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14CE8E8-182D-47B8-B265-41B2A7ACAE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919" y="2112315"/>
            <a:ext cx="12389616" cy="4363867"/>
          </a:xfrm>
          <a:prstGeom prst="rect">
            <a:avLst/>
          </a:prstGeom>
        </p:spPr>
      </p:pic>
      <p:pic>
        <p:nvPicPr>
          <p:cNvPr id="2" name="Picture 4" descr="تحميل برنامج جيمب Gimp 2020 لمعالجة الصور للكمبيوتر والموبايل - برامج بلس">
            <a:extLst>
              <a:ext uri="{FF2B5EF4-FFF2-40B4-BE49-F238E27FC236}">
                <a16:creationId xmlns:a16="http://schemas.microsoft.com/office/drawing/2014/main" id="{44C68B97-EA0B-F957-A347-B7AB91A9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>
            <a:fillRect/>
          </a:stretch>
        </p:blipFill>
        <p:spPr bwMode="auto">
          <a:xfrm>
            <a:off x="-11150" y="95495"/>
            <a:ext cx="1118163" cy="6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2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0" y="6449869"/>
            <a:ext cx="12203151" cy="42971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b="1" dirty="0">
                <a:solidFill>
                  <a:schemeClr val="bg1"/>
                </a:solidFill>
                <a:cs typeface="Fanan" pitchFamily="2" charset="-78"/>
              </a:rPr>
              <a:t>ضبط الظلال والإضاءة على الصورة : 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8A868D5-AA80-453B-A277-D15F2E61D1AC}"/>
              </a:ext>
            </a:extLst>
          </p:cNvPr>
          <p:cNvSpPr txBox="1"/>
          <p:nvPr/>
        </p:nvSpPr>
        <p:spPr>
          <a:xfrm>
            <a:off x="1823176" y="981085"/>
            <a:ext cx="10379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  <a:cs typeface="Fanan" pitchFamily="2" charset="-78"/>
              </a:rPr>
              <a:t>- تستخدم هذه العناصر عندما </a:t>
            </a:r>
            <a:r>
              <a:rPr lang="ar-EG" sz="2800" b="1" dirty="0">
                <a:solidFill>
                  <a:prstClr val="black"/>
                </a:solidFill>
                <a:cs typeface="Fanan" pitchFamily="2" charset="-78"/>
              </a:rPr>
              <a:t>تظهر بعض أجزاء الصورة </a:t>
            </a:r>
            <a:r>
              <a:rPr lang="ar-EG" sz="2800" b="1" dirty="0">
                <a:solidFill>
                  <a:srgbClr val="6245F5"/>
                </a:solidFill>
                <a:cs typeface="Fanan" pitchFamily="2" charset="-78"/>
              </a:rPr>
              <a:t>مظلمة </a:t>
            </a:r>
            <a:r>
              <a:rPr lang="ar-EG" sz="2800" b="1" dirty="0">
                <a:solidFill>
                  <a:prstClr val="black"/>
                </a:solidFill>
                <a:cs typeface="Fanan" pitchFamily="2" charset="-78"/>
              </a:rPr>
              <a:t>أو</a:t>
            </a:r>
            <a:r>
              <a:rPr lang="ar-EG" sz="2800" b="1" dirty="0">
                <a:solidFill>
                  <a:srgbClr val="6245F5"/>
                </a:solidFill>
                <a:cs typeface="Fanan" pitchFamily="2" charset="-78"/>
              </a:rPr>
              <a:t> ساطعة </a:t>
            </a:r>
            <a:r>
              <a:rPr lang="ar-EG" sz="2800" b="1" dirty="0">
                <a:solidFill>
                  <a:prstClr val="black"/>
                </a:solidFill>
                <a:cs typeface="Fanan" pitchFamily="2" charset="-78"/>
              </a:rPr>
              <a:t>للغاية</a:t>
            </a:r>
            <a:endParaRPr lang="ar-SA" sz="2800" dirty="0">
              <a:solidFill>
                <a:schemeClr val="tx1"/>
              </a:solidFill>
              <a:cs typeface="Fanan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C7EF4CA-13E3-4405-90BF-941E3DCCF9AC}"/>
              </a:ext>
            </a:extLst>
          </p:cNvPr>
          <p:cNvSpPr/>
          <p:nvPr/>
        </p:nvSpPr>
        <p:spPr>
          <a:xfrm>
            <a:off x="-307502" y="1480299"/>
            <a:ext cx="125106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dirty="0">
                <a:ln w="0"/>
                <a:cs typeface="Fanan" pitchFamily="2" charset="-78"/>
              </a:rPr>
              <a:t>- يمكن </a:t>
            </a:r>
            <a:r>
              <a:rPr lang="ar-EG" sz="2800" b="1" dirty="0">
                <a:solidFill>
                  <a:prstClr val="black"/>
                </a:solidFill>
                <a:cs typeface="Fanan" pitchFamily="2" charset="-78"/>
              </a:rPr>
              <a:t>ضبط خصائص </a:t>
            </a:r>
            <a:r>
              <a:rPr lang="ar-EG" sz="2800" b="1" dirty="0">
                <a:solidFill>
                  <a:srgbClr val="FF0000"/>
                </a:solidFill>
                <a:cs typeface="Fanan" pitchFamily="2" charset="-78"/>
              </a:rPr>
              <a:t>الظلال</a:t>
            </a:r>
            <a:r>
              <a:rPr lang="en-US" sz="2800" b="1" dirty="0">
                <a:solidFill>
                  <a:prstClr val="black"/>
                </a:solidFill>
                <a:cs typeface="Fanan" pitchFamily="2" charset="-78"/>
              </a:rPr>
              <a:t>، </a:t>
            </a:r>
            <a:r>
              <a:rPr lang="ar-EG" sz="2800" b="1" dirty="0">
                <a:solidFill>
                  <a:srgbClr val="00B050"/>
                </a:solidFill>
                <a:cs typeface="Fanan" pitchFamily="2" charset="-78"/>
              </a:rPr>
              <a:t>والإضاءة</a:t>
            </a:r>
            <a:r>
              <a:rPr lang="ar-EG" sz="2800" b="1" dirty="0">
                <a:solidFill>
                  <a:prstClr val="black"/>
                </a:solidFill>
                <a:cs typeface="Fanan" pitchFamily="2" charset="-78"/>
              </a:rPr>
              <a:t> </a:t>
            </a:r>
            <a:r>
              <a:rPr lang="ar-EG" sz="2800" b="1" dirty="0">
                <a:solidFill>
                  <a:srgbClr val="FFC000"/>
                </a:solidFill>
                <a:cs typeface="Fanan" pitchFamily="2" charset="-78"/>
              </a:rPr>
              <a:t>والسطوع</a:t>
            </a:r>
            <a:r>
              <a:rPr lang="ar-EG" sz="2800" b="1" dirty="0">
                <a:solidFill>
                  <a:prstClr val="black"/>
                </a:solidFill>
                <a:cs typeface="Fanan" pitchFamily="2" charset="-78"/>
              </a:rPr>
              <a:t> </a:t>
            </a:r>
            <a:r>
              <a:rPr lang="ar-EG" sz="2800" b="1" dirty="0">
                <a:solidFill>
                  <a:srgbClr val="0070C0"/>
                </a:solidFill>
                <a:cs typeface="Fanan" pitchFamily="2" charset="-78"/>
              </a:rPr>
              <a:t>والتباين</a:t>
            </a:r>
            <a:r>
              <a:rPr lang="en-US" sz="2800" b="1" dirty="0">
                <a:solidFill>
                  <a:prstClr val="black"/>
                </a:solidFill>
                <a:cs typeface="Fanan" pitchFamily="2" charset="-78"/>
              </a:rPr>
              <a:t> </a:t>
            </a:r>
            <a:r>
              <a:rPr lang="ar-SA" sz="2800" dirty="0">
                <a:ln w="0"/>
                <a:cs typeface="Fanan" pitchFamily="2" charset="-78"/>
              </a:rPr>
              <a:t>من </a:t>
            </a:r>
            <a:r>
              <a:rPr lang="ar-SA" sz="2800" dirty="0">
                <a:ln w="0"/>
                <a:solidFill>
                  <a:srgbClr val="EA5E66"/>
                </a:solidFill>
                <a:cs typeface="Fanan" pitchFamily="2" charset="-78"/>
              </a:rPr>
              <a:t>قائمة الألوان (</a:t>
            </a:r>
            <a:r>
              <a:rPr lang="en-US" sz="2800" dirty="0">
                <a:ln w="0"/>
                <a:solidFill>
                  <a:srgbClr val="EA5E66"/>
                </a:solidFill>
                <a:cs typeface="Fanan" pitchFamily="2" charset="-78"/>
              </a:rPr>
              <a:t>Colors</a:t>
            </a:r>
            <a:r>
              <a:rPr lang="ar-SA" sz="2800" dirty="0">
                <a:ln w="0"/>
                <a:solidFill>
                  <a:srgbClr val="EA5E66"/>
                </a:solidFill>
                <a:cs typeface="Fanan" pitchFamily="2" charset="-78"/>
              </a:rPr>
              <a:t>) </a:t>
            </a:r>
            <a:r>
              <a:rPr lang="ar-SA" sz="2800" dirty="0">
                <a:ln w="0"/>
                <a:cs typeface="Fanan" pitchFamily="2" charset="-78"/>
              </a:rPr>
              <a:t>في شريط </a:t>
            </a:r>
            <a:r>
              <a:rPr lang="ar-SA" sz="2800" dirty="0">
                <a:ln w="0"/>
                <a:solidFill>
                  <a:schemeClr val="accent1"/>
                </a:solidFill>
                <a:cs typeface="Fanan" pitchFamily="2" charset="-78"/>
              </a:rPr>
              <a:t>القوائم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86CD962-B3E0-4E1B-9A5D-078D32245CD8}"/>
              </a:ext>
            </a:extLst>
          </p:cNvPr>
          <p:cNvSpPr/>
          <p:nvPr/>
        </p:nvSpPr>
        <p:spPr>
          <a:xfrm>
            <a:off x="5496448" y="2752552"/>
            <a:ext cx="599552" cy="12768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A933760-197A-B16B-FD12-0E00683D14B4}"/>
              </a:ext>
            </a:extLst>
          </p:cNvPr>
          <p:cNvGrpSpPr/>
          <p:nvPr/>
        </p:nvGrpSpPr>
        <p:grpSpPr>
          <a:xfrm>
            <a:off x="164004" y="2166710"/>
            <a:ext cx="12027995" cy="4498015"/>
            <a:chOff x="164004" y="2166710"/>
            <a:chExt cx="12027995" cy="449801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F9361C1-D7F7-48D4-AA87-A0CAD7D26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06" b="6560"/>
            <a:stretch/>
          </p:blipFill>
          <p:spPr>
            <a:xfrm>
              <a:off x="6785264" y="2380699"/>
              <a:ext cx="5406735" cy="4069170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B5ADD0D4-7AAC-4886-AABB-E08643582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060" t="2573" r="3852" b="26261"/>
            <a:stretch/>
          </p:blipFill>
          <p:spPr>
            <a:xfrm>
              <a:off x="4241820" y="2689930"/>
              <a:ext cx="2597727" cy="308725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331F39F4-6F01-4987-A26E-80161A186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1905" r="47154"/>
            <a:stretch/>
          </p:blipFill>
          <p:spPr>
            <a:xfrm>
              <a:off x="164004" y="2166710"/>
              <a:ext cx="4057641" cy="4498015"/>
            </a:xfrm>
            <a:prstGeom prst="rect">
              <a:avLst/>
            </a:prstGeom>
          </p:spPr>
        </p:pic>
      </p:grpSp>
      <p:pic>
        <p:nvPicPr>
          <p:cNvPr id="2" name="Picture 4" descr="تحميل برنامج جيمب Gimp 2020 لمعالجة الصور للكمبيوتر والموبايل - برامج بلس">
            <a:extLst>
              <a:ext uri="{FF2B5EF4-FFF2-40B4-BE49-F238E27FC236}">
                <a16:creationId xmlns:a16="http://schemas.microsoft.com/office/drawing/2014/main" id="{EF213320-7908-A3DD-D42D-6FEEADD7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>
            <a:fillRect/>
          </a:stretch>
        </p:blipFill>
        <p:spPr bwMode="auto">
          <a:xfrm>
            <a:off x="-11150" y="95495"/>
            <a:ext cx="1118163" cy="6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273224"/>
            <a:ext cx="12203151" cy="58477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b="1" dirty="0">
                <a:solidFill>
                  <a:schemeClr val="bg1"/>
                </a:solidFill>
                <a:cs typeface="Fanan" pitchFamily="2" charset="-78"/>
              </a:rPr>
              <a:t>استخدام أداة المنحنيات على الصورة :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235B032-CD12-4E29-8592-99F4751A8E30}"/>
              </a:ext>
            </a:extLst>
          </p:cNvPr>
          <p:cNvSpPr txBox="1"/>
          <p:nvPr/>
        </p:nvSpPr>
        <p:spPr>
          <a:xfrm>
            <a:off x="-156653" y="990835"/>
            <a:ext cx="12348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prstClr val="black"/>
                </a:solidFill>
                <a:cs typeface="Fanan" pitchFamily="2" charset="-78"/>
              </a:rPr>
              <a:t>- تستخدم هذه</a:t>
            </a:r>
            <a:r>
              <a:rPr lang="ar-SA" sz="3200" b="1" dirty="0">
                <a:solidFill>
                  <a:srgbClr val="00B050"/>
                </a:solidFill>
                <a:cs typeface="Fanan" pitchFamily="2" charset="-78"/>
              </a:rPr>
              <a:t> الأداة </a:t>
            </a:r>
            <a:r>
              <a:rPr lang="ar-SA" sz="3200" b="1" dirty="0">
                <a:solidFill>
                  <a:prstClr val="black"/>
                </a:solidFill>
                <a:cs typeface="Fanan" pitchFamily="2" charset="-78"/>
              </a:rPr>
              <a:t>عندما </a:t>
            </a:r>
            <a:r>
              <a:rPr lang="ar-EG" sz="3200" b="1" dirty="0">
                <a:solidFill>
                  <a:prstClr val="black"/>
                </a:solidFill>
                <a:cs typeface="Fanan" pitchFamily="2" charset="-78"/>
              </a:rPr>
              <a:t>تظهر </a:t>
            </a:r>
            <a:r>
              <a:rPr lang="ar-SA" sz="3200" b="1" dirty="0">
                <a:solidFill>
                  <a:prstClr val="black"/>
                </a:solidFill>
                <a:cs typeface="Fanan" pitchFamily="2" charset="-78"/>
              </a:rPr>
              <a:t>في الصورة بعض </a:t>
            </a:r>
            <a:r>
              <a:rPr lang="ar-SA" sz="3200" b="1" dirty="0">
                <a:solidFill>
                  <a:srgbClr val="6245F5"/>
                </a:solidFill>
                <a:cs typeface="Fanan" pitchFamily="2" charset="-78"/>
              </a:rPr>
              <a:t>الضبابية</a:t>
            </a:r>
            <a:r>
              <a:rPr lang="ar-SA" sz="3200" b="1" dirty="0">
                <a:solidFill>
                  <a:prstClr val="black"/>
                </a:solidFill>
                <a:cs typeface="Fanan" pitchFamily="2" charset="-78"/>
              </a:rPr>
              <a:t> </a:t>
            </a:r>
            <a:r>
              <a:rPr lang="ar-EG" sz="3200" b="1" dirty="0">
                <a:cs typeface="Fanan" pitchFamily="2" charset="-78"/>
              </a:rPr>
              <a:t>أو</a:t>
            </a:r>
            <a:r>
              <a:rPr lang="ar-EG" sz="3200" b="1" dirty="0">
                <a:solidFill>
                  <a:srgbClr val="FF0000"/>
                </a:solidFill>
                <a:cs typeface="Fanan" pitchFamily="2" charset="-78"/>
              </a:rPr>
              <a:t> </a:t>
            </a:r>
            <a:r>
              <a:rPr lang="ar-EG" sz="3200" b="1" dirty="0">
                <a:solidFill>
                  <a:srgbClr val="6245F5"/>
                </a:solidFill>
                <a:cs typeface="Fanan" pitchFamily="2" charset="-78"/>
              </a:rPr>
              <a:t>ضعف التباين </a:t>
            </a:r>
            <a:r>
              <a:rPr lang="ar-EG" sz="3200" b="1" dirty="0">
                <a:cs typeface="Fanan" pitchFamily="2" charset="-78"/>
              </a:rPr>
              <a:t>أو </a:t>
            </a:r>
            <a:r>
              <a:rPr lang="ar-SA" sz="3200" b="1" dirty="0">
                <a:solidFill>
                  <a:srgbClr val="6245F5"/>
                </a:solidFill>
                <a:cs typeface="Fanan" pitchFamily="2" charset="-78"/>
              </a:rPr>
              <a:t>ألوان</a:t>
            </a:r>
            <a:r>
              <a:rPr lang="ar-EG" sz="3200" b="1" dirty="0">
                <a:solidFill>
                  <a:srgbClr val="6245F5"/>
                </a:solidFill>
                <a:cs typeface="Fanan" pitchFamily="2" charset="-78"/>
              </a:rPr>
              <a:t> </a:t>
            </a:r>
            <a:r>
              <a:rPr lang="ar-SA" sz="3200" b="1" dirty="0">
                <a:solidFill>
                  <a:srgbClr val="6245F5"/>
                </a:solidFill>
                <a:cs typeface="Fanan" pitchFamily="2" charset="-78"/>
              </a:rPr>
              <a:t>باهتة </a:t>
            </a:r>
            <a:endParaRPr lang="ar-SA" sz="3200" dirty="0">
              <a:solidFill>
                <a:srgbClr val="6245F5"/>
              </a:solidFill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294E0A7-3D54-4E12-AB17-9BD10B755FCA}"/>
              </a:ext>
            </a:extLst>
          </p:cNvPr>
          <p:cNvSpPr/>
          <p:nvPr/>
        </p:nvSpPr>
        <p:spPr>
          <a:xfrm>
            <a:off x="-318653" y="1477480"/>
            <a:ext cx="12510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>
                <a:cs typeface="Fanan" pitchFamily="2" charset="-78"/>
              </a:rPr>
              <a:t>- تتيح</a:t>
            </a:r>
            <a:r>
              <a:rPr lang="ar-EG" sz="3200" b="1" dirty="0">
                <a:cs typeface="Fanan" pitchFamily="2" charset="-78"/>
              </a:rPr>
              <a:t> </a:t>
            </a:r>
            <a:r>
              <a:rPr lang="ar-EG" sz="3200" b="1" dirty="0">
                <a:solidFill>
                  <a:srgbClr val="FF0000"/>
                </a:solidFill>
                <a:cs typeface="Fanan" pitchFamily="2" charset="-78"/>
              </a:rPr>
              <a:t>أداة المنحنيات </a:t>
            </a:r>
            <a:r>
              <a:rPr lang="ar-EG" sz="3200" b="1" dirty="0">
                <a:cs typeface="Fanan" pitchFamily="2" charset="-78"/>
              </a:rPr>
              <a:t>عمل الإصلاحات لتبدو الصورة </a:t>
            </a:r>
            <a:r>
              <a:rPr lang="ar-EG" sz="3200" b="1" dirty="0">
                <a:solidFill>
                  <a:srgbClr val="D81567"/>
                </a:solidFill>
                <a:cs typeface="Fanan" pitchFamily="2" charset="-78"/>
              </a:rPr>
              <a:t>طبيعية تمامًا.</a:t>
            </a:r>
            <a:endParaRPr lang="ar-SA" sz="3200" dirty="0">
              <a:ln w="0"/>
              <a:solidFill>
                <a:srgbClr val="D81567"/>
              </a:solidFill>
              <a:cs typeface="Fanan" pitchFamily="2" charset="-78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4ACD07A-F3AA-4288-EA43-ECE3A970334E}"/>
              </a:ext>
            </a:extLst>
          </p:cNvPr>
          <p:cNvGrpSpPr/>
          <p:nvPr/>
        </p:nvGrpSpPr>
        <p:grpSpPr>
          <a:xfrm>
            <a:off x="0" y="2062255"/>
            <a:ext cx="12192000" cy="4463236"/>
            <a:chOff x="0" y="2357845"/>
            <a:chExt cx="12192000" cy="4167646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CA32EC35-56DA-46BF-8531-1248A3C67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11091" y="2357845"/>
              <a:ext cx="6580909" cy="4167646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4CC965AA-239F-47C4-9A2A-4086E3D80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94"/>
            <a:stretch/>
          </p:blipFill>
          <p:spPr>
            <a:xfrm>
              <a:off x="0" y="2422708"/>
              <a:ext cx="5850082" cy="4102783"/>
            </a:xfrm>
            <a:prstGeom prst="rect">
              <a:avLst/>
            </a:prstGeom>
          </p:spPr>
        </p:pic>
      </p:grpSp>
      <p:pic>
        <p:nvPicPr>
          <p:cNvPr id="2" name="Picture 4" descr="تحميل برنامج جيمب Gimp 2020 لمعالجة الصور للكمبيوتر والموبايل - برامج بلس">
            <a:extLst>
              <a:ext uri="{FF2B5EF4-FFF2-40B4-BE49-F238E27FC236}">
                <a16:creationId xmlns:a16="http://schemas.microsoft.com/office/drawing/2014/main" id="{57F594B6-EA81-2932-8101-1008FC58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>
            <a:fillRect/>
          </a:stretch>
        </p:blipFill>
        <p:spPr bwMode="auto">
          <a:xfrm>
            <a:off x="-11150" y="95495"/>
            <a:ext cx="1118163" cy="6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0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تقويم ختامي</a:t>
              </a:r>
            </a:p>
          </p:txBody>
        </p:sp>
      </p:grp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EF5DC492-9D2D-4EA4-B9F6-91CADCF95FD0}"/>
              </a:ext>
            </a:extLst>
          </p:cNvPr>
          <p:cNvSpPr/>
          <p:nvPr/>
        </p:nvSpPr>
        <p:spPr>
          <a:xfrm>
            <a:off x="3195376" y="2051207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0883A232-9FA4-4BCE-8ED0-79E5EA8E67D8}"/>
              </a:ext>
            </a:extLst>
          </p:cNvPr>
          <p:cNvSpPr/>
          <p:nvPr/>
        </p:nvSpPr>
        <p:spPr>
          <a:xfrm>
            <a:off x="10865218" y="2051207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BF2A5D9-9269-4949-8E29-5BF75FFA6553}"/>
              </a:ext>
            </a:extLst>
          </p:cNvPr>
          <p:cNvSpPr txBox="1"/>
          <p:nvPr/>
        </p:nvSpPr>
        <p:spPr>
          <a:xfrm>
            <a:off x="3894826" y="2155813"/>
            <a:ext cx="6674456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مشكلة انحراف الصورة تستطيع تصحيها عن طريق برنامج الجيمب</a:t>
            </a:r>
            <a:endParaRPr lang="ar-KW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E29BE77C-1B17-4D65-A370-FA75F600EF84}"/>
              </a:ext>
            </a:extLst>
          </p:cNvPr>
          <p:cNvSpPr/>
          <p:nvPr/>
        </p:nvSpPr>
        <p:spPr>
          <a:xfrm>
            <a:off x="3195377" y="3045665"/>
            <a:ext cx="7421758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F2B08C65-E7F8-4165-B291-E1A59B867B55}"/>
              </a:ext>
            </a:extLst>
          </p:cNvPr>
          <p:cNvSpPr/>
          <p:nvPr/>
        </p:nvSpPr>
        <p:spPr>
          <a:xfrm>
            <a:off x="10865218" y="3045665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D616EF1-904E-464E-8EF6-65FE7E03AFB8}"/>
              </a:ext>
            </a:extLst>
          </p:cNvPr>
          <p:cNvSpPr txBox="1"/>
          <p:nvPr/>
        </p:nvSpPr>
        <p:spPr>
          <a:xfrm>
            <a:off x="3319418" y="3152084"/>
            <a:ext cx="7201865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أداة فرشاة المعالجة تستطيع من خلالها إزالة البقع التي تشوه الصورة</a:t>
            </a:r>
            <a:endParaRPr lang="ar-KW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B567266-06AC-41BD-813B-6DEE655B76B1}"/>
              </a:ext>
            </a:extLst>
          </p:cNvPr>
          <p:cNvSpPr/>
          <p:nvPr/>
        </p:nvSpPr>
        <p:spPr>
          <a:xfrm>
            <a:off x="3195376" y="4040123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8A353E32-C2AB-44C7-B200-A9CBBE841515}"/>
              </a:ext>
            </a:extLst>
          </p:cNvPr>
          <p:cNvSpPr/>
          <p:nvPr/>
        </p:nvSpPr>
        <p:spPr>
          <a:xfrm>
            <a:off x="10865218" y="4040123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59BBC17-4FFB-4241-BB62-AD64ED235DC2}"/>
              </a:ext>
            </a:extLst>
          </p:cNvPr>
          <p:cNvSpPr txBox="1"/>
          <p:nvPr/>
        </p:nvSpPr>
        <p:spPr>
          <a:xfrm>
            <a:off x="3519252" y="4147186"/>
            <a:ext cx="70372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Dubai" panose="020B0503030403030204" pitchFamily="34" charset="-78"/>
                <a:cs typeface="Dubai" panose="020B0503030403030204" pitchFamily="34" charset="-78"/>
              </a:rPr>
              <a:t>لتحويل الاعوجاج في الصورة نستخدم أداة الإيضاح </a:t>
            </a:r>
            <a:endParaRPr lang="ar-KW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60EB6222-173E-4F0A-84E1-297CBCA5D9DC}"/>
              </a:ext>
            </a:extLst>
          </p:cNvPr>
          <p:cNvSpPr/>
          <p:nvPr/>
        </p:nvSpPr>
        <p:spPr>
          <a:xfrm>
            <a:off x="3195376" y="5034581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27B4D45A-37B9-447E-9FA9-5F679C5A4B4F}"/>
              </a:ext>
            </a:extLst>
          </p:cNvPr>
          <p:cNvSpPr/>
          <p:nvPr/>
        </p:nvSpPr>
        <p:spPr>
          <a:xfrm>
            <a:off x="10865218" y="5034581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C4BE24E-64F8-4B57-B901-DE876D3F076B}"/>
              </a:ext>
            </a:extLst>
          </p:cNvPr>
          <p:cNvSpPr txBox="1"/>
          <p:nvPr/>
        </p:nvSpPr>
        <p:spPr>
          <a:xfrm>
            <a:off x="3850385" y="5196649"/>
            <a:ext cx="6646157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لإصلاح الضبابية والألوان الباهتة في الصورة نستخدم أداة التشوية </a:t>
            </a:r>
            <a:endParaRPr lang="ar-KW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3" name="رسم 82" descr="شارة علامة 1 مع تعبئة خالصة">
            <a:extLst>
              <a:ext uri="{FF2B5EF4-FFF2-40B4-BE49-F238E27FC236}">
                <a16:creationId xmlns:a16="http://schemas.microsoft.com/office/drawing/2014/main" id="{60935D6A-693A-450C-80CB-9E63D7E7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5764" y="455594"/>
            <a:ext cx="1070019" cy="1070019"/>
          </a:xfrm>
          <a:prstGeom prst="rect">
            <a:avLst/>
          </a:prstGeom>
        </p:spPr>
      </p:pic>
      <p:pic>
        <p:nvPicPr>
          <p:cNvPr id="82" name="رسم 81" descr="شارة الصليب مع تعبئة خالصة">
            <a:extLst>
              <a:ext uri="{FF2B5EF4-FFF2-40B4-BE49-F238E27FC236}">
                <a16:creationId xmlns:a16="http://schemas.microsoft.com/office/drawing/2014/main" id="{5482FDE4-9924-4558-8611-5A47DB9C7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3784" y="455595"/>
            <a:ext cx="1070019" cy="1070019"/>
          </a:xfrm>
          <a:prstGeom prst="rect">
            <a:avLst/>
          </a:prstGeom>
        </p:spPr>
      </p:pic>
      <p:sp>
        <p:nvSpPr>
          <p:cNvPr id="9" name="قوس متوسط مزدوج 8">
            <a:extLst>
              <a:ext uri="{FF2B5EF4-FFF2-40B4-BE49-F238E27FC236}">
                <a16:creationId xmlns:a16="http://schemas.microsoft.com/office/drawing/2014/main" id="{AF322DAC-D308-42BC-A13F-3458AECA33EE}"/>
              </a:ext>
            </a:extLst>
          </p:cNvPr>
          <p:cNvSpPr/>
          <p:nvPr/>
        </p:nvSpPr>
        <p:spPr>
          <a:xfrm>
            <a:off x="726707" y="1969477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قوس متوسط مزدوج 54">
            <a:extLst>
              <a:ext uri="{FF2B5EF4-FFF2-40B4-BE49-F238E27FC236}">
                <a16:creationId xmlns:a16="http://schemas.microsoft.com/office/drawing/2014/main" id="{0C4D6A17-4F3E-4BA5-BB4D-7377F4B69B52}"/>
              </a:ext>
            </a:extLst>
          </p:cNvPr>
          <p:cNvSpPr/>
          <p:nvPr/>
        </p:nvSpPr>
        <p:spPr>
          <a:xfrm>
            <a:off x="713198" y="2998881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قوس متوسط مزدوج 55">
            <a:extLst>
              <a:ext uri="{FF2B5EF4-FFF2-40B4-BE49-F238E27FC236}">
                <a16:creationId xmlns:a16="http://schemas.microsoft.com/office/drawing/2014/main" id="{43008CAD-4824-46FC-B6E1-F778C319D2C5}"/>
              </a:ext>
            </a:extLst>
          </p:cNvPr>
          <p:cNvSpPr/>
          <p:nvPr/>
        </p:nvSpPr>
        <p:spPr>
          <a:xfrm>
            <a:off x="711098" y="3999258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قوس متوسط مزدوج 56">
            <a:extLst>
              <a:ext uri="{FF2B5EF4-FFF2-40B4-BE49-F238E27FC236}">
                <a16:creationId xmlns:a16="http://schemas.microsoft.com/office/drawing/2014/main" id="{415DB9CD-BC1F-4B04-B268-0D0F2D607F03}"/>
              </a:ext>
            </a:extLst>
          </p:cNvPr>
          <p:cNvSpPr/>
          <p:nvPr/>
        </p:nvSpPr>
        <p:spPr>
          <a:xfrm>
            <a:off x="726706" y="4963570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رسم 24" descr="شارة علامة 1 مع تعبئة خالصة">
            <a:extLst>
              <a:ext uri="{FF2B5EF4-FFF2-40B4-BE49-F238E27FC236}">
                <a16:creationId xmlns:a16="http://schemas.microsoft.com/office/drawing/2014/main" id="{397F07FA-734F-4847-9101-32303484B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623" y="1810771"/>
            <a:ext cx="1070019" cy="107001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5F7E1A5-CC41-4639-80A0-FC45BE4BA35F}"/>
              </a:ext>
            </a:extLst>
          </p:cNvPr>
          <p:cNvSpPr/>
          <p:nvPr/>
        </p:nvSpPr>
        <p:spPr>
          <a:xfrm>
            <a:off x="4783803" y="55462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</a:p>
        </p:txBody>
      </p:sp>
      <p:pic>
        <p:nvPicPr>
          <p:cNvPr id="36" name="رسم 35" descr="شارة علامة 1 مع تعبئة خالصة">
            <a:extLst>
              <a:ext uri="{FF2B5EF4-FFF2-40B4-BE49-F238E27FC236}">
                <a16:creationId xmlns:a16="http://schemas.microsoft.com/office/drawing/2014/main" id="{69B30804-7B8D-4058-8F6E-559FC922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623" y="2909171"/>
            <a:ext cx="1070019" cy="1070019"/>
          </a:xfrm>
          <a:prstGeom prst="rect">
            <a:avLst/>
          </a:prstGeom>
        </p:spPr>
      </p:pic>
      <p:pic>
        <p:nvPicPr>
          <p:cNvPr id="37" name="رسم 36" descr="شارة الصليب مع تعبئة خالصة">
            <a:extLst>
              <a:ext uri="{FF2B5EF4-FFF2-40B4-BE49-F238E27FC236}">
                <a16:creationId xmlns:a16="http://schemas.microsoft.com/office/drawing/2014/main" id="{36FED01B-DEA9-4D04-BD53-E1DFB621E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1125" y="3945762"/>
            <a:ext cx="1070019" cy="1070019"/>
          </a:xfrm>
          <a:prstGeom prst="rect">
            <a:avLst/>
          </a:prstGeom>
        </p:spPr>
      </p:pic>
      <p:pic>
        <p:nvPicPr>
          <p:cNvPr id="38" name="رسم 37" descr="شارة الصليب مع تعبئة خالصة">
            <a:extLst>
              <a:ext uri="{FF2B5EF4-FFF2-40B4-BE49-F238E27FC236}">
                <a16:creationId xmlns:a16="http://schemas.microsoft.com/office/drawing/2014/main" id="{8725C600-783F-4639-B5DC-271799DAD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6295" y="4963570"/>
            <a:ext cx="1070019" cy="107001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E79C2E6-4D7E-FD7B-D4A3-F343C78E97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r="6307" b="37093"/>
          <a:stretch>
            <a:fillRect/>
          </a:stretch>
        </p:blipFill>
        <p:spPr>
          <a:xfrm>
            <a:off x="-11151" y="5958028"/>
            <a:ext cx="12203151" cy="8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-130629" y="5582200"/>
            <a:ext cx="48332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الدرس الرابع</a:t>
            </a:r>
          </a:p>
        </p:txBody>
      </p:sp>
    </p:spTree>
    <p:extLst>
      <p:ext uri="{BB962C8B-B14F-4D97-AF65-F5344CB8AC3E}">
        <p14:creationId xmlns:p14="http://schemas.microsoft.com/office/powerpoint/2010/main" val="13498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3C4B33-A304-46E4-97E8-8297BB343BAA}"/>
              </a:ext>
            </a:extLst>
          </p:cNvPr>
          <p:cNvGrpSpPr/>
          <p:nvPr/>
        </p:nvGrpSpPr>
        <p:grpSpPr>
          <a:xfrm>
            <a:off x="0" y="-829994"/>
            <a:ext cx="5666304" cy="7643431"/>
            <a:chOff x="2" y="-785432"/>
            <a:chExt cx="6646128" cy="76434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l="46802" b="49342"/>
            <a:stretch>
              <a:fillRect/>
            </a:stretch>
          </p:blipFill>
          <p:spPr>
            <a:xfrm rot="5400000" flipH="1">
              <a:off x="-498650" y="-286780"/>
              <a:ext cx="7643431" cy="6646128"/>
            </a:xfrm>
            <a:prstGeom prst="rect">
              <a:avLst/>
            </a:prstGeom>
          </p:spPr>
        </p:pic>
        <p:sp>
          <p:nvSpPr>
  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93955" y="1859340"/>
              <a:ext cx="23182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>
                <a:defRPr/>
              </a:pPr>
              <a:r>
                <a:rPr lang="ar-SA" altLang="zh-CN" sz="4800" dirty="0">
                  <a:solidFill>
                    <a:srgbClr val="FEFEFE"/>
                  </a:solidFill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محتويات </a:t>
              </a:r>
            </a:p>
            <a:p>
              <a:pPr algn="ctr" defTabSz="1218565">
                <a:defRPr/>
              </a:pPr>
              <a:r>
                <a:rPr lang="ar-SA" altLang="zh-CN" sz="4800" dirty="0">
                  <a:solidFill>
                    <a:srgbClr val="FEFEFE"/>
                  </a:solidFill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المنهج</a:t>
              </a:r>
              <a:endParaRPr lang="zh-CN" altLang="en-US" sz="4800" dirty="0">
                <a:solidFill>
                  <a:srgbClr val="FEFEFE"/>
                </a:solidFill>
                <a:latin typeface="Montserrat" panose="00000500000000000000" charset="0"/>
                <a:ea typeface="Montserrat" panose="00000500000000000000" charset="0"/>
                <a:cs typeface="Mohareb 1" pitchFamily="2" charset="-78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30311" y="1079127"/>
            <a:ext cx="3997499" cy="1409230"/>
            <a:chOff x="3634512" y="558997"/>
            <a:chExt cx="3997499" cy="1409230"/>
          </a:xfrm>
        </p:grpSpPr>
        <p:sp>
          <p:nvSpPr>
            <p:cNvPr id="41" name="文本框 40"/>
            <p:cNvSpPr txBox="1"/>
            <p:nvPr/>
          </p:nvSpPr>
          <p:spPr>
            <a:xfrm>
              <a:off x="4962691" y="558997"/>
              <a:ext cx="2669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0499A9"/>
                  </a:solidFill>
                  <a:cs typeface="Fanan" pitchFamily="2" charset="-78"/>
                </a:rPr>
                <a:t>معالجة الصور المتقدمة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34512" y="952564"/>
              <a:ext cx="3799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cs typeface="Fanan" pitchFamily="2" charset="-78"/>
                </a:rPr>
                <a:t>في هذه الوحدة ستقوم بتحرير الصور وتصحيح ألوانها أو تغييرها وإزالة عناصر محددة منها وكذلك إنشاء رسوم متحركة ثنائية الابعاد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17599" y="3147204"/>
            <a:ext cx="3983818" cy="1514847"/>
            <a:chOff x="3578516" y="617733"/>
            <a:chExt cx="3983818" cy="1514847"/>
          </a:xfrm>
        </p:grpSpPr>
        <p:sp>
          <p:nvSpPr>
            <p:cNvPr id="44" name="文本框 43"/>
            <p:cNvSpPr txBox="1"/>
            <p:nvPr/>
          </p:nvSpPr>
          <p:spPr>
            <a:xfrm>
              <a:off x="5752223" y="617733"/>
              <a:ext cx="1810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经典综艺体简" panose="02010609000101010101" pitchFamily="49" charset="-122"/>
                </a:defRPr>
              </a:lvl1pPr>
            </a:lstStyle>
            <a:p>
              <a:pPr algn="l" rtl="1">
                <a:buClr>
                  <a:schemeClr val="dk1"/>
                </a:buClr>
                <a:buSzPts val="1800"/>
              </a:pPr>
              <a:r>
                <a:rPr lang="ar-SA" dirty="0">
                  <a:solidFill>
                    <a:srgbClr val="BF9000"/>
                  </a:solidFill>
                  <a:latin typeface="+mn-lt"/>
                  <a:ea typeface="+mn-ea"/>
                  <a:cs typeface="Fanan" pitchFamily="2" charset="-78"/>
                </a:rPr>
                <a:t>التقنية والحياة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578516" y="987651"/>
              <a:ext cx="3824254" cy="11449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14000"/>
                </a:lnSpc>
                <a:defRPr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defRPr>
              </a:lvl1pPr>
            </a:lstStyle>
            <a:p>
              <a:pPr algn="ctr"/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في هذه الوحدة ستتعلم بعض الموضوعات المتعلقة بالتطور التقني والذكاء الاصطناعي وكذلك الآثار السلبية للاستخدام الغير صحيح للتقنية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14511" y="5104854"/>
            <a:ext cx="3902855" cy="1202635"/>
            <a:chOff x="3623441" y="462269"/>
            <a:chExt cx="3902855" cy="1202635"/>
          </a:xfrm>
        </p:grpSpPr>
        <p:sp>
          <p:nvSpPr>
            <p:cNvPr id="47" name="文本框 46"/>
            <p:cNvSpPr txBox="1"/>
            <p:nvPr/>
          </p:nvSpPr>
          <p:spPr>
            <a:xfrm>
              <a:off x="4329587" y="462269"/>
              <a:ext cx="31967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indent="0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ar-SA" sz="2800" dirty="0">
                  <a:solidFill>
                    <a:srgbClr val="D45803"/>
                  </a:solidFill>
                  <a:cs typeface="Fanan" pitchFamily="2" charset="-78"/>
                </a:rPr>
                <a:t>البرمجة باستخدام </a:t>
              </a:r>
              <a:r>
                <a:rPr lang="en-US" sz="2800" dirty="0">
                  <a:solidFill>
                    <a:srgbClr val="D45803"/>
                  </a:solidFill>
                  <a:cs typeface="Fanan" pitchFamily="2" charset="-78"/>
                </a:rPr>
                <a:t>HTML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23441" y="870840"/>
              <a:ext cx="3852497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14000"/>
                </a:lnSpc>
                <a:defRPr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defRPr>
              </a:lvl1pPr>
            </a:lstStyle>
            <a:p>
              <a:pPr lvl="0" indent="0" algn="just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في هذه الوحدة ستتعلم في هذه الوحدة لغة </a:t>
              </a:r>
              <a:r>
                <a:rPr lang="en-US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 HTML  </a:t>
              </a:r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لإنشاء نموذج جهة اتصال في موقع ويب</a:t>
              </a:r>
            </a:p>
          </p:txBody>
        </p:sp>
      </p:grpSp>
      <p:sp>
        <p:nvSpPr>
          <p:cNvPr id="55" name="Google Shape;301;p27">
            <a:extLst>
              <a:ext uri="{FF2B5EF4-FFF2-40B4-BE49-F238E27FC236}">
                <a16:creationId xmlns:a16="http://schemas.microsoft.com/office/drawing/2014/main" id="{61894CB2-C61E-413A-A1AF-E2D8A9D4861A}"/>
              </a:ext>
            </a:extLst>
          </p:cNvPr>
          <p:cNvSpPr txBox="1">
            <a:spLocks/>
          </p:cNvSpPr>
          <p:nvPr/>
        </p:nvSpPr>
        <p:spPr>
          <a:xfrm>
            <a:off x="375338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A09F9E-67F6-4734-B854-C3012964E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30" y="3517122"/>
            <a:ext cx="1332370" cy="11156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06572E-EAE3-487F-A8AD-39AF929C5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5" y="5168560"/>
            <a:ext cx="1209540" cy="1117078"/>
          </a:xfrm>
          <a:prstGeom prst="rect">
            <a:avLst/>
          </a:prstGeom>
        </p:spPr>
      </p:pic>
      <p:pic>
        <p:nvPicPr>
          <p:cNvPr id="37" name="Picture 8" descr="C:\Users\ohood alshuibi\AppData\Local\Microsoft\Windows\INetCache\IE\AWAA64TC\GIMP-logo[1].png">
            <a:extLst>
              <a:ext uri="{FF2B5EF4-FFF2-40B4-BE49-F238E27FC236}">
                <a16:creationId xmlns:a16="http://schemas.microsoft.com/office/drawing/2014/main" id="{2134BBAA-C8A9-4E8F-84D8-297FA576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77" y="1363359"/>
            <a:ext cx="1383320" cy="12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29">
            <a:extLst>
              <a:ext uri="{FF2B5EF4-FFF2-40B4-BE49-F238E27FC236}">
                <a16:creationId xmlns:a16="http://schemas.microsoft.com/office/drawing/2014/main" id="{1D005F0E-4EE4-B5A9-6D81-4095A2B4F44B}"/>
              </a:ext>
            </a:extLst>
          </p:cNvPr>
          <p:cNvSpPr/>
          <p:nvPr/>
        </p:nvSpPr>
        <p:spPr>
          <a:xfrm>
            <a:off x="11027810" y="955214"/>
            <a:ext cx="851221" cy="771045"/>
          </a:xfrm>
          <a:prstGeom prst="ellipse">
            <a:avLst/>
          </a:prstGeom>
          <a:solidFill>
            <a:srgbClr val="0099A9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1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椭圆 29">
            <a:extLst>
              <a:ext uri="{FF2B5EF4-FFF2-40B4-BE49-F238E27FC236}">
                <a16:creationId xmlns:a16="http://schemas.microsoft.com/office/drawing/2014/main" id="{412F4E6F-AD70-1BCC-9069-7F05E619A713}"/>
              </a:ext>
            </a:extLst>
          </p:cNvPr>
          <p:cNvSpPr/>
          <p:nvPr/>
        </p:nvSpPr>
        <p:spPr>
          <a:xfrm>
            <a:off x="11017366" y="2998006"/>
            <a:ext cx="851221" cy="771045"/>
          </a:xfrm>
          <a:prstGeom prst="ellipse">
            <a:avLst/>
          </a:prstGeom>
          <a:solidFill>
            <a:srgbClr val="BF900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2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椭圆 29">
            <a:extLst>
              <a:ext uri="{FF2B5EF4-FFF2-40B4-BE49-F238E27FC236}">
                <a16:creationId xmlns:a16="http://schemas.microsoft.com/office/drawing/2014/main" id="{56C2E366-2B44-20DE-34C4-0611944A0C7F}"/>
              </a:ext>
            </a:extLst>
          </p:cNvPr>
          <p:cNvSpPr/>
          <p:nvPr/>
        </p:nvSpPr>
        <p:spPr>
          <a:xfrm>
            <a:off x="11001417" y="4956054"/>
            <a:ext cx="851221" cy="771045"/>
          </a:xfrm>
          <a:prstGeom prst="ellipse">
            <a:avLst/>
          </a:prstGeom>
          <a:solidFill>
            <a:srgbClr val="D45803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3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77A1CD1-21BE-7470-4780-1EA3D6A73774}"/>
              </a:ext>
            </a:extLst>
          </p:cNvPr>
          <p:cNvSpPr/>
          <p:nvPr/>
        </p:nvSpPr>
        <p:spPr>
          <a:xfrm>
            <a:off x="5557137" y="669204"/>
            <a:ext cx="6453461" cy="2026763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3429000"/>
            <a:ext cx="12203151" cy="342900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6" cy="2731274"/>
            <a:chOff x="6191036" y="861181"/>
            <a:chExt cx="4641137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47B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20E9AAB-A1C1-4A16-97A7-42D58D2E3FB4}"/>
              </a:ext>
            </a:extLst>
          </p:cNvPr>
          <p:cNvSpPr txBox="1">
            <a:spLocks/>
          </p:cNvSpPr>
          <p:nvPr/>
        </p:nvSpPr>
        <p:spPr>
          <a:xfrm>
            <a:off x="2077866" y="254671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الوحدة الأولى </a:t>
            </a:r>
            <a:b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  <a:t>معالجة الصور المتقدمة</a:t>
            </a:r>
            <a:endParaRPr kumimoji="0" lang="en-SA" sz="6000" b="1" i="0" u="none" strike="noStrike" kern="0" cap="none" spc="0" normalizeH="0" baseline="0" noProof="0" dirty="0">
              <a:ln>
                <a:noFill/>
              </a:ln>
              <a:solidFill>
                <a:srgbClr val="E3E7EA">
                  <a:lumMod val="25000"/>
                </a:srgbClr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2050" name="Picture 2" descr="Digital Image Processing - التطبيقات على Google Play">
            <a:extLst>
              <a:ext uri="{FF2B5EF4-FFF2-40B4-BE49-F238E27FC236}">
                <a16:creationId xmlns:a16="http://schemas.microsoft.com/office/drawing/2014/main" id="{E3AB338D-A3A9-1765-D30C-53F6E0FF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28" y="284476"/>
            <a:ext cx="2107032" cy="21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8AB41A2-6A6C-E634-68F2-FA6371704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6">
            <a:extLst>
              <a:ext uri="{FF2B5EF4-FFF2-40B4-BE49-F238E27FC236}">
                <a16:creationId xmlns:a16="http://schemas.microsoft.com/office/drawing/2014/main" id="{EAFE825A-5EE8-43EE-A4A9-4C337290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6036783"/>
            <a:ext cx="12203151" cy="838682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152EDEF-7C2C-4E36-BB79-985D172E8ED6}"/>
              </a:ext>
            </a:extLst>
          </p:cNvPr>
          <p:cNvGrpSpPr/>
          <p:nvPr/>
        </p:nvGrpSpPr>
        <p:grpSpPr>
          <a:xfrm>
            <a:off x="5143743" y="5367551"/>
            <a:ext cx="1430121" cy="837680"/>
            <a:chOff x="5159696" y="5035103"/>
            <a:chExt cx="1430121" cy="837680"/>
          </a:xfrm>
          <a:solidFill>
            <a:srgbClr val="FEA200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047221-82AC-4AFE-AAD6-99037EAD53F7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ight Triangle 71">
              <a:extLst>
                <a:ext uri="{FF2B5EF4-FFF2-40B4-BE49-F238E27FC236}">
                  <a16:creationId xmlns:a16="http://schemas.microsoft.com/office/drawing/2014/main" id="{4BAD3C5B-891C-42A4-A9AA-420F2FA808E2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8B3D66FF-AC3B-40D0-B671-7527D0C1ECEE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77877C6-88F3-420A-B7F9-1D460072FC84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3EE4156A-5F5D-4C04-AAAD-BE0D3A504EC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165B0295-7070-4F8C-AEC5-86E41199EF70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5DDFC-F1BC-4A7F-B018-BDCBEB2CC05E}"/>
              </a:ext>
            </a:extLst>
          </p:cNvPr>
          <p:cNvGrpSpPr/>
          <p:nvPr/>
        </p:nvGrpSpPr>
        <p:grpSpPr>
          <a:xfrm rot="4310456">
            <a:off x="5208558" y="4149581"/>
            <a:ext cx="1430121" cy="837680"/>
            <a:chOff x="5159696" y="5035103"/>
            <a:chExt cx="1430121" cy="837680"/>
          </a:xfrm>
          <a:solidFill>
            <a:srgbClr val="008CF8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38C02-D1BE-45E1-9EB0-46901190A94D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08F4621-0EBD-42D5-BD93-3F6CFD3D24EA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8A58849F-1DDD-49B5-B31A-415F46205CC8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83448CD9-7510-4E4F-B7E5-11E887A59786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B83C25AB-1DA4-4F84-A64B-6F06FC2F59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6EA01B0-CE9D-4EB3-B2F5-DF2C1380FB5C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1E0C08-3584-4690-BAAF-69F077C8693E}"/>
              </a:ext>
            </a:extLst>
          </p:cNvPr>
          <p:cNvGrpSpPr/>
          <p:nvPr/>
        </p:nvGrpSpPr>
        <p:grpSpPr>
          <a:xfrm rot="218524">
            <a:off x="5213890" y="2963484"/>
            <a:ext cx="1430121" cy="837680"/>
            <a:chOff x="5159696" y="5035103"/>
            <a:chExt cx="1430121" cy="837680"/>
          </a:xfrm>
          <a:solidFill>
            <a:srgbClr val="FE23AB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7626F1-0BF4-4A28-A956-9B37AF4341D5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ight Triangle 86">
              <a:extLst>
                <a:ext uri="{FF2B5EF4-FFF2-40B4-BE49-F238E27FC236}">
                  <a16:creationId xmlns:a16="http://schemas.microsoft.com/office/drawing/2014/main" id="{B7069837-630C-4E11-A163-42C0E5CDFECB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208E0B31-DB8E-4479-883F-AC5A29A1163C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C3FCE464-431A-403C-A6DE-16D46E5C4AA7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0FF5469E-38AC-4072-A510-46CB7DDBDF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1E8008A7-7138-4A15-BB8A-E624A7D84BD9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68D443-E0AD-47C5-8E1E-2ECFC17DA090}"/>
              </a:ext>
            </a:extLst>
          </p:cNvPr>
          <p:cNvGrpSpPr/>
          <p:nvPr/>
        </p:nvGrpSpPr>
        <p:grpSpPr>
          <a:xfrm rot="4310456">
            <a:off x="5228373" y="1957266"/>
            <a:ext cx="1430121" cy="837680"/>
            <a:chOff x="5159696" y="5035103"/>
            <a:chExt cx="1430121" cy="837680"/>
          </a:xfrm>
          <a:solidFill>
            <a:srgbClr val="00C897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8E7A97-2B79-4CCD-8E33-AA8C2252719F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61DEF37D-5AD9-43BA-AED3-621C50CF48C9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F99DDA40-CB43-4EE0-8225-DCC98F000753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ACE40E92-7A61-4BA9-A888-95F88FD51D41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6EDBC201-560C-4A32-9D0F-FA785AF71833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6819941D-D698-4418-99F3-0B8CAD7F37B8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398241-7B5B-4042-9A2C-F1FBA34AFB46}"/>
              </a:ext>
            </a:extLst>
          </p:cNvPr>
          <p:cNvGrpSpPr/>
          <p:nvPr/>
        </p:nvGrpSpPr>
        <p:grpSpPr>
          <a:xfrm rot="218524">
            <a:off x="5205059" y="782696"/>
            <a:ext cx="1430121" cy="837680"/>
            <a:chOff x="5159696" y="5035103"/>
            <a:chExt cx="1430121" cy="837680"/>
          </a:xfrm>
          <a:solidFill>
            <a:srgbClr val="9EE227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647F0-F379-4BDB-B865-1E007B94CBAA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B01F3BDC-E765-4471-901E-C5F809C2F9D3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3B1ADB11-5CD6-4EC2-95AD-97F90CADEAFD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ight Triangle 109">
              <a:extLst>
                <a:ext uri="{FF2B5EF4-FFF2-40B4-BE49-F238E27FC236}">
                  <a16:creationId xmlns:a16="http://schemas.microsoft.com/office/drawing/2014/main" id="{DA3B84F8-E475-4D2A-B139-6669C61C13DA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7B9C2A8D-C986-40CA-B9B5-26D25023D90C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9A99B125-5A02-436D-991D-4EEEAFFC4CCB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4E6C4-AAC5-40C9-B2AA-28C2BBCD57F6}"/>
              </a:ext>
            </a:extLst>
          </p:cNvPr>
          <p:cNvGrpSpPr/>
          <p:nvPr/>
        </p:nvGrpSpPr>
        <p:grpSpPr>
          <a:xfrm>
            <a:off x="1524000" y="5045961"/>
            <a:ext cx="3847232" cy="1389339"/>
            <a:chOff x="1524000" y="5045961"/>
            <a:chExt cx="3847232" cy="138933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83E08E-8B38-48F3-9716-0DE34A247826}"/>
                </a:ext>
              </a:extLst>
            </p:cNvPr>
            <p:cNvSpPr/>
            <p:nvPr/>
          </p:nvSpPr>
          <p:spPr>
            <a:xfrm rot="429712">
              <a:off x="1639303" y="5045961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3C5CB0-00C9-448D-A826-1821484B6735}"/>
                </a:ext>
              </a:extLst>
            </p:cNvPr>
            <p:cNvSpPr/>
            <p:nvPr/>
          </p:nvSpPr>
          <p:spPr>
            <a:xfrm>
              <a:off x="1524000" y="5178420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6FBD9-28D8-4FB4-8850-F2672AC77D40}"/>
                </a:ext>
              </a:extLst>
            </p:cNvPr>
            <p:cNvSpPr/>
            <p:nvPr/>
          </p:nvSpPr>
          <p:spPr>
            <a:xfrm>
              <a:off x="4114351" y="5178420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686B5-6A6F-4A64-BD94-B53C57F1A773}"/>
                </a:ext>
              </a:extLst>
            </p:cNvPr>
            <p:cNvSpPr/>
            <p:nvPr/>
          </p:nvSpPr>
          <p:spPr>
            <a:xfrm>
              <a:off x="4275376" y="5339445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518501-C55B-4ABD-99FC-C1E7B03D1EB8}"/>
                </a:ext>
              </a:extLst>
            </p:cNvPr>
            <p:cNvSpPr txBox="1"/>
            <p:nvPr/>
          </p:nvSpPr>
          <p:spPr>
            <a:xfrm>
              <a:off x="4285118" y="5400129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260CF-3CD0-4E6F-8FBC-930D78E31066}"/>
                </a:ext>
              </a:extLst>
            </p:cNvPr>
            <p:cNvSpPr txBox="1"/>
            <p:nvPr/>
          </p:nvSpPr>
          <p:spPr>
            <a:xfrm>
              <a:off x="4336391" y="5627944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B03E7-0CD3-449F-84C9-1D7D59D3E1FE}"/>
                </a:ext>
              </a:extLst>
            </p:cNvPr>
            <p:cNvSpPr txBox="1"/>
            <p:nvPr/>
          </p:nvSpPr>
          <p:spPr>
            <a:xfrm>
              <a:off x="1596017" y="5668322"/>
              <a:ext cx="2181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أساسيات تحرير الصور</a:t>
              </a:r>
              <a:endParaRPr lang="en-US" sz="2000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Graphic 10" descr="Bullseye">
              <a:extLst>
                <a:ext uri="{FF2B5EF4-FFF2-40B4-BE49-F238E27FC236}">
                  <a16:creationId xmlns:a16="http://schemas.microsoft.com/office/drawing/2014/main" id="{15802A86-9120-4041-9861-9C8C3CB5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7576" y="5707906"/>
              <a:ext cx="365760" cy="36576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C51F3C-9096-4151-B08A-FA5DE5290551}"/>
              </a:ext>
            </a:extLst>
          </p:cNvPr>
          <p:cNvGrpSpPr/>
          <p:nvPr/>
        </p:nvGrpSpPr>
        <p:grpSpPr>
          <a:xfrm>
            <a:off x="6206691" y="107308"/>
            <a:ext cx="3847232" cy="1374544"/>
            <a:chOff x="6206691" y="107308"/>
            <a:chExt cx="3847232" cy="1374544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7A2AAC5-FF69-479A-A6C8-3B3462789F30}"/>
                </a:ext>
              </a:extLst>
            </p:cNvPr>
            <p:cNvSpPr/>
            <p:nvPr/>
          </p:nvSpPr>
          <p:spPr>
            <a:xfrm rot="21164160">
              <a:off x="6836015" y="10730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2C30B56-F8E2-4021-B009-1442F0D26534}"/>
                </a:ext>
              </a:extLst>
            </p:cNvPr>
            <p:cNvSpPr/>
            <p:nvPr/>
          </p:nvSpPr>
          <p:spPr>
            <a:xfrm>
              <a:off x="6206691" y="22497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FE399A1-1E70-44C3-B767-EC3B6726DF65}"/>
                </a:ext>
              </a:extLst>
            </p:cNvPr>
            <p:cNvSpPr/>
            <p:nvPr/>
          </p:nvSpPr>
          <p:spPr>
            <a:xfrm>
              <a:off x="6242527" y="22497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5050"/>
                </a:gs>
                <a:gs pos="100000">
                  <a:srgbClr val="CC0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5507F8B-4C2A-4C5D-B522-8565957F4A9A}"/>
                </a:ext>
              </a:extLst>
            </p:cNvPr>
            <p:cNvSpPr/>
            <p:nvPr/>
          </p:nvSpPr>
          <p:spPr>
            <a:xfrm>
              <a:off x="6403552" y="38599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04C338-B3F2-4383-A5DD-457C9F888AAA}"/>
                </a:ext>
              </a:extLst>
            </p:cNvPr>
            <p:cNvSpPr txBox="1"/>
            <p:nvPr/>
          </p:nvSpPr>
          <p:spPr>
            <a:xfrm>
              <a:off x="6413294" y="44668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966677-4346-4D95-822F-C4DE9A8500BA}"/>
                </a:ext>
              </a:extLst>
            </p:cNvPr>
            <p:cNvSpPr txBox="1"/>
            <p:nvPr/>
          </p:nvSpPr>
          <p:spPr>
            <a:xfrm>
              <a:off x="6464567" y="67449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06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12FDB9-0542-47C7-ABA0-B04664F4F5C3}"/>
                </a:ext>
              </a:extLst>
            </p:cNvPr>
            <p:cNvSpPr txBox="1"/>
            <p:nvPr/>
          </p:nvSpPr>
          <p:spPr>
            <a:xfrm>
              <a:off x="7837009" y="647344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المشروع</a:t>
              </a:r>
              <a:endParaRPr lang="en-US" sz="2000" b="1" dirty="0">
                <a:solidFill>
                  <a:srgbClr val="FF505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" name="Graphic 3" descr="Pie chart">
              <a:extLst>
                <a:ext uri="{FF2B5EF4-FFF2-40B4-BE49-F238E27FC236}">
                  <a16:creationId xmlns:a16="http://schemas.microsoft.com/office/drawing/2014/main" id="{868CC3A8-0719-497B-955D-D67E77ADD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42016" y="674496"/>
              <a:ext cx="365760" cy="36576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E49F43-3A50-49D6-8DCF-0321683B4B15}"/>
              </a:ext>
            </a:extLst>
          </p:cNvPr>
          <p:cNvGrpSpPr/>
          <p:nvPr/>
        </p:nvGrpSpPr>
        <p:grpSpPr>
          <a:xfrm>
            <a:off x="1546456" y="1228086"/>
            <a:ext cx="3847232" cy="1395722"/>
            <a:chOff x="1546456" y="1228086"/>
            <a:chExt cx="3847232" cy="1395722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00C9D56-18D1-4C26-9E8E-724BCF82CFF9}"/>
                </a:ext>
              </a:extLst>
            </p:cNvPr>
            <p:cNvSpPr/>
            <p:nvPr/>
          </p:nvSpPr>
          <p:spPr>
            <a:xfrm rot="429712">
              <a:off x="1639303" y="122808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DF59B71-8F84-40A0-94DC-84DD2C558A68}"/>
                </a:ext>
              </a:extLst>
            </p:cNvPr>
            <p:cNvSpPr/>
            <p:nvPr/>
          </p:nvSpPr>
          <p:spPr>
            <a:xfrm>
              <a:off x="1546456" y="1366928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9F59E8D-C558-41D3-A7A2-4405783F043D}"/>
                </a:ext>
              </a:extLst>
            </p:cNvPr>
            <p:cNvSpPr/>
            <p:nvPr/>
          </p:nvSpPr>
          <p:spPr>
            <a:xfrm>
              <a:off x="4136807" y="1366928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8023591-A286-454C-A314-6733EF776E25}"/>
                </a:ext>
              </a:extLst>
            </p:cNvPr>
            <p:cNvSpPr/>
            <p:nvPr/>
          </p:nvSpPr>
          <p:spPr>
            <a:xfrm>
              <a:off x="4297832" y="1527953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1D003-639E-4953-9AA1-F041155C4997}"/>
                </a:ext>
              </a:extLst>
            </p:cNvPr>
            <p:cNvSpPr txBox="1"/>
            <p:nvPr/>
          </p:nvSpPr>
          <p:spPr>
            <a:xfrm>
              <a:off x="4307574" y="1588637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23E3E9-1291-44AC-A785-86FC3D0B22A8}"/>
                </a:ext>
              </a:extLst>
            </p:cNvPr>
            <p:cNvSpPr txBox="1"/>
            <p:nvPr/>
          </p:nvSpPr>
          <p:spPr>
            <a:xfrm>
              <a:off x="4358847" y="1816452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05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275947-8728-47AD-9556-9A062B597CD7}"/>
                </a:ext>
              </a:extLst>
            </p:cNvPr>
            <p:cNvSpPr txBox="1"/>
            <p:nvPr/>
          </p:nvSpPr>
          <p:spPr>
            <a:xfrm>
              <a:off x="1930726" y="1725534"/>
              <a:ext cx="1756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إنشاء رسومات ثنائية الابعاد</a:t>
              </a:r>
              <a:endParaRPr lang="en-US" sz="2000" b="1" dirty="0">
                <a:solidFill>
                  <a:srgbClr val="0080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9" name="Graphic 68" descr="Single gear">
              <a:extLst>
                <a:ext uri="{FF2B5EF4-FFF2-40B4-BE49-F238E27FC236}">
                  <a16:creationId xmlns:a16="http://schemas.microsoft.com/office/drawing/2014/main" id="{C476777B-AF55-4CB0-806E-84DA19E03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7093" y="1896252"/>
              <a:ext cx="365760" cy="36576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2D6D64-672D-4EBE-9F9F-F7C90DEAE2D4}"/>
              </a:ext>
            </a:extLst>
          </p:cNvPr>
          <p:cNvGrpSpPr/>
          <p:nvPr/>
        </p:nvGrpSpPr>
        <p:grpSpPr>
          <a:xfrm>
            <a:off x="6232543" y="2144676"/>
            <a:ext cx="3877740" cy="1430411"/>
            <a:chOff x="6232543" y="2144676"/>
            <a:chExt cx="3877740" cy="1430411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57A53A1-0044-4B09-AEDE-31879FF5B15D}"/>
                </a:ext>
              </a:extLst>
            </p:cNvPr>
            <p:cNvSpPr/>
            <p:nvPr/>
          </p:nvSpPr>
          <p:spPr>
            <a:xfrm rot="21164160">
              <a:off x="6823073" y="214467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962BC0E-C21C-4A24-9037-A1300FBB7696}"/>
                </a:ext>
              </a:extLst>
            </p:cNvPr>
            <p:cNvSpPr/>
            <p:nvPr/>
          </p:nvSpPr>
          <p:spPr>
            <a:xfrm>
              <a:off x="6232543" y="2318207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5C3396E-5C6B-41B6-848C-159F44D50BC7}"/>
                </a:ext>
              </a:extLst>
            </p:cNvPr>
            <p:cNvSpPr/>
            <p:nvPr/>
          </p:nvSpPr>
          <p:spPr>
            <a:xfrm>
              <a:off x="6268379" y="2318207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147959C-BDC8-4B06-B485-BF60B7D0F277}"/>
                </a:ext>
              </a:extLst>
            </p:cNvPr>
            <p:cNvSpPr/>
            <p:nvPr/>
          </p:nvSpPr>
          <p:spPr>
            <a:xfrm>
              <a:off x="6429404" y="2479232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27524A-60F0-4D46-980C-4576232E4C45}"/>
                </a:ext>
              </a:extLst>
            </p:cNvPr>
            <p:cNvSpPr txBox="1"/>
            <p:nvPr/>
          </p:nvSpPr>
          <p:spPr>
            <a:xfrm>
              <a:off x="6439146" y="2539916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1DBE2E-809B-4613-BF53-21A5A8EBEF8C}"/>
                </a:ext>
              </a:extLst>
            </p:cNvPr>
            <p:cNvSpPr txBox="1"/>
            <p:nvPr/>
          </p:nvSpPr>
          <p:spPr>
            <a:xfrm>
              <a:off x="6490419" y="2767731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D4BDBF-2D72-402B-B8C5-F6348F9E4232}"/>
                </a:ext>
              </a:extLst>
            </p:cNvPr>
            <p:cNvSpPr txBox="1"/>
            <p:nvPr/>
          </p:nvSpPr>
          <p:spPr>
            <a:xfrm>
              <a:off x="7743213" y="2835081"/>
              <a:ext cx="2367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تنقيح الصور</a:t>
              </a:r>
              <a:endParaRPr lang="en-US" sz="2000" b="1" dirty="0">
                <a:solidFill>
                  <a:srgbClr val="006666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Head with gears">
              <a:extLst>
                <a:ext uri="{FF2B5EF4-FFF2-40B4-BE49-F238E27FC236}">
                  <a16:creationId xmlns:a16="http://schemas.microsoft.com/office/drawing/2014/main" id="{B1DC9FDE-A3FE-41EE-B3FA-E9B4B68F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69139" y="2832780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F97FD-7E50-41F6-94D6-47EE1E3AB293}"/>
              </a:ext>
            </a:extLst>
          </p:cNvPr>
          <p:cNvGrpSpPr/>
          <p:nvPr/>
        </p:nvGrpSpPr>
        <p:grpSpPr>
          <a:xfrm>
            <a:off x="1546456" y="3121698"/>
            <a:ext cx="3847232" cy="1407856"/>
            <a:chOff x="1546456" y="3121698"/>
            <a:chExt cx="3847232" cy="140785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7FB4E2C-E97C-4AD0-8E29-D6AF35E5FAE3}"/>
                </a:ext>
              </a:extLst>
            </p:cNvPr>
            <p:cNvSpPr/>
            <p:nvPr/>
          </p:nvSpPr>
          <p:spPr>
            <a:xfrm rot="429712">
              <a:off x="1639303" y="312169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12E983-9871-4A99-8541-B41C31563BE9}"/>
                </a:ext>
              </a:extLst>
            </p:cNvPr>
            <p:cNvSpPr/>
            <p:nvPr/>
          </p:nvSpPr>
          <p:spPr>
            <a:xfrm>
              <a:off x="1546456" y="3272674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CC332A-E19C-410A-B06F-C2D540ABF0F9}"/>
                </a:ext>
              </a:extLst>
            </p:cNvPr>
            <p:cNvSpPr/>
            <p:nvPr/>
          </p:nvSpPr>
          <p:spPr>
            <a:xfrm>
              <a:off x="4136807" y="3272674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33CC"/>
                </a:gs>
                <a:gs pos="100000">
                  <a:srgbClr val="FF00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E83A19-FF44-4F45-BB27-9C6E604D4C35}"/>
                </a:ext>
              </a:extLst>
            </p:cNvPr>
            <p:cNvSpPr/>
            <p:nvPr/>
          </p:nvSpPr>
          <p:spPr>
            <a:xfrm>
              <a:off x="4297832" y="3433699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74812-A39A-4698-94F3-097184D3F798}"/>
                </a:ext>
              </a:extLst>
            </p:cNvPr>
            <p:cNvSpPr txBox="1"/>
            <p:nvPr/>
          </p:nvSpPr>
          <p:spPr>
            <a:xfrm>
              <a:off x="4307574" y="3494383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E8524D-8D49-4749-848A-B0A9E608F5D2}"/>
                </a:ext>
              </a:extLst>
            </p:cNvPr>
            <p:cNvSpPr txBox="1"/>
            <p:nvPr/>
          </p:nvSpPr>
          <p:spPr>
            <a:xfrm>
              <a:off x="4358847" y="3722198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C6D87-5C43-4ABA-AE8C-36805B7F44D5}"/>
                </a:ext>
              </a:extLst>
            </p:cNvPr>
            <p:cNvSpPr txBox="1"/>
            <p:nvPr/>
          </p:nvSpPr>
          <p:spPr>
            <a:xfrm>
              <a:off x="1814848" y="3762385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تحرير الصور</a:t>
              </a:r>
              <a:endParaRPr lang="en-US" sz="2000" b="1" dirty="0">
                <a:solidFill>
                  <a:srgbClr val="FF2AB9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Bank">
              <a:extLst>
                <a:ext uri="{FF2B5EF4-FFF2-40B4-BE49-F238E27FC236}">
                  <a16:creationId xmlns:a16="http://schemas.microsoft.com/office/drawing/2014/main" id="{6B6CF4D0-4178-4CB0-8C36-200B9F42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6313" y="3746045"/>
              <a:ext cx="365760" cy="3657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1485D-E666-4762-8FE5-29DC2DB8E5EE}"/>
              </a:ext>
            </a:extLst>
          </p:cNvPr>
          <p:cNvGrpSpPr/>
          <p:nvPr/>
        </p:nvGrpSpPr>
        <p:grpSpPr>
          <a:xfrm>
            <a:off x="6196707" y="4196425"/>
            <a:ext cx="3847232" cy="1471897"/>
            <a:chOff x="6196707" y="4196425"/>
            <a:chExt cx="3847232" cy="1471897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2634514-9190-4B04-B669-4874F79A0BC9}"/>
                </a:ext>
              </a:extLst>
            </p:cNvPr>
            <p:cNvSpPr/>
            <p:nvPr/>
          </p:nvSpPr>
          <p:spPr>
            <a:xfrm rot="21164160">
              <a:off x="6798549" y="4196425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B61648A-9927-4F33-A3D8-9BCF323A3E50}"/>
                </a:ext>
              </a:extLst>
            </p:cNvPr>
            <p:cNvSpPr/>
            <p:nvPr/>
          </p:nvSpPr>
          <p:spPr>
            <a:xfrm>
              <a:off x="6196707" y="441144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E2B9244-B060-49E3-BFBF-5054353E6E17}"/>
                </a:ext>
              </a:extLst>
            </p:cNvPr>
            <p:cNvSpPr/>
            <p:nvPr/>
          </p:nvSpPr>
          <p:spPr>
            <a:xfrm>
              <a:off x="6232543" y="441144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99FF"/>
                </a:gs>
                <a:gs pos="100000">
                  <a:srgbClr val="0033C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63F0F05-4353-4A60-87B1-A53FAD941621}"/>
                </a:ext>
              </a:extLst>
            </p:cNvPr>
            <p:cNvSpPr/>
            <p:nvPr/>
          </p:nvSpPr>
          <p:spPr>
            <a:xfrm>
              <a:off x="6393568" y="457246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18754E-AC1D-4730-AC50-31DD842F521B}"/>
                </a:ext>
              </a:extLst>
            </p:cNvPr>
            <p:cNvSpPr txBox="1"/>
            <p:nvPr/>
          </p:nvSpPr>
          <p:spPr>
            <a:xfrm>
              <a:off x="6403310" y="463315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8F4C11-499E-479B-BC9D-951339A6A76A}"/>
                </a:ext>
              </a:extLst>
            </p:cNvPr>
            <p:cNvSpPr txBox="1"/>
            <p:nvPr/>
          </p:nvSpPr>
          <p:spPr>
            <a:xfrm>
              <a:off x="6454583" y="486096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FD0F0-0E6E-40A0-9CA1-B4603886E88E}"/>
                </a:ext>
              </a:extLst>
            </p:cNvPr>
            <p:cNvSpPr txBox="1"/>
            <p:nvPr/>
          </p:nvSpPr>
          <p:spPr>
            <a:xfrm>
              <a:off x="7910866" y="4834859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الطبقات</a:t>
              </a:r>
              <a:endParaRPr lang="en-US" sz="20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0" name="Graphic 129" descr="Open folder">
              <a:extLst>
                <a:ext uri="{FF2B5EF4-FFF2-40B4-BE49-F238E27FC236}">
                  <a16:creationId xmlns:a16="http://schemas.microsoft.com/office/drawing/2014/main" id="{97F71CF0-4558-447F-A321-7D7291F7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73973" y="4885672"/>
              <a:ext cx="365760" cy="365760"/>
            </a:xfrm>
            <a:prstGeom prst="rect">
              <a:avLst/>
            </a:prstGeom>
          </p:spPr>
        </p:pic>
      </p:grpSp>
      <p:pic>
        <p:nvPicPr>
          <p:cNvPr id="132" name="Graphic 131" descr="Walk">
            <a:extLst>
              <a:ext uri="{FF2B5EF4-FFF2-40B4-BE49-F238E27FC236}">
                <a16:creationId xmlns:a16="http://schemas.microsoft.com/office/drawing/2014/main" id="{B8658B34-5FA2-4ADD-9CAA-32347045EB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84667" y="5047733"/>
            <a:ext cx="702361" cy="702361"/>
          </a:xfrm>
          <a:prstGeom prst="rect">
            <a:avLst/>
          </a:prstGeom>
        </p:spPr>
      </p:pic>
      <p:cxnSp>
        <p:nvCxnSpPr>
          <p:cNvPr id="2" name="رابط كسهم مستقيم 1">
            <a:extLst>
              <a:ext uri="{FF2B5EF4-FFF2-40B4-BE49-F238E27FC236}">
                <a16:creationId xmlns:a16="http://schemas.microsoft.com/office/drawing/2014/main" id="{EDBF5451-E7FA-840C-88AD-2C995F2DBA81}"/>
              </a:ext>
            </a:extLst>
          </p:cNvPr>
          <p:cNvCxnSpPr>
            <a:cxnSpLocks/>
          </p:cNvCxnSpPr>
          <p:nvPr/>
        </p:nvCxnSpPr>
        <p:spPr>
          <a:xfrm flipH="1">
            <a:off x="9802426" y="3067037"/>
            <a:ext cx="1079238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>
            <a:extLst>
              <a:ext uri="{FF2B5EF4-FFF2-40B4-BE49-F238E27FC236}">
                <a16:creationId xmlns:a16="http://schemas.microsoft.com/office/drawing/2014/main" id="{03D1D181-988C-F5EE-ABC4-FADC9101F9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CE7E203B-81AF-F9EC-D660-1FE35EEC35C0}"/>
              </a:ext>
            </a:extLst>
          </p:cNvPr>
          <p:cNvSpPr/>
          <p:nvPr/>
        </p:nvSpPr>
        <p:spPr>
          <a:xfrm>
            <a:off x="6241377" y="4387843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1B835CB-CC7E-0F36-2A6D-7E94B024B19D}"/>
              </a:ext>
            </a:extLst>
          </p:cNvPr>
          <p:cNvSpPr/>
          <p:nvPr/>
        </p:nvSpPr>
        <p:spPr>
          <a:xfrm>
            <a:off x="4162175" y="3233878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904929F4-BAA8-A0BF-81CE-87F39AEA9CA7}"/>
              </a:ext>
            </a:extLst>
          </p:cNvPr>
          <p:cNvSpPr/>
          <p:nvPr/>
        </p:nvSpPr>
        <p:spPr>
          <a:xfrm>
            <a:off x="4152007" y="5124310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8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3446464"/>
            <a:ext cx="12203151" cy="342900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47B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8" name="Google Shape;332;p28">
            <a:extLst>
              <a:ext uri="{FF2B5EF4-FFF2-40B4-BE49-F238E27FC236}">
                <a16:creationId xmlns:a16="http://schemas.microsoft.com/office/drawing/2014/main" id="{A5F88C0D-2BD7-4CE2-BA34-337AC2A4FA3D}"/>
              </a:ext>
            </a:extLst>
          </p:cNvPr>
          <p:cNvSpPr txBox="1">
            <a:spLocks/>
          </p:cNvSpPr>
          <p:nvPr/>
        </p:nvSpPr>
        <p:spPr>
          <a:xfrm>
            <a:off x="2813538" y="2622620"/>
            <a:ext cx="5583861" cy="278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lang="ar-SA" sz="5400" kern="0" noProof="0" dirty="0">
                <a:solidFill>
                  <a:srgbClr val="C00000"/>
                </a:solidFill>
              </a:rPr>
              <a:t>الدرس الرابع </a:t>
            </a:r>
            <a:b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sym typeface="Pangolin"/>
              </a:rPr>
            </a:br>
            <a: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sym typeface="Pangolin"/>
              </a:rPr>
              <a:t>تنقيح الصور  </a:t>
            </a:r>
            <a:b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sym typeface="Pangolin"/>
              </a:rPr>
            </a:br>
            <a:endParaRPr kumimoji="0" lang="ar-SA" sz="5400" b="1" i="0" u="none" strike="noStrike" kern="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ACD374D-BB85-494E-A436-6E71301C9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90" y="246496"/>
            <a:ext cx="2218517" cy="221851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1DC1EEE-2E8C-AA59-2A07-F27798F8B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6167579"/>
            <a:ext cx="12203151" cy="707886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BB5C0B08-132C-484D-97E8-6A5DCF27A5C6}"/>
              </a:ext>
            </a:extLst>
          </p:cNvPr>
          <p:cNvGrpSpPr/>
          <p:nvPr/>
        </p:nvGrpSpPr>
        <p:grpSpPr>
          <a:xfrm>
            <a:off x="8621151" y="236882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DFD3D6EF-327B-4522-AAA2-BB7EEF783F0E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2" name="مستطيل: زوايا علوية مستديرة 11">
              <a:extLst>
                <a:ext uri="{FF2B5EF4-FFF2-40B4-BE49-F238E27FC236}">
                  <a16:creationId xmlns:a16="http://schemas.microsoft.com/office/drawing/2014/main" id="{15D12198-4031-4BC5-B7D5-D644AC3E3753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659035B-22A3-43CE-8971-D3E679E5D8C7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مراجعة الدرس السابق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F0554E6-F758-4B5A-A7AD-F7B9C1475D03}"/>
              </a:ext>
            </a:extLst>
          </p:cNvPr>
          <p:cNvGrpSpPr/>
          <p:nvPr/>
        </p:nvGrpSpPr>
        <p:grpSpPr>
          <a:xfrm>
            <a:off x="5460244" y="222660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D81CB3C9-1972-49AC-8F56-AFB9473548FE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مستطيل: زوايا علوية مستديرة 18">
              <a:extLst>
                <a:ext uri="{FF2B5EF4-FFF2-40B4-BE49-F238E27FC236}">
                  <a16:creationId xmlns:a16="http://schemas.microsoft.com/office/drawing/2014/main" id="{222E153C-4BC7-436F-AA5F-6B6CCAEA3415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B2B4C4F-EBAD-4C02-99E5-6ADF8B593E00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تحرير الصور </a:t>
              </a:r>
            </a:p>
          </p:txBody>
        </p:sp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2B80821-62B4-4FC7-8D86-1C53E14650CC}"/>
              </a:ext>
            </a:extLst>
          </p:cNvPr>
          <p:cNvSpPr/>
          <p:nvPr/>
        </p:nvSpPr>
        <p:spPr>
          <a:xfrm>
            <a:off x="2242701" y="1390455"/>
            <a:ext cx="10001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u="sng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- ما هي الأداة المستخدمة في تغيير التدرج اللوني في الصورة التالية ؟ </a:t>
            </a:r>
            <a:r>
              <a:rPr lang="ar-SA" sz="2800" b="0" u="sng" cap="none" spc="0" dirty="0">
                <a:ln w="0"/>
                <a:solidFill>
                  <a:srgbClr val="0099A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وكيف يمكن عمل ذلك؟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C8299DD-A1F0-43E5-BE52-1DD407E2B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0609" r="18572" b="16337"/>
          <a:stretch/>
        </p:blipFill>
        <p:spPr>
          <a:xfrm>
            <a:off x="174617" y="2233947"/>
            <a:ext cx="5921383" cy="408369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B9753F5-B5BE-406D-85DA-4FA6411D6E03}"/>
              </a:ext>
            </a:extLst>
          </p:cNvPr>
          <p:cNvSpPr/>
          <p:nvPr/>
        </p:nvSpPr>
        <p:spPr>
          <a:xfrm>
            <a:off x="4576768" y="5722441"/>
            <a:ext cx="7072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قبل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042E9E-6593-4EE1-84D3-F605C96CE1CC}"/>
              </a:ext>
            </a:extLst>
          </p:cNvPr>
          <p:cNvSpPr/>
          <p:nvPr/>
        </p:nvSpPr>
        <p:spPr>
          <a:xfrm>
            <a:off x="1584009" y="5722441"/>
            <a:ext cx="684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بعد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1B522DF3-E621-4153-AA40-D67CA1BFF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943719"/>
              </p:ext>
            </p:extLst>
          </p:nvPr>
        </p:nvGraphicFramePr>
        <p:xfrm>
          <a:off x="6792686" y="2209890"/>
          <a:ext cx="4961792" cy="408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مستطيل 23">
            <a:extLst>
              <a:ext uri="{FF2B5EF4-FFF2-40B4-BE49-F238E27FC236}">
                <a16:creationId xmlns:a16="http://schemas.microsoft.com/office/drawing/2014/main" id="{3CB240E3-0917-4946-B7EE-CDAC44153A14}"/>
              </a:ext>
            </a:extLst>
          </p:cNvPr>
          <p:cNvSpPr/>
          <p:nvPr/>
        </p:nvSpPr>
        <p:spPr>
          <a:xfrm>
            <a:off x="6907990" y="4804288"/>
            <a:ext cx="189117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D8C273D-4E17-D4FE-3657-2985981F73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7728182" y="4921297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384032" y="1014884"/>
            <a:ext cx="5393733" cy="4411226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F4701C4-4090-30EC-BEAD-8970BEDB44F2}"/>
              </a:ext>
            </a:extLst>
          </p:cNvPr>
          <p:cNvGrpSpPr/>
          <p:nvPr/>
        </p:nvGrpSpPr>
        <p:grpSpPr>
          <a:xfrm>
            <a:off x="384458" y="1014884"/>
            <a:ext cx="5781396" cy="3812444"/>
            <a:chOff x="444380" y="1401240"/>
            <a:chExt cx="5781396" cy="38124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444380" y="1401240"/>
              <a:ext cx="53937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200" b="1" dirty="0">
                  <a:solidFill>
                    <a:schemeClr val="accent2"/>
                  </a:solidFill>
                  <a:cs typeface="Fanan" pitchFamily="2" charset="-78"/>
                </a:rPr>
                <a:t>إزالة انحناءات الصورة وتسوية الحواف وتصحيح الانحرافات.</a:t>
              </a:r>
              <a:endParaRPr lang="en-GB" sz="3200" b="1" dirty="0">
                <a:solidFill>
                  <a:schemeClr val="accent2"/>
                </a:solidFill>
                <a:cs typeface="Fana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444380" y="2753174"/>
              <a:ext cx="5393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200" b="1" dirty="0">
                  <a:solidFill>
                    <a:schemeClr val="accent4"/>
                  </a:solidFill>
                  <a:cs typeface="Fanan" pitchFamily="2" charset="-78"/>
                </a:rPr>
                <a:t>استخدام أداة فرشاة المعالجة على الصورة</a:t>
              </a:r>
              <a:endParaRPr lang="en-GB" sz="3200" b="1" dirty="0">
                <a:solidFill>
                  <a:schemeClr val="accent4"/>
                </a:solidFill>
                <a:cs typeface="Fanan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978569" y="3719226"/>
              <a:ext cx="482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200" b="1" dirty="0">
                  <a:solidFill>
                    <a:schemeClr val="accent5"/>
                  </a:solidFill>
                  <a:cs typeface="Fanan" pitchFamily="2" charset="-78"/>
                </a:rPr>
                <a:t>استخدام أداة ختم النسخ على الصورة</a:t>
              </a:r>
              <a:endParaRPr lang="en-GB" sz="3200" b="1" dirty="0">
                <a:solidFill>
                  <a:schemeClr val="accent5"/>
                </a:solidFill>
                <a:cs typeface="Fanan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712364" y="1625111"/>
              <a:ext cx="506367" cy="506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1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683845" y="2792377"/>
              <a:ext cx="506367" cy="5063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2</a:t>
              </a:r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717164" y="3756853"/>
              <a:ext cx="506367" cy="506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3</a:t>
              </a:r>
              <a:endParaRPr lang="en-US" b="1" dirty="0"/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A865E12D-6CFE-4B9F-8C6A-1C6FCCD5D33A}"/>
                </a:ext>
              </a:extLst>
            </p:cNvPr>
            <p:cNvSpPr txBox="1"/>
            <p:nvPr/>
          </p:nvSpPr>
          <p:spPr>
            <a:xfrm>
              <a:off x="980814" y="4628909"/>
              <a:ext cx="482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200" b="1" dirty="0">
                  <a:solidFill>
                    <a:schemeClr val="accent6"/>
                  </a:solidFill>
                  <a:cs typeface="Fanan" pitchFamily="2" charset="-78"/>
                </a:rPr>
                <a:t>استخدام أداة التحديد على الصورة </a:t>
              </a:r>
              <a:endParaRPr lang="en-GB" sz="3200" b="1" dirty="0">
                <a:solidFill>
                  <a:schemeClr val="accent6"/>
                </a:solidFill>
                <a:cs typeface="Fanan" pitchFamily="2" charset="-78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852AEB12-5B36-4A94-9CF2-AA9FF0CDA3A8}"/>
                </a:ext>
              </a:extLst>
            </p:cNvPr>
            <p:cNvSpPr/>
            <p:nvPr/>
          </p:nvSpPr>
          <p:spPr>
            <a:xfrm>
              <a:off x="5719409" y="4666536"/>
              <a:ext cx="506367" cy="5063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4</a:t>
              </a:r>
              <a:endParaRPr lang="en-US" b="1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90A7DEA-B19D-5EE5-218C-25A1C56B1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4D86B71E-54B2-570F-5E03-628BA97A9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6702" y="5251311"/>
            <a:ext cx="12203151" cy="1624154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82AE1592-C1B1-3371-43A4-49B73B53DA90}"/>
              </a:ext>
            </a:extLst>
          </p:cNvPr>
          <p:cNvSpPr/>
          <p:nvPr/>
        </p:nvSpPr>
        <p:spPr>
          <a:xfrm>
            <a:off x="6727235" y="1629273"/>
            <a:ext cx="4701760" cy="202875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cs typeface="Fanan" pitchFamily="2" charset="-78"/>
              </a:rPr>
              <a:t>أهداف الدرس الرابع</a:t>
            </a:r>
          </a:p>
          <a:p>
            <a:pPr algn="ctr"/>
            <a:r>
              <a:rPr lang="ar-SA" sz="4000" b="1" u="sng" dirty="0">
                <a:solidFill>
                  <a:schemeClr val="accent1"/>
                </a:solidFill>
                <a:cs typeface="Fanan" pitchFamily="2" charset="-78"/>
              </a:rPr>
              <a:t>الجزء الأول</a:t>
            </a:r>
          </a:p>
        </p:txBody>
      </p:sp>
    </p:spTree>
    <p:extLst>
      <p:ext uri="{BB962C8B-B14F-4D97-AF65-F5344CB8AC3E}">
        <p14:creationId xmlns:p14="http://schemas.microsoft.com/office/powerpoint/2010/main" val="53002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129495"/>
            <a:ext cx="12203151" cy="72639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62763" y="379422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200" b="1" dirty="0">
                <a:solidFill>
                  <a:schemeClr val="bg1"/>
                </a:solidFill>
                <a:cs typeface="Fanan" pitchFamily="2" charset="-78"/>
              </a:rPr>
              <a:t>إزالة انحناءات الصورة وتسوية الحواف وتصحيح الانحرافات:</a:t>
            </a:r>
            <a:endParaRPr lang="en-GB" sz="32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12846F8-2740-41FF-BDC2-8F3452912416}"/>
              </a:ext>
            </a:extLst>
          </p:cNvPr>
          <p:cNvSpPr/>
          <p:nvPr/>
        </p:nvSpPr>
        <p:spPr>
          <a:xfrm>
            <a:off x="5541220" y="994656"/>
            <a:ext cx="64860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3200" dirty="0">
                <a:ln w="0"/>
                <a:cs typeface="Fanan" pitchFamily="2" charset="-78"/>
              </a:rPr>
              <a:t>- يتيح لك هذه الخيار جعل الصورة </a:t>
            </a:r>
            <a:r>
              <a:rPr lang="ar-SA" sz="3200" dirty="0">
                <a:ln w="0"/>
                <a:solidFill>
                  <a:srgbClr val="FF0000"/>
                </a:solidFill>
                <a:cs typeface="Fanan" pitchFamily="2" charset="-78"/>
              </a:rPr>
              <a:t>بشكل غير مائل.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F3323B4-4139-422B-BDB3-606E41F99CE1}"/>
              </a:ext>
            </a:extLst>
          </p:cNvPr>
          <p:cNvSpPr txBox="1"/>
          <p:nvPr/>
        </p:nvSpPr>
        <p:spPr>
          <a:xfrm>
            <a:off x="1650158" y="1572888"/>
            <a:ext cx="10541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n w="0"/>
                <a:cs typeface="Fanan" pitchFamily="2" charset="-78"/>
              </a:rPr>
              <a:t>  - </a:t>
            </a:r>
            <a:r>
              <a:rPr lang="ar-SA" sz="3200" dirty="0">
                <a:ln w="0"/>
                <a:solidFill>
                  <a:srgbClr val="00B050"/>
                </a:solidFill>
                <a:cs typeface="Fanan" pitchFamily="2" charset="-78"/>
              </a:rPr>
              <a:t>الإطار المائل </a:t>
            </a:r>
            <a:r>
              <a:rPr lang="ar-SA" sz="3200" dirty="0">
                <a:ln w="0"/>
                <a:cs typeface="Fanan" pitchFamily="2" charset="-78"/>
              </a:rPr>
              <a:t>ممكن يشكل </a:t>
            </a:r>
            <a:r>
              <a:rPr lang="ar-SA" sz="3200" dirty="0">
                <a:ln w="0"/>
                <a:solidFill>
                  <a:schemeClr val="accent2"/>
                </a:solidFill>
                <a:cs typeface="Fanan" pitchFamily="2" charset="-78"/>
              </a:rPr>
              <a:t>إضافة فنية  </a:t>
            </a:r>
            <a:r>
              <a:rPr lang="ar-SA" sz="3200" dirty="0">
                <a:ln w="0"/>
                <a:cs typeface="Fanan" pitchFamily="2" charset="-78"/>
              </a:rPr>
              <a:t>للصورة في بعض الأحيان .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830F14F-3718-4C62-982C-87B14CDC5F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0057" y="2305869"/>
            <a:ext cx="9856394" cy="3978335"/>
          </a:xfrm>
          <a:prstGeom prst="rect">
            <a:avLst/>
          </a:prstGeom>
        </p:spPr>
      </p:pic>
      <p:pic>
        <p:nvPicPr>
          <p:cNvPr id="5" name="Picture 4" descr="تحميل برنامج جيمب Gimp 2020 لمعالجة الصور للكمبيوتر والموبايل - برامج بلس">
            <a:extLst>
              <a:ext uri="{FF2B5EF4-FFF2-40B4-BE49-F238E27FC236}">
                <a16:creationId xmlns:a16="http://schemas.microsoft.com/office/drawing/2014/main" id="{AE2770E9-A2E4-60A7-48D7-381EEE16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>
            <a:fillRect/>
          </a:stretch>
        </p:blipFill>
        <p:spPr bwMode="auto">
          <a:xfrm>
            <a:off x="-11150" y="95495"/>
            <a:ext cx="1118163" cy="6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426170"/>
            <a:ext cx="12203151" cy="43183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b="1" dirty="0">
                <a:solidFill>
                  <a:schemeClr val="bg1"/>
                </a:solidFill>
                <a:cs typeface="Fanan" pitchFamily="2" charset="-78"/>
              </a:rPr>
              <a:t>استخدام أداة فرشاة المعالجة على الصورة : 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52FD29D-9806-438D-8EFE-7FBE96874CFD}"/>
              </a:ext>
            </a:extLst>
          </p:cNvPr>
          <p:cNvSpPr/>
          <p:nvPr/>
        </p:nvSpPr>
        <p:spPr>
          <a:xfrm>
            <a:off x="2712058" y="972028"/>
            <a:ext cx="92818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ln w="0"/>
                <a:cs typeface="Fanan" pitchFamily="2" charset="-78"/>
              </a:rPr>
              <a:t>-</a:t>
            </a:r>
            <a:r>
              <a:rPr lang="ar-SA" sz="3200" dirty="0">
                <a:ln w="0"/>
                <a:solidFill>
                  <a:srgbClr val="FF0000"/>
                </a:solidFill>
                <a:cs typeface="Fanan" pitchFamily="2" charset="-78"/>
              </a:rPr>
              <a:t> </a:t>
            </a:r>
            <a:r>
              <a:rPr lang="ar-SA" sz="3200" dirty="0">
                <a:ln w="0"/>
                <a:cs typeface="Fanan" pitchFamily="2" charset="-78"/>
              </a:rPr>
              <a:t>يمكن استخدام هذه الأداة </a:t>
            </a:r>
            <a:r>
              <a:rPr lang="ar-EG" sz="3200" dirty="0">
                <a:solidFill>
                  <a:srgbClr val="FFC000"/>
                </a:solidFill>
                <a:cs typeface="Fanan" pitchFamily="2" charset="-78"/>
              </a:rPr>
              <a:t>لإزالة البقع وال</a:t>
            </a:r>
            <a:r>
              <a:rPr lang="ar-SA" sz="3200" dirty="0">
                <a:solidFill>
                  <a:srgbClr val="FFC000"/>
                </a:solidFill>
                <a:cs typeface="Fanan" pitchFamily="2" charset="-78"/>
              </a:rPr>
              <a:t>ن</a:t>
            </a:r>
            <a:r>
              <a:rPr lang="ar-EG" sz="3200" dirty="0">
                <a:solidFill>
                  <a:srgbClr val="FFC000"/>
                </a:solidFill>
                <a:cs typeface="Fanan" pitchFamily="2" charset="-78"/>
              </a:rPr>
              <a:t>قاط </a:t>
            </a:r>
            <a:r>
              <a:rPr lang="ar-EG" sz="3200" dirty="0">
                <a:solidFill>
                  <a:prstClr val="black"/>
                </a:solidFill>
                <a:cs typeface="Fanan" pitchFamily="2" charset="-78"/>
              </a:rPr>
              <a:t>التي </a:t>
            </a:r>
            <a:r>
              <a:rPr lang="ar-EG" sz="3200" dirty="0">
                <a:solidFill>
                  <a:schemeClr val="accent3"/>
                </a:solidFill>
                <a:cs typeface="Fanan" pitchFamily="2" charset="-78"/>
              </a:rPr>
              <a:t>تشوه الصورة</a:t>
            </a:r>
            <a:r>
              <a:rPr lang="ar-SA" sz="3200" dirty="0">
                <a:solidFill>
                  <a:prstClr val="black"/>
                </a:solidFill>
                <a:cs typeface="Fanan" pitchFamily="2" charset="-78"/>
              </a:rPr>
              <a:t>.</a:t>
            </a:r>
            <a:endParaRPr lang="ar-SA" sz="3200" dirty="0">
              <a:ln w="0"/>
              <a:solidFill>
                <a:srgbClr val="FF0000"/>
              </a:solidFill>
              <a:cs typeface="Fanan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42CEA1C-BB34-40EC-9DC2-1ABEF2F4183F}"/>
              </a:ext>
            </a:extLst>
          </p:cNvPr>
          <p:cNvSpPr/>
          <p:nvPr/>
        </p:nvSpPr>
        <p:spPr>
          <a:xfrm>
            <a:off x="915198" y="1670776"/>
            <a:ext cx="11078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cs typeface="Fanan" pitchFamily="2" charset="-78"/>
              </a:rPr>
              <a:t>- تتيح لك هذه الأداة خيار </a:t>
            </a:r>
            <a:r>
              <a:rPr lang="ar-SA" sz="3200" dirty="0">
                <a:ln w="0"/>
                <a:solidFill>
                  <a:srgbClr val="00B0F0"/>
                </a:solidFill>
                <a:cs typeface="Fanan" pitchFamily="2" charset="-78"/>
              </a:rPr>
              <a:t>إزالة الغبار والخدوش </a:t>
            </a:r>
            <a:r>
              <a:rPr lang="ar-SA" sz="3200" dirty="0">
                <a:ln w="0"/>
                <a:cs typeface="Fanan" pitchFamily="2" charset="-78"/>
              </a:rPr>
              <a:t>عن الصور القديمة التي تم </a:t>
            </a:r>
            <a:r>
              <a:rPr lang="ar-SA" sz="3200" dirty="0">
                <a:ln w="0"/>
                <a:solidFill>
                  <a:srgbClr val="6245F5"/>
                </a:solidFill>
                <a:cs typeface="Fanan" pitchFamily="2" charset="-78"/>
              </a:rPr>
              <a:t>مسحها ضوئياً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5D45C08-F220-4100-A8E8-0B809CCDFC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198" y="2329323"/>
            <a:ext cx="10561802" cy="4096846"/>
          </a:xfrm>
          <a:prstGeom prst="rect">
            <a:avLst/>
          </a:prstGeom>
        </p:spPr>
      </p:pic>
      <p:pic>
        <p:nvPicPr>
          <p:cNvPr id="2" name="Picture 4" descr="تحميل برنامج جيمب Gimp 2020 لمعالجة الصور للكمبيوتر والموبايل - برامج بلس">
            <a:extLst>
              <a:ext uri="{FF2B5EF4-FFF2-40B4-BE49-F238E27FC236}">
                <a16:creationId xmlns:a16="http://schemas.microsoft.com/office/drawing/2014/main" id="{2CA5AF47-9AEC-E7BF-928A-EA036686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>
            <a:fillRect/>
          </a:stretch>
        </p:blipFill>
        <p:spPr bwMode="auto">
          <a:xfrm>
            <a:off x="-11150" y="95495"/>
            <a:ext cx="1118163" cy="6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935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3375</TotalTime>
  <Words>468</Words>
  <Application>Microsoft Office PowerPoint</Application>
  <PresentationFormat>شاشة عريضة</PresentationFormat>
  <Paragraphs>97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Dubai</vt:lpstr>
      <vt:lpstr>Fanan</vt:lpstr>
      <vt:lpstr>Montserrat</vt:lpstr>
      <vt:lpstr>Pangolin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حسام بن الثقفي</cp:lastModifiedBy>
  <cp:revision>173</cp:revision>
  <dcterms:created xsi:type="dcterms:W3CDTF">2019-03-07T14:05:00Z</dcterms:created>
  <dcterms:modified xsi:type="dcterms:W3CDTF">2022-12-06T18:36:51Z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A9B540039A0C4AF89DCD508A6F944E71</vt:lpwstr>
  </property>
  <property fmtid="{D5CDD505-2E9C-101B-9397-08002B2CF9AE}" pid="3" name="KSOProductBuildVer">
    <vt:lpwstr>2052-11.1.0.10463</vt:lpwstr>
  </property>
</Properties>
</file>