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notesMasterIdLst>
    <p:notesMasterId r:id="rId24"/>
  </p:notesMasterIdLst>
  <p:handoutMasterIdLst>
    <p:handoutMasterId r:id="rId25"/>
  </p:handoutMasterIdLst>
  <p:sldIdLst>
    <p:sldId id="11088681" r:id="rId2"/>
    <p:sldId id="11088714" r:id="rId3"/>
    <p:sldId id="11088715" r:id="rId4"/>
    <p:sldId id="11088716" r:id="rId5"/>
    <p:sldId id="11088633" r:id="rId6"/>
    <p:sldId id="11088710" r:id="rId7"/>
    <p:sldId id="291" r:id="rId8"/>
    <p:sldId id="11088648" r:id="rId9"/>
    <p:sldId id="11088713" r:id="rId10"/>
    <p:sldId id="11088655" r:id="rId11"/>
    <p:sldId id="11088656" r:id="rId12"/>
    <p:sldId id="11088712" r:id="rId13"/>
    <p:sldId id="11088657" r:id="rId14"/>
    <p:sldId id="11088680" r:id="rId15"/>
    <p:sldId id="11088678" r:id="rId16"/>
    <p:sldId id="11088666" r:id="rId17"/>
    <p:sldId id="11088670" r:id="rId18"/>
    <p:sldId id="11088667" r:id="rId19"/>
    <p:sldId id="11088671" r:id="rId20"/>
    <p:sldId id="11088673" r:id="rId21"/>
    <p:sldId id="267" r:id="rId22"/>
    <p:sldId id="11088679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9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567"/>
    <a:srgbClr val="6245F5"/>
    <a:srgbClr val="AFA0FA"/>
    <a:srgbClr val="6A4CFF"/>
    <a:srgbClr val="4E3B85"/>
    <a:srgbClr val="0099A9"/>
    <a:srgbClr val="EA5E66"/>
    <a:srgbClr val="D45803"/>
    <a:srgbClr val="D4EFF8"/>
    <a:srgbClr val="F1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نمط فاتح 2 - تميي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2037" autoAdjust="0"/>
  </p:normalViewPr>
  <p:slideViewPr>
    <p:cSldViewPr snapToGrid="0" showGuides="1">
      <p:cViewPr varScale="1">
        <p:scale>
          <a:sx n="76" d="100"/>
          <a:sy n="76" d="100"/>
        </p:scale>
        <p:origin x="1022" y="43"/>
      </p:cViewPr>
      <p:guideLst>
        <p:guide orient="horz" pos="216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2022/12/6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BB11A41-89D6-40CC-B344-DE05BE3C8798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852AFEA5-68EA-41C8-98EF-686B9CD5E70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135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165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38A9CF-1E53-4FDE-829F-02FC483F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8D96DF6-9771-4CCD-AF1E-5BC2E601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14B88A-003B-4C50-86DA-390FDBB7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6C95EC-34F3-451D-A70C-F857F15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B7F424-7BDC-49F3-80E7-40AAB71D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5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F79017-1C4A-4FDD-BD87-B409C216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D0A923-6061-42D6-BAEE-9B799F986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0B0CFF-E2CE-45C9-96D6-84A20FEA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80228-9B4D-463F-910B-3A97A94D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1577DB-FA0E-4AC4-8818-C653CD3E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78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B142C9-ACD5-4135-B13A-61DFEF7C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B92F0B-5958-4340-B709-5DC1BC72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0CF814-404B-403B-B444-EFD2218D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F8C6E4-65C7-4AF8-ADA3-04DB101C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72A594-2799-4E0A-9C2D-E7522DC0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3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12/6/2022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4234" y="6407151"/>
            <a:ext cx="6351" cy="450851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623392" y="1892829"/>
            <a:ext cx="10945216" cy="3976688"/>
          </a:xfrm>
        </p:spPr>
        <p:txBody>
          <a:bodyPr anchor="t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10951801" y="6693359"/>
            <a:ext cx="1163515" cy="143171"/>
            <a:chOff x="5148" y="3159"/>
            <a:chExt cx="577" cy="71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4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7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90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85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60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3C918-709D-4FCE-8687-7A6D840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E9C76E-A9D6-46E7-8B6B-3E5B8F19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77C1BF-44C0-41F8-96DB-BE59DFD9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975B7E-33AD-4A23-A0A1-DCDD686C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02E3F4-2F1E-4FF5-BEF0-DFC294E1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0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8A6F4D-F8A2-4A4A-8B8A-93212375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5D2CFA-D8D1-4C2E-81E3-C3EEA63A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B7236F-5AB7-4FD0-9E45-3C02C376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EE283A-374A-45B8-945D-CA250F33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7BA4E-FB7B-4044-910C-2725A464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0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95DAC-4859-4A33-90FF-BDCE7E9A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2945A5-F18C-4133-B575-E6DF8E81C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0B1777-C922-47A8-82FC-65242D417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9FA74C-6ED0-4DFC-893E-2C7F5455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C7E3DD-B788-4878-A78B-E405D677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343837-5599-4463-BE11-64EDD4E8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4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07B607-C2E1-436E-A291-0BC2F325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AF0537-C97D-4F64-AAF8-9EF634E87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6EA2246-FA8F-4147-B87C-E52ACB0B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03BBBEE-6106-431E-9109-558E10ACF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7E8884-CDE6-4782-8DE4-0879DD85A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F19793C-EF66-4BC7-8311-0E584294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32F6DD-FABC-4116-8EFE-486307FF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2C47FFC-406C-4D9B-AEB0-85D67D7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95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FA208D-3DC9-473B-ADA7-08A35C5D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EABC16A-3C38-4BD4-B9F0-155A7E74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937007-E5C3-455C-8976-F0ED14F2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5D7D82-8C45-485B-ABD1-4090DC18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51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72D25C4-ABAB-4024-A2F5-D985F1AE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5EC9FFD-45CC-45C4-BEC6-277C9F43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B5184C4-37AD-4401-B9C1-661F64F3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4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6CB0F-AC6B-4CD1-ACD6-FFC2B85E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DADFBE-690D-435D-A478-93939DF9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A9D4C9-DB44-482C-B6BD-038D9A27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ED837F-A4EE-4127-B268-E334F047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DC4822-F70E-497A-B11F-30762087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59AEA7-7489-4002-AD99-DCD4945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0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53319C-3621-416F-9533-209E34CD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E5675ED-BE28-4CD4-8DBC-58F835829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8776C74-559A-4B76-801A-05777E0F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AED6F2-CE6E-40D5-AA0A-5C8145AD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C337C3-2987-43CA-B151-417479F7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169471-2ACF-413A-B237-80F1618E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4E986D-81D2-4E23-AE2B-A415254B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5DECB-599F-4BD9-9FFA-A2ABEA46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285C6-099E-439A-8398-E4F641058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7012-494E-46F9-98B7-80122338A741}" type="datetimeFigureOut">
              <a:rPr lang="zh-CN" altLang="en-US" smtClean="0"/>
              <a:t>2022/12/6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E44FBA-330C-4584-84D4-0BAEA5D84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0B98A9-3FF8-4F5D-8F99-7A0443844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98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Hussam_9595" TargetMode="External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0yHKQvfDf8sXZtg3UdHJsA/video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hyperlink" Target="https://t.me/Hussam_9595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pn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audio" Target="../media/audio1.wav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6.png"/><Relationship Id="rId2" Type="http://schemas.openxmlformats.org/officeDocument/2006/relationships/image" Target="../media/image5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89925" y="2126849"/>
            <a:ext cx="8089963" cy="2400657"/>
            <a:chOff x="3291768" y="-1259445"/>
            <a:chExt cx="4989822" cy="8149783"/>
          </a:xfrm>
        </p:grpSpPr>
        <p:sp>
          <p:nvSpPr>
            <p:cNvPr id="17" name="文本框 16"/>
            <p:cNvSpPr txBox="1"/>
            <p:nvPr/>
          </p:nvSpPr>
          <p:spPr>
            <a:xfrm>
              <a:off x="3535967" y="-1259445"/>
              <a:ext cx="4745623" cy="81497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  <a:t>تقنية رقمية 1-2</a:t>
              </a:r>
              <a:br>
                <a:rPr lang="ar-SA" sz="9600" dirty="0">
                  <a:latin typeface="Sakkal Majalla" panose="02000000000000000000" pitchFamily="2" charset="-78"/>
                  <a:cs typeface="Fanan" pitchFamily="2" charset="-78"/>
                </a:rPr>
              </a:br>
              <a:endParaRPr lang="zh-CN" altLang="en-US" sz="5400" dirty="0"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291768" y="1990315"/>
              <a:ext cx="4745623" cy="78028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F50005B-6367-4AFF-A327-F7D9A4C61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9591"/>
          <a:stretch/>
        </p:blipFill>
        <p:spPr>
          <a:xfrm>
            <a:off x="3792123" y="0"/>
            <a:ext cx="3681487" cy="2336572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:a16="http://schemas.microsoft.com/office/drawing/2014/main" id="{287B91DB-03C5-4FC1-B2DB-43BF61DA04EB}"/>
              </a:ext>
            </a:extLst>
          </p:cNvPr>
          <p:cNvSpPr txBox="1"/>
          <p:nvPr/>
        </p:nvSpPr>
        <p:spPr>
          <a:xfrm>
            <a:off x="1881935" y="3486923"/>
            <a:ext cx="76940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sz="4400" dirty="0">
                <a:solidFill>
                  <a:schemeClr val="accent1"/>
                </a:solidFill>
                <a:latin typeface="Sakkal Majalla" panose="02000000000000000000" pitchFamily="2" charset="-78"/>
                <a:cs typeface="Fanan" pitchFamily="2" charset="-78"/>
              </a:rPr>
              <a:t>معلم المادة / أ-حسام مساعد الثقفي </a:t>
            </a:r>
            <a:endParaRPr lang="zh-CN" altLang="en-US" sz="2000" dirty="0">
              <a:solidFill>
                <a:schemeClr val="accent1"/>
              </a:solidFill>
              <a:latin typeface="Sakkal Majalla" panose="02000000000000000000" pitchFamily="2" charset="-78"/>
              <a:ea typeface="Montserrat" panose="00000500000000000000" charset="0"/>
              <a:cs typeface="Fanan" pitchFamily="2" charset="-78"/>
            </a:endParaRPr>
          </a:p>
        </p:txBody>
      </p:sp>
      <p:pic>
        <p:nvPicPr>
          <p:cNvPr id="10" name="صورة 9" descr="Image result for telegram logo png">
            <a:hlinkClick r:id="rId4"/>
            <a:extLst>
              <a:ext uri="{FF2B5EF4-FFF2-40B4-BE49-F238E27FC236}">
                <a16:creationId xmlns:a16="http://schemas.microsoft.com/office/drawing/2014/main" id="{99277C4D-B057-49E7-8553-81ABA4F74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6" y="4449392"/>
            <a:ext cx="769441" cy="7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 descr="Image result for youtube logo png">
            <a:hlinkClick r:id="rId6"/>
            <a:extLst>
              <a:ext uri="{FF2B5EF4-FFF2-40B4-BE49-F238E27FC236}">
                <a16:creationId xmlns:a16="http://schemas.microsoft.com/office/drawing/2014/main" id="{D75897F3-000C-4AF7-8DCB-83F56E879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" t="20453" r="-1" b="14666"/>
          <a:stretch/>
        </p:blipFill>
        <p:spPr bwMode="auto">
          <a:xfrm>
            <a:off x="5154804" y="4524641"/>
            <a:ext cx="935619" cy="577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صورة 11" descr="Image result for twitter logo png">
            <a:hlinkClick r:id="rId8"/>
            <a:extLst>
              <a:ext uri="{FF2B5EF4-FFF2-40B4-BE49-F238E27FC236}">
                <a16:creationId xmlns:a16="http://schemas.microsoft.com/office/drawing/2014/main" id="{3429B1C7-D079-43E3-A0A1-869BF9D53C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16" y="4265415"/>
            <a:ext cx="1056489" cy="105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9C9049E0-6E7A-0ACB-C1B2-6216D387A33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307" b="37093"/>
          <a:stretch>
            <a:fillRect/>
          </a:stretch>
        </p:blipFill>
        <p:spPr>
          <a:xfrm>
            <a:off x="-11151" y="4449391"/>
            <a:ext cx="12203151" cy="240860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EA2747-3B71-9CD4-CE95-945684F09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فتح صورة كطبقة في  برنامج (</a:t>
            </a:r>
            <a:r>
              <a:rPr lang="en-US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GIMP</a:t>
            </a: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) :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52FD29D-9806-438D-8EFE-7FBE96874CFD}"/>
              </a:ext>
            </a:extLst>
          </p:cNvPr>
          <p:cNvSpPr/>
          <p:nvPr/>
        </p:nvSpPr>
        <p:spPr>
          <a:xfrm>
            <a:off x="791401" y="1017692"/>
            <a:ext cx="11384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- الصورة المركبة:  </a:t>
            </a: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هي عبارة عن عدة </a:t>
            </a:r>
            <a:r>
              <a:rPr lang="ar-SA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صور</a:t>
            </a: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 في عدة </a:t>
            </a:r>
            <a:r>
              <a:rPr lang="ar-SA" sz="3200" dirty="0">
                <a:ln w="0"/>
                <a:solidFill>
                  <a:srgbClr val="AFA0F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طبقات</a:t>
            </a: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 حفظت في النهاية </a:t>
            </a:r>
            <a:r>
              <a:rPr lang="ar-SA" sz="3200" dirty="0">
                <a:ln w="0"/>
                <a:solidFill>
                  <a:srgbClr val="4E3B8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كصورة واحدة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C66E3D29-581A-FE57-FB62-E368F56278A9}"/>
              </a:ext>
            </a:extLst>
          </p:cNvPr>
          <p:cNvGrpSpPr/>
          <p:nvPr/>
        </p:nvGrpSpPr>
        <p:grpSpPr>
          <a:xfrm>
            <a:off x="210018" y="1602468"/>
            <a:ext cx="11900597" cy="4565398"/>
            <a:chOff x="210018" y="2104958"/>
            <a:chExt cx="11900597" cy="4062907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6729626-664E-44C9-AC2A-4A3006AF7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681" t="33993" r="35961" b="43150"/>
            <a:stretch/>
          </p:blipFill>
          <p:spPr>
            <a:xfrm>
              <a:off x="210018" y="2135721"/>
              <a:ext cx="4783015" cy="4032144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76D83F4B-7483-4D4E-A928-552B00471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825" t="25934" r="15274" b="42858"/>
            <a:stretch/>
          </p:blipFill>
          <p:spPr>
            <a:xfrm>
              <a:off x="4993033" y="2104958"/>
              <a:ext cx="7117582" cy="173565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3C48B7A3-4633-4C4A-AAEC-970D978FD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170" t="21685" r="16511" b="12674"/>
            <a:stretch/>
          </p:blipFill>
          <p:spPr>
            <a:xfrm>
              <a:off x="5159524" y="3718138"/>
              <a:ext cx="6822458" cy="2449727"/>
            </a:xfrm>
            <a:prstGeom prst="rect">
              <a:avLst/>
            </a:prstGeom>
          </p:spPr>
        </p:pic>
      </p:grp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66BA3598-9A08-0FE2-12BD-1ACDD653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999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727560"/>
            <a:ext cx="12203151" cy="113044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F073478-0767-41D3-92F1-F67505335E26}"/>
              </a:ext>
            </a:extLst>
          </p:cNvPr>
          <p:cNvSpPr/>
          <p:nvPr/>
        </p:nvSpPr>
        <p:spPr>
          <a:xfrm>
            <a:off x="160776" y="2546010"/>
            <a:ext cx="11930291" cy="30911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C2CF10CE-8689-4CBF-826E-0DEFB6574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906162"/>
              </p:ext>
            </p:extLst>
          </p:nvPr>
        </p:nvGraphicFramePr>
        <p:xfrm>
          <a:off x="160776" y="377848"/>
          <a:ext cx="11930291" cy="1859100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041243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5983204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1768354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2137490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211192"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1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تهيئة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211192"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2د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1800" b="0" dirty="0">
                          <a:cs typeface="Fanan" pitchFamily="2" charset="-78"/>
                        </a:rPr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862474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0" dirty="0">
                          <a:solidFill>
                            <a:srgbClr val="FF0000"/>
                          </a:solidFill>
                          <a:cs typeface="Fanan" pitchFamily="2" charset="-78"/>
                        </a:rPr>
                        <a:t>باستخدام استراتيجية (  قراءة الصور )</a:t>
                      </a:r>
                    </a:p>
                    <a:p>
                      <a:pPr algn="r"/>
                      <a:r>
                        <a:rPr lang="ar-SA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س1) حدد أداة تغير الحجم من خلال صندوق الأدوات في (</a:t>
                      </a:r>
                      <a:r>
                        <a:rPr lang="en-US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GIMP</a:t>
                      </a:r>
                      <a:r>
                        <a:rPr lang="ar-SA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) </a:t>
                      </a:r>
                    </a:p>
                    <a:p>
                      <a:pPr algn="r"/>
                      <a:r>
                        <a:rPr lang="ar-SA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س2) حدد أداة التدوير من خلال صندوق الأدوات في (</a:t>
                      </a:r>
                      <a:r>
                        <a:rPr lang="en-US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GIMP</a:t>
                      </a:r>
                      <a:r>
                        <a:rPr lang="ar-SA" sz="2400" b="0" dirty="0">
                          <a:latin typeface="Sakkal Majalla" panose="02000000000000000000" pitchFamily="2" charset="-78"/>
                          <a:cs typeface="Fanan" pitchFamily="2" charset="-78"/>
                        </a:rPr>
                        <a:t>) </a:t>
                      </a: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rtl="1"/>
                      <a:endParaRPr lang="ar-SA" sz="1800" b="0" dirty="0">
                        <a:solidFill>
                          <a:schemeClr val="tx1"/>
                        </a:solidFill>
                        <a:cs typeface="Fanan" pitchFamily="2" charset="-78"/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  <p:pic>
        <p:nvPicPr>
          <p:cNvPr id="8" name="Picture 2" descr="1 - أداة التحديد Rectangle Tool - موقع القبطان التعليمي">
            <a:extLst>
              <a:ext uri="{FF2B5EF4-FFF2-40B4-BE49-F238E27FC236}">
                <a16:creationId xmlns:a16="http://schemas.microsoft.com/office/drawing/2014/main" id="{F3D840A0-A1A5-44C9-A55D-0D5D5121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27" y="2672802"/>
            <a:ext cx="6667564" cy="284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1 - أداة التحديد Rectangle Tool - موقع القبطان التعليمي">
            <a:extLst>
              <a:ext uri="{FF2B5EF4-FFF2-40B4-BE49-F238E27FC236}">
                <a16:creationId xmlns:a16="http://schemas.microsoft.com/office/drawing/2014/main" id="{F5AB0011-C079-403E-ABA8-672E51415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57080" r="81099" b="22356"/>
          <a:stretch/>
        </p:blipFill>
        <p:spPr bwMode="auto">
          <a:xfrm>
            <a:off x="1057233" y="3560161"/>
            <a:ext cx="1394565" cy="105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1 - أداة التحديد Rectangle Tool - موقع القبطان التعليمي">
            <a:extLst>
              <a:ext uri="{FF2B5EF4-FFF2-40B4-BE49-F238E27FC236}">
                <a16:creationId xmlns:a16="http://schemas.microsoft.com/office/drawing/2014/main" id="{DFD86AB2-B747-4E72-8307-9FF709BC7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8" t="36797" b="39643"/>
          <a:stretch/>
        </p:blipFill>
        <p:spPr bwMode="auto">
          <a:xfrm>
            <a:off x="3168580" y="3560161"/>
            <a:ext cx="1394565" cy="105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0377CE-FF2F-4068-B4FC-E4D4B345E775}"/>
              </a:ext>
            </a:extLst>
          </p:cNvPr>
          <p:cNvSpPr/>
          <p:nvPr/>
        </p:nvSpPr>
        <p:spPr>
          <a:xfrm>
            <a:off x="3103275" y="4613485"/>
            <a:ext cx="14301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أداة التدوير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0720CE7-6392-4B82-B746-24A8532986FC}"/>
              </a:ext>
            </a:extLst>
          </p:cNvPr>
          <p:cNvSpPr/>
          <p:nvPr/>
        </p:nvSpPr>
        <p:spPr>
          <a:xfrm>
            <a:off x="712510" y="4597582"/>
            <a:ext cx="19864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أداة تغيير الحجم</a:t>
            </a:r>
          </a:p>
        </p:txBody>
      </p:sp>
    </p:spTree>
    <p:extLst>
      <p:ext uri="{BB962C8B-B14F-4D97-AF65-F5344CB8AC3E}">
        <p14:creationId xmlns:p14="http://schemas.microsoft.com/office/powerpoint/2010/main" val="27405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5777810"/>
            <a:ext cx="12203151" cy="108019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تغير حجم الصورة وتدويرها في (</a:t>
            </a:r>
            <a:r>
              <a:rPr lang="en-US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GIMP</a:t>
            </a: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) :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E972CEF-C742-4120-8A53-9481539B1D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3" t="22124" r="37445" b="23223"/>
          <a:stretch/>
        </p:blipFill>
        <p:spPr>
          <a:xfrm>
            <a:off x="5934391" y="1117929"/>
            <a:ext cx="4451420" cy="42526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C776B9-D99E-40A4-9F0E-FD4485B1A0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38" t="24682" r="18819" b="35092"/>
          <a:stretch/>
        </p:blipFill>
        <p:spPr>
          <a:xfrm>
            <a:off x="10274585" y="1304427"/>
            <a:ext cx="1917415" cy="414883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62D9340-740F-46A8-846F-D340428AB1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32" t="29651" r="19342" b="29109"/>
          <a:stretch/>
        </p:blipFill>
        <p:spPr>
          <a:xfrm>
            <a:off x="4052162" y="1378801"/>
            <a:ext cx="1942517" cy="407445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095A328-6068-41A0-96CD-C94A176408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37" t="28781" r="37198" b="18002"/>
          <a:stretch/>
        </p:blipFill>
        <p:spPr>
          <a:xfrm>
            <a:off x="-11151" y="1378800"/>
            <a:ext cx="4139353" cy="3991805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0BE90D37-30E1-DC29-C56E-C1651E10F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576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تحديد عنصر ونقله ونسخه ولصقه : 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DD8D9AA-46A4-A337-1A58-07C7A7D886E8}"/>
              </a:ext>
            </a:extLst>
          </p:cNvPr>
          <p:cNvGrpSpPr/>
          <p:nvPr/>
        </p:nvGrpSpPr>
        <p:grpSpPr>
          <a:xfrm>
            <a:off x="68110" y="934275"/>
            <a:ext cx="12044628" cy="4913644"/>
            <a:chOff x="73686" y="1420336"/>
            <a:chExt cx="12044628" cy="456848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ABF6C1D0-67BE-41DB-95B5-26FF31A55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956" t="22857" r="20714" b="27326"/>
            <a:stretch/>
          </p:blipFill>
          <p:spPr>
            <a:xfrm>
              <a:off x="9003325" y="1949380"/>
              <a:ext cx="3114989" cy="3908809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E5312DDE-04AF-45F4-BD00-E09BB95A5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781" t="22124" r="54670" b="21611"/>
            <a:stretch/>
          </p:blipFill>
          <p:spPr>
            <a:xfrm>
              <a:off x="5858189" y="1680598"/>
              <a:ext cx="3218821" cy="4308220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3082690-7202-47CF-8485-E8FB28719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418" t="33407" r="27884" b="8572"/>
            <a:stretch/>
          </p:blipFill>
          <p:spPr>
            <a:xfrm>
              <a:off x="3053024" y="1420336"/>
              <a:ext cx="2805165" cy="4568482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AC0CCE13-B570-4688-9230-FCC5EEE0D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446" t="37619" r="48077" b="8879"/>
            <a:stretch/>
          </p:blipFill>
          <p:spPr>
            <a:xfrm>
              <a:off x="73686" y="1450458"/>
              <a:ext cx="2984361" cy="4538360"/>
            </a:xfrm>
            <a:prstGeom prst="rect">
              <a:avLst/>
            </a:prstGeom>
          </p:spPr>
        </p:pic>
      </p:grpSp>
      <p:pic>
        <p:nvPicPr>
          <p:cNvPr id="6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C36D100D-94FC-D64D-BC31-5A2D09058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328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خلفية تجريدية لشبكة">
            <a:extLst>
              <a:ext uri="{FF2B5EF4-FFF2-40B4-BE49-F238E27FC236}">
                <a16:creationId xmlns:a16="http://schemas.microsoft.com/office/drawing/2014/main" id="{0BBF19E0-DC61-4D62-B6FC-59DF7046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4C2E5B-070F-4CB2-BB70-693CA6F78F68}"/>
              </a:ext>
            </a:extLst>
          </p:cNvPr>
          <p:cNvSpPr txBox="1"/>
          <p:nvPr/>
        </p:nvSpPr>
        <p:spPr>
          <a:xfrm>
            <a:off x="-1" y="5385472"/>
            <a:ext cx="468588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ar-SA" sz="6000" dirty="0">
                <a:solidFill>
                  <a:srgbClr val="FF0000"/>
                </a:solidFill>
                <a:cs typeface="Fanan" pitchFamily="2" charset="-78"/>
              </a:rPr>
              <a:t>نهاية الجزء الأول</a:t>
            </a:r>
          </a:p>
        </p:txBody>
      </p:sp>
    </p:spTree>
    <p:extLst>
      <p:ext uri="{BB962C8B-B14F-4D97-AF65-F5344CB8AC3E}">
        <p14:creationId xmlns:p14="http://schemas.microsoft.com/office/powerpoint/2010/main" val="39659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7718039" y="5487964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430105" y="858931"/>
            <a:ext cx="5393733" cy="4627021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2D5A32B-8867-F8D7-1245-2C468DD2DB87}"/>
              </a:ext>
            </a:extLst>
          </p:cNvPr>
          <p:cNvGrpSpPr/>
          <p:nvPr/>
        </p:nvGrpSpPr>
        <p:grpSpPr>
          <a:xfrm>
            <a:off x="145368" y="1024261"/>
            <a:ext cx="6113136" cy="3758024"/>
            <a:chOff x="60289" y="1083792"/>
            <a:chExt cx="6113136" cy="3758024"/>
          </a:xfrm>
        </p:grpSpPr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3B590185-ED24-48D2-AEB6-502B645A466B}"/>
                </a:ext>
              </a:extLst>
            </p:cNvPr>
            <p:cNvSpPr txBox="1"/>
            <p:nvPr/>
          </p:nvSpPr>
          <p:spPr>
            <a:xfrm>
              <a:off x="368162" y="1083792"/>
              <a:ext cx="53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chemeClr val="accent2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إضافة نص إلي الصورة وتنسيقه في (</a:t>
              </a:r>
              <a:r>
                <a:rPr lang="en-US" sz="2800" b="1" dirty="0">
                  <a:solidFill>
                    <a:schemeClr val="accent2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GIMP</a:t>
              </a:r>
              <a:r>
                <a:rPr lang="ar-SA" sz="2800" b="1" dirty="0">
                  <a:solidFill>
                    <a:schemeClr val="accent2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)</a:t>
              </a:r>
              <a:endParaRPr lang="en-US" sz="2800" b="1" dirty="0">
                <a:solidFill>
                  <a:schemeClr val="accent2"/>
                </a:solidFill>
                <a:latin typeface="Champagne &amp; Limousines" panose="020B0502020202020204" pitchFamily="34" charset="0"/>
                <a:cs typeface="Fanan" pitchFamily="2" charset="-78"/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427FA298-F6C8-48AB-8C23-3830EDD59031}"/>
                </a:ext>
              </a:extLst>
            </p:cNvPr>
            <p:cNvSpPr txBox="1"/>
            <p:nvPr/>
          </p:nvSpPr>
          <p:spPr>
            <a:xfrm>
              <a:off x="100480" y="2724170"/>
              <a:ext cx="5466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chemeClr val="accent1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إعادة ترتيب الطبقات وقفل الطبقات في (</a:t>
              </a:r>
              <a:r>
                <a:rPr lang="en-US" sz="2800" b="1" dirty="0">
                  <a:solidFill>
                    <a:schemeClr val="accent1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GIMP</a:t>
              </a:r>
              <a:r>
                <a:rPr lang="ar-SA" sz="2800" b="1" dirty="0">
                  <a:solidFill>
                    <a:schemeClr val="accent1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) </a:t>
              </a:r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AEBD9283-60EB-492F-A98C-5F7ABA4055FB}"/>
                </a:ext>
              </a:extLst>
            </p:cNvPr>
            <p:cNvSpPr/>
            <p:nvPr/>
          </p:nvSpPr>
          <p:spPr>
            <a:xfrm>
              <a:off x="5667058" y="1123778"/>
              <a:ext cx="506367" cy="5063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1</a:t>
              </a:r>
              <a:endParaRPr lang="en-US" b="1" dirty="0"/>
            </a:p>
          </p:txBody>
        </p:sp>
        <p:sp>
          <p:nvSpPr>
            <p:cNvPr id="31" name="Oval 16">
              <a:extLst>
                <a:ext uri="{FF2B5EF4-FFF2-40B4-BE49-F238E27FC236}">
                  <a16:creationId xmlns:a16="http://schemas.microsoft.com/office/drawing/2014/main" id="{093E2AE7-EEB7-4FE7-AB7B-D208AE55C43C}"/>
                </a:ext>
              </a:extLst>
            </p:cNvPr>
            <p:cNvSpPr/>
            <p:nvPr/>
          </p:nvSpPr>
          <p:spPr>
            <a:xfrm>
              <a:off x="5667058" y="1882450"/>
              <a:ext cx="506367" cy="50636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2</a:t>
              </a:r>
              <a:endParaRPr lang="en-US" b="1" dirty="0"/>
            </a:p>
          </p:txBody>
        </p:sp>
        <p:sp>
          <p:nvSpPr>
            <p:cNvPr id="32" name="Oval 17">
              <a:extLst>
                <a:ext uri="{FF2B5EF4-FFF2-40B4-BE49-F238E27FC236}">
                  <a16:creationId xmlns:a16="http://schemas.microsoft.com/office/drawing/2014/main" id="{3E5DF107-C2CE-4548-8E20-0003478639FB}"/>
                </a:ext>
              </a:extLst>
            </p:cNvPr>
            <p:cNvSpPr/>
            <p:nvPr/>
          </p:nvSpPr>
          <p:spPr>
            <a:xfrm>
              <a:off x="5667058" y="2712699"/>
              <a:ext cx="506367" cy="506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3</a:t>
              </a:r>
              <a:endParaRPr lang="en-US" b="1" dirty="0"/>
            </a:p>
          </p:txBody>
        </p:sp>
        <p:sp>
          <p:nvSpPr>
            <p:cNvPr id="33" name="Oval 17">
              <a:extLst>
                <a:ext uri="{FF2B5EF4-FFF2-40B4-BE49-F238E27FC236}">
                  <a16:creationId xmlns:a16="http://schemas.microsoft.com/office/drawing/2014/main" id="{7D9D371D-EECF-41C8-BA47-E9380BBCCCF6}"/>
                </a:ext>
              </a:extLst>
            </p:cNvPr>
            <p:cNvSpPr/>
            <p:nvPr/>
          </p:nvSpPr>
          <p:spPr>
            <a:xfrm>
              <a:off x="5667058" y="3554419"/>
              <a:ext cx="506367" cy="506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4</a:t>
              </a:r>
              <a:endParaRPr lang="en-US" b="1" dirty="0"/>
            </a:p>
          </p:txBody>
        </p:sp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07983262-932F-4A8E-8486-105A79AF1E6D}"/>
                </a:ext>
              </a:extLst>
            </p:cNvPr>
            <p:cNvSpPr txBox="1"/>
            <p:nvPr/>
          </p:nvSpPr>
          <p:spPr>
            <a:xfrm>
              <a:off x="264986" y="1874023"/>
              <a:ext cx="5301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chemeClr val="accent4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إضافة تدرج على طبقة الكتابة في (</a:t>
              </a:r>
              <a:r>
                <a:rPr lang="en-US" sz="2800" b="1" dirty="0">
                  <a:solidFill>
                    <a:schemeClr val="accent4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GIMP</a:t>
              </a:r>
              <a:r>
                <a:rPr lang="ar-SA" sz="2800" b="1" dirty="0">
                  <a:solidFill>
                    <a:schemeClr val="accent4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)</a:t>
              </a:r>
              <a:endParaRPr lang="en-US" sz="2800" b="1" dirty="0">
                <a:solidFill>
                  <a:schemeClr val="accent4"/>
                </a:solidFill>
                <a:latin typeface="Champagne &amp; Limousines" panose="020B0502020202020204" pitchFamily="34" charset="0"/>
                <a:cs typeface="Fanan" pitchFamily="2" charset="-78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80E0D844-5C6D-4A7B-9679-862DE6FC44D7}"/>
                </a:ext>
              </a:extLst>
            </p:cNvPr>
            <p:cNvSpPr txBox="1"/>
            <p:nvPr/>
          </p:nvSpPr>
          <p:spPr>
            <a:xfrm>
              <a:off x="95685" y="3505200"/>
              <a:ext cx="5466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chemeClr val="bg1">
                      <a:lumMod val="50000"/>
                    </a:schemeClr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تطبيق أساليب المزج على الطبقات في (</a:t>
              </a:r>
              <a:r>
                <a:rPr lang="en-US" sz="2800" b="1" dirty="0">
                  <a:solidFill>
                    <a:schemeClr val="bg1">
                      <a:lumMod val="50000"/>
                    </a:schemeClr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GIMP</a:t>
              </a:r>
              <a:r>
                <a:rPr lang="ar-SA" sz="2800" b="1" dirty="0">
                  <a:solidFill>
                    <a:schemeClr val="bg1">
                      <a:lumMod val="50000"/>
                    </a:schemeClr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) 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3A0518B-FB4F-47FC-9D2B-D5272A348A14}"/>
                </a:ext>
              </a:extLst>
            </p:cNvPr>
            <p:cNvSpPr/>
            <p:nvPr/>
          </p:nvSpPr>
          <p:spPr>
            <a:xfrm>
              <a:off x="5667058" y="4335449"/>
              <a:ext cx="506367" cy="50636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5</a:t>
              </a:r>
              <a:endParaRPr lang="en-US" b="1" dirty="0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950618A8-F978-479A-BB02-4A805EC21BD1}"/>
                </a:ext>
              </a:extLst>
            </p:cNvPr>
            <p:cNvSpPr txBox="1"/>
            <p:nvPr/>
          </p:nvSpPr>
          <p:spPr>
            <a:xfrm>
              <a:off x="60289" y="4306326"/>
              <a:ext cx="5561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rgbClr val="C00000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تطبيق تعديلات متقدمة على الصورة في (</a:t>
              </a:r>
              <a:r>
                <a:rPr lang="en-US" sz="2800" b="1" dirty="0">
                  <a:solidFill>
                    <a:srgbClr val="C00000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GIMP</a:t>
              </a:r>
              <a:r>
                <a:rPr lang="ar-SA" sz="2800" b="1" dirty="0">
                  <a:solidFill>
                    <a:srgbClr val="C00000"/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)</a:t>
              </a:r>
            </a:p>
          </p:txBody>
        </p:sp>
      </p:grpSp>
      <p:pic>
        <p:nvPicPr>
          <p:cNvPr id="4" name="图片 6">
            <a:extLst>
              <a:ext uri="{FF2B5EF4-FFF2-40B4-BE49-F238E27FC236}">
                <a16:creationId xmlns:a16="http://schemas.microsoft.com/office/drawing/2014/main" id="{A7314BAF-EC64-F05F-828E-0B34415C5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5306765"/>
            <a:ext cx="12203151" cy="1568699"/>
          </a:xfrm>
          <a:prstGeom prst="rect">
            <a:avLst/>
          </a:prstGeom>
        </p:spPr>
      </p:pic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0BDC8038-18C5-1F93-BFA7-A856B4B1B0F4}"/>
              </a:ext>
            </a:extLst>
          </p:cNvPr>
          <p:cNvSpPr/>
          <p:nvPr/>
        </p:nvSpPr>
        <p:spPr>
          <a:xfrm>
            <a:off x="6773308" y="1551190"/>
            <a:ext cx="4701760" cy="20287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/>
                </a:solidFill>
                <a:cs typeface="Fanan" pitchFamily="2" charset="-78"/>
              </a:rPr>
              <a:t>أهداف الدرس الثاني</a:t>
            </a:r>
          </a:p>
          <a:p>
            <a:pPr algn="ctr"/>
            <a:r>
              <a:rPr lang="ar-SA" sz="3600" b="1" u="sng" dirty="0">
                <a:solidFill>
                  <a:schemeClr val="accent1"/>
                </a:solidFill>
                <a:cs typeface="Fanan" pitchFamily="2" charset="-78"/>
              </a:rPr>
              <a:t>الجزء الثاني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A2F3BE5-C625-0DCB-CB77-380E25076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52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0" y="6225859"/>
            <a:ext cx="12203151" cy="65372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إضافة نص الي الصورة وتنسيقة :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8A868D5-AA80-453B-A277-D15F2E61D1AC}"/>
              </a:ext>
            </a:extLst>
          </p:cNvPr>
          <p:cNvSpPr txBox="1"/>
          <p:nvPr/>
        </p:nvSpPr>
        <p:spPr>
          <a:xfrm>
            <a:off x="3078117" y="1023441"/>
            <a:ext cx="9113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عن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إضافة النص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تتم إضافته </a:t>
            </a:r>
            <a:r>
              <a:rPr lang="ar-SA" sz="2800" dirty="0">
                <a:solidFill>
                  <a:srgbClr val="00B050"/>
                </a:solidFill>
                <a:cs typeface="Fanan" pitchFamily="2" charset="-78"/>
              </a:rPr>
              <a:t>كطبقة جديدة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ويمكن مع التعامل معه بشكل مباشر.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1285A79-7EA9-F37C-9F28-A70CD1677E93}"/>
              </a:ext>
            </a:extLst>
          </p:cNvPr>
          <p:cNvGrpSpPr/>
          <p:nvPr/>
        </p:nvGrpSpPr>
        <p:grpSpPr>
          <a:xfrm>
            <a:off x="123903" y="1812568"/>
            <a:ext cx="11944195" cy="4268614"/>
            <a:chOff x="123902" y="1822171"/>
            <a:chExt cx="11944195" cy="4124518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5F8A7C5-9584-4FE3-BDA6-AED60A1C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505" t="22563" r="16016" b="5349"/>
            <a:stretch/>
          </p:blipFill>
          <p:spPr>
            <a:xfrm>
              <a:off x="4702628" y="1843752"/>
              <a:ext cx="7365469" cy="4102937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CA7DF2FA-521D-4123-8A5A-D0359A93B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292" t="28718" r="16263" b="13288"/>
            <a:stretch/>
          </p:blipFill>
          <p:spPr>
            <a:xfrm>
              <a:off x="123902" y="1822171"/>
              <a:ext cx="4578726" cy="3977212"/>
            </a:xfrm>
            <a:prstGeom prst="rect">
              <a:avLst/>
            </a:prstGeom>
          </p:spPr>
        </p:pic>
      </p:grp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20CF9B6B-E09A-7E38-FC0B-DE1ABD437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48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463814"/>
            <a:ext cx="12203151" cy="39418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إضافة تدرج على طبقة الكتابة :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8445393-F48F-46AC-85ED-479E3D54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76" t="14359" r="29368" b="6374"/>
          <a:stretch/>
        </p:blipFill>
        <p:spPr>
          <a:xfrm>
            <a:off x="251209" y="1057356"/>
            <a:ext cx="11940791" cy="5406458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FC431D6F-FAF8-4DFC-D4E4-7C1F7328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583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6334778"/>
            <a:ext cx="12203151" cy="5232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إعادة ترتيب الطبقات وتقفيلها :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B9A0538-6618-40DB-9F91-C243DC7854D4}"/>
              </a:ext>
            </a:extLst>
          </p:cNvPr>
          <p:cNvSpPr txBox="1"/>
          <p:nvPr/>
        </p:nvSpPr>
        <p:spPr>
          <a:xfrm>
            <a:off x="110529" y="981074"/>
            <a:ext cx="12068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يمكن </a:t>
            </a:r>
            <a:r>
              <a:rPr lang="ar-SA" sz="2800" dirty="0">
                <a:solidFill>
                  <a:srgbClr val="00B050"/>
                </a:solidFill>
                <a:cs typeface="Fanan" pitchFamily="2" charset="-78"/>
              </a:rPr>
              <a:t>إخفاء بعض الطبقات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لتركيز العمل على </a:t>
            </a:r>
            <a:r>
              <a:rPr lang="ar-SA" sz="2800" dirty="0">
                <a:cs typeface="Fanan" pitchFamily="2" charset="-78"/>
              </a:rPr>
              <a:t>الطبقات المطلوبة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وذلك من خلال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رمز العين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بجانب كل طبقة 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D7BDAF-1C43-4644-85DA-B5393E79D8EC}"/>
              </a:ext>
            </a:extLst>
          </p:cNvPr>
          <p:cNvSpPr txBox="1"/>
          <p:nvPr/>
        </p:nvSpPr>
        <p:spPr>
          <a:xfrm>
            <a:off x="2811435" y="1419545"/>
            <a:ext cx="9367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يمكن </a:t>
            </a:r>
            <a:r>
              <a:rPr lang="ar-SA" sz="2800" dirty="0">
                <a:solidFill>
                  <a:srgbClr val="FFC000"/>
                </a:solidFill>
                <a:cs typeface="Fanan" pitchFamily="2" charset="-78"/>
              </a:rPr>
              <a:t>إعادة ترتيب الطبقات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في لوحة الطبقات من خلال </a:t>
            </a:r>
            <a:r>
              <a:rPr lang="ar-SA" sz="2800" dirty="0">
                <a:solidFill>
                  <a:srgbClr val="6A4CFF"/>
                </a:solidFill>
                <a:cs typeface="Fanan" pitchFamily="2" charset="-78"/>
              </a:rPr>
              <a:t>السحب والإفلات.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466CE5A-1E7E-4A66-A250-532278B652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77" t="39271" r="31099" b="5055"/>
          <a:stretch/>
        </p:blipFill>
        <p:spPr>
          <a:xfrm>
            <a:off x="341645" y="2416630"/>
            <a:ext cx="11666134" cy="3918148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76B61A6-D736-4A73-AAF4-BDBB3889EDA3}"/>
              </a:ext>
            </a:extLst>
          </p:cNvPr>
          <p:cNvSpPr txBox="1"/>
          <p:nvPr/>
        </p:nvSpPr>
        <p:spPr>
          <a:xfrm>
            <a:off x="2811434" y="1893410"/>
            <a:ext cx="9367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cs typeface="Fanan" pitchFamily="2" charset="-78"/>
              </a:rPr>
              <a:t>- يمكن </a:t>
            </a:r>
            <a:r>
              <a:rPr lang="ar-SA" sz="2800" dirty="0">
                <a:solidFill>
                  <a:schemeClr val="accent1"/>
                </a:solidFill>
                <a:cs typeface="Fanan" pitchFamily="2" charset="-78"/>
              </a:rPr>
              <a:t>قفل الطبقات </a:t>
            </a:r>
            <a:r>
              <a:rPr lang="ar-SA" sz="2800" dirty="0">
                <a:cs typeface="Fanan" pitchFamily="2" charset="-78"/>
              </a:rPr>
              <a:t>بشكل جزئي او كلي وذلك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لحماية محتوياتها </a:t>
            </a:r>
          </a:p>
        </p:txBody>
      </p:sp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12487262-2803-E2D0-7412-3F199FC93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08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تطبيق أساليب المزج على الطبقات :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D4D63A2-98E7-4877-A950-745E652A5D77}"/>
              </a:ext>
            </a:extLst>
          </p:cNvPr>
          <p:cNvSpPr txBox="1"/>
          <p:nvPr/>
        </p:nvSpPr>
        <p:spPr>
          <a:xfrm>
            <a:off x="3406517" y="985692"/>
            <a:ext cx="884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- تتحكم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أساليب المزج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بكيفية </a:t>
            </a:r>
            <a:r>
              <a:rPr lang="ar-SA" sz="2800" dirty="0">
                <a:solidFill>
                  <a:srgbClr val="00B050"/>
                </a:solidFill>
                <a:cs typeface="Fanan" pitchFamily="2" charset="-78"/>
              </a:rPr>
              <a:t>تفاعل الألوان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عند تطبيقها على الطبقة .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12355D9-9EA1-4DF4-8FBA-0C2398AB96BA}"/>
              </a:ext>
            </a:extLst>
          </p:cNvPr>
          <p:cNvSpPr txBox="1"/>
          <p:nvPr/>
        </p:nvSpPr>
        <p:spPr>
          <a:xfrm>
            <a:off x="3597561" y="1420283"/>
            <a:ext cx="86537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- يمكنك </a:t>
            </a:r>
            <a:r>
              <a:rPr lang="ar-SA" sz="2800" dirty="0">
                <a:solidFill>
                  <a:schemeClr val="accent2"/>
                </a:solidFill>
                <a:cs typeface="Fanan" pitchFamily="2" charset="-78"/>
              </a:rPr>
              <a:t>اختيار أسلوب المزج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من القائمة المنسدلة لأساليب </a:t>
            </a:r>
            <a:r>
              <a:rPr lang="ar-SA" sz="2800" dirty="0">
                <a:cs typeface="Fanan" pitchFamily="2" charset="-78"/>
              </a:rPr>
              <a:t>المزج في </a:t>
            </a:r>
            <a:r>
              <a:rPr lang="ar-SA" sz="2800" dirty="0">
                <a:solidFill>
                  <a:srgbClr val="AFA0FA"/>
                </a:solidFill>
                <a:cs typeface="Fanan" pitchFamily="2" charset="-78"/>
              </a:rPr>
              <a:t>لوحة الطبقات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9BBD395-D36E-4035-88F4-BAD631F99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88" t="36190" r="46840" b="30568"/>
          <a:stretch/>
        </p:blipFill>
        <p:spPr>
          <a:xfrm>
            <a:off x="181682" y="1943503"/>
            <a:ext cx="6831757" cy="4316752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A36CF714-6190-3020-ECDE-74D08272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53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53C4B33-A304-46E4-97E8-8297BB343BAA}"/>
              </a:ext>
            </a:extLst>
          </p:cNvPr>
          <p:cNvGrpSpPr/>
          <p:nvPr/>
        </p:nvGrpSpPr>
        <p:grpSpPr>
          <a:xfrm>
            <a:off x="0" y="-829994"/>
            <a:ext cx="5666304" cy="7643431"/>
            <a:chOff x="2" y="-785432"/>
            <a:chExt cx="6646128" cy="76434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l="46802" b="49342"/>
            <a:stretch>
              <a:fillRect/>
            </a:stretch>
          </p:blipFill>
          <p:spPr>
            <a:xfrm rot="5400000" flipH="1">
              <a:off x="-498650" y="-286780"/>
              <a:ext cx="7643431" cy="6646128"/>
            </a:xfrm>
            <a:prstGeom prst="rect">
              <a:avLst/>
            </a:prstGeom>
          </p:spPr>
        </p:pic>
        <p:sp>
          <p:nvSpPr>
            <p:cNvPr id="27" name="文本框 2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193955" y="1859340"/>
              <a:ext cx="231826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محتويات </a:t>
              </a:r>
            </a:p>
            <a:p>
              <a:pPr algn="ctr" defTabSz="1218565">
                <a:defRPr/>
              </a:pPr>
              <a:r>
                <a:rPr lang="ar-SA" altLang="zh-CN" sz="4800" dirty="0">
                  <a:solidFill>
                    <a:srgbClr val="FEFEFE"/>
                  </a:solidFill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المنهج</a:t>
              </a:r>
              <a:endParaRPr lang="zh-CN" altLang="en-US" sz="4800" dirty="0">
                <a:solidFill>
                  <a:srgbClr val="FEFEFE"/>
                </a:solidFill>
                <a:latin typeface="Montserrat" panose="00000500000000000000" charset="0"/>
                <a:ea typeface="Montserrat" panose="00000500000000000000" charset="0"/>
                <a:cs typeface="Mohareb 1" pitchFamily="2" charset="-78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030311" y="1079127"/>
            <a:ext cx="3997499" cy="1409230"/>
            <a:chOff x="3634512" y="558997"/>
            <a:chExt cx="3997499" cy="1409230"/>
          </a:xfrm>
        </p:grpSpPr>
        <p:sp>
          <p:nvSpPr>
            <p:cNvPr id="41" name="文本框 40"/>
            <p:cNvSpPr txBox="1"/>
            <p:nvPr/>
          </p:nvSpPr>
          <p:spPr>
            <a:xfrm>
              <a:off x="4962691" y="558997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angolin"/>
                <a:buNone/>
              </a:pPr>
              <a:r>
                <a:rPr lang="ar-SA" sz="2800" dirty="0">
                  <a:solidFill>
                    <a:srgbClr val="0499A9"/>
                  </a:solidFill>
                  <a:cs typeface="Fanan" pitchFamily="2" charset="-78"/>
                </a:rPr>
                <a:t>معالجة الصور المتقدمة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634512" y="952564"/>
              <a:ext cx="37997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cs typeface="Fanan" pitchFamily="2" charset="-78"/>
                </a:rPr>
                <a:t>في هذه الوحدة ستقوم بتحرير الصور وتصحيح ألوانها أو تغييرها وإزالة عناصر محددة منها وكذلك إنشاء رسوم متحركة ثنائية الابعاد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017599" y="3147204"/>
            <a:ext cx="3983818" cy="1514847"/>
            <a:chOff x="3578516" y="617733"/>
            <a:chExt cx="3983818" cy="1514847"/>
          </a:xfrm>
        </p:grpSpPr>
        <p:sp>
          <p:nvSpPr>
            <p:cNvPr id="44" name="文本框 43"/>
            <p:cNvSpPr txBox="1"/>
            <p:nvPr/>
          </p:nvSpPr>
          <p:spPr>
            <a:xfrm>
              <a:off x="5752223" y="617733"/>
              <a:ext cx="1810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经典综艺体简" panose="02010609000101010101" pitchFamily="49" charset="-122"/>
                </a:defRPr>
              </a:lvl1pPr>
            </a:lstStyle>
            <a:p>
              <a:pPr algn="l" rtl="1">
                <a:buClr>
                  <a:schemeClr val="dk1"/>
                </a:buClr>
                <a:buSzPts val="1800"/>
              </a:pPr>
              <a:r>
                <a:rPr lang="ar-SA" dirty="0">
                  <a:solidFill>
                    <a:srgbClr val="BF9000"/>
                  </a:solidFill>
                  <a:latin typeface="+mn-lt"/>
                  <a:ea typeface="+mn-ea"/>
                  <a:cs typeface="Fanan" pitchFamily="2" charset="-78"/>
                </a:rPr>
                <a:t>التقنية والحياة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578516" y="987651"/>
              <a:ext cx="3824254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algn="ctr"/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بعض الموضوعات المتعلقة بالتطور التقني والذكاء الاصطناعي وكذلك الآثار السلبية للاستخدام الغير صحيح للتقنية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114511" y="5104854"/>
            <a:ext cx="3902855" cy="1202635"/>
            <a:chOff x="3623441" y="462269"/>
            <a:chExt cx="3902855" cy="1202635"/>
          </a:xfrm>
        </p:grpSpPr>
        <p:sp>
          <p:nvSpPr>
            <p:cNvPr id="47" name="文本框 46"/>
            <p:cNvSpPr txBox="1"/>
            <p:nvPr/>
          </p:nvSpPr>
          <p:spPr>
            <a:xfrm>
              <a:off x="4329587" y="462269"/>
              <a:ext cx="3196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0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None/>
              </a:pPr>
              <a:r>
                <a:rPr lang="ar-SA" sz="2800" dirty="0">
                  <a:solidFill>
                    <a:srgbClr val="D45803"/>
                  </a:solidFill>
                  <a:cs typeface="Fanan" pitchFamily="2" charset="-78"/>
                </a:rPr>
                <a:t>البرمجة باستخدام </a:t>
              </a:r>
              <a:r>
                <a:rPr lang="en-US" sz="2800" dirty="0">
                  <a:solidFill>
                    <a:srgbClr val="D45803"/>
                  </a:solidFill>
                  <a:cs typeface="Fanan" pitchFamily="2" charset="-78"/>
                </a:rPr>
                <a:t>HTML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3623441" y="870840"/>
              <a:ext cx="3852497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14000"/>
                </a:lnSpc>
                <a:defRPr sz="1050">
                  <a:solidFill>
                    <a:srgbClr val="000000">
                      <a:lumMod val="75000"/>
                      <a:lumOff val="25000"/>
                    </a:srgbClr>
                  </a:solidFill>
                  <a:latin typeface="字魂35号-经典雅黑" panose="02000000000000000000" pitchFamily="2" charset="-122"/>
                  <a:ea typeface="字魂35号-经典雅黑" panose="02000000000000000000" pitchFamily="2" charset="-122"/>
                </a:defRPr>
              </a:lvl1pPr>
            </a:lstStyle>
            <a:p>
              <a:pPr lvl="0" indent="0" algn="just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في هذه الوحدة ستتعلم في هذه الوحدة لغة </a:t>
              </a:r>
              <a:r>
                <a:rPr lang="en-US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 HTML  </a:t>
              </a:r>
              <a:r>
                <a:rPr lang="ar-SA" sz="2000" dirty="0">
                  <a:solidFill>
                    <a:schemeClr val="tx1"/>
                  </a:solidFill>
                  <a:latin typeface="+mn-lt"/>
                  <a:ea typeface="+mn-ea"/>
                  <a:cs typeface="Fanan" pitchFamily="2" charset="-78"/>
                </a:rPr>
                <a:t>لإنشاء نموذج جهة اتصال في موقع ويب</a:t>
              </a:r>
            </a:p>
          </p:txBody>
        </p:sp>
      </p:grpSp>
      <p:sp>
        <p:nvSpPr>
          <p:cNvPr id="55" name="Google Shape;301;p27">
            <a:extLst>
              <a:ext uri="{FF2B5EF4-FFF2-40B4-BE49-F238E27FC236}">
                <a16:creationId xmlns:a16="http://schemas.microsoft.com/office/drawing/2014/main" id="{61894CB2-C61E-413A-A1AF-E2D8A9D4861A}"/>
              </a:ext>
            </a:extLst>
          </p:cNvPr>
          <p:cNvSpPr txBox="1">
            <a:spLocks/>
          </p:cNvSpPr>
          <p:nvPr/>
        </p:nvSpPr>
        <p:spPr>
          <a:xfrm>
            <a:off x="375338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4A09F9E-67F6-4734-B854-C3012964E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30" y="3517122"/>
            <a:ext cx="1332370" cy="11156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106572E-EAE3-487F-A8AD-39AF929C5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45" y="5168560"/>
            <a:ext cx="1209540" cy="1117078"/>
          </a:xfrm>
          <a:prstGeom prst="rect">
            <a:avLst/>
          </a:prstGeom>
        </p:spPr>
      </p:pic>
      <p:pic>
        <p:nvPicPr>
          <p:cNvPr id="37" name="Picture 8" descr="C:\Users\ohood alshuibi\AppData\Local\Microsoft\Windows\INetCache\IE\AWAA64TC\GIMP-logo[1].png">
            <a:extLst>
              <a:ext uri="{FF2B5EF4-FFF2-40B4-BE49-F238E27FC236}">
                <a16:creationId xmlns:a16="http://schemas.microsoft.com/office/drawing/2014/main" id="{2134BBAA-C8A9-4E8F-84D8-297FA576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77" y="1363359"/>
            <a:ext cx="1383320" cy="123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29">
            <a:extLst>
              <a:ext uri="{FF2B5EF4-FFF2-40B4-BE49-F238E27FC236}">
                <a16:creationId xmlns:a16="http://schemas.microsoft.com/office/drawing/2014/main" id="{1D005F0E-4EE4-B5A9-6D81-4095A2B4F44B}"/>
              </a:ext>
            </a:extLst>
          </p:cNvPr>
          <p:cNvSpPr/>
          <p:nvPr/>
        </p:nvSpPr>
        <p:spPr>
          <a:xfrm>
            <a:off x="11027810" y="955214"/>
            <a:ext cx="851221" cy="771045"/>
          </a:xfrm>
          <a:prstGeom prst="ellipse">
            <a:avLst/>
          </a:prstGeom>
          <a:solidFill>
            <a:srgbClr val="0099A9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1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椭圆 29">
            <a:extLst>
              <a:ext uri="{FF2B5EF4-FFF2-40B4-BE49-F238E27FC236}">
                <a16:creationId xmlns:a16="http://schemas.microsoft.com/office/drawing/2014/main" id="{412F4E6F-AD70-1BCC-9069-7F05E619A713}"/>
              </a:ext>
            </a:extLst>
          </p:cNvPr>
          <p:cNvSpPr/>
          <p:nvPr/>
        </p:nvSpPr>
        <p:spPr>
          <a:xfrm>
            <a:off x="11017366" y="2998006"/>
            <a:ext cx="851221" cy="771045"/>
          </a:xfrm>
          <a:prstGeom prst="ellipse">
            <a:avLst/>
          </a:prstGeom>
          <a:solidFill>
            <a:srgbClr val="BF9000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2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椭圆 29">
            <a:extLst>
              <a:ext uri="{FF2B5EF4-FFF2-40B4-BE49-F238E27FC236}">
                <a16:creationId xmlns:a16="http://schemas.microsoft.com/office/drawing/2014/main" id="{56C2E366-2B44-20DE-34C4-0611944A0C7F}"/>
              </a:ext>
            </a:extLst>
          </p:cNvPr>
          <p:cNvSpPr/>
          <p:nvPr/>
        </p:nvSpPr>
        <p:spPr>
          <a:xfrm>
            <a:off x="11001417" y="4956054"/>
            <a:ext cx="851221" cy="771045"/>
          </a:xfrm>
          <a:prstGeom prst="ellipse">
            <a:avLst/>
          </a:prstGeom>
          <a:solidFill>
            <a:srgbClr val="D45803"/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rPr>
              <a:t>3</a:t>
            </a:r>
            <a:endParaRPr kumimoji="0" lang="zh-CN" altLang="en-US" sz="240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77A1CD1-21BE-7470-4780-1EA3D6A73774}"/>
              </a:ext>
            </a:extLst>
          </p:cNvPr>
          <p:cNvSpPr/>
          <p:nvPr/>
        </p:nvSpPr>
        <p:spPr>
          <a:xfrm>
            <a:off x="5557137" y="669204"/>
            <a:ext cx="6453461" cy="2026763"/>
          </a:xfrm>
          <a:prstGeom prst="roundRect">
            <a:avLst/>
          </a:prstGeom>
          <a:noFill/>
          <a:ln>
            <a:solidFill>
              <a:schemeClr val="accent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988818"/>
            <a:ext cx="12203151" cy="86918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4C5110-FDB8-4D86-8165-EEC8DF69EA00}"/>
              </a:ext>
            </a:extLst>
          </p:cNvPr>
          <p:cNvSpPr/>
          <p:nvPr/>
        </p:nvSpPr>
        <p:spPr>
          <a:xfrm>
            <a:off x="4371033" y="208600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152400" lvl="0" algn="r" rtl="1">
              <a:spcBef>
                <a:spcPts val="1600"/>
              </a:spcBef>
              <a:spcAft>
                <a:spcPts val="0"/>
              </a:spcAft>
              <a:buSzPts val="1200"/>
            </a:pPr>
            <a:r>
              <a:rPr lang="ar-SA" sz="3600" b="1" dirty="0">
                <a:solidFill>
                  <a:schemeClr val="bg1"/>
                </a:solidFill>
                <a:cs typeface="Fanan" pitchFamily="2" charset="-78"/>
                <a:sym typeface="Roboto"/>
              </a:rPr>
              <a:t>تطبيق تعديلات متقدمة على الصورة : 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589C0FF-1963-4BBF-B6BC-28841147330B}"/>
              </a:ext>
            </a:extLst>
          </p:cNvPr>
          <p:cNvSpPr txBox="1"/>
          <p:nvPr/>
        </p:nvSpPr>
        <p:spPr>
          <a:xfrm>
            <a:off x="3225521" y="1031858"/>
            <a:ext cx="89664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- توجد في 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قائمة (أدوات )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مجموعة من الأدوات التي تعطي خيارات للتعديل على الصور ومنها : </a:t>
            </a:r>
            <a:r>
              <a:rPr lang="ar-SA" sz="2800" dirty="0">
                <a:solidFill>
                  <a:srgbClr val="6245F5"/>
                </a:solidFill>
                <a:cs typeface="Fanan" pitchFamily="2" charset="-78"/>
              </a:rPr>
              <a:t>أدوات التحويل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التي تساعد في </a:t>
            </a:r>
            <a:r>
              <a:rPr lang="ar-SA" sz="2800" u="sng" dirty="0">
                <a:solidFill>
                  <a:srgbClr val="FFC000"/>
                </a:solidFill>
                <a:cs typeface="Fanan" pitchFamily="2" charset="-78"/>
              </a:rPr>
              <a:t>تعديل عرض الصورة </a:t>
            </a:r>
            <a:r>
              <a:rPr lang="ar-SA" sz="2800" dirty="0">
                <a:solidFill>
                  <a:schemeClr val="tx1"/>
                </a:solidFill>
                <a:cs typeface="Fanan" pitchFamily="2" charset="-78"/>
              </a:rPr>
              <a:t>و</a:t>
            </a:r>
            <a:r>
              <a:rPr lang="ar-SA" sz="2800" u="sng" dirty="0">
                <a:solidFill>
                  <a:schemeClr val="accent4">
                    <a:lumMod val="75000"/>
                  </a:schemeClr>
                </a:solidFill>
                <a:cs typeface="Fanan" pitchFamily="2" charset="-78"/>
              </a:rPr>
              <a:t>تغيير منظورها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6C0310B-8895-48D8-819C-FCCFB632E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68" t="19341" r="11483" b="22784"/>
          <a:stretch/>
        </p:blipFill>
        <p:spPr>
          <a:xfrm>
            <a:off x="1356527" y="2130251"/>
            <a:ext cx="10229223" cy="3824813"/>
          </a:xfrm>
          <a:prstGeom prst="rect">
            <a:avLst/>
          </a:prstGeom>
        </p:spPr>
      </p:pic>
      <p:pic>
        <p:nvPicPr>
          <p:cNvPr id="2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252CE3B3-D337-BDEC-523E-69CA39A13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074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4561619-E87C-4B32-B617-0549A96C31E9}"/>
              </a:ext>
            </a:extLst>
          </p:cNvPr>
          <p:cNvGrpSpPr/>
          <p:nvPr/>
        </p:nvGrpSpPr>
        <p:grpSpPr>
          <a:xfrm>
            <a:off x="8404306" y="339268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41ACE17-477C-42E0-B055-9634546AF72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34" name="مستطيل: زوايا علوية مستديرة 33">
              <a:extLst>
                <a:ext uri="{FF2B5EF4-FFF2-40B4-BE49-F238E27FC236}">
                  <a16:creationId xmlns:a16="http://schemas.microsoft.com/office/drawing/2014/main" id="{832C28C0-3C67-4356-8326-33DE0078DA57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4CC4136-7B49-4EF4-A0A6-36261E6DB408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4026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latin typeface="Dubai" panose="020B0503030403030204" pitchFamily="34" charset="-78"/>
                  <a:cs typeface="Dubai" panose="020B0503030403030204" pitchFamily="34" charset="-78"/>
                </a:rPr>
                <a:t>تقويم ختامي</a:t>
              </a:r>
            </a:p>
          </p:txBody>
        </p:sp>
      </p:grpSp>
      <p:sp>
        <p:nvSpPr>
          <p:cNvPr id="70" name="مستطيل: زوايا مستديرة 69">
            <a:extLst>
              <a:ext uri="{FF2B5EF4-FFF2-40B4-BE49-F238E27FC236}">
                <a16:creationId xmlns:a16="http://schemas.microsoft.com/office/drawing/2014/main" id="{EF5DC492-9D2D-4EA4-B9F6-91CADCF95FD0}"/>
              </a:ext>
            </a:extLst>
          </p:cNvPr>
          <p:cNvSpPr/>
          <p:nvPr/>
        </p:nvSpPr>
        <p:spPr>
          <a:xfrm>
            <a:off x="3195376" y="2051207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1" name="مستطيل: زوايا مستديرة 70">
            <a:extLst>
              <a:ext uri="{FF2B5EF4-FFF2-40B4-BE49-F238E27FC236}">
                <a16:creationId xmlns:a16="http://schemas.microsoft.com/office/drawing/2014/main" id="{0883A232-9FA4-4BCE-8ED0-79E5EA8E67D8}"/>
              </a:ext>
            </a:extLst>
          </p:cNvPr>
          <p:cNvSpPr/>
          <p:nvPr/>
        </p:nvSpPr>
        <p:spPr>
          <a:xfrm>
            <a:off x="10865218" y="2051207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2BF2A5D9-9269-4949-8E29-5BF75FFA6553}"/>
              </a:ext>
            </a:extLst>
          </p:cNvPr>
          <p:cNvSpPr txBox="1"/>
          <p:nvPr/>
        </p:nvSpPr>
        <p:spPr>
          <a:xfrm>
            <a:off x="3894826" y="2155813"/>
            <a:ext cx="6674456" cy="40011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تسمح لك الطبقات بإجراء التغييرات بسرعة وفاعلية </a:t>
            </a:r>
            <a:endParaRPr lang="ar-KW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3" name="مستطيل: زوايا مستديرة 72">
            <a:extLst>
              <a:ext uri="{FF2B5EF4-FFF2-40B4-BE49-F238E27FC236}">
                <a16:creationId xmlns:a16="http://schemas.microsoft.com/office/drawing/2014/main" id="{E29BE77C-1B17-4D65-A370-FA75F600EF84}"/>
              </a:ext>
            </a:extLst>
          </p:cNvPr>
          <p:cNvSpPr/>
          <p:nvPr/>
        </p:nvSpPr>
        <p:spPr>
          <a:xfrm>
            <a:off x="3195377" y="3045665"/>
            <a:ext cx="7421758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4" name="مستطيل: زوايا مستديرة 73">
            <a:extLst>
              <a:ext uri="{FF2B5EF4-FFF2-40B4-BE49-F238E27FC236}">
                <a16:creationId xmlns:a16="http://schemas.microsoft.com/office/drawing/2014/main" id="{F2B08C65-E7F8-4165-B291-E1A59B867B55}"/>
              </a:ext>
            </a:extLst>
          </p:cNvPr>
          <p:cNvSpPr/>
          <p:nvPr/>
        </p:nvSpPr>
        <p:spPr>
          <a:xfrm>
            <a:off x="10865218" y="3045665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AD616EF1-904E-464E-8EF6-65FE7E03AFB8}"/>
              </a:ext>
            </a:extLst>
          </p:cNvPr>
          <p:cNvSpPr txBox="1"/>
          <p:nvPr/>
        </p:nvSpPr>
        <p:spPr>
          <a:xfrm>
            <a:off x="3319418" y="3152084"/>
            <a:ext cx="7201865" cy="40011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 يوجد هناك أي فرق بين فتح الصورة و فتح الصورة كطبقة من قائمة ملف </a:t>
            </a:r>
            <a:endParaRPr lang="ar-KW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3B567266-06AC-41BD-813B-6DEE655B76B1}"/>
              </a:ext>
            </a:extLst>
          </p:cNvPr>
          <p:cNvSpPr/>
          <p:nvPr/>
        </p:nvSpPr>
        <p:spPr>
          <a:xfrm>
            <a:off x="3195376" y="4040123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7" name="مستطيل: زوايا مستديرة 76">
            <a:extLst>
              <a:ext uri="{FF2B5EF4-FFF2-40B4-BE49-F238E27FC236}">
                <a16:creationId xmlns:a16="http://schemas.microsoft.com/office/drawing/2014/main" id="{8A353E32-C2AB-44C7-B200-A9CBBE841515}"/>
              </a:ext>
            </a:extLst>
          </p:cNvPr>
          <p:cNvSpPr/>
          <p:nvPr/>
        </p:nvSpPr>
        <p:spPr>
          <a:xfrm>
            <a:off x="10865218" y="4040123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359BBC17-4FFB-4241-BB62-AD64ED235DC2}"/>
              </a:ext>
            </a:extLst>
          </p:cNvPr>
          <p:cNvSpPr txBox="1"/>
          <p:nvPr/>
        </p:nvSpPr>
        <p:spPr>
          <a:xfrm>
            <a:off x="3519252" y="4147186"/>
            <a:ext cx="70372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latin typeface="Dubai" panose="020B0503030403030204" pitchFamily="34" charset="-78"/>
                <a:cs typeface="Dubai" panose="020B0503030403030204" pitchFamily="34" charset="-78"/>
              </a:rPr>
              <a:t>عند إضافة النص يتم وضعة في طبقة جديدة تلقائياً </a:t>
            </a:r>
            <a:endParaRPr lang="ar-KW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9" name="مستطيل: زوايا مستديرة 78">
            <a:extLst>
              <a:ext uri="{FF2B5EF4-FFF2-40B4-BE49-F238E27FC236}">
                <a16:creationId xmlns:a16="http://schemas.microsoft.com/office/drawing/2014/main" id="{60EB6222-173E-4F0A-84E1-297CBCA5D9DC}"/>
              </a:ext>
            </a:extLst>
          </p:cNvPr>
          <p:cNvSpPr/>
          <p:nvPr/>
        </p:nvSpPr>
        <p:spPr>
          <a:xfrm>
            <a:off x="3195376" y="5034581"/>
            <a:ext cx="7421759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2000" b="1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27B4D45A-37B9-447E-9FA9-5F679C5A4B4F}"/>
              </a:ext>
            </a:extLst>
          </p:cNvPr>
          <p:cNvSpPr/>
          <p:nvPr/>
        </p:nvSpPr>
        <p:spPr>
          <a:xfrm>
            <a:off x="10865218" y="5034581"/>
            <a:ext cx="600075" cy="6708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</a:t>
            </a:r>
            <a:endParaRPr lang="ar-KW" sz="2000" b="1" dirty="0"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1" name="مربع نص 80">
            <a:extLst>
              <a:ext uri="{FF2B5EF4-FFF2-40B4-BE49-F238E27FC236}">
                <a16:creationId xmlns:a16="http://schemas.microsoft.com/office/drawing/2014/main" id="{DC4BE24E-64F8-4B57-B901-DE876D3F076B}"/>
              </a:ext>
            </a:extLst>
          </p:cNvPr>
          <p:cNvSpPr txBox="1"/>
          <p:nvPr/>
        </p:nvSpPr>
        <p:spPr>
          <a:xfrm>
            <a:off x="3850385" y="5196649"/>
            <a:ext cx="6646157" cy="36933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يمكن إخفاء الطبقة من خلال رمز القفل بجانبها </a:t>
            </a:r>
            <a:endParaRPr lang="ar-KW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83" name="رسم 82" descr="شارة علامة 1 مع تعبئة خالصة">
            <a:extLst>
              <a:ext uri="{FF2B5EF4-FFF2-40B4-BE49-F238E27FC236}">
                <a16:creationId xmlns:a16="http://schemas.microsoft.com/office/drawing/2014/main" id="{60935D6A-693A-450C-80CB-9E63D7E76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5764" y="455594"/>
            <a:ext cx="1070019" cy="1070019"/>
          </a:xfrm>
          <a:prstGeom prst="rect">
            <a:avLst/>
          </a:prstGeom>
        </p:spPr>
      </p:pic>
      <p:pic>
        <p:nvPicPr>
          <p:cNvPr id="82" name="رسم 81" descr="شارة الصليب مع تعبئة خالصة">
            <a:extLst>
              <a:ext uri="{FF2B5EF4-FFF2-40B4-BE49-F238E27FC236}">
                <a16:creationId xmlns:a16="http://schemas.microsoft.com/office/drawing/2014/main" id="{5482FDE4-9924-4558-8611-5A47DB9C7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3784" y="455595"/>
            <a:ext cx="1070019" cy="1070019"/>
          </a:xfrm>
          <a:prstGeom prst="rect">
            <a:avLst/>
          </a:prstGeom>
        </p:spPr>
      </p:pic>
      <p:sp>
        <p:nvSpPr>
          <p:cNvPr id="9" name="قوس متوسط مزدوج 8">
            <a:extLst>
              <a:ext uri="{FF2B5EF4-FFF2-40B4-BE49-F238E27FC236}">
                <a16:creationId xmlns:a16="http://schemas.microsoft.com/office/drawing/2014/main" id="{AF322DAC-D308-42BC-A13F-3458AECA33EE}"/>
              </a:ext>
            </a:extLst>
          </p:cNvPr>
          <p:cNvSpPr/>
          <p:nvPr/>
        </p:nvSpPr>
        <p:spPr>
          <a:xfrm>
            <a:off x="726707" y="1969477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قوس متوسط مزدوج 54">
            <a:extLst>
              <a:ext uri="{FF2B5EF4-FFF2-40B4-BE49-F238E27FC236}">
                <a16:creationId xmlns:a16="http://schemas.microsoft.com/office/drawing/2014/main" id="{0C4D6A17-4F3E-4BA5-BB4D-7377F4B69B52}"/>
              </a:ext>
            </a:extLst>
          </p:cNvPr>
          <p:cNvSpPr/>
          <p:nvPr/>
        </p:nvSpPr>
        <p:spPr>
          <a:xfrm>
            <a:off x="713198" y="2998881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قوس متوسط مزدوج 55">
            <a:extLst>
              <a:ext uri="{FF2B5EF4-FFF2-40B4-BE49-F238E27FC236}">
                <a16:creationId xmlns:a16="http://schemas.microsoft.com/office/drawing/2014/main" id="{43008CAD-4824-46FC-B6E1-F778C319D2C5}"/>
              </a:ext>
            </a:extLst>
          </p:cNvPr>
          <p:cNvSpPr/>
          <p:nvPr/>
        </p:nvSpPr>
        <p:spPr>
          <a:xfrm>
            <a:off x="711098" y="3999258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قوس متوسط مزدوج 56">
            <a:extLst>
              <a:ext uri="{FF2B5EF4-FFF2-40B4-BE49-F238E27FC236}">
                <a16:creationId xmlns:a16="http://schemas.microsoft.com/office/drawing/2014/main" id="{415DB9CD-BC1F-4B04-B268-0D0F2D607F03}"/>
              </a:ext>
            </a:extLst>
          </p:cNvPr>
          <p:cNvSpPr/>
          <p:nvPr/>
        </p:nvSpPr>
        <p:spPr>
          <a:xfrm>
            <a:off x="726706" y="4963570"/>
            <a:ext cx="2358137" cy="752608"/>
          </a:xfrm>
          <a:prstGeom prst="bracketPair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5" name="رسم 24" descr="شارة علامة 1 مع تعبئة خالصة">
            <a:extLst>
              <a:ext uri="{FF2B5EF4-FFF2-40B4-BE49-F238E27FC236}">
                <a16:creationId xmlns:a16="http://schemas.microsoft.com/office/drawing/2014/main" id="{397F07FA-734F-4847-9101-32303484B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0623" y="1810771"/>
            <a:ext cx="1070019" cy="1070019"/>
          </a:xfrm>
          <a:prstGeom prst="rect">
            <a:avLst/>
          </a:prstGeom>
        </p:spPr>
      </p:pic>
      <p:pic>
        <p:nvPicPr>
          <p:cNvPr id="26" name="رسم 25" descr="شارة الصليب مع تعبئة خالصة">
            <a:extLst>
              <a:ext uri="{FF2B5EF4-FFF2-40B4-BE49-F238E27FC236}">
                <a16:creationId xmlns:a16="http://schemas.microsoft.com/office/drawing/2014/main" id="{F3116CDF-0304-4020-B586-6120BE8EA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5677" y="2929239"/>
            <a:ext cx="1070019" cy="1070019"/>
          </a:xfrm>
          <a:prstGeom prst="rect">
            <a:avLst/>
          </a:prstGeom>
        </p:spPr>
      </p:pic>
      <p:pic>
        <p:nvPicPr>
          <p:cNvPr id="27" name="رسم 26" descr="شارة علامة 1 مع تعبئة خالصة">
            <a:extLst>
              <a:ext uri="{FF2B5EF4-FFF2-40B4-BE49-F238E27FC236}">
                <a16:creationId xmlns:a16="http://schemas.microsoft.com/office/drawing/2014/main" id="{DA4D9DA3-4424-445A-8EC4-C0DF4CA1A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0622" y="3967726"/>
            <a:ext cx="1070019" cy="1070019"/>
          </a:xfrm>
          <a:prstGeom prst="rect">
            <a:avLst/>
          </a:prstGeom>
        </p:spPr>
      </p:pic>
      <p:pic>
        <p:nvPicPr>
          <p:cNvPr id="28" name="رسم 27" descr="شارة الصليب مع تعبئة خالصة">
            <a:extLst>
              <a:ext uri="{FF2B5EF4-FFF2-40B4-BE49-F238E27FC236}">
                <a16:creationId xmlns:a16="http://schemas.microsoft.com/office/drawing/2014/main" id="{7AE5A0C3-BDED-40AA-877E-0C2B2F8D1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5677" y="4963570"/>
            <a:ext cx="1070019" cy="107001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5F7E1A5-CC41-4639-80A0-FC45BE4BA35F}"/>
              </a:ext>
            </a:extLst>
          </p:cNvPr>
          <p:cNvSpPr/>
          <p:nvPr/>
        </p:nvSpPr>
        <p:spPr>
          <a:xfrm>
            <a:off x="4783803" y="554628"/>
            <a:ext cx="627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أو</a:t>
            </a:r>
          </a:p>
        </p:txBody>
      </p:sp>
      <p:pic>
        <p:nvPicPr>
          <p:cNvPr id="3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9CAC5AFC-10C6-73E4-3EC0-F88FF9806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D53CEE7A-F9B8-8651-519B-A7C3715425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r="6307" b="37093"/>
          <a:stretch>
            <a:fillRect/>
          </a:stretch>
        </p:blipFill>
        <p:spPr>
          <a:xfrm>
            <a:off x="-11151" y="5878246"/>
            <a:ext cx="12203151" cy="9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خلفية تجريدية لشبكة">
            <a:extLst>
              <a:ext uri="{FF2B5EF4-FFF2-40B4-BE49-F238E27FC236}">
                <a16:creationId xmlns:a16="http://schemas.microsoft.com/office/drawing/2014/main" id="{0BBF19E0-DC61-4D62-B6FC-59DF7046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4C2E5B-070F-4CB2-BB70-693CA6F78F68}"/>
              </a:ext>
            </a:extLst>
          </p:cNvPr>
          <p:cNvSpPr txBox="1"/>
          <p:nvPr/>
        </p:nvSpPr>
        <p:spPr>
          <a:xfrm>
            <a:off x="-944545" y="5385472"/>
            <a:ext cx="5630426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6000" dirty="0">
                <a:solidFill>
                  <a:srgbClr val="FF0000"/>
                </a:solidFill>
                <a:cs typeface="Fanan" pitchFamily="2" charset="-78"/>
              </a:rPr>
              <a:t>نهاية الدرس الثاني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3429000"/>
            <a:ext cx="12203151" cy="342900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8969" y="284476"/>
            <a:ext cx="3435916" cy="2731274"/>
            <a:chOff x="6191036" y="861181"/>
            <a:chExt cx="4641137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47BF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20E9AAB-A1C1-4A16-97A7-42D58D2E3FB4}"/>
              </a:ext>
            </a:extLst>
          </p:cNvPr>
          <p:cNvSpPr txBox="1">
            <a:spLocks/>
          </p:cNvSpPr>
          <p:nvPr/>
        </p:nvSpPr>
        <p:spPr>
          <a:xfrm>
            <a:off x="2077866" y="2546719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ar-S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الوحدة الأولى </a:t>
            </a:r>
            <a:br>
              <a:rPr kumimoji="0" lang="ar-SA" sz="80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kumimoji="0" lang="ar-SA" sz="60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  <a:t>معالجة الصور المتقدمة</a:t>
            </a:r>
            <a:endParaRPr kumimoji="0" lang="en-SA" sz="6000" b="1" i="0" u="none" strike="noStrike" kern="0" cap="none" spc="0" normalizeH="0" baseline="0" noProof="0" dirty="0">
              <a:ln>
                <a:noFill/>
              </a:ln>
              <a:solidFill>
                <a:srgbClr val="E3E7EA">
                  <a:lumMod val="25000"/>
                </a:srgbClr>
              </a:solidFill>
              <a:effectLst/>
              <a:uLnTx/>
              <a:uFillTx/>
              <a:cs typeface="Fanan" pitchFamily="2" charset="-78"/>
              <a:sym typeface="Pangolin"/>
            </a:endParaRPr>
          </a:p>
        </p:txBody>
      </p:sp>
      <p:pic>
        <p:nvPicPr>
          <p:cNvPr id="2050" name="Picture 2" descr="Digital Image Processing - التطبيقات على Google Play">
            <a:extLst>
              <a:ext uri="{FF2B5EF4-FFF2-40B4-BE49-F238E27FC236}">
                <a16:creationId xmlns:a16="http://schemas.microsoft.com/office/drawing/2014/main" id="{E3AB338D-A3A9-1765-D30C-53F6E0FF4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8" y="284476"/>
            <a:ext cx="2107032" cy="210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8AB41A2-6A6C-E634-68F2-FA6371704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6">
            <a:extLst>
              <a:ext uri="{FF2B5EF4-FFF2-40B4-BE49-F238E27FC236}">
                <a16:creationId xmlns:a16="http://schemas.microsoft.com/office/drawing/2014/main" id="{EAFE825A-5EE8-43EE-A4A9-4C3372906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6036783"/>
            <a:ext cx="12203151" cy="83868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152EDEF-7C2C-4E36-BB79-985D172E8ED6}"/>
              </a:ext>
            </a:extLst>
          </p:cNvPr>
          <p:cNvGrpSpPr/>
          <p:nvPr/>
        </p:nvGrpSpPr>
        <p:grpSpPr>
          <a:xfrm>
            <a:off x="5143743" y="5367551"/>
            <a:ext cx="1430121" cy="837680"/>
            <a:chOff x="5159696" y="5035103"/>
            <a:chExt cx="1430121" cy="837680"/>
          </a:xfrm>
          <a:solidFill>
            <a:srgbClr val="FEA20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A047221-82AC-4AFE-AAD6-99037EAD53F7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ight Triangle 71">
              <a:extLst>
                <a:ext uri="{FF2B5EF4-FFF2-40B4-BE49-F238E27FC236}">
                  <a16:creationId xmlns:a16="http://schemas.microsoft.com/office/drawing/2014/main" id="{4BAD3C5B-891C-42A4-A9AA-420F2FA808E2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ight Triangle 72">
              <a:extLst>
                <a:ext uri="{FF2B5EF4-FFF2-40B4-BE49-F238E27FC236}">
                  <a16:creationId xmlns:a16="http://schemas.microsoft.com/office/drawing/2014/main" id="{8B3D66FF-AC3B-40D0-B671-7527D0C1ECEE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ight Triangle 73">
              <a:extLst>
                <a:ext uri="{FF2B5EF4-FFF2-40B4-BE49-F238E27FC236}">
                  <a16:creationId xmlns:a16="http://schemas.microsoft.com/office/drawing/2014/main" id="{C77877C6-88F3-420A-B7F9-1D460072FC84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ight Triangle 74">
              <a:extLst>
                <a:ext uri="{FF2B5EF4-FFF2-40B4-BE49-F238E27FC236}">
                  <a16:creationId xmlns:a16="http://schemas.microsoft.com/office/drawing/2014/main" id="{3EE4156A-5F5D-4C04-AAAD-BE0D3A504EC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ight Triangle 77">
              <a:extLst>
                <a:ext uri="{FF2B5EF4-FFF2-40B4-BE49-F238E27FC236}">
                  <a16:creationId xmlns:a16="http://schemas.microsoft.com/office/drawing/2014/main" id="{165B0295-7070-4F8C-AEC5-86E41199EF70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285DDFC-F1BC-4A7F-B018-BDCBEB2CC05E}"/>
              </a:ext>
            </a:extLst>
          </p:cNvPr>
          <p:cNvGrpSpPr/>
          <p:nvPr/>
        </p:nvGrpSpPr>
        <p:grpSpPr>
          <a:xfrm rot="4310456">
            <a:off x="5208558" y="4149581"/>
            <a:ext cx="1430121" cy="837680"/>
            <a:chOff x="5159696" y="5035103"/>
            <a:chExt cx="1430121" cy="837680"/>
          </a:xfrm>
          <a:solidFill>
            <a:srgbClr val="008CF8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738C02-D1BE-45E1-9EB0-46901190A94D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ight Triangle 79">
              <a:extLst>
                <a:ext uri="{FF2B5EF4-FFF2-40B4-BE49-F238E27FC236}">
                  <a16:creationId xmlns:a16="http://schemas.microsoft.com/office/drawing/2014/main" id="{108F4621-0EBD-42D5-BD93-3F6CFD3D24EA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ight Triangle 80">
              <a:extLst>
                <a:ext uri="{FF2B5EF4-FFF2-40B4-BE49-F238E27FC236}">
                  <a16:creationId xmlns:a16="http://schemas.microsoft.com/office/drawing/2014/main" id="{8A58849F-1DDD-49B5-B31A-415F46205CC8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ight Triangle 81">
              <a:extLst>
                <a:ext uri="{FF2B5EF4-FFF2-40B4-BE49-F238E27FC236}">
                  <a16:creationId xmlns:a16="http://schemas.microsoft.com/office/drawing/2014/main" id="{83448CD9-7510-4E4F-B7E5-11E887A59786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ight Triangle 82">
              <a:extLst>
                <a:ext uri="{FF2B5EF4-FFF2-40B4-BE49-F238E27FC236}">
                  <a16:creationId xmlns:a16="http://schemas.microsoft.com/office/drawing/2014/main" id="{B83C25AB-1DA4-4F84-A64B-6F06FC2F59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76EA01B0-CE9D-4EB3-B2F5-DF2C1380FB5C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81E0C08-3584-4690-BAAF-69F077C8693E}"/>
              </a:ext>
            </a:extLst>
          </p:cNvPr>
          <p:cNvGrpSpPr/>
          <p:nvPr/>
        </p:nvGrpSpPr>
        <p:grpSpPr>
          <a:xfrm rot="218524">
            <a:off x="5213890" y="2963484"/>
            <a:ext cx="1430121" cy="837680"/>
            <a:chOff x="5159696" y="5035103"/>
            <a:chExt cx="1430121" cy="837680"/>
          </a:xfrm>
          <a:solidFill>
            <a:srgbClr val="FE23AB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77626F1-0BF4-4A28-A956-9B37AF4341D5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ight Triangle 86">
              <a:extLst>
                <a:ext uri="{FF2B5EF4-FFF2-40B4-BE49-F238E27FC236}">
                  <a16:creationId xmlns:a16="http://schemas.microsoft.com/office/drawing/2014/main" id="{B7069837-630C-4E11-A163-42C0E5CDFECB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ight Triangle 87">
              <a:extLst>
                <a:ext uri="{FF2B5EF4-FFF2-40B4-BE49-F238E27FC236}">
                  <a16:creationId xmlns:a16="http://schemas.microsoft.com/office/drawing/2014/main" id="{208E0B31-DB8E-4479-883F-AC5A29A1163C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ight Triangle 88">
              <a:extLst>
                <a:ext uri="{FF2B5EF4-FFF2-40B4-BE49-F238E27FC236}">
                  <a16:creationId xmlns:a16="http://schemas.microsoft.com/office/drawing/2014/main" id="{C3FCE464-431A-403C-A6DE-16D46E5C4AA7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ight Triangle 89">
              <a:extLst>
                <a:ext uri="{FF2B5EF4-FFF2-40B4-BE49-F238E27FC236}">
                  <a16:creationId xmlns:a16="http://schemas.microsoft.com/office/drawing/2014/main" id="{0FF5469E-38AC-4072-A510-46CB7DDBDF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ight Triangle 90">
              <a:extLst>
                <a:ext uri="{FF2B5EF4-FFF2-40B4-BE49-F238E27FC236}">
                  <a16:creationId xmlns:a16="http://schemas.microsoft.com/office/drawing/2014/main" id="{1E8008A7-7138-4A15-BB8A-E624A7D84BD9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A68D443-E0AD-47C5-8E1E-2ECFC17DA090}"/>
              </a:ext>
            </a:extLst>
          </p:cNvPr>
          <p:cNvGrpSpPr/>
          <p:nvPr/>
        </p:nvGrpSpPr>
        <p:grpSpPr>
          <a:xfrm rot="4310456">
            <a:off x="5228373" y="1957266"/>
            <a:ext cx="1430121" cy="837680"/>
            <a:chOff x="5159696" y="5035103"/>
            <a:chExt cx="1430121" cy="837680"/>
          </a:xfrm>
          <a:solidFill>
            <a:srgbClr val="00C897"/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58E7A97-2B79-4CCD-8E33-AA8C2252719F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ight Triangle 93">
              <a:extLst>
                <a:ext uri="{FF2B5EF4-FFF2-40B4-BE49-F238E27FC236}">
                  <a16:creationId xmlns:a16="http://schemas.microsoft.com/office/drawing/2014/main" id="{61DEF37D-5AD9-43BA-AED3-621C50CF48C9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ight Triangle 94">
              <a:extLst>
                <a:ext uri="{FF2B5EF4-FFF2-40B4-BE49-F238E27FC236}">
                  <a16:creationId xmlns:a16="http://schemas.microsoft.com/office/drawing/2014/main" id="{F99DDA40-CB43-4EE0-8225-DCC98F000753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ight Triangle 95">
              <a:extLst>
                <a:ext uri="{FF2B5EF4-FFF2-40B4-BE49-F238E27FC236}">
                  <a16:creationId xmlns:a16="http://schemas.microsoft.com/office/drawing/2014/main" id="{ACE40E92-7A61-4BA9-A888-95F88FD51D41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ight Triangle 96">
              <a:extLst>
                <a:ext uri="{FF2B5EF4-FFF2-40B4-BE49-F238E27FC236}">
                  <a16:creationId xmlns:a16="http://schemas.microsoft.com/office/drawing/2014/main" id="{6EDBC201-560C-4A32-9D0F-FA785AF71833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ight Triangle 97">
              <a:extLst>
                <a:ext uri="{FF2B5EF4-FFF2-40B4-BE49-F238E27FC236}">
                  <a16:creationId xmlns:a16="http://schemas.microsoft.com/office/drawing/2014/main" id="{6819941D-D698-4418-99F3-0B8CAD7F37B8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6398241-7B5B-4042-9A2C-F1FBA34AFB46}"/>
              </a:ext>
            </a:extLst>
          </p:cNvPr>
          <p:cNvGrpSpPr/>
          <p:nvPr/>
        </p:nvGrpSpPr>
        <p:grpSpPr>
          <a:xfrm rot="218524">
            <a:off x="5205059" y="782696"/>
            <a:ext cx="1430121" cy="837680"/>
            <a:chOff x="5159696" y="5035103"/>
            <a:chExt cx="1430121" cy="837680"/>
          </a:xfrm>
          <a:solidFill>
            <a:srgbClr val="9EE227"/>
          </a:solidFill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A7647F0-F379-4BDB-B865-1E007B94CBAA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ight Triangle 107">
              <a:extLst>
                <a:ext uri="{FF2B5EF4-FFF2-40B4-BE49-F238E27FC236}">
                  <a16:creationId xmlns:a16="http://schemas.microsoft.com/office/drawing/2014/main" id="{B01F3BDC-E765-4471-901E-C5F809C2F9D3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ight Triangle 108">
              <a:extLst>
                <a:ext uri="{FF2B5EF4-FFF2-40B4-BE49-F238E27FC236}">
                  <a16:creationId xmlns:a16="http://schemas.microsoft.com/office/drawing/2014/main" id="{3B1ADB11-5CD6-4EC2-95AD-97F90CADEAFD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ight Triangle 109">
              <a:extLst>
                <a:ext uri="{FF2B5EF4-FFF2-40B4-BE49-F238E27FC236}">
                  <a16:creationId xmlns:a16="http://schemas.microsoft.com/office/drawing/2014/main" id="{DA3B84F8-E475-4D2A-B139-6669C61C13DA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ight Triangle 110">
              <a:extLst>
                <a:ext uri="{FF2B5EF4-FFF2-40B4-BE49-F238E27FC236}">
                  <a16:creationId xmlns:a16="http://schemas.microsoft.com/office/drawing/2014/main" id="{7B9C2A8D-C986-40CA-B9B5-26D25023D90C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ight Triangle 111">
              <a:extLst>
                <a:ext uri="{FF2B5EF4-FFF2-40B4-BE49-F238E27FC236}">
                  <a16:creationId xmlns:a16="http://schemas.microsoft.com/office/drawing/2014/main" id="{9A99B125-5A02-436D-991D-4EEEAFFC4CCB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4E6C4-AAC5-40C9-B2AA-28C2BBCD57F6}"/>
              </a:ext>
            </a:extLst>
          </p:cNvPr>
          <p:cNvGrpSpPr/>
          <p:nvPr/>
        </p:nvGrpSpPr>
        <p:grpSpPr>
          <a:xfrm>
            <a:off x="1524000" y="5045961"/>
            <a:ext cx="3847232" cy="1389339"/>
            <a:chOff x="1524000" y="5045961"/>
            <a:chExt cx="3847232" cy="1389339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383E08E-8B38-48F3-9716-0DE34A247826}"/>
                </a:ext>
              </a:extLst>
            </p:cNvPr>
            <p:cNvSpPr/>
            <p:nvPr/>
          </p:nvSpPr>
          <p:spPr>
            <a:xfrm rot="429712">
              <a:off x="1639303" y="5045961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3C5CB0-00C9-448D-A826-1821484B6735}"/>
                </a:ext>
              </a:extLst>
            </p:cNvPr>
            <p:cNvSpPr/>
            <p:nvPr/>
          </p:nvSpPr>
          <p:spPr>
            <a:xfrm>
              <a:off x="1524000" y="5178420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96FBD9-28D8-4FB4-8850-F2672AC77D40}"/>
                </a:ext>
              </a:extLst>
            </p:cNvPr>
            <p:cNvSpPr/>
            <p:nvPr/>
          </p:nvSpPr>
          <p:spPr>
            <a:xfrm>
              <a:off x="4114351" y="5178420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8B686B5-6A6F-4A64-BD94-B53C57F1A773}"/>
                </a:ext>
              </a:extLst>
            </p:cNvPr>
            <p:cNvSpPr/>
            <p:nvPr/>
          </p:nvSpPr>
          <p:spPr>
            <a:xfrm>
              <a:off x="4275376" y="5339445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518501-C55B-4ABD-99FC-C1E7B03D1EB8}"/>
                </a:ext>
              </a:extLst>
            </p:cNvPr>
            <p:cNvSpPr txBox="1"/>
            <p:nvPr/>
          </p:nvSpPr>
          <p:spPr>
            <a:xfrm>
              <a:off x="4285118" y="5400129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0260CF-3CD0-4E6F-8FBC-930D78E31066}"/>
                </a:ext>
              </a:extLst>
            </p:cNvPr>
            <p:cNvSpPr txBox="1"/>
            <p:nvPr/>
          </p:nvSpPr>
          <p:spPr>
            <a:xfrm>
              <a:off x="4336391" y="5627944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0B03E7-0CD3-449F-84C9-1D7D59D3E1FE}"/>
                </a:ext>
              </a:extLst>
            </p:cNvPr>
            <p:cNvSpPr txBox="1"/>
            <p:nvPr/>
          </p:nvSpPr>
          <p:spPr>
            <a:xfrm>
              <a:off x="1596017" y="5668322"/>
              <a:ext cx="2181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9900"/>
                  </a:solidFill>
                  <a:latin typeface="Century Gothic" panose="020B0502020202020204" pitchFamily="34" charset="0"/>
                </a:rPr>
                <a:t>أساسيات تحرير الصور</a:t>
              </a:r>
              <a:endParaRPr lang="en-US" sz="2000" b="1" dirty="0">
                <a:solidFill>
                  <a:srgbClr val="FF99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" name="Graphic 10" descr="Bullseye">
              <a:extLst>
                <a:ext uri="{FF2B5EF4-FFF2-40B4-BE49-F238E27FC236}">
                  <a16:creationId xmlns:a16="http://schemas.microsoft.com/office/drawing/2014/main" id="{15802A86-9120-4041-9861-9C8C3CB59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7576" y="5707906"/>
              <a:ext cx="365760" cy="3657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C51F3C-9096-4151-B08A-FA5DE5290551}"/>
              </a:ext>
            </a:extLst>
          </p:cNvPr>
          <p:cNvGrpSpPr/>
          <p:nvPr/>
        </p:nvGrpSpPr>
        <p:grpSpPr>
          <a:xfrm>
            <a:off x="6206691" y="107308"/>
            <a:ext cx="3847232" cy="1374544"/>
            <a:chOff x="6206691" y="107308"/>
            <a:chExt cx="3847232" cy="1374544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7A2AAC5-FF69-479A-A6C8-3B3462789F30}"/>
                </a:ext>
              </a:extLst>
            </p:cNvPr>
            <p:cNvSpPr/>
            <p:nvPr/>
          </p:nvSpPr>
          <p:spPr>
            <a:xfrm rot="21164160">
              <a:off x="6836015" y="107308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2C30B56-F8E2-4021-B009-1442F0D26534}"/>
                </a:ext>
              </a:extLst>
            </p:cNvPr>
            <p:cNvSpPr/>
            <p:nvPr/>
          </p:nvSpPr>
          <p:spPr>
            <a:xfrm>
              <a:off x="6206691" y="224972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FE399A1-1E70-44C3-B767-EC3B6726DF65}"/>
                </a:ext>
              </a:extLst>
            </p:cNvPr>
            <p:cNvSpPr/>
            <p:nvPr/>
          </p:nvSpPr>
          <p:spPr>
            <a:xfrm>
              <a:off x="6242527" y="224972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5050"/>
                </a:gs>
                <a:gs pos="100000">
                  <a:srgbClr val="CC00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55507F8B-4C2A-4C5D-B522-8565957F4A9A}"/>
                </a:ext>
              </a:extLst>
            </p:cNvPr>
            <p:cNvSpPr/>
            <p:nvPr/>
          </p:nvSpPr>
          <p:spPr>
            <a:xfrm>
              <a:off x="6403552" y="385997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E04C338-B3F2-4383-A5DD-457C9F888AAA}"/>
                </a:ext>
              </a:extLst>
            </p:cNvPr>
            <p:cNvSpPr txBox="1"/>
            <p:nvPr/>
          </p:nvSpPr>
          <p:spPr>
            <a:xfrm>
              <a:off x="6413294" y="446681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B966677-4346-4D95-822F-C4DE9A8500BA}"/>
                </a:ext>
              </a:extLst>
            </p:cNvPr>
            <p:cNvSpPr txBox="1"/>
            <p:nvPr/>
          </p:nvSpPr>
          <p:spPr>
            <a:xfrm>
              <a:off x="6464567" y="674496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5050"/>
                  </a:solidFill>
                  <a:latin typeface="Century Gothic" panose="020B0502020202020204" pitchFamily="34" charset="0"/>
                </a:rPr>
                <a:t>06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D12FDB9-0542-47C7-ABA0-B04664F4F5C3}"/>
                </a:ext>
              </a:extLst>
            </p:cNvPr>
            <p:cNvSpPr txBox="1"/>
            <p:nvPr/>
          </p:nvSpPr>
          <p:spPr>
            <a:xfrm>
              <a:off x="7837009" y="647344"/>
              <a:ext cx="1756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5050"/>
                  </a:solidFill>
                  <a:latin typeface="Century Gothic" panose="020B0502020202020204" pitchFamily="34" charset="0"/>
                </a:rPr>
                <a:t>المشروع</a:t>
              </a:r>
              <a:endParaRPr lang="en-US" sz="2000" b="1" dirty="0">
                <a:solidFill>
                  <a:srgbClr val="FF505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" name="Graphic 3" descr="Pie chart">
              <a:extLst>
                <a:ext uri="{FF2B5EF4-FFF2-40B4-BE49-F238E27FC236}">
                  <a16:creationId xmlns:a16="http://schemas.microsoft.com/office/drawing/2014/main" id="{868CC3A8-0719-497B-955D-D67E77ADD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42016" y="674496"/>
              <a:ext cx="365760" cy="36576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E49F43-3A50-49D6-8DCF-0321683B4B15}"/>
              </a:ext>
            </a:extLst>
          </p:cNvPr>
          <p:cNvGrpSpPr/>
          <p:nvPr/>
        </p:nvGrpSpPr>
        <p:grpSpPr>
          <a:xfrm>
            <a:off x="1546456" y="1228086"/>
            <a:ext cx="3847232" cy="1395722"/>
            <a:chOff x="1546456" y="1228086"/>
            <a:chExt cx="3847232" cy="1395722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00C9D56-18D1-4C26-9E8E-724BCF82CFF9}"/>
                </a:ext>
              </a:extLst>
            </p:cNvPr>
            <p:cNvSpPr/>
            <p:nvPr/>
          </p:nvSpPr>
          <p:spPr>
            <a:xfrm rot="429712">
              <a:off x="1639303" y="122808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DF59B71-8F84-40A0-94DC-84DD2C558A68}"/>
                </a:ext>
              </a:extLst>
            </p:cNvPr>
            <p:cNvSpPr/>
            <p:nvPr/>
          </p:nvSpPr>
          <p:spPr>
            <a:xfrm>
              <a:off x="1546456" y="1366928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9F59E8D-C558-41D3-A7A2-4405783F043D}"/>
                </a:ext>
              </a:extLst>
            </p:cNvPr>
            <p:cNvSpPr/>
            <p:nvPr/>
          </p:nvSpPr>
          <p:spPr>
            <a:xfrm>
              <a:off x="4136807" y="1366928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CCFF33"/>
                </a:gs>
                <a:gs pos="100000">
                  <a:srgbClr val="0080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8023591-A286-454C-A314-6733EF776E25}"/>
                </a:ext>
              </a:extLst>
            </p:cNvPr>
            <p:cNvSpPr/>
            <p:nvPr/>
          </p:nvSpPr>
          <p:spPr>
            <a:xfrm>
              <a:off x="4297832" y="1527953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771D003-639E-4953-9AA1-F041155C4997}"/>
                </a:ext>
              </a:extLst>
            </p:cNvPr>
            <p:cNvSpPr txBox="1"/>
            <p:nvPr/>
          </p:nvSpPr>
          <p:spPr>
            <a:xfrm>
              <a:off x="4307574" y="1588637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23E3E9-1291-44AC-A785-86FC3D0B22A8}"/>
                </a:ext>
              </a:extLst>
            </p:cNvPr>
            <p:cNvSpPr txBox="1"/>
            <p:nvPr/>
          </p:nvSpPr>
          <p:spPr>
            <a:xfrm>
              <a:off x="4358847" y="1816452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275947-8728-47AD-9556-9A062B597CD7}"/>
                </a:ext>
              </a:extLst>
            </p:cNvPr>
            <p:cNvSpPr txBox="1"/>
            <p:nvPr/>
          </p:nvSpPr>
          <p:spPr>
            <a:xfrm>
              <a:off x="1930726" y="1725534"/>
              <a:ext cx="17562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8000"/>
                  </a:solidFill>
                  <a:latin typeface="Century Gothic" panose="020B0502020202020204" pitchFamily="34" charset="0"/>
                </a:rPr>
                <a:t>إنشاء رسومات ثنائية الابعاد</a:t>
              </a:r>
              <a:endParaRPr lang="en-US" sz="2000" b="1" dirty="0">
                <a:solidFill>
                  <a:srgbClr val="00800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9" name="Graphic 68" descr="Single gear">
              <a:extLst>
                <a:ext uri="{FF2B5EF4-FFF2-40B4-BE49-F238E27FC236}">
                  <a16:creationId xmlns:a16="http://schemas.microsoft.com/office/drawing/2014/main" id="{C476777B-AF55-4CB0-806E-84DA19E03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17093" y="1896252"/>
              <a:ext cx="365760" cy="3657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D6D64-672D-4EBE-9F9F-F7C90DEAE2D4}"/>
              </a:ext>
            </a:extLst>
          </p:cNvPr>
          <p:cNvGrpSpPr/>
          <p:nvPr/>
        </p:nvGrpSpPr>
        <p:grpSpPr>
          <a:xfrm>
            <a:off x="6232543" y="2144676"/>
            <a:ext cx="3877740" cy="1430411"/>
            <a:chOff x="6232543" y="2144676"/>
            <a:chExt cx="3877740" cy="1430411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57A53A1-0044-4B09-AEDE-31879FF5B15D}"/>
                </a:ext>
              </a:extLst>
            </p:cNvPr>
            <p:cNvSpPr/>
            <p:nvPr/>
          </p:nvSpPr>
          <p:spPr>
            <a:xfrm rot="21164160">
              <a:off x="6823073" y="2144676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962BC0E-C21C-4A24-9037-A1300FBB7696}"/>
                </a:ext>
              </a:extLst>
            </p:cNvPr>
            <p:cNvSpPr/>
            <p:nvPr/>
          </p:nvSpPr>
          <p:spPr>
            <a:xfrm>
              <a:off x="6232543" y="2318207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5C3396E-5C6B-41B6-848C-159F44D50BC7}"/>
                </a:ext>
              </a:extLst>
            </p:cNvPr>
            <p:cNvSpPr/>
            <p:nvPr/>
          </p:nvSpPr>
          <p:spPr>
            <a:xfrm>
              <a:off x="6268379" y="2318207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CC99"/>
                </a:gs>
                <a:gs pos="100000">
                  <a:srgbClr val="0066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147959C-BDC8-4B06-B485-BF60B7D0F277}"/>
                </a:ext>
              </a:extLst>
            </p:cNvPr>
            <p:cNvSpPr/>
            <p:nvPr/>
          </p:nvSpPr>
          <p:spPr>
            <a:xfrm>
              <a:off x="6429404" y="2479232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327524A-60F0-4D46-980C-4576232E4C45}"/>
                </a:ext>
              </a:extLst>
            </p:cNvPr>
            <p:cNvSpPr txBox="1"/>
            <p:nvPr/>
          </p:nvSpPr>
          <p:spPr>
            <a:xfrm>
              <a:off x="6439146" y="2539916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31DBE2E-809B-4613-BF53-21A5A8EBEF8C}"/>
                </a:ext>
              </a:extLst>
            </p:cNvPr>
            <p:cNvSpPr txBox="1"/>
            <p:nvPr/>
          </p:nvSpPr>
          <p:spPr>
            <a:xfrm>
              <a:off x="6490419" y="2767731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6666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D4BDBF-2D72-402B-B8C5-F6348F9E4232}"/>
                </a:ext>
              </a:extLst>
            </p:cNvPr>
            <p:cNvSpPr txBox="1"/>
            <p:nvPr/>
          </p:nvSpPr>
          <p:spPr>
            <a:xfrm>
              <a:off x="7743213" y="2835081"/>
              <a:ext cx="2367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6666"/>
                  </a:solidFill>
                  <a:latin typeface="Century Gothic" panose="020B0502020202020204" pitchFamily="34" charset="0"/>
                </a:rPr>
                <a:t>تنقيح الصور</a:t>
              </a:r>
              <a:endParaRPr lang="en-US" sz="2000" b="1" dirty="0">
                <a:solidFill>
                  <a:srgbClr val="006666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1" name="Graphic 70" descr="Head with gears">
              <a:extLst>
                <a:ext uri="{FF2B5EF4-FFF2-40B4-BE49-F238E27FC236}">
                  <a16:creationId xmlns:a16="http://schemas.microsoft.com/office/drawing/2014/main" id="{B1DC9FDE-A3FE-41EE-B3FA-E9B4B68FD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69139" y="2832780"/>
              <a:ext cx="365760" cy="36576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F97FD-7E50-41F6-94D6-47EE1E3AB293}"/>
              </a:ext>
            </a:extLst>
          </p:cNvPr>
          <p:cNvGrpSpPr/>
          <p:nvPr/>
        </p:nvGrpSpPr>
        <p:grpSpPr>
          <a:xfrm>
            <a:off x="1546456" y="3121698"/>
            <a:ext cx="3847232" cy="1407856"/>
            <a:chOff x="1546456" y="3121698"/>
            <a:chExt cx="3847232" cy="1407856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7FB4E2C-E97C-4AD0-8E29-D6AF35E5FAE3}"/>
                </a:ext>
              </a:extLst>
            </p:cNvPr>
            <p:cNvSpPr/>
            <p:nvPr/>
          </p:nvSpPr>
          <p:spPr>
            <a:xfrm rot="429712">
              <a:off x="1639303" y="3121698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412E983-9871-4A99-8541-B41C31563BE9}"/>
                </a:ext>
              </a:extLst>
            </p:cNvPr>
            <p:cNvSpPr/>
            <p:nvPr/>
          </p:nvSpPr>
          <p:spPr>
            <a:xfrm>
              <a:off x="1546456" y="3272674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CC332A-E19C-410A-B06F-C2D540ABF0F9}"/>
                </a:ext>
              </a:extLst>
            </p:cNvPr>
            <p:cNvSpPr/>
            <p:nvPr/>
          </p:nvSpPr>
          <p:spPr>
            <a:xfrm>
              <a:off x="4136807" y="3272674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33CC"/>
                </a:gs>
                <a:gs pos="100000">
                  <a:srgbClr val="FF00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FE83A19-FF44-4F45-BB27-9C6E604D4C35}"/>
                </a:ext>
              </a:extLst>
            </p:cNvPr>
            <p:cNvSpPr/>
            <p:nvPr/>
          </p:nvSpPr>
          <p:spPr>
            <a:xfrm>
              <a:off x="4297832" y="3433699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B74812-A39A-4698-94F3-097184D3F798}"/>
                </a:ext>
              </a:extLst>
            </p:cNvPr>
            <p:cNvSpPr txBox="1"/>
            <p:nvPr/>
          </p:nvSpPr>
          <p:spPr>
            <a:xfrm>
              <a:off x="4307574" y="3494383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E8524D-8D49-4749-848A-B0A9E608F5D2}"/>
                </a:ext>
              </a:extLst>
            </p:cNvPr>
            <p:cNvSpPr txBox="1"/>
            <p:nvPr/>
          </p:nvSpPr>
          <p:spPr>
            <a:xfrm>
              <a:off x="4358847" y="3722198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2AB9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EC6D87-5C43-4ABA-AE8C-36805B7F44D5}"/>
                </a:ext>
              </a:extLst>
            </p:cNvPr>
            <p:cNvSpPr txBox="1"/>
            <p:nvPr/>
          </p:nvSpPr>
          <p:spPr>
            <a:xfrm>
              <a:off x="1814848" y="3762385"/>
              <a:ext cx="1756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FF2AB9"/>
                  </a:solidFill>
                  <a:latin typeface="Century Gothic" panose="020B0502020202020204" pitchFamily="34" charset="0"/>
                </a:rPr>
                <a:t>تحرير الصور</a:t>
              </a:r>
              <a:endParaRPr lang="en-US" sz="2000" b="1" dirty="0">
                <a:solidFill>
                  <a:srgbClr val="FF2AB9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8" name="Graphic 127" descr="Bank">
              <a:extLst>
                <a:ext uri="{FF2B5EF4-FFF2-40B4-BE49-F238E27FC236}">
                  <a16:creationId xmlns:a16="http://schemas.microsoft.com/office/drawing/2014/main" id="{6B6CF4D0-4178-4CB0-8C36-200B9F42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96313" y="3746045"/>
              <a:ext cx="365760" cy="3657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11485D-E666-4762-8FE5-29DC2DB8E5EE}"/>
              </a:ext>
            </a:extLst>
          </p:cNvPr>
          <p:cNvGrpSpPr/>
          <p:nvPr/>
        </p:nvGrpSpPr>
        <p:grpSpPr>
          <a:xfrm>
            <a:off x="6196707" y="4196425"/>
            <a:ext cx="3847232" cy="1471897"/>
            <a:chOff x="6196707" y="4196425"/>
            <a:chExt cx="3847232" cy="1471897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2634514-9190-4B04-B669-4874F79A0BC9}"/>
                </a:ext>
              </a:extLst>
            </p:cNvPr>
            <p:cNvSpPr/>
            <p:nvPr/>
          </p:nvSpPr>
          <p:spPr>
            <a:xfrm rot="21164160">
              <a:off x="6798549" y="4196425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B61648A-9927-4F33-A3D8-9BCF323A3E50}"/>
                </a:ext>
              </a:extLst>
            </p:cNvPr>
            <p:cNvSpPr/>
            <p:nvPr/>
          </p:nvSpPr>
          <p:spPr>
            <a:xfrm>
              <a:off x="6196707" y="4411442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E2B9244-B060-49E3-BFBF-5054353E6E17}"/>
                </a:ext>
              </a:extLst>
            </p:cNvPr>
            <p:cNvSpPr/>
            <p:nvPr/>
          </p:nvSpPr>
          <p:spPr>
            <a:xfrm>
              <a:off x="6232543" y="4411442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99FF"/>
                </a:gs>
                <a:gs pos="100000">
                  <a:srgbClr val="0033CC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63F0F05-4353-4A60-87B1-A53FAD941621}"/>
                </a:ext>
              </a:extLst>
            </p:cNvPr>
            <p:cNvSpPr/>
            <p:nvPr/>
          </p:nvSpPr>
          <p:spPr>
            <a:xfrm>
              <a:off x="6393568" y="4572467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918754E-AC1D-4730-AC50-31DD842F521B}"/>
                </a:ext>
              </a:extLst>
            </p:cNvPr>
            <p:cNvSpPr txBox="1"/>
            <p:nvPr/>
          </p:nvSpPr>
          <p:spPr>
            <a:xfrm>
              <a:off x="6403310" y="4633151"/>
              <a:ext cx="91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STEP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8F4C11-499E-479B-BC9D-951339A6A76A}"/>
                </a:ext>
              </a:extLst>
            </p:cNvPr>
            <p:cNvSpPr txBox="1"/>
            <p:nvPr/>
          </p:nvSpPr>
          <p:spPr>
            <a:xfrm>
              <a:off x="6454583" y="4860966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33CC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EFD0F0-0E6E-40A0-9CA1-B4603886E88E}"/>
                </a:ext>
              </a:extLst>
            </p:cNvPr>
            <p:cNvSpPr txBox="1"/>
            <p:nvPr/>
          </p:nvSpPr>
          <p:spPr>
            <a:xfrm>
              <a:off x="7910866" y="4834859"/>
              <a:ext cx="1756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33CC"/>
                  </a:solidFill>
                  <a:latin typeface="Century Gothic" panose="020B0502020202020204" pitchFamily="34" charset="0"/>
                </a:rPr>
                <a:t>الطبقات</a:t>
              </a:r>
              <a:endParaRPr lang="en-US" sz="2000" b="1" dirty="0">
                <a:solidFill>
                  <a:srgbClr val="0033CC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30" name="Graphic 129" descr="Open folder">
              <a:extLst>
                <a:ext uri="{FF2B5EF4-FFF2-40B4-BE49-F238E27FC236}">
                  <a16:creationId xmlns:a16="http://schemas.microsoft.com/office/drawing/2014/main" id="{97F71CF0-4558-447F-A321-7D7291F7B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573973" y="4885672"/>
              <a:ext cx="365760" cy="365760"/>
            </a:xfrm>
            <a:prstGeom prst="rect">
              <a:avLst/>
            </a:prstGeom>
          </p:spPr>
        </p:pic>
      </p:grpSp>
      <p:pic>
        <p:nvPicPr>
          <p:cNvPr id="132" name="Graphic 131" descr="Walk">
            <a:extLst>
              <a:ext uri="{FF2B5EF4-FFF2-40B4-BE49-F238E27FC236}">
                <a16:creationId xmlns:a16="http://schemas.microsoft.com/office/drawing/2014/main" id="{B8658B34-5FA2-4ADD-9CAA-32347045EB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84667" y="5047733"/>
            <a:ext cx="702361" cy="702361"/>
          </a:xfrm>
          <a:prstGeom prst="rect">
            <a:avLst/>
          </a:prstGeom>
        </p:spPr>
      </p:pic>
      <p:cxnSp>
        <p:nvCxnSpPr>
          <p:cNvPr id="2" name="رابط كسهم مستقيم 1">
            <a:extLst>
              <a:ext uri="{FF2B5EF4-FFF2-40B4-BE49-F238E27FC236}">
                <a16:creationId xmlns:a16="http://schemas.microsoft.com/office/drawing/2014/main" id="{EDBF5451-E7FA-840C-88AD-2C995F2DBA81}"/>
              </a:ext>
            </a:extLst>
          </p:cNvPr>
          <p:cNvCxnSpPr>
            <a:cxnSpLocks/>
          </p:cNvCxnSpPr>
          <p:nvPr/>
        </p:nvCxnSpPr>
        <p:spPr>
          <a:xfrm flipH="1">
            <a:off x="9667094" y="5103037"/>
            <a:ext cx="1079238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صورة 18">
            <a:extLst>
              <a:ext uri="{FF2B5EF4-FFF2-40B4-BE49-F238E27FC236}">
                <a16:creationId xmlns:a16="http://schemas.microsoft.com/office/drawing/2014/main" id="{03D1D181-988C-F5EE-ABC4-FADC9101F9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C72F9016-1A2C-42E6-7163-E5E2D8D65118}"/>
              </a:ext>
            </a:extLst>
          </p:cNvPr>
          <p:cNvSpPr/>
          <p:nvPr/>
        </p:nvSpPr>
        <p:spPr>
          <a:xfrm>
            <a:off x="4173939" y="5113970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45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3446464"/>
            <a:ext cx="12203151" cy="342900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8969" y="284476"/>
            <a:ext cx="3435915" cy="2731274"/>
            <a:chOff x="6191037" y="861181"/>
            <a:chExt cx="4641136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47BFE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8" name="Google Shape;332;p28">
            <a:extLst>
              <a:ext uri="{FF2B5EF4-FFF2-40B4-BE49-F238E27FC236}">
                <a16:creationId xmlns:a16="http://schemas.microsoft.com/office/drawing/2014/main" id="{A5F88C0D-2BD7-4CE2-BA34-337AC2A4FA3D}"/>
              </a:ext>
            </a:extLst>
          </p:cNvPr>
          <p:cNvSpPr txBox="1">
            <a:spLocks/>
          </p:cNvSpPr>
          <p:nvPr/>
        </p:nvSpPr>
        <p:spPr>
          <a:xfrm>
            <a:off x="2813538" y="2622620"/>
            <a:ext cx="5583861" cy="278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ar-SA" sz="5400" kern="0" noProof="0" dirty="0">
                <a:solidFill>
                  <a:srgbClr val="C00000"/>
                </a:solidFill>
              </a:rPr>
              <a:t>الدرس الثاني </a:t>
            </a:r>
            <a:b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sym typeface="Pangolin"/>
              </a:rPr>
            </a:br>
            <a: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sym typeface="Pangolin"/>
              </a:rPr>
              <a:t>الطبقات </a:t>
            </a:r>
            <a:b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sym typeface="Pangolin"/>
              </a:rPr>
            </a:br>
            <a:endParaRPr kumimoji="0" lang="ar-SA" sz="5400" b="1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sym typeface="Pangolin"/>
            </a:endParaRPr>
          </a:p>
        </p:txBody>
      </p:sp>
      <p:pic>
        <p:nvPicPr>
          <p:cNvPr id="1026" name="Picture 2" descr="برامج تعديل الصور والفيديوهات المجانية التي ستفيد مشروعك الناشئ - أراجيك">
            <a:extLst>
              <a:ext uri="{FF2B5EF4-FFF2-40B4-BE49-F238E27FC236}">
                <a16:creationId xmlns:a16="http://schemas.microsoft.com/office/drawing/2014/main" id="{775F776C-0035-4CD6-9BB2-3CB2BBCE1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7" t="19130" r="42308" b="48835"/>
          <a:stretch/>
        </p:blipFill>
        <p:spPr bwMode="auto">
          <a:xfrm>
            <a:off x="4682532" y="393247"/>
            <a:ext cx="2110154" cy="19629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2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0D56114-73BA-4A77-8B03-9B259F741F68}"/>
              </a:ext>
            </a:extLst>
          </p:cNvPr>
          <p:cNvGrpSpPr/>
          <p:nvPr/>
        </p:nvGrpSpPr>
        <p:grpSpPr>
          <a:xfrm>
            <a:off x="84408" y="70338"/>
            <a:ext cx="12037255" cy="6717323"/>
            <a:chOff x="84408" y="70338"/>
            <a:chExt cx="12037255" cy="6717323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2237FD5E-A926-4CA4-8E56-F6796BB331DB}"/>
                </a:ext>
              </a:extLst>
            </p:cNvPr>
            <p:cNvGrpSpPr/>
            <p:nvPr/>
          </p:nvGrpSpPr>
          <p:grpSpPr>
            <a:xfrm>
              <a:off x="84408" y="70338"/>
              <a:ext cx="12037255" cy="6717323"/>
              <a:chOff x="84408" y="70338"/>
              <a:chExt cx="12037255" cy="6717323"/>
            </a:xfrm>
          </p:grpSpPr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37448BED-66A2-4A34-A898-8E2F93C1F9C1}"/>
                  </a:ext>
                </a:extLst>
              </p:cNvPr>
              <p:cNvSpPr/>
              <p:nvPr/>
            </p:nvSpPr>
            <p:spPr>
              <a:xfrm>
                <a:off x="84408" y="70338"/>
                <a:ext cx="12037255" cy="6717323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5" name="صورة 4">
                <a:extLst>
                  <a:ext uri="{FF2B5EF4-FFF2-40B4-BE49-F238E27FC236}">
                    <a16:creationId xmlns:a16="http://schemas.microsoft.com/office/drawing/2014/main" id="{51F7EB02-F3B4-467E-9DBD-05F43CB056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4" t="3351" r="3433" b="3874"/>
              <a:stretch/>
            </p:blipFill>
            <p:spPr>
              <a:xfrm>
                <a:off x="154745" y="168816"/>
                <a:ext cx="11873132" cy="6499274"/>
              </a:xfrm>
              <a:prstGeom prst="rect">
                <a:avLst/>
              </a:prstGeom>
            </p:spPr>
          </p:pic>
        </p:grpSp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089F68E5-06D0-45CE-A8BE-DD0EACE4AD4D}"/>
                </a:ext>
              </a:extLst>
            </p:cNvPr>
            <p:cNvSpPr/>
            <p:nvPr/>
          </p:nvSpPr>
          <p:spPr>
            <a:xfrm>
              <a:off x="6091311" y="168816"/>
              <a:ext cx="949377" cy="6499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AB20F96B-875E-48C8-9FF6-83CC3C191F18}"/>
                </a:ext>
              </a:extLst>
            </p:cNvPr>
            <p:cNvSpPr/>
            <p:nvPr/>
          </p:nvSpPr>
          <p:spPr>
            <a:xfrm>
              <a:off x="5111456" y="168816"/>
              <a:ext cx="949376" cy="6499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4561619-E87C-4B32-B617-0549A96C31E9}"/>
              </a:ext>
            </a:extLst>
          </p:cNvPr>
          <p:cNvGrpSpPr/>
          <p:nvPr/>
        </p:nvGrpSpPr>
        <p:grpSpPr>
          <a:xfrm>
            <a:off x="8434451" y="325046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41ACE17-477C-42E0-B055-9634546AF72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34" name="مستطيل: زوايا علوية مستديرة 33">
              <a:extLst>
                <a:ext uri="{FF2B5EF4-FFF2-40B4-BE49-F238E27FC236}">
                  <a16:creationId xmlns:a16="http://schemas.microsoft.com/office/drawing/2014/main" id="{832C28C0-3C67-4356-8326-33DE0078DA57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4CC4136-7B49-4EF4-A0A6-36261E6DB408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4026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latin typeface="Dubai" panose="020B0503030403030204" pitchFamily="34" charset="-78"/>
                  <a:cs typeface="Dubai" panose="020B0503030403030204" pitchFamily="34" charset="-78"/>
                </a:rPr>
                <a:t>مراجعة الدرس السابق</a:t>
              </a: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476DD7FD-9369-40B7-BA4D-D191CB16F7BA}"/>
              </a:ext>
            </a:extLst>
          </p:cNvPr>
          <p:cNvGrpSpPr/>
          <p:nvPr/>
        </p:nvGrpSpPr>
        <p:grpSpPr>
          <a:xfrm>
            <a:off x="5243399" y="325046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54FE9482-A788-475D-92A5-502443949BF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  <p:sp>
          <p:nvSpPr>
            <p:cNvPr id="53" name="مستطيل: زوايا علوية مستديرة 52">
              <a:extLst>
                <a:ext uri="{FF2B5EF4-FFF2-40B4-BE49-F238E27FC236}">
                  <a16:creationId xmlns:a16="http://schemas.microsoft.com/office/drawing/2014/main" id="{89C57C34-AE65-4DEE-9495-9D918E685ECB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id="{4A58A29B-8A2E-41FE-8483-7A99826AFB7B}"/>
                </a:ext>
              </a:extLst>
            </p:cNvPr>
            <p:cNvSpPr txBox="1"/>
            <p:nvPr/>
          </p:nvSpPr>
          <p:spPr>
            <a:xfrm>
              <a:off x="9037320" y="2058579"/>
              <a:ext cx="2468880" cy="44026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latin typeface="Dubai" panose="020B0503030403030204" pitchFamily="34" charset="-78"/>
                  <a:cs typeface="Dubai" panose="020B0503030403030204" pitchFamily="34" charset="-78"/>
                </a:rPr>
                <a:t>أساسيات تحرير الصور</a:t>
              </a:r>
            </a:p>
          </p:txBody>
        </p:sp>
      </p:grpSp>
      <p:pic>
        <p:nvPicPr>
          <p:cNvPr id="55" name="صورة 5">
            <a:extLst>
              <a:ext uri="{FF2B5EF4-FFF2-40B4-BE49-F238E27FC236}">
                <a16:creationId xmlns:a16="http://schemas.microsoft.com/office/drawing/2014/main" id="{9A2BEACF-0FAA-434E-A4B3-94A20237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 b="8601"/>
          <a:stretch/>
        </p:blipFill>
        <p:spPr>
          <a:xfrm>
            <a:off x="273833" y="168816"/>
            <a:ext cx="1469316" cy="1128481"/>
          </a:xfrm>
          <a:prstGeom prst="rect">
            <a:avLst/>
          </a:prstGeom>
        </p:spPr>
      </p:pic>
      <p:graphicFrame>
        <p:nvGraphicFramePr>
          <p:cNvPr id="47" name="Table 2">
            <a:extLst>
              <a:ext uri="{FF2B5EF4-FFF2-40B4-BE49-F238E27FC236}">
                <a16:creationId xmlns:a16="http://schemas.microsoft.com/office/drawing/2014/main" id="{AF52C229-014B-4C55-A6CA-9B8A2290C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480713"/>
              </p:ext>
            </p:extLst>
          </p:nvPr>
        </p:nvGraphicFramePr>
        <p:xfrm>
          <a:off x="752172" y="1372609"/>
          <a:ext cx="10819534" cy="4959694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4438830">
                  <a:extLst>
                    <a:ext uri="{9D8B030D-6E8A-4147-A177-3AD203B41FA5}">
                      <a16:colId xmlns:a16="http://schemas.microsoft.com/office/drawing/2014/main" val="4237904607"/>
                    </a:ext>
                  </a:extLst>
                </a:gridCol>
                <a:gridCol w="1989574">
                  <a:extLst>
                    <a:ext uri="{9D8B030D-6E8A-4147-A177-3AD203B41FA5}">
                      <a16:colId xmlns:a16="http://schemas.microsoft.com/office/drawing/2014/main" val="3519128465"/>
                    </a:ext>
                  </a:extLst>
                </a:gridCol>
                <a:gridCol w="2190229">
                  <a:extLst>
                    <a:ext uri="{9D8B030D-6E8A-4147-A177-3AD203B41FA5}">
                      <a16:colId xmlns:a16="http://schemas.microsoft.com/office/drawing/2014/main" val="2094644862"/>
                    </a:ext>
                  </a:extLst>
                </a:gridCol>
                <a:gridCol w="2200901">
                  <a:extLst>
                    <a:ext uri="{9D8B030D-6E8A-4147-A177-3AD203B41FA5}">
                      <a16:colId xmlns:a16="http://schemas.microsoft.com/office/drawing/2014/main" val="636736995"/>
                    </a:ext>
                  </a:extLst>
                </a:gridCol>
              </a:tblGrid>
              <a:tr h="93325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cs typeface="Fanan" pitchFamily="2" charset="-78"/>
                        </a:rPr>
                        <a:t>الفقرات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2800" baseline="0" dirty="0">
                          <a:cs typeface="Fanan" pitchFamily="2" charset="-78"/>
                        </a:rPr>
                        <a:t> اختار الإجابة الصحيحة </a:t>
                      </a:r>
                      <a:endParaRPr lang="ar-SA" sz="2800" dirty="0">
                        <a:cs typeface="Fanan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73883"/>
                  </a:ext>
                </a:extLst>
              </a:tr>
              <a:tr h="88279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400" kern="1200" dirty="0">
                          <a:solidFill>
                            <a:schemeClr val="dk1"/>
                          </a:solidFill>
                          <a:cs typeface="Fanan" pitchFamily="2" charset="-78"/>
                        </a:rPr>
                        <a:t>يمكن توضيح هذا النظام باستخدام اللون الأبيض والأسود </a:t>
                      </a:r>
                      <a:endParaRPr lang="ar-SA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aseline="0" dirty="0">
                          <a:cs typeface="Fanan" pitchFamily="2" charset="-78"/>
                        </a:rPr>
                        <a:t> RGB     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>
                          <a:cs typeface="Fanan" pitchFamily="2" charset="-78"/>
                        </a:rPr>
                        <a:t>CMYK  </a:t>
                      </a:r>
                      <a:r>
                        <a:rPr lang="ar-SA" dirty="0">
                          <a:cs typeface="Fanan" pitchFamily="2" charset="-78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التدرج الرمادي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576896"/>
                  </a:ext>
                </a:extLst>
              </a:tr>
              <a:tr h="137807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400" kern="1200" dirty="0">
                          <a:solidFill>
                            <a:schemeClr val="dk1"/>
                          </a:solidFill>
                          <a:cs typeface="Fanan" pitchFamily="2" charset="-78"/>
                        </a:rPr>
                        <a:t>عند الحاجة الي تصدير الصورة بعمق لوني أعلى فانه يتم تصديرها بامتداد</a:t>
                      </a:r>
                      <a:endParaRPr lang="ar-SA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cs typeface="Fanan" pitchFamily="2" charset="-78"/>
                      </a:endParaRPr>
                    </a:p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en-US" dirty="0">
                          <a:cs typeface="Fanan" pitchFamily="2" charset="-78"/>
                        </a:rPr>
                        <a:t>BMP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  </a:t>
                      </a:r>
                    </a:p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</a:t>
                      </a:r>
                    </a:p>
                    <a:p>
                      <a:pPr algn="ctr" rtl="1"/>
                      <a:r>
                        <a:rPr lang="en-US" dirty="0">
                          <a:cs typeface="Fanan" pitchFamily="2" charset="-78"/>
                        </a:rPr>
                        <a:t>GIF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cs typeface="Fanan" pitchFamily="2" charset="-78"/>
                      </a:endParaRPr>
                    </a:p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 </a:t>
                      </a:r>
                    </a:p>
                    <a:p>
                      <a:pPr algn="ctr" rtl="1"/>
                      <a:r>
                        <a:rPr lang="en-US" dirty="0">
                          <a:cs typeface="Fanan" pitchFamily="2" charset="-78"/>
                        </a:rPr>
                        <a:t>TIFF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25042"/>
                  </a:ext>
                </a:extLst>
              </a:tr>
              <a:tr h="88279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400" kern="1200" dirty="0">
                          <a:solidFill>
                            <a:schemeClr val="dk1"/>
                          </a:solidFill>
                          <a:cs typeface="Fanan" pitchFamily="2" charset="-78"/>
                        </a:rPr>
                        <a:t>عند حفظ الصورة يتم حفظ الصورة بتنسيق </a:t>
                      </a:r>
                      <a:endParaRPr lang="ar-SA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cs typeface="Fanan" pitchFamily="2" charset="-78"/>
                      </a:endParaRPr>
                    </a:p>
                    <a:p>
                      <a:pPr algn="ctr" rtl="1"/>
                      <a:r>
                        <a:rPr lang="en-US" dirty="0">
                          <a:cs typeface="Fanan" pitchFamily="2" charset="-78"/>
                        </a:rPr>
                        <a:t>XCF  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  </a:t>
                      </a:r>
                    </a:p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</a:t>
                      </a:r>
                      <a:r>
                        <a:rPr lang="en-US" dirty="0">
                          <a:cs typeface="Fanan" pitchFamily="2" charset="-78"/>
                        </a:rPr>
                        <a:t>PNG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cs typeface="Fanan" pitchFamily="2" charset="-78"/>
                      </a:endParaRPr>
                    </a:p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 </a:t>
                      </a:r>
                      <a:r>
                        <a:rPr lang="en-US" dirty="0">
                          <a:cs typeface="Fanan" pitchFamily="2" charset="-78"/>
                        </a:rPr>
                        <a:t>GIF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912839"/>
                  </a:ext>
                </a:extLst>
              </a:tr>
              <a:tr h="88279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400" kern="1200" dirty="0">
                          <a:solidFill>
                            <a:schemeClr val="dk1"/>
                          </a:solidFill>
                          <a:cs typeface="Fanan" pitchFamily="2" charset="-78"/>
                        </a:rPr>
                        <a:t>الامتداد الذي يكون جيد للصور التي تحتوي على نصوص </a:t>
                      </a:r>
                      <a:endParaRPr lang="ar-SA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cs typeface="Fanan" pitchFamily="2" charset="-78"/>
                      </a:endParaRPr>
                    </a:p>
                    <a:p>
                      <a:pPr algn="ctr" rtl="1"/>
                      <a:r>
                        <a:rPr lang="en-US" dirty="0">
                          <a:cs typeface="Fanan" pitchFamily="2" charset="-78"/>
                        </a:rPr>
                        <a:t>XCF  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  </a:t>
                      </a:r>
                    </a:p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</a:t>
                      </a:r>
                      <a:r>
                        <a:rPr lang="en-US" dirty="0">
                          <a:cs typeface="Fanan" pitchFamily="2" charset="-78"/>
                        </a:rPr>
                        <a:t>PNG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>
                        <a:cs typeface="Fanan" pitchFamily="2" charset="-78"/>
                      </a:endParaRPr>
                    </a:p>
                    <a:p>
                      <a:pPr algn="ctr" rtl="1"/>
                      <a:r>
                        <a:rPr lang="ar-SA" dirty="0">
                          <a:cs typeface="Fanan" pitchFamily="2" charset="-78"/>
                        </a:rPr>
                        <a:t>  </a:t>
                      </a:r>
                      <a:r>
                        <a:rPr lang="en-US" dirty="0">
                          <a:cs typeface="Fanan" pitchFamily="2" charset="-78"/>
                        </a:rPr>
                        <a:t>GIF</a:t>
                      </a:r>
                      <a:endParaRPr lang="ar-SA" dirty="0">
                        <a:cs typeface="Fanan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015456"/>
                  </a:ext>
                </a:extLst>
              </a:tr>
            </a:tbl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A12A2A83-1889-4BBC-B4A9-79EEFAD1E6D0}"/>
              </a:ext>
            </a:extLst>
          </p:cNvPr>
          <p:cNvSpPr/>
          <p:nvPr/>
        </p:nvSpPr>
        <p:spPr>
          <a:xfrm>
            <a:off x="789662" y="2105560"/>
            <a:ext cx="9909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8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4CB4321B-2B15-4DD4-AE5A-ADF0F6542081}"/>
              </a:ext>
            </a:extLst>
          </p:cNvPr>
          <p:cNvSpPr/>
          <p:nvPr/>
        </p:nvSpPr>
        <p:spPr>
          <a:xfrm>
            <a:off x="752172" y="3368717"/>
            <a:ext cx="9909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8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A8E30E8-AFAD-4BBD-AAAA-5EE1B30637F9}"/>
              </a:ext>
            </a:extLst>
          </p:cNvPr>
          <p:cNvSpPr/>
          <p:nvPr/>
        </p:nvSpPr>
        <p:spPr>
          <a:xfrm>
            <a:off x="5174710" y="4389642"/>
            <a:ext cx="9909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8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39CF3CE-6F78-4E6F-A01F-C9B12389BCB8}"/>
              </a:ext>
            </a:extLst>
          </p:cNvPr>
          <p:cNvSpPr/>
          <p:nvPr/>
        </p:nvSpPr>
        <p:spPr>
          <a:xfrm>
            <a:off x="3061351" y="5257186"/>
            <a:ext cx="9909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8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2144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7728182" y="4921297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384032" y="994788"/>
            <a:ext cx="5393733" cy="4431322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5906540A-2E42-5E0B-FE73-1DAD99F10BC0}"/>
              </a:ext>
            </a:extLst>
          </p:cNvPr>
          <p:cNvGrpSpPr/>
          <p:nvPr/>
        </p:nvGrpSpPr>
        <p:grpSpPr>
          <a:xfrm>
            <a:off x="160406" y="1345280"/>
            <a:ext cx="6052860" cy="3008124"/>
            <a:chOff x="0" y="1445764"/>
            <a:chExt cx="6052860" cy="300812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299828" y="1465683"/>
              <a:ext cx="5307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>
                <a:spcBef>
                  <a:spcPts val="1600"/>
                </a:spcBef>
                <a:buSzPts val="1200"/>
                <a:defRPr/>
              </a:pPr>
              <a:r>
                <a:rPr lang="ar-SA" sz="2800" b="1" dirty="0">
                  <a:solidFill>
                    <a:schemeClr val="accent2"/>
                  </a:solidFill>
                  <a:cs typeface="Fanan" pitchFamily="2" charset="-78"/>
                </a:rPr>
                <a:t>الفائدة من استخدام الطبقات (</a:t>
              </a:r>
              <a:r>
                <a:rPr lang="en-US" sz="2800" b="1" dirty="0">
                  <a:solidFill>
                    <a:schemeClr val="accent2"/>
                  </a:solidFill>
                  <a:cs typeface="Fanan" pitchFamily="2" charset="-78"/>
                </a:rPr>
                <a:t>Layers</a:t>
              </a:r>
              <a:r>
                <a:rPr lang="ar-SA" sz="2800" b="1" dirty="0">
                  <a:solidFill>
                    <a:schemeClr val="accent2"/>
                  </a:solidFill>
                  <a:cs typeface="Fanan" pitchFamily="2" charset="-78"/>
                </a:rPr>
                <a:t>)</a:t>
              </a:r>
              <a:endParaRPr lang="en-GB" sz="2800" b="1" dirty="0">
                <a:solidFill>
                  <a:schemeClr val="accent2"/>
                </a:solidFill>
                <a:cs typeface="Fanan" pitchFamily="2" charset="-7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127483" y="2257404"/>
              <a:ext cx="5464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2400" lvl="0" algn="r" rtl="1">
                <a:spcBef>
                  <a:spcPts val="1600"/>
                </a:spcBef>
                <a:spcAft>
                  <a:spcPts val="0"/>
                </a:spcAft>
                <a:buSzPts val="1200"/>
              </a:pPr>
              <a:r>
                <a:rPr lang="ar-SA" sz="2800" b="1" dirty="0">
                  <a:solidFill>
                    <a:schemeClr val="accent4"/>
                  </a:solidFill>
                  <a:cs typeface="Fanan" pitchFamily="2" charset="-78"/>
                  <a:sym typeface="Roboto"/>
                </a:rPr>
                <a:t>فتح ملف صورة كطبقة في برنامج (</a:t>
              </a:r>
              <a:r>
                <a:rPr lang="en-US" sz="2800" b="1" dirty="0">
                  <a:solidFill>
                    <a:schemeClr val="accent4"/>
                  </a:solidFill>
                  <a:cs typeface="Fanan" pitchFamily="2" charset="-78"/>
                  <a:sym typeface="Roboto"/>
                </a:rPr>
                <a:t>GIMP</a:t>
              </a:r>
              <a:r>
                <a:rPr lang="ar-SA" sz="2800" b="1" dirty="0">
                  <a:solidFill>
                    <a:schemeClr val="accent4"/>
                  </a:solidFill>
                  <a:cs typeface="Fanan" pitchFamily="2" charset="-78"/>
                  <a:sym typeface="Roboto"/>
                </a:rPr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16977A-112F-4154-95F5-0608714FBFEE}"/>
                </a:ext>
              </a:extLst>
            </p:cNvPr>
            <p:cNvSpPr txBox="1"/>
            <p:nvPr/>
          </p:nvSpPr>
          <p:spPr>
            <a:xfrm>
              <a:off x="599589" y="2935878"/>
              <a:ext cx="4875226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ar-SA" sz="2800" b="1" dirty="0">
                  <a:solidFill>
                    <a:schemeClr val="accent5"/>
                  </a:solidFill>
                  <a:cs typeface="Fanan" pitchFamily="2" charset="-78"/>
                </a:rPr>
                <a:t>تغيير حجم الصورة وتدويرها في (</a:t>
              </a:r>
              <a:r>
                <a:rPr lang="en-US" sz="2800" b="1" dirty="0">
                  <a:solidFill>
                    <a:schemeClr val="accent5"/>
                  </a:solidFill>
                  <a:cs typeface="Fanan" pitchFamily="2" charset="-78"/>
                </a:rPr>
                <a:t>GIMP</a:t>
              </a:r>
              <a:r>
                <a:rPr lang="ar-SA" sz="2800" b="1" dirty="0">
                  <a:solidFill>
                    <a:schemeClr val="accent5"/>
                  </a:solidFill>
                  <a:cs typeface="Fanan" pitchFamily="2" charset="-78"/>
                </a:rPr>
                <a:t>)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546493" y="1445764"/>
              <a:ext cx="506367" cy="5063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1</a:t>
              </a:r>
              <a:endParaRPr lang="en-US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526805" y="2276264"/>
              <a:ext cx="506367" cy="50636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2</a:t>
              </a:r>
              <a:endParaRPr lang="en-US" b="1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546493" y="3135455"/>
              <a:ext cx="506367" cy="506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3</a:t>
              </a:r>
              <a:endParaRPr lang="en-US" b="1" dirty="0"/>
            </a:p>
          </p:txBody>
        </p:sp>
        <p:sp>
          <p:nvSpPr>
            <p:cNvPr id="3" name="Oval 17">
              <a:extLst>
                <a:ext uri="{FF2B5EF4-FFF2-40B4-BE49-F238E27FC236}">
                  <a16:creationId xmlns:a16="http://schemas.microsoft.com/office/drawing/2014/main" id="{0BC623CA-2B08-4B37-88DC-3DF32D03542E}"/>
                </a:ext>
              </a:extLst>
            </p:cNvPr>
            <p:cNvSpPr/>
            <p:nvPr/>
          </p:nvSpPr>
          <p:spPr>
            <a:xfrm>
              <a:off x="5546493" y="3947521"/>
              <a:ext cx="506367" cy="506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b="1" dirty="0"/>
                <a:t>4</a:t>
              </a:r>
              <a:endParaRPr lang="en-US" b="1" dirty="0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041F1B5F-79FB-4C88-B4B5-81A1D72B105F}"/>
                </a:ext>
              </a:extLst>
            </p:cNvPr>
            <p:cNvSpPr txBox="1"/>
            <p:nvPr/>
          </p:nvSpPr>
          <p:spPr>
            <a:xfrm>
              <a:off x="0" y="3929183"/>
              <a:ext cx="5560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chemeClr val="bg1">
                      <a:lumMod val="50000"/>
                    </a:schemeClr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تحديد عنصر ونقله ونسخه ولصقة في (</a:t>
              </a:r>
              <a:r>
                <a:rPr lang="en-US" sz="2800" b="1" dirty="0">
                  <a:solidFill>
                    <a:schemeClr val="bg1">
                      <a:lumMod val="50000"/>
                    </a:schemeClr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GIMP</a:t>
              </a:r>
              <a:r>
                <a:rPr lang="ar-SA" sz="2800" b="1" dirty="0">
                  <a:solidFill>
                    <a:schemeClr val="bg1">
                      <a:lumMod val="50000"/>
                    </a:schemeClr>
                  </a:solidFill>
                  <a:latin typeface="Champagne &amp; Limousines" panose="020B0502020202020204" pitchFamily="34" charset="0"/>
                  <a:cs typeface="Fanan" pitchFamily="2" charset="-78"/>
                </a:rPr>
                <a:t>)</a:t>
              </a:r>
              <a:endParaRPr lang="en-US" sz="2800" b="1" dirty="0">
                <a:solidFill>
                  <a:schemeClr val="bg1">
                    <a:lumMod val="50000"/>
                  </a:schemeClr>
                </a:solidFill>
                <a:latin typeface="Champagne &amp; Limousines" panose="020B0502020202020204" pitchFamily="34" charset="0"/>
                <a:cs typeface="Fanan" pitchFamily="2" charset="-78"/>
              </a:endParaRPr>
            </a:p>
          </p:txBody>
        </p:sp>
      </p:grpSp>
      <p:pic>
        <p:nvPicPr>
          <p:cNvPr id="5" name="图片 6">
            <a:extLst>
              <a:ext uri="{FF2B5EF4-FFF2-40B4-BE49-F238E27FC236}">
                <a16:creationId xmlns:a16="http://schemas.microsoft.com/office/drawing/2014/main" id="{A56734FB-1F0D-0C82-5542-7B608B030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6702" y="5306765"/>
            <a:ext cx="12203151" cy="156869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22E1F4F3-C692-5070-2BAC-9CB4B508EB06}"/>
              </a:ext>
            </a:extLst>
          </p:cNvPr>
          <p:cNvSpPr/>
          <p:nvPr/>
        </p:nvSpPr>
        <p:spPr>
          <a:xfrm>
            <a:off x="6725565" y="1600693"/>
            <a:ext cx="4701760" cy="20287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accent1"/>
                </a:solidFill>
                <a:cs typeface="Fanan" pitchFamily="2" charset="-78"/>
              </a:rPr>
              <a:t>أهداف الدرس الثاني</a:t>
            </a:r>
          </a:p>
          <a:p>
            <a:pPr algn="ctr"/>
            <a:r>
              <a:rPr lang="ar-SA" sz="3600" b="1" u="sng" dirty="0">
                <a:solidFill>
                  <a:schemeClr val="accent1"/>
                </a:solidFill>
                <a:cs typeface="Fanan" pitchFamily="2" charset="-78"/>
              </a:rPr>
              <a:t>الجزء الأول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02072DB-E796-26AB-75B4-0E5E17BB0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" y="90435"/>
            <a:ext cx="1786313" cy="4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24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6">
            <a:extLst>
              <a:ext uri="{FF2B5EF4-FFF2-40B4-BE49-F238E27FC236}">
                <a16:creationId xmlns:a16="http://schemas.microsoft.com/office/drawing/2014/main" id="{B1C0D4A3-DB56-43A0-8677-8D72D3BD4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5677319"/>
            <a:ext cx="12203151" cy="117857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F9E263A-E895-44F3-AF8E-5A124E99AF19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استخدام الطبقات (</a:t>
            </a:r>
            <a:r>
              <a:rPr lang="en-US" sz="3600" dirty="0">
                <a:cs typeface="Fanan" pitchFamily="2" charset="-78"/>
              </a:rPr>
              <a:t>Layers</a:t>
            </a:r>
            <a:r>
              <a:rPr lang="ar-SA" sz="3600" dirty="0">
                <a:cs typeface="Fanan" pitchFamily="2" charset="-78"/>
              </a:rPr>
              <a:t>) :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12846F8-2740-41FF-BDC2-8F3452912416}"/>
              </a:ext>
            </a:extLst>
          </p:cNvPr>
          <p:cNvSpPr/>
          <p:nvPr/>
        </p:nvSpPr>
        <p:spPr>
          <a:xfrm>
            <a:off x="4960161" y="1148532"/>
            <a:ext cx="72202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- تعد واحدة من </a:t>
            </a:r>
            <a:r>
              <a:rPr lang="ar-SA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أقوى الأدوات </a:t>
            </a: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المتاحة في برنامج (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GIMP</a:t>
            </a: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)</a:t>
            </a:r>
            <a:r>
              <a:rPr lang="ar-SA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.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27CA87F-C6CB-41BF-B34C-62C755E84CE4}"/>
              </a:ext>
            </a:extLst>
          </p:cNvPr>
          <p:cNvSpPr/>
          <p:nvPr/>
        </p:nvSpPr>
        <p:spPr>
          <a:xfrm>
            <a:off x="429603" y="1729881"/>
            <a:ext cx="117583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- تسمح لك الطبقات بإجراء تغيرات على الصور </a:t>
            </a:r>
            <a:r>
              <a:rPr lang="ar-SA" sz="3200" dirty="0">
                <a:ln w="0"/>
                <a:solidFill>
                  <a:srgbClr val="0099A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بسرعة وفاعلية </a:t>
            </a:r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ودون القلق من </a:t>
            </a:r>
            <a:r>
              <a:rPr lang="ar-SA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ارتكاب الأخطاء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2130EE8-EA1E-4BBD-A8D5-D492BC98E095}"/>
              </a:ext>
            </a:extLst>
          </p:cNvPr>
          <p:cNvSpPr/>
          <p:nvPr/>
        </p:nvSpPr>
        <p:spPr>
          <a:xfrm>
            <a:off x="1500880" y="2277046"/>
            <a:ext cx="106795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- تشبه الطبقات </a:t>
            </a:r>
            <a:r>
              <a:rPr lang="ar-SA" sz="32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صفائح البلاستك او الشفافيات </a:t>
            </a:r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التي تستخدم في </a:t>
            </a:r>
            <a:r>
              <a:rPr lang="ar-SA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جهاز عرض الشفافيات </a:t>
            </a:r>
          </a:p>
        </p:txBody>
      </p:sp>
      <p:pic>
        <p:nvPicPr>
          <p:cNvPr id="1026" name="Picture 2" descr="Photoshop für Anfänger – Ein praktischer Leitfaden">
            <a:extLst>
              <a:ext uri="{FF2B5EF4-FFF2-40B4-BE49-F238E27FC236}">
                <a16:creationId xmlns:a16="http://schemas.microsoft.com/office/drawing/2014/main" id="{87BD6E37-BCFA-404A-988A-19175FC4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68" y="3072241"/>
            <a:ext cx="4564232" cy="2852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/>
        </p:spPr>
      </p:pic>
      <p:pic>
        <p:nvPicPr>
          <p:cNvPr id="1028" name="Picture 4" descr="11. Advanced Layer Techniques - Adobe Photoshop CS Classroom in a Book  [Book]">
            <a:extLst>
              <a:ext uri="{FF2B5EF4-FFF2-40B4-BE49-F238E27FC236}">
                <a16:creationId xmlns:a16="http://schemas.microsoft.com/office/drawing/2014/main" id="{DD6D8639-97B0-4FC1-9F90-74A60821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56" y="3072242"/>
            <a:ext cx="4564232" cy="2852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/>
        </p:spPr>
      </p:pic>
      <p:pic>
        <p:nvPicPr>
          <p:cNvPr id="3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F8F3B06B-B8D8-D24C-B301-FFF0CB7F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0" y="5154804"/>
            <a:ext cx="12203151" cy="1701089"/>
          </a:xfrm>
          <a:prstGeom prst="rect">
            <a:avLst/>
          </a:prstGeom>
        </p:spPr>
      </p:pic>
      <p:sp>
        <p:nvSpPr>
          <p:cNvPr id="3" name="قوس كبير مزدوج 2">
            <a:extLst>
              <a:ext uri="{FF2B5EF4-FFF2-40B4-BE49-F238E27FC236}">
                <a16:creationId xmlns:a16="http://schemas.microsoft.com/office/drawing/2014/main" id="{BB423440-86E1-4D5B-9991-C3F17807745C}"/>
              </a:ext>
            </a:extLst>
          </p:cNvPr>
          <p:cNvSpPr/>
          <p:nvPr/>
        </p:nvSpPr>
        <p:spPr>
          <a:xfrm>
            <a:off x="1751692" y="1441041"/>
            <a:ext cx="7175521" cy="1830013"/>
          </a:xfrm>
          <a:prstGeom prst="bracePair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ما الفرق بين الأمر (</a:t>
            </a:r>
            <a:r>
              <a:rPr lang="ar-SA" sz="3200" dirty="0">
                <a:solidFill>
                  <a:srgbClr val="00B050"/>
                </a:solidFill>
                <a:cs typeface="Fanan" pitchFamily="2" charset="-78"/>
              </a:rPr>
              <a:t>فتح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) والأمر (</a:t>
            </a:r>
            <a:r>
              <a:rPr lang="ar-SA" sz="3200" dirty="0">
                <a:solidFill>
                  <a:srgbClr val="00B050"/>
                </a:solidFill>
                <a:cs typeface="Fanan" pitchFamily="2" charset="-78"/>
              </a:rPr>
              <a:t>فتح كطبقات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)</a:t>
            </a:r>
            <a:r>
              <a:rPr lang="ar-SA" sz="3200" dirty="0">
                <a:solidFill>
                  <a:srgbClr val="C00000"/>
                </a:solidFill>
                <a:cs typeface="Fanan" pitchFamily="2" charset="-78"/>
              </a:rPr>
              <a:t> </a:t>
            </a:r>
          </a:p>
          <a:p>
            <a:pPr algn="ctr"/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من قائمة </a:t>
            </a:r>
            <a:r>
              <a:rPr lang="ar-SA" sz="3200" dirty="0">
                <a:solidFill>
                  <a:srgbClr val="D81567"/>
                </a:solidFill>
                <a:cs typeface="Fanan" pitchFamily="2" charset="-78"/>
              </a:rPr>
              <a:t>ملف</a:t>
            </a:r>
            <a:r>
              <a:rPr lang="ar-SA" sz="3200" dirty="0">
                <a:solidFill>
                  <a:schemeClr val="tx1"/>
                </a:solidFill>
                <a:cs typeface="Fanan" pitchFamily="2" charset="-78"/>
              </a:rPr>
              <a:t> ؟!</a:t>
            </a:r>
          </a:p>
        </p:txBody>
      </p:sp>
      <p:pic>
        <p:nvPicPr>
          <p:cNvPr id="8" name="Picture 6" descr="الرجال علامة استفهام صورة Png المواد, بسيط, يجلس على الأرض مع علامات استفهام,  كامل الجسم PNG وملف PSD للتحميل مجانا">
            <a:extLst>
              <a:ext uri="{FF2B5EF4-FFF2-40B4-BE49-F238E27FC236}">
                <a16:creationId xmlns:a16="http://schemas.microsoft.com/office/drawing/2014/main" id="{E9C66B45-7272-4AE8-91D6-C09B5336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080" y="1371279"/>
            <a:ext cx="1978597" cy="3889348"/>
          </a:xfrm>
          <a:prstGeom prst="ellipse">
            <a:avLst/>
          </a:prstGeom>
          <a:ln>
            <a:solidFill>
              <a:srgbClr val="FFC0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قوس كبير مزدوج 1">
            <a:extLst>
              <a:ext uri="{FF2B5EF4-FFF2-40B4-BE49-F238E27FC236}">
                <a16:creationId xmlns:a16="http://schemas.microsoft.com/office/drawing/2014/main" id="{B86C2754-D2AB-40D6-8EDE-3731BAA3A5A7}"/>
              </a:ext>
            </a:extLst>
          </p:cNvPr>
          <p:cNvSpPr/>
          <p:nvPr/>
        </p:nvSpPr>
        <p:spPr>
          <a:xfrm>
            <a:off x="155002" y="3958912"/>
            <a:ext cx="8581292" cy="1165608"/>
          </a:xfrm>
          <a:prstGeom prst="brace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1"/>
                </a:solidFill>
                <a:cs typeface="Fanan" pitchFamily="2" charset="-78"/>
              </a:rPr>
              <a:t>الامر (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فتح</a:t>
            </a:r>
            <a:r>
              <a:rPr lang="ar-SA" sz="2800" dirty="0">
                <a:solidFill>
                  <a:schemeClr val="accent1"/>
                </a:solidFill>
                <a:cs typeface="Fanan" pitchFamily="2" charset="-78"/>
              </a:rPr>
              <a:t>) : يفتح الصورة في ملف جديد </a:t>
            </a:r>
          </a:p>
          <a:p>
            <a:pPr algn="ctr"/>
            <a:r>
              <a:rPr lang="ar-SA" sz="2800" dirty="0">
                <a:solidFill>
                  <a:schemeClr val="accent1"/>
                </a:solidFill>
                <a:cs typeface="Fanan" pitchFamily="2" charset="-78"/>
              </a:rPr>
              <a:t>الأمر (</a:t>
            </a:r>
            <a:r>
              <a:rPr lang="ar-SA" sz="2800" dirty="0">
                <a:solidFill>
                  <a:srgbClr val="FF0000"/>
                </a:solidFill>
                <a:cs typeface="Fanan" pitchFamily="2" charset="-78"/>
              </a:rPr>
              <a:t>فتح كطبقات</a:t>
            </a:r>
            <a:r>
              <a:rPr lang="ar-SA" sz="2800" dirty="0">
                <a:solidFill>
                  <a:schemeClr val="accent1"/>
                </a:solidFill>
                <a:cs typeface="Fanan" pitchFamily="2" charset="-78"/>
              </a:rPr>
              <a:t>) : يفتح الصورة في نفس الملف المفتوح </a:t>
            </a:r>
          </a:p>
        </p:txBody>
      </p:sp>
      <p:pic>
        <p:nvPicPr>
          <p:cNvPr id="4" name="Picture 4" descr="تحميل برنامج جيمب Gimp 2020 لمعالجة الصور للكمبيوتر والموبايل - برامج بلس">
            <a:extLst>
              <a:ext uri="{FF2B5EF4-FFF2-40B4-BE49-F238E27FC236}">
                <a16:creationId xmlns:a16="http://schemas.microsoft.com/office/drawing/2014/main" id="{1827D9FE-2F74-EE2C-F842-9BD6DD08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1"/>
          <a:stretch>
            <a:fillRect/>
          </a:stretch>
        </p:blipFill>
        <p:spPr bwMode="auto">
          <a:xfrm>
            <a:off x="-11150" y="95495"/>
            <a:ext cx="1118163" cy="69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469BAAB-2D60-3275-44AE-D36132D98D10}"/>
              </a:ext>
            </a:extLst>
          </p:cNvPr>
          <p:cNvSpPr/>
          <p:nvPr/>
        </p:nvSpPr>
        <p:spPr>
          <a:xfrm>
            <a:off x="4362763" y="379422"/>
            <a:ext cx="7820967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سؤال للتفكير </a:t>
            </a:r>
          </a:p>
        </p:txBody>
      </p:sp>
    </p:spTree>
    <p:extLst>
      <p:ext uri="{BB962C8B-B14F-4D97-AF65-F5344CB8AC3E}">
        <p14:creationId xmlns:p14="http://schemas.microsoft.com/office/powerpoint/2010/main" val="292541736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3095</TotalTime>
  <Words>656</Words>
  <Application>Microsoft Office PowerPoint</Application>
  <PresentationFormat>شاشة عريضة</PresentationFormat>
  <Paragraphs>144</Paragraphs>
  <Slides>22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Champagne &amp; Limousines</vt:lpstr>
      <vt:lpstr>Dubai</vt:lpstr>
      <vt:lpstr>Fanan</vt:lpstr>
      <vt:lpstr>Montserrat</vt:lpstr>
      <vt:lpstr>Pangolin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حسام بن الثقفي</cp:lastModifiedBy>
  <cp:revision>163</cp:revision>
  <dcterms:created xsi:type="dcterms:W3CDTF">2019-03-07T14:05:00Z</dcterms:created>
  <dcterms:modified xsi:type="dcterms:W3CDTF">2022-12-06T18:27:29Z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A9B540039A0C4AF89DCD508A6F944E71</vt:lpwstr>
  </property>
  <property fmtid="{D5CDD505-2E9C-101B-9397-08002B2CF9AE}" pid="3" name="KSOProductBuildVer">
    <vt:lpwstr>2052-11.1.0.10463</vt:lpwstr>
  </property>
</Properties>
</file>